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7" r:id="rId3"/>
    <p:sldMasterId id="2147483681" r:id="rId4"/>
    <p:sldMasterId id="2147483693" r:id="rId5"/>
  </p:sldMasterIdLst>
  <p:notesMasterIdLst>
    <p:notesMasterId r:id="rId84"/>
  </p:notesMasterIdLst>
  <p:handoutMasterIdLst>
    <p:handoutMasterId r:id="rId85"/>
  </p:handoutMasterIdLst>
  <p:sldIdLst>
    <p:sldId id="465" r:id="rId6"/>
    <p:sldId id="554" r:id="rId7"/>
    <p:sldId id="557" r:id="rId8"/>
    <p:sldId id="301" r:id="rId9"/>
    <p:sldId id="304" r:id="rId10"/>
    <p:sldId id="296" r:id="rId11"/>
    <p:sldId id="300" r:id="rId12"/>
    <p:sldId id="308" r:id="rId13"/>
    <p:sldId id="309" r:id="rId14"/>
    <p:sldId id="306" r:id="rId15"/>
    <p:sldId id="310" r:id="rId16"/>
    <p:sldId id="558" r:id="rId17"/>
    <p:sldId id="548" r:id="rId18"/>
    <p:sldId id="549" r:id="rId19"/>
    <p:sldId id="550" r:id="rId20"/>
    <p:sldId id="545" r:id="rId21"/>
    <p:sldId id="546" r:id="rId22"/>
    <p:sldId id="553" r:id="rId23"/>
    <p:sldId id="415" r:id="rId24"/>
    <p:sldId id="416" r:id="rId25"/>
    <p:sldId id="536" r:id="rId26"/>
    <p:sldId id="418" r:id="rId27"/>
    <p:sldId id="528" r:id="rId28"/>
    <p:sldId id="420" r:id="rId29"/>
    <p:sldId id="531" r:id="rId30"/>
    <p:sldId id="422" r:id="rId31"/>
    <p:sldId id="423" r:id="rId32"/>
    <p:sldId id="424" r:id="rId33"/>
    <p:sldId id="425" r:id="rId34"/>
    <p:sldId id="525" r:id="rId35"/>
    <p:sldId id="427" r:id="rId36"/>
    <p:sldId id="428" r:id="rId37"/>
    <p:sldId id="429" r:id="rId38"/>
    <p:sldId id="430" r:id="rId39"/>
    <p:sldId id="431" r:id="rId40"/>
    <p:sldId id="432" r:id="rId41"/>
    <p:sldId id="433" r:id="rId42"/>
    <p:sldId id="439" r:id="rId43"/>
    <p:sldId id="440" r:id="rId44"/>
    <p:sldId id="441" r:id="rId45"/>
    <p:sldId id="583" r:id="rId46"/>
    <p:sldId id="584" r:id="rId47"/>
    <p:sldId id="585" r:id="rId48"/>
    <p:sldId id="586" r:id="rId49"/>
    <p:sldId id="587" r:id="rId50"/>
    <p:sldId id="588" r:id="rId51"/>
    <p:sldId id="589" r:id="rId52"/>
    <p:sldId id="590" r:id="rId53"/>
    <p:sldId id="591" r:id="rId54"/>
    <p:sldId id="592" r:id="rId55"/>
    <p:sldId id="593" r:id="rId56"/>
    <p:sldId id="594" r:id="rId57"/>
    <p:sldId id="595" r:id="rId58"/>
    <p:sldId id="596" r:id="rId59"/>
    <p:sldId id="597" r:id="rId60"/>
    <p:sldId id="598" r:id="rId61"/>
    <p:sldId id="559" r:id="rId62"/>
    <p:sldId id="560" r:id="rId63"/>
    <p:sldId id="561" r:id="rId64"/>
    <p:sldId id="562" r:id="rId65"/>
    <p:sldId id="563" r:id="rId66"/>
    <p:sldId id="564" r:id="rId67"/>
    <p:sldId id="565" r:id="rId68"/>
    <p:sldId id="566" r:id="rId69"/>
    <p:sldId id="569" r:id="rId70"/>
    <p:sldId id="570" r:id="rId71"/>
    <p:sldId id="571" r:id="rId72"/>
    <p:sldId id="572" r:id="rId73"/>
    <p:sldId id="573" r:id="rId74"/>
    <p:sldId id="574" r:id="rId75"/>
    <p:sldId id="575" r:id="rId76"/>
    <p:sldId id="576" r:id="rId77"/>
    <p:sldId id="577" r:id="rId78"/>
    <p:sldId id="578" r:id="rId79"/>
    <p:sldId id="579" r:id="rId80"/>
    <p:sldId id="580" r:id="rId81"/>
    <p:sldId id="581" r:id="rId82"/>
    <p:sldId id="582" r:id="rId83"/>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31"/>
    <a:srgbClr val="333399"/>
    <a:srgbClr val="FF0000"/>
    <a:srgbClr val="FF6600"/>
    <a:srgbClr val="0000CC"/>
    <a:srgbClr val="FFCDC1"/>
    <a:srgbClr val="006600"/>
    <a:srgbClr val="FFFF0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9"/>
    <p:restoredTop sz="97418" autoAdjust="0"/>
  </p:normalViewPr>
  <p:slideViewPr>
    <p:cSldViewPr>
      <p:cViewPr varScale="1">
        <p:scale>
          <a:sx n="115" d="100"/>
          <a:sy n="115" d="100"/>
        </p:scale>
        <p:origin x="16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2394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476" name="Rectangle 2"/>
          <p:cNvSpPr>
            <a:spLocks noGrp="1" noRot="1" noChangeAspect="1" noChangeArrowheads="1" noTextEdit="1"/>
          </p:cNvSpPr>
          <p:nvPr>
            <p:ph type="sldImg"/>
          </p:nvPr>
        </p:nvSpPr>
        <p:spPr>
          <a:ln/>
        </p:spPr>
      </p:sp>
      <p:sp>
        <p:nvSpPr>
          <p:cNvPr id="147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1485" name="Rectangle 2"/>
          <p:cNvSpPr>
            <a:spLocks noGrp="1" noRot="1" noChangeAspect="1" noChangeArrowheads="1" noTextEdit="1"/>
          </p:cNvSpPr>
          <p:nvPr>
            <p:ph type="sldImg"/>
          </p:nvPr>
        </p:nvSpPr>
        <p:spPr>
          <a:ln/>
        </p:spPr>
      </p:sp>
      <p:sp>
        <p:nvSpPr>
          <p:cNvPr id="148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7455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13</a:t>
            </a:fld>
            <a:endParaRPr lang="en-US" altLang="ja-JP">
              <a:solidFill>
                <a:srgbClr val="000000"/>
              </a:solidFill>
              <a:ea typeface="ＭＳ Ｐゴシック" panose="020B0600070205080204" pitchFamily="50" charset="-128"/>
            </a:endParaRPr>
          </a:p>
        </p:txBody>
      </p:sp>
      <p:sp>
        <p:nvSpPr>
          <p:cNvPr id="1504" name="Rectangle 2"/>
          <p:cNvSpPr>
            <a:spLocks noGrp="1" noRot="1" noChangeAspect="1" noChangeArrowheads="1" noTextEdit="1"/>
          </p:cNvSpPr>
          <p:nvPr>
            <p:ph type="sldImg"/>
          </p:nvPr>
        </p:nvSpPr>
        <p:spPr>
          <a:ln/>
        </p:spPr>
      </p:sp>
      <p:sp>
        <p:nvSpPr>
          <p:cNvPr id="150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88124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14</a:t>
            </a:fld>
            <a:endParaRPr lang="en-US" altLang="ja-JP">
              <a:solidFill>
                <a:srgbClr val="000000"/>
              </a:solidFill>
              <a:ea typeface="ＭＳ Ｐゴシック" panose="020B0600070205080204" pitchFamily="50" charset="-128"/>
            </a:endParaRPr>
          </a:p>
        </p:txBody>
      </p:sp>
      <p:sp>
        <p:nvSpPr>
          <p:cNvPr id="1520" name="Rectangle 2"/>
          <p:cNvSpPr>
            <a:spLocks noGrp="1" noRot="1" noChangeAspect="1" noChangeArrowheads="1" noTextEdit="1"/>
          </p:cNvSpPr>
          <p:nvPr>
            <p:ph type="sldImg"/>
          </p:nvPr>
        </p:nvSpPr>
        <p:spPr>
          <a:ln/>
        </p:spPr>
      </p:sp>
      <p:sp>
        <p:nvSpPr>
          <p:cNvPr id="152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8266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15</a:t>
            </a:fld>
            <a:endParaRPr lang="en-US" altLang="ja-JP">
              <a:solidFill>
                <a:srgbClr val="000000"/>
              </a:solidFill>
              <a:ea typeface="ＭＳ Ｐゴシック" panose="020B0600070205080204" pitchFamily="50" charset="-128"/>
            </a:endParaRPr>
          </a:p>
        </p:txBody>
      </p:sp>
      <p:sp>
        <p:nvSpPr>
          <p:cNvPr id="1531" name="Rectangle 2"/>
          <p:cNvSpPr>
            <a:spLocks noGrp="1" noRot="1" noChangeAspect="1" noChangeArrowheads="1" noTextEdit="1"/>
          </p:cNvSpPr>
          <p:nvPr>
            <p:ph type="sldImg"/>
          </p:nvPr>
        </p:nvSpPr>
        <p:spPr>
          <a:ln/>
        </p:spPr>
      </p:sp>
      <p:sp>
        <p:nvSpPr>
          <p:cNvPr id="153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8572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16</a:t>
            </a:fld>
            <a:endParaRPr lang="en-US" altLang="ja-JP">
              <a:solidFill>
                <a:srgbClr val="000000"/>
              </a:solidFill>
              <a:ea typeface="ＭＳ Ｐゴシック" panose="020B0600070205080204" pitchFamily="50" charset="-128"/>
            </a:endParaRPr>
          </a:p>
        </p:txBody>
      </p:sp>
      <p:sp>
        <p:nvSpPr>
          <p:cNvPr id="1545" name="Rectangle 2"/>
          <p:cNvSpPr>
            <a:spLocks noGrp="1" noRot="1" noChangeAspect="1" noChangeArrowheads="1" noTextEdit="1"/>
          </p:cNvSpPr>
          <p:nvPr>
            <p:ph type="sldImg"/>
          </p:nvPr>
        </p:nvSpPr>
        <p:spPr>
          <a:ln/>
        </p:spPr>
      </p:sp>
      <p:sp>
        <p:nvSpPr>
          <p:cNvPr id="15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5504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17</a:t>
            </a:fld>
            <a:endParaRPr lang="en-US" altLang="ja-JP">
              <a:solidFill>
                <a:srgbClr val="000000"/>
              </a:solidFill>
              <a:ea typeface="ＭＳ Ｐゴシック" panose="020B0600070205080204" pitchFamily="50" charset="-128"/>
            </a:endParaRPr>
          </a:p>
        </p:txBody>
      </p:sp>
      <p:sp>
        <p:nvSpPr>
          <p:cNvPr id="1556" name="Rectangle 2"/>
          <p:cNvSpPr>
            <a:spLocks noGrp="1" noRot="1" noChangeAspect="1" noChangeArrowheads="1" noTextEdit="1"/>
          </p:cNvSpPr>
          <p:nvPr>
            <p:ph type="sldImg"/>
          </p:nvPr>
        </p:nvSpPr>
        <p:spPr>
          <a:ln/>
        </p:spPr>
      </p:sp>
      <p:sp>
        <p:nvSpPr>
          <p:cNvPr id="155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8729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18</a:t>
            </a:fld>
            <a:endParaRPr lang="en-US" altLang="ja-JP">
              <a:solidFill>
                <a:srgbClr val="000000"/>
              </a:solidFill>
              <a:ea typeface="ＭＳ Ｐゴシック" panose="020B0600070205080204" pitchFamily="50" charset="-128"/>
            </a:endParaRPr>
          </a:p>
        </p:txBody>
      </p:sp>
      <p:sp>
        <p:nvSpPr>
          <p:cNvPr id="1584" name="Rectangle 2"/>
          <p:cNvSpPr>
            <a:spLocks noGrp="1" noRot="1" noChangeAspect="1" noChangeArrowheads="1" noTextEdit="1"/>
          </p:cNvSpPr>
          <p:nvPr>
            <p:ph type="sldImg"/>
          </p:nvPr>
        </p:nvSpPr>
        <p:spPr>
          <a:ln/>
        </p:spPr>
      </p:sp>
      <p:sp>
        <p:nvSpPr>
          <p:cNvPr id="158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206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58" name="Rectangle 2"/>
          <p:cNvSpPr>
            <a:spLocks noGrp="1" noRot="1" noChangeAspect="1" noChangeArrowheads="1" noTextEdit="1"/>
          </p:cNvSpPr>
          <p:nvPr>
            <p:ph type="sldImg"/>
          </p:nvPr>
        </p:nvSpPr>
        <p:spPr>
          <a:ln/>
        </p:spPr>
      </p:sp>
      <p:sp>
        <p:nvSpPr>
          <p:cNvPr id="185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72285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69" name="Rectangle 2"/>
          <p:cNvSpPr>
            <a:spLocks noGrp="1" noRot="1" noChangeAspect="1" noChangeArrowheads="1" noTextEdit="1"/>
          </p:cNvSpPr>
          <p:nvPr>
            <p:ph type="sldImg"/>
          </p:nvPr>
        </p:nvSpPr>
        <p:spPr>
          <a:ln/>
        </p:spPr>
      </p:sp>
      <p:sp>
        <p:nvSpPr>
          <p:cNvPr id="187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28012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9094"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9094"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53" name="Rectangle 2"/>
          <p:cNvSpPr>
            <a:spLocks noGrp="1" noRot="1" noChangeAspect="1" noChangeArrowheads="1" noTextEdit="1"/>
          </p:cNvSpPr>
          <p:nvPr>
            <p:ph type="sldImg"/>
          </p:nvPr>
        </p:nvSpPr>
        <p:spPr>
          <a:ln/>
        </p:spPr>
      </p:sp>
      <p:sp>
        <p:nvSpPr>
          <p:cNvPr id="125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90021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80" name="Rectangle 2"/>
          <p:cNvSpPr>
            <a:spLocks noGrp="1" noRot="1" noChangeAspect="1" noChangeArrowheads="1" noTextEdit="1"/>
          </p:cNvSpPr>
          <p:nvPr>
            <p:ph type="sldImg"/>
          </p:nvPr>
        </p:nvSpPr>
        <p:spPr>
          <a:ln/>
        </p:spPr>
      </p:sp>
      <p:sp>
        <p:nvSpPr>
          <p:cNvPr id="188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2516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80" name="Rectangle 2"/>
          <p:cNvSpPr>
            <a:spLocks noGrp="1" noRot="1" noChangeAspect="1" noChangeArrowheads="1" noTextEdit="1"/>
          </p:cNvSpPr>
          <p:nvPr>
            <p:ph type="sldImg"/>
          </p:nvPr>
        </p:nvSpPr>
        <p:spPr>
          <a:ln/>
        </p:spPr>
      </p:sp>
      <p:sp>
        <p:nvSpPr>
          <p:cNvPr id="188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28762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90" name="Rectangle 2"/>
          <p:cNvSpPr>
            <a:spLocks noGrp="1" noRot="1" noChangeAspect="1" noChangeArrowheads="1" noTextEdit="1"/>
          </p:cNvSpPr>
          <p:nvPr>
            <p:ph type="sldImg"/>
          </p:nvPr>
        </p:nvSpPr>
        <p:spPr>
          <a:ln/>
        </p:spPr>
      </p:sp>
      <p:sp>
        <p:nvSpPr>
          <p:cNvPr id="189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1131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03528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12" name="Rectangle 2"/>
          <p:cNvSpPr>
            <a:spLocks noGrp="1" noRot="1" noChangeAspect="1" noChangeArrowheads="1" noTextEdit="1"/>
          </p:cNvSpPr>
          <p:nvPr>
            <p:ph type="sldImg"/>
          </p:nvPr>
        </p:nvSpPr>
        <p:spPr>
          <a:ln/>
        </p:spPr>
      </p:sp>
      <p:sp>
        <p:nvSpPr>
          <p:cNvPr id="191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903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34" name="Rectangle 2"/>
          <p:cNvSpPr>
            <a:spLocks noGrp="1" noRot="1" noChangeAspect="1" noChangeArrowheads="1" noTextEdit="1"/>
          </p:cNvSpPr>
          <p:nvPr>
            <p:ph type="sldImg"/>
          </p:nvPr>
        </p:nvSpPr>
        <p:spPr>
          <a:ln/>
        </p:spPr>
      </p:sp>
      <p:sp>
        <p:nvSpPr>
          <p:cNvPr id="193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9019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45" name="Rectangle 2"/>
          <p:cNvSpPr>
            <a:spLocks noGrp="1" noRot="1" noChangeAspect="1" noChangeArrowheads="1" noTextEdit="1"/>
          </p:cNvSpPr>
          <p:nvPr>
            <p:ph type="sldImg"/>
          </p:nvPr>
        </p:nvSpPr>
        <p:spPr>
          <a:ln/>
        </p:spPr>
      </p:sp>
      <p:sp>
        <p:nvSpPr>
          <p:cNvPr id="19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79443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64" name="Rectangle 2"/>
          <p:cNvSpPr>
            <a:spLocks noGrp="1" noRot="1" noChangeAspect="1" noChangeArrowheads="1" noTextEdit="1"/>
          </p:cNvSpPr>
          <p:nvPr>
            <p:ph type="sldImg"/>
          </p:nvPr>
        </p:nvSpPr>
        <p:spPr>
          <a:ln/>
        </p:spPr>
      </p:sp>
      <p:sp>
        <p:nvSpPr>
          <p:cNvPr id="19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77099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77" name="Rectangle 2"/>
          <p:cNvSpPr>
            <a:spLocks noGrp="1" noRot="1" noChangeAspect="1" noChangeArrowheads="1" noTextEdit="1"/>
          </p:cNvSpPr>
          <p:nvPr>
            <p:ph type="sldImg"/>
          </p:nvPr>
        </p:nvSpPr>
        <p:spPr>
          <a:ln/>
        </p:spPr>
      </p:sp>
      <p:sp>
        <p:nvSpPr>
          <p:cNvPr id="197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4685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89" name="Rectangle 2"/>
          <p:cNvSpPr>
            <a:spLocks noGrp="1" noRot="1" noChangeAspect="1" noChangeArrowheads="1" noTextEdit="1"/>
          </p:cNvSpPr>
          <p:nvPr>
            <p:ph type="sldImg"/>
          </p:nvPr>
        </p:nvSpPr>
        <p:spPr>
          <a:ln/>
        </p:spPr>
      </p:sp>
      <p:sp>
        <p:nvSpPr>
          <p:cNvPr id="199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54801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1267" name="Rectangle 2"/>
          <p:cNvSpPr>
            <a:spLocks noGrp="1" noRot="1" noChangeAspect="1" noChangeArrowheads="1" noTextEdit="1"/>
          </p:cNvSpPr>
          <p:nvPr>
            <p:ph type="sldImg"/>
          </p:nvPr>
        </p:nvSpPr>
        <p:spPr>
          <a:ln/>
        </p:spPr>
      </p:sp>
      <p:sp>
        <p:nvSpPr>
          <p:cNvPr id="126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4819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72666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14" name="Rectangle 2"/>
          <p:cNvSpPr>
            <a:spLocks noGrp="1" noRot="1" noChangeAspect="1" noChangeArrowheads="1" noTextEdit="1"/>
          </p:cNvSpPr>
          <p:nvPr>
            <p:ph type="sldImg"/>
          </p:nvPr>
        </p:nvSpPr>
        <p:spPr>
          <a:ln/>
        </p:spPr>
      </p:sp>
      <p:sp>
        <p:nvSpPr>
          <p:cNvPr id="201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51021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1081"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1081"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41347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57</a:t>
            </a:fld>
            <a:endParaRPr lang="en-US" altLang="ja-JP">
              <a:solidFill>
                <a:srgbClr val="000000"/>
              </a:solidFill>
              <a:ea typeface="ＭＳ Ｐゴシック" panose="020B0600070205080204" pitchFamily="50" charset="-128"/>
            </a:endParaRPr>
          </a:p>
        </p:txBody>
      </p:sp>
      <p:sp>
        <p:nvSpPr>
          <p:cNvPr id="3128" name="Rectangle 2"/>
          <p:cNvSpPr>
            <a:spLocks noGrp="1" noRot="1" noChangeAspect="1" noChangeArrowheads="1" noTextEdit="1"/>
          </p:cNvSpPr>
          <p:nvPr>
            <p:ph type="sldImg"/>
          </p:nvPr>
        </p:nvSpPr>
        <p:spPr>
          <a:ln/>
        </p:spPr>
      </p:sp>
      <p:sp>
        <p:nvSpPr>
          <p:cNvPr id="312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31080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21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82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005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200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26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6" name="四角形 712"/>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07" name="四角形 713"/>
          <p:cNvSpPr>
            <a:spLocks noGrp="1" noChangeArrowheads="1"/>
          </p:cNvSpPr>
          <p:nvPr>
            <p:ph type="body" sz="quarter" idx="3"/>
          </p:nvPr>
        </p:nvSpPr>
        <p:spPr>
          <a:prstGeom prst="rect">
            <a:avLst/>
          </a:prstGeom>
        </p:spPr>
        <p:txBody>
          <a:bodyPr/>
          <a:lstStyle/>
          <a:p>
            <a:endParaRPr kumimoji="1" lang="ja-JP" altLang="en-US"/>
          </a:p>
        </p:txBody>
      </p:sp>
      <p:sp>
        <p:nvSpPr>
          <p:cNvPr id="3208" name="四角形 714"/>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63</a:t>
            </a:fld>
            <a:endParaRPr lang="en-US" altLang="ja-JP">
              <a:solidFill>
                <a:srgbClr val="000000"/>
              </a:solidFill>
            </a:endParaRPr>
          </a:p>
        </p:txBody>
      </p:sp>
    </p:spTree>
    <p:extLst>
      <p:ext uri="{BB962C8B-B14F-4D97-AF65-F5344CB8AC3E}">
        <p14:creationId xmlns:p14="http://schemas.microsoft.com/office/powerpoint/2010/main" val="34803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12534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8" name="四角形 781"/>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29" name="四角形 782"/>
          <p:cNvSpPr>
            <a:spLocks noGrp="1" noChangeArrowheads="1"/>
          </p:cNvSpPr>
          <p:nvPr>
            <p:ph type="body" sz="quarter" idx="3"/>
          </p:nvPr>
        </p:nvSpPr>
        <p:spPr>
          <a:prstGeom prst="rect">
            <a:avLst/>
          </a:prstGeom>
        </p:spPr>
        <p:txBody>
          <a:bodyPr/>
          <a:lstStyle/>
          <a:p>
            <a:endParaRPr kumimoji="1" lang="ja-JP" altLang="en-US"/>
          </a:p>
        </p:txBody>
      </p:sp>
      <p:sp>
        <p:nvSpPr>
          <p:cNvPr id="3230" name="四角形 783"/>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64</a:t>
            </a:fld>
            <a:endParaRPr lang="en-US" altLang="ja-JP">
              <a:solidFill>
                <a:srgbClr val="000000"/>
              </a:solidFill>
            </a:endParaRPr>
          </a:p>
        </p:txBody>
      </p:sp>
    </p:spTree>
    <p:extLst>
      <p:ext uri="{BB962C8B-B14F-4D97-AF65-F5344CB8AC3E}">
        <p14:creationId xmlns:p14="http://schemas.microsoft.com/office/powerpoint/2010/main" val="2149773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0" name="四角形 795"/>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41" name="四角形 796"/>
          <p:cNvSpPr>
            <a:spLocks noGrp="1" noChangeArrowheads="1"/>
          </p:cNvSpPr>
          <p:nvPr>
            <p:ph type="body" sz="quarter" idx="3"/>
          </p:nvPr>
        </p:nvSpPr>
        <p:spPr>
          <a:prstGeom prst="rect">
            <a:avLst/>
          </a:prstGeom>
        </p:spPr>
        <p:txBody>
          <a:bodyPr/>
          <a:lstStyle/>
          <a:p>
            <a:endParaRPr kumimoji="1" lang="ja-JP" altLang="en-US"/>
          </a:p>
        </p:txBody>
      </p:sp>
      <p:sp>
        <p:nvSpPr>
          <p:cNvPr id="3242" name="四角形 797"/>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65</a:t>
            </a:fld>
            <a:endParaRPr lang="en-US" altLang="ja-JP">
              <a:solidFill>
                <a:srgbClr val="000000"/>
              </a:solidFill>
            </a:endParaRPr>
          </a:p>
        </p:txBody>
      </p:sp>
    </p:spTree>
    <p:extLst>
      <p:ext uri="{BB962C8B-B14F-4D97-AF65-F5344CB8AC3E}">
        <p14:creationId xmlns:p14="http://schemas.microsoft.com/office/powerpoint/2010/main" val="2589473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3" name="四角形 814"/>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54" name="四角形 815"/>
          <p:cNvSpPr>
            <a:spLocks noGrp="1" noChangeArrowheads="1"/>
          </p:cNvSpPr>
          <p:nvPr>
            <p:ph type="body" sz="quarter" idx="3"/>
          </p:nvPr>
        </p:nvSpPr>
        <p:spPr>
          <a:prstGeom prst="rect">
            <a:avLst/>
          </a:prstGeom>
        </p:spPr>
        <p:txBody>
          <a:bodyPr/>
          <a:lstStyle/>
          <a:p>
            <a:endParaRPr kumimoji="1" lang="ja-JP" altLang="en-US"/>
          </a:p>
        </p:txBody>
      </p:sp>
      <p:sp>
        <p:nvSpPr>
          <p:cNvPr id="3255" name="四角形 816"/>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66</a:t>
            </a:fld>
            <a:endParaRPr lang="en-US" altLang="ja-JP">
              <a:solidFill>
                <a:srgbClr val="000000"/>
              </a:solidFill>
            </a:endParaRPr>
          </a:p>
        </p:txBody>
      </p:sp>
    </p:spTree>
    <p:extLst>
      <p:ext uri="{BB962C8B-B14F-4D97-AF65-F5344CB8AC3E}">
        <p14:creationId xmlns:p14="http://schemas.microsoft.com/office/powerpoint/2010/main" val="630344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 name="四角形 800"/>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81" name="四角形 801"/>
          <p:cNvSpPr>
            <a:spLocks noGrp="1" noChangeArrowheads="1"/>
          </p:cNvSpPr>
          <p:nvPr>
            <p:ph type="body" sz="quarter" idx="3"/>
          </p:nvPr>
        </p:nvSpPr>
        <p:spPr>
          <a:prstGeom prst="rect">
            <a:avLst/>
          </a:prstGeom>
        </p:spPr>
        <p:txBody>
          <a:bodyPr/>
          <a:lstStyle/>
          <a:p>
            <a:endParaRPr kumimoji="1" lang="ja-JP" altLang="en-US"/>
          </a:p>
        </p:txBody>
      </p:sp>
      <p:sp>
        <p:nvSpPr>
          <p:cNvPr id="3282" name="四角形 802"/>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67</a:t>
            </a:fld>
            <a:endParaRPr lang="en-US" altLang="ja-JP">
              <a:solidFill>
                <a:srgbClr val="000000"/>
              </a:solidFill>
            </a:endParaRPr>
          </a:p>
        </p:txBody>
      </p:sp>
    </p:spTree>
    <p:extLst>
      <p:ext uri="{BB962C8B-B14F-4D97-AF65-F5344CB8AC3E}">
        <p14:creationId xmlns:p14="http://schemas.microsoft.com/office/powerpoint/2010/main" val="2691481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68</a:t>
            </a:fld>
            <a:endParaRPr lang="en-US" altLang="ja-JP">
              <a:solidFill>
                <a:srgbClr val="000000"/>
              </a:solidFill>
              <a:ea typeface="ＭＳ Ｐゴシック" panose="020B0600070205080204" pitchFamily="50" charset="-128"/>
            </a:endParaRPr>
          </a:p>
        </p:txBody>
      </p:sp>
      <p:sp>
        <p:nvSpPr>
          <p:cNvPr id="3328" name="Rectangle 2"/>
          <p:cNvSpPr>
            <a:spLocks noGrp="1" noRot="1" noChangeAspect="1" noChangeArrowheads="1" noTextEdit="1"/>
          </p:cNvSpPr>
          <p:nvPr>
            <p:ph type="sldImg"/>
          </p:nvPr>
        </p:nvSpPr>
        <p:spPr>
          <a:ln/>
        </p:spPr>
      </p:sp>
      <p:sp>
        <p:nvSpPr>
          <p:cNvPr id="332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25028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79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655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71</a:t>
            </a:fld>
            <a:endParaRPr lang="en-US" altLang="ja-JP">
              <a:ea typeface="ＭＳ Ｐゴシック" panose="020B0600070205080204" pitchFamily="50" charset="-128"/>
            </a:endParaRPr>
          </a:p>
        </p:txBody>
      </p:sp>
      <p:sp>
        <p:nvSpPr>
          <p:cNvPr id="1399" name="Rectangle 2"/>
          <p:cNvSpPr>
            <a:spLocks noGrp="1" noRot="1" noChangeAspect="1" noChangeArrowheads="1" noTextEdit="1"/>
          </p:cNvSpPr>
          <p:nvPr>
            <p:ph type="sldImg"/>
          </p:nvPr>
        </p:nvSpPr>
        <p:spPr>
          <a:ln/>
        </p:spPr>
      </p:sp>
      <p:sp>
        <p:nvSpPr>
          <p:cNvPr id="140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65852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72</a:t>
            </a:fld>
            <a:endParaRPr lang="en-US" altLang="ja-JP">
              <a:ea typeface="ＭＳ Ｐゴシック" panose="020B0600070205080204" pitchFamily="50" charset="-128"/>
            </a:endParaRPr>
          </a:p>
        </p:txBody>
      </p:sp>
      <p:sp>
        <p:nvSpPr>
          <p:cNvPr id="1413" name="Rectangle 2"/>
          <p:cNvSpPr>
            <a:spLocks noGrp="1" noRot="1" noChangeAspect="1" noChangeArrowheads="1" noTextEdit="1"/>
          </p:cNvSpPr>
          <p:nvPr>
            <p:ph type="sldImg"/>
          </p:nvPr>
        </p:nvSpPr>
        <p:spPr>
          <a:ln/>
        </p:spPr>
      </p:sp>
      <p:sp>
        <p:nvSpPr>
          <p:cNvPr id="141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17657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73</a:t>
            </a:fld>
            <a:endParaRPr lang="en-US" altLang="ja-JP">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1036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1300" name="Rectangle 2"/>
          <p:cNvSpPr>
            <a:spLocks noGrp="1" noRot="1" noChangeAspect="1" noChangeArrowheads="1" noTextEdit="1"/>
          </p:cNvSpPr>
          <p:nvPr>
            <p:ph type="sldImg"/>
          </p:nvPr>
        </p:nvSpPr>
        <p:spPr>
          <a:ln/>
        </p:spPr>
      </p:sp>
      <p:sp>
        <p:nvSpPr>
          <p:cNvPr id="130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74</a:t>
            </a:fld>
            <a:endParaRPr lang="en-US" altLang="ja-JP">
              <a:ea typeface="ＭＳ Ｐゴシック" panose="020B0600070205080204" pitchFamily="50" charset="-128"/>
            </a:endParaRPr>
          </a:p>
        </p:txBody>
      </p:sp>
      <p:sp>
        <p:nvSpPr>
          <p:cNvPr id="1433" name="Rectangle 2"/>
          <p:cNvSpPr>
            <a:spLocks noGrp="1" noRot="1" noChangeAspect="1" noChangeArrowheads="1" noTextEdit="1"/>
          </p:cNvSpPr>
          <p:nvPr>
            <p:ph type="sldImg"/>
          </p:nvPr>
        </p:nvSpPr>
        <p:spPr>
          <a:ln/>
        </p:spPr>
      </p:sp>
      <p:sp>
        <p:nvSpPr>
          <p:cNvPr id="143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45324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75</a:t>
            </a:fld>
            <a:endParaRPr lang="en-US" altLang="ja-JP">
              <a:ea typeface="ＭＳ Ｐゴシック" panose="020B0600070205080204" pitchFamily="50" charset="-128"/>
            </a:endParaRPr>
          </a:p>
        </p:txBody>
      </p:sp>
      <p:sp>
        <p:nvSpPr>
          <p:cNvPr id="1446" name="Rectangle 2"/>
          <p:cNvSpPr>
            <a:spLocks noGrp="1" noRot="1" noChangeAspect="1" noChangeArrowheads="1" noTextEdit="1"/>
          </p:cNvSpPr>
          <p:nvPr>
            <p:ph type="sldImg"/>
          </p:nvPr>
        </p:nvSpPr>
        <p:spPr>
          <a:ln/>
        </p:spPr>
      </p:sp>
      <p:sp>
        <p:nvSpPr>
          <p:cNvPr id="144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39397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76</a:t>
            </a:fld>
            <a:endParaRPr lang="en-US" altLang="ja-JP">
              <a:ea typeface="ＭＳ Ｐゴシック" panose="020B0600070205080204" pitchFamily="50" charset="-128"/>
            </a:endParaRPr>
          </a:p>
        </p:txBody>
      </p:sp>
      <p:sp>
        <p:nvSpPr>
          <p:cNvPr id="1460" name="Rectangle 2"/>
          <p:cNvSpPr>
            <a:spLocks noGrp="1" noRot="1" noChangeAspect="1" noChangeArrowheads="1" noTextEdit="1"/>
          </p:cNvSpPr>
          <p:nvPr>
            <p:ph type="sldImg"/>
          </p:nvPr>
        </p:nvSpPr>
        <p:spPr>
          <a:ln/>
        </p:spPr>
      </p:sp>
      <p:sp>
        <p:nvSpPr>
          <p:cNvPr id="146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611502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77</a:t>
            </a:fld>
            <a:endParaRPr lang="en-US" altLang="ja-JP">
              <a:ea typeface="ＭＳ Ｐゴシック" panose="020B0600070205080204" pitchFamily="50" charset="-128"/>
            </a:endParaRPr>
          </a:p>
        </p:txBody>
      </p:sp>
      <p:sp>
        <p:nvSpPr>
          <p:cNvPr id="1469" name="Rectangle 2"/>
          <p:cNvSpPr>
            <a:spLocks noGrp="1" noRot="1" noChangeAspect="1" noChangeArrowheads="1" noTextEdit="1"/>
          </p:cNvSpPr>
          <p:nvPr>
            <p:ph type="sldImg"/>
          </p:nvPr>
        </p:nvSpPr>
        <p:spPr>
          <a:ln/>
        </p:spPr>
      </p:sp>
      <p:sp>
        <p:nvSpPr>
          <p:cNvPr id="147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20062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78</a:t>
            </a:fld>
            <a:endParaRPr lang="en-US" altLang="ja-JP">
              <a:ea typeface="ＭＳ Ｐゴシック" panose="020B0600070205080204" pitchFamily="50" charset="-128"/>
            </a:endParaRPr>
          </a:p>
        </p:txBody>
      </p:sp>
      <p:sp>
        <p:nvSpPr>
          <p:cNvPr id="1478" name="Rectangle 2"/>
          <p:cNvSpPr>
            <a:spLocks noGrp="1" noRot="1" noChangeAspect="1" noChangeArrowheads="1" noTextEdit="1"/>
          </p:cNvSpPr>
          <p:nvPr>
            <p:ph type="sldImg"/>
          </p:nvPr>
        </p:nvSpPr>
        <p:spPr>
          <a:ln/>
        </p:spPr>
      </p:sp>
      <p:sp>
        <p:nvSpPr>
          <p:cNvPr id="147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9116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313" name="Rectangle 2"/>
          <p:cNvSpPr>
            <a:spLocks noGrp="1" noRot="1" noChangeAspect="1" noChangeArrowheads="1" noTextEdit="1"/>
          </p:cNvSpPr>
          <p:nvPr>
            <p:ph type="sldImg"/>
          </p:nvPr>
        </p:nvSpPr>
        <p:spPr>
          <a:ln/>
        </p:spPr>
      </p:sp>
      <p:sp>
        <p:nvSpPr>
          <p:cNvPr id="131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026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330" name="Rectangle 2"/>
          <p:cNvSpPr>
            <a:spLocks noGrp="1" noRot="1" noChangeAspect="1" noChangeArrowheads="1" noTextEdit="1"/>
          </p:cNvSpPr>
          <p:nvPr>
            <p:ph type="sldImg"/>
          </p:nvPr>
        </p:nvSpPr>
        <p:spPr>
          <a:ln/>
        </p:spPr>
      </p:sp>
      <p:sp>
        <p:nvSpPr>
          <p:cNvPr id="133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
        <p:nvSpPr>
          <p:cNvPr id="1406" name="Rectangle 2"/>
          <p:cNvSpPr>
            <a:spLocks noGrp="1" noRot="1" noChangeAspect="1" noChangeArrowheads="1" noTextEdit="1"/>
          </p:cNvSpPr>
          <p:nvPr>
            <p:ph type="sldImg"/>
          </p:nvPr>
        </p:nvSpPr>
        <p:spPr>
          <a:ln/>
        </p:spPr>
      </p:sp>
      <p:sp>
        <p:nvSpPr>
          <p:cNvPr id="140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5996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1425" name="Rectangle 2"/>
          <p:cNvSpPr>
            <a:spLocks noGrp="1" noRot="1" noChangeAspect="1" noChangeArrowheads="1" noTextEdit="1"/>
          </p:cNvSpPr>
          <p:nvPr>
            <p:ph type="sldImg"/>
          </p:nvPr>
        </p:nvSpPr>
        <p:spPr>
          <a:ln/>
        </p:spPr>
      </p:sp>
      <p:sp>
        <p:nvSpPr>
          <p:cNvPr id="142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7692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a:t>マスタ タイトルの書式設定</a:t>
            </a:r>
          </a:p>
        </p:txBody>
      </p:sp>
      <p:sp>
        <p:nvSpPr>
          <p:cNvPr id="108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2"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8"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1114" name="タイトル 1"/>
          <p:cNvSpPr>
            <a:spLocks noGrp="1"/>
          </p:cNvSpPr>
          <p:nvPr>
            <p:ph type="ctrTitle"/>
          </p:nvPr>
        </p:nvSpPr>
        <p:spPr>
          <a:xfrm>
            <a:off x="685800" y="2609759"/>
            <a:ext cx="7772400" cy="511358"/>
          </a:xfrm>
          <a:noFill/>
          <a:ln>
            <a:noFill/>
          </a:ln>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1115" name="サブタイトル 2"/>
          <p:cNvSpPr>
            <a:spLocks noGrp="1"/>
          </p:cNvSpPr>
          <p:nvPr>
            <p:ph type="subTitle" idx="1"/>
          </p:nvPr>
        </p:nvSpPr>
        <p:spPr>
          <a:xfrm>
            <a:off x="1371600" y="4653137"/>
            <a:ext cx="6400800" cy="340863"/>
          </a:xfrm>
          <a:noFill/>
          <a:ln>
            <a:noFill/>
          </a:ln>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1116" name="日付プレースホルダー 3"/>
          <p:cNvSpPr>
            <a:spLocks noGrp="1"/>
          </p:cNvSpPr>
          <p:nvPr>
            <p:ph type="dt" sz="half" idx="10"/>
          </p:nvPr>
        </p:nvSpPr>
        <p:spPr/>
        <p:txBody>
          <a:bodyPr/>
          <a:lstStyle/>
          <a:p>
            <a:fld id="{F05DD14E-DF4D-43BD-8E66-C03927FEE3B3}" type="datetime1">
              <a:rPr kumimoji="1" lang="ja-JP" altLang="en-US" smtClean="0"/>
              <a:t>2022/4/4</a:t>
            </a:fld>
            <a:endParaRPr kumimoji="1" lang="ja-JP" altLang="en-US"/>
          </a:p>
        </p:txBody>
      </p:sp>
      <p:sp>
        <p:nvSpPr>
          <p:cNvPr id="1117" name="フッター プレースホルダー 4"/>
          <p:cNvSpPr>
            <a:spLocks noGrp="1"/>
          </p:cNvSpPr>
          <p:nvPr>
            <p:ph type="ftr" sz="quarter" idx="11"/>
          </p:nvPr>
        </p:nvSpPr>
        <p:spPr/>
        <p:txBody>
          <a:bodyPr/>
          <a:lstStyle/>
          <a:p>
            <a:endParaRPr kumimoji="1" lang="ja-JP" altLang="en-US"/>
          </a:p>
        </p:txBody>
      </p:sp>
      <p:sp>
        <p:nvSpPr>
          <p:cNvPr id="1118"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4690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120"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1121" name="日付プレースホルダー 3"/>
          <p:cNvSpPr>
            <a:spLocks noGrp="1"/>
          </p:cNvSpPr>
          <p:nvPr>
            <p:ph type="dt" sz="half" idx="10"/>
          </p:nvPr>
        </p:nvSpPr>
        <p:spPr/>
        <p:txBody>
          <a:bodyPr/>
          <a:lstStyle/>
          <a:p>
            <a:fld id="{B66AE163-E8B7-45BF-A69C-A51A71B702FE}" type="datetime1">
              <a:rPr kumimoji="1" lang="ja-JP" altLang="en-US" smtClean="0"/>
              <a:t>2022/4/4</a:t>
            </a:fld>
            <a:endParaRPr kumimoji="1" lang="ja-JP" altLang="en-US"/>
          </a:p>
        </p:txBody>
      </p:sp>
      <p:sp>
        <p:nvSpPr>
          <p:cNvPr id="1122" name="フッター プレースホルダー 4"/>
          <p:cNvSpPr>
            <a:spLocks noGrp="1"/>
          </p:cNvSpPr>
          <p:nvPr>
            <p:ph type="ftr" sz="quarter" idx="11"/>
          </p:nvPr>
        </p:nvSpPr>
        <p:spPr/>
        <p:txBody>
          <a:bodyPr/>
          <a:lstStyle/>
          <a:p>
            <a:endParaRPr kumimoji="1" lang="ja-JP" altLang="en-US"/>
          </a:p>
        </p:txBody>
      </p:sp>
      <p:sp>
        <p:nvSpPr>
          <p:cNvPr id="1123"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8712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1125" name="日付プレースホルダー 2"/>
          <p:cNvSpPr>
            <a:spLocks noGrp="1"/>
          </p:cNvSpPr>
          <p:nvPr>
            <p:ph type="dt" sz="half" idx="10"/>
          </p:nvPr>
        </p:nvSpPr>
        <p:spPr/>
        <p:txBody>
          <a:bodyPr/>
          <a:lstStyle/>
          <a:p>
            <a:fld id="{F4BD7E15-FA19-4E20-921B-2445FCC3F239}" type="datetime1">
              <a:rPr kumimoji="1" lang="ja-JP" altLang="en-US" smtClean="0"/>
              <a:t>2022/4/4</a:t>
            </a:fld>
            <a:endParaRPr kumimoji="1" lang="ja-JP" altLang="en-US"/>
          </a:p>
        </p:txBody>
      </p:sp>
      <p:sp>
        <p:nvSpPr>
          <p:cNvPr id="1126" name="フッター プレースホルダー 3"/>
          <p:cNvSpPr>
            <a:spLocks noGrp="1"/>
          </p:cNvSpPr>
          <p:nvPr>
            <p:ph type="ftr" sz="quarter" idx="11"/>
          </p:nvPr>
        </p:nvSpPr>
        <p:spPr/>
        <p:txBody>
          <a:bodyPr/>
          <a:lstStyle/>
          <a:p>
            <a:endParaRPr kumimoji="1" lang="ja-JP" altLang="en-US"/>
          </a:p>
        </p:txBody>
      </p:sp>
      <p:sp>
        <p:nvSpPr>
          <p:cNvPr id="1127"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1128"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1129"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1130"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131"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32"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133"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378840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4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14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14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4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46"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278488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48" name="タイトル 1"/>
          <p:cNvSpPr>
            <a:spLocks noGrp="1"/>
          </p:cNvSpPr>
          <p:nvPr>
            <p:ph type="title"/>
          </p:nvPr>
        </p:nvSpPr>
        <p:spPr/>
        <p:txBody>
          <a:bodyPr/>
          <a:lstStyle/>
          <a:p>
            <a:r>
              <a:rPr lang="ja-JP" altLang="en-US"/>
              <a:t>マスタ タイトルの書式設定</a:t>
            </a:r>
          </a:p>
        </p:txBody>
      </p:sp>
      <p:sp>
        <p:nvSpPr>
          <p:cNvPr id="11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2"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76182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5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155"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1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8"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137175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60" name="タイトル 1"/>
          <p:cNvSpPr>
            <a:spLocks noGrp="1"/>
          </p:cNvSpPr>
          <p:nvPr>
            <p:ph type="title"/>
          </p:nvPr>
        </p:nvSpPr>
        <p:spPr/>
        <p:txBody>
          <a:bodyPr/>
          <a:lstStyle/>
          <a:p>
            <a:r>
              <a:rPr lang="ja-JP" altLang="en-US"/>
              <a:t>マスタ タイトルの書式設定</a:t>
            </a:r>
          </a:p>
        </p:txBody>
      </p:sp>
      <p:sp>
        <p:nvSpPr>
          <p:cNvPr id="116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65"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84241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67" name="タイトル 1"/>
          <p:cNvSpPr>
            <a:spLocks noGrp="1"/>
          </p:cNvSpPr>
          <p:nvPr>
            <p:ph type="title"/>
          </p:nvPr>
        </p:nvSpPr>
        <p:spPr/>
        <p:txBody>
          <a:bodyPr/>
          <a:lstStyle>
            <a:lvl1pPr>
              <a:defRPr/>
            </a:lvl1pPr>
          </a:lstStyle>
          <a:p>
            <a:r>
              <a:rPr lang="ja-JP" altLang="en-US"/>
              <a:t>マスタ タイトルの書式設定</a:t>
            </a:r>
          </a:p>
        </p:txBody>
      </p:sp>
      <p:sp>
        <p:nvSpPr>
          <p:cNvPr id="116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6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7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4"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265057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76" name="タイトル 1"/>
          <p:cNvSpPr>
            <a:spLocks noGrp="1"/>
          </p:cNvSpPr>
          <p:nvPr>
            <p:ph type="title"/>
          </p:nvPr>
        </p:nvSpPr>
        <p:spPr/>
        <p:txBody>
          <a:bodyPr/>
          <a:lstStyle/>
          <a:p>
            <a:r>
              <a:rPr lang="ja-JP" altLang="en-US"/>
              <a:t>マスタ タイトルの書式設定</a:t>
            </a:r>
          </a:p>
        </p:txBody>
      </p:sp>
      <p:sp>
        <p:nvSpPr>
          <p:cNvPr id="11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9"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114911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83"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277951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8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186"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0"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2307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9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19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19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7"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2517647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99" name="タイトル 1"/>
          <p:cNvSpPr>
            <a:spLocks noGrp="1"/>
          </p:cNvSpPr>
          <p:nvPr>
            <p:ph type="title"/>
          </p:nvPr>
        </p:nvSpPr>
        <p:spPr/>
        <p:txBody>
          <a:bodyPr/>
          <a:lstStyle/>
          <a:p>
            <a:r>
              <a:rPr lang="ja-JP" altLang="en-US"/>
              <a:t>マスタ タイトルの書式設定</a:t>
            </a:r>
          </a:p>
        </p:txBody>
      </p:sp>
      <p:sp>
        <p:nvSpPr>
          <p:cNvPr id="120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3"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579645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05"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206"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9"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3807112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449"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450"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345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5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53"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455" name="タイトル 1"/>
          <p:cNvSpPr>
            <a:spLocks noGrp="1"/>
          </p:cNvSpPr>
          <p:nvPr>
            <p:ph type="title"/>
          </p:nvPr>
        </p:nvSpPr>
        <p:spPr/>
        <p:txBody>
          <a:bodyPr/>
          <a:lstStyle/>
          <a:p>
            <a:r>
              <a:rPr lang="ja-JP" altLang="en-US"/>
              <a:t>マスタ タイトルの書式設定</a:t>
            </a:r>
          </a:p>
        </p:txBody>
      </p:sp>
      <p:sp>
        <p:nvSpPr>
          <p:cNvPr id="3456"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5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5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59"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461"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462"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34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65"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467" name="タイトル 1"/>
          <p:cNvSpPr>
            <a:spLocks noGrp="1"/>
          </p:cNvSpPr>
          <p:nvPr>
            <p:ph type="title"/>
          </p:nvPr>
        </p:nvSpPr>
        <p:spPr/>
        <p:txBody>
          <a:bodyPr/>
          <a:lstStyle/>
          <a:p>
            <a:r>
              <a:rPr lang="ja-JP" altLang="en-US"/>
              <a:t>マスタ タイトルの書式設定</a:t>
            </a:r>
          </a:p>
        </p:txBody>
      </p:sp>
      <p:sp>
        <p:nvSpPr>
          <p:cNvPr id="3468"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69"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72"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7"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474" name="タイトル 1"/>
          <p:cNvSpPr>
            <a:spLocks noGrp="1"/>
          </p:cNvSpPr>
          <p:nvPr>
            <p:ph type="title"/>
          </p:nvPr>
        </p:nvSpPr>
        <p:spPr/>
        <p:txBody>
          <a:bodyPr/>
          <a:lstStyle>
            <a:lvl1pPr>
              <a:defRPr/>
            </a:lvl1pPr>
          </a:lstStyle>
          <a:p>
            <a:r>
              <a:rPr lang="ja-JP" altLang="en-US"/>
              <a:t>マスタ タイトルの書式設定</a:t>
            </a:r>
          </a:p>
        </p:txBody>
      </p:sp>
      <p:sp>
        <p:nvSpPr>
          <p:cNvPr id="3475"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3476"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77"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3478"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7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8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81"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483" name="タイトル 1"/>
          <p:cNvSpPr>
            <a:spLocks noGrp="1"/>
          </p:cNvSpPr>
          <p:nvPr>
            <p:ph type="title"/>
          </p:nvPr>
        </p:nvSpPr>
        <p:spPr/>
        <p:txBody>
          <a:bodyPr/>
          <a:lstStyle/>
          <a:p>
            <a:r>
              <a:rPr lang="ja-JP" altLang="en-US"/>
              <a:t>マスタ タイトルの書式設定</a:t>
            </a:r>
          </a:p>
        </p:txBody>
      </p:sp>
      <p:sp>
        <p:nvSpPr>
          <p:cNvPr id="34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86"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4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90"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49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49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9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34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4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497"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3499"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500"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3501"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350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50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504"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3506" name="タイトル 1"/>
          <p:cNvSpPr>
            <a:spLocks noGrp="1"/>
          </p:cNvSpPr>
          <p:nvPr>
            <p:ph type="title"/>
          </p:nvPr>
        </p:nvSpPr>
        <p:spPr/>
        <p:txBody>
          <a:bodyPr/>
          <a:lstStyle/>
          <a:p>
            <a:r>
              <a:rPr lang="ja-JP" altLang="en-US"/>
              <a:t>マスタ タイトルの書式設定</a:t>
            </a:r>
          </a:p>
        </p:txBody>
      </p:sp>
      <p:sp>
        <p:nvSpPr>
          <p:cNvPr id="350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0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50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510"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351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51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1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51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3516"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 タイトルの書式設定</a:t>
            </a:r>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4"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a:t>マスタ タイトルの書式設定</a:t>
            </a:r>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3"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a:t>マスタ タイトルの書式設定</a:t>
            </a:r>
          </a:p>
        </p:txBody>
      </p:sp>
      <p:sp>
        <p:nvSpPr>
          <p:cNvPr id="106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8"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2"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8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6"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vmlDrawing" Target="../drawings/vmlDrawing2.v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oleObject" Target="../embeddings/oleObject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457200" y="274638"/>
            <a:ext cx="8229600" cy="1143000"/>
          </a:xfrm>
          <a:prstGeom prst="rect">
            <a:avLst/>
          </a:prstGeom>
          <a:noFill/>
          <a:ln>
            <a:noFill/>
          </a:ln>
        </p:spPr>
        <p:txBody>
          <a:bodyPr vert="horz" wrap="square" lIns="91346" tIns="45676" rIns="91346" bIns="45676" numCol="1" anchor="ctr" anchorCtr="0" compatLnSpc="1">
            <a:prstTxWarp prst="textNoShape">
              <a:avLst/>
            </a:prstTxWarp>
          </a:bodyPr>
          <a:lstStyle/>
          <a:p>
            <a:pPr lvl="0"/>
            <a:r>
              <a:rPr lang="ja-JP" altLang="en-US"/>
              <a:t>マスター タイトルの書式設定</a:t>
            </a:r>
          </a:p>
        </p:txBody>
      </p:sp>
      <p:sp>
        <p:nvSpPr>
          <p:cNvPr id="1101" name="テキスト プレースホルダー 2"/>
          <p:cNvSpPr>
            <a:spLocks noGrp="1"/>
          </p:cNvSpPr>
          <p:nvPr>
            <p:ph type="body" idx="1"/>
          </p:nvPr>
        </p:nvSpPr>
        <p:spPr>
          <a:xfrm>
            <a:off x="457200" y="1600203"/>
            <a:ext cx="8229600" cy="4525963"/>
          </a:xfrm>
          <a:prstGeom prst="rect">
            <a:avLst/>
          </a:prstGeom>
          <a:noFill/>
          <a:ln>
            <a:noFill/>
          </a:ln>
        </p:spPr>
        <p:txBody>
          <a:bodyPr vert="horz" wrap="square" lIns="91346" tIns="45676" rIns="91346" bIns="4567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日付プレースホルダー 3"/>
          <p:cNvSpPr>
            <a:spLocks noGrp="1"/>
          </p:cNvSpPr>
          <p:nvPr>
            <p:ph type="dt" sz="half" idx="2"/>
          </p:nvPr>
        </p:nvSpPr>
        <p:spPr>
          <a:xfrm>
            <a:off x="457200" y="6356353"/>
            <a:ext cx="2133600" cy="365125"/>
          </a:xfrm>
          <a:prstGeom prst="rect">
            <a:avLst/>
          </a:prstGeom>
        </p:spPr>
        <p:txBody>
          <a:bodyPr vert="horz" lIns="91346" tIns="45676" rIns="91346" bIns="45676" rtlCol="0" anchor="ctr"/>
          <a:lstStyle>
            <a:lvl1pPr algn="l"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3" name="フッター プレースホルダー 4"/>
          <p:cNvSpPr>
            <a:spLocks noGrp="1"/>
          </p:cNvSpPr>
          <p:nvPr>
            <p:ph type="ftr" sz="quarter" idx="3"/>
          </p:nvPr>
        </p:nvSpPr>
        <p:spPr>
          <a:xfrm>
            <a:off x="3124200" y="6356353"/>
            <a:ext cx="2895600" cy="365125"/>
          </a:xfrm>
          <a:prstGeom prst="rect">
            <a:avLst/>
          </a:prstGeom>
        </p:spPr>
        <p:txBody>
          <a:bodyPr vert="horz" lIns="91346" tIns="45676" rIns="91346" bIns="45676" rtlCol="0" anchor="ctr"/>
          <a:lstStyle>
            <a:lvl1pPr algn="ctr"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4" name="スライド番号プレースホルダー 5"/>
          <p:cNvSpPr>
            <a:spLocks noGrp="1"/>
          </p:cNvSpPr>
          <p:nvPr>
            <p:ph type="sldNum" sz="quarter" idx="4"/>
          </p:nvPr>
        </p:nvSpPr>
        <p:spPr>
          <a:xfrm>
            <a:off x="6553200" y="6356353"/>
            <a:ext cx="2133600" cy="365125"/>
          </a:xfrm>
          <a:prstGeom prst="rect">
            <a:avLst/>
          </a:prstGeom>
        </p:spPr>
        <p:txBody>
          <a:bodyPr vert="horz" wrap="square" lIns="91346" tIns="45676" rIns="91346" bIns="45676" numCol="1" anchor="ctr" anchorCtr="0" compatLnSpc="1">
            <a:prstTxWarp prst="textNoShape">
              <a:avLst/>
            </a:prstTxWarp>
          </a:bodyPr>
          <a:lstStyle>
            <a:lvl1pPr algn="r" eaLnBrk="1" hangingPunct="1">
              <a:defRPr sz="1108">
                <a:solidFill>
                  <a:srgbClr val="898989"/>
                </a:solidFill>
              </a:defRPr>
            </a:lvl1pPr>
          </a:lstStyle>
          <a:p>
            <a:pPr fontAlgn="base">
              <a:spcBef>
                <a:spcPct val="0"/>
              </a:spcBef>
              <a:spcAft>
                <a:spcPct val="0"/>
              </a:spcAft>
              <a:defRPr/>
            </a:pPr>
            <a:fld id="{A6A5B751-25C4-46CC-8F2B-2AFF10021099}"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4246866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42613" rtl="0" eaLnBrk="0" fontAlgn="base" hangingPunct="0">
        <a:spcBef>
          <a:spcPct val="0"/>
        </a:spcBef>
        <a:spcAft>
          <a:spcPct val="0"/>
        </a:spcAft>
        <a:defRPr kumimoji="1" sz="4062" kern="1200">
          <a:solidFill>
            <a:schemeClr val="tx1"/>
          </a:solidFill>
          <a:latin typeface="+mj-lt"/>
          <a:ea typeface="+mj-ea"/>
          <a:cs typeface="+mj-cs"/>
        </a:defRPr>
      </a:lvl1pPr>
      <a:lvl2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39"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78"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17"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55"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4" indent="-315064" algn="l" defTabSz="842613"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48" indent="-262310" algn="l" defTabSz="842613"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2" indent="-209555" algn="l" defTabSz="842613"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4205"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6244"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18873"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485"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097"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708"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27" rtl="0" eaLnBrk="1" latinLnBrk="0" hangingPunct="1">
        <a:defRPr kumimoji="1" sz="1662" kern="1200">
          <a:solidFill>
            <a:schemeClr val="tx1"/>
          </a:solidFill>
          <a:latin typeface="+mn-lt"/>
          <a:ea typeface="+mn-ea"/>
          <a:cs typeface="+mn-cs"/>
        </a:defRPr>
      </a:lvl1pPr>
      <a:lvl2pPr marL="421614" algn="l" defTabSz="843227" rtl="0" eaLnBrk="1" latinLnBrk="0" hangingPunct="1">
        <a:defRPr kumimoji="1" sz="1662" kern="1200">
          <a:solidFill>
            <a:schemeClr val="tx1"/>
          </a:solidFill>
          <a:latin typeface="+mn-lt"/>
          <a:ea typeface="+mn-ea"/>
          <a:cs typeface="+mn-cs"/>
        </a:defRPr>
      </a:lvl2pPr>
      <a:lvl3pPr marL="843227" algn="l" defTabSz="843227" rtl="0" eaLnBrk="1" latinLnBrk="0" hangingPunct="1">
        <a:defRPr kumimoji="1" sz="1662" kern="1200">
          <a:solidFill>
            <a:schemeClr val="tx1"/>
          </a:solidFill>
          <a:latin typeface="+mn-lt"/>
          <a:ea typeface="+mn-ea"/>
          <a:cs typeface="+mn-cs"/>
        </a:defRPr>
      </a:lvl3pPr>
      <a:lvl4pPr marL="1264838" algn="l" defTabSz="843227" rtl="0" eaLnBrk="1" latinLnBrk="0" hangingPunct="1">
        <a:defRPr kumimoji="1" sz="1662" kern="1200">
          <a:solidFill>
            <a:schemeClr val="tx1"/>
          </a:solidFill>
          <a:latin typeface="+mn-lt"/>
          <a:ea typeface="+mn-ea"/>
          <a:cs typeface="+mn-cs"/>
        </a:defRPr>
      </a:lvl4pPr>
      <a:lvl5pPr marL="1686453" algn="l" defTabSz="843227" rtl="0" eaLnBrk="1" latinLnBrk="0" hangingPunct="1">
        <a:defRPr kumimoji="1" sz="1662" kern="1200">
          <a:solidFill>
            <a:schemeClr val="tx1"/>
          </a:solidFill>
          <a:latin typeface="+mn-lt"/>
          <a:ea typeface="+mn-ea"/>
          <a:cs typeface="+mn-cs"/>
        </a:defRPr>
      </a:lvl5pPr>
      <a:lvl6pPr marL="2108063" algn="l" defTabSz="843227" rtl="0" eaLnBrk="1" latinLnBrk="0" hangingPunct="1">
        <a:defRPr kumimoji="1" sz="1662" kern="1200">
          <a:solidFill>
            <a:schemeClr val="tx1"/>
          </a:solidFill>
          <a:latin typeface="+mn-lt"/>
          <a:ea typeface="+mn-ea"/>
          <a:cs typeface="+mn-cs"/>
        </a:defRPr>
      </a:lvl6pPr>
      <a:lvl7pPr marL="2529676" algn="l" defTabSz="843227" rtl="0" eaLnBrk="1" latinLnBrk="0" hangingPunct="1">
        <a:defRPr kumimoji="1" sz="1662" kern="1200">
          <a:solidFill>
            <a:schemeClr val="tx1"/>
          </a:solidFill>
          <a:latin typeface="+mn-lt"/>
          <a:ea typeface="+mn-ea"/>
          <a:cs typeface="+mn-cs"/>
        </a:defRPr>
      </a:lvl7pPr>
      <a:lvl8pPr marL="2951289" algn="l" defTabSz="843227" rtl="0" eaLnBrk="1" latinLnBrk="0" hangingPunct="1">
        <a:defRPr kumimoji="1" sz="1662" kern="1200">
          <a:solidFill>
            <a:schemeClr val="tx1"/>
          </a:solidFill>
          <a:latin typeface="+mn-lt"/>
          <a:ea typeface="+mn-ea"/>
          <a:cs typeface="+mn-cs"/>
        </a:defRPr>
      </a:lvl8pPr>
      <a:lvl9pPr marL="3372906" algn="l" defTabSz="843227"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06" name="オブジェクト 11" hidden="1"/>
          <p:cNvGraphicFramePr/>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3078" name="think-cell スライド" r:id="rId7" imgW="180" imgH="180" progId="TCLayout.ActiveDocument.1">
                  <p:embed/>
                </p:oleObj>
              </mc:Choice>
              <mc:Fallback>
                <p:oleObj name="think-cell スライド" r:id="rId7" imgW="180" imgH="180" progId="TCLayout.ActiveDocument.1">
                  <p:embed/>
                  <p:pic>
                    <p:nvPicPr>
                      <p:cNvPr id="0" name="オブジェクト 11" hidden="1"/>
                      <p:cNvPicPr>
                        <a:picLocks noChangeAspect="1"/>
                      </p:cNvPicPr>
                      <p:nvPr/>
                    </p:nvPicPr>
                    <p:blipFill>
                      <a:blip r:embed="rId8"/>
                      <a:stretch>
                        <a:fillRect/>
                      </a:stretch>
                    </p:blipFill>
                    <p:spPr>
                      <a:xfrm>
                        <a:off x="1466" y="1588"/>
                        <a:ext cx="1466" cy="1588"/>
                      </a:xfrm>
                      <a:prstGeom prst="rect">
                        <a:avLst/>
                      </a:prstGeom>
                    </p:spPr>
                  </p:pic>
                </p:oleObj>
              </mc:Fallback>
            </mc:AlternateContent>
          </a:graphicData>
        </a:graphic>
      </p:graphicFrame>
      <p:sp>
        <p:nvSpPr>
          <p:cNvPr id="1107" name="正方形/長方形 10" hidden="1"/>
          <p:cNvSpPr/>
          <p:nvPr userDrawn="1">
            <p:custDataLst>
              <p:tags r:id="rId6"/>
            </p:custDataLst>
          </p:nvPr>
        </p:nvSpPr>
        <p:spPr>
          <a:xfrm>
            <a:off x="0" y="0"/>
            <a:ext cx="146538" cy="158750"/>
          </a:xfrm>
          <a:prstGeom prst="rect">
            <a:avLst/>
          </a:prstGeom>
          <a:solidFill>
            <a:srgbClr val="DDDDDD"/>
          </a:solidFill>
          <a:ln w="9525">
            <a:solidFill>
              <a:srgbClr val="B2B2B2"/>
            </a:solidFill>
            <a:miter lim="800000"/>
            <a:headEnd/>
            <a:tailEnd/>
          </a:ln>
          <a:effectLst/>
        </p:spPr>
        <p:txBody>
          <a:bodyPr wrap="none" lIns="0" tIns="0" rIns="0" bIns="0" rtlCol="0" anchor="ctr"/>
          <a:lstStyle/>
          <a:p>
            <a:pPr marL="0" lvl="0" indent="0" algn="l" eaLnBrk="1"/>
            <a:endParaRPr kumimoji="0" lang="ja-JP" altLang="en-US" sz="2215" b="1" i="0" baseline="0"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1108"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109"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110"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7AE18F1D-39A7-4AD6-93F0-D0E02F9BB01B}" type="datetime1">
              <a:rPr lang="ja-JP" altLang="en-US" smtClean="0"/>
              <a:t>2022/4/4</a:t>
            </a:fld>
            <a:endParaRPr lang="ja-JP" altLang="en-US" dirty="0"/>
          </a:p>
        </p:txBody>
      </p:sp>
      <p:sp>
        <p:nvSpPr>
          <p:cNvPr id="1111"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1112"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715005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35" name="オブジェクト 2" hidden="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スライド" r:id="rId14" imgW="554" imgH="551" progId="TCLayout.ActiveDocument.1">
                  <p:embed/>
                </p:oleObj>
              </mc:Choice>
              <mc:Fallback>
                <p:oleObj name="think-cell スライド" r:id="rId14" imgW="554" imgH="551" progId="TCLayout.ActiveDocument.1">
                  <p:embed/>
                  <p:pic>
                    <p:nvPicPr>
                      <p:cNvPr id="0" name="オブジェクト 2" hidden="1"/>
                      <p:cNvPicPr>
                        <a:picLocks noChangeAspect="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36"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37"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13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14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extLst>
      <p:ext uri="{BB962C8B-B14F-4D97-AF65-F5344CB8AC3E}">
        <p14:creationId xmlns:p14="http://schemas.microsoft.com/office/powerpoint/2010/main" val="875634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3"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444"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45"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3446"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3447"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mlit.go.jp/sogoseisaku/transport/sosei_transport_tk_000160.html"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nvPr>
        </p:nvGraphicFramePr>
        <p:xfrm>
          <a:off x="257521" y="1609804"/>
          <a:ext cx="8349928" cy="3979196"/>
        </p:xfrm>
        <a:graphic>
          <a:graphicData uri="http://schemas.openxmlformats.org/drawingml/2006/table">
            <a:tbl>
              <a:tblPr>
                <a:tableStyleId>{073A0DAA-6AF3-43AB-8588-CEC1D06C72B9}</a:tableStyleId>
              </a:tblPr>
              <a:tblGrid>
                <a:gridCol w="800625">
                  <a:extLst>
                    <a:ext uri="{9D8B030D-6E8A-4147-A177-3AD203B41FA5}">
                      <a16:colId xmlns:a16="http://schemas.microsoft.com/office/drawing/2014/main" val="20000"/>
                    </a:ext>
                  </a:extLst>
                </a:gridCol>
                <a:gridCol w="3985627">
                  <a:extLst>
                    <a:ext uri="{9D8B030D-6E8A-4147-A177-3AD203B41FA5}">
                      <a16:colId xmlns:a16="http://schemas.microsoft.com/office/drawing/2014/main" val="20001"/>
                    </a:ext>
                  </a:extLst>
                </a:gridCol>
                <a:gridCol w="3563676">
                  <a:extLst>
                    <a:ext uri="{9D8B030D-6E8A-4147-A177-3AD203B41FA5}">
                      <a16:colId xmlns:a16="http://schemas.microsoft.com/office/drawing/2014/main" val="20002"/>
                    </a:ext>
                  </a:extLst>
                </a:gridCol>
              </a:tblGrid>
              <a:tr h="399887">
                <a:tc rowSpan="3">
                  <a:txBody>
                    <a:bodyPr/>
                    <a:lstStyle/>
                    <a:p>
                      <a:pPr algn="ctr">
                        <a:spcAft>
                          <a:spcPts val="0"/>
                        </a:spcAft>
                      </a:pPr>
                      <a:r>
                        <a:rPr kumimoji="1" lang="ja-JP" sz="1200" kern="1200" dirty="0">
                          <a:solidFill>
                            <a:schemeClr val="tx1"/>
                          </a:solidFill>
                          <a:latin typeface="+mn-ea"/>
                          <a:ea typeface="+mn-ea"/>
                          <a:cs typeface="+mn-cs"/>
                        </a:rPr>
                        <a:t>申請者</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企業・団体名</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代表者役職・氏名</a:t>
                      </a:r>
                    </a:p>
                  </a:txBody>
                  <a:tcPr marL="54002" marR="54002" marT="0" marB="0" anchor="ctr"/>
                </a:tc>
                <a:tc>
                  <a:txBody>
                    <a:bodyPr/>
                    <a:lstStyle/>
                    <a:p>
                      <a:pPr algn="just">
                        <a:spcAft>
                          <a:spcPts val="0"/>
                        </a:spcAft>
                      </a:pPr>
                      <a:r>
                        <a:rPr lang="en-US" sz="900" u="none" strike="noStrike"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所在地</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rowSpan="5">
                  <a:txBody>
                    <a:bodyPr/>
                    <a:lstStyle/>
                    <a:p>
                      <a:pPr algn="ctr">
                        <a:spcAft>
                          <a:spcPts val="0"/>
                        </a:spcAft>
                      </a:pPr>
                      <a:r>
                        <a:rPr kumimoji="1" lang="ja-JP" sz="1200" kern="1200" dirty="0">
                          <a:solidFill>
                            <a:schemeClr val="tx1"/>
                          </a:solidFill>
                          <a:latin typeface="+mn-ea"/>
                          <a:ea typeface="+mn-ea"/>
                          <a:cs typeface="+mn-cs"/>
                        </a:rPr>
                        <a:t>連絡担当窓口</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氏名（ふりがな）</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所属（部署名）</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電話番号</a:t>
                      </a:r>
                    </a:p>
                    <a:p>
                      <a:pPr algn="just">
                        <a:spcAft>
                          <a:spcPts val="0"/>
                        </a:spcAft>
                      </a:pPr>
                      <a:r>
                        <a:rPr kumimoji="1" lang="ja-JP" sz="1200" kern="1200" dirty="0">
                          <a:solidFill>
                            <a:schemeClr val="tx1"/>
                          </a:solidFill>
                          <a:latin typeface="+mn-ea"/>
                          <a:ea typeface="+mn-ea"/>
                          <a:cs typeface="+mn-cs"/>
                        </a:rPr>
                        <a:t>（代表・直通）</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Ｅ－ｍａｉｌ</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bl>
          </a:graphicData>
        </a:graphic>
      </p:graphicFrame>
      <p:sp>
        <p:nvSpPr>
          <p:cNvPr id="1224" name="Rectangle 67"/>
          <p:cNvSpPr>
            <a:spLocks noChangeArrowheads="1"/>
          </p:cNvSpPr>
          <p:nvPr/>
        </p:nvSpPr>
        <p:spPr>
          <a:xfrm>
            <a:off x="0" y="452899"/>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１．申請者情報　</a:t>
            </a:r>
          </a:p>
        </p:txBody>
      </p:sp>
      <p:sp>
        <p:nvSpPr>
          <p:cNvPr id="1225" name="テキスト 981"/>
          <p:cNvSpPr txBox="1"/>
          <p:nvPr/>
        </p:nvSpPr>
        <p:spPr>
          <a:xfrm>
            <a:off x="0" y="45357"/>
            <a:ext cx="7164000" cy="400110"/>
          </a:xfrm>
          <a:prstGeom prst="rect">
            <a:avLst/>
          </a:prstGeom>
        </p:spPr>
        <p:txBody>
          <a:bodyPr>
            <a:spAutoFit/>
          </a:bodyPr>
          <a:lstStyle/>
          <a:p>
            <a:pPr algn="l"/>
            <a:r>
              <a:rPr lang="ja-JP" altLang="en-US" sz="2000" b="1" dirty="0"/>
              <a:t>別紙３－１　令和４年度スマートシティ関連事業応募様式 </a:t>
            </a:r>
            <a:endParaRPr sz="2000" b="1" dirty="0"/>
          </a:p>
        </p:txBody>
      </p:sp>
      <p:sp>
        <p:nvSpPr>
          <p:cNvPr id="1226" name="正方形/長方形 1001"/>
          <p:cNvSpPr/>
          <p:nvPr/>
        </p:nvSpPr>
        <p:spPr>
          <a:xfrm>
            <a:off x="7452320" y="560723"/>
            <a:ext cx="1057206"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27" name="正方形/長方形 1"/>
          <p:cNvSpPr/>
          <p:nvPr/>
        </p:nvSpPr>
        <p:spPr>
          <a:xfrm>
            <a:off x="8646013" y="548680"/>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 name="Rectangle 66"/>
          <p:cNvSpPr>
            <a:spLocks noChangeArrowheads="1"/>
          </p:cNvSpPr>
          <p:nvPr/>
        </p:nvSpPr>
        <p:spPr>
          <a:xfrm>
            <a:off x="122626" y="929277"/>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410"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１０．その他</a:t>
            </a:r>
            <a:endParaRPr lang="ja-JP" altLang="en-US" sz="1800" b="1" dirty="0">
              <a:solidFill>
                <a:schemeClr val="bg1"/>
              </a:solidFill>
              <a:latin typeface="ＭＳ Ｐゴシック" panose="020B0600070205080204" pitchFamily="50" charset="-128"/>
            </a:endParaRPr>
          </a:p>
        </p:txBody>
      </p:sp>
      <p:sp>
        <p:nvSpPr>
          <p:cNvPr id="1411" name="Text Box 4"/>
          <p:cNvSpPr txBox="1">
            <a:spLocks noChangeArrowheads="1"/>
          </p:cNvSpPr>
          <p:nvPr/>
        </p:nvSpPr>
        <p:spPr>
          <a:xfrm>
            <a:off x="25926" y="502711"/>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関連法令、各地域でのルール・ガイドライン</a:t>
            </a:r>
          </a:p>
        </p:txBody>
      </p:sp>
      <p:sp>
        <p:nvSpPr>
          <p:cNvPr id="1412" name="正方形/長方形 18"/>
          <p:cNvSpPr/>
          <p:nvPr/>
        </p:nvSpPr>
        <p:spPr>
          <a:xfrm>
            <a:off x="66892" y="2539428"/>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413" name="正方形/長方形 22"/>
          <p:cNvSpPr/>
          <p:nvPr/>
        </p:nvSpPr>
        <p:spPr>
          <a:xfrm>
            <a:off x="90767" y="908720"/>
            <a:ext cx="8418759" cy="95410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スマートシティの関連法令（法令・条例）への対応や各地域でのルール・ガイドラインの策定、施策効果最大化のための制度の活用など、「スマートシティリファレンスアーキテクチャ」において「スマートシティルール」と整理されている事項について、ホワイトペーパー第４章を参照し、記載すること</a:t>
            </a:r>
            <a:endParaRPr lang="en-US" altLang="ja-JP" sz="1400" i="1" dirty="0">
              <a:solidFill>
                <a:srgbClr val="FF0000"/>
              </a:solidFill>
            </a:endParaRPr>
          </a:p>
          <a:p>
            <a:pPr marL="176213" indent="-176213"/>
            <a:r>
              <a:rPr lang="ja-JP" altLang="en-US" sz="1400" i="1" dirty="0">
                <a:solidFill>
                  <a:srgbClr val="FF0000"/>
                </a:solidFill>
              </a:rPr>
              <a:t>　（特筆すべきものがあれば）</a:t>
            </a:r>
            <a:endParaRPr lang="en-US" altLang="ja-JP" sz="1400" i="1" dirty="0">
              <a:solidFill>
                <a:srgbClr val="FF0000"/>
              </a:solidFill>
            </a:endParaRPr>
          </a:p>
        </p:txBody>
      </p:sp>
      <p:sp>
        <p:nvSpPr>
          <p:cNvPr id="1414" name="Rectangle 66"/>
          <p:cNvSpPr>
            <a:spLocks noChangeArrowheads="1"/>
          </p:cNvSpPr>
          <p:nvPr/>
        </p:nvSpPr>
        <p:spPr>
          <a:xfrm>
            <a:off x="122626" y="3722903"/>
            <a:ext cx="8550951" cy="270950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415" name="Text Box 4"/>
          <p:cNvSpPr txBox="1">
            <a:spLocks noChangeArrowheads="1"/>
          </p:cNvSpPr>
          <p:nvPr/>
        </p:nvSpPr>
        <p:spPr>
          <a:xfrm>
            <a:off x="25926" y="3284984"/>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ＰＲポイント</a:t>
            </a:r>
          </a:p>
        </p:txBody>
      </p:sp>
      <p:sp>
        <p:nvSpPr>
          <p:cNvPr id="1416" name="正方形/長方形 10"/>
          <p:cNvSpPr/>
          <p:nvPr/>
        </p:nvSpPr>
        <p:spPr>
          <a:xfrm>
            <a:off x="122626" y="3769295"/>
            <a:ext cx="8418759" cy="30777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ここまでの記載内容以外に、事業全体としてのＰＲポイントがあれば、記載すること。</a:t>
            </a:r>
            <a:endParaRPr lang="en-US" altLang="ja-JP" sz="1400" i="1" dirty="0">
              <a:solidFill>
                <a:srgbClr val="FF0000"/>
              </a:solidFill>
            </a:endParaRPr>
          </a:p>
        </p:txBody>
      </p:sp>
      <p:sp>
        <p:nvSpPr>
          <p:cNvPr id="1417" name="正方形/長方形 68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418" name="テキスト 679"/>
          <p:cNvSpPr txBox="1"/>
          <p:nvPr/>
        </p:nvSpPr>
        <p:spPr>
          <a:xfrm>
            <a:off x="2990356" y="650649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419"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a:t>
            </a:r>
            <a:endParaRPr kumimoji="1" lang="ja-JP" altLang="en-US" sz="1480" dirty="0">
              <a:solidFill>
                <a:schemeClr val="tx1"/>
              </a:solidFill>
            </a:endParaRPr>
          </a:p>
        </p:txBody>
      </p:sp>
      <p:sp>
        <p:nvSpPr>
          <p:cNvPr id="1420" name="Rectangle 66"/>
          <p:cNvSpPr>
            <a:spLocks noChangeArrowheads="1"/>
          </p:cNvSpPr>
          <p:nvPr/>
        </p:nvSpPr>
        <p:spPr>
          <a:xfrm>
            <a:off x="132196" y="2297429"/>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421" name="Text Box 4"/>
          <p:cNvSpPr txBox="1">
            <a:spLocks noChangeArrowheads="1"/>
          </p:cNvSpPr>
          <p:nvPr/>
        </p:nvSpPr>
        <p:spPr>
          <a:xfrm>
            <a:off x="35496" y="1870863"/>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セキュリティ対策</a:t>
            </a:r>
          </a:p>
        </p:txBody>
      </p:sp>
      <p:sp>
        <p:nvSpPr>
          <p:cNvPr id="1422" name="正方形/長方形 22"/>
          <p:cNvSpPr/>
          <p:nvPr/>
        </p:nvSpPr>
        <p:spPr>
          <a:xfrm>
            <a:off x="100337" y="2276872"/>
            <a:ext cx="8418759"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lang="en-US" altLang="ja-JP"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版）を参考に、</a:t>
            </a:r>
            <a:r>
              <a:rPr lang="ja-JP" altLang="en-US" sz="1400" i="1" dirty="0">
                <a:solidFill>
                  <a:srgbClr val="FF0000"/>
                </a:solidFill>
              </a:rPr>
              <a:t>セキュリティ対策の実施状況について記載。応募事業に関連する範囲で、</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後出のスマートシティセキュリティガイドライン導入チェックシートにも記載すること。</a:t>
            </a:r>
            <a:endParaRPr lang="en-US" altLang="ja-JP" sz="1400" i="1" dirty="0">
              <a:solidFill>
                <a:srgbClr val="FF0000"/>
              </a:solidFill>
            </a:endParaRPr>
          </a:p>
        </p:txBody>
      </p:sp>
    </p:spTree>
    <p:extLst>
      <p:ext uri="{BB962C8B-B14F-4D97-AF65-F5344CB8AC3E}">
        <p14:creationId xmlns:p14="http://schemas.microsoft.com/office/powerpoint/2010/main" val="357934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4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１１．スケジュール</a:t>
            </a:r>
            <a:endParaRPr lang="ja-JP" altLang="en-US" sz="1800" b="1" dirty="0">
              <a:solidFill>
                <a:schemeClr val="bg1"/>
              </a:solidFill>
              <a:latin typeface="ＭＳ Ｐゴシック" panose="020B0600070205080204" pitchFamily="50" charset="-128"/>
            </a:endParaRPr>
          </a:p>
        </p:txBody>
      </p:sp>
      <p:sp>
        <p:nvSpPr>
          <p:cNvPr id="1430"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中長期スケジュール</a:t>
            </a:r>
          </a:p>
        </p:txBody>
      </p:sp>
      <p:sp>
        <p:nvSpPr>
          <p:cNvPr id="1431" name="正方形/長方形 22"/>
          <p:cNvSpPr/>
          <p:nvPr/>
        </p:nvSpPr>
        <p:spPr>
          <a:xfrm>
            <a:off x="108536" y="1084321"/>
            <a:ext cx="8712285"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実施地域における中長期の全体スケジュールを整理し記入してください。</a:t>
            </a:r>
          </a:p>
          <a:p>
            <a:r>
              <a:rPr lang="ja-JP" altLang="en-US" sz="1400" i="1" dirty="0">
                <a:solidFill>
                  <a:srgbClr val="FF0000"/>
                </a:solidFill>
              </a:rPr>
              <a:t>（例）</a:t>
            </a:r>
          </a:p>
        </p:txBody>
      </p:sp>
      <p:sp>
        <p:nvSpPr>
          <p:cNvPr id="1432"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433" name="表 79"/>
          <p:cNvGraphicFramePr>
            <a:graphicFrameLocks noGrp="1"/>
          </p:cNvGraphicFramePr>
          <p:nvPr>
            <p:extLst>
              <p:ext uri="{D42A27DB-BD31-4B8C-83A1-F6EECF244321}">
                <p14:modId xmlns:p14="http://schemas.microsoft.com/office/powerpoint/2010/main" val="3836912847"/>
              </p:ext>
            </p:extLst>
          </p:nvPr>
        </p:nvGraphicFramePr>
        <p:xfrm>
          <a:off x="240811" y="1556792"/>
          <a:ext cx="8676709" cy="462163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2022</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2023</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2024</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2026</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データ連携基盤</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434" name="右矢印 80"/>
          <p:cNvSpPr/>
          <p:nvPr/>
        </p:nvSpPr>
        <p:spPr>
          <a:xfrm>
            <a:off x="1157837" y="2747715"/>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5" name="テキスト ボックス 81"/>
          <p:cNvSpPr txBox="1"/>
          <p:nvPr/>
        </p:nvSpPr>
        <p:spPr>
          <a:xfrm>
            <a:off x="1060979" y="2546559"/>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436" name="テキスト ボックス 82"/>
          <p:cNvSpPr txBox="1"/>
          <p:nvPr/>
        </p:nvSpPr>
        <p:spPr>
          <a:xfrm>
            <a:off x="2546104" y="2556804"/>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437" name="右矢印 83"/>
          <p:cNvSpPr/>
          <p:nvPr/>
        </p:nvSpPr>
        <p:spPr>
          <a:xfrm>
            <a:off x="2714073" y="2752369"/>
            <a:ext cx="6084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8" name="右矢印 84"/>
          <p:cNvSpPr/>
          <p:nvPr/>
        </p:nvSpPr>
        <p:spPr>
          <a:xfrm>
            <a:off x="2516003" y="3410666"/>
            <a:ext cx="1540723" cy="17591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9" name="テキスト ボックス 85"/>
          <p:cNvSpPr txBox="1"/>
          <p:nvPr/>
        </p:nvSpPr>
        <p:spPr>
          <a:xfrm>
            <a:off x="2392101" y="316391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440" name="テキスト ボックス 86"/>
          <p:cNvSpPr txBox="1"/>
          <p:nvPr/>
        </p:nvSpPr>
        <p:spPr>
          <a:xfrm>
            <a:off x="4220543" y="323666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441" name="右矢印 87"/>
          <p:cNvSpPr/>
          <p:nvPr/>
        </p:nvSpPr>
        <p:spPr>
          <a:xfrm>
            <a:off x="4280978" y="341540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2" name="テキスト ボックス 88"/>
          <p:cNvSpPr txBox="1"/>
          <p:nvPr/>
        </p:nvSpPr>
        <p:spPr>
          <a:xfrm>
            <a:off x="539552" y="4365104"/>
            <a:ext cx="342909" cy="1015663"/>
          </a:xfrm>
          <a:prstGeom prst="rect">
            <a:avLst/>
          </a:prstGeom>
          <a:noFill/>
        </p:spPr>
        <p:txBody>
          <a:bodyPr wrap="square" rtlCol="0">
            <a:spAutoFit/>
          </a:bodyPr>
          <a:lstStyle/>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1443" name="山形 89"/>
          <p:cNvSpPr/>
          <p:nvPr/>
        </p:nvSpPr>
        <p:spPr>
          <a:xfrm>
            <a:off x="796060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4" name="山形 90"/>
          <p:cNvSpPr/>
          <p:nvPr/>
        </p:nvSpPr>
        <p:spPr>
          <a:xfrm>
            <a:off x="1147992" y="585243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5" name="山形 91"/>
          <p:cNvSpPr/>
          <p:nvPr/>
        </p:nvSpPr>
        <p:spPr>
          <a:xfrm>
            <a:off x="5850453" y="5855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6" name="山形 92"/>
          <p:cNvSpPr/>
          <p:nvPr/>
        </p:nvSpPr>
        <p:spPr>
          <a:xfrm>
            <a:off x="6278344"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7" name="山形 93"/>
          <p:cNvSpPr/>
          <p:nvPr/>
        </p:nvSpPr>
        <p:spPr>
          <a:xfrm>
            <a:off x="6699580"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8" name="山形 94"/>
          <p:cNvSpPr/>
          <p:nvPr/>
        </p:nvSpPr>
        <p:spPr>
          <a:xfrm>
            <a:off x="7127472"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9" name="山形 95"/>
          <p:cNvSpPr/>
          <p:nvPr/>
        </p:nvSpPr>
        <p:spPr>
          <a:xfrm>
            <a:off x="7555364"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0" name="テキスト ボックス 96"/>
          <p:cNvSpPr txBox="1"/>
          <p:nvPr/>
        </p:nvSpPr>
        <p:spPr>
          <a:xfrm>
            <a:off x="1067352" y="558924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システム開発</a:t>
            </a:r>
          </a:p>
        </p:txBody>
      </p:sp>
      <p:sp>
        <p:nvSpPr>
          <p:cNvPr id="1451" name="山形 97"/>
          <p:cNvSpPr/>
          <p:nvPr/>
        </p:nvSpPr>
        <p:spPr>
          <a:xfrm>
            <a:off x="2921823"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2" name="山形 98"/>
          <p:cNvSpPr/>
          <p:nvPr/>
        </p:nvSpPr>
        <p:spPr>
          <a:xfrm>
            <a:off x="3343059" y="585476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3" name="山形 99"/>
          <p:cNvSpPr/>
          <p:nvPr/>
        </p:nvSpPr>
        <p:spPr>
          <a:xfrm>
            <a:off x="377095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4" name="山形 100"/>
          <p:cNvSpPr/>
          <p:nvPr/>
        </p:nvSpPr>
        <p:spPr>
          <a:xfrm>
            <a:off x="4190051" y="5851554"/>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5" name="山形 101"/>
          <p:cNvSpPr/>
          <p:nvPr/>
        </p:nvSpPr>
        <p:spPr>
          <a:xfrm>
            <a:off x="4607015"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6" name="山形 102"/>
          <p:cNvSpPr/>
          <p:nvPr/>
        </p:nvSpPr>
        <p:spPr>
          <a:xfrm>
            <a:off x="5028251"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7" name="山形 103"/>
          <p:cNvSpPr/>
          <p:nvPr/>
        </p:nvSpPr>
        <p:spPr>
          <a:xfrm>
            <a:off x="5438559"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8" name="山形 104"/>
          <p:cNvSpPr/>
          <p:nvPr/>
        </p:nvSpPr>
        <p:spPr>
          <a:xfrm>
            <a:off x="2510783" y="584848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9" name="テキスト ボックス 105"/>
          <p:cNvSpPr txBox="1"/>
          <p:nvPr/>
        </p:nvSpPr>
        <p:spPr>
          <a:xfrm>
            <a:off x="2014918" y="559336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運用開始</a:t>
            </a:r>
          </a:p>
        </p:txBody>
      </p:sp>
      <p:sp>
        <p:nvSpPr>
          <p:cNvPr id="1460" name="楕円 106"/>
          <p:cNvSpPr/>
          <p:nvPr/>
        </p:nvSpPr>
        <p:spPr>
          <a:xfrm>
            <a:off x="2222801" y="584344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61" name="右矢印 107"/>
          <p:cNvSpPr/>
          <p:nvPr/>
        </p:nvSpPr>
        <p:spPr>
          <a:xfrm>
            <a:off x="2743632" y="4060156"/>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62" name="右矢印 108"/>
          <p:cNvSpPr/>
          <p:nvPr/>
        </p:nvSpPr>
        <p:spPr>
          <a:xfrm>
            <a:off x="4346363" y="4039342"/>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63" name="テキスト ボックス 109"/>
          <p:cNvSpPr txBox="1"/>
          <p:nvPr/>
        </p:nvSpPr>
        <p:spPr>
          <a:xfrm>
            <a:off x="2917276" y="387648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1464" name="テキスト ボックス 110"/>
          <p:cNvSpPr txBox="1"/>
          <p:nvPr/>
        </p:nvSpPr>
        <p:spPr>
          <a:xfrm>
            <a:off x="4275364" y="388216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465" name="右矢印 111"/>
          <p:cNvSpPr/>
          <p:nvPr/>
        </p:nvSpPr>
        <p:spPr>
          <a:xfrm>
            <a:off x="6250474" y="4051051"/>
            <a:ext cx="2484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66" name="テキスト ボックス 112"/>
          <p:cNvSpPr txBox="1"/>
          <p:nvPr/>
        </p:nvSpPr>
        <p:spPr>
          <a:xfrm>
            <a:off x="6196282" y="385649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467" name="楕円 113"/>
          <p:cNvSpPr/>
          <p:nvPr/>
        </p:nvSpPr>
        <p:spPr>
          <a:xfrm>
            <a:off x="3537922" y="188652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68" name="テキスト ボックス 114"/>
          <p:cNvSpPr txBox="1"/>
          <p:nvPr/>
        </p:nvSpPr>
        <p:spPr>
          <a:xfrm>
            <a:off x="2423136" y="2094078"/>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月：〇〇事業完成</a:t>
            </a:r>
          </a:p>
        </p:txBody>
      </p:sp>
      <p:sp>
        <p:nvSpPr>
          <p:cNvPr id="1469" name="楕円 117"/>
          <p:cNvSpPr/>
          <p:nvPr/>
        </p:nvSpPr>
        <p:spPr>
          <a:xfrm>
            <a:off x="4258002" y="1890277"/>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70" name="テキスト ボックス 118"/>
          <p:cNvSpPr txBox="1"/>
          <p:nvPr/>
        </p:nvSpPr>
        <p:spPr>
          <a:xfrm>
            <a:off x="3920297" y="2097830"/>
            <a:ext cx="203249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５月：国際イベント開催</a:t>
            </a:r>
          </a:p>
        </p:txBody>
      </p:sp>
      <p:sp>
        <p:nvSpPr>
          <p:cNvPr id="1471" name="楕円 119"/>
          <p:cNvSpPr/>
          <p:nvPr/>
        </p:nvSpPr>
        <p:spPr>
          <a:xfrm>
            <a:off x="2097762" y="188388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72" name="テキスト ボックス 120"/>
          <p:cNvSpPr txBox="1"/>
          <p:nvPr/>
        </p:nvSpPr>
        <p:spPr>
          <a:xfrm>
            <a:off x="1060979" y="2091245"/>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rPr>
              <a:t>月：市庁舎完成</a:t>
            </a:r>
          </a:p>
        </p:txBody>
      </p:sp>
      <p:sp>
        <p:nvSpPr>
          <p:cNvPr id="1473"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a:t>
            </a:r>
            <a:endParaRPr kumimoji="1" lang="ja-JP" altLang="en-US" sz="1480" dirty="0">
              <a:solidFill>
                <a:schemeClr val="tx1"/>
              </a:solidFill>
            </a:endParaRPr>
          </a:p>
        </p:txBody>
      </p:sp>
    </p:spTree>
    <p:extLst>
      <p:ext uri="{BB962C8B-B14F-4D97-AF65-F5344CB8AC3E}">
        <p14:creationId xmlns:p14="http://schemas.microsoft.com/office/powerpoint/2010/main" val="328087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chemeClr val="bg1"/>
                </a:solidFill>
                <a:latin typeface="ＭＳ Ｐゴシック" panose="020B0600070205080204" pitchFamily="50" charset="-128"/>
              </a:rPr>
              <a:t>１２．スマートシティセキュリティガイドライン導入チェックシート</a:t>
            </a:r>
            <a:endParaRPr lang="ja-JP" altLang="en-US" sz="1600" b="1" dirty="0">
              <a:solidFill>
                <a:schemeClr val="bg1"/>
              </a:solidFill>
              <a:latin typeface="ＭＳ Ｐゴシック" panose="020B0600070205080204" pitchFamily="50" charset="-128"/>
            </a:endParaRPr>
          </a:p>
        </p:txBody>
      </p:sp>
      <p:sp>
        <p:nvSpPr>
          <p:cNvPr id="1480"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481"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12</a:t>
            </a:r>
            <a:endParaRPr kumimoji="1" lang="ja-JP" altLang="en-US" sz="1480" dirty="0">
              <a:solidFill>
                <a:schemeClr val="tx1"/>
              </a:solidFill>
            </a:endParaRPr>
          </a:p>
        </p:txBody>
      </p:sp>
      <p:sp>
        <p:nvSpPr>
          <p:cNvPr id="1482" name="正方形/長方形 25"/>
          <p:cNvSpPr/>
          <p:nvPr/>
        </p:nvSpPr>
        <p:spPr>
          <a:xfrm>
            <a:off x="323528" y="698273"/>
            <a:ext cx="8496944" cy="30777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該当する場合、別紙３－２の</a:t>
            </a:r>
            <a:r>
              <a:rPr lang="en-US" altLang="ja-JP" sz="1400" i="1" dirty="0">
                <a:solidFill>
                  <a:srgbClr val="FF0000"/>
                </a:solidFill>
              </a:rPr>
              <a:t>Excel</a:t>
            </a:r>
            <a:r>
              <a:rPr lang="ja-JP" altLang="en-US" sz="1400" i="1" dirty="0">
                <a:solidFill>
                  <a:srgbClr val="FF0000"/>
                </a:solidFill>
              </a:rPr>
              <a:t>シートに記載</a:t>
            </a:r>
            <a:endParaRPr lang="en-US" altLang="ja-JP" sz="1400" i="1" dirty="0">
              <a:solidFill>
                <a:srgbClr val="FF0000"/>
              </a:solidFill>
            </a:endParaRPr>
          </a:p>
        </p:txBody>
      </p:sp>
    </p:spTree>
    <p:extLst>
      <p:ext uri="{BB962C8B-B14F-4D97-AF65-F5344CB8AC3E}">
        <p14:creationId xmlns:p14="http://schemas.microsoft.com/office/powerpoint/2010/main" val="325164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技術内容、未来技術の必要性・有効性 </a:t>
            </a:r>
          </a:p>
        </p:txBody>
      </p:sp>
      <p:sp>
        <p:nvSpPr>
          <p:cNvPr id="1489" name="Text Box 4"/>
          <p:cNvSpPr txBox="1">
            <a:spLocks noChangeArrowheads="1"/>
          </p:cNvSpPr>
          <p:nvPr/>
        </p:nvSpPr>
        <p:spPr>
          <a:xfrm>
            <a:off x="316307" y="2256681"/>
            <a:ext cx="9224245"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noProof="0" dirty="0">
                <a:solidFill>
                  <a:srgbClr val="000000"/>
                </a:solidFill>
                <a:latin typeface="Tahoma" pitchFamily="34" charset="0"/>
              </a:rPr>
              <a:t>２．地域の課題を解決するための未来技術の必要性・有効性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90"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91" name="Text Box 4"/>
          <p:cNvSpPr txBox="1">
            <a:spLocks noChangeArrowheads="1"/>
          </p:cNvSpPr>
          <p:nvPr/>
        </p:nvSpPr>
        <p:spPr>
          <a:xfrm>
            <a:off x="316307" y="591862"/>
            <a:ext cx="7398461" cy="658642"/>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１．技術内容（該当分野に〇、複数選択可）</a:t>
            </a: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92" name="表 2"/>
          <p:cNvGraphicFramePr>
            <a:graphicFrameLocks noGrp="1"/>
          </p:cNvGraphicFramePr>
          <p:nvPr>
            <p:extLst/>
          </p:nvPr>
        </p:nvGraphicFramePr>
        <p:xfrm>
          <a:off x="417010" y="2757522"/>
          <a:ext cx="8115585" cy="3773262"/>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3773262">
                <a:tc>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93" name="表 12"/>
          <p:cNvGraphicFramePr>
            <a:graphicFrameLocks noGrp="1"/>
          </p:cNvGraphicFramePr>
          <p:nvPr>
            <p:extLst/>
          </p:nvPr>
        </p:nvGraphicFramePr>
        <p:xfrm>
          <a:off x="393939" y="1031028"/>
          <a:ext cx="8115585" cy="1158408"/>
        </p:xfrm>
        <a:graphic>
          <a:graphicData uri="http://schemas.openxmlformats.org/drawingml/2006/table">
            <a:tbl>
              <a:tblPr firstRow="1" bandRow="1">
                <a:tableStyleId>{5C22544A-7EE6-4342-B048-85BDC9FD1C3A}</a:tableStyleId>
              </a:tblPr>
              <a:tblGrid>
                <a:gridCol w="208982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17245">
                  <a:extLst>
                    <a:ext uri="{9D8B030D-6E8A-4147-A177-3AD203B41FA5}">
                      <a16:colId xmlns:a16="http://schemas.microsoft.com/office/drawing/2014/main" val="20004"/>
                    </a:ext>
                  </a:extLst>
                </a:gridCol>
              </a:tblGrid>
              <a:tr h="525764">
                <a:tc>
                  <a:txBody>
                    <a:bodyPr/>
                    <a:lstStyle/>
                    <a:p>
                      <a:pPr algn="ctr"/>
                      <a:r>
                        <a:rPr kumimoji="1" lang="en-US" altLang="ja-JP" sz="1100" b="0" dirty="0">
                          <a:solidFill>
                            <a:sysClr val="windowText" lastClr="000000"/>
                          </a:solidFill>
                        </a:rPr>
                        <a:t>AI</a:t>
                      </a:r>
                      <a:r>
                        <a:rPr kumimoji="1" lang="ja-JP" altLang="en-US" sz="1100" b="0" dirty="0" err="1">
                          <a:solidFill>
                            <a:sysClr val="windowText" lastClr="000000"/>
                          </a:solidFill>
                        </a:rPr>
                        <a:t>、</a:t>
                      </a:r>
                      <a:r>
                        <a:rPr kumimoji="1" lang="en-US" altLang="ja-JP" sz="1100" b="0" dirty="0" err="1">
                          <a:solidFill>
                            <a:sysClr val="windowText" lastClr="000000"/>
                          </a:solidFill>
                        </a:rPr>
                        <a:t>IoT</a:t>
                      </a:r>
                      <a:r>
                        <a:rPr kumimoji="1" lang="ja-JP" altLang="en-US" sz="1100" b="0" dirty="0" err="1">
                          <a:solidFill>
                            <a:sysClr val="windowText" lastClr="000000"/>
                          </a:solidFill>
                        </a:rPr>
                        <a:t>、</a:t>
                      </a:r>
                      <a:r>
                        <a:rPr kumimoji="1" lang="en-US" altLang="ja-JP" sz="1100" b="0" dirty="0">
                          <a:solidFill>
                            <a:sysClr val="windowText" lastClr="000000"/>
                          </a:solidFill>
                        </a:rPr>
                        <a:t>5G</a:t>
                      </a:r>
                      <a:r>
                        <a:rPr kumimoji="1" lang="ja-JP" altLang="en-US" sz="1100" b="0" dirty="0" err="1">
                          <a:solidFill>
                            <a:sysClr val="windowText" lastClr="000000"/>
                          </a:solidFill>
                        </a:rPr>
                        <a:t>、</a:t>
                      </a:r>
                      <a:endParaRPr kumimoji="1" lang="en-US" altLang="ja-JP" sz="1100" b="0" dirty="0">
                        <a:solidFill>
                          <a:sysClr val="windowText" lastClr="000000"/>
                        </a:solidFill>
                      </a:endParaRPr>
                    </a:p>
                    <a:p>
                      <a:pPr algn="ctr"/>
                      <a:r>
                        <a:rPr kumimoji="1" lang="ja-JP" altLang="en-US" sz="1100" b="0" dirty="0">
                          <a:solidFill>
                            <a:sysClr val="windowText" lastClr="000000"/>
                          </a:solidFill>
                        </a:rPr>
                        <a:t>クラウドコンピューティング、</a:t>
                      </a:r>
                      <a:endParaRPr kumimoji="1" lang="en-US" altLang="ja-JP" sz="1100" b="0" dirty="0">
                        <a:solidFill>
                          <a:sysClr val="windowText" lastClr="000000"/>
                        </a:solidFill>
                      </a:endParaRPr>
                    </a:p>
                    <a:p>
                      <a:pPr algn="ctr"/>
                      <a:r>
                        <a:rPr kumimoji="1" lang="ja-JP" altLang="en-US" sz="1100" b="0" dirty="0">
                          <a:solidFill>
                            <a:sysClr val="windowText" lastClr="000000"/>
                          </a:solidFill>
                        </a:rPr>
                        <a:t>ビッグデータ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自動運転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ロボット、ドローン、</a:t>
                      </a:r>
                      <a:r>
                        <a:rPr kumimoji="1" lang="en-US" altLang="ja-JP" sz="1100" b="0" dirty="0">
                          <a:solidFill>
                            <a:sysClr val="windowText" lastClr="000000"/>
                          </a:solidFill>
                        </a:rPr>
                        <a:t>VR/AR</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キャッシュレス、</a:t>
                      </a:r>
                      <a:endParaRPr kumimoji="1" lang="en-US" altLang="ja-JP" sz="1100" b="0" dirty="0">
                        <a:solidFill>
                          <a:sysClr val="windowText" lastClr="000000"/>
                        </a:solidFill>
                      </a:endParaRPr>
                    </a:p>
                    <a:p>
                      <a:pPr algn="ctr"/>
                      <a:r>
                        <a:rPr kumimoji="1" lang="ja-JP" altLang="en-US" sz="1100" b="0" dirty="0">
                          <a:solidFill>
                            <a:sysClr val="windowText" lastClr="000000"/>
                          </a:solidFill>
                        </a:rPr>
                        <a:t>ブロックチェーン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ＳＩＰ等の活用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6404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94"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13</a:t>
            </a:r>
            <a:endParaRPr kumimoji="1" lang="ja-JP" altLang="en-US" sz="1480" dirty="0">
              <a:solidFill>
                <a:schemeClr val="tx1"/>
              </a:solidFill>
            </a:endParaRPr>
          </a:p>
        </p:txBody>
      </p:sp>
      <p:sp>
        <p:nvSpPr>
          <p:cNvPr id="1495" name="Text Box 4"/>
          <p:cNvSpPr txBox="1">
            <a:spLocks noChangeArrowheads="1"/>
          </p:cNvSpPr>
          <p:nvPr/>
        </p:nvSpPr>
        <p:spPr>
          <a:xfrm>
            <a:off x="491627" y="3373489"/>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a:t>
            </a: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）未来技術の実装により解決したい地域課題の内容</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96" name="正方形/長方形 10"/>
          <p:cNvSpPr/>
          <p:nvPr/>
        </p:nvSpPr>
        <p:spPr>
          <a:xfrm>
            <a:off x="613723" y="3606886"/>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地域で発生している課題を記入（共通</a:t>
            </a:r>
            <a:r>
              <a:rPr lang="ja-JP" altLang="en-US" sz="1200" i="1" dirty="0">
                <a:solidFill>
                  <a:srgbClr val="FF0000"/>
                </a:solidFill>
              </a:rPr>
              <a:t>５</a:t>
            </a:r>
            <a:r>
              <a:rPr lang="ja-JP" altLang="en-US" sz="1200" i="1" noProof="0" dirty="0">
                <a:solidFill>
                  <a:srgbClr val="FF0000"/>
                </a:solidFill>
              </a:rPr>
              <a:t>からの引用</a:t>
            </a:r>
            <a:r>
              <a:rPr lang="ja-JP" altLang="en-US" sz="1200" i="1" dirty="0">
                <a:solidFill>
                  <a:srgbClr val="FF0000"/>
                </a:solidFill>
              </a:rPr>
              <a:t>を可とする</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497" name="Text Box 4"/>
          <p:cNvSpPr txBox="1">
            <a:spLocks noChangeArrowheads="1"/>
          </p:cNvSpPr>
          <p:nvPr/>
        </p:nvSpPr>
        <p:spPr>
          <a:xfrm>
            <a:off x="491163" y="4113274"/>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98" name="正方形/長方形 13"/>
          <p:cNvSpPr/>
          <p:nvPr/>
        </p:nvSpPr>
        <p:spPr>
          <a:xfrm>
            <a:off x="629003" y="4367154"/>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上記の課題を引き起こしている要因を整理・分析し、記入</a:t>
            </a:r>
          </a:p>
        </p:txBody>
      </p:sp>
      <p:sp>
        <p:nvSpPr>
          <p:cNvPr id="1499" name="Text Box 4"/>
          <p:cNvSpPr txBox="1">
            <a:spLocks noChangeArrowheads="1"/>
          </p:cNvSpPr>
          <p:nvPr/>
        </p:nvSpPr>
        <p:spPr>
          <a:xfrm>
            <a:off x="485216" y="4977370"/>
            <a:ext cx="8024308"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（３）課題解決のため、未来技術の実装により実現しようとする事業・サービスの概要</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500" name="テキスト 577"/>
          <p:cNvSpPr txBox="1"/>
          <p:nvPr/>
        </p:nvSpPr>
        <p:spPr>
          <a:xfrm>
            <a:off x="369785" y="2792936"/>
            <a:ext cx="8496464" cy="276999"/>
          </a:xfrm>
          <a:prstGeom prst="rect">
            <a:avLst/>
          </a:prstGeom>
        </p:spPr>
        <p:txBody>
          <a:bodyPr wrap="square">
            <a:spAutoFit/>
          </a:bodyPr>
          <a:lstStyle/>
          <a:p>
            <a:pPr lvl="0">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200" i="1" dirty="0">
                <a:solidFill>
                  <a:srgbClr val="FF0000"/>
                </a:solidFill>
              </a:rPr>
              <a:t>地域の課題を解決するための未来技術の必要性・有効性について、</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に沿って２</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枚以内で記載</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501" name="正方形/長方形 18"/>
          <p:cNvSpPr/>
          <p:nvPr/>
        </p:nvSpPr>
        <p:spPr>
          <a:xfrm>
            <a:off x="593619" y="5242361"/>
            <a:ext cx="8232422" cy="276999"/>
          </a:xfrm>
          <a:prstGeom prst="rect">
            <a:avLst/>
          </a:prstGeom>
        </p:spPr>
        <p:txBody>
          <a:bodyPr wrap="square">
            <a:spAutoFit/>
          </a:bodyPr>
          <a:lstStyle/>
          <a:p>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a:t>
            </a:r>
            <a:r>
              <a:rPr lang="ja-JP" altLang="en-US" sz="1200" i="1" noProof="0" dirty="0">
                <a:solidFill>
                  <a:srgbClr val="FF0000"/>
                </a:solidFill>
              </a:rPr>
              <a:t>、</a:t>
            </a:r>
            <a:r>
              <a:rPr lang="ja-JP" altLang="en-US" sz="1200" i="1" dirty="0">
                <a:solidFill>
                  <a:srgbClr val="FF0000"/>
                </a:solidFill>
              </a:rPr>
              <a:t>未来技術を活用して５年間で実現しようとする事業・サービスの概要を記載</a:t>
            </a:r>
            <a:endParaRPr lang="en-US" altLang="ja-JP" sz="1200" i="1" dirty="0">
              <a:solidFill>
                <a:srgbClr val="FF0000"/>
              </a:solidFill>
            </a:endParaRPr>
          </a:p>
        </p:txBody>
      </p:sp>
    </p:spTree>
    <p:extLst>
      <p:ext uri="{BB962C8B-B14F-4D97-AF65-F5344CB8AC3E}">
        <p14:creationId xmlns:p14="http://schemas.microsoft.com/office/powerpoint/2010/main" val="258830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期待される効果・これまでの事業内容 </a:t>
            </a:r>
          </a:p>
        </p:txBody>
      </p:sp>
      <p:sp>
        <p:nvSpPr>
          <p:cNvPr id="1508"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３</a:t>
            </a:r>
            <a:r>
              <a:rPr kumimoji="1" lang="ja-JP" altLang="en-US" sz="2000" b="1" i="0" u="none" strike="noStrike" kern="1200" cap="none" spc="0" normalizeH="0" baseline="0" noProof="0" dirty="0" err="1">
                <a:ln>
                  <a:noFill/>
                </a:ln>
                <a:effectLst/>
                <a:uLnTx/>
                <a:uFillTx/>
                <a:latin typeface="Tahoma" pitchFamily="34" charset="0"/>
                <a:ea typeface="ＭＳ Ｐゴシック" panose="020B0600070205080204" pitchFamily="50" charset="-128"/>
                <a:cs typeface="+mn-cs"/>
              </a:rPr>
              <a:t>．</a:t>
            </a:r>
            <a:r>
              <a:rPr lang="ja-JP" altLang="en-US" sz="2000" b="1" dirty="0">
                <a:latin typeface="Tahoma" pitchFamily="34" charset="0"/>
              </a:rPr>
              <a:t>事業により期待される効果・地域の目指す将来像との関連性</a:t>
            </a:r>
          </a:p>
        </p:txBody>
      </p:sp>
      <p:sp>
        <p:nvSpPr>
          <p:cNvPr id="1509"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510" name="表 1"/>
          <p:cNvGraphicFramePr>
            <a:graphicFrameLocks noGrp="1"/>
          </p:cNvGraphicFramePr>
          <p:nvPr>
            <p:extLst/>
          </p:nvPr>
        </p:nvGraphicFramePr>
        <p:xfrm>
          <a:off x="393939" y="980728"/>
          <a:ext cx="8259981" cy="2664296"/>
        </p:xfrm>
        <a:graphic>
          <a:graphicData uri="http://schemas.openxmlformats.org/drawingml/2006/table">
            <a:tbl>
              <a:tblPr firstRow="1" bandRow="1">
                <a:tableStyleId>{5940675A-B579-460E-94D1-54222C63F5DA}</a:tableStyleId>
              </a:tblPr>
              <a:tblGrid>
                <a:gridCol w="8259981">
                  <a:extLst>
                    <a:ext uri="{9D8B030D-6E8A-4147-A177-3AD203B41FA5}">
                      <a16:colId xmlns:a16="http://schemas.microsoft.com/office/drawing/2014/main" val="20000"/>
                    </a:ext>
                  </a:extLst>
                </a:gridCol>
              </a:tblGrid>
              <a:tr h="2664296">
                <a:tc>
                  <a:txBody>
                    <a:bodyPr/>
                    <a:lstStyle/>
                    <a:p>
                      <a:endParaRPr kumimoji="1" lang="ja-JP" altLang="en-US" sz="1100" b="0" dirty="0">
                        <a:solidFill>
                          <a:schemeClr val="tx1"/>
                        </a:solidFill>
                      </a:endParaRPr>
                    </a:p>
                  </a:txBody>
                  <a:tcPr anchor="ctr">
                    <a:noFill/>
                  </a:tcPr>
                </a:tc>
                <a:extLst>
                  <a:ext uri="{0D108BD9-81ED-4DB2-BD59-A6C34878D82A}">
                    <a16:rowId xmlns:a16="http://schemas.microsoft.com/office/drawing/2014/main" val="10000"/>
                  </a:ext>
                </a:extLst>
              </a:tr>
            </a:tbl>
          </a:graphicData>
        </a:graphic>
      </p:graphicFrame>
      <p:sp>
        <p:nvSpPr>
          <p:cNvPr id="1511" name="Text Box 4"/>
          <p:cNvSpPr txBox="1">
            <a:spLocks noChangeArrowheads="1"/>
          </p:cNvSpPr>
          <p:nvPr/>
        </p:nvSpPr>
        <p:spPr>
          <a:xfrm>
            <a:off x="393939" y="3717032"/>
            <a:ext cx="7398461" cy="981807"/>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４</a:t>
            </a:r>
            <a:r>
              <a:rPr lang="ja-JP" altLang="en-US" sz="2000" b="1" dirty="0">
                <a:solidFill>
                  <a:srgbClr val="000000"/>
                </a:solidFill>
                <a:latin typeface="Tahoma" pitchFamily="34" charset="0"/>
              </a:rPr>
              <a:t>．未来技術の社会実装に関するこれまでの取組</a:t>
            </a:r>
          </a:p>
          <a:p>
            <a:pPr marL="238125" lvl="0" indent="-238125" eaLnBrk="1" hangingPunct="1">
              <a:spcBef>
                <a:spcPct val="5000"/>
              </a:spcBef>
              <a:buFont typeface="Wingdings" pitchFamily="2" charset="2"/>
              <a:buChar char="n"/>
              <a:defRPr/>
            </a:pPr>
            <a:endParaRPr lang="ja-JP" altLang="en-US" sz="2000" b="1" dirty="0">
              <a:solidFill>
                <a:srgbClr val="000000"/>
              </a:solidFill>
              <a:latin typeface="Tahoma" pitchFamily="34" charset="0"/>
            </a:endParaRP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512" name="表 2"/>
          <p:cNvGraphicFramePr>
            <a:graphicFrameLocks noGrp="1"/>
          </p:cNvGraphicFramePr>
          <p:nvPr>
            <p:extLst/>
          </p:nvPr>
        </p:nvGraphicFramePr>
        <p:xfrm>
          <a:off x="408292" y="4158952"/>
          <a:ext cx="8245628" cy="2438400"/>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936104">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513" name="正方形/長方形 14"/>
          <p:cNvSpPr/>
          <p:nvPr/>
        </p:nvSpPr>
        <p:spPr>
          <a:xfrm>
            <a:off x="423416" y="1059414"/>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単に未来技術を導入するにとどまらず、実際に当該地域の住民等が継続的に利用することにより、地域における課題（地域経済の活性化も含む）の解決・改善が図られ、地方創生に寄与する事業であるかなど、期待される効果について記載すること</a:t>
            </a:r>
            <a:endParaRPr lang="en-US" altLang="ja-JP" sz="1100" i="1" dirty="0">
              <a:solidFill>
                <a:srgbClr val="FF0000"/>
              </a:solidFill>
            </a:endParaRPr>
          </a:p>
        </p:txBody>
      </p:sp>
      <p:sp>
        <p:nvSpPr>
          <p:cNvPr id="1514" name="正方形/長方形 9"/>
          <p:cNvSpPr/>
          <p:nvPr/>
        </p:nvSpPr>
        <p:spPr>
          <a:xfrm>
            <a:off x="428095" y="4215203"/>
            <a:ext cx="820602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これまでに地域の課題を解決するため、関係者等と連携しながら未来技術の社会実装に関連して取り組んだ事業の内容について記載すること</a:t>
            </a:r>
            <a:endParaRPr lang="ja-JP" altLang="en-US" sz="1100" i="1" dirty="0">
              <a:solidFill>
                <a:srgbClr val="FF0000"/>
              </a:solidFill>
            </a:endParaRPr>
          </a:p>
        </p:txBody>
      </p:sp>
      <p:sp>
        <p:nvSpPr>
          <p:cNvPr id="1515"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14</a:t>
            </a:r>
            <a:endParaRPr kumimoji="1" lang="ja-JP" altLang="en-US" sz="1480" dirty="0">
              <a:solidFill>
                <a:schemeClr val="tx1"/>
              </a:solidFill>
            </a:endParaRPr>
          </a:p>
        </p:txBody>
      </p:sp>
      <p:sp>
        <p:nvSpPr>
          <p:cNvPr id="1516" name="正方形/長方形 14"/>
          <p:cNvSpPr/>
          <p:nvPr/>
        </p:nvSpPr>
        <p:spPr>
          <a:xfrm>
            <a:off x="398494" y="1403114"/>
            <a:ext cx="8235848" cy="261610"/>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期待される効果については、共通５の「スマートシティの目標（</a:t>
            </a:r>
            <a:r>
              <a:rPr kumimoji="1" lang="en-US" altLang="ja-JP" sz="1100" b="0" i="1" u="none" strike="noStrike" kern="1200" cap="none" spc="0" normalizeH="0" baseline="0" noProof="0" dirty="0">
                <a:ln>
                  <a:noFill/>
                </a:ln>
                <a:solidFill>
                  <a:srgbClr val="FF0000"/>
                </a:solidFill>
                <a:effectLst/>
                <a:uLnTx/>
                <a:uFillTx/>
              </a:rPr>
              <a:t>KPI</a:t>
            </a:r>
            <a:r>
              <a:rPr kumimoji="1" lang="ja-JP" altLang="en-US" sz="1100" b="0" i="1" u="none" strike="noStrike" kern="1200" cap="none" spc="0" normalizeH="0" baseline="0" noProof="0" dirty="0">
                <a:ln>
                  <a:noFill/>
                </a:ln>
                <a:solidFill>
                  <a:srgbClr val="FF0000"/>
                </a:solidFill>
                <a:effectLst/>
                <a:uLnTx/>
                <a:uFillTx/>
              </a:rPr>
              <a:t>）」に対応する形で記載</a:t>
            </a:r>
            <a:endParaRPr lang="en-US" altLang="ja-JP" sz="1100" i="1" dirty="0">
              <a:solidFill>
                <a:srgbClr val="FF0000"/>
              </a:solidFill>
            </a:endParaRPr>
          </a:p>
        </p:txBody>
      </p:sp>
      <p:sp>
        <p:nvSpPr>
          <p:cNvPr id="1517" name="正方形/長方形 14"/>
          <p:cNvSpPr/>
          <p:nvPr/>
        </p:nvSpPr>
        <p:spPr>
          <a:xfrm>
            <a:off x="378916" y="1572391"/>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地域の目指す将来像との関連性については、共通</a:t>
            </a:r>
            <a:r>
              <a:rPr lang="ja-JP" altLang="en-US" sz="1100" i="1" dirty="0">
                <a:solidFill>
                  <a:srgbClr val="FF0000"/>
                </a:solidFill>
              </a:rPr>
              <a:t>４</a:t>
            </a:r>
            <a:r>
              <a:rPr kumimoji="1" lang="ja-JP" altLang="en-US" sz="1100" b="0" i="1" u="none" strike="noStrike" kern="1200" cap="none" spc="0" normalizeH="0" baseline="0" noProof="0" dirty="0">
                <a:ln>
                  <a:noFill/>
                </a:ln>
                <a:solidFill>
                  <a:srgbClr val="FF0000"/>
                </a:solidFill>
                <a:effectLst/>
                <a:uLnTx/>
                <a:uFillTx/>
              </a:rPr>
              <a:t>の「（目指すべき地域の姿）」の実現に向けて、事業の成果がどのように反映されるかを記載</a:t>
            </a:r>
            <a:endParaRPr lang="en-US" altLang="ja-JP" sz="1100" i="1" dirty="0">
              <a:solidFill>
                <a:srgbClr val="FF0000"/>
              </a:solidFill>
            </a:endParaRPr>
          </a:p>
        </p:txBody>
      </p:sp>
    </p:spTree>
    <p:extLst>
      <p:ext uri="{BB962C8B-B14F-4D97-AF65-F5344CB8AC3E}">
        <p14:creationId xmlns:p14="http://schemas.microsoft.com/office/powerpoint/2010/main" val="3431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事業計画 </a:t>
            </a:r>
          </a:p>
        </p:txBody>
      </p:sp>
      <p:sp>
        <p:nvSpPr>
          <p:cNvPr id="1524" name="Text Box 4"/>
          <p:cNvSpPr txBox="1">
            <a:spLocks noChangeArrowheads="1"/>
          </p:cNvSpPr>
          <p:nvPr/>
        </p:nvSpPr>
        <p:spPr>
          <a:xfrm>
            <a:off x="316307" y="561084"/>
            <a:ext cx="7398461" cy="723275"/>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５．本格実装に至るまでの事業内容・実施計画（令和</a:t>
            </a:r>
            <a:r>
              <a:rPr lang="en-US" altLang="ja-JP" sz="2000" b="1" dirty="0">
                <a:latin typeface="Tahoma" pitchFamily="34" charset="0"/>
              </a:rPr>
              <a:t>8</a:t>
            </a:r>
            <a:r>
              <a:rPr lang="ja-JP" altLang="en-US" sz="2000" b="1" dirty="0">
                <a:latin typeface="Tahoma" pitchFamily="34" charset="0"/>
              </a:rPr>
              <a:t>年度まで）</a:t>
            </a:r>
          </a:p>
          <a:p>
            <a:pPr marL="238125" lvl="0" indent="-238125" eaLnBrk="1" hangingPunct="1">
              <a:spcBef>
                <a:spcPct val="5000"/>
              </a:spcBef>
              <a:buFont typeface="Wingdings" pitchFamily="2" charset="2"/>
              <a:buChar char="n"/>
              <a:defRPr/>
            </a:pPr>
            <a:endParaRPr lang="en-US" altLang="ja-JP" sz="2000" b="1" dirty="0">
              <a:latin typeface="Tahoma" pitchFamily="34" charset="0"/>
            </a:endParaRPr>
          </a:p>
        </p:txBody>
      </p:sp>
      <p:sp>
        <p:nvSpPr>
          <p:cNvPr id="1525"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526" name="表 2"/>
          <p:cNvGraphicFramePr>
            <a:graphicFrameLocks noGrp="1"/>
          </p:cNvGraphicFramePr>
          <p:nvPr>
            <p:extLst>
              <p:ext uri="{D42A27DB-BD31-4B8C-83A1-F6EECF244321}">
                <p14:modId xmlns:p14="http://schemas.microsoft.com/office/powerpoint/2010/main" val="518954092"/>
              </p:ext>
            </p:extLst>
          </p:nvPr>
        </p:nvGraphicFramePr>
        <p:xfrm>
          <a:off x="408292" y="1016116"/>
          <a:ext cx="8245628" cy="5422715"/>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5422715">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527" name="正方形/長方形 8"/>
          <p:cNvSpPr/>
          <p:nvPr/>
        </p:nvSpPr>
        <p:spPr>
          <a:xfrm>
            <a:off x="437918" y="1080452"/>
            <a:ext cx="8268164" cy="769441"/>
          </a:xfrm>
          <a:prstGeom prst="rect">
            <a:avLst/>
          </a:prstGeom>
        </p:spPr>
        <p:txBody>
          <a:bodyPr wrap="square">
            <a:spAutoFit/>
          </a:bodyPr>
          <a:lstStyle/>
          <a:p>
            <a:pPr lvl="0">
              <a:defRPr/>
            </a:pPr>
            <a:r>
              <a:rPr lang="en-US" altLang="ja-JP" sz="1100" i="1" dirty="0">
                <a:solidFill>
                  <a:srgbClr val="FF0000"/>
                </a:solidFill>
              </a:rPr>
              <a:t>※</a:t>
            </a:r>
            <a:r>
              <a:rPr lang="ja-JP" altLang="en-US" sz="1100" i="1" dirty="0">
                <a:solidFill>
                  <a:srgbClr val="FF0000"/>
                </a:solidFill>
              </a:rPr>
              <a:t>■２（３）で本格実装を目指す事業について、令和８年度までの事業内容を記載すること</a:t>
            </a:r>
            <a:endParaRPr lang="en-US" altLang="ja-JP" sz="1100" i="1" dirty="0">
              <a:solidFill>
                <a:srgbClr val="FF0000"/>
              </a:solidFill>
            </a:endParaRPr>
          </a:p>
          <a:p>
            <a:pPr lvl="0">
              <a:defRPr/>
            </a:pPr>
            <a:r>
              <a:rPr lang="en-US" altLang="ja-JP" sz="1100" i="1" dirty="0">
                <a:solidFill>
                  <a:srgbClr val="FF0000"/>
                </a:solidFill>
              </a:rPr>
              <a:t>※</a:t>
            </a:r>
            <a:r>
              <a:rPr lang="ja-JP" altLang="en-US" sz="1100" i="1" dirty="0">
                <a:solidFill>
                  <a:srgbClr val="FF0000"/>
                </a:solidFill>
              </a:rPr>
              <a:t>実施計画は、年度ごとの計画を具体的に記載すること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今後３年間で実装（一部でも可）を見込み、５年間で本格実装する（事業化され自走する）内容であること</a:t>
            </a:r>
            <a:endParaRPr lang="en-US" altLang="ja-JP" sz="1100" i="1" dirty="0">
              <a:solidFill>
                <a:srgbClr val="92D050"/>
              </a:solidFill>
            </a:endParaRPr>
          </a:p>
          <a:p>
            <a:r>
              <a:rPr lang="en-US" altLang="ja-JP" sz="1100" i="1" dirty="0">
                <a:solidFill>
                  <a:srgbClr val="FF0000"/>
                </a:solidFill>
              </a:rPr>
              <a:t>※</a:t>
            </a:r>
            <a:r>
              <a:rPr lang="ja-JP" altLang="en-US" sz="1100" i="1" dirty="0">
                <a:solidFill>
                  <a:srgbClr val="FF0000"/>
                </a:solidFill>
              </a:rPr>
              <a:t>相互運用性、拡張性をより高める機能（</a:t>
            </a:r>
            <a:r>
              <a:rPr lang="en-US" altLang="ja-JP" sz="1100" i="1" dirty="0">
                <a:solidFill>
                  <a:srgbClr val="FF0000"/>
                </a:solidFill>
              </a:rPr>
              <a:t>API</a:t>
            </a:r>
            <a:r>
              <a:rPr lang="ja-JP" altLang="en-US" sz="1100" i="1" dirty="0">
                <a:solidFill>
                  <a:srgbClr val="FF0000"/>
                </a:solidFill>
              </a:rPr>
              <a:t>の公開等）を盛り込む、または検討を行う場合は記載すること</a:t>
            </a:r>
            <a:endParaRPr lang="en-US" altLang="ja-JP" sz="1100" i="1" dirty="0">
              <a:solidFill>
                <a:srgbClr val="FF0000"/>
              </a:solidFill>
            </a:endParaRPr>
          </a:p>
        </p:txBody>
      </p:sp>
      <p:sp>
        <p:nvSpPr>
          <p:cNvPr id="152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15</a:t>
            </a:r>
            <a:endParaRPr kumimoji="1" lang="ja-JP" altLang="en-US" sz="1480" dirty="0">
              <a:solidFill>
                <a:schemeClr val="tx1"/>
              </a:solidFill>
            </a:endParaRPr>
          </a:p>
        </p:txBody>
      </p:sp>
    </p:spTree>
    <p:extLst>
      <p:ext uri="{BB962C8B-B14F-4D97-AF65-F5344CB8AC3E}">
        <p14:creationId xmlns:p14="http://schemas.microsoft.com/office/powerpoint/2010/main" val="60563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4" name="表 17"/>
          <p:cNvGraphicFramePr>
            <a:graphicFrameLocks noGrp="1"/>
          </p:cNvGraphicFramePr>
          <p:nvPr>
            <p:extLst/>
          </p:nvPr>
        </p:nvGraphicFramePr>
        <p:xfrm>
          <a:off x="393938" y="410901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535" name="表 16"/>
          <p:cNvGraphicFramePr>
            <a:graphicFrameLocks noGrp="1"/>
          </p:cNvGraphicFramePr>
          <p:nvPr>
            <p:extLst/>
          </p:nvPr>
        </p:nvGraphicFramePr>
        <p:xfrm>
          <a:off x="393939" y="980728"/>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53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事業の創造性・横展開の可能性 </a:t>
            </a:r>
          </a:p>
        </p:txBody>
      </p:sp>
      <p:sp>
        <p:nvSpPr>
          <p:cNvPr id="1537"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６</a:t>
            </a:r>
            <a:r>
              <a:rPr lang="ja-JP" altLang="en-US" sz="2000" b="1" dirty="0">
                <a:solidFill>
                  <a:srgbClr val="000000"/>
                </a:solidFill>
                <a:latin typeface="Tahoma" pitchFamily="34" charset="0"/>
              </a:rPr>
              <a:t>．事業の創造性</a:t>
            </a:r>
          </a:p>
        </p:txBody>
      </p:sp>
      <p:sp>
        <p:nvSpPr>
          <p:cNvPr id="1538"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539" name="Text Box 4"/>
          <p:cNvSpPr txBox="1">
            <a:spLocks noChangeArrowheads="1"/>
          </p:cNvSpPr>
          <p:nvPr/>
        </p:nvSpPr>
        <p:spPr>
          <a:xfrm>
            <a:off x="393939" y="364502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７</a:t>
            </a:r>
            <a:r>
              <a:rPr lang="ja-JP" altLang="en-US" sz="2000" b="1" dirty="0">
                <a:solidFill>
                  <a:srgbClr val="000000"/>
                </a:solidFill>
                <a:latin typeface="Tahoma" pitchFamily="34" charset="0"/>
              </a:rPr>
              <a:t>．横展開の可能性</a:t>
            </a:r>
          </a:p>
        </p:txBody>
      </p:sp>
      <p:sp>
        <p:nvSpPr>
          <p:cNvPr id="1540" name="正方形/長方形 13"/>
          <p:cNvSpPr/>
          <p:nvPr/>
        </p:nvSpPr>
        <p:spPr>
          <a:xfrm>
            <a:off x="416640" y="972100"/>
            <a:ext cx="7970352" cy="430887"/>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他の模範となるような取組、際立った創意工夫が見られる取組、過去の事例にはない特徴を有する取組、新しい視点・構想を有する取組であるかなど、事業の創造性について記載すること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541" name="正方形/長方形 14"/>
          <p:cNvSpPr/>
          <p:nvPr/>
        </p:nvSpPr>
        <p:spPr>
          <a:xfrm>
            <a:off x="428989" y="4174072"/>
            <a:ext cx="6962240" cy="261610"/>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他の地域へ成果が広がることが期待できる取組であるかなど、横展開の可能性について記載すること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542"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16</a:t>
            </a:r>
            <a:endParaRPr kumimoji="1" lang="ja-JP" altLang="en-US" sz="1480" dirty="0">
              <a:solidFill>
                <a:schemeClr val="tx1"/>
              </a:solidFill>
            </a:endParaRPr>
          </a:p>
        </p:txBody>
      </p:sp>
    </p:spTree>
    <p:extLst>
      <p:ext uri="{BB962C8B-B14F-4D97-AF65-F5344CB8AC3E}">
        <p14:creationId xmlns:p14="http://schemas.microsoft.com/office/powerpoint/2010/main" val="233343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支援を必要とする省庁・理由 </a:t>
            </a:r>
          </a:p>
        </p:txBody>
      </p:sp>
      <p:sp>
        <p:nvSpPr>
          <p:cNvPr id="1549"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dirty="0">
                <a:solidFill>
                  <a:srgbClr val="000000"/>
                </a:solidFill>
                <a:latin typeface="Tahoma" pitchFamily="34" charset="0"/>
              </a:rPr>
              <a:t>８</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支援を必要とする省庁及びその理由</a:t>
            </a:r>
          </a:p>
        </p:txBody>
      </p:sp>
      <p:sp>
        <p:nvSpPr>
          <p:cNvPr id="1550"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551" name="表 3"/>
          <p:cNvGraphicFramePr>
            <a:graphicFrameLocks noGrp="1"/>
          </p:cNvGraphicFramePr>
          <p:nvPr>
            <p:extLst>
              <p:ext uri="{D42A27DB-BD31-4B8C-83A1-F6EECF244321}">
                <p14:modId xmlns:p14="http://schemas.microsoft.com/office/powerpoint/2010/main" val="1246155849"/>
              </p:ext>
            </p:extLst>
          </p:nvPr>
        </p:nvGraphicFramePr>
        <p:xfrm>
          <a:off x="393939" y="980728"/>
          <a:ext cx="8259984" cy="3488784"/>
        </p:xfrm>
        <a:graphic>
          <a:graphicData uri="http://schemas.openxmlformats.org/drawingml/2006/table">
            <a:tbl>
              <a:tblPr firstRow="1" bandRow="1">
                <a:tableStyleId>{5C22544A-7EE6-4342-B048-85BDC9FD1C3A}</a:tableStyleId>
              </a:tblPr>
              <a:tblGrid>
                <a:gridCol w="1376664">
                  <a:extLst>
                    <a:ext uri="{9D8B030D-6E8A-4147-A177-3AD203B41FA5}">
                      <a16:colId xmlns:a16="http://schemas.microsoft.com/office/drawing/2014/main" val="20000"/>
                    </a:ext>
                  </a:extLst>
                </a:gridCol>
                <a:gridCol w="1376664">
                  <a:extLst>
                    <a:ext uri="{9D8B030D-6E8A-4147-A177-3AD203B41FA5}">
                      <a16:colId xmlns:a16="http://schemas.microsoft.com/office/drawing/2014/main" val="20001"/>
                    </a:ext>
                  </a:extLst>
                </a:gridCol>
                <a:gridCol w="1376664">
                  <a:extLst>
                    <a:ext uri="{9D8B030D-6E8A-4147-A177-3AD203B41FA5}">
                      <a16:colId xmlns:a16="http://schemas.microsoft.com/office/drawing/2014/main" val="20002"/>
                    </a:ext>
                  </a:extLst>
                </a:gridCol>
                <a:gridCol w="1376664">
                  <a:extLst>
                    <a:ext uri="{9D8B030D-6E8A-4147-A177-3AD203B41FA5}">
                      <a16:colId xmlns:a16="http://schemas.microsoft.com/office/drawing/2014/main" val="20003"/>
                    </a:ext>
                  </a:extLst>
                </a:gridCol>
                <a:gridCol w="1376664">
                  <a:extLst>
                    <a:ext uri="{9D8B030D-6E8A-4147-A177-3AD203B41FA5}">
                      <a16:colId xmlns:a16="http://schemas.microsoft.com/office/drawing/2014/main" val="20004"/>
                    </a:ext>
                  </a:extLst>
                </a:gridCol>
                <a:gridCol w="1376664">
                  <a:extLst>
                    <a:ext uri="{9D8B030D-6E8A-4147-A177-3AD203B41FA5}">
                      <a16:colId xmlns:a16="http://schemas.microsoft.com/office/drawing/2014/main" val="20005"/>
                    </a:ext>
                  </a:extLst>
                </a:gridCol>
              </a:tblGrid>
              <a:tr h="432048">
                <a:tc gridSpan="6">
                  <a:txBody>
                    <a:bodyPr/>
                    <a:lstStyle/>
                    <a:p>
                      <a:pPr algn="l"/>
                      <a:r>
                        <a:rPr kumimoji="1" lang="ja-JP" altLang="en-US" sz="1100" b="0" dirty="0">
                          <a:solidFill>
                            <a:schemeClr val="tx1"/>
                          </a:solidFill>
                        </a:rPr>
                        <a:t>支援を必要とする省庁及びその理由（２つ以上に〇を付けてください。）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77232">
                <a:tc>
                  <a:txBody>
                    <a:bodyPr/>
                    <a:lstStyle/>
                    <a:p>
                      <a:pPr algn="ctr"/>
                      <a:r>
                        <a:rPr kumimoji="1" lang="ja-JP" altLang="en-US" sz="1100" b="0" dirty="0">
                          <a:solidFill>
                            <a:schemeClr val="tx1"/>
                          </a:solidFill>
                        </a:rPr>
                        <a:t>内閣府・内閣官房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デジタル庁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警察庁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金融庁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総務省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文部科学省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厚生労働省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農林水産省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経済産業省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国土交通省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環境省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7232">
                <a:tc>
                  <a:txBody>
                    <a:bodyPr/>
                    <a:lstStyle/>
                    <a:p>
                      <a:pPr algn="ctr"/>
                      <a:r>
                        <a:rPr kumimoji="1" lang="ja-JP" altLang="en-US" sz="1100" b="0" dirty="0">
                          <a:solidFill>
                            <a:schemeClr val="tx1"/>
                          </a:solidFill>
                        </a:rPr>
                        <a:t>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gridSpan="5">
                  <a:txBody>
                    <a:bodyPr/>
                    <a:lstStyle/>
                    <a:p>
                      <a:pPr algn="ctr"/>
                      <a:r>
                        <a:rPr kumimoji="1" lang="ja-JP" altLang="en-US" sz="1100" b="0" dirty="0">
                          <a:solidFill>
                            <a:schemeClr val="tx1"/>
                          </a:solidFill>
                        </a:rPr>
                        <a:t>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5"/>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1552" name="表 6"/>
          <p:cNvGraphicFramePr>
            <a:graphicFrameLocks noGrp="1"/>
          </p:cNvGraphicFramePr>
          <p:nvPr>
            <p:extLst>
              <p:ext uri="{D42A27DB-BD31-4B8C-83A1-F6EECF244321}">
                <p14:modId xmlns:p14="http://schemas.microsoft.com/office/powerpoint/2010/main" val="550595797"/>
              </p:ext>
            </p:extLst>
          </p:nvPr>
        </p:nvGraphicFramePr>
        <p:xfrm>
          <a:off x="392894" y="4799032"/>
          <a:ext cx="8261027" cy="1798320"/>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70840">
                <a:tc gridSpan="2">
                  <a:txBody>
                    <a:bodyPr/>
                    <a:lstStyle/>
                    <a:p>
                      <a:pPr algn="l"/>
                      <a:r>
                        <a:rPr kumimoji="1" lang="ja-JP" altLang="en-US" sz="1100" b="0" dirty="0">
                          <a:solidFill>
                            <a:schemeClr val="tx1"/>
                          </a:solidFill>
                        </a:rPr>
                        <a:t>活用している又は活用を想定している国の事業（スマートシティ関連事業以外の事業）がある場合は記載してください。</a:t>
                      </a:r>
                      <a:endParaRPr kumimoji="1" lang="en-US" altLang="ja-JP" sz="1100" b="0" dirty="0">
                        <a:solidFill>
                          <a:schemeClr val="tx1"/>
                        </a:solidFill>
                      </a:endParaRPr>
                    </a:p>
                    <a:p>
                      <a:pPr algn="l"/>
                      <a:r>
                        <a:rPr kumimoji="1" lang="ja-JP" altLang="en-US" sz="1100" b="0" dirty="0">
                          <a:solidFill>
                            <a:schemeClr val="tx1"/>
                          </a:solidFill>
                        </a:rPr>
                        <a:t>（令和４年度未来技術社会実装事業の募集について（記者発表資料）の添付資料１及び添付資料２などをご参照ください。）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4832">
                <a:tc>
                  <a:txBody>
                    <a:bodyPr/>
                    <a:lstStyle/>
                    <a:p>
                      <a:pPr algn="ctr"/>
                      <a:r>
                        <a:rPr kumimoji="1" lang="ja-JP" altLang="en-US" sz="1100" b="0" dirty="0">
                          <a:solidFill>
                            <a:schemeClr val="tx1"/>
                          </a:solidFill>
                        </a:rPr>
                        <a:t>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53"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17</a:t>
            </a:r>
            <a:endParaRPr kumimoji="1" lang="ja-JP" altLang="en-US" sz="1480" dirty="0">
              <a:solidFill>
                <a:schemeClr val="tx1"/>
              </a:solidFill>
            </a:endParaRPr>
          </a:p>
        </p:txBody>
      </p:sp>
    </p:spTree>
    <p:extLst>
      <p:ext uri="{BB962C8B-B14F-4D97-AF65-F5344CB8AC3E}">
        <p14:creationId xmlns:p14="http://schemas.microsoft.com/office/powerpoint/2010/main" val="362704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2400" b="1" dirty="0">
                <a:solidFill>
                  <a:schemeClr val="bg1"/>
                </a:solidFill>
                <a:latin typeface="ＭＳ Ｐゴシック" panose="020B0600070205080204" pitchFamily="50" charset="-128"/>
              </a:rPr>
              <a:t>事業概要</a:t>
            </a:r>
            <a:endParaRPr kumimoji="1" lang="ja-JP" altLang="en-US" sz="2400" b="1" i="0" u="none" strike="noStrike" kern="1200" cap="none" spc="0" normalizeH="0" baseline="0" noProof="0" dirty="0">
              <a:ln>
                <a:noFill/>
              </a:ln>
              <a:solidFill>
                <a:schemeClr val="bg1"/>
              </a:solidFill>
              <a:effectLst/>
              <a:uLnTx/>
              <a:uFillTx/>
              <a:latin typeface="ＭＳ Ｐゴシック" panose="020B0600070205080204" pitchFamily="50" charset="-128"/>
            </a:endParaRPr>
          </a:p>
        </p:txBody>
      </p:sp>
      <p:sp>
        <p:nvSpPr>
          <p:cNvPr id="1560"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561" name="タイトル 1"/>
          <p:cNvSpPr txBox="1"/>
          <p:nvPr/>
        </p:nvSpPr>
        <p:spPr>
          <a:xfrm>
            <a:off x="102934" y="647850"/>
            <a:ext cx="1851678" cy="450997"/>
          </a:xfrm>
          <a:prstGeom prst="rect">
            <a:avLst/>
          </a:prstGeom>
          <a:solidFill>
            <a:srgbClr val="E4F3F4"/>
          </a:solidFill>
          <a:ln>
            <a:solidFill>
              <a:schemeClr val="tx1"/>
            </a:solidFill>
          </a:ln>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62" dirty="0">
                <a:latin typeface="+mn-ea"/>
                <a:ea typeface="+mn-ea"/>
              </a:rPr>
              <a:t>提案タイトル</a:t>
            </a:r>
          </a:p>
        </p:txBody>
      </p:sp>
      <p:graphicFrame>
        <p:nvGraphicFramePr>
          <p:cNvPr id="1562" name="表 9"/>
          <p:cNvGraphicFramePr>
            <a:graphicFrameLocks noGrp="1"/>
          </p:cNvGraphicFramePr>
          <p:nvPr>
            <p:extLst/>
          </p:nvPr>
        </p:nvGraphicFramePr>
        <p:xfrm>
          <a:off x="102935" y="1175973"/>
          <a:ext cx="8969011" cy="506436"/>
        </p:xfrm>
        <a:graphic>
          <a:graphicData uri="http://schemas.openxmlformats.org/drawingml/2006/table">
            <a:tbl>
              <a:tblPr firstRow="1" bandRow="1">
                <a:tableStyleId>{5940675A-B579-460E-94D1-54222C63F5DA}</a:tableStyleId>
              </a:tblPr>
              <a:tblGrid>
                <a:gridCol w="1848958">
                  <a:extLst>
                    <a:ext uri="{9D8B030D-6E8A-4147-A177-3AD203B41FA5}">
                      <a16:colId xmlns:a16="http://schemas.microsoft.com/office/drawing/2014/main" val="20000"/>
                    </a:ext>
                  </a:extLst>
                </a:gridCol>
                <a:gridCol w="7120053">
                  <a:extLst>
                    <a:ext uri="{9D8B030D-6E8A-4147-A177-3AD203B41FA5}">
                      <a16:colId xmlns:a16="http://schemas.microsoft.com/office/drawing/2014/main" val="20001"/>
                    </a:ext>
                  </a:extLst>
                </a:gridCol>
              </a:tblGrid>
              <a:tr h="253218">
                <a:tc>
                  <a:txBody>
                    <a:bodyPr/>
                    <a:lstStyle/>
                    <a:p>
                      <a:pPr algn="ctr"/>
                      <a:r>
                        <a:rPr kumimoji="1" lang="ja-JP" altLang="en-US" sz="1100" dirty="0">
                          <a:latin typeface="+mn-ea"/>
                          <a:ea typeface="+mn-ea"/>
                        </a:rPr>
                        <a:t>提案者</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dirty="0">
                          <a:latin typeface="+mn-ea"/>
                          <a:ea typeface="+mn-ea"/>
                        </a:rPr>
                        <a:t>活用技術</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pPr algn="ctr"/>
                      <a:r>
                        <a:rPr lang="ja-JP" altLang="en-US" sz="1100" dirty="0">
                          <a:latin typeface="+mn-ea"/>
                          <a:ea typeface="+mn-ea"/>
                        </a:rPr>
                        <a:t>〇〇県○○市</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mn-ea"/>
                          <a:ea typeface="+mn-ea"/>
                        </a:rPr>
                        <a:t>※</a:t>
                      </a:r>
                      <a:r>
                        <a:rPr kumimoji="1" lang="ja-JP" altLang="en-US" sz="1100" dirty="0">
                          <a:latin typeface="+mn-ea"/>
                          <a:ea typeface="+mn-ea"/>
                        </a:rPr>
                        <a:t>未来技術社会実装事業募集要領 ２（２）に示されている技術のうち、該当する技術をご記載ください</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63" name="タイトル 1"/>
          <p:cNvSpPr txBox="1"/>
          <p:nvPr/>
        </p:nvSpPr>
        <p:spPr>
          <a:xfrm>
            <a:off x="102934" y="3062928"/>
            <a:ext cx="2657376" cy="265846"/>
          </a:xfrm>
          <a:prstGeom prst="rect">
            <a:avLst/>
          </a:prstGeom>
          <a:noFill/>
          <a:ln>
            <a:noFill/>
          </a:ln>
        </p:spPr>
        <p:txBody>
          <a:bodyPr vert="horz" lIns="84406" tIns="42203" rIns="84406" bIns="42203"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buClr>
                <a:schemeClr val="accent1">
                  <a:lumMod val="60000"/>
                  <a:lumOff val="40000"/>
                </a:schemeClr>
              </a:buClr>
              <a:buFont typeface="Wingdings" panose="05000000000000000000" pitchFamily="2" charset="2"/>
              <a:buChar char="n"/>
            </a:pPr>
            <a:r>
              <a:rPr lang="ja-JP" altLang="en-US" sz="1477" b="1" dirty="0">
                <a:latin typeface="+mn-ea"/>
                <a:ea typeface="+mn-ea"/>
              </a:rPr>
              <a:t>実装を目指す主な事業内容　</a:t>
            </a:r>
          </a:p>
        </p:txBody>
      </p:sp>
      <p:sp>
        <p:nvSpPr>
          <p:cNvPr id="1564" name="タイトル 1"/>
          <p:cNvSpPr txBox="1"/>
          <p:nvPr/>
        </p:nvSpPr>
        <p:spPr>
          <a:xfrm>
            <a:off x="102934" y="1723777"/>
            <a:ext cx="9041065" cy="265846"/>
          </a:xfrm>
          <a:prstGeom prst="rect">
            <a:avLst/>
          </a:prstGeom>
          <a:noFill/>
          <a:ln>
            <a:no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lnSpc>
                <a:spcPct val="100000"/>
              </a:lnSpc>
              <a:buClr>
                <a:schemeClr val="accent1">
                  <a:lumMod val="60000"/>
                  <a:lumOff val="40000"/>
                </a:schemeClr>
              </a:buClr>
              <a:buFont typeface="Wingdings" panose="05000000000000000000" pitchFamily="2" charset="2"/>
              <a:buChar char="n"/>
            </a:pPr>
            <a:r>
              <a:rPr lang="ja-JP" altLang="en-US" sz="1477" b="1" dirty="0">
                <a:latin typeface="+mn-ea"/>
                <a:ea typeface="+mn-ea"/>
              </a:rPr>
              <a:t>背景・課題　</a:t>
            </a:r>
            <a:r>
              <a:rPr lang="en-US" altLang="ja-JP" sz="1015" b="1" dirty="0">
                <a:latin typeface="+mn-ea"/>
                <a:ea typeface="+mn-ea"/>
              </a:rPr>
              <a:t>※</a:t>
            </a:r>
            <a:r>
              <a:rPr lang="ja-JP" altLang="en-US" sz="1015" dirty="0"/>
              <a:t>提案事業の目指す将来像、解決すべき課題をそれぞれ</a:t>
            </a:r>
            <a:r>
              <a:rPr lang="en-US" altLang="ja-JP" sz="1015" dirty="0"/>
              <a:t>2</a:t>
            </a:r>
            <a:r>
              <a:rPr lang="ja-JP" altLang="en-US" sz="1015" dirty="0"/>
              <a:t>行程度で簡潔に記載すること。</a:t>
            </a:r>
            <a:endParaRPr lang="ja-JP" altLang="en-US" sz="1015" b="1" dirty="0">
              <a:latin typeface="+mn-ea"/>
              <a:ea typeface="+mn-ea"/>
            </a:endParaRPr>
          </a:p>
        </p:txBody>
      </p:sp>
      <p:sp>
        <p:nvSpPr>
          <p:cNvPr id="1565" name="正方形/長方形 13"/>
          <p:cNvSpPr/>
          <p:nvPr/>
        </p:nvSpPr>
        <p:spPr>
          <a:xfrm>
            <a:off x="1162778" y="2017214"/>
            <a:ext cx="7837115" cy="45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buFont typeface="Arial" panose="020B0604020202020204" pitchFamily="34" charset="0"/>
              <a:buChar char="•"/>
            </a:pPr>
            <a:endParaRPr lang="en-US" altLang="ja-JP" sz="1108" dirty="0">
              <a:solidFill>
                <a:schemeClr val="tx1"/>
              </a:solidFill>
            </a:endParaRPr>
          </a:p>
        </p:txBody>
      </p:sp>
      <p:sp>
        <p:nvSpPr>
          <p:cNvPr id="1566" name="タイトル 1"/>
          <p:cNvSpPr txBox="1"/>
          <p:nvPr/>
        </p:nvSpPr>
        <p:spPr>
          <a:xfrm>
            <a:off x="1954612" y="647850"/>
            <a:ext cx="7117334" cy="450997"/>
          </a:xfrm>
          <a:prstGeom prst="rect">
            <a:avLst/>
          </a:prstGeom>
          <a:solidFill>
            <a:schemeClr val="bg1"/>
          </a:solidFill>
          <a:ln>
            <a:solidFill>
              <a:schemeClr val="tx1"/>
            </a:solid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477" dirty="0">
              <a:latin typeface="+mn-ea"/>
              <a:ea typeface="+mn-ea"/>
            </a:endParaRPr>
          </a:p>
        </p:txBody>
      </p:sp>
      <p:sp>
        <p:nvSpPr>
          <p:cNvPr id="1567" name="正方形/長方形 15"/>
          <p:cNvSpPr/>
          <p:nvPr/>
        </p:nvSpPr>
        <p:spPr>
          <a:xfrm>
            <a:off x="1234831" y="2056179"/>
            <a:ext cx="7837115" cy="3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568" name="正方形/長方形 16"/>
          <p:cNvSpPr/>
          <p:nvPr/>
        </p:nvSpPr>
        <p:spPr>
          <a:xfrm>
            <a:off x="1234831" y="2477713"/>
            <a:ext cx="7909170" cy="3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569" name="正方形/長方形 17"/>
          <p:cNvSpPr/>
          <p:nvPr/>
        </p:nvSpPr>
        <p:spPr>
          <a:xfrm>
            <a:off x="205680" y="3328475"/>
            <a:ext cx="5524331"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a:p>
            <a:endParaRPr lang="en-US" altLang="ja-JP" sz="1292" dirty="0">
              <a:solidFill>
                <a:schemeClr val="tx1"/>
              </a:solidFill>
            </a:endParaRPr>
          </a:p>
        </p:txBody>
      </p:sp>
      <p:graphicFrame>
        <p:nvGraphicFramePr>
          <p:cNvPr id="1570" name="表 18"/>
          <p:cNvGraphicFramePr>
            <a:graphicFrameLocks noGrp="1"/>
          </p:cNvGraphicFramePr>
          <p:nvPr>
            <p:extLst/>
          </p:nvPr>
        </p:nvGraphicFramePr>
        <p:xfrm>
          <a:off x="439757" y="3649077"/>
          <a:ext cx="5060711"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2">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571" name="フローチャート: 手操作入力 19"/>
          <p:cNvSpPr/>
          <p:nvPr/>
        </p:nvSpPr>
        <p:spPr>
          <a:xfrm rot="5400000">
            <a:off x="795234" y="3293602"/>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572" name="正方形/長方形 20"/>
          <p:cNvSpPr/>
          <p:nvPr/>
        </p:nvSpPr>
        <p:spPr>
          <a:xfrm>
            <a:off x="205680" y="5082542"/>
            <a:ext cx="5160630"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p:txBody>
      </p:sp>
      <p:graphicFrame>
        <p:nvGraphicFramePr>
          <p:cNvPr id="1573" name="表 21"/>
          <p:cNvGraphicFramePr>
            <a:graphicFrameLocks noGrp="1"/>
          </p:cNvGraphicFramePr>
          <p:nvPr>
            <p:extLst/>
          </p:nvPr>
        </p:nvGraphicFramePr>
        <p:xfrm>
          <a:off x="439758" y="5447985"/>
          <a:ext cx="5060710"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1">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574" name="フローチャート: 手操作入力 22"/>
          <p:cNvSpPr/>
          <p:nvPr/>
        </p:nvSpPr>
        <p:spPr>
          <a:xfrm rot="5400000">
            <a:off x="795234" y="5080630"/>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575" name="正方形/長方形 23"/>
          <p:cNvSpPr/>
          <p:nvPr/>
        </p:nvSpPr>
        <p:spPr>
          <a:xfrm>
            <a:off x="296984" y="2020396"/>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目指す</a:t>
            </a:r>
            <a:endParaRPr lang="en-US" altLang="ja-JP" sz="1108" dirty="0">
              <a:solidFill>
                <a:schemeClr val="tx1"/>
              </a:solidFill>
            </a:endParaRPr>
          </a:p>
          <a:p>
            <a:pPr algn="ctr"/>
            <a:r>
              <a:rPr lang="ja-JP" altLang="en-US" sz="1108" dirty="0">
                <a:solidFill>
                  <a:schemeClr val="tx1"/>
                </a:solidFill>
              </a:rPr>
              <a:t>将来像</a:t>
            </a:r>
            <a:endParaRPr lang="en-US" altLang="ja-JP" sz="1108" dirty="0">
              <a:solidFill>
                <a:schemeClr val="tx1"/>
              </a:solidFill>
            </a:endParaRPr>
          </a:p>
        </p:txBody>
      </p:sp>
      <p:sp>
        <p:nvSpPr>
          <p:cNvPr id="1576" name="正方形/長方形 24"/>
          <p:cNvSpPr/>
          <p:nvPr/>
        </p:nvSpPr>
        <p:spPr>
          <a:xfrm>
            <a:off x="296984" y="2469034"/>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解決すべき課題</a:t>
            </a:r>
            <a:endParaRPr lang="en-US" altLang="ja-JP" sz="1108" dirty="0">
              <a:solidFill>
                <a:schemeClr val="tx1"/>
              </a:solidFill>
            </a:endParaRPr>
          </a:p>
        </p:txBody>
      </p:sp>
      <p:sp>
        <p:nvSpPr>
          <p:cNvPr id="1577" name="正方形/長方形 25"/>
          <p:cNvSpPr/>
          <p:nvPr/>
        </p:nvSpPr>
        <p:spPr>
          <a:xfrm>
            <a:off x="5730011" y="3581388"/>
            <a:ext cx="2987241" cy="266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この部分には、事業イメージ図や、これまでの実証実験の写真などを掲載ください。</a:t>
            </a:r>
            <a:endParaRPr kumimoji="1" lang="en-US" altLang="ja-JP" dirty="0"/>
          </a:p>
        </p:txBody>
      </p:sp>
      <p:sp>
        <p:nvSpPr>
          <p:cNvPr id="1578" name="正方形/長方形 26"/>
          <p:cNvSpPr/>
          <p:nvPr/>
        </p:nvSpPr>
        <p:spPr>
          <a:xfrm>
            <a:off x="2649693" y="3062928"/>
            <a:ext cx="6428366" cy="404726"/>
          </a:xfrm>
          <a:prstGeom prst="rect">
            <a:avLst/>
          </a:prstGeom>
        </p:spPr>
        <p:txBody>
          <a:bodyPr wrap="square">
            <a:spAutoFit/>
          </a:bodyPr>
          <a:lstStyle/>
          <a:p>
            <a:pPr>
              <a:buClr>
                <a:schemeClr val="accent1">
                  <a:lumMod val="60000"/>
                  <a:lumOff val="40000"/>
                </a:schemeClr>
              </a:buClr>
            </a:pPr>
            <a:r>
              <a:rPr lang="en-US" altLang="ja-JP" sz="1015" b="1" dirty="0">
                <a:latin typeface="+mn-ea"/>
              </a:rPr>
              <a:t>※</a:t>
            </a:r>
            <a:r>
              <a:rPr lang="ja-JP" altLang="en-US" sz="1015" dirty="0"/>
              <a:t>本格実装を目指す事業について、</a:t>
            </a:r>
            <a:r>
              <a:rPr lang="en-US" altLang="ja-JP" sz="1015" dirty="0"/>
              <a:t>2</a:t>
            </a:r>
            <a:r>
              <a:rPr lang="ja-JP" altLang="en-US" sz="1015" dirty="0"/>
              <a:t>～</a:t>
            </a:r>
            <a:r>
              <a:rPr lang="en-US" altLang="ja-JP" sz="1015" dirty="0"/>
              <a:t>4</a:t>
            </a:r>
            <a:r>
              <a:rPr lang="ja-JP" altLang="en-US" sz="1015" dirty="0"/>
              <a:t>行程度で簡潔に概要を記載すること。</a:t>
            </a:r>
            <a:endParaRPr lang="en-US" altLang="ja-JP" sz="1015" dirty="0"/>
          </a:p>
          <a:p>
            <a:pPr>
              <a:buClr>
                <a:schemeClr val="accent1">
                  <a:lumMod val="60000"/>
                  <a:lumOff val="40000"/>
                </a:schemeClr>
              </a:buClr>
            </a:pPr>
            <a:r>
              <a:rPr lang="ja-JP" altLang="en-US" sz="1015" dirty="0"/>
              <a:t>　（事業内容の数に応じて、適宜枠の数を調整してください）</a:t>
            </a:r>
            <a:endParaRPr lang="ja-JP" altLang="en-US" sz="1015" b="1" dirty="0">
              <a:latin typeface="+mn-ea"/>
            </a:endParaRPr>
          </a:p>
        </p:txBody>
      </p:sp>
      <p:sp>
        <p:nvSpPr>
          <p:cNvPr id="1579" name="テキスト ボックス 28"/>
          <p:cNvSpPr txBox="1"/>
          <p:nvPr/>
        </p:nvSpPr>
        <p:spPr>
          <a:xfrm>
            <a:off x="5730012" y="6237312"/>
            <a:ext cx="2987240" cy="241476"/>
          </a:xfrm>
          <a:prstGeom prst="rect">
            <a:avLst/>
          </a:prstGeom>
          <a:noFill/>
        </p:spPr>
        <p:txBody>
          <a:bodyPr wrap="square" rtlCol="0">
            <a:spAutoFit/>
          </a:bodyPr>
          <a:lstStyle/>
          <a:p>
            <a:pPr algn="ctr"/>
            <a:r>
              <a:rPr lang="ja-JP" altLang="en-US" sz="969" dirty="0"/>
              <a:t>図・写真の下にはタイトルも記載</a:t>
            </a:r>
          </a:p>
        </p:txBody>
      </p:sp>
      <p:sp>
        <p:nvSpPr>
          <p:cNvPr id="1580" name="正方形/長方形 27"/>
          <p:cNvSpPr/>
          <p:nvPr/>
        </p:nvSpPr>
        <p:spPr>
          <a:xfrm>
            <a:off x="102934" y="6453336"/>
            <a:ext cx="896901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内閣府地方創生推進事務局ＨＰに掲載の「未来技術社会実装事業（令和３年度選定）について（令和３年</a:t>
            </a:r>
            <a:r>
              <a:rPr lang="ja-JP" altLang="en-US" sz="1100" i="1" dirty="0">
                <a:solidFill>
                  <a:srgbClr val="FF0000"/>
                </a:solidFill>
              </a:rPr>
              <a:t>８</a:t>
            </a:r>
            <a:r>
              <a:rPr kumimoji="1" lang="ja-JP" altLang="en-US" sz="1100" b="0" i="1" u="none" strike="noStrike" kern="1200" cap="none" spc="0" normalizeH="0" baseline="0" noProof="0" dirty="0">
                <a:ln>
                  <a:noFill/>
                </a:ln>
                <a:solidFill>
                  <a:srgbClr val="FF0000"/>
                </a:solidFill>
                <a:effectLst/>
                <a:uLnTx/>
                <a:uFillTx/>
              </a:rPr>
              <a:t>月</a:t>
            </a:r>
            <a:r>
              <a:rPr lang="en-US" altLang="ja-JP" sz="1100" i="1" dirty="0">
                <a:solidFill>
                  <a:srgbClr val="FF0000"/>
                </a:solidFill>
              </a:rPr>
              <a:t>24</a:t>
            </a:r>
            <a:r>
              <a:rPr kumimoji="1" lang="ja-JP" altLang="en-US" sz="1100" b="0" i="1" u="none" strike="noStrike" kern="1200" cap="none" spc="0" normalizeH="0" baseline="0" noProof="0" dirty="0">
                <a:ln>
                  <a:noFill/>
                </a:ln>
                <a:solidFill>
                  <a:srgbClr val="FF0000"/>
                </a:solidFill>
                <a:effectLst/>
                <a:uLnTx/>
                <a:uFillTx/>
              </a:rPr>
              <a:t>日）」添付資料２を参照</a:t>
            </a:r>
            <a:endParaRPr kumimoji="1" lang="en-US" altLang="ja-JP" sz="1100" b="0" i="1" u="none" strike="noStrike" kern="1200" cap="none" spc="0" normalizeH="0" baseline="0" noProof="0" dirty="0">
              <a:ln>
                <a:noFill/>
              </a:ln>
              <a:solidFill>
                <a:srgbClr val="FF0000"/>
              </a:solidFill>
              <a:effectLst/>
              <a:uLnTx/>
              <a:uFillTx/>
            </a:endParaRPr>
          </a:p>
          <a:p>
            <a:pPr lvl="0">
              <a:defRPr/>
            </a:pPr>
            <a:r>
              <a:rPr kumimoji="1" lang="ja-JP" altLang="en-US" sz="1100" b="0" i="1" u="none" strike="noStrike" kern="1200" cap="none" spc="0" normalizeH="0" baseline="0" noProof="0" dirty="0">
                <a:ln>
                  <a:noFill/>
                </a:ln>
                <a:solidFill>
                  <a:srgbClr val="FF0000"/>
                </a:solidFill>
                <a:effectLst/>
                <a:uLnTx/>
                <a:uFillTx/>
              </a:rPr>
              <a:t>（</a:t>
            </a:r>
            <a:r>
              <a:rPr lang="en-US" altLang="ja-JP" sz="1100" i="1" dirty="0">
                <a:solidFill>
                  <a:srgbClr val="FF0000"/>
                </a:solidFill>
              </a:rPr>
              <a:t>https://www.chisou.go.jp/tiiki/kinmirai/pdf/02_mirai_senteiR03.pdf</a:t>
            </a:r>
            <a:r>
              <a:rPr lang="ja-JP" altLang="en-US" sz="1100" i="1" dirty="0">
                <a:solidFill>
                  <a:srgbClr val="FF0000"/>
                </a:solidFill>
              </a:rPr>
              <a:t>）</a:t>
            </a:r>
            <a:r>
              <a:rPr kumimoji="1" lang="ja-JP" altLang="en-US" sz="1100" b="0" i="1" u="none" strike="noStrike" kern="1200" cap="none" spc="0" normalizeH="0" baseline="0" noProof="0" dirty="0">
                <a:ln>
                  <a:noFill/>
                </a:ln>
                <a:solidFill>
                  <a:srgbClr val="FF0000"/>
                </a:solidFill>
                <a:effectLst/>
                <a:uLnTx/>
                <a:uFillTx/>
              </a:rPr>
              <a:t>し、記載すること。</a:t>
            </a:r>
            <a:endParaRPr lang="ja-JP" altLang="en-US" sz="1100" i="1" dirty="0">
              <a:solidFill>
                <a:srgbClr val="FF0000"/>
              </a:solidFill>
            </a:endParaRPr>
          </a:p>
        </p:txBody>
      </p:sp>
      <p:sp>
        <p:nvSpPr>
          <p:cNvPr id="1581" name="正方形/長方形 2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18</a:t>
            </a:r>
            <a:endParaRPr kumimoji="1" lang="ja-JP" altLang="en-US" sz="1480" dirty="0">
              <a:solidFill>
                <a:schemeClr val="tx1"/>
              </a:solidFill>
            </a:endParaRPr>
          </a:p>
        </p:txBody>
      </p:sp>
    </p:spTree>
    <p:extLst>
      <p:ext uri="{BB962C8B-B14F-4D97-AF65-F5344CB8AC3E}">
        <p14:creationId xmlns:p14="http://schemas.microsoft.com/office/powerpoint/2010/main" val="249806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事業名・提案者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8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89" name="表 8"/>
          <p:cNvGraphicFramePr>
            <a:graphicFrameLocks noGrp="1"/>
          </p:cNvGraphicFramePr>
          <p:nvPr>
            <p:extLst/>
          </p:nvPr>
        </p:nvGraphicFramePr>
        <p:xfrm>
          <a:off x="251521" y="683698"/>
          <a:ext cx="8640958" cy="5841646"/>
        </p:xfrm>
        <a:graphic>
          <a:graphicData uri="http://schemas.openxmlformats.org/drawingml/2006/table">
            <a:tbl>
              <a:tblPr/>
              <a:tblGrid>
                <a:gridCol w="79208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6120679">
                  <a:extLst>
                    <a:ext uri="{9D8B030D-6E8A-4147-A177-3AD203B41FA5}">
                      <a16:colId xmlns:a16="http://schemas.microsoft.com/office/drawing/2014/main" val="20002"/>
                    </a:ext>
                  </a:extLst>
                </a:gridCol>
              </a:tblGrid>
              <a:tr h="380393">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78">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1200" i="1" kern="100" dirty="0">
                          <a:solidFill>
                            <a:srgbClr val="FF0000"/>
                          </a:solidFill>
                          <a:effectLst/>
                          <a:latin typeface="+mn-ea"/>
                          <a:ea typeface="+mn-ea"/>
                          <a:cs typeface="Meiryo UI" panose="020B0604030504040204" pitchFamily="50" charset="-128"/>
                        </a:rPr>
                        <a:t>　</a:t>
                      </a: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補助金の交付申請額ではなく、事業費を記載すること</a:t>
                      </a:r>
                      <a:endParaRPr lang="ja-JP" sz="1200" i="1" kern="100" dirty="0">
                        <a:solidFill>
                          <a:srgbClr val="FF0000"/>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502">
                <a:tc rowSpan="5">
                  <a:txBody>
                    <a:bodyPr/>
                    <a:lstStyle/>
                    <a:p>
                      <a:pPr marR="44450" indent="1143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200" i="1" kern="100" dirty="0">
                          <a:solidFill>
                            <a:srgbClr val="FF0000"/>
                          </a:solidFill>
                          <a:effectLst/>
                          <a:latin typeface="+mn-ea"/>
                          <a:ea typeface="+mn-ea"/>
                          <a:cs typeface="Meiryo UI" panose="020B0604030504040204" pitchFamily="50" charset="-128"/>
                        </a:rPr>
                        <a:t>※　実施団体（補助事業者）となる地方公共団体又は民間事業者等の名称を記載</a:t>
                      </a:r>
                      <a:endParaRPr lang="ja-JP" sz="1200" kern="100" dirty="0">
                        <a:effectLst/>
                        <a:latin typeface="+mn-ea"/>
                        <a:ea typeface="+mn-ea"/>
                        <a:cs typeface="Meiryo UI" panose="020B0604030504040204" pitchFamily="50" charset="-128"/>
                      </a:endParaRPr>
                    </a:p>
                    <a:p>
                      <a:pPr marL="115570" marR="44450" indent="-11557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（一部事務組合又は広域連合をはじめとする連携主体（法人格を有さないコンソーシアムは含まない）が実施団体となる場合は、当該連携主体の名称を記載）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代表者名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代表となる地方公共団体又は民間事業者等の代表者</a:t>
                      </a:r>
                      <a:r>
                        <a:rPr lang="ja-JP" altLang="en-US" sz="1200" i="1" kern="100" dirty="0">
                          <a:solidFill>
                            <a:srgbClr val="FF0000"/>
                          </a:solidFill>
                          <a:effectLst/>
                          <a:latin typeface="+mn-ea"/>
                          <a:ea typeface="+mn-ea"/>
                          <a:cs typeface="Meiryo UI" panose="020B0604030504040204" pitchFamily="50" charset="-128"/>
                        </a:rPr>
                        <a:t>（市町村長、社長など）</a:t>
                      </a:r>
                      <a:r>
                        <a:rPr lang="ja-JP" sz="1200" i="1" kern="100" dirty="0">
                          <a:solidFill>
                            <a:srgbClr val="FF0000"/>
                          </a:solidFill>
                          <a:effectLst/>
                          <a:latin typeface="+mn-ea"/>
                          <a:ea typeface="+mn-ea"/>
                          <a:cs typeface="Meiryo UI" panose="020B0604030504040204" pitchFamily="50" charset="-128"/>
                        </a:rPr>
                        <a:t>の氏名・役職を記載</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（一部事務組合又は広域連合をはじめとする連携主体の場合は、当該連携主体の代表者の氏名・役職を記載）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682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の属性</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地方公共団体</a:t>
                      </a:r>
                    </a:p>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民間事業者等</a:t>
                      </a:r>
                    </a:p>
                    <a:p>
                      <a:pPr marL="228600" marR="44450" indent="-228600">
                        <a:spcAft>
                          <a:spcPts val="0"/>
                        </a:spcAft>
                      </a:pPr>
                      <a:r>
                        <a:rPr lang="ja-JP" sz="1200" i="1" kern="100" dirty="0">
                          <a:solidFill>
                            <a:srgbClr val="FF0000"/>
                          </a:solidFill>
                          <a:effectLst/>
                          <a:latin typeface="+mn-ea"/>
                          <a:ea typeface="+mn-ea"/>
                          <a:cs typeface="Meiryo UI" panose="020B0604030504040204" pitchFamily="50" charset="-128"/>
                        </a:rPr>
                        <a:t>※　上記のいずれかにチェック</a:t>
                      </a:r>
                      <a:r>
                        <a:rPr lang="ja-JP" altLang="en-US" sz="1200" i="1" kern="100" dirty="0">
                          <a:solidFill>
                            <a:srgbClr val="FF0000"/>
                          </a:solidFill>
                          <a:effectLst/>
                          <a:latin typeface="+mn-ea"/>
                          <a:ea typeface="+mn-ea"/>
                          <a:cs typeface="Meiryo UI" panose="020B0604030504040204" pitchFamily="50" charset="-128"/>
                        </a:rPr>
                        <a:t>（■）</a:t>
                      </a:r>
                      <a:r>
                        <a:rPr lang="ja-JP" sz="1200" i="1" kern="100" dirty="0">
                          <a:solidFill>
                            <a:srgbClr val="FF0000"/>
                          </a:solidFill>
                          <a:effectLst/>
                          <a:latin typeface="+mn-ea"/>
                          <a:ea typeface="+mn-ea"/>
                          <a:cs typeface="Meiryo UI" panose="020B0604030504040204" pitchFamily="50" charset="-128"/>
                        </a:rPr>
                        <a:t>を入れること</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民間事業者等の場合、</a:t>
                      </a:r>
                      <a:r>
                        <a:rPr lang="ja-JP" altLang="en-US" sz="1200" i="1" kern="100" dirty="0">
                          <a:solidFill>
                            <a:srgbClr val="FF0000"/>
                          </a:solidFill>
                          <a:effectLst/>
                          <a:latin typeface="+mn-ea"/>
                          <a:ea typeface="+mn-ea"/>
                          <a:cs typeface="Meiryo UI" panose="020B0604030504040204" pitchFamily="50" charset="-128"/>
                        </a:rPr>
                        <a:t>事業に関連する都道府県又は市町村との間で、出資、包括連携協定又はコンソーシアム組成等によりガバナンスが確立されていること</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33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プロジェクトリーダー</a:t>
                      </a:r>
                    </a:p>
                    <a:p>
                      <a:pPr marL="111125" marR="44450" indent="-111125"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（所属・役職・氏名）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○○市</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総務 太郎（そうむ　たろう）</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altLang="ja-JP" sz="12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altLang="ja-JP" sz="12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en-US" altLang="ja-JP" sz="1200" dirty="0">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i="1" kern="100" dirty="0">
                        <a:solidFill>
                          <a:srgbClr val="FF0000"/>
                        </a:solidFill>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プロジェクトリーダーは、実施団体に所属している者とする</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8944">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共同実施</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実施団体ではないものの、システム構築の調達先候補や検討会の構成員等として実施団体と共同して事業を実施する団体をすべて記載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90" name="正方形/長方形 7"/>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a:t>
            </a:r>
            <a:r>
              <a:rPr kumimoji="1" lang="ja-JP" altLang="en-US" sz="1100" b="0" i="1" u="none" strike="noStrike" kern="1200" cap="none" spc="0" normalizeH="0" baseline="0" noProof="0">
                <a:ln>
                  <a:noFill/>
                </a:ln>
                <a:solidFill>
                  <a:srgbClr val="FF0000"/>
                </a:solidFill>
                <a:effectLst/>
                <a:uLnTx/>
                <a:uFillTx/>
                <a:latin typeface="ＭＳ Ｐゴシック"/>
                <a:ea typeface="ＭＳ Ｐゴシック"/>
                <a:cs typeface="+mn-cs"/>
              </a:rPr>
              <a:t>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1"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19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9220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２．スマートシティ関連事業への応募状況　</a:t>
            </a:r>
            <a:r>
              <a:rPr lang="en-US" altLang="ja-JP" sz="1800" b="1" dirty="0">
                <a:solidFill>
                  <a:schemeClr val="bg1"/>
                </a:solidFill>
                <a:latin typeface="ＭＳ Ｐゴシック" panose="020B0600070205080204" pitchFamily="50" charset="-128"/>
              </a:rPr>
              <a:t>【</a:t>
            </a:r>
            <a:r>
              <a:rPr lang="ja-JP" altLang="en-US" sz="1800" b="1" dirty="0">
                <a:solidFill>
                  <a:schemeClr val="bg1"/>
                </a:solidFill>
                <a:latin typeface="ＭＳ Ｐゴシック" panose="020B0600070205080204" pitchFamily="50" charset="-128"/>
              </a:rPr>
              <a:t>申請者名</a:t>
            </a:r>
            <a:r>
              <a:rPr lang="en-US" altLang="ja-JP" sz="1800" b="1" dirty="0">
                <a:solidFill>
                  <a:schemeClr val="bg1"/>
                </a:solidFill>
                <a:latin typeface="ＭＳ Ｐゴシック" panose="020B0600070205080204" pitchFamily="50" charset="-128"/>
              </a:rPr>
              <a:t>】</a:t>
            </a:r>
            <a:endParaRPr lang="ja-JP" altLang="en-US" sz="1800" b="1" dirty="0">
              <a:solidFill>
                <a:schemeClr val="bg1"/>
              </a:solidFill>
              <a:latin typeface="ＭＳ Ｐゴシック" panose="020B0600070205080204" pitchFamily="50" charset="-128"/>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231" name="表 12"/>
          <p:cNvGraphicFramePr>
            <a:graphicFrameLocks noGrp="1"/>
          </p:cNvGraphicFramePr>
          <p:nvPr>
            <p:extLst>
              <p:ext uri="{D42A27DB-BD31-4B8C-83A1-F6EECF244321}">
                <p14:modId xmlns:p14="http://schemas.microsoft.com/office/powerpoint/2010/main" val="1029155043"/>
              </p:ext>
            </p:extLst>
          </p:nvPr>
        </p:nvGraphicFramePr>
        <p:xfrm>
          <a:off x="266314" y="4340240"/>
          <a:ext cx="8554163" cy="1920240"/>
        </p:xfrm>
        <a:graphic>
          <a:graphicData uri="http://schemas.openxmlformats.org/drawingml/2006/table">
            <a:tbl>
              <a:tblPr firstRow="1" bandRow="1">
                <a:tableStyleId>{5940675A-B579-460E-94D1-54222C63F5DA}</a:tableStyleId>
              </a:tblPr>
              <a:tblGrid>
                <a:gridCol w="4127711">
                  <a:extLst>
                    <a:ext uri="{9D8B030D-6E8A-4147-A177-3AD203B41FA5}">
                      <a16:colId xmlns:a16="http://schemas.microsoft.com/office/drawing/2014/main" val="20000"/>
                    </a:ext>
                  </a:extLst>
                </a:gridCol>
                <a:gridCol w="737742">
                  <a:extLst>
                    <a:ext uri="{9D8B030D-6E8A-4147-A177-3AD203B41FA5}">
                      <a16:colId xmlns:a16="http://schemas.microsoft.com/office/drawing/2014/main" val="20001"/>
                    </a:ext>
                  </a:extLst>
                </a:gridCol>
                <a:gridCol w="737742">
                  <a:extLst>
                    <a:ext uri="{9D8B030D-6E8A-4147-A177-3AD203B41FA5}">
                      <a16:colId xmlns:a16="http://schemas.microsoft.com/office/drawing/2014/main" val="20002"/>
                    </a:ext>
                  </a:extLst>
                </a:gridCol>
                <a:gridCol w="737742">
                  <a:extLst>
                    <a:ext uri="{9D8B030D-6E8A-4147-A177-3AD203B41FA5}">
                      <a16:colId xmlns:a16="http://schemas.microsoft.com/office/drawing/2014/main" val="20003"/>
                    </a:ext>
                  </a:extLst>
                </a:gridCol>
                <a:gridCol w="737742">
                  <a:extLst>
                    <a:ext uri="{9D8B030D-6E8A-4147-A177-3AD203B41FA5}">
                      <a16:colId xmlns:a16="http://schemas.microsoft.com/office/drawing/2014/main" val="20004"/>
                    </a:ext>
                  </a:extLst>
                </a:gridCol>
                <a:gridCol w="737742">
                  <a:extLst>
                    <a:ext uri="{9D8B030D-6E8A-4147-A177-3AD203B41FA5}">
                      <a16:colId xmlns:a16="http://schemas.microsoft.com/office/drawing/2014/main" val="20005"/>
                    </a:ext>
                  </a:extLst>
                </a:gridCol>
                <a:gridCol w="737742">
                  <a:extLst>
                    <a:ext uri="{9D8B030D-6E8A-4147-A177-3AD203B41FA5}">
                      <a16:colId xmlns:a16="http://schemas.microsoft.com/office/drawing/2014/main" val="20006"/>
                    </a:ext>
                  </a:extLst>
                </a:gridCol>
              </a:tblGrid>
              <a:tr h="238929">
                <a:tc grid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今年度応募する事業</a:t>
                      </a: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gridSpan="5">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過去の採択事業</a:t>
                      </a:r>
                    </a:p>
                  </a:txBody>
                  <a:tcPr>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38929">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R3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1"/>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内閣府 「未来技術社会実装事業」</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総務省 「地域課題解決のためのスマートシティ推進事業」</a:t>
                      </a:r>
                      <a:r>
                        <a:rPr kumimoji="1" lang="en-US" altLang="ja-JP" sz="1200" dirty="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60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経済産業省 「</a:t>
                      </a:r>
                      <a:r>
                        <a:rPr kumimoji="1" lang="zh-TW" altLang="en-US" sz="1200" dirty="0">
                          <a:solidFill>
                            <a:schemeClr val="tx1"/>
                          </a:solidFill>
                          <a:latin typeface="Meiryo UI" panose="020B0604030504040204" pitchFamily="50" charset="-128"/>
                          <a:ea typeface="Meiryo UI" panose="020B0604030504040204" pitchFamily="50" charset="-128"/>
                        </a:rPr>
                        <a:t>地域新</a:t>
                      </a:r>
                      <a:r>
                        <a:rPr kumimoji="1" lang="en-US" altLang="zh-TW" sz="1200" dirty="0" err="1">
                          <a:solidFill>
                            <a:schemeClr val="tx1"/>
                          </a:solidFill>
                          <a:latin typeface="Meiryo UI" panose="020B0604030504040204" pitchFamily="50" charset="-128"/>
                          <a:ea typeface="Meiryo UI" panose="020B0604030504040204" pitchFamily="50" charset="-128"/>
                        </a:rPr>
                        <a:t>MaaS</a:t>
                      </a:r>
                      <a:r>
                        <a:rPr kumimoji="1" lang="zh-TW" altLang="en-US" sz="1200" dirty="0">
                          <a:solidFill>
                            <a:schemeClr val="tx1"/>
                          </a:solidFill>
                          <a:latin typeface="Meiryo UI" panose="020B0604030504040204" pitchFamily="50" charset="-128"/>
                          <a:ea typeface="Meiryo UI" panose="020B0604030504040204" pitchFamily="50" charset="-128"/>
                        </a:rPr>
                        <a:t>創出推進事業</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4"/>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国土交通省 「日本版</a:t>
                      </a:r>
                      <a:r>
                        <a:rPr kumimoji="1" lang="en-US" altLang="ja-JP" sz="1200" dirty="0" err="1">
                          <a:solidFill>
                            <a:schemeClr val="tx1"/>
                          </a:solidFill>
                          <a:latin typeface="Meiryo UI" panose="020B0604030504040204" pitchFamily="50" charset="-128"/>
                          <a:ea typeface="Meiryo UI" panose="020B0604030504040204" pitchFamily="50" charset="-128"/>
                        </a:rPr>
                        <a:t>MaaS</a:t>
                      </a:r>
                      <a:r>
                        <a:rPr kumimoji="1" lang="ja-JP" altLang="en-US" sz="1200" dirty="0">
                          <a:solidFill>
                            <a:schemeClr val="tx1"/>
                          </a:solidFill>
                          <a:latin typeface="Meiryo UI" panose="020B0604030504040204" pitchFamily="50" charset="-128"/>
                          <a:ea typeface="Meiryo UI" panose="020B0604030504040204" pitchFamily="50" charset="-128"/>
                        </a:rPr>
                        <a:t>推進・支援事業」※2</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5"/>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国土交通省 「スマートシティ実装化支援事業」</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３</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6"/>
                  </a:ext>
                </a:extLst>
              </a:tr>
            </a:tbl>
          </a:graphicData>
        </a:graphic>
      </p:graphicFrame>
      <p:sp>
        <p:nvSpPr>
          <p:cNvPr id="1232" name="テキスト ボックス 15"/>
          <p:cNvSpPr txBox="1"/>
          <p:nvPr/>
        </p:nvSpPr>
        <p:spPr>
          <a:xfrm>
            <a:off x="57870" y="4057327"/>
            <a:ext cx="5673838"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関連事業応募・採択状況</a:t>
            </a:r>
            <a:r>
              <a:rPr kumimoji="1" lang="en-US" altLang="ja-JP" sz="1400" dirty="0">
                <a:latin typeface="+mn-ea"/>
                <a:ea typeface="+mn-ea"/>
              </a:rPr>
              <a:t>】</a:t>
            </a:r>
            <a:r>
              <a:rPr kumimoji="1" lang="ja-JP" altLang="en-US" sz="1400" dirty="0">
                <a:latin typeface="+mn-ea"/>
                <a:ea typeface="+mn-ea"/>
              </a:rPr>
              <a:t>　</a:t>
            </a:r>
            <a:r>
              <a:rPr kumimoji="1" lang="ja-JP" altLang="en-US" sz="1050" dirty="0">
                <a:solidFill>
                  <a:srgbClr val="FF0000"/>
                </a:solidFill>
                <a:latin typeface="+mn-ea"/>
                <a:ea typeface="+mn-ea"/>
              </a:rPr>
              <a:t>該当する事業に○をつけること</a:t>
            </a:r>
          </a:p>
        </p:txBody>
      </p:sp>
      <p:graphicFrame>
        <p:nvGraphicFramePr>
          <p:cNvPr id="1233" name="表 4"/>
          <p:cNvGraphicFramePr>
            <a:graphicFrameLocks noGrp="1"/>
          </p:cNvGraphicFramePr>
          <p:nvPr>
            <p:extLst/>
          </p:nvPr>
        </p:nvGraphicFramePr>
        <p:xfrm>
          <a:off x="266314" y="925459"/>
          <a:ext cx="8554160" cy="3040380"/>
        </p:xfrm>
        <a:graphic>
          <a:graphicData uri="http://schemas.openxmlformats.org/drawingml/2006/table">
            <a:tbl>
              <a:tblPr firstRow="1" bandRow="1">
                <a:tableStyleId>{5940675A-B579-460E-94D1-54222C63F5DA}</a:tableStyleId>
              </a:tblPr>
              <a:tblGrid>
                <a:gridCol w="207343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328594">
                  <a:extLst>
                    <a:ext uri="{9D8B030D-6E8A-4147-A177-3AD203B41FA5}">
                      <a16:colId xmlns:a16="http://schemas.microsoft.com/office/drawing/2014/main" val="20002"/>
                    </a:ext>
                  </a:extLst>
                </a:gridCol>
              </a:tblGrid>
              <a:tr h="225745">
                <a:tc rowSpan="2">
                  <a:txBody>
                    <a:bodyPr/>
                    <a:lstStyle/>
                    <a:p>
                      <a:r>
                        <a:rPr kumimoji="1" lang="ja-JP" altLang="en-US" sz="1200" dirty="0">
                          <a:solidFill>
                            <a:schemeClr val="tx1"/>
                          </a:solidFill>
                          <a:latin typeface="+mn-ea"/>
                          <a:ea typeface="+mn-ea"/>
                        </a:rPr>
                        <a:t>内閣府 「未来技術社会実装事業」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0"/>
                  </a:ext>
                </a:extLst>
              </a:tr>
              <a:tr h="225745">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1"/>
                  </a:ext>
                </a:extLst>
              </a:tr>
              <a:tr h="225745">
                <a:tc rowSpan="2">
                  <a:txBody>
                    <a:bodyPr/>
                    <a:lstStyle/>
                    <a:p>
                      <a:r>
                        <a:rPr lang="ja-JP" altLang="en-US" sz="1200" dirty="0">
                          <a:solidFill>
                            <a:schemeClr val="tx1"/>
                          </a:solidFill>
                          <a:latin typeface="+mn-ea"/>
                          <a:ea typeface="+mn-ea"/>
                        </a:rPr>
                        <a:t>総務省 「地域課題解決のためのスマートシティ推進事業」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2"/>
                  </a:ext>
                </a:extLst>
              </a:tr>
              <a:tr h="300994">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r>
                        <a:rPr kumimoji="1" lang="en-US" altLang="ja-JP" sz="1050" i="1" dirty="0">
                          <a:solidFill>
                            <a:schemeClr val="tx1"/>
                          </a:solidFill>
                          <a:latin typeface="+mn-ea"/>
                          <a:ea typeface="+mn-ea"/>
                        </a:rPr>
                        <a:t>※</a:t>
                      </a:r>
                      <a:r>
                        <a:rPr kumimoji="1" lang="ja-JP" altLang="en-US" sz="1050" i="1" dirty="0">
                          <a:solidFill>
                            <a:schemeClr val="tx1"/>
                          </a:solidFill>
                          <a:latin typeface="+mn-ea"/>
                          <a:ea typeface="+mn-ea"/>
                        </a:rPr>
                        <a:t>　実施団体（補助事業者）となる地方公共団体又は民間事業者等の名称を記載</a:t>
                      </a:r>
                    </a:p>
                    <a:p>
                      <a:r>
                        <a:rPr kumimoji="1" lang="ja-JP" altLang="en-US" sz="1050" i="1" dirty="0">
                          <a:solidFill>
                            <a:schemeClr val="tx1"/>
                          </a:solidFill>
                          <a:latin typeface="+mn-ea"/>
                          <a:ea typeface="+mn-ea"/>
                        </a:rPr>
                        <a:t>（一部事務組合又は広域連合をはじめとする連携主体（法人格を有さないコンソーシアムは含まない）が実施団体となる場合は、当該連携主体の名称を記載）</a:t>
                      </a:r>
                    </a:p>
                  </a:txBody>
                  <a:tcPr/>
                </a:tc>
                <a:extLst>
                  <a:ext uri="{0D108BD9-81ED-4DB2-BD59-A6C34878D82A}">
                    <a16:rowId xmlns:a16="http://schemas.microsoft.com/office/drawing/2014/main" val="10003"/>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経済産業省 「</a:t>
                      </a:r>
                      <a:r>
                        <a:rPr kumimoji="1" lang="zh-TW" altLang="en-US" sz="1200" dirty="0">
                          <a:solidFill>
                            <a:schemeClr val="tx1"/>
                          </a:solidFill>
                          <a:latin typeface="+mn-ea"/>
                          <a:ea typeface="+mn-ea"/>
                        </a:rPr>
                        <a:t>地域新</a:t>
                      </a:r>
                      <a:r>
                        <a:rPr kumimoji="1" lang="en-US" altLang="zh-TW" sz="1200" dirty="0" err="1">
                          <a:solidFill>
                            <a:schemeClr val="tx1"/>
                          </a:solidFill>
                          <a:latin typeface="+mn-ea"/>
                          <a:ea typeface="+mn-ea"/>
                        </a:rPr>
                        <a:t>MaaS</a:t>
                      </a:r>
                      <a:r>
                        <a:rPr kumimoji="1" lang="zh-TW" altLang="en-US" sz="1200" dirty="0">
                          <a:solidFill>
                            <a:schemeClr val="tx1"/>
                          </a:solidFill>
                          <a:latin typeface="+mn-ea"/>
                          <a:ea typeface="+mn-ea"/>
                        </a:rPr>
                        <a:t>創出推進事業</a:t>
                      </a:r>
                      <a:r>
                        <a:rPr kumimoji="1" lang="ja-JP" altLang="en-US" sz="1200" dirty="0">
                          <a:solidFill>
                            <a:schemeClr val="tx1"/>
                          </a:solidFill>
                          <a:latin typeface="+mn-ea"/>
                          <a:ea typeface="+mn-ea"/>
                        </a:rPr>
                        <a:t>」</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4"/>
                  </a:ext>
                </a:extLst>
              </a:tr>
              <a:tr h="273600">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5"/>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国土交通省 「日本版</a:t>
                      </a:r>
                      <a:r>
                        <a:rPr kumimoji="1" lang="en-US" altLang="ja-JP" sz="1100" dirty="0" err="1">
                          <a:solidFill>
                            <a:schemeClr val="tx1"/>
                          </a:solidFill>
                          <a:latin typeface="+mn-ea"/>
                          <a:ea typeface="+mn-ea"/>
                        </a:rPr>
                        <a:t>MaaS</a:t>
                      </a:r>
                      <a:r>
                        <a:rPr kumimoji="1" lang="ja-JP" altLang="en-US" sz="1100" dirty="0">
                          <a:solidFill>
                            <a:schemeClr val="tx1"/>
                          </a:solidFill>
                          <a:latin typeface="+mn-ea"/>
                          <a:ea typeface="+mn-ea"/>
                        </a:rPr>
                        <a:t>推進・支援事業」</a:t>
                      </a:r>
                    </a:p>
                  </a:txBody>
                  <a:tcPr/>
                </a:tc>
                <a:tc>
                  <a:txBody>
                    <a:bodyPr/>
                    <a:lstStyle/>
                    <a:p>
                      <a:r>
                        <a:rPr kumimoji="1" lang="ja-JP" altLang="en-US" sz="1200" dirty="0">
                          <a:solidFill>
                            <a:schemeClr val="tx1"/>
                          </a:solidFill>
                          <a:latin typeface="+mn-ea"/>
                          <a:ea typeface="+mn-ea"/>
                        </a:rPr>
                        <a:t>事業名</a:t>
                      </a:r>
                      <a:endParaRPr kumimoji="1" lang="ja-JP" altLang="en-US" sz="1200" strike="sngStrike" dirty="0">
                        <a:solidFill>
                          <a:srgbClr val="00B050"/>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6"/>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申請者</a:t>
                      </a:r>
                    </a:p>
                  </a:txBody>
                  <a:tcPr/>
                </a:tc>
                <a:tc>
                  <a:txBody>
                    <a:bodyPr/>
                    <a:lstStyle/>
                    <a:p>
                      <a:pPr algn="just">
                        <a:spcAft>
                          <a:spcPts val="0"/>
                        </a:spcAft>
                      </a:pP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（例）○○協議会、</a:t>
                      </a:r>
                      <a:r>
                        <a:rPr lang="en-US"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50" i="1" kern="100" dirty="0" err="1">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事業</a:t>
                      </a: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実行委員会（仮称）</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5745">
                <a:tc rowSpan="2">
                  <a:txBody>
                    <a:bodyPr/>
                    <a:lstStyle/>
                    <a:p>
                      <a:r>
                        <a:rPr kumimoji="1" lang="ja-JP" altLang="en-US" sz="1200" dirty="0">
                          <a:solidFill>
                            <a:schemeClr val="tx1"/>
                          </a:solidFill>
                          <a:latin typeface="+mn-ea"/>
                          <a:ea typeface="+mn-ea"/>
                        </a:rPr>
                        <a:t>国土交通省 「スマートシティ実装化支援事業」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8"/>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9"/>
                  </a:ext>
                </a:extLst>
              </a:tr>
            </a:tbl>
          </a:graphicData>
        </a:graphic>
      </p:graphicFrame>
      <p:sp>
        <p:nvSpPr>
          <p:cNvPr id="1234" name="テキスト ボックス 18"/>
          <p:cNvSpPr txBox="1"/>
          <p:nvPr/>
        </p:nvSpPr>
        <p:spPr>
          <a:xfrm>
            <a:off x="57870" y="600943"/>
            <a:ext cx="5234210"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応募事業</a:t>
            </a:r>
            <a:r>
              <a:rPr kumimoji="1" lang="en-US" altLang="ja-JP" sz="1400" dirty="0">
                <a:latin typeface="+mn-ea"/>
                <a:ea typeface="+mn-ea"/>
              </a:rPr>
              <a:t>】</a:t>
            </a:r>
            <a:r>
              <a:rPr kumimoji="1" lang="ja-JP" altLang="en-US" sz="1400" dirty="0">
                <a:latin typeface="+mn-ea"/>
                <a:ea typeface="+mn-ea"/>
              </a:rPr>
              <a:t>　　</a:t>
            </a:r>
            <a:r>
              <a:rPr kumimoji="1" lang="en-US" altLang="ja-JP" sz="1400" i="1" dirty="0">
                <a:solidFill>
                  <a:srgbClr val="FF0000"/>
                </a:solidFill>
                <a:latin typeface="+mn-ea"/>
                <a:ea typeface="+mn-ea"/>
              </a:rPr>
              <a:t>※</a:t>
            </a:r>
            <a:r>
              <a:rPr kumimoji="1" lang="ja-JP" altLang="en-US" sz="1400" i="1" dirty="0">
                <a:solidFill>
                  <a:srgbClr val="FF0000"/>
                </a:solidFill>
                <a:latin typeface="+mn-ea"/>
                <a:ea typeface="+mn-ea"/>
              </a:rPr>
              <a:t>応募しない事業の行は削除すること</a:t>
            </a:r>
          </a:p>
        </p:txBody>
      </p:sp>
      <p:sp>
        <p:nvSpPr>
          <p:cNvPr id="1235" name="テキスト ボックス 16"/>
          <p:cNvSpPr txBox="1"/>
          <p:nvPr/>
        </p:nvSpPr>
        <p:spPr>
          <a:xfrm>
            <a:off x="467544" y="6337526"/>
            <a:ext cx="8676456" cy="553998"/>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：施策名は、平成</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年度～令和２年度「データ利活用型スマートシティ推進事業」、令和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年度「データ連携促進型スマートシティ推進事業」</a:t>
            </a:r>
            <a:endParaRPr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※2：令和元年度の施策名は「新モビリティサービス推進事業」</a:t>
            </a:r>
            <a:endParaRPr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３：令和元～３年度「スマートシティモデルプロジェクト」</a:t>
            </a:r>
          </a:p>
        </p:txBody>
      </p:sp>
      <p:sp>
        <p:nvSpPr>
          <p:cNvPr id="1236"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2</a:t>
            </a:r>
            <a:endParaRPr kumimoji="1" lang="ja-JP" altLang="en-US" sz="1480" dirty="0">
              <a:solidFill>
                <a:schemeClr val="tx1"/>
              </a:solidFill>
            </a:endParaRPr>
          </a:p>
        </p:txBody>
      </p:sp>
    </p:spTree>
    <p:extLst>
      <p:ext uri="{BB962C8B-B14F-4D97-AF65-F5344CB8AC3E}">
        <p14:creationId xmlns:p14="http://schemas.microsoft.com/office/powerpoint/2010/main" val="238936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9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95" name="表 10"/>
          <p:cNvGraphicFramePr>
            <a:graphicFrameLocks noGrp="1"/>
          </p:cNvGraphicFramePr>
          <p:nvPr>
            <p:extLst/>
          </p:nvPr>
        </p:nvGraphicFramePr>
        <p:xfrm>
          <a:off x="371996" y="1194405"/>
          <a:ext cx="8258385" cy="3840480"/>
        </p:xfrm>
        <a:graphic>
          <a:graphicData uri="http://schemas.openxmlformats.org/drawingml/2006/table">
            <a:tbl>
              <a:tblPr/>
              <a:tblGrid>
                <a:gridCol w="551677">
                  <a:extLst>
                    <a:ext uri="{9D8B030D-6E8A-4147-A177-3AD203B41FA5}">
                      <a16:colId xmlns:a16="http://schemas.microsoft.com/office/drawing/2014/main" val="20000"/>
                    </a:ext>
                  </a:extLst>
                </a:gridCol>
                <a:gridCol w="2076071">
                  <a:extLst>
                    <a:ext uri="{9D8B030D-6E8A-4147-A177-3AD203B41FA5}">
                      <a16:colId xmlns:a16="http://schemas.microsoft.com/office/drawing/2014/main" val="20001"/>
                    </a:ext>
                  </a:extLst>
                </a:gridCol>
                <a:gridCol w="5630637">
                  <a:extLst>
                    <a:ext uri="{9D8B030D-6E8A-4147-A177-3AD203B41FA5}">
                      <a16:colId xmlns:a16="http://schemas.microsoft.com/office/drawing/2014/main" val="20002"/>
                    </a:ext>
                  </a:extLst>
                </a:gridCol>
              </a:tblGrid>
              <a:tr h="0">
                <a:tc>
                  <a:txBody>
                    <a:bodyPr/>
                    <a:lstStyle/>
                    <a:p>
                      <a:pPr marR="44450" indent="127000">
                        <a:spcAft>
                          <a:spcPts val="0"/>
                        </a:spcAft>
                        <a:tabLst>
                          <a:tab pos="2700020" algn="ctr"/>
                          <a:tab pos="5400040" algn="r"/>
                        </a:tabLs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名称</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連絡先</a:t>
                      </a:r>
                    </a:p>
                    <a:p>
                      <a:pPr marL="330200" marR="44450" indent="-203200">
                        <a:spcAft>
                          <a:spcPts val="0"/>
                        </a:spcAft>
                        <a:tabLst>
                          <a:tab pos="2700020" algn="ctr"/>
                          <a:tab pos="5400040" algn="r"/>
                        </a:tabLst>
                      </a:pPr>
                      <a:r>
                        <a:rPr lang="ja-JP" sz="1200" i="1" kern="100" dirty="0">
                          <a:solidFill>
                            <a:srgbClr val="FF0000"/>
                          </a:solidFill>
                          <a:effectLst/>
                          <a:latin typeface="+mn-ea"/>
                          <a:ea typeface="+mn-ea"/>
                          <a:cs typeface="Meiryo UI" panose="020B0604030504040204" pitchFamily="50" charset="-128"/>
                        </a:rPr>
                        <a:t>　※所属、役職、氏名、</a:t>
                      </a:r>
                      <a:r>
                        <a:rPr lang="ja-JP" altLang="en-US" sz="1200" i="1" kern="100" dirty="0">
                          <a:solidFill>
                            <a:srgbClr val="FF0000"/>
                          </a:solidFill>
                          <a:effectLst/>
                          <a:latin typeface="+mn-ea"/>
                          <a:ea typeface="+mn-ea"/>
                          <a:cs typeface="Meiryo UI" panose="020B0604030504040204" pitchFamily="50" charset="-128"/>
                        </a:rPr>
                        <a:t>（所属先の）</a:t>
                      </a:r>
                      <a:r>
                        <a:rPr lang="ja-JP" sz="1200" i="1" kern="100" dirty="0">
                          <a:solidFill>
                            <a:srgbClr val="FF0000"/>
                          </a:solidFill>
                          <a:effectLst/>
                          <a:latin typeface="+mn-ea"/>
                          <a:ea typeface="+mn-ea"/>
                          <a:cs typeface="Meiryo UI" panose="020B0604030504040204" pitchFamily="50" charset="-128"/>
                        </a:rPr>
                        <a:t>住所、電話番号、メールアドレスを記入。プロジェクトリーダーと同一、もしくは複数名記載でも可。</a:t>
                      </a:r>
                      <a:endParaRPr lang="ja-JP" sz="1200" kern="100" dirty="0">
                        <a:effectLst/>
                        <a:latin typeface="+mn-ea"/>
                        <a:ea typeface="+mn-ea"/>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太郎（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たろう）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××大学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次郎（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じろう）</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三郎（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さぶろう）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××株式会社</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○○部門○○担当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花子（</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はなこ）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96" name="正方形/長方形 11"/>
          <p:cNvSpPr/>
          <p:nvPr/>
        </p:nvSpPr>
        <p:spPr>
          <a:xfrm>
            <a:off x="277104" y="886628"/>
            <a:ext cx="227867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連絡担当者</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597" name="正方形/長方形 12"/>
          <p:cNvSpPr/>
          <p:nvPr/>
        </p:nvSpPr>
        <p:spPr>
          <a:xfrm>
            <a:off x="6325776" y="6551766"/>
            <a:ext cx="343080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80" dirty="0">
                <a:solidFill>
                  <a:srgbClr val="000000"/>
                </a:solidFill>
                <a:latin typeface="Arial"/>
                <a:ea typeface="ＭＳ Ｐゴシック"/>
              </a:rPr>
              <a:t>20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2036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事業概要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事業名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p>
        </p:txBody>
      </p:sp>
      <p:sp>
        <p:nvSpPr>
          <p:cNvPr id="160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02" name="正方形/長方形 10"/>
          <p:cNvSpPr/>
          <p:nvPr/>
        </p:nvSpPr>
        <p:spPr>
          <a:xfrm>
            <a:off x="5516556" y="6556307"/>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03"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04" name="表 77"/>
          <p:cNvGraphicFramePr>
            <a:graphicFrameLocks noGrp="1"/>
          </p:cNvGraphicFramePr>
          <p:nvPr>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実施地域</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○○県○○市、○○地区等</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事業費</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0,000</a:t>
                      </a:r>
                      <a:r>
                        <a:rPr kumimoji="1" lang="ja-JP" altLang="en-US" sz="1400" b="0" dirty="0">
                          <a:solidFill>
                            <a:schemeClr val="tx1"/>
                          </a:solidFill>
                          <a:latin typeface="Meiryo UI" panose="020B0604030504040204" pitchFamily="50" charset="-128"/>
                          <a:ea typeface="Meiryo UI" panose="020B0604030504040204" pitchFamily="50" charset="-128"/>
                        </a:rPr>
                        <a:t>万円</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実施主体</a:t>
                      </a: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○○県○○市、○○株式会社等</a:t>
                      </a: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事業概要</a:t>
                      </a: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050" i="1" dirty="0">
                          <a:solidFill>
                            <a:srgbClr val="FF0000"/>
                          </a:solidFill>
                          <a:latin typeface="+mn-ea"/>
                          <a:ea typeface="+mn-ea"/>
                        </a:rPr>
                        <a:t>※</a:t>
                      </a:r>
                      <a:r>
                        <a:rPr kumimoji="1" lang="ja-JP" altLang="en-US" sz="1050" i="1" dirty="0">
                          <a:solidFill>
                            <a:srgbClr val="FF0000"/>
                          </a:solidFill>
                          <a:latin typeface="+mn-ea"/>
                          <a:ea typeface="+mn-ea"/>
                        </a:rPr>
                        <a:t>本事業を実施する地域が抱える課題（＝本補助事業で解決していく課題）・本事業の概要を</a:t>
                      </a:r>
                      <a:r>
                        <a:rPr kumimoji="1" lang="ja-JP" altLang="en-US" sz="1050" i="1" u="sng" dirty="0">
                          <a:solidFill>
                            <a:srgbClr val="FF0000"/>
                          </a:solidFill>
                          <a:latin typeface="+mn-ea"/>
                          <a:ea typeface="+mn-ea"/>
                        </a:rPr>
                        <a:t>２～</a:t>
                      </a:r>
                      <a:r>
                        <a:rPr kumimoji="1" lang="en-US" altLang="ja-JP" sz="1050" i="1" u="sng" dirty="0">
                          <a:solidFill>
                            <a:srgbClr val="FF0000"/>
                          </a:solidFill>
                          <a:latin typeface="+mn-ea"/>
                          <a:ea typeface="+mn-ea"/>
                        </a:rPr>
                        <a:t>5</a:t>
                      </a:r>
                      <a:r>
                        <a:rPr kumimoji="1" lang="ja-JP" altLang="en-US" sz="1050" i="1" u="sng" dirty="0">
                          <a:solidFill>
                            <a:srgbClr val="FF0000"/>
                          </a:solidFill>
                          <a:latin typeface="+mn-ea"/>
                          <a:ea typeface="+mn-ea"/>
                        </a:rPr>
                        <a:t>行で簡潔に</a:t>
                      </a:r>
                      <a:r>
                        <a:rPr kumimoji="1" lang="ja-JP" altLang="en-US" sz="1050" i="1" dirty="0">
                          <a:solidFill>
                            <a:srgbClr val="FF0000"/>
                          </a:solidFill>
                          <a:latin typeface="+mn-ea"/>
                          <a:ea typeface="+mn-ea"/>
                        </a:rPr>
                        <a:t>記載ください。</a:t>
                      </a:r>
                      <a:endParaRPr kumimoji="1" lang="en-US" altLang="ja-JP" sz="1050" i="1" dirty="0">
                        <a:solidFill>
                          <a:srgbClr val="FF0000"/>
                        </a:solidFill>
                        <a:latin typeface="+mn-ea"/>
                        <a:ea typeface="+mn-ea"/>
                      </a:endParaRP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1605" name="正方形/長方形 78"/>
          <p:cNvSpPr/>
          <p:nvPr/>
        </p:nvSpPr>
        <p:spPr>
          <a:xfrm>
            <a:off x="61434" y="2332795"/>
            <a:ext cx="5114104" cy="4471703"/>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6"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取組内容</a:t>
            </a:r>
          </a:p>
        </p:txBody>
      </p:sp>
      <p:sp>
        <p:nvSpPr>
          <p:cNvPr id="1607" name="正方形/長方形 82"/>
          <p:cNvSpPr/>
          <p:nvPr/>
        </p:nvSpPr>
        <p:spPr>
          <a:xfrm>
            <a:off x="5292080" y="2336523"/>
            <a:ext cx="3777096" cy="1609841"/>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8" name="正方形/長方形 81"/>
          <p:cNvSpPr/>
          <p:nvPr/>
        </p:nvSpPr>
        <p:spPr>
          <a:xfrm>
            <a:off x="5297359" y="2336523"/>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実施体制図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09" name="正方形/長方形 84"/>
          <p:cNvSpPr/>
          <p:nvPr/>
        </p:nvSpPr>
        <p:spPr>
          <a:xfrm>
            <a:off x="5286585" y="3999432"/>
            <a:ext cx="3782591" cy="280506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0" name="正方形/長方形 83"/>
          <p:cNvSpPr/>
          <p:nvPr/>
        </p:nvSpPr>
        <p:spPr>
          <a:xfrm>
            <a:off x="5292080" y="399202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システム構成図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11" name="正方形/長方形 86"/>
          <p:cNvSpPr/>
          <p:nvPr/>
        </p:nvSpPr>
        <p:spPr>
          <a:xfrm>
            <a:off x="5301936" y="2657002"/>
            <a:ext cx="3618612" cy="90024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関係するステークホルダーを含む実施体制図を記載ください。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サービス事業者、ベンチャー企業、大学・高専等の研究教育機関及び市民など多様な主体が参画する場合は明確にすること。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2" name="正方形/長方形 87"/>
          <p:cNvSpPr/>
          <p:nvPr/>
        </p:nvSpPr>
        <p:spPr>
          <a:xfrm>
            <a:off x="5297358" y="4308065"/>
            <a:ext cx="3649998"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システム構成図（アセット層、データ層、都市ＯＳ層、サービス・アプリ層の関係が分かるもの）を記載ください。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本</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事業</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以外</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で実施</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する</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部分を点線で囲むなど、可能な限り他の支援策や自己経費で実施したもの</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と</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区別出来るように</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記載すること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２　次ページの「システム構成図」を簡略化したものが望ましい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3" name="正方形/長方形 89"/>
          <p:cNvSpPr/>
          <p:nvPr/>
        </p:nvSpPr>
        <p:spPr>
          <a:xfrm>
            <a:off x="60172" y="2563643"/>
            <a:ext cx="5442778" cy="25391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本事業で実施する取組を具体的に記載ください。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endParaRPr>
          </a:p>
        </p:txBody>
      </p:sp>
      <p:sp>
        <p:nvSpPr>
          <p:cNvPr id="1614" name="テキスト ボックス 90"/>
          <p:cNvSpPr txBox="1"/>
          <p:nvPr/>
        </p:nvSpPr>
        <p:spPr>
          <a:xfrm>
            <a:off x="3235142" y="254113"/>
            <a:ext cx="24673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公表資料として作成すること。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15" name="正方形/長方形 11"/>
          <p:cNvSpPr/>
          <p:nvPr/>
        </p:nvSpPr>
        <p:spPr>
          <a:xfrm>
            <a:off x="2523788" y="5454075"/>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616" name="正方形/長方形 1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99897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正方形/長方形 85"/>
          <p:cNvSpPr/>
          <p:nvPr/>
        </p:nvSpPr>
        <p:spPr>
          <a:xfrm>
            <a:off x="4808982" y="4663876"/>
            <a:ext cx="1927357"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1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システム構成図</a:t>
            </a:r>
          </a:p>
        </p:txBody>
      </p:sp>
      <p:sp>
        <p:nvSpPr>
          <p:cNvPr id="162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21" name="正方形/長方形 93"/>
          <p:cNvSpPr/>
          <p:nvPr/>
        </p:nvSpPr>
        <p:spPr>
          <a:xfrm>
            <a:off x="7540011" y="3029399"/>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（具体的に）</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2" name="正方形/長方形 94"/>
          <p:cNvSpPr/>
          <p:nvPr/>
        </p:nvSpPr>
        <p:spPr>
          <a:xfrm>
            <a:off x="461907" y="2679213"/>
            <a:ext cx="481325" cy="2182904"/>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3" name="テキスト ボックス 95"/>
          <p:cNvSpPr txBox="1"/>
          <p:nvPr/>
        </p:nvSpPr>
        <p:spPr>
          <a:xfrm>
            <a:off x="499859" y="3088534"/>
            <a:ext cx="383503" cy="1248099"/>
          </a:xfrm>
          <a:prstGeom prst="rect">
            <a:avLst/>
          </a:prstGeom>
          <a:noFill/>
        </p:spPr>
        <p:txBody>
          <a:bodyPr vert="eaVert"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1624" name="正方形/長方形 96"/>
          <p:cNvSpPr/>
          <p:nvPr/>
        </p:nvSpPr>
        <p:spPr>
          <a:xfrm>
            <a:off x="448995" y="985321"/>
            <a:ext cx="481325" cy="1621427"/>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5" name="テキスト ボックス 97"/>
          <p:cNvSpPr txBox="1"/>
          <p:nvPr/>
        </p:nvSpPr>
        <p:spPr>
          <a:xfrm>
            <a:off x="516089" y="993845"/>
            <a:ext cx="383503" cy="1532425"/>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626" name="正方形/長方形 98"/>
          <p:cNvSpPr/>
          <p:nvPr/>
        </p:nvSpPr>
        <p:spPr>
          <a:xfrm>
            <a:off x="463518" y="4942593"/>
            <a:ext cx="481325" cy="182886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7" name="テキスト ボックス 99"/>
          <p:cNvSpPr txBox="1"/>
          <p:nvPr/>
        </p:nvSpPr>
        <p:spPr>
          <a:xfrm>
            <a:off x="395536" y="5123070"/>
            <a:ext cx="582339" cy="1474281"/>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628" name="正方形/長方形 100"/>
          <p:cNvSpPr/>
          <p:nvPr/>
        </p:nvSpPr>
        <p:spPr>
          <a:xfrm>
            <a:off x="1300032" y="3021395"/>
            <a:ext cx="5441058"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9" name="テキスト ボックス 101"/>
          <p:cNvSpPr txBox="1"/>
          <p:nvPr/>
        </p:nvSpPr>
        <p:spPr>
          <a:xfrm>
            <a:off x="1155183" y="6366733"/>
            <a:ext cx="895318"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水位センサ</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0" name="テキスト ボックス 102"/>
          <p:cNvSpPr txBox="1"/>
          <p:nvPr/>
        </p:nvSpPr>
        <p:spPr>
          <a:xfrm>
            <a:off x="2142348" y="6377950"/>
            <a:ext cx="956550"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水位カメラ</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1" name="円柱 103"/>
          <p:cNvSpPr/>
          <p:nvPr/>
        </p:nvSpPr>
        <p:spPr>
          <a:xfrm>
            <a:off x="1699972" y="5150024"/>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2" name="楕円 104"/>
          <p:cNvSpPr/>
          <p:nvPr/>
        </p:nvSpPr>
        <p:spPr>
          <a:xfrm>
            <a:off x="1298868" y="5919134"/>
            <a:ext cx="701059" cy="341120"/>
          </a:xfrm>
          <a:prstGeom prst="ellipse">
            <a:avLst/>
          </a:prstGeom>
          <a:solidFill>
            <a:sysClr val="window" lastClr="FFFFFF">
              <a:lumMod val="85000"/>
            </a:sysClr>
          </a:solidFill>
          <a:ln w="12700" cap="flat" cmpd="sng" algn="ctr">
            <a:no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LPWA</a:t>
            </a:r>
            <a:endParaRPr kumimoji="1" lang="ja-JP" altLang="en-US"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33" name="楕円 105"/>
          <p:cNvSpPr/>
          <p:nvPr/>
        </p:nvSpPr>
        <p:spPr>
          <a:xfrm>
            <a:off x="2192923" y="5919134"/>
            <a:ext cx="701059" cy="33572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5G</a:t>
            </a:r>
            <a:endParaRPr kumimoji="1" lang="ja-JP" altLang="en-US"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634" name="直線コネクタ 106"/>
          <p:cNvCxnSpPr>
            <a:stCxn id="1631" idx="3"/>
            <a:endCxn id="1632" idx="0"/>
          </p:cNvCxnSpPr>
          <p:nvPr/>
        </p:nvCxnSpPr>
        <p:spPr>
          <a:xfrm flipH="1">
            <a:off x="1649397" y="5722923"/>
            <a:ext cx="451678" cy="196212"/>
          </a:xfrm>
          <a:prstGeom prst="line">
            <a:avLst/>
          </a:prstGeom>
          <a:noFill/>
          <a:ln w="6350" cap="flat" cmpd="sng" algn="ctr">
            <a:solidFill>
              <a:srgbClr val="5B9BD5"/>
            </a:solidFill>
            <a:prstDash val="solid"/>
            <a:miter lim="800000"/>
          </a:ln>
          <a:effectLst/>
        </p:spPr>
      </p:cxnSp>
      <p:cxnSp>
        <p:nvCxnSpPr>
          <p:cNvPr id="1635" name="直線コネクタ 107"/>
          <p:cNvCxnSpPr>
            <a:stCxn id="1629" idx="0"/>
            <a:endCxn id="1632" idx="4"/>
          </p:cNvCxnSpPr>
          <p:nvPr/>
        </p:nvCxnSpPr>
        <p:spPr>
          <a:xfrm flipV="1">
            <a:off x="1602843" y="6260254"/>
            <a:ext cx="46555" cy="106479"/>
          </a:xfrm>
          <a:prstGeom prst="line">
            <a:avLst/>
          </a:prstGeom>
          <a:noFill/>
          <a:ln w="6350" cap="flat" cmpd="sng" algn="ctr">
            <a:solidFill>
              <a:srgbClr val="5B9BD5"/>
            </a:solidFill>
            <a:prstDash val="solid"/>
            <a:miter lim="800000"/>
          </a:ln>
          <a:effectLst/>
        </p:spPr>
      </p:cxnSp>
      <p:cxnSp>
        <p:nvCxnSpPr>
          <p:cNvPr id="1636" name="直線コネクタ 108"/>
          <p:cNvCxnSpPr>
            <a:stCxn id="1631" idx="3"/>
            <a:endCxn id="1633" idx="0"/>
          </p:cNvCxnSpPr>
          <p:nvPr/>
        </p:nvCxnSpPr>
        <p:spPr>
          <a:xfrm>
            <a:off x="2101077" y="5722923"/>
            <a:ext cx="442376" cy="196212"/>
          </a:xfrm>
          <a:prstGeom prst="line">
            <a:avLst/>
          </a:prstGeom>
          <a:noFill/>
          <a:ln w="6350" cap="flat" cmpd="sng" algn="ctr">
            <a:solidFill>
              <a:srgbClr val="5B9BD5"/>
            </a:solidFill>
            <a:prstDash val="solid"/>
            <a:miter lim="800000"/>
          </a:ln>
          <a:effectLst/>
        </p:spPr>
      </p:cxnSp>
      <p:cxnSp>
        <p:nvCxnSpPr>
          <p:cNvPr id="1637" name="直線コネクタ 109"/>
          <p:cNvCxnSpPr>
            <a:stCxn id="1630" idx="0"/>
            <a:endCxn id="1633" idx="4"/>
          </p:cNvCxnSpPr>
          <p:nvPr/>
        </p:nvCxnSpPr>
        <p:spPr>
          <a:xfrm flipH="1" flipV="1">
            <a:off x="2543453" y="6254862"/>
            <a:ext cx="77170" cy="123088"/>
          </a:xfrm>
          <a:prstGeom prst="line">
            <a:avLst/>
          </a:prstGeom>
          <a:noFill/>
          <a:ln w="6350" cap="flat" cmpd="sng" algn="ctr">
            <a:solidFill>
              <a:srgbClr val="5B9BD5"/>
            </a:solidFill>
            <a:prstDash val="solid"/>
            <a:miter lim="800000"/>
          </a:ln>
          <a:effectLst/>
        </p:spPr>
      </p:cxnSp>
      <p:sp>
        <p:nvSpPr>
          <p:cNvPr id="1638" name="正方形/長方形 110"/>
          <p:cNvSpPr/>
          <p:nvPr/>
        </p:nvSpPr>
        <p:spPr>
          <a:xfrm>
            <a:off x="1933616" y="3265702"/>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39" name="円柱 111"/>
          <p:cNvSpPr/>
          <p:nvPr/>
        </p:nvSpPr>
        <p:spPr>
          <a:xfrm>
            <a:off x="2790909" y="5147741"/>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0" name="楕円 112"/>
          <p:cNvSpPr/>
          <p:nvPr/>
        </p:nvSpPr>
        <p:spPr>
          <a:xfrm>
            <a:off x="2013180" y="5027393"/>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1" name="テキスト ボックス 113"/>
          <p:cNvSpPr txBox="1"/>
          <p:nvPr/>
        </p:nvSpPr>
        <p:spPr>
          <a:xfrm>
            <a:off x="1612241" y="4942593"/>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2" name="テキスト ボックス 114"/>
          <p:cNvSpPr txBox="1"/>
          <p:nvPr/>
        </p:nvSpPr>
        <p:spPr>
          <a:xfrm>
            <a:off x="954948" y="5505466"/>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3" name="テキスト ボックス 115"/>
          <p:cNvSpPr txBox="1"/>
          <p:nvPr/>
        </p:nvSpPr>
        <p:spPr>
          <a:xfrm>
            <a:off x="2719396" y="573035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4" name="楕円 116"/>
          <p:cNvSpPr/>
          <p:nvPr/>
        </p:nvSpPr>
        <p:spPr>
          <a:xfrm>
            <a:off x="1743035" y="2884062"/>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5" name="テキスト ボックス 117"/>
          <p:cNvSpPr txBox="1"/>
          <p:nvPr/>
        </p:nvSpPr>
        <p:spPr>
          <a:xfrm>
            <a:off x="1410732" y="2782033"/>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6" name="楕円 118"/>
          <p:cNvSpPr/>
          <p:nvPr/>
        </p:nvSpPr>
        <p:spPr>
          <a:xfrm>
            <a:off x="2808467" y="288323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7" name="テキスト ボックス 119"/>
          <p:cNvSpPr txBox="1"/>
          <p:nvPr/>
        </p:nvSpPr>
        <p:spPr>
          <a:xfrm>
            <a:off x="2495590" y="2771492"/>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8" name="楕円 120"/>
          <p:cNvSpPr/>
          <p:nvPr/>
        </p:nvSpPr>
        <p:spPr>
          <a:xfrm>
            <a:off x="3876584" y="288729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9" name="テキスト ボックス 121"/>
          <p:cNvSpPr txBox="1"/>
          <p:nvPr/>
        </p:nvSpPr>
        <p:spPr>
          <a:xfrm>
            <a:off x="3563707" y="2775557"/>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0" name="テキスト ボックス 122"/>
          <p:cNvSpPr txBox="1"/>
          <p:nvPr/>
        </p:nvSpPr>
        <p:spPr>
          <a:xfrm>
            <a:off x="2288459" y="1715461"/>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1" name="テキスト ボックス 123"/>
          <p:cNvSpPr txBox="1"/>
          <p:nvPr/>
        </p:nvSpPr>
        <p:spPr>
          <a:xfrm>
            <a:off x="3504182" y="1715461"/>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2" name="テキスト ボックス 124"/>
          <p:cNvSpPr txBox="1"/>
          <p:nvPr/>
        </p:nvSpPr>
        <p:spPr>
          <a:xfrm>
            <a:off x="4550914" y="1715461"/>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3" name="テキスト ボックス 125"/>
          <p:cNvSpPr txBox="1"/>
          <p:nvPr/>
        </p:nvSpPr>
        <p:spPr>
          <a:xfrm>
            <a:off x="5562801" y="1715461"/>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4" name="テキスト ボックス 126"/>
          <p:cNvSpPr txBox="1"/>
          <p:nvPr/>
        </p:nvSpPr>
        <p:spPr>
          <a:xfrm>
            <a:off x="7185795" y="3094338"/>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5" name="正方形/長方形 127"/>
          <p:cNvSpPr/>
          <p:nvPr/>
        </p:nvSpPr>
        <p:spPr>
          <a:xfrm>
            <a:off x="7540011" y="4027518"/>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6" name="楕円 128"/>
          <p:cNvSpPr/>
          <p:nvPr/>
        </p:nvSpPr>
        <p:spPr>
          <a:xfrm>
            <a:off x="6655861" y="424853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57" name="テキスト ボックス 129"/>
          <p:cNvSpPr txBox="1"/>
          <p:nvPr/>
        </p:nvSpPr>
        <p:spPr>
          <a:xfrm>
            <a:off x="6716209" y="406470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8" name="楕円 130"/>
          <p:cNvSpPr/>
          <p:nvPr/>
        </p:nvSpPr>
        <p:spPr>
          <a:xfrm>
            <a:off x="7445081" y="424686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59" name="テキスト ボックス 131"/>
          <p:cNvSpPr txBox="1"/>
          <p:nvPr/>
        </p:nvSpPr>
        <p:spPr>
          <a:xfrm>
            <a:off x="7193164" y="4072022"/>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0" name="楕円 132"/>
          <p:cNvSpPr/>
          <p:nvPr/>
        </p:nvSpPr>
        <p:spPr>
          <a:xfrm>
            <a:off x="6655861" y="3267423"/>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1" name="テキスト ボックス 133"/>
          <p:cNvSpPr txBox="1"/>
          <p:nvPr/>
        </p:nvSpPr>
        <p:spPr>
          <a:xfrm>
            <a:off x="6706495" y="3083598"/>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2" name="円柱 134"/>
          <p:cNvSpPr/>
          <p:nvPr/>
        </p:nvSpPr>
        <p:spPr>
          <a:xfrm>
            <a:off x="4920659" y="5145071"/>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3" name="テキスト ボックス 135"/>
          <p:cNvSpPr txBox="1"/>
          <p:nvPr/>
        </p:nvSpPr>
        <p:spPr>
          <a:xfrm>
            <a:off x="4845603" y="5750206"/>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64" name="正方形/長方形 136"/>
          <p:cNvSpPr/>
          <p:nvPr/>
        </p:nvSpPr>
        <p:spPr>
          <a:xfrm>
            <a:off x="4069127" y="3263419"/>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65" name="正方形/長方形 137"/>
          <p:cNvSpPr/>
          <p:nvPr/>
        </p:nvSpPr>
        <p:spPr>
          <a:xfrm>
            <a:off x="1942381" y="368948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6" name="正方形/長方形 138"/>
          <p:cNvSpPr/>
          <p:nvPr/>
        </p:nvSpPr>
        <p:spPr>
          <a:xfrm>
            <a:off x="4069218" y="3689873"/>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7" name="円柱 139"/>
          <p:cNvSpPr/>
          <p:nvPr/>
        </p:nvSpPr>
        <p:spPr>
          <a:xfrm>
            <a:off x="3871807" y="5150024"/>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8" name="テキスト ボックス 140"/>
          <p:cNvSpPr txBox="1"/>
          <p:nvPr/>
        </p:nvSpPr>
        <p:spPr>
          <a:xfrm>
            <a:off x="3796074" y="5715870"/>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669" name="直線コネクタ 141"/>
          <p:cNvCxnSpPr>
            <a:stCxn id="1660" idx="6"/>
            <a:endCxn id="1680" idx="2"/>
          </p:cNvCxnSpPr>
          <p:nvPr/>
        </p:nvCxnSpPr>
        <p:spPr>
          <a:xfrm>
            <a:off x="6842088" y="3359143"/>
            <a:ext cx="608018" cy="2085"/>
          </a:xfrm>
          <a:prstGeom prst="line">
            <a:avLst/>
          </a:prstGeom>
          <a:noFill/>
          <a:ln w="6350" cap="flat" cmpd="sng" algn="ctr">
            <a:solidFill>
              <a:srgbClr val="5B9BD5"/>
            </a:solidFill>
            <a:prstDash val="solid"/>
            <a:miter lim="800000"/>
          </a:ln>
          <a:effectLst/>
        </p:spPr>
      </p:cxnSp>
      <p:cxnSp>
        <p:nvCxnSpPr>
          <p:cNvPr id="1670" name="直線コネクタ 142"/>
          <p:cNvCxnSpPr>
            <a:stCxn id="1656" idx="6"/>
            <a:endCxn id="1658" idx="2"/>
          </p:cNvCxnSpPr>
          <p:nvPr/>
        </p:nvCxnSpPr>
        <p:spPr>
          <a:xfrm flipV="1">
            <a:off x="6842088" y="4338586"/>
            <a:ext cx="602993" cy="1663"/>
          </a:xfrm>
          <a:prstGeom prst="line">
            <a:avLst/>
          </a:prstGeom>
          <a:noFill/>
          <a:ln w="6350" cap="flat" cmpd="sng" algn="ctr">
            <a:solidFill>
              <a:srgbClr val="5B9BD5"/>
            </a:solidFill>
            <a:prstDash val="solid"/>
            <a:miter lim="800000"/>
          </a:ln>
          <a:effectLst/>
        </p:spPr>
      </p:cxnSp>
      <p:cxnSp>
        <p:nvCxnSpPr>
          <p:cNvPr id="1671" name="直線コネクタ 144"/>
          <p:cNvCxnSpPr>
            <a:stCxn id="1640" idx="0"/>
          </p:cNvCxnSpPr>
          <p:nvPr/>
        </p:nvCxnSpPr>
        <p:spPr>
          <a:xfrm flipV="1">
            <a:off x="2106294" y="4667200"/>
            <a:ext cx="1" cy="360193"/>
          </a:xfrm>
          <a:prstGeom prst="line">
            <a:avLst/>
          </a:prstGeom>
          <a:noFill/>
          <a:ln w="6350" cap="flat" cmpd="sng" algn="ctr">
            <a:solidFill>
              <a:srgbClr val="5B9BD5"/>
            </a:solidFill>
            <a:prstDash val="solid"/>
            <a:miter lim="800000"/>
          </a:ln>
          <a:effectLst/>
        </p:spPr>
      </p:cxnSp>
      <p:cxnSp>
        <p:nvCxnSpPr>
          <p:cNvPr id="1672" name="直線コネクタ 145"/>
          <p:cNvCxnSpPr>
            <a:stCxn id="1639" idx="1"/>
          </p:cNvCxnSpPr>
          <p:nvPr/>
        </p:nvCxnSpPr>
        <p:spPr>
          <a:xfrm flipH="1" flipV="1">
            <a:off x="3185624" y="4678030"/>
            <a:ext cx="6389" cy="469710"/>
          </a:xfrm>
          <a:prstGeom prst="line">
            <a:avLst/>
          </a:prstGeom>
          <a:noFill/>
          <a:ln w="6350" cap="flat" cmpd="sng" algn="ctr">
            <a:solidFill>
              <a:srgbClr val="5B9BD5"/>
            </a:solidFill>
            <a:prstDash val="solid"/>
            <a:miter lim="800000"/>
          </a:ln>
          <a:effectLst/>
        </p:spPr>
      </p:cxnSp>
      <p:cxnSp>
        <p:nvCxnSpPr>
          <p:cNvPr id="1673" name="直線コネクタ 146"/>
          <p:cNvCxnSpPr>
            <a:stCxn id="1667" idx="1"/>
          </p:cNvCxnSpPr>
          <p:nvPr/>
        </p:nvCxnSpPr>
        <p:spPr>
          <a:xfrm flipH="1" flipV="1">
            <a:off x="4264885" y="4683845"/>
            <a:ext cx="8026" cy="466179"/>
          </a:xfrm>
          <a:prstGeom prst="line">
            <a:avLst/>
          </a:prstGeom>
          <a:noFill/>
          <a:ln w="6350" cap="flat" cmpd="sng" algn="ctr">
            <a:solidFill>
              <a:srgbClr val="5B9BD5"/>
            </a:solidFill>
            <a:prstDash val="solid"/>
            <a:miter lim="800000"/>
          </a:ln>
          <a:effectLst/>
        </p:spPr>
      </p:cxnSp>
      <p:cxnSp>
        <p:nvCxnSpPr>
          <p:cNvPr id="1674" name="直線コネクタ 147"/>
          <p:cNvCxnSpPr>
            <a:stCxn id="1644" idx="0"/>
          </p:cNvCxnSpPr>
          <p:nvPr/>
        </p:nvCxnSpPr>
        <p:spPr>
          <a:xfrm flipH="1" flipV="1">
            <a:off x="1829804" y="2506499"/>
            <a:ext cx="6346" cy="377562"/>
          </a:xfrm>
          <a:prstGeom prst="line">
            <a:avLst/>
          </a:prstGeom>
          <a:noFill/>
          <a:ln w="6350" cap="flat" cmpd="sng" algn="ctr">
            <a:solidFill>
              <a:srgbClr val="5B9BD5"/>
            </a:solidFill>
            <a:prstDash val="solid"/>
            <a:miter lim="800000"/>
          </a:ln>
          <a:effectLst/>
        </p:spPr>
      </p:cxnSp>
      <p:cxnSp>
        <p:nvCxnSpPr>
          <p:cNvPr id="1675" name="直線コネクタ 148"/>
          <p:cNvCxnSpPr>
            <a:stCxn id="1646" idx="0"/>
          </p:cNvCxnSpPr>
          <p:nvPr/>
        </p:nvCxnSpPr>
        <p:spPr>
          <a:xfrm flipH="1" flipV="1">
            <a:off x="2899414" y="2506498"/>
            <a:ext cx="2167" cy="376736"/>
          </a:xfrm>
          <a:prstGeom prst="line">
            <a:avLst/>
          </a:prstGeom>
          <a:noFill/>
          <a:ln w="6350" cap="flat" cmpd="sng" algn="ctr">
            <a:solidFill>
              <a:srgbClr val="5B9BD5"/>
            </a:solidFill>
            <a:prstDash val="solid"/>
            <a:miter lim="800000"/>
          </a:ln>
          <a:effectLst/>
        </p:spPr>
      </p:cxnSp>
      <p:sp>
        <p:nvSpPr>
          <p:cNvPr id="1676" name="正方形/長方形 149"/>
          <p:cNvSpPr/>
          <p:nvPr/>
        </p:nvSpPr>
        <p:spPr>
          <a:xfrm>
            <a:off x="1954869" y="4118775"/>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7" name="正方形/長方形 150"/>
          <p:cNvSpPr/>
          <p:nvPr/>
        </p:nvSpPr>
        <p:spPr>
          <a:xfrm>
            <a:off x="4081706" y="4119165"/>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8" name="テキスト ボックス 151"/>
          <p:cNvSpPr txBox="1"/>
          <p:nvPr/>
        </p:nvSpPr>
        <p:spPr>
          <a:xfrm>
            <a:off x="2620623" y="606688"/>
            <a:ext cx="6450294" cy="1107996"/>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様式は参考。現時点で想定するシステム概要を可能な限り具体的に記載すること。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G</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又は</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を使う場合は、システム構成図にて関係性を示すこと。特に、使用目的が分かるよう記載すること。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※API</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REST/JSON</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以外の場合には、具体的に記載すること。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データ連携基盤の機能は、スマートシティリファレンスアーキテクチャ ホワイトペーパーを参照し、記載すること。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以外</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で実施</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部分を点線で囲むなど、可能な限り他の支援策や自己経費で実施したもの</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と</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区別出来るように</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記載すること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1679" name="直線コネクタ 152"/>
          <p:cNvCxnSpPr>
            <a:stCxn id="1648" idx="0"/>
          </p:cNvCxnSpPr>
          <p:nvPr/>
        </p:nvCxnSpPr>
        <p:spPr>
          <a:xfrm flipH="1" flipV="1">
            <a:off x="3969024" y="2506497"/>
            <a:ext cx="675" cy="380802"/>
          </a:xfrm>
          <a:prstGeom prst="line">
            <a:avLst/>
          </a:prstGeom>
          <a:noFill/>
          <a:ln w="6350" cap="flat" cmpd="sng" algn="ctr">
            <a:solidFill>
              <a:srgbClr val="5B9BD5"/>
            </a:solidFill>
            <a:prstDash val="solid"/>
            <a:miter lim="800000"/>
          </a:ln>
          <a:effectLst/>
        </p:spPr>
      </p:cxnSp>
      <p:sp>
        <p:nvSpPr>
          <p:cNvPr id="1680" name="楕円 153"/>
          <p:cNvSpPr/>
          <p:nvPr/>
        </p:nvSpPr>
        <p:spPr>
          <a:xfrm>
            <a:off x="7450106" y="3269508"/>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1" name="楕円 154"/>
          <p:cNvSpPr/>
          <p:nvPr/>
        </p:nvSpPr>
        <p:spPr>
          <a:xfrm>
            <a:off x="4946745" y="2871328"/>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2" name="テキスト ボックス 155"/>
          <p:cNvSpPr txBox="1"/>
          <p:nvPr/>
        </p:nvSpPr>
        <p:spPr>
          <a:xfrm>
            <a:off x="4633867" y="2759586"/>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3" name="直線コネクタ 156"/>
          <p:cNvCxnSpPr>
            <a:stCxn id="1681" idx="0"/>
          </p:cNvCxnSpPr>
          <p:nvPr/>
        </p:nvCxnSpPr>
        <p:spPr>
          <a:xfrm flipH="1" flipV="1">
            <a:off x="5038632" y="2506496"/>
            <a:ext cx="1226" cy="364832"/>
          </a:xfrm>
          <a:prstGeom prst="line">
            <a:avLst/>
          </a:prstGeom>
          <a:noFill/>
          <a:ln w="6350" cap="flat" cmpd="sng" algn="ctr">
            <a:solidFill>
              <a:srgbClr val="5B9BD5"/>
            </a:solidFill>
            <a:prstDash val="solid"/>
            <a:miter lim="800000"/>
          </a:ln>
          <a:effectLst/>
        </p:spPr>
      </p:cxnSp>
      <p:sp>
        <p:nvSpPr>
          <p:cNvPr id="1684" name="楕円 157"/>
          <p:cNvSpPr/>
          <p:nvPr/>
        </p:nvSpPr>
        <p:spPr>
          <a:xfrm>
            <a:off x="5953837" y="2868982"/>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5" name="テキスト ボックス 158"/>
          <p:cNvSpPr txBox="1"/>
          <p:nvPr/>
        </p:nvSpPr>
        <p:spPr>
          <a:xfrm>
            <a:off x="5640960" y="275724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6" name="直線コネクタ 159"/>
          <p:cNvCxnSpPr>
            <a:stCxn id="1684" idx="0"/>
          </p:cNvCxnSpPr>
          <p:nvPr/>
        </p:nvCxnSpPr>
        <p:spPr>
          <a:xfrm flipH="1" flipV="1">
            <a:off x="6032277" y="2506495"/>
            <a:ext cx="14674" cy="362487"/>
          </a:xfrm>
          <a:prstGeom prst="line">
            <a:avLst/>
          </a:prstGeom>
          <a:noFill/>
          <a:ln w="6350" cap="flat" cmpd="sng" algn="ctr">
            <a:solidFill>
              <a:srgbClr val="5B9BD5"/>
            </a:solidFill>
            <a:prstDash val="solid"/>
            <a:miter lim="800000"/>
          </a:ln>
          <a:effectLst/>
        </p:spPr>
      </p:cxnSp>
      <p:sp>
        <p:nvSpPr>
          <p:cNvPr id="1687" name="正方形/長方形 160"/>
          <p:cNvSpPr/>
          <p:nvPr/>
        </p:nvSpPr>
        <p:spPr>
          <a:xfrm>
            <a:off x="1343163" y="201982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8" name="正方形/長方形 161"/>
          <p:cNvSpPr/>
          <p:nvPr/>
        </p:nvSpPr>
        <p:spPr>
          <a:xfrm>
            <a:off x="2411647" y="2021984"/>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9" name="正方形/長方形 162"/>
          <p:cNvSpPr/>
          <p:nvPr/>
        </p:nvSpPr>
        <p:spPr>
          <a:xfrm>
            <a:off x="3464056" y="2022405"/>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0" name="正方形/長方形 163"/>
          <p:cNvSpPr/>
          <p:nvPr/>
        </p:nvSpPr>
        <p:spPr>
          <a:xfrm>
            <a:off x="4524366" y="202420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1" name="正方形/長方形 164"/>
          <p:cNvSpPr/>
          <p:nvPr/>
        </p:nvSpPr>
        <p:spPr>
          <a:xfrm>
            <a:off x="5569849" y="202517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92" name="楕円 165"/>
          <p:cNvSpPr/>
          <p:nvPr/>
        </p:nvSpPr>
        <p:spPr>
          <a:xfrm>
            <a:off x="3098898" y="504846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93" name="テキスト ボックス 166"/>
          <p:cNvSpPr txBox="1"/>
          <p:nvPr/>
        </p:nvSpPr>
        <p:spPr>
          <a:xfrm>
            <a:off x="2751423" y="4933847"/>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4" name="正方形/長方形 167"/>
          <p:cNvSpPr/>
          <p:nvPr/>
        </p:nvSpPr>
        <p:spPr>
          <a:xfrm>
            <a:off x="1326560" y="1241054"/>
            <a:ext cx="483817" cy="410031"/>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バス</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5" name="正方形/長方形 168"/>
          <p:cNvSpPr/>
          <p:nvPr/>
        </p:nvSpPr>
        <p:spPr>
          <a:xfrm>
            <a:off x="1844524" y="1235210"/>
            <a:ext cx="483817" cy="417330"/>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6" name="円柱 169"/>
          <p:cNvSpPr/>
          <p:nvPr/>
        </p:nvSpPr>
        <p:spPr>
          <a:xfrm>
            <a:off x="5912087" y="5158544"/>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7" name="テキスト ボックス 170"/>
          <p:cNvSpPr txBox="1"/>
          <p:nvPr/>
        </p:nvSpPr>
        <p:spPr>
          <a:xfrm>
            <a:off x="5828418" y="5772119"/>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698" name="テキスト ボックス 172"/>
          <p:cNvSpPr txBox="1"/>
          <p:nvPr/>
        </p:nvSpPr>
        <p:spPr>
          <a:xfrm>
            <a:off x="1346845" y="1715461"/>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99" name="テキスト ボックス 86"/>
          <p:cNvSpPr txBox="1"/>
          <p:nvPr/>
        </p:nvSpPr>
        <p:spPr>
          <a:xfrm>
            <a:off x="4013039" y="4807642"/>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00" name="テキスト ボックス 87"/>
          <p:cNvSpPr txBox="1"/>
          <p:nvPr/>
        </p:nvSpPr>
        <p:spPr>
          <a:xfrm>
            <a:off x="4815411" y="4663512"/>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1701" name="正方形/長方形 88"/>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02" name="正方形/長方形 2"/>
          <p:cNvSpPr/>
          <p:nvPr/>
        </p:nvSpPr>
        <p:spPr>
          <a:xfrm>
            <a:off x="4508626" y="1715461"/>
            <a:ext cx="2129392"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03" name="四角形吹き出し 3"/>
          <p:cNvSpPr/>
          <p:nvPr/>
        </p:nvSpPr>
        <p:spPr>
          <a:xfrm>
            <a:off x="7193164" y="1934033"/>
            <a:ext cx="1755668" cy="277860"/>
          </a:xfrm>
          <a:prstGeom prst="wedgeRectCallout">
            <a:avLst>
              <a:gd name="adj1" fmla="val -82465"/>
              <a:gd name="adj2" fmla="val 23195"/>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●●省「</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R4</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●●交付金」を利用</a:t>
            </a:r>
          </a:p>
        </p:txBody>
      </p:sp>
      <p:sp>
        <p:nvSpPr>
          <p:cNvPr id="1704" name="正方形/長方形 8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93406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0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0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事業の目的・目標</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0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10" name="正方形/長方形 10"/>
          <p:cNvSpPr/>
          <p:nvPr/>
        </p:nvSpPr>
        <p:spPr>
          <a:xfrm>
            <a:off x="393941" y="1031679"/>
            <a:ext cx="8498540" cy="5509200"/>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＜地域の現状・課題＞</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＜事業の概要＞</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＜事業の目的・効果＞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地域が抱える課題、補助事業の最終的な目的及び補助事業完了後に想定される効果について分かりやすく記載すること</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実現する機能・サービスに対する利用意向等のニーズ調査を実施することが必要なため、ニーズ調査の結果を踏まえた点を記載すること。もしも、ニーズ調査が未実施の場合には、事業開始後１ヶ月程度までにはニーズ調査を完了し、事業に適切に反映させること。</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0"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a:t>
            </a:r>
            <a:endParaRPr kumimoji="1" lang="ja-JP" altLang="ja-JP" sz="1100" b="0" i="0"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0" u="none" strike="noStrike" kern="100" cap="none" spc="0" normalizeH="0" baseline="0" noProof="0" dirty="0">
                <a:ln>
                  <a:noFill/>
                </a:ln>
                <a:solidFill>
                  <a:srgbClr val="000000"/>
                </a:solidFill>
                <a:effectLst/>
                <a:uLnTx/>
                <a:uFillTx/>
                <a:latin typeface="ＭＳ Ｐゴシック"/>
                <a:ea typeface="ＭＳ Ｐゴシック"/>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２．達成目標</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KPI</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sng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4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補助事業で達成すべき目標を可能な限り明確かつ定量的に</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表に</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記載すること。また、実現する機能・サービス等の利用状況を把握可能な指標と、その指標に関する事業実施年度及び事業終了後５年間の達成目標も記載すること。</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a:cs typeface="Meiryo UI" panose="020B0604030504040204" pitchFamily="50" charset="-128"/>
            </a:endParaRPr>
          </a:p>
        </p:txBody>
      </p:sp>
      <p:sp>
        <p:nvSpPr>
          <p:cNvPr id="1711" name="正方形/長方形 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12" name="正方形/長方形 11"/>
          <p:cNvSpPr/>
          <p:nvPr/>
        </p:nvSpPr>
        <p:spPr>
          <a:xfrm>
            <a:off x="5603682" y="6525344"/>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713" name="表 16"/>
          <p:cNvGraphicFramePr>
            <a:graphicFrameLocks noGrp="1"/>
          </p:cNvGraphicFramePr>
          <p:nvPr>
            <p:extLst>
              <p:ext uri="{D42A27DB-BD31-4B8C-83A1-F6EECF244321}">
                <p14:modId xmlns:p14="http://schemas.microsoft.com/office/powerpoint/2010/main" val="3791713501"/>
              </p:ext>
            </p:extLst>
          </p:nvPr>
        </p:nvGraphicFramePr>
        <p:xfrm>
          <a:off x="723802" y="3645024"/>
          <a:ext cx="7920067" cy="2146300"/>
        </p:xfrm>
        <a:graphic>
          <a:graphicData uri="http://schemas.openxmlformats.org/drawingml/2006/table">
            <a:tbl>
              <a:tblPr/>
              <a:tblGrid>
                <a:gridCol w="234527">
                  <a:extLst>
                    <a:ext uri="{9D8B030D-6E8A-4147-A177-3AD203B41FA5}">
                      <a16:colId xmlns:a16="http://schemas.microsoft.com/office/drawing/2014/main" val="20000"/>
                    </a:ext>
                  </a:extLst>
                </a:gridCol>
                <a:gridCol w="1537108">
                  <a:extLst>
                    <a:ext uri="{9D8B030D-6E8A-4147-A177-3AD203B41FA5}">
                      <a16:colId xmlns:a16="http://schemas.microsoft.com/office/drawing/2014/main" val="20001"/>
                    </a:ext>
                  </a:extLst>
                </a:gridCol>
                <a:gridCol w="1537108">
                  <a:extLst>
                    <a:ext uri="{9D8B030D-6E8A-4147-A177-3AD203B41FA5}">
                      <a16:colId xmlns:a16="http://schemas.microsoft.com/office/drawing/2014/main" val="20002"/>
                    </a:ext>
                  </a:extLst>
                </a:gridCol>
                <a:gridCol w="1537108">
                  <a:extLst>
                    <a:ext uri="{9D8B030D-6E8A-4147-A177-3AD203B41FA5}">
                      <a16:colId xmlns:a16="http://schemas.microsoft.com/office/drawing/2014/main" val="20003"/>
                    </a:ext>
                  </a:extLst>
                </a:gridCol>
                <a:gridCol w="1537108">
                  <a:extLst>
                    <a:ext uri="{9D8B030D-6E8A-4147-A177-3AD203B41FA5}">
                      <a16:colId xmlns:a16="http://schemas.microsoft.com/office/drawing/2014/main" val="20004"/>
                    </a:ext>
                  </a:extLst>
                </a:gridCol>
                <a:gridCol w="1537108">
                  <a:extLst>
                    <a:ext uri="{9D8B030D-6E8A-4147-A177-3AD203B41FA5}">
                      <a16:colId xmlns:a16="http://schemas.microsoft.com/office/drawing/2014/main" val="20005"/>
                    </a:ext>
                  </a:extLst>
                </a:gridCol>
              </a:tblGrid>
              <a:tr h="368300">
                <a:tc>
                  <a:txBody>
                    <a:bodyPr/>
                    <a:lstStyle/>
                    <a:p>
                      <a:pPr marR="44450" indent="127000" algn="ctr">
                        <a:spcAft>
                          <a:spcPts val="0"/>
                        </a:spcAft>
                        <a:tabLst>
                          <a:tab pos="2700020" algn="ctr"/>
                          <a:tab pos="5400040" algn="r"/>
                        </a:tabLst>
                      </a:pPr>
                      <a:endParaRPr lang="ja-JP" sz="10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(R9)</a:t>
                      </a: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lang="ja-JP" altLang="ja-JP" sz="1000" strike="sng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現状値</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目標設定の</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出典（あれば）</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a:r>
                        <a:rPr lang="ja-JP" altLang="en-US" sz="1000" dirty="0">
                          <a:solidFill>
                            <a:schemeClr val="tx1"/>
                          </a:solidFill>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algn="ctr"/>
                      <a:r>
                        <a:rPr lang="ja-JP" altLang="en-US" sz="1000" dirty="0">
                          <a:solidFill>
                            <a:schemeClr val="tx1"/>
                          </a:solidFill>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gn="ctr"/>
                      <a:r>
                        <a:rPr lang="ja-JP" altLang="en-US" sz="1000" dirty="0">
                          <a:solidFill>
                            <a:schemeClr val="tx1"/>
                          </a:solidFill>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14"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5682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1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1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構築する都市ＯＳ（データ連携基盤等）</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19" name="正方形/長方形 8"/>
          <p:cNvSpPr/>
          <p:nvPr/>
        </p:nvSpPr>
        <p:spPr>
          <a:xfrm>
            <a:off x="335522" y="1137084"/>
            <a:ext cx="8628966" cy="5339923"/>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の種類（製品名、サービス名、スクラッチ開発など）を記載して下さい。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○○○（理由：）</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当該ベンダーを候補とした理由も記載して下さい。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＜運用体制＞</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所有者：○○○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運営者：○○○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保守管理者：○○○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その他</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をどのように運用していくのか詳細かつ具体的に記載すること。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＜予定コストとマネタイズ＞</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イニシャルコスト：○○○円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ランニングコスト：○○○円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マネタイズの手法：○○○</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（事業費全体ではなく）都市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に限ったイニシャルコスト及びランニングコストの金額と、どのようにマネタイズを実施するのか記載して下さい。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どのような機能・サービスを実現するデータ連携基盤を構築するのか等を詳細かつ具体的に記載すること。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IT</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調達に係る国の物品等又は役務の調達方針及び調達手続に関する申合せ」（</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2018</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年</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12</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月</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10</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日関係省庁申合せ）等に留意し、サプライチェーンリスク対応を含む十分なサイバーセキュリティ対策を講ずること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「地域課題解決のためのスマートシティ推進事業」は、</a:t>
            </a:r>
            <a:r>
              <a:rPr kumimoji="1" lang="ja-JP" altLang="en-US" sz="1100" b="0" i="1" u="sng"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データ連携基盤（都市</a:t>
            </a:r>
            <a:r>
              <a:rPr kumimoji="1" lang="en-US" altLang="ja-JP"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）及びソリューションの実装</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に対する補助を行うものであることに留意すること（実証事業ではない）。また、本事業で構築したデータ連携基盤及びソリューションは最低５年間は運営し続ける必要がある。</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20" name="正方形/長方形 1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21" name="正方形/長方形 12"/>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2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2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24</a:t>
            </a:r>
          </a:p>
        </p:txBody>
      </p:sp>
    </p:spTree>
    <p:extLst>
      <p:ext uri="{BB962C8B-B14F-4D97-AF65-F5344CB8AC3E}">
        <p14:creationId xmlns:p14="http://schemas.microsoft.com/office/powerpoint/2010/main" val="423992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2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27" name="Text Box 4"/>
          <p:cNvSpPr txBox="1">
            <a:spLocks noChangeArrowheads="1"/>
          </p:cNvSpPr>
          <p:nvPr/>
        </p:nvSpPr>
        <p:spPr>
          <a:xfrm>
            <a:off x="107504" y="561084"/>
            <a:ext cx="4471717"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28" name="正方形/長方形 8"/>
          <p:cNvSpPr/>
          <p:nvPr/>
        </p:nvSpPr>
        <p:spPr>
          <a:xfrm>
            <a:off x="275768" y="4797152"/>
            <a:ext cx="8592463" cy="769441"/>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どの分野の</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どのような</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データを収集・分析等を行った上で</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どういったサービスに活用するのか、具体的に記載すること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なお、令和４年度以降の予定を記載する場合には、その旨が分かるよう記載すること。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分野横断的にデータを利用するサービスを展開する場合は、その詳細を記載すること。（加点評価する）</a:t>
            </a:r>
            <a:endParaRPr kumimoji="1" lang="en-US" altLang="ja-JP" sz="1100" b="0" i="1" u="none" strike="sng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p:txBody>
      </p:sp>
      <p:graphicFrame>
        <p:nvGraphicFramePr>
          <p:cNvPr id="1729" name="表 3"/>
          <p:cNvGraphicFramePr>
            <a:graphicFrameLocks noGrp="1"/>
          </p:cNvGraphicFramePr>
          <p:nvPr>
            <p:extLst/>
          </p:nvPr>
        </p:nvGraphicFramePr>
        <p:xfrm>
          <a:off x="539550" y="1260293"/>
          <a:ext cx="8208914" cy="3543300"/>
        </p:xfrm>
        <a:graphic>
          <a:graphicData uri="http://schemas.openxmlformats.org/drawingml/2006/table">
            <a:tbl>
              <a:tblPr firstRow="1" bandRow="1">
                <a:tableStyleId>{5940675A-B579-460E-94D1-54222C63F5DA}</a:tableStyleId>
              </a:tblPr>
              <a:tblGrid>
                <a:gridCol w="2531723">
                  <a:extLst>
                    <a:ext uri="{9D8B030D-6E8A-4147-A177-3AD203B41FA5}">
                      <a16:colId xmlns:a16="http://schemas.microsoft.com/office/drawing/2014/main" val="20000"/>
                    </a:ext>
                  </a:extLst>
                </a:gridCol>
                <a:gridCol w="537031">
                  <a:extLst>
                    <a:ext uri="{9D8B030D-6E8A-4147-A177-3AD203B41FA5}">
                      <a16:colId xmlns:a16="http://schemas.microsoft.com/office/drawing/2014/main" val="20001"/>
                    </a:ext>
                  </a:extLst>
                </a:gridCol>
                <a:gridCol w="387632">
                  <a:extLst>
                    <a:ext uri="{9D8B030D-6E8A-4147-A177-3AD203B41FA5}">
                      <a16:colId xmlns:a16="http://schemas.microsoft.com/office/drawing/2014/main" val="20002"/>
                    </a:ext>
                  </a:extLst>
                </a:gridCol>
                <a:gridCol w="1530339">
                  <a:extLst>
                    <a:ext uri="{9D8B030D-6E8A-4147-A177-3AD203B41FA5}">
                      <a16:colId xmlns:a16="http://schemas.microsoft.com/office/drawing/2014/main" val="20003"/>
                    </a:ext>
                  </a:extLst>
                </a:gridCol>
                <a:gridCol w="690469">
                  <a:extLst>
                    <a:ext uri="{9D8B030D-6E8A-4147-A177-3AD203B41FA5}">
                      <a16:colId xmlns:a16="http://schemas.microsoft.com/office/drawing/2014/main" val="20004"/>
                    </a:ext>
                  </a:extLst>
                </a:gridCol>
                <a:gridCol w="1150782">
                  <a:extLst>
                    <a:ext uri="{9D8B030D-6E8A-4147-A177-3AD203B41FA5}">
                      <a16:colId xmlns:a16="http://schemas.microsoft.com/office/drawing/2014/main" val="20005"/>
                    </a:ext>
                  </a:extLst>
                </a:gridCol>
                <a:gridCol w="1380938">
                  <a:extLst>
                    <a:ext uri="{9D8B030D-6E8A-4147-A177-3AD203B41FA5}">
                      <a16:colId xmlns:a16="http://schemas.microsoft.com/office/drawing/2014/main" val="20006"/>
                    </a:ext>
                  </a:extLst>
                </a:gridCol>
              </a:tblGrid>
              <a:tr h="13194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サービス</a:t>
                      </a:r>
                    </a:p>
                  </a:txBody>
                  <a:tcPr>
                    <a:solidFill>
                      <a:srgbClr val="FFCDC1"/>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rgbClr val="FFCDC1"/>
                    </a:solidFill>
                  </a:tcPr>
                </a:tc>
                <a:tc>
                  <a:txBody>
                    <a:bodyPr/>
                    <a:lstStyle/>
                    <a:p>
                      <a:r>
                        <a:rPr kumimoji="1" lang="ja-JP" altLang="en-US" sz="700" dirty="0">
                          <a:latin typeface="Meiryo UI" panose="020B0604030504040204" pitchFamily="50" charset="-128"/>
                          <a:ea typeface="Meiryo UI" panose="020B0604030504040204" pitchFamily="50" charset="-128"/>
                        </a:rPr>
                        <a:t>都市</a:t>
                      </a:r>
                      <a:r>
                        <a:rPr kumimoji="1" lang="en-US" altLang="ja-JP" sz="700" dirty="0">
                          <a:latin typeface="Meiryo UI" panose="020B0604030504040204" pitchFamily="50" charset="-128"/>
                          <a:ea typeface="Meiryo UI" panose="020B0604030504040204" pitchFamily="50" charset="-128"/>
                        </a:rPr>
                        <a:t>OS</a:t>
                      </a:r>
                      <a:endParaRPr kumimoji="1" lang="ja-JP" altLang="en-US" sz="6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データ</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区分</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ストア先（管理者）</a:t>
                      </a:r>
                    </a:p>
                  </a:txBody>
                  <a:tcPr>
                    <a:solidFill>
                      <a:schemeClr val="bg1">
                        <a:lumMod val="85000"/>
                      </a:schemeClr>
                    </a:solidFill>
                  </a:tcPr>
                </a:tc>
                <a:extLst>
                  <a:ext uri="{0D108BD9-81ED-4DB2-BD59-A6C34878D82A}">
                    <a16:rowId xmlns:a16="http://schemas.microsoft.com/office/drawing/2014/main" val="10000"/>
                  </a:ext>
                </a:extLst>
              </a:tr>
              <a:tr h="131943">
                <a:tc rowSpan="2">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A)</a:t>
                      </a:r>
                      <a:r>
                        <a:rPr kumimoji="1" lang="ja-JP" altLang="en-US" sz="1050" dirty="0">
                          <a:solidFill>
                            <a:schemeClr val="tx1"/>
                          </a:solidFill>
                          <a:latin typeface="Meiryo UI" panose="020B0604030504040204" pitchFamily="50" charset="-128"/>
                          <a:ea typeface="Meiryo UI" panose="020B0604030504040204" pitchFamily="50" charset="-128"/>
                        </a:rPr>
                        <a:t>ゴミ収集車の効率的なルート設定</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－通行止めなどのデータを踏まえつつ、空のゴミ箱をルートに含まない効率的なルートをリアルタイムで決定</a:t>
                      </a:r>
                    </a:p>
                  </a:txBody>
                  <a:tcPr/>
                </a:tc>
                <a:tc rowSpan="2">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各ゴミ箱の内容量データ</a:t>
                      </a:r>
                    </a:p>
                  </a:txBody>
                  <a:tcPr/>
                </a:tc>
                <a:tc>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Ａセンシングデータ</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3194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通行止め等の道路交通データ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その他（交通センター情報）</a:t>
                      </a:r>
                    </a:p>
                  </a:txBody>
                  <a:tcPr/>
                </a:tc>
                <a:tc>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B)</a:t>
                      </a:r>
                      <a:r>
                        <a:rPr kumimoji="1" lang="ja-JP" altLang="en-US" sz="1050" dirty="0">
                          <a:solidFill>
                            <a:schemeClr val="tx1"/>
                          </a:solidFill>
                          <a:latin typeface="Meiryo UI" panose="020B0604030504040204" pitchFamily="50" charset="-128"/>
                          <a:ea typeface="Meiryo UI" panose="020B0604030504040204" pitchFamily="50" charset="-128"/>
                        </a:rPr>
                        <a:t>道路交通情報（電光表示板等）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－収集データを元に、目的地までの所要時間をスマートフォンや電光表示板に表示し、混雑緩和を図る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rowSpan="3">
                  <a:txBody>
                    <a:bodyPr/>
                    <a:lstStyle/>
                    <a:p>
                      <a:r>
                        <a:rPr kumimoji="1" lang="ja-JP" altLang="en-US" sz="1050" dirty="0">
                          <a:latin typeface="Meiryo UI" panose="020B0604030504040204" pitchFamily="50" charset="-128"/>
                          <a:ea typeface="Meiryo UI" panose="020B0604030504040204" pitchFamily="50" charset="-128"/>
                        </a:rPr>
                        <a:t>・バス車内混雑情報</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・バス停間所要時間</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rowSpan="3">
                  <a:txBody>
                    <a:bodyPr/>
                    <a:lstStyle/>
                    <a:p>
                      <a:r>
                        <a:rPr kumimoji="1" lang="ja-JP" altLang="en-US" sz="800" dirty="0">
                          <a:latin typeface="Meiryo UI" panose="020B0604030504040204" pitchFamily="50" charset="-128"/>
                          <a:ea typeface="Meiryo UI" panose="020B0604030504040204" pitchFamily="50" charset="-128"/>
                        </a:rPr>
                        <a:t>①オープンデータ</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Ａセンシングデータ</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社内データベース（●●バス）</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⇒市オープンデータサイト（●●市）</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C)</a:t>
                      </a:r>
                      <a:r>
                        <a:rPr kumimoji="1" lang="ja-JP" altLang="en-US" sz="1050" dirty="0">
                          <a:solidFill>
                            <a:schemeClr val="tx1"/>
                          </a:solidFill>
                          <a:latin typeface="Meiryo UI" panose="020B0604030504040204" pitchFamily="50" charset="-128"/>
                          <a:ea typeface="Meiryo UI" panose="020B0604030504040204" pitchFamily="50" charset="-128"/>
                        </a:rPr>
                        <a:t>混雑緩和観光ルート作成</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－観光需要ピーク時に混雑緩和できる観光ルートや、集客を行うための観光施策の検討</a:t>
                      </a:r>
                    </a:p>
                  </a:txBody>
                  <a:tcPr/>
                </a:tc>
                <a:tc>
                  <a:txBody>
                    <a:bodyPr/>
                    <a:lstStyle/>
                    <a:p>
                      <a:r>
                        <a:rPr kumimoji="1" lang="ja-JP" altLang="en-US" sz="800" dirty="0">
                          <a:latin typeface="Meiryo UI" panose="020B0604030504040204" pitchFamily="50" charset="-128"/>
                          <a:ea typeface="Meiryo UI" panose="020B0604030504040204" pitchFamily="50" charset="-128"/>
                        </a:rPr>
                        <a:t>⑤観光・地域活性化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D)</a:t>
                      </a:r>
                      <a:r>
                        <a:rPr kumimoji="1" lang="ja-JP" altLang="en-US" sz="1050" dirty="0">
                          <a:solidFill>
                            <a:schemeClr val="tx1"/>
                          </a:solidFill>
                          <a:latin typeface="Meiryo UI" panose="020B0604030504040204" pitchFamily="50" charset="-128"/>
                          <a:ea typeface="Meiryo UI" panose="020B0604030504040204" pitchFamily="50" charset="-128"/>
                        </a:rPr>
                        <a:t>大規模災害時シミュレーション</a:t>
                      </a:r>
                      <a:r>
                        <a:rPr kumimoji="1" lang="en-US" altLang="ja-JP" sz="1050" dirty="0">
                          <a:solidFill>
                            <a:schemeClr val="tx1"/>
                          </a:solidFill>
                          <a:latin typeface="Meiryo UI" panose="020B0604030504040204" pitchFamily="50" charset="-128"/>
                          <a:ea typeface="Meiryo UI" panose="020B0604030504040204" pitchFamily="50" charset="-128"/>
                        </a:rPr>
                        <a:t>【R5</a:t>
                      </a:r>
                      <a:r>
                        <a:rPr kumimoji="1" lang="ja-JP" altLang="en-US" sz="1050" dirty="0">
                          <a:solidFill>
                            <a:schemeClr val="tx1"/>
                          </a:solidFill>
                          <a:latin typeface="Meiryo UI" panose="020B0604030504040204" pitchFamily="50" charset="-128"/>
                          <a:ea typeface="Meiryo UI" panose="020B0604030504040204" pitchFamily="50" charset="-128"/>
                        </a:rPr>
                        <a:t>予定</a:t>
                      </a:r>
                      <a:r>
                        <a:rPr kumimoji="1" lang="en-US" altLang="ja-JP" sz="1050" dirty="0">
                          <a:solidFill>
                            <a:schemeClr val="tx1"/>
                          </a:solidFill>
                          <a:latin typeface="Meiryo UI" panose="020B0604030504040204" pitchFamily="50" charset="-128"/>
                          <a:ea typeface="Meiryo UI" panose="020B0604030504040204" pitchFamily="50" charset="-128"/>
                        </a:rPr>
                        <a:t>】</a:t>
                      </a: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－大規模災害発生時の人や車の動きをシミュレーションし、防災計画として臨時避難所や避難誘導等を検討</a:t>
                      </a:r>
                    </a:p>
                  </a:txBody>
                  <a:tcPr/>
                </a:tc>
                <a:tc>
                  <a:txBody>
                    <a:bodyPr/>
                    <a:lstStyle/>
                    <a:p>
                      <a:r>
                        <a:rPr kumimoji="1" lang="ja-JP" altLang="en-US" sz="800" dirty="0">
                          <a:latin typeface="Meiryo UI" panose="020B0604030504040204" pitchFamily="50" charset="-128"/>
                          <a:ea typeface="Meiryo UI" panose="020B0604030504040204" pitchFamily="50" charset="-128"/>
                        </a:rPr>
                        <a:t>①防災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45544">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730" name="正方形/長方形 14"/>
          <p:cNvSpPr/>
          <p:nvPr/>
        </p:nvSpPr>
        <p:spPr>
          <a:xfrm>
            <a:off x="935595" y="5445224"/>
            <a:ext cx="7416824" cy="103512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防災、②セキュリティ・見守り、③インフラ維持管理、④都市計画・整備、⑤観光・地域活性化、⑥交通・モビリティ、⑦物流、⑧健康・医療、⑨農林水産業、⑩環境・エネルギー、⑪教育、⑫行政、⑬支払い、⑭コロナ対策、⑮その他</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区分の一覧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①オープンデータ、 （以下オープンデータ以外の） ②パーソナルデータ（個人情報）、③パーソナルデータ（匿名加工情報等）、④非パーソナルデータ</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Ａセンシングデータ、Ｂ購買情報、Ｃ地理空間データ、Ｄその他（手入力など）</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31" name="正方形/長方形 15"/>
          <p:cNvSpPr/>
          <p:nvPr/>
        </p:nvSpPr>
        <p:spPr>
          <a:xfrm>
            <a:off x="363543" y="981083"/>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データ・サービス相関表</a:t>
            </a: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2" name="正方形/長方形 16"/>
          <p:cNvSpPr/>
          <p:nvPr/>
        </p:nvSpPr>
        <p:spPr>
          <a:xfrm>
            <a:off x="6372200" y="6479758"/>
            <a:ext cx="343080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33" name="正方形/長方形 17"/>
          <p:cNvSpPr/>
          <p:nvPr/>
        </p:nvSpPr>
        <p:spPr>
          <a:xfrm>
            <a:off x="4959263" y="3974359"/>
            <a:ext cx="3128337" cy="276999"/>
          </a:xfrm>
          <a:prstGeom prst="rect">
            <a:avLst/>
          </a:prstGeom>
          <a:solidFill>
            <a:schemeClr val="bg1">
              <a:lumMod val="85000"/>
            </a:schemeClr>
          </a:solidFill>
          <a:ln>
            <a:solidFill>
              <a:schemeClr val="tx1"/>
            </a:solidFill>
          </a:ln>
        </p:spPr>
        <p:txBody>
          <a:bodyPr wrap="square">
            <a:spAutoFit/>
          </a:bodyPr>
          <a:lstStyle/>
          <a:p>
            <a:pPr marL="381000" marR="44450" lvl="0" indent="-381000" algn="ctr"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記載例</a:t>
            </a:r>
            <a:endParaRPr kumimoji="1" lang="ja-JP" altLang="ja-JP"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35"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25</a:t>
            </a:r>
          </a:p>
        </p:txBody>
      </p:sp>
    </p:spTree>
    <p:extLst>
      <p:ext uri="{BB962C8B-B14F-4D97-AF65-F5344CB8AC3E}">
        <p14:creationId xmlns:p14="http://schemas.microsoft.com/office/powerpoint/2010/main" val="352760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3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39"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40" name="正方形/長方形 8"/>
          <p:cNvSpPr/>
          <p:nvPr/>
        </p:nvSpPr>
        <p:spPr>
          <a:xfrm>
            <a:off x="279430" y="4420619"/>
            <a:ext cx="8592463" cy="1277273"/>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地域の抱える課題を解決するサービス等の内容を具体的に記載すること。なお、都市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との関係性についても明確に記載すること。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個人情報等機密性の高い情報等をどのようなセキュリティポリシーに従って取り扱うか、セキュリティポリシー等の所管部局・部署と十分に協議をしたか、外部委託を行う場合を含めて必要な情報セキュリティ対策が講じられているかなど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127000" marR="44450" lvl="0" indent="0" algn="l" defTabSz="914400" rtl="0" eaLnBrk="0" fontAlgn="base" latinLnBrk="0" hangingPunct="0">
              <a:lnSpc>
                <a:spcPct val="100000"/>
              </a:lnSpc>
              <a:spcBef>
                <a:spcPct val="0"/>
              </a:spcBef>
              <a:spcAft>
                <a:spcPts val="0"/>
              </a:spcAft>
              <a:buClrTx/>
              <a:buSzTx/>
              <a:buFontTx/>
              <a:buNone/>
              <a:tabLst/>
              <a:defRPr/>
            </a:pP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先端技術（</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5G</a:t>
            </a:r>
            <a:r>
              <a:rPr kumimoji="1" lang="ja-JP" altLang="en-US" sz="1100" b="0" i="1" u="none" strike="noStrike" kern="100" cap="none" spc="0" normalizeH="0" baseline="0" noProof="0" dirty="0" err="1">
                <a:ln>
                  <a:noFill/>
                </a:ln>
                <a:solidFill>
                  <a:srgbClr val="F73131"/>
                </a:solidFill>
                <a:effectLst/>
                <a:uLnTx/>
                <a:uFillTx/>
                <a:latin typeface="ＭＳ Ｐゴシック"/>
                <a:ea typeface="ＭＳ Ｐゴシック"/>
                <a:cs typeface="Meiryo UI" panose="020B0604030504040204" pitchFamily="50" charset="-128"/>
              </a:rPr>
              <a:t>、</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AI</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等）を用いる場合は、その詳細を記載すること。（加点評価する）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41" name="正方形/長方形 15"/>
          <p:cNvSpPr/>
          <p:nvPr/>
        </p:nvSpPr>
        <p:spPr>
          <a:xfrm>
            <a:off x="363543" y="1031885"/>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具体的なサービス等の詳細</a:t>
            </a: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42" name="正方形/長方形 16"/>
          <p:cNvSpPr/>
          <p:nvPr/>
        </p:nvSpPr>
        <p:spPr>
          <a:xfrm>
            <a:off x="6325776" y="6453336"/>
            <a:ext cx="343080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43"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44" name="正方形/長方形 11"/>
          <p:cNvSpPr/>
          <p:nvPr/>
        </p:nvSpPr>
        <p:spPr>
          <a:xfrm>
            <a:off x="5796136" y="1467636"/>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45" name="正方形/長方形 12"/>
          <p:cNvSpPr/>
          <p:nvPr/>
        </p:nvSpPr>
        <p:spPr>
          <a:xfrm>
            <a:off x="465949" y="1308884"/>
            <a:ext cx="8498540"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（例）</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ゴミ収集車の効率的なルート設定</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との連携＞あり・なし</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＜地域の抱える課題＞</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＜サービスの詳細説明＞</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4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9551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4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0"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52" name="表 8"/>
          <p:cNvGraphicFramePr>
            <a:graphicFrameLocks noGrp="1"/>
          </p:cNvGraphicFramePr>
          <p:nvPr>
            <p:extLst/>
          </p:nvPr>
        </p:nvGraphicFramePr>
        <p:xfrm>
          <a:off x="334796" y="1137051"/>
          <a:ext cx="8474408" cy="4942220"/>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707773">
                <a:tc rowSpan="2">
                  <a:txBody>
                    <a:bodyPr/>
                    <a:lstStyle/>
                    <a:p>
                      <a:pPr marR="44450" indent="0" algn="ctr">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93663"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１）都道府県、（２）市町村（一部事務組合又は広域連合を含む）、（３）法人格を有する組織のいずれかであること。ただし、（３）法人格を有する組織が実施団体となる場合には、事業に関連する都道府県又は市区町村との間で、出資 、包括連携協定、コンソーシアム組成等によりガバナンスが確立されていること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950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en-US" altLang="ja-JP" sz="1200" i="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提案者である○○株式会社は（３）に該当するものであり、令和２年度○月にスマートシティの推進について○○市と「～協定」を締結しており･･･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22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リファレンスアーキテクチャ</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「スマートシティリファレンスアーキテクチャ　ホワイトペーパー」に基づき、スマートシティの構成要素が明確に整理されており、可視化されていること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694">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応募様式共通部分に記載のとおり「スマートシティリファレンスアーキテクチャ　ホワイトペーパー」に準拠している。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必須</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３つの基本理念：市民（利用者）中心主義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”Well-Being</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の向上“ に向け、市民目線を意識し、市民自らの主体的な取組を重視していること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946">
                <a:tc vMerge="1">
                  <a:txBody>
                    <a:bodyPr/>
                    <a:lstStyle/>
                    <a:p>
                      <a:endParaRPr kumimoji="1" lang="ja-JP" altLang="en-US"/>
                    </a:p>
                  </a:txBody>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という課題がある。この課題解決に向け、市民と共同で･･･</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endParaRPr kumimoji="1" lang="ja-JP" altLang="en-US" sz="1200" dirty="0"/>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53"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5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036408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5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8"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0" name="表 8"/>
          <p:cNvGraphicFramePr>
            <a:graphicFrameLocks noGrp="1"/>
          </p:cNvGraphicFramePr>
          <p:nvPr>
            <p:extLst/>
          </p:nvPr>
        </p:nvGraphicFramePr>
        <p:xfrm>
          <a:off x="334796" y="1175973"/>
          <a:ext cx="8474408" cy="5384177"/>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96843">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実施地域において策定した総合計画や地方版まち・ひと・しごと創生総合戦略などの各種戦略に沿ったものであり、事業の実施が同戦略の推進に寄与すること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02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推進してきているところであり、○年○月に策定した「地方版総合戦略」においても、重要な柱立ての１つとして盛り込まれている。本事業は同戦略の実現に向けて、○○という観点において寄与するものであり･</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5045">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事業の実施を通じて期待される事業の成果が明確に示されており、地域の課題解決に資する根拠が明確に示されていること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20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・事業費○万円に対して、○○をはじめとする波及効果としてコスト換算を行うと○万円の効果を見込んでおり･･･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・また、本事業を行うことにより、○○という地域課題が○○という観点から解決することができると見込んでおり･･･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61" name="正方形/長方形 12"/>
          <p:cNvSpPr/>
          <p:nvPr/>
        </p:nvSpPr>
        <p:spPr>
          <a:xfrm>
            <a:off x="5580112" y="5068181"/>
            <a:ext cx="2929414"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62"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6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77822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6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67" name="Text Box 4"/>
          <p:cNvSpPr txBox="1">
            <a:spLocks noChangeArrowheads="1"/>
          </p:cNvSpPr>
          <p:nvPr/>
        </p:nvSpPr>
        <p:spPr>
          <a:xfrm>
            <a:off x="35496" y="552834"/>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（２）「具体性・実行性」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68"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9" name="表 8"/>
          <p:cNvGraphicFramePr>
            <a:graphicFrameLocks noGrp="1"/>
          </p:cNvGraphicFramePr>
          <p:nvPr>
            <p:extLst>
              <p:ext uri="{D42A27DB-BD31-4B8C-83A1-F6EECF244321}">
                <p14:modId xmlns:p14="http://schemas.microsoft.com/office/powerpoint/2010/main" val="3570395738"/>
              </p:ext>
            </p:extLst>
          </p:nvPr>
        </p:nvGraphicFramePr>
        <p:xfrm>
          <a:off x="334796" y="1137051"/>
          <a:ext cx="8474408" cy="5494402"/>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03926">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実施計画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実施体制、事業スケジュール等を含めて事業の実施計画が効率的に組まれており、翌年度以降の事業計画等の確実な実施・運営が見込めること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925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・事業に係る推進体制として、令和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年○月に「○○協議会」の設立を予定しており、当該協議会のメンバーである、○○市及び関係団体からは既に内諾を頂戴しており･･･（※実施体制に関する事項）</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950">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推進体制</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首長がリーダーシップを発揮しているなど、地域において自立的・持続的に事業を行い、継続的な改善を図る体制が確立されていること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17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年度からの自走に向けて、令和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月を目途に事業継続及び更なる普及展開に向けた法人を設立し･･･</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・○○市長の指示のもと、部署横断で取り組む体制ができており･･･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・上記の内容や本事業に対する想いについて市長自ら作成した市長レターを別添する。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268288" marR="44450" indent="-268288"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本事業に対する首長の想いや意気込みを示した市長レターを添付可能。その場合には、当該レターは「その他の補足資料：Ａ４版（様式自由）</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10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ページ以内」のページ数にカウントしない。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669">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多様な主体の参画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サービス事業者、ベンチャー企業、大学・高専等の研究教育機関、市民などが参画していること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981">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大学、○○高専などが参画する「○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協議会」を設立予定であり、当該体制において事業を推進するとともに、ハッカソンやワークショップなどを開催するなかで市民参画を促し、市民含む多様な主体の声を事業に反映しつつ･･･</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意思</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を示しており、具体的には、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70"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71"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29578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b="1" dirty="0">
                <a:solidFill>
                  <a:srgbClr val="FFFFFF"/>
                </a:solidFill>
                <a:latin typeface="ＭＳ Ｐゴシック"/>
                <a:ea typeface="ＭＳ Ｐゴシック"/>
              </a:rPr>
              <a:t>３</a:t>
            </a:r>
            <a:r>
              <a:rPr kumimoji="1" lang="ja-JP" altLang="en-US" sz="2400" b="1" i="0" u="none" strike="noStrike" kern="1200" cap="none" spc="0" normalizeH="0" baseline="0" noProof="0" dirty="0" err="1">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合同審査評価ポイントへの反映状況　</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申請者名</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endPar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1243"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共通</a:t>
            </a:r>
          </a:p>
        </p:txBody>
      </p:sp>
      <p:sp>
        <p:nvSpPr>
          <p:cNvPr id="1244" name="テキスト ボックス 18"/>
          <p:cNvSpPr txBox="1"/>
          <p:nvPr/>
        </p:nvSpPr>
        <p:spPr>
          <a:xfrm>
            <a:off x="57870" y="600943"/>
            <a:ext cx="5234210" cy="338554"/>
          </a:xfrm>
          <a:prstGeom prst="rect">
            <a:avLst/>
          </a:prstGeom>
          <a:noFill/>
          <a:ln w="9525">
            <a:noFill/>
            <a:miter lim="800000"/>
            <a:headEnd/>
            <a:tailEnd/>
          </a:ln>
          <a:effectLst/>
        </p:spPr>
        <p:txBody>
          <a:bodyPr wrap="square">
            <a:spAutoFit/>
          </a:bodyPr>
          <a:lstStyle>
            <a:defPPr>
              <a:defRPr lang="ja-JP"/>
            </a:defPPr>
            <a:lvl1pPr marL="342900" lvl="0" indent="-342900" defTabSz="914400">
              <a:spcBef>
                <a:spcPct val="5000"/>
              </a:spcBef>
              <a:buFont typeface="Wingdings" panose="05000000000000000000" pitchFamily="2" charset="2"/>
              <a:buChar char="n"/>
              <a:defRPr sz="1600">
                <a:solidFill>
                  <a:srgbClr val="000000"/>
                </a:solidFill>
                <a:latin typeface="Tahoma" pitchFamily="34" charset="0"/>
              </a:defRPr>
            </a:lvl1p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合同審査評価ポイントへの反映状況　　</a:t>
            </a:r>
          </a:p>
        </p:txBody>
      </p:sp>
      <p:sp>
        <p:nvSpPr>
          <p:cNvPr id="1245"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46" name="テキスト ボックス 1"/>
          <p:cNvSpPr txBox="1"/>
          <p:nvPr/>
        </p:nvSpPr>
        <p:spPr>
          <a:xfrm>
            <a:off x="251520" y="1075379"/>
            <a:ext cx="7320117" cy="723275"/>
          </a:xfrm>
          <a:prstGeom prst="rect">
            <a:avLst/>
          </a:prstGeom>
          <a:noFill/>
        </p:spPr>
        <p:txBody>
          <a:bodyPr wrap="square" rtlCol="0">
            <a:spAutoFit/>
          </a:bodyPr>
          <a:lstStyle/>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事業毎の評価基準のほか、合同審査会では、以下のポイントを評価する。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該当する項目に〇をつけること</a:t>
            </a:r>
          </a:p>
        </p:txBody>
      </p:sp>
      <p:graphicFrame>
        <p:nvGraphicFramePr>
          <p:cNvPr id="1247" name="表 12"/>
          <p:cNvGraphicFramePr>
            <a:graphicFrameLocks noGrp="1"/>
          </p:cNvGraphicFramePr>
          <p:nvPr>
            <p:extLst>
              <p:ext uri="{D42A27DB-BD31-4B8C-83A1-F6EECF244321}">
                <p14:modId xmlns:p14="http://schemas.microsoft.com/office/powerpoint/2010/main" val="3732048978"/>
              </p:ext>
            </p:extLst>
          </p:nvPr>
        </p:nvGraphicFramePr>
        <p:xfrm>
          <a:off x="463733" y="1965313"/>
          <a:ext cx="8389024" cy="1554480"/>
        </p:xfrm>
        <a:graphic>
          <a:graphicData uri="http://schemas.openxmlformats.org/drawingml/2006/table">
            <a:tbl>
              <a:tblPr firstRow="1" bandRow="1">
                <a:tableStyleId>{5940675A-B579-460E-94D1-54222C63F5DA}</a:tableStyleId>
              </a:tblPr>
              <a:tblGrid>
                <a:gridCol w="7906093">
                  <a:extLst>
                    <a:ext uri="{9D8B030D-6E8A-4147-A177-3AD203B41FA5}">
                      <a16:colId xmlns:a16="http://schemas.microsoft.com/office/drawing/2014/main" val="20000"/>
                    </a:ext>
                  </a:extLst>
                </a:gridCol>
                <a:gridCol w="482931">
                  <a:extLst>
                    <a:ext uri="{9D8B030D-6E8A-4147-A177-3AD203B41FA5}">
                      <a16:colId xmlns:a16="http://schemas.microsoft.com/office/drawing/2014/main" val="20001"/>
                    </a:ext>
                  </a:extLst>
                </a:gridCol>
              </a:tblGrid>
              <a:tr h="23892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合同審査評価ポイント</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val="10000"/>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①合計２事業以上のスマートシティ関連事業に今年度応募している案件、又は過去に採択された事業に関係する案件であること</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②新規性があり、先進的であること</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7360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③データ連携基盤（都市</a:t>
                      </a:r>
                      <a:r>
                        <a:rPr kumimoji="1" lang="en-US" altLang="ja-JP" sz="1200" dirty="0">
                          <a:solidFill>
                            <a:schemeClr val="tx1"/>
                          </a:solidFill>
                          <a:latin typeface="Meiryo UI" panose="020B0604030504040204" pitchFamily="50" charset="-128"/>
                          <a:ea typeface="Meiryo UI" panose="020B0604030504040204" pitchFamily="50" charset="-128"/>
                        </a:rPr>
                        <a:t>OS</a:t>
                      </a:r>
                      <a:r>
                        <a:rPr kumimoji="1" lang="ja-JP" altLang="en-US" sz="1200" dirty="0">
                          <a:solidFill>
                            <a:schemeClr val="tx1"/>
                          </a:solidFill>
                          <a:latin typeface="Meiryo UI" panose="020B0604030504040204" pitchFamily="50" charset="-128"/>
                          <a:ea typeface="Meiryo UI" panose="020B0604030504040204" pitchFamily="50" charset="-128"/>
                        </a:rPr>
                        <a:t>）を構築している案件、又は構築予定の案件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④作成する</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を公開又は公開予定の案件</a:t>
                      </a:r>
                    </a:p>
                    <a:p>
                      <a:r>
                        <a:rPr kumimoji="1" lang="ja-JP" altLang="en-US" sz="1200" dirty="0">
                          <a:solidFill>
                            <a:schemeClr val="tx1"/>
                          </a:solidFill>
                          <a:latin typeface="Meiryo UI" panose="020B0604030504040204" pitchFamily="50" charset="-128"/>
                          <a:ea typeface="Meiryo UI" panose="020B0604030504040204" pitchFamily="50" charset="-128"/>
                        </a:rPr>
                        <a:t>（応募者が</a:t>
                      </a:r>
                      <a:r>
                        <a:rPr kumimoji="1" lang="en-US" altLang="ja-JP" sz="1200" dirty="0">
                          <a:solidFill>
                            <a:schemeClr val="tx1"/>
                          </a:solidFill>
                          <a:latin typeface="Meiryo UI" panose="020B0604030504040204" pitchFamily="50" charset="-128"/>
                          <a:ea typeface="Meiryo UI" panose="020B0604030504040204" pitchFamily="50" charset="-128"/>
                        </a:rPr>
                        <a:t>HP</a:t>
                      </a:r>
                      <a:r>
                        <a:rPr kumimoji="1" lang="ja-JP" altLang="en-US" sz="1200" dirty="0">
                          <a:solidFill>
                            <a:schemeClr val="tx1"/>
                          </a:solidFill>
                          <a:latin typeface="Meiryo UI" panose="020B0604030504040204" pitchFamily="50" charset="-128"/>
                          <a:ea typeface="Meiryo UI" panose="020B0604030504040204" pitchFamily="50" charset="-128"/>
                        </a:rPr>
                        <a:t>に</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公開すると供に、スマートシティ官民連携</a:t>
                      </a:r>
                      <a:r>
                        <a:rPr kumimoji="1" lang="en-US" altLang="ja-JP" sz="1200" dirty="0">
                          <a:solidFill>
                            <a:schemeClr val="tx1"/>
                          </a:solidFill>
                          <a:latin typeface="Meiryo UI" panose="020B0604030504040204" pitchFamily="50" charset="-128"/>
                          <a:ea typeface="Meiryo UI" panose="020B0604030504040204" pitchFamily="50" charset="-128"/>
                        </a:rPr>
                        <a:t>PF</a:t>
                      </a:r>
                      <a:r>
                        <a:rPr kumimoji="1" lang="ja-JP" altLang="en-US" sz="1200" dirty="0">
                          <a:solidFill>
                            <a:schemeClr val="tx1"/>
                          </a:solidFill>
                          <a:latin typeface="Meiryo UI" panose="020B0604030504040204" pitchFamily="50" charset="-128"/>
                          <a:ea typeface="Meiryo UI" panose="020B0604030504040204" pitchFamily="50" charset="-128"/>
                        </a:rPr>
                        <a:t>サイト上にその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を公開すること）</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1248" name="Rectangle 66"/>
          <p:cNvSpPr>
            <a:spLocks noChangeArrowheads="1"/>
          </p:cNvSpPr>
          <p:nvPr/>
        </p:nvSpPr>
        <p:spPr>
          <a:xfrm>
            <a:off x="96700" y="3840010"/>
            <a:ext cx="8939796" cy="290135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249" name="正方形/長方形 22"/>
          <p:cNvSpPr/>
          <p:nvPr/>
        </p:nvSpPr>
        <p:spPr>
          <a:xfrm>
            <a:off x="64946" y="3844205"/>
            <a:ext cx="8899542" cy="1384995"/>
          </a:xfrm>
          <a:prstGeom prst="rect">
            <a:avLst/>
          </a:prstGeom>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合同審査評価ポイントを満たしている理由を簡潔に記載</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②</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③ （３特徴（相互運用性、データ流通、拡張容易性（ビルディングブロック））を満たしていることを示すこと。また、</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p</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９の「都市</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OS</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」の様式を必ず埋めること。）</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④</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38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7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75"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（３）「継続性」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76"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77" name="表 10"/>
          <p:cNvGraphicFramePr>
            <a:graphicFrameLocks noGrp="1"/>
          </p:cNvGraphicFramePr>
          <p:nvPr>
            <p:extLst>
              <p:ext uri="{D42A27DB-BD31-4B8C-83A1-F6EECF244321}">
                <p14:modId xmlns:p14="http://schemas.microsoft.com/office/powerpoint/2010/main" val="3703844196"/>
              </p:ext>
            </p:extLst>
          </p:nvPr>
        </p:nvGraphicFramePr>
        <p:xfrm>
          <a:off x="334796" y="1137051"/>
          <a:ext cx="8474408" cy="5476763"/>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52149">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継続性の確保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本事業により補助を受け実装したシステム等は、少なくとも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年間使い続ける見込みがあること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252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５年間以上使用することとしている。また、</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年度より</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○○システムの拡張を行う予定であり･･･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注意</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５年間の運用継続がなされない場合、補助金返還を求める可能性があることに留意されたい。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149">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資金的持続性の確保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利用者課金、民間資金の投入などを積極的に行い（見込み含む）、資金的持続性を確保していること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2697">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年度では○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市の予算化により自己負担分を支出するとともに、翌年度において運用資金を確保するため、○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銀行や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株式会社から事業実施に係る出融資の支援を頂ける見込み（総計</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円程度）であり、更に利用料徴収による○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円の収入やデータ売買による○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円の収入も見込んでおり･･･（※資金計画や翌年度以降の事業計画に関する事項）</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149">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事業費をなるべく低減するための工夫が図られていること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662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に関してはリースによる調達を予定しており</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機器については、レンタルに比較し購入する方が５年間で○○万円低廉に抑えることができるため</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を○○市、○○町と共同利用することにより・・</a:t>
                      </a:r>
                      <a:r>
                        <a:rPr kumimoji="1" lang="ja-JP" altLang="en-US"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78" name="正方形/長方形 12"/>
          <p:cNvSpPr/>
          <p:nvPr/>
        </p:nvSpPr>
        <p:spPr>
          <a:xfrm>
            <a:off x="4262002" y="3938674"/>
            <a:ext cx="4391919" cy="1218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79"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71475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8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84"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8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86" name="表 8"/>
          <p:cNvGraphicFramePr>
            <a:graphicFrameLocks noGrp="1"/>
          </p:cNvGraphicFramePr>
          <p:nvPr>
            <p:extLst/>
          </p:nvPr>
        </p:nvGraphicFramePr>
        <p:xfrm>
          <a:off x="334796" y="1137051"/>
          <a:ext cx="8474408" cy="5490315"/>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1974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ロックインの排除</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構築したベンダー以外の企業も都市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を運用・改修することができるように配慮されていること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2248">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である～を用いて都市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・収集したデータを原則無償で提供（データを活用した営利事業の場合であって事業収益が得られた場合はその事業者から利用料を徴収することなどを検討）するとともにＡＰＩも公開し･･･</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・また、構築したベンダー以外の企業も都市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を運用・改修ができるよう、○○をする予定であり・・・</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476">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５つの基本原則：相互運用性・データ流通</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拡張容易性</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は、データ流通を可能とし、相互運用性及び拡張容易性を有するものであること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185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・データ仲介機能（</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Broker</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）として～を用い、データ蓄積方式及びデータ分散方式に対応する・・・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・他都市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間、サービス間、アセット間の連携を実現するため、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機能、～機能等の各機能はモジュール化されており拡張容易性を有する。具体的には、今年度はスモールスタートで～機能のみを導入するものの、来年度にはビルディングブロック方式で～機能を追加する予定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87" name="正方形/長方形 10"/>
          <p:cNvSpPr/>
          <p:nvPr/>
        </p:nvSpPr>
        <p:spPr>
          <a:xfrm>
            <a:off x="3973022" y="5373216"/>
            <a:ext cx="4536504" cy="9942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88"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9"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57194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9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93"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9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95" name="表 8"/>
          <p:cNvGraphicFramePr>
            <a:graphicFrameLocks noGrp="1"/>
          </p:cNvGraphicFramePr>
          <p:nvPr>
            <p:extLst>
              <p:ext uri="{D42A27DB-BD31-4B8C-83A1-F6EECF244321}">
                <p14:modId xmlns:p14="http://schemas.microsoft.com/office/powerpoint/2010/main" val="50860310"/>
              </p:ext>
            </p:extLst>
          </p:nvPr>
        </p:nvGraphicFramePr>
        <p:xfrm>
          <a:off x="334796" y="1137050"/>
          <a:ext cx="8474408" cy="5507274"/>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419742">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オープン</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HP</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公開するとともに、スマートシティ官民連携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PF</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サイト上にその</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を公開すること。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583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HP</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掲載し</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の取得方法などを公開するとともに、スマートシティ官民連携</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PF</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サイト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URL</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を公開する。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市が保有する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プラットフォームとＡＰＩ接続を行う予定であり･･･</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クラウド・バイ・デフォルト原則</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及びアプリケーションをクラウド上で構築する</a:t>
                      </a:r>
                      <a:r>
                        <a:rPr kumimoji="1" lang="ja-JP" altLang="en-US" sz="1200" kern="1200">
                          <a:solidFill>
                            <a:schemeClr val="tx1"/>
                          </a:solidFill>
                          <a:latin typeface="Meiryo UI" panose="020B0604030504040204" pitchFamily="50" charset="-128"/>
                          <a:ea typeface="Meiryo UI" panose="020B0604030504040204" pitchFamily="50" charset="-128"/>
                          <a:cs typeface="+mn-cs"/>
                        </a:rPr>
                        <a:t>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7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拡張可能性を考慮した</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システム設計をするとともに、クラウド上で構築するようベンダへ発注予定であり･･･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518">
                <a:tc rowSpan="2">
                  <a:txBody>
                    <a:bodyPr/>
                    <a:lstStyle/>
                    <a:p>
                      <a:pPr marL="0" marR="44450" indent="0" algn="l"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データモデル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8890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データフォーマットについて、標準化されたフォーマットがある場合はそのフォーマットを使用すること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425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（独）情報処理推進機構が策定した「共通語彙基盤」</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については内閣府「</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 スーパーシティのデータ連携基盤に関する調査業務 データ連携基盤技術報告書」（</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2021</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3</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に基づくデータ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モデル</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を使用する予定であ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96"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97"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18943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0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01"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（５）「先進性」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0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03" name="表 8"/>
          <p:cNvGraphicFramePr>
            <a:graphicFrameLocks noGrp="1"/>
          </p:cNvGraphicFramePr>
          <p:nvPr>
            <p:extLst>
              <p:ext uri="{D42A27DB-BD31-4B8C-83A1-F6EECF244321}">
                <p14:modId xmlns:p14="http://schemas.microsoft.com/office/powerpoint/2010/main" val="349690950"/>
              </p:ext>
            </p:extLst>
          </p:nvPr>
        </p:nvGraphicFramePr>
        <p:xfrm>
          <a:off x="334796" y="1140769"/>
          <a:ext cx="8474408" cy="5312567"/>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563757">
                <a:tc rowSpan="2">
                  <a:txBody>
                    <a:bodyPr/>
                    <a:lstStyle/>
                    <a:p>
                      <a:pPr marR="44450" indent="0" algn="ctr">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0" marR="4445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先端技術</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254000" marR="44450" indent="0" algn="l" defTabSz="914400" rtl="0" eaLnBrk="1" latinLnBrk="0" hangingPunct="1">
                        <a:spcAft>
                          <a:spcPts val="0"/>
                        </a:spcAft>
                        <a:buFont typeface="+mj-ea"/>
                        <a:buNone/>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AI</a:t>
                      </a:r>
                      <a:r>
                        <a:rPr kumimoji="1" lang="ja-JP" altLang="en-US" sz="1200" kern="1200" dirty="0" err="1">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G</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等先端技術を活用をすることにより、社会的な課題や要求に対応していること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4881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i="0" kern="100" dirty="0">
                          <a:solidFill>
                            <a:schemeClr val="tx1"/>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0" kern="100" dirty="0">
                          <a:solidFill>
                            <a:schemeClr val="tx1"/>
                          </a:solidFill>
                          <a:latin typeface="Meiryo UI" panose="020B0604030504040204" pitchFamily="50" charset="-128"/>
                          <a:ea typeface="ＭＳ ゴシック" panose="020B0609070205080204" pitchFamily="49" charset="-128"/>
                          <a:cs typeface="Meiryo UI" panose="020B0604030504040204" pitchFamily="50" charset="-128"/>
                        </a:rPr>
                        <a:t>活用する先端技術①</a:t>
                      </a:r>
                      <a:r>
                        <a:rPr kumimoji="1" lang="en-US" altLang="ja-JP" sz="1200" i="0" kern="100" dirty="0">
                          <a:solidFill>
                            <a:schemeClr val="tx1"/>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ＡＩ</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○○という課題を解決するため、サービスＡにおいて</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を用いて○○データを解析し･･･</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i="0"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0"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活用する先端技術②</a:t>
                      </a:r>
                      <a:r>
                        <a:rPr kumimoji="1" lang="en-US" altLang="ja-JP" sz="1200" i="0"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just"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04" name="正方形/長方形 10"/>
          <p:cNvSpPr/>
          <p:nvPr/>
        </p:nvSpPr>
        <p:spPr>
          <a:xfrm>
            <a:off x="2123728" y="2636912"/>
            <a:ext cx="4968552" cy="12241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805"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06"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411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0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10" name="Text Box 4"/>
          <p:cNvSpPr txBox="1">
            <a:spLocks noChangeArrowheads="1"/>
          </p:cNvSpPr>
          <p:nvPr/>
        </p:nvSpPr>
        <p:spPr>
          <a:xfrm>
            <a:off x="0" y="53032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（６）「その他」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1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1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13" name="表 8"/>
          <p:cNvGraphicFramePr>
            <a:graphicFrameLocks noGrp="1"/>
          </p:cNvGraphicFramePr>
          <p:nvPr>
            <p:extLst/>
          </p:nvPr>
        </p:nvGraphicFramePr>
        <p:xfrm>
          <a:off x="334796" y="1109561"/>
          <a:ext cx="8474408" cy="554760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4723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５つの基本原則：セキュリティの確保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スマートシティセキュリティガイドライン（第</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版）を参考としながら適切なセキュリティ対策を実施すること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a:t>
                      </a:r>
                      <a:r>
                        <a:rPr kumimoji="1" lang="en-US" altLang="ja-JP" sz="1200" i="1" kern="100" baseline="300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を参考に適切なセキュリティ対策を実施する。詳細は応募様式共通部分後のスマートシティセキュリティガイドライン導入チェックシートに記載。</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サプライチェーンリスク</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err="1">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機材、端末などがサプライチェーンリスクを考慮したものであること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971">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機材、端末などはサプライチェーンリスクが考慮されたものを調達することとしており・・・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５つの基本原則：プライバシーの確保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プライバシー影響評価（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PIA</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）を実施するなど、プライバシーを確保したものであること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10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本事業実施前にプライバシー影響評価（</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PIA</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）を実施することとしており･･･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1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15" name="正方形/長方形 13"/>
          <p:cNvSpPr/>
          <p:nvPr/>
        </p:nvSpPr>
        <p:spPr>
          <a:xfrm>
            <a:off x="6468411" y="4941168"/>
            <a:ext cx="2065317"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81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88604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（６）「その他」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ext uri="{D42A27DB-BD31-4B8C-83A1-F6EECF244321}">
                <p14:modId xmlns:p14="http://schemas.microsoft.com/office/powerpoint/2010/main" val="1759097156"/>
              </p:ext>
            </p:extLst>
          </p:nvPr>
        </p:nvGraphicFramePr>
        <p:xfrm>
          <a:off x="334796" y="1087201"/>
          <a:ext cx="8474408" cy="5510151"/>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830217">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を介したデータを分野間連携（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357750" marR="44450" lvl="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①one to many</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分野のデータを複数分野で利用）パターン、②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many to one</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（複数分野のデータを１分野で利用）パターン</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752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を介することにより、○○分野と○○分野に活用することとしており･･･</a:t>
                      </a:r>
                      <a:endParaRPr lang="en-US"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2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 typeface="+mj-ea"/>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事業の実施に当たり、複数の地域で都市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の共同利用又は接続を行うなど、都市間連携を目指した取組であること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2392">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年度より○○市、○○市と共同で利用する予定であり</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、負担金として各市から○円を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848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コロナ対策</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 typeface="+mj-ea"/>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新型コロナウイルス感染症の対策に資するものであること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5771">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○○サービスの導入により新型コロナウイルス感染症の対策に資する。具体的には･･･</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5" name="正方形/長方形 13"/>
          <p:cNvSpPr/>
          <p:nvPr/>
        </p:nvSpPr>
        <p:spPr>
          <a:xfrm>
            <a:off x="5714701" y="5229200"/>
            <a:ext cx="2939220" cy="1258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7152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2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30" name="Rectangle 66"/>
          <p:cNvSpPr>
            <a:spLocks noChangeArrowheads="1"/>
          </p:cNvSpPr>
          <p:nvPr/>
        </p:nvSpPr>
        <p:spPr>
          <a:xfrm>
            <a:off x="108536" y="980728"/>
            <a:ext cx="8855951"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31"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32" name="正方形/長方形 12"/>
          <p:cNvSpPr/>
          <p:nvPr/>
        </p:nvSpPr>
        <p:spPr>
          <a:xfrm>
            <a:off x="108536" y="1084321"/>
            <a:ext cx="8712285"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事業ごとに各実施項目の手順が分かるように整理し記入してください。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1833" name="表 13"/>
          <p:cNvGraphicFramePr>
            <a:graphicFrameLocks noGrp="1"/>
          </p:cNvGraphicFramePr>
          <p:nvPr>
            <p:extLst/>
          </p:nvPr>
        </p:nvGraphicFramePr>
        <p:xfrm>
          <a:off x="270766" y="1617042"/>
          <a:ext cx="8591662" cy="4584248"/>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2021</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2022</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）○○サービス開発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B</a:t>
                      </a:r>
                      <a:r>
                        <a:rPr kumimoji="1" lang="ja-JP" altLang="en-US" sz="1100" dirty="0">
                          <a:solidFill>
                            <a:schemeClr val="tx1"/>
                          </a:solidFill>
                          <a:latin typeface="Meiryo UI" panose="020B0604030504040204" pitchFamily="50" charset="-128"/>
                          <a:ea typeface="Meiryo UI" panose="020B0604030504040204" pitchFamily="50" charset="-128"/>
                        </a:rPr>
                        <a:t>）○○アプリ開発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9567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）都市</a:t>
                      </a:r>
                      <a:r>
                        <a:rPr kumimoji="1" lang="en-US" altLang="ja-JP" sz="1100" dirty="0">
                          <a:solidFill>
                            <a:schemeClr val="tx1"/>
                          </a:solidFill>
                          <a:latin typeface="Meiryo UI" panose="020B0604030504040204" pitchFamily="50" charset="-128"/>
                          <a:ea typeface="Meiryo UI" panose="020B0604030504040204" pitchFamily="50" charset="-128"/>
                        </a:rPr>
                        <a:t>OS</a:t>
                      </a:r>
                      <a:r>
                        <a:rPr kumimoji="1" lang="ja-JP" altLang="en-US" sz="1100" dirty="0">
                          <a:solidFill>
                            <a:schemeClr val="tx1"/>
                          </a:solidFill>
                          <a:latin typeface="Meiryo UI" panose="020B0604030504040204" pitchFamily="50" charset="-128"/>
                          <a:ea typeface="Meiryo UI" panose="020B0604030504040204" pitchFamily="50" charset="-128"/>
                        </a:rPr>
                        <a:t>整備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7606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834" name="ホームベース 14"/>
          <p:cNvSpPr/>
          <p:nvPr/>
        </p:nvSpPr>
        <p:spPr>
          <a:xfrm>
            <a:off x="1861211" y="2329285"/>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１．全体計画作成・調査</a:t>
            </a:r>
          </a:p>
        </p:txBody>
      </p:sp>
      <p:sp>
        <p:nvSpPr>
          <p:cNvPr id="1835" name="ホームベース 15"/>
          <p:cNvSpPr/>
          <p:nvPr/>
        </p:nvSpPr>
        <p:spPr>
          <a:xfrm>
            <a:off x="4236571" y="2484463"/>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1836" name="ホームベース 16"/>
          <p:cNvSpPr/>
          <p:nvPr/>
        </p:nvSpPr>
        <p:spPr>
          <a:xfrm>
            <a:off x="5028859" y="2639641"/>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1837" name="ホームベース 17"/>
          <p:cNvSpPr/>
          <p:nvPr/>
        </p:nvSpPr>
        <p:spPr>
          <a:xfrm>
            <a:off x="7344248" y="2790602"/>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1838" name="ホームベース 18"/>
          <p:cNvSpPr/>
          <p:nvPr/>
        </p:nvSpPr>
        <p:spPr>
          <a:xfrm>
            <a:off x="1836600" y="3034643"/>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１．全体計画作成・調査</a:t>
            </a:r>
          </a:p>
        </p:txBody>
      </p:sp>
      <p:sp>
        <p:nvSpPr>
          <p:cNvPr id="1839" name="ホームベース 19"/>
          <p:cNvSpPr/>
          <p:nvPr/>
        </p:nvSpPr>
        <p:spPr>
          <a:xfrm>
            <a:off x="4211960" y="3189821"/>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1840" name="ホームベース 20"/>
          <p:cNvSpPr/>
          <p:nvPr/>
        </p:nvSpPr>
        <p:spPr>
          <a:xfrm>
            <a:off x="5004248" y="3344999"/>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1841" name="ホームベース 21"/>
          <p:cNvSpPr/>
          <p:nvPr/>
        </p:nvSpPr>
        <p:spPr>
          <a:xfrm>
            <a:off x="7319637" y="3495960"/>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1842" name="ホームベース 22"/>
          <p:cNvSpPr/>
          <p:nvPr/>
        </p:nvSpPr>
        <p:spPr>
          <a:xfrm>
            <a:off x="1836600" y="369468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１．全体計画作成・調査</a:t>
            </a:r>
          </a:p>
        </p:txBody>
      </p:sp>
      <p:sp>
        <p:nvSpPr>
          <p:cNvPr id="1843" name="ホームベース 23"/>
          <p:cNvSpPr/>
          <p:nvPr/>
        </p:nvSpPr>
        <p:spPr>
          <a:xfrm>
            <a:off x="4211960" y="384986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1844" name="ホームベース 24"/>
          <p:cNvSpPr/>
          <p:nvPr/>
        </p:nvSpPr>
        <p:spPr>
          <a:xfrm>
            <a:off x="5004248" y="4005040"/>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1845" name="ホームベース 25"/>
          <p:cNvSpPr/>
          <p:nvPr/>
        </p:nvSpPr>
        <p:spPr>
          <a:xfrm>
            <a:off x="7319637" y="4156001"/>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1846" name="正方形/長方形 26"/>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47" name="正方形/長方形 2"/>
          <p:cNvSpPr/>
          <p:nvPr/>
        </p:nvSpPr>
        <p:spPr>
          <a:xfrm>
            <a:off x="629952" y="4653136"/>
            <a:ext cx="8118648" cy="1938992"/>
          </a:xfrm>
          <a:prstGeom prst="rect">
            <a:avLst/>
          </a:prstGeom>
          <a:solidFill>
            <a:schemeClr val="bg1"/>
          </a:solidFill>
        </p:spPr>
        <p:txBody>
          <a:bodyPr wrap="square">
            <a:spAutoFit/>
          </a:bodyPr>
          <a:lstStyle/>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68288" marR="44450" lvl="0" indent="-141288" algn="l" defTabSz="914400" rtl="0" eaLnBrk="0" fontAlgn="base" latinLnBrk="0" hangingPunct="0">
              <a:lnSpc>
                <a:spcPct val="100000"/>
              </a:lnSpc>
              <a:spcBef>
                <a:spcPct val="0"/>
              </a:spcBef>
              <a:spcAft>
                <a:spcPts val="0"/>
              </a:spcAft>
              <a:buClrTx/>
              <a:buSzTx/>
              <a:buFontTx/>
              <a:buNone/>
              <a:tabLst/>
              <a:defRPr/>
            </a:pPr>
            <a:r>
              <a:rPr lang="ja-JP" altLang="en-US" sz="12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①</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「地域課題解決のためのスマートシティ推進事業」は、</a:t>
            </a:r>
            <a:r>
              <a:rPr kumimoji="1" lang="ja-JP" altLang="en-US" sz="1200" b="0" i="1" u="sng"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データ連携基盤（都市</a:t>
            </a:r>
            <a:r>
              <a:rPr kumimoji="1" lang="en-US" altLang="ja-JP" sz="1200" b="0" i="1" u="sng"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200" b="0" i="1" u="sng"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及びソリューション</a:t>
            </a:r>
            <a:r>
              <a:rPr kumimoji="1" lang="ja-JP" altLang="en-US" sz="1200" b="0" i="1" u="sng"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の実装</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に対する補助を行うものであることに留意すること（実証事業ではない）。また、本事業で構築したデータ連携基盤及びソリューションは最低５年間は運営し続ける必要がある。</a:t>
            </a:r>
            <a:endParaRPr kumimoji="1" lang="en-US" altLang="ja-JP"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　継続して運用しない場合、補助金の返還を求める可能性があることに留意すること。</a:t>
            </a:r>
            <a:endParaRPr kumimoji="1" lang="en-US" altLang="ja-JP"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endParaRPr>
          </a:p>
          <a:p>
            <a:pPr marL="268288" marR="44450" lvl="0" indent="-141288">
              <a:spcAft>
                <a:spcPts val="0"/>
              </a:spcAft>
              <a:defRPr/>
            </a:pPr>
            <a:r>
              <a:rPr lang="ja-JP" altLang="en-US" sz="1200" i="1" kern="100" dirty="0">
                <a:solidFill>
                  <a:srgbClr val="F73131"/>
                </a:solidFill>
                <a:latin typeface="ＭＳ Ｐゴシック"/>
                <a:ea typeface="ＭＳ ゴシック" panose="020B0609070205080204" pitchFamily="49" charset="-128"/>
                <a:cs typeface="Meiryo UI" panose="020B0604030504040204" pitchFamily="50" charset="-128"/>
              </a:rPr>
              <a:t>②交付決定日より前に支出負担行為にあたる契約の締結などを行った場合、補助金の対象外となります。（ただし、例えば、契約に先立つ事業者募集や選定作業、見積の取得など支出を伴わない準備行為については事前着手可能です。）</a:t>
            </a:r>
            <a:endParaRPr lang="en-US" altLang="ja-JP" sz="1200" i="1" kern="100" dirty="0">
              <a:solidFill>
                <a:srgbClr val="F73131"/>
              </a:solidFill>
              <a:latin typeface="ＭＳ Ｐゴシック"/>
              <a:ea typeface="ＭＳ ゴシック" panose="020B0609070205080204" pitchFamily="49" charset="-128"/>
              <a:cs typeface="Meiryo UI" panose="020B0604030504040204" pitchFamily="50" charset="-128"/>
            </a:endParaRPr>
          </a:p>
          <a:p>
            <a:pPr marL="268288" marR="44450" lvl="0" indent="-141288">
              <a:spcAft>
                <a:spcPts val="0"/>
              </a:spcAf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③</a:t>
            </a:r>
            <a:r>
              <a:rPr lang="ja-JP" altLang="en-US" sz="1200" i="1" kern="100" dirty="0">
                <a:solidFill>
                  <a:srgbClr val="F73131"/>
                </a:solidFill>
                <a:latin typeface="ＭＳ Ｐゴシック"/>
                <a:ea typeface="ＭＳ ゴシック" panose="020B0609070205080204" pitchFamily="49" charset="-128"/>
                <a:cs typeface="Meiryo UI" panose="020B0604030504040204" pitchFamily="50" charset="-128"/>
              </a:rPr>
              <a:t>９～</a:t>
            </a:r>
            <a:r>
              <a:rPr lang="en-US" altLang="ja-JP" sz="1200" i="1" kern="100" dirty="0">
                <a:solidFill>
                  <a:srgbClr val="F73131"/>
                </a:solidFill>
                <a:latin typeface="ＭＳ Ｐゴシック"/>
                <a:ea typeface="ＭＳ ゴシック" panose="020B0609070205080204" pitchFamily="49" charset="-128"/>
                <a:cs typeface="Meiryo UI" panose="020B0604030504040204" pitchFamily="50" charset="-128"/>
              </a:rPr>
              <a:t>12</a:t>
            </a:r>
            <a:r>
              <a:rPr lang="ja-JP" altLang="en-US" sz="1200" i="1" kern="100" dirty="0">
                <a:solidFill>
                  <a:srgbClr val="F73131"/>
                </a:solidFill>
                <a:latin typeface="ＭＳ Ｐゴシック"/>
                <a:ea typeface="ＭＳ ゴシック" panose="020B0609070205080204" pitchFamily="49" charset="-128"/>
                <a:cs typeface="Meiryo UI" panose="020B0604030504040204" pitchFamily="50" charset="-128"/>
              </a:rPr>
              <a:t>月の間に中間報告会、 </a:t>
            </a:r>
            <a:r>
              <a:rPr lang="en-US" altLang="ja-JP" sz="1200" i="1" kern="100" dirty="0">
                <a:solidFill>
                  <a:srgbClr val="F73131"/>
                </a:solidFill>
                <a:latin typeface="ＭＳ Ｐゴシック"/>
                <a:ea typeface="ＭＳ ゴシック" panose="020B0609070205080204" pitchFamily="49" charset="-128"/>
                <a:cs typeface="Meiryo UI" panose="020B0604030504040204" pitchFamily="50" charset="-128"/>
              </a:rPr>
              <a:t>1</a:t>
            </a:r>
            <a:r>
              <a:rPr lang="ja-JP" altLang="en-US" sz="1200" i="1" kern="100" dirty="0">
                <a:solidFill>
                  <a:srgbClr val="F73131"/>
                </a:solidFill>
                <a:latin typeface="ＭＳ Ｐゴシック"/>
                <a:ea typeface="ＭＳ ゴシック" panose="020B0609070205080204" pitchFamily="49" charset="-128"/>
                <a:cs typeface="Meiryo UI" panose="020B0604030504040204" pitchFamily="50" charset="-128"/>
              </a:rPr>
              <a:t>～</a:t>
            </a:r>
            <a:r>
              <a:rPr lang="en-US" altLang="ja-JP" sz="1200" i="1" kern="100" dirty="0">
                <a:solidFill>
                  <a:srgbClr val="F73131"/>
                </a:solidFill>
                <a:latin typeface="ＭＳ Ｐゴシック"/>
                <a:ea typeface="ＭＳ ゴシック" panose="020B0609070205080204" pitchFamily="49" charset="-128"/>
                <a:cs typeface="Meiryo UI" panose="020B0604030504040204" pitchFamily="50" charset="-128"/>
              </a:rPr>
              <a:t>3</a:t>
            </a:r>
            <a:r>
              <a:rPr lang="ja-JP" altLang="en-US" sz="1200" i="1" kern="100" dirty="0">
                <a:solidFill>
                  <a:srgbClr val="F73131"/>
                </a:solidFill>
                <a:latin typeface="ＭＳ Ｐゴシック"/>
                <a:ea typeface="ＭＳ ゴシック" panose="020B0609070205080204" pitchFamily="49" charset="-128"/>
                <a:cs typeface="Meiryo UI" panose="020B0604030504040204" pitchFamily="50" charset="-128"/>
              </a:rPr>
              <a:t>月の間に最終報告会を開催し、総務省の関係者に対して事業の進捗について報告することが望ましい。</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sp>
        <p:nvSpPr>
          <p:cNvPr id="1848" name="正方形/長方形 2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49" name="正方形/長方形 1"/>
          <p:cNvSpPr/>
          <p:nvPr/>
        </p:nvSpPr>
        <p:spPr>
          <a:xfrm>
            <a:off x="5652120" y="2015537"/>
            <a:ext cx="163967" cy="2736000"/>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50" dirty="0">
                <a:latin typeface="Meiryo UI" panose="020B0604030504040204" pitchFamily="50" charset="-128"/>
                <a:ea typeface="Meiryo UI" panose="020B0604030504040204" pitchFamily="50" charset="-128"/>
              </a:rPr>
              <a:t>中間報告会</a:t>
            </a:r>
          </a:p>
        </p:txBody>
      </p:sp>
      <p:sp>
        <p:nvSpPr>
          <p:cNvPr id="1850" name="正方形/長方形 24"/>
          <p:cNvSpPr/>
          <p:nvPr/>
        </p:nvSpPr>
        <p:spPr>
          <a:xfrm>
            <a:off x="8554743" y="2015537"/>
            <a:ext cx="163967" cy="2736000"/>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50" dirty="0">
                <a:latin typeface="Meiryo UI" panose="020B0604030504040204" pitchFamily="50" charset="-128"/>
                <a:ea typeface="Meiryo UI" panose="020B0604030504040204" pitchFamily="50" charset="-128"/>
              </a:rPr>
              <a:t>最終報告会</a:t>
            </a:r>
          </a:p>
        </p:txBody>
      </p:sp>
    </p:spTree>
    <p:extLst>
      <p:ext uri="{BB962C8B-B14F-4D97-AF65-F5344CB8AC3E}">
        <p14:creationId xmlns:p14="http://schemas.microsoft.com/office/powerpoint/2010/main" val="522597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実施計画書</a:t>
            </a:r>
          </a:p>
        </p:txBody>
      </p:sp>
      <p:sp>
        <p:nvSpPr>
          <p:cNvPr id="185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854" name="表 2"/>
          <p:cNvGraphicFramePr>
            <a:graphicFrameLocks noGrp="1"/>
          </p:cNvGraphicFramePr>
          <p:nvPr>
            <p:extLst/>
          </p:nvPr>
        </p:nvGraphicFramePr>
        <p:xfrm>
          <a:off x="238463" y="698100"/>
          <a:ext cx="8271099" cy="5169368"/>
        </p:xfrm>
        <a:graphic>
          <a:graphicData uri="http://schemas.openxmlformats.org/drawingml/2006/table">
            <a:tbl>
              <a:tblPr/>
              <a:tblGrid>
                <a:gridCol w="32914">
                  <a:extLst>
                    <a:ext uri="{9D8B030D-6E8A-4147-A177-3AD203B41FA5}">
                      <a16:colId xmlns:a16="http://schemas.microsoft.com/office/drawing/2014/main" val="20000"/>
                    </a:ext>
                  </a:extLst>
                </a:gridCol>
                <a:gridCol w="98855">
                  <a:extLst>
                    <a:ext uri="{9D8B030D-6E8A-4147-A177-3AD203B41FA5}">
                      <a16:colId xmlns:a16="http://schemas.microsoft.com/office/drawing/2014/main" val="20001"/>
                    </a:ext>
                  </a:extLst>
                </a:gridCol>
                <a:gridCol w="122325">
                  <a:extLst>
                    <a:ext uri="{9D8B030D-6E8A-4147-A177-3AD203B41FA5}">
                      <a16:colId xmlns:a16="http://schemas.microsoft.com/office/drawing/2014/main" val="20002"/>
                    </a:ext>
                  </a:extLst>
                </a:gridCol>
                <a:gridCol w="621035">
                  <a:extLst>
                    <a:ext uri="{9D8B030D-6E8A-4147-A177-3AD203B41FA5}">
                      <a16:colId xmlns:a16="http://schemas.microsoft.com/office/drawing/2014/main" val="20003"/>
                    </a:ext>
                  </a:extLst>
                </a:gridCol>
                <a:gridCol w="1251481">
                  <a:extLst>
                    <a:ext uri="{9D8B030D-6E8A-4147-A177-3AD203B41FA5}">
                      <a16:colId xmlns:a16="http://schemas.microsoft.com/office/drawing/2014/main" val="20004"/>
                    </a:ext>
                  </a:extLst>
                </a:gridCol>
                <a:gridCol w="3443925">
                  <a:extLst>
                    <a:ext uri="{9D8B030D-6E8A-4147-A177-3AD203B41FA5}">
                      <a16:colId xmlns:a16="http://schemas.microsoft.com/office/drawing/2014/main" val="20005"/>
                    </a:ext>
                  </a:extLst>
                </a:gridCol>
                <a:gridCol w="517529">
                  <a:extLst>
                    <a:ext uri="{9D8B030D-6E8A-4147-A177-3AD203B41FA5}">
                      <a16:colId xmlns:a16="http://schemas.microsoft.com/office/drawing/2014/main" val="20006"/>
                    </a:ext>
                  </a:extLst>
                </a:gridCol>
                <a:gridCol w="385795">
                  <a:extLst>
                    <a:ext uri="{9D8B030D-6E8A-4147-A177-3AD203B41FA5}">
                      <a16:colId xmlns:a16="http://schemas.microsoft.com/office/drawing/2014/main" val="20007"/>
                    </a:ext>
                  </a:extLst>
                </a:gridCol>
                <a:gridCol w="592808">
                  <a:extLst>
                    <a:ext uri="{9D8B030D-6E8A-4147-A177-3AD203B41FA5}">
                      <a16:colId xmlns:a16="http://schemas.microsoft.com/office/drawing/2014/main" val="20008"/>
                    </a:ext>
                  </a:extLst>
                </a:gridCol>
                <a:gridCol w="1204432">
                  <a:extLst>
                    <a:ext uri="{9D8B030D-6E8A-4147-A177-3AD203B41FA5}">
                      <a16:colId xmlns:a16="http://schemas.microsoft.com/office/drawing/2014/main" val="20009"/>
                    </a:ext>
                  </a:extLst>
                </a:gridCol>
              </a:tblGrid>
              <a:tr h="294781">
                <a:tc gridSpan="5">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項　　目</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積算内容</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金額［円］</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146">
                <a:tc gridSpan="4">
                  <a:txBody>
                    <a:bodyPr/>
                    <a:lstStyle/>
                    <a:p>
                      <a:pPr algn="ctr" fontAlgn="t"/>
                      <a:r>
                        <a:rPr lang="en-US" altLang="ja-JP" sz="1100" b="0" i="0" u="none" strike="noStrike" dirty="0">
                          <a:effectLst/>
                          <a:latin typeface="Meiryo UI" panose="020B0604030504040204" pitchFamily="50" charset="-128"/>
                          <a:ea typeface="Meiryo UI" panose="020B0604030504040204" pitchFamily="50" charset="-128"/>
                        </a:rPr>
                        <a:t>1.</a:t>
                      </a:r>
                      <a:r>
                        <a:rPr lang="ja-JP" altLang="en-US" sz="1100" b="0" i="0" u="none" strike="noStrike" dirty="0">
                          <a:effectLst/>
                          <a:latin typeface="Meiryo UI" panose="020B0604030504040204" pitchFamily="50" charset="-128"/>
                          <a:ea typeface="Meiryo UI" panose="020B0604030504040204" pitchFamily="50" charset="-128"/>
                        </a:rPr>
                        <a:t>直接経費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ctr" fontAlgn="t"/>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例）</a:t>
                      </a:r>
                    </a:p>
                  </a:txBody>
                  <a:tcPr marL="3757" marR="3757" marT="3757"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dirty="0">
                          <a:solidFill>
                            <a:srgbClr val="0000FF"/>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．物品費（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71346">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１．設備備品費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機器名（単価・個数を記載、リース・レンタルの場合は期間も記載）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6949">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２．消耗品費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○○部品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数量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人件費・謝金（</a:t>
                      </a:r>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２、３）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7235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１．事業担当者費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4384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２．事業補助者費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３．謝金</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○○に関する謝金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．旅費（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１．旅費</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２．委員等旅費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75841">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３．委員等調査費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2">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Ⅳ</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その他</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１．外注費（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保守費、改造修理費、業務請負等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２．印刷製本費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印刷・製本代等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5"/>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３．会議費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会場借料等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４．通信運搬費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回線使用料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7"/>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５．光熱水料</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光熱費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６．その他（諸経費）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詳細に記入のこと。</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58">
                <a:tc gridSpan="5">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　合　　　　計</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Ⅰ</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Ⅲ</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Ⅳ</a:t>
                      </a:r>
                    </a:p>
                  </a:txBody>
                  <a:tcPr marL="3757" marR="3757" marT="375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40938">
                <a:tc gridSpan="2">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p>
                      <a:pPr algn="r" fontAlgn="ctr"/>
                      <a:r>
                        <a:rPr lang="ja-JP" altLang="en-US" sz="1100" b="0" i="0" u="none" strike="noStrike" dirty="0">
                          <a:effectLst/>
                          <a:latin typeface="Meiryo UI" panose="020B0604030504040204" pitchFamily="50" charset="-128"/>
                          <a:ea typeface="Meiryo UI" panose="020B0604030504040204" pitchFamily="50" charset="-128"/>
                        </a:rPr>
                        <a:t>（壱円未満は端数切捨）</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358">
                <a:tc gridSpan="5">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２．一般管理費（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４）</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Ⅱ</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Ⅳ</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一般管理費率　</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1248">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358">
                <a:tc gridSpan="5">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３．総　額</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１．直接経費　＋　２．一般管理費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1855" name="正方形/長方形 3"/>
          <p:cNvSpPr/>
          <p:nvPr/>
        </p:nvSpPr>
        <p:spPr>
          <a:xfrm>
            <a:off x="238463" y="5867468"/>
            <a:ext cx="9036496"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≪注意事項≫</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Ⅰ</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物品費」及び「</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Ⅳ</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１．外注費」については根拠となる見積書を添付すること。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２）提案者が地方公共団体の場合、事業担当者及び事業補助者の人件費は計上できない。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３）人件費を積算に含む場合、時間単価は、各事業担当者・事業補助者ごとの健康保険等級等を元に、別紙の人件費標準単価表に基づき積算すること。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３）提案者が地方公共団体の場合、地方公共団体職員の旅費は計上できない。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４）提案者が地方公共団体の場合、一般管理費は計上できない。</a:t>
            </a:r>
          </a:p>
        </p:txBody>
      </p:sp>
      <p:sp>
        <p:nvSpPr>
          <p:cNvPr id="1856"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024597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5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60"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61" name="表 2"/>
          <p:cNvGraphicFramePr>
            <a:graphicFrameLocks noGrp="1"/>
          </p:cNvGraphicFramePr>
          <p:nvPr>
            <p:extLst/>
          </p:nvPr>
        </p:nvGraphicFramePr>
        <p:xfrm>
          <a:off x="300056" y="1046596"/>
          <a:ext cx="8280000" cy="2464194"/>
        </p:xfrm>
        <a:graphic>
          <a:graphicData uri="http://schemas.openxmlformats.org/drawingml/2006/table">
            <a:tbl>
              <a:tblPr firstRow="1" firstCol="1" bandRow="1"/>
              <a:tblGrid>
                <a:gridCol w="2097935">
                  <a:extLst>
                    <a:ext uri="{9D8B030D-6E8A-4147-A177-3AD203B41FA5}">
                      <a16:colId xmlns:a16="http://schemas.microsoft.com/office/drawing/2014/main" val="20000"/>
                    </a:ext>
                  </a:extLst>
                </a:gridCol>
                <a:gridCol w="2267710">
                  <a:extLst>
                    <a:ext uri="{9D8B030D-6E8A-4147-A177-3AD203B41FA5}">
                      <a16:colId xmlns:a16="http://schemas.microsoft.com/office/drawing/2014/main" val="20001"/>
                    </a:ext>
                  </a:extLst>
                </a:gridCol>
                <a:gridCol w="1637117">
                  <a:extLst>
                    <a:ext uri="{9D8B030D-6E8A-4147-A177-3AD203B41FA5}">
                      <a16:colId xmlns:a16="http://schemas.microsoft.com/office/drawing/2014/main" val="20002"/>
                    </a:ext>
                  </a:extLst>
                </a:gridCol>
                <a:gridCol w="2277238">
                  <a:extLst>
                    <a:ext uri="{9D8B030D-6E8A-4147-A177-3AD203B41FA5}">
                      <a16:colId xmlns:a16="http://schemas.microsoft.com/office/drawing/2014/main" val="20003"/>
                    </a:ext>
                  </a:extLst>
                </a:gridCol>
              </a:tblGrid>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代表者の役職及び氏名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担当者の役職及び氏名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業種及び主要事業内容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0242">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設立年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資本金</a:t>
                      </a:r>
                    </a:p>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（単位：千円）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954">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従業員数（単位：人）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支店・店舗数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363">
                <a:tc>
                  <a:txBody>
                    <a:bodyPr/>
                    <a:lstStyle/>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担当者の連絡先</a:t>
                      </a:r>
                    </a:p>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（電話番号・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FAX</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E-mail</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アドレス）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1862" name="表 7"/>
          <p:cNvGraphicFramePr>
            <a:graphicFrameLocks noGrp="1"/>
          </p:cNvGraphicFramePr>
          <p:nvPr>
            <p:extLst/>
          </p:nvPr>
        </p:nvGraphicFramePr>
        <p:xfrm>
          <a:off x="300055" y="3995382"/>
          <a:ext cx="8280001" cy="2080879"/>
        </p:xfrm>
        <a:graphic>
          <a:graphicData uri="http://schemas.openxmlformats.org/drawingml/2006/table">
            <a:tbl>
              <a:tblPr firstRow="1" firstCol="1" bandRow="1"/>
              <a:tblGrid>
                <a:gridCol w="545934">
                  <a:extLst>
                    <a:ext uri="{9D8B030D-6E8A-4147-A177-3AD203B41FA5}">
                      <a16:colId xmlns:a16="http://schemas.microsoft.com/office/drawing/2014/main" val="20000"/>
                    </a:ext>
                  </a:extLst>
                </a:gridCol>
                <a:gridCol w="2653413">
                  <a:extLst>
                    <a:ext uri="{9D8B030D-6E8A-4147-A177-3AD203B41FA5}">
                      <a16:colId xmlns:a16="http://schemas.microsoft.com/office/drawing/2014/main" val="20001"/>
                    </a:ext>
                  </a:extLst>
                </a:gridCol>
                <a:gridCol w="2716672">
                  <a:extLst>
                    <a:ext uri="{9D8B030D-6E8A-4147-A177-3AD203B41FA5}">
                      <a16:colId xmlns:a16="http://schemas.microsoft.com/office/drawing/2014/main" val="20002"/>
                    </a:ext>
                  </a:extLst>
                </a:gridCol>
                <a:gridCol w="1272980">
                  <a:extLst>
                    <a:ext uri="{9D8B030D-6E8A-4147-A177-3AD203B41FA5}">
                      <a16:colId xmlns:a16="http://schemas.microsoft.com/office/drawing/2014/main" val="20003"/>
                    </a:ext>
                  </a:extLst>
                </a:gridCol>
                <a:gridCol w="1091002">
                  <a:extLst>
                    <a:ext uri="{9D8B030D-6E8A-4147-A177-3AD203B41FA5}">
                      <a16:colId xmlns:a16="http://schemas.microsoft.com/office/drawing/2014/main" val="20004"/>
                    </a:ext>
                  </a:extLst>
                </a:gridCol>
              </a:tblGrid>
              <a:tr h="28937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氏名・役職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住所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株数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374">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28">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gridSpan="3">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63" name="正方形/長方形 1"/>
          <p:cNvSpPr/>
          <p:nvPr/>
        </p:nvSpPr>
        <p:spPr>
          <a:xfrm>
            <a:off x="194433" y="705005"/>
            <a:ext cx="2050561"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（１）申請者の概要</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4" name="正方形/長方形 9"/>
          <p:cNvSpPr/>
          <p:nvPr/>
        </p:nvSpPr>
        <p:spPr>
          <a:xfrm>
            <a:off x="262747" y="3583809"/>
            <a:ext cx="1640193"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（２）株主構成</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5" name="正方形/長方形 10"/>
          <p:cNvSpPr/>
          <p:nvPr/>
        </p:nvSpPr>
        <p:spPr>
          <a:xfrm>
            <a:off x="3808052" y="6134130"/>
            <a:ext cx="5220120" cy="600164"/>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１．定款、登記簿抄本を添付すること。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２．行が不足する場合は、適宜、増やすなどをして表を作成すること。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6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4075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6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0" name="Rectangle 66"/>
          <p:cNvSpPr>
            <a:spLocks noChangeArrowheads="1"/>
          </p:cNvSpPr>
          <p:nvPr/>
        </p:nvSpPr>
        <p:spPr>
          <a:xfrm>
            <a:off x="179513" y="692632"/>
            <a:ext cx="8784976" cy="609162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71" name="正方形/長方形 4"/>
          <p:cNvSpPr/>
          <p:nvPr/>
        </p:nvSpPr>
        <p:spPr>
          <a:xfrm>
            <a:off x="146691" y="5751407"/>
            <a:ext cx="9278309"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１．本資料は、過去３期の財務諸表により作成すること。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２．金額は、百円の位を四捨五入して千円単位で記入すること。率は、小数第２位を四捨五入して小数第１位まで記載すること。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３．直近３ヶ年の貸借対照表、損益計算書を添付すること。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４．創業後間もない企業は将来３期の経営状況表を作成すること。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５．本表での売上高は、本業による営業収益に、その他の営業収益が加算されたものをいう。</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72" name="表 1"/>
          <p:cNvGraphicFramePr>
            <a:graphicFrameLocks noGrp="1"/>
          </p:cNvGraphicFramePr>
          <p:nvPr>
            <p:extLst/>
          </p:nvPr>
        </p:nvGraphicFramePr>
        <p:xfrm>
          <a:off x="323528" y="1031186"/>
          <a:ext cx="8079069" cy="4746432"/>
        </p:xfrm>
        <a:graphic>
          <a:graphicData uri="http://schemas.openxmlformats.org/drawingml/2006/table">
            <a:tbl>
              <a:tblPr firstRow="1" firstCol="1" bandRow="1"/>
              <a:tblGrid>
                <a:gridCol w="1303247">
                  <a:extLst>
                    <a:ext uri="{9D8B030D-6E8A-4147-A177-3AD203B41FA5}">
                      <a16:colId xmlns:a16="http://schemas.microsoft.com/office/drawing/2014/main" val="20000"/>
                    </a:ext>
                  </a:extLst>
                </a:gridCol>
                <a:gridCol w="812571">
                  <a:extLst>
                    <a:ext uri="{9D8B030D-6E8A-4147-A177-3AD203B41FA5}">
                      <a16:colId xmlns:a16="http://schemas.microsoft.com/office/drawing/2014/main" val="20001"/>
                    </a:ext>
                  </a:extLst>
                </a:gridCol>
                <a:gridCol w="692251">
                  <a:extLst>
                    <a:ext uri="{9D8B030D-6E8A-4147-A177-3AD203B41FA5}">
                      <a16:colId xmlns:a16="http://schemas.microsoft.com/office/drawing/2014/main" val="20002"/>
                    </a:ext>
                  </a:extLst>
                </a:gridCol>
                <a:gridCol w="1757000">
                  <a:extLst>
                    <a:ext uri="{9D8B030D-6E8A-4147-A177-3AD203B41FA5}">
                      <a16:colId xmlns:a16="http://schemas.microsoft.com/office/drawing/2014/main" val="20003"/>
                    </a:ext>
                  </a:extLst>
                </a:gridCol>
                <a:gridCol w="1757000">
                  <a:extLst>
                    <a:ext uri="{9D8B030D-6E8A-4147-A177-3AD203B41FA5}">
                      <a16:colId xmlns:a16="http://schemas.microsoft.com/office/drawing/2014/main" val="20004"/>
                    </a:ext>
                  </a:extLst>
                </a:gridCol>
                <a:gridCol w="1757000">
                  <a:extLst>
                    <a:ext uri="{9D8B030D-6E8A-4147-A177-3AD203B41FA5}">
                      <a16:colId xmlns:a16="http://schemas.microsoft.com/office/drawing/2014/main" val="20005"/>
                    </a:ext>
                  </a:extLst>
                </a:gridCol>
              </a:tblGrid>
              <a:tr h="159192">
                <a:tc rowSpan="2" gridSpan="3">
                  <a:txBody>
                    <a:bodyPr/>
                    <a:lstStyle/>
                    <a:p>
                      <a:pPr marR="44450" indent="127000" algn="l">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7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Ｃ</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営業外収益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流動資産</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流動負債</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465">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4972">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4972">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9946">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流動比率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73697">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経常収支</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Ａ＋Ｄ</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ctr">
                        <a:spcAft>
                          <a:spcPts val="0"/>
                        </a:spcAft>
                      </a:pP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873" name="正方形/長方形 8"/>
          <p:cNvSpPr/>
          <p:nvPr/>
        </p:nvSpPr>
        <p:spPr>
          <a:xfrm>
            <a:off x="203748" y="666421"/>
            <a:ext cx="1845377"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（３）経営状況表</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7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85363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Text Box 4"/>
          <p:cNvSpPr txBox="1">
            <a:spLocks noChangeArrowheads="1"/>
          </p:cNvSpPr>
          <p:nvPr/>
        </p:nvSpPr>
        <p:spPr>
          <a:xfrm>
            <a:off x="107950" y="3791511"/>
            <a:ext cx="2375818" cy="1877437"/>
          </a:xfrm>
          <a:prstGeom prst="rect">
            <a:avLst/>
          </a:prstGeom>
          <a:noFill/>
          <a:ln w="9525">
            <a:noFill/>
            <a:miter lim="800000"/>
            <a:headEnd/>
            <a:tailEnd/>
          </a:ln>
          <a:effectLst/>
        </p:spPr>
        <p:txBody>
          <a:bodyPr wrap="square">
            <a:spAutoFit/>
          </a:bodyPr>
          <a:lstStyle/>
          <a:p>
            <a:r>
              <a:rPr lang="ja-JP" altLang="en-US" sz="1600" dirty="0"/>
              <a:t>■対象区域の概要</a:t>
            </a:r>
            <a:endParaRPr lang="en-US" altLang="ja-JP" sz="1600" dirty="0"/>
          </a:p>
          <a:p>
            <a:r>
              <a:rPr lang="ja-JP" altLang="en-US" sz="1600" i="1" dirty="0">
                <a:solidFill>
                  <a:srgbClr val="FF0000"/>
                </a:solidFill>
              </a:rPr>
              <a:t>（名称、面積、人口等）</a:t>
            </a:r>
            <a:endParaRPr lang="en-US" altLang="ja-JP" sz="1600" i="1" dirty="0">
              <a:solidFill>
                <a:srgbClr val="FF0000"/>
              </a:solidFill>
              <a:latin typeface="Tahoma" pitchFamily="34" charset="0"/>
            </a:endParaRPr>
          </a:p>
          <a:p>
            <a:pPr marL="238125" indent="-238125" eaLnBrk="1" hangingPunct="1">
              <a:spcBef>
                <a:spcPct val="5000"/>
              </a:spcBef>
              <a:buFont typeface="Wingdings" pitchFamily="2" charset="2"/>
              <a:buChar char="n"/>
              <a:defRPr/>
            </a:pPr>
            <a:endParaRPr lang="en-US" altLang="ja-JP" sz="1600" dirty="0">
              <a:latin typeface="Tahoma" pitchFamily="34" charset="0"/>
            </a:endParaRPr>
          </a:p>
          <a:p>
            <a:pPr marL="238125" indent="-238125" eaLnBrk="1" hangingPunct="1">
              <a:spcBef>
                <a:spcPct val="5000"/>
              </a:spcBef>
              <a:buFont typeface="Wingdings" pitchFamily="2" charset="2"/>
              <a:buChar char="n"/>
              <a:defRPr/>
            </a:pPr>
            <a:r>
              <a:rPr lang="ja-JP" altLang="en-US" sz="1600" dirty="0">
                <a:latin typeface="Tahoma" pitchFamily="34" charset="0"/>
              </a:rPr>
              <a:t>対象区域のビジョン</a:t>
            </a:r>
            <a:endParaRPr lang="en-US" altLang="ja-JP" sz="1600" dirty="0">
              <a:latin typeface="Tahoma" pitchFamily="34" charset="0"/>
            </a:endParaRPr>
          </a:p>
          <a:p>
            <a:pPr eaLnBrk="1" hangingPunct="1">
              <a:spcBef>
                <a:spcPct val="5000"/>
              </a:spcBef>
              <a:defRPr/>
            </a:pPr>
            <a:r>
              <a:rPr lang="ja-JP" altLang="en-US" sz="1600" i="1" dirty="0">
                <a:solidFill>
                  <a:srgbClr val="FF0000"/>
                </a:solidFill>
                <a:latin typeface="Tahoma" pitchFamily="34" charset="0"/>
              </a:rPr>
              <a:t>（目指すべき地域の姿）</a:t>
            </a:r>
            <a:endParaRPr lang="en-US" altLang="ja-JP" sz="1600" i="1" dirty="0">
              <a:solidFill>
                <a:srgbClr val="FF0000"/>
              </a:solidFill>
              <a:latin typeface="Tahoma" pitchFamily="34" charset="0"/>
            </a:endParaRPr>
          </a:p>
          <a:p>
            <a:pPr eaLnBrk="1" hangingPunct="1">
              <a:spcBef>
                <a:spcPct val="5000"/>
              </a:spcBef>
              <a:defRPr/>
            </a:pPr>
            <a:endParaRPr lang="en-US" altLang="ja-JP" sz="1600" dirty="0">
              <a:latin typeface="Tahoma" pitchFamily="34" charset="0"/>
            </a:endParaRPr>
          </a:p>
          <a:p>
            <a:pPr eaLnBrk="1" hangingPunct="1">
              <a:spcBef>
                <a:spcPct val="5000"/>
              </a:spcBef>
              <a:defRPr/>
            </a:pPr>
            <a:endParaRPr lang="en-US" altLang="ja-JP" sz="1600" dirty="0">
              <a:latin typeface="Tahoma" pitchFamily="34" charset="0"/>
            </a:endParaRPr>
          </a:p>
        </p:txBody>
      </p:sp>
      <p:sp>
        <p:nvSpPr>
          <p:cNvPr id="1257" name="Rectangle 66"/>
          <p:cNvSpPr>
            <a:spLocks noChangeArrowheads="1"/>
          </p:cNvSpPr>
          <p:nvPr/>
        </p:nvSpPr>
        <p:spPr>
          <a:xfrm>
            <a:off x="107950" y="3702459"/>
            <a:ext cx="2375818" cy="2979158"/>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5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2400" b="1" dirty="0">
                <a:solidFill>
                  <a:schemeClr val="bg1"/>
                </a:solidFill>
                <a:latin typeface="ＭＳ Ｐゴシック" panose="020B0600070205080204" pitchFamily="50" charset="-128"/>
              </a:rPr>
              <a:t>４．概要　</a:t>
            </a:r>
            <a:r>
              <a:rPr lang="en-US" altLang="ja-JP" sz="2400" b="1" dirty="0">
                <a:solidFill>
                  <a:schemeClr val="bg1"/>
                </a:solidFill>
                <a:latin typeface="ＭＳ Ｐゴシック" panose="020B0600070205080204" pitchFamily="50" charset="-128"/>
              </a:rPr>
              <a:t>【</a:t>
            </a:r>
            <a:r>
              <a:rPr lang="ja-JP" altLang="en-US" sz="2400" b="1" dirty="0">
                <a:solidFill>
                  <a:schemeClr val="bg1"/>
                </a:solidFill>
                <a:latin typeface="ＭＳ Ｐゴシック" panose="020B0600070205080204" pitchFamily="50" charset="-128"/>
              </a:rPr>
              <a:t>申請者名</a:t>
            </a:r>
            <a:r>
              <a:rPr lang="en-US" altLang="ja-JP" sz="2400" b="1" dirty="0">
                <a:solidFill>
                  <a:schemeClr val="bg1"/>
                </a:solidFill>
                <a:latin typeface="ＭＳ Ｐゴシック" panose="020B0600070205080204" pitchFamily="50" charset="-128"/>
              </a:rPr>
              <a:t>】</a:t>
            </a:r>
            <a:endParaRPr lang="ja-JP" altLang="en-US" sz="2400" b="1" dirty="0">
              <a:solidFill>
                <a:schemeClr val="bg1"/>
              </a:solidFill>
              <a:latin typeface="ＭＳ Ｐゴシック" panose="020B0600070205080204" pitchFamily="50" charset="-128"/>
            </a:endParaRPr>
          </a:p>
        </p:txBody>
      </p:sp>
      <p:sp>
        <p:nvSpPr>
          <p:cNvPr id="1259" name="正方形/長方形 2"/>
          <p:cNvSpPr/>
          <p:nvPr/>
        </p:nvSpPr>
        <p:spPr>
          <a:xfrm>
            <a:off x="107950" y="656948"/>
            <a:ext cx="8978900" cy="9144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 事業のセールスポイント</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ja-JP" altLang="en-US" sz="1600" i="1" dirty="0">
                <a:solidFill>
                  <a:srgbClr val="FF0000"/>
                </a:solidFill>
                <a:latin typeface="+mj-ea"/>
                <a:ea typeface="+mj-ea"/>
              </a:rPr>
              <a:t>（提案の中で特に優れている点、それにより地域にどのような変化をもたらすかを簡潔に記載）　</a:t>
            </a:r>
            <a:endParaRPr lang="en-US" altLang="ja-JP" i="1" spc="-20" dirty="0">
              <a:solidFill>
                <a:srgbClr val="FF0000"/>
              </a:solidFill>
              <a:latin typeface="+mj-ea"/>
              <a:ea typeface="+mj-ea"/>
            </a:endParaRPr>
          </a:p>
        </p:txBody>
      </p:sp>
      <p:sp>
        <p:nvSpPr>
          <p:cNvPr id="1260" name="テキスト ボックス 11"/>
          <p:cNvSpPr txBox="1"/>
          <p:nvPr/>
        </p:nvSpPr>
        <p:spPr>
          <a:xfrm>
            <a:off x="2516391" y="1700808"/>
            <a:ext cx="3096344" cy="338554"/>
          </a:xfrm>
          <a:prstGeom prst="rect">
            <a:avLst/>
          </a:prstGeom>
          <a:noFill/>
        </p:spPr>
        <p:txBody>
          <a:bodyPr wrap="square" rtlCol="0">
            <a:spAutoFit/>
          </a:bodyPr>
          <a:lstStyle/>
          <a:p>
            <a:r>
              <a:rPr lang="ja-JP" altLang="en-US" sz="1600" dirty="0"/>
              <a:t>■関連</a:t>
            </a:r>
            <a:r>
              <a:rPr kumimoji="1" lang="ja-JP" altLang="en-US" sz="1600" dirty="0"/>
              <a:t>事業全体の概要</a:t>
            </a:r>
          </a:p>
        </p:txBody>
      </p:sp>
      <p:sp>
        <p:nvSpPr>
          <p:cNvPr id="1261" name="Rectangle 66"/>
          <p:cNvSpPr>
            <a:spLocks noChangeArrowheads="1"/>
          </p:cNvSpPr>
          <p:nvPr/>
        </p:nvSpPr>
        <p:spPr>
          <a:xfrm>
            <a:off x="107950" y="1714222"/>
            <a:ext cx="2375818" cy="1870506"/>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62" name="テキスト ボックス 32"/>
          <p:cNvSpPr txBox="1"/>
          <p:nvPr/>
        </p:nvSpPr>
        <p:spPr>
          <a:xfrm>
            <a:off x="107951" y="1802219"/>
            <a:ext cx="2231801" cy="307777"/>
          </a:xfrm>
          <a:prstGeom prst="rect">
            <a:avLst/>
          </a:prstGeom>
          <a:noFill/>
        </p:spPr>
        <p:txBody>
          <a:bodyPr wrap="square" rtlCol="0">
            <a:spAutoFit/>
          </a:bodyPr>
          <a:lstStyle/>
          <a:p>
            <a:r>
              <a:rPr kumimoji="1" lang="ja-JP" altLang="en-US" sz="1400" dirty="0"/>
              <a:t>位置図</a:t>
            </a:r>
            <a:endParaRPr kumimoji="1" lang="en-US" altLang="ja-JP" sz="1400" dirty="0"/>
          </a:p>
        </p:txBody>
      </p:sp>
      <p:sp>
        <p:nvSpPr>
          <p:cNvPr id="1263"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64"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a:t>
            </a:r>
            <a:endParaRPr kumimoji="1" lang="ja-JP" altLang="en-US" sz="1480" dirty="0">
              <a:solidFill>
                <a:schemeClr val="tx1"/>
              </a:solidFill>
            </a:endParaRPr>
          </a:p>
        </p:txBody>
      </p:sp>
    </p:spTree>
    <p:extLst>
      <p:ext uri="{BB962C8B-B14F-4D97-AF65-F5344CB8AC3E}">
        <p14:creationId xmlns:p14="http://schemas.microsoft.com/office/powerpoint/2010/main" val="936551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7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8" name="Text Box 4"/>
          <p:cNvSpPr txBox="1">
            <a:spLocks noChangeArrowheads="1"/>
          </p:cNvSpPr>
          <p:nvPr/>
        </p:nvSpPr>
        <p:spPr>
          <a:xfrm>
            <a:off x="179513" y="731963"/>
            <a:ext cx="7398461" cy="307777"/>
          </a:xfrm>
          <a:prstGeom prst="rect">
            <a:avLst/>
          </a:prstGeom>
          <a:noFill/>
          <a:ln w="9525">
            <a:noFill/>
            <a:miter lim="800000"/>
            <a:headEnd/>
            <a:tailEnd/>
          </a:ln>
          <a:effectLst/>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（４）財務状況、直近の売上状況及び見通し</a:t>
            </a:r>
          </a:p>
        </p:txBody>
      </p:sp>
      <p:sp>
        <p:nvSpPr>
          <p:cNvPr id="1879" name="Rectangle 66"/>
          <p:cNvSpPr>
            <a:spLocks noChangeArrowheads="1"/>
          </p:cNvSpPr>
          <p:nvPr/>
        </p:nvSpPr>
        <p:spPr>
          <a:xfrm>
            <a:off x="179513" y="692632"/>
            <a:ext cx="8784976" cy="604873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80" name="正方形/長方形 1"/>
          <p:cNvSpPr/>
          <p:nvPr/>
        </p:nvSpPr>
        <p:spPr>
          <a:xfrm>
            <a:off x="196241" y="2010912"/>
            <a:ext cx="5814392" cy="307777"/>
          </a:xfrm>
          <a:prstGeom prst="rect">
            <a:avLst/>
          </a:prstGeom>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（５）事業に関連する都道府県又は市町村との関係</a:t>
            </a:r>
          </a:p>
        </p:txBody>
      </p:sp>
      <p:sp>
        <p:nvSpPr>
          <p:cNvPr id="1881"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882" name="表 2"/>
          <p:cNvGraphicFramePr>
            <a:graphicFrameLocks noGrp="1"/>
          </p:cNvGraphicFramePr>
          <p:nvPr>
            <p:extLst/>
          </p:nvPr>
        </p:nvGraphicFramePr>
        <p:xfrm>
          <a:off x="343326" y="2312968"/>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0" marR="44450" indent="0">
                        <a:spcAft>
                          <a:spcPts val="0"/>
                        </a:spcAft>
                      </a:pPr>
                      <a:r>
                        <a:rPr lang="ja-JP" altLang="ja-JP" sz="1000" dirty="0">
                          <a:solidFill>
                            <a:srgbClr val="FF0000"/>
                          </a:solidFill>
                          <a:ea typeface="ＭＳ ゴシック" panose="020B0609070205080204" pitchFamily="49" charset="-128"/>
                          <a:cs typeface="Meiryo UI" panose="020B0604030504040204" pitchFamily="50" charset="-128"/>
                        </a:rPr>
                        <a:t>※</a:t>
                      </a:r>
                      <a:r>
                        <a:rPr lang="ja-JP" altLang="ja-JP" sz="1000" dirty="0">
                          <a:solidFill>
                            <a:srgbClr val="FF0000"/>
                          </a:solidFill>
                        </a:rPr>
                        <a:t>当該都道府県又は市町村との間で、出資、包括連携協定又はコンソーシアム組成等によりガバナンスが確立されていることについて記載すること</a:t>
                      </a: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83" name="表 2"/>
          <p:cNvGraphicFramePr>
            <a:graphicFrameLocks noGrp="1"/>
          </p:cNvGraphicFramePr>
          <p:nvPr>
            <p:extLst/>
          </p:nvPr>
        </p:nvGraphicFramePr>
        <p:xfrm>
          <a:off x="348708" y="3520753"/>
          <a:ext cx="8280001" cy="1280160"/>
        </p:xfrm>
        <a:graphic>
          <a:graphicData uri="http://schemas.openxmlformats.org/drawingml/2006/table">
            <a:tbl>
              <a:tblPr firstRow="1" firstCol="1" bandRow="1"/>
              <a:tblGrid>
                <a:gridCol w="177502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840685">
                  <a:extLst>
                    <a:ext uri="{9D8B030D-6E8A-4147-A177-3AD203B41FA5}">
                      <a16:colId xmlns:a16="http://schemas.microsoft.com/office/drawing/2014/main" val="20002"/>
                    </a:ext>
                  </a:extLst>
                </a:gridCol>
              </a:tblGrid>
              <a:tr h="184769">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補助事業に要する経費（円）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465">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合計額</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84" name="表 5"/>
          <p:cNvGraphicFramePr>
            <a:graphicFrameLocks noGrp="1"/>
          </p:cNvGraphicFramePr>
          <p:nvPr>
            <p:extLst/>
          </p:nvPr>
        </p:nvGraphicFramePr>
        <p:xfrm>
          <a:off x="373920" y="5157192"/>
          <a:ext cx="8280001" cy="1280160"/>
        </p:xfrm>
        <a:graphic>
          <a:graphicData uri="http://schemas.openxmlformats.org/drawingml/2006/table">
            <a:tbl>
              <a:tblPr firstRow="1" firstCol="1" bandRow="1"/>
              <a:tblGrid>
                <a:gridCol w="1461776">
                  <a:extLst>
                    <a:ext uri="{9D8B030D-6E8A-4147-A177-3AD203B41FA5}">
                      <a16:colId xmlns:a16="http://schemas.microsoft.com/office/drawing/2014/main" val="20000"/>
                    </a:ext>
                  </a:extLst>
                </a:gridCol>
                <a:gridCol w="2723823">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0">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補助金相当額（円）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85" name="正方形/長方形 11"/>
          <p:cNvSpPr/>
          <p:nvPr/>
        </p:nvSpPr>
        <p:spPr>
          <a:xfrm>
            <a:off x="339213" y="4869160"/>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（７）補助金相当額</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6" name="正方形/長方形 12"/>
          <p:cNvSpPr/>
          <p:nvPr/>
        </p:nvSpPr>
        <p:spPr>
          <a:xfrm>
            <a:off x="281133" y="3212976"/>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a:t>
            </a:r>
            <a:r>
              <a:rPr kumimoji="1" lang="zh-TW"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資金調達内訳</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7" name="正方形/長方形 6"/>
          <p:cNvSpPr/>
          <p:nvPr/>
        </p:nvSpPr>
        <p:spPr>
          <a:xfrm>
            <a:off x="339212" y="6453336"/>
            <a:ext cx="9849411" cy="261610"/>
          </a:xfrm>
          <a:prstGeom prst="rect">
            <a:avLst/>
          </a:prstGeom>
        </p:spPr>
        <p:txBody>
          <a:bodyPr wrap="square">
            <a:spAutoFit/>
          </a:bodyPr>
          <a:lstStyle/>
          <a:p>
            <a:pPr marL="374650" marR="254000" lvl="0" indent="-37465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注）補助金の支払いは、原則補助事業終了後の精算払いとなるため、補助事業実施期間中、補助金相当分の資金を確保する必要がある。</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88" name="表 2"/>
          <p:cNvGraphicFramePr>
            <a:graphicFrameLocks noGrp="1"/>
          </p:cNvGraphicFramePr>
          <p:nvPr>
            <p:extLst/>
          </p:nvPr>
        </p:nvGraphicFramePr>
        <p:xfrm>
          <a:off x="338133" y="1052736"/>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88900" marR="44450" indent="-88900">
                        <a:spcAft>
                          <a:spcPts val="0"/>
                        </a:spcAft>
                      </a:pPr>
                      <a:r>
                        <a:rPr lang="ja-JP" altLang="ja-JP" sz="1050" dirty="0">
                          <a:solidFill>
                            <a:srgbClr val="FF0000"/>
                          </a:solidFill>
                          <a:ea typeface="ＭＳ ゴシック" panose="020B0609070205080204" pitchFamily="49" charset="-128"/>
                          <a:cs typeface="Meiryo UI" panose="020B0604030504040204" pitchFamily="50" charset="-128"/>
                        </a:rPr>
                        <a:t>※「（３）経営状況表」や添付した「貸借対照表」及び「損益計算書」において、債務超過や負債・赤字が大きい場合は今後の対処方針を記載すること</a:t>
                      </a:r>
                      <a:r>
                        <a:rPr lang="en-US" sz="105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889" name="コネクタ: カギ線 3"/>
          <p:cNvCxnSpPr>
            <a:cxnSpLocks/>
            <a:endCxn id="1885" idx="1"/>
          </p:cNvCxnSpPr>
          <p:nvPr/>
        </p:nvCxnSpPr>
        <p:spPr>
          <a:xfrm rot="5400000">
            <a:off x="62277" y="4570034"/>
            <a:ext cx="729951" cy="176078"/>
          </a:xfrm>
          <a:prstGeom prst="bentConnector4">
            <a:avLst>
              <a:gd name="adj1" fmla="val -1389"/>
              <a:gd name="adj2" fmla="val 156446"/>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861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 name="オブジェクト 4" hidden="1"/>
          <p:cNvGraphicFramePr>
            <a:graphicFrameLocks noChangeAspect="1"/>
          </p:cNvGraphicFramePr>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5123" name="think-cell スライド" r:id="rId4" imgW="554" imgH="551" progId="TCLayout.ActiveDocument.1">
                  <p:embed/>
                </p:oleObj>
              </mc:Choice>
              <mc:Fallback>
                <p:oleObj name="think-cell スライド" r:id="rId4" imgW="554" imgH="551" progId="TCLayout.ActiveDocument.1">
                  <p:embed/>
                  <p:pic>
                    <p:nvPicPr>
                      <p:cNvPr id="1833" name="オブジェクト 4" hidden="1"/>
                      <p:cNvPicPr>
                        <a:picLocks noChangeAspect="1"/>
                      </p:cNvPicPr>
                      <p:nvPr/>
                    </p:nvPicPr>
                    <p:blipFill>
                      <a:blip r:embed="rId5"/>
                      <a:stretch>
                        <a:fillRect/>
                      </a:stretch>
                    </p:blipFill>
                    <p:spPr>
                      <a:xfrm>
                        <a:off x="1466" y="265235"/>
                        <a:ext cx="1466" cy="1466"/>
                      </a:xfrm>
                      <a:prstGeom prst="rect">
                        <a:avLst/>
                      </a:prstGeom>
                    </p:spPr>
                  </p:pic>
                </p:oleObj>
              </mc:Fallback>
            </mc:AlternateContent>
          </a:graphicData>
        </a:graphic>
      </p:graphicFrame>
      <p:sp>
        <p:nvSpPr>
          <p:cNvPr id="1834" name="正方形/長方形 6" hidden="1"/>
          <p:cNvSpPr/>
          <p:nvPr>
            <p:custDataLst>
              <p:tags r:id="rId2"/>
            </p:custDataLst>
          </p:nvPr>
        </p:nvSpPr>
        <p:spPr>
          <a:xfrm>
            <a:off x="0" y="263769"/>
            <a:ext cx="146538" cy="146538"/>
          </a:xfrm>
          <a:prstGeom prst="rect">
            <a:avLst/>
          </a:prstGeom>
          <a:solidFill>
            <a:srgbClr val="DDDDDD"/>
          </a:solidFill>
          <a:ln w="9525">
            <a:solidFill>
              <a:srgbClr val="B2B2B2"/>
            </a:solidFill>
            <a:miter lim="800000"/>
            <a:headEnd/>
            <a:tailEnd/>
          </a:ln>
          <a:effectLst/>
        </p:spPr>
        <p:txBody>
          <a:bodyPr wrap="none" lIns="0" tIns="0" rIns="0" bIns="0"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zh-TW"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sym typeface="Meiryo UI" panose="020B0604030504040204" pitchFamily="50" charset="-128"/>
            </a:endParaRPr>
          </a:p>
        </p:txBody>
      </p:sp>
      <p:sp>
        <p:nvSpPr>
          <p:cNvPr id="1835" name="正方形/長方形 46"/>
          <p:cNvSpPr/>
          <p:nvPr/>
        </p:nvSpPr>
        <p:spPr>
          <a:xfrm>
            <a:off x="692" y="7122"/>
            <a:ext cx="9153180" cy="77174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●●事業</a:t>
            </a:r>
            <a:r>
              <a:rPr kumimoji="1" lang="en-US" altLang="ja-JP"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MaaS</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プロジェクト　（●●県　●●市）</a:t>
            </a:r>
            <a:endParaRPr kumimoji="1" lang="en-US" altLang="ja-JP"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1836" name="表 73"/>
          <p:cNvGraphicFramePr>
            <a:graphicFrameLocks noGrp="1"/>
          </p:cNvGraphicFramePr>
          <p:nvPr>
            <p:extLst/>
          </p:nvPr>
        </p:nvGraphicFramePr>
        <p:xfrm>
          <a:off x="46600" y="3052414"/>
          <a:ext cx="4485376" cy="3688954"/>
        </p:xfrm>
        <a:graphic>
          <a:graphicData uri="http://schemas.openxmlformats.org/drawingml/2006/table">
            <a:tbl>
              <a:tblPr>
                <a:tableStyleId>{5C22544A-7EE6-4342-B048-85BDC9FD1C3A}</a:tableStyleId>
              </a:tblPr>
              <a:tblGrid>
                <a:gridCol w="348936">
                  <a:extLst>
                    <a:ext uri="{9D8B030D-6E8A-4147-A177-3AD203B41FA5}">
                      <a16:colId xmlns:a16="http://schemas.microsoft.com/office/drawing/2014/main" val="4038048636"/>
                    </a:ext>
                  </a:extLst>
                </a:gridCol>
                <a:gridCol w="4136440">
                  <a:extLst>
                    <a:ext uri="{9D8B030D-6E8A-4147-A177-3AD203B41FA5}">
                      <a16:colId xmlns:a16="http://schemas.microsoft.com/office/drawing/2014/main" val="20000"/>
                    </a:ext>
                  </a:extLst>
                </a:gridCol>
              </a:tblGrid>
              <a:tr h="15961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1" dirty="0">
                          <a:solidFill>
                            <a:schemeClr val="bg1"/>
                          </a:solidFill>
                          <a:latin typeface="+mn-ea"/>
                          <a:ea typeface="+mn-ea"/>
                          <a:cs typeface="Arial" panose="020B0604020202020204" pitchFamily="34" charset="0"/>
                        </a:rPr>
                        <a:t>地域の交通課題</a:t>
                      </a:r>
                      <a:endParaRPr kumimoji="1" lang="ja-JP" altLang="en-US" sz="900" b="1" dirty="0">
                        <a:solidFill>
                          <a:schemeClr val="bg1"/>
                        </a:solidFill>
                        <a:latin typeface="+mn-ea"/>
                        <a:ea typeface="+mn-ea"/>
                        <a:cs typeface="Arial" panose="020B0604020202020204" pitchFamily="34" charset="0"/>
                      </a:endParaRPr>
                    </a:p>
                  </a:txBody>
                  <a:tcPr marL="85906" marR="85906" marT="42953" marB="42953" vert="eaVert">
                    <a:solidFill>
                      <a:srgbClr val="00B0F0"/>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新たなモビリティサービスの社会実装に取り組むに至った、地域の抱える交通課題及びその背景にある問題についての認識を簡潔に記載してください。</a:t>
                      </a:r>
                      <a:endParaRPr kumimoji="1" lang="en-US" altLang="ja-JP" sz="1000" i="1" kern="1200" dirty="0">
                        <a:solidFill>
                          <a:srgbClr val="FF0000"/>
                        </a:solidFill>
                        <a:latin typeface="+mn-ea"/>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また、上記地域の社会課題・新たなモビリティサービスの社会実装と今回の申請で選択したテーマ・フィールドとの関係性についても簡潔に記載してください</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適宜図表の挿入など地域の実情が伝わる工夫をお願いします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900" kern="1200" dirty="0">
                        <a:solidFill>
                          <a:srgbClr val="0064C8"/>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209285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1" dirty="0">
                          <a:solidFill>
                            <a:schemeClr val="bg1"/>
                          </a:solidFill>
                          <a:latin typeface="+mn-ea"/>
                          <a:ea typeface="+mn-ea"/>
                          <a:cs typeface="Arial" panose="020B0604020202020204" pitchFamily="34" charset="0"/>
                        </a:rPr>
                        <a:t>社会実装に取り組んでいる</a:t>
                      </a:r>
                      <a:endParaRPr lang="en-US" altLang="ja-JP" sz="900" b="1" dirty="0">
                        <a:solidFill>
                          <a:schemeClr val="bg1"/>
                        </a:solidFill>
                        <a:latin typeface="+mn-ea"/>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1" dirty="0">
                          <a:solidFill>
                            <a:schemeClr val="bg1"/>
                          </a:solidFill>
                          <a:latin typeface="+mn-ea"/>
                          <a:ea typeface="+mn-ea"/>
                          <a:cs typeface="Arial" panose="020B0604020202020204" pitchFamily="34" charset="0"/>
                        </a:rPr>
                        <a:t>新しいモビリティサービス</a:t>
                      </a:r>
                      <a:endParaRPr kumimoji="1" lang="ja-JP" altLang="en-US" sz="900" b="1" dirty="0">
                        <a:solidFill>
                          <a:schemeClr val="bg1"/>
                        </a:solidFill>
                        <a:latin typeface="+mn-ea"/>
                        <a:ea typeface="+mn-ea"/>
                        <a:cs typeface="Arial" panose="020B0604020202020204" pitchFamily="34" charset="0"/>
                      </a:endParaRPr>
                    </a:p>
                  </a:txBody>
                  <a:tcPr marL="85906" marR="85906" marT="42953" marB="42953" vert="eaVert" anchor="ctr">
                    <a:solidFill>
                      <a:srgbClr val="00B0F0"/>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交通課題の解決に向け、近い将来の社会実装を計画している新しいモビリティサービスのサービス内容・想定利用者・ビジネスモデル等を簡潔に記載してください</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900" kern="1200" dirty="0">
                        <a:solidFill>
                          <a:srgbClr val="0064C8"/>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4041717203"/>
                  </a:ext>
                </a:extLst>
              </a:tr>
            </a:tbl>
          </a:graphicData>
        </a:graphic>
      </p:graphicFrame>
      <p:graphicFrame>
        <p:nvGraphicFramePr>
          <p:cNvPr id="1839" name="表 20"/>
          <p:cNvGraphicFramePr>
            <a:graphicFrameLocks noGrp="1"/>
          </p:cNvGraphicFramePr>
          <p:nvPr>
            <p:extLst/>
          </p:nvPr>
        </p:nvGraphicFramePr>
        <p:xfrm>
          <a:off x="46600" y="1322807"/>
          <a:ext cx="4453392" cy="1697661"/>
        </p:xfrm>
        <a:graphic>
          <a:graphicData uri="http://schemas.openxmlformats.org/drawingml/2006/table">
            <a:tbl>
              <a:tblPr>
                <a:tableStyleId>{00A15C55-8517-42AA-B614-E9B94910E393}</a:tableStyleId>
              </a:tblPr>
              <a:tblGrid>
                <a:gridCol w="348936">
                  <a:extLst>
                    <a:ext uri="{9D8B030D-6E8A-4147-A177-3AD203B41FA5}">
                      <a16:colId xmlns:a16="http://schemas.microsoft.com/office/drawing/2014/main" val="1734747608"/>
                    </a:ext>
                  </a:extLst>
                </a:gridCol>
                <a:gridCol w="360040">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641097">
                <a:tc rowSpan="2">
                  <a:txBody>
                    <a:bodyPr/>
                    <a:lstStyle/>
                    <a:p>
                      <a:pPr marL="0" marR="0" lvl="0" indent="0" algn="ctr"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b="1" dirty="0">
                          <a:solidFill>
                            <a:schemeClr val="bg1"/>
                          </a:solidFill>
                          <a:latin typeface="+mn-ea"/>
                          <a:ea typeface="+mn-ea"/>
                        </a:rPr>
                        <a:t>推進体制</a:t>
                      </a:r>
                      <a:endParaRPr kumimoji="1" lang="ja-JP" altLang="en-US" sz="1000" b="1" dirty="0">
                        <a:solidFill>
                          <a:schemeClr val="bg1"/>
                        </a:solidFill>
                        <a:latin typeface="+mn-ea"/>
                        <a:ea typeface="+mn-ea"/>
                        <a:cs typeface="Arial" panose="020B0604020202020204" pitchFamily="34" charset="0"/>
                      </a:endParaRPr>
                    </a:p>
                  </a:txBody>
                  <a:tcPr marL="85906" marR="85906" marT="42953" marB="42953" vert="eaVert" anchor="ctr">
                    <a:solidFill>
                      <a:srgbClr val="00B0F0"/>
                    </a:solidFill>
                  </a:tcPr>
                </a:tc>
                <a:tc>
                  <a:txBody>
                    <a:bodyPr/>
                    <a:lstStyle/>
                    <a:p>
                      <a:pPr marL="0" indent="0" algn="ctr">
                        <a:spcAft>
                          <a:spcPts val="0"/>
                        </a:spcAft>
                        <a:buFont typeface="Arial" panose="020B0604020202020204" pitchFamily="34" charset="0"/>
                        <a:buNone/>
                      </a:pPr>
                      <a:r>
                        <a:rPr lang="ja-JP" altLang="en-US" sz="1000" dirty="0">
                          <a:solidFill>
                            <a:schemeClr val="tx1"/>
                          </a:solidFill>
                          <a:latin typeface="+mn-ea"/>
                          <a:ea typeface="+mn-ea"/>
                          <a:cs typeface="Arial" panose="020B0604020202020204" pitchFamily="34" charset="0"/>
                        </a:rPr>
                        <a:t>代表団体</a:t>
                      </a:r>
                    </a:p>
                  </a:txBody>
                  <a:tcPr marL="85906" marR="85906" marT="42953" marB="42953" vert="eaVert"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団体名（実施内容・役割）</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例：●●まちづくり会社（実証実験の運行や取りまとめの主体）</a:t>
                      </a:r>
                    </a:p>
                  </a:txBody>
                  <a:tcPr marL="85906" marR="85906" marT="42953" marB="42953" anchor="ctr">
                    <a:solidFill>
                      <a:schemeClr val="accent5">
                        <a:lumMod val="20000"/>
                        <a:lumOff val="80000"/>
                      </a:schemeClr>
                    </a:solidFill>
                  </a:tcPr>
                </a:tc>
                <a:extLst>
                  <a:ext uri="{0D108BD9-81ED-4DB2-BD59-A6C34878D82A}">
                    <a16:rowId xmlns:a16="http://schemas.microsoft.com/office/drawing/2014/main" val="10002"/>
                  </a:ext>
                </a:extLst>
              </a:tr>
              <a:tr h="1056564">
                <a:tc vMerge="1">
                  <a:txBody>
                    <a:bodyPr/>
                    <a:lstStyle/>
                    <a:p>
                      <a:pPr marL="0" indent="0">
                        <a:spcAft>
                          <a:spcPts val="0"/>
                        </a:spcAft>
                        <a:buFont typeface="Arial" panose="020B0604020202020204" pitchFamily="34" charset="0"/>
                        <a:buNone/>
                      </a:pPr>
                      <a:endParaRPr lang="ja-JP" altLang="en-US" sz="1000" dirty="0">
                        <a:solidFill>
                          <a:schemeClr val="tx1"/>
                        </a:solidFill>
                        <a:latin typeface="+mn-ea"/>
                        <a:ea typeface="+mn-ea"/>
                        <a:cs typeface="Arial" panose="020B0604020202020204" pitchFamily="34" charset="0"/>
                      </a:endParaRPr>
                    </a:p>
                  </a:txBody>
                  <a:tcPr marL="85906" marR="85906" marT="42953" marB="42953" anchor="ctr">
                    <a:solidFill>
                      <a:schemeClr val="accent5">
                        <a:lumMod val="20000"/>
                        <a:lumOff val="80000"/>
                      </a:schemeClr>
                    </a:solidFill>
                  </a:tcPr>
                </a:tc>
                <a:tc>
                  <a:txBody>
                    <a:bodyPr/>
                    <a:lstStyle/>
                    <a:p>
                      <a:pPr marL="0" indent="0" algn="ctr">
                        <a:spcAft>
                          <a:spcPts val="0"/>
                        </a:spcAft>
                        <a:buFont typeface="Arial" panose="020B0604020202020204" pitchFamily="34" charset="0"/>
                        <a:buNone/>
                      </a:pPr>
                      <a:r>
                        <a:rPr lang="ja-JP" altLang="en-US" sz="1000" dirty="0">
                          <a:solidFill>
                            <a:schemeClr val="tx1"/>
                          </a:solidFill>
                          <a:latin typeface="+mn-ea"/>
                          <a:ea typeface="+mn-ea"/>
                          <a:cs typeface="Arial" panose="020B0604020202020204" pitchFamily="34" charset="0"/>
                        </a:rPr>
                        <a:t>参加団体</a:t>
                      </a:r>
                    </a:p>
                  </a:txBody>
                  <a:tcPr marL="85906" marR="85906" marT="42953" marB="42953" vert="eaVert"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例：</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●●市（●●協議会の運営・事務局）</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●●交通（実証実験②の運行主体）</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●●タクシー（①の運行管理委託先）</a:t>
                      </a:r>
                    </a:p>
                  </a:txBody>
                  <a:tcPr marL="85906" marR="85906" marT="42953" marB="42953"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840" name="正方形/長方形 22"/>
          <p:cNvSpPr/>
          <p:nvPr/>
        </p:nvSpPr>
        <p:spPr>
          <a:xfrm>
            <a:off x="6722220" y="387853"/>
            <a:ext cx="2421088" cy="391009"/>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実験予算　約</a:t>
            </a:r>
            <a:r>
              <a:rPr kumimoji="1" lang="en-US" altLang="ja-JP" sz="10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x,xxx</a:t>
            </a:r>
            <a:r>
              <a:rPr kumimoji="1" lang="ja-JP" altLang="en-US"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万円</a:t>
            </a:r>
            <a:endParaRPr kumimoji="1" lang="en-US" altLang="ja-JP"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内　本事業負担額　約</a:t>
            </a:r>
            <a:r>
              <a:rPr kumimoji="1" lang="en-US" altLang="ja-JP" sz="10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x,xxx</a:t>
            </a:r>
            <a:r>
              <a:rPr kumimoji="1" lang="ja-JP" altLang="en-US"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万円</a:t>
            </a:r>
            <a:r>
              <a:rPr kumimoji="1" lang="en-US" altLang="ja-JP" sz="1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p>
        </p:txBody>
      </p:sp>
      <p:graphicFrame>
        <p:nvGraphicFramePr>
          <p:cNvPr id="1841" name="表 18"/>
          <p:cNvGraphicFramePr>
            <a:graphicFrameLocks noGrp="1"/>
          </p:cNvGraphicFramePr>
          <p:nvPr>
            <p:extLst/>
          </p:nvPr>
        </p:nvGraphicFramePr>
        <p:xfrm>
          <a:off x="4632159" y="1322807"/>
          <a:ext cx="4409274" cy="5418561"/>
        </p:xfrm>
        <a:graphic>
          <a:graphicData uri="http://schemas.openxmlformats.org/drawingml/2006/table">
            <a:tbl>
              <a:tblPr>
                <a:tableStyleId>{5C22544A-7EE6-4342-B048-85BDC9FD1C3A}</a:tableStyleId>
              </a:tblPr>
              <a:tblGrid>
                <a:gridCol w="371889">
                  <a:extLst>
                    <a:ext uri="{9D8B030D-6E8A-4147-A177-3AD203B41FA5}">
                      <a16:colId xmlns:a16="http://schemas.microsoft.com/office/drawing/2014/main" val="200331038"/>
                    </a:ext>
                  </a:extLst>
                </a:gridCol>
                <a:gridCol w="360040">
                  <a:extLst>
                    <a:ext uri="{9D8B030D-6E8A-4147-A177-3AD203B41FA5}">
                      <a16:colId xmlns:a16="http://schemas.microsoft.com/office/drawing/2014/main" val="20000"/>
                    </a:ext>
                  </a:extLst>
                </a:gridCol>
                <a:gridCol w="3677345">
                  <a:extLst>
                    <a:ext uri="{9D8B030D-6E8A-4147-A177-3AD203B41FA5}">
                      <a16:colId xmlns:a16="http://schemas.microsoft.com/office/drawing/2014/main" val="20001"/>
                    </a:ext>
                  </a:extLst>
                </a:gridCol>
              </a:tblGrid>
              <a:tr h="450009">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dirty="0">
                          <a:solidFill>
                            <a:schemeClr val="bg1"/>
                          </a:solidFill>
                          <a:latin typeface="+mn-ea"/>
                          <a:ea typeface="+mn-ea"/>
                          <a:cs typeface="Arial" panose="020B0604020202020204" pitchFamily="34" charset="0"/>
                        </a:rPr>
                        <a:t>選択テーマ・フィールド</a:t>
                      </a:r>
                    </a:p>
                  </a:txBody>
                  <a:tcPr marL="85906" marR="85906" marT="42953" marB="42953" vert="eaVert"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ea"/>
                          <a:ea typeface="+mn-ea"/>
                          <a:cs typeface="Arial" panose="020B0604020202020204" pitchFamily="34" charset="0"/>
                        </a:rPr>
                        <a:t>テーマ</a:t>
                      </a:r>
                    </a:p>
                  </a:txBody>
                  <a:tcPr marL="85906" marR="85906" marT="42953" marB="42953" vert="eaVert"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i="1" kern="1200" dirty="0">
                          <a:solidFill>
                            <a:srgbClr val="FF0000"/>
                          </a:solidFill>
                          <a:latin typeface="+mn-ea"/>
                          <a:ea typeface="+mn-ea"/>
                          <a:cs typeface="Arial" panose="020B0604020202020204" pitchFamily="34" charset="0"/>
                        </a:rPr>
                        <a:t>A. </a:t>
                      </a:r>
                      <a:r>
                        <a:rPr kumimoji="1" lang="ja-JP" altLang="en-US" sz="1000" i="1" kern="1200" dirty="0">
                          <a:solidFill>
                            <a:srgbClr val="FF0000"/>
                          </a:solidFill>
                          <a:latin typeface="+mn-ea"/>
                          <a:ea typeface="+mn-ea"/>
                          <a:cs typeface="Arial" panose="020B0604020202020204" pitchFamily="34" charset="0"/>
                        </a:rPr>
                        <a:t>他の移動との重ね掛けによる効率化</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894884">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kern="1200" dirty="0">
                        <a:solidFill>
                          <a:schemeClr val="tx1"/>
                        </a:solidFill>
                        <a:latin typeface="+mn-ea"/>
                        <a:ea typeface="+mn-ea"/>
                        <a:cs typeface="Arial" panose="020B0604020202020204" pitchFamily="34" charset="0"/>
                      </a:endParaRPr>
                    </a:p>
                  </a:txBody>
                  <a:tcPr marL="85906" marR="85906" marT="42953" marB="42953"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ea"/>
                          <a:ea typeface="+mn-ea"/>
                          <a:cs typeface="Arial" panose="020B0604020202020204" pitchFamily="34" charset="0"/>
                        </a:rPr>
                        <a:t>フィールド</a:t>
                      </a:r>
                    </a:p>
                  </a:txBody>
                  <a:tcPr marL="85906" marR="85906" marT="42953" marB="42953" vert="eaVert" anchor="ctr">
                    <a:solidFill>
                      <a:schemeClr val="accent5">
                        <a:lumMod val="20000"/>
                        <a:lumOff val="80000"/>
                      </a:schemeClr>
                    </a:solidFill>
                  </a:tcPr>
                </a:tc>
                <a:tc>
                  <a:txBody>
                    <a:bodyPr/>
                    <a:lstStyle/>
                    <a:p>
                      <a:pPr algn="l"/>
                      <a:r>
                        <a:rPr lang="ja-JP" altLang="en-US" sz="1000" b="0" i="1" kern="0" dirty="0">
                          <a:solidFill>
                            <a:srgbClr val="FF0000"/>
                          </a:solidFill>
                          <a:effectLst/>
                        </a:rPr>
                        <a:t>＊</a:t>
                      </a:r>
                      <a:r>
                        <a:rPr lang="ja-JP" altLang="ja-JP" sz="1000" b="0" i="1" kern="0" dirty="0">
                          <a:solidFill>
                            <a:srgbClr val="FF0000"/>
                          </a:solidFill>
                          <a:effectLst/>
                        </a:rPr>
                        <a:t>自治体や行政区における人口規模</a:t>
                      </a:r>
                      <a:r>
                        <a:rPr lang="ja-JP" altLang="en-US" sz="1000" b="0" i="1" kern="0" dirty="0">
                          <a:solidFill>
                            <a:srgbClr val="FF0000"/>
                          </a:solidFill>
                          <a:effectLst/>
                        </a:rPr>
                        <a:t>、</a:t>
                      </a:r>
                      <a:r>
                        <a:rPr lang="ja-JP" altLang="ja-JP" sz="1000" b="0" i="1" kern="1200" dirty="0">
                          <a:solidFill>
                            <a:srgbClr val="FF0000"/>
                          </a:solidFill>
                          <a:effectLst/>
                        </a:rPr>
                        <a:t>実証実験エリアにおける人口規模</a:t>
                      </a:r>
                      <a:r>
                        <a:rPr lang="ja-JP" altLang="en-US" sz="1000" b="0" i="1" kern="1200" dirty="0">
                          <a:solidFill>
                            <a:srgbClr val="FF0000"/>
                          </a:solidFill>
                          <a:effectLst/>
                        </a:rPr>
                        <a:t>・</a:t>
                      </a:r>
                      <a:r>
                        <a:rPr lang="ja-JP" altLang="ja-JP" sz="1000" b="0" i="1" kern="1200" dirty="0">
                          <a:solidFill>
                            <a:srgbClr val="FF0000"/>
                          </a:solidFill>
                          <a:effectLst/>
                        </a:rPr>
                        <a:t>自家用車分担率</a:t>
                      </a:r>
                      <a:r>
                        <a:rPr lang="ja-JP" altLang="en-US" sz="1000" b="0" i="1" kern="1200" dirty="0">
                          <a:solidFill>
                            <a:srgbClr val="FF0000"/>
                          </a:solidFill>
                          <a:effectLst/>
                        </a:rPr>
                        <a:t>、</a:t>
                      </a:r>
                      <a:r>
                        <a:rPr lang="ja-JP" altLang="ja-JP" sz="1000" b="0" i="1" kern="100" dirty="0">
                          <a:solidFill>
                            <a:srgbClr val="FF0000"/>
                          </a:solidFill>
                          <a:effectLst/>
                        </a:rPr>
                        <a:t>地理的・経済的・文化圏的・交通動態的な特徴</a:t>
                      </a:r>
                      <a:r>
                        <a:rPr lang="ja-JP" altLang="en-US" sz="1000" b="0" i="1" kern="100" dirty="0">
                          <a:solidFill>
                            <a:srgbClr val="FF0000"/>
                          </a:solidFill>
                          <a:effectLst/>
                        </a:rPr>
                        <a:t>を簡潔に記載してください</a:t>
                      </a:r>
                      <a:endParaRPr lang="en-US" altLang="ja-JP" sz="1000" b="0" i="1" kern="100" dirty="0">
                        <a:solidFill>
                          <a:srgbClr val="FF0000"/>
                        </a:solidFill>
                        <a:effectLst/>
                      </a:endParaRPr>
                    </a:p>
                    <a:p>
                      <a:pPr algn="l"/>
                      <a:endParaRPr lang="en-US" altLang="ja-JP" sz="1000" b="0" i="1" kern="100" dirty="0">
                        <a:solidFill>
                          <a:srgbClr val="FF0000"/>
                        </a:solidFill>
                        <a:effectLst/>
                      </a:endParaRPr>
                    </a:p>
                    <a:p>
                      <a:pPr algn="l"/>
                      <a:endParaRPr lang="en-US" altLang="ja-JP" sz="1000" b="0" i="1" kern="0" dirty="0">
                        <a:solidFill>
                          <a:srgbClr val="FF0000"/>
                        </a:solidFill>
                        <a:effectLst/>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r h="905316">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dirty="0">
                          <a:solidFill>
                            <a:schemeClr val="bg1"/>
                          </a:solidFill>
                          <a:latin typeface="+mn-ea"/>
                          <a:ea typeface="+mn-ea"/>
                          <a:cs typeface="Arial" panose="020B0604020202020204" pitchFamily="34" charset="0"/>
                        </a:rPr>
                        <a:t>実証実験概要</a:t>
                      </a:r>
                    </a:p>
                  </a:txBody>
                  <a:tcPr marL="85906" marR="85906" marT="42953" marB="42953" vert="eaVert" anchor="ctr">
                    <a:solidFill>
                      <a:srgbClr val="00B0F0"/>
                    </a:solidFill>
                  </a:tcPr>
                </a:tc>
                <a:tc>
                  <a:txBody>
                    <a:bodyPr/>
                    <a:lstStyle/>
                    <a:p>
                      <a:pPr marL="0" indent="0" algn="ctr">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検証命題</a:t>
                      </a:r>
                    </a:p>
                  </a:txBody>
                  <a:tcPr marL="85906" marR="85906" marT="42953" marB="42953" vert="eaVert" anchor="ctr">
                    <a:solidFill>
                      <a:schemeClr val="accent5">
                        <a:lumMod val="20000"/>
                        <a:lumOff val="80000"/>
                      </a:schemeClr>
                    </a:solidFill>
                  </a:tcPr>
                </a:tc>
                <a:tc>
                  <a:txBody>
                    <a:bodyPr/>
                    <a:lstStyle/>
                    <a:p>
                      <a:pPr marL="171450" indent="-171450" algn="l">
                        <a:buFont typeface="Arial" panose="020B0604020202020204" pitchFamily="34" charset="0"/>
                        <a:buChar char="•"/>
                      </a:pPr>
                      <a:r>
                        <a:rPr kumimoji="1" lang="ja-JP" altLang="en-US" sz="1000" i="1" kern="1200" dirty="0">
                          <a:solidFill>
                            <a:srgbClr val="FF0000"/>
                          </a:solidFill>
                          <a:latin typeface="+mn-ea"/>
                          <a:ea typeface="+mn-ea"/>
                          <a:cs typeface="Arial" panose="020B0604020202020204" pitchFamily="34" charset="0"/>
                        </a:rPr>
                        <a:t>選択テーマとの関係性や事業計画における位置付けを明らかにしたうえで、実証実験で具体的に明らかにしたいこと（検証命題）</a:t>
                      </a:r>
                      <a:r>
                        <a:rPr lang="ja-JP" altLang="en-US" sz="1000" b="0" i="1" kern="0" dirty="0">
                          <a:solidFill>
                            <a:srgbClr val="FF0000"/>
                          </a:solidFill>
                          <a:effectLst/>
                        </a:rPr>
                        <a:t>を記載して下さい。</a:t>
                      </a:r>
                    </a:p>
                    <a:p>
                      <a:pPr algn="l"/>
                      <a:endParaRPr lang="en-US" altLang="ja-JP" sz="1000" b="0" i="1" kern="0" dirty="0">
                        <a:solidFill>
                          <a:srgbClr val="FF0000"/>
                        </a:solidFill>
                        <a:effectLst/>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2227039812"/>
                  </a:ext>
                </a:extLst>
              </a:tr>
              <a:tr h="3168352">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b="1" dirty="0">
                        <a:solidFill>
                          <a:schemeClr val="bg1"/>
                        </a:solidFill>
                        <a:latin typeface="+mn-ea"/>
                        <a:ea typeface="+mn-ea"/>
                        <a:cs typeface="Arial" panose="020B0604020202020204" pitchFamily="34" charset="0"/>
                      </a:endParaRPr>
                    </a:p>
                  </a:txBody>
                  <a:tcPr marL="85906" marR="85906" marT="42953" marB="42953" vert="eaVert" anchor="ctr">
                    <a:solidFill>
                      <a:srgbClr val="00B0F0"/>
                    </a:solidFill>
                  </a:tcPr>
                </a:tc>
                <a:tc>
                  <a:txBody>
                    <a:bodyPr/>
                    <a:lstStyle/>
                    <a:p>
                      <a:pPr marL="0" indent="0" algn="ctr">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検証手法・実証実験内容</a:t>
                      </a:r>
                    </a:p>
                  </a:txBody>
                  <a:tcPr marL="85906" marR="85906" marT="42953" marB="42953" vert="eaVert" anchor="ctr">
                    <a:solidFill>
                      <a:schemeClr val="accent5">
                        <a:lumMod val="20000"/>
                        <a:lumOff val="80000"/>
                      </a:schemeClr>
                    </a:solidFill>
                  </a:tcPr>
                </a:tc>
                <a:tc>
                  <a:txBody>
                    <a:bodyPr/>
                    <a:lstStyle/>
                    <a:p>
                      <a:pPr marL="171450" indent="-171450">
                        <a:spcAft>
                          <a:spcPts val="0"/>
                        </a:spcAft>
                        <a:buFont typeface="Arial" panose="020B0604020202020204" pitchFamily="34" charset="0"/>
                        <a:buChar char="•"/>
                      </a:pPr>
                      <a:r>
                        <a:rPr kumimoji="1" lang="ja-JP" altLang="en-US" sz="1000" i="1" kern="1200" dirty="0">
                          <a:solidFill>
                            <a:srgbClr val="FF0000"/>
                          </a:solidFill>
                          <a:latin typeface="+mn-ea"/>
                          <a:ea typeface="+mn-ea"/>
                          <a:cs typeface="Arial" panose="020B0604020202020204" pitchFamily="34" charset="0"/>
                        </a:rPr>
                        <a:t>上記検証命題</a:t>
                      </a:r>
                      <a:r>
                        <a:rPr lang="ja-JP" altLang="en-US" sz="1000" b="0" i="1" kern="0" dirty="0">
                          <a:solidFill>
                            <a:srgbClr val="FF0000"/>
                          </a:solidFill>
                          <a:effectLst/>
                        </a:rPr>
                        <a:t>を明らかにするための具体的な手法や、</a:t>
                      </a:r>
                      <a:r>
                        <a:rPr lang="ja-JP" altLang="en-US" sz="1000" i="1" dirty="0">
                          <a:solidFill>
                            <a:srgbClr val="FF0000"/>
                          </a:solidFill>
                          <a:latin typeface="+mn-ea"/>
                          <a:ea typeface="+mn-ea"/>
                          <a:cs typeface="Arial" panose="020B0604020202020204" pitchFamily="34" charset="0"/>
                        </a:rPr>
                        <a:t>今回実施する実証実験の詳細（実施目的、実施場所、実施期間、想定利用者、運行形態・運賃体系）を具体的に記載ください</a:t>
                      </a:r>
                      <a:endParaRPr lang="en-US" altLang="ja-JP" sz="1000" i="1" dirty="0">
                        <a:solidFill>
                          <a:srgbClr val="FF0000"/>
                        </a:solidFill>
                        <a:latin typeface="+mn-ea"/>
                        <a:ea typeface="+mn-ea"/>
                        <a:cs typeface="Arial" panose="020B0604020202020204" pitchFamily="34" charset="0"/>
                      </a:endParaRPr>
                    </a:p>
                    <a:p>
                      <a:pPr marL="171450" marR="0" lvl="0" indent="-171450"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適宜図表の挿入など地域の実情が伝わる工夫をお願いします</a:t>
                      </a:r>
                      <a:endParaRPr lang="en-US" altLang="ja-JP" sz="1000" i="1" dirty="0">
                        <a:solidFill>
                          <a:srgbClr val="FF0000"/>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2840896626"/>
                  </a:ext>
                </a:extLst>
              </a:tr>
            </a:tbl>
          </a:graphicData>
        </a:graphic>
      </p:graphicFrame>
      <p:sp>
        <p:nvSpPr>
          <p:cNvPr id="1843" name="正方形/長方形 10"/>
          <p:cNvSpPr/>
          <p:nvPr/>
        </p:nvSpPr>
        <p:spPr>
          <a:xfrm>
            <a:off x="7137529" y="10547"/>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経済産業省</a:t>
            </a:r>
          </a:p>
        </p:txBody>
      </p:sp>
      <p:sp>
        <p:nvSpPr>
          <p:cNvPr id="1844" name="テキスト ボックス 12"/>
          <p:cNvSpPr txBox="1"/>
          <p:nvPr/>
        </p:nvSpPr>
        <p:spPr>
          <a:xfrm>
            <a:off x="2133652" y="1367454"/>
            <a:ext cx="4588568" cy="1323439"/>
          </a:xfrm>
          <a:prstGeom prst="rect">
            <a:avLst/>
          </a:prstGeom>
          <a:solidFill>
            <a:srgbClr val="FFFF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令和４年度「地域新</a:t>
            </a:r>
            <a:r>
              <a:rPr kumimoji="1" lang="en-US" altLang="ja-JP" sz="2000" b="1" i="0" u="none" strike="noStrike" kern="1200" cap="none" spc="0" normalizeH="0" baseline="0" noProof="0" dirty="0" err="1">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創出推進事業」企画提案書</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申請事業の概要をご記入ください</a:t>
            </a:r>
          </a:p>
        </p:txBody>
      </p:sp>
      <p:sp>
        <p:nvSpPr>
          <p:cNvPr id="14" name="正方形/長方形 13"/>
          <p:cNvSpPr/>
          <p:nvPr/>
        </p:nvSpPr>
        <p:spPr>
          <a:xfrm>
            <a:off x="8655332" y="-5744"/>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41</a:t>
            </a:r>
            <a:endParaRPr kumimoji="1" lang="ja-JP" altLang="en-US" sz="148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表 18">
            <a:extLst>
              <a:ext uri="{FF2B5EF4-FFF2-40B4-BE49-F238E27FC236}">
                <a16:creationId xmlns:a16="http://schemas.microsoft.com/office/drawing/2014/main" id="{2783CF61-640D-4003-B318-EFFB7208C9F1}"/>
              </a:ext>
            </a:extLst>
          </p:cNvPr>
          <p:cNvGraphicFramePr>
            <a:graphicFrameLocks noGrp="1"/>
          </p:cNvGraphicFramePr>
          <p:nvPr>
            <p:extLst/>
          </p:nvPr>
        </p:nvGraphicFramePr>
        <p:xfrm>
          <a:off x="52727" y="855330"/>
          <a:ext cx="8988705" cy="391009"/>
        </p:xfrm>
        <a:graphic>
          <a:graphicData uri="http://schemas.openxmlformats.org/drawingml/2006/table">
            <a:tbl>
              <a:tblPr>
                <a:tableStyleId>{5C22544A-7EE6-4342-B048-85BDC9FD1C3A}</a:tableStyleId>
              </a:tblPr>
              <a:tblGrid>
                <a:gridCol w="342809">
                  <a:extLst>
                    <a:ext uri="{9D8B030D-6E8A-4147-A177-3AD203B41FA5}">
                      <a16:colId xmlns:a16="http://schemas.microsoft.com/office/drawing/2014/main" val="20000"/>
                    </a:ext>
                  </a:extLst>
                </a:gridCol>
                <a:gridCol w="8645896">
                  <a:extLst>
                    <a:ext uri="{9D8B030D-6E8A-4147-A177-3AD203B41FA5}">
                      <a16:colId xmlns:a16="http://schemas.microsoft.com/office/drawing/2014/main" val="20001"/>
                    </a:ext>
                  </a:extLst>
                </a:gridCol>
              </a:tblGrid>
              <a:tr h="39100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kern="1200" dirty="0">
                          <a:solidFill>
                            <a:schemeClr val="bg1"/>
                          </a:solidFill>
                          <a:latin typeface="+mn-ea"/>
                          <a:ea typeface="+mn-ea"/>
                          <a:cs typeface="Arial" panose="020B0604020202020204" pitchFamily="34" charset="0"/>
                        </a:rPr>
                        <a:t>概要</a:t>
                      </a:r>
                    </a:p>
                  </a:txBody>
                  <a:tcPr marL="85906" marR="85906" marT="42953" marB="42953" vert="eaVert" anchor="ctr">
                    <a:solidFill>
                      <a:srgbClr val="00B0F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提案される事業・プロジェクトの要点・概要を記載してください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7762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4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48" name="表 1"/>
          <p:cNvGraphicFramePr>
            <a:graphicFrameLocks noGrp="1"/>
          </p:cNvGraphicFramePr>
          <p:nvPr>
            <p:extLst/>
          </p:nvPr>
        </p:nvGraphicFramePr>
        <p:xfrm>
          <a:off x="205459" y="1386348"/>
          <a:ext cx="8762062" cy="1371600"/>
        </p:xfrm>
        <a:graphic>
          <a:graphicData uri="http://schemas.openxmlformats.org/drawingml/2006/table">
            <a:tbl>
              <a:tblPr firstRow="1" bandRow="1">
                <a:tableStyleId>{5C22544A-7EE6-4342-B048-85BDC9FD1C3A}</a:tableStyleId>
              </a:tblPr>
              <a:tblGrid>
                <a:gridCol w="5385574">
                  <a:extLst>
                    <a:ext uri="{9D8B030D-6E8A-4147-A177-3AD203B41FA5}">
                      <a16:colId xmlns:a16="http://schemas.microsoft.com/office/drawing/2014/main" val="20000"/>
                    </a:ext>
                  </a:extLst>
                </a:gridCol>
                <a:gridCol w="3376488">
                  <a:extLst>
                    <a:ext uri="{9D8B030D-6E8A-4147-A177-3AD203B41FA5}">
                      <a16:colId xmlns:a16="http://schemas.microsoft.com/office/drawing/2014/main" val="20001"/>
                    </a:ext>
                  </a:extLst>
                </a:gridCol>
              </a:tblGrid>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A</a:t>
                      </a:r>
                      <a:r>
                        <a:rPr kumimoji="1" lang="ja-JP" sz="1200" b="0" kern="1200" dirty="0">
                          <a:solidFill>
                            <a:schemeClr val="tx1"/>
                          </a:solidFill>
                          <a:effectLst/>
                        </a:rPr>
                        <a:t>）</a:t>
                      </a:r>
                      <a:r>
                        <a:rPr kumimoji="1" lang="ja-JP" altLang="ja-JP" sz="1200" b="0" kern="1200" dirty="0">
                          <a:solidFill>
                            <a:schemeClr val="tx1"/>
                          </a:solidFill>
                          <a:effectLst/>
                        </a:rPr>
                        <a:t>他の移動との重ね掛けによる効率化</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B</a:t>
                      </a:r>
                      <a:r>
                        <a:rPr kumimoji="1" lang="ja-JP" sz="1200" b="0" kern="1200" dirty="0">
                          <a:solidFill>
                            <a:schemeClr val="tx1"/>
                          </a:solidFill>
                          <a:effectLst/>
                        </a:rPr>
                        <a:t>）</a:t>
                      </a:r>
                      <a:r>
                        <a:rPr kumimoji="1" lang="ja-JP" altLang="ja-JP" sz="1200" b="0" kern="1200" dirty="0">
                          <a:solidFill>
                            <a:schemeClr val="tx1"/>
                          </a:solidFill>
                          <a:effectLst/>
                        </a:rPr>
                        <a:t>モビリティでのサービス提供</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C</a:t>
                      </a:r>
                      <a:r>
                        <a:rPr kumimoji="1" lang="ja-JP" sz="1200" b="0" kern="1200" dirty="0">
                          <a:solidFill>
                            <a:schemeClr val="tx1"/>
                          </a:solidFill>
                          <a:effectLst/>
                        </a:rPr>
                        <a:t>）</a:t>
                      </a:r>
                      <a:r>
                        <a:rPr kumimoji="1" lang="ja-JP" altLang="ja-JP" sz="1200" b="0" kern="1200" dirty="0">
                          <a:solidFill>
                            <a:schemeClr val="tx1"/>
                          </a:solidFill>
                          <a:effectLst/>
                        </a:rPr>
                        <a:t>需要側の変容を促す仕掛け</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D</a:t>
                      </a:r>
                      <a:r>
                        <a:rPr kumimoji="1" lang="ja-JP" sz="1200" b="0" kern="1200" dirty="0">
                          <a:solidFill>
                            <a:schemeClr val="tx1"/>
                          </a:solidFill>
                          <a:effectLst/>
                        </a:rPr>
                        <a:t>）</a:t>
                      </a:r>
                      <a:r>
                        <a:rPr kumimoji="1" lang="ja-JP" altLang="ja-JP" sz="1200" b="0" kern="1200" dirty="0">
                          <a:solidFill>
                            <a:schemeClr val="tx1"/>
                          </a:solidFill>
                          <a:effectLst/>
                        </a:rPr>
                        <a:t>異業種との連携による収益活用・付加価値創出</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E</a:t>
                      </a:r>
                      <a:r>
                        <a:rPr kumimoji="1" lang="ja-JP" sz="1200" b="0" kern="1200" dirty="0">
                          <a:solidFill>
                            <a:schemeClr val="tx1"/>
                          </a:solidFill>
                          <a:effectLst/>
                        </a:rPr>
                        <a:t>）モビリティ関連データの取得、交通・都市政策との連携</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49" name="正方形/長方形 6"/>
          <p:cNvSpPr/>
          <p:nvPr/>
        </p:nvSpPr>
        <p:spPr>
          <a:xfrm>
            <a:off x="179512" y="687708"/>
            <a:ext cx="8640960" cy="67710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【テーマ】</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1</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つのみに●をしてください）</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複数テーマへの応募を希望する場合は、応募テーマごとに</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申請書様式一式</a:t>
            </a:r>
            <a:r>
              <a:rPr kumimoji="1" lang="ja-JP"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を作成ください</a:t>
            </a:r>
            <a:endParaRPr kumimoji="1" lang="en-US"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モビリティ関連データを活用しながらテーマ（</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D</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）の内容に取り組む場合は、テーマ（</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E</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）ではなく（</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D</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）を選択してください</a:t>
            </a:r>
          </a:p>
        </p:txBody>
      </p:sp>
      <p:sp>
        <p:nvSpPr>
          <p:cNvPr id="1850" name="正方形/長方形 7"/>
          <p:cNvSpPr/>
          <p:nvPr/>
        </p:nvSpPr>
        <p:spPr>
          <a:xfrm>
            <a:off x="179512" y="2840836"/>
            <a:ext cx="610242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実験フィールド</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51" name="正方形/長方形 8"/>
          <p:cNvSpPr/>
          <p:nvPr/>
        </p:nvSpPr>
        <p:spPr>
          <a:xfrm>
            <a:off x="179512" y="5374238"/>
            <a:ext cx="1441420" cy="307777"/>
          </a:xfrm>
          <a:prstGeom prst="rect">
            <a:avLst/>
          </a:prstGeom>
        </p:spPr>
        <p:txBody>
          <a:bodyPr wrap="non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【想定利用者】</a:t>
            </a:r>
            <a:endParaRPr kumimoji="1" lang="ja-JP" altLang="ja-JP" sz="1200" b="1"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852" name="表 9"/>
          <p:cNvGraphicFramePr>
            <a:graphicFrameLocks noGrp="1"/>
          </p:cNvGraphicFramePr>
          <p:nvPr>
            <p:extLst/>
          </p:nvPr>
        </p:nvGraphicFramePr>
        <p:xfrm>
          <a:off x="205458" y="5665495"/>
          <a:ext cx="8759030" cy="1147881"/>
        </p:xfrm>
        <a:graphic>
          <a:graphicData uri="http://schemas.openxmlformats.org/drawingml/2006/table">
            <a:tbl>
              <a:tblPr firstRow="1" firstCol="1" bandRow="1">
                <a:tableStyleId>{5C22544A-7EE6-4342-B048-85BDC9FD1C3A}</a:tableStyleId>
              </a:tblPr>
              <a:tblGrid>
                <a:gridCol w="8759030">
                  <a:extLst>
                    <a:ext uri="{9D8B030D-6E8A-4147-A177-3AD203B41FA5}">
                      <a16:colId xmlns:a16="http://schemas.microsoft.com/office/drawing/2014/main" val="20000"/>
                    </a:ext>
                  </a:extLst>
                </a:gridCol>
              </a:tblGrid>
              <a:tr h="1147881">
                <a:tc>
                  <a:txBody>
                    <a:bodyPr/>
                    <a:lstStyle/>
                    <a:p>
                      <a:pPr algn="just">
                        <a:lnSpc>
                          <a:spcPts val="1500"/>
                        </a:lnSpc>
                        <a:spcAft>
                          <a:spcPts val="0"/>
                        </a:spcAft>
                      </a:pPr>
                      <a:r>
                        <a:rPr lang="ja-JP" sz="1200" b="0" i="1" kern="100" dirty="0">
                          <a:solidFill>
                            <a:srgbClr val="FF0000"/>
                          </a:solidFill>
                          <a:effectLst/>
                        </a:rPr>
                        <a:t>＊社会実装する新しいモビリティサービスの想定利用者の属性（性別、年齢層、主な移動目的）を簡潔に記載ください</a:t>
                      </a:r>
                    </a:p>
                    <a:p>
                      <a:pPr algn="just">
                        <a:lnSpc>
                          <a:spcPts val="1500"/>
                        </a:lnSpc>
                        <a:spcAft>
                          <a:spcPts val="0"/>
                        </a:spcAft>
                      </a:pPr>
                      <a:r>
                        <a:rPr lang="en-US" sz="1200" b="0" i="1" kern="100" dirty="0">
                          <a:solidFill>
                            <a:srgbClr val="FF0000"/>
                          </a:solidFill>
                          <a:effectLst/>
                        </a:rPr>
                        <a:t> </a:t>
                      </a:r>
                      <a:endParaRPr lang="ja-JP" sz="1200" b="0" i="1" kern="100" dirty="0">
                        <a:solidFill>
                          <a:srgbClr val="FF0000"/>
                        </a:solidFill>
                        <a:effectLst/>
                      </a:endParaRPr>
                    </a:p>
                    <a:p>
                      <a:pPr algn="just">
                        <a:lnSpc>
                          <a:spcPts val="1500"/>
                        </a:lnSpc>
                        <a:spcAft>
                          <a:spcPts val="0"/>
                        </a:spcAft>
                      </a:pPr>
                      <a:r>
                        <a:rPr lang="en-US" sz="1200" b="0" i="1" kern="100" dirty="0">
                          <a:solidFill>
                            <a:srgbClr val="FF0000"/>
                          </a:solidFill>
                          <a:effectLst/>
                        </a:rPr>
                        <a:t> </a:t>
                      </a:r>
                      <a:endParaRPr lang="ja-JP" sz="1200" b="0" i="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72000" marR="72000" marT="36000" marB="36000">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53" name="表 1"/>
          <p:cNvGraphicFramePr>
            <a:graphicFrameLocks noGrp="1"/>
          </p:cNvGraphicFramePr>
          <p:nvPr/>
        </p:nvGraphicFramePr>
        <p:xfrm>
          <a:off x="205458" y="3149769"/>
          <a:ext cx="8762063" cy="2033027"/>
        </p:xfrm>
        <a:graphic>
          <a:graphicData uri="http://schemas.openxmlformats.org/drawingml/2006/table">
            <a:tbl>
              <a:tblPr firstRow="1" bandRow="1">
                <a:tableStyleId>{5C22544A-7EE6-4342-B048-85BDC9FD1C3A}</a:tableStyleId>
              </a:tblPr>
              <a:tblGrid>
                <a:gridCol w="2664298">
                  <a:extLst>
                    <a:ext uri="{9D8B030D-6E8A-4147-A177-3AD203B41FA5}">
                      <a16:colId xmlns:a16="http://schemas.microsoft.com/office/drawing/2014/main" val="20000"/>
                    </a:ext>
                  </a:extLst>
                </a:gridCol>
                <a:gridCol w="6097765">
                  <a:extLst>
                    <a:ext uri="{9D8B030D-6E8A-4147-A177-3AD203B41FA5}">
                      <a16:colId xmlns:a16="http://schemas.microsoft.com/office/drawing/2014/main" val="20001"/>
                    </a:ext>
                  </a:extLst>
                </a:gridCol>
              </a:tblGrid>
              <a:tr h="287128">
                <a:tc>
                  <a:txBody>
                    <a:bodyPr/>
                    <a:lstStyle/>
                    <a:p>
                      <a:pPr algn="l"/>
                      <a:r>
                        <a:rPr lang="en-US" sz="1200" b="0" kern="0" dirty="0">
                          <a:solidFill>
                            <a:schemeClr val="tx1"/>
                          </a:solidFill>
                          <a:effectLst/>
                        </a:rPr>
                        <a:t>1</a:t>
                      </a:r>
                      <a:r>
                        <a:rPr lang="ja-JP" sz="1200" b="0" kern="0" dirty="0" err="1">
                          <a:solidFill>
                            <a:schemeClr val="tx1"/>
                          </a:solidFill>
                          <a:effectLst/>
                        </a:rPr>
                        <a:t>．</a:t>
                      </a:r>
                      <a:r>
                        <a:rPr lang="ja-JP" altLang="en-US" sz="1200" b="0" kern="0" dirty="0">
                          <a:solidFill>
                            <a:schemeClr val="tx1"/>
                          </a:solidFill>
                          <a:effectLst/>
                        </a:rPr>
                        <a:t>基礎</a:t>
                      </a:r>
                      <a:r>
                        <a:rPr lang="ja-JP" sz="1200" b="0" kern="0" dirty="0">
                          <a:solidFill>
                            <a:schemeClr val="tx1"/>
                          </a:solidFill>
                          <a:effectLst/>
                        </a:rPr>
                        <a:t>自治体や</a:t>
                      </a:r>
                      <a:endParaRPr lang="en-US" altLang="ja-JP" sz="1200" b="0" kern="0" dirty="0">
                        <a:solidFill>
                          <a:schemeClr val="tx1"/>
                        </a:solidFill>
                        <a:effectLst/>
                      </a:endParaRPr>
                    </a:p>
                    <a:p>
                      <a:pPr algn="l"/>
                      <a:r>
                        <a:rPr lang="ja-JP" altLang="en-US" sz="1200" b="0" kern="0" dirty="0">
                          <a:solidFill>
                            <a:schemeClr val="tx1"/>
                          </a:solidFill>
                          <a:effectLst/>
                        </a:rPr>
                        <a:t>　　</a:t>
                      </a:r>
                      <a:r>
                        <a:rPr lang="ja-JP" sz="1200" b="0" kern="0" dirty="0">
                          <a:solidFill>
                            <a:schemeClr val="tx1"/>
                          </a:solidFill>
                          <a:effectLst/>
                        </a:rPr>
                        <a:t>行政区における人口規模</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endParaRPr lang="en-US" alt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865401">
                <a:tc>
                  <a:txBody>
                    <a:bodyPr/>
                    <a:lstStyle/>
                    <a:p>
                      <a:pPr algn="l"/>
                      <a:r>
                        <a:rPr lang="en-US" sz="1200" b="0" kern="1200" dirty="0">
                          <a:solidFill>
                            <a:schemeClr val="tx1"/>
                          </a:solidFill>
                          <a:effectLst/>
                        </a:rPr>
                        <a:t>2</a:t>
                      </a:r>
                      <a:r>
                        <a:rPr lang="ja-JP" sz="1200" b="0" kern="1200" dirty="0">
                          <a:solidFill>
                            <a:schemeClr val="tx1"/>
                          </a:solidFill>
                          <a:effectLst/>
                        </a:rPr>
                        <a:t>．実証実験エリアにおける</a:t>
                      </a:r>
                      <a:r>
                        <a:rPr lang="en-US" altLang="ja-JP" sz="1200" b="0" kern="1200" dirty="0">
                          <a:solidFill>
                            <a:schemeClr val="tx1"/>
                          </a:solidFill>
                          <a:effectLst/>
                        </a:rPr>
                        <a:t/>
                      </a:r>
                      <a:br>
                        <a:rPr lang="en-US" altLang="ja-JP" sz="1200" b="0" kern="1200" dirty="0">
                          <a:solidFill>
                            <a:schemeClr val="tx1"/>
                          </a:solidFill>
                          <a:effectLst/>
                        </a:rPr>
                      </a:br>
                      <a:r>
                        <a:rPr lang="ja-JP" altLang="en-US" sz="1200" b="0" kern="1200" dirty="0">
                          <a:solidFill>
                            <a:schemeClr val="tx1"/>
                          </a:solidFill>
                          <a:effectLst/>
                        </a:rPr>
                        <a:t>　　</a:t>
                      </a:r>
                      <a:r>
                        <a:rPr lang="ja-JP" sz="1200" b="0" kern="1200" dirty="0">
                          <a:solidFill>
                            <a:schemeClr val="tx1"/>
                          </a:solidFill>
                          <a:effectLst/>
                        </a:rPr>
                        <a:t>人口規模、自家用車分担率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実証実験エリアの人口規模については、取組を実施する地区等で判断する場合など申請者の事情に応じて、様々なケースが想定されますので、必ずしも厳密に記入する必要はありませんが、どのような考え方で人口規模を記入したかについて、補足説明も含めご記入ください。</a:t>
                      </a:r>
                      <a:endParaRPr kumimoji="1" lang="en-US" altLang="ja-JP" sz="1100" i="1" kern="100" dirty="0">
                        <a:solidFill>
                          <a:srgbClr val="FF0000"/>
                        </a:solidFill>
                        <a:latin typeface="+mn-ea"/>
                        <a:ea typeface="+mn-ea"/>
                        <a:cs typeface="Times New Roman" panose="02020603050405020304" pitchFamily="18" charset="0"/>
                      </a:endParaRPr>
                    </a:p>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自家用車分担率を割り出すことが難しい場合は、</a:t>
                      </a:r>
                      <a:r>
                        <a:rPr kumimoji="1" lang="ja-JP" altLang="en-US" sz="1100" i="1" kern="100" dirty="0">
                          <a:solidFill>
                            <a:srgbClr val="FF0000"/>
                          </a:solidFill>
                          <a:latin typeface="+mn-ea"/>
                          <a:ea typeface="+mn-ea"/>
                          <a:cs typeface="Times New Roman" panose="02020603050405020304" pitchFamily="18" charset="0"/>
                        </a:rPr>
                        <a:t>基礎</a:t>
                      </a:r>
                      <a:r>
                        <a:rPr kumimoji="1" lang="ja-JP" altLang="ja-JP" sz="1100" i="1" kern="100" dirty="0">
                          <a:solidFill>
                            <a:srgbClr val="FF0000"/>
                          </a:solidFill>
                          <a:latin typeface="+mn-ea"/>
                          <a:ea typeface="+mn-ea"/>
                          <a:cs typeface="Times New Roman" panose="02020603050405020304" pitchFamily="18" charset="0"/>
                        </a:rPr>
                        <a:t>自治体における自家用車分担率、当該実証実験エリアが含まれている平均的な自家用車分担率等で</a:t>
                      </a:r>
                      <a:r>
                        <a:rPr kumimoji="1" lang="ja-JP" altLang="en-US" sz="1100" i="1" kern="100" dirty="0">
                          <a:solidFill>
                            <a:srgbClr val="FF0000"/>
                          </a:solidFill>
                          <a:latin typeface="+mn-ea"/>
                          <a:ea typeface="+mn-ea"/>
                          <a:cs typeface="Times New Roman" panose="02020603050405020304" pitchFamily="18" charset="0"/>
                        </a:rPr>
                        <a:t>代替</a:t>
                      </a:r>
                      <a:r>
                        <a:rPr kumimoji="1" lang="ja-JP" altLang="ja-JP" sz="1100" i="1" kern="100" dirty="0">
                          <a:solidFill>
                            <a:srgbClr val="FF0000"/>
                          </a:solidFill>
                          <a:latin typeface="+mn-ea"/>
                          <a:ea typeface="+mn-ea"/>
                          <a:cs typeface="Times New Roman" panose="02020603050405020304" pitchFamily="18" charset="0"/>
                        </a:rPr>
                        <a:t>することも可能です。</a:t>
                      </a:r>
                      <a:endParaRPr kumimoji="1" lang="en-US" altLang="ja-JP" sz="1100" i="1" kern="100" dirty="0">
                        <a:solidFill>
                          <a:srgbClr val="FF0000"/>
                        </a:solidFill>
                        <a:latin typeface="+mn-ea"/>
                        <a:ea typeface="+mn-ea"/>
                        <a:cs typeface="Times New Roman" panose="02020603050405020304" pitchFamily="18" charset="0"/>
                      </a:endParaRPr>
                    </a:p>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実証実験エリアにおける人口や分担率は、概数でかまいません。（例：約○千人、約○％など）</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478547">
                <a:tc>
                  <a:txBody>
                    <a:bodyPr/>
                    <a:lstStyle/>
                    <a:p>
                      <a:pPr algn="l"/>
                      <a:r>
                        <a:rPr lang="en-US" sz="1200" b="0" kern="1200" dirty="0">
                          <a:solidFill>
                            <a:schemeClr val="tx1"/>
                          </a:solidFill>
                          <a:effectLst/>
                        </a:rPr>
                        <a:t>3. </a:t>
                      </a:r>
                      <a:r>
                        <a:rPr lang="ja-JP" sz="1200" b="0" kern="100" dirty="0">
                          <a:solidFill>
                            <a:schemeClr val="tx1"/>
                          </a:solidFill>
                          <a:effectLst/>
                        </a:rPr>
                        <a:t>地理的・経済的・</a:t>
                      </a:r>
                      <a:endParaRPr lang="en-US" altLang="ja-JP" sz="1200" b="0" kern="100" dirty="0">
                        <a:solidFill>
                          <a:schemeClr val="tx1"/>
                        </a:solidFill>
                        <a:effectLst/>
                      </a:endParaRPr>
                    </a:p>
                    <a:p>
                      <a:pPr algn="l"/>
                      <a:r>
                        <a:rPr lang="ja-JP" altLang="en-US" sz="1200" b="0" kern="100" dirty="0">
                          <a:solidFill>
                            <a:schemeClr val="tx1"/>
                          </a:solidFill>
                          <a:effectLst/>
                        </a:rPr>
                        <a:t>　　</a:t>
                      </a:r>
                      <a:r>
                        <a:rPr lang="ja-JP" sz="1200" b="0" kern="100" dirty="0">
                          <a:solidFill>
                            <a:schemeClr val="tx1"/>
                          </a:solidFill>
                          <a:effectLst/>
                        </a:rPr>
                        <a:t>文化圏的・交通動態的な特徴</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r>
                        <a:rPr kumimoji="1" lang="ja-JP" altLang="en-US" sz="1100" i="1" kern="100" dirty="0">
                          <a:solidFill>
                            <a:srgbClr val="FF0000"/>
                          </a:solidFill>
                          <a:latin typeface="+mn-ea"/>
                          <a:ea typeface="+mn-ea"/>
                          <a:cs typeface="Times New Roman" panose="02020603050405020304" pitchFamily="18" charset="0"/>
                        </a:rPr>
                        <a:t>（例）</a:t>
                      </a:r>
                      <a:endParaRPr kumimoji="1" lang="en-US" altLang="ja-JP" sz="1100" i="1" kern="100" dirty="0">
                        <a:solidFill>
                          <a:srgbClr val="FF0000"/>
                        </a:solidFill>
                        <a:latin typeface="+mn-ea"/>
                        <a:ea typeface="+mn-ea"/>
                        <a:cs typeface="Times New Roman" panose="02020603050405020304" pitchFamily="18" charset="0"/>
                      </a:endParaRPr>
                    </a:p>
                    <a:p>
                      <a:pPr algn="l"/>
                      <a:r>
                        <a:rPr kumimoji="1" lang="ja-JP" altLang="en-US" sz="1100" i="1" kern="100" dirty="0">
                          <a:solidFill>
                            <a:srgbClr val="FF0000"/>
                          </a:solidFill>
                          <a:latin typeface="+mn-ea"/>
                          <a:ea typeface="+mn-ea"/>
                          <a:cs typeface="Times New Roman" panose="02020603050405020304" pitchFamily="18" charset="0"/>
                        </a:rPr>
                        <a:t>大都市中心部、地方都市中心市街地、郊外ニュータウン、地方部集落、観光地繁華街など</a:t>
                      </a:r>
                      <a:endParaRPr kumimoji="1" lang="en-US" altLang="ja-JP" sz="1100" i="1" kern="100" dirty="0">
                        <a:solidFill>
                          <a:srgbClr val="FF0000"/>
                        </a:solidFill>
                        <a:latin typeface="+mn-ea"/>
                        <a:ea typeface="+mn-ea"/>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854" name="正方形/長方形 3"/>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14314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62"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63" name="正方形/長方形 6"/>
          <p:cNvSpPr/>
          <p:nvPr/>
        </p:nvSpPr>
        <p:spPr>
          <a:xfrm>
            <a:off x="251520" y="859186"/>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64" name="正方形/長方形 14"/>
          <p:cNvSpPr/>
          <p:nvPr/>
        </p:nvSpPr>
        <p:spPr>
          <a:xfrm>
            <a:off x="7812360" y="680162"/>
            <a:ext cx="1230427"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866" name="表 8"/>
          <p:cNvGraphicFramePr>
            <a:graphicFrameLocks noGrp="1"/>
          </p:cNvGraphicFramePr>
          <p:nvPr>
            <p:extLst/>
          </p:nvPr>
        </p:nvGraphicFramePr>
        <p:xfrm>
          <a:off x="251521" y="1505519"/>
          <a:ext cx="8640959" cy="5019828"/>
        </p:xfrm>
        <a:graphic>
          <a:graphicData uri="http://schemas.openxmlformats.org/drawingml/2006/table">
            <a:tbl>
              <a:tblPr firstRow="1" firstCol="1" bandRow="1"/>
              <a:tblGrid>
                <a:gridCol w="2088231">
                  <a:extLst>
                    <a:ext uri="{9D8B030D-6E8A-4147-A177-3AD203B41FA5}">
                      <a16:colId xmlns:a16="http://schemas.microsoft.com/office/drawing/2014/main" val="20001"/>
                    </a:ext>
                  </a:extLst>
                </a:gridCol>
                <a:gridCol w="6552728">
                  <a:extLst>
                    <a:ext uri="{9D8B030D-6E8A-4147-A177-3AD203B41FA5}">
                      <a16:colId xmlns:a16="http://schemas.microsoft.com/office/drawing/2014/main" val="20002"/>
                    </a:ext>
                  </a:extLst>
                </a:gridCol>
              </a:tblGrid>
              <a:tr h="228174">
                <a:tc>
                  <a:txBody>
                    <a:bodyPr/>
                    <a:lstStyle/>
                    <a:p>
                      <a:pPr algn="ctr">
                        <a:spcAft>
                          <a:spcPts val="0"/>
                        </a:spcAft>
                      </a:pPr>
                      <a:r>
                        <a:rPr kumimoji="1" lang="ja-JP" altLang="en-US" sz="1200" b="0" kern="100" dirty="0">
                          <a:solidFill>
                            <a:schemeClr val="tx1"/>
                          </a:solidFill>
                          <a:effectLst/>
                          <a:latin typeface="+mn-lt"/>
                          <a:ea typeface="+mn-ea"/>
                          <a:cs typeface="+mn-cs"/>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4522">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地域の交通課題と選択した</a:t>
                      </a:r>
                      <a:r>
                        <a:rPr kumimoji="1" lang="en-US" altLang="ja-JP" sz="1200" kern="100" dirty="0">
                          <a:effectLst/>
                        </a:rPr>
                        <a:t/>
                      </a:r>
                      <a:br>
                        <a:rPr kumimoji="1" lang="en-US" altLang="ja-JP" sz="1200" kern="100" dirty="0">
                          <a:effectLst/>
                        </a:rPr>
                      </a:br>
                      <a:r>
                        <a:rPr kumimoji="1" lang="ja-JP" sz="1200" kern="100" dirty="0">
                          <a:effectLst/>
                        </a:rPr>
                        <a:t>テーマ・フィールドとの関係性</a:t>
                      </a:r>
                      <a:endParaRPr kumimoji="1" lang="ja-JP" sz="1200" b="0" kern="100" dirty="0">
                        <a:solidFill>
                          <a:schemeClr val="tx1"/>
                        </a:solidFill>
                        <a:effectLst/>
                        <a:latin typeface="+mn-lt"/>
                        <a:ea typeface="+mn-ea"/>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altLang="en-US" sz="1200" b="0" i="1" kern="100" dirty="0">
                          <a:solidFill>
                            <a:srgbClr val="FF0000"/>
                          </a:solidFill>
                          <a:effectLst/>
                          <a:latin typeface="+mn-lt"/>
                          <a:ea typeface="+mn-ea"/>
                          <a:cs typeface="+mn-cs"/>
                        </a:rPr>
                        <a:t>＊提案内容に関する概略を簡潔に記載してください</a:t>
                      </a:r>
                      <a:endParaRPr kumimoji="1" lang="en-US" altLang="ja-JP" sz="1200" b="0" i="1" kern="100" dirty="0">
                        <a:solidFill>
                          <a:srgbClr val="FF0000"/>
                        </a:solidFill>
                        <a:effectLst/>
                        <a:latin typeface="+mn-lt"/>
                        <a:ea typeface="+mn-ea"/>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522">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継続性を考慮した事業計画</a:t>
                      </a:r>
                      <a:endParaRPr kumimoji="1" lang="ja-JP" sz="1200" b="0" kern="100" dirty="0">
                        <a:solidFill>
                          <a:schemeClr val="tx1"/>
                        </a:solidFill>
                        <a:effectLst/>
                        <a:latin typeface="+mn-lt"/>
                        <a:ea typeface="+mn-ea"/>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522">
                <a:tc>
                  <a:txBody>
                    <a:bodyPr/>
                    <a:lstStyle/>
                    <a:p>
                      <a:pPr marL="0" lvl="0" indent="0" algn="just">
                        <a:spcAft>
                          <a:spcPts val="0"/>
                        </a:spcAft>
                        <a:buFont typeface="+mj-lt"/>
                        <a:buNone/>
                      </a:pPr>
                      <a:r>
                        <a:rPr kumimoji="1" lang="en-US" altLang="ja-JP" sz="1200" kern="100" dirty="0">
                          <a:solidFill>
                            <a:schemeClr val="tx1"/>
                          </a:solidFill>
                          <a:effectLst/>
                          <a:latin typeface="+mn-lt"/>
                          <a:ea typeface="+mn-ea"/>
                          <a:cs typeface="+mn-cs"/>
                        </a:rPr>
                        <a:t>3. </a:t>
                      </a:r>
                      <a:r>
                        <a:rPr kumimoji="1" lang="ja-JP" altLang="en-US" sz="1200" kern="100" dirty="0">
                          <a:solidFill>
                            <a:schemeClr val="tx1"/>
                          </a:solidFill>
                          <a:effectLst/>
                          <a:latin typeface="+mn-lt"/>
                          <a:ea typeface="+mn-ea"/>
                          <a:cs typeface="+mn-cs"/>
                        </a:rPr>
                        <a:t>検証命題の妥当性</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4522">
                <a:tc>
                  <a:txBody>
                    <a:bodyPr/>
                    <a:lstStyle/>
                    <a:p>
                      <a:pPr marL="0" lvl="0" indent="0" algn="just">
                        <a:spcAft>
                          <a:spcPts val="0"/>
                        </a:spcAft>
                        <a:buFont typeface="+mj-lt"/>
                        <a:buNone/>
                      </a:pPr>
                      <a:r>
                        <a:rPr kumimoji="1" lang="en-US" altLang="ja-JP" sz="1200" kern="100" dirty="0">
                          <a:solidFill>
                            <a:schemeClr val="tx1"/>
                          </a:solidFill>
                          <a:effectLst/>
                          <a:latin typeface="+mn-lt"/>
                          <a:ea typeface="+mn-ea"/>
                          <a:cs typeface="+mn-cs"/>
                        </a:rPr>
                        <a:t>4. </a:t>
                      </a:r>
                      <a:r>
                        <a:rPr kumimoji="1" lang="ja-JP" altLang="en-US" sz="1200" kern="100" dirty="0">
                          <a:solidFill>
                            <a:schemeClr val="tx1"/>
                          </a:solidFill>
                          <a:effectLst/>
                          <a:latin typeface="+mn-lt"/>
                          <a:ea typeface="+mn-ea"/>
                          <a:cs typeface="+mn-cs"/>
                        </a:rPr>
                        <a:t>実証実験・検証手法の具体性</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84522">
                <a:tc>
                  <a:txBody>
                    <a:bodyPr/>
                    <a:lstStyle/>
                    <a:p>
                      <a:pPr marL="0" lvl="0" indent="0" algn="just">
                        <a:spcAft>
                          <a:spcPts val="0"/>
                        </a:spcAft>
                        <a:buFont typeface="+mj-lt"/>
                        <a:buNone/>
                      </a:pPr>
                      <a:r>
                        <a:rPr kumimoji="1" lang="en-US" altLang="ja-JP" sz="1200" kern="100" dirty="0">
                          <a:solidFill>
                            <a:schemeClr val="tx1"/>
                          </a:solidFill>
                          <a:effectLst/>
                          <a:latin typeface="+mn-lt"/>
                          <a:ea typeface="+mn-ea"/>
                          <a:cs typeface="+mn-cs"/>
                        </a:rPr>
                        <a:t>5. </a:t>
                      </a:r>
                      <a:r>
                        <a:rPr kumimoji="1" lang="ja-JP" altLang="en-US" sz="1200" kern="100" dirty="0">
                          <a:solidFill>
                            <a:schemeClr val="tx1"/>
                          </a:solidFill>
                          <a:effectLst/>
                          <a:latin typeface="+mn-lt"/>
                          <a:ea typeface="+mn-ea"/>
                          <a:cs typeface="+mn-cs"/>
                        </a:rPr>
                        <a:t>社会実装推進主体・自治体・関連事業者等の参画・巻き込み</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84522">
                <a:tc>
                  <a:txBody>
                    <a:bodyPr/>
                    <a:lstStyle/>
                    <a:p>
                      <a:pPr marL="0" lvl="0" indent="0" algn="just">
                        <a:spcAft>
                          <a:spcPts val="0"/>
                        </a:spcAft>
                        <a:buFont typeface="+mj-lt"/>
                        <a:buNone/>
                      </a:pPr>
                      <a:r>
                        <a:rPr kumimoji="1" lang="en-US" altLang="ja-JP" sz="1200" kern="100" dirty="0">
                          <a:solidFill>
                            <a:schemeClr val="tx1"/>
                          </a:solidFill>
                          <a:effectLst/>
                          <a:latin typeface="+mn-lt"/>
                          <a:ea typeface="+mn-ea"/>
                          <a:cs typeface="+mn-cs"/>
                        </a:rPr>
                        <a:t>6.</a:t>
                      </a:r>
                      <a:r>
                        <a:rPr kumimoji="1" lang="ja-JP" altLang="en-US" sz="1200" kern="100" dirty="0">
                          <a:solidFill>
                            <a:schemeClr val="tx1"/>
                          </a:solidFill>
                          <a:effectLst/>
                          <a:latin typeface="+mn-lt"/>
                          <a:ea typeface="+mn-ea"/>
                          <a:cs typeface="+mn-cs"/>
                        </a:rPr>
                        <a:t>想定利用者の巻き込み</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92147"/>
                  </a:ext>
                </a:extLst>
              </a:tr>
              <a:tr h="684522">
                <a:tc>
                  <a:txBody>
                    <a:bodyPr/>
                    <a:lstStyle/>
                    <a:p>
                      <a:pPr marL="0" lvl="0" indent="0" algn="just">
                        <a:spcAft>
                          <a:spcPts val="0"/>
                        </a:spcAft>
                        <a:buFont typeface="+mj-lt"/>
                        <a:buNone/>
                      </a:pPr>
                      <a:r>
                        <a:rPr kumimoji="1" lang="en-US" altLang="ja-JP" sz="1200" kern="100" dirty="0">
                          <a:solidFill>
                            <a:schemeClr val="tx1"/>
                          </a:solidFill>
                          <a:effectLst/>
                          <a:latin typeface="+mn-lt"/>
                          <a:ea typeface="+mn-ea"/>
                          <a:cs typeface="+mn-cs"/>
                        </a:rPr>
                        <a:t>7.</a:t>
                      </a:r>
                      <a:r>
                        <a:rPr kumimoji="1" lang="ja-JP" altLang="en-US" sz="1200" kern="100" dirty="0">
                          <a:solidFill>
                            <a:schemeClr val="tx1"/>
                          </a:solidFill>
                          <a:effectLst/>
                          <a:latin typeface="+mn-lt"/>
                          <a:ea typeface="+mn-ea"/>
                          <a:cs typeface="+mn-cs"/>
                        </a:rPr>
                        <a:t>取組の全体設計及び検証分析を担う主体の参画</a:t>
                      </a: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テキスト ボックス 1">
            <a:extLst>
              <a:ext uri="{FF2B5EF4-FFF2-40B4-BE49-F238E27FC236}">
                <a16:creationId xmlns:a16="http://schemas.microsoft.com/office/drawing/2014/main" id="{4AA42819-02D3-44F0-B6AA-4E5C78B0E910}"/>
              </a:ext>
            </a:extLst>
          </p:cNvPr>
          <p:cNvSpPr txBox="1"/>
          <p:nvPr/>
        </p:nvSpPr>
        <p:spPr>
          <a:xfrm>
            <a:off x="101213" y="602350"/>
            <a:ext cx="3217547"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全体評価項目（それぞれ必須＋加点）</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66889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7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75" name="表 6"/>
          <p:cNvGraphicFramePr>
            <a:graphicFrameLocks noGrp="1"/>
          </p:cNvGraphicFramePr>
          <p:nvPr>
            <p:extLst/>
          </p:nvPr>
        </p:nvGraphicFramePr>
        <p:xfrm>
          <a:off x="199744" y="3140968"/>
          <a:ext cx="8692735" cy="3528390"/>
        </p:xfrm>
        <a:graphic>
          <a:graphicData uri="http://schemas.openxmlformats.org/drawingml/2006/table">
            <a:tbl>
              <a:tblPr firstRow="1" firstCol="1" bandRow="1"/>
              <a:tblGrid>
                <a:gridCol w="771856">
                  <a:extLst>
                    <a:ext uri="{9D8B030D-6E8A-4147-A177-3AD203B41FA5}">
                      <a16:colId xmlns:a16="http://schemas.microsoft.com/office/drawing/2014/main" val="2143469071"/>
                    </a:ext>
                  </a:extLst>
                </a:gridCol>
                <a:gridCol w="2754766">
                  <a:extLst>
                    <a:ext uri="{9D8B030D-6E8A-4147-A177-3AD203B41FA5}">
                      <a16:colId xmlns:a16="http://schemas.microsoft.com/office/drawing/2014/main" val="20001"/>
                    </a:ext>
                  </a:extLst>
                </a:gridCol>
                <a:gridCol w="5166113">
                  <a:extLst>
                    <a:ext uri="{9D8B030D-6E8A-4147-A177-3AD203B41FA5}">
                      <a16:colId xmlns:a16="http://schemas.microsoft.com/office/drawing/2014/main" val="20002"/>
                    </a:ext>
                  </a:extLst>
                </a:gridCol>
              </a:tblGrid>
              <a:tr h="288142">
                <a:tc gridSpan="2">
                  <a:txBody>
                    <a:bodyPr/>
                    <a:lstStyle/>
                    <a:p>
                      <a:pPr algn="ctr">
                        <a:spcAft>
                          <a:spcPts val="0"/>
                        </a:spcAft>
                      </a:pPr>
                      <a:r>
                        <a:rPr kumimoji="1" lang="ja-JP" altLang="en-US" sz="1200" b="0" kern="100" dirty="0">
                          <a:solidFill>
                            <a:schemeClr val="tx1"/>
                          </a:solidFill>
                          <a:effectLst/>
                          <a:latin typeface="+mn-lt"/>
                          <a:ea typeface="+mn-ea"/>
                          <a:cs typeface="+mn-cs"/>
                        </a:rPr>
                        <a:t>記載項目</a:t>
                      </a: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r>
                        <a:rPr kumimoji="1" lang="ja-JP" altLang="en-US" sz="1200" b="0" kern="100" dirty="0">
                          <a:solidFill>
                            <a:schemeClr val="tx1"/>
                          </a:solidFill>
                          <a:effectLst/>
                          <a:latin typeface="+mn-lt"/>
                          <a:ea typeface="+mn-ea"/>
                          <a:cs typeface="+mn-cs"/>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10062">
                <a:tc rowSpan="2">
                  <a:txBody>
                    <a:bodyPr/>
                    <a:lstStyle/>
                    <a:p>
                      <a:pPr marL="0" lvl="0" indent="0" algn="l">
                        <a:spcAft>
                          <a:spcPts val="0"/>
                        </a:spcAft>
                        <a:buFont typeface="+mj-lt"/>
                        <a:buNone/>
                      </a:pPr>
                      <a:r>
                        <a:rPr kumimoji="1" lang="ja-JP" altLang="en-US" sz="1200" kern="100" dirty="0">
                          <a:solidFill>
                            <a:schemeClr val="tx1"/>
                          </a:solidFill>
                          <a:effectLst/>
                          <a:latin typeface="+mn-lt"/>
                          <a:ea typeface="+mn-ea"/>
                          <a:cs typeface="+mn-cs"/>
                        </a:rPr>
                        <a:t>事業面</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spcAft>
                          <a:spcPts val="0"/>
                        </a:spcAft>
                        <a:buFont typeface="+mj-lt"/>
                        <a:buNone/>
                      </a:pPr>
                      <a:r>
                        <a:rPr kumimoji="1" lang="en-US" altLang="ja-JP" sz="1200" kern="100" dirty="0">
                          <a:solidFill>
                            <a:schemeClr val="tx1"/>
                          </a:solidFill>
                          <a:effectLst/>
                          <a:latin typeface="+mn-lt"/>
                          <a:ea typeface="+mn-ea"/>
                          <a:cs typeface="+mn-cs"/>
                        </a:rPr>
                        <a:t>1.</a:t>
                      </a:r>
                      <a:r>
                        <a:rPr kumimoji="1" lang="ja-JP" altLang="en-US" sz="1200" kern="100" dirty="0">
                          <a:solidFill>
                            <a:schemeClr val="tx1"/>
                          </a:solidFill>
                          <a:effectLst/>
                          <a:latin typeface="+mn-lt"/>
                          <a:ea typeface="+mn-ea"/>
                          <a:cs typeface="+mn-cs"/>
                        </a:rPr>
                        <a:t>事業モデルの実現</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10062">
                <a:tc vMerge="1">
                  <a:txBody>
                    <a:bodyPr/>
                    <a:lstStyle/>
                    <a:p>
                      <a:pPr marL="0" lvl="0" indent="0" algn="l">
                        <a:spcAft>
                          <a:spcPts val="0"/>
                        </a:spcAft>
                        <a:buFont typeface="+mj-lt"/>
                        <a:buNone/>
                      </a:pPr>
                      <a:endParaRPr kumimoji="1" lang="ja-JP" altLang="en-US" sz="120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spcAft>
                          <a:spcPts val="0"/>
                        </a:spcAft>
                        <a:buFont typeface="+mj-lt"/>
                        <a:buNone/>
                      </a:pPr>
                      <a:r>
                        <a:rPr kumimoji="1" lang="en-US" altLang="ja-JP" sz="1200" kern="100" dirty="0">
                          <a:solidFill>
                            <a:schemeClr val="tx1"/>
                          </a:solidFill>
                          <a:effectLst/>
                          <a:latin typeface="+mn-lt"/>
                          <a:ea typeface="+mn-ea"/>
                          <a:cs typeface="+mn-cs"/>
                        </a:rPr>
                        <a:t>2.</a:t>
                      </a:r>
                      <a:r>
                        <a:rPr kumimoji="1" lang="ja-JP" altLang="en-US" sz="1200" kern="100" dirty="0">
                          <a:solidFill>
                            <a:schemeClr val="tx1"/>
                          </a:solidFill>
                          <a:effectLst/>
                          <a:latin typeface="+mn-lt"/>
                          <a:ea typeface="+mn-ea"/>
                          <a:cs typeface="+mn-cs"/>
                        </a:rPr>
                        <a:t>事業効果の定量的な評価</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0062">
                <a:tc rowSpan="2">
                  <a:txBody>
                    <a:bodyPr/>
                    <a:lstStyle/>
                    <a:p>
                      <a:pPr marL="0" lvl="0" indent="0" algn="l">
                        <a:spcAft>
                          <a:spcPts val="0"/>
                        </a:spcAft>
                        <a:buFont typeface="+mj-lt"/>
                        <a:buNone/>
                      </a:pPr>
                      <a:r>
                        <a:rPr kumimoji="1" lang="ja-JP" altLang="en-US" sz="1200" kern="100" dirty="0">
                          <a:solidFill>
                            <a:schemeClr val="tx1"/>
                          </a:solidFill>
                          <a:effectLst/>
                          <a:latin typeface="+mn-lt"/>
                          <a:ea typeface="+mn-ea"/>
                          <a:cs typeface="+mn-cs"/>
                        </a:rPr>
                        <a:t>体制・環境面</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spcAft>
                          <a:spcPts val="0"/>
                        </a:spcAft>
                        <a:buFont typeface="+mj-lt"/>
                        <a:buNone/>
                      </a:pPr>
                      <a:r>
                        <a:rPr kumimoji="1" lang="en-US" altLang="ja-JP" sz="1200" kern="100" dirty="0">
                          <a:solidFill>
                            <a:schemeClr val="tx1"/>
                          </a:solidFill>
                          <a:effectLst/>
                          <a:latin typeface="+mn-lt"/>
                          <a:ea typeface="+mn-ea"/>
                          <a:cs typeface="+mn-cs"/>
                        </a:rPr>
                        <a:t>3.</a:t>
                      </a:r>
                      <a:r>
                        <a:rPr kumimoji="1" lang="ja-JP" altLang="en-US" sz="1200" kern="100" dirty="0">
                          <a:solidFill>
                            <a:schemeClr val="tx1"/>
                          </a:solidFill>
                          <a:effectLst/>
                          <a:latin typeface="+mn-lt"/>
                          <a:ea typeface="+mn-ea"/>
                          <a:cs typeface="+mn-cs"/>
                        </a:rPr>
                        <a:t>リソース効率化手法の導出</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10062">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1" lang="ja-JP" altLang="en-US" sz="120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200" kern="100" dirty="0">
                          <a:solidFill>
                            <a:schemeClr val="tx1"/>
                          </a:solidFill>
                          <a:effectLst/>
                          <a:latin typeface="+mn-lt"/>
                          <a:ea typeface="+mn-ea"/>
                          <a:cs typeface="+mn-cs"/>
                        </a:rPr>
                        <a:t>4.</a:t>
                      </a:r>
                      <a:r>
                        <a:rPr kumimoji="1" lang="ja-JP" altLang="en-US" sz="1200" kern="100" dirty="0">
                          <a:solidFill>
                            <a:schemeClr val="tx1"/>
                          </a:solidFill>
                          <a:effectLst/>
                          <a:latin typeface="+mn-lt"/>
                          <a:ea typeface="+mn-ea"/>
                          <a:cs typeface="+mn-cs"/>
                        </a:rPr>
                        <a:t>社会実装に向けた体制構築・合意形成</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055962"/>
                  </a:ext>
                </a:extLst>
              </a:tr>
            </a:tbl>
          </a:graphicData>
        </a:graphic>
      </p:graphicFrame>
      <p:sp>
        <p:nvSpPr>
          <p:cNvPr id="1876" name="正方形/長方形 6"/>
          <p:cNvSpPr/>
          <p:nvPr/>
        </p:nvSpPr>
        <p:spPr>
          <a:xfrm>
            <a:off x="251520" y="2394937"/>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14">
            <a:extLst>
              <a:ext uri="{FF2B5EF4-FFF2-40B4-BE49-F238E27FC236}">
                <a16:creationId xmlns:a16="http://schemas.microsoft.com/office/drawing/2014/main" id="{EAD9F3AB-2930-47E7-903A-83D8CA248CBA}"/>
              </a:ext>
            </a:extLst>
          </p:cNvPr>
          <p:cNvSpPr/>
          <p:nvPr/>
        </p:nvSpPr>
        <p:spPr>
          <a:xfrm>
            <a:off x="7812360" y="680162"/>
            <a:ext cx="1307372"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後ページと併せて</a:t>
            </a:r>
            <a:endPar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9" name="テキスト ボックス 8">
            <a:extLst>
              <a:ext uri="{FF2B5EF4-FFF2-40B4-BE49-F238E27FC236}">
                <a16:creationId xmlns:a16="http://schemas.microsoft.com/office/drawing/2014/main" id="{E5F84763-E86D-4C3F-846D-5FA6EC0BEFA2}"/>
              </a:ext>
            </a:extLst>
          </p:cNvPr>
          <p:cNvSpPr txBox="1"/>
          <p:nvPr/>
        </p:nvSpPr>
        <p:spPr>
          <a:xfrm>
            <a:off x="101213" y="620688"/>
            <a:ext cx="259857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zh-TW"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重点取組評価項目（加点）</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1" name="表 1">
            <a:extLst>
              <a:ext uri="{FF2B5EF4-FFF2-40B4-BE49-F238E27FC236}">
                <a16:creationId xmlns:a16="http://schemas.microsoft.com/office/drawing/2014/main" id="{2DDBFC4D-E4E5-4FE4-A473-58AFB63E4B1A}"/>
              </a:ext>
            </a:extLst>
          </p:cNvPr>
          <p:cNvGraphicFramePr>
            <a:graphicFrameLocks noGrp="1"/>
          </p:cNvGraphicFramePr>
          <p:nvPr>
            <p:extLst/>
          </p:nvPr>
        </p:nvGraphicFramePr>
        <p:xfrm>
          <a:off x="205459" y="1397074"/>
          <a:ext cx="8762062" cy="822960"/>
        </p:xfrm>
        <a:graphic>
          <a:graphicData uri="http://schemas.openxmlformats.org/drawingml/2006/table">
            <a:tbl>
              <a:tblPr firstRow="1" bandRow="1">
                <a:tableStyleId>{5C22544A-7EE6-4342-B048-85BDC9FD1C3A}</a:tableStyleId>
              </a:tblPr>
              <a:tblGrid>
                <a:gridCol w="5385574">
                  <a:extLst>
                    <a:ext uri="{9D8B030D-6E8A-4147-A177-3AD203B41FA5}">
                      <a16:colId xmlns:a16="http://schemas.microsoft.com/office/drawing/2014/main" val="20000"/>
                    </a:ext>
                  </a:extLst>
                </a:gridCol>
                <a:gridCol w="3376488">
                  <a:extLst>
                    <a:ext uri="{9D8B030D-6E8A-4147-A177-3AD203B41FA5}">
                      <a16:colId xmlns:a16="http://schemas.microsoft.com/office/drawing/2014/main" val="20001"/>
                    </a:ext>
                  </a:extLst>
                </a:gridCol>
              </a:tblGrid>
              <a:tr h="252095">
                <a:tc>
                  <a:txBody>
                    <a:bodyPr/>
                    <a:lstStyle/>
                    <a:p>
                      <a:pPr algn="l">
                        <a:spcAft>
                          <a:spcPts val="0"/>
                        </a:spcAft>
                      </a:pPr>
                      <a:r>
                        <a:rPr kumimoji="1" lang="ja-JP" altLang="en-US" sz="1200" b="0" kern="1200" dirty="0">
                          <a:solidFill>
                            <a:schemeClr val="tx1"/>
                          </a:solidFill>
                          <a:effectLst/>
                        </a:rPr>
                        <a:t>事業面に関する項目</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52095">
                <a:tc>
                  <a:txBody>
                    <a:bodyPr/>
                    <a:lstStyle/>
                    <a:p>
                      <a:pPr algn="l">
                        <a:spcAft>
                          <a:spcPts val="0"/>
                        </a:spcAft>
                      </a:pPr>
                      <a:r>
                        <a:rPr kumimoji="1" lang="ja-JP" altLang="en-US" sz="1200" b="0" kern="1200" dirty="0">
                          <a:solidFill>
                            <a:schemeClr val="tx1"/>
                          </a:solidFill>
                          <a:effectLst/>
                        </a:rPr>
                        <a:t>体制・環境面に関する項目</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52095">
                <a:tc>
                  <a:txBody>
                    <a:bodyPr/>
                    <a:lstStyle/>
                    <a:p>
                      <a:pPr algn="l">
                        <a:spcAft>
                          <a:spcPts val="0"/>
                        </a:spcAft>
                      </a:pPr>
                      <a:r>
                        <a:rPr kumimoji="1" lang="ja-JP" altLang="en-US" sz="1200" b="0" kern="1200" dirty="0">
                          <a:solidFill>
                            <a:schemeClr val="tx1"/>
                          </a:solidFill>
                          <a:effectLst/>
                        </a:rPr>
                        <a:t>受容性・効果に関する項目</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 name="正方形/長方形 6">
            <a:extLst>
              <a:ext uri="{FF2B5EF4-FFF2-40B4-BE49-F238E27FC236}">
                <a16:creationId xmlns:a16="http://schemas.microsoft.com/office/drawing/2014/main" id="{1557F185-4F31-489B-8C91-84887E7E693C}"/>
              </a:ext>
            </a:extLst>
          </p:cNvPr>
          <p:cNvSpPr/>
          <p:nvPr/>
        </p:nvSpPr>
        <p:spPr>
          <a:xfrm>
            <a:off x="251520" y="893429"/>
            <a:ext cx="7560840" cy="46166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下記加点項目のうち、提案する取組において特に重視して取り組もうと考えているものについて、</a:t>
            </a:r>
            <a:endParaRPr kumimoji="1" lang="en-US"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1</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つのみに●をしてください</a:t>
            </a:r>
          </a:p>
        </p:txBody>
      </p:sp>
    </p:spTree>
    <p:extLst>
      <p:ext uri="{BB962C8B-B14F-4D97-AF65-F5344CB8AC3E}">
        <p14:creationId xmlns:p14="http://schemas.microsoft.com/office/powerpoint/2010/main" val="2077296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7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75" name="表 6"/>
          <p:cNvGraphicFramePr>
            <a:graphicFrameLocks noGrp="1"/>
          </p:cNvGraphicFramePr>
          <p:nvPr>
            <p:extLst/>
          </p:nvPr>
        </p:nvGraphicFramePr>
        <p:xfrm>
          <a:off x="199744" y="1713709"/>
          <a:ext cx="8692735" cy="4840576"/>
        </p:xfrm>
        <a:graphic>
          <a:graphicData uri="http://schemas.openxmlformats.org/drawingml/2006/table">
            <a:tbl>
              <a:tblPr firstRow="1" firstCol="1" bandRow="1"/>
              <a:tblGrid>
                <a:gridCol w="699848">
                  <a:extLst>
                    <a:ext uri="{9D8B030D-6E8A-4147-A177-3AD203B41FA5}">
                      <a16:colId xmlns:a16="http://schemas.microsoft.com/office/drawing/2014/main" val="2662051068"/>
                    </a:ext>
                  </a:extLst>
                </a:gridCol>
                <a:gridCol w="1951098">
                  <a:extLst>
                    <a:ext uri="{9D8B030D-6E8A-4147-A177-3AD203B41FA5}">
                      <a16:colId xmlns:a16="http://schemas.microsoft.com/office/drawing/2014/main" val="20001"/>
                    </a:ext>
                  </a:extLst>
                </a:gridCol>
                <a:gridCol w="6041789">
                  <a:extLst>
                    <a:ext uri="{9D8B030D-6E8A-4147-A177-3AD203B41FA5}">
                      <a16:colId xmlns:a16="http://schemas.microsoft.com/office/drawing/2014/main" val="20002"/>
                    </a:ext>
                  </a:extLst>
                </a:gridCol>
              </a:tblGrid>
              <a:tr h="153940">
                <a:tc gridSpan="2">
                  <a:txBody>
                    <a:bodyPr/>
                    <a:lstStyle/>
                    <a:p>
                      <a:pPr algn="ctr">
                        <a:spcAft>
                          <a:spcPts val="0"/>
                        </a:spcAft>
                      </a:pPr>
                      <a:r>
                        <a:rPr kumimoji="1" lang="ja-JP" altLang="en-US" sz="1200" b="0" kern="100" dirty="0">
                          <a:solidFill>
                            <a:schemeClr val="tx1"/>
                          </a:solidFill>
                          <a:effectLst/>
                          <a:latin typeface="+mn-lt"/>
                          <a:ea typeface="+mn-ea"/>
                          <a:cs typeface="+mn-cs"/>
                        </a:rPr>
                        <a:t>記載項目</a:t>
                      </a: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r>
                        <a:rPr kumimoji="1" lang="ja-JP" altLang="en-US" sz="1200" b="0" kern="100" dirty="0">
                          <a:solidFill>
                            <a:schemeClr val="tx1"/>
                          </a:solidFill>
                          <a:effectLst/>
                          <a:latin typeface="+mn-lt"/>
                          <a:ea typeface="+mn-ea"/>
                          <a:cs typeface="+mn-cs"/>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3168">
                <a:tc rowSpan="2">
                  <a:txBody>
                    <a:bodyPr/>
                    <a:lstStyle/>
                    <a:p>
                      <a:pPr marL="0" lvl="0" indent="0" algn="just" defTabSz="914400" rtl="0" eaLnBrk="1" latinLnBrk="0" hangingPunct="1">
                        <a:spcAft>
                          <a:spcPts val="0"/>
                        </a:spcAft>
                        <a:buFont typeface="+mj-lt"/>
                        <a:buNone/>
                      </a:pPr>
                      <a:r>
                        <a:rPr kumimoji="1" lang="ja-JP" altLang="en-US" sz="1200" b="0" kern="100" dirty="0">
                          <a:solidFill>
                            <a:schemeClr val="tx1"/>
                          </a:solidFill>
                          <a:effectLst/>
                          <a:latin typeface="+mn-lt"/>
                          <a:ea typeface="+mn-ea"/>
                          <a:cs typeface="+mn-cs"/>
                        </a:rPr>
                        <a:t>受容性・効果</a:t>
                      </a:r>
                      <a:endParaRPr kumimoji="1" lang="en-US" altLang="ja-JP" sz="1200" b="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spcAft>
                          <a:spcPts val="0"/>
                        </a:spcAft>
                        <a:buFont typeface="+mj-lt"/>
                        <a:buNone/>
                      </a:pPr>
                      <a:r>
                        <a:rPr kumimoji="1" lang="en-US" altLang="ja-JP" sz="1200" kern="100" dirty="0">
                          <a:solidFill>
                            <a:schemeClr val="tx1"/>
                          </a:solidFill>
                          <a:effectLst/>
                          <a:latin typeface="+mn-lt"/>
                          <a:ea typeface="+mn-ea"/>
                          <a:cs typeface="+mn-cs"/>
                        </a:rPr>
                        <a:t>5.</a:t>
                      </a:r>
                      <a:r>
                        <a:rPr kumimoji="1" lang="ja-JP" altLang="en-US" sz="1200" kern="100" dirty="0">
                          <a:solidFill>
                            <a:schemeClr val="tx1"/>
                          </a:solidFill>
                          <a:effectLst/>
                          <a:latin typeface="+mn-lt"/>
                          <a:ea typeface="+mn-ea"/>
                          <a:cs typeface="+mn-cs"/>
                        </a:rPr>
                        <a:t>想定利用者の行動変容・理解醸成の検証</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2726077"/>
                  </a:ext>
                </a:extLst>
              </a:tr>
              <a:tr h="623168">
                <a:tc vMerge="1">
                  <a:txBody>
                    <a:bodyPr/>
                    <a:lstStyle/>
                    <a:p>
                      <a:pPr marL="0" lvl="0" indent="0" algn="just" defTabSz="914400" rtl="0" eaLnBrk="1" latinLnBrk="0" hangingPunct="1">
                        <a:spcAft>
                          <a:spcPts val="0"/>
                        </a:spcAft>
                        <a:buFont typeface="+mj-lt"/>
                        <a:buNone/>
                      </a:pPr>
                      <a:endParaRPr kumimoji="1" lang="en-US" altLang="ja-JP" sz="1200" b="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200" kern="100" dirty="0">
                          <a:solidFill>
                            <a:schemeClr val="tx1"/>
                          </a:solidFill>
                          <a:effectLst/>
                          <a:latin typeface="+mn-lt"/>
                          <a:ea typeface="+mn-ea"/>
                          <a:cs typeface="+mn-cs"/>
                        </a:rPr>
                        <a:t>6.</a:t>
                      </a:r>
                      <a:r>
                        <a:rPr kumimoji="1" lang="ja-JP" altLang="en-US" sz="1200" kern="100" dirty="0">
                          <a:solidFill>
                            <a:schemeClr val="tx1"/>
                          </a:solidFill>
                          <a:effectLst/>
                          <a:latin typeface="+mn-lt"/>
                          <a:ea typeface="+mn-ea"/>
                          <a:cs typeface="+mn-cs"/>
                        </a:rPr>
                        <a:t>取組による波及効果（外部経済効果）及びその影響の導出</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582852"/>
                  </a:ext>
                </a:extLst>
              </a:tr>
              <a:tr h="623168">
                <a:tc rowSpan="2">
                  <a:txBody>
                    <a:bodyPr/>
                    <a:lstStyle/>
                    <a:p>
                      <a:pPr marL="0" lvl="0" indent="0" algn="just" defTabSz="914400" rtl="0" eaLnBrk="1" latinLnBrk="0" hangingPunct="1">
                        <a:spcAft>
                          <a:spcPts val="0"/>
                        </a:spcAft>
                        <a:buFont typeface="+mj-lt"/>
                        <a:buNone/>
                      </a:pPr>
                      <a:r>
                        <a:rPr kumimoji="1" lang="ja-JP" altLang="en-US" sz="1200" b="0" kern="100" dirty="0">
                          <a:solidFill>
                            <a:schemeClr val="tx1"/>
                          </a:solidFill>
                          <a:effectLst/>
                          <a:latin typeface="+mn-lt"/>
                          <a:ea typeface="+mn-ea"/>
                          <a:cs typeface="+mn-cs"/>
                        </a:rPr>
                        <a:t>その他</a:t>
                      </a:r>
                      <a:endParaRPr kumimoji="1" lang="en-US" altLang="ja-JP" sz="1200" b="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defTabSz="914400" rtl="0" eaLnBrk="1" latinLnBrk="0" hangingPunct="1">
                        <a:spcAft>
                          <a:spcPts val="0"/>
                        </a:spcAft>
                        <a:buFont typeface="+mj-lt"/>
                        <a:buNone/>
                      </a:pPr>
                      <a:r>
                        <a:rPr kumimoji="1" lang="en-US" altLang="ja-JP" sz="1200" b="0" kern="100" dirty="0">
                          <a:solidFill>
                            <a:schemeClr val="tx1"/>
                          </a:solidFill>
                          <a:effectLst/>
                          <a:latin typeface="+mn-lt"/>
                          <a:ea typeface="+mn-ea"/>
                          <a:cs typeface="+mn-cs"/>
                        </a:rPr>
                        <a:t>7. </a:t>
                      </a:r>
                      <a:r>
                        <a:rPr kumimoji="1" lang="ja-JP" altLang="en-US" sz="1200" b="0" kern="100" dirty="0">
                          <a:solidFill>
                            <a:schemeClr val="tx1"/>
                          </a:solidFill>
                          <a:effectLst/>
                          <a:latin typeface="+mn-lt"/>
                          <a:ea typeface="+mn-ea"/>
                          <a:cs typeface="+mn-cs"/>
                        </a:rPr>
                        <a:t>自動運転との連携</a:t>
                      </a:r>
                      <a:endParaRPr kumimoji="1" lang="en-US" altLang="ja-JP" sz="1200" b="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408538"/>
                  </a:ext>
                </a:extLst>
              </a:tr>
              <a:tr h="606129">
                <a:tc vMerge="1">
                  <a:txBody>
                    <a:bodyPr/>
                    <a:lstStyle/>
                    <a:p>
                      <a:pPr marL="0" lvl="0" indent="0" algn="just" defTabSz="914400" rtl="0" eaLnBrk="1" latinLnBrk="0" hangingPunct="1">
                        <a:spcAft>
                          <a:spcPts val="0"/>
                        </a:spcAft>
                        <a:buFont typeface="+mj-lt"/>
                        <a:buNone/>
                      </a:pPr>
                      <a:endParaRPr kumimoji="1" lang="ja-JP" altLang="en-US" sz="1200" b="0" kern="100" dirty="0">
                        <a:solidFill>
                          <a:schemeClr val="tx1"/>
                        </a:solidFill>
                        <a:effectLst/>
                        <a:latin typeface="+mn-lt"/>
                        <a:ea typeface="+mn-ea"/>
                        <a:cs typeface="+mn-cs"/>
                      </a:endParaRP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defTabSz="914400" rtl="0" eaLnBrk="1" latinLnBrk="0" hangingPunct="1">
                        <a:spcAft>
                          <a:spcPts val="0"/>
                        </a:spcAft>
                        <a:buFont typeface="+mj-lt"/>
                        <a:buNone/>
                      </a:pPr>
                      <a:r>
                        <a:rPr kumimoji="1" lang="en-US" altLang="ja-JP" sz="1200" b="0" kern="100" dirty="0">
                          <a:solidFill>
                            <a:schemeClr val="tx1"/>
                          </a:solidFill>
                          <a:effectLst/>
                          <a:latin typeface="+mn-lt"/>
                          <a:ea typeface="+mn-ea"/>
                          <a:cs typeface="+mn-cs"/>
                        </a:rPr>
                        <a:t>8. </a:t>
                      </a:r>
                      <a:r>
                        <a:rPr kumimoji="1" lang="ja-JP" altLang="en-US" sz="1200" b="0" kern="100" dirty="0">
                          <a:solidFill>
                            <a:schemeClr val="tx1"/>
                          </a:solidFill>
                          <a:effectLst/>
                          <a:latin typeface="+mn-lt"/>
                          <a:ea typeface="+mn-ea"/>
                          <a:cs typeface="+mn-cs"/>
                        </a:rPr>
                        <a:t>ワーク・ライフ・バランス推進</a:t>
                      </a:r>
                    </a:p>
                  </a:txBody>
                  <a:tcPr marL="66462" marR="6646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5990047"/>
                  </a:ext>
                </a:extLst>
              </a:tr>
              <a:tr h="2182063">
                <a:tc gridSpan="2">
                  <a:txBody>
                    <a:bodyPr/>
                    <a:lstStyle/>
                    <a:p>
                      <a:pPr marL="0" lvl="0" indent="0" algn="just">
                        <a:spcAft>
                          <a:spcPts val="0"/>
                        </a:spcAft>
                        <a:buFont typeface="+mj-lt"/>
                        <a:buNone/>
                      </a:pPr>
                      <a:r>
                        <a:rPr kumimoji="1" lang="ja-JP" altLang="en-US" sz="1200" b="0" kern="100" dirty="0">
                          <a:solidFill>
                            <a:schemeClr val="tx1"/>
                          </a:solidFill>
                          <a:effectLst/>
                          <a:latin typeface="+mn-lt"/>
                          <a:ea typeface="+mn-ea"/>
                          <a:cs typeface="+mn-cs"/>
                        </a:rPr>
                        <a:t>ー</a:t>
                      </a: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just">
                        <a:spcAft>
                          <a:spcPts val="0"/>
                        </a:spcAft>
                        <a:buFont typeface="+mj-lt"/>
                        <a:buNone/>
                      </a:pPr>
                      <a:r>
                        <a:rPr kumimoji="1" lang="ja-JP" altLang="en-US" sz="1200" b="0" kern="100" dirty="0">
                          <a:solidFill>
                            <a:schemeClr val="tx1"/>
                          </a:solidFill>
                          <a:effectLst/>
                          <a:latin typeface="+mn-lt"/>
                          <a:ea typeface="+mn-ea"/>
                          <a:cs typeface="+mn-cs"/>
                        </a:rPr>
                        <a:t>ー</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＊その他、本事業の中で上記の項目に当てはまらない、重視している点や、</a:t>
                      </a:r>
                      <a:r>
                        <a:rPr kumimoji="1" lang="en-US" altLang="ja-JP" sz="1200" b="0" i="1" u="none" strike="noStrike" kern="100" cap="none" spc="0" normalizeH="0" baseline="0" noProof="0" dirty="0">
                          <a:ln>
                            <a:noFill/>
                          </a:ln>
                          <a:solidFill>
                            <a:srgbClr val="FF0000"/>
                          </a:solidFill>
                          <a:effectLst/>
                          <a:uLnTx/>
                          <a:uFillTx/>
                          <a:latin typeface="+mn-lt"/>
                          <a:ea typeface="+mn-ea"/>
                          <a:cs typeface="+mn-cs"/>
                        </a:rPr>
                        <a:t>PR</a:t>
                      </a:r>
                      <a:r>
                        <a:rPr kumimoji="1" lang="ja-JP" altLang="en-US" sz="1200" b="0" i="1" u="none" strike="noStrike" kern="100" cap="none" spc="0" normalizeH="0" baseline="0" noProof="0" dirty="0">
                          <a:ln>
                            <a:noFill/>
                          </a:ln>
                          <a:solidFill>
                            <a:srgbClr val="FF0000"/>
                          </a:solidFill>
                          <a:effectLst/>
                          <a:uLnTx/>
                          <a:uFillTx/>
                          <a:latin typeface="+mn-lt"/>
                          <a:ea typeface="+mn-ea"/>
                          <a:cs typeface="+mn-cs"/>
                        </a:rPr>
                        <a:t>したい点などがあれば、その内容を簡潔に記載してください</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（例：国内産業の競争力強化や世の中に広くデータが共有される仕組みの構築など、より広く、中長期的な視点を持った取組み内容　など）</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14">
            <a:extLst>
              <a:ext uri="{FF2B5EF4-FFF2-40B4-BE49-F238E27FC236}">
                <a16:creationId xmlns:a16="http://schemas.microsoft.com/office/drawing/2014/main" id="{9D7B839F-B9AF-4EAA-B36A-F2AA611E80C9}"/>
              </a:ext>
            </a:extLst>
          </p:cNvPr>
          <p:cNvSpPr/>
          <p:nvPr/>
        </p:nvSpPr>
        <p:spPr>
          <a:xfrm>
            <a:off x="7812360" y="680162"/>
            <a:ext cx="1307372"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前ページと併せて</a:t>
            </a:r>
            <a:endPar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1" name="正方形/長方形 6">
            <a:extLst>
              <a:ext uri="{FF2B5EF4-FFF2-40B4-BE49-F238E27FC236}">
                <a16:creationId xmlns:a16="http://schemas.microsoft.com/office/drawing/2014/main" id="{7D7E794D-1DEA-4903-89A7-88E7E0E9B8BA}"/>
              </a:ext>
            </a:extLst>
          </p:cNvPr>
          <p:cNvSpPr/>
          <p:nvPr/>
        </p:nvSpPr>
        <p:spPr>
          <a:xfrm>
            <a:off x="251520" y="873770"/>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2" name="テキスト ボックス 11">
            <a:extLst>
              <a:ext uri="{FF2B5EF4-FFF2-40B4-BE49-F238E27FC236}">
                <a16:creationId xmlns:a16="http://schemas.microsoft.com/office/drawing/2014/main" id="{7F29D2AC-9C3A-4770-862D-1BC180BDC195}"/>
              </a:ext>
            </a:extLst>
          </p:cNvPr>
          <p:cNvSpPr txBox="1"/>
          <p:nvPr/>
        </p:nvSpPr>
        <p:spPr>
          <a:xfrm>
            <a:off x="101213" y="620688"/>
            <a:ext cx="259857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zh-TW"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重点取組評価項目（加点）</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94554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（参考資料）募集要領　別添１</a:t>
            </a:r>
          </a:p>
        </p:txBody>
      </p:sp>
      <p:sp>
        <p:nvSpPr>
          <p:cNvPr id="1884"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87" name="Text Box 4"/>
          <p:cNvSpPr txBox="1">
            <a:spLocks noChangeArrowheads="1"/>
          </p:cNvSpPr>
          <p:nvPr/>
        </p:nvSpPr>
        <p:spPr>
          <a:xfrm>
            <a:off x="251520" y="60641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表 7">
            <a:extLst>
              <a:ext uri="{FF2B5EF4-FFF2-40B4-BE49-F238E27FC236}">
                <a16:creationId xmlns:a16="http://schemas.microsoft.com/office/drawing/2014/main" id="{0DA0B321-F39E-45D5-89D2-4949A51A59EB}"/>
              </a:ext>
            </a:extLst>
          </p:cNvPr>
          <p:cNvGraphicFramePr>
            <a:graphicFrameLocks noGrp="1"/>
          </p:cNvGraphicFramePr>
          <p:nvPr>
            <p:extLst/>
          </p:nvPr>
        </p:nvGraphicFramePr>
        <p:xfrm>
          <a:off x="107504" y="947526"/>
          <a:ext cx="8928992" cy="5793837"/>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3474870477"/>
                    </a:ext>
                  </a:extLst>
                </a:gridCol>
                <a:gridCol w="288032">
                  <a:extLst>
                    <a:ext uri="{9D8B030D-6E8A-4147-A177-3AD203B41FA5}">
                      <a16:colId xmlns:a16="http://schemas.microsoft.com/office/drawing/2014/main" val="162722211"/>
                    </a:ext>
                  </a:extLst>
                </a:gridCol>
                <a:gridCol w="1872208">
                  <a:extLst>
                    <a:ext uri="{9D8B030D-6E8A-4147-A177-3AD203B41FA5}">
                      <a16:colId xmlns:a16="http://schemas.microsoft.com/office/drawing/2014/main" val="1531031426"/>
                    </a:ext>
                  </a:extLst>
                </a:gridCol>
                <a:gridCol w="6480720">
                  <a:extLst>
                    <a:ext uri="{9D8B030D-6E8A-4147-A177-3AD203B41FA5}">
                      <a16:colId xmlns:a16="http://schemas.microsoft.com/office/drawing/2014/main" val="4128583819"/>
                    </a:ext>
                  </a:extLst>
                </a:gridCol>
              </a:tblGrid>
              <a:tr h="417614">
                <a:tc gridSpan="2">
                  <a:txBody>
                    <a:bodyPr/>
                    <a:lstStyle/>
                    <a:p>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審査基準</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hMerge="1">
                  <a:txBody>
                    <a:bodyPr/>
                    <a:lstStyle/>
                    <a:p>
                      <a:pPr algn="l"/>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具体内容</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「企画提案書に記載すべき項目」記載内容</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1953070"/>
                  </a:ext>
                </a:extLst>
              </a:tr>
              <a:tr h="321242">
                <a:tc rowSpan="7"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mn-ea"/>
                          <a:cs typeface="Times New Roman" panose="02020603050405020304" pitchFamily="18" charset="0"/>
                        </a:rPr>
                        <a:t>全体評価項目（それぞれ必須＋加点）</a:t>
                      </a: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rowSpan="7" hMerge="1">
                  <a:txBody>
                    <a:bodyPr/>
                    <a:lstStyle/>
                    <a:p>
                      <a:pPr marL="0" lvl="0" indent="0" algn="l">
                        <a:buFont typeface="+mj-lt"/>
                        <a:buNone/>
                      </a:pPr>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地域の交通課題と選択したテーマ・フィールドとの関係性</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Aft>
                          <a:spcPts val="0"/>
                        </a:spcAft>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地域の抱える交通課題及びその背景にある問題、社会実装に取り組む新たなモビリティサービス・今回の申請テーマ・フィールドとの関係性について簡潔に記載してください</a:t>
                      </a: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9209093"/>
                  </a:ext>
                </a:extLst>
              </a:tr>
              <a:tr h="321242">
                <a:tc gridSpan="2" vMerge="1">
                  <a:txBody>
                    <a:bodyPr/>
                    <a:lstStyle/>
                    <a:p>
                      <a:endParaRPr kumimoji="1" lang="ja-JP" altLang="en-US"/>
                    </a:p>
                  </a:txBody>
                  <a:tcPr/>
                </a:tc>
                <a:tc hMerge="1" vMerge="1">
                  <a:txBody>
                    <a:bodyPr/>
                    <a:lstStyle/>
                    <a:p>
                      <a:pPr marL="0" lvl="0" indent="0" algn="l">
                        <a:spcAft>
                          <a:spcPts val="0"/>
                        </a:spcAft>
                        <a:buFont typeface="+mj-lt"/>
                        <a:buNone/>
                      </a:pPr>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継続性を考慮した事業計画</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Aft>
                          <a:spcPts val="0"/>
                        </a:spcAft>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交通課題の解決に向け、社会実装を計画している新しいモビリティサービスのビジネスモデル及び収支計画</a:t>
                      </a:r>
                      <a:r>
                        <a:rPr kumimoji="1" 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等（実験前の想定）を記載してください</a:t>
                      </a: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8735270"/>
                  </a:ext>
                </a:extLst>
              </a:tr>
              <a:tr h="321242">
                <a:tc gridSpan="2"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ja-JP" altLang="ja-JP" sz="7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ysDash"/>
                      <a:round/>
                      <a:headEnd type="none" w="med" len="med"/>
                      <a:tailEnd type="none" w="med" len="med"/>
                    </a:lnB>
                    <a:noFill/>
                  </a:tcPr>
                </a:tc>
                <a:tc hMerge="1" vMerge="1">
                  <a:txBody>
                    <a:bodyPr/>
                    <a:lstStyle/>
                    <a:p>
                      <a:pPr marL="0" lvl="0" indent="0" algn="l">
                        <a:spcAft>
                          <a:spcPts val="0"/>
                        </a:spcAft>
                        <a:buFont typeface="+mj-lt"/>
                        <a:buNone/>
                      </a:pPr>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検証命題の妥当性</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実証実験で具体的に明らかにしたい命題を、取組テーマ（</a:t>
                      </a:r>
                      <a:r>
                        <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A</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E</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）との関係性及び事業計画における位置付けと共に記載してください。</a:t>
                      </a: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0055205"/>
                  </a:ext>
                </a:extLst>
              </a:tr>
              <a:tr h="481864">
                <a:tc gridSpan="2" vMerge="1">
                  <a:txBody>
                    <a:bodyPr/>
                    <a:lstStyle/>
                    <a:p>
                      <a:endParaRPr kumimoji="1" lang="ja-JP" altLang="en-US"/>
                    </a:p>
                  </a:txBody>
                  <a:tcPr/>
                </a:tc>
                <a:tc hMerge="1" vMerge="1">
                  <a:txBody>
                    <a:bodyPr/>
                    <a:lstStyle/>
                    <a:p>
                      <a:pPr marL="0" lvl="0" indent="0" algn="l">
                        <a:spcAft>
                          <a:spcPts val="0"/>
                        </a:spcAft>
                        <a:buFont typeface="+mj-lt"/>
                        <a:buNone/>
                      </a:pPr>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検証手法・実証実験の具体性</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今回実施する実証実験の詳細（実施目的・場所・期間、想定利用者、運行形態・運賃体系）と、実証実験の結果を元に命題を検証するための具体的な手法（検証項目・分析方法・必要データ等）を具体的に記載してください</a:t>
                      </a: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3621208"/>
                  </a:ext>
                </a:extLst>
              </a:tr>
              <a:tr h="481864">
                <a:tc gridSpan="2"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ja-JP" altLang="ja-JP" sz="7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noFill/>
                  </a:tcPr>
                </a:tc>
                <a:tc hMerge="1" vMerge="1">
                  <a:txBody>
                    <a:bodyPr/>
                    <a:lstStyle/>
                    <a:p>
                      <a:pPr algn="l"/>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社会実装推進主体・自治体・関連事業者等の参画・巻き込み</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事業主体や自治体・関連事業者等の参画主体とその役割を具体的に記載してください。また</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実験に参画する主体以外で事業実現に必要な主体</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に関しては、</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巻き込みに向け</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て実施</a:t>
                      </a:r>
                      <a:r>
                        <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計画している</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活動について具体的に記載してください</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3152151"/>
                  </a:ext>
                </a:extLst>
              </a:tr>
              <a:tr h="321242">
                <a:tc gridSpan="2" vMerge="1">
                  <a:txBody>
                    <a:bodyPr/>
                    <a:lstStyle/>
                    <a:p>
                      <a:endParaRPr kumimoji="1" lang="ja-JP" altLang="en-US"/>
                    </a:p>
                  </a:txBody>
                  <a:tcPr/>
                </a:tc>
                <a:tc hMerge="1" vMerge="1">
                  <a:txBody>
                    <a:bodyPr/>
                    <a:lstStyle/>
                    <a:p>
                      <a:pPr algn="l"/>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想定利用者の巻き込み</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今回の取組において利用者の意見等が反映されている部分を具体的に記載ください。また実証実験の利用促進方法や、社会実装に関する意見の収集・反映方法を具体的に記載してください</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5412697"/>
                  </a:ext>
                </a:extLst>
              </a:tr>
              <a:tr h="321242">
                <a:tc gridSpan="2" v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vMerge="1">
                  <a:txBody>
                    <a:bodyPr/>
                    <a:lstStyle/>
                    <a:p>
                      <a:pPr algn="l"/>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取組の全体設計及び検証分析を担う主体の参画</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今年度の取組の全体設計や実証実験の結果・効果の検証・分析を担う主体及びその方法について具体的に記載してください</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3482830"/>
                  </a:ext>
                </a:extLst>
              </a:tr>
              <a:tr h="321242">
                <a:tc rowSpan="8">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1" lang="zh-TW" altLang="en-US" sz="800" b="0" i="0" u="none" strike="noStrike" kern="100" cap="none" spc="0" normalizeH="0" baseline="0" dirty="0">
                          <a:ln>
                            <a:noFill/>
                          </a:ln>
                          <a:solidFill>
                            <a:srgbClr val="000000"/>
                          </a:solidFill>
                          <a:effectLst/>
                          <a:uLnTx/>
                          <a:uFillTx/>
                          <a:latin typeface="ＭＳ Ｐゴシック"/>
                          <a:ea typeface="+mn-ea"/>
                          <a:cs typeface="Times New Roman" panose="02020603050405020304" pitchFamily="18" charset="0"/>
                        </a:rPr>
                        <a:t>重点取組評価項目（加点）</a:t>
                      </a: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事業面</a:t>
                      </a: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事業モデルの実現</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Aft>
                          <a:spcPts val="0"/>
                        </a:spcAft>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新しいモビリティサービスを社会実装するにあたり生じると考えられるリスク</a:t>
                      </a:r>
                      <a:r>
                        <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コスト及びその負担方法について具体的に記載して下さい。また実証実験においてリスク</a:t>
                      </a:r>
                      <a:r>
                        <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コスト負担等の試行を計画している場合は、実証実験との対応関係についても記載してください。</a:t>
                      </a: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69157712"/>
                  </a:ext>
                </a:extLst>
              </a:tr>
              <a:tr h="321242">
                <a:tc vMerge="1">
                  <a:txBody>
                    <a:bodyPr/>
                    <a:lstStyle/>
                    <a:p>
                      <a:endParaRPr kumimoji="1" lang="ja-JP" altLang="en-US"/>
                    </a:p>
                  </a:txBody>
                  <a:tcPr/>
                </a:tc>
                <a:tc vMerge="1">
                  <a:txBody>
                    <a:bodyPr/>
                    <a:lstStyle/>
                    <a:p>
                      <a:endParaRPr kumimoji="1" lang="ja-JP" altLang="en-US"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mn-ea"/>
                          <a:cs typeface="Times New Roman" panose="02020603050405020304" pitchFamily="18" charset="0"/>
                        </a:rPr>
                        <a:t>事業効果の定量的な評価</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交通分野や連携する異業種・分野における現状の支出（補助金等）や業務負担（人件費）等を具体的に記載してください。また、今回の取組により期待される効果（コスト削減・付加価値創出等）とその算出方法を具体的に記載してください</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9304749"/>
                  </a:ext>
                </a:extLst>
              </a:tr>
              <a:tr h="396970">
                <a:tc vMerge="1">
                  <a:txBody>
                    <a:bodyPr/>
                    <a:lstStyle/>
                    <a:p>
                      <a:endParaRPr kumimoji="1" lang="ja-JP" alt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体制・環境面</a:t>
                      </a: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リソース効率化手法の導出</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交通サービス等の運営に必要なリソース（人員や車両等）及び体制について、現状及び新しいモビリティサービスの社会実装時の状態（想定）を具体的に記載してください。また、今回の取組による効果の確認方法を具体的に記載してください</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2229790"/>
                  </a:ext>
                </a:extLst>
              </a:tr>
              <a:tr h="321242">
                <a:tc vMerge="1">
                  <a:txBody>
                    <a:bodyPr/>
                    <a:lstStyle/>
                    <a:p>
                      <a:endParaRPr kumimoji="1" lang="ja-JP" alt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ja-JP" alt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社会実装に向けた体制構築・合意形成</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mj-lt"/>
                        <a:buNone/>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主体間の課題・事業等に関する認識の擦り合わせや、実証実験結果を踏まえ社会実装に関し</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合意形成</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を行う手法・プロセス</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（会議体の開催予定</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等</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）について</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具体的</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なプレイヤー名等も含めて</a:t>
                      </a:r>
                      <a:r>
                        <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記載してください</a:t>
                      </a:r>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7577335"/>
                  </a:ext>
                </a:extLst>
              </a:tr>
              <a:tr h="321242">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ja-JP" altLang="ja-JP" sz="7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462" marR="66462" marT="0" marB="0" anchor="ctr">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solidFill>
                      <a:srgbClr val="FFCDC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受容・効果面</a:t>
                      </a: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mn-ea"/>
                          <a:cs typeface="Times New Roman" panose="02020603050405020304" pitchFamily="18" charset="0"/>
                        </a:rPr>
                        <a:t>想定利用者の行動変容・理解醸成の検証</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新しいモビリティサービスに関する今年度の取組を通した、利用者の行動変容やサービスの維持負担に関する理解醸成等の効果を定量的に評価・分析する手法を具体的に記載してください。</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8495011"/>
                  </a:ext>
                </a:extLst>
              </a:tr>
              <a:tr h="321242">
                <a:tc vMerge="1">
                  <a:txBody>
                    <a:bodyPr/>
                    <a:lstStyle/>
                    <a:p>
                      <a:endParaRPr kumimoji="1" lang="ja-JP" altLang="en-US"/>
                    </a:p>
                  </a:txBody>
                  <a:tcPr/>
                </a:tc>
                <a:tc vMerge="1">
                  <a:txBody>
                    <a:bodyPr/>
                    <a:lstStyle/>
                    <a:p>
                      <a:endParaRPr kumimoji="1" lang="ja-JP" altLang="en-US"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取組による波及効果（外部経済効果）及びその影響の導出</a:t>
                      </a: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今回の取組を通し発生すると考えられる波及効果（外部経済効果）の内容と、それらが社会実装を検討しているサービスの事業面、体制・環境面に与える影響の確認・検証方法を具体的に記載してください</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803281"/>
                  </a:ext>
                </a:extLst>
              </a:tr>
              <a:tr h="3212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7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462" marR="66462" marT="0" marB="0" anchor="ctr">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solidFill>
                      <a:srgbClr val="FFCDC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その他</a:t>
                      </a: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自動運転との連携</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将来的な無人自動運転サービス（レベル４）の活用を検討している等、自動運転と連携した取組を実施する場合は、将来構想と連携方法を具体的に記載してください</a:t>
                      </a:r>
                      <a:endParaRPr kumimoji="1" lang="ja-JP"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220516"/>
                  </a:ext>
                </a:extLst>
              </a:tr>
              <a:tr h="160621">
                <a:tc vMerge="1">
                  <a:txBody>
                    <a:bodyPr/>
                    <a:lstStyle/>
                    <a:p>
                      <a:endParaRPr kumimoji="1" lang="ja-JP" altLang="en-US" dirty="0"/>
                    </a:p>
                  </a:txBody>
                  <a:tcPr/>
                </a:tc>
                <a:tc vMerge="1">
                  <a:txBody>
                    <a:bodyPr/>
                    <a:lstStyle/>
                    <a:p>
                      <a:endParaRPr kumimoji="1" lang="ja-JP" altLang="en-US"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ワーク・ライフ・バランス推進</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Aft>
                          <a:spcPts val="0"/>
                        </a:spcAft>
                      </a:pP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ワーク・ライフ・バランス等推進企業に関する認定等の状況について記載してください</a:t>
                      </a:r>
                      <a:endPar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42080" marR="420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9686683"/>
                  </a:ext>
                </a:extLst>
              </a:tr>
              <a:tr h="321242">
                <a:tc gridSpan="3">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ー</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algn="l"/>
                      <a:endPar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endParaRP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ー</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本事業の中で上記の項目には当てはまりづらいが、重視している点や、</a:t>
                      </a:r>
                      <a:r>
                        <a:rPr kumimoji="1" lang="en-US" altLang="ja-JP"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PR</a:t>
                      </a:r>
                      <a:r>
                        <a:rPr kumimoji="1" lang="ja-JP" altLang="en-US" sz="800" b="0" i="0" u="none" strike="noStrike" kern="100" cap="none" spc="0" normalizeH="0" baseline="0" dirty="0">
                          <a:ln>
                            <a:noFill/>
                          </a:ln>
                          <a:solidFill>
                            <a:srgbClr val="000000"/>
                          </a:solidFill>
                          <a:effectLst/>
                          <a:uLnTx/>
                          <a:uFillTx/>
                          <a:latin typeface="ＭＳ Ｐゴシック"/>
                          <a:ea typeface="ＭＳ Ｐゴシック"/>
                          <a:cs typeface="Times New Roman" panose="02020603050405020304" pitchFamily="18" charset="0"/>
                        </a:rPr>
                        <a:t>したい点などがあれば、その内容を簡潔に記載してください</a:t>
                      </a:r>
                    </a:p>
                  </a:txBody>
                  <a:tcPr marL="66462" marR="66462"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9199887"/>
                  </a:ext>
                </a:extLst>
              </a:tr>
            </a:tbl>
          </a:graphicData>
        </a:graphic>
      </p:graphicFrame>
    </p:spTree>
    <p:extLst>
      <p:ext uri="{BB962C8B-B14F-4D97-AF65-F5344CB8AC3E}">
        <p14:creationId xmlns:p14="http://schemas.microsoft.com/office/powerpoint/2010/main" val="2720000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894" name="Rectangle 66"/>
          <p:cNvSpPr>
            <a:spLocks noChangeArrowheads="1"/>
          </p:cNvSpPr>
          <p:nvPr/>
        </p:nvSpPr>
        <p:spPr>
          <a:xfrm>
            <a:off x="251520" y="107685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6"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3</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8">
            <a:extLst>
              <a:ext uri="{FF2B5EF4-FFF2-40B4-BE49-F238E27FC236}">
                <a16:creationId xmlns:a16="http://schemas.microsoft.com/office/drawing/2014/main" id="{DBB040B8-44C9-46FB-8888-97193C3AA666}"/>
              </a:ext>
            </a:extLst>
          </p:cNvPr>
          <p:cNvSpPr txBox="1"/>
          <p:nvPr/>
        </p:nvSpPr>
        <p:spPr>
          <a:xfrm>
            <a:off x="101213" y="602350"/>
            <a:ext cx="1441420"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全体評価項目</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88234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90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06"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4</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09" name="Rectangle 66"/>
          <p:cNvSpPr>
            <a:spLocks noChangeArrowheads="1"/>
          </p:cNvSpPr>
          <p:nvPr/>
        </p:nvSpPr>
        <p:spPr>
          <a:xfrm>
            <a:off x="251521" y="1043563"/>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8">
            <a:extLst>
              <a:ext uri="{FF2B5EF4-FFF2-40B4-BE49-F238E27FC236}">
                <a16:creationId xmlns:a16="http://schemas.microsoft.com/office/drawing/2014/main" id="{1B216A1E-EC7B-4FCE-965B-09A10846F825}"/>
              </a:ext>
            </a:extLst>
          </p:cNvPr>
          <p:cNvSpPr txBox="1"/>
          <p:nvPr/>
        </p:nvSpPr>
        <p:spPr>
          <a:xfrm>
            <a:off x="101213" y="602350"/>
            <a:ext cx="1800493"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zh-TW"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重点取組評価項目</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98019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92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28"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5</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30"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31"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8200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Rectangle 66"/>
          <p:cNvSpPr>
            <a:spLocks noChangeArrowheads="1"/>
          </p:cNvSpPr>
          <p:nvPr/>
        </p:nvSpPr>
        <p:spPr>
          <a:xfrm>
            <a:off x="122626" y="929277"/>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71"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５．スマートシティ戦略</a:t>
            </a:r>
            <a:endParaRPr lang="ja-JP" altLang="en-US" sz="1800" b="1" dirty="0">
              <a:solidFill>
                <a:schemeClr val="bg1"/>
              </a:solidFill>
              <a:latin typeface="ＭＳ Ｐゴシック" panose="020B0600070205080204" pitchFamily="50" charset="-128"/>
            </a:endParaRPr>
          </a:p>
        </p:txBody>
      </p:sp>
      <p:sp>
        <p:nvSpPr>
          <p:cNvPr id="1272"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地域の課題</a:t>
            </a:r>
            <a:endParaRPr lang="ja-JP" altLang="en-US" sz="2000" b="1" dirty="0">
              <a:latin typeface="+mn-ea"/>
              <a:ea typeface="+mn-ea"/>
            </a:endParaRPr>
          </a:p>
        </p:txBody>
      </p:sp>
      <p:sp>
        <p:nvSpPr>
          <p:cNvPr id="1273"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74" name="正方形/長方形 22"/>
          <p:cNvSpPr/>
          <p:nvPr/>
        </p:nvSpPr>
        <p:spPr>
          <a:xfrm>
            <a:off x="90767" y="908720"/>
            <a:ext cx="8418759"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提案内容に関する地域の課題について記載すること</a:t>
            </a:r>
            <a:endParaRPr lang="en-US" altLang="ja-JP" sz="1400" i="1" dirty="0">
              <a:solidFill>
                <a:srgbClr val="FF0000"/>
              </a:solidFill>
            </a:endParaRPr>
          </a:p>
          <a:p>
            <a:endParaRPr lang="en-US" altLang="ja-JP" sz="1400" i="1" dirty="0">
              <a:solidFill>
                <a:srgbClr val="FF0000"/>
              </a:solidFill>
            </a:endParaRPr>
          </a:p>
        </p:txBody>
      </p:sp>
      <p:sp>
        <p:nvSpPr>
          <p:cNvPr id="1275" name="正方形/長方形 1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76" name="Rectangle 66"/>
          <p:cNvSpPr>
            <a:spLocks noChangeArrowheads="1"/>
          </p:cNvSpPr>
          <p:nvPr/>
        </p:nvSpPr>
        <p:spPr>
          <a:xfrm>
            <a:off x="183958" y="3965113"/>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77"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スマートシティの</a:t>
            </a:r>
            <a:r>
              <a:rPr lang="ja-JP" altLang="en-US" sz="2000" b="1" dirty="0">
                <a:latin typeface="+mn-ea"/>
                <a:ea typeface="+mn-ea"/>
              </a:rPr>
              <a:t>目標</a:t>
            </a:r>
            <a:r>
              <a:rPr lang="en-US" altLang="ja-JP" sz="2000" b="1" dirty="0">
                <a:latin typeface="+mn-ea"/>
                <a:ea typeface="+mn-ea"/>
              </a:rPr>
              <a:t>(KPI)</a:t>
            </a:r>
            <a:endParaRPr lang="ja-JP" altLang="en-US" sz="2000" b="1" dirty="0">
              <a:latin typeface="+mn-ea"/>
              <a:ea typeface="+mn-ea"/>
            </a:endParaRPr>
          </a:p>
        </p:txBody>
      </p:sp>
      <p:sp>
        <p:nvSpPr>
          <p:cNvPr id="127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79" name="正方形/長方形 17"/>
          <p:cNvSpPr/>
          <p:nvPr/>
        </p:nvSpPr>
        <p:spPr>
          <a:xfrm>
            <a:off x="152099" y="3944556"/>
            <a:ext cx="8418759" cy="1600438"/>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個別の取組ごとではなく、取組の全体として評価</a:t>
            </a:r>
            <a:endParaRPr lang="en-US" altLang="ja-JP" sz="1400" i="1" dirty="0">
              <a:solidFill>
                <a:srgbClr val="FF0000"/>
              </a:solidFill>
            </a:endParaRPr>
          </a:p>
          <a:p>
            <a:pPr marL="176213" indent="-176213"/>
            <a:r>
              <a:rPr lang="en-US" altLang="ja-JP" sz="1400" i="1" dirty="0">
                <a:solidFill>
                  <a:srgbClr val="FF0000"/>
                </a:solidFill>
              </a:rPr>
              <a:t>※</a:t>
            </a:r>
            <a:r>
              <a:rPr lang="ja-JP" altLang="en-US" sz="1400" i="1" dirty="0">
                <a:solidFill>
                  <a:srgbClr val="FF0000"/>
                </a:solidFill>
              </a:rPr>
              <a:t>　提案内容のうち、戦略に基づくスマートシティによる達成目標や、各目標に対する定量的な指標など、「スマートシティリファレンスアーキテクチャ」において「スマートシティ戦略」と整理されている事項について、ホワイトペーパー第３章を参照して記載すること</a:t>
            </a:r>
            <a:endParaRPr lang="en-US" altLang="ja-JP" sz="1400" i="1" dirty="0">
              <a:solidFill>
                <a:srgbClr val="FF0000"/>
              </a:solidFill>
            </a:endParaRPr>
          </a:p>
          <a:p>
            <a:pPr marL="176213" indent="-176213"/>
            <a:r>
              <a:rPr lang="en-US" altLang="ja-JP" sz="1400" i="1" dirty="0">
                <a:solidFill>
                  <a:srgbClr val="FF0000"/>
                </a:solidFill>
              </a:rPr>
              <a:t>※KPI</a:t>
            </a:r>
            <a:r>
              <a:rPr lang="ja-JP" altLang="en-US" sz="1400" i="1" dirty="0">
                <a:solidFill>
                  <a:srgbClr val="FF0000"/>
                </a:solidFill>
              </a:rPr>
              <a:t>（スマートシティの評価指標）の設定及び見直しにあたっては、「スマートシティ施策の</a:t>
            </a:r>
            <a:r>
              <a:rPr lang="en-US" altLang="ja-JP" sz="1400" i="1" dirty="0">
                <a:solidFill>
                  <a:srgbClr val="FF0000"/>
                </a:solidFill>
              </a:rPr>
              <a:t>KPI</a:t>
            </a:r>
            <a:r>
              <a:rPr lang="ja-JP" altLang="en-US" sz="1400" i="1" dirty="0">
                <a:solidFill>
                  <a:srgbClr val="FF0000"/>
                </a:solidFill>
              </a:rPr>
              <a:t>設定指針」</a:t>
            </a:r>
            <a:endParaRPr lang="en-US" altLang="ja-JP" sz="1400" i="1" dirty="0">
              <a:solidFill>
                <a:srgbClr val="FF0000"/>
              </a:solidFill>
            </a:endParaRPr>
          </a:p>
          <a:p>
            <a:pPr marL="176213" indent="-176213"/>
            <a:r>
              <a:rPr lang="ja-JP" altLang="en-US" sz="1400" i="1" dirty="0">
                <a:solidFill>
                  <a:srgbClr val="FF0000"/>
                </a:solidFill>
              </a:rPr>
              <a:t>　（</a:t>
            </a:r>
            <a:r>
              <a:rPr lang="en-US" altLang="ja-JP" sz="1400" i="1" dirty="0">
                <a:solidFill>
                  <a:srgbClr val="FF0000"/>
                </a:solidFill>
              </a:rPr>
              <a:t>2022</a:t>
            </a:r>
            <a:r>
              <a:rPr lang="ja-JP" altLang="en-US" sz="1400" i="1" dirty="0">
                <a:solidFill>
                  <a:srgbClr val="FF0000"/>
                </a:solidFill>
              </a:rPr>
              <a:t>年</a:t>
            </a:r>
            <a:r>
              <a:rPr lang="en-US" altLang="ja-JP" sz="1400" i="1" dirty="0">
                <a:solidFill>
                  <a:srgbClr val="FF0000"/>
                </a:solidFill>
              </a:rPr>
              <a:t>3</a:t>
            </a:r>
            <a:r>
              <a:rPr lang="ja-JP" altLang="en-US" sz="1400" i="1" dirty="0">
                <a:solidFill>
                  <a:srgbClr val="FF0000"/>
                </a:solidFill>
              </a:rPr>
              <a:t>月）を参考とすること。</a:t>
            </a:r>
            <a:r>
              <a:rPr lang="ja-JP" altLang="en-US" sz="1400" i="1" dirty="0">
                <a:solidFill>
                  <a:srgbClr val="333399"/>
                </a:solidFill>
              </a:rPr>
              <a:t>（＊）</a:t>
            </a:r>
            <a:endParaRPr lang="en-US" altLang="ja-JP" sz="1400" i="1" dirty="0">
              <a:solidFill>
                <a:srgbClr val="333399"/>
              </a:solidFill>
            </a:endParaRPr>
          </a:p>
          <a:p>
            <a:endParaRPr lang="en-US" altLang="ja-JP" sz="1400" i="1" dirty="0">
              <a:solidFill>
                <a:srgbClr val="FF0000"/>
              </a:solidFill>
            </a:endParaRPr>
          </a:p>
        </p:txBody>
      </p:sp>
      <p:sp>
        <p:nvSpPr>
          <p:cNvPr id="1280"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281"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a:t>
            </a:r>
            <a:endParaRPr kumimoji="1" lang="ja-JP" altLang="en-US" sz="1480" dirty="0">
              <a:solidFill>
                <a:schemeClr val="tx1"/>
              </a:solidFill>
            </a:endParaRPr>
          </a:p>
        </p:txBody>
      </p:sp>
      <p:sp>
        <p:nvSpPr>
          <p:cNvPr id="1282" name="テキスト ボックス 2"/>
          <p:cNvSpPr txBox="1"/>
          <p:nvPr/>
        </p:nvSpPr>
        <p:spPr>
          <a:xfrm>
            <a:off x="323528" y="6229236"/>
            <a:ext cx="7344816" cy="307777"/>
          </a:xfrm>
          <a:prstGeom prst="rect">
            <a:avLst/>
          </a:prstGeom>
          <a:noFill/>
        </p:spPr>
        <p:txBody>
          <a:bodyPr wrap="square" rtlCol="0">
            <a:spAutoFit/>
          </a:bodyPr>
          <a:lstStyle/>
          <a:p>
            <a:r>
              <a:rPr lang="ja-JP" altLang="en-US" sz="1400" dirty="0">
                <a:solidFill>
                  <a:srgbClr val="333399"/>
                </a:solidFill>
              </a:rPr>
              <a:t>（*　</a:t>
            </a:r>
            <a:r>
              <a:rPr lang="en-US" altLang="ja-JP" sz="1400" dirty="0">
                <a:solidFill>
                  <a:srgbClr val="333399"/>
                </a:solidFill>
              </a:rPr>
              <a:t>https://www8.cao.go.jp/cstp/society5_0/smartcity/index.html</a:t>
            </a:r>
            <a:r>
              <a:rPr lang="ja-JP" altLang="en-US" sz="1400" dirty="0">
                <a:solidFill>
                  <a:srgbClr val="333399"/>
                </a:solidFill>
              </a:rPr>
              <a:t>　に掲載予定）</a:t>
            </a:r>
            <a:endParaRPr kumimoji="1" lang="ja-JP" altLang="en-US" sz="1400" dirty="0">
              <a:solidFill>
                <a:srgbClr val="333399"/>
              </a:solidFill>
            </a:endParaRPr>
          </a:p>
        </p:txBody>
      </p:sp>
    </p:spTree>
    <p:extLst>
      <p:ext uri="{BB962C8B-B14F-4D97-AF65-F5344CB8AC3E}">
        <p14:creationId xmlns:p14="http://schemas.microsoft.com/office/powerpoint/2010/main" val="2939421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事業実績</a:t>
            </a:r>
          </a:p>
        </p:txBody>
      </p:sp>
      <p:sp>
        <p:nvSpPr>
          <p:cNvPr id="193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39" name="正方形/長方形 6"/>
          <p:cNvSpPr/>
          <p:nvPr/>
        </p:nvSpPr>
        <p:spPr>
          <a:xfrm>
            <a:off x="251520" y="681522"/>
            <a:ext cx="8640960" cy="2769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類似事業の実績があれば、記載してください</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940" name="表 2"/>
          <p:cNvGraphicFramePr>
            <a:graphicFrameLocks noGrp="1"/>
          </p:cNvGraphicFramePr>
          <p:nvPr/>
        </p:nvGraphicFramePr>
        <p:xfrm>
          <a:off x="251520" y="1268760"/>
          <a:ext cx="8640960" cy="4831927"/>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16024">
                <a:tc>
                  <a:txBody>
                    <a:bodyPr/>
                    <a:lstStyle/>
                    <a:p>
                      <a:pPr algn="ctr"/>
                      <a:r>
                        <a:rPr kumimoji="1" lang="ja-JP" altLang="en-US" sz="1200" b="0" dirty="0">
                          <a:solidFill>
                            <a:sysClr val="windowText" lastClr="000000"/>
                          </a:solidFill>
                        </a:rPr>
                        <a:t>事業名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事業概要</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実施年度</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発注者等</a:t>
                      </a:r>
                      <a:endParaRPr kumimoji="1" lang="en-US" altLang="ja-JP" sz="1200" b="0" dirty="0">
                        <a:solidFill>
                          <a:sysClr val="windowText" lastClr="000000"/>
                        </a:solidFill>
                      </a:endParaRPr>
                    </a:p>
                    <a:p>
                      <a:pPr algn="ctr"/>
                      <a:r>
                        <a:rPr kumimoji="1" lang="ja-JP" altLang="en-US" sz="1200" b="0" dirty="0">
                          <a:solidFill>
                            <a:sysClr val="windowText" lastClr="000000"/>
                          </a:solidFill>
                        </a:rPr>
                        <a:t>（自主事業の場合はその旨）</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24961">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624961">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41" name="正方形/長方形 7"/>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69161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a:t>
            </a:r>
          </a:p>
        </p:txBody>
      </p:sp>
      <p:sp>
        <p:nvSpPr>
          <p:cNvPr id="1949" name="正方形/長方形 34"/>
          <p:cNvSpPr/>
          <p:nvPr/>
        </p:nvSpPr>
        <p:spPr>
          <a:xfrm>
            <a:off x="277104" y="644063"/>
            <a:ext cx="8615376" cy="86177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＊提案内容の進め方の詳細が分かるように記入ください。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950"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951" name="表 1"/>
          <p:cNvGraphicFramePr>
            <a:graphicFrameLocks noGrp="1"/>
          </p:cNvGraphicFramePr>
          <p:nvPr/>
        </p:nvGraphicFramePr>
        <p:xfrm>
          <a:off x="277104" y="1340768"/>
          <a:ext cx="8615376" cy="4248467"/>
        </p:xfrm>
        <a:graphic>
          <a:graphicData uri="http://schemas.openxmlformats.org/drawingml/2006/table">
            <a:tbl>
              <a:tblPr firstRow="1" firstCol="1" bandRow="1">
                <a:tableStyleId>{5C22544A-7EE6-4342-B048-85BDC9FD1C3A}</a:tableStyleId>
              </a:tblPr>
              <a:tblGrid>
                <a:gridCol w="3122383">
                  <a:extLst>
                    <a:ext uri="{9D8B030D-6E8A-4147-A177-3AD203B41FA5}">
                      <a16:colId xmlns:a16="http://schemas.microsoft.com/office/drawing/2014/main" val="20000"/>
                    </a:ext>
                  </a:extLst>
                </a:gridCol>
                <a:gridCol w="499027">
                  <a:extLst>
                    <a:ext uri="{9D8B030D-6E8A-4147-A177-3AD203B41FA5}">
                      <a16:colId xmlns:a16="http://schemas.microsoft.com/office/drawing/2014/main" val="20001"/>
                    </a:ext>
                  </a:extLst>
                </a:gridCol>
                <a:gridCol w="499027">
                  <a:extLst>
                    <a:ext uri="{9D8B030D-6E8A-4147-A177-3AD203B41FA5}">
                      <a16:colId xmlns:a16="http://schemas.microsoft.com/office/drawing/2014/main" val="20002"/>
                    </a:ext>
                  </a:extLst>
                </a:gridCol>
                <a:gridCol w="499027">
                  <a:extLst>
                    <a:ext uri="{9D8B030D-6E8A-4147-A177-3AD203B41FA5}">
                      <a16:colId xmlns:a16="http://schemas.microsoft.com/office/drawing/2014/main" val="20003"/>
                    </a:ext>
                  </a:extLst>
                </a:gridCol>
                <a:gridCol w="499027">
                  <a:extLst>
                    <a:ext uri="{9D8B030D-6E8A-4147-A177-3AD203B41FA5}">
                      <a16:colId xmlns:a16="http://schemas.microsoft.com/office/drawing/2014/main" val="20004"/>
                    </a:ext>
                  </a:extLst>
                </a:gridCol>
                <a:gridCol w="499951">
                  <a:extLst>
                    <a:ext uri="{9D8B030D-6E8A-4147-A177-3AD203B41FA5}">
                      <a16:colId xmlns:a16="http://schemas.microsoft.com/office/drawing/2014/main" val="20005"/>
                    </a:ext>
                  </a:extLst>
                </a:gridCol>
                <a:gridCol w="499951">
                  <a:extLst>
                    <a:ext uri="{9D8B030D-6E8A-4147-A177-3AD203B41FA5}">
                      <a16:colId xmlns:a16="http://schemas.microsoft.com/office/drawing/2014/main" val="20006"/>
                    </a:ext>
                  </a:extLst>
                </a:gridCol>
                <a:gridCol w="499027">
                  <a:extLst>
                    <a:ext uri="{9D8B030D-6E8A-4147-A177-3AD203B41FA5}">
                      <a16:colId xmlns:a16="http://schemas.microsoft.com/office/drawing/2014/main" val="20007"/>
                    </a:ext>
                  </a:extLst>
                </a:gridCol>
                <a:gridCol w="499027">
                  <a:extLst>
                    <a:ext uri="{9D8B030D-6E8A-4147-A177-3AD203B41FA5}">
                      <a16:colId xmlns:a16="http://schemas.microsoft.com/office/drawing/2014/main" val="20008"/>
                    </a:ext>
                  </a:extLst>
                </a:gridCol>
                <a:gridCol w="499027">
                  <a:extLst>
                    <a:ext uri="{9D8B030D-6E8A-4147-A177-3AD203B41FA5}">
                      <a16:colId xmlns:a16="http://schemas.microsoft.com/office/drawing/2014/main" val="20009"/>
                    </a:ext>
                  </a:extLst>
                </a:gridCol>
                <a:gridCol w="499951">
                  <a:extLst>
                    <a:ext uri="{9D8B030D-6E8A-4147-A177-3AD203B41FA5}">
                      <a16:colId xmlns:a16="http://schemas.microsoft.com/office/drawing/2014/main" val="20010"/>
                    </a:ext>
                  </a:extLst>
                </a:gridCol>
                <a:gridCol w="499951">
                  <a:extLst>
                    <a:ext uri="{9D8B030D-6E8A-4147-A177-3AD203B41FA5}">
                      <a16:colId xmlns:a16="http://schemas.microsoft.com/office/drawing/2014/main" val="20011"/>
                    </a:ext>
                  </a:extLst>
                </a:gridCol>
              </a:tblGrid>
              <a:tr h="328617">
                <a:tc rowSpan="2">
                  <a:txBody>
                    <a:bodyPr/>
                    <a:lstStyle/>
                    <a:p>
                      <a:pPr algn="ctr">
                        <a:lnSpc>
                          <a:spcPts val="1810"/>
                        </a:lnSpc>
                        <a:spcAft>
                          <a:spcPts val="0"/>
                        </a:spcAft>
                      </a:pPr>
                      <a:r>
                        <a:rPr lang="ja-JP" sz="1200" b="0" kern="100" dirty="0">
                          <a:solidFill>
                            <a:schemeClr val="tx1"/>
                          </a:solidFill>
                          <a:effectLst/>
                        </a:rPr>
                        <a:t>実施項目</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gridSpan="11">
                  <a:txBody>
                    <a:bodyPr/>
                    <a:lstStyle/>
                    <a:p>
                      <a:pPr algn="ctr">
                        <a:lnSpc>
                          <a:spcPts val="1810"/>
                        </a:lnSpc>
                        <a:spcAft>
                          <a:spcPts val="0"/>
                        </a:spcAft>
                      </a:pPr>
                      <a:r>
                        <a:rPr lang="ja-JP" sz="1200" b="0" kern="100" dirty="0">
                          <a:solidFill>
                            <a:schemeClr val="tx1"/>
                          </a:solidFill>
                          <a:effectLst/>
                        </a:rPr>
                        <a:t>令和２年度</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38976">
                <a:tc vMerge="1">
                  <a:txBody>
                    <a:bodyPr/>
                    <a:lstStyle/>
                    <a:p>
                      <a:endParaRPr kumimoji="1" lang="ja-JP" altLang="en-US"/>
                    </a:p>
                  </a:txBody>
                  <a:tcPr/>
                </a:tc>
                <a:tc>
                  <a:txBody>
                    <a:bodyPr/>
                    <a:lstStyle/>
                    <a:p>
                      <a:pPr algn="ctr">
                        <a:lnSpc>
                          <a:spcPts val="1810"/>
                        </a:lnSpc>
                        <a:spcAft>
                          <a:spcPts val="0"/>
                        </a:spcAft>
                      </a:pPr>
                      <a:r>
                        <a:rPr lang="en-US" sz="1200" b="0" kern="100" dirty="0">
                          <a:solidFill>
                            <a:schemeClr val="tx1"/>
                          </a:solidFill>
                          <a:effectLst/>
                        </a:rPr>
                        <a:t>4</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5</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6</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7</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8</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9</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10</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11</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12</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2</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38976">
                <a:tc>
                  <a:txBody>
                    <a:bodyPr/>
                    <a:lstStyle/>
                    <a:p>
                      <a:pPr algn="just">
                        <a:lnSpc>
                          <a:spcPts val="1810"/>
                        </a:lnSpc>
                        <a:spcAft>
                          <a:spcPts val="0"/>
                        </a:spcAft>
                      </a:pPr>
                      <a:r>
                        <a:rPr lang="ja-JP" sz="1200" b="0" kern="100" dirty="0">
                          <a:solidFill>
                            <a:schemeClr val="tx1"/>
                          </a:solidFill>
                          <a:effectLst/>
                        </a:rPr>
                        <a:t>１．〇〇〇〇〇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28617">
                <a:tc>
                  <a:txBody>
                    <a:bodyPr/>
                    <a:lstStyle/>
                    <a:p>
                      <a:pPr algn="just">
                        <a:lnSpc>
                          <a:spcPts val="1810"/>
                        </a:lnSpc>
                        <a:spcAft>
                          <a:spcPts val="0"/>
                        </a:spcAft>
                      </a:pPr>
                      <a:r>
                        <a:rPr lang="ja-JP" altLang="en-US" sz="1200" b="0" kern="100" dirty="0">
                          <a:solidFill>
                            <a:schemeClr val="tx1"/>
                          </a:solidFill>
                          <a:effectLst/>
                        </a:rPr>
                        <a:t>　（１）〇</a:t>
                      </a:r>
                      <a:r>
                        <a:rPr lang="ja-JP" sz="1200" b="0" kern="100" dirty="0">
                          <a:solidFill>
                            <a:schemeClr val="tx1"/>
                          </a:solidFill>
                          <a:effectLst/>
                        </a:rPr>
                        <a:t>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28617">
                <a:tc>
                  <a:txBody>
                    <a:bodyPr/>
                    <a:lstStyle/>
                    <a:p>
                      <a:pPr algn="just">
                        <a:lnSpc>
                          <a:spcPts val="1810"/>
                        </a:lnSpc>
                        <a:spcAft>
                          <a:spcPts val="0"/>
                        </a:spcAft>
                      </a:pPr>
                      <a:r>
                        <a:rPr lang="ja-JP" altLang="en-US" sz="1200" b="0" kern="100" dirty="0">
                          <a:solidFill>
                            <a:schemeClr val="tx1"/>
                          </a:solidFill>
                          <a:effectLst/>
                        </a:rPr>
                        <a:t>　（２）</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86995">
                <a:tc>
                  <a:txBody>
                    <a:bodyPr/>
                    <a:lstStyle/>
                    <a:p>
                      <a:pPr algn="just">
                        <a:lnSpc>
                          <a:spcPts val="1810"/>
                        </a:lnSpc>
                        <a:spcAft>
                          <a:spcPts val="0"/>
                        </a:spcAft>
                      </a:pPr>
                      <a:r>
                        <a:rPr lang="ja-JP" altLang="en-US" sz="1200" b="0" kern="100" dirty="0">
                          <a:solidFill>
                            <a:schemeClr val="tx1"/>
                          </a:solidFill>
                          <a:effectLst/>
                        </a:rPr>
                        <a:t>　（３）</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24851">
                <a:tc>
                  <a:txBody>
                    <a:bodyPr/>
                    <a:lstStyle/>
                    <a:p>
                      <a:pPr algn="just">
                        <a:lnSpc>
                          <a:spcPts val="1810"/>
                        </a:lnSpc>
                        <a:spcAft>
                          <a:spcPts val="0"/>
                        </a:spcAft>
                      </a:pPr>
                      <a:r>
                        <a:rPr lang="ja-JP" sz="1200" b="0" kern="100" dirty="0">
                          <a:solidFill>
                            <a:schemeClr val="tx1"/>
                          </a:solidFill>
                          <a:effectLst/>
                        </a:rPr>
                        <a:t>２．〇〇〇〇〇〇〇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42741">
                <a:tc>
                  <a:txBody>
                    <a:bodyPr/>
                    <a:lstStyle/>
                    <a:p>
                      <a:pPr algn="just">
                        <a:lnSpc>
                          <a:spcPts val="1810"/>
                        </a:lnSpc>
                        <a:spcAft>
                          <a:spcPts val="0"/>
                        </a:spcAft>
                      </a:pPr>
                      <a:r>
                        <a:rPr lang="ja-JP" altLang="en-US" sz="1200" b="0" kern="100" dirty="0">
                          <a:solidFill>
                            <a:schemeClr val="tx1"/>
                          </a:solidFill>
                          <a:effectLst/>
                        </a:rPr>
                        <a:t>　（１）</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60632">
                <a:tc>
                  <a:txBody>
                    <a:bodyPr/>
                    <a:lstStyle/>
                    <a:p>
                      <a:pPr algn="just">
                        <a:lnSpc>
                          <a:spcPts val="1810"/>
                        </a:lnSpc>
                        <a:spcAft>
                          <a:spcPts val="0"/>
                        </a:spcAft>
                      </a:pPr>
                      <a:r>
                        <a:rPr lang="ja-JP" altLang="en-US" sz="1200" b="0" kern="100" dirty="0">
                          <a:solidFill>
                            <a:schemeClr val="tx1"/>
                          </a:solidFill>
                          <a:effectLst/>
                        </a:rPr>
                        <a:t>　（２）</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19184">
                <a:tc>
                  <a:txBody>
                    <a:bodyPr/>
                    <a:lstStyle/>
                    <a:p>
                      <a:pPr algn="just">
                        <a:lnSpc>
                          <a:spcPts val="1810"/>
                        </a:lnSpc>
                        <a:spcAft>
                          <a:spcPts val="0"/>
                        </a:spcAft>
                      </a:pPr>
                      <a:r>
                        <a:rPr lang="ja-JP" sz="1200" b="0" kern="100" dirty="0">
                          <a:solidFill>
                            <a:schemeClr val="tx1"/>
                          </a:solidFill>
                          <a:effectLst/>
                        </a:rPr>
                        <a:t>３．〇〇〇〇〇〇〇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53098">
                <a:tc>
                  <a:txBody>
                    <a:bodyPr/>
                    <a:lstStyle/>
                    <a:p>
                      <a:pPr algn="just">
                        <a:lnSpc>
                          <a:spcPts val="1810"/>
                        </a:lnSpc>
                        <a:spcAft>
                          <a:spcPts val="0"/>
                        </a:spcAft>
                      </a:pPr>
                      <a:r>
                        <a:rPr lang="ja-JP" altLang="en-US" sz="1200" b="0" kern="100" dirty="0">
                          <a:solidFill>
                            <a:schemeClr val="tx1"/>
                          </a:solidFill>
                          <a:effectLst/>
                        </a:rPr>
                        <a:t>　（１）</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97163">
                <a:tc>
                  <a:txBody>
                    <a:bodyPr/>
                    <a:lstStyle/>
                    <a:p>
                      <a:pPr algn="just">
                        <a:lnSpc>
                          <a:spcPts val="1810"/>
                        </a:lnSpc>
                        <a:spcAft>
                          <a:spcPts val="0"/>
                        </a:spcAft>
                      </a:pPr>
                      <a:r>
                        <a:rPr lang="ja-JP" sz="1200" b="0" kern="100" dirty="0">
                          <a:solidFill>
                            <a:schemeClr val="tx1"/>
                          </a:solidFill>
                          <a:effectLst/>
                        </a:rPr>
                        <a:t>○○会議日程</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sz="1200" b="0" kern="100">
                          <a:solidFill>
                            <a:schemeClr val="tx1"/>
                          </a:solidFill>
                          <a:effectLst/>
                        </a:rPr>
                        <a:t>○</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952" name="直線コネクタ 39"/>
          <p:cNvSpPr>
            <a:spLocks noChangeShapeType="1"/>
          </p:cNvSpPr>
          <p:nvPr/>
        </p:nvSpPr>
        <p:spPr>
          <a:xfrm>
            <a:off x="3995936" y="2780928"/>
            <a:ext cx="322891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3" name="直線コネクタ 38"/>
          <p:cNvSpPr>
            <a:spLocks noChangeShapeType="1"/>
          </p:cNvSpPr>
          <p:nvPr/>
        </p:nvSpPr>
        <p:spPr>
          <a:xfrm>
            <a:off x="7067397" y="4149080"/>
            <a:ext cx="158652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4" name="直線コネクタ 37"/>
          <p:cNvSpPr>
            <a:spLocks noChangeShapeType="1"/>
          </p:cNvSpPr>
          <p:nvPr/>
        </p:nvSpPr>
        <p:spPr>
          <a:xfrm>
            <a:off x="6654591" y="3140968"/>
            <a:ext cx="158652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5" name="直線コネクタ 36"/>
          <p:cNvSpPr>
            <a:spLocks noChangeShapeType="1"/>
          </p:cNvSpPr>
          <p:nvPr/>
        </p:nvSpPr>
        <p:spPr>
          <a:xfrm>
            <a:off x="3491880" y="2459539"/>
            <a:ext cx="239095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6" name="直線コネクタ 35"/>
          <p:cNvSpPr>
            <a:spLocks noChangeShapeType="1"/>
          </p:cNvSpPr>
          <p:nvPr/>
        </p:nvSpPr>
        <p:spPr>
          <a:xfrm>
            <a:off x="5543005" y="4869160"/>
            <a:ext cx="197756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7" name="直線コネクタ 34"/>
          <p:cNvSpPr>
            <a:spLocks noChangeShapeType="1"/>
          </p:cNvSpPr>
          <p:nvPr/>
        </p:nvSpPr>
        <p:spPr>
          <a:xfrm>
            <a:off x="6531790" y="3861048"/>
            <a:ext cx="197756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8" name="Rectangle 7"/>
          <p:cNvSpPr>
            <a:spLocks noChangeArrowheads="1"/>
          </p:cNvSpPr>
          <p:nvPr/>
        </p:nvSpPr>
        <p:spPr>
          <a:xfrm>
            <a:off x="755576" y="1545139"/>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9" name="Rectangle 8"/>
          <p:cNvSpPr>
            <a:spLocks noChangeArrowheads="1"/>
          </p:cNvSpPr>
          <p:nvPr/>
        </p:nvSpPr>
        <p:spPr>
          <a:xfrm>
            <a:off x="755576" y="2002339"/>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60" name="正方形/長方形 16"/>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209200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6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69" name="正方形/長方形 3"/>
          <p:cNvSpPr/>
          <p:nvPr/>
        </p:nvSpPr>
        <p:spPr>
          <a:xfrm>
            <a:off x="179512" y="663188"/>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全体スキーム図</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70" name="正方形/長方形 34"/>
          <p:cNvSpPr/>
          <p:nvPr/>
        </p:nvSpPr>
        <p:spPr>
          <a:xfrm>
            <a:off x="251520" y="934136"/>
            <a:ext cx="8615376"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事業者以外に本事業に関わる主体（自治体、事業者、学識有識者等）が存在する場合には、主体名及び役割（本事業及び新しいモビリティサービス社会実装時）を明記した全体スキーム図を明記すること。</a:t>
            </a:r>
          </a:p>
        </p:txBody>
      </p:sp>
      <p:sp>
        <p:nvSpPr>
          <p:cNvPr id="1971"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973" name="Rectangle 66"/>
          <p:cNvSpPr>
            <a:spLocks noChangeArrowheads="1"/>
          </p:cNvSpPr>
          <p:nvPr/>
        </p:nvSpPr>
        <p:spPr>
          <a:xfrm>
            <a:off x="107504" y="1534620"/>
            <a:ext cx="8906078" cy="2182412"/>
          </a:xfrm>
          <a:prstGeom prst="rect">
            <a:avLst/>
          </a:prstGeom>
          <a:noFill/>
          <a:ln w="12700">
            <a:solidFill>
              <a:srgbClr val="00B0F0"/>
            </a:solidFill>
            <a:miter lim="800000"/>
            <a:headEnd/>
            <a:tailEnd/>
          </a:ln>
        </p:spPr>
        <p:txBody>
          <a:bodyPr wrap="non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全体スキーム図</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表 2">
            <a:extLst>
              <a:ext uri="{FF2B5EF4-FFF2-40B4-BE49-F238E27FC236}">
                <a16:creationId xmlns:a16="http://schemas.microsoft.com/office/drawing/2014/main" id="{A1F8405A-0B53-414B-9275-AA5412114A1C}"/>
              </a:ext>
            </a:extLst>
          </p:cNvPr>
          <p:cNvGraphicFramePr>
            <a:graphicFrameLocks noGrp="1"/>
          </p:cNvGraphicFramePr>
          <p:nvPr>
            <p:extLst/>
          </p:nvPr>
        </p:nvGraphicFramePr>
        <p:xfrm>
          <a:off x="107504" y="3933056"/>
          <a:ext cx="8906078" cy="2615464"/>
        </p:xfrm>
        <a:graphic>
          <a:graphicData uri="http://schemas.openxmlformats.org/drawingml/2006/table">
            <a:tbl>
              <a:tblPr firstRow="1" bandRow="1">
                <a:tableStyleId>{5C22544A-7EE6-4342-B048-85BDC9FD1C3A}</a:tableStyleId>
              </a:tblPr>
              <a:tblGrid>
                <a:gridCol w="1024682">
                  <a:extLst>
                    <a:ext uri="{9D8B030D-6E8A-4147-A177-3AD203B41FA5}">
                      <a16:colId xmlns:a16="http://schemas.microsoft.com/office/drawing/2014/main" val="20000"/>
                    </a:ext>
                  </a:extLst>
                </a:gridCol>
                <a:gridCol w="2642526">
                  <a:extLst>
                    <a:ext uri="{9D8B030D-6E8A-4147-A177-3AD203B41FA5}">
                      <a16:colId xmlns:a16="http://schemas.microsoft.com/office/drawing/2014/main" val="3984131028"/>
                    </a:ext>
                  </a:extLst>
                </a:gridCol>
                <a:gridCol w="2619435">
                  <a:extLst>
                    <a:ext uri="{9D8B030D-6E8A-4147-A177-3AD203B41FA5}">
                      <a16:colId xmlns:a16="http://schemas.microsoft.com/office/drawing/2014/main" val="4024646196"/>
                    </a:ext>
                  </a:extLst>
                </a:gridCol>
                <a:gridCol w="2619435">
                  <a:extLst>
                    <a:ext uri="{9D8B030D-6E8A-4147-A177-3AD203B41FA5}">
                      <a16:colId xmlns:a16="http://schemas.microsoft.com/office/drawing/2014/main" val="1436075965"/>
                    </a:ext>
                  </a:extLst>
                </a:gridCol>
              </a:tblGrid>
              <a:tr h="240319">
                <a:tc>
                  <a:txBody>
                    <a:bodyPr/>
                    <a:lstStyle/>
                    <a:p>
                      <a:pPr algn="ctr"/>
                      <a:r>
                        <a:rPr kumimoji="1" lang="ja-JP" altLang="en-US" sz="1200" b="0" dirty="0">
                          <a:solidFill>
                            <a:sysClr val="windowText" lastClr="000000"/>
                          </a:solidFill>
                        </a:rPr>
                        <a:t>主体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主担当者</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本事業における役割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担当者が本事業に期待している事項</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493174">
                <a:tc>
                  <a:txBody>
                    <a:bodyPr/>
                    <a:lstStyle/>
                    <a:p>
                      <a:r>
                        <a:rPr kumimoji="1" lang="ja-JP" altLang="en-US" sz="1000" b="0" i="1" u="none" strike="noStrike" kern="1200" cap="none" spc="0" normalizeH="0" baseline="0" dirty="0">
                          <a:ln>
                            <a:noFill/>
                          </a:ln>
                          <a:solidFill>
                            <a:srgbClr val="FF0000"/>
                          </a:solidFill>
                          <a:effectLst/>
                          <a:uLnTx/>
                          <a:uFillTx/>
                          <a:latin typeface="Arial" panose="020B0604020202020204" pitchFamily="34" charset="0"/>
                          <a:ea typeface="ＭＳ Ｐゴシック" panose="020B0600070205080204" pitchFamily="50" charset="-128"/>
                          <a:cs typeface="+mn-cs"/>
                        </a:rPr>
                        <a:t>○○会社</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○○部○○課　○○　○○</a:t>
                      </a:r>
                      <a:endParaRPr kumimoji="1" lang="ja-JP" altLang="en-US" sz="1000" b="0" i="0" u="none" strike="noStrike" kern="1200" cap="none" spc="0" normalizeH="0" baseline="0" noProof="0" dirty="0">
                        <a:ln>
                          <a:noFill/>
                        </a:ln>
                        <a:solidFill>
                          <a:sysClr val="windowText" lastClr="000000"/>
                        </a:solidFill>
                        <a:effectLst/>
                        <a:uLnTx/>
                        <a:uFillTx/>
                        <a:latin typeface="Arial"/>
                        <a:ea typeface="ＭＳ Ｐゴシック"/>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＊実証実験に使用する最適化エンジンの提供　等</a:t>
                      </a:r>
                      <a:endParaRPr kumimoji="1" lang="ja-JP" altLang="en-US" sz="1000" b="0" i="0" u="none" strike="noStrike" kern="1200" cap="none" spc="0" normalizeH="0" baseline="0" noProof="0" dirty="0">
                        <a:ln>
                          <a:noFill/>
                        </a:ln>
                        <a:solidFill>
                          <a:sysClr val="windowText" lastClr="000000"/>
                        </a:solidFill>
                        <a:effectLst/>
                        <a:uLnTx/>
                        <a:uFillTx/>
                        <a:latin typeface="Arial"/>
                        <a:ea typeface="ＭＳ Ｐゴシック"/>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＊社会実装における必要機能の絞り込みや想定利用者のコスト負担力の見極め　等</a:t>
                      </a:r>
                      <a:endPar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6959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6959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6959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6959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69594">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73516081"/>
                  </a:ext>
                </a:extLst>
              </a:tr>
            </a:tbl>
          </a:graphicData>
        </a:graphic>
      </p:graphicFrame>
    </p:spTree>
    <p:extLst>
      <p:ext uri="{BB962C8B-B14F-4D97-AF65-F5344CB8AC3E}">
        <p14:creationId xmlns:p14="http://schemas.microsoft.com/office/powerpoint/2010/main" val="614171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81"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82" name="正方形/長方形 3"/>
          <p:cNvSpPr/>
          <p:nvPr/>
        </p:nvSpPr>
        <p:spPr>
          <a:xfrm>
            <a:off x="277063" y="1862319"/>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再委託先情報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83" name="正方形/長方形 34"/>
          <p:cNvSpPr/>
          <p:nvPr/>
        </p:nvSpPr>
        <p:spPr>
          <a:xfrm>
            <a:off x="221346" y="627222"/>
            <a:ext cx="7607265"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＊再委託を行う場合は、再委託先の名称、業務内容及び業務範囲を明記すること（事業全体の企画及び立案並びに根幹に関わる執行管理について、再委託をすることはできない）。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＊事業費総額に対する再委託費の割合が５０％を超える場合は、相当な理由がわかる内容（募集要領の別添</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4</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「再委託費率が５０％を超える理由書」を作成し提出すること）。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グループ企業</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委託事業事務処理マニュアル３ページに記載のグループ企業をいう。</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との取引であることのみを選定理由とする再委託（再々委託及びそれ以下の委託を含む）は認めない。</a:t>
            </a:r>
          </a:p>
        </p:txBody>
      </p:sp>
      <p:sp>
        <p:nvSpPr>
          <p:cNvPr id="1984"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985" name="表 2"/>
          <p:cNvGraphicFramePr>
            <a:graphicFrameLocks noGrp="1"/>
          </p:cNvGraphicFramePr>
          <p:nvPr/>
        </p:nvGraphicFramePr>
        <p:xfrm>
          <a:off x="277063" y="2204864"/>
          <a:ext cx="8640960" cy="3622895"/>
        </p:xfrm>
        <a:graphic>
          <a:graphicData uri="http://schemas.openxmlformats.org/drawingml/2006/table">
            <a:tbl>
              <a:tblPr firstRow="1" bandRow="1">
                <a:tableStyleId>{5C22544A-7EE6-4342-B048-85BDC9FD1C3A}</a:tableStyleId>
              </a:tblPr>
              <a:tblGrid>
                <a:gridCol w="2468846">
                  <a:extLst>
                    <a:ext uri="{9D8B030D-6E8A-4147-A177-3AD203B41FA5}">
                      <a16:colId xmlns:a16="http://schemas.microsoft.com/office/drawing/2014/main" val="20000"/>
                    </a:ext>
                  </a:extLst>
                </a:gridCol>
                <a:gridCol w="6172114">
                  <a:extLst>
                    <a:ext uri="{9D8B030D-6E8A-4147-A177-3AD203B41FA5}">
                      <a16:colId xmlns:a16="http://schemas.microsoft.com/office/drawing/2014/main" val="20001"/>
                    </a:ext>
                  </a:extLst>
                </a:gridCol>
              </a:tblGrid>
              <a:tr h="273872">
                <a:tc>
                  <a:txBody>
                    <a:bodyPr/>
                    <a:lstStyle/>
                    <a:p>
                      <a:pPr algn="ctr"/>
                      <a:r>
                        <a:rPr kumimoji="1" lang="ja-JP" altLang="en-US" sz="1200" b="0" dirty="0">
                          <a:solidFill>
                            <a:sysClr val="windowText" lastClr="000000"/>
                          </a:solidFill>
                        </a:rPr>
                        <a:t>再委託先名称</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業務の内容及び範囲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69715">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69715">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496171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9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94" name="正方形/長方形 3"/>
          <p:cNvSpPr/>
          <p:nvPr/>
        </p:nvSpPr>
        <p:spPr>
          <a:xfrm>
            <a:off x="179512" y="805339"/>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業務従事者に関する情報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nvGraphicFramePr>
        <p:xfrm>
          <a:off x="179512" y="1268760"/>
          <a:ext cx="8640960" cy="2194560"/>
        </p:xfrm>
        <a:graphic>
          <a:graphicData uri="http://schemas.openxmlformats.org/drawingml/2006/table">
            <a:tbl>
              <a:tblPr firstRow="1" bandRow="1">
                <a:tableStyleId>{5C22544A-7EE6-4342-B048-85BDC9FD1C3A}</a:tableStyleId>
              </a:tblPr>
              <a:tblGrid>
                <a:gridCol w="1034846">
                  <a:extLst>
                    <a:ext uri="{9D8B030D-6E8A-4147-A177-3AD203B41FA5}">
                      <a16:colId xmlns:a16="http://schemas.microsoft.com/office/drawing/2014/main" val="20000"/>
                    </a:ext>
                  </a:extLst>
                </a:gridCol>
                <a:gridCol w="1552268">
                  <a:extLst>
                    <a:ext uri="{9D8B030D-6E8A-4147-A177-3AD203B41FA5}">
                      <a16:colId xmlns:a16="http://schemas.microsoft.com/office/drawing/2014/main" val="20001"/>
                    </a:ext>
                  </a:extLst>
                </a:gridCol>
                <a:gridCol w="1190072">
                  <a:extLst>
                    <a:ext uri="{9D8B030D-6E8A-4147-A177-3AD203B41FA5}">
                      <a16:colId xmlns:a16="http://schemas.microsoft.com/office/drawing/2014/main" val="20002"/>
                    </a:ext>
                  </a:extLst>
                </a:gridCol>
                <a:gridCol w="2431887">
                  <a:extLst>
                    <a:ext uri="{9D8B030D-6E8A-4147-A177-3AD203B41FA5}">
                      <a16:colId xmlns:a16="http://schemas.microsoft.com/office/drawing/2014/main" val="20003"/>
                    </a:ext>
                  </a:extLst>
                </a:gridCol>
                <a:gridCol w="2431887">
                  <a:extLst>
                    <a:ext uri="{9D8B030D-6E8A-4147-A177-3AD203B41FA5}">
                      <a16:colId xmlns:a16="http://schemas.microsoft.com/office/drawing/2014/main" val="20004"/>
                    </a:ext>
                  </a:extLst>
                </a:gridCol>
              </a:tblGrid>
              <a:tr h="0">
                <a:tc>
                  <a:txBody>
                    <a:bodyPr/>
                    <a:lstStyle/>
                    <a:p>
                      <a:pPr algn="ctr"/>
                      <a:r>
                        <a:rPr kumimoji="1" lang="ja-JP" altLang="en-US" sz="1200" b="0" dirty="0">
                          <a:solidFill>
                            <a:sysClr val="windowText" lastClr="000000"/>
                          </a:solidFill>
                        </a:rPr>
                        <a:t>氏名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所属</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役職</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業務経験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専門的知識その他の知見など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0">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96" name="正方形/長方形 11"/>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998" name="Text Box 4"/>
          <p:cNvSpPr txBox="1">
            <a:spLocks noChangeArrowheads="1"/>
          </p:cNvSpPr>
          <p:nvPr/>
        </p:nvSpPr>
        <p:spPr>
          <a:xfrm>
            <a:off x="182424" y="4463105"/>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情報管理体制</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99" name="Rectangle 66"/>
          <p:cNvSpPr>
            <a:spLocks noChangeArrowheads="1"/>
          </p:cNvSpPr>
          <p:nvPr/>
        </p:nvSpPr>
        <p:spPr>
          <a:xfrm>
            <a:off x="161921" y="4941168"/>
            <a:ext cx="8826633" cy="1296144"/>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＊受託者の情報管理体制がわかる「情報管理体制図」、情報を取扱う者の氏名、住所、生年月日、所属部署、役職等がわかる「情報取扱者名簿」を契約時に提出することを確約すること。（</a:t>
            </a:r>
            <a:r>
              <a:rPr kumimoji="1" lang="ja-JP" altLang="en-US"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5</a:t>
            </a:r>
            <a:r>
              <a:rPr kumimoji="1" lang="ja-JP" altLang="ja-JP" sz="1200" b="0" i="1" u="none" strike="noStrike" kern="1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にて</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提示）</a:t>
            </a:r>
            <a:endParaRPr kumimoji="1" lang="ja-JP" altLang="ja-JP" sz="1200" b="0" i="1"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74705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事業費</a:t>
            </a:r>
          </a:p>
        </p:txBody>
      </p:sp>
      <p:sp>
        <p:nvSpPr>
          <p:cNvPr id="2006" name="Text Box 4"/>
          <p:cNvSpPr txBox="1">
            <a:spLocks noChangeArrowheads="1"/>
          </p:cNvSpPr>
          <p:nvPr/>
        </p:nvSpPr>
        <p:spPr>
          <a:xfrm>
            <a:off x="179512" y="600943"/>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zh-TW"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経費額内訳表</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0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2008" name="表 1"/>
          <p:cNvGraphicFramePr>
            <a:graphicFrameLocks noGrp="1"/>
          </p:cNvGraphicFramePr>
          <p:nvPr/>
        </p:nvGraphicFramePr>
        <p:xfrm>
          <a:off x="164227" y="1203815"/>
          <a:ext cx="8872269" cy="5522014"/>
        </p:xfrm>
        <a:graphic>
          <a:graphicData uri="http://schemas.openxmlformats.org/drawingml/2006/table">
            <a:tbl>
              <a:tblPr>
                <a:tableStyleId>{5C22544A-7EE6-4342-B048-85BDC9FD1C3A}</a:tableStyleId>
              </a:tblPr>
              <a:tblGrid>
                <a:gridCol w="13114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183819">
                <a:tc gridSpan="2">
                  <a:txBody>
                    <a:bodyPr/>
                    <a:lstStyle/>
                    <a:p>
                      <a:pPr algn="ctr" fontAlgn="ctr"/>
                      <a:r>
                        <a:rPr lang="ja-JP" altLang="en-US" sz="1100" u="none" strike="noStrike" dirty="0">
                          <a:effectLst/>
                        </a:rPr>
                        <a:t>経費の項目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rowSpan="2">
                  <a:txBody>
                    <a:bodyPr/>
                    <a:lstStyle/>
                    <a:p>
                      <a:pPr algn="ctr" fontAlgn="ctr"/>
                      <a:r>
                        <a:rPr lang="ja-JP" altLang="en-US" sz="1100" u="none" strike="noStrike" dirty="0">
                          <a:effectLst/>
                        </a:rPr>
                        <a:t>金額（円）</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rowSpan="2">
                  <a:txBody>
                    <a:bodyPr/>
                    <a:lstStyle/>
                    <a:p>
                      <a:pPr algn="ctr" fontAlgn="ctr"/>
                      <a:r>
                        <a:rPr lang="ja-JP" altLang="en-US" sz="1100" u="none" strike="noStrike" dirty="0">
                          <a:effectLst/>
                        </a:rPr>
                        <a:t>積算内訳</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183819">
                <a:tc>
                  <a:txBody>
                    <a:bodyPr/>
                    <a:lstStyle/>
                    <a:p>
                      <a:pPr algn="ctr" fontAlgn="ctr"/>
                      <a:r>
                        <a:rPr lang="ja-JP" altLang="en-US" sz="1100" u="none" strike="noStrike" dirty="0">
                          <a:effectLst/>
                        </a:rPr>
                        <a:t>大項目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fontAlgn="ctr"/>
                      <a:r>
                        <a:rPr lang="ja-JP" altLang="en-US" sz="1100" u="none" strike="noStrike" dirty="0">
                          <a:effectLst/>
                        </a:rPr>
                        <a:t>小項目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316667">
                <a:tc rowSpan="2">
                  <a:txBody>
                    <a:bodyPr/>
                    <a:lstStyle/>
                    <a:p>
                      <a:pPr algn="l" fontAlgn="ctr"/>
                      <a:r>
                        <a:rPr lang="en-US" altLang="ja-JP" sz="1050" u="none" strike="noStrike" dirty="0">
                          <a:effectLst/>
                        </a:rPr>
                        <a:t>Ⅰ</a:t>
                      </a:r>
                      <a:r>
                        <a:rPr lang="ja-JP" altLang="en-US" sz="1050" u="none" strike="noStrike" dirty="0">
                          <a:effectLst/>
                        </a:rPr>
                        <a:t>．人件費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2">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プロジェクトマネージャー　：○○円</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コーディネーター　：○○円</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57673">
                <a:tc rowSpan="8">
                  <a:txBody>
                    <a:bodyPr/>
                    <a:lstStyle/>
                    <a:p>
                      <a:pPr algn="l" fontAlgn="ctr"/>
                      <a:r>
                        <a:rPr lang="en-US" altLang="ja-JP" sz="1050" u="none" strike="noStrike" dirty="0">
                          <a:effectLst/>
                        </a:rPr>
                        <a:t>Ⅱ</a:t>
                      </a:r>
                      <a:r>
                        <a:rPr lang="ja-JP" altLang="en-US" sz="1050" u="none" strike="noStrike" dirty="0" err="1">
                          <a:effectLst/>
                        </a:rPr>
                        <a:t>．</a:t>
                      </a:r>
                      <a:r>
                        <a:rPr lang="ja-JP" altLang="en-US" sz="1050" u="none" strike="noStrike" dirty="0">
                          <a:effectLst/>
                        </a:rPr>
                        <a:t>事業費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dirty="0">
                          <a:effectLst/>
                        </a:rPr>
                        <a:t>旅費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プロジェクトマネージャー：</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zh-CN"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コーディネーター：</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en-US" altLang="zh-CN"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専門家：</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i="1" u="none" strike="noStrike" dirty="0">
                          <a:solidFill>
                            <a:srgbClr val="FF0000"/>
                          </a:solidFill>
                          <a:effectLst/>
                        </a:rPr>
                        <a:t>※</a:t>
                      </a:r>
                      <a:r>
                        <a:rPr lang="ja-JP" altLang="en-US" sz="1050" i="1" u="none" strike="noStrike" dirty="0">
                          <a:solidFill>
                            <a:srgbClr val="FF0000"/>
                          </a:solidFill>
                          <a:effectLst/>
                        </a:rPr>
                        <a:t>旅程も具体的（都市名等）に記載すること。</a:t>
                      </a: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会場費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○○説明会会場費　　○○円</a:t>
                      </a:r>
                      <a:r>
                        <a:rPr lang="en-US" altLang="ja-JP" sz="1050" i="1" u="none" strike="noStrike" dirty="0">
                          <a:solidFill>
                            <a:srgbClr val="FF0000"/>
                          </a:solidFill>
                          <a:effectLst/>
                        </a:rPr>
                        <a:t>×○</a:t>
                      </a:r>
                      <a:r>
                        <a:rPr lang="ja-JP" altLang="en-US" sz="1050" i="1" u="none" strike="noStrike" dirty="0">
                          <a:solidFill>
                            <a:srgbClr val="FF0000"/>
                          </a:solidFill>
                          <a:effectLst/>
                        </a:rPr>
                        <a:t>回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謝金</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○○円</a:t>
                      </a:r>
                      <a:r>
                        <a:rPr lang="en-US" altLang="ja-JP" sz="1050" i="1" u="none" strike="noStrike" dirty="0">
                          <a:solidFill>
                            <a:srgbClr val="FF0000"/>
                          </a:solidFill>
                          <a:effectLst/>
                        </a:rPr>
                        <a:t>×○</a:t>
                      </a:r>
                      <a:r>
                        <a:rPr lang="ja-JP" altLang="en-US" sz="1050" i="1" u="none" strike="noStrike" dirty="0">
                          <a:solidFill>
                            <a:srgbClr val="FF0000"/>
                          </a:solidFill>
                          <a:effectLst/>
                        </a:rPr>
                        <a:t>回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1666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備品費</a:t>
                      </a: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リース代　○○円</a:t>
                      </a:r>
                      <a:r>
                        <a:rPr lang="en-US" altLang="ja-JP" sz="1050" i="1" u="none" strike="noStrike" dirty="0">
                          <a:solidFill>
                            <a:srgbClr val="FF0000"/>
                          </a:solidFill>
                          <a:effectLst/>
                        </a:rPr>
                        <a:t>×</a:t>
                      </a:r>
                      <a:r>
                        <a:rPr lang="ja-JP" altLang="en-US" sz="1050" i="1" u="none" strike="noStrike" dirty="0">
                          <a:solidFill>
                            <a:srgbClr val="FF0000"/>
                          </a:solidFill>
                          <a:effectLst/>
                        </a:rPr>
                        <a:t>○ヶ月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1666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消耗品費</a:t>
                      </a: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○○円</a:t>
                      </a:r>
                      <a:r>
                        <a:rPr lang="en-US" altLang="ja-JP" sz="1050" i="1" u="none" strike="noStrike" dirty="0">
                          <a:solidFill>
                            <a:srgbClr val="FF0000"/>
                          </a:solidFill>
                          <a:effectLst/>
                        </a:rPr>
                        <a:t>×○○</a:t>
                      </a:r>
                      <a:r>
                        <a:rPr lang="ja-JP" altLang="en-US" sz="1050" i="1" u="none" strike="noStrike" dirty="0">
                          <a:solidFill>
                            <a:srgbClr val="FF0000"/>
                          </a:solidFill>
                          <a:effectLst/>
                        </a:rPr>
                        <a:t>冊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31910">
                <a:tc vMerge="1">
                  <a:txBody>
                    <a:bodyPr/>
                    <a:lstStyle/>
                    <a:p>
                      <a:endParaRPr kumimoji="1" lang="ja-JP" altLang="en-US"/>
                    </a:p>
                  </a:txBody>
                  <a:tcPr/>
                </a:tc>
                <a:tc>
                  <a:txBody>
                    <a:bodyPr/>
                    <a:lstStyle/>
                    <a:p>
                      <a:pPr algn="l" fontAlgn="ctr"/>
                      <a:r>
                        <a:rPr lang="ja-JP" altLang="en-US" sz="1050" u="none" strike="noStrike" dirty="0">
                          <a:effectLst/>
                        </a:rPr>
                        <a:t>印刷製本費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説明会資料　○○円</a:t>
                      </a:r>
                      <a:r>
                        <a:rPr lang="en-US" altLang="ja-JP" sz="1050" i="1" u="none" strike="noStrike" dirty="0">
                          <a:solidFill>
                            <a:srgbClr val="FF0000"/>
                          </a:solidFill>
                          <a:effectLst/>
                        </a:rPr>
                        <a:t>×○○</a:t>
                      </a:r>
                      <a:r>
                        <a:rPr lang="ja-JP" altLang="en-US" sz="1050" i="1" u="none" strike="noStrike" dirty="0">
                          <a:solidFill>
                            <a:srgbClr val="FF0000"/>
                          </a:solidFill>
                          <a:effectLst/>
                        </a:rPr>
                        <a:t>冊　　○○円</a:t>
                      </a:r>
                      <a:endParaRPr lang="en-US" altLang="ja-JP" sz="1050" i="1" u="none" strike="noStrike" dirty="0">
                        <a:solidFill>
                          <a:srgbClr val="FF0000"/>
                        </a:solidFill>
                        <a:effectLst/>
                      </a:endParaRPr>
                    </a:p>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31910">
                <a:tc vMerge="1">
                  <a:txBody>
                    <a:bodyPr/>
                    <a:lstStyle/>
                    <a:p>
                      <a:endParaRPr kumimoji="1" lang="ja-JP" altLang="en-US"/>
                    </a:p>
                  </a:txBody>
                  <a:tcPr/>
                </a:tc>
                <a:tc>
                  <a:txBody>
                    <a:bodyPr/>
                    <a:lstStyle/>
                    <a:p>
                      <a:pPr algn="l" fontAlgn="ctr"/>
                      <a:r>
                        <a:rPr lang="zh-TW" altLang="en-US" sz="1050" u="none" strike="noStrike" dirty="0">
                          <a:effectLst/>
                        </a:rPr>
                        <a:t>補助職員人件費</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○○等実施アルバイト：○○円</a:t>
                      </a:r>
                      <a:r>
                        <a:rPr lang="en-US" altLang="ja-JP" sz="1050" i="1" u="none" strike="noStrike" dirty="0">
                          <a:solidFill>
                            <a:srgbClr val="FF0000"/>
                          </a:solidFill>
                          <a:effectLst/>
                        </a:rPr>
                        <a:t>×○</a:t>
                      </a:r>
                      <a:r>
                        <a:rPr lang="ja-JP" altLang="en-US" sz="1050" i="1" u="none" strike="noStrike" dirty="0">
                          <a:solidFill>
                            <a:srgbClr val="FF0000"/>
                          </a:solidFill>
                          <a:effectLst/>
                        </a:rPr>
                        <a:t>人</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94792">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その他諸経費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ja-JP" sz="1050" i="1" u="none" strike="noStrike" dirty="0">
                          <a:solidFill>
                            <a:srgbClr val="FF0000"/>
                          </a:solidFill>
                          <a:effectLst/>
                        </a:rPr>
                        <a:t>※</a:t>
                      </a:r>
                      <a:r>
                        <a:rPr lang="ja-JP" altLang="en-US" sz="1050" i="1" u="none" strike="noStrike" dirty="0">
                          <a:solidFill>
                            <a:srgbClr val="FF0000"/>
                          </a:solidFill>
                          <a:effectLst/>
                        </a:rPr>
                        <a:t>予定される項目を具体的に記載すること。</a:t>
                      </a: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494792">
                <a:tc>
                  <a:txBody>
                    <a:bodyPr/>
                    <a:lstStyle/>
                    <a:p>
                      <a:pPr algn="l" fontAlgn="ctr"/>
                      <a:r>
                        <a:rPr lang="en-US" altLang="ja-JP" sz="1050" u="none" strike="noStrike" dirty="0">
                          <a:effectLst/>
                        </a:rPr>
                        <a:t>Ⅲ</a:t>
                      </a:r>
                      <a:r>
                        <a:rPr lang="ja-JP" altLang="en-US" sz="1050" u="none" strike="noStrike" dirty="0" err="1">
                          <a:effectLst/>
                        </a:rPr>
                        <a:t>．</a:t>
                      </a:r>
                      <a:r>
                        <a:rPr lang="ja-JP" altLang="en-US" sz="1050" u="none" strike="noStrike" dirty="0">
                          <a:effectLst/>
                        </a:rPr>
                        <a:t>再委託・外注費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ja-JP" sz="1050" i="1" u="none" strike="noStrike" dirty="0">
                          <a:solidFill>
                            <a:srgbClr val="FF0000"/>
                          </a:solidFill>
                          <a:effectLst/>
                        </a:rPr>
                        <a:t>※</a:t>
                      </a:r>
                      <a:r>
                        <a:rPr lang="ja-JP" altLang="en-US" sz="1050" i="1" u="none" strike="noStrike" dirty="0">
                          <a:solidFill>
                            <a:srgbClr val="FF0000"/>
                          </a:solidFill>
                          <a:effectLst/>
                        </a:rPr>
                        <a:t>予定される内容及びその積算を具体的に記載すること。</a:t>
                      </a:r>
                      <a:endParaRPr lang="en-US" altLang="ja-JP" sz="1050" i="1" u="none" strike="noStrike" dirty="0">
                        <a:solidFill>
                          <a:srgbClr val="FF0000"/>
                        </a:solidFill>
                        <a:effectLst/>
                      </a:endParaRPr>
                    </a:p>
                    <a:p>
                      <a:pPr algn="l" fontAlgn="ct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175753">
                <a:tc>
                  <a:txBody>
                    <a:bodyPr/>
                    <a:lstStyle/>
                    <a:p>
                      <a:pPr algn="l" fontAlgn="ctr"/>
                      <a:r>
                        <a:rPr lang="en-US" altLang="zh-TW" sz="1050" u="none" strike="noStrike">
                          <a:effectLst/>
                        </a:rPr>
                        <a:t>Ⅳ</a:t>
                      </a:r>
                      <a:r>
                        <a:rPr lang="zh-TW" altLang="en-US" sz="1050" u="none" strike="noStrike">
                          <a:effectLst/>
                        </a:rPr>
                        <a:t>．一般管理費</a:t>
                      </a:r>
                      <a:endPar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zh-TW" sz="1050" i="1" u="none" strike="noStrike" dirty="0">
                          <a:solidFill>
                            <a:srgbClr val="FF0000"/>
                          </a:solidFill>
                          <a:effectLst/>
                        </a:rPr>
                        <a:t>※</a:t>
                      </a:r>
                      <a:r>
                        <a:rPr lang="zh-TW" altLang="en-US" sz="1050" i="1" u="none" strike="noStrike" dirty="0">
                          <a:solidFill>
                            <a:srgbClr val="FF0000"/>
                          </a:solidFill>
                          <a:effectLst/>
                        </a:rPr>
                        <a:t>（</a:t>
                      </a:r>
                      <a:r>
                        <a:rPr lang="en-US" altLang="zh-TW" sz="1050" i="1" u="none" strike="noStrike" dirty="0">
                          <a:solidFill>
                            <a:srgbClr val="FF0000"/>
                          </a:solidFill>
                          <a:effectLst/>
                        </a:rPr>
                        <a:t>Ⅰ</a:t>
                      </a:r>
                      <a:r>
                        <a:rPr lang="zh-TW" altLang="en-US" sz="1050" i="1" u="none" strike="noStrike" dirty="0">
                          <a:solidFill>
                            <a:srgbClr val="FF0000"/>
                          </a:solidFill>
                          <a:effectLst/>
                        </a:rPr>
                        <a:t>．人件費＋</a:t>
                      </a:r>
                      <a:r>
                        <a:rPr lang="en-US" altLang="zh-TW" sz="1050" i="1" u="none" strike="noStrike" dirty="0">
                          <a:solidFill>
                            <a:srgbClr val="FF0000"/>
                          </a:solidFill>
                          <a:effectLst/>
                        </a:rPr>
                        <a:t>Ⅱ</a:t>
                      </a:r>
                      <a:r>
                        <a:rPr lang="zh-TW" altLang="en-US" sz="1050" i="1" u="none" strike="noStrike" dirty="0">
                          <a:solidFill>
                            <a:srgbClr val="FF0000"/>
                          </a:solidFill>
                          <a:effectLst/>
                        </a:rPr>
                        <a:t>．事業費）</a:t>
                      </a:r>
                      <a:r>
                        <a:rPr lang="en-US" altLang="zh-TW" sz="1050" i="1" u="none" strike="noStrike" dirty="0">
                          <a:solidFill>
                            <a:srgbClr val="FF0000"/>
                          </a:solidFill>
                          <a:effectLst/>
                        </a:rPr>
                        <a:t>×</a:t>
                      </a:r>
                      <a:r>
                        <a:rPr lang="zh-TW" altLang="en-US" sz="1050" i="1" u="none" strike="noStrike" dirty="0">
                          <a:solidFill>
                            <a:srgbClr val="FF0000"/>
                          </a:solidFill>
                          <a:effectLst/>
                        </a:rPr>
                        <a:t>一般管理費率</a:t>
                      </a:r>
                      <a:endParaRPr lang="zh-TW"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175753">
                <a:tc>
                  <a:txBody>
                    <a:bodyPr/>
                    <a:lstStyle/>
                    <a:p>
                      <a:pPr algn="r" fontAlgn="ctr"/>
                      <a:r>
                        <a:rPr lang="ja-JP" altLang="en-US" sz="1050" u="none" strike="noStrike">
                          <a:effectLst/>
                        </a:rPr>
                        <a:t>小計</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zh-TW" sz="1050" i="1" u="none" strike="noStrike" dirty="0">
                          <a:solidFill>
                            <a:srgbClr val="FF0000"/>
                          </a:solidFill>
                          <a:effectLst/>
                        </a:rPr>
                        <a:t>Ⅰ</a:t>
                      </a:r>
                      <a:r>
                        <a:rPr lang="zh-TW" altLang="en-US" sz="1050" i="1" u="none" strike="noStrike" dirty="0">
                          <a:solidFill>
                            <a:srgbClr val="FF0000"/>
                          </a:solidFill>
                          <a:effectLst/>
                        </a:rPr>
                        <a:t>．人件費＋</a:t>
                      </a:r>
                      <a:r>
                        <a:rPr lang="en-US" altLang="zh-TW" sz="1050" i="1" u="none" strike="noStrike" dirty="0">
                          <a:solidFill>
                            <a:srgbClr val="FF0000"/>
                          </a:solidFill>
                          <a:effectLst/>
                        </a:rPr>
                        <a:t>Ⅱ</a:t>
                      </a:r>
                      <a:r>
                        <a:rPr lang="zh-TW" altLang="en-US" sz="1050" i="1" u="none" strike="noStrike" dirty="0">
                          <a:solidFill>
                            <a:srgbClr val="FF0000"/>
                          </a:solidFill>
                          <a:effectLst/>
                        </a:rPr>
                        <a:t>．事業費＋</a:t>
                      </a:r>
                      <a:r>
                        <a:rPr lang="en-US" altLang="zh-TW" sz="1050" i="1" u="none" strike="noStrike" dirty="0">
                          <a:solidFill>
                            <a:srgbClr val="FF0000"/>
                          </a:solidFill>
                          <a:effectLst/>
                        </a:rPr>
                        <a:t>Ⅲ</a:t>
                      </a:r>
                      <a:r>
                        <a:rPr lang="zh-TW" altLang="en-US" sz="1050" i="1" u="none" strike="noStrike" dirty="0">
                          <a:solidFill>
                            <a:srgbClr val="FF0000"/>
                          </a:solidFill>
                          <a:effectLst/>
                        </a:rPr>
                        <a:t>．再委託費＋</a:t>
                      </a:r>
                      <a:r>
                        <a:rPr lang="en-US" altLang="zh-TW" sz="1050" i="1" u="none" strike="noStrike" dirty="0">
                          <a:solidFill>
                            <a:srgbClr val="FF0000"/>
                          </a:solidFill>
                          <a:effectLst/>
                        </a:rPr>
                        <a:t>Ⅳ</a:t>
                      </a:r>
                      <a:r>
                        <a:rPr lang="zh-TW" altLang="en-US" sz="1050" i="1" u="none" strike="noStrike" dirty="0">
                          <a:solidFill>
                            <a:srgbClr val="FF0000"/>
                          </a:solidFill>
                          <a:effectLst/>
                        </a:rPr>
                        <a:t>．一般管理費</a:t>
                      </a:r>
                      <a:endParaRPr lang="zh-TW"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175753">
                <a:tc>
                  <a:txBody>
                    <a:bodyPr/>
                    <a:lstStyle/>
                    <a:p>
                      <a:pPr algn="l" fontAlgn="ctr"/>
                      <a:r>
                        <a:rPr lang="en-US" altLang="ja-JP" sz="1050" u="none" strike="noStrike">
                          <a:effectLst/>
                        </a:rPr>
                        <a:t>Ⅴ</a:t>
                      </a:r>
                      <a:r>
                        <a:rPr lang="ja-JP" altLang="en-US" sz="1050" u="none" strike="noStrike">
                          <a:effectLst/>
                        </a:rPr>
                        <a:t>．消費税額</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小計</a:t>
                      </a:r>
                      <a:r>
                        <a:rPr lang="en-US" altLang="ja-JP" sz="1050" i="1" u="none" strike="noStrike" dirty="0">
                          <a:solidFill>
                            <a:srgbClr val="FF0000"/>
                          </a:solidFill>
                          <a:effectLst/>
                        </a:rPr>
                        <a:t>×10</a:t>
                      </a:r>
                      <a:r>
                        <a:rPr lang="ja-JP" altLang="en-US" sz="1050" i="1" u="none" strike="noStrike" dirty="0">
                          <a:solidFill>
                            <a:srgbClr val="FF0000"/>
                          </a:solidFill>
                          <a:effectLst/>
                        </a:rPr>
                        <a:t>％</a:t>
                      </a: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359572">
                <a:tc>
                  <a:txBody>
                    <a:bodyPr/>
                    <a:lstStyle/>
                    <a:p>
                      <a:pPr algn="r" fontAlgn="ctr"/>
                      <a:r>
                        <a:rPr lang="ja-JP" altLang="en-US" sz="1050" b="1" u="none" strike="noStrike" dirty="0">
                          <a:effectLst/>
                        </a:rPr>
                        <a:t>合計</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dirty="0">
                          <a:effectLst/>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2009" name="正方形/長方形 34"/>
          <p:cNvSpPr/>
          <p:nvPr/>
        </p:nvSpPr>
        <p:spPr>
          <a:xfrm>
            <a:off x="315220" y="868183"/>
            <a:ext cx="861537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記載している費目は例示。募集要領９．（１）経費の区分に応じて必要経費を記載すること。</a:t>
            </a:r>
          </a:p>
        </p:txBody>
      </p:sp>
      <p:sp>
        <p:nvSpPr>
          <p:cNvPr id="2011"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206907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その他</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19" name="Text Box 4"/>
          <p:cNvSpPr txBox="1">
            <a:spLocks noChangeArrowheads="1"/>
          </p:cNvSpPr>
          <p:nvPr/>
        </p:nvSpPr>
        <p:spPr>
          <a:xfrm>
            <a:off x="146732" y="3476795"/>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ワーク・ライフ・バランス等推進企業に関する認定等の状況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21" name="Rectangle 66"/>
          <p:cNvSpPr>
            <a:spLocks noChangeArrowheads="1"/>
          </p:cNvSpPr>
          <p:nvPr/>
        </p:nvSpPr>
        <p:spPr>
          <a:xfrm>
            <a:off x="158683" y="3883293"/>
            <a:ext cx="8826633" cy="2438833"/>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＊女性活躍推進法に基づく認定（えるぼし認定企業・プラチナえるぼし認定企業。労働時間等の働き方に係る基準は満たすことが必要。）、次世代育成支援対策推進法に基づく認定（</a:t>
            </a:r>
            <a:r>
              <a:rPr kumimoji="1" lang="ja-JP" altLang="ja-JP" sz="1200" b="0" i="1" u="none" strike="noStrike" kern="1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くるみん</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認定企業・プラチナくるみん認定企業）又は青少年の雇用の促進等に関する法律に基づく認定（ユースエール認定企業）の状況</a:t>
            </a: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＊女性活躍推進法第８条に基づく一般事業主行動計画（計画期間が満了していないものに限る。）の策定状況（常時雇用する労働者の数が</a:t>
            </a:r>
            <a:r>
              <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300</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人以下の事業主に限る。）</a:t>
            </a:r>
            <a:endPar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22" name="Rectangle 66"/>
          <p:cNvSpPr>
            <a:spLocks noChangeArrowheads="1"/>
          </p:cNvSpPr>
          <p:nvPr/>
        </p:nvSpPr>
        <p:spPr>
          <a:xfrm>
            <a:off x="171475" y="1169229"/>
            <a:ext cx="8826633" cy="2002639"/>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他の補助金や委託事業等、重複して申請しているもの等があればその内容を記載してください</a:t>
            </a:r>
            <a:endParaRPr kumimoji="1" lang="ja-JP" altLang="ja-JP" sz="1100" b="0" i="1"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3" name="Text Box 4"/>
          <p:cNvSpPr txBox="1">
            <a:spLocks noChangeArrowheads="1"/>
          </p:cNvSpPr>
          <p:nvPr/>
        </p:nvSpPr>
        <p:spPr>
          <a:xfrm>
            <a:off x="171475" y="717270"/>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その他申請状況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24" name="正方形/長方形 10"/>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56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281529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b="1" dirty="0">
                <a:solidFill>
                  <a:srgbClr val="FFFFFF"/>
                </a:solidFill>
                <a:latin typeface="ＭＳ Ｐゴシック" panose="020B0600070205080204" pitchFamily="50" charset="-128"/>
              </a:rPr>
              <a:t>（</a:t>
            </a: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事業名を記載</a:t>
            </a:r>
            <a:r>
              <a:rPr lang="ja-JP" altLang="en-US" sz="2000" b="1" dirty="0">
                <a:solidFill>
                  <a:srgbClr val="FFFFFF"/>
                </a:solidFill>
                <a:latin typeface="ＭＳ Ｐゴシック" panose="020B0600070205080204" pitchFamily="50" charset="-128"/>
              </a:rPr>
              <a:t>）</a:t>
            </a: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lang="ja-JP" altLang="en-US" sz="2000" b="1" noProof="0" dirty="0">
                <a:solidFill>
                  <a:srgbClr val="FFFFFF"/>
                </a:solidFill>
                <a:latin typeface="ＭＳ Ｐゴシック" panose="020B0600070205080204" pitchFamily="50" charset="-128"/>
              </a:rPr>
              <a:t>～</a:t>
            </a:r>
            <a:endPar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13"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graphicFrame>
        <p:nvGraphicFramePr>
          <p:cNvPr id="3114" name="表 668"/>
          <p:cNvGraphicFramePr>
            <a:graphicFrameLocks noGrp="1"/>
          </p:cNvGraphicFramePr>
          <p:nvPr>
            <p:extLst/>
          </p:nvPr>
        </p:nvGraphicFramePr>
        <p:xfrm>
          <a:off x="91440" y="1493569"/>
          <a:ext cx="4336560" cy="5281389"/>
        </p:xfrm>
        <a:graphic>
          <a:graphicData uri="http://schemas.openxmlformats.org/drawingml/2006/table">
            <a:tbl>
              <a:tblPr bandRow="1">
                <a:tableStyleId>{073A0DAA-6AF3-43AB-8588-CEC1D06C72B9}</a:tableStyleId>
              </a:tblPr>
              <a:tblGrid>
                <a:gridCol w="678758">
                  <a:extLst>
                    <a:ext uri="{9D8B030D-6E8A-4147-A177-3AD203B41FA5}">
                      <a16:colId xmlns:a16="http://schemas.microsoft.com/office/drawing/2014/main" val="20000"/>
                    </a:ext>
                  </a:extLst>
                </a:gridCol>
                <a:gridCol w="676720">
                  <a:extLst>
                    <a:ext uri="{9D8B030D-6E8A-4147-A177-3AD203B41FA5}">
                      <a16:colId xmlns:a16="http://schemas.microsoft.com/office/drawing/2014/main" val="20001"/>
                    </a:ext>
                  </a:extLst>
                </a:gridCol>
                <a:gridCol w="2981082">
                  <a:extLst>
                    <a:ext uri="{9D8B030D-6E8A-4147-A177-3AD203B41FA5}">
                      <a16:colId xmlns:a16="http://schemas.microsoft.com/office/drawing/2014/main" val="20002"/>
                    </a:ext>
                  </a:extLst>
                </a:gridCol>
              </a:tblGrid>
              <a:tr h="60536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協議会の構成員</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幹事</a:t>
                      </a:r>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zh-CN"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社</a:t>
                      </a:r>
                      <a:r>
                        <a:rPr kumimoji="1" lang="ja-JP" altLang="en-US" sz="900" b="0" i="0" u="none" strike="noStrike" kern="1200" baseline="0" dirty="0" err="1">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市、**大学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35141">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地域</a:t>
                      </a:r>
                    </a:p>
                    <a:p>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indent="-171450">
                        <a:buFont typeface="Wingdings" panose="05000000000000000000" pitchFamily="2" charset="2"/>
                        <a:buChar char="l"/>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690">
                <a:tc rowSpan="5">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開始時期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t"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**年*月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エリア</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MaaS</a:t>
                      </a:r>
                    </a:p>
                    <a:p>
                      <a:r>
                        <a:rPr kumimoji="1" lang="ja-JP" altLang="en-US" sz="900" dirty="0">
                          <a:solidFill>
                            <a:schemeClr val="tx1"/>
                          </a:solidFill>
                          <a:latin typeface="Meiryo UI" panose="020B0604030504040204" pitchFamily="50" charset="-128"/>
                          <a:ea typeface="Meiryo UI" panose="020B0604030504040204" pitchFamily="50" charset="-128"/>
                        </a:rPr>
                        <a:t>システム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693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サービス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ja-JP" altLang="en-US" sz="18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7599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交通以外のサービス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847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115" name="正方形/長方形 669"/>
          <p:cNvSpPr/>
          <p:nvPr/>
        </p:nvSpPr>
        <p:spPr>
          <a:xfrm>
            <a:off x="4432861" y="1491215"/>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取組イメージ</a:t>
            </a:r>
          </a:p>
        </p:txBody>
      </p:sp>
      <p:sp>
        <p:nvSpPr>
          <p:cNvPr id="3116" name="正方形/長方形 670"/>
          <p:cNvSpPr/>
          <p:nvPr/>
        </p:nvSpPr>
        <p:spPr>
          <a:xfrm>
            <a:off x="4432861" y="1743215"/>
            <a:ext cx="4608195" cy="3025742"/>
          </a:xfrm>
          <a:prstGeom prst="rec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117" name="正方形/長方形 671"/>
          <p:cNvSpPr/>
          <p:nvPr/>
        </p:nvSpPr>
        <p:spPr>
          <a:xfrm>
            <a:off x="4432860" y="4766600"/>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評価指標</a:t>
            </a:r>
          </a:p>
        </p:txBody>
      </p:sp>
      <p:graphicFrame>
        <p:nvGraphicFramePr>
          <p:cNvPr id="3118" name="表 672"/>
          <p:cNvGraphicFramePr>
            <a:graphicFrameLocks noGrp="1"/>
          </p:cNvGraphicFramePr>
          <p:nvPr>
            <p:extLst/>
          </p:nvPr>
        </p:nvGraphicFramePr>
        <p:xfrm>
          <a:off x="4432860" y="5020957"/>
          <a:ext cx="4608195" cy="812973"/>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812973">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評価指標、目標、測定方法などを記載</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119" name="正方形/長方形 673"/>
          <p:cNvSpPr/>
          <p:nvPr/>
        </p:nvSpPr>
        <p:spPr>
          <a:xfrm>
            <a:off x="4432861" y="5840517"/>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今後の方向性</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3120" name="表 674"/>
          <p:cNvGraphicFramePr>
            <a:graphicFrameLocks noGrp="1"/>
          </p:cNvGraphicFramePr>
          <p:nvPr>
            <p:extLst/>
          </p:nvPr>
        </p:nvGraphicFramePr>
        <p:xfrm>
          <a:off x="4428000" y="6098429"/>
          <a:ext cx="4608195" cy="678610"/>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678610">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121" name="コンテンツ プレースホルダー 676"/>
          <p:cNvSpPr txBox="1"/>
          <p:nvPr/>
        </p:nvSpPr>
        <p:spPr>
          <a:xfrm>
            <a:off x="35979" y="676384"/>
            <a:ext cx="9079961" cy="736616"/>
          </a:xfrm>
          <a:prstGeom prst="rect">
            <a:avLst/>
          </a:prstGeom>
          <a:ln>
            <a:solidFill>
              <a:schemeClr val="tx2"/>
            </a:solidFill>
          </a:ln>
        </p:spPr>
        <p:txBody>
          <a:bodyPr/>
          <a:lstStyle>
            <a:lvl1pPr marL="342898" indent="-342898" algn="l" rtl="0" eaLnBrk="1" fontAlgn="base" hangingPunct="1">
              <a:spcBef>
                <a:spcPct val="20000"/>
              </a:spcBef>
              <a:spcAft>
                <a:spcPct val="0"/>
              </a:spcAft>
              <a:buChar char="•"/>
              <a:defRPr kumimoji="1" sz="3200">
                <a:solidFill>
                  <a:schemeClr val="tx1"/>
                </a:solidFill>
                <a:latin typeface="+mn-lt"/>
                <a:ea typeface="+mn-ea"/>
                <a:cs typeface="+mn-cs"/>
              </a:defRPr>
            </a:lvl1pPr>
            <a:lvl2pPr marL="742946" indent="-285748" algn="l" rtl="0" eaLnBrk="1" fontAlgn="base" hangingPunct="1">
              <a:spcBef>
                <a:spcPct val="20000"/>
              </a:spcBef>
              <a:spcAft>
                <a:spcPct val="0"/>
              </a:spcAft>
              <a:buChar char="–"/>
              <a:defRPr kumimoji="1" sz="2800">
                <a:solidFill>
                  <a:schemeClr val="tx1"/>
                </a:solidFill>
                <a:latin typeface="+mn-lt"/>
                <a:ea typeface="+mn-ea"/>
              </a:defRPr>
            </a:lvl2pPr>
            <a:lvl3pPr marL="1142993" indent="-228598" algn="l" rtl="0" eaLnBrk="1" fontAlgn="base" hangingPunct="1">
              <a:spcBef>
                <a:spcPct val="20000"/>
              </a:spcBef>
              <a:spcAft>
                <a:spcPct val="0"/>
              </a:spcAft>
              <a:buChar char="•"/>
              <a:defRPr kumimoji="1" sz="2400">
                <a:solidFill>
                  <a:schemeClr val="tx1"/>
                </a:solidFill>
                <a:latin typeface="+mn-lt"/>
                <a:ea typeface="+mn-ea"/>
              </a:defRPr>
            </a:lvl3pPr>
            <a:lvl4pPr marL="1600191" indent="-228598" algn="l" rtl="0" eaLnBrk="1" fontAlgn="base" hangingPunct="1">
              <a:spcBef>
                <a:spcPct val="20000"/>
              </a:spcBef>
              <a:spcAft>
                <a:spcPct val="0"/>
              </a:spcAft>
              <a:buChar char="–"/>
              <a:defRPr kumimoji="1" sz="2000">
                <a:solidFill>
                  <a:schemeClr val="tx1"/>
                </a:solidFill>
                <a:latin typeface="+mn-lt"/>
                <a:ea typeface="+mn-ea"/>
              </a:defRPr>
            </a:lvl4pPr>
            <a:lvl5pPr marL="2057388" indent="-228598" algn="l" rtl="0" eaLnBrk="1" fontAlgn="base" hangingPunct="1">
              <a:spcBef>
                <a:spcPct val="20000"/>
              </a:spcBef>
              <a:spcAft>
                <a:spcPct val="0"/>
              </a:spcAft>
              <a:buChar char="»"/>
              <a:defRPr kumimoji="1" sz="2000">
                <a:solidFill>
                  <a:schemeClr val="tx1"/>
                </a:solidFill>
                <a:latin typeface="+mn-lt"/>
                <a:ea typeface="+mn-ea"/>
              </a:defRPr>
            </a:lvl5pPr>
            <a:lvl6pPr marL="2514585" indent="-228598" algn="l" rtl="0" eaLnBrk="1" fontAlgn="base" hangingPunct="1">
              <a:spcBef>
                <a:spcPct val="20000"/>
              </a:spcBef>
              <a:spcAft>
                <a:spcPct val="0"/>
              </a:spcAft>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（事業の概要を記載）</a:t>
            </a:r>
          </a:p>
        </p:txBody>
      </p:sp>
      <p:sp>
        <p:nvSpPr>
          <p:cNvPr id="3122" name="正方形/長方形 680"/>
          <p:cNvSpPr/>
          <p:nvPr/>
        </p:nvSpPr>
        <p:spPr>
          <a:xfrm>
            <a:off x="4463357" y="1768134"/>
            <a:ext cx="2417776" cy="211109"/>
          </a:xfrm>
          <a:prstGeom prst="rect">
            <a:avLst/>
          </a:prstGeom>
          <a:no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MaaS</a:t>
            </a:r>
            <a:r>
              <a:rPr kumimoji="1" lang="ja-JP" altLang="en-US" sz="9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を通じて提供するサービスのイメージ</a:t>
            </a:r>
          </a:p>
        </p:txBody>
      </p:sp>
      <p:sp>
        <p:nvSpPr>
          <p:cNvPr id="3123" name="正方形/長方形 703"/>
          <p:cNvSpPr/>
          <p:nvPr/>
        </p:nvSpPr>
        <p:spPr>
          <a:xfrm>
            <a:off x="54112" y="908720"/>
            <a:ext cx="9630455"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作成</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時には</a:t>
            </a:r>
            <a:r>
              <a:rPr kumimoji="1" lang="ja-JP" altLang="en-US"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https://www.mlit.go.jp/sogoseisaku/transport/sosei_transport_tk_000160.html</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」に掲載の概要も</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参考にしていただき、ご記載ください。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4" name="テキスト ボックス 1"/>
          <p:cNvSpPr txBox="1"/>
          <p:nvPr/>
        </p:nvSpPr>
        <p:spPr>
          <a:xfrm>
            <a:off x="2051720" y="-41881"/>
            <a:ext cx="62646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本ページは事業採択後公表を予定しています</a:t>
            </a:r>
          </a:p>
        </p:txBody>
      </p:sp>
      <p:sp>
        <p:nvSpPr>
          <p:cNvPr id="3125"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57</a:t>
            </a:r>
            <a:endParaRPr kumimoji="1" lang="ja-JP" altLang="en-US" sz="1480" dirty="0">
              <a:solidFill>
                <a:schemeClr val="tx1"/>
              </a:solidFill>
            </a:endParaRPr>
          </a:p>
        </p:txBody>
      </p:sp>
    </p:spTree>
    <p:extLst>
      <p:ext uri="{BB962C8B-B14F-4D97-AF65-F5344CB8AC3E}">
        <p14:creationId xmlns:p14="http://schemas.microsoft.com/office/powerpoint/2010/main" val="1596407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提案者　</a:t>
            </a:r>
          </a:p>
        </p:txBody>
      </p:sp>
      <p:graphicFrame>
        <p:nvGraphicFramePr>
          <p:cNvPr id="3132" name="表 8"/>
          <p:cNvGraphicFramePr>
            <a:graphicFrameLocks noGrp="1"/>
          </p:cNvGraphicFramePr>
          <p:nvPr>
            <p:extLst/>
          </p:nvPr>
        </p:nvGraphicFramePr>
        <p:xfrm>
          <a:off x="251521" y="1412776"/>
          <a:ext cx="8640958" cy="5364000"/>
        </p:xfrm>
        <a:graphic>
          <a:graphicData uri="http://schemas.openxmlformats.org/drawingml/2006/table">
            <a:tbl>
              <a:tblPr/>
              <a:tblGrid>
                <a:gridCol w="72007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gridCol w="2064229">
                  <a:extLst>
                    <a:ext uri="{9D8B030D-6E8A-4147-A177-3AD203B41FA5}">
                      <a16:colId xmlns:a16="http://schemas.microsoft.com/office/drawing/2014/main" val="20003"/>
                    </a:ext>
                  </a:extLst>
                </a:gridCol>
                <a:gridCol w="2064229">
                  <a:extLst>
                    <a:ext uri="{9D8B030D-6E8A-4147-A177-3AD203B41FA5}">
                      <a16:colId xmlns:a16="http://schemas.microsoft.com/office/drawing/2014/main" val="20004"/>
                    </a:ext>
                  </a:extLst>
                </a:gridCol>
              </a:tblGrid>
              <a:tr h="360000">
                <a:tc gridSpan="2">
                  <a:txBody>
                    <a:bodyPr/>
                    <a:lstStyle/>
                    <a:p>
                      <a:pPr marR="44450" indent="114300" algn="ctr">
                        <a:spcAft>
                          <a:spcPts val="0"/>
                        </a:spcAft>
                      </a:pPr>
                      <a:r>
                        <a:rPr lang="ja-JP" altLang="en-US" sz="1200" kern="100" dirty="0">
                          <a:effectLst/>
                          <a:latin typeface="+mn-ea"/>
                          <a:ea typeface="+mn-ea"/>
                          <a:cs typeface="Meiryo UI" panose="020B0604030504040204" pitchFamily="50" charset="-128"/>
                        </a:rPr>
                        <a:t>事業名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B05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5570" marR="44450" indent="-115570">
                        <a:spcAft>
                          <a:spcPts val="0"/>
                        </a:spcAft>
                      </a:pP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000">
                <a:tc rowSpan="10">
                  <a:txBody>
                    <a:bodyPr/>
                    <a:lstStyle/>
                    <a:p>
                      <a:pPr marR="44450" indent="114300" algn="ctr">
                        <a:spcAft>
                          <a:spcPts val="0"/>
                        </a:spcAft>
                      </a:pPr>
                      <a:r>
                        <a:rPr lang="ja-JP" sz="1200" kern="100" dirty="0">
                          <a:effectLst/>
                          <a:latin typeface="+mn-ea"/>
                          <a:ea typeface="+mn-ea"/>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申請者</a:t>
                      </a:r>
                      <a:r>
                        <a:rPr lang="ja-JP" sz="1200" kern="100" dirty="0">
                          <a:effectLst/>
                          <a:latin typeface="+mn-ea"/>
                          <a:ea typeface="+mn-ea"/>
                          <a:cs typeface="Meiryo UI" panose="020B0604030504040204" pitchFamily="50" charset="-128"/>
                        </a:rPr>
                        <a:t>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spcAft>
                          <a:spcPts val="0"/>
                        </a:spcAft>
                      </a:pPr>
                      <a:r>
                        <a:rPr lang="zh-TW" altLang="en-US" sz="1200" i="1" kern="100" dirty="0">
                          <a:solidFill>
                            <a:schemeClr val="tx1"/>
                          </a:solidFill>
                          <a:effectLst/>
                          <a:latin typeface="+mn-ea"/>
                          <a:ea typeface="+mn-ea"/>
                          <a:cs typeface="Meiryo UI" panose="020B0604030504040204" pitchFamily="50" charset="-128"/>
                        </a:rPr>
                        <a:t>（例）○○協議会、○○事業実行委員会（仮称）</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事業における</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sz="1200" kern="100" dirty="0">
                          <a:effectLst/>
                          <a:latin typeface="+mn-ea"/>
                          <a:ea typeface="+mn-ea"/>
                          <a:cs typeface="Meiryo UI" panose="020B0604030504040204" pitchFamily="50" charset="-128"/>
                        </a:rPr>
                        <a:t>代表者</a:t>
                      </a:r>
                      <a:r>
                        <a:rPr lang="ja-JP" altLang="en-US" sz="1200" kern="100" dirty="0">
                          <a:effectLst/>
                          <a:latin typeface="+mn-ea"/>
                          <a:ea typeface="+mn-ea"/>
                          <a:cs typeface="Meiryo UI" panose="020B0604030504040204" pitchFamily="50" charset="-128"/>
                        </a:rPr>
                        <a:t>の連絡先</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marR="44450" indent="-114300">
                        <a:spcAft>
                          <a:spcPts val="0"/>
                        </a:spcAft>
                      </a:pPr>
                      <a:r>
                        <a:rPr lang="zh-CN" altLang="en-US" sz="1200" i="0" kern="100" dirty="0">
                          <a:solidFill>
                            <a:schemeClr val="tx1"/>
                          </a:solidFill>
                          <a:effectLst/>
                          <a:latin typeface="+mn-ea"/>
                          <a:ea typeface="+mn-ea"/>
                          <a:cs typeface="Meiryo UI" panose="020B0604030504040204" pitchFamily="50" charset="-128"/>
                        </a:rPr>
                        <a:t>所在地：　</a:t>
                      </a:r>
                      <a:r>
                        <a:rPr lang="zh-CN" altLang="en-US" sz="1200" i="1" kern="100" dirty="0">
                          <a:solidFill>
                            <a:schemeClr val="tx1"/>
                          </a:solidFill>
                          <a:effectLst/>
                          <a:latin typeface="+mn-ea"/>
                          <a:ea typeface="+mn-ea"/>
                          <a:cs typeface="Meiryo UI" panose="020B0604030504040204" pitchFamily="50" charset="-128"/>
                        </a:rPr>
                        <a:t>〒</a:t>
                      </a:r>
                      <a:r>
                        <a:rPr lang="en-US" altLang="zh-CN" sz="1200" i="1" kern="100" dirty="0">
                          <a:solidFill>
                            <a:schemeClr val="tx1"/>
                          </a:solidFill>
                          <a:effectLst/>
                          <a:latin typeface="+mn-ea"/>
                          <a:ea typeface="+mn-ea"/>
                          <a:cs typeface="Meiryo UI" panose="020B0604030504040204" pitchFamily="50" charset="-128"/>
                        </a:rPr>
                        <a:t>000-0000</a:t>
                      </a:r>
                      <a:r>
                        <a:rPr lang="zh-CN" altLang="en-US" sz="1200" i="1" kern="100" dirty="0">
                          <a:solidFill>
                            <a:schemeClr val="tx1"/>
                          </a:solidFill>
                          <a:effectLst/>
                          <a:latin typeface="+mn-ea"/>
                          <a:ea typeface="+mn-ea"/>
                          <a:cs typeface="Meiryo UI" panose="020B0604030504040204" pitchFamily="50" charset="-128"/>
                        </a:rPr>
                        <a:t>　○○市</a:t>
                      </a:r>
                      <a:r>
                        <a:rPr lang="en-US" altLang="zh-CN" sz="1200" i="1" kern="100" dirty="0">
                          <a:solidFill>
                            <a:schemeClr val="tx1"/>
                          </a:solidFill>
                          <a:effectLst/>
                          <a:latin typeface="+mn-ea"/>
                          <a:ea typeface="+mn-ea"/>
                          <a:cs typeface="Meiryo UI" panose="020B0604030504040204" pitchFamily="50" charset="-128"/>
                        </a:rPr>
                        <a:t>××</a:t>
                      </a:r>
                      <a:r>
                        <a:rPr lang="zh-CN" altLang="en-US" sz="1200" i="1" kern="100" dirty="0">
                          <a:solidFill>
                            <a:schemeClr val="tx1"/>
                          </a:solidFill>
                          <a:effectLst/>
                          <a:latin typeface="+mn-ea"/>
                          <a:ea typeface="+mn-ea"/>
                          <a:cs typeface="Meiryo UI" panose="020B0604030504040204" pitchFamily="50" charset="-128"/>
                        </a:rPr>
                        <a:t>区△△</a:t>
                      </a:r>
                      <a:r>
                        <a:rPr lang="en-US" altLang="zh-CN" sz="1200" i="1" kern="100" dirty="0">
                          <a:solidFill>
                            <a:schemeClr val="tx1"/>
                          </a:solidFill>
                          <a:effectLst/>
                          <a:latin typeface="+mn-ea"/>
                          <a:ea typeface="+mn-ea"/>
                          <a:cs typeface="Meiryo UI" panose="020B0604030504040204" pitchFamily="50" charset="-128"/>
                        </a:rPr>
                        <a:t>1-2-3</a:t>
                      </a:r>
                    </a:p>
                    <a:p>
                      <a:pPr marL="114300" marR="44450" indent="-114300">
                        <a:spcAft>
                          <a:spcPts val="0"/>
                        </a:spcAft>
                      </a:pPr>
                      <a:r>
                        <a:rPr lang="ja-JP" altLang="en-US" sz="1200" kern="100" dirty="0">
                          <a:effectLst/>
                          <a:latin typeface="+mn-ea"/>
                          <a:ea typeface="+mn-ea"/>
                          <a:cs typeface="Meiryo UI" panose="020B0604030504040204" pitchFamily="50" charset="-128"/>
                        </a:rPr>
                        <a:t>担当部課（部署）：</a:t>
                      </a:r>
                    </a:p>
                    <a:p>
                      <a:pPr marL="114300" marR="44450" indent="-114300">
                        <a:spcAft>
                          <a:spcPts val="0"/>
                        </a:spcAft>
                      </a:pPr>
                      <a:r>
                        <a:rPr lang="ja-JP" altLang="en-US" sz="1200" kern="100" dirty="0">
                          <a:effectLst/>
                          <a:latin typeface="+mn-ea"/>
                          <a:ea typeface="+mn-ea"/>
                          <a:cs typeface="Meiryo UI" panose="020B0604030504040204" pitchFamily="50" charset="-128"/>
                        </a:rPr>
                        <a:t>連絡先（連絡先担当者名）：</a:t>
                      </a:r>
                      <a:r>
                        <a:rPr lang="ja-JP" altLang="en-US" sz="1200" i="1" kern="100" dirty="0">
                          <a:solidFill>
                            <a:schemeClr val="tx1"/>
                          </a:solidFill>
                          <a:effectLst/>
                          <a:latin typeface="+mn-ea"/>
                          <a:ea typeface="+mn-ea"/>
                          <a:cs typeface="Meiryo UI" panose="020B0604030504040204" pitchFamily="50" charset="-128"/>
                        </a:rPr>
                        <a:t>○○○○</a:t>
                      </a:r>
                    </a:p>
                    <a:p>
                      <a:pPr marL="114300" marR="44450" indent="-114300">
                        <a:spcAft>
                          <a:spcPts val="0"/>
                        </a:spcAft>
                      </a:pPr>
                      <a:r>
                        <a:rPr lang="ja-JP" altLang="en-US" sz="1200" kern="100" dirty="0">
                          <a:effectLst/>
                          <a:latin typeface="+mn-ea"/>
                          <a:ea typeface="+mn-ea"/>
                          <a:cs typeface="Meiryo UI" panose="020B0604030504040204" pitchFamily="50" charset="-128"/>
                        </a:rPr>
                        <a:t>電話番号：</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a:solidFill>
                            <a:schemeClr val="tx1"/>
                          </a:solidFill>
                          <a:effectLst/>
                          <a:latin typeface="+mn-ea"/>
                          <a:ea typeface="+mn-ea"/>
                          <a:cs typeface="Meiryo UI" panose="020B0604030504040204" pitchFamily="50" charset="-128"/>
                        </a:rPr>
                        <a:t>ＦＡＸ：</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en-US" altLang="ja-JP" sz="1200" kern="100" dirty="0">
                          <a:solidFill>
                            <a:schemeClr val="tx1"/>
                          </a:solidFill>
                          <a:effectLst/>
                          <a:latin typeface="+mn-ea"/>
                          <a:ea typeface="+mn-ea"/>
                          <a:cs typeface="Meiryo UI" panose="020B0604030504040204" pitchFamily="50" charset="-128"/>
                        </a:rPr>
                        <a:t>E-mail</a:t>
                      </a:r>
                      <a:r>
                        <a:rPr lang="ja-JP" altLang="en-US" sz="1200" kern="100" dirty="0">
                          <a:solidFill>
                            <a:schemeClr val="tx1"/>
                          </a:solidFill>
                          <a:effectLst/>
                          <a:latin typeface="+mn-ea"/>
                          <a:ea typeface="+mn-ea"/>
                          <a:cs typeface="Meiryo UI" panose="020B0604030504040204" pitchFamily="50" charset="-128"/>
                        </a:rPr>
                        <a:t>：</a:t>
                      </a:r>
                      <a:r>
                        <a:rPr lang="en-US" altLang="ja-JP" sz="1200" i="1" kern="100" dirty="0" err="1">
                          <a:solidFill>
                            <a:schemeClr val="tx1"/>
                          </a:solidFill>
                          <a:effectLst/>
                          <a:latin typeface="+mn-ea"/>
                          <a:ea typeface="+mn-ea"/>
                          <a:cs typeface="Meiryo UI" panose="020B0604030504040204" pitchFamily="50" charset="-128"/>
                        </a:rPr>
                        <a:t>abcdef</a:t>
                      </a:r>
                      <a:r>
                        <a:rPr lang="en-US" altLang="ja-JP" sz="1200" i="1" kern="100" dirty="0">
                          <a:solidFill>
                            <a:schemeClr val="tx1"/>
                          </a:solidFill>
                          <a:effectLst/>
                          <a:latin typeface="+mn-ea"/>
                          <a:ea typeface="+mn-ea"/>
                          <a:cs typeface="Meiryo UI" panose="020B0604030504040204" pitchFamily="50" charset="-128"/>
                        </a:rPr>
                        <a:t>@</a:t>
                      </a:r>
                      <a:r>
                        <a:rPr lang="ja-JP" altLang="en-US" sz="1200" i="1" kern="100" dirty="0">
                          <a:solidFill>
                            <a:schemeClr val="tx1"/>
                          </a:solidFill>
                          <a:effectLst/>
                          <a:latin typeface="+mn-ea"/>
                          <a:ea typeface="+mn-ea"/>
                          <a:cs typeface="Meiryo UI" panose="020B0604030504040204" pitchFamily="50" charset="-128"/>
                        </a:rPr>
                        <a:t>･･･</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事業開始予定時期</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44450" indent="-228600">
                        <a:spcAft>
                          <a:spcPts val="0"/>
                        </a:spcAft>
                      </a:pPr>
                      <a:r>
                        <a:rPr lang="ja-JP" altLang="en-US" sz="1200" i="1" kern="100" dirty="0">
                          <a:solidFill>
                            <a:srgbClr val="FF0000"/>
                          </a:solidFill>
                          <a:effectLst/>
                          <a:latin typeface="+mn-ea"/>
                          <a:ea typeface="+mn-ea"/>
                          <a:cs typeface="Meiryo UI" panose="020B0604030504040204" pitchFamily="50" charset="-128"/>
                        </a:rPr>
                        <a:t>（事前の検討会議等を含めた事業開始時期を記入してください。）</a:t>
                      </a:r>
                      <a:r>
                        <a:rPr lang="en-US" sz="1200" kern="100" dirty="0">
                          <a:effectLst/>
                          <a:latin typeface="+mn-ea"/>
                          <a:ea typeface="+mn-ea"/>
                          <a:cs typeface="Meiryo UI" panose="020B0604030504040204" pitchFamily="50" charset="-128"/>
                        </a:rPr>
                        <a:t> </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21714">
                <a:tc vMerge="1">
                  <a:txBody>
                    <a:bodyPr/>
                    <a:lstStyle/>
                    <a:p>
                      <a:endParaRPr kumimoji="1" lang="ja-JP" altLang="en-US"/>
                    </a:p>
                  </a:txBody>
                  <a:tcPr/>
                </a:tc>
                <a:tc rowSpan="7">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協議会の構成員及び</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altLang="en-US" sz="1200" kern="100" dirty="0">
                          <a:effectLst/>
                          <a:latin typeface="+mn-ea"/>
                          <a:ea typeface="+mn-ea"/>
                          <a:cs typeface="Meiryo UI" panose="020B0604030504040204" pitchFamily="50" charset="-128"/>
                        </a:rPr>
                        <a:t>それぞれの役割</a:t>
                      </a:r>
                      <a:endParaRPr lang="en-US" altLang="ja-JP" sz="1200" kern="100" dirty="0">
                        <a:effectLst/>
                        <a:latin typeface="+mn-ea"/>
                        <a:ea typeface="+mn-ea"/>
                        <a:cs typeface="Meiryo UI" panose="020B0604030504040204" pitchFamily="50" charset="-128"/>
                      </a:endParaRPr>
                    </a:p>
                    <a:p>
                      <a:pPr marR="44450" indent="127000" algn="ctr">
                        <a:spcAft>
                          <a:spcPts val="0"/>
                        </a:spcAft>
                      </a:pPr>
                      <a:endParaRPr lang="en-US" altLang="ja-JP" sz="1200" kern="100" dirty="0">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実施する協議会等の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参画組織・団体、その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代表者名を記入して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幹事社はその旨</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記載してください。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書き切れない場合は、</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ページを追加して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a:t>
                      </a:r>
                      <a:r>
                        <a:rPr lang="ja-JP" altLang="en-US" sz="1200" i="1" kern="100" baseline="0" dirty="0">
                          <a:solidFill>
                            <a:srgbClr val="FF0000"/>
                          </a:solidFill>
                          <a:effectLst/>
                          <a:latin typeface="+mn-ea"/>
                          <a:ea typeface="+mn-ea"/>
                          <a:cs typeface="Meiryo UI" panose="020B0604030504040204" pitchFamily="50" charset="-128"/>
                        </a:rPr>
                        <a:t> </a:t>
                      </a:r>
                      <a:r>
                        <a:rPr lang="ja-JP" altLang="en-US" sz="1200" i="1" kern="100" dirty="0">
                          <a:solidFill>
                            <a:srgbClr val="FF0000"/>
                          </a:solidFill>
                          <a:effectLst/>
                          <a:latin typeface="+mn-ea"/>
                          <a:ea typeface="+mn-ea"/>
                          <a:cs typeface="Meiryo UI" panose="020B0604030504040204" pitchFamily="50" charset="-128"/>
                        </a:rPr>
                        <a:t>ください。</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○○市</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市長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全体調整、発注契約</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2171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1" kern="1200" dirty="0">
                          <a:solidFill>
                            <a:schemeClr val="dk1"/>
                          </a:solidFill>
                          <a:effectLst/>
                          <a:latin typeface="+mn-lt"/>
                          <a:ea typeface="+mn-ea"/>
                          <a:cs typeface="+mn-cs"/>
                        </a:rPr>
                        <a:t>NPO</a:t>
                      </a:r>
                      <a:r>
                        <a:rPr kumimoji="1" lang="ja-JP" altLang="ja-JP" sz="1200" i="1" kern="1200" dirty="0">
                          <a:solidFill>
                            <a:schemeClr val="dk1"/>
                          </a:solidFill>
                          <a:effectLst/>
                          <a:latin typeface="+mn-lt"/>
                          <a:ea typeface="+mn-ea"/>
                          <a:cs typeface="+mn-cs"/>
                        </a:rPr>
                        <a:t>法人　××××</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代表理事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企画立案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△△交通株式会社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○○部部長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乗合バスの運行</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代表取締役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オンデマンド交通の運行者</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○○大学××研究室</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教授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全体指導、調査方法指導</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133" name="テキスト ボックス 1"/>
          <p:cNvSpPr txBox="1"/>
          <p:nvPr/>
        </p:nvSpPr>
        <p:spPr>
          <a:xfrm>
            <a:off x="2524518" y="621000"/>
            <a:ext cx="6439482"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以下の各ページにおいて、</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斜体の注意書き・記入例は、申請書に書き込む必要はありません。</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※全ての項目を記入の上提出して下さい。</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○○年○月○○日作成</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34"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35"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58</a:t>
            </a:r>
            <a:endParaRPr kumimoji="1" lang="ja-JP" altLang="en-US" sz="1480" dirty="0">
              <a:solidFill>
                <a:schemeClr val="tx1"/>
              </a:solidFill>
            </a:endParaRPr>
          </a:p>
        </p:txBody>
      </p:sp>
    </p:spTree>
    <p:extLst>
      <p:ext uri="{BB962C8B-B14F-4D97-AF65-F5344CB8AC3E}">
        <p14:creationId xmlns:p14="http://schemas.microsoft.com/office/powerpoint/2010/main" val="3217396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8"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事業の推進体制　</a:t>
            </a:r>
          </a:p>
        </p:txBody>
      </p:sp>
      <p:sp>
        <p:nvSpPr>
          <p:cNvPr id="3139" name="Text Box 4"/>
          <p:cNvSpPr txBox="1">
            <a:spLocks noChangeArrowheads="1"/>
          </p:cNvSpPr>
          <p:nvPr/>
        </p:nvSpPr>
        <p:spPr>
          <a:xfrm>
            <a:off x="197515" y="130095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（１）協議会の運営</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0" name="Rectangle 66"/>
          <p:cNvSpPr>
            <a:spLocks noChangeArrowheads="1"/>
          </p:cNvSpPr>
          <p:nvPr/>
        </p:nvSpPr>
        <p:spPr>
          <a:xfrm>
            <a:off x="179512" y="694226"/>
            <a:ext cx="8856983" cy="5973059"/>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41" name="正方形/長方形 10"/>
          <p:cNvSpPr/>
          <p:nvPr/>
        </p:nvSpPr>
        <p:spPr>
          <a:xfrm>
            <a:off x="443554" y="1660954"/>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組織体制、開催頻度等の運営方針が分かる内容を記載してください。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42" name="Text Box 4"/>
          <p:cNvSpPr txBox="1">
            <a:spLocks noChangeArrowheads="1"/>
          </p:cNvSpPr>
          <p:nvPr/>
        </p:nvSpPr>
        <p:spPr>
          <a:xfrm>
            <a:off x="179512" y="187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（２）協議会の構成員以外の者との協調・連携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3" name="正方形/長方形 13"/>
          <p:cNvSpPr/>
          <p:nvPr/>
        </p:nvSpPr>
        <p:spPr>
          <a:xfrm>
            <a:off x="467512" y="225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協議会以外の者とも広く協調・連携する方針であれば、その旨を記載してください。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44" name="Text Box 4"/>
          <p:cNvSpPr txBox="1">
            <a:spLocks noChangeArrowheads="1"/>
          </p:cNvSpPr>
          <p:nvPr/>
        </p:nvSpPr>
        <p:spPr>
          <a:xfrm>
            <a:off x="179512" y="2524834"/>
            <a:ext cx="8113990"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（３）活性化法に基づく新モビリティサービス協議会</a:t>
            </a:r>
            <a:r>
              <a:rPr lang="ja-JP" altLang="en-US" sz="2000" b="1" dirty="0">
                <a:solidFill>
                  <a:srgbClr val="000000"/>
                </a:solidFill>
                <a:latin typeface="Tahoma" pitchFamily="34" charset="0"/>
              </a:rPr>
              <a:t>について</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46"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47"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59</a:t>
            </a:r>
            <a:endParaRPr kumimoji="1" lang="ja-JP" altLang="en-US" sz="1480" dirty="0">
              <a:solidFill>
                <a:schemeClr val="tx1"/>
              </a:solidFill>
            </a:endParaRPr>
          </a:p>
        </p:txBody>
      </p:sp>
      <p:sp>
        <p:nvSpPr>
          <p:cNvPr id="3148" name="正方形/長方形 13"/>
          <p:cNvSpPr/>
          <p:nvPr/>
        </p:nvSpPr>
        <p:spPr>
          <a:xfrm>
            <a:off x="422910" y="2856329"/>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400" i="1" dirty="0">
                <a:solidFill>
                  <a:srgbClr val="FF0000"/>
                </a:solidFill>
              </a:rPr>
              <a:t>新モビリティサービス協議会の組織状況や組織する意向の有無について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9670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６．都市マネジメント</a:t>
            </a:r>
            <a:endParaRPr lang="ja-JP" altLang="en-US" sz="1800" b="1" dirty="0">
              <a:solidFill>
                <a:schemeClr val="bg1"/>
              </a:solidFill>
              <a:latin typeface="ＭＳ Ｐゴシック" panose="020B0600070205080204" pitchFamily="50" charset="-128"/>
            </a:endParaRPr>
          </a:p>
        </p:txBody>
      </p:sp>
      <p:sp>
        <p:nvSpPr>
          <p:cNvPr id="1289" name="正方形/長方形 67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90" name="Text Box 4"/>
          <p:cNvSpPr txBox="1">
            <a:spLocks noChangeArrowheads="1"/>
          </p:cNvSpPr>
          <p:nvPr/>
        </p:nvSpPr>
        <p:spPr>
          <a:xfrm>
            <a:off x="107504" y="502711"/>
            <a:ext cx="3884240" cy="621709"/>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運営体制</a:t>
            </a:r>
          </a:p>
          <a:p>
            <a:pPr marL="238125" indent="-238125" eaLnBrk="1" hangingPunct="1">
              <a:lnSpc>
                <a:spcPct val="90000"/>
              </a:lnSpc>
              <a:buFont typeface="Wingdings" pitchFamily="2" charset="2"/>
              <a:buNone/>
              <a:defRPr/>
            </a:pPr>
            <a:endParaRPr lang="ja-JP" altLang="en-US" sz="1600" dirty="0">
              <a:latin typeface="Tahoma" pitchFamily="34" charset="0"/>
            </a:endParaRPr>
          </a:p>
        </p:txBody>
      </p:sp>
      <p:sp>
        <p:nvSpPr>
          <p:cNvPr id="1291" name="Rectangle 66"/>
          <p:cNvSpPr>
            <a:spLocks noChangeArrowheads="1"/>
          </p:cNvSpPr>
          <p:nvPr/>
        </p:nvSpPr>
        <p:spPr>
          <a:xfrm>
            <a:off x="223794" y="929277"/>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292" name="表 3"/>
          <p:cNvGraphicFramePr>
            <a:graphicFrameLocks noGrp="1"/>
          </p:cNvGraphicFramePr>
          <p:nvPr>
            <p:extLst>
              <p:ext uri="{D42A27DB-BD31-4B8C-83A1-F6EECF244321}">
                <p14:modId xmlns:p14="http://schemas.microsoft.com/office/powerpoint/2010/main" val="3432050748"/>
              </p:ext>
            </p:extLst>
          </p:nvPr>
        </p:nvGraphicFramePr>
        <p:xfrm>
          <a:off x="221469" y="4359968"/>
          <a:ext cx="4278523" cy="1836420"/>
        </p:xfrm>
        <a:graphic>
          <a:graphicData uri="http://schemas.openxmlformats.org/drawingml/2006/table">
            <a:tbl>
              <a:tblPr/>
              <a:tblGrid>
                <a:gridCol w="24607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en-US" altLang="ja-JP" sz="10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sz="800" i="1" kern="100" dirty="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　体制図に対応した主体別に役割を明確に記入すること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R="44450" indent="127000">
                        <a:spcAft>
                          <a:spcPts val="0"/>
                        </a:spcAft>
                        <a:tabLst>
                          <a:tab pos="2700020" algn="ctr"/>
                          <a:tab pos="5400040" algn="r"/>
                        </a:tabLs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△△市</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・事業計画の立案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・報告書の作成をはじめとする事業全般の管理・統括業務</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××大学</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・事業実施に係るノウハウの提供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・システム設計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r>
                        <a:rPr lang="en-US" sz="1000" kern="10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・データ提供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93" name="Text Box 4"/>
          <p:cNvSpPr txBox="1">
            <a:spLocks noChangeArrowheads="1"/>
          </p:cNvSpPr>
          <p:nvPr/>
        </p:nvSpPr>
        <p:spPr>
          <a:xfrm>
            <a:off x="221469" y="4078737"/>
            <a:ext cx="3884240" cy="276999"/>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200" dirty="0">
                <a:latin typeface="Tahoma" pitchFamily="34" charset="0"/>
              </a:rPr>
              <a:t>【</a:t>
            </a:r>
            <a:r>
              <a:rPr lang="ja-JP" altLang="en-US" sz="1200" dirty="0">
                <a:latin typeface="Tahoma" pitchFamily="34" charset="0"/>
              </a:rPr>
              <a:t>各主体の役割</a:t>
            </a:r>
            <a:r>
              <a:rPr lang="en-US" altLang="ja-JP" sz="1200" dirty="0">
                <a:latin typeface="Tahoma" pitchFamily="34" charset="0"/>
              </a:rPr>
              <a:t>】</a:t>
            </a:r>
            <a:endParaRPr lang="ja-JP" altLang="en-US" sz="1050" dirty="0">
              <a:latin typeface="Tahoma" pitchFamily="34" charset="0"/>
            </a:endParaRPr>
          </a:p>
        </p:txBody>
      </p:sp>
      <p:graphicFrame>
        <p:nvGraphicFramePr>
          <p:cNvPr id="1294" name="表 16"/>
          <p:cNvGraphicFramePr>
            <a:graphicFrameLocks noGrp="1"/>
          </p:cNvGraphicFramePr>
          <p:nvPr>
            <p:extLst>
              <p:ext uri="{D42A27DB-BD31-4B8C-83A1-F6EECF244321}">
                <p14:modId xmlns:p14="http://schemas.microsoft.com/office/powerpoint/2010/main" val="705436532"/>
              </p:ext>
            </p:extLst>
          </p:nvPr>
        </p:nvGraphicFramePr>
        <p:xfrm>
          <a:off x="4644007" y="4359968"/>
          <a:ext cx="4339573" cy="1908142"/>
        </p:xfrm>
        <a:graphic>
          <a:graphicData uri="http://schemas.openxmlformats.org/drawingml/2006/table">
            <a:tbl>
              <a:tblPr/>
              <a:tblGrid>
                <a:gridCol w="341842">
                  <a:extLst>
                    <a:ext uri="{9D8B030D-6E8A-4147-A177-3AD203B41FA5}">
                      <a16:colId xmlns:a16="http://schemas.microsoft.com/office/drawing/2014/main" val="20000"/>
                    </a:ext>
                  </a:extLst>
                </a:gridCol>
                <a:gridCol w="1032481">
                  <a:extLst>
                    <a:ext uri="{9D8B030D-6E8A-4147-A177-3AD203B41FA5}">
                      <a16:colId xmlns:a16="http://schemas.microsoft.com/office/drawing/2014/main" val="20001"/>
                    </a:ext>
                  </a:extLst>
                </a:gridCol>
                <a:gridCol w="2965250">
                  <a:extLst>
                    <a:ext uri="{9D8B030D-6E8A-4147-A177-3AD203B41FA5}">
                      <a16:colId xmlns:a16="http://schemas.microsoft.com/office/drawing/2014/main" val="20002"/>
                    </a:ext>
                  </a:extLst>
                </a:gridCol>
              </a:tblGrid>
              <a:tr h="35037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942">
                <a:tc>
                  <a:txBody>
                    <a:bodyPr/>
                    <a:lstStyle/>
                    <a:p>
                      <a:pPr marR="44450" indent="127000">
                        <a:spcAft>
                          <a:spcPts val="0"/>
                        </a:spcAft>
                        <a:tabLst>
                          <a:tab pos="2700020" algn="ctr"/>
                          <a:tab pos="5400040" algn="r"/>
                        </a:tabLst>
                      </a:pPr>
                      <a:r>
                        <a:rPr lang="en-US" altLang="ja-JP" sz="10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95" name="正方形/長方形 4"/>
          <p:cNvSpPr/>
          <p:nvPr/>
        </p:nvSpPr>
        <p:spPr>
          <a:xfrm>
            <a:off x="127818" y="977847"/>
            <a:ext cx="8692654" cy="1169551"/>
          </a:xfrm>
          <a:prstGeom prst="rect">
            <a:avLst/>
          </a:prstGeom>
        </p:spPr>
        <p:txBody>
          <a:bodyPr wrap="square">
            <a:spAutoFit/>
          </a:bodyPr>
          <a:lstStyle/>
          <a:p>
            <a:pPr marL="254000" marR="143510" indent="-127000">
              <a:spcAft>
                <a:spcPts val="0"/>
              </a:spcAft>
            </a:pPr>
            <a:r>
              <a:rPr lang="ja-JP" altLang="ja-JP" sz="1400" i="1" kern="100" dirty="0">
                <a:solidFill>
                  <a:srgbClr val="FF0000"/>
                </a:solidFill>
                <a:latin typeface="+mn-ea"/>
                <a:ea typeface="+mn-ea"/>
                <a:cs typeface="Meiryo UI" panose="020B0604030504040204" pitchFamily="50" charset="-128"/>
              </a:rPr>
              <a:t>※　提案者のみならず、補助事業の実施に関わる者については本様式に役割、責任を明記すること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協議会等の参画組織・団体も記入すること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提案内容のうち、地域の持続的な推進・運営のために必要となる機能・役割の抽出やプレーヤーの選定、ステークホルダーの管理（スマートシティ推進組織）について「スマートシティリファレンスアーキテクチャ」において「都市マネジメント」と整理されている事項について、ホワイトペーパー第５章を参照し、記載すること</a:t>
            </a:r>
            <a:endParaRPr lang="en-US" altLang="ja-JP" sz="1400" i="1" kern="100" dirty="0">
              <a:solidFill>
                <a:srgbClr val="FF0000"/>
              </a:solidFill>
              <a:latin typeface="+mn-ea"/>
              <a:ea typeface="+mn-ea"/>
              <a:cs typeface="Meiryo UI" panose="020B0604030504040204" pitchFamily="50" charset="-128"/>
            </a:endParaRPr>
          </a:p>
        </p:txBody>
      </p:sp>
      <p:sp>
        <p:nvSpPr>
          <p:cNvPr id="1296"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297"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a:t>
            </a:r>
            <a:endParaRPr kumimoji="1" lang="ja-JP" altLang="en-US" sz="148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地域課題</a:t>
            </a:r>
          </a:p>
        </p:txBody>
      </p:sp>
      <p:sp>
        <p:nvSpPr>
          <p:cNvPr id="3152" name="Text Box 4"/>
          <p:cNvSpPr txBox="1">
            <a:spLocks noChangeArrowheads="1"/>
          </p:cNvSpPr>
          <p:nvPr/>
        </p:nvSpPr>
        <p:spPr>
          <a:xfrm>
            <a:off x="396000" y="132106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の提供により解決したい課題の内容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3" name="Rectangle 66"/>
          <p:cNvSpPr>
            <a:spLocks noChangeArrowheads="1"/>
          </p:cNvSpPr>
          <p:nvPr/>
        </p:nvSpPr>
        <p:spPr>
          <a:xfrm>
            <a:off x="179512" y="691532"/>
            <a:ext cx="878497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54" name="正方形/長方形 10"/>
          <p:cNvSpPr/>
          <p:nvPr/>
        </p:nvSpPr>
        <p:spPr>
          <a:xfrm>
            <a:off x="515578" y="1681063"/>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55" name="Text Box 4"/>
          <p:cNvSpPr txBox="1">
            <a:spLocks noChangeArrowheads="1"/>
          </p:cNvSpPr>
          <p:nvPr/>
        </p:nvSpPr>
        <p:spPr>
          <a:xfrm>
            <a:off x="395536" y="2060848"/>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6" name="正方形/長方形 13"/>
          <p:cNvSpPr/>
          <p:nvPr/>
        </p:nvSpPr>
        <p:spPr>
          <a:xfrm>
            <a:off x="588050" y="242088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上記の課題を引き起こしている要因を記入してください。</a:t>
            </a:r>
          </a:p>
        </p:txBody>
      </p:sp>
      <p:sp>
        <p:nvSpPr>
          <p:cNvPr id="3157" name="Text Box 4"/>
          <p:cNvSpPr txBox="1">
            <a:spLocks noChangeArrowheads="1"/>
          </p:cNvSpPr>
          <p:nvPr/>
        </p:nvSpPr>
        <p:spPr>
          <a:xfrm>
            <a:off x="389589" y="292494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（３）課題を解決するための対応策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8" name="正方形/長方形 16"/>
          <p:cNvSpPr/>
          <p:nvPr/>
        </p:nvSpPr>
        <p:spPr>
          <a:xfrm>
            <a:off x="588050" y="326516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上記の課題を解決するための対応策などを記入してください。</a:t>
            </a:r>
          </a:p>
        </p:txBody>
      </p:sp>
      <p:sp>
        <p:nvSpPr>
          <p:cNvPr id="3159"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60"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1"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60</a:t>
            </a:r>
            <a:endParaRPr kumimoji="1" lang="ja-JP" altLang="en-US" sz="1480" dirty="0">
              <a:solidFill>
                <a:schemeClr val="tx1"/>
              </a:solidFill>
            </a:endParaRPr>
          </a:p>
        </p:txBody>
      </p:sp>
    </p:spTree>
    <p:extLst>
      <p:ext uri="{BB962C8B-B14F-4D97-AF65-F5344CB8AC3E}">
        <p14:creationId xmlns:p14="http://schemas.microsoft.com/office/powerpoint/2010/main" val="2214659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地域の移動ニーズ</a:t>
            </a:r>
          </a:p>
        </p:txBody>
      </p:sp>
      <p:sp>
        <p:nvSpPr>
          <p:cNvPr id="3165" name="Text Box 4"/>
          <p:cNvSpPr txBox="1">
            <a:spLocks noChangeArrowheads="1"/>
          </p:cNvSpPr>
          <p:nvPr/>
        </p:nvSpPr>
        <p:spPr>
          <a:xfrm>
            <a:off x="413539" y="115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（１）地域における移動ニーズ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6" name="Rectangle 66"/>
          <p:cNvSpPr>
            <a:spLocks noChangeArrowheads="1"/>
          </p:cNvSpPr>
          <p:nvPr/>
        </p:nvSpPr>
        <p:spPr>
          <a:xfrm>
            <a:off x="179513" y="694792"/>
            <a:ext cx="8664910" cy="598366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67" name="正方形/長方形 10"/>
          <p:cNvSpPr/>
          <p:nvPr/>
        </p:nvSpPr>
        <p:spPr>
          <a:xfrm>
            <a:off x="587578" y="153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地域における住民や来訪者における移動ニーズを記入してください。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8" name="Text Box 4"/>
          <p:cNvSpPr txBox="1">
            <a:spLocks noChangeArrowheads="1"/>
          </p:cNvSpPr>
          <p:nvPr/>
        </p:nvSpPr>
        <p:spPr>
          <a:xfrm>
            <a:off x="410780" y="1916832"/>
            <a:ext cx="8193220"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（２）移動ニーズを満たすために提供されている又は提供予定の交通手段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9" name="正方形/長方形 13"/>
          <p:cNvSpPr/>
          <p:nvPr/>
        </p:nvSpPr>
        <p:spPr>
          <a:xfrm>
            <a:off x="612000" y="227680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上記の移動ニーズに対応するために提供される交通手段について具体的に記入してください。</a:t>
            </a:r>
          </a:p>
        </p:txBody>
      </p:sp>
      <p:sp>
        <p:nvSpPr>
          <p:cNvPr id="3170"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71"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72"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61</a:t>
            </a:r>
            <a:endParaRPr kumimoji="1" lang="ja-JP" altLang="en-US" sz="1480" dirty="0">
              <a:solidFill>
                <a:schemeClr val="tx1"/>
              </a:solidFill>
            </a:endParaRPr>
          </a:p>
        </p:txBody>
      </p:sp>
    </p:spTree>
    <p:extLst>
      <p:ext uri="{BB962C8B-B14F-4D97-AF65-F5344CB8AC3E}">
        <p14:creationId xmlns:p14="http://schemas.microsoft.com/office/powerpoint/2010/main" val="3123446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関連する計画・取組との関係　</a:t>
            </a:r>
          </a:p>
        </p:txBody>
      </p:sp>
      <p:graphicFrame>
        <p:nvGraphicFramePr>
          <p:cNvPr id="3176" name="表 8"/>
          <p:cNvGraphicFramePr>
            <a:graphicFrameLocks noGrp="1"/>
          </p:cNvGraphicFramePr>
          <p:nvPr>
            <p:extLst/>
          </p:nvPr>
        </p:nvGraphicFramePr>
        <p:xfrm>
          <a:off x="245576" y="1412776"/>
          <a:ext cx="8640960" cy="2060797"/>
        </p:xfrm>
        <a:graphic>
          <a:graphicData uri="http://schemas.openxmlformats.org/drawingml/2006/table">
            <a:tbl>
              <a:tblPr/>
              <a:tblGrid>
                <a:gridCol w="129614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184577">
                  <a:extLst>
                    <a:ext uri="{9D8B030D-6E8A-4147-A177-3AD203B41FA5}">
                      <a16:colId xmlns:a16="http://schemas.microsoft.com/office/drawing/2014/main" val="20002"/>
                    </a:ext>
                  </a:extLst>
                </a:gridCol>
              </a:tblGrid>
              <a:tr h="400899">
                <a:tc>
                  <a:txBody>
                    <a:bodyPr/>
                    <a:lstStyle/>
                    <a:p>
                      <a:r>
                        <a:rPr kumimoji="1" lang="ja-JP" altLang="en-US" sz="1200" dirty="0"/>
                        <a:t>計画名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策定状況</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内容</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0">
                <a:tc>
                  <a:txBody>
                    <a:bodyPr/>
                    <a:lstStyle/>
                    <a:p>
                      <a:r>
                        <a:rPr kumimoji="1" lang="ja-JP" altLang="en-US" sz="1200" dirty="0"/>
                        <a:t>地域公共交通計画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事業地域を新たな交通手段の導入検討地域に位置づけ</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lt"/>
                          <a:ea typeface="+mn-ea"/>
                          <a:cs typeface="+mn-cs"/>
                        </a:rPr>
                        <a:t>都市計画</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○○年度策定予定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本事業の実施を織り込んだ計画を策定予定</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0899">
                <a:tc>
                  <a:txBody>
                    <a:bodyPr/>
                    <a:lstStyle/>
                    <a:p>
                      <a:r>
                        <a:rPr kumimoji="1" lang="ja-JP" altLang="en-US" sz="1200" dirty="0"/>
                        <a:t>立地適正化計画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策定意向あり（策定時期未定）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詳細検討中</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0900">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77" name="テキスト ボックス 1"/>
          <p:cNvSpPr txBox="1"/>
          <p:nvPr/>
        </p:nvSpPr>
        <p:spPr>
          <a:xfrm>
            <a:off x="107504" y="615489"/>
            <a:ext cx="8928992" cy="460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地域公共交通計画等との関連性、整合性　（それら計画と、本事業の実施により実現を目指す姿が共有されているか）、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　関連する取組として、これまで行ってきたもの、今後行う予定があるものについて記入してください。</a:t>
            </a:r>
          </a:p>
        </p:txBody>
      </p:sp>
      <p:sp>
        <p:nvSpPr>
          <p:cNvPr id="3178" name="Text Box 4"/>
          <p:cNvSpPr txBox="1">
            <a:spLocks noChangeArrowheads="1"/>
          </p:cNvSpPr>
          <p:nvPr/>
        </p:nvSpPr>
        <p:spPr>
          <a:xfrm>
            <a:off x="121743" y="1012666"/>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各種計画との関係</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79" name="Text Box 4"/>
          <p:cNvSpPr txBox="1">
            <a:spLocks noChangeArrowheads="1"/>
          </p:cNvSpPr>
          <p:nvPr/>
        </p:nvSpPr>
        <p:spPr>
          <a:xfrm>
            <a:off x="179512" y="3429000"/>
            <a:ext cx="6984776"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活性化法に基づく新モビリティサービス事業計画の</a:t>
            </a:r>
            <a:r>
              <a:rPr lang="ja-JP" altLang="en-US" sz="2000" b="1" dirty="0">
                <a:solidFill>
                  <a:srgbClr val="000000"/>
                </a:solidFill>
                <a:latin typeface="Tahoma" pitchFamily="34" charset="0"/>
              </a:rPr>
              <a:t>策定状況</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80" name="Text Box 667"/>
          <p:cNvSpPr txBox="1">
            <a:spLocks noChangeArrowheads="1"/>
          </p:cNvSpPr>
          <p:nvPr/>
        </p:nvSpPr>
        <p:spPr>
          <a:xfrm>
            <a:off x="180000" y="4613959"/>
            <a:ext cx="7398461"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関連する取組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81" name="Rectangle 668"/>
          <p:cNvSpPr>
            <a:spLocks noChangeArrowheads="1"/>
          </p:cNvSpPr>
          <p:nvPr/>
        </p:nvSpPr>
        <p:spPr>
          <a:xfrm>
            <a:off x="242603" y="5013175"/>
            <a:ext cx="8723817" cy="1652755"/>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82" name="正方形/長方形 669"/>
          <p:cNvSpPr/>
          <p:nvPr/>
        </p:nvSpPr>
        <p:spPr>
          <a:xfrm>
            <a:off x="314933" y="5013176"/>
            <a:ext cx="8433067" cy="523220"/>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※過去に実施した社会実験の他、国の支援対象以外の地域独自の取り組み、まちづくり施策との連携など、本実験に関連する取組について記入して下さい。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83"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8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62</a:t>
            </a:r>
            <a:endParaRPr kumimoji="1" lang="ja-JP" altLang="en-US" sz="1480" dirty="0">
              <a:solidFill>
                <a:schemeClr val="tx1"/>
              </a:solidFill>
            </a:endParaRPr>
          </a:p>
        </p:txBody>
      </p:sp>
      <p:sp>
        <p:nvSpPr>
          <p:cNvPr id="3185" name="Rectangle 668"/>
          <p:cNvSpPr>
            <a:spLocks noChangeArrowheads="1"/>
          </p:cNvSpPr>
          <p:nvPr/>
        </p:nvSpPr>
        <p:spPr>
          <a:xfrm>
            <a:off x="242603" y="3803244"/>
            <a:ext cx="8723817" cy="849892"/>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86" name="正方形/長方形 669"/>
          <p:cNvSpPr/>
          <p:nvPr/>
        </p:nvSpPr>
        <p:spPr>
          <a:xfrm>
            <a:off x="314932" y="3870657"/>
            <a:ext cx="8433067" cy="307777"/>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※計画の策定状況や策定意向の有無について記入して下さい。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60566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事業内容</a:t>
            </a:r>
          </a:p>
        </p:txBody>
      </p:sp>
      <p:sp>
        <p:nvSpPr>
          <p:cNvPr id="3190"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（１）サービス開始時期</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91"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92" name="Text Box 4"/>
          <p:cNvSpPr txBox="1">
            <a:spLocks noChangeArrowheads="1"/>
          </p:cNvSpPr>
          <p:nvPr/>
        </p:nvSpPr>
        <p:spPr>
          <a:xfrm>
            <a:off x="396000" y="17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（２）事業エリア</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93" name="Text Box 4"/>
          <p:cNvSpPr txBox="1">
            <a:spLocks noChangeArrowheads="1"/>
          </p:cNvSpPr>
          <p:nvPr/>
        </p:nvSpPr>
        <p:spPr>
          <a:xfrm>
            <a:off x="396000" y="20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（３）連携する交通手段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※連携する交通手段は漏れなく記載すること。</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94" name="テキスト 577"/>
          <p:cNvSpPr txBox="1"/>
          <p:nvPr/>
        </p:nvSpPr>
        <p:spPr>
          <a:xfrm>
            <a:off x="482872" y="785333"/>
            <a:ext cx="8399324"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５枚以内で自由に記載してください。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95" name="テキスト 578"/>
          <p:cNvSpPr txBox="1"/>
          <p:nvPr/>
        </p:nvSpPr>
        <p:spPr>
          <a:xfrm>
            <a:off x="5086604" y="2578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96" name="Text Box 604"/>
          <p:cNvSpPr txBox="1">
            <a:spLocks noChangeArrowheads="1"/>
          </p:cNvSpPr>
          <p:nvPr/>
        </p:nvSpPr>
        <p:spPr>
          <a:xfrm>
            <a:off x="393349" y="2363902"/>
            <a:ext cx="8495686"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（４）連携する交通分野以外のサービス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※連携するサービスは漏れなく記載すること。</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97" name="Text Box 718"/>
          <p:cNvSpPr txBox="1">
            <a:spLocks noChangeArrowheads="1"/>
          </p:cNvSpPr>
          <p:nvPr/>
        </p:nvSpPr>
        <p:spPr>
          <a:xfrm>
            <a:off x="396000" y="266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（５）提供するサービスの内容及び手段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98" name="Text Box 719"/>
          <p:cNvSpPr txBox="1">
            <a:spLocks noChangeArrowheads="1"/>
          </p:cNvSpPr>
          <p:nvPr/>
        </p:nvSpPr>
        <p:spPr>
          <a:xfrm>
            <a:off x="396000" y="295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（６）利用料金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99" name="Text Box 723"/>
          <p:cNvSpPr txBox="1">
            <a:spLocks noChangeArrowheads="1"/>
          </p:cNvSpPr>
          <p:nvPr/>
        </p:nvSpPr>
        <p:spPr>
          <a:xfrm>
            <a:off x="396000" y="3245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（７）事業を通じて期待する行動変容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00" name="Text Box 727"/>
          <p:cNvSpPr txBox="1">
            <a:spLocks noChangeArrowheads="1"/>
          </p:cNvSpPr>
          <p:nvPr/>
        </p:nvSpPr>
        <p:spPr>
          <a:xfrm>
            <a:off x="396000" y="35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（８）先進的な技術の導入</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01" name="Text Box 728"/>
          <p:cNvSpPr txBox="1">
            <a:spLocks noChangeArrowheads="1"/>
          </p:cNvSpPr>
          <p:nvPr/>
        </p:nvSpPr>
        <p:spPr>
          <a:xfrm>
            <a:off x="396000" y="38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（９）プロモーション施策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02" name="Text Box 729"/>
          <p:cNvSpPr txBox="1">
            <a:spLocks noChangeArrowheads="1"/>
          </p:cNvSpPr>
          <p:nvPr/>
        </p:nvSpPr>
        <p:spPr>
          <a:xfrm>
            <a:off x="396000" y="410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（１０）その他</a:t>
            </a:r>
          </a:p>
        </p:txBody>
      </p:sp>
      <p:sp>
        <p:nvSpPr>
          <p:cNvPr id="3203"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204" name="正方形/長方形 1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63</a:t>
            </a:r>
            <a:endParaRPr kumimoji="1" lang="ja-JP" altLang="en-US" sz="1480" dirty="0">
              <a:solidFill>
                <a:schemeClr val="tx1"/>
              </a:solidFill>
            </a:endParaRPr>
          </a:p>
        </p:txBody>
      </p:sp>
    </p:spTree>
    <p:extLst>
      <p:ext uri="{BB962C8B-B14F-4D97-AF65-F5344CB8AC3E}">
        <p14:creationId xmlns:p14="http://schemas.microsoft.com/office/powerpoint/2010/main" val="3979611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データ連携・利活用</a:t>
            </a:r>
          </a:p>
        </p:txBody>
      </p:sp>
      <p:sp>
        <p:nvSpPr>
          <p:cNvPr id="3211"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（１）本事業における、複数の事業者間のデータ連携方法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12"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13" name="Text Box 4"/>
          <p:cNvSpPr txBox="1">
            <a:spLocks noChangeArrowheads="1"/>
          </p:cNvSpPr>
          <p:nvPr/>
        </p:nvSpPr>
        <p:spPr>
          <a:xfrm>
            <a:off x="396000" y="1845000"/>
            <a:ext cx="8404908" cy="6254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（２）連携するデータの公開範囲　　</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連携したデータをどの範囲までオープンにする予定かを記載してください。</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14" name="テキスト 577"/>
          <p:cNvSpPr txBox="1"/>
          <p:nvPr/>
        </p:nvSpPr>
        <p:spPr>
          <a:xfrm>
            <a:off x="483003" y="785333"/>
            <a:ext cx="8166698"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※以下の項目について、２枚以内で自由に記載してください。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215" name="テキスト 578"/>
          <p:cNvSpPr txBox="1"/>
          <p:nvPr/>
        </p:nvSpPr>
        <p:spPr>
          <a:xfrm>
            <a:off x="5086604" y="3370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16" name="Text Box 718"/>
          <p:cNvSpPr txBox="1">
            <a:spLocks noChangeArrowheads="1"/>
          </p:cNvSpPr>
          <p:nvPr/>
        </p:nvSpPr>
        <p:spPr>
          <a:xfrm>
            <a:off x="582464" y="2470432"/>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①公共交通等関連データ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17" name="Text Box 719"/>
          <p:cNvSpPr txBox="1">
            <a:spLocks noChangeArrowheads="1"/>
          </p:cNvSpPr>
          <p:nvPr/>
        </p:nvSpPr>
        <p:spPr>
          <a:xfrm>
            <a:off x="396000" y="3645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（３）他分野・他地域との連携及びその方法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18" name="Text Box 723"/>
          <p:cNvSpPr txBox="1">
            <a:spLocks noChangeArrowheads="1"/>
          </p:cNvSpPr>
          <p:nvPr/>
        </p:nvSpPr>
        <p:spPr>
          <a:xfrm>
            <a:off x="396000" y="403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（４）得られるデータを利活用した取組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19" name="Text Box 785"/>
          <p:cNvSpPr txBox="1">
            <a:spLocks noChangeArrowheads="1"/>
          </p:cNvSpPr>
          <p:nvPr/>
        </p:nvSpPr>
        <p:spPr>
          <a:xfrm>
            <a:off x="582465" y="2762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②MaaS予約・決済データ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20" name="Text Box 786"/>
          <p:cNvSpPr txBox="1">
            <a:spLocks noChangeArrowheads="1"/>
          </p:cNvSpPr>
          <p:nvPr/>
        </p:nvSpPr>
        <p:spPr>
          <a:xfrm>
            <a:off x="582467" y="3050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③移動関連データ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21" name="Text Box 787"/>
          <p:cNvSpPr txBox="1">
            <a:spLocks noChangeArrowheads="1"/>
          </p:cNvSpPr>
          <p:nvPr/>
        </p:nvSpPr>
        <p:spPr>
          <a:xfrm>
            <a:off x="582468" y="3338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④関連分野データ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22" name="Text Box 791"/>
          <p:cNvSpPr txBox="1">
            <a:spLocks noChangeArrowheads="1"/>
          </p:cNvSpPr>
          <p:nvPr/>
        </p:nvSpPr>
        <p:spPr>
          <a:xfrm>
            <a:off x="396000" y="4437000"/>
            <a:ext cx="8136904"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関連データの連携に関するガイドライン</a:t>
            </a:r>
            <a:r>
              <a:rPr kumimoji="1" lang="en-US" altLang="ja-JP"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ver2.0</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への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準拠予定</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23" name="テキスト ボックス 792"/>
          <p:cNvSpPr txBox="1"/>
          <p:nvPr/>
        </p:nvSpPr>
        <p:spPr>
          <a:xfrm>
            <a:off x="3190939" y="4837110"/>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224" name="正方形/長方形 793"/>
          <p:cNvSpPr/>
          <p:nvPr/>
        </p:nvSpPr>
        <p:spPr>
          <a:xfrm>
            <a:off x="4748067" y="4874651"/>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22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226" name="正方形/長方形 1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64</a:t>
            </a:r>
            <a:endParaRPr kumimoji="1" lang="ja-JP" altLang="en-US" sz="1480" dirty="0">
              <a:solidFill>
                <a:schemeClr val="tx1"/>
              </a:solidFill>
            </a:endParaRPr>
          </a:p>
        </p:txBody>
      </p:sp>
    </p:spTree>
    <p:extLst>
      <p:ext uri="{BB962C8B-B14F-4D97-AF65-F5344CB8AC3E}">
        <p14:creationId xmlns:p14="http://schemas.microsoft.com/office/powerpoint/2010/main" val="1195871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評価指標、目標など</a:t>
            </a:r>
          </a:p>
        </p:txBody>
      </p:sp>
      <p:graphicFrame>
        <p:nvGraphicFramePr>
          <p:cNvPr id="3233" name="四角形 799"/>
          <p:cNvGraphicFramePr>
            <a:graphicFrameLocks noGrp="1"/>
          </p:cNvGraphicFramePr>
          <p:nvPr/>
        </p:nvGraphicFramePr>
        <p:xfrm>
          <a:off x="180000" y="981000"/>
          <a:ext cx="8747757" cy="149757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dirty="0">
                          <a:solidFill>
                            <a:srgbClr val="000000"/>
                          </a:solidFill>
                          <a:latin typeface="游ゴシック"/>
                        </a:rPr>
                        <a:t>　</a:t>
                      </a:r>
                      <a:endParaRPr kumimoji="1" lang="ja-JP"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dirty="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234"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235" name="Text Box 804"/>
          <p:cNvSpPr txBox="1">
            <a:spLocks noChangeArrowheads="1"/>
          </p:cNvSpPr>
          <p:nvPr/>
        </p:nvSpPr>
        <p:spPr>
          <a:xfrm>
            <a:off x="-320" y="2493000"/>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236" name="四角形 805"/>
          <p:cNvGraphicFramePr>
            <a:graphicFrameLocks noGrp="1"/>
          </p:cNvGraphicFramePr>
          <p:nvPr/>
        </p:nvGraphicFramePr>
        <p:xfrm>
          <a:off x="180000" y="2925000"/>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23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238"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65</a:t>
            </a:r>
            <a:endParaRPr kumimoji="1" lang="ja-JP" altLang="en-US" sz="1480" dirty="0">
              <a:solidFill>
                <a:schemeClr val="tx1"/>
              </a:solidFill>
            </a:endParaRPr>
          </a:p>
        </p:txBody>
      </p:sp>
    </p:spTree>
    <p:extLst>
      <p:ext uri="{BB962C8B-B14F-4D97-AF65-F5344CB8AC3E}">
        <p14:creationId xmlns:p14="http://schemas.microsoft.com/office/powerpoint/2010/main" val="1575064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評価指標、目標など 【記入例】</a:t>
            </a:r>
          </a:p>
        </p:txBody>
      </p:sp>
      <p:graphicFrame>
        <p:nvGraphicFramePr>
          <p:cNvPr id="3245" name="四角形 799"/>
          <p:cNvGraphicFramePr>
            <a:graphicFrameLocks noGrp="1"/>
          </p:cNvGraphicFramePr>
          <p:nvPr/>
        </p:nvGraphicFramePr>
        <p:xfrm>
          <a:off x="180000" y="981000"/>
          <a:ext cx="8747757" cy="154329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dirty="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・公共交通の利用促進による二次交通維持、繁忙期における渋滞緩和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80%</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900">
                          <a:solidFill>
                            <a:srgbClr val="000000"/>
                          </a:solidFill>
                          <a:latin typeface="游ゴシック"/>
                        </a:rPr>
                        <a:t>首都圏および事業地域での各種プロモーション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サイトアクセス数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アプリ利用状況管理画面にて取得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期間限定循環バス運行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対象チケット販売枚数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500枚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dirty="0">
                          <a:solidFill>
                            <a:srgbClr val="000000"/>
                          </a:solidFill>
                          <a:latin typeface="游ゴシック"/>
                        </a:rPr>
                        <a:t>アプリ販売利用データ管理画面にて取得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246"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247" name="Text Box 804"/>
          <p:cNvSpPr txBox="1">
            <a:spLocks noChangeArrowheads="1"/>
          </p:cNvSpPr>
          <p:nvPr/>
        </p:nvSpPr>
        <p:spPr>
          <a:xfrm>
            <a:off x="-320" y="2699666"/>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248" name="四角形 805"/>
          <p:cNvGraphicFramePr>
            <a:graphicFrameLocks noGrp="1"/>
          </p:cNvGraphicFramePr>
          <p:nvPr/>
        </p:nvGraphicFramePr>
        <p:xfrm>
          <a:off x="180000" y="3098883"/>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サイトアクセス数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会員登録数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6,000人</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交通チケット販売枚数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観光チケット販売枚数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4,000枚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総合満足度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提供したサービスが外出のきっかけとなった人の割合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IMaaSが事業地域来訪のきっかけになった割合について、利用者アンケートでヒアリング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MaaSをきっかけに</a:t>
                      </a:r>
                      <a:br>
                        <a:rPr lang="ja-JP" altLang="en-US" sz="900">
                          <a:solidFill>
                            <a:srgbClr val="000000"/>
                          </a:solidFill>
                          <a:latin typeface="游ゴシック"/>
                        </a:rPr>
                      </a:br>
                      <a:r>
                        <a:rPr lang="ja-JP" altLang="en-US" sz="900">
                          <a:solidFill>
                            <a:srgbClr val="000000"/>
                          </a:solidFill>
                          <a:latin typeface="游ゴシック"/>
                        </a:rPr>
                        <a:t>公共交通を選択した割合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249" name="正方形/長方形 817"/>
          <p:cNvSpPr/>
          <p:nvPr/>
        </p:nvSpPr>
        <p:spPr>
          <a:xfrm>
            <a:off x="3996000" y="549000"/>
            <a:ext cx="6192688" cy="3068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※提出時にはページごと削除して構いません。</a:t>
            </a:r>
          </a:p>
        </p:txBody>
      </p:sp>
      <p:sp>
        <p:nvSpPr>
          <p:cNvPr id="3250"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251"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66</a:t>
            </a:r>
            <a:endParaRPr kumimoji="1" lang="ja-JP" altLang="en-US" sz="1480" dirty="0">
              <a:solidFill>
                <a:schemeClr val="tx1"/>
              </a:solidFill>
            </a:endParaRPr>
          </a:p>
        </p:txBody>
      </p:sp>
    </p:spTree>
    <p:extLst>
      <p:ext uri="{BB962C8B-B14F-4D97-AF65-F5344CB8AC3E}">
        <p14:creationId xmlns:p14="http://schemas.microsoft.com/office/powerpoint/2010/main" val="2331241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7"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スケジュール①</a:t>
            </a:r>
          </a:p>
        </p:txBody>
      </p:sp>
      <p:sp>
        <p:nvSpPr>
          <p:cNvPr id="3258" name="Rectangle 66"/>
          <p:cNvSpPr>
            <a:spLocks noChangeArrowheads="1"/>
          </p:cNvSpPr>
          <p:nvPr/>
        </p:nvSpPr>
        <p:spPr>
          <a:xfrm>
            <a:off x="108536" y="980728"/>
            <a:ext cx="8855951"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59"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事業スケジュール</a:t>
            </a:r>
          </a:p>
        </p:txBody>
      </p:sp>
      <p:sp>
        <p:nvSpPr>
          <p:cNvPr id="3260" name="正方形/長方形 12"/>
          <p:cNvSpPr/>
          <p:nvPr/>
        </p:nvSpPr>
        <p:spPr>
          <a:xfrm>
            <a:off x="108536" y="1084321"/>
            <a:ext cx="8712285"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事業開始にあたって必要な各プロセスの手順が分かるように整理し記入してください。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61" name="表 13"/>
          <p:cNvGraphicFramePr>
            <a:graphicFrameLocks noGrp="1"/>
          </p:cNvGraphicFramePr>
          <p:nvPr>
            <p:extLst/>
          </p:nvPr>
        </p:nvGraphicFramePr>
        <p:xfrm>
          <a:off x="270766" y="2371821"/>
          <a:ext cx="8591662" cy="4006299"/>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2021</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2022</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ア）事業計画検討</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イ）システム開発</a:t>
                      </a:r>
                      <a:endParaRPr kumimoji="1" lang="en-US" altLang="ja-JP"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4807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ウ）サービス提供</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bl>
          </a:graphicData>
        </a:graphic>
      </p:graphicFrame>
      <p:sp>
        <p:nvSpPr>
          <p:cNvPr id="3262" name="ホームベース 14"/>
          <p:cNvSpPr/>
          <p:nvPr/>
        </p:nvSpPr>
        <p:spPr>
          <a:xfrm>
            <a:off x="2412144" y="3332105"/>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263" name="ホームベース 18"/>
          <p:cNvSpPr/>
          <p:nvPr/>
        </p:nvSpPr>
        <p:spPr>
          <a:xfrm>
            <a:off x="1836600" y="382185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１．仕様検討</a:t>
            </a:r>
          </a:p>
        </p:txBody>
      </p:sp>
      <p:sp>
        <p:nvSpPr>
          <p:cNvPr id="3264" name="ホームベース 19"/>
          <p:cNvSpPr/>
          <p:nvPr/>
        </p:nvSpPr>
        <p:spPr>
          <a:xfrm>
            <a:off x="4500312" y="397703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3265" name="ホームベース 20"/>
          <p:cNvSpPr/>
          <p:nvPr/>
        </p:nvSpPr>
        <p:spPr>
          <a:xfrm>
            <a:off x="5292600" y="4132210"/>
            <a:ext cx="11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3266" name="ホームベース 21"/>
          <p:cNvSpPr/>
          <p:nvPr/>
        </p:nvSpPr>
        <p:spPr>
          <a:xfrm>
            <a:off x="6624352" y="4283171"/>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3267" name="星 5 1"/>
          <p:cNvSpPr>
            <a:spLocks noChangeAspect="1"/>
          </p:cNvSpPr>
          <p:nvPr/>
        </p:nvSpPr>
        <p:spPr>
          <a:xfrm>
            <a:off x="2051720" y="328181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68" name="テキスト ボックス 2"/>
          <p:cNvSpPr txBox="1"/>
          <p:nvPr/>
        </p:nvSpPr>
        <p:spPr>
          <a:xfrm>
            <a:off x="1763688" y="3521498"/>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69" name="星 5 22"/>
          <p:cNvSpPr>
            <a:spLocks noChangeAspect="1"/>
          </p:cNvSpPr>
          <p:nvPr/>
        </p:nvSpPr>
        <p:spPr>
          <a:xfrm>
            <a:off x="4283968" y="3279330"/>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70" name="テキスト ボックス 23"/>
          <p:cNvSpPr txBox="1"/>
          <p:nvPr/>
        </p:nvSpPr>
        <p:spPr>
          <a:xfrm>
            <a:off x="3995936" y="351901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71" name="ホームベース 24"/>
          <p:cNvSpPr/>
          <p:nvPr/>
        </p:nvSpPr>
        <p:spPr>
          <a:xfrm>
            <a:off x="4716016" y="4700257"/>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商品設計</a:t>
            </a:r>
          </a:p>
        </p:txBody>
      </p:sp>
      <p:sp>
        <p:nvSpPr>
          <p:cNvPr id="3272" name="星 5 25"/>
          <p:cNvSpPr>
            <a:spLocks noChangeAspect="1"/>
          </p:cNvSpPr>
          <p:nvPr/>
        </p:nvSpPr>
        <p:spPr>
          <a:xfrm>
            <a:off x="443636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73" name="テキスト ボックス 26"/>
          <p:cNvSpPr txBox="1"/>
          <p:nvPr/>
        </p:nvSpPr>
        <p:spPr>
          <a:xfrm>
            <a:off x="414833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74" name="星 5 27"/>
          <p:cNvSpPr>
            <a:spLocks noChangeAspect="1"/>
          </p:cNvSpPr>
          <p:nvPr/>
        </p:nvSpPr>
        <p:spPr>
          <a:xfrm>
            <a:off x="644420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75" name="テキスト ボックス 28"/>
          <p:cNvSpPr txBox="1"/>
          <p:nvPr/>
        </p:nvSpPr>
        <p:spPr>
          <a:xfrm>
            <a:off x="615617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サービスイン</a:t>
            </a:r>
          </a:p>
        </p:txBody>
      </p:sp>
      <p:sp>
        <p:nvSpPr>
          <p:cNvPr id="3276" name="ホームベース 29"/>
          <p:cNvSpPr/>
          <p:nvPr/>
        </p:nvSpPr>
        <p:spPr>
          <a:xfrm>
            <a:off x="6660232" y="4700257"/>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サービス提供</a:t>
            </a:r>
          </a:p>
        </p:txBody>
      </p:sp>
      <p:sp>
        <p:nvSpPr>
          <p:cNvPr id="32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278" name="正方形/長方形 2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67</a:t>
            </a:r>
            <a:endParaRPr kumimoji="1" lang="ja-JP" altLang="en-US" sz="1480" dirty="0">
              <a:solidFill>
                <a:schemeClr val="tx1"/>
              </a:solidFill>
            </a:endParaRPr>
          </a:p>
        </p:txBody>
      </p:sp>
    </p:spTree>
    <p:extLst>
      <p:ext uri="{BB962C8B-B14F-4D97-AF65-F5344CB8AC3E}">
        <p14:creationId xmlns:p14="http://schemas.microsoft.com/office/powerpoint/2010/main" val="4261053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4" name="Rectangle 66"/>
          <p:cNvSpPr>
            <a:spLocks noChangeArrowheads="1"/>
          </p:cNvSpPr>
          <p:nvPr/>
        </p:nvSpPr>
        <p:spPr>
          <a:xfrm>
            <a:off x="96700" y="980728"/>
            <a:ext cx="8939796"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85"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スケジュール②</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86"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中長期スケジュール</a:t>
            </a:r>
          </a:p>
        </p:txBody>
      </p:sp>
      <p:sp>
        <p:nvSpPr>
          <p:cNvPr id="3287" name="正方形/長方形 22"/>
          <p:cNvSpPr/>
          <p:nvPr/>
        </p:nvSpPr>
        <p:spPr>
          <a:xfrm>
            <a:off x="108536" y="1084321"/>
            <a:ext cx="8712285" cy="1168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サービスの拡充、実施エリアの拡大、他地域への展開等について、想定している内容を記入してください。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※様式No.1</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1</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と重複する内容があっても構いません。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88" name="表 79"/>
          <p:cNvGraphicFramePr>
            <a:graphicFrameLocks noGrp="1"/>
          </p:cNvGraphicFramePr>
          <p:nvPr>
            <p:extLst/>
          </p:nvPr>
        </p:nvGraphicFramePr>
        <p:xfrm>
          <a:off x="240811" y="2214745"/>
          <a:ext cx="8676709" cy="430881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2025</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サービスの提供</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baseline="0" dirty="0">
                          <a:latin typeface="Meiryo UI" panose="020B0604030504040204" pitchFamily="50" charset="-128"/>
                          <a:ea typeface="Meiryo UI" panose="020B0604030504040204" pitchFamily="50" charset="-128"/>
                        </a:rPr>
                        <a:t>〇〇サービスとの連携</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〇〇地域への拡大</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○○市</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都市</a:t>
                      </a:r>
                      <a:r>
                        <a:rPr lang="en-US" altLang="ja-JP" sz="1200" dirty="0">
                          <a:latin typeface="Meiryo UI" panose="020B0604030504040204" pitchFamily="50" charset="-128"/>
                          <a:ea typeface="Meiryo UI" panose="020B0604030504040204" pitchFamily="50" charset="-128"/>
                        </a:rPr>
                        <a:t>OS</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3289" name="テキスト ボックス 82"/>
          <p:cNvSpPr txBox="1"/>
          <p:nvPr/>
        </p:nvSpPr>
        <p:spPr>
          <a:xfrm>
            <a:off x="1414310" y="300748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90" name="右矢印 83"/>
          <p:cNvSpPr/>
          <p:nvPr/>
        </p:nvSpPr>
        <p:spPr>
          <a:xfrm>
            <a:off x="1565015" y="3264968"/>
            <a:ext cx="7308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91" name="右矢印 84"/>
          <p:cNvSpPr/>
          <p:nvPr/>
        </p:nvSpPr>
        <p:spPr>
          <a:xfrm>
            <a:off x="2532214" y="3806661"/>
            <a:ext cx="1191598" cy="162450"/>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92" name="テキスト ボックス 85"/>
          <p:cNvSpPr txBox="1"/>
          <p:nvPr/>
        </p:nvSpPr>
        <p:spPr>
          <a:xfrm>
            <a:off x="2455627" y="3535935"/>
            <a:ext cx="1082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93" name="テキスト ボックス 86"/>
          <p:cNvSpPr txBox="1"/>
          <p:nvPr/>
        </p:nvSpPr>
        <p:spPr>
          <a:xfrm>
            <a:off x="3747118" y="353096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94" name="右矢印 87"/>
          <p:cNvSpPr/>
          <p:nvPr/>
        </p:nvSpPr>
        <p:spPr>
          <a:xfrm>
            <a:off x="3834555" y="3825988"/>
            <a:ext cx="500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95" name="テキスト ボックス 88"/>
          <p:cNvSpPr txBox="1"/>
          <p:nvPr/>
        </p:nvSpPr>
        <p:spPr>
          <a:xfrm>
            <a:off x="539552" y="5023057"/>
            <a:ext cx="3429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96" name="山形 89"/>
          <p:cNvSpPr/>
          <p:nvPr/>
        </p:nvSpPr>
        <p:spPr>
          <a:xfrm>
            <a:off x="796060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97" name="山形 90"/>
          <p:cNvSpPr/>
          <p:nvPr/>
        </p:nvSpPr>
        <p:spPr>
          <a:xfrm>
            <a:off x="1147992" y="6150137"/>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98" name="山形 91"/>
          <p:cNvSpPr/>
          <p:nvPr/>
        </p:nvSpPr>
        <p:spPr>
          <a:xfrm>
            <a:off x="5850453" y="615289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99" name="山形 92"/>
          <p:cNvSpPr/>
          <p:nvPr/>
        </p:nvSpPr>
        <p:spPr>
          <a:xfrm>
            <a:off x="6278344"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0" name="山形 93"/>
          <p:cNvSpPr/>
          <p:nvPr/>
        </p:nvSpPr>
        <p:spPr>
          <a:xfrm>
            <a:off x="6699580"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1" name="山形 94"/>
          <p:cNvSpPr/>
          <p:nvPr/>
        </p:nvSpPr>
        <p:spPr>
          <a:xfrm>
            <a:off x="7127472"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2" name="山形 95"/>
          <p:cNvSpPr/>
          <p:nvPr/>
        </p:nvSpPr>
        <p:spPr>
          <a:xfrm>
            <a:off x="7555364"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3" name="テキスト ボックス 96"/>
          <p:cNvSpPr txBox="1"/>
          <p:nvPr/>
        </p:nvSpPr>
        <p:spPr>
          <a:xfrm>
            <a:off x="1067352" y="5886945"/>
            <a:ext cx="13882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システム開発</a:t>
            </a:r>
          </a:p>
        </p:txBody>
      </p:sp>
      <p:sp>
        <p:nvSpPr>
          <p:cNvPr id="3304" name="山形 97"/>
          <p:cNvSpPr/>
          <p:nvPr/>
        </p:nvSpPr>
        <p:spPr>
          <a:xfrm>
            <a:off x="2921823"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5" name="山形 98"/>
          <p:cNvSpPr/>
          <p:nvPr/>
        </p:nvSpPr>
        <p:spPr>
          <a:xfrm>
            <a:off x="3343059" y="6152471"/>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6" name="山形 99"/>
          <p:cNvSpPr/>
          <p:nvPr/>
        </p:nvSpPr>
        <p:spPr>
          <a:xfrm>
            <a:off x="377095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7" name="山形 100"/>
          <p:cNvSpPr/>
          <p:nvPr/>
        </p:nvSpPr>
        <p:spPr>
          <a:xfrm>
            <a:off x="4190051" y="6149259"/>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8" name="山形 101"/>
          <p:cNvSpPr/>
          <p:nvPr/>
        </p:nvSpPr>
        <p:spPr>
          <a:xfrm>
            <a:off x="4607015"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09" name="山形 102"/>
          <p:cNvSpPr/>
          <p:nvPr/>
        </p:nvSpPr>
        <p:spPr>
          <a:xfrm>
            <a:off x="5028251"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10" name="山形 103"/>
          <p:cNvSpPr/>
          <p:nvPr/>
        </p:nvSpPr>
        <p:spPr>
          <a:xfrm>
            <a:off x="5438559"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11" name="山形 104"/>
          <p:cNvSpPr/>
          <p:nvPr/>
        </p:nvSpPr>
        <p:spPr>
          <a:xfrm>
            <a:off x="2510783" y="6146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12" name="テキスト ボックス 105"/>
          <p:cNvSpPr txBox="1"/>
          <p:nvPr/>
        </p:nvSpPr>
        <p:spPr>
          <a:xfrm>
            <a:off x="2014918" y="5891067"/>
            <a:ext cx="8288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p>
        </p:txBody>
      </p:sp>
      <p:sp>
        <p:nvSpPr>
          <p:cNvPr id="3313" name="楕円 106"/>
          <p:cNvSpPr/>
          <p:nvPr/>
        </p:nvSpPr>
        <p:spPr>
          <a:xfrm>
            <a:off x="2222801" y="61411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4" name="右矢印 107"/>
          <p:cNvSpPr/>
          <p:nvPr/>
        </p:nvSpPr>
        <p:spPr>
          <a:xfrm>
            <a:off x="2754619" y="4350148"/>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5" name="右矢印 108"/>
          <p:cNvSpPr/>
          <p:nvPr/>
        </p:nvSpPr>
        <p:spPr>
          <a:xfrm>
            <a:off x="4346363" y="4374985"/>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6" name="テキスト ボックス 109"/>
          <p:cNvSpPr txBox="1"/>
          <p:nvPr/>
        </p:nvSpPr>
        <p:spPr>
          <a:xfrm>
            <a:off x="2714112" y="4109721"/>
            <a:ext cx="7520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p>
        </p:txBody>
      </p:sp>
      <p:sp>
        <p:nvSpPr>
          <p:cNvPr id="3317" name="右矢印 111"/>
          <p:cNvSpPr/>
          <p:nvPr/>
        </p:nvSpPr>
        <p:spPr>
          <a:xfrm>
            <a:off x="5904424" y="4353516"/>
            <a:ext cx="2916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8" name="テキスト ボックス 112"/>
          <p:cNvSpPr txBox="1"/>
          <p:nvPr/>
        </p:nvSpPr>
        <p:spPr>
          <a:xfrm>
            <a:off x="5850232" y="4158961"/>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319" name="楕円 113"/>
          <p:cNvSpPr/>
          <p:nvPr/>
        </p:nvSpPr>
        <p:spPr>
          <a:xfrm>
            <a:off x="3537922" y="2544478"/>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20" name="テキスト ボックス 114"/>
          <p:cNvSpPr txBox="1"/>
          <p:nvPr/>
        </p:nvSpPr>
        <p:spPr>
          <a:xfrm>
            <a:off x="2423136" y="2752031"/>
            <a:ext cx="18556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○月：〇〇事業完成</a:t>
            </a:r>
          </a:p>
        </p:txBody>
      </p:sp>
      <p:sp>
        <p:nvSpPr>
          <p:cNvPr id="3321" name="楕円 117"/>
          <p:cNvSpPr/>
          <p:nvPr/>
        </p:nvSpPr>
        <p:spPr>
          <a:xfrm>
            <a:off x="4258002" y="2548230"/>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22" name="テキスト ボックス 118"/>
          <p:cNvSpPr txBox="1"/>
          <p:nvPr/>
        </p:nvSpPr>
        <p:spPr>
          <a:xfrm>
            <a:off x="3920297" y="2755783"/>
            <a:ext cx="2032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○月：△△駅開業予定</a:t>
            </a:r>
          </a:p>
        </p:txBody>
      </p:sp>
      <p:sp>
        <p:nvSpPr>
          <p:cNvPr id="3323" name="テキスト ボックス 48"/>
          <p:cNvSpPr txBox="1"/>
          <p:nvPr/>
        </p:nvSpPr>
        <p:spPr>
          <a:xfrm>
            <a:off x="4323993" y="4086953"/>
            <a:ext cx="108501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324"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325" name="正方形/長方形 4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68</a:t>
            </a:r>
            <a:endParaRPr kumimoji="1" lang="ja-JP" altLang="en-US" sz="1480" dirty="0">
              <a:solidFill>
                <a:schemeClr val="tx1"/>
              </a:solidFill>
            </a:endParaRPr>
          </a:p>
        </p:txBody>
      </p:sp>
    </p:spTree>
    <p:extLst>
      <p:ext uri="{BB962C8B-B14F-4D97-AF65-F5344CB8AC3E}">
        <p14:creationId xmlns:p14="http://schemas.microsoft.com/office/powerpoint/2010/main" val="2238566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予算計画</a:t>
            </a:r>
          </a:p>
        </p:txBody>
      </p:sp>
      <p:sp>
        <p:nvSpPr>
          <p:cNvPr id="3332"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aphicFrame>
        <p:nvGraphicFramePr>
          <p:cNvPr id="3333" name="四角形 685"/>
          <p:cNvGraphicFramePr>
            <a:graphicFrameLocks noGrp="1"/>
          </p:cNvGraphicFramePr>
          <p:nvPr/>
        </p:nvGraphicFramePr>
        <p:xfrm>
          <a:off x="252000" y="837000"/>
          <a:ext cx="8634536" cy="457200"/>
        </p:xfrm>
        <a:graphic>
          <a:graphicData uri="http://schemas.openxmlformats.org/drawingml/2006/table">
            <a:tbl>
              <a:tblPr>
                <a:tableStyleId>{5C22544A-7EE6-4342-B048-85BDC9FD1C3A}</a:tableStyleId>
              </a:tblPr>
              <a:tblGrid>
                <a:gridCol w="1243592">
                  <a:extLst>
                    <a:ext uri="{9D8B030D-6E8A-4147-A177-3AD203B41FA5}">
                      <a16:colId xmlns:a16="http://schemas.microsoft.com/office/drawing/2014/main" val="20000"/>
                    </a:ext>
                  </a:extLst>
                </a:gridCol>
                <a:gridCol w="1478881">
                  <a:extLst>
                    <a:ext uri="{9D8B030D-6E8A-4147-A177-3AD203B41FA5}">
                      <a16:colId xmlns:a16="http://schemas.microsoft.com/office/drawing/2014/main" val="20001"/>
                    </a:ext>
                  </a:extLst>
                </a:gridCol>
                <a:gridCol w="1295066">
                  <a:extLst>
                    <a:ext uri="{9D8B030D-6E8A-4147-A177-3AD203B41FA5}">
                      <a16:colId xmlns:a16="http://schemas.microsoft.com/office/drawing/2014/main" val="20002"/>
                    </a:ext>
                  </a:extLst>
                </a:gridCol>
                <a:gridCol w="1604211">
                  <a:extLst>
                    <a:ext uri="{9D8B030D-6E8A-4147-A177-3AD203B41FA5}">
                      <a16:colId xmlns:a16="http://schemas.microsoft.com/office/drawing/2014/main" val="20003"/>
                    </a:ext>
                  </a:extLst>
                </a:gridCol>
                <a:gridCol w="1445460">
                  <a:extLst>
                    <a:ext uri="{9D8B030D-6E8A-4147-A177-3AD203B41FA5}">
                      <a16:colId xmlns:a16="http://schemas.microsoft.com/office/drawing/2014/main" val="20004"/>
                    </a:ext>
                  </a:extLst>
                </a:gridCol>
                <a:gridCol w="1567326">
                  <a:extLst>
                    <a:ext uri="{9D8B030D-6E8A-4147-A177-3AD203B41FA5}">
                      <a16:colId xmlns:a16="http://schemas.microsoft.com/office/drawing/2014/main" val="20005"/>
                    </a:ext>
                  </a:extLst>
                </a:gridCol>
              </a:tblGrid>
              <a:tr h="370840">
                <a:tc>
                  <a:txBody>
                    <a:bodyPr/>
                    <a:lstStyle/>
                    <a:p>
                      <a:r>
                        <a:rPr kumimoji="1" lang="ja-JP" altLang="en-US" sz="1200" dirty="0">
                          <a:solidFill>
                            <a:schemeClr val="tx1"/>
                          </a:solidFill>
                        </a:rPr>
                        <a:t>全体事業費</a:t>
                      </a:r>
                    </a:p>
                    <a:p>
                      <a:r>
                        <a:rPr kumimoji="1" lang="ja-JP" altLang="en-US" sz="1200" dirty="0">
                          <a:solidFill>
                            <a:schemeClr val="tx1"/>
                          </a:solidFill>
                        </a:rPr>
                        <a:t>(A)+(B)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補助対象経費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交付申請</a:t>
                      </a:r>
                    </a:p>
                    <a:p>
                      <a:r>
                        <a:rPr kumimoji="1" lang="ja-JP" altLang="en-US" sz="1200" dirty="0">
                          <a:solidFill>
                            <a:schemeClr val="tx1"/>
                          </a:solidFill>
                        </a:rPr>
                        <a:t>希望額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334"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graphicFrame>
        <p:nvGraphicFramePr>
          <p:cNvPr id="3335" name="四角形 632"/>
          <p:cNvGraphicFramePr>
            <a:graphicFrameLocks noGrp="1"/>
          </p:cNvGraphicFramePr>
          <p:nvPr/>
        </p:nvGraphicFramePr>
        <p:xfrm>
          <a:off x="252000" y="1449936"/>
          <a:ext cx="8634533" cy="3851064"/>
        </p:xfrm>
        <a:graphic>
          <a:graphicData uri="http://schemas.openxmlformats.org/drawingml/2006/table">
            <a:tbl>
              <a:tblPr/>
              <a:tblGrid>
                <a:gridCol w="1613373">
                  <a:extLst>
                    <a:ext uri="{9D8B030D-6E8A-4147-A177-3AD203B41FA5}">
                      <a16:colId xmlns:a16="http://schemas.microsoft.com/office/drawing/2014/main" val="20000"/>
                    </a:ext>
                  </a:extLst>
                </a:gridCol>
                <a:gridCol w="1100745">
                  <a:extLst>
                    <a:ext uri="{9D8B030D-6E8A-4147-A177-3AD203B41FA5}">
                      <a16:colId xmlns:a16="http://schemas.microsoft.com/office/drawing/2014/main" val="20001"/>
                    </a:ext>
                  </a:extLst>
                </a:gridCol>
                <a:gridCol w="1512303">
                  <a:extLst>
                    <a:ext uri="{9D8B030D-6E8A-4147-A177-3AD203B41FA5}">
                      <a16:colId xmlns:a16="http://schemas.microsoft.com/office/drawing/2014/main" val="20002"/>
                    </a:ext>
                  </a:extLst>
                </a:gridCol>
                <a:gridCol w="1704473">
                  <a:extLst>
                    <a:ext uri="{9D8B030D-6E8A-4147-A177-3AD203B41FA5}">
                      <a16:colId xmlns:a16="http://schemas.microsoft.com/office/drawing/2014/main" val="20003"/>
                    </a:ext>
                  </a:extLst>
                </a:gridCol>
                <a:gridCol w="1487237">
                  <a:extLst>
                    <a:ext uri="{9D8B030D-6E8A-4147-A177-3AD203B41FA5}">
                      <a16:colId xmlns:a16="http://schemas.microsoft.com/office/drawing/2014/main" val="20004"/>
                    </a:ext>
                  </a:extLst>
                </a:gridCol>
                <a:gridCol w="1216402">
                  <a:extLst>
                    <a:ext uri="{9D8B030D-6E8A-4147-A177-3AD203B41FA5}">
                      <a16:colId xmlns:a16="http://schemas.microsoft.com/office/drawing/2014/main" val="20005"/>
                    </a:ext>
                  </a:extLst>
                </a:gridCol>
              </a:tblGrid>
              <a:tr h="43915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経費の区分</a:t>
                      </a:r>
                      <a:r>
                        <a:rPr lang="ja-JP" altLang="en-US" sz="1200" b="0">
                          <a:solidFill>
                            <a:srgbClr val="000000"/>
                          </a:solidFill>
                          <a:latin typeface="游ゴシック"/>
                        </a:rPr>
                        <a:t>※１</a:t>
                      </a:r>
                      <a:endParaRPr kumimoji="1" lang="ja-JP" altLang="en-US" sz="1200" b="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金額</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実施事項</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実施主体</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備考</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2266">
                <a:tc rowSpan="3">
                  <a:txBody>
                    <a:bodyPr/>
                    <a:lstStyle/>
                    <a:p>
                      <a:pPr algn="ctr"/>
                      <a:r>
                        <a:rPr lang="ja-JP" altLang="en-US" sz="1200">
                          <a:solidFill>
                            <a:srgbClr val="000000"/>
                          </a:solidFill>
                          <a:latin typeface="游ゴシック"/>
                        </a:rPr>
                        <a:t>補助対象経費</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1"/>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2"/>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3"/>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lt"/>
                          <a:cs typeface="+mn-lt"/>
                        </a:rPr>
                        <a:t>　(A)</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4"/>
                  </a:ext>
                </a:extLst>
              </a:tr>
              <a:tr h="422266">
                <a:tc rowSpan="3">
                  <a:txBody>
                    <a:bodyPr/>
                    <a:lstStyle/>
                    <a:p>
                      <a:pPr algn="ctr"/>
                      <a:r>
                        <a:rPr lang="ja-JP" altLang="en-US" sz="1200">
                          <a:solidFill>
                            <a:srgbClr val="000000"/>
                          </a:solidFill>
                          <a:latin typeface="游ゴシック"/>
                        </a:rPr>
                        <a:t>補助対象経費外</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5"/>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6"/>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7"/>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r>
                        <a:rPr lang="ja-JP" altLang="en-US" sz="1200">
                          <a:solidFill>
                            <a:srgbClr val="000000"/>
                          </a:solidFill>
                          <a:latin typeface="+mn-lt"/>
                          <a:cs typeface="+mn-lt"/>
                        </a:rPr>
                        <a:t>(B)</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8"/>
                  </a:ext>
                </a:extLst>
              </a:tr>
            </a:tbl>
          </a:graphicData>
        </a:graphic>
      </p:graphicFrame>
      <p:sp>
        <p:nvSpPr>
          <p:cNvPr id="3336" name="テキスト 634"/>
          <p:cNvSpPr txBox="1"/>
          <p:nvPr/>
        </p:nvSpPr>
        <p:spPr>
          <a:xfrm>
            <a:off x="36000" y="5367343"/>
            <a:ext cx="9130842" cy="144565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※１ </a:t>
            </a:r>
            <a:r>
              <a:rPr kumimoji="1" lang="en-US" altLang="ja-JP" sz="12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経費の区分は、以下のいずれに当てはまるかをご記載ください</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提出時は、赤字補足部分は削除していただいてかまいません。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（地域公共交通確保維持改善事業（新モビリティサービス推進事業）実施要領を参照。）</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①連携基盤システムの購入・開発費、②既存の連携基盤システムの機能拡張に係るシステムの改修費、③連携基盤システムの利用料（補助対象事業の</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完了日までに限る。）、④連携基盤システム導入に伴う導入設定、マニュアル作成費、研修実施に係る費用、⑤連携基盤システムのセキュリティ対策費、</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⑥連携基盤システムを利用したキャッシュレス決済端末及び混雑情報（予測を含む。）を提供するために必要な機器の導入費用、⑦交通分野以外のサービスにおける</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キャッシュレス決済端末及び混雑情報（予測を含む。）を提供するために必要な機器の設置に係る導入費用、⑧連携基盤システムの導入が地域にもたらす効果や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課題を地域で把握するための調査に要する費用</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 行数は必要に応じて、増減させてかまいません。</a:t>
            </a:r>
          </a:p>
        </p:txBody>
      </p:sp>
      <p:sp>
        <p:nvSpPr>
          <p:cNvPr id="333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338"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69</a:t>
            </a:r>
            <a:endParaRPr kumimoji="1" lang="ja-JP" altLang="en-US" sz="1480" dirty="0">
              <a:solidFill>
                <a:schemeClr val="tx1"/>
              </a:solidFill>
            </a:endParaRPr>
          </a:p>
        </p:txBody>
      </p:sp>
    </p:spTree>
    <p:extLst>
      <p:ext uri="{BB962C8B-B14F-4D97-AF65-F5344CB8AC3E}">
        <p14:creationId xmlns:p14="http://schemas.microsoft.com/office/powerpoint/2010/main" val="150391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７．都市マネジメント</a:t>
            </a:r>
            <a:endParaRPr lang="ja-JP" altLang="en-US" sz="1800" b="1" dirty="0">
              <a:solidFill>
                <a:schemeClr val="bg1"/>
              </a:solidFill>
              <a:latin typeface="ＭＳ Ｐゴシック" panose="020B0600070205080204" pitchFamily="50" charset="-128"/>
            </a:endParaRPr>
          </a:p>
        </p:txBody>
      </p:sp>
      <p:sp>
        <p:nvSpPr>
          <p:cNvPr id="1305" name="Text Box 4"/>
          <p:cNvSpPr txBox="1">
            <a:spLocks noChangeArrowheads="1"/>
          </p:cNvSpPr>
          <p:nvPr/>
        </p:nvSpPr>
        <p:spPr>
          <a:xfrm>
            <a:off x="0" y="580618"/>
            <a:ext cx="3884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ビジネスモデル（費用分担等）</a:t>
            </a:r>
          </a:p>
        </p:txBody>
      </p:sp>
      <p:sp>
        <p:nvSpPr>
          <p:cNvPr id="1306"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7" name="正方形/長方形 22"/>
          <p:cNvSpPr/>
          <p:nvPr/>
        </p:nvSpPr>
        <p:spPr>
          <a:xfrm>
            <a:off x="150080" y="1019036"/>
            <a:ext cx="8712285"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社会実装した際に、持続可能な取組とするために工夫する点や公民で役割分担していることをモデル化して説明</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　提案内容のうち、ビジネスモデルの構築・実行や住民を巻き込んだ地域の運営・施策の提供（スマートシティビジネス）など、「スマートシティリファレンスアーキテクチャ」において「都市マネジメント」と整理されている事項について、ホワイトペーパー第５章を参照し、記載すること</a:t>
            </a:r>
            <a:endParaRPr lang="en-US" altLang="ja-JP" sz="1400" i="1" dirty="0">
              <a:solidFill>
                <a:srgbClr val="FF0000"/>
              </a:solidFill>
            </a:endParaRPr>
          </a:p>
        </p:txBody>
      </p:sp>
      <p:sp>
        <p:nvSpPr>
          <p:cNvPr id="1308" name="正方形/長方形 674"/>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09"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310"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a:t>
            </a:r>
            <a:endParaRPr kumimoji="1" lang="ja-JP" altLang="en-US" sz="1480" dirty="0">
              <a:solidFill>
                <a:schemeClr val="tx1"/>
              </a:solidFill>
            </a:endParaRPr>
          </a:p>
        </p:txBody>
      </p:sp>
    </p:spTree>
    <p:extLst>
      <p:ext uri="{BB962C8B-B14F-4D97-AF65-F5344CB8AC3E}">
        <p14:creationId xmlns:p14="http://schemas.microsoft.com/office/powerpoint/2010/main" val="829938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事業スキーム</a:t>
            </a:r>
          </a:p>
        </p:txBody>
      </p:sp>
      <p:sp>
        <p:nvSpPr>
          <p:cNvPr id="3342"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343" name="正方形/長方形 726"/>
          <p:cNvSpPr/>
          <p:nvPr/>
        </p:nvSpPr>
        <p:spPr>
          <a:xfrm>
            <a:off x="3351130" y="1484784"/>
            <a:ext cx="244487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44" name="正方形/長方形 727"/>
          <p:cNvSpPr/>
          <p:nvPr/>
        </p:nvSpPr>
        <p:spPr>
          <a:xfrm>
            <a:off x="3145938" y="3357414"/>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○○MaaS推進協議会</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45" name="正方形/長方形 728"/>
          <p:cNvSpPr/>
          <p:nvPr/>
        </p:nvSpPr>
        <p:spPr>
          <a:xfrm>
            <a:off x="4586098" y="2600908"/>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補助金交付</a:t>
            </a:r>
          </a:p>
        </p:txBody>
      </p:sp>
      <p:cxnSp>
        <p:nvCxnSpPr>
          <p:cNvPr id="3346" name="直線矢印コネクタ 729"/>
          <p:cNvCxnSpPr/>
          <p:nvPr/>
        </p:nvCxnSpPr>
        <p:spPr>
          <a:xfrm>
            <a:off x="4283770" y="4221510"/>
            <a:ext cx="726" cy="1367730"/>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47" name="正方形/長方形 730"/>
          <p:cNvSpPr/>
          <p:nvPr/>
        </p:nvSpPr>
        <p:spPr>
          <a:xfrm>
            <a:off x="255878" y="5589240"/>
            <a:ext cx="203123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（観光事業者）</a:t>
            </a:r>
          </a:p>
        </p:txBody>
      </p:sp>
      <p:sp>
        <p:nvSpPr>
          <p:cNvPr id="3348" name="正方形/長方形 731"/>
          <p:cNvSpPr/>
          <p:nvPr/>
        </p:nvSpPr>
        <p:spPr>
          <a:xfrm>
            <a:off x="6593276" y="5589240"/>
            <a:ext cx="244272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開発事業者）</a:t>
            </a:r>
          </a:p>
        </p:txBody>
      </p:sp>
      <p:sp>
        <p:nvSpPr>
          <p:cNvPr id="3349" name="正方形/長方形 732"/>
          <p:cNvSpPr/>
          <p:nvPr/>
        </p:nvSpPr>
        <p:spPr>
          <a:xfrm>
            <a:off x="1116000" y="2780944"/>
            <a:ext cx="18698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○○システム改修費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50" name="正方形/長方形 733"/>
          <p:cNvSpPr/>
          <p:nvPr/>
        </p:nvSpPr>
        <p:spPr>
          <a:xfrm>
            <a:off x="6372728" y="2852936"/>
            <a:ext cx="151777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○○機器導入費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2,500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51" name="正方形/長方形 734"/>
          <p:cNvSpPr/>
          <p:nvPr/>
        </p:nvSpPr>
        <p:spPr>
          <a:xfrm>
            <a:off x="3132368" y="5589240"/>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株式会社XX</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（混雑情報提供</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システム開発事業者）</a:t>
            </a:r>
          </a:p>
        </p:txBody>
      </p:sp>
      <p:sp>
        <p:nvSpPr>
          <p:cNvPr id="3352" name="正方形/長方形 735"/>
          <p:cNvSpPr/>
          <p:nvPr/>
        </p:nvSpPr>
        <p:spPr>
          <a:xfrm>
            <a:off x="2700000" y="5013000"/>
            <a:ext cx="18676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□□システム購入費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10,000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千円（国費）</a:t>
            </a:r>
          </a:p>
        </p:txBody>
      </p:sp>
      <p:cxnSp>
        <p:nvCxnSpPr>
          <p:cNvPr id="3353" name="カギ線コネクタ 736"/>
          <p:cNvCxnSpPr/>
          <p:nvPr/>
        </p:nvCxnSpPr>
        <p:spPr>
          <a:xfrm rot="10800000" flipV="1">
            <a:off x="936124" y="3573014"/>
            <a:ext cx="2209814" cy="2016226"/>
          </a:xfrm>
          <a:prstGeom prst="bentConnector3">
            <a:avLst>
              <a:gd name="adj1" fmla="val 10029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54" name="楕円 737"/>
          <p:cNvSpPr/>
          <p:nvPr/>
        </p:nvSpPr>
        <p:spPr>
          <a:xfrm>
            <a:off x="1825007"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55" name="カギ線コネクタ 738"/>
          <p:cNvCxnSpPr/>
          <p:nvPr/>
        </p:nvCxnSpPr>
        <p:spPr>
          <a:xfrm rot="5400000" flipH="1" flipV="1">
            <a:off x="1530190" y="3987062"/>
            <a:ext cx="1620180" cy="1584176"/>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56" name="正方形/長方形 739"/>
          <p:cNvSpPr/>
          <p:nvPr/>
        </p:nvSpPr>
        <p:spPr>
          <a:xfrm>
            <a:off x="1486153" y="4548051"/>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XXシステム改修、納品</a:t>
            </a:r>
          </a:p>
        </p:txBody>
      </p:sp>
      <p:sp>
        <p:nvSpPr>
          <p:cNvPr id="3357" name="楕円 740"/>
          <p:cNvSpPr/>
          <p:nvPr/>
        </p:nvSpPr>
        <p:spPr>
          <a:xfrm>
            <a:off x="4068472" y="4509000"/>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58" name="直線矢印コネクタ 741"/>
          <p:cNvCxnSpPr/>
          <p:nvPr/>
        </p:nvCxnSpPr>
        <p:spPr>
          <a:xfrm flipV="1">
            <a:off x="4860560" y="4221510"/>
            <a:ext cx="575" cy="1367731"/>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59" name="正方形/長方形 742"/>
          <p:cNvSpPr/>
          <p:nvPr/>
        </p:nvSpPr>
        <p:spPr>
          <a:xfrm>
            <a:off x="4858209" y="4977384"/>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○○システム開発、納品</a:t>
            </a:r>
          </a:p>
        </p:txBody>
      </p:sp>
      <p:cxnSp>
        <p:nvCxnSpPr>
          <p:cNvPr id="3360" name="カギ線コネクタ 743"/>
          <p:cNvCxnSpPr/>
          <p:nvPr/>
        </p:nvCxnSpPr>
        <p:spPr>
          <a:xfrm>
            <a:off x="6039827" y="3573014"/>
            <a:ext cx="2196246" cy="2016228"/>
          </a:xfrm>
          <a:prstGeom prst="bentConnector3">
            <a:avLst>
              <a:gd name="adj1" fmla="val 9996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61" name="楕円 744"/>
          <p:cNvSpPr/>
          <p:nvPr/>
        </p:nvSpPr>
        <p:spPr>
          <a:xfrm>
            <a:off x="6921926"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62" name="カギ線コネクタ 745"/>
          <p:cNvCxnSpPr/>
          <p:nvPr/>
        </p:nvCxnSpPr>
        <p:spPr>
          <a:xfrm rot="16200000" flipV="1">
            <a:off x="5972253" y="4036635"/>
            <a:ext cx="1620181" cy="1485031"/>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63" name="正方形/長方形 746"/>
          <p:cNvSpPr/>
          <p:nvPr/>
        </p:nvSpPr>
        <p:spPr>
          <a:xfrm>
            <a:off x="6336409" y="4527122"/>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納品</a:t>
            </a:r>
          </a:p>
        </p:txBody>
      </p:sp>
      <p:cxnSp>
        <p:nvCxnSpPr>
          <p:cNvPr id="3364" name="直線矢印コネクタ 747"/>
          <p:cNvCxnSpPr/>
          <p:nvPr/>
        </p:nvCxnSpPr>
        <p:spPr>
          <a:xfrm>
            <a:off x="4586098" y="2420888"/>
            <a:ext cx="0" cy="900735"/>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65" name="正方形/長方形 748"/>
          <p:cNvSpPr/>
          <p:nvPr/>
        </p:nvSpPr>
        <p:spPr>
          <a:xfrm>
            <a:off x="2050922" y="3247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66" name="正方形/長方形 749"/>
          <p:cNvSpPr/>
          <p:nvPr/>
        </p:nvSpPr>
        <p:spPr>
          <a:xfrm>
            <a:off x="7452000" y="3103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3367" name="正方形/長方形 750"/>
          <p:cNvSpPr/>
          <p:nvPr/>
        </p:nvSpPr>
        <p:spPr>
          <a:xfrm>
            <a:off x="2744076" y="5407145"/>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※補助対象経費（経済産業省）</a:t>
            </a:r>
          </a:p>
        </p:txBody>
      </p:sp>
      <p:sp>
        <p:nvSpPr>
          <p:cNvPr id="3368" name="テキスト 751"/>
          <p:cNvSpPr txBox="1"/>
          <p:nvPr/>
        </p:nvSpPr>
        <p:spPr>
          <a:xfrm>
            <a:off x="255878" y="693000"/>
            <a:ext cx="7281160"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契約関係、資金の流れ、補助対象経費、など</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を明示した</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事業スキーム図を示してください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69" name="テキスト 752"/>
          <p:cNvSpPr txBox="1"/>
          <p:nvPr/>
        </p:nvSpPr>
        <p:spPr>
          <a:xfrm>
            <a:off x="330460" y="1177900"/>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70" name="テキスト 753"/>
          <p:cNvSpPr txBox="1"/>
          <p:nvPr/>
        </p:nvSpPr>
        <p:spPr>
          <a:xfrm>
            <a:off x="252000" y="1239455"/>
            <a:ext cx="90102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7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372" name="正方形/長方形 3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70</a:t>
            </a:r>
            <a:endParaRPr kumimoji="1" lang="ja-JP" altLang="en-US" sz="1480" dirty="0">
              <a:solidFill>
                <a:schemeClr val="tx1"/>
              </a:solidFill>
            </a:endParaRPr>
          </a:p>
        </p:txBody>
      </p:sp>
    </p:spTree>
    <p:extLst>
      <p:ext uri="{BB962C8B-B14F-4D97-AF65-F5344CB8AC3E}">
        <p14:creationId xmlns:p14="http://schemas.microsoft.com/office/powerpoint/2010/main" val="532660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 name="正方形/長方形 4"/>
          <p:cNvSpPr/>
          <p:nvPr/>
        </p:nvSpPr>
        <p:spPr>
          <a:xfrm>
            <a:off x="72619" y="620688"/>
            <a:ext cx="5890531" cy="838150"/>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rPr>
              <a:t>概要を記載</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519" name="正方形/長方形 4"/>
          <p:cNvSpPr/>
          <p:nvPr/>
        </p:nvSpPr>
        <p:spPr>
          <a:xfrm>
            <a:off x="86181" y="1527797"/>
            <a:ext cx="4086302" cy="315766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endParaRPr lang="en-US" altLang="ja-JP" sz="1600" spc="-20" dirty="0">
              <a:solidFill>
                <a:schemeClr val="tx1"/>
              </a:solidFill>
              <a:latin typeface="Meiryo UI" panose="020B0604030504040204" pitchFamily="50" charset="-128"/>
              <a:ea typeface="Meiryo UI" panose="020B0604030504040204" pitchFamily="50" charset="-128"/>
            </a:endParaRPr>
          </a:p>
        </p:txBody>
      </p:sp>
      <p:sp>
        <p:nvSpPr>
          <p:cNvPr id="3520" name="正方形/長方形 4"/>
          <p:cNvSpPr/>
          <p:nvPr/>
        </p:nvSpPr>
        <p:spPr>
          <a:xfrm>
            <a:off x="72619" y="4729391"/>
            <a:ext cx="4099864" cy="2075949"/>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endParaRPr lang="en-US" altLang="ja-JP" sz="1600" spc="-20" dirty="0">
              <a:solidFill>
                <a:schemeClr val="tx1"/>
              </a:solidFill>
              <a:latin typeface="Meiryo UI" panose="020B0604030504040204" pitchFamily="50" charset="-128"/>
              <a:ea typeface="Meiryo UI" panose="020B0604030504040204" pitchFamily="50" charset="-128"/>
            </a:endParaRPr>
          </a:p>
        </p:txBody>
      </p:sp>
      <p:sp>
        <p:nvSpPr>
          <p:cNvPr id="3521" name="正方形/長方形 4"/>
          <p:cNvSpPr/>
          <p:nvPr/>
        </p:nvSpPr>
        <p:spPr>
          <a:xfrm>
            <a:off x="4260403" y="5341279"/>
            <a:ext cx="4789682" cy="1464943"/>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endParaRPr lang="en-US" altLang="ja-JP" sz="1600" spc="-20" dirty="0">
              <a:solidFill>
                <a:schemeClr val="tx1"/>
              </a:solidFill>
              <a:latin typeface="Meiryo UI" panose="020B0604030504040204" pitchFamily="50" charset="-128"/>
              <a:ea typeface="Meiryo UI" panose="020B0604030504040204" pitchFamily="50" charset="-128"/>
            </a:endParaRPr>
          </a:p>
        </p:txBody>
      </p:sp>
      <p:sp>
        <p:nvSpPr>
          <p:cNvPr id="3522" name="正方形/長方形 4"/>
          <p:cNvSpPr/>
          <p:nvPr/>
        </p:nvSpPr>
        <p:spPr>
          <a:xfrm>
            <a:off x="6035264" y="620689"/>
            <a:ext cx="3014819" cy="83725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tIns="180000" rtlCol="0" anchor="ctr" anchorCtr="0"/>
          <a:lstStyle/>
          <a:p>
            <a:pPr defTabSz="542925"/>
            <a:endParaRPr lang="en-US" altLang="ja-JP" sz="500" spc="-20" dirty="0">
              <a:solidFill>
                <a:schemeClr val="tx1"/>
              </a:solidFill>
              <a:latin typeface="Meiryo UI" panose="020B0604030504040204" pitchFamily="50" charset="-128"/>
              <a:ea typeface="Meiryo UI" panose="020B0604030504040204" pitchFamily="50" charset="-128"/>
            </a:endParaRPr>
          </a:p>
        </p:txBody>
      </p:sp>
      <p:sp>
        <p:nvSpPr>
          <p:cNvPr id="3523" name="正方形/長方形 13"/>
          <p:cNvSpPr/>
          <p:nvPr/>
        </p:nvSpPr>
        <p:spPr>
          <a:xfrm>
            <a:off x="6035192" y="620689"/>
            <a:ext cx="1190456"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目標（</a:t>
            </a:r>
            <a:r>
              <a:rPr lang="en-US" altLang="ja-JP" sz="1400" dirty="0">
                <a:latin typeface="Meiryo UI" panose="020B0604030504040204" pitchFamily="50" charset="-128"/>
                <a:ea typeface="Meiryo UI" panose="020B0604030504040204" pitchFamily="50" charset="-128"/>
              </a:rPr>
              <a:t>KPI</a:t>
            </a:r>
            <a:r>
              <a:rPr lang="ja-JP" altLang="en-US" sz="1400" dirty="0">
                <a:latin typeface="Meiryo UI" panose="020B0604030504040204" pitchFamily="50" charset="-128"/>
                <a:ea typeface="Meiryo UI" panose="020B0604030504040204" pitchFamily="50" charset="-128"/>
              </a:rPr>
              <a:t>）</a:t>
            </a:r>
          </a:p>
        </p:txBody>
      </p:sp>
      <p:sp>
        <p:nvSpPr>
          <p:cNvPr id="3524" name="正方形/長方形 14"/>
          <p:cNvSpPr/>
          <p:nvPr/>
        </p:nvSpPr>
        <p:spPr>
          <a:xfrm>
            <a:off x="96856" y="1527797"/>
            <a:ext cx="1148064"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実行計画</a:t>
            </a:r>
          </a:p>
        </p:txBody>
      </p:sp>
      <p:sp>
        <p:nvSpPr>
          <p:cNvPr id="3525" name="正方形/長方形 15"/>
          <p:cNvSpPr/>
          <p:nvPr/>
        </p:nvSpPr>
        <p:spPr>
          <a:xfrm>
            <a:off x="72620" y="4731104"/>
            <a:ext cx="117230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体制</a:t>
            </a:r>
          </a:p>
        </p:txBody>
      </p:sp>
      <p:sp>
        <p:nvSpPr>
          <p:cNvPr id="3526" name="正方形/長方形 16"/>
          <p:cNvSpPr/>
          <p:nvPr/>
        </p:nvSpPr>
        <p:spPr>
          <a:xfrm>
            <a:off x="4271041" y="5348805"/>
            <a:ext cx="2042846"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スケジュール</a:t>
            </a:r>
          </a:p>
        </p:txBody>
      </p:sp>
      <p:sp>
        <p:nvSpPr>
          <p:cNvPr id="3527" name="正方形/長方形 17"/>
          <p:cNvSpPr/>
          <p:nvPr/>
        </p:nvSpPr>
        <p:spPr>
          <a:xfrm>
            <a:off x="4260403" y="1528406"/>
            <a:ext cx="1841858"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実証内容</a:t>
            </a:r>
            <a:endParaRPr lang="en-US" altLang="ja-JP" sz="1400" dirty="0">
              <a:latin typeface="Meiryo UI" panose="020B0604030504040204" pitchFamily="50" charset="-128"/>
              <a:ea typeface="Meiryo UI" panose="020B0604030504040204" pitchFamily="50" charset="-128"/>
            </a:endParaRPr>
          </a:p>
        </p:txBody>
      </p:sp>
      <p:sp>
        <p:nvSpPr>
          <p:cNvPr id="352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１．事業概要：事業名</a:t>
            </a:r>
          </a:p>
        </p:txBody>
      </p:sp>
      <p:sp>
        <p:nvSpPr>
          <p:cNvPr id="3529"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30"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71</a:t>
            </a:r>
            <a:endParaRPr kumimoji="1" lang="ja-JP" altLang="en-US" sz="1480" dirty="0">
              <a:solidFill>
                <a:schemeClr val="tx1"/>
              </a:solidFill>
            </a:endParaRPr>
          </a:p>
        </p:txBody>
      </p:sp>
      <p:sp>
        <p:nvSpPr>
          <p:cNvPr id="3531" name="正方形/長方形 25"/>
          <p:cNvSpPr/>
          <p:nvPr/>
        </p:nvSpPr>
        <p:spPr>
          <a:xfrm>
            <a:off x="528904" y="1888053"/>
            <a:ext cx="8291568"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本ページについては、公表を前提にご作成ください。</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体制・目標・スケジュールは、実行計画に記載のスマートシティの取組全体についてご記載ください。</a:t>
            </a:r>
            <a:endParaRPr lang="en-US" altLang="ja-JP" sz="1400" i="1" dirty="0">
              <a:solidFill>
                <a:srgbClr val="FF0000"/>
              </a:solidFill>
            </a:endParaRPr>
          </a:p>
        </p:txBody>
      </p:sp>
      <p:sp>
        <p:nvSpPr>
          <p:cNvPr id="3532" name="正方形/長方形 4"/>
          <p:cNvSpPr/>
          <p:nvPr/>
        </p:nvSpPr>
        <p:spPr>
          <a:xfrm>
            <a:off x="4260403" y="1528406"/>
            <a:ext cx="4789682" cy="3744970"/>
          </a:xfrm>
          <a:prstGeom prst="rect">
            <a:avLst/>
          </a:prstGeom>
          <a:no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endParaRPr lang="en-US" altLang="ja-JP" sz="1600" spc="-2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0816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2400" b="1" dirty="0">
                <a:solidFill>
                  <a:schemeClr val="bg1"/>
                </a:solidFill>
                <a:latin typeface="ＭＳ Ｐゴシック" panose="020B0600070205080204" pitchFamily="50" charset="-128"/>
              </a:rPr>
              <a:t>２．○○事業実行計画概要</a:t>
            </a:r>
            <a:endParaRPr lang="ja-JP" altLang="en-US" sz="1800" b="1" dirty="0">
              <a:solidFill>
                <a:schemeClr val="bg1"/>
              </a:solidFill>
              <a:latin typeface="ＭＳ Ｐゴシック" panose="020B0600070205080204" pitchFamily="50" charset="-128"/>
            </a:endParaRPr>
          </a:p>
        </p:txBody>
      </p:sp>
      <p:sp>
        <p:nvSpPr>
          <p:cNvPr id="3535" name="テキスト ボックス 26"/>
          <p:cNvSpPr txBox="1"/>
          <p:nvPr/>
        </p:nvSpPr>
        <p:spPr>
          <a:xfrm>
            <a:off x="121567" y="1712303"/>
            <a:ext cx="6320589" cy="954107"/>
          </a:xfrm>
          <a:prstGeom prst="rect">
            <a:avLst/>
          </a:prstGeom>
          <a:noFill/>
        </p:spPr>
        <p:txBody>
          <a:bodyPr wrap="square" rtlCol="0">
            <a:spAutoFit/>
          </a:bodyPr>
          <a:lstStyle/>
          <a:p>
            <a:r>
              <a:rPr kumimoji="1" lang="ja-JP" altLang="en-US" sz="1400" dirty="0"/>
              <a:t>・図を用いて、</a:t>
            </a:r>
            <a:r>
              <a:rPr lang="ja-JP" altLang="en-US" sz="1400" dirty="0"/>
              <a:t>実行計画の解説を記載</a:t>
            </a:r>
            <a:endParaRPr lang="en-US" altLang="ja-JP" sz="1400" dirty="0"/>
          </a:p>
          <a:p>
            <a:r>
              <a:rPr kumimoji="1" lang="ja-JP" altLang="en-US" sz="1400" dirty="0"/>
              <a:t>・街の課題と解決方法を記載</a:t>
            </a:r>
            <a:endParaRPr kumimoji="1" lang="en-US" altLang="ja-JP" sz="1400" dirty="0"/>
          </a:p>
          <a:p>
            <a:r>
              <a:rPr kumimoji="1" lang="ja-JP" altLang="en-US" sz="1400" dirty="0"/>
              <a:t>・デフォルメされ</a:t>
            </a:r>
            <a:r>
              <a:rPr lang="ja-JP" altLang="en-US" sz="1400" dirty="0"/>
              <a:t>ていて</a:t>
            </a:r>
            <a:r>
              <a:rPr kumimoji="1" lang="ja-JP" altLang="en-US" sz="1400" dirty="0"/>
              <a:t>もかまわないので、実際のまちのうえに、それぞれの取組がどのように関連性をもっているのかわかるように表現</a:t>
            </a:r>
            <a:endParaRPr kumimoji="1" lang="en-US" altLang="ja-JP" sz="1400" dirty="0"/>
          </a:p>
        </p:txBody>
      </p:sp>
      <p:grpSp>
        <p:nvGrpSpPr>
          <p:cNvPr id="3536" name="グループ化 2"/>
          <p:cNvGrpSpPr/>
          <p:nvPr/>
        </p:nvGrpSpPr>
        <p:grpSpPr>
          <a:xfrm>
            <a:off x="1049443" y="3487318"/>
            <a:ext cx="6696869" cy="1983667"/>
            <a:chOff x="1049443" y="3487318"/>
            <a:chExt cx="6696869" cy="1983667"/>
          </a:xfrm>
        </p:grpSpPr>
        <p:pic>
          <p:nvPicPr>
            <p:cNvPr id="3537" name="図 25"/>
            <p:cNvPicPr>
              <a:picLocks noChangeAspect="1"/>
            </p:cNvPicPr>
            <p:nvPr/>
          </p:nvPicPr>
          <p:blipFill>
            <a:blip r:embed="rId3"/>
            <a:stretch>
              <a:fillRect/>
            </a:stretch>
          </p:blipFill>
          <p:spPr>
            <a:xfrm>
              <a:off x="5138000" y="3573016"/>
              <a:ext cx="2608312" cy="1812269"/>
            </a:xfrm>
            <a:prstGeom prst="rect">
              <a:avLst/>
            </a:prstGeom>
            <a:effectLst>
              <a:softEdge rad="330200"/>
            </a:effectLst>
          </p:spPr>
        </p:pic>
        <p:pic>
          <p:nvPicPr>
            <p:cNvPr id="3538" name="図 32"/>
            <p:cNvPicPr>
              <a:picLocks noChangeAspect="1"/>
            </p:cNvPicPr>
            <p:nvPr/>
          </p:nvPicPr>
          <p:blipFill>
            <a:blip r:embed="rId4"/>
            <a:stretch>
              <a:fillRect/>
            </a:stretch>
          </p:blipFill>
          <p:spPr>
            <a:xfrm>
              <a:off x="1049443" y="3487318"/>
              <a:ext cx="3842779" cy="1983667"/>
            </a:xfrm>
            <a:prstGeom prst="rect">
              <a:avLst/>
            </a:prstGeom>
            <a:effectLst>
              <a:softEdge rad="190500"/>
            </a:effectLst>
          </p:spPr>
        </p:pic>
        <p:sp>
          <p:nvSpPr>
            <p:cNvPr id="3539" name="テキスト ボックス 33"/>
            <p:cNvSpPr txBox="1"/>
            <p:nvPr/>
          </p:nvSpPr>
          <p:spPr>
            <a:xfrm rot="19281952">
              <a:off x="4525932" y="4070742"/>
              <a:ext cx="1224136" cy="461665"/>
            </a:xfrm>
            <a:prstGeom prst="rect">
              <a:avLst/>
            </a:prstGeom>
            <a:noFill/>
          </p:spPr>
          <p:txBody>
            <a:bodyPr wrap="square" rtlCol="0">
              <a:spAutoFit/>
            </a:bodyPr>
            <a:lstStyle/>
            <a:p>
              <a:r>
                <a:rPr kumimoji="1" lang="en-US" altLang="ja-JP" sz="2400" dirty="0">
                  <a:solidFill>
                    <a:srgbClr val="FF0000"/>
                  </a:solidFill>
                </a:rPr>
                <a:t>IMAGE</a:t>
              </a:r>
              <a:endParaRPr kumimoji="1" lang="ja-JP" altLang="en-US" sz="2400" dirty="0">
                <a:solidFill>
                  <a:srgbClr val="FF0000"/>
                </a:solidFill>
              </a:endParaRPr>
            </a:p>
          </p:txBody>
        </p:sp>
      </p:grpSp>
      <p:sp>
        <p:nvSpPr>
          <p:cNvPr id="3540" name="正方形/長方形 35"/>
          <p:cNvSpPr/>
          <p:nvPr/>
        </p:nvSpPr>
        <p:spPr>
          <a:xfrm>
            <a:off x="107950" y="656948"/>
            <a:ext cx="8978900" cy="914400"/>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■本実行計画の概要　（どのような技術を用いて、いつまでに何を行うかを簡潔に記載）</a:t>
            </a:r>
            <a:r>
              <a:rPr lang="ja-JP" altLang="en-US" dirty="0">
                <a:solidFill>
                  <a:schemeClr val="tx1"/>
                </a:solidFill>
                <a:latin typeface="+mj-ea"/>
                <a:ea typeface="+mj-ea"/>
              </a:rPr>
              <a:t>　</a:t>
            </a:r>
            <a:endParaRPr lang="en-US" altLang="ja-JP" spc="-20" dirty="0">
              <a:solidFill>
                <a:schemeClr val="tx1"/>
              </a:solidFill>
              <a:latin typeface="+mj-ea"/>
              <a:ea typeface="+mj-ea"/>
            </a:endParaRPr>
          </a:p>
        </p:txBody>
      </p:sp>
      <p:sp>
        <p:nvSpPr>
          <p:cNvPr id="3541"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42"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72</a:t>
            </a:r>
            <a:endParaRPr kumimoji="1" lang="ja-JP" altLang="en-US" sz="1480" dirty="0">
              <a:solidFill>
                <a:schemeClr val="tx1"/>
              </a:solidFill>
            </a:endParaRPr>
          </a:p>
        </p:txBody>
      </p:sp>
    </p:spTree>
    <p:extLst>
      <p:ext uri="{BB962C8B-B14F-4D97-AF65-F5344CB8AC3E}">
        <p14:creationId xmlns:p14="http://schemas.microsoft.com/office/powerpoint/2010/main" val="3022810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３．実証事業の取組概要：○○事業</a:t>
            </a:r>
          </a:p>
        </p:txBody>
      </p:sp>
      <p:sp>
        <p:nvSpPr>
          <p:cNvPr id="3545"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73</a:t>
            </a:r>
            <a:endParaRPr kumimoji="1" lang="ja-JP" altLang="en-US" sz="1480" dirty="0">
              <a:solidFill>
                <a:schemeClr val="tx1"/>
              </a:solidFill>
            </a:endParaRPr>
          </a:p>
        </p:txBody>
      </p:sp>
      <p:sp>
        <p:nvSpPr>
          <p:cNvPr id="3547" name="正方形/長方形 25"/>
          <p:cNvSpPr/>
          <p:nvPr/>
        </p:nvSpPr>
        <p:spPr>
          <a:xfrm>
            <a:off x="161508" y="718502"/>
            <a:ext cx="8820984" cy="3108543"/>
          </a:xfrm>
          <a:prstGeom prst="rect">
            <a:avLst/>
          </a:prstGeom>
        </p:spPr>
        <p:txBody>
          <a:bodyPr wrap="square">
            <a:spAutoFit/>
          </a:bodyPr>
          <a:lstStyle/>
          <a:p>
            <a:r>
              <a:rPr lang="ja-JP" altLang="en-US" sz="1400" i="1" dirty="0">
                <a:solidFill>
                  <a:srgbClr val="FF0000"/>
                </a:solidFill>
              </a:rPr>
              <a:t>当ページでは、実証実験の概要。検証に必要な実証事業の内容（実証事業実施体制、実証実験の内容等）を簡潔にまとめる。</a:t>
            </a:r>
            <a:endParaRPr lang="en-US" altLang="ja-JP" sz="1400" i="1" dirty="0">
              <a:solidFill>
                <a:srgbClr val="FF0000"/>
              </a:solidFill>
            </a:endParaRPr>
          </a:p>
          <a:p>
            <a:r>
              <a:rPr lang="ja-JP" altLang="en-US" sz="1400" i="1" dirty="0">
                <a:solidFill>
                  <a:srgbClr val="FF0000"/>
                </a:solidFill>
              </a:rPr>
              <a:t>次ページで、詳細な検討内容等を記載。</a:t>
            </a:r>
            <a:endParaRPr lang="en-US" altLang="ja-JP" sz="1400" i="1" dirty="0">
              <a:solidFill>
                <a:srgbClr val="FF0000"/>
              </a:solidFill>
            </a:endParaRPr>
          </a:p>
          <a:p>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別紙</a:t>
            </a:r>
            <a:r>
              <a:rPr lang="en-US" altLang="ja-JP" sz="1400" i="1" dirty="0">
                <a:solidFill>
                  <a:srgbClr val="FF0000"/>
                </a:solidFill>
              </a:rPr>
              <a:t>8-2</a:t>
            </a:r>
            <a:r>
              <a:rPr lang="ja-JP" altLang="en-US" sz="1400" i="1" dirty="0">
                <a:solidFill>
                  <a:srgbClr val="FF0000"/>
                </a:solidFill>
              </a:rPr>
              <a:t>スマートシティ実装化支援事業応募時のチェックリストの記載を踏まえて記載。</a:t>
            </a:r>
            <a:endParaRPr lang="en-US" altLang="ja-JP" sz="1400" i="1" dirty="0">
              <a:solidFill>
                <a:srgbClr val="FF0000"/>
              </a:solidFill>
            </a:endParaRPr>
          </a:p>
          <a:p>
            <a:r>
              <a:rPr lang="ja-JP" altLang="en-US" sz="1400" i="1" dirty="0">
                <a:solidFill>
                  <a:srgbClr val="FF0000"/>
                </a:solidFill>
              </a:rPr>
              <a:t>例：</a:t>
            </a:r>
            <a:endParaRPr lang="en-US" altLang="ja-JP" sz="1400" i="1" dirty="0">
              <a:solidFill>
                <a:srgbClr val="FF0000"/>
              </a:solidFill>
            </a:endParaRPr>
          </a:p>
          <a:p>
            <a:r>
              <a:rPr lang="ja-JP" altLang="en-US" sz="1400" i="1" dirty="0">
                <a:solidFill>
                  <a:srgbClr val="FF0000"/>
                </a:solidFill>
              </a:rPr>
              <a:t>・都市が抱える課題を解決し新たな価値を創出するため、先端的技術や官民データを活用し、都市活動や都市インフラの管理及び活用を高度化する取組であるか</a:t>
            </a:r>
          </a:p>
          <a:p>
            <a:r>
              <a:rPr lang="ja-JP" altLang="en-US" sz="1400" i="1" dirty="0">
                <a:solidFill>
                  <a:srgbClr val="FF0000"/>
                </a:solidFill>
              </a:rPr>
              <a:t>・確立・商用化された民間サービス・技術の導入検討となっていないか。</a:t>
            </a:r>
          </a:p>
          <a:p>
            <a:r>
              <a:rPr lang="ja-JP" altLang="en-US" sz="1400" i="1" dirty="0">
                <a:solidFill>
                  <a:srgbClr val="FF0000"/>
                </a:solidFill>
              </a:rPr>
              <a:t>・アプリの活用など、他のサービスや他地区で既に類似の取組が導入されていないか。</a:t>
            </a:r>
            <a:endParaRPr lang="en-US" altLang="ja-JP" sz="1400" i="1" dirty="0">
              <a:solidFill>
                <a:srgbClr val="FF0000"/>
              </a:solidFill>
            </a:endParaRPr>
          </a:p>
          <a:p>
            <a:r>
              <a:rPr lang="ja-JP" altLang="en-US" sz="1400" i="1" dirty="0">
                <a:solidFill>
                  <a:srgbClr val="FF0000"/>
                </a:solidFill>
              </a:rPr>
              <a:t>・実証事業の検証内容について、事前に専門家等からのアドバイスにより、実証を行わずとも確認可能な事項と実証実験を行って検証すべき項目や検証方法が明確であるか</a:t>
            </a:r>
            <a:endParaRPr lang="en-US" altLang="ja-JP" sz="1400" i="1" dirty="0">
              <a:solidFill>
                <a:srgbClr val="FF0000"/>
              </a:solidFill>
            </a:endParaRPr>
          </a:p>
          <a:p>
            <a:r>
              <a:rPr lang="ja-JP" altLang="en-US" sz="1400" i="1" dirty="0">
                <a:solidFill>
                  <a:srgbClr val="FF0000"/>
                </a:solidFill>
              </a:rPr>
              <a:t>・システムの構築や技術の確立や活用を目的とした検証となっていないか</a:t>
            </a:r>
            <a:endParaRPr lang="en-US" altLang="ja-JP" sz="1400" i="1" dirty="0">
              <a:solidFill>
                <a:srgbClr val="FF0000"/>
              </a:solidFill>
            </a:endParaRPr>
          </a:p>
          <a:p>
            <a:endParaRPr lang="ja-JP" altLang="en-US" sz="1400" i="1" dirty="0">
              <a:solidFill>
                <a:srgbClr val="FF0000"/>
              </a:solidFill>
            </a:endParaRPr>
          </a:p>
        </p:txBody>
      </p:sp>
    </p:spTree>
    <p:extLst>
      <p:ext uri="{BB962C8B-B14F-4D97-AF65-F5344CB8AC3E}">
        <p14:creationId xmlns:p14="http://schemas.microsoft.com/office/powerpoint/2010/main" val="3970949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３．実証事業の検証内容：○○事業</a:t>
            </a:r>
          </a:p>
        </p:txBody>
      </p:sp>
      <p:sp>
        <p:nvSpPr>
          <p:cNvPr id="3550"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51"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74</a:t>
            </a:r>
            <a:endParaRPr kumimoji="1" lang="ja-JP" altLang="en-US" sz="1480" dirty="0">
              <a:solidFill>
                <a:schemeClr val="tx1"/>
              </a:solidFill>
            </a:endParaRPr>
          </a:p>
        </p:txBody>
      </p:sp>
      <p:sp>
        <p:nvSpPr>
          <p:cNvPr id="3552" name="正方形/長方形 25"/>
          <p:cNvSpPr/>
          <p:nvPr/>
        </p:nvSpPr>
        <p:spPr>
          <a:xfrm>
            <a:off x="107504" y="856099"/>
            <a:ext cx="8820984" cy="2030432"/>
          </a:xfrm>
          <a:prstGeom prst="rect">
            <a:avLst/>
          </a:prstGeom>
        </p:spPr>
        <p:txBody>
          <a:bodyPr wrap="square">
            <a:spAutoFit/>
          </a:bodyPr>
          <a:lstStyle/>
          <a:p>
            <a:r>
              <a:rPr lang="ja-JP" altLang="en-US" sz="1400" i="1" dirty="0">
                <a:solidFill>
                  <a:srgbClr val="FF0000"/>
                </a:solidFill>
              </a:rPr>
              <a:t>詳細な検討内容等を記載。</a:t>
            </a:r>
            <a:endParaRPr lang="en-US" altLang="ja-JP" sz="1400" i="1" dirty="0">
              <a:solidFill>
                <a:srgbClr val="FF0000"/>
              </a:solidFill>
            </a:endParaRPr>
          </a:p>
          <a:p>
            <a:r>
              <a:rPr lang="ja-JP" altLang="en-US" sz="1400" i="1" dirty="0">
                <a:solidFill>
                  <a:srgbClr val="FF0000"/>
                </a:solidFill>
              </a:rPr>
              <a:t>資料を追加したい場合は、参考資料を添付し、当該様式を追加しないこと。</a:t>
            </a:r>
          </a:p>
          <a:p>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別紙</a:t>
            </a:r>
            <a:r>
              <a:rPr lang="en-US" altLang="ja-JP" sz="1400" i="1" dirty="0">
                <a:solidFill>
                  <a:srgbClr val="FF0000"/>
                </a:solidFill>
              </a:rPr>
              <a:t>8-2</a:t>
            </a:r>
            <a:r>
              <a:rPr lang="ja-JP" altLang="en-US" sz="1400" i="1" dirty="0">
                <a:solidFill>
                  <a:srgbClr val="FF0000"/>
                </a:solidFill>
              </a:rPr>
              <a:t>スマートシティ実装化支援事業応募時のチェックリストの記載を踏まえて記載。</a:t>
            </a:r>
            <a:endParaRPr lang="en-US" altLang="ja-JP" sz="1400" i="1" dirty="0">
              <a:solidFill>
                <a:srgbClr val="FF0000"/>
              </a:solidFill>
            </a:endParaRPr>
          </a:p>
          <a:p>
            <a:r>
              <a:rPr lang="ja-JP" altLang="en-US" sz="1400" i="1" dirty="0">
                <a:solidFill>
                  <a:srgbClr val="FF0000"/>
                </a:solidFill>
              </a:rPr>
              <a:t>例：</a:t>
            </a:r>
            <a:endParaRPr lang="en-US" altLang="ja-JP" sz="1400" i="1" dirty="0">
              <a:solidFill>
                <a:srgbClr val="FF0000"/>
              </a:solidFill>
            </a:endParaRPr>
          </a:p>
          <a:p>
            <a:r>
              <a:rPr lang="ja-JP" altLang="en-US" sz="1400" i="1" dirty="0">
                <a:solidFill>
                  <a:srgbClr val="FF0000"/>
                </a:solidFill>
              </a:rPr>
              <a:t>・実証事業の検証内容について、事前に専門家等からのアドバイスにより、実証を行わずとも確認可能な事項と実証実験を行って検証すべき項目や検証方法が明確であるか</a:t>
            </a:r>
            <a:endParaRPr lang="en-US" altLang="ja-JP" sz="1400" i="1" dirty="0">
              <a:solidFill>
                <a:srgbClr val="FF0000"/>
              </a:solidFill>
            </a:endParaRPr>
          </a:p>
          <a:p>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対象分野については、以下の表に関連する項目に「○」を記載</a:t>
            </a:r>
            <a:endParaRPr lang="en-US" altLang="ja-JP" sz="1400" i="1" dirty="0">
              <a:solidFill>
                <a:srgbClr val="FF0000"/>
              </a:solidFill>
            </a:endParaRPr>
          </a:p>
        </p:txBody>
      </p:sp>
      <p:graphicFrame>
        <p:nvGraphicFramePr>
          <p:cNvPr id="3553" name="表 1"/>
          <p:cNvGraphicFramePr>
            <a:graphicFrameLocks noGrp="1"/>
          </p:cNvGraphicFramePr>
          <p:nvPr>
            <p:extLst>
              <p:ext uri="{D42A27DB-BD31-4B8C-83A1-F6EECF244321}">
                <p14:modId xmlns:p14="http://schemas.microsoft.com/office/powerpoint/2010/main" val="2132981316"/>
              </p:ext>
            </p:extLst>
          </p:nvPr>
        </p:nvGraphicFramePr>
        <p:xfrm>
          <a:off x="107504" y="6093296"/>
          <a:ext cx="8928996" cy="648072"/>
        </p:xfrm>
        <a:graphic>
          <a:graphicData uri="http://schemas.openxmlformats.org/drawingml/2006/table">
            <a:tbl>
              <a:tblPr firstRow="1" bandRow="1">
                <a:tableStyleId>{5C22544A-7EE6-4342-B048-85BDC9FD1C3A}</a:tableStyleId>
              </a:tblPr>
              <a:tblGrid>
                <a:gridCol w="744083">
                  <a:extLst>
                    <a:ext uri="{9D8B030D-6E8A-4147-A177-3AD203B41FA5}">
                      <a16:colId xmlns:a16="http://schemas.microsoft.com/office/drawing/2014/main" val="20000"/>
                    </a:ext>
                  </a:extLst>
                </a:gridCol>
                <a:gridCol w="744083">
                  <a:extLst>
                    <a:ext uri="{9D8B030D-6E8A-4147-A177-3AD203B41FA5}">
                      <a16:colId xmlns:a16="http://schemas.microsoft.com/office/drawing/2014/main" val="20001"/>
                    </a:ext>
                  </a:extLst>
                </a:gridCol>
                <a:gridCol w="744083">
                  <a:extLst>
                    <a:ext uri="{9D8B030D-6E8A-4147-A177-3AD203B41FA5}">
                      <a16:colId xmlns:a16="http://schemas.microsoft.com/office/drawing/2014/main" val="20002"/>
                    </a:ext>
                  </a:extLst>
                </a:gridCol>
                <a:gridCol w="744083">
                  <a:extLst>
                    <a:ext uri="{9D8B030D-6E8A-4147-A177-3AD203B41FA5}">
                      <a16:colId xmlns:a16="http://schemas.microsoft.com/office/drawing/2014/main" val="20003"/>
                    </a:ext>
                  </a:extLst>
                </a:gridCol>
                <a:gridCol w="744083">
                  <a:extLst>
                    <a:ext uri="{9D8B030D-6E8A-4147-A177-3AD203B41FA5}">
                      <a16:colId xmlns:a16="http://schemas.microsoft.com/office/drawing/2014/main" val="20004"/>
                    </a:ext>
                  </a:extLst>
                </a:gridCol>
                <a:gridCol w="744083">
                  <a:extLst>
                    <a:ext uri="{9D8B030D-6E8A-4147-A177-3AD203B41FA5}">
                      <a16:colId xmlns:a16="http://schemas.microsoft.com/office/drawing/2014/main" val="20005"/>
                    </a:ext>
                  </a:extLst>
                </a:gridCol>
                <a:gridCol w="744083">
                  <a:extLst>
                    <a:ext uri="{9D8B030D-6E8A-4147-A177-3AD203B41FA5}">
                      <a16:colId xmlns:a16="http://schemas.microsoft.com/office/drawing/2014/main" val="20006"/>
                    </a:ext>
                  </a:extLst>
                </a:gridCol>
                <a:gridCol w="744083">
                  <a:extLst>
                    <a:ext uri="{9D8B030D-6E8A-4147-A177-3AD203B41FA5}">
                      <a16:colId xmlns:a16="http://schemas.microsoft.com/office/drawing/2014/main" val="20007"/>
                    </a:ext>
                  </a:extLst>
                </a:gridCol>
                <a:gridCol w="744083">
                  <a:extLst>
                    <a:ext uri="{9D8B030D-6E8A-4147-A177-3AD203B41FA5}">
                      <a16:colId xmlns:a16="http://schemas.microsoft.com/office/drawing/2014/main" val="20008"/>
                    </a:ext>
                  </a:extLst>
                </a:gridCol>
                <a:gridCol w="744083">
                  <a:extLst>
                    <a:ext uri="{9D8B030D-6E8A-4147-A177-3AD203B41FA5}">
                      <a16:colId xmlns:a16="http://schemas.microsoft.com/office/drawing/2014/main" val="20009"/>
                    </a:ext>
                  </a:extLst>
                </a:gridCol>
                <a:gridCol w="744083">
                  <a:extLst>
                    <a:ext uri="{9D8B030D-6E8A-4147-A177-3AD203B41FA5}">
                      <a16:colId xmlns:a16="http://schemas.microsoft.com/office/drawing/2014/main" val="20010"/>
                    </a:ext>
                  </a:extLst>
                </a:gridCol>
                <a:gridCol w="744083">
                  <a:extLst>
                    <a:ext uri="{9D8B030D-6E8A-4147-A177-3AD203B41FA5}">
                      <a16:colId xmlns:a16="http://schemas.microsoft.com/office/drawing/2014/main" val="20011"/>
                    </a:ext>
                  </a:extLst>
                </a:gridCol>
              </a:tblGrid>
              <a:tr h="370840">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交通・モビリティ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エネルギー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防災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インフラ維持管理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観光・地域活性化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健康・医療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農林水産業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700" dirty="0">
                          <a:solidFill>
                            <a:schemeClr val="bg1"/>
                          </a:solidFill>
                          <a:latin typeface="メイリオ" panose="020B0604030504040204" pitchFamily="50" charset="-128"/>
                          <a:ea typeface="メイリオ" panose="020B0604030504040204" pitchFamily="50" charset="-128"/>
                        </a:rPr>
                        <a:t>セキュリティ・見守り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物流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都市計画・整備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51832">
                <a:tc>
                  <a:txBody>
                    <a:bodyPr/>
                    <a:lstStyle/>
                    <a:p>
                      <a:pPr algn="ctr"/>
                      <a:endParaRPr kumimoji="1" lang="ja-JP" altLang="en-US" sz="1000"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54" name="テキスト ボックス 2"/>
          <p:cNvSpPr txBox="1"/>
          <p:nvPr/>
        </p:nvSpPr>
        <p:spPr>
          <a:xfrm>
            <a:off x="-10120" y="5831686"/>
            <a:ext cx="1031051" cy="261610"/>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（対象分野）</a:t>
            </a:r>
          </a:p>
        </p:txBody>
      </p:sp>
    </p:spTree>
    <p:extLst>
      <p:ext uri="{BB962C8B-B14F-4D97-AF65-F5344CB8AC3E}">
        <p14:creationId xmlns:p14="http://schemas.microsoft.com/office/powerpoint/2010/main" val="3899970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５．プロジェクトの事業費：○○事業</a:t>
            </a:r>
          </a:p>
        </p:txBody>
      </p:sp>
      <p:sp>
        <p:nvSpPr>
          <p:cNvPr id="3557" name="正方形/長方形 34"/>
          <p:cNvSpPr/>
          <p:nvPr/>
        </p:nvSpPr>
        <p:spPr>
          <a:xfrm>
            <a:off x="65885" y="5517232"/>
            <a:ext cx="9012228" cy="1223412"/>
          </a:xfrm>
          <a:prstGeom prst="rect">
            <a:avLst/>
          </a:prstGeom>
        </p:spPr>
        <p:txBody>
          <a:bodyPr wrap="square">
            <a:spAutoFit/>
          </a:bodyPr>
          <a:lstStyle/>
          <a:p>
            <a:pPr marL="180975" indent="-180975"/>
            <a:r>
              <a:rPr lang="en-US" altLang="ja-JP" sz="1050" dirty="0">
                <a:latin typeface="+mn-ea"/>
                <a:ea typeface="+mn-ea"/>
              </a:rPr>
              <a:t>※</a:t>
            </a:r>
            <a:r>
              <a:rPr lang="ja-JP" altLang="en-US" sz="1050" dirty="0">
                <a:latin typeface="+mn-ea"/>
                <a:ea typeface="+mn-ea"/>
              </a:rPr>
              <a:t>（Ａ）に記載する金額は（Ｂ）に記載する金額を超えない額とすること</a:t>
            </a:r>
            <a:endParaRPr lang="en-US" altLang="ja-JP" sz="1050" dirty="0">
              <a:latin typeface="+mn-ea"/>
              <a:ea typeface="+mn-ea"/>
            </a:endParaRPr>
          </a:p>
          <a:p>
            <a:pPr marL="180975" indent="-180975"/>
            <a:r>
              <a:rPr lang="ja-JP" altLang="en-US" sz="1050" dirty="0">
                <a:latin typeface="+mn-ea"/>
                <a:ea typeface="+mn-ea"/>
              </a:rPr>
              <a:t>１．実行計画に記載の事業について記入すること</a:t>
            </a:r>
            <a:r>
              <a:rPr lang="ja-JP" altLang="en-US" sz="1050" dirty="0">
                <a:solidFill>
                  <a:schemeClr val="tx1"/>
                </a:solidFill>
                <a:latin typeface="+mn-ea"/>
                <a:ea typeface="+mn-ea"/>
              </a:rPr>
              <a:t>。なお、当該様式に記載する事業は</a:t>
            </a:r>
            <a:r>
              <a:rPr lang="ja-JP" altLang="en-US" sz="1050" dirty="0">
                <a:solidFill>
                  <a:schemeClr val="tx1"/>
                </a:solidFill>
                <a:latin typeface="+mn-ea"/>
                <a:cs typeface="Times New Roman" panose="02020603050405020304" pitchFamily="18" charset="0"/>
              </a:rPr>
              <a:t>初めてスマートシティ実装化支援事業に採択された年度以降を対象とする。本事業への採択実績がない場合は、今年度以降を対象とする。</a:t>
            </a:r>
            <a:endParaRPr lang="en-US" altLang="ja-JP" sz="1050" dirty="0">
              <a:solidFill>
                <a:schemeClr val="tx1"/>
              </a:solidFill>
              <a:latin typeface="+mn-ea"/>
              <a:cs typeface="Times New Roman" panose="02020603050405020304" pitchFamily="18" charset="0"/>
            </a:endParaRPr>
          </a:p>
          <a:p>
            <a:pPr marL="180975" indent="-180975"/>
            <a:r>
              <a:rPr lang="ja-JP" altLang="en-US" sz="1050" dirty="0">
                <a:solidFill>
                  <a:schemeClr val="tx1"/>
                </a:solidFill>
                <a:latin typeface="+mn-ea"/>
                <a:cs typeface="Times New Roman" panose="02020603050405020304" pitchFamily="18" charset="0"/>
              </a:rPr>
              <a:t>　　　例：令和３年度にスマートシティ実装化支援事業に採択された地区は、令和４年度の事業費および令和３年度の事業費を計上する。</a:t>
            </a:r>
            <a:endParaRPr lang="en-US" altLang="ja-JP" sz="1050" dirty="0">
              <a:solidFill>
                <a:schemeClr val="tx1"/>
              </a:solidFill>
              <a:latin typeface="+mn-ea"/>
              <a:cs typeface="Times New Roman" panose="02020603050405020304" pitchFamily="18" charset="0"/>
            </a:endParaRPr>
          </a:p>
          <a:p>
            <a:pPr marL="180975" indent="-180975"/>
            <a:r>
              <a:rPr lang="ja-JP" altLang="en-US" sz="1050" dirty="0">
                <a:solidFill>
                  <a:schemeClr val="tx1"/>
                </a:solidFill>
                <a:latin typeface="+mn-ea"/>
                <a:cs typeface="Times New Roman" panose="02020603050405020304" pitchFamily="18" charset="0"/>
              </a:rPr>
              <a:t>　　　例：令和４年度に初めて当該事業に応募する場合、令和４年度に実施する事業のみを対象とし、計上する。</a:t>
            </a:r>
            <a:endParaRPr lang="en-US" altLang="ja-JP" sz="1050" dirty="0">
              <a:solidFill>
                <a:schemeClr val="tx1"/>
              </a:solidFill>
              <a:latin typeface="+mn-ea"/>
              <a:ea typeface="+mn-ea"/>
            </a:endParaRPr>
          </a:p>
          <a:p>
            <a:pPr marL="180975" indent="-180975"/>
            <a:r>
              <a:rPr lang="ja-JP" altLang="en-US" sz="1050" dirty="0">
                <a:latin typeface="+mn-ea"/>
                <a:ea typeface="+mn-ea"/>
              </a:rPr>
              <a:t>２．その他の国の補助事業により実施する事業について、事業名の欄の（）内に補助事業の名称及び所管省庁名を記入すること。</a:t>
            </a:r>
          </a:p>
          <a:p>
            <a:pPr marL="180975" indent="-180975"/>
            <a:r>
              <a:rPr lang="ja-JP" altLang="en-US" sz="1050" dirty="0">
                <a:latin typeface="+mn-ea"/>
                <a:ea typeface="+mn-ea"/>
              </a:rPr>
              <a:t>３．適宜欄を追加して記載すること。</a:t>
            </a:r>
          </a:p>
        </p:txBody>
      </p:sp>
      <p:sp>
        <p:nvSpPr>
          <p:cNvPr id="3558"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59"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75</a:t>
            </a:r>
          </a:p>
        </p:txBody>
      </p:sp>
      <p:graphicFrame>
        <p:nvGraphicFramePr>
          <p:cNvPr id="3560" name="表 2"/>
          <p:cNvGraphicFramePr>
            <a:graphicFrameLocks noGrp="1"/>
          </p:cNvGraphicFramePr>
          <p:nvPr>
            <p:extLst>
              <p:ext uri="{D42A27DB-BD31-4B8C-83A1-F6EECF244321}">
                <p14:modId xmlns:p14="http://schemas.microsoft.com/office/powerpoint/2010/main" val="2278986740"/>
              </p:ext>
            </p:extLst>
          </p:nvPr>
        </p:nvGraphicFramePr>
        <p:xfrm>
          <a:off x="107503" y="765209"/>
          <a:ext cx="8856985" cy="4727724"/>
        </p:xfrm>
        <a:graphic>
          <a:graphicData uri="http://schemas.openxmlformats.org/drawingml/2006/table">
            <a:tbl>
              <a:tblPr/>
              <a:tblGrid>
                <a:gridCol w="151216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tblGrid>
              <a:tr h="230868">
                <a:tc rowSpan="3">
                  <a:txBody>
                    <a:bodyPr/>
                    <a:lstStyle/>
                    <a:p>
                      <a:pPr algn="ctr" latinLnBrk="0">
                        <a:lnSpc>
                          <a:spcPts val="1765"/>
                        </a:lnSpc>
                        <a:spcAft>
                          <a:spcPts val="0"/>
                        </a:spcAft>
                      </a:pPr>
                      <a:r>
                        <a:rPr lang="ja-JP" sz="1200" spc="-5">
                          <a:effectLst/>
                          <a:latin typeface="Meiryo UI" panose="020B0604030504040204" pitchFamily="50" charset="-128"/>
                          <a:ea typeface="Meiryo UI" panose="020B0604030504040204" pitchFamily="50" charset="-128"/>
                          <a:cs typeface="Times New Roman" panose="02020603050405020304" pitchFamily="18" charset="0"/>
                        </a:rPr>
                        <a:t>事業区分</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事業名</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実行計画に基づく事業に要する経費</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80883">
                <a:tc vMerge="1">
                  <a:txBody>
                    <a:bodyPr/>
                    <a:lstStyle/>
                    <a:p>
                      <a:endParaRPr kumimoji="1" lang="ja-JP" altLang="en-US"/>
                    </a:p>
                  </a:txBody>
                  <a:tcPr/>
                </a:tc>
                <a:tc vMerge="1">
                  <a:txBody>
                    <a:bodyPr/>
                    <a:lstStyle/>
                    <a:p>
                      <a:endParaRPr kumimoji="1" lang="ja-JP" altLang="en-US"/>
                    </a:p>
                  </a:txBody>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令和３年度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令和４年度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634987">
                <a:tc vMerge="1">
                  <a:txBody>
                    <a:bodyPr/>
                    <a:lstStyle/>
                    <a:p>
                      <a:endParaRPr kumimoji="1" lang="ja-JP" altLang="en-US"/>
                    </a:p>
                  </a:txBody>
                  <a:tcPr/>
                </a:tc>
                <a:tc vMerge="1">
                  <a:txBody>
                    <a:bodyPr/>
                    <a:lstStyle/>
                    <a:p>
                      <a:endParaRPr kumimoji="1" lang="ja-JP" altLang="en-US"/>
                    </a:p>
                  </a:txBody>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en-US" sz="1000" spc="0" dirty="0">
                          <a:effectLst/>
                          <a:latin typeface="Meiryo UI" panose="020B0604030504040204" pitchFamily="50" charset="-128"/>
                          <a:ea typeface="Meiryo UI" panose="020B0604030504040204" pitchFamily="50" charset="-128"/>
                          <a:cs typeface="Times New Roman" panose="02020603050405020304" pitchFamily="18" charset="0"/>
                        </a:rPr>
                        <a:t>（コンソーシアムによる負担等）</a:t>
                      </a:r>
                      <a:endParaRPr lang="ja-JP" sz="10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en-US" sz="1000" spc="0" dirty="0">
                          <a:effectLst/>
                          <a:latin typeface="Meiryo UI" panose="020B0604030504040204" pitchFamily="50" charset="-128"/>
                          <a:ea typeface="Meiryo UI" panose="020B0604030504040204" pitchFamily="50" charset="-128"/>
                          <a:cs typeface="Times New Roman" panose="02020603050405020304" pitchFamily="18" charset="0"/>
                        </a:rPr>
                        <a:t>（コンソーシアムによる負担等）</a:t>
                      </a:r>
                      <a:endParaRPr lang="ja-JP" sz="10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en-US" sz="1000" spc="0" dirty="0">
                          <a:effectLst/>
                          <a:latin typeface="Meiryo UI" panose="020B0604030504040204" pitchFamily="50" charset="-128"/>
                          <a:ea typeface="Meiryo UI" panose="020B0604030504040204" pitchFamily="50" charset="-128"/>
                          <a:cs typeface="Times New Roman" panose="02020603050405020304" pitchFamily="18" charset="0"/>
                        </a:rPr>
                        <a:t>（コンソーシアムによる負担等）</a:t>
                      </a:r>
                      <a:endParaRPr lang="ja-JP" sz="10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933">
                <a:tc rowSpan="2">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スマートシティ実装化支援事業により実施する実証事業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2645">
                <a:tc vMerge="1">
                  <a:txBody>
                    <a:bodyPr/>
                    <a:lstStyle/>
                    <a:p>
                      <a:endParaRPr kumimoji="1" lang="ja-JP" altLang="en-US"/>
                    </a:p>
                  </a:txBody>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6896">
                <a:tc rowSpan="2">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国の補助事業によらず実施する事業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4500">
                <a:tc vMerge="1">
                  <a:txBody>
                    <a:bodyPr/>
                    <a:lstStyle/>
                    <a:p>
                      <a:endParaRPr kumimoji="1" lang="ja-JP" altLang="en-US"/>
                    </a:p>
                  </a:txBody>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955">
                <a:tc gridSpan="2">
                  <a:txBody>
                    <a:bodyPr/>
                    <a:lstStyle/>
                    <a:p>
                      <a:pPr algn="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小計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（Ａ）</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（Ｂ）</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1395">
                <a:tc rowSpan="2">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その他の</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国の補助事業により</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1395">
                <a:tc vMerge="1">
                  <a:txBody>
                    <a:bodyPr/>
                    <a:lstStyle/>
                    <a:p>
                      <a:endParaRPr kumimoji="1" lang="ja-JP" altLang="en-US"/>
                    </a:p>
                  </a:txBody>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3394">
                <a:tc gridSpan="2">
                  <a:txBody>
                    <a:bodyPr/>
                    <a:lstStyle/>
                    <a:p>
                      <a:pPr algn="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561" name="正方形/長方形 4"/>
          <p:cNvSpPr/>
          <p:nvPr/>
        </p:nvSpPr>
        <p:spPr>
          <a:xfrm>
            <a:off x="8216750" y="508653"/>
            <a:ext cx="877163" cy="276999"/>
          </a:xfrm>
          <a:prstGeom prst="rect">
            <a:avLst/>
          </a:prstGeom>
        </p:spPr>
        <p:txBody>
          <a:bodyPr wrap="none">
            <a:spAutoFit/>
          </a:bodyPr>
          <a:lstStyle/>
          <a:p>
            <a:r>
              <a:rPr lang="ja-JP" altLang="en-US" sz="1200" dirty="0"/>
              <a:t>（単位：円）</a:t>
            </a:r>
          </a:p>
        </p:txBody>
      </p:sp>
      <p:sp>
        <p:nvSpPr>
          <p:cNvPr id="3562" name="正方形/長方形 34"/>
          <p:cNvSpPr/>
          <p:nvPr/>
        </p:nvSpPr>
        <p:spPr>
          <a:xfrm>
            <a:off x="107504" y="535831"/>
            <a:ext cx="8208912" cy="30777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本項目は評価の対象外</a:t>
            </a:r>
            <a:endParaRPr lang="en-US" altLang="ja-JP" sz="1400" i="1" dirty="0">
              <a:solidFill>
                <a:srgbClr val="FF0000"/>
              </a:solidFill>
            </a:endParaRPr>
          </a:p>
        </p:txBody>
      </p:sp>
      <p:sp>
        <p:nvSpPr>
          <p:cNvPr id="3563" name="正方形/長方形 34"/>
          <p:cNvSpPr/>
          <p:nvPr/>
        </p:nvSpPr>
        <p:spPr>
          <a:xfrm>
            <a:off x="3347864" y="1988840"/>
            <a:ext cx="1872208" cy="3528392"/>
          </a:xfrm>
          <a:prstGeom prst="rect">
            <a:avLst/>
          </a:prstGeom>
          <a:solidFill>
            <a:srgbClr val="FFD9D9"/>
          </a:solidFill>
        </p:spPr>
        <p:txBody>
          <a:bodyPr wrap="square" anchor="ctr">
            <a:noAutofit/>
          </a:bodyPr>
          <a:lstStyle/>
          <a:p>
            <a:pPr algn="ctr"/>
            <a:r>
              <a:rPr lang="ja-JP" altLang="en-US" sz="1400" dirty="0">
                <a:solidFill>
                  <a:srgbClr val="FF0000"/>
                </a:solidFill>
              </a:rPr>
              <a:t>令和３年度スマートシティ実装化支援事業</a:t>
            </a:r>
            <a:endParaRPr lang="en-US" altLang="ja-JP" sz="1400" dirty="0">
              <a:solidFill>
                <a:srgbClr val="FF0000"/>
              </a:solidFill>
            </a:endParaRPr>
          </a:p>
          <a:p>
            <a:pPr algn="ctr"/>
            <a:r>
              <a:rPr lang="ja-JP" altLang="en-US" sz="1400" dirty="0">
                <a:solidFill>
                  <a:srgbClr val="FF0000"/>
                </a:solidFill>
              </a:rPr>
              <a:t>（補正予算）の</a:t>
            </a:r>
            <a:endParaRPr lang="en-US" altLang="ja-JP" sz="1400" dirty="0">
              <a:solidFill>
                <a:srgbClr val="FF0000"/>
              </a:solidFill>
            </a:endParaRPr>
          </a:p>
          <a:p>
            <a:pPr algn="ctr"/>
            <a:r>
              <a:rPr lang="ja-JP" altLang="en-US" sz="1400" dirty="0">
                <a:solidFill>
                  <a:srgbClr val="FF0000"/>
                </a:solidFill>
              </a:rPr>
              <a:t>交付を受けている</a:t>
            </a:r>
            <a:endParaRPr lang="en-US" altLang="ja-JP" sz="1400" dirty="0">
              <a:solidFill>
                <a:srgbClr val="FF0000"/>
              </a:solidFill>
            </a:endParaRPr>
          </a:p>
          <a:p>
            <a:pPr algn="ctr"/>
            <a:r>
              <a:rPr lang="ja-JP" altLang="en-US" sz="1400" dirty="0">
                <a:solidFill>
                  <a:srgbClr val="FF0000"/>
                </a:solidFill>
              </a:rPr>
              <a:t>地区のみ記載</a:t>
            </a:r>
            <a:endParaRPr lang="en-US" altLang="ja-JP" sz="1400" dirty="0">
              <a:solidFill>
                <a:srgbClr val="FF0000"/>
              </a:solidFill>
            </a:endParaRPr>
          </a:p>
          <a:p>
            <a:pPr algn="ctr"/>
            <a:endParaRPr lang="en-US" altLang="ja-JP" sz="1400" dirty="0">
              <a:solidFill>
                <a:srgbClr val="FF0000"/>
              </a:solidFill>
            </a:endParaRPr>
          </a:p>
          <a:p>
            <a:pPr algn="ctr"/>
            <a:r>
              <a:rPr lang="en-US" altLang="ja-JP" sz="1400" dirty="0">
                <a:solidFill>
                  <a:srgbClr val="FF0000"/>
                </a:solidFill>
              </a:rPr>
              <a:t>※</a:t>
            </a:r>
            <a:r>
              <a:rPr lang="ja-JP" altLang="en-US" sz="1400" dirty="0">
                <a:solidFill>
                  <a:srgbClr val="FF0000"/>
                </a:solidFill>
              </a:rPr>
              <a:t>当該事業への採択実績がない場合は、令和４年度のみ記載</a:t>
            </a:r>
            <a:endParaRPr lang="en-US" altLang="ja-JP" sz="1400" dirty="0">
              <a:solidFill>
                <a:srgbClr val="FF0000"/>
              </a:solidFill>
            </a:endParaRPr>
          </a:p>
        </p:txBody>
      </p:sp>
    </p:spTree>
    <p:extLst>
      <p:ext uri="{BB962C8B-B14F-4D97-AF65-F5344CB8AC3E}">
        <p14:creationId xmlns:p14="http://schemas.microsoft.com/office/powerpoint/2010/main" val="2910188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６．費用分担</a:t>
            </a:r>
          </a:p>
        </p:txBody>
      </p:sp>
      <p:sp>
        <p:nvSpPr>
          <p:cNvPr id="3566" name="Rectangle 66"/>
          <p:cNvSpPr>
            <a:spLocks noChangeArrowheads="1"/>
          </p:cNvSpPr>
          <p:nvPr/>
        </p:nvSpPr>
        <p:spPr>
          <a:xfrm>
            <a:off x="96700" y="629196"/>
            <a:ext cx="8939796" cy="302433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3567" name="Text Box 4"/>
          <p:cNvSpPr txBox="1">
            <a:spLocks noChangeArrowheads="1"/>
          </p:cNvSpPr>
          <p:nvPr/>
        </p:nvSpPr>
        <p:spPr>
          <a:xfrm>
            <a:off x="95336" y="629196"/>
            <a:ext cx="3884240" cy="369332"/>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b="1" dirty="0">
                <a:latin typeface="Tahoma" pitchFamily="34" charset="0"/>
              </a:rPr>
              <a:t>費用分担（初期段階）</a:t>
            </a:r>
          </a:p>
        </p:txBody>
      </p:sp>
      <p:sp>
        <p:nvSpPr>
          <p:cNvPr id="3568" name="正方形/長方形 22"/>
          <p:cNvSpPr/>
          <p:nvPr/>
        </p:nvSpPr>
        <p:spPr>
          <a:xfrm>
            <a:off x="173428" y="4086364"/>
            <a:ext cx="8783612"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実証内容を社会実装した際に、持続可能な取組とするために工夫する点や公民で役割分担していることをモデル化して説明</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「別紙</a:t>
            </a:r>
            <a:r>
              <a:rPr lang="en-US" altLang="ja-JP" sz="1400" i="1" dirty="0">
                <a:solidFill>
                  <a:srgbClr val="FF0000"/>
                </a:solidFill>
              </a:rPr>
              <a:t>8-2</a:t>
            </a:r>
            <a:r>
              <a:rPr lang="ja-JP" altLang="en-US" sz="1400" i="1" dirty="0">
                <a:solidFill>
                  <a:srgbClr val="FF0000"/>
                </a:solidFill>
              </a:rPr>
              <a:t>スマートシティ実装化支援事業応募時のチェックリスト」への記載内容を踏まえて記載すること</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共通資料７と同じでも問題ない。</a:t>
            </a:r>
            <a:endParaRPr lang="en-US" altLang="ja-JP" sz="1400" i="1" dirty="0">
              <a:solidFill>
                <a:srgbClr val="FF0000"/>
              </a:solidFill>
            </a:endParaRPr>
          </a:p>
        </p:txBody>
      </p:sp>
      <p:sp>
        <p:nvSpPr>
          <p:cNvPr id="3569"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76</a:t>
            </a:r>
            <a:endParaRPr kumimoji="1" lang="ja-JP" altLang="en-US" sz="1480" dirty="0">
              <a:solidFill>
                <a:schemeClr val="tx1"/>
              </a:solidFill>
            </a:endParaRPr>
          </a:p>
        </p:txBody>
      </p:sp>
      <p:sp>
        <p:nvSpPr>
          <p:cNvPr id="3570"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71" name="Rectangle 66"/>
          <p:cNvSpPr>
            <a:spLocks noChangeArrowheads="1"/>
          </p:cNvSpPr>
          <p:nvPr/>
        </p:nvSpPr>
        <p:spPr>
          <a:xfrm>
            <a:off x="95336" y="3717032"/>
            <a:ext cx="8939796" cy="302433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3572" name="Text Box 4"/>
          <p:cNvSpPr txBox="1">
            <a:spLocks noChangeArrowheads="1"/>
          </p:cNvSpPr>
          <p:nvPr/>
        </p:nvSpPr>
        <p:spPr>
          <a:xfrm>
            <a:off x="93972" y="3717032"/>
            <a:ext cx="3884240" cy="369332"/>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b="1" dirty="0">
                <a:latin typeface="Tahoma" pitchFamily="34" charset="0"/>
              </a:rPr>
              <a:t>費用分担（将来像）</a:t>
            </a:r>
          </a:p>
        </p:txBody>
      </p:sp>
      <p:sp>
        <p:nvSpPr>
          <p:cNvPr id="3573" name="正方形/長方形 22"/>
          <p:cNvSpPr/>
          <p:nvPr/>
        </p:nvSpPr>
        <p:spPr>
          <a:xfrm>
            <a:off x="93972" y="998528"/>
            <a:ext cx="8783612" cy="738664"/>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実証内容の実装にあたり、初期段階での設備投資および運営費用の費用負担者を明確にし、記載すること。費用分担の考え方が不明確となるような、費用負担者を「コンソーシアム」等とすることは望ましくない。</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「別紙</a:t>
            </a:r>
            <a:r>
              <a:rPr lang="en-US" altLang="ja-JP" sz="1400" i="1" dirty="0">
                <a:solidFill>
                  <a:srgbClr val="FF0000"/>
                </a:solidFill>
              </a:rPr>
              <a:t>8-2</a:t>
            </a:r>
            <a:r>
              <a:rPr lang="ja-JP" altLang="en-US" sz="1400" i="1" dirty="0">
                <a:solidFill>
                  <a:srgbClr val="FF0000"/>
                </a:solidFill>
              </a:rPr>
              <a:t>スマートシティ実装化支援事業応募時のチェックリスト」への記載内容を踏まえて記載すること</a:t>
            </a:r>
            <a:endParaRPr lang="en-US" altLang="ja-JP" sz="1400" i="1" dirty="0">
              <a:solidFill>
                <a:srgbClr val="FF0000"/>
              </a:solidFill>
            </a:endParaRPr>
          </a:p>
        </p:txBody>
      </p:sp>
    </p:spTree>
    <p:extLst>
      <p:ext uri="{BB962C8B-B14F-4D97-AF65-F5344CB8AC3E}">
        <p14:creationId xmlns:p14="http://schemas.microsoft.com/office/powerpoint/2010/main" val="3224829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７．スケジュール：○○事業</a:t>
            </a:r>
          </a:p>
        </p:txBody>
      </p:sp>
      <p:sp>
        <p:nvSpPr>
          <p:cNvPr id="3576" name="正方形/長方形 34"/>
          <p:cNvSpPr/>
          <p:nvPr/>
        </p:nvSpPr>
        <p:spPr>
          <a:xfrm>
            <a:off x="13202" y="689720"/>
            <a:ext cx="8951285"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当実証事業に関する今年度のスケジュール（短期的）及び実証事業後から実装までの具体的なスケジュールを記載（遅くとも令和</a:t>
            </a:r>
            <a:r>
              <a:rPr lang="en-US" altLang="ja-JP" sz="1400" i="1" dirty="0">
                <a:solidFill>
                  <a:srgbClr val="FF0000"/>
                </a:solidFill>
              </a:rPr>
              <a:t>7</a:t>
            </a:r>
            <a:r>
              <a:rPr lang="ja-JP" altLang="en-US" sz="1400" i="1" dirty="0">
                <a:solidFill>
                  <a:srgbClr val="FF0000"/>
                </a:solidFill>
              </a:rPr>
              <a:t>年度までに社会実装）</a:t>
            </a:r>
          </a:p>
        </p:txBody>
      </p:sp>
      <p:sp>
        <p:nvSpPr>
          <p:cNvPr id="3577"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
        <p:nvSpPr>
          <p:cNvPr id="3578"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77</a:t>
            </a:r>
          </a:p>
        </p:txBody>
      </p:sp>
    </p:spTree>
    <p:extLst>
      <p:ext uri="{BB962C8B-B14F-4D97-AF65-F5344CB8AC3E}">
        <p14:creationId xmlns:p14="http://schemas.microsoft.com/office/powerpoint/2010/main" val="33465766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８．その他スマートシティ推進に係る取組：○○事業</a:t>
            </a:r>
          </a:p>
        </p:txBody>
      </p:sp>
      <p:sp>
        <p:nvSpPr>
          <p:cNvPr id="3581" name="正方形/長方形 25"/>
          <p:cNvSpPr/>
          <p:nvPr/>
        </p:nvSpPr>
        <p:spPr>
          <a:xfrm>
            <a:off x="323528" y="698273"/>
            <a:ext cx="8496944"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「別紙</a:t>
            </a:r>
            <a:r>
              <a:rPr lang="en-US" altLang="ja-JP" sz="1400" i="1" dirty="0">
                <a:solidFill>
                  <a:srgbClr val="FF0000"/>
                </a:solidFill>
              </a:rPr>
              <a:t>8-2</a:t>
            </a:r>
            <a:r>
              <a:rPr lang="ja-JP" altLang="en-US" sz="1400" i="1" dirty="0">
                <a:solidFill>
                  <a:srgbClr val="FF0000"/>
                </a:solidFill>
              </a:rPr>
              <a:t>スマートシティ実装化支援事業応募時のチェックリスト（６）その他」を参照し、スマートシティの推進に係るその他取組について記載</a:t>
            </a:r>
            <a:endParaRPr lang="en-US" altLang="ja-JP" sz="1400" i="1" dirty="0">
              <a:solidFill>
                <a:srgbClr val="FF0000"/>
              </a:solidFill>
            </a:endParaRPr>
          </a:p>
        </p:txBody>
      </p:sp>
      <p:sp>
        <p:nvSpPr>
          <p:cNvPr id="3582" name="スライド番号プレースホルダー 5"/>
          <p:cNvSpPr txBox="1"/>
          <p:nvPr/>
        </p:nvSpPr>
        <p:spPr>
          <a:xfrm>
            <a:off x="8653921" y="126257"/>
            <a:ext cx="465231" cy="337038"/>
          </a:xfrm>
          <a:prstGeom prst="rect">
            <a:avLst/>
          </a:prstGeom>
          <a:solidFill>
            <a:schemeClr val="bg1"/>
          </a:solidFill>
          <a:ln>
            <a:solidFill>
              <a:sysClr val="windowText" lastClr="000000"/>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78</a:t>
            </a:r>
            <a:endParaRPr kumimoji="1" lang="ja-JP" altLang="en-US" sz="147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583"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国土交通省都市局</a:t>
            </a:r>
          </a:p>
        </p:txBody>
      </p:sp>
    </p:spTree>
    <p:extLst>
      <p:ext uri="{BB962C8B-B14F-4D97-AF65-F5344CB8AC3E}">
        <p14:creationId xmlns:p14="http://schemas.microsoft.com/office/powerpoint/2010/main" val="108548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Rectangle 66"/>
          <p:cNvSpPr>
            <a:spLocks noChangeArrowheads="1"/>
          </p:cNvSpPr>
          <p:nvPr/>
        </p:nvSpPr>
        <p:spPr>
          <a:xfrm>
            <a:off x="122626" y="929277"/>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17"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８．スマートシティサービス・アセット</a:t>
            </a:r>
            <a:endParaRPr lang="ja-JP" altLang="en-US" sz="1800" b="1" dirty="0">
              <a:solidFill>
                <a:schemeClr val="bg1"/>
              </a:solidFill>
              <a:latin typeface="ＭＳ Ｐゴシック" panose="020B0600070205080204" pitchFamily="50" charset="-128"/>
            </a:endParaRPr>
          </a:p>
        </p:txBody>
      </p:sp>
      <p:sp>
        <p:nvSpPr>
          <p:cNvPr id="1318"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スマートシティサービス</a:t>
            </a:r>
            <a:endParaRPr lang="ja-JP" altLang="en-US" sz="2000" b="1" dirty="0">
              <a:latin typeface="+mn-ea"/>
              <a:ea typeface="+mn-ea"/>
            </a:endParaRPr>
          </a:p>
        </p:txBody>
      </p:sp>
      <p:sp>
        <p:nvSpPr>
          <p:cNvPr id="1319"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0" name="正方形/長方形 22"/>
          <p:cNvSpPr/>
          <p:nvPr/>
        </p:nvSpPr>
        <p:spPr>
          <a:xfrm>
            <a:off x="90767" y="908720"/>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上で管理され利用者に提供されるアプリなど、「スマートシティリファレンスアーキテクチャ」において「スマートシティサービス」と整理されている事項について、ホワイトペーパー第６章を参照し、記載すること</a:t>
            </a:r>
            <a:endParaRPr lang="en-US" altLang="ja-JP" sz="1400" i="1" dirty="0">
              <a:solidFill>
                <a:srgbClr val="FF0000"/>
              </a:solidFill>
            </a:endParaRPr>
          </a:p>
        </p:txBody>
      </p:sp>
      <p:sp>
        <p:nvSpPr>
          <p:cNvPr id="1321" name="Rectangle 66"/>
          <p:cNvSpPr>
            <a:spLocks noChangeArrowheads="1"/>
          </p:cNvSpPr>
          <p:nvPr/>
        </p:nvSpPr>
        <p:spPr>
          <a:xfrm>
            <a:off x="183958" y="3965113"/>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22"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スマートシティアセット</a:t>
            </a:r>
            <a:endParaRPr lang="ja-JP" altLang="en-US" sz="2000" b="1" dirty="0">
              <a:latin typeface="+mn-ea"/>
              <a:ea typeface="+mn-ea"/>
            </a:endParaRPr>
          </a:p>
        </p:txBody>
      </p:sp>
      <p:sp>
        <p:nvSpPr>
          <p:cNvPr id="1323"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4" name="正方形/長方形 17"/>
          <p:cNvSpPr/>
          <p:nvPr/>
        </p:nvSpPr>
        <p:spPr>
          <a:xfrm>
            <a:off x="152099" y="3944556"/>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が取得し得るデジタルなデータを生成するアセットなど、「スマートシティリファレンスアーキテクチャ」において「スマートシティアセット」と整理されている事項について、ホワイトペーパー第８章を参照し、記載すること</a:t>
            </a:r>
            <a:endParaRPr lang="en-US" altLang="ja-JP" sz="1400" i="1" dirty="0">
              <a:solidFill>
                <a:srgbClr val="FF0000"/>
              </a:solidFill>
            </a:endParaRPr>
          </a:p>
        </p:txBody>
      </p:sp>
      <p:sp>
        <p:nvSpPr>
          <p:cNvPr id="1325" name="正方形/長方形 676"/>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26"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327" name="正方形/長方形 1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8</a:t>
            </a:r>
            <a:endParaRPr kumimoji="1" lang="ja-JP" altLang="en-US" sz="1480" dirty="0">
              <a:solidFill>
                <a:schemeClr val="tx1"/>
              </a:solidFill>
            </a:endParaRPr>
          </a:p>
        </p:txBody>
      </p:sp>
    </p:spTree>
    <p:extLst>
      <p:ext uri="{BB962C8B-B14F-4D97-AF65-F5344CB8AC3E}">
        <p14:creationId xmlns:p14="http://schemas.microsoft.com/office/powerpoint/2010/main" val="163857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９．都市ＯＳ</a:t>
            </a:r>
            <a:endParaRPr lang="ja-JP" altLang="en-US" sz="1800" b="1" dirty="0">
              <a:solidFill>
                <a:schemeClr val="bg1"/>
              </a:solidFill>
              <a:latin typeface="ＭＳ Ｐゴシック" panose="020B0600070205080204" pitchFamily="50" charset="-128"/>
            </a:endParaRPr>
          </a:p>
        </p:txBody>
      </p:sp>
      <p:sp>
        <p:nvSpPr>
          <p:cNvPr id="1335"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a:latin typeface="Tahoma" pitchFamily="34" charset="0"/>
              </a:rPr>
              <a:t>都市ＯＳ（機能（サービス）、データ、データ連携、共通機能）</a:t>
            </a:r>
            <a:endParaRPr lang="ja-JP" altLang="en-US" sz="2000" b="1" dirty="0">
              <a:latin typeface="Tahoma" pitchFamily="34" charset="0"/>
            </a:endParaRPr>
          </a:p>
        </p:txBody>
      </p:sp>
      <p:sp>
        <p:nvSpPr>
          <p:cNvPr id="1336" name="正方形/長方形 18"/>
          <p:cNvSpPr/>
          <p:nvPr/>
        </p:nvSpPr>
        <p:spPr>
          <a:xfrm>
            <a:off x="56888" y="3487763"/>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37" name="正方形/長方形 22"/>
          <p:cNvSpPr/>
          <p:nvPr/>
        </p:nvSpPr>
        <p:spPr>
          <a:xfrm>
            <a:off x="150080" y="965627"/>
            <a:ext cx="8886416" cy="1446550"/>
          </a:xfrm>
          <a:prstGeom prst="rect">
            <a:avLst/>
          </a:prstGeom>
        </p:spPr>
        <p:txBody>
          <a:bodyPr wrap="square">
            <a:spAutoFit/>
          </a:bodyPr>
          <a:lstStyle/>
          <a:p>
            <a:pPr marL="176213" indent="-176213"/>
            <a:r>
              <a:rPr lang="en-US" altLang="ja-JP" sz="1100" i="1" dirty="0">
                <a:solidFill>
                  <a:srgbClr val="FF0000"/>
                </a:solidFill>
              </a:rPr>
              <a:t>※</a:t>
            </a:r>
            <a:r>
              <a:rPr lang="ja-JP" altLang="en-US" sz="1100" i="1" dirty="0">
                <a:solidFill>
                  <a:srgbClr val="FF0000"/>
                </a:solidFill>
              </a:rPr>
              <a:t>　提案内容のうち、</a:t>
            </a:r>
            <a:endParaRPr lang="en-US" altLang="ja-JP" sz="1100" i="1" dirty="0">
              <a:solidFill>
                <a:srgbClr val="FF0000"/>
              </a:solidFill>
            </a:endParaRPr>
          </a:p>
          <a:p>
            <a:pPr marL="176213" indent="-176213"/>
            <a:r>
              <a:rPr lang="ja-JP" altLang="en-US" sz="1100" i="1" dirty="0">
                <a:solidFill>
                  <a:srgbClr val="FF0000"/>
                </a:solidFill>
              </a:rPr>
              <a:t>①都市</a:t>
            </a:r>
            <a:r>
              <a:rPr lang="en-US" altLang="ja-JP" sz="1100" i="1" dirty="0">
                <a:solidFill>
                  <a:srgbClr val="FF0000"/>
                </a:solidFill>
              </a:rPr>
              <a:t>OS</a:t>
            </a:r>
            <a:r>
              <a:rPr lang="ja-JP" altLang="en-US" sz="1100" i="1" dirty="0">
                <a:solidFill>
                  <a:srgbClr val="FF0000"/>
                </a:solidFill>
              </a:rPr>
              <a:t>上の各種サービスと連携する機能や</a:t>
            </a:r>
            <a:r>
              <a:rPr lang="en-US" altLang="ja-JP" sz="1100" i="1" dirty="0">
                <a:solidFill>
                  <a:srgbClr val="FF0000"/>
                </a:solidFill>
              </a:rPr>
              <a:t>API</a:t>
            </a:r>
            <a:r>
              <a:rPr lang="ja-JP" altLang="en-US" sz="1100" i="1" dirty="0">
                <a:solidFill>
                  <a:srgbClr val="FF0000"/>
                </a:solidFill>
              </a:rPr>
              <a:t>の提供、用途に応じた認証方法の提供、都市</a:t>
            </a:r>
            <a:r>
              <a:rPr lang="en-US" altLang="ja-JP" sz="1100" i="1" dirty="0">
                <a:solidFill>
                  <a:srgbClr val="FF0000"/>
                </a:solidFill>
              </a:rPr>
              <a:t>OS</a:t>
            </a:r>
            <a:r>
              <a:rPr lang="ja-JP" altLang="en-US" sz="1100" i="1" dirty="0">
                <a:solidFill>
                  <a:srgbClr val="FF0000"/>
                </a:solidFill>
              </a:rPr>
              <a:t>と連携するサービスの管理や機能の組合せの提供（機能（サービス））、</a:t>
            </a:r>
            <a:endParaRPr lang="en-US" altLang="ja-JP" sz="1100" i="1" dirty="0">
              <a:solidFill>
                <a:srgbClr val="FF0000"/>
              </a:solidFill>
            </a:endParaRPr>
          </a:p>
          <a:p>
            <a:pPr marL="176213" indent="-176213"/>
            <a:r>
              <a:rPr lang="ja-JP" altLang="en-US" sz="1100" i="1" dirty="0">
                <a:solidFill>
                  <a:srgbClr val="FF0000"/>
                </a:solidFill>
              </a:rPr>
              <a:t>②分散されたデータの仲介や都市</a:t>
            </a:r>
            <a:r>
              <a:rPr lang="en-US" altLang="ja-JP" sz="1100" i="1" dirty="0">
                <a:solidFill>
                  <a:srgbClr val="FF0000"/>
                </a:solidFill>
              </a:rPr>
              <a:t>OS</a:t>
            </a:r>
            <a:r>
              <a:rPr lang="ja-JP" altLang="en-US" sz="1100" i="1" dirty="0">
                <a:solidFill>
                  <a:srgbClr val="FF0000"/>
                </a:solidFill>
              </a:rPr>
              <a:t>上に保存・蓄積されたデータの管理（データ）、</a:t>
            </a:r>
            <a:endParaRPr lang="en-US" altLang="ja-JP" sz="1100" i="1" dirty="0">
              <a:solidFill>
                <a:srgbClr val="FF0000"/>
              </a:solidFill>
            </a:endParaRPr>
          </a:p>
          <a:p>
            <a:pPr marL="176213" indent="-176213"/>
            <a:r>
              <a:rPr lang="ja-JP" altLang="en-US" sz="1100" i="1" dirty="0">
                <a:solidFill>
                  <a:srgbClr val="FF0000"/>
                </a:solidFill>
              </a:rPr>
              <a:t>③都市</a:t>
            </a:r>
            <a:r>
              <a:rPr lang="en-US" altLang="ja-JP" sz="1100" i="1" dirty="0">
                <a:solidFill>
                  <a:srgbClr val="FF0000"/>
                </a:solidFill>
              </a:rPr>
              <a:t>OS</a:t>
            </a:r>
            <a:r>
              <a:rPr lang="ja-JP" altLang="en-US" sz="1100" i="1" dirty="0">
                <a:solidFill>
                  <a:srgbClr val="FF0000"/>
                </a:solidFill>
              </a:rPr>
              <a:t>に接続するアセットの管理や制御の実行、インタフェースの管理（データ連携）、</a:t>
            </a:r>
            <a:endParaRPr lang="en-US" altLang="ja-JP" sz="1100" i="1" dirty="0">
              <a:solidFill>
                <a:srgbClr val="FF0000"/>
              </a:solidFill>
            </a:endParaRPr>
          </a:p>
          <a:p>
            <a:pPr marL="176213" indent="-176213"/>
            <a:r>
              <a:rPr lang="ja-JP" altLang="en-US" sz="1100" i="1" dirty="0">
                <a:solidFill>
                  <a:srgbClr val="FF0000"/>
                </a:solidFill>
              </a:rPr>
              <a:t>④都市</a:t>
            </a:r>
            <a:r>
              <a:rPr lang="en-US" altLang="ja-JP" sz="1100" i="1" dirty="0">
                <a:solidFill>
                  <a:srgbClr val="FF0000"/>
                </a:solidFill>
              </a:rPr>
              <a:t>OS</a:t>
            </a:r>
            <a:r>
              <a:rPr lang="ja-JP" altLang="en-US" sz="1100" i="1" dirty="0">
                <a:solidFill>
                  <a:srgbClr val="FF0000"/>
                </a:solidFill>
              </a:rPr>
              <a:t>を防御するために必要なセキュリティ機能の提供、都市</a:t>
            </a:r>
            <a:r>
              <a:rPr lang="en-US" altLang="ja-JP" sz="1100" i="1" dirty="0">
                <a:solidFill>
                  <a:srgbClr val="FF0000"/>
                </a:solidFill>
              </a:rPr>
              <a:t>OS</a:t>
            </a:r>
            <a:r>
              <a:rPr lang="ja-JP" altLang="en-US" sz="1100" i="1" dirty="0">
                <a:solidFill>
                  <a:srgbClr val="FF0000"/>
                </a:solidFill>
              </a:rPr>
              <a:t>の運用に必要な監視・バックアップ・障害対策等の機能の提供（共通機能）</a:t>
            </a:r>
            <a:endParaRPr lang="en-US" altLang="ja-JP" sz="1100" i="1" dirty="0">
              <a:solidFill>
                <a:srgbClr val="FF0000"/>
              </a:solidFill>
            </a:endParaRPr>
          </a:p>
          <a:p>
            <a:pPr marL="176213" indent="-176213"/>
            <a:r>
              <a:rPr lang="ja-JP" altLang="en-US" sz="1100" i="1" dirty="0">
                <a:solidFill>
                  <a:srgbClr val="FF0000"/>
                </a:solidFill>
              </a:rPr>
              <a:t>など、「スマートシティリファレンスアーキテクチャ」において「都市</a:t>
            </a:r>
            <a:r>
              <a:rPr lang="en-US" altLang="ja-JP" sz="1100" i="1" dirty="0">
                <a:solidFill>
                  <a:srgbClr val="FF0000"/>
                </a:solidFill>
              </a:rPr>
              <a:t>OS</a:t>
            </a:r>
            <a:r>
              <a:rPr lang="ja-JP" altLang="en-US" sz="1100" i="1" dirty="0">
                <a:solidFill>
                  <a:srgbClr val="FF0000"/>
                </a:solidFill>
              </a:rPr>
              <a:t>」と整理されている事項について、ホワイトペーパー第７章を参照し、記載すること</a:t>
            </a:r>
            <a:endParaRPr lang="en-US" altLang="ja-JP" sz="1100" i="1" dirty="0">
              <a:solidFill>
                <a:srgbClr val="FF0000"/>
              </a:solidFill>
            </a:endParaRPr>
          </a:p>
          <a:p>
            <a:pPr marL="176213" indent="-176213"/>
            <a:r>
              <a:rPr lang="ja-JP" altLang="en-US" sz="1100" i="1" dirty="0">
                <a:solidFill>
                  <a:srgbClr val="FF0000"/>
                </a:solidFill>
              </a:rPr>
              <a:t>（特に、３特徴（相互運用性、データ流通、拡張容易性（ビルディングブロック））を満たしていることを示すこと。）</a:t>
            </a:r>
            <a:endParaRPr lang="en-US" altLang="ja-JP" sz="1100" i="1" dirty="0">
              <a:solidFill>
                <a:srgbClr val="FF0000"/>
              </a:solidFill>
            </a:endParaRPr>
          </a:p>
        </p:txBody>
      </p:sp>
      <p:sp>
        <p:nvSpPr>
          <p:cNvPr id="1338" name="正方形/長方形 678"/>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39" name="テキスト 679"/>
          <p:cNvSpPr txBox="1"/>
          <p:nvPr/>
        </p:nvSpPr>
        <p:spPr>
          <a:xfrm>
            <a:off x="2990356" y="6397674"/>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34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a:t>
            </a:r>
            <a:endParaRPr kumimoji="1" lang="ja-JP" altLang="en-US" sz="1480" dirty="0">
              <a:solidFill>
                <a:schemeClr val="tx1"/>
              </a:solidFill>
            </a:endParaRPr>
          </a:p>
        </p:txBody>
      </p:sp>
      <p:graphicFrame>
        <p:nvGraphicFramePr>
          <p:cNvPr id="1341" name="表 12"/>
          <p:cNvGraphicFramePr>
            <a:graphicFrameLocks noGrp="1"/>
          </p:cNvGraphicFramePr>
          <p:nvPr>
            <p:extLst>
              <p:ext uri="{D42A27DB-BD31-4B8C-83A1-F6EECF244321}">
                <p14:modId xmlns:p14="http://schemas.microsoft.com/office/powerpoint/2010/main" val="2242623410"/>
              </p:ext>
            </p:extLst>
          </p:nvPr>
        </p:nvGraphicFramePr>
        <p:xfrm>
          <a:off x="372086" y="5846400"/>
          <a:ext cx="8389024" cy="822960"/>
        </p:xfrm>
        <a:graphic>
          <a:graphicData uri="http://schemas.openxmlformats.org/drawingml/2006/table">
            <a:tbl>
              <a:tblPr firstRow="1" bandRow="1">
                <a:tableStyleId>{5940675A-B579-460E-94D1-54222C63F5DA}</a:tableStyleId>
              </a:tblPr>
              <a:tblGrid>
                <a:gridCol w="1895658">
                  <a:extLst>
                    <a:ext uri="{9D8B030D-6E8A-4147-A177-3AD203B41FA5}">
                      <a16:colId xmlns:a16="http://schemas.microsoft.com/office/drawing/2014/main" val="20000"/>
                    </a:ext>
                  </a:extLst>
                </a:gridCol>
                <a:gridCol w="6493366">
                  <a:extLst>
                    <a:ext uri="{9D8B030D-6E8A-4147-A177-3AD203B41FA5}">
                      <a16:colId xmlns:a16="http://schemas.microsoft.com/office/drawing/2014/main" val="20001"/>
                    </a:ext>
                  </a:extLst>
                </a:gridCol>
              </a:tblGrid>
              <a:tr h="238929">
                <a:tc>
                  <a:txBody>
                    <a:bodyPr/>
                    <a:lstStyle/>
                    <a:p>
                      <a:pPr algn="l"/>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r>
                        <a:rPr kumimoji="1" lang="ja-JP" altLang="en-US" sz="1200" dirty="0">
                          <a:solidFill>
                            <a:srgbClr val="FF0000"/>
                          </a:solidFill>
                          <a:latin typeface="Meiryo UI" panose="020B0604030504040204" pitchFamily="50" charset="-128"/>
                          <a:ea typeface="Meiryo UI" panose="020B0604030504040204" pitchFamily="50" charset="-128"/>
                        </a:rPr>
                        <a:t>製品名・スクラッチ開発など</a:t>
                      </a:r>
                    </a:p>
                  </a:txBody>
                  <a:tcPr>
                    <a:noFill/>
                  </a:tcPr>
                </a:tc>
                <a:extLst>
                  <a:ext uri="{0D108BD9-81ED-4DB2-BD59-A6C34878D82A}">
                    <a16:rowId xmlns:a16="http://schemas.microsoft.com/office/drawing/2014/main" val="10000"/>
                  </a:ext>
                </a:extLst>
              </a:tr>
              <a:tr h="238929">
                <a:tc>
                  <a:txBody>
                    <a:bodyPr/>
                    <a:lstStyle/>
                    <a:p>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構築（予定）年度</a:t>
                      </a: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1342" name="正方形/長方形 85"/>
          <p:cNvSpPr/>
          <p:nvPr/>
        </p:nvSpPr>
        <p:spPr>
          <a:xfrm>
            <a:off x="4808982" y="4397868"/>
            <a:ext cx="1927357" cy="139966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43" name="正方形/長方形 94"/>
          <p:cNvSpPr/>
          <p:nvPr/>
        </p:nvSpPr>
        <p:spPr>
          <a:xfrm>
            <a:off x="461907" y="3359685"/>
            <a:ext cx="481325" cy="1253843"/>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44" name="テキスト ボックス 95"/>
          <p:cNvSpPr txBox="1"/>
          <p:nvPr/>
        </p:nvSpPr>
        <p:spPr>
          <a:xfrm>
            <a:off x="499859" y="3365019"/>
            <a:ext cx="383503" cy="1248509"/>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1345" name="正方形/長方形 96"/>
          <p:cNvSpPr/>
          <p:nvPr/>
        </p:nvSpPr>
        <p:spPr>
          <a:xfrm>
            <a:off x="448995" y="2379534"/>
            <a:ext cx="481325" cy="90768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46" name="テキスト ボックス 97"/>
          <p:cNvSpPr txBox="1"/>
          <p:nvPr/>
        </p:nvSpPr>
        <p:spPr>
          <a:xfrm>
            <a:off x="516089" y="2348880"/>
            <a:ext cx="383503" cy="857862"/>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347" name="正方形/長方形 98"/>
          <p:cNvSpPr/>
          <p:nvPr/>
        </p:nvSpPr>
        <p:spPr>
          <a:xfrm>
            <a:off x="463518" y="4676585"/>
            <a:ext cx="481325" cy="1028035"/>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48" name="テキスト ボックス 99"/>
          <p:cNvSpPr txBox="1"/>
          <p:nvPr/>
        </p:nvSpPr>
        <p:spPr>
          <a:xfrm>
            <a:off x="395536" y="4757544"/>
            <a:ext cx="582339" cy="828717"/>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349" name="正方形/長方形 100"/>
          <p:cNvSpPr/>
          <p:nvPr/>
        </p:nvSpPr>
        <p:spPr>
          <a:xfrm>
            <a:off x="1300032" y="3701867"/>
            <a:ext cx="5441058" cy="713714"/>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50" name="円柱 103"/>
          <p:cNvSpPr/>
          <p:nvPr/>
        </p:nvSpPr>
        <p:spPr>
          <a:xfrm>
            <a:off x="1699972" y="4884016"/>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1" name="正方形/長方形 110"/>
          <p:cNvSpPr/>
          <p:nvPr/>
        </p:nvSpPr>
        <p:spPr>
          <a:xfrm>
            <a:off x="1933616" y="382372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52" name="円柱 111"/>
          <p:cNvSpPr/>
          <p:nvPr/>
        </p:nvSpPr>
        <p:spPr>
          <a:xfrm>
            <a:off x="2790909" y="4881733"/>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3" name="楕円 112"/>
          <p:cNvSpPr/>
          <p:nvPr/>
        </p:nvSpPr>
        <p:spPr>
          <a:xfrm>
            <a:off x="2013180" y="476138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54" name="テキスト ボックス 113"/>
          <p:cNvSpPr txBox="1"/>
          <p:nvPr/>
        </p:nvSpPr>
        <p:spPr>
          <a:xfrm>
            <a:off x="1612241" y="467658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5" name="テキスト ボックス 114"/>
          <p:cNvSpPr txBox="1"/>
          <p:nvPr/>
        </p:nvSpPr>
        <p:spPr>
          <a:xfrm>
            <a:off x="954948" y="5239458"/>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56" name="テキスト ボックス 115"/>
          <p:cNvSpPr txBox="1"/>
          <p:nvPr/>
        </p:nvSpPr>
        <p:spPr>
          <a:xfrm>
            <a:off x="2719396" y="546434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57" name="楕円 116"/>
          <p:cNvSpPr/>
          <p:nvPr/>
        </p:nvSpPr>
        <p:spPr>
          <a:xfrm>
            <a:off x="1743035" y="356453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58" name="テキスト ボックス 117"/>
          <p:cNvSpPr txBox="1"/>
          <p:nvPr/>
        </p:nvSpPr>
        <p:spPr>
          <a:xfrm>
            <a:off x="1410732" y="346250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9" name="楕円 118"/>
          <p:cNvSpPr/>
          <p:nvPr/>
        </p:nvSpPr>
        <p:spPr>
          <a:xfrm>
            <a:off x="2808467" y="356370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60" name="テキスト ボックス 119"/>
          <p:cNvSpPr txBox="1"/>
          <p:nvPr/>
        </p:nvSpPr>
        <p:spPr>
          <a:xfrm>
            <a:off x="2495590" y="345196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1" name="楕円 120"/>
          <p:cNvSpPr/>
          <p:nvPr/>
        </p:nvSpPr>
        <p:spPr>
          <a:xfrm>
            <a:off x="3876584" y="356777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62" name="テキスト ボックス 121"/>
          <p:cNvSpPr txBox="1"/>
          <p:nvPr/>
        </p:nvSpPr>
        <p:spPr>
          <a:xfrm>
            <a:off x="3563707" y="345602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3" name="テキスト ボックス 122"/>
          <p:cNvSpPr txBox="1"/>
          <p:nvPr/>
        </p:nvSpPr>
        <p:spPr>
          <a:xfrm>
            <a:off x="2288459" y="2395933"/>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64" name="テキスト ボックス 123"/>
          <p:cNvSpPr txBox="1"/>
          <p:nvPr/>
        </p:nvSpPr>
        <p:spPr>
          <a:xfrm>
            <a:off x="3504182"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65" name="テキスト ボックス 124"/>
          <p:cNvSpPr txBox="1"/>
          <p:nvPr/>
        </p:nvSpPr>
        <p:spPr>
          <a:xfrm>
            <a:off x="4550914"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66" name="テキスト ボックス 125"/>
          <p:cNvSpPr txBox="1"/>
          <p:nvPr/>
        </p:nvSpPr>
        <p:spPr>
          <a:xfrm>
            <a:off x="5562801"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67" name="正方形/長方形 127"/>
          <p:cNvSpPr/>
          <p:nvPr/>
        </p:nvSpPr>
        <p:spPr>
          <a:xfrm>
            <a:off x="7540011" y="3749432"/>
            <a:ext cx="1352469"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8" name="楕円 128"/>
          <p:cNvSpPr/>
          <p:nvPr/>
        </p:nvSpPr>
        <p:spPr>
          <a:xfrm>
            <a:off x="6655861" y="397044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69" name="テキスト ボックス 129"/>
          <p:cNvSpPr txBox="1"/>
          <p:nvPr/>
        </p:nvSpPr>
        <p:spPr>
          <a:xfrm>
            <a:off x="6716209" y="378661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0" name="楕円 130"/>
          <p:cNvSpPr/>
          <p:nvPr/>
        </p:nvSpPr>
        <p:spPr>
          <a:xfrm>
            <a:off x="7445081" y="396878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71" name="テキスト ボックス 131"/>
          <p:cNvSpPr txBox="1"/>
          <p:nvPr/>
        </p:nvSpPr>
        <p:spPr>
          <a:xfrm>
            <a:off x="7193164" y="3793936"/>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2" name="円柱 134"/>
          <p:cNvSpPr/>
          <p:nvPr/>
        </p:nvSpPr>
        <p:spPr>
          <a:xfrm>
            <a:off x="4920659" y="4879063"/>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3" name="テキスト ボックス 135"/>
          <p:cNvSpPr txBox="1"/>
          <p:nvPr/>
        </p:nvSpPr>
        <p:spPr>
          <a:xfrm>
            <a:off x="4845603" y="5484198"/>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74" name="正方形/長方形 136"/>
          <p:cNvSpPr/>
          <p:nvPr/>
        </p:nvSpPr>
        <p:spPr>
          <a:xfrm>
            <a:off x="4069127" y="3821440"/>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75" name="円柱 139"/>
          <p:cNvSpPr/>
          <p:nvPr/>
        </p:nvSpPr>
        <p:spPr>
          <a:xfrm>
            <a:off x="3871807" y="4884016"/>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6" name="テキスト ボックス 140"/>
          <p:cNvSpPr txBox="1"/>
          <p:nvPr/>
        </p:nvSpPr>
        <p:spPr>
          <a:xfrm>
            <a:off x="3796074" y="5449862"/>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377" name="直線コネクタ 142"/>
          <p:cNvCxnSpPr>
            <a:stCxn id="1368" idx="6"/>
            <a:endCxn id="1370" idx="2"/>
          </p:cNvCxnSpPr>
          <p:nvPr/>
        </p:nvCxnSpPr>
        <p:spPr>
          <a:xfrm flipV="1">
            <a:off x="6842088" y="4060500"/>
            <a:ext cx="602993" cy="1663"/>
          </a:xfrm>
          <a:prstGeom prst="line">
            <a:avLst/>
          </a:prstGeom>
          <a:noFill/>
          <a:ln w="6350" cap="flat" cmpd="sng" algn="ctr">
            <a:solidFill>
              <a:srgbClr val="5B9BD5"/>
            </a:solidFill>
            <a:prstDash val="solid"/>
            <a:miter lim="800000"/>
          </a:ln>
          <a:effectLst/>
        </p:spPr>
      </p:cxnSp>
      <p:cxnSp>
        <p:nvCxnSpPr>
          <p:cNvPr id="1378" name="直線コネクタ 144"/>
          <p:cNvCxnSpPr>
            <a:stCxn id="1353" idx="0"/>
          </p:cNvCxnSpPr>
          <p:nvPr/>
        </p:nvCxnSpPr>
        <p:spPr>
          <a:xfrm flipV="1">
            <a:off x="2106294" y="4401192"/>
            <a:ext cx="1" cy="360193"/>
          </a:xfrm>
          <a:prstGeom prst="line">
            <a:avLst/>
          </a:prstGeom>
          <a:noFill/>
          <a:ln w="6350" cap="flat" cmpd="sng" algn="ctr">
            <a:solidFill>
              <a:srgbClr val="5B9BD5"/>
            </a:solidFill>
            <a:prstDash val="solid"/>
            <a:miter lim="800000"/>
          </a:ln>
          <a:effectLst/>
        </p:spPr>
      </p:cxnSp>
      <p:cxnSp>
        <p:nvCxnSpPr>
          <p:cNvPr id="1379" name="直線コネクタ 145"/>
          <p:cNvCxnSpPr>
            <a:stCxn id="1352" idx="1"/>
          </p:cNvCxnSpPr>
          <p:nvPr/>
        </p:nvCxnSpPr>
        <p:spPr>
          <a:xfrm flipH="1" flipV="1">
            <a:off x="3185624" y="4412022"/>
            <a:ext cx="6389" cy="469710"/>
          </a:xfrm>
          <a:prstGeom prst="line">
            <a:avLst/>
          </a:prstGeom>
          <a:noFill/>
          <a:ln w="6350" cap="flat" cmpd="sng" algn="ctr">
            <a:solidFill>
              <a:srgbClr val="5B9BD5"/>
            </a:solidFill>
            <a:prstDash val="solid"/>
            <a:miter lim="800000"/>
          </a:ln>
          <a:effectLst/>
        </p:spPr>
      </p:cxnSp>
      <p:cxnSp>
        <p:nvCxnSpPr>
          <p:cNvPr id="1380" name="直線コネクタ 146"/>
          <p:cNvCxnSpPr>
            <a:stCxn id="1375" idx="1"/>
          </p:cNvCxnSpPr>
          <p:nvPr/>
        </p:nvCxnSpPr>
        <p:spPr>
          <a:xfrm flipH="1" flipV="1">
            <a:off x="4264885" y="4417837"/>
            <a:ext cx="8026" cy="466179"/>
          </a:xfrm>
          <a:prstGeom prst="line">
            <a:avLst/>
          </a:prstGeom>
          <a:noFill/>
          <a:ln w="6350" cap="flat" cmpd="sng" algn="ctr">
            <a:solidFill>
              <a:srgbClr val="5B9BD5"/>
            </a:solidFill>
            <a:prstDash val="solid"/>
            <a:miter lim="800000"/>
          </a:ln>
          <a:effectLst/>
        </p:spPr>
      </p:cxnSp>
      <p:cxnSp>
        <p:nvCxnSpPr>
          <p:cNvPr id="1381" name="直線コネクタ 147"/>
          <p:cNvCxnSpPr>
            <a:stCxn id="1357" idx="0"/>
          </p:cNvCxnSpPr>
          <p:nvPr/>
        </p:nvCxnSpPr>
        <p:spPr>
          <a:xfrm flipH="1" flipV="1">
            <a:off x="1829804" y="3186971"/>
            <a:ext cx="6346" cy="377562"/>
          </a:xfrm>
          <a:prstGeom prst="line">
            <a:avLst/>
          </a:prstGeom>
          <a:noFill/>
          <a:ln w="6350" cap="flat" cmpd="sng" algn="ctr">
            <a:solidFill>
              <a:srgbClr val="5B9BD5"/>
            </a:solidFill>
            <a:prstDash val="solid"/>
            <a:miter lim="800000"/>
          </a:ln>
          <a:effectLst/>
        </p:spPr>
      </p:cxnSp>
      <p:cxnSp>
        <p:nvCxnSpPr>
          <p:cNvPr id="1382" name="直線コネクタ 148"/>
          <p:cNvCxnSpPr>
            <a:stCxn id="1359" idx="0"/>
          </p:cNvCxnSpPr>
          <p:nvPr/>
        </p:nvCxnSpPr>
        <p:spPr>
          <a:xfrm flipH="1" flipV="1">
            <a:off x="2899414" y="3186970"/>
            <a:ext cx="2167" cy="376736"/>
          </a:xfrm>
          <a:prstGeom prst="line">
            <a:avLst/>
          </a:prstGeom>
          <a:noFill/>
          <a:ln w="6350" cap="flat" cmpd="sng" algn="ctr">
            <a:solidFill>
              <a:srgbClr val="5B9BD5"/>
            </a:solidFill>
            <a:prstDash val="solid"/>
            <a:miter lim="800000"/>
          </a:ln>
          <a:effectLst/>
        </p:spPr>
      </p:cxnSp>
      <p:cxnSp>
        <p:nvCxnSpPr>
          <p:cNvPr id="1383" name="直線コネクタ 152"/>
          <p:cNvCxnSpPr>
            <a:stCxn id="1361" idx="0"/>
          </p:cNvCxnSpPr>
          <p:nvPr/>
        </p:nvCxnSpPr>
        <p:spPr>
          <a:xfrm flipH="1" flipV="1">
            <a:off x="3969024" y="3186969"/>
            <a:ext cx="675" cy="380802"/>
          </a:xfrm>
          <a:prstGeom prst="line">
            <a:avLst/>
          </a:prstGeom>
          <a:noFill/>
          <a:ln w="6350" cap="flat" cmpd="sng" algn="ctr">
            <a:solidFill>
              <a:srgbClr val="5B9BD5"/>
            </a:solidFill>
            <a:prstDash val="solid"/>
            <a:miter lim="800000"/>
          </a:ln>
          <a:effectLst/>
        </p:spPr>
      </p:cxnSp>
      <p:sp>
        <p:nvSpPr>
          <p:cNvPr id="1384" name="楕円 154"/>
          <p:cNvSpPr/>
          <p:nvPr/>
        </p:nvSpPr>
        <p:spPr>
          <a:xfrm>
            <a:off x="4946745" y="355180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85" name="テキスト ボックス 155"/>
          <p:cNvSpPr txBox="1"/>
          <p:nvPr/>
        </p:nvSpPr>
        <p:spPr>
          <a:xfrm>
            <a:off x="4633867" y="3440058"/>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86" name="直線コネクタ 156"/>
          <p:cNvCxnSpPr>
            <a:stCxn id="1384" idx="0"/>
          </p:cNvCxnSpPr>
          <p:nvPr/>
        </p:nvCxnSpPr>
        <p:spPr>
          <a:xfrm flipH="1" flipV="1">
            <a:off x="5038632" y="3186968"/>
            <a:ext cx="1226" cy="364832"/>
          </a:xfrm>
          <a:prstGeom prst="line">
            <a:avLst/>
          </a:prstGeom>
          <a:noFill/>
          <a:ln w="6350" cap="flat" cmpd="sng" algn="ctr">
            <a:solidFill>
              <a:srgbClr val="5B9BD5"/>
            </a:solidFill>
            <a:prstDash val="solid"/>
            <a:miter lim="800000"/>
          </a:ln>
          <a:effectLst/>
        </p:spPr>
      </p:cxnSp>
      <p:sp>
        <p:nvSpPr>
          <p:cNvPr id="1387" name="楕円 157"/>
          <p:cNvSpPr/>
          <p:nvPr/>
        </p:nvSpPr>
        <p:spPr>
          <a:xfrm>
            <a:off x="5953837" y="354945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88" name="テキスト ボックス 158"/>
          <p:cNvSpPr txBox="1"/>
          <p:nvPr/>
        </p:nvSpPr>
        <p:spPr>
          <a:xfrm>
            <a:off x="5640960" y="3437712"/>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89" name="直線コネクタ 159"/>
          <p:cNvCxnSpPr>
            <a:stCxn id="1387" idx="0"/>
          </p:cNvCxnSpPr>
          <p:nvPr/>
        </p:nvCxnSpPr>
        <p:spPr>
          <a:xfrm flipH="1" flipV="1">
            <a:off x="6032277" y="3186967"/>
            <a:ext cx="14674" cy="362487"/>
          </a:xfrm>
          <a:prstGeom prst="line">
            <a:avLst/>
          </a:prstGeom>
          <a:noFill/>
          <a:ln w="6350" cap="flat" cmpd="sng" algn="ctr">
            <a:solidFill>
              <a:srgbClr val="5B9BD5"/>
            </a:solidFill>
            <a:prstDash val="solid"/>
            <a:miter lim="800000"/>
          </a:ln>
          <a:effectLst/>
        </p:spPr>
      </p:cxnSp>
      <p:sp>
        <p:nvSpPr>
          <p:cNvPr id="1390" name="正方形/長方形 160"/>
          <p:cNvSpPr/>
          <p:nvPr/>
        </p:nvSpPr>
        <p:spPr>
          <a:xfrm>
            <a:off x="1343163" y="270029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1" name="正方形/長方形 161"/>
          <p:cNvSpPr/>
          <p:nvPr/>
        </p:nvSpPr>
        <p:spPr>
          <a:xfrm>
            <a:off x="2411647" y="270245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2" name="正方形/長方形 162"/>
          <p:cNvSpPr/>
          <p:nvPr/>
        </p:nvSpPr>
        <p:spPr>
          <a:xfrm>
            <a:off x="3464056" y="2702877"/>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3" name="正方形/長方形 163"/>
          <p:cNvSpPr/>
          <p:nvPr/>
        </p:nvSpPr>
        <p:spPr>
          <a:xfrm>
            <a:off x="4524366" y="27046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4" name="正方形/長方形 164"/>
          <p:cNvSpPr/>
          <p:nvPr/>
        </p:nvSpPr>
        <p:spPr>
          <a:xfrm>
            <a:off x="5569849" y="270565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395" name="楕円 165"/>
          <p:cNvSpPr/>
          <p:nvPr/>
        </p:nvSpPr>
        <p:spPr>
          <a:xfrm>
            <a:off x="3098898" y="478246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96" name="テキスト ボックス 166"/>
          <p:cNvSpPr txBox="1"/>
          <p:nvPr/>
        </p:nvSpPr>
        <p:spPr>
          <a:xfrm>
            <a:off x="2751423" y="466783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7" name="円柱 169"/>
          <p:cNvSpPr/>
          <p:nvPr/>
        </p:nvSpPr>
        <p:spPr>
          <a:xfrm>
            <a:off x="5912087" y="4892536"/>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8" name="テキスト ボックス 170"/>
          <p:cNvSpPr txBox="1"/>
          <p:nvPr/>
        </p:nvSpPr>
        <p:spPr>
          <a:xfrm>
            <a:off x="5828418" y="5506111"/>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399" name="テキスト ボックス 172"/>
          <p:cNvSpPr txBox="1"/>
          <p:nvPr/>
        </p:nvSpPr>
        <p:spPr>
          <a:xfrm>
            <a:off x="1346845" y="239593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400" name="テキスト ボックス 86"/>
          <p:cNvSpPr txBox="1"/>
          <p:nvPr/>
        </p:nvSpPr>
        <p:spPr>
          <a:xfrm>
            <a:off x="4013039" y="4541634"/>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401" name="テキスト ボックス 87"/>
          <p:cNvSpPr txBox="1"/>
          <p:nvPr/>
        </p:nvSpPr>
        <p:spPr>
          <a:xfrm>
            <a:off x="4815411" y="4397504"/>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1402" name="正方形/長方形 1"/>
          <p:cNvSpPr/>
          <p:nvPr/>
        </p:nvSpPr>
        <p:spPr>
          <a:xfrm>
            <a:off x="150080" y="2348880"/>
            <a:ext cx="8843840" cy="3448653"/>
          </a:xfrm>
          <a:prstGeom prst="rect">
            <a:avLst/>
          </a:prstGeom>
          <a:noFill/>
          <a:ln w="95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3" name="正方形/長方形 164"/>
          <p:cNvSpPr/>
          <p:nvPr/>
        </p:nvSpPr>
        <p:spPr>
          <a:xfrm>
            <a:off x="7603987" y="2368390"/>
            <a:ext cx="1394796" cy="346989"/>
          </a:xfrm>
          <a:prstGeom prst="rect">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システム構成図の例</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95929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2OFZMfbH4Q1zE4Zs1Wku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1vWyH_0QVgomdsV.kNyag"/>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3.xml><?xml version="1.0" encoding="utf-8"?>
<a:theme xmlns:a="http://schemas.openxmlformats.org/drawingml/2006/main" name="1_【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DDDDDD"/>
        </a:solidFill>
        <a:ln w="9525">
          <a:solidFill>
            <a:srgbClr val="B2B2B2"/>
          </a:solidFill>
          <a:miter lim="800000"/>
          <a:headEnd/>
          <a:tailEnd/>
        </a:ln>
        <a:effectLst/>
      </a:spPr>
      <a:bodyPr vertOverflow="overflow" horzOverflow="overflow" wrap="none" rtlCol="0" anchor="ctr"/>
      <a:lstStyle>
        <a:defPPr algn="l">
          <a:defRPr kumimoji="0" sz="1800" dirty="0" smtClean="0">
            <a:latin typeface="Meiryo UI"/>
            <a:ea typeface="Meiryo UI"/>
          </a:defRPr>
        </a:defPPr>
      </a:lstStyle>
    </a:spDef>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16653</Words>
  <Application>Microsoft Office PowerPoint</Application>
  <PresentationFormat>画面に合わせる (4:3)</PresentationFormat>
  <Paragraphs>2608</Paragraphs>
  <Slides>78</Slides>
  <Notes>54</Notes>
  <HiddenSlides>0</HiddenSlides>
  <MMClips>0</MMClips>
  <ScaleCrop>false</ScaleCrop>
  <HeadingPairs>
    <vt:vector size="8" baseType="variant">
      <vt:variant>
        <vt:lpstr>使用されているフォント</vt:lpstr>
      </vt:variant>
      <vt:variant>
        <vt:i4>15</vt:i4>
      </vt:variant>
      <vt:variant>
        <vt:lpstr>テーマ</vt:lpstr>
      </vt:variant>
      <vt:variant>
        <vt:i4>5</vt:i4>
      </vt:variant>
      <vt:variant>
        <vt:lpstr>埋め込まれた OLE サーバー</vt:lpstr>
      </vt:variant>
      <vt:variant>
        <vt:i4>1</vt:i4>
      </vt:variant>
      <vt:variant>
        <vt:lpstr>スライド タイトル</vt:lpstr>
      </vt:variant>
      <vt:variant>
        <vt:i4>78</vt:i4>
      </vt:variant>
    </vt:vector>
  </HeadingPairs>
  <TitlesOfParts>
    <vt:vector size="99" baseType="lpstr">
      <vt:lpstr>BIZ UDPゴシック</vt:lpstr>
      <vt:lpstr>Meiryo UI</vt:lpstr>
      <vt:lpstr>ＭＳ Ｐゴシック</vt:lpstr>
      <vt:lpstr>ＭＳ Ｐ明朝</vt:lpstr>
      <vt:lpstr>ＭＳ ゴシック</vt:lpstr>
      <vt:lpstr>ＭＳ 明朝</vt:lpstr>
      <vt:lpstr>ＭＳ明朝-WinCharSetFFFF-H</vt:lpstr>
      <vt:lpstr>メイリオ</vt:lpstr>
      <vt:lpstr>游ゴシック</vt:lpstr>
      <vt:lpstr>Arial</vt:lpstr>
      <vt:lpstr>Calibri</vt:lpstr>
      <vt:lpstr>Century</vt:lpstr>
      <vt:lpstr>Tahoma</vt:lpstr>
      <vt:lpstr>Times New Roman</vt:lpstr>
      <vt:lpstr>Wingdings</vt:lpstr>
      <vt:lpstr>標準デザイン</vt:lpstr>
      <vt:lpstr>41_デザインの設定</vt:lpstr>
      <vt:lpstr>1_【機○・記載例なし】</vt:lpstr>
      <vt:lpstr>2_標準デザイン</vt:lpstr>
      <vt:lpstr>1_標準デザイン</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4</cp:revision>
  <dcterms:created xsi:type="dcterms:W3CDTF">2021-06-15T06:47:27Z</dcterms:created>
  <dcterms:modified xsi:type="dcterms:W3CDTF">2022-04-04T12:19:31Z</dcterms:modified>
</cp:coreProperties>
</file>