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行政相談委員班" initials="MSOffice" lastIdx="0" clrIdx="0">
    <p:extLst>
      <p:ext uri="{19B8F6BF-5375-455C-9EA6-DF929625EA0E}">
        <p15:presenceInfo xmlns:p15="http://schemas.microsoft.com/office/powerpoint/2012/main" userId="行政相談委員班"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710" autoAdjust="0"/>
    <p:restoredTop sz="94660"/>
  </p:normalViewPr>
  <p:slideViewPr>
    <p:cSldViewPr snapToGrid="0">
      <p:cViewPr varScale="1">
        <p:scale>
          <a:sx n="63" d="100"/>
          <a:sy n="63" d="100"/>
        </p:scale>
        <p:origin x="49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AF3490F-F340-4AF8-B751-5F51DA843BA6}" type="datetimeFigureOut">
              <a:rPr kumimoji="1" lang="ja-JP" altLang="en-US" smtClean="0"/>
              <a:t>2023/3/23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DB5CC2-8040-4B19-BB1C-EE8E007DD609}" type="slidenum">
              <a:rPr kumimoji="1" lang="ja-JP" altLang="en-US" smtClean="0"/>
              <a:t>‹#›</a:t>
            </a:fld>
            <a:endParaRPr kumimoji="1" lang="ja-JP" altLang="en-US"/>
          </a:p>
        </p:txBody>
      </p:sp>
    </p:spTree>
    <p:extLst>
      <p:ext uri="{BB962C8B-B14F-4D97-AF65-F5344CB8AC3E}">
        <p14:creationId xmlns:p14="http://schemas.microsoft.com/office/powerpoint/2010/main" val="675987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AF3490F-F340-4AF8-B751-5F51DA843BA6}" type="datetimeFigureOut">
              <a:rPr kumimoji="1" lang="ja-JP" altLang="en-US" smtClean="0"/>
              <a:t>2023/3/23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DB5CC2-8040-4B19-BB1C-EE8E007DD609}" type="slidenum">
              <a:rPr kumimoji="1" lang="ja-JP" altLang="en-US" smtClean="0"/>
              <a:t>‹#›</a:t>
            </a:fld>
            <a:endParaRPr kumimoji="1" lang="ja-JP" altLang="en-US"/>
          </a:p>
        </p:txBody>
      </p:sp>
    </p:spTree>
    <p:extLst>
      <p:ext uri="{BB962C8B-B14F-4D97-AF65-F5344CB8AC3E}">
        <p14:creationId xmlns:p14="http://schemas.microsoft.com/office/powerpoint/2010/main" val="459107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AF3490F-F340-4AF8-B751-5F51DA843BA6}" type="datetimeFigureOut">
              <a:rPr kumimoji="1" lang="ja-JP" altLang="en-US" smtClean="0"/>
              <a:t>2023/3/23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DB5CC2-8040-4B19-BB1C-EE8E007DD609}" type="slidenum">
              <a:rPr kumimoji="1" lang="ja-JP" altLang="en-US" smtClean="0"/>
              <a:t>‹#›</a:t>
            </a:fld>
            <a:endParaRPr kumimoji="1" lang="ja-JP" altLang="en-US"/>
          </a:p>
        </p:txBody>
      </p:sp>
    </p:spTree>
    <p:extLst>
      <p:ext uri="{BB962C8B-B14F-4D97-AF65-F5344CB8AC3E}">
        <p14:creationId xmlns:p14="http://schemas.microsoft.com/office/powerpoint/2010/main" val="488614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AF3490F-F340-4AF8-B751-5F51DA843BA6}" type="datetimeFigureOut">
              <a:rPr kumimoji="1" lang="ja-JP" altLang="en-US" smtClean="0"/>
              <a:t>2023/3/23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DB5CC2-8040-4B19-BB1C-EE8E007DD609}" type="slidenum">
              <a:rPr kumimoji="1" lang="ja-JP" altLang="en-US" smtClean="0"/>
              <a:t>‹#›</a:t>
            </a:fld>
            <a:endParaRPr kumimoji="1" lang="ja-JP" altLang="en-US"/>
          </a:p>
        </p:txBody>
      </p:sp>
    </p:spTree>
    <p:extLst>
      <p:ext uri="{BB962C8B-B14F-4D97-AF65-F5344CB8AC3E}">
        <p14:creationId xmlns:p14="http://schemas.microsoft.com/office/powerpoint/2010/main" val="1404996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AF3490F-F340-4AF8-B751-5F51DA843BA6}" type="datetimeFigureOut">
              <a:rPr kumimoji="1" lang="ja-JP" altLang="en-US" smtClean="0"/>
              <a:t>2023/3/23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DB5CC2-8040-4B19-BB1C-EE8E007DD609}" type="slidenum">
              <a:rPr kumimoji="1" lang="ja-JP" altLang="en-US" smtClean="0"/>
              <a:t>‹#›</a:t>
            </a:fld>
            <a:endParaRPr kumimoji="1" lang="ja-JP" altLang="en-US"/>
          </a:p>
        </p:txBody>
      </p:sp>
    </p:spTree>
    <p:extLst>
      <p:ext uri="{BB962C8B-B14F-4D97-AF65-F5344CB8AC3E}">
        <p14:creationId xmlns:p14="http://schemas.microsoft.com/office/powerpoint/2010/main" val="217114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AF3490F-F340-4AF8-B751-5F51DA843BA6}" type="datetimeFigureOut">
              <a:rPr kumimoji="1" lang="ja-JP" altLang="en-US" smtClean="0"/>
              <a:t>2023/3/23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BDB5CC2-8040-4B19-BB1C-EE8E007DD609}" type="slidenum">
              <a:rPr kumimoji="1" lang="ja-JP" altLang="en-US" smtClean="0"/>
              <a:t>‹#›</a:t>
            </a:fld>
            <a:endParaRPr kumimoji="1" lang="ja-JP" altLang="en-US"/>
          </a:p>
        </p:txBody>
      </p:sp>
    </p:spTree>
    <p:extLst>
      <p:ext uri="{BB962C8B-B14F-4D97-AF65-F5344CB8AC3E}">
        <p14:creationId xmlns:p14="http://schemas.microsoft.com/office/powerpoint/2010/main" val="2544336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AF3490F-F340-4AF8-B751-5F51DA843BA6}" type="datetimeFigureOut">
              <a:rPr kumimoji="1" lang="ja-JP" altLang="en-US" smtClean="0"/>
              <a:t>2023/3/23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BDB5CC2-8040-4B19-BB1C-EE8E007DD609}" type="slidenum">
              <a:rPr kumimoji="1" lang="ja-JP" altLang="en-US" smtClean="0"/>
              <a:t>‹#›</a:t>
            </a:fld>
            <a:endParaRPr kumimoji="1" lang="ja-JP" altLang="en-US"/>
          </a:p>
        </p:txBody>
      </p:sp>
    </p:spTree>
    <p:extLst>
      <p:ext uri="{BB962C8B-B14F-4D97-AF65-F5344CB8AC3E}">
        <p14:creationId xmlns:p14="http://schemas.microsoft.com/office/powerpoint/2010/main" val="244111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AF3490F-F340-4AF8-B751-5F51DA843BA6}" type="datetimeFigureOut">
              <a:rPr kumimoji="1" lang="ja-JP" altLang="en-US" smtClean="0"/>
              <a:t>2023/3/23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BDB5CC2-8040-4B19-BB1C-EE8E007DD609}" type="slidenum">
              <a:rPr kumimoji="1" lang="ja-JP" altLang="en-US" smtClean="0"/>
              <a:t>‹#›</a:t>
            </a:fld>
            <a:endParaRPr kumimoji="1" lang="ja-JP" altLang="en-US"/>
          </a:p>
        </p:txBody>
      </p:sp>
    </p:spTree>
    <p:extLst>
      <p:ext uri="{BB962C8B-B14F-4D97-AF65-F5344CB8AC3E}">
        <p14:creationId xmlns:p14="http://schemas.microsoft.com/office/powerpoint/2010/main" val="3542740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F3490F-F340-4AF8-B751-5F51DA843BA6}" type="datetimeFigureOut">
              <a:rPr kumimoji="1" lang="ja-JP" altLang="en-US" smtClean="0"/>
              <a:t>2023/3/23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BDB5CC2-8040-4B19-BB1C-EE8E007DD609}" type="slidenum">
              <a:rPr kumimoji="1" lang="ja-JP" altLang="en-US" smtClean="0"/>
              <a:t>‹#›</a:t>
            </a:fld>
            <a:endParaRPr kumimoji="1" lang="ja-JP" altLang="en-US"/>
          </a:p>
        </p:txBody>
      </p:sp>
    </p:spTree>
    <p:extLst>
      <p:ext uri="{BB962C8B-B14F-4D97-AF65-F5344CB8AC3E}">
        <p14:creationId xmlns:p14="http://schemas.microsoft.com/office/powerpoint/2010/main" val="246251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AF3490F-F340-4AF8-B751-5F51DA843BA6}" type="datetimeFigureOut">
              <a:rPr kumimoji="1" lang="ja-JP" altLang="en-US" smtClean="0"/>
              <a:t>2023/3/23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BDB5CC2-8040-4B19-BB1C-EE8E007DD609}" type="slidenum">
              <a:rPr kumimoji="1" lang="ja-JP" altLang="en-US" smtClean="0"/>
              <a:t>‹#›</a:t>
            </a:fld>
            <a:endParaRPr kumimoji="1" lang="ja-JP" altLang="en-US"/>
          </a:p>
        </p:txBody>
      </p:sp>
    </p:spTree>
    <p:extLst>
      <p:ext uri="{BB962C8B-B14F-4D97-AF65-F5344CB8AC3E}">
        <p14:creationId xmlns:p14="http://schemas.microsoft.com/office/powerpoint/2010/main" val="3953923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AF3490F-F340-4AF8-B751-5F51DA843BA6}" type="datetimeFigureOut">
              <a:rPr kumimoji="1" lang="ja-JP" altLang="en-US" smtClean="0"/>
              <a:t>2023/3/23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BDB5CC2-8040-4B19-BB1C-EE8E007DD609}" type="slidenum">
              <a:rPr kumimoji="1" lang="ja-JP" altLang="en-US" smtClean="0"/>
              <a:t>‹#›</a:t>
            </a:fld>
            <a:endParaRPr kumimoji="1" lang="ja-JP" altLang="en-US"/>
          </a:p>
        </p:txBody>
      </p:sp>
    </p:spTree>
    <p:extLst>
      <p:ext uri="{BB962C8B-B14F-4D97-AF65-F5344CB8AC3E}">
        <p14:creationId xmlns:p14="http://schemas.microsoft.com/office/powerpoint/2010/main" val="1263746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F3490F-F340-4AF8-B751-5F51DA843BA6}" type="datetimeFigureOut">
              <a:rPr kumimoji="1" lang="ja-JP" altLang="en-US" smtClean="0"/>
              <a:t>2023/3/23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B5CC2-8040-4B19-BB1C-EE8E007DD609}" type="slidenum">
              <a:rPr kumimoji="1" lang="ja-JP" altLang="en-US" smtClean="0"/>
              <a:t>‹#›</a:t>
            </a:fld>
            <a:endParaRPr kumimoji="1" lang="ja-JP" altLang="en-US"/>
          </a:p>
        </p:txBody>
      </p:sp>
    </p:spTree>
    <p:extLst>
      <p:ext uri="{BB962C8B-B14F-4D97-AF65-F5344CB8AC3E}">
        <p14:creationId xmlns:p14="http://schemas.microsoft.com/office/powerpoint/2010/main" val="3507538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A352D8B9-870A-4F4D-A2B9-4A17157F80AE}"/>
              </a:ext>
            </a:extLst>
          </p:cNvPr>
          <p:cNvSpPr txBox="1"/>
          <p:nvPr/>
        </p:nvSpPr>
        <p:spPr>
          <a:xfrm>
            <a:off x="4179309" y="1094858"/>
            <a:ext cx="4569741" cy="5488682"/>
          </a:xfrm>
          <a:prstGeom prst="rect">
            <a:avLst/>
          </a:prstGeom>
          <a:noFill/>
          <a:ln>
            <a:solidFill>
              <a:schemeClr val="dk1"/>
            </a:solidFill>
          </a:ln>
        </p:spPr>
        <p:txBody>
          <a:bodyPr wrap="square" rtlCol="0">
            <a:spAutoFit/>
          </a:bodyPr>
          <a:lstStyle/>
          <a:p>
            <a:pPr>
              <a:lnSpc>
                <a:spcPts val="1600"/>
              </a:lnSpc>
            </a:pPr>
            <a:r>
              <a:rPr kumimoji="1" lang="ja-JP" altLang="en-US" dirty="0">
                <a:solidFill>
                  <a:srgbClr val="7030A0"/>
                </a:solidFill>
                <a:latin typeface="ＭＳ Ｐゴシック" panose="020B0600070205080204" pitchFamily="50" charset="-128"/>
                <a:ea typeface="ＭＳ Ｐゴシック" panose="020B0600070205080204" pitchFamily="50" charset="-128"/>
              </a:rPr>
              <a:t>－オンライン相談を始めるにあたって</a:t>
            </a:r>
            <a:endParaRPr kumimoji="1" lang="en-US" altLang="ja-JP" dirty="0">
              <a:solidFill>
                <a:srgbClr val="7030A0"/>
              </a:solidFill>
              <a:latin typeface="ＭＳ Ｐゴシック" panose="020B0600070205080204" pitchFamily="50" charset="-128"/>
              <a:ea typeface="ＭＳ Ｐゴシック" panose="020B0600070205080204" pitchFamily="50" charset="-128"/>
            </a:endParaRPr>
          </a:p>
          <a:p>
            <a:pPr>
              <a:lnSpc>
                <a:spcPts val="1600"/>
              </a:lnSpc>
            </a:pPr>
            <a:endParaRPr kumimoji="1" lang="ja-JP" altLang="en-US" dirty="0">
              <a:latin typeface="ＭＳ Ｐ明朝" panose="02020600040205080304" pitchFamily="18" charset="-128"/>
              <a:ea typeface="ＭＳ Ｐ明朝" panose="02020600040205080304" pitchFamily="18" charset="-128"/>
            </a:endParaRPr>
          </a:p>
          <a:p>
            <a:pPr algn="just"/>
            <a:r>
              <a:rPr kumimoji="1" lang="ja-JP" altLang="en-US" b="1" dirty="0">
                <a:solidFill>
                  <a:srgbClr val="FF0000"/>
                </a:solidFill>
                <a:latin typeface="ＭＳ Ｐ明朝" panose="02020600040205080304" pitchFamily="18" charset="-128"/>
                <a:ea typeface="ＭＳ Ｐ明朝" panose="02020600040205080304" pitchFamily="18" charset="-128"/>
              </a:rPr>
              <a:t>脇田 和彦 委員</a:t>
            </a:r>
            <a:r>
              <a:rPr kumimoji="1" lang="ja-JP" altLang="en-US" dirty="0">
                <a:latin typeface="ＭＳ Ｐ明朝" panose="02020600040205080304" pitchFamily="18" charset="-128"/>
                <a:ea typeface="ＭＳ Ｐ明朝" panose="02020600040205080304" pitchFamily="18" charset="-128"/>
              </a:rPr>
              <a:t>：私は、行政相談委員になって</a:t>
            </a:r>
            <a:r>
              <a:rPr kumimoji="1" lang="en-US" altLang="ja-JP" dirty="0">
                <a:latin typeface="ＭＳ Ｐ明朝" panose="02020600040205080304" pitchFamily="18" charset="-128"/>
                <a:ea typeface="ＭＳ Ｐ明朝" panose="02020600040205080304" pitchFamily="18" charset="-128"/>
              </a:rPr>
              <a:t>10</a:t>
            </a:r>
            <a:r>
              <a:rPr kumimoji="1" lang="ja-JP" altLang="en-US" dirty="0">
                <a:latin typeface="ＭＳ Ｐ明朝" panose="02020600040205080304" pitchFamily="18" charset="-128"/>
                <a:ea typeface="ＭＳ Ｐ明朝" panose="02020600040205080304" pitchFamily="18" charset="-128"/>
              </a:rPr>
              <a:t>年目となり、皆様からの相談を多く聞いてきました。</a:t>
            </a:r>
            <a:endParaRPr kumimoji="1" lang="en-US" altLang="ja-JP" dirty="0">
              <a:latin typeface="ＭＳ Ｐ明朝" panose="02020600040205080304" pitchFamily="18" charset="-128"/>
              <a:ea typeface="ＭＳ Ｐ明朝" panose="02020600040205080304" pitchFamily="18" charset="-128"/>
            </a:endParaRPr>
          </a:p>
          <a:p>
            <a:pPr algn="just"/>
            <a:r>
              <a:rPr kumimoji="1" lang="ja-JP" altLang="en-US" dirty="0">
                <a:latin typeface="ＭＳ Ｐ明朝" panose="02020600040205080304" pitchFamily="18" charset="-128"/>
                <a:ea typeface="ＭＳ Ｐ明朝" panose="02020600040205080304" pitchFamily="18" charset="-128"/>
              </a:rPr>
              <a:t>   その中で、声帯を摘出された方からの相談で、「会話補助装置の購入助成について役場に申し出をしたが、助成の対象外ということで断られた」との話を受け、私は役場に検討を依頼し、後日、給付事業の対象種目に追加されるという改善につながりました。</a:t>
            </a:r>
            <a:endParaRPr kumimoji="1" lang="en-US" altLang="ja-JP" dirty="0">
              <a:latin typeface="ＭＳ Ｐ明朝" panose="02020600040205080304" pitchFamily="18" charset="-128"/>
              <a:ea typeface="ＭＳ Ｐ明朝" panose="02020600040205080304" pitchFamily="18" charset="-128"/>
            </a:endParaRPr>
          </a:p>
          <a:p>
            <a:pPr algn="just"/>
            <a:r>
              <a:rPr kumimoji="1" lang="ja-JP" altLang="en-US" dirty="0">
                <a:latin typeface="ＭＳ Ｐ明朝" panose="02020600040205080304" pitchFamily="18" charset="-128"/>
                <a:ea typeface="ＭＳ Ｐ明朝" panose="02020600040205080304" pitchFamily="18" charset="-128"/>
              </a:rPr>
              <a:t>   私の住む隠岐地域は４島の離島で構成され、島間を行き来する交通手段にも制限があり、場合によっては相談者に一日がかりの時間制約が強いられるのが現状であり、このオンライン相談によって「離島の不便さの解消」に役立てられたら良いと考えました。</a:t>
            </a:r>
            <a:endParaRPr kumimoji="1" lang="en-US" altLang="ja-JP" dirty="0">
              <a:latin typeface="ＭＳ Ｐ明朝" panose="02020600040205080304" pitchFamily="18" charset="-128"/>
              <a:ea typeface="ＭＳ Ｐ明朝" panose="02020600040205080304" pitchFamily="18" charset="-128"/>
            </a:endParaRPr>
          </a:p>
          <a:p>
            <a:pPr algn="just"/>
            <a:r>
              <a:rPr kumimoji="1" lang="ja-JP" altLang="en-US" dirty="0">
                <a:latin typeface="ＭＳ Ｐ明朝" panose="02020600040205080304" pitchFamily="18" charset="-128"/>
                <a:ea typeface="ＭＳ Ｐ明朝" panose="02020600040205080304" pitchFamily="18" charset="-128"/>
              </a:rPr>
              <a:t>   様々な悩みや困りごとを抱えた方の一人一人に寄り添えられるよう、オンライン相談を始めますので、是非、利用してください。</a:t>
            </a:r>
          </a:p>
        </p:txBody>
      </p:sp>
      <p:sp>
        <p:nvSpPr>
          <p:cNvPr id="2" name="テキスト ボックス 1">
            <a:extLst>
              <a:ext uri="{FF2B5EF4-FFF2-40B4-BE49-F238E27FC236}">
                <a16:creationId xmlns:a16="http://schemas.microsoft.com/office/drawing/2014/main" id="{FB197135-1BF3-43F9-A824-3A2BCF2747CD}"/>
              </a:ext>
            </a:extLst>
          </p:cNvPr>
          <p:cNvSpPr txBox="1"/>
          <p:nvPr/>
        </p:nvSpPr>
        <p:spPr>
          <a:xfrm>
            <a:off x="0" y="-1"/>
            <a:ext cx="9144000" cy="461665"/>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ja-JP" altLang="en-US" sz="2400" dirty="0">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行政相談委員から</a:t>
            </a:r>
          </a:p>
        </p:txBody>
      </p:sp>
      <p:sp>
        <p:nvSpPr>
          <p:cNvPr id="3" name="正方形/長方形 2">
            <a:extLst>
              <a:ext uri="{FF2B5EF4-FFF2-40B4-BE49-F238E27FC236}">
                <a16:creationId xmlns:a16="http://schemas.microsoft.com/office/drawing/2014/main" id="{D5F82595-3DF8-4DAC-9C55-2F4C0E1F7546}"/>
              </a:ext>
            </a:extLst>
          </p:cNvPr>
          <p:cNvSpPr/>
          <p:nvPr/>
        </p:nvSpPr>
        <p:spPr>
          <a:xfrm>
            <a:off x="0" y="-2011"/>
            <a:ext cx="1210962" cy="46367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latin typeface="AR Pゴシック体S" panose="020B0A00000000000000" pitchFamily="50" charset="-128"/>
                <a:ea typeface="AR Pゴシック体S" panose="020B0A00000000000000" pitchFamily="50" charset="-128"/>
              </a:rPr>
              <a:t>島根</a:t>
            </a:r>
          </a:p>
        </p:txBody>
      </p:sp>
      <p:sp>
        <p:nvSpPr>
          <p:cNvPr id="10" name="正方形/長方形 9">
            <a:extLst>
              <a:ext uri="{FF2B5EF4-FFF2-40B4-BE49-F238E27FC236}">
                <a16:creationId xmlns:a16="http://schemas.microsoft.com/office/drawing/2014/main" id="{ED4B5E38-6E4E-46B7-8C67-F806C53551EE}"/>
              </a:ext>
            </a:extLst>
          </p:cNvPr>
          <p:cNvSpPr/>
          <p:nvPr/>
        </p:nvSpPr>
        <p:spPr>
          <a:xfrm>
            <a:off x="215070" y="1094858"/>
            <a:ext cx="3342022" cy="3464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HG創英角ｺﾞｼｯｸUB" panose="020B0909000000000000" pitchFamily="49" charset="-128"/>
                <a:ea typeface="HG創英角ｺﾞｼｯｸUB" panose="020B0909000000000000" pitchFamily="49" charset="-128"/>
              </a:rPr>
              <a:t>まずは相談して見てください</a:t>
            </a:r>
          </a:p>
        </p:txBody>
      </p:sp>
      <p:sp>
        <p:nvSpPr>
          <p:cNvPr id="11" name="正方形/長方形 10">
            <a:extLst>
              <a:ext uri="{FF2B5EF4-FFF2-40B4-BE49-F238E27FC236}">
                <a16:creationId xmlns:a16="http://schemas.microsoft.com/office/drawing/2014/main" id="{11A10E82-6BF3-4AE6-A1A9-41C71B40F22F}"/>
              </a:ext>
            </a:extLst>
          </p:cNvPr>
          <p:cNvSpPr/>
          <p:nvPr/>
        </p:nvSpPr>
        <p:spPr>
          <a:xfrm>
            <a:off x="97200" y="698568"/>
            <a:ext cx="3459892" cy="261913"/>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a:solidFill>
                  <a:schemeClr val="tx1"/>
                </a:solidFill>
                <a:latin typeface="HG創英角ｺﾞｼｯｸUB" panose="020B0909000000000000" pitchFamily="49" charset="-128"/>
                <a:ea typeface="HG創英角ｺﾞｼｯｸUB" panose="020B0909000000000000" pitchFamily="49" charset="-128"/>
              </a:rPr>
              <a:t>ひとりで悩まず</a:t>
            </a:r>
            <a:endParaRPr kumimoji="1" lang="en-US" altLang="ja-JP" dirty="0">
              <a:solidFill>
                <a:schemeClr val="tx1"/>
              </a:solidFill>
              <a:latin typeface="HG創英角ｺﾞｼｯｸUB" panose="020B0909000000000000" pitchFamily="49" charset="-128"/>
              <a:ea typeface="HG創英角ｺﾞｼｯｸUB" panose="020B0909000000000000" pitchFamily="49" charset="-128"/>
            </a:endParaRPr>
          </a:p>
        </p:txBody>
      </p:sp>
      <p:pic>
        <p:nvPicPr>
          <p:cNvPr id="13" name="図 12">
            <a:extLst>
              <a:ext uri="{FF2B5EF4-FFF2-40B4-BE49-F238E27FC236}">
                <a16:creationId xmlns:a16="http://schemas.microsoft.com/office/drawing/2014/main" id="{4EA6B094-8E7F-4855-A01A-374FB54972C7}"/>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 t="14213" r="37301" b="24024"/>
          <a:stretch/>
        </p:blipFill>
        <p:spPr>
          <a:xfrm>
            <a:off x="0" y="1817658"/>
            <a:ext cx="4179309" cy="3087407"/>
          </a:xfrm>
          <a:prstGeom prst="rect">
            <a:avLst/>
          </a:prstGeom>
          <a:ln>
            <a:noFill/>
          </a:ln>
          <a:effectLst>
            <a:softEdge rad="112500"/>
          </a:effectLst>
        </p:spPr>
      </p:pic>
      <p:sp>
        <p:nvSpPr>
          <p:cNvPr id="15" name="テキスト ボックス 14">
            <a:extLst>
              <a:ext uri="{FF2B5EF4-FFF2-40B4-BE49-F238E27FC236}">
                <a16:creationId xmlns:a16="http://schemas.microsoft.com/office/drawing/2014/main" id="{C8A4D435-6FB6-4E0E-8465-DF72A8361B94}"/>
              </a:ext>
            </a:extLst>
          </p:cNvPr>
          <p:cNvSpPr txBox="1"/>
          <p:nvPr/>
        </p:nvSpPr>
        <p:spPr>
          <a:xfrm>
            <a:off x="99122" y="4488691"/>
            <a:ext cx="2430162" cy="307777"/>
          </a:xfrm>
          <a:prstGeom prst="rect">
            <a:avLst/>
          </a:prstGeom>
          <a:solidFill>
            <a:schemeClr val="bg1"/>
          </a:solidFill>
        </p:spPr>
        <p:txBody>
          <a:bodyPr wrap="square" rtlCol="0">
            <a:spAutoFit/>
          </a:bodyPr>
          <a:lstStyle/>
          <a:p>
            <a:r>
              <a:rPr kumimoji="1" lang="ja-JP" altLang="en-US" sz="1400" dirty="0">
                <a:latin typeface="ＤＨＰ特太ゴシック体" panose="020B0500000000000000" pitchFamily="50" charset="-128"/>
                <a:ea typeface="ＤＨＰ特太ゴシック体" panose="020B0500000000000000" pitchFamily="50" charset="-128"/>
              </a:rPr>
              <a:t>行政相談委員　脇田　和彦　　　</a:t>
            </a:r>
          </a:p>
        </p:txBody>
      </p:sp>
    </p:spTree>
    <p:extLst>
      <p:ext uri="{BB962C8B-B14F-4D97-AF65-F5344CB8AC3E}">
        <p14:creationId xmlns:p14="http://schemas.microsoft.com/office/powerpoint/2010/main" val="304676217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1569</TotalTime>
  <Words>219</Words>
  <Application>Microsoft Office PowerPoint</Application>
  <PresentationFormat>画面に合わせる (4:3)</PresentationFormat>
  <Paragraphs>11</Paragraphs>
  <Slides>1</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vt:i4>
      </vt:variant>
    </vt:vector>
  </HeadingPairs>
  <TitlesOfParts>
    <vt:vector size="12" baseType="lpstr">
      <vt:lpstr>AR Pゴシック体S</vt:lpstr>
      <vt:lpstr>ＤＨＰ特太ゴシック体</vt:lpstr>
      <vt:lpstr>HG創英角ｺﾞｼｯｸUB</vt:lpstr>
      <vt:lpstr>ＭＳ Ｐゴシック</vt:lpstr>
      <vt:lpstr>ＭＳ Ｐ明朝</vt:lpstr>
      <vt:lpstr>游ゴシック</vt:lpstr>
      <vt:lpstr>游ゴシック Light</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行政相談委員班</dc:creator>
  <cp:lastModifiedBy>松浦　弘年(000054)</cp:lastModifiedBy>
  <cp:revision>74</cp:revision>
  <cp:lastPrinted>2022-10-18T09:26:30Z</cp:lastPrinted>
  <dcterms:created xsi:type="dcterms:W3CDTF">2022-06-29T01:30:55Z</dcterms:created>
  <dcterms:modified xsi:type="dcterms:W3CDTF">2023-03-23T02:06:37Z</dcterms:modified>
</cp:coreProperties>
</file>