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82"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0000FF"/>
    <a:srgbClr val="FF3300"/>
    <a:srgbClr val="B81508"/>
    <a:srgbClr val="00FFFF"/>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4778" autoAdjust="0"/>
    <p:restoredTop sz="94659" autoAdjust="0"/>
  </p:normalViewPr>
  <p:slideViewPr>
    <p:cSldViewPr>
      <p:cViewPr varScale="1">
        <p:scale>
          <a:sx n="58" d="100"/>
          <a:sy n="58" d="100"/>
        </p:scale>
        <p:origin x="28" y="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3" y="3"/>
            <a:ext cx="2950375" cy="497367"/>
          </a:xfrm>
          <a:prstGeom prst="rect">
            <a:avLst/>
          </a:prstGeom>
        </p:spPr>
        <p:txBody>
          <a:bodyPr vert="horz" lIns="92206" tIns="46103" rIns="92206" bIns="46103" rtlCol="0"/>
          <a:lstStyle>
            <a:lvl1pPr algn="l">
              <a:defRPr sz="1200"/>
            </a:lvl1pPr>
          </a:lstStyle>
          <a:p>
            <a:endParaRPr kumimoji="1" lang="ja-JP" altLang="en-US"/>
          </a:p>
        </p:txBody>
      </p:sp>
      <p:sp>
        <p:nvSpPr>
          <p:cNvPr id="3" name="日付プレースホルダ 2"/>
          <p:cNvSpPr>
            <a:spLocks noGrp="1"/>
          </p:cNvSpPr>
          <p:nvPr>
            <p:ph type="dt" idx="1"/>
          </p:nvPr>
        </p:nvSpPr>
        <p:spPr>
          <a:xfrm>
            <a:off x="3855221" y="3"/>
            <a:ext cx="2950374" cy="497367"/>
          </a:xfrm>
          <a:prstGeom prst="rect">
            <a:avLst/>
          </a:prstGeom>
        </p:spPr>
        <p:txBody>
          <a:bodyPr vert="horz" lIns="92206" tIns="46103" rIns="92206" bIns="46103" rtlCol="0"/>
          <a:lstStyle>
            <a:lvl1pPr algn="r">
              <a:defRPr sz="1200"/>
            </a:lvl1pPr>
          </a:lstStyle>
          <a:p>
            <a:fld id="{199BCCC4-9C56-4FC5-A0CF-81D0EAA12AE2}" type="datetimeFigureOut">
              <a:rPr kumimoji="1" lang="ja-JP" altLang="en-US" smtClean="0"/>
              <a:pPr/>
              <a:t>2022/11/7</a:t>
            </a:fld>
            <a:endParaRPr kumimoji="1" lang="ja-JP" altLang="en-US"/>
          </a:p>
        </p:txBody>
      </p:sp>
      <p:sp>
        <p:nvSpPr>
          <p:cNvPr id="4" name="スライド イメージ プレースホルダ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92206" tIns="46103" rIns="92206" bIns="46103" rtlCol="0" anchor="ctr"/>
          <a:lstStyle/>
          <a:p>
            <a:endParaRPr lang="ja-JP" altLang="en-US"/>
          </a:p>
        </p:txBody>
      </p:sp>
      <p:sp>
        <p:nvSpPr>
          <p:cNvPr id="5" name="ノート プレースホルダ 4"/>
          <p:cNvSpPr>
            <a:spLocks noGrp="1"/>
          </p:cNvSpPr>
          <p:nvPr>
            <p:ph type="body" sz="quarter" idx="3"/>
          </p:nvPr>
        </p:nvSpPr>
        <p:spPr>
          <a:xfrm>
            <a:off x="680241" y="4720985"/>
            <a:ext cx="5446723" cy="4473102"/>
          </a:xfrm>
          <a:prstGeom prst="rect">
            <a:avLst/>
          </a:prstGeom>
        </p:spPr>
        <p:txBody>
          <a:bodyPr vert="horz" lIns="92206" tIns="46103" rIns="92206" bIns="46103"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3" y="9440372"/>
            <a:ext cx="2950375" cy="497366"/>
          </a:xfrm>
          <a:prstGeom prst="rect">
            <a:avLst/>
          </a:prstGeom>
        </p:spPr>
        <p:txBody>
          <a:bodyPr vert="horz" lIns="92206" tIns="46103" rIns="92206" bIns="46103"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221" y="9440372"/>
            <a:ext cx="2950374" cy="497366"/>
          </a:xfrm>
          <a:prstGeom prst="rect">
            <a:avLst/>
          </a:prstGeom>
        </p:spPr>
        <p:txBody>
          <a:bodyPr vert="horz" lIns="92206" tIns="46103" rIns="92206" bIns="46103" rtlCol="0" anchor="b"/>
          <a:lstStyle>
            <a:lvl1pPr algn="r">
              <a:defRPr sz="1200"/>
            </a:lvl1pPr>
          </a:lstStyle>
          <a:p>
            <a:fld id="{3714EEE2-CE14-4E7A-A204-92C5A2129333}" type="slidenum">
              <a:rPr kumimoji="1" lang="ja-JP" altLang="en-US" smtClean="0"/>
              <a:pPr/>
              <a:t>‹#›</a:t>
            </a:fld>
            <a:endParaRPr kumimoji="1" lang="ja-JP" altLang="en-US"/>
          </a:p>
        </p:txBody>
      </p:sp>
    </p:spTree>
    <p:extLst>
      <p:ext uri="{BB962C8B-B14F-4D97-AF65-F5344CB8AC3E}">
        <p14:creationId xmlns:p14="http://schemas.microsoft.com/office/powerpoint/2010/main" val="41977427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7EEF85C-AB21-490D-921C-419A2722DE6C}" type="datetime1">
              <a:rPr kumimoji="1" lang="ja-JP" altLang="en-US" smtClean="0"/>
              <a:pPr/>
              <a:t>2022/11/7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1A9A53D-76BD-411D-BCDD-E350C247448E}" type="datetime1">
              <a:rPr kumimoji="1" lang="ja-JP" altLang="en-US" smtClean="0"/>
              <a:pPr/>
              <a:t>2022/11/7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6036980-918B-49BF-96C5-F15AB0A4632D}"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AE80B6C-AE35-4E8F-B868-AFA610CE6A72}" type="datetime1">
              <a:rPr kumimoji="1" lang="ja-JP" altLang="en-US" smtClean="0"/>
              <a:pPr/>
              <a:t>2022/11/7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6036980-918B-49BF-96C5-F15AB0A4632D}"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685800" y="609600"/>
            <a:ext cx="7772400" cy="54864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a:ln/>
        </p:spPr>
        <p:txBody>
          <a:bodyPr/>
          <a:lstStyle>
            <a:lvl1pPr>
              <a:defRPr/>
            </a:lvl1pPr>
          </a:lstStyle>
          <a:p>
            <a:pPr>
              <a:defRPr/>
            </a:pPr>
            <a:fld id="{51459FE1-BD6F-42DA-BD01-0F016F221CAF}" type="datetime1">
              <a:rPr lang="ja-JP" altLang="en-US" smtClean="0"/>
              <a:pPr>
                <a:defRPr/>
              </a:pPr>
              <a:t>2022/11/7</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F8399848-B0FD-4392-97DA-F80112CC921E}"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8A418B96-51E1-4167-8CE8-0901AA03E045}" type="datetime1">
              <a:rPr kumimoji="1" lang="ja-JP" altLang="en-US" smtClean="0"/>
              <a:pPr/>
              <a:t>2022/11/7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2B72F75C-B78C-4025-922F-2B17FA32CDE0}" type="datetime1">
              <a:rPr kumimoji="1" lang="ja-JP" altLang="en-US" smtClean="0"/>
              <a:pPr/>
              <a:t>2022/11/7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コンテンツ プレースホルダ 3"/>
          <p:cNvSpPr>
            <a:spLocks noGrp="1"/>
          </p:cNvSpPr>
          <p:nvPr>
            <p:ph sz="half" idx="2"/>
          </p:nvPr>
        </p:nvSpPr>
        <p:spPr>
          <a:xfrm>
            <a:off x="4648200" y="1600200"/>
            <a:ext cx="4038600" cy="4525963"/>
          </a:xfrm>
        </p:spPr>
        <p:txBody>
          <a:bodyPr/>
          <a:lstStyle>
            <a:lvl1pPr>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日付プレースホルダ 4"/>
          <p:cNvSpPr>
            <a:spLocks noGrp="1"/>
          </p:cNvSpPr>
          <p:nvPr>
            <p:ph type="dt" sz="half" idx="10"/>
          </p:nvPr>
        </p:nvSpPr>
        <p:spPr/>
        <p:txBody>
          <a:bodyPr/>
          <a:lstStyle/>
          <a:p>
            <a:fld id="{BC3C5AC1-9C51-4C67-B8AB-886914E31C00}" type="datetime1">
              <a:rPr kumimoji="1" lang="ja-JP" altLang="en-US" smtClean="0"/>
              <a:pPr/>
              <a:t>2022/11/7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2F503C23-23EA-4638-A8AA-16BA6566DBC4}" type="datetime1">
              <a:rPr kumimoji="1" lang="ja-JP" altLang="en-US" smtClean="0"/>
              <a:pPr/>
              <a:t>2022/11/7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6036980-918B-49BF-96C5-F15AB0A4632D}"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D1B02356-0BA0-4A4D-B065-A559AC1B1A61}" type="datetime1">
              <a:rPr kumimoji="1" lang="ja-JP" altLang="en-US" smtClean="0"/>
              <a:pPr/>
              <a:t>2022/11/7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a:xfrm>
            <a:off x="7010400" y="6492875"/>
            <a:ext cx="2133600" cy="365125"/>
          </a:xfrm>
        </p:spPr>
        <p:txBody>
          <a:bodyPr/>
          <a:lstStyle>
            <a:lvl1pPr>
              <a:defRPr sz="1400" baseline="0">
                <a:latin typeface="Arial" pitchFamily="34" charset="0"/>
              </a:defRPr>
            </a:lvl1pPr>
          </a:lstStyle>
          <a:p>
            <a:fld id="{76036980-918B-49BF-96C5-F15AB0A4632D}" type="slidenum">
              <a:rPr lang="ja-JP" altLang="en-US" smtClean="0"/>
              <a:pPr/>
              <a:t>‹#›</a:t>
            </a:fld>
            <a:endParaRPr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BDE2410-1059-442D-96C2-2E058CE15678}" type="datetime1">
              <a:rPr kumimoji="1" lang="ja-JP" altLang="en-US" smtClean="0"/>
              <a:pPr/>
              <a:t>2022/11/7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F02E0F4-9AFC-4802-B246-CE55B4A72981}" type="datetime1">
              <a:rPr kumimoji="1" lang="ja-JP" altLang="en-US" smtClean="0"/>
              <a:pPr/>
              <a:t>2022/11/7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6036980-918B-49BF-96C5-F15AB0A4632D}"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82F1B5C-55D0-4858-92E0-CF12799EE7FC}" type="datetime1">
              <a:rPr kumimoji="1" lang="ja-JP" altLang="en-US" smtClean="0"/>
              <a:pPr/>
              <a:t>2022/11/7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6036980-918B-49BF-96C5-F15AB0A4632D}"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95C9C7-AAD8-42B1-9217-7471A01D365D}" type="datetime1">
              <a:rPr kumimoji="1" lang="ja-JP" altLang="en-US" smtClean="0"/>
              <a:pPr/>
              <a:t>2022/11/7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036980-918B-49BF-96C5-F15AB0A4632D}"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四角形: 角を丸くする 70">
            <a:extLst>
              <a:ext uri="{FF2B5EF4-FFF2-40B4-BE49-F238E27FC236}">
                <a16:creationId xmlns:a16="http://schemas.microsoft.com/office/drawing/2014/main" id="{91799D56-31E6-4E40-A61E-14567D0E96BF}"/>
              </a:ext>
            </a:extLst>
          </p:cNvPr>
          <p:cNvSpPr/>
          <p:nvPr/>
        </p:nvSpPr>
        <p:spPr>
          <a:xfrm>
            <a:off x="719508" y="3090811"/>
            <a:ext cx="2530661" cy="516216"/>
          </a:xfrm>
          <a:prstGeom prst="roundRect">
            <a:avLst>
              <a:gd name="adj" fmla="val 8267"/>
            </a:avLst>
          </a:prstGeom>
          <a:no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四角形: 角を丸くする 68">
            <a:extLst>
              <a:ext uri="{FF2B5EF4-FFF2-40B4-BE49-F238E27FC236}">
                <a16:creationId xmlns:a16="http://schemas.microsoft.com/office/drawing/2014/main" id="{ECA55C07-1033-4A78-B038-FC08A48236FD}"/>
              </a:ext>
            </a:extLst>
          </p:cNvPr>
          <p:cNvSpPr/>
          <p:nvPr/>
        </p:nvSpPr>
        <p:spPr>
          <a:xfrm>
            <a:off x="6025614" y="692053"/>
            <a:ext cx="2732770" cy="2986735"/>
          </a:xfrm>
          <a:prstGeom prst="roundRect">
            <a:avLst>
              <a:gd name="adj" fmla="val 3946"/>
            </a:avLst>
          </a:prstGeom>
          <a:noFill/>
          <a:ln w="3175">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8" name="四角形: 角を丸くする 67">
            <a:extLst>
              <a:ext uri="{FF2B5EF4-FFF2-40B4-BE49-F238E27FC236}">
                <a16:creationId xmlns:a16="http://schemas.microsoft.com/office/drawing/2014/main" id="{0DDE9549-4295-44D9-819D-4CB1EA372F68}"/>
              </a:ext>
            </a:extLst>
          </p:cNvPr>
          <p:cNvSpPr/>
          <p:nvPr/>
        </p:nvSpPr>
        <p:spPr>
          <a:xfrm>
            <a:off x="3331555" y="700455"/>
            <a:ext cx="2658657" cy="2978333"/>
          </a:xfrm>
          <a:prstGeom prst="roundRect">
            <a:avLst>
              <a:gd name="adj" fmla="val 3946"/>
            </a:avLst>
          </a:prstGeom>
          <a:noFill/>
          <a:ln w="3175">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4" name="四角形: 角を丸くする 63">
            <a:extLst>
              <a:ext uri="{FF2B5EF4-FFF2-40B4-BE49-F238E27FC236}">
                <a16:creationId xmlns:a16="http://schemas.microsoft.com/office/drawing/2014/main" id="{40B7E0EA-D4DB-4975-8796-F41D9BA6F4E5}"/>
              </a:ext>
            </a:extLst>
          </p:cNvPr>
          <p:cNvSpPr/>
          <p:nvPr/>
        </p:nvSpPr>
        <p:spPr>
          <a:xfrm>
            <a:off x="644401" y="700455"/>
            <a:ext cx="2649592" cy="2978333"/>
          </a:xfrm>
          <a:prstGeom prst="roundRect">
            <a:avLst>
              <a:gd name="adj" fmla="val 3946"/>
            </a:avLst>
          </a:prstGeom>
          <a:noFill/>
          <a:ln w="3175">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99" name="AutoShape 9">
            <a:extLst>
              <a:ext uri="{FF2B5EF4-FFF2-40B4-BE49-F238E27FC236}">
                <a16:creationId xmlns:a16="http://schemas.microsoft.com/office/drawing/2014/main" id="{76E63705-8F5D-46D7-865C-982EFF13B5EB}"/>
              </a:ext>
            </a:extLst>
          </p:cNvPr>
          <p:cNvSpPr>
            <a:spLocks noChangeArrowheads="1"/>
          </p:cNvSpPr>
          <p:nvPr/>
        </p:nvSpPr>
        <p:spPr bwMode="auto">
          <a:xfrm>
            <a:off x="553935" y="3923044"/>
            <a:ext cx="8257480" cy="226840"/>
          </a:xfrm>
          <a:prstGeom prst="leftRightArrow">
            <a:avLst>
              <a:gd name="adj1" fmla="val 61926"/>
              <a:gd name="adj2" fmla="val 98558"/>
            </a:avLst>
          </a:prstGeom>
          <a:gradFill rotWithShape="1">
            <a:gsLst>
              <a:gs pos="0">
                <a:srgbClr val="C0C0C0">
                  <a:alpha val="0"/>
                </a:srgbClr>
              </a:gs>
              <a:gs pos="100000">
                <a:srgbClr val="C0C0C0">
                  <a:gamma/>
                  <a:shade val="0"/>
                  <a:invGamma/>
                </a:srgbClr>
              </a:gs>
            </a:gsLst>
            <a:lin ang="0" scaled="1"/>
          </a:gradFill>
          <a:ln w="19050" algn="ctr">
            <a:solidFill>
              <a:schemeClr val="tx1"/>
            </a:solid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53" name="上矢印吹き出し 90">
            <a:extLst>
              <a:ext uri="{FF2B5EF4-FFF2-40B4-BE49-F238E27FC236}">
                <a16:creationId xmlns:a16="http://schemas.microsoft.com/office/drawing/2014/main" id="{D18C460F-04D0-4842-92C9-6077654D3DA7}"/>
              </a:ext>
            </a:extLst>
          </p:cNvPr>
          <p:cNvSpPr/>
          <p:nvPr/>
        </p:nvSpPr>
        <p:spPr bwMode="auto">
          <a:xfrm>
            <a:off x="2371562" y="3897100"/>
            <a:ext cx="1822154" cy="2018224"/>
          </a:xfrm>
          <a:prstGeom prst="upArrowCallout">
            <a:avLst>
              <a:gd name="adj1" fmla="val 14089"/>
              <a:gd name="adj2" fmla="val 15223"/>
              <a:gd name="adj3" fmla="val 11971"/>
              <a:gd name="adj4" fmla="val 77666"/>
            </a:avLst>
          </a:prstGeom>
          <a:solidFill>
            <a:srgbClr val="FFFF00">
              <a:alpha val="99000"/>
            </a:srgbClr>
          </a:solidFill>
          <a:ln w="3175" cap="flat" cmpd="sng" algn="ctr">
            <a:solidFill>
              <a:schemeClr val="tx1"/>
            </a:solidFill>
            <a:prstDash val="solid"/>
            <a:round/>
            <a:headEnd type="none" w="med" len="med"/>
            <a:tailEnd type="none" w="med" len="med"/>
          </a:ln>
          <a:effectLst/>
        </p:spPr>
        <p:txBody>
          <a:bodyPr vert="eaVert" wrap="none" lIns="0" tIns="46800" rIns="0" bIns="46800" numCol="1" rtlCol="0"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54" name="AutoShape 20"/>
          <p:cNvSpPr>
            <a:spLocks noChangeArrowheads="1"/>
          </p:cNvSpPr>
          <p:nvPr/>
        </p:nvSpPr>
        <p:spPr bwMode="auto">
          <a:xfrm>
            <a:off x="308193" y="28027"/>
            <a:ext cx="8506715" cy="374557"/>
          </a:xfrm>
          <a:prstGeom prst="roundRect">
            <a:avLst>
              <a:gd name="adj" fmla="val 16667"/>
            </a:avLst>
          </a:prstGeom>
          <a:gradFill rotWithShape="1">
            <a:gsLst>
              <a:gs pos="0">
                <a:srgbClr val="33CCCC"/>
              </a:gs>
              <a:gs pos="50000">
                <a:schemeClr val="bg1"/>
              </a:gs>
              <a:gs pos="100000">
                <a:srgbClr val="33CCCC"/>
              </a:gs>
            </a:gsLst>
            <a:lin ang="5400000" scaled="1"/>
          </a:gradFill>
          <a:ln w="38100" cmpd="dbl">
            <a:solidFill>
              <a:schemeClr val="tx1"/>
            </a:solidFill>
            <a:round/>
            <a:headEnd/>
            <a:tailEnd/>
          </a:ln>
          <a:effectLst/>
        </p:spPr>
        <p:txBody>
          <a:bodyPr wrap="square" lIns="91428" tIns="45714" rIns="91428" bIns="45714"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ＤＨＰ特太ゴシック体" pitchFamily="2" charset="-128"/>
                <a:cs typeface="+mn-cs"/>
              </a:rPr>
              <a:t>地方公共団体の財政の健全化に関する法律の概要</a:t>
            </a:r>
            <a:endParaRPr kumimoji="1" lang="en-US" altLang="ja-JP" sz="1600" b="0" i="0" u="none" strike="noStrike" kern="1200" cap="none" spc="0" normalizeH="0" baseline="0" noProof="0" dirty="0">
              <a:ln>
                <a:noFill/>
              </a:ln>
              <a:solidFill>
                <a:prstClr val="black"/>
              </a:solidFill>
              <a:effectLst/>
              <a:uLnTx/>
              <a:uFillTx/>
              <a:latin typeface="Calibri"/>
              <a:ea typeface="ＤＨＰ特太ゴシック体" pitchFamily="2" charset="-128"/>
              <a:cs typeface="+mn-cs"/>
            </a:endParaRPr>
          </a:p>
        </p:txBody>
      </p:sp>
      <p:sp>
        <p:nvSpPr>
          <p:cNvPr id="9" name="テキスト ボックス 8">
            <a:extLst>
              <a:ext uri="{FF2B5EF4-FFF2-40B4-BE49-F238E27FC236}">
                <a16:creationId xmlns:a16="http://schemas.microsoft.com/office/drawing/2014/main" id="{DEA30FEA-5420-4CDE-ABF7-3F450D8917AC}"/>
              </a:ext>
            </a:extLst>
          </p:cNvPr>
          <p:cNvSpPr txBox="1"/>
          <p:nvPr/>
        </p:nvSpPr>
        <p:spPr>
          <a:xfrm>
            <a:off x="4322356" y="7103249"/>
            <a:ext cx="506380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早期健全化基準及び財政再生基準以上の団体についても、健全段階にある団体と同様に、指標の整備と情報開示の徹底は求められる</a:t>
            </a:r>
            <a:endParaRPr kumimoji="1" lang="en-US" altLang="ja-JP" sz="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black"/>
              </a:solidFill>
              <a:effectLst/>
              <a:uLnTx/>
              <a:uFillTx/>
              <a:latin typeface="Arial" pitchFamily="34" charset="0"/>
              <a:ea typeface="ＤＦ平成ゴシック体W5" pitchFamily="1" charset="-128"/>
              <a:cs typeface="+mn-cs"/>
            </a:endParaRPr>
          </a:p>
        </p:txBody>
      </p:sp>
      <p:sp>
        <p:nvSpPr>
          <p:cNvPr id="78" name="テキスト ボックス 77">
            <a:extLst>
              <a:ext uri="{FF2B5EF4-FFF2-40B4-BE49-F238E27FC236}">
                <a16:creationId xmlns:a16="http://schemas.microsoft.com/office/drawing/2014/main" id="{6B80C5C5-D45C-4CBE-87AF-E7D632E0DF0C}"/>
              </a:ext>
            </a:extLst>
          </p:cNvPr>
          <p:cNvSpPr txBox="1"/>
          <p:nvPr/>
        </p:nvSpPr>
        <p:spPr>
          <a:xfrm>
            <a:off x="475733" y="5225712"/>
            <a:ext cx="2076720"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実質公債費比率</a:t>
            </a:r>
          </a:p>
        </p:txBody>
      </p:sp>
      <p:sp>
        <p:nvSpPr>
          <p:cNvPr id="75" name="上矢印吹き出し 90">
            <a:extLst>
              <a:ext uri="{FF2B5EF4-FFF2-40B4-BE49-F238E27FC236}">
                <a16:creationId xmlns:a16="http://schemas.microsoft.com/office/drawing/2014/main" id="{D7535FA5-CBE4-4D5E-A9B6-1844EEA47BC7}"/>
              </a:ext>
            </a:extLst>
          </p:cNvPr>
          <p:cNvSpPr/>
          <p:nvPr/>
        </p:nvSpPr>
        <p:spPr bwMode="auto">
          <a:xfrm>
            <a:off x="2375180" y="5937558"/>
            <a:ext cx="1818536" cy="264686"/>
          </a:xfrm>
          <a:prstGeom prst="upArrowCallout">
            <a:avLst>
              <a:gd name="adj1" fmla="val 18657"/>
              <a:gd name="adj2" fmla="val 15223"/>
              <a:gd name="adj3" fmla="val 24131"/>
              <a:gd name="adj4" fmla="val 77966"/>
            </a:avLst>
          </a:prstGeom>
          <a:solidFill>
            <a:srgbClr val="FFFF00">
              <a:alpha val="99000"/>
            </a:srgbClr>
          </a:solidFill>
          <a:ln w="3175" cap="flat" cmpd="sng" algn="ctr">
            <a:solidFill>
              <a:schemeClr val="tx1"/>
            </a:solidFill>
            <a:prstDash val="solid"/>
            <a:round/>
            <a:headEnd type="none" w="med" len="med"/>
            <a:tailEnd type="none" w="med" len="med"/>
          </a:ln>
          <a:effectLst/>
        </p:spPr>
        <p:txBody>
          <a:bodyPr vert="eaVert" wrap="none" lIns="0" tIns="46800" rIns="0" bIns="46800" numCol="1" rtlCol="0"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6" name="上矢印吹き出し 39">
            <a:extLst>
              <a:ext uri="{FF2B5EF4-FFF2-40B4-BE49-F238E27FC236}">
                <a16:creationId xmlns:a16="http://schemas.microsoft.com/office/drawing/2014/main" id="{08259353-41A6-4595-ABE2-6D223C2A772C}"/>
              </a:ext>
            </a:extLst>
          </p:cNvPr>
          <p:cNvSpPr/>
          <p:nvPr/>
        </p:nvSpPr>
        <p:spPr bwMode="auto">
          <a:xfrm>
            <a:off x="5046088" y="3897100"/>
            <a:ext cx="1888067" cy="1669993"/>
          </a:xfrm>
          <a:prstGeom prst="upArrowCallout">
            <a:avLst>
              <a:gd name="adj1" fmla="val 22040"/>
              <a:gd name="adj2" fmla="val 17456"/>
              <a:gd name="adj3" fmla="val 12042"/>
              <a:gd name="adj4" fmla="val 68505"/>
            </a:avLst>
          </a:prstGeom>
          <a:solidFill>
            <a:srgbClr val="FF6600"/>
          </a:solidFill>
          <a:ln w="3175" cap="flat" cmpd="sng" algn="ctr">
            <a:solidFill>
              <a:schemeClr val="tx1"/>
            </a:solidFill>
            <a:prstDash val="solid"/>
            <a:round/>
            <a:headEnd type="none" w="med" len="med"/>
            <a:tailEnd type="none" w="med" len="med"/>
          </a:ln>
          <a:effectLst/>
        </p:spPr>
        <p:txBody>
          <a:bodyPr vert="eaVert" wrap="none" lIns="0" tIns="46800" rIns="0" bIns="46800" numCol="1" rtlCol="0"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9" name="テキスト ボックス 78">
            <a:extLst>
              <a:ext uri="{FF2B5EF4-FFF2-40B4-BE49-F238E27FC236}">
                <a16:creationId xmlns:a16="http://schemas.microsoft.com/office/drawing/2014/main" id="{7C898CB6-401A-4B33-91C2-08DFE481D6FA}"/>
              </a:ext>
            </a:extLst>
          </p:cNvPr>
          <p:cNvSpPr txBox="1"/>
          <p:nvPr/>
        </p:nvSpPr>
        <p:spPr>
          <a:xfrm>
            <a:off x="469081" y="4506819"/>
            <a:ext cx="1261884"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実質赤字比率</a:t>
            </a:r>
          </a:p>
        </p:txBody>
      </p:sp>
      <p:sp>
        <p:nvSpPr>
          <p:cNvPr id="80" name="テキスト ボックス 79">
            <a:extLst>
              <a:ext uri="{FF2B5EF4-FFF2-40B4-BE49-F238E27FC236}">
                <a16:creationId xmlns:a16="http://schemas.microsoft.com/office/drawing/2014/main" id="{205CBBF3-A1BB-4AE1-BC83-5CF6E5856A37}"/>
              </a:ext>
            </a:extLst>
          </p:cNvPr>
          <p:cNvSpPr txBox="1"/>
          <p:nvPr/>
        </p:nvSpPr>
        <p:spPr>
          <a:xfrm>
            <a:off x="468617" y="4856143"/>
            <a:ext cx="1620957"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連結実質赤字比率</a:t>
            </a:r>
          </a:p>
        </p:txBody>
      </p:sp>
      <p:sp>
        <p:nvSpPr>
          <p:cNvPr id="81" name="テキスト ボックス 80">
            <a:extLst>
              <a:ext uri="{FF2B5EF4-FFF2-40B4-BE49-F238E27FC236}">
                <a16:creationId xmlns:a16="http://schemas.microsoft.com/office/drawing/2014/main" id="{0D566E84-5BE3-4B02-938D-F0E0D14B637C}"/>
              </a:ext>
            </a:extLst>
          </p:cNvPr>
          <p:cNvSpPr txBox="1"/>
          <p:nvPr/>
        </p:nvSpPr>
        <p:spPr>
          <a:xfrm>
            <a:off x="473402" y="5607922"/>
            <a:ext cx="187628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将来負担比率</a:t>
            </a:r>
          </a:p>
        </p:txBody>
      </p:sp>
      <p:sp>
        <p:nvSpPr>
          <p:cNvPr id="82" name="テキスト ボックス 81">
            <a:extLst>
              <a:ext uri="{FF2B5EF4-FFF2-40B4-BE49-F238E27FC236}">
                <a16:creationId xmlns:a16="http://schemas.microsoft.com/office/drawing/2014/main" id="{0A2E9E52-DE25-45E2-8AF8-109238F95556}"/>
              </a:ext>
            </a:extLst>
          </p:cNvPr>
          <p:cNvSpPr txBox="1"/>
          <p:nvPr/>
        </p:nvSpPr>
        <p:spPr>
          <a:xfrm>
            <a:off x="2451355" y="4462243"/>
            <a:ext cx="1600118" cy="41549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道府県：</a:t>
            </a:r>
            <a:r>
              <a:rPr kumimoji="1" lang="en-US" altLang="ja-JP" sz="105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3.75%</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市区町村： </a:t>
            </a:r>
            <a:r>
              <a:rPr kumimoji="1" lang="en-US" altLang="ja-JP" sz="105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11.25%</a:t>
            </a:r>
            <a:r>
              <a:rPr kumimoji="1" lang="ja-JP" altLang="en-US" sz="105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en-US" altLang="ja-JP" sz="105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15%</a:t>
            </a:r>
            <a:endParaRPr kumimoji="1" lang="ja-JP" altLang="en-US" sz="105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83" name="テキスト ボックス 82">
            <a:extLst>
              <a:ext uri="{FF2B5EF4-FFF2-40B4-BE49-F238E27FC236}">
                <a16:creationId xmlns:a16="http://schemas.microsoft.com/office/drawing/2014/main" id="{04AF9A07-89FF-403B-8CF6-7DAEDD34F8F5}"/>
              </a:ext>
            </a:extLst>
          </p:cNvPr>
          <p:cNvSpPr txBox="1"/>
          <p:nvPr/>
        </p:nvSpPr>
        <p:spPr>
          <a:xfrm>
            <a:off x="2457326" y="4804657"/>
            <a:ext cx="1600118" cy="41549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道府県：</a:t>
            </a:r>
            <a:r>
              <a:rPr kumimoji="1" lang="en-US" altLang="ja-JP" sz="105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8.75%</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市区町村 ：</a:t>
            </a:r>
            <a:r>
              <a:rPr kumimoji="1" lang="en-US" altLang="ja-JP" sz="105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16.25%</a:t>
            </a:r>
            <a:r>
              <a:rPr kumimoji="1" lang="ja-JP" altLang="en-US" sz="105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en-US" altLang="ja-JP" sz="105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20%</a:t>
            </a:r>
            <a:endParaRPr kumimoji="1" lang="ja-JP" altLang="en-US" sz="105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84" name="テキスト ボックス 83">
            <a:extLst>
              <a:ext uri="{FF2B5EF4-FFF2-40B4-BE49-F238E27FC236}">
                <a16:creationId xmlns:a16="http://schemas.microsoft.com/office/drawing/2014/main" id="{D13FDE8F-9E0A-407D-A27C-AAE5C675A489}"/>
              </a:ext>
            </a:extLst>
          </p:cNvPr>
          <p:cNvSpPr txBox="1"/>
          <p:nvPr/>
        </p:nvSpPr>
        <p:spPr>
          <a:xfrm>
            <a:off x="2443383" y="5562942"/>
            <a:ext cx="1574470" cy="41549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都道府県・政令市：</a:t>
            </a:r>
            <a:r>
              <a:rPr kumimoji="1" lang="en-US" altLang="ja-JP" sz="105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400%</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市区町村 ：</a:t>
            </a:r>
            <a:r>
              <a:rPr kumimoji="1" lang="en-US" altLang="ja-JP" sz="105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350%</a:t>
            </a:r>
            <a:endParaRPr kumimoji="1" lang="ja-JP" altLang="en-US" sz="105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85" name="テキスト ボックス 84">
            <a:extLst>
              <a:ext uri="{FF2B5EF4-FFF2-40B4-BE49-F238E27FC236}">
                <a16:creationId xmlns:a16="http://schemas.microsoft.com/office/drawing/2014/main" id="{6EF77247-D6BC-4CFB-A936-5688B05E3C0C}"/>
              </a:ext>
            </a:extLst>
          </p:cNvPr>
          <p:cNvSpPr txBox="1"/>
          <p:nvPr/>
        </p:nvSpPr>
        <p:spPr>
          <a:xfrm>
            <a:off x="5750248" y="5197619"/>
            <a:ext cx="63894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Calibri"/>
                <a:ea typeface="Arial Unicode MS" pitchFamily="50" charset="-128"/>
                <a:cs typeface="Arial Unicode MS" pitchFamily="50" charset="-128"/>
              </a:rPr>
              <a:t>35</a:t>
            </a:r>
            <a:r>
              <a:rPr kumimoji="1" lang="ja-JP" altLang="en-US" sz="1600" b="1" i="0" u="none" strike="noStrike" kern="1200" cap="none" spc="0" normalizeH="0" baseline="0" noProof="0" dirty="0">
                <a:ln>
                  <a:noFill/>
                </a:ln>
                <a:solidFill>
                  <a:prstClr val="black"/>
                </a:solidFill>
                <a:effectLst/>
                <a:uLnTx/>
                <a:uFillTx/>
                <a:latin typeface="Calibri"/>
                <a:ea typeface="Arial Unicode MS" pitchFamily="50" charset="-128"/>
                <a:cs typeface="Arial Unicode MS" pitchFamily="50" charset="-128"/>
              </a:rPr>
              <a:t>％</a:t>
            </a:r>
          </a:p>
        </p:txBody>
      </p:sp>
      <p:sp>
        <p:nvSpPr>
          <p:cNvPr id="86" name="テキスト ボックス 85">
            <a:extLst>
              <a:ext uri="{FF2B5EF4-FFF2-40B4-BE49-F238E27FC236}">
                <a16:creationId xmlns:a16="http://schemas.microsoft.com/office/drawing/2014/main" id="{69FFFD31-82C9-4A2C-9E12-36A8968EB97D}"/>
              </a:ext>
            </a:extLst>
          </p:cNvPr>
          <p:cNvSpPr txBox="1"/>
          <p:nvPr/>
        </p:nvSpPr>
        <p:spPr>
          <a:xfrm>
            <a:off x="5447229" y="4455499"/>
            <a:ext cx="1505278" cy="4154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道府県：</a:t>
            </a:r>
            <a:r>
              <a:rPr kumimoji="1" lang="en-US" altLang="ja-JP" sz="105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5%</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市区町村 ： </a:t>
            </a:r>
            <a:r>
              <a:rPr kumimoji="1" lang="en-US" altLang="ja-JP" sz="105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20%</a:t>
            </a:r>
            <a:endParaRPr kumimoji="1" lang="ja-JP" altLang="en-US" sz="105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87" name="テキスト ボックス 86">
            <a:extLst>
              <a:ext uri="{FF2B5EF4-FFF2-40B4-BE49-F238E27FC236}">
                <a16:creationId xmlns:a16="http://schemas.microsoft.com/office/drawing/2014/main" id="{065B100A-C6BF-4FC0-A7EA-DFA2CF5AB707}"/>
              </a:ext>
            </a:extLst>
          </p:cNvPr>
          <p:cNvSpPr txBox="1"/>
          <p:nvPr/>
        </p:nvSpPr>
        <p:spPr>
          <a:xfrm>
            <a:off x="5460205" y="4793153"/>
            <a:ext cx="1397845" cy="4154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道府県：</a:t>
            </a:r>
            <a:r>
              <a:rPr kumimoji="1" lang="en-US" altLang="ja-JP" sz="105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15%</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市区町村 ：</a:t>
            </a:r>
            <a:r>
              <a:rPr kumimoji="1" lang="en-US" altLang="ja-JP" sz="105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30%</a:t>
            </a:r>
            <a:endParaRPr kumimoji="1" lang="ja-JP" altLang="en-US" sz="105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88" name="テキスト ボックス 87">
            <a:extLst>
              <a:ext uri="{FF2B5EF4-FFF2-40B4-BE49-F238E27FC236}">
                <a16:creationId xmlns:a16="http://schemas.microsoft.com/office/drawing/2014/main" id="{E5414BFE-CFF1-4A35-AFFD-37F5BEF9E11D}"/>
              </a:ext>
            </a:extLst>
          </p:cNvPr>
          <p:cNvSpPr txBox="1"/>
          <p:nvPr/>
        </p:nvSpPr>
        <p:spPr>
          <a:xfrm>
            <a:off x="473402" y="5984225"/>
            <a:ext cx="1261884"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資金不足比率</a:t>
            </a:r>
          </a:p>
        </p:txBody>
      </p:sp>
      <p:sp>
        <p:nvSpPr>
          <p:cNvPr id="89" name="テキスト ボックス 88">
            <a:extLst>
              <a:ext uri="{FF2B5EF4-FFF2-40B4-BE49-F238E27FC236}">
                <a16:creationId xmlns:a16="http://schemas.microsoft.com/office/drawing/2014/main" id="{38B0320C-560B-417D-B64B-90B40D0DC4D4}"/>
              </a:ext>
            </a:extLst>
          </p:cNvPr>
          <p:cNvSpPr txBox="1"/>
          <p:nvPr/>
        </p:nvSpPr>
        <p:spPr>
          <a:xfrm>
            <a:off x="3073861" y="5932076"/>
            <a:ext cx="549263" cy="29965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20%</a:t>
            </a:r>
            <a:endParaRPr kumimoji="1" lang="ja-JP" altLang="en-US" sz="16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90" name="AutoShape 17">
            <a:extLst>
              <a:ext uri="{FF2B5EF4-FFF2-40B4-BE49-F238E27FC236}">
                <a16:creationId xmlns:a16="http://schemas.microsoft.com/office/drawing/2014/main" id="{658FEEBF-0A61-42B4-9153-ACF671F0A12F}"/>
              </a:ext>
            </a:extLst>
          </p:cNvPr>
          <p:cNvSpPr>
            <a:spLocks noChangeArrowheads="1"/>
          </p:cNvSpPr>
          <p:nvPr/>
        </p:nvSpPr>
        <p:spPr bwMode="auto">
          <a:xfrm>
            <a:off x="2339752" y="4166682"/>
            <a:ext cx="1888067" cy="323653"/>
          </a:xfrm>
          <a:prstGeom prst="roundRect">
            <a:avLst>
              <a:gd name="adj" fmla="val 16667"/>
            </a:avLst>
          </a:prstGeom>
          <a:solidFill>
            <a:schemeClr val="bg1"/>
          </a:solidFill>
          <a:ln w="19050" algn="ctr">
            <a:solidFill>
              <a:schemeClr val="tx1"/>
            </a:solidFill>
            <a:round/>
            <a:headEnd/>
            <a:tailEn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ＤＨＰ特太ゴシック体" pitchFamily="2" charset="-128"/>
                <a:cs typeface="+mn-cs"/>
              </a:rPr>
              <a:t>早期健全化基準</a:t>
            </a:r>
          </a:p>
        </p:txBody>
      </p:sp>
      <p:sp>
        <p:nvSpPr>
          <p:cNvPr id="91" name="AutoShape 17">
            <a:extLst>
              <a:ext uri="{FF2B5EF4-FFF2-40B4-BE49-F238E27FC236}">
                <a16:creationId xmlns:a16="http://schemas.microsoft.com/office/drawing/2014/main" id="{A3471820-180F-44C7-A033-4CBBABAE834F}"/>
              </a:ext>
            </a:extLst>
          </p:cNvPr>
          <p:cNvSpPr>
            <a:spLocks noChangeArrowheads="1"/>
          </p:cNvSpPr>
          <p:nvPr/>
        </p:nvSpPr>
        <p:spPr bwMode="auto">
          <a:xfrm>
            <a:off x="5043088" y="4159877"/>
            <a:ext cx="1935151" cy="325808"/>
          </a:xfrm>
          <a:prstGeom prst="roundRect">
            <a:avLst>
              <a:gd name="adj" fmla="val 16667"/>
            </a:avLst>
          </a:prstGeom>
          <a:solidFill>
            <a:schemeClr val="bg1"/>
          </a:solidFill>
          <a:ln w="19050" algn="ctr">
            <a:solidFill>
              <a:schemeClr val="tx1"/>
            </a:solidFill>
            <a:round/>
            <a:headEnd/>
            <a:tailEn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ＤＨＰ特太ゴシック体" pitchFamily="2" charset="-128"/>
                <a:cs typeface="+mn-cs"/>
              </a:rPr>
              <a:t>財政再生基準</a:t>
            </a:r>
          </a:p>
        </p:txBody>
      </p:sp>
      <p:sp>
        <p:nvSpPr>
          <p:cNvPr id="93" name="テキスト ボックス 92">
            <a:extLst>
              <a:ext uri="{FF2B5EF4-FFF2-40B4-BE49-F238E27FC236}">
                <a16:creationId xmlns:a16="http://schemas.microsoft.com/office/drawing/2014/main" id="{9A5CBACE-ABC6-46F1-8AE5-FD311900F9A8}"/>
              </a:ext>
            </a:extLst>
          </p:cNvPr>
          <p:cNvSpPr txBox="1"/>
          <p:nvPr/>
        </p:nvSpPr>
        <p:spPr>
          <a:xfrm>
            <a:off x="499050" y="6218257"/>
            <a:ext cx="1210588" cy="24517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（公営企業ごと）</a:t>
            </a:r>
          </a:p>
        </p:txBody>
      </p:sp>
      <p:sp>
        <p:nvSpPr>
          <p:cNvPr id="94" name="角丸四角形 43">
            <a:extLst>
              <a:ext uri="{FF2B5EF4-FFF2-40B4-BE49-F238E27FC236}">
                <a16:creationId xmlns:a16="http://schemas.microsoft.com/office/drawing/2014/main" id="{932132BE-8A31-4162-8B18-6BAB14B9D1E8}"/>
              </a:ext>
            </a:extLst>
          </p:cNvPr>
          <p:cNvSpPr/>
          <p:nvPr/>
        </p:nvSpPr>
        <p:spPr>
          <a:xfrm>
            <a:off x="500791" y="4492298"/>
            <a:ext cx="6473509" cy="323653"/>
          </a:xfrm>
          <a:prstGeom prst="roundRect">
            <a:avLst/>
          </a:prstGeom>
          <a:noFill/>
          <a:ln w="158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95" name="角丸四角形 44">
            <a:extLst>
              <a:ext uri="{FF2B5EF4-FFF2-40B4-BE49-F238E27FC236}">
                <a16:creationId xmlns:a16="http://schemas.microsoft.com/office/drawing/2014/main" id="{1FAA0F1D-CBE3-4109-B2C1-E80C29162212}"/>
              </a:ext>
            </a:extLst>
          </p:cNvPr>
          <p:cNvSpPr/>
          <p:nvPr/>
        </p:nvSpPr>
        <p:spPr>
          <a:xfrm>
            <a:off x="496854" y="4815387"/>
            <a:ext cx="6477446" cy="369680"/>
          </a:xfrm>
          <a:prstGeom prst="roundRect">
            <a:avLst/>
          </a:prstGeom>
          <a:noFill/>
          <a:ln w="158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96" name="角丸四角形 51">
            <a:extLst>
              <a:ext uri="{FF2B5EF4-FFF2-40B4-BE49-F238E27FC236}">
                <a16:creationId xmlns:a16="http://schemas.microsoft.com/office/drawing/2014/main" id="{09A49F23-CC9F-4555-AE88-5317D0C0FBA1}"/>
              </a:ext>
            </a:extLst>
          </p:cNvPr>
          <p:cNvSpPr/>
          <p:nvPr/>
        </p:nvSpPr>
        <p:spPr>
          <a:xfrm>
            <a:off x="498824" y="5190689"/>
            <a:ext cx="6477446" cy="372252"/>
          </a:xfrm>
          <a:prstGeom prst="roundRect">
            <a:avLst/>
          </a:prstGeom>
          <a:noFill/>
          <a:ln w="158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97" name="角丸四角形 52">
            <a:extLst>
              <a:ext uri="{FF2B5EF4-FFF2-40B4-BE49-F238E27FC236}">
                <a16:creationId xmlns:a16="http://schemas.microsoft.com/office/drawing/2014/main" id="{3AFFC3EA-6ACE-495F-AA75-FE5AEEE0A721}"/>
              </a:ext>
            </a:extLst>
          </p:cNvPr>
          <p:cNvSpPr/>
          <p:nvPr/>
        </p:nvSpPr>
        <p:spPr>
          <a:xfrm>
            <a:off x="500791" y="5569671"/>
            <a:ext cx="3692926" cy="345652"/>
          </a:xfrm>
          <a:prstGeom prst="roundRect">
            <a:avLst/>
          </a:prstGeom>
          <a:noFill/>
          <a:ln w="158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04" name="AutoShape 11">
            <a:extLst>
              <a:ext uri="{FF2B5EF4-FFF2-40B4-BE49-F238E27FC236}">
                <a16:creationId xmlns:a16="http://schemas.microsoft.com/office/drawing/2014/main" id="{4384B019-BA6A-4A69-BE64-4A5F3E677D6D}"/>
              </a:ext>
            </a:extLst>
          </p:cNvPr>
          <p:cNvSpPr>
            <a:spLocks noChangeArrowheads="1"/>
          </p:cNvSpPr>
          <p:nvPr/>
        </p:nvSpPr>
        <p:spPr bwMode="auto">
          <a:xfrm>
            <a:off x="150334" y="3548334"/>
            <a:ext cx="428625" cy="1408880"/>
          </a:xfrm>
          <a:prstGeom prst="roundRect">
            <a:avLst>
              <a:gd name="adj" fmla="val 0"/>
            </a:avLst>
          </a:prstGeom>
          <a:noFill/>
          <a:ln w="12700" algn="ctr">
            <a:noFill/>
            <a:round/>
            <a:headEnd/>
            <a:tailEnd/>
          </a:ln>
          <a:effectLst/>
        </p:spPr>
        <p:txBody>
          <a:bodyPr vert="eaVert"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ＤＨＰ特太ゴシック体" pitchFamily="2" charset="-128"/>
                <a:cs typeface="+mn-cs"/>
              </a:rPr>
              <a:t>（健全財政）</a:t>
            </a:r>
          </a:p>
        </p:txBody>
      </p:sp>
      <p:sp>
        <p:nvSpPr>
          <p:cNvPr id="105" name="AutoShape 12">
            <a:extLst>
              <a:ext uri="{FF2B5EF4-FFF2-40B4-BE49-F238E27FC236}">
                <a16:creationId xmlns:a16="http://schemas.microsoft.com/office/drawing/2014/main" id="{1B05EC9D-03A1-4EC1-8471-9A9C0EE59425}"/>
              </a:ext>
            </a:extLst>
          </p:cNvPr>
          <p:cNvSpPr>
            <a:spLocks noChangeArrowheads="1"/>
          </p:cNvSpPr>
          <p:nvPr/>
        </p:nvSpPr>
        <p:spPr bwMode="auto">
          <a:xfrm>
            <a:off x="8749625" y="3395607"/>
            <a:ext cx="430887" cy="1638589"/>
          </a:xfrm>
          <a:prstGeom prst="roundRect">
            <a:avLst>
              <a:gd name="adj" fmla="val 0"/>
            </a:avLst>
          </a:prstGeom>
          <a:noFill/>
          <a:ln w="12700" algn="ctr">
            <a:noFill/>
            <a:round/>
            <a:headEnd/>
            <a:tailEnd/>
          </a:ln>
          <a:effectLst/>
        </p:spPr>
        <p:txBody>
          <a:bodyPr vert="eaVert" wrap="square"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ＤＨＰ特太ゴシック体" pitchFamily="2" charset="-128"/>
                <a:cs typeface="+mn-cs"/>
              </a:rPr>
              <a:t>（財政悪化）</a:t>
            </a:r>
          </a:p>
        </p:txBody>
      </p:sp>
      <p:sp>
        <p:nvSpPr>
          <p:cNvPr id="109" name="AutoShape 2">
            <a:extLst>
              <a:ext uri="{FF2B5EF4-FFF2-40B4-BE49-F238E27FC236}">
                <a16:creationId xmlns:a16="http://schemas.microsoft.com/office/drawing/2014/main" id="{F85D70BA-DFE7-42C7-AA2D-9230FECBA26C}"/>
              </a:ext>
            </a:extLst>
          </p:cNvPr>
          <p:cNvSpPr>
            <a:spLocks noChangeArrowheads="1"/>
          </p:cNvSpPr>
          <p:nvPr/>
        </p:nvSpPr>
        <p:spPr bwMode="auto">
          <a:xfrm>
            <a:off x="3191429" y="773705"/>
            <a:ext cx="2869104" cy="1314989"/>
          </a:xfrm>
          <a:prstGeom prst="roundRect">
            <a:avLst>
              <a:gd name="adj" fmla="val 5986"/>
            </a:avLst>
          </a:prstGeom>
          <a:noFill/>
          <a:ln w="38100" algn="ctr">
            <a:noFill/>
            <a:round/>
            <a:headEnd/>
            <a:tailEnd/>
          </a:ln>
          <a:effectLst/>
        </p:spPr>
        <p:txBody>
          <a:bodyPr lIns="36000" tIns="36000" rIns="36000" bIns="36000" anchor="t"/>
          <a:lstStyle/>
          <a:p>
            <a:pPr marL="90488" marR="0" lvl="0" indent="-1588" algn="l" defTabSz="914400" rtl="0" eaLnBrk="1" fontAlgn="auto" latinLnBrk="0" hangingPunct="1">
              <a:lnSpc>
                <a:spcPct val="15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〇　</a:t>
            </a:r>
            <a:r>
              <a:rPr kumimoji="1" lang="ja-JP" altLang="en-US" sz="1200" b="1" i="0" u="none" strike="noStrike" kern="1200" cap="none" spc="-70" normalizeH="0" baseline="0" noProof="0" dirty="0">
                <a:ln>
                  <a:noFill/>
                </a:ln>
                <a:solidFill>
                  <a:prstClr val="black"/>
                </a:solidFill>
                <a:effectLst/>
                <a:uLnTx/>
                <a:uFillTx/>
                <a:latin typeface="Calibri"/>
                <a:ea typeface="ＭＳ Ｐゴシック" panose="020B0600070205080204" pitchFamily="50" charset="-128"/>
                <a:cs typeface="+mn-cs"/>
              </a:rPr>
              <a:t>自主的な改善努力による財政健全化</a:t>
            </a:r>
            <a:endParaRPr kumimoji="1" lang="en-US" altLang="ja-JP" sz="1200" b="1" i="0" u="none" strike="noStrike" kern="1200" cap="none" spc="-70" normalizeH="0" baseline="0" noProof="0" dirty="0">
              <a:ln>
                <a:noFill/>
              </a:ln>
              <a:solidFill>
                <a:prstClr val="black"/>
              </a:solidFill>
              <a:effectLst/>
              <a:uLnTx/>
              <a:uFillTx/>
              <a:latin typeface="Calibri"/>
              <a:ea typeface="ＭＳ Ｐゴシック" panose="020B0600070205080204" pitchFamily="50" charset="-128"/>
              <a:cs typeface="+mn-cs"/>
            </a:endParaRPr>
          </a:p>
          <a:p>
            <a:pPr marL="265113" marR="0" lvl="0" indent="-77788" algn="l" defTabSz="914400" rtl="0" eaLnBrk="1" fontAlgn="auto" latinLnBrk="0" hangingPunct="1">
              <a:lnSpc>
                <a:spcPts val="17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・財政健全化計画を策定（議会の議決）</a:t>
            </a:r>
            <a:endParaRPr kumimoji="1" lang="en-US" altLang="ja-JP"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452438" marR="0" lvl="0" indent="-176213" algn="l" defTabSz="914400" rtl="0" eaLnBrk="1" fontAlgn="auto" latinLnBrk="0" hangingPunct="1">
              <a:lnSpc>
                <a:spcPts val="17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（策定にあたり外部監査の要求を義務付け）</a:t>
            </a:r>
            <a:endParaRPr kumimoji="1" lang="en-US" altLang="ja-JP"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265113" marR="0" lvl="0" indent="-77788" algn="l" defTabSz="914400" rtl="0" eaLnBrk="1" fontAlgn="auto" latinLnBrk="0" hangingPunct="1">
              <a:lnSpc>
                <a:spcPts val="17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・実施状況を毎年度議会に報告し公表</a:t>
            </a:r>
          </a:p>
          <a:p>
            <a:pPr marL="265113" marR="0" lvl="0" indent="-77788" algn="l" defTabSz="914400" rtl="0" eaLnBrk="1" fontAlgn="auto" latinLnBrk="0" hangingPunct="1">
              <a:lnSpc>
                <a:spcPts val="17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・早期健全化が著しく困難と認められるときは、総務大臣又は知事が必要な勧告　　</a:t>
            </a: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p>
        </p:txBody>
      </p:sp>
      <p:sp>
        <p:nvSpPr>
          <p:cNvPr id="111" name="AutoShape 2">
            <a:extLst>
              <a:ext uri="{FF2B5EF4-FFF2-40B4-BE49-F238E27FC236}">
                <a16:creationId xmlns:a16="http://schemas.microsoft.com/office/drawing/2014/main" id="{17F1592D-8CDE-45C2-9D60-A366491F4503}"/>
              </a:ext>
            </a:extLst>
          </p:cNvPr>
          <p:cNvSpPr>
            <a:spLocks noChangeArrowheads="1"/>
          </p:cNvSpPr>
          <p:nvPr/>
        </p:nvSpPr>
        <p:spPr bwMode="auto">
          <a:xfrm>
            <a:off x="5873435" y="833141"/>
            <a:ext cx="2788778" cy="3009408"/>
          </a:xfrm>
          <a:prstGeom prst="roundRect">
            <a:avLst>
              <a:gd name="adj" fmla="val 5986"/>
            </a:avLst>
          </a:prstGeom>
          <a:noFill/>
          <a:ln w="38100" algn="ctr">
            <a:noFill/>
            <a:round/>
            <a:headEnd/>
            <a:tailEnd/>
          </a:ln>
          <a:effectLst/>
        </p:spPr>
        <p:txBody>
          <a:bodyPr lIns="36000" tIns="36000" rIns="36000" bIns="36000" anchor="t"/>
          <a:lstStyle/>
          <a:p>
            <a:pPr marL="8890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〇　国等の関与による確実な再生</a:t>
            </a:r>
            <a:endParaRPr kumimoji="1" lang="en-US" altLang="ja-JP" sz="12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265113" marR="0" lvl="0" indent="-87313" algn="l" defTabSz="914400" rtl="0" eaLnBrk="1" fontAlgn="auto" latinLnBrk="0" hangingPunct="1">
              <a:lnSpc>
                <a:spcPts val="1800"/>
              </a:lnSpc>
              <a:spcBef>
                <a:spcPts val="0"/>
              </a:spcBef>
              <a:spcAft>
                <a:spcPts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・財政再生計画</a:t>
            </a:r>
            <a:r>
              <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を策定（議会の議決）</a:t>
            </a:r>
            <a:endParaRPr kumimoji="1" lang="en-US" altLang="ja-JP"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265113" marR="0" lvl="0" indent="-87313" algn="l" defTabSz="914400" rtl="0" eaLnBrk="1" fontAlgn="auto" latinLnBrk="0" hangingPunct="1">
              <a:lnSpc>
                <a:spcPts val="18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（策定にあたり外部監査の要求を義務付け）</a:t>
            </a:r>
            <a:endParaRPr kumimoji="1" lang="en-US" altLang="ja-JP"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265113" marR="0" lvl="0" indent="-87313" algn="l" defTabSz="914400" rtl="0" eaLnBrk="1" fontAlgn="auto" latinLnBrk="0" hangingPunct="1">
              <a:lnSpc>
                <a:spcPts val="18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・財政再生計画は、総務大臣に協議し、同意を求めることができる</a:t>
            </a:r>
            <a:endParaRPr kumimoji="1" lang="en-US" altLang="ja-JP"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08038" marR="0" lvl="0" indent="-442913" algn="l" defTabSz="914400" rtl="0" eaLnBrk="1" fontAlgn="auto" latinLnBrk="0" hangingPunct="1">
              <a:lnSpc>
                <a:spcPts val="16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同意無</a:t>
            </a:r>
            <a:r>
              <a:rPr kumimoji="1" lang="en-US" altLang="ja-JP" sz="9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災害復旧事業等を除き、地方債の起債を制限</a:t>
            </a:r>
            <a:endParaRPr kumimoji="1" lang="en-US" altLang="ja-JP" sz="9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808038" marR="0" lvl="0" indent="-442913" algn="l" defTabSz="914400" rtl="0" eaLnBrk="1" fontAlgn="auto" latinLnBrk="0" hangingPunct="1">
              <a:lnSpc>
                <a:spcPts val="16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同意有</a:t>
            </a:r>
            <a:r>
              <a:rPr kumimoji="1" lang="en-US" altLang="ja-JP" sz="9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収支不足額を振り替えるため、償還年限が計画期間内である地方債（再生振替特例債）の起債可</a:t>
            </a:r>
            <a:endParaRPr kumimoji="1" lang="en-US" altLang="ja-JP" sz="9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5113" marR="0" lvl="0" indent="-87313" algn="l" defTabSz="914400" rtl="0" eaLnBrk="1" fontAlgn="auto" latinLnBrk="0" hangingPunct="1">
              <a:lnSpc>
                <a:spcPts val="18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・財政運営が計画に適合しないと認められる場合等には、予算の変更等を勧告</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5113" marR="0" lvl="0" indent="-87313" algn="l" defTabSz="914400" rtl="0" eaLnBrk="1" fontAlgn="auto" latinLnBrk="0" hangingPunct="1">
              <a:lnSpc>
                <a:spcPts val="14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9" name="テキスト ボックス 48">
            <a:extLst>
              <a:ext uri="{FF2B5EF4-FFF2-40B4-BE49-F238E27FC236}">
                <a16:creationId xmlns:a16="http://schemas.microsoft.com/office/drawing/2014/main" id="{A83E2EB4-C994-411F-B25C-784FD454BA73}"/>
              </a:ext>
            </a:extLst>
          </p:cNvPr>
          <p:cNvSpPr txBox="1"/>
          <p:nvPr/>
        </p:nvSpPr>
        <p:spPr>
          <a:xfrm>
            <a:off x="15017474" y="5778411"/>
            <a:ext cx="638949"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Arial Unicode MS" pitchFamily="50" charset="-128"/>
                <a:ea typeface="Arial Unicode MS" pitchFamily="50" charset="-128"/>
                <a:cs typeface="Arial Unicode MS" pitchFamily="50" charset="-128"/>
              </a:rPr>
              <a:t>―</a:t>
            </a:r>
            <a:endParaRPr kumimoji="1" lang="ja-JP" altLang="en-US" sz="1200" b="1" i="0" u="none" strike="noStrike" kern="1200" cap="none" spc="0" normalizeH="0" baseline="0" noProof="0" dirty="0">
              <a:ln>
                <a:noFill/>
              </a:ln>
              <a:solidFill>
                <a:prstClr val="black"/>
              </a:solidFill>
              <a:effectLst/>
              <a:uLnTx/>
              <a:uFillTx/>
              <a:latin typeface="Arial Unicode MS" pitchFamily="50" charset="-128"/>
              <a:ea typeface="Arial Unicode MS" pitchFamily="50" charset="-128"/>
              <a:cs typeface="Arial Unicode MS" pitchFamily="50" charset="-128"/>
            </a:endParaRPr>
          </a:p>
        </p:txBody>
      </p:sp>
      <p:sp>
        <p:nvSpPr>
          <p:cNvPr id="52" name="四角形: 角を丸くする 51">
            <a:extLst>
              <a:ext uri="{FF2B5EF4-FFF2-40B4-BE49-F238E27FC236}">
                <a16:creationId xmlns:a16="http://schemas.microsoft.com/office/drawing/2014/main" id="{37DA94C6-BE0F-4E0C-ABF4-CCA485B83230}"/>
              </a:ext>
            </a:extLst>
          </p:cNvPr>
          <p:cNvSpPr/>
          <p:nvPr/>
        </p:nvSpPr>
        <p:spPr>
          <a:xfrm>
            <a:off x="674532" y="941953"/>
            <a:ext cx="2695078" cy="1349297"/>
          </a:xfrm>
          <a:prstGeom prst="roundRect">
            <a:avLst>
              <a:gd name="adj" fmla="val 4535"/>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t" latinLnBrk="0" hangingPunct="1">
              <a:lnSpc>
                <a:spcPts val="900"/>
              </a:lnSpc>
              <a:spcBef>
                <a:spcPts val="0"/>
              </a:spcBef>
              <a:spcAft>
                <a:spcPts val="0"/>
              </a:spcAft>
              <a:buClrTx/>
              <a:buSzTx/>
              <a:buFontTx/>
              <a:buNone/>
              <a:tabLst/>
              <a:defRPr/>
            </a:pPr>
            <a:endParaRPr kumimoji="1" lang="en-US" altLang="ja-JP" sz="9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t" latinLnBrk="0" hangingPunct="1">
              <a:lnSpc>
                <a:spcPts val="1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・フロー指標</a:t>
            </a:r>
            <a:endParaRPr kumimoji="1" lang="en-US" altLang="ja-JP" sz="8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177800" marR="0" lvl="0" indent="-82550" algn="l" defTabSz="914400" rtl="0" eaLnBrk="1" fontAlgn="t" latinLnBrk="0" hangingPunct="1">
              <a:lnSpc>
                <a:spcPts val="1000"/>
              </a:lnSpc>
              <a:spcBef>
                <a:spcPts val="0"/>
              </a:spcBef>
              <a:spcAft>
                <a:spcPts val="0"/>
              </a:spcAft>
              <a:buClrTx/>
              <a:buSzTx/>
              <a:buFontTx/>
              <a:buNone/>
              <a:tabLst/>
              <a:defRPr/>
            </a:pPr>
            <a:r>
              <a:rPr kumimoji="1" lang="ja-JP" altLang="ja-JP" sz="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実質赤字比率</a:t>
            </a:r>
            <a:endParaRPr kumimoji="1" lang="ja-JP" altLang="ja-JP" sz="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77800" marR="0" lvl="0" indent="0" algn="l" defTabSz="914400" rtl="0" eaLnBrk="1" fontAlgn="t" latinLnBrk="0" hangingPunct="1">
              <a:lnSpc>
                <a:spcPts val="1000"/>
              </a:lnSpc>
              <a:spcBef>
                <a:spcPts val="0"/>
              </a:spcBef>
              <a:spcAft>
                <a:spcPts val="0"/>
              </a:spcAft>
              <a:buClrTx/>
              <a:buSzTx/>
              <a:buFontTx/>
              <a:buNone/>
              <a:tabLst/>
              <a:defRPr/>
            </a:pPr>
            <a:r>
              <a:rPr kumimoji="1" lang="ja-JP" altLang="ja-JP" sz="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一般会計等を対象とした実質赤字額の標準財政規模に対する比率</a:t>
            </a:r>
          </a:p>
          <a:p>
            <a:pPr marL="177800" marR="0" lvl="0" indent="-82550" algn="l" defTabSz="914400" rtl="0" eaLnBrk="1" fontAlgn="t" latinLnBrk="0" hangingPunct="1">
              <a:lnSpc>
                <a:spcPts val="1000"/>
              </a:lnSpc>
              <a:spcBef>
                <a:spcPts val="0"/>
              </a:spcBef>
              <a:spcAft>
                <a:spcPts val="0"/>
              </a:spcAft>
              <a:buClrTx/>
              <a:buSzTx/>
              <a:buFontTx/>
              <a:buNone/>
              <a:tabLst/>
              <a:defRPr/>
            </a:pPr>
            <a:r>
              <a:rPr kumimoji="1" lang="ja-JP" altLang="ja-JP" sz="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連結実質赤字比率</a:t>
            </a:r>
            <a:endParaRPr kumimoji="1" lang="ja-JP" altLang="ja-JP" sz="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77800" marR="0" lvl="0" indent="0" algn="l" defTabSz="914400" rtl="0" eaLnBrk="1" fontAlgn="t" latinLnBrk="0" hangingPunct="1">
              <a:lnSpc>
                <a:spcPts val="1000"/>
              </a:lnSpc>
              <a:spcBef>
                <a:spcPts val="0"/>
              </a:spcBef>
              <a:spcAft>
                <a:spcPts val="0"/>
              </a:spcAft>
              <a:buClrTx/>
              <a:buSzTx/>
              <a:buFontTx/>
              <a:buNone/>
              <a:tabLst/>
              <a:defRPr/>
            </a:pPr>
            <a:r>
              <a:rPr kumimoji="1" lang="ja-JP" altLang="ja-JP" sz="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公営企業会計を含む全会計を対象とした実質赤字額及び資金の不足額の標準財政規模に対する比率</a:t>
            </a:r>
          </a:p>
          <a:p>
            <a:pPr marL="177800" marR="0" lvl="0" indent="-82550" algn="l" defTabSz="914400" rtl="0" eaLnBrk="1" fontAlgn="t" latinLnBrk="0" hangingPunct="1">
              <a:lnSpc>
                <a:spcPts val="1000"/>
              </a:lnSpc>
              <a:spcBef>
                <a:spcPts val="0"/>
              </a:spcBef>
              <a:spcAft>
                <a:spcPts val="0"/>
              </a:spcAft>
              <a:buClrTx/>
              <a:buSzTx/>
              <a:buFontTx/>
              <a:buNone/>
              <a:tabLst/>
              <a:defRPr/>
            </a:pPr>
            <a:r>
              <a:rPr kumimoji="1" lang="ja-JP" altLang="ja-JP" sz="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実質公債費比率</a:t>
            </a:r>
            <a:endParaRPr kumimoji="1" lang="ja-JP" altLang="ja-JP" sz="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77800" marR="0" lvl="0" indent="0" algn="l" defTabSz="914400" rtl="0" eaLnBrk="1" fontAlgn="t" latinLnBrk="0" hangingPunct="1">
              <a:lnSpc>
                <a:spcPts val="1000"/>
              </a:lnSpc>
              <a:spcBef>
                <a:spcPts val="0"/>
              </a:spcBef>
              <a:spcAft>
                <a:spcPts val="0"/>
              </a:spcAft>
              <a:buClrTx/>
              <a:buSzTx/>
              <a:buFontTx/>
              <a:buNone/>
              <a:tabLst/>
              <a:defRPr/>
            </a:pPr>
            <a:r>
              <a:rPr kumimoji="1" lang="ja-JP" altLang="ja-JP" sz="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一般会計等が負担する元利償還金及び準元利償還金の標準財政規模を基本とした額に対する比率</a:t>
            </a:r>
            <a:endParaRPr kumimoji="1" lang="en-US" altLang="ja-JP" sz="5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t" latinLnBrk="0" hangingPunct="1">
              <a:lnSpc>
                <a:spcPts val="1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・ストック指標</a:t>
            </a:r>
            <a:endParaRPr kumimoji="1" lang="en-US" altLang="ja-JP" sz="10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265113" marR="0" lvl="0" indent="-176213" algn="l" defTabSz="914400" rtl="0" eaLnBrk="1" fontAlgn="t" latinLnBrk="0" hangingPunct="1">
              <a:lnSpc>
                <a:spcPts val="1000"/>
              </a:lnSpc>
              <a:spcBef>
                <a:spcPts val="0"/>
              </a:spcBef>
              <a:spcAft>
                <a:spcPts val="0"/>
              </a:spcAft>
              <a:buClrTx/>
              <a:buSzTx/>
              <a:buFontTx/>
              <a:buNone/>
              <a:tabLst/>
              <a:defRPr/>
            </a:pPr>
            <a:r>
              <a:rPr kumimoji="1" lang="ja-JP" altLang="en-US" sz="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ja-JP" sz="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将来負担比率</a:t>
            </a:r>
            <a:endParaRPr kumimoji="1" lang="ja-JP" altLang="ja-JP" sz="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77800" marR="0" lvl="0" indent="0" algn="l" defTabSz="914400" rtl="0" eaLnBrk="1" fontAlgn="t" latinLnBrk="0" hangingPunct="1">
              <a:lnSpc>
                <a:spcPts val="1000"/>
              </a:lnSpc>
              <a:spcBef>
                <a:spcPts val="0"/>
              </a:spcBef>
              <a:spcAft>
                <a:spcPts val="0"/>
              </a:spcAft>
              <a:buClrTx/>
              <a:buSzTx/>
              <a:buFontTx/>
              <a:buNone/>
              <a:tabLst/>
              <a:defRPr/>
            </a:pPr>
            <a:r>
              <a:rPr kumimoji="1" lang="ja-JP" altLang="ja-JP" sz="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地方公社や損失補償を行っている出資法人等に係るものも含め、一般会計等が将来負担すべき実質的な負債の標準財政規模を基本とした額に対する比率</a:t>
            </a:r>
            <a:endParaRPr kumimoji="1" lang="en-US" altLang="ja-JP" sz="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7" name="正方形/長方形 46">
            <a:extLst>
              <a:ext uri="{FF2B5EF4-FFF2-40B4-BE49-F238E27FC236}">
                <a16:creationId xmlns:a16="http://schemas.microsoft.com/office/drawing/2014/main" id="{BD4E47D0-322A-4447-AB21-C2ED0E9B1BA5}"/>
              </a:ext>
            </a:extLst>
          </p:cNvPr>
          <p:cNvSpPr/>
          <p:nvPr/>
        </p:nvSpPr>
        <p:spPr>
          <a:xfrm>
            <a:off x="6943696" y="4524317"/>
            <a:ext cx="1790975" cy="5098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実質赤字比率及び連結実質赤字比率については、東京都の基準は、別途設定されている。</a:t>
            </a:r>
          </a:p>
        </p:txBody>
      </p:sp>
      <p:sp>
        <p:nvSpPr>
          <p:cNvPr id="51" name="AutoShape 2">
            <a:extLst>
              <a:ext uri="{FF2B5EF4-FFF2-40B4-BE49-F238E27FC236}">
                <a16:creationId xmlns:a16="http://schemas.microsoft.com/office/drawing/2014/main" id="{ACAA0ADC-82C1-45B8-A1B9-4EBD72FE236F}"/>
              </a:ext>
            </a:extLst>
          </p:cNvPr>
          <p:cNvSpPr>
            <a:spLocks noChangeArrowheads="1"/>
          </p:cNvSpPr>
          <p:nvPr/>
        </p:nvSpPr>
        <p:spPr bwMode="auto">
          <a:xfrm>
            <a:off x="530987" y="789234"/>
            <a:ext cx="2695078" cy="333716"/>
          </a:xfrm>
          <a:prstGeom prst="roundRect">
            <a:avLst>
              <a:gd name="adj" fmla="val 5986"/>
            </a:avLst>
          </a:prstGeom>
          <a:noFill/>
          <a:ln w="38100" algn="ctr">
            <a:noFill/>
            <a:round/>
            <a:headEnd/>
            <a:tailEnd/>
          </a:ln>
          <a:effectLst/>
        </p:spPr>
        <p:txBody>
          <a:bodyPr lIns="36000" tIns="36000" rIns="36000" bIns="36000" anchor="t"/>
          <a:lstStyle/>
          <a:p>
            <a:pPr marL="179388" marR="0" lvl="0" indent="-90488" algn="l" defTabSz="914400" rtl="0" eaLnBrk="1" fontAlgn="auto" latinLnBrk="0" hangingPunct="1">
              <a:lnSpc>
                <a:spcPct val="15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〇　指標の整備と情報開示の徹底</a:t>
            </a:r>
            <a:endParaRPr kumimoji="1" lang="en-US" altLang="ja-JP" sz="12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265113" marR="0" lvl="0" indent="-77788" algn="l" defTabSz="914400" rtl="0" eaLnBrk="1" fontAlgn="auto" latinLnBrk="0" hangingPunct="1">
              <a:lnSpc>
                <a:spcPct val="15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265113" marR="0" lvl="0" indent="-77788" algn="l" defTabSz="914400" rtl="0" eaLnBrk="1" fontAlgn="auto" latinLnBrk="0" hangingPunct="1">
              <a:lnSpc>
                <a:spcPct val="15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265113" marR="0" lvl="0" indent="-77788" algn="l" defTabSz="914400"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p>
        </p:txBody>
      </p:sp>
      <p:sp>
        <p:nvSpPr>
          <p:cNvPr id="56" name="テキスト ボックス 55">
            <a:extLst>
              <a:ext uri="{FF2B5EF4-FFF2-40B4-BE49-F238E27FC236}">
                <a16:creationId xmlns:a16="http://schemas.microsoft.com/office/drawing/2014/main" id="{8311C888-7FC2-4FEB-A4F5-39D1393CD039}"/>
              </a:ext>
            </a:extLst>
          </p:cNvPr>
          <p:cNvSpPr txBox="1"/>
          <p:nvPr/>
        </p:nvSpPr>
        <p:spPr>
          <a:xfrm>
            <a:off x="2997489" y="5197619"/>
            <a:ext cx="542136"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25%</a:t>
            </a:r>
            <a:endParaRPr kumimoji="1" lang="ja-JP" altLang="en-US" sz="16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5" name="正方形/長方形 14">
            <a:extLst>
              <a:ext uri="{FF2B5EF4-FFF2-40B4-BE49-F238E27FC236}">
                <a16:creationId xmlns:a16="http://schemas.microsoft.com/office/drawing/2014/main" id="{4E359700-F6D9-4A37-9E0A-8736C849F621}"/>
              </a:ext>
            </a:extLst>
          </p:cNvPr>
          <p:cNvSpPr/>
          <p:nvPr/>
        </p:nvSpPr>
        <p:spPr>
          <a:xfrm>
            <a:off x="712956" y="3093054"/>
            <a:ext cx="2574616" cy="440505"/>
          </a:xfrm>
          <a:prstGeom prst="rect">
            <a:avLst/>
          </a:prstGeom>
          <a:ln w="3175">
            <a:noFill/>
          </a:ln>
        </p:spPr>
        <p:txBody>
          <a:bodyPr wrap="square">
            <a:spAutoFit/>
          </a:bodyPr>
          <a:lstStyle/>
          <a:p>
            <a:pPr marL="87313" marR="0" lvl="0" indent="-87313" algn="l" defTabSz="914400" rtl="0" eaLnBrk="1" fontAlgn="t" latinLnBrk="0" hangingPunct="1">
              <a:lnSpc>
                <a:spcPts val="900"/>
              </a:lnSpc>
              <a:spcBef>
                <a:spcPts val="0"/>
              </a:spcBef>
              <a:spcAft>
                <a:spcPts val="0"/>
              </a:spcAft>
              <a:buClrTx/>
              <a:buSzTx/>
              <a:buFontTx/>
              <a:buNone/>
              <a:tabLst/>
              <a:defRPr/>
            </a:pPr>
            <a:r>
              <a:rPr kumimoji="1" lang="ja-JP" altLang="en-US" sz="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資金不足比率</a:t>
            </a:r>
            <a:endParaRPr kumimoji="1" lang="en-US" altLang="ja-JP" sz="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7313" marR="0" lvl="0" indent="0" algn="l" defTabSz="914400" rtl="0" eaLnBrk="1" fontAlgn="t" latinLnBrk="0" hangingPunct="1">
              <a:lnSpc>
                <a:spcPts val="9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公営企業会計ごとの資金の不足額の事業の規模に対する比率</a:t>
            </a:r>
            <a:endParaRPr kumimoji="1" lang="ja-JP" altLang="ja-JP" sz="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24" name="AutoShape 17">
            <a:extLst>
              <a:ext uri="{FF2B5EF4-FFF2-40B4-BE49-F238E27FC236}">
                <a16:creationId xmlns:a16="http://schemas.microsoft.com/office/drawing/2014/main" id="{4DEB0A90-7461-4D76-B278-5FF0C9D1546F}"/>
              </a:ext>
            </a:extLst>
          </p:cNvPr>
          <p:cNvSpPr>
            <a:spLocks noChangeArrowheads="1"/>
          </p:cNvSpPr>
          <p:nvPr/>
        </p:nvSpPr>
        <p:spPr bwMode="auto">
          <a:xfrm>
            <a:off x="792528" y="472863"/>
            <a:ext cx="2386849" cy="387108"/>
          </a:xfrm>
          <a:prstGeom prst="roundRect">
            <a:avLst>
              <a:gd name="adj" fmla="val 16667"/>
            </a:avLst>
          </a:prstGeom>
          <a:solidFill>
            <a:schemeClr val="bg1"/>
          </a:solidFill>
          <a:ln w="19050" algn="ctr">
            <a:solidFill>
              <a:schemeClr val="tx1"/>
            </a:solidFill>
            <a:round/>
            <a:headEnd/>
            <a:tailEnd/>
          </a:ln>
          <a:effectLst/>
        </p:spPr>
        <p:txBody>
          <a:bodyPr anchor="ctr"/>
          <a:lstStyle/>
          <a:p>
            <a:pPr marL="0" marR="0" lvl="0" indent="0" algn="ctr" defTabSz="914400" rtl="0" eaLnBrk="1" fontAlgn="auto" latinLnBrk="0" hangingPunct="1">
              <a:lnSpc>
                <a:spcPts val="168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ＤＨＰ特太ゴシック体" pitchFamily="2" charset="-128"/>
                <a:cs typeface="+mn-cs"/>
              </a:rPr>
              <a:t>早期健全化基準未満の</a:t>
            </a:r>
            <a:endParaRPr kumimoji="1" lang="en-US" altLang="ja-JP" sz="1400" b="0" i="0" u="none" strike="noStrike" kern="1200" cap="none" spc="0" normalizeH="0" baseline="0" noProof="0" dirty="0">
              <a:ln>
                <a:noFill/>
              </a:ln>
              <a:solidFill>
                <a:prstClr val="black"/>
              </a:solidFill>
              <a:effectLst/>
              <a:uLnTx/>
              <a:uFillTx/>
              <a:latin typeface="Calibri"/>
              <a:ea typeface="ＤＨＰ特太ゴシック体" pitchFamily="2" charset="-128"/>
              <a:cs typeface="+mn-cs"/>
            </a:endParaRPr>
          </a:p>
          <a:p>
            <a:pPr marL="0" marR="0" lvl="0" indent="0" algn="ctr" defTabSz="914400" rtl="0" eaLnBrk="1" fontAlgn="auto" latinLnBrk="0" hangingPunct="1">
              <a:lnSpc>
                <a:spcPts val="168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ＤＨＰ特太ゴシック体" pitchFamily="2" charset="-128"/>
                <a:cs typeface="+mn-cs"/>
              </a:rPr>
              <a:t>地方公共団体</a:t>
            </a:r>
          </a:p>
        </p:txBody>
      </p:sp>
      <p:sp>
        <p:nvSpPr>
          <p:cNvPr id="108" name="AutoShape 17">
            <a:extLst>
              <a:ext uri="{FF2B5EF4-FFF2-40B4-BE49-F238E27FC236}">
                <a16:creationId xmlns:a16="http://schemas.microsoft.com/office/drawing/2014/main" id="{B688448E-5CB3-4E1F-8290-C0C87F3256D2}"/>
              </a:ext>
            </a:extLst>
          </p:cNvPr>
          <p:cNvSpPr>
            <a:spLocks noChangeArrowheads="1"/>
          </p:cNvSpPr>
          <p:nvPr/>
        </p:nvSpPr>
        <p:spPr bwMode="auto">
          <a:xfrm>
            <a:off x="3369610" y="477480"/>
            <a:ext cx="2502823" cy="388519"/>
          </a:xfrm>
          <a:prstGeom prst="roundRect">
            <a:avLst>
              <a:gd name="adj" fmla="val 16667"/>
            </a:avLst>
          </a:prstGeom>
          <a:solidFill>
            <a:srgbClr val="FFFF00"/>
          </a:solidFill>
          <a:ln w="19050" algn="ctr">
            <a:solidFill>
              <a:schemeClr val="tx1"/>
            </a:solidFill>
            <a:round/>
            <a:headEnd/>
            <a:tailEnd/>
          </a:ln>
          <a:effectLst/>
        </p:spPr>
        <p:txBody>
          <a:bodyPr anchor="ct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ＤＨＰ特太ゴシック体" pitchFamily="2" charset="-128"/>
                <a:cs typeface="+mn-cs"/>
              </a:rPr>
              <a:t>財政の早期健全化</a:t>
            </a:r>
            <a:endParaRPr kumimoji="1" lang="en-US" altLang="ja-JP" sz="1400" b="0" i="0" u="none" strike="noStrike" kern="1200" cap="none" spc="0" normalizeH="0" baseline="0" noProof="0" dirty="0">
              <a:ln>
                <a:noFill/>
              </a:ln>
              <a:solidFill>
                <a:prstClr val="black"/>
              </a:solidFill>
              <a:effectLst/>
              <a:uLnTx/>
              <a:uFillTx/>
              <a:latin typeface="Calibri"/>
              <a:ea typeface="ＤＨＰ特太ゴシック体" pitchFamily="2" charset="-128"/>
              <a:cs typeface="+mn-cs"/>
            </a:endParaRPr>
          </a:p>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solidFill>
                <a:effectLst/>
                <a:uLnTx/>
                <a:uFillTx/>
                <a:latin typeface="Calibri"/>
                <a:ea typeface="ＤＨＰ特太ゴシック体" pitchFamily="2" charset="-128"/>
                <a:cs typeface="+mn-cs"/>
              </a:rPr>
              <a:t>（財政健全化</a:t>
            </a:r>
            <a:r>
              <a:rPr kumimoji="1" lang="ja-JP" altLang="en-US" sz="900" b="0" i="0" u="none" strike="noStrike" kern="1200" cap="none" spc="0" normalizeH="0" baseline="0" noProof="0" dirty="0">
                <a:ln>
                  <a:noFill/>
                </a:ln>
                <a:solidFill>
                  <a:prstClr val="black"/>
                </a:solidFill>
                <a:effectLst/>
                <a:uLnTx/>
                <a:uFillTx/>
                <a:latin typeface="Calibri"/>
                <a:ea typeface="ＤＨＰ特太ゴシック体" pitchFamily="2" charset="-128"/>
                <a:cs typeface="+mn-cs"/>
              </a:rPr>
              <a:t>団体）</a:t>
            </a:r>
          </a:p>
        </p:txBody>
      </p:sp>
      <p:sp>
        <p:nvSpPr>
          <p:cNvPr id="50" name="角丸四角形 52">
            <a:extLst>
              <a:ext uri="{FF2B5EF4-FFF2-40B4-BE49-F238E27FC236}">
                <a16:creationId xmlns:a16="http://schemas.microsoft.com/office/drawing/2014/main" id="{0670814E-84A9-4742-A44E-70EDF0CE42B0}"/>
              </a:ext>
            </a:extLst>
          </p:cNvPr>
          <p:cNvSpPr/>
          <p:nvPr/>
        </p:nvSpPr>
        <p:spPr>
          <a:xfrm>
            <a:off x="498825" y="5992397"/>
            <a:ext cx="3694892" cy="477656"/>
          </a:xfrm>
          <a:prstGeom prst="roundRect">
            <a:avLst>
              <a:gd name="adj" fmla="val 13366"/>
            </a:avLst>
          </a:prstGeom>
          <a:noFill/>
          <a:ln w="158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92" name="AutoShape 17">
            <a:extLst>
              <a:ext uri="{FF2B5EF4-FFF2-40B4-BE49-F238E27FC236}">
                <a16:creationId xmlns:a16="http://schemas.microsoft.com/office/drawing/2014/main" id="{3D9497FC-50CB-4D85-AC8A-73744748A85E}"/>
              </a:ext>
            </a:extLst>
          </p:cNvPr>
          <p:cNvSpPr>
            <a:spLocks noChangeArrowheads="1"/>
          </p:cNvSpPr>
          <p:nvPr/>
        </p:nvSpPr>
        <p:spPr bwMode="auto">
          <a:xfrm>
            <a:off x="2370537" y="6198006"/>
            <a:ext cx="1814005" cy="272535"/>
          </a:xfrm>
          <a:prstGeom prst="roundRect">
            <a:avLst>
              <a:gd name="adj" fmla="val 16667"/>
            </a:avLst>
          </a:prstGeom>
          <a:solidFill>
            <a:schemeClr val="bg1"/>
          </a:solidFill>
          <a:ln w="19050" algn="ctr">
            <a:solidFill>
              <a:schemeClr val="tx1"/>
            </a:solidFill>
            <a:round/>
            <a:headEnd/>
            <a:tailEn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ＤＨＰ特太ゴシック体" pitchFamily="2" charset="-128"/>
                <a:cs typeface="+mn-cs"/>
              </a:rPr>
              <a:t>経営健全化基準</a:t>
            </a:r>
          </a:p>
        </p:txBody>
      </p:sp>
      <p:sp>
        <p:nvSpPr>
          <p:cNvPr id="2" name="正方形/長方形 1">
            <a:extLst>
              <a:ext uri="{FF2B5EF4-FFF2-40B4-BE49-F238E27FC236}">
                <a16:creationId xmlns:a16="http://schemas.microsoft.com/office/drawing/2014/main" id="{1521CEA4-07AA-41C3-8CA0-E24155AE2497}"/>
              </a:ext>
            </a:extLst>
          </p:cNvPr>
          <p:cNvSpPr/>
          <p:nvPr/>
        </p:nvSpPr>
        <p:spPr>
          <a:xfrm>
            <a:off x="168659" y="6536258"/>
            <a:ext cx="8503796" cy="307777"/>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ＭＳ Ｐゴシック 本文"/>
                <a:ea typeface="ＭＳ ゴシック" panose="020B0609070205080204" pitchFamily="49" charset="-128"/>
                <a:cs typeface="+mn-cs"/>
              </a:rPr>
              <a:t>※</a:t>
            </a:r>
            <a:r>
              <a:rPr kumimoji="1" lang="ja-JP" altLang="en-US" sz="1400" b="0" i="0" u="none" strike="noStrike" kern="1200" cap="none" spc="0" normalizeH="0" baseline="0" noProof="0" dirty="0">
                <a:ln>
                  <a:noFill/>
                </a:ln>
                <a:solidFill>
                  <a:prstClr val="black"/>
                </a:solidFill>
                <a:effectLst/>
                <a:uLnTx/>
                <a:uFillTx/>
                <a:latin typeface="ＭＳ Ｐゴシック 本文"/>
                <a:ea typeface="ＭＳ ゴシック" panose="020B0609070205080204" pitchFamily="49" charset="-128"/>
                <a:cs typeface="+mn-cs"/>
              </a:rPr>
              <a:t>  毎年度、健全化判断比率・資金不足比率を監査委員の審査に付し、議会に報告するとともに公表</a:t>
            </a:r>
          </a:p>
        </p:txBody>
      </p:sp>
      <p:sp>
        <p:nvSpPr>
          <p:cNvPr id="58" name="AutoShape 2">
            <a:extLst>
              <a:ext uri="{FF2B5EF4-FFF2-40B4-BE49-F238E27FC236}">
                <a16:creationId xmlns:a16="http://schemas.microsoft.com/office/drawing/2014/main" id="{38B54FFB-6071-4E43-8228-66E343C811A9}"/>
              </a:ext>
            </a:extLst>
          </p:cNvPr>
          <p:cNvSpPr>
            <a:spLocks noChangeArrowheads="1"/>
          </p:cNvSpPr>
          <p:nvPr/>
        </p:nvSpPr>
        <p:spPr bwMode="auto">
          <a:xfrm>
            <a:off x="3191429" y="2323352"/>
            <a:ext cx="2869104" cy="1054245"/>
          </a:xfrm>
          <a:prstGeom prst="roundRect">
            <a:avLst>
              <a:gd name="adj" fmla="val 5986"/>
            </a:avLst>
          </a:prstGeom>
          <a:noFill/>
          <a:ln w="38100" algn="ctr">
            <a:noFill/>
            <a:round/>
            <a:headEnd/>
            <a:tailEnd/>
          </a:ln>
          <a:effectLst/>
        </p:spPr>
        <p:txBody>
          <a:bodyPr lIns="36000" tIns="36000" rIns="36000" bIns="36000" anchor="t"/>
          <a:lstStyle/>
          <a:p>
            <a:pPr marL="265113" marR="0" lvl="0" indent="-77788" algn="l" defTabSz="914400" rtl="0" eaLnBrk="1" fontAlgn="auto" latinLnBrk="0" hangingPunct="1">
              <a:lnSpc>
                <a:spcPts val="17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・経営健全化計画を策定（議会の議決）</a:t>
            </a:r>
            <a:endParaRPr kumimoji="1" lang="en-US" altLang="ja-JP"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452438" marR="0" lvl="0" indent="-176213" algn="l" defTabSz="914400" rtl="0" eaLnBrk="1" fontAlgn="auto" latinLnBrk="0" hangingPunct="1">
              <a:lnSpc>
                <a:spcPts val="17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（策定にあたり外部監査の要求を義務付け）</a:t>
            </a:r>
            <a:endParaRPr kumimoji="1" lang="en-US" altLang="ja-JP"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265113" marR="0" lvl="0" indent="-77788" algn="l" defTabSz="914400" rtl="0" eaLnBrk="1" fontAlgn="auto" latinLnBrk="0" hangingPunct="1">
              <a:lnSpc>
                <a:spcPts val="17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・実施状況を毎年度議会に報告し公表</a:t>
            </a:r>
          </a:p>
          <a:p>
            <a:pPr marL="265113" marR="0" lvl="0" indent="-77788" algn="l" defTabSz="914400" rtl="0" eaLnBrk="1" fontAlgn="auto" latinLnBrk="0" hangingPunct="1">
              <a:lnSpc>
                <a:spcPts val="17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・経営健全化が著しく困難と認められるときは、総務大臣又は知事が必要な勧告　　</a:t>
            </a: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p>
        </p:txBody>
      </p:sp>
      <p:sp>
        <p:nvSpPr>
          <p:cNvPr id="55" name="AutoShape 3">
            <a:extLst>
              <a:ext uri="{FF2B5EF4-FFF2-40B4-BE49-F238E27FC236}">
                <a16:creationId xmlns:a16="http://schemas.microsoft.com/office/drawing/2014/main" id="{976CD456-BE40-4275-B652-0396FD245855}"/>
              </a:ext>
            </a:extLst>
          </p:cNvPr>
          <p:cNvSpPr>
            <a:spLocks noChangeArrowheads="1"/>
          </p:cNvSpPr>
          <p:nvPr/>
        </p:nvSpPr>
        <p:spPr bwMode="auto">
          <a:xfrm>
            <a:off x="793373" y="3496681"/>
            <a:ext cx="2398056" cy="398455"/>
          </a:xfrm>
          <a:prstGeom prst="roundRect">
            <a:avLst>
              <a:gd name="adj" fmla="val 16667"/>
            </a:avLst>
          </a:prstGeom>
          <a:solidFill>
            <a:schemeClr val="bg1"/>
          </a:solidFill>
          <a:ln w="25400" cmpd="dbl" algn="ctr">
            <a:solidFill>
              <a:schemeClr val="tx1"/>
            </a:solidFill>
            <a:round/>
            <a:headEnd/>
            <a:tailEn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ＤＨＰ特太ゴシック体" pitchFamily="2" charset="-128"/>
                <a:cs typeface="+mn-cs"/>
              </a:rPr>
              <a:t>経営健全化基準未満の</a:t>
            </a:r>
            <a:endParaRPr kumimoji="1" lang="en-US" altLang="ja-JP" sz="1400" b="0" i="0" u="none" strike="noStrike" kern="1200" cap="none" spc="0" normalizeH="0" baseline="0" noProof="0" dirty="0">
              <a:ln>
                <a:noFill/>
              </a:ln>
              <a:solidFill>
                <a:prstClr val="black"/>
              </a:solidFill>
              <a:effectLst/>
              <a:uLnTx/>
              <a:uFillTx/>
              <a:latin typeface="Calibri"/>
              <a:ea typeface="ＤＨＰ特太ゴシック体" pitchFamily="2"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ＤＨＰ特太ゴシック体" pitchFamily="2" charset="-128"/>
                <a:cs typeface="+mn-cs"/>
              </a:rPr>
              <a:t>公営企業</a:t>
            </a:r>
            <a:endParaRPr kumimoji="1" lang="en-US" altLang="ja-JP" sz="1400" b="0" i="0" u="none" strike="noStrike" kern="1200" cap="none" spc="0" normalizeH="0" baseline="0" noProof="0" dirty="0">
              <a:ln>
                <a:noFill/>
              </a:ln>
              <a:solidFill>
                <a:prstClr val="black"/>
              </a:solidFill>
              <a:effectLst/>
              <a:uLnTx/>
              <a:uFillTx/>
              <a:latin typeface="Calibri"/>
              <a:ea typeface="ＤＨＰ特太ゴシック体" pitchFamily="2" charset="-128"/>
              <a:cs typeface="+mn-cs"/>
            </a:endParaRPr>
          </a:p>
        </p:txBody>
      </p:sp>
      <p:sp>
        <p:nvSpPr>
          <p:cNvPr id="123" name="AutoShape 17">
            <a:extLst>
              <a:ext uri="{FF2B5EF4-FFF2-40B4-BE49-F238E27FC236}">
                <a16:creationId xmlns:a16="http://schemas.microsoft.com/office/drawing/2014/main" id="{12370A59-C8EC-4260-8B84-9EBC401E4652}"/>
              </a:ext>
            </a:extLst>
          </p:cNvPr>
          <p:cNvSpPr>
            <a:spLocks noChangeArrowheads="1"/>
          </p:cNvSpPr>
          <p:nvPr/>
        </p:nvSpPr>
        <p:spPr bwMode="auto">
          <a:xfrm>
            <a:off x="6126891" y="478273"/>
            <a:ext cx="2517634" cy="387726"/>
          </a:xfrm>
          <a:prstGeom prst="roundRect">
            <a:avLst>
              <a:gd name="adj" fmla="val 16667"/>
            </a:avLst>
          </a:prstGeom>
          <a:solidFill>
            <a:srgbClr val="FF3300"/>
          </a:solidFill>
          <a:ln w="19050" algn="ctr">
            <a:solidFill>
              <a:schemeClr val="tx1"/>
            </a:solidFill>
            <a:round/>
            <a:headEnd/>
            <a:tailEnd/>
          </a:ln>
          <a:effectLst/>
        </p:spPr>
        <p:txBody>
          <a:bodyPr anchor="ct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ＤＨＰ特太ゴシック体" pitchFamily="2" charset="-128"/>
                <a:cs typeface="+mn-cs"/>
              </a:rPr>
              <a:t>財政の再生</a:t>
            </a:r>
            <a:endParaRPr kumimoji="1" lang="en-US" altLang="ja-JP" sz="1400" b="0" i="0" u="none" strike="noStrike" kern="1200" cap="none" spc="0" normalizeH="0" baseline="0" noProof="0" dirty="0">
              <a:ln>
                <a:noFill/>
              </a:ln>
              <a:solidFill>
                <a:prstClr val="black"/>
              </a:solidFill>
              <a:effectLst/>
              <a:uLnTx/>
              <a:uFillTx/>
              <a:latin typeface="Calibri"/>
              <a:ea typeface="ＤＨＰ特太ゴシック体" pitchFamily="2" charset="-128"/>
              <a:cs typeface="+mn-cs"/>
            </a:endParaRPr>
          </a:p>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Calibri"/>
                <a:ea typeface="ＤＨＰ特太ゴシック体" pitchFamily="2" charset="-128"/>
                <a:cs typeface="+mn-cs"/>
              </a:rPr>
              <a:t>（財政再生団体）</a:t>
            </a:r>
          </a:p>
        </p:txBody>
      </p:sp>
      <p:sp>
        <p:nvSpPr>
          <p:cNvPr id="72" name="四角形: 角を丸くする 71">
            <a:extLst>
              <a:ext uri="{FF2B5EF4-FFF2-40B4-BE49-F238E27FC236}">
                <a16:creationId xmlns:a16="http://schemas.microsoft.com/office/drawing/2014/main" id="{529F2CE8-19A2-4CFE-8698-BB3ED81CE8A1}"/>
              </a:ext>
            </a:extLst>
          </p:cNvPr>
          <p:cNvSpPr/>
          <p:nvPr/>
        </p:nvSpPr>
        <p:spPr>
          <a:xfrm>
            <a:off x="3399141" y="1090442"/>
            <a:ext cx="2563121" cy="1200808"/>
          </a:xfrm>
          <a:prstGeom prst="roundRect">
            <a:avLst>
              <a:gd name="adj" fmla="val 3312"/>
            </a:avLst>
          </a:prstGeom>
          <a:no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四角形: 角を丸くする 73">
            <a:extLst>
              <a:ext uri="{FF2B5EF4-FFF2-40B4-BE49-F238E27FC236}">
                <a16:creationId xmlns:a16="http://schemas.microsoft.com/office/drawing/2014/main" id="{8A3EF483-7229-4D56-AA67-19FB7B0BCD8F}"/>
              </a:ext>
            </a:extLst>
          </p:cNvPr>
          <p:cNvSpPr/>
          <p:nvPr/>
        </p:nvSpPr>
        <p:spPr>
          <a:xfrm>
            <a:off x="3405843" y="2332950"/>
            <a:ext cx="2556419" cy="1247679"/>
          </a:xfrm>
          <a:prstGeom prst="roundRect">
            <a:avLst>
              <a:gd name="adj" fmla="val 3312"/>
            </a:avLst>
          </a:prstGeom>
          <a:no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AutoShape 3">
            <a:extLst>
              <a:ext uri="{FF2B5EF4-FFF2-40B4-BE49-F238E27FC236}">
                <a16:creationId xmlns:a16="http://schemas.microsoft.com/office/drawing/2014/main" id="{6F63FE84-A861-4C22-9F3B-9C19DDB7C3B2}"/>
              </a:ext>
            </a:extLst>
          </p:cNvPr>
          <p:cNvSpPr>
            <a:spLocks noChangeArrowheads="1"/>
          </p:cNvSpPr>
          <p:nvPr/>
        </p:nvSpPr>
        <p:spPr bwMode="auto">
          <a:xfrm>
            <a:off x="3434542" y="3492397"/>
            <a:ext cx="2468259" cy="428683"/>
          </a:xfrm>
          <a:prstGeom prst="roundRect">
            <a:avLst>
              <a:gd name="adj" fmla="val 16667"/>
            </a:avLst>
          </a:prstGeom>
          <a:solidFill>
            <a:srgbClr val="FFFF00"/>
          </a:solidFill>
          <a:ln w="25400" cmpd="dbl" algn="ctr">
            <a:solidFill>
              <a:schemeClr val="tx1"/>
            </a:solidFill>
            <a:round/>
            <a:headEnd/>
            <a:tailEnd/>
          </a:ln>
          <a:effectLst/>
        </p:spPr>
        <p:txBody>
          <a:bodyPr tIns="216000" anchor="b"/>
          <a:lstStyle/>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ＤＨＰ特太ゴシック体" pitchFamily="2" charset="-128"/>
                <a:cs typeface="+mn-cs"/>
              </a:rPr>
              <a:t>公営企業の経営の健全化</a:t>
            </a:r>
            <a:endParaRPr kumimoji="1" lang="en-US" altLang="ja-JP" sz="1400" b="0" i="0" u="none" strike="noStrike" kern="1200" cap="none" spc="0" normalizeH="0" baseline="0" noProof="0" dirty="0">
              <a:ln>
                <a:noFill/>
              </a:ln>
              <a:solidFill>
                <a:prstClr val="black"/>
              </a:solidFill>
              <a:effectLst/>
              <a:uLnTx/>
              <a:uFillTx/>
              <a:latin typeface="Calibri"/>
              <a:ea typeface="ＤＨＰ特太ゴシック体" pitchFamily="2" charset="-128"/>
              <a:cs typeface="+mn-cs"/>
            </a:endParaRPr>
          </a:p>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Calibri"/>
                <a:ea typeface="ＤＨＰ特太ゴシック体" pitchFamily="2" charset="-128"/>
                <a:cs typeface="+mn-cs"/>
              </a:rPr>
              <a:t>（経営健全化団体）</a:t>
            </a:r>
            <a:endParaRPr kumimoji="1" lang="en-US" altLang="ja-JP" sz="900" b="0" i="0" u="none" strike="noStrike" kern="1200" cap="none" spc="0" normalizeH="0" baseline="0" noProof="0" dirty="0">
              <a:ln>
                <a:noFill/>
              </a:ln>
              <a:solidFill>
                <a:prstClr val="black"/>
              </a:solidFill>
              <a:effectLst/>
              <a:uLnTx/>
              <a:uFillTx/>
              <a:latin typeface="Calibri"/>
              <a:ea typeface="ＤＨＰ特太ゴシック体" pitchFamily="2" charset="-128"/>
              <a:cs typeface="+mn-cs"/>
            </a:endParaRPr>
          </a:p>
        </p:txBody>
      </p:sp>
      <p:sp>
        <p:nvSpPr>
          <p:cNvPr id="102" name="四角形: 角を丸くする 101">
            <a:extLst>
              <a:ext uri="{FF2B5EF4-FFF2-40B4-BE49-F238E27FC236}">
                <a16:creationId xmlns:a16="http://schemas.microsoft.com/office/drawing/2014/main" id="{6F39F18D-F7D0-4920-B71A-B5B7641AF511}"/>
              </a:ext>
            </a:extLst>
          </p:cNvPr>
          <p:cNvSpPr/>
          <p:nvPr/>
        </p:nvSpPr>
        <p:spPr>
          <a:xfrm>
            <a:off x="712956" y="1082169"/>
            <a:ext cx="2538826" cy="1972459"/>
          </a:xfrm>
          <a:prstGeom prst="roundRect">
            <a:avLst>
              <a:gd name="adj" fmla="val 1706"/>
            </a:avLst>
          </a:prstGeom>
          <a:no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8479926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kumimoji="1" b="1" dirty="0" smtClean="0">
            <a:latin typeface="Arial" pitchFamily="34" charset="0"/>
            <a:ea typeface="ＤＦ平成ゴシック体W5" pitchFamily="1"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2943</TotalTime>
  <Words>768</Words>
  <Application>Microsoft Office PowerPoint</Application>
  <PresentationFormat>画面に合わせる (4:3)</PresentationFormat>
  <Paragraphs>72</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Arial Unicode MS</vt:lpstr>
      <vt:lpstr>ＤＦ平成ゴシック体W5</vt:lpstr>
      <vt:lpstr>ＤＨＰ特太ゴシック体</vt:lpstr>
      <vt:lpstr>ＭＳ Ｐゴシック</vt:lpstr>
      <vt:lpstr>ＭＳ Ｐゴシック 本文</vt:lpstr>
      <vt:lpstr>ＭＳ ゴシック</vt:lpstr>
      <vt:lpstr>Arial</vt:lpstr>
      <vt:lpstr>Calibri</vt:lpstr>
      <vt:lpstr>Office テーマ</vt:lpstr>
      <vt:lpstr>PowerPoint プレゼンテーション</vt:lpstr>
    </vt:vector>
  </TitlesOfParts>
  <Company>総務省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地方債協議制度における早期是正措置と財政健全化法</dc:title>
  <dc:creator>19551229地方財政再建促進特別措置法（1955法195）</dc:creator>
  <cp:lastModifiedBy>鳥居　甲禄(016685)</cp:lastModifiedBy>
  <cp:revision>342</cp:revision>
  <cp:lastPrinted>2022-05-26T09:29:50Z</cp:lastPrinted>
  <dcterms:created xsi:type="dcterms:W3CDTF">2008-08-06T02:38:54Z</dcterms:created>
  <dcterms:modified xsi:type="dcterms:W3CDTF">2022-11-07T01:00:15Z</dcterms:modified>
</cp:coreProperties>
</file>