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4401" autoAdjust="0"/>
  </p:normalViewPr>
  <p:slideViewPr>
    <p:cSldViewPr snapToGrid="0">
      <p:cViewPr varScale="1">
        <p:scale>
          <a:sx n="109" d="100"/>
          <a:sy n="109" d="100"/>
        </p:scale>
        <p:origin x="22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768575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9512" y="50371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　連　研　究　開　発　等　相　関　図</a:t>
            </a:r>
            <a:endParaRPr kumimoji="1"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（○　○　に　関　す　る　研　究　開　発）</a:t>
            </a:r>
            <a:endParaRPr lang="en-US" altLang="ja-JP" sz="2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4530"/>
              <a:gd name="adj2" fmla="val 68657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記入例</a:t>
            </a:r>
          </a:p>
        </p:txBody>
      </p:sp>
      <p:sp>
        <p:nvSpPr>
          <p:cNvPr id="41" name="四角形吹き出し 40"/>
          <p:cNvSpPr/>
          <p:nvPr/>
        </p:nvSpPr>
        <p:spPr>
          <a:xfrm>
            <a:off x="67316" y="325146"/>
            <a:ext cx="1274929" cy="296707"/>
          </a:xfrm>
          <a:prstGeom prst="wedgeRectCallout">
            <a:avLst>
              <a:gd name="adj1" fmla="val 97881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課題名を記載</a:t>
            </a:r>
          </a:p>
        </p:txBody>
      </p:sp>
      <p:cxnSp>
        <p:nvCxnSpPr>
          <p:cNvPr id="51" name="直線矢印コネクタ 50"/>
          <p:cNvCxnSpPr/>
          <p:nvPr/>
        </p:nvCxnSpPr>
        <p:spPr>
          <a:xfrm>
            <a:off x="67316" y="6104406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567427" y="1094555"/>
            <a:ext cx="0" cy="500985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595319" y="6130979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2023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4856885" y="3294680"/>
            <a:ext cx="1260140" cy="9477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b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</a:p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フェーズ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Ⅱ</a:t>
            </a:r>
            <a:b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3000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03804" y="1204623"/>
            <a:ext cx="29308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</a:p>
          <a:p>
            <a:pPr algn="ctr"/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以外の競争的研究費　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研究</a:t>
            </a:r>
            <a:endParaRPr kumimoji="1" lang="ja-JP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16548" y="1871883"/>
            <a:ext cx="3319205" cy="5745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競争的研究費以外の研究開発資金 代表者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2500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＊＊の要素開発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170945" y="5659149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834035" y="2538602"/>
            <a:ext cx="1666318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＊＊の基礎研究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3634295" y="2538602"/>
            <a:ext cx="2445181" cy="574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</a:p>
          <a:p>
            <a:pPr algn="ctr"/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大学内特別予算　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1000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＊＊の応用研究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2501852" y="5649749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933658" y="5639812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論文３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435753" y="5631799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論文</a:t>
            </a:r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01987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受賞１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656952" y="5147151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受賞２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33589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</a:t>
            </a:r>
            <a:r>
              <a:rPr kumimoji="1"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015524" y="4632276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知財２</a:t>
            </a:r>
            <a:endParaRPr kumimoji="1" lang="ja-JP" altLang="en-US" sz="10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四角形吹き出し 67"/>
          <p:cNvSpPr/>
          <p:nvPr/>
        </p:nvSpPr>
        <p:spPr>
          <a:xfrm>
            <a:off x="179512" y="1625364"/>
            <a:ext cx="980712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外部資金による関連研究開発</a:t>
            </a:r>
          </a:p>
        </p:txBody>
      </p:sp>
      <p:sp>
        <p:nvSpPr>
          <p:cNvPr id="69" name="四角形吹き出し 68"/>
          <p:cNvSpPr/>
          <p:nvPr/>
        </p:nvSpPr>
        <p:spPr>
          <a:xfrm>
            <a:off x="416065" y="2497256"/>
            <a:ext cx="1206745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自機関予算による関連研究開発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6452577" y="1702616"/>
            <a:ext cx="2288825" cy="742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026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2028</a:t>
            </a: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事業化に必要な追加研究資金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7000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＊＊に関するシステム展開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6770043" y="3215678"/>
            <a:ext cx="1973339" cy="8780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2027</a:t>
            </a:r>
            <a:r>
              <a:rPr kumimoji="1"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事化に向けた実証実験に</a:t>
            </a:r>
            <a:b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必要な資金　</a:t>
            </a:r>
            <a:r>
              <a:rPr lang="en-US" altLang="ja-JP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5000</a:t>
            </a:r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＊＊の実証実験</a:t>
            </a:r>
            <a:endParaRPr kumimoji="1" lang="ja-JP" altLang="en-US" sz="12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四角形吹き出し 71"/>
          <p:cNvSpPr/>
          <p:nvPr/>
        </p:nvSpPr>
        <p:spPr>
          <a:xfrm>
            <a:off x="6647580" y="6231241"/>
            <a:ext cx="639840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注釈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98851" y="6395721"/>
            <a:ext cx="144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提出時には全ての注釈を削除してください。</a:t>
            </a:r>
          </a:p>
        </p:txBody>
      </p:sp>
      <p:cxnSp>
        <p:nvCxnSpPr>
          <p:cNvPr id="74" name="直線矢印コネクタ 73"/>
          <p:cNvCxnSpPr>
            <a:stCxn id="54" idx="3"/>
            <a:endCxn id="71" idx="1"/>
          </p:cNvCxnSpPr>
          <p:nvPr/>
        </p:nvCxnSpPr>
        <p:spPr>
          <a:xfrm flipV="1">
            <a:off x="6117025" y="3654720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54" idx="3"/>
          </p:cNvCxnSpPr>
          <p:nvPr/>
        </p:nvCxnSpPr>
        <p:spPr>
          <a:xfrm flipV="1">
            <a:off x="6117025" y="2428534"/>
            <a:ext cx="594331" cy="133999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152938" y="3838904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2010</a:t>
            </a:r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年頃</a:t>
            </a:r>
            <a:endParaRPr kumimoji="1" lang="en-US" altLang="ja-JP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＊＊の研究</a:t>
            </a:r>
            <a:endParaRPr kumimoji="1" lang="ja-JP" altLang="en-US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7" name="四角形吹き出し 76"/>
          <p:cNvSpPr/>
          <p:nvPr/>
        </p:nvSpPr>
        <p:spPr>
          <a:xfrm>
            <a:off x="545964" y="3294680"/>
            <a:ext cx="871971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起源</a:t>
            </a:r>
            <a:endParaRPr kumimoji="1" lang="ja-JP" altLang="en-US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8" name="四角形吹き出し 77"/>
          <p:cNvSpPr/>
          <p:nvPr/>
        </p:nvSpPr>
        <p:spPr>
          <a:xfrm>
            <a:off x="7225759" y="2620008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社会への直接還元を踏まえた取組②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3739867" y="3294384"/>
            <a:ext cx="1054581" cy="9479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b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SCOPE</a:t>
            </a:r>
          </a:p>
          <a:p>
            <a:pPr algn="ctr"/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フェーズ</a:t>
            </a:r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Ⅰ</a:t>
            </a:r>
          </a:p>
          <a:p>
            <a:pPr algn="ctr"/>
            <a:r>
              <a:rPr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500</a:t>
            </a: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7079667" y="4858661"/>
            <a:ext cx="1973339" cy="10644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2028</a:t>
            </a:r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研究成果に基づく商品の</a:t>
            </a:r>
            <a:b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サンプル出荷</a:t>
            </a:r>
            <a:endParaRPr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販売予測＊＊個　＊＊万円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関連</a:t>
            </a:r>
            <a:r>
              <a:rPr lang="en-US" altLang="ja-JP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ICT</a:t>
            </a:r>
            <a:r>
              <a:rPr lang="ja-JP" altLang="en-US" sz="11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サービスの開始</a:t>
            </a:r>
            <a:endParaRPr kumimoji="1" lang="en-US" altLang="ja-JP" sz="110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1" name="直線矢印コネクタ 80"/>
          <p:cNvCxnSpPr>
            <a:stCxn id="54" idx="3"/>
          </p:cNvCxnSpPr>
          <p:nvPr/>
        </p:nvCxnSpPr>
        <p:spPr>
          <a:xfrm>
            <a:off x="6117025" y="3768531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四角形吹き出し 81"/>
          <p:cNvSpPr/>
          <p:nvPr/>
        </p:nvSpPr>
        <p:spPr>
          <a:xfrm>
            <a:off x="7500445" y="4228050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社会への直接還元を踏まえた取組③</a:t>
            </a:r>
          </a:p>
        </p:txBody>
      </p:sp>
      <p:sp>
        <p:nvSpPr>
          <p:cNvPr id="83" name="四角形吹き出し 82"/>
          <p:cNvSpPr/>
          <p:nvPr/>
        </p:nvSpPr>
        <p:spPr>
          <a:xfrm>
            <a:off x="7163532" y="1094555"/>
            <a:ext cx="1242938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成果の事業化や</a:t>
            </a:r>
            <a:br>
              <a:rPr kumimoji="1"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社会への直接還元を踏まえた取組①</a:t>
            </a:r>
          </a:p>
        </p:txBody>
      </p:sp>
      <p:sp>
        <p:nvSpPr>
          <p:cNvPr id="84" name="四角形吹き出し 83"/>
          <p:cNvSpPr/>
          <p:nvPr/>
        </p:nvSpPr>
        <p:spPr>
          <a:xfrm>
            <a:off x="-48069" y="5271759"/>
            <a:ext cx="1430840" cy="360040"/>
          </a:xfrm>
          <a:prstGeom prst="wedgeRectCallout">
            <a:avLst>
              <a:gd name="adj1" fmla="val 68957"/>
              <a:gd name="adj2" fmla="val 6401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主要な関係論文実績・</a:t>
            </a: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予定</a:t>
            </a:r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</a:p>
        </p:txBody>
      </p:sp>
      <p:sp>
        <p:nvSpPr>
          <p:cNvPr id="85" name="四角形吹き出し 84"/>
          <p:cNvSpPr/>
          <p:nvPr/>
        </p:nvSpPr>
        <p:spPr>
          <a:xfrm>
            <a:off x="-48069" y="4858661"/>
            <a:ext cx="1430840" cy="360040"/>
          </a:xfrm>
          <a:prstGeom prst="wedgeRectCallout">
            <a:avLst>
              <a:gd name="adj1" fmla="val 57221"/>
              <a:gd name="adj2" fmla="val 28033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論文賞等の受賞実績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6" name="四角形吹き出し 85"/>
          <p:cNvSpPr/>
          <p:nvPr/>
        </p:nvSpPr>
        <p:spPr>
          <a:xfrm>
            <a:off x="904606" y="4455788"/>
            <a:ext cx="1211943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特許等実績・予定</a:t>
            </a:r>
            <a:endParaRPr kumimoji="1"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（具体名を記載）</a:t>
            </a:r>
            <a:endParaRPr kumimoji="1" lang="ja-JP" altLang="en-US" sz="900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330</Words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游ゴシック</vt:lpstr>
      <vt:lpstr>游ゴシック Medium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2013-02-19T04:14:19Z</cp:lastPrinted>
  <dcterms:created xsi:type="dcterms:W3CDTF">2013-02-18T12:22:26Z</dcterms:created>
  <dcterms:modified xsi:type="dcterms:W3CDTF">2022-10-20T06:59:12Z</dcterms:modified>
</cp:coreProperties>
</file>