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26" autoAdjust="0"/>
    <p:restoredTop sz="94401" autoAdjust="0"/>
  </p:normalViewPr>
  <p:slideViewPr>
    <p:cSldViewPr snapToGrid="0">
      <p:cViewPr varScale="1">
        <p:scale>
          <a:sx n="109" d="100"/>
          <a:sy n="109" d="100"/>
        </p:scale>
        <p:origin x="220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768575"/>
            <a:ext cx="9144000" cy="0"/>
          </a:xfrm>
          <a:prstGeom prst="line">
            <a:avLst/>
          </a:prstGeom>
          <a:ln w="50800" cmpd="thickThin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79512" y="50371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関　連　研　究　開　発　等　相　関　図</a:t>
            </a:r>
            <a:endParaRPr kumimoji="1"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（○　○　に　関　す　る　研　究　開　発）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6" name="四角形吹き出し 45"/>
          <p:cNvSpPr/>
          <p:nvPr/>
        </p:nvSpPr>
        <p:spPr>
          <a:xfrm>
            <a:off x="7923463" y="116632"/>
            <a:ext cx="1018493" cy="533963"/>
          </a:xfrm>
          <a:prstGeom prst="wedgeRectCallout">
            <a:avLst>
              <a:gd name="adj1" fmla="val -34530"/>
              <a:gd name="adj2" fmla="val 68657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記入例</a:t>
            </a:r>
          </a:p>
        </p:txBody>
      </p:sp>
      <p:sp>
        <p:nvSpPr>
          <p:cNvPr id="41" name="四角形吹き出し 40"/>
          <p:cNvSpPr/>
          <p:nvPr/>
        </p:nvSpPr>
        <p:spPr>
          <a:xfrm>
            <a:off x="67316" y="325146"/>
            <a:ext cx="1274929" cy="296707"/>
          </a:xfrm>
          <a:prstGeom prst="wedgeRectCallout">
            <a:avLst>
              <a:gd name="adj1" fmla="val 97881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900" dirty="0">
                <a:solidFill>
                  <a:srgbClr val="0070C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課題名を記載</a:t>
            </a:r>
          </a:p>
        </p:txBody>
      </p:sp>
      <p:cxnSp>
        <p:nvCxnSpPr>
          <p:cNvPr id="51" name="直線矢印コネクタ 50"/>
          <p:cNvCxnSpPr/>
          <p:nvPr/>
        </p:nvCxnSpPr>
        <p:spPr>
          <a:xfrm>
            <a:off x="67316" y="6104406"/>
            <a:ext cx="8892480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3567427" y="1094555"/>
            <a:ext cx="0" cy="5009851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595319" y="6130979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2023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4856885" y="3294680"/>
            <a:ext cx="1260140" cy="94770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2024</a:t>
            </a:r>
            <a:r>
              <a:rPr kumimoji="1"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kumimoji="1"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2025</a:t>
            </a:r>
            <a:br>
              <a:rPr kumimoji="1"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SCOPE</a:t>
            </a:r>
          </a:p>
          <a:p>
            <a:pPr algn="ctr"/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フェーズ</a:t>
            </a: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Ⅱ</a:t>
            </a:r>
            <a:b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3000</a:t>
            </a:r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403804" y="1204623"/>
            <a:ext cx="2930800" cy="5760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2022</a:t>
            </a:r>
          </a:p>
          <a:p>
            <a:pPr algn="ctr"/>
            <a:r>
              <a:rPr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SCOPE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以外の競争的研究費　代表者　</a:t>
            </a:r>
            <a:r>
              <a:rPr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500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＊＊の基礎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研究</a:t>
            </a:r>
            <a:endParaRPr kumimoji="1" lang="ja-JP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2116548" y="1871883"/>
            <a:ext cx="3319205" cy="5745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2021</a:t>
            </a:r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2023</a:t>
            </a:r>
          </a:p>
          <a:p>
            <a:pPr algn="ctr"/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競争的研究費以外の研究開発資金 代表者　</a:t>
            </a:r>
            <a:r>
              <a:rPr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2500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＊＊の要素開発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1170945" y="5659149"/>
            <a:ext cx="864096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論文</a:t>
            </a:r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  <a:endParaRPr kumimoji="1" lang="ja-JP" altLang="en-US" sz="1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834035" y="2538602"/>
            <a:ext cx="1666318" cy="57450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2021</a:t>
            </a:r>
          </a:p>
          <a:p>
            <a:pPr algn="ctr"/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大学内予算　</a:t>
            </a:r>
            <a:r>
              <a:rPr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200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＊＊の基礎研究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3634295" y="2538602"/>
            <a:ext cx="2445181" cy="57450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2023</a:t>
            </a:r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2025</a:t>
            </a:r>
          </a:p>
          <a:p>
            <a:pPr algn="ctr"/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大学内特別予算　</a:t>
            </a:r>
            <a:r>
              <a:rPr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1000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＊＊の応用研究</a:t>
            </a:r>
          </a:p>
        </p:txBody>
      </p:sp>
      <p:sp>
        <p:nvSpPr>
          <p:cNvPr id="60" name="正方形/長方形 59"/>
          <p:cNvSpPr/>
          <p:nvPr/>
        </p:nvSpPr>
        <p:spPr>
          <a:xfrm>
            <a:off x="2501852" y="5649749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論文</a:t>
            </a:r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</a:t>
            </a:r>
            <a:endParaRPr kumimoji="1" lang="ja-JP" altLang="en-US" sz="1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3933658" y="5639812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論文３</a:t>
            </a:r>
          </a:p>
        </p:txBody>
      </p:sp>
      <p:sp>
        <p:nvSpPr>
          <p:cNvPr id="62" name="正方形/長方形 61"/>
          <p:cNvSpPr/>
          <p:nvPr/>
        </p:nvSpPr>
        <p:spPr>
          <a:xfrm>
            <a:off x="5435753" y="5631799"/>
            <a:ext cx="864096" cy="395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論文</a:t>
            </a:r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４</a:t>
            </a:r>
            <a:endParaRPr kumimoji="1" lang="ja-JP" altLang="en-US" sz="1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1401987" y="5147151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受賞１</a:t>
            </a:r>
            <a:endParaRPr kumimoji="1" lang="ja-JP" altLang="en-US" sz="1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2656952" y="5147151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受賞２</a:t>
            </a:r>
            <a:endParaRPr kumimoji="1" lang="ja-JP" altLang="en-US" sz="1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2335894" y="4632276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知財</a:t>
            </a:r>
            <a:r>
              <a:rPr kumimoji="1"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4015524" y="4632276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知財２</a:t>
            </a:r>
            <a:endParaRPr kumimoji="1" lang="ja-JP" altLang="en-US" sz="1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8" name="四角形吹き出し 67"/>
          <p:cNvSpPr/>
          <p:nvPr/>
        </p:nvSpPr>
        <p:spPr>
          <a:xfrm>
            <a:off x="179512" y="1625364"/>
            <a:ext cx="980712" cy="360040"/>
          </a:xfrm>
          <a:prstGeom prst="wedgeRectCallout">
            <a:avLst>
              <a:gd name="adj1" fmla="val 74595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外部資金による関連研究開発</a:t>
            </a:r>
          </a:p>
        </p:txBody>
      </p:sp>
      <p:sp>
        <p:nvSpPr>
          <p:cNvPr id="69" name="四角形吹き出し 68"/>
          <p:cNvSpPr/>
          <p:nvPr/>
        </p:nvSpPr>
        <p:spPr>
          <a:xfrm>
            <a:off x="416065" y="2497256"/>
            <a:ext cx="1206745" cy="360040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自機関予算による関連研究開発</a:t>
            </a:r>
          </a:p>
        </p:txBody>
      </p:sp>
      <p:sp>
        <p:nvSpPr>
          <p:cNvPr id="70" name="正方形/長方形 69"/>
          <p:cNvSpPr/>
          <p:nvPr/>
        </p:nvSpPr>
        <p:spPr>
          <a:xfrm>
            <a:off x="6452577" y="1702616"/>
            <a:ext cx="2288825" cy="7421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026</a:t>
            </a:r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kumimoji="1"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2028</a:t>
            </a: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事業化に必要な追加研究資金</a:t>
            </a:r>
            <a: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7000</a:t>
            </a: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2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＊＊に関するシステム展開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6770043" y="3215678"/>
            <a:ext cx="1973339" cy="87808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2027</a:t>
            </a:r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endParaRPr kumimoji="1" lang="en-US" altLang="ja-JP" sz="12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事化に向けた実証実験に</a:t>
            </a:r>
            <a:b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必要な資金　</a:t>
            </a:r>
            <a: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5000</a:t>
            </a: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2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＊＊の実証実験</a:t>
            </a:r>
            <a:endParaRPr kumimoji="1" lang="ja-JP" altLang="en-US" sz="12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2" name="四角形吹き出し 71"/>
          <p:cNvSpPr/>
          <p:nvPr/>
        </p:nvSpPr>
        <p:spPr>
          <a:xfrm>
            <a:off x="6647580" y="6231241"/>
            <a:ext cx="639840" cy="218383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注釈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398851" y="6395721"/>
            <a:ext cx="1446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提出時には全ての注釈を削除してください。</a:t>
            </a:r>
          </a:p>
        </p:txBody>
      </p:sp>
      <p:cxnSp>
        <p:nvCxnSpPr>
          <p:cNvPr id="74" name="直線矢印コネクタ 73"/>
          <p:cNvCxnSpPr>
            <a:stCxn id="54" idx="3"/>
            <a:endCxn id="71" idx="1"/>
          </p:cNvCxnSpPr>
          <p:nvPr/>
        </p:nvCxnSpPr>
        <p:spPr>
          <a:xfrm flipV="1">
            <a:off x="6117025" y="3654720"/>
            <a:ext cx="653018" cy="113811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>
            <a:stCxn id="54" idx="3"/>
          </p:cNvCxnSpPr>
          <p:nvPr/>
        </p:nvCxnSpPr>
        <p:spPr>
          <a:xfrm flipV="1">
            <a:off x="6117025" y="2428534"/>
            <a:ext cx="594331" cy="1339997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正方形/長方形 75"/>
          <p:cNvSpPr/>
          <p:nvPr/>
        </p:nvSpPr>
        <p:spPr>
          <a:xfrm>
            <a:off x="152938" y="3838904"/>
            <a:ext cx="1250867" cy="48208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2010</a:t>
            </a:r>
            <a:r>
              <a:rPr kumimoji="1" lang="ja-JP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年頃</a:t>
            </a:r>
            <a:endParaRPr kumimoji="1" lang="en-US" altLang="ja-JP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＊＊の研究</a:t>
            </a:r>
            <a:endParaRPr kumimoji="1" lang="ja-JP" altLang="en-US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7" name="四角形吹き出し 76"/>
          <p:cNvSpPr/>
          <p:nvPr/>
        </p:nvSpPr>
        <p:spPr>
          <a:xfrm>
            <a:off x="545964" y="3294680"/>
            <a:ext cx="871971" cy="360040"/>
          </a:xfrm>
          <a:prstGeom prst="wedgeRectCallout">
            <a:avLst>
              <a:gd name="adj1" fmla="val -44413"/>
              <a:gd name="adj2" fmla="val 9752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起源</a:t>
            </a:r>
            <a:endParaRPr kumimoji="1" lang="ja-JP" altLang="en-US" sz="9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8" name="四角形吹き出し 77"/>
          <p:cNvSpPr/>
          <p:nvPr/>
        </p:nvSpPr>
        <p:spPr>
          <a:xfrm>
            <a:off x="7225759" y="2620008"/>
            <a:ext cx="1242938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成果の事業化や</a:t>
            </a:r>
            <a:br>
              <a:rPr kumimoji="1" lang="en-US" altLang="ja-JP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社会への直接還元を踏まえた取組②</a:t>
            </a:r>
          </a:p>
        </p:txBody>
      </p:sp>
      <p:sp>
        <p:nvSpPr>
          <p:cNvPr id="79" name="正方形/長方形 78"/>
          <p:cNvSpPr/>
          <p:nvPr/>
        </p:nvSpPr>
        <p:spPr>
          <a:xfrm>
            <a:off x="3739867" y="3294384"/>
            <a:ext cx="1054581" cy="94799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2023</a:t>
            </a:r>
            <a:br>
              <a:rPr kumimoji="1"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SCOPE</a:t>
            </a:r>
          </a:p>
          <a:p>
            <a:pPr algn="ctr"/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フェーズ</a:t>
            </a: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Ⅰ</a:t>
            </a:r>
          </a:p>
          <a:p>
            <a:pPr algn="ctr"/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500</a:t>
            </a:r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7079667" y="4858661"/>
            <a:ext cx="1973339" cy="106445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2028</a:t>
            </a:r>
            <a:r>
              <a:rPr kumimoji="1" lang="ja-JP" altLang="en-US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endParaRPr kumimoji="1" lang="en-US" altLang="ja-JP" sz="11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研究成果に基づく商品の</a:t>
            </a:r>
            <a:br>
              <a:rPr lang="en-US" altLang="ja-JP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サンプル出荷</a:t>
            </a:r>
            <a:endParaRPr lang="en-US" altLang="ja-JP" sz="11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販売予測＊＊個　＊＊万円</a:t>
            </a:r>
            <a:endParaRPr kumimoji="1" lang="en-US" altLang="ja-JP" sz="11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関連</a:t>
            </a:r>
            <a:r>
              <a:rPr lang="en-US" altLang="ja-JP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ICT</a:t>
            </a:r>
            <a:r>
              <a:rPr lang="ja-JP" altLang="en-US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サービスの開始</a:t>
            </a:r>
            <a:endParaRPr kumimoji="1" lang="en-US" altLang="ja-JP" sz="11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81" name="直線矢印コネクタ 80"/>
          <p:cNvCxnSpPr>
            <a:stCxn id="54" idx="3"/>
          </p:cNvCxnSpPr>
          <p:nvPr/>
        </p:nvCxnSpPr>
        <p:spPr>
          <a:xfrm>
            <a:off x="6117025" y="3768531"/>
            <a:ext cx="962642" cy="1459446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四角形吹き出し 81"/>
          <p:cNvSpPr/>
          <p:nvPr/>
        </p:nvSpPr>
        <p:spPr>
          <a:xfrm>
            <a:off x="7500445" y="4228050"/>
            <a:ext cx="1242938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成果の事業化や</a:t>
            </a:r>
            <a:br>
              <a:rPr kumimoji="1" lang="en-US" altLang="ja-JP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社会への直接還元を踏まえた取組③</a:t>
            </a:r>
          </a:p>
        </p:txBody>
      </p:sp>
      <p:sp>
        <p:nvSpPr>
          <p:cNvPr id="83" name="四角形吹き出し 82"/>
          <p:cNvSpPr/>
          <p:nvPr/>
        </p:nvSpPr>
        <p:spPr>
          <a:xfrm>
            <a:off x="7163532" y="1094555"/>
            <a:ext cx="1242938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成果の事業化や</a:t>
            </a:r>
            <a:br>
              <a:rPr kumimoji="1" lang="en-US" altLang="ja-JP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社会への直接還元を踏まえた取組①</a:t>
            </a:r>
          </a:p>
        </p:txBody>
      </p:sp>
      <p:sp>
        <p:nvSpPr>
          <p:cNvPr id="84" name="四角形吹き出し 83"/>
          <p:cNvSpPr/>
          <p:nvPr/>
        </p:nvSpPr>
        <p:spPr>
          <a:xfrm>
            <a:off x="-48069" y="5271759"/>
            <a:ext cx="1430840" cy="360040"/>
          </a:xfrm>
          <a:prstGeom prst="wedgeRectCallout">
            <a:avLst>
              <a:gd name="adj1" fmla="val 68957"/>
              <a:gd name="adj2" fmla="val 64012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主要な関係論文実績・</a:t>
            </a:r>
            <a:r>
              <a:rPr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予定</a:t>
            </a:r>
            <a:r>
              <a:rPr lang="ja-JP" altLang="en-US" sz="900" dirty="0">
                <a:solidFill>
                  <a:srgbClr val="0070C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（具体名を記載）</a:t>
            </a:r>
          </a:p>
        </p:txBody>
      </p:sp>
      <p:sp>
        <p:nvSpPr>
          <p:cNvPr id="85" name="四角形吹き出し 84"/>
          <p:cNvSpPr/>
          <p:nvPr/>
        </p:nvSpPr>
        <p:spPr>
          <a:xfrm>
            <a:off x="-48069" y="4858661"/>
            <a:ext cx="1430840" cy="360040"/>
          </a:xfrm>
          <a:prstGeom prst="wedgeRectCallout">
            <a:avLst>
              <a:gd name="adj1" fmla="val 57221"/>
              <a:gd name="adj2" fmla="val 28033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論文賞等の受賞実績</a:t>
            </a:r>
            <a:endParaRPr kumimoji="1" lang="en-US" altLang="ja-JP" sz="9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ja-JP" altLang="en-US" sz="900" dirty="0">
                <a:solidFill>
                  <a:srgbClr val="0070C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（具体名を記載）</a:t>
            </a:r>
            <a:endParaRPr kumimoji="1" lang="ja-JP" altLang="en-US" sz="900" dirty="0">
              <a:solidFill>
                <a:srgbClr val="0070C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86" name="四角形吹き出し 85"/>
          <p:cNvSpPr/>
          <p:nvPr/>
        </p:nvSpPr>
        <p:spPr>
          <a:xfrm>
            <a:off x="904606" y="4455788"/>
            <a:ext cx="1211943" cy="360040"/>
          </a:xfrm>
          <a:prstGeom prst="wedgeRectCallout">
            <a:avLst>
              <a:gd name="adj1" fmla="val 74290"/>
              <a:gd name="adj2" fmla="val 42592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特許等実績・予定</a:t>
            </a:r>
            <a:endParaRPr kumimoji="1" lang="en-US" altLang="ja-JP" sz="9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ja-JP" altLang="en-US" sz="900" dirty="0">
                <a:solidFill>
                  <a:srgbClr val="0070C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（具体名を記載）</a:t>
            </a:r>
            <a:endParaRPr kumimoji="1" lang="ja-JP" altLang="en-US" sz="900" dirty="0">
              <a:solidFill>
                <a:srgbClr val="0070C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330</Words>
  <PresentationFormat>画面に合わせる (4:3)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HGP創英角ｺﾞｼｯｸUB</vt:lpstr>
      <vt:lpstr>ＭＳ Ｐゴシック</vt:lpstr>
      <vt:lpstr>游ゴシック</vt:lpstr>
      <vt:lpstr>游ゴシック Medium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2013-02-19T04:14:19Z</cp:lastPrinted>
  <dcterms:created xsi:type="dcterms:W3CDTF">2013-02-18T12:22:26Z</dcterms:created>
  <dcterms:modified xsi:type="dcterms:W3CDTF">2022-10-20T06:59:12Z</dcterms:modified>
</cp:coreProperties>
</file>