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bookmarkIdSeed="2">
  <p:sldMasterIdLst>
    <p:sldMasterId id="2147483787" r:id="rId1"/>
  </p:sldMasterIdLst>
  <p:notesMasterIdLst>
    <p:notesMasterId r:id="rId3"/>
  </p:notesMasterIdLst>
  <p:handoutMasterIdLst>
    <p:handoutMasterId r:id="rId4"/>
  </p:handoutMasterIdLst>
  <p:sldIdLst>
    <p:sldId id="2008" r:id="rId2"/>
  </p:sldIdLst>
  <p:sldSz cx="9906000" cy="6858000" type="A4"/>
  <p:notesSz cx="9939338" cy="6807200"/>
  <p:defaultTextStyle>
    <a:defPPr>
      <a:defRPr lang="ja-JP"/>
    </a:defPPr>
    <a:lvl1pPr marL="0" algn="l" defTabSz="914045" rtl="0" eaLnBrk="1" latinLnBrk="0" hangingPunct="1">
      <a:defRPr kumimoji="1" sz="1800" kern="1200">
        <a:solidFill>
          <a:schemeClr val="tx1"/>
        </a:solidFill>
        <a:latin typeface="+mn-lt"/>
        <a:ea typeface="+mn-ea"/>
        <a:cs typeface="+mn-cs"/>
      </a:defRPr>
    </a:lvl1pPr>
    <a:lvl2pPr marL="457022" algn="l" defTabSz="914045" rtl="0" eaLnBrk="1" latinLnBrk="0" hangingPunct="1">
      <a:defRPr kumimoji="1" sz="1800" kern="1200">
        <a:solidFill>
          <a:schemeClr val="tx1"/>
        </a:solidFill>
        <a:latin typeface="+mn-lt"/>
        <a:ea typeface="+mn-ea"/>
        <a:cs typeface="+mn-cs"/>
      </a:defRPr>
    </a:lvl2pPr>
    <a:lvl3pPr marL="914045" algn="l" defTabSz="914045" rtl="0" eaLnBrk="1" latinLnBrk="0" hangingPunct="1">
      <a:defRPr kumimoji="1" sz="1800" kern="1200">
        <a:solidFill>
          <a:schemeClr val="tx1"/>
        </a:solidFill>
        <a:latin typeface="+mn-lt"/>
        <a:ea typeface="+mn-ea"/>
        <a:cs typeface="+mn-cs"/>
      </a:defRPr>
    </a:lvl3pPr>
    <a:lvl4pPr marL="1371069" algn="l" defTabSz="914045" rtl="0" eaLnBrk="1" latinLnBrk="0" hangingPunct="1">
      <a:defRPr kumimoji="1" sz="1800" kern="1200">
        <a:solidFill>
          <a:schemeClr val="tx1"/>
        </a:solidFill>
        <a:latin typeface="+mn-lt"/>
        <a:ea typeface="+mn-ea"/>
        <a:cs typeface="+mn-cs"/>
      </a:defRPr>
    </a:lvl4pPr>
    <a:lvl5pPr marL="1828092" algn="l" defTabSz="914045" rtl="0" eaLnBrk="1" latinLnBrk="0" hangingPunct="1">
      <a:defRPr kumimoji="1" sz="1800" kern="1200">
        <a:solidFill>
          <a:schemeClr val="tx1"/>
        </a:solidFill>
        <a:latin typeface="+mn-lt"/>
        <a:ea typeface="+mn-ea"/>
        <a:cs typeface="+mn-cs"/>
      </a:defRPr>
    </a:lvl5pPr>
    <a:lvl6pPr marL="2285111" algn="l" defTabSz="914045" rtl="0" eaLnBrk="1" latinLnBrk="0" hangingPunct="1">
      <a:defRPr kumimoji="1" sz="1800" kern="1200">
        <a:solidFill>
          <a:schemeClr val="tx1"/>
        </a:solidFill>
        <a:latin typeface="+mn-lt"/>
        <a:ea typeface="+mn-ea"/>
        <a:cs typeface="+mn-cs"/>
      </a:defRPr>
    </a:lvl6pPr>
    <a:lvl7pPr marL="2742136" algn="l" defTabSz="914045" rtl="0" eaLnBrk="1" latinLnBrk="0" hangingPunct="1">
      <a:defRPr kumimoji="1" sz="1800" kern="1200">
        <a:solidFill>
          <a:schemeClr val="tx1"/>
        </a:solidFill>
        <a:latin typeface="+mn-lt"/>
        <a:ea typeface="+mn-ea"/>
        <a:cs typeface="+mn-cs"/>
      </a:defRPr>
    </a:lvl7pPr>
    <a:lvl8pPr marL="3199159" algn="l" defTabSz="914045" rtl="0" eaLnBrk="1" latinLnBrk="0" hangingPunct="1">
      <a:defRPr kumimoji="1" sz="1800" kern="1200">
        <a:solidFill>
          <a:schemeClr val="tx1"/>
        </a:solidFill>
        <a:latin typeface="+mn-lt"/>
        <a:ea typeface="+mn-ea"/>
        <a:cs typeface="+mn-cs"/>
      </a:defRPr>
    </a:lvl8pPr>
    <a:lvl9pPr marL="3656182" algn="l" defTabSz="914045"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6239">
          <p15:clr>
            <a:srgbClr val="A4A3A4"/>
          </p15:clr>
        </p15:guide>
      </p15:sldGuideLst>
    </p:ext>
    <p:ext uri="{2D200454-40CA-4A62-9FC3-DE9A4176ACB9}">
      <p15:notesGuideLst xmlns:p15="http://schemas.microsoft.com/office/powerpoint/2012/main">
        <p15:guide id="1" orient="horz" pos="2145" userDrawn="1">
          <p15:clr>
            <a:srgbClr val="A4A3A4"/>
          </p15:clr>
        </p15:guide>
        <p15:guide id="2" pos="313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9240"/>
    <a:srgbClr val="FFFFCC"/>
    <a:srgbClr val="6699FF"/>
    <a:srgbClr val="99CCFF"/>
    <a:srgbClr val="FFFF99"/>
    <a:srgbClr val="FFCC99"/>
    <a:srgbClr val="FFFFFF"/>
    <a:srgbClr val="66CCFF"/>
    <a:srgbClr val="FFCC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83" autoAdjust="0"/>
    <p:restoredTop sz="90824" autoAdjust="0"/>
  </p:normalViewPr>
  <p:slideViewPr>
    <p:cSldViewPr>
      <p:cViewPr varScale="1">
        <p:scale>
          <a:sx n="58" d="100"/>
          <a:sy n="58" d="100"/>
        </p:scale>
        <p:origin x="1168" y="52"/>
      </p:cViewPr>
      <p:guideLst>
        <p:guide orient="horz" pos="2160"/>
        <p:guide pos="6239"/>
      </p:guideLst>
    </p:cSldViewPr>
  </p:slideViewPr>
  <p:outlineViewPr>
    <p:cViewPr>
      <p:scale>
        <a:sx n="33" d="100"/>
        <a:sy n="33" d="100"/>
      </p:scale>
      <p:origin x="0" y="13075"/>
    </p:cViewPr>
  </p:outlineViewPr>
  <p:notesTextViewPr>
    <p:cViewPr>
      <p:scale>
        <a:sx n="100" d="100"/>
        <a:sy n="100" d="100"/>
      </p:scale>
      <p:origin x="0" y="0"/>
    </p:cViewPr>
  </p:notesTextViewPr>
  <p:sorterViewPr>
    <p:cViewPr>
      <p:scale>
        <a:sx n="125" d="100"/>
        <a:sy n="125" d="100"/>
      </p:scale>
      <p:origin x="0" y="0"/>
    </p:cViewPr>
  </p:sorterViewPr>
  <p:notesViewPr>
    <p:cSldViewPr>
      <p:cViewPr varScale="1">
        <p:scale>
          <a:sx n="82" d="100"/>
          <a:sy n="82" d="100"/>
        </p:scale>
        <p:origin x="-1930" y="-91"/>
      </p:cViewPr>
      <p:guideLst>
        <p:guide orient="horz" pos="2145"/>
        <p:guide pos="313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2" y="26"/>
            <a:ext cx="4307906" cy="340634"/>
          </a:xfrm>
          <a:prstGeom prst="rect">
            <a:avLst/>
          </a:prstGeom>
        </p:spPr>
        <p:txBody>
          <a:bodyPr vert="horz" lIns="92029" tIns="46017" rIns="92029" bIns="46017" rtlCol="0"/>
          <a:lstStyle>
            <a:lvl1pPr algn="l">
              <a:defRPr sz="1200"/>
            </a:lvl1pPr>
          </a:lstStyle>
          <a:p>
            <a:r>
              <a:rPr kumimoji="1" lang="ja-JP" altLang="en-US"/>
              <a:t>未定稿</a:t>
            </a:r>
          </a:p>
        </p:txBody>
      </p:sp>
      <p:sp>
        <p:nvSpPr>
          <p:cNvPr id="3" name="日付プレースホルダ 2"/>
          <p:cNvSpPr>
            <a:spLocks noGrp="1"/>
          </p:cNvSpPr>
          <p:nvPr>
            <p:ph type="dt" sz="quarter" idx="1"/>
          </p:nvPr>
        </p:nvSpPr>
        <p:spPr>
          <a:xfrm>
            <a:off x="5629090" y="26"/>
            <a:ext cx="4307904" cy="340634"/>
          </a:xfrm>
          <a:prstGeom prst="rect">
            <a:avLst/>
          </a:prstGeom>
        </p:spPr>
        <p:txBody>
          <a:bodyPr vert="horz" lIns="92029" tIns="46017" rIns="92029" bIns="46017" rtlCol="0"/>
          <a:lstStyle>
            <a:lvl1pPr algn="r">
              <a:defRPr sz="1200"/>
            </a:lvl1pPr>
          </a:lstStyle>
          <a:p>
            <a:fld id="{EDBBFE3C-DC09-4D41-A6E7-0A2A57EEE49D}" type="datetimeFigureOut">
              <a:rPr kumimoji="1" lang="ja-JP" altLang="en-US" smtClean="0"/>
              <a:pPr/>
              <a:t>2022/8/9</a:t>
            </a:fld>
            <a:endParaRPr kumimoji="1" lang="ja-JP" altLang="en-US"/>
          </a:p>
        </p:txBody>
      </p:sp>
      <p:sp>
        <p:nvSpPr>
          <p:cNvPr id="4" name="フッター プレースホルダ 3"/>
          <p:cNvSpPr>
            <a:spLocks noGrp="1"/>
          </p:cNvSpPr>
          <p:nvPr>
            <p:ph type="ftr" sz="quarter" idx="2"/>
          </p:nvPr>
        </p:nvSpPr>
        <p:spPr>
          <a:xfrm>
            <a:off x="12" y="6465482"/>
            <a:ext cx="4307906" cy="340633"/>
          </a:xfrm>
          <a:prstGeom prst="rect">
            <a:avLst/>
          </a:prstGeom>
        </p:spPr>
        <p:txBody>
          <a:bodyPr vert="horz" lIns="92029" tIns="46017" rIns="92029" bIns="46017"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5629090" y="6465482"/>
            <a:ext cx="4307904" cy="340633"/>
          </a:xfrm>
          <a:prstGeom prst="rect">
            <a:avLst/>
          </a:prstGeom>
        </p:spPr>
        <p:txBody>
          <a:bodyPr vert="horz" lIns="92029" tIns="46017" rIns="92029" bIns="46017" rtlCol="0" anchor="b"/>
          <a:lstStyle>
            <a:lvl1pPr algn="r">
              <a:defRPr sz="1200"/>
            </a:lvl1pPr>
          </a:lstStyle>
          <a:p>
            <a:fld id="{0BD99FD4-A483-4DDB-8885-08E97F6E37DD}" type="slidenum">
              <a:rPr kumimoji="1" lang="ja-JP" altLang="en-US" smtClean="0"/>
              <a:pPr/>
              <a:t>‹#›</a:t>
            </a:fld>
            <a:endParaRPr kumimoji="1" lang="ja-JP" altLang="en-US"/>
          </a:p>
        </p:txBody>
      </p:sp>
    </p:spTree>
    <p:extLst>
      <p:ext uri="{BB962C8B-B14F-4D97-AF65-F5344CB8AC3E}">
        <p14:creationId xmlns:p14="http://schemas.microsoft.com/office/powerpoint/2010/main" val="114563109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7" y="28"/>
            <a:ext cx="4307906" cy="340634"/>
          </a:xfrm>
          <a:prstGeom prst="rect">
            <a:avLst/>
          </a:prstGeom>
        </p:spPr>
        <p:txBody>
          <a:bodyPr vert="horz" lIns="92014" tIns="46009" rIns="92014" bIns="46009" rtlCol="0"/>
          <a:lstStyle>
            <a:lvl1pPr algn="l">
              <a:defRPr sz="1200"/>
            </a:lvl1pPr>
          </a:lstStyle>
          <a:p>
            <a:r>
              <a:rPr kumimoji="1" lang="ja-JP" altLang="en-US"/>
              <a:t>未定稿</a:t>
            </a:r>
          </a:p>
        </p:txBody>
      </p:sp>
      <p:sp>
        <p:nvSpPr>
          <p:cNvPr id="3" name="日付プレースホルダ 2"/>
          <p:cNvSpPr>
            <a:spLocks noGrp="1"/>
          </p:cNvSpPr>
          <p:nvPr>
            <p:ph type="dt" idx="1"/>
          </p:nvPr>
        </p:nvSpPr>
        <p:spPr>
          <a:xfrm>
            <a:off x="5629090" y="28"/>
            <a:ext cx="4307904" cy="340634"/>
          </a:xfrm>
          <a:prstGeom prst="rect">
            <a:avLst/>
          </a:prstGeom>
        </p:spPr>
        <p:txBody>
          <a:bodyPr vert="horz" lIns="92014" tIns="46009" rIns="92014" bIns="46009" rtlCol="0"/>
          <a:lstStyle>
            <a:lvl1pPr algn="r">
              <a:defRPr sz="1200"/>
            </a:lvl1pPr>
          </a:lstStyle>
          <a:p>
            <a:fld id="{0BE3DC4D-732D-4C02-AB09-02B6BBFBF7F2}" type="datetimeFigureOut">
              <a:rPr kumimoji="1" lang="ja-JP" altLang="en-US" smtClean="0"/>
              <a:pPr/>
              <a:t>2022/8/9</a:t>
            </a:fld>
            <a:endParaRPr kumimoji="1" lang="ja-JP" altLang="en-US"/>
          </a:p>
        </p:txBody>
      </p:sp>
      <p:sp>
        <p:nvSpPr>
          <p:cNvPr id="4" name="スライド イメージ プレースホルダ 3"/>
          <p:cNvSpPr>
            <a:spLocks noGrp="1" noRot="1" noChangeAspect="1"/>
          </p:cNvSpPr>
          <p:nvPr>
            <p:ph type="sldImg" idx="2"/>
          </p:nvPr>
        </p:nvSpPr>
        <p:spPr>
          <a:xfrm>
            <a:off x="3127375" y="509588"/>
            <a:ext cx="3684588" cy="2552700"/>
          </a:xfrm>
          <a:prstGeom prst="rect">
            <a:avLst/>
          </a:prstGeom>
          <a:noFill/>
          <a:ln w="12700">
            <a:solidFill>
              <a:prstClr val="black"/>
            </a:solidFill>
          </a:ln>
        </p:spPr>
        <p:txBody>
          <a:bodyPr vert="horz" lIns="92014" tIns="46009" rIns="92014" bIns="46009" rtlCol="0" anchor="ctr"/>
          <a:lstStyle/>
          <a:p>
            <a:endParaRPr lang="ja-JP" altLang="en-US"/>
          </a:p>
        </p:txBody>
      </p:sp>
      <p:sp>
        <p:nvSpPr>
          <p:cNvPr id="5" name="ノート プレースホルダ 4"/>
          <p:cNvSpPr>
            <a:spLocks noGrp="1"/>
          </p:cNvSpPr>
          <p:nvPr>
            <p:ph type="body" sz="quarter" idx="3"/>
          </p:nvPr>
        </p:nvSpPr>
        <p:spPr>
          <a:xfrm>
            <a:off x="993247" y="3233297"/>
            <a:ext cx="7952876" cy="3063514"/>
          </a:xfrm>
          <a:prstGeom prst="rect">
            <a:avLst/>
          </a:prstGeom>
        </p:spPr>
        <p:txBody>
          <a:bodyPr vert="horz" lIns="92014" tIns="46009" rIns="92014" bIns="46009"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17" y="6465482"/>
            <a:ext cx="4307906" cy="340633"/>
          </a:xfrm>
          <a:prstGeom prst="rect">
            <a:avLst/>
          </a:prstGeom>
        </p:spPr>
        <p:txBody>
          <a:bodyPr vert="horz" lIns="92014" tIns="46009" rIns="92014" bIns="46009"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629090" y="6465482"/>
            <a:ext cx="4307904" cy="340633"/>
          </a:xfrm>
          <a:prstGeom prst="rect">
            <a:avLst/>
          </a:prstGeom>
        </p:spPr>
        <p:txBody>
          <a:bodyPr vert="horz" lIns="92014" tIns="46009" rIns="92014" bIns="46009" rtlCol="0" anchor="b"/>
          <a:lstStyle>
            <a:lvl1pPr algn="r">
              <a:defRPr sz="1200"/>
            </a:lvl1pPr>
          </a:lstStyle>
          <a:p>
            <a:fld id="{638CEE3F-4EC9-4398-8A6F-9041F5213242}" type="slidenum">
              <a:rPr kumimoji="1" lang="ja-JP" altLang="en-US" smtClean="0"/>
              <a:pPr/>
              <a:t>‹#›</a:t>
            </a:fld>
            <a:endParaRPr kumimoji="1" lang="ja-JP" altLang="en-US"/>
          </a:p>
        </p:txBody>
      </p:sp>
    </p:spTree>
    <p:extLst>
      <p:ext uri="{BB962C8B-B14F-4D97-AF65-F5344CB8AC3E}">
        <p14:creationId xmlns:p14="http://schemas.microsoft.com/office/powerpoint/2010/main" val="4245888236"/>
      </p:ext>
    </p:extLst>
  </p:cSld>
  <p:clrMap bg1="lt1" tx1="dk1" bg2="lt2" tx2="dk2" accent1="accent1" accent2="accent2" accent3="accent3" accent4="accent4" accent5="accent5" accent6="accent6" hlink="hlink" folHlink="folHlink"/>
  <p:hf sldNum="0" hdr="0" ftr="0" dt="0"/>
  <p:notesStyle>
    <a:lvl1pPr marL="0" algn="l" defTabSz="914045" rtl="0" eaLnBrk="1" latinLnBrk="0" hangingPunct="1">
      <a:defRPr kumimoji="1" sz="1200" kern="1200">
        <a:solidFill>
          <a:schemeClr val="tx1"/>
        </a:solidFill>
        <a:latin typeface="+mn-lt"/>
        <a:ea typeface="+mn-ea"/>
        <a:cs typeface="+mn-cs"/>
      </a:defRPr>
    </a:lvl1pPr>
    <a:lvl2pPr marL="457022" algn="l" defTabSz="914045" rtl="0" eaLnBrk="1" latinLnBrk="0" hangingPunct="1">
      <a:defRPr kumimoji="1" sz="1200" kern="1200">
        <a:solidFill>
          <a:schemeClr val="tx1"/>
        </a:solidFill>
        <a:latin typeface="+mn-lt"/>
        <a:ea typeface="+mn-ea"/>
        <a:cs typeface="+mn-cs"/>
      </a:defRPr>
    </a:lvl2pPr>
    <a:lvl3pPr marL="914045" algn="l" defTabSz="914045" rtl="0" eaLnBrk="1" latinLnBrk="0" hangingPunct="1">
      <a:defRPr kumimoji="1" sz="1200" kern="1200">
        <a:solidFill>
          <a:schemeClr val="tx1"/>
        </a:solidFill>
        <a:latin typeface="+mn-lt"/>
        <a:ea typeface="+mn-ea"/>
        <a:cs typeface="+mn-cs"/>
      </a:defRPr>
    </a:lvl3pPr>
    <a:lvl4pPr marL="1371069" algn="l" defTabSz="914045" rtl="0" eaLnBrk="1" latinLnBrk="0" hangingPunct="1">
      <a:defRPr kumimoji="1" sz="1200" kern="1200">
        <a:solidFill>
          <a:schemeClr val="tx1"/>
        </a:solidFill>
        <a:latin typeface="+mn-lt"/>
        <a:ea typeface="+mn-ea"/>
        <a:cs typeface="+mn-cs"/>
      </a:defRPr>
    </a:lvl4pPr>
    <a:lvl5pPr marL="1828092" algn="l" defTabSz="914045" rtl="0" eaLnBrk="1" latinLnBrk="0" hangingPunct="1">
      <a:defRPr kumimoji="1" sz="1200" kern="1200">
        <a:solidFill>
          <a:schemeClr val="tx1"/>
        </a:solidFill>
        <a:latin typeface="+mn-lt"/>
        <a:ea typeface="+mn-ea"/>
        <a:cs typeface="+mn-cs"/>
      </a:defRPr>
    </a:lvl5pPr>
    <a:lvl6pPr marL="2285111" algn="l" defTabSz="914045" rtl="0" eaLnBrk="1" latinLnBrk="0" hangingPunct="1">
      <a:defRPr kumimoji="1" sz="1200" kern="1200">
        <a:solidFill>
          <a:schemeClr val="tx1"/>
        </a:solidFill>
        <a:latin typeface="+mn-lt"/>
        <a:ea typeface="+mn-ea"/>
        <a:cs typeface="+mn-cs"/>
      </a:defRPr>
    </a:lvl6pPr>
    <a:lvl7pPr marL="2742136" algn="l" defTabSz="914045" rtl="0" eaLnBrk="1" latinLnBrk="0" hangingPunct="1">
      <a:defRPr kumimoji="1" sz="1200" kern="1200">
        <a:solidFill>
          <a:schemeClr val="tx1"/>
        </a:solidFill>
        <a:latin typeface="+mn-lt"/>
        <a:ea typeface="+mn-ea"/>
        <a:cs typeface="+mn-cs"/>
      </a:defRPr>
    </a:lvl7pPr>
    <a:lvl8pPr marL="3199159" algn="l" defTabSz="914045" rtl="0" eaLnBrk="1" latinLnBrk="0" hangingPunct="1">
      <a:defRPr kumimoji="1" sz="1200" kern="1200">
        <a:solidFill>
          <a:schemeClr val="tx1"/>
        </a:solidFill>
        <a:latin typeface="+mn-lt"/>
        <a:ea typeface="+mn-ea"/>
        <a:cs typeface="+mn-cs"/>
      </a:defRPr>
    </a:lvl8pPr>
    <a:lvl9pPr marL="3656182" algn="l" defTabSz="914045"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7"/>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2DD9E118-766B-4272-BB6C-12DFCBAE4ACF}" type="datetime1">
              <a:rPr kumimoji="1" lang="ja-JP" altLang="en-US" smtClean="0"/>
              <a:t>2022/8/9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784464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89790C3-A83B-4F7D-A66A-FC1AC5309AA1}" type="datetime1">
              <a:rPr kumimoji="1" lang="ja-JP" altLang="en-US" smtClean="0"/>
              <a:t>2022/8/9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251532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0"/>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40"/>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CA9BAC7-A460-4C60-BDB1-9684080B7E12}" type="datetime1">
              <a:rPr kumimoji="1" lang="ja-JP" altLang="en-US" smtClean="0"/>
              <a:t>2022/8/9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3804475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8563609-DF89-4452-A260-5F4701A201AE}" type="datetime1">
              <a:rPr kumimoji="1" lang="ja-JP" altLang="en-US" smtClean="0"/>
              <a:t>2022/8/9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559892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5"/>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C5EE46ED-5DDE-459F-B2EE-5756F40E77D4}" type="datetime1">
              <a:rPr kumimoji="1" lang="ja-JP" altLang="en-US" smtClean="0"/>
              <a:t>2022/8/9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3751022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2"/>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2"/>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2B408D9-5794-431C-950D-5CE13A9C1B79}" type="datetime1">
              <a:rPr kumimoji="1" lang="ja-JP" altLang="en-US" smtClean="0"/>
              <a:t>2022/8/9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2231357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1"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1"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51CD48BE-1A05-461C-BA00-98E6BF4971C0}" type="datetime1">
              <a:rPr kumimoji="1" lang="ja-JP" altLang="en-US" smtClean="0"/>
              <a:t>2022/8/9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2542819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D1005DBE-A416-40AF-9A70-178FC9DEB143}" type="datetime1">
              <a:rPr kumimoji="1" lang="ja-JP" altLang="en-US" smtClean="0"/>
              <a:t>2022/8/9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1709386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B54F3BF-3B8B-4984-9934-3448C020786C}" type="datetime1">
              <a:rPr kumimoji="1" lang="ja-JP" altLang="en-US" smtClean="0"/>
              <a:t>2022/8/9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3561767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2"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72" y="273052"/>
            <a:ext cx="553773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2"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A292CBC-7F8D-4135-949E-3B862DC00CA4}" type="datetime1">
              <a:rPr kumimoji="1" lang="ja-JP" altLang="en-US" smtClean="0"/>
              <a:t>2022/8/9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110909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1"/>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9"/>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F07F339-00D6-4A2A-AAFF-256B30490938}" type="datetime1">
              <a:rPr kumimoji="1" lang="ja-JP" altLang="en-US" smtClean="0"/>
              <a:t>2022/8/9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2025569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2"/>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52"/>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DE91B2-6D51-46D1-9DC5-7761059A098C}" type="datetime1">
              <a:rPr kumimoji="1" lang="ja-JP" altLang="en-US" smtClean="0"/>
              <a:t>2022/8/9</a:t>
            </a:fld>
            <a:endParaRPr kumimoji="1" lang="ja-JP" altLang="en-US"/>
          </a:p>
        </p:txBody>
      </p:sp>
      <p:sp>
        <p:nvSpPr>
          <p:cNvPr id="5" name="フッター プレースホルダー 4"/>
          <p:cNvSpPr>
            <a:spLocks noGrp="1"/>
          </p:cNvSpPr>
          <p:nvPr>
            <p:ph type="ftr" sz="quarter" idx="3"/>
          </p:nvPr>
        </p:nvSpPr>
        <p:spPr>
          <a:xfrm>
            <a:off x="3384550" y="6356352"/>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2"/>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794123-4456-4FE9-8D24-9AD691A66B72}" type="slidenum">
              <a:rPr kumimoji="1" lang="ja-JP" altLang="en-US" smtClean="0"/>
              <a:t>‹#›</a:t>
            </a:fld>
            <a:endParaRPr kumimoji="1" lang="ja-JP" altLang="en-US"/>
          </a:p>
        </p:txBody>
      </p:sp>
    </p:spTree>
    <p:extLst>
      <p:ext uri="{BB962C8B-B14F-4D97-AF65-F5344CB8AC3E}">
        <p14:creationId xmlns:p14="http://schemas.microsoft.com/office/powerpoint/2010/main" val="2803210210"/>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角丸四角形 13">
            <a:extLst>
              <a:ext uri="{FF2B5EF4-FFF2-40B4-BE49-F238E27FC236}">
                <a16:creationId xmlns:a16="http://schemas.microsoft.com/office/drawing/2014/main" id="{D1C8ECC8-E841-4C1C-81D3-F6AEECE062AB}"/>
              </a:ext>
            </a:extLst>
          </p:cNvPr>
          <p:cNvSpPr/>
          <p:nvPr/>
        </p:nvSpPr>
        <p:spPr>
          <a:xfrm>
            <a:off x="183000" y="57562"/>
            <a:ext cx="9540000" cy="360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n-cs"/>
              </a:rPr>
              <a:t>新設・建替等、病院事業債（特別分・一般会計出資債）、除却等経費に係る特別交付税措置に関する手続</a:t>
            </a:r>
            <a:endParaRPr kumimoji="1" lang="en-US" altLang="ja-JP" sz="1600" b="0" i="0" u="none" strike="noStrike" kern="1200" cap="none" spc="0" normalizeH="0" baseline="0" noProof="0" dirty="0">
              <a:ln>
                <a:noFill/>
              </a:ln>
              <a:solidFill>
                <a:prstClr val="black"/>
              </a:solidFill>
              <a:effectLst/>
              <a:uLnTx/>
              <a:uFillTx/>
              <a:latin typeface="HGP創英角ｺﾞｼｯｸUB" pitchFamily="50" charset="-128"/>
              <a:ea typeface="HGP創英角ｺﾞｼｯｸUB" pitchFamily="50" charset="-128"/>
              <a:cs typeface="+mn-cs"/>
            </a:endParaRPr>
          </a:p>
        </p:txBody>
      </p:sp>
      <p:graphicFrame>
        <p:nvGraphicFramePr>
          <p:cNvPr id="3" name="表 2">
            <a:extLst>
              <a:ext uri="{FF2B5EF4-FFF2-40B4-BE49-F238E27FC236}">
                <a16:creationId xmlns:a16="http://schemas.microsoft.com/office/drawing/2014/main" id="{A9878CF7-D204-4D66-AE5F-3046315AA2CD}"/>
              </a:ext>
            </a:extLst>
          </p:cNvPr>
          <p:cNvGraphicFramePr>
            <a:graphicFrameLocks noGrp="1"/>
          </p:cNvGraphicFramePr>
          <p:nvPr>
            <p:extLst>
              <p:ext uri="{D42A27DB-BD31-4B8C-83A1-F6EECF244321}">
                <p14:modId xmlns:p14="http://schemas.microsoft.com/office/powerpoint/2010/main" val="1708661970"/>
              </p:ext>
            </p:extLst>
          </p:nvPr>
        </p:nvGraphicFramePr>
        <p:xfrm>
          <a:off x="219015" y="525570"/>
          <a:ext cx="9504000" cy="6215798"/>
        </p:xfrm>
        <a:graphic>
          <a:graphicData uri="http://schemas.openxmlformats.org/drawingml/2006/table">
            <a:tbl>
              <a:tblPr firstRow="1" bandRow="1">
                <a:tableStyleId>{5C22544A-7EE6-4342-B048-85BDC9FD1C3A}</a:tableStyleId>
              </a:tblPr>
              <a:tblGrid>
                <a:gridCol w="648000">
                  <a:extLst>
                    <a:ext uri="{9D8B030D-6E8A-4147-A177-3AD203B41FA5}">
                      <a16:colId xmlns:a16="http://schemas.microsoft.com/office/drawing/2014/main" val="3437348503"/>
                    </a:ext>
                  </a:extLst>
                </a:gridCol>
                <a:gridCol w="828000">
                  <a:extLst>
                    <a:ext uri="{9D8B030D-6E8A-4147-A177-3AD203B41FA5}">
                      <a16:colId xmlns:a16="http://schemas.microsoft.com/office/drawing/2014/main" val="1755535869"/>
                    </a:ext>
                  </a:extLst>
                </a:gridCol>
                <a:gridCol w="1764000">
                  <a:extLst>
                    <a:ext uri="{9D8B030D-6E8A-4147-A177-3AD203B41FA5}">
                      <a16:colId xmlns:a16="http://schemas.microsoft.com/office/drawing/2014/main" val="2596503181"/>
                    </a:ext>
                  </a:extLst>
                </a:gridCol>
                <a:gridCol w="2088000">
                  <a:extLst>
                    <a:ext uri="{9D8B030D-6E8A-4147-A177-3AD203B41FA5}">
                      <a16:colId xmlns:a16="http://schemas.microsoft.com/office/drawing/2014/main" val="1814901455"/>
                    </a:ext>
                  </a:extLst>
                </a:gridCol>
                <a:gridCol w="2088000">
                  <a:extLst>
                    <a:ext uri="{9D8B030D-6E8A-4147-A177-3AD203B41FA5}">
                      <a16:colId xmlns:a16="http://schemas.microsoft.com/office/drawing/2014/main" val="3694724616"/>
                    </a:ext>
                  </a:extLst>
                </a:gridCol>
                <a:gridCol w="2088000">
                  <a:extLst>
                    <a:ext uri="{9D8B030D-6E8A-4147-A177-3AD203B41FA5}">
                      <a16:colId xmlns:a16="http://schemas.microsoft.com/office/drawing/2014/main" val="4069099182"/>
                    </a:ext>
                  </a:extLst>
                </a:gridCol>
              </a:tblGrid>
              <a:tr h="396000">
                <a:tc gridSpan="2">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起債協議・特別交付税の</a:t>
                      </a:r>
                      <a:endParaRPr kumimoji="1" lang="en-US" altLang="ja-JP" sz="1100" dirty="0">
                        <a:solidFill>
                          <a:schemeClr val="tx1"/>
                        </a:solidFill>
                        <a:latin typeface="Meiryo UI" panose="020B0604030504040204" pitchFamily="50" charset="-128"/>
                        <a:ea typeface="Meiryo UI" panose="020B0604030504040204" pitchFamily="50" charset="-128"/>
                      </a:endParaRPr>
                    </a:p>
                    <a:p>
                      <a:pPr algn="ctr"/>
                      <a:r>
                        <a:rPr kumimoji="1" lang="ja-JP" altLang="en-US" sz="1100" dirty="0">
                          <a:solidFill>
                            <a:schemeClr val="tx1"/>
                          </a:solidFill>
                          <a:latin typeface="Meiryo UI" panose="020B0604030504040204" pitchFamily="50" charset="-128"/>
                          <a:ea typeface="Meiryo UI" panose="020B0604030504040204" pitchFamily="50" charset="-128"/>
                        </a:rPr>
                        <a:t>スケジュール</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新設・建替等</a:t>
                      </a:r>
                      <a:endParaRPr kumimoji="1" lang="en-US" altLang="ja-JP"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病院事業債</a:t>
                      </a:r>
                      <a:endParaRPr kumimoji="1" lang="en-US" altLang="ja-JP" sz="1100" dirty="0">
                        <a:solidFill>
                          <a:schemeClr val="tx1"/>
                        </a:solidFill>
                        <a:latin typeface="Meiryo UI" panose="020B0604030504040204" pitchFamily="50" charset="-128"/>
                        <a:ea typeface="Meiryo UI" panose="020B0604030504040204" pitchFamily="50" charset="-128"/>
                      </a:endParaRPr>
                    </a:p>
                    <a:p>
                      <a:pPr algn="ctr"/>
                      <a:r>
                        <a:rPr kumimoji="1" lang="ja-JP" altLang="en-US" sz="1100" dirty="0">
                          <a:solidFill>
                            <a:schemeClr val="tx1"/>
                          </a:solidFill>
                          <a:latin typeface="Meiryo UI" panose="020B0604030504040204" pitchFamily="50" charset="-128"/>
                          <a:ea typeface="Meiryo UI" panose="020B0604030504040204" pitchFamily="50" charset="-128"/>
                        </a:rPr>
                        <a:t>（特別分・一般会計出資債）</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除却等経費に係る特別交付税</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850493310"/>
                  </a:ext>
                </a:extLst>
              </a:tr>
              <a:tr h="620100">
                <a:tc rowSpan="2">
                  <a:txBody>
                    <a:bodyPr/>
                    <a:lstStyle/>
                    <a:p>
                      <a:pPr algn="ctr"/>
                      <a:r>
                        <a:rPr kumimoji="1" lang="en-US" altLang="ja-JP" sz="1100" dirty="0">
                          <a:solidFill>
                            <a:schemeClr val="tx1"/>
                          </a:solidFill>
                          <a:latin typeface="Meiryo UI" panose="020B0604030504040204" pitchFamily="50" charset="-128"/>
                          <a:ea typeface="Meiryo UI" panose="020B0604030504040204" pitchFamily="50" charset="-128"/>
                        </a:rPr>
                        <a:t>N</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2</a:t>
                      </a:r>
                    </a:p>
                    <a:p>
                      <a:pPr algn="ctr"/>
                      <a:r>
                        <a:rPr kumimoji="1" lang="ja-JP" altLang="en-US" sz="1100" dirty="0">
                          <a:solidFill>
                            <a:schemeClr val="tx1"/>
                          </a:solidFill>
                          <a:latin typeface="Meiryo UI" panose="020B0604030504040204" pitchFamily="50" charset="-128"/>
                          <a:ea typeface="Meiryo UI" panose="020B0604030504040204" pitchFamily="50" charset="-128"/>
                        </a:rPr>
                        <a:t>年度</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100" dirty="0">
                          <a:solidFill>
                            <a:schemeClr val="tx1"/>
                          </a:solidFill>
                          <a:latin typeface="Meiryo UI" panose="020B0604030504040204" pitchFamily="50" charset="-128"/>
                          <a:ea typeface="Meiryo UI" panose="020B0604030504040204" pitchFamily="50" charset="-128"/>
                        </a:rPr>
                        <a:t>11</a:t>
                      </a:r>
                      <a:r>
                        <a:rPr kumimoji="1" lang="ja-JP" altLang="en-US" sz="1100" dirty="0">
                          <a:solidFill>
                            <a:schemeClr val="tx1"/>
                          </a:solidFill>
                          <a:latin typeface="Meiryo UI" panose="020B0604030504040204" pitchFamily="50" charset="-128"/>
                          <a:ea typeface="Meiryo UI" panose="020B0604030504040204" pitchFamily="50" charset="-128"/>
                        </a:rPr>
                        <a:t>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solidFill>
                            <a:schemeClr val="tx1"/>
                          </a:solidFill>
                          <a:latin typeface="Meiryo UI" panose="020B0604030504040204" pitchFamily="50" charset="-128"/>
                          <a:ea typeface="Meiryo UI" panose="020B0604030504040204" pitchFamily="50" charset="-128"/>
                        </a:rPr>
                        <a:t>N</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1</a:t>
                      </a:r>
                      <a:r>
                        <a:rPr kumimoji="1" lang="ja-JP" altLang="en-US" sz="1100" dirty="0">
                          <a:solidFill>
                            <a:schemeClr val="tx1"/>
                          </a:solidFill>
                          <a:latin typeface="Meiryo UI" panose="020B0604030504040204" pitchFamily="50" charset="-128"/>
                          <a:ea typeface="Meiryo UI" panose="020B0604030504040204" pitchFamily="50" charset="-128"/>
                        </a:rPr>
                        <a:t>年度に基本設計に着手する事業について、総務省に新設・建替等に関する調書等を提出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1952045"/>
                  </a:ext>
                </a:extLst>
              </a:tr>
              <a:tr h="360000">
                <a:tc vMerge="1">
                  <a:txBody>
                    <a:bodyPr/>
                    <a:lstStyle/>
                    <a:p>
                      <a:pPr algn="ct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5690020"/>
                  </a:ext>
                </a:extLst>
              </a:tr>
              <a:tr h="360000">
                <a:tc rowSpan="3">
                  <a:txBody>
                    <a:bodyPr/>
                    <a:lstStyle/>
                    <a:p>
                      <a:pPr algn="ctr"/>
                      <a:r>
                        <a:rPr kumimoji="1" lang="en-US" altLang="ja-JP" sz="1100" dirty="0">
                          <a:solidFill>
                            <a:schemeClr val="tx1"/>
                          </a:solidFill>
                          <a:latin typeface="Meiryo UI" panose="020B0604030504040204" pitchFamily="50" charset="-128"/>
                          <a:ea typeface="Meiryo UI" panose="020B0604030504040204" pitchFamily="50" charset="-128"/>
                        </a:rPr>
                        <a:t>N</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1</a:t>
                      </a:r>
                    </a:p>
                    <a:p>
                      <a:pPr algn="ctr"/>
                      <a:r>
                        <a:rPr kumimoji="1" lang="ja-JP" altLang="en-US" sz="1100" dirty="0">
                          <a:solidFill>
                            <a:schemeClr val="tx1"/>
                          </a:solidFill>
                          <a:latin typeface="Meiryo UI" panose="020B0604030504040204" pitchFamily="50" charset="-128"/>
                          <a:ea typeface="Meiryo UI" panose="020B0604030504040204" pitchFamily="50" charset="-128"/>
                        </a:rPr>
                        <a:t>年度</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４月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基本設計に着手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6377868"/>
                  </a:ext>
                </a:extLst>
              </a:tr>
              <a:tr h="445200">
                <a:tc vMerge="1">
                  <a:txBody>
                    <a:bodyPr/>
                    <a:lstStyle/>
                    <a:p>
                      <a:pPr algn="ct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９月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100" dirty="0">
                          <a:solidFill>
                            <a:schemeClr val="tx1"/>
                          </a:solidFill>
                          <a:latin typeface="Meiryo UI" panose="020B0604030504040204" pitchFamily="50" charset="-128"/>
                          <a:ea typeface="Meiryo UI" panose="020B0604030504040204" pitchFamily="50" charset="-128"/>
                        </a:rPr>
                        <a:t>N</a:t>
                      </a:r>
                      <a:r>
                        <a:rPr kumimoji="1" lang="ja-JP" altLang="en-US" sz="1100" dirty="0">
                          <a:solidFill>
                            <a:schemeClr val="tx1"/>
                          </a:solidFill>
                          <a:latin typeface="Meiryo UI" panose="020B0604030504040204" pitchFamily="50" charset="-128"/>
                          <a:ea typeface="Meiryo UI" panose="020B0604030504040204" pitchFamily="50" charset="-128"/>
                        </a:rPr>
                        <a:t>年度で協議予定の事業について、総務省に機能分化・連携強化計画等を提出　</a:t>
                      </a:r>
                      <a:r>
                        <a:rPr kumimoji="1" lang="en-US" altLang="ja-JP" sz="1100" b="1" dirty="0">
                          <a:solidFill>
                            <a:srgbClr val="FF0000"/>
                          </a:solidFill>
                          <a:latin typeface="Meiryo UI" panose="020B0604030504040204" pitchFamily="50" charset="-128"/>
                          <a:ea typeface="Meiryo UI" panose="020B0604030504040204" pitchFamily="50" charset="-128"/>
                        </a:rPr>
                        <a:t>※1</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8029305"/>
                  </a:ext>
                </a:extLst>
              </a:tr>
              <a:tr h="445200">
                <a:tc vMerge="1">
                  <a:txBody>
                    <a:bodyPr/>
                    <a:lstStyle/>
                    <a:p>
                      <a:pPr algn="ct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２月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100" dirty="0">
                          <a:solidFill>
                            <a:schemeClr val="tx1"/>
                          </a:solidFill>
                          <a:latin typeface="Meiryo UI" panose="020B0604030504040204" pitchFamily="50" charset="-128"/>
                          <a:ea typeface="Meiryo UI" panose="020B0604030504040204" pitchFamily="50" charset="-128"/>
                        </a:rPr>
                        <a:t>N</a:t>
                      </a:r>
                      <a:r>
                        <a:rPr kumimoji="1" lang="ja-JP" altLang="en-US" sz="1100" dirty="0">
                          <a:solidFill>
                            <a:schemeClr val="tx1"/>
                          </a:solidFill>
                          <a:latin typeface="Meiryo UI" panose="020B0604030504040204" pitchFamily="50" charset="-128"/>
                          <a:ea typeface="Meiryo UI" panose="020B0604030504040204" pitchFamily="50" charset="-128"/>
                        </a:rPr>
                        <a:t>年度に実施設計に着手する事業について、総務省に新設・建替等に関する調書等を提出　</a:t>
                      </a:r>
                      <a:r>
                        <a:rPr kumimoji="1" lang="en-US" altLang="ja-JP" sz="1100" b="1" dirty="0">
                          <a:solidFill>
                            <a:srgbClr val="FF0000"/>
                          </a:solidFill>
                          <a:latin typeface="Meiryo UI" panose="020B0604030504040204" pitchFamily="50" charset="-128"/>
                          <a:ea typeface="Meiryo UI" panose="020B0604030504040204" pitchFamily="50" charset="-128"/>
                        </a:rPr>
                        <a:t>※1</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090838"/>
                  </a:ext>
                </a:extLst>
              </a:tr>
              <a:tr h="386899">
                <a:tc rowSpan="10">
                  <a:txBody>
                    <a:bodyPr/>
                    <a:lstStyle/>
                    <a:p>
                      <a:pPr algn="ctr"/>
                      <a:r>
                        <a:rPr kumimoji="1" lang="en-US" altLang="ja-JP" sz="1100" dirty="0">
                          <a:solidFill>
                            <a:schemeClr val="tx1"/>
                          </a:solidFill>
                          <a:latin typeface="Meiryo UI" panose="020B0604030504040204" pitchFamily="50" charset="-128"/>
                          <a:ea typeface="Meiryo UI" panose="020B0604030504040204" pitchFamily="50" charset="-128"/>
                        </a:rPr>
                        <a:t>N</a:t>
                      </a:r>
                      <a:r>
                        <a:rPr kumimoji="1" lang="ja-JP" altLang="en-US" sz="1100" dirty="0">
                          <a:solidFill>
                            <a:schemeClr val="tx1"/>
                          </a:solidFill>
                          <a:latin typeface="Meiryo UI" panose="020B0604030504040204" pitchFamily="50" charset="-128"/>
                          <a:ea typeface="Meiryo UI" panose="020B0604030504040204" pitchFamily="50" charset="-128"/>
                        </a:rPr>
                        <a:t>年度</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４月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実施設計に着手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02146831"/>
                  </a:ext>
                </a:extLst>
              </a:tr>
              <a:tr h="27030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en-US" altLang="ja-JP"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47164118"/>
                  </a:ext>
                </a:extLst>
              </a:tr>
              <a:tr h="386899">
                <a:tc vMerge="1">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Meiryo UI" panose="020B0604030504040204" pitchFamily="50" charset="-128"/>
                          <a:ea typeface="Meiryo UI" panose="020B0604030504040204" pitchFamily="50" charset="-128"/>
                        </a:rPr>
                        <a:t>６月上旬</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１次協議総務省提出期限</a:t>
                      </a:r>
                      <a:endParaRPr kumimoji="1" lang="en-US" altLang="ja-JP"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Meiryo UI" panose="020B0604030504040204" pitchFamily="50" charset="-128"/>
                          <a:ea typeface="Meiryo UI" panose="020B0604030504040204" pitchFamily="50" charset="-128"/>
                        </a:rPr>
                        <a:t>１次協議　</a:t>
                      </a:r>
                      <a:r>
                        <a:rPr kumimoji="1" lang="en-US" altLang="ja-JP" sz="1100" b="1" dirty="0">
                          <a:solidFill>
                            <a:srgbClr val="0070C0"/>
                          </a:solidFill>
                          <a:latin typeface="Meiryo UI" panose="020B0604030504040204" pitchFamily="50" charset="-128"/>
                          <a:ea typeface="Meiryo UI" panose="020B0604030504040204" pitchFamily="50" charset="-128"/>
                        </a:rPr>
                        <a:t>※2</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Meiryo UI" panose="020B0604030504040204" pitchFamily="50" charset="-128"/>
                          <a:ea typeface="Meiryo UI" panose="020B0604030504040204" pitchFamily="50" charset="-128"/>
                        </a:rPr>
                        <a:t>１次協議　</a:t>
                      </a:r>
                      <a:r>
                        <a:rPr kumimoji="1" lang="en-US" altLang="ja-JP" sz="1100" b="1" dirty="0">
                          <a:solidFill>
                            <a:srgbClr val="0070C0"/>
                          </a:solidFill>
                          <a:latin typeface="Meiryo UI" panose="020B0604030504040204" pitchFamily="50" charset="-128"/>
                          <a:ea typeface="Meiryo UI" panose="020B0604030504040204" pitchFamily="50" charset="-128"/>
                        </a:rPr>
                        <a:t>※2</a:t>
                      </a: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82615597"/>
                  </a:ext>
                </a:extLst>
              </a:tr>
              <a:tr h="270300">
                <a:tc vMerge="1">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388234"/>
                  </a:ext>
                </a:extLst>
              </a:tr>
              <a:tr h="445200">
                <a:tc vMerge="1">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９月上旬</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特別交付税基礎数値調査</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ja-JP" altLang="en-US" sz="1100" dirty="0">
                          <a:solidFill>
                            <a:schemeClr val="tx1"/>
                          </a:solidFill>
                          <a:latin typeface="Meiryo UI" panose="020B0604030504040204" pitchFamily="50" charset="-128"/>
                          <a:ea typeface="Meiryo UI" panose="020B0604030504040204" pitchFamily="50" charset="-128"/>
                        </a:rPr>
                        <a:t>（繰出金調査）回答期限</a:t>
                      </a:r>
                      <a:endParaRPr kumimoji="1" lang="en-US" altLang="ja-JP"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基礎数値の報告とあわせて総務省に機能分化・連携強化計画等を提出　</a:t>
                      </a:r>
                      <a:r>
                        <a:rPr kumimoji="1" lang="en-US" altLang="ja-JP" sz="1100" b="1" dirty="0">
                          <a:solidFill>
                            <a:srgbClr val="FF0000"/>
                          </a:solidFill>
                          <a:latin typeface="Meiryo UI" panose="020B0604030504040204" pitchFamily="50" charset="-128"/>
                          <a:ea typeface="Meiryo UI" panose="020B0604030504040204" pitchFamily="50" charset="-128"/>
                        </a:rPr>
                        <a:t>※1</a:t>
                      </a:r>
                      <a:endParaRPr kumimoji="1" lang="ja-JP" altLang="en-US" sz="1100" b="1" dirty="0">
                        <a:solidFill>
                          <a:srgbClr val="FF0000"/>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54899782"/>
                  </a:ext>
                </a:extLst>
              </a:tr>
              <a:tr h="270300">
                <a:tc vMerge="1">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73846922"/>
                  </a:ext>
                </a:extLst>
              </a:tr>
              <a:tr h="270300">
                <a:tc vMerge="1">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100" dirty="0">
                          <a:solidFill>
                            <a:schemeClr val="tx1"/>
                          </a:solidFill>
                          <a:latin typeface="Meiryo UI" panose="020B0604030504040204" pitchFamily="50" charset="-128"/>
                          <a:ea typeface="Meiryo UI" panose="020B0604030504040204" pitchFamily="50" charset="-128"/>
                        </a:rPr>
                        <a:t>11</a:t>
                      </a:r>
                      <a:r>
                        <a:rPr kumimoji="1" lang="ja-JP" altLang="en-US" sz="1100" dirty="0">
                          <a:solidFill>
                            <a:schemeClr val="tx1"/>
                          </a:solidFill>
                          <a:latin typeface="Meiryo UI" panose="020B0604030504040204" pitchFamily="50" charset="-128"/>
                          <a:ea typeface="Meiryo UI" panose="020B0604030504040204" pitchFamily="50" charset="-128"/>
                        </a:rPr>
                        <a:t>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41783664"/>
                  </a:ext>
                </a:extLst>
              </a:tr>
              <a:tr h="270300">
                <a:tc vMerge="1">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en-US" altLang="ja-JP"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35172458"/>
                  </a:ext>
                </a:extLst>
              </a:tr>
              <a:tr h="270300">
                <a:tc vMerge="1">
                  <a:txBody>
                    <a:bodyPr/>
                    <a:lstStyle/>
                    <a:p>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１月上旬</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２次協議総務省提出期限</a:t>
                      </a:r>
                      <a:endParaRPr kumimoji="1" lang="en-US" altLang="ja-JP"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Meiryo UI" panose="020B0604030504040204" pitchFamily="50" charset="-128"/>
                          <a:ea typeface="Meiryo UI" panose="020B0604030504040204" pitchFamily="50" charset="-128"/>
                        </a:rPr>
                        <a:t>２次協議 </a:t>
                      </a:r>
                      <a:r>
                        <a:rPr kumimoji="1" lang="en-US" altLang="ja-JP" sz="1100" b="1" dirty="0">
                          <a:solidFill>
                            <a:srgbClr val="0070C0"/>
                          </a:solidFill>
                          <a:latin typeface="Meiryo UI" panose="020B0604030504040204" pitchFamily="50" charset="-128"/>
                          <a:ea typeface="Meiryo UI" panose="020B0604030504040204" pitchFamily="50" charset="-128"/>
                        </a:rPr>
                        <a:t>※2</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Meiryo UI" panose="020B0604030504040204" pitchFamily="50" charset="-128"/>
                          <a:ea typeface="Meiryo UI" panose="020B0604030504040204" pitchFamily="50" charset="-128"/>
                        </a:rPr>
                        <a:t>２次協議　</a:t>
                      </a:r>
                      <a:r>
                        <a:rPr kumimoji="1" lang="en-US" altLang="ja-JP" sz="1100" b="1" dirty="0">
                          <a:solidFill>
                            <a:srgbClr val="0070C0"/>
                          </a:solidFill>
                          <a:latin typeface="Meiryo UI" panose="020B0604030504040204" pitchFamily="50" charset="-128"/>
                          <a:ea typeface="Meiryo UI" panose="020B0604030504040204" pitchFamily="50" charset="-128"/>
                        </a:rPr>
                        <a:t>※2</a:t>
                      </a: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61818896"/>
                  </a:ext>
                </a:extLst>
              </a:tr>
              <a:tr h="270300">
                <a:tc vMerge="1">
                  <a:txBody>
                    <a:bodyPr/>
                    <a:lstStyle/>
                    <a:p>
                      <a:pPr algn="ct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３月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100" dirty="0">
                          <a:solidFill>
                            <a:schemeClr val="tx1"/>
                          </a:solidFill>
                          <a:latin typeface="Meiryo UI" panose="020B0604030504040204" pitchFamily="50" charset="-128"/>
                          <a:ea typeface="Meiryo UI" panose="020B0604030504040204" pitchFamily="50" charset="-128"/>
                        </a:rPr>
                        <a:t>３月分の特交交付</a:t>
                      </a:r>
                      <a:endParaRPr kumimoji="1" lang="en-US" altLang="ja-JP"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solidFill>
                          <a:schemeClr val="tx1"/>
                        </a:solidFill>
                        <a:latin typeface="Meiryo UI" panose="020B0604030504040204" pitchFamily="50" charset="-128"/>
                        <a:ea typeface="Meiryo UI"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Meiryo UI" panose="020B0604030504040204" pitchFamily="50" charset="-128"/>
                          <a:ea typeface="Meiryo UI" panose="020B0604030504040204" pitchFamily="50" charset="-128"/>
                        </a:rPr>
                        <a:t>特交交付</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5832809"/>
                  </a:ext>
                </a:extLst>
              </a:tr>
            </a:tbl>
          </a:graphicData>
        </a:graphic>
      </p:graphicFrame>
      <p:sp>
        <p:nvSpPr>
          <p:cNvPr id="4" name="矢印: 下 3">
            <a:extLst>
              <a:ext uri="{FF2B5EF4-FFF2-40B4-BE49-F238E27FC236}">
                <a16:creationId xmlns:a16="http://schemas.microsoft.com/office/drawing/2014/main" id="{52CC3238-C90A-4379-A9C1-03997ED496F1}"/>
              </a:ext>
            </a:extLst>
          </p:cNvPr>
          <p:cNvSpPr/>
          <p:nvPr/>
        </p:nvSpPr>
        <p:spPr>
          <a:xfrm>
            <a:off x="3790481" y="1556792"/>
            <a:ext cx="216024" cy="469969"/>
          </a:xfrm>
          <a:prstGeom prst="downArrow">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2" name="矢印: 下 21">
            <a:extLst>
              <a:ext uri="{FF2B5EF4-FFF2-40B4-BE49-F238E27FC236}">
                <a16:creationId xmlns:a16="http://schemas.microsoft.com/office/drawing/2014/main" id="{F3239CF3-E03A-42A2-8F3D-6F8CFDC54016}"/>
              </a:ext>
            </a:extLst>
          </p:cNvPr>
          <p:cNvSpPr/>
          <p:nvPr/>
        </p:nvSpPr>
        <p:spPr>
          <a:xfrm>
            <a:off x="3779326" y="2246458"/>
            <a:ext cx="238910" cy="631391"/>
          </a:xfrm>
          <a:prstGeom prst="downArrow">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3" name="矢印: 下 22">
            <a:extLst>
              <a:ext uri="{FF2B5EF4-FFF2-40B4-BE49-F238E27FC236}">
                <a16:creationId xmlns:a16="http://schemas.microsoft.com/office/drawing/2014/main" id="{D3EA9A7C-9C34-42B3-B9E3-63703C80C2C9}"/>
              </a:ext>
            </a:extLst>
          </p:cNvPr>
          <p:cNvSpPr/>
          <p:nvPr/>
        </p:nvSpPr>
        <p:spPr>
          <a:xfrm>
            <a:off x="3811069" y="3464492"/>
            <a:ext cx="192322" cy="144000"/>
          </a:xfrm>
          <a:prstGeom prst="downArrow">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4" name="矢印: 下 23">
            <a:extLst>
              <a:ext uri="{FF2B5EF4-FFF2-40B4-BE49-F238E27FC236}">
                <a16:creationId xmlns:a16="http://schemas.microsoft.com/office/drawing/2014/main" id="{6563D41E-0EBC-439C-9E46-9138434C4BFB}"/>
              </a:ext>
            </a:extLst>
          </p:cNvPr>
          <p:cNvSpPr/>
          <p:nvPr/>
        </p:nvSpPr>
        <p:spPr>
          <a:xfrm>
            <a:off x="5798834" y="2941748"/>
            <a:ext cx="216024" cy="1224000"/>
          </a:xfrm>
          <a:prstGeom prst="downArrow">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5" name="矢印: 下 24">
            <a:extLst>
              <a:ext uri="{FF2B5EF4-FFF2-40B4-BE49-F238E27FC236}">
                <a16:creationId xmlns:a16="http://schemas.microsoft.com/office/drawing/2014/main" id="{14EB4457-437F-4BE7-981E-D5C2A41F54E0}"/>
              </a:ext>
            </a:extLst>
          </p:cNvPr>
          <p:cNvSpPr/>
          <p:nvPr/>
        </p:nvSpPr>
        <p:spPr>
          <a:xfrm>
            <a:off x="6552455" y="2941748"/>
            <a:ext cx="216024" cy="3240000"/>
          </a:xfrm>
          <a:prstGeom prst="downArrow">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 name="矢印: 下 8">
            <a:extLst>
              <a:ext uri="{FF2B5EF4-FFF2-40B4-BE49-F238E27FC236}">
                <a16:creationId xmlns:a16="http://schemas.microsoft.com/office/drawing/2014/main" id="{BE570FD4-DD18-413F-B781-217BE8C63F3D}"/>
              </a:ext>
            </a:extLst>
          </p:cNvPr>
          <p:cNvSpPr/>
          <p:nvPr/>
        </p:nvSpPr>
        <p:spPr>
          <a:xfrm>
            <a:off x="7921711" y="5422114"/>
            <a:ext cx="216024" cy="1042704"/>
          </a:xfrm>
          <a:prstGeom prst="downArrow">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0" name="矢印: 下 9">
            <a:extLst>
              <a:ext uri="{FF2B5EF4-FFF2-40B4-BE49-F238E27FC236}">
                <a16:creationId xmlns:a16="http://schemas.microsoft.com/office/drawing/2014/main" id="{50B9DF7A-17DC-44C5-BFF7-78D9EA62E550}"/>
              </a:ext>
            </a:extLst>
          </p:cNvPr>
          <p:cNvSpPr/>
          <p:nvPr/>
        </p:nvSpPr>
        <p:spPr>
          <a:xfrm>
            <a:off x="3790481" y="3809453"/>
            <a:ext cx="212910" cy="444841"/>
          </a:xfrm>
          <a:prstGeom prst="downArrow">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1" name="矢印: 下 10">
            <a:extLst>
              <a:ext uri="{FF2B5EF4-FFF2-40B4-BE49-F238E27FC236}">
                <a16:creationId xmlns:a16="http://schemas.microsoft.com/office/drawing/2014/main" id="{D865928D-C9E2-47C5-A974-DD6A91768C91}"/>
              </a:ext>
            </a:extLst>
          </p:cNvPr>
          <p:cNvSpPr/>
          <p:nvPr/>
        </p:nvSpPr>
        <p:spPr>
          <a:xfrm>
            <a:off x="3778750" y="4455255"/>
            <a:ext cx="238910" cy="1704841"/>
          </a:xfrm>
          <a:prstGeom prst="downArrow">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2" name="テキスト ボックス 11">
            <a:extLst>
              <a:ext uri="{FF2B5EF4-FFF2-40B4-BE49-F238E27FC236}">
                <a16:creationId xmlns:a16="http://schemas.microsoft.com/office/drawing/2014/main" id="{EE12385F-1C68-4CF9-9E19-05C01D2A2D77}"/>
              </a:ext>
            </a:extLst>
          </p:cNvPr>
          <p:cNvSpPr txBox="1"/>
          <p:nvPr/>
        </p:nvSpPr>
        <p:spPr>
          <a:xfrm>
            <a:off x="6983016" y="2972103"/>
            <a:ext cx="2600194" cy="677108"/>
          </a:xfrm>
          <a:prstGeom prst="rect">
            <a:avLst/>
          </a:prstGeom>
          <a:solidFill>
            <a:schemeClr val="bg1"/>
          </a:solidFill>
          <a:ln w="12700">
            <a:solidFill>
              <a:srgbClr val="FF0000"/>
            </a:solidFill>
            <a:prstDash val="dash"/>
          </a:ln>
        </p:spPr>
        <p:txBody>
          <a:bodyPr wrap="square" lIns="36000" tIns="0" rIns="36000" bIns="0" rtlCol="0">
            <a:spAutoFit/>
          </a:bodyPr>
          <a:lstStyle/>
          <a:p>
            <a:pPr marL="269875" indent="-269875"/>
            <a:r>
              <a:rPr kumimoji="1" lang="en-US" altLang="ja-JP" sz="1100" dirty="0">
                <a:solidFill>
                  <a:srgbClr val="FF0000"/>
                </a:solidFill>
              </a:rPr>
              <a:t>※</a:t>
            </a:r>
            <a:r>
              <a:rPr kumimoji="1" lang="ja-JP" altLang="en-US" sz="1100" dirty="0">
                <a:solidFill>
                  <a:srgbClr val="FF0000"/>
                </a:solidFill>
              </a:rPr>
              <a:t>１</a:t>
            </a:r>
            <a:r>
              <a:rPr kumimoji="1" lang="en-US" altLang="ja-JP" sz="1100" dirty="0">
                <a:solidFill>
                  <a:srgbClr val="FF0000"/>
                </a:solidFill>
              </a:rPr>
              <a:t>:</a:t>
            </a:r>
            <a:r>
              <a:rPr kumimoji="1" lang="ja-JP" altLang="en-US" sz="1100" dirty="0">
                <a:solidFill>
                  <a:srgbClr val="FF0000"/>
                </a:solidFill>
              </a:rPr>
              <a:t>総務省は、地域医療構想との整合性に係る都道府県の意見に基づき適当と認められるものについて、その旨を通知する。</a:t>
            </a:r>
          </a:p>
        </p:txBody>
      </p:sp>
      <p:sp>
        <p:nvSpPr>
          <p:cNvPr id="13" name="テキスト ボックス 12">
            <a:extLst>
              <a:ext uri="{FF2B5EF4-FFF2-40B4-BE49-F238E27FC236}">
                <a16:creationId xmlns:a16="http://schemas.microsoft.com/office/drawing/2014/main" id="{1690FB61-D3C0-42ED-B1F9-C17881971929}"/>
              </a:ext>
            </a:extLst>
          </p:cNvPr>
          <p:cNvSpPr txBox="1"/>
          <p:nvPr/>
        </p:nvSpPr>
        <p:spPr>
          <a:xfrm>
            <a:off x="4132422" y="4726910"/>
            <a:ext cx="2340000" cy="1015663"/>
          </a:xfrm>
          <a:prstGeom prst="rect">
            <a:avLst/>
          </a:prstGeom>
          <a:solidFill>
            <a:schemeClr val="bg1"/>
          </a:solidFill>
          <a:ln w="12700">
            <a:solidFill>
              <a:srgbClr val="0070C0"/>
            </a:solidFill>
            <a:prstDash val="dash"/>
          </a:ln>
        </p:spPr>
        <p:txBody>
          <a:bodyPr wrap="square" lIns="36000" tIns="0" rIns="36000" bIns="0" rtlCol="0">
            <a:spAutoFit/>
          </a:bodyPr>
          <a:lstStyle/>
          <a:p>
            <a:pPr marL="269875" indent="-269875"/>
            <a:r>
              <a:rPr kumimoji="1" lang="en-US" altLang="ja-JP" sz="1100" dirty="0">
                <a:solidFill>
                  <a:srgbClr val="0070C0"/>
                </a:solidFill>
              </a:rPr>
              <a:t>※</a:t>
            </a:r>
            <a:r>
              <a:rPr kumimoji="1" lang="ja-JP" altLang="en-US" sz="1100" dirty="0">
                <a:solidFill>
                  <a:srgbClr val="0070C0"/>
                </a:solidFill>
              </a:rPr>
              <a:t>２：起債協議等の手続では、</a:t>
            </a:r>
            <a:r>
              <a:rPr kumimoji="1" lang="en-US" altLang="ja-JP" sz="1100" dirty="0">
                <a:solidFill>
                  <a:srgbClr val="FF0000"/>
                </a:solidFill>
              </a:rPr>
              <a:t>※</a:t>
            </a:r>
            <a:r>
              <a:rPr kumimoji="1" lang="ja-JP" altLang="en-US" sz="1100" dirty="0">
                <a:solidFill>
                  <a:srgbClr val="FF0000"/>
                </a:solidFill>
              </a:rPr>
              <a:t>１</a:t>
            </a:r>
            <a:r>
              <a:rPr kumimoji="1" lang="ja-JP" altLang="en-US" sz="1100" dirty="0">
                <a:solidFill>
                  <a:srgbClr val="0070C0"/>
                </a:solidFill>
              </a:rPr>
              <a:t>の通知の写しを添付する。</a:t>
            </a:r>
            <a:br>
              <a:rPr kumimoji="1" lang="en-US" altLang="ja-JP" sz="1100" dirty="0">
                <a:solidFill>
                  <a:srgbClr val="0070C0"/>
                </a:solidFill>
              </a:rPr>
            </a:br>
            <a:r>
              <a:rPr kumimoji="1" lang="ja-JP" altLang="en-US" sz="1100" dirty="0">
                <a:solidFill>
                  <a:srgbClr val="0070C0"/>
                </a:solidFill>
              </a:rPr>
              <a:t>（除却等経費に係る特別交付税については、次年度以降、再度措置を受けようとする場合には、基礎数値の報告時に合せて提出。）</a:t>
            </a:r>
          </a:p>
        </p:txBody>
      </p:sp>
      <p:sp>
        <p:nvSpPr>
          <p:cNvPr id="14" name="テキスト ボックス 13">
            <a:extLst>
              <a:ext uri="{FF2B5EF4-FFF2-40B4-BE49-F238E27FC236}">
                <a16:creationId xmlns:a16="http://schemas.microsoft.com/office/drawing/2014/main" id="{5BCD1B08-33B6-4104-AD17-FB2B42DD59BB}"/>
              </a:ext>
            </a:extLst>
          </p:cNvPr>
          <p:cNvSpPr txBox="1"/>
          <p:nvPr/>
        </p:nvSpPr>
        <p:spPr>
          <a:xfrm>
            <a:off x="5607219" y="1026368"/>
            <a:ext cx="1970752" cy="846386"/>
          </a:xfrm>
          <a:prstGeom prst="rect">
            <a:avLst/>
          </a:prstGeom>
          <a:solidFill>
            <a:schemeClr val="bg1"/>
          </a:solidFill>
          <a:ln w="12700">
            <a:solidFill>
              <a:schemeClr val="tx1"/>
            </a:solidFill>
            <a:prstDash val="dash"/>
          </a:ln>
        </p:spPr>
        <p:txBody>
          <a:bodyPr wrap="square" lIns="36000" tIns="0" rIns="36000" bIns="0" rtlCol="0">
            <a:spAutoFit/>
          </a:bodyPr>
          <a:lstStyle/>
          <a:p>
            <a:pPr marL="87313" indent="-87313">
              <a:buFont typeface="Arial" panose="020B0604020202020204" pitchFamily="34" charset="0"/>
              <a:buChar char="•"/>
            </a:pPr>
            <a:r>
              <a:rPr kumimoji="1" lang="ja-JP" altLang="en-US" sz="1100" dirty="0">
                <a:latin typeface="Meiryo UI" panose="020B0604030504040204" pitchFamily="50" charset="-128"/>
                <a:ea typeface="Meiryo UI" panose="020B0604030504040204" pitchFamily="50" charset="-128"/>
              </a:rPr>
              <a:t>新設・建替等に当たって病院事業債（特別分）を活用する場合は、左欄の提出に合せて、機能分化・連携強化計画等を提出することも可能。</a:t>
            </a:r>
          </a:p>
        </p:txBody>
      </p:sp>
    </p:spTree>
    <p:extLst>
      <p:ext uri="{BB962C8B-B14F-4D97-AF65-F5344CB8AC3E}">
        <p14:creationId xmlns:p14="http://schemas.microsoft.com/office/powerpoint/2010/main" val="216357450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35344</TotalTime>
  <Words>359</Words>
  <Application>Microsoft Office PowerPoint</Application>
  <PresentationFormat>A4 210 x 297 mm</PresentationFormat>
  <Paragraphs>41</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HGP創英角ｺﾞｼｯｸUB</vt:lpstr>
      <vt:lpstr>Meiryo UI</vt:lpstr>
      <vt:lpstr>ＭＳ Ｐゴシック</vt:lpstr>
      <vt:lpstr>Arial</vt:lpstr>
      <vt:lpstr>Calibri</vt:lpstr>
      <vt:lpstr>Office ​​テーマ</vt:lpstr>
      <vt:lpstr>PowerPoint プレゼンテーション</vt:lpstr>
    </vt:vector>
  </TitlesOfParts>
  <Company>総務省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地方公営企業会計制度等の 抜本的見直しについて</dc:title>
  <dc:creator>公営企業課</dc:creator>
  <cp:lastModifiedBy>小幡　陽介(011717)</cp:lastModifiedBy>
  <cp:revision>2692</cp:revision>
  <cp:lastPrinted>2022-04-19T05:31:56Z</cp:lastPrinted>
  <dcterms:created xsi:type="dcterms:W3CDTF">2010-02-26T05:33:48Z</dcterms:created>
  <dcterms:modified xsi:type="dcterms:W3CDTF">2022-08-09T13:36:56Z</dcterms:modified>
</cp:coreProperties>
</file>