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9" r:id="rId1"/>
    <p:sldMasterId id="2147484098" r:id="rId2"/>
    <p:sldMasterId id="2147484170" r:id="rId3"/>
    <p:sldMasterId id="2147484206" r:id="rId4"/>
  </p:sldMasterIdLst>
  <p:notesMasterIdLst>
    <p:notesMasterId r:id="rId7"/>
  </p:notesMasterIdLst>
  <p:handoutMasterIdLst>
    <p:handoutMasterId r:id="rId8"/>
  </p:handoutMasterIdLst>
  <p:sldIdLst>
    <p:sldId id="857" r:id="rId5"/>
    <p:sldId id="858" r:id="rId6"/>
  </p:sldIdLst>
  <p:sldSz cx="10080625" cy="6858000"/>
  <p:notesSz cx="6807200" cy="9939338"/>
  <p:defaultTextStyle>
    <a:defPPr>
      <a:defRPr lang="ja-JP"/>
    </a:defPPr>
    <a:lvl1pPr marL="0" algn="l" defTabSz="91114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5573" algn="l" defTabSz="91114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1148" algn="l" defTabSz="91114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66716" algn="l" defTabSz="91114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2289" algn="l" defTabSz="91114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77862" algn="l" defTabSz="91114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33440" algn="l" defTabSz="91114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89003" algn="l" defTabSz="91114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44578" algn="l" defTabSz="91114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CF5C2B8-8EE3-4672-B680-3309CC1E4DC5}">
          <p14:sldIdLst>
            <p14:sldId id="857"/>
            <p14:sldId id="8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7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 userDrawn="1">
          <p15:clr>
            <a:srgbClr val="A4A3A4"/>
          </p15:clr>
        </p15:guide>
        <p15:guide id="2" pos="21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85" autoAdjust="0"/>
    <p:restoredTop sz="99515" autoAdjust="0"/>
  </p:normalViewPr>
  <p:slideViewPr>
    <p:cSldViewPr>
      <p:cViewPr varScale="1">
        <p:scale>
          <a:sx n="64" d="100"/>
          <a:sy n="64" d="100"/>
        </p:scale>
        <p:origin x="1212" y="56"/>
      </p:cViewPr>
      <p:guideLst>
        <p:guide orient="horz" pos="2160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2395" y="-86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D0BF9-CC66-4972-A753-2CE72F972A36}" type="datetimeFigureOut">
              <a:rPr kumimoji="1" lang="ja-JP" altLang="en-US" smtClean="0"/>
              <a:t>2023/3/23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1E567-47B6-4A59-A7D0-69B206EDD0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73478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0" y="7"/>
            <a:ext cx="2950375" cy="497367"/>
          </a:xfrm>
          <a:prstGeom prst="rect">
            <a:avLst/>
          </a:prstGeom>
        </p:spPr>
        <p:txBody>
          <a:bodyPr vert="horz" lIns="92156" tIns="46072" rIns="92156" bIns="4607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7"/>
            <a:ext cx="2950374" cy="497367"/>
          </a:xfrm>
          <a:prstGeom prst="rect">
            <a:avLst/>
          </a:prstGeom>
        </p:spPr>
        <p:txBody>
          <a:bodyPr vert="horz" lIns="92156" tIns="46072" rIns="92156" bIns="46072" rtlCol="0"/>
          <a:lstStyle>
            <a:lvl1pPr algn="r">
              <a:defRPr sz="1100"/>
            </a:lvl1pPr>
          </a:lstStyle>
          <a:p>
            <a:fld id="{9B11784E-8153-4719-8839-CB40EA40C859}" type="datetimeFigureOut">
              <a:rPr kumimoji="1" lang="ja-JP" altLang="en-US" smtClean="0"/>
              <a:t>2023/3/23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61988" y="744538"/>
            <a:ext cx="5483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6" tIns="46072" rIns="92156" bIns="4607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43" y="4720988"/>
            <a:ext cx="5446722" cy="4473102"/>
          </a:xfrm>
          <a:prstGeom prst="rect">
            <a:avLst/>
          </a:prstGeom>
        </p:spPr>
        <p:txBody>
          <a:bodyPr vert="horz" lIns="92156" tIns="46072" rIns="92156" bIns="4607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0" y="9440385"/>
            <a:ext cx="2950375" cy="497366"/>
          </a:xfrm>
          <a:prstGeom prst="rect">
            <a:avLst/>
          </a:prstGeom>
        </p:spPr>
        <p:txBody>
          <a:bodyPr vert="horz" lIns="92156" tIns="46072" rIns="92156" bIns="4607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85"/>
            <a:ext cx="2950374" cy="497366"/>
          </a:xfrm>
          <a:prstGeom prst="rect">
            <a:avLst/>
          </a:prstGeom>
        </p:spPr>
        <p:txBody>
          <a:bodyPr vert="horz" lIns="92156" tIns="46072" rIns="92156" bIns="46072" rtlCol="0" anchor="b"/>
          <a:lstStyle>
            <a:lvl1pPr algn="r">
              <a:defRPr sz="1100"/>
            </a:lvl1pPr>
          </a:lstStyle>
          <a:p>
            <a:fld id="{828164BA-9E91-4E03-BD6A-F421722F15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41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114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5573" algn="l" defTabSz="91114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1148" algn="l" defTabSz="91114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66716" algn="l" defTabSz="91114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2289" algn="l" defTabSz="91114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77862" algn="l" defTabSz="91114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33440" algn="l" defTabSz="91114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89003" algn="l" defTabSz="91114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44578" algn="l" defTabSz="91114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49275" y="703263"/>
            <a:ext cx="5162550" cy="351313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164BA-9E91-4E03-BD6A-F421722F15D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322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6065" y="2130717"/>
            <a:ext cx="8568531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2102" y="3886200"/>
            <a:ext cx="705643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74AD-A7E7-49A8-9011-ACD42ED9E25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888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B6C7-8E66-43D4-A2FC-A39C6D6FA19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53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8486" y="274714"/>
            <a:ext cx="226814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4094" y="274714"/>
            <a:ext cx="6649336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3FA90-84E1-493B-9737-14D771D2E3F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586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2095" y="3886200"/>
            <a:ext cx="705643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10CCF-018A-4CB0-84E5-96F075C0B95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034F-A377-4C1B-94AD-7AB5773138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948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6071" y="2130573"/>
            <a:ext cx="8568531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2102" y="3886200"/>
            <a:ext cx="705643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4FF1-DB8C-41B8-9D8F-2D937440B05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059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1AA99-7C8C-49FC-BB65-5144C7F1F1A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204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6463" y="4407036"/>
            <a:ext cx="856853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6463" y="2906741"/>
            <a:ext cx="856853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F30-2345-4BF1-A25F-7F992DA4DC9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65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4085" y="1600235"/>
            <a:ext cx="445873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7908" y="1600235"/>
            <a:ext cx="445873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3EBA-589C-4EE9-9545-7CF2238DB55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759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4040" y="1535113"/>
            <a:ext cx="44538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4040" y="2174887"/>
            <a:ext cx="445389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21144" y="1535113"/>
            <a:ext cx="445550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21144" y="2174887"/>
            <a:ext cx="445550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54C-6FE8-417E-9C9A-6C2A6BE14CD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4912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2D3FE-3ABF-4BB8-9757-E84A125DE2A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748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9FC-36C7-4A3C-8965-650889CFBB2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308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415C-B246-4922-8AA6-1C32ADE103D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6451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060" y="273050"/>
            <a:ext cx="331659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41797" y="273146"/>
            <a:ext cx="56348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4060" y="1435123"/>
            <a:ext cx="331659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5D98-F1DA-4BC3-9317-3265083B726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149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5773" y="4800618"/>
            <a:ext cx="604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5773" y="612787"/>
            <a:ext cx="604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5773" y="5367338"/>
            <a:ext cx="604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52E71-DBC5-4B2F-B8D0-7703421C849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0620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F572-328D-49C2-8A49-ACB11A93C41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2002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8486" y="274728"/>
            <a:ext cx="226814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4094" y="274728"/>
            <a:ext cx="6649336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3881-7E7E-4AD0-9E7E-F46608508E9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006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6071" y="2130565"/>
            <a:ext cx="8568531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2102" y="3886200"/>
            <a:ext cx="705643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F7C8-052A-453B-BEEE-D4BF2CE6605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2198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2EA4-2F97-4555-B545-CBE25729DD9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8527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6463" y="4407028"/>
            <a:ext cx="856853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6463" y="2906741"/>
            <a:ext cx="856853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3D05A-CE33-428F-9B69-073FC0B4534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2420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4081" y="1600235"/>
            <a:ext cx="445873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7904" y="1600235"/>
            <a:ext cx="445873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444C-5BF6-461B-A633-840EABDBB2A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437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4040" y="1535113"/>
            <a:ext cx="44538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4040" y="2174887"/>
            <a:ext cx="445389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21144" y="1535113"/>
            <a:ext cx="445550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21144" y="2174887"/>
            <a:ext cx="445550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1CE0-0771-43CE-BDBF-A8382B5A79D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9324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F0E37-085F-4D76-9854-4EB28144B05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243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6463" y="4407180"/>
            <a:ext cx="856853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6463" y="2906741"/>
            <a:ext cx="856853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B742-9014-462B-853F-E68041A1D3A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1968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2574-837C-47F6-9740-93D02AA611D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6978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060" y="273050"/>
            <a:ext cx="331659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41797" y="273138"/>
            <a:ext cx="56348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4060" y="1435123"/>
            <a:ext cx="331659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72D-F209-4E50-A9CD-C4B8B1001DE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415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5769" y="4800618"/>
            <a:ext cx="604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5769" y="612787"/>
            <a:ext cx="604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5769" y="5367338"/>
            <a:ext cx="604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7D7F0-3E35-4A38-AC97-C9AD123C8E6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1956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D4A2-7524-40DA-A438-CA867046D86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229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8486" y="274720"/>
            <a:ext cx="226814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4090" y="274720"/>
            <a:ext cx="6649336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9376-00C9-4B72-9A8E-C096740E2AA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942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6065" y="2130567"/>
            <a:ext cx="8568532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2095" y="3886200"/>
            <a:ext cx="705643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E763-C1C2-4A7C-883A-85883EBDBAE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689347" y="6520397"/>
            <a:ext cx="2352146" cy="365125"/>
          </a:xfrm>
        </p:spPr>
        <p:txBody>
          <a:bodyPr/>
          <a:lstStyle/>
          <a:p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8221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E0EF-A046-4D7C-B463-398F995C80D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1384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6316" y="4407046"/>
            <a:ext cx="856853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96316" y="2906713"/>
            <a:ext cx="856853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097E7-F88C-4F6D-989A-7A3D4D310C4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1020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04034" y="1600216"/>
            <a:ext cx="445227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24318" y="1600216"/>
            <a:ext cx="445227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040EA-0B39-4CAB-8265-0EAA787AC5A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8471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04034" y="1535113"/>
            <a:ext cx="445402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4034" y="2174875"/>
            <a:ext cx="445402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120822" y="1535113"/>
            <a:ext cx="445577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120822" y="2174875"/>
            <a:ext cx="445577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FECE8-C69A-4AA8-A7FA-EF1B532D84C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94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4083" y="1600235"/>
            <a:ext cx="445873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7907" y="1600235"/>
            <a:ext cx="445873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6F503-C99D-4043-9899-2C47548AE40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341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CFF5-89D2-475D-88B0-7068AF8CCD9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8541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EBCB-7797-41C9-A345-8B5634B16BB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7143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031" y="273050"/>
            <a:ext cx="331645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41261" y="273061"/>
            <a:ext cx="56353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04031" y="1435112"/>
            <a:ext cx="331645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BD39C-B213-404E-9CB7-B2DA8AFA5A6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8393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5873" y="4800601"/>
            <a:ext cx="604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75873" y="612775"/>
            <a:ext cx="604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75873" y="5367339"/>
            <a:ext cx="604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2C8C-7610-4B1A-B8D2-51FDA0C95DA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5228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6E6EF-6424-444D-86DB-9959AC9692A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526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8453" y="274651"/>
            <a:ext cx="2268141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04031" y="274651"/>
            <a:ext cx="6636411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3687-5480-40D7-8123-773F2BE2BDD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950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4040" y="1535113"/>
            <a:ext cx="44538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4040" y="2174887"/>
            <a:ext cx="445389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21215" y="1535113"/>
            <a:ext cx="445550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21215" y="2174887"/>
            <a:ext cx="445550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D7FE-FD87-454B-A4FB-06141CFBD01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429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7D2B-9B90-4371-9594-BDA3E3C918B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1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0B897-4B24-4024-AED8-F5888BF1844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9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098" y="273050"/>
            <a:ext cx="331659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41812" y="273143"/>
            <a:ext cx="56348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4098" y="1435123"/>
            <a:ext cx="331659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2F93-AF5D-4284-B8FC-B990041F5DA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51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5775" y="4800618"/>
            <a:ext cx="604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5775" y="612787"/>
            <a:ext cx="604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5775" y="5367338"/>
            <a:ext cx="604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E90-1131-49E0-9E0E-002CDC45BE1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7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4060" y="274644"/>
            <a:ext cx="90725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4060" y="1600235"/>
            <a:ext cx="90725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4034" y="6356624"/>
            <a:ext cx="2352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FA9676F-C78B-4883-A45E-904A84CE97DC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44222" y="6356624"/>
            <a:ext cx="319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24450" y="6356624"/>
            <a:ext cx="2352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884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  <p:sldLayoutId id="2147484061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4060" y="274644"/>
            <a:ext cx="90725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4060" y="1600235"/>
            <a:ext cx="90725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4034" y="6356486"/>
            <a:ext cx="2352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A45F9C9-1C70-4F50-8C84-23D24EF480FC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44222" y="6356486"/>
            <a:ext cx="319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24450" y="6356486"/>
            <a:ext cx="2352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72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4060" y="274644"/>
            <a:ext cx="90725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4060" y="1600235"/>
            <a:ext cx="90725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4034" y="6356478"/>
            <a:ext cx="2352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4A941285-D211-4C6C-AD08-246CED34AEE7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44222" y="6356478"/>
            <a:ext cx="319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24450" y="6356478"/>
            <a:ext cx="2352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804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04032" y="274638"/>
            <a:ext cx="907256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04032" y="1600216"/>
            <a:ext cx="907256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04031" y="6356496"/>
            <a:ext cx="2352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FBEA01B1-D59F-470F-AB4C-3156982490E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2023/3/23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444214" y="6356496"/>
            <a:ext cx="319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224448" y="6356496"/>
            <a:ext cx="2352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96E1C3A7-8BD4-43F2-AC49-6E76E4AFC9E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82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5" descr="N:\ko2-jyun\準公室\病院事業係\その他\病院イラスト（非常勤さんに作ってもらった！）\病院０３.png">
            <a:extLst>
              <a:ext uri="{FF2B5EF4-FFF2-40B4-BE49-F238E27FC236}">
                <a16:creationId xmlns:a16="http://schemas.microsoft.com/office/drawing/2014/main" id="{051616BC-878D-4D7C-815F-199D6418D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586" y="1939102"/>
            <a:ext cx="1194116" cy="79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Text Box 67">
            <a:extLst>
              <a:ext uri="{FF2B5EF4-FFF2-40B4-BE49-F238E27FC236}">
                <a16:creationId xmlns:a16="http://schemas.microsoft.com/office/drawing/2014/main" id="{953738AF-328D-47FE-8ABB-F8806B2F5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800" y="2728206"/>
            <a:ext cx="1510687" cy="246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3236" tIns="46617" rIns="93236" bIns="46617">
            <a:spAutoFit/>
          </a:bodyPr>
          <a:lstStyle/>
          <a:p>
            <a:pPr algn="ctr"/>
            <a:r>
              <a:rPr lang="ja-JP" altLang="en-US" sz="1000" dirty="0">
                <a:solidFill>
                  <a:prstClr val="black"/>
                </a:solidFill>
                <a:latin typeface="ＭＳ Ｐゴシック"/>
              </a:rPr>
              <a:t>●●市立○○病院</a:t>
            </a:r>
            <a:endParaRPr lang="en-US" altLang="ja-JP" sz="1000" dirty="0">
              <a:solidFill>
                <a:prstClr val="black"/>
              </a:solidFill>
              <a:latin typeface="ＭＳ Ｐゴシック"/>
            </a:endParaRPr>
          </a:p>
        </p:txBody>
      </p:sp>
      <p:sp>
        <p:nvSpPr>
          <p:cNvPr id="86" name="Text Box 68">
            <a:extLst>
              <a:ext uri="{FF2B5EF4-FFF2-40B4-BE49-F238E27FC236}">
                <a16:creationId xmlns:a16="http://schemas.microsoft.com/office/drawing/2014/main" id="{73487F31-D1D3-4BCC-ABD3-A561AEFC5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426" y="2735180"/>
            <a:ext cx="1765581" cy="246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3236" tIns="46617" rIns="93236" bIns="46617">
            <a:spAutoFit/>
          </a:bodyPr>
          <a:lstStyle/>
          <a:p>
            <a:pPr algn="ctr"/>
            <a:r>
              <a:rPr lang="ja-JP" altLang="en-US" sz="1000" dirty="0">
                <a:solidFill>
                  <a:prstClr val="black"/>
                </a:solidFill>
                <a:latin typeface="ＭＳ Ｐゴシック"/>
              </a:rPr>
              <a:t>◎◎県立○○総合病院</a:t>
            </a:r>
            <a:endParaRPr lang="en-US" altLang="ja-JP" sz="1000" dirty="0">
              <a:solidFill>
                <a:prstClr val="black"/>
              </a:solidFill>
              <a:latin typeface="ＭＳ Ｐゴシック"/>
            </a:endParaRPr>
          </a:p>
        </p:txBody>
      </p:sp>
      <p:pic>
        <p:nvPicPr>
          <p:cNvPr id="87" name="Picture 2" descr="N:\ko2-jyun\準公室\病院事業係\その他\病院イラスト（非常勤さんに作ってもらった！）\病院０２.png">
            <a:extLst>
              <a:ext uri="{FF2B5EF4-FFF2-40B4-BE49-F238E27FC236}">
                <a16:creationId xmlns:a16="http://schemas.microsoft.com/office/drawing/2014/main" id="{AFCC1040-4E6B-4D9F-8209-C012DB0C7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00" y="1925394"/>
            <a:ext cx="1485723" cy="802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Text Box 67">
            <a:extLst>
              <a:ext uri="{FF2B5EF4-FFF2-40B4-BE49-F238E27FC236}">
                <a16:creationId xmlns:a16="http://schemas.microsoft.com/office/drawing/2014/main" id="{A4717E15-7E74-4046-85E1-A886DDB2E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26" y="4861619"/>
            <a:ext cx="2276881" cy="3051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pPr algn="ctr"/>
            <a:r>
              <a:rPr lang="ja-JP" altLang="en-US" sz="993" dirty="0">
                <a:solidFill>
                  <a:prstClr val="black"/>
                </a:solidFill>
                <a:latin typeface="ＭＳ Ｐゴシック"/>
              </a:rPr>
              <a:t>○○病院   </a:t>
            </a:r>
            <a:r>
              <a:rPr lang="en-US" altLang="ja-JP" sz="993" dirty="0">
                <a:latin typeface="ＭＳ Ｐゴシック"/>
              </a:rPr>
              <a:t>[</a:t>
            </a:r>
            <a:r>
              <a:rPr lang="ja-JP" altLang="en-US" sz="993" dirty="0">
                <a:latin typeface="ＭＳ Ｐゴシック"/>
              </a:rPr>
              <a:t>■■民間医療</a:t>
            </a:r>
            <a:r>
              <a:rPr lang="ja-JP" altLang="en-US" sz="993" dirty="0">
                <a:solidFill>
                  <a:prstClr val="black"/>
                </a:solidFill>
                <a:latin typeface="ＭＳ Ｐゴシック"/>
              </a:rPr>
              <a:t>法人立</a:t>
            </a:r>
            <a:r>
              <a:rPr lang="en-US" altLang="ja-JP" sz="993" dirty="0">
                <a:solidFill>
                  <a:prstClr val="black"/>
                </a:solidFill>
                <a:latin typeface="ＭＳ Ｐゴシック"/>
              </a:rPr>
              <a:t>]</a:t>
            </a:r>
          </a:p>
          <a:p>
            <a:pPr algn="ctr"/>
            <a:endParaRPr lang="en-US" altLang="ja-JP" sz="378" dirty="0">
              <a:solidFill>
                <a:prstClr val="black"/>
              </a:solidFill>
              <a:latin typeface="ＭＳ Ｐゴシック"/>
            </a:endParaRPr>
          </a:p>
        </p:txBody>
      </p:sp>
      <p:pic>
        <p:nvPicPr>
          <p:cNvPr id="90" name="Picture 6" descr="N:\ko2-jyun\準公室\病院事業係\その他\病院イラスト（非常勤さんに作ってもらった！）\病院\病院０５.png">
            <a:extLst>
              <a:ext uri="{FF2B5EF4-FFF2-40B4-BE49-F238E27FC236}">
                <a16:creationId xmlns:a16="http://schemas.microsoft.com/office/drawing/2014/main" id="{F0F79339-844A-4B5D-B5CA-E1D304556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76" y="4114478"/>
            <a:ext cx="1041383" cy="75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1" name="直線矢印コネクタ 90">
            <a:extLst>
              <a:ext uri="{FF2B5EF4-FFF2-40B4-BE49-F238E27FC236}">
                <a16:creationId xmlns:a16="http://schemas.microsoft.com/office/drawing/2014/main" id="{031FA58C-E1C3-40A4-845E-EAED784595BD}"/>
              </a:ext>
            </a:extLst>
          </p:cNvPr>
          <p:cNvCxnSpPr>
            <a:cxnSpLocks/>
          </p:cNvCxnSpPr>
          <p:nvPr/>
        </p:nvCxnSpPr>
        <p:spPr>
          <a:xfrm flipV="1">
            <a:off x="7200552" y="3323063"/>
            <a:ext cx="0" cy="122400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Picture 3" descr="N:\ko2-jyun\準公室\病院事業係\その他\病院イラスト（非常勤さんに作ってもらった！）\病院０１.png">
            <a:extLst>
              <a:ext uri="{FF2B5EF4-FFF2-40B4-BE49-F238E27FC236}">
                <a16:creationId xmlns:a16="http://schemas.microsoft.com/office/drawing/2014/main" id="{E357AF59-BF28-43BF-8511-06EEDFE6E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519" y="2145008"/>
            <a:ext cx="1768239" cy="8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Text Box 69">
            <a:extLst>
              <a:ext uri="{FF2B5EF4-FFF2-40B4-BE49-F238E27FC236}">
                <a16:creationId xmlns:a16="http://schemas.microsoft.com/office/drawing/2014/main" id="{2F24A34B-CEBB-4151-8BCA-F9C7BE6FE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340" y="5501760"/>
            <a:ext cx="1835595" cy="3997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pPr algn="ctr"/>
            <a:r>
              <a:rPr lang="ja-JP" altLang="en-US" sz="993" dirty="0">
                <a:solidFill>
                  <a:prstClr val="black"/>
                </a:solidFill>
                <a:latin typeface="ＭＳ Ｐゴシック"/>
              </a:rPr>
              <a:t>○○地域医療センター</a:t>
            </a:r>
            <a:endParaRPr lang="en-US" altLang="ja-JP" sz="993" dirty="0">
              <a:solidFill>
                <a:prstClr val="black"/>
              </a:solidFill>
              <a:latin typeface="ＭＳ Ｐゴシック"/>
            </a:endParaRPr>
          </a:p>
          <a:p>
            <a:pPr algn="ctr"/>
            <a:r>
              <a:rPr lang="en-US" altLang="ja-JP" sz="993" dirty="0">
                <a:solidFill>
                  <a:prstClr val="black"/>
                </a:solidFill>
                <a:latin typeface="ＭＳ Ｐゴシック"/>
              </a:rPr>
              <a:t>[</a:t>
            </a:r>
            <a:r>
              <a:rPr lang="ja-JP" altLang="en-US" sz="993" dirty="0">
                <a:latin typeface="ＭＳ Ｐゴシック"/>
              </a:rPr>
              <a:t>■■民間</a:t>
            </a:r>
            <a:r>
              <a:rPr lang="ja-JP" altLang="en-US" sz="993" dirty="0">
                <a:solidFill>
                  <a:prstClr val="black"/>
                </a:solidFill>
                <a:latin typeface="ＭＳ Ｐゴシック"/>
              </a:rPr>
              <a:t>医療法人立</a:t>
            </a:r>
            <a:r>
              <a:rPr lang="en-US" altLang="ja-JP" sz="993" dirty="0">
                <a:solidFill>
                  <a:prstClr val="black"/>
                </a:solidFill>
                <a:latin typeface="ＭＳ Ｐゴシック"/>
              </a:rPr>
              <a:t>]</a:t>
            </a:r>
          </a:p>
        </p:txBody>
      </p:sp>
      <p:pic>
        <p:nvPicPr>
          <p:cNvPr id="97" name="Picture 2" descr="N:\ko2-jyun\準公室\病院事業係\その他\病院イラスト（非常勤さんに作ってもらった！）\病院\病院０４.png">
            <a:extLst>
              <a:ext uri="{FF2B5EF4-FFF2-40B4-BE49-F238E27FC236}">
                <a16:creationId xmlns:a16="http://schemas.microsoft.com/office/drawing/2014/main" id="{E404138B-475A-4569-8C3D-6FD781F89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729" y="4566900"/>
            <a:ext cx="1126519" cy="90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Text Box 127">
            <a:extLst>
              <a:ext uri="{FF2B5EF4-FFF2-40B4-BE49-F238E27FC236}">
                <a16:creationId xmlns:a16="http://schemas.microsoft.com/office/drawing/2014/main" id="{B84B5361-D290-4101-A541-17A10D7DD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0792" y="2935638"/>
            <a:ext cx="1787729" cy="2469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pPr algn="ctr"/>
            <a:r>
              <a:rPr lang="ja-JP" altLang="en-US" sz="993" dirty="0">
                <a:latin typeface="ＭＳ Ｐゴシック"/>
              </a:rPr>
              <a:t>◎◎県立メディカルセンター</a:t>
            </a:r>
            <a:endParaRPr lang="en-US" altLang="ja-JP" sz="993" dirty="0">
              <a:latin typeface="ＭＳ Ｐゴシック"/>
            </a:endParaRPr>
          </a:p>
        </p:txBody>
      </p:sp>
      <p:sp>
        <p:nvSpPr>
          <p:cNvPr id="103" name="右矢印 1">
            <a:extLst>
              <a:ext uri="{FF2B5EF4-FFF2-40B4-BE49-F238E27FC236}">
                <a16:creationId xmlns:a16="http://schemas.microsoft.com/office/drawing/2014/main" id="{1CA4D8E5-1801-43D7-AA47-5A927A8C58B7}"/>
              </a:ext>
            </a:extLst>
          </p:cNvPr>
          <p:cNvSpPr/>
          <p:nvPr/>
        </p:nvSpPr>
        <p:spPr>
          <a:xfrm>
            <a:off x="4668574" y="3110521"/>
            <a:ext cx="467485" cy="604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92"/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AF9EC39B-E93D-4EA0-8B42-8E656827E4AF}"/>
              </a:ext>
            </a:extLst>
          </p:cNvPr>
          <p:cNvSpPr txBox="1"/>
          <p:nvPr/>
        </p:nvSpPr>
        <p:spPr>
          <a:xfrm>
            <a:off x="1579448" y="1433068"/>
            <a:ext cx="1496247" cy="296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24" dirty="0"/>
              <a:t>取組前</a:t>
            </a:r>
            <a:endParaRPr lang="ja-JP" altLang="en-US" sz="1040" dirty="0"/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4025F66A-89BF-4AE5-8306-8B444EA6BBDC}"/>
              </a:ext>
            </a:extLst>
          </p:cNvPr>
          <p:cNvSpPr txBox="1"/>
          <p:nvPr/>
        </p:nvSpPr>
        <p:spPr>
          <a:xfrm>
            <a:off x="5546980" y="1433068"/>
            <a:ext cx="1615175" cy="296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24" dirty="0"/>
              <a:t>取組後</a:t>
            </a:r>
            <a:endParaRPr lang="ja-JP" altLang="en-US" sz="1040" dirty="0"/>
          </a:p>
        </p:txBody>
      </p:sp>
      <p:sp>
        <p:nvSpPr>
          <p:cNvPr id="18" name="Text Box 67">
            <a:extLst>
              <a:ext uri="{FF2B5EF4-FFF2-40B4-BE49-F238E27FC236}">
                <a16:creationId xmlns:a16="http://schemas.microsoft.com/office/drawing/2014/main" id="{1FD80B68-041E-4512-80B3-03C7CDF080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972" y="2945107"/>
            <a:ext cx="1921985" cy="1010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r>
              <a:rPr lang="ja-JP" altLang="en-US" sz="1000" dirty="0">
                <a:solidFill>
                  <a:srgbClr val="FF0000"/>
                </a:solidFill>
                <a:latin typeface="ＭＳ Ｐゴシック"/>
              </a:rPr>
              <a:t>＜令和○年度病床機能報告＞</a:t>
            </a:r>
            <a:endParaRPr lang="en-US" altLang="ja-JP" sz="1000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1000" dirty="0">
                <a:solidFill>
                  <a:srgbClr val="FF0000"/>
                </a:solidFill>
                <a:latin typeface="ＭＳ Ｐゴシック"/>
              </a:rPr>
              <a:t>・高度急性期：○○床</a:t>
            </a:r>
            <a:endParaRPr lang="en-US" altLang="ja-JP" sz="1000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1000" dirty="0">
                <a:solidFill>
                  <a:srgbClr val="FF0000"/>
                </a:solidFill>
                <a:latin typeface="ＭＳ Ｐゴシック"/>
              </a:rPr>
              <a:t>・急性期：○○床</a:t>
            </a:r>
            <a:endParaRPr lang="en-US" altLang="ja-JP" sz="1000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1000" dirty="0">
                <a:solidFill>
                  <a:srgbClr val="FF0000"/>
                </a:solidFill>
                <a:latin typeface="ＭＳ Ｐゴシック"/>
              </a:rPr>
              <a:t>・回復期：○○床</a:t>
            </a:r>
            <a:endParaRPr lang="en-US" altLang="ja-JP" sz="1000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1000" dirty="0">
                <a:solidFill>
                  <a:srgbClr val="FF0000"/>
                </a:solidFill>
                <a:latin typeface="ＭＳ Ｐゴシック"/>
              </a:rPr>
              <a:t>・慢性期：○○床</a:t>
            </a:r>
            <a:endParaRPr lang="en-US" altLang="ja-JP" sz="1000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1000" dirty="0">
                <a:solidFill>
                  <a:srgbClr val="FF0000"/>
                </a:solidFill>
                <a:latin typeface="ＭＳ Ｐゴシック"/>
              </a:rPr>
              <a:t>　 計　　：○○床</a:t>
            </a:r>
            <a:endParaRPr lang="en-US" altLang="ja-JP" sz="1000" dirty="0">
              <a:solidFill>
                <a:srgbClr val="FF0000"/>
              </a:solidFill>
              <a:latin typeface="ＭＳ Ｐゴシック"/>
            </a:endParaRPr>
          </a:p>
        </p:txBody>
      </p:sp>
      <p:sp>
        <p:nvSpPr>
          <p:cNvPr id="19" name="Text Box 67">
            <a:extLst>
              <a:ext uri="{FF2B5EF4-FFF2-40B4-BE49-F238E27FC236}">
                <a16:creationId xmlns:a16="http://schemas.microsoft.com/office/drawing/2014/main" id="{BD60F7C5-F6DF-4B7B-8FEE-20CF384C27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865" y="2945107"/>
            <a:ext cx="1921985" cy="1010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＜令和○年度病床機能報告＞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・高度急性期：○○床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・急性期：○○床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・回復期：○○床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・慢性期：○○床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prstClr val="black"/>
                </a:solidFill>
                <a:latin typeface="ＭＳ Ｐゴシック"/>
              </a:rPr>
              <a:t>　 計　　：○○床</a:t>
            </a:r>
            <a:endParaRPr lang="en-US" altLang="ja-JP" sz="993" dirty="0">
              <a:solidFill>
                <a:prstClr val="black"/>
              </a:solidFill>
              <a:latin typeface="ＭＳ Ｐゴシック"/>
            </a:endParaRPr>
          </a:p>
        </p:txBody>
      </p:sp>
      <p:sp>
        <p:nvSpPr>
          <p:cNvPr id="20" name="Text Box 67">
            <a:extLst>
              <a:ext uri="{FF2B5EF4-FFF2-40B4-BE49-F238E27FC236}">
                <a16:creationId xmlns:a16="http://schemas.microsoft.com/office/drawing/2014/main" id="{0D82DCD6-AC3A-425C-8058-7DF0CE607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458" y="5064377"/>
            <a:ext cx="1921985" cy="1010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＜令和○年度病床機能報告＞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・高度急性期：○○床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・急性期：○○床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・回復期：○○床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・慢性期：○○床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　 計　　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</p:txBody>
      </p:sp>
      <p:sp>
        <p:nvSpPr>
          <p:cNvPr id="21" name="Text Box 67">
            <a:extLst>
              <a:ext uri="{FF2B5EF4-FFF2-40B4-BE49-F238E27FC236}">
                <a16:creationId xmlns:a16="http://schemas.microsoft.com/office/drawing/2014/main" id="{177185AA-BD6F-49FF-B63C-0077D8A51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3121" y="5895382"/>
            <a:ext cx="2350188" cy="85813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・高度急性期：○○床（増減○床）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・急性期：○○床（増減○床）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・回復期：○○床（増減○床）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・慢性期：○○床（増減○床）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　 計　　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</p:txBody>
      </p:sp>
      <p:sp>
        <p:nvSpPr>
          <p:cNvPr id="22" name="Text Box 67">
            <a:extLst>
              <a:ext uri="{FF2B5EF4-FFF2-40B4-BE49-F238E27FC236}">
                <a16:creationId xmlns:a16="http://schemas.microsoft.com/office/drawing/2014/main" id="{DA48B225-BF46-47E1-AB0B-5A6623BB0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6888" y="1794117"/>
            <a:ext cx="2055087" cy="85813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・高度急性期：○○床（増減○床）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・急性期：○○床（増減○床）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・回復期：○○床（増減○床）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・慢性期：○○床（増減○床）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　 計　　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EABAEC7-DD9C-4B5F-AF1F-A9B40AEDB8E5}"/>
              </a:ext>
            </a:extLst>
          </p:cNvPr>
          <p:cNvSpPr txBox="1"/>
          <p:nvPr/>
        </p:nvSpPr>
        <p:spPr>
          <a:xfrm>
            <a:off x="1739311" y="1738207"/>
            <a:ext cx="1110255" cy="2523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40" dirty="0"/>
              <a:t>～○○年度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E101DBF-BDAD-4E85-87F2-60B6CE158C1A}"/>
              </a:ext>
            </a:extLst>
          </p:cNvPr>
          <p:cNvSpPr txBox="1"/>
          <p:nvPr/>
        </p:nvSpPr>
        <p:spPr>
          <a:xfrm>
            <a:off x="5648038" y="1744727"/>
            <a:ext cx="1194117" cy="2523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40" dirty="0"/>
              <a:t>○○年度</a:t>
            </a:r>
          </a:p>
        </p:txBody>
      </p:sp>
      <p:sp>
        <p:nvSpPr>
          <p:cNvPr id="31" name="Text Box 127">
            <a:extLst>
              <a:ext uri="{FF2B5EF4-FFF2-40B4-BE49-F238E27FC236}">
                <a16:creationId xmlns:a16="http://schemas.microsoft.com/office/drawing/2014/main" id="{E0CF62C7-4FF8-4DC5-9834-80E8B6E355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4541" y="4690039"/>
            <a:ext cx="1641677" cy="2469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pPr algn="ctr"/>
            <a:r>
              <a:rPr lang="en-US" altLang="ja-JP" sz="993" dirty="0">
                <a:solidFill>
                  <a:prstClr val="black"/>
                </a:solidFill>
                <a:latin typeface="ＭＳ Ｐゴシック"/>
              </a:rPr>
              <a:t>【</a:t>
            </a:r>
            <a:r>
              <a:rPr lang="ja-JP" altLang="en-US" sz="993" dirty="0">
                <a:solidFill>
                  <a:prstClr val="black"/>
                </a:solidFill>
                <a:latin typeface="ＭＳ Ｐゴシック"/>
              </a:rPr>
              <a:t>基幹病院以外の病院</a:t>
            </a:r>
            <a:r>
              <a:rPr lang="en-US" altLang="ja-JP" sz="993" dirty="0">
                <a:solidFill>
                  <a:prstClr val="black"/>
                </a:solidFill>
                <a:latin typeface="ＭＳ Ｐゴシック"/>
              </a:rPr>
              <a:t>】</a:t>
            </a:r>
          </a:p>
        </p:txBody>
      </p:sp>
      <p:sp>
        <p:nvSpPr>
          <p:cNvPr id="32" name="Text Box 127">
            <a:extLst>
              <a:ext uri="{FF2B5EF4-FFF2-40B4-BE49-F238E27FC236}">
                <a16:creationId xmlns:a16="http://schemas.microsoft.com/office/drawing/2014/main" id="{E9881D35-3C82-4F8B-9D52-D605E7A816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2255" y="2020372"/>
            <a:ext cx="1064026" cy="24927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pPr algn="ctr"/>
            <a:r>
              <a:rPr lang="en-US" altLang="ja-JP" sz="993" dirty="0">
                <a:solidFill>
                  <a:prstClr val="black"/>
                </a:solidFill>
                <a:latin typeface="ＭＳ Ｐゴシック"/>
              </a:rPr>
              <a:t>【</a:t>
            </a:r>
            <a:r>
              <a:rPr lang="ja-JP" altLang="en-US" sz="993" dirty="0">
                <a:solidFill>
                  <a:prstClr val="black"/>
                </a:solidFill>
                <a:latin typeface="ＭＳ Ｐゴシック"/>
              </a:rPr>
              <a:t>基幹病院</a:t>
            </a:r>
            <a:r>
              <a:rPr lang="en-US" altLang="ja-JP" sz="993" dirty="0">
                <a:solidFill>
                  <a:prstClr val="black"/>
                </a:solidFill>
                <a:latin typeface="ＭＳ Ｐゴシック"/>
              </a:rPr>
              <a:t>】</a:t>
            </a: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FCAD1EEB-223E-4A81-B552-BC0DFE924212}"/>
              </a:ext>
            </a:extLst>
          </p:cNvPr>
          <p:cNvCxnSpPr>
            <a:cxnSpLocks/>
          </p:cNvCxnSpPr>
          <p:nvPr/>
        </p:nvCxnSpPr>
        <p:spPr>
          <a:xfrm>
            <a:off x="7007155" y="3323063"/>
            <a:ext cx="1" cy="12240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吹き出し: 角を丸めた四角形 33">
            <a:extLst>
              <a:ext uri="{FF2B5EF4-FFF2-40B4-BE49-F238E27FC236}">
                <a16:creationId xmlns:a16="http://schemas.microsoft.com/office/drawing/2014/main" id="{8DDE7FB3-5F76-41A0-A296-7ABCFE851CB6}"/>
              </a:ext>
            </a:extLst>
          </p:cNvPr>
          <p:cNvSpPr/>
          <p:nvPr/>
        </p:nvSpPr>
        <p:spPr>
          <a:xfrm>
            <a:off x="5351000" y="3183114"/>
            <a:ext cx="1255031" cy="1106089"/>
          </a:xfrm>
          <a:prstGeom prst="wedgeRoundRectCallout">
            <a:avLst>
              <a:gd name="adj1" fmla="val 71688"/>
              <a:gd name="adj2" fmla="val -3766"/>
              <a:gd name="adj3" fmla="val 16667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marL="88900" indent="-88900">
              <a:buFont typeface="Arial" panose="020B0604020202020204" pitchFamily="34" charset="0"/>
              <a:buChar char="•"/>
            </a:pPr>
            <a:r>
              <a:rPr lang="ja-JP" altLang="en-US" sz="1000" dirty="0">
                <a:solidFill>
                  <a:srgbClr val="FF0000"/>
                </a:solidFill>
              </a:rPr>
              <a:t>医師派遣の取組</a:t>
            </a:r>
            <a:r>
              <a:rPr lang="ja-JP" altLang="en-US" sz="1000" dirty="0">
                <a:solidFill>
                  <a:schemeClr val="tx1"/>
                </a:solidFill>
              </a:rPr>
              <a:t>として○○科に○○人を、月○人派遣</a:t>
            </a:r>
            <a:endParaRPr lang="en-US" altLang="ja-JP" sz="1000" dirty="0">
              <a:solidFill>
                <a:schemeClr val="tx1"/>
              </a:solidFill>
            </a:endParaRP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ja-JP" altLang="en-US" sz="1000" dirty="0">
                <a:solidFill>
                  <a:srgbClr val="FF0000"/>
                </a:solidFill>
              </a:rPr>
              <a:t>遠隔診療等の診療支援の取組</a:t>
            </a:r>
            <a:r>
              <a:rPr lang="ja-JP" altLang="en-US" sz="1000" dirty="0">
                <a:solidFill>
                  <a:schemeClr val="tx1"/>
                </a:solidFill>
              </a:rPr>
              <a:t>として～を実施</a:t>
            </a:r>
            <a:endParaRPr lang="en-US" altLang="ja-JP" sz="1000" dirty="0">
              <a:solidFill>
                <a:schemeClr val="tx1"/>
              </a:solidFill>
            </a:endParaRPr>
          </a:p>
        </p:txBody>
      </p:sp>
      <p:sp>
        <p:nvSpPr>
          <p:cNvPr id="35" name="吹き出し: 角を丸めた四角形 34">
            <a:extLst>
              <a:ext uri="{FF2B5EF4-FFF2-40B4-BE49-F238E27FC236}">
                <a16:creationId xmlns:a16="http://schemas.microsoft.com/office/drawing/2014/main" id="{92E881CA-A842-4CF0-B493-F01A7C9F9EBA}"/>
              </a:ext>
            </a:extLst>
          </p:cNvPr>
          <p:cNvSpPr/>
          <p:nvPr/>
        </p:nvSpPr>
        <p:spPr>
          <a:xfrm>
            <a:off x="7646626" y="1054252"/>
            <a:ext cx="1787729" cy="693648"/>
          </a:xfrm>
          <a:prstGeom prst="wedgeRoundRectCallout">
            <a:avLst>
              <a:gd name="adj1" fmla="val -68869"/>
              <a:gd name="adj2" fmla="val 105026"/>
              <a:gd name="adj3" fmla="val 16667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000" dirty="0">
                <a:solidFill>
                  <a:schemeClr val="tx1"/>
                </a:solidFill>
              </a:rPr>
              <a:t>【</a:t>
            </a:r>
            <a:r>
              <a:rPr kumimoji="1" lang="ja-JP" altLang="en-US" sz="1000" dirty="0">
                <a:solidFill>
                  <a:schemeClr val="tx1"/>
                </a:solidFill>
              </a:rPr>
              <a:t>主な役割</a:t>
            </a:r>
            <a:r>
              <a:rPr kumimoji="1" lang="en-US" altLang="ja-JP" sz="1000" dirty="0">
                <a:solidFill>
                  <a:schemeClr val="tx1"/>
                </a:solidFill>
              </a:rPr>
              <a:t>】</a:t>
            </a:r>
          </a:p>
          <a:p>
            <a:r>
              <a:rPr kumimoji="1" lang="ja-JP" altLang="en-US" sz="1000" dirty="0">
                <a:solidFill>
                  <a:schemeClr val="tx1"/>
                </a:solidFill>
              </a:rPr>
              <a:t>・～～～</a:t>
            </a:r>
          </a:p>
        </p:txBody>
      </p:sp>
      <p:sp>
        <p:nvSpPr>
          <p:cNvPr id="36" name="吹き出し: 角を丸めた四角形 35">
            <a:extLst>
              <a:ext uri="{FF2B5EF4-FFF2-40B4-BE49-F238E27FC236}">
                <a16:creationId xmlns:a16="http://schemas.microsoft.com/office/drawing/2014/main" id="{976746AC-3A12-4425-A4E7-E56FA0E47052}"/>
              </a:ext>
            </a:extLst>
          </p:cNvPr>
          <p:cNvSpPr/>
          <p:nvPr/>
        </p:nvSpPr>
        <p:spPr>
          <a:xfrm>
            <a:off x="7938413" y="4601931"/>
            <a:ext cx="1787729" cy="693648"/>
          </a:xfrm>
          <a:prstGeom prst="wedgeRoundRectCallout">
            <a:avLst>
              <a:gd name="adj1" fmla="val -65080"/>
              <a:gd name="adj2" fmla="val 22025"/>
              <a:gd name="adj3" fmla="val 16667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000" dirty="0">
                <a:solidFill>
                  <a:schemeClr val="tx1"/>
                </a:solidFill>
              </a:rPr>
              <a:t>【</a:t>
            </a:r>
            <a:r>
              <a:rPr kumimoji="1" lang="ja-JP" altLang="en-US" sz="1000" dirty="0">
                <a:solidFill>
                  <a:schemeClr val="tx1"/>
                </a:solidFill>
              </a:rPr>
              <a:t>主な役割</a:t>
            </a:r>
            <a:r>
              <a:rPr kumimoji="1" lang="en-US" altLang="ja-JP" sz="1000" dirty="0">
                <a:solidFill>
                  <a:schemeClr val="tx1"/>
                </a:solidFill>
              </a:rPr>
              <a:t>】</a:t>
            </a:r>
          </a:p>
          <a:p>
            <a:r>
              <a:rPr kumimoji="1" lang="ja-JP" altLang="en-US" sz="1000" dirty="0">
                <a:solidFill>
                  <a:schemeClr val="tx1"/>
                </a:solidFill>
              </a:rPr>
              <a:t>・～～～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3DA4A11-241C-43A4-AF3A-0BB7F0518691}"/>
              </a:ext>
            </a:extLst>
          </p:cNvPr>
          <p:cNvSpPr txBox="1"/>
          <p:nvPr/>
        </p:nvSpPr>
        <p:spPr>
          <a:xfrm>
            <a:off x="85207" y="156967"/>
            <a:ext cx="9779641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機能分化・連携強化の概要を図示した資料</a:t>
            </a:r>
            <a:r>
              <a:rPr lang="ja-JP" altLang="en-US" sz="1600" dirty="0"/>
              <a:t>　</a:t>
            </a:r>
            <a:r>
              <a:rPr lang="ja-JP" altLang="en-US" sz="1200" dirty="0"/>
              <a:t>（記入例）（任意様式でも可）</a:t>
            </a:r>
            <a:r>
              <a:rPr lang="ja-JP" altLang="en-US" sz="1200" u="sng" dirty="0"/>
              <a:t>適宜タイトルを付し、不要な文字は消すこと。</a:t>
            </a:r>
            <a:endParaRPr kumimoji="1" lang="ja-JP" altLang="en-US" sz="1400" u="sng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1C290AF-0869-46C6-9E50-BFFCE5CD7628}"/>
              </a:ext>
            </a:extLst>
          </p:cNvPr>
          <p:cNvSpPr txBox="1"/>
          <p:nvPr/>
        </p:nvSpPr>
        <p:spPr>
          <a:xfrm>
            <a:off x="82827" y="526216"/>
            <a:ext cx="72617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※</a:t>
            </a:r>
            <a:r>
              <a:rPr kumimoji="1" lang="ja-JP" altLang="en-US" sz="1050" dirty="0"/>
              <a:t>１　病院名は、</a:t>
            </a:r>
            <a:r>
              <a:rPr kumimoji="1" lang="ja-JP" altLang="en-US" sz="1050" dirty="0">
                <a:solidFill>
                  <a:srgbClr val="FF0000"/>
                </a:solidFill>
              </a:rPr>
              <a:t>開設者（指定管理者制度を導入している場合は指定管理者を含む。）</a:t>
            </a:r>
            <a:r>
              <a:rPr kumimoji="1" lang="ja-JP" altLang="en-US" sz="1050" dirty="0"/>
              <a:t>が分かるように記入すること。　</a:t>
            </a:r>
            <a:endParaRPr kumimoji="1" lang="en-US" altLang="ja-JP" sz="1050" dirty="0"/>
          </a:p>
          <a:p>
            <a:r>
              <a:rPr kumimoji="1" lang="en-US" altLang="ja-JP" sz="1050" dirty="0"/>
              <a:t>※</a:t>
            </a:r>
            <a:r>
              <a:rPr kumimoji="1" lang="ja-JP" altLang="en-US" sz="1050" dirty="0"/>
              <a:t>２　</a:t>
            </a:r>
            <a:r>
              <a:rPr kumimoji="1" lang="ja-JP" altLang="en-US" sz="1050" dirty="0">
                <a:solidFill>
                  <a:srgbClr val="FF0000"/>
                </a:solidFill>
              </a:rPr>
              <a:t>病床機能報告に基づく機能別病床数と、機能分化・連携強化の取組前後の機能別病床数（予定）は</a:t>
            </a:r>
            <a:r>
              <a:rPr kumimoji="1" lang="ja-JP" altLang="en-US" sz="1050" dirty="0"/>
              <a:t>、必ず記入すること。</a:t>
            </a:r>
            <a:endParaRPr kumimoji="1" lang="en-US" altLang="ja-JP" sz="1050" dirty="0"/>
          </a:p>
          <a:p>
            <a:r>
              <a:rPr kumimoji="1" lang="en-US" altLang="ja-JP" sz="1050" dirty="0"/>
              <a:t>※</a:t>
            </a:r>
            <a:r>
              <a:rPr kumimoji="1" lang="ja-JP" altLang="en-US" sz="1050" dirty="0"/>
              <a:t>３　取組後の状態については、基幹病院と基幹病院以外の別が分かるように記入すること。</a:t>
            </a:r>
            <a:endParaRPr kumimoji="1" lang="en-US" altLang="ja-JP" sz="1050" dirty="0"/>
          </a:p>
          <a:p>
            <a:r>
              <a:rPr kumimoji="1" lang="en-US" altLang="ja-JP" sz="1050" dirty="0"/>
              <a:t>※</a:t>
            </a:r>
            <a:r>
              <a:rPr kumimoji="1" lang="ja-JP" altLang="en-US" sz="1050" dirty="0"/>
              <a:t>４　取組後、病院間でどのような連携が行われるか、記入すること。</a:t>
            </a:r>
            <a:endParaRPr kumimoji="1" lang="en-US" altLang="ja-JP" sz="1050" dirty="0"/>
          </a:p>
          <a:p>
            <a:r>
              <a:rPr kumimoji="1" lang="en-US" altLang="ja-JP" sz="1050" dirty="0"/>
              <a:t>※</a:t>
            </a:r>
            <a:r>
              <a:rPr kumimoji="1" lang="ja-JP" altLang="en-US" sz="1050" dirty="0"/>
              <a:t>５　取組の前後で、</a:t>
            </a:r>
            <a:r>
              <a:rPr kumimoji="1" lang="ja-JP" altLang="en-US" sz="1050" dirty="0">
                <a:solidFill>
                  <a:srgbClr val="FF0000"/>
                </a:solidFill>
              </a:rPr>
              <a:t>病院の廃止や、診療所化が行われる場合は、必ずその旨を明記</a:t>
            </a:r>
            <a:r>
              <a:rPr kumimoji="1" lang="ja-JP" altLang="en-US" sz="1050" dirty="0"/>
              <a:t>すること。</a:t>
            </a:r>
            <a:endParaRPr kumimoji="1" lang="en-US" altLang="ja-JP" sz="105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AC5F513-3C3D-40AC-A80E-BF8C9A3FF851}"/>
              </a:ext>
            </a:extLst>
          </p:cNvPr>
          <p:cNvSpPr txBox="1"/>
          <p:nvPr/>
        </p:nvSpPr>
        <p:spPr>
          <a:xfrm>
            <a:off x="3648499" y="4338143"/>
            <a:ext cx="2276881" cy="2523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40" dirty="0">
                <a:solidFill>
                  <a:srgbClr val="FF0000"/>
                </a:solidFill>
              </a:rPr>
              <a:t>※</a:t>
            </a:r>
            <a:r>
              <a:rPr lang="ja-JP" altLang="en-US" sz="1040" dirty="0">
                <a:solidFill>
                  <a:srgbClr val="FF0000"/>
                </a:solidFill>
              </a:rPr>
              <a:t>●●市立○○病院は廃止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1CB49F8-48FB-4699-B4A5-78F8C83C48DB}"/>
              </a:ext>
            </a:extLst>
          </p:cNvPr>
          <p:cNvSpPr txBox="1"/>
          <p:nvPr/>
        </p:nvSpPr>
        <p:spPr>
          <a:xfrm>
            <a:off x="8540490" y="521084"/>
            <a:ext cx="11261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/>
              <a:t>参考様式</a:t>
            </a:r>
          </a:p>
        </p:txBody>
      </p:sp>
      <p:sp>
        <p:nvSpPr>
          <p:cNvPr id="38" name="Text Box 67">
            <a:extLst>
              <a:ext uri="{FF2B5EF4-FFF2-40B4-BE49-F238E27FC236}">
                <a16:creationId xmlns:a16="http://schemas.microsoft.com/office/drawing/2014/main" id="{007DB3D7-90B9-4132-9193-11556DF37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425" y="5127191"/>
            <a:ext cx="1919072" cy="1010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＜令和○年度病床機能報告＞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・高度急性期：○○床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・急性期：○○床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・回復期：○○床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・慢性期：○○床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　 計　　：○○床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</p:txBody>
      </p:sp>
      <p:sp>
        <p:nvSpPr>
          <p:cNvPr id="39" name="Text Box 67">
            <a:extLst>
              <a:ext uri="{FF2B5EF4-FFF2-40B4-BE49-F238E27FC236}">
                <a16:creationId xmlns:a16="http://schemas.microsoft.com/office/drawing/2014/main" id="{F7FF64EA-783A-4E4C-A5C5-74D4761C2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7609" y="4864541"/>
            <a:ext cx="2042090" cy="2634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pPr algn="ctr"/>
            <a:r>
              <a:rPr lang="en-US" altLang="ja-JP" sz="1100" dirty="0">
                <a:solidFill>
                  <a:srgbClr val="FF0000"/>
                </a:solidFill>
                <a:latin typeface="ＭＳ Ｐゴシック"/>
              </a:rPr>
              <a:t>【</a:t>
            </a:r>
            <a:r>
              <a:rPr lang="ja-JP" altLang="en-US" sz="1100" dirty="0">
                <a:solidFill>
                  <a:srgbClr val="FF0000"/>
                </a:solidFill>
                <a:latin typeface="ＭＳ Ｐゴシック"/>
              </a:rPr>
              <a:t>関係病院の合計の病床数</a:t>
            </a:r>
            <a:r>
              <a:rPr lang="en-US" altLang="ja-JP" sz="1100" dirty="0">
                <a:solidFill>
                  <a:srgbClr val="FF0000"/>
                </a:solidFill>
                <a:latin typeface="ＭＳ Ｐゴシック"/>
              </a:rPr>
              <a:t>】</a:t>
            </a:r>
          </a:p>
        </p:txBody>
      </p:sp>
      <p:sp>
        <p:nvSpPr>
          <p:cNvPr id="42" name="Text Box 67">
            <a:extLst>
              <a:ext uri="{FF2B5EF4-FFF2-40B4-BE49-F238E27FC236}">
                <a16:creationId xmlns:a16="http://schemas.microsoft.com/office/drawing/2014/main" id="{559D51E3-B87D-4E17-92A1-85747F668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1371" y="5554171"/>
            <a:ext cx="2042090" cy="2634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pPr algn="ctr"/>
            <a:r>
              <a:rPr lang="en-US" altLang="ja-JP" sz="1100" dirty="0">
                <a:solidFill>
                  <a:srgbClr val="FF0000"/>
                </a:solidFill>
                <a:latin typeface="ＭＳ Ｐゴシック"/>
              </a:rPr>
              <a:t>【</a:t>
            </a:r>
            <a:r>
              <a:rPr lang="ja-JP" altLang="en-US" sz="1100" dirty="0">
                <a:solidFill>
                  <a:srgbClr val="FF0000"/>
                </a:solidFill>
                <a:latin typeface="ＭＳ Ｐゴシック"/>
              </a:rPr>
              <a:t>関係病院の合計の病床数</a:t>
            </a:r>
            <a:r>
              <a:rPr lang="en-US" altLang="ja-JP" sz="1100" dirty="0">
                <a:solidFill>
                  <a:srgbClr val="FF0000"/>
                </a:solidFill>
                <a:latin typeface="ＭＳ Ｐゴシック"/>
              </a:rPr>
              <a:t>】</a:t>
            </a:r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405793EB-120F-4A79-9152-B61FEF9C6F99}"/>
              </a:ext>
            </a:extLst>
          </p:cNvPr>
          <p:cNvSpPr/>
          <p:nvPr/>
        </p:nvSpPr>
        <p:spPr>
          <a:xfrm>
            <a:off x="7784063" y="3718844"/>
            <a:ext cx="1787729" cy="693648"/>
          </a:xfrm>
          <a:prstGeom prst="wedgeRoundRectCallout">
            <a:avLst>
              <a:gd name="adj1" fmla="val -84456"/>
              <a:gd name="adj2" fmla="val -29771"/>
              <a:gd name="adj3" fmla="val 16667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ja-JP" altLang="en-US" sz="1000" dirty="0">
                <a:solidFill>
                  <a:schemeClr val="tx1"/>
                </a:solidFill>
              </a:rPr>
              <a:t>○○システムにより、○○について連携</a:t>
            </a:r>
            <a:endParaRPr lang="en-US" altLang="ja-JP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ja-JP" altLang="en-US" sz="1000" dirty="0">
                <a:solidFill>
                  <a:schemeClr val="tx1"/>
                </a:solidFill>
              </a:rPr>
              <a:t>～～～</a:t>
            </a: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2D587962-A4BA-417B-A23D-8D155C65BDA9}"/>
              </a:ext>
            </a:extLst>
          </p:cNvPr>
          <p:cNvCxnSpPr>
            <a:cxnSpLocks/>
          </p:cNvCxnSpPr>
          <p:nvPr/>
        </p:nvCxnSpPr>
        <p:spPr>
          <a:xfrm flipV="1">
            <a:off x="7393949" y="3359063"/>
            <a:ext cx="1" cy="115200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吹き出し: 角を丸めた四角形 44">
            <a:extLst>
              <a:ext uri="{FF2B5EF4-FFF2-40B4-BE49-F238E27FC236}">
                <a16:creationId xmlns:a16="http://schemas.microsoft.com/office/drawing/2014/main" id="{47E82140-1CD6-441C-82EA-53A52B198FCB}"/>
              </a:ext>
            </a:extLst>
          </p:cNvPr>
          <p:cNvSpPr/>
          <p:nvPr/>
        </p:nvSpPr>
        <p:spPr>
          <a:xfrm>
            <a:off x="8077119" y="2745151"/>
            <a:ext cx="1787729" cy="798956"/>
          </a:xfrm>
          <a:prstGeom prst="wedgeRoundRectCallout">
            <a:avLst>
              <a:gd name="adj1" fmla="val -88245"/>
              <a:gd name="adj2" fmla="val 73980"/>
              <a:gd name="adj3" fmla="val 16667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dirty="0">
                <a:solidFill>
                  <a:srgbClr val="FF0000"/>
                </a:solidFill>
              </a:rPr>
              <a:t>・基幹病院に医師・看護師等を集約したり、関係病院間で人材を融通する仕組みを作る場合は、その旨を記入。</a:t>
            </a:r>
            <a:endParaRPr lang="en-US" altLang="ja-JP" sz="1000" dirty="0">
              <a:solidFill>
                <a:srgbClr val="FF0000"/>
              </a:solidFill>
            </a:endParaRPr>
          </a:p>
        </p:txBody>
      </p:sp>
      <p:sp>
        <p:nvSpPr>
          <p:cNvPr id="46" name="Text Box 67">
            <a:extLst>
              <a:ext uri="{FF2B5EF4-FFF2-40B4-BE49-F238E27FC236}">
                <a16:creationId xmlns:a16="http://schemas.microsoft.com/office/drawing/2014/main" id="{05C01B0F-960E-4F29-BC2B-631E0731E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9717" y="5803748"/>
            <a:ext cx="2042089" cy="85813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3236" tIns="46617" rIns="93236" bIns="46617">
            <a:spAutoFit/>
          </a:bodyPr>
          <a:lstStyle/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・高度急性期：○○床（増減○床）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・急性期：○○床（増減○床）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・回復期：○○床（増減○床）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・慢性期：○○床（増減○床）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  <a:p>
            <a:r>
              <a:rPr lang="ja-JP" altLang="en-US" sz="993" dirty="0">
                <a:solidFill>
                  <a:srgbClr val="FF0000"/>
                </a:solidFill>
                <a:latin typeface="ＭＳ Ｐゴシック"/>
              </a:rPr>
              <a:t>　 計　　：○○床（増減○床）</a:t>
            </a:r>
            <a:endParaRPr lang="en-US" altLang="ja-JP" sz="993" dirty="0">
              <a:solidFill>
                <a:srgbClr val="FF0000"/>
              </a:solidFill>
              <a:latin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52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BF8E009-ACCB-43FA-855C-16FDF82AD38E}"/>
              </a:ext>
            </a:extLst>
          </p:cNvPr>
          <p:cNvSpPr txBox="1"/>
          <p:nvPr/>
        </p:nvSpPr>
        <p:spPr>
          <a:xfrm>
            <a:off x="3785705" y="620688"/>
            <a:ext cx="2509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記入時の留意点</a:t>
            </a:r>
            <a:endParaRPr kumimoji="1" lang="en-US" altLang="ja-JP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DF8EA4D-FD0E-4B5C-9CE0-A4C0E0DA80BB}"/>
              </a:ext>
            </a:extLst>
          </p:cNvPr>
          <p:cNvSpPr txBox="1"/>
          <p:nvPr/>
        </p:nvSpPr>
        <p:spPr>
          <a:xfrm>
            <a:off x="1082474" y="1435998"/>
            <a:ext cx="791567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>
                <a:solidFill>
                  <a:srgbClr val="FF0000"/>
                </a:solidFill>
              </a:rPr>
              <a:t>前ページはイメージですので、レイアウト等は、適宜工夫</a:t>
            </a:r>
            <a:r>
              <a:rPr kumimoji="1" lang="ja-JP" altLang="en-US" dirty="0"/>
              <a:t>して</a:t>
            </a:r>
            <a:r>
              <a:rPr lang="ja-JP" altLang="en-US" dirty="0"/>
              <a:t>ください。</a:t>
            </a:r>
            <a:br>
              <a:rPr lang="en-US" altLang="ja-JP" dirty="0"/>
            </a:br>
            <a:r>
              <a:rPr lang="ja-JP" altLang="en-US" dirty="0"/>
              <a:t>特に、既に作成済みの概要図等がある場合は、そちらを活用していただいて構いません。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rgbClr val="FF0000"/>
                </a:solidFill>
              </a:rPr>
              <a:t>前ページで赤字としている部分の内容は、病院事業債（特別分）の要件の確認のほか、経営強化ガイドラインで示している「機能分化・連携強化」の具体例を知る上で、重要なポイントになる部分ですので、必ず記入してください。</a:t>
            </a:r>
            <a:endParaRPr lang="en-US" altLang="ja-JP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取組の内容は、なるべく具体的に記入をお願いします。また、前ページの記入例の文量にかかわらず、積極的な記入をお願いします。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/>
              <a:t>提出の際は、</a:t>
            </a:r>
            <a:r>
              <a:rPr kumimoji="1" lang="ja-JP" altLang="en-US" dirty="0">
                <a:solidFill>
                  <a:srgbClr val="FF0000"/>
                </a:solidFill>
              </a:rPr>
              <a:t>ＰｏｗｅｒＰｏｉｎｔのまま</a:t>
            </a:r>
            <a:r>
              <a:rPr kumimoji="1" lang="ja-JP" altLang="en-US" dirty="0"/>
              <a:t>提出してください。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>
                <a:solidFill>
                  <a:srgbClr val="FF0000"/>
                </a:solidFill>
              </a:rPr>
              <a:t>前ページスライドを使用する場合は、適宜タイトルを付してください。</a:t>
            </a:r>
            <a:br>
              <a:rPr lang="en-US" altLang="ja-JP" dirty="0">
                <a:solidFill>
                  <a:srgbClr val="FF0000"/>
                </a:solidFill>
              </a:rPr>
            </a:br>
            <a:r>
              <a:rPr lang="ja-JP" altLang="en-US" dirty="0">
                <a:solidFill>
                  <a:srgbClr val="FF0000"/>
                </a:solidFill>
              </a:rPr>
              <a:t>また、</a:t>
            </a:r>
            <a:r>
              <a:rPr kumimoji="1" lang="ja-JP" altLang="en-US" dirty="0">
                <a:solidFill>
                  <a:srgbClr val="FF0000"/>
                </a:solidFill>
              </a:rPr>
              <a:t>総務省側で記入している、記入に当たっての留意点や、記入方法の解説などの不要な文字は、削除してください。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37003843"/>
      </p:ext>
    </p:extLst>
  </p:cSld>
  <p:clrMapOvr>
    <a:masterClrMapping/>
  </p:clrMapOvr>
</p:sld>
</file>

<file path=ppt/theme/theme1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 fontAlgn="auto">
          <a:spcBef>
            <a:spcPts val="0"/>
          </a:spcBef>
          <a:spcAft>
            <a:spcPts val="0"/>
          </a:spcAft>
          <a:defRPr b="1" u="sng" dirty="0">
            <a:solidFill>
              <a:prstClr val="black"/>
            </a:solidFill>
            <a:latin typeface="+mn-ea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solidFill>
            <a:srgbClr val="FF0000"/>
          </a:solidFill>
          <a:prstDash val="dash"/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>
        <a:spAutoFit/>
      </a:bodyPr>
      <a:lstStyle>
        <a:defPPr eaLnBrk="1" hangingPunct="1">
          <a:spcBef>
            <a:spcPct val="0"/>
          </a:spcBef>
          <a:buFontTx/>
          <a:buNone/>
          <a:defRPr sz="100">
            <a:latin typeface="Arial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solidFill>
            <a:srgbClr val="FF0000"/>
          </a:solidFill>
          <a:prstDash val="dash"/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>
        <a:spAutoFit/>
      </a:bodyPr>
      <a:lstStyle>
        <a:defPPr eaLnBrk="1" hangingPunct="1">
          <a:spcBef>
            <a:spcPct val="0"/>
          </a:spcBef>
          <a:buFontTx/>
          <a:buNone/>
          <a:defRPr sz="100">
            <a:latin typeface="Arial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5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24643</TotalTime>
  <Words>872</Words>
  <Application>Microsoft Office PowerPoint</Application>
  <PresentationFormat>ユーザー設定</PresentationFormat>
  <Paragraphs>81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Arial</vt:lpstr>
      <vt:lpstr>Calibri</vt:lpstr>
      <vt:lpstr>4_デザインの設定</vt:lpstr>
      <vt:lpstr>1_デザインの設定</vt:lpstr>
      <vt:lpstr>2_デザインの設定</vt:lpstr>
      <vt:lpstr>5_Office テーマ</vt:lpstr>
      <vt:lpstr>PowerPoint プレゼンテーション</vt:lpstr>
      <vt:lpstr>PowerPoint プレゼンテーション</vt:lpstr>
    </vt:vector>
  </TitlesOfParts>
  <Company>総務省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安藤　毅(009575)</dc:creator>
  <cp:lastModifiedBy>小幡　陽介(011717)</cp:lastModifiedBy>
  <cp:revision>1495</cp:revision>
  <cp:lastPrinted>2019-05-21T05:53:18Z</cp:lastPrinted>
  <dcterms:created xsi:type="dcterms:W3CDTF">2012-07-30T05:28:13Z</dcterms:created>
  <dcterms:modified xsi:type="dcterms:W3CDTF">2023-03-23T14:29:01Z</dcterms:modified>
</cp:coreProperties>
</file>