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saveSubsetFonts="1">
  <p:sldMasterIdLst>
    <p:sldMasterId id="2147483674" r:id="rId1"/>
  </p:sldMasterIdLst>
  <p:notesMasterIdLst>
    <p:notesMasterId r:id="rId4"/>
  </p:notesMasterIdLst>
  <p:sldIdLst>
    <p:sldId id="323" r:id="rId2"/>
    <p:sldId id="324" r:id="rId3"/>
  </p:sldIdLst>
  <p:sldSz cx="9906000" cy="6858000" type="A4"/>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952" userDrawn="1">
          <p15:clr>
            <a:srgbClr val="A4A3A4"/>
          </p15:clr>
        </p15:guide>
        <p15:guide id="2" pos="3097"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595959"/>
    <a:srgbClr val="003B83"/>
    <a:srgbClr val="C7DDFF"/>
    <a:srgbClr val="E46C0A"/>
    <a:srgbClr val="ED7D31"/>
    <a:srgbClr val="AE5A21"/>
    <a:srgbClr val="788EA9"/>
    <a:srgbClr val="FFE1E1"/>
    <a:srgbClr val="FFA7A7"/>
    <a:srgbClr val="E46D5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285" autoAdjust="0"/>
    <p:restoredTop sz="96513" autoAdjust="0"/>
  </p:normalViewPr>
  <p:slideViewPr>
    <p:cSldViewPr snapToGrid="0" showGuides="1">
      <p:cViewPr varScale="1">
        <p:scale>
          <a:sx n="68" d="100"/>
          <a:sy n="68" d="100"/>
        </p:scale>
        <p:origin x="1052" y="48"/>
      </p:cViewPr>
      <p:guideLst>
        <p:guide orient="horz" pos="3952"/>
        <p:guide pos="3097"/>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25830FBF-6DD2-46AC-8E2B-561665E39189}" type="datetimeFigureOut">
              <a:rPr kumimoji="1" lang="ja-JP" altLang="en-US" smtClean="0"/>
              <a:t>2023/3/31</a:t>
            </a:fld>
            <a:endParaRPr kumimoji="1" lang="ja-JP" altLang="en-US"/>
          </a:p>
        </p:txBody>
      </p:sp>
      <p:sp>
        <p:nvSpPr>
          <p:cNvPr id="4" name="スライド イメージ プレースホルダー 3"/>
          <p:cNvSpPr>
            <a:spLocks noGrp="1" noRot="1" noChangeAspect="1"/>
          </p:cNvSpPr>
          <p:nvPr>
            <p:ph type="sldImg" idx="2"/>
          </p:nvPr>
        </p:nvSpPr>
        <p:spPr>
          <a:xfrm>
            <a:off x="981075" y="1243013"/>
            <a:ext cx="4845050"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C690FDB8-BBED-40E3-8921-6F64D7CE12BC}" type="slidenum">
              <a:rPr kumimoji="1" lang="ja-JP" altLang="en-US" smtClean="0"/>
              <a:t>‹#›</a:t>
            </a:fld>
            <a:endParaRPr kumimoji="1" lang="ja-JP" altLang="en-US"/>
          </a:p>
        </p:txBody>
      </p:sp>
    </p:spTree>
    <p:extLst>
      <p:ext uri="{BB962C8B-B14F-4D97-AF65-F5344CB8AC3E}">
        <p14:creationId xmlns:p14="http://schemas.microsoft.com/office/powerpoint/2010/main" val="1549325467"/>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BDCB43C-46BF-4416-8F82-3F8CD6EBF9EC}" type="datetime1">
              <a:rPr kumimoji="1" lang="ja-JP" altLang="en-US" smtClean="0"/>
              <a:t>2023/3/31</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1749258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ユーザー設定レイアウ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D98D708-0C33-4625-A7A4-5AC7E7370638}"/>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5C2CFD98-BC90-4B9C-80D0-DD3EACF5FAC8}"/>
              </a:ext>
            </a:extLst>
          </p:cNvPr>
          <p:cNvSpPr>
            <a:spLocks noGrp="1"/>
          </p:cNvSpPr>
          <p:nvPr>
            <p:ph type="dt" sz="half" idx="10"/>
          </p:nvPr>
        </p:nvSpPr>
        <p:spPr/>
        <p:txBody>
          <a:bodyPr/>
          <a:lstStyle/>
          <a:p>
            <a:fld id="{58930D59-849C-44FC-A232-2F0921079289}" type="datetime1">
              <a:rPr kumimoji="1" lang="ja-JP" altLang="en-US" smtClean="0"/>
              <a:t>2023/3/31</a:t>
            </a:fld>
            <a:endParaRPr kumimoji="1" lang="ja-JP" altLang="en-US"/>
          </a:p>
        </p:txBody>
      </p:sp>
      <p:sp>
        <p:nvSpPr>
          <p:cNvPr id="4" name="フッター プレースホルダー 3">
            <a:extLst>
              <a:ext uri="{FF2B5EF4-FFF2-40B4-BE49-F238E27FC236}">
                <a16:creationId xmlns:a16="http://schemas.microsoft.com/office/drawing/2014/main" id="{B68A80A5-280D-4D13-9D2E-A08E2C246D53}"/>
              </a:ext>
            </a:extLst>
          </p:cNvPr>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591752092"/>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A94EF86-25B8-44ED-BE89-575E3D8ADD73}" type="datetime1">
              <a:rPr kumimoji="1" lang="ja-JP" altLang="en-US" smtClean="0"/>
              <a:t>2023/3/31</a:t>
            </a:fld>
            <a:endParaRPr kumimoji="1" lang="ja-JP" altLang="en-US"/>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Tree>
    <p:extLst>
      <p:ext uri="{BB962C8B-B14F-4D97-AF65-F5344CB8AC3E}">
        <p14:creationId xmlns:p14="http://schemas.microsoft.com/office/powerpoint/2010/main" val="1911541924"/>
      </p:ext>
    </p:extLst>
  </p:cSld>
  <p:clrMap bg1="lt1" tx1="dk1" bg2="lt2" tx2="dk2" accent1="accent1" accent2="accent2" accent3="accent3" accent4="accent4" accent5="accent5" accent6="accent6" hlink="hlink" folHlink="folHlink"/>
  <p:sldLayoutIdLst>
    <p:sldLayoutId id="2147483675" r:id="rId1"/>
    <p:sldLayoutId id="2147483676" r:id="rId2"/>
  </p:sldLayoutIdLst>
  <p:hf sldNum="0"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正方形/長方形 2">
            <a:extLst>
              <a:ext uri="{FF2B5EF4-FFF2-40B4-BE49-F238E27FC236}">
                <a16:creationId xmlns:a16="http://schemas.microsoft.com/office/drawing/2014/main" id="{D520C916-0397-4069-8CCB-C9EC30E2E48A}"/>
              </a:ext>
            </a:extLst>
          </p:cNvPr>
          <p:cNvSpPr/>
          <p:nvPr/>
        </p:nvSpPr>
        <p:spPr>
          <a:xfrm>
            <a:off x="6000" y="88733"/>
            <a:ext cx="9900000" cy="369332"/>
          </a:xfrm>
          <a:prstGeom prst="rect">
            <a:avLst/>
          </a:prstGeom>
        </p:spPr>
        <p:txBody>
          <a:bodyPr wrap="square">
            <a:spAutoFit/>
          </a:bodyPr>
          <a:lstStyle/>
          <a:p>
            <a:pPr algn="ctr" defTabSz="457177">
              <a:defRPr/>
            </a:pPr>
            <a:r>
              <a:rPr lang="ja-JP" altLang="en-US" b="1" kern="100" dirty="0">
                <a:latin typeface="Meiryo UI" panose="020B0604030504040204" pitchFamily="50" charset="-128"/>
                <a:ea typeface="Meiryo UI" panose="020B0604030504040204" pitchFamily="50" charset="-128"/>
                <a:cs typeface="Times New Roman" panose="02020603050405020304" pitchFamily="18" charset="0"/>
              </a:rPr>
              <a:t>事業名</a:t>
            </a:r>
          </a:p>
        </p:txBody>
      </p:sp>
      <p:graphicFrame>
        <p:nvGraphicFramePr>
          <p:cNvPr id="80" name="表 79">
            <a:extLst>
              <a:ext uri="{FF2B5EF4-FFF2-40B4-BE49-F238E27FC236}">
                <a16:creationId xmlns:a16="http://schemas.microsoft.com/office/drawing/2014/main" id="{016CA489-F918-4AC7-B14A-FFF1E4C0E260}"/>
              </a:ext>
            </a:extLst>
          </p:cNvPr>
          <p:cNvGraphicFramePr>
            <a:graphicFrameLocks noGrp="1"/>
          </p:cNvGraphicFramePr>
          <p:nvPr>
            <p:extLst>
              <p:ext uri="{D42A27DB-BD31-4B8C-83A1-F6EECF244321}">
                <p14:modId xmlns:p14="http://schemas.microsoft.com/office/powerpoint/2010/main" val="3183557468"/>
              </p:ext>
            </p:extLst>
          </p:nvPr>
        </p:nvGraphicFramePr>
        <p:xfrm>
          <a:off x="75000" y="521756"/>
          <a:ext cx="9756000" cy="1654238"/>
        </p:xfrm>
        <a:graphic>
          <a:graphicData uri="http://schemas.openxmlformats.org/drawingml/2006/table">
            <a:tbl>
              <a:tblPr firstRow="1" bandRow="1">
                <a:tableStyleId>{F5AB1C69-6EDB-4FF4-983F-18BD219EF322}</a:tableStyleId>
              </a:tblPr>
              <a:tblGrid>
                <a:gridCol w="1091949">
                  <a:extLst>
                    <a:ext uri="{9D8B030D-6E8A-4147-A177-3AD203B41FA5}">
                      <a16:colId xmlns:a16="http://schemas.microsoft.com/office/drawing/2014/main" val="20000"/>
                    </a:ext>
                  </a:extLst>
                </a:gridCol>
                <a:gridCol w="4545954">
                  <a:extLst>
                    <a:ext uri="{9D8B030D-6E8A-4147-A177-3AD203B41FA5}">
                      <a16:colId xmlns:a16="http://schemas.microsoft.com/office/drawing/2014/main" val="20001"/>
                    </a:ext>
                  </a:extLst>
                </a:gridCol>
                <a:gridCol w="1017835">
                  <a:extLst>
                    <a:ext uri="{9D8B030D-6E8A-4147-A177-3AD203B41FA5}">
                      <a16:colId xmlns:a16="http://schemas.microsoft.com/office/drawing/2014/main" val="2723707140"/>
                    </a:ext>
                  </a:extLst>
                </a:gridCol>
                <a:gridCol w="3100262">
                  <a:extLst>
                    <a:ext uri="{9D8B030D-6E8A-4147-A177-3AD203B41FA5}">
                      <a16:colId xmlns:a16="http://schemas.microsoft.com/office/drawing/2014/main" val="2252376850"/>
                    </a:ext>
                  </a:extLst>
                </a:gridCol>
              </a:tblGrid>
              <a:tr h="46475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schemeClr val="bg1"/>
                          </a:solidFill>
                          <a:latin typeface="Meiryo UI" panose="020B0604030504040204" pitchFamily="50" charset="-128"/>
                          <a:ea typeface="Meiryo UI" panose="020B0604030504040204" pitchFamily="50" charset="-128"/>
                        </a:rPr>
                        <a:t>実施体制</a:t>
                      </a:r>
                      <a:endParaRPr kumimoji="1" lang="en-US" altLang="ja-JP" sz="1400" b="1" dirty="0">
                        <a:solidFill>
                          <a:schemeClr val="bg1"/>
                        </a:solidFill>
                        <a:latin typeface="Meiryo UI" panose="020B0604030504040204" pitchFamily="50" charset="-128"/>
                        <a:ea typeface="Meiryo UI" panose="020B0604030504040204" pitchFamily="50" charset="-128"/>
                      </a:endParaRPr>
                    </a:p>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700" b="1" dirty="0">
                          <a:solidFill>
                            <a:schemeClr val="bg1"/>
                          </a:solidFill>
                          <a:latin typeface="Meiryo UI" panose="020B0604030504040204" pitchFamily="50" charset="-128"/>
                          <a:ea typeface="Meiryo UI" panose="020B0604030504040204" pitchFamily="50" charset="-128"/>
                        </a:rPr>
                        <a:t>（下線：代表機関）</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595959"/>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100" b="0" u="sng" dirty="0">
                          <a:solidFill>
                            <a:schemeClr val="tx1"/>
                          </a:solidFill>
                          <a:latin typeface="Meiryo UI" panose="020B0604030504040204" pitchFamily="50" charset="-128"/>
                          <a:ea typeface="Meiryo UI" panose="020B0604030504040204" pitchFamily="50" charset="-128"/>
                        </a:rPr>
                        <a:t>A</a:t>
                      </a:r>
                      <a:r>
                        <a:rPr kumimoji="1" lang="ja-JP" altLang="en-US" sz="1100" b="0" u="sng" dirty="0">
                          <a:solidFill>
                            <a:schemeClr val="tx1"/>
                          </a:solidFill>
                          <a:latin typeface="Meiryo UI" panose="020B0604030504040204" pitchFamily="50" charset="-128"/>
                          <a:ea typeface="Meiryo UI" panose="020B0604030504040204" pitchFamily="50" charset="-128"/>
                        </a:rPr>
                        <a:t>市</a:t>
                      </a:r>
                      <a:r>
                        <a:rPr kumimoji="1" lang="ja-JP" altLang="en-US" sz="1100" b="0" dirty="0">
                          <a:solidFill>
                            <a:schemeClr val="tx1"/>
                          </a:solidFill>
                          <a:latin typeface="Meiryo UI" panose="020B0604030504040204" pitchFamily="50" charset="-128"/>
                          <a:ea typeface="Meiryo UI" panose="020B0604030504040204" pitchFamily="50" charset="-128"/>
                        </a:rPr>
                        <a:t>、</a:t>
                      </a:r>
                      <a:r>
                        <a:rPr kumimoji="1" lang="en-US" altLang="ja-JP" sz="1100" b="0" dirty="0">
                          <a:solidFill>
                            <a:schemeClr val="tx1"/>
                          </a:solidFill>
                          <a:latin typeface="Meiryo UI" panose="020B0604030504040204" pitchFamily="50" charset="-128"/>
                          <a:ea typeface="Meiryo UI" panose="020B0604030504040204" pitchFamily="50" charset="-128"/>
                        </a:rPr>
                        <a:t>B</a:t>
                      </a:r>
                      <a:r>
                        <a:rPr kumimoji="1" lang="ja-JP" altLang="en-US" sz="1100" b="0" dirty="0">
                          <a:solidFill>
                            <a:schemeClr val="tx1"/>
                          </a:solidFill>
                          <a:latin typeface="Meiryo UI" panose="020B0604030504040204" pitchFamily="50" charset="-128"/>
                          <a:ea typeface="Meiryo UI" panose="020B0604030504040204" pitchFamily="50" charset="-128"/>
                        </a:rPr>
                        <a:t>県、</a:t>
                      </a:r>
                      <a:r>
                        <a:rPr kumimoji="1" lang="en-US" altLang="ja-JP" sz="1100" b="0" dirty="0">
                          <a:solidFill>
                            <a:schemeClr val="tx1"/>
                          </a:solidFill>
                          <a:latin typeface="Meiryo UI" panose="020B0604030504040204" pitchFamily="50" charset="-128"/>
                          <a:ea typeface="Meiryo UI" panose="020B0604030504040204" pitchFamily="50" charset="-128"/>
                        </a:rPr>
                        <a:t>C</a:t>
                      </a:r>
                      <a:r>
                        <a:rPr kumimoji="1" lang="ja-JP" altLang="en-US" sz="1100" b="0" dirty="0">
                          <a:solidFill>
                            <a:schemeClr val="tx1"/>
                          </a:solidFill>
                          <a:latin typeface="Meiryo UI" panose="020B0604030504040204" pitchFamily="50" charset="-128"/>
                          <a:ea typeface="Meiryo UI" panose="020B0604030504040204" pitchFamily="50" charset="-128"/>
                        </a:rPr>
                        <a:t>社（株）</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ctr"/>
                      <a:r>
                        <a:rPr kumimoji="1" lang="ja-JP" altLang="en-US" sz="1400" b="1" dirty="0">
                          <a:solidFill>
                            <a:schemeClr val="bg1"/>
                          </a:solidFill>
                          <a:latin typeface="Meiryo UI" panose="020B0604030504040204" pitchFamily="50" charset="-128"/>
                          <a:ea typeface="Meiryo UI" panose="020B0604030504040204" pitchFamily="50" charset="-128"/>
                        </a:rPr>
                        <a:t>実施地域</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595959"/>
                    </a:solidFill>
                  </a:tcPr>
                </a:tc>
                <a:tc>
                  <a:txBody>
                    <a:bodyPr/>
                    <a:lstStyle/>
                    <a:p>
                      <a:endParaRPr kumimoji="1" lang="en-US" altLang="ja-JP" sz="1100" b="0" dirty="0">
                        <a:solidFill>
                          <a:schemeClr val="tx1"/>
                        </a:solidFill>
                        <a:latin typeface="Meiryo UI" panose="020B0604030504040204" pitchFamily="50" charset="-128"/>
                        <a:ea typeface="Meiryo UI" panose="020B0604030504040204" pitchFamily="50" charset="-128"/>
                      </a:endParaRP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10000"/>
                  </a:ext>
                </a:extLst>
              </a:tr>
              <a:tr h="481305">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schemeClr val="bg1"/>
                          </a:solidFill>
                          <a:latin typeface="Meiryo UI" panose="020B0604030504040204" pitchFamily="50" charset="-128"/>
                          <a:ea typeface="Meiryo UI" panose="020B0604030504040204" pitchFamily="50" charset="-128"/>
                        </a:rPr>
                        <a:t>整備する　通信インフラ</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595959"/>
                    </a:solidFill>
                  </a:tcPr>
                </a:tc>
                <a:tc>
                  <a:txBody>
                    <a:bodyPr/>
                    <a:lstStyle/>
                    <a:p>
                      <a:pPr marL="171450" marR="0" lvl="0" indent="-171450" algn="l" defTabSz="914400" rtl="0" eaLnBrk="1" fontAlgn="auto" latinLnBrk="0" hangingPunct="1">
                        <a:lnSpc>
                          <a:spcPct val="100000"/>
                        </a:lnSpc>
                        <a:spcBef>
                          <a:spcPts val="0"/>
                        </a:spcBef>
                        <a:spcAft>
                          <a:spcPts val="0"/>
                        </a:spcAft>
                        <a:buClrTx/>
                        <a:buSzTx/>
                        <a:buFont typeface="Wingdings" panose="05000000000000000000" pitchFamily="2" charset="2"/>
                        <a:buChar char="Ø"/>
                        <a:tabLst/>
                        <a:defRPr/>
                      </a:pPr>
                      <a:r>
                        <a:rPr kumimoji="1" lang="ja-JP" altLang="en-US" sz="1100" b="0" dirty="0">
                          <a:solidFill>
                            <a:schemeClr val="tx1"/>
                          </a:solidFill>
                          <a:latin typeface="Meiryo UI" panose="020B0604030504040204" pitchFamily="50" charset="-128"/>
                          <a:ea typeface="Meiryo UI" panose="020B0604030504040204" pitchFamily="50" charset="-128"/>
                        </a:rPr>
                        <a:t>事業で活用する通信技術について記載</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algn="ctr"/>
                      <a:r>
                        <a:rPr kumimoji="1" lang="ja-JP" altLang="en-US" sz="1400" b="1" dirty="0">
                          <a:solidFill>
                            <a:schemeClr val="bg1"/>
                          </a:solidFill>
                          <a:latin typeface="Meiryo UI" panose="020B0604030504040204" pitchFamily="50" charset="-128"/>
                          <a:ea typeface="Meiryo UI" panose="020B0604030504040204" pitchFamily="50" charset="-128"/>
                        </a:rPr>
                        <a:t>目標</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595959"/>
                    </a:solidFill>
                  </a:tcPr>
                </a:tc>
                <a:tc>
                  <a:txBody>
                    <a:bodyPr/>
                    <a:lstStyle/>
                    <a:p>
                      <a:pPr marL="171450" marR="0" lvl="0" indent="-171450" algn="l" defTabSz="914400" rtl="0" eaLnBrk="1" fontAlgn="auto" latinLnBrk="0" hangingPunct="1">
                        <a:lnSpc>
                          <a:spcPct val="100000"/>
                        </a:lnSpc>
                        <a:spcBef>
                          <a:spcPts val="0"/>
                        </a:spcBef>
                        <a:spcAft>
                          <a:spcPts val="0"/>
                        </a:spcAft>
                        <a:buClrTx/>
                        <a:buSzTx/>
                        <a:buFont typeface="Wingdings" panose="05000000000000000000" pitchFamily="2" charset="2"/>
                        <a:buChar char="Ø"/>
                        <a:tabLst/>
                        <a:defRPr/>
                      </a:pPr>
                      <a:r>
                        <a:rPr kumimoji="1" lang="ja-JP" altLang="en-US" sz="1100" b="0" dirty="0">
                          <a:solidFill>
                            <a:schemeClr val="tx1"/>
                          </a:solidFill>
                          <a:latin typeface="Meiryo UI" panose="020B0604030504040204" pitchFamily="50" charset="-128"/>
                          <a:ea typeface="Meiryo UI" panose="020B0604030504040204" pitchFamily="50" charset="-128"/>
                        </a:rPr>
                        <a:t>事業における目標、中長期的な成果（アウトカム）目標を記載</a:t>
                      </a:r>
                      <a:endParaRPr kumimoji="1" lang="en-US" altLang="ja-JP" sz="1100" b="0" dirty="0">
                        <a:solidFill>
                          <a:schemeClr val="tx1"/>
                        </a:solidFill>
                        <a:latin typeface="Meiryo UI" panose="020B0604030504040204" pitchFamily="50" charset="-128"/>
                        <a:ea typeface="Meiryo UI" panose="020B0604030504040204" pitchFamily="50" charset="-128"/>
                      </a:endParaRP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extLst>
                  <a:ext uri="{0D108BD9-81ED-4DB2-BD59-A6C34878D82A}">
                    <a16:rowId xmlns:a16="http://schemas.microsoft.com/office/drawing/2014/main" val="2465480295"/>
                  </a:ext>
                </a:extLst>
              </a:tr>
              <a:tr h="67131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schemeClr val="bg1"/>
                          </a:solidFill>
                          <a:latin typeface="Meiryo UI" panose="020B0604030504040204" pitchFamily="50" charset="-128"/>
                          <a:ea typeface="Meiryo UI" panose="020B0604030504040204" pitchFamily="50" charset="-128"/>
                        </a:rPr>
                        <a:t>事業概要</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ysDash"/>
                      <a:round/>
                      <a:headEnd type="none" w="med" len="med"/>
                      <a:tailEnd type="none" w="med" len="med"/>
                    </a:lnB>
                    <a:solidFill>
                      <a:srgbClr val="595959"/>
                    </a:solidFill>
                  </a:tcPr>
                </a:tc>
                <a:tc gridSpan="3">
                  <a:txBody>
                    <a:bodyPr/>
                    <a:lstStyle/>
                    <a:p>
                      <a:pPr marL="285750" marR="0" lvl="0" indent="-285750" algn="l" defTabSz="457200" rtl="0" eaLnBrk="1" fontAlgn="auto" latinLnBrk="0" hangingPunct="1">
                        <a:lnSpc>
                          <a:spcPct val="100000"/>
                        </a:lnSpc>
                        <a:spcBef>
                          <a:spcPts val="0"/>
                        </a:spcBef>
                        <a:spcAft>
                          <a:spcPts val="0"/>
                        </a:spcAft>
                        <a:buClr>
                          <a:sysClr val="windowText" lastClr="000000"/>
                        </a:buClr>
                        <a:buSzTx/>
                        <a:buFont typeface="Wingdings" panose="05000000000000000000" pitchFamily="2" charset="2"/>
                        <a:buChar char="Ø"/>
                        <a:tabLst/>
                        <a:defRPr/>
                      </a:pPr>
                      <a:r>
                        <a:rPr kumimoji="0" lang="ja-JP" altLang="en-US" sz="1100" b="0" i="0" u="none" strike="noStrike" kern="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〇〇においては、〇〇〇〇という課題が存在。　　　　　　　</a:t>
                      </a:r>
                      <a:r>
                        <a:rPr kumimoji="0" lang="en-US" altLang="ja-JP" sz="1100" b="0" i="1"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a:t>
                      </a:r>
                      <a:r>
                        <a:rPr kumimoji="0" lang="ja-JP" altLang="en-US" sz="1100" b="0" i="1"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背景・課題（社会課題、ユーザにおける課題）を記載</a:t>
                      </a:r>
                      <a:endParaRPr kumimoji="0" lang="en-US" altLang="ja-JP" sz="1100" b="0" i="1"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endParaRPr>
                    </a:p>
                    <a:p>
                      <a:pPr marL="285750" marR="0" lvl="0" indent="-285750" algn="l" defTabSz="457200" rtl="0" eaLnBrk="1" fontAlgn="auto" latinLnBrk="0" hangingPunct="1">
                        <a:lnSpc>
                          <a:spcPct val="100000"/>
                        </a:lnSpc>
                        <a:spcBef>
                          <a:spcPts val="0"/>
                        </a:spcBef>
                        <a:spcAft>
                          <a:spcPts val="0"/>
                        </a:spcAft>
                        <a:buClr>
                          <a:sysClr val="windowText" lastClr="000000"/>
                        </a:buClr>
                        <a:buSzTx/>
                        <a:buFont typeface="Wingdings" panose="05000000000000000000" pitchFamily="2" charset="2"/>
                        <a:buChar char="Ø"/>
                        <a:tabLst/>
                        <a:defRPr/>
                      </a:pPr>
                      <a:r>
                        <a:rPr kumimoji="0" lang="ja-JP" altLang="en-US" sz="1100" b="0" i="0" u="none" strike="noStrike" kern="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○○（通信技術）を活用し、〇〇〇〇を実施。　　　　　</a:t>
                      </a:r>
                      <a:r>
                        <a:rPr kumimoji="0" lang="en-US" altLang="ja-JP" sz="1100" b="0" i="0"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地域課題解決のために整備・導入する通信インフラやソリューションの概要</a:t>
                      </a:r>
                    </a:p>
                    <a:p>
                      <a:pPr marL="285750" marR="0" lvl="0" indent="-285750" algn="l" defTabSz="457200" rtl="0" eaLnBrk="1" fontAlgn="auto" latinLnBrk="0" hangingPunct="1">
                        <a:lnSpc>
                          <a:spcPct val="100000"/>
                        </a:lnSpc>
                        <a:spcBef>
                          <a:spcPts val="0"/>
                        </a:spcBef>
                        <a:spcAft>
                          <a:spcPts val="0"/>
                        </a:spcAft>
                        <a:buClr>
                          <a:sysClr val="windowText" lastClr="000000"/>
                        </a:buClr>
                        <a:buSzTx/>
                        <a:buFont typeface="Wingdings" panose="05000000000000000000" pitchFamily="2" charset="2"/>
                        <a:buChar char="Ø"/>
                        <a:tabLst/>
                        <a:defRPr/>
                      </a:pPr>
                      <a:r>
                        <a:rPr kumimoji="0" lang="ja-JP" altLang="en-US" sz="1100" b="0" i="0" u="none" strike="noStrike" kern="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〇〇〇〇の実現を図る。　　　　　　　　　　　　　　　　　　　 </a:t>
                      </a:r>
                      <a:r>
                        <a:rPr kumimoji="0" lang="en-US" altLang="ja-JP" sz="1100" b="0" i="0"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通信インフラの整備などを通じてどのように地域課題の解決が実現されるのかを記載</a:t>
                      </a:r>
                    </a:p>
                  </a:txBody>
                  <a:tcPr marL="36000" marR="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ysDash"/>
                      <a:round/>
                      <a:headEnd type="none" w="med" len="med"/>
                      <a:tailEnd type="none" w="med" len="med"/>
                    </a:lnB>
                    <a:solidFill>
                      <a:schemeClr val="bg1">
                        <a:lumMod val="95000"/>
                      </a:schemeClr>
                    </a:solid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768629331"/>
                  </a:ext>
                </a:extLst>
              </a:tr>
            </a:tbl>
          </a:graphicData>
        </a:graphic>
      </p:graphicFrame>
      <p:sp>
        <p:nvSpPr>
          <p:cNvPr id="4" name="テキスト ボックス 3">
            <a:extLst>
              <a:ext uri="{FF2B5EF4-FFF2-40B4-BE49-F238E27FC236}">
                <a16:creationId xmlns:a16="http://schemas.microsoft.com/office/drawing/2014/main" id="{02B0D3C9-FC01-4367-9448-783B99358174}"/>
              </a:ext>
            </a:extLst>
          </p:cNvPr>
          <p:cNvSpPr txBox="1"/>
          <p:nvPr/>
        </p:nvSpPr>
        <p:spPr>
          <a:xfrm>
            <a:off x="150413" y="2367586"/>
            <a:ext cx="9178145" cy="307777"/>
          </a:xfrm>
          <a:prstGeom prst="rect">
            <a:avLst/>
          </a:prstGeom>
          <a:noFill/>
        </p:spPr>
        <p:txBody>
          <a:bodyPr wrap="square" rtlCol="0">
            <a:spAutoFit/>
          </a:bodyPr>
          <a:lstStyle/>
          <a:p>
            <a:r>
              <a:rPr kumimoji="1" lang="ja-JP" altLang="en-US" sz="1400" dirty="0">
                <a:latin typeface="Meiryo UI" panose="020B0604030504040204" pitchFamily="50" charset="-128"/>
                <a:ea typeface="Meiryo UI" panose="020B0604030504040204" pitchFamily="50" charset="-128"/>
              </a:rPr>
              <a:t>＜地域課題の概要、整備する通信インフラ・ソリューション及び期待される効果・目標・成果（アウトカム）などの概要＞</a:t>
            </a:r>
          </a:p>
        </p:txBody>
      </p:sp>
      <p:sp>
        <p:nvSpPr>
          <p:cNvPr id="8" name="テキスト ボックス 7">
            <a:extLst>
              <a:ext uri="{FF2B5EF4-FFF2-40B4-BE49-F238E27FC236}">
                <a16:creationId xmlns:a16="http://schemas.microsoft.com/office/drawing/2014/main" id="{06ACEE5A-622A-4B95-8406-DAE3EA041A60}"/>
              </a:ext>
            </a:extLst>
          </p:cNvPr>
          <p:cNvSpPr txBox="1"/>
          <p:nvPr/>
        </p:nvSpPr>
        <p:spPr>
          <a:xfrm>
            <a:off x="577259" y="75279"/>
            <a:ext cx="897580" cy="338554"/>
          </a:xfrm>
          <a:prstGeom prst="rect">
            <a:avLst/>
          </a:prstGeom>
          <a:noFill/>
        </p:spPr>
        <p:txBody>
          <a:bodyPr wrap="square">
            <a:spAutoFit/>
          </a:bodyPr>
          <a:lstStyle/>
          <a:p>
            <a:r>
              <a:rPr kumimoji="1" lang="ja-JP" altLang="en-US" sz="1600" b="1" dirty="0">
                <a:solidFill>
                  <a:schemeClr val="accent6"/>
                </a:solidFill>
                <a:latin typeface="Meiryo UI" panose="020B0604030504040204" pitchFamily="50" charset="-128"/>
                <a:ea typeface="Meiryo UI" panose="020B0604030504040204" pitchFamily="50" charset="-128"/>
              </a:rPr>
              <a:t>分野名</a:t>
            </a:r>
            <a:endParaRPr kumimoji="1" lang="en-US" altLang="ja-JP" sz="1600" b="1" dirty="0">
              <a:solidFill>
                <a:schemeClr val="accent6"/>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EA610EB2-D0B9-4E25-BA6F-59341CBDD5D7}"/>
              </a:ext>
            </a:extLst>
          </p:cNvPr>
          <p:cNvSpPr/>
          <p:nvPr/>
        </p:nvSpPr>
        <p:spPr>
          <a:xfrm>
            <a:off x="75000" y="81790"/>
            <a:ext cx="502258" cy="325533"/>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dirty="0">
                <a:solidFill>
                  <a:schemeClr val="tx1"/>
                </a:solidFill>
                <a:latin typeface="Meiryo UI" panose="020B0604030504040204" pitchFamily="50" charset="-128"/>
                <a:ea typeface="Meiryo UI" panose="020B0604030504040204" pitchFamily="50" charset="-128"/>
              </a:rPr>
              <a:t>1</a:t>
            </a:r>
            <a:endParaRPr kumimoji="1" lang="ja-JP" altLang="en-US" dirty="0">
              <a:solidFill>
                <a:schemeClr val="tx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1D91A28D-6AE9-4DA6-9639-9D030CC25DE7}"/>
              </a:ext>
            </a:extLst>
          </p:cNvPr>
          <p:cNvSpPr/>
          <p:nvPr/>
        </p:nvSpPr>
        <p:spPr>
          <a:xfrm>
            <a:off x="326129" y="2720648"/>
            <a:ext cx="9151805" cy="3744416"/>
          </a:xfrm>
          <a:prstGeom prst="rect">
            <a:avLst/>
          </a:prstGeom>
          <a:solidFill>
            <a:schemeClr val="bg1"/>
          </a:solidFill>
          <a:ln>
            <a:no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a:solidFill>
                  <a:schemeClr val="tx1"/>
                </a:solidFill>
              </a:rPr>
              <a:t>事業概要を表す図・イラスト等を記載</a:t>
            </a:r>
          </a:p>
        </p:txBody>
      </p:sp>
      <p:sp>
        <p:nvSpPr>
          <p:cNvPr id="10" name="正方形/長方形 9">
            <a:extLst>
              <a:ext uri="{FF2B5EF4-FFF2-40B4-BE49-F238E27FC236}">
                <a16:creationId xmlns:a16="http://schemas.microsoft.com/office/drawing/2014/main" id="{CE9090FF-709F-4C7D-9099-2BA59DBA3B76}"/>
              </a:ext>
            </a:extLst>
          </p:cNvPr>
          <p:cNvSpPr/>
          <p:nvPr/>
        </p:nvSpPr>
        <p:spPr>
          <a:xfrm>
            <a:off x="9105318" y="55429"/>
            <a:ext cx="725682" cy="404606"/>
          </a:xfrm>
          <a:prstGeom prst="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200" dirty="0">
                <a:solidFill>
                  <a:schemeClr val="tx1"/>
                </a:solidFill>
                <a:latin typeface="Meiryo UI" panose="020B0604030504040204" pitchFamily="50" charset="-128"/>
                <a:ea typeface="Meiryo UI" panose="020B0604030504040204" pitchFamily="50" charset="-128"/>
              </a:rPr>
              <a:t>様式５</a:t>
            </a:r>
            <a:r>
              <a:rPr kumimoji="1" lang="ja-JP" altLang="en-US" sz="1200" dirty="0">
                <a:solidFill>
                  <a:schemeClr val="tx1"/>
                </a:solidFill>
              </a:rPr>
              <a:t>　</a:t>
            </a:r>
          </a:p>
        </p:txBody>
      </p:sp>
    </p:spTree>
    <p:extLst>
      <p:ext uri="{BB962C8B-B14F-4D97-AF65-F5344CB8AC3E}">
        <p14:creationId xmlns:p14="http://schemas.microsoft.com/office/powerpoint/2010/main" val="295972609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26651A48-113D-4BCC-AED3-E99F9511AE0B}"/>
              </a:ext>
            </a:extLst>
          </p:cNvPr>
          <p:cNvSpPr txBox="1"/>
          <p:nvPr/>
        </p:nvSpPr>
        <p:spPr>
          <a:xfrm>
            <a:off x="344129" y="108154"/>
            <a:ext cx="5159688" cy="338554"/>
          </a:xfrm>
          <a:prstGeom prst="rect">
            <a:avLst/>
          </a:prstGeom>
          <a:noFill/>
        </p:spPr>
        <p:txBody>
          <a:bodyPr wrap="square" rtlCol="0">
            <a:spAutoFit/>
          </a:bodyPr>
          <a:lstStyle/>
          <a:p>
            <a:r>
              <a:rPr kumimoji="1" lang="ja-JP" altLang="en-US" sz="1600" b="1" dirty="0"/>
              <a:t>＜記載要領＞　</a:t>
            </a:r>
            <a:r>
              <a:rPr kumimoji="1" lang="en-US" altLang="ja-JP" sz="1600" b="1" dirty="0">
                <a:solidFill>
                  <a:srgbClr val="FF0000"/>
                </a:solidFill>
              </a:rPr>
              <a:t>※</a:t>
            </a:r>
            <a:r>
              <a:rPr kumimoji="1" lang="ja-JP" altLang="en-US" sz="1600" b="1" dirty="0">
                <a:solidFill>
                  <a:srgbClr val="FF0000"/>
                </a:solidFill>
              </a:rPr>
              <a:t>本スライドは提出前に削除すること</a:t>
            </a:r>
            <a:endParaRPr lang="ja-JP" altLang="en-US" sz="1600" b="1" dirty="0"/>
          </a:p>
        </p:txBody>
      </p:sp>
      <p:sp>
        <p:nvSpPr>
          <p:cNvPr id="5" name="テキスト ボックス 4">
            <a:extLst>
              <a:ext uri="{FF2B5EF4-FFF2-40B4-BE49-F238E27FC236}">
                <a16:creationId xmlns:a16="http://schemas.microsoft.com/office/drawing/2014/main" id="{82B81136-5B02-4F98-9C45-2248C7E36148}"/>
              </a:ext>
            </a:extLst>
          </p:cNvPr>
          <p:cNvSpPr txBox="1"/>
          <p:nvPr/>
        </p:nvSpPr>
        <p:spPr>
          <a:xfrm>
            <a:off x="433251" y="433454"/>
            <a:ext cx="9039497" cy="6254729"/>
          </a:xfrm>
          <a:prstGeom prst="rect">
            <a:avLst/>
          </a:prstGeom>
          <a:noFill/>
        </p:spPr>
        <p:txBody>
          <a:bodyPr wrap="square" rtlCol="0">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285750" indent="-285750">
              <a:buFont typeface="Wingdings" panose="05000000000000000000" pitchFamily="2" charset="2"/>
              <a:buChar char="l"/>
            </a:pPr>
            <a:r>
              <a:rPr kumimoji="1" lang="ja-JP" altLang="en-US" sz="1400" u="sng" dirty="0"/>
              <a:t>分野</a:t>
            </a:r>
            <a:endParaRPr kumimoji="1" lang="en-US" altLang="ja-JP" sz="1400" u="sng" dirty="0"/>
          </a:p>
          <a:p>
            <a:pPr lvl="1"/>
            <a:r>
              <a:rPr lang="ja-JP" altLang="en-US" sz="1400" b="0" i="0" dirty="0">
                <a:effectLst/>
                <a:latin typeface="-apple-system"/>
              </a:rPr>
              <a:t>次のうち最も該当するものを一つ記載。</a:t>
            </a:r>
            <a:endParaRPr lang="en-US" altLang="ja-JP" sz="1400" b="0" i="0" dirty="0">
              <a:effectLst/>
              <a:latin typeface="-apple-system"/>
            </a:endParaRPr>
          </a:p>
          <a:p>
            <a:pPr lvl="1"/>
            <a:r>
              <a:rPr lang="ja-JP" altLang="en-US" sz="1400" b="0" i="0" dirty="0">
                <a:effectLst/>
                <a:latin typeface="-apple-system"/>
              </a:rPr>
              <a:t>「農業」、「林業・水産業」、「工場・発電所」、「空港・港湾」、「鉄道・道路・河川」、「建設」、「交通」、「観光・文化・スポーツ」、「スマートシティ」、「防災・減災」、「医療・ヘルスケア」、「教育・行政」、「その他（〇〇〇）</a:t>
            </a:r>
            <a:r>
              <a:rPr lang="en-US" altLang="ja-JP" sz="1400" b="0" i="0" dirty="0">
                <a:effectLst/>
                <a:latin typeface="-apple-system"/>
              </a:rPr>
              <a:t>※</a:t>
            </a:r>
            <a:r>
              <a:rPr lang="ja-JP" altLang="en-US" sz="1400" b="0" i="0" dirty="0">
                <a:effectLst/>
                <a:latin typeface="-apple-system"/>
              </a:rPr>
              <a:t>その他の場合は補足を記載」</a:t>
            </a:r>
            <a:endParaRPr lang="en-US" altLang="ja-JP" sz="1400" b="0" i="0" dirty="0">
              <a:effectLst/>
              <a:latin typeface="-apple-system"/>
            </a:endParaRPr>
          </a:p>
          <a:p>
            <a:endParaRPr kumimoji="1" lang="en-US" altLang="ja-JP" sz="1400" u="sng" dirty="0"/>
          </a:p>
          <a:p>
            <a:pPr marL="285750" indent="-285750">
              <a:buFont typeface="Wingdings" panose="05000000000000000000" pitchFamily="2" charset="2"/>
              <a:buChar char="l"/>
            </a:pPr>
            <a:r>
              <a:rPr kumimoji="1" lang="ja-JP" altLang="en-US" sz="1400" u="sng" dirty="0"/>
              <a:t>実施体制</a:t>
            </a:r>
            <a:endParaRPr kumimoji="1" lang="en-US" altLang="ja-JP" sz="1400" u="sng" dirty="0"/>
          </a:p>
          <a:p>
            <a:pPr lvl="1"/>
            <a:r>
              <a:rPr kumimoji="1" lang="ja-JP" altLang="en-US" sz="1400" dirty="0"/>
              <a:t>事業においてコンソーシアムを形成する場合、に参加する企業・団体名を列記。なお、代表機関には「</a:t>
            </a:r>
            <a:r>
              <a:rPr kumimoji="1" lang="ja-JP" altLang="en-US" sz="1400" u="sng" dirty="0"/>
              <a:t>下線</a:t>
            </a:r>
            <a:r>
              <a:rPr kumimoji="1" lang="ja-JP" altLang="en-US" sz="1400" dirty="0"/>
              <a:t>」を付すこと。</a:t>
            </a:r>
            <a:endParaRPr kumimoji="1" lang="en-US" altLang="ja-JP" sz="1400" dirty="0"/>
          </a:p>
          <a:p>
            <a:endParaRPr kumimoji="1" lang="en-US" altLang="ja-JP" sz="1400" u="sng" dirty="0"/>
          </a:p>
          <a:p>
            <a:pPr marL="285750" indent="-285750">
              <a:buFont typeface="Wingdings" panose="05000000000000000000" pitchFamily="2" charset="2"/>
              <a:buChar char="l"/>
            </a:pPr>
            <a:r>
              <a:rPr kumimoji="1" lang="ja-JP" altLang="en-US" sz="1400" u="sng" dirty="0"/>
              <a:t>事業地域</a:t>
            </a:r>
            <a:endParaRPr kumimoji="1" lang="en-US" altLang="ja-JP" sz="1400" u="sng" dirty="0"/>
          </a:p>
          <a:p>
            <a:pPr lvl="1"/>
            <a:r>
              <a:rPr kumimoji="1" lang="ja-JP" altLang="en-US" sz="1400" dirty="0"/>
              <a:t>都道府県＋市区町村（〇〇〇）</a:t>
            </a:r>
            <a:r>
              <a:rPr kumimoji="1" lang="en-US" altLang="ja-JP" sz="1400" dirty="0"/>
              <a:t>※</a:t>
            </a:r>
            <a:r>
              <a:rPr kumimoji="1" lang="ja-JP" altLang="en-US" sz="1400" dirty="0"/>
              <a:t>カッコ内に場所の概要を記載。</a:t>
            </a:r>
            <a:endParaRPr kumimoji="1" lang="en-US" altLang="ja-JP" sz="1400" dirty="0"/>
          </a:p>
          <a:p>
            <a:pPr lvl="1"/>
            <a:endParaRPr kumimoji="1" lang="en-US" altLang="ja-JP" sz="1400" dirty="0"/>
          </a:p>
          <a:p>
            <a:pPr marL="285750" indent="-285750">
              <a:buFont typeface="Wingdings" panose="05000000000000000000" pitchFamily="2" charset="2"/>
              <a:buChar char="l"/>
            </a:pPr>
            <a:r>
              <a:rPr kumimoji="1" lang="ja-JP" altLang="en-US" sz="1400" u="sng" dirty="0"/>
              <a:t>事業目標</a:t>
            </a:r>
            <a:endParaRPr kumimoji="1" lang="en-US" altLang="ja-JP" sz="1400" u="sng" dirty="0"/>
          </a:p>
          <a:p>
            <a:pPr lvl="1"/>
            <a:r>
              <a:rPr kumimoji="1" lang="ja-JP" altLang="en-US" sz="1400" dirty="0"/>
              <a:t>事業で達成すべき目標を定量的かつ明確に記載。</a:t>
            </a:r>
            <a:endParaRPr kumimoji="1" lang="en-US" altLang="ja-JP" sz="1400" dirty="0"/>
          </a:p>
          <a:p>
            <a:pPr lvl="1"/>
            <a:endParaRPr kumimoji="1" lang="en-US" altLang="ja-JP" sz="1400" dirty="0"/>
          </a:p>
          <a:p>
            <a:pPr marL="285750" indent="-285750">
              <a:buFont typeface="Wingdings" panose="05000000000000000000" pitchFamily="2" charset="2"/>
              <a:buChar char="l"/>
            </a:pPr>
            <a:r>
              <a:rPr kumimoji="1" lang="ja-JP" altLang="en-US" sz="1400" u="sng" dirty="0"/>
              <a:t>事業概要</a:t>
            </a:r>
            <a:endParaRPr kumimoji="1" lang="en-US" altLang="ja-JP" sz="1400" u="sng" dirty="0"/>
          </a:p>
          <a:p>
            <a:pPr marL="447675"/>
            <a:r>
              <a:rPr kumimoji="1" lang="ja-JP" altLang="en-US" sz="1400" dirty="0"/>
              <a:t>背景・課題（社会課題、ユーザにおける課題）、整備する通信インフラ・ソリューションの概要、期待される効果などについて記載（</a:t>
            </a:r>
            <a:r>
              <a:rPr kumimoji="1" lang="en-US" altLang="ja-JP" sz="1400" dirty="0"/>
              <a:t>150</a:t>
            </a:r>
            <a:r>
              <a:rPr kumimoji="1" lang="ja-JP" altLang="en-US" sz="1400" dirty="0"/>
              <a:t>～</a:t>
            </a:r>
            <a:r>
              <a:rPr kumimoji="1" lang="en-US" altLang="ja-JP" sz="1400" dirty="0"/>
              <a:t>300</a:t>
            </a:r>
            <a:r>
              <a:rPr kumimoji="1" lang="ja-JP" altLang="en-US" sz="1400" dirty="0"/>
              <a:t>字程度）。</a:t>
            </a:r>
            <a:r>
              <a:rPr kumimoji="1" lang="ja-JP" altLang="en-US" sz="1400" u="sng" dirty="0"/>
              <a:t>原則としてフォーマットに記載されている文章を用い、〇〇〇〇の箇所に提案内容を記載すること。</a:t>
            </a:r>
            <a:endParaRPr kumimoji="1" lang="en-US" altLang="ja-JP" sz="1400" dirty="0"/>
          </a:p>
          <a:p>
            <a:endParaRPr kumimoji="1" lang="en-US" altLang="ja-JP" sz="1400" u="sng" dirty="0"/>
          </a:p>
          <a:p>
            <a:pPr indent="447675"/>
            <a:endParaRPr kumimoji="1" lang="en-US" altLang="ja-JP" sz="1400" dirty="0"/>
          </a:p>
          <a:p>
            <a:pPr marL="285750" indent="-285750">
              <a:buFont typeface="Wingdings" panose="05000000000000000000" pitchFamily="2" charset="2"/>
              <a:buChar char="l"/>
            </a:pPr>
            <a:endParaRPr kumimoji="1" lang="en-US" altLang="ja-JP" sz="1400" dirty="0"/>
          </a:p>
        </p:txBody>
      </p:sp>
    </p:spTree>
    <p:extLst>
      <p:ext uri="{BB962C8B-B14F-4D97-AF65-F5344CB8AC3E}">
        <p14:creationId xmlns:p14="http://schemas.microsoft.com/office/powerpoint/2010/main" val="406963427"/>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8564</TotalTime>
  <Words>448</Words>
  <PresentationFormat>A4 210 x 297 mm</PresentationFormat>
  <Paragraphs>35</Paragraphs>
  <Slides>2</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2</vt:i4>
      </vt:variant>
    </vt:vector>
  </HeadingPairs>
  <TitlesOfParts>
    <vt:vector size="12" baseType="lpstr">
      <vt:lpstr>-apple-system</vt:lpstr>
      <vt:lpstr>Meiryo UI</vt:lpstr>
      <vt:lpstr>游ゴシック</vt:lpstr>
      <vt:lpstr>游ゴシック Light</vt:lpstr>
      <vt:lpstr>Arial</vt:lpstr>
      <vt:lpstr>Calibri</vt:lpstr>
      <vt:lpstr>Calibri Light</vt:lpstr>
      <vt:lpstr>Times New Roman</vt:lpstr>
      <vt:lpstr>Wingdings</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2021-10-08T04:20:34Z</cp:lastPrinted>
  <dcterms:created xsi:type="dcterms:W3CDTF">2021-08-02T08:39:24Z</dcterms:created>
  <dcterms:modified xsi:type="dcterms:W3CDTF">2023-03-31T03:52:41Z</dcterms:modified>
</cp:coreProperties>
</file>