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11"/>
  </p:notesMasterIdLst>
  <p:sldIdLst>
    <p:sldId id="272" r:id="rId2"/>
    <p:sldId id="273" r:id="rId3"/>
    <p:sldId id="275" r:id="rId4"/>
    <p:sldId id="276" r:id="rId5"/>
    <p:sldId id="279" r:id="rId6"/>
    <p:sldId id="280" r:id="rId7"/>
    <p:sldId id="281" r:id="rId8"/>
    <p:sldId id="282" r:id="rId9"/>
    <p:sldId id="284"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43" autoAdjust="0"/>
  </p:normalViewPr>
  <p:slideViewPr>
    <p:cSldViewPr snapToGrid="0">
      <p:cViewPr varScale="1">
        <p:scale>
          <a:sx n="78" d="100"/>
          <a:sy n="78" d="100"/>
        </p:scale>
        <p:origin x="8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669053-8993-41BB-B9A2-7E4019F77B0B}"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19D5BB-950E-4C5C-9E3E-C147AA893516}" type="slidenum">
              <a:rPr kumimoji="1" lang="ja-JP" altLang="en-US" smtClean="0"/>
              <a:t>‹#›</a:t>
            </a:fld>
            <a:endParaRPr kumimoji="1" lang="ja-JP" altLang="en-US"/>
          </a:p>
        </p:txBody>
      </p:sp>
    </p:spTree>
    <p:extLst>
      <p:ext uri="{BB962C8B-B14F-4D97-AF65-F5344CB8AC3E}">
        <p14:creationId xmlns:p14="http://schemas.microsoft.com/office/powerpoint/2010/main" val="26536456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a:t>
            </a:fld>
            <a:endParaRPr kumimoji="1" lang="ja-JP" altLang="en-US"/>
          </a:p>
        </p:txBody>
      </p:sp>
    </p:spTree>
    <p:extLst>
      <p:ext uri="{BB962C8B-B14F-4D97-AF65-F5344CB8AC3E}">
        <p14:creationId xmlns:p14="http://schemas.microsoft.com/office/powerpoint/2010/main" val="1070941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2</a:t>
            </a:fld>
            <a:endParaRPr kumimoji="1" lang="ja-JP" altLang="en-US"/>
          </a:p>
        </p:txBody>
      </p:sp>
    </p:spTree>
    <p:extLst>
      <p:ext uri="{BB962C8B-B14F-4D97-AF65-F5344CB8AC3E}">
        <p14:creationId xmlns:p14="http://schemas.microsoft.com/office/powerpoint/2010/main" val="314171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3</a:t>
            </a:fld>
            <a:endParaRPr kumimoji="1" lang="ja-JP" altLang="en-US"/>
          </a:p>
        </p:txBody>
      </p:sp>
    </p:spTree>
    <p:extLst>
      <p:ext uri="{BB962C8B-B14F-4D97-AF65-F5344CB8AC3E}">
        <p14:creationId xmlns:p14="http://schemas.microsoft.com/office/powerpoint/2010/main" val="2511292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4</a:t>
            </a:fld>
            <a:endParaRPr kumimoji="1" lang="ja-JP" altLang="en-US"/>
          </a:p>
        </p:txBody>
      </p:sp>
    </p:spTree>
    <p:extLst>
      <p:ext uri="{BB962C8B-B14F-4D97-AF65-F5344CB8AC3E}">
        <p14:creationId xmlns:p14="http://schemas.microsoft.com/office/powerpoint/2010/main" val="2392007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5</a:t>
            </a:fld>
            <a:endParaRPr kumimoji="1" lang="ja-JP" altLang="en-US"/>
          </a:p>
        </p:txBody>
      </p:sp>
    </p:spTree>
    <p:extLst>
      <p:ext uri="{BB962C8B-B14F-4D97-AF65-F5344CB8AC3E}">
        <p14:creationId xmlns:p14="http://schemas.microsoft.com/office/powerpoint/2010/main" val="255520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6</a:t>
            </a:fld>
            <a:endParaRPr kumimoji="1" lang="ja-JP" altLang="en-US"/>
          </a:p>
        </p:txBody>
      </p:sp>
    </p:spTree>
    <p:extLst>
      <p:ext uri="{BB962C8B-B14F-4D97-AF65-F5344CB8AC3E}">
        <p14:creationId xmlns:p14="http://schemas.microsoft.com/office/powerpoint/2010/main" val="1742399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7</a:t>
            </a:fld>
            <a:endParaRPr kumimoji="1" lang="ja-JP" altLang="en-US"/>
          </a:p>
        </p:txBody>
      </p:sp>
    </p:spTree>
    <p:extLst>
      <p:ext uri="{BB962C8B-B14F-4D97-AF65-F5344CB8AC3E}">
        <p14:creationId xmlns:p14="http://schemas.microsoft.com/office/powerpoint/2010/main" val="2378298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8</a:t>
            </a:fld>
            <a:endParaRPr kumimoji="1" lang="ja-JP" altLang="en-US"/>
          </a:p>
        </p:txBody>
      </p:sp>
    </p:spTree>
    <p:extLst>
      <p:ext uri="{BB962C8B-B14F-4D97-AF65-F5344CB8AC3E}">
        <p14:creationId xmlns:p14="http://schemas.microsoft.com/office/powerpoint/2010/main" val="990185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9</a:t>
            </a:fld>
            <a:endParaRPr kumimoji="1" lang="ja-JP" altLang="en-US"/>
          </a:p>
        </p:txBody>
      </p:sp>
    </p:spTree>
    <p:extLst>
      <p:ext uri="{BB962C8B-B14F-4D97-AF65-F5344CB8AC3E}">
        <p14:creationId xmlns:p14="http://schemas.microsoft.com/office/powerpoint/2010/main" val="249100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088832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03696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1115727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9206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76485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14782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7015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989859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047865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4189853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846992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1268183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ブローチ 5">
            <a:extLst>
              <a:ext uri="{FF2B5EF4-FFF2-40B4-BE49-F238E27FC236}">
                <a16:creationId xmlns:a16="http://schemas.microsoft.com/office/drawing/2014/main" id="{0BFFEAC9-A35E-4949-8EB4-D4F998CA8B90}"/>
              </a:ext>
            </a:extLst>
          </p:cNvPr>
          <p:cNvSpPr/>
          <p:nvPr/>
        </p:nvSpPr>
        <p:spPr>
          <a:xfrm>
            <a:off x="312234" y="418171"/>
            <a:ext cx="11560098" cy="6021658"/>
          </a:xfrm>
          <a:prstGeom prst="plaque">
            <a:avLst>
              <a:gd name="adj" fmla="val 3334"/>
            </a:avLst>
          </a:prstGeom>
          <a:noFill/>
          <a:ln w="57150" cmpd="thickThi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4000" b="1" dirty="0">
                <a:solidFill>
                  <a:schemeClr val="tx1"/>
                </a:solidFill>
                <a:latin typeface="Meiryo UI" panose="020B0604030504040204" pitchFamily="50" charset="-128"/>
                <a:ea typeface="Meiryo UI" panose="020B0604030504040204" pitchFamily="50" charset="-128"/>
              </a:rPr>
              <a:t>本　編　資　料</a:t>
            </a:r>
            <a:endParaRPr lang="en-US" altLang="ja-JP" sz="4000" b="1" dirty="0">
              <a:solidFill>
                <a:schemeClr val="tx1"/>
              </a:solidFill>
              <a:latin typeface="Meiryo UI" panose="020B0604030504040204" pitchFamily="50" charset="-128"/>
              <a:ea typeface="Meiryo UI" panose="020B0604030504040204" pitchFamily="50" charset="-128"/>
            </a:endParaRPr>
          </a:p>
          <a:p>
            <a:pPr algn="ctr">
              <a:lnSpc>
                <a:spcPct val="150000"/>
              </a:lnSpc>
            </a:pPr>
            <a:endParaRPr lang="en-US" altLang="ja-JP" sz="4000" b="1" dirty="0">
              <a:solidFill>
                <a:schemeClr val="tx1"/>
              </a:solidFill>
              <a:latin typeface="Meiryo UI" panose="020B0604030504040204" pitchFamily="50" charset="-128"/>
              <a:ea typeface="Meiryo UI" panose="020B0604030504040204" pitchFamily="50" charset="-128"/>
            </a:endParaRPr>
          </a:p>
        </p:txBody>
      </p:sp>
      <p:sp>
        <p:nvSpPr>
          <p:cNvPr id="3" name="タイトル 1">
            <a:extLst>
              <a:ext uri="{FF2B5EF4-FFF2-40B4-BE49-F238E27FC236}">
                <a16:creationId xmlns:a16="http://schemas.microsoft.com/office/drawing/2014/main" id="{B73BE1DB-B1EF-45CD-91C2-0C1708801812}"/>
              </a:ext>
            </a:extLst>
          </p:cNvPr>
          <p:cNvSpPr txBox="1">
            <a:spLocks/>
          </p:cNvSpPr>
          <p:nvPr/>
        </p:nvSpPr>
        <p:spPr>
          <a:xfrm>
            <a:off x="626674" y="623551"/>
            <a:ext cx="2294701" cy="428505"/>
          </a:xfrm>
          <a:prstGeom prst="rect">
            <a:avLst/>
          </a:prstGeom>
          <a:ln>
            <a:solidFill>
              <a:schemeClr val="tx1"/>
            </a:solidFill>
          </a:ln>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2400" kern="1200">
                <a:solidFill>
                  <a:schemeClr val="tx1"/>
                </a:solidFill>
                <a:effectLst/>
                <a:latin typeface="みんなの文字ゴStd M" panose="020B0400000000000000" pitchFamily="34" charset="-128"/>
                <a:ea typeface="みんなの文字ゴStd M" panose="020B0400000000000000" pitchFamily="34" charset="-128"/>
                <a:cs typeface="+mj-cs"/>
              </a:defRPr>
            </a:lvl1pPr>
          </a:lstStyle>
          <a:p>
            <a:pPr>
              <a:lnSpc>
                <a:spcPct val="150000"/>
              </a:lnSpc>
            </a:pPr>
            <a:r>
              <a:rPr lang="ja-JP" altLang="en-US" sz="800" b="1" dirty="0">
                <a:effectLst>
                  <a:glow rad="101600">
                    <a:schemeClr val="bg1">
                      <a:alpha val="60000"/>
                    </a:schemeClr>
                  </a:glow>
                </a:effectLst>
                <a:latin typeface="メイリオ" panose="020B0604030504040204" pitchFamily="50" charset="-128"/>
                <a:ea typeface="メイリオ" panose="020B0604030504040204" pitchFamily="50" charset="-128"/>
              </a:rPr>
              <a:t>５－</a:t>
            </a:r>
            <a:r>
              <a:rPr lang="en-US" altLang="ja-JP" sz="800" b="1" dirty="0">
                <a:effectLst>
                  <a:glow rad="101600">
                    <a:schemeClr val="bg1">
                      <a:alpha val="60000"/>
                    </a:schemeClr>
                  </a:glow>
                </a:effectLst>
                <a:latin typeface="メイリオ" panose="020B0604030504040204" pitchFamily="50" charset="-128"/>
                <a:ea typeface="メイリオ" panose="020B0604030504040204" pitchFamily="50" charset="-128"/>
              </a:rPr>
              <a:t>5</a:t>
            </a:r>
            <a:r>
              <a:rPr lang="ja-JP" altLang="en-US" sz="800" b="1" dirty="0">
                <a:effectLst>
                  <a:glow rad="101600">
                    <a:schemeClr val="bg1">
                      <a:alpha val="60000"/>
                    </a:schemeClr>
                  </a:glow>
                </a:effectLst>
                <a:latin typeface="メイリオ" panose="020B0604030504040204" pitchFamily="50" charset="-128"/>
                <a:ea typeface="メイリオ" panose="020B0604030504040204" pitchFamily="50" charset="-128"/>
              </a:rPr>
              <a:t>　教職員参考資料（投影版）</a:t>
            </a:r>
          </a:p>
        </p:txBody>
      </p:sp>
    </p:spTree>
    <p:extLst>
      <p:ext uri="{BB962C8B-B14F-4D97-AF65-F5344CB8AC3E}">
        <p14:creationId xmlns:p14="http://schemas.microsoft.com/office/powerpoint/2010/main" val="1538444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693A108E-4370-4744-88F3-6729580EB483}"/>
              </a:ext>
            </a:extLst>
          </p:cNvPr>
          <p:cNvSpPr txBox="1"/>
          <p:nvPr/>
        </p:nvSpPr>
        <p:spPr>
          <a:xfrm>
            <a:off x="1662139" y="329644"/>
            <a:ext cx="8867721" cy="1600438"/>
          </a:xfrm>
          <a:prstGeom prst="rect">
            <a:avLst/>
          </a:prstGeom>
          <a:noFill/>
        </p:spPr>
        <p:txBody>
          <a:bodyPr wrap="square" rtlCol="0">
            <a:spAutoFit/>
          </a:bodyPr>
          <a:lstStyle/>
          <a:p>
            <a:pPr algn="ctr">
              <a:lnSpc>
                <a:spcPct val="150000"/>
              </a:lnSpc>
            </a:pPr>
            <a:r>
              <a:rPr lang="en-US" altLang="ja-JP" sz="2800" b="1" dirty="0">
                <a:highlight>
                  <a:srgbClr val="00FF00"/>
                </a:highlight>
                <a:latin typeface="Meiryo UI" panose="020B0604030504040204" pitchFamily="50" charset="-128"/>
                <a:ea typeface="Meiryo UI" panose="020B0604030504040204" pitchFamily="50" charset="-128"/>
              </a:rPr>
              <a:t>【</a:t>
            </a:r>
            <a:r>
              <a:rPr lang="ja-JP" altLang="en-US" sz="2800" b="1" dirty="0">
                <a:highlight>
                  <a:srgbClr val="00FF00"/>
                </a:highlight>
                <a:latin typeface="Meiryo UI" panose="020B0604030504040204" pitchFamily="50" charset="-128"/>
                <a:ea typeface="Meiryo UI" panose="020B0604030504040204" pitchFamily="50" charset="-128"/>
              </a:rPr>
              <a:t>イラストをみて考えてみよう！</a:t>
            </a:r>
            <a:r>
              <a:rPr lang="en-US" altLang="ja-JP" sz="2800" b="1" dirty="0">
                <a:highlight>
                  <a:srgbClr val="00FF00"/>
                </a:highlight>
                <a:latin typeface="Meiryo UI" panose="020B0604030504040204" pitchFamily="50" charset="-128"/>
                <a:ea typeface="Meiryo UI" panose="020B0604030504040204" pitchFamily="50" charset="-128"/>
              </a:rPr>
              <a:t>】</a:t>
            </a:r>
            <a:endParaRPr kumimoji="1" lang="en-US" altLang="ja-JP" sz="2800" b="1" dirty="0">
              <a:highlight>
                <a:srgbClr val="00FF00"/>
              </a:highlight>
              <a:latin typeface="Meiryo UI" panose="020B0604030504040204" pitchFamily="50" charset="-128"/>
              <a:ea typeface="Meiryo UI" panose="020B0604030504040204" pitchFamily="50" charset="-128"/>
            </a:endParaRPr>
          </a:p>
          <a:p>
            <a:pPr marL="457200" indent="-457200">
              <a:buFont typeface="Wingdings" panose="05000000000000000000" pitchFamily="2" charset="2"/>
              <a:buChar char="Ø"/>
            </a:pPr>
            <a:r>
              <a:rPr kumimoji="1" lang="ja-JP" altLang="en-US" sz="2800" b="1" dirty="0">
                <a:latin typeface="Meiryo UI" panose="020B0604030504040204" pitchFamily="50" charset="-128"/>
                <a:ea typeface="Meiryo UI" panose="020B0604030504040204" pitchFamily="50" charset="-128"/>
              </a:rPr>
              <a:t>友達にメッセージを出すときに、気をつけなければいけないことは何でしょうか？</a:t>
            </a:r>
          </a:p>
        </p:txBody>
      </p:sp>
      <p:sp>
        <p:nvSpPr>
          <p:cNvPr id="11" name="正方形/長方形 10">
            <a:extLst>
              <a:ext uri="{FF2B5EF4-FFF2-40B4-BE49-F238E27FC236}">
                <a16:creationId xmlns:a16="http://schemas.microsoft.com/office/drawing/2014/main" id="{AE80D82E-BFE2-4A59-AA9A-A9F75740286B}"/>
              </a:ext>
            </a:extLst>
          </p:cNvPr>
          <p:cNvSpPr/>
          <p:nvPr/>
        </p:nvSpPr>
        <p:spPr>
          <a:xfrm>
            <a:off x="10058977" y="184678"/>
            <a:ext cx="1906858" cy="729722"/>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lang="ja-JP" altLang="en-US" sz="1400" b="1" dirty="0">
                <a:solidFill>
                  <a:schemeClr val="bg1"/>
                </a:solidFill>
                <a:latin typeface="Meiryo UI" panose="020B0604030504040204" pitchFamily="50" charset="-128"/>
                <a:ea typeface="Meiryo UI" panose="020B0604030504040204" pitchFamily="50" charset="-128"/>
              </a:rPr>
              <a:t>パターン１</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F27C07C3-EDC9-4B7D-8C23-58678AE8E008}"/>
              </a:ext>
            </a:extLst>
          </p:cNvPr>
          <p:cNvPicPr>
            <a:picLocks noChangeAspect="1"/>
          </p:cNvPicPr>
          <p:nvPr/>
        </p:nvPicPr>
        <p:blipFill>
          <a:blip r:embed="rId3"/>
          <a:stretch>
            <a:fillRect/>
          </a:stretch>
        </p:blipFill>
        <p:spPr>
          <a:xfrm>
            <a:off x="3908955" y="2174736"/>
            <a:ext cx="4302089" cy="2978370"/>
          </a:xfrm>
          <a:prstGeom prst="rect">
            <a:avLst/>
          </a:prstGeom>
        </p:spPr>
      </p:pic>
      <p:sp>
        <p:nvSpPr>
          <p:cNvPr id="7" name="テキスト ボックス 6">
            <a:extLst>
              <a:ext uri="{FF2B5EF4-FFF2-40B4-BE49-F238E27FC236}">
                <a16:creationId xmlns:a16="http://schemas.microsoft.com/office/drawing/2014/main" id="{C6FE7BFD-08B1-41D0-ABCE-677DF275F8F3}"/>
              </a:ext>
            </a:extLst>
          </p:cNvPr>
          <p:cNvSpPr txBox="1"/>
          <p:nvPr/>
        </p:nvSpPr>
        <p:spPr>
          <a:xfrm>
            <a:off x="2377440" y="5218421"/>
            <a:ext cx="8020599" cy="1200329"/>
          </a:xfrm>
          <a:prstGeom prst="rect">
            <a:avLst/>
          </a:prstGeom>
          <a:noFill/>
        </p:spPr>
        <p:txBody>
          <a:bodyPr wrap="square">
            <a:spAutoFit/>
          </a:bodyPr>
          <a:lstStyle/>
          <a:p>
            <a:r>
              <a:rPr lang="en-US" altLang="ja-JP" sz="2400" dirty="0">
                <a:latin typeface="Meiryo UI" panose="020B0604030504040204" pitchFamily="50" charset="-128"/>
                <a:ea typeface="Meiryo UI" panose="020B0604030504040204" pitchFamily="50" charset="-128"/>
              </a:rPr>
              <a:t>A</a:t>
            </a:r>
            <a:r>
              <a:rPr lang="ja-JP" altLang="en-US" sz="24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Tree>
    <p:extLst>
      <p:ext uri="{BB962C8B-B14F-4D97-AF65-F5344CB8AC3E}">
        <p14:creationId xmlns:p14="http://schemas.microsoft.com/office/powerpoint/2010/main" val="247667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7A35F175-3BB3-48A1-8B2D-1BF38594BDBF}"/>
              </a:ext>
            </a:extLst>
          </p:cNvPr>
          <p:cNvSpPr txBox="1"/>
          <p:nvPr/>
        </p:nvSpPr>
        <p:spPr>
          <a:xfrm>
            <a:off x="1351156" y="222633"/>
            <a:ext cx="9489687" cy="1600438"/>
          </a:xfrm>
          <a:prstGeom prst="rect">
            <a:avLst/>
          </a:prstGeom>
          <a:noFill/>
          <a:ln>
            <a:noFill/>
          </a:ln>
        </p:spPr>
        <p:txBody>
          <a:bodyPr wrap="square" rtlCol="0">
            <a:spAutoFit/>
          </a:bodyPr>
          <a:lstStyle/>
          <a:p>
            <a:pPr algn="ctr">
              <a:lnSpc>
                <a:spcPct val="150000"/>
              </a:lnSpc>
            </a:pPr>
            <a:r>
              <a:rPr lang="en-US" altLang="ja-JP" sz="2800" b="1" dirty="0">
                <a:highlight>
                  <a:srgbClr val="00FF00"/>
                </a:highlight>
                <a:latin typeface="Meiryo UI" panose="020B0604030504040204" pitchFamily="50" charset="-128"/>
                <a:ea typeface="Meiryo UI" panose="020B0604030504040204" pitchFamily="50" charset="-128"/>
              </a:rPr>
              <a:t>【</a:t>
            </a:r>
            <a:r>
              <a:rPr lang="ja-JP" altLang="en-US" sz="2800" b="1" dirty="0">
                <a:highlight>
                  <a:srgbClr val="00FF00"/>
                </a:highlight>
                <a:latin typeface="Meiryo UI" panose="020B0604030504040204" pitchFamily="50" charset="-128"/>
                <a:ea typeface="Meiryo UI" panose="020B0604030504040204" pitchFamily="50" charset="-128"/>
              </a:rPr>
              <a:t>イラストをみて考えてみよう！</a:t>
            </a:r>
            <a:r>
              <a:rPr lang="en-US" altLang="ja-JP" sz="2800" b="1" dirty="0">
                <a:highlight>
                  <a:srgbClr val="00FF00"/>
                </a:highlight>
                <a:latin typeface="Meiryo UI" panose="020B0604030504040204" pitchFamily="50" charset="-128"/>
                <a:ea typeface="Meiryo UI" panose="020B0604030504040204" pitchFamily="50" charset="-128"/>
              </a:rPr>
              <a:t>】</a:t>
            </a:r>
            <a:endParaRPr kumimoji="1" lang="en-US" altLang="ja-JP" sz="2800" b="1" dirty="0">
              <a:highlight>
                <a:srgbClr val="00FF00"/>
              </a:highlight>
              <a:latin typeface="Meiryo UI" panose="020B0604030504040204" pitchFamily="50" charset="-128"/>
              <a:ea typeface="Meiryo UI" panose="020B0604030504040204" pitchFamily="50" charset="-128"/>
            </a:endParaRPr>
          </a:p>
          <a:p>
            <a:pPr marL="457200" indent="-457200">
              <a:buFont typeface="Wingdings" panose="05000000000000000000" pitchFamily="2" charset="2"/>
              <a:buChar char="Ø"/>
            </a:pPr>
            <a:r>
              <a:rPr kumimoji="1" lang="ja-JP" altLang="en-US" sz="2800" b="1" dirty="0">
                <a:latin typeface="Meiryo UI" panose="020B0604030504040204" pitchFamily="50" charset="-128"/>
                <a:ea typeface="Meiryo UI" panose="020B0604030504040204" pitchFamily="50" charset="-128"/>
              </a:rPr>
              <a:t>友達へのメッセージが原因で誤解が生まれてしまいました。</a:t>
            </a:r>
            <a:r>
              <a:rPr lang="ja-JP" altLang="en-US" sz="2800" b="1" dirty="0">
                <a:latin typeface="Meiryo UI" panose="020B0604030504040204" pitchFamily="50" charset="-128"/>
                <a:ea typeface="Meiryo UI" panose="020B0604030504040204" pitchFamily="50" charset="-128"/>
              </a:rPr>
              <a:t>　　</a:t>
            </a:r>
            <a:r>
              <a:rPr kumimoji="1" lang="ja-JP" altLang="en-US" sz="2800" b="1" dirty="0">
                <a:latin typeface="Meiryo UI" panose="020B0604030504040204" pitchFamily="50" charset="-128"/>
                <a:ea typeface="Meiryo UI" panose="020B0604030504040204" pitchFamily="50" charset="-128"/>
              </a:rPr>
              <a:t>このようなことが起きないよう、工夫すべきことを考えましょう</a:t>
            </a:r>
          </a:p>
        </p:txBody>
      </p:sp>
      <p:pic>
        <p:nvPicPr>
          <p:cNvPr id="5" name="図 4">
            <a:extLst>
              <a:ext uri="{FF2B5EF4-FFF2-40B4-BE49-F238E27FC236}">
                <a16:creationId xmlns:a16="http://schemas.microsoft.com/office/drawing/2014/main" id="{824E27B7-6A37-4F07-A79F-E71D090A1A15}"/>
              </a:ext>
            </a:extLst>
          </p:cNvPr>
          <p:cNvPicPr>
            <a:picLocks noChangeAspect="1"/>
          </p:cNvPicPr>
          <p:nvPr/>
        </p:nvPicPr>
        <p:blipFill>
          <a:blip r:embed="rId3"/>
          <a:stretch>
            <a:fillRect/>
          </a:stretch>
        </p:blipFill>
        <p:spPr>
          <a:xfrm>
            <a:off x="1652001" y="2157006"/>
            <a:ext cx="3081869" cy="2133602"/>
          </a:xfrm>
          <a:prstGeom prst="rect">
            <a:avLst/>
          </a:prstGeom>
        </p:spPr>
      </p:pic>
      <p:pic>
        <p:nvPicPr>
          <p:cNvPr id="6" name="図 5">
            <a:extLst>
              <a:ext uri="{FF2B5EF4-FFF2-40B4-BE49-F238E27FC236}">
                <a16:creationId xmlns:a16="http://schemas.microsoft.com/office/drawing/2014/main" id="{8CC8C3E3-62FF-4239-8993-6190EF8E9CCC}"/>
              </a:ext>
            </a:extLst>
          </p:cNvPr>
          <p:cNvPicPr>
            <a:picLocks noChangeAspect="1"/>
          </p:cNvPicPr>
          <p:nvPr/>
        </p:nvPicPr>
        <p:blipFill>
          <a:blip r:embed="rId4"/>
          <a:stretch>
            <a:fillRect/>
          </a:stretch>
        </p:blipFill>
        <p:spPr>
          <a:xfrm>
            <a:off x="7191648" y="2099962"/>
            <a:ext cx="3190603" cy="2208879"/>
          </a:xfrm>
          <a:prstGeom prst="rect">
            <a:avLst/>
          </a:prstGeom>
        </p:spPr>
      </p:pic>
      <p:sp>
        <p:nvSpPr>
          <p:cNvPr id="7" name="テキスト ボックス 6">
            <a:extLst>
              <a:ext uri="{FF2B5EF4-FFF2-40B4-BE49-F238E27FC236}">
                <a16:creationId xmlns:a16="http://schemas.microsoft.com/office/drawing/2014/main" id="{3CB3B468-03D2-4BEA-9004-3826254D8B5A}"/>
              </a:ext>
            </a:extLst>
          </p:cNvPr>
          <p:cNvSpPr txBox="1"/>
          <p:nvPr/>
        </p:nvSpPr>
        <p:spPr>
          <a:xfrm>
            <a:off x="1382796" y="4588757"/>
            <a:ext cx="3620280" cy="1569660"/>
          </a:xfrm>
          <a:prstGeom prst="rect">
            <a:avLst/>
          </a:prstGeom>
          <a:noFill/>
        </p:spPr>
        <p:txBody>
          <a:bodyPr wrap="square">
            <a:spAutoFit/>
          </a:bodyPr>
          <a:lstStyle/>
          <a:p>
            <a:pPr algn="ctr"/>
            <a:r>
              <a:rPr lang="ja-JP" altLang="en-US" sz="1600" b="1" i="0" dirty="0">
                <a:solidFill>
                  <a:srgbClr val="FF862A"/>
                </a:solidFill>
                <a:effectLst/>
                <a:latin typeface="Meiryo UI" panose="020B0604030504040204" pitchFamily="50" charset="-128"/>
                <a:ea typeface="Meiryo UI" panose="020B0604030504040204" pitchFamily="50" charset="-128"/>
              </a:rPr>
              <a:t>うっかり 「？」 をつけ忘れたために</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
        <p:nvSpPr>
          <p:cNvPr id="9" name="テキスト ボックス 8">
            <a:extLst>
              <a:ext uri="{FF2B5EF4-FFF2-40B4-BE49-F238E27FC236}">
                <a16:creationId xmlns:a16="http://schemas.microsoft.com/office/drawing/2014/main" id="{19BA3465-CE8C-491E-89FD-117B936BB37F}"/>
              </a:ext>
            </a:extLst>
          </p:cNvPr>
          <p:cNvSpPr txBox="1"/>
          <p:nvPr/>
        </p:nvSpPr>
        <p:spPr>
          <a:xfrm>
            <a:off x="6831879" y="4588757"/>
            <a:ext cx="3881605" cy="1569660"/>
          </a:xfrm>
          <a:prstGeom prst="rect">
            <a:avLst/>
          </a:prstGeom>
          <a:noFill/>
        </p:spPr>
        <p:txBody>
          <a:bodyPr wrap="square">
            <a:spAutoFit/>
          </a:bodyPr>
          <a:lstStyle/>
          <a:p>
            <a:pPr algn="ctr"/>
            <a:r>
              <a:rPr lang="ja-JP" altLang="en-US" sz="1600" b="1" i="0" dirty="0">
                <a:solidFill>
                  <a:srgbClr val="FF862A"/>
                </a:solidFill>
                <a:effectLst/>
                <a:latin typeface="Meiryo UI" panose="020B0604030504040204" pitchFamily="50" charset="-128"/>
                <a:ea typeface="Meiryo UI" panose="020B0604030504040204" pitchFamily="50" charset="-128"/>
              </a:rPr>
              <a:t>一方的にグループから外されてしまった</a:t>
            </a:r>
            <a:endParaRPr lang="ja-JP" altLang="en-US"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お風呂上りにスマホを見ると、「ひどい！」などのメッセージが。誤解を解こうとしても、反応なし。</a:t>
            </a:r>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さん以外のメンバーは別グループを作り、</a:t>
            </a:r>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さんを外したのです。</a:t>
            </a:r>
          </a:p>
        </p:txBody>
      </p:sp>
      <p:sp>
        <p:nvSpPr>
          <p:cNvPr id="10" name="二等辺三角形 9">
            <a:extLst>
              <a:ext uri="{FF2B5EF4-FFF2-40B4-BE49-F238E27FC236}">
                <a16:creationId xmlns:a16="http://schemas.microsoft.com/office/drawing/2014/main" id="{27A607F6-B8A6-4FE7-9126-701625744604}"/>
              </a:ext>
            </a:extLst>
          </p:cNvPr>
          <p:cNvSpPr/>
          <p:nvPr/>
        </p:nvSpPr>
        <p:spPr>
          <a:xfrm rot="5400000">
            <a:off x="5295779" y="3066440"/>
            <a:ext cx="1600439" cy="314734"/>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CCF5EBD9-08A8-43E1-A451-2D138BFDE28C}"/>
              </a:ext>
            </a:extLst>
          </p:cNvPr>
          <p:cNvSpPr/>
          <p:nvPr/>
        </p:nvSpPr>
        <p:spPr>
          <a:xfrm>
            <a:off x="10058977" y="184678"/>
            <a:ext cx="1906858" cy="729722"/>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lang="ja-JP" altLang="en-US" sz="1400" b="1" dirty="0">
                <a:solidFill>
                  <a:schemeClr val="bg1"/>
                </a:solidFill>
                <a:latin typeface="Meiryo UI" panose="020B0604030504040204" pitchFamily="50" charset="-128"/>
                <a:ea typeface="Meiryo UI" panose="020B0604030504040204" pitchFamily="50" charset="-128"/>
              </a:rPr>
              <a:t>パターン２</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6830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E3F7003-CD91-47C8-AA18-D209B51010E1}"/>
              </a:ext>
            </a:extLst>
          </p:cNvPr>
          <p:cNvSpPr txBox="1"/>
          <p:nvPr/>
        </p:nvSpPr>
        <p:spPr>
          <a:xfrm>
            <a:off x="921834" y="605950"/>
            <a:ext cx="10348332" cy="584775"/>
          </a:xfrm>
          <a:prstGeom prst="rect">
            <a:avLst/>
          </a:prstGeom>
          <a:noFill/>
          <a:ln>
            <a:noFill/>
          </a:ln>
        </p:spPr>
        <p:txBody>
          <a:bodyPr wrap="square" rtlCol="0">
            <a:spAutoFit/>
          </a:bodyPr>
          <a:lstStyle/>
          <a:p>
            <a:r>
              <a:rPr lang="ja-JP" altLang="en-US" sz="3200" b="1" dirty="0">
                <a:latin typeface="Meiryo UI" panose="020B0604030504040204" pitchFamily="50" charset="-128"/>
                <a:ea typeface="Meiryo UI" panose="020B0604030504040204" pitchFamily="50" charset="-128"/>
              </a:rPr>
              <a:t>　○○○○○○○○○</a:t>
            </a:r>
            <a:endParaRPr kumimoji="1" lang="ja-JP" altLang="en-US" sz="3200" b="1"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64EBC52E-9B95-4C48-B55F-01B07741C601}"/>
              </a:ext>
            </a:extLst>
          </p:cNvPr>
          <p:cNvSpPr txBox="1"/>
          <p:nvPr/>
        </p:nvSpPr>
        <p:spPr>
          <a:xfrm>
            <a:off x="4806176" y="1846171"/>
            <a:ext cx="6980662" cy="4524315"/>
          </a:xfrm>
          <a:prstGeom prst="rect">
            <a:avLst/>
          </a:prstGeom>
          <a:noFill/>
          <a:ln>
            <a:solidFill>
              <a:schemeClr val="tx1"/>
            </a:solidFill>
          </a:ln>
        </p:spPr>
        <p:txBody>
          <a:bodyPr wrap="square" rtlCol="0">
            <a:spAutoFit/>
          </a:bodyPr>
          <a:lstStyle/>
          <a:p>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私が考えたこと</a:t>
            </a:r>
            <a:r>
              <a:rPr lang="en-US" altLang="ja-JP" sz="2400" dirty="0">
                <a:latin typeface="Meiryo UI" panose="020B0604030504040204" pitchFamily="50" charset="-128"/>
                <a:ea typeface="Meiryo UI" panose="020B0604030504040204" pitchFamily="50" charset="-128"/>
              </a:rPr>
              <a:t>】</a:t>
            </a:r>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42099CF2-988F-4BEE-8057-02561B775A5C}"/>
              </a:ext>
            </a:extLst>
          </p:cNvPr>
          <p:cNvPicPr>
            <a:picLocks noChangeAspect="1"/>
          </p:cNvPicPr>
          <p:nvPr/>
        </p:nvPicPr>
        <p:blipFill>
          <a:blip r:embed="rId3"/>
          <a:stretch>
            <a:fillRect/>
          </a:stretch>
        </p:blipFill>
        <p:spPr>
          <a:xfrm>
            <a:off x="666860" y="2230245"/>
            <a:ext cx="3081869" cy="2133602"/>
          </a:xfrm>
          <a:prstGeom prst="rect">
            <a:avLst/>
          </a:prstGeom>
        </p:spPr>
      </p:pic>
      <p:sp>
        <p:nvSpPr>
          <p:cNvPr id="8" name="テキスト ボックス 7">
            <a:extLst>
              <a:ext uri="{FF2B5EF4-FFF2-40B4-BE49-F238E27FC236}">
                <a16:creationId xmlns:a16="http://schemas.microsoft.com/office/drawing/2014/main" id="{35DBDB56-06DD-44C9-B47B-496B79D96D8C}"/>
              </a:ext>
            </a:extLst>
          </p:cNvPr>
          <p:cNvSpPr txBox="1"/>
          <p:nvPr/>
        </p:nvSpPr>
        <p:spPr>
          <a:xfrm>
            <a:off x="343755" y="4431006"/>
            <a:ext cx="4189057" cy="830997"/>
          </a:xfrm>
          <a:prstGeom prst="rect">
            <a:avLst/>
          </a:prstGeom>
          <a:noFill/>
        </p:spPr>
        <p:txBody>
          <a:bodyPr wrap="square">
            <a:spAutoFit/>
          </a:bodyPr>
          <a:lstStyle/>
          <a:p>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
        <p:nvSpPr>
          <p:cNvPr id="9" name="正方形/長方形 8">
            <a:extLst>
              <a:ext uri="{FF2B5EF4-FFF2-40B4-BE49-F238E27FC236}">
                <a16:creationId xmlns:a16="http://schemas.microsoft.com/office/drawing/2014/main" id="{B09E396F-77BA-4FFA-8253-322189DABE0E}"/>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66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539DABB3-DC5D-48B0-B6F6-A9C5777C0F97}"/>
              </a:ext>
            </a:extLst>
          </p:cNvPr>
          <p:cNvSpPr txBox="1"/>
          <p:nvPr/>
        </p:nvSpPr>
        <p:spPr>
          <a:xfrm>
            <a:off x="1154449" y="996925"/>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3DC5136C-F359-45CE-A004-08D4503A37E1}"/>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誤解を与えないために</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「？」と「！」では意味が真逆になることもある文字の会話。　　　記号やスタンプ、</a:t>
            </a:r>
            <a:r>
              <a:rPr kumimoji="1" lang="en-US" altLang="ja-JP" sz="3200" b="1" dirty="0">
                <a:solidFill>
                  <a:schemeClr val="tx1"/>
                </a:solidFill>
                <a:latin typeface="Meiryo UI" panose="020B0604030504040204" pitchFamily="50" charset="-128"/>
                <a:ea typeface="Meiryo UI" panose="020B0604030504040204" pitchFamily="50" charset="-128"/>
              </a:rPr>
              <a:t>(^^)</a:t>
            </a:r>
            <a:r>
              <a:rPr kumimoji="1" lang="ja-JP" altLang="en-US" sz="3200" b="1" dirty="0">
                <a:solidFill>
                  <a:schemeClr val="tx1"/>
                </a:solidFill>
                <a:latin typeface="Meiryo UI" panose="020B0604030504040204" pitchFamily="50" charset="-128"/>
                <a:ea typeface="Meiryo UI" panose="020B0604030504040204" pitchFamily="50" charset="-128"/>
              </a:rPr>
              <a:t>のような顔文字を活用して、気持ちが正しく伝わるよう工夫しながらやりとりすることが大切です。</a:t>
            </a:r>
          </a:p>
        </p:txBody>
      </p:sp>
      <p:sp>
        <p:nvSpPr>
          <p:cNvPr id="7" name="正方形/長方形 6">
            <a:extLst>
              <a:ext uri="{FF2B5EF4-FFF2-40B4-BE49-F238E27FC236}">
                <a16:creationId xmlns:a16="http://schemas.microsoft.com/office/drawing/2014/main" id="{956EE36A-6949-4CA8-83EC-80496B6B06AB}"/>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5575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539DABB3-DC5D-48B0-B6F6-A9C5777C0F97}"/>
              </a:ext>
            </a:extLst>
          </p:cNvPr>
          <p:cNvSpPr txBox="1"/>
          <p:nvPr/>
        </p:nvSpPr>
        <p:spPr>
          <a:xfrm>
            <a:off x="1154449" y="996925"/>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F7AB1A6C-965F-48BD-BE80-9AB5FA8185D0}"/>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速くて複雑な会話だから</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グループトークはテンポが速く、複数の会話が並行して飛び交います。話の途中で参加すると流れをつかむのが大変ですが、曖昧なままやりとりせず送る前に“見直す”ことを習慣に！</a:t>
            </a:r>
          </a:p>
        </p:txBody>
      </p:sp>
      <p:sp>
        <p:nvSpPr>
          <p:cNvPr id="7" name="正方形/長方形 6">
            <a:extLst>
              <a:ext uri="{FF2B5EF4-FFF2-40B4-BE49-F238E27FC236}">
                <a16:creationId xmlns:a16="http://schemas.microsoft.com/office/drawing/2014/main" id="{EFCB2D54-D90D-492F-9EF9-2B2FC7986D3E}"/>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6911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539DABB3-DC5D-48B0-B6F6-A9C5777C0F97}"/>
              </a:ext>
            </a:extLst>
          </p:cNvPr>
          <p:cNvSpPr txBox="1"/>
          <p:nvPr/>
        </p:nvSpPr>
        <p:spPr>
          <a:xfrm>
            <a:off x="1154449" y="996925"/>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BECC437B-90DD-438B-A070-FF453539E4A2}"/>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ムカッ！イラッ！としたら</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どんな相手でも、嫌な気持ちになることはあります。そんなときは感情をすぐにぶつけず、一呼吸して考えて。文字だとケンカになりそうなら、電話で話してみるのも良い方法です。</a:t>
            </a:r>
          </a:p>
        </p:txBody>
      </p:sp>
      <p:sp>
        <p:nvSpPr>
          <p:cNvPr id="7" name="正方形/長方形 6">
            <a:extLst>
              <a:ext uri="{FF2B5EF4-FFF2-40B4-BE49-F238E27FC236}">
                <a16:creationId xmlns:a16="http://schemas.microsoft.com/office/drawing/2014/main" id="{B948A8AC-2A84-4820-B25B-2C8D56981112}"/>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9566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DAC7FFC-ADA2-4D98-9818-BD84BD314152}"/>
              </a:ext>
            </a:extLst>
          </p:cNvPr>
          <p:cNvSpPr txBox="1"/>
          <p:nvPr/>
        </p:nvSpPr>
        <p:spPr>
          <a:xfrm>
            <a:off x="921834" y="1172494"/>
            <a:ext cx="10348332" cy="724109"/>
          </a:xfrm>
          <a:prstGeom prst="rect">
            <a:avLst/>
          </a:prstGeom>
          <a:noFill/>
        </p:spPr>
        <p:txBody>
          <a:bodyPr wrap="square" rtlCol="0">
            <a:spAutoFit/>
          </a:bodyPr>
          <a:lstStyle/>
          <a:p>
            <a:pPr algn="ctr">
              <a:lnSpc>
                <a:spcPct val="130000"/>
              </a:lnSpc>
            </a:pPr>
            <a:r>
              <a:rPr kumimoji="1" lang="ja-JP" altLang="en-US" sz="3600" b="1" dirty="0">
                <a:latin typeface="Meiryo UI" panose="020B0604030504040204" pitchFamily="50" charset="-128"/>
                <a:ea typeface="Meiryo UI" panose="020B0604030504040204" pitchFamily="50" charset="-128"/>
              </a:rPr>
              <a:t>今日のまとめ</a:t>
            </a:r>
          </a:p>
        </p:txBody>
      </p:sp>
      <p:pic>
        <p:nvPicPr>
          <p:cNvPr id="5" name="図 4">
            <a:extLst>
              <a:ext uri="{FF2B5EF4-FFF2-40B4-BE49-F238E27FC236}">
                <a16:creationId xmlns:a16="http://schemas.microsoft.com/office/drawing/2014/main" id="{D4A2D778-71C0-48A7-9950-B0FBF3A8DA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7760" y="2656637"/>
            <a:ext cx="10142406" cy="1886960"/>
          </a:xfrm>
          <a:prstGeom prst="rect">
            <a:avLst/>
          </a:prstGeom>
        </p:spPr>
      </p:pic>
      <p:sp>
        <p:nvSpPr>
          <p:cNvPr id="7" name="正方形/長方形 6">
            <a:extLst>
              <a:ext uri="{FF2B5EF4-FFF2-40B4-BE49-F238E27FC236}">
                <a16:creationId xmlns:a16="http://schemas.microsoft.com/office/drawing/2014/main" id="{73A2AFC8-8408-4888-8E2E-431069545D5B}"/>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668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ブローチ 5">
            <a:extLst>
              <a:ext uri="{FF2B5EF4-FFF2-40B4-BE49-F238E27FC236}">
                <a16:creationId xmlns:a16="http://schemas.microsoft.com/office/drawing/2014/main" id="{0BFFEAC9-A35E-4949-8EB4-D4F998CA8B90}"/>
              </a:ext>
            </a:extLst>
          </p:cNvPr>
          <p:cNvSpPr/>
          <p:nvPr/>
        </p:nvSpPr>
        <p:spPr>
          <a:xfrm>
            <a:off x="312234" y="418171"/>
            <a:ext cx="11560098" cy="6021658"/>
          </a:xfrm>
          <a:prstGeom prst="plaque">
            <a:avLst>
              <a:gd name="adj" fmla="val 3334"/>
            </a:avLst>
          </a:prstGeom>
          <a:noFill/>
          <a:ln w="57150" cmpd="thickThi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150000"/>
              </a:lnSpc>
            </a:pPr>
            <a:r>
              <a:rPr lang="ja-JP" altLang="en-US" sz="2000" b="1" dirty="0">
                <a:solidFill>
                  <a:schemeClr val="tx1"/>
                </a:solidFill>
                <a:latin typeface="Meiryo UI" panose="020B0604030504040204" pitchFamily="50" charset="-128"/>
                <a:ea typeface="Meiryo UI" panose="020B0604030504040204" pitchFamily="50" charset="-128"/>
              </a:rPr>
              <a:t>インターネットトラブル事例集（</a:t>
            </a:r>
            <a:r>
              <a:rPr lang="en-US" altLang="ja-JP" sz="2000" b="1" dirty="0">
                <a:solidFill>
                  <a:schemeClr val="tx1"/>
                </a:solidFill>
                <a:latin typeface="Meiryo UI" panose="020B0604030504040204" pitchFamily="50" charset="-128"/>
                <a:ea typeface="Meiryo UI" panose="020B0604030504040204" pitchFamily="50" charset="-128"/>
              </a:rPr>
              <a:t>2022</a:t>
            </a:r>
            <a:r>
              <a:rPr lang="ja-JP" altLang="en-US" sz="2000" b="1" dirty="0">
                <a:solidFill>
                  <a:schemeClr val="tx1"/>
                </a:solidFill>
                <a:latin typeface="Meiryo UI" panose="020B0604030504040204" pitchFamily="50" charset="-128"/>
                <a:ea typeface="Meiryo UI" panose="020B0604030504040204" pitchFamily="50" charset="-128"/>
              </a:rPr>
              <a:t>年版）　教職員参考資料</a:t>
            </a:r>
            <a:endParaRPr lang="en-US" altLang="ja-JP" sz="2000" b="1" dirty="0">
              <a:solidFill>
                <a:schemeClr val="tx1"/>
              </a:solidFill>
              <a:latin typeface="Meiryo UI" panose="020B0604030504040204" pitchFamily="50" charset="-128"/>
              <a:ea typeface="Meiryo UI" panose="020B0604030504040204" pitchFamily="50" charset="-128"/>
            </a:endParaRPr>
          </a:p>
          <a:p>
            <a:pPr lvl="4">
              <a:lnSpc>
                <a:spcPct val="150000"/>
              </a:lnSpc>
              <a:tabLst>
                <a:tab pos="2241550" algn="l"/>
                <a:tab pos="3233738" algn="l"/>
              </a:tabLst>
            </a:pPr>
            <a:r>
              <a:rPr lang="en-US" altLang="ja-JP" sz="2000" b="1" dirty="0">
                <a:solidFill>
                  <a:schemeClr val="tx1"/>
                </a:solidFill>
                <a:latin typeface="Meiryo UI" panose="020B0604030504040204" pitchFamily="50" charset="-128"/>
                <a:ea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rPr>
              <a:t>　総務省</a:t>
            </a:r>
            <a:r>
              <a:rPr lang="en-US" altLang="ja-JP" sz="2000" b="1" dirty="0">
                <a:solidFill>
                  <a:schemeClr val="tx1"/>
                </a:solidFill>
                <a:latin typeface="Meiryo UI" panose="020B0604030504040204" pitchFamily="50" charset="-128"/>
                <a:ea typeface="Meiryo UI" panose="020B0604030504040204" pitchFamily="50" charset="-128"/>
              </a:rPr>
              <a:t>	</a:t>
            </a:r>
            <a:r>
              <a:rPr lang="zh-TW" altLang="en-US" sz="2000" b="1" dirty="0">
                <a:solidFill>
                  <a:schemeClr val="tx1"/>
                </a:solidFill>
                <a:latin typeface="Meiryo UI" panose="020B0604030504040204" pitchFamily="50" charset="-128"/>
                <a:ea typeface="Meiryo UI" panose="020B0604030504040204" pitchFamily="50" charset="-128"/>
              </a:rPr>
              <a:t>総合通信基盤局 </a:t>
            </a:r>
            <a:r>
              <a:rPr lang="ja-JP" altLang="en-US" sz="2000" b="1" dirty="0">
                <a:solidFill>
                  <a:schemeClr val="tx1"/>
                </a:solidFill>
                <a:latin typeface="Meiryo UI" panose="020B0604030504040204" pitchFamily="50" charset="-128"/>
                <a:ea typeface="Meiryo UI" panose="020B0604030504040204" pitchFamily="50" charset="-128"/>
              </a:rPr>
              <a:t>電気通信事業部 </a:t>
            </a:r>
            <a:r>
              <a:rPr lang="zh-TW" altLang="en-US" sz="2000" b="1" dirty="0">
                <a:solidFill>
                  <a:schemeClr val="tx1"/>
                </a:solidFill>
                <a:latin typeface="Meiryo UI" panose="020B0604030504040204" pitchFamily="50" charset="-128"/>
                <a:ea typeface="Meiryo UI" panose="020B0604030504040204" pitchFamily="50" charset="-128"/>
              </a:rPr>
              <a:t>消費者行政第一課</a:t>
            </a:r>
          </a:p>
          <a:p>
            <a:pPr lvl="4">
              <a:lnSpc>
                <a:spcPct val="150000"/>
              </a:lnSpc>
              <a:tabLst>
                <a:tab pos="2241550" algn="l"/>
                <a:tab pos="3233738" algn="l"/>
              </a:tabLst>
            </a:pPr>
            <a:r>
              <a:rPr lang="en-US" altLang="zh-TW" sz="2000" b="1" dirty="0">
                <a:solidFill>
                  <a:schemeClr val="tx1"/>
                </a:solidFill>
                <a:latin typeface="Meiryo UI" panose="020B0604030504040204" pitchFamily="50" charset="-128"/>
                <a:ea typeface="Meiryo UI" panose="020B0604030504040204" pitchFamily="50" charset="-128"/>
              </a:rPr>
              <a:t>		</a:t>
            </a:r>
            <a:r>
              <a:rPr lang="zh-TW" altLang="en-US" sz="2000" b="1" dirty="0">
                <a:solidFill>
                  <a:schemeClr val="tx1"/>
                </a:solidFill>
                <a:latin typeface="Meiryo UI" panose="020B0604030504040204" pitchFamily="50" charset="-128"/>
                <a:ea typeface="Meiryo UI" panose="020B0604030504040204" pitchFamily="50" charset="-128"/>
              </a:rPr>
              <a:t>情報流通行政局 情報流通振興課 情報活用支援室　　</a:t>
            </a:r>
          </a:p>
          <a:p>
            <a:pPr algn="ctr">
              <a:lnSpc>
                <a:spcPct val="150000"/>
              </a:lnSpc>
            </a:pPr>
            <a:endParaRPr lang="en-US" altLang="ja-JP"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824353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570</Words>
  <Application>Microsoft Office PowerPoint</Application>
  <PresentationFormat>ワイド画面</PresentationFormat>
  <Paragraphs>63</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Meiryo UI</vt:lpstr>
      <vt:lpstr>メイリオ</vt:lpstr>
      <vt:lpstr>游ゴシック</vt:lpstr>
      <vt:lpstr>Arial</vt:lpstr>
      <vt:lpstr>Calibri</vt:lpstr>
      <vt:lpstr>Calibri Light</vt:lpstr>
      <vt:lpstr>Wingdings</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2022-03-02T11:21:50Z</dcterms:created>
  <dcterms:modified xsi:type="dcterms:W3CDTF">2022-03-30T01:45:31Z</dcterms:modified>
</cp:coreProperties>
</file>