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2314" y="77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2751-C678-4683-87CC-4AE1603155EA}" type="datetimeFigureOut">
              <a:rPr kumimoji="1" lang="ja-JP" altLang="en-US" smtClean="0"/>
              <a:t>2022/9/9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16E1-063A-4C3D-95B1-2BF7914F68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35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2751-C678-4683-87CC-4AE1603155EA}" type="datetimeFigureOut">
              <a:rPr kumimoji="1" lang="ja-JP" altLang="en-US" smtClean="0"/>
              <a:t>2022/9/9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16E1-063A-4C3D-95B1-2BF7914F68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4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2751-C678-4683-87CC-4AE1603155EA}" type="datetimeFigureOut">
              <a:rPr kumimoji="1" lang="ja-JP" altLang="en-US" smtClean="0"/>
              <a:t>2022/9/9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16E1-063A-4C3D-95B1-2BF7914F68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0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2751-C678-4683-87CC-4AE1603155EA}" type="datetimeFigureOut">
              <a:rPr kumimoji="1" lang="ja-JP" altLang="en-US" smtClean="0"/>
              <a:t>2022/9/9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16E1-063A-4C3D-95B1-2BF7914F68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75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2751-C678-4683-87CC-4AE1603155EA}" type="datetimeFigureOut">
              <a:rPr kumimoji="1" lang="ja-JP" altLang="en-US" smtClean="0"/>
              <a:t>2022/9/9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16E1-063A-4C3D-95B1-2BF7914F68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473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2751-C678-4683-87CC-4AE1603155EA}" type="datetimeFigureOut">
              <a:rPr kumimoji="1" lang="ja-JP" altLang="en-US" smtClean="0"/>
              <a:t>2022/9/9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16E1-063A-4C3D-95B1-2BF7914F68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40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2751-C678-4683-87CC-4AE1603155EA}" type="datetimeFigureOut">
              <a:rPr kumimoji="1" lang="ja-JP" altLang="en-US" smtClean="0"/>
              <a:t>2022/9/9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16E1-063A-4C3D-95B1-2BF7914F68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89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2751-C678-4683-87CC-4AE1603155EA}" type="datetimeFigureOut">
              <a:rPr kumimoji="1" lang="ja-JP" altLang="en-US" smtClean="0"/>
              <a:t>2022/9/9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16E1-063A-4C3D-95B1-2BF7914F68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17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2751-C678-4683-87CC-4AE1603155EA}" type="datetimeFigureOut">
              <a:rPr kumimoji="1" lang="ja-JP" altLang="en-US" smtClean="0"/>
              <a:t>2022/9/9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16E1-063A-4C3D-95B1-2BF7914F68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38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2751-C678-4683-87CC-4AE1603155EA}" type="datetimeFigureOut">
              <a:rPr kumimoji="1" lang="ja-JP" altLang="en-US" smtClean="0"/>
              <a:t>2022/9/9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16E1-063A-4C3D-95B1-2BF7914F68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797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2751-C678-4683-87CC-4AE1603155EA}" type="datetimeFigureOut">
              <a:rPr kumimoji="1" lang="ja-JP" altLang="en-US" smtClean="0"/>
              <a:t>2022/9/9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16E1-063A-4C3D-95B1-2BF7914F68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22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42751-C678-4683-87CC-4AE1603155EA}" type="datetimeFigureOut">
              <a:rPr kumimoji="1" lang="ja-JP" altLang="en-US" smtClean="0"/>
              <a:t>2022/9/9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116E1-063A-4C3D-95B1-2BF7914F68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560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D17FABE3-F92D-4333-9966-CA27EACC3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7559675" cy="1067994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ECA54B9-9D61-4187-8953-C96F2D830089}"/>
              </a:ext>
            </a:extLst>
          </p:cNvPr>
          <p:cNvSpPr txBox="1"/>
          <p:nvPr/>
        </p:nvSpPr>
        <p:spPr>
          <a:xfrm>
            <a:off x="228709" y="6566685"/>
            <a:ext cx="710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kumimoji="1"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「土日電話行政相談」</a:t>
            </a:r>
            <a:r>
              <a:rPr kumimoji="1"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を開催します</a:t>
            </a:r>
            <a:endParaRPr kumimoji="1" lang="ja-JP" altLang="en-US" sz="1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3ACE41-17A1-4CF9-89A5-399F00BDFAE9}"/>
              </a:ext>
            </a:extLst>
          </p:cNvPr>
          <p:cNvSpPr txBox="1"/>
          <p:nvPr/>
        </p:nvSpPr>
        <p:spPr>
          <a:xfrm>
            <a:off x="228708" y="4899445"/>
            <a:ext cx="7102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endParaRPr kumimoji="1" lang="ja-JP" altLang="en-US" sz="16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E58B528-945F-478A-B570-3CB2715CABDA}"/>
              </a:ext>
            </a:extLst>
          </p:cNvPr>
          <p:cNvSpPr/>
          <p:nvPr/>
        </p:nvSpPr>
        <p:spPr>
          <a:xfrm>
            <a:off x="228703" y="9842336"/>
            <a:ext cx="7102257" cy="52322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ja-JP" sz="14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総務省行政相談センターきく</a:t>
            </a:r>
            <a:r>
              <a:rPr lang="ja-JP" altLang="ja-JP" sz="1400" dirty="0" err="1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みみ</a:t>
            </a:r>
            <a:r>
              <a:rPr lang="ja-JP" altLang="ja-JP" sz="14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山梨</a:t>
            </a:r>
            <a:r>
              <a:rPr lang="ja-JP" altLang="en-US" sz="14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ja-JP" sz="14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電話：０５５－２５２－１１００</a:t>
            </a:r>
            <a:endParaRPr kumimoji="1" lang="ja-JP" altLang="en-US" sz="1400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D21DDB-BA25-40D6-9DB2-EE35151D0228}"/>
              </a:ext>
            </a:extLst>
          </p:cNvPr>
          <p:cNvSpPr txBox="1"/>
          <p:nvPr/>
        </p:nvSpPr>
        <p:spPr>
          <a:xfrm>
            <a:off x="228702" y="8453425"/>
            <a:ext cx="7102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国の仕事などについて「困ったことがある」、「どこに相談してよいか分からない」など、お気軽にお電話ください（対面相談ではありません）。主な相談内容は裏面をご覧ください。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085EB621-BF08-4A06-8D87-0F6F86E4B194}"/>
              </a:ext>
            </a:extLst>
          </p:cNvPr>
          <p:cNvSpPr/>
          <p:nvPr/>
        </p:nvSpPr>
        <p:spPr>
          <a:xfrm>
            <a:off x="228702" y="7409964"/>
            <a:ext cx="7102257" cy="9080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ja-JP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日　時：１０月</a:t>
            </a:r>
            <a:r>
              <a:rPr lang="ja-JP" altLang="en-US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２２</a:t>
            </a:r>
            <a:r>
              <a:rPr lang="ja-JP" altLang="ja-JP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日（土）・</a:t>
            </a:r>
            <a:r>
              <a:rPr lang="ja-JP" altLang="en-US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２３</a:t>
            </a:r>
            <a:r>
              <a:rPr lang="ja-JP" altLang="ja-JP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日（日）９時～１６時</a:t>
            </a:r>
          </a:p>
          <a:p>
            <a:r>
              <a:rPr lang="ja-JP" altLang="ja-JP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電　話：０５５</a:t>
            </a:r>
            <a:r>
              <a:rPr lang="en-US" altLang="ja-JP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-</a:t>
            </a:r>
            <a:r>
              <a:rPr lang="ja-JP" altLang="ja-JP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２５２</a:t>
            </a:r>
            <a:r>
              <a:rPr lang="en-US" altLang="ja-JP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-</a:t>
            </a:r>
            <a:r>
              <a:rPr lang="ja-JP" altLang="ja-JP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１１００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5">
            <a:extLst>
              <a:ext uri="{FF2B5EF4-FFF2-40B4-BE49-F238E27FC236}">
                <a16:creationId xmlns:a16="http://schemas.microsoft.com/office/drawing/2014/main" id="{DB0436B2-82CB-449B-AA02-A10502F52BE2}"/>
              </a:ext>
            </a:extLst>
          </p:cNvPr>
          <p:cNvSpPr txBox="1"/>
          <p:nvPr/>
        </p:nvSpPr>
        <p:spPr>
          <a:xfrm>
            <a:off x="436692" y="9706943"/>
            <a:ext cx="1955780" cy="253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700"/>
              </a:lnSpc>
              <a:spcAft>
                <a:spcPts val="0"/>
              </a:spcAft>
            </a:pPr>
            <a:r>
              <a:rPr lang="ja-JP" sz="1400" kern="100" dirty="0">
                <a:ln>
                  <a:noFill/>
                </a:ln>
                <a:solidFill>
                  <a:srgbClr val="404040"/>
                </a:solidFill>
                <a:effectLst/>
                <a:latin typeface="Century" panose="02040604050505020304" pitchFamily="18" charset="0"/>
                <a:ea typeface="AR丸ゴシック体E" panose="020F0909000000000000" pitchFamily="49" charset="-128"/>
                <a:cs typeface="Times New Roman" panose="02020603050405020304" pitchFamily="18" charset="0"/>
              </a:rPr>
              <a:t>お問い合わせ・相談先</a:t>
            </a:r>
            <a:endParaRPr lang="ja-JP" sz="10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25">
            <a:extLst>
              <a:ext uri="{FF2B5EF4-FFF2-40B4-BE49-F238E27FC236}">
                <a16:creationId xmlns:a16="http://schemas.microsoft.com/office/drawing/2014/main" id="{9005460D-3422-48DC-BE8D-0FC9B62EB084}"/>
              </a:ext>
            </a:extLst>
          </p:cNvPr>
          <p:cNvSpPr txBox="1"/>
          <p:nvPr/>
        </p:nvSpPr>
        <p:spPr>
          <a:xfrm>
            <a:off x="1804027" y="9082222"/>
            <a:ext cx="3951605" cy="4889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1800" kern="100" spc="10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  <a:ea typeface="AR丸ゴシック体E" panose="020F0909000000000000" pitchFamily="49" charset="-128"/>
                <a:cs typeface="Times New Roman" panose="02020603050405020304" pitchFamily="18" charset="0"/>
              </a:rPr>
              <a:t>相談無料・秘密厳守・予約不要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105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月 8">
            <a:extLst>
              <a:ext uri="{FF2B5EF4-FFF2-40B4-BE49-F238E27FC236}">
                <a16:creationId xmlns:a16="http://schemas.microsoft.com/office/drawing/2014/main" id="{22A99037-CD8D-4CDC-B2FD-3C659D603E58}"/>
              </a:ext>
            </a:extLst>
          </p:cNvPr>
          <p:cNvSpPr/>
          <p:nvPr/>
        </p:nvSpPr>
        <p:spPr>
          <a:xfrm rot="19317062">
            <a:off x="4610834" y="8573145"/>
            <a:ext cx="673100" cy="782955"/>
          </a:xfrm>
          <a:prstGeom prst="mo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4" name="テキスト ボックス 28">
            <a:extLst>
              <a:ext uri="{FF2B5EF4-FFF2-40B4-BE49-F238E27FC236}">
                <a16:creationId xmlns:a16="http://schemas.microsoft.com/office/drawing/2014/main" id="{DBB01733-2535-4E31-A679-D67958C1479D}"/>
              </a:ext>
            </a:extLst>
          </p:cNvPr>
          <p:cNvSpPr txBox="1"/>
          <p:nvPr/>
        </p:nvSpPr>
        <p:spPr>
          <a:xfrm>
            <a:off x="1088956" y="778900"/>
            <a:ext cx="5381761" cy="38728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sz="2400" kern="100" dirty="0">
                <a:ln>
                  <a:noFill/>
                </a:ln>
                <a:solidFill>
                  <a:srgbClr val="404040"/>
                </a:solidFill>
                <a:effectLst/>
                <a:latin typeface="Century" panose="02040604050505020304" pitchFamily="18" charset="0"/>
                <a:ea typeface="AR丸ゴシック体E" panose="020F0909000000000000" pitchFamily="49" charset="-128"/>
                <a:cs typeface="Times New Roman" panose="02020603050405020304" pitchFamily="18" charset="0"/>
              </a:rPr>
              <a:t>こんなお困りごとはございませんか？</a:t>
            </a:r>
            <a:endParaRPr lang="ja-JP" sz="2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A10E08E-2AEE-48BD-96B5-A205F117D3E9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8" y="1373173"/>
            <a:ext cx="6431280" cy="5523230"/>
          </a:xfrm>
          <a:prstGeom prst="rect">
            <a:avLst/>
          </a:prstGeom>
        </p:spPr>
      </p:pic>
      <p:sp>
        <p:nvSpPr>
          <p:cNvPr id="6" name="角丸四角形 36">
            <a:extLst>
              <a:ext uri="{FF2B5EF4-FFF2-40B4-BE49-F238E27FC236}">
                <a16:creationId xmlns:a16="http://schemas.microsoft.com/office/drawing/2014/main" id="{23E9DC48-3178-45F1-BDB2-C4A2B30C97DF}"/>
              </a:ext>
            </a:extLst>
          </p:cNvPr>
          <p:cNvSpPr/>
          <p:nvPr/>
        </p:nvSpPr>
        <p:spPr>
          <a:xfrm>
            <a:off x="564198" y="7103390"/>
            <a:ext cx="4558947" cy="30916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en-US" altLang="ja-JP" sz="2200" kern="100" dirty="0">
                <a:ln>
                  <a:noFill/>
                </a:ln>
                <a:solidFill>
                  <a:schemeClr val="tx1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10</a:t>
            </a:r>
            <a:r>
              <a:rPr lang="ja-JP" sz="2200" kern="100" dirty="0">
                <a:ln>
                  <a:noFill/>
                </a:ln>
                <a:solidFill>
                  <a:schemeClr val="tx1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月</a:t>
            </a:r>
            <a:r>
              <a:rPr lang="ja-JP" altLang="en-US" sz="2200" kern="1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１７</a:t>
            </a:r>
            <a:r>
              <a:rPr lang="ja-JP" sz="2200" kern="100" dirty="0">
                <a:ln>
                  <a:noFill/>
                </a:ln>
                <a:solidFill>
                  <a:schemeClr val="tx1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日</a:t>
            </a:r>
            <a:r>
              <a:rPr lang="en-US" sz="2200" kern="100" dirty="0">
                <a:ln>
                  <a:noFill/>
                </a:ln>
                <a:solidFill>
                  <a:schemeClr val="tx1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sz="2200" kern="100" dirty="0">
                <a:ln>
                  <a:noFill/>
                </a:ln>
                <a:solidFill>
                  <a:schemeClr val="tx1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月</a:t>
            </a:r>
            <a:r>
              <a:rPr lang="en-US" sz="2200" kern="100" dirty="0">
                <a:ln>
                  <a:noFill/>
                </a:ln>
                <a:solidFill>
                  <a:schemeClr val="tx1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sz="2200" kern="100" dirty="0">
                <a:ln>
                  <a:noFill/>
                </a:ln>
                <a:solidFill>
                  <a:schemeClr val="tx1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～</a:t>
            </a:r>
            <a:r>
              <a:rPr lang="en-US" sz="2200" kern="100" dirty="0">
                <a:ln>
                  <a:noFill/>
                </a:ln>
                <a:solidFill>
                  <a:schemeClr val="tx1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10</a:t>
            </a:r>
            <a:r>
              <a:rPr lang="ja-JP" sz="2200" kern="100" dirty="0">
                <a:ln>
                  <a:noFill/>
                </a:ln>
                <a:solidFill>
                  <a:schemeClr val="tx1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月</a:t>
            </a:r>
            <a:r>
              <a:rPr lang="ja-JP" altLang="en-US" sz="2200" kern="100" dirty="0">
                <a:ln>
                  <a:noFill/>
                </a:ln>
                <a:solidFill>
                  <a:schemeClr val="tx1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２３</a:t>
            </a:r>
            <a:r>
              <a:rPr lang="ja-JP" sz="2200" kern="100" dirty="0">
                <a:ln>
                  <a:noFill/>
                </a:ln>
                <a:solidFill>
                  <a:schemeClr val="tx1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日</a:t>
            </a:r>
            <a:r>
              <a:rPr lang="en-US" sz="2200" kern="100" dirty="0">
                <a:ln>
                  <a:noFill/>
                </a:ln>
                <a:solidFill>
                  <a:schemeClr val="tx1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sz="2200" kern="100" dirty="0">
                <a:ln>
                  <a:noFill/>
                </a:ln>
                <a:solidFill>
                  <a:schemeClr val="tx1"/>
                </a:solidFill>
                <a:effectLst/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日）は</a:t>
            </a:r>
            <a:endParaRPr lang="ja-JP" sz="1050" kern="100" dirty="0">
              <a:solidFill>
                <a:schemeClr val="tx1"/>
              </a:solidFill>
              <a:effectLst/>
              <a:latin typeface="AR P丸ゴシック体E" panose="020F0900000000000000" pitchFamily="50" charset="-128"/>
              <a:ea typeface="AR P丸ゴシック体E" panose="020F0900000000000000" pitchFamily="50" charset="-128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</a:pPr>
            <a:r>
              <a:rPr lang="ja-JP" sz="2600" kern="100" dirty="0">
                <a:ln>
                  <a:noFill/>
                </a:ln>
                <a:solidFill>
                  <a:schemeClr val="tx1"/>
                </a:solidFill>
                <a:effectLst/>
                <a:ea typeface="AR丸ゴシック体E" panose="020F0909000000000000" pitchFamily="49" charset="-128"/>
                <a:cs typeface="Times New Roman" panose="02020603050405020304" pitchFamily="18" charset="0"/>
              </a:rPr>
              <a:t>「行政相談週間」</a:t>
            </a:r>
            <a:r>
              <a:rPr lang="ja-JP" sz="2200" kern="100" dirty="0">
                <a:ln>
                  <a:noFill/>
                </a:ln>
                <a:solidFill>
                  <a:schemeClr val="tx1"/>
                </a:solidFill>
                <a:effectLst/>
                <a:ea typeface="AR丸ゴシック体E" panose="020F0909000000000000" pitchFamily="49" charset="-128"/>
                <a:cs typeface="Times New Roman" panose="02020603050405020304" pitchFamily="18" charset="0"/>
              </a:rPr>
              <a:t>です。</a:t>
            </a:r>
            <a:endParaRPr lang="ja-JP" sz="1050" kern="100" dirty="0">
              <a:solidFill>
                <a:schemeClr val="tx1"/>
              </a:solidFill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</a:pPr>
            <a:r>
              <a:rPr lang="ja-JP" sz="2200" kern="100" dirty="0">
                <a:ln>
                  <a:noFill/>
                </a:ln>
                <a:solidFill>
                  <a:schemeClr val="tx1"/>
                </a:solidFill>
                <a:effectLst/>
                <a:ea typeface="AR丸ゴシック体E" panose="020F0909000000000000" pitchFamily="49" charset="-128"/>
                <a:cs typeface="Times New Roman" panose="02020603050405020304" pitchFamily="18" charset="0"/>
              </a:rPr>
              <a:t>行政相談週間にあわせて、各市町村において、相談会や広報活動を行っております。</a:t>
            </a:r>
            <a:endParaRPr lang="ja-JP" sz="1050" kern="100" dirty="0">
              <a:solidFill>
                <a:schemeClr val="tx1"/>
              </a:solidFill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l">
              <a:spcAft>
                <a:spcPts val="600"/>
              </a:spcAft>
            </a:pPr>
            <a:r>
              <a:rPr lang="ja-JP" sz="2200" kern="100" dirty="0">
                <a:ln>
                  <a:noFill/>
                </a:ln>
                <a:solidFill>
                  <a:schemeClr val="tx1"/>
                </a:solidFill>
                <a:effectLst/>
                <a:ea typeface="AR丸ゴシック体E" panose="020F0909000000000000" pitchFamily="49" charset="-128"/>
                <a:cs typeface="Times New Roman" panose="02020603050405020304" pitchFamily="18" charset="0"/>
              </a:rPr>
              <a:t>お気軽にご利用ください！</a:t>
            </a:r>
            <a:endParaRPr lang="ja-JP" sz="1050" kern="100" dirty="0">
              <a:solidFill>
                <a:schemeClr val="tx1"/>
              </a:solidFill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B7381F71-9D8B-45EC-BBFD-2A9AAA1551F2}"/>
              </a:ext>
            </a:extLst>
          </p:cNvPr>
          <p:cNvGrpSpPr/>
          <p:nvPr/>
        </p:nvGrpSpPr>
        <p:grpSpPr>
          <a:xfrm>
            <a:off x="5293252" y="7590971"/>
            <a:ext cx="1702225" cy="2604093"/>
            <a:chOff x="5430046" y="7800478"/>
            <a:chExt cx="1565275" cy="2394585"/>
          </a:xfrm>
        </p:grpSpPr>
        <p:pic>
          <p:nvPicPr>
            <p:cNvPr id="7" name="図 6" descr="R:\03_行政相談\☆機能強化（発展イメージ）関係☆\11 愛称・マスコット\10 愛称決定後使用（ロゴ・マスコット）\キクーン_印刷用.png">
              <a:extLst>
                <a:ext uri="{FF2B5EF4-FFF2-40B4-BE49-F238E27FC236}">
                  <a16:creationId xmlns:a16="http://schemas.microsoft.com/office/drawing/2014/main" id="{C84C5954-7B36-4A5B-A6ED-8A10064BB51C}"/>
                </a:ext>
              </a:extLst>
            </p:cNvPr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0046" y="7800478"/>
              <a:ext cx="1565275" cy="19570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テキスト ボックス 2">
              <a:extLst>
                <a:ext uri="{FF2B5EF4-FFF2-40B4-BE49-F238E27FC236}">
                  <a16:creationId xmlns:a16="http://schemas.microsoft.com/office/drawing/2014/main" id="{54E8D182-BE6B-46FA-BD47-2FEB689E9D35}"/>
                </a:ext>
              </a:extLst>
            </p:cNvPr>
            <p:cNvSpPr txBox="1"/>
            <p:nvPr/>
          </p:nvSpPr>
          <p:spPr>
            <a:xfrm>
              <a:off x="5430047" y="9702303"/>
              <a:ext cx="1565274" cy="4927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74295" tIns="8890" rIns="74295" bIns="88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sz="1100" kern="100" dirty="0">
                  <a:ln>
                    <a:noFill/>
                  </a:ln>
                  <a:solidFill>
                    <a:srgbClr val="404040"/>
                  </a:solidFill>
                  <a:effectLst/>
                  <a:latin typeface="Century" panose="02040604050505020304" pitchFamily="18" charset="0"/>
                  <a:ea typeface="AR丸ゴシック体E" panose="020F0909000000000000" pitchFamily="49" charset="-128"/>
                  <a:cs typeface="Times New Roman" panose="02020603050405020304" pitchFamily="18" charset="0"/>
                </a:rPr>
                <a:t>行政相談マスコット</a:t>
              </a:r>
              <a:endParaRPr lang="ja-JP" sz="105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ja-JP" sz="1100" kern="100" dirty="0">
                  <a:ln>
                    <a:noFill/>
                  </a:ln>
                  <a:solidFill>
                    <a:srgbClr val="404040"/>
                  </a:solidFill>
                  <a:effectLst/>
                  <a:latin typeface="Century" panose="02040604050505020304" pitchFamily="18" charset="0"/>
                  <a:ea typeface="AR丸ゴシック体E" panose="020F0909000000000000" pitchFamily="49" charset="-128"/>
                  <a:cs typeface="Times New Roman" panose="02020603050405020304" pitchFamily="18" charset="0"/>
                </a:rPr>
                <a:t>キクーン</a:t>
              </a:r>
              <a:endParaRPr lang="ja-JP" sz="105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7045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159</Words>
  <Application>Microsoft Office PowerPoint</Application>
  <PresentationFormat>ユーザー設定</PresentationFormat>
  <Paragraphs>14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AR P丸ゴシック体E</vt:lpstr>
      <vt:lpstr>AR丸ゴシック体E</vt:lpstr>
      <vt:lpstr>ＤＦ特太ゴシック体</vt:lpstr>
      <vt:lpstr>ＭＳ 明朝</vt:lpstr>
      <vt:lpstr>游ゴシック</vt:lpstr>
      <vt:lpstr>游ゴシック Light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久保田 結衣</dc:creator>
  <cp:lastModifiedBy>安井　智彦</cp:lastModifiedBy>
  <cp:revision>21</cp:revision>
  <dcterms:created xsi:type="dcterms:W3CDTF">2021-06-14T01:52:13Z</dcterms:created>
  <dcterms:modified xsi:type="dcterms:W3CDTF">2022-09-09T06:24:22Z</dcterms:modified>
</cp:coreProperties>
</file>