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4" r:id="rId1"/>
  </p:sldMasterIdLst>
  <p:notesMasterIdLst>
    <p:notesMasterId r:id="rId4"/>
  </p:notesMasterIdLst>
  <p:sldIdLst>
    <p:sldId id="323" r:id="rId2"/>
    <p:sldId id="324" r:id="rId3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3B83"/>
    <a:srgbClr val="C7DDFF"/>
    <a:srgbClr val="E46C0A"/>
    <a:srgbClr val="ED7D31"/>
    <a:srgbClr val="AE5A21"/>
    <a:srgbClr val="788EA9"/>
    <a:srgbClr val="FFE1E1"/>
    <a:srgbClr val="FFA7A7"/>
    <a:srgbClr val="E46D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85" autoAdjust="0"/>
    <p:restoredTop sz="96513" autoAdjust="0"/>
  </p:normalViewPr>
  <p:slideViewPr>
    <p:cSldViewPr snapToGrid="0" showGuides="1">
      <p:cViewPr varScale="1">
        <p:scale>
          <a:sx n="114" d="100"/>
          <a:sy n="114" d="100"/>
        </p:scale>
        <p:origin x="1212" y="108"/>
      </p:cViewPr>
      <p:guideLst>
        <p:guide orient="horz" pos="3952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30FBF-6DD2-46AC-8E2B-561665E39189}" type="datetimeFigureOut">
              <a:rPr kumimoji="1" lang="ja-JP" altLang="en-US" smtClean="0"/>
              <a:t>2023/3/31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FDB8-BBED-40E3-8921-6F64D7CE12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32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B43C-46BF-4416-8F82-3F8CD6EBF9EC}" type="datetime1">
              <a:rPr kumimoji="1" lang="ja-JP" altLang="en-US" smtClean="0"/>
              <a:t>2023/3/31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92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98D708-0C33-4625-A7A4-5AC7E737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2CFD98-BC90-4B9C-80D0-DD3EACF5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30D59-849C-44FC-A232-2F0921079289}" type="datetime1">
              <a:rPr kumimoji="1" lang="ja-JP" altLang="en-US" smtClean="0"/>
              <a:t>2023/3/31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8A80A5-280D-4D13-9D2E-A08E2C24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5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4EF86-25B8-44ED-BE89-575E3D8ADD73}" type="datetime1">
              <a:rPr kumimoji="1" lang="ja-JP" altLang="en-US" smtClean="0"/>
              <a:t>2023/3/31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54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20C916-0397-4069-8CCB-C9EC30E2E48A}"/>
              </a:ext>
            </a:extLst>
          </p:cNvPr>
          <p:cNvSpPr/>
          <p:nvPr/>
        </p:nvSpPr>
        <p:spPr>
          <a:xfrm>
            <a:off x="6000" y="88733"/>
            <a:ext cx="990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ja-JP" altLang="en-US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実証件名</a:t>
            </a:r>
          </a:p>
        </p:txBody>
      </p:sp>
      <p:graphicFrame>
        <p:nvGraphicFramePr>
          <p:cNvPr id="80" name="表 79">
            <a:extLst>
              <a:ext uri="{FF2B5EF4-FFF2-40B4-BE49-F238E27FC236}">
                <a16:creationId xmlns:a16="http://schemas.microsoft.com/office/drawing/2014/main" id="{016CA489-F918-4AC7-B14A-FFF1E4C0E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033096"/>
              </p:ext>
            </p:extLst>
          </p:nvPr>
        </p:nvGraphicFramePr>
        <p:xfrm>
          <a:off x="75000" y="521756"/>
          <a:ext cx="9756000" cy="16173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91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7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5802">
                  <a:extLst>
                    <a:ext uri="{9D8B030D-6E8A-4147-A177-3AD203B41FA5}">
                      <a16:colId xmlns:a16="http://schemas.microsoft.com/office/drawing/2014/main" val="2723707140"/>
                    </a:ext>
                  </a:extLst>
                </a:gridCol>
                <a:gridCol w="3100262">
                  <a:extLst>
                    <a:ext uri="{9D8B030D-6E8A-4147-A177-3AD203B41FA5}">
                      <a16:colId xmlns:a16="http://schemas.microsoft.com/office/drawing/2014/main" val="2252376850"/>
                    </a:ext>
                  </a:extLst>
                </a:gridCol>
              </a:tblGrid>
              <a:tr h="4647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実施体制</a:t>
                      </a:r>
                      <a:endParaRPr kumimoji="1" lang="en-US" altLang="ja-JP" sz="14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（下線：代表機関）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u="sng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kumimoji="1" lang="ja-JP" altLang="en-US" sz="1100" b="0" u="sng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県、</a:t>
                      </a:r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社（株）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実証地域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3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通信技術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実証で活用する通信技術について記載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目標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実証における目標、中長期的な成果（アウトカム）目標を記載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480295"/>
                  </a:ext>
                </a:extLst>
              </a:tr>
              <a:tr h="6713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実証概要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ysClr val="windowText" lastClr="000000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〇〇分野においては、〇〇〇〇という課題が存在。　　　　　　　</a:t>
                      </a:r>
                      <a:r>
                        <a:rPr kumimoji="0" lang="en-US" altLang="ja-JP" sz="11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※</a:t>
                      </a:r>
                      <a:r>
                        <a:rPr kumimoji="0" lang="ja-JP" altLang="en-US" sz="11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背景・課題（社会課題、ユーザにおける課題）を記載</a:t>
                      </a:r>
                      <a:endParaRPr kumimoji="0" lang="en-US" altLang="ja-JP" sz="11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ysClr val="windowText" lastClr="000000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○○（通信技術）を活用し、〇〇〇〇を実施。　　　　　　　　</a:t>
                      </a:r>
                      <a:r>
                        <a:rPr kumimoji="0" lang="en-US" altLang="ja-JP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※</a:t>
                      </a: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地域課題解決のために提案するソリューションの概要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ysClr val="windowText" lastClr="000000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ja-JP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〇〇〇〇の実現を図る。　　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62933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B0D3C9-FC01-4367-9448-783B99358174}"/>
              </a:ext>
            </a:extLst>
          </p:cNvPr>
          <p:cNvSpPr txBox="1"/>
          <p:nvPr/>
        </p:nvSpPr>
        <p:spPr>
          <a:xfrm>
            <a:off x="150414" y="2367586"/>
            <a:ext cx="5738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＜地域課題の概要、提案するソリューション及び期待される効果などの概要＞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ACEE5A-622A-4B95-8406-DAE3EA041A60}"/>
              </a:ext>
            </a:extLst>
          </p:cNvPr>
          <p:cNvSpPr txBox="1"/>
          <p:nvPr/>
        </p:nvSpPr>
        <p:spPr>
          <a:xfrm>
            <a:off x="577259" y="75279"/>
            <a:ext cx="8975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6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分野名</a:t>
            </a:r>
            <a:endParaRPr kumimoji="1" lang="en-US" altLang="ja-JP" sz="1600" b="1" dirty="0">
              <a:solidFill>
                <a:schemeClr val="accent6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A610EB2-D0B9-4E25-BA6F-59341CBDD5D7}"/>
              </a:ext>
            </a:extLst>
          </p:cNvPr>
          <p:cNvSpPr/>
          <p:nvPr/>
        </p:nvSpPr>
        <p:spPr>
          <a:xfrm>
            <a:off x="75000" y="81790"/>
            <a:ext cx="502258" cy="3255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D91A28D-6AE9-4DA6-9639-9D030CC25DE7}"/>
              </a:ext>
            </a:extLst>
          </p:cNvPr>
          <p:cNvSpPr/>
          <p:nvPr/>
        </p:nvSpPr>
        <p:spPr>
          <a:xfrm>
            <a:off x="326129" y="2720648"/>
            <a:ext cx="9151805" cy="3744416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事業概要を表す図・イラスト等を記載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9090FF-709F-4C7D-9099-2BA59DBA3B76}"/>
              </a:ext>
            </a:extLst>
          </p:cNvPr>
          <p:cNvSpPr/>
          <p:nvPr/>
        </p:nvSpPr>
        <p:spPr>
          <a:xfrm>
            <a:off x="9105318" y="55429"/>
            <a:ext cx="725682" cy="4046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様式５</a:t>
            </a:r>
            <a:r>
              <a:rPr kumimoji="1" lang="ja-JP" altLang="en-US" sz="1200" dirty="0">
                <a:solidFill>
                  <a:schemeClr val="tx1"/>
                </a:solidFill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29597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651A48-113D-4BCC-AED3-E99F9511AE0B}"/>
              </a:ext>
            </a:extLst>
          </p:cNvPr>
          <p:cNvSpPr txBox="1"/>
          <p:nvPr/>
        </p:nvSpPr>
        <p:spPr>
          <a:xfrm>
            <a:off x="344129" y="108154"/>
            <a:ext cx="5159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＜記載要領＞　</a:t>
            </a:r>
            <a:r>
              <a:rPr kumimoji="1" lang="en-US" altLang="ja-JP" sz="1600" b="1" dirty="0">
                <a:solidFill>
                  <a:srgbClr val="FF0000"/>
                </a:solidFill>
              </a:rPr>
              <a:t>※</a:t>
            </a:r>
            <a:r>
              <a:rPr kumimoji="1" lang="ja-JP" altLang="en-US" sz="1600" b="1" dirty="0">
                <a:solidFill>
                  <a:srgbClr val="FF0000"/>
                </a:solidFill>
              </a:rPr>
              <a:t>本スライドは提出前に削除すること</a:t>
            </a:r>
            <a:endParaRPr lang="ja-JP" altLang="en-US" sz="1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B81136-5B02-4F98-9C45-2248C7E36148}"/>
              </a:ext>
            </a:extLst>
          </p:cNvPr>
          <p:cNvSpPr txBox="1"/>
          <p:nvPr/>
        </p:nvSpPr>
        <p:spPr>
          <a:xfrm>
            <a:off x="433251" y="433454"/>
            <a:ext cx="9039497" cy="62547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u="sng" dirty="0"/>
              <a:t>分野</a:t>
            </a:r>
            <a:endParaRPr kumimoji="1" lang="en-US" altLang="ja-JP" sz="1400" u="sng" dirty="0"/>
          </a:p>
          <a:p>
            <a:pPr lvl="1"/>
            <a:r>
              <a:rPr lang="ja-JP" altLang="en-US" sz="1400" b="0" i="0" dirty="0">
                <a:effectLst/>
                <a:latin typeface="-apple-system"/>
              </a:rPr>
              <a:t>次のうち最も該当するものを一つ記載。</a:t>
            </a:r>
            <a:endParaRPr lang="en-US" altLang="ja-JP" sz="1400" b="0" i="0" dirty="0">
              <a:effectLst/>
              <a:latin typeface="-apple-system"/>
            </a:endParaRPr>
          </a:p>
          <a:p>
            <a:pPr lvl="1"/>
            <a:r>
              <a:rPr lang="ja-JP" altLang="en-US" sz="1400" b="0" i="0" dirty="0">
                <a:effectLst/>
                <a:latin typeface="-apple-system"/>
              </a:rPr>
              <a:t>「農業」、「林業・水産業」、「工場・発電所」、「空港・港湾」、「鉄道・道路・河川」、「建設」、「交通」、「観光・文化・スポーツ」、「スマートシティ」、「防災・減災」、「医療・ヘルスケア」、「教育・行政」、「その他（〇〇〇）</a:t>
            </a:r>
            <a:r>
              <a:rPr lang="en-US" altLang="ja-JP" sz="1400" b="0" i="0" dirty="0">
                <a:effectLst/>
                <a:latin typeface="-apple-system"/>
              </a:rPr>
              <a:t>※</a:t>
            </a:r>
            <a:r>
              <a:rPr lang="ja-JP" altLang="en-US" sz="1400" b="0" i="0" dirty="0">
                <a:effectLst/>
                <a:latin typeface="-apple-system"/>
              </a:rPr>
              <a:t>その他の場合は補足を記載」</a:t>
            </a:r>
            <a:endParaRPr lang="en-US" altLang="ja-JP" sz="1400" b="0" i="0" dirty="0">
              <a:effectLst/>
              <a:latin typeface="-apple-system"/>
            </a:endParaRPr>
          </a:p>
          <a:p>
            <a:endParaRPr kumimoji="1" lang="en-US" altLang="ja-JP" sz="1400" u="sng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u="sng" dirty="0"/>
              <a:t>実施体制</a:t>
            </a:r>
            <a:endParaRPr kumimoji="1" lang="en-US" altLang="ja-JP" sz="1400" u="sng" dirty="0"/>
          </a:p>
          <a:p>
            <a:pPr lvl="1"/>
            <a:r>
              <a:rPr kumimoji="1" lang="ja-JP" altLang="en-US" sz="1400" dirty="0"/>
              <a:t>実証においてコンソーシアムを形成する場合、に参加する企業・団体名を列記。なお、代表機関には「</a:t>
            </a:r>
            <a:r>
              <a:rPr kumimoji="1" lang="ja-JP" altLang="en-US" sz="1400" u="sng" dirty="0"/>
              <a:t>下線</a:t>
            </a:r>
            <a:r>
              <a:rPr kumimoji="1" lang="ja-JP" altLang="en-US" sz="1400" dirty="0"/>
              <a:t>」を付すこと。</a:t>
            </a:r>
            <a:endParaRPr kumimoji="1" lang="en-US" altLang="ja-JP" sz="1400" dirty="0"/>
          </a:p>
          <a:p>
            <a:endParaRPr kumimoji="1" lang="en-US" altLang="ja-JP" sz="1400" u="sng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u="sng" dirty="0"/>
              <a:t>実証地域</a:t>
            </a:r>
            <a:endParaRPr kumimoji="1" lang="en-US" altLang="ja-JP" sz="1400" u="sng" dirty="0"/>
          </a:p>
          <a:p>
            <a:pPr lvl="1"/>
            <a:r>
              <a:rPr kumimoji="1" lang="ja-JP" altLang="en-US" sz="1400" dirty="0"/>
              <a:t>都道府県＋市区町村（〇〇〇）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カッコ内に場所の概要を記載。</a:t>
            </a:r>
            <a:endParaRPr kumimoji="1" lang="en-US" altLang="ja-JP" sz="1400" dirty="0"/>
          </a:p>
          <a:p>
            <a:pPr lvl="1"/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u="sng" dirty="0"/>
              <a:t>実証目標</a:t>
            </a:r>
            <a:endParaRPr kumimoji="1" lang="en-US" altLang="ja-JP" sz="1400" u="sng" dirty="0"/>
          </a:p>
          <a:p>
            <a:pPr lvl="1"/>
            <a:r>
              <a:rPr kumimoji="1" lang="ja-JP" altLang="en-US" sz="1400" dirty="0"/>
              <a:t>実証事業で達成すべき目標を定量的かつ明確に記載。</a:t>
            </a:r>
            <a:endParaRPr kumimoji="1" lang="en-US" altLang="ja-JP" sz="1400" dirty="0"/>
          </a:p>
          <a:p>
            <a:pPr lvl="1"/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u="sng" dirty="0"/>
              <a:t>実証概要</a:t>
            </a:r>
            <a:endParaRPr kumimoji="1" lang="en-US" altLang="ja-JP" sz="1400" u="sng" dirty="0"/>
          </a:p>
          <a:p>
            <a:pPr marL="447675"/>
            <a:r>
              <a:rPr kumimoji="1" lang="ja-JP" altLang="en-US" sz="1400" dirty="0"/>
              <a:t>背景・課題（社会課題、ユーザにおける課題）、提案するソリューションの概要、実現したい将来像などについて記載（</a:t>
            </a:r>
            <a:r>
              <a:rPr kumimoji="1" lang="en-US" altLang="ja-JP" sz="1400" dirty="0"/>
              <a:t>150</a:t>
            </a:r>
            <a:r>
              <a:rPr kumimoji="1" lang="ja-JP" altLang="en-US" sz="1400" dirty="0"/>
              <a:t>～</a:t>
            </a:r>
            <a:r>
              <a:rPr kumimoji="1" lang="en-US" altLang="ja-JP" sz="1400" dirty="0"/>
              <a:t>300</a:t>
            </a:r>
            <a:r>
              <a:rPr kumimoji="1" lang="ja-JP" altLang="en-US" sz="1400" dirty="0"/>
              <a:t>字程度）。</a:t>
            </a:r>
            <a:r>
              <a:rPr kumimoji="1" lang="ja-JP" altLang="en-US" sz="1400" u="sng" dirty="0"/>
              <a:t>原則としてフォーマットに記載されている文章を用い、〇〇〇〇の箇所に提案内容を記載すること。</a:t>
            </a:r>
            <a:endParaRPr kumimoji="1" lang="en-US" altLang="ja-JP" sz="1400" dirty="0"/>
          </a:p>
          <a:p>
            <a:endParaRPr kumimoji="1" lang="en-US" altLang="ja-JP" sz="1400" u="sng" dirty="0"/>
          </a:p>
          <a:p>
            <a:pPr indent="447675"/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406963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8552</TotalTime>
  <Words>393</Words>
  <PresentationFormat>A4 210 x 297 mm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-apple-system</vt:lpstr>
      <vt:lpstr>Meiryo UI</vt:lpstr>
      <vt:lpstr>游ゴシック</vt:lpstr>
      <vt:lpstr>游ゴシック Light</vt:lpstr>
      <vt:lpstr>Arial</vt:lpstr>
      <vt:lpstr>Calibri</vt:lpstr>
      <vt:lpstr>Calibri Light</vt:lpstr>
      <vt:lpstr>Times New Roman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2021-10-08T04:20:34Z</cp:lastPrinted>
  <dcterms:created xsi:type="dcterms:W3CDTF">2021-08-02T08:39:24Z</dcterms:created>
  <dcterms:modified xsi:type="dcterms:W3CDTF">2023-03-31T01:28:36Z</dcterms:modified>
</cp:coreProperties>
</file>