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37"/>
  </p:notesMasterIdLst>
  <p:handoutMasterIdLst>
    <p:handoutMasterId r:id="rId38"/>
  </p:handoutMasterIdLst>
  <p:sldIdLst>
    <p:sldId id="465" r:id="rId3"/>
    <p:sldId id="554" r:id="rId4"/>
    <p:sldId id="557" r:id="rId5"/>
    <p:sldId id="301" r:id="rId6"/>
    <p:sldId id="642" r:id="rId7"/>
    <p:sldId id="296" r:id="rId8"/>
    <p:sldId id="300" r:id="rId9"/>
    <p:sldId id="308" r:id="rId10"/>
    <p:sldId id="309" r:id="rId11"/>
    <p:sldId id="306" r:id="rId12"/>
    <p:sldId id="310" r:id="rId13"/>
    <p:sldId id="558" r:id="rId14"/>
    <p:sldId id="559" r:id="rId15"/>
    <p:sldId id="560" r:id="rId16"/>
    <p:sldId id="561" r:id="rId17"/>
    <p:sldId id="562" r:id="rId18"/>
    <p:sldId id="563" r:id="rId19"/>
    <p:sldId id="564" r:id="rId20"/>
    <p:sldId id="565" r:id="rId21"/>
    <p:sldId id="566" r:id="rId22"/>
    <p:sldId id="567" r:id="rId23"/>
    <p:sldId id="568" r:id="rId24"/>
    <p:sldId id="569" r:id="rId25"/>
    <p:sldId id="570" r:id="rId26"/>
    <p:sldId id="571" r:id="rId27"/>
    <p:sldId id="572" r:id="rId28"/>
    <p:sldId id="573" r:id="rId29"/>
    <p:sldId id="574" r:id="rId30"/>
    <p:sldId id="575" r:id="rId31"/>
    <p:sldId id="576" r:id="rId32"/>
    <p:sldId id="577" r:id="rId33"/>
    <p:sldId id="578" r:id="rId34"/>
    <p:sldId id="579" r:id="rId35"/>
    <p:sldId id="580" r:id="rId36"/>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0000"/>
    <a:srgbClr val="FF6600"/>
    <a:srgbClr val="0000CC"/>
    <a:srgbClr val="FFCDC1"/>
    <a:srgbClr val="F73131"/>
    <a:srgbClr val="006600"/>
    <a:srgbClr val="FFFF00"/>
    <a:srgbClr val="FF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46" autoAdjust="0"/>
    <p:restoredTop sz="97418" autoAdjust="0"/>
  </p:normalViewPr>
  <p:slideViewPr>
    <p:cSldViewPr>
      <p:cViewPr varScale="1">
        <p:scale>
          <a:sx n="114" d="100"/>
          <a:sy n="114" d="100"/>
        </p:scale>
        <p:origin x="196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1"/>
            <a:ext cx="2922350"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9" name="Rectangle 3"/>
          <p:cNvSpPr>
            <a:spLocks noGrp="1" noChangeArrowheads="1"/>
          </p:cNvSpPr>
          <p:nvPr>
            <p:ph type="dt" sz="quarter" idx="1"/>
          </p:nvPr>
        </p:nvSpPr>
        <p:spPr>
          <a:xfrm>
            <a:off x="3845198" y="1"/>
            <a:ext cx="2922349"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20" name="Rectangle 4"/>
          <p:cNvSpPr>
            <a:spLocks noGrp="1" noChangeArrowheads="1"/>
          </p:cNvSpPr>
          <p:nvPr>
            <p:ph type="ftr" sz="quarter" idx="2"/>
          </p:nvPr>
        </p:nvSpPr>
        <p:spPr>
          <a:xfrm>
            <a:off x="1" y="9430386"/>
            <a:ext cx="2922350"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21" name="Rectangle 5"/>
          <p:cNvSpPr>
            <a:spLocks noGrp="1" noChangeArrowheads="1"/>
          </p:cNvSpPr>
          <p:nvPr>
            <p:ph type="sldNum" sz="quarter" idx="3"/>
          </p:nvPr>
        </p:nvSpPr>
        <p:spPr>
          <a:xfrm>
            <a:off x="3845198" y="9430386"/>
            <a:ext cx="2922349"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0"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2" name="Rectangle 3"/>
          <p:cNvSpPr>
            <a:spLocks noGrp="1" noChangeArrowheads="1"/>
          </p:cNvSpPr>
          <p:nvPr>
            <p:ph type="dt" idx="1"/>
          </p:nvPr>
        </p:nvSpPr>
        <p:spPr>
          <a:xfrm>
            <a:off x="3849955"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13" name="Rectangle 4"/>
          <p:cNvSpPr>
            <a:spLocks noGrp="1" noRot="1" noChangeAspect="1" noChangeArrowheads="1" noTextEdit="1"/>
          </p:cNvSpPr>
          <p:nvPr>
            <p:ph type="sldImg" idx="2"/>
          </p:nvPr>
        </p:nvSpPr>
        <p:spPr>
          <a:xfrm>
            <a:off x="915988" y="744538"/>
            <a:ext cx="4964112" cy="3722687"/>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8658" y="4715193"/>
            <a:ext cx="5440360" cy="4467859"/>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15" name="Rectangle 6"/>
          <p:cNvSpPr>
            <a:spLocks noGrp="1" noChangeArrowheads="1"/>
          </p:cNvSpPr>
          <p:nvPr>
            <p:ph type="ftr" sz="quarter" idx="4"/>
          </p:nvPr>
        </p:nvSpPr>
        <p:spPr>
          <a:xfrm>
            <a:off x="0"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6" name="Rectangle 7"/>
          <p:cNvSpPr>
            <a:spLocks noGrp="1" noChangeArrowheads="1"/>
          </p:cNvSpPr>
          <p:nvPr>
            <p:ph type="sldNum" sz="quarter" idx="5"/>
          </p:nvPr>
        </p:nvSpPr>
        <p:spPr>
          <a:xfrm>
            <a:off x="3849955"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9239485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11</a:t>
            </a:fld>
            <a:endParaRPr lang="en-US" altLang="ja-JP">
              <a:ea typeface="ＭＳ Ｐゴシック" panose="020B0600070205080204" pitchFamily="50" charset="-128"/>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965347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12</a:t>
            </a:fld>
            <a:endParaRPr lang="en-US" altLang="ja-JP">
              <a:ea typeface="ＭＳ Ｐゴシック" panose="020B0600070205080204" pitchFamily="50" charset="-128"/>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374554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9094"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9094" rtl="0" eaLnBrk="1" fontAlgn="base" latinLnBrk="0" hangingPunct="1">
                <a:lnSpc>
                  <a:spcPct val="100000"/>
                </a:lnSpc>
                <a:spcBef>
                  <a:spcPct val="0"/>
                </a:spcBef>
                <a:spcAft>
                  <a:spcPct val="0"/>
                </a:spcAft>
                <a:buClrTx/>
                <a:buSzTx/>
                <a:buFontTx/>
                <a:buNone/>
                <a:tabLst/>
                <a:defRPr/>
              </a:pPr>
              <a:t>3</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90021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2"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1253" name="Rectangle 2"/>
          <p:cNvSpPr>
            <a:spLocks noGrp="1" noRot="1" noChangeAspect="1" noChangeArrowheads="1" noTextEdit="1"/>
          </p:cNvSpPr>
          <p:nvPr>
            <p:ph type="sldImg"/>
          </p:nvPr>
        </p:nvSpPr>
        <p:spPr>
          <a:ln/>
        </p:spPr>
      </p:sp>
      <p:sp>
        <p:nvSpPr>
          <p:cNvPr id="1254"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648199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71275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6</a:t>
            </a:fld>
            <a:endParaRPr lang="en-US" altLang="ja-JP">
              <a:ea typeface="ＭＳ Ｐゴシック" panose="020B0600070205080204" pitchFamily="50" charset="-128"/>
            </a:endParaRPr>
          </a:p>
        </p:txBody>
      </p:sp>
      <p:sp>
        <p:nvSpPr>
          <p:cNvPr id="1285" name="Rectangle 2"/>
          <p:cNvSpPr>
            <a:spLocks noGrp="1" noRot="1" noChangeAspect="1" noChangeArrowheads="1" noTextEdit="1"/>
          </p:cNvSpPr>
          <p:nvPr>
            <p:ph type="sldImg"/>
          </p:nvPr>
        </p:nvSpPr>
        <p:spPr>
          <a:ln/>
        </p:spPr>
      </p:sp>
      <p:sp>
        <p:nvSpPr>
          <p:cNvPr id="128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981895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7"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7</a:t>
            </a:fld>
            <a:endParaRPr lang="en-US" altLang="ja-JP">
              <a:ea typeface="ＭＳ Ｐゴシック" panose="020B0600070205080204" pitchFamily="50" charset="-128"/>
            </a:endParaRPr>
          </a:p>
        </p:txBody>
      </p:sp>
      <p:sp>
        <p:nvSpPr>
          <p:cNvPr id="1298" name="Rectangle 2"/>
          <p:cNvSpPr>
            <a:spLocks noGrp="1" noRot="1" noChangeAspect="1" noChangeArrowheads="1" noTextEdit="1"/>
          </p:cNvSpPr>
          <p:nvPr>
            <p:ph type="sldImg"/>
          </p:nvPr>
        </p:nvSpPr>
        <p:spPr>
          <a:ln/>
        </p:spPr>
      </p:sp>
      <p:sp>
        <p:nvSpPr>
          <p:cNvPr id="129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802697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8</a:t>
            </a:fld>
            <a:endParaRPr lang="en-US" altLang="ja-JP">
              <a:ea typeface="ＭＳ Ｐゴシック" panose="020B0600070205080204" pitchFamily="50" charset="-128"/>
            </a:endParaRPr>
          </a:p>
        </p:txBody>
      </p:sp>
      <p:sp>
        <p:nvSpPr>
          <p:cNvPr id="1315" name="Rectangle 2"/>
          <p:cNvSpPr>
            <a:spLocks noGrp="1" noRot="1" noChangeAspect="1" noChangeArrowheads="1" noTextEdit="1"/>
          </p:cNvSpPr>
          <p:nvPr>
            <p:ph type="sldImg"/>
          </p:nvPr>
        </p:nvSpPr>
        <p:spPr>
          <a:ln/>
        </p:spPr>
      </p:sp>
      <p:sp>
        <p:nvSpPr>
          <p:cNvPr id="131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68691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7"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9</a:t>
            </a:fld>
            <a:endParaRPr lang="en-US" altLang="ja-JP">
              <a:ea typeface="ＭＳ Ｐゴシック" panose="020B0600070205080204" pitchFamily="50" charset="-128"/>
            </a:endParaRPr>
          </a:p>
        </p:txBody>
      </p:sp>
      <p:sp>
        <p:nvSpPr>
          <p:cNvPr id="1328" name="Rectangle 2"/>
          <p:cNvSpPr>
            <a:spLocks noGrp="1" noRot="1" noChangeAspect="1" noChangeArrowheads="1" noTextEdit="1"/>
          </p:cNvSpPr>
          <p:nvPr>
            <p:ph type="sldImg"/>
          </p:nvPr>
        </p:nvSpPr>
        <p:spPr>
          <a:ln/>
        </p:spPr>
      </p:sp>
      <p:sp>
        <p:nvSpPr>
          <p:cNvPr id="132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059960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3"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10</a:t>
            </a:fld>
            <a:endParaRPr lang="en-US" altLang="ja-JP">
              <a:ea typeface="ＭＳ Ｐゴシック" panose="020B0600070205080204" pitchFamily="50" charset="-128"/>
            </a:endParaRPr>
          </a:p>
        </p:txBody>
      </p:sp>
      <p:sp>
        <p:nvSpPr>
          <p:cNvPr id="1344" name="Rectangle 2"/>
          <p:cNvSpPr>
            <a:spLocks noGrp="1" noRot="1" noChangeAspect="1" noChangeArrowheads="1" noTextEdit="1"/>
          </p:cNvSpPr>
          <p:nvPr>
            <p:ph type="sldImg"/>
          </p:nvPr>
        </p:nvSpPr>
        <p:spPr>
          <a:ln/>
        </p:spPr>
      </p:sp>
      <p:sp>
        <p:nvSpPr>
          <p:cNvPr id="134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76928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103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3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35"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195874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2"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60044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8"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2742316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203378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104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7"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312106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a:t>マスタ タイトルの書式設定</a:t>
            </a:r>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5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54"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120084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a:t>マスタ タイトルの書式設定</a:t>
            </a:r>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3"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178000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a:t>マスタ タイトルの書式設定</a:t>
            </a:r>
          </a:p>
        </p:txBody>
      </p:sp>
      <p:sp>
        <p:nvSpPr>
          <p:cNvPr id="106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8"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71394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2"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337645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9"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9894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082"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8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8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86"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182851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6"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8"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29"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346" tIns="45676" rIns="91346" bIns="45676" numCol="1" anchor="ctr" anchorCtr="0" compatLnSpc="1">
            <a:prstTxWarp prst="textNoShape">
              <a:avLst/>
            </a:prstTxWarp>
          </a:bodyPr>
          <a:lstStyle/>
          <a:p>
            <a:pPr lvl="0"/>
            <a:r>
              <a:rPr lang="ja-JP" altLang="en-US"/>
              <a:t>マスター タイトルの書式設定</a:t>
            </a:r>
          </a:p>
        </p:txBody>
      </p:sp>
      <p:sp>
        <p:nvSpPr>
          <p:cNvPr id="1101" name="テキスト プレースホルダー 2"/>
          <p:cNvSpPr>
            <a:spLocks noGrp="1"/>
          </p:cNvSpPr>
          <p:nvPr>
            <p:ph type="body" idx="1"/>
          </p:nvPr>
        </p:nvSpPr>
        <p:spPr>
          <a:xfrm>
            <a:off x="457200" y="1600203"/>
            <a:ext cx="8229600" cy="4525963"/>
          </a:xfrm>
          <a:prstGeom prst="rect">
            <a:avLst/>
          </a:prstGeom>
          <a:noFill/>
          <a:ln>
            <a:noFill/>
          </a:ln>
        </p:spPr>
        <p:txBody>
          <a:bodyPr vert="horz" wrap="square" lIns="91346" tIns="45676" rIns="91346" bIns="4567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2" name="日付プレースホルダー 3"/>
          <p:cNvSpPr>
            <a:spLocks noGrp="1"/>
          </p:cNvSpPr>
          <p:nvPr>
            <p:ph type="dt" sz="half" idx="2"/>
          </p:nvPr>
        </p:nvSpPr>
        <p:spPr>
          <a:xfrm>
            <a:off x="457200" y="6356353"/>
            <a:ext cx="2133600" cy="365125"/>
          </a:xfrm>
          <a:prstGeom prst="rect">
            <a:avLst/>
          </a:prstGeom>
        </p:spPr>
        <p:txBody>
          <a:bodyPr vert="horz" lIns="91346" tIns="45676" rIns="91346" bIns="45676" rtlCol="0" anchor="ctr"/>
          <a:lstStyle>
            <a:lvl1pPr algn="l"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3" name="フッター プレースホルダー 4"/>
          <p:cNvSpPr>
            <a:spLocks noGrp="1"/>
          </p:cNvSpPr>
          <p:nvPr>
            <p:ph type="ftr" sz="quarter" idx="3"/>
          </p:nvPr>
        </p:nvSpPr>
        <p:spPr>
          <a:xfrm>
            <a:off x="3124200" y="6356353"/>
            <a:ext cx="2895600" cy="365125"/>
          </a:xfrm>
          <a:prstGeom prst="rect">
            <a:avLst/>
          </a:prstGeom>
        </p:spPr>
        <p:txBody>
          <a:bodyPr vert="horz" lIns="91346" tIns="45676" rIns="91346" bIns="45676" rtlCol="0" anchor="ctr"/>
          <a:lstStyle>
            <a:lvl1pPr algn="ctr"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4" name="スライド番号プレースホルダー 5"/>
          <p:cNvSpPr>
            <a:spLocks noGrp="1"/>
          </p:cNvSpPr>
          <p:nvPr>
            <p:ph type="sldNum" sz="quarter" idx="4"/>
          </p:nvPr>
        </p:nvSpPr>
        <p:spPr>
          <a:xfrm>
            <a:off x="6553200" y="6356353"/>
            <a:ext cx="2133600" cy="365125"/>
          </a:xfrm>
          <a:prstGeom prst="rect">
            <a:avLst/>
          </a:prstGeom>
        </p:spPr>
        <p:txBody>
          <a:bodyPr vert="horz" wrap="square" lIns="91346" tIns="45676" rIns="91346" bIns="45676" numCol="1" anchor="ctr" anchorCtr="0" compatLnSpc="1">
            <a:prstTxWarp prst="textNoShape">
              <a:avLst/>
            </a:prstTxWarp>
          </a:bodyPr>
          <a:lstStyle>
            <a:lvl1pPr algn="r" eaLnBrk="1" hangingPunct="1">
              <a:defRPr sz="1108">
                <a:solidFill>
                  <a:srgbClr val="898989"/>
                </a:solidFill>
              </a:defRPr>
            </a:lvl1p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4246866677"/>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842613" rtl="0" eaLnBrk="0" fontAlgn="base" hangingPunct="0">
        <a:spcBef>
          <a:spcPct val="0"/>
        </a:spcBef>
        <a:spcAft>
          <a:spcPct val="0"/>
        </a:spcAft>
        <a:defRPr kumimoji="1" sz="4062" kern="1200">
          <a:solidFill>
            <a:schemeClr val="tx1"/>
          </a:solidFill>
          <a:latin typeface="+mj-lt"/>
          <a:ea typeface="+mj-ea"/>
          <a:cs typeface="+mj-cs"/>
        </a:defRPr>
      </a:lvl1pPr>
      <a:lvl2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2pPr>
      <a:lvl3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3pPr>
      <a:lvl4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4pPr>
      <a:lvl5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5pPr>
      <a:lvl6pPr marL="422039"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6pPr>
      <a:lvl7pPr marL="844078"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7pPr>
      <a:lvl8pPr marL="1266117"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8pPr>
      <a:lvl9pPr marL="1688155"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9pPr>
    </p:titleStyle>
    <p:bodyStyle>
      <a:lvl1pPr marL="315064" indent="-315064" algn="l" defTabSz="842613"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4348" indent="-262310" algn="l" defTabSz="842613"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3632" indent="-209555" algn="l" defTabSz="842613"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4205"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6244"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18873"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485"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097"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708"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27" rtl="0" eaLnBrk="1" latinLnBrk="0" hangingPunct="1">
        <a:defRPr kumimoji="1" sz="1662" kern="1200">
          <a:solidFill>
            <a:schemeClr val="tx1"/>
          </a:solidFill>
          <a:latin typeface="+mn-lt"/>
          <a:ea typeface="+mn-ea"/>
          <a:cs typeface="+mn-cs"/>
        </a:defRPr>
      </a:lvl1pPr>
      <a:lvl2pPr marL="421614" algn="l" defTabSz="843227" rtl="0" eaLnBrk="1" latinLnBrk="0" hangingPunct="1">
        <a:defRPr kumimoji="1" sz="1662" kern="1200">
          <a:solidFill>
            <a:schemeClr val="tx1"/>
          </a:solidFill>
          <a:latin typeface="+mn-lt"/>
          <a:ea typeface="+mn-ea"/>
          <a:cs typeface="+mn-cs"/>
        </a:defRPr>
      </a:lvl2pPr>
      <a:lvl3pPr marL="843227" algn="l" defTabSz="843227" rtl="0" eaLnBrk="1" latinLnBrk="0" hangingPunct="1">
        <a:defRPr kumimoji="1" sz="1662" kern="1200">
          <a:solidFill>
            <a:schemeClr val="tx1"/>
          </a:solidFill>
          <a:latin typeface="+mn-lt"/>
          <a:ea typeface="+mn-ea"/>
          <a:cs typeface="+mn-cs"/>
        </a:defRPr>
      </a:lvl3pPr>
      <a:lvl4pPr marL="1264838" algn="l" defTabSz="843227" rtl="0" eaLnBrk="1" latinLnBrk="0" hangingPunct="1">
        <a:defRPr kumimoji="1" sz="1662" kern="1200">
          <a:solidFill>
            <a:schemeClr val="tx1"/>
          </a:solidFill>
          <a:latin typeface="+mn-lt"/>
          <a:ea typeface="+mn-ea"/>
          <a:cs typeface="+mn-cs"/>
        </a:defRPr>
      </a:lvl4pPr>
      <a:lvl5pPr marL="1686453" algn="l" defTabSz="843227" rtl="0" eaLnBrk="1" latinLnBrk="0" hangingPunct="1">
        <a:defRPr kumimoji="1" sz="1662" kern="1200">
          <a:solidFill>
            <a:schemeClr val="tx1"/>
          </a:solidFill>
          <a:latin typeface="+mn-lt"/>
          <a:ea typeface="+mn-ea"/>
          <a:cs typeface="+mn-cs"/>
        </a:defRPr>
      </a:lvl5pPr>
      <a:lvl6pPr marL="2108063" algn="l" defTabSz="843227" rtl="0" eaLnBrk="1" latinLnBrk="0" hangingPunct="1">
        <a:defRPr kumimoji="1" sz="1662" kern="1200">
          <a:solidFill>
            <a:schemeClr val="tx1"/>
          </a:solidFill>
          <a:latin typeface="+mn-lt"/>
          <a:ea typeface="+mn-ea"/>
          <a:cs typeface="+mn-cs"/>
        </a:defRPr>
      </a:lvl6pPr>
      <a:lvl7pPr marL="2529676" algn="l" defTabSz="843227" rtl="0" eaLnBrk="1" latinLnBrk="0" hangingPunct="1">
        <a:defRPr kumimoji="1" sz="1662" kern="1200">
          <a:solidFill>
            <a:schemeClr val="tx1"/>
          </a:solidFill>
          <a:latin typeface="+mn-lt"/>
          <a:ea typeface="+mn-ea"/>
          <a:cs typeface="+mn-cs"/>
        </a:defRPr>
      </a:lvl7pPr>
      <a:lvl8pPr marL="2951289" algn="l" defTabSz="843227" rtl="0" eaLnBrk="1" latinLnBrk="0" hangingPunct="1">
        <a:defRPr kumimoji="1" sz="1662" kern="1200">
          <a:solidFill>
            <a:schemeClr val="tx1"/>
          </a:solidFill>
          <a:latin typeface="+mn-lt"/>
          <a:ea typeface="+mn-ea"/>
          <a:cs typeface="+mn-cs"/>
        </a:defRPr>
      </a:lvl8pPr>
      <a:lvl9pPr marL="3372906" algn="l" defTabSz="843227"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3" name="表 3"/>
          <p:cNvGraphicFramePr>
            <a:graphicFrameLocks noGrp="1"/>
          </p:cNvGraphicFramePr>
          <p:nvPr>
            <p:extLst/>
          </p:nvPr>
        </p:nvGraphicFramePr>
        <p:xfrm>
          <a:off x="257521" y="1609804"/>
          <a:ext cx="8349928" cy="3979196"/>
        </p:xfrm>
        <a:graphic>
          <a:graphicData uri="http://schemas.openxmlformats.org/drawingml/2006/table">
            <a:tbl>
              <a:tblPr>
                <a:tableStyleId>{073A0DAA-6AF3-43AB-8588-CEC1D06C72B9}</a:tableStyleId>
              </a:tblPr>
              <a:tblGrid>
                <a:gridCol w="800625">
                  <a:extLst>
                    <a:ext uri="{9D8B030D-6E8A-4147-A177-3AD203B41FA5}">
                      <a16:colId xmlns:a16="http://schemas.microsoft.com/office/drawing/2014/main" val="20000"/>
                    </a:ext>
                  </a:extLst>
                </a:gridCol>
                <a:gridCol w="3985627">
                  <a:extLst>
                    <a:ext uri="{9D8B030D-6E8A-4147-A177-3AD203B41FA5}">
                      <a16:colId xmlns:a16="http://schemas.microsoft.com/office/drawing/2014/main" val="20001"/>
                    </a:ext>
                  </a:extLst>
                </a:gridCol>
                <a:gridCol w="3563676">
                  <a:extLst>
                    <a:ext uri="{9D8B030D-6E8A-4147-A177-3AD203B41FA5}">
                      <a16:colId xmlns:a16="http://schemas.microsoft.com/office/drawing/2014/main" val="20002"/>
                    </a:ext>
                  </a:extLst>
                </a:gridCol>
              </a:tblGrid>
              <a:tr h="399887">
                <a:tc rowSpan="3">
                  <a:txBody>
                    <a:bodyPr/>
                    <a:lstStyle/>
                    <a:p>
                      <a:pPr algn="ctr">
                        <a:spcAft>
                          <a:spcPts val="0"/>
                        </a:spcAft>
                      </a:pPr>
                      <a:r>
                        <a:rPr kumimoji="1" lang="ja-JP" sz="1200" kern="1200" dirty="0">
                          <a:solidFill>
                            <a:schemeClr val="tx1"/>
                          </a:solidFill>
                          <a:latin typeface="+mn-ea"/>
                          <a:ea typeface="+mn-ea"/>
                          <a:cs typeface="+mn-cs"/>
                        </a:rPr>
                        <a:t>申請者</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企業・団体名</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0"/>
                  </a:ext>
                </a:extLst>
              </a:tr>
              <a:tr h="505039">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代表者役職・氏名</a:t>
                      </a:r>
                    </a:p>
                  </a:txBody>
                  <a:tcPr marL="54002" marR="54002" marT="0" marB="0" anchor="ctr"/>
                </a:tc>
                <a:tc>
                  <a:txBody>
                    <a:bodyPr/>
                    <a:lstStyle/>
                    <a:p>
                      <a:pPr algn="just">
                        <a:spcAft>
                          <a:spcPts val="0"/>
                        </a:spcAft>
                      </a:pPr>
                      <a:r>
                        <a:rPr lang="en-US" sz="900" u="none" strike="noStrike"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1"/>
                  </a:ext>
                </a:extLst>
              </a:tr>
              <a:tr h="431065">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所在地</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2"/>
                  </a:ext>
                </a:extLst>
              </a:tr>
              <a:tr h="528641">
                <a:tc rowSpan="5">
                  <a:txBody>
                    <a:bodyPr/>
                    <a:lstStyle/>
                    <a:p>
                      <a:pPr algn="ctr">
                        <a:spcAft>
                          <a:spcPts val="0"/>
                        </a:spcAft>
                      </a:pPr>
                      <a:r>
                        <a:rPr kumimoji="1" lang="ja-JP" sz="1200" kern="1200" dirty="0">
                          <a:solidFill>
                            <a:schemeClr val="tx1"/>
                          </a:solidFill>
                          <a:latin typeface="+mn-ea"/>
                          <a:ea typeface="+mn-ea"/>
                          <a:cs typeface="+mn-cs"/>
                        </a:rPr>
                        <a:t>連絡担当窓口</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氏名（ふりがな）</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3"/>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所属（部署名）</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4"/>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役職</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5"/>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電話番号</a:t>
                      </a:r>
                    </a:p>
                    <a:p>
                      <a:pPr algn="just">
                        <a:spcAft>
                          <a:spcPts val="0"/>
                        </a:spcAft>
                      </a:pPr>
                      <a:r>
                        <a:rPr kumimoji="1" lang="ja-JP" sz="1200" kern="1200" dirty="0">
                          <a:solidFill>
                            <a:schemeClr val="tx1"/>
                          </a:solidFill>
                          <a:latin typeface="+mn-ea"/>
                          <a:ea typeface="+mn-ea"/>
                          <a:cs typeface="+mn-cs"/>
                        </a:rPr>
                        <a:t>（代表・直通）</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6"/>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Ｅ－ｍａｉｌ</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7"/>
                  </a:ext>
                </a:extLst>
              </a:tr>
            </a:tbl>
          </a:graphicData>
        </a:graphic>
      </p:graphicFrame>
      <p:sp>
        <p:nvSpPr>
          <p:cNvPr id="1224" name="Rectangle 67"/>
          <p:cNvSpPr>
            <a:spLocks noChangeArrowheads="1"/>
          </p:cNvSpPr>
          <p:nvPr/>
        </p:nvSpPr>
        <p:spPr>
          <a:xfrm>
            <a:off x="0" y="452899"/>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chemeClr val="bg1"/>
                </a:solidFill>
                <a:latin typeface="ＭＳ Ｐゴシック" panose="020B0600070205080204" pitchFamily="50" charset="-128"/>
              </a:rPr>
              <a:t>１．申請者情報　</a:t>
            </a:r>
          </a:p>
        </p:txBody>
      </p:sp>
      <p:sp>
        <p:nvSpPr>
          <p:cNvPr id="1226" name="テキスト 981"/>
          <p:cNvSpPr txBox="1"/>
          <p:nvPr/>
        </p:nvSpPr>
        <p:spPr>
          <a:xfrm>
            <a:off x="0" y="45357"/>
            <a:ext cx="7164000" cy="400110"/>
          </a:xfrm>
          <a:prstGeom prst="rect">
            <a:avLst/>
          </a:prstGeom>
        </p:spPr>
        <p:txBody>
          <a:bodyPr>
            <a:spAutoFit/>
          </a:bodyPr>
          <a:lstStyle/>
          <a:p>
            <a:pPr algn="l"/>
            <a:r>
              <a:rPr lang="ja-JP" altLang="en-US" sz="2000" b="1" dirty="0"/>
              <a:t>別紙３－１　令和５年度スマートシティ関連事業応募様式 </a:t>
            </a:r>
            <a:endParaRPr sz="2000" b="1" dirty="0"/>
          </a:p>
        </p:txBody>
      </p:sp>
      <p:sp>
        <p:nvSpPr>
          <p:cNvPr id="1227" name="正方形/長方形 1001"/>
          <p:cNvSpPr/>
          <p:nvPr/>
        </p:nvSpPr>
        <p:spPr>
          <a:xfrm>
            <a:off x="7452320" y="560723"/>
            <a:ext cx="1057206" cy="348277"/>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2" name="正方形/長方形 1"/>
          <p:cNvSpPr/>
          <p:nvPr/>
        </p:nvSpPr>
        <p:spPr>
          <a:xfrm>
            <a:off x="8646013" y="548680"/>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1</a:t>
            </a:r>
            <a:endParaRPr kumimoji="1" lang="ja-JP" altLang="en-US" sz="1480" dirty="0">
              <a:solidFill>
                <a:schemeClr val="tx1"/>
              </a:solidFill>
            </a:endParaRPr>
          </a:p>
        </p:txBody>
      </p:sp>
    </p:spTree>
    <p:extLst>
      <p:ext uri="{BB962C8B-B14F-4D97-AF65-F5344CB8AC3E}">
        <p14:creationId xmlns:p14="http://schemas.microsoft.com/office/powerpoint/2010/main" val="106876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 name="Rectangle 66"/>
          <p:cNvSpPr>
            <a:spLocks noChangeArrowheads="1"/>
          </p:cNvSpPr>
          <p:nvPr/>
        </p:nvSpPr>
        <p:spPr>
          <a:xfrm>
            <a:off x="122626" y="929277"/>
            <a:ext cx="8550951" cy="91554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32"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１０．その他</a:t>
            </a:r>
            <a:endParaRPr lang="ja-JP" altLang="en-US" sz="1800" b="1" dirty="0">
              <a:solidFill>
                <a:schemeClr val="bg1"/>
              </a:solidFill>
              <a:latin typeface="ＭＳ Ｐゴシック" panose="020B0600070205080204" pitchFamily="50" charset="-128"/>
            </a:endParaRPr>
          </a:p>
        </p:txBody>
      </p:sp>
      <p:sp>
        <p:nvSpPr>
          <p:cNvPr id="1333" name="Text Box 4"/>
          <p:cNvSpPr txBox="1">
            <a:spLocks noChangeArrowheads="1"/>
          </p:cNvSpPr>
          <p:nvPr/>
        </p:nvSpPr>
        <p:spPr>
          <a:xfrm>
            <a:off x="25926" y="502711"/>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mn-ea"/>
                <a:ea typeface="+mn-ea"/>
              </a:rPr>
              <a:t>関連法令、各地域でのルール・ガイドライン</a:t>
            </a:r>
          </a:p>
        </p:txBody>
      </p:sp>
      <p:sp>
        <p:nvSpPr>
          <p:cNvPr id="1334" name="正方形/長方形 18"/>
          <p:cNvSpPr/>
          <p:nvPr/>
        </p:nvSpPr>
        <p:spPr>
          <a:xfrm>
            <a:off x="66892" y="2539428"/>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35" name="正方形/長方形 22"/>
          <p:cNvSpPr/>
          <p:nvPr/>
        </p:nvSpPr>
        <p:spPr>
          <a:xfrm>
            <a:off x="90767" y="908720"/>
            <a:ext cx="8418759" cy="954107"/>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提案内容のうち、スマートシティの関連法令（法令・条例）への対応や各地域でのルール・ガイドラインの策定、施策効果最大化のための制度の活用など、「スマートシティリファレンスアーキテクチャ」において「スマートシティルール」と整理されている事項について、ホワイトペーパー第４章を参照し、記載すること</a:t>
            </a:r>
            <a:endParaRPr lang="en-US" altLang="ja-JP" sz="1400" i="1" dirty="0">
              <a:solidFill>
                <a:srgbClr val="FF0000"/>
              </a:solidFill>
            </a:endParaRPr>
          </a:p>
          <a:p>
            <a:pPr marL="176213" indent="-176213"/>
            <a:r>
              <a:rPr lang="ja-JP" altLang="en-US" sz="1400" i="1" dirty="0">
                <a:solidFill>
                  <a:srgbClr val="FF0000"/>
                </a:solidFill>
              </a:rPr>
              <a:t>　（特筆すべきものがあれば）</a:t>
            </a:r>
            <a:endParaRPr lang="en-US" altLang="ja-JP" sz="1400" i="1" dirty="0">
              <a:solidFill>
                <a:srgbClr val="FF0000"/>
              </a:solidFill>
            </a:endParaRPr>
          </a:p>
        </p:txBody>
      </p:sp>
      <p:sp>
        <p:nvSpPr>
          <p:cNvPr id="1337" name="Rectangle 66"/>
          <p:cNvSpPr>
            <a:spLocks noChangeArrowheads="1"/>
          </p:cNvSpPr>
          <p:nvPr/>
        </p:nvSpPr>
        <p:spPr>
          <a:xfrm>
            <a:off x="122626" y="3722903"/>
            <a:ext cx="8550951" cy="2709502"/>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38" name="Text Box 4"/>
          <p:cNvSpPr txBox="1">
            <a:spLocks noChangeArrowheads="1"/>
          </p:cNvSpPr>
          <p:nvPr/>
        </p:nvSpPr>
        <p:spPr>
          <a:xfrm>
            <a:off x="25926" y="3284984"/>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mn-ea"/>
                <a:ea typeface="+mn-ea"/>
              </a:rPr>
              <a:t>ＰＲポイント</a:t>
            </a:r>
          </a:p>
        </p:txBody>
      </p:sp>
      <p:sp>
        <p:nvSpPr>
          <p:cNvPr id="1339" name="正方形/長方形 10"/>
          <p:cNvSpPr/>
          <p:nvPr/>
        </p:nvSpPr>
        <p:spPr>
          <a:xfrm>
            <a:off x="122626" y="3769295"/>
            <a:ext cx="8418759" cy="307777"/>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ここまでの記載内容以外に、事業全体としてのＰＲポイントがあれば、記載すること。</a:t>
            </a:r>
            <a:endParaRPr lang="en-US" altLang="ja-JP" sz="1400" i="1" dirty="0">
              <a:solidFill>
                <a:srgbClr val="FF0000"/>
              </a:solidFill>
            </a:endParaRPr>
          </a:p>
        </p:txBody>
      </p:sp>
      <p:sp>
        <p:nvSpPr>
          <p:cNvPr id="1340" name="正方形/長方形 68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341" name="テキスト 679"/>
          <p:cNvSpPr txBox="1"/>
          <p:nvPr/>
        </p:nvSpPr>
        <p:spPr>
          <a:xfrm>
            <a:off x="2990356" y="650649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3"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10</a:t>
            </a:r>
            <a:endParaRPr kumimoji="1" lang="ja-JP" altLang="en-US" sz="1480" dirty="0">
              <a:solidFill>
                <a:schemeClr val="tx1"/>
              </a:solidFill>
            </a:endParaRPr>
          </a:p>
        </p:txBody>
      </p:sp>
      <p:sp>
        <p:nvSpPr>
          <p:cNvPr id="14" name="Rectangle 66">
            <a:extLst>
              <a:ext uri="{FF2B5EF4-FFF2-40B4-BE49-F238E27FC236}">
                <a16:creationId xmlns:a16="http://schemas.microsoft.com/office/drawing/2014/main" id="{C6F29D5C-CEF6-4E01-8288-66FC7ED52D26}"/>
              </a:ext>
            </a:extLst>
          </p:cNvPr>
          <p:cNvSpPr>
            <a:spLocks noChangeArrowheads="1"/>
          </p:cNvSpPr>
          <p:nvPr/>
        </p:nvSpPr>
        <p:spPr>
          <a:xfrm>
            <a:off x="132196" y="2297429"/>
            <a:ext cx="8550951" cy="91554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5" name="Text Box 4">
            <a:extLst>
              <a:ext uri="{FF2B5EF4-FFF2-40B4-BE49-F238E27FC236}">
                <a16:creationId xmlns:a16="http://schemas.microsoft.com/office/drawing/2014/main" id="{D9D7E4D2-1912-4930-83D3-1287BF36DD7E}"/>
              </a:ext>
            </a:extLst>
          </p:cNvPr>
          <p:cNvSpPr txBox="1">
            <a:spLocks noChangeArrowheads="1"/>
          </p:cNvSpPr>
          <p:nvPr/>
        </p:nvSpPr>
        <p:spPr>
          <a:xfrm>
            <a:off x="35496" y="1870863"/>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mn-ea"/>
                <a:ea typeface="+mn-ea"/>
              </a:rPr>
              <a:t>セキュリティ対策</a:t>
            </a:r>
          </a:p>
        </p:txBody>
      </p:sp>
      <p:sp>
        <p:nvSpPr>
          <p:cNvPr id="16" name="正方形/長方形 22">
            <a:extLst>
              <a:ext uri="{FF2B5EF4-FFF2-40B4-BE49-F238E27FC236}">
                <a16:creationId xmlns:a16="http://schemas.microsoft.com/office/drawing/2014/main" id="{1B738386-3AA9-4E3D-A783-61134EB48587}"/>
              </a:ext>
            </a:extLst>
          </p:cNvPr>
          <p:cNvSpPr/>
          <p:nvPr/>
        </p:nvSpPr>
        <p:spPr>
          <a:xfrm>
            <a:off x="100337" y="2276872"/>
            <a:ext cx="8418759" cy="738664"/>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a:t>
            </a:r>
            <a:r>
              <a:rPr lang="ja-JP" altLang="en-US"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スマートシティセキュリティガイドライン（第</a:t>
            </a:r>
            <a:r>
              <a:rPr lang="en-US" altLang="ja-JP"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a:t>
            </a:r>
            <a:r>
              <a:rPr lang="ja-JP" altLang="en-US"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版）を参考に、</a:t>
            </a:r>
            <a:r>
              <a:rPr lang="ja-JP" altLang="en-US" sz="1400" i="1" dirty="0">
                <a:solidFill>
                  <a:srgbClr val="FF0000"/>
                </a:solidFill>
              </a:rPr>
              <a:t>セキュリティ対策の実施状況について記載。応募事業に関連する範囲で、</a:t>
            </a:r>
            <a:r>
              <a:rPr lang="ja-JP" altLang="en-US"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後出のスマートシティセキュリティガイドライン導入チェックシートにも記載すること。</a:t>
            </a:r>
            <a:endParaRPr lang="en-US" altLang="ja-JP" sz="1400" i="1" dirty="0">
              <a:solidFill>
                <a:srgbClr val="FF0000"/>
              </a:solidFill>
            </a:endParaRPr>
          </a:p>
        </p:txBody>
      </p:sp>
    </p:spTree>
    <p:extLst>
      <p:ext uri="{BB962C8B-B14F-4D97-AF65-F5344CB8AC3E}">
        <p14:creationId xmlns:p14="http://schemas.microsoft.com/office/powerpoint/2010/main" val="3579344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7"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１１．スケジュール</a:t>
            </a:r>
            <a:endParaRPr lang="ja-JP" altLang="en-US" sz="1800" b="1" dirty="0">
              <a:solidFill>
                <a:schemeClr val="bg1"/>
              </a:solidFill>
              <a:latin typeface="ＭＳ Ｐゴシック" panose="020B0600070205080204" pitchFamily="50" charset="-128"/>
            </a:endParaRPr>
          </a:p>
        </p:txBody>
      </p:sp>
      <p:sp>
        <p:nvSpPr>
          <p:cNvPr id="1349"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中長期スケジュール</a:t>
            </a:r>
          </a:p>
        </p:txBody>
      </p:sp>
      <p:sp>
        <p:nvSpPr>
          <p:cNvPr id="1350" name="正方形/長方形 22"/>
          <p:cNvSpPr/>
          <p:nvPr/>
        </p:nvSpPr>
        <p:spPr>
          <a:xfrm>
            <a:off x="108536" y="1084321"/>
            <a:ext cx="8712285" cy="523220"/>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　実施地域における中長期の全体スケジュールを整理し記入してください。</a:t>
            </a:r>
          </a:p>
          <a:p>
            <a:r>
              <a:rPr lang="ja-JP" altLang="en-US" sz="1400" i="1" dirty="0">
                <a:solidFill>
                  <a:srgbClr val="FF0000"/>
                </a:solidFill>
              </a:rPr>
              <a:t>（例）</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graphicFrame>
        <p:nvGraphicFramePr>
          <p:cNvPr id="1353" name="表 79"/>
          <p:cNvGraphicFramePr>
            <a:graphicFrameLocks noGrp="1"/>
          </p:cNvGraphicFramePr>
          <p:nvPr>
            <p:extLst>
              <p:ext uri="{D42A27DB-BD31-4B8C-83A1-F6EECF244321}">
                <p14:modId xmlns:p14="http://schemas.microsoft.com/office/powerpoint/2010/main" val="3836912847"/>
              </p:ext>
            </p:extLst>
          </p:nvPr>
        </p:nvGraphicFramePr>
        <p:xfrm>
          <a:off x="240811" y="1556792"/>
          <a:ext cx="8676709" cy="4621635"/>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56166">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2022</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2023</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2024</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2025</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bg1"/>
                          </a:solidFill>
                          <a:latin typeface="Meiryo UI" panose="020B0604030504040204" pitchFamily="50" charset="-128"/>
                          <a:ea typeface="Meiryo UI" panose="020B0604030504040204" pitchFamily="50" charset="-128"/>
                        </a:rPr>
                        <a:t>2026</a:t>
                      </a:r>
                      <a:r>
                        <a:rPr kumimoji="1" lang="ja-JP" altLang="en-US" sz="1200" b="1"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48222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59182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6784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69301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73284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dirty="0">
                          <a:latin typeface="Meiryo UI" panose="020B0604030504040204" pitchFamily="50" charset="-128"/>
                          <a:ea typeface="Meiryo UI" panose="020B0604030504040204" pitchFamily="50" charset="-128"/>
                        </a:rPr>
                        <a:t>データ連携基盤</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1354" name="右矢印 80"/>
          <p:cNvSpPr/>
          <p:nvPr/>
        </p:nvSpPr>
        <p:spPr>
          <a:xfrm>
            <a:off x="1157837" y="2747715"/>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5" name="テキスト ボックス 81"/>
          <p:cNvSpPr txBox="1"/>
          <p:nvPr/>
        </p:nvSpPr>
        <p:spPr>
          <a:xfrm>
            <a:off x="1060979" y="2546559"/>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56" name="テキスト ボックス 82"/>
          <p:cNvSpPr txBox="1"/>
          <p:nvPr/>
        </p:nvSpPr>
        <p:spPr>
          <a:xfrm>
            <a:off x="2546104" y="2556804"/>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a:solidFill>
                  <a:prstClr val="black"/>
                </a:solidFill>
                <a:latin typeface="Meiryo UI" panose="020B0604030504040204" pitchFamily="50" charset="-128"/>
                <a:ea typeface="Meiryo UI" panose="020B0604030504040204" pitchFamily="50" charset="-128"/>
              </a:rPr>
              <a:t>実装</a:t>
            </a:r>
          </a:p>
        </p:txBody>
      </p:sp>
      <p:sp>
        <p:nvSpPr>
          <p:cNvPr id="1357" name="右矢印 83"/>
          <p:cNvSpPr/>
          <p:nvPr/>
        </p:nvSpPr>
        <p:spPr>
          <a:xfrm>
            <a:off x="2714073" y="2752369"/>
            <a:ext cx="6084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8" name="右矢印 84"/>
          <p:cNvSpPr/>
          <p:nvPr/>
        </p:nvSpPr>
        <p:spPr>
          <a:xfrm>
            <a:off x="2516003" y="3410666"/>
            <a:ext cx="1540723" cy="175917"/>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9" name="テキスト ボックス 85"/>
          <p:cNvSpPr txBox="1"/>
          <p:nvPr/>
        </p:nvSpPr>
        <p:spPr>
          <a:xfrm>
            <a:off x="2392101" y="3163910"/>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60" name="テキスト ボックス 86"/>
          <p:cNvSpPr txBox="1"/>
          <p:nvPr/>
        </p:nvSpPr>
        <p:spPr>
          <a:xfrm>
            <a:off x="4220543" y="3236666"/>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a:solidFill>
                  <a:prstClr val="black"/>
                </a:solidFill>
                <a:latin typeface="Meiryo UI" panose="020B0604030504040204" pitchFamily="50" charset="-128"/>
                <a:ea typeface="Meiryo UI" panose="020B0604030504040204" pitchFamily="50" charset="-128"/>
              </a:rPr>
              <a:t>実装</a:t>
            </a:r>
          </a:p>
        </p:txBody>
      </p:sp>
      <p:sp>
        <p:nvSpPr>
          <p:cNvPr id="1361" name="右矢印 87"/>
          <p:cNvSpPr/>
          <p:nvPr/>
        </p:nvSpPr>
        <p:spPr>
          <a:xfrm>
            <a:off x="4280978" y="3415405"/>
            <a:ext cx="446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62" name="テキスト ボックス 88"/>
          <p:cNvSpPr txBox="1"/>
          <p:nvPr/>
        </p:nvSpPr>
        <p:spPr>
          <a:xfrm>
            <a:off x="539552" y="4365104"/>
            <a:ext cx="342909" cy="1015663"/>
          </a:xfrm>
          <a:prstGeom prst="rect">
            <a:avLst/>
          </a:prstGeom>
          <a:noFill/>
        </p:spPr>
        <p:txBody>
          <a:bodyPr wrap="square" rtlCol="0">
            <a:spAutoFit/>
          </a:bodyPr>
          <a:lstStyle/>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p:txBody>
      </p:sp>
      <p:sp>
        <p:nvSpPr>
          <p:cNvPr id="1363" name="山形 89"/>
          <p:cNvSpPr/>
          <p:nvPr/>
        </p:nvSpPr>
        <p:spPr>
          <a:xfrm>
            <a:off x="7960601"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4" name="山形 90"/>
          <p:cNvSpPr/>
          <p:nvPr/>
        </p:nvSpPr>
        <p:spPr>
          <a:xfrm>
            <a:off x="1147992" y="5852432"/>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5" name="山形 91"/>
          <p:cNvSpPr/>
          <p:nvPr/>
        </p:nvSpPr>
        <p:spPr>
          <a:xfrm>
            <a:off x="5850453" y="585519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6" name="山形 92"/>
          <p:cNvSpPr/>
          <p:nvPr/>
        </p:nvSpPr>
        <p:spPr>
          <a:xfrm>
            <a:off x="6278344"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7" name="山形 93"/>
          <p:cNvSpPr/>
          <p:nvPr/>
        </p:nvSpPr>
        <p:spPr>
          <a:xfrm>
            <a:off x="6699580" y="585434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8" name="山形 94"/>
          <p:cNvSpPr/>
          <p:nvPr/>
        </p:nvSpPr>
        <p:spPr>
          <a:xfrm>
            <a:off x="7127472"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9" name="山形 95"/>
          <p:cNvSpPr/>
          <p:nvPr/>
        </p:nvSpPr>
        <p:spPr>
          <a:xfrm>
            <a:off x="7555364"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0" name="テキスト ボックス 96"/>
          <p:cNvSpPr txBox="1"/>
          <p:nvPr/>
        </p:nvSpPr>
        <p:spPr>
          <a:xfrm>
            <a:off x="1067352" y="5589240"/>
            <a:ext cx="138827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システム開発</a:t>
            </a:r>
          </a:p>
        </p:txBody>
      </p:sp>
      <p:sp>
        <p:nvSpPr>
          <p:cNvPr id="1371" name="山形 97"/>
          <p:cNvSpPr/>
          <p:nvPr/>
        </p:nvSpPr>
        <p:spPr>
          <a:xfrm>
            <a:off x="2921823"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2" name="山形 98"/>
          <p:cNvSpPr/>
          <p:nvPr/>
        </p:nvSpPr>
        <p:spPr>
          <a:xfrm>
            <a:off x="3343059" y="5854766"/>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3" name="山形 99"/>
          <p:cNvSpPr/>
          <p:nvPr/>
        </p:nvSpPr>
        <p:spPr>
          <a:xfrm>
            <a:off x="3770951"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4" name="山形 100"/>
          <p:cNvSpPr/>
          <p:nvPr/>
        </p:nvSpPr>
        <p:spPr>
          <a:xfrm>
            <a:off x="4190051" y="5851554"/>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5" name="山形 101"/>
          <p:cNvSpPr/>
          <p:nvPr/>
        </p:nvSpPr>
        <p:spPr>
          <a:xfrm>
            <a:off x="4607015"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6" name="山形 102"/>
          <p:cNvSpPr/>
          <p:nvPr/>
        </p:nvSpPr>
        <p:spPr>
          <a:xfrm>
            <a:off x="5028251" y="585434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7" name="山形 103"/>
          <p:cNvSpPr/>
          <p:nvPr/>
        </p:nvSpPr>
        <p:spPr>
          <a:xfrm>
            <a:off x="5438559"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8" name="山形 104"/>
          <p:cNvSpPr/>
          <p:nvPr/>
        </p:nvSpPr>
        <p:spPr>
          <a:xfrm>
            <a:off x="2510783" y="584848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9" name="テキスト ボックス 105"/>
          <p:cNvSpPr txBox="1"/>
          <p:nvPr/>
        </p:nvSpPr>
        <p:spPr>
          <a:xfrm>
            <a:off x="2014918" y="5593362"/>
            <a:ext cx="828890" cy="276999"/>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運用開始</a:t>
            </a:r>
          </a:p>
        </p:txBody>
      </p:sp>
      <p:sp>
        <p:nvSpPr>
          <p:cNvPr id="1380" name="楕円 106"/>
          <p:cNvSpPr/>
          <p:nvPr/>
        </p:nvSpPr>
        <p:spPr>
          <a:xfrm>
            <a:off x="2222801" y="5843441"/>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1" name="右矢印 107"/>
          <p:cNvSpPr/>
          <p:nvPr/>
        </p:nvSpPr>
        <p:spPr>
          <a:xfrm>
            <a:off x="2743632" y="4060156"/>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2" name="右矢印 108"/>
          <p:cNvSpPr/>
          <p:nvPr/>
        </p:nvSpPr>
        <p:spPr>
          <a:xfrm>
            <a:off x="4346363" y="4039342"/>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3" name="テキスト ボックス 109"/>
          <p:cNvSpPr txBox="1"/>
          <p:nvPr/>
        </p:nvSpPr>
        <p:spPr>
          <a:xfrm>
            <a:off x="2917276" y="3876488"/>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調査</a:t>
            </a:r>
          </a:p>
        </p:txBody>
      </p:sp>
      <p:sp>
        <p:nvSpPr>
          <p:cNvPr id="1384" name="テキスト ボックス 110"/>
          <p:cNvSpPr txBox="1"/>
          <p:nvPr/>
        </p:nvSpPr>
        <p:spPr>
          <a:xfrm>
            <a:off x="4275364" y="3882160"/>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85" name="右矢印 111"/>
          <p:cNvSpPr/>
          <p:nvPr/>
        </p:nvSpPr>
        <p:spPr>
          <a:xfrm>
            <a:off x="6250474" y="4051051"/>
            <a:ext cx="2484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6" name="テキスト ボックス 112"/>
          <p:cNvSpPr txBox="1"/>
          <p:nvPr/>
        </p:nvSpPr>
        <p:spPr>
          <a:xfrm>
            <a:off x="6196282" y="3856496"/>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a:solidFill>
                  <a:prstClr val="black"/>
                </a:solidFill>
                <a:latin typeface="Meiryo UI" panose="020B0604030504040204" pitchFamily="50" charset="-128"/>
                <a:ea typeface="Meiryo UI" panose="020B0604030504040204" pitchFamily="50" charset="-128"/>
              </a:rPr>
              <a:t>実装</a:t>
            </a:r>
          </a:p>
        </p:txBody>
      </p:sp>
      <p:sp>
        <p:nvSpPr>
          <p:cNvPr id="1387" name="楕円 113"/>
          <p:cNvSpPr/>
          <p:nvPr/>
        </p:nvSpPr>
        <p:spPr>
          <a:xfrm>
            <a:off x="3537922" y="188652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8" name="テキスト ボックス 114"/>
          <p:cNvSpPr txBox="1"/>
          <p:nvPr/>
        </p:nvSpPr>
        <p:spPr>
          <a:xfrm>
            <a:off x="2423136" y="2094078"/>
            <a:ext cx="1855696" cy="276999"/>
          </a:xfrm>
          <a:prstGeom prst="rect">
            <a:avLst/>
          </a:prstGeom>
          <a:noFill/>
        </p:spPr>
        <p:txBody>
          <a:bodyPr wrap="square" rtlCol="0">
            <a:spAutoFit/>
          </a:bodyPr>
          <a:lstStyle/>
          <a:p>
            <a:pPr defTabSz="457200" eaLnBrk="1" fontAlgn="auto" hangingPunct="1">
              <a:spcBef>
                <a:spcPts val="0"/>
              </a:spcBef>
              <a:spcAft>
                <a:spcPts val="0"/>
              </a:spcAft>
            </a:pP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月：〇〇事業完成</a:t>
            </a:r>
          </a:p>
        </p:txBody>
      </p:sp>
      <p:sp>
        <p:nvSpPr>
          <p:cNvPr id="1389" name="楕円 117"/>
          <p:cNvSpPr/>
          <p:nvPr/>
        </p:nvSpPr>
        <p:spPr>
          <a:xfrm>
            <a:off x="4258002" y="1890277"/>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0" name="テキスト ボックス 118"/>
          <p:cNvSpPr txBox="1"/>
          <p:nvPr/>
        </p:nvSpPr>
        <p:spPr>
          <a:xfrm>
            <a:off x="3920297" y="2097830"/>
            <a:ext cx="2032497"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５月：国際イベント開催</a:t>
            </a:r>
          </a:p>
        </p:txBody>
      </p:sp>
      <p:sp>
        <p:nvSpPr>
          <p:cNvPr id="1391" name="楕円 119"/>
          <p:cNvSpPr/>
          <p:nvPr/>
        </p:nvSpPr>
        <p:spPr>
          <a:xfrm>
            <a:off x="2097762" y="188388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2" name="テキスト ボックス 120"/>
          <p:cNvSpPr txBox="1"/>
          <p:nvPr/>
        </p:nvSpPr>
        <p:spPr>
          <a:xfrm>
            <a:off x="1060979" y="2091245"/>
            <a:ext cx="1855696" cy="276999"/>
          </a:xfrm>
          <a:prstGeom prst="rect">
            <a:avLst/>
          </a:prstGeom>
          <a:noFill/>
        </p:spPr>
        <p:txBody>
          <a:bodyPr wrap="square" rtlCol="0">
            <a:spAutoFit/>
          </a:bodyPr>
          <a:lstStyle/>
          <a:p>
            <a:pPr defTabSz="457200" eaLnBrk="1" fontAlgn="auto" hangingPunct="1">
              <a:spcBef>
                <a:spcPts val="0"/>
              </a:spcBef>
              <a:spcAft>
                <a:spcPts val="0"/>
              </a:spcAft>
            </a:pPr>
            <a:r>
              <a:rPr lang="en-US" altLang="ja-JP" sz="1200" dirty="0">
                <a:solidFill>
                  <a:prstClr val="black"/>
                </a:solidFill>
                <a:latin typeface="Meiryo UI" panose="020B0604030504040204" pitchFamily="50" charset="-128"/>
                <a:ea typeface="Meiryo UI" panose="020B0604030504040204" pitchFamily="50" charset="-128"/>
              </a:rPr>
              <a:t>12</a:t>
            </a:r>
            <a:r>
              <a:rPr lang="ja-JP" altLang="en-US" sz="1200" dirty="0">
                <a:solidFill>
                  <a:prstClr val="black"/>
                </a:solidFill>
                <a:latin typeface="Meiryo UI" panose="020B0604030504040204" pitchFamily="50" charset="-128"/>
                <a:ea typeface="Meiryo UI" panose="020B0604030504040204" pitchFamily="50" charset="-128"/>
              </a:rPr>
              <a:t>月：市庁舎完成</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11</a:t>
            </a:r>
            <a:endParaRPr kumimoji="1" lang="ja-JP" altLang="en-US" sz="1480" dirty="0">
              <a:solidFill>
                <a:schemeClr val="tx1"/>
              </a:solidFill>
            </a:endParaRPr>
          </a:p>
        </p:txBody>
      </p:sp>
    </p:spTree>
    <p:extLst>
      <p:ext uri="{BB962C8B-B14F-4D97-AF65-F5344CB8AC3E}">
        <p14:creationId xmlns:p14="http://schemas.microsoft.com/office/powerpoint/2010/main" val="3280879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b="1" dirty="0">
                <a:solidFill>
                  <a:schemeClr val="bg1"/>
                </a:solidFill>
                <a:latin typeface="ＭＳ Ｐゴシック" panose="020B0600070205080204" pitchFamily="50" charset="-128"/>
              </a:rPr>
              <a:t>１２．スマートシティセキュリティガイドライン導入チェックシート</a:t>
            </a:r>
            <a:endParaRPr lang="ja-JP" altLang="en-US" sz="1600" b="1" dirty="0">
              <a:solidFill>
                <a:schemeClr val="bg1"/>
              </a:solidFill>
              <a:latin typeface="ＭＳ Ｐゴシック" panose="020B0600070205080204" pitchFamily="50" charset="-128"/>
            </a:endParaRP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12</a:t>
            </a:r>
            <a:endParaRPr kumimoji="1" lang="ja-JP" altLang="en-US" sz="1480" dirty="0">
              <a:solidFill>
                <a:schemeClr val="tx1"/>
              </a:solidFill>
            </a:endParaRPr>
          </a:p>
        </p:txBody>
      </p:sp>
      <p:sp>
        <p:nvSpPr>
          <p:cNvPr id="49" name="正方形/長方形 25"/>
          <p:cNvSpPr/>
          <p:nvPr/>
        </p:nvSpPr>
        <p:spPr>
          <a:xfrm>
            <a:off x="323528" y="698273"/>
            <a:ext cx="8496944" cy="307777"/>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該当する場合</a:t>
            </a:r>
            <a:r>
              <a:rPr lang="ja-JP" altLang="en-US" sz="1400" i="1">
                <a:solidFill>
                  <a:srgbClr val="FF0000"/>
                </a:solidFill>
              </a:rPr>
              <a:t>、別紙４の</a:t>
            </a:r>
            <a:r>
              <a:rPr lang="en-US" altLang="ja-JP" sz="1400" i="1" dirty="0">
                <a:solidFill>
                  <a:srgbClr val="FF0000"/>
                </a:solidFill>
              </a:rPr>
              <a:t>Excel</a:t>
            </a:r>
            <a:r>
              <a:rPr lang="ja-JP" altLang="en-US" sz="1400" i="1" dirty="0">
                <a:solidFill>
                  <a:srgbClr val="FF0000"/>
                </a:solidFill>
              </a:rPr>
              <a:t>シートに記載</a:t>
            </a:r>
            <a:endParaRPr lang="en-US" altLang="ja-JP" sz="1400" i="1" dirty="0">
              <a:solidFill>
                <a:srgbClr val="FF0000"/>
              </a:solidFill>
            </a:endParaRPr>
          </a:p>
        </p:txBody>
      </p:sp>
    </p:spTree>
    <p:extLst>
      <p:ext uri="{BB962C8B-B14F-4D97-AF65-F5344CB8AC3E}">
        <p14:creationId xmlns:p14="http://schemas.microsoft.com/office/powerpoint/2010/main" val="3251649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事業名・提案者　</a:t>
            </a:r>
            <a:r>
              <a:rPr kumimoji="0" lang="en-US" altLang="ja-JP"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実施地域の市町村名</a:t>
            </a:r>
            <a:r>
              <a:rPr kumimoji="0" lang="en-US" altLang="ja-JP"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a:t>
            </a:r>
            <a:endPar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1588"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graphicFrame>
        <p:nvGraphicFramePr>
          <p:cNvPr id="1589" name="表 8"/>
          <p:cNvGraphicFramePr>
            <a:graphicFrameLocks noGrp="1"/>
          </p:cNvGraphicFramePr>
          <p:nvPr>
            <p:extLst/>
          </p:nvPr>
        </p:nvGraphicFramePr>
        <p:xfrm>
          <a:off x="251521" y="683698"/>
          <a:ext cx="8640958" cy="5841646"/>
        </p:xfrm>
        <a:graphic>
          <a:graphicData uri="http://schemas.openxmlformats.org/drawingml/2006/table">
            <a:tbl>
              <a:tblPr/>
              <a:tblGrid>
                <a:gridCol w="792087">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6120679">
                  <a:extLst>
                    <a:ext uri="{9D8B030D-6E8A-4147-A177-3AD203B41FA5}">
                      <a16:colId xmlns:a16="http://schemas.microsoft.com/office/drawing/2014/main" val="20002"/>
                    </a:ext>
                  </a:extLst>
                </a:gridCol>
              </a:tblGrid>
              <a:tr h="380393">
                <a:tc gridSpan="2">
                  <a:txBody>
                    <a:bodyPr/>
                    <a:lstStyle/>
                    <a:p>
                      <a:pPr marR="44450" indent="114300" algn="ctr">
                        <a:spcAft>
                          <a:spcPts val="0"/>
                        </a:spcAft>
                      </a:pPr>
                      <a:r>
                        <a:rPr lang="ja-JP" altLang="en-US" sz="1200" kern="100" dirty="0">
                          <a:effectLst/>
                          <a:latin typeface="Meiryo UI" panose="020B0604030504040204" pitchFamily="50" charset="-128"/>
                          <a:ea typeface="Meiryo UI" panose="020B0604030504040204" pitchFamily="50" charset="-128"/>
                          <a:cs typeface="Meiryo UI" panose="020B0604030504040204" pitchFamily="50" charset="-128"/>
                        </a:rPr>
                        <a:t>事業名</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R="44450" indent="127000" algn="ctr">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5570" marR="44450" indent="-115570">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17178">
                <a:tc gridSpan="2">
                  <a:txBody>
                    <a:bodyPr/>
                    <a:lstStyle/>
                    <a:p>
                      <a:pPr marR="44450" indent="114300" algn="ctr">
                        <a:spcAft>
                          <a:spcPts val="0"/>
                        </a:spcAft>
                      </a:pPr>
                      <a:r>
                        <a:rPr lang="ja-JP" altLang="en-US" sz="1200" kern="100" dirty="0">
                          <a:effectLst/>
                          <a:latin typeface="Meiryo UI" panose="020B0604030504040204" pitchFamily="50" charset="-128"/>
                          <a:ea typeface="Meiryo UI" panose="020B0604030504040204" pitchFamily="50" charset="-128"/>
                          <a:cs typeface="Meiryo UI" panose="020B0604030504040204" pitchFamily="50" charset="-128"/>
                        </a:rPr>
                        <a:t>事業費</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R="44450" indent="127000" algn="ctr">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5570" marR="44450" indent="-115570">
                        <a:spcAft>
                          <a:spcPts val="0"/>
                        </a:spcAft>
                      </a:pP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a:t>
                      </a:r>
                      <a:r>
                        <a:rPr lang="en-US" alt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○○○万円</a:t>
                      </a:r>
                      <a:r>
                        <a:rPr lang="ja-JP" altLang="en-US" sz="1200" i="1" kern="100" dirty="0">
                          <a:solidFill>
                            <a:srgbClr val="FF0000"/>
                          </a:solidFill>
                          <a:effectLst/>
                          <a:latin typeface="+mn-ea"/>
                          <a:ea typeface="+mn-ea"/>
                          <a:cs typeface="Meiryo UI" panose="020B0604030504040204" pitchFamily="50" charset="-128"/>
                        </a:rPr>
                        <a:t>　</a:t>
                      </a:r>
                      <a:r>
                        <a:rPr lang="en-US" altLang="ja-JP" sz="1200" i="1" kern="100" dirty="0">
                          <a:solidFill>
                            <a:srgbClr val="FF0000"/>
                          </a:solidFill>
                          <a:effectLst/>
                          <a:latin typeface="+mn-ea"/>
                          <a:ea typeface="+mn-ea"/>
                          <a:cs typeface="Meiryo UI" panose="020B0604030504040204" pitchFamily="50" charset="-128"/>
                        </a:rPr>
                        <a:t>※</a:t>
                      </a:r>
                      <a:r>
                        <a:rPr lang="ja-JP" altLang="en-US" sz="1200" i="1" kern="100" dirty="0">
                          <a:solidFill>
                            <a:srgbClr val="FF0000"/>
                          </a:solidFill>
                          <a:effectLst/>
                          <a:latin typeface="+mn-ea"/>
                          <a:ea typeface="+mn-ea"/>
                          <a:cs typeface="Meiryo UI" panose="020B0604030504040204" pitchFamily="50" charset="-128"/>
                        </a:rPr>
                        <a:t>補助金の交付申請額ではなく、事業費を記載すること</a:t>
                      </a:r>
                      <a:endParaRPr lang="ja-JP" sz="1200" i="1" kern="100" dirty="0">
                        <a:solidFill>
                          <a:srgbClr val="FF0000"/>
                        </a:solidFill>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49502">
                <a:tc rowSpan="5">
                  <a:txBody>
                    <a:bodyPr/>
                    <a:lstStyle/>
                    <a:p>
                      <a:pPr marR="44450" indent="114300"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提案者</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実施団体名</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ja-JP" sz="1200" i="1" kern="100" dirty="0">
                          <a:solidFill>
                            <a:srgbClr val="FF0000"/>
                          </a:solidFill>
                          <a:effectLst/>
                          <a:latin typeface="+mn-ea"/>
                          <a:ea typeface="+mn-ea"/>
                          <a:cs typeface="Meiryo UI" panose="020B0604030504040204" pitchFamily="50" charset="-128"/>
                        </a:rPr>
                        <a:t>※　実施団体（補助事業者）となる地方公共団体又は民間事業者等の名称を記載</a:t>
                      </a:r>
                      <a:endParaRPr lang="ja-JP" sz="1200" kern="100" dirty="0">
                        <a:effectLst/>
                        <a:latin typeface="+mn-ea"/>
                        <a:ea typeface="+mn-ea"/>
                        <a:cs typeface="Meiryo UI" panose="020B0604030504040204" pitchFamily="50" charset="-128"/>
                      </a:endParaRPr>
                    </a:p>
                    <a:p>
                      <a:pPr marL="115570" marR="44450" indent="-115570">
                        <a:spcAft>
                          <a:spcPts val="0"/>
                        </a:spcAft>
                      </a:pPr>
                      <a:r>
                        <a:rPr lang="ja-JP" sz="1200" i="1" kern="100" dirty="0">
                          <a:solidFill>
                            <a:srgbClr val="FF0000"/>
                          </a:solidFill>
                          <a:effectLst/>
                          <a:latin typeface="+mn-ea"/>
                          <a:ea typeface="+mn-ea"/>
                          <a:cs typeface="Meiryo UI" panose="020B0604030504040204" pitchFamily="50" charset="-128"/>
                        </a:rPr>
                        <a:t>（一部事務組合又は広域連合をはじめとする連携主体（法人格を有さないコンソーシアムは含まない）が実施団体となる場合は、当該連携主体の名称を記載）</a:t>
                      </a: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07919">
                <a:tc vMerge="1">
                  <a:txBody>
                    <a:bodyPr/>
                    <a:lstStyle/>
                    <a:p>
                      <a:endParaRPr kumimoji="1" lang="ja-JP" altLang="en-US"/>
                    </a:p>
                  </a:txBody>
                  <a:tcPr/>
                </a:tc>
                <a:tc>
                  <a:txBody>
                    <a:bodyPr/>
                    <a:lstStyle/>
                    <a:p>
                      <a:pPr marR="44450" indent="127000"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代表者名</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4300" marR="44450" indent="-114300">
                        <a:spcAft>
                          <a:spcPts val="0"/>
                        </a:spcAft>
                      </a:pPr>
                      <a:r>
                        <a:rPr lang="ja-JP" sz="1200" i="1" kern="100" dirty="0">
                          <a:solidFill>
                            <a:srgbClr val="FF0000"/>
                          </a:solidFill>
                          <a:effectLst/>
                          <a:latin typeface="+mn-ea"/>
                          <a:ea typeface="+mn-ea"/>
                          <a:cs typeface="Meiryo UI" panose="020B0604030504040204" pitchFamily="50" charset="-128"/>
                        </a:rPr>
                        <a:t>※　代表となる地方公共団体又は民間事業者等の代表者</a:t>
                      </a:r>
                      <a:r>
                        <a:rPr lang="ja-JP" altLang="en-US" sz="1200" i="1" kern="100" dirty="0">
                          <a:solidFill>
                            <a:srgbClr val="FF0000"/>
                          </a:solidFill>
                          <a:effectLst/>
                          <a:latin typeface="+mn-ea"/>
                          <a:ea typeface="+mn-ea"/>
                          <a:cs typeface="Meiryo UI" panose="020B0604030504040204" pitchFamily="50" charset="-128"/>
                        </a:rPr>
                        <a:t>（市町村長、社長など）</a:t>
                      </a:r>
                      <a:r>
                        <a:rPr lang="ja-JP" sz="1200" i="1" kern="100" dirty="0">
                          <a:solidFill>
                            <a:srgbClr val="FF0000"/>
                          </a:solidFill>
                          <a:effectLst/>
                          <a:latin typeface="+mn-ea"/>
                          <a:ea typeface="+mn-ea"/>
                          <a:cs typeface="Meiryo UI" panose="020B0604030504040204" pitchFamily="50" charset="-128"/>
                        </a:rPr>
                        <a:t>の氏名・役職を記載</a:t>
                      </a:r>
                      <a:endParaRPr lang="ja-JP" sz="1200" kern="100" dirty="0">
                        <a:effectLst/>
                        <a:latin typeface="+mn-ea"/>
                        <a:ea typeface="+mn-ea"/>
                        <a:cs typeface="Meiryo UI" panose="020B0604030504040204" pitchFamily="50" charset="-128"/>
                      </a:endParaRPr>
                    </a:p>
                    <a:p>
                      <a:pPr marL="114300" marR="44450" indent="-114300">
                        <a:spcAft>
                          <a:spcPts val="0"/>
                        </a:spcAft>
                      </a:pPr>
                      <a:r>
                        <a:rPr lang="ja-JP" sz="1200" i="1" kern="100" dirty="0">
                          <a:solidFill>
                            <a:srgbClr val="FF0000"/>
                          </a:solidFill>
                          <a:effectLst/>
                          <a:latin typeface="+mn-ea"/>
                          <a:ea typeface="+mn-ea"/>
                          <a:cs typeface="Meiryo UI" panose="020B0604030504040204" pitchFamily="50" charset="-128"/>
                        </a:rPr>
                        <a:t>（一部事務組合又は広域連合をはじめとする連携主体の場合は、当該連携主体の代表者の氏名・役職を記載）</a:t>
                      </a: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546829">
                <a:tc vMerge="1">
                  <a:txBody>
                    <a:bodyPr/>
                    <a:lstStyle/>
                    <a:p>
                      <a:endParaRPr kumimoji="1" lang="ja-JP" altLang="en-US"/>
                    </a:p>
                  </a:txBody>
                  <a:tcPr/>
                </a:tc>
                <a:tc>
                  <a:txBody>
                    <a:bodyPr/>
                    <a:lstStyle/>
                    <a:p>
                      <a:pPr marR="44450" indent="127000"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実施団体</a:t>
                      </a:r>
                    </a:p>
                    <a:p>
                      <a:pPr marR="44450" indent="127000"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の属性</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44450" indent="-228600">
                        <a:spcAft>
                          <a:spcPts val="0"/>
                        </a:spcAft>
                      </a:pPr>
                      <a:r>
                        <a:rPr lang="ja-JP" sz="1200" i="0" kern="100" dirty="0">
                          <a:effectLst/>
                          <a:latin typeface="Meiryo UI" panose="020B0604030504040204" pitchFamily="50" charset="-128"/>
                          <a:ea typeface="Meiryo UI" panose="020B0604030504040204" pitchFamily="50" charset="-128"/>
                          <a:cs typeface="Meiryo UI" panose="020B0604030504040204" pitchFamily="50" charset="-128"/>
                        </a:rPr>
                        <a:t>□　地方公共団体</a:t>
                      </a:r>
                    </a:p>
                    <a:p>
                      <a:pPr marL="228600" marR="44450" indent="-228600">
                        <a:spcAft>
                          <a:spcPts val="0"/>
                        </a:spcAft>
                      </a:pPr>
                      <a:r>
                        <a:rPr lang="ja-JP" sz="1200" i="0" kern="100" dirty="0">
                          <a:effectLst/>
                          <a:latin typeface="Meiryo UI" panose="020B0604030504040204" pitchFamily="50" charset="-128"/>
                          <a:ea typeface="Meiryo UI" panose="020B0604030504040204" pitchFamily="50" charset="-128"/>
                          <a:cs typeface="Meiryo UI" panose="020B0604030504040204" pitchFamily="50" charset="-128"/>
                        </a:rPr>
                        <a:t>□　民間事業者等</a:t>
                      </a:r>
                    </a:p>
                    <a:p>
                      <a:pPr marL="228600" marR="44450" indent="-228600">
                        <a:spcAft>
                          <a:spcPts val="0"/>
                        </a:spcAft>
                      </a:pPr>
                      <a:r>
                        <a:rPr lang="ja-JP" sz="1200" i="1" kern="100" dirty="0">
                          <a:solidFill>
                            <a:srgbClr val="FF0000"/>
                          </a:solidFill>
                          <a:effectLst/>
                          <a:latin typeface="+mn-ea"/>
                          <a:ea typeface="+mn-ea"/>
                          <a:cs typeface="Meiryo UI" panose="020B0604030504040204" pitchFamily="50" charset="-128"/>
                        </a:rPr>
                        <a:t>※　上記のいずれかにチェック</a:t>
                      </a:r>
                      <a:r>
                        <a:rPr lang="ja-JP" altLang="en-US" sz="1200" i="1" kern="100" dirty="0">
                          <a:solidFill>
                            <a:srgbClr val="FF0000"/>
                          </a:solidFill>
                          <a:effectLst/>
                          <a:latin typeface="+mn-ea"/>
                          <a:ea typeface="+mn-ea"/>
                          <a:cs typeface="Meiryo UI" panose="020B0604030504040204" pitchFamily="50" charset="-128"/>
                        </a:rPr>
                        <a:t>（■）</a:t>
                      </a:r>
                      <a:r>
                        <a:rPr lang="ja-JP" sz="1200" i="1" kern="100" dirty="0">
                          <a:solidFill>
                            <a:srgbClr val="FF0000"/>
                          </a:solidFill>
                          <a:effectLst/>
                          <a:latin typeface="+mn-ea"/>
                          <a:ea typeface="+mn-ea"/>
                          <a:cs typeface="Meiryo UI" panose="020B0604030504040204" pitchFamily="50" charset="-128"/>
                        </a:rPr>
                        <a:t>を入れること</a:t>
                      </a:r>
                      <a:endParaRPr lang="ja-JP" sz="1200" kern="100" dirty="0">
                        <a:effectLst/>
                        <a:latin typeface="+mn-ea"/>
                        <a:ea typeface="+mn-ea"/>
                        <a:cs typeface="Meiryo UI" panose="020B0604030504040204" pitchFamily="50" charset="-128"/>
                      </a:endParaRPr>
                    </a:p>
                    <a:p>
                      <a:pPr marL="114300" marR="44450" indent="-114300">
                        <a:spcAft>
                          <a:spcPts val="0"/>
                        </a:spcAft>
                      </a:pPr>
                      <a:r>
                        <a:rPr lang="ja-JP" sz="1200" i="1" kern="100" dirty="0">
                          <a:solidFill>
                            <a:srgbClr val="FF0000"/>
                          </a:solidFill>
                          <a:effectLst/>
                          <a:latin typeface="+mn-ea"/>
                          <a:ea typeface="+mn-ea"/>
                          <a:cs typeface="Meiryo UI" panose="020B0604030504040204" pitchFamily="50" charset="-128"/>
                        </a:rPr>
                        <a:t>※　民間事業者等の場合、</a:t>
                      </a:r>
                      <a:r>
                        <a:rPr lang="ja-JP" altLang="en-US" sz="1200" i="1" kern="100" dirty="0">
                          <a:solidFill>
                            <a:srgbClr val="FF0000"/>
                          </a:solidFill>
                          <a:effectLst/>
                          <a:latin typeface="+mn-ea"/>
                          <a:ea typeface="+mn-ea"/>
                          <a:cs typeface="Meiryo UI" panose="020B0604030504040204" pitchFamily="50" charset="-128"/>
                        </a:rPr>
                        <a:t>事業に関連する都道府県又は市町村との間で、出資、包括連携協定又はコンソーシアム組成等によりガバナンスが確立されていること</a:t>
                      </a: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18339">
                <a:tc vMerge="1">
                  <a:txBody>
                    <a:bodyPr/>
                    <a:lstStyle/>
                    <a:p>
                      <a:endParaRPr kumimoji="1" lang="ja-JP" altLang="en-US"/>
                    </a:p>
                  </a:txBody>
                  <a:tcPr/>
                </a:tc>
                <a:tc>
                  <a:txBody>
                    <a:bodyPr/>
                    <a:lstStyle/>
                    <a:p>
                      <a:pPr marR="44450" indent="127000"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プロジェクトリーダー</a:t>
                      </a:r>
                    </a:p>
                    <a:p>
                      <a:pPr marL="111125" marR="44450" indent="-111125"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（所属・役職・氏名）</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en-US" sz="1200" kern="100" dirty="0">
                          <a:effectLst/>
                          <a:latin typeface="Meiryo UI" panose="020B0604030504040204" pitchFamily="50" charset="-128"/>
                          <a:ea typeface="Meiryo UI" panose="020B0604030504040204" pitchFamily="50" charset="-128"/>
                          <a:cs typeface="Meiryo UI" panose="020B0604030504040204" pitchFamily="50" charset="-128"/>
                        </a:rPr>
                        <a:t>○○市</a:t>
                      </a:r>
                      <a:r>
                        <a:rPr lang="ja-JP" altLang="ja-JP" sz="1200" kern="100" dirty="0">
                          <a:effectLst/>
                          <a:latin typeface="Meiryo UI" panose="020B0604030504040204" pitchFamily="50" charset="-128"/>
                          <a:ea typeface="Meiryo UI" panose="020B0604030504040204" pitchFamily="50" charset="-128"/>
                          <a:cs typeface="Meiryo UI" panose="020B0604030504040204" pitchFamily="50" charset="-128"/>
                        </a:rPr>
                        <a:t>○○部○○課</a:t>
                      </a:r>
                    </a:p>
                    <a:p>
                      <a:pPr marL="0" marR="44450" indent="0">
                        <a:spcAft>
                          <a:spcPts val="0"/>
                        </a:spcAft>
                        <a:tabLst>
                          <a:tab pos="2700020" algn="ctr"/>
                          <a:tab pos="5400040" algn="r"/>
                        </a:tabLst>
                      </a:pPr>
                      <a:r>
                        <a:rPr lang="ja-JP" altLang="ja-JP" sz="1200" kern="100" dirty="0">
                          <a:effectLst/>
                          <a:latin typeface="Meiryo UI" panose="020B0604030504040204" pitchFamily="50" charset="-128"/>
                          <a:ea typeface="Meiryo UI" panose="020B0604030504040204" pitchFamily="50" charset="-128"/>
                          <a:cs typeface="Meiryo UI" panose="020B0604030504040204" pitchFamily="50" charset="-128"/>
                        </a:rPr>
                        <a:t>　（役職）　総務 太郎（そうむ　たろう）</a:t>
                      </a:r>
                    </a:p>
                    <a:p>
                      <a:pPr marL="0" marR="44450" indent="0">
                        <a:spcAft>
                          <a:spcPts val="0"/>
                        </a:spcAft>
                        <a:tabLst>
                          <a:tab pos="2700020" algn="ctr"/>
                          <a:tab pos="5400040" algn="r"/>
                        </a:tabLst>
                      </a:pPr>
                      <a:r>
                        <a:rPr lang="ja-JP" altLang="ja-JP" sz="1200" kern="100" dirty="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a:effectLst/>
                          <a:latin typeface="Meiryo UI" panose="020B0604030504040204" pitchFamily="50" charset="-128"/>
                          <a:ea typeface="Meiryo UI" panose="020B0604030504040204" pitchFamily="50" charset="-128"/>
                          <a:cs typeface="Meiryo UI" panose="020B0604030504040204" pitchFamily="50" charset="-128"/>
                        </a:rPr>
                        <a:t>000-0000</a:t>
                      </a:r>
                      <a:r>
                        <a:rPr lang="ja-JP" altLang="ja-JP" sz="1200" kern="100" dirty="0">
                          <a:effectLst/>
                          <a:latin typeface="Meiryo UI" panose="020B0604030504040204" pitchFamily="50" charset="-128"/>
                          <a:ea typeface="Meiryo UI" panose="020B0604030504040204" pitchFamily="50" charset="-128"/>
                          <a:cs typeface="Meiryo UI" panose="020B0604030504040204" pitchFamily="50" charset="-128"/>
                        </a:rPr>
                        <a:t>　○○県○○市○○１－１－１</a:t>
                      </a:r>
                    </a:p>
                    <a:p>
                      <a:r>
                        <a:rPr lang="ja-JP" altLang="ja-JP" sz="1200" dirty="0">
                          <a:effectLst/>
                          <a:latin typeface="Meiryo UI" panose="020B0604030504040204" pitchFamily="50" charset="-128"/>
                          <a:ea typeface="Meiryo UI" panose="020B0604030504040204" pitchFamily="50" charset="-128"/>
                          <a:cs typeface="Meiryo UI" panose="020B0604030504040204" pitchFamily="50" charset="-128"/>
                        </a:rPr>
                        <a:t>電話：</a:t>
                      </a:r>
                      <a:r>
                        <a:rPr lang="en-US" altLang="ja-JP" sz="1200" dirty="0">
                          <a:effectLst/>
                          <a:latin typeface="Meiryo UI" panose="020B0604030504040204" pitchFamily="50" charset="-128"/>
                          <a:ea typeface="Meiryo UI" panose="020B0604030504040204" pitchFamily="50" charset="-128"/>
                          <a:cs typeface="Meiryo UI" panose="020B0604030504040204" pitchFamily="50" charset="-128"/>
                        </a:rPr>
                        <a:t>00-0000-0000</a:t>
                      </a:r>
                      <a:r>
                        <a:rPr lang="ja-JP" altLang="ja-JP" sz="1200" dirty="0">
                          <a:effectLst/>
                          <a:latin typeface="Meiryo UI" panose="020B0604030504040204" pitchFamily="50" charset="-128"/>
                          <a:ea typeface="Meiryo UI" panose="020B0604030504040204" pitchFamily="50" charset="-128"/>
                          <a:cs typeface="Meiryo UI" panose="020B0604030504040204" pitchFamily="50" charset="-128"/>
                        </a:rPr>
                        <a:t>　　メール：　</a:t>
                      </a:r>
                      <a:r>
                        <a:rPr lang="en-US" altLang="ja-JP" sz="1200" dirty="0" err="1">
                          <a:effectLst/>
                          <a:latin typeface="Meiryo UI" panose="020B0604030504040204" pitchFamily="50" charset="-128"/>
                          <a:ea typeface="Meiryo UI" panose="020B0604030504040204" pitchFamily="50" charset="-128"/>
                          <a:cs typeface="Meiryo UI" panose="020B0604030504040204" pitchFamily="50" charset="-128"/>
                        </a:rPr>
                        <a:t>xxxx@xxxxxxxxxxx</a:t>
                      </a:r>
                      <a:endParaRPr lang="en-US" altLang="ja-JP" sz="1200" dirty="0">
                        <a:effectLst/>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i="1" kern="100" dirty="0">
                        <a:solidFill>
                          <a:srgbClr val="FF0000"/>
                        </a:solidFill>
                        <a:effectLst/>
                        <a:latin typeface="+mn-ea"/>
                        <a:ea typeface="+mn-ea"/>
                        <a:cs typeface="Meiryo UI" panose="020B0604030504040204" pitchFamily="50" charset="-128"/>
                      </a:endParaRPr>
                    </a:p>
                    <a:p>
                      <a:pPr marL="114300" marR="44450" indent="-114300">
                        <a:spcAft>
                          <a:spcPts val="0"/>
                        </a:spcAft>
                      </a:pPr>
                      <a:r>
                        <a:rPr lang="ja-JP" sz="1200" i="1" kern="100" dirty="0">
                          <a:solidFill>
                            <a:srgbClr val="FF0000"/>
                          </a:solidFill>
                          <a:effectLst/>
                          <a:latin typeface="+mn-ea"/>
                          <a:ea typeface="+mn-ea"/>
                          <a:cs typeface="Meiryo UI" panose="020B0604030504040204" pitchFamily="50" charset="-128"/>
                        </a:rPr>
                        <a:t>※　プロジェクトリーダーは、実施団体に所属している者とする</a:t>
                      </a: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918944">
                <a:tc vMerge="1">
                  <a:txBody>
                    <a:bodyPr/>
                    <a:lstStyle/>
                    <a:p>
                      <a:endParaRPr kumimoji="1" lang="ja-JP" altLang="en-US"/>
                    </a:p>
                  </a:txBody>
                  <a:tcPr/>
                </a:tc>
                <a:tc>
                  <a:txBody>
                    <a:bodyPr/>
                    <a:lstStyle/>
                    <a:p>
                      <a:pPr marR="44450" indent="127000"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共同実施</a:t>
                      </a:r>
                    </a:p>
                    <a:p>
                      <a:pPr marR="44450" indent="127000"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団体名</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4300" marR="44450" indent="-114300">
                        <a:spcAft>
                          <a:spcPts val="0"/>
                        </a:spcAft>
                      </a:pPr>
                      <a:r>
                        <a:rPr lang="ja-JP" sz="1200" i="1" kern="100" dirty="0">
                          <a:solidFill>
                            <a:srgbClr val="FF0000"/>
                          </a:solidFill>
                          <a:effectLst/>
                          <a:latin typeface="+mn-ea"/>
                          <a:ea typeface="+mn-ea"/>
                          <a:cs typeface="Meiryo UI" panose="020B0604030504040204" pitchFamily="50" charset="-128"/>
                        </a:rPr>
                        <a:t>※　実施団体ではないものの、システム構築の調達先候補や検討会の構成員等として実施団体と共同して事業を実施する団体をすべて記載</a:t>
                      </a: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590" name="正方形/長方形 7"/>
          <p:cNvSpPr/>
          <p:nvPr/>
        </p:nvSpPr>
        <p:spPr>
          <a:xfrm>
            <a:off x="5688352" y="6551766"/>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a:t>
            </a:r>
            <a:r>
              <a:rPr kumimoji="1" lang="ja-JP" altLang="en-US" sz="1100" b="0" i="1" u="none" strike="noStrike" kern="1200" cap="none" spc="0" normalizeH="0" baseline="0" noProof="0">
                <a:ln>
                  <a:noFill/>
                </a:ln>
                <a:solidFill>
                  <a:srgbClr val="FF0000"/>
                </a:solidFill>
                <a:effectLst/>
                <a:uLnTx/>
                <a:uFillTx/>
                <a:latin typeface="ＭＳ Ｐゴシック"/>
                <a:ea typeface="ＭＳ Ｐゴシック"/>
                <a:cs typeface="+mn-cs"/>
              </a:rPr>
              <a:t>１枚に収めること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591" name="正方形/長方形 6"/>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19</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483411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3"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提案者　</a:t>
            </a:r>
            <a:r>
              <a:rPr kumimoji="0" lang="en-US" altLang="ja-JP"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実施地域の市町村名</a:t>
            </a:r>
            <a:r>
              <a:rPr kumimoji="0" lang="en-US" altLang="ja-JP"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a:t>
            </a:r>
            <a:endPar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1594"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graphicFrame>
        <p:nvGraphicFramePr>
          <p:cNvPr id="1595" name="表 10"/>
          <p:cNvGraphicFramePr>
            <a:graphicFrameLocks noGrp="1"/>
          </p:cNvGraphicFramePr>
          <p:nvPr>
            <p:extLst/>
          </p:nvPr>
        </p:nvGraphicFramePr>
        <p:xfrm>
          <a:off x="371996" y="1196752"/>
          <a:ext cx="8258385" cy="3840480"/>
        </p:xfrm>
        <a:graphic>
          <a:graphicData uri="http://schemas.openxmlformats.org/drawingml/2006/table">
            <a:tbl>
              <a:tblPr/>
              <a:tblGrid>
                <a:gridCol w="551677">
                  <a:extLst>
                    <a:ext uri="{9D8B030D-6E8A-4147-A177-3AD203B41FA5}">
                      <a16:colId xmlns:a16="http://schemas.microsoft.com/office/drawing/2014/main" val="20000"/>
                    </a:ext>
                  </a:extLst>
                </a:gridCol>
                <a:gridCol w="2076071">
                  <a:extLst>
                    <a:ext uri="{9D8B030D-6E8A-4147-A177-3AD203B41FA5}">
                      <a16:colId xmlns:a16="http://schemas.microsoft.com/office/drawing/2014/main" val="20001"/>
                    </a:ext>
                  </a:extLst>
                </a:gridCol>
                <a:gridCol w="5630637">
                  <a:extLst>
                    <a:ext uri="{9D8B030D-6E8A-4147-A177-3AD203B41FA5}">
                      <a16:colId xmlns:a16="http://schemas.microsoft.com/office/drawing/2014/main" val="20002"/>
                    </a:ext>
                  </a:extLst>
                </a:gridCol>
              </a:tblGrid>
              <a:tr h="0">
                <a:tc>
                  <a:txBody>
                    <a:bodyPr/>
                    <a:lstStyle/>
                    <a:p>
                      <a:pPr marR="44450" indent="127000">
                        <a:spcAft>
                          <a:spcPts val="0"/>
                        </a:spcAft>
                        <a:tabLst>
                          <a:tab pos="2700020" algn="ctr"/>
                          <a:tab pos="5400040" algn="r"/>
                        </a:tabLst>
                      </a:pP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No</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200" kern="100">
                          <a:effectLst/>
                          <a:latin typeface="Meiryo UI" panose="020B0604030504040204" pitchFamily="50" charset="-128"/>
                          <a:ea typeface="Meiryo UI" panose="020B0604030504040204" pitchFamily="50" charset="-128"/>
                          <a:cs typeface="Meiryo UI" panose="020B0604030504040204" pitchFamily="50" charset="-128"/>
                        </a:rPr>
                        <a:t>名称</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連絡先</a:t>
                      </a:r>
                    </a:p>
                    <a:p>
                      <a:pPr marL="330200" marR="44450" indent="-203200">
                        <a:spcAft>
                          <a:spcPts val="0"/>
                        </a:spcAft>
                        <a:tabLst>
                          <a:tab pos="2700020" algn="ctr"/>
                          <a:tab pos="5400040" algn="r"/>
                        </a:tabLst>
                      </a:pPr>
                      <a:r>
                        <a:rPr lang="ja-JP" sz="1200" i="1" kern="100" dirty="0">
                          <a:solidFill>
                            <a:srgbClr val="FF0000"/>
                          </a:solidFill>
                          <a:effectLst/>
                          <a:latin typeface="+mn-ea"/>
                          <a:ea typeface="+mn-ea"/>
                          <a:cs typeface="Meiryo UI" panose="020B0604030504040204" pitchFamily="50" charset="-128"/>
                        </a:rPr>
                        <a:t>　※所属、役職、氏名、</a:t>
                      </a:r>
                      <a:r>
                        <a:rPr lang="ja-JP" altLang="en-US" sz="1200" i="1" kern="100" dirty="0">
                          <a:solidFill>
                            <a:srgbClr val="FF0000"/>
                          </a:solidFill>
                          <a:effectLst/>
                          <a:latin typeface="+mn-ea"/>
                          <a:ea typeface="+mn-ea"/>
                          <a:cs typeface="Meiryo UI" panose="020B0604030504040204" pitchFamily="50" charset="-128"/>
                        </a:rPr>
                        <a:t>（所属先の）</a:t>
                      </a:r>
                      <a:r>
                        <a:rPr lang="ja-JP" sz="1200" i="1" kern="100" dirty="0">
                          <a:solidFill>
                            <a:srgbClr val="FF0000"/>
                          </a:solidFill>
                          <a:effectLst/>
                          <a:latin typeface="+mn-ea"/>
                          <a:ea typeface="+mn-ea"/>
                          <a:cs typeface="Meiryo UI" panose="020B0604030504040204" pitchFamily="50" charset="-128"/>
                        </a:rPr>
                        <a:t>住所、電話番号、メールアドレスを記入。プロジェクトリーダーと同一、もしくは複数名記載でも可。</a:t>
                      </a:r>
                      <a:endParaRPr lang="ja-JP" sz="1200" kern="100" dirty="0">
                        <a:effectLst/>
                        <a:latin typeface="+mn-ea"/>
                        <a:ea typeface="+mn-ea"/>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R="44450" indent="127000">
                        <a:spcAft>
                          <a:spcPts val="0"/>
                        </a:spcAft>
                        <a:tabLst>
                          <a:tab pos="2700020" algn="ctr"/>
                          <a:tab pos="5400040" algn="r"/>
                        </a:tabLst>
                      </a:pPr>
                      <a:r>
                        <a:rPr lang="en-US" sz="1200" kern="100">
                          <a:effectLst/>
                          <a:latin typeface="Meiryo UI" panose="020B0604030504040204" pitchFamily="50" charset="-128"/>
                          <a:ea typeface="Meiryo UI" panose="020B0604030504040204" pitchFamily="50" charset="-128"/>
                          <a:cs typeface="Meiryo UI" panose="020B0604030504040204" pitchFamily="50" charset="-128"/>
                        </a:rPr>
                        <a:t>1</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△△市</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○○部○○課</a:t>
                      </a:r>
                    </a:p>
                    <a:p>
                      <a:pPr marR="44450" indent="127000">
                        <a:spcAft>
                          <a:spcPts val="0"/>
                        </a:spcAft>
                        <a:tabLst>
                          <a:tab pos="2700020" algn="ctr"/>
                          <a:tab pos="5400040" algn="r"/>
                        </a:tabLs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　（役職）　</a:t>
                      </a:r>
                      <a:r>
                        <a:rPr lang="ja-JP" altLang="en-US" sz="1200" kern="100" dirty="0">
                          <a:effectLst/>
                          <a:latin typeface="Meiryo UI" panose="020B0604030504040204" pitchFamily="50" charset="-128"/>
                          <a:ea typeface="Meiryo UI" panose="020B0604030504040204" pitchFamily="50" charset="-128"/>
                          <a:cs typeface="Meiryo UI" panose="020B0604030504040204" pitchFamily="50" charset="-128"/>
                        </a:rPr>
                        <a:t>日本</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 太郎（</a:t>
                      </a:r>
                      <a:r>
                        <a:rPr kumimoji="1"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にほん</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　たろう）</a:t>
                      </a:r>
                    </a:p>
                    <a:p>
                      <a:pPr marR="44450" indent="127000">
                        <a:spcAft>
                          <a:spcPts val="0"/>
                        </a:spcAft>
                        <a:tabLst>
                          <a:tab pos="2700020" algn="ctr"/>
                          <a:tab pos="5400040" algn="r"/>
                        </a:tabLs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000-0000</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　○○県○○市○○１－１－１</a:t>
                      </a:r>
                    </a:p>
                    <a:p>
                      <a:pPr marR="44450" indent="127000">
                        <a:spcAft>
                          <a:spcPts val="0"/>
                        </a:spcAft>
                        <a:tabLst>
                          <a:tab pos="2700020" algn="ctr"/>
                          <a:tab pos="5400040" algn="r"/>
                        </a:tabLs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電話：</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00-0000-0000</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　　メール：　</a:t>
                      </a:r>
                      <a:r>
                        <a:rPr lang="en-US" sz="1200" kern="100" dirty="0" err="1">
                          <a:effectLst/>
                          <a:latin typeface="Meiryo UI" panose="020B0604030504040204" pitchFamily="50" charset="-128"/>
                          <a:ea typeface="Meiryo UI" panose="020B0604030504040204" pitchFamily="50" charset="-128"/>
                          <a:cs typeface="Meiryo UI" panose="020B0604030504040204" pitchFamily="50" charset="-128"/>
                        </a:rPr>
                        <a:t>xxxx@xxxxxxxxxxx</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R="44450" indent="127000">
                        <a:spcAft>
                          <a:spcPts val="0"/>
                        </a:spcAft>
                        <a:tabLst>
                          <a:tab pos="2700020" algn="ctr"/>
                          <a:tab pos="5400040" algn="r"/>
                        </a:tabLst>
                      </a:pPr>
                      <a:r>
                        <a:rPr lang="en-US" sz="1200" kern="100">
                          <a:effectLst/>
                          <a:latin typeface="Meiryo UI" panose="020B0604030504040204" pitchFamily="50" charset="-128"/>
                          <a:ea typeface="Meiryo UI" panose="020B0604030504040204" pitchFamily="50" charset="-128"/>
                          <a:cs typeface="Meiryo UI" panose="020B0604030504040204" pitchFamily="50" charset="-128"/>
                        </a:rPr>
                        <a:t>2</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××大学</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○○部○○課</a:t>
                      </a:r>
                    </a:p>
                    <a:p>
                      <a:pPr marR="44450" indent="254000">
                        <a:spcAft>
                          <a:spcPts val="0"/>
                        </a:spcAft>
                        <a:tabLst>
                          <a:tab pos="2700020" algn="ctr"/>
                          <a:tab pos="5400040" algn="r"/>
                        </a:tabLs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（役職）　</a:t>
                      </a:r>
                      <a:r>
                        <a:rPr lang="ja-JP" altLang="en-US" sz="1200" kern="100" dirty="0">
                          <a:effectLst/>
                          <a:latin typeface="Meiryo UI" panose="020B0604030504040204" pitchFamily="50" charset="-128"/>
                          <a:ea typeface="Meiryo UI" panose="020B0604030504040204" pitchFamily="50" charset="-128"/>
                          <a:cs typeface="Meiryo UI" panose="020B0604030504040204" pitchFamily="50" charset="-128"/>
                        </a:rPr>
                        <a:t>日本</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 次郎（</a:t>
                      </a:r>
                      <a:r>
                        <a:rPr lang="ja-JP" altLang="en-US" sz="1200" kern="100" dirty="0">
                          <a:effectLst/>
                          <a:latin typeface="Meiryo UI" panose="020B0604030504040204" pitchFamily="50" charset="-128"/>
                          <a:ea typeface="Meiryo UI" panose="020B0604030504040204" pitchFamily="50" charset="-128"/>
                          <a:cs typeface="Meiryo UI" panose="020B0604030504040204" pitchFamily="50" charset="-128"/>
                        </a:rPr>
                        <a:t>にほん</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　じろう）</a:t>
                      </a:r>
                    </a:p>
                    <a:p>
                      <a:pPr marR="44450" indent="254000">
                        <a:spcAft>
                          <a:spcPts val="0"/>
                        </a:spcAft>
                        <a:tabLst>
                          <a:tab pos="2700020" algn="ctr"/>
                          <a:tab pos="5400040" algn="r"/>
                        </a:tabLs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（役職）　</a:t>
                      </a:r>
                      <a:r>
                        <a:rPr lang="ja-JP" altLang="en-US" sz="1200" kern="100" dirty="0">
                          <a:effectLst/>
                          <a:latin typeface="Meiryo UI" panose="020B0604030504040204" pitchFamily="50" charset="-128"/>
                          <a:ea typeface="Meiryo UI" panose="020B0604030504040204" pitchFamily="50" charset="-128"/>
                          <a:cs typeface="Meiryo UI" panose="020B0604030504040204" pitchFamily="50" charset="-128"/>
                        </a:rPr>
                        <a:t>日本</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 三郎（</a:t>
                      </a:r>
                      <a:r>
                        <a:rPr lang="ja-JP" altLang="en-US" sz="1200" kern="100" dirty="0">
                          <a:effectLst/>
                          <a:latin typeface="Meiryo UI" panose="020B0604030504040204" pitchFamily="50" charset="-128"/>
                          <a:ea typeface="Meiryo UI" panose="020B0604030504040204" pitchFamily="50" charset="-128"/>
                          <a:cs typeface="Meiryo UI" panose="020B0604030504040204" pitchFamily="50" charset="-128"/>
                        </a:rPr>
                        <a:t>にほん</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　さぶろう）</a:t>
                      </a:r>
                    </a:p>
                    <a:p>
                      <a:pPr marR="44450" indent="127000">
                        <a:spcAft>
                          <a:spcPts val="0"/>
                        </a:spcAft>
                        <a:tabLst>
                          <a:tab pos="2700020" algn="ctr"/>
                          <a:tab pos="5400040" algn="r"/>
                        </a:tabLs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000-0000</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　○○県○○市○○１－１－１</a:t>
                      </a:r>
                    </a:p>
                    <a:p>
                      <a:pPr marR="44450" indent="127000">
                        <a:spcAft>
                          <a:spcPts val="0"/>
                        </a:spcAft>
                        <a:tabLst>
                          <a:tab pos="2700020" algn="ctr"/>
                          <a:tab pos="5400040" algn="r"/>
                        </a:tabLs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電話：</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00-0000-0000</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メール：　</a:t>
                      </a:r>
                      <a:r>
                        <a:rPr lang="en-US" sz="1200" kern="100" dirty="0" err="1">
                          <a:effectLst/>
                          <a:latin typeface="Meiryo UI" panose="020B0604030504040204" pitchFamily="50" charset="-128"/>
                          <a:ea typeface="Meiryo UI" panose="020B0604030504040204" pitchFamily="50" charset="-128"/>
                          <a:cs typeface="Meiryo UI" panose="020B0604030504040204" pitchFamily="50" charset="-128"/>
                        </a:rPr>
                        <a:t>xxxx@xxxxxxxxxxx</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 </a:t>
                      </a:r>
                      <a:r>
                        <a:rPr lang="en-US" sz="1200" kern="100" dirty="0" err="1">
                          <a:effectLst/>
                          <a:latin typeface="Meiryo UI" panose="020B0604030504040204" pitchFamily="50" charset="-128"/>
                          <a:ea typeface="Meiryo UI" panose="020B0604030504040204" pitchFamily="50" charset="-128"/>
                          <a:cs typeface="Meiryo UI" panose="020B0604030504040204" pitchFamily="50" charset="-128"/>
                        </a:rPr>
                        <a:t>xxxx@xxxxxxxxxxxx</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R="44450" indent="127000">
                        <a:spcAft>
                          <a:spcPts val="0"/>
                        </a:spcAft>
                        <a:tabLst>
                          <a:tab pos="2700020" algn="ctr"/>
                          <a:tab pos="5400040" algn="r"/>
                        </a:tabLst>
                      </a:pPr>
                      <a:r>
                        <a:rPr lang="en-US" sz="1200" kern="100">
                          <a:effectLst/>
                          <a:latin typeface="Meiryo UI" panose="020B0604030504040204" pitchFamily="50" charset="-128"/>
                          <a:ea typeface="Meiryo UI" panose="020B0604030504040204" pitchFamily="50" charset="-128"/>
                          <a:cs typeface="Meiryo UI" panose="020B0604030504040204" pitchFamily="50" charset="-128"/>
                        </a:rPr>
                        <a:t>3</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××株式会社</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○○部門○○担当</a:t>
                      </a:r>
                    </a:p>
                    <a:p>
                      <a:pPr marR="44450" indent="127000">
                        <a:spcAft>
                          <a:spcPts val="0"/>
                        </a:spcAft>
                        <a:tabLst>
                          <a:tab pos="2700020" algn="ctr"/>
                          <a:tab pos="5400040" algn="r"/>
                        </a:tabLs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　（役職）　</a:t>
                      </a:r>
                      <a:r>
                        <a:rPr lang="ja-JP" altLang="en-US" sz="1200" kern="100" dirty="0">
                          <a:effectLst/>
                          <a:latin typeface="Meiryo UI" panose="020B0604030504040204" pitchFamily="50" charset="-128"/>
                          <a:ea typeface="Meiryo UI" panose="020B0604030504040204" pitchFamily="50" charset="-128"/>
                          <a:cs typeface="Meiryo UI" panose="020B0604030504040204" pitchFamily="50" charset="-128"/>
                        </a:rPr>
                        <a:t>日本</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　花子（</a:t>
                      </a:r>
                      <a:r>
                        <a:rPr lang="ja-JP" altLang="en-US" sz="1200" kern="100" dirty="0">
                          <a:effectLst/>
                          <a:latin typeface="Meiryo UI" panose="020B0604030504040204" pitchFamily="50" charset="-128"/>
                          <a:ea typeface="Meiryo UI" panose="020B0604030504040204" pitchFamily="50" charset="-128"/>
                          <a:cs typeface="Meiryo UI" panose="020B0604030504040204" pitchFamily="50" charset="-128"/>
                        </a:rPr>
                        <a:t>にほん</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　はなこ）</a:t>
                      </a:r>
                    </a:p>
                    <a:p>
                      <a:pPr marR="44450" indent="127000">
                        <a:spcAft>
                          <a:spcPts val="0"/>
                        </a:spcAft>
                        <a:tabLst>
                          <a:tab pos="2700020" algn="ctr"/>
                          <a:tab pos="5400040" algn="r"/>
                        </a:tabLs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000-0000</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　○○県○○市○○１－１－１</a:t>
                      </a:r>
                    </a:p>
                    <a:p>
                      <a:pPr marR="44450" indent="127000">
                        <a:spcAft>
                          <a:spcPts val="0"/>
                        </a:spcAft>
                        <a:tabLst>
                          <a:tab pos="2700020" algn="ctr"/>
                          <a:tab pos="5400040" algn="r"/>
                        </a:tabLs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電話：</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00-0000-0000</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　　メール：　</a:t>
                      </a:r>
                      <a:r>
                        <a:rPr lang="en-US" sz="1200" kern="100" dirty="0" err="1">
                          <a:effectLst/>
                          <a:latin typeface="Meiryo UI" panose="020B0604030504040204" pitchFamily="50" charset="-128"/>
                          <a:ea typeface="Meiryo UI" panose="020B0604030504040204" pitchFamily="50" charset="-128"/>
                          <a:cs typeface="Meiryo UI" panose="020B0604030504040204" pitchFamily="50" charset="-128"/>
                        </a:rPr>
                        <a:t>xxxx@xxxxxxxxxxx</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R="44450" indent="127000">
                        <a:spcAft>
                          <a:spcPts val="0"/>
                        </a:spcAft>
                        <a:tabLst>
                          <a:tab pos="2700020" algn="ctr"/>
                          <a:tab pos="5400040" algn="r"/>
                        </a:tabLst>
                      </a:pPr>
                      <a:r>
                        <a:rPr lang="en-US" sz="1200" kern="100">
                          <a:effectLst/>
                          <a:latin typeface="Meiryo UI" panose="020B0604030504040204" pitchFamily="50" charset="-128"/>
                          <a:ea typeface="Meiryo UI" panose="020B0604030504040204" pitchFamily="50" charset="-128"/>
                          <a:cs typeface="Meiryo UI" panose="020B0604030504040204" pitchFamily="50" charset="-128"/>
                        </a:rPr>
                        <a:t>4</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en-US" alt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endParaRPr lang="en-US" alt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endParaRPr lang="en-US" alt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596" name="正方形/長方形 11"/>
          <p:cNvSpPr/>
          <p:nvPr/>
        </p:nvSpPr>
        <p:spPr>
          <a:xfrm>
            <a:off x="277104" y="888975"/>
            <a:ext cx="227867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連絡担当者</a:t>
            </a:r>
            <a:r>
              <a:rPr kumimoji="1" lang="en-US" altLang="ja-JP"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p>
        </p:txBody>
      </p:sp>
      <p:sp>
        <p:nvSpPr>
          <p:cNvPr id="1597" name="正方形/長方形 12"/>
          <p:cNvSpPr/>
          <p:nvPr/>
        </p:nvSpPr>
        <p:spPr>
          <a:xfrm>
            <a:off x="2987824" y="6551766"/>
            <a:ext cx="6768752"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注）必要に応じ、適宜枚数を追加すること（追加する場合は、以降のページ番号を</a:t>
            </a:r>
            <a:r>
              <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rPr>
              <a:t>20a,20b…</a:t>
            </a: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とすること）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59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20</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8" name="正方形/長方形 11">
            <a:extLst>
              <a:ext uri="{FF2B5EF4-FFF2-40B4-BE49-F238E27FC236}">
                <a16:creationId xmlns:a16="http://schemas.microsoft.com/office/drawing/2014/main" id="{1D0BD58B-7E2A-4ECC-8902-D131A0797D33}"/>
              </a:ext>
            </a:extLst>
          </p:cNvPr>
          <p:cNvSpPr/>
          <p:nvPr/>
        </p:nvSpPr>
        <p:spPr>
          <a:xfrm>
            <a:off x="277104" y="5231931"/>
            <a:ext cx="8615376"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実施地域（都道府県又は市町村）における令和５年７月末時点のマイナンバーカード交付率</a:t>
            </a:r>
            <a:r>
              <a:rPr kumimoji="1" lang="en-US" altLang="ja-JP"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endParaRPr kumimoji="1" lang="en-US" altLang="ja-JP"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graphicFrame>
        <p:nvGraphicFramePr>
          <p:cNvPr id="10" name="表 10">
            <a:extLst>
              <a:ext uri="{FF2B5EF4-FFF2-40B4-BE49-F238E27FC236}">
                <a16:creationId xmlns:a16="http://schemas.microsoft.com/office/drawing/2014/main" id="{9C9422EE-4E24-4BB9-AD36-991B5622C227}"/>
              </a:ext>
            </a:extLst>
          </p:cNvPr>
          <p:cNvGraphicFramePr>
            <a:graphicFrameLocks noGrp="1"/>
          </p:cNvGraphicFramePr>
          <p:nvPr>
            <p:extLst/>
          </p:nvPr>
        </p:nvGraphicFramePr>
        <p:xfrm>
          <a:off x="371995" y="5608310"/>
          <a:ext cx="8258385" cy="398780"/>
        </p:xfrm>
        <a:graphic>
          <a:graphicData uri="http://schemas.openxmlformats.org/drawingml/2006/table">
            <a:tbl>
              <a:tblPr/>
              <a:tblGrid>
                <a:gridCol w="2627748">
                  <a:extLst>
                    <a:ext uri="{9D8B030D-6E8A-4147-A177-3AD203B41FA5}">
                      <a16:colId xmlns:a16="http://schemas.microsoft.com/office/drawing/2014/main" val="20000"/>
                    </a:ext>
                  </a:extLst>
                </a:gridCol>
                <a:gridCol w="5630637">
                  <a:extLst>
                    <a:ext uri="{9D8B030D-6E8A-4147-A177-3AD203B41FA5}">
                      <a16:colId xmlns:a16="http://schemas.microsoft.com/office/drawing/2014/main" val="20002"/>
                    </a:ext>
                  </a:extLst>
                </a:gridCol>
              </a:tblGrid>
              <a:tr h="391385">
                <a:tc>
                  <a:txBody>
                    <a:bodyPr/>
                    <a:lstStyle/>
                    <a:p>
                      <a:pPr marR="44450" indent="127000">
                        <a:spcAft>
                          <a:spcPts val="0"/>
                        </a:spcAft>
                        <a:tabLst>
                          <a:tab pos="2700020" algn="ctr"/>
                          <a:tab pos="5400040" algn="r"/>
                        </a:tabLst>
                      </a:pPr>
                      <a:r>
                        <a:rPr lang="ja-JP" altLang="en-US" sz="1200" kern="100" dirty="0">
                          <a:effectLst/>
                          <a:latin typeface="Meiryo UI" panose="020B0604030504040204" pitchFamily="50" charset="-128"/>
                          <a:ea typeface="Meiryo UI" panose="020B0604030504040204" pitchFamily="50" charset="-128"/>
                          <a:cs typeface="Meiryo UI" panose="020B0604030504040204" pitchFamily="50" charset="-128"/>
                        </a:rPr>
                        <a:t>●●県●●市</a:t>
                      </a:r>
                      <a:endParaRPr lang="en-US" alt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127000" algn="l" defTabSz="914400" rtl="0" eaLnBrk="1" latinLnBrk="0" hangingPunct="1">
                        <a:spcAft>
                          <a:spcPts val="0"/>
                        </a:spcAft>
                        <a:tabLst>
                          <a:tab pos="2700020" algn="ctr"/>
                          <a:tab pos="5400040" algn="r"/>
                        </a:tabLst>
                      </a:pPr>
                      <a:r>
                        <a:rPr kumimoji="1"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97601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0"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事業概要　</a:t>
            </a:r>
            <a:r>
              <a:rPr kumimoji="0" lang="en-US" altLang="ja-JP"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事業名</a:t>
            </a:r>
            <a:r>
              <a:rPr kumimoji="0" lang="en-US" altLang="ja-JP"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　</a:t>
            </a:r>
          </a:p>
        </p:txBody>
      </p:sp>
      <p:sp>
        <p:nvSpPr>
          <p:cNvPr id="1601"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602" name="正方形/長方形 10"/>
          <p:cNvSpPr/>
          <p:nvPr/>
        </p:nvSpPr>
        <p:spPr>
          <a:xfrm>
            <a:off x="5483876" y="6556307"/>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注）１枚に収めること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603" name="正方形/長方形 25"/>
          <p:cNvSpPr/>
          <p:nvPr/>
        </p:nvSpPr>
        <p:spPr>
          <a:xfrm>
            <a:off x="593192" y="841345"/>
            <a:ext cx="8541469" cy="239714"/>
          </a:xfrm>
          <a:prstGeom prst="rect">
            <a:avLst/>
          </a:prstGeom>
          <a:noFill/>
          <a:ln w="12700">
            <a:noFill/>
          </a:ln>
        </p:spPr>
        <p:style>
          <a:lnRef idx="2">
            <a:schemeClr val="dk1"/>
          </a:lnRef>
          <a:fillRef idx="1">
            <a:schemeClr val="lt1"/>
          </a:fillRef>
          <a:effectRef idx="0">
            <a:schemeClr val="dk1"/>
          </a:effectRef>
          <a:fontRef idx="minor">
            <a:schemeClr val="dk1"/>
          </a:fontRef>
        </p:style>
        <p:txBody>
          <a:bodyPr wrap="square" lIns="36000" tIns="36000" rIns="36000" bIns="36000" anchor="ctr" anchorCtr="0">
            <a:noAutofit/>
          </a:bodyPr>
          <a:lstStyle/>
          <a:p>
            <a:pPr marL="87312" marR="0" lvl="0" indent="0" algn="just" defTabSz="9144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1604" name="表 77"/>
          <p:cNvGraphicFramePr>
            <a:graphicFrameLocks noGrp="1"/>
          </p:cNvGraphicFramePr>
          <p:nvPr>
            <p:extLst/>
          </p:nvPr>
        </p:nvGraphicFramePr>
        <p:xfrm>
          <a:off x="69473" y="661209"/>
          <a:ext cx="8999703" cy="1622548"/>
        </p:xfrm>
        <a:graphic>
          <a:graphicData uri="http://schemas.openxmlformats.org/drawingml/2006/table">
            <a:tbl>
              <a:tblPr firstRow="1" bandRow="1">
                <a:tableStyleId>{5940675A-B579-460E-94D1-54222C63F5DA}</a:tableStyleId>
              </a:tblPr>
              <a:tblGrid>
                <a:gridCol w="934807">
                  <a:extLst>
                    <a:ext uri="{9D8B030D-6E8A-4147-A177-3AD203B41FA5}">
                      <a16:colId xmlns:a16="http://schemas.microsoft.com/office/drawing/2014/main" val="20000"/>
                    </a:ext>
                  </a:extLst>
                </a:gridCol>
                <a:gridCol w="8064896">
                  <a:extLst>
                    <a:ext uri="{9D8B030D-6E8A-4147-A177-3AD203B41FA5}">
                      <a16:colId xmlns:a16="http://schemas.microsoft.com/office/drawing/2014/main" val="20001"/>
                    </a:ext>
                  </a:extLst>
                </a:gridCol>
              </a:tblGrid>
              <a:tr h="331132">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r>
                        <a:rPr kumimoji="1" lang="ja-JP" altLang="en-US" sz="1400" dirty="0">
                          <a:solidFill>
                            <a:schemeClr val="bg1"/>
                          </a:solidFill>
                          <a:latin typeface="Meiryo UI" panose="020B0604030504040204" pitchFamily="50" charset="-128"/>
                          <a:ea typeface="Meiryo UI" panose="020B0604030504040204" pitchFamily="50" charset="-128"/>
                        </a:rPr>
                        <a:t>実施地域</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solidFill>
                      <a:schemeClr val="tx1">
                        <a:lumMod val="65000"/>
                        <a:lumOff val="35000"/>
                      </a:schemeClr>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○○県○○市、○○地区等</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331132">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1400" b="1" dirty="0">
                          <a:solidFill>
                            <a:schemeClr val="bg1"/>
                          </a:solidFill>
                          <a:latin typeface="Meiryo UI" panose="020B0604030504040204" pitchFamily="50" charset="-128"/>
                          <a:ea typeface="Meiryo UI" panose="020B0604030504040204" pitchFamily="50" charset="-128"/>
                        </a:rPr>
                        <a:t>実施主体</a:t>
                      </a:r>
                    </a:p>
                  </a:txBody>
                  <a:tcPr>
                    <a:solidFill>
                      <a:schemeClr val="tx1">
                        <a:lumMod val="65000"/>
                        <a:lumOff val="35000"/>
                      </a:scheme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○○県○○市、○○株式会社等</a:t>
                      </a:r>
                    </a:p>
                  </a:txBody>
                  <a:tcPr/>
                </a:tc>
                <a:extLst>
                  <a:ext uri="{0D108BD9-81ED-4DB2-BD59-A6C34878D82A}">
                    <a16:rowId xmlns:a16="http://schemas.microsoft.com/office/drawing/2014/main" val="10001"/>
                  </a:ext>
                </a:extLst>
              </a:tr>
              <a:tr h="960284">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1400" b="1" dirty="0">
                          <a:solidFill>
                            <a:schemeClr val="bg1"/>
                          </a:solidFill>
                          <a:latin typeface="Meiryo UI" panose="020B0604030504040204" pitchFamily="50" charset="-128"/>
                          <a:ea typeface="Meiryo UI" panose="020B0604030504040204" pitchFamily="50" charset="-128"/>
                        </a:rPr>
                        <a:t>事業概要</a:t>
                      </a:r>
                    </a:p>
                  </a:txBody>
                  <a:tcPr>
                    <a:solidFill>
                      <a:schemeClr val="tx1">
                        <a:lumMod val="65000"/>
                        <a:lumOff val="35000"/>
                      </a:scheme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en-US" altLang="ja-JP" sz="1050" i="1" dirty="0">
                          <a:solidFill>
                            <a:srgbClr val="FF0000"/>
                          </a:solidFill>
                          <a:latin typeface="+mn-ea"/>
                          <a:ea typeface="+mn-ea"/>
                        </a:rPr>
                        <a:t>※</a:t>
                      </a:r>
                      <a:r>
                        <a:rPr kumimoji="1" lang="ja-JP" altLang="en-US" sz="1050" i="1" dirty="0">
                          <a:solidFill>
                            <a:srgbClr val="FF0000"/>
                          </a:solidFill>
                          <a:latin typeface="+mn-ea"/>
                          <a:ea typeface="+mn-ea"/>
                        </a:rPr>
                        <a:t>本事業を実施する地域が抱える課題（＝本補助事業で解決していく課題）・本事業の概要を</a:t>
                      </a:r>
                      <a:r>
                        <a:rPr kumimoji="1" lang="ja-JP" altLang="en-US" sz="1050" i="1" u="sng" dirty="0">
                          <a:solidFill>
                            <a:srgbClr val="FF0000"/>
                          </a:solidFill>
                          <a:latin typeface="+mn-ea"/>
                          <a:ea typeface="+mn-ea"/>
                        </a:rPr>
                        <a:t>２～</a:t>
                      </a:r>
                      <a:r>
                        <a:rPr kumimoji="1" lang="en-US" altLang="ja-JP" sz="1050" i="1" u="sng" dirty="0">
                          <a:solidFill>
                            <a:srgbClr val="FF0000"/>
                          </a:solidFill>
                          <a:latin typeface="+mn-ea"/>
                          <a:ea typeface="+mn-ea"/>
                        </a:rPr>
                        <a:t>5</a:t>
                      </a:r>
                      <a:r>
                        <a:rPr kumimoji="1" lang="ja-JP" altLang="en-US" sz="1050" i="1" u="sng" dirty="0">
                          <a:solidFill>
                            <a:srgbClr val="FF0000"/>
                          </a:solidFill>
                          <a:latin typeface="+mn-ea"/>
                          <a:ea typeface="+mn-ea"/>
                        </a:rPr>
                        <a:t>行で簡潔に</a:t>
                      </a:r>
                      <a:r>
                        <a:rPr kumimoji="1" lang="ja-JP" altLang="en-US" sz="1050" i="1" dirty="0">
                          <a:solidFill>
                            <a:srgbClr val="FF0000"/>
                          </a:solidFill>
                          <a:latin typeface="+mn-ea"/>
                          <a:ea typeface="+mn-ea"/>
                        </a:rPr>
                        <a:t>記載ください。</a:t>
                      </a:r>
                      <a:endParaRPr kumimoji="1" lang="en-US" altLang="ja-JP" sz="1050" i="1" dirty="0">
                        <a:solidFill>
                          <a:srgbClr val="FF0000"/>
                        </a:solidFill>
                        <a:latin typeface="+mn-ea"/>
                        <a:ea typeface="+mn-ea"/>
                      </a:endParaRPr>
                    </a:p>
                  </a:txBody>
                  <a:tcPr/>
                </a:tc>
                <a:extLst>
                  <a:ext uri="{0D108BD9-81ED-4DB2-BD59-A6C34878D82A}">
                    <a16:rowId xmlns:a16="http://schemas.microsoft.com/office/drawing/2014/main" val="10002"/>
                  </a:ext>
                </a:extLst>
              </a:tr>
            </a:tbl>
          </a:graphicData>
        </a:graphic>
      </p:graphicFrame>
      <p:sp>
        <p:nvSpPr>
          <p:cNvPr id="1605" name="正方形/長方形 78"/>
          <p:cNvSpPr/>
          <p:nvPr/>
        </p:nvSpPr>
        <p:spPr>
          <a:xfrm>
            <a:off x="61434" y="2332795"/>
            <a:ext cx="5114104" cy="4471703"/>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wrap="square" lIns="36000" tIns="36000" rIns="36000" bIns="36000" anchor="t"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5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06" name="正方形/長方形 80"/>
          <p:cNvSpPr/>
          <p:nvPr/>
        </p:nvSpPr>
        <p:spPr>
          <a:xfrm>
            <a:off x="60172" y="2341674"/>
            <a:ext cx="2520280" cy="252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取組内容</a:t>
            </a:r>
          </a:p>
        </p:txBody>
      </p:sp>
      <p:sp>
        <p:nvSpPr>
          <p:cNvPr id="1607" name="正方形/長方形 82"/>
          <p:cNvSpPr/>
          <p:nvPr/>
        </p:nvSpPr>
        <p:spPr>
          <a:xfrm>
            <a:off x="5259400" y="2336523"/>
            <a:ext cx="3803712" cy="1609841"/>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wrap="square" lIns="36000" tIns="36000" rIns="36000" bIns="36000" anchor="t"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5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08" name="正方形/長方形 81"/>
          <p:cNvSpPr/>
          <p:nvPr/>
        </p:nvSpPr>
        <p:spPr>
          <a:xfrm>
            <a:off x="5264679" y="2336523"/>
            <a:ext cx="2520280" cy="252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実施体制図</a:t>
            </a:r>
            <a:endParaRPr kumimoji="1" lang="en-US" altLang="ja-JP"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609" name="正方形/長方形 84"/>
          <p:cNvSpPr/>
          <p:nvPr/>
        </p:nvSpPr>
        <p:spPr>
          <a:xfrm>
            <a:off x="5253905" y="3999432"/>
            <a:ext cx="3828661" cy="2805066"/>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wrap="square" lIns="36000" tIns="36000" rIns="36000" bIns="36000" anchor="t"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5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10" name="正方形/長方形 83"/>
          <p:cNvSpPr/>
          <p:nvPr/>
        </p:nvSpPr>
        <p:spPr>
          <a:xfrm>
            <a:off x="5259400" y="3992024"/>
            <a:ext cx="2520280" cy="252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システム構成図</a:t>
            </a:r>
            <a:endParaRPr kumimoji="1" lang="en-US" altLang="ja-JP"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611" name="正方形/長方形 86"/>
          <p:cNvSpPr/>
          <p:nvPr/>
        </p:nvSpPr>
        <p:spPr>
          <a:xfrm>
            <a:off x="5269256" y="2657002"/>
            <a:ext cx="3618612" cy="90024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関係するステークホルダーを含む実施体制図を記載ください。</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265113" marR="0" lvl="0" indent="-265113" algn="l" defTabSz="914400" rtl="0" eaLnBrk="0" fontAlgn="base" latinLnBrk="0" hangingPunct="0">
              <a:lnSpc>
                <a:spcPct val="10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１　サービス事業者、ベンチャー企業、大学・高専等の研究教育機関及び市民など多様な主体が参画する場合は明確にすること。</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612" name="正方形/長方形 87"/>
          <p:cNvSpPr/>
          <p:nvPr/>
        </p:nvSpPr>
        <p:spPr>
          <a:xfrm>
            <a:off x="5264678" y="4308065"/>
            <a:ext cx="3649998" cy="138499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システム構成図（アセット層、データ層、都市ＯＳ層、サービス・アプリ層の関係が分かるもの）を記載ください。</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265113" marR="0" lvl="0" indent="-265113" algn="l" defTabSz="914400" rtl="0" eaLnBrk="0" fontAlgn="base" latinLnBrk="0" hangingPunct="0">
              <a:lnSpc>
                <a:spcPct val="10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１　本</a:t>
            </a:r>
            <a:r>
              <a:rPr kumimoji="1" lang="ja-JP" altLang="ja-JP"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事業</a:t>
            </a:r>
            <a:r>
              <a:rPr kumimoji="1" lang="ja-JP" altLang="en-US"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以外</a:t>
            </a:r>
            <a:r>
              <a:rPr kumimoji="1" lang="ja-JP" altLang="ja-JP"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で実施</a:t>
            </a:r>
            <a:r>
              <a:rPr kumimoji="1" lang="ja-JP" altLang="en-US"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する</a:t>
            </a:r>
            <a:r>
              <a:rPr kumimoji="1" lang="ja-JP" altLang="ja-JP"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部分を点線で囲むなど、可能な限り他の支援策や自己経費で実施したもの</a:t>
            </a:r>
            <a:r>
              <a:rPr kumimoji="1" lang="ja-JP" altLang="en-US"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と</a:t>
            </a:r>
            <a:r>
              <a:rPr kumimoji="1" lang="ja-JP" altLang="ja-JP"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区別出来るように</a:t>
            </a:r>
            <a:r>
              <a:rPr kumimoji="1" lang="ja-JP" altLang="en-US"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記載すること</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265113" marR="0" lvl="0" indent="-265113" algn="l" defTabSz="914400" rtl="0" eaLnBrk="0" fontAlgn="base" latinLnBrk="0" hangingPunct="0">
              <a:lnSpc>
                <a:spcPct val="10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２　次ページの「システム構成図」を簡略化したものが望ましい</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613" name="正方形/長方形 89"/>
          <p:cNvSpPr/>
          <p:nvPr/>
        </p:nvSpPr>
        <p:spPr>
          <a:xfrm>
            <a:off x="60172" y="2563643"/>
            <a:ext cx="5442778"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ts val="0"/>
              </a:spcAft>
              <a:buClrTx/>
              <a:buSzTx/>
              <a:buFontTx/>
              <a:buNone/>
              <a:tabLst/>
              <a:defRPr/>
            </a:pPr>
            <a:r>
              <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ＭＳ 明朝" panose="02020609040205080304" pitchFamily="17" charset="-128"/>
              </a:rPr>
              <a:t>※</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ＭＳ 明朝" panose="02020609040205080304" pitchFamily="17" charset="-128"/>
              </a:rPr>
              <a:t>本事業で実施する取組を具体的に記載ください。</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ＭＳ 明朝" panose="02020609040205080304" pitchFamily="17" charset="-128"/>
            </a:endParaRPr>
          </a:p>
        </p:txBody>
      </p:sp>
      <p:sp>
        <p:nvSpPr>
          <p:cNvPr id="1615" name="正方形/長方形 11"/>
          <p:cNvSpPr/>
          <p:nvPr/>
        </p:nvSpPr>
        <p:spPr>
          <a:xfrm>
            <a:off x="2523788" y="5454075"/>
            <a:ext cx="2592288" cy="123303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616" name="正方形/長方形 1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21</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9" name="テキスト ボックス 90">
            <a:extLst>
              <a:ext uri="{FF2B5EF4-FFF2-40B4-BE49-F238E27FC236}">
                <a16:creationId xmlns:a16="http://schemas.microsoft.com/office/drawing/2014/main" id="{EFE8412F-48EC-482A-AA3F-25CF0F9969CD}"/>
              </a:ext>
            </a:extLst>
          </p:cNvPr>
          <p:cNvSpPr txBox="1"/>
          <p:nvPr/>
        </p:nvSpPr>
        <p:spPr>
          <a:xfrm>
            <a:off x="2926536" y="170888"/>
            <a:ext cx="1980029" cy="26161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公表資料として作成すること。</a:t>
            </a:r>
            <a:endPar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nvGrpSpPr>
          <p:cNvPr id="4" name="グループ化 3">
            <a:extLst>
              <a:ext uri="{FF2B5EF4-FFF2-40B4-BE49-F238E27FC236}">
                <a16:creationId xmlns:a16="http://schemas.microsoft.com/office/drawing/2014/main" id="{6FD8D95B-0043-468E-90B8-8037CCB9DB9B}"/>
              </a:ext>
            </a:extLst>
          </p:cNvPr>
          <p:cNvGrpSpPr/>
          <p:nvPr/>
        </p:nvGrpSpPr>
        <p:grpSpPr>
          <a:xfrm>
            <a:off x="6236638" y="666958"/>
            <a:ext cx="2826474" cy="308347"/>
            <a:chOff x="6236638" y="666958"/>
            <a:chExt cx="2826474" cy="308347"/>
          </a:xfrm>
        </p:grpSpPr>
        <p:sp>
          <p:nvSpPr>
            <p:cNvPr id="2" name="テキスト ボックス 1">
              <a:extLst>
                <a:ext uri="{FF2B5EF4-FFF2-40B4-BE49-F238E27FC236}">
                  <a16:creationId xmlns:a16="http://schemas.microsoft.com/office/drawing/2014/main" id="{12407A59-4AFB-44C1-BE87-B5D610A0A287}"/>
                </a:ext>
              </a:extLst>
            </p:cNvPr>
            <p:cNvSpPr txBox="1"/>
            <p:nvPr/>
          </p:nvSpPr>
          <p:spPr>
            <a:xfrm>
              <a:off x="6236638" y="666958"/>
              <a:ext cx="927650" cy="307777"/>
            </a:xfrm>
            <a:prstGeom prst="rect">
              <a:avLst/>
            </a:prstGeom>
            <a:solidFill>
              <a:srgbClr val="595959"/>
            </a:solid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事業費</a:t>
              </a:r>
            </a:p>
          </p:txBody>
        </p:sp>
        <p:sp>
          <p:nvSpPr>
            <p:cNvPr id="3" name="テキスト ボックス 2">
              <a:extLst>
                <a:ext uri="{FF2B5EF4-FFF2-40B4-BE49-F238E27FC236}">
                  <a16:creationId xmlns:a16="http://schemas.microsoft.com/office/drawing/2014/main" id="{E1133695-C571-4BA4-9AD5-016297D8331C}"/>
                </a:ext>
              </a:extLst>
            </p:cNvPr>
            <p:cNvSpPr txBox="1"/>
            <p:nvPr/>
          </p:nvSpPr>
          <p:spPr>
            <a:xfrm>
              <a:off x="7164288" y="667528"/>
              <a:ext cx="1898824"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0,000</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万円</a:t>
              </a:r>
            </a:p>
          </p:txBody>
        </p:sp>
      </p:grpSp>
    </p:spTree>
    <p:extLst>
      <p:ext uri="{BB962C8B-B14F-4D97-AF65-F5344CB8AC3E}">
        <p14:creationId xmlns:p14="http://schemas.microsoft.com/office/powerpoint/2010/main" val="3712347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8" name="正方形/長方形 85"/>
          <p:cNvSpPr/>
          <p:nvPr/>
        </p:nvSpPr>
        <p:spPr>
          <a:xfrm>
            <a:off x="4664966" y="4853573"/>
            <a:ext cx="1927357" cy="1646922"/>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19"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システム構成図</a:t>
            </a:r>
          </a:p>
        </p:txBody>
      </p:sp>
      <p:sp>
        <p:nvSpPr>
          <p:cNvPr id="1620"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621" name="正方形/長方形 93"/>
          <p:cNvSpPr/>
          <p:nvPr/>
        </p:nvSpPr>
        <p:spPr>
          <a:xfrm>
            <a:off x="7395995" y="3219096"/>
            <a:ext cx="1455190" cy="632957"/>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その他の</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データ連携基盤</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（具体的に）</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22" name="正方形/長方形 94"/>
          <p:cNvSpPr/>
          <p:nvPr/>
        </p:nvSpPr>
        <p:spPr>
          <a:xfrm>
            <a:off x="317891" y="2868910"/>
            <a:ext cx="481325" cy="2182904"/>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23" name="テキスト ボックス 95"/>
          <p:cNvSpPr txBox="1"/>
          <p:nvPr/>
        </p:nvSpPr>
        <p:spPr>
          <a:xfrm>
            <a:off x="355843" y="3278231"/>
            <a:ext cx="383503" cy="1248099"/>
          </a:xfrm>
          <a:prstGeom prst="rect">
            <a:avLst/>
          </a:prstGeom>
          <a:noFill/>
        </p:spPr>
        <p:txBody>
          <a:bodyPr vert="eaVert" wrap="non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データ連携基盤</a:t>
            </a:r>
          </a:p>
        </p:txBody>
      </p:sp>
      <p:sp>
        <p:nvSpPr>
          <p:cNvPr id="1624" name="正方形/長方形 96"/>
          <p:cNvSpPr/>
          <p:nvPr/>
        </p:nvSpPr>
        <p:spPr>
          <a:xfrm>
            <a:off x="304979" y="1372774"/>
            <a:ext cx="481325" cy="1446550"/>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25" name="テキスト ボックス 97"/>
          <p:cNvSpPr txBox="1"/>
          <p:nvPr/>
        </p:nvSpPr>
        <p:spPr>
          <a:xfrm>
            <a:off x="372073" y="1412776"/>
            <a:ext cx="383503" cy="1406548"/>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サービス</a:t>
            </a:r>
            <a:endParaRPr kumimoji="1" lang="ja-JP" altLang="en-US" sz="1292" b="1" i="0" u="none" strike="noStrike" kern="120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mn-cs"/>
            </a:endParaRPr>
          </a:p>
        </p:txBody>
      </p:sp>
      <p:sp>
        <p:nvSpPr>
          <p:cNvPr id="1626" name="正方形/長方形 98"/>
          <p:cNvSpPr/>
          <p:nvPr/>
        </p:nvSpPr>
        <p:spPr>
          <a:xfrm>
            <a:off x="319502" y="5132290"/>
            <a:ext cx="481325" cy="1654758"/>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27" name="テキスト ボックス 99"/>
          <p:cNvSpPr txBox="1"/>
          <p:nvPr/>
        </p:nvSpPr>
        <p:spPr>
          <a:xfrm>
            <a:off x="251520" y="5229200"/>
            <a:ext cx="582339" cy="1474281"/>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a:t>
            </a:r>
            <a:endParaRPr kumimoji="1" lang="en-US" altLang="ja-JP"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アセット</a:t>
            </a:r>
          </a:p>
        </p:txBody>
      </p:sp>
      <p:sp>
        <p:nvSpPr>
          <p:cNvPr id="1628" name="正方形/長方形 100"/>
          <p:cNvSpPr/>
          <p:nvPr/>
        </p:nvSpPr>
        <p:spPr>
          <a:xfrm>
            <a:off x="1156016" y="3211092"/>
            <a:ext cx="5441058" cy="1646922"/>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29" name="テキスト ボックス 101"/>
          <p:cNvSpPr txBox="1"/>
          <p:nvPr/>
        </p:nvSpPr>
        <p:spPr>
          <a:xfrm>
            <a:off x="1032125" y="6489278"/>
            <a:ext cx="895318" cy="40472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水位センサ</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40</a:t>
            </a: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か所）</a:t>
            </a:r>
          </a:p>
        </p:txBody>
      </p:sp>
      <p:sp>
        <p:nvSpPr>
          <p:cNvPr id="1630" name="テキスト ボックス 102"/>
          <p:cNvSpPr txBox="1"/>
          <p:nvPr/>
        </p:nvSpPr>
        <p:spPr>
          <a:xfrm>
            <a:off x="2019290" y="6500495"/>
            <a:ext cx="956550" cy="40472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水位カメラ</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か所）</a:t>
            </a:r>
          </a:p>
        </p:txBody>
      </p:sp>
      <p:sp>
        <p:nvSpPr>
          <p:cNvPr id="1631" name="円柱 103"/>
          <p:cNvSpPr/>
          <p:nvPr/>
        </p:nvSpPr>
        <p:spPr>
          <a:xfrm>
            <a:off x="1555956" y="5339721"/>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自治体河川</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監視システム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32" name="楕円 104"/>
          <p:cNvSpPr/>
          <p:nvPr/>
        </p:nvSpPr>
        <p:spPr>
          <a:xfrm>
            <a:off x="1154852" y="6065009"/>
            <a:ext cx="701059" cy="341120"/>
          </a:xfrm>
          <a:prstGeom prst="ellipse">
            <a:avLst/>
          </a:prstGeom>
          <a:solidFill>
            <a:sysClr val="window" lastClr="FFFFFF">
              <a:lumMod val="85000"/>
            </a:sysClr>
          </a:solidFill>
          <a:ln w="12700" cap="flat" cmpd="sng" algn="ctr">
            <a:no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923"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LPWA</a:t>
            </a:r>
            <a:endParaRPr kumimoji="1" lang="ja-JP" altLang="en-US" sz="923"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33" name="楕円 105"/>
          <p:cNvSpPr/>
          <p:nvPr/>
        </p:nvSpPr>
        <p:spPr>
          <a:xfrm>
            <a:off x="2048907" y="6065009"/>
            <a:ext cx="701059" cy="335728"/>
          </a:xfrm>
          <a:prstGeom prst="ellipse">
            <a:avLst/>
          </a:prstGeom>
          <a:solidFill>
            <a:sysClr val="window" lastClr="FFFFFF">
              <a:lumMod val="85000"/>
            </a:sysClr>
          </a:solidFill>
          <a:ln w="12700" cap="flat" cmpd="sng" algn="ctr">
            <a:no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5G</a:t>
            </a:r>
            <a:endParaRPr kumimoji="1" lang="ja-JP" altLang="en-US" sz="1015"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cxnSp>
        <p:nvCxnSpPr>
          <p:cNvPr id="1634" name="直線コネクタ 106"/>
          <p:cNvCxnSpPr>
            <a:stCxn id="1631" idx="3"/>
            <a:endCxn id="1632" idx="0"/>
          </p:cNvCxnSpPr>
          <p:nvPr/>
        </p:nvCxnSpPr>
        <p:spPr>
          <a:xfrm flipH="1">
            <a:off x="1505382" y="5912620"/>
            <a:ext cx="451678" cy="152389"/>
          </a:xfrm>
          <a:prstGeom prst="line">
            <a:avLst/>
          </a:prstGeom>
          <a:noFill/>
          <a:ln w="6350" cap="flat" cmpd="sng" algn="ctr">
            <a:solidFill>
              <a:srgbClr val="5B9BD5"/>
            </a:solidFill>
            <a:prstDash val="solid"/>
            <a:miter lim="800000"/>
          </a:ln>
          <a:effectLst/>
        </p:spPr>
      </p:cxnSp>
      <p:cxnSp>
        <p:nvCxnSpPr>
          <p:cNvPr id="1635" name="直線コネクタ 107"/>
          <p:cNvCxnSpPr>
            <a:cxnSpLocks/>
            <a:endCxn id="1632" idx="4"/>
          </p:cNvCxnSpPr>
          <p:nvPr/>
        </p:nvCxnSpPr>
        <p:spPr>
          <a:xfrm flipV="1">
            <a:off x="1458826" y="6406129"/>
            <a:ext cx="46556" cy="39327"/>
          </a:xfrm>
          <a:prstGeom prst="line">
            <a:avLst/>
          </a:prstGeom>
          <a:noFill/>
          <a:ln w="6350" cap="flat" cmpd="sng" algn="ctr">
            <a:solidFill>
              <a:srgbClr val="5B9BD5"/>
            </a:solidFill>
            <a:prstDash val="solid"/>
            <a:miter lim="800000"/>
          </a:ln>
          <a:effectLst/>
        </p:spPr>
      </p:cxnSp>
      <p:cxnSp>
        <p:nvCxnSpPr>
          <p:cNvPr id="1636" name="直線コネクタ 108"/>
          <p:cNvCxnSpPr>
            <a:stCxn id="1631" idx="3"/>
            <a:endCxn id="1633" idx="0"/>
          </p:cNvCxnSpPr>
          <p:nvPr/>
        </p:nvCxnSpPr>
        <p:spPr>
          <a:xfrm>
            <a:off x="1957060" y="5912620"/>
            <a:ext cx="442377" cy="152389"/>
          </a:xfrm>
          <a:prstGeom prst="line">
            <a:avLst/>
          </a:prstGeom>
          <a:noFill/>
          <a:ln w="6350" cap="flat" cmpd="sng" algn="ctr">
            <a:solidFill>
              <a:srgbClr val="5B9BD5"/>
            </a:solidFill>
            <a:prstDash val="solid"/>
            <a:miter lim="800000"/>
          </a:ln>
          <a:effectLst/>
        </p:spPr>
      </p:cxnSp>
      <p:cxnSp>
        <p:nvCxnSpPr>
          <p:cNvPr id="1637" name="直線コネクタ 109"/>
          <p:cNvCxnSpPr>
            <a:cxnSpLocks/>
            <a:endCxn id="1633" idx="4"/>
          </p:cNvCxnSpPr>
          <p:nvPr/>
        </p:nvCxnSpPr>
        <p:spPr>
          <a:xfrm flipH="1" flipV="1">
            <a:off x="2399437" y="6400737"/>
            <a:ext cx="77170" cy="55936"/>
          </a:xfrm>
          <a:prstGeom prst="line">
            <a:avLst/>
          </a:prstGeom>
          <a:noFill/>
          <a:ln w="6350" cap="flat" cmpd="sng" algn="ctr">
            <a:solidFill>
              <a:srgbClr val="5B9BD5"/>
            </a:solidFill>
            <a:prstDash val="solid"/>
            <a:miter lim="800000"/>
          </a:ln>
          <a:effectLst/>
        </p:spPr>
      </p:cxnSp>
      <p:sp>
        <p:nvSpPr>
          <p:cNvPr id="1638" name="正方形/長方形 110"/>
          <p:cNvSpPr/>
          <p:nvPr/>
        </p:nvSpPr>
        <p:spPr>
          <a:xfrm>
            <a:off x="1789600" y="3455399"/>
            <a:ext cx="2057187" cy="340995"/>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データ仲介機能</a:t>
            </a:r>
            <a:endParaRPr kumimoji="1" lang="en-US" altLang="ja-JP"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（データ蓄積・データ分散・イベント処理）</a:t>
            </a:r>
            <a:endPar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639" name="円柱 111"/>
          <p:cNvSpPr/>
          <p:nvPr/>
        </p:nvSpPr>
        <p:spPr>
          <a:xfrm>
            <a:off x="2646893" y="5337438"/>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人流データ</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提供システム</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40" name="楕円 112"/>
          <p:cNvSpPr/>
          <p:nvPr/>
        </p:nvSpPr>
        <p:spPr>
          <a:xfrm>
            <a:off x="1869164" y="5217090"/>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41" name="テキスト ボックス 113"/>
          <p:cNvSpPr txBox="1"/>
          <p:nvPr/>
        </p:nvSpPr>
        <p:spPr>
          <a:xfrm>
            <a:off x="1468225" y="5132290"/>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42" name="テキスト ボックス 114"/>
          <p:cNvSpPr txBox="1"/>
          <p:nvPr/>
        </p:nvSpPr>
        <p:spPr>
          <a:xfrm>
            <a:off x="810932" y="5695163"/>
            <a:ext cx="822921"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643" name="テキスト ボックス 115"/>
          <p:cNvSpPr txBox="1"/>
          <p:nvPr/>
        </p:nvSpPr>
        <p:spPr>
          <a:xfrm>
            <a:off x="2575380" y="5920050"/>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●●通信事業者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644" name="楕円 116"/>
          <p:cNvSpPr/>
          <p:nvPr/>
        </p:nvSpPr>
        <p:spPr>
          <a:xfrm>
            <a:off x="1599019" y="3073759"/>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45" name="テキスト ボックス 117"/>
          <p:cNvSpPr txBox="1"/>
          <p:nvPr/>
        </p:nvSpPr>
        <p:spPr>
          <a:xfrm>
            <a:off x="1266716" y="2971730"/>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50" name="テキスト ボックス 122"/>
          <p:cNvSpPr txBox="1"/>
          <p:nvPr/>
        </p:nvSpPr>
        <p:spPr>
          <a:xfrm>
            <a:off x="2144443" y="2008515"/>
            <a:ext cx="1186270"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ヘルスケア事業者●●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651" name="テキスト ボックス 123"/>
          <p:cNvSpPr txBox="1"/>
          <p:nvPr/>
        </p:nvSpPr>
        <p:spPr>
          <a:xfrm>
            <a:off x="3360166" y="2008515"/>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小売事業者●●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652" name="テキスト ボックス 124"/>
          <p:cNvSpPr txBox="1"/>
          <p:nvPr/>
        </p:nvSpPr>
        <p:spPr>
          <a:xfrm>
            <a:off x="4406898" y="2008515"/>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宅配事業者●●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653" name="テキスト ボックス 125"/>
          <p:cNvSpPr txBox="1"/>
          <p:nvPr/>
        </p:nvSpPr>
        <p:spPr>
          <a:xfrm>
            <a:off x="5418785" y="2008515"/>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654" name="テキスト ボックス 126"/>
          <p:cNvSpPr txBox="1"/>
          <p:nvPr/>
        </p:nvSpPr>
        <p:spPr>
          <a:xfrm>
            <a:off x="7041779" y="328403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55" name="正方形/長方形 127"/>
          <p:cNvSpPr/>
          <p:nvPr/>
        </p:nvSpPr>
        <p:spPr>
          <a:xfrm>
            <a:off x="7395995" y="4217215"/>
            <a:ext cx="1455190" cy="632957"/>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他都市（</a:t>
            </a: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a:t>
            </a: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市）の</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データ連携基盤</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56" name="楕円 128"/>
          <p:cNvSpPr/>
          <p:nvPr/>
        </p:nvSpPr>
        <p:spPr>
          <a:xfrm>
            <a:off x="6511845" y="4438227"/>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57" name="テキスト ボックス 129"/>
          <p:cNvSpPr txBox="1"/>
          <p:nvPr/>
        </p:nvSpPr>
        <p:spPr>
          <a:xfrm>
            <a:off x="6649714" y="4250653"/>
            <a:ext cx="642940"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コネクタ</a:t>
            </a:r>
          </a:p>
        </p:txBody>
      </p:sp>
      <p:sp>
        <p:nvSpPr>
          <p:cNvPr id="1658" name="楕円 130"/>
          <p:cNvSpPr/>
          <p:nvPr/>
        </p:nvSpPr>
        <p:spPr>
          <a:xfrm>
            <a:off x="7301065" y="443656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60" name="楕円 132"/>
          <p:cNvSpPr/>
          <p:nvPr/>
        </p:nvSpPr>
        <p:spPr>
          <a:xfrm>
            <a:off x="6511845" y="3457120"/>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61" name="テキスト ボックス 133"/>
          <p:cNvSpPr txBox="1"/>
          <p:nvPr/>
        </p:nvSpPr>
        <p:spPr>
          <a:xfrm>
            <a:off x="6562479" y="327329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62" name="円柱 134"/>
          <p:cNvSpPr/>
          <p:nvPr/>
        </p:nvSpPr>
        <p:spPr>
          <a:xfrm>
            <a:off x="4776643" y="5334768"/>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63" name="テキスト ボックス 135"/>
          <p:cNvSpPr txBox="1"/>
          <p:nvPr/>
        </p:nvSpPr>
        <p:spPr>
          <a:xfrm>
            <a:off x="4701587" y="5939903"/>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●●団体</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664" name="正方形/長方形 136"/>
          <p:cNvSpPr/>
          <p:nvPr/>
        </p:nvSpPr>
        <p:spPr>
          <a:xfrm>
            <a:off x="3925111" y="3453116"/>
            <a:ext cx="2057187" cy="342989"/>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データ処理機能</a:t>
            </a:r>
            <a:endParaRPr kumimoji="1" lang="en-US" altLang="ja-JP"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（データ変換・データ受付・データ取得）</a:t>
            </a:r>
            <a:endPar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665" name="正方形/長方形 137"/>
          <p:cNvSpPr/>
          <p:nvPr/>
        </p:nvSpPr>
        <p:spPr>
          <a:xfrm>
            <a:off x="1798365" y="3879180"/>
            <a:ext cx="2057187" cy="340995"/>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●●●●機能</a:t>
            </a:r>
          </a:p>
        </p:txBody>
      </p:sp>
      <p:sp>
        <p:nvSpPr>
          <p:cNvPr id="1666" name="正方形/長方形 138"/>
          <p:cNvSpPr/>
          <p:nvPr/>
        </p:nvSpPr>
        <p:spPr>
          <a:xfrm>
            <a:off x="3925202" y="3879570"/>
            <a:ext cx="2057094" cy="340995"/>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●●●●機能</a:t>
            </a:r>
          </a:p>
        </p:txBody>
      </p:sp>
      <p:sp>
        <p:nvSpPr>
          <p:cNvPr id="1667" name="円柱 139"/>
          <p:cNvSpPr/>
          <p:nvPr/>
        </p:nvSpPr>
        <p:spPr>
          <a:xfrm>
            <a:off x="3727791" y="5339721"/>
            <a:ext cx="802207" cy="572899"/>
          </a:xfrm>
          <a:prstGeom prst="can">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バリアフリー</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関連データ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68" name="テキスト ボックス 140"/>
          <p:cNvSpPr txBox="1"/>
          <p:nvPr/>
        </p:nvSpPr>
        <p:spPr>
          <a:xfrm>
            <a:off x="3652058" y="5905567"/>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一社●●</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cxnSp>
        <p:nvCxnSpPr>
          <p:cNvPr id="1669" name="直線コネクタ 141"/>
          <p:cNvCxnSpPr>
            <a:stCxn id="1660" idx="6"/>
            <a:endCxn id="1680" idx="2"/>
          </p:cNvCxnSpPr>
          <p:nvPr/>
        </p:nvCxnSpPr>
        <p:spPr>
          <a:xfrm>
            <a:off x="6698072" y="3548840"/>
            <a:ext cx="608018" cy="2085"/>
          </a:xfrm>
          <a:prstGeom prst="line">
            <a:avLst/>
          </a:prstGeom>
          <a:noFill/>
          <a:ln w="6350" cap="flat" cmpd="sng" algn="ctr">
            <a:solidFill>
              <a:srgbClr val="5B9BD5"/>
            </a:solidFill>
            <a:prstDash val="solid"/>
            <a:miter lim="800000"/>
          </a:ln>
          <a:effectLst/>
        </p:spPr>
      </p:cxnSp>
      <p:cxnSp>
        <p:nvCxnSpPr>
          <p:cNvPr id="1670" name="直線コネクタ 142"/>
          <p:cNvCxnSpPr>
            <a:cxnSpLocks/>
            <a:stCxn id="1656" idx="5"/>
            <a:endCxn id="95" idx="1"/>
          </p:cNvCxnSpPr>
          <p:nvPr/>
        </p:nvCxnSpPr>
        <p:spPr>
          <a:xfrm>
            <a:off x="6670800" y="4594801"/>
            <a:ext cx="657537" cy="740872"/>
          </a:xfrm>
          <a:prstGeom prst="line">
            <a:avLst/>
          </a:prstGeom>
          <a:noFill/>
          <a:ln w="6350" cap="flat" cmpd="sng" algn="ctr">
            <a:solidFill>
              <a:srgbClr val="5B9BD5"/>
            </a:solidFill>
            <a:prstDash val="solid"/>
            <a:miter lim="800000"/>
          </a:ln>
          <a:effectLst/>
        </p:spPr>
      </p:cxnSp>
      <p:cxnSp>
        <p:nvCxnSpPr>
          <p:cNvPr id="1671" name="直線コネクタ 144"/>
          <p:cNvCxnSpPr>
            <a:stCxn id="1640" idx="0"/>
          </p:cNvCxnSpPr>
          <p:nvPr/>
        </p:nvCxnSpPr>
        <p:spPr>
          <a:xfrm flipV="1">
            <a:off x="1962278" y="4856897"/>
            <a:ext cx="1" cy="360193"/>
          </a:xfrm>
          <a:prstGeom prst="line">
            <a:avLst/>
          </a:prstGeom>
          <a:noFill/>
          <a:ln w="6350" cap="flat" cmpd="sng" algn="ctr">
            <a:solidFill>
              <a:srgbClr val="5B9BD5"/>
            </a:solidFill>
            <a:prstDash val="solid"/>
            <a:miter lim="800000"/>
          </a:ln>
          <a:effectLst/>
        </p:spPr>
      </p:cxnSp>
      <p:cxnSp>
        <p:nvCxnSpPr>
          <p:cNvPr id="1672" name="直線コネクタ 145"/>
          <p:cNvCxnSpPr>
            <a:stCxn id="1639" idx="1"/>
          </p:cNvCxnSpPr>
          <p:nvPr/>
        </p:nvCxnSpPr>
        <p:spPr>
          <a:xfrm flipH="1" flipV="1">
            <a:off x="3041608" y="4867727"/>
            <a:ext cx="6389" cy="469710"/>
          </a:xfrm>
          <a:prstGeom prst="line">
            <a:avLst/>
          </a:prstGeom>
          <a:noFill/>
          <a:ln w="6350" cap="flat" cmpd="sng" algn="ctr">
            <a:solidFill>
              <a:srgbClr val="5B9BD5"/>
            </a:solidFill>
            <a:prstDash val="solid"/>
            <a:miter lim="800000"/>
          </a:ln>
          <a:effectLst/>
        </p:spPr>
      </p:cxnSp>
      <p:cxnSp>
        <p:nvCxnSpPr>
          <p:cNvPr id="1673" name="直線コネクタ 146"/>
          <p:cNvCxnSpPr>
            <a:stCxn id="1667" idx="1"/>
          </p:cNvCxnSpPr>
          <p:nvPr/>
        </p:nvCxnSpPr>
        <p:spPr>
          <a:xfrm flipH="1" flipV="1">
            <a:off x="4120869" y="4873542"/>
            <a:ext cx="8026" cy="466179"/>
          </a:xfrm>
          <a:prstGeom prst="line">
            <a:avLst/>
          </a:prstGeom>
          <a:noFill/>
          <a:ln w="6350" cap="flat" cmpd="sng" algn="ctr">
            <a:solidFill>
              <a:srgbClr val="5B9BD5"/>
            </a:solidFill>
            <a:prstDash val="solid"/>
            <a:miter lim="800000"/>
          </a:ln>
          <a:effectLst/>
        </p:spPr>
      </p:cxnSp>
      <p:cxnSp>
        <p:nvCxnSpPr>
          <p:cNvPr id="1674" name="直線コネクタ 147"/>
          <p:cNvCxnSpPr>
            <a:cxnSpLocks/>
            <a:stCxn id="1644" idx="0"/>
            <a:endCxn id="1687" idx="2"/>
          </p:cNvCxnSpPr>
          <p:nvPr/>
        </p:nvCxnSpPr>
        <p:spPr>
          <a:xfrm flipV="1">
            <a:off x="1692133" y="2810884"/>
            <a:ext cx="0" cy="262875"/>
          </a:xfrm>
          <a:prstGeom prst="line">
            <a:avLst/>
          </a:prstGeom>
          <a:noFill/>
          <a:ln w="6350" cap="flat" cmpd="sng" algn="ctr">
            <a:solidFill>
              <a:srgbClr val="5B9BD5"/>
            </a:solidFill>
            <a:prstDash val="solid"/>
            <a:miter lim="800000"/>
          </a:ln>
          <a:effectLst/>
        </p:spPr>
      </p:cxnSp>
      <p:sp>
        <p:nvSpPr>
          <p:cNvPr id="1676" name="正方形/長方形 149"/>
          <p:cNvSpPr/>
          <p:nvPr/>
        </p:nvSpPr>
        <p:spPr>
          <a:xfrm>
            <a:off x="1810853" y="4308472"/>
            <a:ext cx="2057187" cy="340995"/>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●●●●機能</a:t>
            </a:r>
          </a:p>
        </p:txBody>
      </p:sp>
      <p:sp>
        <p:nvSpPr>
          <p:cNvPr id="1677" name="正方形/長方形 150"/>
          <p:cNvSpPr/>
          <p:nvPr/>
        </p:nvSpPr>
        <p:spPr>
          <a:xfrm>
            <a:off x="3937690" y="4308862"/>
            <a:ext cx="2057094" cy="340995"/>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●●●●機能</a:t>
            </a:r>
          </a:p>
        </p:txBody>
      </p:sp>
      <p:sp>
        <p:nvSpPr>
          <p:cNvPr id="1678" name="テキスト ボックス 151"/>
          <p:cNvSpPr txBox="1"/>
          <p:nvPr/>
        </p:nvSpPr>
        <p:spPr>
          <a:xfrm>
            <a:off x="2411760" y="606688"/>
            <a:ext cx="6659157" cy="1107996"/>
          </a:xfrm>
          <a:prstGeom prst="rect">
            <a:avLst/>
          </a:prstGeom>
          <a:noFill/>
        </p:spPr>
        <p:txBody>
          <a:bodyPr wrap="square" rtlCol="0">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様式は参考。現時点で想定するシステム概要を可能な限り具体的に記載すること。</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データ連携基盤の機能は、スマートシティリファレンスアーキテクチャ ホワイトペーパー（</a:t>
            </a:r>
            <a:r>
              <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WP</a:t>
            </a: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）を参照し、記載すること。</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WP</a:t>
            </a: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に記載のある都市</a:t>
            </a:r>
            <a:r>
              <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OS</a:t>
            </a: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の機能を全て実装する必要はなく、提供するサービスに応じて必要な機能を実装すれば</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足りる。どの機能を実装するのか分かるように記載すること）</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本</a:t>
            </a:r>
            <a:r>
              <a:rPr kumimoji="1" lang="ja-JP"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事業</a:t>
            </a: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以外</a:t>
            </a:r>
            <a:r>
              <a:rPr kumimoji="1" lang="ja-JP"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で実施</a:t>
            </a: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する</a:t>
            </a:r>
            <a:r>
              <a:rPr kumimoji="1" lang="ja-JP"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部分を点線で囲むなど、可能な限り他の支援策や自己経費で実施したもの</a:t>
            </a: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と</a:t>
            </a:r>
            <a:r>
              <a:rPr kumimoji="1" lang="ja-JP"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区別出来るように</a:t>
            </a: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記載すること</a:t>
            </a:r>
            <a:endPar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680" name="楕円 153"/>
          <p:cNvSpPr/>
          <p:nvPr/>
        </p:nvSpPr>
        <p:spPr>
          <a:xfrm>
            <a:off x="7306090" y="3459205"/>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81" name="楕円 154"/>
          <p:cNvSpPr/>
          <p:nvPr/>
        </p:nvSpPr>
        <p:spPr>
          <a:xfrm>
            <a:off x="4780221" y="3056947"/>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82" name="テキスト ボックス 155"/>
          <p:cNvSpPr txBox="1"/>
          <p:nvPr/>
        </p:nvSpPr>
        <p:spPr>
          <a:xfrm>
            <a:off x="4462512" y="2952640"/>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683" name="直線コネクタ 156"/>
          <p:cNvCxnSpPr>
            <a:cxnSpLocks/>
            <a:stCxn id="1681" idx="0"/>
            <a:endCxn id="1690" idx="2"/>
          </p:cNvCxnSpPr>
          <p:nvPr/>
        </p:nvCxnSpPr>
        <p:spPr>
          <a:xfrm flipV="1">
            <a:off x="4873335" y="2815266"/>
            <a:ext cx="1" cy="241681"/>
          </a:xfrm>
          <a:prstGeom prst="line">
            <a:avLst/>
          </a:prstGeom>
          <a:noFill/>
          <a:ln w="6350" cap="flat" cmpd="sng" algn="ctr">
            <a:solidFill>
              <a:srgbClr val="5B9BD5"/>
            </a:solidFill>
            <a:prstDash val="solid"/>
            <a:miter lim="800000"/>
          </a:ln>
          <a:effectLst/>
        </p:spPr>
      </p:cxnSp>
      <p:sp>
        <p:nvSpPr>
          <p:cNvPr id="1684" name="楕円 157"/>
          <p:cNvSpPr/>
          <p:nvPr/>
        </p:nvSpPr>
        <p:spPr>
          <a:xfrm>
            <a:off x="5826759" y="3075389"/>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85" name="テキスト ボックス 158"/>
          <p:cNvSpPr txBox="1"/>
          <p:nvPr/>
        </p:nvSpPr>
        <p:spPr>
          <a:xfrm>
            <a:off x="5496944" y="2946937"/>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686" name="直線コネクタ 159"/>
          <p:cNvCxnSpPr>
            <a:cxnSpLocks/>
            <a:stCxn id="1684" idx="0"/>
            <a:endCxn id="1691" idx="2"/>
          </p:cNvCxnSpPr>
          <p:nvPr/>
        </p:nvCxnSpPr>
        <p:spPr>
          <a:xfrm flipH="1" flipV="1">
            <a:off x="5918819" y="2816236"/>
            <a:ext cx="1054" cy="259153"/>
          </a:xfrm>
          <a:prstGeom prst="line">
            <a:avLst/>
          </a:prstGeom>
          <a:noFill/>
          <a:ln w="6350" cap="flat" cmpd="sng" algn="ctr">
            <a:solidFill>
              <a:srgbClr val="5B9BD5"/>
            </a:solidFill>
            <a:prstDash val="solid"/>
            <a:miter lim="800000"/>
          </a:ln>
          <a:effectLst/>
        </p:spPr>
      </p:cxnSp>
      <p:sp>
        <p:nvSpPr>
          <p:cNvPr id="1687" name="正方形/長方形 160"/>
          <p:cNvSpPr/>
          <p:nvPr/>
        </p:nvSpPr>
        <p:spPr>
          <a:xfrm>
            <a:off x="1199147" y="2312880"/>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MaaS</a:t>
            </a: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88" name="正方形/長方形 161"/>
          <p:cNvSpPr/>
          <p:nvPr/>
        </p:nvSpPr>
        <p:spPr>
          <a:xfrm>
            <a:off x="2267631" y="2315038"/>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ヘルスケア情報</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89" name="正方形/長方形 162"/>
          <p:cNvSpPr/>
          <p:nvPr/>
        </p:nvSpPr>
        <p:spPr>
          <a:xfrm>
            <a:off x="3320040" y="2315459"/>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注文システム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90" name="正方形/長方形 163"/>
          <p:cNvSpPr/>
          <p:nvPr/>
        </p:nvSpPr>
        <p:spPr>
          <a:xfrm>
            <a:off x="4380350" y="2317262"/>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配送支援</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91" name="正方形/長方形 164"/>
          <p:cNvSpPr/>
          <p:nvPr/>
        </p:nvSpPr>
        <p:spPr>
          <a:xfrm>
            <a:off x="5425833" y="2318232"/>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アプリ</a:t>
            </a:r>
          </a:p>
        </p:txBody>
      </p:sp>
      <p:sp>
        <p:nvSpPr>
          <p:cNvPr id="1692" name="楕円 165"/>
          <p:cNvSpPr/>
          <p:nvPr/>
        </p:nvSpPr>
        <p:spPr>
          <a:xfrm>
            <a:off x="2954882" y="5238166"/>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93" name="テキスト ボックス 166"/>
          <p:cNvSpPr txBox="1"/>
          <p:nvPr/>
        </p:nvSpPr>
        <p:spPr>
          <a:xfrm>
            <a:off x="2607407" y="5123544"/>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94" name="正方形/長方形 167"/>
          <p:cNvSpPr/>
          <p:nvPr/>
        </p:nvSpPr>
        <p:spPr>
          <a:xfrm>
            <a:off x="1182544" y="1534108"/>
            <a:ext cx="483817" cy="410031"/>
          </a:xfrm>
          <a:prstGeom prst="rect">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バス</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事業者</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95" name="正方形/長方形 168"/>
          <p:cNvSpPr/>
          <p:nvPr/>
        </p:nvSpPr>
        <p:spPr>
          <a:xfrm>
            <a:off x="1700508" y="1528264"/>
            <a:ext cx="483817" cy="417330"/>
          </a:xfrm>
          <a:prstGeom prst="rect">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タクシー</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事業者</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96" name="円柱 169"/>
          <p:cNvSpPr/>
          <p:nvPr/>
        </p:nvSpPr>
        <p:spPr>
          <a:xfrm>
            <a:off x="5768071" y="5348241"/>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97" name="テキスト ボックス 170"/>
          <p:cNvSpPr txBox="1"/>
          <p:nvPr/>
        </p:nvSpPr>
        <p:spPr>
          <a:xfrm>
            <a:off x="5684402" y="5961816"/>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●●（株）</a:t>
            </a:r>
            <a:r>
              <a:rPr kumimoji="1" lang="en-US" altLang="ja-JP" sz="73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p:txBody>
      </p:sp>
      <p:sp>
        <p:nvSpPr>
          <p:cNvPr id="1698" name="テキスト ボックス 172"/>
          <p:cNvSpPr txBox="1"/>
          <p:nvPr/>
        </p:nvSpPr>
        <p:spPr>
          <a:xfrm>
            <a:off x="1202829" y="2008515"/>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交通事業者●●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699" name="テキスト ボックス 86"/>
          <p:cNvSpPr txBox="1"/>
          <p:nvPr/>
        </p:nvSpPr>
        <p:spPr>
          <a:xfrm>
            <a:off x="3869023" y="4997339"/>
            <a:ext cx="58320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手入力</a:t>
            </a:r>
          </a:p>
        </p:txBody>
      </p:sp>
      <p:sp>
        <p:nvSpPr>
          <p:cNvPr id="1700" name="テキスト ボックス 87"/>
          <p:cNvSpPr txBox="1"/>
          <p:nvPr/>
        </p:nvSpPr>
        <p:spPr>
          <a:xfrm>
            <a:off x="4671395" y="4853209"/>
            <a:ext cx="747390"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蓄積方式</a:t>
            </a:r>
          </a:p>
        </p:txBody>
      </p:sp>
      <p:sp>
        <p:nvSpPr>
          <p:cNvPr id="1701" name="正方形/長方形 88"/>
          <p:cNvSpPr/>
          <p:nvPr/>
        </p:nvSpPr>
        <p:spPr>
          <a:xfrm>
            <a:off x="5688352" y="6551766"/>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注）１枚に収めること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02" name="正方形/長方形 2"/>
          <p:cNvSpPr/>
          <p:nvPr/>
        </p:nvSpPr>
        <p:spPr>
          <a:xfrm>
            <a:off x="4364610" y="1905158"/>
            <a:ext cx="2129392" cy="1378877"/>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703" name="四角形吹き出し 3"/>
          <p:cNvSpPr/>
          <p:nvPr/>
        </p:nvSpPr>
        <p:spPr>
          <a:xfrm>
            <a:off x="7049148" y="2227087"/>
            <a:ext cx="1755668" cy="277860"/>
          </a:xfrm>
          <a:prstGeom prst="wedgeRectCallout">
            <a:avLst>
              <a:gd name="adj1" fmla="val -82465"/>
              <a:gd name="adj2" fmla="val 23195"/>
            </a:avLst>
          </a:prstGeom>
          <a:solidFill>
            <a:srgbClr val="FFCDC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●●省「</a:t>
            </a: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R</a:t>
            </a: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５●●交付金」を利用</a:t>
            </a:r>
          </a:p>
        </p:txBody>
      </p:sp>
      <p:sp>
        <p:nvSpPr>
          <p:cNvPr id="1704" name="正方形/長方形 8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22</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87" name="楕円 116">
            <a:extLst>
              <a:ext uri="{FF2B5EF4-FFF2-40B4-BE49-F238E27FC236}">
                <a16:creationId xmlns:a16="http://schemas.microsoft.com/office/drawing/2014/main" id="{78C3AF52-3939-465F-A8BD-9F223293B36E}"/>
              </a:ext>
            </a:extLst>
          </p:cNvPr>
          <p:cNvSpPr/>
          <p:nvPr/>
        </p:nvSpPr>
        <p:spPr>
          <a:xfrm>
            <a:off x="2645557" y="3073759"/>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88" name="テキスト ボックス 117">
            <a:extLst>
              <a:ext uri="{FF2B5EF4-FFF2-40B4-BE49-F238E27FC236}">
                <a16:creationId xmlns:a16="http://schemas.microsoft.com/office/drawing/2014/main" id="{D7BD9874-33F7-46C5-8E18-957BD42E9866}"/>
              </a:ext>
            </a:extLst>
          </p:cNvPr>
          <p:cNvSpPr txBox="1"/>
          <p:nvPr/>
        </p:nvSpPr>
        <p:spPr>
          <a:xfrm>
            <a:off x="2313254" y="2971730"/>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89" name="直線コネクタ 147">
            <a:extLst>
              <a:ext uri="{FF2B5EF4-FFF2-40B4-BE49-F238E27FC236}">
                <a16:creationId xmlns:a16="http://schemas.microsoft.com/office/drawing/2014/main" id="{42C3EE52-7F30-4223-B482-01232A0F85D2}"/>
              </a:ext>
            </a:extLst>
          </p:cNvPr>
          <p:cNvCxnSpPr>
            <a:cxnSpLocks/>
            <a:stCxn id="87" idx="0"/>
          </p:cNvCxnSpPr>
          <p:nvPr/>
        </p:nvCxnSpPr>
        <p:spPr>
          <a:xfrm flipV="1">
            <a:off x="2738671" y="2810884"/>
            <a:ext cx="0" cy="262875"/>
          </a:xfrm>
          <a:prstGeom prst="line">
            <a:avLst/>
          </a:prstGeom>
          <a:noFill/>
          <a:ln w="6350" cap="flat" cmpd="sng" algn="ctr">
            <a:solidFill>
              <a:srgbClr val="5B9BD5"/>
            </a:solidFill>
            <a:prstDash val="solid"/>
            <a:miter lim="800000"/>
          </a:ln>
          <a:effectLst/>
        </p:spPr>
      </p:cxnSp>
      <p:sp>
        <p:nvSpPr>
          <p:cNvPr id="91" name="楕円 116">
            <a:extLst>
              <a:ext uri="{FF2B5EF4-FFF2-40B4-BE49-F238E27FC236}">
                <a16:creationId xmlns:a16="http://schemas.microsoft.com/office/drawing/2014/main" id="{5BE443DE-160C-4185-A066-C98E9BBF4E0B}"/>
              </a:ext>
            </a:extLst>
          </p:cNvPr>
          <p:cNvSpPr/>
          <p:nvPr/>
        </p:nvSpPr>
        <p:spPr>
          <a:xfrm>
            <a:off x="3671235" y="3073759"/>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2" name="テキスト ボックス 117">
            <a:extLst>
              <a:ext uri="{FF2B5EF4-FFF2-40B4-BE49-F238E27FC236}">
                <a16:creationId xmlns:a16="http://schemas.microsoft.com/office/drawing/2014/main" id="{E8AAF947-E92D-4A06-AF96-7763139655C8}"/>
              </a:ext>
            </a:extLst>
          </p:cNvPr>
          <p:cNvSpPr txBox="1"/>
          <p:nvPr/>
        </p:nvSpPr>
        <p:spPr>
          <a:xfrm>
            <a:off x="3338932" y="2971730"/>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93" name="直線コネクタ 147">
            <a:extLst>
              <a:ext uri="{FF2B5EF4-FFF2-40B4-BE49-F238E27FC236}">
                <a16:creationId xmlns:a16="http://schemas.microsoft.com/office/drawing/2014/main" id="{5189ADD7-3831-4F4F-AC32-AFB049938623}"/>
              </a:ext>
            </a:extLst>
          </p:cNvPr>
          <p:cNvCxnSpPr>
            <a:cxnSpLocks/>
            <a:stCxn id="91" idx="0"/>
          </p:cNvCxnSpPr>
          <p:nvPr/>
        </p:nvCxnSpPr>
        <p:spPr>
          <a:xfrm flipV="1">
            <a:off x="3764349" y="2810884"/>
            <a:ext cx="0" cy="262875"/>
          </a:xfrm>
          <a:prstGeom prst="line">
            <a:avLst/>
          </a:prstGeom>
          <a:noFill/>
          <a:ln w="6350" cap="flat" cmpd="sng" algn="ctr">
            <a:solidFill>
              <a:srgbClr val="5B9BD5"/>
            </a:solidFill>
            <a:prstDash val="solid"/>
            <a:miter lim="800000"/>
          </a:ln>
          <a:effectLst/>
        </p:spPr>
      </p:cxnSp>
      <p:sp>
        <p:nvSpPr>
          <p:cNvPr id="94" name="正方形/長方形 127">
            <a:extLst>
              <a:ext uri="{FF2B5EF4-FFF2-40B4-BE49-F238E27FC236}">
                <a16:creationId xmlns:a16="http://schemas.microsoft.com/office/drawing/2014/main" id="{CCD92EC1-97C1-4168-A898-0B69E4826353}"/>
              </a:ext>
            </a:extLst>
          </p:cNvPr>
          <p:cNvSpPr/>
          <p:nvPr/>
        </p:nvSpPr>
        <p:spPr>
          <a:xfrm>
            <a:off x="7395995" y="5074448"/>
            <a:ext cx="1455190" cy="632957"/>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他都市（</a:t>
            </a: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B</a:t>
            </a: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市）の</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データ連携基盤</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5" name="楕円 130">
            <a:extLst>
              <a:ext uri="{FF2B5EF4-FFF2-40B4-BE49-F238E27FC236}">
                <a16:creationId xmlns:a16="http://schemas.microsoft.com/office/drawing/2014/main" id="{35E6F78D-CA31-4243-AF58-99687D85D198}"/>
              </a:ext>
            </a:extLst>
          </p:cNvPr>
          <p:cNvSpPr/>
          <p:nvPr/>
        </p:nvSpPr>
        <p:spPr>
          <a:xfrm>
            <a:off x="7301065" y="5308809"/>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cxnSp>
        <p:nvCxnSpPr>
          <p:cNvPr id="97" name="直線コネクタ 142">
            <a:extLst>
              <a:ext uri="{FF2B5EF4-FFF2-40B4-BE49-F238E27FC236}">
                <a16:creationId xmlns:a16="http://schemas.microsoft.com/office/drawing/2014/main" id="{C7F2A33E-0EC8-4C79-885F-E2F93D194847}"/>
              </a:ext>
            </a:extLst>
          </p:cNvPr>
          <p:cNvCxnSpPr>
            <a:cxnSpLocks/>
            <a:stCxn id="1656" idx="6"/>
            <a:endCxn id="1658" idx="2"/>
          </p:cNvCxnSpPr>
          <p:nvPr/>
        </p:nvCxnSpPr>
        <p:spPr>
          <a:xfrm flipV="1">
            <a:off x="6698072" y="4528283"/>
            <a:ext cx="602993" cy="1663"/>
          </a:xfrm>
          <a:prstGeom prst="line">
            <a:avLst/>
          </a:prstGeom>
          <a:noFill/>
          <a:ln w="6350" cap="flat" cmpd="sng" algn="ctr">
            <a:solidFill>
              <a:srgbClr val="5B9BD5"/>
            </a:solidFill>
            <a:prstDash val="solid"/>
            <a:miter lim="800000"/>
          </a:ln>
          <a:effectLst/>
        </p:spPr>
      </p:cxnSp>
    </p:spTree>
    <p:extLst>
      <p:ext uri="{BB962C8B-B14F-4D97-AF65-F5344CB8AC3E}">
        <p14:creationId xmlns:p14="http://schemas.microsoft.com/office/powerpoint/2010/main" val="1290997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6"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707"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08" name="Text Box 4"/>
          <p:cNvSpPr txBox="1">
            <a:spLocks noChangeArrowheads="1"/>
          </p:cNvSpPr>
          <p:nvPr/>
        </p:nvSpPr>
        <p:spPr>
          <a:xfrm>
            <a:off x="107504" y="561084"/>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事業の目的・目標</a:t>
            </a:r>
            <a:endPar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709"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710" name="正方形/長方形 10"/>
          <p:cNvSpPr/>
          <p:nvPr/>
        </p:nvSpPr>
        <p:spPr>
          <a:xfrm>
            <a:off x="393941" y="1031679"/>
            <a:ext cx="8498540" cy="5509200"/>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１．事業の目的</a:t>
            </a:r>
            <a:endParaRPr kumimoji="1" lang="en-US"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＜地域の現状・課題＞</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＜事業の概要＞</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＜事業の目的・効果＞</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＜ニーズ調査の結果と事業に反映した内容＞</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　地域が抱える課題、補助事業の最終的な目的及び補助事業完了後に想定される効果について分かりやすく記載すること</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a:t>
            </a:r>
            <a:endParaRPr kumimoji="1" lang="en-US" altLang="ja-JP"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n-cs"/>
              </a:rPr>
              <a:t>　実現する機能・サービスに対する利用意向等のニーズ調査を実施することが必要なため、ニーズ調査の結果を踏まえた点を記載すること。もしも、ニーズ調査が未実施の場合には、事業開始後１ヶ月程度までにはニーズ調査を完了し、事業に適切に反映させること。</a:t>
            </a:r>
            <a:br>
              <a:rPr kumimoji="1" lang="en-US"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rPr>
            </a:b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n-cs"/>
              </a:rPr>
              <a:t>なお、事業開始後に実施するニーズ調査は、サービスの詳細確定・ニーズの最終確認等のために行うものに限るものとする。</a:t>
            </a:r>
            <a:endParaRPr kumimoji="1" lang="en-US"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dirty="0">
              <a:ln>
                <a:noFill/>
              </a:ln>
              <a:solidFill>
                <a:srgbClr val="00B050"/>
              </a:solidFill>
              <a:effectLst/>
              <a:highlight>
                <a:srgbClr val="FFFF00"/>
              </a:highlight>
              <a:uLnTx/>
              <a:uFillTx/>
              <a:latin typeface="ＭＳ Ｐゴシック"/>
              <a:ea typeface="ＭＳ Ｐゴシック"/>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1" i="1" u="none" strike="noStrike" kern="100" cap="none" spc="0" normalizeH="0" baseline="0" noProof="0" dirty="0">
              <a:ln>
                <a:noFill/>
              </a:ln>
              <a:solidFill>
                <a:srgbClr val="00B050"/>
              </a:solidFill>
              <a:effectLst/>
              <a:highlight>
                <a:srgbClr val="FFFF00"/>
              </a:highlight>
              <a:uLnTx/>
              <a:uFillTx/>
              <a:latin typeface="ＭＳ Ｐゴシック"/>
              <a:ea typeface="ＭＳ Ｐゴシック"/>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ja-JP"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２．達成目標</a:t>
            </a:r>
            <a:r>
              <a:rPr kumimoji="1" lang="ja-JP" altLang="en-US"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en-US"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KPI</a:t>
            </a:r>
            <a:r>
              <a:rPr kumimoji="1" lang="ja-JP" altLang="en-US"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endParaRPr kumimoji="1" lang="en-US"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sng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54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　補助事業で達成す</a:t>
            </a: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rPr>
              <a:t>べき</a:t>
            </a:r>
            <a:r>
              <a:rPr kumimoji="1" lang="ja-JP" altLang="en-US" sz="1100" b="0" i="1" u="none" strike="noStrike" kern="100" cap="none" spc="0" normalizeH="0" baseline="0" noProof="0" dirty="0" err="1">
                <a:ln>
                  <a:noFill/>
                </a:ln>
                <a:solidFill>
                  <a:srgbClr val="FF0000"/>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n-cs"/>
              </a:rPr>
              <a:t>かつ事業年度末に確認できる</a:t>
            </a: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rPr>
              <a:t>目標を</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n-cs"/>
              </a:rPr>
              <a:t>、</a:t>
            </a: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rPr>
              <a:t>可能</a:t>
            </a: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な限り明確かつ定量的に</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表に</a:t>
            </a: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記載すること。また、実現する機能・サービス等の利用状況を把握可能な指標と、その指標に関する事業実施年度及び事業終了後５年間の達成目標も記載すること。</a:t>
            </a:r>
            <a:endParaRPr kumimoji="1" lang="ja-JP" altLang="ja-JP" sz="1100" b="0" i="0" u="none" strike="noStrike" kern="100" cap="none" spc="0" normalizeH="0" baseline="0" noProof="0" dirty="0">
              <a:ln>
                <a:noFill/>
              </a:ln>
              <a:solidFill>
                <a:srgbClr val="000000"/>
              </a:solidFill>
              <a:effectLst/>
              <a:uLnTx/>
              <a:uFillTx/>
              <a:latin typeface="ＭＳ Ｐゴシック"/>
              <a:ea typeface="ＭＳ Ｐゴシック"/>
              <a:cs typeface="Meiryo UI" panose="020B0604030504040204" pitchFamily="50" charset="-128"/>
            </a:endParaRPr>
          </a:p>
        </p:txBody>
      </p:sp>
      <p:sp>
        <p:nvSpPr>
          <p:cNvPr id="1711" name="正方形/長方形 1"/>
          <p:cNvSpPr/>
          <p:nvPr/>
        </p:nvSpPr>
        <p:spPr>
          <a:xfrm>
            <a:off x="5917238" y="1187850"/>
            <a:ext cx="2592288" cy="123303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712" name="正方形/長方形 11"/>
          <p:cNvSpPr/>
          <p:nvPr/>
        </p:nvSpPr>
        <p:spPr>
          <a:xfrm>
            <a:off x="5603682" y="6525344"/>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注）１枚に収めること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graphicFrame>
        <p:nvGraphicFramePr>
          <p:cNvPr id="1713" name="表 16"/>
          <p:cNvGraphicFramePr>
            <a:graphicFrameLocks noGrp="1"/>
          </p:cNvGraphicFramePr>
          <p:nvPr>
            <p:extLst/>
          </p:nvPr>
        </p:nvGraphicFramePr>
        <p:xfrm>
          <a:off x="723802" y="3848472"/>
          <a:ext cx="7966959" cy="2146300"/>
        </p:xfrm>
        <a:graphic>
          <a:graphicData uri="http://schemas.openxmlformats.org/drawingml/2006/table">
            <a:tbl>
              <a:tblPr/>
              <a:tblGrid>
                <a:gridCol w="234527">
                  <a:extLst>
                    <a:ext uri="{9D8B030D-6E8A-4147-A177-3AD203B41FA5}">
                      <a16:colId xmlns:a16="http://schemas.microsoft.com/office/drawing/2014/main" val="20000"/>
                    </a:ext>
                  </a:extLst>
                </a:gridCol>
                <a:gridCol w="1537108">
                  <a:extLst>
                    <a:ext uri="{9D8B030D-6E8A-4147-A177-3AD203B41FA5}">
                      <a16:colId xmlns:a16="http://schemas.microsoft.com/office/drawing/2014/main" val="20001"/>
                    </a:ext>
                  </a:extLst>
                </a:gridCol>
                <a:gridCol w="1584000">
                  <a:extLst>
                    <a:ext uri="{9D8B030D-6E8A-4147-A177-3AD203B41FA5}">
                      <a16:colId xmlns:a16="http://schemas.microsoft.com/office/drawing/2014/main" val="20002"/>
                    </a:ext>
                  </a:extLst>
                </a:gridCol>
                <a:gridCol w="1537108">
                  <a:extLst>
                    <a:ext uri="{9D8B030D-6E8A-4147-A177-3AD203B41FA5}">
                      <a16:colId xmlns:a16="http://schemas.microsoft.com/office/drawing/2014/main" val="20003"/>
                    </a:ext>
                  </a:extLst>
                </a:gridCol>
                <a:gridCol w="1537108">
                  <a:extLst>
                    <a:ext uri="{9D8B030D-6E8A-4147-A177-3AD203B41FA5}">
                      <a16:colId xmlns:a16="http://schemas.microsoft.com/office/drawing/2014/main" val="20004"/>
                    </a:ext>
                  </a:extLst>
                </a:gridCol>
                <a:gridCol w="1537108">
                  <a:extLst>
                    <a:ext uri="{9D8B030D-6E8A-4147-A177-3AD203B41FA5}">
                      <a16:colId xmlns:a16="http://schemas.microsoft.com/office/drawing/2014/main" val="20005"/>
                    </a:ext>
                  </a:extLst>
                </a:gridCol>
              </a:tblGrid>
              <a:tr h="368300">
                <a:tc>
                  <a:txBody>
                    <a:bodyPr/>
                    <a:lstStyle/>
                    <a:p>
                      <a:pPr marR="44450" indent="127000" algn="ctr">
                        <a:spcAft>
                          <a:spcPts val="0"/>
                        </a:spcAft>
                        <a:tabLst>
                          <a:tab pos="2700020" algn="ctr"/>
                          <a:tab pos="5400040" algn="r"/>
                        </a:tabLst>
                      </a:pPr>
                      <a:endParaRPr lang="ja-JP" sz="1000" kern="100" dirty="0">
                        <a:solidFill>
                          <a:srgbClr val="FF66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指標</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事業終了後５年後</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R10)</a:t>
                      </a:r>
                    </a:p>
                    <a:p>
                      <a:pPr marR="44450" indent="127000" algn="ctr">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の達成目標値</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kumimoji="1"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事業終了年度</a:t>
                      </a:r>
                      <a:r>
                        <a:rPr kumimoji="1"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(R5)</a:t>
                      </a:r>
                    </a:p>
                    <a:p>
                      <a:pPr marR="44450" indent="127000" algn="ctr">
                        <a:spcAft>
                          <a:spcPts val="0"/>
                        </a:spcAft>
                        <a:tabLst>
                          <a:tab pos="2700020" algn="ctr"/>
                          <a:tab pos="5400040" algn="r"/>
                        </a:tabLst>
                      </a:pPr>
                      <a:r>
                        <a:rPr kumimoji="1"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の達成目標値</a:t>
                      </a:r>
                      <a:endParaRPr kumimoji="1"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kumimoji="1"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現状値</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目標設定の</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出典（あれば）</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8300">
                <a:tc>
                  <a:txBody>
                    <a:bodyPr/>
                    <a:lstStyle/>
                    <a:p>
                      <a:pPr algn="ctr"/>
                      <a:r>
                        <a:rPr lang="ja-JP" altLang="en-US" sz="1000" dirty="0">
                          <a:solidFill>
                            <a:schemeClr val="tx1"/>
                          </a:solidFill>
                        </a:rPr>
                        <a:t>１</a:t>
                      </a: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68300">
                <a:tc>
                  <a:txBody>
                    <a:bodyPr/>
                    <a:lstStyle/>
                    <a:p>
                      <a:pPr algn="ctr"/>
                      <a:r>
                        <a:rPr lang="ja-JP" altLang="en-US" sz="1000" dirty="0">
                          <a:solidFill>
                            <a:schemeClr val="tx1"/>
                          </a:solidFill>
                        </a:rPr>
                        <a:t>２</a:t>
                      </a: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68300">
                <a:tc>
                  <a:txBody>
                    <a:bodyPr/>
                    <a:lstStyle/>
                    <a:p>
                      <a:pPr algn="ctr"/>
                      <a:r>
                        <a:rPr lang="ja-JP" altLang="en-US" sz="1000" dirty="0">
                          <a:solidFill>
                            <a:schemeClr val="tx1"/>
                          </a:solidFill>
                        </a:rPr>
                        <a:t>３</a:t>
                      </a: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68300">
                <a:tc>
                  <a:txBody>
                    <a:bodyPr/>
                    <a:lstStyle/>
                    <a:p>
                      <a:pPr algn="ctr"/>
                      <a:r>
                        <a:rPr lang="ja-JP" altLang="en-US" sz="1000" dirty="0">
                          <a:solidFill>
                            <a:schemeClr val="tx1"/>
                          </a:solidFill>
                        </a:rPr>
                        <a:t>・</a:t>
                      </a:r>
                      <a:endParaRPr lang="en-US" altLang="ja-JP" sz="1000" dirty="0">
                        <a:solidFill>
                          <a:schemeClr val="tx1"/>
                        </a:solidFill>
                      </a:endParaRPr>
                    </a:p>
                    <a:p>
                      <a:pPr algn="ctr"/>
                      <a:r>
                        <a:rPr lang="ja-JP" altLang="en-US" sz="1000" dirty="0">
                          <a:solidFill>
                            <a:schemeClr val="tx1"/>
                          </a:solidFill>
                        </a:rPr>
                        <a:t>・</a:t>
                      </a:r>
                      <a:endParaRPr lang="en-US" altLang="ja-JP" sz="1000" dirty="0">
                        <a:solidFill>
                          <a:schemeClr val="tx1"/>
                        </a:solidFill>
                      </a:endParaRPr>
                    </a:p>
                    <a:p>
                      <a:pPr algn="ctr"/>
                      <a:r>
                        <a:rPr lang="ja-JP" altLang="en-US" sz="1000" dirty="0">
                          <a:solidFill>
                            <a:schemeClr val="tx1"/>
                          </a:solidFill>
                        </a:rPr>
                        <a:t>・</a:t>
                      </a:r>
                      <a:endParaRPr lang="en-US" altLang="ja-JP" sz="1000" dirty="0">
                        <a:solidFill>
                          <a:schemeClr val="tx1"/>
                        </a:solidFill>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714"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23</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538794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6"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717"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18" name="Text Box 4"/>
          <p:cNvSpPr txBox="1">
            <a:spLocks noChangeArrowheads="1"/>
          </p:cNvSpPr>
          <p:nvPr/>
        </p:nvSpPr>
        <p:spPr>
          <a:xfrm>
            <a:off x="107504" y="561084"/>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構築する都市ＯＳ（データ連携基盤等）</a:t>
            </a:r>
            <a:endPar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719" name="正方形/長方形 8"/>
          <p:cNvSpPr/>
          <p:nvPr/>
        </p:nvSpPr>
        <p:spPr>
          <a:xfrm>
            <a:off x="262336" y="1137084"/>
            <a:ext cx="8784210" cy="5339923"/>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＜構築する都市</a:t>
            </a:r>
            <a:r>
              <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OS</a:t>
            </a: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の種類＞</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　都市</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の種類（製品名、サービス名、スクラッチ開発など）を記載して下さい。</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＜予定しているベンダー候補＞</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○○○（理由：）</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当該ベンダーを候補とした理由も記載して下さい。</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＜運用体制＞</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所有者：○○○</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運営者：○○○</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保守管理者：○○○</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その他</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都市</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OS</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をどのように運用していくのか詳細かつ具体的に記載すること。</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＜予定コストとマネタイズ＞</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イニシャルコスト：○○○円</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ランニングコスト：○○○円</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マネタイズの手法：○○○</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　（事業費全体ではなく）都市</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に限ったイニシャルコスト及びランニングコストの金額と、どのようにマネタイズを実施するのか記載して下さい。</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 ＞</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　どのような機能・サービスを実現するデータ連携基盤を構築するのか等を詳細かつ具体的に記載すること。</a:t>
            </a:r>
            <a:endPar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　「スマートシティセキュリティガイドライン（第</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2.0</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版）」（</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2021</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年６月 総務省）</a:t>
            </a: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等に留意し、サプライチェーンリスク対応を含む十分なサイバーセキュリティ対策を講ずること</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ja-JP" altLang="en-US"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！注意点！</a:t>
            </a:r>
            <a:endPar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88900" marR="44450" lvl="0" indent="381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　</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総務省 「地域課題解決のための</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スマートシティ推進事業」は、</a:t>
            </a:r>
            <a:r>
              <a:rPr kumimoji="1" lang="ja-JP" altLang="en-US" sz="11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都市</a:t>
            </a:r>
            <a:r>
              <a:rPr kumimoji="1" lang="en-US" altLang="ja-JP" sz="11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1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（データ連携基盤等）及びそれに接続するサービス等の実装</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に対する</a:t>
            </a:r>
            <a:br>
              <a:rPr kumimoji="1" lang="en-US" altLang="ja-JP" sz="11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b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補助を行うものであることに留意すること。また</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、本事業で構築したデータ連携基盤及びソリューションは最低５年間は運営し続ける必要がある。</a:t>
            </a:r>
            <a:endPar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p:txBody>
      </p:sp>
      <p:sp>
        <p:nvSpPr>
          <p:cNvPr id="1720" name="正方形/長方形 11"/>
          <p:cNvSpPr/>
          <p:nvPr/>
        </p:nvSpPr>
        <p:spPr>
          <a:xfrm>
            <a:off x="5917238" y="1187850"/>
            <a:ext cx="2592288" cy="123303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721" name="正方形/長方形 12"/>
          <p:cNvSpPr/>
          <p:nvPr/>
        </p:nvSpPr>
        <p:spPr>
          <a:xfrm>
            <a:off x="5586748" y="6509431"/>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注）１枚に収めること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22"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723"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24</a:t>
            </a:r>
          </a:p>
        </p:txBody>
      </p:sp>
    </p:spTree>
    <p:extLst>
      <p:ext uri="{BB962C8B-B14F-4D97-AF65-F5344CB8AC3E}">
        <p14:creationId xmlns:p14="http://schemas.microsoft.com/office/powerpoint/2010/main" val="1849350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5"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726"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27" name="Text Box 4"/>
          <p:cNvSpPr txBox="1">
            <a:spLocks noChangeArrowheads="1"/>
          </p:cNvSpPr>
          <p:nvPr/>
        </p:nvSpPr>
        <p:spPr>
          <a:xfrm>
            <a:off x="107504" y="561084"/>
            <a:ext cx="4471717"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活用するデータとサービス</a:t>
            </a:r>
            <a:endPar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728" name="正方形/長方形 8"/>
          <p:cNvSpPr/>
          <p:nvPr/>
        </p:nvSpPr>
        <p:spPr>
          <a:xfrm>
            <a:off x="275768" y="4797152"/>
            <a:ext cx="8592463" cy="938719"/>
          </a:xfrm>
          <a:prstGeom prst="rect">
            <a:avLst/>
          </a:prstGeom>
        </p:spPr>
        <p:txBody>
          <a:bodyPr wrap="square">
            <a:spAutoFit/>
          </a:bodyPr>
          <a:lstStyle/>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どの分野の</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どのような</a:t>
            </a: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データを収集・分析等を行った上で</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どういったサービスに活用するのか、具体的に記載すること</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。なお</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、令和６年度以降の予定を記載する場合には、その旨が分かるよう記載すること。</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　分野・都市横断的にデータを利用するサービスを展開する場合は、その詳細を記載すること。（加点評価する）</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　パーソナルデータを活用することで、個人に最適化したサービスを提供する取組については、その詳細を記載すること。（加点評価する）</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p:txBody>
      </p:sp>
      <p:graphicFrame>
        <p:nvGraphicFramePr>
          <p:cNvPr id="1729" name="表 3"/>
          <p:cNvGraphicFramePr>
            <a:graphicFrameLocks noGrp="1"/>
          </p:cNvGraphicFramePr>
          <p:nvPr>
            <p:extLst>
              <p:ext uri="{D42A27DB-BD31-4B8C-83A1-F6EECF244321}">
                <p14:modId xmlns:p14="http://schemas.microsoft.com/office/powerpoint/2010/main" val="2902634764"/>
              </p:ext>
            </p:extLst>
          </p:nvPr>
        </p:nvGraphicFramePr>
        <p:xfrm>
          <a:off x="539550" y="1260293"/>
          <a:ext cx="8208914" cy="3543300"/>
        </p:xfrm>
        <a:graphic>
          <a:graphicData uri="http://schemas.openxmlformats.org/drawingml/2006/table">
            <a:tbl>
              <a:tblPr firstRow="1" bandRow="1">
                <a:tableStyleId>{5940675A-B579-460E-94D1-54222C63F5DA}</a:tableStyleId>
              </a:tblPr>
              <a:tblGrid>
                <a:gridCol w="2531723">
                  <a:extLst>
                    <a:ext uri="{9D8B030D-6E8A-4147-A177-3AD203B41FA5}">
                      <a16:colId xmlns:a16="http://schemas.microsoft.com/office/drawing/2014/main" val="20000"/>
                    </a:ext>
                  </a:extLst>
                </a:gridCol>
                <a:gridCol w="537031">
                  <a:extLst>
                    <a:ext uri="{9D8B030D-6E8A-4147-A177-3AD203B41FA5}">
                      <a16:colId xmlns:a16="http://schemas.microsoft.com/office/drawing/2014/main" val="20001"/>
                    </a:ext>
                  </a:extLst>
                </a:gridCol>
                <a:gridCol w="387632">
                  <a:extLst>
                    <a:ext uri="{9D8B030D-6E8A-4147-A177-3AD203B41FA5}">
                      <a16:colId xmlns:a16="http://schemas.microsoft.com/office/drawing/2014/main" val="20002"/>
                    </a:ext>
                  </a:extLst>
                </a:gridCol>
                <a:gridCol w="1530339">
                  <a:extLst>
                    <a:ext uri="{9D8B030D-6E8A-4147-A177-3AD203B41FA5}">
                      <a16:colId xmlns:a16="http://schemas.microsoft.com/office/drawing/2014/main" val="20003"/>
                    </a:ext>
                  </a:extLst>
                </a:gridCol>
                <a:gridCol w="690469">
                  <a:extLst>
                    <a:ext uri="{9D8B030D-6E8A-4147-A177-3AD203B41FA5}">
                      <a16:colId xmlns:a16="http://schemas.microsoft.com/office/drawing/2014/main" val="20004"/>
                    </a:ext>
                  </a:extLst>
                </a:gridCol>
                <a:gridCol w="1150782">
                  <a:extLst>
                    <a:ext uri="{9D8B030D-6E8A-4147-A177-3AD203B41FA5}">
                      <a16:colId xmlns:a16="http://schemas.microsoft.com/office/drawing/2014/main" val="20005"/>
                    </a:ext>
                  </a:extLst>
                </a:gridCol>
                <a:gridCol w="1380938">
                  <a:extLst>
                    <a:ext uri="{9D8B030D-6E8A-4147-A177-3AD203B41FA5}">
                      <a16:colId xmlns:a16="http://schemas.microsoft.com/office/drawing/2014/main" val="20006"/>
                    </a:ext>
                  </a:extLst>
                </a:gridCol>
              </a:tblGrid>
              <a:tr h="131943">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サービス</a:t>
                      </a:r>
                    </a:p>
                  </a:txBody>
                  <a:tcPr>
                    <a:solidFill>
                      <a:srgbClr val="FFCDC1"/>
                    </a:solidFill>
                  </a:tcPr>
                </a:tc>
                <a:tc>
                  <a:txBody>
                    <a:bodyPr/>
                    <a:lstStyle/>
                    <a:p>
                      <a:r>
                        <a:rPr kumimoji="1" lang="ja-JP" altLang="en-US" sz="1050" dirty="0">
                          <a:latin typeface="Meiryo UI" panose="020B0604030504040204" pitchFamily="50" charset="-128"/>
                          <a:ea typeface="Meiryo UI" panose="020B0604030504040204" pitchFamily="50" charset="-128"/>
                        </a:rPr>
                        <a:t>分野</a:t>
                      </a:r>
                    </a:p>
                  </a:txBody>
                  <a:tcPr>
                    <a:solidFill>
                      <a:srgbClr val="FFCDC1"/>
                    </a:solidFill>
                  </a:tcPr>
                </a:tc>
                <a:tc>
                  <a:txBody>
                    <a:bodyPr/>
                    <a:lstStyle/>
                    <a:p>
                      <a:r>
                        <a:rPr kumimoji="1" lang="ja-JP" altLang="en-US" sz="700" dirty="0">
                          <a:latin typeface="Meiryo UI" panose="020B0604030504040204" pitchFamily="50" charset="-128"/>
                          <a:ea typeface="Meiryo UI" panose="020B0604030504040204" pitchFamily="50" charset="-128"/>
                        </a:rPr>
                        <a:t>都市</a:t>
                      </a:r>
                      <a:r>
                        <a:rPr kumimoji="1" lang="en-US" altLang="ja-JP" sz="700" dirty="0">
                          <a:latin typeface="Meiryo UI" panose="020B0604030504040204" pitchFamily="50" charset="-128"/>
                          <a:ea typeface="Meiryo UI" panose="020B0604030504040204" pitchFamily="50" charset="-128"/>
                        </a:rPr>
                        <a:t>OS</a:t>
                      </a:r>
                      <a:endParaRPr kumimoji="1" lang="ja-JP" altLang="en-US" sz="600" dirty="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データ</a:t>
                      </a:r>
                    </a:p>
                  </a:txBody>
                  <a:tcPr>
                    <a:solidFill>
                      <a:schemeClr val="bg1">
                        <a:lumMod val="8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分野</a:t>
                      </a:r>
                    </a:p>
                  </a:txBody>
                  <a:tcPr>
                    <a:solidFill>
                      <a:schemeClr val="bg1">
                        <a:lumMod val="8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区分</a:t>
                      </a:r>
                    </a:p>
                  </a:txBody>
                  <a:tcPr>
                    <a:solidFill>
                      <a:schemeClr val="bg1">
                        <a:lumMod val="8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ストア先（管理者）</a:t>
                      </a:r>
                    </a:p>
                  </a:txBody>
                  <a:tcPr>
                    <a:solidFill>
                      <a:schemeClr val="bg1">
                        <a:lumMod val="85000"/>
                      </a:schemeClr>
                    </a:solidFill>
                  </a:tcPr>
                </a:tc>
                <a:extLst>
                  <a:ext uri="{0D108BD9-81ED-4DB2-BD59-A6C34878D82A}">
                    <a16:rowId xmlns:a16="http://schemas.microsoft.com/office/drawing/2014/main" val="10000"/>
                  </a:ext>
                </a:extLst>
              </a:tr>
              <a:tr h="131943">
                <a:tc rowSpan="2">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A)</a:t>
                      </a:r>
                      <a:r>
                        <a:rPr kumimoji="1" lang="ja-JP" altLang="en-US" sz="1050" dirty="0">
                          <a:solidFill>
                            <a:schemeClr val="tx1"/>
                          </a:solidFill>
                          <a:latin typeface="Meiryo UI" panose="020B0604030504040204" pitchFamily="50" charset="-128"/>
                          <a:ea typeface="Meiryo UI" panose="020B0604030504040204" pitchFamily="50" charset="-128"/>
                        </a:rPr>
                        <a:t>ゴミ収集車の効率的なルート設定</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050" dirty="0">
                          <a:solidFill>
                            <a:schemeClr val="tx1"/>
                          </a:solidFill>
                          <a:latin typeface="Meiryo UI" panose="020B0604030504040204" pitchFamily="50" charset="-128"/>
                          <a:ea typeface="Meiryo UI" panose="020B0604030504040204" pitchFamily="50" charset="-128"/>
                        </a:rPr>
                        <a:t>－通行止めなどのデータを踏まえつつ、空のゴミ箱をルートに含まない効率的なルートをリアルタイムで決定</a:t>
                      </a:r>
                    </a:p>
                  </a:txBody>
                  <a:tcPr/>
                </a:tc>
                <a:tc rowSpan="2">
                  <a:txBody>
                    <a:bodyPr/>
                    <a:lstStyle/>
                    <a:p>
                      <a:r>
                        <a:rPr kumimoji="1" lang="ja-JP" altLang="en-US" sz="800" dirty="0">
                          <a:latin typeface="Meiryo UI" panose="020B0604030504040204" pitchFamily="50" charset="-128"/>
                          <a:ea typeface="Meiryo UI" panose="020B0604030504040204" pitchFamily="50" charset="-128"/>
                        </a:rPr>
                        <a:t>⑩環境・エネルギー</a:t>
                      </a:r>
                    </a:p>
                  </a:txBody>
                  <a:tcPr/>
                </a:tc>
                <a:tc>
                  <a:txBody>
                    <a:bodyPr/>
                    <a:lstStyle/>
                    <a:p>
                      <a:r>
                        <a:rPr kumimoji="1" lang="ja-JP" altLang="en-US" sz="1050" dirty="0">
                          <a:latin typeface="Meiryo UI" panose="020B0604030504040204" pitchFamily="50" charset="-128"/>
                          <a:ea typeface="Meiryo UI" panose="020B0604030504040204" pitchFamily="50" charset="-128"/>
                        </a:rPr>
                        <a:t>←</a:t>
                      </a:r>
                    </a:p>
                  </a:txBody>
                  <a:tcPr/>
                </a:tc>
                <a:tc>
                  <a:txBody>
                    <a:bodyPr/>
                    <a:lstStyle/>
                    <a:p>
                      <a:r>
                        <a:rPr kumimoji="1" lang="ja-JP" altLang="en-US" sz="1050" dirty="0">
                          <a:latin typeface="Meiryo UI" panose="020B0604030504040204" pitchFamily="50" charset="-128"/>
                          <a:ea typeface="Meiryo UI" panose="020B0604030504040204" pitchFamily="50" charset="-128"/>
                        </a:rPr>
                        <a:t>各ゴミ箱の内容量データ</a:t>
                      </a:r>
                    </a:p>
                  </a:txBody>
                  <a:tcPr/>
                </a:tc>
                <a:tc>
                  <a:txBody>
                    <a:bodyPr/>
                    <a:lstStyle/>
                    <a:p>
                      <a:r>
                        <a:rPr kumimoji="1" lang="ja-JP" altLang="en-US" sz="800" dirty="0">
                          <a:latin typeface="Meiryo UI" panose="020B0604030504040204" pitchFamily="50" charset="-128"/>
                          <a:ea typeface="Meiryo UI" panose="020B0604030504040204" pitchFamily="50" charset="-128"/>
                        </a:rPr>
                        <a:t>⑩環境・エネルギー</a:t>
                      </a:r>
                    </a:p>
                  </a:txBody>
                  <a:tcPr/>
                </a:tc>
                <a:tc>
                  <a:txBody>
                    <a:bodyPr/>
                    <a:lstStyle/>
                    <a:p>
                      <a:r>
                        <a:rPr kumimoji="1" lang="ja-JP" altLang="en-US" sz="800" dirty="0">
                          <a:latin typeface="Meiryo UI" panose="020B0604030504040204" pitchFamily="50" charset="-128"/>
                          <a:ea typeface="Meiryo UI" panose="020B0604030504040204" pitchFamily="50" charset="-128"/>
                        </a:rPr>
                        <a:t>④非パーソナルデータ</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Ａセンシングデータ</a:t>
                      </a: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131943">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a:t>
                      </a:r>
                    </a:p>
                  </a:txBody>
                  <a:tcPr/>
                </a:tc>
                <a:tc>
                  <a:txBody>
                    <a:bodyPr/>
                    <a:lstStyle/>
                    <a:p>
                      <a:r>
                        <a:rPr kumimoji="1" lang="ja-JP" altLang="en-US" sz="1050" dirty="0">
                          <a:latin typeface="Meiryo UI" panose="020B0604030504040204" pitchFamily="50" charset="-128"/>
                          <a:ea typeface="Meiryo UI" panose="020B0604030504040204" pitchFamily="50" charset="-128"/>
                        </a:rPr>
                        <a:t>通行止め等の道路交通データ</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⑥交通・モビリティ</a:t>
                      </a:r>
                    </a:p>
                    <a:p>
                      <a:endParaRPr kumimoji="1" lang="ja-JP" altLang="en-US" sz="800" dirty="0">
                        <a:latin typeface="Meiryo UI" panose="020B0604030504040204" pitchFamily="50" charset="-128"/>
                        <a:ea typeface="Meiryo UI" panose="020B0604030504040204" pitchFamily="50" charset="-128"/>
                      </a:endParaRPr>
                    </a:p>
                  </a:txBody>
                  <a:tcPr/>
                </a:tc>
                <a:tc>
                  <a:txBody>
                    <a:bodyPr/>
                    <a:lstStyle/>
                    <a:p>
                      <a:r>
                        <a:rPr kumimoji="1" lang="ja-JP" altLang="en-US" sz="800" dirty="0">
                          <a:latin typeface="Meiryo UI" panose="020B0604030504040204" pitchFamily="50" charset="-128"/>
                          <a:ea typeface="Meiryo UI" panose="020B0604030504040204" pitchFamily="50" charset="-128"/>
                        </a:rPr>
                        <a:t>④非パーソナルデータ</a:t>
                      </a:r>
                      <a:endParaRPr kumimoji="1" lang="en-US" altLang="ja-JP" sz="800" dirty="0">
                        <a:latin typeface="Meiryo UI" panose="020B0604030504040204" pitchFamily="50" charset="-128"/>
                        <a:ea typeface="Meiryo UI" panose="020B0604030504040204" pitchFamily="50" charset="-128"/>
                      </a:endParaRPr>
                    </a:p>
                    <a:p>
                      <a:r>
                        <a:rPr kumimoji="1" lang="en-US" altLang="ja-JP" sz="800" dirty="0">
                          <a:latin typeface="Meiryo UI" panose="020B0604030504040204" pitchFamily="50" charset="-128"/>
                          <a:ea typeface="Meiryo UI" panose="020B0604030504040204" pitchFamily="50" charset="-128"/>
                        </a:rPr>
                        <a:t>D</a:t>
                      </a:r>
                      <a:r>
                        <a:rPr kumimoji="1" lang="ja-JP" altLang="en-US" sz="800" dirty="0">
                          <a:latin typeface="Meiryo UI" panose="020B0604030504040204" pitchFamily="50" charset="-128"/>
                          <a:ea typeface="Meiryo UI" panose="020B0604030504040204" pitchFamily="50" charset="-128"/>
                        </a:rPr>
                        <a:t>その他（交通センター情報）</a:t>
                      </a:r>
                    </a:p>
                  </a:txBody>
                  <a:tcPr/>
                </a:tc>
                <a:tc>
                  <a:txBody>
                    <a:bodyPr/>
                    <a:lstStyle/>
                    <a:p>
                      <a:endParaRPr kumimoji="1" lang="ja-JP" altLang="en-US" sz="105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131943">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B)</a:t>
                      </a:r>
                      <a:r>
                        <a:rPr kumimoji="1" lang="ja-JP" altLang="en-US" sz="1050" dirty="0">
                          <a:solidFill>
                            <a:schemeClr val="tx1"/>
                          </a:solidFill>
                          <a:latin typeface="Meiryo UI" panose="020B0604030504040204" pitchFamily="50" charset="-128"/>
                          <a:ea typeface="Meiryo UI" panose="020B0604030504040204" pitchFamily="50" charset="-128"/>
                        </a:rPr>
                        <a:t>道路交通情報（電光表示板等）</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050" dirty="0">
                          <a:solidFill>
                            <a:schemeClr val="tx1"/>
                          </a:solidFill>
                          <a:latin typeface="Meiryo UI" panose="020B0604030504040204" pitchFamily="50" charset="-128"/>
                          <a:ea typeface="Meiryo UI" panose="020B0604030504040204" pitchFamily="50" charset="-128"/>
                        </a:rPr>
                        <a:t>－収集データを元に、目的地までの所要時間をスマートフォンや電光表示板に表示し、混雑緩和を図る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⑥交通・モビリティ</a:t>
                      </a:r>
                    </a:p>
                  </a:txBody>
                  <a:tcPr/>
                </a:tc>
                <a:tc>
                  <a:txBody>
                    <a:bodyPr/>
                    <a:lstStyle/>
                    <a:p>
                      <a:r>
                        <a:rPr kumimoji="1" lang="ja-JP" altLang="en-US" sz="1050" dirty="0">
                          <a:latin typeface="Meiryo UI" panose="020B0604030504040204" pitchFamily="50" charset="-128"/>
                          <a:ea typeface="Meiryo UI" panose="020B0604030504040204" pitchFamily="50" charset="-128"/>
                        </a:rPr>
                        <a:t>←</a:t>
                      </a:r>
                    </a:p>
                  </a:txBody>
                  <a:tcPr/>
                </a:tc>
                <a:tc rowSpan="3">
                  <a:txBody>
                    <a:bodyPr/>
                    <a:lstStyle/>
                    <a:p>
                      <a:r>
                        <a:rPr kumimoji="1" lang="ja-JP" altLang="en-US" sz="1050" dirty="0">
                          <a:latin typeface="Meiryo UI" panose="020B0604030504040204" pitchFamily="50" charset="-128"/>
                          <a:ea typeface="Meiryo UI" panose="020B0604030504040204" pitchFamily="50" charset="-128"/>
                        </a:rPr>
                        <a:t>・バス車内混雑情報</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・バス停間所要時間</a:t>
                      </a: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⑥交通・モビリティ</a:t>
                      </a:r>
                    </a:p>
                    <a:p>
                      <a:endParaRPr kumimoji="1" lang="ja-JP" altLang="en-US" sz="800" dirty="0">
                        <a:latin typeface="Meiryo UI" panose="020B0604030504040204" pitchFamily="50" charset="-128"/>
                        <a:ea typeface="Meiryo UI" panose="020B0604030504040204" pitchFamily="50" charset="-128"/>
                      </a:endParaRPr>
                    </a:p>
                  </a:txBody>
                  <a:tcPr/>
                </a:tc>
                <a:tc rowSpan="3">
                  <a:txBody>
                    <a:bodyPr/>
                    <a:lstStyle/>
                    <a:p>
                      <a:r>
                        <a:rPr kumimoji="1" lang="ja-JP" altLang="en-US" sz="800" dirty="0">
                          <a:latin typeface="Meiryo UI" panose="020B0604030504040204" pitchFamily="50" charset="-128"/>
                          <a:ea typeface="Meiryo UI" panose="020B0604030504040204" pitchFamily="50" charset="-128"/>
                        </a:rPr>
                        <a:t>①オープンデータ</a:t>
                      </a:r>
                      <a:endParaRPr kumimoji="1" lang="en-US" altLang="ja-JP" sz="8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Ａセンシングデータ</a:t>
                      </a: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社内データベース（●●バス）</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⇒市オープンデータサイト（●●市）</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131943">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C)</a:t>
                      </a:r>
                      <a:r>
                        <a:rPr kumimoji="1" lang="ja-JP" altLang="en-US" sz="1050" dirty="0">
                          <a:solidFill>
                            <a:schemeClr val="tx1"/>
                          </a:solidFill>
                          <a:latin typeface="Meiryo UI" panose="020B0604030504040204" pitchFamily="50" charset="-128"/>
                          <a:ea typeface="Meiryo UI" panose="020B0604030504040204" pitchFamily="50" charset="-128"/>
                        </a:rPr>
                        <a:t>混雑緩和観光ルート作成</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050" dirty="0">
                          <a:solidFill>
                            <a:schemeClr val="tx1"/>
                          </a:solidFill>
                          <a:latin typeface="Meiryo UI" panose="020B0604030504040204" pitchFamily="50" charset="-128"/>
                          <a:ea typeface="Meiryo UI" panose="020B0604030504040204" pitchFamily="50" charset="-128"/>
                        </a:rPr>
                        <a:t>－観光需要ピーク時に混雑緩和できる観光ルートや、集客を行うための観光施策の検討</a:t>
                      </a:r>
                    </a:p>
                  </a:txBody>
                  <a:tcPr/>
                </a:tc>
                <a:tc>
                  <a:txBody>
                    <a:bodyPr/>
                    <a:lstStyle/>
                    <a:p>
                      <a:r>
                        <a:rPr kumimoji="1" lang="ja-JP" altLang="en-US" sz="800" dirty="0">
                          <a:latin typeface="Meiryo UI" panose="020B0604030504040204" pitchFamily="50" charset="-128"/>
                          <a:ea typeface="Meiryo UI" panose="020B0604030504040204" pitchFamily="50" charset="-128"/>
                        </a:rPr>
                        <a:t>⑤観光・地域活性化</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131943">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D)</a:t>
                      </a:r>
                      <a:r>
                        <a:rPr kumimoji="1" lang="ja-JP" altLang="en-US" sz="1050" dirty="0">
                          <a:solidFill>
                            <a:schemeClr val="tx1"/>
                          </a:solidFill>
                          <a:latin typeface="Meiryo UI" panose="020B0604030504040204" pitchFamily="50" charset="-128"/>
                          <a:ea typeface="Meiryo UI" panose="020B0604030504040204" pitchFamily="50" charset="-128"/>
                        </a:rPr>
                        <a:t>大規模災害時シミュレーション</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予定</a:t>
                      </a:r>
                      <a:r>
                        <a:rPr kumimoji="1" lang="en-US" altLang="ja-JP" sz="1050" dirty="0">
                          <a:solidFill>
                            <a:schemeClr val="tx1"/>
                          </a:solidFill>
                          <a:latin typeface="Meiryo UI" panose="020B0604030504040204" pitchFamily="50" charset="-128"/>
                          <a:ea typeface="Meiryo UI" panose="020B0604030504040204" pitchFamily="50" charset="-128"/>
                        </a:rPr>
                        <a:t>】</a:t>
                      </a:r>
                    </a:p>
                    <a:p>
                      <a:pPr marL="93663" indent="-93663"/>
                      <a:r>
                        <a:rPr kumimoji="1" lang="ja-JP" altLang="en-US" sz="1050" dirty="0">
                          <a:solidFill>
                            <a:schemeClr val="tx1"/>
                          </a:solidFill>
                          <a:latin typeface="Meiryo UI" panose="020B0604030504040204" pitchFamily="50" charset="-128"/>
                          <a:ea typeface="Meiryo UI" panose="020B0604030504040204" pitchFamily="50" charset="-128"/>
                        </a:rPr>
                        <a:t>－大規模災害発生時の人や車の動きをシミュレーションし、防災計画として臨時避難所や避難誘導等を検討</a:t>
                      </a:r>
                    </a:p>
                  </a:txBody>
                  <a:tcPr/>
                </a:tc>
                <a:tc>
                  <a:txBody>
                    <a:bodyPr/>
                    <a:lstStyle/>
                    <a:p>
                      <a:r>
                        <a:rPr kumimoji="1" lang="ja-JP" altLang="en-US" sz="800" dirty="0">
                          <a:latin typeface="Meiryo UI" panose="020B0604030504040204" pitchFamily="50" charset="-128"/>
                          <a:ea typeface="Meiryo UI" panose="020B0604030504040204" pitchFamily="50" charset="-128"/>
                        </a:rPr>
                        <a:t>①防災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5"/>
                  </a:ext>
                </a:extLst>
              </a:tr>
              <a:tr h="145544">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6"/>
                  </a:ext>
                </a:extLst>
              </a:tr>
            </a:tbl>
          </a:graphicData>
        </a:graphic>
      </p:graphicFrame>
      <p:sp>
        <p:nvSpPr>
          <p:cNvPr id="1730" name="正方形/長方形 14"/>
          <p:cNvSpPr/>
          <p:nvPr/>
        </p:nvSpPr>
        <p:spPr>
          <a:xfrm>
            <a:off x="1080877" y="5595002"/>
            <a:ext cx="7416824" cy="1035120"/>
          </a:xfrm>
          <a:prstGeom prst="rect">
            <a:avLst/>
          </a:prstGeom>
          <a:solidFill>
            <a:schemeClr val="bg1"/>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分野の一覧</a:t>
            </a: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①交通モビリティ、②エネルギー、③防災、④インフラ維持管理、⑤観光・地域活性化、⑥健康・医療、⑦農林水産業、⑧環境、⑨セキュリティ・見守り、⑩物流、⑪都市計画・整備、⑫その他</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区分の一覧</a:t>
            </a: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①オープンデータ、 （以下オープンデータ以外の） ②パーソナルデータ（個人情報）、③パーソナルデータ（匿名加工情報等）、④非パーソナルデータ</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Ａセンシングデータ、Ｂ購買情報、Ｃ地理空間データ、Ｄその他（手入力など）</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731" name="正方形/長方形 15"/>
          <p:cNvSpPr/>
          <p:nvPr/>
        </p:nvSpPr>
        <p:spPr>
          <a:xfrm>
            <a:off x="363543" y="981083"/>
            <a:ext cx="3128337" cy="276999"/>
          </a:xfrm>
          <a:prstGeom prst="rect">
            <a:avLst/>
          </a:prstGeom>
        </p:spPr>
        <p:txBody>
          <a:bodyPr wrap="square">
            <a:spAutoFit/>
          </a:bodyPr>
          <a:lstStyle/>
          <a:p>
            <a:pPr marL="381000" marR="44450" lvl="0" indent="-381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ja-JP" altLang="en-US"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データ・サービス相関表</a:t>
            </a:r>
            <a:r>
              <a:rPr kumimoji="1" lang="en-US" altLang="ja-JP"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endParaRPr kumimoji="1" lang="ja-JP" altLang="ja-JP"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733" name="正方形/長方形 17"/>
          <p:cNvSpPr/>
          <p:nvPr/>
        </p:nvSpPr>
        <p:spPr>
          <a:xfrm>
            <a:off x="4959263" y="3974359"/>
            <a:ext cx="3128337" cy="276999"/>
          </a:xfrm>
          <a:prstGeom prst="rect">
            <a:avLst/>
          </a:prstGeom>
          <a:solidFill>
            <a:schemeClr val="bg1">
              <a:lumMod val="85000"/>
            </a:schemeClr>
          </a:solidFill>
          <a:ln>
            <a:solidFill>
              <a:schemeClr val="tx1"/>
            </a:solidFill>
          </a:ln>
        </p:spPr>
        <p:txBody>
          <a:bodyPr wrap="square">
            <a:spAutoFit/>
          </a:bodyPr>
          <a:lstStyle/>
          <a:p>
            <a:pPr marL="381000" marR="44450" lvl="0" indent="-381000" algn="ctr"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200" b="1" i="0" u="none" strike="noStrike" kern="100" cap="none" spc="0" normalizeH="0" baseline="0" noProof="0" dirty="0">
                <a:ln>
                  <a:noFill/>
                </a:ln>
                <a:solidFill>
                  <a:srgbClr val="C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記載例</a:t>
            </a:r>
            <a:endParaRPr kumimoji="1" lang="ja-JP" altLang="ja-JP" sz="1200" b="1" i="0" u="none" strike="noStrike" kern="100" cap="none" spc="0" normalizeH="0" baseline="0" noProof="0" dirty="0">
              <a:ln>
                <a:noFill/>
              </a:ln>
              <a:solidFill>
                <a:srgbClr val="C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734"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735"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25</a:t>
            </a:r>
          </a:p>
        </p:txBody>
      </p:sp>
      <p:sp>
        <p:nvSpPr>
          <p:cNvPr id="13" name="正方形/長方形 12">
            <a:extLst>
              <a:ext uri="{FF2B5EF4-FFF2-40B4-BE49-F238E27FC236}">
                <a16:creationId xmlns:a16="http://schemas.microsoft.com/office/drawing/2014/main" id="{23154145-8FD1-4F2D-B9AB-6E3E6884942F}"/>
              </a:ext>
            </a:extLst>
          </p:cNvPr>
          <p:cNvSpPr/>
          <p:nvPr/>
        </p:nvSpPr>
        <p:spPr>
          <a:xfrm>
            <a:off x="2987824" y="6607787"/>
            <a:ext cx="6768752"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注）必要に応じ、適宜枚数を追加すること（追加する場合は、以降のページ番号を</a:t>
            </a:r>
            <a:r>
              <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rPr>
              <a:t>25a,25b…</a:t>
            </a: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とすること）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Tree>
    <p:extLst>
      <p:ext uri="{BB962C8B-B14F-4D97-AF65-F5344CB8AC3E}">
        <p14:creationId xmlns:p14="http://schemas.microsoft.com/office/powerpoint/2010/main" val="1419739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chemeClr val="bg1"/>
                </a:solidFill>
                <a:latin typeface="ＭＳ Ｐゴシック" panose="020B0600070205080204" pitchFamily="50" charset="-128"/>
              </a:rPr>
              <a:t>２．スマートシティ関連事業への応募状況　</a:t>
            </a:r>
            <a:r>
              <a:rPr lang="en-US" altLang="ja-JP" sz="1800" b="1" dirty="0">
                <a:solidFill>
                  <a:schemeClr val="bg1"/>
                </a:solidFill>
                <a:latin typeface="ＭＳ Ｐゴシック" panose="020B0600070205080204" pitchFamily="50" charset="-128"/>
              </a:rPr>
              <a:t>【</a:t>
            </a:r>
            <a:r>
              <a:rPr lang="ja-JP" altLang="en-US" sz="1800" b="1" dirty="0">
                <a:solidFill>
                  <a:schemeClr val="bg1"/>
                </a:solidFill>
                <a:latin typeface="ＭＳ Ｐゴシック" panose="020B0600070205080204" pitchFamily="50" charset="-128"/>
              </a:rPr>
              <a:t>申請者名</a:t>
            </a:r>
            <a:r>
              <a:rPr lang="en-US" altLang="ja-JP" sz="1800" b="1" dirty="0">
                <a:solidFill>
                  <a:schemeClr val="bg1"/>
                </a:solidFill>
                <a:latin typeface="ＭＳ Ｐゴシック" panose="020B0600070205080204" pitchFamily="50" charset="-128"/>
              </a:rPr>
              <a:t>】</a:t>
            </a:r>
            <a:endParaRPr lang="ja-JP" altLang="en-US" sz="1800" b="1" dirty="0">
              <a:solidFill>
                <a:schemeClr val="bg1"/>
              </a:solidFill>
              <a:latin typeface="ＭＳ Ｐゴシック" panose="020B0600070205080204" pitchFamily="50" charset="-128"/>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graphicFrame>
        <p:nvGraphicFramePr>
          <p:cNvPr id="1231" name="表 12"/>
          <p:cNvGraphicFramePr>
            <a:graphicFrameLocks noGrp="1"/>
          </p:cNvGraphicFramePr>
          <p:nvPr>
            <p:extLst>
              <p:ext uri="{D42A27DB-BD31-4B8C-83A1-F6EECF244321}">
                <p14:modId xmlns:p14="http://schemas.microsoft.com/office/powerpoint/2010/main" val="916086317"/>
              </p:ext>
            </p:extLst>
          </p:nvPr>
        </p:nvGraphicFramePr>
        <p:xfrm>
          <a:off x="266314" y="4340240"/>
          <a:ext cx="8554162" cy="1920240"/>
        </p:xfrm>
        <a:graphic>
          <a:graphicData uri="http://schemas.openxmlformats.org/drawingml/2006/table">
            <a:tbl>
              <a:tblPr firstRow="1" bandRow="1">
                <a:tableStyleId>{5940675A-B579-460E-94D1-54222C63F5DA}</a:tableStyleId>
              </a:tblPr>
              <a:tblGrid>
                <a:gridCol w="3799986">
                  <a:extLst>
                    <a:ext uri="{9D8B030D-6E8A-4147-A177-3AD203B41FA5}">
                      <a16:colId xmlns:a16="http://schemas.microsoft.com/office/drawing/2014/main" val="20000"/>
                    </a:ext>
                  </a:extLst>
                </a:gridCol>
                <a:gridCol w="679168">
                  <a:extLst>
                    <a:ext uri="{9D8B030D-6E8A-4147-A177-3AD203B41FA5}">
                      <a16:colId xmlns:a16="http://schemas.microsoft.com/office/drawing/2014/main" val="2326779085"/>
                    </a:ext>
                  </a:extLst>
                </a:gridCol>
                <a:gridCol w="679168">
                  <a:extLst>
                    <a:ext uri="{9D8B030D-6E8A-4147-A177-3AD203B41FA5}">
                      <a16:colId xmlns:a16="http://schemas.microsoft.com/office/drawing/2014/main" val="20001"/>
                    </a:ext>
                  </a:extLst>
                </a:gridCol>
                <a:gridCol w="679168">
                  <a:extLst>
                    <a:ext uri="{9D8B030D-6E8A-4147-A177-3AD203B41FA5}">
                      <a16:colId xmlns:a16="http://schemas.microsoft.com/office/drawing/2014/main" val="3044282376"/>
                    </a:ext>
                  </a:extLst>
                </a:gridCol>
                <a:gridCol w="679168">
                  <a:extLst>
                    <a:ext uri="{9D8B030D-6E8A-4147-A177-3AD203B41FA5}">
                      <a16:colId xmlns:a16="http://schemas.microsoft.com/office/drawing/2014/main" val="20002"/>
                    </a:ext>
                  </a:extLst>
                </a:gridCol>
                <a:gridCol w="679168">
                  <a:extLst>
                    <a:ext uri="{9D8B030D-6E8A-4147-A177-3AD203B41FA5}">
                      <a16:colId xmlns:a16="http://schemas.microsoft.com/office/drawing/2014/main" val="20003"/>
                    </a:ext>
                  </a:extLst>
                </a:gridCol>
                <a:gridCol w="679168">
                  <a:extLst>
                    <a:ext uri="{9D8B030D-6E8A-4147-A177-3AD203B41FA5}">
                      <a16:colId xmlns:a16="http://schemas.microsoft.com/office/drawing/2014/main" val="20004"/>
                    </a:ext>
                  </a:extLst>
                </a:gridCol>
                <a:gridCol w="679168">
                  <a:extLst>
                    <a:ext uri="{9D8B030D-6E8A-4147-A177-3AD203B41FA5}">
                      <a16:colId xmlns:a16="http://schemas.microsoft.com/office/drawing/2014/main" val="20005"/>
                    </a:ext>
                  </a:extLst>
                </a:gridCol>
              </a:tblGrid>
              <a:tr h="238929">
                <a:tc gridSpan="2">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今年度応募する事業</a:t>
                      </a:r>
                    </a:p>
                  </a:txBody>
                  <a:tcP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kumimoji="1" lang="ja-JP" altLang="en-US"/>
                    </a:p>
                  </a:txBody>
                  <a:tcPr/>
                </a:tc>
                <a:tc gridSpan="6">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過去の採択事業</a:t>
                      </a:r>
                    </a:p>
                  </a:txBody>
                  <a:tcPr>
                    <a:lnL w="12700" cap="flat" cmpd="sng" algn="ctr">
                      <a:solidFill>
                        <a:schemeClr val="tx1"/>
                      </a:solidFill>
                      <a:prstDash val="solid"/>
                      <a:round/>
                      <a:headEnd type="none" w="med" len="med"/>
                      <a:tailEnd type="none" w="med" len="med"/>
                    </a:lnL>
                    <a:solidFill>
                      <a:schemeClr val="bg1">
                        <a:lumMod val="85000"/>
                      </a:schemeClr>
                    </a:solidFill>
                  </a:tcPr>
                </a:tc>
                <a:tc hMerge="1">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238929">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R5</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R4</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R3</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R2</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R1</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H30</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H29</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1"/>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内閣府 「未来技術社会実装事業」</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2"/>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総務省 「地域課題解決のためのスマートシティ推進事業」</a:t>
                      </a:r>
                      <a:r>
                        <a:rPr kumimoji="1" lang="en-US" altLang="ja-JP" sz="1100" dirty="0">
                          <a:solidFill>
                            <a:schemeClr val="tx1"/>
                          </a:solidFill>
                          <a:latin typeface="Meiryo UI" panose="020B0604030504040204" pitchFamily="50" charset="-128"/>
                          <a:ea typeface="Meiryo UI" panose="020B0604030504040204" pitchFamily="50" charset="-128"/>
                        </a:rPr>
                        <a:t>※1</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7360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経済産業省 「</a:t>
                      </a:r>
                      <a:r>
                        <a:rPr kumimoji="1" lang="zh-TW" altLang="en-US" sz="1100" dirty="0">
                          <a:solidFill>
                            <a:schemeClr val="tx1"/>
                          </a:solidFill>
                          <a:latin typeface="Meiryo UI" panose="020B0604030504040204" pitchFamily="50" charset="-128"/>
                          <a:ea typeface="Meiryo UI" panose="020B0604030504040204" pitchFamily="50" charset="-128"/>
                        </a:rPr>
                        <a:t>地域新</a:t>
                      </a:r>
                      <a:r>
                        <a:rPr kumimoji="1" lang="en-US" altLang="zh-TW" sz="1100" dirty="0" err="1">
                          <a:solidFill>
                            <a:schemeClr val="tx1"/>
                          </a:solidFill>
                          <a:latin typeface="Meiryo UI" panose="020B0604030504040204" pitchFamily="50" charset="-128"/>
                          <a:ea typeface="Meiryo UI" panose="020B0604030504040204" pitchFamily="50" charset="-128"/>
                        </a:rPr>
                        <a:t>MaaS</a:t>
                      </a:r>
                      <a:r>
                        <a:rPr kumimoji="1" lang="zh-TW" altLang="en-US" sz="1100" dirty="0">
                          <a:solidFill>
                            <a:schemeClr val="tx1"/>
                          </a:solidFill>
                          <a:latin typeface="Meiryo UI" panose="020B0604030504040204" pitchFamily="50" charset="-128"/>
                          <a:ea typeface="Meiryo UI" panose="020B0604030504040204" pitchFamily="50" charset="-128"/>
                        </a:rPr>
                        <a:t>創出推進事業</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4"/>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国土交通省 「日本版</a:t>
                      </a:r>
                      <a:r>
                        <a:rPr kumimoji="1" lang="en-US" altLang="ja-JP" sz="1100" dirty="0" err="1">
                          <a:solidFill>
                            <a:schemeClr val="tx1"/>
                          </a:solidFill>
                          <a:latin typeface="Meiryo UI" panose="020B0604030504040204" pitchFamily="50" charset="-128"/>
                          <a:ea typeface="Meiryo UI" panose="020B0604030504040204" pitchFamily="50" charset="-128"/>
                        </a:rPr>
                        <a:t>MaaS</a:t>
                      </a:r>
                      <a:r>
                        <a:rPr kumimoji="1" lang="ja-JP" altLang="en-US" sz="1100" dirty="0">
                          <a:solidFill>
                            <a:schemeClr val="tx1"/>
                          </a:solidFill>
                          <a:latin typeface="Meiryo UI" panose="020B0604030504040204" pitchFamily="50" charset="-128"/>
                          <a:ea typeface="Meiryo UI" panose="020B0604030504040204" pitchFamily="50" charset="-128"/>
                        </a:rPr>
                        <a:t>推進・支援事業」※2</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5"/>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国土交通省 「スマートシティ実装化支援事業」</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３</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6"/>
                  </a:ext>
                </a:extLst>
              </a:tr>
            </a:tbl>
          </a:graphicData>
        </a:graphic>
      </p:graphicFrame>
      <p:sp>
        <p:nvSpPr>
          <p:cNvPr id="1232" name="テキスト ボックス 15"/>
          <p:cNvSpPr txBox="1"/>
          <p:nvPr/>
        </p:nvSpPr>
        <p:spPr>
          <a:xfrm>
            <a:off x="57870" y="4057327"/>
            <a:ext cx="5673838" cy="307777"/>
          </a:xfrm>
          <a:prstGeom prst="rect">
            <a:avLst/>
          </a:prstGeom>
          <a:noFill/>
        </p:spPr>
        <p:txBody>
          <a:bodyPr wrap="square" rtlCol="0">
            <a:spAutoFit/>
          </a:bodyPr>
          <a:lstStyle/>
          <a:p>
            <a:r>
              <a:rPr kumimoji="1" lang="en-US" altLang="ja-JP" sz="1400" dirty="0">
                <a:latin typeface="+mn-ea"/>
                <a:ea typeface="+mn-ea"/>
              </a:rPr>
              <a:t>【</a:t>
            </a:r>
            <a:r>
              <a:rPr kumimoji="1" lang="ja-JP" altLang="en-US" sz="1400" dirty="0">
                <a:latin typeface="+mn-ea"/>
                <a:ea typeface="+mn-ea"/>
              </a:rPr>
              <a:t>関連事業応募・採択状況</a:t>
            </a:r>
            <a:r>
              <a:rPr kumimoji="1" lang="en-US" altLang="ja-JP" sz="1400" dirty="0">
                <a:latin typeface="+mn-ea"/>
                <a:ea typeface="+mn-ea"/>
              </a:rPr>
              <a:t>】</a:t>
            </a:r>
            <a:r>
              <a:rPr kumimoji="1" lang="ja-JP" altLang="en-US" sz="1400" dirty="0">
                <a:latin typeface="+mn-ea"/>
                <a:ea typeface="+mn-ea"/>
              </a:rPr>
              <a:t>　</a:t>
            </a:r>
            <a:r>
              <a:rPr kumimoji="1" lang="ja-JP" altLang="en-US" sz="1050" dirty="0">
                <a:solidFill>
                  <a:srgbClr val="FF0000"/>
                </a:solidFill>
                <a:latin typeface="+mn-ea"/>
                <a:ea typeface="+mn-ea"/>
              </a:rPr>
              <a:t>該当する事業に○をつけること</a:t>
            </a:r>
          </a:p>
        </p:txBody>
      </p:sp>
      <p:graphicFrame>
        <p:nvGraphicFramePr>
          <p:cNvPr id="1233" name="表 4"/>
          <p:cNvGraphicFramePr>
            <a:graphicFrameLocks noGrp="1"/>
          </p:cNvGraphicFramePr>
          <p:nvPr>
            <p:extLst>
              <p:ext uri="{D42A27DB-BD31-4B8C-83A1-F6EECF244321}">
                <p14:modId xmlns:p14="http://schemas.microsoft.com/office/powerpoint/2010/main" val="2958418205"/>
              </p:ext>
            </p:extLst>
          </p:nvPr>
        </p:nvGraphicFramePr>
        <p:xfrm>
          <a:off x="294920" y="1671940"/>
          <a:ext cx="8554160" cy="845820"/>
        </p:xfrm>
        <a:graphic>
          <a:graphicData uri="http://schemas.openxmlformats.org/drawingml/2006/table">
            <a:tbl>
              <a:tblPr firstRow="1" bandRow="1">
                <a:tableStyleId>{5940675A-B579-460E-94D1-54222C63F5DA}</a:tableStyleId>
              </a:tblPr>
              <a:tblGrid>
                <a:gridCol w="207343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5328594">
                  <a:extLst>
                    <a:ext uri="{9D8B030D-6E8A-4147-A177-3AD203B41FA5}">
                      <a16:colId xmlns:a16="http://schemas.microsoft.com/office/drawing/2014/main" val="20002"/>
                    </a:ext>
                  </a:extLst>
                </a:gridCol>
              </a:tblGrid>
              <a:tr h="225745">
                <a:tc rowSpan="2">
                  <a:txBody>
                    <a:bodyPr/>
                    <a:lstStyle/>
                    <a:p>
                      <a:r>
                        <a:rPr lang="ja-JP" altLang="en-US" sz="1200" dirty="0">
                          <a:solidFill>
                            <a:schemeClr val="tx1"/>
                          </a:solidFill>
                          <a:latin typeface="+mn-ea"/>
                          <a:ea typeface="+mn-ea"/>
                        </a:rPr>
                        <a:t>総務省 「地域課題解決のためのスマートシティ推進事業」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2"/>
                  </a:ext>
                </a:extLst>
              </a:tr>
              <a:tr h="300994">
                <a:tc vMerge="1">
                  <a:txBody>
                    <a:bodyPr/>
                    <a:lstStyle/>
                    <a:p>
                      <a:endParaRPr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r>
                        <a:rPr kumimoji="1" lang="en-US" altLang="ja-JP" sz="1050" i="1" dirty="0">
                          <a:solidFill>
                            <a:schemeClr val="tx1"/>
                          </a:solidFill>
                          <a:latin typeface="+mn-ea"/>
                          <a:ea typeface="+mn-ea"/>
                        </a:rPr>
                        <a:t>※</a:t>
                      </a:r>
                      <a:r>
                        <a:rPr kumimoji="1" lang="ja-JP" altLang="en-US" sz="1050" i="1" dirty="0">
                          <a:solidFill>
                            <a:schemeClr val="tx1"/>
                          </a:solidFill>
                          <a:latin typeface="+mn-ea"/>
                          <a:ea typeface="+mn-ea"/>
                        </a:rPr>
                        <a:t>　実施団体（補助事業者）となる地方公共団体又は民間事業者等の名称を記載</a:t>
                      </a:r>
                    </a:p>
                    <a:p>
                      <a:r>
                        <a:rPr kumimoji="1" lang="ja-JP" altLang="en-US" sz="1050" i="1" dirty="0">
                          <a:solidFill>
                            <a:schemeClr val="tx1"/>
                          </a:solidFill>
                          <a:latin typeface="+mn-ea"/>
                          <a:ea typeface="+mn-ea"/>
                        </a:rPr>
                        <a:t>（一部事務組合又は広域連合をはじめとする連携主体（法人格を有さないコンソーシアムは含まない）が実施団体となる場合は、当該連携主体の名称を記載）</a:t>
                      </a:r>
                    </a:p>
                  </a:txBody>
                  <a:tcPr/>
                </a:tc>
                <a:extLst>
                  <a:ext uri="{0D108BD9-81ED-4DB2-BD59-A6C34878D82A}">
                    <a16:rowId xmlns:a16="http://schemas.microsoft.com/office/drawing/2014/main" val="10003"/>
                  </a:ext>
                </a:extLst>
              </a:tr>
            </a:tbl>
          </a:graphicData>
        </a:graphic>
      </p:graphicFrame>
      <p:sp>
        <p:nvSpPr>
          <p:cNvPr id="1236" name="テキスト ボックス 16"/>
          <p:cNvSpPr txBox="1"/>
          <p:nvPr/>
        </p:nvSpPr>
        <p:spPr>
          <a:xfrm>
            <a:off x="467544" y="6337526"/>
            <a:ext cx="8676456" cy="553998"/>
          </a:xfrm>
          <a:prstGeom prst="rect">
            <a:avLst/>
          </a:prstGeom>
          <a:noFill/>
        </p:spPr>
        <p:txBody>
          <a:bodyPr wrap="square" rtlCol="0">
            <a:spAutoFit/>
          </a:bodyPr>
          <a:lstStyle/>
          <a:p>
            <a:pPr algn="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：施策名は、平成</a:t>
            </a:r>
            <a:r>
              <a:rPr lang="en-US" altLang="ja-JP" sz="1000" dirty="0">
                <a:latin typeface="Meiryo UI" panose="020B0604030504040204" pitchFamily="50" charset="-128"/>
                <a:ea typeface="Meiryo UI" panose="020B0604030504040204" pitchFamily="50" charset="-128"/>
              </a:rPr>
              <a:t>29</a:t>
            </a:r>
            <a:r>
              <a:rPr lang="ja-JP" altLang="en-US" sz="1000" dirty="0">
                <a:latin typeface="Meiryo UI" panose="020B0604030504040204" pitchFamily="50" charset="-128"/>
                <a:ea typeface="Meiryo UI" panose="020B0604030504040204" pitchFamily="50" charset="-128"/>
              </a:rPr>
              <a:t>年度～令和２年度「データ利活用型スマートシティ推進事業」、令和</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年度「データ連携促進型スマートシティ推進事業」</a:t>
            </a:r>
            <a:endParaRPr lang="en-US" altLang="ja-JP" sz="1000" dirty="0">
              <a:latin typeface="Meiryo UI" panose="020B0604030504040204" pitchFamily="50" charset="-128"/>
              <a:ea typeface="Meiryo UI" panose="020B0604030504040204" pitchFamily="50" charset="-128"/>
            </a:endParaRPr>
          </a:p>
          <a:p>
            <a:pPr algn="r"/>
            <a:r>
              <a:rPr lang="ja-JP" altLang="en-US" sz="1000" dirty="0">
                <a:latin typeface="Meiryo UI" panose="020B0604030504040204" pitchFamily="50" charset="-128"/>
                <a:ea typeface="Meiryo UI" panose="020B0604030504040204" pitchFamily="50" charset="-128"/>
              </a:rPr>
              <a:t>※2：令和元年度の施策名は「新モビリティサービス推進事業」</a:t>
            </a:r>
            <a:endParaRPr lang="en-US" altLang="ja-JP" sz="1000" dirty="0">
              <a:latin typeface="Meiryo UI" panose="020B0604030504040204" pitchFamily="50" charset="-128"/>
              <a:ea typeface="Meiryo UI" panose="020B0604030504040204" pitchFamily="50" charset="-128"/>
            </a:endParaRPr>
          </a:p>
          <a:p>
            <a:pPr algn="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３：令和元～３年度「スマートシティモデルプロジェクト」</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2</a:t>
            </a:r>
            <a:endParaRPr kumimoji="1" lang="ja-JP" altLang="en-US" sz="1480" dirty="0">
              <a:solidFill>
                <a:schemeClr val="tx1"/>
              </a:solidFill>
            </a:endParaRPr>
          </a:p>
        </p:txBody>
      </p:sp>
    </p:spTree>
    <p:extLst>
      <p:ext uri="{BB962C8B-B14F-4D97-AF65-F5344CB8AC3E}">
        <p14:creationId xmlns:p14="http://schemas.microsoft.com/office/powerpoint/2010/main" val="2389368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7"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738"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39" name="Text Box 4"/>
          <p:cNvSpPr txBox="1">
            <a:spLocks noChangeArrowheads="1"/>
          </p:cNvSpPr>
          <p:nvPr/>
        </p:nvSpPr>
        <p:spPr>
          <a:xfrm>
            <a:off x="107504" y="561084"/>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活用するデータとサービス</a:t>
            </a:r>
            <a:endPar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740" name="正方形/長方形 8"/>
          <p:cNvSpPr/>
          <p:nvPr/>
        </p:nvSpPr>
        <p:spPr>
          <a:xfrm>
            <a:off x="279430" y="4420619"/>
            <a:ext cx="8592463" cy="1277273"/>
          </a:xfrm>
          <a:prstGeom prst="rect">
            <a:avLst/>
          </a:prstGeom>
        </p:spPr>
        <p:txBody>
          <a:bodyPr wrap="square">
            <a:spAutoFit/>
          </a:bodyPr>
          <a:lstStyle/>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地域の抱える課題を解決するサービス等の内容を具体的に記載すること。なお、都市</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OS</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との関係性についても明確に記載すること。</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a:t>
            </a: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個人情報等機密性の高い情報等をどのようなセキュリティポリシーに従って取り扱うか、セキュリティポリシー等の所管部局・部署と十分に協議をしたか、外部委託を行う場合を含めて必要な情報セキュリティ対策が講じられているかなどを詳細かつ具体的に記載すること。</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　</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rPr>
              <a:t>AI</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等の先端技術を用いる場合は、その詳細を記載すること。（加点評価する）</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100" b="0" i="0" u="none" strike="noStrike" kern="100" cap="none" spc="0" normalizeH="0" baseline="0" noProof="0" dirty="0">
              <a:ln>
                <a:noFill/>
              </a:ln>
              <a:solidFill>
                <a:srgbClr val="FFAA0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ja-JP"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41" name="正方形/長方形 15"/>
          <p:cNvSpPr/>
          <p:nvPr/>
        </p:nvSpPr>
        <p:spPr>
          <a:xfrm>
            <a:off x="363543" y="1031885"/>
            <a:ext cx="3128337" cy="276999"/>
          </a:xfrm>
          <a:prstGeom prst="rect">
            <a:avLst/>
          </a:prstGeom>
        </p:spPr>
        <p:txBody>
          <a:bodyPr wrap="square">
            <a:spAutoFit/>
          </a:bodyPr>
          <a:lstStyle/>
          <a:p>
            <a:pPr marL="381000" marR="44450" lvl="0" indent="-381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2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ja-JP" altLang="en-US" sz="12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具体的なサービス等の詳細</a:t>
            </a:r>
            <a:r>
              <a:rPr kumimoji="1" lang="en-US" altLang="ja-JP" sz="12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endParaRPr kumimoji="1" lang="ja-JP" altLang="ja-JP" sz="12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743"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744" name="正方形/長方形 11"/>
          <p:cNvSpPr/>
          <p:nvPr/>
        </p:nvSpPr>
        <p:spPr>
          <a:xfrm>
            <a:off x="5796136" y="1467636"/>
            <a:ext cx="2592288" cy="123303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745" name="正方形/長方形 12"/>
          <p:cNvSpPr/>
          <p:nvPr/>
        </p:nvSpPr>
        <p:spPr>
          <a:xfrm>
            <a:off x="465949" y="1308884"/>
            <a:ext cx="8498540" cy="1107996"/>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a:t>
            </a:r>
            <a:r>
              <a:rPr kumimoji="1" lang="ja-JP" altLang="en-US"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（例）</a:t>
            </a:r>
            <a:r>
              <a:rPr kumimoji="1" lang="ja-JP" altLang="en-US"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ゴミ収集車の効率的なルート設定</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noStrike" kern="100" cap="none" spc="0" normalizeH="0" baseline="0" noProof="0" dirty="0">
              <a:ln>
                <a:noFill/>
              </a:ln>
              <a:solidFill>
                <a:srgbClr val="0070C0"/>
              </a:solidFill>
              <a:effectLst/>
              <a:highlight>
                <a:srgbClr val="FFFF00"/>
              </a:highligh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＜地域の抱える課題＞</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ＭＳ Ｐゴシック"/>
              <a:ea typeface="ＭＳ Ｐゴシック" panose="020B060007020508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＜サービスの詳細説明＞</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ＭＳ Ｐゴシック"/>
              <a:ea typeface="ＭＳ Ｐゴシック" panose="020B0600070205080204" pitchFamily="50" charset="-128"/>
              <a:cs typeface="Meiryo UI" panose="020B0604030504040204" pitchFamily="50" charset="-128"/>
            </a:endParaRPr>
          </a:p>
        </p:txBody>
      </p:sp>
      <p:sp>
        <p:nvSpPr>
          <p:cNvPr id="1746"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26</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2" name="正方形/長方形 11">
            <a:extLst>
              <a:ext uri="{FF2B5EF4-FFF2-40B4-BE49-F238E27FC236}">
                <a16:creationId xmlns:a16="http://schemas.microsoft.com/office/drawing/2014/main" id="{6BC63035-D3BD-480C-BE58-E06CA4CF3E27}"/>
              </a:ext>
            </a:extLst>
          </p:cNvPr>
          <p:cNvSpPr/>
          <p:nvPr/>
        </p:nvSpPr>
        <p:spPr>
          <a:xfrm>
            <a:off x="2843808" y="6467901"/>
            <a:ext cx="6768752"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注）必要に応じ、適宜枚数を追加すること（追加する場合は、以降のページ番号を</a:t>
            </a:r>
            <a:r>
              <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rPr>
              <a:t>26a,26b…</a:t>
            </a: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とすること）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Tree>
    <p:extLst>
      <p:ext uri="{BB962C8B-B14F-4D97-AF65-F5344CB8AC3E}">
        <p14:creationId xmlns:p14="http://schemas.microsoft.com/office/powerpoint/2010/main" val="18638947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4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50" name="Text Box 4"/>
          <p:cNvSpPr txBox="1">
            <a:spLocks noChangeArrowheads="1"/>
          </p:cNvSpPr>
          <p:nvPr/>
        </p:nvSpPr>
        <p:spPr>
          <a:xfrm>
            <a:off x="35496" y="552834"/>
            <a:ext cx="7398461" cy="400110"/>
          </a:xfrm>
          <a:prstGeom prst="rect">
            <a:avLst/>
          </a:prstGeom>
          <a:noFill/>
          <a:ln w="9525">
            <a:noFill/>
            <a:miter lim="800000"/>
            <a:headEnd/>
            <a:tailEnd/>
          </a:ln>
          <a:effectLst/>
        </p:spPr>
        <p:txBody>
          <a:bodyPr wrap="square">
            <a:spAutoFit/>
          </a:bodyPr>
          <a:lstStyle/>
          <a:p>
            <a:pPr marL="342900" marR="0" lvl="0" indent="-342900" algn="l" defTabSz="914400" rtl="0" eaLnBrk="1" fontAlgn="base" latinLnBrk="0" hangingPunct="1">
              <a:lnSpc>
                <a:spcPct val="100000"/>
              </a:lnSpc>
              <a:spcBef>
                <a:spcPct val="5000"/>
              </a:spcBef>
              <a:spcAft>
                <a:spcPct val="0"/>
              </a:spcAft>
              <a:buClrTx/>
              <a:buSzTx/>
              <a:buFont typeface="Wingdings" panose="05000000000000000000"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（１）「適合性」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51"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52" name="表 8"/>
          <p:cNvGraphicFramePr>
            <a:graphicFrameLocks noGrp="1"/>
          </p:cNvGraphicFramePr>
          <p:nvPr>
            <p:extLst/>
          </p:nvPr>
        </p:nvGraphicFramePr>
        <p:xfrm>
          <a:off x="334796" y="1137051"/>
          <a:ext cx="8474408" cy="5364048"/>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756000">
                <a:tc rowSpan="2">
                  <a:txBody>
                    <a:bodyPr/>
                    <a:lstStyle/>
                    <a:p>
                      <a:pPr marR="44450" indent="0" algn="ctr">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応募主体</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93663"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１）都道府県、（２）市町村（一部事務組合又は広域連合を含む）、（３）法人格を有する組織のいずれかであること。ただし、（３）法人格を有する組織が実施団体となる場合には、事業に関連する都道府県又は市区町村との間で、出資 、包括連携協定、コンソーシアム組成等によりガバナンスが確立されていること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80000">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en-US" altLang="ja-JP" sz="1200" i="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marR="44450" indent="0">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提案者である○○株式会社は（３）に該当するものであり、令和５年○月にスマートシティの推進について○○市と「～協定」を締結しており･･･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76000">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リファレンスアーキテクチャ</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「スマートシティリファレンスアーキテクチャ　ホワイトペーパー」に基づき、スマートシティの構成要素が明確に整理されており、可視化されていること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80000">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応募様式共通部分に記載のとおり「スマートシティリファレンスアーキテクチャ　ホワイトペーパー」に準拠している。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32048">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必須</a:t>
                      </a: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３つの基本理念：市民（利用者）中心主義</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”Well-Being</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の向上“ に向け、市民目線を意識し、市民自らの主体的な取組を重視していること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440000">
                <a:tc vMerge="1">
                  <a:txBody>
                    <a:bodyPr/>
                    <a:lstStyle/>
                    <a:p>
                      <a:endParaRPr kumimoji="1" lang="ja-JP" altLang="en-US"/>
                    </a:p>
                  </a:txBody>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市は従来より○</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という課題がある。この課題解決に向け、市民と共同で･･･</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endParaRPr kumimoji="1" lang="ja-JP" altLang="en-US" sz="1200" dirty="0"/>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753"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54"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27</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966633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6"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57"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58" name="Text Box 4"/>
          <p:cNvSpPr txBox="1">
            <a:spLocks noChangeArrowheads="1"/>
          </p:cNvSpPr>
          <p:nvPr/>
        </p:nvSpPr>
        <p:spPr>
          <a:xfrm>
            <a:off x="35496" y="552834"/>
            <a:ext cx="7398461" cy="400110"/>
          </a:xfrm>
          <a:prstGeom prst="rect">
            <a:avLst/>
          </a:prstGeom>
          <a:noFill/>
          <a:ln w="9525">
            <a:noFill/>
            <a:miter lim="800000"/>
            <a:headEnd/>
            <a:tailEnd/>
          </a:ln>
          <a:effectLst/>
        </p:spPr>
        <p:txBody>
          <a:bodyPr wrap="square">
            <a:spAutoFit/>
          </a:bodyPr>
          <a:lstStyle/>
          <a:p>
            <a:pPr marL="342900" marR="0" lvl="0" indent="-342900" algn="l" defTabSz="914400" rtl="0" eaLnBrk="1" fontAlgn="base" latinLnBrk="0" hangingPunct="1">
              <a:lnSpc>
                <a:spcPct val="100000"/>
              </a:lnSpc>
              <a:spcBef>
                <a:spcPct val="5000"/>
              </a:spcBef>
              <a:spcAft>
                <a:spcPct val="0"/>
              </a:spcAft>
              <a:buClrTx/>
              <a:buSzTx/>
              <a:buFont typeface="Wingdings" panose="05000000000000000000"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（１）「適合性」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59"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60" name="表 8"/>
          <p:cNvGraphicFramePr>
            <a:graphicFrameLocks noGrp="1"/>
          </p:cNvGraphicFramePr>
          <p:nvPr>
            <p:extLst/>
          </p:nvPr>
        </p:nvGraphicFramePr>
        <p:xfrm>
          <a:off x="334796" y="1175973"/>
          <a:ext cx="8474408" cy="5457216"/>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567604">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④</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３つの基本理念：ビジョン・課題中心主義</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実施地域において策定した総合計画や地方版まち・ひと・しごと創生総合戦略などの各種戦略に沿ったものであり、事業の実施が同戦略の推進に寄与すること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12009">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市は従来より○</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推進してきているところであり、○年○月に策定した「地方版総合戦略」においても、重要な柱立ての１つとして盛り込まれている。本事業は同戦略の実現に向けて、○○という観点において寄与するものであり･</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95683">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⑤</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３つの基本理念：ビジョン・課題中心主義</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事業の実施を通じて期待される事業の成果が明確に示されており、地域の課題解決に資する根拠が明確に示されていること。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特に、民間事業者等が事業主体となる場合にあっては、事業実施地域自治体において、事業を通じて解決したい地域課題が</a:t>
                      </a:r>
                      <a:br>
                        <a:rPr kumimoji="1" lang="en-US" altLang="ja-JP" sz="1200" kern="1200" dirty="0">
                          <a:solidFill>
                            <a:schemeClr val="tx1"/>
                          </a:solidFill>
                          <a:latin typeface="Meiryo UI" panose="020B0604030504040204" pitchFamily="50" charset="-128"/>
                          <a:ea typeface="Meiryo UI" panose="020B0604030504040204" pitchFamily="50" charset="-128"/>
                          <a:cs typeface="+mn-cs"/>
                        </a:rPr>
                      </a:b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特定されており、当該課題を解決するうえで事業の実施を必要としていることが明確に示されていること。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446083">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spcAft>
                          <a:spcPts val="0"/>
                        </a:spcAft>
                        <a:tabLst>
                          <a:tab pos="2700020" algn="ctr"/>
                          <a:tab pos="5400040" algn="r"/>
                        </a:tabLst>
                      </a:pP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・本事業を行うことにより、○○という地域課題が○○という観点から解決することができると見込んでおり･･･</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・事業費○万円に対して、○○をはじめとする波及効果としてコスト換算を行うと○万円の効果を見込んでおり･･･</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・○○市においては、令和○年度から○○に取り組むなど、○○を重要課題として対策を推進しているところ。</a:t>
                      </a:r>
                      <a:b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b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提案者である○○株式会社と○○市が締結している「○○協定」においても、重点的に解決すべき地域課題として</a:t>
                      </a:r>
                      <a:b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b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○○が掲げられており、その対策として○○を実施することについては、令和○年○月に実施した市民アンケートでも～という結果を得ている。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761" name="正方形/長方形 12"/>
          <p:cNvSpPr/>
          <p:nvPr/>
        </p:nvSpPr>
        <p:spPr>
          <a:xfrm>
            <a:off x="5725918" y="5589240"/>
            <a:ext cx="2929414" cy="94500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762"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63"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28</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5977115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5"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66"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67" name="Text Box 4"/>
          <p:cNvSpPr txBox="1">
            <a:spLocks noChangeArrowheads="1"/>
          </p:cNvSpPr>
          <p:nvPr/>
        </p:nvSpPr>
        <p:spPr>
          <a:xfrm>
            <a:off x="35496" y="552834"/>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（２）「具体性・実行性」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68"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69" name="表 8"/>
          <p:cNvGraphicFramePr>
            <a:graphicFrameLocks noGrp="1"/>
          </p:cNvGraphicFramePr>
          <p:nvPr>
            <p:extLst/>
          </p:nvPr>
        </p:nvGraphicFramePr>
        <p:xfrm>
          <a:off x="334796" y="1137051"/>
          <a:ext cx="8474408" cy="5535309"/>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503926">
                <a:tc rowSpan="2">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実施計画</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実施体制や事業スケジュール等を含めた事業の実施計画が効率的・効果的に組まれており、翌年度以降も含めた事業計画等の確実な実施・運営が見込めること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39253">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・○○市においては、令和○年○月に、令和○年度までを期間としたスマートシティ推進計画を策定し、これに則って取組を進めてきた。</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・庁内では、○○課にスマートシティ担当者○名を置くとともに、○○課、○○課からなる協議体制を設けている。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・事業の実施体制として、令和５年〇月に○○市、○○社、○○協会等をメンバーとする「〇〇コンソーシアム」を設立している。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35950">
                <a:tc rowSpan="2">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推進体制</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首長がリーダーシップを発揮しているとともに、官民が定期的に意見交換する場が設けられているなど、地域において自立的・持続的に事業を行い、継続的な改善を図る体制が確立されていること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71789">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・○○市長の指示のもと、部署横断で取り組む体制ができており、その詳細や本事業に対する想いについて市長自ら作成した市長レターを別添する。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・令和</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年度からの自走に向けて、令和</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月を目途に</a:t>
                      </a:r>
                      <a:r>
                        <a:rPr kumimoji="1" lang="ja-JP" altLang="en-US" sz="1200" i="1" kern="100" dirty="0">
                          <a:solidFill>
                            <a:srgbClr val="FFAA01"/>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事業継続及び更なる普及展開に向けた</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官民連携の協議会</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を設立し･･･</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268288" marR="44450" indent="-268288"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本事業に対する首長の想いや意気込みを示した市長レターを添付可能。</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4669">
                <a:tc rowSpan="2">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endParaRPr kumimoji="1" lang="en-US"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多様な主体の参画</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地域に根差したサービス事業者、ベンチャー企業、大学・高専等の研究教育機関、市民などが参画していること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74981">
                <a:tc vMerge="1">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endParaRPr kumimoji="1" lang="en-US"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企業、○</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大学、○○高専などが参画する「○</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協議会」を設立予定であり、当該体制において事業を推進するとともに、ハッカソンやワークショップなどを開催するなかで市民参画を促し、市民含む多様な主体の声を事業に反映しつつ･･･</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・地元の</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企業や</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大学など、様々な主体が参画する</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意思</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を示しており、具体的には、</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企業は</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データを活用した○</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サービスの開発・提供を行ったり、○</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大学は</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データを活用した</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技術の研究開発を行ったりするなど、多様なニーズが届いており･･･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770"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71"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29</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1201708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3"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74"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75"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（３）「継続性」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76"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77" name="表 10"/>
          <p:cNvGraphicFramePr>
            <a:graphicFrameLocks noGrp="1"/>
          </p:cNvGraphicFramePr>
          <p:nvPr>
            <p:extLst/>
          </p:nvPr>
        </p:nvGraphicFramePr>
        <p:xfrm>
          <a:off x="334796" y="1137050"/>
          <a:ext cx="8474408" cy="5388293"/>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461848">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継続性の確保</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本事業により補助を受け実装したシステム等は、少なくとも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5</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年間使い続ける見込みがあること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6466">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・本事業で構築した</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は、</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５年間以上使用することとしている。次年度から順次システムの拡張を行う予定であり、令和〇年度〇〇という</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KPI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を設定している。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注意</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５年間の運用継続がなされない場合、補助金返還を求める可能性があることに留意されたい。</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92771">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資金的持続性の確保</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事業費を低減するための工夫を図る、利用者課金、民間資金の投入などを積極的に行う（見込み含む）など、資金的持続性を確保していること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617208">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機器については、レンタルに比較し購入する方が５年間で○○万円低廉に抑えることができるため</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を○○市、○○町と共同利用することにより・・</a:t>
                      </a:r>
                      <a:r>
                        <a:rPr kumimoji="1" lang="ja-JP" altLang="en-US" sz="1200" i="1" kern="100" dirty="0">
                          <a:solidFill>
                            <a:schemeClr val="accent6">
                              <a:lumMod val="60000"/>
                              <a:lumOff val="40000"/>
                            </a:schemeClr>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chemeClr val="accent6">
                            <a:lumMod val="60000"/>
                            <a:lumOff val="40000"/>
                          </a:schemeClr>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今</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年度では○</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市の予算化により自己負担分を支出するとともに、翌年度において運用資金を確保するため、○</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銀行や</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株式会社から事業実施に係る出融資の支援を頂ける見込み（総計</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円程度）であり、更に利用料徴収による○</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円の収入やデータ売買による○</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円の収入も見込んでおり･･･（※資金計画や翌年度以降の事業計画に関する事項）</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778" name="正方形/長方形 12"/>
          <p:cNvSpPr/>
          <p:nvPr/>
        </p:nvSpPr>
        <p:spPr>
          <a:xfrm>
            <a:off x="4427984" y="5085184"/>
            <a:ext cx="4225937" cy="129614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779"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8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30</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3062277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2"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83"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84"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（４）「汎用性・発展性」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85"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86" name="表 8"/>
          <p:cNvGraphicFramePr>
            <a:graphicFrameLocks noGrp="1"/>
          </p:cNvGraphicFramePr>
          <p:nvPr>
            <p:extLst/>
          </p:nvPr>
        </p:nvGraphicFramePr>
        <p:xfrm>
          <a:off x="334796" y="1005623"/>
          <a:ext cx="8474408" cy="5729114"/>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420298">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ロックインの排除</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構築したベンダー以外の企業もシステムを運用・改修することができるように技術・運用の両面から配慮されていること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42069">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・主要箇所はすべて</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である～を用いて都市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を構築する予定であり・・・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・また、構築したベンダー以外の企業も都市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を運用・改修ができるよう、○○をする予定であり・・・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・次年度以降の調達においては、構築ベンダーが過度に優位とならないよう、必要な情報を提供し、かつ、十分な準備期間をもって調達を行う予定であり</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07147">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相互運用性・データ流通</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実装する都市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は、分野間・地域間におけるデータ・サービスの接続及びデータの相互流通を可能とするものであること</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あわせて、各サービス等が相互運用性やデータ流通に配慮して構築されていること</a:t>
                      </a:r>
                      <a:endParaRPr kumimoji="1" lang="en-US" altLang="ja-JP" sz="1200" kern="1200" dirty="0">
                        <a:solidFill>
                          <a:schemeClr val="tx1"/>
                        </a:solidFill>
                        <a:highlight>
                          <a:srgbClr val="FFFF00"/>
                        </a:highlight>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90587">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・データ仲介機能（</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Broker</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）として～を用い、データ蓄積方式及びデータ分散方式に対応する・・・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・他都市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間、サービス間、アセット間の連携を実現するため、</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API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は～を用い・・・</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間連携及び分野間データ連携を実現するため、～のコネクタを用い・・・</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・各サービスは将来のデータ連携を視野に入れ、〇〇とする予定であり</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0070C0"/>
                        </a:solidFill>
                        <a:highlight>
                          <a:srgbClr val="FFFF00"/>
                        </a:highlight>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32048">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indent="0" algn="l" defTabSz="914400" rtl="0" eaLnBrk="1" latinLnBrk="0" hangingPunct="1">
                        <a:spcAft>
                          <a:spcPts val="0"/>
                        </a:spcAft>
                        <a:tabLst>
                          <a:tab pos="2700020" algn="ctr"/>
                          <a:tab pos="5400040" algn="r"/>
                        </a:tabLst>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拡張容易性</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0" marR="44450" indent="0" algn="l" defTabSz="914400" rtl="0" eaLnBrk="1" latinLnBrk="0" hangingPunct="1">
                        <a:spcAft>
                          <a:spcPts val="0"/>
                        </a:spcAft>
                        <a:tabLst>
                          <a:tab pos="2700020" algn="ctr"/>
                          <a:tab pos="5400040" algn="r"/>
                        </a:tabLst>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実装する都市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は、ビルディングブロック方式で構築するなど、地域が解決する課題や目指すべき将来像に応じた将来の機能追加や更新を少ない負担で行えるようにするものであること</a:t>
                      </a:r>
                    </a:p>
                    <a:p>
                      <a:pPr marL="0" marR="44450" indent="0" algn="l" defTabSz="914400" rtl="0" eaLnBrk="1" latinLnBrk="0" hangingPunct="1">
                        <a:spcAft>
                          <a:spcPts val="0"/>
                        </a:spcAft>
                        <a:tabLst>
                          <a:tab pos="2700020" algn="ctr"/>
                          <a:tab pos="5400040" algn="r"/>
                        </a:tabLst>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あわせて、各サービス等が拡張容易性に配慮して構築されていること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4608361"/>
                  </a:ext>
                </a:extLst>
              </a:tr>
              <a:tr h="1296000">
                <a:tc vMerge="1">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endParaRPr kumimoji="1" lang="en-US"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機能、～機能等の各機能はモジュール化されており拡張容易性を有する。具体的には、今年度はスモールスタートで～機能のみを導入するものの、来年度にはビルディングブロック方式で～機能を追加する予定とし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・各サービスは将来の機能拡張を視野に入れ、〇〇とする予定であり</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7235865"/>
                  </a:ext>
                </a:extLst>
              </a:tr>
            </a:tbl>
          </a:graphicData>
        </a:graphic>
      </p:graphicFrame>
      <p:sp>
        <p:nvSpPr>
          <p:cNvPr id="1787" name="正方形/長方形 10"/>
          <p:cNvSpPr/>
          <p:nvPr/>
        </p:nvSpPr>
        <p:spPr>
          <a:xfrm>
            <a:off x="6711820" y="6177352"/>
            <a:ext cx="2004956" cy="5640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図表（任意）</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50" b="0" i="0" u="none" strike="noStrike" kern="1200" cap="none" spc="0" normalizeH="0" baseline="0" noProof="0" dirty="0">
                <a:ln>
                  <a:noFill/>
                </a:ln>
                <a:solidFill>
                  <a:srgbClr val="000000"/>
                </a:solidFill>
                <a:effectLst/>
                <a:uLnTx/>
                <a:uFillTx/>
                <a:latin typeface="Arial"/>
                <a:ea typeface="ＭＳ Ｐゴシック"/>
                <a:cs typeface="+mn-cs"/>
              </a:rPr>
              <a:t>※</a:t>
            </a:r>
            <a:r>
              <a:rPr kumimoji="1" lang="ja-JP" altLang="en-US" sz="1050" b="0" i="0" u="none" strike="noStrike" kern="1200" cap="none" spc="0" normalizeH="0" baseline="0" noProof="0" dirty="0">
                <a:ln>
                  <a:noFill/>
                </a:ln>
                <a:solidFill>
                  <a:srgbClr val="000000"/>
                </a:solidFill>
                <a:effectLst/>
                <a:uLnTx/>
                <a:uFillTx/>
                <a:latin typeface="Arial"/>
                <a:ea typeface="ＭＳ Ｐゴシック"/>
                <a:cs typeface="+mn-cs"/>
              </a:rPr>
              <a:t>②と合わせて１つの</a:t>
            </a:r>
            <a:endParaRPr kumimoji="1" lang="en-US" altLang="ja-JP" sz="105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Arial"/>
                <a:ea typeface="ＭＳ Ｐゴシック"/>
                <a:cs typeface="+mn-cs"/>
              </a:rPr>
              <a:t>図表としても良い</a:t>
            </a:r>
            <a:endParaRPr kumimoji="1" lang="en-US" altLang="ja-JP" sz="105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788"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89"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31</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0" name="正方形/長方形 10">
            <a:extLst>
              <a:ext uri="{FF2B5EF4-FFF2-40B4-BE49-F238E27FC236}">
                <a16:creationId xmlns:a16="http://schemas.microsoft.com/office/drawing/2014/main" id="{194617E6-CE03-40FC-974E-E84AE252F9AA}"/>
              </a:ext>
            </a:extLst>
          </p:cNvPr>
          <p:cNvSpPr/>
          <p:nvPr/>
        </p:nvSpPr>
        <p:spPr>
          <a:xfrm>
            <a:off x="6711820" y="4149080"/>
            <a:ext cx="2004956" cy="5640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図表（任意）</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Arial"/>
                <a:ea typeface="ＭＳ Ｐゴシック"/>
                <a:cs typeface="+mn-cs"/>
              </a:rPr>
              <a:t>※</a:t>
            </a:r>
            <a:r>
              <a:rPr kumimoji="1" lang="ja-JP" altLang="en-US" sz="1100" b="0" i="0" u="none" strike="noStrike" kern="1200" cap="none" spc="0" normalizeH="0" baseline="0" noProof="0" dirty="0">
                <a:ln>
                  <a:noFill/>
                </a:ln>
                <a:solidFill>
                  <a:srgbClr val="000000"/>
                </a:solidFill>
                <a:effectLst/>
                <a:uLnTx/>
                <a:uFillTx/>
                <a:latin typeface="Arial"/>
                <a:ea typeface="ＭＳ Ｐゴシック"/>
                <a:cs typeface="+mn-cs"/>
              </a:rPr>
              <a:t>③と合わせて１つの</a:t>
            </a:r>
            <a:endParaRPr kumimoji="1" lang="en-US" altLang="ja-JP" sz="11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Arial"/>
                <a:ea typeface="ＭＳ Ｐゴシック"/>
                <a:cs typeface="+mn-cs"/>
              </a:rPr>
              <a:t>図表としても良い</a:t>
            </a:r>
            <a:endParaRPr kumimoji="1" lang="en-US" altLang="ja-JP" sz="110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3891098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1"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92"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93"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（４）「汎用性・発展性」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94"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95" name="表 8"/>
          <p:cNvGraphicFramePr>
            <a:graphicFrameLocks noGrp="1"/>
          </p:cNvGraphicFramePr>
          <p:nvPr>
            <p:extLst/>
          </p:nvPr>
        </p:nvGraphicFramePr>
        <p:xfrm>
          <a:off x="334796" y="1137050"/>
          <a:ext cx="8474408" cy="5507274"/>
        </p:xfrm>
        <a:graphic>
          <a:graphicData uri="http://schemas.openxmlformats.org/drawingml/2006/table">
            <a:tbl>
              <a:tblPr/>
              <a:tblGrid>
                <a:gridCol w="348772">
                  <a:extLst>
                    <a:ext uri="{9D8B030D-6E8A-4147-A177-3AD203B41FA5}">
                      <a16:colId xmlns:a16="http://schemas.microsoft.com/office/drawing/2014/main" val="20000"/>
                    </a:ext>
                  </a:extLst>
                </a:gridCol>
                <a:gridCol w="8125636">
                  <a:extLst>
                    <a:ext uri="{9D8B030D-6E8A-4147-A177-3AD203B41FA5}">
                      <a16:colId xmlns:a16="http://schemas.microsoft.com/office/drawing/2014/main" val="20001"/>
                    </a:ext>
                  </a:extLst>
                </a:gridCol>
              </a:tblGrid>
              <a:tr h="419742">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④</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オープン</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API】</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HP</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に</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API</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公開するとともに、スマートシティ官民連携</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PF</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サイト上にその</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URL</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を公開すること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55835">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開発者サイトを</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HP</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掲載し</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API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の取得方法などを公開するとともに、スマートシティ官民連携</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PF</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サイト</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開発者サイトの</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URL</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を公開する。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59154">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⑤</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クラウド・バイ・デフォルト原則</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及びアプリケーションをクラウド上で構築すること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28769">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拡張可能性を考慮した</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システム設計をするとともに、クラウド上で構築するようベンダへ発注予定であ</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る</a:t>
                      </a:r>
                      <a:r>
                        <a:rPr kumimoji="1" lang="ja-JP" altLang="en-US" sz="1200" i="1" kern="100" dirty="0">
                          <a:solidFill>
                            <a:srgbClr val="FFAA01"/>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rgbClr val="FFAA01"/>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19518">
                <a:tc rowSpan="2">
                  <a:txBody>
                    <a:bodyPr/>
                    <a:lstStyle/>
                    <a:p>
                      <a:pPr marL="0" marR="44450" indent="0" algn="l"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⑥</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88900" marR="44450" indent="0" algn="l" defTabSz="914400" rtl="0" eaLnBrk="1" latinLnBrk="0" hangingPunct="1">
                        <a:spcAft>
                          <a:spcPts val="0"/>
                        </a:spcAft>
                        <a:tabLst>
                          <a:tab pos="2700020" algn="ctr"/>
                          <a:tab pos="5400040" algn="r"/>
                        </a:tabLst>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データモデル</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88900" marR="44450" indent="0" algn="l" defTabSz="914400" rtl="0" eaLnBrk="1" latinLnBrk="0" hangingPunct="1">
                        <a:spcAft>
                          <a:spcPts val="0"/>
                        </a:spcAft>
                        <a:tabLst>
                          <a:tab pos="2700020" algn="ctr"/>
                          <a:tab pos="5400040" algn="r"/>
                        </a:tabLst>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データフォーマットについて、標準化されたフォーマットがある場合はそのフォーマットを使用すること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24256">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については</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（独）情報処理推進機構が策定した「共通語彙基盤」</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については内閣府「</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2020</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年度 スーパーシティのデータ連携基盤に関する調査業務 データ連携基盤技術報告書」（</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2021</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3</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月）</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に基づくデータ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モデル</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を使用する予定であ</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る。</a:t>
                      </a: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796"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97"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32</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8529773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81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20" name="Text Box 4"/>
          <p:cNvSpPr txBox="1">
            <a:spLocks noChangeArrowheads="1"/>
          </p:cNvSpPr>
          <p:nvPr/>
        </p:nvSpPr>
        <p:spPr>
          <a:xfrm>
            <a:off x="0" y="57600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（５）「有効性・効率性」</a:t>
            </a:r>
          </a:p>
        </p:txBody>
      </p:sp>
      <p:sp>
        <p:nvSpPr>
          <p:cNvPr id="1821"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22"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823" name="表 8"/>
          <p:cNvGraphicFramePr>
            <a:graphicFrameLocks noGrp="1"/>
          </p:cNvGraphicFramePr>
          <p:nvPr>
            <p:extLst/>
          </p:nvPr>
        </p:nvGraphicFramePr>
        <p:xfrm>
          <a:off x="334796" y="1087201"/>
          <a:ext cx="8474408" cy="5556036"/>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397583">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３つの基本理念：分野間連携①</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複数分野のデータ及びサービスを都市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に接続するものであること。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00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lgn="just">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本事業では、構築する都市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に、○○、○○のデータ及び○○、○○のサービスを接続する。</a:t>
                      </a:r>
                      <a:endParaRPr lang="en-US" altLang="ja-JP" sz="1200" kern="100" dirty="0">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132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３つの基本理念：分野間連携②</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を介してデータを分野間連携（</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）することで、新たな価値を生み出すサービスを提供するものであること</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※①one to many</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1</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分野のデータを複数分野で利用）パターン、②</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many to one</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（複数分野のデータを１分野で利用）パターン</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06448">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○○及び○○のデータを連携させることで、○○を</a:t>
                      </a:r>
                      <a:r>
                        <a:rPr kumimoji="1" lang="ja-JP" altLang="en-US" sz="1200" i="1" kern="100" dirty="0" err="1">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～する</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サービスを提供する。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・〇〇のデータを○○と○○のサービスで活用する。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0848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パーソナルデータの活用</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パーソナルデータを活用することで、個人に最適化したサービスを提供するものであること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12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○○サービスについては、○○のデータのほか、マイナンバーカードの個人認証機能を活用して○○のデータを取得し、利用者一人一人に適した○○を提供する。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824"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26"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33</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1" name="正方形/長方形 13">
            <a:extLst>
              <a:ext uri="{FF2B5EF4-FFF2-40B4-BE49-F238E27FC236}">
                <a16:creationId xmlns:a16="http://schemas.microsoft.com/office/drawing/2014/main" id="{C9F3D88A-EA5C-49F4-98D0-F054928687CC}"/>
              </a:ext>
            </a:extLst>
          </p:cNvPr>
          <p:cNvSpPr/>
          <p:nvPr/>
        </p:nvSpPr>
        <p:spPr>
          <a:xfrm>
            <a:off x="5713917" y="3577440"/>
            <a:ext cx="2939220" cy="97076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図表（任意）</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2" name="正方形/長方形 13">
            <a:extLst>
              <a:ext uri="{FF2B5EF4-FFF2-40B4-BE49-F238E27FC236}">
                <a16:creationId xmlns:a16="http://schemas.microsoft.com/office/drawing/2014/main" id="{A2C87E11-3F0D-48E7-BB37-D4B33002E910}"/>
              </a:ext>
            </a:extLst>
          </p:cNvPr>
          <p:cNvSpPr/>
          <p:nvPr/>
        </p:nvSpPr>
        <p:spPr>
          <a:xfrm>
            <a:off x="5713917" y="5617748"/>
            <a:ext cx="2939220" cy="97076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図表（任意）</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5113835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81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20" name="Text Box 4"/>
          <p:cNvSpPr txBox="1">
            <a:spLocks noChangeArrowheads="1"/>
          </p:cNvSpPr>
          <p:nvPr/>
        </p:nvSpPr>
        <p:spPr>
          <a:xfrm>
            <a:off x="0" y="57600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（５）「有効性・効率性」</a:t>
            </a:r>
          </a:p>
        </p:txBody>
      </p:sp>
      <p:sp>
        <p:nvSpPr>
          <p:cNvPr id="1821"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22"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823" name="表 8"/>
          <p:cNvGraphicFramePr>
            <a:graphicFrameLocks noGrp="1"/>
          </p:cNvGraphicFramePr>
          <p:nvPr>
            <p:extLst/>
          </p:nvPr>
        </p:nvGraphicFramePr>
        <p:xfrm>
          <a:off x="334796" y="1087201"/>
          <a:ext cx="8474408" cy="5517716"/>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375658">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a:solidFill>
                            <a:schemeClr val="tx1"/>
                          </a:solidFill>
                          <a:latin typeface="Meiryo UI" panose="020B0604030504040204" pitchFamily="50" charset="-128"/>
                          <a:ea typeface="Meiryo UI" panose="020B0604030504040204" pitchFamily="50" charset="-128"/>
                          <a:cs typeface="+mn-cs"/>
                        </a:rPr>
                        <a:t>④</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３つの基本理念：都市間連携①</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複数の地域で都市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を共同利用するなど、都市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を効率的に活用するものであること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00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lgn="just">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本事業で構築する都市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は、○○市及び○○町（</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or</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都道府県内の○つの市町）と共同利用する予定である。</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・本事業では、○○市が構築した（</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or</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○○社が○○市において構築・実装した）都市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を共同利用し、当該都市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に当市のサービスを接続するものである。</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・本事業は、○○市が構築した（</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or</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○○社が○○市において構築・実装した）ものと同種の都市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を構築するものであり、イニシャルコストを削減するとともに、○○市の都市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との接続を容易にするものである。</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令和６年度以降についても、該当する予定があれば、可能な範囲で具体的に記載すること。</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また、共同利用の具体的な予定が立っていなくとも、近隣自治体との共同利用実現に向けて取り組む予定があれば、適宜記載すること。</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75658">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⑤</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３つの基本理念：都市間連携②</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を介してデータを都市間連携することで、新たな価値を生み出すサービスを提供するものであること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96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○○サービスについて、当市のデータと○○市のデータを連携させることで、～の面においてより高度なサービスを提供する。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令和６年度以降についても、該当する予定があれば、可能な範囲で具体的に記載すること。</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74400">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⑥</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横展開</a:t>
                      </a: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構築したシステム等の情報や得られた知見を他の自治体に共有し、事例の横展開に貢献する取組であること</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4807466"/>
                  </a:ext>
                </a:extLst>
              </a:tr>
              <a:tr h="1296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構築した都市</a:t>
                      </a:r>
                      <a:r>
                        <a:rPr kumimoji="1" lang="en-US" altLang="ja-JP"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の設計書等を、類似の地域課題を抱える〇〇市と共有し、横展開を目指す。</a:t>
                      </a:r>
                      <a:endParaRPr kumimoji="1" lang="en-US" altLang="ja-JP"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・近隣市町村が集まる会議において構築した都市</a:t>
                      </a:r>
                      <a:r>
                        <a:rPr kumimoji="1" lang="en-US" altLang="ja-JP"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及びサービスについて構築の経緯や技術的なポイントも含めて周知・広報し、関心を持った市町村が容易に類似のシステムを導入できるようにする。</a:t>
                      </a:r>
                      <a:endParaRPr kumimoji="1" lang="en-US" altLang="ja-JP"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令和６年度以降についても、該当する予定があれば、可能な範囲で具体的に記載すること。</a:t>
                      </a:r>
                      <a:endParaRPr kumimoji="1" lang="en-US" altLang="ja-JP"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9706867"/>
                  </a:ext>
                </a:extLst>
              </a:tr>
            </a:tbl>
          </a:graphicData>
        </a:graphic>
      </p:graphicFrame>
      <p:sp>
        <p:nvSpPr>
          <p:cNvPr id="1824"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26"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34</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1" name="正方形/長方形 13">
            <a:extLst>
              <a:ext uri="{FF2B5EF4-FFF2-40B4-BE49-F238E27FC236}">
                <a16:creationId xmlns:a16="http://schemas.microsoft.com/office/drawing/2014/main" id="{C9F3D88A-EA5C-49F4-98D0-F054928687CC}"/>
              </a:ext>
            </a:extLst>
          </p:cNvPr>
          <p:cNvSpPr/>
          <p:nvPr/>
        </p:nvSpPr>
        <p:spPr>
          <a:xfrm>
            <a:off x="5713917" y="4437112"/>
            <a:ext cx="2939220" cy="4616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図表（任意）</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0048006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80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10" name="Text Box 4"/>
          <p:cNvSpPr txBox="1">
            <a:spLocks noChangeArrowheads="1"/>
          </p:cNvSpPr>
          <p:nvPr/>
        </p:nvSpPr>
        <p:spPr>
          <a:xfrm>
            <a:off x="0" y="53032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（６）「その他」</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11"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12"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813" name="表 8"/>
          <p:cNvGraphicFramePr>
            <a:graphicFrameLocks noGrp="1"/>
          </p:cNvGraphicFramePr>
          <p:nvPr>
            <p:extLst>
              <p:ext uri="{D42A27DB-BD31-4B8C-83A1-F6EECF244321}">
                <p14:modId xmlns:p14="http://schemas.microsoft.com/office/powerpoint/2010/main" val="1664101984"/>
              </p:ext>
            </p:extLst>
          </p:nvPr>
        </p:nvGraphicFramePr>
        <p:xfrm>
          <a:off x="334796" y="1109561"/>
          <a:ext cx="8474408" cy="5547604"/>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447231">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５つの基本原則：セキュリティの確保</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スマートシティセキュリティガイドライン（第</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2.0</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版）を参考としながら適切なセキュリティ対策を実施すること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20080">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スマートシティセキュリティガイドライン（第</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版）を参考に適切なセキュリティ対策を実施する。詳細は応募様式共通部分後のスマートシティセキュリティガイドライン導入チェックシートに記載。</a:t>
                      </a: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63261">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サプライチェーンリスク</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err="1">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機材、端末などがサプライチェーンリスクを考慮したものであること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24971">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err="1">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機材、端末などはサプライチェーンリスクが考慮されたものを調達することとしており・・・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63261">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５つの基本原則：プライバシーの確保</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プライバシー影響評価（</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PIA</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）を実施するなど、プライバシーを確保したものであること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64106">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本事業実施前にプライバシー影響評価（</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PIA</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）を実施することとしており･･･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814"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15" name="正方形/長方形 13"/>
          <p:cNvSpPr/>
          <p:nvPr/>
        </p:nvSpPr>
        <p:spPr>
          <a:xfrm>
            <a:off x="6468411" y="4941168"/>
            <a:ext cx="2065317" cy="158417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816"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35</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405584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400" b="1" dirty="0">
                <a:solidFill>
                  <a:srgbClr val="FFFFFF"/>
                </a:solidFill>
                <a:latin typeface="ＭＳ Ｐゴシック"/>
                <a:ea typeface="ＭＳ Ｐゴシック"/>
              </a:rPr>
              <a:t>３</a:t>
            </a:r>
            <a:r>
              <a:rPr kumimoji="1" lang="ja-JP" altLang="en-US" sz="2400" b="1" i="0" u="none" strike="noStrike" kern="1200" cap="none" spc="0" normalizeH="0" baseline="0" noProof="0" dirty="0" err="1">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合同審査評価ポイントへの反映状況　</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共通</a:t>
            </a:r>
          </a:p>
        </p:txBody>
      </p:sp>
      <p:sp>
        <p:nvSpPr>
          <p:cNvPr id="1234" name="テキスト ボックス 18"/>
          <p:cNvSpPr txBox="1"/>
          <p:nvPr/>
        </p:nvSpPr>
        <p:spPr>
          <a:xfrm>
            <a:off x="57870" y="600943"/>
            <a:ext cx="5234210" cy="338554"/>
          </a:xfrm>
          <a:prstGeom prst="rect">
            <a:avLst/>
          </a:prstGeom>
          <a:noFill/>
          <a:ln w="9525">
            <a:noFill/>
            <a:miter lim="800000"/>
            <a:headEnd/>
            <a:tailEnd/>
          </a:ln>
          <a:effectLst/>
        </p:spPr>
        <p:txBody>
          <a:bodyPr wrap="square">
            <a:spAutoFit/>
          </a:bodyPr>
          <a:lstStyle>
            <a:defPPr>
              <a:defRPr lang="ja-JP"/>
            </a:defPPr>
            <a:lvl1pPr marL="342900" lvl="0" indent="-342900" defTabSz="914400">
              <a:spcBef>
                <a:spcPct val="5000"/>
              </a:spcBef>
              <a:buFont typeface="Wingdings" panose="05000000000000000000" pitchFamily="2" charset="2"/>
              <a:buChar char="n"/>
              <a:defRPr sz="1600">
                <a:solidFill>
                  <a:srgbClr val="000000"/>
                </a:solidFill>
                <a:latin typeface="Tahoma" pitchFamily="34" charset="0"/>
              </a:defRPr>
            </a:lvl1pPr>
          </a:lstStyle>
          <a:p>
            <a:pPr marL="342900" marR="0" lvl="0" indent="-342900" algn="l" defTabSz="914400" rtl="0" eaLnBrk="0" fontAlgn="base" latinLnBrk="0" hangingPunct="0">
              <a:lnSpc>
                <a:spcPct val="100000"/>
              </a:lnSpc>
              <a:spcBef>
                <a:spcPct val="5000"/>
              </a:spcBef>
              <a:spcAft>
                <a:spcPct val="0"/>
              </a:spcAft>
              <a:buClrTx/>
              <a:buSzTx/>
              <a:buFont typeface="Wingdings" panose="05000000000000000000"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合同審査評価ポイントへの反映状況　　</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3</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251520" y="1075379"/>
            <a:ext cx="7320117" cy="723275"/>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事業毎の評価基準のほか、以下のポイントを評価する。</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該当する項目に〇をつけること</a:t>
            </a:r>
          </a:p>
        </p:txBody>
      </p:sp>
      <p:graphicFrame>
        <p:nvGraphicFramePr>
          <p:cNvPr id="14" name="表 12"/>
          <p:cNvGraphicFramePr>
            <a:graphicFrameLocks noGrp="1"/>
          </p:cNvGraphicFramePr>
          <p:nvPr>
            <p:extLst>
              <p:ext uri="{D42A27DB-BD31-4B8C-83A1-F6EECF244321}">
                <p14:modId xmlns:p14="http://schemas.microsoft.com/office/powerpoint/2010/main" val="2419378294"/>
              </p:ext>
            </p:extLst>
          </p:nvPr>
        </p:nvGraphicFramePr>
        <p:xfrm>
          <a:off x="463733" y="1965313"/>
          <a:ext cx="8389024" cy="1828800"/>
        </p:xfrm>
        <a:graphic>
          <a:graphicData uri="http://schemas.openxmlformats.org/drawingml/2006/table">
            <a:tbl>
              <a:tblPr firstRow="1" bandRow="1">
                <a:tableStyleId>{5940675A-B579-460E-94D1-54222C63F5DA}</a:tableStyleId>
              </a:tblPr>
              <a:tblGrid>
                <a:gridCol w="7906093">
                  <a:extLst>
                    <a:ext uri="{9D8B030D-6E8A-4147-A177-3AD203B41FA5}">
                      <a16:colId xmlns:a16="http://schemas.microsoft.com/office/drawing/2014/main" val="20000"/>
                    </a:ext>
                  </a:extLst>
                </a:gridCol>
                <a:gridCol w="482931">
                  <a:extLst>
                    <a:ext uri="{9D8B030D-6E8A-4147-A177-3AD203B41FA5}">
                      <a16:colId xmlns:a16="http://schemas.microsoft.com/office/drawing/2014/main" val="20001"/>
                    </a:ext>
                  </a:extLst>
                </a:gridCol>
              </a:tblGrid>
              <a:tr h="238929">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合同審査評価ポイント</a:t>
                      </a:r>
                    </a:p>
                  </a:txBody>
                  <a:tcPr>
                    <a:solidFill>
                      <a:schemeClr val="bg1">
                        <a:lumMod val="85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〇</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①新規性、先進性があり、かつ、将来の横展開・本格普及にふさわしい案件</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②効果的な施策間連携がされている、又は連携予定の案件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③効果的な地域間連携がされている、又は連携予定の案件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63819935"/>
                  </a:ext>
                </a:extLst>
              </a:tr>
              <a:tr h="273600">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④データ連携基盤（都市</a:t>
                      </a:r>
                      <a:r>
                        <a:rPr kumimoji="1" lang="en-US" altLang="ja-JP" sz="1200" dirty="0">
                          <a:solidFill>
                            <a:schemeClr val="tx1"/>
                          </a:solidFill>
                          <a:latin typeface="Meiryo UI" panose="020B0604030504040204" pitchFamily="50" charset="-128"/>
                          <a:ea typeface="Meiryo UI" panose="020B0604030504040204" pitchFamily="50" charset="-128"/>
                        </a:rPr>
                        <a:t>OS</a:t>
                      </a:r>
                      <a:r>
                        <a:rPr kumimoji="1" lang="ja-JP" altLang="en-US" sz="1200" dirty="0">
                          <a:solidFill>
                            <a:schemeClr val="tx1"/>
                          </a:solidFill>
                          <a:latin typeface="Meiryo UI" panose="020B0604030504040204" pitchFamily="50" charset="-128"/>
                          <a:ea typeface="Meiryo UI" panose="020B0604030504040204" pitchFamily="50" charset="-128"/>
                        </a:rPr>
                        <a:t>）を構築している案件、又は構築予定の案件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⑤作成する</a:t>
                      </a:r>
                      <a:r>
                        <a:rPr kumimoji="1" lang="en-US" altLang="ja-JP" sz="1200" dirty="0">
                          <a:solidFill>
                            <a:schemeClr val="tx1"/>
                          </a:solidFill>
                          <a:latin typeface="Meiryo UI" panose="020B0604030504040204" pitchFamily="50" charset="-128"/>
                          <a:ea typeface="Meiryo UI" panose="020B0604030504040204" pitchFamily="50" charset="-128"/>
                        </a:rPr>
                        <a:t>API</a:t>
                      </a:r>
                      <a:r>
                        <a:rPr kumimoji="1" lang="ja-JP" altLang="en-US" sz="1200" dirty="0">
                          <a:solidFill>
                            <a:schemeClr val="tx1"/>
                          </a:solidFill>
                          <a:latin typeface="Meiryo UI" panose="020B0604030504040204" pitchFamily="50" charset="-128"/>
                          <a:ea typeface="Meiryo UI" panose="020B0604030504040204" pitchFamily="50" charset="-128"/>
                        </a:rPr>
                        <a:t>を公開又は公開予定の案件</a:t>
                      </a:r>
                    </a:p>
                    <a:p>
                      <a:r>
                        <a:rPr kumimoji="1" lang="ja-JP" altLang="en-US" sz="1200" dirty="0">
                          <a:solidFill>
                            <a:schemeClr val="tx1"/>
                          </a:solidFill>
                          <a:latin typeface="Meiryo UI" panose="020B0604030504040204" pitchFamily="50" charset="-128"/>
                          <a:ea typeface="Meiryo UI" panose="020B0604030504040204" pitchFamily="50" charset="-128"/>
                        </a:rPr>
                        <a:t>（応募者が</a:t>
                      </a:r>
                      <a:r>
                        <a:rPr kumimoji="1" lang="en-US" altLang="ja-JP" sz="1200" dirty="0">
                          <a:solidFill>
                            <a:schemeClr val="tx1"/>
                          </a:solidFill>
                          <a:latin typeface="Meiryo UI" panose="020B0604030504040204" pitchFamily="50" charset="-128"/>
                          <a:ea typeface="Meiryo UI" panose="020B0604030504040204" pitchFamily="50" charset="-128"/>
                        </a:rPr>
                        <a:t>HP</a:t>
                      </a:r>
                      <a:r>
                        <a:rPr kumimoji="1" lang="ja-JP" altLang="en-US" sz="1200" dirty="0">
                          <a:solidFill>
                            <a:schemeClr val="tx1"/>
                          </a:solidFill>
                          <a:latin typeface="Meiryo UI" panose="020B0604030504040204" pitchFamily="50" charset="-128"/>
                          <a:ea typeface="Meiryo UI" panose="020B0604030504040204" pitchFamily="50" charset="-128"/>
                        </a:rPr>
                        <a:t>に</a:t>
                      </a:r>
                      <a:r>
                        <a:rPr kumimoji="1" lang="en-US" altLang="ja-JP" sz="1200" dirty="0">
                          <a:solidFill>
                            <a:schemeClr val="tx1"/>
                          </a:solidFill>
                          <a:latin typeface="Meiryo UI" panose="020B0604030504040204" pitchFamily="50" charset="-128"/>
                          <a:ea typeface="Meiryo UI" panose="020B0604030504040204" pitchFamily="50" charset="-128"/>
                        </a:rPr>
                        <a:t>API</a:t>
                      </a:r>
                      <a:r>
                        <a:rPr kumimoji="1" lang="ja-JP" altLang="en-US" sz="1200" dirty="0">
                          <a:solidFill>
                            <a:schemeClr val="tx1"/>
                          </a:solidFill>
                          <a:latin typeface="Meiryo UI" panose="020B0604030504040204" pitchFamily="50" charset="-128"/>
                          <a:ea typeface="Meiryo UI" panose="020B0604030504040204" pitchFamily="50" charset="-128"/>
                        </a:rPr>
                        <a:t>公開すると供に、スマートシティ官民連携</a:t>
                      </a:r>
                      <a:r>
                        <a:rPr kumimoji="1" lang="en-US" altLang="ja-JP" sz="1200" dirty="0">
                          <a:solidFill>
                            <a:schemeClr val="tx1"/>
                          </a:solidFill>
                          <a:latin typeface="Meiryo UI" panose="020B0604030504040204" pitchFamily="50" charset="-128"/>
                          <a:ea typeface="Meiryo UI" panose="020B0604030504040204" pitchFamily="50" charset="-128"/>
                        </a:rPr>
                        <a:t>PF</a:t>
                      </a:r>
                      <a:r>
                        <a:rPr kumimoji="1" lang="ja-JP" altLang="en-US" sz="1200" dirty="0">
                          <a:solidFill>
                            <a:schemeClr val="tx1"/>
                          </a:solidFill>
                          <a:latin typeface="Meiryo UI" panose="020B0604030504040204" pitchFamily="50" charset="-128"/>
                          <a:ea typeface="Meiryo UI" panose="020B0604030504040204" pitchFamily="50" charset="-128"/>
                        </a:rPr>
                        <a:t>サイト上にその</a:t>
                      </a:r>
                      <a:r>
                        <a:rPr kumimoji="1" lang="en-US" altLang="ja-JP" sz="1200" dirty="0">
                          <a:solidFill>
                            <a:schemeClr val="tx1"/>
                          </a:solidFill>
                          <a:latin typeface="Meiryo UI" panose="020B0604030504040204" pitchFamily="50" charset="-128"/>
                          <a:ea typeface="Meiryo UI" panose="020B0604030504040204" pitchFamily="50" charset="-128"/>
                        </a:rPr>
                        <a:t>URL</a:t>
                      </a:r>
                      <a:r>
                        <a:rPr kumimoji="1" lang="ja-JP" altLang="en-US" sz="1200" dirty="0">
                          <a:solidFill>
                            <a:schemeClr val="tx1"/>
                          </a:solidFill>
                          <a:latin typeface="Meiryo UI" panose="020B0604030504040204" pitchFamily="50" charset="-128"/>
                          <a:ea typeface="Meiryo UI" panose="020B0604030504040204" pitchFamily="50" charset="-128"/>
                        </a:rPr>
                        <a:t>を公開すること）</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6"/>
                  </a:ext>
                </a:extLst>
              </a:tr>
            </a:tbl>
          </a:graphicData>
        </a:graphic>
      </p:graphicFrame>
      <p:sp>
        <p:nvSpPr>
          <p:cNvPr id="15" name="Rectangle 66"/>
          <p:cNvSpPr>
            <a:spLocks noChangeArrowheads="1"/>
          </p:cNvSpPr>
          <p:nvPr/>
        </p:nvSpPr>
        <p:spPr>
          <a:xfrm>
            <a:off x="96700" y="4149080"/>
            <a:ext cx="8939796" cy="259228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22"/>
          <p:cNvSpPr/>
          <p:nvPr/>
        </p:nvSpPr>
        <p:spPr>
          <a:xfrm>
            <a:off x="136954" y="4149080"/>
            <a:ext cx="8899542" cy="1600438"/>
          </a:xfrm>
          <a:prstGeom prst="rect">
            <a:avLst/>
          </a:prstGeom>
        </p:spPr>
        <p:txBody>
          <a:bodyPr wrap="square">
            <a:spAutoFit/>
          </a:body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合同審査評価ポイントを満たしている理由を簡潔に記載</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①</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②</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③ </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lang="ja-JP" altLang="en-US" sz="1400" i="1" dirty="0">
                <a:solidFill>
                  <a:srgbClr val="FF0000"/>
                </a:solidFill>
              </a:rPr>
              <a:t>④</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（３特徴（相互運用性、データ流通、拡張容易性（ビルディングブロック））を満たしていることを示すこと。また、</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p</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９の「都市</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」の様式を必ず埋めること。）</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lang="ja-JP" altLang="en-US" sz="1400" i="1" dirty="0">
                <a:solidFill>
                  <a:srgbClr val="FF0000"/>
                </a:solidFill>
              </a:rPr>
              <a:t>⑤</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173895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事業スケジュール</a:t>
            </a:r>
          </a:p>
        </p:txBody>
      </p:sp>
      <p:sp>
        <p:nvSpPr>
          <p:cNvPr id="182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30" name="Rectangle 66"/>
          <p:cNvSpPr>
            <a:spLocks noChangeArrowheads="1"/>
          </p:cNvSpPr>
          <p:nvPr/>
        </p:nvSpPr>
        <p:spPr>
          <a:xfrm>
            <a:off x="108536" y="980728"/>
            <a:ext cx="8855951"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31" name="Text Box 4"/>
          <p:cNvSpPr txBox="1">
            <a:spLocks noChangeArrowheads="1"/>
          </p:cNvSpPr>
          <p:nvPr/>
        </p:nvSpPr>
        <p:spPr>
          <a:xfrm>
            <a:off x="0" y="592835"/>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事業スケジュール</a:t>
            </a:r>
          </a:p>
        </p:txBody>
      </p:sp>
      <p:sp>
        <p:nvSpPr>
          <p:cNvPr id="1832" name="正方形/長方形 12"/>
          <p:cNvSpPr/>
          <p:nvPr/>
        </p:nvSpPr>
        <p:spPr>
          <a:xfrm>
            <a:off x="108536" y="1084321"/>
            <a:ext cx="8712285" cy="52322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事業ごとに各実施項目の手順が分かるように整理し記入してください。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1833" name="表 13"/>
          <p:cNvGraphicFramePr>
            <a:graphicFrameLocks noGrp="1"/>
          </p:cNvGraphicFramePr>
          <p:nvPr>
            <p:extLst/>
          </p:nvPr>
        </p:nvGraphicFramePr>
        <p:xfrm>
          <a:off x="270766" y="1617042"/>
          <a:ext cx="8591662" cy="4584248"/>
        </p:xfrm>
        <a:graphic>
          <a:graphicData uri="http://schemas.openxmlformats.org/drawingml/2006/table">
            <a:tbl>
              <a:tblPr firstRow="1" bandRow="1"/>
              <a:tblGrid>
                <a:gridCol w="1564930">
                  <a:extLst>
                    <a:ext uri="{9D8B030D-6E8A-4147-A177-3AD203B41FA5}">
                      <a16:colId xmlns:a16="http://schemas.microsoft.com/office/drawing/2014/main" val="20000"/>
                    </a:ext>
                  </a:extLst>
                </a:gridCol>
                <a:gridCol w="585561">
                  <a:extLst>
                    <a:ext uri="{9D8B030D-6E8A-4147-A177-3AD203B41FA5}">
                      <a16:colId xmlns:a16="http://schemas.microsoft.com/office/drawing/2014/main" val="20001"/>
                    </a:ext>
                  </a:extLst>
                </a:gridCol>
                <a:gridCol w="585561">
                  <a:extLst>
                    <a:ext uri="{9D8B030D-6E8A-4147-A177-3AD203B41FA5}">
                      <a16:colId xmlns:a16="http://schemas.microsoft.com/office/drawing/2014/main" val="20002"/>
                    </a:ext>
                  </a:extLst>
                </a:gridCol>
                <a:gridCol w="585561">
                  <a:extLst>
                    <a:ext uri="{9D8B030D-6E8A-4147-A177-3AD203B41FA5}">
                      <a16:colId xmlns:a16="http://schemas.microsoft.com/office/drawing/2014/main" val="20003"/>
                    </a:ext>
                  </a:extLst>
                </a:gridCol>
                <a:gridCol w="585561">
                  <a:extLst>
                    <a:ext uri="{9D8B030D-6E8A-4147-A177-3AD203B41FA5}">
                      <a16:colId xmlns:a16="http://schemas.microsoft.com/office/drawing/2014/main" val="20004"/>
                    </a:ext>
                  </a:extLst>
                </a:gridCol>
                <a:gridCol w="585561">
                  <a:extLst>
                    <a:ext uri="{9D8B030D-6E8A-4147-A177-3AD203B41FA5}">
                      <a16:colId xmlns:a16="http://schemas.microsoft.com/office/drawing/2014/main" val="20005"/>
                    </a:ext>
                  </a:extLst>
                </a:gridCol>
                <a:gridCol w="585561">
                  <a:extLst>
                    <a:ext uri="{9D8B030D-6E8A-4147-A177-3AD203B41FA5}">
                      <a16:colId xmlns:a16="http://schemas.microsoft.com/office/drawing/2014/main" val="20006"/>
                    </a:ext>
                  </a:extLst>
                </a:gridCol>
                <a:gridCol w="585561">
                  <a:extLst>
                    <a:ext uri="{9D8B030D-6E8A-4147-A177-3AD203B41FA5}">
                      <a16:colId xmlns:a16="http://schemas.microsoft.com/office/drawing/2014/main" val="20007"/>
                    </a:ext>
                  </a:extLst>
                </a:gridCol>
                <a:gridCol w="585561">
                  <a:extLst>
                    <a:ext uri="{9D8B030D-6E8A-4147-A177-3AD203B41FA5}">
                      <a16:colId xmlns:a16="http://schemas.microsoft.com/office/drawing/2014/main" val="20008"/>
                    </a:ext>
                  </a:extLst>
                </a:gridCol>
                <a:gridCol w="585561">
                  <a:extLst>
                    <a:ext uri="{9D8B030D-6E8A-4147-A177-3AD203B41FA5}">
                      <a16:colId xmlns:a16="http://schemas.microsoft.com/office/drawing/2014/main" val="20009"/>
                    </a:ext>
                  </a:extLst>
                </a:gridCol>
                <a:gridCol w="585561">
                  <a:extLst>
                    <a:ext uri="{9D8B030D-6E8A-4147-A177-3AD203B41FA5}">
                      <a16:colId xmlns:a16="http://schemas.microsoft.com/office/drawing/2014/main" val="20010"/>
                    </a:ext>
                  </a:extLst>
                </a:gridCol>
                <a:gridCol w="585561">
                  <a:extLst>
                    <a:ext uri="{9D8B030D-6E8A-4147-A177-3AD203B41FA5}">
                      <a16:colId xmlns:a16="http://schemas.microsoft.com/office/drawing/2014/main" val="20011"/>
                    </a:ext>
                  </a:extLst>
                </a:gridCol>
                <a:gridCol w="585561">
                  <a:extLst>
                    <a:ext uri="{9D8B030D-6E8A-4147-A177-3AD203B41FA5}">
                      <a16:colId xmlns:a16="http://schemas.microsoft.com/office/drawing/2014/main" val="20012"/>
                    </a:ext>
                  </a:extLst>
                </a:gridCol>
              </a:tblGrid>
              <a:tr h="369913">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2023</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6</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8</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9</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12</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2024</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solidFill>
                            <a:schemeClr val="bg1"/>
                          </a:solidFill>
                          <a:latin typeface="Meiryo UI" panose="020B0604030504040204" pitchFamily="50" charset="-128"/>
                          <a:ea typeface="Meiryo UI" panose="020B0604030504040204" pitchFamily="50" charset="-128"/>
                        </a:rPr>
                        <a:t>2</a:t>
                      </a:r>
                      <a:r>
                        <a:rPr kumimoji="1" lang="ja-JP" altLang="en-US" sz="1100" dirty="0">
                          <a:solidFill>
                            <a:schemeClr val="bg1"/>
                          </a:solidFill>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3</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16625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70629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A</a:t>
                      </a:r>
                      <a:r>
                        <a:rPr kumimoji="1" lang="ja-JP" altLang="en-US" sz="1100" dirty="0">
                          <a:solidFill>
                            <a:schemeClr val="tx1"/>
                          </a:solidFill>
                          <a:latin typeface="Meiryo UI" panose="020B0604030504040204" pitchFamily="50" charset="-128"/>
                          <a:ea typeface="Meiryo UI" panose="020B0604030504040204" pitchFamily="50" charset="-128"/>
                        </a:rPr>
                        <a:t>）○○サービス開発</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（事業費：○○万円）</a:t>
                      </a: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72008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B</a:t>
                      </a:r>
                      <a:r>
                        <a:rPr kumimoji="1" lang="ja-JP" altLang="en-US" sz="1100" dirty="0">
                          <a:solidFill>
                            <a:schemeClr val="tx1"/>
                          </a:solidFill>
                          <a:latin typeface="Meiryo UI" panose="020B0604030504040204" pitchFamily="50" charset="-128"/>
                          <a:ea typeface="Meiryo UI" panose="020B0604030504040204" pitchFamily="50" charset="-128"/>
                        </a:rPr>
                        <a:t>）○○アプリ開発</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（事業費：○○万円）</a:t>
                      </a: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9567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C</a:t>
                      </a:r>
                      <a:r>
                        <a:rPr kumimoji="1" lang="ja-JP" altLang="en-US" sz="1100" dirty="0">
                          <a:solidFill>
                            <a:schemeClr val="tx1"/>
                          </a:solidFill>
                          <a:latin typeface="Meiryo UI" panose="020B0604030504040204" pitchFamily="50" charset="-128"/>
                          <a:ea typeface="Meiryo UI" panose="020B0604030504040204" pitchFamily="50" charset="-128"/>
                        </a:rPr>
                        <a:t>）都市</a:t>
                      </a:r>
                      <a:r>
                        <a:rPr kumimoji="1" lang="en-US" altLang="ja-JP" sz="1100" dirty="0">
                          <a:solidFill>
                            <a:schemeClr val="tx1"/>
                          </a:solidFill>
                          <a:latin typeface="Meiryo UI" panose="020B0604030504040204" pitchFamily="50" charset="-128"/>
                          <a:ea typeface="Meiryo UI" panose="020B0604030504040204" pitchFamily="50" charset="-128"/>
                        </a:rPr>
                        <a:t>OS</a:t>
                      </a:r>
                      <a:r>
                        <a:rPr kumimoji="1" lang="ja-JP" altLang="en-US" sz="1100" dirty="0">
                          <a:solidFill>
                            <a:schemeClr val="tx1"/>
                          </a:solidFill>
                          <a:latin typeface="Meiryo UI" panose="020B0604030504040204" pitchFamily="50" charset="-128"/>
                          <a:ea typeface="Meiryo UI" panose="020B0604030504040204" pitchFamily="50" charset="-128"/>
                        </a:rPr>
                        <a:t>整備</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（事業費：○○万円）</a:t>
                      </a: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7467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1337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57606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1835" name="ホームベース 15"/>
          <p:cNvSpPr/>
          <p:nvPr/>
        </p:nvSpPr>
        <p:spPr>
          <a:xfrm>
            <a:off x="6012160" y="2535753"/>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２．システム設計</a:t>
            </a:r>
          </a:p>
        </p:txBody>
      </p:sp>
      <p:sp>
        <p:nvSpPr>
          <p:cNvPr id="1836" name="ホームベース 16"/>
          <p:cNvSpPr/>
          <p:nvPr/>
        </p:nvSpPr>
        <p:spPr>
          <a:xfrm>
            <a:off x="6876256" y="2656127"/>
            <a:ext cx="1424828"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３．構築</a:t>
            </a:r>
          </a:p>
        </p:txBody>
      </p:sp>
      <p:sp>
        <p:nvSpPr>
          <p:cNvPr id="1837" name="ホームベース 17"/>
          <p:cNvSpPr/>
          <p:nvPr/>
        </p:nvSpPr>
        <p:spPr>
          <a:xfrm>
            <a:off x="8244407" y="2790602"/>
            <a:ext cx="628827"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４．稼働（実装）</a:t>
            </a:r>
          </a:p>
        </p:txBody>
      </p:sp>
      <p:sp>
        <p:nvSpPr>
          <p:cNvPr id="1846" name="正方形/長方形 26"/>
          <p:cNvSpPr/>
          <p:nvPr/>
        </p:nvSpPr>
        <p:spPr>
          <a:xfrm>
            <a:off x="5586748" y="6509431"/>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注）１枚に収めること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47" name="正方形/長方形 2"/>
          <p:cNvSpPr/>
          <p:nvPr/>
        </p:nvSpPr>
        <p:spPr>
          <a:xfrm>
            <a:off x="629952" y="4653136"/>
            <a:ext cx="8118648" cy="1569660"/>
          </a:xfrm>
          <a:prstGeom prst="rect">
            <a:avLst/>
          </a:prstGeom>
          <a:solidFill>
            <a:schemeClr val="bg1"/>
          </a:solidFill>
        </p:spPr>
        <p:txBody>
          <a:bodyPr wrap="square">
            <a:spAutoFit/>
          </a:bodyPr>
          <a:lstStyle/>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！注意点！</a:t>
            </a:r>
            <a:endParaRPr kumimoji="1" lang="en-US" altLang="ja-JP" sz="12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88900" marR="44450" lvl="0" indent="38100"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①</a:t>
            </a:r>
            <a:r>
              <a:rPr kumimoji="1" lang="ja-JP" altLang="en-US" sz="12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総務省 「地域課題解決のためのスマートシティ推進事業」は</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a:t>
            </a:r>
            <a:r>
              <a:rPr kumimoji="1" lang="ja-JP" altLang="en-US" sz="12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都市</a:t>
            </a:r>
            <a:r>
              <a:rPr kumimoji="1" lang="en-US" altLang="ja-JP" sz="12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2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（データ連携基盤等）及びそれに接続するサービス等の実装</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に対する補助を行うものであることに留意すること。</a:t>
            </a:r>
            <a:r>
              <a:rPr kumimoji="1" lang="ja-JP" altLang="en-US" sz="12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また、本事業で構築したデータ連携基盤及びソリューションは最低５年間は運営し続ける必要がある。</a:t>
            </a:r>
            <a:endParaRPr kumimoji="1" lang="en-US" altLang="ja-JP" sz="12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88900" marR="44450" lvl="0" indent="38100"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dirty="0">
                <a:ln>
                  <a:noFill/>
                </a:ln>
                <a:solidFill>
                  <a:srgbClr val="F73131"/>
                </a:solidFill>
                <a:effectLst/>
                <a:uLnTx/>
                <a:uFillTx/>
                <a:latin typeface="ＭＳ Ｐゴシック"/>
                <a:ea typeface="ＭＳ ゴシック" panose="020B0609070205080204" pitchFamily="49" charset="-128"/>
                <a:cs typeface="Meiryo UI" panose="020B0604030504040204" pitchFamily="50" charset="-128"/>
              </a:rPr>
              <a:t>　継続して運用しない場合、補助金の返還を求める可能性があることに留意すること。</a:t>
            </a:r>
            <a:endParaRPr kumimoji="1" lang="en-US" altLang="ja-JP" sz="1200" b="0" i="1" u="none" strike="noStrike" kern="100" cap="none" spc="0" normalizeH="0" baseline="0" noProof="0" dirty="0">
              <a:ln>
                <a:noFill/>
              </a:ln>
              <a:solidFill>
                <a:srgbClr val="F73131"/>
              </a:solidFill>
              <a:effectLst/>
              <a:uLnTx/>
              <a:uFillTx/>
              <a:latin typeface="ＭＳ Ｐゴシック"/>
              <a:ea typeface="ＭＳ ゴシック" panose="020B0609070205080204" pitchFamily="49" charset="-128"/>
              <a:cs typeface="Meiryo UI" panose="020B0604030504040204" pitchFamily="50" charset="-128"/>
            </a:endParaRPr>
          </a:p>
          <a:p>
            <a:pPr marL="268288" marR="44450" lvl="0" indent="-141288"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dirty="0">
                <a:ln>
                  <a:noFill/>
                </a:ln>
                <a:solidFill>
                  <a:srgbClr val="F73131"/>
                </a:solidFill>
                <a:effectLst/>
                <a:uLnTx/>
                <a:uFillTx/>
                <a:latin typeface="ＭＳ Ｐゴシック"/>
                <a:ea typeface="ＭＳ ゴシック" panose="020B0609070205080204" pitchFamily="49" charset="-128"/>
                <a:cs typeface="Meiryo UI" panose="020B0604030504040204" pitchFamily="50" charset="-128"/>
              </a:rPr>
              <a:t>②交付決定日より前に支出負担行為にあたる契約の締結などを行った場合、補助金の対象外となります。（ただし、例えば、契約に先立つ事業者募集や選定作業、見積の取得など支出を伴わない準備行為については事前着手可能です。）</a:t>
            </a:r>
            <a:endParaRPr kumimoji="1" lang="en-US" altLang="ja-JP" sz="1200" b="0" i="1" u="none" strike="sngStrike" kern="100" cap="none" spc="0" normalizeH="0" baseline="0" noProof="0" dirty="0">
              <a:ln>
                <a:noFill/>
              </a:ln>
              <a:solidFill>
                <a:srgbClr val="0070C0"/>
              </a:solidFill>
              <a:effectLst/>
              <a:highlight>
                <a:srgbClr val="FFFF00"/>
              </a:highlight>
              <a:uLnTx/>
              <a:uFillTx/>
              <a:latin typeface="ＭＳ Ｐゴシック"/>
              <a:ea typeface="ＭＳ Ｐゴシック" panose="020B0600070205080204" pitchFamily="50" charset="-128"/>
              <a:cs typeface="+mn-cs"/>
            </a:endParaRPr>
          </a:p>
        </p:txBody>
      </p:sp>
      <p:sp>
        <p:nvSpPr>
          <p:cNvPr id="1848" name="正方形/長方形 2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36</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23" name="ホームベース 18">
            <a:extLst>
              <a:ext uri="{FF2B5EF4-FFF2-40B4-BE49-F238E27FC236}">
                <a16:creationId xmlns:a16="http://schemas.microsoft.com/office/drawing/2014/main" id="{440F73DE-5897-4DB3-8D9A-CE0EEE18668B}"/>
              </a:ext>
            </a:extLst>
          </p:cNvPr>
          <p:cNvSpPr/>
          <p:nvPr/>
        </p:nvSpPr>
        <p:spPr>
          <a:xfrm>
            <a:off x="5667452" y="2406044"/>
            <a:ext cx="1424828"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１．詳細計画作成・調査</a:t>
            </a:r>
          </a:p>
        </p:txBody>
      </p:sp>
      <p:sp>
        <p:nvSpPr>
          <p:cNvPr id="24" name="ホームベース 18">
            <a:extLst>
              <a:ext uri="{FF2B5EF4-FFF2-40B4-BE49-F238E27FC236}">
                <a16:creationId xmlns:a16="http://schemas.microsoft.com/office/drawing/2014/main" id="{F91CE535-F7E5-4A81-B2E1-715095A5812A}"/>
              </a:ext>
            </a:extLst>
          </p:cNvPr>
          <p:cNvSpPr/>
          <p:nvPr/>
        </p:nvSpPr>
        <p:spPr>
          <a:xfrm>
            <a:off x="1836600" y="2276335"/>
            <a:ext cx="3830852"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０</a:t>
            </a:r>
            <a:r>
              <a:rPr kumimoji="1" lang="ja-JP" altLang="en-US" sz="800" b="0" i="0" u="none"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全体計画作成・調査</a:t>
            </a:r>
          </a:p>
        </p:txBody>
      </p:sp>
      <p:sp>
        <p:nvSpPr>
          <p:cNvPr id="35" name="ホームベース 15">
            <a:extLst>
              <a:ext uri="{FF2B5EF4-FFF2-40B4-BE49-F238E27FC236}">
                <a16:creationId xmlns:a16="http://schemas.microsoft.com/office/drawing/2014/main" id="{9D82151B-0D7B-4C8D-9820-C6B4362D3157}"/>
              </a:ext>
            </a:extLst>
          </p:cNvPr>
          <p:cNvSpPr/>
          <p:nvPr/>
        </p:nvSpPr>
        <p:spPr>
          <a:xfrm>
            <a:off x="6012160" y="3257932"/>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２．システム設計</a:t>
            </a:r>
          </a:p>
        </p:txBody>
      </p:sp>
      <p:sp>
        <p:nvSpPr>
          <p:cNvPr id="36" name="ホームベース 16">
            <a:extLst>
              <a:ext uri="{FF2B5EF4-FFF2-40B4-BE49-F238E27FC236}">
                <a16:creationId xmlns:a16="http://schemas.microsoft.com/office/drawing/2014/main" id="{B16DDBB0-7D08-4840-9C6D-A798D4C9744D}"/>
              </a:ext>
            </a:extLst>
          </p:cNvPr>
          <p:cNvSpPr/>
          <p:nvPr/>
        </p:nvSpPr>
        <p:spPr>
          <a:xfrm>
            <a:off x="6876256" y="3378306"/>
            <a:ext cx="1424828"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３．構築</a:t>
            </a:r>
          </a:p>
        </p:txBody>
      </p:sp>
      <p:sp>
        <p:nvSpPr>
          <p:cNvPr id="37" name="ホームベース 17">
            <a:extLst>
              <a:ext uri="{FF2B5EF4-FFF2-40B4-BE49-F238E27FC236}">
                <a16:creationId xmlns:a16="http://schemas.microsoft.com/office/drawing/2014/main" id="{0FE57ECA-4E21-45B5-9730-432583832765}"/>
              </a:ext>
            </a:extLst>
          </p:cNvPr>
          <p:cNvSpPr/>
          <p:nvPr/>
        </p:nvSpPr>
        <p:spPr>
          <a:xfrm>
            <a:off x="8244407" y="3527231"/>
            <a:ext cx="628827"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４．稼働（実装）</a:t>
            </a:r>
          </a:p>
        </p:txBody>
      </p:sp>
      <p:sp>
        <p:nvSpPr>
          <p:cNvPr id="38" name="ホームベース 18">
            <a:extLst>
              <a:ext uri="{FF2B5EF4-FFF2-40B4-BE49-F238E27FC236}">
                <a16:creationId xmlns:a16="http://schemas.microsoft.com/office/drawing/2014/main" id="{D58E5A2F-1CA0-4153-A5A2-84A64702EC6F}"/>
              </a:ext>
            </a:extLst>
          </p:cNvPr>
          <p:cNvSpPr/>
          <p:nvPr/>
        </p:nvSpPr>
        <p:spPr>
          <a:xfrm>
            <a:off x="5667452" y="3128223"/>
            <a:ext cx="1424828"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１．詳細計画作成・調査</a:t>
            </a:r>
          </a:p>
        </p:txBody>
      </p:sp>
      <p:sp>
        <p:nvSpPr>
          <p:cNvPr id="39" name="ホームベース 18">
            <a:extLst>
              <a:ext uri="{FF2B5EF4-FFF2-40B4-BE49-F238E27FC236}">
                <a16:creationId xmlns:a16="http://schemas.microsoft.com/office/drawing/2014/main" id="{26806583-BBDF-485C-8BD8-19630494AAD5}"/>
              </a:ext>
            </a:extLst>
          </p:cNvPr>
          <p:cNvSpPr/>
          <p:nvPr/>
        </p:nvSpPr>
        <p:spPr>
          <a:xfrm>
            <a:off x="1836600" y="2998514"/>
            <a:ext cx="3830852"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０</a:t>
            </a:r>
            <a:r>
              <a:rPr kumimoji="1" lang="ja-JP" altLang="en-US" sz="800" b="0" i="0" u="none"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全体計画作成・調査</a:t>
            </a:r>
          </a:p>
        </p:txBody>
      </p:sp>
      <p:sp>
        <p:nvSpPr>
          <p:cNvPr id="40" name="ホームベース 15">
            <a:extLst>
              <a:ext uri="{FF2B5EF4-FFF2-40B4-BE49-F238E27FC236}">
                <a16:creationId xmlns:a16="http://schemas.microsoft.com/office/drawing/2014/main" id="{4FAA9983-DE71-4480-9380-68D034C9FD15}"/>
              </a:ext>
            </a:extLst>
          </p:cNvPr>
          <p:cNvSpPr/>
          <p:nvPr/>
        </p:nvSpPr>
        <p:spPr>
          <a:xfrm>
            <a:off x="6012160" y="3945407"/>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２．システム設計</a:t>
            </a:r>
          </a:p>
        </p:txBody>
      </p:sp>
      <p:sp>
        <p:nvSpPr>
          <p:cNvPr id="41" name="ホームベース 16">
            <a:extLst>
              <a:ext uri="{FF2B5EF4-FFF2-40B4-BE49-F238E27FC236}">
                <a16:creationId xmlns:a16="http://schemas.microsoft.com/office/drawing/2014/main" id="{D6053048-545D-4D63-9D95-CD7857EDED43}"/>
              </a:ext>
            </a:extLst>
          </p:cNvPr>
          <p:cNvSpPr/>
          <p:nvPr/>
        </p:nvSpPr>
        <p:spPr>
          <a:xfrm>
            <a:off x="6876256" y="4065781"/>
            <a:ext cx="1424828"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３．構築</a:t>
            </a:r>
          </a:p>
        </p:txBody>
      </p:sp>
      <p:sp>
        <p:nvSpPr>
          <p:cNvPr id="42" name="ホームベース 17">
            <a:extLst>
              <a:ext uri="{FF2B5EF4-FFF2-40B4-BE49-F238E27FC236}">
                <a16:creationId xmlns:a16="http://schemas.microsoft.com/office/drawing/2014/main" id="{BB882752-95E5-49B1-BA1A-71D23A768EE1}"/>
              </a:ext>
            </a:extLst>
          </p:cNvPr>
          <p:cNvSpPr/>
          <p:nvPr/>
        </p:nvSpPr>
        <p:spPr>
          <a:xfrm>
            <a:off x="8244407" y="4200256"/>
            <a:ext cx="628827"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４．稼働（実装）</a:t>
            </a:r>
          </a:p>
        </p:txBody>
      </p:sp>
      <p:sp>
        <p:nvSpPr>
          <p:cNvPr id="43" name="ホームベース 18">
            <a:extLst>
              <a:ext uri="{FF2B5EF4-FFF2-40B4-BE49-F238E27FC236}">
                <a16:creationId xmlns:a16="http://schemas.microsoft.com/office/drawing/2014/main" id="{5380AA09-C202-42D7-AB4C-74D1EACDC50B}"/>
              </a:ext>
            </a:extLst>
          </p:cNvPr>
          <p:cNvSpPr/>
          <p:nvPr/>
        </p:nvSpPr>
        <p:spPr>
          <a:xfrm>
            <a:off x="5667452" y="3815698"/>
            <a:ext cx="1424828"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１．詳細計画作成・調査</a:t>
            </a:r>
          </a:p>
        </p:txBody>
      </p:sp>
      <p:sp>
        <p:nvSpPr>
          <p:cNvPr id="44" name="ホームベース 18">
            <a:extLst>
              <a:ext uri="{FF2B5EF4-FFF2-40B4-BE49-F238E27FC236}">
                <a16:creationId xmlns:a16="http://schemas.microsoft.com/office/drawing/2014/main" id="{FB30105E-EE6E-4B7A-9A99-5EEF56572752}"/>
              </a:ext>
            </a:extLst>
          </p:cNvPr>
          <p:cNvSpPr/>
          <p:nvPr/>
        </p:nvSpPr>
        <p:spPr>
          <a:xfrm>
            <a:off x="1836600" y="3685989"/>
            <a:ext cx="3830852"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０</a:t>
            </a:r>
            <a:r>
              <a:rPr kumimoji="1" lang="ja-JP" altLang="en-US" sz="800" b="0" i="0" u="none"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全体計画作成・調査</a:t>
            </a:r>
          </a:p>
        </p:txBody>
      </p:sp>
    </p:spTree>
    <p:extLst>
      <p:ext uri="{BB962C8B-B14F-4D97-AF65-F5344CB8AC3E}">
        <p14:creationId xmlns:p14="http://schemas.microsoft.com/office/powerpoint/2010/main" val="32111950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2"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実施計画書</a:t>
            </a:r>
          </a:p>
        </p:txBody>
      </p:sp>
      <p:sp>
        <p:nvSpPr>
          <p:cNvPr id="1853"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graphicFrame>
        <p:nvGraphicFramePr>
          <p:cNvPr id="1854" name="表 2"/>
          <p:cNvGraphicFramePr>
            <a:graphicFrameLocks noGrp="1"/>
          </p:cNvGraphicFramePr>
          <p:nvPr>
            <p:extLst/>
          </p:nvPr>
        </p:nvGraphicFramePr>
        <p:xfrm>
          <a:off x="238463" y="698100"/>
          <a:ext cx="8271099" cy="5169368"/>
        </p:xfrm>
        <a:graphic>
          <a:graphicData uri="http://schemas.openxmlformats.org/drawingml/2006/table">
            <a:tbl>
              <a:tblPr/>
              <a:tblGrid>
                <a:gridCol w="32914">
                  <a:extLst>
                    <a:ext uri="{9D8B030D-6E8A-4147-A177-3AD203B41FA5}">
                      <a16:colId xmlns:a16="http://schemas.microsoft.com/office/drawing/2014/main" val="20000"/>
                    </a:ext>
                  </a:extLst>
                </a:gridCol>
                <a:gridCol w="98855">
                  <a:extLst>
                    <a:ext uri="{9D8B030D-6E8A-4147-A177-3AD203B41FA5}">
                      <a16:colId xmlns:a16="http://schemas.microsoft.com/office/drawing/2014/main" val="20001"/>
                    </a:ext>
                  </a:extLst>
                </a:gridCol>
                <a:gridCol w="122325">
                  <a:extLst>
                    <a:ext uri="{9D8B030D-6E8A-4147-A177-3AD203B41FA5}">
                      <a16:colId xmlns:a16="http://schemas.microsoft.com/office/drawing/2014/main" val="20002"/>
                    </a:ext>
                  </a:extLst>
                </a:gridCol>
                <a:gridCol w="621035">
                  <a:extLst>
                    <a:ext uri="{9D8B030D-6E8A-4147-A177-3AD203B41FA5}">
                      <a16:colId xmlns:a16="http://schemas.microsoft.com/office/drawing/2014/main" val="20003"/>
                    </a:ext>
                  </a:extLst>
                </a:gridCol>
                <a:gridCol w="1251481">
                  <a:extLst>
                    <a:ext uri="{9D8B030D-6E8A-4147-A177-3AD203B41FA5}">
                      <a16:colId xmlns:a16="http://schemas.microsoft.com/office/drawing/2014/main" val="20004"/>
                    </a:ext>
                  </a:extLst>
                </a:gridCol>
                <a:gridCol w="3443925">
                  <a:extLst>
                    <a:ext uri="{9D8B030D-6E8A-4147-A177-3AD203B41FA5}">
                      <a16:colId xmlns:a16="http://schemas.microsoft.com/office/drawing/2014/main" val="20005"/>
                    </a:ext>
                  </a:extLst>
                </a:gridCol>
                <a:gridCol w="517529">
                  <a:extLst>
                    <a:ext uri="{9D8B030D-6E8A-4147-A177-3AD203B41FA5}">
                      <a16:colId xmlns:a16="http://schemas.microsoft.com/office/drawing/2014/main" val="20006"/>
                    </a:ext>
                  </a:extLst>
                </a:gridCol>
                <a:gridCol w="385795">
                  <a:extLst>
                    <a:ext uri="{9D8B030D-6E8A-4147-A177-3AD203B41FA5}">
                      <a16:colId xmlns:a16="http://schemas.microsoft.com/office/drawing/2014/main" val="20007"/>
                    </a:ext>
                  </a:extLst>
                </a:gridCol>
                <a:gridCol w="592808">
                  <a:extLst>
                    <a:ext uri="{9D8B030D-6E8A-4147-A177-3AD203B41FA5}">
                      <a16:colId xmlns:a16="http://schemas.microsoft.com/office/drawing/2014/main" val="20008"/>
                    </a:ext>
                  </a:extLst>
                </a:gridCol>
                <a:gridCol w="1204432">
                  <a:extLst>
                    <a:ext uri="{9D8B030D-6E8A-4147-A177-3AD203B41FA5}">
                      <a16:colId xmlns:a16="http://schemas.microsoft.com/office/drawing/2014/main" val="20009"/>
                    </a:ext>
                  </a:extLst>
                </a:gridCol>
              </a:tblGrid>
              <a:tr h="294781">
                <a:tc gridSpan="5">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項　　目</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積算内容</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金額［円］</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74146">
                <a:tc gridSpan="4">
                  <a:txBody>
                    <a:bodyPr/>
                    <a:lstStyle/>
                    <a:p>
                      <a:pPr algn="ctr" fontAlgn="t"/>
                      <a:r>
                        <a:rPr lang="en-US" altLang="ja-JP" sz="1100" b="0" i="0" u="none" strike="noStrike" dirty="0">
                          <a:effectLst/>
                          <a:latin typeface="Meiryo UI" panose="020B0604030504040204" pitchFamily="50" charset="-128"/>
                          <a:ea typeface="Meiryo UI" panose="020B0604030504040204" pitchFamily="50" charset="-128"/>
                        </a:rPr>
                        <a:t>1.</a:t>
                      </a:r>
                      <a:r>
                        <a:rPr lang="ja-JP" altLang="en-US" sz="1100" b="0" i="0" u="none" strike="noStrike" dirty="0">
                          <a:effectLst/>
                          <a:latin typeface="Meiryo UI" panose="020B0604030504040204" pitchFamily="50" charset="-128"/>
                          <a:ea typeface="Meiryo UI" panose="020B0604030504040204" pitchFamily="50" charset="-128"/>
                        </a:rPr>
                        <a:t>直接経費</a:t>
                      </a:r>
                    </a:p>
                  </a:txBody>
                  <a:tcPr marL="3757" marR="3757" marT="37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hMerge="1">
                  <a:txBody>
                    <a:bodyPr/>
                    <a:lstStyle/>
                    <a:p>
                      <a:endParaRPr kumimoji="1" lang="ja-JP" altLang="en-US"/>
                    </a:p>
                  </a:txBody>
                  <a:tcPr/>
                </a:tc>
                <a:tc hMerge="1">
                  <a:txBody>
                    <a:bodyPr/>
                    <a:lstStyle/>
                    <a:p>
                      <a:pPr algn="ctr" fontAlgn="t"/>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pPr algn="ctr"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例）</a:t>
                      </a:r>
                    </a:p>
                  </a:txBody>
                  <a:tcPr marL="3757" marR="3757" marT="3757" marB="0">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1" i="0" u="none" strike="noStrike">
                          <a:solidFill>
                            <a:srgbClr val="0000FF"/>
                          </a:solidFill>
                          <a:effectLst/>
                          <a:latin typeface="Meiryo UI" panose="020B0604030504040204" pitchFamily="50" charset="-128"/>
                          <a:ea typeface="Meiryo UI" panose="020B0604030504040204" pitchFamily="50" charset="-128"/>
                        </a:rPr>
                        <a:t>　</a:t>
                      </a:r>
                    </a:p>
                  </a:txBody>
                  <a:tcPr marL="3757" marR="3757" marT="3757" marB="0">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1" i="0" u="none" strike="noStrike">
                          <a:solidFill>
                            <a:srgbClr val="0000FF"/>
                          </a:solidFill>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1" i="0" u="none" strike="noStrike" dirty="0">
                          <a:solidFill>
                            <a:srgbClr val="0000FF"/>
                          </a:solidFill>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34867">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gridSpan="3">
                  <a:txBody>
                    <a:bodyPr/>
                    <a:lstStyle/>
                    <a:p>
                      <a:pPr algn="l" fontAlgn="t"/>
                      <a:r>
                        <a:rPr lang="en-US" altLang="zh-TW" sz="1100" b="0" i="0" u="none" strike="noStrike" dirty="0">
                          <a:effectLst/>
                          <a:latin typeface="Meiryo UI" panose="020B0604030504040204" pitchFamily="50" charset="-128"/>
                          <a:ea typeface="Meiryo UI" panose="020B0604030504040204" pitchFamily="50" charset="-128"/>
                        </a:rPr>
                        <a:t>Ⅰ</a:t>
                      </a:r>
                      <a:r>
                        <a:rPr lang="zh-TW" altLang="en-US" sz="1100" b="0" i="0" u="none" strike="noStrike" dirty="0">
                          <a:effectLst/>
                          <a:latin typeface="Meiryo UI" panose="020B0604030504040204" pitchFamily="50" charset="-128"/>
                          <a:ea typeface="Meiryo UI" panose="020B0604030504040204" pitchFamily="50" charset="-128"/>
                        </a:rPr>
                        <a:t>．物品費（</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１）</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lumMod val="85000"/>
                      </a:schemeClr>
                    </a:solidFill>
                  </a:tcPr>
                </a:tc>
                <a:tc hMerge="1">
                  <a:txBody>
                    <a:bodyPr/>
                    <a:lstStyle/>
                    <a:p>
                      <a:endParaRPr kumimoji="1" lang="ja-JP" altLang="en-US"/>
                    </a:p>
                  </a:txBody>
                  <a:tcPr/>
                </a:tc>
                <a:tc hMerge="1">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99"/>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2"/>
                  </a:ext>
                </a:extLst>
              </a:tr>
              <a:tr h="271346">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１．設備備品費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機器名（単価・個数を記載、リース・レンタルの場合は期間も記載）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pPr algn="r"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3"/>
                  </a:ext>
                </a:extLst>
              </a:tr>
              <a:tr h="216949">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２．消耗品費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○○部品   *</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数量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234867">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gridSpan="3">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Ⅱ</a:t>
                      </a:r>
                      <a:r>
                        <a:rPr lang="ja-JP" altLang="en-US" sz="1100" b="0" i="0" u="none" strike="noStrike" dirty="0" err="1">
                          <a:effectLst/>
                          <a:latin typeface="Meiryo UI" panose="020B0604030504040204" pitchFamily="50" charset="-128"/>
                          <a:ea typeface="Meiryo UI" panose="020B0604030504040204" pitchFamily="50" charset="-128"/>
                        </a:rPr>
                        <a:t>．</a:t>
                      </a:r>
                      <a:r>
                        <a:rPr lang="ja-JP" altLang="en-US" sz="1100" b="0" i="0" u="none" strike="noStrike" dirty="0">
                          <a:effectLst/>
                          <a:latin typeface="Meiryo UI" panose="020B0604030504040204" pitchFamily="50" charset="-128"/>
                          <a:ea typeface="Meiryo UI" panose="020B0604030504040204" pitchFamily="50" charset="-128"/>
                        </a:rPr>
                        <a:t>人件費・謝金（</a:t>
                      </a:r>
                      <a:r>
                        <a:rPr lang="en-US" altLang="ja-JP" sz="1100" b="0" i="0" u="none" strike="noStrike" dirty="0">
                          <a:effectLst/>
                          <a:latin typeface="Meiryo UI" panose="020B0604030504040204" pitchFamily="50" charset="-128"/>
                          <a:ea typeface="Meiryo UI" panose="020B0604030504040204" pitchFamily="50" charset="-128"/>
                        </a:rPr>
                        <a:t>※</a:t>
                      </a:r>
                      <a:r>
                        <a:rPr lang="ja-JP" altLang="en-US" sz="1100" b="0" i="0" u="none" strike="noStrike" dirty="0">
                          <a:effectLst/>
                          <a:latin typeface="Meiryo UI" panose="020B0604030504040204" pitchFamily="50" charset="-128"/>
                          <a:ea typeface="Meiryo UI" panose="020B0604030504040204" pitchFamily="50" charset="-128"/>
                        </a:rPr>
                        <a:t>２、３）</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5"/>
                  </a:ext>
                </a:extLst>
              </a:tr>
              <a:tr h="172358">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１．事業担当者費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　　　  　 *</a:t>
                      </a:r>
                      <a:r>
                        <a:rPr lang="en-US" altLang="zh-TW" sz="1100" b="0" i="1" u="none" strike="noStrike" dirty="0">
                          <a:solidFill>
                            <a:srgbClr val="FF000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zh-TW" sz="1100" b="0" i="1" u="none" strike="noStrike" dirty="0">
                          <a:solidFill>
                            <a:srgbClr val="FF000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人･時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6"/>
                  </a:ext>
                </a:extLst>
              </a:tr>
              <a:tr h="243848">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２．事業補助者費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99"/>
                    </a:solidFill>
                  </a:tcPr>
                </a:tc>
                <a:tc>
                  <a:txBody>
                    <a:bodyPr/>
                    <a:lstStyle/>
                    <a:p>
                      <a:pPr algn="l" fontAlgn="t"/>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　　　　　 *</a:t>
                      </a:r>
                      <a:r>
                        <a:rPr lang="en-US" altLang="zh-TW" sz="1100" b="0" i="1" u="none" strike="noStrike" dirty="0">
                          <a:solidFill>
                            <a:srgbClr val="FF000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zh-TW" sz="1100" b="0" i="1" u="none" strike="noStrike" dirty="0">
                          <a:solidFill>
                            <a:srgbClr val="FF000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人･時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7"/>
                  </a:ext>
                </a:extLst>
              </a:tr>
              <a:tr h="234867">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３．謝金</a:t>
                      </a:r>
                    </a:p>
                  </a:txBody>
                  <a:tcPr marL="3757" marR="3757" marT="3757" marB="0">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○○に関する謝金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gridSpan="3">
                  <a:txBody>
                    <a:bodyPr/>
                    <a:lstStyle/>
                    <a:p>
                      <a:pPr algn="l" fontAlgn="t"/>
                      <a:r>
                        <a:rPr lang="en-US" altLang="zh-TW" sz="1100" b="0" i="0" u="none" strike="noStrike" dirty="0">
                          <a:effectLst/>
                          <a:latin typeface="Meiryo UI" panose="020B0604030504040204" pitchFamily="50" charset="-128"/>
                          <a:ea typeface="Meiryo UI" panose="020B0604030504040204" pitchFamily="50" charset="-128"/>
                        </a:rPr>
                        <a:t>Ⅲ</a:t>
                      </a:r>
                      <a:r>
                        <a:rPr lang="zh-TW" altLang="en-US" sz="1100" b="0" i="0" u="none" strike="noStrike" dirty="0">
                          <a:effectLst/>
                          <a:latin typeface="Meiryo UI" panose="020B0604030504040204" pitchFamily="50" charset="-128"/>
                          <a:ea typeface="Meiryo UI" panose="020B0604030504040204" pitchFamily="50" charset="-128"/>
                        </a:rPr>
                        <a:t>．旅費（</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３）</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9"/>
                  </a:ext>
                </a:extLst>
              </a:tr>
              <a:tr h="234867">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１．旅費</a:t>
                      </a:r>
                    </a:p>
                  </a:txBody>
                  <a:tcPr marL="3757" marR="3757" marT="3757" marB="0">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l" fontAlgn="t"/>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東京－○○間</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 **,***</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人・回</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0"/>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２．委員等旅費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en-US" altLang="ja-JP" sz="1100" b="0" i="1" u="none" strike="noStrike">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a:solidFill>
                            <a:srgbClr val="FF0000"/>
                          </a:solidFill>
                          <a:effectLst/>
                          <a:latin typeface="Meiryo UI" panose="020B0604030504040204" pitchFamily="50" charset="-128"/>
                          <a:ea typeface="Meiryo UI" panose="020B0604030504040204" pitchFamily="50" charset="-128"/>
                        </a:rPr>
                        <a:t>東京－○○間</a:t>
                      </a:r>
                      <a:r>
                        <a:rPr lang="en-US" altLang="ja-JP" sz="1100" b="0" i="1" u="none" strike="noStrike">
                          <a:solidFill>
                            <a:srgbClr val="FF0000"/>
                          </a:solidFill>
                          <a:effectLst/>
                          <a:latin typeface="Meiryo UI" panose="020B0604030504040204" pitchFamily="50" charset="-128"/>
                          <a:ea typeface="Meiryo UI" panose="020B0604030504040204" pitchFamily="50" charset="-128"/>
                        </a:rPr>
                        <a:t>) **,***</a:t>
                      </a:r>
                      <a:r>
                        <a:rPr lang="ja-JP" altLang="en-US" sz="1100" b="0" i="1" u="none" strike="noStrike">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a:solidFill>
                            <a:srgbClr val="FF0000"/>
                          </a:solidFill>
                          <a:effectLst/>
                          <a:latin typeface="Meiryo UI" panose="020B0604030504040204" pitchFamily="50" charset="-128"/>
                          <a:ea typeface="Meiryo UI" panose="020B0604030504040204" pitchFamily="50" charset="-128"/>
                        </a:rPr>
                        <a:t>人・回</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solidFill>
                            <a:srgbClr val="FF0000"/>
                          </a:solidFill>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1"/>
                  </a:ext>
                </a:extLst>
              </a:tr>
              <a:tr h="175841">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３．委員等調査費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東京－○○間</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 **,***</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人・回</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solidFill>
                            <a:srgbClr val="FF0000"/>
                          </a:solidFill>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gridSpan="2">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Ⅳ</a:t>
                      </a:r>
                      <a:r>
                        <a:rPr lang="ja-JP" altLang="en-US" sz="1100" b="0" i="0" u="none" strike="noStrike" dirty="0" err="1">
                          <a:effectLst/>
                          <a:latin typeface="Meiryo UI" panose="020B0604030504040204" pitchFamily="50" charset="-128"/>
                          <a:ea typeface="Meiryo UI" panose="020B0604030504040204" pitchFamily="50" charset="-128"/>
                        </a:rPr>
                        <a:t>．</a:t>
                      </a:r>
                      <a:r>
                        <a:rPr lang="ja-JP" altLang="en-US" sz="1100" b="0" i="0" u="none" strike="noStrike" dirty="0">
                          <a:effectLst/>
                          <a:latin typeface="Meiryo UI" panose="020B0604030504040204" pitchFamily="50" charset="-128"/>
                          <a:ea typeface="Meiryo UI" panose="020B0604030504040204" pitchFamily="50" charset="-128"/>
                        </a:rPr>
                        <a:t>その他</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hMerge="1">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99"/>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3"/>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１．外注費（</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１）</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保守費、改造修理費、業務請負等</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4"/>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２．印刷製本費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印刷・製本代等</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5"/>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３．会議費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会場借料等</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6"/>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４．通信運搬費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回線使用料  *</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ヶ月</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7"/>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５．光熱水料</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光熱費　　  *</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ヶ月</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8"/>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25400" cap="flat" cmpd="dbl" algn="ctr">
                      <a:solidFill>
                        <a:srgbClr val="000000"/>
                      </a:solidFill>
                      <a:prstDash val="solid"/>
                      <a:round/>
                      <a:headEnd type="none" w="med" len="med"/>
                      <a:tailEnd type="none" w="med" len="med"/>
                    </a:lnB>
                    <a:solidFill>
                      <a:schemeClr val="bg1">
                        <a:lumMod val="85000"/>
                      </a:schemeClr>
                    </a:solidFill>
                  </a:tcPr>
                </a:tc>
                <a:tc gridSpan="2">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６．その他（諸経費）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詳細に記入のこと。</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9"/>
                  </a:ext>
                </a:extLst>
              </a:tr>
              <a:tr h="172358">
                <a:tc gridSpan="5">
                  <a:txBody>
                    <a:bodyPr/>
                    <a:lstStyle/>
                    <a:p>
                      <a:pPr algn="ctr" fontAlgn="ctr"/>
                      <a:r>
                        <a:rPr lang="zh-TW" altLang="en-US" sz="1100" b="0" i="0" u="none" strike="noStrike" dirty="0">
                          <a:effectLst/>
                          <a:latin typeface="Meiryo UI" panose="020B0604030504040204" pitchFamily="50" charset="-128"/>
                          <a:ea typeface="Meiryo UI" panose="020B0604030504040204" pitchFamily="50" charset="-128"/>
                        </a:rPr>
                        <a:t>　合　　　　計</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en-US" altLang="ja-JP" sz="1100" b="0" i="0" u="none" strike="noStrike" dirty="0">
                          <a:effectLst/>
                          <a:latin typeface="Meiryo UI" panose="020B0604030504040204" pitchFamily="50" charset="-128"/>
                          <a:ea typeface="Meiryo UI" panose="020B0604030504040204" pitchFamily="50" charset="-128"/>
                        </a:rPr>
                        <a:t>Ⅰ</a:t>
                      </a: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Ⅱ</a:t>
                      </a: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Ⅲ</a:t>
                      </a: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Ⅳ</a:t>
                      </a:r>
                    </a:p>
                  </a:txBody>
                  <a:tcPr marL="3757" marR="3757" marT="3757" marB="0" anchor="ctr">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20"/>
                  </a:ext>
                </a:extLst>
              </a:tr>
              <a:tr h="340938">
                <a:tc gridSpan="2">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endParaRPr lang="ja-JP" altLang="en-US" sz="1100" b="0" i="0" u="none" strike="noStrike">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p>
                      <a:pPr algn="r" fontAlgn="ctr"/>
                      <a:r>
                        <a:rPr lang="ja-JP" altLang="en-US" sz="1100" b="0" i="0" u="none" strike="noStrike" dirty="0">
                          <a:effectLst/>
                          <a:latin typeface="Meiryo UI" panose="020B0604030504040204" pitchFamily="50" charset="-128"/>
                          <a:ea typeface="Meiryo UI" panose="020B0604030504040204" pitchFamily="50" charset="-128"/>
                        </a:rPr>
                        <a:t>（壱円未満は端数切捨）</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21"/>
                  </a:ext>
                </a:extLst>
              </a:tr>
              <a:tr h="172358">
                <a:tc gridSpan="5">
                  <a:txBody>
                    <a:bodyPr/>
                    <a:lstStyle/>
                    <a:p>
                      <a:pPr algn="l" fontAlgn="ctr"/>
                      <a:r>
                        <a:rPr lang="zh-TW" altLang="en-US" sz="1100" b="0" i="0" u="none" strike="noStrike" dirty="0">
                          <a:effectLst/>
                          <a:latin typeface="Meiryo UI" panose="020B0604030504040204" pitchFamily="50" charset="-128"/>
                          <a:ea typeface="Meiryo UI" panose="020B0604030504040204" pitchFamily="50" charset="-128"/>
                        </a:rPr>
                        <a:t>２．一般管理費（</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４）</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ct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Ⅰ</a:t>
                      </a: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Ⅱ</a:t>
                      </a: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Ⅲ</a:t>
                      </a: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Ⅳ</a:t>
                      </a: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一般管理費率　</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a:t>
                      </a:r>
                      <a:r>
                        <a:rPr lang="en-US" altLang="zh-TW" sz="1100" b="0" i="1" u="none" strike="noStrike" dirty="0">
                          <a:solidFill>
                            <a:srgbClr val="FF000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a:t>
                      </a:r>
                    </a:p>
                  </a:txBody>
                  <a:tcPr marL="3757" marR="3757" marT="37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r h="171248">
                <a:tc>
                  <a:txBody>
                    <a:bodyPr/>
                    <a:lstStyle/>
                    <a:p>
                      <a:pPr algn="l" fontAlgn="ctr"/>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23"/>
                  </a:ext>
                </a:extLst>
              </a:tr>
              <a:tr h="172358">
                <a:tc gridSpan="5">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３．総　額</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zh-TW" altLang="en-US" sz="1100" b="0" i="0" u="none" strike="noStrike" dirty="0">
                          <a:effectLst/>
                          <a:latin typeface="Meiryo UI" panose="020B0604030504040204" pitchFamily="50" charset="-128"/>
                          <a:ea typeface="Meiryo UI" panose="020B0604030504040204" pitchFamily="50" charset="-128"/>
                        </a:rPr>
                        <a:t>１．直接経費　＋　２．一般管理費</a:t>
                      </a:r>
                    </a:p>
                  </a:txBody>
                  <a:tcPr marL="3757" marR="3757" marT="37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bl>
          </a:graphicData>
        </a:graphic>
      </p:graphicFrame>
      <p:sp>
        <p:nvSpPr>
          <p:cNvPr id="1855" name="正方形/長方形 3"/>
          <p:cNvSpPr/>
          <p:nvPr/>
        </p:nvSpPr>
        <p:spPr>
          <a:xfrm>
            <a:off x="238463" y="5867468"/>
            <a:ext cx="9036496" cy="1015663"/>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≪注意事項≫</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a:t>
            </a:r>
            <a:r>
              <a:rPr kumimoji="1" lang="en-US" altLang="ja-JP"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Ⅰ</a:t>
            </a:r>
            <a:r>
              <a:rPr kumimoji="1" lang="ja-JP" altLang="en-US" sz="1000" b="1" i="0" u="sng"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物品費」及び「</a:t>
            </a:r>
            <a:r>
              <a:rPr kumimoji="1" lang="en-US" altLang="ja-JP"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Ⅳ</a:t>
            </a:r>
            <a:r>
              <a:rPr kumimoji="1" lang="ja-JP" altLang="en-US" sz="1000" b="1" i="0" u="sng"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１．外注費」については根拠となる見積書を添付すること。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２）提案者が地方公共団体の場合、事業担当者及び事業補助者の人件費は計上できない。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３）人件費を積算に含む場合、時間単価は、各事業担当者・事業補助者ごとの健康保険等級等を元に、別紙の人件費標準単価表に基づき積算すること。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３）提案者が地方公共団体の場合、地方公共団体職員の旅費は計上できない。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４）提案者が地方公共団体の場合、一般管理費は計上できない。</a:t>
            </a:r>
          </a:p>
        </p:txBody>
      </p:sp>
      <p:sp>
        <p:nvSpPr>
          <p:cNvPr id="1856" name="正方形/長方形 6"/>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37</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4037968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申請者概要説明書（民間事業者等の場合のみ）</a:t>
            </a:r>
            <a:endPar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185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60" name="Rectangle 66"/>
          <p:cNvSpPr>
            <a:spLocks noChangeArrowheads="1"/>
          </p:cNvSpPr>
          <p:nvPr/>
        </p:nvSpPr>
        <p:spPr>
          <a:xfrm>
            <a:off x="179513" y="702257"/>
            <a:ext cx="8784976" cy="6039111"/>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861" name="表 2"/>
          <p:cNvGraphicFramePr>
            <a:graphicFrameLocks noGrp="1"/>
          </p:cNvGraphicFramePr>
          <p:nvPr>
            <p:extLst/>
          </p:nvPr>
        </p:nvGraphicFramePr>
        <p:xfrm>
          <a:off x="300056" y="1046596"/>
          <a:ext cx="8280000" cy="2464194"/>
        </p:xfrm>
        <a:graphic>
          <a:graphicData uri="http://schemas.openxmlformats.org/drawingml/2006/table">
            <a:tbl>
              <a:tblPr firstRow="1" firstCol="1" bandRow="1"/>
              <a:tblGrid>
                <a:gridCol w="2097935">
                  <a:extLst>
                    <a:ext uri="{9D8B030D-6E8A-4147-A177-3AD203B41FA5}">
                      <a16:colId xmlns:a16="http://schemas.microsoft.com/office/drawing/2014/main" val="20000"/>
                    </a:ext>
                  </a:extLst>
                </a:gridCol>
                <a:gridCol w="2267710">
                  <a:extLst>
                    <a:ext uri="{9D8B030D-6E8A-4147-A177-3AD203B41FA5}">
                      <a16:colId xmlns:a16="http://schemas.microsoft.com/office/drawing/2014/main" val="20001"/>
                    </a:ext>
                  </a:extLst>
                </a:gridCol>
                <a:gridCol w="1637117">
                  <a:extLst>
                    <a:ext uri="{9D8B030D-6E8A-4147-A177-3AD203B41FA5}">
                      <a16:colId xmlns:a16="http://schemas.microsoft.com/office/drawing/2014/main" val="20002"/>
                    </a:ext>
                  </a:extLst>
                </a:gridCol>
                <a:gridCol w="2277238">
                  <a:extLst>
                    <a:ext uri="{9D8B030D-6E8A-4147-A177-3AD203B41FA5}">
                      <a16:colId xmlns:a16="http://schemas.microsoft.com/office/drawing/2014/main" val="20003"/>
                    </a:ext>
                  </a:extLst>
                </a:gridCol>
              </a:tblGrid>
              <a:tr h="231888">
                <a:tc>
                  <a:txBody>
                    <a:bodyPr/>
                    <a:lstStyle/>
                    <a:p>
                      <a:pPr marR="43180" indent="127000"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団体名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31888">
                <a:tc>
                  <a:txBody>
                    <a:bodyPr/>
                    <a:lstStyle/>
                    <a:p>
                      <a:pPr marR="43180" indent="127000"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代表者の役職及び氏名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231888">
                <a:tc>
                  <a:txBody>
                    <a:bodyPr/>
                    <a:lstStyle/>
                    <a:p>
                      <a:pPr marR="43180" indent="127000" algn="l">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担当者の役職及び氏名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231888">
                <a:tc>
                  <a:txBody>
                    <a:bodyPr/>
                    <a:lstStyle/>
                    <a:p>
                      <a:pPr marR="43180" indent="127000"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業種及び主要事業内容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231888">
                <a:tc>
                  <a:txBody>
                    <a:bodyPr/>
                    <a:lstStyle/>
                    <a:p>
                      <a:pPr marR="43180" indent="127000" algn="l">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所在地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420242">
                <a:tc>
                  <a:txBody>
                    <a:bodyPr/>
                    <a:lstStyle/>
                    <a:p>
                      <a:pPr marR="43180" indent="127000" algn="l">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設立年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318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資本金</a:t>
                      </a:r>
                    </a:p>
                    <a:p>
                      <a:pPr marR="4318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（単位：千円）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千円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37954">
                <a:tc>
                  <a:txBody>
                    <a:bodyPr/>
                    <a:lstStyle/>
                    <a:p>
                      <a:pPr marR="43180" indent="127000" algn="l">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従業員数（単位：人）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318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支店・店舗数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30363">
                <a:tc>
                  <a:txBody>
                    <a:bodyPr/>
                    <a:lstStyle/>
                    <a:p>
                      <a:pPr marR="44450" indent="127000"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担当者の連絡先</a:t>
                      </a:r>
                    </a:p>
                    <a:p>
                      <a:pPr marR="44450" indent="127000"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（電話番号・</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FAX</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a:t>
                      </a:r>
                    </a:p>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E-mail</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アドレス）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7"/>
                  </a:ext>
                </a:extLst>
              </a:tr>
            </a:tbl>
          </a:graphicData>
        </a:graphic>
      </p:graphicFrame>
      <p:graphicFrame>
        <p:nvGraphicFramePr>
          <p:cNvPr id="1862" name="表 7"/>
          <p:cNvGraphicFramePr>
            <a:graphicFrameLocks noGrp="1"/>
          </p:cNvGraphicFramePr>
          <p:nvPr>
            <p:extLst/>
          </p:nvPr>
        </p:nvGraphicFramePr>
        <p:xfrm>
          <a:off x="300055" y="3995382"/>
          <a:ext cx="8280001" cy="2080879"/>
        </p:xfrm>
        <a:graphic>
          <a:graphicData uri="http://schemas.openxmlformats.org/drawingml/2006/table">
            <a:tbl>
              <a:tblPr firstRow="1" firstCol="1" bandRow="1"/>
              <a:tblGrid>
                <a:gridCol w="545934">
                  <a:extLst>
                    <a:ext uri="{9D8B030D-6E8A-4147-A177-3AD203B41FA5}">
                      <a16:colId xmlns:a16="http://schemas.microsoft.com/office/drawing/2014/main" val="20000"/>
                    </a:ext>
                  </a:extLst>
                </a:gridCol>
                <a:gridCol w="2653413">
                  <a:extLst>
                    <a:ext uri="{9D8B030D-6E8A-4147-A177-3AD203B41FA5}">
                      <a16:colId xmlns:a16="http://schemas.microsoft.com/office/drawing/2014/main" val="20001"/>
                    </a:ext>
                  </a:extLst>
                </a:gridCol>
                <a:gridCol w="2716672">
                  <a:extLst>
                    <a:ext uri="{9D8B030D-6E8A-4147-A177-3AD203B41FA5}">
                      <a16:colId xmlns:a16="http://schemas.microsoft.com/office/drawing/2014/main" val="20002"/>
                    </a:ext>
                  </a:extLst>
                </a:gridCol>
                <a:gridCol w="1272980">
                  <a:extLst>
                    <a:ext uri="{9D8B030D-6E8A-4147-A177-3AD203B41FA5}">
                      <a16:colId xmlns:a16="http://schemas.microsoft.com/office/drawing/2014/main" val="20003"/>
                    </a:ext>
                  </a:extLst>
                </a:gridCol>
                <a:gridCol w="1091002">
                  <a:extLst>
                    <a:ext uri="{9D8B030D-6E8A-4147-A177-3AD203B41FA5}">
                      <a16:colId xmlns:a16="http://schemas.microsoft.com/office/drawing/2014/main" val="20004"/>
                    </a:ext>
                  </a:extLst>
                </a:gridCol>
              </a:tblGrid>
              <a:tr h="289374">
                <a:tc>
                  <a:txBody>
                    <a:bodyPr/>
                    <a:lstStyle/>
                    <a:p>
                      <a:pPr marR="44450" indent="127000"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氏名・役職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住所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株数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3501">
                <a:tc>
                  <a:txBody>
                    <a:bodyPr/>
                    <a:lstStyle/>
                    <a:p>
                      <a:pPr marR="44450" indent="127000" algn="ct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89374">
                <a:tc>
                  <a:txBody>
                    <a:bodyPr/>
                    <a:lstStyle/>
                    <a:p>
                      <a:pPr marR="44450" indent="127000" algn="ct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3501">
                <a:tc>
                  <a:txBody>
                    <a:bodyPr/>
                    <a:lstStyle/>
                    <a:p>
                      <a:pPr marR="44450" indent="127000" algn="ct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7628">
                <a:tc>
                  <a:txBody>
                    <a:bodyPr/>
                    <a:lstStyle/>
                    <a:p>
                      <a:pPr marR="44450" indent="127000" algn="ct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3501">
                <a:tc>
                  <a:txBody>
                    <a:bodyPr/>
                    <a:lstStyle/>
                    <a:p>
                      <a:pPr marR="44450" indent="127000" algn="ct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24000">
                <a:tc gridSpan="3">
                  <a:txBody>
                    <a:bodyPr/>
                    <a:lstStyle/>
                    <a:p>
                      <a:pPr marR="44450" indent="127000"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合　　　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863" name="正方形/長方形 1"/>
          <p:cNvSpPr/>
          <p:nvPr/>
        </p:nvSpPr>
        <p:spPr>
          <a:xfrm>
            <a:off x="194433" y="705005"/>
            <a:ext cx="2050561" cy="338554"/>
          </a:xfrm>
          <a:prstGeom prst="rect">
            <a:avLst/>
          </a:prstGeom>
        </p:spPr>
        <p:txBody>
          <a:bodyPr wrap="non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（１）申請者の概要</a:t>
            </a:r>
            <a:endParaRPr kumimoji="1" lang="en-US" altLang="zh-TW"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64" name="正方形/長方形 9"/>
          <p:cNvSpPr/>
          <p:nvPr/>
        </p:nvSpPr>
        <p:spPr>
          <a:xfrm>
            <a:off x="262747" y="3583809"/>
            <a:ext cx="1640193" cy="338554"/>
          </a:xfrm>
          <a:prstGeom prst="rect">
            <a:avLst/>
          </a:prstGeom>
        </p:spPr>
        <p:txBody>
          <a:bodyPr wrap="non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（２）株主構成</a:t>
            </a:r>
            <a:endParaRPr kumimoji="1" lang="en-US" altLang="zh-TW"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65" name="正方形/長方形 10"/>
          <p:cNvSpPr/>
          <p:nvPr/>
        </p:nvSpPr>
        <p:spPr>
          <a:xfrm>
            <a:off x="3808052" y="6134130"/>
            <a:ext cx="5220120" cy="600164"/>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（備考）</a:t>
            </a:r>
            <a:endPar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7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１．定款、登記簿抄本を添付すること。</a:t>
            </a:r>
            <a:endPar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7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２．行が不足する場合は、適宜、増やすなどをして表を作成すること。</a:t>
            </a:r>
            <a:endPar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66"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38</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6794131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申請者概要説明書（民間事業者等の場合のみ）</a:t>
            </a:r>
            <a:endPar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186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70" name="Rectangle 66"/>
          <p:cNvSpPr>
            <a:spLocks noChangeArrowheads="1"/>
          </p:cNvSpPr>
          <p:nvPr/>
        </p:nvSpPr>
        <p:spPr>
          <a:xfrm>
            <a:off x="179513" y="692632"/>
            <a:ext cx="8784976" cy="6091626"/>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71" name="正方形/長方形 4"/>
          <p:cNvSpPr/>
          <p:nvPr/>
        </p:nvSpPr>
        <p:spPr>
          <a:xfrm>
            <a:off x="146691" y="5751407"/>
            <a:ext cx="9278309" cy="1107996"/>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備考）</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7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１．本資料は、過去３期の財務諸表により作成すること。</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08000" marR="43180" lvl="0" indent="-254000" algn="l" defTabSz="914400" rtl="0" eaLnBrk="0" fontAlgn="base" latinLnBrk="0" hangingPunct="0">
              <a:lnSpc>
                <a:spcPct val="100000"/>
              </a:lnSpc>
              <a:spcBef>
                <a:spcPct val="0"/>
              </a:spcBef>
              <a:spcAft>
                <a:spcPts val="0"/>
              </a:spcAft>
              <a:buClrTx/>
              <a:buSzTx/>
              <a:buFontTx/>
              <a:buNone/>
              <a:tabLst/>
              <a:defRPr/>
            </a:pP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２．金額は、百円の位を四捨五入して千円単位で記入すること。率は、小数第２位を四捨五入して小数第１位まで記載すること。</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7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３．直近３ヶ年の貸借対照表、損益計算書を添付すること。</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7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４．創業後間もない企業は将来３期の経営状況表を作成すること。</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08000" marR="43180" lvl="0" indent="-254000" algn="l" defTabSz="914400" rtl="0" eaLnBrk="0" fontAlgn="base" latinLnBrk="0" hangingPunct="0">
              <a:lnSpc>
                <a:spcPct val="100000"/>
              </a:lnSpc>
              <a:spcBef>
                <a:spcPct val="0"/>
              </a:spcBef>
              <a:spcAft>
                <a:spcPts val="0"/>
              </a:spcAft>
              <a:buClrTx/>
              <a:buSzTx/>
              <a:buFontTx/>
              <a:buNone/>
              <a:tabLst/>
              <a:defRPr/>
            </a:pP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５．本表での売上高は、本業による営業収益に、その他の営業収益が加算されたものをいう。</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72" name="表 1"/>
          <p:cNvGraphicFramePr>
            <a:graphicFrameLocks noGrp="1"/>
          </p:cNvGraphicFramePr>
          <p:nvPr>
            <p:extLst/>
          </p:nvPr>
        </p:nvGraphicFramePr>
        <p:xfrm>
          <a:off x="323528" y="1031186"/>
          <a:ext cx="8079069" cy="4746432"/>
        </p:xfrm>
        <a:graphic>
          <a:graphicData uri="http://schemas.openxmlformats.org/drawingml/2006/table">
            <a:tbl>
              <a:tblPr firstRow="1" firstCol="1" bandRow="1"/>
              <a:tblGrid>
                <a:gridCol w="1303247">
                  <a:extLst>
                    <a:ext uri="{9D8B030D-6E8A-4147-A177-3AD203B41FA5}">
                      <a16:colId xmlns:a16="http://schemas.microsoft.com/office/drawing/2014/main" val="20000"/>
                    </a:ext>
                  </a:extLst>
                </a:gridCol>
                <a:gridCol w="812571">
                  <a:extLst>
                    <a:ext uri="{9D8B030D-6E8A-4147-A177-3AD203B41FA5}">
                      <a16:colId xmlns:a16="http://schemas.microsoft.com/office/drawing/2014/main" val="20001"/>
                    </a:ext>
                  </a:extLst>
                </a:gridCol>
                <a:gridCol w="692251">
                  <a:extLst>
                    <a:ext uri="{9D8B030D-6E8A-4147-A177-3AD203B41FA5}">
                      <a16:colId xmlns:a16="http://schemas.microsoft.com/office/drawing/2014/main" val="20002"/>
                    </a:ext>
                  </a:extLst>
                </a:gridCol>
                <a:gridCol w="1757000">
                  <a:extLst>
                    <a:ext uri="{9D8B030D-6E8A-4147-A177-3AD203B41FA5}">
                      <a16:colId xmlns:a16="http://schemas.microsoft.com/office/drawing/2014/main" val="20003"/>
                    </a:ext>
                  </a:extLst>
                </a:gridCol>
                <a:gridCol w="1757000">
                  <a:extLst>
                    <a:ext uri="{9D8B030D-6E8A-4147-A177-3AD203B41FA5}">
                      <a16:colId xmlns:a16="http://schemas.microsoft.com/office/drawing/2014/main" val="20004"/>
                    </a:ext>
                  </a:extLst>
                </a:gridCol>
                <a:gridCol w="1757000">
                  <a:extLst>
                    <a:ext uri="{9D8B030D-6E8A-4147-A177-3AD203B41FA5}">
                      <a16:colId xmlns:a16="http://schemas.microsoft.com/office/drawing/2014/main" val="20005"/>
                    </a:ext>
                  </a:extLst>
                </a:gridCol>
              </a:tblGrid>
              <a:tr h="159192">
                <a:tc rowSpan="2" gridSpan="3">
                  <a:txBody>
                    <a:bodyPr/>
                    <a:lstStyle/>
                    <a:p>
                      <a:pPr marR="44450" indent="127000" algn="l">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a:txBody>
                    <a:bodyPr/>
                    <a:lstStyle/>
                    <a:p>
                      <a:pPr marR="44450" indent="127000" algn="ctr">
                        <a:spcAft>
                          <a:spcPts val="0"/>
                        </a:spcAf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　　年度</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　　年度</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　　年度</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64783">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R="44450" indent="127000" algn="l">
                        <a:spcAft>
                          <a:spcPts val="0"/>
                        </a:spcAft>
                      </a:pPr>
                      <a:r>
                        <a:rPr lang="en-US" sz="900" kern="100" dirty="0">
                          <a:effectLst/>
                          <a:latin typeface="ＭＳ ゴシック" panose="020B0609070205080204" pitchFamily="49" charset="-128"/>
                          <a:ea typeface="Meiryo UI" panose="020B0604030504040204" pitchFamily="50" charset="-128"/>
                          <a:cs typeface="Meiryo UI" panose="020B0604030504040204" pitchFamily="50" charset="-128"/>
                        </a:rPr>
                        <a:t>(</a:t>
                      </a: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r>
                        <a:rPr lang="en-US" sz="9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900" kern="100" dirty="0">
                          <a:effectLst/>
                          <a:latin typeface="ＭＳ ゴシック" panose="020B0609070205080204" pitchFamily="49" charset="-128"/>
                          <a:ea typeface="Meiryo UI" panose="020B0604030504040204" pitchFamily="50" charset="-128"/>
                          <a:cs typeface="Meiryo UI" panose="020B0604030504040204" pitchFamily="50" charset="-128"/>
                        </a:rPr>
                        <a:t>(</a:t>
                      </a: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r>
                        <a:rPr lang="en-US" sz="9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900" kern="100" dirty="0">
                          <a:effectLst/>
                          <a:latin typeface="ＭＳ ゴシック" panose="020B0609070205080204" pitchFamily="49" charset="-128"/>
                          <a:ea typeface="Meiryo UI" panose="020B0604030504040204" pitchFamily="50" charset="-128"/>
                          <a:cs typeface="Meiryo UI" panose="020B0604030504040204" pitchFamily="50" charset="-128"/>
                        </a:rPr>
                        <a:t>(</a:t>
                      </a: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r>
                        <a:rPr lang="en-US" sz="9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売上高</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Ａ</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営業費用</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Ｂ</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営業利益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Ｃ</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営業外収益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Ｄ</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営業外費用</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Ｅ</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経常利益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Ｆ</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流動資産</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Ｇ</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流動負債</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Ｈ</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自己資本</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Ｉ</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総資産（本）</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82465">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総資産（本）</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経常利益率</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Ｆ</a:t>
                      </a:r>
                      <a:r>
                        <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l">
                        <a:spcAft>
                          <a:spcPts val="0"/>
                        </a:spcAft>
                      </a:pPr>
                      <a:r>
                        <a:rPr lang="en-US" sz="1300" kern="100" dirty="0">
                          <a:effectLst/>
                          <a:latin typeface="Meiryo UI" panose="020B0604030504040204" pitchFamily="50" charset="-128"/>
                          <a:ea typeface="ＭＳ ゴシック" panose="020B0609070205080204" pitchFamily="49" charset="-128"/>
                          <a:cs typeface="Meiryo UI" panose="020B0604030504040204" pitchFamily="50" charset="-128"/>
                        </a:rPr>
                        <a:t>100</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84972">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売上高</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経常利益率</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Ｆ</a:t>
                      </a:r>
                      <a:r>
                        <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Ａ</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l">
                        <a:spcAft>
                          <a:spcPts val="0"/>
                        </a:spcAft>
                      </a:pPr>
                      <a:r>
                        <a:rPr lang="en-US" sz="1300" kern="100" dirty="0">
                          <a:effectLst/>
                          <a:latin typeface="Meiryo UI" panose="020B0604030504040204" pitchFamily="50" charset="-128"/>
                          <a:ea typeface="ＭＳ ゴシック" panose="020B0609070205080204" pitchFamily="49" charset="-128"/>
                          <a:cs typeface="Meiryo UI" panose="020B0604030504040204" pitchFamily="50" charset="-128"/>
                        </a:rPr>
                        <a:t>100</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384972">
                <a:tc>
                  <a:txBody>
                    <a:bodyPr/>
                    <a:lstStyle/>
                    <a:p>
                      <a:pPr marR="44450" indent="127000" algn="l">
                        <a:spcAft>
                          <a:spcPts val="0"/>
                        </a:spcAft>
                      </a:pPr>
                      <a:r>
                        <a:rPr lang="ja-JP" sz="1300" kern="100">
                          <a:effectLst/>
                          <a:latin typeface="Meiryo UI" panose="020B0604030504040204" pitchFamily="50" charset="-128"/>
                          <a:ea typeface="ＭＳ ゴシック" panose="020B0609070205080204" pitchFamily="49" charset="-128"/>
                          <a:cs typeface="Meiryo UI" panose="020B0604030504040204" pitchFamily="50" charset="-128"/>
                        </a:rPr>
                        <a:t>自己資本</a:t>
                      </a:r>
                      <a:endParaRPr lang="ja-JP" sz="13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1300" kern="100">
                          <a:effectLst/>
                          <a:latin typeface="Meiryo UI" panose="020B0604030504040204" pitchFamily="50" charset="-128"/>
                          <a:ea typeface="ＭＳ ゴシック" panose="020B0609070205080204" pitchFamily="49" charset="-128"/>
                          <a:cs typeface="Meiryo UI" panose="020B0604030504040204" pitchFamily="50" charset="-128"/>
                        </a:rPr>
                        <a:t>比率</a:t>
                      </a:r>
                      <a:endParaRPr lang="ja-JP" sz="13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Ｉ</a:t>
                      </a:r>
                      <a:r>
                        <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l">
                        <a:spcAft>
                          <a:spcPts val="0"/>
                        </a:spcAft>
                      </a:pPr>
                      <a:r>
                        <a:rPr lang="en-US" sz="1300" kern="100" dirty="0">
                          <a:effectLst/>
                          <a:latin typeface="Meiryo UI" panose="020B0604030504040204" pitchFamily="50" charset="-128"/>
                          <a:ea typeface="ＭＳ ゴシック" panose="020B0609070205080204" pitchFamily="49" charset="-128"/>
                          <a:cs typeface="Meiryo UI" panose="020B0604030504040204" pitchFamily="50" charset="-128"/>
                        </a:rPr>
                        <a:t>100</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389946">
                <a:tc>
                  <a:txBody>
                    <a:bodyPr/>
                    <a:lstStyle/>
                    <a:p>
                      <a:pPr marR="44450" indent="127000" algn="l">
                        <a:spcAft>
                          <a:spcPts val="0"/>
                        </a:spcAft>
                      </a:pPr>
                      <a:r>
                        <a:rPr lang="ja-JP" sz="1300" kern="100">
                          <a:effectLst/>
                          <a:latin typeface="Meiryo UI" panose="020B0604030504040204" pitchFamily="50" charset="-128"/>
                          <a:ea typeface="ＭＳ ゴシック" panose="020B0609070205080204" pitchFamily="49" charset="-128"/>
                          <a:cs typeface="Meiryo UI" panose="020B0604030504040204" pitchFamily="50" charset="-128"/>
                        </a:rPr>
                        <a:t>流動比率</a:t>
                      </a:r>
                      <a:endParaRPr lang="ja-JP" sz="13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Ｇ</a:t>
                      </a:r>
                      <a:r>
                        <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Ｈ</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l">
                        <a:spcAft>
                          <a:spcPts val="0"/>
                        </a:spcAft>
                      </a:pPr>
                      <a:r>
                        <a:rPr lang="en-US" sz="1300" kern="100" dirty="0">
                          <a:effectLst/>
                          <a:latin typeface="Meiryo UI" panose="020B0604030504040204" pitchFamily="50" charset="-128"/>
                          <a:ea typeface="ＭＳ ゴシック" panose="020B0609070205080204" pitchFamily="49" charset="-128"/>
                          <a:cs typeface="Meiryo UI" panose="020B0604030504040204" pitchFamily="50" charset="-128"/>
                        </a:rPr>
                        <a:t>100</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573697">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経常収支</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比率</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Ａ＋Ｄ</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ctr">
                        <a:spcAft>
                          <a:spcPts val="0"/>
                        </a:spcAft>
                      </a:pPr>
                      <a:r>
                        <a:rPr lang="en-US" altLang="ja-JP" sz="1300" kern="100" dirty="0">
                          <a:effectLst/>
                          <a:latin typeface="Meiryo UI" panose="020B0604030504040204" pitchFamily="50" charset="-128"/>
                          <a:ea typeface="Meiryo UI" panose="020B0604030504040204" pitchFamily="50" charset="-128"/>
                          <a:cs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Ｂ＋Ｅ</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l">
                        <a:spcAft>
                          <a:spcPts val="0"/>
                        </a:spcAft>
                      </a:pPr>
                      <a:r>
                        <a:rPr lang="en-US" sz="1300" kern="100" dirty="0">
                          <a:effectLst/>
                          <a:latin typeface="Meiryo UI" panose="020B0604030504040204" pitchFamily="50" charset="-128"/>
                          <a:ea typeface="ＭＳ ゴシック" panose="020B0609070205080204" pitchFamily="49" charset="-128"/>
                          <a:cs typeface="Meiryo UI" panose="020B0604030504040204" pitchFamily="50" charset="-128"/>
                        </a:rPr>
                        <a:t>100</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bl>
          </a:graphicData>
        </a:graphic>
      </p:graphicFrame>
      <p:sp>
        <p:nvSpPr>
          <p:cNvPr id="1873" name="正方形/長方形 8"/>
          <p:cNvSpPr/>
          <p:nvPr/>
        </p:nvSpPr>
        <p:spPr>
          <a:xfrm>
            <a:off x="203748" y="666421"/>
            <a:ext cx="1845377" cy="338554"/>
          </a:xfrm>
          <a:prstGeom prst="rect">
            <a:avLst/>
          </a:prstGeom>
        </p:spPr>
        <p:txBody>
          <a:bodyPr wrap="non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（３）経営状況表</a:t>
            </a:r>
            <a:endParaRPr kumimoji="1" lang="en-US" altLang="zh-TW"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74"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39</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755238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6"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申請者概要説明書（民間事業者等の場合のみ）</a:t>
            </a:r>
            <a:endPar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1877"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78" name="Text Box 4"/>
          <p:cNvSpPr txBox="1">
            <a:spLocks noChangeArrowheads="1"/>
          </p:cNvSpPr>
          <p:nvPr/>
        </p:nvSpPr>
        <p:spPr>
          <a:xfrm>
            <a:off x="179513" y="731963"/>
            <a:ext cx="7398461" cy="307777"/>
          </a:xfrm>
          <a:prstGeom prst="rect">
            <a:avLst/>
          </a:prstGeom>
          <a:noFill/>
          <a:ln w="9525">
            <a:noFill/>
            <a:miter lim="800000"/>
            <a:headEnd/>
            <a:tailEnd/>
          </a:ln>
          <a:effectLst/>
        </p:spPr>
        <p:txBody>
          <a:bodyPr wrap="square">
            <a:spAutoFit/>
          </a:bodyPr>
          <a:lstStyle/>
          <a:p>
            <a:pPr marL="342900" marR="0" lvl="0" indent="-342900" algn="l" defTabSz="914400" rtl="0" eaLnBrk="0" fontAlgn="base" latinLnBrk="0" hangingPunct="0">
              <a:lnSpc>
                <a:spcPct val="100000"/>
              </a:lnSpc>
              <a:spcBef>
                <a:spcPct val="5000"/>
              </a:spcBef>
              <a:spcAft>
                <a:spcPct val="0"/>
              </a:spcAft>
              <a:buClrTx/>
              <a:buSzTx/>
              <a:buFont typeface="Wingdings" panose="05000000000000000000" pitchFamily="2" charset="2"/>
              <a:buChar char="n"/>
              <a:tabLst/>
              <a:defRPr/>
            </a:pPr>
            <a:r>
              <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（４）財務状況、直近の売上状況及び見通し</a:t>
            </a:r>
          </a:p>
        </p:txBody>
      </p:sp>
      <p:sp>
        <p:nvSpPr>
          <p:cNvPr id="1879" name="Rectangle 66"/>
          <p:cNvSpPr>
            <a:spLocks noChangeArrowheads="1"/>
          </p:cNvSpPr>
          <p:nvPr/>
        </p:nvSpPr>
        <p:spPr>
          <a:xfrm>
            <a:off x="179513" y="692632"/>
            <a:ext cx="8784976" cy="6048736"/>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80" name="正方形/長方形 1"/>
          <p:cNvSpPr/>
          <p:nvPr/>
        </p:nvSpPr>
        <p:spPr>
          <a:xfrm>
            <a:off x="196241" y="2010912"/>
            <a:ext cx="5814392" cy="307777"/>
          </a:xfrm>
          <a:prstGeom prst="rect">
            <a:avLst/>
          </a:prstGeom>
        </p:spPr>
        <p:txBody>
          <a:bodyPr wrap="square">
            <a:spAutoFit/>
          </a:bodyPr>
          <a:lstStyle/>
          <a:p>
            <a:pPr marL="342900" marR="0" lvl="0" indent="-342900" algn="l" defTabSz="914400" rtl="0" eaLnBrk="0" fontAlgn="base" latinLnBrk="0" hangingPunct="0">
              <a:lnSpc>
                <a:spcPct val="100000"/>
              </a:lnSpc>
              <a:spcBef>
                <a:spcPct val="5000"/>
              </a:spcBef>
              <a:spcAft>
                <a:spcPct val="0"/>
              </a:spcAft>
              <a:buClrTx/>
              <a:buSzTx/>
              <a:buFont typeface="Wingdings" panose="05000000000000000000" pitchFamily="2" charset="2"/>
              <a:buChar char="n"/>
              <a:tabLst/>
              <a:defRPr/>
            </a:pPr>
            <a:r>
              <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（５）事業に関連する都道府県又は市町村との関係</a:t>
            </a:r>
          </a:p>
        </p:txBody>
      </p:sp>
      <p:sp>
        <p:nvSpPr>
          <p:cNvPr id="1881"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40</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1882" name="表 2"/>
          <p:cNvGraphicFramePr>
            <a:graphicFrameLocks noGrp="1"/>
          </p:cNvGraphicFramePr>
          <p:nvPr>
            <p:extLst/>
          </p:nvPr>
        </p:nvGraphicFramePr>
        <p:xfrm>
          <a:off x="343326" y="2312968"/>
          <a:ext cx="8351022" cy="828000"/>
        </p:xfrm>
        <a:graphic>
          <a:graphicData uri="http://schemas.openxmlformats.org/drawingml/2006/table">
            <a:tbl>
              <a:tblPr firstRow="1" firstCol="1" bandRow="1"/>
              <a:tblGrid>
                <a:gridCol w="8351022">
                  <a:extLst>
                    <a:ext uri="{9D8B030D-6E8A-4147-A177-3AD203B41FA5}">
                      <a16:colId xmlns:a16="http://schemas.microsoft.com/office/drawing/2014/main" val="20000"/>
                    </a:ext>
                  </a:extLst>
                </a:gridCol>
              </a:tblGrid>
              <a:tr h="828000">
                <a:tc>
                  <a:txBody>
                    <a:bodyPr/>
                    <a:lstStyle/>
                    <a:p>
                      <a:pPr marL="0" marR="44450" indent="0">
                        <a:spcAft>
                          <a:spcPts val="0"/>
                        </a:spcAft>
                      </a:pPr>
                      <a:r>
                        <a:rPr lang="ja-JP" altLang="ja-JP" sz="1000" dirty="0">
                          <a:solidFill>
                            <a:srgbClr val="FF0000"/>
                          </a:solidFill>
                          <a:ea typeface="ＭＳ ゴシック" panose="020B0609070205080204" pitchFamily="49" charset="-128"/>
                          <a:cs typeface="Meiryo UI" panose="020B0604030504040204" pitchFamily="50" charset="-128"/>
                        </a:rPr>
                        <a:t>※</a:t>
                      </a:r>
                      <a:r>
                        <a:rPr lang="ja-JP" altLang="ja-JP" sz="1000" dirty="0">
                          <a:solidFill>
                            <a:srgbClr val="FF0000"/>
                          </a:solidFill>
                        </a:rPr>
                        <a:t>当該都道府県又は市町村との間で、出資、包括連携協定又はコンソーシアム組成等によりガバナンスが確立されていることについて記載すること</a:t>
                      </a:r>
                      <a:r>
                        <a:rPr lang="ja-JP" altLang="en-US" sz="1000" dirty="0">
                          <a:solidFill>
                            <a:srgbClr val="FF0000"/>
                          </a:solidFill>
                        </a:rPr>
                        <a:t>。</a:t>
                      </a:r>
                      <a:endParaRPr lang="en-US" altLang="ja-JP" sz="1000" dirty="0">
                        <a:solidFill>
                          <a:srgbClr val="FF0000"/>
                        </a:solidFill>
                      </a:endParaRPr>
                    </a:p>
                    <a:p>
                      <a:pPr marL="0" marR="44450" indent="0">
                        <a:spcAft>
                          <a:spcPts val="0"/>
                        </a:spcAft>
                      </a:pPr>
                      <a:r>
                        <a:rPr lang="ja-JP" altLang="en-US" sz="1000" kern="100" dirty="0">
                          <a:solidFill>
                            <a:srgbClr val="FF0000"/>
                          </a:solidFill>
                          <a:effectLst/>
                          <a:latin typeface="ＭＳ ゴシック" panose="020B0609070205080204" pitchFamily="49" charset="-128"/>
                          <a:ea typeface="Meiryo UI" panose="020B0604030504040204" pitchFamily="50" charset="-128"/>
                          <a:cs typeface="Meiryo UI" panose="020B0604030504040204" pitchFamily="50" charset="-128"/>
                        </a:rPr>
                        <a:t>　</a:t>
                      </a:r>
                      <a:r>
                        <a:rPr kumimoji="1" lang="ja-JP" altLang="en-US" sz="1000" i="1" kern="100" dirty="0">
                          <a:solidFill>
                            <a:srgbClr val="FF0000"/>
                          </a:solidFill>
                          <a:latin typeface="ＭＳ Ｐゴシック"/>
                          <a:ea typeface="ＭＳ Ｐゴシック" panose="020B0600070205080204" pitchFamily="50" charset="-128"/>
                          <a:cs typeface="Meiryo UI" panose="020B0604030504040204" pitchFamily="50" charset="-128"/>
                        </a:rPr>
                        <a:t>（確認できる書類を添付すること）</a:t>
                      </a:r>
                      <a:r>
                        <a:rPr kumimoji="1" lang="en-US" sz="1000" i="1" kern="100" dirty="0">
                          <a:solidFill>
                            <a:srgbClr val="FF0000"/>
                          </a:solidFill>
                          <a:latin typeface="ＭＳ Ｐゴシック"/>
                          <a:ea typeface="ＭＳ Ｐゴシック" panose="020B0600070205080204" pitchFamily="50" charset="-128"/>
                          <a:cs typeface="Meiryo UI" panose="020B0604030504040204" pitchFamily="50" charset="-128"/>
                        </a:rPr>
                        <a:t> </a:t>
                      </a:r>
                      <a:endParaRPr kumimoji="1" lang="ja-JP" altLang="en-US" sz="1000" i="1" kern="100" dirty="0">
                        <a:solidFill>
                          <a:srgbClr val="FF0000"/>
                        </a:solidFill>
                        <a:latin typeface="ＭＳ Ｐゴシック"/>
                        <a:ea typeface="ＭＳ Ｐゴシック" panose="020B060007020508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1883" name="表 2"/>
          <p:cNvGraphicFramePr>
            <a:graphicFrameLocks noGrp="1"/>
          </p:cNvGraphicFramePr>
          <p:nvPr>
            <p:extLst/>
          </p:nvPr>
        </p:nvGraphicFramePr>
        <p:xfrm>
          <a:off x="348708" y="3520753"/>
          <a:ext cx="8280001" cy="1280160"/>
        </p:xfrm>
        <a:graphic>
          <a:graphicData uri="http://schemas.openxmlformats.org/drawingml/2006/table">
            <a:tbl>
              <a:tblPr firstRow="1" firstCol="1" bandRow="1"/>
              <a:tblGrid>
                <a:gridCol w="1775020">
                  <a:extLst>
                    <a:ext uri="{9D8B030D-6E8A-4147-A177-3AD203B41FA5}">
                      <a16:colId xmlns:a16="http://schemas.microsoft.com/office/drawing/2014/main" val="20000"/>
                    </a:ext>
                  </a:extLst>
                </a:gridCol>
                <a:gridCol w="2664296">
                  <a:extLst>
                    <a:ext uri="{9D8B030D-6E8A-4147-A177-3AD203B41FA5}">
                      <a16:colId xmlns:a16="http://schemas.microsoft.com/office/drawing/2014/main" val="20001"/>
                    </a:ext>
                  </a:extLst>
                </a:gridCol>
                <a:gridCol w="3840685">
                  <a:extLst>
                    <a:ext uri="{9D8B030D-6E8A-4147-A177-3AD203B41FA5}">
                      <a16:colId xmlns:a16="http://schemas.microsoft.com/office/drawing/2014/main" val="20002"/>
                    </a:ext>
                  </a:extLst>
                </a:gridCol>
              </a:tblGrid>
              <a:tr h="184769">
                <a:tc>
                  <a:txBody>
                    <a:bodyPr/>
                    <a:lstStyle/>
                    <a:p>
                      <a:pPr marR="44450" indent="127000"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区分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補助事業に要する経費（円）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資金の調達先（銀行等）</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5465">
                <a:tc>
                  <a:txBody>
                    <a:bodyPr/>
                    <a:lstStyle/>
                    <a:p>
                      <a:pPr marR="44450" indent="127000">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自己資金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01"/>
                  </a:ext>
                </a:extLst>
              </a:tr>
              <a:tr h="155465">
                <a:tc>
                  <a:txBody>
                    <a:bodyPr/>
                    <a:lstStyle/>
                    <a:p>
                      <a:pPr marR="44450" indent="127000">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借入金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5465">
                <a:tc>
                  <a:txBody>
                    <a:bodyPr/>
                    <a:lstStyle/>
                    <a:p>
                      <a:pPr marR="44450" indent="127000">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補助金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55465">
                <a:tc>
                  <a:txBody>
                    <a:bodyPr/>
                    <a:lstStyle/>
                    <a:p>
                      <a:pPr marR="44450" indent="127000">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その他</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5465">
                <a:tc>
                  <a:txBody>
                    <a:bodyPr/>
                    <a:lstStyle/>
                    <a:p>
                      <a:pPr marR="44450" indent="127000">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合計額</a:t>
                      </a:r>
                      <a:r>
                        <a:rPr lang="ja-JP" altLang="en-US" sz="1400" kern="100" dirty="0">
                          <a:effectLst/>
                          <a:latin typeface="Meiryo UI" panose="020B0604030504040204" pitchFamily="50" charset="-128"/>
                          <a:ea typeface="Meiryo UI" panose="020B0604030504040204" pitchFamily="50" charset="-128"/>
                          <a:cs typeface="Meiryo UI" panose="020B0604030504040204" pitchFamily="50" charset="-128"/>
                        </a:rPr>
                        <a:t>（事業費）</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1884" name="表 5"/>
          <p:cNvGraphicFramePr>
            <a:graphicFrameLocks noGrp="1"/>
          </p:cNvGraphicFramePr>
          <p:nvPr>
            <p:extLst/>
          </p:nvPr>
        </p:nvGraphicFramePr>
        <p:xfrm>
          <a:off x="373920" y="5157192"/>
          <a:ext cx="8280001" cy="1280160"/>
        </p:xfrm>
        <a:graphic>
          <a:graphicData uri="http://schemas.openxmlformats.org/drawingml/2006/table">
            <a:tbl>
              <a:tblPr firstRow="1" firstCol="1" bandRow="1"/>
              <a:tblGrid>
                <a:gridCol w="1461776">
                  <a:extLst>
                    <a:ext uri="{9D8B030D-6E8A-4147-A177-3AD203B41FA5}">
                      <a16:colId xmlns:a16="http://schemas.microsoft.com/office/drawing/2014/main" val="20000"/>
                    </a:ext>
                  </a:extLst>
                </a:gridCol>
                <a:gridCol w="2723823">
                  <a:extLst>
                    <a:ext uri="{9D8B030D-6E8A-4147-A177-3AD203B41FA5}">
                      <a16:colId xmlns:a16="http://schemas.microsoft.com/office/drawing/2014/main" val="20001"/>
                    </a:ext>
                  </a:extLst>
                </a:gridCol>
                <a:gridCol w="4094402">
                  <a:extLst>
                    <a:ext uri="{9D8B030D-6E8A-4147-A177-3AD203B41FA5}">
                      <a16:colId xmlns:a16="http://schemas.microsoft.com/office/drawing/2014/main" val="20002"/>
                    </a:ext>
                  </a:extLst>
                </a:gridCol>
              </a:tblGrid>
              <a:tr h="0">
                <a:tc>
                  <a:txBody>
                    <a:bodyPr/>
                    <a:lstStyle/>
                    <a:p>
                      <a:pPr marR="44450" indent="127000"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区分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補助金相当額（円）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資金の調達先（銀行等）</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R="44450" indent="127000">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自己資金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01"/>
                  </a:ext>
                </a:extLst>
              </a:tr>
              <a:tr h="0">
                <a:tc>
                  <a:txBody>
                    <a:bodyPr/>
                    <a:lstStyle/>
                    <a:p>
                      <a:pPr marR="44450" indent="127000">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借入金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R="44450" indent="127000">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その他</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R="44450" indent="127000">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合計額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885" name="正方形/長方形 11"/>
          <p:cNvSpPr/>
          <p:nvPr/>
        </p:nvSpPr>
        <p:spPr>
          <a:xfrm>
            <a:off x="339213" y="4869160"/>
            <a:ext cx="8465574" cy="307777"/>
          </a:xfrm>
          <a:prstGeom prst="rect">
            <a:avLst/>
          </a:prstGeom>
        </p:spPr>
        <p:txBody>
          <a:bodyPr wrap="squar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n"/>
              <a:tabLst/>
              <a:defRPr/>
            </a:pPr>
            <a:r>
              <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（７）補助金相当額</a:t>
            </a:r>
            <a:endParaRPr kumimoji="1" lang="en-US" altLang="zh-TW"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86" name="正方形/長方形 12"/>
          <p:cNvSpPr/>
          <p:nvPr/>
        </p:nvSpPr>
        <p:spPr>
          <a:xfrm>
            <a:off x="281133" y="3212976"/>
            <a:ext cx="8465574" cy="307777"/>
          </a:xfrm>
          <a:prstGeom prst="rect">
            <a:avLst/>
          </a:prstGeom>
        </p:spPr>
        <p:txBody>
          <a:bodyPr wrap="squar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n"/>
              <a:tabLst/>
              <a:defRPr/>
            </a:pPr>
            <a:r>
              <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（６）</a:t>
            </a:r>
            <a:r>
              <a:rPr kumimoji="1" lang="zh-TW"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資金調達内訳</a:t>
            </a:r>
            <a:endParaRPr kumimoji="1" lang="en-US" altLang="zh-TW"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87" name="正方形/長方形 6"/>
          <p:cNvSpPr/>
          <p:nvPr/>
        </p:nvSpPr>
        <p:spPr>
          <a:xfrm>
            <a:off x="339212" y="6453336"/>
            <a:ext cx="9849411" cy="261610"/>
          </a:xfrm>
          <a:prstGeom prst="rect">
            <a:avLst/>
          </a:prstGeom>
        </p:spPr>
        <p:txBody>
          <a:bodyPr wrap="square">
            <a:spAutoFit/>
          </a:bodyPr>
          <a:lstStyle/>
          <a:p>
            <a:pPr marL="374650" marR="254000" lvl="0" indent="-37465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注）補助金の支払いは、原則補助事業終了後の精算払いとなるため、補助事業実施期間中、補助金相当分の資金を確保する必要がある。</a:t>
            </a:r>
            <a:endPar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88" name="表 2"/>
          <p:cNvGraphicFramePr>
            <a:graphicFrameLocks noGrp="1"/>
          </p:cNvGraphicFramePr>
          <p:nvPr>
            <p:extLst/>
          </p:nvPr>
        </p:nvGraphicFramePr>
        <p:xfrm>
          <a:off x="338133" y="1052736"/>
          <a:ext cx="8351022" cy="828000"/>
        </p:xfrm>
        <a:graphic>
          <a:graphicData uri="http://schemas.openxmlformats.org/drawingml/2006/table">
            <a:tbl>
              <a:tblPr firstRow="1" firstCol="1" bandRow="1"/>
              <a:tblGrid>
                <a:gridCol w="8351022">
                  <a:extLst>
                    <a:ext uri="{9D8B030D-6E8A-4147-A177-3AD203B41FA5}">
                      <a16:colId xmlns:a16="http://schemas.microsoft.com/office/drawing/2014/main" val="20000"/>
                    </a:ext>
                  </a:extLst>
                </a:gridCol>
              </a:tblGrid>
              <a:tr h="828000">
                <a:tc>
                  <a:txBody>
                    <a:bodyPr/>
                    <a:lstStyle/>
                    <a:p>
                      <a:pPr marL="88900" marR="44450" indent="-88900">
                        <a:spcAft>
                          <a:spcPts val="0"/>
                        </a:spcAft>
                      </a:pPr>
                      <a:r>
                        <a:rPr lang="ja-JP" altLang="ja-JP" sz="1050" dirty="0">
                          <a:solidFill>
                            <a:srgbClr val="FF0000"/>
                          </a:solidFill>
                          <a:ea typeface="ＭＳ ゴシック" panose="020B0609070205080204" pitchFamily="49" charset="-128"/>
                          <a:cs typeface="Meiryo UI" panose="020B0604030504040204" pitchFamily="50" charset="-128"/>
                        </a:rPr>
                        <a:t>※「（３）経営状況表」や添付した「貸借対照表」及び「損益計算書」において、債務超過や負債・赤字が大きい場合は今後の対処方針を記載すること</a:t>
                      </a:r>
                      <a:r>
                        <a:rPr lang="en-US" sz="105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1889" name="コネクタ: カギ線 3"/>
          <p:cNvCxnSpPr>
            <a:cxnSpLocks/>
            <a:endCxn id="1885" idx="1"/>
          </p:cNvCxnSpPr>
          <p:nvPr/>
        </p:nvCxnSpPr>
        <p:spPr>
          <a:xfrm rot="5400000">
            <a:off x="62277" y="4570034"/>
            <a:ext cx="729951" cy="176078"/>
          </a:xfrm>
          <a:prstGeom prst="bentConnector4">
            <a:avLst>
              <a:gd name="adj1" fmla="val -1389"/>
              <a:gd name="adj2" fmla="val 156446"/>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55051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2" name="Text Box 4"/>
          <p:cNvSpPr txBox="1">
            <a:spLocks noChangeArrowheads="1"/>
          </p:cNvSpPr>
          <p:nvPr/>
        </p:nvSpPr>
        <p:spPr>
          <a:xfrm>
            <a:off x="107950" y="3791511"/>
            <a:ext cx="2375818" cy="1877437"/>
          </a:xfrm>
          <a:prstGeom prst="rect">
            <a:avLst/>
          </a:prstGeom>
          <a:noFill/>
          <a:ln w="9525">
            <a:noFill/>
            <a:miter lim="800000"/>
            <a:headEnd/>
            <a:tailEnd/>
          </a:ln>
          <a:effectLst/>
        </p:spPr>
        <p:txBody>
          <a:bodyPr wrap="square">
            <a:spAutoFit/>
          </a:bodyPr>
          <a:lstStyle/>
          <a:p>
            <a:r>
              <a:rPr lang="ja-JP" altLang="en-US" sz="1600" dirty="0"/>
              <a:t>■対象区域の概要</a:t>
            </a:r>
            <a:endParaRPr lang="en-US" altLang="ja-JP" sz="1600" dirty="0"/>
          </a:p>
          <a:p>
            <a:r>
              <a:rPr lang="ja-JP" altLang="en-US" sz="1600" i="1" dirty="0">
                <a:solidFill>
                  <a:srgbClr val="FF0000"/>
                </a:solidFill>
              </a:rPr>
              <a:t>（名称、面積、人口等）</a:t>
            </a:r>
            <a:endParaRPr lang="en-US" altLang="ja-JP" sz="1600" i="1" dirty="0">
              <a:solidFill>
                <a:srgbClr val="FF0000"/>
              </a:solidFill>
              <a:latin typeface="Tahoma" pitchFamily="34" charset="0"/>
            </a:endParaRPr>
          </a:p>
          <a:p>
            <a:pPr marL="238125" indent="-238125" eaLnBrk="1" hangingPunct="1">
              <a:spcBef>
                <a:spcPct val="5000"/>
              </a:spcBef>
              <a:buFont typeface="Wingdings" pitchFamily="2" charset="2"/>
              <a:buChar char="n"/>
              <a:defRPr/>
            </a:pPr>
            <a:endParaRPr lang="en-US" altLang="ja-JP" sz="1600" dirty="0">
              <a:latin typeface="Tahoma" pitchFamily="34" charset="0"/>
            </a:endParaRPr>
          </a:p>
          <a:p>
            <a:pPr marL="238125" indent="-238125" eaLnBrk="1" hangingPunct="1">
              <a:spcBef>
                <a:spcPct val="5000"/>
              </a:spcBef>
              <a:buFont typeface="Wingdings" pitchFamily="2" charset="2"/>
              <a:buChar char="n"/>
              <a:defRPr/>
            </a:pPr>
            <a:r>
              <a:rPr lang="ja-JP" altLang="en-US" sz="1600" dirty="0">
                <a:latin typeface="Tahoma" pitchFamily="34" charset="0"/>
              </a:rPr>
              <a:t>対象区域のビジョン</a:t>
            </a:r>
            <a:endParaRPr lang="en-US" altLang="ja-JP" sz="1600" dirty="0">
              <a:latin typeface="Tahoma" pitchFamily="34" charset="0"/>
            </a:endParaRPr>
          </a:p>
          <a:p>
            <a:pPr eaLnBrk="1" hangingPunct="1">
              <a:spcBef>
                <a:spcPct val="5000"/>
              </a:spcBef>
              <a:defRPr/>
            </a:pPr>
            <a:r>
              <a:rPr lang="ja-JP" altLang="en-US" sz="1600" i="1" dirty="0">
                <a:solidFill>
                  <a:srgbClr val="FF0000"/>
                </a:solidFill>
                <a:latin typeface="Tahoma" pitchFamily="34" charset="0"/>
              </a:rPr>
              <a:t>（目指すべき地域の姿）</a:t>
            </a:r>
            <a:endParaRPr lang="en-US" altLang="ja-JP" sz="1600" i="1" dirty="0">
              <a:solidFill>
                <a:srgbClr val="FF0000"/>
              </a:solidFill>
              <a:latin typeface="Tahoma" pitchFamily="34" charset="0"/>
            </a:endParaRPr>
          </a:p>
          <a:p>
            <a:pPr eaLnBrk="1" hangingPunct="1">
              <a:spcBef>
                <a:spcPct val="5000"/>
              </a:spcBef>
              <a:defRPr/>
            </a:pPr>
            <a:endParaRPr lang="en-US" altLang="ja-JP" sz="1600" dirty="0">
              <a:latin typeface="Tahoma" pitchFamily="34" charset="0"/>
            </a:endParaRPr>
          </a:p>
          <a:p>
            <a:pPr eaLnBrk="1" hangingPunct="1">
              <a:spcBef>
                <a:spcPct val="5000"/>
              </a:spcBef>
              <a:defRPr/>
            </a:pPr>
            <a:endParaRPr lang="en-US" altLang="ja-JP" sz="1600" dirty="0">
              <a:latin typeface="Tahoma" pitchFamily="34" charset="0"/>
            </a:endParaRPr>
          </a:p>
        </p:txBody>
      </p:sp>
      <p:sp>
        <p:nvSpPr>
          <p:cNvPr id="1243" name="Rectangle 66"/>
          <p:cNvSpPr>
            <a:spLocks noChangeArrowheads="1"/>
          </p:cNvSpPr>
          <p:nvPr/>
        </p:nvSpPr>
        <p:spPr>
          <a:xfrm>
            <a:off x="107950" y="3702459"/>
            <a:ext cx="2375818" cy="2979158"/>
          </a:xfrm>
          <a:prstGeom prst="rect">
            <a:avLst/>
          </a:prstGeom>
          <a:noFill/>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050" u="sng" dirty="0"/>
          </a:p>
        </p:txBody>
      </p:sp>
      <p:sp>
        <p:nvSpPr>
          <p:cNvPr id="1244"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2400" b="1" dirty="0">
                <a:solidFill>
                  <a:schemeClr val="bg1"/>
                </a:solidFill>
                <a:latin typeface="ＭＳ Ｐゴシック" panose="020B0600070205080204" pitchFamily="50" charset="-128"/>
              </a:rPr>
              <a:t>４．概要　</a:t>
            </a:r>
            <a:r>
              <a:rPr lang="en-US" altLang="ja-JP" sz="2400" b="1" dirty="0">
                <a:solidFill>
                  <a:schemeClr val="bg1"/>
                </a:solidFill>
                <a:latin typeface="ＭＳ Ｐゴシック" panose="020B0600070205080204" pitchFamily="50" charset="-128"/>
              </a:rPr>
              <a:t>【</a:t>
            </a:r>
            <a:r>
              <a:rPr lang="ja-JP" altLang="en-US" sz="2400" b="1" dirty="0">
                <a:solidFill>
                  <a:schemeClr val="bg1"/>
                </a:solidFill>
                <a:latin typeface="ＭＳ Ｐゴシック" panose="020B0600070205080204" pitchFamily="50" charset="-128"/>
              </a:rPr>
              <a:t>申請者名</a:t>
            </a:r>
            <a:r>
              <a:rPr lang="en-US" altLang="ja-JP" sz="2400" b="1" dirty="0">
                <a:solidFill>
                  <a:schemeClr val="bg1"/>
                </a:solidFill>
                <a:latin typeface="ＭＳ Ｐゴシック" panose="020B0600070205080204" pitchFamily="50" charset="-128"/>
              </a:rPr>
              <a:t>】</a:t>
            </a:r>
            <a:endParaRPr lang="ja-JP" altLang="en-US" sz="2400" b="1" dirty="0">
              <a:solidFill>
                <a:schemeClr val="bg1"/>
              </a:solidFill>
              <a:latin typeface="ＭＳ Ｐゴシック" panose="020B0600070205080204" pitchFamily="50" charset="-128"/>
            </a:endParaRPr>
          </a:p>
        </p:txBody>
      </p:sp>
      <p:sp>
        <p:nvSpPr>
          <p:cNvPr id="1245" name="正方形/長方形 2"/>
          <p:cNvSpPr/>
          <p:nvPr/>
        </p:nvSpPr>
        <p:spPr>
          <a:xfrm>
            <a:off x="107950" y="656948"/>
            <a:ext cx="8978900" cy="914400"/>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t" anchorCtr="0"/>
          <a:lstStyle/>
          <a:p>
            <a:r>
              <a:rPr lang="ja-JP" altLang="en-US" sz="1600" dirty="0">
                <a:solidFill>
                  <a:schemeClr val="tx1"/>
                </a:solidFill>
                <a:latin typeface="+mj-ea"/>
                <a:ea typeface="+mj-ea"/>
              </a:rPr>
              <a:t>■ 事業のセールスポイント</a:t>
            </a:r>
            <a:endParaRPr lang="en-US" altLang="ja-JP" sz="1600" dirty="0">
              <a:solidFill>
                <a:schemeClr val="tx1"/>
              </a:solidFill>
              <a:latin typeface="+mj-ea"/>
              <a:ea typeface="+mj-ea"/>
            </a:endParaRPr>
          </a:p>
          <a:p>
            <a:r>
              <a:rPr lang="ja-JP" altLang="en-US" sz="1600" dirty="0">
                <a:solidFill>
                  <a:schemeClr val="tx1"/>
                </a:solidFill>
                <a:latin typeface="+mj-ea"/>
                <a:ea typeface="+mj-ea"/>
              </a:rPr>
              <a:t>　</a:t>
            </a:r>
            <a:r>
              <a:rPr lang="ja-JP" altLang="en-US" sz="1600" i="1" dirty="0">
                <a:solidFill>
                  <a:srgbClr val="FF0000"/>
                </a:solidFill>
                <a:latin typeface="+mj-ea"/>
                <a:ea typeface="+mj-ea"/>
              </a:rPr>
              <a:t>（提案の中で特に優れている点、それにより地域にどのような変化をもたらすかを簡潔に記載）　</a:t>
            </a:r>
            <a:endParaRPr lang="en-US" altLang="ja-JP" i="1" spc="-20" dirty="0">
              <a:solidFill>
                <a:srgbClr val="FF0000"/>
              </a:solidFill>
              <a:latin typeface="+mj-ea"/>
              <a:ea typeface="+mj-ea"/>
            </a:endParaRPr>
          </a:p>
        </p:txBody>
      </p:sp>
      <p:sp>
        <p:nvSpPr>
          <p:cNvPr id="1246" name="テキスト ボックス 11"/>
          <p:cNvSpPr txBox="1"/>
          <p:nvPr/>
        </p:nvSpPr>
        <p:spPr>
          <a:xfrm>
            <a:off x="2516391" y="1700808"/>
            <a:ext cx="3096344" cy="338554"/>
          </a:xfrm>
          <a:prstGeom prst="rect">
            <a:avLst/>
          </a:prstGeom>
          <a:noFill/>
        </p:spPr>
        <p:txBody>
          <a:bodyPr wrap="square" rtlCol="0">
            <a:spAutoFit/>
          </a:bodyPr>
          <a:lstStyle/>
          <a:p>
            <a:r>
              <a:rPr lang="ja-JP" altLang="en-US" sz="1600" dirty="0"/>
              <a:t>■関連</a:t>
            </a:r>
            <a:r>
              <a:rPr kumimoji="1" lang="ja-JP" altLang="en-US" sz="1600" dirty="0"/>
              <a:t>事業全体の概要</a:t>
            </a:r>
          </a:p>
        </p:txBody>
      </p:sp>
      <p:sp>
        <p:nvSpPr>
          <p:cNvPr id="1247" name="Rectangle 66"/>
          <p:cNvSpPr>
            <a:spLocks noChangeArrowheads="1"/>
          </p:cNvSpPr>
          <p:nvPr/>
        </p:nvSpPr>
        <p:spPr>
          <a:xfrm>
            <a:off x="107950" y="1714222"/>
            <a:ext cx="2375818" cy="1870506"/>
          </a:xfrm>
          <a:prstGeom prst="rect">
            <a:avLst/>
          </a:prstGeom>
          <a:noFill/>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050" u="sng" dirty="0"/>
          </a:p>
        </p:txBody>
      </p:sp>
      <p:sp>
        <p:nvSpPr>
          <p:cNvPr id="1248" name="テキスト ボックス 32"/>
          <p:cNvSpPr txBox="1"/>
          <p:nvPr/>
        </p:nvSpPr>
        <p:spPr>
          <a:xfrm>
            <a:off x="107951" y="1802219"/>
            <a:ext cx="2231801" cy="307777"/>
          </a:xfrm>
          <a:prstGeom prst="rect">
            <a:avLst/>
          </a:prstGeom>
          <a:noFill/>
        </p:spPr>
        <p:txBody>
          <a:bodyPr wrap="square" rtlCol="0">
            <a:spAutoFit/>
          </a:bodyPr>
          <a:lstStyle/>
          <a:p>
            <a:r>
              <a:rPr kumimoji="1" lang="ja-JP" altLang="en-US" sz="1400" dirty="0"/>
              <a:t>位置図</a:t>
            </a:r>
            <a:endParaRPr kumimoji="1" lang="en-US" altLang="ja-JP" sz="1400" dirty="0"/>
          </a:p>
        </p:txBody>
      </p:sp>
      <p:sp>
        <p:nvSpPr>
          <p:cNvPr id="1249"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4</a:t>
            </a:r>
            <a:endParaRPr kumimoji="1" lang="ja-JP" altLang="en-US" sz="1480" dirty="0">
              <a:solidFill>
                <a:schemeClr val="tx1"/>
              </a:solidFill>
            </a:endParaRPr>
          </a:p>
        </p:txBody>
      </p:sp>
    </p:spTree>
    <p:extLst>
      <p:ext uri="{BB962C8B-B14F-4D97-AF65-F5344CB8AC3E}">
        <p14:creationId xmlns:p14="http://schemas.microsoft.com/office/powerpoint/2010/main" val="936551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6" name="Rectangle 66"/>
          <p:cNvSpPr>
            <a:spLocks noChangeArrowheads="1"/>
          </p:cNvSpPr>
          <p:nvPr/>
        </p:nvSpPr>
        <p:spPr>
          <a:xfrm>
            <a:off x="122626" y="929277"/>
            <a:ext cx="8550951"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257"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５．スマートシティ戦略</a:t>
            </a:r>
            <a:endParaRPr lang="ja-JP" altLang="en-US" sz="1800" b="1" dirty="0">
              <a:solidFill>
                <a:schemeClr val="bg1"/>
              </a:solidFill>
              <a:latin typeface="ＭＳ Ｐゴシック" panose="020B0600070205080204" pitchFamily="50" charset="-128"/>
            </a:endParaRPr>
          </a:p>
        </p:txBody>
      </p:sp>
      <p:sp>
        <p:nvSpPr>
          <p:cNvPr id="1258" name="Text Box 4"/>
          <p:cNvSpPr txBox="1">
            <a:spLocks noChangeArrowheads="1"/>
          </p:cNvSpPr>
          <p:nvPr/>
        </p:nvSpPr>
        <p:spPr>
          <a:xfrm>
            <a:off x="25927" y="502711"/>
            <a:ext cx="4291748"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地域の課題</a:t>
            </a:r>
            <a:endParaRPr lang="ja-JP" altLang="en-US" sz="2000" b="1" dirty="0">
              <a:latin typeface="+mn-ea"/>
              <a:ea typeface="+mn-ea"/>
            </a:endParaRPr>
          </a:p>
        </p:txBody>
      </p:sp>
      <p:sp>
        <p:nvSpPr>
          <p:cNvPr id="1259"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260" name="正方形/長方形 22"/>
          <p:cNvSpPr/>
          <p:nvPr/>
        </p:nvSpPr>
        <p:spPr>
          <a:xfrm>
            <a:off x="90767" y="908720"/>
            <a:ext cx="8418759" cy="523220"/>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　提案内容に関する地域の課題について記載すること</a:t>
            </a:r>
            <a:endParaRPr lang="en-US" altLang="ja-JP" sz="1400" i="1" dirty="0">
              <a:solidFill>
                <a:srgbClr val="FF0000"/>
              </a:solidFill>
            </a:endParaRPr>
          </a:p>
          <a:p>
            <a:endParaRPr lang="en-US" altLang="ja-JP" sz="1400" i="1" dirty="0">
              <a:solidFill>
                <a:srgbClr val="FF0000"/>
              </a:solidFill>
            </a:endParaRPr>
          </a:p>
        </p:txBody>
      </p:sp>
      <p:sp>
        <p:nvSpPr>
          <p:cNvPr id="1261" name="正方形/長方形 12"/>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262" name="Rectangle 66"/>
          <p:cNvSpPr>
            <a:spLocks noChangeArrowheads="1"/>
          </p:cNvSpPr>
          <p:nvPr/>
        </p:nvSpPr>
        <p:spPr>
          <a:xfrm>
            <a:off x="183958" y="3965113"/>
            <a:ext cx="8550951"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263" name="Text Box 4"/>
          <p:cNvSpPr txBox="1">
            <a:spLocks noChangeArrowheads="1"/>
          </p:cNvSpPr>
          <p:nvPr/>
        </p:nvSpPr>
        <p:spPr>
          <a:xfrm>
            <a:off x="87259" y="3538547"/>
            <a:ext cx="4291748"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スマートシティの</a:t>
            </a:r>
            <a:r>
              <a:rPr lang="ja-JP" altLang="en-US" sz="2000" b="1" dirty="0">
                <a:latin typeface="+mn-ea"/>
                <a:ea typeface="+mn-ea"/>
              </a:rPr>
              <a:t>目標</a:t>
            </a:r>
            <a:r>
              <a:rPr lang="en-US" altLang="ja-JP" sz="2000" b="1" dirty="0">
                <a:latin typeface="+mn-ea"/>
                <a:ea typeface="+mn-ea"/>
              </a:rPr>
              <a:t>(KPI)</a:t>
            </a:r>
            <a:endParaRPr lang="ja-JP" altLang="en-US" sz="2000" b="1" dirty="0">
              <a:latin typeface="+mn-ea"/>
              <a:ea typeface="+mn-ea"/>
            </a:endParaRPr>
          </a:p>
        </p:txBody>
      </p:sp>
      <p:sp>
        <p:nvSpPr>
          <p:cNvPr id="1264" name="正方形/長方形 16"/>
          <p:cNvSpPr/>
          <p:nvPr/>
        </p:nvSpPr>
        <p:spPr>
          <a:xfrm>
            <a:off x="128224" y="5549225"/>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265" name="正方形/長方形 17"/>
          <p:cNvSpPr/>
          <p:nvPr/>
        </p:nvSpPr>
        <p:spPr>
          <a:xfrm>
            <a:off x="152099" y="3944556"/>
            <a:ext cx="8582810" cy="954107"/>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　個別の取組ごとではなく、取組の全体として評価</a:t>
            </a:r>
            <a:endParaRPr lang="en-US" altLang="ja-JP" sz="1400" i="1" dirty="0">
              <a:solidFill>
                <a:srgbClr val="FF0000"/>
              </a:solidFill>
            </a:endParaRPr>
          </a:p>
          <a:p>
            <a:r>
              <a:rPr lang="en-US" altLang="ja-JP" sz="1400" i="1" dirty="0">
                <a:solidFill>
                  <a:srgbClr val="FF0000"/>
                </a:solidFill>
              </a:rPr>
              <a:t>※</a:t>
            </a:r>
            <a:r>
              <a:rPr lang="ja-JP" altLang="en-US" sz="1400" i="1" dirty="0">
                <a:solidFill>
                  <a:srgbClr val="FF0000"/>
                </a:solidFill>
              </a:rPr>
              <a:t>　</a:t>
            </a:r>
            <a:r>
              <a:rPr lang="en-US" altLang="ja-JP" sz="1400" i="1" dirty="0">
                <a:solidFill>
                  <a:srgbClr val="FF0000"/>
                </a:solidFill>
              </a:rPr>
              <a:t>KPI</a:t>
            </a:r>
            <a:r>
              <a:rPr lang="ja-JP" altLang="en-US" sz="1400" i="1" dirty="0">
                <a:solidFill>
                  <a:srgbClr val="FF0000"/>
                </a:solidFill>
              </a:rPr>
              <a:t>（スマートシティの評価指標）の設定及び見直しにあたっては、「スマートシティ施策の</a:t>
            </a:r>
            <a:r>
              <a:rPr lang="en-US" altLang="ja-JP" sz="1400" i="1" dirty="0">
                <a:solidFill>
                  <a:srgbClr val="FF0000"/>
                </a:solidFill>
              </a:rPr>
              <a:t>KPI</a:t>
            </a:r>
            <a:r>
              <a:rPr lang="ja-JP" altLang="en-US" sz="1400" i="1" dirty="0">
                <a:solidFill>
                  <a:srgbClr val="FF0000"/>
                </a:solidFill>
              </a:rPr>
              <a:t>設定指針」を参照すること。（＊）</a:t>
            </a:r>
            <a:endParaRPr lang="en-US" altLang="ja-JP" sz="1400" i="1" dirty="0">
              <a:solidFill>
                <a:srgbClr val="FF0000"/>
              </a:solidFill>
            </a:endParaRPr>
          </a:p>
          <a:p>
            <a:endParaRPr lang="en-US" altLang="ja-JP" sz="1400" i="1" dirty="0">
              <a:solidFill>
                <a:srgbClr val="FF0000"/>
              </a:solidFill>
            </a:endParaRPr>
          </a:p>
        </p:txBody>
      </p:sp>
      <p:sp>
        <p:nvSpPr>
          <p:cNvPr id="1267"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4" name="正方形/長方形 1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a:t>
            </a:r>
            <a:endParaRPr kumimoji="1" lang="ja-JP" altLang="en-US" sz="1480" dirty="0">
              <a:solidFill>
                <a:schemeClr val="tx1"/>
              </a:solidFill>
            </a:endParaRPr>
          </a:p>
        </p:txBody>
      </p:sp>
      <p:sp>
        <p:nvSpPr>
          <p:cNvPr id="3" name="テキスト ボックス 2"/>
          <p:cNvSpPr txBox="1"/>
          <p:nvPr/>
        </p:nvSpPr>
        <p:spPr>
          <a:xfrm>
            <a:off x="323528" y="6229236"/>
            <a:ext cx="7344816" cy="307777"/>
          </a:xfrm>
          <a:prstGeom prst="rect">
            <a:avLst/>
          </a:prstGeom>
          <a:noFill/>
        </p:spPr>
        <p:txBody>
          <a:bodyPr wrap="square" rtlCol="0">
            <a:spAutoFit/>
          </a:bodyPr>
          <a:lstStyle/>
          <a:p>
            <a:r>
              <a:rPr lang="ja-JP" altLang="en-US" sz="1400" dirty="0">
                <a:solidFill>
                  <a:srgbClr val="333399"/>
                </a:solidFill>
              </a:rPr>
              <a:t>（*　</a:t>
            </a:r>
            <a:r>
              <a:rPr lang="en-US" altLang="ja-JP" sz="1400" dirty="0">
                <a:solidFill>
                  <a:srgbClr val="333399"/>
                </a:solidFill>
              </a:rPr>
              <a:t>https://www8.cao.go.jp/cstp/society5_0/smartcity/index.html</a:t>
            </a:r>
            <a:r>
              <a:rPr lang="ja-JP" altLang="en-US" sz="1400" dirty="0">
                <a:solidFill>
                  <a:srgbClr val="333399"/>
                </a:solidFill>
              </a:rPr>
              <a:t>　に掲載）</a:t>
            </a:r>
            <a:endParaRPr kumimoji="1" lang="ja-JP" altLang="en-US" sz="1400" dirty="0">
              <a:solidFill>
                <a:srgbClr val="333399"/>
              </a:solidFill>
            </a:endParaRPr>
          </a:p>
        </p:txBody>
      </p:sp>
    </p:spTree>
    <p:extLst>
      <p:ext uri="{BB962C8B-B14F-4D97-AF65-F5344CB8AC3E}">
        <p14:creationId xmlns:p14="http://schemas.microsoft.com/office/powerpoint/2010/main" val="4008326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3"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６．都市マネジメント</a:t>
            </a:r>
            <a:endParaRPr lang="ja-JP" altLang="en-US" sz="1800" b="1" dirty="0">
              <a:solidFill>
                <a:schemeClr val="bg1"/>
              </a:solidFill>
              <a:latin typeface="ＭＳ Ｐゴシック" panose="020B0600070205080204" pitchFamily="50" charset="-128"/>
            </a:endParaRPr>
          </a:p>
        </p:txBody>
      </p:sp>
      <p:sp>
        <p:nvSpPr>
          <p:cNvPr id="1274" name="正方形/長方形 672"/>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275" name="Text Box 4"/>
          <p:cNvSpPr txBox="1">
            <a:spLocks noChangeArrowheads="1"/>
          </p:cNvSpPr>
          <p:nvPr/>
        </p:nvSpPr>
        <p:spPr>
          <a:xfrm>
            <a:off x="107504" y="502711"/>
            <a:ext cx="3884240" cy="621709"/>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運営体制</a:t>
            </a:r>
          </a:p>
          <a:p>
            <a:pPr marL="238125" indent="-238125" eaLnBrk="1" hangingPunct="1">
              <a:lnSpc>
                <a:spcPct val="90000"/>
              </a:lnSpc>
              <a:buFont typeface="Wingdings" pitchFamily="2" charset="2"/>
              <a:buNone/>
              <a:defRPr/>
            </a:pPr>
            <a:endParaRPr lang="ja-JP" altLang="en-US" sz="1600" dirty="0">
              <a:latin typeface="Tahoma" pitchFamily="34" charset="0"/>
            </a:endParaRPr>
          </a:p>
        </p:txBody>
      </p:sp>
      <p:sp>
        <p:nvSpPr>
          <p:cNvPr id="1276" name="Rectangle 66"/>
          <p:cNvSpPr>
            <a:spLocks noChangeArrowheads="1"/>
          </p:cNvSpPr>
          <p:nvPr/>
        </p:nvSpPr>
        <p:spPr>
          <a:xfrm>
            <a:off x="223794" y="929277"/>
            <a:ext cx="8740694" cy="2931771"/>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graphicFrame>
        <p:nvGraphicFramePr>
          <p:cNvPr id="1277" name="表 3"/>
          <p:cNvGraphicFramePr>
            <a:graphicFrameLocks noGrp="1"/>
          </p:cNvGraphicFramePr>
          <p:nvPr>
            <p:extLst>
              <p:ext uri="{D42A27DB-BD31-4B8C-83A1-F6EECF244321}">
                <p14:modId xmlns:p14="http://schemas.microsoft.com/office/powerpoint/2010/main" val="2954404272"/>
              </p:ext>
            </p:extLst>
          </p:nvPr>
        </p:nvGraphicFramePr>
        <p:xfrm>
          <a:off x="221469" y="4359968"/>
          <a:ext cx="4278523" cy="1927276"/>
        </p:xfrm>
        <a:graphic>
          <a:graphicData uri="http://schemas.openxmlformats.org/drawingml/2006/table">
            <a:tbl>
              <a:tblPr/>
              <a:tblGrid>
                <a:gridCol w="246075">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3024336">
                  <a:extLst>
                    <a:ext uri="{9D8B030D-6E8A-4147-A177-3AD203B41FA5}">
                      <a16:colId xmlns:a16="http://schemas.microsoft.com/office/drawing/2014/main" val="20002"/>
                    </a:ext>
                  </a:extLst>
                </a:gridCol>
              </a:tblGrid>
              <a:tr h="365176">
                <a:tc>
                  <a:txBody>
                    <a:bodyPr/>
                    <a:lstStyle/>
                    <a:p>
                      <a:pPr marR="44450" indent="127000" algn="ctr">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名称</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役割及び責任</a:t>
                      </a:r>
                      <a:endParaRPr lang="en-US" altLang="ja-JP" sz="10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spcAft>
                          <a:spcPts val="0"/>
                        </a:spcAft>
                        <a:tabLst>
                          <a:tab pos="2700020" algn="ctr"/>
                          <a:tab pos="5400040" algn="r"/>
                        </a:tabLst>
                      </a:pPr>
                      <a:r>
                        <a:rPr lang="ja-JP" sz="800" i="1" kern="100" dirty="0">
                          <a:solidFill>
                            <a:srgbClr val="FF0000"/>
                          </a:solidFill>
                          <a:effectLst/>
                          <a:latin typeface="Meiryo UI" panose="020B0604030504040204" pitchFamily="50" charset="-128"/>
                          <a:ea typeface="ＭＳ ゴシック" panose="020B0609070205080204" pitchFamily="49" charset="-128"/>
                          <a:cs typeface="Meiryo UI" panose="020B0604030504040204" pitchFamily="50" charset="-128"/>
                        </a:rPr>
                        <a:t>※　体制図に対応した主体別に役割を明確に記入すること</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5760">
                <a:tc>
                  <a:txBody>
                    <a:bodyPr/>
                    <a:lstStyle/>
                    <a:p>
                      <a:pPr marR="44450" indent="127000">
                        <a:spcAft>
                          <a:spcPts val="0"/>
                        </a:spcAft>
                        <a:tabLst>
                          <a:tab pos="2700020" algn="ctr"/>
                          <a:tab pos="5400040" algn="r"/>
                        </a:tabLst>
                      </a:pPr>
                      <a:r>
                        <a:rPr lang="en-US" sz="1000" kern="100" dirty="0">
                          <a:effectLst/>
                          <a:latin typeface="ＭＳ ゴシック" panose="020B0609070205080204" pitchFamily="49" charset="-128"/>
                          <a:ea typeface="Meiryo UI" panose="020B0604030504040204" pitchFamily="50" charset="-128"/>
                          <a:cs typeface="Meiryo UI" panose="020B0604030504040204" pitchFamily="50" charset="-128"/>
                        </a:rPr>
                        <a:t>1</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△△市</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・事業計画の立案</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・報告書の作成をはじめとする事業全般の管理・統括業務</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R="44450" indent="127000">
                        <a:spcAft>
                          <a:spcPts val="0"/>
                        </a:spcAft>
                        <a:tabLst>
                          <a:tab pos="2700020" algn="ctr"/>
                          <a:tab pos="5400040" algn="r"/>
                        </a:tabLst>
                      </a:pPr>
                      <a:r>
                        <a:rPr lang="en-US" sz="1000" kern="100">
                          <a:effectLst/>
                          <a:latin typeface="ＭＳ ゴシック" panose="020B0609070205080204" pitchFamily="49" charset="-128"/>
                          <a:ea typeface="Meiryo UI" panose="020B0604030504040204" pitchFamily="50" charset="-128"/>
                          <a:cs typeface="Meiryo UI" panose="020B0604030504040204" pitchFamily="50" charset="-128"/>
                        </a:rPr>
                        <a:t>2</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××大学</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ja-JP" sz="1000" kern="0" dirty="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pPr>
                      <a:r>
                        <a:rPr lang="ja-JP" sz="1000" kern="0" dirty="0">
                          <a:effectLst/>
                          <a:latin typeface="Meiryo UI" panose="020B0604030504040204" pitchFamily="50" charset="-128"/>
                          <a:ea typeface="ＭＳ ゴシック" panose="020B0609070205080204" pitchFamily="49" charset="-128"/>
                          <a:cs typeface="ＭＳ明朝-WinCharSetFFFF-H"/>
                        </a:rPr>
                        <a:t>・事業実施に係るノウハウの提供</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R="44450" indent="127000">
                        <a:spcAft>
                          <a:spcPts val="0"/>
                        </a:spcAft>
                        <a:tabLst>
                          <a:tab pos="2700020" algn="ctr"/>
                          <a:tab pos="5400040" algn="r"/>
                        </a:tabLst>
                      </a:pPr>
                      <a:r>
                        <a:rPr lang="en-US" sz="1000" kern="100">
                          <a:effectLst/>
                          <a:latin typeface="ＭＳ ゴシック" panose="020B0609070205080204" pitchFamily="49" charset="-128"/>
                          <a:ea typeface="Meiryo UI" panose="020B0604030504040204" pitchFamily="50" charset="-128"/>
                          <a:cs typeface="Meiryo UI" panose="020B0604030504040204" pitchFamily="50" charset="-128"/>
                        </a:rPr>
                        <a:t>3</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××株式会社</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・システム設計</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R="44450" indent="127000">
                        <a:spcAft>
                          <a:spcPts val="0"/>
                        </a:spcAft>
                        <a:tabLst>
                          <a:tab pos="2700020" algn="ctr"/>
                          <a:tab pos="5400040" algn="r"/>
                        </a:tabLst>
                      </a:pPr>
                      <a:r>
                        <a:rPr lang="en-US" sz="1000" kern="100">
                          <a:effectLst/>
                          <a:latin typeface="ＭＳ ゴシック" panose="020B0609070205080204" pitchFamily="49" charset="-128"/>
                          <a:ea typeface="Meiryo UI" panose="020B0604030504040204" pitchFamily="50" charset="-128"/>
                          <a:cs typeface="Meiryo UI" panose="020B0604030504040204" pitchFamily="50" charset="-128"/>
                        </a:rPr>
                        <a:t>4</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株式会社</a:t>
                      </a:r>
                      <a:r>
                        <a:rPr lang="en-US" sz="1000" kern="10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0" dirty="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r>
                        <a:rPr lang="ja-JP" sz="1000" kern="0" dirty="0">
                          <a:effectLst/>
                          <a:latin typeface="Meiryo UI" panose="020B0604030504040204" pitchFamily="50" charset="-128"/>
                          <a:ea typeface="ＭＳ ゴシック" panose="020B0609070205080204" pitchFamily="49" charset="-128"/>
                          <a:cs typeface="ＭＳ明朝-WinCharSetFFFF-H"/>
                        </a:rPr>
                        <a:t>・データ提供</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278" name="Text Box 4"/>
          <p:cNvSpPr txBox="1">
            <a:spLocks noChangeArrowheads="1"/>
          </p:cNvSpPr>
          <p:nvPr/>
        </p:nvSpPr>
        <p:spPr>
          <a:xfrm>
            <a:off x="221469" y="4078737"/>
            <a:ext cx="3884240" cy="276999"/>
          </a:xfrm>
          <a:prstGeom prst="rect">
            <a:avLst/>
          </a:prstGeom>
          <a:noFill/>
          <a:ln w="9525">
            <a:noFill/>
            <a:miter lim="800000"/>
            <a:headEnd/>
            <a:tailEnd/>
          </a:ln>
          <a:effectLst/>
        </p:spPr>
        <p:txBody>
          <a:bodyPr wrap="square">
            <a:spAutoFit/>
          </a:bodyPr>
          <a:lstStyle/>
          <a:p>
            <a:pPr eaLnBrk="1" hangingPunct="1">
              <a:spcBef>
                <a:spcPct val="5000"/>
              </a:spcBef>
              <a:defRPr/>
            </a:pPr>
            <a:r>
              <a:rPr lang="en-US" altLang="ja-JP" sz="1200" dirty="0">
                <a:latin typeface="Tahoma" pitchFamily="34" charset="0"/>
              </a:rPr>
              <a:t>【</a:t>
            </a:r>
            <a:r>
              <a:rPr lang="ja-JP" altLang="en-US" sz="1200" dirty="0">
                <a:latin typeface="Tahoma" pitchFamily="34" charset="0"/>
              </a:rPr>
              <a:t>各主体の役割</a:t>
            </a:r>
            <a:r>
              <a:rPr lang="en-US" altLang="ja-JP" sz="1200" dirty="0">
                <a:latin typeface="Tahoma" pitchFamily="34" charset="0"/>
              </a:rPr>
              <a:t>】</a:t>
            </a:r>
            <a:endParaRPr lang="ja-JP" altLang="en-US" sz="1050" dirty="0">
              <a:latin typeface="Tahoma" pitchFamily="34" charset="0"/>
            </a:endParaRPr>
          </a:p>
        </p:txBody>
      </p:sp>
      <p:graphicFrame>
        <p:nvGraphicFramePr>
          <p:cNvPr id="1279" name="表 16"/>
          <p:cNvGraphicFramePr>
            <a:graphicFrameLocks noGrp="1"/>
          </p:cNvGraphicFramePr>
          <p:nvPr>
            <p:extLst>
              <p:ext uri="{D42A27DB-BD31-4B8C-83A1-F6EECF244321}">
                <p14:modId xmlns:p14="http://schemas.microsoft.com/office/powerpoint/2010/main" val="705436532"/>
              </p:ext>
            </p:extLst>
          </p:nvPr>
        </p:nvGraphicFramePr>
        <p:xfrm>
          <a:off x="4644007" y="4359968"/>
          <a:ext cx="4339573" cy="1908142"/>
        </p:xfrm>
        <a:graphic>
          <a:graphicData uri="http://schemas.openxmlformats.org/drawingml/2006/table">
            <a:tbl>
              <a:tblPr/>
              <a:tblGrid>
                <a:gridCol w="341842">
                  <a:extLst>
                    <a:ext uri="{9D8B030D-6E8A-4147-A177-3AD203B41FA5}">
                      <a16:colId xmlns:a16="http://schemas.microsoft.com/office/drawing/2014/main" val="20000"/>
                    </a:ext>
                  </a:extLst>
                </a:gridCol>
                <a:gridCol w="1032481">
                  <a:extLst>
                    <a:ext uri="{9D8B030D-6E8A-4147-A177-3AD203B41FA5}">
                      <a16:colId xmlns:a16="http://schemas.microsoft.com/office/drawing/2014/main" val="20001"/>
                    </a:ext>
                  </a:extLst>
                </a:gridCol>
                <a:gridCol w="2965250">
                  <a:extLst>
                    <a:ext uri="{9D8B030D-6E8A-4147-A177-3AD203B41FA5}">
                      <a16:colId xmlns:a16="http://schemas.microsoft.com/office/drawing/2014/main" val="20002"/>
                    </a:ext>
                  </a:extLst>
                </a:gridCol>
              </a:tblGrid>
              <a:tr h="350370">
                <a:tc>
                  <a:txBody>
                    <a:bodyPr/>
                    <a:lstStyle/>
                    <a:p>
                      <a:pPr marR="44450" indent="127000" algn="ctr">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名称</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役割及び責任</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34942">
                <a:tc>
                  <a:txBody>
                    <a:bodyPr/>
                    <a:lstStyle/>
                    <a:p>
                      <a:pPr marR="44450" indent="127000">
                        <a:spcAft>
                          <a:spcPts val="0"/>
                        </a:spcAft>
                        <a:tabLst>
                          <a:tab pos="2700020" algn="ctr"/>
                          <a:tab pos="5400040" algn="r"/>
                        </a:tabLst>
                      </a:pPr>
                      <a:r>
                        <a:rPr lang="en-US" altLang="ja-JP" sz="1000" kern="100" dirty="0">
                          <a:effectLst/>
                          <a:latin typeface="Meiryo UI" panose="020B0604030504040204" pitchFamily="50" charset="-128"/>
                          <a:ea typeface="Meiryo UI" panose="020B0604030504040204" pitchFamily="50" charset="-128"/>
                          <a:cs typeface="Meiryo UI" panose="020B0604030504040204" pitchFamily="50" charset="-128"/>
                        </a:rPr>
                        <a:t>5</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0370">
                <a:tc>
                  <a:txBody>
                    <a:bodyPr/>
                    <a:lstStyle/>
                    <a:p>
                      <a:pPr marR="44450" indent="127000">
                        <a:spcAft>
                          <a:spcPts val="0"/>
                        </a:spcAft>
                        <a:tabLst>
                          <a:tab pos="2700020" algn="ctr"/>
                          <a:tab pos="5400040" algn="r"/>
                        </a:tabLst>
                      </a:pPr>
                      <a:r>
                        <a:rPr lang="en-US" altLang="ja-JP" sz="1000" kern="100" dirty="0">
                          <a:effectLst/>
                          <a:latin typeface="ＭＳ ゴシック" panose="020B0609070205080204" pitchFamily="49" charset="-128"/>
                          <a:ea typeface="Meiryo UI" panose="020B0604030504040204" pitchFamily="50" charset="-128"/>
                          <a:cs typeface="Meiryo UI" panose="020B0604030504040204" pitchFamily="50" charset="-128"/>
                        </a:rPr>
                        <a:t>6</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0370">
                <a:tc>
                  <a:txBody>
                    <a:bodyPr/>
                    <a:lstStyle/>
                    <a:p>
                      <a:pPr marR="44450" indent="127000">
                        <a:spcAft>
                          <a:spcPts val="0"/>
                        </a:spcAft>
                        <a:tabLst>
                          <a:tab pos="2700020" algn="ctr"/>
                          <a:tab pos="5400040" algn="r"/>
                        </a:tabLst>
                      </a:pPr>
                      <a:r>
                        <a:rPr lang="en-US" altLang="ja-JP" sz="1000" kern="100" dirty="0">
                          <a:effectLst/>
                          <a:latin typeface="ＭＳ ゴシック" panose="020B0609070205080204" pitchFamily="49" charset="-128"/>
                          <a:ea typeface="Meiryo UI" panose="020B0604030504040204" pitchFamily="50" charset="-128"/>
                          <a:cs typeface="Meiryo UI" panose="020B0604030504040204" pitchFamily="50" charset="-128"/>
                        </a:rPr>
                        <a:t>7</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0370">
                <a:tc>
                  <a:txBody>
                    <a:bodyPr/>
                    <a:lstStyle/>
                    <a:p>
                      <a:pPr marR="44450" indent="127000">
                        <a:spcAft>
                          <a:spcPts val="0"/>
                        </a:spcAft>
                        <a:tabLst>
                          <a:tab pos="2700020" algn="ctr"/>
                          <a:tab pos="5400040" algn="r"/>
                        </a:tabLst>
                      </a:pPr>
                      <a:r>
                        <a:rPr lang="en-US" altLang="ja-JP" sz="1000" kern="100" dirty="0">
                          <a:effectLst/>
                          <a:latin typeface="ＭＳ ゴシック" panose="020B0609070205080204" pitchFamily="49" charset="-128"/>
                          <a:ea typeface="Meiryo UI" panose="020B0604030504040204" pitchFamily="50" charset="-128"/>
                          <a:cs typeface="Meiryo UI" panose="020B0604030504040204" pitchFamily="50" charset="-128"/>
                        </a:rPr>
                        <a:t>8</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280" name="正方形/長方形 4"/>
          <p:cNvSpPr/>
          <p:nvPr/>
        </p:nvSpPr>
        <p:spPr>
          <a:xfrm>
            <a:off x="127818" y="977847"/>
            <a:ext cx="8692654" cy="1169551"/>
          </a:xfrm>
          <a:prstGeom prst="rect">
            <a:avLst/>
          </a:prstGeom>
        </p:spPr>
        <p:txBody>
          <a:bodyPr wrap="square">
            <a:spAutoFit/>
          </a:bodyPr>
          <a:lstStyle/>
          <a:p>
            <a:pPr marL="254000" marR="143510" indent="-127000">
              <a:spcAft>
                <a:spcPts val="0"/>
              </a:spcAft>
            </a:pPr>
            <a:r>
              <a:rPr lang="ja-JP" altLang="ja-JP" sz="1400" i="1" kern="100" dirty="0">
                <a:solidFill>
                  <a:srgbClr val="FF0000"/>
                </a:solidFill>
                <a:latin typeface="+mn-ea"/>
                <a:ea typeface="+mn-ea"/>
                <a:cs typeface="Meiryo UI" panose="020B0604030504040204" pitchFamily="50" charset="-128"/>
              </a:rPr>
              <a:t>※　提案者のみならず、補助</a:t>
            </a:r>
            <a:r>
              <a:rPr lang="ja-JP" altLang="en-US" sz="1400" i="1" kern="100" dirty="0">
                <a:solidFill>
                  <a:srgbClr val="FF0000"/>
                </a:solidFill>
                <a:latin typeface="+mn-ea"/>
                <a:ea typeface="+mn-ea"/>
                <a:cs typeface="Meiryo UI" panose="020B0604030504040204" pitchFamily="50" charset="-128"/>
              </a:rPr>
              <a:t>等</a:t>
            </a:r>
            <a:r>
              <a:rPr lang="ja-JP" altLang="ja-JP" sz="1400" i="1" kern="100" dirty="0">
                <a:solidFill>
                  <a:srgbClr val="FF0000"/>
                </a:solidFill>
                <a:latin typeface="+mn-ea"/>
                <a:ea typeface="+mn-ea"/>
                <a:cs typeface="Meiryo UI" panose="020B0604030504040204" pitchFamily="50" charset="-128"/>
              </a:rPr>
              <a:t>事業の実施に関わる者については本様式に役割、責任を明記すること</a:t>
            </a:r>
            <a:endParaRPr lang="en-US" altLang="ja-JP" sz="1400" i="1" kern="100" dirty="0">
              <a:solidFill>
                <a:srgbClr val="FF0000"/>
              </a:solidFill>
              <a:latin typeface="+mn-ea"/>
              <a:ea typeface="+mn-ea"/>
              <a:cs typeface="Meiryo UI" panose="020B0604030504040204" pitchFamily="50" charset="-128"/>
            </a:endParaRPr>
          </a:p>
          <a:p>
            <a:pPr marL="254000" marR="143510" indent="-127000">
              <a:spcAft>
                <a:spcPts val="0"/>
              </a:spcAft>
            </a:pPr>
            <a:r>
              <a:rPr lang="en-US" altLang="ja-JP" sz="1400" i="1" kern="100" dirty="0">
                <a:solidFill>
                  <a:srgbClr val="FF0000"/>
                </a:solidFill>
                <a:latin typeface="+mn-ea"/>
                <a:ea typeface="+mn-ea"/>
                <a:cs typeface="Meiryo UI" panose="020B0604030504040204" pitchFamily="50" charset="-128"/>
              </a:rPr>
              <a:t>※</a:t>
            </a:r>
            <a:r>
              <a:rPr lang="ja-JP" altLang="en-US" sz="1400" i="1" kern="100" dirty="0">
                <a:solidFill>
                  <a:srgbClr val="FF0000"/>
                </a:solidFill>
                <a:latin typeface="+mn-ea"/>
                <a:ea typeface="+mn-ea"/>
                <a:cs typeface="Meiryo UI" panose="020B0604030504040204" pitchFamily="50" charset="-128"/>
              </a:rPr>
              <a:t>　協議会等の参画組織・団体も記入すること</a:t>
            </a:r>
            <a:endParaRPr lang="en-US" altLang="ja-JP" sz="1400" i="1" kern="100" dirty="0">
              <a:solidFill>
                <a:srgbClr val="FF0000"/>
              </a:solidFill>
              <a:latin typeface="+mn-ea"/>
              <a:ea typeface="+mn-ea"/>
              <a:cs typeface="Meiryo UI" panose="020B0604030504040204" pitchFamily="50" charset="-128"/>
            </a:endParaRPr>
          </a:p>
          <a:p>
            <a:pPr marL="254000" marR="143510" indent="-127000">
              <a:spcAft>
                <a:spcPts val="0"/>
              </a:spcAft>
            </a:pPr>
            <a:r>
              <a:rPr lang="en-US" altLang="ja-JP" sz="1400" i="1" kern="100" dirty="0">
                <a:solidFill>
                  <a:srgbClr val="FF0000"/>
                </a:solidFill>
                <a:latin typeface="+mn-ea"/>
                <a:ea typeface="+mn-ea"/>
                <a:cs typeface="Meiryo UI" panose="020B0604030504040204" pitchFamily="50" charset="-128"/>
              </a:rPr>
              <a:t>※</a:t>
            </a:r>
            <a:r>
              <a:rPr lang="ja-JP" altLang="en-US" sz="1400" i="1" kern="100" dirty="0">
                <a:solidFill>
                  <a:srgbClr val="FF0000"/>
                </a:solidFill>
                <a:latin typeface="+mn-ea"/>
                <a:ea typeface="+mn-ea"/>
                <a:cs typeface="Meiryo UI" panose="020B0604030504040204" pitchFamily="50" charset="-128"/>
              </a:rPr>
              <a:t>　提案内容のうち、地域の持続的な推進・運営のために必要となる機能・役割の抽出やプレーヤーの選定、ステークホルダーの管理（スマートシティ推進組織）について「スマートシティリファレンスアーキテクチャ」において「都市マネジメント」と整理されている事項について、ホワイトペーパー第５章を参照し、記載すること</a:t>
            </a:r>
            <a:endParaRPr lang="en-US" altLang="ja-JP" sz="1400" i="1" kern="100" dirty="0">
              <a:solidFill>
                <a:srgbClr val="FF0000"/>
              </a:solidFill>
              <a:latin typeface="+mn-ea"/>
              <a:ea typeface="+mn-ea"/>
              <a:cs typeface="Meiryo UI" panose="020B0604030504040204" pitchFamily="50" charset="-128"/>
            </a:endParaRPr>
          </a:p>
        </p:txBody>
      </p:sp>
      <p:sp>
        <p:nvSpPr>
          <p:cNvPr id="1282"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a:t>
            </a:r>
            <a:endParaRPr kumimoji="1" lang="ja-JP" altLang="en-US" sz="148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8"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28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７．都市マネジメント</a:t>
            </a:r>
            <a:endParaRPr lang="ja-JP" altLang="en-US" sz="1800" b="1" dirty="0">
              <a:solidFill>
                <a:schemeClr val="bg1"/>
              </a:solidFill>
              <a:latin typeface="ＭＳ Ｐゴシック" panose="020B0600070205080204" pitchFamily="50" charset="-128"/>
            </a:endParaRPr>
          </a:p>
        </p:txBody>
      </p:sp>
      <p:sp>
        <p:nvSpPr>
          <p:cNvPr id="1290" name="Text Box 4"/>
          <p:cNvSpPr txBox="1">
            <a:spLocks noChangeArrowheads="1"/>
          </p:cNvSpPr>
          <p:nvPr/>
        </p:nvSpPr>
        <p:spPr>
          <a:xfrm>
            <a:off x="0" y="580618"/>
            <a:ext cx="388424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ビジネスモデル（費用分担等）</a:t>
            </a:r>
          </a:p>
        </p:txBody>
      </p:sp>
      <p:sp>
        <p:nvSpPr>
          <p:cNvPr id="1291" name="正方形/長方形 18"/>
          <p:cNvSpPr/>
          <p:nvPr/>
        </p:nvSpPr>
        <p:spPr>
          <a:xfrm>
            <a:off x="56888" y="2807291"/>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292" name="正方形/長方形 22"/>
          <p:cNvSpPr/>
          <p:nvPr/>
        </p:nvSpPr>
        <p:spPr>
          <a:xfrm>
            <a:off x="150080" y="1019036"/>
            <a:ext cx="8712285" cy="954107"/>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社会実装した際に、持続可能な取組とするために工夫する点や公民で役割分担していることをモデル化して説明</a:t>
            </a:r>
            <a:endParaRPr lang="en-US" altLang="ja-JP" sz="1400" i="1" dirty="0">
              <a:solidFill>
                <a:srgbClr val="FF0000"/>
              </a:solidFill>
            </a:endParaRPr>
          </a:p>
          <a:p>
            <a:r>
              <a:rPr lang="en-US" altLang="ja-JP" sz="1400" i="1" dirty="0">
                <a:solidFill>
                  <a:srgbClr val="FF0000"/>
                </a:solidFill>
              </a:rPr>
              <a:t>※</a:t>
            </a:r>
            <a:r>
              <a:rPr lang="ja-JP" altLang="en-US" sz="1400" i="1" dirty="0">
                <a:solidFill>
                  <a:srgbClr val="FF0000"/>
                </a:solidFill>
              </a:rPr>
              <a:t>　提案内容のうち、ビジネスモデルの構築・実行や住民を巻き込んだ地域の運営・施策の提供（スマートシティビジネス）など、「スマートシティリファレンスアーキテクチャ」において「都市マネジメント」と整理されている事項について、ホワイトペーパー第５章を参照し、記載すること</a:t>
            </a:r>
            <a:endParaRPr lang="en-US" altLang="ja-JP" sz="1400" i="1" dirty="0">
              <a:solidFill>
                <a:srgbClr val="FF0000"/>
              </a:solidFill>
            </a:endParaRPr>
          </a:p>
        </p:txBody>
      </p:sp>
      <p:sp>
        <p:nvSpPr>
          <p:cNvPr id="1294" name="正方形/長方形 674"/>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295"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7</a:t>
            </a:r>
            <a:endParaRPr kumimoji="1" lang="ja-JP" altLang="en-US" sz="1480" dirty="0">
              <a:solidFill>
                <a:schemeClr val="tx1"/>
              </a:solidFill>
            </a:endParaRPr>
          </a:p>
        </p:txBody>
      </p:sp>
    </p:spTree>
    <p:extLst>
      <p:ext uri="{BB962C8B-B14F-4D97-AF65-F5344CB8AC3E}">
        <p14:creationId xmlns:p14="http://schemas.microsoft.com/office/powerpoint/2010/main" val="829938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 name="Rectangle 66"/>
          <p:cNvSpPr>
            <a:spLocks noChangeArrowheads="1"/>
          </p:cNvSpPr>
          <p:nvPr/>
        </p:nvSpPr>
        <p:spPr>
          <a:xfrm>
            <a:off x="122626" y="929277"/>
            <a:ext cx="8913870"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02"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８．スマートシティサービス・アセット</a:t>
            </a:r>
            <a:endParaRPr lang="ja-JP" altLang="en-US" sz="1800" b="1" dirty="0">
              <a:solidFill>
                <a:schemeClr val="bg1"/>
              </a:solidFill>
              <a:latin typeface="ＭＳ Ｐゴシック" panose="020B0600070205080204" pitchFamily="50" charset="-128"/>
            </a:endParaRPr>
          </a:p>
        </p:txBody>
      </p:sp>
      <p:sp>
        <p:nvSpPr>
          <p:cNvPr id="1303" name="Text Box 4"/>
          <p:cNvSpPr txBox="1">
            <a:spLocks noChangeArrowheads="1"/>
          </p:cNvSpPr>
          <p:nvPr/>
        </p:nvSpPr>
        <p:spPr>
          <a:xfrm>
            <a:off x="25927" y="502711"/>
            <a:ext cx="4291748"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スマートシティサービス</a:t>
            </a:r>
            <a:endParaRPr lang="ja-JP" altLang="en-US" sz="2000" b="1" dirty="0">
              <a:latin typeface="+mn-ea"/>
              <a:ea typeface="+mn-ea"/>
            </a:endParaRPr>
          </a:p>
        </p:txBody>
      </p:sp>
      <p:sp>
        <p:nvSpPr>
          <p:cNvPr id="1304"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05" name="正方形/長方形 22"/>
          <p:cNvSpPr/>
          <p:nvPr/>
        </p:nvSpPr>
        <p:spPr>
          <a:xfrm>
            <a:off x="90767" y="908720"/>
            <a:ext cx="8884397" cy="738664"/>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提案内容のうち、都市</a:t>
            </a:r>
            <a:r>
              <a:rPr lang="en-US" altLang="ja-JP" sz="1400" i="1" dirty="0">
                <a:solidFill>
                  <a:srgbClr val="FF0000"/>
                </a:solidFill>
              </a:rPr>
              <a:t>OS</a:t>
            </a:r>
            <a:r>
              <a:rPr lang="ja-JP" altLang="en-US" sz="1400" i="1" dirty="0">
                <a:solidFill>
                  <a:srgbClr val="FF0000"/>
                </a:solidFill>
              </a:rPr>
              <a:t>上で管理され利用者に提供されるアプリなど、「スマートシティリファレンスアーキテクチャ」において「スマートシティサービス」と整理されている事項について、ホワイトペーパー第６章を参照し、記載すること</a:t>
            </a:r>
            <a:endParaRPr lang="en-US" altLang="ja-JP" sz="1400" i="1" dirty="0">
              <a:solidFill>
                <a:srgbClr val="FF0000"/>
              </a:solidFill>
            </a:endParaRPr>
          </a:p>
        </p:txBody>
      </p:sp>
      <p:sp>
        <p:nvSpPr>
          <p:cNvPr id="1306" name="Rectangle 66"/>
          <p:cNvSpPr>
            <a:spLocks noChangeArrowheads="1"/>
          </p:cNvSpPr>
          <p:nvPr/>
        </p:nvSpPr>
        <p:spPr>
          <a:xfrm>
            <a:off x="183958" y="3965113"/>
            <a:ext cx="8913870"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07" name="Text Box 4"/>
          <p:cNvSpPr txBox="1">
            <a:spLocks noChangeArrowheads="1"/>
          </p:cNvSpPr>
          <p:nvPr/>
        </p:nvSpPr>
        <p:spPr>
          <a:xfrm>
            <a:off x="87259" y="3538547"/>
            <a:ext cx="4291748"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スマートシティアセット</a:t>
            </a:r>
            <a:endParaRPr lang="ja-JP" altLang="en-US" sz="2000" b="1" dirty="0">
              <a:latin typeface="+mn-ea"/>
              <a:ea typeface="+mn-ea"/>
            </a:endParaRPr>
          </a:p>
        </p:txBody>
      </p:sp>
      <p:sp>
        <p:nvSpPr>
          <p:cNvPr id="1308" name="正方形/長方形 16"/>
          <p:cNvSpPr/>
          <p:nvPr/>
        </p:nvSpPr>
        <p:spPr>
          <a:xfrm>
            <a:off x="128224" y="5549225"/>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09" name="正方形/長方形 17"/>
          <p:cNvSpPr/>
          <p:nvPr/>
        </p:nvSpPr>
        <p:spPr>
          <a:xfrm>
            <a:off x="152099" y="3944556"/>
            <a:ext cx="8884397" cy="738664"/>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提案内容のうち、都市</a:t>
            </a:r>
            <a:r>
              <a:rPr lang="en-US" altLang="ja-JP" sz="1400" i="1" dirty="0">
                <a:solidFill>
                  <a:srgbClr val="FF0000"/>
                </a:solidFill>
              </a:rPr>
              <a:t>OS</a:t>
            </a:r>
            <a:r>
              <a:rPr lang="ja-JP" altLang="en-US" sz="1400" i="1" dirty="0">
                <a:solidFill>
                  <a:srgbClr val="FF0000"/>
                </a:solidFill>
              </a:rPr>
              <a:t>が取得し得るデジタルなデータを生成するアセットなど、「スマートシティリファレンスアーキテクチャ」において「スマートシティアセット」と整理されている事項について、ホワイトペーパー第８章を参照し、記載すること</a:t>
            </a:r>
            <a:endParaRPr lang="en-US" altLang="ja-JP" sz="1400" i="1" dirty="0">
              <a:solidFill>
                <a:srgbClr val="FF0000"/>
              </a:solidFill>
            </a:endParaRPr>
          </a:p>
        </p:txBody>
      </p:sp>
      <p:sp>
        <p:nvSpPr>
          <p:cNvPr id="1311" name="正方形/長方形 676"/>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312"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5" name="正方形/長方形 14"/>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8</a:t>
            </a:r>
            <a:endParaRPr kumimoji="1" lang="ja-JP" altLang="en-US" sz="1480" dirty="0">
              <a:solidFill>
                <a:schemeClr val="tx1"/>
              </a:solidFill>
            </a:endParaRPr>
          </a:p>
        </p:txBody>
      </p:sp>
    </p:spTree>
    <p:extLst>
      <p:ext uri="{BB962C8B-B14F-4D97-AF65-F5344CB8AC3E}">
        <p14:creationId xmlns:p14="http://schemas.microsoft.com/office/powerpoint/2010/main" val="1638578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8"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1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９．都市ＯＳ</a:t>
            </a:r>
            <a:endParaRPr lang="ja-JP" altLang="en-US" sz="1800" b="1" dirty="0">
              <a:solidFill>
                <a:schemeClr val="bg1"/>
              </a:solidFill>
              <a:latin typeface="ＭＳ Ｐゴシック" panose="020B0600070205080204" pitchFamily="50" charset="-128"/>
            </a:endParaRPr>
          </a:p>
        </p:txBody>
      </p:sp>
      <p:sp>
        <p:nvSpPr>
          <p:cNvPr id="1320"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a:latin typeface="Tahoma" pitchFamily="34" charset="0"/>
              </a:rPr>
              <a:t>都市ＯＳ（機能（サービス）、データ、データ連携、共通機能）</a:t>
            </a:r>
            <a:endParaRPr lang="ja-JP" altLang="en-US" sz="2000" b="1" dirty="0">
              <a:latin typeface="Tahoma" pitchFamily="34" charset="0"/>
            </a:endParaRPr>
          </a:p>
        </p:txBody>
      </p:sp>
      <p:sp>
        <p:nvSpPr>
          <p:cNvPr id="1321" name="正方形/長方形 18"/>
          <p:cNvSpPr/>
          <p:nvPr/>
        </p:nvSpPr>
        <p:spPr>
          <a:xfrm>
            <a:off x="56888" y="3487763"/>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22" name="正方形/長方形 22"/>
          <p:cNvSpPr/>
          <p:nvPr/>
        </p:nvSpPr>
        <p:spPr>
          <a:xfrm>
            <a:off x="150080" y="965627"/>
            <a:ext cx="8886416" cy="1446550"/>
          </a:xfrm>
          <a:prstGeom prst="rect">
            <a:avLst/>
          </a:prstGeom>
        </p:spPr>
        <p:txBody>
          <a:bodyPr wrap="square">
            <a:spAutoFit/>
          </a:bodyPr>
          <a:lstStyle/>
          <a:p>
            <a:pPr marL="176213" indent="-176213"/>
            <a:r>
              <a:rPr lang="en-US" altLang="ja-JP" sz="1100" i="1" dirty="0">
                <a:solidFill>
                  <a:srgbClr val="FF0000"/>
                </a:solidFill>
              </a:rPr>
              <a:t>※</a:t>
            </a:r>
            <a:r>
              <a:rPr lang="ja-JP" altLang="en-US" sz="1100" i="1" dirty="0">
                <a:solidFill>
                  <a:srgbClr val="FF0000"/>
                </a:solidFill>
              </a:rPr>
              <a:t>　提案内容のうち、</a:t>
            </a:r>
            <a:endParaRPr lang="en-US" altLang="ja-JP" sz="1100" i="1" dirty="0">
              <a:solidFill>
                <a:srgbClr val="FF0000"/>
              </a:solidFill>
            </a:endParaRPr>
          </a:p>
          <a:p>
            <a:pPr marL="176213" indent="-176213"/>
            <a:r>
              <a:rPr lang="ja-JP" altLang="en-US" sz="1100" i="1" dirty="0">
                <a:solidFill>
                  <a:srgbClr val="FF0000"/>
                </a:solidFill>
              </a:rPr>
              <a:t>①都市</a:t>
            </a:r>
            <a:r>
              <a:rPr lang="en-US" altLang="ja-JP" sz="1100" i="1" dirty="0">
                <a:solidFill>
                  <a:srgbClr val="FF0000"/>
                </a:solidFill>
              </a:rPr>
              <a:t>OS</a:t>
            </a:r>
            <a:r>
              <a:rPr lang="ja-JP" altLang="en-US" sz="1100" i="1" dirty="0">
                <a:solidFill>
                  <a:srgbClr val="FF0000"/>
                </a:solidFill>
              </a:rPr>
              <a:t>上の各種サービスと連携する機能や</a:t>
            </a:r>
            <a:r>
              <a:rPr lang="en-US" altLang="ja-JP" sz="1100" i="1" dirty="0">
                <a:solidFill>
                  <a:srgbClr val="FF0000"/>
                </a:solidFill>
              </a:rPr>
              <a:t>API</a:t>
            </a:r>
            <a:r>
              <a:rPr lang="ja-JP" altLang="en-US" sz="1100" i="1" dirty="0">
                <a:solidFill>
                  <a:srgbClr val="FF0000"/>
                </a:solidFill>
              </a:rPr>
              <a:t>の提供、用途に応じた認証方法の提供、都市</a:t>
            </a:r>
            <a:r>
              <a:rPr lang="en-US" altLang="ja-JP" sz="1100" i="1" dirty="0">
                <a:solidFill>
                  <a:srgbClr val="FF0000"/>
                </a:solidFill>
              </a:rPr>
              <a:t>OS</a:t>
            </a:r>
            <a:r>
              <a:rPr lang="ja-JP" altLang="en-US" sz="1100" i="1" dirty="0">
                <a:solidFill>
                  <a:srgbClr val="FF0000"/>
                </a:solidFill>
              </a:rPr>
              <a:t>と連携するサービスの管理や機能の組合せの提供（機能（サービス））、</a:t>
            </a:r>
            <a:endParaRPr lang="en-US" altLang="ja-JP" sz="1100" i="1" dirty="0">
              <a:solidFill>
                <a:srgbClr val="FF0000"/>
              </a:solidFill>
            </a:endParaRPr>
          </a:p>
          <a:p>
            <a:pPr marL="176213" indent="-176213"/>
            <a:r>
              <a:rPr lang="ja-JP" altLang="en-US" sz="1100" i="1" dirty="0">
                <a:solidFill>
                  <a:srgbClr val="FF0000"/>
                </a:solidFill>
              </a:rPr>
              <a:t>②分散されたデータの仲介や都市</a:t>
            </a:r>
            <a:r>
              <a:rPr lang="en-US" altLang="ja-JP" sz="1100" i="1" dirty="0">
                <a:solidFill>
                  <a:srgbClr val="FF0000"/>
                </a:solidFill>
              </a:rPr>
              <a:t>OS</a:t>
            </a:r>
            <a:r>
              <a:rPr lang="ja-JP" altLang="en-US" sz="1100" i="1" dirty="0">
                <a:solidFill>
                  <a:srgbClr val="FF0000"/>
                </a:solidFill>
              </a:rPr>
              <a:t>上に保存・蓄積されたデータの管理（データ）、</a:t>
            </a:r>
            <a:endParaRPr lang="en-US" altLang="ja-JP" sz="1100" i="1" dirty="0">
              <a:solidFill>
                <a:srgbClr val="FF0000"/>
              </a:solidFill>
            </a:endParaRPr>
          </a:p>
          <a:p>
            <a:pPr marL="176213" indent="-176213"/>
            <a:r>
              <a:rPr lang="ja-JP" altLang="en-US" sz="1100" i="1" dirty="0">
                <a:solidFill>
                  <a:srgbClr val="FF0000"/>
                </a:solidFill>
              </a:rPr>
              <a:t>③都市</a:t>
            </a:r>
            <a:r>
              <a:rPr lang="en-US" altLang="ja-JP" sz="1100" i="1" dirty="0">
                <a:solidFill>
                  <a:srgbClr val="FF0000"/>
                </a:solidFill>
              </a:rPr>
              <a:t>OS</a:t>
            </a:r>
            <a:r>
              <a:rPr lang="ja-JP" altLang="en-US" sz="1100" i="1" dirty="0">
                <a:solidFill>
                  <a:srgbClr val="FF0000"/>
                </a:solidFill>
              </a:rPr>
              <a:t>に接続するアセットの管理や制御の実行、インタフェースの管理（データ連携）、</a:t>
            </a:r>
            <a:endParaRPr lang="en-US" altLang="ja-JP" sz="1100" i="1" dirty="0">
              <a:solidFill>
                <a:srgbClr val="FF0000"/>
              </a:solidFill>
            </a:endParaRPr>
          </a:p>
          <a:p>
            <a:pPr marL="176213" indent="-176213"/>
            <a:r>
              <a:rPr lang="ja-JP" altLang="en-US" sz="1100" i="1" dirty="0">
                <a:solidFill>
                  <a:srgbClr val="FF0000"/>
                </a:solidFill>
              </a:rPr>
              <a:t>④都市</a:t>
            </a:r>
            <a:r>
              <a:rPr lang="en-US" altLang="ja-JP" sz="1100" i="1" dirty="0">
                <a:solidFill>
                  <a:srgbClr val="FF0000"/>
                </a:solidFill>
              </a:rPr>
              <a:t>OS</a:t>
            </a:r>
            <a:r>
              <a:rPr lang="ja-JP" altLang="en-US" sz="1100" i="1" dirty="0">
                <a:solidFill>
                  <a:srgbClr val="FF0000"/>
                </a:solidFill>
              </a:rPr>
              <a:t>を防御するために必要なセキュリティ機能の提供、都市</a:t>
            </a:r>
            <a:r>
              <a:rPr lang="en-US" altLang="ja-JP" sz="1100" i="1" dirty="0">
                <a:solidFill>
                  <a:srgbClr val="FF0000"/>
                </a:solidFill>
              </a:rPr>
              <a:t>OS</a:t>
            </a:r>
            <a:r>
              <a:rPr lang="ja-JP" altLang="en-US" sz="1100" i="1" dirty="0">
                <a:solidFill>
                  <a:srgbClr val="FF0000"/>
                </a:solidFill>
              </a:rPr>
              <a:t>の運用に必要な監視・バックアップ・障害対策等の機能の提供（共通機能）</a:t>
            </a:r>
            <a:endParaRPr lang="en-US" altLang="ja-JP" sz="1100" i="1" dirty="0">
              <a:solidFill>
                <a:srgbClr val="FF0000"/>
              </a:solidFill>
            </a:endParaRPr>
          </a:p>
          <a:p>
            <a:pPr marL="176213" indent="-176213"/>
            <a:r>
              <a:rPr lang="ja-JP" altLang="en-US" sz="1100" i="1" dirty="0">
                <a:solidFill>
                  <a:srgbClr val="FF0000"/>
                </a:solidFill>
              </a:rPr>
              <a:t>など、「スマートシティリファレンスアーキテクチャ」において「都市</a:t>
            </a:r>
            <a:r>
              <a:rPr lang="en-US" altLang="ja-JP" sz="1100" i="1" dirty="0">
                <a:solidFill>
                  <a:srgbClr val="FF0000"/>
                </a:solidFill>
              </a:rPr>
              <a:t>OS</a:t>
            </a:r>
            <a:r>
              <a:rPr lang="ja-JP" altLang="en-US" sz="1100" i="1" dirty="0">
                <a:solidFill>
                  <a:srgbClr val="FF0000"/>
                </a:solidFill>
              </a:rPr>
              <a:t>」と整理されている事項について、ホワイトペーパー第７章を参照し、記載すること</a:t>
            </a:r>
            <a:endParaRPr lang="en-US" altLang="ja-JP" sz="1100" i="1" dirty="0">
              <a:solidFill>
                <a:srgbClr val="FF0000"/>
              </a:solidFill>
            </a:endParaRPr>
          </a:p>
          <a:p>
            <a:pPr marL="176213" indent="-176213"/>
            <a:r>
              <a:rPr lang="ja-JP" altLang="en-US" sz="1100" i="1" dirty="0">
                <a:solidFill>
                  <a:srgbClr val="FF0000"/>
                </a:solidFill>
              </a:rPr>
              <a:t>（特に、３特徴（相互運用性、データ流通、拡張容易性（ビルディングブロック））を満たしていることを示すこと。）</a:t>
            </a:r>
            <a:endParaRPr lang="en-US" altLang="ja-JP" sz="1100" i="1" dirty="0">
              <a:solidFill>
                <a:srgbClr val="FF0000"/>
              </a:solidFill>
            </a:endParaRPr>
          </a:p>
        </p:txBody>
      </p:sp>
      <p:sp>
        <p:nvSpPr>
          <p:cNvPr id="1324" name="正方形/長方形 678"/>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325" name="テキスト 679"/>
          <p:cNvSpPr txBox="1"/>
          <p:nvPr/>
        </p:nvSpPr>
        <p:spPr>
          <a:xfrm>
            <a:off x="2990356" y="6397674"/>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9</a:t>
            </a:r>
            <a:endParaRPr kumimoji="1" lang="ja-JP" altLang="en-US" sz="1480" dirty="0">
              <a:solidFill>
                <a:schemeClr val="tx1"/>
              </a:solidFill>
            </a:endParaRPr>
          </a:p>
        </p:txBody>
      </p:sp>
      <p:graphicFrame>
        <p:nvGraphicFramePr>
          <p:cNvPr id="11" name="表 12">
            <a:extLst>
              <a:ext uri="{FF2B5EF4-FFF2-40B4-BE49-F238E27FC236}">
                <a16:creationId xmlns:a16="http://schemas.microsoft.com/office/drawing/2014/main" id="{5E7448FD-7B0B-4F52-B561-B2E0050CE363}"/>
              </a:ext>
            </a:extLst>
          </p:cNvPr>
          <p:cNvGraphicFramePr>
            <a:graphicFrameLocks noGrp="1"/>
          </p:cNvGraphicFramePr>
          <p:nvPr>
            <p:extLst>
              <p:ext uri="{D42A27DB-BD31-4B8C-83A1-F6EECF244321}">
                <p14:modId xmlns:p14="http://schemas.microsoft.com/office/powerpoint/2010/main" val="2242623410"/>
              </p:ext>
            </p:extLst>
          </p:nvPr>
        </p:nvGraphicFramePr>
        <p:xfrm>
          <a:off x="372086" y="5846400"/>
          <a:ext cx="8389024" cy="822960"/>
        </p:xfrm>
        <a:graphic>
          <a:graphicData uri="http://schemas.openxmlformats.org/drawingml/2006/table">
            <a:tbl>
              <a:tblPr firstRow="1" bandRow="1">
                <a:tableStyleId>{5940675A-B579-460E-94D1-54222C63F5DA}</a:tableStyleId>
              </a:tblPr>
              <a:tblGrid>
                <a:gridCol w="1895658">
                  <a:extLst>
                    <a:ext uri="{9D8B030D-6E8A-4147-A177-3AD203B41FA5}">
                      <a16:colId xmlns:a16="http://schemas.microsoft.com/office/drawing/2014/main" val="20000"/>
                    </a:ext>
                  </a:extLst>
                </a:gridCol>
                <a:gridCol w="6493366">
                  <a:extLst>
                    <a:ext uri="{9D8B030D-6E8A-4147-A177-3AD203B41FA5}">
                      <a16:colId xmlns:a16="http://schemas.microsoft.com/office/drawing/2014/main" val="20001"/>
                    </a:ext>
                  </a:extLst>
                </a:gridCol>
              </a:tblGrid>
              <a:tr h="238929">
                <a:tc>
                  <a:txBody>
                    <a:bodyPr/>
                    <a:lstStyle/>
                    <a:p>
                      <a:pPr algn="l"/>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構築する都市</a:t>
                      </a:r>
                      <a:r>
                        <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OS</a:t>
                      </a: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の種類</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l"/>
                      <a:r>
                        <a:rPr kumimoji="1" lang="ja-JP" altLang="en-US" sz="1200" dirty="0">
                          <a:solidFill>
                            <a:srgbClr val="FF0000"/>
                          </a:solidFill>
                          <a:latin typeface="Meiryo UI" panose="020B0604030504040204" pitchFamily="50" charset="-128"/>
                          <a:ea typeface="Meiryo UI" panose="020B0604030504040204" pitchFamily="50" charset="-128"/>
                        </a:rPr>
                        <a:t>製品名・スクラッチ開発など</a:t>
                      </a:r>
                    </a:p>
                  </a:txBody>
                  <a:tcPr>
                    <a:noFill/>
                  </a:tcPr>
                </a:tc>
                <a:extLst>
                  <a:ext uri="{0D108BD9-81ED-4DB2-BD59-A6C34878D82A}">
                    <a16:rowId xmlns:a16="http://schemas.microsoft.com/office/drawing/2014/main" val="10000"/>
                  </a:ext>
                </a:extLst>
              </a:tr>
              <a:tr h="238929">
                <a:tc>
                  <a:txBody>
                    <a:bodyPr/>
                    <a:lstStyle/>
                    <a:p>
                      <a:r>
                        <a:rPr kumimoji="1" lang="ja-JP" altLang="en-US" sz="12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予定しているベンダー候補</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構築（予定）年度</a:t>
                      </a:r>
                    </a:p>
                  </a:txBody>
                  <a:tcPr>
                    <a:solidFill>
                      <a:schemeClr val="bg1">
                        <a:lumMod val="85000"/>
                      </a:schemeClr>
                    </a:solidFill>
                  </a:tcP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sp>
        <p:nvSpPr>
          <p:cNvPr id="94" name="正方形/長方形 85">
            <a:extLst>
              <a:ext uri="{FF2B5EF4-FFF2-40B4-BE49-F238E27FC236}">
                <a16:creationId xmlns:a16="http://schemas.microsoft.com/office/drawing/2014/main" id="{74AA03CB-1144-41AB-BC2C-DA092BECFF9E}"/>
              </a:ext>
            </a:extLst>
          </p:cNvPr>
          <p:cNvSpPr/>
          <p:nvPr/>
        </p:nvSpPr>
        <p:spPr>
          <a:xfrm>
            <a:off x="4808982" y="4397868"/>
            <a:ext cx="1927357" cy="1399665"/>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6" name="正方形/長方形 94">
            <a:extLst>
              <a:ext uri="{FF2B5EF4-FFF2-40B4-BE49-F238E27FC236}">
                <a16:creationId xmlns:a16="http://schemas.microsoft.com/office/drawing/2014/main" id="{FE1545C4-A604-45EC-AE09-C12EB75F32AC}"/>
              </a:ext>
            </a:extLst>
          </p:cNvPr>
          <p:cNvSpPr/>
          <p:nvPr/>
        </p:nvSpPr>
        <p:spPr>
          <a:xfrm>
            <a:off x="461907" y="3359685"/>
            <a:ext cx="481325" cy="1253843"/>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7" name="テキスト ボックス 95">
            <a:extLst>
              <a:ext uri="{FF2B5EF4-FFF2-40B4-BE49-F238E27FC236}">
                <a16:creationId xmlns:a16="http://schemas.microsoft.com/office/drawing/2014/main" id="{EEDBC133-E993-47A3-B849-9DF801502777}"/>
              </a:ext>
            </a:extLst>
          </p:cNvPr>
          <p:cNvSpPr txBox="1"/>
          <p:nvPr/>
        </p:nvSpPr>
        <p:spPr>
          <a:xfrm>
            <a:off x="499859" y="3365019"/>
            <a:ext cx="383503" cy="1248509"/>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データ連携基盤</a:t>
            </a:r>
          </a:p>
        </p:txBody>
      </p:sp>
      <p:sp>
        <p:nvSpPr>
          <p:cNvPr id="98" name="正方形/長方形 96">
            <a:extLst>
              <a:ext uri="{FF2B5EF4-FFF2-40B4-BE49-F238E27FC236}">
                <a16:creationId xmlns:a16="http://schemas.microsoft.com/office/drawing/2014/main" id="{4DF7DD31-F7E0-4519-9AFE-F6B447816728}"/>
              </a:ext>
            </a:extLst>
          </p:cNvPr>
          <p:cNvSpPr/>
          <p:nvPr/>
        </p:nvSpPr>
        <p:spPr>
          <a:xfrm>
            <a:off x="448995" y="2379534"/>
            <a:ext cx="481325" cy="907686"/>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9" name="テキスト ボックス 97">
            <a:extLst>
              <a:ext uri="{FF2B5EF4-FFF2-40B4-BE49-F238E27FC236}">
                <a16:creationId xmlns:a16="http://schemas.microsoft.com/office/drawing/2014/main" id="{CF133FE5-5909-42D5-A3ED-44E1459B6D85}"/>
              </a:ext>
            </a:extLst>
          </p:cNvPr>
          <p:cNvSpPr txBox="1"/>
          <p:nvPr/>
        </p:nvSpPr>
        <p:spPr>
          <a:xfrm>
            <a:off x="516089" y="2348880"/>
            <a:ext cx="383503" cy="857862"/>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サービス</a:t>
            </a:r>
            <a:endParaRPr kumimoji="1" lang="ja-JP" altLang="en-US" sz="1292" b="1" i="0" u="none" strike="noStrike" kern="120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mn-cs"/>
            </a:endParaRPr>
          </a:p>
        </p:txBody>
      </p:sp>
      <p:sp>
        <p:nvSpPr>
          <p:cNvPr id="100" name="正方形/長方形 98">
            <a:extLst>
              <a:ext uri="{FF2B5EF4-FFF2-40B4-BE49-F238E27FC236}">
                <a16:creationId xmlns:a16="http://schemas.microsoft.com/office/drawing/2014/main" id="{13EC4CF5-0CAD-4C3D-B57F-4011E799AE12}"/>
              </a:ext>
            </a:extLst>
          </p:cNvPr>
          <p:cNvSpPr/>
          <p:nvPr/>
        </p:nvSpPr>
        <p:spPr>
          <a:xfrm>
            <a:off x="463518" y="4676585"/>
            <a:ext cx="481325" cy="1028035"/>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1" name="テキスト ボックス 99">
            <a:extLst>
              <a:ext uri="{FF2B5EF4-FFF2-40B4-BE49-F238E27FC236}">
                <a16:creationId xmlns:a16="http://schemas.microsoft.com/office/drawing/2014/main" id="{9C172B36-5AD7-405C-AFB0-1F97D9B11359}"/>
              </a:ext>
            </a:extLst>
          </p:cNvPr>
          <p:cNvSpPr txBox="1"/>
          <p:nvPr/>
        </p:nvSpPr>
        <p:spPr>
          <a:xfrm>
            <a:off x="395536" y="4757544"/>
            <a:ext cx="582339" cy="828717"/>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a:t>
            </a:r>
            <a:endParaRPr kumimoji="1" lang="en-US" altLang="ja-JP"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アセット</a:t>
            </a:r>
          </a:p>
        </p:txBody>
      </p:sp>
      <p:sp>
        <p:nvSpPr>
          <p:cNvPr id="102" name="正方形/長方形 100">
            <a:extLst>
              <a:ext uri="{FF2B5EF4-FFF2-40B4-BE49-F238E27FC236}">
                <a16:creationId xmlns:a16="http://schemas.microsoft.com/office/drawing/2014/main" id="{57B6747D-3EB3-4D08-A9A3-766D0A3CEA76}"/>
              </a:ext>
            </a:extLst>
          </p:cNvPr>
          <p:cNvSpPr/>
          <p:nvPr/>
        </p:nvSpPr>
        <p:spPr>
          <a:xfrm>
            <a:off x="1300032" y="3701867"/>
            <a:ext cx="5441058" cy="713714"/>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5" name="円柱 103">
            <a:extLst>
              <a:ext uri="{FF2B5EF4-FFF2-40B4-BE49-F238E27FC236}">
                <a16:creationId xmlns:a16="http://schemas.microsoft.com/office/drawing/2014/main" id="{D02D0BAD-7320-41C8-A50C-D38D499F95F6}"/>
              </a:ext>
            </a:extLst>
          </p:cNvPr>
          <p:cNvSpPr/>
          <p:nvPr/>
        </p:nvSpPr>
        <p:spPr>
          <a:xfrm>
            <a:off x="1699972" y="4884016"/>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自治体河川</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監視システム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2" name="正方形/長方形 110">
            <a:extLst>
              <a:ext uri="{FF2B5EF4-FFF2-40B4-BE49-F238E27FC236}">
                <a16:creationId xmlns:a16="http://schemas.microsoft.com/office/drawing/2014/main" id="{372F8D47-E863-48E0-922D-9CE2B347E272}"/>
              </a:ext>
            </a:extLst>
          </p:cNvPr>
          <p:cNvSpPr/>
          <p:nvPr/>
        </p:nvSpPr>
        <p:spPr>
          <a:xfrm>
            <a:off x="1933616" y="3823723"/>
            <a:ext cx="2057187" cy="340995"/>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データ仲介機能</a:t>
            </a:r>
            <a:endParaRPr kumimoji="1" lang="en-US" altLang="ja-JP"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（データ蓄積・データ分散・イベント処理）</a:t>
            </a:r>
            <a:endPar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13" name="円柱 111">
            <a:extLst>
              <a:ext uri="{FF2B5EF4-FFF2-40B4-BE49-F238E27FC236}">
                <a16:creationId xmlns:a16="http://schemas.microsoft.com/office/drawing/2014/main" id="{A16F3E3E-9F0A-466A-9297-754A47229169}"/>
              </a:ext>
            </a:extLst>
          </p:cNvPr>
          <p:cNvSpPr/>
          <p:nvPr/>
        </p:nvSpPr>
        <p:spPr>
          <a:xfrm>
            <a:off x="2790909" y="4881733"/>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人流データ</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提供システム</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4" name="楕円 112">
            <a:extLst>
              <a:ext uri="{FF2B5EF4-FFF2-40B4-BE49-F238E27FC236}">
                <a16:creationId xmlns:a16="http://schemas.microsoft.com/office/drawing/2014/main" id="{79F11B95-47F8-4A5D-ACCF-34C5C82941C2}"/>
              </a:ext>
            </a:extLst>
          </p:cNvPr>
          <p:cNvSpPr/>
          <p:nvPr/>
        </p:nvSpPr>
        <p:spPr>
          <a:xfrm>
            <a:off x="2013180" y="4761385"/>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5" name="テキスト ボックス 113">
            <a:extLst>
              <a:ext uri="{FF2B5EF4-FFF2-40B4-BE49-F238E27FC236}">
                <a16:creationId xmlns:a16="http://schemas.microsoft.com/office/drawing/2014/main" id="{D7A0228D-FCBA-412D-9FCE-A9C36FB3B95C}"/>
              </a:ext>
            </a:extLst>
          </p:cNvPr>
          <p:cNvSpPr txBox="1"/>
          <p:nvPr/>
        </p:nvSpPr>
        <p:spPr>
          <a:xfrm>
            <a:off x="1612241" y="467658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6" name="テキスト ボックス 114">
            <a:extLst>
              <a:ext uri="{FF2B5EF4-FFF2-40B4-BE49-F238E27FC236}">
                <a16:creationId xmlns:a16="http://schemas.microsoft.com/office/drawing/2014/main" id="{EB56599F-C4B1-4548-9DE0-B8B66AA6828D}"/>
              </a:ext>
            </a:extLst>
          </p:cNvPr>
          <p:cNvSpPr txBox="1"/>
          <p:nvPr/>
        </p:nvSpPr>
        <p:spPr>
          <a:xfrm>
            <a:off x="954948" y="5239458"/>
            <a:ext cx="822921"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17" name="テキスト ボックス 115">
            <a:extLst>
              <a:ext uri="{FF2B5EF4-FFF2-40B4-BE49-F238E27FC236}">
                <a16:creationId xmlns:a16="http://schemas.microsoft.com/office/drawing/2014/main" id="{525F82DC-4F9A-4EF4-8EDE-6EBF4E857DF4}"/>
              </a:ext>
            </a:extLst>
          </p:cNvPr>
          <p:cNvSpPr txBox="1"/>
          <p:nvPr/>
        </p:nvSpPr>
        <p:spPr>
          <a:xfrm>
            <a:off x="2719396" y="5464345"/>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●●通信事業者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18" name="楕円 116">
            <a:extLst>
              <a:ext uri="{FF2B5EF4-FFF2-40B4-BE49-F238E27FC236}">
                <a16:creationId xmlns:a16="http://schemas.microsoft.com/office/drawing/2014/main" id="{18883187-FCDB-47AB-98B7-10B3B138CEE3}"/>
              </a:ext>
            </a:extLst>
          </p:cNvPr>
          <p:cNvSpPr/>
          <p:nvPr/>
        </p:nvSpPr>
        <p:spPr>
          <a:xfrm>
            <a:off x="1743035" y="356453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9" name="テキスト ボックス 117">
            <a:extLst>
              <a:ext uri="{FF2B5EF4-FFF2-40B4-BE49-F238E27FC236}">
                <a16:creationId xmlns:a16="http://schemas.microsoft.com/office/drawing/2014/main" id="{078C446D-79DF-4199-8054-2B81D8FF4011}"/>
              </a:ext>
            </a:extLst>
          </p:cNvPr>
          <p:cNvSpPr txBox="1"/>
          <p:nvPr/>
        </p:nvSpPr>
        <p:spPr>
          <a:xfrm>
            <a:off x="1410732" y="346250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0" name="楕円 118">
            <a:extLst>
              <a:ext uri="{FF2B5EF4-FFF2-40B4-BE49-F238E27FC236}">
                <a16:creationId xmlns:a16="http://schemas.microsoft.com/office/drawing/2014/main" id="{8CE1F2FC-B379-48E7-BB2D-E5E13A6A3054}"/>
              </a:ext>
            </a:extLst>
          </p:cNvPr>
          <p:cNvSpPr/>
          <p:nvPr/>
        </p:nvSpPr>
        <p:spPr>
          <a:xfrm>
            <a:off x="2808467" y="3563707"/>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21" name="テキスト ボックス 119">
            <a:extLst>
              <a:ext uri="{FF2B5EF4-FFF2-40B4-BE49-F238E27FC236}">
                <a16:creationId xmlns:a16="http://schemas.microsoft.com/office/drawing/2014/main" id="{DEB054C7-B790-4760-BFDC-2FCB6DB18F91}"/>
              </a:ext>
            </a:extLst>
          </p:cNvPr>
          <p:cNvSpPr txBox="1"/>
          <p:nvPr/>
        </p:nvSpPr>
        <p:spPr>
          <a:xfrm>
            <a:off x="2495590" y="3451964"/>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2" name="楕円 120">
            <a:extLst>
              <a:ext uri="{FF2B5EF4-FFF2-40B4-BE49-F238E27FC236}">
                <a16:creationId xmlns:a16="http://schemas.microsoft.com/office/drawing/2014/main" id="{700A648A-4DC1-4BB3-B4B6-A6F6B158B8A7}"/>
              </a:ext>
            </a:extLst>
          </p:cNvPr>
          <p:cNvSpPr/>
          <p:nvPr/>
        </p:nvSpPr>
        <p:spPr>
          <a:xfrm>
            <a:off x="3876584" y="356777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23" name="テキスト ボックス 121">
            <a:extLst>
              <a:ext uri="{FF2B5EF4-FFF2-40B4-BE49-F238E27FC236}">
                <a16:creationId xmlns:a16="http://schemas.microsoft.com/office/drawing/2014/main" id="{9C586B18-8E34-413C-9C00-7538B2A35480}"/>
              </a:ext>
            </a:extLst>
          </p:cNvPr>
          <p:cNvSpPr txBox="1"/>
          <p:nvPr/>
        </p:nvSpPr>
        <p:spPr>
          <a:xfrm>
            <a:off x="3563707" y="345602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4" name="テキスト ボックス 122">
            <a:extLst>
              <a:ext uri="{FF2B5EF4-FFF2-40B4-BE49-F238E27FC236}">
                <a16:creationId xmlns:a16="http://schemas.microsoft.com/office/drawing/2014/main" id="{2FFB4F90-E5D1-47DA-9C1B-C051E7FD19F0}"/>
              </a:ext>
            </a:extLst>
          </p:cNvPr>
          <p:cNvSpPr txBox="1"/>
          <p:nvPr/>
        </p:nvSpPr>
        <p:spPr>
          <a:xfrm>
            <a:off x="2288459" y="2395933"/>
            <a:ext cx="1186270"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ヘルスケア事業者●●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5" name="テキスト ボックス 123">
            <a:extLst>
              <a:ext uri="{FF2B5EF4-FFF2-40B4-BE49-F238E27FC236}">
                <a16:creationId xmlns:a16="http://schemas.microsoft.com/office/drawing/2014/main" id="{1CA76BA3-EE33-4D01-834D-78BB3D51054D}"/>
              </a:ext>
            </a:extLst>
          </p:cNvPr>
          <p:cNvSpPr txBox="1"/>
          <p:nvPr/>
        </p:nvSpPr>
        <p:spPr>
          <a:xfrm>
            <a:off x="3504182"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小売事業者●●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6" name="テキスト ボックス 124">
            <a:extLst>
              <a:ext uri="{FF2B5EF4-FFF2-40B4-BE49-F238E27FC236}">
                <a16:creationId xmlns:a16="http://schemas.microsoft.com/office/drawing/2014/main" id="{0ED4A00B-A072-42DE-BEE7-C6FC177F285B}"/>
              </a:ext>
            </a:extLst>
          </p:cNvPr>
          <p:cNvSpPr txBox="1"/>
          <p:nvPr/>
        </p:nvSpPr>
        <p:spPr>
          <a:xfrm>
            <a:off x="4550914"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宅配事業者●●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7" name="テキスト ボックス 125">
            <a:extLst>
              <a:ext uri="{FF2B5EF4-FFF2-40B4-BE49-F238E27FC236}">
                <a16:creationId xmlns:a16="http://schemas.microsoft.com/office/drawing/2014/main" id="{99BCCA1C-4603-444C-B5B7-281C92E1EC31}"/>
              </a:ext>
            </a:extLst>
          </p:cNvPr>
          <p:cNvSpPr txBox="1"/>
          <p:nvPr/>
        </p:nvSpPr>
        <p:spPr>
          <a:xfrm>
            <a:off x="5562801"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9" name="正方形/長方形 127">
            <a:extLst>
              <a:ext uri="{FF2B5EF4-FFF2-40B4-BE49-F238E27FC236}">
                <a16:creationId xmlns:a16="http://schemas.microsoft.com/office/drawing/2014/main" id="{27F8D6C0-350C-4DAA-9310-52165FCC5190}"/>
              </a:ext>
            </a:extLst>
          </p:cNvPr>
          <p:cNvSpPr/>
          <p:nvPr/>
        </p:nvSpPr>
        <p:spPr>
          <a:xfrm>
            <a:off x="7540011" y="3749432"/>
            <a:ext cx="1352469" cy="632957"/>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他都市（●市）の</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データ連携基盤</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0" name="楕円 128">
            <a:extLst>
              <a:ext uri="{FF2B5EF4-FFF2-40B4-BE49-F238E27FC236}">
                <a16:creationId xmlns:a16="http://schemas.microsoft.com/office/drawing/2014/main" id="{8484359B-E7E6-4B42-9493-19294D21C5D3}"/>
              </a:ext>
            </a:extLst>
          </p:cNvPr>
          <p:cNvSpPr/>
          <p:nvPr/>
        </p:nvSpPr>
        <p:spPr>
          <a:xfrm>
            <a:off x="6655861" y="397044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1" name="テキスト ボックス 129">
            <a:extLst>
              <a:ext uri="{FF2B5EF4-FFF2-40B4-BE49-F238E27FC236}">
                <a16:creationId xmlns:a16="http://schemas.microsoft.com/office/drawing/2014/main" id="{16E26D53-3361-454D-BB75-25849FEFD2F1}"/>
              </a:ext>
            </a:extLst>
          </p:cNvPr>
          <p:cNvSpPr txBox="1"/>
          <p:nvPr/>
        </p:nvSpPr>
        <p:spPr>
          <a:xfrm>
            <a:off x="6716209" y="378661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2" name="楕円 130">
            <a:extLst>
              <a:ext uri="{FF2B5EF4-FFF2-40B4-BE49-F238E27FC236}">
                <a16:creationId xmlns:a16="http://schemas.microsoft.com/office/drawing/2014/main" id="{22E9A400-09C5-4F1A-883A-27966E88A6DA}"/>
              </a:ext>
            </a:extLst>
          </p:cNvPr>
          <p:cNvSpPr/>
          <p:nvPr/>
        </p:nvSpPr>
        <p:spPr>
          <a:xfrm>
            <a:off x="7445081" y="396878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3" name="テキスト ボックス 131">
            <a:extLst>
              <a:ext uri="{FF2B5EF4-FFF2-40B4-BE49-F238E27FC236}">
                <a16:creationId xmlns:a16="http://schemas.microsoft.com/office/drawing/2014/main" id="{0D826BCC-4BD3-4BED-B3C2-B84FE2F504E6}"/>
              </a:ext>
            </a:extLst>
          </p:cNvPr>
          <p:cNvSpPr txBox="1"/>
          <p:nvPr/>
        </p:nvSpPr>
        <p:spPr>
          <a:xfrm>
            <a:off x="7193164" y="3793936"/>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 name="円柱 134">
            <a:extLst>
              <a:ext uri="{FF2B5EF4-FFF2-40B4-BE49-F238E27FC236}">
                <a16:creationId xmlns:a16="http://schemas.microsoft.com/office/drawing/2014/main" id="{3ABC83CB-E981-4853-B4BD-2D477C6A1A5B}"/>
              </a:ext>
            </a:extLst>
          </p:cNvPr>
          <p:cNvSpPr/>
          <p:nvPr/>
        </p:nvSpPr>
        <p:spPr>
          <a:xfrm>
            <a:off x="4920659" y="4879063"/>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 name="テキスト ボックス 135">
            <a:extLst>
              <a:ext uri="{FF2B5EF4-FFF2-40B4-BE49-F238E27FC236}">
                <a16:creationId xmlns:a16="http://schemas.microsoft.com/office/drawing/2014/main" id="{FA521F2D-9CF1-4F54-AEE7-6992063509C3}"/>
              </a:ext>
            </a:extLst>
          </p:cNvPr>
          <p:cNvSpPr txBox="1"/>
          <p:nvPr/>
        </p:nvSpPr>
        <p:spPr>
          <a:xfrm>
            <a:off x="4845603" y="5484198"/>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●●団体</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38" name="正方形/長方形 136">
            <a:extLst>
              <a:ext uri="{FF2B5EF4-FFF2-40B4-BE49-F238E27FC236}">
                <a16:creationId xmlns:a16="http://schemas.microsoft.com/office/drawing/2014/main" id="{9CF157E8-F69B-4B46-A55B-33ECCE5A6057}"/>
              </a:ext>
            </a:extLst>
          </p:cNvPr>
          <p:cNvSpPr/>
          <p:nvPr/>
        </p:nvSpPr>
        <p:spPr>
          <a:xfrm>
            <a:off x="4069127" y="3821440"/>
            <a:ext cx="2057187" cy="342989"/>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データ処理機能</a:t>
            </a:r>
            <a:endParaRPr kumimoji="1" lang="en-US" altLang="ja-JP"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（データ変換・データ受付・データ取得）</a:t>
            </a:r>
            <a:endPar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41" name="円柱 139">
            <a:extLst>
              <a:ext uri="{FF2B5EF4-FFF2-40B4-BE49-F238E27FC236}">
                <a16:creationId xmlns:a16="http://schemas.microsoft.com/office/drawing/2014/main" id="{2CDF5DD8-68E3-4C48-96A1-0BBC20E3E867}"/>
              </a:ext>
            </a:extLst>
          </p:cNvPr>
          <p:cNvSpPr/>
          <p:nvPr/>
        </p:nvSpPr>
        <p:spPr>
          <a:xfrm>
            <a:off x="3871807" y="4884016"/>
            <a:ext cx="802207" cy="572899"/>
          </a:xfrm>
          <a:prstGeom prst="can">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バリアフリー</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関連データ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2" name="テキスト ボックス 140">
            <a:extLst>
              <a:ext uri="{FF2B5EF4-FFF2-40B4-BE49-F238E27FC236}">
                <a16:creationId xmlns:a16="http://schemas.microsoft.com/office/drawing/2014/main" id="{DB2D2F63-945B-4F99-905A-CDFA8BE8948F}"/>
              </a:ext>
            </a:extLst>
          </p:cNvPr>
          <p:cNvSpPr txBox="1"/>
          <p:nvPr/>
        </p:nvSpPr>
        <p:spPr>
          <a:xfrm>
            <a:off x="3796074" y="5449862"/>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一社●●</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cxnSp>
        <p:nvCxnSpPr>
          <p:cNvPr id="144" name="直線コネクタ 142">
            <a:extLst>
              <a:ext uri="{FF2B5EF4-FFF2-40B4-BE49-F238E27FC236}">
                <a16:creationId xmlns:a16="http://schemas.microsoft.com/office/drawing/2014/main" id="{751E0408-7BD0-4E0F-8A5F-D072FA293237}"/>
              </a:ext>
            </a:extLst>
          </p:cNvPr>
          <p:cNvCxnSpPr>
            <a:stCxn id="130" idx="6"/>
            <a:endCxn id="132" idx="2"/>
          </p:cNvCxnSpPr>
          <p:nvPr/>
        </p:nvCxnSpPr>
        <p:spPr>
          <a:xfrm flipV="1">
            <a:off x="6842088" y="4060500"/>
            <a:ext cx="602993" cy="1663"/>
          </a:xfrm>
          <a:prstGeom prst="line">
            <a:avLst/>
          </a:prstGeom>
          <a:noFill/>
          <a:ln w="6350" cap="flat" cmpd="sng" algn="ctr">
            <a:solidFill>
              <a:srgbClr val="5B9BD5"/>
            </a:solidFill>
            <a:prstDash val="solid"/>
            <a:miter lim="800000"/>
          </a:ln>
          <a:effectLst/>
        </p:spPr>
      </p:cxnSp>
      <p:cxnSp>
        <p:nvCxnSpPr>
          <p:cNvPr id="145" name="直線コネクタ 144">
            <a:extLst>
              <a:ext uri="{FF2B5EF4-FFF2-40B4-BE49-F238E27FC236}">
                <a16:creationId xmlns:a16="http://schemas.microsoft.com/office/drawing/2014/main" id="{96F63DA5-C155-445C-ABBE-0D5B8B0DD5D6}"/>
              </a:ext>
            </a:extLst>
          </p:cNvPr>
          <p:cNvCxnSpPr>
            <a:stCxn id="114" idx="0"/>
          </p:cNvCxnSpPr>
          <p:nvPr/>
        </p:nvCxnSpPr>
        <p:spPr>
          <a:xfrm flipV="1">
            <a:off x="2106294" y="4401192"/>
            <a:ext cx="1" cy="360193"/>
          </a:xfrm>
          <a:prstGeom prst="line">
            <a:avLst/>
          </a:prstGeom>
          <a:noFill/>
          <a:ln w="6350" cap="flat" cmpd="sng" algn="ctr">
            <a:solidFill>
              <a:srgbClr val="5B9BD5"/>
            </a:solidFill>
            <a:prstDash val="solid"/>
            <a:miter lim="800000"/>
          </a:ln>
          <a:effectLst/>
        </p:spPr>
      </p:cxnSp>
      <p:cxnSp>
        <p:nvCxnSpPr>
          <p:cNvPr id="146" name="直線コネクタ 145">
            <a:extLst>
              <a:ext uri="{FF2B5EF4-FFF2-40B4-BE49-F238E27FC236}">
                <a16:creationId xmlns:a16="http://schemas.microsoft.com/office/drawing/2014/main" id="{C835F334-9028-4626-9ECF-783CBCF87BCE}"/>
              </a:ext>
            </a:extLst>
          </p:cNvPr>
          <p:cNvCxnSpPr>
            <a:stCxn id="113" idx="1"/>
          </p:cNvCxnSpPr>
          <p:nvPr/>
        </p:nvCxnSpPr>
        <p:spPr>
          <a:xfrm flipH="1" flipV="1">
            <a:off x="3185624" y="4412022"/>
            <a:ext cx="6389" cy="469710"/>
          </a:xfrm>
          <a:prstGeom prst="line">
            <a:avLst/>
          </a:prstGeom>
          <a:noFill/>
          <a:ln w="6350" cap="flat" cmpd="sng" algn="ctr">
            <a:solidFill>
              <a:srgbClr val="5B9BD5"/>
            </a:solidFill>
            <a:prstDash val="solid"/>
            <a:miter lim="800000"/>
          </a:ln>
          <a:effectLst/>
        </p:spPr>
      </p:cxnSp>
      <p:cxnSp>
        <p:nvCxnSpPr>
          <p:cNvPr id="147" name="直線コネクタ 146">
            <a:extLst>
              <a:ext uri="{FF2B5EF4-FFF2-40B4-BE49-F238E27FC236}">
                <a16:creationId xmlns:a16="http://schemas.microsoft.com/office/drawing/2014/main" id="{236B56E9-ABF7-4392-8A0A-530E6C364992}"/>
              </a:ext>
            </a:extLst>
          </p:cNvPr>
          <p:cNvCxnSpPr>
            <a:stCxn id="141" idx="1"/>
          </p:cNvCxnSpPr>
          <p:nvPr/>
        </p:nvCxnSpPr>
        <p:spPr>
          <a:xfrm flipH="1" flipV="1">
            <a:off x="4264885" y="4417837"/>
            <a:ext cx="8026" cy="466179"/>
          </a:xfrm>
          <a:prstGeom prst="line">
            <a:avLst/>
          </a:prstGeom>
          <a:noFill/>
          <a:ln w="6350" cap="flat" cmpd="sng" algn="ctr">
            <a:solidFill>
              <a:srgbClr val="5B9BD5"/>
            </a:solidFill>
            <a:prstDash val="solid"/>
            <a:miter lim="800000"/>
          </a:ln>
          <a:effectLst/>
        </p:spPr>
      </p:cxnSp>
      <p:cxnSp>
        <p:nvCxnSpPr>
          <p:cNvPr id="148" name="直線コネクタ 147">
            <a:extLst>
              <a:ext uri="{FF2B5EF4-FFF2-40B4-BE49-F238E27FC236}">
                <a16:creationId xmlns:a16="http://schemas.microsoft.com/office/drawing/2014/main" id="{4941C531-1204-4396-98BD-ADC822464FF2}"/>
              </a:ext>
            </a:extLst>
          </p:cNvPr>
          <p:cNvCxnSpPr>
            <a:stCxn id="118" idx="0"/>
          </p:cNvCxnSpPr>
          <p:nvPr/>
        </p:nvCxnSpPr>
        <p:spPr>
          <a:xfrm flipH="1" flipV="1">
            <a:off x="1829804" y="3186971"/>
            <a:ext cx="6346" cy="377562"/>
          </a:xfrm>
          <a:prstGeom prst="line">
            <a:avLst/>
          </a:prstGeom>
          <a:noFill/>
          <a:ln w="6350" cap="flat" cmpd="sng" algn="ctr">
            <a:solidFill>
              <a:srgbClr val="5B9BD5"/>
            </a:solidFill>
            <a:prstDash val="solid"/>
            <a:miter lim="800000"/>
          </a:ln>
          <a:effectLst/>
        </p:spPr>
      </p:cxnSp>
      <p:cxnSp>
        <p:nvCxnSpPr>
          <p:cNvPr id="149" name="直線コネクタ 148">
            <a:extLst>
              <a:ext uri="{FF2B5EF4-FFF2-40B4-BE49-F238E27FC236}">
                <a16:creationId xmlns:a16="http://schemas.microsoft.com/office/drawing/2014/main" id="{79D1B36B-6D54-4ABC-95D2-60640C4A4A53}"/>
              </a:ext>
            </a:extLst>
          </p:cNvPr>
          <p:cNvCxnSpPr>
            <a:stCxn id="120" idx="0"/>
          </p:cNvCxnSpPr>
          <p:nvPr/>
        </p:nvCxnSpPr>
        <p:spPr>
          <a:xfrm flipH="1" flipV="1">
            <a:off x="2899414" y="3186970"/>
            <a:ext cx="2167" cy="376736"/>
          </a:xfrm>
          <a:prstGeom prst="line">
            <a:avLst/>
          </a:prstGeom>
          <a:noFill/>
          <a:ln w="6350" cap="flat" cmpd="sng" algn="ctr">
            <a:solidFill>
              <a:srgbClr val="5B9BD5"/>
            </a:solidFill>
            <a:prstDash val="solid"/>
            <a:miter lim="800000"/>
          </a:ln>
          <a:effectLst/>
        </p:spPr>
      </p:cxnSp>
      <p:cxnSp>
        <p:nvCxnSpPr>
          <p:cNvPr id="152" name="直線コネクタ 152">
            <a:extLst>
              <a:ext uri="{FF2B5EF4-FFF2-40B4-BE49-F238E27FC236}">
                <a16:creationId xmlns:a16="http://schemas.microsoft.com/office/drawing/2014/main" id="{E1D57F1E-9B81-40CB-B6F6-5E9C67685280}"/>
              </a:ext>
            </a:extLst>
          </p:cNvPr>
          <p:cNvCxnSpPr>
            <a:stCxn id="122" idx="0"/>
          </p:cNvCxnSpPr>
          <p:nvPr/>
        </p:nvCxnSpPr>
        <p:spPr>
          <a:xfrm flipH="1" flipV="1">
            <a:off x="3969024" y="3186969"/>
            <a:ext cx="675" cy="380802"/>
          </a:xfrm>
          <a:prstGeom prst="line">
            <a:avLst/>
          </a:prstGeom>
          <a:noFill/>
          <a:ln w="6350" cap="flat" cmpd="sng" algn="ctr">
            <a:solidFill>
              <a:srgbClr val="5B9BD5"/>
            </a:solidFill>
            <a:prstDash val="solid"/>
            <a:miter lim="800000"/>
          </a:ln>
          <a:effectLst/>
        </p:spPr>
      </p:cxnSp>
      <p:sp>
        <p:nvSpPr>
          <p:cNvPr id="154" name="楕円 154">
            <a:extLst>
              <a:ext uri="{FF2B5EF4-FFF2-40B4-BE49-F238E27FC236}">
                <a16:creationId xmlns:a16="http://schemas.microsoft.com/office/drawing/2014/main" id="{47F284BE-74D4-456A-992F-4306A43FAD95}"/>
              </a:ext>
            </a:extLst>
          </p:cNvPr>
          <p:cNvSpPr/>
          <p:nvPr/>
        </p:nvSpPr>
        <p:spPr>
          <a:xfrm>
            <a:off x="4946745" y="3551800"/>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55" name="テキスト ボックス 155">
            <a:extLst>
              <a:ext uri="{FF2B5EF4-FFF2-40B4-BE49-F238E27FC236}">
                <a16:creationId xmlns:a16="http://schemas.microsoft.com/office/drawing/2014/main" id="{2D9B5E0F-BC04-4086-ACF7-5D1208ECA977}"/>
              </a:ext>
            </a:extLst>
          </p:cNvPr>
          <p:cNvSpPr txBox="1"/>
          <p:nvPr/>
        </p:nvSpPr>
        <p:spPr>
          <a:xfrm>
            <a:off x="4633867" y="3440058"/>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56" name="直線コネクタ 156">
            <a:extLst>
              <a:ext uri="{FF2B5EF4-FFF2-40B4-BE49-F238E27FC236}">
                <a16:creationId xmlns:a16="http://schemas.microsoft.com/office/drawing/2014/main" id="{0BEECF5A-7C91-4939-916F-2A4685E90C0E}"/>
              </a:ext>
            </a:extLst>
          </p:cNvPr>
          <p:cNvCxnSpPr>
            <a:stCxn id="154" idx="0"/>
          </p:cNvCxnSpPr>
          <p:nvPr/>
        </p:nvCxnSpPr>
        <p:spPr>
          <a:xfrm flipH="1" flipV="1">
            <a:off x="5038632" y="3186968"/>
            <a:ext cx="1226" cy="364832"/>
          </a:xfrm>
          <a:prstGeom prst="line">
            <a:avLst/>
          </a:prstGeom>
          <a:noFill/>
          <a:ln w="6350" cap="flat" cmpd="sng" algn="ctr">
            <a:solidFill>
              <a:srgbClr val="5B9BD5"/>
            </a:solidFill>
            <a:prstDash val="solid"/>
            <a:miter lim="800000"/>
          </a:ln>
          <a:effectLst/>
        </p:spPr>
      </p:cxnSp>
      <p:sp>
        <p:nvSpPr>
          <p:cNvPr id="157" name="楕円 157">
            <a:extLst>
              <a:ext uri="{FF2B5EF4-FFF2-40B4-BE49-F238E27FC236}">
                <a16:creationId xmlns:a16="http://schemas.microsoft.com/office/drawing/2014/main" id="{6FBE3E88-512B-4665-BD2D-B93154EE72A4}"/>
              </a:ext>
            </a:extLst>
          </p:cNvPr>
          <p:cNvSpPr/>
          <p:nvPr/>
        </p:nvSpPr>
        <p:spPr>
          <a:xfrm>
            <a:off x="5953837" y="354945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58" name="テキスト ボックス 158">
            <a:extLst>
              <a:ext uri="{FF2B5EF4-FFF2-40B4-BE49-F238E27FC236}">
                <a16:creationId xmlns:a16="http://schemas.microsoft.com/office/drawing/2014/main" id="{A61CFF43-66CB-4160-B3E1-8D6819DF541F}"/>
              </a:ext>
            </a:extLst>
          </p:cNvPr>
          <p:cNvSpPr txBox="1"/>
          <p:nvPr/>
        </p:nvSpPr>
        <p:spPr>
          <a:xfrm>
            <a:off x="5640960" y="3437712"/>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59" name="直線コネクタ 159">
            <a:extLst>
              <a:ext uri="{FF2B5EF4-FFF2-40B4-BE49-F238E27FC236}">
                <a16:creationId xmlns:a16="http://schemas.microsoft.com/office/drawing/2014/main" id="{373F81BE-1925-4C3C-ACFF-E16A932EA8C2}"/>
              </a:ext>
            </a:extLst>
          </p:cNvPr>
          <p:cNvCxnSpPr>
            <a:stCxn id="157" idx="0"/>
          </p:cNvCxnSpPr>
          <p:nvPr/>
        </p:nvCxnSpPr>
        <p:spPr>
          <a:xfrm flipH="1" flipV="1">
            <a:off x="6032277" y="3186967"/>
            <a:ext cx="14674" cy="362487"/>
          </a:xfrm>
          <a:prstGeom prst="line">
            <a:avLst/>
          </a:prstGeom>
          <a:noFill/>
          <a:ln w="6350" cap="flat" cmpd="sng" algn="ctr">
            <a:solidFill>
              <a:srgbClr val="5B9BD5"/>
            </a:solidFill>
            <a:prstDash val="solid"/>
            <a:miter lim="800000"/>
          </a:ln>
          <a:effectLst/>
        </p:spPr>
      </p:cxnSp>
      <p:sp>
        <p:nvSpPr>
          <p:cNvPr id="160" name="正方形/長方形 160">
            <a:extLst>
              <a:ext uri="{FF2B5EF4-FFF2-40B4-BE49-F238E27FC236}">
                <a16:creationId xmlns:a16="http://schemas.microsoft.com/office/drawing/2014/main" id="{B7E08D18-4076-4D68-8E45-17AAC042C90E}"/>
              </a:ext>
            </a:extLst>
          </p:cNvPr>
          <p:cNvSpPr/>
          <p:nvPr/>
        </p:nvSpPr>
        <p:spPr>
          <a:xfrm>
            <a:off x="1343163" y="2700298"/>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MaaS</a:t>
            </a: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1" name="正方形/長方形 161">
            <a:extLst>
              <a:ext uri="{FF2B5EF4-FFF2-40B4-BE49-F238E27FC236}">
                <a16:creationId xmlns:a16="http://schemas.microsoft.com/office/drawing/2014/main" id="{B7D13D2C-9C3B-40C6-A1DF-8D0154BEFD1C}"/>
              </a:ext>
            </a:extLst>
          </p:cNvPr>
          <p:cNvSpPr/>
          <p:nvPr/>
        </p:nvSpPr>
        <p:spPr>
          <a:xfrm>
            <a:off x="2411647" y="2702456"/>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ヘルスケア情報</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2" name="正方形/長方形 162">
            <a:extLst>
              <a:ext uri="{FF2B5EF4-FFF2-40B4-BE49-F238E27FC236}">
                <a16:creationId xmlns:a16="http://schemas.microsoft.com/office/drawing/2014/main" id="{9714387C-BBFD-4151-86FF-CC868BCBD523}"/>
              </a:ext>
            </a:extLst>
          </p:cNvPr>
          <p:cNvSpPr/>
          <p:nvPr/>
        </p:nvSpPr>
        <p:spPr>
          <a:xfrm>
            <a:off x="3464056" y="2702877"/>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注文システム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3" name="正方形/長方形 163">
            <a:extLst>
              <a:ext uri="{FF2B5EF4-FFF2-40B4-BE49-F238E27FC236}">
                <a16:creationId xmlns:a16="http://schemas.microsoft.com/office/drawing/2014/main" id="{768FBB81-426E-4591-B70C-322BE9470979}"/>
              </a:ext>
            </a:extLst>
          </p:cNvPr>
          <p:cNvSpPr/>
          <p:nvPr/>
        </p:nvSpPr>
        <p:spPr>
          <a:xfrm>
            <a:off x="4524366" y="2704680"/>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配送支援</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4" name="正方形/長方形 164">
            <a:extLst>
              <a:ext uri="{FF2B5EF4-FFF2-40B4-BE49-F238E27FC236}">
                <a16:creationId xmlns:a16="http://schemas.microsoft.com/office/drawing/2014/main" id="{AC4D7AE6-EA0A-44D4-AA71-93EFB10994FA}"/>
              </a:ext>
            </a:extLst>
          </p:cNvPr>
          <p:cNvSpPr/>
          <p:nvPr/>
        </p:nvSpPr>
        <p:spPr>
          <a:xfrm>
            <a:off x="5569849" y="2705650"/>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アプリ</a:t>
            </a:r>
          </a:p>
        </p:txBody>
      </p:sp>
      <p:sp>
        <p:nvSpPr>
          <p:cNvPr id="165" name="楕円 165">
            <a:extLst>
              <a:ext uri="{FF2B5EF4-FFF2-40B4-BE49-F238E27FC236}">
                <a16:creationId xmlns:a16="http://schemas.microsoft.com/office/drawing/2014/main" id="{1A008B31-6AB6-4910-8335-DEC32D63797B}"/>
              </a:ext>
            </a:extLst>
          </p:cNvPr>
          <p:cNvSpPr/>
          <p:nvPr/>
        </p:nvSpPr>
        <p:spPr>
          <a:xfrm>
            <a:off x="3098898" y="478246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6" name="テキスト ボックス 166">
            <a:extLst>
              <a:ext uri="{FF2B5EF4-FFF2-40B4-BE49-F238E27FC236}">
                <a16:creationId xmlns:a16="http://schemas.microsoft.com/office/drawing/2014/main" id="{C1A605B2-0710-4E72-A579-0ACB0ADBEDCB}"/>
              </a:ext>
            </a:extLst>
          </p:cNvPr>
          <p:cNvSpPr txBox="1"/>
          <p:nvPr/>
        </p:nvSpPr>
        <p:spPr>
          <a:xfrm>
            <a:off x="2751423" y="466783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9" name="円柱 169">
            <a:extLst>
              <a:ext uri="{FF2B5EF4-FFF2-40B4-BE49-F238E27FC236}">
                <a16:creationId xmlns:a16="http://schemas.microsoft.com/office/drawing/2014/main" id="{07D632A8-B6D4-43AE-96E8-63919D6114C6}"/>
              </a:ext>
            </a:extLst>
          </p:cNvPr>
          <p:cNvSpPr/>
          <p:nvPr/>
        </p:nvSpPr>
        <p:spPr>
          <a:xfrm>
            <a:off x="5912087" y="4892536"/>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0" name="テキスト ボックス 170">
            <a:extLst>
              <a:ext uri="{FF2B5EF4-FFF2-40B4-BE49-F238E27FC236}">
                <a16:creationId xmlns:a16="http://schemas.microsoft.com/office/drawing/2014/main" id="{A4693C0D-03D2-4F58-A2B6-07E5A9175322}"/>
              </a:ext>
            </a:extLst>
          </p:cNvPr>
          <p:cNvSpPr txBox="1"/>
          <p:nvPr/>
        </p:nvSpPr>
        <p:spPr>
          <a:xfrm>
            <a:off x="5828418" y="5506111"/>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●●（株）</a:t>
            </a:r>
            <a:r>
              <a:rPr kumimoji="1" lang="en-US" altLang="ja-JP" sz="73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p:txBody>
      </p:sp>
      <p:sp>
        <p:nvSpPr>
          <p:cNvPr id="171" name="テキスト ボックス 172">
            <a:extLst>
              <a:ext uri="{FF2B5EF4-FFF2-40B4-BE49-F238E27FC236}">
                <a16:creationId xmlns:a16="http://schemas.microsoft.com/office/drawing/2014/main" id="{D26B3654-4DBC-48CC-887E-BCBA0CE14C40}"/>
              </a:ext>
            </a:extLst>
          </p:cNvPr>
          <p:cNvSpPr txBox="1"/>
          <p:nvPr/>
        </p:nvSpPr>
        <p:spPr>
          <a:xfrm>
            <a:off x="1346845" y="2395933"/>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交通事業者●●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72" name="テキスト ボックス 86">
            <a:extLst>
              <a:ext uri="{FF2B5EF4-FFF2-40B4-BE49-F238E27FC236}">
                <a16:creationId xmlns:a16="http://schemas.microsoft.com/office/drawing/2014/main" id="{1FCC10B8-4BB4-45BC-A0B2-44B7D2D35B2B}"/>
              </a:ext>
            </a:extLst>
          </p:cNvPr>
          <p:cNvSpPr txBox="1"/>
          <p:nvPr/>
        </p:nvSpPr>
        <p:spPr>
          <a:xfrm>
            <a:off x="4013039" y="4541634"/>
            <a:ext cx="58320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手入力</a:t>
            </a:r>
          </a:p>
        </p:txBody>
      </p:sp>
      <p:sp>
        <p:nvSpPr>
          <p:cNvPr id="173" name="テキスト ボックス 87">
            <a:extLst>
              <a:ext uri="{FF2B5EF4-FFF2-40B4-BE49-F238E27FC236}">
                <a16:creationId xmlns:a16="http://schemas.microsoft.com/office/drawing/2014/main" id="{EC81891E-FC35-4BE8-BB36-37BE1E9A5581}"/>
              </a:ext>
            </a:extLst>
          </p:cNvPr>
          <p:cNvSpPr txBox="1"/>
          <p:nvPr/>
        </p:nvSpPr>
        <p:spPr>
          <a:xfrm>
            <a:off x="4815411" y="4397504"/>
            <a:ext cx="747390"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蓄積方式</a:t>
            </a:r>
          </a:p>
        </p:txBody>
      </p:sp>
      <p:sp>
        <p:nvSpPr>
          <p:cNvPr id="2" name="正方形/長方形 1">
            <a:extLst>
              <a:ext uri="{FF2B5EF4-FFF2-40B4-BE49-F238E27FC236}">
                <a16:creationId xmlns:a16="http://schemas.microsoft.com/office/drawing/2014/main" id="{F3C082F0-73BF-4249-AEA9-4BFDD6F612D3}"/>
              </a:ext>
            </a:extLst>
          </p:cNvPr>
          <p:cNvSpPr/>
          <p:nvPr/>
        </p:nvSpPr>
        <p:spPr>
          <a:xfrm>
            <a:off x="150080" y="2348880"/>
            <a:ext cx="8843840" cy="3448653"/>
          </a:xfrm>
          <a:prstGeom prst="rect">
            <a:avLst/>
          </a:prstGeom>
          <a:noFill/>
          <a:ln w="952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64">
            <a:extLst>
              <a:ext uri="{FF2B5EF4-FFF2-40B4-BE49-F238E27FC236}">
                <a16:creationId xmlns:a16="http://schemas.microsoft.com/office/drawing/2014/main" id="{DE88E11F-3B82-4D16-945F-45047ADC1881}"/>
              </a:ext>
            </a:extLst>
          </p:cNvPr>
          <p:cNvSpPr/>
          <p:nvPr/>
        </p:nvSpPr>
        <p:spPr>
          <a:xfrm>
            <a:off x="7603987" y="2368390"/>
            <a:ext cx="1394796" cy="346989"/>
          </a:xfrm>
          <a:prstGeom prst="rect">
            <a:avLst/>
          </a:prstGeom>
          <a:solidFill>
            <a:schemeClr val="bg1">
              <a:lumMod val="75000"/>
            </a:schemeClr>
          </a:solidFill>
          <a:ln>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システム構成図の例</a:t>
            </a:r>
            <a:endParaRPr kumimoji="1" lang="ja-JP" altLang="en-US"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695929007"/>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4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9194</Words>
  <Application>Microsoft Office PowerPoint</Application>
  <PresentationFormat>画面に合わせる (4:3)</PresentationFormat>
  <Paragraphs>1307</Paragraphs>
  <Slides>34</Slides>
  <Notes>11</Notes>
  <HiddenSlides>0</HiddenSlides>
  <MMClips>0</MMClips>
  <ScaleCrop>false</ScaleCrop>
  <HeadingPairs>
    <vt:vector size="6" baseType="variant">
      <vt:variant>
        <vt:lpstr>使用されているフォント</vt:lpstr>
      </vt:variant>
      <vt:variant>
        <vt:i4>14</vt:i4>
      </vt:variant>
      <vt:variant>
        <vt:lpstr>テーマ</vt:lpstr>
      </vt:variant>
      <vt:variant>
        <vt:i4>2</vt:i4>
      </vt:variant>
      <vt:variant>
        <vt:lpstr>スライド タイトル</vt:lpstr>
      </vt:variant>
      <vt:variant>
        <vt:i4>34</vt:i4>
      </vt:variant>
    </vt:vector>
  </HeadingPairs>
  <TitlesOfParts>
    <vt:vector size="50" baseType="lpstr">
      <vt:lpstr>BIZ UDPゴシック</vt:lpstr>
      <vt:lpstr>Meiryo UI</vt:lpstr>
      <vt:lpstr>ＭＳ Ｐゴシック</vt:lpstr>
      <vt:lpstr>ＭＳ Ｐ明朝</vt:lpstr>
      <vt:lpstr>ＭＳ ゴシック</vt:lpstr>
      <vt:lpstr>ＭＳ 明朝</vt:lpstr>
      <vt:lpstr>ＭＳ明朝-WinCharSetFFFF-H</vt:lpstr>
      <vt:lpstr>游ゴシック</vt:lpstr>
      <vt:lpstr>Arial</vt:lpstr>
      <vt:lpstr>Calibri</vt:lpstr>
      <vt:lpstr>Century</vt:lpstr>
      <vt:lpstr>Tahoma</vt:lpstr>
      <vt:lpstr>Times New Roman</vt:lpstr>
      <vt:lpstr>Wingdings</vt:lpstr>
      <vt:lpstr>標準デザイン</vt:lpstr>
      <vt:lpstr>41_デザインの設定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2021-06-15T06:47:27Z</dcterms:created>
  <dcterms:modified xsi:type="dcterms:W3CDTF">2023-08-01T08:50:30Z</dcterms:modified>
</cp:coreProperties>
</file>