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notesMasterIdLst>
    <p:notesMasterId r:id="rId14"/>
  </p:notesMasterIdLst>
  <p:handoutMasterIdLst>
    <p:handoutMasterId r:id="rId15"/>
  </p:handoutMasterIdLst>
  <p:sldIdLst>
    <p:sldId id="265" r:id="rId2"/>
    <p:sldId id="292" r:id="rId3"/>
    <p:sldId id="294" r:id="rId4"/>
    <p:sldId id="296" r:id="rId5"/>
    <p:sldId id="298" r:id="rId6"/>
    <p:sldId id="273" r:id="rId7"/>
    <p:sldId id="274" r:id="rId8"/>
    <p:sldId id="285" r:id="rId9"/>
    <p:sldId id="302" r:id="rId10"/>
    <p:sldId id="300" r:id="rId11"/>
    <p:sldId id="283" r:id="rId12"/>
    <p:sldId id="290" r:id="rId13"/>
  </p:sldIdLst>
  <p:sldSz cx="12192000" cy="6858000"/>
  <p:notesSz cx="987266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svrfile\&#20445;&#23384;\01&#26412;&#24193;\03&#20445;_&#24066;&#38263;&#20844;&#23460;\R04&#24180;&#24230;\0101&#31192;&#26360;\&#24066;&#38263;&#36039;&#26009;\&#24066;&#38263;&#25351;&#31034;&#36039;&#26009;&#20803;&#12487;&#12540;&#12479;&#38598;\&#12304;&#20803;&#12487;&#12540;&#12479;&#12305;&#27996;&#30000;&#24066;&#20154;&#21475;_1955&#24180;&#65374;_5&#24180;&#21051;&#12415;xlsx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svrfile\&#20445;&#23384;\01&#26412;&#24193;\03&#20445;_&#24066;&#38263;&#20844;&#23460;\R05&#24180;&#24230;\0101&#31192;&#26360;\&#24066;&#38263;&#36039;&#26009;\&#24066;&#38263;&#25351;&#31034;&#36039;&#26009;&#20803;&#12487;&#12540;&#12479;&#38598;\&#26085;&#26412;&#28023;&#20449;&#29992;&#37329;&#24235;&#12379;&#12364;&#12428;&#22654;&#30330;&#20250;&#24335;\&#12304;&#12371;&#12428;&#12363;&#12394;&#65311;&#12305;&#20154;&#21475;&#12392;&#20986;&#29983;&#25968;&#12398;&#25512;&#3122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98113124967318E-2"/>
          <c:y val="3.0258947490712194E-2"/>
          <c:w val="0.88811154862848951"/>
          <c:h val="0.8555507157350013"/>
        </c:manualLayout>
      </c:layou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人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altLang="ja-JP" dirty="0"/>
                      <a:t>58,105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471-43CF-BBB0-F3CBDFF05F8A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B6076134-C1E2-4EE7-AFE0-AA9535834D08}" type="VALUE">
                      <a:rPr lang="en-US" altLang="ja-JP" sz="1400" b="1"/>
                      <a:pPr/>
                      <a:t>[値]</a:t>
                    </a:fld>
                    <a:endParaRPr lang="ja-JP" alt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71-43CF-BBB0-F3CBDFF05F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1955年</c:v>
                </c:pt>
                <c:pt idx="1">
                  <c:v>1960年</c:v>
                </c:pt>
                <c:pt idx="2">
                  <c:v>1965年</c:v>
                </c:pt>
                <c:pt idx="3">
                  <c:v>1970年</c:v>
                </c:pt>
                <c:pt idx="4">
                  <c:v>1975年</c:v>
                </c:pt>
                <c:pt idx="5">
                  <c:v>1980年</c:v>
                </c:pt>
                <c:pt idx="6">
                  <c:v>1985年</c:v>
                </c:pt>
                <c:pt idx="7">
                  <c:v>1990年</c:v>
                </c:pt>
                <c:pt idx="8">
                  <c:v>1995年</c:v>
                </c:pt>
                <c:pt idx="9">
                  <c:v>2000年</c:v>
                </c:pt>
                <c:pt idx="10">
                  <c:v>2005年</c:v>
                </c:pt>
                <c:pt idx="11">
                  <c:v>2010年</c:v>
                </c:pt>
                <c:pt idx="12">
                  <c:v>2015年</c:v>
                </c:pt>
                <c:pt idx="13">
                  <c:v>2020年</c:v>
                </c:pt>
              </c:strCache>
            </c:strRef>
          </c:cat>
          <c:val>
            <c:numRef>
              <c:f>Sheet1!$B$2:$B$15</c:f>
              <c:numCache>
                <c:formatCode>#,##0_);[Red]\(#,##0\)</c:formatCode>
                <c:ptCount val="14"/>
                <c:pt idx="0">
                  <c:v>91495</c:v>
                </c:pt>
                <c:pt idx="1">
                  <c:v>89472</c:v>
                </c:pt>
                <c:pt idx="2">
                  <c:v>79822</c:v>
                </c:pt>
                <c:pt idx="3">
                  <c:v>73592</c:v>
                </c:pt>
                <c:pt idx="4">
                  <c:v>72253</c:v>
                </c:pt>
                <c:pt idx="5">
                  <c:v>72130</c:v>
                </c:pt>
                <c:pt idx="6">
                  <c:v>72529</c:v>
                </c:pt>
                <c:pt idx="7">
                  <c:v>69411</c:v>
                </c:pt>
                <c:pt idx="8">
                  <c:v>68103</c:v>
                </c:pt>
                <c:pt idx="9">
                  <c:v>65463</c:v>
                </c:pt>
                <c:pt idx="10">
                  <c:v>63046</c:v>
                </c:pt>
                <c:pt idx="11">
                  <c:v>61713</c:v>
                </c:pt>
                <c:pt idx="12">
                  <c:v>58105</c:v>
                </c:pt>
                <c:pt idx="13">
                  <c:v>54592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71-43CF-BBB0-F3CBDFF05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7942880"/>
        <c:axId val="-19794070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年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1955年</c:v>
                      </c:pt>
                      <c:pt idx="1">
                        <c:v>1960年</c:v>
                      </c:pt>
                      <c:pt idx="2">
                        <c:v>1965年</c:v>
                      </c:pt>
                      <c:pt idx="3">
                        <c:v>1970年</c:v>
                      </c:pt>
                      <c:pt idx="4">
                        <c:v>1975年</c:v>
                      </c:pt>
                      <c:pt idx="5">
                        <c:v>1980年</c:v>
                      </c:pt>
                      <c:pt idx="6">
                        <c:v>1985年</c:v>
                      </c:pt>
                      <c:pt idx="7">
                        <c:v>1990年</c:v>
                      </c:pt>
                      <c:pt idx="8">
                        <c:v>1995年</c:v>
                      </c:pt>
                      <c:pt idx="9">
                        <c:v>2000年</c:v>
                      </c:pt>
                      <c:pt idx="10">
                        <c:v>2005年</c:v>
                      </c:pt>
                      <c:pt idx="11">
                        <c:v>2010年</c:v>
                      </c:pt>
                      <c:pt idx="12">
                        <c:v>2015年</c:v>
                      </c:pt>
                      <c:pt idx="13">
                        <c:v>2020年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E471-43CF-BBB0-F3CBDFF05F8A}"/>
                  </c:ext>
                </c:extLst>
              </c15:ser>
            </c15:filteredLineSeries>
          </c:ext>
        </c:extLst>
      </c:lineChart>
      <c:catAx>
        <c:axId val="-19794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97940704"/>
        <c:crosses val="autoZero"/>
        <c:auto val="1"/>
        <c:lblAlgn val="ctr"/>
        <c:lblOffset val="100"/>
        <c:noMultiLvlLbl val="0"/>
      </c:catAx>
      <c:valAx>
        <c:axId val="-197940704"/>
        <c:scaling>
          <c:orientation val="minMax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9794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人口と出生数の推移</a:t>
            </a:r>
          </a:p>
        </c:rich>
      </c:tx>
      <c:layout>
        <c:manualLayout>
          <c:xMode val="edge"/>
          <c:yMode val="edge"/>
          <c:x val="0.37629001173097443"/>
          <c:y val="1.2851402371336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'人口・出生数推移 (2)'!$C$1</c:f>
              <c:strCache>
                <c:ptCount val="1"/>
                <c:pt idx="0">
                  <c:v>出生数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D3-44FC-8F95-C52E2F110A5B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D3-44FC-8F95-C52E2F110A5B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D3-44FC-8F95-C52E2F110A5B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D3-44FC-8F95-C52E2F110A5B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D3-44FC-8F95-C52E2F110A5B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D3-44FC-8F95-C52E2F110A5B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6D3-44FC-8F95-C52E2F110A5B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6D3-44FC-8F95-C52E2F110A5B}"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D3-44FC-8F95-C52E2F110A5B}"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6D3-44FC-8F95-C52E2F110A5B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6D3-44FC-8F95-C52E2F110A5B}"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6D3-44FC-8F95-C52E2F110A5B}"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6D3-44FC-8F95-C52E2F110A5B}"/>
                </c:ext>
              </c:extLst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6D3-44FC-8F95-C52E2F110A5B}"/>
                </c:ext>
              </c:extLst>
            </c:dLbl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6D3-44FC-8F95-C52E2F110A5B}"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6D3-44FC-8F95-C52E2F110A5B}"/>
                </c:ext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6D3-44FC-8F95-C52E2F110A5B}"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6D3-44FC-8F95-C52E2F110A5B}"/>
                </c:ext>
              </c:extLst>
            </c:dLbl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6D3-44FC-8F95-C52E2F110A5B}"/>
                </c:ext>
              </c:extLst>
            </c:dLbl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6D3-44FC-8F95-C52E2F110A5B}"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D6D3-44FC-8F95-C52E2F110A5B}"/>
                </c:ext>
              </c:extLst>
            </c:dLbl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6D3-44FC-8F95-C52E2F110A5B}"/>
                </c:ext>
              </c:extLst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D6D3-44FC-8F95-C52E2F110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'人口・出生数推移 (2)'!$A$2:$A$24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'人口・出生数推移 (2)'!$C$2:$C$24</c:f>
              <c:numCache>
                <c:formatCode>#,##0_);[Red]\(#,##0\)</c:formatCode>
                <c:ptCount val="23"/>
                <c:pt idx="0">
                  <c:v>510</c:v>
                </c:pt>
                <c:pt idx="1">
                  <c:v>551</c:v>
                </c:pt>
                <c:pt idx="2">
                  <c:v>486</c:v>
                </c:pt>
                <c:pt idx="3">
                  <c:v>494</c:v>
                </c:pt>
                <c:pt idx="4">
                  <c:v>519</c:v>
                </c:pt>
                <c:pt idx="5">
                  <c:v>463</c:v>
                </c:pt>
                <c:pt idx="6">
                  <c:v>472</c:v>
                </c:pt>
                <c:pt idx="7">
                  <c:v>437</c:v>
                </c:pt>
                <c:pt idx="8">
                  <c:v>421</c:v>
                </c:pt>
                <c:pt idx="9">
                  <c:v>448</c:v>
                </c:pt>
                <c:pt idx="10">
                  <c:v>452</c:v>
                </c:pt>
                <c:pt idx="11">
                  <c:v>453</c:v>
                </c:pt>
                <c:pt idx="12">
                  <c:v>439</c:v>
                </c:pt>
                <c:pt idx="13">
                  <c:v>415</c:v>
                </c:pt>
                <c:pt idx="14">
                  <c:v>442</c:v>
                </c:pt>
                <c:pt idx="15">
                  <c:v>407</c:v>
                </c:pt>
                <c:pt idx="16">
                  <c:v>392</c:v>
                </c:pt>
                <c:pt idx="17">
                  <c:v>396</c:v>
                </c:pt>
                <c:pt idx="18">
                  <c:v>374</c:v>
                </c:pt>
                <c:pt idx="19">
                  <c:v>342</c:v>
                </c:pt>
                <c:pt idx="20">
                  <c:v>296</c:v>
                </c:pt>
                <c:pt idx="21">
                  <c:v>302</c:v>
                </c:pt>
                <c:pt idx="22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6D3-44FC-8F95-C52E2F110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721483568"/>
        <c:axId val="-1721489008"/>
      </c:barChart>
      <c:lineChart>
        <c:grouping val="standard"/>
        <c:varyColors val="0"/>
        <c:ser>
          <c:idx val="0"/>
          <c:order val="0"/>
          <c:tx>
            <c:strRef>
              <c:f>'人口・出生数推移 (2)'!$B$1</c:f>
              <c:strCache>
                <c:ptCount val="1"/>
                <c:pt idx="0">
                  <c:v>人口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126293995859216E-2"/>
                  <c:y val="-2.5827280064568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D6D3-44FC-8F95-C52E2F110A5B}"/>
                </c:ext>
              </c:extLst>
            </c:dLbl>
            <c:dLbl>
              <c:idx val="11"/>
              <c:layout>
                <c:manualLayout>
                  <c:x val="-1.6200888982323997E-2"/>
                  <c:y val="-4.0030783211608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D6D3-44FC-8F95-C52E2F110A5B}"/>
                </c:ext>
              </c:extLst>
            </c:dLbl>
            <c:dLbl>
              <c:idx val="20"/>
              <c:layout>
                <c:manualLayout>
                  <c:x val="-4.472049689440994E-2"/>
                  <c:y val="-3.5512510088781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D6D3-44FC-8F95-C52E2F110A5B}"/>
                </c:ext>
              </c:extLst>
            </c:dLbl>
            <c:dLbl>
              <c:idx val="22"/>
              <c:layout>
                <c:manualLayout>
                  <c:x val="-3.564195576111278E-2"/>
                  <c:y val="-4.618936524416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D6D3-44FC-8F95-C52E2F110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'人口・出生数推移 (2)'!$A$2:$A$24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'人口・出生数推移 (2)'!$B$2:$B$24</c:f>
              <c:numCache>
                <c:formatCode>#,##0_);[Red]\(#,##0\)</c:formatCode>
                <c:ptCount val="23"/>
                <c:pt idx="0">
                  <c:v>65427</c:v>
                </c:pt>
                <c:pt idx="1">
                  <c:v>64999</c:v>
                </c:pt>
                <c:pt idx="2">
                  <c:v>64630</c:v>
                </c:pt>
                <c:pt idx="3">
                  <c:v>64106</c:v>
                </c:pt>
                <c:pt idx="4">
                  <c:v>63405</c:v>
                </c:pt>
                <c:pt idx="5">
                  <c:v>62997</c:v>
                </c:pt>
                <c:pt idx="6">
                  <c:v>62045</c:v>
                </c:pt>
                <c:pt idx="7">
                  <c:v>61189</c:v>
                </c:pt>
                <c:pt idx="8">
                  <c:v>60636</c:v>
                </c:pt>
                <c:pt idx="9">
                  <c:v>60180</c:v>
                </c:pt>
                <c:pt idx="10">
                  <c:v>59701</c:v>
                </c:pt>
                <c:pt idx="11">
                  <c:v>59084</c:v>
                </c:pt>
                <c:pt idx="12">
                  <c:v>58523</c:v>
                </c:pt>
                <c:pt idx="13">
                  <c:v>57778</c:v>
                </c:pt>
                <c:pt idx="14">
                  <c:v>56990</c:v>
                </c:pt>
                <c:pt idx="15">
                  <c:v>56159</c:v>
                </c:pt>
                <c:pt idx="16">
                  <c:v>55553</c:v>
                </c:pt>
                <c:pt idx="17">
                  <c:v>54586</c:v>
                </c:pt>
                <c:pt idx="18">
                  <c:v>53710</c:v>
                </c:pt>
                <c:pt idx="19">
                  <c:v>52834</c:v>
                </c:pt>
                <c:pt idx="20">
                  <c:v>52145</c:v>
                </c:pt>
                <c:pt idx="21">
                  <c:v>51057</c:v>
                </c:pt>
                <c:pt idx="22">
                  <c:v>50129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D6D3-44FC-8F95-C52E2F110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721480304"/>
        <c:axId val="-1721475952"/>
      </c:lineChart>
      <c:catAx>
        <c:axId val="-172148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721475952"/>
        <c:crosses val="autoZero"/>
        <c:auto val="1"/>
        <c:lblAlgn val="ctr"/>
        <c:lblOffset val="100"/>
        <c:tickMarkSkip val="1"/>
        <c:noMultiLvlLbl val="0"/>
      </c:catAx>
      <c:valAx>
        <c:axId val="-172147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721480304"/>
        <c:crosses val="autoZero"/>
        <c:crossBetween val="between"/>
      </c:valAx>
      <c:valAx>
        <c:axId val="-1721489008"/>
        <c:scaling>
          <c:orientation val="minMax"/>
          <c:max val="700"/>
        </c:scaling>
        <c:delete val="0"/>
        <c:axPos val="r"/>
        <c:numFmt formatCode="#,##0_);[Red]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721483568"/>
        <c:crosses val="max"/>
        <c:crossBetween val="between"/>
      </c:valAx>
      <c:catAx>
        <c:axId val="-1721483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7214890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glow rad="127000">
            <a:schemeClr val="accent1">
              <a:alpha val="98000"/>
            </a:schemeClr>
          </a:glow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0.69156</cdr:x>
      <cdr:y>0.19487</cdr:y>
    </cdr:from>
    <cdr:to>
      <cdr:x>0.96943</cdr:x>
      <cdr:y>0.32419</cdr:y>
    </cdr:to>
    <cdr:sp macro="" textlink="">
      <cdr:nvSpPr>
        <cdr:cNvPr id="2" name="テキスト ボックス 13"/>
        <cdr:cNvSpPr txBox="1"/>
      </cdr:nvSpPr>
      <cdr:spPr bwMode="auto">
        <a:xfrm xmlns:a="http://schemas.openxmlformats.org/drawingml/2006/main">
          <a:off x="6991564" y="881202"/>
          <a:ext cx="2809259" cy="5847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tx1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altLang="ja-JP" sz="1600" dirty="0">
              <a:latin typeface="HGP創英角ｺﾞｼｯｸUB" pitchFamily="50" charset="-128"/>
              <a:ea typeface="HGP創英角ｺﾞｼｯｸUB" pitchFamily="50" charset="-128"/>
            </a:rPr>
            <a:t>2010</a:t>
          </a:r>
          <a:r>
            <a:rPr lang="ja-JP" altLang="en-US" sz="1600" dirty="0">
              <a:latin typeface="HGP創英角ｺﾞｼｯｸUB" pitchFamily="50" charset="-128"/>
              <a:ea typeface="HGP創英角ｺﾞｼｯｸUB" pitchFamily="50" charset="-128"/>
            </a:rPr>
            <a:t>年→</a:t>
          </a:r>
          <a:r>
            <a:rPr lang="en-US" altLang="ja-JP" sz="1600" dirty="0">
              <a:latin typeface="HGP創英角ｺﾞｼｯｸUB" pitchFamily="50" charset="-128"/>
              <a:ea typeface="HGP創英角ｺﾞｼｯｸUB" pitchFamily="50" charset="-128"/>
            </a:rPr>
            <a:t>2020</a:t>
          </a:r>
          <a:r>
            <a:rPr lang="ja-JP" altLang="en-US" sz="1600" dirty="0">
              <a:latin typeface="HGP創英角ｺﾞｼｯｸUB" pitchFamily="50" charset="-128"/>
              <a:ea typeface="HGP創英角ｺﾞｼｯｸUB" pitchFamily="50" charset="-128"/>
            </a:rPr>
            <a:t>年の</a:t>
          </a:r>
          <a:r>
            <a:rPr lang="en-US" altLang="ja-JP" sz="1600" dirty="0">
              <a:latin typeface="HGP創英角ｺﾞｼｯｸUB" pitchFamily="50" charset="-128"/>
              <a:ea typeface="HGP創英角ｺﾞｼｯｸUB" pitchFamily="50" charset="-128"/>
            </a:rPr>
            <a:t>10</a:t>
          </a:r>
          <a:r>
            <a:rPr lang="ja-JP" altLang="en-US" sz="1600" dirty="0">
              <a:latin typeface="HGP創英角ｺﾞｼｯｸUB" pitchFamily="50" charset="-128"/>
              <a:ea typeface="HGP創英角ｺﾞｼｯｸUB" pitchFamily="50" charset="-128"/>
            </a:rPr>
            <a:t>年間</a:t>
          </a:r>
          <a:endParaRPr lang="en-US" altLang="ja-JP" sz="1600" dirty="0">
            <a:latin typeface="HGP創英角ｺﾞｼｯｸUB" pitchFamily="50" charset="-128"/>
            <a:ea typeface="HGP創英角ｺﾞｼｯｸUB" pitchFamily="50" charset="-128"/>
          </a:endParaRPr>
        </a:p>
        <a:p xmlns:a="http://schemas.openxmlformats.org/drawingml/2006/main">
          <a:pPr>
            <a:defRPr/>
          </a:pPr>
          <a:r>
            <a:rPr lang="ja-JP" altLang="en-US" sz="1600" dirty="0">
              <a:latin typeface="HGP創英角ｺﾞｼｯｸUB" pitchFamily="50" charset="-128"/>
              <a:ea typeface="HGP創英角ｺﾞｼｯｸUB" pitchFamily="50" charset="-128"/>
            </a:rPr>
            <a:t>   </a:t>
          </a:r>
          <a:r>
            <a:rPr lang="ja-JP" altLang="en-US" sz="1600" b="1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rPr>
            <a:t>▲</a:t>
          </a:r>
          <a:r>
            <a:rPr lang="en-US" altLang="ja-JP" sz="1600" b="1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rPr>
            <a:t>7,121</a:t>
          </a:r>
          <a:r>
            <a:rPr lang="ja-JP" altLang="en-US" sz="1600" b="1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rPr>
            <a:t>人　（▲</a:t>
          </a:r>
          <a:r>
            <a:rPr lang="en-US" altLang="ja-JP" sz="1600" b="1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rPr>
            <a:t>11.5</a:t>
          </a:r>
          <a:r>
            <a:rPr lang="ja-JP" altLang="en-US" sz="1600" b="1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rPr>
            <a:t>％）</a:t>
          </a:r>
        </a:p>
      </cdr:txBody>
    </cdr:sp>
  </cdr:relSizeAnchor>
  <cdr:relSizeAnchor xmlns:cdr="http://schemas.openxmlformats.org/drawingml/2006/chartDrawing">
    <cdr:from>
      <cdr:x>0.17683</cdr:x>
      <cdr:y>0.57897</cdr:y>
    </cdr:from>
    <cdr:to>
      <cdr:x>0.47261</cdr:x>
      <cdr:y>0.70829</cdr:y>
    </cdr:to>
    <cdr:sp macro="" textlink="">
      <cdr:nvSpPr>
        <cdr:cNvPr id="3" name="テキスト ボックス 13"/>
        <cdr:cNvSpPr txBox="1"/>
      </cdr:nvSpPr>
      <cdr:spPr bwMode="auto">
        <a:xfrm xmlns:a="http://schemas.openxmlformats.org/drawingml/2006/main">
          <a:off x="1787724" y="2618082"/>
          <a:ext cx="2990338" cy="5847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chemeClr val="tx1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altLang="ja-JP" sz="1600" dirty="0">
              <a:latin typeface="HGP創英角ｺﾞｼｯｸUB" pitchFamily="50" charset="-128"/>
              <a:ea typeface="HGP創英角ｺﾞｼｯｸUB" pitchFamily="50" charset="-128"/>
            </a:rPr>
            <a:t>1955</a:t>
          </a:r>
          <a:r>
            <a:rPr lang="ja-JP" altLang="en-US" sz="1600" dirty="0">
              <a:latin typeface="HGP創英角ｺﾞｼｯｸUB" pitchFamily="50" charset="-128"/>
              <a:ea typeface="HGP創英角ｺﾞｼｯｸUB" pitchFamily="50" charset="-128"/>
            </a:rPr>
            <a:t>年→</a:t>
          </a:r>
          <a:r>
            <a:rPr lang="en-US" altLang="ja-JP" sz="1600" dirty="0">
              <a:latin typeface="HGP創英角ｺﾞｼｯｸUB" pitchFamily="50" charset="-128"/>
              <a:ea typeface="HGP創英角ｺﾞｼｯｸUB" pitchFamily="50" charset="-128"/>
            </a:rPr>
            <a:t>2020</a:t>
          </a:r>
          <a:r>
            <a:rPr lang="ja-JP" altLang="en-US" sz="1600" dirty="0">
              <a:latin typeface="HGP創英角ｺﾞｼｯｸUB" pitchFamily="50" charset="-128"/>
              <a:ea typeface="HGP創英角ｺﾞｼｯｸUB" pitchFamily="50" charset="-128"/>
            </a:rPr>
            <a:t>年の</a:t>
          </a:r>
          <a:r>
            <a:rPr lang="en-US" altLang="ja-JP" sz="1600" dirty="0">
              <a:latin typeface="HGP創英角ｺﾞｼｯｸUB" pitchFamily="50" charset="-128"/>
              <a:ea typeface="HGP創英角ｺﾞｼｯｸUB" pitchFamily="50" charset="-128"/>
            </a:rPr>
            <a:t>65</a:t>
          </a:r>
          <a:r>
            <a:rPr lang="ja-JP" altLang="en-US" sz="1600" dirty="0">
              <a:latin typeface="HGP創英角ｺﾞｼｯｸUB" pitchFamily="50" charset="-128"/>
              <a:ea typeface="HGP創英角ｺﾞｼｯｸUB" pitchFamily="50" charset="-128"/>
            </a:rPr>
            <a:t>年間</a:t>
          </a:r>
          <a:endParaRPr lang="en-US" altLang="ja-JP" sz="1600" dirty="0">
            <a:latin typeface="HGP創英角ｺﾞｼｯｸUB" pitchFamily="50" charset="-128"/>
            <a:ea typeface="HGP創英角ｺﾞｼｯｸUB" pitchFamily="50" charset="-128"/>
          </a:endParaRPr>
        </a:p>
        <a:p xmlns:a="http://schemas.openxmlformats.org/drawingml/2006/main">
          <a:pPr>
            <a:defRPr/>
          </a:pPr>
          <a:r>
            <a:rPr lang="ja-JP" altLang="en-US" sz="1600" dirty="0">
              <a:latin typeface="HGP創英角ｺﾞｼｯｸUB" pitchFamily="50" charset="-128"/>
              <a:ea typeface="HGP創英角ｺﾞｼｯｸUB" pitchFamily="50" charset="-128"/>
            </a:rPr>
            <a:t>   </a:t>
          </a:r>
          <a:r>
            <a:rPr lang="ja-JP" altLang="en-US" sz="1600" b="1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rPr>
            <a:t>▲３</a:t>
          </a:r>
          <a:r>
            <a:rPr lang="en-US" altLang="ja-JP" sz="1600" b="1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rPr>
            <a:t>6,903</a:t>
          </a:r>
          <a:r>
            <a:rPr lang="ja-JP" altLang="en-US" sz="1600" b="1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rPr>
            <a:t>人　（▲</a:t>
          </a:r>
          <a:r>
            <a:rPr lang="en-US" altLang="ja-JP" sz="1600" b="1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rPr>
            <a:t>40.3</a:t>
          </a:r>
          <a:r>
            <a:rPr lang="ja-JP" altLang="en-US" sz="1600" b="1" dirty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rPr>
            <a:t>％）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277847" cy="337810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2517" y="1"/>
            <a:ext cx="4277847" cy="337810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64168BCE-FA97-41BB-A668-5617E05DBC3C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4" y="6397953"/>
            <a:ext cx="4277847" cy="337810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2517" y="6397953"/>
            <a:ext cx="4277847" cy="337810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C8406075-C40E-4D64-8806-545B40F59D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06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9008" cy="337925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1329" y="1"/>
            <a:ext cx="4279006" cy="337925"/>
          </a:xfrm>
          <a:prstGeom prst="rect">
            <a:avLst/>
          </a:prstGeom>
        </p:spPr>
        <p:txBody>
          <a:bodyPr vert="horz" lIns="91434" tIns="45716" rIns="91434" bIns="45716" rtlCol="0"/>
          <a:lstStyle>
            <a:lvl1pPr algn="r">
              <a:defRPr sz="1200"/>
            </a:lvl1pPr>
          </a:lstStyle>
          <a:p>
            <a:fld id="{67D0CBD0-743D-40B0-B850-FBCC2A801D34}" type="datetimeFigureOut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6" rIns="91434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572" y="3241703"/>
            <a:ext cx="7899527" cy="2652497"/>
          </a:xfrm>
          <a:prstGeom prst="rect">
            <a:avLst/>
          </a:prstGeom>
        </p:spPr>
        <p:txBody>
          <a:bodyPr vert="horz" lIns="91434" tIns="45716" rIns="91434" bIns="4571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397839"/>
            <a:ext cx="4279008" cy="337925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1329" y="6397839"/>
            <a:ext cx="4279006" cy="337925"/>
          </a:xfrm>
          <a:prstGeom prst="rect">
            <a:avLst/>
          </a:prstGeom>
        </p:spPr>
        <p:txBody>
          <a:bodyPr vert="horz" lIns="91434" tIns="45716" rIns="91434" bIns="45716" rtlCol="0" anchor="b"/>
          <a:lstStyle>
            <a:lvl1pPr algn="r">
              <a:defRPr sz="1200"/>
            </a:lvl1pPr>
          </a:lstStyle>
          <a:p>
            <a:fld id="{E541D746-76F7-4D68-9B65-B67708C4F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14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F142-B191-4C91-8625-25514439E2BC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5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74CE5-B9E8-4E39-9927-6C3C82EE347E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47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22D6-C1EB-4A40-A1DB-8D98CA33E337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93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D360-0574-4CD7-AC63-5C0B487BD6D5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39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8724-F1E7-4561-A8DD-145F51EA2DB9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77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08-A552-4F65-841C-880B4E579A40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86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1F8C-FCAF-4FF3-A236-404D89FBF357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59EE-59A3-433E-B790-C9C93C87A7D2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8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5BB6-23CB-4938-B7B1-84FD4ECB5347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897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FD8E-49FA-49AE-95F2-FF131083F58F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90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5918-2678-4EC0-9837-E80D3F070137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658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36B3-4C04-417D-8A25-F2561E93B645}" type="datetime1">
              <a:rPr kumimoji="1" lang="ja-JP" altLang="en-US" smtClean="0"/>
              <a:t>2023/7/25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5959B-EADE-4554-9CBD-9DE2050C2B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2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546382" y="711201"/>
            <a:ext cx="11505918" cy="203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kern="1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4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特定</a:t>
            </a:r>
            <a:r>
              <a:rPr lang="ja-JP" altLang="en-US" sz="4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地域づくり</a:t>
            </a:r>
            <a:r>
              <a:rPr lang="ja-JP" altLang="en-US" sz="4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事業を</a:t>
            </a:r>
            <a:r>
              <a:rPr lang="ja-JP" altLang="en-US" sz="4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活用した</a:t>
            </a:r>
          </a:p>
          <a:p>
            <a:r>
              <a:rPr lang="ja-JP" altLang="en-US" sz="4400" kern="100" dirty="0" smtClean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Arial" panose="020B0604020202020204" pitchFamily="34" charset="0"/>
              </a:rPr>
              <a:t>　　「若い音楽家」の定住促進について</a:t>
            </a:r>
            <a:endParaRPr lang="ja-JP" altLang="en-US" sz="44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07083" y="4655011"/>
            <a:ext cx="5150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浜田市長　久保田章市</a:t>
            </a:r>
            <a:endParaRPr kumimoji="1" lang="ja-JP" altLang="en-US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270385"/>
            <a:ext cx="820623" cy="7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092200" y="546100"/>
            <a:ext cx="791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2023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en-US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全国市町村長サミット</a:t>
            </a:r>
            <a:r>
              <a:rPr kumimoji="1" lang="en-US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2023in</a:t>
            </a:r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兵庫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9776"/>
          <a:stretch/>
        </p:blipFill>
        <p:spPr>
          <a:xfrm>
            <a:off x="1092199" y="3129355"/>
            <a:ext cx="5949567" cy="30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事業開始から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r>
              <a:rPr lang="en-US" altLang="ja-JP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en-US" altLang="ja-JP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3</a:t>
            </a:r>
            <a:r>
              <a:rPr lang="ja-JP" altLang="en-US" sz="32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ヶ月が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経過</a:t>
            </a:r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374178"/>
              </p:ext>
            </p:extLst>
          </p:nvPr>
        </p:nvGraphicFramePr>
        <p:xfrm>
          <a:off x="1919288" y="2255898"/>
          <a:ext cx="2895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2036079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89128014"/>
                    </a:ext>
                  </a:extLst>
                </a:gridCol>
              </a:tblGrid>
              <a:tr h="341300">
                <a:tc>
                  <a:txBody>
                    <a:bodyPr/>
                    <a:lstStyle/>
                    <a:p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採用人数</a:t>
                      </a:r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46558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2021</a:t>
                      </a:r>
                      <a:r>
                        <a:rPr kumimoji="1" lang="ja-JP" altLang="en-US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年度</a:t>
                      </a:r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</a:t>
                      </a:r>
                      <a:r>
                        <a:rPr kumimoji="1" lang="ja-JP" altLang="en-US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</a:t>
                      </a:r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742683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2022</a:t>
                      </a:r>
                      <a:r>
                        <a:rPr kumimoji="1" lang="ja-JP" altLang="en-US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年度</a:t>
                      </a:r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</a:t>
                      </a:r>
                      <a:r>
                        <a:rPr kumimoji="1" lang="ja-JP" altLang="en-US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</a:t>
                      </a:r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344798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2023</a:t>
                      </a:r>
                      <a:r>
                        <a:rPr kumimoji="1" lang="ja-JP" altLang="en-US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年度</a:t>
                      </a:r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</a:t>
                      </a:r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044639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累計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17</a:t>
                      </a:r>
                      <a:r>
                        <a:rPr kumimoji="1" lang="ja-JP" altLang="en-US" dirty="0" smtClean="0"/>
                        <a:t>名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73309"/>
                  </a:ext>
                </a:extLst>
              </a:tr>
            </a:tbl>
          </a:graphicData>
        </a:graphic>
      </p:graphicFrame>
      <p:graphicFrame>
        <p:nvGraphicFramePr>
          <p:cNvPr id="10" name="コンテンツ プレースホルダー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4319384"/>
              </p:ext>
            </p:extLst>
          </p:nvPr>
        </p:nvGraphicFramePr>
        <p:xfrm>
          <a:off x="5880100" y="3068638"/>
          <a:ext cx="5028306" cy="246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420">
                  <a:extLst>
                    <a:ext uri="{9D8B030D-6E8A-4147-A177-3AD203B41FA5}">
                      <a16:colId xmlns:a16="http://schemas.microsoft.com/office/drawing/2014/main" val="4109081837"/>
                    </a:ext>
                  </a:extLst>
                </a:gridCol>
                <a:gridCol w="1839308">
                  <a:extLst>
                    <a:ext uri="{9D8B030D-6E8A-4147-A177-3AD203B41FA5}">
                      <a16:colId xmlns:a16="http://schemas.microsoft.com/office/drawing/2014/main" val="2744672339"/>
                    </a:ext>
                  </a:extLst>
                </a:gridCol>
                <a:gridCol w="919654">
                  <a:extLst>
                    <a:ext uri="{9D8B030D-6E8A-4147-A177-3AD203B41FA5}">
                      <a16:colId xmlns:a16="http://schemas.microsoft.com/office/drawing/2014/main" val="896038915"/>
                    </a:ext>
                  </a:extLst>
                </a:gridCol>
                <a:gridCol w="1934924">
                  <a:extLst>
                    <a:ext uri="{9D8B030D-6E8A-4147-A177-3AD203B41FA5}">
                      <a16:colId xmlns:a16="http://schemas.microsoft.com/office/drawing/2014/main" val="937143471"/>
                    </a:ext>
                  </a:extLst>
                </a:gridCol>
              </a:tblGrid>
              <a:tr h="335327">
                <a:tc gridSpan="2"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</a:t>
                      </a:r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現在</a:t>
                      </a:r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の勤め先</a:t>
                      </a:r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人数</a:t>
                      </a:r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備考</a:t>
                      </a:r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extLst>
                  <a:ext uri="{0D108BD9-81ED-4DB2-BD59-A6C34878D82A}">
                    <a16:rowId xmlns:a16="http://schemas.microsoft.com/office/drawing/2014/main" val="2721534027"/>
                  </a:ext>
                </a:extLst>
              </a:tr>
              <a:tr h="335327">
                <a:tc rowSpan="4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Biz.coop</a:t>
                      </a:r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はまだ</a:t>
                      </a:r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</a:t>
                      </a:r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</a:t>
                      </a:r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extLst>
                  <a:ext uri="{0D108BD9-81ED-4DB2-BD59-A6C34878D82A}">
                    <a16:rowId xmlns:a16="http://schemas.microsoft.com/office/drawing/2014/main" val="4162366395"/>
                  </a:ext>
                </a:extLst>
              </a:tr>
              <a:tr h="335327">
                <a:tc vMerge="1"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派遣先に転職</a:t>
                      </a:r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</a:t>
                      </a:r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</a:t>
                      </a:r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extLst>
                  <a:ext uri="{0D108BD9-81ED-4DB2-BD59-A6C34878D82A}">
                    <a16:rowId xmlns:a16="http://schemas.microsoft.com/office/drawing/2014/main" val="3125453841"/>
                  </a:ext>
                </a:extLst>
              </a:tr>
              <a:tr h="335327">
                <a:tc vMerge="1"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市内他事業所</a:t>
                      </a:r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</a:t>
                      </a:r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extLst>
                  <a:ext uri="{0D108BD9-81ED-4DB2-BD59-A6C34878D82A}">
                    <a16:rowId xmlns:a16="http://schemas.microsoft.com/office/drawing/2014/main" val="1526383757"/>
                  </a:ext>
                </a:extLst>
              </a:tr>
              <a:tr h="579201">
                <a:tc vMerge="1"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地元居住計</a:t>
                      </a:r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</a:t>
                      </a:r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</a:t>
                      </a:r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浜田市居住</a:t>
                      </a:r>
                      <a:r>
                        <a:rPr kumimoji="1" lang="en-US" altLang="ja-JP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</a:t>
                      </a:r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</a:t>
                      </a:r>
                    </a:p>
                    <a:p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江津市居住 </a:t>
                      </a:r>
                      <a:r>
                        <a:rPr kumimoji="1" lang="en-US" altLang="ja-JP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</a:t>
                      </a:r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extLst>
                  <a:ext uri="{0D108BD9-81ED-4DB2-BD59-A6C34878D82A}">
                    <a16:rowId xmlns:a16="http://schemas.microsoft.com/office/drawing/2014/main" val="3959263298"/>
                  </a:ext>
                </a:extLst>
              </a:tr>
              <a:tr h="335327">
                <a:tc gridSpan="2"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県外転出　　</a:t>
                      </a:r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kumimoji="1" lang="ja-JP" altLang="en-US" sz="1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</a:t>
                      </a:r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1437" marR="91437" marT="45726" marB="45726"/>
                </a:tc>
                <a:extLst>
                  <a:ext uri="{0D108BD9-81ED-4DB2-BD59-A6C34878D82A}">
                    <a16:rowId xmlns:a16="http://schemas.microsoft.com/office/drawing/2014/main" val="3898204015"/>
                  </a:ext>
                </a:extLst>
              </a:tr>
            </a:tbl>
          </a:graphicData>
        </a:graphic>
      </p:graphicFrame>
      <p:sp>
        <p:nvSpPr>
          <p:cNvPr id="70711" name="フッター プレースホルダー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1400" dirty="0"/>
          </a:p>
        </p:txBody>
      </p:sp>
      <p:sp>
        <p:nvSpPr>
          <p:cNvPr id="70712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ACEE10-D1AB-4E60-8061-5180C94BAD91}" type="slidenum">
              <a:rPr lang="ja-JP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ja-JP" sz="14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80099" y="2565400"/>
            <a:ext cx="5309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+mn-ea"/>
              </a:rPr>
              <a:t>[</a:t>
            </a:r>
            <a:r>
              <a:rPr lang="ja-JP" altLang="en-US" sz="2000" dirty="0">
                <a:latin typeface="+mn-ea"/>
              </a:rPr>
              <a:t>採用した</a:t>
            </a:r>
            <a:r>
              <a:rPr lang="en-US" altLang="ja-JP" sz="2000" dirty="0">
                <a:latin typeface="+mn-ea"/>
              </a:rPr>
              <a:t>17</a:t>
            </a:r>
            <a:r>
              <a:rPr lang="ja-JP" altLang="en-US" sz="2000" dirty="0">
                <a:latin typeface="+mn-ea"/>
              </a:rPr>
              <a:t>名の勤務先 </a:t>
            </a:r>
            <a:r>
              <a:rPr lang="en-US" altLang="ja-JP" sz="2000" dirty="0">
                <a:latin typeface="+mn-ea"/>
              </a:rPr>
              <a:t>(</a:t>
            </a:r>
            <a:r>
              <a:rPr lang="en-US" altLang="ja-JP" sz="2000" dirty="0" smtClean="0">
                <a:latin typeface="+mn-ea"/>
              </a:rPr>
              <a:t>2023.7.1</a:t>
            </a:r>
            <a:r>
              <a:rPr lang="ja-JP" altLang="en-US" sz="2000" dirty="0">
                <a:latin typeface="+mn-ea"/>
              </a:rPr>
              <a:t>現在</a:t>
            </a:r>
            <a:r>
              <a:rPr lang="en-US" altLang="ja-JP" sz="2000" dirty="0">
                <a:latin typeface="+mn-ea"/>
              </a:rPr>
              <a:t>) ]</a:t>
            </a:r>
            <a:endParaRPr lang="ja-JP" altLang="en-US" sz="2000" dirty="0">
              <a:latin typeface="+mn-ea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5167313" y="3529014"/>
            <a:ext cx="431800" cy="433387"/>
          </a:xfrm>
          <a:prstGeom prst="rightArrow">
            <a:avLst>
              <a:gd name="adj1" fmla="val 50000"/>
              <a:gd name="adj2" fmla="val 47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0715" name="テキスト ボックス 15"/>
          <p:cNvSpPr txBox="1">
            <a:spLocks noChangeArrowheads="1"/>
          </p:cNvSpPr>
          <p:nvPr/>
        </p:nvSpPr>
        <p:spPr bwMode="auto">
          <a:xfrm>
            <a:off x="1919289" y="1773238"/>
            <a:ext cx="2987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/>
              <a:t>[Biz.coop</a:t>
            </a:r>
            <a:r>
              <a:rPr lang="ja-JP" altLang="en-US" sz="2000" dirty="0"/>
              <a:t>はまだの採用</a:t>
            </a:r>
            <a:r>
              <a:rPr lang="en-US" altLang="ja-JP" sz="2000" dirty="0"/>
              <a:t>]</a:t>
            </a:r>
            <a:endParaRPr lang="ja-JP" altLang="en-US" sz="2000" dirty="0"/>
          </a:p>
        </p:txBody>
      </p:sp>
      <p:sp>
        <p:nvSpPr>
          <p:cNvPr id="2" name="楕円 1"/>
          <p:cNvSpPr/>
          <p:nvPr/>
        </p:nvSpPr>
        <p:spPr>
          <a:xfrm>
            <a:off x="8153400" y="4507606"/>
            <a:ext cx="939085" cy="502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270385"/>
            <a:ext cx="820623" cy="7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11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41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「若い音楽家」たちが定住して</a:t>
            </a:r>
            <a:endParaRPr kumimoji="1" lang="ja-JP" altLang="en-US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□保育園等の声</a:t>
            </a:r>
          </a:p>
          <a:p>
            <a:pPr marL="0" indent="0">
              <a:buNone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「子どもたちが、音楽に興味を持つようになった」</a:t>
            </a:r>
          </a:p>
          <a:p>
            <a:pPr marL="0" indent="0">
              <a:buNone/>
            </a:pPr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「毎月、誕生会でリクエスト曲を演奏してもらい、</a:t>
            </a:r>
          </a:p>
          <a:p>
            <a:pPr marL="0" indent="0">
              <a:buNone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 子どもたちが喜んでいる」</a:t>
            </a:r>
            <a:endParaRPr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ja-JP" altLang="en-US" sz="2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□住民の声</a:t>
            </a:r>
          </a:p>
          <a:p>
            <a:pPr marL="0" indent="0">
              <a:buNone/>
            </a:pPr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「地域のイベントで演奏してもらった。プロの音楽家の</a:t>
            </a:r>
          </a:p>
          <a:p>
            <a:pPr marL="0" indent="0">
              <a:buNone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演奏に、多くの参加者から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素晴らしかった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の声」</a:t>
            </a:r>
            <a:endParaRPr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「小さなまちで、こんなに身近でプロの演奏が聞ける</a:t>
            </a:r>
          </a:p>
          <a:p>
            <a:pPr marL="0" indent="0">
              <a:buNone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なんて思わなかった。音楽家が来てくれてよかった」</a:t>
            </a:r>
          </a:p>
          <a:p>
            <a:pPr marL="0" indent="0">
              <a:buNone/>
            </a:pPr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「演奏会がいつ、どこであるか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調べ、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子どもと一緒に</a:t>
            </a:r>
          </a:p>
          <a:p>
            <a:pPr marL="0" indent="0">
              <a:buNone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参加している。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子どもたちも、楽しみにしている」</a:t>
            </a:r>
            <a:endParaRPr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270385"/>
            <a:ext cx="820623" cy="7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/>
          <a:stretch/>
        </p:blipFill>
        <p:spPr bwMode="auto">
          <a:xfrm>
            <a:off x="6825385" y="228865"/>
            <a:ext cx="4005926" cy="2310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図 10" descr="\\jsvrfile\保存\01本庁\04保_定住\R03年度\0210定住\13_音楽を核とした定住促進事業（特定地域づくり事業）\06 写真\IMG_212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4" t="23435" r="-1338" b="8446"/>
          <a:stretch/>
        </p:blipFill>
        <p:spPr bwMode="auto">
          <a:xfrm>
            <a:off x="7669212" y="2744023"/>
            <a:ext cx="3645673" cy="187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\\jsvrfile\保存\01本庁\04保_定住\R03年度\0210定住\13_音楽を核とした定住促進事業（特定地域づくり事業）\06 写真\IMG_219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929" y="4794845"/>
            <a:ext cx="2159793" cy="138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\\jsvrfile\保存\01本庁\04保_定住\R03年度\0210定住\13_音楽を核とした定住促進事業（特定地域づくり事業）\06 写真\IMG_E219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3" t="31406" r="5763" b="1017"/>
          <a:stretch/>
        </p:blipFill>
        <p:spPr bwMode="auto">
          <a:xfrm>
            <a:off x="6954174" y="4794845"/>
            <a:ext cx="2537874" cy="1322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4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ご清聴、</a:t>
            </a:r>
          </a:p>
          <a:p>
            <a:pPr marL="0" indent="0">
              <a:buNone/>
            </a:pPr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ありがとうございました。</a:t>
            </a:r>
            <a:endParaRPr kumimoji="1"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270385"/>
            <a:ext cx="820623" cy="7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7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5688" y="627258"/>
            <a:ext cx="10058400" cy="968436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浜田市のご紹介</a:t>
            </a:r>
            <a:endParaRPr kumimoji="1" lang="ja-JP" altLang="en-US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18248" r="16194" b="11514"/>
          <a:stretch/>
        </p:blipFill>
        <p:spPr bwMode="auto">
          <a:xfrm>
            <a:off x="7541065" y="3297253"/>
            <a:ext cx="4478223" cy="268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89000" y="1595694"/>
            <a:ext cx="913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□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新「浜田市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」の誕生</a:t>
            </a:r>
            <a:endParaRPr lang="ja-JP" altLang="en-US" sz="2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・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2005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1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村が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合併</a:t>
            </a:r>
          </a:p>
          <a:p>
            <a:endParaRPr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□面積　</a:t>
            </a:r>
            <a:endParaRPr lang="ja-JP" altLang="en-US" sz="2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・約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690k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㎡</a:t>
            </a:r>
            <a:r>
              <a:rPr lang="ja-JP" altLang="en-US" sz="20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日本海と広島県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接し、東京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23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区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約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621k㎡ )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より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広い</a:t>
            </a:r>
          </a:p>
          <a:p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□人口 </a:t>
            </a:r>
            <a:endParaRPr lang="ja-JP" altLang="en-US" sz="2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・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50,129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、高齢化率 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37.90%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（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2023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日現在）　　</a:t>
            </a:r>
            <a:endParaRPr lang="ja-JP" altLang="en-US" sz="2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□歴史があり、港と共に発展した県西部の中核都市</a:t>
            </a:r>
          </a:p>
          <a:p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・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1619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年浜田藩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設置　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(2019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は「浜田開府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400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年」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</a:p>
          <a:p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 明治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3-9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年、浜田県の県庁所在地</a:t>
            </a:r>
          </a:p>
          <a:p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・ 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国県の出先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機関が多くあり、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島根県立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大学もある</a:t>
            </a:r>
            <a:endParaRPr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 国際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貿易港「浜田港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」があり、山陰有数の「浜田漁港」がある</a:t>
            </a:r>
          </a:p>
          <a:p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 rot="10800000" flipH="1" flipV="1">
            <a:off x="8153400" y="4046859"/>
            <a:ext cx="1077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浜田市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8763000" y="3441699"/>
            <a:ext cx="1017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島根県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270385"/>
            <a:ext cx="820623" cy="7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0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図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2" t="30491" r="1442" b="17725"/>
          <a:stretch/>
        </p:blipFill>
        <p:spPr>
          <a:xfrm>
            <a:off x="874901" y="828806"/>
            <a:ext cx="5754800" cy="2290970"/>
          </a:xfrm>
          <a:noFill/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31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CCBCB9-9092-4906-B541-C93C5F52CA06}" type="slidenum">
              <a:rPr lang="ja-JP" altLang="en-US" sz="105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ja-JP" sz="1050"/>
          </a:p>
        </p:txBody>
      </p:sp>
      <p:pic>
        <p:nvPicPr>
          <p:cNvPr id="13317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3" t="16039" r="4523" b="58859"/>
          <a:stretch>
            <a:fillRect/>
          </a:stretch>
        </p:blipFill>
        <p:spPr bwMode="auto">
          <a:xfrm>
            <a:off x="965915" y="3597140"/>
            <a:ext cx="4031088" cy="242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0" t="42477" r="20483" b="34810"/>
          <a:stretch>
            <a:fillRect/>
          </a:stretch>
        </p:blipFill>
        <p:spPr bwMode="auto">
          <a:xfrm>
            <a:off x="7054793" y="836058"/>
            <a:ext cx="3156116" cy="228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テキスト ボックス 1"/>
          <p:cNvSpPr txBox="1">
            <a:spLocks noChangeArrowheads="1"/>
          </p:cNvSpPr>
          <p:nvPr/>
        </p:nvSpPr>
        <p:spPr bwMode="auto">
          <a:xfrm>
            <a:off x="2563207" y="3081975"/>
            <a:ext cx="427904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山陰有数の「浜田漁港」</a:t>
            </a:r>
          </a:p>
        </p:txBody>
      </p:sp>
      <p:sp>
        <p:nvSpPr>
          <p:cNvPr id="13321" name="テキスト ボックス 3"/>
          <p:cNvSpPr txBox="1">
            <a:spLocks noChangeArrowheads="1"/>
          </p:cNvSpPr>
          <p:nvPr/>
        </p:nvSpPr>
        <p:spPr bwMode="auto">
          <a:xfrm rot="10800000" flipH="1" flipV="1">
            <a:off x="7761048" y="3039546"/>
            <a:ext cx="270947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浜田市の市魚「のどぐろ」</a:t>
            </a:r>
          </a:p>
        </p:txBody>
      </p:sp>
      <p:sp>
        <p:nvSpPr>
          <p:cNvPr id="13322" name="テキスト ボックス 5"/>
          <p:cNvSpPr txBox="1">
            <a:spLocks noChangeArrowheads="1"/>
          </p:cNvSpPr>
          <p:nvPr/>
        </p:nvSpPr>
        <p:spPr bwMode="auto">
          <a:xfrm>
            <a:off x="2305318" y="6056269"/>
            <a:ext cx="700362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35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日本遺産の「石見神楽」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6911D49-3555-6AFF-7114-DA3856BA01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68" t="24418" r="7948" b="32609"/>
          <a:stretch/>
        </p:blipFill>
        <p:spPr>
          <a:xfrm>
            <a:off x="5681738" y="3568234"/>
            <a:ext cx="5460127" cy="233747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982F60-F964-30F4-E3D6-E1D2F4EFF881}"/>
              </a:ext>
            </a:extLst>
          </p:cNvPr>
          <p:cNvSpPr txBox="1"/>
          <p:nvPr/>
        </p:nvSpPr>
        <p:spPr>
          <a:xfrm>
            <a:off x="6954591" y="5973198"/>
            <a:ext cx="29320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島根県立大学浜田キャンパス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97678" y="172231"/>
            <a:ext cx="394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写真で見る浜田市</a:t>
            </a:r>
            <a:endParaRPr lang="ja-JP" altLang="en-US" sz="2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270385"/>
            <a:ext cx="820623" cy="7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6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グラフ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319016"/>
              </p:ext>
            </p:extLst>
          </p:nvPr>
        </p:nvGraphicFramePr>
        <p:xfrm>
          <a:off x="1068946" y="1726333"/>
          <a:ext cx="10109916" cy="452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0" name="タイトル 7"/>
          <p:cNvSpPr>
            <a:spLocks noGrp="1"/>
          </p:cNvSpPr>
          <p:nvPr>
            <p:ph type="title"/>
          </p:nvPr>
        </p:nvSpPr>
        <p:spPr>
          <a:xfrm>
            <a:off x="3179764" y="1017588"/>
            <a:ext cx="5940425" cy="68421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ja-JP" altLang="en-US" sz="2700" dirty="0"/>
              <a:t>　　</a:t>
            </a:r>
            <a:endParaRPr lang="ja-JP" altLang="en-US" sz="2700" dirty="0">
              <a:latin typeface="+mj-ea"/>
            </a:endParaRPr>
          </a:p>
        </p:txBody>
      </p:sp>
      <p:sp>
        <p:nvSpPr>
          <p:cNvPr id="9219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686C6CC3-875E-43C2-89BC-73DD1EB7ACD7}" type="slidenum">
              <a:rPr lang="en-US" altLang="ja-JP" sz="1050"/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en-US" altLang="ja-JP" sz="1050"/>
          </a:p>
        </p:txBody>
      </p:sp>
      <p:sp>
        <p:nvSpPr>
          <p:cNvPr id="9221" name="Rectangle 2"/>
          <p:cNvSpPr txBox="1">
            <a:spLocks noChangeArrowheads="1"/>
          </p:cNvSpPr>
          <p:nvPr/>
        </p:nvSpPr>
        <p:spPr bwMode="auto">
          <a:xfrm>
            <a:off x="3017838" y="1160463"/>
            <a:ext cx="54546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ja-JP" altLang="en-US" sz="1800">
              <a:latin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87713" y="5373689"/>
            <a:ext cx="57785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900" dirty="0">
                <a:latin typeface="+mn-ea"/>
              </a:rPr>
              <a:t>※1</a:t>
            </a:r>
            <a:r>
              <a:rPr lang="ja-JP" altLang="en-US" sz="900" dirty="0">
                <a:latin typeface="+mn-ea"/>
              </a:rPr>
              <a:t>　 人口は各年の国勢調査による　　</a:t>
            </a:r>
            <a:r>
              <a:rPr lang="en-US" altLang="ja-JP" sz="900" dirty="0">
                <a:latin typeface="+mn-ea"/>
              </a:rPr>
              <a:t>※2</a:t>
            </a:r>
            <a:r>
              <a:rPr lang="ja-JP" altLang="en-US" sz="900" dirty="0">
                <a:latin typeface="+mn-ea"/>
              </a:rPr>
              <a:t>　 合併した</a:t>
            </a:r>
            <a:r>
              <a:rPr lang="en-US" altLang="ja-JP" sz="900" dirty="0">
                <a:latin typeface="+mn-ea"/>
              </a:rPr>
              <a:t>2005</a:t>
            </a:r>
            <a:r>
              <a:rPr lang="ja-JP" altLang="en-US" sz="900" dirty="0">
                <a:latin typeface="+mn-ea"/>
              </a:rPr>
              <a:t>年までは旧市町村の合計値</a:t>
            </a:r>
          </a:p>
        </p:txBody>
      </p:sp>
      <p:sp>
        <p:nvSpPr>
          <p:cNvPr id="10" name="テキスト ボックス 6"/>
          <p:cNvSpPr txBox="1"/>
          <p:nvPr/>
        </p:nvSpPr>
        <p:spPr>
          <a:xfrm>
            <a:off x="2886076" y="1793876"/>
            <a:ext cx="511175" cy="1238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675" dirty="0"/>
              <a:t>（人）</a:t>
            </a:r>
          </a:p>
        </p:txBody>
      </p:sp>
      <p:sp>
        <p:nvSpPr>
          <p:cNvPr id="9224" name="テキスト ボックス 5"/>
          <p:cNvSpPr txBox="1">
            <a:spLocks noChangeArrowheads="1"/>
          </p:cNvSpPr>
          <p:nvPr/>
        </p:nvSpPr>
        <p:spPr bwMode="auto">
          <a:xfrm>
            <a:off x="2216943" y="513482"/>
            <a:ext cx="7758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市の人口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は、</a:t>
            </a: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1955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年以降、ずっと減少</a:t>
            </a:r>
          </a:p>
        </p:txBody>
      </p:sp>
      <p:sp>
        <p:nvSpPr>
          <p:cNvPr id="9225" name="テキスト ボックス 11"/>
          <p:cNvSpPr txBox="1">
            <a:spLocks noChangeArrowheads="1"/>
          </p:cNvSpPr>
          <p:nvPr/>
        </p:nvSpPr>
        <p:spPr bwMode="auto">
          <a:xfrm>
            <a:off x="5024438" y="2039938"/>
            <a:ext cx="4056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浜田市の人口推移</a:t>
            </a:r>
          </a:p>
        </p:txBody>
      </p:sp>
      <p:sp>
        <p:nvSpPr>
          <p:cNvPr id="9226" name="テキスト ボックス 11"/>
          <p:cNvSpPr txBox="1">
            <a:spLocks noChangeArrowheads="1"/>
          </p:cNvSpPr>
          <p:nvPr/>
        </p:nvSpPr>
        <p:spPr bwMode="auto">
          <a:xfrm>
            <a:off x="8257320" y="6140183"/>
            <a:ext cx="16177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/>
              <a:t>浜田市資料</a:t>
            </a:r>
          </a:p>
        </p:txBody>
      </p:sp>
      <p:sp>
        <p:nvSpPr>
          <p:cNvPr id="9230" name="フッター プレースホルダー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557213" indent="-214313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857250" indent="-1714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200150" indent="-1714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543050" indent="-1714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ja-JP" sz="105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270385"/>
            <a:ext cx="820623" cy="7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88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423864"/>
            <a:ext cx="8229600" cy="720725"/>
          </a:xfrm>
        </p:spPr>
        <p:txBody>
          <a:bodyPr>
            <a:normAutofit/>
          </a:bodyPr>
          <a:lstStyle/>
          <a:p>
            <a:pPr>
              <a:tabLst>
                <a:tab pos="2330450" algn="l"/>
              </a:tabLst>
              <a:defRPr/>
            </a:pP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特に深刻なのが、出生数の減少</a:t>
            </a: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068921"/>
              </p:ext>
            </p:extLst>
          </p:nvPr>
        </p:nvGraphicFramePr>
        <p:xfrm>
          <a:off x="1107583" y="1293898"/>
          <a:ext cx="9440214" cy="4913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173288" y="1668463"/>
            <a:ext cx="431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050" dirty="0"/>
              <a:t>人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704388" y="1668463"/>
            <a:ext cx="4318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050" dirty="0"/>
              <a:t>人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144000" y="5953125"/>
            <a:ext cx="9921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050" dirty="0"/>
              <a:t>（年度）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27324" y="5953125"/>
            <a:ext cx="168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浜田市資料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AAF64-E69E-4C96-8E57-046E11C731F6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270385"/>
            <a:ext cx="820623" cy="7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75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622300" y="409173"/>
            <a:ext cx="11709400" cy="685290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「若い音楽家」の定住促進策に取組んだ経緯</a:t>
            </a:r>
            <a:endParaRPr kumimoji="1" lang="ja-JP" altLang="en-US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365904" y="1398803"/>
            <a:ext cx="11988800" cy="458925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□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2019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12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人口</a:t>
            </a:r>
            <a:r>
              <a:rPr lang="ja-JP" altLang="en-US" sz="2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急減地域において、「地域づくり人材」の確保・育成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を推進するために、</a:t>
            </a:r>
          </a:p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特定地域づくり事業推進法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議員立法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が公布された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施行は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2020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20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□この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法律では、</a:t>
            </a:r>
          </a:p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①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人材受入れ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事業者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(4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事業者以上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特定地域づくり事業協同組合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」を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設立し、</a:t>
            </a:r>
          </a:p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②「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マルチワーカー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季節ごとに複数の事業に従事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」を雇用し、組合事業者に派遣すれば、</a:t>
            </a:r>
            <a:endParaRPr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  <a:defRPr/>
            </a:pP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国・市町村から人件費の</a:t>
            </a:r>
            <a:r>
              <a:rPr lang="en-US" altLang="ja-JP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1/2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助成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がある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上限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400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万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年。国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1/4</a:t>
            </a:r>
            <a:r>
              <a:rPr lang="ja-JP" altLang="en-US" sz="20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市町村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1/4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負担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20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ja-JP" altLang="en-US" sz="2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④その結果、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事</a:t>
            </a:r>
            <a:r>
              <a:rPr lang="ja-JP" altLang="en-US" sz="2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業者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は人件費の</a:t>
            </a:r>
            <a:r>
              <a:rPr lang="en-US" altLang="ja-JP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1/2</a:t>
            </a:r>
            <a:r>
              <a:rPr lang="ja-JP" altLang="en-US" sz="2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負担で雇用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できる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  <a:defRPr/>
            </a:pP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□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2020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年初め頃から活用を検討。しかし、マルチワーカー希望の若者を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どう見つけるかで、苦慮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</a:p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□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2020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月頃、地元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の音楽団体</a:t>
            </a:r>
            <a:r>
              <a:rPr lang="ja-JP" altLang="en-US" sz="2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「石見音楽文化振興会」から、「音大生誘致」の相談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あり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</a:p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・音大卒業後、音楽の仕事に就ける者は僅か。特に都会では、卒業後の練習場所の確保も難しい。</a:t>
            </a:r>
          </a:p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地方でも音楽を続けることができれば、若い音楽家に住んでもらえるのではないか　　　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270385"/>
            <a:ext cx="820623" cy="7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245396" y="5848711"/>
            <a:ext cx="10125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⇒「特定地域づくり事業協同組合」を活用した「若い音楽家」の定住促進策の検討着手</a:t>
            </a:r>
            <a:endParaRPr kumimoji="1" lang="ja-JP" altLang="en-US" sz="20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83124"/>
            <a:ext cx="10515600" cy="825499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協同組合を設立し、全国から音楽家を募集</a:t>
            </a:r>
            <a:endParaRPr kumimoji="1" lang="ja-JP" altLang="en-US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125976"/>
            <a:ext cx="10515600" cy="537642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□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事業構想を練り、協同組合を設立</a:t>
            </a:r>
          </a:p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①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音大等の卒業生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が、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子ども教育に従事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するプランを考案。</a:t>
            </a:r>
            <a:endParaRPr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②子ども教育関連の事業者で、「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協同組合 </a:t>
            </a:r>
            <a:r>
              <a:rPr lang="en-US" altLang="ja-JP" sz="2000" dirty="0" err="1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Biz.Coop</a:t>
            </a:r>
            <a:r>
              <a:rPr lang="en-US" altLang="ja-JP" sz="2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</a:t>
            </a:r>
            <a:r>
              <a:rPr lang="ja-JP" altLang="en-US" sz="2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はまだ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」を設立。</a:t>
            </a:r>
          </a:p>
          <a:p>
            <a:pPr marL="0" indent="0">
              <a:buNone/>
              <a:defRPr/>
            </a:pPr>
            <a:r>
              <a:rPr lang="ja-JP" altLang="en-US" sz="2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③「</a:t>
            </a:r>
            <a:r>
              <a:rPr lang="en-US" altLang="ja-JP" sz="20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Biz.Coop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.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はまだ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」で、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音大等を卒業した</a:t>
            </a:r>
            <a:r>
              <a:rPr lang="en-US" altLang="ja-JP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UI</a:t>
            </a:r>
            <a:r>
              <a:rPr lang="ja-JP" altLang="en-US" sz="2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ターン者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を雇用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 </a:t>
            </a: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 ④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組合員の保育園など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派遣し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lang="ja-JP" altLang="en-US" sz="2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音楽を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活かして子ども教育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に従事。</a:t>
            </a:r>
            <a:endParaRPr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⑤勤務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時間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は、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時のうち</a:t>
            </a:r>
            <a:r>
              <a:rPr lang="en-US" altLang="ja-JP" sz="2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sz="2000" dirty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時間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</a:p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残りの時間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概ね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時間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20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音楽活動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練習等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や副業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レッスン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など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に。</a:t>
            </a:r>
          </a:p>
          <a:p>
            <a:pPr marL="0" indent="0">
              <a:buNone/>
              <a:defRPr/>
            </a:pPr>
            <a:endParaRPr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□全国から音楽家を募集</a:t>
            </a:r>
            <a:endParaRPr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2020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月頃、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全国の音楽大学に案内書を送付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募集人員</a:t>
            </a:r>
            <a:r>
              <a:rPr lang="en-US" altLang="ja-JP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</a:p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・予想以上の反響。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8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月以降、数回の説明会を行い約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50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名が参加。</a:t>
            </a:r>
          </a:p>
          <a:p>
            <a:pPr marL="0" indent="0">
              <a:buNone/>
              <a:defRPr/>
            </a:pP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「一度、浜田に下見に来て欲しい」と呼びかけたら、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25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名が下見に。</a:t>
            </a:r>
          </a:p>
          <a:p>
            <a:pPr marL="0" indent="0">
              <a:buNone/>
              <a:defRPr/>
            </a:pPr>
            <a:r>
              <a:rPr lang="ja-JP" altLang="en-US" dirty="0" smtClean="0"/>
              <a:t>   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月応募期限に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14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名応募。結局、</a:t>
            </a:r>
            <a:r>
              <a:rPr lang="en-US" altLang="ja-JP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名を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採用</a:t>
            </a:r>
            <a:r>
              <a:rPr lang="en-US" altLang="ja-JP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その後、追加</a:t>
            </a:r>
            <a:r>
              <a:rPr lang="en-US" altLang="ja-JP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名採用</a:t>
            </a:r>
            <a:r>
              <a:rPr lang="en-US" altLang="ja-JP" sz="2000" dirty="0" smtClean="0"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20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32594" t="13991" r="32701" b="18764"/>
          <a:stretch/>
        </p:blipFill>
        <p:spPr>
          <a:xfrm>
            <a:off x="9075182" y="18599"/>
            <a:ext cx="2794765" cy="3950048"/>
          </a:xfrm>
          <a:prstGeom prst="rect">
            <a:avLst/>
          </a:prstGeom>
        </p:spPr>
      </p:pic>
      <p:pic>
        <p:nvPicPr>
          <p:cNvPr id="8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9"/>
          <a:stretch>
            <a:fillRect/>
          </a:stretch>
        </p:blipFill>
        <p:spPr bwMode="auto">
          <a:xfrm>
            <a:off x="9075182" y="4286777"/>
            <a:ext cx="2660491" cy="18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9368287" y="6104107"/>
            <a:ext cx="234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</a:t>
            </a:r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日入社式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693675" y="3900749"/>
            <a:ext cx="202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1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案内チラシ</a:t>
            </a:r>
            <a:endParaRPr kumimoji="1" lang="ja-JP" altLang="en-US" sz="1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48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4"/>
          <p:cNvSpPr>
            <a:spLocks noGrp="1" noChangeArrowheads="1"/>
          </p:cNvSpPr>
          <p:nvPr>
            <p:ph type="title"/>
          </p:nvPr>
        </p:nvSpPr>
        <p:spPr>
          <a:xfrm>
            <a:off x="1066800" y="396901"/>
            <a:ext cx="2425700" cy="492895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事業の仕組み</a:t>
            </a:r>
          </a:p>
        </p:txBody>
      </p:sp>
      <p:sp>
        <p:nvSpPr>
          <p:cNvPr id="38917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AB5A0-DE17-4287-A16B-9DE600A452D5}" type="slidenum">
              <a:rPr lang="ja-JP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ja-JP" sz="1400"/>
          </a:p>
        </p:txBody>
      </p:sp>
      <p:pic>
        <p:nvPicPr>
          <p:cNvPr id="38918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6" t="39983" r="21323" b="27677"/>
          <a:stretch/>
        </p:blipFill>
        <p:spPr bwMode="auto">
          <a:xfrm>
            <a:off x="1447799" y="889795"/>
            <a:ext cx="8778025" cy="40222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8919" name="テキスト ボックス 6"/>
          <p:cNvSpPr txBox="1">
            <a:spLocks noChangeArrowheads="1"/>
          </p:cNvSpPr>
          <p:nvPr/>
        </p:nvSpPr>
        <p:spPr bwMode="auto">
          <a:xfrm>
            <a:off x="1993901" y="5308602"/>
            <a:ext cx="82929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勤務体系：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9:00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19:00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のうち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時間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　</a:t>
            </a:r>
            <a:endParaRPr lang="en-US" altLang="ja-JP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余暇を音楽活動（練習等）や、音楽スキルを活用した副業就業にあてる。</a:t>
            </a:r>
            <a:endParaRPr lang="en-US" altLang="ja-JP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就業内容：放課後児童クラブや</a:t>
            </a:r>
            <a:r>
              <a:rPr lang="ja-JP" altLang="en-US" sz="1600" dirty="0" err="1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障がい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児デイサービス等で、音楽スキルを活かして指導補助。</a:t>
            </a:r>
            <a:endParaRPr lang="en-US" altLang="ja-JP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給 料 等 ：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13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万円</a:t>
            </a:r>
            <a:r>
              <a:rPr lang="en-US" altLang="ja-JP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/</a:t>
            </a:r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　社会保険、社宅・通勤用自動車の貸与、退職金制度あり。　　　　　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52600" y="4860969"/>
            <a:ext cx="2754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1600" b="1" kern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Arial" panose="020B0604020202020204" pitchFamily="34" charset="0"/>
              </a:rPr>
              <a:t>派遣社員の処遇</a:t>
            </a:r>
            <a:r>
              <a:rPr lang="ja-JP" altLang="en-US" sz="1600" b="1" dirty="0">
                <a:solidFill>
                  <a:srgbClr val="FFC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Arial" panose="020B0604020202020204" pitchFamily="34" charset="0"/>
              </a:rPr>
              <a:t>♪</a:t>
            </a:r>
            <a:endParaRPr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993901" y="5214960"/>
            <a:ext cx="8051619" cy="12888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270385"/>
            <a:ext cx="820623" cy="79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2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12409" y="344791"/>
            <a:ext cx="7650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音楽指導者も招聘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2409" y="1116309"/>
            <a:ext cx="103841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・若い音楽家に来てもらうためには、指導者も必要。</a:t>
            </a:r>
          </a:p>
          <a:p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・吹奏楽界で著名な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「藤重佳久」氏を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招聘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(2021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lang="en-US" altLang="ja-JP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lang="ja-JP" altLang="en-US" sz="20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任務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①音大卒の定住者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の音楽技術の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指導</a:t>
            </a: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②地元の</a:t>
            </a:r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中高等学校・大学の部活動の指導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※</a:t>
            </a:r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藤重氏は本年</a:t>
            </a:r>
            <a:r>
              <a:rPr kumimoji="1"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月より京都を活動拠点にされ、浜田市での指導は月</a:t>
            </a:r>
            <a:r>
              <a:rPr kumimoji="1" lang="en-US" altLang="ja-JP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回程度</a:t>
            </a:r>
            <a:endParaRPr kumimoji="1"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5959B-EADE-4554-9CBD-9DE2050C2BF6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12604" t="35026" r="40313" b="23698"/>
          <a:stretch/>
        </p:blipFill>
        <p:spPr>
          <a:xfrm>
            <a:off x="7663093" y="3738413"/>
            <a:ext cx="4016498" cy="281688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23542" t="35157" r="50625" b="28125"/>
          <a:stretch/>
        </p:blipFill>
        <p:spPr>
          <a:xfrm>
            <a:off x="8783467" y="506283"/>
            <a:ext cx="2570333" cy="292271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C5F3DC-5685-CB9D-BA68-355DCC112633}"/>
              </a:ext>
            </a:extLst>
          </p:cNvPr>
          <p:cNvSpPr txBox="1"/>
          <p:nvPr/>
        </p:nvSpPr>
        <p:spPr>
          <a:xfrm>
            <a:off x="512409" y="3062697"/>
            <a:ext cx="729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移住して来た音楽家に副業の紹介も</a:t>
            </a:r>
            <a:endParaRPr kumimoji="1" lang="ja-JP" altLang="en-US" sz="3200" dirty="0"/>
          </a:p>
        </p:txBody>
      </p:sp>
      <p:pic>
        <p:nvPicPr>
          <p:cNvPr id="14" name="図 3">
            <a:extLst>
              <a:ext uri="{FF2B5EF4-FFF2-40B4-BE49-F238E27FC236}">
                <a16:creationId xmlns:a16="http://schemas.microsoft.com/office/drawing/2014/main" id="{FC42E7B7-25C9-5CFA-7F12-99FBC0534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60754" r="36397" b="246"/>
          <a:stretch>
            <a:fillRect/>
          </a:stretch>
        </p:blipFill>
        <p:spPr bwMode="auto">
          <a:xfrm>
            <a:off x="1457751" y="3746810"/>
            <a:ext cx="4543804" cy="28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67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7133</TotalTime>
  <Words>1395</Words>
  <Application>Microsoft Office PowerPoint</Application>
  <PresentationFormat>ワイド画面</PresentationFormat>
  <Paragraphs>173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3" baseType="lpstr">
      <vt:lpstr>HGPｺﾞｼｯｸE</vt:lpstr>
      <vt:lpstr>HGP創英角ｺﾞｼｯｸUB</vt:lpstr>
      <vt:lpstr>HGP創英角ﾎﾟｯﾌﾟ体</vt:lpstr>
      <vt:lpstr>HGS創英角ﾎﾟｯﾌﾟ体</vt:lpstr>
      <vt:lpstr>ＭＳ Ｐゴシック</vt:lpstr>
      <vt:lpstr>ＭＳ ゴシック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浜田市のご紹介</vt:lpstr>
      <vt:lpstr>PowerPoint プレゼンテーション</vt:lpstr>
      <vt:lpstr>　　</vt:lpstr>
      <vt:lpstr>特に深刻なのが、出生数の減少</vt:lpstr>
      <vt:lpstr>「若い音楽家」の定住促進策に取組んだ経緯</vt:lpstr>
      <vt:lpstr>協同組合を設立し、全国から音楽家を募集</vt:lpstr>
      <vt:lpstr>事業の仕組み</vt:lpstr>
      <vt:lpstr>PowerPoint プレゼンテーション</vt:lpstr>
      <vt:lpstr>事業開始から、2年3ヶ月が経過</vt:lpstr>
      <vt:lpstr>「若い音楽家」たちが定住して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川合 香佳子</dc:creator>
  <cp:lastModifiedBy>久保田 章市</cp:lastModifiedBy>
  <cp:revision>332</cp:revision>
  <cp:lastPrinted>2023-07-25T03:57:44Z</cp:lastPrinted>
  <dcterms:created xsi:type="dcterms:W3CDTF">2020-10-27T23:47:22Z</dcterms:created>
  <dcterms:modified xsi:type="dcterms:W3CDTF">2023-07-25T03:58:30Z</dcterms:modified>
</cp:coreProperties>
</file>