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99" r:id="rId3"/>
    <p:sldId id="298" r:id="rId4"/>
    <p:sldId id="303" r:id="rId5"/>
    <p:sldId id="301" r:id="rId6"/>
    <p:sldId id="300" r:id="rId7"/>
    <p:sldId id="302" r:id="rId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00"/>
    <a:srgbClr val="FF00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1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2"/>
            <a:ext cx="2949786" cy="498692"/>
          </a:xfrm>
          <a:prstGeom prst="rect">
            <a:avLst/>
          </a:prstGeom>
        </p:spPr>
        <p:txBody>
          <a:bodyPr vert="horz" lIns="91433" tIns="45715" rIns="91433"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6" y="2"/>
            <a:ext cx="2949786" cy="498692"/>
          </a:xfrm>
          <a:prstGeom prst="rect">
            <a:avLst/>
          </a:prstGeom>
        </p:spPr>
        <p:txBody>
          <a:bodyPr vert="horz" lIns="91433" tIns="45715" rIns="91433" bIns="45715" rtlCol="0"/>
          <a:lstStyle>
            <a:lvl1pPr algn="r">
              <a:defRPr sz="1200"/>
            </a:lvl1pPr>
          </a:lstStyle>
          <a:p>
            <a:fld id="{E05E1B98-0254-4515-96D4-B0CEEA2A5001}" type="datetimeFigureOut">
              <a:rPr kumimoji="1" lang="ja-JP" altLang="en-US" smtClean="0"/>
              <a:t>2023/8/16</a:t>
            </a:fld>
            <a:endParaRPr kumimoji="1" lang="ja-JP" altLang="en-US"/>
          </a:p>
        </p:txBody>
      </p:sp>
      <p:sp>
        <p:nvSpPr>
          <p:cNvPr id="4" name="スライド イメージ プレースホルダー 3"/>
          <p:cNvSpPr>
            <a:spLocks noGrp="1" noRot="1" noChangeAspect="1"/>
          </p:cNvSpPr>
          <p:nvPr>
            <p:ph type="sldImg" idx="2"/>
          </p:nvPr>
        </p:nvSpPr>
        <p:spPr>
          <a:xfrm>
            <a:off x="979488" y="1243013"/>
            <a:ext cx="4848225" cy="3355975"/>
          </a:xfrm>
          <a:prstGeom prst="rect">
            <a:avLst/>
          </a:prstGeom>
          <a:noFill/>
          <a:ln w="12700">
            <a:solidFill>
              <a:prstClr val="black"/>
            </a:solidFill>
          </a:ln>
        </p:spPr>
        <p:txBody>
          <a:bodyPr vert="horz" lIns="91433" tIns="45715" rIns="91433" bIns="45715"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4"/>
          </a:xfrm>
          <a:prstGeom prst="rect">
            <a:avLst/>
          </a:prstGeom>
        </p:spPr>
        <p:txBody>
          <a:bodyPr vert="horz" lIns="91433" tIns="45715" rIns="91433"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440656"/>
            <a:ext cx="2949786" cy="498691"/>
          </a:xfrm>
          <a:prstGeom prst="rect">
            <a:avLst/>
          </a:prstGeom>
        </p:spPr>
        <p:txBody>
          <a:bodyPr vert="horz" lIns="91433" tIns="45715" rIns="91433"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6" y="9440656"/>
            <a:ext cx="2949786" cy="498691"/>
          </a:xfrm>
          <a:prstGeom prst="rect">
            <a:avLst/>
          </a:prstGeom>
        </p:spPr>
        <p:txBody>
          <a:bodyPr vert="horz" lIns="91433" tIns="45715" rIns="91433" bIns="45715" rtlCol="0" anchor="b"/>
          <a:lstStyle>
            <a:lvl1pPr algn="r">
              <a:defRPr sz="1200"/>
            </a:lvl1pPr>
          </a:lstStyle>
          <a:p>
            <a:fld id="{89BDBF59-E714-410A-8377-C8179AACE395}" type="slidenum">
              <a:rPr kumimoji="1" lang="ja-JP" altLang="en-US" smtClean="0"/>
              <a:t>‹#›</a:t>
            </a:fld>
            <a:endParaRPr kumimoji="1" lang="ja-JP" altLang="en-US"/>
          </a:p>
        </p:txBody>
      </p:sp>
    </p:spTree>
    <p:extLst>
      <p:ext uri="{BB962C8B-B14F-4D97-AF65-F5344CB8AC3E}">
        <p14:creationId xmlns:p14="http://schemas.microsoft.com/office/powerpoint/2010/main" val="2013615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2014</a:t>
            </a:r>
            <a:r>
              <a:rPr kumimoji="1" lang="ja-JP" altLang="en-US" dirty="0" smtClean="0"/>
              <a:t>年</a:t>
            </a:r>
            <a:r>
              <a:rPr kumimoji="1" lang="en-US" altLang="ja-JP" dirty="0" smtClean="0"/>
              <a:t>5</a:t>
            </a:r>
            <a:r>
              <a:rPr kumimoji="1" lang="ja-JP" altLang="en-US" dirty="0" smtClean="0"/>
              <a:t>月、養父市は国家戦略特区に指定されました。</a:t>
            </a:r>
            <a:endParaRPr kumimoji="1" lang="en-US" altLang="ja-JP" dirty="0" smtClean="0"/>
          </a:p>
          <a:p>
            <a:r>
              <a:rPr kumimoji="1" lang="ja-JP" altLang="en-US" dirty="0" smtClean="0"/>
              <a:t>養父市をモデル地域として、大胆な規制緩和により、経済活性化の拠点をつくる狙いがあります。</a:t>
            </a:r>
            <a:endParaRPr kumimoji="1" lang="en-US" altLang="ja-JP" dirty="0" smtClean="0"/>
          </a:p>
          <a:p>
            <a:r>
              <a:rPr kumimoji="1" lang="ja-JP" altLang="en-US" dirty="0" smtClean="0"/>
              <a:t>国、養父市、民間事業者の</a:t>
            </a:r>
            <a:r>
              <a:rPr kumimoji="1" lang="en-US" altLang="ja-JP" dirty="0" smtClean="0"/>
              <a:t>3</a:t>
            </a:r>
            <a:r>
              <a:rPr kumimoji="1" lang="ja-JP" altLang="en-US" dirty="0" smtClean="0"/>
              <a:t>者でミニ独立政府の様になり、様々な規制改革に取り組んでいます。</a:t>
            </a:r>
          </a:p>
        </p:txBody>
      </p:sp>
      <p:sp>
        <p:nvSpPr>
          <p:cNvPr id="4" name="スライド番号プレースホルダー 3"/>
          <p:cNvSpPr>
            <a:spLocks noGrp="1"/>
          </p:cNvSpPr>
          <p:nvPr>
            <p:ph type="sldNum" sz="quarter" idx="10"/>
          </p:nvPr>
        </p:nvSpPr>
        <p:spPr/>
        <p:txBody>
          <a:bodyPr/>
          <a:lstStyle/>
          <a:p>
            <a:fld id="{854691CD-EA4D-494A-B76A-46AE353900DF}" type="slidenum">
              <a:rPr kumimoji="1" lang="ja-JP" altLang="en-US" smtClean="0"/>
              <a:t>5</a:t>
            </a:fld>
            <a:endParaRPr kumimoji="1" lang="ja-JP" altLang="en-US"/>
          </a:p>
        </p:txBody>
      </p:sp>
    </p:spTree>
    <p:extLst>
      <p:ext uri="{BB962C8B-B14F-4D97-AF65-F5344CB8AC3E}">
        <p14:creationId xmlns:p14="http://schemas.microsoft.com/office/powerpoint/2010/main" val="279574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25550"/>
            <a:ext cx="4784725" cy="3313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4691CD-EA4D-494A-B76A-46AE353900DF}" type="slidenum">
              <a:rPr kumimoji="1" lang="ja-JP" altLang="en-US" smtClean="0"/>
              <a:t>6</a:t>
            </a:fld>
            <a:endParaRPr kumimoji="1" lang="ja-JP" altLang="en-US"/>
          </a:p>
        </p:txBody>
      </p:sp>
    </p:spTree>
    <p:extLst>
      <p:ext uri="{BB962C8B-B14F-4D97-AF65-F5344CB8AC3E}">
        <p14:creationId xmlns:p14="http://schemas.microsoft.com/office/powerpoint/2010/main" val="373323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0617271-FB30-43CF-B470-2E824A8A0DFC}" type="datetime1">
              <a:rPr kumimoji="1" lang="ja-JP" altLang="en-US" smtClean="0"/>
              <a:t>2023/8/16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226652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FC18B7-896A-4862-88B9-8E92F7ED8C64}" type="datetime1">
              <a:rPr kumimoji="1" lang="ja-JP" altLang="en-US" smtClean="0"/>
              <a:t>2023/8/16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238314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7AF22A-66C5-4852-8EDA-A125C79B2722}" type="datetime1">
              <a:rPr kumimoji="1" lang="ja-JP" altLang="en-US" smtClean="0"/>
              <a:t>2023/8/16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315390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FF2CFC-8520-4EE8-B042-CED0B4D02F91}" type="datetime1">
              <a:rPr kumimoji="1" lang="ja-JP" altLang="en-US" smtClean="0"/>
              <a:t>2023/8/16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318968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512713-5522-4DF0-845F-015BF88DD70B}" type="datetime1">
              <a:rPr kumimoji="1" lang="ja-JP" altLang="en-US" smtClean="0"/>
              <a:t>2023/8/16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1608349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C436800-2FFE-4A09-85E3-3F9D3FA2DA25}" type="datetime1">
              <a:rPr kumimoji="1" lang="ja-JP" altLang="en-US" smtClean="0"/>
              <a:t>2023/8/16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36900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8C7A2C-91CE-4828-8F4E-4FF2CC5CA0ED}" type="datetime1">
              <a:rPr kumimoji="1" lang="ja-JP" altLang="en-US" smtClean="0"/>
              <a:t>2023/8/16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404840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CF6A654-9D76-46D3-B632-C25C36BB0B4C}" type="datetime1">
              <a:rPr kumimoji="1" lang="ja-JP" altLang="en-US" smtClean="0"/>
              <a:t>2023/8/16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52163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40A2D-3ADA-4FCB-96F2-508ACE490B0E}" type="datetime1">
              <a:rPr kumimoji="1" lang="ja-JP" altLang="en-US" smtClean="0"/>
              <a:t>2023/8/16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40409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0FF8C0F-A40B-44FB-A9D5-94068D5A3F13}" type="datetime1">
              <a:rPr kumimoji="1" lang="ja-JP" altLang="en-US" smtClean="0"/>
              <a:t>2023/8/16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90691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4C96C85-7604-4778-B726-22376A4D72DE}" type="datetime1">
              <a:rPr kumimoji="1" lang="ja-JP" altLang="en-US" smtClean="0"/>
              <a:t>2023/8/16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280212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70C4C-6588-476C-9981-FF8329CBA1FC}" type="datetime1">
              <a:rPr kumimoji="1" lang="ja-JP" altLang="en-US" smtClean="0"/>
              <a:t>2023/8/16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9E913-6F84-4B78-8BC0-E295C7799A51}" type="slidenum">
              <a:rPr kumimoji="1" lang="ja-JP" altLang="en-US" smtClean="0"/>
              <a:t>‹#›</a:t>
            </a:fld>
            <a:endParaRPr kumimoji="1" lang="ja-JP" altLang="en-US"/>
          </a:p>
        </p:txBody>
      </p:sp>
    </p:spTree>
    <p:extLst>
      <p:ext uri="{BB962C8B-B14F-4D97-AF65-F5344CB8AC3E}">
        <p14:creationId xmlns:p14="http://schemas.microsoft.com/office/powerpoint/2010/main" val="108408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9.jpg"/><Relationship Id="rId4" Type="http://schemas.openxmlformats.org/officeDocument/2006/relationships/image" Target="../media/image5.jp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3827654-09A8-4588-B943-B2486D0CD7FB}"/>
              </a:ext>
            </a:extLst>
          </p:cNvPr>
          <p:cNvPicPr>
            <a:picLocks noChangeAspect="1"/>
          </p:cNvPicPr>
          <p:nvPr/>
        </p:nvPicPr>
        <p:blipFill rotWithShape="1">
          <a:blip r:embed="rId3">
            <a:extLst>
              <a:ext uri="{28A0092B-C50C-407E-A947-70E740481C1C}">
                <a14:useLocalDpi xmlns:a14="http://schemas.microsoft.com/office/drawing/2010/main" val="0"/>
              </a:ext>
            </a:extLst>
          </a:blip>
          <a:srcRect b="7754"/>
          <a:stretch/>
        </p:blipFill>
        <p:spPr>
          <a:xfrm>
            <a:off x="0" y="0"/>
            <a:ext cx="9912627" cy="6858000"/>
          </a:xfrm>
          <a:prstGeom prst="rect">
            <a:avLst/>
          </a:prstGeom>
        </p:spPr>
      </p:pic>
      <p:sp>
        <p:nvSpPr>
          <p:cNvPr id="5" name="テキスト ボックス 4">
            <a:extLst>
              <a:ext uri="{FF2B5EF4-FFF2-40B4-BE49-F238E27FC236}">
                <a16:creationId xmlns:a16="http://schemas.microsoft.com/office/drawing/2014/main" id="{43164ED0-3F77-4D86-BB1D-5599481E47E8}"/>
              </a:ext>
            </a:extLst>
          </p:cNvPr>
          <p:cNvSpPr txBox="1"/>
          <p:nvPr/>
        </p:nvSpPr>
        <p:spPr>
          <a:xfrm>
            <a:off x="482592" y="5143389"/>
            <a:ext cx="9144000" cy="1384995"/>
          </a:xfrm>
          <a:prstGeom prst="rect">
            <a:avLst/>
          </a:prstGeom>
          <a:noFill/>
        </p:spPr>
        <p:txBody>
          <a:bodyPr wrap="square" rtlCol="0">
            <a:spAutoFit/>
          </a:bodyPr>
          <a:lstStyle/>
          <a:p>
            <a:pPr algn="ctr"/>
            <a:r>
              <a:rPr lang="ja-JP" altLang="en-US" sz="2800" b="1" dirty="0" smtClean="0">
                <a:solidFill>
                  <a:schemeClr val="bg1"/>
                </a:solidFill>
                <a:latin typeface="HGPｺﾞｼｯｸM" panose="020B0600000000000000" pitchFamily="50" charset="-128"/>
                <a:ea typeface="HGPｺﾞｼｯｸM" panose="020B0600000000000000" pitchFamily="50" charset="-128"/>
              </a:rPr>
              <a:t>全国市町村長サミット</a:t>
            </a:r>
            <a:r>
              <a:rPr lang="en-US" altLang="ja-JP" sz="2800" b="1" dirty="0" smtClean="0">
                <a:solidFill>
                  <a:schemeClr val="bg1"/>
                </a:solidFill>
                <a:latin typeface="HGPｺﾞｼｯｸM" panose="020B0600000000000000" pitchFamily="50" charset="-128"/>
                <a:ea typeface="HGPｺﾞｼｯｸM" panose="020B0600000000000000" pitchFamily="50" charset="-128"/>
              </a:rPr>
              <a:t>2023 in </a:t>
            </a:r>
            <a:r>
              <a:rPr lang="ja-JP" altLang="en-US" sz="2800" b="1" dirty="0" smtClean="0">
                <a:solidFill>
                  <a:schemeClr val="bg1"/>
                </a:solidFill>
                <a:latin typeface="HGPｺﾞｼｯｸM" panose="020B0600000000000000" pitchFamily="50" charset="-128"/>
                <a:ea typeface="HGPｺﾞｼｯｸM" panose="020B0600000000000000" pitchFamily="50" charset="-128"/>
              </a:rPr>
              <a:t>兵庫</a:t>
            </a:r>
            <a:endParaRPr lang="en-US" altLang="ja-JP" sz="2800" b="1" dirty="0">
              <a:solidFill>
                <a:schemeClr val="bg1"/>
              </a:solidFill>
              <a:latin typeface="HGPｺﾞｼｯｸM" panose="020B0600000000000000" pitchFamily="50" charset="-128"/>
              <a:ea typeface="HGPｺﾞｼｯｸM" panose="020B0600000000000000" pitchFamily="50" charset="-128"/>
            </a:endParaRPr>
          </a:p>
          <a:p>
            <a:pPr algn="ctr"/>
            <a:r>
              <a:rPr lang="ja-JP" altLang="en-US" sz="2800" b="1" dirty="0">
                <a:solidFill>
                  <a:schemeClr val="bg1"/>
                </a:solidFill>
                <a:latin typeface="HGPｺﾞｼｯｸM" panose="020B0600000000000000" pitchFamily="50" charset="-128"/>
                <a:ea typeface="HGPｺﾞｼｯｸM" panose="020B0600000000000000" pitchFamily="50" charset="-128"/>
              </a:rPr>
              <a:t>令和</a:t>
            </a:r>
            <a:r>
              <a:rPr lang="ja-JP" altLang="en-US" sz="2800" b="1" dirty="0" smtClean="0">
                <a:solidFill>
                  <a:schemeClr val="bg1"/>
                </a:solidFill>
                <a:latin typeface="HGPｺﾞｼｯｸM" panose="020B0600000000000000" pitchFamily="50" charset="-128"/>
                <a:ea typeface="HGPｺﾞｼｯｸM" panose="020B0600000000000000" pitchFamily="50" charset="-128"/>
              </a:rPr>
              <a:t>５年８月</a:t>
            </a:r>
            <a:r>
              <a:rPr lang="en-US" altLang="ja-JP" sz="2800" b="1" dirty="0" smtClean="0">
                <a:solidFill>
                  <a:schemeClr val="bg1"/>
                </a:solidFill>
                <a:latin typeface="HGPｺﾞｼｯｸM" panose="020B0600000000000000" pitchFamily="50" charset="-128"/>
                <a:ea typeface="HGPｺﾞｼｯｸM" panose="020B0600000000000000" pitchFamily="50" charset="-128"/>
              </a:rPr>
              <a:t>28</a:t>
            </a:r>
            <a:r>
              <a:rPr lang="ja-JP" altLang="en-US" sz="2800" b="1" dirty="0" smtClean="0">
                <a:solidFill>
                  <a:schemeClr val="bg1"/>
                </a:solidFill>
                <a:latin typeface="HGPｺﾞｼｯｸM" panose="020B0600000000000000" pitchFamily="50" charset="-128"/>
                <a:ea typeface="HGPｺﾞｼｯｸM" panose="020B0600000000000000" pitchFamily="50" charset="-128"/>
              </a:rPr>
              <a:t>日</a:t>
            </a:r>
            <a:endParaRPr lang="en-US" altLang="ja-JP" sz="2800" b="1" dirty="0">
              <a:solidFill>
                <a:schemeClr val="bg1"/>
              </a:solidFill>
              <a:latin typeface="HGPｺﾞｼｯｸM" panose="020B0600000000000000" pitchFamily="50" charset="-128"/>
              <a:ea typeface="HGPｺﾞｼｯｸM" panose="020B0600000000000000" pitchFamily="50" charset="-128"/>
            </a:endParaRPr>
          </a:p>
          <a:p>
            <a:pPr algn="ctr"/>
            <a:r>
              <a:rPr lang="ja-JP" altLang="en-US" sz="2800" b="1" dirty="0">
                <a:solidFill>
                  <a:schemeClr val="bg1"/>
                </a:solidFill>
                <a:latin typeface="HGPｺﾞｼｯｸM" panose="020B0600000000000000" pitchFamily="50" charset="-128"/>
                <a:ea typeface="HGPｺﾞｼｯｸM" panose="020B0600000000000000" pitchFamily="50" charset="-128"/>
              </a:rPr>
              <a:t>養父市長　広瀬　栄</a:t>
            </a:r>
          </a:p>
        </p:txBody>
      </p:sp>
      <p:sp>
        <p:nvSpPr>
          <p:cNvPr id="6" name="テキスト ボックス 5">
            <a:extLst>
              <a:ext uri="{FF2B5EF4-FFF2-40B4-BE49-F238E27FC236}">
                <a16:creationId xmlns:a16="http://schemas.microsoft.com/office/drawing/2014/main" id="{AD7DCBC3-15AE-44E3-A8EE-BBE74B231145}"/>
              </a:ext>
            </a:extLst>
          </p:cNvPr>
          <p:cNvSpPr txBox="1"/>
          <p:nvPr/>
        </p:nvSpPr>
        <p:spPr>
          <a:xfrm>
            <a:off x="374072" y="819825"/>
            <a:ext cx="9361040" cy="2308324"/>
          </a:xfrm>
          <a:prstGeom prst="rect">
            <a:avLst/>
          </a:prstGeom>
          <a:noFill/>
          <a:ln w="28575">
            <a:noFill/>
          </a:ln>
        </p:spPr>
        <p:txBody>
          <a:bodyPr wrap="square" rtlCol="0">
            <a:spAutoFit/>
          </a:bodyPr>
          <a:lstStyle/>
          <a:p>
            <a:r>
              <a:rPr lang="ja-JP" altLang="en-US" sz="4800" b="1" dirty="0">
                <a:ln w="6600">
                  <a:solidFill>
                    <a:schemeClr val="accent6"/>
                  </a:solidFill>
                  <a:prstDash val="solid"/>
                </a:ln>
                <a:solidFill>
                  <a:srgbClr val="FFFFFF"/>
                </a:solidFill>
                <a:effectLst>
                  <a:outerShdw dist="38100" dir="2700000" algn="tl" rotWithShape="0">
                    <a:schemeClr val="accent2"/>
                  </a:outerShdw>
                </a:effectLst>
                <a:latin typeface="HGPｺﾞｼｯｸM" panose="020B0600000000000000" pitchFamily="50" charset="-128"/>
                <a:ea typeface="HGPｺﾞｼｯｸM" panose="020B0600000000000000" pitchFamily="50" charset="-128"/>
              </a:rPr>
              <a:t>“やぶ</a:t>
            </a:r>
            <a:r>
              <a:rPr lang="en-US" altLang="ja-JP" sz="4800" b="1" dirty="0">
                <a:ln w="6600">
                  <a:solidFill>
                    <a:schemeClr val="accent6"/>
                  </a:solidFill>
                  <a:prstDash val="solid"/>
                </a:ln>
                <a:solidFill>
                  <a:srgbClr val="FFFFFF"/>
                </a:solidFill>
                <a:effectLst>
                  <a:outerShdw dist="38100" dir="2700000" algn="tl" rotWithShape="0">
                    <a:schemeClr val="accent2"/>
                  </a:outerShdw>
                </a:effectLst>
                <a:latin typeface="HGPｺﾞｼｯｸM" panose="020B0600000000000000" pitchFamily="50" charset="-128"/>
                <a:ea typeface="HGPｺﾞｼｯｸM" panose="020B0600000000000000" pitchFamily="50" charset="-128"/>
              </a:rPr>
              <a:t>2050</a:t>
            </a:r>
          </a:p>
          <a:p>
            <a:pPr algn="ctr"/>
            <a:r>
              <a:rPr lang="ja-JP" altLang="en-US" sz="4800" b="1" dirty="0">
                <a:ln w="6600">
                  <a:solidFill>
                    <a:schemeClr val="accent6"/>
                  </a:solidFill>
                  <a:prstDash val="solid"/>
                </a:ln>
                <a:solidFill>
                  <a:srgbClr val="FFFFFF"/>
                </a:solidFill>
                <a:effectLst>
                  <a:outerShdw dist="38100" dir="2700000" algn="tl" rotWithShape="0">
                    <a:schemeClr val="accent2"/>
                  </a:outerShdw>
                </a:effectLst>
                <a:latin typeface="HGPｺﾞｼｯｸM" panose="020B0600000000000000" pitchFamily="50" charset="-128"/>
                <a:ea typeface="HGPｺﾞｼｯｸM" panose="020B0600000000000000" pitchFamily="50" charset="-128"/>
              </a:rPr>
              <a:t>～居空間（いくうかん）構想～”</a:t>
            </a:r>
            <a:endParaRPr lang="en-US" altLang="ja-JP" sz="4800" b="1" dirty="0">
              <a:ln w="6600">
                <a:solidFill>
                  <a:schemeClr val="accent6"/>
                </a:solidFill>
                <a:prstDash val="solid"/>
              </a:ln>
              <a:solidFill>
                <a:srgbClr val="FFFFFF"/>
              </a:solidFill>
              <a:effectLst>
                <a:outerShdw dist="38100" dir="2700000" algn="tl" rotWithShape="0">
                  <a:schemeClr val="accent2"/>
                </a:outerShdw>
              </a:effectLst>
              <a:latin typeface="HGPｺﾞｼｯｸM" panose="020B0600000000000000" pitchFamily="50" charset="-128"/>
              <a:ea typeface="HGPｺﾞｼｯｸM" panose="020B0600000000000000" pitchFamily="50" charset="-128"/>
            </a:endParaRPr>
          </a:p>
          <a:p>
            <a:pPr algn="ctr"/>
            <a:r>
              <a:rPr lang="ja-JP" altLang="en-US" sz="4800" b="1" dirty="0">
                <a:ln w="6600">
                  <a:solidFill>
                    <a:schemeClr val="accent6"/>
                  </a:solidFill>
                  <a:prstDash val="solid"/>
                </a:ln>
                <a:solidFill>
                  <a:srgbClr val="FFFFFF"/>
                </a:solidFill>
                <a:effectLst>
                  <a:outerShdw dist="38100" dir="2700000" algn="tl" rotWithShape="0">
                    <a:schemeClr val="accent2"/>
                  </a:outerShdw>
                </a:effectLst>
                <a:latin typeface="HGPｺﾞｼｯｸM" panose="020B0600000000000000" pitchFamily="50" charset="-128"/>
                <a:ea typeface="HGPｺﾞｼｯｸM" panose="020B0600000000000000" pitchFamily="50" charset="-128"/>
              </a:rPr>
              <a:t>実現に向けた養父市の挑戦</a:t>
            </a:r>
            <a:endParaRPr lang="en-US" altLang="ja-JP" sz="4800" b="1" dirty="0">
              <a:ln w="6600">
                <a:solidFill>
                  <a:schemeClr val="accent6"/>
                </a:solidFill>
                <a:prstDash val="solid"/>
              </a:ln>
              <a:solidFill>
                <a:srgbClr val="FFFFFF"/>
              </a:solidFill>
              <a:effectLst>
                <a:outerShdw dist="38100" dir="2700000" algn="tl" rotWithShape="0">
                  <a:schemeClr val="accent2"/>
                </a:outerShdw>
              </a:effectLst>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p:txBody>
          <a:bodyPr/>
          <a:lstStyle/>
          <a:p>
            <a:fld id="{3B09E913-6F84-4B78-8BC0-E295C7799A51}" type="slidenum">
              <a:rPr kumimoji="1" lang="ja-JP" altLang="en-US" smtClean="0"/>
              <a:t>1</a:t>
            </a:fld>
            <a:endParaRPr kumimoji="1" lang="ja-JP" altLang="en-US"/>
          </a:p>
        </p:txBody>
      </p:sp>
    </p:spTree>
    <p:extLst>
      <p:ext uri="{BB962C8B-B14F-4D97-AF65-F5344CB8AC3E}">
        <p14:creationId xmlns:p14="http://schemas.microsoft.com/office/powerpoint/2010/main" val="4202472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4640"/>
            <a:ext cx="9906000" cy="1959141"/>
          </a:xfrm>
        </p:spPr>
        <p:txBody>
          <a:bodyPr>
            <a:normAutofit/>
          </a:bodyPr>
          <a:lstStyle/>
          <a:p>
            <a:r>
              <a:rPr lang="ja-JP" altLang="en-US" sz="5400" dirty="0" smtClean="0">
                <a:latin typeface="+mj-ea"/>
              </a:rPr>
              <a:t>世界に誇る日本の新しい香辛料</a:t>
            </a:r>
            <a:r>
              <a:rPr lang="ja-JP" altLang="en-US" dirty="0" smtClean="0">
                <a:latin typeface="+mj-ea"/>
              </a:rPr>
              <a:t>　</a:t>
            </a:r>
            <a:r>
              <a:rPr lang="ja-JP" altLang="en-US" sz="5400" dirty="0" smtClean="0">
                <a:latin typeface="+mj-ea"/>
              </a:rPr>
              <a:t>朝倉山椒</a:t>
            </a:r>
            <a:endParaRPr kumimoji="1" lang="ja-JP" altLang="en-US" sz="5400" dirty="0">
              <a:latin typeface="+mj-ea"/>
            </a:endParaRPr>
          </a:p>
        </p:txBody>
      </p:sp>
      <p:sp>
        <p:nvSpPr>
          <p:cNvPr id="4" name="スライド番号プレースホルダー 3"/>
          <p:cNvSpPr>
            <a:spLocks noGrp="1"/>
          </p:cNvSpPr>
          <p:nvPr>
            <p:ph type="sldNum" sz="quarter" idx="12"/>
          </p:nvPr>
        </p:nvSpPr>
        <p:spPr/>
        <p:txBody>
          <a:bodyPr/>
          <a:lstStyle/>
          <a:p>
            <a:fld id="{3B09E913-6F84-4B78-8BC0-E295C7799A51}" type="slidenum">
              <a:rPr kumimoji="1" lang="ja-JP" altLang="en-US" smtClean="0"/>
              <a:t>2</a:t>
            </a:fld>
            <a:endParaRPr kumimoji="1" lang="ja-JP" altLang="en-US"/>
          </a:p>
        </p:txBody>
      </p:sp>
      <p:pic>
        <p:nvPicPr>
          <p:cNvPr id="5" name="図 4">
            <a:extLst>
              <a:ext uri="{FF2B5EF4-FFF2-40B4-BE49-F238E27FC236}">
                <a16:creationId xmlns:a16="http://schemas.microsoft.com/office/drawing/2014/main" id="{29FFE79A-D71C-4EB1-A5AD-44A4D64B67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68" r="11649" b="9374"/>
          <a:stretch/>
        </p:blipFill>
        <p:spPr>
          <a:xfrm>
            <a:off x="505565" y="2668792"/>
            <a:ext cx="4519545" cy="3129039"/>
          </a:xfrm>
          <a:prstGeom prst="rect">
            <a:avLst/>
          </a:prstGeom>
          <a:ln w="12700">
            <a:solidFill>
              <a:schemeClr val="bg1"/>
            </a:solidFill>
          </a:ln>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637" y="4105127"/>
            <a:ext cx="1219200" cy="121920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006" y="4144632"/>
            <a:ext cx="1219200" cy="1219200"/>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17285" y="5502277"/>
            <a:ext cx="1219200" cy="1219200"/>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7538" y="5755557"/>
            <a:ext cx="889668" cy="889668"/>
          </a:xfrm>
          <a:prstGeom prst="rect">
            <a:avLst/>
          </a:prstGeom>
        </p:spPr>
      </p:pic>
      <p:pic>
        <p:nvPicPr>
          <p:cNvPr id="14" name="図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68260" y="5590511"/>
            <a:ext cx="1130966" cy="1130966"/>
          </a:xfrm>
          <a:prstGeom prst="rect">
            <a:avLst/>
          </a:prstGeom>
        </p:spPr>
      </p:pic>
      <p:pic>
        <p:nvPicPr>
          <p:cNvPr id="15" name="図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79843" y="4144632"/>
            <a:ext cx="1219200" cy="1219200"/>
          </a:xfrm>
          <a:prstGeom prst="rect">
            <a:avLst/>
          </a:prstGeom>
        </p:spPr>
      </p:pic>
      <p:sp>
        <p:nvSpPr>
          <p:cNvPr id="17" name="テキスト ボックス 16">
            <a:extLst>
              <a:ext uri="{FF2B5EF4-FFF2-40B4-BE49-F238E27FC236}">
                <a16:creationId xmlns:a16="http://schemas.microsoft.com/office/drawing/2014/main" id="{72E53EF3-79AD-46CF-B31F-187E5316BD6B}"/>
              </a:ext>
            </a:extLst>
          </p:cNvPr>
          <p:cNvSpPr txBox="1"/>
          <p:nvPr/>
        </p:nvSpPr>
        <p:spPr>
          <a:xfrm>
            <a:off x="0" y="0"/>
            <a:ext cx="9906000" cy="261610"/>
          </a:xfrm>
          <a:prstGeom prst="rect">
            <a:avLst/>
          </a:prstGeom>
          <a:gradFill flip="none" rotWithShape="1">
            <a:gsLst>
              <a:gs pos="0">
                <a:srgbClr val="006666"/>
              </a:gs>
              <a:gs pos="100000">
                <a:srgbClr val="008080"/>
              </a:gs>
            </a:gsLst>
            <a:lin ang="16200000" scaled="1"/>
            <a:tileRect/>
          </a:gradFill>
        </p:spPr>
        <p:txBody>
          <a:bodyPr wrap="square" rtlCol="0">
            <a:spAutoFit/>
          </a:bodyPr>
          <a:lstStyle/>
          <a:p>
            <a:pPr algn="ctr"/>
            <a:endParaRPr lang="ja-JP" altLang="en-US" sz="1100" b="1" dirty="0">
              <a:solidFill>
                <a:prstClr val="white"/>
              </a:solidFill>
            </a:endParaRPr>
          </a:p>
        </p:txBody>
      </p:sp>
      <p:sp>
        <p:nvSpPr>
          <p:cNvPr id="3" name="サブタイトル 2"/>
          <p:cNvSpPr>
            <a:spLocks noGrp="1"/>
          </p:cNvSpPr>
          <p:nvPr>
            <p:ph type="subTitle" idx="1"/>
          </p:nvPr>
        </p:nvSpPr>
        <p:spPr>
          <a:xfrm>
            <a:off x="5185637" y="2220460"/>
            <a:ext cx="4552950" cy="1706717"/>
          </a:xfrm>
          <a:ln>
            <a:solidFill>
              <a:srgbClr val="002060"/>
            </a:solidFill>
          </a:ln>
        </p:spPr>
        <p:txBody>
          <a:bodyPr>
            <a:normAutofit fontScale="85000" lnSpcReduction="10000"/>
          </a:bodyPr>
          <a:lstStyle/>
          <a:p>
            <a:pPr algn="l"/>
            <a:r>
              <a:rPr lang="ja-JP" altLang="en-US" dirty="0">
                <a:latin typeface="HGPｺﾞｼｯｸM" panose="020B0600000000000000" pitchFamily="50" charset="-128"/>
                <a:ea typeface="HGPｺﾞｼｯｸM" panose="020B0600000000000000" pitchFamily="50" charset="-128"/>
              </a:rPr>
              <a:t>　</a:t>
            </a:r>
            <a:r>
              <a:rPr lang="ja-JP" altLang="en-US" dirty="0" smtClean="0">
                <a:latin typeface="HGPｺﾞｼｯｸM" panose="020B0600000000000000" pitchFamily="50" charset="-128"/>
                <a:ea typeface="HGPｺﾞｼｯｸM" panose="020B0600000000000000" pitchFamily="50" charset="-128"/>
              </a:rPr>
              <a:t>養父市八鹿町朝倉で</a:t>
            </a:r>
            <a:r>
              <a:rPr lang="en-US" altLang="ja-JP" dirty="0" smtClean="0">
                <a:latin typeface="HGPｺﾞｼｯｸM" panose="020B0600000000000000" pitchFamily="50" charset="-128"/>
                <a:ea typeface="HGPｺﾞｼｯｸM" panose="020B0600000000000000" pitchFamily="50" charset="-128"/>
              </a:rPr>
              <a:t>400</a:t>
            </a:r>
            <a:r>
              <a:rPr lang="ja-JP" altLang="en-US" dirty="0" smtClean="0">
                <a:latin typeface="HGPｺﾞｼｯｸM" panose="020B0600000000000000" pitchFamily="50" charset="-128"/>
                <a:ea typeface="HGPｺﾞｼｯｸM" panose="020B0600000000000000" pitchFamily="50" charset="-128"/>
              </a:rPr>
              <a:t>年以上も昔から栽培され、江戸時代には幕府への献上品にも供された由緒正しき逸品。</a:t>
            </a:r>
            <a:endParaRPr lang="en-US" altLang="ja-JP" dirty="0" smtClean="0">
              <a:latin typeface="HGPｺﾞｼｯｸM" panose="020B0600000000000000" pitchFamily="50" charset="-128"/>
              <a:ea typeface="HGPｺﾞｼｯｸM" panose="020B0600000000000000" pitchFamily="50" charset="-128"/>
            </a:endParaRPr>
          </a:p>
          <a:p>
            <a:pPr algn="l"/>
            <a:r>
              <a:rPr lang="ja-JP" altLang="en-US" dirty="0">
                <a:latin typeface="HGPｺﾞｼｯｸM" panose="020B0600000000000000" pitchFamily="50" charset="-128"/>
                <a:ea typeface="HGPｺﾞｼｯｸM" panose="020B0600000000000000" pitchFamily="50" charset="-128"/>
              </a:rPr>
              <a:t>　</a:t>
            </a:r>
            <a:r>
              <a:rPr lang="ja-JP" altLang="en-US" dirty="0" smtClean="0">
                <a:latin typeface="HGPｺﾞｼｯｸM" panose="020B0600000000000000" pitchFamily="50" charset="-128"/>
                <a:ea typeface="HGPｺﾞｼｯｸM" panose="020B0600000000000000" pitchFamily="50" charset="-128"/>
              </a:rPr>
              <a:t>植物</a:t>
            </a:r>
            <a:r>
              <a:rPr lang="ja-JP" altLang="en-US" dirty="0">
                <a:latin typeface="HGPｺﾞｼｯｸM" panose="020B0600000000000000" pitchFamily="50" charset="-128"/>
                <a:ea typeface="HGPｺﾞｼｯｸM" panose="020B0600000000000000" pitchFamily="50" charset="-128"/>
              </a:rPr>
              <a:t>学者　牧野富太郎が明治</a:t>
            </a:r>
            <a:r>
              <a:rPr lang="en-US" altLang="ja-JP" dirty="0">
                <a:latin typeface="HGPｺﾞｼｯｸM" panose="020B0600000000000000" pitchFamily="50" charset="-128"/>
                <a:ea typeface="HGPｺﾞｼｯｸM" panose="020B0600000000000000" pitchFamily="50" charset="-128"/>
              </a:rPr>
              <a:t>45</a:t>
            </a:r>
            <a:r>
              <a:rPr lang="ja-JP" altLang="en-US" dirty="0">
                <a:latin typeface="HGPｺﾞｼｯｸM" panose="020B0600000000000000" pitchFamily="50" charset="-128"/>
                <a:ea typeface="HGPｺﾞｼｯｸM" panose="020B0600000000000000" pitchFamily="50" charset="-128"/>
              </a:rPr>
              <a:t>年頃、朝倉山椒を山椒の新品種と認定し「アサクラザンショウ」の学名で登録した</a:t>
            </a:r>
            <a:r>
              <a:rPr lang="ja-JP" altLang="en-US" dirty="0" smtClean="0">
                <a:latin typeface="HGPｺﾞｼｯｸM" panose="020B0600000000000000" pitchFamily="50" charset="-128"/>
                <a:ea typeface="HGPｺﾞｼｯｸM" panose="020B0600000000000000" pitchFamily="50" charset="-128"/>
              </a:rPr>
              <a:t>。</a:t>
            </a:r>
            <a:endParaRPr lang="ja-JP" altLang="en-US"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234539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724965"/>
            <a:ext cx="9905999" cy="1272678"/>
          </a:xfrm>
        </p:spPr>
        <p:txBody>
          <a:bodyPr>
            <a:noAutofit/>
          </a:bodyPr>
          <a:lstStyle/>
          <a:p>
            <a:r>
              <a:rPr lang="ja-JP" altLang="en-US" sz="5400" dirty="0" smtClean="0"/>
              <a:t>　日本</a:t>
            </a:r>
            <a:r>
              <a:rPr lang="ja-JP" altLang="en-US" sz="5400" dirty="0" smtClean="0"/>
              <a:t>の技術輸出　</a:t>
            </a:r>
            <a:r>
              <a:rPr lang="ja-JP" altLang="en-US" sz="5400" dirty="0" smtClean="0"/>
              <a:t>第１号</a:t>
            </a:r>
            <a:r>
              <a:rPr lang="en-US" altLang="ja-JP" sz="5400" dirty="0" smtClean="0"/>
              <a:t/>
            </a:r>
            <a:br>
              <a:rPr lang="en-US" altLang="ja-JP" sz="5400" dirty="0" smtClean="0"/>
            </a:br>
            <a:r>
              <a:rPr lang="ja-JP" altLang="en-US" sz="5400" dirty="0" smtClean="0"/>
              <a:t>　</a:t>
            </a:r>
            <a:r>
              <a:rPr lang="ja-JP" altLang="en-US" sz="5400" dirty="0" smtClean="0"/>
              <a:t>養蚕</a:t>
            </a:r>
            <a:endParaRPr kumimoji="1" lang="ja-JP" altLang="en-US" sz="5400" dirty="0"/>
          </a:p>
        </p:txBody>
      </p:sp>
      <p:sp>
        <p:nvSpPr>
          <p:cNvPr id="4" name="スライド番号プレースホルダー 3"/>
          <p:cNvSpPr>
            <a:spLocks noGrp="1"/>
          </p:cNvSpPr>
          <p:nvPr>
            <p:ph type="sldNum" sz="quarter" idx="12"/>
          </p:nvPr>
        </p:nvSpPr>
        <p:spPr>
          <a:xfrm>
            <a:off x="7539105" y="6394867"/>
            <a:ext cx="2228850" cy="365125"/>
          </a:xfrm>
        </p:spPr>
        <p:txBody>
          <a:bodyPr/>
          <a:lstStyle/>
          <a:p>
            <a:fld id="{3B09E913-6F84-4B78-8BC0-E295C7799A51}" type="slidenum">
              <a:rPr kumimoji="1" lang="ja-JP" altLang="en-US" smtClean="0"/>
              <a:t>3</a:t>
            </a:fld>
            <a:endParaRPr kumimoji="1" lang="ja-JP" altLang="en-US"/>
          </a:p>
        </p:txBody>
      </p:sp>
      <p:sp>
        <p:nvSpPr>
          <p:cNvPr id="10" name="サブタイトル 2"/>
          <p:cNvSpPr>
            <a:spLocks noGrp="1"/>
          </p:cNvSpPr>
          <p:nvPr>
            <p:ph type="subTitle" idx="1"/>
          </p:nvPr>
        </p:nvSpPr>
        <p:spPr>
          <a:xfrm>
            <a:off x="5441626" y="1931271"/>
            <a:ext cx="3745215" cy="1927531"/>
          </a:xfrm>
          <a:ln>
            <a:solidFill>
              <a:srgbClr val="002060"/>
            </a:solidFill>
          </a:ln>
        </p:spPr>
        <p:txBody>
          <a:bodyPr>
            <a:normAutofit/>
          </a:bodyPr>
          <a:lstStyle/>
          <a:p>
            <a:pPr algn="l"/>
            <a:r>
              <a:rPr lang="ja-JP" altLang="en-US" sz="2000" dirty="0" smtClean="0">
                <a:latin typeface="HGPｺﾞｼｯｸM" panose="020B0600000000000000" pitchFamily="50" charset="-128"/>
                <a:ea typeface="HGPｺﾞｼｯｸM" panose="020B0600000000000000" pitchFamily="50" charset="-128"/>
              </a:rPr>
              <a:t>　江戸</a:t>
            </a:r>
            <a:r>
              <a:rPr lang="ja-JP" altLang="en-US" sz="2000" dirty="0" smtClean="0">
                <a:latin typeface="HGPｺﾞｼｯｸM" panose="020B0600000000000000" pitchFamily="50" charset="-128"/>
                <a:ea typeface="HGPｺﾞｼｯｸM" panose="020B0600000000000000" pitchFamily="50" charset="-128"/>
              </a:rPr>
              <a:t>時代後期、上垣守国は国内各地を訪問して養蚕技術を研究し、「養蚕秘録」を出版</a:t>
            </a:r>
            <a:r>
              <a:rPr lang="ja-JP" altLang="en-US" sz="2000" dirty="0" smtClean="0">
                <a:latin typeface="HGPｺﾞｼｯｸM" panose="020B0600000000000000" pitchFamily="50" charset="-128"/>
                <a:ea typeface="HGPｺﾞｼｯｸM" panose="020B0600000000000000" pitchFamily="50" charset="-128"/>
              </a:rPr>
              <a:t>。</a:t>
            </a:r>
            <a:endParaRPr lang="en-US" altLang="ja-JP" sz="2000" dirty="0" smtClean="0">
              <a:latin typeface="HGPｺﾞｼｯｸM" panose="020B0600000000000000" pitchFamily="50" charset="-128"/>
              <a:ea typeface="HGPｺﾞｼｯｸM" panose="020B0600000000000000" pitchFamily="50" charset="-128"/>
            </a:endParaRPr>
          </a:p>
          <a:p>
            <a:pPr algn="l"/>
            <a:r>
              <a:rPr lang="ja-JP" altLang="en-US" sz="2000" dirty="0">
                <a:latin typeface="HGPｺﾞｼｯｸM" panose="020B0600000000000000" pitchFamily="50" charset="-128"/>
                <a:ea typeface="HGPｺﾞｼｯｸM" panose="020B0600000000000000" pitchFamily="50" charset="-128"/>
              </a:rPr>
              <a:t>　</a:t>
            </a:r>
            <a:r>
              <a:rPr lang="ja-JP" altLang="en-US" sz="2000" dirty="0" smtClean="0">
                <a:latin typeface="HGPｺﾞｼｯｸM" panose="020B0600000000000000" pitchFamily="50" charset="-128"/>
                <a:ea typeface="HGPｺﾞｼｯｸM" panose="020B0600000000000000" pitchFamily="50" charset="-128"/>
              </a:rPr>
              <a:t>この</a:t>
            </a:r>
            <a:r>
              <a:rPr lang="ja-JP" altLang="en-US" sz="2000" dirty="0" smtClean="0">
                <a:latin typeface="HGPｺﾞｼｯｸM" panose="020B0600000000000000" pitchFamily="50" charset="-128"/>
                <a:ea typeface="HGPｺﾞｼｯｸM" panose="020B0600000000000000" pitchFamily="50" charset="-128"/>
              </a:rPr>
              <a:t>本をシーボルトが持ち帰り、その後、フランス語に翻訳され、パリとトリノ（イタリア）で出版された。</a:t>
            </a:r>
            <a:endParaRPr lang="en-US" altLang="ja-JP" sz="2000" dirty="0" smtClean="0">
              <a:latin typeface="HGPｺﾞｼｯｸM" panose="020B0600000000000000" pitchFamily="50" charset="-128"/>
              <a:ea typeface="HGPｺﾞｼｯｸM" panose="020B0600000000000000" pitchFamily="50" charset="-128"/>
            </a:endParaRPr>
          </a:p>
        </p:txBody>
      </p:sp>
      <p:sp>
        <p:nvSpPr>
          <p:cNvPr id="14" name="テキスト ボックス 13">
            <a:extLst>
              <a:ext uri="{FF2B5EF4-FFF2-40B4-BE49-F238E27FC236}">
                <a16:creationId xmlns:a16="http://schemas.microsoft.com/office/drawing/2014/main" id="{72E53EF3-79AD-46CF-B31F-187E5316BD6B}"/>
              </a:ext>
            </a:extLst>
          </p:cNvPr>
          <p:cNvSpPr txBox="1"/>
          <p:nvPr/>
        </p:nvSpPr>
        <p:spPr>
          <a:xfrm>
            <a:off x="0" y="0"/>
            <a:ext cx="9906000" cy="261610"/>
          </a:xfrm>
          <a:prstGeom prst="rect">
            <a:avLst/>
          </a:prstGeom>
          <a:gradFill flip="none" rotWithShape="1">
            <a:gsLst>
              <a:gs pos="0">
                <a:srgbClr val="006666"/>
              </a:gs>
              <a:gs pos="100000">
                <a:srgbClr val="008080"/>
              </a:gs>
            </a:gsLst>
            <a:lin ang="16200000" scaled="1"/>
            <a:tileRect/>
          </a:gradFill>
        </p:spPr>
        <p:txBody>
          <a:bodyPr wrap="square" rtlCol="0">
            <a:spAutoFit/>
          </a:bodyPr>
          <a:lstStyle/>
          <a:p>
            <a:pPr algn="ctr"/>
            <a:endParaRPr lang="ja-JP" altLang="en-US" sz="1100" b="1" dirty="0">
              <a:solidFill>
                <a:prstClr val="white"/>
              </a:solidFill>
            </a:endParaRPr>
          </a:p>
        </p:txBody>
      </p:sp>
      <p:pic>
        <p:nvPicPr>
          <p:cNvPr id="5" name="図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59226" y="3883831"/>
            <a:ext cx="2266191" cy="2693598"/>
          </a:xfrm>
          <a:prstGeom prst="rect">
            <a:avLst/>
          </a:prstGeom>
        </p:spPr>
      </p:pic>
      <p:sp>
        <p:nvSpPr>
          <p:cNvPr id="6" name="テキスト ボックス 5"/>
          <p:cNvSpPr txBox="1"/>
          <p:nvPr/>
        </p:nvSpPr>
        <p:spPr>
          <a:xfrm>
            <a:off x="6350435" y="6444925"/>
            <a:ext cx="2274982" cy="338554"/>
          </a:xfrm>
          <a:prstGeom prst="rect">
            <a:avLst/>
          </a:prstGeom>
          <a:noFill/>
        </p:spPr>
        <p:txBody>
          <a:bodyPr wrap="none" rtlCol="0">
            <a:spAutoFit/>
          </a:bodyPr>
          <a:lstStyle/>
          <a:p>
            <a:r>
              <a:rPr kumimoji="1" lang="ja-JP" altLang="en-US" sz="1600" dirty="0" smtClean="0">
                <a:latin typeface="HGPｺﾞｼｯｸM" panose="020B0600000000000000" pitchFamily="50" charset="-128"/>
                <a:ea typeface="HGPｺﾞｼｯｸM" panose="020B0600000000000000" pitchFamily="50" charset="-128"/>
              </a:rPr>
              <a:t>フランス語版の養蚕秘録</a:t>
            </a:r>
            <a:endParaRPr kumimoji="1" lang="ja-JP" altLang="en-US" sz="1600" dirty="0">
              <a:latin typeface="HGPｺﾞｼｯｸM" panose="020B0600000000000000" pitchFamily="50" charset="-128"/>
              <a:ea typeface="HGPｺﾞｼｯｸM" panose="020B0600000000000000" pitchFamily="50" charset="-128"/>
            </a:endParaRPr>
          </a:p>
        </p:txBody>
      </p:sp>
      <p:pic>
        <p:nvPicPr>
          <p:cNvPr id="17" name="図 16">
            <a:extLst>
              <a:ext uri="{FF2B5EF4-FFF2-40B4-BE49-F238E27FC236}">
                <a16:creationId xmlns:a16="http://schemas.microsoft.com/office/drawing/2014/main" id="{A674A006-A129-49B4-F224-E9730656B9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404" y="4349931"/>
            <a:ext cx="3245388" cy="2433548"/>
          </a:xfrm>
          <a:prstGeom prst="rect">
            <a:avLst/>
          </a:prstGeom>
          <a:ln>
            <a:noFill/>
          </a:ln>
          <a:effectLst>
            <a:softEdge rad="112500"/>
          </a:effectLst>
        </p:spPr>
      </p:pic>
      <p:pic>
        <p:nvPicPr>
          <p:cNvPr id="16" name="図 15" descr="コロンブスの航海 その1～黄金の国・ジパングを求めて - 帆船航海史大全集 - ライブラリー - 製作工房 - 模型が楽しくなるホビー通販 ...">
            <a:extLst>
              <a:ext uri="{FF2B5EF4-FFF2-40B4-BE49-F238E27FC236}">
                <a16:creationId xmlns:a16="http://schemas.microsoft.com/office/drawing/2014/main" id="{B31EF5EA-56CA-BF79-72F5-1BD1DD7CE1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79" y="1846983"/>
            <a:ext cx="3446043" cy="2482634"/>
          </a:xfrm>
          <a:prstGeom prst="rect">
            <a:avLst/>
          </a:prstGeom>
          <a:ln>
            <a:noFill/>
          </a:ln>
          <a:effectLst>
            <a:softEdge rad="112500"/>
          </a:effectLst>
        </p:spPr>
      </p:pic>
    </p:spTree>
    <p:extLst>
      <p:ext uri="{BB962C8B-B14F-4D97-AF65-F5344CB8AC3E}">
        <p14:creationId xmlns:p14="http://schemas.microsoft.com/office/powerpoint/2010/main" val="828312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539105" y="6394867"/>
            <a:ext cx="2228850" cy="365125"/>
          </a:xfrm>
        </p:spPr>
        <p:txBody>
          <a:bodyPr/>
          <a:lstStyle/>
          <a:p>
            <a:fld id="{3B09E913-6F84-4B78-8BC0-E295C7799A51}" type="slidenum">
              <a:rPr kumimoji="1" lang="ja-JP" altLang="en-US" smtClean="0"/>
              <a:t>4</a:t>
            </a:fld>
            <a:endParaRPr kumimoji="1" lang="ja-JP" altLang="en-US"/>
          </a:p>
        </p:txBody>
      </p:sp>
      <p:sp>
        <p:nvSpPr>
          <p:cNvPr id="7" name="テキスト ボックス 6"/>
          <p:cNvSpPr txBox="1"/>
          <p:nvPr/>
        </p:nvSpPr>
        <p:spPr>
          <a:xfrm>
            <a:off x="1338831" y="6388744"/>
            <a:ext cx="2356735" cy="338554"/>
          </a:xfrm>
          <a:prstGeom prst="rect">
            <a:avLst/>
          </a:prstGeom>
          <a:noFill/>
        </p:spPr>
        <p:txBody>
          <a:bodyPr wrap="none" rtlCol="0">
            <a:spAutoFit/>
          </a:bodyPr>
          <a:lstStyle/>
          <a:p>
            <a:r>
              <a:rPr kumimoji="1" lang="ja-JP" altLang="en-US" sz="1600" dirty="0" smtClean="0">
                <a:latin typeface="HGPｺﾞｼｯｸM" panose="020B0600000000000000" pitchFamily="50" charset="-128"/>
                <a:ea typeface="HGPｺﾞｼｯｸM" panose="020B0600000000000000" pitchFamily="50" charset="-128"/>
              </a:rPr>
              <a:t>グンゼ株式会社八鹿工場</a:t>
            </a:r>
            <a:endParaRPr kumimoji="1" lang="ja-JP" altLang="en-US" sz="1600" dirty="0">
              <a:latin typeface="HGPｺﾞｼｯｸM" panose="020B0600000000000000" pitchFamily="50" charset="-128"/>
              <a:ea typeface="HGPｺﾞｼｯｸM" panose="020B0600000000000000" pitchFamily="50" charset="-128"/>
            </a:endParaRPr>
          </a:p>
        </p:txBody>
      </p:sp>
      <p:sp>
        <p:nvSpPr>
          <p:cNvPr id="8" name="テキスト ボックス 7"/>
          <p:cNvSpPr txBox="1"/>
          <p:nvPr/>
        </p:nvSpPr>
        <p:spPr>
          <a:xfrm>
            <a:off x="5553892" y="3226015"/>
            <a:ext cx="2831224" cy="338554"/>
          </a:xfrm>
          <a:prstGeom prst="rect">
            <a:avLst/>
          </a:prstGeom>
          <a:noFill/>
        </p:spPr>
        <p:txBody>
          <a:bodyPr wrap="none" rtlCol="0">
            <a:spAutoFit/>
          </a:bodyPr>
          <a:lstStyle/>
          <a:p>
            <a:r>
              <a:rPr kumimoji="1" lang="ja-JP" altLang="en-US" sz="1600" dirty="0" smtClean="0">
                <a:latin typeface="HGPｺﾞｼｯｸM" panose="020B0600000000000000" pitchFamily="50" charset="-128"/>
                <a:ea typeface="HGPｺﾞｼｯｸM" panose="020B0600000000000000" pitchFamily="50" charset="-128"/>
              </a:rPr>
              <a:t>八鹿の県立蚕業学校（大正期）</a:t>
            </a:r>
            <a:endParaRPr kumimoji="1" lang="ja-JP" altLang="en-US" sz="1600" dirty="0">
              <a:latin typeface="HGPｺﾞｼｯｸM" panose="020B0600000000000000" pitchFamily="50" charset="-128"/>
              <a:ea typeface="HGPｺﾞｼｯｸM" panose="020B0600000000000000" pitchFamily="50" charset="-128"/>
            </a:endParaRPr>
          </a:p>
        </p:txBody>
      </p:sp>
      <p:sp>
        <p:nvSpPr>
          <p:cNvPr id="9" name="テキスト ボックス 8"/>
          <p:cNvSpPr txBox="1"/>
          <p:nvPr/>
        </p:nvSpPr>
        <p:spPr>
          <a:xfrm>
            <a:off x="5191873" y="6345864"/>
            <a:ext cx="4019549" cy="338554"/>
          </a:xfrm>
          <a:prstGeom prst="rect">
            <a:avLst/>
          </a:prstGeom>
          <a:noFill/>
        </p:spPr>
        <p:txBody>
          <a:bodyPr wrap="square" rtlCol="0">
            <a:spAutoFit/>
          </a:bodyPr>
          <a:lstStyle/>
          <a:p>
            <a:r>
              <a:rPr kumimoji="1" lang="ja-JP" altLang="en-US" sz="1600" dirty="0" smtClean="0">
                <a:latin typeface="HGPｺﾞｼｯｸM" panose="020B0600000000000000" pitchFamily="50" charset="-128"/>
                <a:ea typeface="HGPｺﾞｼｯｸM" panose="020B0600000000000000" pitchFamily="50" charset="-128"/>
              </a:rPr>
              <a:t>小学生の養蚕</a:t>
            </a:r>
            <a:r>
              <a:rPr kumimoji="1" lang="ja-JP" altLang="en-US" sz="1600" dirty="0" smtClean="0">
                <a:latin typeface="HGPｺﾞｼｯｸM" panose="020B0600000000000000" pitchFamily="50" charset="-128"/>
                <a:ea typeface="HGPｺﾞｼｯｸM" panose="020B0600000000000000" pitchFamily="50" charset="-128"/>
              </a:rPr>
              <a:t>見学（</a:t>
            </a:r>
            <a:r>
              <a:rPr kumimoji="1" lang="ja-JP" altLang="en-US" sz="1600" dirty="0" smtClean="0">
                <a:latin typeface="HGPｺﾞｼｯｸM" panose="020B0600000000000000" pitchFamily="50" charset="-128"/>
                <a:ea typeface="HGPｺﾞｼｯｸM" panose="020B0600000000000000" pitchFamily="50" charset="-128"/>
              </a:rPr>
              <a:t>かいこの里交流施設）</a:t>
            </a:r>
            <a:endParaRPr kumimoji="1" lang="ja-JP" altLang="en-US" sz="1600" dirty="0">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635748" y="3226015"/>
            <a:ext cx="3868929" cy="338554"/>
          </a:xfrm>
          <a:prstGeom prst="rect">
            <a:avLst/>
          </a:prstGeom>
          <a:noFill/>
        </p:spPr>
        <p:txBody>
          <a:bodyPr wrap="square" rtlCol="0">
            <a:spAutoFit/>
          </a:bodyPr>
          <a:lstStyle/>
          <a:p>
            <a:r>
              <a:rPr kumimoji="1" lang="ja-JP" altLang="en-US" sz="1600" dirty="0" smtClean="0">
                <a:latin typeface="HGPｺﾞｼｯｸM" panose="020B0600000000000000" pitchFamily="50" charset="-128"/>
                <a:ea typeface="HGPｺﾞｼｯｸM" panose="020B0600000000000000" pitchFamily="50" charset="-128"/>
              </a:rPr>
              <a:t>養蚕の父、上垣守国の出版した「養蚕秘録」</a:t>
            </a:r>
            <a:endParaRPr kumimoji="1" lang="ja-JP" altLang="en-US" sz="1600" dirty="0">
              <a:latin typeface="HGPｺﾞｼｯｸM" panose="020B0600000000000000" pitchFamily="50" charset="-128"/>
              <a:ea typeface="HGPｺﾞｼｯｸM" panose="020B0600000000000000"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49" y="514862"/>
            <a:ext cx="3868929" cy="2709737"/>
          </a:xfrm>
          <a:prstGeom prst="rect">
            <a:avLst/>
          </a:prstGeom>
        </p:spPr>
      </p:pic>
      <p:sp>
        <p:nvSpPr>
          <p:cNvPr id="14" name="テキスト ボックス 13">
            <a:extLst>
              <a:ext uri="{FF2B5EF4-FFF2-40B4-BE49-F238E27FC236}">
                <a16:creationId xmlns:a16="http://schemas.microsoft.com/office/drawing/2014/main" id="{72E53EF3-79AD-46CF-B31F-187E5316BD6B}"/>
              </a:ext>
            </a:extLst>
          </p:cNvPr>
          <p:cNvSpPr txBox="1"/>
          <p:nvPr/>
        </p:nvSpPr>
        <p:spPr>
          <a:xfrm>
            <a:off x="0" y="0"/>
            <a:ext cx="9906000" cy="261610"/>
          </a:xfrm>
          <a:prstGeom prst="rect">
            <a:avLst/>
          </a:prstGeom>
          <a:gradFill flip="none" rotWithShape="1">
            <a:gsLst>
              <a:gs pos="0">
                <a:srgbClr val="006666"/>
              </a:gs>
              <a:gs pos="100000">
                <a:srgbClr val="008080"/>
              </a:gs>
            </a:gsLst>
            <a:lin ang="16200000" scaled="1"/>
            <a:tileRect/>
          </a:gradFill>
        </p:spPr>
        <p:txBody>
          <a:bodyPr wrap="square" rtlCol="0">
            <a:spAutoFit/>
          </a:bodyPr>
          <a:lstStyle/>
          <a:p>
            <a:pPr algn="ctr"/>
            <a:endParaRPr lang="ja-JP" altLang="en-US" sz="1100" b="1" dirty="0">
              <a:solidFill>
                <a:prstClr val="white"/>
              </a:solidFill>
            </a:endParaRPr>
          </a:p>
        </p:txBody>
      </p:sp>
      <p:pic>
        <p:nvPicPr>
          <p:cNvPr id="3" name="図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524" y="3759134"/>
            <a:ext cx="3888153" cy="2586730"/>
          </a:xfrm>
          <a:prstGeom prst="rect">
            <a:avLst/>
          </a:prstGeom>
        </p:spPr>
      </p:pic>
      <p:pic>
        <p:nvPicPr>
          <p:cNvPr id="13" name="図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33703" y="514862"/>
            <a:ext cx="3671602" cy="2709738"/>
          </a:xfrm>
          <a:prstGeom prst="rect">
            <a:avLst/>
          </a:prstGeom>
        </p:spPr>
      </p:pic>
      <p:pic>
        <p:nvPicPr>
          <p:cNvPr id="15" name="図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33703" y="3723928"/>
            <a:ext cx="3925147" cy="2621936"/>
          </a:xfrm>
          <a:prstGeom prst="rect">
            <a:avLst/>
          </a:prstGeom>
        </p:spPr>
      </p:pic>
    </p:spTree>
    <p:extLst>
      <p:ext uri="{BB962C8B-B14F-4D97-AF65-F5344CB8AC3E}">
        <p14:creationId xmlns:p14="http://schemas.microsoft.com/office/powerpoint/2010/main" val="57887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75D006E-F33E-453C-86BE-822400A34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09" y="2168090"/>
            <a:ext cx="4783859" cy="3806515"/>
          </a:xfrm>
          <a:prstGeom prst="rect">
            <a:avLst/>
          </a:prstGeom>
        </p:spPr>
      </p:pic>
      <p:sp>
        <p:nvSpPr>
          <p:cNvPr id="25" name="正方形/長方形 24">
            <a:extLst>
              <a:ext uri="{FF2B5EF4-FFF2-40B4-BE49-F238E27FC236}">
                <a16:creationId xmlns:a16="http://schemas.microsoft.com/office/drawing/2014/main" id="{0B616B08-FA3A-446E-A66D-CE63BA0309ED}"/>
              </a:ext>
            </a:extLst>
          </p:cNvPr>
          <p:cNvSpPr/>
          <p:nvPr/>
        </p:nvSpPr>
        <p:spPr>
          <a:xfrm>
            <a:off x="6341341" y="6962404"/>
            <a:ext cx="3819814" cy="342401"/>
          </a:xfrm>
          <a:prstGeom prst="rect">
            <a:avLst/>
          </a:prstGeom>
        </p:spPr>
        <p:txBody>
          <a:bodyPr wrap="square">
            <a:spAutoFit/>
          </a:bodyPr>
          <a:lstStyle/>
          <a:p>
            <a:r>
              <a:rPr lang="ja-JP" altLang="en-US" sz="1625" dirty="0">
                <a:solidFill>
                  <a:prstClr val="black"/>
                </a:solidFill>
                <a:latin typeface="+mn-ea"/>
              </a:rPr>
              <a:t>担当課：国家戦略特区・地方創生課</a:t>
            </a:r>
          </a:p>
        </p:txBody>
      </p:sp>
      <p:sp>
        <p:nvSpPr>
          <p:cNvPr id="18" name="タイトル 1"/>
          <p:cNvSpPr txBox="1">
            <a:spLocks/>
          </p:cNvSpPr>
          <p:nvPr/>
        </p:nvSpPr>
        <p:spPr>
          <a:xfrm>
            <a:off x="14337" y="332166"/>
            <a:ext cx="9906000" cy="159131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t>地域の生き残りをかけた</a:t>
            </a:r>
            <a:endParaRPr lang="en-US" altLang="ja-JP" sz="5400" dirty="0" smtClean="0"/>
          </a:p>
          <a:p>
            <a:pPr algn="ctr"/>
            <a:r>
              <a:rPr lang="ja-JP" altLang="en-US" sz="5400" dirty="0" smtClean="0"/>
              <a:t>大胆な規制改革　国家戦略特区</a:t>
            </a:r>
            <a:endParaRPr lang="ja-JP" altLang="en-US" sz="5400" dirty="0"/>
          </a:p>
        </p:txBody>
      </p:sp>
      <p:sp>
        <p:nvSpPr>
          <p:cNvPr id="21" name="テキスト ボックス 20">
            <a:extLst>
              <a:ext uri="{FF2B5EF4-FFF2-40B4-BE49-F238E27FC236}">
                <a16:creationId xmlns:a16="http://schemas.microsoft.com/office/drawing/2014/main" id="{97FE73F5-F3C9-4F21-BCA9-49C062669BDD}"/>
              </a:ext>
            </a:extLst>
          </p:cNvPr>
          <p:cNvSpPr txBox="1"/>
          <p:nvPr/>
        </p:nvSpPr>
        <p:spPr>
          <a:xfrm>
            <a:off x="5561617" y="1970555"/>
            <a:ext cx="3916605" cy="1200329"/>
          </a:xfrm>
          <a:prstGeom prst="rect">
            <a:avLst/>
          </a:prstGeom>
          <a:noFill/>
          <a:ln>
            <a:solidFill>
              <a:srgbClr val="002060"/>
            </a:solidFill>
          </a:ln>
        </p:spPr>
        <p:txBody>
          <a:bodyPr wrap="square" rtlCol="0">
            <a:spAutoFit/>
          </a:bodyPr>
          <a:lstStyle/>
          <a:p>
            <a:pPr algn="just"/>
            <a:r>
              <a:rPr kumimoji="1" lang="ja-JP" altLang="en-US" dirty="0">
                <a:latin typeface="HGPｺﾞｼｯｸM" panose="020B0600000000000000" pitchFamily="50" charset="-128"/>
                <a:ea typeface="HGPｺﾞｼｯｸM" panose="020B0600000000000000" pitchFamily="50" charset="-128"/>
              </a:rPr>
              <a:t>養父市は、平成</a:t>
            </a:r>
            <a:r>
              <a:rPr kumimoji="1" lang="en-US" altLang="ja-JP" dirty="0">
                <a:latin typeface="HGPｺﾞｼｯｸM" panose="020B0600000000000000" pitchFamily="50" charset="-128"/>
                <a:ea typeface="HGPｺﾞｼｯｸM" panose="020B0600000000000000" pitchFamily="50" charset="-128"/>
              </a:rPr>
              <a:t>26</a:t>
            </a:r>
            <a:r>
              <a:rPr kumimoji="1" lang="ja-JP" altLang="en-US" dirty="0">
                <a:latin typeface="HGPｺﾞｼｯｸM" panose="020B0600000000000000" pitchFamily="50" charset="-128"/>
                <a:ea typeface="HGPｺﾞｼｯｸM" panose="020B0600000000000000" pitchFamily="50" charset="-128"/>
              </a:rPr>
              <a:t>年（</a:t>
            </a:r>
            <a:r>
              <a:rPr kumimoji="1" lang="en-US" altLang="ja-JP" dirty="0">
                <a:latin typeface="HGPｺﾞｼｯｸM" panose="020B0600000000000000" pitchFamily="50" charset="-128"/>
                <a:ea typeface="HGPｺﾞｼｯｸM" panose="020B0600000000000000" pitchFamily="50" charset="-128"/>
              </a:rPr>
              <a:t>2014</a:t>
            </a:r>
            <a:r>
              <a:rPr kumimoji="1" lang="ja-JP" altLang="en-US" dirty="0">
                <a:latin typeface="HGPｺﾞｼｯｸM" panose="020B0600000000000000" pitchFamily="50" charset="-128"/>
                <a:ea typeface="HGPｺﾞｼｯｸM" panose="020B0600000000000000" pitchFamily="50" charset="-128"/>
              </a:rPr>
              <a:t>年）に「中山間農業改革特区」として、国家戦略特別区域の区域指定を受けている（一次指定の６区域のうちのひとつ）。</a:t>
            </a:r>
          </a:p>
        </p:txBody>
      </p:sp>
      <p:sp>
        <p:nvSpPr>
          <p:cNvPr id="23" name="四角形: 角を丸くする 8">
            <a:extLst>
              <a:ext uri="{FF2B5EF4-FFF2-40B4-BE49-F238E27FC236}">
                <a16:creationId xmlns:a16="http://schemas.microsoft.com/office/drawing/2014/main" id="{137BD0A6-EBB4-4E58-AA35-26A047FC3257}"/>
              </a:ext>
            </a:extLst>
          </p:cNvPr>
          <p:cNvSpPr/>
          <p:nvPr/>
        </p:nvSpPr>
        <p:spPr>
          <a:xfrm>
            <a:off x="5460274" y="3354697"/>
            <a:ext cx="4167052" cy="2741492"/>
          </a:xfrm>
          <a:prstGeom prst="roundRect">
            <a:avLst/>
          </a:prstGeom>
          <a:solidFill>
            <a:schemeClr val="bg1"/>
          </a:solidFill>
          <a:ln w="57150">
            <a:solidFill>
              <a:srgbClr val="FE61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6" name="角丸四角形 17">
            <a:extLst>
              <a:ext uri="{FF2B5EF4-FFF2-40B4-BE49-F238E27FC236}">
                <a16:creationId xmlns:a16="http://schemas.microsoft.com/office/drawing/2014/main" id="{E0C22FD5-6C9E-4F68-A75F-FAF61F86F4D2}"/>
              </a:ext>
            </a:extLst>
          </p:cNvPr>
          <p:cNvSpPr/>
          <p:nvPr/>
        </p:nvSpPr>
        <p:spPr>
          <a:xfrm>
            <a:off x="5878286" y="5103920"/>
            <a:ext cx="3069771" cy="944795"/>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sz="1950" b="1" dirty="0">
                <a:solidFill>
                  <a:srgbClr val="FF0000"/>
                </a:solidFill>
                <a:latin typeface="+mn-ea"/>
              </a:rPr>
              <a:t>大胆な規制緩和により、</a:t>
            </a:r>
            <a:endParaRPr lang="en-US" altLang="ja-JP" sz="1950" b="1" dirty="0">
              <a:solidFill>
                <a:srgbClr val="FF0000"/>
              </a:solidFill>
              <a:latin typeface="+mn-ea"/>
            </a:endParaRPr>
          </a:p>
          <a:p>
            <a:r>
              <a:rPr lang="ja-JP" altLang="en-US" sz="1950" b="1" dirty="0">
                <a:solidFill>
                  <a:srgbClr val="FF0000"/>
                </a:solidFill>
                <a:latin typeface="+mn-ea"/>
              </a:rPr>
              <a:t>経済活性化の拠点をつくる</a:t>
            </a:r>
          </a:p>
        </p:txBody>
      </p:sp>
      <p:sp>
        <p:nvSpPr>
          <p:cNvPr id="24" name="テキスト ボックス 23">
            <a:extLst>
              <a:ext uri="{FF2B5EF4-FFF2-40B4-BE49-F238E27FC236}">
                <a16:creationId xmlns:a16="http://schemas.microsoft.com/office/drawing/2014/main" id="{AFB25359-75B6-4DEB-B900-04BC27CAE6FC}"/>
              </a:ext>
            </a:extLst>
          </p:cNvPr>
          <p:cNvSpPr txBox="1"/>
          <p:nvPr/>
        </p:nvSpPr>
        <p:spPr>
          <a:xfrm>
            <a:off x="5561617" y="3518419"/>
            <a:ext cx="3916605" cy="923330"/>
          </a:xfrm>
          <a:prstGeom prst="rect">
            <a:avLst/>
          </a:prstGeom>
          <a:noFill/>
        </p:spPr>
        <p:txBody>
          <a:bodyPr wrap="square" rtlCol="0">
            <a:spAutoFit/>
          </a:bodyPr>
          <a:lstStyle/>
          <a:p>
            <a:pPr marL="342900" indent="-342900">
              <a:buFont typeface="Wingdings" panose="05000000000000000000" pitchFamily="2" charset="2"/>
              <a:buChar char="l"/>
            </a:pPr>
            <a:r>
              <a:rPr lang="ja-JP" altLang="en-US" dirty="0">
                <a:latin typeface="+mn-ea"/>
              </a:rPr>
              <a:t>国が規制改革を行い養父市をモデル地域として民間事業者が経済活動を実践する</a:t>
            </a:r>
            <a:endParaRPr lang="en-US" altLang="ja-JP" dirty="0">
              <a:latin typeface="+mn-ea"/>
            </a:endParaRPr>
          </a:p>
        </p:txBody>
      </p:sp>
      <p:sp>
        <p:nvSpPr>
          <p:cNvPr id="27" name="テキスト ボックス 26">
            <a:extLst>
              <a:ext uri="{FF2B5EF4-FFF2-40B4-BE49-F238E27FC236}">
                <a16:creationId xmlns:a16="http://schemas.microsoft.com/office/drawing/2014/main" id="{5E12EC88-C4C8-4DCD-8211-76DFCC0DE4A3}"/>
              </a:ext>
            </a:extLst>
          </p:cNvPr>
          <p:cNvSpPr txBox="1"/>
          <p:nvPr/>
        </p:nvSpPr>
        <p:spPr>
          <a:xfrm>
            <a:off x="5561617" y="4487939"/>
            <a:ext cx="3942731" cy="646331"/>
          </a:xfrm>
          <a:prstGeom prst="rect">
            <a:avLst/>
          </a:prstGeom>
          <a:noFill/>
        </p:spPr>
        <p:txBody>
          <a:bodyPr wrap="square" rtlCol="0">
            <a:spAutoFit/>
          </a:bodyPr>
          <a:lstStyle/>
          <a:p>
            <a:pPr marL="342900" indent="-342900">
              <a:buFont typeface="Wingdings" panose="05000000000000000000" pitchFamily="2" charset="2"/>
              <a:buChar char="l"/>
            </a:pPr>
            <a:r>
              <a:rPr lang="ja-JP" altLang="en-US" dirty="0">
                <a:latin typeface="+mn-ea"/>
              </a:rPr>
              <a:t>規制改革を実践しながら更なる規制改革を行う</a:t>
            </a:r>
          </a:p>
        </p:txBody>
      </p:sp>
      <p:sp>
        <p:nvSpPr>
          <p:cNvPr id="28" name="テキスト ボックス 27">
            <a:extLst>
              <a:ext uri="{FF2B5EF4-FFF2-40B4-BE49-F238E27FC236}">
                <a16:creationId xmlns:a16="http://schemas.microsoft.com/office/drawing/2014/main" id="{72E53EF3-79AD-46CF-B31F-187E5316BD6B}"/>
              </a:ext>
            </a:extLst>
          </p:cNvPr>
          <p:cNvSpPr txBox="1"/>
          <p:nvPr/>
        </p:nvSpPr>
        <p:spPr>
          <a:xfrm>
            <a:off x="0" y="0"/>
            <a:ext cx="9906000" cy="261610"/>
          </a:xfrm>
          <a:prstGeom prst="rect">
            <a:avLst/>
          </a:prstGeom>
          <a:gradFill flip="none" rotWithShape="1">
            <a:gsLst>
              <a:gs pos="0">
                <a:srgbClr val="006666"/>
              </a:gs>
              <a:gs pos="100000">
                <a:srgbClr val="008080"/>
              </a:gs>
            </a:gsLst>
            <a:lin ang="16200000" scaled="1"/>
            <a:tileRect/>
          </a:gradFill>
        </p:spPr>
        <p:txBody>
          <a:bodyPr wrap="square" rtlCol="0">
            <a:spAutoFit/>
          </a:bodyPr>
          <a:lstStyle/>
          <a:p>
            <a:pPr algn="ctr"/>
            <a:endParaRPr lang="ja-JP" altLang="en-US" sz="1100" b="1" dirty="0">
              <a:solidFill>
                <a:prstClr val="white"/>
              </a:solidFill>
            </a:endParaRPr>
          </a:p>
        </p:txBody>
      </p:sp>
      <p:sp>
        <p:nvSpPr>
          <p:cNvPr id="29" name="四角形: 角を丸くする 22">
            <a:extLst>
              <a:ext uri="{FF2B5EF4-FFF2-40B4-BE49-F238E27FC236}">
                <a16:creationId xmlns:a16="http://schemas.microsoft.com/office/drawing/2014/main" id="{9BFAFDCC-D7E1-44E3-AF73-31C8DE0DA137}"/>
              </a:ext>
            </a:extLst>
          </p:cNvPr>
          <p:cNvSpPr/>
          <p:nvPr/>
        </p:nvSpPr>
        <p:spPr>
          <a:xfrm>
            <a:off x="326570" y="6263971"/>
            <a:ext cx="9177777" cy="396000"/>
          </a:xfrm>
          <a:prstGeom prst="roundRect">
            <a:avLst>
              <a:gd name="adj" fmla="val 50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特区制度を活用し中山間地域の価値を創造</a:t>
            </a:r>
          </a:p>
        </p:txBody>
      </p:sp>
      <p:sp>
        <p:nvSpPr>
          <p:cNvPr id="3" name="スライド番号プレースホルダー 2"/>
          <p:cNvSpPr>
            <a:spLocks noGrp="1"/>
          </p:cNvSpPr>
          <p:nvPr>
            <p:ph type="sldNum" sz="quarter" idx="12"/>
          </p:nvPr>
        </p:nvSpPr>
        <p:spPr/>
        <p:txBody>
          <a:bodyPr/>
          <a:lstStyle/>
          <a:p>
            <a:fld id="{F5ED13DC-94F7-43B3-9F68-3A923A861D40}" type="slidenum">
              <a:rPr kumimoji="1" lang="ja-JP" altLang="en-US" smtClean="0">
                <a:solidFill>
                  <a:schemeClr val="bg1"/>
                </a:solidFill>
              </a:rPr>
              <a:t>5</a:t>
            </a:fld>
            <a:endParaRPr kumimoji="1" lang="ja-JP" altLang="en-US" dirty="0">
              <a:solidFill>
                <a:schemeClr val="bg1"/>
              </a:solidFill>
            </a:endParaRPr>
          </a:p>
        </p:txBody>
      </p:sp>
    </p:spTree>
    <p:extLst>
      <p:ext uri="{BB962C8B-B14F-4D97-AF65-F5344CB8AC3E}">
        <p14:creationId xmlns:p14="http://schemas.microsoft.com/office/powerpoint/2010/main" val="4233827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54DFE1F7-B259-478A-BC2E-3144009CAF3B}"/>
              </a:ext>
            </a:extLst>
          </p:cNvPr>
          <p:cNvSpPr/>
          <p:nvPr/>
        </p:nvSpPr>
        <p:spPr>
          <a:xfrm>
            <a:off x="5009200" y="1289212"/>
            <a:ext cx="4417144" cy="475714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n-ea"/>
            </a:endParaRPr>
          </a:p>
        </p:txBody>
      </p:sp>
      <p:sp>
        <p:nvSpPr>
          <p:cNvPr id="7" name="正方形/長方形 6">
            <a:extLst>
              <a:ext uri="{FF2B5EF4-FFF2-40B4-BE49-F238E27FC236}">
                <a16:creationId xmlns:a16="http://schemas.microsoft.com/office/drawing/2014/main" id="{C418EA4E-06D9-4A48-8B40-8B335DB10709}"/>
              </a:ext>
            </a:extLst>
          </p:cNvPr>
          <p:cNvSpPr/>
          <p:nvPr/>
        </p:nvSpPr>
        <p:spPr>
          <a:xfrm>
            <a:off x="792874" y="1239540"/>
            <a:ext cx="4219024" cy="475714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n-ea"/>
            </a:endParaRPr>
          </a:p>
        </p:txBody>
      </p:sp>
      <p:sp>
        <p:nvSpPr>
          <p:cNvPr id="3" name="正方形/長方形 2">
            <a:extLst>
              <a:ext uri="{FF2B5EF4-FFF2-40B4-BE49-F238E27FC236}">
                <a16:creationId xmlns:a16="http://schemas.microsoft.com/office/drawing/2014/main" id="{79E30F7B-AD62-4DB5-982C-713860953B33}"/>
              </a:ext>
            </a:extLst>
          </p:cNvPr>
          <p:cNvSpPr/>
          <p:nvPr/>
        </p:nvSpPr>
        <p:spPr>
          <a:xfrm>
            <a:off x="979733" y="1514016"/>
            <a:ext cx="684000" cy="530232"/>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b="1" dirty="0">
                <a:latin typeface="+mn-ea"/>
              </a:rPr>
              <a:t>規制改革</a:t>
            </a:r>
            <a:endParaRPr lang="en-US" altLang="ja-JP" sz="750" b="1" dirty="0">
              <a:latin typeface="+mn-ea"/>
            </a:endParaRPr>
          </a:p>
          <a:p>
            <a:pPr algn="ctr"/>
            <a:r>
              <a:rPr lang="en-US" altLang="ja-JP" b="1" dirty="0">
                <a:latin typeface="+mn-ea"/>
              </a:rPr>
              <a:t>01</a:t>
            </a:r>
          </a:p>
        </p:txBody>
      </p:sp>
      <p:sp>
        <p:nvSpPr>
          <p:cNvPr id="8" name="正方形/長方形 7">
            <a:extLst>
              <a:ext uri="{FF2B5EF4-FFF2-40B4-BE49-F238E27FC236}">
                <a16:creationId xmlns:a16="http://schemas.microsoft.com/office/drawing/2014/main" id="{79E08EE4-9360-46C3-BDCD-38F3CA70F4D4}"/>
              </a:ext>
            </a:extLst>
          </p:cNvPr>
          <p:cNvSpPr/>
          <p:nvPr/>
        </p:nvSpPr>
        <p:spPr>
          <a:xfrm>
            <a:off x="792415" y="839795"/>
            <a:ext cx="4208733" cy="442133"/>
          </a:xfrm>
          <a:prstGeom prst="rect">
            <a:avLst/>
          </a:prstGeom>
          <a:solidFill>
            <a:srgbClr val="41C7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6" name="角丸四角形 17">
            <a:extLst>
              <a:ext uri="{FF2B5EF4-FFF2-40B4-BE49-F238E27FC236}">
                <a16:creationId xmlns:a16="http://schemas.microsoft.com/office/drawing/2014/main" id="{5F4B26D2-F129-4679-B1CC-A85C37471686}"/>
              </a:ext>
            </a:extLst>
          </p:cNvPr>
          <p:cNvSpPr/>
          <p:nvPr/>
        </p:nvSpPr>
        <p:spPr>
          <a:xfrm>
            <a:off x="927441" y="847078"/>
            <a:ext cx="3870232"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2400" b="1" dirty="0">
                <a:solidFill>
                  <a:schemeClr val="bg1"/>
                </a:solidFill>
                <a:latin typeface="HGPｺﾞｼｯｸM" panose="020B0600000000000000" pitchFamily="50" charset="-128"/>
                <a:ea typeface="HGPｺﾞｼｯｸM" panose="020B0600000000000000" pitchFamily="50" charset="-128"/>
              </a:rPr>
              <a:t>中山間農業改革に向けて</a:t>
            </a:r>
          </a:p>
        </p:txBody>
      </p:sp>
      <p:sp>
        <p:nvSpPr>
          <p:cNvPr id="9" name="正方形/長方形 8">
            <a:extLst>
              <a:ext uri="{FF2B5EF4-FFF2-40B4-BE49-F238E27FC236}">
                <a16:creationId xmlns:a16="http://schemas.microsoft.com/office/drawing/2014/main" id="{808935C3-8AA5-4943-8F39-0C281E148FEA}"/>
              </a:ext>
            </a:extLst>
          </p:cNvPr>
          <p:cNvSpPr/>
          <p:nvPr/>
        </p:nvSpPr>
        <p:spPr>
          <a:xfrm>
            <a:off x="979733" y="2300777"/>
            <a:ext cx="684000" cy="47654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b="1" dirty="0">
                <a:latin typeface="+mn-ea"/>
              </a:rPr>
              <a:t>規制改革</a:t>
            </a:r>
            <a:endParaRPr lang="en-US" altLang="ja-JP" sz="750" b="1" dirty="0">
              <a:latin typeface="+mn-ea"/>
            </a:endParaRPr>
          </a:p>
          <a:p>
            <a:pPr algn="ctr"/>
            <a:r>
              <a:rPr lang="en-US" altLang="ja-JP" b="1" dirty="0">
                <a:latin typeface="+mn-ea"/>
              </a:rPr>
              <a:t>02</a:t>
            </a:r>
          </a:p>
        </p:txBody>
      </p:sp>
      <p:sp>
        <p:nvSpPr>
          <p:cNvPr id="10" name="正方形/長方形 9">
            <a:extLst>
              <a:ext uri="{FF2B5EF4-FFF2-40B4-BE49-F238E27FC236}">
                <a16:creationId xmlns:a16="http://schemas.microsoft.com/office/drawing/2014/main" id="{DC2153A2-C56F-4531-9CBF-E730D69289A9}"/>
              </a:ext>
            </a:extLst>
          </p:cNvPr>
          <p:cNvSpPr/>
          <p:nvPr/>
        </p:nvSpPr>
        <p:spPr>
          <a:xfrm>
            <a:off x="969844" y="3068498"/>
            <a:ext cx="684000" cy="47654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b="1" dirty="0">
                <a:latin typeface="+mn-ea"/>
              </a:rPr>
              <a:t>規制改革</a:t>
            </a:r>
            <a:endParaRPr lang="en-US" altLang="ja-JP" sz="750" b="1" dirty="0">
              <a:latin typeface="+mn-ea"/>
            </a:endParaRPr>
          </a:p>
          <a:p>
            <a:pPr algn="ctr"/>
            <a:r>
              <a:rPr lang="en-US" altLang="ja-JP" b="1" dirty="0">
                <a:latin typeface="+mn-ea"/>
              </a:rPr>
              <a:t>03</a:t>
            </a:r>
          </a:p>
        </p:txBody>
      </p:sp>
      <p:sp>
        <p:nvSpPr>
          <p:cNvPr id="11" name="正方形/長方形 10">
            <a:extLst>
              <a:ext uri="{FF2B5EF4-FFF2-40B4-BE49-F238E27FC236}">
                <a16:creationId xmlns:a16="http://schemas.microsoft.com/office/drawing/2014/main" id="{145CF3D7-D6A0-4525-897A-0E893FEDDA4B}"/>
              </a:ext>
            </a:extLst>
          </p:cNvPr>
          <p:cNvSpPr/>
          <p:nvPr/>
        </p:nvSpPr>
        <p:spPr>
          <a:xfrm>
            <a:off x="944325" y="3831375"/>
            <a:ext cx="684000" cy="47654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b="1" dirty="0">
                <a:latin typeface="+mn-ea"/>
              </a:rPr>
              <a:t>規制改革</a:t>
            </a:r>
            <a:endParaRPr lang="en-US" altLang="ja-JP" sz="750" b="1" dirty="0">
              <a:latin typeface="+mn-ea"/>
            </a:endParaRPr>
          </a:p>
          <a:p>
            <a:pPr algn="ctr"/>
            <a:r>
              <a:rPr lang="en-US" altLang="ja-JP" b="1" dirty="0">
                <a:latin typeface="+mn-ea"/>
              </a:rPr>
              <a:t>04</a:t>
            </a:r>
          </a:p>
        </p:txBody>
      </p:sp>
      <p:sp>
        <p:nvSpPr>
          <p:cNvPr id="12" name="正方形/長方形 11">
            <a:extLst>
              <a:ext uri="{FF2B5EF4-FFF2-40B4-BE49-F238E27FC236}">
                <a16:creationId xmlns:a16="http://schemas.microsoft.com/office/drawing/2014/main" id="{2449EAB2-6C38-47F9-AF48-F7D9269165C2}"/>
              </a:ext>
            </a:extLst>
          </p:cNvPr>
          <p:cNvSpPr/>
          <p:nvPr/>
        </p:nvSpPr>
        <p:spPr>
          <a:xfrm>
            <a:off x="969844" y="4563888"/>
            <a:ext cx="684000" cy="47654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b="1" dirty="0">
                <a:latin typeface="+mn-ea"/>
              </a:rPr>
              <a:t>規制改革</a:t>
            </a:r>
            <a:endParaRPr lang="en-US" altLang="ja-JP" sz="750" b="1" dirty="0">
              <a:latin typeface="+mn-ea"/>
            </a:endParaRPr>
          </a:p>
          <a:p>
            <a:pPr algn="ctr"/>
            <a:r>
              <a:rPr lang="en-US" altLang="ja-JP" b="1" dirty="0">
                <a:latin typeface="+mn-ea"/>
              </a:rPr>
              <a:t>05</a:t>
            </a:r>
          </a:p>
        </p:txBody>
      </p:sp>
      <p:sp>
        <p:nvSpPr>
          <p:cNvPr id="14" name="正方形/長方形 13">
            <a:extLst>
              <a:ext uri="{FF2B5EF4-FFF2-40B4-BE49-F238E27FC236}">
                <a16:creationId xmlns:a16="http://schemas.microsoft.com/office/drawing/2014/main" id="{FF98ADB9-47B3-4994-A562-E47DDB75ECF4}"/>
              </a:ext>
            </a:extLst>
          </p:cNvPr>
          <p:cNvSpPr/>
          <p:nvPr/>
        </p:nvSpPr>
        <p:spPr>
          <a:xfrm>
            <a:off x="4975076" y="847079"/>
            <a:ext cx="4392416" cy="442133"/>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15" name="角丸四角形 17">
            <a:extLst>
              <a:ext uri="{FF2B5EF4-FFF2-40B4-BE49-F238E27FC236}">
                <a16:creationId xmlns:a16="http://schemas.microsoft.com/office/drawing/2014/main" id="{C2F217EC-C983-4FAD-8D7A-AD631E6DFE7D}"/>
              </a:ext>
            </a:extLst>
          </p:cNvPr>
          <p:cNvSpPr/>
          <p:nvPr/>
        </p:nvSpPr>
        <p:spPr>
          <a:xfrm>
            <a:off x="5254579" y="849927"/>
            <a:ext cx="3870232"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2400" b="1" dirty="0">
                <a:solidFill>
                  <a:schemeClr val="bg1"/>
                </a:solidFill>
                <a:latin typeface="HGPｺﾞｼｯｸM" panose="020B0600000000000000" pitchFamily="50" charset="-128"/>
                <a:ea typeface="HGPｺﾞｼｯｸM" panose="020B0600000000000000" pitchFamily="50" charset="-128"/>
              </a:rPr>
              <a:t>多岐にわたって</a:t>
            </a:r>
          </a:p>
        </p:txBody>
      </p:sp>
      <p:sp>
        <p:nvSpPr>
          <p:cNvPr id="16" name="正方形/長方形 15">
            <a:extLst>
              <a:ext uri="{FF2B5EF4-FFF2-40B4-BE49-F238E27FC236}">
                <a16:creationId xmlns:a16="http://schemas.microsoft.com/office/drawing/2014/main" id="{BA0F70BE-E834-4915-8D5E-D0C65851A38B}"/>
              </a:ext>
            </a:extLst>
          </p:cNvPr>
          <p:cNvSpPr/>
          <p:nvPr/>
        </p:nvSpPr>
        <p:spPr>
          <a:xfrm>
            <a:off x="5160903" y="1567576"/>
            <a:ext cx="684000" cy="4765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b="1" dirty="0">
                <a:latin typeface="+mn-ea"/>
              </a:rPr>
              <a:t>規制改革</a:t>
            </a:r>
            <a:endParaRPr lang="en-US" altLang="ja-JP" sz="750" b="1" dirty="0">
              <a:latin typeface="+mn-ea"/>
            </a:endParaRPr>
          </a:p>
          <a:p>
            <a:pPr algn="ctr"/>
            <a:r>
              <a:rPr lang="en-US" altLang="ja-JP" b="1" dirty="0">
                <a:latin typeface="+mn-ea"/>
              </a:rPr>
              <a:t>06</a:t>
            </a:r>
          </a:p>
        </p:txBody>
      </p:sp>
      <p:sp>
        <p:nvSpPr>
          <p:cNvPr id="17" name="正方形/長方形 16">
            <a:extLst>
              <a:ext uri="{FF2B5EF4-FFF2-40B4-BE49-F238E27FC236}">
                <a16:creationId xmlns:a16="http://schemas.microsoft.com/office/drawing/2014/main" id="{08379004-0538-4B2D-8A9B-60BD5D3F3DA8}"/>
              </a:ext>
            </a:extLst>
          </p:cNvPr>
          <p:cNvSpPr/>
          <p:nvPr/>
        </p:nvSpPr>
        <p:spPr>
          <a:xfrm>
            <a:off x="5163933" y="2355501"/>
            <a:ext cx="684000" cy="4765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b="1" dirty="0">
                <a:latin typeface="+mn-ea"/>
              </a:rPr>
              <a:t>規制改革</a:t>
            </a:r>
            <a:endParaRPr lang="en-US" altLang="ja-JP" sz="750" b="1" dirty="0">
              <a:latin typeface="+mn-ea"/>
            </a:endParaRPr>
          </a:p>
          <a:p>
            <a:pPr algn="ctr"/>
            <a:r>
              <a:rPr lang="en-US" altLang="ja-JP" b="1" dirty="0">
                <a:latin typeface="+mn-ea"/>
              </a:rPr>
              <a:t>07</a:t>
            </a:r>
          </a:p>
        </p:txBody>
      </p:sp>
      <p:sp>
        <p:nvSpPr>
          <p:cNvPr id="18" name="正方形/長方形 17">
            <a:extLst>
              <a:ext uri="{FF2B5EF4-FFF2-40B4-BE49-F238E27FC236}">
                <a16:creationId xmlns:a16="http://schemas.microsoft.com/office/drawing/2014/main" id="{2F5CE3F4-58F2-4EDC-812C-868FAC90C518}"/>
              </a:ext>
            </a:extLst>
          </p:cNvPr>
          <p:cNvSpPr/>
          <p:nvPr/>
        </p:nvSpPr>
        <p:spPr>
          <a:xfrm>
            <a:off x="5162373" y="3143426"/>
            <a:ext cx="684000" cy="4765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b="1" dirty="0">
                <a:latin typeface="+mn-ea"/>
              </a:rPr>
              <a:t>規制改革</a:t>
            </a:r>
            <a:endParaRPr lang="en-US" altLang="ja-JP" sz="750" b="1" dirty="0">
              <a:latin typeface="+mn-ea"/>
            </a:endParaRPr>
          </a:p>
          <a:p>
            <a:pPr algn="ctr"/>
            <a:r>
              <a:rPr lang="en-US" altLang="ja-JP" b="1" dirty="0">
                <a:latin typeface="+mn-ea"/>
              </a:rPr>
              <a:t>08</a:t>
            </a:r>
          </a:p>
        </p:txBody>
      </p:sp>
      <p:sp>
        <p:nvSpPr>
          <p:cNvPr id="19" name="正方形/長方形 18">
            <a:extLst>
              <a:ext uri="{FF2B5EF4-FFF2-40B4-BE49-F238E27FC236}">
                <a16:creationId xmlns:a16="http://schemas.microsoft.com/office/drawing/2014/main" id="{8B7E078C-AB9B-4BBA-A223-DE0497E1506C}"/>
              </a:ext>
            </a:extLst>
          </p:cNvPr>
          <p:cNvSpPr/>
          <p:nvPr/>
        </p:nvSpPr>
        <p:spPr>
          <a:xfrm>
            <a:off x="5196634" y="3931351"/>
            <a:ext cx="684000" cy="4765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b="1" dirty="0">
                <a:latin typeface="+mn-ea"/>
              </a:rPr>
              <a:t>規制改革</a:t>
            </a:r>
            <a:endParaRPr lang="en-US" altLang="ja-JP" sz="750" b="1" dirty="0">
              <a:latin typeface="+mn-ea"/>
            </a:endParaRPr>
          </a:p>
          <a:p>
            <a:pPr algn="ctr"/>
            <a:r>
              <a:rPr lang="en-US" altLang="ja-JP" b="1" dirty="0">
                <a:latin typeface="+mn-ea"/>
              </a:rPr>
              <a:t>09</a:t>
            </a:r>
          </a:p>
        </p:txBody>
      </p:sp>
      <p:sp>
        <p:nvSpPr>
          <p:cNvPr id="23" name="角丸四角形 17">
            <a:extLst>
              <a:ext uri="{FF2B5EF4-FFF2-40B4-BE49-F238E27FC236}">
                <a16:creationId xmlns:a16="http://schemas.microsoft.com/office/drawing/2014/main" id="{38B4BC3F-B4DC-42D6-B93E-AC8969CAEB56}"/>
              </a:ext>
            </a:extLst>
          </p:cNvPr>
          <p:cNvSpPr/>
          <p:nvPr/>
        </p:nvSpPr>
        <p:spPr>
          <a:xfrm>
            <a:off x="1683885" y="1571075"/>
            <a:ext cx="3510324"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b="1" dirty="0">
                <a:solidFill>
                  <a:schemeClr val="tx1">
                    <a:lumMod val="75000"/>
                    <a:lumOff val="25000"/>
                  </a:schemeClr>
                </a:solidFill>
                <a:latin typeface="+mn-ea"/>
              </a:rPr>
              <a:t>農業委員会と市の事務分担</a:t>
            </a:r>
          </a:p>
        </p:txBody>
      </p:sp>
      <p:sp>
        <p:nvSpPr>
          <p:cNvPr id="24" name="角丸四角形 17">
            <a:extLst>
              <a:ext uri="{FF2B5EF4-FFF2-40B4-BE49-F238E27FC236}">
                <a16:creationId xmlns:a16="http://schemas.microsoft.com/office/drawing/2014/main" id="{DCF0E331-BB8A-438A-A3FE-677C30788FAD}"/>
              </a:ext>
            </a:extLst>
          </p:cNvPr>
          <p:cNvSpPr/>
          <p:nvPr/>
        </p:nvSpPr>
        <p:spPr>
          <a:xfrm>
            <a:off x="1663158" y="2302805"/>
            <a:ext cx="2957154"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b="1" dirty="0">
                <a:solidFill>
                  <a:schemeClr val="tx1">
                    <a:lumMod val="75000"/>
                    <a:lumOff val="25000"/>
                  </a:schemeClr>
                </a:solidFill>
                <a:latin typeface="+mn-ea"/>
              </a:rPr>
              <a:t>農業生産法人の要件緩和</a:t>
            </a:r>
          </a:p>
        </p:txBody>
      </p:sp>
      <p:sp>
        <p:nvSpPr>
          <p:cNvPr id="25" name="角丸四角形 17">
            <a:extLst>
              <a:ext uri="{FF2B5EF4-FFF2-40B4-BE49-F238E27FC236}">
                <a16:creationId xmlns:a16="http://schemas.microsoft.com/office/drawing/2014/main" id="{EB55FC08-4611-4C6B-974D-D27F3366DBD7}"/>
              </a:ext>
            </a:extLst>
          </p:cNvPr>
          <p:cNvSpPr/>
          <p:nvPr/>
        </p:nvSpPr>
        <p:spPr>
          <a:xfrm>
            <a:off x="1686588" y="3066178"/>
            <a:ext cx="3168464"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b="1" dirty="0">
                <a:solidFill>
                  <a:schemeClr val="tx1">
                    <a:lumMod val="75000"/>
                    <a:lumOff val="25000"/>
                  </a:schemeClr>
                </a:solidFill>
                <a:latin typeface="+mn-ea"/>
              </a:rPr>
              <a:t>企業による農地取得の特例</a:t>
            </a:r>
          </a:p>
        </p:txBody>
      </p:sp>
      <p:sp>
        <p:nvSpPr>
          <p:cNvPr id="26" name="角丸四角形 17">
            <a:extLst>
              <a:ext uri="{FF2B5EF4-FFF2-40B4-BE49-F238E27FC236}">
                <a16:creationId xmlns:a16="http://schemas.microsoft.com/office/drawing/2014/main" id="{B6727705-80B6-4346-AC13-EFB2C724B8B5}"/>
              </a:ext>
            </a:extLst>
          </p:cNvPr>
          <p:cNvSpPr/>
          <p:nvPr/>
        </p:nvSpPr>
        <p:spPr>
          <a:xfrm>
            <a:off x="1670806" y="3889845"/>
            <a:ext cx="3255794"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b="1" dirty="0">
                <a:solidFill>
                  <a:schemeClr val="tx1">
                    <a:lumMod val="75000"/>
                    <a:lumOff val="25000"/>
                  </a:schemeClr>
                </a:solidFill>
                <a:latin typeface="+mn-ea"/>
              </a:rPr>
              <a:t>農業への信用保証制度の適用</a:t>
            </a:r>
          </a:p>
        </p:txBody>
      </p:sp>
      <p:sp>
        <p:nvSpPr>
          <p:cNvPr id="27" name="角丸四角形 17">
            <a:extLst>
              <a:ext uri="{FF2B5EF4-FFF2-40B4-BE49-F238E27FC236}">
                <a16:creationId xmlns:a16="http://schemas.microsoft.com/office/drawing/2014/main" id="{C89C571E-B932-4B7E-BE8F-07A6A6F65EA3}"/>
              </a:ext>
            </a:extLst>
          </p:cNvPr>
          <p:cNvSpPr/>
          <p:nvPr/>
        </p:nvSpPr>
        <p:spPr>
          <a:xfrm>
            <a:off x="1676568" y="4616902"/>
            <a:ext cx="3312480"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b="1" dirty="0">
                <a:solidFill>
                  <a:schemeClr val="tx1">
                    <a:lumMod val="75000"/>
                    <a:lumOff val="25000"/>
                  </a:schemeClr>
                </a:solidFill>
                <a:latin typeface="+mn-ea"/>
              </a:rPr>
              <a:t>農家レストラン設置に係る特例</a:t>
            </a:r>
          </a:p>
        </p:txBody>
      </p:sp>
      <p:sp>
        <p:nvSpPr>
          <p:cNvPr id="28" name="角丸四角形 17">
            <a:extLst>
              <a:ext uri="{FF2B5EF4-FFF2-40B4-BE49-F238E27FC236}">
                <a16:creationId xmlns:a16="http://schemas.microsoft.com/office/drawing/2014/main" id="{887B3B7A-3551-4896-945F-D9A522FD9FAB}"/>
              </a:ext>
            </a:extLst>
          </p:cNvPr>
          <p:cNvSpPr/>
          <p:nvPr/>
        </p:nvSpPr>
        <p:spPr>
          <a:xfrm>
            <a:off x="5983111" y="1610074"/>
            <a:ext cx="3427424"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b="1" dirty="0">
                <a:solidFill>
                  <a:schemeClr val="tx1"/>
                </a:solidFill>
                <a:latin typeface="+mn-ea"/>
              </a:rPr>
              <a:t>旅館業法施行規則の要件緩和</a:t>
            </a:r>
          </a:p>
        </p:txBody>
      </p:sp>
      <p:sp>
        <p:nvSpPr>
          <p:cNvPr id="29" name="角丸四角形 17">
            <a:extLst>
              <a:ext uri="{FF2B5EF4-FFF2-40B4-BE49-F238E27FC236}">
                <a16:creationId xmlns:a16="http://schemas.microsoft.com/office/drawing/2014/main" id="{D7065696-A2AD-40F8-B980-1365E74730A5}"/>
              </a:ext>
            </a:extLst>
          </p:cNvPr>
          <p:cNvSpPr/>
          <p:nvPr/>
        </p:nvSpPr>
        <p:spPr>
          <a:xfrm>
            <a:off x="5988316" y="2358964"/>
            <a:ext cx="2846441"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b="1" dirty="0">
                <a:solidFill>
                  <a:schemeClr val="tx1"/>
                </a:solidFill>
                <a:latin typeface="+mn-ea"/>
              </a:rPr>
              <a:t>高年齢者等の雇用の安定等に関する法律の特例</a:t>
            </a:r>
          </a:p>
        </p:txBody>
      </p:sp>
      <p:sp>
        <p:nvSpPr>
          <p:cNvPr id="32" name="角丸四角形 17">
            <a:extLst>
              <a:ext uri="{FF2B5EF4-FFF2-40B4-BE49-F238E27FC236}">
                <a16:creationId xmlns:a16="http://schemas.microsoft.com/office/drawing/2014/main" id="{8687177F-1886-449C-A21D-2BE5F602A1F8}"/>
              </a:ext>
            </a:extLst>
          </p:cNvPr>
          <p:cNvSpPr/>
          <p:nvPr/>
        </p:nvSpPr>
        <p:spPr>
          <a:xfrm>
            <a:off x="5988533" y="4755534"/>
            <a:ext cx="2846440"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b="1" dirty="0">
                <a:solidFill>
                  <a:schemeClr val="tx1"/>
                </a:solidFill>
                <a:latin typeface="+mn-ea"/>
              </a:rPr>
              <a:t>テレビ電話による服薬指導の特例</a:t>
            </a:r>
          </a:p>
        </p:txBody>
      </p:sp>
      <p:sp>
        <p:nvSpPr>
          <p:cNvPr id="33" name="角丸四角形 17">
            <a:extLst>
              <a:ext uri="{FF2B5EF4-FFF2-40B4-BE49-F238E27FC236}">
                <a16:creationId xmlns:a16="http://schemas.microsoft.com/office/drawing/2014/main" id="{448F93C9-AEDE-410D-8099-E65220BD9BD2}"/>
              </a:ext>
            </a:extLst>
          </p:cNvPr>
          <p:cNvSpPr/>
          <p:nvPr/>
        </p:nvSpPr>
        <p:spPr>
          <a:xfrm>
            <a:off x="5988533" y="4008275"/>
            <a:ext cx="2846440"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b="1" dirty="0">
                <a:solidFill>
                  <a:schemeClr val="tx1"/>
                </a:solidFill>
                <a:latin typeface="+mn-ea"/>
              </a:rPr>
              <a:t>過疎地域等での自家用自動車の活用拡大</a:t>
            </a:r>
          </a:p>
        </p:txBody>
      </p:sp>
      <p:sp>
        <p:nvSpPr>
          <p:cNvPr id="35" name="角丸四角形 17">
            <a:extLst>
              <a:ext uri="{FF2B5EF4-FFF2-40B4-BE49-F238E27FC236}">
                <a16:creationId xmlns:a16="http://schemas.microsoft.com/office/drawing/2014/main" id="{187E967D-EBBF-4426-B971-26068EA2A84A}"/>
              </a:ext>
            </a:extLst>
          </p:cNvPr>
          <p:cNvSpPr/>
          <p:nvPr/>
        </p:nvSpPr>
        <p:spPr>
          <a:xfrm>
            <a:off x="2773442" y="5953899"/>
            <a:ext cx="6430182" cy="1267938"/>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endParaRPr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EAE516E7-27FF-4998-8F4C-BC5BA65AD340}"/>
              </a:ext>
            </a:extLst>
          </p:cNvPr>
          <p:cNvSpPr/>
          <p:nvPr/>
        </p:nvSpPr>
        <p:spPr>
          <a:xfrm>
            <a:off x="457200" y="5704996"/>
            <a:ext cx="8991600" cy="98558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PｺﾞｼｯｸM" panose="020B0600000000000000" pitchFamily="50" charset="-128"/>
                <a:ea typeface="HGPｺﾞｼｯｸM" panose="020B0600000000000000" pitchFamily="50" charset="-128"/>
              </a:rPr>
              <a:t>これまでの実績（抜粋）：</a:t>
            </a:r>
            <a:endParaRPr lang="en-US" altLang="ja-JP" sz="2000" b="1" dirty="0">
              <a:solidFill>
                <a:schemeClr val="tx1"/>
              </a:solidFill>
              <a:latin typeface="HGPｺﾞｼｯｸM" panose="020B0600000000000000" pitchFamily="50" charset="-128"/>
              <a:ea typeface="HGPｺﾞｼｯｸM" panose="020B0600000000000000" pitchFamily="50" charset="-128"/>
            </a:endParaRPr>
          </a:p>
          <a:p>
            <a:r>
              <a:rPr lang="ja-JP" altLang="en-US" sz="2000" b="1" dirty="0">
                <a:solidFill>
                  <a:schemeClr val="tx1"/>
                </a:solidFill>
                <a:latin typeface="HGPｺﾞｼｯｸM" panose="020B0600000000000000" pitchFamily="50" charset="-128"/>
                <a:ea typeface="HGPｺﾞｼｯｸM" panose="020B0600000000000000" pitchFamily="50" charset="-128"/>
              </a:rPr>
              <a:t>　　農業参入した法人数：</a:t>
            </a:r>
            <a:r>
              <a:rPr lang="en-US" altLang="ja-JP" sz="2000" b="1" u="sng" dirty="0">
                <a:solidFill>
                  <a:srgbClr val="FF0000"/>
                </a:solidFill>
                <a:latin typeface="HGPｺﾞｼｯｸM" panose="020B0600000000000000" pitchFamily="50" charset="-128"/>
                <a:ea typeface="HGPｺﾞｼｯｸM" panose="020B0600000000000000" pitchFamily="50" charset="-128"/>
              </a:rPr>
              <a:t>14</a:t>
            </a:r>
            <a:r>
              <a:rPr lang="ja-JP" altLang="en-US" sz="2000" b="1" u="sng" dirty="0">
                <a:solidFill>
                  <a:srgbClr val="FF0000"/>
                </a:solidFill>
                <a:latin typeface="HGPｺﾞｼｯｸM" panose="020B0600000000000000" pitchFamily="50" charset="-128"/>
                <a:ea typeface="HGPｺﾞｼｯｸM" panose="020B0600000000000000" pitchFamily="50" charset="-128"/>
              </a:rPr>
              <a:t>法人</a:t>
            </a:r>
            <a:r>
              <a:rPr lang="ja-JP" altLang="en-US" sz="2000" b="1" dirty="0">
                <a:solidFill>
                  <a:srgbClr val="FF0000"/>
                </a:solidFill>
                <a:latin typeface="HGPｺﾞｼｯｸM" panose="020B0600000000000000" pitchFamily="50" charset="-128"/>
                <a:ea typeface="HGPｺﾞｼｯｸM" panose="020B0600000000000000" pitchFamily="50" charset="-128"/>
              </a:rPr>
              <a:t> </a:t>
            </a:r>
            <a:r>
              <a:rPr lang="ja-JP" altLang="en-US" sz="2000" b="1" dirty="0">
                <a:solidFill>
                  <a:schemeClr val="tx1"/>
                </a:solidFill>
                <a:latin typeface="HGPｺﾞｼｯｸM" panose="020B0600000000000000" pitchFamily="50" charset="-128"/>
                <a:ea typeface="HGPｺﾞｼｯｸM" panose="020B0600000000000000" pitchFamily="50" charset="-128"/>
              </a:rPr>
              <a:t>営農面積</a:t>
            </a:r>
            <a:r>
              <a:rPr lang="en-US" altLang="ja-JP" sz="2000" b="1" dirty="0">
                <a:solidFill>
                  <a:schemeClr val="tx1"/>
                </a:solidFill>
                <a:latin typeface="HGPｺﾞｼｯｸM" panose="020B0600000000000000" pitchFamily="50" charset="-128"/>
                <a:ea typeface="HGPｺﾞｼｯｸM" panose="020B0600000000000000" pitchFamily="50" charset="-128"/>
              </a:rPr>
              <a:t>:</a:t>
            </a:r>
            <a:r>
              <a:rPr lang="ja-JP" altLang="en-US" sz="2000" b="1" u="sng" dirty="0">
                <a:solidFill>
                  <a:srgbClr val="FF0000"/>
                </a:solidFill>
                <a:latin typeface="HGPｺﾞｼｯｸM" panose="020B0600000000000000" pitchFamily="50" charset="-128"/>
                <a:ea typeface="HGPｺﾞｼｯｸM" panose="020B0600000000000000" pitchFamily="50" charset="-128"/>
              </a:rPr>
              <a:t>約</a:t>
            </a:r>
            <a:r>
              <a:rPr lang="en-US" altLang="ja-JP" sz="2000" b="1" u="sng" dirty="0" smtClean="0">
                <a:solidFill>
                  <a:srgbClr val="FF0000"/>
                </a:solidFill>
                <a:latin typeface="HGPｺﾞｼｯｸM" panose="020B0600000000000000" pitchFamily="50" charset="-128"/>
                <a:ea typeface="HGPｺﾞｼｯｸM" panose="020B0600000000000000" pitchFamily="50" charset="-128"/>
              </a:rPr>
              <a:t>67ha</a:t>
            </a:r>
            <a:r>
              <a:rPr lang="ja-JP" altLang="en-US" sz="2000" b="1" dirty="0">
                <a:solidFill>
                  <a:schemeClr val="tx1"/>
                </a:solidFill>
                <a:latin typeface="HGPｺﾞｼｯｸM" panose="020B0600000000000000" pitchFamily="50" charset="-128"/>
                <a:ea typeface="HGPｺﾞｼｯｸM" panose="020B0600000000000000" pitchFamily="50" charset="-128"/>
              </a:rPr>
              <a:t>　雇用創出</a:t>
            </a:r>
            <a:r>
              <a:rPr lang="en-US" altLang="ja-JP" sz="2000" b="1" dirty="0">
                <a:solidFill>
                  <a:schemeClr val="tx1"/>
                </a:solidFill>
                <a:latin typeface="HGPｺﾞｼｯｸM" panose="020B0600000000000000" pitchFamily="50" charset="-128"/>
                <a:ea typeface="HGPｺﾞｼｯｸM" panose="020B0600000000000000" pitchFamily="50" charset="-128"/>
              </a:rPr>
              <a:t>:</a:t>
            </a:r>
            <a:r>
              <a:rPr lang="ja-JP" altLang="en-US" sz="2000" b="1" u="sng" dirty="0">
                <a:solidFill>
                  <a:srgbClr val="FF0000"/>
                </a:solidFill>
                <a:latin typeface="HGPｺﾞｼｯｸM" panose="020B0600000000000000" pitchFamily="50" charset="-128"/>
                <a:ea typeface="HGPｺﾞｼｯｸM" panose="020B0600000000000000" pitchFamily="50" charset="-128"/>
              </a:rPr>
              <a:t>約</a:t>
            </a:r>
            <a:r>
              <a:rPr lang="en-US" altLang="ja-JP" sz="2000" b="1" u="sng" dirty="0" smtClean="0">
                <a:solidFill>
                  <a:srgbClr val="FF0000"/>
                </a:solidFill>
                <a:latin typeface="HGPｺﾞｼｯｸM" panose="020B0600000000000000" pitchFamily="50" charset="-128"/>
                <a:ea typeface="HGPｺﾞｼｯｸM" panose="020B0600000000000000" pitchFamily="50" charset="-128"/>
              </a:rPr>
              <a:t>186</a:t>
            </a:r>
            <a:r>
              <a:rPr lang="ja-JP" altLang="en-US" sz="2000" b="1" u="sng" dirty="0" smtClean="0">
                <a:solidFill>
                  <a:srgbClr val="FF0000"/>
                </a:solidFill>
                <a:latin typeface="HGPｺﾞｼｯｸM" panose="020B0600000000000000" pitchFamily="50" charset="-128"/>
                <a:ea typeface="HGPｺﾞｼｯｸM" panose="020B0600000000000000" pitchFamily="50" charset="-128"/>
              </a:rPr>
              <a:t>名</a:t>
            </a:r>
            <a:endParaRPr lang="ja-JP" altLang="en-US" sz="2000" b="1" u="sng" dirty="0">
              <a:solidFill>
                <a:srgbClr val="FF0000"/>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a:xfrm>
            <a:off x="7126711" y="6342054"/>
            <a:ext cx="2057400" cy="365125"/>
          </a:xfrm>
        </p:spPr>
        <p:txBody>
          <a:bodyPr/>
          <a:lstStyle/>
          <a:p>
            <a:fld id="{7FFBFADC-F82C-41EC-A578-194E2D6E6D7F}" type="slidenum">
              <a:rPr kumimoji="1" lang="ja-JP" altLang="en-US"/>
              <a:t>6</a:t>
            </a:fld>
            <a:endParaRPr kumimoji="1" lang="ja-JP" altLang="en-US" dirty="0"/>
          </a:p>
        </p:txBody>
      </p:sp>
      <p:sp>
        <p:nvSpPr>
          <p:cNvPr id="34" name="テキスト ボックス 33">
            <a:extLst>
              <a:ext uri="{FF2B5EF4-FFF2-40B4-BE49-F238E27FC236}">
                <a16:creationId xmlns:a16="http://schemas.microsoft.com/office/drawing/2014/main" id="{72E53EF3-79AD-46CF-B31F-187E5316BD6B}"/>
              </a:ext>
            </a:extLst>
          </p:cNvPr>
          <p:cNvSpPr txBox="1"/>
          <p:nvPr/>
        </p:nvSpPr>
        <p:spPr>
          <a:xfrm>
            <a:off x="381000" y="263770"/>
            <a:ext cx="9144000" cy="523220"/>
          </a:xfrm>
          <a:prstGeom prst="rect">
            <a:avLst/>
          </a:prstGeom>
          <a:gradFill flip="none" rotWithShape="1">
            <a:gsLst>
              <a:gs pos="0">
                <a:srgbClr val="006666"/>
              </a:gs>
              <a:gs pos="100000">
                <a:srgbClr val="008080"/>
              </a:gs>
            </a:gsLst>
            <a:lin ang="16200000" scaled="1"/>
            <a:tileRect/>
          </a:gradFill>
        </p:spPr>
        <p:txBody>
          <a:bodyPr wrap="square" rtlCol="0">
            <a:spAutoFit/>
          </a:bodyPr>
          <a:lstStyle/>
          <a:p>
            <a:pPr algn="ctr"/>
            <a:r>
              <a:rPr lang="ja-JP" altLang="en-US" sz="2800" b="1" dirty="0">
                <a:solidFill>
                  <a:prstClr val="white"/>
                </a:solidFill>
                <a:latin typeface="HGPｺﾞｼｯｸM" panose="020B0600000000000000" pitchFamily="50" charset="-128"/>
                <a:ea typeface="HGPｺﾞｼｯｸM" panose="020B0600000000000000" pitchFamily="50" charset="-128"/>
              </a:rPr>
              <a:t>養父市が実現した規制改革メニュー</a:t>
            </a:r>
          </a:p>
        </p:txBody>
      </p:sp>
      <p:sp>
        <p:nvSpPr>
          <p:cNvPr id="39" name="正方形/長方形 38">
            <a:extLst>
              <a:ext uri="{FF2B5EF4-FFF2-40B4-BE49-F238E27FC236}">
                <a16:creationId xmlns:a16="http://schemas.microsoft.com/office/drawing/2014/main" id="{8B7E078C-AB9B-4BBA-A223-DE0497E1506C}"/>
              </a:ext>
            </a:extLst>
          </p:cNvPr>
          <p:cNvSpPr/>
          <p:nvPr/>
        </p:nvSpPr>
        <p:spPr>
          <a:xfrm>
            <a:off x="5196634" y="4716376"/>
            <a:ext cx="684000" cy="4765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b="1" dirty="0">
                <a:latin typeface="+mn-ea"/>
              </a:rPr>
              <a:t>規制改革</a:t>
            </a:r>
            <a:endParaRPr lang="en-US" altLang="ja-JP" sz="750" b="1" dirty="0">
              <a:latin typeface="+mn-ea"/>
            </a:endParaRPr>
          </a:p>
          <a:p>
            <a:pPr algn="ctr"/>
            <a:r>
              <a:rPr lang="en-US" altLang="ja-JP" b="1" dirty="0">
                <a:latin typeface="+mn-ea"/>
              </a:rPr>
              <a:t>10</a:t>
            </a:r>
          </a:p>
        </p:txBody>
      </p:sp>
      <p:sp>
        <p:nvSpPr>
          <p:cNvPr id="40" name="角丸四角形 17">
            <a:extLst>
              <a:ext uri="{FF2B5EF4-FFF2-40B4-BE49-F238E27FC236}">
                <a16:creationId xmlns:a16="http://schemas.microsoft.com/office/drawing/2014/main" id="{D7065696-A2AD-40F8-B980-1365E74730A5}"/>
              </a:ext>
            </a:extLst>
          </p:cNvPr>
          <p:cNvSpPr/>
          <p:nvPr/>
        </p:nvSpPr>
        <p:spPr>
          <a:xfrm>
            <a:off x="5988315" y="3200821"/>
            <a:ext cx="3074530" cy="432000"/>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b="1" dirty="0">
                <a:solidFill>
                  <a:schemeClr val="tx1"/>
                </a:solidFill>
                <a:latin typeface="+mn-ea"/>
              </a:rPr>
              <a:t>特定非営利法人（</a:t>
            </a:r>
            <a:r>
              <a:rPr lang="en-US" altLang="ja-JP" b="1" dirty="0">
                <a:solidFill>
                  <a:schemeClr val="tx1"/>
                </a:solidFill>
                <a:latin typeface="+mn-ea"/>
              </a:rPr>
              <a:t>NPO</a:t>
            </a:r>
            <a:r>
              <a:rPr lang="ja-JP" altLang="en-US" b="1" dirty="0">
                <a:solidFill>
                  <a:schemeClr val="tx1"/>
                </a:solidFill>
                <a:latin typeface="+mn-ea"/>
              </a:rPr>
              <a:t>法人）の設置手続きの迅速化</a:t>
            </a:r>
          </a:p>
        </p:txBody>
      </p:sp>
    </p:spTree>
    <p:extLst>
      <p:ext uri="{BB962C8B-B14F-4D97-AF65-F5344CB8AC3E}">
        <p14:creationId xmlns:p14="http://schemas.microsoft.com/office/powerpoint/2010/main" val="192984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76660" y="1253273"/>
            <a:ext cx="8842483" cy="4247317"/>
          </a:xfrm>
          <a:prstGeom prst="rect">
            <a:avLst/>
          </a:prstGeom>
          <a:noFill/>
        </p:spPr>
        <p:txBody>
          <a:bodyPr>
            <a:spAutoFit/>
          </a:bodyPr>
          <a:lstStyle/>
          <a:p>
            <a:pPr algn="ctr" defTabSz="914400">
              <a:defRPr/>
            </a:pPr>
            <a:r>
              <a:rPr lang="ja-JP" altLang="en-US" sz="5400" b="1"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HGPｺﾞｼｯｸM" panose="020B0600000000000000" pitchFamily="50" charset="-128"/>
                <a:ea typeface="HGPｺﾞｼｯｸM" panose="020B0600000000000000" pitchFamily="50" charset="-128"/>
              </a:rPr>
              <a:t>養父市は何も失うものはない</a:t>
            </a:r>
            <a:endParaRPr lang="en-US" altLang="ja-JP" sz="5400" b="1"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HGPｺﾞｼｯｸM" panose="020B0600000000000000" pitchFamily="50" charset="-128"/>
              <a:ea typeface="HGPｺﾞｼｯｸM" panose="020B0600000000000000" pitchFamily="50" charset="-128"/>
            </a:endParaRPr>
          </a:p>
          <a:p>
            <a:pPr algn="ctr" defTabSz="914400">
              <a:defRPr/>
            </a:pPr>
            <a:endParaRPr lang="en-US" altLang="ja-JP" sz="5400" b="1"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HGPｺﾞｼｯｸM" panose="020B0600000000000000" pitchFamily="50" charset="-128"/>
              <a:ea typeface="HGPｺﾞｼｯｸM" panose="020B0600000000000000" pitchFamily="50" charset="-128"/>
            </a:endParaRPr>
          </a:p>
          <a:p>
            <a:pPr algn="ctr" defTabSz="914400">
              <a:defRPr/>
            </a:pPr>
            <a:r>
              <a:rPr lang="ja-JP" altLang="en-US" sz="5400" b="1"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HGPｺﾞｼｯｸM" panose="020B0600000000000000" pitchFamily="50" charset="-128"/>
                <a:ea typeface="HGPｺﾞｼｯｸM" panose="020B0600000000000000" pitchFamily="50" charset="-128"/>
              </a:rPr>
              <a:t>だから</a:t>
            </a:r>
            <a:endParaRPr lang="en-US" altLang="ja-JP" sz="5400" b="1"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HGPｺﾞｼｯｸM" panose="020B0600000000000000" pitchFamily="50" charset="-128"/>
              <a:ea typeface="HGPｺﾞｼｯｸM" panose="020B0600000000000000" pitchFamily="50" charset="-128"/>
            </a:endParaRPr>
          </a:p>
          <a:p>
            <a:pPr algn="ctr" defTabSz="914400">
              <a:defRPr/>
            </a:pPr>
            <a:endParaRPr lang="en-US" altLang="ja-JP" sz="5400" b="1"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HGPｺﾞｼｯｸM" panose="020B0600000000000000" pitchFamily="50" charset="-128"/>
              <a:ea typeface="HGPｺﾞｼｯｸM" panose="020B0600000000000000" pitchFamily="50" charset="-128"/>
            </a:endParaRPr>
          </a:p>
          <a:p>
            <a:pPr algn="ctr" defTabSz="914400">
              <a:defRPr/>
            </a:pPr>
            <a:r>
              <a:rPr lang="ja-JP" altLang="en-US" sz="5400" b="1" cap="all" dirty="0">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HGPｺﾞｼｯｸM" panose="020B0600000000000000" pitchFamily="50" charset="-128"/>
                <a:ea typeface="HGPｺﾞｼｯｸM" panose="020B0600000000000000" pitchFamily="50" charset="-128"/>
              </a:rPr>
              <a:t>養父市は挑戦しつづける</a:t>
            </a:r>
          </a:p>
        </p:txBody>
      </p:sp>
      <p:sp>
        <p:nvSpPr>
          <p:cNvPr id="8" name="角丸四角形 7"/>
          <p:cNvSpPr/>
          <p:nvPr/>
        </p:nvSpPr>
        <p:spPr>
          <a:xfrm>
            <a:off x="560388" y="762065"/>
            <a:ext cx="8785225" cy="5842000"/>
          </a:xfrm>
          <a:prstGeom prst="roundRect">
            <a:avLst>
              <a:gd name="adj" fmla="val 2379"/>
            </a:avLst>
          </a:prstGeom>
          <a:no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dirty="0">
              <a:solidFill>
                <a:prstClr val="white"/>
              </a:solidFill>
            </a:endParaRPr>
          </a:p>
        </p:txBody>
      </p:sp>
      <p:sp>
        <p:nvSpPr>
          <p:cNvPr id="9" name="Rectangle 1"/>
          <p:cNvSpPr>
            <a:spLocks noChangeArrowheads="1"/>
          </p:cNvSpPr>
          <p:nvPr/>
        </p:nvSpPr>
        <p:spPr bwMode="auto">
          <a:xfrm>
            <a:off x="4557714" y="3912910"/>
            <a:ext cx="790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ts val="750"/>
              </a:spcBef>
              <a:buFont typeface="Arial" pitchFamily="34" charset="0"/>
              <a:buChar char="•"/>
              <a:defRPr kumimoji="1"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kumimoji="1">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kumimoji="1"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kumimoji="1"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kumimoji="1"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9pPr>
          </a:lstStyle>
          <a:p>
            <a:pPr defTabSz="914400" eaLnBrk="1" hangingPunct="1">
              <a:lnSpc>
                <a:spcPct val="100000"/>
              </a:lnSpc>
              <a:spcBef>
                <a:spcPct val="0"/>
              </a:spcBef>
              <a:buNone/>
            </a:pPr>
            <a:r>
              <a:rPr lang="ja-JP" altLang="ja-JP" sz="3600" dirty="0">
                <a:solidFill>
                  <a:srgbClr val="000000"/>
                </a:solidFill>
                <a:latin typeface="Arial Unicode MS" pitchFamily="50" charset="-128"/>
              </a:rPr>
              <a:t>So</a:t>
            </a:r>
            <a:endParaRPr lang="ja-JP" altLang="ja-JP" sz="3600" dirty="0">
              <a:solidFill>
                <a:srgbClr val="000000"/>
              </a:solidFill>
              <a:latin typeface="Arial" pitchFamily="34" charset="0"/>
            </a:endParaRPr>
          </a:p>
        </p:txBody>
      </p:sp>
      <p:sp>
        <p:nvSpPr>
          <p:cNvPr id="10" name="テキスト ボックス 11"/>
          <p:cNvSpPr txBox="1">
            <a:spLocks noChangeArrowheads="1"/>
          </p:cNvSpPr>
          <p:nvPr/>
        </p:nvSpPr>
        <p:spPr bwMode="auto">
          <a:xfrm>
            <a:off x="2195514" y="2279373"/>
            <a:ext cx="4935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750"/>
              </a:spcBef>
              <a:buFont typeface="Arial" pitchFamily="34" charset="0"/>
              <a:buChar char="•"/>
              <a:defRPr kumimoji="1"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kumimoji="1">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kumimoji="1"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kumimoji="1"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kumimoji="1"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9pPr>
          </a:lstStyle>
          <a:p>
            <a:pPr defTabSz="914400" eaLnBrk="1" hangingPunct="1">
              <a:lnSpc>
                <a:spcPct val="100000"/>
              </a:lnSpc>
              <a:spcBef>
                <a:spcPct val="0"/>
              </a:spcBef>
              <a:buNone/>
            </a:pPr>
            <a:r>
              <a:rPr lang="ja-JP" altLang="ja-JP" sz="3600" dirty="0">
                <a:solidFill>
                  <a:srgbClr val="000000"/>
                </a:solidFill>
                <a:latin typeface="Arial Unicode MS" pitchFamily="50" charset="-128"/>
              </a:rPr>
              <a:t>Yabu </a:t>
            </a:r>
            <a:r>
              <a:rPr lang="en-US" altLang="ja-JP" sz="3600" dirty="0">
                <a:solidFill>
                  <a:srgbClr val="000000"/>
                </a:solidFill>
                <a:latin typeface="Arial Unicode MS" pitchFamily="50" charset="-128"/>
              </a:rPr>
              <a:t>ha</a:t>
            </a:r>
            <a:r>
              <a:rPr lang="ja-JP" altLang="ja-JP" sz="3600" dirty="0">
                <a:solidFill>
                  <a:srgbClr val="000000"/>
                </a:solidFill>
                <a:latin typeface="Arial Unicode MS" pitchFamily="50" charset="-128"/>
              </a:rPr>
              <a:t>s nothing to lose</a:t>
            </a:r>
            <a:endParaRPr lang="en-US" altLang="ja-JP" sz="3600" dirty="0">
              <a:solidFill>
                <a:srgbClr val="000000"/>
              </a:solidFill>
              <a:latin typeface="Arial Unicode MS" pitchFamily="50" charset="-128"/>
            </a:endParaRPr>
          </a:p>
        </p:txBody>
      </p:sp>
      <p:sp>
        <p:nvSpPr>
          <p:cNvPr id="11" name="正方形/長方形 12"/>
          <p:cNvSpPr>
            <a:spLocks noChangeArrowheads="1"/>
          </p:cNvSpPr>
          <p:nvPr/>
        </p:nvSpPr>
        <p:spPr bwMode="auto">
          <a:xfrm>
            <a:off x="2436813" y="5653469"/>
            <a:ext cx="5727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750"/>
              </a:spcBef>
              <a:buFont typeface="Arial" pitchFamily="34" charset="0"/>
              <a:buChar char="•"/>
              <a:defRPr kumimoji="1"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kumimoji="1">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kumimoji="1"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kumimoji="1"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kumimoji="1"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kumimoji="1" sz="1300">
                <a:solidFill>
                  <a:schemeClr val="tx1"/>
                </a:solidFill>
                <a:latin typeface="Calibri" pitchFamily="34" charset="0"/>
              </a:defRPr>
            </a:lvl9pPr>
          </a:lstStyle>
          <a:p>
            <a:pPr defTabSz="914400" eaLnBrk="1" hangingPunct="1">
              <a:lnSpc>
                <a:spcPct val="100000"/>
              </a:lnSpc>
              <a:spcBef>
                <a:spcPct val="0"/>
              </a:spcBef>
              <a:buNone/>
            </a:pPr>
            <a:r>
              <a:rPr lang="ja-JP" altLang="ja-JP" sz="3600" dirty="0">
                <a:solidFill>
                  <a:srgbClr val="000000"/>
                </a:solidFill>
                <a:latin typeface="Arial Unicode MS" pitchFamily="50" charset="-128"/>
              </a:rPr>
              <a:t>Yabu continue</a:t>
            </a:r>
            <a:r>
              <a:rPr lang="en-US" altLang="ja-JP" sz="3600" dirty="0">
                <a:solidFill>
                  <a:srgbClr val="000000"/>
                </a:solidFill>
                <a:latin typeface="Arial Unicode MS" pitchFamily="50" charset="-128"/>
              </a:rPr>
              <a:t>s</a:t>
            </a:r>
            <a:r>
              <a:rPr lang="ja-JP" altLang="ja-JP" sz="3600" dirty="0">
                <a:solidFill>
                  <a:srgbClr val="000000"/>
                </a:solidFill>
                <a:latin typeface="Arial Unicode MS" pitchFamily="50" charset="-128"/>
              </a:rPr>
              <a:t> to challenge</a:t>
            </a:r>
            <a:r>
              <a:rPr lang="ja-JP" altLang="ja-JP" sz="3600" dirty="0">
                <a:solidFill>
                  <a:srgbClr val="000000"/>
                </a:solidFill>
                <a:latin typeface="Arial" pitchFamily="34" charset="0"/>
              </a:rPr>
              <a:t> </a:t>
            </a:r>
          </a:p>
        </p:txBody>
      </p:sp>
      <p:sp>
        <p:nvSpPr>
          <p:cNvPr id="12" name="テキスト ボックス 11">
            <a:extLst>
              <a:ext uri="{FF2B5EF4-FFF2-40B4-BE49-F238E27FC236}">
                <a16:creationId xmlns:a16="http://schemas.microsoft.com/office/drawing/2014/main" id="{72E53EF3-79AD-46CF-B31F-187E5316BD6B}"/>
              </a:ext>
            </a:extLst>
          </p:cNvPr>
          <p:cNvSpPr txBox="1"/>
          <p:nvPr/>
        </p:nvSpPr>
        <p:spPr>
          <a:xfrm>
            <a:off x="381000" y="161977"/>
            <a:ext cx="9144000" cy="523220"/>
          </a:xfrm>
          <a:prstGeom prst="rect">
            <a:avLst/>
          </a:prstGeom>
          <a:gradFill flip="none" rotWithShape="1">
            <a:gsLst>
              <a:gs pos="0">
                <a:srgbClr val="006666"/>
              </a:gs>
              <a:gs pos="100000">
                <a:srgbClr val="008080"/>
              </a:gs>
            </a:gsLst>
            <a:lin ang="16200000" scaled="1"/>
            <a:tileRect/>
          </a:gradFill>
        </p:spPr>
        <p:txBody>
          <a:bodyPr wrap="square" rtlCol="0">
            <a:spAutoFit/>
          </a:bodyPr>
          <a:lstStyle/>
          <a:p>
            <a:pPr algn="ctr"/>
            <a:r>
              <a:rPr lang="ja-JP" altLang="en-US" sz="2800" b="1" dirty="0">
                <a:solidFill>
                  <a:prstClr val="white"/>
                </a:solidFill>
                <a:latin typeface="HGPｺﾞｼｯｸM" panose="020B0600000000000000" pitchFamily="50" charset="-128"/>
                <a:ea typeface="HGPｺﾞｼｯｸM" panose="020B0600000000000000" pitchFamily="50" charset="-128"/>
              </a:rPr>
              <a:t>おわりに</a:t>
            </a:r>
          </a:p>
        </p:txBody>
      </p:sp>
      <p:sp>
        <p:nvSpPr>
          <p:cNvPr id="14" name="スライド番号プレースホルダー 1"/>
          <p:cNvSpPr>
            <a:spLocks noGrp="1"/>
          </p:cNvSpPr>
          <p:nvPr>
            <p:ph type="sldNum" sz="quarter" idx="12"/>
          </p:nvPr>
        </p:nvSpPr>
        <p:spPr>
          <a:xfrm>
            <a:off x="7126711" y="6342054"/>
            <a:ext cx="2057400" cy="365125"/>
          </a:xfrm>
        </p:spPr>
        <p:txBody>
          <a:bodyPr/>
          <a:lstStyle/>
          <a:p>
            <a:fld id="{7FFBFADC-F82C-41EC-A578-194E2D6E6D7F}" type="slidenum">
              <a:rPr kumimoji="1" lang="ja-JP" altLang="en-US"/>
              <a:t>7</a:t>
            </a:fld>
            <a:endParaRPr kumimoji="1" lang="ja-JP" altLang="en-US" dirty="0"/>
          </a:p>
        </p:txBody>
      </p:sp>
    </p:spTree>
    <p:extLst>
      <p:ext uri="{BB962C8B-B14F-4D97-AF65-F5344CB8AC3E}">
        <p14:creationId xmlns:p14="http://schemas.microsoft.com/office/powerpoint/2010/main" val="1786033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6335</TotalTime>
  <Words>588</Words>
  <Application>Microsoft Office PowerPoint</Application>
  <PresentationFormat>A4 210 x 297 mm</PresentationFormat>
  <Paragraphs>82</Paragraphs>
  <Slides>7</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Arial Unicode MS</vt:lpstr>
      <vt:lpstr>HGPｺﾞｼｯｸM</vt:lpstr>
      <vt:lpstr>Meiryo UI</vt:lpstr>
      <vt:lpstr>游ゴシック</vt:lpstr>
      <vt:lpstr>Arial</vt:lpstr>
      <vt:lpstr>Calibri</vt:lpstr>
      <vt:lpstr>Calibri Light</vt:lpstr>
      <vt:lpstr>Wingdings</vt:lpstr>
      <vt:lpstr>Office Theme</vt:lpstr>
      <vt:lpstr>PowerPoint プレゼンテーション</vt:lpstr>
      <vt:lpstr>世界に誇る日本の新しい香辛料　朝倉山椒</vt:lpstr>
      <vt:lpstr>　日本の技術輸出　第１号 　養蚕</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養父市</dc:creator>
  <cp:lastModifiedBy>養父市</cp:lastModifiedBy>
  <cp:revision>222</cp:revision>
  <cp:lastPrinted>2023-08-16T04:04:39Z</cp:lastPrinted>
  <dcterms:created xsi:type="dcterms:W3CDTF">2022-04-26T01:47:48Z</dcterms:created>
  <dcterms:modified xsi:type="dcterms:W3CDTF">2023-08-16T04:08:31Z</dcterms:modified>
</cp:coreProperties>
</file>