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9.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handoutMasterIdLst>
    <p:handoutMasterId r:id="rId19"/>
  </p:handoutMasterIdLst>
  <p:sldIdLst>
    <p:sldId id="256" r:id="rId4"/>
    <p:sldId id="868" r:id="rId5"/>
    <p:sldId id="277" r:id="rId6"/>
    <p:sldId id="321" r:id="rId7"/>
    <p:sldId id="290" r:id="rId8"/>
    <p:sldId id="285" r:id="rId9"/>
    <p:sldId id="281" r:id="rId10"/>
    <p:sldId id="276" r:id="rId11"/>
    <p:sldId id="264" r:id="rId12"/>
    <p:sldId id="263" r:id="rId13"/>
    <p:sldId id="286" r:id="rId14"/>
    <p:sldId id="296" r:id="rId15"/>
    <p:sldId id="320" r:id="rId16"/>
    <p:sldId id="266" r:id="rId17"/>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88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604" autoAdjust="0"/>
  </p:normalViewPr>
  <p:slideViewPr>
    <p:cSldViewPr snapToGrid="0">
      <p:cViewPr varScale="1">
        <p:scale>
          <a:sx n="111" d="100"/>
          <a:sy n="111" d="100"/>
        </p:scale>
        <p:origin x="558" y="10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8" d="100"/>
          <a:sy n="78" d="100"/>
        </p:scale>
        <p:origin x="406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0～14歳</c:v>
                </c:pt>
              </c:strCache>
            </c:strRef>
          </c:tx>
          <c:spPr>
            <a:solidFill>
              <a:schemeClr val="accent1"/>
            </a:solidFill>
            <a:ln>
              <a:solidFill>
                <a:schemeClr val="tx1">
                  <a:lumMod val="50000"/>
                  <a:lumOff val="50000"/>
                </a:schemeClr>
              </a:solidFill>
            </a:ln>
            <a:effectLst/>
          </c:spPr>
          <c:invertIfNegative val="0"/>
          <c:cat>
            <c:numRef>
              <c:f>Sheet1!$A$2:$A$11</c:f>
              <c:numCache>
                <c:formatCode>General</c:formatCode>
                <c:ptCount val="10"/>
                <c:pt idx="0">
                  <c:v>2015</c:v>
                </c:pt>
                <c:pt idx="1">
                  <c:v>2020</c:v>
                </c:pt>
                <c:pt idx="2">
                  <c:v>2025</c:v>
                </c:pt>
                <c:pt idx="3">
                  <c:v>2030</c:v>
                </c:pt>
                <c:pt idx="4">
                  <c:v>2035</c:v>
                </c:pt>
                <c:pt idx="5">
                  <c:v>2040</c:v>
                </c:pt>
                <c:pt idx="6">
                  <c:v>2045</c:v>
                </c:pt>
                <c:pt idx="7">
                  <c:v>2050</c:v>
                </c:pt>
                <c:pt idx="8">
                  <c:v>2055</c:v>
                </c:pt>
                <c:pt idx="9">
                  <c:v>2060</c:v>
                </c:pt>
              </c:numCache>
            </c:numRef>
          </c:cat>
          <c:val>
            <c:numRef>
              <c:f>Sheet1!$B$2:$B$11</c:f>
              <c:numCache>
                <c:formatCode>General</c:formatCode>
                <c:ptCount val="10"/>
                <c:pt idx="0">
                  <c:v>1875</c:v>
                </c:pt>
                <c:pt idx="1">
                  <c:v>1767.258345448</c:v>
                </c:pt>
                <c:pt idx="2">
                  <c:v>1677.2227416032986</c:v>
                </c:pt>
                <c:pt idx="3">
                  <c:v>1707.2476912861036</c:v>
                </c:pt>
                <c:pt idx="4">
                  <c:v>1546.6723963239247</c:v>
                </c:pt>
                <c:pt idx="5">
                  <c:v>1427.2196653518683</c:v>
                </c:pt>
                <c:pt idx="6">
                  <c:v>1302.0402685732897</c:v>
                </c:pt>
                <c:pt idx="7">
                  <c:v>1170.1560078050129</c:v>
                </c:pt>
                <c:pt idx="8">
                  <c:v>1054.0205089199167</c:v>
                </c:pt>
                <c:pt idx="9">
                  <c:v>966.86527322671043</c:v>
                </c:pt>
              </c:numCache>
            </c:numRef>
          </c:val>
          <c:extLst>
            <c:ext xmlns:c16="http://schemas.microsoft.com/office/drawing/2014/chart" uri="{C3380CC4-5D6E-409C-BE32-E72D297353CC}">
              <c16:uniqueId val="{00000000-E1C7-4CC4-BAC6-AAF2D2376F6C}"/>
            </c:ext>
          </c:extLst>
        </c:ser>
        <c:ser>
          <c:idx val="1"/>
          <c:order val="1"/>
          <c:tx>
            <c:strRef>
              <c:f>Sheet1!$C$1</c:f>
              <c:strCache>
                <c:ptCount val="1"/>
                <c:pt idx="0">
                  <c:v>15～64歳</c:v>
                </c:pt>
              </c:strCache>
            </c:strRef>
          </c:tx>
          <c:spPr>
            <a:pattFill prst="ltUpDiag">
              <a:fgClr>
                <a:schemeClr val="accent2"/>
              </a:fgClr>
              <a:bgClr>
                <a:schemeClr val="bg1"/>
              </a:bgClr>
            </a:pattFill>
            <a:ln>
              <a:solidFill>
                <a:schemeClr val="tx1">
                  <a:lumMod val="50000"/>
                  <a:lumOff val="50000"/>
                </a:schemeClr>
              </a:solidFill>
            </a:ln>
            <a:effectLst/>
          </c:spPr>
          <c:invertIfNegative val="0"/>
          <c:cat>
            <c:numRef>
              <c:f>Sheet1!$A$2:$A$11</c:f>
              <c:numCache>
                <c:formatCode>General</c:formatCode>
                <c:ptCount val="10"/>
                <c:pt idx="0">
                  <c:v>2015</c:v>
                </c:pt>
                <c:pt idx="1">
                  <c:v>2020</c:v>
                </c:pt>
                <c:pt idx="2">
                  <c:v>2025</c:v>
                </c:pt>
                <c:pt idx="3">
                  <c:v>2030</c:v>
                </c:pt>
                <c:pt idx="4">
                  <c:v>2035</c:v>
                </c:pt>
                <c:pt idx="5">
                  <c:v>2040</c:v>
                </c:pt>
                <c:pt idx="6">
                  <c:v>2045</c:v>
                </c:pt>
                <c:pt idx="7">
                  <c:v>2050</c:v>
                </c:pt>
                <c:pt idx="8">
                  <c:v>2055</c:v>
                </c:pt>
                <c:pt idx="9">
                  <c:v>2060</c:v>
                </c:pt>
              </c:numCache>
            </c:numRef>
          </c:cat>
          <c:val>
            <c:numRef>
              <c:f>Sheet1!$C$2:$C$11</c:f>
              <c:numCache>
                <c:formatCode>General</c:formatCode>
                <c:ptCount val="10"/>
                <c:pt idx="0">
                  <c:v>13900</c:v>
                </c:pt>
                <c:pt idx="1">
                  <c:v>11881.87599</c:v>
                </c:pt>
                <c:pt idx="2">
                  <c:v>10524.288290714998</c:v>
                </c:pt>
                <c:pt idx="3">
                  <c:v>9450.7794654626086</c:v>
                </c:pt>
                <c:pt idx="4">
                  <c:v>8667.43293530349</c:v>
                </c:pt>
                <c:pt idx="5">
                  <c:v>7805.2284216868902</c:v>
                </c:pt>
                <c:pt idx="6">
                  <c:v>7209.7284374861165</c:v>
                </c:pt>
                <c:pt idx="7">
                  <c:v>6592.6296300716813</c:v>
                </c:pt>
                <c:pt idx="8">
                  <c:v>6069.2551561021128</c:v>
                </c:pt>
                <c:pt idx="9">
                  <c:v>5470.5663830132635</c:v>
                </c:pt>
              </c:numCache>
            </c:numRef>
          </c:val>
          <c:extLst>
            <c:ext xmlns:c16="http://schemas.microsoft.com/office/drawing/2014/chart" uri="{C3380CC4-5D6E-409C-BE32-E72D297353CC}">
              <c16:uniqueId val="{00000001-E1C7-4CC4-BAC6-AAF2D2376F6C}"/>
            </c:ext>
          </c:extLst>
        </c:ser>
        <c:ser>
          <c:idx val="2"/>
          <c:order val="2"/>
          <c:tx>
            <c:strRef>
              <c:f>Sheet1!$D$1</c:f>
              <c:strCache>
                <c:ptCount val="1"/>
                <c:pt idx="0">
                  <c:v>65歳以上</c:v>
                </c:pt>
              </c:strCache>
            </c:strRef>
          </c:tx>
          <c:spPr>
            <a:pattFill prst="pct20">
              <a:fgClr>
                <a:schemeClr val="accent3"/>
              </a:fgClr>
              <a:bgClr>
                <a:schemeClr val="bg1"/>
              </a:bgClr>
            </a:pattFill>
            <a:ln>
              <a:solidFill>
                <a:schemeClr val="tx1">
                  <a:lumMod val="50000"/>
                  <a:lumOff val="50000"/>
                </a:schemeClr>
              </a:solidFill>
            </a:ln>
            <a:effectLst/>
          </c:spPr>
          <c:invertIfNegative val="0"/>
          <c:cat>
            <c:numRef>
              <c:f>Sheet1!$A$2:$A$11</c:f>
              <c:numCache>
                <c:formatCode>General</c:formatCode>
                <c:ptCount val="10"/>
                <c:pt idx="0">
                  <c:v>2015</c:v>
                </c:pt>
                <c:pt idx="1">
                  <c:v>2020</c:v>
                </c:pt>
                <c:pt idx="2">
                  <c:v>2025</c:v>
                </c:pt>
                <c:pt idx="3">
                  <c:v>2030</c:v>
                </c:pt>
                <c:pt idx="4">
                  <c:v>2035</c:v>
                </c:pt>
                <c:pt idx="5">
                  <c:v>2040</c:v>
                </c:pt>
                <c:pt idx="6">
                  <c:v>2045</c:v>
                </c:pt>
                <c:pt idx="7">
                  <c:v>2050</c:v>
                </c:pt>
                <c:pt idx="8">
                  <c:v>2055</c:v>
                </c:pt>
                <c:pt idx="9">
                  <c:v>2060</c:v>
                </c:pt>
              </c:numCache>
            </c:numRef>
          </c:cat>
          <c:val>
            <c:numRef>
              <c:f>Sheet1!$D$2:$D$11</c:f>
              <c:numCache>
                <c:formatCode>General</c:formatCode>
                <c:ptCount val="10"/>
                <c:pt idx="0">
                  <c:v>8474</c:v>
                </c:pt>
                <c:pt idx="1">
                  <c:v>9194.2148200000011</c:v>
                </c:pt>
                <c:pt idx="2">
                  <c:v>9100.4205234661022</c:v>
                </c:pt>
                <c:pt idx="3">
                  <c:v>8507.3768679801196</c:v>
                </c:pt>
                <c:pt idx="4">
                  <c:v>7751.3103317705036</c:v>
                </c:pt>
                <c:pt idx="5">
                  <c:v>7051.0013722869508</c:v>
                </c:pt>
                <c:pt idx="6">
                  <c:v>6183.9142553240627</c:v>
                </c:pt>
                <c:pt idx="7">
                  <c:v>5534.670079029469</c:v>
                </c:pt>
                <c:pt idx="8">
                  <c:v>4971.1544142964412</c:v>
                </c:pt>
                <c:pt idx="9">
                  <c:v>4583.6672064769282</c:v>
                </c:pt>
              </c:numCache>
            </c:numRef>
          </c:val>
          <c:extLst>
            <c:ext xmlns:c16="http://schemas.microsoft.com/office/drawing/2014/chart" uri="{C3380CC4-5D6E-409C-BE32-E72D297353CC}">
              <c16:uniqueId val="{00000002-E1C7-4CC4-BAC6-AAF2D2376F6C}"/>
            </c:ext>
          </c:extLst>
        </c:ser>
        <c:dLbls>
          <c:showLegendKey val="0"/>
          <c:showVal val="0"/>
          <c:showCatName val="0"/>
          <c:showSerName val="0"/>
          <c:showPercent val="0"/>
          <c:showBubbleSize val="0"/>
        </c:dLbls>
        <c:gapWidth val="0"/>
        <c:overlap val="100"/>
        <c:axId val="842755328"/>
        <c:axId val="842763856"/>
      </c:barChart>
      <c:lineChart>
        <c:grouping val="standard"/>
        <c:varyColors val="0"/>
        <c:ser>
          <c:idx val="3"/>
          <c:order val="3"/>
          <c:tx>
            <c:strRef>
              <c:f>Sheet1!$E$1</c:f>
              <c:strCache>
                <c:ptCount val="1"/>
                <c:pt idx="0">
                  <c:v>高齢化率</c:v>
                </c:pt>
              </c:strCache>
            </c:strRef>
          </c:tx>
          <c:spPr>
            <a:ln w="19050" cap="rnd">
              <a:solidFill>
                <a:schemeClr val="accent5"/>
              </a:solidFill>
              <a:round/>
            </a:ln>
            <a:effectLst/>
          </c:spPr>
          <c:marker>
            <c:symbol val="diamond"/>
            <c:size val="6"/>
            <c:spPr>
              <a:solidFill>
                <a:schemeClr val="accent5"/>
              </a:solidFill>
              <a:ln w="9525">
                <a:noFill/>
              </a:ln>
              <a:effectLst/>
            </c:spPr>
          </c:marker>
          <c:cat>
            <c:numRef>
              <c:f>Sheet1!$A$2:$A$11</c:f>
              <c:numCache>
                <c:formatCode>General</c:formatCode>
                <c:ptCount val="10"/>
                <c:pt idx="0">
                  <c:v>2015</c:v>
                </c:pt>
                <c:pt idx="1">
                  <c:v>2020</c:v>
                </c:pt>
                <c:pt idx="2">
                  <c:v>2025</c:v>
                </c:pt>
                <c:pt idx="3">
                  <c:v>2030</c:v>
                </c:pt>
                <c:pt idx="4">
                  <c:v>2035</c:v>
                </c:pt>
                <c:pt idx="5">
                  <c:v>2040</c:v>
                </c:pt>
                <c:pt idx="6">
                  <c:v>2045</c:v>
                </c:pt>
                <c:pt idx="7">
                  <c:v>2050</c:v>
                </c:pt>
                <c:pt idx="8">
                  <c:v>2055</c:v>
                </c:pt>
                <c:pt idx="9">
                  <c:v>2060</c:v>
                </c:pt>
              </c:numCache>
            </c:numRef>
          </c:cat>
          <c:val>
            <c:numRef>
              <c:f>Sheet1!$E$2:$E$11</c:f>
              <c:numCache>
                <c:formatCode>0.0%</c:formatCode>
                <c:ptCount val="10"/>
                <c:pt idx="0">
                  <c:v>0.34945770959627204</c:v>
                </c:pt>
                <c:pt idx="1">
                  <c:v>0.40248979067971896</c:v>
                </c:pt>
                <c:pt idx="2">
                  <c:v>0.42721104889640599</c:v>
                </c:pt>
                <c:pt idx="3">
                  <c:v>0.43260625905688344</c:v>
                </c:pt>
                <c:pt idx="4">
                  <c:v>0.43145733318949808</c:v>
                </c:pt>
                <c:pt idx="5">
                  <c:v>0.43301644346915485</c:v>
                </c:pt>
                <c:pt idx="6">
                  <c:v>0.42079801745681517</c:v>
                </c:pt>
                <c:pt idx="7">
                  <c:v>0.41622023015972764</c:v>
                </c:pt>
                <c:pt idx="8">
                  <c:v>0.41102841404632512</c:v>
                </c:pt>
                <c:pt idx="9">
                  <c:v>0.41589929131140835</c:v>
                </c:pt>
              </c:numCache>
            </c:numRef>
          </c:val>
          <c:smooth val="0"/>
          <c:extLst>
            <c:ext xmlns:c16="http://schemas.microsoft.com/office/drawing/2014/chart" uri="{C3380CC4-5D6E-409C-BE32-E72D297353CC}">
              <c16:uniqueId val="{00000003-E1C7-4CC4-BAC6-AAF2D2376F6C}"/>
            </c:ext>
          </c:extLst>
        </c:ser>
        <c:dLbls>
          <c:showLegendKey val="0"/>
          <c:showVal val="0"/>
          <c:showCatName val="0"/>
          <c:showSerName val="0"/>
          <c:showPercent val="0"/>
          <c:showBubbleSize val="0"/>
        </c:dLbls>
        <c:marker val="1"/>
        <c:smooth val="0"/>
        <c:axId val="987442952"/>
        <c:axId val="987444920"/>
      </c:lineChart>
      <c:catAx>
        <c:axId val="842755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ja-JP"/>
          </a:p>
        </c:txPr>
        <c:crossAx val="842763856"/>
        <c:crosses val="autoZero"/>
        <c:auto val="1"/>
        <c:lblAlgn val="ctr"/>
        <c:lblOffset val="100"/>
        <c:noMultiLvlLbl val="0"/>
      </c:catAx>
      <c:valAx>
        <c:axId val="842763856"/>
        <c:scaling>
          <c:orientation val="minMax"/>
          <c:max val="25000"/>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ja-JP"/>
          </a:p>
        </c:txPr>
        <c:crossAx val="842755328"/>
        <c:crosses val="autoZero"/>
        <c:crossBetween val="between"/>
        <c:majorUnit val="5000"/>
      </c:valAx>
      <c:valAx>
        <c:axId val="987444920"/>
        <c:scaling>
          <c:orientation val="minMax"/>
          <c:max val="0.5"/>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ja-JP"/>
          </a:p>
        </c:txPr>
        <c:crossAx val="987442952"/>
        <c:crosses val="max"/>
        <c:crossBetween val="between"/>
        <c:majorUnit val="0.1"/>
      </c:valAx>
      <c:catAx>
        <c:axId val="987442952"/>
        <c:scaling>
          <c:orientation val="minMax"/>
        </c:scaling>
        <c:delete val="1"/>
        <c:axPos val="b"/>
        <c:numFmt formatCode="General" sourceLinked="1"/>
        <c:majorTickMark val="out"/>
        <c:minorTickMark val="none"/>
        <c:tickLblPos val="nextTo"/>
        <c:crossAx val="98744492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299941673957418E-2"/>
          <c:y val="9.1269841269841265E-2"/>
          <c:w val="0.83740011665208514"/>
          <c:h val="0.71510529933758271"/>
        </c:manualLayout>
      </c:layout>
      <c:barChart>
        <c:barDir val="col"/>
        <c:grouping val="clustered"/>
        <c:varyColors val="0"/>
        <c:ser>
          <c:idx val="0"/>
          <c:order val="0"/>
          <c:tx>
            <c:strRef>
              <c:f>Sheet1!$B$1</c:f>
              <c:strCache>
                <c:ptCount val="1"/>
                <c:pt idx="0">
                  <c:v>専業農家数</c:v>
                </c:pt>
              </c:strCache>
            </c:strRef>
          </c:tx>
          <c:spPr>
            <a:solidFill>
              <a:schemeClr val="accent1"/>
            </a:solidFill>
            <a:ln>
              <a:solidFill>
                <a:schemeClr val="tx1">
                  <a:lumMod val="50000"/>
                  <a:lumOff val="50000"/>
                </a:schemeClr>
              </a:solidFill>
            </a:ln>
            <a:effectLst/>
          </c:spPr>
          <c:invertIfNegative val="0"/>
          <c:dLbls>
            <c:spPr>
              <a:noFill/>
              <a:ln>
                <a:noFill/>
              </a:ln>
              <a:effectLst/>
            </c:spPr>
            <c:txPr>
              <a:bodyPr rot="0" spcFirstLastPara="1" vertOverflow="ellipsis" vert="horz" wrap="square" anchor="ctr" anchorCtr="1"/>
              <a:lstStyle/>
              <a:p>
                <a:pPr>
                  <a:defRPr sz="900" b="0" i="1" u="none" strike="noStrike" kern="1200" baseline="0">
                    <a:solidFill>
                      <a:sysClr val="windowText" lastClr="000000"/>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1990</c:v>
                </c:pt>
                <c:pt idx="1">
                  <c:v>1995</c:v>
                </c:pt>
                <c:pt idx="2">
                  <c:v>2000</c:v>
                </c:pt>
                <c:pt idx="3">
                  <c:v>2005</c:v>
                </c:pt>
                <c:pt idx="4">
                  <c:v>2010</c:v>
                </c:pt>
                <c:pt idx="5">
                  <c:v>2015</c:v>
                </c:pt>
              </c:numCache>
            </c:numRef>
          </c:cat>
          <c:val>
            <c:numRef>
              <c:f>Sheet1!$B$2:$B$7</c:f>
              <c:numCache>
                <c:formatCode>General</c:formatCode>
                <c:ptCount val="6"/>
                <c:pt idx="0">
                  <c:v>542</c:v>
                </c:pt>
                <c:pt idx="1">
                  <c:v>545</c:v>
                </c:pt>
                <c:pt idx="2">
                  <c:v>503</c:v>
                </c:pt>
                <c:pt idx="3">
                  <c:v>557</c:v>
                </c:pt>
                <c:pt idx="4">
                  <c:v>582</c:v>
                </c:pt>
                <c:pt idx="5">
                  <c:v>598</c:v>
                </c:pt>
              </c:numCache>
            </c:numRef>
          </c:val>
          <c:extLst>
            <c:ext xmlns:c16="http://schemas.microsoft.com/office/drawing/2014/chart" uri="{C3380CC4-5D6E-409C-BE32-E72D297353CC}">
              <c16:uniqueId val="{00000000-90DE-4079-A99A-5235B60401E4}"/>
            </c:ext>
          </c:extLst>
        </c:ser>
        <c:ser>
          <c:idx val="1"/>
          <c:order val="1"/>
          <c:tx>
            <c:strRef>
              <c:f>Sheet1!$C$1</c:f>
              <c:strCache>
                <c:ptCount val="1"/>
                <c:pt idx="0">
                  <c:v>兼業農家数</c:v>
                </c:pt>
              </c:strCache>
            </c:strRef>
          </c:tx>
          <c:spPr>
            <a:pattFill prst="ltUpDiag">
              <a:fgClr>
                <a:schemeClr val="accent2"/>
              </a:fgClr>
              <a:bgClr>
                <a:schemeClr val="bg1"/>
              </a:bgClr>
            </a:pattFill>
            <a:ln>
              <a:solidFill>
                <a:schemeClr val="tx1">
                  <a:lumMod val="50000"/>
                  <a:lumOff val="50000"/>
                </a:schemeClr>
              </a:solidFill>
            </a:ln>
            <a:effectLst/>
          </c:spPr>
          <c:invertIfNegative val="0"/>
          <c:dLbls>
            <c:numFmt formatCode="#,##0_);[Red]\(#,##0\)" sourceLinked="0"/>
            <c:spPr>
              <a:noFill/>
              <a:ln>
                <a:noFill/>
              </a:ln>
              <a:effectLst/>
            </c:spPr>
            <c:txPr>
              <a:bodyPr rot="0" spcFirstLastPara="1" vertOverflow="ellipsis" vert="horz" wrap="square" anchor="ctr" anchorCtr="1"/>
              <a:lstStyle/>
              <a:p>
                <a:pPr>
                  <a:defRPr sz="900" b="0" i="1" u="none" strike="noStrike" kern="1200" baseline="0">
                    <a:solidFill>
                      <a:sysClr val="windowText" lastClr="000000"/>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1990</c:v>
                </c:pt>
                <c:pt idx="1">
                  <c:v>1995</c:v>
                </c:pt>
                <c:pt idx="2">
                  <c:v>2000</c:v>
                </c:pt>
                <c:pt idx="3">
                  <c:v>2005</c:v>
                </c:pt>
                <c:pt idx="4">
                  <c:v>2010</c:v>
                </c:pt>
                <c:pt idx="5">
                  <c:v>2015</c:v>
                </c:pt>
              </c:numCache>
            </c:numRef>
          </c:cat>
          <c:val>
            <c:numRef>
              <c:f>Sheet1!$C$2:$C$7</c:f>
              <c:numCache>
                <c:formatCode>General</c:formatCode>
                <c:ptCount val="6"/>
                <c:pt idx="0">
                  <c:v>7055</c:v>
                </c:pt>
                <c:pt idx="1">
                  <c:v>6078</c:v>
                </c:pt>
                <c:pt idx="2">
                  <c:v>5114</c:v>
                </c:pt>
                <c:pt idx="3">
                  <c:v>4397</c:v>
                </c:pt>
                <c:pt idx="4">
                  <c:v>3852</c:v>
                </c:pt>
                <c:pt idx="5">
                  <c:v>3063</c:v>
                </c:pt>
              </c:numCache>
            </c:numRef>
          </c:val>
          <c:extLst>
            <c:ext xmlns:c16="http://schemas.microsoft.com/office/drawing/2014/chart" uri="{C3380CC4-5D6E-409C-BE32-E72D297353CC}">
              <c16:uniqueId val="{00000001-90DE-4079-A99A-5235B60401E4}"/>
            </c:ext>
          </c:extLst>
        </c:ser>
        <c:dLbls>
          <c:showLegendKey val="0"/>
          <c:showVal val="0"/>
          <c:showCatName val="0"/>
          <c:showSerName val="0"/>
          <c:showPercent val="0"/>
          <c:showBubbleSize val="0"/>
        </c:dLbls>
        <c:gapWidth val="219"/>
        <c:overlap val="-27"/>
        <c:axId val="1181215248"/>
        <c:axId val="1181214920"/>
      </c:barChart>
      <c:lineChart>
        <c:grouping val="standard"/>
        <c:varyColors val="0"/>
        <c:ser>
          <c:idx val="2"/>
          <c:order val="2"/>
          <c:tx>
            <c:strRef>
              <c:f>Sheet1!$D$1</c:f>
              <c:strCache>
                <c:ptCount val="1"/>
                <c:pt idx="0">
                  <c:v>経営耕地面積</c:v>
                </c:pt>
              </c:strCache>
            </c:strRef>
          </c:tx>
          <c:spPr>
            <a:ln w="19050" cap="rnd">
              <a:solidFill>
                <a:schemeClr val="accent5"/>
              </a:solidFill>
              <a:round/>
            </a:ln>
            <a:effectLst/>
          </c:spPr>
          <c:marker>
            <c:symbol val="diamond"/>
            <c:size val="6"/>
            <c:spPr>
              <a:solidFill>
                <a:schemeClr val="accent5"/>
              </a:solidFill>
              <a:ln w="9525">
                <a:noFill/>
              </a:ln>
              <a:effectLst/>
            </c:spPr>
          </c:marker>
          <c:dLbls>
            <c:numFmt formatCode="#,##0_);[Red]\(#,##0\)" sourceLinked="0"/>
            <c:spPr>
              <a:noFill/>
              <a:ln>
                <a:noFill/>
              </a:ln>
              <a:effectLst/>
            </c:spPr>
            <c:txPr>
              <a:bodyPr rot="0" spcFirstLastPara="1" vertOverflow="ellipsis" vert="horz" wrap="square" anchor="ctr" anchorCtr="1"/>
              <a:lstStyle/>
              <a:p>
                <a:pPr>
                  <a:defRPr sz="900" b="0" i="1"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1990</c:v>
                </c:pt>
                <c:pt idx="1">
                  <c:v>1995</c:v>
                </c:pt>
                <c:pt idx="2">
                  <c:v>2000</c:v>
                </c:pt>
                <c:pt idx="3">
                  <c:v>2005</c:v>
                </c:pt>
                <c:pt idx="4">
                  <c:v>2010</c:v>
                </c:pt>
                <c:pt idx="5">
                  <c:v>2015</c:v>
                </c:pt>
              </c:numCache>
            </c:numRef>
          </c:cat>
          <c:val>
            <c:numRef>
              <c:f>Sheet1!$D$2:$D$7</c:f>
              <c:numCache>
                <c:formatCode>General</c:formatCode>
                <c:ptCount val="6"/>
                <c:pt idx="0">
                  <c:v>5230</c:v>
                </c:pt>
                <c:pt idx="1">
                  <c:v>4597</c:v>
                </c:pt>
                <c:pt idx="2">
                  <c:v>4021</c:v>
                </c:pt>
                <c:pt idx="3">
                  <c:v>3288</c:v>
                </c:pt>
                <c:pt idx="4">
                  <c:v>3208</c:v>
                </c:pt>
                <c:pt idx="5">
                  <c:v>2809</c:v>
                </c:pt>
              </c:numCache>
            </c:numRef>
          </c:val>
          <c:smooth val="0"/>
          <c:extLst>
            <c:ext xmlns:c16="http://schemas.microsoft.com/office/drawing/2014/chart" uri="{C3380CC4-5D6E-409C-BE32-E72D297353CC}">
              <c16:uniqueId val="{00000002-90DE-4079-A99A-5235B60401E4}"/>
            </c:ext>
          </c:extLst>
        </c:ser>
        <c:dLbls>
          <c:showLegendKey val="0"/>
          <c:showVal val="0"/>
          <c:showCatName val="0"/>
          <c:showSerName val="0"/>
          <c:showPercent val="0"/>
          <c:showBubbleSize val="0"/>
        </c:dLbls>
        <c:marker val="1"/>
        <c:smooth val="0"/>
        <c:axId val="1174618328"/>
        <c:axId val="1174624560"/>
      </c:lineChart>
      <c:catAx>
        <c:axId val="118121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1181214920"/>
        <c:crosses val="autoZero"/>
        <c:auto val="1"/>
        <c:lblAlgn val="ctr"/>
        <c:lblOffset val="100"/>
        <c:noMultiLvlLbl val="0"/>
      </c:catAx>
      <c:valAx>
        <c:axId val="118121492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1181215248"/>
        <c:crosses val="autoZero"/>
        <c:crossBetween val="between"/>
      </c:valAx>
      <c:valAx>
        <c:axId val="1174624560"/>
        <c:scaling>
          <c:orientation val="minMax"/>
          <c:max val="6000"/>
        </c:scaling>
        <c:delete val="0"/>
        <c:axPos val="r"/>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ja-JP"/>
          </a:p>
        </c:txPr>
        <c:crossAx val="1174618328"/>
        <c:crosses val="max"/>
        <c:crossBetween val="between"/>
      </c:valAx>
      <c:catAx>
        <c:axId val="1174618328"/>
        <c:scaling>
          <c:orientation val="minMax"/>
        </c:scaling>
        <c:delete val="1"/>
        <c:axPos val="b"/>
        <c:numFmt formatCode="General" sourceLinked="1"/>
        <c:majorTickMark val="out"/>
        <c:minorTickMark val="none"/>
        <c:tickLblPos val="nextTo"/>
        <c:crossAx val="1174624560"/>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ysClr val="windowText" lastClr="000000"/>
                </a:solidFill>
                <a:latin typeface="+mn-ea"/>
                <a:ea typeface="+mn-ea"/>
                <a:cs typeface="+mn-cs"/>
              </a:defRPr>
            </a:pPr>
            <a:endParaRPr lang="ja-JP"/>
          </a:p>
        </c:txPr>
      </c:legendEntry>
      <c:legendEntry>
        <c:idx val="1"/>
        <c:txPr>
          <a:bodyPr rot="0" spcFirstLastPara="1" vertOverflow="ellipsis" vert="horz" wrap="square" anchor="ctr" anchorCtr="1"/>
          <a:lstStyle/>
          <a:p>
            <a:pPr>
              <a:defRPr sz="900" b="0" i="0" u="none" strike="noStrike" kern="1200" baseline="0">
                <a:solidFill>
                  <a:sysClr val="windowText" lastClr="000000"/>
                </a:solidFill>
                <a:latin typeface="+mn-ea"/>
                <a:ea typeface="+mn-ea"/>
                <a:cs typeface="+mn-cs"/>
              </a:defRPr>
            </a:pPr>
            <a:endParaRPr lang="ja-JP"/>
          </a:p>
        </c:txPr>
      </c:legendEntry>
      <c:legendEntry>
        <c:idx val="2"/>
        <c:txPr>
          <a:bodyPr rot="0" spcFirstLastPara="1" vertOverflow="ellipsis" vert="horz" wrap="square" anchor="ctr" anchorCtr="1"/>
          <a:lstStyle/>
          <a:p>
            <a:pPr>
              <a:defRPr sz="900" b="0" i="0" u="none" strike="noStrike" kern="1200" baseline="0">
                <a:solidFill>
                  <a:sysClr val="windowText" lastClr="000000"/>
                </a:solidFill>
                <a:latin typeface="+mn-ea"/>
                <a:ea typeface="+mn-ea"/>
                <a:cs typeface="+mn-cs"/>
              </a:defRPr>
            </a:pPr>
            <a:endParaRPr lang="ja-JP"/>
          </a:p>
        </c:txPr>
      </c:legendEntry>
      <c:layout>
        <c:manualLayout>
          <c:xMode val="edge"/>
          <c:yMode val="edge"/>
          <c:x val="0.14244442514953756"/>
          <c:y val="0.88403135603482563"/>
          <c:w val="0.78409563340723432"/>
          <c:h val="9.0860091488052436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ea"/>
              <a:ea typeface="+mn-ea"/>
              <a:cs typeface="+mn-cs"/>
            </a:defRPr>
          </a:pPr>
          <a:endParaRPr lang="ja-JP"/>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5.0982311147756428E-2"/>
          <c:y val="9.4327342974930103E-2"/>
          <c:w val="0.91971478160050735"/>
          <c:h val="0.69261809792301288"/>
        </c:manualLayout>
      </c:layout>
      <c:barChart>
        <c:barDir val="col"/>
        <c:grouping val="clustered"/>
        <c:varyColors val="0"/>
        <c:ser>
          <c:idx val="0"/>
          <c:order val="0"/>
          <c:tx>
            <c:strRef>
              <c:f>Sheet1!$A$2</c:f>
              <c:strCache>
                <c:ptCount val="1"/>
                <c:pt idx="0">
                  <c:v>全体</c:v>
                </c:pt>
              </c:strCache>
            </c:strRef>
          </c:tx>
          <c:spPr>
            <a:solidFill>
              <a:schemeClr val="accent1"/>
            </a:solidFill>
            <a:ln>
              <a:solidFill>
                <a:schemeClr val="tx1">
                  <a:lumMod val="50000"/>
                  <a:lumOff val="50000"/>
                </a:schemeClr>
              </a:solidFill>
            </a:ln>
          </c:spPr>
          <c:invertIfNegative val="0"/>
          <c:dLbls>
            <c:dLbl>
              <c:idx val="0"/>
              <c:layout>
                <c:manualLayout>
                  <c:x val="1.4146715249679991E-3"/>
                  <c:y val="1.26734338223956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61C-410F-A10E-331EEFAA3882}"/>
                </c:ext>
              </c:extLst>
            </c:dLbl>
            <c:dLbl>
              <c:idx val="1"/>
              <c:layout>
                <c:manualLayout>
                  <c:x val="1.2967672508547324E-17"/>
                  <c:y val="2.3118593967746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E9-4B6C-8A9F-FC2743EDA6B4}"/>
                </c:ext>
              </c:extLst>
            </c:dLbl>
            <c:dLbl>
              <c:idx val="2"/>
              <c:layout>
                <c:manualLayout>
                  <c:x val="-2.7777688045769675E-3"/>
                  <c:y val="1.0164407553844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E9-4B6C-8A9F-FC2743EDA6B4}"/>
                </c:ext>
              </c:extLst>
            </c:dLbl>
            <c:dLbl>
              <c:idx val="3"/>
              <c:layout>
                <c:manualLayout>
                  <c:x val="5.1574245359069811E-5"/>
                  <c:y val="1.3903508389120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E9-4B6C-8A9F-FC2743EDA6B4}"/>
                </c:ext>
              </c:extLst>
            </c:dLbl>
            <c:dLbl>
              <c:idx val="4"/>
              <c:layout>
                <c:manualLayout>
                  <c:x val="0"/>
                  <c:y val="1.5728836636903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3E9-4B6C-8A9F-FC2743EDA6B4}"/>
                </c:ext>
              </c:extLst>
            </c:dLbl>
            <c:dLbl>
              <c:idx val="5"/>
              <c:layout>
                <c:manualLayout>
                  <c:x val="-5.1870690034189297E-17"/>
                  <c:y val="1.84889400935066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E9-4B6C-8A9F-FC2743EDA6B4}"/>
                </c:ext>
              </c:extLst>
            </c:dLbl>
            <c:dLbl>
              <c:idx val="6"/>
              <c:layout>
                <c:manualLayout>
                  <c:x val="0"/>
                  <c:y val="9.49256342957109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3E9-4B6C-8A9F-FC2743EDA6B4}"/>
                </c:ext>
              </c:extLst>
            </c:dLbl>
            <c:dLbl>
              <c:idx val="7"/>
              <c:layout>
                <c:manualLayout>
                  <c:x val="-8.0029987927947987E-17"/>
                  <c:y val="5.25501087125221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3E9-4B6C-8A9F-FC2743EDA6B4}"/>
                </c:ext>
              </c:extLst>
            </c:dLbl>
            <c:dLbl>
              <c:idx val="8"/>
              <c:layout>
                <c:manualLayout>
                  <c:x val="0"/>
                  <c:y val="1.8337598050728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3E9-4B6C-8A9F-FC2743EDA6B4}"/>
                </c:ext>
              </c:extLst>
            </c:dLbl>
            <c:dLbl>
              <c:idx val="9"/>
              <c:layout>
                <c:manualLayout>
                  <c:x val="-1.6005997585589597E-16"/>
                  <c:y val="1.83375980507288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3E9-4B6C-8A9F-FC2743EDA6B4}"/>
                </c:ext>
              </c:extLst>
            </c:dLbl>
            <c:dLbl>
              <c:idx val="10"/>
              <c:layout>
                <c:manualLayout>
                  <c:x val="1.5428111257818765E-3"/>
                  <c:y val="1.481967213114752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3E9-4B6C-8A9F-FC2743EDA6B4}"/>
                </c:ext>
              </c:extLst>
            </c:dLbl>
            <c:dLbl>
              <c:idx val="11"/>
              <c:layout>
                <c:manualLayout>
                  <c:x val="0"/>
                  <c:y val="1.252563867577876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1C-410F-A10E-331EEFAA3882}"/>
                </c:ext>
              </c:extLst>
            </c:dLbl>
            <c:dLbl>
              <c:idx val="12"/>
              <c:layout>
                <c:manualLayout>
                  <c:x val="5.6586860998719185E-3"/>
                  <c:y val="2.375806981866001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1C-410F-A10E-331EEFAA3882}"/>
                </c:ext>
              </c:extLst>
            </c:dLbl>
            <c:spPr>
              <a:noFill/>
              <a:ln>
                <a:noFill/>
              </a:ln>
              <a:effectLst/>
            </c:spPr>
            <c:txPr>
              <a:bodyPr wrap="square" lIns="38100" tIns="19050" rIns="38100" bIns="19050" anchor="ctr">
                <a:spAutoFit/>
              </a:bodyPr>
              <a:lstStyle/>
              <a:p>
                <a:pPr>
                  <a:defRPr sz="1400" i="1"/>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Sheet1!$E$1:$Q$1</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Sheet1!$E$2:$Q$2</c:f>
              <c:numCache>
                <c:formatCode>#,##0_);[Red]\(#,##0\)</c:formatCode>
                <c:ptCount val="13"/>
                <c:pt idx="0">
                  <c:v>3621</c:v>
                </c:pt>
                <c:pt idx="1">
                  <c:v>3536</c:v>
                </c:pt>
                <c:pt idx="2">
                  <c:v>3177</c:v>
                </c:pt>
                <c:pt idx="3">
                  <c:v>3208</c:v>
                </c:pt>
                <c:pt idx="4">
                  <c:v>3218</c:v>
                </c:pt>
                <c:pt idx="5">
                  <c:v>3432</c:v>
                </c:pt>
                <c:pt idx="6">
                  <c:v>3523</c:v>
                </c:pt>
                <c:pt idx="7">
                  <c:v>3506</c:v>
                </c:pt>
                <c:pt idx="8">
                  <c:v>3561</c:v>
                </c:pt>
                <c:pt idx="9">
                  <c:v>3629</c:v>
                </c:pt>
                <c:pt idx="10">
                  <c:v>3524</c:v>
                </c:pt>
                <c:pt idx="11">
                  <c:v>3066</c:v>
                </c:pt>
                <c:pt idx="12">
                  <c:v>3490</c:v>
                </c:pt>
              </c:numCache>
            </c:numRef>
          </c:val>
          <c:extLst>
            <c:ext xmlns:c16="http://schemas.microsoft.com/office/drawing/2014/chart" uri="{C3380CC4-5D6E-409C-BE32-E72D297353CC}">
              <c16:uniqueId val="{0000000D-B3E9-4B6C-8A9F-FC2743EDA6B4}"/>
            </c:ext>
          </c:extLst>
        </c:ser>
        <c:ser>
          <c:idx val="1"/>
          <c:order val="1"/>
          <c:tx>
            <c:strRef>
              <c:f>Sheet1!$A$3</c:f>
              <c:strCache>
                <c:ptCount val="1"/>
                <c:pt idx="0">
                  <c:v>ゴルフ場入込客数</c:v>
                </c:pt>
              </c:strCache>
            </c:strRef>
          </c:tx>
          <c:spPr>
            <a:pattFill prst="ltUpDiag">
              <a:fgClr>
                <a:schemeClr val="accent1"/>
              </a:fgClr>
              <a:bgClr>
                <a:schemeClr val="bg1"/>
              </a:bgClr>
            </a:pattFill>
            <a:ln>
              <a:solidFill>
                <a:schemeClr val="tx1">
                  <a:lumMod val="50000"/>
                  <a:lumOff val="50000"/>
                </a:schemeClr>
              </a:solidFill>
            </a:ln>
          </c:spPr>
          <c:invertIfNegative val="0"/>
          <c:dLbls>
            <c:dLbl>
              <c:idx val="0"/>
              <c:layout>
                <c:manualLayout>
                  <c:x val="1.2732043724712051E-2"/>
                  <c:y val="1.4779514661685854E-2"/>
                </c:manualLayout>
              </c:layout>
              <c:tx>
                <c:rich>
                  <a:bodyPr/>
                  <a:lstStyle/>
                  <a:p>
                    <a:fld id="{BE5C3995-2B5B-4AAA-A124-007ADE9D9BDF}" type="VALUE">
                      <a:rPr lang="en-US" altLang="ja-JP" sz="1400"/>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61C-410F-A10E-331EEFAA3882}"/>
                </c:ext>
              </c:extLst>
            </c:dLbl>
            <c:dLbl>
              <c:idx val="1"/>
              <c:layout>
                <c:manualLayout>
                  <c:x val="1.1317372199744019E-2"/>
                  <c:y val="1.4779514661685854E-2"/>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B78-4640-A945-4C64230A58E9}"/>
                </c:ext>
              </c:extLst>
            </c:dLbl>
            <c:dLbl>
              <c:idx val="2"/>
              <c:layout>
                <c:manualLayout>
                  <c:x val="1.1317372199744071E-2"/>
                  <c:y val="3.6948786654214636E-3"/>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B78-4640-A945-4C64230A58E9}"/>
                </c:ext>
              </c:extLst>
            </c:dLbl>
            <c:dLbl>
              <c:idx val="3"/>
              <c:layout>
                <c:manualLayout>
                  <c:x val="1.1317372199744045E-2"/>
                  <c:y val="3.6948786654214636E-3"/>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B78-4640-A945-4C64230A58E9}"/>
                </c:ext>
              </c:extLst>
            </c:dLbl>
            <c:dLbl>
              <c:idx val="4"/>
              <c:layout>
                <c:manualLayout>
                  <c:x val="1.1317372199744045E-2"/>
                  <c:y val="1.847439332710725E-2"/>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B78-4640-A945-4C64230A58E9}"/>
                </c:ext>
              </c:extLst>
            </c:dLbl>
            <c:dLbl>
              <c:idx val="5"/>
              <c:layout>
                <c:manualLayout>
                  <c:x val="1.4146715249680005E-2"/>
                  <c:y val="2.5864150657950176E-2"/>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B78-4640-A945-4C64230A58E9}"/>
                </c:ext>
              </c:extLst>
            </c:dLbl>
            <c:dLbl>
              <c:idx val="6"/>
              <c:layout>
                <c:manualLayout>
                  <c:x val="1.4146715249680055E-2"/>
                  <c:y val="3.3253907988793172E-2"/>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B78-4640-A945-4C64230A58E9}"/>
                </c:ext>
              </c:extLst>
            </c:dLbl>
            <c:dLbl>
              <c:idx val="7"/>
              <c:layout>
                <c:manualLayout>
                  <c:x val="1.4146715249679953E-2"/>
                  <c:y val="2.9559029323371708E-2"/>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B78-4640-A945-4C64230A58E9}"/>
                </c:ext>
              </c:extLst>
            </c:dLbl>
            <c:dLbl>
              <c:idx val="8"/>
              <c:layout>
                <c:manualLayout>
                  <c:x val="1.4146715249680055E-2"/>
                  <c:y val="2.9559029323371708E-2"/>
                </c:manualLayout>
              </c:layout>
              <c:tx>
                <c:rich>
                  <a:bodyPr/>
                  <a:lstStyle/>
                  <a:p>
                    <a:fld id="{5B61057D-014C-4409-B700-CB44B1597F3A}" type="VALUE">
                      <a:rPr lang="en-US" altLang="ja-JP" sz="1400"/>
                      <a:pPr/>
                      <a:t>[値]</a:t>
                    </a:fld>
                    <a:endParaRPr lang="ja-JP" alt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7B78-4640-A945-4C64230A58E9}"/>
                </c:ext>
              </c:extLst>
            </c:dLbl>
            <c:dLbl>
              <c:idx val="9"/>
              <c:layout>
                <c:manualLayout>
                  <c:x val="9.9027006747759352E-3"/>
                  <c:y val="2.2169271992528782E-2"/>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B78-4640-A945-4C64230A58E9}"/>
                </c:ext>
              </c:extLst>
            </c:dLbl>
            <c:dLbl>
              <c:idx val="10"/>
              <c:layout>
                <c:manualLayout>
                  <c:x val="1.5561386774648165E-2"/>
                  <c:y val="2.5864150657950245E-2"/>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78-4640-A945-4C64230A58E9}"/>
                </c:ext>
              </c:extLst>
            </c:dLbl>
            <c:dLbl>
              <c:idx val="11"/>
              <c:layout>
                <c:manualLayout>
                  <c:x val="1.2732043724711843E-2"/>
                  <c:y val="2.2169271992528782E-2"/>
                </c:manualLayout>
              </c:layout>
              <c:spPr>
                <a:noFill/>
                <a:ln>
                  <a:noFill/>
                </a:ln>
                <a:effectLst/>
              </c:spPr>
              <c:txPr>
                <a:bodyPr wrap="square" lIns="38100" tIns="19050" rIns="38100" bIns="19050" anchor="ctr">
                  <a:spAutoFit/>
                </a:bodyPr>
                <a:lstStyle/>
                <a:p>
                  <a:pPr>
                    <a:defRPr sz="1400" i="1"/>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1C-410F-A10E-331EEFAA3882}"/>
                </c:ext>
              </c:extLst>
            </c:dLbl>
            <c:dLbl>
              <c:idx val="12"/>
              <c:layout>
                <c:manualLayout>
                  <c:x val="2.122007287451998E-2"/>
                  <c:y val="-1.8472938650468066E-3"/>
                </c:manualLayout>
              </c:layout>
              <c:tx>
                <c:rich>
                  <a:bodyPr wrap="square" lIns="38100" tIns="19050" rIns="38100" bIns="19050" anchor="ctr">
                    <a:noAutofit/>
                  </a:bodyPr>
                  <a:lstStyle/>
                  <a:p>
                    <a:pPr>
                      <a:defRPr sz="1200" i="1"/>
                    </a:pPr>
                    <a:fld id="{574B0BD2-7B94-49F8-8675-6EC22014A518}" type="VALUE">
                      <a:rPr lang="en-US" altLang="ja-JP" sz="1400"/>
                      <a:pPr>
                        <a:defRPr sz="1200" i="1"/>
                      </a:pPr>
                      <a:t>[値]</a:t>
                    </a:fld>
                    <a:endParaRPr lang="ja-JP" altLang="en-US"/>
                  </a:p>
                </c:rich>
              </c:tx>
              <c:spPr>
                <a:noFill/>
                <a:ln>
                  <a:noFill/>
                </a:ln>
                <a:effectLst/>
              </c:spPr>
              <c:dLblPos val="outEnd"/>
              <c:showLegendKey val="0"/>
              <c:showVal val="1"/>
              <c:showCatName val="0"/>
              <c:showSerName val="0"/>
              <c:showPercent val="0"/>
              <c:showBubbleSize val="0"/>
              <c:extLst>
                <c:ext xmlns:c15="http://schemas.microsoft.com/office/drawing/2012/chart" uri="{CE6537A1-D6FC-4f65-9D91-7224C49458BB}">
                  <c15:layout>
                    <c:manualLayout>
                      <c:w val="5.7647864642446228E-2"/>
                      <c:h val="6.4401735138296098E-2"/>
                    </c:manualLayout>
                  </c15:layout>
                  <c15:dlblFieldTable/>
                  <c15:showDataLabelsRange val="0"/>
                </c:ext>
                <c:ext xmlns:c16="http://schemas.microsoft.com/office/drawing/2014/chart" uri="{C3380CC4-5D6E-409C-BE32-E72D297353CC}">
                  <c16:uniqueId val="{00000004-561C-410F-A10E-331EEFAA3882}"/>
                </c:ext>
              </c:extLst>
            </c:dLbl>
            <c:spPr>
              <a:noFill/>
              <a:ln>
                <a:noFill/>
              </a:ln>
              <a:effectLst/>
            </c:spPr>
            <c:txPr>
              <a:bodyPr wrap="square" lIns="38100" tIns="19050" rIns="38100" bIns="19050" anchor="ctr">
                <a:spAutoFit/>
              </a:bodyPr>
              <a:lstStyle/>
              <a:p>
                <a:pPr>
                  <a:defRPr sz="1200" i="1"/>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Sheet1!$E$1:$Q$1</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Sheet1!$E$3:$Q$3</c:f>
              <c:numCache>
                <c:formatCode>#,##0_);[Red]\(#,##0\)</c:formatCode>
                <c:ptCount val="13"/>
                <c:pt idx="0">
                  <c:v>1599</c:v>
                </c:pt>
                <c:pt idx="1">
                  <c:v>1552</c:v>
                </c:pt>
                <c:pt idx="2">
                  <c:v>1474</c:v>
                </c:pt>
                <c:pt idx="3">
                  <c:v>1477</c:v>
                </c:pt>
                <c:pt idx="4">
                  <c:v>1569</c:v>
                </c:pt>
                <c:pt idx="5">
                  <c:v>1585</c:v>
                </c:pt>
                <c:pt idx="6">
                  <c:v>1672</c:v>
                </c:pt>
                <c:pt idx="7">
                  <c:v>1693</c:v>
                </c:pt>
                <c:pt idx="8">
                  <c:v>1703</c:v>
                </c:pt>
                <c:pt idx="9">
                  <c:v>1689</c:v>
                </c:pt>
                <c:pt idx="10">
                  <c:v>1670</c:v>
                </c:pt>
                <c:pt idx="11">
                  <c:v>1545</c:v>
                </c:pt>
                <c:pt idx="12">
                  <c:v>1683</c:v>
                </c:pt>
              </c:numCache>
            </c:numRef>
          </c:val>
          <c:extLst>
            <c:ext xmlns:c16="http://schemas.microsoft.com/office/drawing/2014/chart" uri="{C3380CC4-5D6E-409C-BE32-E72D297353CC}">
              <c16:uniqueId val="{0000000E-B3E9-4B6C-8A9F-FC2743EDA6B4}"/>
            </c:ext>
          </c:extLst>
        </c:ser>
        <c:ser>
          <c:idx val="2"/>
          <c:order val="2"/>
          <c:tx>
            <c:strRef>
              <c:f>Sheet1!$A$4</c:f>
              <c:strCache>
                <c:ptCount val="1"/>
                <c:pt idx="0">
                  <c:v>宿泊者数</c:v>
                </c:pt>
              </c:strCache>
            </c:strRef>
          </c:tx>
          <c:invertIfNegative val="0"/>
          <c:dLbls>
            <c:dLbl>
              <c:idx val="0"/>
              <c:layout>
                <c:manualLayout>
                  <c:x val="5.6586860998720095E-3"/>
                  <c:y val="2.5864150657950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1C-410F-A10E-331EEFAA3882}"/>
                </c:ext>
              </c:extLst>
            </c:dLbl>
            <c:dLbl>
              <c:idx val="11"/>
              <c:layout>
                <c:manualLayout>
                  <c:x val="8.4880291498080334E-3"/>
                  <c:y val="-1.354773193532330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1C-410F-A10E-331EEFAA3882}"/>
                </c:ext>
              </c:extLst>
            </c:dLbl>
            <c:dLbl>
              <c:idx val="12"/>
              <c:layout>
                <c:manualLayout>
                  <c:x val="8.4880291498078252E-3"/>
                  <c:y val="7.389757330842927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61C-410F-A10E-331EEFAA3882}"/>
                </c:ext>
              </c:extLst>
            </c:dLbl>
            <c:spPr>
              <a:noFill/>
              <a:ln>
                <a:noFill/>
              </a:ln>
              <a:effectLst/>
            </c:spPr>
            <c:txPr>
              <a:bodyPr wrap="square" lIns="38100" tIns="19050" rIns="38100" bIns="19050" anchor="ctr">
                <a:spAutoFit/>
              </a:bodyPr>
              <a:lstStyle/>
              <a:p>
                <a:pPr>
                  <a:defRPr sz="1400" i="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Sheet1!$E$1:$Q$1</c:f>
              <c:numCache>
                <c:formatCode>General</c:formatCode>
                <c:ptCount val="13"/>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numCache>
            </c:numRef>
          </c:cat>
          <c:val>
            <c:numRef>
              <c:f>Sheet1!$E$4:$Q$4</c:f>
              <c:numCache>
                <c:formatCode>#,##0_);[Red]\(#,##0\)</c:formatCode>
                <c:ptCount val="13"/>
                <c:pt idx="0">
                  <c:v>264</c:v>
                </c:pt>
                <c:pt idx="1">
                  <c:v>172</c:v>
                </c:pt>
                <c:pt idx="2">
                  <c:v>271</c:v>
                </c:pt>
                <c:pt idx="3">
                  <c:v>172</c:v>
                </c:pt>
                <c:pt idx="4">
                  <c:v>175</c:v>
                </c:pt>
                <c:pt idx="5">
                  <c:v>206</c:v>
                </c:pt>
                <c:pt idx="6">
                  <c:v>215</c:v>
                </c:pt>
                <c:pt idx="7">
                  <c:v>223</c:v>
                </c:pt>
                <c:pt idx="8">
                  <c:v>328</c:v>
                </c:pt>
                <c:pt idx="9">
                  <c:v>304</c:v>
                </c:pt>
                <c:pt idx="10">
                  <c:v>245</c:v>
                </c:pt>
                <c:pt idx="11">
                  <c:v>258</c:v>
                </c:pt>
                <c:pt idx="12">
                  <c:v>287</c:v>
                </c:pt>
              </c:numCache>
            </c:numRef>
          </c:val>
          <c:extLst>
            <c:ext xmlns:c16="http://schemas.microsoft.com/office/drawing/2014/chart" uri="{C3380CC4-5D6E-409C-BE32-E72D297353CC}">
              <c16:uniqueId val="{00000000-EC52-46E4-A5C1-50EF3F696388}"/>
            </c:ext>
          </c:extLst>
        </c:ser>
        <c:dLbls>
          <c:showLegendKey val="0"/>
          <c:showVal val="0"/>
          <c:showCatName val="0"/>
          <c:showSerName val="0"/>
          <c:showPercent val="0"/>
          <c:showBubbleSize val="0"/>
        </c:dLbls>
        <c:gapWidth val="63"/>
        <c:axId val="46575616"/>
        <c:axId val="46577536"/>
      </c:barChart>
      <c:catAx>
        <c:axId val="46575616"/>
        <c:scaling>
          <c:orientation val="minMax"/>
        </c:scaling>
        <c:delete val="0"/>
        <c:axPos val="b"/>
        <c:numFmt formatCode="General" sourceLinked="0"/>
        <c:majorTickMark val="out"/>
        <c:minorTickMark val="none"/>
        <c:tickLblPos val="nextTo"/>
        <c:spPr>
          <a:ln>
            <a:noFill/>
          </a:ln>
        </c:spPr>
        <c:txPr>
          <a:bodyPr/>
          <a:lstStyle/>
          <a:p>
            <a:pPr>
              <a:defRPr sz="900"/>
            </a:pPr>
            <a:endParaRPr lang="ja-JP"/>
          </a:p>
        </c:txPr>
        <c:crossAx val="46577536"/>
        <c:crosses val="autoZero"/>
        <c:auto val="1"/>
        <c:lblAlgn val="ctr"/>
        <c:lblOffset val="100"/>
        <c:noMultiLvlLbl val="0"/>
      </c:catAx>
      <c:valAx>
        <c:axId val="46577536"/>
        <c:scaling>
          <c:orientation val="minMax"/>
          <c:max val="4000"/>
        </c:scaling>
        <c:delete val="0"/>
        <c:axPos val="l"/>
        <c:majorGridlines>
          <c:spPr>
            <a:ln>
              <a:solidFill>
                <a:schemeClr val="bg1">
                  <a:lumMod val="85000"/>
                </a:schemeClr>
              </a:solidFill>
            </a:ln>
          </c:spPr>
        </c:majorGridlines>
        <c:numFmt formatCode="#,##0_);[Red]\(#,##0\)" sourceLinked="1"/>
        <c:majorTickMark val="none"/>
        <c:minorTickMark val="none"/>
        <c:tickLblPos val="nextTo"/>
        <c:spPr>
          <a:ln>
            <a:noFill/>
          </a:ln>
        </c:spPr>
        <c:crossAx val="46575616"/>
        <c:crosses val="autoZero"/>
        <c:crossBetween val="between"/>
        <c:majorUnit val="1000"/>
      </c:valAx>
      <c:spPr>
        <a:ln>
          <a:noFill/>
        </a:ln>
      </c:spPr>
    </c:plotArea>
    <c:legend>
      <c:legendPos val="b"/>
      <c:legendEntry>
        <c:idx val="1"/>
        <c:txPr>
          <a:bodyPr/>
          <a:lstStyle/>
          <a:p>
            <a:pPr>
              <a:defRPr sz="1200"/>
            </a:pPr>
            <a:endParaRPr lang="ja-JP"/>
          </a:p>
        </c:txPr>
      </c:legendEntry>
      <c:legendEntry>
        <c:idx val="2"/>
        <c:txPr>
          <a:bodyPr/>
          <a:lstStyle/>
          <a:p>
            <a:pPr>
              <a:defRPr sz="1200"/>
            </a:pPr>
            <a:endParaRPr lang="ja-JP"/>
          </a:p>
        </c:txPr>
      </c:legendEntry>
      <c:layout>
        <c:manualLayout>
          <c:xMode val="edge"/>
          <c:yMode val="edge"/>
          <c:x val="0.34791537075928841"/>
          <c:y val="0.88186291467664901"/>
          <c:w val="0.29665483652245223"/>
          <c:h val="6.9246681155245987E-2"/>
        </c:manualLayout>
      </c:layout>
      <c:overlay val="0"/>
      <c:spPr>
        <a:ln>
          <a:noFill/>
        </a:ln>
      </c:spPr>
    </c:legend>
    <c:plotVisOnly val="1"/>
    <c:dispBlanksAs val="gap"/>
    <c:showDLblsOverMax val="0"/>
  </c:chart>
  <c:spPr>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62E07-B2E0-4B12-993C-6DE5609BCC5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C534C4E-214F-4473-9680-3E8B38F39E9D}">
      <dgm:prSet custT="1"/>
      <dgm:spPr/>
      <dgm:t>
        <a:bodyPr/>
        <a:lstStyle/>
        <a:p>
          <a:r>
            <a:rPr kumimoji="1" lang="ja-JP" sz="1400" dirty="0">
              <a:latin typeface="メイリオ" panose="020B0604030504040204" pitchFamily="50" charset="-128"/>
              <a:ea typeface="メイリオ" panose="020B0604030504040204" pitchFamily="50" charset="-128"/>
            </a:rPr>
            <a:t>昭和</a:t>
          </a:r>
          <a:r>
            <a:rPr kumimoji="1" lang="en-US" sz="1400" dirty="0">
              <a:latin typeface="メイリオ" panose="020B0604030504040204" pitchFamily="50" charset="-128"/>
              <a:ea typeface="メイリオ" panose="020B0604030504040204" pitchFamily="50" charset="-128"/>
            </a:rPr>
            <a:t>58</a:t>
          </a:r>
          <a:r>
            <a:rPr kumimoji="1" lang="ja-JP" sz="1400" dirty="0">
              <a:latin typeface="メイリオ" panose="020B0604030504040204" pitchFamily="50" charset="-128"/>
              <a:ea typeface="メイリオ" panose="020B0604030504040204" pitchFamily="50" charset="-128"/>
            </a:rPr>
            <a:t>年　小出運輸有限会社（現コイデ陸運株式会社）入社</a:t>
          </a:r>
          <a:endParaRPr lang="en-US" sz="1400" dirty="0">
            <a:latin typeface="メイリオ" panose="020B0604030504040204" pitchFamily="50" charset="-128"/>
            <a:ea typeface="メイリオ" panose="020B0604030504040204" pitchFamily="50" charset="-128"/>
          </a:endParaRPr>
        </a:p>
      </dgm:t>
    </dgm:pt>
    <dgm:pt modelId="{9B3AE825-40A0-40A1-B2DB-39EB425D89AC}" type="parTrans" cxnId="{F6817369-C53B-4D6F-99AC-7ECBE3E7FB0A}">
      <dgm:prSet/>
      <dgm:spPr/>
      <dgm:t>
        <a:bodyPr/>
        <a:lstStyle/>
        <a:p>
          <a:endParaRPr lang="en-US"/>
        </a:p>
      </dgm:t>
    </dgm:pt>
    <dgm:pt modelId="{4EF6B4A3-E046-4C78-BBD9-6BB49C78CDE4}" type="sibTrans" cxnId="{F6817369-C53B-4D6F-99AC-7ECBE3E7FB0A}">
      <dgm:prSet/>
      <dgm:spPr/>
      <dgm:t>
        <a:bodyPr/>
        <a:lstStyle/>
        <a:p>
          <a:endParaRPr lang="en-US"/>
        </a:p>
      </dgm:t>
    </dgm:pt>
    <dgm:pt modelId="{7DBAEBFA-2767-4B7A-9799-20C28F287C27}">
      <dgm:prSet custT="1"/>
      <dgm:spPr/>
      <dgm:t>
        <a:bodyPr/>
        <a:lstStyle/>
        <a:p>
          <a:r>
            <a:rPr kumimoji="1" lang="ja-JP" sz="1400" dirty="0">
              <a:latin typeface="メイリオ" panose="020B0604030504040204" pitchFamily="50" charset="-128"/>
              <a:ea typeface="メイリオ" panose="020B0604030504040204" pitchFamily="50" charset="-128"/>
            </a:rPr>
            <a:t>平成７年　同社の代表取締役に就任</a:t>
          </a:r>
          <a:endParaRPr lang="en-US" sz="1400" dirty="0">
            <a:latin typeface="メイリオ" panose="020B0604030504040204" pitchFamily="50" charset="-128"/>
            <a:ea typeface="メイリオ" panose="020B0604030504040204" pitchFamily="50" charset="-128"/>
          </a:endParaRPr>
        </a:p>
      </dgm:t>
    </dgm:pt>
    <dgm:pt modelId="{1BB35C35-9A00-460A-ACAB-649E7679AA70}" type="parTrans" cxnId="{E6CBB522-BD3C-43E1-A54D-DEC924E36C9F}">
      <dgm:prSet/>
      <dgm:spPr/>
      <dgm:t>
        <a:bodyPr/>
        <a:lstStyle/>
        <a:p>
          <a:endParaRPr lang="en-US"/>
        </a:p>
      </dgm:t>
    </dgm:pt>
    <dgm:pt modelId="{50D9C3BA-E28A-4BD5-8D5F-1CFE1A8F3FCF}" type="sibTrans" cxnId="{E6CBB522-BD3C-43E1-A54D-DEC924E36C9F}">
      <dgm:prSet/>
      <dgm:spPr/>
      <dgm:t>
        <a:bodyPr/>
        <a:lstStyle/>
        <a:p>
          <a:endParaRPr lang="en-US"/>
        </a:p>
      </dgm:t>
    </dgm:pt>
    <dgm:pt modelId="{72B77C24-6C1A-43B7-B48D-8F27ACB9A518}">
      <dgm:prSet custT="1"/>
      <dgm:spPr/>
      <dgm:t>
        <a:bodyPr/>
        <a:lstStyle/>
        <a:p>
          <a:r>
            <a:rPr kumimoji="1" lang="ja-JP" sz="1400" dirty="0">
              <a:latin typeface="メイリオ" panose="020B0604030504040204" pitchFamily="50" charset="-128"/>
              <a:ea typeface="メイリオ" panose="020B0604030504040204" pitchFamily="50" charset="-128"/>
            </a:rPr>
            <a:t>同年、東京湾岸交通株式会社 設立</a:t>
          </a:r>
          <a:endParaRPr lang="en-US" sz="1400" dirty="0">
            <a:latin typeface="メイリオ" panose="020B0604030504040204" pitchFamily="50" charset="-128"/>
            <a:ea typeface="メイリオ" panose="020B0604030504040204" pitchFamily="50" charset="-128"/>
          </a:endParaRPr>
        </a:p>
      </dgm:t>
    </dgm:pt>
    <dgm:pt modelId="{B8DAB67D-BAEA-4D6C-A89C-13B83F29254E}" type="parTrans" cxnId="{D24C75BF-5DBD-4521-BCA1-7DCE9F38D5EB}">
      <dgm:prSet/>
      <dgm:spPr/>
      <dgm:t>
        <a:bodyPr/>
        <a:lstStyle/>
        <a:p>
          <a:endParaRPr lang="en-US"/>
        </a:p>
      </dgm:t>
    </dgm:pt>
    <dgm:pt modelId="{51E91E39-2C97-42FD-90BB-E59764F3C328}" type="sibTrans" cxnId="{D24C75BF-5DBD-4521-BCA1-7DCE9F38D5EB}">
      <dgm:prSet/>
      <dgm:spPr/>
      <dgm:t>
        <a:bodyPr/>
        <a:lstStyle/>
        <a:p>
          <a:endParaRPr lang="en-US"/>
        </a:p>
      </dgm:t>
    </dgm:pt>
    <dgm:pt modelId="{A1FB8105-E607-43FA-A4E3-DB947CA455BE}">
      <dgm:prSet custT="1"/>
      <dgm:spPr/>
      <dgm:t>
        <a:bodyPr/>
        <a:lstStyle/>
        <a:p>
          <a:r>
            <a:rPr kumimoji="1" lang="ja-JP" sz="1700" dirty="0">
              <a:latin typeface="メイリオ" panose="020B0604030504040204" pitchFamily="50" charset="-128"/>
              <a:ea typeface="メイリオ" panose="020B0604030504040204" pitchFamily="50" charset="-128"/>
            </a:rPr>
            <a:t>平成</a:t>
          </a:r>
          <a:r>
            <a:rPr kumimoji="1" lang="en-US" sz="1700" dirty="0">
              <a:latin typeface="メイリオ" panose="020B0604030504040204" pitchFamily="50" charset="-128"/>
              <a:ea typeface="メイリオ" panose="020B0604030504040204" pitchFamily="50" charset="-128"/>
            </a:rPr>
            <a:t>15 </a:t>
          </a:r>
          <a:r>
            <a:rPr kumimoji="1" lang="ja-JP" sz="1700" dirty="0">
              <a:latin typeface="メイリオ" panose="020B0604030504040204" pitchFamily="50" charset="-128"/>
              <a:ea typeface="メイリオ" panose="020B0604030504040204" pitchFamily="50" charset="-128"/>
            </a:rPr>
            <a:t>～ 平成</a:t>
          </a:r>
          <a:r>
            <a:rPr kumimoji="1" lang="en-US" sz="1700" dirty="0">
              <a:latin typeface="メイリオ" panose="020B0604030504040204" pitchFamily="50" charset="-128"/>
              <a:ea typeface="メイリオ" panose="020B0604030504040204" pitchFamily="50" charset="-128"/>
            </a:rPr>
            <a:t>27</a:t>
          </a:r>
          <a:r>
            <a:rPr kumimoji="1" lang="ja-JP" sz="1700" dirty="0">
              <a:latin typeface="メイリオ" panose="020B0604030504040204" pitchFamily="50" charset="-128"/>
              <a:ea typeface="メイリオ" panose="020B0604030504040204" pitchFamily="50" charset="-128"/>
            </a:rPr>
            <a:t>年 市原市議会議員（</a:t>
          </a:r>
          <a:r>
            <a:rPr kumimoji="1" lang="en-US" sz="2400" dirty="0">
              <a:latin typeface="メイリオ" panose="020B0604030504040204" pitchFamily="50" charset="-128"/>
              <a:ea typeface="メイリオ" panose="020B0604030504040204" pitchFamily="50" charset="-128"/>
            </a:rPr>
            <a:t>3</a:t>
          </a:r>
          <a:r>
            <a:rPr kumimoji="1" lang="ja-JP" sz="1700" dirty="0">
              <a:latin typeface="メイリオ" panose="020B0604030504040204" pitchFamily="50" charset="-128"/>
              <a:ea typeface="メイリオ" panose="020B0604030504040204" pitchFamily="50" charset="-128"/>
            </a:rPr>
            <a:t>期連続）</a:t>
          </a:r>
          <a:endParaRPr lang="en-US" sz="1700" dirty="0">
            <a:latin typeface="メイリオ" panose="020B0604030504040204" pitchFamily="50" charset="-128"/>
            <a:ea typeface="メイリオ" panose="020B0604030504040204" pitchFamily="50" charset="-128"/>
          </a:endParaRPr>
        </a:p>
      </dgm:t>
    </dgm:pt>
    <dgm:pt modelId="{A556ABE3-7C47-4245-A637-22E9847B80CC}" type="parTrans" cxnId="{17D3E378-3095-45BD-8855-B2D25AA1DB64}">
      <dgm:prSet/>
      <dgm:spPr/>
      <dgm:t>
        <a:bodyPr/>
        <a:lstStyle/>
        <a:p>
          <a:endParaRPr lang="en-US"/>
        </a:p>
      </dgm:t>
    </dgm:pt>
    <dgm:pt modelId="{D067DE2E-83A5-4C4A-8237-E1195DD20562}" type="sibTrans" cxnId="{17D3E378-3095-45BD-8855-B2D25AA1DB64}">
      <dgm:prSet/>
      <dgm:spPr/>
      <dgm:t>
        <a:bodyPr/>
        <a:lstStyle/>
        <a:p>
          <a:endParaRPr lang="en-US"/>
        </a:p>
      </dgm:t>
    </dgm:pt>
    <dgm:pt modelId="{C376C159-4536-41F1-97EF-F596128324FD}">
      <dgm:prSet custT="1"/>
      <dgm:spPr/>
      <dgm:t>
        <a:bodyPr/>
        <a:lstStyle/>
        <a:p>
          <a:r>
            <a:rPr kumimoji="1" lang="ja-JP" sz="1700" dirty="0">
              <a:latin typeface="メイリオ" panose="020B0604030504040204" pitchFamily="50" charset="-128"/>
              <a:ea typeface="メイリオ" panose="020B0604030504040204" pitchFamily="50" charset="-128"/>
            </a:rPr>
            <a:t>平成</a:t>
          </a:r>
          <a:r>
            <a:rPr kumimoji="1" lang="en-US" sz="1700" dirty="0">
              <a:latin typeface="メイリオ" panose="020B0604030504040204" pitchFamily="50" charset="-128"/>
              <a:ea typeface="メイリオ" panose="020B0604030504040204" pitchFamily="50" charset="-128"/>
            </a:rPr>
            <a:t>27 </a:t>
          </a:r>
          <a:r>
            <a:rPr kumimoji="1" lang="ja-JP" sz="1700" dirty="0">
              <a:latin typeface="メイリオ" panose="020B0604030504040204" pitchFamily="50" charset="-128"/>
              <a:ea typeface="メイリオ" panose="020B0604030504040204" pitchFamily="50" charset="-128"/>
            </a:rPr>
            <a:t>～  　　　　 市原市長就任</a:t>
          </a:r>
          <a:r>
            <a:rPr kumimoji="1" lang="en-US" altLang="ja-JP" sz="1700" dirty="0">
              <a:latin typeface="メイリオ" panose="020B0604030504040204" pitchFamily="50" charset="-128"/>
              <a:ea typeface="メイリオ" panose="020B0604030504040204" pitchFamily="50" charset="-128"/>
            </a:rPr>
            <a:t>   </a:t>
          </a:r>
          <a:r>
            <a:rPr kumimoji="1" lang="ja-JP" sz="1700" dirty="0">
              <a:latin typeface="メイリオ" panose="020B0604030504040204" pitchFamily="50" charset="-128"/>
              <a:ea typeface="メイリオ" panose="020B0604030504040204" pitchFamily="50" charset="-128"/>
            </a:rPr>
            <a:t>（</a:t>
          </a:r>
          <a:r>
            <a:rPr kumimoji="1" lang="en-US" sz="2400" dirty="0">
              <a:latin typeface="メイリオ" panose="020B0604030504040204" pitchFamily="50" charset="-128"/>
              <a:ea typeface="メイリオ" panose="020B0604030504040204" pitchFamily="50" charset="-128"/>
            </a:rPr>
            <a:t>3</a:t>
          </a:r>
          <a:r>
            <a:rPr kumimoji="1" lang="ja-JP" sz="1700" dirty="0">
              <a:latin typeface="メイリオ" panose="020B0604030504040204" pitchFamily="50" charset="-128"/>
              <a:ea typeface="メイリオ" panose="020B0604030504040204" pitchFamily="50" charset="-128"/>
            </a:rPr>
            <a:t>期連続）　</a:t>
          </a:r>
          <a:endParaRPr lang="en-US" sz="1700" dirty="0">
            <a:latin typeface="メイリオ" panose="020B0604030504040204" pitchFamily="50" charset="-128"/>
            <a:ea typeface="メイリオ" panose="020B0604030504040204" pitchFamily="50" charset="-128"/>
          </a:endParaRPr>
        </a:p>
      </dgm:t>
    </dgm:pt>
    <dgm:pt modelId="{B5C63F6E-4324-4F21-AF2B-FB34291D6292}" type="parTrans" cxnId="{D0880EEC-A0F5-4467-99FE-76BE78B9B75F}">
      <dgm:prSet/>
      <dgm:spPr/>
      <dgm:t>
        <a:bodyPr/>
        <a:lstStyle/>
        <a:p>
          <a:endParaRPr lang="en-US"/>
        </a:p>
      </dgm:t>
    </dgm:pt>
    <dgm:pt modelId="{92E47BC2-4A62-4ECF-9EEA-9521AA784D8A}" type="sibTrans" cxnId="{D0880EEC-A0F5-4467-99FE-76BE78B9B75F}">
      <dgm:prSet/>
      <dgm:spPr/>
      <dgm:t>
        <a:bodyPr/>
        <a:lstStyle/>
        <a:p>
          <a:endParaRPr lang="en-US"/>
        </a:p>
      </dgm:t>
    </dgm:pt>
    <dgm:pt modelId="{A8D21A74-846B-4D37-86B2-05801FC3A6E7}" type="pres">
      <dgm:prSet presAssocID="{C0C62E07-B2E0-4B12-993C-6DE5609BCC53}" presName="vert0" presStyleCnt="0">
        <dgm:presLayoutVars>
          <dgm:dir/>
          <dgm:animOne val="branch"/>
          <dgm:animLvl val="lvl"/>
        </dgm:presLayoutVars>
      </dgm:prSet>
      <dgm:spPr/>
    </dgm:pt>
    <dgm:pt modelId="{9C260DD8-2422-4036-95DE-94BD9819C4BA}" type="pres">
      <dgm:prSet presAssocID="{2C534C4E-214F-4473-9680-3E8B38F39E9D}" presName="thickLine" presStyleLbl="alignNode1" presStyleIdx="0" presStyleCnt="5"/>
      <dgm:spPr/>
    </dgm:pt>
    <dgm:pt modelId="{63CD4209-DE3C-42B3-BF17-BEDB9B1AF2FD}" type="pres">
      <dgm:prSet presAssocID="{2C534C4E-214F-4473-9680-3E8B38F39E9D}" presName="horz1" presStyleCnt="0"/>
      <dgm:spPr/>
    </dgm:pt>
    <dgm:pt modelId="{6E0BC5EB-7FD7-4ED6-99B1-B7F88658BD9B}" type="pres">
      <dgm:prSet presAssocID="{2C534C4E-214F-4473-9680-3E8B38F39E9D}" presName="tx1" presStyleLbl="revTx" presStyleIdx="0" presStyleCnt="5"/>
      <dgm:spPr/>
    </dgm:pt>
    <dgm:pt modelId="{B3112444-500A-49D8-9963-3425CD324355}" type="pres">
      <dgm:prSet presAssocID="{2C534C4E-214F-4473-9680-3E8B38F39E9D}" presName="vert1" presStyleCnt="0"/>
      <dgm:spPr/>
    </dgm:pt>
    <dgm:pt modelId="{782791A1-40E6-49C2-92D0-33EAB444CF8E}" type="pres">
      <dgm:prSet presAssocID="{7DBAEBFA-2767-4B7A-9799-20C28F287C27}" presName="thickLine" presStyleLbl="alignNode1" presStyleIdx="1" presStyleCnt="5"/>
      <dgm:spPr/>
    </dgm:pt>
    <dgm:pt modelId="{DB1AA996-B348-4022-9C6E-FBD31A002E35}" type="pres">
      <dgm:prSet presAssocID="{7DBAEBFA-2767-4B7A-9799-20C28F287C27}" presName="horz1" presStyleCnt="0"/>
      <dgm:spPr/>
    </dgm:pt>
    <dgm:pt modelId="{85C65D2C-F103-4E20-A397-DED8A8A57605}" type="pres">
      <dgm:prSet presAssocID="{7DBAEBFA-2767-4B7A-9799-20C28F287C27}" presName="tx1" presStyleLbl="revTx" presStyleIdx="1" presStyleCnt="5"/>
      <dgm:spPr/>
    </dgm:pt>
    <dgm:pt modelId="{10AB2370-9DED-485D-836D-6B372EF9A422}" type="pres">
      <dgm:prSet presAssocID="{7DBAEBFA-2767-4B7A-9799-20C28F287C27}" presName="vert1" presStyleCnt="0"/>
      <dgm:spPr/>
    </dgm:pt>
    <dgm:pt modelId="{35B4E7B5-468C-4578-9F01-1E392D0B6BC6}" type="pres">
      <dgm:prSet presAssocID="{72B77C24-6C1A-43B7-B48D-8F27ACB9A518}" presName="thickLine" presStyleLbl="alignNode1" presStyleIdx="2" presStyleCnt="5"/>
      <dgm:spPr/>
    </dgm:pt>
    <dgm:pt modelId="{E98533BA-BDE6-42DD-908C-89EF6E418305}" type="pres">
      <dgm:prSet presAssocID="{72B77C24-6C1A-43B7-B48D-8F27ACB9A518}" presName="horz1" presStyleCnt="0"/>
      <dgm:spPr/>
    </dgm:pt>
    <dgm:pt modelId="{7FE87FD3-7B06-4590-A900-D1DEB418EF85}" type="pres">
      <dgm:prSet presAssocID="{72B77C24-6C1A-43B7-B48D-8F27ACB9A518}" presName="tx1" presStyleLbl="revTx" presStyleIdx="2" presStyleCnt="5"/>
      <dgm:spPr/>
    </dgm:pt>
    <dgm:pt modelId="{E6A709C9-91B0-4545-960F-C44F1C21A913}" type="pres">
      <dgm:prSet presAssocID="{72B77C24-6C1A-43B7-B48D-8F27ACB9A518}" presName="vert1" presStyleCnt="0"/>
      <dgm:spPr/>
    </dgm:pt>
    <dgm:pt modelId="{37741288-26C8-4727-B1E2-BAE65ACC7806}" type="pres">
      <dgm:prSet presAssocID="{A1FB8105-E607-43FA-A4E3-DB947CA455BE}" presName="thickLine" presStyleLbl="alignNode1" presStyleIdx="3" presStyleCnt="5"/>
      <dgm:spPr/>
    </dgm:pt>
    <dgm:pt modelId="{4BC2CC2B-AB92-4371-9744-883265250331}" type="pres">
      <dgm:prSet presAssocID="{A1FB8105-E607-43FA-A4E3-DB947CA455BE}" presName="horz1" presStyleCnt="0"/>
      <dgm:spPr/>
    </dgm:pt>
    <dgm:pt modelId="{68CB83AA-AA63-4984-9F31-AD2879C8BD21}" type="pres">
      <dgm:prSet presAssocID="{A1FB8105-E607-43FA-A4E3-DB947CA455BE}" presName="tx1" presStyleLbl="revTx" presStyleIdx="3" presStyleCnt="5" custScaleY="156931"/>
      <dgm:spPr/>
    </dgm:pt>
    <dgm:pt modelId="{A49595C5-85A0-4715-A2E7-2DB9F2B9A089}" type="pres">
      <dgm:prSet presAssocID="{A1FB8105-E607-43FA-A4E3-DB947CA455BE}" presName="vert1" presStyleCnt="0"/>
      <dgm:spPr/>
    </dgm:pt>
    <dgm:pt modelId="{8ADFAEA1-27D5-4FB8-8C46-0DE033F78078}" type="pres">
      <dgm:prSet presAssocID="{C376C159-4536-41F1-97EF-F596128324FD}" presName="thickLine" presStyleLbl="alignNode1" presStyleIdx="4" presStyleCnt="5"/>
      <dgm:spPr/>
    </dgm:pt>
    <dgm:pt modelId="{13A6C052-9C37-46A1-876F-6B72631B35C1}" type="pres">
      <dgm:prSet presAssocID="{C376C159-4536-41F1-97EF-F596128324FD}" presName="horz1" presStyleCnt="0"/>
      <dgm:spPr/>
    </dgm:pt>
    <dgm:pt modelId="{85E740FA-1996-4C37-BF6E-C9B7E1157449}" type="pres">
      <dgm:prSet presAssocID="{C376C159-4536-41F1-97EF-F596128324FD}" presName="tx1" presStyleLbl="revTx" presStyleIdx="4" presStyleCnt="5"/>
      <dgm:spPr/>
    </dgm:pt>
    <dgm:pt modelId="{890A3C4B-9791-4170-96D7-DA08B228BD54}" type="pres">
      <dgm:prSet presAssocID="{C376C159-4536-41F1-97EF-F596128324FD}" presName="vert1" presStyleCnt="0"/>
      <dgm:spPr/>
    </dgm:pt>
  </dgm:ptLst>
  <dgm:cxnLst>
    <dgm:cxn modelId="{E6CBB522-BD3C-43E1-A54D-DEC924E36C9F}" srcId="{C0C62E07-B2E0-4B12-993C-6DE5609BCC53}" destId="{7DBAEBFA-2767-4B7A-9799-20C28F287C27}" srcOrd="1" destOrd="0" parTransId="{1BB35C35-9A00-460A-ACAB-649E7679AA70}" sibTransId="{50D9C3BA-E28A-4BD5-8D5F-1CFE1A8F3FCF}"/>
    <dgm:cxn modelId="{F6817369-C53B-4D6F-99AC-7ECBE3E7FB0A}" srcId="{C0C62E07-B2E0-4B12-993C-6DE5609BCC53}" destId="{2C534C4E-214F-4473-9680-3E8B38F39E9D}" srcOrd="0" destOrd="0" parTransId="{9B3AE825-40A0-40A1-B2DB-39EB425D89AC}" sibTransId="{4EF6B4A3-E046-4C78-BBD9-6BB49C78CDE4}"/>
    <dgm:cxn modelId="{1B728E6F-3BD9-4211-98DC-6AE9CFC76BAA}" type="presOf" srcId="{C0C62E07-B2E0-4B12-993C-6DE5609BCC53}" destId="{A8D21A74-846B-4D37-86B2-05801FC3A6E7}" srcOrd="0" destOrd="0" presId="urn:microsoft.com/office/officeart/2008/layout/LinedList"/>
    <dgm:cxn modelId="{D159D375-6E18-4AD7-9CCE-44D9DF07E372}" type="presOf" srcId="{2C534C4E-214F-4473-9680-3E8B38F39E9D}" destId="{6E0BC5EB-7FD7-4ED6-99B1-B7F88658BD9B}" srcOrd="0" destOrd="0" presId="urn:microsoft.com/office/officeart/2008/layout/LinedList"/>
    <dgm:cxn modelId="{0FAB6776-80B8-44CF-A829-C22E8E1C737D}" type="presOf" srcId="{7DBAEBFA-2767-4B7A-9799-20C28F287C27}" destId="{85C65D2C-F103-4E20-A397-DED8A8A57605}" srcOrd="0" destOrd="0" presId="urn:microsoft.com/office/officeart/2008/layout/LinedList"/>
    <dgm:cxn modelId="{17D3E378-3095-45BD-8855-B2D25AA1DB64}" srcId="{C0C62E07-B2E0-4B12-993C-6DE5609BCC53}" destId="{A1FB8105-E607-43FA-A4E3-DB947CA455BE}" srcOrd="3" destOrd="0" parTransId="{A556ABE3-7C47-4245-A637-22E9847B80CC}" sibTransId="{D067DE2E-83A5-4C4A-8237-E1195DD20562}"/>
    <dgm:cxn modelId="{2DAD7186-59FF-458A-8452-4029509E1586}" type="presOf" srcId="{C376C159-4536-41F1-97EF-F596128324FD}" destId="{85E740FA-1996-4C37-BF6E-C9B7E1157449}" srcOrd="0" destOrd="0" presId="urn:microsoft.com/office/officeart/2008/layout/LinedList"/>
    <dgm:cxn modelId="{97CE6098-AFBB-4B68-971F-06C6CB29F75E}" type="presOf" srcId="{A1FB8105-E607-43FA-A4E3-DB947CA455BE}" destId="{68CB83AA-AA63-4984-9F31-AD2879C8BD21}" srcOrd="0" destOrd="0" presId="urn:microsoft.com/office/officeart/2008/layout/LinedList"/>
    <dgm:cxn modelId="{D24C75BF-5DBD-4521-BCA1-7DCE9F38D5EB}" srcId="{C0C62E07-B2E0-4B12-993C-6DE5609BCC53}" destId="{72B77C24-6C1A-43B7-B48D-8F27ACB9A518}" srcOrd="2" destOrd="0" parTransId="{B8DAB67D-BAEA-4D6C-A89C-13B83F29254E}" sibTransId="{51E91E39-2C97-42FD-90BB-E59764F3C328}"/>
    <dgm:cxn modelId="{189BDAD9-3BC1-46ED-8241-EC109CB6EF42}" type="presOf" srcId="{72B77C24-6C1A-43B7-B48D-8F27ACB9A518}" destId="{7FE87FD3-7B06-4590-A900-D1DEB418EF85}" srcOrd="0" destOrd="0" presId="urn:microsoft.com/office/officeart/2008/layout/LinedList"/>
    <dgm:cxn modelId="{D0880EEC-A0F5-4467-99FE-76BE78B9B75F}" srcId="{C0C62E07-B2E0-4B12-993C-6DE5609BCC53}" destId="{C376C159-4536-41F1-97EF-F596128324FD}" srcOrd="4" destOrd="0" parTransId="{B5C63F6E-4324-4F21-AF2B-FB34291D6292}" sibTransId="{92E47BC2-4A62-4ECF-9EEA-9521AA784D8A}"/>
    <dgm:cxn modelId="{5196CAFE-040D-49E7-B888-60C63F48B8C9}" type="presParOf" srcId="{A8D21A74-846B-4D37-86B2-05801FC3A6E7}" destId="{9C260DD8-2422-4036-95DE-94BD9819C4BA}" srcOrd="0" destOrd="0" presId="urn:microsoft.com/office/officeart/2008/layout/LinedList"/>
    <dgm:cxn modelId="{F52D9D77-7543-4C67-819D-B1503B91FF10}" type="presParOf" srcId="{A8D21A74-846B-4D37-86B2-05801FC3A6E7}" destId="{63CD4209-DE3C-42B3-BF17-BEDB9B1AF2FD}" srcOrd="1" destOrd="0" presId="urn:microsoft.com/office/officeart/2008/layout/LinedList"/>
    <dgm:cxn modelId="{42F1870B-0180-4B93-A20F-986E18D3FEFE}" type="presParOf" srcId="{63CD4209-DE3C-42B3-BF17-BEDB9B1AF2FD}" destId="{6E0BC5EB-7FD7-4ED6-99B1-B7F88658BD9B}" srcOrd="0" destOrd="0" presId="urn:microsoft.com/office/officeart/2008/layout/LinedList"/>
    <dgm:cxn modelId="{904F33F0-890B-4AA6-9361-CE2A2ED437A9}" type="presParOf" srcId="{63CD4209-DE3C-42B3-BF17-BEDB9B1AF2FD}" destId="{B3112444-500A-49D8-9963-3425CD324355}" srcOrd="1" destOrd="0" presId="urn:microsoft.com/office/officeart/2008/layout/LinedList"/>
    <dgm:cxn modelId="{DB31E7C9-31E8-4A8D-85A7-1E90BF49FF18}" type="presParOf" srcId="{A8D21A74-846B-4D37-86B2-05801FC3A6E7}" destId="{782791A1-40E6-49C2-92D0-33EAB444CF8E}" srcOrd="2" destOrd="0" presId="urn:microsoft.com/office/officeart/2008/layout/LinedList"/>
    <dgm:cxn modelId="{00F17C7D-6EB2-4D41-AEDC-776FA8318647}" type="presParOf" srcId="{A8D21A74-846B-4D37-86B2-05801FC3A6E7}" destId="{DB1AA996-B348-4022-9C6E-FBD31A002E35}" srcOrd="3" destOrd="0" presId="urn:microsoft.com/office/officeart/2008/layout/LinedList"/>
    <dgm:cxn modelId="{26CAF957-D3DA-43E5-9B4E-2187E0F5B070}" type="presParOf" srcId="{DB1AA996-B348-4022-9C6E-FBD31A002E35}" destId="{85C65D2C-F103-4E20-A397-DED8A8A57605}" srcOrd="0" destOrd="0" presId="urn:microsoft.com/office/officeart/2008/layout/LinedList"/>
    <dgm:cxn modelId="{47B25701-EA9A-4504-89CA-E3F4864C7700}" type="presParOf" srcId="{DB1AA996-B348-4022-9C6E-FBD31A002E35}" destId="{10AB2370-9DED-485D-836D-6B372EF9A422}" srcOrd="1" destOrd="0" presId="urn:microsoft.com/office/officeart/2008/layout/LinedList"/>
    <dgm:cxn modelId="{47F3ED66-1956-45F7-B302-A11362640FCA}" type="presParOf" srcId="{A8D21A74-846B-4D37-86B2-05801FC3A6E7}" destId="{35B4E7B5-468C-4578-9F01-1E392D0B6BC6}" srcOrd="4" destOrd="0" presId="urn:microsoft.com/office/officeart/2008/layout/LinedList"/>
    <dgm:cxn modelId="{03FF1192-6D2C-4E56-9A54-F076A5600162}" type="presParOf" srcId="{A8D21A74-846B-4D37-86B2-05801FC3A6E7}" destId="{E98533BA-BDE6-42DD-908C-89EF6E418305}" srcOrd="5" destOrd="0" presId="urn:microsoft.com/office/officeart/2008/layout/LinedList"/>
    <dgm:cxn modelId="{F0D03E79-3074-4D35-8B5F-D25CAE6BE16C}" type="presParOf" srcId="{E98533BA-BDE6-42DD-908C-89EF6E418305}" destId="{7FE87FD3-7B06-4590-A900-D1DEB418EF85}" srcOrd="0" destOrd="0" presId="urn:microsoft.com/office/officeart/2008/layout/LinedList"/>
    <dgm:cxn modelId="{1A0DAA9A-4E23-42AC-BE7D-280F509C7684}" type="presParOf" srcId="{E98533BA-BDE6-42DD-908C-89EF6E418305}" destId="{E6A709C9-91B0-4545-960F-C44F1C21A913}" srcOrd="1" destOrd="0" presId="urn:microsoft.com/office/officeart/2008/layout/LinedList"/>
    <dgm:cxn modelId="{4B5D8559-2E2F-4077-B55A-CEE7669A660C}" type="presParOf" srcId="{A8D21A74-846B-4D37-86B2-05801FC3A6E7}" destId="{37741288-26C8-4727-B1E2-BAE65ACC7806}" srcOrd="6" destOrd="0" presId="urn:microsoft.com/office/officeart/2008/layout/LinedList"/>
    <dgm:cxn modelId="{5EE45E19-AE68-4A26-876E-4EDA39EF1A45}" type="presParOf" srcId="{A8D21A74-846B-4D37-86B2-05801FC3A6E7}" destId="{4BC2CC2B-AB92-4371-9744-883265250331}" srcOrd="7" destOrd="0" presId="urn:microsoft.com/office/officeart/2008/layout/LinedList"/>
    <dgm:cxn modelId="{CF427C6B-6CAD-4E19-B1F7-E2BF4422A602}" type="presParOf" srcId="{4BC2CC2B-AB92-4371-9744-883265250331}" destId="{68CB83AA-AA63-4984-9F31-AD2879C8BD21}" srcOrd="0" destOrd="0" presId="urn:microsoft.com/office/officeart/2008/layout/LinedList"/>
    <dgm:cxn modelId="{281DE71B-BE78-4E1A-919B-F67E681CAE25}" type="presParOf" srcId="{4BC2CC2B-AB92-4371-9744-883265250331}" destId="{A49595C5-85A0-4715-A2E7-2DB9F2B9A089}" srcOrd="1" destOrd="0" presId="urn:microsoft.com/office/officeart/2008/layout/LinedList"/>
    <dgm:cxn modelId="{80EAB54A-30C8-4FE8-86ED-DA17759D4999}" type="presParOf" srcId="{A8D21A74-846B-4D37-86B2-05801FC3A6E7}" destId="{8ADFAEA1-27D5-4FB8-8C46-0DE033F78078}" srcOrd="8" destOrd="0" presId="urn:microsoft.com/office/officeart/2008/layout/LinedList"/>
    <dgm:cxn modelId="{EA9DB78E-B796-4A3D-A61D-54EABAF3C374}" type="presParOf" srcId="{A8D21A74-846B-4D37-86B2-05801FC3A6E7}" destId="{13A6C052-9C37-46A1-876F-6B72631B35C1}" srcOrd="9" destOrd="0" presId="urn:microsoft.com/office/officeart/2008/layout/LinedList"/>
    <dgm:cxn modelId="{03C763B3-9660-4C77-9752-15DBE361B57D}" type="presParOf" srcId="{13A6C052-9C37-46A1-876F-6B72631B35C1}" destId="{85E740FA-1996-4C37-BF6E-C9B7E1157449}" srcOrd="0" destOrd="0" presId="urn:microsoft.com/office/officeart/2008/layout/LinedList"/>
    <dgm:cxn modelId="{C80AC7B7-2F50-4A01-B94F-025DC6B997D2}" type="presParOf" srcId="{13A6C052-9C37-46A1-876F-6B72631B35C1}" destId="{890A3C4B-9791-4170-96D7-DA08B228BD5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60DD8-2422-4036-95DE-94BD9819C4BA}">
      <dsp:nvSpPr>
        <dsp:cNvPr id="0" name=""/>
        <dsp:cNvSpPr/>
      </dsp:nvSpPr>
      <dsp:spPr>
        <a:xfrm>
          <a:off x="0" y="645"/>
          <a:ext cx="872314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0BC5EB-7FD7-4ED6-99B1-B7F88658BD9B}">
      <dsp:nvSpPr>
        <dsp:cNvPr id="0" name=""/>
        <dsp:cNvSpPr/>
      </dsp:nvSpPr>
      <dsp:spPr>
        <a:xfrm>
          <a:off x="0" y="645"/>
          <a:ext cx="8723141" cy="37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sz="1400" kern="1200" dirty="0">
              <a:latin typeface="メイリオ" panose="020B0604030504040204" pitchFamily="50" charset="-128"/>
              <a:ea typeface="メイリオ" panose="020B0604030504040204" pitchFamily="50" charset="-128"/>
            </a:rPr>
            <a:t>昭和</a:t>
          </a:r>
          <a:r>
            <a:rPr kumimoji="1" lang="en-US" sz="1400" kern="1200" dirty="0">
              <a:latin typeface="メイリオ" panose="020B0604030504040204" pitchFamily="50" charset="-128"/>
              <a:ea typeface="メイリオ" panose="020B0604030504040204" pitchFamily="50" charset="-128"/>
            </a:rPr>
            <a:t>58</a:t>
          </a:r>
          <a:r>
            <a:rPr kumimoji="1" lang="ja-JP" sz="1400" kern="1200" dirty="0">
              <a:latin typeface="メイリオ" panose="020B0604030504040204" pitchFamily="50" charset="-128"/>
              <a:ea typeface="メイリオ" panose="020B0604030504040204" pitchFamily="50" charset="-128"/>
            </a:rPr>
            <a:t>年　小出運輸有限会社（現コイデ陸運株式会社）入社</a:t>
          </a:r>
          <a:endParaRPr lang="en-US" sz="1400" kern="1200" dirty="0">
            <a:latin typeface="メイリオ" panose="020B0604030504040204" pitchFamily="50" charset="-128"/>
            <a:ea typeface="メイリオ" panose="020B0604030504040204" pitchFamily="50" charset="-128"/>
          </a:endParaRPr>
        </a:p>
      </dsp:txBody>
      <dsp:txXfrm>
        <a:off x="0" y="645"/>
        <a:ext cx="8723141" cy="371139"/>
      </dsp:txXfrm>
    </dsp:sp>
    <dsp:sp modelId="{782791A1-40E6-49C2-92D0-33EAB444CF8E}">
      <dsp:nvSpPr>
        <dsp:cNvPr id="0" name=""/>
        <dsp:cNvSpPr/>
      </dsp:nvSpPr>
      <dsp:spPr>
        <a:xfrm>
          <a:off x="0" y="371784"/>
          <a:ext cx="872314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C65D2C-F103-4E20-A397-DED8A8A57605}">
      <dsp:nvSpPr>
        <dsp:cNvPr id="0" name=""/>
        <dsp:cNvSpPr/>
      </dsp:nvSpPr>
      <dsp:spPr>
        <a:xfrm>
          <a:off x="0" y="371784"/>
          <a:ext cx="8723141" cy="37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sz="1400" kern="1200" dirty="0">
              <a:latin typeface="メイリオ" panose="020B0604030504040204" pitchFamily="50" charset="-128"/>
              <a:ea typeface="メイリオ" panose="020B0604030504040204" pitchFamily="50" charset="-128"/>
            </a:rPr>
            <a:t>平成７年　同社の代表取締役に就任</a:t>
          </a:r>
          <a:endParaRPr lang="en-US" sz="1400" kern="1200" dirty="0">
            <a:latin typeface="メイリオ" panose="020B0604030504040204" pitchFamily="50" charset="-128"/>
            <a:ea typeface="メイリオ" panose="020B0604030504040204" pitchFamily="50" charset="-128"/>
          </a:endParaRPr>
        </a:p>
      </dsp:txBody>
      <dsp:txXfrm>
        <a:off x="0" y="371784"/>
        <a:ext cx="8723141" cy="371139"/>
      </dsp:txXfrm>
    </dsp:sp>
    <dsp:sp modelId="{35B4E7B5-468C-4578-9F01-1E392D0B6BC6}">
      <dsp:nvSpPr>
        <dsp:cNvPr id="0" name=""/>
        <dsp:cNvSpPr/>
      </dsp:nvSpPr>
      <dsp:spPr>
        <a:xfrm>
          <a:off x="0" y="742923"/>
          <a:ext cx="872314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E87FD3-7B06-4590-A900-D1DEB418EF85}">
      <dsp:nvSpPr>
        <dsp:cNvPr id="0" name=""/>
        <dsp:cNvSpPr/>
      </dsp:nvSpPr>
      <dsp:spPr>
        <a:xfrm>
          <a:off x="0" y="742923"/>
          <a:ext cx="8723141" cy="37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kumimoji="1" lang="ja-JP" sz="1400" kern="1200" dirty="0">
              <a:latin typeface="メイリオ" panose="020B0604030504040204" pitchFamily="50" charset="-128"/>
              <a:ea typeface="メイリオ" panose="020B0604030504040204" pitchFamily="50" charset="-128"/>
            </a:rPr>
            <a:t>同年、東京湾岸交通株式会社 設立</a:t>
          </a:r>
          <a:endParaRPr lang="en-US" sz="1400" kern="1200" dirty="0">
            <a:latin typeface="メイリオ" panose="020B0604030504040204" pitchFamily="50" charset="-128"/>
            <a:ea typeface="メイリオ" panose="020B0604030504040204" pitchFamily="50" charset="-128"/>
          </a:endParaRPr>
        </a:p>
      </dsp:txBody>
      <dsp:txXfrm>
        <a:off x="0" y="742923"/>
        <a:ext cx="8723141" cy="371139"/>
      </dsp:txXfrm>
    </dsp:sp>
    <dsp:sp modelId="{37741288-26C8-4727-B1E2-BAE65ACC7806}">
      <dsp:nvSpPr>
        <dsp:cNvPr id="0" name=""/>
        <dsp:cNvSpPr/>
      </dsp:nvSpPr>
      <dsp:spPr>
        <a:xfrm>
          <a:off x="0" y="1114062"/>
          <a:ext cx="872314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CB83AA-AA63-4984-9F31-AD2879C8BD21}">
      <dsp:nvSpPr>
        <dsp:cNvPr id="0" name=""/>
        <dsp:cNvSpPr/>
      </dsp:nvSpPr>
      <dsp:spPr>
        <a:xfrm>
          <a:off x="0" y="1114062"/>
          <a:ext cx="8714622" cy="582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kumimoji="1" lang="ja-JP" sz="1700" kern="1200" dirty="0">
              <a:latin typeface="メイリオ" panose="020B0604030504040204" pitchFamily="50" charset="-128"/>
              <a:ea typeface="メイリオ" panose="020B0604030504040204" pitchFamily="50" charset="-128"/>
            </a:rPr>
            <a:t>平成</a:t>
          </a:r>
          <a:r>
            <a:rPr kumimoji="1" lang="en-US" sz="1700" kern="1200" dirty="0">
              <a:latin typeface="メイリオ" panose="020B0604030504040204" pitchFamily="50" charset="-128"/>
              <a:ea typeface="メイリオ" panose="020B0604030504040204" pitchFamily="50" charset="-128"/>
            </a:rPr>
            <a:t>15 </a:t>
          </a:r>
          <a:r>
            <a:rPr kumimoji="1" lang="ja-JP" sz="1700" kern="1200" dirty="0">
              <a:latin typeface="メイリオ" panose="020B0604030504040204" pitchFamily="50" charset="-128"/>
              <a:ea typeface="メイリオ" panose="020B0604030504040204" pitchFamily="50" charset="-128"/>
            </a:rPr>
            <a:t>～ 平成</a:t>
          </a:r>
          <a:r>
            <a:rPr kumimoji="1" lang="en-US" sz="1700" kern="1200" dirty="0">
              <a:latin typeface="メイリオ" panose="020B0604030504040204" pitchFamily="50" charset="-128"/>
              <a:ea typeface="メイリオ" panose="020B0604030504040204" pitchFamily="50" charset="-128"/>
            </a:rPr>
            <a:t>27</a:t>
          </a:r>
          <a:r>
            <a:rPr kumimoji="1" lang="ja-JP" sz="1700" kern="1200" dirty="0">
              <a:latin typeface="メイリオ" panose="020B0604030504040204" pitchFamily="50" charset="-128"/>
              <a:ea typeface="メイリオ" panose="020B0604030504040204" pitchFamily="50" charset="-128"/>
            </a:rPr>
            <a:t>年 市原市議会議員（</a:t>
          </a:r>
          <a:r>
            <a:rPr kumimoji="1" lang="en-US" sz="2400" kern="1200" dirty="0">
              <a:latin typeface="メイリオ" panose="020B0604030504040204" pitchFamily="50" charset="-128"/>
              <a:ea typeface="メイリオ" panose="020B0604030504040204" pitchFamily="50" charset="-128"/>
            </a:rPr>
            <a:t>3</a:t>
          </a:r>
          <a:r>
            <a:rPr kumimoji="1" lang="ja-JP" sz="1700" kern="1200" dirty="0">
              <a:latin typeface="メイリオ" panose="020B0604030504040204" pitchFamily="50" charset="-128"/>
              <a:ea typeface="メイリオ" panose="020B0604030504040204" pitchFamily="50" charset="-128"/>
            </a:rPr>
            <a:t>期連続）</a:t>
          </a:r>
          <a:endParaRPr lang="en-US" sz="1700" kern="1200" dirty="0">
            <a:latin typeface="メイリオ" panose="020B0604030504040204" pitchFamily="50" charset="-128"/>
            <a:ea typeface="メイリオ" panose="020B0604030504040204" pitchFamily="50" charset="-128"/>
          </a:endParaRPr>
        </a:p>
      </dsp:txBody>
      <dsp:txXfrm>
        <a:off x="0" y="1114062"/>
        <a:ext cx="8714622" cy="582432"/>
      </dsp:txXfrm>
    </dsp:sp>
    <dsp:sp modelId="{8ADFAEA1-27D5-4FB8-8C46-0DE033F78078}">
      <dsp:nvSpPr>
        <dsp:cNvPr id="0" name=""/>
        <dsp:cNvSpPr/>
      </dsp:nvSpPr>
      <dsp:spPr>
        <a:xfrm>
          <a:off x="0" y="1696495"/>
          <a:ext cx="8723141"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E740FA-1996-4C37-BF6E-C9B7E1157449}">
      <dsp:nvSpPr>
        <dsp:cNvPr id="0" name=""/>
        <dsp:cNvSpPr/>
      </dsp:nvSpPr>
      <dsp:spPr>
        <a:xfrm>
          <a:off x="0" y="1696495"/>
          <a:ext cx="8723141" cy="37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kumimoji="1" lang="ja-JP" sz="1700" kern="1200" dirty="0">
              <a:latin typeface="メイリオ" panose="020B0604030504040204" pitchFamily="50" charset="-128"/>
              <a:ea typeface="メイリオ" panose="020B0604030504040204" pitchFamily="50" charset="-128"/>
            </a:rPr>
            <a:t>平成</a:t>
          </a:r>
          <a:r>
            <a:rPr kumimoji="1" lang="en-US" sz="1700" kern="1200" dirty="0">
              <a:latin typeface="メイリオ" panose="020B0604030504040204" pitchFamily="50" charset="-128"/>
              <a:ea typeface="メイリオ" panose="020B0604030504040204" pitchFamily="50" charset="-128"/>
            </a:rPr>
            <a:t>27 </a:t>
          </a:r>
          <a:r>
            <a:rPr kumimoji="1" lang="ja-JP" sz="1700" kern="1200" dirty="0">
              <a:latin typeface="メイリオ" panose="020B0604030504040204" pitchFamily="50" charset="-128"/>
              <a:ea typeface="メイリオ" panose="020B0604030504040204" pitchFamily="50" charset="-128"/>
            </a:rPr>
            <a:t>～  　　　　 市原市長就任</a:t>
          </a:r>
          <a:r>
            <a:rPr kumimoji="1" lang="en-US" altLang="ja-JP" sz="1700" kern="1200" dirty="0">
              <a:latin typeface="メイリオ" panose="020B0604030504040204" pitchFamily="50" charset="-128"/>
              <a:ea typeface="メイリオ" panose="020B0604030504040204" pitchFamily="50" charset="-128"/>
            </a:rPr>
            <a:t>   </a:t>
          </a:r>
          <a:r>
            <a:rPr kumimoji="1" lang="ja-JP" sz="1700" kern="1200" dirty="0">
              <a:latin typeface="メイリオ" panose="020B0604030504040204" pitchFamily="50" charset="-128"/>
              <a:ea typeface="メイリオ" panose="020B0604030504040204" pitchFamily="50" charset="-128"/>
            </a:rPr>
            <a:t>（</a:t>
          </a:r>
          <a:r>
            <a:rPr kumimoji="1" lang="en-US" sz="2400" kern="1200" dirty="0">
              <a:latin typeface="メイリオ" panose="020B0604030504040204" pitchFamily="50" charset="-128"/>
              <a:ea typeface="メイリオ" panose="020B0604030504040204" pitchFamily="50" charset="-128"/>
            </a:rPr>
            <a:t>3</a:t>
          </a:r>
          <a:r>
            <a:rPr kumimoji="1" lang="ja-JP" sz="1700" kern="1200" dirty="0">
              <a:latin typeface="メイリオ" panose="020B0604030504040204" pitchFamily="50" charset="-128"/>
              <a:ea typeface="メイリオ" panose="020B0604030504040204" pitchFamily="50" charset="-128"/>
            </a:rPr>
            <a:t>期連続）　</a:t>
          </a:r>
          <a:endParaRPr lang="en-US" sz="1700" kern="1200" dirty="0">
            <a:latin typeface="メイリオ" panose="020B0604030504040204" pitchFamily="50" charset="-128"/>
            <a:ea typeface="メイリオ" panose="020B0604030504040204" pitchFamily="50" charset="-128"/>
          </a:endParaRPr>
        </a:p>
      </dsp:txBody>
      <dsp:txXfrm>
        <a:off x="0" y="1696495"/>
        <a:ext cx="8723141" cy="3711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0.06119</cdr:x>
      <cdr:y>0</cdr:y>
    </cdr:from>
    <cdr:to>
      <cdr:x>0.11691</cdr:x>
      <cdr:y>0.07249</cdr:y>
    </cdr:to>
    <cdr:sp macro="" textlink="">
      <cdr:nvSpPr>
        <cdr:cNvPr id="2" name="テキスト ボックス 1">
          <a:extLst xmlns:a="http://schemas.openxmlformats.org/drawingml/2006/main">
            <a:ext uri="{FF2B5EF4-FFF2-40B4-BE49-F238E27FC236}">
              <a16:creationId xmlns:a16="http://schemas.microsoft.com/office/drawing/2014/main" id="{942B42AF-A9E1-10D6-C3AC-CEECFE48CF14}"/>
            </a:ext>
          </a:extLst>
        </cdr:cNvPr>
        <cdr:cNvSpPr txBox="1"/>
      </cdr:nvSpPr>
      <cdr:spPr>
        <a:xfrm xmlns:a="http://schemas.openxmlformats.org/drawingml/2006/main">
          <a:off x="341943" y="-3220003"/>
          <a:ext cx="311434" cy="2213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900" dirty="0"/>
            <a:t>人</a:t>
          </a:r>
        </a:p>
      </cdr:txBody>
    </cdr:sp>
  </cdr:relSizeAnchor>
</c:userShapes>
</file>

<file path=ppt/drawings/drawing2.xml><?xml version="1.0" encoding="utf-8"?>
<c:userShapes xmlns:c="http://schemas.openxmlformats.org/drawingml/2006/chart">
  <cdr:relSizeAnchor xmlns:cdr="http://schemas.openxmlformats.org/drawingml/2006/chartDrawing">
    <cdr:from>
      <cdr:x>0.05556</cdr:x>
      <cdr:y>0.01786</cdr:y>
    </cdr:from>
    <cdr:to>
      <cdr:x>0.11285</cdr:x>
      <cdr:y>0.09524</cdr:y>
    </cdr:to>
    <cdr:sp macro="" textlink="">
      <cdr:nvSpPr>
        <cdr:cNvPr id="2" name="テキスト ボックス 1"/>
        <cdr:cNvSpPr txBox="1"/>
      </cdr:nvSpPr>
      <cdr:spPr>
        <a:xfrm xmlns:a="http://schemas.openxmlformats.org/drawingml/2006/main">
          <a:off x="304800" y="57150"/>
          <a:ext cx="31432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t>戸</a:t>
          </a:r>
        </a:p>
      </cdr:txBody>
    </cdr:sp>
  </cdr:relSizeAnchor>
  <cdr:relSizeAnchor xmlns:cdr="http://schemas.openxmlformats.org/drawingml/2006/chartDrawing">
    <cdr:from>
      <cdr:x>0.94271</cdr:x>
      <cdr:y>0</cdr:y>
    </cdr:from>
    <cdr:to>
      <cdr:x>1</cdr:x>
      <cdr:y>0.07738</cdr:y>
    </cdr:to>
    <cdr:sp macro="" textlink="">
      <cdr:nvSpPr>
        <cdr:cNvPr id="3" name="テキスト ボックス 2"/>
        <cdr:cNvSpPr txBox="1"/>
      </cdr:nvSpPr>
      <cdr:spPr>
        <a:xfrm xmlns:a="http://schemas.openxmlformats.org/drawingml/2006/main">
          <a:off x="5172075" y="-5953125"/>
          <a:ext cx="314325"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900" dirty="0"/>
            <a:t>ha</a:t>
          </a:r>
          <a:endParaRPr lang="ja-JP" altLang="en-US" sz="900"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0.08231</cdr:x>
      <cdr:y>0.08525</cdr:y>
    </cdr:to>
    <cdr:sp macro="" textlink="">
      <cdr:nvSpPr>
        <cdr:cNvPr id="2" name="テキスト ボックス 1"/>
        <cdr:cNvSpPr txBox="1"/>
      </cdr:nvSpPr>
      <cdr:spPr>
        <a:xfrm xmlns:a="http://schemas.openxmlformats.org/drawingml/2006/main">
          <a:off x="0" y="-3288740"/>
          <a:ext cx="738926" cy="2946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000" dirty="0"/>
            <a:t>千人</a:t>
          </a:r>
        </a:p>
      </cdr:txBody>
    </cdr:sp>
  </cdr:relSizeAnchor>
  <cdr:relSizeAnchor xmlns:cdr="http://schemas.openxmlformats.org/drawingml/2006/chartDrawing">
    <cdr:from>
      <cdr:x>0.72957</cdr:x>
      <cdr:y>0.90326</cdr:y>
    </cdr:from>
    <cdr:to>
      <cdr:x>0.96794</cdr:x>
      <cdr:y>0.98523</cdr:y>
    </cdr:to>
    <cdr:sp macro="" textlink="">
      <cdr:nvSpPr>
        <cdr:cNvPr id="3" name="テキスト ボックス 2"/>
        <cdr:cNvSpPr txBox="1"/>
      </cdr:nvSpPr>
      <cdr:spPr>
        <a:xfrm xmlns:a="http://schemas.openxmlformats.org/drawingml/2006/main">
          <a:off x="6549562" y="3104676"/>
          <a:ext cx="2139931" cy="2817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ja-JP" altLang="en-US" dirty="0">
              <a:latin typeface="+mn-ea"/>
            </a:rPr>
            <a:t>千葉県観光入込調査</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F647B29-D6BD-4C64-84FC-5BEFD45A90DF}" type="datetimeFigureOut">
              <a:rPr kumimoji="1" lang="ja-JP" altLang="en-US" smtClean="0"/>
              <a:t>2023/7/21</a:t>
            </a:fld>
            <a:endParaRPr kumimoji="1" lang="ja-JP" altLang="en-US"/>
          </a:p>
        </p:txBody>
      </p:sp>
      <p:sp>
        <p:nvSpPr>
          <p:cNvPr id="4" name="フッター プレースホルダー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C5191E83-42E1-41B6-9E4A-9BA0886041CE}" type="slidenum">
              <a:rPr kumimoji="1" lang="ja-JP" altLang="en-US" smtClean="0"/>
              <a:t>‹#›</a:t>
            </a:fld>
            <a:endParaRPr kumimoji="1" lang="ja-JP" altLang="en-US"/>
          </a:p>
        </p:txBody>
      </p:sp>
    </p:spTree>
    <p:extLst>
      <p:ext uri="{BB962C8B-B14F-4D97-AF65-F5344CB8AC3E}">
        <p14:creationId xmlns:p14="http://schemas.microsoft.com/office/powerpoint/2010/main" val="409356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3EDD627-0362-436F-AEF5-8363F99500F1}" type="datetimeFigureOut">
              <a:rPr kumimoji="1" lang="ja-JP" altLang="en-US" smtClean="0"/>
              <a:t>2023/7/21</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7ABDD10-24FA-42AB-8814-8D8928668AB4}" type="slidenum">
              <a:rPr kumimoji="1" lang="ja-JP" altLang="en-US" smtClean="0"/>
              <a:t>‹#›</a:t>
            </a:fld>
            <a:endParaRPr kumimoji="1" lang="ja-JP" altLang="en-US"/>
          </a:p>
        </p:txBody>
      </p:sp>
    </p:spTree>
    <p:extLst>
      <p:ext uri="{BB962C8B-B14F-4D97-AF65-F5344CB8AC3E}">
        <p14:creationId xmlns:p14="http://schemas.microsoft.com/office/powerpoint/2010/main" val="64065163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91198" y="4788624"/>
            <a:ext cx="5438140" cy="3908614"/>
          </a:xfrm>
        </p:spPr>
        <p:txBody>
          <a:bodyPr/>
          <a:lstStyle/>
          <a:p>
            <a:pPr marL="0" marR="0" lvl="0" indent="79200" algn="just" defTabSz="177020" eaLnBrk="1" fontAlgn="auto" latinLnBrk="0" hangingPunct="1">
              <a:spcBef>
                <a:spcPts val="0"/>
              </a:spcBef>
              <a:spcAft>
                <a:spcPts val="528"/>
              </a:spcAft>
              <a:buClrTx/>
              <a:buSzTx/>
              <a:buFontTx/>
              <a:buNone/>
              <a:tabLst/>
              <a:defRPr/>
            </a:pPr>
            <a:r>
              <a:rPr kumimoji="0" lang="ja-JP" altLang="en-US"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みなさん、こんにちは。</a:t>
            </a:r>
            <a:endParaRPr kumimoji="0" lang="en-US" altLang="ja-JP"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endParaRPr>
          </a:p>
          <a:p>
            <a:pPr marL="0" marR="0" lvl="0" indent="79200" algn="just" defTabSz="177020" eaLnBrk="1" fontAlgn="auto" latinLnBrk="0" hangingPunct="1">
              <a:spcBef>
                <a:spcPts val="0"/>
              </a:spcBef>
              <a:spcAft>
                <a:spcPts val="528"/>
              </a:spcAft>
              <a:buClrTx/>
              <a:buSzTx/>
              <a:buFontTx/>
              <a:buNone/>
              <a:tabLst/>
              <a:defRPr/>
            </a:pPr>
            <a:r>
              <a:rPr kumimoji="0" lang="ja-JP" altLang="en-US"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ヒラギノ角ゴ ProN W3"/>
              </a:rPr>
              <a:t>千葉県 </a:t>
            </a:r>
            <a:r>
              <a:rPr kumimoji="0" lang="ja-JP" altLang="ja-JP"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市原市長の小出と申します。</a:t>
            </a:r>
            <a:endParaRPr kumimoji="0" lang="en-US" altLang="ja-JP"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endParaRPr>
          </a:p>
          <a:p>
            <a:pPr marL="0" marR="0" lvl="0" indent="79200" algn="just" defTabSz="177020" eaLnBrk="1" fontAlgn="auto" latinLnBrk="0" hangingPunct="1">
              <a:spcBef>
                <a:spcPts val="0"/>
              </a:spcBef>
              <a:spcAft>
                <a:spcPts val="528"/>
              </a:spcAft>
              <a:buClrTx/>
              <a:buSzTx/>
              <a:buFontTx/>
              <a:buNone/>
              <a:tabLst/>
              <a:defRPr/>
            </a:pPr>
            <a:endParaRPr kumimoji="0" lang="en-US" altLang="ja-JP" kern="0" dirty="0">
              <a:solidFill>
                <a:sysClr val="windowText" lastClr="000000"/>
              </a:solidFill>
              <a:latin typeface="BIZ UDPゴシック" panose="020B0400000000000000" pitchFamily="50" charset="-128"/>
              <a:ea typeface="BIZ UDPゴシック" panose="020B0400000000000000" pitchFamily="50" charset="-128"/>
              <a:sym typeface="ヒラギノ角ゴ ProN W3"/>
            </a:endParaRPr>
          </a:p>
          <a:p>
            <a:pPr marL="0" marR="0" lvl="0" indent="79200" algn="just" defTabSz="177020" eaLnBrk="1" fontAlgn="auto" latinLnBrk="0" hangingPunct="1">
              <a:spcBef>
                <a:spcPts val="0"/>
              </a:spcBef>
              <a:spcAft>
                <a:spcPts val="528"/>
              </a:spcAft>
              <a:buClrTx/>
              <a:buSzTx/>
              <a:buFontTx/>
              <a:buNone/>
              <a:tabLst/>
              <a:defRPr/>
            </a:pPr>
            <a:r>
              <a:rPr kumimoji="0" lang="ja-JP" altLang="en-US"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本日は全国市町村長サミット</a:t>
            </a:r>
            <a:r>
              <a:rPr kumimoji="0" lang="en-US" altLang="ja-JP"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2023</a:t>
            </a:r>
            <a:r>
              <a:rPr kumimoji="0" lang="ja-JP" altLang="en-US"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にお招きいただきまして、誠にありがとうございます。</a:t>
            </a:r>
            <a:endParaRPr kumimoji="0" lang="en-US" altLang="ja-JP"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endParaRPr>
          </a:p>
          <a:p>
            <a:pPr marL="0" marR="0" lvl="0" indent="79200" algn="just" defTabSz="177020" eaLnBrk="1" fontAlgn="auto" latinLnBrk="0" hangingPunct="1">
              <a:spcBef>
                <a:spcPts val="0"/>
              </a:spcBef>
              <a:spcAft>
                <a:spcPts val="528"/>
              </a:spcAft>
              <a:buClrTx/>
              <a:buSzTx/>
              <a:buFontTx/>
              <a:buNone/>
              <a:tabLst/>
              <a:defRPr/>
            </a:pPr>
            <a:endParaRPr kumimoji="0" lang="en-US" altLang="ja-JP" kern="0" dirty="0">
              <a:solidFill>
                <a:sysClr val="windowText" lastClr="000000"/>
              </a:solidFill>
              <a:latin typeface="BIZ UDPゴシック" panose="020B0400000000000000" pitchFamily="50" charset="-128"/>
              <a:ea typeface="BIZ UDPゴシック" panose="020B0400000000000000" pitchFamily="50" charset="-128"/>
              <a:sym typeface="ヒラギノ角ゴ ProN W3"/>
            </a:endParaRPr>
          </a:p>
          <a:p>
            <a:pPr marL="0" marR="0" lvl="0" indent="79200" algn="just" defTabSz="177020" eaLnBrk="1" fontAlgn="auto" latinLnBrk="0" hangingPunct="1">
              <a:spcBef>
                <a:spcPts val="0"/>
              </a:spcBef>
              <a:spcAft>
                <a:spcPts val="528"/>
              </a:spcAft>
              <a:buClrTx/>
              <a:buSzTx/>
              <a:buFontTx/>
              <a:buNone/>
              <a:tabLst/>
              <a:defRPr/>
            </a:pPr>
            <a:r>
              <a:rPr kumimoji="0" lang="ja-JP" altLang="en-US"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市原市のテーマは　「地域経済の活性化」という事で、総務省の交付金であります「ローカル</a:t>
            </a:r>
            <a:r>
              <a:rPr kumimoji="0" lang="en-US" altLang="ja-JP"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10000</a:t>
            </a:r>
            <a:r>
              <a:rPr kumimoji="0" lang="ja-JP" altLang="en-US"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プロジェクト」の</a:t>
            </a:r>
            <a:r>
              <a:rPr kumimoji="0" lang="ja-JP" altLang="en-US"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ヒラギノ角ゴ ProN W3"/>
              </a:rPr>
              <a:t>活用事</a:t>
            </a:r>
            <a:r>
              <a:rPr kumimoji="0" lang="ja-JP" altLang="en-US"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例を紹介させていただきます。</a:t>
            </a:r>
            <a:endParaRPr kumimoji="0" lang="en-US" altLang="ja-JP"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endParaRPr>
          </a:p>
          <a:p>
            <a:endParaRPr kumimoji="1" lang="ja-JP" altLang="en-US" dirty="0"/>
          </a:p>
        </p:txBody>
      </p:sp>
    </p:spTree>
    <p:extLst>
      <p:ext uri="{BB962C8B-B14F-4D97-AF65-F5344CB8AC3E}">
        <p14:creationId xmlns:p14="http://schemas.microsoft.com/office/powerpoint/2010/main" val="774312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このような課題を解決するために</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①魅力ある働く場を創出して「まち・ひと・しごと」の好循環を生み出すこと</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②滞在型の観光コンテンツを造成し、滞在期間の長期化により観光消費の拡大を図ること</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③魅力的なコンテンツを形成すること</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が必要となります</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今回の「旧高滝小学校を活用した地域活性化事業」は、</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廃校となった高滝湖畔にある小学校をリニューアルし、里山の特性を活かしたグランピング施設として、多様な関係者のコミュニティを創造することができる地域未来創造拠点をつくりだすもので、市の地域課題の解決に効果的なプロジェクトとなっております。</a:t>
            </a:r>
          </a:p>
        </p:txBody>
      </p:sp>
    </p:spTree>
    <p:extLst>
      <p:ext uri="{BB962C8B-B14F-4D97-AF65-F5344CB8AC3E}">
        <p14:creationId xmlns:p14="http://schemas.microsoft.com/office/powerpoint/2010/main" val="1437452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768" y="4777193"/>
            <a:ext cx="5438140" cy="4453303"/>
          </a:xfrm>
        </p:spPr>
        <p:txBody>
          <a:bodyPr/>
          <a:lstStyle/>
          <a:p>
            <a:r>
              <a:rPr lang="ja-JP" altLang="en-US" sz="1200" dirty="0">
                <a:latin typeface="BIZ UDPゴシック" panose="020B0400000000000000" pitchFamily="50" charset="-128"/>
                <a:ea typeface="BIZ UDPゴシック" panose="020B0400000000000000" pitchFamily="50" charset="-128"/>
              </a:rPr>
              <a:t>本プロジェクトの期待される効果といたしましては、</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一点目は新たなコミュニティの形成です。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域内外の人々の交流が生まれ、世代を超えた良質なコミュニティの形成に寄与し、地域への愛着の醸成につなげることができます。</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二点目は働く場の創出です。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地域の女性（特に子育て世代）の雇用が創出され、職住近接による定住化へとつなげることができます。</a:t>
            </a:r>
            <a:endParaRPr lang="en-US" altLang="ja-JP" sz="1200" dirty="0">
              <a:latin typeface="BIZ UDPゴシック" panose="020B0400000000000000" pitchFamily="50" charset="-128"/>
              <a:ea typeface="BIZ UDPゴシック" panose="020B0400000000000000" pitchFamily="50" charset="-128"/>
            </a:endParaRPr>
          </a:p>
          <a:p>
            <a:endParaRPr lang="ja-JP" altLang="en-US"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三点目は地域への経済効果創出です。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地元の農産品の利用、農家による直売の実施などにより、生産者と消費者をつなぎ、市南部地域への経済効果を創出し、地域の持続性を高めることができます。</a:t>
            </a:r>
            <a:endParaRPr lang="en-US" altLang="ja-JP" sz="12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高滝湖グランピングリゾートでは、近隣の農園と連携した宿泊者限定の農作物の収穫体験が行われており、すでに市南部地域との経済交流が生まれています。</a:t>
            </a:r>
            <a:endParaRPr kumimoji="1" lang="en-US" altLang="ja-JP"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四点目は交流人口・関係人口の拡大です。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交通、コミュニティ、観光など様々な情報発信の拠点となり、人と人、都市と里山をつなぎ、交流人口・関係人口の拡大を促進することができます。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高滝湖グランピングリゾートでは、市原ぞうの国の送迎バスの受け入れ、施設内の売店での小湊鉄道グッズの販売、観光協会の自転車の設置等が行われており、地域の観光情報を発信する拠点となって</a:t>
            </a:r>
            <a:r>
              <a:rPr kumimoji="1" lang="ja-JP" altLang="en-US">
                <a:latin typeface="BIZ UDPゴシック" panose="020B0400000000000000" pitchFamily="50" charset="-128"/>
                <a:ea typeface="BIZ UDPゴシック" panose="020B0400000000000000" pitchFamily="50" charset="-128"/>
              </a:rPr>
              <a:t>おります。今年</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月からは、出光興産株式会社との連携により、</a:t>
            </a:r>
            <a:r>
              <a:rPr kumimoji="1" lang="en-US" altLang="ja-JP" dirty="0">
                <a:latin typeface="BIZ UDPゴシック" panose="020B0400000000000000" pitchFamily="50" charset="-128"/>
                <a:ea typeface="BIZ UDPゴシック" panose="020B0400000000000000" pitchFamily="50" charset="-128"/>
              </a:rPr>
              <a:t>EV</a:t>
            </a:r>
            <a:r>
              <a:rPr kumimoji="1" lang="ja-JP" altLang="en-US" dirty="0">
                <a:latin typeface="BIZ UDPゴシック" panose="020B0400000000000000" pitchFamily="50" charset="-128"/>
                <a:ea typeface="BIZ UDPゴシック" panose="020B0400000000000000" pitchFamily="50" charset="-128"/>
              </a:rPr>
              <a:t>自動車（１台）を配置しております。</a:t>
            </a: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62902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BIZ UDPゴシック" panose="020B0400000000000000" pitchFamily="50" charset="-128"/>
                <a:ea typeface="BIZ UDPゴシック" panose="020B0400000000000000" pitchFamily="50" charset="-128"/>
              </a:rPr>
              <a:t>現在、グランピングリゾートの</a:t>
            </a:r>
            <a:r>
              <a:rPr lang="ja-JP" altLang="en-US" sz="1200" dirty="0">
                <a:latin typeface="BIZ UDPゴシック" panose="020B0400000000000000" pitchFamily="50" charset="-128"/>
                <a:ea typeface="BIZ UDPゴシック" panose="020B0400000000000000" pitchFamily="50" charset="-128"/>
              </a:rPr>
              <a:t>オープン、オープンイノベーションの展開、移住相談窓口</a:t>
            </a:r>
            <a:r>
              <a:rPr kumimoji="1" lang="ja-JP" altLang="en-US" sz="1200" dirty="0">
                <a:latin typeface="BIZ UDPゴシック" panose="020B0400000000000000" pitchFamily="50" charset="-128"/>
                <a:ea typeface="BIZ UDPゴシック" panose="020B0400000000000000" pitchFamily="50" charset="-128"/>
              </a:rPr>
              <a:t>の活用等により、高滝湖周辺への注目度が高まり、企業集積が進んでいます。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BIZ UDPゴシック" panose="020B0400000000000000" pitchFamily="50" charset="-128"/>
                <a:ea typeface="BIZ UDPゴシック" panose="020B0400000000000000" pitchFamily="50" charset="-128"/>
              </a:rPr>
              <a:t>2021</a:t>
            </a:r>
            <a:r>
              <a:rPr kumimoji="1" lang="ja-JP" altLang="en-US" dirty="0">
                <a:latin typeface="BIZ UDPゴシック" panose="020B0400000000000000" pitchFamily="50" charset="-128"/>
                <a:ea typeface="BIZ UDPゴシック" panose="020B0400000000000000" pitchFamily="50" charset="-128"/>
              </a:rPr>
              <a:t>年</a:t>
            </a:r>
            <a:r>
              <a:rPr kumimoji="1" lang="en-US" altLang="ja-JP" dirty="0">
                <a:latin typeface="BIZ UDPゴシック" panose="020B0400000000000000" pitchFamily="50" charset="-128"/>
                <a:ea typeface="BIZ UDPゴシック" panose="020B0400000000000000" pitchFamily="50" charset="-128"/>
              </a:rPr>
              <a:t>6</a:t>
            </a:r>
            <a:r>
              <a:rPr kumimoji="1" lang="ja-JP" altLang="en-US" dirty="0">
                <a:latin typeface="BIZ UDPゴシック" panose="020B0400000000000000" pitchFamily="50" charset="-128"/>
                <a:ea typeface="BIZ UDPゴシック" panose="020B0400000000000000" pitchFamily="50" charset="-128"/>
              </a:rPr>
              <a:t>月には、市原</a:t>
            </a:r>
            <a:r>
              <a:rPr kumimoji="1" lang="en-US" altLang="ja-JP" dirty="0">
                <a:latin typeface="BIZ UDPゴシック" panose="020B0400000000000000" pitchFamily="50" charset="-128"/>
                <a:ea typeface="BIZ UDPゴシック" panose="020B0400000000000000" pitchFamily="50" charset="-128"/>
              </a:rPr>
              <a:t>DMO</a:t>
            </a:r>
            <a:r>
              <a:rPr kumimoji="1" lang="ja-JP" altLang="en-US" dirty="0">
                <a:latin typeface="BIZ UDPゴシック" panose="020B0400000000000000" pitchFamily="50" charset="-128"/>
                <a:ea typeface="BIZ UDPゴシック" panose="020B0400000000000000" pitchFamily="50" charset="-128"/>
              </a:rPr>
              <a:t>を中心に、高滝エリアの活性化を目的とする「高滝湖企業連携プロジェクトチーム」が立ち上がり、現在</a:t>
            </a:r>
            <a:r>
              <a:rPr kumimoji="1" lang="en-US" altLang="ja-JP" dirty="0">
                <a:latin typeface="BIZ UDPゴシック" panose="020B0400000000000000" pitchFamily="50" charset="-128"/>
                <a:ea typeface="BIZ UDPゴシック" panose="020B0400000000000000" pitchFamily="50" charset="-128"/>
              </a:rPr>
              <a:t>21</a:t>
            </a:r>
            <a:r>
              <a:rPr kumimoji="1" lang="ja-JP" altLang="en-US" dirty="0">
                <a:latin typeface="BIZ UDPゴシック" panose="020B0400000000000000" pitchFamily="50" charset="-128"/>
                <a:ea typeface="BIZ UDPゴシック" panose="020B0400000000000000" pitchFamily="50" charset="-128"/>
              </a:rPr>
              <a:t>の企業・団体が参加しています。</a:t>
            </a: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algn="l"/>
            <a:r>
              <a:rPr lang="ja-JP" altLang="en-US" sz="1200" dirty="0">
                <a:latin typeface="BIZ UDPゴシック" panose="020B0400000000000000" pitchFamily="50" charset="-128"/>
                <a:ea typeface="BIZ UDPゴシック" panose="020B0400000000000000" pitchFamily="50" charset="-128"/>
              </a:rPr>
              <a:t>これらの取組によって、ビジネスコミュニティによる民間主体の持続可能な地域づくりをすすめて参ります。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Tree>
    <p:extLst>
      <p:ext uri="{BB962C8B-B14F-4D97-AF65-F5344CB8AC3E}">
        <p14:creationId xmlns:p14="http://schemas.microsoft.com/office/powerpoint/2010/main" val="1011455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9768" y="4777193"/>
            <a:ext cx="5438140" cy="427155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その他、地域経済の活性化の好事例として、民間主体の持続可能な地域づくりが進んでいます。</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高滝グランピングリゾートの付近でも、</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キャンプや収穫体験が出来る「くぬぎの憩いの森」、高滝湖の湖畔にある市原市湖畔美術館で月１回テーマを変えて開催される「湖畔のマルシェ」、企業のインキュベーションオフィスである「高滝湖コーポレートオフィス」など様々な動きが進んでいます。</a:t>
            </a:r>
            <a:endParaRPr lang="en-US" altLang="ja-JP" dirty="0">
              <a:latin typeface="BIZ UDPゴシック" panose="020B0400000000000000" pitchFamily="50" charset="-128"/>
              <a:ea typeface="BIZ UDPゴシック" panose="020B0400000000000000" pitchFamily="50" charset="-128"/>
            </a:endParaRPr>
          </a:p>
          <a:p>
            <a:pPr>
              <a:defRPr/>
            </a:pPr>
            <a:endParaRPr lang="en-US" altLang="ja-JP" dirty="0">
              <a:latin typeface="BIZ UDPゴシック" panose="020B0400000000000000" pitchFamily="50" charset="-128"/>
              <a:ea typeface="BIZ UDPゴシック" panose="020B0400000000000000" pitchFamily="50" charset="-128"/>
            </a:endParaRPr>
          </a:p>
          <a:p>
            <a:pPr>
              <a:defRPr/>
            </a:pPr>
            <a:r>
              <a:rPr lang="ja-JP" altLang="en-US" dirty="0">
                <a:latin typeface="BIZ UDPゴシック" panose="020B0400000000000000" pitchFamily="50" charset="-128"/>
                <a:ea typeface="BIZ UDPゴシック" panose="020B0400000000000000" pitchFamily="50" charset="-128"/>
              </a:rPr>
              <a:t>また、下の写真ですが、</a:t>
            </a:r>
            <a:endParaRPr lang="en-US" altLang="ja-JP" dirty="0">
              <a:latin typeface="BIZ UDPゴシック" panose="020B0400000000000000" pitchFamily="50" charset="-128"/>
              <a:ea typeface="BIZ UDPゴシック" panose="020B0400000000000000" pitchFamily="50" charset="-128"/>
            </a:endParaRPr>
          </a:p>
          <a:p>
            <a:pPr>
              <a:defRPr/>
            </a:pPr>
            <a:r>
              <a:rPr lang="ja-JP" altLang="en-US" dirty="0">
                <a:latin typeface="BIZ UDPゴシック" panose="020B0400000000000000" pitchFamily="50" charset="-128"/>
                <a:ea typeface="BIZ UDPゴシック" panose="020B0400000000000000" pitchFamily="50" charset="-128"/>
              </a:rPr>
              <a:t>先ほど、チバニアンという地層でご紹介した田淵という付近ではサイクリストの</a:t>
            </a:r>
            <a:endParaRPr lang="en-US" altLang="ja-JP" dirty="0">
              <a:latin typeface="BIZ UDPゴシック" panose="020B0400000000000000" pitchFamily="50" charset="-128"/>
              <a:ea typeface="BIZ UDPゴシック" panose="020B0400000000000000" pitchFamily="50" charset="-128"/>
            </a:endParaRPr>
          </a:p>
          <a:p>
            <a:pPr>
              <a:defRPr/>
            </a:pPr>
            <a:r>
              <a:rPr lang="ja-JP" altLang="en-US" dirty="0">
                <a:latin typeface="BIZ UDPゴシック" panose="020B0400000000000000" pitchFamily="50" charset="-128"/>
                <a:ea typeface="BIZ UDPゴシック" panose="020B0400000000000000" pitchFamily="50" charset="-128"/>
              </a:rPr>
              <a:t>拠点「</a:t>
            </a:r>
            <a:r>
              <a:rPr lang="en-US" altLang="ja-JP" dirty="0">
                <a:latin typeface="BIZ UDPゴシック" panose="020B0400000000000000" pitchFamily="50" charset="-128"/>
                <a:ea typeface="BIZ UDPゴシック" panose="020B0400000000000000" pitchFamily="50" charset="-128"/>
              </a:rPr>
              <a:t>OIKAZE</a:t>
            </a:r>
            <a:r>
              <a:rPr lang="ja-JP" altLang="en-US" dirty="0">
                <a:latin typeface="BIZ UDPゴシック" panose="020B0400000000000000" pitchFamily="50" charset="-128"/>
                <a:ea typeface="BIZ UDPゴシック" panose="020B0400000000000000" pitchFamily="50" charset="-128"/>
              </a:rPr>
              <a:t>（おいかぜ）」が出来ております。</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養老渓谷という風光明媚な里山の地域では、古民家などの空き家に住みたい人の移住相談窓口である、「いちはらライフ＆ワークコミッション」が出来、日々、相談を受け付けています。　２０２０年度に事業を開始して以来、</a:t>
            </a:r>
            <a:r>
              <a:rPr lang="en-US" altLang="ja-JP" dirty="0">
                <a:latin typeface="BIZ UDPゴシック" panose="020B0400000000000000" pitchFamily="50" charset="-128"/>
                <a:ea typeface="BIZ UDPゴシック" panose="020B0400000000000000" pitchFamily="50" charset="-128"/>
              </a:rPr>
              <a:t>14</a:t>
            </a:r>
            <a:r>
              <a:rPr lang="ja-JP" altLang="en-US" dirty="0">
                <a:latin typeface="BIZ UDPゴシック" panose="020B0400000000000000" pitchFamily="50" charset="-128"/>
                <a:ea typeface="BIZ UDPゴシック" panose="020B0400000000000000" pitchFamily="50" charset="-128"/>
              </a:rPr>
              <a:t>世帯</a:t>
            </a:r>
            <a:r>
              <a:rPr lang="en-US" altLang="ja-JP" dirty="0">
                <a:latin typeface="BIZ UDPゴシック" panose="020B0400000000000000" pitchFamily="50" charset="-128"/>
                <a:ea typeface="BIZ UDPゴシック" panose="020B0400000000000000" pitchFamily="50" charset="-128"/>
              </a:rPr>
              <a:t>20</a:t>
            </a:r>
            <a:r>
              <a:rPr lang="ja-JP" altLang="en-US" dirty="0">
                <a:latin typeface="BIZ UDPゴシック" panose="020B0400000000000000" pitchFamily="50" charset="-128"/>
                <a:ea typeface="BIZ UDPゴシック" panose="020B0400000000000000" pitchFamily="50" charset="-128"/>
              </a:rPr>
              <a:t>人の方々に移住していただいております。</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また、渓谷という自然を活かしたサウナ事業を行う若者も現れ、活気づいております。</a:t>
            </a: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このような地域資源を活かしたアウトドアやスポーツなどの体験型観光の取組を推進することで、地域経済を活性化し、市内外の人々の交流を</a:t>
            </a:r>
            <a:r>
              <a:rPr lang="ja-JP" altLang="en-US" dirty="0">
                <a:solidFill>
                  <a:prstClr val="black"/>
                </a:solidFill>
                <a:latin typeface="BIZ UDPゴシック" panose="020B0400000000000000" pitchFamily="50" charset="-128"/>
                <a:ea typeface="BIZ UDPゴシック" panose="020B0400000000000000" pitchFamily="50" charset="-128"/>
              </a:rPr>
              <a:t>生み出す</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取組ができるよう、引き続き支援を行って参ります。</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50459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以上「地域経済の活性化」ということで、ローカル</a:t>
            </a:r>
            <a:r>
              <a:rPr kumimoji="1" lang="en-US" altLang="ja-JP" dirty="0">
                <a:latin typeface="BIZ UDPゴシック" panose="020B0400000000000000" pitchFamily="50" charset="-128"/>
                <a:ea typeface="BIZ UDPゴシック" panose="020B0400000000000000" pitchFamily="50" charset="-128"/>
              </a:rPr>
              <a:t>10,000</a:t>
            </a:r>
            <a:r>
              <a:rPr kumimoji="1" lang="ja-JP" altLang="en-US" dirty="0">
                <a:latin typeface="BIZ UDPゴシック" panose="020B0400000000000000" pitchFamily="50" charset="-128"/>
                <a:ea typeface="BIZ UDPゴシック" panose="020B0400000000000000" pitchFamily="50" charset="-128"/>
              </a:rPr>
              <a:t>プロジェクトの取組とその効果について、市原市の発表を終わりにします。</a:t>
            </a: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ご清聴ありがとうございました。</a:t>
            </a:r>
            <a:endParaRPr kumimoji="1"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08187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69888" y="1241425"/>
            <a:ext cx="6056312" cy="3406775"/>
          </a:xfrm>
          <a:prstGeom prst="rect">
            <a:avLst/>
          </a:prstGeom>
        </p:spPr>
      </p:sp>
      <p:sp>
        <p:nvSpPr>
          <p:cNvPr id="3" name="ノート プレースホルダー 2"/>
          <p:cNvSpPr>
            <a:spLocks noGrp="1"/>
          </p:cNvSpPr>
          <p:nvPr>
            <p:ph type="body" idx="1"/>
          </p:nvPr>
        </p:nvSpPr>
        <p:spPr/>
        <p:txBody>
          <a:bodyPr/>
          <a:lstStyle/>
          <a:p>
            <a:pPr marL="0" marR="0" lvl="0" indent="180000" defTabSz="457200" eaLnBrk="1" fontAlgn="auto" latinLnBrk="0" hangingPunct="1">
              <a:lnSpc>
                <a:spcPct val="150000"/>
              </a:lnSpc>
              <a:spcBef>
                <a:spcPts val="0"/>
              </a:spcBef>
              <a:spcAft>
                <a:spcPts val="120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はじめに、僭越ながら自己紹介をさせていただきます。</a:t>
            </a:r>
            <a:endParaRPr lang="en-US" altLang="ja-JP" dirty="0">
              <a:latin typeface="BIZ UDPゴシック" panose="020B0400000000000000" pitchFamily="50" charset="-128"/>
              <a:ea typeface="BIZ UDPゴシック" panose="020B0400000000000000" pitchFamily="50" charset="-128"/>
            </a:endParaRPr>
          </a:p>
          <a:p>
            <a:pPr marL="0" marR="0" lvl="0" indent="180000" defTabSz="457200" eaLnBrk="1" fontAlgn="auto" latinLnBrk="0" hangingPunct="1">
              <a:lnSpc>
                <a:spcPct val="150000"/>
              </a:lnSpc>
              <a:spcBef>
                <a:spcPts val="0"/>
              </a:spcBef>
              <a:spcAft>
                <a:spcPts val="1200"/>
              </a:spcAft>
              <a:buClrTx/>
              <a:buSzTx/>
              <a:buFontTx/>
              <a:buNone/>
              <a:tabLst/>
              <a:defRPr/>
            </a:pPr>
            <a:endParaRPr lang="en-US" altLang="ja-JP" dirty="0">
              <a:latin typeface="BIZ UDPゴシック" panose="020B0400000000000000" pitchFamily="50" charset="-128"/>
              <a:ea typeface="BIZ UDPゴシック" panose="020B0400000000000000" pitchFamily="50" charset="-128"/>
            </a:endParaRPr>
          </a:p>
          <a:p>
            <a:pPr marL="0" marR="0" lvl="0" indent="180000" defTabSz="457200" eaLnBrk="1" fontAlgn="auto" latinLnBrk="0" hangingPunct="1">
              <a:lnSpc>
                <a:spcPct val="150000"/>
              </a:lnSpc>
              <a:spcBef>
                <a:spcPts val="0"/>
              </a:spcBef>
              <a:spcAft>
                <a:spcPts val="120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＜＜自己紹介をお願いします＞＞</a:t>
            </a:r>
            <a:endParaRPr lang="en-US" altLang="ja-JP" dirty="0">
              <a:latin typeface="BIZ UDPゴシック" panose="020B0400000000000000" pitchFamily="50" charset="-128"/>
              <a:ea typeface="BIZ UDPゴシック" panose="020B0400000000000000" pitchFamily="50" charset="-128"/>
            </a:endParaRPr>
          </a:p>
          <a:p>
            <a:pPr marL="0" marR="0" lvl="0" indent="180000" defTabSz="457200" eaLnBrk="1" fontAlgn="auto" latinLnBrk="0" hangingPunct="1">
              <a:lnSpc>
                <a:spcPct val="150000"/>
              </a:lnSpc>
              <a:spcBef>
                <a:spcPts val="0"/>
              </a:spcBef>
              <a:spcAft>
                <a:spcPts val="1200"/>
              </a:spcAft>
              <a:buClrTx/>
              <a:buSzTx/>
              <a:buFontTx/>
              <a:buNone/>
              <a:tabLst/>
              <a:defRPr/>
            </a:pPr>
            <a:endParaRPr lang="en-US" altLang="ja-JP" dirty="0">
              <a:latin typeface="BIZ UDPゴシック" panose="020B0400000000000000" pitchFamily="50" charset="-128"/>
              <a:ea typeface="BIZ UDPゴシック" panose="020B0400000000000000" pitchFamily="50" charset="-128"/>
            </a:endParaRPr>
          </a:p>
          <a:p>
            <a:pPr marL="0" marR="0" lvl="0" indent="180000" defTabSz="457200" eaLnBrk="1" fontAlgn="auto" latinLnBrk="0" hangingPunct="1">
              <a:lnSpc>
                <a:spcPct val="150000"/>
              </a:lnSpc>
              <a:spcBef>
                <a:spcPts val="0"/>
              </a:spcBef>
              <a:spcAft>
                <a:spcPts val="1200"/>
              </a:spcAft>
              <a:buClrTx/>
              <a:buSzTx/>
              <a:buFontTx/>
              <a:buNone/>
              <a:tabLst/>
              <a:defRPr/>
            </a:pPr>
            <a:r>
              <a:rPr lang="ja-JP" altLang="en-US" dirty="0">
                <a:latin typeface="BIZ UDPゴシック" panose="020B0400000000000000" pitchFamily="50" charset="-128"/>
                <a:ea typeface="BIZ UDPゴシック" panose="020B0400000000000000" pitchFamily="50" charset="-128"/>
              </a:rPr>
              <a:t>現在、市原市長として３期目の負託をいただき、あらゆる課題に対して真正面から挑戦する日々を重ねております。</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56318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続いて、市原市をご紹介させていただきます。</a:t>
            </a: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市原市は千葉県房総半島の中央部に位置し、県内最大の面積</a:t>
            </a:r>
            <a:r>
              <a:rPr kumimoji="1" lang="en-US" altLang="ja-JP" dirty="0">
                <a:latin typeface="BIZ UDPゴシック" panose="020B0400000000000000" pitchFamily="50" charset="-128"/>
                <a:ea typeface="BIZ UDPゴシック" panose="020B0400000000000000" pitchFamily="50" charset="-128"/>
              </a:rPr>
              <a:t>368.17</a:t>
            </a:r>
            <a:r>
              <a:rPr kumimoji="1" lang="ja-JP" altLang="en-US" dirty="0">
                <a:latin typeface="BIZ UDPゴシック" panose="020B0400000000000000" pitchFamily="50" charset="-128"/>
                <a:ea typeface="BIZ UDPゴシック" panose="020B0400000000000000" pitchFamily="50" charset="-128"/>
              </a:rPr>
              <a:t>平方キロメートルを誇る広域都市です。</a:t>
            </a: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東京湾沿いの臨海部には京葉臨海コンビナートが立地し、我が国を代表する企業群が集積する一方で、</a:t>
            </a:r>
            <a:endParaRPr kumimoji="1" lang="en-US" altLang="ja-JP"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latin typeface="BIZ UDPゴシック" panose="020B0400000000000000" pitchFamily="50" charset="-128"/>
                <a:ea typeface="BIZ UDPゴシック" panose="020B0400000000000000" pitchFamily="50" charset="-128"/>
              </a:rPr>
              <a:t>本市の南側には、自然豊かな里山や小湊鐵道というローカル線が走っています。</a:t>
            </a:r>
          </a:p>
          <a:p>
            <a:pPr>
              <a:lnSpc>
                <a:spcPct val="150000"/>
              </a:lnSpc>
            </a:pPr>
            <a:r>
              <a:rPr kumimoji="1" lang="ja-JP" altLang="en-US" dirty="0">
                <a:latin typeface="BIZ UDPゴシック" panose="020B0400000000000000" pitchFamily="50" charset="-128"/>
                <a:ea typeface="BIZ UDPゴシック" panose="020B0400000000000000" pitchFamily="50" charset="-128"/>
              </a:rPr>
              <a:t>東京都心や羽田国際空港、成田国際空港にいずれも</a:t>
            </a:r>
            <a:r>
              <a:rPr kumimoji="1" lang="en-US" altLang="ja-JP" dirty="0">
                <a:latin typeface="BIZ UDPゴシック" panose="020B0400000000000000" pitchFamily="50" charset="-128"/>
                <a:ea typeface="BIZ UDPゴシック" panose="020B0400000000000000" pitchFamily="50" charset="-128"/>
              </a:rPr>
              <a:t>1</a:t>
            </a:r>
            <a:r>
              <a:rPr kumimoji="1" lang="ja-JP" altLang="en-US" dirty="0">
                <a:latin typeface="BIZ UDPゴシック" panose="020B0400000000000000" pitchFamily="50" charset="-128"/>
                <a:ea typeface="BIZ UDPゴシック" panose="020B0400000000000000" pitchFamily="50" charset="-128"/>
              </a:rPr>
              <a:t>時間程度で行くことのできる、アクセスに恵まれたまちです。</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r>
              <a:rPr kumimoji="1" lang="ja-JP" altLang="en-US" dirty="0">
                <a:latin typeface="BIZ UDPゴシック" panose="020B0400000000000000" pitchFamily="50" charset="-128"/>
                <a:ea typeface="BIZ UDPゴシック" panose="020B0400000000000000" pitchFamily="50" charset="-128"/>
              </a:rPr>
              <a:t>そんな市原市は、５月１日に市制施行</a:t>
            </a:r>
            <a:r>
              <a:rPr kumimoji="1" lang="en-US" altLang="ja-JP" dirty="0">
                <a:latin typeface="BIZ UDPゴシック" panose="020B0400000000000000" pitchFamily="50" charset="-128"/>
                <a:ea typeface="BIZ UDPゴシック" panose="020B0400000000000000" pitchFamily="50" charset="-128"/>
              </a:rPr>
              <a:t>60</a:t>
            </a:r>
            <a:r>
              <a:rPr kumimoji="1" lang="ja-JP" altLang="en-US" dirty="0">
                <a:latin typeface="BIZ UDPゴシック" panose="020B0400000000000000" pitchFamily="50" charset="-128"/>
                <a:ea typeface="BIZ UDPゴシック" panose="020B0400000000000000" pitchFamily="50" charset="-128"/>
              </a:rPr>
              <a:t>周年を迎えました。</a:t>
            </a:r>
            <a:endParaRPr kumimoji="1" lang="en-US" altLang="ja-JP" dirty="0">
              <a:latin typeface="BIZ UDPゴシック" panose="020B0400000000000000" pitchFamily="50" charset="-128"/>
              <a:ea typeface="BIZ UDPゴシック" panose="020B0400000000000000" pitchFamily="50" charset="-128"/>
            </a:endParaRPr>
          </a:p>
          <a:p>
            <a:pPr>
              <a:lnSpc>
                <a:spcPct val="150000"/>
              </a:lnSpc>
            </a:pPr>
            <a:r>
              <a:rPr kumimoji="1" lang="ja-JP" altLang="en-US" dirty="0">
                <a:latin typeface="BIZ UDPゴシック" panose="020B0400000000000000" pitchFamily="50" charset="-128"/>
                <a:ea typeface="BIZ UDPゴシック" panose="020B0400000000000000" pitchFamily="50" charset="-128"/>
              </a:rPr>
              <a:t>還暦となり、節目を迎えましたので、これまでの市原市を振り返りながら、これからの市原市を思い描いてまいります。</a:t>
            </a:r>
            <a:endParaRPr kumimoji="1"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76454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latin typeface="BIZ UDPゴシック" panose="020B0400000000000000" pitchFamily="50" charset="-128"/>
                <a:ea typeface="BIZ UDPゴシック" panose="020B0400000000000000" pitchFamily="50" charset="-128"/>
              </a:rPr>
              <a:t>もう少し詳しく紹介させていただきます。</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pPr marL="0" marR="0" lvl="0" indent="79200" algn="just" defTabSz="177020" eaLnBrk="1" fontAlgn="auto" latinLnBrk="0" hangingPunct="1">
              <a:spcBef>
                <a:spcPts val="0"/>
              </a:spcBef>
              <a:spcAft>
                <a:spcPts val="528"/>
              </a:spcAft>
              <a:buClrTx/>
              <a:buSzTx/>
              <a:buFontTx/>
              <a:buNone/>
              <a:tabLst/>
              <a:defRPr/>
            </a:pPr>
            <a:r>
              <a:rPr kumimoji="0" lang="ja-JP" altLang="en-US"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市原市の特徴のひとつとしては、国内最大規模の産業集積地という点です。</a:t>
            </a:r>
            <a:endParaRPr kumimoji="0" lang="en-US" altLang="ja-JP"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endParaRPr>
          </a:p>
          <a:p>
            <a:pPr lvl="0" indent="79200" algn="just" defTabSz="177020">
              <a:spcAft>
                <a:spcPts val="528"/>
              </a:spcAft>
              <a:defRPr/>
            </a:pPr>
            <a:r>
              <a:rPr kumimoji="0" lang="ja-JP" altLang="en-US" kern="0" dirty="0">
                <a:solidFill>
                  <a:sysClr val="windowText" lastClr="000000"/>
                </a:solidFill>
                <a:latin typeface="BIZ UDPゴシック" panose="020B0400000000000000" pitchFamily="50" charset="-128"/>
                <a:ea typeface="BIZ UDPゴシック" panose="020B0400000000000000" pitchFamily="50" charset="-128"/>
                <a:sym typeface="ヒラギノ角ゴ ProN W3"/>
              </a:rPr>
              <a:t>国内最大級の石油化学コンビナートがあり、製造品</a:t>
            </a:r>
            <a:r>
              <a:rPr kumimoji="0" lang="ja-JP" altLang="en-US" b="0" i="0" u="none" strike="noStrike" kern="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mn-cs"/>
                <a:sym typeface="ヒラギノ角ゴ ProN W3"/>
              </a:rPr>
              <a:t>出荷額等は</a:t>
            </a:r>
            <a:r>
              <a:rPr kumimoji="0" lang="ja-JP" altLang="en-US"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ヒラギノ角ゴ ProN W3"/>
              </a:rPr>
              <a:t>約４兆円と全国２位を誇っております。 </a:t>
            </a:r>
            <a:endParaRPr kumimoji="0" lang="en-US" altLang="ja-JP" b="0"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sym typeface="ヒラギノ角ゴ ProN W3"/>
            </a:endParaRPr>
          </a:p>
          <a:p>
            <a:pPr lvl="0" indent="79200" algn="just" defTabSz="177020">
              <a:spcAft>
                <a:spcPts val="528"/>
              </a:spcAft>
              <a:defRPr/>
            </a:pPr>
            <a:r>
              <a:rPr kumimoji="1" lang="ja-JP" altLang="en-US" dirty="0">
                <a:latin typeface="BIZ UDPゴシック" panose="020B0400000000000000" pitchFamily="50" charset="-128"/>
                <a:ea typeface="BIZ UDPゴシック" panose="020B0400000000000000" pitchFamily="50" charset="-128"/>
              </a:rPr>
              <a:t>そのような巨大なコンビナートだからこその課題も存在します。</a:t>
            </a:r>
          </a:p>
          <a:p>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・持続的発展のための競争力確保</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・カーボンニュートラルの実現</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・設備の老朽化対策　</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などが挙げられます。</a:t>
            </a:r>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また</a:t>
            </a:r>
            <a:r>
              <a:rPr lang="en-US" altLang="ja-JP" dirty="0">
                <a:latin typeface="BIZ UDPゴシック" panose="020B0400000000000000" pitchFamily="50" charset="-128"/>
                <a:ea typeface="BIZ UDPゴシック" panose="020B0400000000000000" pitchFamily="50" charset="-128"/>
              </a:rPr>
              <a:t>SDG</a:t>
            </a:r>
            <a:r>
              <a:rPr lang="ja-JP" altLang="en-US" dirty="0">
                <a:latin typeface="BIZ UDPゴシック" panose="020B0400000000000000" pitchFamily="50" charset="-128"/>
                <a:ea typeface="BIZ UDPゴシック" panose="020B0400000000000000" pitchFamily="50" charset="-128"/>
              </a:rPr>
              <a:t>ｓの達成に向け、㈱ｈｉｄｅｋａｓｕｇａ</a:t>
            </a:r>
            <a:r>
              <a:rPr lang="en-US" altLang="ja-JP" dirty="0">
                <a:latin typeface="BIZ UDPゴシック" panose="020B0400000000000000" pitchFamily="50" charset="-128"/>
                <a:ea typeface="BIZ UDPゴシック" panose="020B0400000000000000" pitchFamily="50" charset="-128"/>
              </a:rPr>
              <a:t>1896</a:t>
            </a:r>
            <a:r>
              <a:rPr lang="ja-JP" altLang="en-US" dirty="0">
                <a:latin typeface="BIZ UDPゴシック" panose="020B0400000000000000" pitchFamily="50" charset="-128"/>
                <a:ea typeface="BIZ UDPゴシック" panose="020B0400000000000000" pitchFamily="50" charset="-128"/>
              </a:rPr>
              <a:t>と連携協定を締結しました。</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0186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r>
              <a:rPr kumimoji="1" lang="ja-JP" altLang="en-US" dirty="0">
                <a:latin typeface="BIZ UDPゴシック" panose="020B0400000000000000" pitchFamily="50" charset="-128"/>
                <a:ea typeface="BIZ UDPゴシック" panose="020B0400000000000000" pitchFamily="50" charset="-128"/>
              </a:rPr>
              <a:t>こうした市の北部地域に臨海部コンビナート群がある一方、南部地域には、豊かな自然が広がっています。</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その中に、３３のゴルフ場があり、</a:t>
            </a:r>
            <a:r>
              <a:rPr kumimoji="1" lang="ja-JP" altLang="en-US" dirty="0">
                <a:latin typeface="BIZ UDPゴシック" panose="020B0400000000000000" pitchFamily="50" charset="-128"/>
                <a:ea typeface="BIZ UDPゴシック" panose="020B0400000000000000" pitchFamily="50" charset="-128"/>
              </a:rPr>
              <a:t>その数は日本一であります。</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ビッグトーナメントの開催地にもなった難関コースからビギナーにも優しいコース、ナイタープレーにも対応しているコースなど豊富なラインナップを有するほか、アクアラインと直結する圏央道、京葉道路と東関東自動車道と直結する館山自動車道など、都心エリアからのアクセスも良好で、年間約</a:t>
            </a:r>
            <a:r>
              <a:rPr kumimoji="1" lang="en-US" altLang="ja-JP" dirty="0">
                <a:latin typeface="BIZ UDPゴシック" panose="020B0400000000000000" pitchFamily="50" charset="-128"/>
                <a:ea typeface="BIZ UDPゴシック" panose="020B0400000000000000" pitchFamily="50" charset="-128"/>
              </a:rPr>
              <a:t>160</a:t>
            </a:r>
            <a:r>
              <a:rPr kumimoji="1" lang="ja-JP" altLang="en-US" dirty="0">
                <a:latin typeface="BIZ UDPゴシック" panose="020B0400000000000000" pitchFamily="50" charset="-128"/>
                <a:ea typeface="BIZ UDPゴシック" panose="020B0400000000000000" pitchFamily="50" charset="-128"/>
              </a:rPr>
              <a:t>万人の方にお越しいただいています。</a:t>
            </a:r>
          </a:p>
        </p:txBody>
      </p:sp>
    </p:spTree>
    <p:extLst>
      <p:ext uri="{BB962C8B-B14F-4D97-AF65-F5344CB8AC3E}">
        <p14:creationId xmlns:p14="http://schemas.microsoft.com/office/powerpoint/2010/main" val="3330485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1425"/>
            <a:ext cx="5953125" cy="3349625"/>
          </a:xfrm>
        </p:spPr>
      </p:sp>
      <p:sp>
        <p:nvSpPr>
          <p:cNvPr id="3" name="ノート プレースホルダー 2"/>
          <p:cNvSpPr>
            <a:spLocks noGrp="1"/>
          </p:cNvSpPr>
          <p:nvPr>
            <p:ph type="body" idx="1"/>
          </p:nvPr>
        </p:nvSpPr>
        <p:spPr/>
        <p:txBody>
          <a:bodyPr/>
          <a:lstStyle/>
          <a:p>
            <a:pPr marL="133350" indent="139700" algn="just"/>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市原市はアートにも力を入れています。</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3350" indent="139700" algn="just"/>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33350" indent="139700" algn="just"/>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市原市南部地域に広がる里山の風景、季節の食べ物、そこに住む人の魅力など、地域資源とアートを結び付け、それらの魅力を市内外へ発信し、多くの人々に訪れていただくことで、地域の活力を維持・発展させるため</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芸術祭「いちはらアート×ミックス」を開催し</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ています</a:t>
            </a:r>
            <a:r>
              <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3350" indent="139700" algn="just"/>
            <a:endParaRPr lang="en-US" altLang="ja-JP"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33350" indent="139700" algn="just"/>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これまで２０</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14</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、２０</a:t>
            </a:r>
            <a:r>
              <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17</a:t>
            </a:r>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、２０２０プラスと３年ごとに３回開催しており、</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3350" indent="139700" algn="just"/>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２０２３年は、近隣市町村５市と連携しながら、百年後芸術祭として、総合</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3350" indent="139700" algn="just"/>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プロデューサーに小林武史氏、アートディレクターに北川フラム氏を迎えて、</a:t>
            </a:r>
            <a:endParaRPr lang="en-US"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33350" indent="139700" algn="just"/>
            <a:r>
              <a:rPr lang="ja-JP" altLang="en-US"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開催いたします。</a:t>
            </a:r>
            <a:endParaRPr lang="ja-JP" altLang="ja-JP"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1458606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41425"/>
            <a:ext cx="5953125" cy="3349625"/>
          </a:xfrm>
        </p:spPr>
      </p:sp>
      <p:sp>
        <p:nvSpPr>
          <p:cNvPr id="3" name="ノート プレースホルダー 2"/>
          <p:cNvSpPr>
            <a:spLocks noGrp="1"/>
          </p:cNvSpPr>
          <p:nvPr>
            <p:ph type="body" idx="1"/>
          </p:nvPr>
        </p:nvSpPr>
        <p:spPr/>
        <p:txBody>
          <a:bodyPr/>
          <a:lstStyle/>
          <a:p>
            <a:r>
              <a:rPr kumimoji="1" lang="ja-JP" altLang="en-US" dirty="0">
                <a:latin typeface="BIZ UDPゴシック" panose="020B0400000000000000" pitchFamily="50" charset="-128"/>
                <a:ea typeface="BIZ UDPゴシック" panose="020B0400000000000000" pitchFamily="50" charset="-128"/>
              </a:rPr>
              <a:t>皆様、「チバニアン」という言葉を聞いたことはありますでしょうか。</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これは、地質年代の「千葉時代」という意味をラテン語にしたものです。</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今から約</a:t>
            </a:r>
            <a:r>
              <a:rPr kumimoji="1" lang="en-US" altLang="ja-JP" dirty="0">
                <a:latin typeface="BIZ UDPゴシック" panose="020B0400000000000000" pitchFamily="50" charset="-128"/>
                <a:ea typeface="BIZ UDPゴシック" panose="020B0400000000000000" pitchFamily="50" charset="-128"/>
              </a:rPr>
              <a:t>77</a:t>
            </a:r>
            <a:r>
              <a:rPr kumimoji="1" lang="ja-JP" altLang="en-US" dirty="0">
                <a:latin typeface="BIZ UDPゴシック" panose="020B0400000000000000" pitchFamily="50" charset="-128"/>
                <a:ea typeface="BIZ UDPゴシック" panose="020B0400000000000000" pitchFamily="50" charset="-128"/>
              </a:rPr>
              <a:t>万</a:t>
            </a:r>
            <a:r>
              <a:rPr kumimoji="1" lang="en-US" altLang="ja-JP" dirty="0">
                <a:latin typeface="BIZ UDPゴシック" panose="020B0400000000000000" pitchFamily="50" charset="-128"/>
                <a:ea typeface="BIZ UDPゴシック" panose="020B0400000000000000" pitchFamily="50" charset="-128"/>
              </a:rPr>
              <a:t>4</a:t>
            </a:r>
            <a:r>
              <a:rPr kumimoji="1" lang="ja-JP" altLang="en-US" dirty="0">
                <a:latin typeface="BIZ UDPゴシック" panose="020B0400000000000000" pitchFamily="50" charset="-128"/>
                <a:ea typeface="BIZ UDPゴシック" panose="020B0400000000000000" pitchFamily="50" charset="-128"/>
              </a:rPr>
              <a:t>千年～</a:t>
            </a:r>
            <a:r>
              <a:rPr kumimoji="1" lang="en-US" altLang="ja-JP" dirty="0">
                <a:latin typeface="BIZ UDPゴシック" panose="020B0400000000000000" pitchFamily="50" charset="-128"/>
                <a:ea typeface="BIZ UDPゴシック" panose="020B0400000000000000" pitchFamily="50" charset="-128"/>
              </a:rPr>
              <a:t>12</a:t>
            </a:r>
            <a:r>
              <a:rPr kumimoji="1" lang="ja-JP" altLang="en-US" dirty="0">
                <a:latin typeface="BIZ UDPゴシック" panose="020B0400000000000000" pitchFamily="50" charset="-128"/>
                <a:ea typeface="BIZ UDPゴシック" panose="020B0400000000000000" pitchFamily="50" charset="-128"/>
              </a:rPr>
              <a:t>万</a:t>
            </a:r>
            <a:r>
              <a:rPr kumimoji="1" lang="en-US" altLang="ja-JP" dirty="0">
                <a:latin typeface="BIZ UDPゴシック" panose="020B0400000000000000" pitchFamily="50" charset="-128"/>
                <a:ea typeface="BIZ UDPゴシック" panose="020B0400000000000000" pitchFamily="50" charset="-128"/>
              </a:rPr>
              <a:t>9</a:t>
            </a:r>
            <a:r>
              <a:rPr kumimoji="1" lang="ja-JP" altLang="en-US" dirty="0">
                <a:latin typeface="BIZ UDPゴシック" panose="020B0400000000000000" pitchFamily="50" charset="-128"/>
                <a:ea typeface="BIZ UDPゴシック" panose="020B0400000000000000" pitchFamily="50" charset="-128"/>
              </a:rPr>
              <a:t>千年前の時代に、「チバニアン」という名称をつけることが決定されました。</a:t>
            </a:r>
            <a:endParaRPr kumimoji="1" lang="en-US" altLang="ja-JP" dirty="0">
              <a:latin typeface="BIZ UDPゴシック" panose="020B0400000000000000" pitchFamily="50" charset="-128"/>
              <a:ea typeface="BIZ UDPゴシック" panose="020B0400000000000000" pitchFamily="50" charset="-128"/>
            </a:endParaRPr>
          </a:p>
          <a:p>
            <a:endParaRPr kumimoji="1" lang="ja-JP" altLang="en-US"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これはジュラ紀や白亜紀といった地質年代の名称に、日本の地名が採用された初めての出来事です。</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その証拠となる地層こそが、この市原市田淵という場所にあるのです。</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国の天然記念物にも指定され、「地層の保存と学術的な活用」の両立を目指してまいります。</a:t>
            </a:r>
            <a:endParaRPr kumimoji="1" lang="ja-JP" altLang="en-US"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28948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BIZ UDPゴシック" panose="020B0400000000000000" pitchFamily="50" charset="-128"/>
                <a:ea typeface="BIZ UDPゴシック" panose="020B0400000000000000" pitchFamily="50" charset="-128"/>
              </a:rPr>
              <a:t>今まで紹介したような多種多様な地域資源がある一方で、課題もございます。</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その課題について、定住人口と交流人口の２つの側面でご説明いたします。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まず定住人口についての課題です。</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１つめは、超少子高齢社会の到来です。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市原市の南部地域である南総地区・加茂地区の高齢化率は</a:t>
            </a:r>
            <a:r>
              <a:rPr lang="en-US" altLang="ja-JP" dirty="0">
                <a:latin typeface="BIZ UDPゴシック" panose="020B0400000000000000" pitchFamily="50" charset="-128"/>
                <a:ea typeface="BIZ UDPゴシック" panose="020B0400000000000000" pitchFamily="50" charset="-128"/>
              </a:rPr>
              <a:t>40</a:t>
            </a:r>
            <a:r>
              <a:rPr lang="ja-JP" altLang="en-US" dirty="0">
                <a:latin typeface="BIZ UDPゴシック" panose="020B0400000000000000" pitchFamily="50" charset="-128"/>
                <a:ea typeface="BIZ UDPゴシック" panose="020B0400000000000000" pitchFamily="50" charset="-128"/>
              </a:rPr>
              <a:t>％を超えており、少子高齢化や過疎化が加速度的に進行しています。</a:t>
            </a:r>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特に南部地域だけでなく、市全域として若い世代（特に</a:t>
            </a:r>
            <a:r>
              <a:rPr lang="en-US" altLang="ja-JP" dirty="0">
                <a:latin typeface="BIZ UDPゴシック" panose="020B0400000000000000" pitchFamily="50" charset="-128"/>
                <a:ea typeface="BIZ UDPゴシック" panose="020B0400000000000000" pitchFamily="50" charset="-128"/>
              </a:rPr>
              <a:t>20</a:t>
            </a:r>
            <a:r>
              <a:rPr lang="ja-JP" altLang="en-US" dirty="0">
                <a:latin typeface="BIZ UDPゴシック" panose="020B0400000000000000" pitchFamily="50" charset="-128"/>
                <a:ea typeface="BIZ UDPゴシック" panose="020B0400000000000000" pitchFamily="50" charset="-128"/>
              </a:rPr>
              <a:t>代～</a:t>
            </a:r>
            <a:r>
              <a:rPr lang="en-US" altLang="ja-JP" dirty="0">
                <a:latin typeface="BIZ UDPゴシック" panose="020B0400000000000000" pitchFamily="50" charset="-128"/>
                <a:ea typeface="BIZ UDPゴシック" panose="020B0400000000000000" pitchFamily="50" charset="-128"/>
              </a:rPr>
              <a:t>30</a:t>
            </a:r>
            <a:r>
              <a:rPr lang="ja-JP" altLang="en-US" dirty="0">
                <a:latin typeface="BIZ UDPゴシック" panose="020B0400000000000000" pitchFamily="50" charset="-128"/>
                <a:ea typeface="BIZ UDPゴシック" panose="020B0400000000000000" pitchFamily="50" charset="-128"/>
              </a:rPr>
              <a:t>代の女性）の転出超過が顕著です。</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２つめは、南部地域は産業が少なく、主要産業である農業も担い手不足により、耕作放棄地が増えております。</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7678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latin typeface="BIZ UDPゴシック" panose="020B0400000000000000" pitchFamily="50" charset="-128"/>
                <a:ea typeface="BIZ UDPゴシック" panose="020B0400000000000000" pitchFamily="50" charset="-128"/>
              </a:rPr>
              <a:t>つづいて交流人口に関する課題です</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BIZ UDPゴシック" panose="020B0400000000000000" pitchFamily="50" charset="-128"/>
                <a:ea typeface="BIZ UDPゴシック" panose="020B0400000000000000" pitchFamily="50" charset="-128"/>
              </a:rPr>
              <a:t>１つめは観光客の滞在時間の長期化が出来ていないという課題があります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市原市に観光で訪れる人の約半数がゴルフ場利用者で、宿泊者数は観光入込客数の</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未満と、日帰り観光がメインとなっています。</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要因としては市内に宿泊施設が少ないため、滞在時間が短く、地域の消費につながっていないことが考えられます。</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２つめはアフターコロナ期においても持続的に集客できる観光コンテンツが少ないことです。</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2020</a:t>
            </a:r>
            <a:r>
              <a:rPr lang="ja-JP" altLang="en-US" sz="1200" dirty="0">
                <a:latin typeface="BIZ UDPゴシック" panose="020B0400000000000000" pitchFamily="50" charset="-128"/>
                <a:ea typeface="BIZ UDPゴシック" panose="020B0400000000000000" pitchFamily="50" charset="-128"/>
              </a:rPr>
              <a:t>年にはイベント等の中止により、前年よりも</a:t>
            </a:r>
            <a:r>
              <a:rPr lang="en-US" altLang="ja-JP" sz="1200" dirty="0">
                <a:latin typeface="BIZ UDPゴシック" panose="020B0400000000000000" pitchFamily="50" charset="-128"/>
                <a:ea typeface="BIZ UDPゴシック" panose="020B0400000000000000" pitchFamily="50" charset="-128"/>
              </a:rPr>
              <a:t>50</a:t>
            </a:r>
            <a:r>
              <a:rPr lang="ja-JP" altLang="en-US" sz="1200" dirty="0">
                <a:latin typeface="BIZ UDPゴシック" panose="020B0400000000000000" pitchFamily="50" charset="-128"/>
                <a:ea typeface="BIZ UDPゴシック" panose="020B0400000000000000" pitchFamily="50" charset="-128"/>
              </a:rPr>
              <a:t>万人程観光入込客数が減少しましたが、徐々に回復の兆しが見えています。</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endParaRPr lang="en-US" altLang="ja-JP" dirty="0">
              <a:solidFill>
                <a:srgbClr val="FF0000"/>
              </a:solidFill>
              <a:latin typeface="BIZ UDPゴシック" panose="020B0400000000000000" pitchFamily="50" charset="-128"/>
              <a:ea typeface="BIZ UDPゴシック" panose="020B0400000000000000" pitchFamily="50" charset="-128"/>
            </a:endParaRPr>
          </a:p>
          <a:p>
            <a:endParaRPr lang="en-US" altLang="ja-JP" dirty="0">
              <a:solidFill>
                <a:srgbClr val="FF0000"/>
              </a:solidFill>
              <a:latin typeface="BIZ UDPゴシック" panose="020B0400000000000000" pitchFamily="50" charset="-128"/>
              <a:ea typeface="BIZ UDPゴシック" panose="020B0400000000000000" pitchFamily="50" charset="-128"/>
            </a:endParaRPr>
          </a:p>
          <a:p>
            <a:r>
              <a:rPr lang="en-US" altLang="ja-JP" dirty="0">
                <a:solidFill>
                  <a:srgbClr val="FF0000"/>
                </a:solidFill>
                <a:latin typeface="BIZ UDPゴシック" panose="020B0400000000000000" pitchFamily="50" charset="-128"/>
                <a:ea typeface="BIZ UDPゴシック" panose="020B0400000000000000" pitchFamily="50" charset="-128"/>
              </a:rPr>
              <a:t>※</a:t>
            </a:r>
            <a:r>
              <a:rPr lang="ja-JP" altLang="en-US" sz="1200" dirty="0">
                <a:solidFill>
                  <a:srgbClr val="FF0000"/>
                </a:solidFill>
                <a:latin typeface="BIZ UDPゴシック" panose="020B0400000000000000" pitchFamily="50" charset="-128"/>
                <a:ea typeface="BIZ UDPゴシック" panose="020B0400000000000000" pitchFamily="50" charset="-128"/>
              </a:rPr>
              <a:t>２０２２年は観光入込客数 過去</a:t>
            </a:r>
            <a:r>
              <a:rPr lang="en-US" altLang="ja-JP" sz="1200" dirty="0">
                <a:solidFill>
                  <a:srgbClr val="FF0000"/>
                </a:solidFill>
                <a:latin typeface="BIZ UDPゴシック" panose="020B0400000000000000" pitchFamily="50" charset="-128"/>
                <a:ea typeface="BIZ UDPゴシック" panose="020B0400000000000000" pitchFamily="50" charset="-128"/>
              </a:rPr>
              <a:t>10</a:t>
            </a:r>
            <a:r>
              <a:rPr lang="ja-JP" altLang="en-US" sz="1200" dirty="0">
                <a:solidFill>
                  <a:srgbClr val="FF0000"/>
                </a:solidFill>
                <a:latin typeface="BIZ UDPゴシック" panose="020B0400000000000000" pitchFamily="50" charset="-128"/>
                <a:ea typeface="BIZ UDPゴシック" panose="020B0400000000000000" pitchFamily="50" charset="-128"/>
              </a:rPr>
              <a:t>年で最高を記録。（</a:t>
            </a:r>
            <a:r>
              <a:rPr lang="en-US" altLang="ja-JP" sz="1200" dirty="0">
                <a:solidFill>
                  <a:srgbClr val="FF0000"/>
                </a:solidFill>
                <a:latin typeface="BIZ UDPゴシック" panose="020B0400000000000000" pitchFamily="50" charset="-128"/>
                <a:ea typeface="BIZ UDPゴシック" panose="020B0400000000000000" pitchFamily="50" charset="-128"/>
              </a:rPr>
              <a:t>3,733</a:t>
            </a:r>
            <a:r>
              <a:rPr lang="ja-JP" altLang="en-US" sz="1200" dirty="0">
                <a:solidFill>
                  <a:srgbClr val="FF0000"/>
                </a:solidFill>
                <a:latin typeface="BIZ UDPゴシック" panose="020B0400000000000000" pitchFamily="50" charset="-128"/>
                <a:ea typeface="BIZ UDPゴシック" panose="020B0400000000000000" pitchFamily="50" charset="-128"/>
              </a:rPr>
              <a:t>千人）県暫定</a:t>
            </a:r>
            <a:endParaRPr lang="en-US" altLang="ja-JP" sz="1200" dirty="0">
              <a:solidFill>
                <a:srgbClr val="FF0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67235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4CFBC10-4282-45EA-B6F8-A275DFEEDD49}" type="datetime1">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2876970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DD05454-0DDF-4974-933D-125893864461}" type="datetime1">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1084995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66933DF-922C-4B76-8CF6-215432D0B82D}" type="datetime1">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251835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358875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512122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4042980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2624040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4144519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1919511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3751909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1693867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7CD3035-0EBB-48FA-B035-E0F79B40C42F}" type="datetime1">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1843104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242746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1300928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CD3845-40B6-41C3-B223-A3308ADB4198}" type="datetimeFigureOut">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3992230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イメージ"/>
          <p:cNvSpPr>
            <a:spLocks noGrp="1"/>
          </p:cNvSpPr>
          <p:nvPr>
            <p:ph type="pic" sz="half" idx="13"/>
          </p:nvPr>
        </p:nvSpPr>
        <p:spPr>
          <a:xfrm>
            <a:off x="2664537" y="203292"/>
            <a:ext cx="6858002" cy="4574383"/>
          </a:xfrm>
          <a:prstGeom prst="rect">
            <a:avLst/>
          </a:prstGeom>
        </p:spPr>
        <p:txBody>
          <a:bodyPr lIns="91439" tIns="45719" rIns="91439" bIns="45719" anchor="t">
            <a:noAutofit/>
          </a:bodyPr>
          <a:lstStyle/>
          <a:p>
            <a:endParaRPr/>
          </a:p>
        </p:txBody>
      </p:sp>
      <p:sp>
        <p:nvSpPr>
          <p:cNvPr id="21" name="タイトルテキスト"/>
          <p:cNvSpPr txBox="1">
            <a:spLocks noGrp="1"/>
          </p:cNvSpPr>
          <p:nvPr>
            <p:ph type="title"/>
          </p:nvPr>
        </p:nvSpPr>
        <p:spPr>
          <a:xfrm>
            <a:off x="2416975" y="4723808"/>
            <a:ext cx="7358064" cy="1000126"/>
          </a:xfrm>
          <a:prstGeom prst="rect">
            <a:avLst/>
          </a:prstGeom>
        </p:spPr>
        <p:txBody>
          <a:bodyPr anchor="b"/>
          <a:lstStyle/>
          <a:p>
            <a:r>
              <a:t>タイトルテキスト</a:t>
            </a:r>
          </a:p>
        </p:txBody>
      </p:sp>
      <p:sp>
        <p:nvSpPr>
          <p:cNvPr id="22" name="本文レベル1…"/>
          <p:cNvSpPr txBox="1">
            <a:spLocks noGrp="1"/>
          </p:cNvSpPr>
          <p:nvPr>
            <p:ph type="body" sz="quarter" idx="1"/>
          </p:nvPr>
        </p:nvSpPr>
        <p:spPr>
          <a:xfrm>
            <a:off x="2416975" y="5732874"/>
            <a:ext cx="7358064" cy="794743"/>
          </a:xfrm>
          <a:prstGeom prst="rect">
            <a:avLst/>
          </a:prstGeom>
        </p:spPr>
        <p:txBody>
          <a:bodyPr anchor="t"/>
          <a:lstStyle>
            <a:lvl1pPr marL="0" indent="0" algn="ctr">
              <a:spcBef>
                <a:spcPts val="0"/>
              </a:spcBef>
              <a:buSzTx/>
              <a:buNone/>
              <a:defRPr sz="1717"/>
            </a:lvl1pPr>
            <a:lvl2pPr marL="0" indent="0" algn="ctr">
              <a:spcBef>
                <a:spcPts val="0"/>
              </a:spcBef>
              <a:buSzTx/>
              <a:buNone/>
              <a:defRPr sz="1717"/>
            </a:lvl2pPr>
            <a:lvl3pPr marL="0" indent="0" algn="ctr">
              <a:spcBef>
                <a:spcPts val="0"/>
              </a:spcBef>
              <a:buSzTx/>
              <a:buNone/>
              <a:defRPr sz="1717"/>
            </a:lvl3pPr>
            <a:lvl4pPr marL="0" indent="0" algn="ctr">
              <a:spcBef>
                <a:spcPts val="0"/>
              </a:spcBef>
              <a:buSzTx/>
              <a:buNone/>
              <a:defRPr sz="1717"/>
            </a:lvl4pPr>
            <a:lvl5pPr marL="0" indent="0" algn="ctr">
              <a:spcBef>
                <a:spcPts val="0"/>
              </a:spcBef>
              <a:buSzTx/>
              <a:buNone/>
              <a:defRPr sz="1717"/>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xfrm>
            <a:off x="11676353" y="6517842"/>
            <a:ext cx="256479" cy="25596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831938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イメージ"/>
          <p:cNvSpPr>
            <a:spLocks noGrp="1"/>
          </p:cNvSpPr>
          <p:nvPr>
            <p:ph type="pic" sz="half" idx="13"/>
          </p:nvPr>
        </p:nvSpPr>
        <p:spPr>
          <a:xfrm>
            <a:off x="4397134" y="1818680"/>
            <a:ext cx="6630293" cy="4420196"/>
          </a:xfrm>
          <a:prstGeom prst="rect">
            <a:avLst/>
          </a:prstGeom>
        </p:spPr>
        <p:txBody>
          <a:bodyPr lIns="91439" tIns="45719" rIns="91439" bIns="45719" anchor="t">
            <a:noAutofit/>
          </a:bodyPr>
          <a:lstStyle/>
          <a:p>
            <a:endParaRPr/>
          </a:p>
        </p:txBody>
      </p:sp>
      <p:sp>
        <p:nvSpPr>
          <p:cNvPr id="66" name="タイトルテキスト"/>
          <p:cNvSpPr txBox="1">
            <a:spLocks noGrp="1"/>
          </p:cNvSpPr>
          <p:nvPr>
            <p:ph type="title"/>
          </p:nvPr>
        </p:nvSpPr>
        <p:spPr>
          <a:prstGeom prst="rect">
            <a:avLst/>
          </a:prstGeom>
        </p:spPr>
        <p:txBody>
          <a:bodyPr/>
          <a:lstStyle/>
          <a:p>
            <a:r>
              <a:t>タイトルテキスト</a:t>
            </a:r>
          </a:p>
        </p:txBody>
      </p:sp>
      <p:sp>
        <p:nvSpPr>
          <p:cNvPr id="67" name="本文レベル1…"/>
          <p:cNvSpPr txBox="1">
            <a:spLocks noGrp="1"/>
          </p:cNvSpPr>
          <p:nvPr>
            <p:ph type="body" sz="quarter" idx="1"/>
          </p:nvPr>
        </p:nvSpPr>
        <p:spPr>
          <a:xfrm>
            <a:off x="2193730" y="1821657"/>
            <a:ext cx="3750469" cy="4420196"/>
          </a:xfrm>
          <a:prstGeom prst="rect">
            <a:avLst/>
          </a:prstGeom>
        </p:spPr>
        <p:txBody>
          <a:bodyPr/>
          <a:lstStyle>
            <a:lvl1pPr marL="153640" indent="-153640">
              <a:spcBef>
                <a:spcPts val="1485"/>
              </a:spcBef>
              <a:defRPr sz="1254"/>
            </a:lvl1pPr>
            <a:lvl2pPr marL="266848" indent="-153640">
              <a:spcBef>
                <a:spcPts val="1485"/>
              </a:spcBef>
              <a:defRPr sz="1254"/>
            </a:lvl2pPr>
            <a:lvl3pPr marL="380055" indent="-153640">
              <a:spcBef>
                <a:spcPts val="1485"/>
              </a:spcBef>
              <a:defRPr sz="1254"/>
            </a:lvl3pPr>
            <a:lvl4pPr marL="493264" indent="-153640">
              <a:spcBef>
                <a:spcPts val="1485"/>
              </a:spcBef>
              <a:defRPr sz="1254"/>
            </a:lvl4pPr>
            <a:lvl5pPr marL="606473" indent="-153640">
              <a:spcBef>
                <a:spcPts val="1485"/>
              </a:spcBef>
              <a:defRPr sz="1254"/>
            </a:lvl5pPr>
          </a:lstStyle>
          <a:p>
            <a:r>
              <a:t>本文レベル1</a:t>
            </a:r>
          </a:p>
          <a:p>
            <a:pPr lvl="1"/>
            <a:r>
              <a:t>本文レベル2</a:t>
            </a:r>
          </a:p>
          <a:p>
            <a:pPr lvl="2"/>
            <a:r>
              <a:t>本文レベル3</a:t>
            </a:r>
          </a:p>
          <a:p>
            <a:pPr lvl="3"/>
            <a:r>
              <a:t>本文レベル4</a:t>
            </a:r>
          </a:p>
          <a:p>
            <a:pPr lvl="4"/>
            <a:r>
              <a:t>本文レベル5</a:t>
            </a:r>
          </a:p>
        </p:txBody>
      </p:sp>
      <p:sp>
        <p:nvSpPr>
          <p:cNvPr id="68" name="スライド番号"/>
          <p:cNvSpPr txBox="1">
            <a:spLocks noGrp="1"/>
          </p:cNvSpPr>
          <p:nvPr>
            <p:ph type="sldNum" sz="quarter" idx="2"/>
          </p:nvPr>
        </p:nvSpPr>
        <p:spPr>
          <a:xfrm>
            <a:off x="5919023" y="6536543"/>
            <a:ext cx="254877" cy="255966"/>
          </a:xfrm>
          <a:prstGeom prst="rect">
            <a:avLst/>
          </a:prstGeom>
        </p:spPr>
        <p:txBody>
          <a:bodyPr/>
          <a:lstStyle>
            <a:lvl1pPr>
              <a:defRPr>
                <a:latin typeface="+mn-lt"/>
                <a:ea typeface="+mn-ea"/>
                <a:cs typeface="+mn-cs"/>
                <a:sym typeface="ヒラギノ角ゴ ProN W3"/>
              </a:defRPr>
            </a:lvl1pPr>
          </a:lstStyle>
          <a:p>
            <a:fld id="{86CB4B4D-7CA3-9044-876B-883B54F8677D}" type="slidenum">
              <a:t>‹#›</a:t>
            </a:fld>
            <a:endParaRPr/>
          </a:p>
        </p:txBody>
      </p:sp>
    </p:spTree>
    <p:extLst>
      <p:ext uri="{BB962C8B-B14F-4D97-AF65-F5344CB8AC3E}">
        <p14:creationId xmlns:p14="http://schemas.microsoft.com/office/powerpoint/2010/main" val="351086111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本文レベル1…"/>
          <p:cNvSpPr txBox="1">
            <a:spLocks noGrp="1"/>
          </p:cNvSpPr>
          <p:nvPr>
            <p:ph type="body" idx="1"/>
          </p:nvPr>
        </p:nvSpPr>
        <p:spPr>
          <a:xfrm>
            <a:off x="2193733" y="892972"/>
            <a:ext cx="7804548" cy="5072063"/>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7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881542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83" name="イメージ"/>
          <p:cNvSpPr>
            <a:spLocks noGrp="1"/>
          </p:cNvSpPr>
          <p:nvPr>
            <p:ph type="pic" sz="quarter" idx="13"/>
          </p:nvPr>
        </p:nvSpPr>
        <p:spPr>
          <a:xfrm>
            <a:off x="6221018" y="3536172"/>
            <a:ext cx="4257246" cy="2839641"/>
          </a:xfrm>
          <a:prstGeom prst="rect">
            <a:avLst/>
          </a:prstGeom>
        </p:spPr>
        <p:txBody>
          <a:bodyPr lIns="91439" tIns="45719" rIns="91439" bIns="45719" anchor="t">
            <a:noAutofit/>
          </a:bodyPr>
          <a:lstStyle/>
          <a:p>
            <a:endParaRPr/>
          </a:p>
        </p:txBody>
      </p:sp>
      <p:sp>
        <p:nvSpPr>
          <p:cNvPr id="84" name="イメージ"/>
          <p:cNvSpPr>
            <a:spLocks noGrp="1"/>
          </p:cNvSpPr>
          <p:nvPr>
            <p:ph type="pic" sz="quarter" idx="14"/>
          </p:nvPr>
        </p:nvSpPr>
        <p:spPr>
          <a:xfrm>
            <a:off x="6096000" y="625081"/>
            <a:ext cx="4125516" cy="2750345"/>
          </a:xfrm>
          <a:prstGeom prst="rect">
            <a:avLst/>
          </a:prstGeom>
        </p:spPr>
        <p:txBody>
          <a:bodyPr lIns="91439" tIns="45719" rIns="91439" bIns="45719" anchor="t">
            <a:noAutofit/>
          </a:bodyPr>
          <a:lstStyle/>
          <a:p>
            <a:endParaRPr/>
          </a:p>
        </p:txBody>
      </p:sp>
      <p:sp>
        <p:nvSpPr>
          <p:cNvPr id="85" name="イメージ"/>
          <p:cNvSpPr>
            <a:spLocks noGrp="1"/>
          </p:cNvSpPr>
          <p:nvPr>
            <p:ph type="pic" idx="15"/>
          </p:nvPr>
        </p:nvSpPr>
        <p:spPr>
          <a:xfrm>
            <a:off x="-145848" y="625083"/>
            <a:ext cx="8425161" cy="5616775"/>
          </a:xfrm>
          <a:prstGeom prst="rect">
            <a:avLst/>
          </a:prstGeom>
        </p:spPr>
        <p:txBody>
          <a:bodyPr lIns="91439" tIns="45719" rIns="91439" bIns="45719" anchor="t">
            <a:noAutofit/>
          </a:bodyPr>
          <a:lstStyle/>
          <a:p>
            <a:endParaRPr/>
          </a:p>
        </p:txBody>
      </p:sp>
      <p:sp>
        <p:nvSpPr>
          <p:cNvPr id="8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112139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416975" y="4473775"/>
            <a:ext cx="7358064" cy="306750"/>
          </a:xfrm>
          <a:prstGeom prst="rect">
            <a:avLst/>
          </a:prstGeom>
        </p:spPr>
        <p:txBody>
          <a:bodyPr anchor="t">
            <a:spAutoFit/>
          </a:bodyPr>
          <a:lstStyle>
            <a:lvl1pPr marL="0" indent="0" algn="ctr">
              <a:spcBef>
                <a:spcPts val="0"/>
              </a:spcBef>
              <a:buSzTx/>
              <a:buNone/>
              <a:defRPr sz="1056"/>
            </a:lvl1pPr>
          </a:lstStyle>
          <a:p>
            <a:r>
              <a:t>–Johnny Appleseed</a:t>
            </a:r>
          </a:p>
        </p:txBody>
      </p:sp>
      <p:sp>
        <p:nvSpPr>
          <p:cNvPr id="94" name="“ここに引用を入力してください。”"/>
          <p:cNvSpPr txBox="1">
            <a:spLocks noGrp="1"/>
          </p:cNvSpPr>
          <p:nvPr>
            <p:ph type="body" sz="quarter" idx="14"/>
          </p:nvPr>
        </p:nvSpPr>
        <p:spPr>
          <a:xfrm>
            <a:off x="2416975" y="3025607"/>
            <a:ext cx="7358064" cy="378179"/>
          </a:xfrm>
          <a:prstGeom prst="rect">
            <a:avLst/>
          </a:prstGeom>
        </p:spPr>
        <p:txBody>
          <a:bodyPr>
            <a:spAutoFit/>
          </a:bodyPr>
          <a:lstStyle>
            <a:lvl1pPr marL="0" indent="0" algn="ctr">
              <a:spcBef>
                <a:spcPts val="0"/>
              </a:spcBef>
              <a:buSzTx/>
              <a:buNone/>
              <a:defRPr sz="1520"/>
            </a:lvl1pPr>
          </a:lstStyle>
          <a:p>
            <a:r>
              <a:t>“ここに引用を入力してください。”</a:t>
            </a:r>
          </a:p>
        </p:txBody>
      </p:sp>
      <p:sp>
        <p:nvSpPr>
          <p:cNvPr id="9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744397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イメージ"/>
          <p:cNvSpPr>
            <a:spLocks noGrp="1"/>
          </p:cNvSpPr>
          <p:nvPr>
            <p:ph type="pic" idx="13"/>
          </p:nvPr>
        </p:nvSpPr>
        <p:spPr>
          <a:xfrm>
            <a:off x="856136" y="3"/>
            <a:ext cx="10479732" cy="6991946"/>
          </a:xfrm>
          <a:prstGeom prst="rect">
            <a:avLst/>
          </a:prstGeom>
        </p:spPr>
        <p:txBody>
          <a:bodyPr lIns="91439" tIns="45719" rIns="91439" bIns="45719" anchor="t">
            <a:noAutofit/>
          </a:bodyPr>
          <a:lstStyle/>
          <a:p>
            <a:endParaRPr/>
          </a:p>
        </p:txBody>
      </p:sp>
      <p:sp>
        <p:nvSpPr>
          <p:cNvPr id="10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153956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779933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DF08C7D-71CD-4724-8366-FB70401324A9}" type="datetime1">
              <a:rPr kumimoji="1" lang="ja-JP" altLang="en-US" smtClean="0"/>
              <a:t>2023/7/21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2469210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2</a:t>
            </a:r>
            <a:endParaRPr kumimoji="1" lang="ja-JP" altLang="en-US"/>
          </a:p>
        </p:txBody>
      </p:sp>
      <p:sp>
        <p:nvSpPr>
          <p:cNvPr id="5" name="スライド番号プレースホルダー 4"/>
          <p:cNvSpPr>
            <a:spLocks noGrp="1"/>
          </p:cNvSpPr>
          <p:nvPr>
            <p:ph type="sldNum" sz="quarter" idx="12"/>
          </p:nvPr>
        </p:nvSpPr>
        <p:spPr>
          <a:xfrm>
            <a:off x="6004804" y="6536544"/>
            <a:ext cx="144334" cy="255966"/>
          </a:xfrm>
        </p:spPr>
        <p:txBody>
          <a:bodyPr/>
          <a:lstStyle/>
          <a:p>
            <a:endParaRPr kumimoji="1" lang="ja-JP" altLang="en-US" dirty="0"/>
          </a:p>
        </p:txBody>
      </p:sp>
      <p:cxnSp>
        <p:nvCxnSpPr>
          <p:cNvPr id="6" name="直線コネクタ 5"/>
          <p:cNvCxnSpPr/>
          <p:nvPr userDrawn="1"/>
        </p:nvCxnSpPr>
        <p:spPr>
          <a:xfrm>
            <a:off x="2" y="799915"/>
            <a:ext cx="1219465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図 7"/>
          <p:cNvPicPr>
            <a:picLocks noChangeAspect="1"/>
          </p:cNvPicPr>
          <p:nvPr userDrawn="1"/>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467174" y="6132966"/>
            <a:ext cx="11132321" cy="732542"/>
          </a:xfrm>
          <a:prstGeom prst="rect">
            <a:avLst/>
          </a:prstGeom>
        </p:spPr>
      </p:pic>
      <p:pic>
        <p:nvPicPr>
          <p:cNvPr id="9" name="図 8">
            <a:extLst>
              <a:ext uri="{FF2B5EF4-FFF2-40B4-BE49-F238E27FC236}">
                <a16:creationId xmlns:a16="http://schemas.microsoft.com/office/drawing/2014/main" id="{3BEF245F-94DD-374F-31E5-E3B69D3B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6744" y="0"/>
            <a:ext cx="1105257" cy="828942"/>
          </a:xfrm>
          <a:prstGeom prst="rect">
            <a:avLst/>
          </a:prstGeom>
        </p:spPr>
      </p:pic>
    </p:spTree>
    <p:extLst>
      <p:ext uri="{BB962C8B-B14F-4D97-AF65-F5344CB8AC3E}">
        <p14:creationId xmlns:p14="http://schemas.microsoft.com/office/powerpoint/2010/main" val="3948897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5935788" y="6536544"/>
            <a:ext cx="256479" cy="255966"/>
          </a:xfrm>
        </p:spPr>
        <p:txBody>
          <a:bodyPr/>
          <a:lstStyle/>
          <a:p>
            <a:fld id="{AE8281CB-CD30-4347-B149-5C5FC7699F1D}" type="slidenum">
              <a:rPr kumimoji="1" lang="ja-JP" altLang="en-US" smtClean="0"/>
              <a:t>‹#›</a:t>
            </a:fld>
            <a:endParaRPr kumimoji="1" lang="ja-JP" altLang="en-US"/>
          </a:p>
        </p:txBody>
      </p:sp>
    </p:spTree>
    <p:extLst>
      <p:ext uri="{BB962C8B-B14F-4D97-AF65-F5344CB8AC3E}">
        <p14:creationId xmlns:p14="http://schemas.microsoft.com/office/powerpoint/2010/main" val="956155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9F5B31A-56A2-4A54-994A-265409CE6842}" type="datetime1">
              <a:rPr kumimoji="1" lang="ja-JP" altLang="en-US" smtClean="0"/>
              <a:t>2023/7/21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3915617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D8193871-1F5F-4D90-A2D2-F2CE5C4A7A69}" type="datetime1">
              <a:rPr kumimoji="1" lang="ja-JP" altLang="en-US" smtClean="0"/>
              <a:t>2023/7/21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1547813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82CA5BD-938F-4DB5-9104-97465F7CAB83}" type="datetime1">
              <a:rPr kumimoji="1" lang="ja-JP" altLang="en-US" smtClean="0"/>
              <a:t>2023/7/21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3008153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66D98F-CF3E-4E15-B5EA-0C6DB8BF2141}" type="datetime1">
              <a:rPr kumimoji="1" lang="ja-JP" altLang="en-US" smtClean="0"/>
              <a:t>2023/7/21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374761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28BFFEB-3877-4892-994F-635AAA099566}" type="datetime1">
              <a:rPr kumimoji="1" lang="ja-JP" altLang="en-US" smtClean="0"/>
              <a:t>2023/7/21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122454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56EDE17-1F42-45A5-A6F5-4CE5D296426D}" type="datetime1">
              <a:rPr kumimoji="1" lang="ja-JP" altLang="en-US" smtClean="0"/>
              <a:t>2023/7/21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301839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0C58-3D39-48AF-93CD-DBAD1A8C8701}" type="datetime1">
              <a:rPr kumimoji="1" lang="ja-JP" altLang="en-US" smtClean="0"/>
              <a:t>2023/7/21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3771625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D3845-40B6-41C3-B223-A3308ADB4198}" type="datetimeFigureOut">
              <a:rPr kumimoji="1" lang="ja-JP" altLang="en-US" smtClean="0"/>
              <a:t>2023/7/21</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D0B34-3BA6-43B8-A0B9-9465A6921631}" type="slidenum">
              <a:rPr kumimoji="1" lang="ja-JP" altLang="en-US" smtClean="0"/>
              <a:t>‹#›</a:t>
            </a:fld>
            <a:endParaRPr kumimoji="1" lang="ja-JP" altLang="en-US"/>
          </a:p>
        </p:txBody>
      </p:sp>
    </p:spTree>
    <p:extLst>
      <p:ext uri="{BB962C8B-B14F-4D97-AF65-F5344CB8AC3E}">
        <p14:creationId xmlns:p14="http://schemas.microsoft.com/office/powerpoint/2010/main" val="756409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2193733" y="178596"/>
            <a:ext cx="7804548" cy="1518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タイトルテキスト</a:t>
            </a:r>
          </a:p>
        </p:txBody>
      </p:sp>
      <p:sp>
        <p:nvSpPr>
          <p:cNvPr id="3" name="本文レベル1…"/>
          <p:cNvSpPr txBox="1">
            <a:spLocks noGrp="1"/>
          </p:cNvSpPr>
          <p:nvPr>
            <p:ph type="body" idx="1"/>
          </p:nvPr>
        </p:nvSpPr>
        <p:spPr>
          <a:xfrm>
            <a:off x="2193733" y="1821657"/>
            <a:ext cx="7804548" cy="4420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5919023" y="6536544"/>
            <a:ext cx="256479" cy="255966"/>
          </a:xfrm>
          <a:prstGeom prst="rect">
            <a:avLst/>
          </a:prstGeom>
          <a:ln w="12700">
            <a:miter lim="400000"/>
          </a:ln>
        </p:spPr>
        <p:txBody>
          <a:bodyPr wrap="none" lIns="71437" tIns="71437" rIns="71437" bIns="71437">
            <a:spAutoFit/>
          </a:bodyPr>
          <a:lstStyle>
            <a:lvl1pPr>
              <a:defRPr sz="726">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6965399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ransition spd="med"/>
  <p:hf hdr="0" ftr="0" dt="0"/>
  <p:txStyles>
    <p:titleStyle>
      <a:lvl1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1pPr>
      <a:lvl2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2pPr>
      <a:lvl3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3pPr>
      <a:lvl4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4pPr>
      <a:lvl5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5pPr>
      <a:lvl6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6pPr>
      <a:lvl7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7pPr>
      <a:lvl8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8pPr>
      <a:lvl9pPr marL="0" marR="0" indent="0" algn="ctr" defTabSz="271227" rtl="0" latinLnBrk="0">
        <a:lnSpc>
          <a:spcPct val="100000"/>
        </a:lnSpc>
        <a:spcBef>
          <a:spcPts val="0"/>
        </a:spcBef>
        <a:spcAft>
          <a:spcPts val="0"/>
        </a:spcAft>
        <a:buClrTx/>
        <a:buSzTx/>
        <a:buFontTx/>
        <a:buNone/>
        <a:tabLst/>
        <a:defRPr sz="3698" b="0" i="0" u="none" strike="noStrike" cap="none" spc="0" baseline="0">
          <a:solidFill>
            <a:srgbClr val="000000"/>
          </a:solidFill>
          <a:uFillTx/>
          <a:latin typeface="+mn-lt"/>
          <a:ea typeface="+mn-ea"/>
          <a:cs typeface="+mn-cs"/>
          <a:sym typeface="ヒラギノ角ゴ ProN W3"/>
        </a:defRPr>
      </a:lvl9pPr>
    </p:titleStyle>
    <p:bodyStyle>
      <a:lvl1pPr marL="201783"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1pPr>
      <a:lvl2pPr marL="348534"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2pPr>
      <a:lvl3pPr marL="495286"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3pPr>
      <a:lvl4pPr marL="642037"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4pPr>
      <a:lvl5pPr marL="788788"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5pPr>
      <a:lvl6pPr marL="935540"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6pPr>
      <a:lvl7pPr marL="1082290"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7pPr>
      <a:lvl8pPr marL="1229043"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8pPr>
      <a:lvl9pPr marL="1375793" marR="0" indent="-201783" algn="l" defTabSz="271227" rtl="0" latinLnBrk="0">
        <a:lnSpc>
          <a:spcPct val="100000"/>
        </a:lnSpc>
        <a:spcBef>
          <a:spcPts val="1949"/>
        </a:spcBef>
        <a:spcAft>
          <a:spcPts val="0"/>
        </a:spcAft>
        <a:buClrTx/>
        <a:buSzPct val="145000"/>
        <a:buFontTx/>
        <a:buChar char="•"/>
        <a:tabLst/>
        <a:defRPr sz="1453" b="0" i="0" u="none" strike="noStrike" cap="none" spc="0" baseline="0">
          <a:solidFill>
            <a:srgbClr val="000000"/>
          </a:solidFill>
          <a:uFillTx/>
          <a:latin typeface="+mn-lt"/>
          <a:ea typeface="+mn-ea"/>
          <a:cs typeface="+mn-cs"/>
          <a:sym typeface="ヒラギノ角ゴ ProN W3"/>
        </a:defRPr>
      </a:lvl9pPr>
    </p:bodyStyle>
    <p:otherStyle>
      <a:lvl1pPr marL="0" marR="0" indent="0"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1pPr>
      <a:lvl2pPr marL="0" marR="0" indent="75472"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2pPr>
      <a:lvl3pPr marL="0" marR="0" indent="150944"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3pPr>
      <a:lvl4pPr marL="0" marR="0" indent="226416"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4pPr>
      <a:lvl5pPr marL="0" marR="0" indent="301889"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5pPr>
      <a:lvl6pPr marL="0" marR="0" indent="377360"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6pPr>
      <a:lvl7pPr marL="0" marR="0" indent="452832"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7pPr>
      <a:lvl8pPr marL="0" marR="0" indent="528305"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8pPr>
      <a:lvl9pPr marL="0" marR="0" indent="603776" algn="ctr" defTabSz="271227" latinLnBrk="0">
        <a:lnSpc>
          <a:spcPct val="100000"/>
        </a:lnSpc>
        <a:spcBef>
          <a:spcPts val="0"/>
        </a:spcBef>
        <a:spcAft>
          <a:spcPts val="0"/>
        </a:spcAft>
        <a:buClrTx/>
        <a:buSzTx/>
        <a:buFontTx/>
        <a:buNone/>
        <a:tabLst/>
        <a:defRPr sz="726"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7.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4.png"/><Relationship Id="rId12"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6.png"/><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image" Target="../media/image32.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image" Target="../media/image7.pn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1239" y="439078"/>
            <a:ext cx="10049522" cy="2387600"/>
          </a:xfrm>
        </p:spPr>
        <p:txBody>
          <a:bodyPr anchor="ctr" anchorCtr="0">
            <a:normAutofit fontScale="90000"/>
          </a:bodyPr>
          <a:lstStyle/>
          <a:p>
            <a:pPr>
              <a:lnSpc>
                <a:spcPct val="150000"/>
              </a:lnSpc>
            </a:pPr>
            <a:r>
              <a:rPr lang="ja-JP" altLang="en-US" sz="4400" b="1" dirty="0">
                <a:latin typeface="メイリオ" panose="020B0604030504040204" pitchFamily="50" charset="-128"/>
                <a:ea typeface="メイリオ" panose="020B0604030504040204" pitchFamily="50" charset="-128"/>
              </a:rPr>
              <a:t>全国市町村長サミット</a:t>
            </a:r>
            <a:r>
              <a:rPr lang="en-US" altLang="ja-JP" sz="4400" b="1" dirty="0">
                <a:latin typeface="メイリオ" panose="020B0604030504040204" pitchFamily="50" charset="-128"/>
                <a:ea typeface="メイリオ" panose="020B0604030504040204" pitchFamily="50" charset="-128"/>
              </a:rPr>
              <a:t>2023</a:t>
            </a:r>
            <a:br>
              <a:rPr lang="en-US" altLang="ja-JP" sz="2000" b="1" dirty="0">
                <a:latin typeface="メイリオ" panose="020B0604030504040204" pitchFamily="50" charset="-128"/>
                <a:ea typeface="メイリオ" panose="020B0604030504040204" pitchFamily="50" charset="-128"/>
              </a:rPr>
            </a:br>
            <a:r>
              <a:rPr lang="ja-JP" altLang="en-US" sz="3600" b="1" dirty="0">
                <a:latin typeface="BIZ UDPゴシック" panose="020B0400000000000000" pitchFamily="50" charset="-128"/>
                <a:ea typeface="BIZ UDPゴシック" panose="020B0400000000000000" pitchFamily="50" charset="-128"/>
              </a:rPr>
              <a:t>テーマ　地域経済の活性化　</a:t>
            </a:r>
            <a:r>
              <a:rPr lang="ja-JP" altLang="en-US" sz="2700" b="1" dirty="0">
                <a:latin typeface="BIZ UDPゴシック" panose="020B0400000000000000" pitchFamily="50" charset="-128"/>
                <a:ea typeface="BIZ UDPゴシック" panose="020B0400000000000000" pitchFamily="50" charset="-128"/>
              </a:rPr>
              <a:t>ローカル</a:t>
            </a:r>
            <a:r>
              <a:rPr lang="en-US" altLang="ja-JP" sz="2700" b="1" dirty="0">
                <a:latin typeface="BIZ UDPゴシック" panose="020B0400000000000000" pitchFamily="50" charset="-128"/>
                <a:ea typeface="BIZ UDPゴシック" panose="020B0400000000000000" pitchFamily="50" charset="-128"/>
              </a:rPr>
              <a:t>10000</a:t>
            </a:r>
            <a:r>
              <a:rPr lang="ja-JP" altLang="en-US" sz="2700" b="1" dirty="0">
                <a:latin typeface="BIZ UDPゴシック" panose="020B0400000000000000" pitchFamily="50" charset="-128"/>
                <a:ea typeface="BIZ UDPゴシック" panose="020B0400000000000000" pitchFamily="50" charset="-128"/>
              </a:rPr>
              <a:t>プロジェクト　</a:t>
            </a:r>
            <a:endParaRPr kumimoji="1" lang="ja-JP" altLang="en-US" sz="2700" b="1" dirty="0">
              <a:latin typeface="BIZ UDPゴシック" panose="020B0400000000000000" pitchFamily="50" charset="-128"/>
              <a:ea typeface="BIZ UDPゴシック" panose="020B0400000000000000" pitchFamily="50" charset="-128"/>
            </a:endParaRPr>
          </a:p>
        </p:txBody>
      </p:sp>
      <p:sp>
        <p:nvSpPr>
          <p:cNvPr id="3" name="サブタイトル 2"/>
          <p:cNvSpPr>
            <a:spLocks noGrp="1"/>
          </p:cNvSpPr>
          <p:nvPr>
            <p:ph type="subTitle" idx="1"/>
          </p:nvPr>
        </p:nvSpPr>
        <p:spPr>
          <a:xfrm>
            <a:off x="1524000" y="4627752"/>
            <a:ext cx="9144000" cy="857421"/>
          </a:xfrm>
        </p:spPr>
        <p:txBody>
          <a:bodyPr>
            <a:noAutofit/>
          </a:bodyPr>
          <a:lstStyle/>
          <a:p>
            <a:r>
              <a:rPr kumimoji="1" lang="ja-JP" altLang="en-US" sz="2800" dirty="0">
                <a:latin typeface="BIZ UDPゴシック" panose="020B0400000000000000" pitchFamily="50" charset="-128"/>
                <a:ea typeface="BIZ UDPゴシック" panose="020B0400000000000000" pitchFamily="50" charset="-128"/>
              </a:rPr>
              <a:t>令和</a:t>
            </a:r>
            <a:r>
              <a:rPr kumimoji="1" lang="en-US" altLang="ja-JP" sz="2800" dirty="0">
                <a:latin typeface="BIZ UDPゴシック" panose="020B0400000000000000" pitchFamily="50" charset="-128"/>
                <a:ea typeface="BIZ UDPゴシック" panose="020B0400000000000000" pitchFamily="50" charset="-128"/>
              </a:rPr>
              <a:t>5</a:t>
            </a:r>
            <a:r>
              <a:rPr kumimoji="1" lang="ja-JP" altLang="en-US" sz="2800" dirty="0">
                <a:latin typeface="BIZ UDPゴシック" panose="020B0400000000000000" pitchFamily="50" charset="-128"/>
                <a:ea typeface="BIZ UDPゴシック" panose="020B0400000000000000" pitchFamily="50" charset="-128"/>
              </a:rPr>
              <a:t>年８月２８日（月）</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千葉県　市原市長　小出譲治</a:t>
            </a:r>
          </a:p>
        </p:txBody>
      </p:sp>
      <p:pic>
        <p:nvPicPr>
          <p:cNvPr id="4" name="図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07953" y="6039491"/>
            <a:ext cx="2957838" cy="366234"/>
          </a:xfrm>
          <a:prstGeom prst="rect">
            <a:avLst/>
          </a:prstGeom>
        </p:spPr>
      </p:pic>
      <p:sp>
        <p:nvSpPr>
          <p:cNvPr id="5" name="テキスト ボックス 4"/>
          <p:cNvSpPr txBox="1"/>
          <p:nvPr/>
        </p:nvSpPr>
        <p:spPr>
          <a:xfrm>
            <a:off x="430315" y="5536004"/>
            <a:ext cx="3238342" cy="430887"/>
          </a:xfrm>
          <a:prstGeom prst="rect">
            <a:avLst/>
          </a:prstGeom>
          <a:noFill/>
        </p:spPr>
        <p:txBody>
          <a:bodyPr wrap="square" rtlCol="0">
            <a:spAutoFit/>
          </a:bodyPr>
          <a:lstStyle/>
          <a:p>
            <a:r>
              <a:rPr lang="ja-JP" altLang="en-US" sz="1100" dirty="0"/>
              <a:t>市原市は千葉県内で初めて「</a:t>
            </a:r>
            <a:r>
              <a:rPr lang="en-US" altLang="ja-JP" sz="1100" dirty="0"/>
              <a:t>SDGs</a:t>
            </a:r>
            <a:r>
              <a:rPr lang="ja-JP" altLang="en-US" sz="1100" dirty="0"/>
              <a:t>未来都市」</a:t>
            </a:r>
            <a:endParaRPr lang="en-US" altLang="ja-JP" sz="1100" dirty="0"/>
          </a:p>
          <a:p>
            <a:r>
              <a:rPr lang="ja-JP" altLang="en-US" sz="1100" dirty="0"/>
              <a:t>に選定されました。</a:t>
            </a:r>
            <a:endParaRPr lang="en-US" altLang="ja-JP" sz="1100" dirty="0"/>
          </a:p>
        </p:txBody>
      </p:sp>
      <p:pic>
        <p:nvPicPr>
          <p:cNvPr id="6" name="図 5"/>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16429" y="631619"/>
            <a:ext cx="1333670" cy="964268"/>
          </a:xfrm>
          <a:prstGeom prst="rect">
            <a:avLst/>
          </a:prstGeom>
        </p:spPr>
      </p:pic>
      <p:sp>
        <p:nvSpPr>
          <p:cNvPr id="8" name="テキスト ボックス 7"/>
          <p:cNvSpPr txBox="1"/>
          <p:nvPr/>
        </p:nvSpPr>
        <p:spPr>
          <a:xfrm>
            <a:off x="9627600" y="6007165"/>
            <a:ext cx="2376647" cy="430887"/>
          </a:xfrm>
          <a:prstGeom prst="rect">
            <a:avLst/>
          </a:prstGeom>
          <a:noFill/>
        </p:spPr>
        <p:txBody>
          <a:bodyPr wrap="square" rtlCol="0">
            <a:spAutoFit/>
          </a:bodyPr>
          <a:lstStyle/>
          <a:p>
            <a:pPr algn="ctr"/>
            <a:r>
              <a:rPr lang="ja-JP" altLang="en-US" sz="1100" dirty="0"/>
              <a:t>市原市マスコットキャラクター</a:t>
            </a:r>
            <a:endParaRPr lang="en-US" altLang="ja-JP" sz="1100" dirty="0"/>
          </a:p>
          <a:p>
            <a:pPr algn="ctr"/>
            <a:r>
              <a:rPr lang="ja-JP" altLang="en-US" sz="1100" dirty="0"/>
              <a:t>オッサくん</a:t>
            </a:r>
            <a:endParaRPr lang="en-US" altLang="ja-JP" sz="1100" dirty="0"/>
          </a:p>
        </p:txBody>
      </p:sp>
      <p:sp>
        <p:nvSpPr>
          <p:cNvPr id="12" name="テキスト ボックス 11">
            <a:extLst>
              <a:ext uri="{FF2B5EF4-FFF2-40B4-BE49-F238E27FC236}">
                <a16:creationId xmlns:a16="http://schemas.microsoft.com/office/drawing/2014/main" id="{8A3F8344-756A-6ABF-CD8D-0132973CD87B}"/>
              </a:ext>
            </a:extLst>
          </p:cNvPr>
          <p:cNvSpPr txBox="1"/>
          <p:nvPr/>
        </p:nvSpPr>
        <p:spPr>
          <a:xfrm>
            <a:off x="2733962" y="3430751"/>
            <a:ext cx="6986726" cy="523220"/>
          </a:xfrm>
          <a:prstGeom prst="rect">
            <a:avLst/>
          </a:prstGeom>
          <a:noFill/>
        </p:spPr>
        <p:txBody>
          <a:bodyPr wrap="square">
            <a:spAutoFit/>
          </a:bodyPr>
          <a:lstStyle/>
          <a:p>
            <a:r>
              <a:rPr kumimoji="1" lang="ja-JP" altLang="en-US" sz="2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旧高滝小学校を活用したグランピング事業</a:t>
            </a:r>
            <a:endParaRPr lang="ja-JP" altLang="en-US" sz="2800" dirty="0"/>
          </a:p>
        </p:txBody>
      </p:sp>
      <p:pic>
        <p:nvPicPr>
          <p:cNvPr id="16" name="図 15" descr="部屋 が含まれている画像&#10;&#10;自動的に生成された説明">
            <a:extLst>
              <a:ext uri="{FF2B5EF4-FFF2-40B4-BE49-F238E27FC236}">
                <a16:creationId xmlns:a16="http://schemas.microsoft.com/office/drawing/2014/main" id="{8CFC44F0-E723-B70F-B056-3FFDA8F6F1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9676" y="3639576"/>
            <a:ext cx="2376647" cy="2376647"/>
          </a:xfrm>
          <a:prstGeom prst="rect">
            <a:avLst/>
          </a:prstGeom>
        </p:spPr>
      </p:pic>
      <p:pic>
        <p:nvPicPr>
          <p:cNvPr id="7" name="図 6">
            <a:extLst>
              <a:ext uri="{FF2B5EF4-FFF2-40B4-BE49-F238E27FC236}">
                <a16:creationId xmlns:a16="http://schemas.microsoft.com/office/drawing/2014/main" id="{388F80E0-FD8A-DE57-642B-5FE5DCD0E326}"/>
              </a:ext>
            </a:extLst>
          </p:cNvPr>
          <p:cNvPicPr>
            <a:picLocks noChangeAspect="1"/>
          </p:cNvPicPr>
          <p:nvPr/>
        </p:nvPicPr>
        <p:blipFill rotWithShape="1">
          <a:blip r:embed="rId6"/>
          <a:srcRect l="44538" t="55232" r="44075" b="23911"/>
          <a:stretch/>
        </p:blipFill>
        <p:spPr>
          <a:xfrm>
            <a:off x="430315" y="3608807"/>
            <a:ext cx="1821179" cy="1876366"/>
          </a:xfrm>
          <a:prstGeom prst="rect">
            <a:avLst/>
          </a:prstGeom>
        </p:spPr>
      </p:pic>
    </p:spTree>
    <p:extLst>
      <p:ext uri="{BB962C8B-B14F-4D97-AF65-F5344CB8AC3E}">
        <p14:creationId xmlns:p14="http://schemas.microsoft.com/office/powerpoint/2010/main" val="1144450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04685"/>
            <a:ext cx="12192000" cy="461665"/>
          </a:xfrm>
          <a:prstGeom prst="rect">
            <a:avLst/>
          </a:prstGeom>
          <a:solidFill>
            <a:srgbClr val="2828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市原市の課題　　　　　　　　　　　　　　　　　　　　　　　　　　　　　　　　　　　　　　　　　　　　　　　９</a:t>
            </a:r>
            <a:endPar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正方形/長方形 1"/>
          <p:cNvSpPr/>
          <p:nvPr/>
        </p:nvSpPr>
        <p:spPr>
          <a:xfrm>
            <a:off x="474669" y="782581"/>
            <a:ext cx="11499331" cy="32239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３．解決策（ローカル</a:t>
            </a:r>
            <a:r>
              <a:rPr kumimoji="1" lang="en-US" altLang="ja-JP"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10000</a:t>
            </a:r>
            <a:r>
              <a:rPr kumimoji="1" lang="ja-JP" altLang="en-US"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プロジェクトの活用）</a:t>
            </a:r>
            <a:endParaRPr kumimoji="1" lang="en-US" altLang="ja-JP"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35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①魅力ある</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産業を創出</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して「まち・ひと・しごと」の好循環を生み出す</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35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②</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滞在期間の長期化</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による観光消費の拡大</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35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③</a:t>
            </a:r>
            <a:r>
              <a:rPr kumimoji="1" lang="ja-JP" altLang="en-US" sz="16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魅力的なコンテンツ</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の形成</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28288C"/>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000" b="1" i="0" u="none" strike="noStrike" kern="1200" cap="none" spc="0" normalizeH="0" baseline="0" noProof="0" dirty="0">
                <a:ln>
                  <a:noFill/>
                </a:ln>
                <a:solidFill>
                  <a:srgbClr val="28288C"/>
                </a:solidFill>
                <a:effectLst/>
                <a:uLnTx/>
                <a:uFillTx/>
                <a:latin typeface="メイリオ" panose="020B0604030504040204" pitchFamily="50" charset="-128"/>
                <a:ea typeface="メイリオ" panose="020B0604030504040204" pitchFamily="50" charset="-128"/>
              </a:rPr>
              <a:t>旧高滝小学校を活用したグランピング事業</a:t>
            </a:r>
            <a:endParaRPr kumimoji="1" lang="en-US" altLang="ja-JP" sz="2000" b="1" i="0" u="none" strike="noStrike" kern="1200" cap="none" spc="0" normalizeH="0" baseline="0" noProof="0" dirty="0">
              <a:ln>
                <a:noFill/>
              </a:ln>
              <a:solidFill>
                <a:srgbClr val="28288C"/>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28288C"/>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000" b="1" i="0" u="none" strike="noStrike" kern="1200" cap="none" spc="0" normalizeH="0" baseline="0" noProof="0" dirty="0">
              <a:ln>
                <a:noFill/>
              </a:ln>
              <a:solidFill>
                <a:srgbClr val="28288C"/>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p:txBody>
      </p:sp>
      <p:sp>
        <p:nvSpPr>
          <p:cNvPr id="3" name="下矢印 2"/>
          <p:cNvSpPr/>
          <p:nvPr/>
        </p:nvSpPr>
        <p:spPr>
          <a:xfrm rot="16200000">
            <a:off x="6083684" y="5219301"/>
            <a:ext cx="709448" cy="447598"/>
          </a:xfrm>
          <a:prstGeom prst="downArrow">
            <a:avLst>
              <a:gd name="adj1" fmla="val 100000"/>
              <a:gd name="adj2" fmla="val 9528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9B05AD20-CD83-EB99-AB02-4110CC40557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52000"/>
                    </a14:imgEffect>
                  </a14:imgLayer>
                </a14:imgProps>
              </a:ext>
            </a:extLst>
          </a:blip>
          <a:srcRect l="10581" r="-275" b="16726"/>
          <a:stretch/>
        </p:blipFill>
        <p:spPr>
          <a:xfrm>
            <a:off x="1633490" y="4044953"/>
            <a:ext cx="4234649" cy="2631639"/>
          </a:xfrm>
          <a:prstGeom prst="rect">
            <a:avLst/>
          </a:prstGeom>
          <a:ln>
            <a:noFill/>
          </a:ln>
          <a:effectLst>
            <a:softEdge rad="112500"/>
          </a:effectLst>
        </p:spPr>
      </p:pic>
      <p:sp>
        <p:nvSpPr>
          <p:cNvPr id="8" name="テキスト ボックス 7">
            <a:extLst>
              <a:ext uri="{FF2B5EF4-FFF2-40B4-BE49-F238E27FC236}">
                <a16:creationId xmlns:a16="http://schemas.microsoft.com/office/drawing/2014/main" id="{EB66AE06-7164-96BA-6DED-62E710A06C07}"/>
              </a:ext>
            </a:extLst>
          </p:cNvPr>
          <p:cNvSpPr txBox="1"/>
          <p:nvPr/>
        </p:nvSpPr>
        <p:spPr>
          <a:xfrm>
            <a:off x="4366260" y="3452633"/>
            <a:ext cx="60938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ローカル</a:t>
            </a:r>
            <a:r>
              <a:rPr kumimoji="1" lang="en-US" altLang="ja-JP" sz="18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10000</a:t>
            </a:r>
            <a:r>
              <a:rPr kumimoji="1" lang="ja-JP" altLang="en-US" sz="18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プロジェクト採択</a:t>
            </a:r>
          </a:p>
        </p:txBody>
      </p:sp>
      <p:pic>
        <p:nvPicPr>
          <p:cNvPr id="9" name="図 8" descr="草, テーブル, 座る, トラック が含まれている画像&#10;&#10;自動的に生成された説明">
            <a:extLst>
              <a:ext uri="{FF2B5EF4-FFF2-40B4-BE49-F238E27FC236}">
                <a16:creationId xmlns:a16="http://schemas.microsoft.com/office/drawing/2014/main" id="{60DE54F3-32B3-CAA1-7122-57C72F2C1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8677" y="4000838"/>
            <a:ext cx="4006664" cy="2675754"/>
          </a:xfrm>
          <a:prstGeom prst="rect">
            <a:avLst/>
          </a:prstGeom>
          <a:ln>
            <a:noFill/>
          </a:ln>
          <a:effectLst>
            <a:softEdge rad="112500"/>
          </a:effectLst>
        </p:spPr>
      </p:pic>
      <p:sp>
        <p:nvSpPr>
          <p:cNvPr id="10" name="テキスト ボックス 9">
            <a:extLst>
              <a:ext uri="{FF2B5EF4-FFF2-40B4-BE49-F238E27FC236}">
                <a16:creationId xmlns:a16="http://schemas.microsoft.com/office/drawing/2014/main" id="{3E5ADF9F-0F3C-B335-1BEA-06A8C157FD44}"/>
              </a:ext>
            </a:extLst>
          </p:cNvPr>
          <p:cNvSpPr txBox="1"/>
          <p:nvPr/>
        </p:nvSpPr>
        <p:spPr>
          <a:xfrm>
            <a:off x="3139493" y="3726645"/>
            <a:ext cx="16136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【before】</a:t>
            </a:r>
            <a:endParaRPr kumimoji="1" lang="ja-JP" altLang="en-US" sz="1800" b="1" i="0"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FCC9876A-86D9-FDC4-4FDE-AB5204F2BD81}"/>
              </a:ext>
            </a:extLst>
          </p:cNvPr>
          <p:cNvSpPr txBox="1"/>
          <p:nvPr/>
        </p:nvSpPr>
        <p:spPr>
          <a:xfrm>
            <a:off x="8369001" y="3675621"/>
            <a:ext cx="128601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【after】</a:t>
            </a:r>
            <a:endParaRPr kumimoji="1" lang="ja-JP" altLang="en-US" sz="1800" b="1" i="0"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5174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2" name="Group 2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5" name="Freeform: Shape 2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2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2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2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テキスト ボックス 3"/>
          <p:cNvSpPr txBox="1"/>
          <p:nvPr/>
        </p:nvSpPr>
        <p:spPr>
          <a:xfrm>
            <a:off x="286708" y="1422801"/>
            <a:ext cx="3855720" cy="4371974"/>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1" lang="ja-JP" altLang="en-US" sz="2800" b="1" i="0" u="none" strike="noStrik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mj-cs"/>
              </a:rPr>
              <a:t>高滝湖</a:t>
            </a:r>
            <a:endParaRPr kumimoji="1" lang="en-US" altLang="ja-JP" sz="2800" b="1" i="0" u="none" strike="noStrik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mj-cs"/>
            </a:endParaRPr>
          </a:p>
          <a:p>
            <a:pPr marL="0" marR="0" lvl="0" indent="0" fontAlgn="auto">
              <a:lnSpc>
                <a:spcPct val="90000"/>
              </a:lnSpc>
              <a:spcBef>
                <a:spcPct val="0"/>
              </a:spcBef>
              <a:spcAft>
                <a:spcPts val="600"/>
              </a:spcAft>
              <a:buClrTx/>
              <a:buSzTx/>
              <a:tabLst/>
              <a:defRPr/>
            </a:pPr>
            <a:r>
              <a:rPr kumimoji="1" lang="ja-JP" altLang="en-US" sz="2800" b="1" i="0" u="none" strike="noStrik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mj-cs"/>
              </a:rPr>
              <a:t>グランピングリゾート</a:t>
            </a:r>
            <a:endParaRPr kumimoji="1" lang="en-US" altLang="ja-JP" sz="2800" b="1" i="0" u="none" strike="noStrike" kern="1200"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cs typeface="+mj-cs"/>
            </a:endParaRPr>
          </a:p>
        </p:txBody>
      </p:sp>
      <p:sp>
        <p:nvSpPr>
          <p:cNvPr id="2" name="テキスト ボックス 1"/>
          <p:cNvSpPr txBox="1"/>
          <p:nvPr/>
        </p:nvSpPr>
        <p:spPr>
          <a:xfrm>
            <a:off x="5266698" y="881319"/>
            <a:ext cx="6561767" cy="4330170"/>
          </a:xfrm>
          <a:prstGeom prst="rect">
            <a:avLst/>
          </a:prstGeom>
        </p:spPr>
        <p:txBody>
          <a:bodyPr vert="horz" lIns="91440" tIns="45720" rIns="91440" bIns="45720" rtlCol="0" anchor="ctr">
            <a:normAutofit/>
          </a:bodyPr>
          <a:lstStyle/>
          <a:p>
            <a:pPr marR="0" lvl="0" fontAlgn="auto">
              <a:lnSpc>
                <a:spcPct val="90000"/>
              </a:lnSpc>
              <a:spcBef>
                <a:spcPts val="0"/>
              </a:spcBef>
              <a:spcAft>
                <a:spcPts val="600"/>
              </a:spcAft>
              <a:buClrTx/>
              <a:buSzTx/>
              <a:tabLst/>
              <a:defRPr/>
            </a:pPr>
            <a:r>
              <a:rPr kumimoji="1" lang="ja-JP" altLang="en-US" sz="2000" b="0"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ローカル</a:t>
            </a:r>
            <a:r>
              <a:rPr kumimoji="1" lang="en-US" altLang="ja-JP" sz="2000" b="0"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10000</a:t>
            </a:r>
            <a:r>
              <a:rPr kumimoji="1" lang="ja-JP" altLang="en-US" sz="2000" b="0"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プロジェクトにより期待される効果</a:t>
            </a:r>
            <a:endParaRPr kumimoji="1" lang="en-US" altLang="ja-JP" sz="2000" b="0"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1" lang="en-US" altLang="ja-JP"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en-US" altLang="ja-JP"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①</a:t>
            </a:r>
            <a:r>
              <a:rPr kumimoji="1" lang="ja-JP" altLang="en-US" b="1"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新たなコミュニティの形成</a:t>
            </a:r>
            <a:endParaRPr lang="en-US" altLang="ja-JP" b="1" u="sng" dirty="0">
              <a:solidFill>
                <a:schemeClr val="tx2"/>
              </a:solidFill>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ja-JP" altLang="en-US"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　域内外の交流の創出　→　世代を超えた良質なコミュニティの形成</a:t>
            </a:r>
            <a:endParaRPr kumimoji="1" lang="en-US" altLang="ja-JP"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ja-JP" altLang="en-US"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　→　地域への愛着の醸成</a:t>
            </a:r>
            <a:endParaRPr kumimoji="1" lang="en-US" altLang="ja-JP"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en-US" altLang="ja-JP"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②</a:t>
            </a:r>
            <a:r>
              <a:rPr kumimoji="1" lang="ja-JP" altLang="en-US" b="1"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働く場の創出</a:t>
            </a:r>
            <a:endParaRPr lang="en-US" altLang="ja-JP" b="1" u="sng" dirty="0">
              <a:solidFill>
                <a:schemeClr val="tx2"/>
              </a:solidFill>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ja-JP" altLang="en-US"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　地域の女性（特に子育て世代）の雇用創出　→　職住近接による定住化</a:t>
            </a:r>
          </a:p>
          <a:p>
            <a:pPr marR="0" lvl="0" fontAlgn="auto">
              <a:lnSpc>
                <a:spcPct val="90000"/>
              </a:lnSpc>
              <a:spcBef>
                <a:spcPts val="0"/>
              </a:spcBef>
              <a:spcAft>
                <a:spcPts val="600"/>
              </a:spcAft>
              <a:buClrTx/>
              <a:buSzTx/>
              <a:tabLst/>
              <a:defRPr/>
            </a:pPr>
            <a:r>
              <a:rPr kumimoji="1" lang="en-US" altLang="ja-JP"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③</a:t>
            </a:r>
            <a:r>
              <a:rPr kumimoji="1" lang="ja-JP" altLang="en-US" b="1"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地域への経済効果創出</a:t>
            </a:r>
            <a:endParaRPr lang="en-US" altLang="ja-JP" b="1" u="sng" dirty="0">
              <a:solidFill>
                <a:schemeClr val="tx2"/>
              </a:solidFill>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ja-JP" altLang="en-US"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　地元農産品の利用、農家による直売の実施など　→　生産者と消費者を</a:t>
            </a:r>
            <a:endParaRPr kumimoji="1" lang="en-US" altLang="ja-JP"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ja-JP" altLang="en-US"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　つなぎ南部地域への経済効果を創出　→　持続可能な地域づくり</a:t>
            </a:r>
          </a:p>
          <a:p>
            <a:pPr marR="0" lvl="0" fontAlgn="auto">
              <a:lnSpc>
                <a:spcPct val="90000"/>
              </a:lnSpc>
              <a:spcBef>
                <a:spcPts val="0"/>
              </a:spcBef>
              <a:spcAft>
                <a:spcPts val="600"/>
              </a:spcAft>
              <a:buClrTx/>
              <a:buSzTx/>
              <a:tabLst/>
              <a:defRPr/>
            </a:pPr>
            <a:r>
              <a:rPr kumimoji="1" lang="en-US" altLang="ja-JP"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④</a:t>
            </a:r>
            <a:r>
              <a:rPr kumimoji="1" lang="ja-JP" altLang="en-US" b="1"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交流人口・関係人口の拡大</a:t>
            </a:r>
            <a:endParaRPr kumimoji="1" lang="en-US" altLang="ja-JP" b="1" i="0" u="sng"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ja-JP" altLang="en-US"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　観光、コミュニティ、産業など様々な情報の発信拠点　→　人と人、</a:t>
            </a:r>
            <a:endParaRPr kumimoji="1" lang="en-US" altLang="ja-JP"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endParaRPr>
          </a:p>
          <a:p>
            <a:pPr marR="0" lvl="0" fontAlgn="auto">
              <a:lnSpc>
                <a:spcPct val="90000"/>
              </a:lnSpc>
              <a:spcBef>
                <a:spcPts val="0"/>
              </a:spcBef>
              <a:spcAft>
                <a:spcPts val="600"/>
              </a:spcAft>
              <a:buClrTx/>
              <a:buSzTx/>
              <a:tabLst/>
              <a:defRPr/>
            </a:pPr>
            <a:r>
              <a:rPr kumimoji="1" lang="ja-JP" altLang="en-US" sz="1500" b="0" i="0" u="none" strike="noStrike" cap="none" spc="0" normalizeH="0" baseline="0" noProof="0" dirty="0">
                <a:ln>
                  <a:noFill/>
                </a:ln>
                <a:solidFill>
                  <a:schemeClr val="tx2"/>
                </a:solidFill>
                <a:effectLst/>
                <a:uLnTx/>
                <a:uFillTx/>
                <a:latin typeface="メイリオ" panose="020B0604030504040204" pitchFamily="50" charset="-128"/>
                <a:ea typeface="メイリオ" panose="020B0604030504040204" pitchFamily="50" charset="-128"/>
              </a:rPr>
              <a:t>　都市と里山をつなぎ、交流人口・関係人口の拡大を促進</a:t>
            </a:r>
          </a:p>
        </p:txBody>
      </p:sp>
      <p:sp>
        <p:nvSpPr>
          <p:cNvPr id="3" name="テキスト ボックス 2">
            <a:extLst>
              <a:ext uri="{FF2B5EF4-FFF2-40B4-BE49-F238E27FC236}">
                <a16:creationId xmlns:a16="http://schemas.microsoft.com/office/drawing/2014/main" id="{0897D1DA-12A1-36A3-87E4-BF7E001BCF74}"/>
              </a:ext>
            </a:extLst>
          </p:cNvPr>
          <p:cNvSpPr txBox="1"/>
          <p:nvPr/>
        </p:nvSpPr>
        <p:spPr>
          <a:xfrm>
            <a:off x="0" y="118333"/>
            <a:ext cx="12192000" cy="461665"/>
          </a:xfrm>
          <a:prstGeom prst="rect">
            <a:avLst/>
          </a:prstGeom>
          <a:solidFill>
            <a:srgbClr val="2828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高滝湖グランピングリゾート　　　　　　　　　　　　　　　　　　　　　　　　　　　　　　　　　　　　　</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10</a:t>
            </a:r>
          </a:p>
        </p:txBody>
      </p:sp>
      <p:pic>
        <p:nvPicPr>
          <p:cNvPr id="5" name="図 4">
            <a:extLst>
              <a:ext uri="{FF2B5EF4-FFF2-40B4-BE49-F238E27FC236}">
                <a16:creationId xmlns:a16="http://schemas.microsoft.com/office/drawing/2014/main" id="{8C802B78-BBDB-3943-ED80-38664808DB26}"/>
              </a:ext>
            </a:extLst>
          </p:cNvPr>
          <p:cNvPicPr>
            <a:picLocks noChangeAspect="1"/>
          </p:cNvPicPr>
          <p:nvPr/>
        </p:nvPicPr>
        <p:blipFill rotWithShape="1">
          <a:blip r:embed="rId3"/>
          <a:srcRect l="42706" t="38232" r="27029" b="44460"/>
          <a:stretch/>
        </p:blipFill>
        <p:spPr>
          <a:xfrm>
            <a:off x="7400239" y="5066133"/>
            <a:ext cx="4295955" cy="1381936"/>
          </a:xfrm>
          <a:prstGeom prst="rect">
            <a:avLst/>
          </a:prstGeom>
          <a:ln>
            <a:noFill/>
          </a:ln>
          <a:effectLst>
            <a:softEdge rad="112500"/>
          </a:effectLst>
        </p:spPr>
      </p:pic>
      <p:pic>
        <p:nvPicPr>
          <p:cNvPr id="6" name="図 5">
            <a:extLst>
              <a:ext uri="{FF2B5EF4-FFF2-40B4-BE49-F238E27FC236}">
                <a16:creationId xmlns:a16="http://schemas.microsoft.com/office/drawing/2014/main" id="{7BE65B2F-8AAB-184A-3653-C821F3135673}"/>
              </a:ext>
            </a:extLst>
          </p:cNvPr>
          <p:cNvPicPr>
            <a:picLocks noChangeAspect="1"/>
          </p:cNvPicPr>
          <p:nvPr/>
        </p:nvPicPr>
        <p:blipFill rotWithShape="1">
          <a:blip r:embed="rId3"/>
          <a:srcRect l="26638" t="69911" r="58295" b="10727"/>
          <a:stretch/>
        </p:blipFill>
        <p:spPr>
          <a:xfrm>
            <a:off x="4994457" y="5081864"/>
            <a:ext cx="2273512" cy="1381936"/>
          </a:xfrm>
          <a:prstGeom prst="rect">
            <a:avLst/>
          </a:prstGeom>
          <a:ln>
            <a:noFill/>
          </a:ln>
          <a:effectLst>
            <a:softEdge rad="112500"/>
          </a:effectLst>
        </p:spPr>
      </p:pic>
      <p:sp>
        <p:nvSpPr>
          <p:cNvPr id="7" name="正方形/長方形 6">
            <a:extLst>
              <a:ext uri="{FF2B5EF4-FFF2-40B4-BE49-F238E27FC236}">
                <a16:creationId xmlns:a16="http://schemas.microsoft.com/office/drawing/2014/main" id="{A516525A-618A-5BD4-B1B4-08EDA3EEFC61}"/>
              </a:ext>
            </a:extLst>
          </p:cNvPr>
          <p:cNvSpPr/>
          <p:nvPr/>
        </p:nvSpPr>
        <p:spPr>
          <a:xfrm>
            <a:off x="7546416" y="6510628"/>
            <a:ext cx="1370510"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ハミル資料より　　　</a:t>
            </a:r>
            <a:endParaRPr kumimoji="1" lang="en-US" altLang="ja-JP"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98345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18333"/>
            <a:ext cx="12192000" cy="461665"/>
          </a:xfrm>
          <a:prstGeom prst="rect">
            <a:avLst/>
          </a:prstGeom>
          <a:solidFill>
            <a:srgbClr val="2828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地域経済の活性化　　　　　　　　　　　　　　　　　　　　　　　　　　　　　　　　　　　　　　　　　　　　</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11</a:t>
            </a:r>
          </a:p>
        </p:txBody>
      </p:sp>
      <p:sp>
        <p:nvSpPr>
          <p:cNvPr id="2" name="テキスト ボックス 1"/>
          <p:cNvSpPr txBox="1"/>
          <p:nvPr/>
        </p:nvSpPr>
        <p:spPr>
          <a:xfrm>
            <a:off x="421736" y="949060"/>
            <a:ext cx="11328558"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企業間連携による地域活力の向上</a:t>
            </a:r>
            <a:endParaRPr kumimoji="1" lang="en-US" altLang="ja-JP"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a:t>
            </a: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グランピングリゾートのオープン、オープンイノベーションの展開、移住相談窓口の活用等により、</a:t>
            </a:r>
            <a:r>
              <a:rPr kumimoji="1" lang="ja-JP" altLang="en-US"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高滝湖周辺への注目度が高まり、企業集積が進む</a:t>
            </a:r>
            <a:endParaRPr kumimoji="1" lang="en-US" altLang="ja-JP" sz="2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24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市原</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DMO</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を中心に</a:t>
            </a:r>
            <a:r>
              <a:rPr kumimoji="1" lang="ja-JP" altLang="en-US" sz="20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高滝湖連携</a:t>
            </a:r>
            <a:r>
              <a:rPr kumimoji="1" lang="en-US" altLang="ja-JP" sz="20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PT</a:t>
            </a:r>
            <a:r>
              <a:rPr kumimoji="1" lang="ja-JP" altLang="en-US" sz="20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が立ち上がる</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2021</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6</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（千葉銀行、</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NTT</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JTB</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、ネクスコ東日本、いちはら象の国、高滝湖グランピングリゾート、</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市原湖畔美術館、星野農園など</a:t>
            </a: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21</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企業・団体が参加）</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p:cNvPicPr>
            <a:picLocks noChangeAspect="1"/>
          </p:cNvPicPr>
          <p:nvPr/>
        </p:nvPicPr>
        <p:blipFill rotWithShape="1">
          <a:blip r:embed="rId3"/>
          <a:srcRect l="8193" t="21784" r="5516" b="10219"/>
          <a:stretch/>
        </p:blipFill>
        <p:spPr>
          <a:xfrm>
            <a:off x="6424959" y="4483808"/>
            <a:ext cx="4686465" cy="2077239"/>
          </a:xfrm>
          <a:prstGeom prst="rect">
            <a:avLst/>
          </a:prstGeom>
          <a:ln>
            <a:noFill/>
          </a:ln>
          <a:effectLst>
            <a:softEdge rad="112500"/>
          </a:effectLst>
        </p:spPr>
      </p:pic>
      <p:sp>
        <p:nvSpPr>
          <p:cNvPr id="7" name="テキスト ボックス 6">
            <a:extLst>
              <a:ext uri="{FF2B5EF4-FFF2-40B4-BE49-F238E27FC236}">
                <a16:creationId xmlns:a16="http://schemas.microsoft.com/office/drawing/2014/main" id="{6181EA18-4063-C359-50D8-BD20CF744EEB}"/>
              </a:ext>
            </a:extLst>
          </p:cNvPr>
          <p:cNvSpPr txBox="1"/>
          <p:nvPr/>
        </p:nvSpPr>
        <p:spPr>
          <a:xfrm>
            <a:off x="441706" y="3978022"/>
            <a:ext cx="11131735" cy="400110"/>
          </a:xfrm>
          <a:prstGeom prst="rect">
            <a:avLst/>
          </a:prstGeom>
          <a:noFill/>
        </p:spPr>
        <p:txBody>
          <a:bodyPr wrap="square">
            <a:spAutoFit/>
          </a:bodyPr>
          <a:lstStyle/>
          <a:p>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市原市は、これからも地域の方々、企業の皆様と一緒に公民連携で向けて取り組んでいく。</a:t>
            </a:r>
            <a:endParaRPr lang="ja-JP" altLang="en-US"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53AC9133-6DBC-0FE5-0B35-1EC6C2756E1D}"/>
              </a:ext>
            </a:extLst>
          </p:cNvPr>
          <p:cNvSpPr txBox="1"/>
          <p:nvPr/>
        </p:nvSpPr>
        <p:spPr>
          <a:xfrm>
            <a:off x="6238035" y="1070856"/>
            <a:ext cx="37687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民間主体の持続可能な地域へ</a:t>
            </a:r>
          </a:p>
        </p:txBody>
      </p:sp>
      <p:pic>
        <p:nvPicPr>
          <p:cNvPr id="8" name="図 7">
            <a:extLst>
              <a:ext uri="{FF2B5EF4-FFF2-40B4-BE49-F238E27FC236}">
                <a16:creationId xmlns:a16="http://schemas.microsoft.com/office/drawing/2014/main" id="{1BF678A1-AC37-135E-B47A-4516E4E50F6E}"/>
              </a:ext>
            </a:extLst>
          </p:cNvPr>
          <p:cNvPicPr>
            <a:picLocks noChangeAspect="1"/>
          </p:cNvPicPr>
          <p:nvPr/>
        </p:nvPicPr>
        <p:blipFill rotWithShape="1">
          <a:blip r:embed="rId4"/>
          <a:srcRect l="25330" t="33208" r="36582" b="42712"/>
          <a:stretch/>
        </p:blipFill>
        <p:spPr>
          <a:xfrm>
            <a:off x="720601" y="4551130"/>
            <a:ext cx="5080413" cy="2023976"/>
          </a:xfrm>
          <a:prstGeom prst="rect">
            <a:avLst/>
          </a:prstGeom>
          <a:ln>
            <a:noFill/>
          </a:ln>
          <a:effectLst>
            <a:softEdge rad="112500"/>
          </a:effectLst>
        </p:spPr>
      </p:pic>
      <p:sp>
        <p:nvSpPr>
          <p:cNvPr id="6" name="正方形/長方形 5">
            <a:extLst>
              <a:ext uri="{FF2B5EF4-FFF2-40B4-BE49-F238E27FC236}">
                <a16:creationId xmlns:a16="http://schemas.microsoft.com/office/drawing/2014/main" id="{4819ECF8-7414-046E-4C11-8D52EB643ABD}"/>
              </a:ext>
            </a:extLst>
          </p:cNvPr>
          <p:cNvSpPr/>
          <p:nvPr/>
        </p:nvSpPr>
        <p:spPr>
          <a:xfrm>
            <a:off x="3044283" y="6550223"/>
            <a:ext cx="761169" cy="3077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高滝湖　</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　　</a:t>
            </a:r>
            <a:endParaRPr kumimoji="1" lang="en-US" altLang="ja-JP"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ABD84CDA-DABF-F870-C6D5-0D8620EECD91}"/>
              </a:ext>
            </a:extLst>
          </p:cNvPr>
          <p:cNvSpPr/>
          <p:nvPr/>
        </p:nvSpPr>
        <p:spPr>
          <a:xfrm>
            <a:off x="7162800" y="6505641"/>
            <a:ext cx="3733802" cy="30777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高滝湖連携プロジェクト</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WEB</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サイト　　　</a:t>
            </a:r>
            <a:endParaRPr kumimoji="1" lang="en-US" altLang="ja-JP" sz="14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42514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04685"/>
            <a:ext cx="12192000" cy="461665"/>
          </a:xfrm>
          <a:prstGeom prst="rect">
            <a:avLst/>
          </a:prstGeom>
          <a:solidFill>
            <a:srgbClr val="2828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地域経済の活性化　　　　　　　　　　　　　　　　　　　　　　　　　　　　　　　　　　　　　　　　　　　　</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12</a:t>
            </a:r>
          </a:p>
        </p:txBody>
      </p:sp>
      <p:sp>
        <p:nvSpPr>
          <p:cNvPr id="2" name="正方形/長方形 1"/>
          <p:cNvSpPr/>
          <p:nvPr/>
        </p:nvSpPr>
        <p:spPr>
          <a:xfrm>
            <a:off x="474669" y="782581"/>
            <a:ext cx="11499331" cy="21416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その他の市南部地域での取組例</a:t>
            </a:r>
            <a:endParaRPr kumimoji="1" lang="en-US" altLang="ja-JP" sz="2800" b="0"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ts val="35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28288C"/>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800" b="1" i="0" u="none" strike="noStrike" kern="1200" cap="none" spc="0" normalizeH="0" baseline="0" noProof="0" dirty="0">
              <a:ln>
                <a:noFill/>
              </a:ln>
              <a:solidFill>
                <a:srgbClr val="28288C"/>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28288C"/>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800" b="1" i="0" u="none" strike="noStrike" kern="1200" cap="none" spc="0" normalizeH="0" baseline="0" noProof="0" dirty="0">
              <a:ln>
                <a:noFill/>
              </a:ln>
              <a:solidFill>
                <a:srgbClr val="28288C"/>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p:txBody>
      </p:sp>
      <p:pic>
        <p:nvPicPr>
          <p:cNvPr id="5" name="図 4"/>
          <p:cNvPicPr>
            <a:picLocks noChangeAspect="1"/>
          </p:cNvPicPr>
          <p:nvPr/>
        </p:nvPicPr>
        <p:blipFill rotWithShape="1">
          <a:blip r:embed="rId3"/>
          <a:srcRect l="7463" t="21709" r="52917" b="26373"/>
          <a:stretch/>
        </p:blipFill>
        <p:spPr>
          <a:xfrm>
            <a:off x="4625249" y="4087642"/>
            <a:ext cx="3232559" cy="2382708"/>
          </a:xfrm>
          <a:prstGeom prst="rect">
            <a:avLst/>
          </a:prstGeom>
          <a:ln>
            <a:noFill/>
          </a:ln>
          <a:effectLst>
            <a:softEdge rad="112500"/>
          </a:effectLst>
        </p:spPr>
      </p:pic>
      <p:pic>
        <p:nvPicPr>
          <p:cNvPr id="6" name="図 5"/>
          <p:cNvPicPr>
            <a:picLocks noChangeAspect="1"/>
          </p:cNvPicPr>
          <p:nvPr/>
        </p:nvPicPr>
        <p:blipFill rotWithShape="1">
          <a:blip r:embed="rId4"/>
          <a:srcRect l="15818" t="20704" r="41888" b="19607"/>
          <a:stretch/>
        </p:blipFill>
        <p:spPr>
          <a:xfrm>
            <a:off x="8732896" y="1512893"/>
            <a:ext cx="2846629" cy="2252628"/>
          </a:xfrm>
          <a:prstGeom prst="rect">
            <a:avLst/>
          </a:prstGeom>
          <a:ln>
            <a:noFill/>
          </a:ln>
          <a:effectLst>
            <a:softEdge rad="112500"/>
          </a:effectLst>
        </p:spPr>
      </p:pic>
      <p:pic>
        <p:nvPicPr>
          <p:cNvPr id="10" name="図 9"/>
          <p:cNvPicPr>
            <a:picLocks noChangeAspect="1"/>
          </p:cNvPicPr>
          <p:nvPr/>
        </p:nvPicPr>
        <p:blipFill rotWithShape="1">
          <a:blip r:embed="rId5">
            <a:extLst>
              <a:ext uri="{BEBA8EAE-BF5A-486C-A8C5-ECC9F3942E4B}">
                <a14:imgProps xmlns:a14="http://schemas.microsoft.com/office/drawing/2010/main">
                  <a14:imgLayer r:embed="rId6">
                    <a14:imgEffect>
                      <a14:saturation sat="135000"/>
                    </a14:imgEffect>
                  </a14:imgLayer>
                </a14:imgProps>
              </a:ext>
            </a:extLst>
          </a:blip>
          <a:srcRect l="20025" t="31469" r="29256" b="8828"/>
          <a:stretch/>
        </p:blipFill>
        <p:spPr>
          <a:xfrm>
            <a:off x="845867" y="1578133"/>
            <a:ext cx="3165406" cy="2095906"/>
          </a:xfrm>
          <a:prstGeom prst="rect">
            <a:avLst/>
          </a:prstGeom>
          <a:ln>
            <a:noFill/>
          </a:ln>
          <a:effectLst>
            <a:softEdge rad="112500"/>
          </a:effectLst>
        </p:spPr>
      </p:pic>
      <p:pic>
        <p:nvPicPr>
          <p:cNvPr id="1026" name="Picture 2" descr="DSC09685-01-cleaned"/>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142000"/>
                    </a14:imgEffect>
                  </a14:imgLayer>
                </a14:imgProps>
              </a:ext>
              <a:ext uri="{28A0092B-C50C-407E-A947-70E740481C1C}">
                <a14:useLocalDpi xmlns:a14="http://schemas.microsoft.com/office/drawing/2010/main" val="0"/>
              </a:ext>
            </a:extLst>
          </a:blip>
          <a:srcRect/>
          <a:stretch>
            <a:fillRect/>
          </a:stretch>
        </p:blipFill>
        <p:spPr bwMode="auto">
          <a:xfrm>
            <a:off x="778714" y="4153558"/>
            <a:ext cx="3232559" cy="22562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173603" y="6353926"/>
            <a:ext cx="477461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移住相談窓口 いちはらライフ＆ワークコミッション</a:t>
            </a:r>
          </a:p>
        </p:txBody>
      </p:sp>
      <p:sp>
        <p:nvSpPr>
          <p:cNvPr id="14" name="テキスト ボックス 13"/>
          <p:cNvSpPr txBox="1"/>
          <p:nvPr/>
        </p:nvSpPr>
        <p:spPr>
          <a:xfrm>
            <a:off x="8623292" y="3810014"/>
            <a:ext cx="33226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高滝湖コーポレートオフィス</a:t>
            </a:r>
          </a:p>
        </p:txBody>
      </p:sp>
      <p:sp>
        <p:nvSpPr>
          <p:cNvPr id="15" name="テキスト ボックス 14"/>
          <p:cNvSpPr txBox="1"/>
          <p:nvPr/>
        </p:nvSpPr>
        <p:spPr>
          <a:xfrm>
            <a:off x="645636" y="6353926"/>
            <a:ext cx="337038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田淵</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サイクリストの拠点 </a:t>
            </a: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OIKAZE</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8623291" y="6301073"/>
            <a:ext cx="32325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養老渓谷</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アウトドアサウナ</a:t>
            </a:r>
          </a:p>
        </p:txBody>
      </p:sp>
      <p:sp>
        <p:nvSpPr>
          <p:cNvPr id="18" name="テキスト ボックス 17"/>
          <p:cNvSpPr txBox="1"/>
          <p:nvPr/>
        </p:nvSpPr>
        <p:spPr>
          <a:xfrm>
            <a:off x="612475" y="3726270"/>
            <a:ext cx="36636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高滝</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星野農園　くぬぎの憩いの森</a:t>
            </a:r>
          </a:p>
        </p:txBody>
      </p:sp>
      <p:sp>
        <p:nvSpPr>
          <p:cNvPr id="19" name="テキスト ボックス 18"/>
          <p:cNvSpPr txBox="1"/>
          <p:nvPr/>
        </p:nvSpPr>
        <p:spPr>
          <a:xfrm>
            <a:off x="4821332" y="3732946"/>
            <a:ext cx="32567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高滝</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湖畔のマルシェ</a:t>
            </a:r>
          </a:p>
        </p:txBody>
      </p:sp>
      <p:pic>
        <p:nvPicPr>
          <p:cNvPr id="9" name="図 8">
            <a:extLst>
              <a:ext uri="{FF2B5EF4-FFF2-40B4-BE49-F238E27FC236}">
                <a16:creationId xmlns:a16="http://schemas.microsoft.com/office/drawing/2014/main" id="{28319270-4068-016B-34B0-036DCB2AA061}"/>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162000"/>
                    </a14:imgEffect>
                  </a14:imgLayer>
                </a14:imgProps>
              </a:ext>
            </a:extLst>
          </a:blip>
          <a:srcRect l="28797" t="44065" r="37394" b="23466"/>
          <a:stretch/>
        </p:blipFill>
        <p:spPr>
          <a:xfrm>
            <a:off x="4590859" y="1568402"/>
            <a:ext cx="3266949" cy="2141611"/>
          </a:xfrm>
          <a:prstGeom prst="rect">
            <a:avLst/>
          </a:prstGeom>
          <a:ln>
            <a:noFill/>
          </a:ln>
          <a:effectLst>
            <a:softEdge rad="112500"/>
          </a:effectLst>
        </p:spPr>
      </p:pic>
      <p:pic>
        <p:nvPicPr>
          <p:cNvPr id="13" name="図 12">
            <a:extLst>
              <a:ext uri="{FF2B5EF4-FFF2-40B4-BE49-F238E27FC236}">
                <a16:creationId xmlns:a16="http://schemas.microsoft.com/office/drawing/2014/main" id="{7389B229-CEE0-DABA-4A50-81EA1999C3D4}"/>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158000"/>
                    </a14:imgEffect>
                  </a14:imgLayer>
                </a14:imgProps>
              </a:ext>
            </a:extLst>
          </a:blip>
          <a:srcRect l="59009" t="54783" r="25967" b="25195"/>
          <a:stretch/>
        </p:blipFill>
        <p:spPr>
          <a:xfrm>
            <a:off x="8779875" y="4193061"/>
            <a:ext cx="2752670" cy="2063519"/>
          </a:xfrm>
          <a:prstGeom prst="rect">
            <a:avLst/>
          </a:prstGeom>
          <a:ln>
            <a:noFill/>
          </a:ln>
          <a:effectLst>
            <a:softEdge rad="112500"/>
          </a:effectLst>
        </p:spPr>
      </p:pic>
    </p:spTree>
    <p:extLst>
      <p:ext uri="{BB962C8B-B14F-4D97-AF65-F5344CB8AC3E}">
        <p14:creationId xmlns:p14="http://schemas.microsoft.com/office/powerpoint/2010/main" val="3118368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2240902" y="1157579"/>
            <a:ext cx="7741298" cy="104383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latin typeface="メイリオ" panose="020B0604030504040204" pitchFamily="50" charset="-128"/>
                <a:ea typeface="メイリオ" panose="020B0604030504040204" pitchFamily="50" charset="-128"/>
              </a:rPr>
              <a:t>ご清聴ありがとうございました。</a:t>
            </a:r>
          </a:p>
        </p:txBody>
      </p:sp>
      <p:pic>
        <p:nvPicPr>
          <p:cNvPr id="5" name="図 4">
            <a:extLst>
              <a:ext uri="{FF2B5EF4-FFF2-40B4-BE49-F238E27FC236}">
                <a16:creationId xmlns:a16="http://schemas.microsoft.com/office/drawing/2014/main" id="{BAD87756-602C-4A97-24AD-663C197C0B1F}"/>
              </a:ext>
            </a:extLst>
          </p:cNvPr>
          <p:cNvPicPr>
            <a:picLocks noChangeAspect="1"/>
          </p:cNvPicPr>
          <p:nvPr/>
        </p:nvPicPr>
        <p:blipFill rotWithShape="1">
          <a:blip r:embed="rId3"/>
          <a:srcRect l="44538" t="55232" r="44075" b="23911"/>
          <a:stretch/>
        </p:blipFill>
        <p:spPr>
          <a:xfrm>
            <a:off x="1211105" y="4252010"/>
            <a:ext cx="1899420" cy="1956978"/>
          </a:xfrm>
          <a:prstGeom prst="rect">
            <a:avLst/>
          </a:prstGeom>
        </p:spPr>
      </p:pic>
      <p:pic>
        <p:nvPicPr>
          <p:cNvPr id="7" name="図 6" descr="記号, ブルー, 座る, 持つ が含まれている画像&#10;&#10;自動的に生成された説明">
            <a:extLst>
              <a:ext uri="{FF2B5EF4-FFF2-40B4-BE49-F238E27FC236}">
                <a16:creationId xmlns:a16="http://schemas.microsoft.com/office/drawing/2014/main" id="{25619A0A-6D2C-1DE0-9D77-2405035EA7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329" y="2135291"/>
            <a:ext cx="3426357" cy="3426357"/>
          </a:xfrm>
          <a:prstGeom prst="rect">
            <a:avLst/>
          </a:prstGeom>
        </p:spPr>
      </p:pic>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84524BFE-DF5D-59A3-0042-78CF25D6B8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6914" y="4759226"/>
            <a:ext cx="3110398" cy="1147819"/>
          </a:xfrm>
          <a:prstGeom prst="rect">
            <a:avLst/>
          </a:prstGeom>
        </p:spPr>
      </p:pic>
    </p:spTree>
    <p:extLst>
      <p:ext uri="{BB962C8B-B14F-4D97-AF65-F5344CB8AC3E}">
        <p14:creationId xmlns:p14="http://schemas.microsoft.com/office/powerpoint/2010/main" val="450161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907792" y="882214"/>
            <a:ext cx="1199239" cy="399165"/>
          </a:xfrm>
          <a:prstGeom prst="rect">
            <a:avLst/>
          </a:prstGeom>
          <a:noFill/>
          <a:ln>
            <a:solidFill>
              <a:schemeClr val="tx1"/>
            </a:solidFill>
          </a:ln>
        </p:spPr>
        <p:txBody>
          <a:bodyPr wrap="square" tIns="11883" bIns="11883" rtlCol="0">
            <a:spAutoFit/>
          </a:bodyPr>
          <a:lstStyle/>
          <a:p>
            <a:pPr algn="ctr" defTabSz="318081" fontAlgn="ctr" hangingPunct="0"/>
            <a:r>
              <a:rPr lang="en-US" altLang="ja-JP" sz="2438" kern="0" dirty="0">
                <a:solidFill>
                  <a:srgbClr val="000000"/>
                </a:solidFill>
                <a:latin typeface="メイリオ" panose="020B0604030504040204" pitchFamily="50" charset="-128"/>
                <a:ea typeface="メイリオ" panose="020B0604030504040204" pitchFamily="50" charset="-128"/>
                <a:sym typeface="ヒラギノ角ゴ ProN W6"/>
              </a:rPr>
              <a:t>Profile</a:t>
            </a:r>
            <a:endParaRPr lang="ja-JP" altLang="en-US" sz="2438" kern="0" dirty="0">
              <a:solidFill>
                <a:srgbClr val="000000"/>
              </a:solidFill>
              <a:latin typeface="メイリオ" panose="020B0604030504040204" pitchFamily="50" charset="-128"/>
              <a:ea typeface="メイリオ" panose="020B0604030504040204" pitchFamily="50" charset="-128"/>
              <a:sym typeface="ヒラギノ角ゴ ProN W6"/>
            </a:endParaRPr>
          </a:p>
        </p:txBody>
      </p:sp>
      <p:pic>
        <p:nvPicPr>
          <p:cNvPr id="13" name="図 12"/>
          <p:cNvPicPr>
            <a:picLocks noChangeAspect="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2688205" y="5617079"/>
            <a:ext cx="6815597" cy="597984"/>
          </a:xfrm>
          <a:prstGeom prst="rect">
            <a:avLst/>
          </a:prstGeom>
        </p:spPr>
      </p:pic>
      <p:pic>
        <p:nvPicPr>
          <p:cNvPr id="4" name="図 3">
            <a:extLst>
              <a:ext uri="{FF2B5EF4-FFF2-40B4-BE49-F238E27FC236}">
                <a16:creationId xmlns:a16="http://schemas.microsoft.com/office/drawing/2014/main" id="{E9FC8E44-9A88-6A0C-5EEA-8873D491E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259652" y="4193092"/>
            <a:ext cx="1825208" cy="2254563"/>
          </a:xfrm>
          <a:prstGeom prst="rect">
            <a:avLst/>
          </a:prstGeom>
        </p:spPr>
      </p:pic>
      <p:graphicFrame>
        <p:nvGraphicFramePr>
          <p:cNvPr id="17" name="コンテンツ プレースホルダー 2">
            <a:extLst>
              <a:ext uri="{FF2B5EF4-FFF2-40B4-BE49-F238E27FC236}">
                <a16:creationId xmlns:a16="http://schemas.microsoft.com/office/drawing/2014/main" id="{8FBE5337-9C36-B3BB-8AB7-8DF35A14A12C}"/>
              </a:ext>
            </a:extLst>
          </p:cNvPr>
          <p:cNvGraphicFramePr/>
          <p:nvPr>
            <p:extLst>
              <p:ext uri="{D42A27DB-BD31-4B8C-83A1-F6EECF244321}">
                <p14:modId xmlns:p14="http://schemas.microsoft.com/office/powerpoint/2010/main" val="1063117936"/>
              </p:ext>
            </p:extLst>
          </p:nvPr>
        </p:nvGraphicFramePr>
        <p:xfrm>
          <a:off x="1394411" y="1802666"/>
          <a:ext cx="8723141" cy="2068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図 2">
            <a:extLst>
              <a:ext uri="{FF2B5EF4-FFF2-40B4-BE49-F238E27FC236}">
                <a16:creationId xmlns:a16="http://schemas.microsoft.com/office/drawing/2014/main" id="{C6B938A2-4E18-440D-2A19-3D7A5E6D4FC3}"/>
              </a:ext>
            </a:extLst>
          </p:cNvPr>
          <p:cNvPicPr>
            <a:picLocks noChangeAspect="1"/>
          </p:cNvPicPr>
          <p:nvPr/>
        </p:nvPicPr>
        <p:blipFill>
          <a:blip r:embed="rId10"/>
          <a:stretch>
            <a:fillRect/>
          </a:stretch>
        </p:blipFill>
        <p:spPr>
          <a:xfrm>
            <a:off x="7689728" y="1185837"/>
            <a:ext cx="2915728" cy="4131768"/>
          </a:xfrm>
          <a:prstGeom prst="rect">
            <a:avLst/>
          </a:prstGeom>
        </p:spPr>
      </p:pic>
      <p:sp>
        <p:nvSpPr>
          <p:cNvPr id="2" name="テキスト ボックス 1">
            <a:extLst>
              <a:ext uri="{FF2B5EF4-FFF2-40B4-BE49-F238E27FC236}">
                <a16:creationId xmlns:a16="http://schemas.microsoft.com/office/drawing/2014/main" id="{222E8139-AE8E-5FE8-C0D6-B96DAC835770}"/>
              </a:ext>
            </a:extLst>
          </p:cNvPr>
          <p:cNvSpPr txBox="1"/>
          <p:nvPr/>
        </p:nvSpPr>
        <p:spPr>
          <a:xfrm>
            <a:off x="0" y="91037"/>
            <a:ext cx="12192000" cy="461665"/>
          </a:xfrm>
          <a:prstGeom prst="rect">
            <a:avLst/>
          </a:prstGeom>
          <a:solidFill>
            <a:srgbClr val="28288C"/>
          </a:solidFill>
        </p:spPr>
        <p:txBody>
          <a:bodyPr wrap="square" rtlCol="0">
            <a:spAutoFit/>
          </a:bodyPr>
          <a:lstStyle/>
          <a:p>
            <a:pPr algn="just"/>
            <a:r>
              <a:rPr kumimoji="1" lang="ja-JP" altLang="en-US" sz="2400" b="1" dirty="0">
                <a:solidFill>
                  <a:schemeClr val="bg1"/>
                </a:solidFill>
                <a:latin typeface="BIZ UDPゴシック" panose="020B0400000000000000" pitchFamily="50" charset="-128"/>
                <a:ea typeface="BIZ UDPゴシック" panose="020B0400000000000000" pitchFamily="50" charset="-128"/>
              </a:rPr>
              <a:t>　自己紹介　　　　　　　　　　　　　　　　　　　　　　　　　　　　　　　　　　　　　　　　　　　　　　　　　　　１</a:t>
            </a:r>
            <a:endParaRPr kumimoji="1" lang="en-US" altLang="ja-JP" sz="2400"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6530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969" y="1490748"/>
            <a:ext cx="7338972" cy="4447456"/>
          </a:xfrm>
          <a:prstGeom prst="rect">
            <a:avLst/>
          </a:prstGeom>
        </p:spPr>
      </p:pic>
      <p:sp>
        <p:nvSpPr>
          <p:cNvPr id="4" name="テキスト ボックス 3"/>
          <p:cNvSpPr txBox="1"/>
          <p:nvPr/>
        </p:nvSpPr>
        <p:spPr>
          <a:xfrm>
            <a:off x="0" y="91037"/>
            <a:ext cx="12192000" cy="461665"/>
          </a:xfrm>
          <a:prstGeom prst="rect">
            <a:avLst/>
          </a:prstGeom>
          <a:solidFill>
            <a:srgbClr val="28288C"/>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　市原市について　　　　　　　　　　　　　　　　　　　　　　　　　　　　　　　　　　　　　　　　　　　　　　</a:t>
            </a:r>
            <a:r>
              <a:rPr kumimoji="1" lang="en-US" altLang="ja-JP" sz="2400" b="1" dirty="0">
                <a:solidFill>
                  <a:schemeClr val="bg1"/>
                </a:solidFill>
                <a:latin typeface="BIZ UDPゴシック" panose="020B0400000000000000" pitchFamily="50" charset="-128"/>
                <a:ea typeface="BIZ UDPゴシック" panose="020B0400000000000000" pitchFamily="50" charset="-128"/>
              </a:rPr>
              <a:t>2</a:t>
            </a:r>
          </a:p>
        </p:txBody>
      </p:sp>
      <p:sp>
        <p:nvSpPr>
          <p:cNvPr id="13" name="フリーフォーム 12"/>
          <p:cNvSpPr/>
          <p:nvPr/>
        </p:nvSpPr>
        <p:spPr>
          <a:xfrm>
            <a:off x="5883966" y="4392775"/>
            <a:ext cx="2689996" cy="629800"/>
          </a:xfrm>
          <a:custGeom>
            <a:avLst/>
            <a:gdLst>
              <a:gd name="connsiteX0" fmla="*/ 2085314 w 2085314"/>
              <a:gd name="connsiteY0" fmla="*/ 0 h 666938"/>
              <a:gd name="connsiteX1" fmla="*/ 651849 w 2085314"/>
              <a:gd name="connsiteY1" fmla="*/ 0 h 666938"/>
              <a:gd name="connsiteX2" fmla="*/ 0 w 2085314"/>
              <a:gd name="connsiteY2" fmla="*/ 666938 h 666938"/>
              <a:gd name="connsiteX0" fmla="*/ 2391353 w 2391353"/>
              <a:gd name="connsiteY0" fmla="*/ 0 h 666938"/>
              <a:gd name="connsiteX1" fmla="*/ 651849 w 2391353"/>
              <a:gd name="connsiteY1" fmla="*/ 0 h 666938"/>
              <a:gd name="connsiteX2" fmla="*/ 0 w 2391353"/>
              <a:gd name="connsiteY2" fmla="*/ 666938 h 666938"/>
              <a:gd name="connsiteX0" fmla="*/ 2884701 w 2884701"/>
              <a:gd name="connsiteY0" fmla="*/ 0 h 666938"/>
              <a:gd name="connsiteX1" fmla="*/ 651849 w 2884701"/>
              <a:gd name="connsiteY1" fmla="*/ 0 h 666938"/>
              <a:gd name="connsiteX2" fmla="*/ 0 w 2884701"/>
              <a:gd name="connsiteY2" fmla="*/ 666938 h 666938"/>
              <a:gd name="connsiteX0" fmla="*/ 2884701 w 2884701"/>
              <a:gd name="connsiteY0" fmla="*/ 11852 h 678790"/>
              <a:gd name="connsiteX1" fmla="*/ 792764 w 2884701"/>
              <a:gd name="connsiteY1" fmla="*/ 0 h 678790"/>
              <a:gd name="connsiteX2" fmla="*/ 0 w 2884701"/>
              <a:gd name="connsiteY2" fmla="*/ 678790 h 678790"/>
            </a:gdLst>
            <a:ahLst/>
            <a:cxnLst>
              <a:cxn ang="0">
                <a:pos x="connsiteX0" y="connsiteY0"/>
              </a:cxn>
              <a:cxn ang="0">
                <a:pos x="connsiteX1" y="connsiteY1"/>
              </a:cxn>
              <a:cxn ang="0">
                <a:pos x="connsiteX2" y="connsiteY2"/>
              </a:cxn>
            </a:cxnLst>
            <a:rect l="l" t="t" r="r" b="b"/>
            <a:pathLst>
              <a:path w="2884701" h="678790">
                <a:moveTo>
                  <a:pt x="2884701" y="11852"/>
                </a:moveTo>
                <a:lnTo>
                  <a:pt x="792764" y="0"/>
                </a:lnTo>
                <a:cubicBezTo>
                  <a:pt x="575481" y="222313"/>
                  <a:pt x="217283" y="456477"/>
                  <a:pt x="0" y="678790"/>
                </a:cubicBezTo>
              </a:path>
            </a:pathLst>
          </a:custGeom>
          <a:noFill/>
          <a:ln w="38100">
            <a:solidFill>
              <a:schemeClr val="tx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11" name="テキスト ボックス 10"/>
          <p:cNvSpPr txBox="1"/>
          <p:nvPr/>
        </p:nvSpPr>
        <p:spPr>
          <a:xfrm>
            <a:off x="7282198" y="1882633"/>
            <a:ext cx="1521459" cy="307777"/>
          </a:xfrm>
          <a:prstGeom prst="rect">
            <a:avLst/>
          </a:prstGeom>
          <a:solidFill>
            <a:schemeClr val="bg1"/>
          </a:solidFill>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成田国際空港</a:t>
            </a:r>
            <a:endParaRPr kumimoji="1" lang="ja-JP" altLang="en-US" sz="1400" b="1"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3903967" y="3150213"/>
            <a:ext cx="999806" cy="307777"/>
          </a:xfrm>
          <a:prstGeom prst="rect">
            <a:avLst/>
          </a:prstGeom>
          <a:solidFill>
            <a:schemeClr val="bg1"/>
          </a:solidFill>
        </p:spPr>
        <p:txBody>
          <a:bodyPr wrap="square" rtlCol="0">
            <a:spAutoFit/>
          </a:bodyPr>
          <a:lstStyle/>
          <a:p>
            <a:pPr algn="ctr"/>
            <a:r>
              <a:rPr lang="ja-JP" altLang="en-US" sz="1400" b="1" dirty="0">
                <a:latin typeface="メイリオ" panose="020B0604030504040204" pitchFamily="50" charset="-128"/>
                <a:ea typeface="メイリオ" panose="020B0604030504040204" pitchFamily="50" charset="-128"/>
              </a:rPr>
              <a:t>羽田空港</a:t>
            </a:r>
            <a:endParaRPr kumimoji="1" lang="ja-JP" altLang="en-US" sz="1400" b="1"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3114164" y="2195730"/>
            <a:ext cx="596445" cy="338554"/>
          </a:xfrm>
          <a:prstGeom prst="rect">
            <a:avLst/>
          </a:prstGeom>
          <a:solidFill>
            <a:schemeClr val="bg1"/>
          </a:solidFill>
        </p:spPr>
        <p:txBody>
          <a:bodyPr wrap="square" rtlCol="0">
            <a:spAutoFit/>
          </a:bodyPr>
          <a:lstStyle/>
          <a:p>
            <a:pPr algn="ctr"/>
            <a:r>
              <a:rPr lang="ja-JP" altLang="en-US" sz="1600" b="1" dirty="0">
                <a:latin typeface="メイリオ" panose="020B0604030504040204" pitchFamily="50" charset="-128"/>
                <a:ea typeface="メイリオ" panose="020B0604030504040204" pitchFamily="50" charset="-128"/>
              </a:rPr>
              <a:t>東京</a:t>
            </a:r>
            <a:endParaRPr kumimoji="1" lang="ja-JP" altLang="en-US" sz="1600" b="1"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67542" y="4388483"/>
            <a:ext cx="1738992" cy="276999"/>
          </a:xfrm>
          <a:prstGeom prst="rect">
            <a:avLst/>
          </a:prstGeom>
          <a:noFill/>
        </p:spPr>
        <p:txBody>
          <a:bodyPr wrap="square" rtlCol="0">
            <a:spAutoFit/>
          </a:bodyPr>
          <a:lstStyle/>
          <a:p>
            <a:r>
              <a:rPr kumimoji="1" lang="ja-JP" altLang="en-US" sz="1200" dirty="0">
                <a:latin typeface="メイリオ" panose="020B0604030504040204" pitchFamily="50" charset="-128"/>
                <a:ea typeface="メイリオ" panose="020B0604030504040204" pitchFamily="50" charset="-128"/>
              </a:rPr>
              <a:t>京葉臨海コンビナート</a:t>
            </a:r>
          </a:p>
        </p:txBody>
      </p:sp>
      <p:sp>
        <p:nvSpPr>
          <p:cNvPr id="15" name="テキスト ボックス 14"/>
          <p:cNvSpPr txBox="1"/>
          <p:nvPr/>
        </p:nvSpPr>
        <p:spPr>
          <a:xfrm>
            <a:off x="10240887" y="4596152"/>
            <a:ext cx="1156606"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小湊鐡道</a:t>
            </a:r>
            <a:endParaRPr kumimoji="1" lang="ja-JP" altLang="en-US" sz="1200" dirty="0">
              <a:latin typeface="メイリオ" panose="020B0604030504040204" pitchFamily="50" charset="-128"/>
              <a:ea typeface="メイリオ" panose="020B0604030504040204" pitchFamily="50" charset="-128"/>
            </a:endParaRPr>
          </a:p>
        </p:txBody>
      </p:sp>
      <p:cxnSp>
        <p:nvCxnSpPr>
          <p:cNvPr id="18" name="直線矢印コネクタ 17"/>
          <p:cNvCxnSpPr>
            <a:cxnSpLocks/>
          </p:cNvCxnSpPr>
          <p:nvPr/>
        </p:nvCxnSpPr>
        <p:spPr>
          <a:xfrm flipV="1">
            <a:off x="3127408" y="3806011"/>
            <a:ext cx="2234344" cy="4077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cxnSpLocks/>
          </p:cNvCxnSpPr>
          <p:nvPr/>
        </p:nvCxnSpPr>
        <p:spPr>
          <a:xfrm flipH="1" flipV="1">
            <a:off x="6030608" y="5113509"/>
            <a:ext cx="1267440" cy="46485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cxnSpLocks/>
          </p:cNvCxnSpPr>
          <p:nvPr/>
        </p:nvCxnSpPr>
        <p:spPr>
          <a:xfrm flipH="1">
            <a:off x="5923153" y="3846786"/>
            <a:ext cx="3420962" cy="79352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1757AACC-6F0B-EE89-979C-61CAD0396524}"/>
              </a:ext>
            </a:extLst>
          </p:cNvPr>
          <p:cNvSpPr txBox="1"/>
          <p:nvPr/>
        </p:nvSpPr>
        <p:spPr>
          <a:xfrm>
            <a:off x="329946" y="771500"/>
            <a:ext cx="3185487"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千葉県（房総半島）の中央部</a:t>
            </a:r>
          </a:p>
        </p:txBody>
      </p:sp>
      <p:sp>
        <p:nvSpPr>
          <p:cNvPr id="20" name="タイトル 1">
            <a:extLst>
              <a:ext uri="{FF2B5EF4-FFF2-40B4-BE49-F238E27FC236}">
                <a16:creationId xmlns:a16="http://schemas.microsoft.com/office/drawing/2014/main" id="{60BAAF11-8B24-F2A3-D7F3-06C69729C9D1}"/>
              </a:ext>
            </a:extLst>
          </p:cNvPr>
          <p:cNvSpPr txBox="1">
            <a:spLocks/>
          </p:cNvSpPr>
          <p:nvPr/>
        </p:nvSpPr>
        <p:spPr>
          <a:xfrm>
            <a:off x="454485" y="1084948"/>
            <a:ext cx="7437764" cy="549995"/>
          </a:xfrm>
          <a:prstGeom prst="rect">
            <a:avLst/>
          </a:prstGeom>
          <a:noFill/>
        </p:spPr>
        <p:txBody>
          <a:bodyPr vert="horz" lIns="0" tIns="0" rIns="0" bIns="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20000"/>
              </a:lnSpc>
            </a:pPr>
            <a:r>
              <a:rPr lang="en-US" altLang="ja-JP" sz="1600" dirty="0">
                <a:latin typeface="メイリオ" panose="020B0604030504040204" pitchFamily="50" charset="-128"/>
                <a:ea typeface="メイリオ" panose="020B0604030504040204" pitchFamily="50" charset="-128"/>
                <a:cs typeface="Segoe UI" panose="020B0502040204020203" pitchFamily="34" charset="0"/>
              </a:rPr>
              <a:t>1963</a:t>
            </a: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（昭和</a:t>
            </a:r>
            <a:r>
              <a:rPr lang="en-US" altLang="ja-JP" sz="1600" dirty="0">
                <a:latin typeface="メイリオ" panose="020B0604030504040204" pitchFamily="50" charset="-128"/>
                <a:ea typeface="メイリオ" panose="020B0604030504040204" pitchFamily="50" charset="-128"/>
                <a:cs typeface="Segoe UI" panose="020B0502040204020203" pitchFamily="34" charset="0"/>
              </a:rPr>
              <a:t>38</a:t>
            </a: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）年</a:t>
            </a:r>
            <a:r>
              <a:rPr lang="en-US" altLang="ja-JP" sz="1600" dirty="0">
                <a:latin typeface="メイリオ" panose="020B0604030504040204" pitchFamily="50" charset="-128"/>
                <a:ea typeface="メイリオ" panose="020B0604030504040204" pitchFamily="50" charset="-128"/>
                <a:cs typeface="Segoe UI" panose="020B0502040204020203" pitchFamily="34" charset="0"/>
              </a:rPr>
              <a:t>5</a:t>
            </a: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月</a:t>
            </a:r>
            <a:r>
              <a:rPr lang="en-US" altLang="ja-JP" sz="1600" dirty="0">
                <a:latin typeface="メイリオ" panose="020B0604030504040204" pitchFamily="50" charset="-128"/>
                <a:ea typeface="メイリオ" panose="020B0604030504040204" pitchFamily="50" charset="-128"/>
                <a:cs typeface="Segoe UI" panose="020B0502040204020203" pitchFamily="34" charset="0"/>
              </a:rPr>
              <a:t>1</a:t>
            </a: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日：市制施行　～　</a:t>
            </a:r>
            <a:r>
              <a:rPr lang="en-US" altLang="ja-JP" sz="1600" dirty="0">
                <a:latin typeface="メイリオ" panose="020B0604030504040204" pitchFamily="50" charset="-128"/>
                <a:ea typeface="メイリオ" panose="020B0604030504040204" pitchFamily="50" charset="-128"/>
                <a:cs typeface="Segoe UI" panose="020B0502040204020203" pitchFamily="34" charset="0"/>
              </a:rPr>
              <a:t>2023</a:t>
            </a: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（令和</a:t>
            </a:r>
            <a:r>
              <a:rPr lang="en-US" altLang="ja-JP" sz="1600" dirty="0">
                <a:latin typeface="メイリオ" panose="020B0604030504040204" pitchFamily="50" charset="-128"/>
                <a:ea typeface="メイリオ" panose="020B0604030504040204" pitchFamily="50" charset="-128"/>
                <a:cs typeface="Segoe UI" panose="020B0502040204020203" pitchFamily="34" charset="0"/>
              </a:rPr>
              <a:t>5</a:t>
            </a: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）年：</a:t>
            </a:r>
            <a:r>
              <a:rPr lang="en-US" altLang="ja-JP" sz="2400" b="1" dirty="0">
                <a:solidFill>
                  <a:srgbClr val="FF0000"/>
                </a:solidFill>
                <a:latin typeface="メイリオ" panose="020B0604030504040204" pitchFamily="50" charset="-128"/>
                <a:ea typeface="メイリオ" panose="020B0604030504040204" pitchFamily="50" charset="-128"/>
                <a:cs typeface="Segoe UI" panose="020B0502040204020203" pitchFamily="34" charset="0"/>
              </a:rPr>
              <a:t>60</a:t>
            </a:r>
            <a:r>
              <a:rPr lang="ja-JP" altLang="en-US" sz="2400" b="1" dirty="0">
                <a:solidFill>
                  <a:srgbClr val="FF0000"/>
                </a:solidFill>
                <a:latin typeface="メイリオ" panose="020B0604030504040204" pitchFamily="50" charset="-128"/>
                <a:ea typeface="メイリオ" panose="020B0604030504040204" pitchFamily="50" charset="-128"/>
                <a:cs typeface="Segoe UI" panose="020B0502040204020203" pitchFamily="34" charset="0"/>
              </a:rPr>
              <a:t>周年</a:t>
            </a:r>
            <a:endParaRPr lang="en-US" altLang="ja-JP" sz="2400" b="1" dirty="0">
              <a:solidFill>
                <a:srgbClr val="FF0000"/>
              </a:solidFill>
              <a:latin typeface="メイリオ" panose="020B0604030504040204" pitchFamily="50" charset="-128"/>
              <a:ea typeface="メイリオ" panose="020B0604030504040204" pitchFamily="50" charset="-128"/>
              <a:cs typeface="Segoe UI" panose="020B0502040204020203" pitchFamily="34" charset="0"/>
            </a:endParaRPr>
          </a:p>
        </p:txBody>
      </p:sp>
      <p:sp>
        <p:nvSpPr>
          <p:cNvPr id="5" name="テキスト ボックス 4"/>
          <p:cNvSpPr txBox="1"/>
          <p:nvPr/>
        </p:nvSpPr>
        <p:spPr>
          <a:xfrm>
            <a:off x="6952548" y="3949463"/>
            <a:ext cx="1050915" cy="338554"/>
          </a:xfrm>
          <a:prstGeom prst="rect">
            <a:avLst/>
          </a:prstGeom>
          <a:solidFill>
            <a:schemeClr val="bg1"/>
          </a:solid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小湊鐵道</a:t>
            </a:r>
          </a:p>
        </p:txBody>
      </p:sp>
      <p:sp>
        <p:nvSpPr>
          <p:cNvPr id="22" name="タイトル 1">
            <a:extLst>
              <a:ext uri="{FF2B5EF4-FFF2-40B4-BE49-F238E27FC236}">
                <a16:creationId xmlns:a16="http://schemas.microsoft.com/office/drawing/2014/main" id="{D28A9508-872C-E82B-5DA9-30C85F0F3FF6}"/>
              </a:ext>
            </a:extLst>
          </p:cNvPr>
          <p:cNvSpPr txBox="1">
            <a:spLocks/>
          </p:cNvSpPr>
          <p:nvPr/>
        </p:nvSpPr>
        <p:spPr>
          <a:xfrm>
            <a:off x="454485" y="1585098"/>
            <a:ext cx="1933574" cy="1097682"/>
          </a:xfrm>
          <a:prstGeom prst="rect">
            <a:avLst/>
          </a:prstGeom>
          <a:noFill/>
        </p:spPr>
        <p:txBody>
          <a:bodyPr vert="horz" lIns="0" tIns="0" rIns="0" bIns="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人口：</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270.555</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人</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　　</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( 2022.10.1 )</a:t>
            </a: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面積：</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368.16 </a:t>
            </a:r>
            <a:r>
              <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k</a:t>
            </a:r>
            <a:r>
              <a:rPr kumimoji="1"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ja-JP" altLang="en-US" sz="1600" dirty="0">
                <a:solidFill>
                  <a:prstClr val="black"/>
                </a:solidFill>
                <a:latin typeface="+mn-ea"/>
                <a:ea typeface="+mn-ea"/>
                <a:cs typeface="+mn-cs"/>
              </a:rPr>
              <a:t>　  </a:t>
            </a:r>
            <a:r>
              <a:rPr lang="ja-JP" altLang="en-US" sz="1600" dirty="0">
                <a:solidFill>
                  <a:prstClr val="black"/>
                </a:solidFill>
                <a:latin typeface="メイリオ" panose="020B0604030504040204" pitchFamily="50" charset="-128"/>
                <a:ea typeface="メイリオ" panose="020B0604030504040204" pitchFamily="50" charset="-128"/>
                <a:cs typeface="+mn-cs"/>
              </a:rPr>
              <a:t>（</a:t>
            </a:r>
            <a:r>
              <a:rPr lang="ja-JP" altLang="en-US" sz="1600" b="1" dirty="0">
                <a:solidFill>
                  <a:prstClr val="black"/>
                </a:solidFill>
                <a:latin typeface="メイリオ" panose="020B0604030504040204" pitchFamily="50" charset="-128"/>
                <a:ea typeface="メイリオ" panose="020B0604030504040204" pitchFamily="50" charset="-128"/>
                <a:cs typeface="+mn-cs"/>
              </a:rPr>
              <a:t>千葉県</a:t>
            </a:r>
            <a:r>
              <a:rPr lang="ja-JP" altLang="en-US" sz="2400" b="1" dirty="0">
                <a:solidFill>
                  <a:srgbClr val="FF0000"/>
                </a:solidFill>
                <a:latin typeface="メイリオ" panose="020B0604030504040204" pitchFamily="50" charset="-128"/>
                <a:ea typeface="メイリオ" panose="020B0604030504040204" pitchFamily="50" charset="-128"/>
                <a:cs typeface="+mn-cs"/>
              </a:rPr>
              <a:t>１</a:t>
            </a:r>
            <a:r>
              <a:rPr lang="ja-JP" altLang="en-US" sz="1600" b="1" dirty="0">
                <a:solidFill>
                  <a:prstClr val="black"/>
                </a:solidFill>
                <a:latin typeface="メイリオ" panose="020B0604030504040204" pitchFamily="50" charset="-128"/>
                <a:ea typeface="メイリオ" panose="020B0604030504040204" pitchFamily="50" charset="-128"/>
                <a:cs typeface="+mn-cs"/>
              </a:rPr>
              <a:t>位</a:t>
            </a:r>
            <a:r>
              <a:rPr lang="ja-JP" altLang="en-US" sz="1600" dirty="0">
                <a:solidFill>
                  <a:prstClr val="black"/>
                </a:solidFill>
                <a:latin typeface="メイリオ" panose="020B0604030504040204" pitchFamily="50" charset="-128"/>
                <a:ea typeface="メイリオ" panose="020B0604030504040204" pitchFamily="50" charset="-128"/>
                <a:cs typeface="+mn-cs"/>
              </a:rPr>
              <a:t>）</a:t>
            </a:r>
            <a:endParaRPr lang="en-US" altLang="ja-JP" sz="1600" dirty="0">
              <a:latin typeface="メイリオ" panose="020B0604030504040204" pitchFamily="50" charset="-128"/>
              <a:ea typeface="メイリオ" panose="020B0604030504040204" pitchFamily="50" charset="-128"/>
              <a:cs typeface="Segoe UI" panose="020B0502040204020203" pitchFamily="34" charset="0"/>
            </a:endParaRPr>
          </a:p>
        </p:txBody>
      </p:sp>
      <p:sp>
        <p:nvSpPr>
          <p:cNvPr id="25" name="テキスト ボックス 24">
            <a:extLst>
              <a:ext uri="{FF2B5EF4-FFF2-40B4-BE49-F238E27FC236}">
                <a16:creationId xmlns:a16="http://schemas.microsoft.com/office/drawing/2014/main" id="{DEFCD939-9F1E-22D2-0940-3A8E72848735}"/>
              </a:ext>
            </a:extLst>
          </p:cNvPr>
          <p:cNvSpPr txBox="1"/>
          <p:nvPr/>
        </p:nvSpPr>
        <p:spPr>
          <a:xfrm>
            <a:off x="199692" y="2980166"/>
            <a:ext cx="2333356" cy="340093"/>
          </a:xfrm>
          <a:prstGeom prst="rect">
            <a:avLst/>
          </a:prstGeom>
          <a:noFill/>
        </p:spPr>
        <p:txBody>
          <a:bodyPr wrap="square">
            <a:spAutoFit/>
          </a:bodyPr>
          <a:lstStyle/>
          <a:p>
            <a:pPr marL="0" marR="0" lvl="0" indent="0" algn="l" defTabSz="914400" rtl="0" eaLnBrk="1" fontAlgn="auto" latinLnBrk="0" hangingPunct="1">
              <a:lnSpc>
                <a:spcPct val="12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北部：日本有数の工業地帯</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27" name="テキスト ボックス 26">
            <a:extLst>
              <a:ext uri="{FF2B5EF4-FFF2-40B4-BE49-F238E27FC236}">
                <a16:creationId xmlns:a16="http://schemas.microsoft.com/office/drawing/2014/main" id="{B6F1B9FF-EB34-9FB7-986F-D01A7BDD780B}"/>
              </a:ext>
            </a:extLst>
          </p:cNvPr>
          <p:cNvSpPr txBox="1"/>
          <p:nvPr/>
        </p:nvSpPr>
        <p:spPr>
          <a:xfrm>
            <a:off x="7298048" y="4798416"/>
            <a:ext cx="3113229" cy="340093"/>
          </a:xfrm>
          <a:prstGeom prst="rect">
            <a:avLst/>
          </a:prstGeom>
          <a:noFill/>
        </p:spPr>
        <p:txBody>
          <a:bodyPr wrap="square">
            <a:spAutoFit/>
          </a:bodyPr>
          <a:lstStyle/>
          <a:p>
            <a:pPr marL="0" marR="0" lvl="0" indent="0" algn="l" defTabSz="914400" rtl="0" eaLnBrk="1" fontAlgn="auto" latinLnBrk="0" hangingPunct="1">
              <a:lnSpc>
                <a:spcPct val="12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南部：水と緑豊かな美しい里山</a:t>
            </a:r>
            <a:endParaRPr kumimoji="1" lang="en-US" altLang="ja-JP"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pic>
        <p:nvPicPr>
          <p:cNvPr id="29" name="図 28">
            <a:extLst>
              <a:ext uri="{FF2B5EF4-FFF2-40B4-BE49-F238E27FC236}">
                <a16:creationId xmlns:a16="http://schemas.microsoft.com/office/drawing/2014/main" id="{07FB5ED7-13CA-E694-0FED-A9875727FD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2198" y="5105991"/>
            <a:ext cx="3754564" cy="1334122"/>
          </a:xfrm>
          <a:prstGeom prst="rect">
            <a:avLst/>
          </a:prstGeom>
          <a:ln>
            <a:noFill/>
          </a:ln>
          <a:effectLst>
            <a:softEdge rad="112500"/>
          </a:effectLst>
        </p:spPr>
      </p:pic>
      <p:pic>
        <p:nvPicPr>
          <p:cNvPr id="32" name="図 31" descr="「トロッコ列車 小湊」の検索結果 - Yahoo!検索（画像） - Internet Explorer (IRDSBRO00.NET.CITY)">
            <a:extLst>
              <a:ext uri="{FF2B5EF4-FFF2-40B4-BE49-F238E27FC236}">
                <a16:creationId xmlns:a16="http://schemas.microsoft.com/office/drawing/2014/main" id="{514695A7-4727-FF5B-CEEB-F0F04D1C66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64593" y="3240859"/>
            <a:ext cx="2859637" cy="1399454"/>
          </a:xfrm>
          <a:prstGeom prst="rect">
            <a:avLst/>
          </a:prstGeom>
          <a:ln>
            <a:noFill/>
          </a:ln>
          <a:effectLst>
            <a:softEdge rad="112500"/>
          </a:effectLst>
        </p:spPr>
      </p:pic>
      <p:pic>
        <p:nvPicPr>
          <p:cNvPr id="3" name="図 2">
            <a:extLst>
              <a:ext uri="{FF2B5EF4-FFF2-40B4-BE49-F238E27FC236}">
                <a16:creationId xmlns:a16="http://schemas.microsoft.com/office/drawing/2014/main" id="{A238B468-7ADE-1728-B64C-0259DEEAFAA8}"/>
              </a:ext>
            </a:extLst>
          </p:cNvPr>
          <p:cNvPicPr>
            <a:picLocks noChangeAspect="1"/>
          </p:cNvPicPr>
          <p:nvPr/>
        </p:nvPicPr>
        <p:blipFill>
          <a:blip r:embed="rId6"/>
          <a:stretch>
            <a:fillRect/>
          </a:stretch>
        </p:blipFill>
        <p:spPr>
          <a:xfrm>
            <a:off x="267770" y="3197087"/>
            <a:ext cx="3512720" cy="1208398"/>
          </a:xfrm>
          <a:prstGeom prst="rect">
            <a:avLst/>
          </a:prstGeom>
          <a:ln>
            <a:noFill/>
          </a:ln>
          <a:effectLst>
            <a:softEdge rad="112500"/>
          </a:effectLst>
        </p:spPr>
      </p:pic>
    </p:spTree>
    <p:extLst>
      <p:ext uri="{BB962C8B-B14F-4D97-AF65-F5344CB8AC3E}">
        <p14:creationId xmlns:p14="http://schemas.microsoft.com/office/powerpoint/2010/main" val="3348459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タイトル 1"/>
          <p:cNvSpPr txBox="1">
            <a:spLocks/>
          </p:cNvSpPr>
          <p:nvPr/>
        </p:nvSpPr>
        <p:spPr>
          <a:xfrm rot="5400000" flipV="1">
            <a:off x="2594770" y="1259069"/>
            <a:ext cx="1189269" cy="50236"/>
          </a:xfrm>
          <a:prstGeom prst="rect">
            <a:avLst/>
          </a:prstGeom>
          <a:solidFill>
            <a:schemeClr val="tx1">
              <a:lumMod val="75000"/>
              <a:lumOff val="25000"/>
            </a:schemeClr>
          </a:solidFill>
        </p:spPr>
        <p:txBody>
          <a:bodyPr vert="horz" lIns="180000" tIns="0" rIns="18000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dist" defTabSz="914400" rtl="0" eaLnBrk="1" fontAlgn="auto" latinLnBrk="0" hangingPunct="1">
              <a:lnSpc>
                <a:spcPct val="120000"/>
              </a:lnSpc>
              <a:spcBef>
                <a:spcPct val="0"/>
              </a:spcBef>
              <a:spcAft>
                <a:spcPts val="0"/>
              </a:spcAft>
              <a:buClrTx/>
              <a:buSzTx/>
              <a:buFontTx/>
              <a:buNone/>
              <a:tabLst/>
              <a:defRPr/>
            </a:pPr>
            <a:endParaRPr kumimoji="1" lang="en-US" altLang="ja-JP" sz="3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17" name="スライド番号プレースホルダー 6"/>
          <p:cNvSpPr>
            <a:spLocks noGrp="1"/>
          </p:cNvSpPr>
          <p:nvPr>
            <p:ph type="sldNum" sz="quarter" idx="12"/>
          </p:nvPr>
        </p:nvSpPr>
        <p:spPr>
          <a:xfrm>
            <a:off x="11651632" y="6393394"/>
            <a:ext cx="576064" cy="36004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86D4E5-1E04-4D61-AA7E-21DD6EB013D9}" type="slidenum">
              <a:rPr kumimoji="1" lang="ja-JP" altLang="en-US" sz="1200" b="0" i="0" u="none" strike="noStrike" kern="1200" cap="none" spc="0" normalizeH="0" baseline="0" noProof="0" smtClean="0">
                <a:ln>
                  <a:noFill/>
                </a:ln>
                <a:solidFill>
                  <a:prstClr val="white"/>
                </a:solidFill>
                <a:effectLst/>
                <a:uLnTx/>
                <a:uFillTx/>
                <a:latin typeface="Calibri"/>
                <a:ea typeface="HGPｺﾞｼｯｸM"/>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dirty="0">
              <a:ln>
                <a:noFill/>
              </a:ln>
              <a:solidFill>
                <a:prstClr val="white"/>
              </a:solidFill>
              <a:effectLst/>
              <a:uLnTx/>
              <a:uFillTx/>
              <a:latin typeface="Calibri"/>
              <a:ea typeface="HGPｺﾞｼｯｸM"/>
              <a:cs typeface="+mn-cs"/>
            </a:endParaRPr>
          </a:p>
        </p:txBody>
      </p:sp>
      <p:sp>
        <p:nvSpPr>
          <p:cNvPr id="20" name="テキスト ボックス 19"/>
          <p:cNvSpPr txBox="1"/>
          <p:nvPr/>
        </p:nvSpPr>
        <p:spPr>
          <a:xfrm>
            <a:off x="0" y="96242"/>
            <a:ext cx="12192000" cy="461665"/>
          </a:xfrm>
          <a:prstGeom prst="rect">
            <a:avLst/>
          </a:prstGeom>
          <a:solidFill>
            <a:srgbClr val="2828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市原市について　　　　　　　　　　　　　　　　　　　　　　　　　　　　　　　　　　　　　　　　　　　　　　</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タイトル 1">
            <a:extLst>
              <a:ext uri="{FF2B5EF4-FFF2-40B4-BE49-F238E27FC236}">
                <a16:creationId xmlns:a16="http://schemas.microsoft.com/office/drawing/2014/main" id="{7D13786A-9544-D48E-7F25-0B53849DEF82}"/>
              </a:ext>
            </a:extLst>
          </p:cNvPr>
          <p:cNvSpPr txBox="1">
            <a:spLocks/>
          </p:cNvSpPr>
          <p:nvPr/>
        </p:nvSpPr>
        <p:spPr>
          <a:xfrm>
            <a:off x="248704" y="693937"/>
            <a:ext cx="2965819" cy="1204953"/>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2000" dirty="0">
                <a:latin typeface="Segoe UI" panose="020B0502040204020203" pitchFamily="34" charset="0"/>
                <a:ea typeface="Yu Gothic UI" panose="020B0500000000000000" pitchFamily="50" charset="-128"/>
                <a:cs typeface="Segoe UI" panose="020B0502040204020203" pitchFamily="34" charset="0"/>
              </a:rPr>
              <a:t>One</a:t>
            </a:r>
            <a:r>
              <a:rPr lang="ja-JP" altLang="en-US" sz="2000" dirty="0">
                <a:latin typeface="Segoe UI" panose="020B0502040204020203" pitchFamily="34" charset="0"/>
                <a:ea typeface="Yu Gothic UI" panose="020B0500000000000000" pitchFamily="50" charset="-128"/>
                <a:cs typeface="Segoe UI" panose="020B0502040204020203" pitchFamily="34" charset="0"/>
              </a:rPr>
              <a:t> </a:t>
            </a:r>
            <a:r>
              <a:rPr lang="en-US" altLang="ja-JP" sz="2000" dirty="0">
                <a:latin typeface="Segoe UI" panose="020B0502040204020203" pitchFamily="34" charset="0"/>
                <a:ea typeface="Yu Gothic UI" panose="020B0500000000000000" pitchFamily="50" charset="-128"/>
                <a:cs typeface="Segoe UI" panose="020B0502040204020203" pitchFamily="34" charset="0"/>
              </a:rPr>
              <a:t>of</a:t>
            </a:r>
            <a:r>
              <a:rPr lang="ja-JP" altLang="en-US" sz="2000" dirty="0">
                <a:latin typeface="Segoe UI" panose="020B0502040204020203" pitchFamily="34" charset="0"/>
                <a:ea typeface="Yu Gothic UI" panose="020B0500000000000000" pitchFamily="50" charset="-128"/>
                <a:cs typeface="Segoe UI" panose="020B0502040204020203" pitchFamily="34" charset="0"/>
              </a:rPr>
              <a:t> </a:t>
            </a:r>
            <a:r>
              <a:rPr lang="en-US" altLang="ja-JP" sz="2000" dirty="0">
                <a:latin typeface="Segoe UI" panose="020B0502040204020203" pitchFamily="34" charset="0"/>
                <a:ea typeface="Yu Gothic UI" panose="020B0500000000000000" pitchFamily="50" charset="-128"/>
                <a:cs typeface="Segoe UI" panose="020B0502040204020203" pitchFamily="34" charset="0"/>
              </a:rPr>
              <a:t>the</a:t>
            </a:r>
            <a:r>
              <a:rPr lang="ja-JP" altLang="en-US" sz="2000" dirty="0">
                <a:latin typeface="Segoe UI" panose="020B0502040204020203" pitchFamily="34" charset="0"/>
                <a:ea typeface="Yu Gothic UI" panose="020B0500000000000000" pitchFamily="50" charset="-128"/>
                <a:cs typeface="Segoe UI" panose="020B0502040204020203" pitchFamily="34" charset="0"/>
              </a:rPr>
              <a:t> </a:t>
            </a:r>
            <a:r>
              <a:rPr lang="en-US" altLang="ja-JP" sz="2000" dirty="0">
                <a:latin typeface="Segoe UI" panose="020B0502040204020203" pitchFamily="34" charset="0"/>
                <a:ea typeface="Yu Gothic UI" panose="020B0500000000000000" pitchFamily="50" charset="-128"/>
                <a:cs typeface="Segoe UI" panose="020B0502040204020203" pitchFamily="34" charset="0"/>
              </a:rPr>
              <a:t>major</a:t>
            </a:r>
            <a:r>
              <a:rPr lang="ja-JP" altLang="en-US" sz="2000" dirty="0">
                <a:latin typeface="Segoe UI" panose="020B0502040204020203" pitchFamily="34" charset="0"/>
                <a:ea typeface="Yu Gothic UI" panose="020B0500000000000000" pitchFamily="50" charset="-128"/>
                <a:cs typeface="Segoe UI" panose="020B0502040204020203" pitchFamily="34" charset="0"/>
              </a:rPr>
              <a:t> </a:t>
            </a:r>
            <a:r>
              <a:rPr lang="en-US" altLang="ja-JP" sz="2000" dirty="0">
                <a:latin typeface="Segoe UI" panose="020B0502040204020203" pitchFamily="34" charset="0"/>
                <a:ea typeface="Yu Gothic UI" panose="020B0500000000000000" pitchFamily="50" charset="-128"/>
                <a:cs typeface="Segoe UI" panose="020B0502040204020203" pitchFamily="34" charset="0"/>
              </a:rPr>
              <a:t>industrial</a:t>
            </a:r>
            <a:r>
              <a:rPr lang="ja-JP" altLang="en-US" sz="2000" dirty="0">
                <a:latin typeface="Segoe UI" panose="020B0502040204020203" pitchFamily="34" charset="0"/>
                <a:ea typeface="Yu Gothic UI" panose="020B0500000000000000" pitchFamily="50" charset="-128"/>
                <a:cs typeface="Segoe UI" panose="020B0502040204020203" pitchFamily="34" charset="0"/>
              </a:rPr>
              <a:t> </a:t>
            </a:r>
            <a:r>
              <a:rPr lang="en-US" altLang="ja-JP" sz="2000" dirty="0">
                <a:latin typeface="Segoe UI" panose="020B0502040204020203" pitchFamily="34" charset="0"/>
                <a:ea typeface="Yu Gothic UI" panose="020B0500000000000000" pitchFamily="50" charset="-128"/>
                <a:cs typeface="Segoe UI" panose="020B0502040204020203" pitchFamily="34" charset="0"/>
              </a:rPr>
              <a:t>sites</a:t>
            </a:r>
            <a:r>
              <a:rPr lang="ja-JP" altLang="en-US" sz="2000" dirty="0">
                <a:latin typeface="Segoe UI" panose="020B0502040204020203" pitchFamily="34" charset="0"/>
                <a:ea typeface="Yu Gothic UI" panose="020B0500000000000000" pitchFamily="50" charset="-128"/>
                <a:cs typeface="Segoe UI" panose="020B0502040204020203" pitchFamily="34" charset="0"/>
              </a:rPr>
              <a:t> </a:t>
            </a:r>
            <a:r>
              <a:rPr lang="en-US" altLang="ja-JP" sz="2000" dirty="0">
                <a:latin typeface="Segoe UI" panose="020B0502040204020203" pitchFamily="34" charset="0"/>
                <a:ea typeface="Yu Gothic UI" panose="020B0500000000000000" pitchFamily="50" charset="-128"/>
                <a:cs typeface="Segoe UI" panose="020B0502040204020203" pitchFamily="34" charset="0"/>
              </a:rPr>
              <a:t>in</a:t>
            </a:r>
            <a:r>
              <a:rPr lang="ja-JP" altLang="en-US" sz="2000" dirty="0">
                <a:latin typeface="Segoe UI" panose="020B0502040204020203" pitchFamily="34" charset="0"/>
                <a:ea typeface="Yu Gothic UI" panose="020B0500000000000000" pitchFamily="50" charset="-128"/>
                <a:cs typeface="Segoe UI" panose="020B0502040204020203" pitchFamily="34" charset="0"/>
              </a:rPr>
              <a:t> </a:t>
            </a:r>
            <a:r>
              <a:rPr lang="en-US" altLang="ja-JP" sz="2000" dirty="0">
                <a:latin typeface="Segoe UI" panose="020B0502040204020203" pitchFamily="34" charset="0"/>
                <a:ea typeface="Yu Gothic UI" panose="020B0500000000000000" pitchFamily="50" charset="-128"/>
                <a:cs typeface="Segoe UI" panose="020B0502040204020203" pitchFamily="34" charset="0"/>
              </a:rPr>
              <a:t>Japan</a:t>
            </a:r>
          </a:p>
          <a:p>
            <a:pPr algn="l">
              <a:lnSpc>
                <a:spcPct val="120000"/>
              </a:lnSpc>
              <a:spcBef>
                <a:spcPts val="600"/>
              </a:spcBef>
            </a:pP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日本有数の工業地帯</a:t>
            </a:r>
            <a:endParaRPr lang="en-US" altLang="ja-JP" sz="2000" dirty="0">
              <a:latin typeface="メイリオ" panose="020B0604030504040204" pitchFamily="50" charset="-128"/>
              <a:ea typeface="メイリオ" panose="020B0604030504040204" pitchFamily="50" charset="-128"/>
              <a:cs typeface="Segoe UI" panose="020B0502040204020203" pitchFamily="34" charset="0"/>
            </a:endParaRPr>
          </a:p>
        </p:txBody>
      </p:sp>
      <p:sp>
        <p:nvSpPr>
          <p:cNvPr id="3" name="テキスト ボックス 2">
            <a:extLst>
              <a:ext uri="{FF2B5EF4-FFF2-40B4-BE49-F238E27FC236}">
                <a16:creationId xmlns:a16="http://schemas.microsoft.com/office/drawing/2014/main" id="{C2D58D23-90F5-A35B-AE4F-BAAC85E7F193}"/>
              </a:ext>
            </a:extLst>
          </p:cNvPr>
          <p:cNvSpPr txBox="1"/>
          <p:nvPr/>
        </p:nvSpPr>
        <p:spPr>
          <a:xfrm>
            <a:off x="5910942" y="4435150"/>
            <a:ext cx="5740689" cy="584775"/>
          </a:xfrm>
          <a:prstGeom prst="rect">
            <a:avLst/>
          </a:prstGeom>
          <a:noFill/>
        </p:spPr>
        <p:txBody>
          <a:bodyPr wrap="square">
            <a:spAutoFit/>
          </a:bodyPr>
          <a:lstStyle/>
          <a:p>
            <a:pPr algn="l"/>
            <a:r>
              <a:rPr lang="ja-JP" altLang="en-US" sz="1600" b="0" i="0" u="none" strike="noStrike" baseline="0" dirty="0">
                <a:latin typeface="メイリオ" panose="020B0604030504040204" pitchFamily="50" charset="-128"/>
                <a:ea typeface="メイリオ" panose="020B0604030504040204" pitchFamily="50" charset="-128"/>
              </a:rPr>
              <a:t>本市は臨海部コンビナート群の立地を契機として、我が国を代表する工業都市へと発展。</a:t>
            </a:r>
            <a:endParaRPr lang="ja-JP" altLang="en-US" sz="1600"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CD15347-0DB9-C8BE-26D1-6DB7668BDB02}"/>
              </a:ext>
            </a:extLst>
          </p:cNvPr>
          <p:cNvSpPr txBox="1"/>
          <p:nvPr/>
        </p:nvSpPr>
        <p:spPr>
          <a:xfrm>
            <a:off x="5910942" y="5105178"/>
            <a:ext cx="5740689" cy="830997"/>
          </a:xfrm>
          <a:prstGeom prst="rect">
            <a:avLst/>
          </a:prstGeom>
          <a:noFill/>
        </p:spPr>
        <p:txBody>
          <a:bodyPr wrap="square">
            <a:spAutoFit/>
          </a:bodyPr>
          <a:lstStyle/>
          <a:p>
            <a:pPr algn="l"/>
            <a:r>
              <a:rPr lang="ja-JP" altLang="en-US" sz="1600" b="0" i="0" u="none" strike="noStrike" baseline="0" dirty="0">
                <a:latin typeface="メイリオ" panose="020B0604030504040204" pitchFamily="50" charset="-128"/>
                <a:ea typeface="メイリオ" panose="020B0604030504040204" pitchFamily="50" charset="-128"/>
              </a:rPr>
              <a:t>現在は、持続的発展のための競争力確保、</a:t>
            </a:r>
            <a:r>
              <a:rPr lang="en-US" altLang="ja-JP" sz="1600" b="0" i="0" u="none" strike="noStrike" baseline="0" dirty="0">
                <a:latin typeface="メイリオ" panose="020B0604030504040204" pitchFamily="50" charset="-128"/>
                <a:ea typeface="メイリオ" panose="020B0604030504040204" pitchFamily="50" charset="-128"/>
              </a:rPr>
              <a:t>2050</a:t>
            </a:r>
            <a:r>
              <a:rPr lang="ja-JP" altLang="en-US" sz="1600" b="0" i="0" u="none" strike="noStrike" baseline="0" dirty="0">
                <a:latin typeface="メイリオ" panose="020B0604030504040204" pitchFamily="50" charset="-128"/>
                <a:ea typeface="メイリオ" panose="020B0604030504040204" pitchFamily="50" charset="-128"/>
              </a:rPr>
              <a:t>年カーボンニュートラル実現、設備の老朽化対策等、複雑化する課題の克服に向けた取組が進められている。</a:t>
            </a:r>
            <a:endParaRPr lang="ja-JP" altLang="en-US" sz="1600" b="0" i="0" u="none" strike="noStrike" baseline="0" dirty="0">
              <a:solidFill>
                <a:srgbClr val="FF0000"/>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5115BCD8-4C9E-007A-AC44-5C8B002852F0}"/>
              </a:ext>
            </a:extLst>
          </p:cNvPr>
          <p:cNvSpPr txBox="1"/>
          <p:nvPr/>
        </p:nvSpPr>
        <p:spPr>
          <a:xfrm>
            <a:off x="331781" y="2152211"/>
            <a:ext cx="5122135" cy="1692771"/>
          </a:xfrm>
          <a:prstGeom prst="rect">
            <a:avLst/>
          </a:prstGeom>
          <a:noFill/>
        </p:spPr>
        <p:txBody>
          <a:bodyPr wrap="square">
            <a:spAutoFit/>
          </a:bodyPr>
          <a:lstStyle/>
          <a:p>
            <a:pPr algn="l"/>
            <a:r>
              <a:rPr lang="ja-JP" altLang="en-US" sz="1600" b="0" i="0" u="none" strike="noStrike" baseline="0" dirty="0">
                <a:latin typeface="メイリオ" panose="020B0604030504040204" pitchFamily="50" charset="-128"/>
                <a:ea typeface="メイリオ" panose="020B0604030504040204" pitchFamily="50" charset="-128"/>
              </a:rPr>
              <a:t>本市の北部地域（臨海部）には、石油関連のコンビナートをはじめ、約</a:t>
            </a:r>
            <a:r>
              <a:rPr lang="en-US" altLang="ja-JP" sz="1600" b="0" i="0" u="none" strike="noStrike" baseline="0" dirty="0">
                <a:latin typeface="メイリオ" panose="020B0604030504040204" pitchFamily="50" charset="-128"/>
                <a:ea typeface="メイリオ" panose="020B0604030504040204" pitchFamily="50" charset="-128"/>
              </a:rPr>
              <a:t>100</a:t>
            </a:r>
            <a:r>
              <a:rPr lang="ja-JP" altLang="en-US" sz="1600" b="0" i="0" u="none" strike="noStrike" baseline="0" dirty="0">
                <a:latin typeface="メイリオ" panose="020B0604030504040204" pitchFamily="50" charset="-128"/>
                <a:ea typeface="メイリオ" panose="020B0604030504040204" pitchFamily="50" charset="-128"/>
              </a:rPr>
              <a:t>の事業所が立地。</a:t>
            </a:r>
            <a:endParaRPr lang="en-US" altLang="ja-JP" sz="1600" b="0" i="0" u="none" strike="noStrike" baseline="0" dirty="0">
              <a:latin typeface="メイリオ" panose="020B0604030504040204" pitchFamily="50" charset="-128"/>
              <a:ea typeface="メイリオ" panose="020B0604030504040204" pitchFamily="50" charset="-128"/>
            </a:endParaRPr>
          </a:p>
          <a:p>
            <a:pPr algn="l"/>
            <a:r>
              <a:rPr lang="ja-JP" altLang="en-US" sz="1600" b="0" i="0" u="none" strike="noStrike" baseline="0" dirty="0">
                <a:latin typeface="メイリオ" panose="020B0604030504040204" pitchFamily="50" charset="-128"/>
                <a:ea typeface="メイリオ" panose="020B0604030504040204" pitchFamily="50" charset="-128"/>
              </a:rPr>
              <a:t>約</a:t>
            </a:r>
            <a:r>
              <a:rPr lang="en-US" altLang="ja-JP" sz="1600" b="0" i="0" u="none" strike="noStrike" baseline="0" dirty="0">
                <a:latin typeface="メイリオ" panose="020B0604030504040204" pitchFamily="50" charset="-128"/>
                <a:ea typeface="メイリオ" panose="020B0604030504040204" pitchFamily="50" charset="-128"/>
              </a:rPr>
              <a:t>1.7</a:t>
            </a:r>
            <a:r>
              <a:rPr lang="ja-JP" altLang="en-US" sz="1600" b="0" i="0" u="none" strike="noStrike" baseline="0" dirty="0">
                <a:latin typeface="メイリオ" panose="020B0604030504040204" pitchFamily="50" charset="-128"/>
                <a:ea typeface="メイリオ" panose="020B0604030504040204" pitchFamily="50" charset="-128"/>
              </a:rPr>
              <a:t>万人が働いている。</a:t>
            </a:r>
            <a:endParaRPr lang="en-US" altLang="ja-JP" sz="1600" b="0" i="0" u="none" strike="noStrike" baseline="0" dirty="0">
              <a:latin typeface="メイリオ" panose="020B0604030504040204" pitchFamily="50" charset="-128"/>
              <a:ea typeface="メイリオ" panose="020B0604030504040204" pitchFamily="50" charset="-128"/>
            </a:endParaRPr>
          </a:p>
          <a:p>
            <a:pPr algn="l"/>
            <a:endParaRPr lang="ja-JP" altLang="en-US" sz="1600" b="0" i="0" u="none" strike="noStrike" baseline="0" dirty="0">
              <a:latin typeface="CIDFont+F8"/>
            </a:endParaRPr>
          </a:p>
          <a:p>
            <a:pPr algn="l"/>
            <a:r>
              <a:rPr lang="ja-JP" altLang="en-US" sz="1600" b="0" i="0" u="none" strike="noStrike" baseline="0" dirty="0">
                <a:latin typeface="メイリオ" panose="020B0604030504040204" pitchFamily="50" charset="-128"/>
                <a:ea typeface="メイリオ" panose="020B0604030504040204" pitchFamily="50" charset="-128"/>
              </a:rPr>
              <a:t>本市工業の</a:t>
            </a:r>
            <a:r>
              <a:rPr lang="en-US" altLang="ja-JP" sz="1600" b="0" i="0" u="none" strike="noStrike" baseline="0" dirty="0">
                <a:latin typeface="メイリオ" panose="020B0604030504040204" pitchFamily="50" charset="-128"/>
                <a:ea typeface="メイリオ" panose="020B0604030504040204" pitchFamily="50" charset="-128"/>
              </a:rPr>
              <a:t>2020</a:t>
            </a:r>
            <a:r>
              <a:rPr lang="ja-JP" altLang="en-US" sz="1600" b="0" i="0" u="none" strike="noStrike" baseline="0" dirty="0">
                <a:latin typeface="メイリオ" panose="020B0604030504040204" pitchFamily="50" charset="-128"/>
                <a:ea typeface="メイリオ" panose="020B0604030504040204" pitchFamily="50" charset="-128"/>
              </a:rPr>
              <a:t>（令和</a:t>
            </a:r>
            <a:r>
              <a:rPr lang="en-US" altLang="ja-JP" sz="1600" b="0" i="0" u="none" strike="noStrike" baseline="0" dirty="0">
                <a:latin typeface="メイリオ" panose="020B0604030504040204" pitchFamily="50" charset="-128"/>
                <a:ea typeface="メイリオ" panose="020B0604030504040204" pitchFamily="50" charset="-128"/>
              </a:rPr>
              <a:t>2</a:t>
            </a:r>
            <a:r>
              <a:rPr lang="ja-JP" altLang="en-US" sz="1600" b="0" i="0" u="none" strike="noStrike" baseline="0" dirty="0">
                <a:latin typeface="メイリオ" panose="020B0604030504040204" pitchFamily="50" charset="-128"/>
                <a:ea typeface="メイリオ" panose="020B0604030504040204" pitchFamily="50" charset="-128"/>
              </a:rPr>
              <a:t>）年の</a:t>
            </a:r>
            <a:r>
              <a:rPr lang="ja-JP" altLang="en-US" sz="1600" b="1" i="0" u="none" strike="noStrike" baseline="0" dirty="0">
                <a:latin typeface="メイリオ" panose="020B0604030504040204" pitchFamily="50" charset="-128"/>
                <a:ea typeface="メイリオ" panose="020B0604030504040204" pitchFamily="50" charset="-128"/>
              </a:rPr>
              <a:t>製造品出荷額等</a:t>
            </a:r>
            <a:r>
              <a:rPr lang="ja-JP" altLang="en-US" sz="1600" b="0" i="0" u="none" strike="noStrike" baseline="0" dirty="0">
                <a:latin typeface="メイリオ" panose="020B0604030504040204" pitchFamily="50" charset="-128"/>
                <a:ea typeface="メイリオ" panose="020B0604030504040204" pitchFamily="50" charset="-128"/>
              </a:rPr>
              <a:t>は、</a:t>
            </a:r>
            <a:endParaRPr lang="en-US" altLang="ja-JP" sz="1600" b="0" i="0" u="none" strike="noStrike" baseline="0" dirty="0">
              <a:latin typeface="メイリオ" panose="020B0604030504040204" pitchFamily="50" charset="-128"/>
              <a:ea typeface="メイリオ" panose="020B0604030504040204" pitchFamily="50" charset="-128"/>
            </a:endParaRPr>
          </a:p>
          <a:p>
            <a:pPr algn="l"/>
            <a:r>
              <a:rPr lang="ja-JP" altLang="en-US" sz="2000" b="0" i="0" u="none" strike="noStrike" baseline="0" dirty="0">
                <a:latin typeface="メイリオ" panose="020B0604030504040204" pitchFamily="50" charset="-128"/>
                <a:ea typeface="メイリオ" panose="020B0604030504040204" pitchFamily="50" charset="-128"/>
              </a:rPr>
              <a:t>約</a:t>
            </a:r>
            <a:r>
              <a:rPr lang="en-US" altLang="ja-JP" sz="2000" b="0" i="0" u="none" strike="noStrike" baseline="0" dirty="0">
                <a:latin typeface="メイリオ" panose="020B0604030504040204" pitchFamily="50" charset="-128"/>
                <a:ea typeface="メイリオ" panose="020B0604030504040204" pitchFamily="50" charset="-128"/>
              </a:rPr>
              <a:t>4</a:t>
            </a:r>
            <a:r>
              <a:rPr lang="ja-JP" altLang="en-US" sz="2000" b="0" i="0" u="none" strike="noStrike" baseline="0" dirty="0">
                <a:latin typeface="メイリオ" panose="020B0604030504040204" pitchFamily="50" charset="-128"/>
                <a:ea typeface="メイリオ" panose="020B0604030504040204" pitchFamily="50" charset="-128"/>
              </a:rPr>
              <a:t>兆円</a:t>
            </a:r>
            <a:r>
              <a:rPr lang="ja-JP" altLang="en-US" sz="1600" b="1" i="0" u="none" strike="noStrike" baseline="0" dirty="0">
                <a:latin typeface="メイリオ" panose="020B0604030504040204" pitchFamily="50" charset="-128"/>
                <a:ea typeface="メイリオ" panose="020B0604030504040204" pitchFamily="50" charset="-128"/>
              </a:rPr>
              <a:t>（全国</a:t>
            </a:r>
            <a:r>
              <a:rPr lang="en-US" altLang="ja-JP" sz="2400" b="1" i="0" u="none" strike="noStrike" baseline="0" dirty="0">
                <a:solidFill>
                  <a:srgbClr val="FF0000"/>
                </a:solidFill>
                <a:latin typeface="メイリオ" panose="020B0604030504040204" pitchFamily="50" charset="-128"/>
                <a:ea typeface="メイリオ" panose="020B0604030504040204" pitchFamily="50" charset="-128"/>
              </a:rPr>
              <a:t>2</a:t>
            </a:r>
            <a:r>
              <a:rPr lang="ja-JP" altLang="en-US" sz="1600" b="1" i="0" u="none" strike="noStrike" baseline="0" dirty="0">
                <a:latin typeface="メイリオ" panose="020B0604030504040204" pitchFamily="50" charset="-128"/>
                <a:ea typeface="メイリオ" panose="020B0604030504040204" pitchFamily="50" charset="-128"/>
              </a:rPr>
              <a:t>位）</a:t>
            </a:r>
            <a:endParaRPr lang="ja-JP" altLang="en-US" sz="1600" dirty="0">
              <a:latin typeface="メイリオ" panose="020B0604030504040204" pitchFamily="50" charset="-128"/>
              <a:ea typeface="メイリオ" panose="020B0604030504040204" pitchFamily="50" charset="-128"/>
            </a:endParaRPr>
          </a:p>
        </p:txBody>
      </p:sp>
      <p:pic>
        <p:nvPicPr>
          <p:cNvPr id="12" name="図 11" descr="夜の街の風景&#10;&#10;中程度の精度で自動的に生成された説明">
            <a:extLst>
              <a:ext uri="{FF2B5EF4-FFF2-40B4-BE49-F238E27FC236}">
                <a16:creationId xmlns:a16="http://schemas.microsoft.com/office/drawing/2014/main" id="{C20DC0E0-A5EE-8AEA-18BA-F9FB2F904F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9859" y="633429"/>
            <a:ext cx="5536627" cy="3795100"/>
          </a:xfrm>
          <a:prstGeom prst="rect">
            <a:avLst/>
          </a:prstGeom>
          <a:ln>
            <a:noFill/>
          </a:ln>
          <a:effectLst>
            <a:softEdge rad="112500"/>
          </a:effectLst>
        </p:spPr>
      </p:pic>
      <p:pic>
        <p:nvPicPr>
          <p:cNvPr id="22" name="図 21">
            <a:extLst>
              <a:ext uri="{FF2B5EF4-FFF2-40B4-BE49-F238E27FC236}">
                <a16:creationId xmlns:a16="http://schemas.microsoft.com/office/drawing/2014/main" id="{81C9072D-E96A-C3E9-A06D-D9D3AF42E295}"/>
              </a:ext>
            </a:extLst>
          </p:cNvPr>
          <p:cNvPicPr>
            <a:picLocks noChangeAspect="1"/>
          </p:cNvPicPr>
          <p:nvPr/>
        </p:nvPicPr>
        <p:blipFill rotWithShape="1">
          <a:blip r:embed="rId4"/>
          <a:srcRect l="25209" t="52911" r="42811" b="19949"/>
          <a:stretch/>
        </p:blipFill>
        <p:spPr>
          <a:xfrm>
            <a:off x="421554" y="3928203"/>
            <a:ext cx="4377412" cy="2089582"/>
          </a:xfrm>
          <a:prstGeom prst="rect">
            <a:avLst/>
          </a:prstGeom>
          <a:ln>
            <a:noFill/>
          </a:ln>
          <a:effectLst>
            <a:softEdge rad="112500"/>
          </a:effectLst>
        </p:spPr>
      </p:pic>
      <p:sp>
        <p:nvSpPr>
          <p:cNvPr id="2" name="テキスト ボックス 1">
            <a:extLst>
              <a:ext uri="{FF2B5EF4-FFF2-40B4-BE49-F238E27FC236}">
                <a16:creationId xmlns:a16="http://schemas.microsoft.com/office/drawing/2014/main" id="{B08EE210-59F0-B4C2-8CB0-64A240D571DE}"/>
              </a:ext>
            </a:extLst>
          </p:cNvPr>
          <p:cNvSpPr txBox="1"/>
          <p:nvPr/>
        </p:nvSpPr>
        <p:spPr>
          <a:xfrm>
            <a:off x="421554" y="6101006"/>
            <a:ext cx="4859652" cy="584775"/>
          </a:xfrm>
          <a:prstGeom prst="rect">
            <a:avLst/>
          </a:prstGeom>
          <a:noFill/>
        </p:spPr>
        <p:txBody>
          <a:bodyPr wrap="square">
            <a:spAutoFit/>
          </a:bodyPr>
          <a:lstStyle/>
          <a:p>
            <a:pPr algn="l"/>
            <a:r>
              <a:rPr lang="en-US" altLang="ja-JP" sz="1600" b="0" i="0" u="none" strike="noStrike" baseline="0" dirty="0">
                <a:latin typeface="メイリオ" panose="020B0604030504040204" pitchFamily="50" charset="-128"/>
                <a:ea typeface="メイリオ" panose="020B0604030504040204" pitchFamily="50" charset="-128"/>
              </a:rPr>
              <a:t>SDGs</a:t>
            </a:r>
            <a:r>
              <a:rPr lang="ja-JP" altLang="en-US" sz="1600" b="0" i="0" u="none" strike="noStrike" baseline="0" dirty="0">
                <a:latin typeface="メイリオ" panose="020B0604030504040204" pitchFamily="50" charset="-128"/>
                <a:ea typeface="メイリオ" panose="020B0604030504040204" pitchFamily="50" charset="-128"/>
              </a:rPr>
              <a:t>達成に向け株式</a:t>
            </a:r>
            <a:r>
              <a:rPr lang="ja-JP" altLang="en-US" sz="1600" i="0" u="none" strike="noStrike" baseline="0" dirty="0">
                <a:latin typeface="メイリオ" panose="020B0604030504040204" pitchFamily="50" charset="-128"/>
                <a:ea typeface="メイリオ" panose="020B0604030504040204" pitchFamily="50" charset="-128"/>
              </a:rPr>
              <a:t>会社</a:t>
            </a:r>
            <a:r>
              <a:rPr lang="ja-JP" altLang="en-US" sz="1600" b="1" i="0" u="none" strike="noStrike" baseline="0" dirty="0">
                <a:latin typeface="メイリオ" panose="020B0604030504040204" pitchFamily="50" charset="-128"/>
                <a:ea typeface="メイリオ" panose="020B0604030504040204" pitchFamily="50" charset="-128"/>
              </a:rPr>
              <a:t> </a:t>
            </a:r>
            <a:r>
              <a:rPr lang="en-US" altLang="ja-JP" sz="1600" b="1" i="0" u="none" strike="noStrike" baseline="0" dirty="0">
                <a:latin typeface="メイリオ" panose="020B0604030504040204" pitchFamily="50" charset="-128"/>
                <a:ea typeface="メイリオ" panose="020B0604030504040204" pitchFamily="50" charset="-128"/>
              </a:rPr>
              <a:t>hide </a:t>
            </a:r>
            <a:r>
              <a:rPr lang="en-US" altLang="ja-JP" sz="1600" b="1" i="0" u="none" strike="noStrike" baseline="0" dirty="0" err="1">
                <a:latin typeface="メイリオ" panose="020B0604030504040204" pitchFamily="50" charset="-128"/>
                <a:ea typeface="メイリオ" panose="020B0604030504040204" pitchFamily="50" charset="-128"/>
              </a:rPr>
              <a:t>kasuga</a:t>
            </a:r>
            <a:r>
              <a:rPr lang="en-US" altLang="ja-JP" sz="1600" b="1" i="0" u="none" strike="noStrike" baseline="0" dirty="0">
                <a:latin typeface="メイリオ" panose="020B0604030504040204" pitchFamily="50" charset="-128"/>
                <a:ea typeface="メイリオ" panose="020B0604030504040204" pitchFamily="50" charset="-128"/>
              </a:rPr>
              <a:t> 1896</a:t>
            </a:r>
            <a:r>
              <a:rPr lang="ja-JP" altLang="en-US" sz="1600" b="0" i="0" u="none" strike="noStrike" baseline="0" dirty="0">
                <a:latin typeface="メイリオ" panose="020B0604030504040204" pitchFamily="50" charset="-128"/>
                <a:ea typeface="メイリオ" panose="020B0604030504040204" pitchFamily="50" charset="-128"/>
              </a:rPr>
              <a:t>と相互の連携を強化することについての協定締結</a:t>
            </a:r>
            <a:endParaRPr lang="ja-JP" altLang="en-US" sz="1600" b="0" i="0" u="none" strike="noStrike" baseline="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7935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57736F33-5E08-1AE9-0967-FF6A4A032C8D}"/>
              </a:ext>
            </a:extLst>
          </p:cNvPr>
          <p:cNvPicPr>
            <a:picLocks noChangeAspect="1"/>
          </p:cNvPicPr>
          <p:nvPr/>
        </p:nvPicPr>
        <p:blipFill rotWithShape="1">
          <a:blip r:embed="rId3"/>
          <a:srcRect l="25086" t="31687" r="25834" b="35997"/>
          <a:stretch/>
        </p:blipFill>
        <p:spPr>
          <a:xfrm>
            <a:off x="5197075" y="1243418"/>
            <a:ext cx="6753513" cy="2501301"/>
          </a:xfrm>
          <a:prstGeom prst="rect">
            <a:avLst/>
          </a:prstGeom>
          <a:ln>
            <a:noFill/>
          </a:ln>
          <a:effectLst>
            <a:softEdge rad="112500"/>
          </a:effectLst>
        </p:spPr>
      </p:pic>
      <p:grpSp>
        <p:nvGrpSpPr>
          <p:cNvPr id="2" name="グループ化 1"/>
          <p:cNvGrpSpPr/>
          <p:nvPr/>
        </p:nvGrpSpPr>
        <p:grpSpPr>
          <a:xfrm>
            <a:off x="133285" y="466882"/>
            <a:ext cx="2911582" cy="1703632"/>
            <a:chOff x="2375787" y="2115997"/>
            <a:chExt cx="2844000" cy="1703632"/>
          </a:xfrm>
        </p:grpSpPr>
        <p:sp>
          <p:nvSpPr>
            <p:cNvPr id="15" name="タイトル 1"/>
            <p:cNvSpPr txBox="1">
              <a:spLocks/>
            </p:cNvSpPr>
            <p:nvPr/>
          </p:nvSpPr>
          <p:spPr>
            <a:xfrm>
              <a:off x="2524294" y="2993403"/>
              <a:ext cx="2434047" cy="826226"/>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dist" defTabSz="914400" rtl="0" eaLnBrk="1" fontAlgn="auto" latinLnBrk="0" hangingPunct="1">
                <a:lnSpc>
                  <a:spcPct val="12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rPr>
                <a:t>スポーツ</a:t>
              </a:r>
              <a:endParaRPr kumimoji="1" lang="en-US" altLang="ja-JP" sz="3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rial" panose="020B0604020202020204" pitchFamily="34" charset="0"/>
              </a:endParaRPr>
            </a:p>
          </p:txBody>
        </p:sp>
        <p:sp>
          <p:nvSpPr>
            <p:cNvPr id="10" name="タイトル 1"/>
            <p:cNvSpPr txBox="1">
              <a:spLocks/>
            </p:cNvSpPr>
            <p:nvPr/>
          </p:nvSpPr>
          <p:spPr>
            <a:xfrm>
              <a:off x="2375787" y="2869131"/>
              <a:ext cx="2844000" cy="54000"/>
            </a:xfrm>
            <a:prstGeom prst="rect">
              <a:avLst/>
            </a:prstGeom>
            <a:solidFill>
              <a:schemeClr val="tx1">
                <a:lumMod val="75000"/>
                <a:lumOff val="25000"/>
              </a:schemeClr>
            </a:solidFill>
          </p:spPr>
          <p:txBody>
            <a:bodyPr vert="horz" lIns="180000" tIns="0" rIns="18000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dist" defTabSz="914400" rtl="0" eaLnBrk="1" fontAlgn="auto" latinLnBrk="0" hangingPunct="1">
                <a:lnSpc>
                  <a:spcPct val="120000"/>
                </a:lnSpc>
                <a:spcBef>
                  <a:spcPct val="0"/>
                </a:spcBef>
                <a:spcAft>
                  <a:spcPts val="0"/>
                </a:spcAft>
                <a:buClrTx/>
                <a:buSzTx/>
                <a:buFontTx/>
                <a:buNone/>
                <a:tabLst/>
                <a:defRPr/>
              </a:pPr>
              <a:endParaRPr kumimoji="1" lang="en-US" altLang="ja-JP" sz="3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4" name="タイトル 1"/>
            <p:cNvSpPr txBox="1">
              <a:spLocks/>
            </p:cNvSpPr>
            <p:nvPr/>
          </p:nvSpPr>
          <p:spPr>
            <a:xfrm>
              <a:off x="2501160" y="2115997"/>
              <a:ext cx="2326395" cy="745928"/>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dist" defTabSz="9144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300" normalizeH="0" baseline="0" noProof="0" dirty="0">
                  <a:ln>
                    <a:noFill/>
                  </a:ln>
                  <a:solidFill>
                    <a:prstClr val="black"/>
                  </a:solidFill>
                  <a:effectLst/>
                  <a:uLnTx/>
                  <a:uFillTx/>
                  <a:latin typeface="+mn-ea"/>
                  <a:ea typeface="+mn-ea"/>
                  <a:cs typeface="Segoe UI" panose="020B0502040204020203" pitchFamily="34" charset="0"/>
                </a:rPr>
                <a:t>sports</a:t>
              </a:r>
            </a:p>
          </p:txBody>
        </p:sp>
      </p:grpSp>
      <p:sp>
        <p:nvSpPr>
          <p:cNvPr id="68" name="タイトル 1"/>
          <p:cNvSpPr txBox="1">
            <a:spLocks/>
          </p:cNvSpPr>
          <p:nvPr/>
        </p:nvSpPr>
        <p:spPr>
          <a:xfrm rot="5400000" flipV="1">
            <a:off x="2594770" y="1259069"/>
            <a:ext cx="1189269" cy="50236"/>
          </a:xfrm>
          <a:prstGeom prst="rect">
            <a:avLst/>
          </a:prstGeom>
          <a:solidFill>
            <a:schemeClr val="tx1">
              <a:lumMod val="75000"/>
              <a:lumOff val="25000"/>
            </a:schemeClr>
          </a:solidFill>
        </p:spPr>
        <p:txBody>
          <a:bodyPr vert="horz" lIns="180000" tIns="0" rIns="18000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dist" defTabSz="914400" rtl="0" eaLnBrk="1" fontAlgn="auto" latinLnBrk="0" hangingPunct="1">
              <a:lnSpc>
                <a:spcPct val="120000"/>
              </a:lnSpc>
              <a:spcBef>
                <a:spcPct val="0"/>
              </a:spcBef>
              <a:spcAft>
                <a:spcPts val="0"/>
              </a:spcAft>
              <a:buClrTx/>
              <a:buSzTx/>
              <a:buFontTx/>
              <a:buNone/>
              <a:tabLst/>
              <a:defRPr/>
            </a:pPr>
            <a:endParaRPr kumimoji="1" lang="en-US" altLang="ja-JP" sz="3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
        <p:nvSpPr>
          <p:cNvPr id="71" name="タイトル 1"/>
          <p:cNvSpPr txBox="1">
            <a:spLocks/>
          </p:cNvSpPr>
          <p:nvPr/>
        </p:nvSpPr>
        <p:spPr>
          <a:xfrm>
            <a:off x="2762149" y="3828911"/>
            <a:ext cx="5894047" cy="1547809"/>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市原にはゴルフ場が </a:t>
            </a:r>
            <a:r>
              <a:rPr kumimoji="1" lang="en-US" altLang="ja-JP" sz="2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Segoe UI" panose="020B0502040204020203" pitchFamily="34" charset="0"/>
              </a:rPr>
              <a:t>33</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コース</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1" lang="en-US" altLang="ja-JP" sz="2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Segoe UI" panose="020B0502040204020203" pitchFamily="34" charset="0"/>
              </a:rPr>
              <a:t>32</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ヶ所</a:t>
            </a:r>
            <a:r>
              <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あり、</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日本屈指の「ゴルフの街」となっている。</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grpSp>
        <p:nvGrpSpPr>
          <p:cNvPr id="33" name="グループ化 32"/>
          <p:cNvGrpSpPr/>
          <p:nvPr/>
        </p:nvGrpSpPr>
        <p:grpSpPr>
          <a:xfrm>
            <a:off x="2633648" y="2540106"/>
            <a:ext cx="2644366" cy="2420048"/>
            <a:chOff x="7504655" y="-1695420"/>
            <a:chExt cx="2644366" cy="3238083"/>
          </a:xfrm>
        </p:grpSpPr>
        <p:sp>
          <p:nvSpPr>
            <p:cNvPr id="34" name="タイトル 1"/>
            <p:cNvSpPr txBox="1">
              <a:spLocks/>
            </p:cNvSpPr>
            <p:nvPr/>
          </p:nvSpPr>
          <p:spPr>
            <a:xfrm>
              <a:off x="7828418" y="-1695420"/>
              <a:ext cx="2320603" cy="1119778"/>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Yu Gothic UI" panose="020B0500000000000000" pitchFamily="50" charset="-128"/>
                  <a:cs typeface="Segoe UI" panose="020B0502040204020203" pitchFamily="34" charset="0"/>
                </a:rPr>
                <a:t>The</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Yu Gothic UI" panose="020B0500000000000000" pitchFamily="50" charset="-128"/>
                  <a:cs typeface="Segoe UI" panose="020B0502040204020203" pitchFamily="34" charset="0"/>
                </a:rPr>
                <a:t> </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Yu Gothic UI" panose="020B0500000000000000" pitchFamily="50" charset="-128"/>
                  <a:cs typeface="Segoe UI" panose="020B0502040204020203" pitchFamily="34" charset="0"/>
                </a:rPr>
                <a:t>City</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Yu Gothic UI" panose="020B0500000000000000" pitchFamily="50" charset="-128"/>
                  <a:cs typeface="Segoe UI" panose="020B0502040204020203" pitchFamily="34" charset="0"/>
                </a:rPr>
                <a:t> </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Yu Gothic UI" panose="020B0500000000000000" pitchFamily="50" charset="-128"/>
                  <a:cs typeface="Segoe UI" panose="020B0502040204020203" pitchFamily="34" charset="0"/>
                </a:rPr>
                <a:t>of</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Yu Gothic UI" panose="020B0500000000000000" pitchFamily="50" charset="-128"/>
                  <a:cs typeface="Segoe UI" panose="020B0502040204020203" pitchFamily="34" charset="0"/>
                </a:rPr>
                <a:t> </a:t>
              </a:r>
              <a:r>
                <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Yu Gothic UI" panose="020B0500000000000000" pitchFamily="50" charset="-128"/>
                  <a:cs typeface="Segoe UI" panose="020B0502040204020203" pitchFamily="34" charset="0"/>
                </a:rPr>
                <a:t>Golf</a:t>
              </a:r>
            </a:p>
            <a:p>
              <a:pPr marL="0" marR="0" lvl="0" indent="0" algn="l" defTabSz="914400" rtl="0" eaLnBrk="1" fontAlgn="auto" latinLnBrk="0" hangingPunct="1">
                <a:lnSpc>
                  <a:spcPct val="12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ゴルフの街</a:t>
              </a:r>
              <a:endParaRPr kumimoji="1" lang="en-US" altLang="ja-JP"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sp>
          <p:nvSpPr>
            <p:cNvPr id="35" name="タイトル 1"/>
            <p:cNvSpPr txBox="1">
              <a:spLocks/>
            </p:cNvSpPr>
            <p:nvPr/>
          </p:nvSpPr>
          <p:spPr>
            <a:xfrm rot="5400000" flipV="1">
              <a:off x="7072655" y="1074663"/>
              <a:ext cx="900000" cy="36000"/>
            </a:xfrm>
            <a:prstGeom prst="rect">
              <a:avLst/>
            </a:prstGeom>
            <a:solidFill>
              <a:schemeClr val="tx1">
                <a:lumMod val="75000"/>
                <a:lumOff val="25000"/>
              </a:schemeClr>
            </a:solidFill>
          </p:spPr>
          <p:txBody>
            <a:bodyPr vert="horz" lIns="180000" tIns="0" rIns="18000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dist" defTabSz="914400" rtl="0" eaLnBrk="1" fontAlgn="auto" latinLnBrk="0" hangingPunct="1">
                <a:lnSpc>
                  <a:spcPct val="120000"/>
                </a:lnSpc>
                <a:spcBef>
                  <a:spcPct val="0"/>
                </a:spcBef>
                <a:spcAft>
                  <a:spcPts val="0"/>
                </a:spcAft>
                <a:buClrTx/>
                <a:buSzTx/>
                <a:buFontTx/>
                <a:buNone/>
                <a:tabLst/>
                <a:defRPr/>
              </a:pPr>
              <a:endParaRPr kumimoji="1" lang="en-US" altLang="ja-JP" sz="3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grpSp>
      <p:sp>
        <p:nvSpPr>
          <p:cNvPr id="17" name="スライド番号プレースホルダー 6"/>
          <p:cNvSpPr>
            <a:spLocks noGrp="1"/>
          </p:cNvSpPr>
          <p:nvPr>
            <p:ph type="sldNum" sz="quarter" idx="12"/>
          </p:nvPr>
        </p:nvSpPr>
        <p:spPr>
          <a:xfrm>
            <a:off x="11651632" y="6393394"/>
            <a:ext cx="576064" cy="36004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86D4E5-1E04-4D61-AA7E-21DD6EB013D9}" type="slidenum">
              <a:rPr kumimoji="1" lang="ja-JP" altLang="en-US" sz="1200" b="0" i="0" u="none" strike="noStrike" kern="1200" cap="none" spc="0" normalizeH="0" baseline="0" noProof="0">
                <a:ln>
                  <a:noFill/>
                </a:ln>
                <a:solidFill>
                  <a:prstClr val="white"/>
                </a:solidFill>
                <a:effectLst/>
                <a:uLnTx/>
                <a:uFillTx/>
                <a:latin typeface="Calibri"/>
                <a:ea typeface="HGPｺﾞｼｯｸM"/>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dirty="0">
              <a:ln>
                <a:noFill/>
              </a:ln>
              <a:solidFill>
                <a:prstClr val="white"/>
              </a:solidFill>
              <a:effectLst/>
              <a:uLnTx/>
              <a:uFillTx/>
              <a:latin typeface="Calibri"/>
              <a:ea typeface="HGPｺﾞｼｯｸM"/>
              <a:cs typeface="+mn-cs"/>
            </a:endParaRPr>
          </a:p>
        </p:txBody>
      </p:sp>
      <p:sp>
        <p:nvSpPr>
          <p:cNvPr id="20" name="テキスト ボックス 19"/>
          <p:cNvSpPr txBox="1"/>
          <p:nvPr/>
        </p:nvSpPr>
        <p:spPr>
          <a:xfrm>
            <a:off x="0" y="96242"/>
            <a:ext cx="12192000" cy="461665"/>
          </a:xfrm>
          <a:prstGeom prst="rect">
            <a:avLst/>
          </a:prstGeom>
          <a:solidFill>
            <a:srgbClr val="28288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市原市について　～ゴルフの街いちはら～　　　　　　　　　　　　　　　　　　　　　　　　　　　　　</a:t>
            </a:r>
            <a:r>
              <a:rPr kumimoji="1" lang="en-US" altLang="ja-JP"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4</a:t>
            </a:r>
          </a:p>
        </p:txBody>
      </p:sp>
      <p:sp>
        <p:nvSpPr>
          <p:cNvPr id="5" name="正方形/長方形 4"/>
          <p:cNvSpPr/>
          <p:nvPr/>
        </p:nvSpPr>
        <p:spPr>
          <a:xfrm>
            <a:off x="3113890" y="5782197"/>
            <a:ext cx="5267490" cy="738664"/>
          </a:xfrm>
          <a:prstGeom prst="rect">
            <a:avLst/>
          </a:prstGeom>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日本プロゴルフ協会（</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PGA</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a:t>
            </a: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と</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PGA</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千葉プロゴルフ会</a:t>
            </a:r>
            <a:endPar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rPr>
              <a:t>とともに連携協定</a:t>
            </a:r>
            <a:endParaRPr kumimoji="1"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Segoe UI" panose="020B0502040204020203" pitchFamily="34" charset="0"/>
            </a:endParaRPr>
          </a:p>
        </p:txBody>
      </p:sp>
      <p:pic>
        <p:nvPicPr>
          <p:cNvPr id="8" name="図 7" descr="ダイアグラム が含まれている画像&#10;&#10;自動的に生成された説明">
            <a:extLst>
              <a:ext uri="{FF2B5EF4-FFF2-40B4-BE49-F238E27FC236}">
                <a16:creationId xmlns:a16="http://schemas.microsoft.com/office/drawing/2014/main" id="{DB1F88AB-D4B4-CFF1-BC4C-16F673CEFC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645" y="2175661"/>
            <a:ext cx="2095504" cy="2095504"/>
          </a:xfrm>
          <a:prstGeom prst="rect">
            <a:avLst/>
          </a:prstGeom>
        </p:spPr>
      </p:pic>
      <p:pic>
        <p:nvPicPr>
          <p:cNvPr id="3" name="図 2"/>
          <p:cNvPicPr>
            <a:picLocks noChangeAspect="1"/>
          </p:cNvPicPr>
          <p:nvPr/>
        </p:nvPicPr>
        <p:blipFill rotWithShape="1">
          <a:blip r:embed="rId5"/>
          <a:srcRect l="9507" t="31868" r="67751" b="34159"/>
          <a:stretch/>
        </p:blipFill>
        <p:spPr>
          <a:xfrm>
            <a:off x="8381380" y="3595407"/>
            <a:ext cx="3560272" cy="2991584"/>
          </a:xfrm>
          <a:prstGeom prst="rect">
            <a:avLst/>
          </a:prstGeom>
          <a:ln>
            <a:noFill/>
          </a:ln>
          <a:effectLst>
            <a:softEdge rad="112500"/>
          </a:effectLst>
        </p:spPr>
      </p:pic>
    </p:spTree>
    <p:extLst>
      <p:ext uri="{BB962C8B-B14F-4D97-AF65-F5344CB8AC3E}">
        <p14:creationId xmlns:p14="http://schemas.microsoft.com/office/powerpoint/2010/main" val="2968968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65693" y="624865"/>
            <a:ext cx="2911582" cy="1593278"/>
            <a:chOff x="2375787" y="2163909"/>
            <a:chExt cx="2844000" cy="1593278"/>
          </a:xfrm>
        </p:grpSpPr>
        <p:sp>
          <p:nvSpPr>
            <p:cNvPr id="15" name="タイトル 1"/>
            <p:cNvSpPr txBox="1">
              <a:spLocks/>
            </p:cNvSpPr>
            <p:nvPr/>
          </p:nvSpPr>
          <p:spPr>
            <a:xfrm>
              <a:off x="2578119" y="2930961"/>
              <a:ext cx="2434047" cy="826226"/>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dist">
                <a:lnSpc>
                  <a:spcPct val="120000"/>
                </a:lnSpc>
              </a:pPr>
              <a:r>
                <a:rPr lang="ja-JP" altLang="en-US" sz="3600" dirty="0">
                  <a:latin typeface="+mn-ea"/>
                  <a:ea typeface="+mn-ea"/>
                  <a:cs typeface="Arial" panose="020B0604020202020204" pitchFamily="34" charset="0"/>
                </a:rPr>
                <a:t>芸術</a:t>
              </a:r>
              <a:endParaRPr lang="en-US" altLang="ja-JP" sz="3600" dirty="0">
                <a:latin typeface="+mn-ea"/>
                <a:ea typeface="+mn-ea"/>
                <a:cs typeface="Arial" panose="020B0604020202020204" pitchFamily="34" charset="0"/>
              </a:endParaRPr>
            </a:p>
          </p:txBody>
        </p:sp>
        <p:sp>
          <p:nvSpPr>
            <p:cNvPr id="10" name="タイトル 1"/>
            <p:cNvSpPr txBox="1">
              <a:spLocks/>
            </p:cNvSpPr>
            <p:nvPr/>
          </p:nvSpPr>
          <p:spPr>
            <a:xfrm>
              <a:off x="2375787" y="2869131"/>
              <a:ext cx="2844000" cy="54000"/>
            </a:xfrm>
            <a:prstGeom prst="rect">
              <a:avLst/>
            </a:prstGeom>
            <a:solidFill>
              <a:schemeClr val="tx1">
                <a:lumMod val="75000"/>
                <a:lumOff val="25000"/>
              </a:schemeClr>
            </a:solidFill>
          </p:spPr>
          <p:txBody>
            <a:bodyPr vert="horz" lIns="180000" tIns="0" rIns="18000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dist">
                <a:lnSpc>
                  <a:spcPct val="120000"/>
                </a:lnSpc>
              </a:pPr>
              <a:endParaRPr lang="en-US" altLang="ja-JP" sz="3600" dirty="0">
                <a:solidFill>
                  <a:schemeClr val="bg1"/>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4" name="タイトル 1"/>
            <p:cNvSpPr txBox="1">
              <a:spLocks/>
            </p:cNvSpPr>
            <p:nvPr/>
          </p:nvSpPr>
          <p:spPr>
            <a:xfrm>
              <a:off x="2631946" y="2163909"/>
              <a:ext cx="2326395" cy="745928"/>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dist">
                <a:lnSpc>
                  <a:spcPct val="100000"/>
                </a:lnSpc>
              </a:pPr>
              <a:r>
                <a:rPr lang="en-US" altLang="ja-JP" sz="3600" spc="-300" dirty="0">
                  <a:latin typeface="Segoe UI" panose="020B0502040204020203" pitchFamily="34" charset="0"/>
                  <a:ea typeface="Arial Unicode MS" panose="020B0604020202020204" pitchFamily="50" charset="-128"/>
                  <a:cs typeface="Segoe UI" panose="020B0502040204020203" pitchFamily="34" charset="0"/>
                </a:rPr>
                <a:t>ART</a:t>
              </a:r>
            </a:p>
          </p:txBody>
        </p:sp>
      </p:grpSp>
      <p:grpSp>
        <p:nvGrpSpPr>
          <p:cNvPr id="66" name="グループ化 65"/>
          <p:cNvGrpSpPr/>
          <p:nvPr/>
        </p:nvGrpSpPr>
        <p:grpSpPr>
          <a:xfrm>
            <a:off x="3224110" y="565407"/>
            <a:ext cx="2593634" cy="1623889"/>
            <a:chOff x="7323530" y="379579"/>
            <a:chExt cx="1658215" cy="1228906"/>
          </a:xfrm>
        </p:grpSpPr>
        <p:sp>
          <p:nvSpPr>
            <p:cNvPr id="67" name="タイトル 1"/>
            <p:cNvSpPr txBox="1">
              <a:spLocks/>
            </p:cNvSpPr>
            <p:nvPr/>
          </p:nvSpPr>
          <p:spPr>
            <a:xfrm>
              <a:off x="7431113" y="379579"/>
              <a:ext cx="1550632" cy="1228906"/>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2400" spc="-150" dirty="0">
                  <a:latin typeface="Segoe UI" panose="020B0502040204020203" pitchFamily="34" charset="0"/>
                  <a:ea typeface="Yu Gothic UI" panose="020B0500000000000000" pitchFamily="50" charset="-128"/>
                  <a:cs typeface="Segoe UI" panose="020B0502040204020203" pitchFamily="34" charset="0"/>
                </a:rPr>
                <a:t>Ichihara Art</a:t>
              </a:r>
              <a:r>
                <a:rPr lang="ja-JP" altLang="en-US" sz="2400" spc="-150" dirty="0">
                  <a:latin typeface="Segoe UI" panose="020B0502040204020203" pitchFamily="34" charset="0"/>
                  <a:ea typeface="Yu Gothic UI" panose="020B0500000000000000" pitchFamily="50" charset="-128"/>
                  <a:cs typeface="Segoe UI" panose="020B0502040204020203" pitchFamily="34" charset="0"/>
                </a:rPr>
                <a:t> </a:t>
              </a:r>
              <a:r>
                <a:rPr lang="en-US" altLang="ja-JP" sz="2400" spc="-150" dirty="0">
                  <a:latin typeface="Segoe UI" panose="020B0502040204020203" pitchFamily="34" charset="0"/>
                  <a:ea typeface="Yu Gothic UI" panose="020B0500000000000000" pitchFamily="50" charset="-128"/>
                  <a:cs typeface="Segoe UI" panose="020B0502040204020203" pitchFamily="34" charset="0"/>
                </a:rPr>
                <a:t>Mix</a:t>
              </a:r>
            </a:p>
            <a:p>
              <a:pPr algn="l">
                <a:lnSpc>
                  <a:spcPct val="120000"/>
                </a:lnSpc>
              </a:pPr>
              <a:r>
                <a:rPr lang="ja-JP" altLang="en-US" sz="2400" dirty="0">
                  <a:latin typeface="+mn-ea"/>
                  <a:ea typeface="+mn-ea"/>
                  <a:cs typeface="Segoe UI" panose="020B0502040204020203" pitchFamily="34" charset="0"/>
                </a:rPr>
                <a:t>いちはらアート</a:t>
              </a:r>
              <a:r>
                <a:rPr lang="en-US" altLang="ja-JP" sz="2400" dirty="0">
                  <a:latin typeface="+mn-ea"/>
                  <a:ea typeface="+mn-ea"/>
                  <a:cs typeface="Segoe UI" panose="020B0502040204020203" pitchFamily="34" charset="0"/>
                </a:rPr>
                <a:t>×</a:t>
              </a:r>
              <a:r>
                <a:rPr lang="ja-JP" altLang="en-US" sz="2400" dirty="0">
                  <a:latin typeface="+mn-ea"/>
                  <a:ea typeface="+mn-ea"/>
                  <a:cs typeface="Segoe UI" panose="020B0502040204020203" pitchFamily="34" charset="0"/>
                </a:rPr>
                <a:t>ミックス</a:t>
              </a:r>
              <a:endParaRPr lang="en-US" altLang="ja-JP" sz="2400" dirty="0">
                <a:latin typeface="+mn-ea"/>
                <a:ea typeface="+mn-ea"/>
                <a:cs typeface="Segoe UI" panose="020B0502040204020203" pitchFamily="34" charset="0"/>
              </a:endParaRPr>
            </a:p>
          </p:txBody>
        </p:sp>
        <p:sp>
          <p:nvSpPr>
            <p:cNvPr id="68" name="タイトル 1"/>
            <p:cNvSpPr txBox="1">
              <a:spLocks/>
            </p:cNvSpPr>
            <p:nvPr/>
          </p:nvSpPr>
          <p:spPr>
            <a:xfrm rot="5400000" flipV="1">
              <a:off x="6886082" y="986851"/>
              <a:ext cx="900000" cy="25103"/>
            </a:xfrm>
            <a:prstGeom prst="rect">
              <a:avLst/>
            </a:prstGeom>
            <a:solidFill>
              <a:schemeClr val="tx1">
                <a:lumMod val="75000"/>
                <a:lumOff val="25000"/>
              </a:schemeClr>
            </a:solidFill>
          </p:spPr>
          <p:txBody>
            <a:bodyPr vert="horz" lIns="180000" tIns="0" rIns="18000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dist">
                <a:lnSpc>
                  <a:spcPct val="120000"/>
                </a:lnSpc>
              </a:pPr>
              <a:endParaRPr lang="en-US" altLang="ja-JP" sz="3600" dirty="0">
                <a:solidFill>
                  <a:schemeClr val="bg1"/>
                </a:solidFill>
                <a:latin typeface="Segoe UI" panose="020B0502040204020203" pitchFamily="34" charset="0"/>
                <a:ea typeface="メイリオ" panose="020B0604030504040204" pitchFamily="50" charset="-128"/>
                <a:cs typeface="Segoe UI" panose="020B0502040204020203" pitchFamily="34" charset="0"/>
              </a:endParaRPr>
            </a:p>
          </p:txBody>
        </p:sp>
      </p:grpSp>
      <p:sp>
        <p:nvSpPr>
          <p:cNvPr id="38" name="タイトル 1"/>
          <p:cNvSpPr txBox="1">
            <a:spLocks/>
          </p:cNvSpPr>
          <p:nvPr/>
        </p:nvSpPr>
        <p:spPr>
          <a:xfrm>
            <a:off x="5613221" y="789813"/>
            <a:ext cx="7123324" cy="1239566"/>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市南部地域では、里山保全を目的とした市民活動が行われているのと</a:t>
            </a:r>
            <a:endParaRPr lang="en-US" altLang="ja-JP" sz="1600" dirty="0">
              <a:latin typeface="メイリオ" panose="020B0604030504040204" pitchFamily="50" charset="-128"/>
              <a:ea typeface="メイリオ" panose="020B0604030504040204" pitchFamily="50" charset="-128"/>
              <a:cs typeface="Segoe UI" panose="020B0502040204020203" pitchFamily="34" charset="0"/>
            </a:endParaRPr>
          </a:p>
          <a:p>
            <a:pPr algn="l">
              <a:lnSpc>
                <a:spcPct val="100000"/>
              </a:lnSpc>
            </a:pP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併せ、個人ギャラリーなどの情報を掲載した「南市原ギャラリー</a:t>
            </a:r>
            <a:endParaRPr lang="en-US" altLang="ja-JP" sz="1600" dirty="0">
              <a:latin typeface="メイリオ" panose="020B0604030504040204" pitchFamily="50" charset="-128"/>
              <a:ea typeface="メイリオ" panose="020B0604030504040204" pitchFamily="50" charset="-128"/>
              <a:cs typeface="Segoe UI" panose="020B0502040204020203" pitchFamily="34" charset="0"/>
            </a:endParaRPr>
          </a:p>
          <a:p>
            <a:pPr algn="l">
              <a:lnSpc>
                <a:spcPct val="100000"/>
              </a:lnSpc>
            </a:pP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マップ」が発行されるなど、アートを媒介とした活動も活発であった。</a:t>
            </a:r>
            <a:br>
              <a:rPr lang="en-US" altLang="ja-JP" sz="1600" dirty="0">
                <a:latin typeface="メイリオ" panose="020B0604030504040204" pitchFamily="50" charset="-128"/>
                <a:ea typeface="メイリオ" panose="020B0604030504040204" pitchFamily="50" charset="-128"/>
                <a:cs typeface="Segoe UI" panose="020B0502040204020203" pitchFamily="34" charset="0"/>
              </a:rPr>
            </a:b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市南部活性化のために、地域活動とアートを結び付ける芸術祭を開催</a:t>
            </a:r>
            <a:endParaRPr lang="en-US" altLang="ja-JP" sz="1600" dirty="0">
              <a:latin typeface="メイリオ" panose="020B0604030504040204" pitchFamily="50" charset="-128"/>
              <a:ea typeface="メイリオ" panose="020B0604030504040204" pitchFamily="50" charset="-128"/>
              <a:cs typeface="Segoe UI" panose="020B0502040204020203" pitchFamily="34" charset="0"/>
            </a:endParaRPr>
          </a:p>
          <a:p>
            <a:pPr algn="l">
              <a:lnSpc>
                <a:spcPct val="100000"/>
              </a:lnSpc>
            </a:pPr>
            <a:r>
              <a:rPr lang="ja-JP" altLang="en-US" sz="1600" dirty="0">
                <a:latin typeface="メイリオ" panose="020B0604030504040204" pitchFamily="50" charset="-128"/>
                <a:ea typeface="メイリオ" panose="020B0604030504040204" pitchFamily="50" charset="-128"/>
                <a:cs typeface="Segoe UI" panose="020B0502040204020203" pitchFamily="34" charset="0"/>
              </a:rPr>
              <a:t>している。</a:t>
            </a:r>
            <a:endParaRPr lang="en-US" altLang="ja-JP" sz="1600" dirty="0">
              <a:latin typeface="メイリオ" panose="020B0604030504040204" pitchFamily="50" charset="-128"/>
              <a:ea typeface="メイリオ" panose="020B0604030504040204" pitchFamily="50" charset="-128"/>
              <a:cs typeface="Segoe UI" panose="020B0502040204020203" pitchFamily="34" charset="0"/>
            </a:endParaRPr>
          </a:p>
        </p:txBody>
      </p:sp>
      <p:sp>
        <p:nvSpPr>
          <p:cNvPr id="17" name="スライド番号プレースホルダー 6"/>
          <p:cNvSpPr>
            <a:spLocks noGrp="1"/>
          </p:cNvSpPr>
          <p:nvPr>
            <p:ph type="sldNum" sz="quarter" idx="12"/>
          </p:nvPr>
        </p:nvSpPr>
        <p:spPr>
          <a:xfrm>
            <a:off x="11651632" y="6393394"/>
            <a:ext cx="576064" cy="360040"/>
          </a:xfrm>
        </p:spPr>
        <p:txBody>
          <a:bodyPr/>
          <a:lstStyle/>
          <a:p>
            <a:pPr defTabSz="457200"/>
            <a:fld id="{AF86D4E5-1E04-4D61-AA7E-21DD6EB013D9}" type="slidenum">
              <a:rPr lang="ja-JP" altLang="en-US">
                <a:solidFill>
                  <a:prstClr val="white"/>
                </a:solidFill>
                <a:latin typeface="Calibri"/>
                <a:ea typeface="HGPｺﾞｼｯｸM"/>
              </a:rPr>
              <a:pPr defTabSz="457200"/>
              <a:t>6</a:t>
            </a:fld>
            <a:endParaRPr lang="ja-JP" altLang="en-US" dirty="0">
              <a:solidFill>
                <a:prstClr val="white"/>
              </a:solidFill>
              <a:latin typeface="Calibri"/>
              <a:ea typeface="HGPｺﾞｼｯｸM"/>
            </a:endParaRPr>
          </a:p>
        </p:txBody>
      </p:sp>
      <p:sp>
        <p:nvSpPr>
          <p:cNvPr id="7" name="テキスト ボックス 6"/>
          <p:cNvSpPr txBox="1"/>
          <p:nvPr/>
        </p:nvSpPr>
        <p:spPr>
          <a:xfrm>
            <a:off x="65823" y="2288936"/>
            <a:ext cx="12192000" cy="369332"/>
          </a:xfrm>
          <a:prstGeom prst="rect">
            <a:avLst/>
          </a:prstGeom>
          <a:noFill/>
        </p:spPr>
        <p:txBody>
          <a:bodyPr wrap="square" rtlCol="0">
            <a:spAutoFit/>
          </a:bodyPr>
          <a:lstStyle/>
          <a:p>
            <a:r>
              <a:rPr lang="ja-JP" altLang="en-US" dirty="0"/>
              <a:t>〇</a:t>
            </a:r>
            <a:r>
              <a:rPr lang="ja-JP" altLang="en-US" dirty="0">
                <a:latin typeface="メイリオ" panose="020B0604030504040204" pitchFamily="50" charset="-128"/>
                <a:ea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回　アート</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ミックス</a:t>
            </a:r>
            <a:r>
              <a:rPr lang="en-US" altLang="ja-JP" dirty="0">
                <a:latin typeface="メイリオ" panose="020B0604030504040204" pitchFamily="50" charset="-128"/>
                <a:ea typeface="メイリオ" panose="020B0604030504040204" pitchFamily="50" charset="-128"/>
              </a:rPr>
              <a:t>2014</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2014</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21</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11</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52</a:t>
            </a:r>
            <a:r>
              <a:rPr lang="ja-JP" altLang="en-US" dirty="0">
                <a:latin typeface="メイリオ" panose="020B0604030504040204" pitchFamily="50" charset="-128"/>
                <a:ea typeface="メイリオ" panose="020B0604030504040204" pitchFamily="50" charset="-128"/>
              </a:rPr>
              <a:t>日間 来場者</a:t>
            </a:r>
            <a:r>
              <a:rPr lang="en-US" altLang="ja-JP" dirty="0">
                <a:latin typeface="メイリオ" panose="020B0604030504040204" pitchFamily="50" charset="-128"/>
                <a:ea typeface="メイリオ" panose="020B0604030504040204" pitchFamily="50" charset="-128"/>
              </a:rPr>
              <a:t>87,025</a:t>
            </a:r>
            <a:r>
              <a:rPr lang="ja-JP" altLang="en-US" dirty="0">
                <a:latin typeface="メイリオ" panose="020B0604030504040204" pitchFamily="50" charset="-128"/>
                <a:ea typeface="メイリオ" panose="020B0604030504040204" pitchFamily="50" charset="-128"/>
              </a:rPr>
              <a:t>人 ｱｰﾃｨｽﾄ</a:t>
            </a:r>
            <a:r>
              <a:rPr lang="en-US" altLang="ja-JP" dirty="0">
                <a:latin typeface="メイリオ" panose="020B0604030504040204" pitchFamily="50" charset="-128"/>
                <a:ea typeface="メイリオ" panose="020B0604030504040204" pitchFamily="50" charset="-128"/>
              </a:rPr>
              <a:t>66</a:t>
            </a:r>
            <a:r>
              <a:rPr lang="ja-JP" altLang="en-US" dirty="0">
                <a:latin typeface="メイリオ" panose="020B0604030504040204" pitchFamily="50" charset="-128"/>
                <a:ea typeface="メイリオ" panose="020B0604030504040204" pitchFamily="50" charset="-128"/>
              </a:rPr>
              <a:t>組</a:t>
            </a:r>
            <a:r>
              <a:rPr lang="en-US" altLang="ja-JP" dirty="0">
                <a:latin typeface="メイリオ" panose="020B0604030504040204" pitchFamily="50" charset="-128"/>
                <a:ea typeface="メイリオ" panose="020B0604030504040204" pitchFamily="50" charset="-128"/>
              </a:rPr>
              <a:t>63</a:t>
            </a:r>
            <a:r>
              <a:rPr lang="ja-JP" altLang="en-US" dirty="0">
                <a:latin typeface="メイリオ" panose="020B0604030504040204" pitchFamily="50" charset="-128"/>
                <a:ea typeface="メイリオ" panose="020B0604030504040204" pitchFamily="50" charset="-128"/>
              </a:rPr>
              <a:t>作品）</a:t>
            </a:r>
            <a:endParaRPr kumimoji="1" lang="ja-JP" altLang="en-US" dirty="0">
              <a:latin typeface="メイリオ" panose="020B0604030504040204" pitchFamily="50" charset="-128"/>
              <a:ea typeface="メイリオ" panose="020B0604030504040204" pitchFamily="50" charset="-128"/>
            </a:endParaRPr>
          </a:p>
        </p:txBody>
      </p:sp>
      <p:sp>
        <p:nvSpPr>
          <p:cNvPr id="23" name="テキスト ボックス 22"/>
          <p:cNvSpPr txBox="1"/>
          <p:nvPr/>
        </p:nvSpPr>
        <p:spPr>
          <a:xfrm>
            <a:off x="65823" y="2696170"/>
            <a:ext cx="12126177" cy="369332"/>
          </a:xfrm>
          <a:prstGeom prst="rect">
            <a:avLst/>
          </a:prstGeom>
          <a:noFill/>
        </p:spPr>
        <p:txBody>
          <a:bodyPr wrap="square" rtlCol="0">
            <a:spAutoFit/>
          </a:bodyPr>
          <a:lstStyle/>
          <a:p>
            <a:r>
              <a:rPr lang="ja-JP" altLang="en-US" dirty="0"/>
              <a:t>〇</a:t>
            </a:r>
            <a:r>
              <a:rPr lang="ja-JP" altLang="en-US" dirty="0">
                <a:latin typeface="メイリオ" panose="020B0604030504040204" pitchFamily="50" charset="-128"/>
                <a:ea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回　アート</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ミックス</a:t>
            </a:r>
            <a:r>
              <a:rPr lang="en-US" altLang="ja-JP" dirty="0">
                <a:latin typeface="メイリオ" panose="020B0604030504040204" pitchFamily="50" charset="-128"/>
                <a:ea typeface="メイリオ" panose="020B0604030504040204" pitchFamily="50" charset="-128"/>
              </a:rPr>
              <a:t>2017</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2017</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8</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5</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14</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37</a:t>
            </a:r>
            <a:r>
              <a:rPr lang="ja-JP" altLang="en-US" dirty="0">
                <a:latin typeface="メイリオ" panose="020B0604030504040204" pitchFamily="50" charset="-128"/>
                <a:ea typeface="メイリオ" panose="020B0604030504040204" pitchFamily="50" charset="-128"/>
              </a:rPr>
              <a:t>日間 来場者</a:t>
            </a:r>
            <a:r>
              <a:rPr lang="en-US" altLang="ja-JP" dirty="0">
                <a:latin typeface="メイリオ" panose="020B0604030504040204" pitchFamily="50" charset="-128"/>
                <a:ea typeface="メイリオ" panose="020B0604030504040204" pitchFamily="50" charset="-128"/>
              </a:rPr>
              <a:t>100,066</a:t>
            </a:r>
            <a:r>
              <a:rPr lang="ja-JP" altLang="en-US" dirty="0">
                <a:latin typeface="メイリオ" panose="020B0604030504040204" pitchFamily="50" charset="-128"/>
                <a:ea typeface="メイリオ" panose="020B0604030504040204" pitchFamily="50" charset="-128"/>
              </a:rPr>
              <a:t>人 ｱｰﾃｨｽﾄ</a:t>
            </a:r>
            <a:r>
              <a:rPr lang="en-US" altLang="ja-JP" dirty="0">
                <a:latin typeface="メイリオ" panose="020B0604030504040204" pitchFamily="50" charset="-128"/>
                <a:ea typeface="メイリオ" panose="020B0604030504040204" pitchFamily="50" charset="-128"/>
              </a:rPr>
              <a:t>31</a:t>
            </a:r>
            <a:r>
              <a:rPr lang="ja-JP" altLang="en-US" dirty="0">
                <a:latin typeface="メイリオ" panose="020B0604030504040204" pitchFamily="50" charset="-128"/>
                <a:ea typeface="メイリオ" panose="020B0604030504040204" pitchFamily="50" charset="-128"/>
              </a:rPr>
              <a:t>組</a:t>
            </a:r>
            <a:r>
              <a:rPr lang="en-US" altLang="ja-JP" dirty="0">
                <a:latin typeface="メイリオ" panose="020B0604030504040204" pitchFamily="50" charset="-128"/>
                <a:ea typeface="メイリオ" panose="020B0604030504040204" pitchFamily="50" charset="-128"/>
              </a:rPr>
              <a:t>37</a:t>
            </a:r>
            <a:r>
              <a:rPr lang="ja-JP" altLang="en-US" dirty="0">
                <a:latin typeface="メイリオ" panose="020B0604030504040204" pitchFamily="50" charset="-128"/>
                <a:ea typeface="メイリオ" panose="020B0604030504040204" pitchFamily="50" charset="-128"/>
              </a:rPr>
              <a:t>作品）</a:t>
            </a:r>
            <a:endParaRPr kumimoji="1" lang="ja-JP" altLang="en-US"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65823" y="3107768"/>
            <a:ext cx="12126177" cy="369332"/>
          </a:xfrm>
          <a:prstGeom prst="rect">
            <a:avLst/>
          </a:prstGeom>
          <a:noFill/>
        </p:spPr>
        <p:txBody>
          <a:bodyPr wrap="square" rtlCol="0">
            <a:spAutoFit/>
          </a:bodyPr>
          <a:lstStyle/>
          <a:p>
            <a:r>
              <a:rPr lang="ja-JP" altLang="en-US" dirty="0"/>
              <a:t>〇</a:t>
            </a:r>
            <a:r>
              <a:rPr lang="ja-JP" altLang="en-US" dirty="0">
                <a:latin typeface="メイリオ" panose="020B0604030504040204" pitchFamily="50" charset="-128"/>
                <a:ea typeface="メイリオ" panose="020B0604030504040204" pitchFamily="50" charset="-128"/>
              </a:rPr>
              <a:t>第</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回　アート</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ミックス</a:t>
            </a:r>
            <a:r>
              <a:rPr lang="en-US" altLang="ja-JP" dirty="0">
                <a:latin typeface="メイリオ" panose="020B0604030504040204" pitchFamily="50" charset="-128"/>
                <a:ea typeface="メイリオ" panose="020B0604030504040204" pitchFamily="50" charset="-128"/>
              </a:rPr>
              <a:t>2020+ 2021</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11</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19</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26</a:t>
            </a:r>
            <a:r>
              <a:rPr lang="ja-JP" altLang="en-US" dirty="0">
                <a:latin typeface="メイリオ" panose="020B0604030504040204" pitchFamily="50" charset="-128"/>
                <a:ea typeface="メイリオ" panose="020B0604030504040204" pitchFamily="50" charset="-128"/>
              </a:rPr>
              <a:t>日（</a:t>
            </a:r>
            <a:r>
              <a:rPr lang="en-US" altLang="ja-JP" dirty="0">
                <a:latin typeface="メイリオ" panose="020B0604030504040204" pitchFamily="50" charset="-128"/>
                <a:ea typeface="メイリオ" panose="020B0604030504040204" pitchFamily="50" charset="-128"/>
              </a:rPr>
              <a:t>29</a:t>
            </a:r>
            <a:r>
              <a:rPr lang="ja-JP" altLang="en-US" dirty="0">
                <a:latin typeface="メイリオ" panose="020B0604030504040204" pitchFamily="50" charset="-128"/>
                <a:ea typeface="メイリオ" panose="020B0604030504040204" pitchFamily="50" charset="-128"/>
              </a:rPr>
              <a:t>日間 来場者</a:t>
            </a:r>
            <a:r>
              <a:rPr lang="en-US" altLang="ja-JP" dirty="0">
                <a:latin typeface="メイリオ" panose="020B0604030504040204" pitchFamily="50" charset="-128"/>
                <a:ea typeface="メイリオ" panose="020B0604030504040204" pitchFamily="50" charset="-128"/>
              </a:rPr>
              <a:t>110,354</a:t>
            </a:r>
            <a:r>
              <a:rPr lang="ja-JP" altLang="en-US" dirty="0">
                <a:latin typeface="メイリオ" panose="020B0604030504040204" pitchFamily="50" charset="-128"/>
                <a:ea typeface="メイリオ" panose="020B0604030504040204" pitchFamily="50" charset="-128"/>
              </a:rPr>
              <a:t>人 ｱｰﾃｨｽﾄ</a:t>
            </a:r>
            <a:r>
              <a:rPr lang="en-US" altLang="ja-JP" dirty="0">
                <a:latin typeface="メイリオ" panose="020B0604030504040204" pitchFamily="50" charset="-128"/>
                <a:ea typeface="メイリオ" panose="020B0604030504040204" pitchFamily="50" charset="-128"/>
              </a:rPr>
              <a:t>70</a:t>
            </a:r>
            <a:r>
              <a:rPr lang="ja-JP" altLang="en-US" dirty="0">
                <a:latin typeface="メイリオ" panose="020B0604030504040204" pitchFamily="50" charset="-128"/>
                <a:ea typeface="メイリオ" panose="020B0604030504040204" pitchFamily="50" charset="-128"/>
              </a:rPr>
              <a:t>組</a:t>
            </a:r>
            <a:r>
              <a:rPr lang="en-US" altLang="ja-JP" dirty="0">
                <a:latin typeface="メイリオ" panose="020B0604030504040204" pitchFamily="50" charset="-128"/>
                <a:ea typeface="メイリオ" panose="020B0604030504040204" pitchFamily="50" charset="-128"/>
              </a:rPr>
              <a:t>90</a:t>
            </a:r>
            <a:r>
              <a:rPr lang="ja-JP" altLang="en-US" dirty="0">
                <a:latin typeface="メイリオ" panose="020B0604030504040204" pitchFamily="50" charset="-128"/>
                <a:ea typeface="メイリオ" panose="020B0604030504040204" pitchFamily="50" charset="-128"/>
              </a:rPr>
              <a:t>作品）</a:t>
            </a:r>
            <a:endParaRPr kumimoji="1" lang="ja-JP" altLang="en-US" dirty="0">
              <a:latin typeface="メイリオ" panose="020B0604030504040204" pitchFamily="50" charset="-128"/>
              <a:ea typeface="メイリオ" panose="020B0604030504040204" pitchFamily="50" charset="-128"/>
            </a:endParaRPr>
          </a:p>
        </p:txBody>
      </p:sp>
      <p:pic>
        <p:nvPicPr>
          <p:cNvPr id="25" name="図 2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3656608"/>
            <a:ext cx="2612925" cy="1957252"/>
          </a:xfrm>
          <a:prstGeom prst="rect">
            <a:avLst/>
          </a:prstGeom>
          <a:ln>
            <a:noFill/>
          </a:ln>
          <a:effectLst>
            <a:softEdge rad="112500"/>
          </a:effectLst>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4883" y="3646982"/>
            <a:ext cx="2514012" cy="1976503"/>
          </a:xfrm>
          <a:prstGeom prst="rect">
            <a:avLst/>
          </a:prstGeom>
          <a:ln>
            <a:noFill/>
          </a:ln>
          <a:effectLst>
            <a:softEdge rad="112500"/>
          </a:effectLst>
        </p:spPr>
      </p:pic>
      <p:sp>
        <p:nvSpPr>
          <p:cNvPr id="32" name="テキスト ボックス 31"/>
          <p:cNvSpPr txBox="1"/>
          <p:nvPr/>
        </p:nvSpPr>
        <p:spPr>
          <a:xfrm>
            <a:off x="0" y="77518"/>
            <a:ext cx="12192000" cy="461665"/>
          </a:xfrm>
          <a:prstGeom prst="rect">
            <a:avLst/>
          </a:prstGeom>
          <a:solidFill>
            <a:srgbClr val="28288C"/>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　市原市について　　～　</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晴れたら、市原行こう　</a:t>
            </a: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アートのまちいちはら　</a:t>
            </a:r>
            <a:r>
              <a:rPr kumimoji="1" lang="ja-JP" altLang="en-US" sz="24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4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400" b="1" dirty="0">
                <a:solidFill>
                  <a:schemeClr val="bg1"/>
                </a:solidFill>
                <a:latin typeface="BIZ UDPゴシック" panose="020B0400000000000000" pitchFamily="50" charset="-128"/>
                <a:ea typeface="BIZ UDPゴシック" panose="020B0400000000000000" pitchFamily="50" charset="-128"/>
              </a:rPr>
              <a:t>　</a:t>
            </a:r>
            <a:endParaRPr kumimoji="1" lang="en-US" altLang="ja-JP" sz="2400" b="1" dirty="0">
              <a:solidFill>
                <a:schemeClr val="bg1"/>
              </a:solid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C7E981B1-44D6-33BF-D2C9-6BEA9DB9121B}"/>
              </a:ext>
            </a:extLst>
          </p:cNvPr>
          <p:cNvSpPr/>
          <p:nvPr/>
        </p:nvSpPr>
        <p:spPr>
          <a:xfrm>
            <a:off x="427938" y="5818753"/>
            <a:ext cx="11432629" cy="923330"/>
          </a:xfrm>
          <a:prstGeom prst="rect">
            <a:avLst/>
          </a:prstGeom>
        </p:spPr>
        <p:txBody>
          <a:bodyPr wrap="square">
            <a:spAutoFit/>
          </a:bodyPr>
          <a:lstStyle/>
          <a:p>
            <a:pPr lvl="0">
              <a:spcBef>
                <a:spcPts val="1200"/>
              </a:spcBef>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今年</a:t>
            </a:r>
            <a:r>
              <a:rPr lang="ja-JP" altLang="en-US" sz="2000" dirty="0">
                <a:solidFill>
                  <a:prstClr val="black"/>
                </a:solidFill>
                <a:latin typeface="游ゴシック" panose="020B0400000000000000" pitchFamily="50" charset="-128"/>
                <a:cs typeface="Segoe UI" panose="020B0502040204020203" pitchFamily="34" charset="0"/>
              </a:rPr>
              <a:t>は、千葉県近隣</a:t>
            </a:r>
            <a:r>
              <a:rPr lang="ja-JP" altLang="en-US" sz="2400" b="1" dirty="0">
                <a:solidFill>
                  <a:prstClr val="black"/>
                </a:solidFill>
                <a:latin typeface="游ゴシック" panose="020B0400000000000000" pitchFamily="50" charset="-128"/>
                <a:cs typeface="Segoe UI" panose="020B0502040204020203" pitchFamily="34" charset="0"/>
              </a:rPr>
              <a:t>５</a:t>
            </a:r>
            <a:r>
              <a:rPr lang="ja-JP" altLang="en-US" sz="2000" dirty="0">
                <a:solidFill>
                  <a:prstClr val="black"/>
                </a:solidFill>
                <a:latin typeface="游ゴシック" panose="020B0400000000000000" pitchFamily="50" charset="-128"/>
                <a:cs typeface="Segoe UI" panose="020B0502040204020203" pitchFamily="34" charset="0"/>
              </a:rPr>
              <a:t>市（市原市、木更津市、袖ヶ浦市、君津市、富津市）連携による</a:t>
            </a:r>
            <a:endParaRPr lang="en-US" altLang="ja-JP" sz="2000" dirty="0">
              <a:solidFill>
                <a:prstClr val="black"/>
              </a:solidFill>
              <a:latin typeface="游ゴシック" panose="020B0400000000000000" pitchFamily="50" charset="-128"/>
              <a:cs typeface="Segoe UI" panose="020B0502040204020203" pitchFamily="34" charset="0"/>
            </a:endParaRPr>
          </a:p>
          <a:p>
            <a:pPr lvl="0">
              <a:spcBef>
                <a:spcPts val="1200"/>
              </a:spcBef>
              <a:defRPr/>
            </a:pPr>
            <a:r>
              <a:rPr lang="ja-JP" altLang="ja-JP" sz="2000" b="1" dirty="0">
                <a:effectLst/>
                <a:ea typeface="游ゴシック" panose="020B0400000000000000" pitchFamily="50" charset="-128"/>
                <a:cs typeface="ＭＳ Ｐゴシック" panose="020B0600070205080204" pitchFamily="50" charset="-128"/>
              </a:rPr>
              <a:t>百年後芸術祭</a:t>
            </a:r>
            <a:r>
              <a:rPr lang="ja-JP" altLang="ja-JP" sz="1600" b="1" dirty="0">
                <a:effectLst/>
                <a:ea typeface="游ゴシック" panose="020B0400000000000000" pitchFamily="50" charset="-128"/>
                <a:cs typeface="ＭＳ Ｐゴシック" panose="020B0600070205080204" pitchFamily="50" charset="-128"/>
              </a:rPr>
              <a:t>～環境と欲望～</a:t>
            </a:r>
            <a:r>
              <a:rPr lang="ja-JP" altLang="ja-JP" sz="2000" b="1" dirty="0">
                <a:effectLst/>
                <a:ea typeface="游ゴシック" panose="020B0400000000000000" pitchFamily="50" charset="-128"/>
                <a:cs typeface="ＭＳ Ｐゴシック" panose="020B0600070205080204" pitchFamily="50" charset="-128"/>
              </a:rPr>
              <a:t>内房総アートフェス</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開催</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　</a:t>
            </a:r>
            <a:r>
              <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a:t>
            </a:r>
            <a:r>
              <a:rPr kumimoji="1"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総合</a:t>
            </a:r>
            <a:r>
              <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P</a:t>
            </a:r>
            <a:r>
              <a:rPr kumimoji="1"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小林武史</a:t>
            </a:r>
            <a:r>
              <a:rPr kumimoji="1"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、アート</a:t>
            </a:r>
            <a:r>
              <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D</a:t>
            </a:r>
            <a:r>
              <a:rPr kumimoji="1" lang="ja-JP" altLang="en-US"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北川フラム</a:t>
            </a:r>
            <a:r>
              <a:rPr kumimoji="1" lang="en-US" altLang="ja-JP"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Segoe UI" panose="020B0502040204020203" pitchFamily="34" charset="0"/>
              </a:rPr>
              <a:t>】</a:t>
            </a:r>
          </a:p>
        </p:txBody>
      </p:sp>
      <p:pic>
        <p:nvPicPr>
          <p:cNvPr id="5" name="図 4">
            <a:extLst>
              <a:ext uri="{FF2B5EF4-FFF2-40B4-BE49-F238E27FC236}">
                <a16:creationId xmlns:a16="http://schemas.microsoft.com/office/drawing/2014/main" id="{F37F468C-48E6-1C9A-3F1D-46EA4A2691D8}"/>
              </a:ext>
            </a:extLst>
          </p:cNvPr>
          <p:cNvPicPr>
            <a:picLocks noChangeAspect="1"/>
          </p:cNvPicPr>
          <p:nvPr/>
        </p:nvPicPr>
        <p:blipFill rotWithShape="1">
          <a:blip r:embed="rId5"/>
          <a:srcRect l="24722" t="23285" r="25652" b="44722"/>
          <a:stretch/>
        </p:blipFill>
        <p:spPr>
          <a:xfrm>
            <a:off x="440414" y="3732559"/>
            <a:ext cx="5067341" cy="1837607"/>
          </a:xfrm>
          <a:prstGeom prst="rect">
            <a:avLst/>
          </a:prstGeom>
          <a:ln>
            <a:noFill/>
          </a:ln>
          <a:effectLst>
            <a:softEdge rad="112500"/>
          </a:effectLst>
        </p:spPr>
      </p:pic>
      <p:sp>
        <p:nvSpPr>
          <p:cNvPr id="6" name="正方形/長方形 5">
            <a:extLst>
              <a:ext uri="{FF2B5EF4-FFF2-40B4-BE49-F238E27FC236}">
                <a16:creationId xmlns:a16="http://schemas.microsoft.com/office/drawing/2014/main" id="{EFF0FDAB-22B8-C418-9786-A8D48641DF4C}"/>
              </a:ext>
            </a:extLst>
          </p:cNvPr>
          <p:cNvSpPr/>
          <p:nvPr/>
        </p:nvSpPr>
        <p:spPr>
          <a:xfrm>
            <a:off x="6390267" y="5593163"/>
            <a:ext cx="2385183"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「森ラジオ　ステーション」　　　</a:t>
            </a:r>
            <a:endParaRPr kumimoji="1" lang="en-US" altLang="ja-JP"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B8ABD68C-D59D-A60E-CAFA-DE607471572F}"/>
              </a:ext>
            </a:extLst>
          </p:cNvPr>
          <p:cNvSpPr/>
          <p:nvPr/>
        </p:nvSpPr>
        <p:spPr>
          <a:xfrm>
            <a:off x="9752441" y="5593164"/>
            <a:ext cx="1899191"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「市原湖畔美術館」　　　</a:t>
            </a:r>
            <a:endParaRPr kumimoji="1" lang="en-US" altLang="ja-JP"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88279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7000"/>
          </a:schemeClr>
        </a:solidFill>
        <a:effectLst/>
      </p:bgPr>
    </p:bg>
    <p:spTree>
      <p:nvGrpSpPr>
        <p:cNvPr id="1" name=""/>
        <p:cNvGrpSpPr/>
        <p:nvPr/>
      </p:nvGrpSpPr>
      <p:grpSpPr>
        <a:xfrm>
          <a:off x="0" y="0"/>
          <a:ext cx="0" cy="0"/>
          <a:chOff x="0" y="0"/>
          <a:chExt cx="0" cy="0"/>
        </a:xfrm>
      </p:grpSpPr>
      <p:grpSp>
        <p:nvGrpSpPr>
          <p:cNvPr id="2" name="グループ化 1"/>
          <p:cNvGrpSpPr/>
          <p:nvPr/>
        </p:nvGrpSpPr>
        <p:grpSpPr>
          <a:xfrm>
            <a:off x="0" y="435460"/>
            <a:ext cx="3640821" cy="1880591"/>
            <a:chOff x="1832172" y="1756494"/>
            <a:chExt cx="3640821" cy="1880591"/>
          </a:xfrm>
        </p:grpSpPr>
        <p:sp>
          <p:nvSpPr>
            <p:cNvPr id="15" name="タイトル 1"/>
            <p:cNvSpPr txBox="1">
              <a:spLocks/>
            </p:cNvSpPr>
            <p:nvPr/>
          </p:nvSpPr>
          <p:spPr>
            <a:xfrm>
              <a:off x="1832172" y="2662462"/>
              <a:ext cx="3640821" cy="974623"/>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4400" dirty="0">
                  <a:latin typeface="+mn-ea"/>
                  <a:ea typeface="+mn-ea"/>
                  <a:cs typeface="Arial" panose="020B0604020202020204" pitchFamily="34" charset="0"/>
                </a:rPr>
                <a:t>チバニアン</a:t>
              </a:r>
              <a:endParaRPr lang="en-US" altLang="ja-JP" sz="4400" dirty="0">
                <a:latin typeface="+mn-ea"/>
                <a:ea typeface="+mn-ea"/>
                <a:cs typeface="Arial" panose="020B0604020202020204" pitchFamily="34" charset="0"/>
              </a:endParaRPr>
            </a:p>
          </p:txBody>
        </p:sp>
        <p:sp>
          <p:nvSpPr>
            <p:cNvPr id="10" name="タイトル 1"/>
            <p:cNvSpPr txBox="1">
              <a:spLocks/>
            </p:cNvSpPr>
            <p:nvPr/>
          </p:nvSpPr>
          <p:spPr>
            <a:xfrm>
              <a:off x="1951438" y="2542227"/>
              <a:ext cx="2844000" cy="54000"/>
            </a:xfrm>
            <a:prstGeom prst="rect">
              <a:avLst/>
            </a:prstGeom>
            <a:solidFill>
              <a:schemeClr val="tx1">
                <a:lumMod val="75000"/>
                <a:lumOff val="25000"/>
              </a:schemeClr>
            </a:solidFill>
          </p:spPr>
          <p:txBody>
            <a:bodyPr vert="horz" lIns="180000" tIns="0" rIns="18000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dist">
                <a:lnSpc>
                  <a:spcPct val="120000"/>
                </a:lnSpc>
              </a:pPr>
              <a:endParaRPr lang="en-US" altLang="ja-JP" sz="3600" dirty="0">
                <a:solidFill>
                  <a:schemeClr val="bg1"/>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4" name="タイトル 1"/>
            <p:cNvSpPr txBox="1">
              <a:spLocks/>
            </p:cNvSpPr>
            <p:nvPr/>
          </p:nvSpPr>
          <p:spPr>
            <a:xfrm>
              <a:off x="1832172" y="1756494"/>
              <a:ext cx="3082532" cy="745928"/>
            </a:xfrm>
            <a:prstGeom prst="rect">
              <a:avLst/>
            </a:prstGeom>
            <a:noFill/>
          </p:spPr>
          <p:txBody>
            <a:bodyPr vert="horz" lIns="0" tIns="0" rIns="0" bIns="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en-US" altLang="ja-JP" sz="3200" dirty="0" err="1">
                  <a:latin typeface="Segoe UI" panose="020B0502040204020203" pitchFamily="34" charset="0"/>
                  <a:ea typeface="Yu Gothic UI" panose="020B0500000000000000" pitchFamily="50" charset="-128"/>
                  <a:cs typeface="Segoe UI" panose="020B0502040204020203" pitchFamily="34" charset="0"/>
                </a:rPr>
                <a:t>Chibanian</a:t>
              </a:r>
              <a:endParaRPr lang="en-US" altLang="ja-JP" sz="3200" spc="-300" dirty="0">
                <a:latin typeface="Segoe UI" panose="020B0502040204020203" pitchFamily="34" charset="0"/>
                <a:ea typeface="Arial Unicode MS" panose="020B0604020202020204" pitchFamily="50" charset="-128"/>
                <a:cs typeface="Segoe UI" panose="020B0502040204020203" pitchFamily="34" charset="0"/>
              </a:endParaRPr>
            </a:p>
          </p:txBody>
        </p:sp>
      </p:grpSp>
      <p:sp>
        <p:nvSpPr>
          <p:cNvPr id="9" name="スライド番号プレースホルダー 6"/>
          <p:cNvSpPr>
            <a:spLocks noGrp="1"/>
          </p:cNvSpPr>
          <p:nvPr>
            <p:ph type="sldNum" sz="quarter" idx="12"/>
          </p:nvPr>
        </p:nvSpPr>
        <p:spPr>
          <a:xfrm>
            <a:off x="11651632" y="6393394"/>
            <a:ext cx="576064" cy="360040"/>
          </a:xfrm>
        </p:spPr>
        <p:txBody>
          <a:bodyPr/>
          <a:lstStyle/>
          <a:p>
            <a:pPr defTabSz="457200"/>
            <a:fld id="{AF86D4E5-1E04-4D61-AA7E-21DD6EB013D9}" type="slidenum">
              <a:rPr lang="ja-JP" altLang="en-US" smtClean="0">
                <a:solidFill>
                  <a:prstClr val="white"/>
                </a:solidFill>
                <a:latin typeface="Calibri"/>
                <a:ea typeface="HGPｺﾞｼｯｸM"/>
              </a:rPr>
              <a:pPr defTabSz="457200"/>
              <a:t>7</a:t>
            </a:fld>
            <a:endParaRPr lang="ja-JP" altLang="en-US" dirty="0">
              <a:solidFill>
                <a:prstClr val="white"/>
              </a:solidFill>
              <a:latin typeface="Calibri"/>
              <a:ea typeface="HGPｺﾞｼｯｸM"/>
            </a:endParaRPr>
          </a:p>
        </p:txBody>
      </p:sp>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5341" y="725614"/>
            <a:ext cx="4235075" cy="3366885"/>
          </a:xfrm>
          <a:prstGeom prst="rect">
            <a:avLst/>
          </a:prstGeom>
          <a:ln>
            <a:noFill/>
          </a:ln>
          <a:effectLst>
            <a:softEdge rad="112500"/>
          </a:effectLst>
        </p:spPr>
      </p:pic>
      <p:sp>
        <p:nvSpPr>
          <p:cNvPr id="13" name="正方形/長方形 12"/>
          <p:cNvSpPr/>
          <p:nvPr/>
        </p:nvSpPr>
        <p:spPr>
          <a:xfrm>
            <a:off x="294964" y="4422220"/>
            <a:ext cx="8978209" cy="2094612"/>
          </a:xfrm>
          <a:prstGeom prst="rect">
            <a:avLst/>
          </a:prstGeom>
        </p:spPr>
        <p:txBody>
          <a:bodyPr wrap="square">
            <a:spAutoFit/>
          </a:bodyPr>
          <a:lstStyle/>
          <a:p>
            <a:pPr defTabSz="457200">
              <a:lnSpc>
                <a:spcPts val="2200"/>
              </a:lnSpc>
              <a:spcBef>
                <a:spcPts val="600"/>
              </a:spcBef>
            </a:pPr>
            <a:r>
              <a:rPr lang="ja-JP" altLang="en-US" sz="2000" dirty="0">
                <a:latin typeface="+mn-ea"/>
                <a:cs typeface="Segoe UI" panose="020B0502040204020203" pitchFamily="34" charset="0"/>
              </a:rPr>
              <a:t>❖</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令和</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2</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年</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1</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月</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17</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日、韓国釜山で開催された</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IUGS</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（国際地質科学連合）の理事会において、千葉セクション（市原市田淵の地磁気逆転地層）が前期ｰ中期更新世地質年代境界の </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GSSP</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（国際境界模式地）に決定！</a:t>
            </a:r>
            <a:endParaRPr lang="en-US" altLang="ja-JP" sz="2000" dirty="0">
              <a:latin typeface="メイリオ" panose="020B0604030504040204" pitchFamily="50" charset="-128"/>
              <a:ea typeface="メイリオ" panose="020B0604030504040204" pitchFamily="50" charset="-128"/>
              <a:cs typeface="Segoe UI" panose="020B0502040204020203" pitchFamily="34" charset="0"/>
            </a:endParaRPr>
          </a:p>
          <a:p>
            <a:pPr defTabSz="457200">
              <a:lnSpc>
                <a:spcPts val="2200"/>
              </a:lnSpc>
              <a:spcBef>
                <a:spcPts val="1200"/>
              </a:spcBef>
            </a:pPr>
            <a:r>
              <a:rPr lang="ja-JP" altLang="en-US" sz="2000" dirty="0">
                <a:latin typeface="+mn-ea"/>
                <a:cs typeface="Segoe UI" panose="020B0502040204020203" pitchFamily="34" charset="0"/>
              </a:rPr>
              <a:t>❖</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GSSP</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は、世界で</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74</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箇所目となり、</a:t>
            </a:r>
            <a:r>
              <a:rPr lang="ja-JP" altLang="en-US" sz="2400" b="1" dirty="0">
                <a:solidFill>
                  <a:srgbClr val="FF0000"/>
                </a:solidFill>
                <a:latin typeface="メイリオ" panose="020B0604030504040204" pitchFamily="50" charset="-128"/>
                <a:ea typeface="メイリオ" panose="020B0604030504040204" pitchFamily="50" charset="-128"/>
                <a:cs typeface="Segoe UI" panose="020B0502040204020203" pitchFamily="34" charset="0"/>
              </a:rPr>
              <a:t>日本では初めての認定</a:t>
            </a:r>
            <a:endParaRPr lang="en-US" altLang="ja-JP" sz="2400" b="1" dirty="0">
              <a:solidFill>
                <a:srgbClr val="FF0000"/>
              </a:solidFill>
              <a:latin typeface="メイリオ" panose="020B0604030504040204" pitchFamily="50" charset="-128"/>
              <a:ea typeface="メイリオ" panose="020B0604030504040204" pitchFamily="50" charset="-128"/>
              <a:cs typeface="Segoe UI" panose="020B0502040204020203" pitchFamily="34" charset="0"/>
            </a:endParaRPr>
          </a:p>
          <a:p>
            <a:pPr defTabSz="457200">
              <a:lnSpc>
                <a:spcPts val="2200"/>
              </a:lnSpc>
            </a:pP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　地球の歴史の</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1</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ページに日本の地名が刻まれる快挙！</a:t>
            </a:r>
          </a:p>
          <a:p>
            <a:pPr algn="just" defTabSz="457200">
              <a:lnSpc>
                <a:spcPts val="2200"/>
              </a:lnSpc>
              <a:spcBef>
                <a:spcPts val="1200"/>
              </a:spcBef>
            </a:pP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❖天然記念物としては、前例のない「地層の保存と学術的な活用」の両立</a:t>
            </a:r>
            <a:endParaRPr lang="en-US" altLang="ja-JP" sz="2000" dirty="0">
              <a:latin typeface="メイリオ" panose="020B0604030504040204" pitchFamily="50" charset="-128"/>
              <a:ea typeface="メイリオ" panose="020B0604030504040204" pitchFamily="50" charset="-128"/>
              <a:cs typeface="Segoe UI" panose="020B0502040204020203" pitchFamily="34" charset="0"/>
            </a:endParaRPr>
          </a:p>
        </p:txBody>
      </p:sp>
      <p:sp>
        <p:nvSpPr>
          <p:cNvPr id="14" name="正方形/長方形 13"/>
          <p:cNvSpPr/>
          <p:nvPr/>
        </p:nvSpPr>
        <p:spPr>
          <a:xfrm>
            <a:off x="119266" y="2316051"/>
            <a:ext cx="3340874" cy="1451679"/>
          </a:xfrm>
          <a:prstGeom prst="rect">
            <a:avLst/>
          </a:prstGeom>
        </p:spPr>
        <p:txBody>
          <a:bodyPr wrap="square">
            <a:spAutoFit/>
          </a:bodyPr>
          <a:lstStyle/>
          <a:p>
            <a:pPr defTabSz="457200">
              <a:lnSpc>
                <a:spcPts val="2200"/>
              </a:lnSpc>
              <a:spcBef>
                <a:spcPts val="600"/>
              </a:spcBef>
            </a:pP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約</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77</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万</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4</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千年前 ～</a:t>
            </a:r>
            <a:endParaRPr lang="en-US" altLang="ja-JP" sz="2000" dirty="0">
              <a:latin typeface="メイリオ" panose="020B0604030504040204" pitchFamily="50" charset="-128"/>
              <a:ea typeface="メイリオ" panose="020B0604030504040204" pitchFamily="50" charset="-128"/>
              <a:cs typeface="Segoe UI" panose="020B0502040204020203" pitchFamily="34" charset="0"/>
            </a:endParaRPr>
          </a:p>
          <a:p>
            <a:pPr defTabSz="457200">
              <a:lnSpc>
                <a:spcPts val="2200"/>
              </a:lnSpc>
              <a:spcBef>
                <a:spcPts val="600"/>
              </a:spcBef>
            </a:pP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　　　　約</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12</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万</a:t>
            </a:r>
            <a:r>
              <a:rPr lang="en-US" altLang="ja-JP" sz="2000" dirty="0">
                <a:latin typeface="メイリオ" panose="020B0604030504040204" pitchFamily="50" charset="-128"/>
                <a:ea typeface="メイリオ" panose="020B0604030504040204" pitchFamily="50" charset="-128"/>
                <a:cs typeface="Segoe UI" panose="020B0502040204020203" pitchFamily="34" charset="0"/>
              </a:rPr>
              <a:t>9</a:t>
            </a: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千年前</a:t>
            </a:r>
            <a:endParaRPr lang="en-US" altLang="ja-JP" sz="2000" dirty="0">
              <a:latin typeface="メイリオ" panose="020B0604030504040204" pitchFamily="50" charset="-128"/>
              <a:ea typeface="メイリオ" panose="020B0604030504040204" pitchFamily="50" charset="-128"/>
              <a:cs typeface="Segoe UI" panose="020B0502040204020203" pitchFamily="34" charset="0"/>
            </a:endParaRPr>
          </a:p>
          <a:p>
            <a:pPr defTabSz="457200">
              <a:lnSpc>
                <a:spcPts val="2200"/>
              </a:lnSpc>
              <a:spcBef>
                <a:spcPts val="600"/>
              </a:spcBef>
            </a:pPr>
            <a:r>
              <a:rPr lang="ja-JP" altLang="en-US" dirty="0">
                <a:latin typeface="メイリオ" panose="020B0604030504040204" pitchFamily="50" charset="-128"/>
                <a:ea typeface="メイリオ" panose="020B0604030504040204" pitchFamily="50" charset="-128"/>
                <a:cs typeface="Segoe UI" panose="020B0502040204020203" pitchFamily="34" charset="0"/>
              </a:rPr>
              <a:t>（新生代第四紀更新世中期）</a:t>
            </a:r>
            <a:endParaRPr lang="en-US" altLang="ja-JP" dirty="0">
              <a:latin typeface="メイリオ" panose="020B0604030504040204" pitchFamily="50" charset="-128"/>
              <a:ea typeface="メイリオ" panose="020B0604030504040204" pitchFamily="50" charset="-128"/>
              <a:cs typeface="Segoe UI" panose="020B0502040204020203" pitchFamily="34" charset="0"/>
            </a:endParaRPr>
          </a:p>
          <a:p>
            <a:pPr defTabSz="457200">
              <a:lnSpc>
                <a:spcPts val="2200"/>
              </a:lnSpc>
              <a:spcBef>
                <a:spcPts val="600"/>
              </a:spcBef>
            </a:pPr>
            <a:r>
              <a:rPr lang="ja-JP" altLang="en-US" sz="2000" dirty="0">
                <a:latin typeface="メイリオ" panose="020B0604030504040204" pitchFamily="50" charset="-128"/>
                <a:ea typeface="メイリオ" panose="020B0604030504040204" pitchFamily="50" charset="-128"/>
                <a:cs typeface="Segoe UI" panose="020B0502040204020203" pitchFamily="34" charset="0"/>
              </a:rPr>
              <a:t>　　　　の地質年代の名称</a:t>
            </a:r>
            <a:endParaRPr lang="en-US" altLang="ja-JP" sz="2000" dirty="0">
              <a:latin typeface="メイリオ" panose="020B0604030504040204" pitchFamily="50" charset="-128"/>
              <a:ea typeface="メイリオ" panose="020B0604030504040204" pitchFamily="50" charset="-128"/>
              <a:cs typeface="Segoe UI" panose="020B0502040204020203" pitchFamily="34" charset="0"/>
            </a:endParaRPr>
          </a:p>
        </p:txBody>
      </p:sp>
      <p:sp>
        <p:nvSpPr>
          <p:cNvPr id="17" name="テキスト ボックス 16"/>
          <p:cNvSpPr txBox="1"/>
          <p:nvPr/>
        </p:nvSpPr>
        <p:spPr>
          <a:xfrm>
            <a:off x="0" y="91037"/>
            <a:ext cx="12192000" cy="461665"/>
          </a:xfrm>
          <a:prstGeom prst="rect">
            <a:avLst/>
          </a:prstGeom>
          <a:solidFill>
            <a:srgbClr val="28288C"/>
          </a:solidFill>
        </p:spPr>
        <p:txBody>
          <a:bodyPr wrap="square" rtlCol="0">
            <a:spAutoFit/>
          </a:bodyPr>
          <a:lstStyle/>
          <a:p>
            <a:r>
              <a:rPr kumimoji="1" lang="ja-JP" altLang="en-US" sz="2400" b="1" dirty="0">
                <a:solidFill>
                  <a:schemeClr val="bg1"/>
                </a:solidFill>
                <a:latin typeface="BIZ UDPゴシック" panose="020B0400000000000000" pitchFamily="50" charset="-128"/>
                <a:ea typeface="BIZ UDPゴシック" panose="020B0400000000000000" pitchFamily="50" charset="-128"/>
              </a:rPr>
              <a:t>　市原市について　～地球史に刻む　市原の地層～　　　　　　　　　　　　　　　　　　　　　　　　</a:t>
            </a:r>
            <a:r>
              <a:rPr kumimoji="1" lang="en-US" altLang="ja-JP" sz="24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400" b="1" dirty="0">
                <a:solidFill>
                  <a:schemeClr val="bg1"/>
                </a:solidFill>
                <a:latin typeface="BIZ UDPゴシック" panose="020B0400000000000000" pitchFamily="50" charset="-128"/>
                <a:ea typeface="BIZ UDPゴシック" panose="020B0400000000000000" pitchFamily="50" charset="-128"/>
              </a:rPr>
              <a:t>　</a:t>
            </a:r>
            <a:endParaRPr kumimoji="1" lang="en-US" altLang="ja-JP" sz="2400" b="1" dirty="0">
              <a:solidFill>
                <a:schemeClr val="bg1"/>
              </a:solidFill>
              <a:latin typeface="BIZ UDPゴシック" panose="020B0400000000000000" pitchFamily="50" charset="-128"/>
              <a:ea typeface="BIZ UDPゴシック" panose="020B0400000000000000" pitchFamily="50" charset="-128"/>
            </a:endParaRPr>
          </a:p>
        </p:txBody>
      </p:sp>
      <p:pic>
        <p:nvPicPr>
          <p:cNvPr id="6" name="図 5" descr="ロゴ が含まれている画像&#10;&#10;自動的に生成された説明">
            <a:extLst>
              <a:ext uri="{FF2B5EF4-FFF2-40B4-BE49-F238E27FC236}">
                <a16:creationId xmlns:a16="http://schemas.microsoft.com/office/drawing/2014/main" id="{268800DF-82C2-6550-DBEA-F670F10D98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701" y="4298265"/>
            <a:ext cx="2342523" cy="2342523"/>
          </a:xfrm>
          <a:prstGeom prst="rect">
            <a:avLst/>
          </a:prstGeom>
        </p:spPr>
      </p:pic>
      <p:pic>
        <p:nvPicPr>
          <p:cNvPr id="3" name="図 2">
            <a:extLst>
              <a:ext uri="{FF2B5EF4-FFF2-40B4-BE49-F238E27FC236}">
                <a16:creationId xmlns:a16="http://schemas.microsoft.com/office/drawing/2014/main" id="{95022678-F817-044E-3591-B37B3F3878A5}"/>
              </a:ext>
            </a:extLst>
          </p:cNvPr>
          <p:cNvPicPr>
            <a:picLocks noChangeAspect="1"/>
          </p:cNvPicPr>
          <p:nvPr/>
        </p:nvPicPr>
        <p:blipFill rotWithShape="1">
          <a:blip r:embed="rId5"/>
          <a:srcRect l="24904" t="45132" r="45103" b="15315"/>
          <a:stretch/>
        </p:blipFill>
        <p:spPr>
          <a:xfrm>
            <a:off x="7603959" y="750781"/>
            <a:ext cx="4364320" cy="3237378"/>
          </a:xfrm>
          <a:prstGeom prst="rect">
            <a:avLst/>
          </a:prstGeom>
          <a:ln>
            <a:noFill/>
          </a:ln>
          <a:effectLst>
            <a:softEdge rad="112500"/>
          </a:effectLst>
        </p:spPr>
      </p:pic>
      <p:sp>
        <p:nvSpPr>
          <p:cNvPr id="5" name="正方形/長方形 4">
            <a:extLst>
              <a:ext uri="{FF2B5EF4-FFF2-40B4-BE49-F238E27FC236}">
                <a16:creationId xmlns:a16="http://schemas.microsoft.com/office/drawing/2014/main" id="{C387D56E-712A-2761-0DF6-FE1317084A8B}"/>
              </a:ext>
            </a:extLst>
          </p:cNvPr>
          <p:cNvSpPr/>
          <p:nvPr/>
        </p:nvSpPr>
        <p:spPr>
          <a:xfrm>
            <a:off x="7944132" y="3942735"/>
            <a:ext cx="3683973" cy="2769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チバニアンの地層にゴールデンスパイクを設置　　　</a:t>
            </a:r>
            <a:endParaRPr kumimoji="1" lang="en-US" altLang="ja-JP" sz="1200" b="1" i="0" u="sng"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38007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04685"/>
            <a:ext cx="12192000" cy="461665"/>
          </a:xfrm>
          <a:prstGeom prst="rect">
            <a:avLst/>
          </a:prstGeom>
          <a:solidFill>
            <a:srgbClr val="28288C"/>
          </a:solidFill>
        </p:spPr>
        <p:txBody>
          <a:bodyPr wrap="square" rtlCol="0">
            <a:spAutoFit/>
          </a:bodyPr>
          <a:lstStyle/>
          <a:p>
            <a:r>
              <a:rPr lang="ja-JP" altLang="en-US" sz="2400" b="1" dirty="0">
                <a:solidFill>
                  <a:schemeClr val="bg1"/>
                </a:solidFill>
                <a:latin typeface="BIZ UDPゴシック" panose="020B0400000000000000" pitchFamily="50" charset="-128"/>
                <a:ea typeface="BIZ UDPゴシック" panose="020B0400000000000000" pitchFamily="50" charset="-128"/>
              </a:rPr>
              <a:t>　市原市の課題　　　　　　　　　　　　　　　　　　　　　　　　　　　　　　　　　　　　　　　　　　　　　　　</a:t>
            </a:r>
            <a:r>
              <a:rPr lang="en-US" altLang="ja-JP" sz="2400" b="1" dirty="0">
                <a:solidFill>
                  <a:schemeClr val="bg1"/>
                </a:solidFill>
                <a:latin typeface="BIZ UDPゴシック" panose="020B0400000000000000" pitchFamily="50" charset="-128"/>
                <a:ea typeface="BIZ UDPゴシック" panose="020B0400000000000000" pitchFamily="50" charset="-128"/>
              </a:rPr>
              <a:t>7</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395046" y="666389"/>
            <a:ext cx="11137048" cy="2831544"/>
          </a:xfrm>
          <a:prstGeom prst="rect">
            <a:avLst/>
          </a:prstGeom>
        </p:spPr>
        <p:txBody>
          <a:bodyPr wrap="square">
            <a:spAutoFit/>
          </a:bodyPr>
          <a:lstStyle/>
          <a:p>
            <a:r>
              <a:rPr lang="ja-JP" altLang="en-US" sz="2800" u="sng" dirty="0">
                <a:latin typeface="メイリオ" panose="020B0604030504040204" pitchFamily="50" charset="-128"/>
                <a:ea typeface="メイリオ" panose="020B0604030504040204" pitchFamily="50" charset="-128"/>
              </a:rPr>
              <a:t>１．定住人口に関する課題</a:t>
            </a:r>
          </a:p>
          <a:p>
            <a:pPr lvl="1"/>
            <a:endParaRPr lang="en-US" altLang="ja-JP" sz="1600"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①超少子高齢社会の到来。市南部地域の高齢化率は</a:t>
            </a:r>
            <a:r>
              <a:rPr lang="en-US" altLang="ja-JP" sz="2400" dirty="0">
                <a:latin typeface="メイリオ" panose="020B0604030504040204" pitchFamily="50" charset="-128"/>
                <a:ea typeface="メイリオ" panose="020B0604030504040204" pitchFamily="50" charset="-128"/>
              </a:rPr>
              <a:t>40</a:t>
            </a:r>
            <a:r>
              <a:rPr lang="ja-JP" altLang="en-US" dirty="0">
                <a:latin typeface="メイリオ" panose="020B0604030504040204" pitchFamily="50" charset="-128"/>
                <a:ea typeface="メイリオ" panose="020B0604030504040204" pitchFamily="50" charset="-128"/>
              </a:rPr>
              <a:t>％超</a:t>
            </a:r>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②若い世代の流出。若い世代（特に</a:t>
            </a:r>
            <a:r>
              <a:rPr lang="en-US" altLang="ja-JP" dirty="0">
                <a:latin typeface="メイリオ" panose="020B0604030504040204" pitchFamily="50" charset="-128"/>
                <a:ea typeface="メイリオ" panose="020B0604030504040204" pitchFamily="50" charset="-128"/>
              </a:rPr>
              <a:t>20</a:t>
            </a:r>
            <a:r>
              <a:rPr lang="ja-JP" altLang="en-US" dirty="0">
                <a:latin typeface="メイリオ" panose="020B0604030504040204" pitchFamily="50" charset="-128"/>
                <a:ea typeface="メイリオ" panose="020B0604030504040204" pitchFamily="50" charset="-128"/>
              </a:rPr>
              <a:t>代～</a:t>
            </a:r>
            <a:r>
              <a:rPr lang="en-US" altLang="ja-JP" dirty="0">
                <a:latin typeface="メイリオ" panose="020B0604030504040204" pitchFamily="50" charset="-128"/>
                <a:ea typeface="メイリオ" panose="020B0604030504040204" pitchFamily="50" charset="-128"/>
              </a:rPr>
              <a:t>30</a:t>
            </a:r>
            <a:r>
              <a:rPr lang="ja-JP" altLang="en-US" dirty="0">
                <a:latin typeface="メイリオ" panose="020B0604030504040204" pitchFamily="50" charset="-128"/>
                <a:ea typeface="メイリオ" panose="020B0604030504040204" pitchFamily="50" charset="-128"/>
              </a:rPr>
              <a:t>代女性）の転出超過が顕著（市全域）</a:t>
            </a:r>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③北部地域（臨海工場地帯）と比べて、南部地域に産業が少ない。主要産業である農業の担い手が</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　減少し、耕作放棄地が増加</a:t>
            </a:r>
            <a:endParaRPr lang="en-US" altLang="ja-JP" dirty="0">
              <a:latin typeface="メイリオ" panose="020B0604030504040204" pitchFamily="50" charset="-128"/>
              <a:ea typeface="メイリオ" panose="020B0604030504040204" pitchFamily="50" charset="-128"/>
            </a:endParaRPr>
          </a:p>
          <a:p>
            <a:pPr lvl="2"/>
            <a:endParaRPr lang="en-US" altLang="ja-JP" sz="2000" dirty="0">
              <a:latin typeface="+mn-ea"/>
            </a:endParaRPr>
          </a:p>
        </p:txBody>
      </p:sp>
      <p:graphicFrame>
        <p:nvGraphicFramePr>
          <p:cNvPr id="5" name="グラフ 4"/>
          <p:cNvGraphicFramePr/>
          <p:nvPr>
            <p:extLst>
              <p:ext uri="{D42A27DB-BD31-4B8C-83A1-F6EECF244321}">
                <p14:modId xmlns:p14="http://schemas.microsoft.com/office/powerpoint/2010/main" val="246845138"/>
              </p:ext>
            </p:extLst>
          </p:nvPr>
        </p:nvGraphicFramePr>
        <p:xfrm>
          <a:off x="395045" y="3220003"/>
          <a:ext cx="5588660" cy="3053978"/>
        </p:xfrm>
        <a:graphic>
          <a:graphicData uri="http://schemas.openxmlformats.org/drawingml/2006/chart">
            <c:chart xmlns:c="http://schemas.openxmlformats.org/drawingml/2006/chart" xmlns:r="http://schemas.openxmlformats.org/officeDocument/2006/relationships" r:id="rId3"/>
          </a:graphicData>
        </a:graphic>
      </p:graphicFrame>
      <p:sp>
        <p:nvSpPr>
          <p:cNvPr id="8" name="正方形/長方形 7"/>
          <p:cNvSpPr/>
          <p:nvPr/>
        </p:nvSpPr>
        <p:spPr>
          <a:xfrm>
            <a:off x="1744180" y="6189583"/>
            <a:ext cx="3229359" cy="276999"/>
          </a:xfrm>
          <a:prstGeom prst="rect">
            <a:avLst/>
          </a:prstGeom>
        </p:spPr>
        <p:txBody>
          <a:bodyPr wrap="square">
            <a:spAutoFit/>
          </a:bodyPr>
          <a:lstStyle/>
          <a:p>
            <a:pPr algn="just"/>
            <a:r>
              <a:rPr lang="ja-JP" altLang="en-US" sz="1200" dirty="0">
                <a:latin typeface="+mn-ea"/>
              </a:rPr>
              <a:t>市原市人口ビジョン（南総地区人口推計）</a:t>
            </a:r>
            <a:endParaRPr lang="en-US" altLang="ja-JP" sz="1200" dirty="0">
              <a:latin typeface="+mn-ea"/>
            </a:endParaRPr>
          </a:p>
        </p:txBody>
      </p:sp>
      <p:sp>
        <p:nvSpPr>
          <p:cNvPr id="11" name="楕円 10">
            <a:extLst>
              <a:ext uri="{FF2B5EF4-FFF2-40B4-BE49-F238E27FC236}">
                <a16:creationId xmlns:a16="http://schemas.microsoft.com/office/drawing/2014/main" id="{72FDBB9C-3F5E-7766-A804-0F96D03F8212}"/>
              </a:ext>
            </a:extLst>
          </p:cNvPr>
          <p:cNvSpPr/>
          <p:nvPr/>
        </p:nvSpPr>
        <p:spPr>
          <a:xfrm>
            <a:off x="5566299" y="3684884"/>
            <a:ext cx="417406" cy="365125"/>
          </a:xfrm>
          <a:prstGeom prst="ellipse">
            <a:avLst/>
          </a:prstGeom>
          <a:noFill/>
          <a:ln w="254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dirty="0">
              <a:solidFill>
                <a:srgbClr val="C00000"/>
              </a:solidFill>
            </a:endParaRPr>
          </a:p>
        </p:txBody>
      </p:sp>
      <p:graphicFrame>
        <p:nvGraphicFramePr>
          <p:cNvPr id="13" name="グラフ 12">
            <a:extLst>
              <a:ext uri="{FF2B5EF4-FFF2-40B4-BE49-F238E27FC236}">
                <a16:creationId xmlns:a16="http://schemas.microsoft.com/office/drawing/2014/main" id="{B9AA9DE7-90AB-A17D-CC42-538BAC74886E}"/>
              </a:ext>
            </a:extLst>
          </p:cNvPr>
          <p:cNvGraphicFramePr/>
          <p:nvPr>
            <p:extLst>
              <p:ext uri="{D42A27DB-BD31-4B8C-83A1-F6EECF244321}">
                <p14:modId xmlns:p14="http://schemas.microsoft.com/office/powerpoint/2010/main" val="2766521336"/>
              </p:ext>
            </p:extLst>
          </p:nvPr>
        </p:nvGraphicFramePr>
        <p:xfrm>
          <a:off x="6096000" y="3220003"/>
          <a:ext cx="5436094" cy="2861007"/>
        </p:xfrm>
        <a:graphic>
          <a:graphicData uri="http://schemas.openxmlformats.org/drawingml/2006/chart">
            <c:chart xmlns:c="http://schemas.openxmlformats.org/drawingml/2006/chart" xmlns:r="http://schemas.openxmlformats.org/officeDocument/2006/relationships" r:id="rId4"/>
          </a:graphicData>
        </a:graphic>
      </p:graphicFrame>
      <p:sp>
        <p:nvSpPr>
          <p:cNvPr id="14" name="正方形/長方形 13">
            <a:extLst>
              <a:ext uri="{FF2B5EF4-FFF2-40B4-BE49-F238E27FC236}">
                <a16:creationId xmlns:a16="http://schemas.microsoft.com/office/drawing/2014/main" id="{2F73994B-4ECB-65E3-8554-8BE72027BA0C}"/>
              </a:ext>
            </a:extLst>
          </p:cNvPr>
          <p:cNvSpPr/>
          <p:nvPr/>
        </p:nvSpPr>
        <p:spPr>
          <a:xfrm>
            <a:off x="8372573" y="6050176"/>
            <a:ext cx="1261884" cy="276999"/>
          </a:xfrm>
          <a:prstGeom prst="rect">
            <a:avLst/>
          </a:prstGeom>
        </p:spPr>
        <p:txBody>
          <a:bodyPr wrap="none">
            <a:spAutoFit/>
          </a:bodyPr>
          <a:lstStyle/>
          <a:p>
            <a:pPr algn="just"/>
            <a:r>
              <a:rPr lang="ja-JP" altLang="en-US" sz="1200" dirty="0">
                <a:latin typeface="+mn-ea"/>
              </a:rPr>
              <a:t>農林業センサス</a:t>
            </a:r>
            <a:endParaRPr lang="en-US" altLang="ja-JP" sz="1200" dirty="0">
              <a:latin typeface="+mn-ea"/>
            </a:endParaRPr>
          </a:p>
        </p:txBody>
      </p:sp>
    </p:spTree>
    <p:extLst>
      <p:ext uri="{BB962C8B-B14F-4D97-AF65-F5344CB8AC3E}">
        <p14:creationId xmlns:p14="http://schemas.microsoft.com/office/powerpoint/2010/main" val="419986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04685"/>
            <a:ext cx="12192000" cy="461665"/>
          </a:xfrm>
          <a:prstGeom prst="rect">
            <a:avLst/>
          </a:prstGeom>
          <a:solidFill>
            <a:srgbClr val="28288C"/>
          </a:solidFill>
        </p:spPr>
        <p:txBody>
          <a:bodyPr wrap="square" rtlCol="0">
            <a:spAutoFit/>
          </a:bodyPr>
          <a:lstStyle/>
          <a:p>
            <a:r>
              <a:rPr lang="ja-JP" altLang="en-US" sz="2400" b="1" dirty="0">
                <a:solidFill>
                  <a:schemeClr val="bg1"/>
                </a:solidFill>
                <a:latin typeface="BIZ UDPゴシック" panose="020B0400000000000000" pitchFamily="50" charset="-128"/>
                <a:ea typeface="BIZ UDPゴシック" panose="020B0400000000000000" pitchFamily="50" charset="-128"/>
              </a:rPr>
              <a:t>　市原市の課題　　　　　　　　　　　　　　　　　　　　　　　　　　　　　　　　　　　　　　　　　　　　　　　</a:t>
            </a:r>
            <a:r>
              <a:rPr lang="en-US" altLang="ja-JP" sz="2400" b="1" dirty="0">
                <a:solidFill>
                  <a:schemeClr val="bg1"/>
                </a:solidFill>
                <a:latin typeface="BIZ UDPゴシック" panose="020B0400000000000000" pitchFamily="50" charset="-128"/>
                <a:ea typeface="BIZ UDPゴシック" panose="020B0400000000000000" pitchFamily="50" charset="-128"/>
              </a:rPr>
              <a:t>8</a:t>
            </a:r>
            <a:endParaRPr lang="ja-JP" altLang="en-US" sz="2400" b="1" dirty="0">
              <a:solidFill>
                <a:schemeClr val="bg1"/>
              </a:solidFill>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395045" y="734195"/>
            <a:ext cx="11401909" cy="2369880"/>
          </a:xfrm>
          <a:prstGeom prst="rect">
            <a:avLst/>
          </a:prstGeom>
        </p:spPr>
        <p:txBody>
          <a:bodyPr wrap="square">
            <a:spAutoFit/>
          </a:bodyPr>
          <a:lstStyle/>
          <a:p>
            <a:r>
              <a:rPr lang="ja-JP" altLang="en-US" sz="2800" u="sng" dirty="0">
                <a:latin typeface="メイリオ" panose="020B0604030504040204" pitchFamily="50" charset="-128"/>
                <a:ea typeface="メイリオ" panose="020B0604030504040204" pitchFamily="50" charset="-128"/>
              </a:rPr>
              <a:t>２．交流人口に関する課題</a:t>
            </a:r>
            <a:endParaRPr lang="en-US" altLang="ja-JP" sz="2800" u="sng" dirty="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①観光客の滞在時間が短く、経済効果が低い</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市原市の観光客の約半数はゴルフ場利用者、その他も日帰りがメイン</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宿泊施設が少ないため滞在時間が短く、地域での消費につながっていない</a:t>
            </a:r>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②コロナ禍においても持続的に集客できる観光コンテンツが少ない</a:t>
            </a:r>
            <a:endParaRPr lang="en-US" altLang="ja-JP" dirty="0">
              <a:latin typeface="メイリオ" panose="020B0604030504040204" pitchFamily="50" charset="-128"/>
              <a:ea typeface="メイリオ" panose="020B0604030504040204" pitchFamily="50" charset="-128"/>
            </a:endParaRPr>
          </a:p>
        </p:txBody>
      </p:sp>
      <p:graphicFrame>
        <p:nvGraphicFramePr>
          <p:cNvPr id="5" name="グラフ 4"/>
          <p:cNvGraphicFramePr/>
          <p:nvPr>
            <p:extLst>
              <p:ext uri="{D42A27DB-BD31-4B8C-83A1-F6EECF244321}">
                <p14:modId xmlns:p14="http://schemas.microsoft.com/office/powerpoint/2010/main" val="2565850152"/>
              </p:ext>
            </p:extLst>
          </p:nvPr>
        </p:nvGraphicFramePr>
        <p:xfrm>
          <a:off x="1486300" y="3104075"/>
          <a:ext cx="8977349" cy="3437190"/>
        </p:xfrm>
        <a:graphic>
          <a:graphicData uri="http://schemas.openxmlformats.org/drawingml/2006/chart">
            <c:chart xmlns:c="http://schemas.openxmlformats.org/drawingml/2006/chart" xmlns:r="http://schemas.openxmlformats.org/officeDocument/2006/relationships" r:id="rId3"/>
          </a:graphicData>
        </a:graphic>
      </p:graphicFrame>
      <p:pic>
        <p:nvPicPr>
          <p:cNvPr id="7" name="図 6">
            <a:extLst>
              <a:ext uri="{FF2B5EF4-FFF2-40B4-BE49-F238E27FC236}">
                <a16:creationId xmlns:a16="http://schemas.microsoft.com/office/drawing/2014/main" id="{65786A77-C054-CFDB-45F1-1C0C88B1792E}"/>
              </a:ext>
            </a:extLst>
          </p:cNvPr>
          <p:cNvPicPr>
            <a:picLocks noChangeAspect="1"/>
          </p:cNvPicPr>
          <p:nvPr/>
        </p:nvPicPr>
        <p:blipFill rotWithShape="1">
          <a:blip r:embed="rId4"/>
          <a:srcRect l="12920" t="43946" r="66484" b="21520"/>
          <a:stretch/>
        </p:blipFill>
        <p:spPr>
          <a:xfrm>
            <a:off x="10627765" y="5377914"/>
            <a:ext cx="502536" cy="473921"/>
          </a:xfrm>
          <a:prstGeom prst="rect">
            <a:avLst/>
          </a:prstGeom>
        </p:spPr>
      </p:pic>
      <p:pic>
        <p:nvPicPr>
          <p:cNvPr id="8" name="図 7">
            <a:extLst>
              <a:ext uri="{FF2B5EF4-FFF2-40B4-BE49-F238E27FC236}">
                <a16:creationId xmlns:a16="http://schemas.microsoft.com/office/drawing/2014/main" id="{96995976-81E0-B450-D8C6-D8088BBDF1B3}"/>
              </a:ext>
            </a:extLst>
          </p:cNvPr>
          <p:cNvPicPr>
            <a:picLocks noChangeAspect="1"/>
          </p:cNvPicPr>
          <p:nvPr/>
        </p:nvPicPr>
        <p:blipFill rotWithShape="1">
          <a:blip r:embed="rId5"/>
          <a:srcRect l="13970" t="27155" r="64733" b="23493"/>
          <a:stretch/>
        </p:blipFill>
        <p:spPr>
          <a:xfrm>
            <a:off x="10705700" y="4388865"/>
            <a:ext cx="502536" cy="655092"/>
          </a:xfrm>
          <a:prstGeom prst="rect">
            <a:avLst/>
          </a:prstGeom>
        </p:spPr>
      </p:pic>
      <p:cxnSp>
        <p:nvCxnSpPr>
          <p:cNvPr id="12" name="直線矢印コネクタ 11">
            <a:extLst>
              <a:ext uri="{FF2B5EF4-FFF2-40B4-BE49-F238E27FC236}">
                <a16:creationId xmlns:a16="http://schemas.microsoft.com/office/drawing/2014/main" id="{E1BBB280-A005-D70B-8474-5362757E4352}"/>
              </a:ext>
            </a:extLst>
          </p:cNvPr>
          <p:cNvCxnSpPr>
            <a:cxnSpLocks/>
          </p:cNvCxnSpPr>
          <p:nvPr/>
        </p:nvCxnSpPr>
        <p:spPr>
          <a:xfrm flipH="1">
            <a:off x="10058400" y="4923777"/>
            <a:ext cx="647300" cy="12018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17C8DAD6-51D4-7DBD-9992-47117BD632E3}"/>
              </a:ext>
            </a:extLst>
          </p:cNvPr>
          <p:cNvCxnSpPr>
            <a:cxnSpLocks/>
          </p:cNvCxnSpPr>
          <p:nvPr/>
        </p:nvCxnSpPr>
        <p:spPr>
          <a:xfrm flipH="1">
            <a:off x="10175793" y="5735497"/>
            <a:ext cx="451972" cy="0"/>
          </a:xfrm>
          <a:prstGeom prst="straightConnector1">
            <a:avLst/>
          </a:prstGeom>
          <a:ln w="254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28807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4213</TotalTime>
  <Words>3280</Words>
  <Application>Microsoft Office PowerPoint</Application>
  <PresentationFormat>ワイド画面</PresentationFormat>
  <Paragraphs>310</Paragraphs>
  <Slides>14</Slides>
  <Notes>14</Notes>
  <HiddenSlides>0</HiddenSlides>
  <MMClips>0</MMClips>
  <ScaleCrop>false</ScaleCrop>
  <HeadingPairs>
    <vt:vector size="6" baseType="variant">
      <vt:variant>
        <vt:lpstr>使用されているフォント</vt:lpstr>
      </vt:variant>
      <vt:variant>
        <vt:i4>10</vt:i4>
      </vt:variant>
      <vt:variant>
        <vt:lpstr>テーマ</vt:lpstr>
      </vt:variant>
      <vt:variant>
        <vt:i4>3</vt:i4>
      </vt:variant>
      <vt:variant>
        <vt:lpstr>スライド タイトル</vt:lpstr>
      </vt:variant>
      <vt:variant>
        <vt:i4>14</vt:i4>
      </vt:variant>
    </vt:vector>
  </HeadingPairs>
  <TitlesOfParts>
    <vt:vector size="27" baseType="lpstr">
      <vt:lpstr>BIZ UDPゴシック</vt:lpstr>
      <vt:lpstr>CIDFont+F8</vt:lpstr>
      <vt:lpstr>Helvetica Neue Light</vt:lpstr>
      <vt:lpstr>ヒラギノ角ゴ ProN W3</vt:lpstr>
      <vt:lpstr>メイリオ</vt:lpstr>
      <vt:lpstr>游ゴシック</vt:lpstr>
      <vt:lpstr>游ゴシック Light</vt:lpstr>
      <vt:lpstr>Arial</vt:lpstr>
      <vt:lpstr>Calibri</vt:lpstr>
      <vt:lpstr>Segoe UI</vt:lpstr>
      <vt:lpstr>Office テーマ</vt:lpstr>
      <vt:lpstr>1_Office テーマ</vt:lpstr>
      <vt:lpstr>White</vt:lpstr>
      <vt:lpstr>全国市町村長サミット2023 テーマ　地域経済の活性化　ローカル10000プロジェクト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市原市</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Administrator</dc:creator>
  <cp:lastModifiedBy>平井 秀作</cp:lastModifiedBy>
  <cp:revision>204</cp:revision>
  <cp:lastPrinted>2023-07-20T06:58:42Z</cp:lastPrinted>
  <dcterms:created xsi:type="dcterms:W3CDTF">2022-01-04T07:23:30Z</dcterms:created>
  <dcterms:modified xsi:type="dcterms:W3CDTF">2023-07-21T08:10:32Z</dcterms:modified>
</cp:coreProperties>
</file>