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1"/>
  </p:notesMasterIdLst>
  <p:sldIdLst>
    <p:sldId id="423" r:id="rId2"/>
    <p:sldId id="981" r:id="rId3"/>
    <p:sldId id="977" r:id="rId4"/>
    <p:sldId id="982" r:id="rId5"/>
    <p:sldId id="983" r:id="rId6"/>
    <p:sldId id="985" r:id="rId7"/>
    <p:sldId id="971" r:id="rId8"/>
    <p:sldId id="984" r:id="rId9"/>
    <p:sldId id="980" r:id="rId10"/>
  </p:sldIdLst>
  <p:sldSz cx="9144000" cy="6858000" type="screen4x3"/>
  <p:notesSz cx="6807200" cy="9939338"/>
  <p:defaultTextStyle>
    <a:defPPr>
      <a:defRPr lang="ja-JP"/>
    </a:defPPr>
    <a:lvl1pPr algn="ctr"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3"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7F4304-065F-A324-7ABA-897577729A2E}" name="赤塚 重之" initials="赤塚" userId="S-1-5-21-1957814979-906120329-1836944659-1178" providerId="AD"/>
  <p188:author id="{37ED1C3A-1566-D1DE-FDE0-4FECFE0C2837}" name="高田 仁(民放連)" initials="高田" userId="S::h-takata@j-ba.or.jp::68c8160e-378d-441e-ae90-f6931e55d1e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井戸 和明" initials="井戸" lastIdx="0" clrIdx="0">
    <p:extLst>
      <p:ext uri="{19B8F6BF-5375-455C-9EA6-DF929625EA0E}">
        <p15:presenceInfo xmlns:p15="http://schemas.microsoft.com/office/powerpoint/2012/main" userId="S-1-5-21-1957814979-906120329-1836944659-11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2CC"/>
    <a:srgbClr val="DEDEDE"/>
    <a:srgbClr val="6FA5DB"/>
    <a:srgbClr val="549ADA"/>
    <a:srgbClr val="488ECE"/>
    <a:srgbClr val="5F9FDB"/>
    <a:srgbClr val="2E83B8"/>
    <a:srgbClr val="FF5555"/>
    <a:srgbClr val="AB0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3986" autoAdjust="0"/>
  </p:normalViewPr>
  <p:slideViewPr>
    <p:cSldViewPr>
      <p:cViewPr varScale="1">
        <p:scale>
          <a:sx n="74" d="100"/>
          <a:sy n="74" d="100"/>
        </p:scale>
        <p:origin x="105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2184" y="-84"/>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29502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9" tIns="45692" rIns="91389" bIns="45692" numCol="1" anchor="t" anchorCtr="0" compatLnSpc="1">
            <a:prstTxWarp prst="textNoShape">
              <a:avLst/>
            </a:prstTxWarp>
          </a:bodyPr>
          <a:lstStyle>
            <a:lvl1pPr algn="l">
              <a:defRPr sz="1200"/>
            </a:lvl1pPr>
          </a:lstStyle>
          <a:p>
            <a:pPr>
              <a:defRPr/>
            </a:pPr>
            <a:endParaRPr lang="en-US" altLang="ja-JP"/>
          </a:p>
        </p:txBody>
      </p:sp>
      <p:sp>
        <p:nvSpPr>
          <p:cNvPr id="3075" name="Rectangle 3"/>
          <p:cNvSpPr>
            <a:spLocks noGrp="1" noChangeArrowheads="1"/>
          </p:cNvSpPr>
          <p:nvPr>
            <p:ph type="dt" idx="1"/>
          </p:nvPr>
        </p:nvSpPr>
        <p:spPr bwMode="auto">
          <a:xfrm>
            <a:off x="3855349" y="0"/>
            <a:ext cx="29502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9" tIns="45692" rIns="91389" bIns="45692" numCol="1" anchor="t" anchorCtr="0" compatLnSpc="1">
            <a:prstTxWarp prst="textNoShape">
              <a:avLst/>
            </a:prstTxWarp>
          </a:bodyPr>
          <a:lstStyle>
            <a:lvl1pPr algn="r">
              <a:defRPr sz="1200"/>
            </a:lvl1pPr>
          </a:lstStyle>
          <a:p>
            <a:pPr>
              <a:defRPr/>
            </a:pPr>
            <a:endParaRPr lang="en-US" altLang="ja-JP"/>
          </a:p>
        </p:txBody>
      </p:sp>
      <p:sp>
        <p:nvSpPr>
          <p:cNvPr id="10244" name="Rectangle 4"/>
          <p:cNvSpPr>
            <a:spLocks noGrp="1" noRot="1" noChangeAspect="1" noChangeArrowheads="1" noTextEdit="1"/>
          </p:cNvSpPr>
          <p:nvPr>
            <p:ph type="sldImg" idx="2"/>
          </p:nvPr>
        </p:nvSpPr>
        <p:spPr bwMode="auto">
          <a:xfrm>
            <a:off x="920750" y="746125"/>
            <a:ext cx="4968875" cy="3725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1200" y="4721227"/>
            <a:ext cx="5444806" cy="447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9" tIns="45692" rIns="91389" bIns="45692"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078" name="Rectangle 6"/>
          <p:cNvSpPr>
            <a:spLocks noGrp="1" noChangeArrowheads="1"/>
          </p:cNvSpPr>
          <p:nvPr>
            <p:ph type="ftr" sz="quarter" idx="4"/>
          </p:nvPr>
        </p:nvSpPr>
        <p:spPr bwMode="auto">
          <a:xfrm>
            <a:off x="2" y="9440868"/>
            <a:ext cx="29502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9" tIns="45692" rIns="91389" bIns="45692" numCol="1" anchor="b" anchorCtr="0" compatLnSpc="1">
            <a:prstTxWarp prst="textNoShape">
              <a:avLst/>
            </a:prstTxWarp>
          </a:bodyPr>
          <a:lstStyle>
            <a:lvl1pPr algn="l">
              <a:defRPr sz="1200"/>
            </a:lvl1pPr>
          </a:lstStyle>
          <a:p>
            <a:pPr>
              <a:defRPr/>
            </a:pPr>
            <a:endParaRPr lang="en-US" altLang="ja-JP"/>
          </a:p>
        </p:txBody>
      </p:sp>
      <p:sp>
        <p:nvSpPr>
          <p:cNvPr id="3079" name="Rectangle 7"/>
          <p:cNvSpPr>
            <a:spLocks noGrp="1" noChangeArrowheads="1"/>
          </p:cNvSpPr>
          <p:nvPr>
            <p:ph type="sldNum" sz="quarter" idx="5"/>
          </p:nvPr>
        </p:nvSpPr>
        <p:spPr bwMode="auto">
          <a:xfrm>
            <a:off x="3855349" y="9440868"/>
            <a:ext cx="29502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9" tIns="45692" rIns="91389" bIns="45692" numCol="1" anchor="b" anchorCtr="0" compatLnSpc="1">
            <a:prstTxWarp prst="textNoShape">
              <a:avLst/>
            </a:prstTxWarp>
          </a:bodyPr>
          <a:lstStyle>
            <a:lvl1pPr algn="r">
              <a:defRPr sz="1200"/>
            </a:lvl1pPr>
          </a:lstStyle>
          <a:p>
            <a:pPr>
              <a:defRPr/>
            </a:pPr>
            <a:fld id="{6566887C-B999-4AAC-B5C3-C5AC2D96DEA2}" type="slidenum">
              <a:rPr lang="en-US" altLang="ja-JP"/>
              <a:pPr>
                <a:defRPr/>
              </a:pPr>
              <a:t>‹#›</a:t>
            </a:fld>
            <a:endParaRPr lang="en-US" altLang="ja-JP"/>
          </a:p>
        </p:txBody>
      </p:sp>
    </p:spTree>
    <p:extLst>
      <p:ext uri="{BB962C8B-B14F-4D97-AF65-F5344CB8AC3E}">
        <p14:creationId xmlns:p14="http://schemas.microsoft.com/office/powerpoint/2010/main" val="1235919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42582" indent="-285608" eaLnBrk="0" hangingPunct="0">
              <a:defRPr kumimoji="1">
                <a:solidFill>
                  <a:schemeClr val="tx1"/>
                </a:solidFill>
                <a:latin typeface="Arial" charset="0"/>
                <a:ea typeface="ＭＳ Ｐゴシック" pitchFamily="50" charset="-128"/>
              </a:defRPr>
            </a:lvl2pPr>
            <a:lvl3pPr marL="1142432" indent="-228487" eaLnBrk="0" hangingPunct="0">
              <a:defRPr kumimoji="1">
                <a:solidFill>
                  <a:schemeClr val="tx1"/>
                </a:solidFill>
                <a:latin typeface="Arial" charset="0"/>
                <a:ea typeface="ＭＳ Ｐゴシック" pitchFamily="50" charset="-128"/>
              </a:defRPr>
            </a:lvl3pPr>
            <a:lvl4pPr marL="1599406" indent="-228487" eaLnBrk="0" hangingPunct="0">
              <a:defRPr kumimoji="1">
                <a:solidFill>
                  <a:schemeClr val="tx1"/>
                </a:solidFill>
                <a:latin typeface="Arial" charset="0"/>
                <a:ea typeface="ＭＳ Ｐゴシック" pitchFamily="50" charset="-128"/>
              </a:defRPr>
            </a:lvl4pPr>
            <a:lvl5pPr marL="2056379" indent="-228487" eaLnBrk="0" hangingPunct="0">
              <a:defRPr kumimoji="1">
                <a:solidFill>
                  <a:schemeClr val="tx1"/>
                </a:solidFill>
                <a:latin typeface="Arial" charset="0"/>
                <a:ea typeface="ＭＳ Ｐゴシック" pitchFamily="50" charset="-128"/>
              </a:defRPr>
            </a:lvl5pPr>
            <a:lvl6pPr marL="2513351" indent="-228487"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0325" indent="-228487"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7298" indent="-228487"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4271" indent="-228487"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7EE0FA0-43DF-4B10-8E04-987DEE526EC7}" type="slidenum">
              <a:rPr lang="en-US" altLang="ja-JP" smtClean="0"/>
              <a:pPr eaLnBrk="1" hangingPunct="1"/>
              <a:t>0</a:t>
            </a:fld>
            <a:endParaRPr lang="en-US" altLang="ja-JP"/>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1197492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6566887C-B999-4AAC-B5C3-C5AC2D96DEA2}" type="slidenum">
              <a:rPr lang="en-US" altLang="ja-JP" smtClean="0"/>
              <a:pPr>
                <a:defRPr/>
              </a:pPr>
              <a:t>2</a:t>
            </a:fld>
            <a:endParaRPr lang="en-US" altLang="ja-JP"/>
          </a:p>
        </p:txBody>
      </p:sp>
    </p:spTree>
    <p:extLst>
      <p:ext uri="{BB962C8B-B14F-4D97-AF65-F5344CB8AC3E}">
        <p14:creationId xmlns:p14="http://schemas.microsoft.com/office/powerpoint/2010/main" val="927865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6566887C-B999-4AAC-B5C3-C5AC2D96DEA2}" type="slidenum">
              <a:rPr lang="en-US" altLang="ja-JP" smtClean="0"/>
              <a:pPr>
                <a:defRPr/>
              </a:pPr>
              <a:t>3</a:t>
            </a:fld>
            <a:endParaRPr lang="en-US" altLang="ja-JP"/>
          </a:p>
        </p:txBody>
      </p:sp>
    </p:spTree>
    <p:extLst>
      <p:ext uri="{BB962C8B-B14F-4D97-AF65-F5344CB8AC3E}">
        <p14:creationId xmlns:p14="http://schemas.microsoft.com/office/powerpoint/2010/main" val="1701433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6566887C-B999-4AAC-B5C3-C5AC2D96DEA2}" type="slidenum">
              <a:rPr lang="en-US" altLang="ja-JP" smtClean="0"/>
              <a:pPr>
                <a:defRPr/>
              </a:pPr>
              <a:t>4</a:t>
            </a:fld>
            <a:endParaRPr lang="en-US" altLang="ja-JP"/>
          </a:p>
        </p:txBody>
      </p:sp>
    </p:spTree>
    <p:extLst>
      <p:ext uri="{BB962C8B-B14F-4D97-AF65-F5344CB8AC3E}">
        <p14:creationId xmlns:p14="http://schemas.microsoft.com/office/powerpoint/2010/main" val="3029837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09D33-2D67-00ED-A8FE-4C7EFA89BF4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8C11E95-B176-EDBF-6396-6C80284A476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F9425EE-57EE-141D-8474-2C58D530A3C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9B04403-51C3-62E7-B80E-A2DD692A012C}"/>
              </a:ext>
            </a:extLst>
          </p:cNvPr>
          <p:cNvSpPr>
            <a:spLocks noGrp="1"/>
          </p:cNvSpPr>
          <p:nvPr>
            <p:ph type="sldNum" sz="quarter" idx="5"/>
          </p:nvPr>
        </p:nvSpPr>
        <p:spPr/>
        <p:txBody>
          <a:bodyPr/>
          <a:lstStyle/>
          <a:p>
            <a:pPr>
              <a:defRPr/>
            </a:pPr>
            <a:fld id="{6566887C-B999-4AAC-B5C3-C5AC2D96DEA2}" type="slidenum">
              <a:rPr lang="en-US" altLang="ja-JP" smtClean="0"/>
              <a:pPr>
                <a:defRPr/>
              </a:pPr>
              <a:t>5</a:t>
            </a:fld>
            <a:endParaRPr lang="en-US" altLang="ja-JP"/>
          </a:p>
        </p:txBody>
      </p:sp>
    </p:spTree>
    <p:extLst>
      <p:ext uri="{BB962C8B-B14F-4D97-AF65-F5344CB8AC3E}">
        <p14:creationId xmlns:p14="http://schemas.microsoft.com/office/powerpoint/2010/main" val="559843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6566887C-B999-4AAC-B5C3-C5AC2D96DEA2}" type="slidenum">
              <a:rPr lang="en-US" altLang="ja-JP" smtClean="0"/>
              <a:pPr>
                <a:defRPr/>
              </a:pPr>
              <a:t>8</a:t>
            </a:fld>
            <a:endParaRPr lang="en-US" altLang="ja-JP"/>
          </a:p>
        </p:txBody>
      </p:sp>
    </p:spTree>
    <p:extLst>
      <p:ext uri="{BB962C8B-B14F-4D97-AF65-F5344CB8AC3E}">
        <p14:creationId xmlns:p14="http://schemas.microsoft.com/office/powerpoint/2010/main" val="1107311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C9F0E33-4363-48C9-9128-50E49ECD6D43}" type="slidenum">
              <a:rPr lang="en-US" altLang="ja-JP"/>
              <a:pPr>
                <a:defRPr/>
              </a:pPr>
              <a:t>‹#›</a:t>
            </a:fld>
            <a:endParaRPr lang="en-US" altLang="ja-JP"/>
          </a:p>
        </p:txBody>
      </p:sp>
    </p:spTree>
    <p:extLst>
      <p:ext uri="{BB962C8B-B14F-4D97-AF65-F5344CB8AC3E}">
        <p14:creationId xmlns:p14="http://schemas.microsoft.com/office/powerpoint/2010/main" val="4285570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2123ECF-B352-414A-9017-F135D2E5347F}" type="slidenum">
              <a:rPr lang="en-US" altLang="ja-JP"/>
              <a:pPr>
                <a:defRPr/>
              </a:pPr>
              <a:t>‹#›</a:t>
            </a:fld>
            <a:endParaRPr lang="en-US" altLang="ja-JP"/>
          </a:p>
        </p:txBody>
      </p:sp>
    </p:spTree>
    <p:extLst>
      <p:ext uri="{BB962C8B-B14F-4D97-AF65-F5344CB8AC3E}">
        <p14:creationId xmlns:p14="http://schemas.microsoft.com/office/powerpoint/2010/main" val="1151451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11529AD-DFE2-4438-ACA2-6E974086A553}" type="slidenum">
              <a:rPr lang="en-US" altLang="ja-JP"/>
              <a:pPr>
                <a:defRPr/>
              </a:pPr>
              <a:t>‹#›</a:t>
            </a:fld>
            <a:endParaRPr lang="en-US" altLang="ja-JP"/>
          </a:p>
        </p:txBody>
      </p:sp>
    </p:spTree>
    <p:extLst>
      <p:ext uri="{BB962C8B-B14F-4D97-AF65-F5344CB8AC3E}">
        <p14:creationId xmlns:p14="http://schemas.microsoft.com/office/powerpoint/2010/main" val="1542341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A3A53D0-F924-49C8-9234-004890B626B8}" type="slidenum">
              <a:rPr lang="en-US" altLang="ja-JP"/>
              <a:pPr>
                <a:defRPr/>
              </a:pPr>
              <a:t>‹#›</a:t>
            </a:fld>
            <a:endParaRPr lang="en-US" altLang="ja-JP"/>
          </a:p>
        </p:txBody>
      </p:sp>
    </p:spTree>
    <p:extLst>
      <p:ext uri="{BB962C8B-B14F-4D97-AF65-F5344CB8AC3E}">
        <p14:creationId xmlns:p14="http://schemas.microsoft.com/office/powerpoint/2010/main" val="3470640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93974FE-6E3A-4CCC-9B29-E1B9217A83AC}" type="slidenum">
              <a:rPr lang="en-US" altLang="ja-JP"/>
              <a:pPr>
                <a:defRPr/>
              </a:pPr>
              <a:t>‹#›</a:t>
            </a:fld>
            <a:endParaRPr lang="en-US" altLang="ja-JP"/>
          </a:p>
        </p:txBody>
      </p:sp>
    </p:spTree>
    <p:extLst>
      <p:ext uri="{BB962C8B-B14F-4D97-AF65-F5344CB8AC3E}">
        <p14:creationId xmlns:p14="http://schemas.microsoft.com/office/powerpoint/2010/main" val="157415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22482D2-DE5D-4962-AE92-E7C0C2E086EE}" type="slidenum">
              <a:rPr lang="en-US" altLang="ja-JP"/>
              <a:pPr>
                <a:defRPr/>
              </a:pPr>
              <a:t>‹#›</a:t>
            </a:fld>
            <a:endParaRPr lang="en-US" altLang="ja-JP"/>
          </a:p>
        </p:txBody>
      </p:sp>
    </p:spTree>
    <p:extLst>
      <p:ext uri="{BB962C8B-B14F-4D97-AF65-F5344CB8AC3E}">
        <p14:creationId xmlns:p14="http://schemas.microsoft.com/office/powerpoint/2010/main" val="564333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529604EA-60A2-4E0C-AFFC-3FE8F83ADC65}" type="slidenum">
              <a:rPr lang="en-US" altLang="ja-JP"/>
              <a:pPr>
                <a:defRPr/>
              </a:pPr>
              <a:t>‹#›</a:t>
            </a:fld>
            <a:endParaRPr lang="en-US" altLang="ja-JP"/>
          </a:p>
        </p:txBody>
      </p:sp>
    </p:spTree>
    <p:extLst>
      <p:ext uri="{BB962C8B-B14F-4D97-AF65-F5344CB8AC3E}">
        <p14:creationId xmlns:p14="http://schemas.microsoft.com/office/powerpoint/2010/main" val="2707196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3506956B-7BB5-4A52-80F8-543C34E6F634}" type="slidenum">
              <a:rPr lang="en-US" altLang="ja-JP"/>
              <a:pPr>
                <a:defRPr/>
              </a:pPr>
              <a:t>‹#›</a:t>
            </a:fld>
            <a:endParaRPr lang="en-US" altLang="ja-JP"/>
          </a:p>
        </p:txBody>
      </p:sp>
    </p:spTree>
    <p:extLst>
      <p:ext uri="{BB962C8B-B14F-4D97-AF65-F5344CB8AC3E}">
        <p14:creationId xmlns:p14="http://schemas.microsoft.com/office/powerpoint/2010/main" val="80242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EF0CD300-20CE-4B08-9123-9BD5D88E4326}" type="slidenum">
              <a:rPr lang="en-US" altLang="ja-JP"/>
              <a:pPr>
                <a:defRPr/>
              </a:pPr>
              <a:t>‹#›</a:t>
            </a:fld>
            <a:endParaRPr lang="en-US" altLang="ja-JP"/>
          </a:p>
        </p:txBody>
      </p:sp>
    </p:spTree>
    <p:extLst>
      <p:ext uri="{BB962C8B-B14F-4D97-AF65-F5344CB8AC3E}">
        <p14:creationId xmlns:p14="http://schemas.microsoft.com/office/powerpoint/2010/main" val="3136695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925BEDC-3D41-4835-A685-FF7BB775E471}" type="slidenum">
              <a:rPr lang="en-US" altLang="ja-JP"/>
              <a:pPr>
                <a:defRPr/>
              </a:pPr>
              <a:t>‹#›</a:t>
            </a:fld>
            <a:endParaRPr lang="en-US" altLang="ja-JP"/>
          </a:p>
        </p:txBody>
      </p:sp>
    </p:spTree>
    <p:extLst>
      <p:ext uri="{BB962C8B-B14F-4D97-AF65-F5344CB8AC3E}">
        <p14:creationId xmlns:p14="http://schemas.microsoft.com/office/powerpoint/2010/main" val="41494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A327816-A3CB-4A43-9512-7930FD676D99}" type="slidenum">
              <a:rPr lang="en-US" altLang="ja-JP"/>
              <a:pPr>
                <a:defRPr/>
              </a:pPr>
              <a:t>‹#›</a:t>
            </a:fld>
            <a:endParaRPr lang="en-US" altLang="ja-JP"/>
          </a:p>
        </p:txBody>
      </p:sp>
    </p:spTree>
    <p:extLst>
      <p:ext uri="{BB962C8B-B14F-4D97-AF65-F5344CB8AC3E}">
        <p14:creationId xmlns:p14="http://schemas.microsoft.com/office/powerpoint/2010/main" val="239468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9D6E879B-E936-4FA5-8115-8A7A15675DD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97419" y="1988841"/>
            <a:ext cx="8749159" cy="1448652"/>
          </a:xfrm>
        </p:spPr>
        <p:txBody>
          <a:bodyPr/>
          <a:lstStyle/>
          <a:p>
            <a:pPr eaLnBrk="1" hangingPunct="1">
              <a:spcBef>
                <a:spcPts val="2400"/>
              </a:spcBef>
              <a:spcAft>
                <a:spcPts val="1200"/>
              </a:spcAft>
            </a:pPr>
            <a:r>
              <a:rPr lang="ja-JP" altLang="en-US" sz="2800" b="1" dirty="0">
                <a:solidFill>
                  <a:schemeClr val="tx1"/>
                </a:solidFill>
                <a:latin typeface="游ゴシック" panose="020B0400000000000000" pitchFamily="50" charset="-128"/>
                <a:ea typeface="游ゴシック" panose="020B0400000000000000" pitchFamily="50" charset="-128"/>
              </a:rPr>
              <a:t>「日本放送協会のインターネット活用業務の</a:t>
            </a:r>
            <a:br>
              <a:rPr lang="en-US" altLang="ja-JP" sz="2800" b="1" dirty="0">
                <a:solidFill>
                  <a:schemeClr val="tx1"/>
                </a:solidFill>
                <a:latin typeface="游ゴシック" panose="020B0400000000000000" pitchFamily="50" charset="-128"/>
                <a:ea typeface="游ゴシック" panose="020B0400000000000000" pitchFamily="50" charset="-128"/>
              </a:rPr>
            </a:br>
            <a:r>
              <a:rPr lang="ja-JP" altLang="en-US" sz="2800" b="1" dirty="0">
                <a:solidFill>
                  <a:schemeClr val="tx1"/>
                </a:solidFill>
                <a:latin typeface="游ゴシック" panose="020B0400000000000000" pitchFamily="50" charset="-128"/>
                <a:ea typeface="游ゴシック" panose="020B0400000000000000" pitchFamily="50" charset="-128"/>
              </a:rPr>
              <a:t>競争評価に関する準備会合」ご説明資料</a:t>
            </a:r>
            <a:br>
              <a:rPr lang="en-US" altLang="ja-JP" sz="2800" b="1" dirty="0">
                <a:solidFill>
                  <a:schemeClr val="tx1"/>
                </a:solidFill>
                <a:latin typeface="游ゴシック" panose="020B0400000000000000" pitchFamily="50" charset="-128"/>
                <a:ea typeface="游ゴシック" panose="020B0400000000000000" pitchFamily="50" charset="-128"/>
              </a:rPr>
            </a:br>
            <a:r>
              <a:rPr lang="ja-JP" altLang="en-US" sz="2400" b="1" dirty="0">
                <a:solidFill>
                  <a:schemeClr val="tx1"/>
                </a:solidFill>
                <a:latin typeface="游ゴシック" panose="020B0400000000000000" pitchFamily="50" charset="-128"/>
                <a:ea typeface="游ゴシック" panose="020B0400000000000000" pitchFamily="50" charset="-128"/>
              </a:rPr>
              <a:t>～豊かな情報空間をめざして～</a:t>
            </a:r>
            <a:endParaRPr lang="ja-JP" altLang="en-US" sz="2800" b="1" dirty="0">
              <a:solidFill>
                <a:schemeClr val="tx1"/>
              </a:solidFill>
              <a:latin typeface="游ゴシック" panose="020B0400000000000000" pitchFamily="50" charset="-128"/>
              <a:ea typeface="游ゴシック" panose="020B0400000000000000" pitchFamily="50" charset="-128"/>
            </a:endParaRPr>
          </a:p>
        </p:txBody>
      </p:sp>
      <p:sp>
        <p:nvSpPr>
          <p:cNvPr id="2051" name="Rectangle 3"/>
          <p:cNvSpPr>
            <a:spLocks noGrp="1" noChangeArrowheads="1"/>
          </p:cNvSpPr>
          <p:nvPr>
            <p:ph type="subTitle" idx="1"/>
          </p:nvPr>
        </p:nvSpPr>
        <p:spPr>
          <a:xfrm>
            <a:off x="468314" y="4149081"/>
            <a:ext cx="8207375" cy="2081213"/>
          </a:xfrm>
        </p:spPr>
        <p:txBody>
          <a:bodyPr/>
          <a:lstStyle/>
          <a:p>
            <a:pPr eaLnBrk="1" hangingPunct="1"/>
            <a:endParaRPr lang="en-US" altLang="ja-JP" sz="2400" dirty="0"/>
          </a:p>
          <a:p>
            <a:pPr eaLnBrk="1" hangingPunct="1"/>
            <a:r>
              <a:rPr lang="en-US" altLang="ja-JP" sz="2400" dirty="0">
                <a:latin typeface="ＭＳ Ｐゴシック" panose="020B0600070205080204" pitchFamily="50" charset="-128"/>
                <a:ea typeface="ＭＳ Ｐゴシック" panose="020B0600070205080204" pitchFamily="50" charset="-128"/>
              </a:rPr>
              <a:t>2024</a:t>
            </a:r>
            <a:r>
              <a:rPr lang="ja-JP" altLang="en-US" sz="2400" dirty="0">
                <a:latin typeface="ＭＳ Ｐゴシック" panose="020B0600070205080204" pitchFamily="50" charset="-128"/>
                <a:ea typeface="ＭＳ Ｐゴシック" panose="020B0600070205080204" pitchFamily="50" charset="-128"/>
              </a:rPr>
              <a:t>年２月</a:t>
            </a:r>
            <a:r>
              <a:rPr lang="en-US" altLang="ja-JP" sz="2400" dirty="0">
                <a:latin typeface="ＭＳ Ｐゴシック" panose="020B0600070205080204" pitchFamily="50" charset="-128"/>
                <a:ea typeface="ＭＳ Ｐゴシック" panose="020B0600070205080204" pitchFamily="50" charset="-128"/>
              </a:rPr>
              <a:t>29</a:t>
            </a:r>
            <a:r>
              <a:rPr lang="ja-JP" altLang="en-US" sz="2400" dirty="0">
                <a:latin typeface="ＭＳ Ｐゴシック" panose="020B0600070205080204" pitchFamily="50" charset="-128"/>
                <a:ea typeface="ＭＳ Ｐゴシック" panose="020B0600070205080204" pitchFamily="50" charset="-128"/>
              </a:rPr>
              <a:t>日</a:t>
            </a:r>
          </a:p>
          <a:p>
            <a:pPr eaLnBrk="1" hangingPunct="1">
              <a:lnSpc>
                <a:spcPts val="2300"/>
              </a:lnSpc>
              <a:spcBef>
                <a:spcPts val="0"/>
              </a:spcBef>
            </a:pPr>
            <a:endParaRPr lang="ja-JP" altLang="en-US" sz="2400" dirty="0">
              <a:latin typeface="ＭＳ Ｐゴシック" panose="020B0600070205080204" pitchFamily="50" charset="-128"/>
              <a:ea typeface="ＭＳ Ｐゴシック" panose="020B0600070205080204" pitchFamily="50" charset="-128"/>
            </a:endParaRPr>
          </a:p>
          <a:p>
            <a:pPr eaLnBrk="1" hangingPunct="1"/>
            <a:r>
              <a:rPr lang="ja-JP" altLang="en-US" sz="2400" dirty="0">
                <a:latin typeface="ＭＳ Ｐゴシック" panose="020B0600070205080204" pitchFamily="50" charset="-128"/>
                <a:ea typeface="ＭＳ Ｐゴシック" panose="020B0600070205080204" pitchFamily="50" charset="-128"/>
              </a:rPr>
              <a:t>一般社団法人　日本民間放送連盟</a:t>
            </a:r>
          </a:p>
        </p:txBody>
      </p:sp>
      <p:sp>
        <p:nvSpPr>
          <p:cNvPr id="2053" name="Line 5"/>
          <p:cNvSpPr>
            <a:spLocks noChangeShapeType="1"/>
          </p:cNvSpPr>
          <p:nvPr/>
        </p:nvSpPr>
        <p:spPr bwMode="auto">
          <a:xfrm>
            <a:off x="0" y="3429000"/>
            <a:ext cx="9144000" cy="0"/>
          </a:xfrm>
          <a:prstGeom prst="line">
            <a:avLst/>
          </a:prstGeom>
          <a:noFill/>
          <a:ln w="57150" cmpd="thickThin">
            <a:solidFill>
              <a:srgbClr val="2E83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highlight>
                <a:srgbClr val="0062AC"/>
              </a:highlight>
            </a:endParaRPr>
          </a:p>
        </p:txBody>
      </p:sp>
      <p:pic>
        <p:nvPicPr>
          <p:cNvPr id="205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4572" y="472678"/>
            <a:ext cx="2769915" cy="46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4442FE33-01AB-DED0-C956-2A823079145C}"/>
              </a:ext>
            </a:extLst>
          </p:cNvPr>
          <p:cNvSpPr txBox="1"/>
          <p:nvPr/>
        </p:nvSpPr>
        <p:spPr>
          <a:xfrm>
            <a:off x="3167843" y="1404183"/>
            <a:ext cx="2808312" cy="523220"/>
          </a:xfrm>
          <a:prstGeom prst="rect">
            <a:avLst/>
          </a:prstGeom>
          <a:noFill/>
        </p:spPr>
        <p:txBody>
          <a:bodyPr wrap="square" rtlCol="0">
            <a:spAutoFit/>
          </a:bodyPr>
          <a:lstStyle/>
          <a:p>
            <a:r>
              <a:rPr kumimoji="1" lang="en-US" altLang="ja-JP" sz="2800" dirty="0">
                <a:solidFill>
                  <a:srgbClr val="FF0000"/>
                </a:solidFill>
              </a:rPr>
              <a:t>【</a:t>
            </a:r>
            <a:r>
              <a:rPr lang="ja-JP" altLang="en-US" sz="2800" dirty="0">
                <a:solidFill>
                  <a:srgbClr val="FF0000"/>
                </a:solidFill>
              </a:rPr>
              <a:t>未定稿・</a:t>
            </a:r>
            <a:r>
              <a:rPr lang="en-US" altLang="ja-JP" sz="2800">
                <a:solidFill>
                  <a:srgbClr val="FF0000"/>
                </a:solidFill>
              </a:rPr>
              <a:t>2/22</a:t>
            </a:r>
            <a:r>
              <a:rPr kumimoji="1" lang="en-US" altLang="ja-JP" sz="2800">
                <a:solidFill>
                  <a:srgbClr val="FF0000"/>
                </a:solidFill>
              </a:rPr>
              <a:t>】</a:t>
            </a:r>
            <a:endParaRPr kumimoji="1" lang="ja-JP" altLang="en-US" sz="2800" dirty="0">
              <a:solidFill>
                <a:srgbClr val="FF0000"/>
              </a:solidFill>
            </a:endParaRPr>
          </a:p>
        </p:txBody>
      </p:sp>
      <p:sp>
        <p:nvSpPr>
          <p:cNvPr id="7" name="正方形/長方形 6">
            <a:extLst>
              <a:ext uri="{FF2B5EF4-FFF2-40B4-BE49-F238E27FC236}">
                <a16:creationId xmlns:a16="http://schemas.microsoft.com/office/drawing/2014/main" id="{1C4BBC21-16BA-4958-BD02-8B61854B8F84}"/>
              </a:ext>
            </a:extLst>
          </p:cNvPr>
          <p:cNvSpPr/>
          <p:nvPr/>
        </p:nvSpPr>
        <p:spPr>
          <a:xfrm>
            <a:off x="7357928" y="93366"/>
            <a:ext cx="1512168" cy="388351"/>
          </a:xfrm>
          <a:prstGeom prst="rect">
            <a:avLst/>
          </a:prstGeom>
          <a:solidFill>
            <a:schemeClr val="bg1"/>
          </a:solidFill>
          <a:ln w="19050">
            <a:solidFill>
              <a:schemeClr val="tx1"/>
            </a:solidFill>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Arial"/>
                <a:ea typeface="ＭＳ Ｐゴシック" pitchFamily="50" charset="-128"/>
                <a:cs typeface="+mn-cs"/>
              </a:rPr>
              <a:t>資料４－１</a:t>
            </a:r>
            <a:endParaRPr kumimoji="0" lang="en-US" altLang="ja-JP" sz="2000" b="0" i="0" u="none" strike="noStrike" kern="0" cap="none" spc="0" normalizeH="0" baseline="0" noProof="0" dirty="0">
              <a:ln>
                <a:noFill/>
              </a:ln>
              <a:solidFill>
                <a:prstClr val="black"/>
              </a:solidFill>
              <a:effectLst/>
              <a:uLnTx/>
              <a:uFillTx/>
              <a:latin typeface="Arial"/>
              <a:ea typeface="ＭＳ Ｐゴシック" pitchFamily="50" charset="-128"/>
              <a:cs typeface="+mn-cs"/>
            </a:endParaRPr>
          </a:p>
        </p:txBody>
      </p:sp>
    </p:spTree>
    <p:extLst>
      <p:ext uri="{BB962C8B-B14F-4D97-AF65-F5344CB8AC3E}">
        <p14:creationId xmlns:p14="http://schemas.microsoft.com/office/powerpoint/2010/main" val="3236543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FB558B41-EE1D-4587-960E-535C9C708F54}"/>
              </a:ext>
            </a:extLst>
          </p:cNvPr>
          <p:cNvSpPr>
            <a:spLocks noChangeArrowheads="1"/>
          </p:cNvSpPr>
          <p:nvPr/>
        </p:nvSpPr>
        <p:spPr bwMode="auto">
          <a:xfrm>
            <a:off x="395536" y="1458000"/>
            <a:ext cx="8352928" cy="5400000"/>
          </a:xfrm>
          <a:prstGeom prst="rect">
            <a:avLst/>
          </a:prstGeom>
          <a:noFill/>
          <a:ln w="38100" cmpd="sng">
            <a:noFill/>
            <a:miter lim="800000"/>
            <a:headEnd/>
            <a:tailEnd/>
          </a:ln>
          <a:effectLst>
            <a:softEdge rad="0"/>
          </a:effectLst>
        </p:spPr>
        <p:txBody>
          <a:bodyPr anchor="t"/>
          <a:lstStyle>
            <a:lvl1pPr marL="266700" indent="-266700" eaLnBrk="0" hangingPunct="0">
              <a:defRPr kumimoji="1">
                <a:solidFill>
                  <a:schemeClr val="tx1"/>
                </a:solidFill>
                <a:latin typeface="Arial" panose="020B0604020202020204" pitchFamily="34" charset="0"/>
                <a:ea typeface="HGS創英角ｺﾞｼｯｸUB" panose="020B0900000000000000" pitchFamily="50" charset="-128"/>
              </a:defRPr>
            </a:lvl1pPr>
            <a:lvl2pPr marL="742950" indent="-285750" eaLnBrk="0" hangingPunct="0">
              <a:defRPr kumimoji="1">
                <a:solidFill>
                  <a:schemeClr val="tx1"/>
                </a:solidFill>
                <a:latin typeface="Arial" panose="020B0604020202020204" pitchFamily="34" charset="0"/>
                <a:ea typeface="HGS創英角ｺﾞｼｯｸUB" panose="020B0900000000000000" pitchFamily="50" charset="-128"/>
              </a:defRPr>
            </a:lvl2pPr>
            <a:lvl3pPr marL="1143000" indent="-228600" eaLnBrk="0" hangingPunct="0">
              <a:defRPr kumimoji="1">
                <a:solidFill>
                  <a:schemeClr val="tx1"/>
                </a:solidFill>
                <a:latin typeface="Arial" panose="020B0604020202020204" pitchFamily="34" charset="0"/>
                <a:ea typeface="HGS創英角ｺﾞｼｯｸUB" panose="020B0900000000000000" pitchFamily="50" charset="-128"/>
              </a:defRPr>
            </a:lvl3pPr>
            <a:lvl4pPr marL="1600200" indent="-228600" eaLnBrk="0" hangingPunct="0">
              <a:defRPr kumimoji="1">
                <a:solidFill>
                  <a:schemeClr val="tx1"/>
                </a:solidFill>
                <a:latin typeface="Arial" panose="020B0604020202020204" pitchFamily="34" charset="0"/>
                <a:ea typeface="HGS創英角ｺﾞｼｯｸUB" panose="020B0900000000000000" pitchFamily="50" charset="-128"/>
              </a:defRPr>
            </a:lvl4pPr>
            <a:lvl5pPr marL="2057400" indent="-228600" eaLnBrk="0" hangingPunct="0">
              <a:defRPr kumimoji="1">
                <a:solidFill>
                  <a:schemeClr val="tx1"/>
                </a:solidFill>
                <a:latin typeface="Arial" panose="020B0604020202020204" pitchFamily="34" charset="0"/>
                <a:ea typeface="HGS創英角ｺﾞｼｯｸUB" panose="020B09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S創英角ｺﾞｼｯｸUB" panose="020B09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S創英角ｺﾞｼｯｸUB" panose="020B09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S創英角ｺﾞｼｯｸUB" panose="020B09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S創英角ｺﾞｼｯｸUB" panose="020B0900000000000000" pitchFamily="50" charset="-128"/>
              </a:defRPr>
            </a:lvl9pPr>
          </a:lstStyle>
          <a:p>
            <a:pPr marL="180975" indent="-180975" algn="just" eaLnBrk="1">
              <a:lnSpc>
                <a:spcPts val="2600"/>
              </a:lnSpc>
              <a:spcBef>
                <a:spcPts val="1200"/>
              </a:spcBef>
            </a:pPr>
            <a:r>
              <a:rPr lang="ja-JP" altLang="en-US" sz="2000" dirty="0">
                <a:latin typeface="+mj-ea"/>
                <a:ea typeface="+mj-ea"/>
              </a:rPr>
              <a:t>■準備会合における議論で、「競争評価や公正競争確保の目的は、高い水準の多元性の確保である」との共通認識が得られています。この考え方に民放連は賛成します。</a:t>
            </a:r>
            <a:endParaRPr lang="en-US" altLang="ja-JP" sz="2000" dirty="0">
              <a:latin typeface="+mj-ea"/>
              <a:ea typeface="+mj-ea"/>
            </a:endParaRPr>
          </a:p>
          <a:p>
            <a:pPr marL="180975" indent="-180975" algn="just" eaLnBrk="1">
              <a:lnSpc>
                <a:spcPts val="2600"/>
              </a:lnSpc>
              <a:spcBef>
                <a:spcPts val="1200"/>
              </a:spcBef>
            </a:pPr>
            <a:r>
              <a:rPr lang="ja-JP" altLang="en-US" sz="2000" dirty="0">
                <a:latin typeface="+mj-ea"/>
                <a:ea typeface="+mj-ea"/>
              </a:rPr>
              <a:t>■第３回準備会合（１月３１日開催）での、林構成員の「メディアの多元性確保の究極的な目的は、健全な民主主義の発展に資するという放送法１条に求められる」との発言にも賛成します。</a:t>
            </a:r>
            <a:endParaRPr lang="en-US" altLang="ja-JP" sz="2000" dirty="0">
              <a:latin typeface="+mj-ea"/>
              <a:ea typeface="+mj-ea"/>
            </a:endParaRPr>
          </a:p>
          <a:p>
            <a:pPr marL="180975" indent="-180975" algn="just" eaLnBrk="1">
              <a:lnSpc>
                <a:spcPts val="2600"/>
              </a:lnSpc>
              <a:spcBef>
                <a:spcPts val="1200"/>
              </a:spcBef>
            </a:pPr>
            <a:r>
              <a:rPr lang="ja-JP" altLang="en-US" sz="2000" dirty="0">
                <a:latin typeface="+mj-ea"/>
                <a:ea typeface="+mj-ea"/>
              </a:rPr>
              <a:t>■民間放送や新聞と差別化した、ＮＨＫらしい公共性を発揮することが、「高い水準の多元性の確保」につながり、競争評価の目的に適うと考えます。</a:t>
            </a:r>
            <a:endParaRPr lang="en-US" altLang="ja-JP" sz="2000" dirty="0">
              <a:latin typeface="+mj-ea"/>
              <a:ea typeface="+mj-ea"/>
            </a:endParaRPr>
          </a:p>
          <a:p>
            <a:pPr marL="180975" indent="-180975" algn="just" eaLnBrk="1">
              <a:lnSpc>
                <a:spcPts val="2600"/>
              </a:lnSpc>
              <a:spcBef>
                <a:spcPts val="1200"/>
              </a:spcBef>
            </a:pPr>
            <a:r>
              <a:rPr lang="ja-JP" altLang="en-US" sz="2000" dirty="0">
                <a:latin typeface="+mj-ea"/>
                <a:ea typeface="+mj-ea"/>
              </a:rPr>
              <a:t>■民放連はかねてより、</a:t>
            </a:r>
            <a:r>
              <a:rPr lang="ja-JP" altLang="en-US" sz="2000" b="1" u="sng" dirty="0">
                <a:latin typeface="+mj-ea"/>
                <a:ea typeface="+mj-ea"/>
              </a:rPr>
              <a:t>ＮＨＫがネット配信で実施すること、実施しないことと、その理由</a:t>
            </a:r>
            <a:r>
              <a:rPr lang="ja-JP" altLang="en-US" sz="2000" dirty="0">
                <a:latin typeface="+mj-ea"/>
                <a:ea typeface="+mj-ea"/>
              </a:rPr>
              <a:t>を明らかにしてほしいと述べてきました。</a:t>
            </a:r>
            <a:endParaRPr lang="en-US" altLang="ja-JP" sz="2000" dirty="0">
              <a:latin typeface="+mj-ea"/>
              <a:ea typeface="+mj-ea"/>
            </a:endParaRPr>
          </a:p>
          <a:p>
            <a:pPr marL="180975" indent="-180975" algn="just" eaLnBrk="1">
              <a:lnSpc>
                <a:spcPts val="2600"/>
              </a:lnSpc>
              <a:spcBef>
                <a:spcPts val="1200"/>
              </a:spcBef>
            </a:pPr>
            <a:r>
              <a:rPr lang="ja-JP" altLang="en-US" sz="2000" dirty="0">
                <a:latin typeface="+mj-ea"/>
                <a:ea typeface="+mj-ea"/>
              </a:rPr>
              <a:t>■それを踏まえて、本準備会合でしっかりと議論を行い、総務省の「検証会議（仮）」における競争評価の体制や基準を、実効性のある形で整備していく必要があります。</a:t>
            </a:r>
            <a:endParaRPr lang="en-US" altLang="ja-JP" sz="2000" dirty="0">
              <a:latin typeface="+mj-ea"/>
              <a:ea typeface="+mj-ea"/>
            </a:endParaRPr>
          </a:p>
          <a:p>
            <a:pPr marL="180975" indent="-180975" algn="just" eaLnBrk="1">
              <a:lnSpc>
                <a:spcPts val="2600"/>
              </a:lnSpc>
              <a:spcBef>
                <a:spcPts val="1200"/>
              </a:spcBef>
            </a:pPr>
            <a:endParaRPr lang="en-US" altLang="ja-JP" sz="2000" dirty="0">
              <a:solidFill>
                <a:srgbClr val="FF0000"/>
              </a:solidFill>
              <a:latin typeface="+mj-ea"/>
              <a:ea typeface="+mj-ea"/>
            </a:endParaRPr>
          </a:p>
        </p:txBody>
      </p:sp>
      <p:sp>
        <p:nvSpPr>
          <p:cNvPr id="10" name="タイトル 1">
            <a:extLst>
              <a:ext uri="{FF2B5EF4-FFF2-40B4-BE49-F238E27FC236}">
                <a16:creationId xmlns:a16="http://schemas.microsoft.com/office/drawing/2014/main" id="{5706B58C-DDB8-4AF5-A4FA-93D17487AFD7}"/>
              </a:ext>
            </a:extLst>
          </p:cNvPr>
          <p:cNvSpPr>
            <a:spLocks noGrp="1"/>
          </p:cNvSpPr>
          <p:nvPr>
            <p:ph type="title"/>
          </p:nvPr>
        </p:nvSpPr>
        <p:spPr>
          <a:xfrm>
            <a:off x="0" y="571469"/>
            <a:ext cx="9144000" cy="620688"/>
          </a:xfrm>
        </p:spPr>
        <p:txBody>
          <a:bodyPr>
            <a:noAutofit/>
          </a:bodyPr>
          <a:lstStyle/>
          <a:p>
            <a:r>
              <a:rPr lang="ja-JP" altLang="en-US" sz="2800" dirty="0">
                <a:latin typeface="ＭＳ Ｐゴシック" panose="020B0600070205080204" pitchFamily="50" charset="-128"/>
                <a:ea typeface="ＭＳ Ｐゴシック" panose="020B0600070205080204" pitchFamily="50" charset="-128"/>
              </a:rPr>
              <a:t>１．基本姿勢</a:t>
            </a:r>
          </a:p>
        </p:txBody>
      </p:sp>
      <p:sp>
        <p:nvSpPr>
          <p:cNvPr id="7" name="スライド番号プレースホルダー 2">
            <a:extLst>
              <a:ext uri="{FF2B5EF4-FFF2-40B4-BE49-F238E27FC236}">
                <a16:creationId xmlns:a16="http://schemas.microsoft.com/office/drawing/2014/main" id="{13883A5C-DA08-4FE4-92DE-F6C1A4C23C7B}"/>
              </a:ext>
            </a:extLst>
          </p:cNvPr>
          <p:cNvSpPr txBox="1">
            <a:spLocks/>
          </p:cNvSpPr>
          <p:nvPr/>
        </p:nvSpPr>
        <p:spPr bwMode="auto">
          <a:xfrm>
            <a:off x="8460432" y="199790"/>
            <a:ext cx="432048" cy="371679"/>
          </a:xfrm>
          <a:prstGeom prst="rect">
            <a:avLst/>
          </a:prstGeom>
          <a:noFill/>
          <a:ln w="25400" cmpd="sng">
            <a:solidFill>
              <a:srgbClr val="2E83B8"/>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defRPr/>
            </a:pPr>
            <a:fld id="{6A3A53D0-F924-49C8-9234-004890B626B8}" type="slidenum">
              <a:rPr lang="en-US" altLang="ja-JP" sz="2000">
                <a:solidFill>
                  <a:srgbClr val="0062AC"/>
                </a:solidFill>
                <a:latin typeface="+mn-ea"/>
                <a:ea typeface="+mn-ea"/>
              </a:rPr>
              <a:pPr algn="ctr">
                <a:defRPr/>
              </a:pPr>
              <a:t>1</a:t>
            </a:fld>
            <a:endParaRPr lang="en-US" altLang="ja-JP" sz="2400" dirty="0">
              <a:solidFill>
                <a:srgbClr val="0062AC"/>
              </a:solidFill>
              <a:latin typeface="+mn-ea"/>
              <a:ea typeface="+mn-ea"/>
            </a:endParaRPr>
          </a:p>
        </p:txBody>
      </p:sp>
      <p:sp>
        <p:nvSpPr>
          <p:cNvPr id="3" name="Line 5">
            <a:extLst>
              <a:ext uri="{FF2B5EF4-FFF2-40B4-BE49-F238E27FC236}">
                <a16:creationId xmlns:a16="http://schemas.microsoft.com/office/drawing/2014/main" id="{02370E7A-88E3-6A1C-B6A3-D2FB17345BFF}"/>
              </a:ext>
            </a:extLst>
          </p:cNvPr>
          <p:cNvSpPr>
            <a:spLocks noChangeShapeType="1"/>
          </p:cNvSpPr>
          <p:nvPr/>
        </p:nvSpPr>
        <p:spPr bwMode="auto">
          <a:xfrm>
            <a:off x="0" y="1192157"/>
            <a:ext cx="9144000" cy="0"/>
          </a:xfrm>
          <a:prstGeom prst="line">
            <a:avLst/>
          </a:prstGeom>
          <a:noFill/>
          <a:ln w="57150" cmpd="thickThin">
            <a:solidFill>
              <a:srgbClr val="2E83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highlight>
                <a:srgbClr val="0062AC"/>
              </a:highlight>
            </a:endParaRPr>
          </a:p>
        </p:txBody>
      </p:sp>
    </p:spTree>
    <p:extLst>
      <p:ext uri="{BB962C8B-B14F-4D97-AF65-F5344CB8AC3E}">
        <p14:creationId xmlns:p14="http://schemas.microsoft.com/office/powerpoint/2010/main" val="1399607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FB558B41-EE1D-4587-960E-535C9C708F54}"/>
              </a:ext>
            </a:extLst>
          </p:cNvPr>
          <p:cNvSpPr>
            <a:spLocks noChangeArrowheads="1"/>
          </p:cNvSpPr>
          <p:nvPr/>
        </p:nvSpPr>
        <p:spPr bwMode="auto">
          <a:xfrm>
            <a:off x="539552" y="1052736"/>
            <a:ext cx="8352928" cy="4968552"/>
          </a:xfrm>
          <a:prstGeom prst="rect">
            <a:avLst/>
          </a:prstGeom>
          <a:noFill/>
          <a:ln w="38100" cmpd="sng">
            <a:noFill/>
            <a:miter lim="800000"/>
            <a:headEnd/>
            <a:tailEnd/>
          </a:ln>
          <a:effectLst>
            <a:softEdge rad="0"/>
          </a:effectLst>
        </p:spPr>
        <p:txBody>
          <a:bodyPr anchor="ctr"/>
          <a:lstStyle>
            <a:lvl1pPr marL="266700" indent="-266700" eaLnBrk="0" hangingPunct="0">
              <a:defRPr kumimoji="1">
                <a:solidFill>
                  <a:schemeClr val="tx1"/>
                </a:solidFill>
                <a:latin typeface="Arial" panose="020B0604020202020204" pitchFamily="34" charset="0"/>
                <a:ea typeface="HGS創英角ｺﾞｼｯｸUB" panose="020B0900000000000000" pitchFamily="50" charset="-128"/>
              </a:defRPr>
            </a:lvl1pPr>
            <a:lvl2pPr marL="742950" indent="-285750" eaLnBrk="0" hangingPunct="0">
              <a:defRPr kumimoji="1">
                <a:solidFill>
                  <a:schemeClr val="tx1"/>
                </a:solidFill>
                <a:latin typeface="Arial" panose="020B0604020202020204" pitchFamily="34" charset="0"/>
                <a:ea typeface="HGS創英角ｺﾞｼｯｸUB" panose="020B0900000000000000" pitchFamily="50" charset="-128"/>
              </a:defRPr>
            </a:lvl2pPr>
            <a:lvl3pPr marL="1143000" indent="-228600" eaLnBrk="0" hangingPunct="0">
              <a:defRPr kumimoji="1">
                <a:solidFill>
                  <a:schemeClr val="tx1"/>
                </a:solidFill>
                <a:latin typeface="Arial" panose="020B0604020202020204" pitchFamily="34" charset="0"/>
                <a:ea typeface="HGS創英角ｺﾞｼｯｸUB" panose="020B0900000000000000" pitchFamily="50" charset="-128"/>
              </a:defRPr>
            </a:lvl3pPr>
            <a:lvl4pPr marL="1600200" indent="-228600" eaLnBrk="0" hangingPunct="0">
              <a:defRPr kumimoji="1">
                <a:solidFill>
                  <a:schemeClr val="tx1"/>
                </a:solidFill>
                <a:latin typeface="Arial" panose="020B0604020202020204" pitchFamily="34" charset="0"/>
                <a:ea typeface="HGS創英角ｺﾞｼｯｸUB" panose="020B0900000000000000" pitchFamily="50" charset="-128"/>
              </a:defRPr>
            </a:lvl4pPr>
            <a:lvl5pPr marL="2057400" indent="-228600" eaLnBrk="0" hangingPunct="0">
              <a:defRPr kumimoji="1">
                <a:solidFill>
                  <a:schemeClr val="tx1"/>
                </a:solidFill>
                <a:latin typeface="Arial" panose="020B0604020202020204" pitchFamily="34" charset="0"/>
                <a:ea typeface="HGS創英角ｺﾞｼｯｸUB" panose="020B09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S創英角ｺﾞｼｯｸUB" panose="020B09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S創英角ｺﾞｼｯｸUB" panose="020B09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S創英角ｺﾞｼｯｸUB" panose="020B09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S創英角ｺﾞｼｯｸUB" panose="020B0900000000000000" pitchFamily="50" charset="-128"/>
              </a:defRPr>
            </a:lvl9pPr>
          </a:lstStyle>
          <a:p>
            <a:pPr marL="180975" indent="-180975" algn="just">
              <a:lnSpc>
                <a:spcPts val="2600"/>
              </a:lnSpc>
              <a:spcBef>
                <a:spcPts val="1200"/>
              </a:spcBef>
            </a:pPr>
            <a:endParaRPr lang="en-US" altLang="ja-JP" sz="2000" dirty="0">
              <a:latin typeface="+mj-ea"/>
              <a:ea typeface="+mj-ea"/>
            </a:endParaRPr>
          </a:p>
          <a:p>
            <a:pPr marL="180975" indent="-180975" algn="just">
              <a:lnSpc>
                <a:spcPts val="2600"/>
              </a:lnSpc>
              <a:spcBef>
                <a:spcPts val="1200"/>
              </a:spcBef>
            </a:pPr>
            <a:endParaRPr lang="en-US" altLang="ja-JP" sz="2000" dirty="0">
              <a:latin typeface="+mj-ea"/>
              <a:ea typeface="+mj-ea"/>
            </a:endParaRPr>
          </a:p>
          <a:p>
            <a:pPr marL="180975" indent="-180975" algn="just">
              <a:lnSpc>
                <a:spcPts val="2600"/>
              </a:lnSpc>
              <a:spcBef>
                <a:spcPts val="1200"/>
              </a:spcBef>
            </a:pPr>
            <a:endParaRPr lang="en-US" altLang="ja-JP" sz="2000" dirty="0">
              <a:latin typeface="+mj-ea"/>
              <a:ea typeface="+mj-ea"/>
            </a:endParaRPr>
          </a:p>
          <a:p>
            <a:pPr marL="180975" indent="-180975" algn="just">
              <a:lnSpc>
                <a:spcPts val="2600"/>
              </a:lnSpc>
              <a:spcBef>
                <a:spcPts val="1200"/>
              </a:spcBef>
            </a:pPr>
            <a:endParaRPr lang="en-US" altLang="ja-JP" sz="2000" dirty="0">
              <a:latin typeface="+mj-ea"/>
              <a:ea typeface="+mj-ea"/>
            </a:endParaRPr>
          </a:p>
          <a:p>
            <a:pPr marL="180975" indent="-180975" algn="just">
              <a:lnSpc>
                <a:spcPts val="2600"/>
              </a:lnSpc>
              <a:spcBef>
                <a:spcPts val="1200"/>
              </a:spcBef>
            </a:pPr>
            <a:endParaRPr lang="en-US" altLang="ja-JP" sz="2000" dirty="0">
              <a:latin typeface="+mj-ea"/>
              <a:ea typeface="+mj-ea"/>
            </a:endParaRPr>
          </a:p>
          <a:p>
            <a:pPr marL="180975" indent="-180975" algn="just">
              <a:lnSpc>
                <a:spcPts val="2600"/>
              </a:lnSpc>
              <a:spcBef>
                <a:spcPts val="1200"/>
              </a:spcBef>
            </a:pPr>
            <a:endParaRPr lang="en-US" altLang="ja-JP" sz="2000" dirty="0">
              <a:latin typeface="+mj-ea"/>
              <a:ea typeface="+mj-ea"/>
            </a:endParaRPr>
          </a:p>
        </p:txBody>
      </p:sp>
      <p:sp>
        <p:nvSpPr>
          <p:cNvPr id="10" name="タイトル 1">
            <a:extLst>
              <a:ext uri="{FF2B5EF4-FFF2-40B4-BE49-F238E27FC236}">
                <a16:creationId xmlns:a16="http://schemas.microsoft.com/office/drawing/2014/main" id="{5706B58C-DDB8-4AF5-A4FA-93D17487AFD7}"/>
              </a:ext>
            </a:extLst>
          </p:cNvPr>
          <p:cNvSpPr>
            <a:spLocks noGrp="1"/>
          </p:cNvSpPr>
          <p:nvPr>
            <p:ph type="title"/>
          </p:nvPr>
        </p:nvSpPr>
        <p:spPr>
          <a:xfrm>
            <a:off x="0" y="571469"/>
            <a:ext cx="9144000" cy="620688"/>
          </a:xfrm>
        </p:spPr>
        <p:txBody>
          <a:bodyPr>
            <a:noAutofit/>
          </a:bodyPr>
          <a:lstStyle/>
          <a:p>
            <a:r>
              <a:rPr lang="ja-JP" altLang="en-US" sz="2800" dirty="0">
                <a:latin typeface="ＭＳ Ｐゴシック" panose="020B0600070205080204" pitchFamily="50" charset="-128"/>
                <a:ea typeface="ＭＳ Ｐゴシック" panose="020B0600070205080204" pitchFamily="50" charset="-128"/>
              </a:rPr>
              <a:t>２．総務省における枠組み・プロセスについて①</a:t>
            </a:r>
          </a:p>
        </p:txBody>
      </p:sp>
      <p:sp>
        <p:nvSpPr>
          <p:cNvPr id="7" name="スライド番号プレースホルダー 2">
            <a:extLst>
              <a:ext uri="{FF2B5EF4-FFF2-40B4-BE49-F238E27FC236}">
                <a16:creationId xmlns:a16="http://schemas.microsoft.com/office/drawing/2014/main" id="{13883A5C-DA08-4FE4-92DE-F6C1A4C23C7B}"/>
              </a:ext>
            </a:extLst>
          </p:cNvPr>
          <p:cNvSpPr txBox="1">
            <a:spLocks/>
          </p:cNvSpPr>
          <p:nvPr/>
        </p:nvSpPr>
        <p:spPr bwMode="auto">
          <a:xfrm>
            <a:off x="8460432" y="199790"/>
            <a:ext cx="432048" cy="371679"/>
          </a:xfrm>
          <a:prstGeom prst="rect">
            <a:avLst/>
          </a:prstGeom>
          <a:noFill/>
          <a:ln w="25400" cmpd="sng">
            <a:solidFill>
              <a:srgbClr val="2E83B8"/>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defRPr/>
            </a:pPr>
            <a:fld id="{6A3A53D0-F924-49C8-9234-004890B626B8}" type="slidenum">
              <a:rPr lang="en-US" altLang="ja-JP" sz="2000">
                <a:solidFill>
                  <a:srgbClr val="0062AC"/>
                </a:solidFill>
                <a:latin typeface="+mn-ea"/>
                <a:ea typeface="+mn-ea"/>
              </a:rPr>
              <a:pPr algn="ctr">
                <a:defRPr/>
              </a:pPr>
              <a:t>2</a:t>
            </a:fld>
            <a:endParaRPr lang="en-US" altLang="ja-JP" sz="2400" dirty="0">
              <a:solidFill>
                <a:srgbClr val="0062AC"/>
              </a:solidFill>
              <a:latin typeface="+mn-ea"/>
              <a:ea typeface="+mn-ea"/>
            </a:endParaRPr>
          </a:p>
        </p:txBody>
      </p:sp>
      <p:sp>
        <p:nvSpPr>
          <p:cNvPr id="2" name="Rectangle 6">
            <a:extLst>
              <a:ext uri="{FF2B5EF4-FFF2-40B4-BE49-F238E27FC236}">
                <a16:creationId xmlns:a16="http://schemas.microsoft.com/office/drawing/2014/main" id="{2B08FE95-23D8-1AF3-D5B4-A7F1D7A8C2C9}"/>
              </a:ext>
            </a:extLst>
          </p:cNvPr>
          <p:cNvSpPr>
            <a:spLocks noChangeArrowheads="1"/>
          </p:cNvSpPr>
          <p:nvPr/>
        </p:nvSpPr>
        <p:spPr bwMode="auto">
          <a:xfrm>
            <a:off x="393908" y="1506882"/>
            <a:ext cx="8352928" cy="5400000"/>
          </a:xfrm>
          <a:prstGeom prst="rect">
            <a:avLst/>
          </a:prstGeom>
          <a:noFill/>
          <a:ln w="38100" cmpd="sng">
            <a:noFill/>
            <a:miter lim="800000"/>
            <a:headEnd/>
            <a:tailEnd/>
          </a:ln>
          <a:effectLst>
            <a:softEdge rad="0"/>
          </a:effectLst>
        </p:spPr>
        <p:txBody>
          <a:bodyPr anchor="t"/>
          <a:lstStyle>
            <a:lvl1pPr marL="266700" indent="-266700" eaLnBrk="0" hangingPunct="0">
              <a:defRPr kumimoji="1">
                <a:solidFill>
                  <a:schemeClr val="tx1"/>
                </a:solidFill>
                <a:latin typeface="Arial" panose="020B0604020202020204" pitchFamily="34" charset="0"/>
                <a:ea typeface="HGS創英角ｺﾞｼｯｸUB" panose="020B0900000000000000" pitchFamily="50" charset="-128"/>
              </a:defRPr>
            </a:lvl1pPr>
            <a:lvl2pPr marL="742950" indent="-285750" eaLnBrk="0" hangingPunct="0">
              <a:defRPr kumimoji="1">
                <a:solidFill>
                  <a:schemeClr val="tx1"/>
                </a:solidFill>
                <a:latin typeface="Arial" panose="020B0604020202020204" pitchFamily="34" charset="0"/>
                <a:ea typeface="HGS創英角ｺﾞｼｯｸUB" panose="020B0900000000000000" pitchFamily="50" charset="-128"/>
              </a:defRPr>
            </a:lvl2pPr>
            <a:lvl3pPr marL="1143000" indent="-228600" eaLnBrk="0" hangingPunct="0">
              <a:defRPr kumimoji="1">
                <a:solidFill>
                  <a:schemeClr val="tx1"/>
                </a:solidFill>
                <a:latin typeface="Arial" panose="020B0604020202020204" pitchFamily="34" charset="0"/>
                <a:ea typeface="HGS創英角ｺﾞｼｯｸUB" panose="020B0900000000000000" pitchFamily="50" charset="-128"/>
              </a:defRPr>
            </a:lvl3pPr>
            <a:lvl4pPr marL="1600200" indent="-228600" eaLnBrk="0" hangingPunct="0">
              <a:defRPr kumimoji="1">
                <a:solidFill>
                  <a:schemeClr val="tx1"/>
                </a:solidFill>
                <a:latin typeface="Arial" panose="020B0604020202020204" pitchFamily="34" charset="0"/>
                <a:ea typeface="HGS創英角ｺﾞｼｯｸUB" panose="020B0900000000000000" pitchFamily="50" charset="-128"/>
              </a:defRPr>
            </a:lvl4pPr>
            <a:lvl5pPr marL="2057400" indent="-228600" eaLnBrk="0" hangingPunct="0">
              <a:defRPr kumimoji="1">
                <a:solidFill>
                  <a:schemeClr val="tx1"/>
                </a:solidFill>
                <a:latin typeface="Arial" panose="020B0604020202020204" pitchFamily="34" charset="0"/>
                <a:ea typeface="HGS創英角ｺﾞｼｯｸUB" panose="020B09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S創英角ｺﾞｼｯｸUB" panose="020B09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S創英角ｺﾞｼｯｸUB" panose="020B09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S創英角ｺﾞｼｯｸUB" panose="020B09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S創英角ｺﾞｼｯｸUB" panose="020B0900000000000000" pitchFamily="50" charset="-128"/>
              </a:defRPr>
            </a:lvl9pPr>
          </a:lstStyle>
          <a:p>
            <a:pPr marL="180975" indent="-180975" algn="just" latinLnBrk="1" hangingPunct="1">
              <a:spcBef>
                <a:spcPts val="1200"/>
              </a:spcBef>
            </a:pPr>
            <a:r>
              <a:rPr lang="ja-JP" altLang="en-US" sz="2000" dirty="0">
                <a:latin typeface="ＭＳ Ｐゴシック" panose="020B0600070205080204" pitchFamily="50" charset="-128"/>
                <a:ea typeface="ＭＳ Ｐゴシック" panose="020B0600070205080204" pitchFamily="50" charset="-128"/>
              </a:rPr>
              <a:t>■ＮＨＫが策定する原案（以下、業務規程と表記）を検証する総務省の「検証会議（仮）」について、▽電波監理審議会の外側に置く、▽民放事業者、新聞社・通信社等が参加する、▽検証結果をＮＨＫ予算の総務大臣意見として電波監理審議会に諮問・答申し、国会へ提出する</a:t>
            </a:r>
            <a:r>
              <a:rPr lang="en-US" altLang="ja-JP" sz="2000" dirty="0">
                <a:latin typeface="ＭＳ Ｐゴシック" panose="020B0600070205080204" pitchFamily="50" charset="-128"/>
                <a:ea typeface="ＭＳ Ｐゴシック" panose="020B0600070205080204" pitchFamily="50" charset="-128"/>
              </a:rPr>
              <a:t>――</a:t>
            </a:r>
            <a:r>
              <a:rPr lang="ja-JP" altLang="en-US" sz="2000" dirty="0">
                <a:latin typeface="ＭＳ Ｐゴシック" panose="020B0600070205080204" pitchFamily="50" charset="-128"/>
                <a:ea typeface="ＭＳ Ｐゴシック" panose="020B0600070205080204" pitchFamily="50" charset="-128"/>
              </a:rPr>
              <a:t>との総務省の提案に賛成します。</a:t>
            </a:r>
          </a:p>
          <a:p>
            <a:pPr marL="180975" indent="-180975" algn="just" latinLnBrk="1" hangingPunct="1">
              <a:spcBef>
                <a:spcPts val="1200"/>
              </a:spcBef>
            </a:pPr>
            <a:r>
              <a:rPr lang="ja-JP" altLang="en-US" sz="2000" dirty="0">
                <a:latin typeface="ＭＳ Ｐゴシック" panose="020B0600070205080204" pitchFamily="50" charset="-128"/>
                <a:ea typeface="ＭＳ Ｐゴシック" panose="020B0600070205080204" pitchFamily="50" charset="-128"/>
              </a:rPr>
              <a:t>■検証会議の枠組みや運営について、開催要綱などの原案を示していただきたい。</a:t>
            </a:r>
            <a:endParaRPr lang="en-US" altLang="ja-JP" sz="2000" dirty="0">
              <a:latin typeface="ＭＳ Ｐゴシック" panose="020B0600070205080204" pitchFamily="50" charset="-128"/>
              <a:ea typeface="ＭＳ Ｐゴシック" panose="020B0600070205080204" pitchFamily="50" charset="-128"/>
            </a:endParaRPr>
          </a:p>
          <a:p>
            <a:pPr marL="180975" indent="-180975" algn="just" latinLnBrk="1" hangingPunct="1">
              <a:spcBef>
                <a:spcPts val="1200"/>
              </a:spcBef>
            </a:pPr>
            <a:endParaRPr lang="en-US" altLang="ja-JP" sz="2000" dirty="0">
              <a:latin typeface="ＭＳ Ｐゴシック" panose="020B0600070205080204" pitchFamily="50" charset="-128"/>
              <a:ea typeface="ＭＳ Ｐゴシック" panose="020B0600070205080204" pitchFamily="50" charset="-128"/>
            </a:endParaRPr>
          </a:p>
          <a:p>
            <a:pPr marL="180975" indent="-180975" algn="just" eaLnBrk="1" latinLnBrk="1" hangingPunct="1">
              <a:spcBef>
                <a:spcPts val="3600"/>
              </a:spcBef>
            </a:pPr>
            <a:r>
              <a:rPr lang="ja-JP" altLang="en-US" sz="2000" dirty="0">
                <a:latin typeface="ＭＳ Ｐゴシック" panose="020B0600070205080204" pitchFamily="50" charset="-128"/>
                <a:ea typeface="ＭＳ Ｐゴシック" panose="020B0600070205080204" pitchFamily="50" charset="-128"/>
              </a:rPr>
              <a:t>■ＮＨＫの業務規程にもとづいた配信サービスを検証する「競争レビュー（仮）」（定期開催）について、その方法やスケジュールを明らかにしていただきたい。</a:t>
            </a:r>
          </a:p>
          <a:p>
            <a:pPr marL="180975" indent="-180975" algn="just" latinLnBrk="1" hangingPunct="1">
              <a:spcBef>
                <a:spcPts val="1200"/>
              </a:spcBef>
            </a:pPr>
            <a:endParaRPr lang="en-US" altLang="ja-JP" sz="2000" dirty="0">
              <a:latin typeface="ＭＳ Ｐゴシック" panose="020B0600070205080204" pitchFamily="50" charset="-128"/>
              <a:ea typeface="ＭＳ Ｐゴシック" panose="020B0600070205080204" pitchFamily="50" charset="-128"/>
            </a:endParaRPr>
          </a:p>
        </p:txBody>
      </p:sp>
      <p:sp>
        <p:nvSpPr>
          <p:cNvPr id="4" name="Line 5">
            <a:extLst>
              <a:ext uri="{FF2B5EF4-FFF2-40B4-BE49-F238E27FC236}">
                <a16:creationId xmlns:a16="http://schemas.microsoft.com/office/drawing/2014/main" id="{839A5020-5BF7-F985-2703-3DBF8C64150E}"/>
              </a:ext>
            </a:extLst>
          </p:cNvPr>
          <p:cNvSpPr>
            <a:spLocks noChangeShapeType="1"/>
          </p:cNvSpPr>
          <p:nvPr/>
        </p:nvSpPr>
        <p:spPr bwMode="auto">
          <a:xfrm>
            <a:off x="0" y="1192157"/>
            <a:ext cx="9144000" cy="0"/>
          </a:xfrm>
          <a:prstGeom prst="line">
            <a:avLst/>
          </a:prstGeom>
          <a:noFill/>
          <a:ln w="57150" cmpd="thickThin">
            <a:solidFill>
              <a:srgbClr val="2E83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highlight>
                <a:srgbClr val="0062AC"/>
              </a:highlight>
            </a:endParaRPr>
          </a:p>
        </p:txBody>
      </p:sp>
      <p:sp>
        <p:nvSpPr>
          <p:cNvPr id="5" name="テキスト ボックス 4">
            <a:extLst>
              <a:ext uri="{FF2B5EF4-FFF2-40B4-BE49-F238E27FC236}">
                <a16:creationId xmlns:a16="http://schemas.microsoft.com/office/drawing/2014/main" id="{75075AAE-4DDB-8C6E-E03C-C27565A9F794}"/>
              </a:ext>
            </a:extLst>
          </p:cNvPr>
          <p:cNvSpPr txBox="1"/>
          <p:nvPr/>
        </p:nvSpPr>
        <p:spPr>
          <a:xfrm>
            <a:off x="652518" y="3883716"/>
            <a:ext cx="7992888" cy="646331"/>
          </a:xfrm>
          <a:prstGeom prst="rect">
            <a:avLst/>
          </a:prstGeom>
          <a:noFill/>
          <a:ln>
            <a:solidFill>
              <a:schemeClr val="tx1"/>
            </a:solidFill>
            <a:prstDash val="sysDot"/>
          </a:ln>
        </p:spPr>
        <p:txBody>
          <a:bodyPr wrap="square" rtlCol="0">
            <a:spAutoFit/>
          </a:bodyPr>
          <a:lstStyle/>
          <a:p>
            <a:pPr algn="l"/>
            <a:r>
              <a:rPr kumimoji="1" lang="ja-JP" altLang="en-US" dirty="0">
                <a:latin typeface="ＭＳ Ｐ明朝" panose="02020600040205080304" pitchFamily="18" charset="-128"/>
                <a:ea typeface="ＭＳ Ｐ明朝" panose="02020600040205080304" pitchFamily="18" charset="-128"/>
              </a:rPr>
              <a:t>（例）　座長・構成員の規模感、構成員以外の利害関係者や有識者の意見聴取方法、合意形成の方法など</a:t>
            </a:r>
          </a:p>
        </p:txBody>
      </p:sp>
    </p:spTree>
    <p:extLst>
      <p:ext uri="{BB962C8B-B14F-4D97-AF65-F5344CB8AC3E}">
        <p14:creationId xmlns:p14="http://schemas.microsoft.com/office/powerpoint/2010/main" val="1350359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FB558B41-EE1D-4587-960E-535C9C708F54}"/>
              </a:ext>
            </a:extLst>
          </p:cNvPr>
          <p:cNvSpPr>
            <a:spLocks noChangeArrowheads="1"/>
          </p:cNvSpPr>
          <p:nvPr/>
        </p:nvSpPr>
        <p:spPr bwMode="auto">
          <a:xfrm>
            <a:off x="539552" y="1052736"/>
            <a:ext cx="8352928" cy="4968552"/>
          </a:xfrm>
          <a:prstGeom prst="rect">
            <a:avLst/>
          </a:prstGeom>
          <a:noFill/>
          <a:ln w="38100" cmpd="sng">
            <a:noFill/>
            <a:miter lim="800000"/>
            <a:headEnd/>
            <a:tailEnd/>
          </a:ln>
          <a:effectLst>
            <a:softEdge rad="0"/>
          </a:effectLst>
        </p:spPr>
        <p:txBody>
          <a:bodyPr anchor="ctr"/>
          <a:lstStyle>
            <a:lvl1pPr marL="266700" indent="-266700" eaLnBrk="0" hangingPunct="0">
              <a:defRPr kumimoji="1">
                <a:solidFill>
                  <a:schemeClr val="tx1"/>
                </a:solidFill>
                <a:latin typeface="Arial" panose="020B0604020202020204" pitchFamily="34" charset="0"/>
                <a:ea typeface="HGS創英角ｺﾞｼｯｸUB" panose="020B0900000000000000" pitchFamily="50" charset="-128"/>
              </a:defRPr>
            </a:lvl1pPr>
            <a:lvl2pPr marL="742950" indent="-285750" eaLnBrk="0" hangingPunct="0">
              <a:defRPr kumimoji="1">
                <a:solidFill>
                  <a:schemeClr val="tx1"/>
                </a:solidFill>
                <a:latin typeface="Arial" panose="020B0604020202020204" pitchFamily="34" charset="0"/>
                <a:ea typeface="HGS創英角ｺﾞｼｯｸUB" panose="020B0900000000000000" pitchFamily="50" charset="-128"/>
              </a:defRPr>
            </a:lvl2pPr>
            <a:lvl3pPr marL="1143000" indent="-228600" eaLnBrk="0" hangingPunct="0">
              <a:defRPr kumimoji="1">
                <a:solidFill>
                  <a:schemeClr val="tx1"/>
                </a:solidFill>
                <a:latin typeface="Arial" panose="020B0604020202020204" pitchFamily="34" charset="0"/>
                <a:ea typeface="HGS創英角ｺﾞｼｯｸUB" panose="020B0900000000000000" pitchFamily="50" charset="-128"/>
              </a:defRPr>
            </a:lvl3pPr>
            <a:lvl4pPr marL="1600200" indent="-228600" eaLnBrk="0" hangingPunct="0">
              <a:defRPr kumimoji="1">
                <a:solidFill>
                  <a:schemeClr val="tx1"/>
                </a:solidFill>
                <a:latin typeface="Arial" panose="020B0604020202020204" pitchFamily="34" charset="0"/>
                <a:ea typeface="HGS創英角ｺﾞｼｯｸUB" panose="020B0900000000000000" pitchFamily="50" charset="-128"/>
              </a:defRPr>
            </a:lvl4pPr>
            <a:lvl5pPr marL="2057400" indent="-228600" eaLnBrk="0" hangingPunct="0">
              <a:defRPr kumimoji="1">
                <a:solidFill>
                  <a:schemeClr val="tx1"/>
                </a:solidFill>
                <a:latin typeface="Arial" panose="020B0604020202020204" pitchFamily="34" charset="0"/>
                <a:ea typeface="HGS創英角ｺﾞｼｯｸUB" panose="020B09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S創英角ｺﾞｼｯｸUB" panose="020B09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S創英角ｺﾞｼｯｸUB" panose="020B09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S創英角ｺﾞｼｯｸUB" panose="020B09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S創英角ｺﾞｼｯｸUB" panose="020B0900000000000000" pitchFamily="50" charset="-128"/>
              </a:defRPr>
            </a:lvl9pPr>
          </a:lstStyle>
          <a:p>
            <a:pPr marL="180975" indent="-180975" algn="just">
              <a:lnSpc>
                <a:spcPts val="2600"/>
              </a:lnSpc>
              <a:spcBef>
                <a:spcPts val="1200"/>
              </a:spcBef>
            </a:pPr>
            <a:endParaRPr lang="en-US" altLang="ja-JP" sz="2000" dirty="0">
              <a:latin typeface="+mj-ea"/>
              <a:ea typeface="+mj-ea"/>
            </a:endParaRPr>
          </a:p>
          <a:p>
            <a:pPr marL="180975" indent="-180975" algn="just">
              <a:lnSpc>
                <a:spcPts val="2600"/>
              </a:lnSpc>
              <a:spcBef>
                <a:spcPts val="1200"/>
              </a:spcBef>
            </a:pPr>
            <a:endParaRPr lang="en-US" altLang="ja-JP" sz="2000" dirty="0">
              <a:latin typeface="+mj-ea"/>
              <a:ea typeface="+mj-ea"/>
            </a:endParaRPr>
          </a:p>
          <a:p>
            <a:pPr marL="180975" indent="-180975" algn="just">
              <a:lnSpc>
                <a:spcPts val="2600"/>
              </a:lnSpc>
              <a:spcBef>
                <a:spcPts val="1200"/>
              </a:spcBef>
            </a:pPr>
            <a:endParaRPr lang="en-US" altLang="ja-JP" sz="2000" dirty="0">
              <a:latin typeface="+mj-ea"/>
              <a:ea typeface="+mj-ea"/>
            </a:endParaRPr>
          </a:p>
          <a:p>
            <a:pPr marL="180975" indent="-180975" algn="just">
              <a:lnSpc>
                <a:spcPts val="2600"/>
              </a:lnSpc>
              <a:spcBef>
                <a:spcPts val="1200"/>
              </a:spcBef>
            </a:pPr>
            <a:endParaRPr lang="en-US" altLang="ja-JP" sz="2000" dirty="0">
              <a:latin typeface="+mj-ea"/>
              <a:ea typeface="+mj-ea"/>
            </a:endParaRPr>
          </a:p>
          <a:p>
            <a:pPr marL="180975" indent="-180975" algn="just">
              <a:lnSpc>
                <a:spcPts val="2600"/>
              </a:lnSpc>
              <a:spcBef>
                <a:spcPts val="1200"/>
              </a:spcBef>
            </a:pPr>
            <a:endParaRPr lang="en-US" altLang="ja-JP" sz="2000" dirty="0">
              <a:latin typeface="+mj-ea"/>
              <a:ea typeface="+mj-ea"/>
            </a:endParaRPr>
          </a:p>
          <a:p>
            <a:pPr marL="180975" indent="-180975" algn="just">
              <a:lnSpc>
                <a:spcPts val="2600"/>
              </a:lnSpc>
              <a:spcBef>
                <a:spcPts val="1200"/>
              </a:spcBef>
            </a:pPr>
            <a:endParaRPr lang="en-US" altLang="ja-JP" sz="2000" dirty="0">
              <a:latin typeface="+mj-ea"/>
              <a:ea typeface="+mj-ea"/>
            </a:endParaRPr>
          </a:p>
        </p:txBody>
      </p:sp>
      <p:sp>
        <p:nvSpPr>
          <p:cNvPr id="10" name="タイトル 1">
            <a:extLst>
              <a:ext uri="{FF2B5EF4-FFF2-40B4-BE49-F238E27FC236}">
                <a16:creationId xmlns:a16="http://schemas.microsoft.com/office/drawing/2014/main" id="{5706B58C-DDB8-4AF5-A4FA-93D17487AFD7}"/>
              </a:ext>
            </a:extLst>
          </p:cNvPr>
          <p:cNvSpPr>
            <a:spLocks noGrp="1"/>
          </p:cNvSpPr>
          <p:nvPr>
            <p:ph type="title"/>
          </p:nvPr>
        </p:nvSpPr>
        <p:spPr>
          <a:xfrm>
            <a:off x="0" y="571469"/>
            <a:ext cx="9144000" cy="620688"/>
          </a:xfrm>
        </p:spPr>
        <p:txBody>
          <a:bodyPr>
            <a:noAutofit/>
          </a:bodyPr>
          <a:lstStyle/>
          <a:p>
            <a:r>
              <a:rPr lang="ja-JP" altLang="en-US" sz="2800" dirty="0">
                <a:latin typeface="ＭＳ Ｐゴシック" panose="020B0600070205080204" pitchFamily="50" charset="-128"/>
                <a:ea typeface="ＭＳ Ｐゴシック" panose="020B0600070205080204" pitchFamily="50" charset="-128"/>
              </a:rPr>
              <a:t>２．総務省における枠組み・プロセスについて②</a:t>
            </a:r>
          </a:p>
        </p:txBody>
      </p:sp>
      <p:sp>
        <p:nvSpPr>
          <p:cNvPr id="7" name="スライド番号プレースホルダー 2">
            <a:extLst>
              <a:ext uri="{FF2B5EF4-FFF2-40B4-BE49-F238E27FC236}">
                <a16:creationId xmlns:a16="http://schemas.microsoft.com/office/drawing/2014/main" id="{13883A5C-DA08-4FE4-92DE-F6C1A4C23C7B}"/>
              </a:ext>
            </a:extLst>
          </p:cNvPr>
          <p:cNvSpPr txBox="1">
            <a:spLocks/>
          </p:cNvSpPr>
          <p:nvPr/>
        </p:nvSpPr>
        <p:spPr bwMode="auto">
          <a:xfrm>
            <a:off x="8460432" y="199790"/>
            <a:ext cx="432048" cy="371679"/>
          </a:xfrm>
          <a:prstGeom prst="rect">
            <a:avLst/>
          </a:prstGeom>
          <a:noFill/>
          <a:ln w="25400" cmpd="sng">
            <a:solidFill>
              <a:srgbClr val="2E83B8"/>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defRPr/>
            </a:pPr>
            <a:fld id="{6A3A53D0-F924-49C8-9234-004890B626B8}" type="slidenum">
              <a:rPr lang="en-US" altLang="ja-JP" sz="2000">
                <a:solidFill>
                  <a:srgbClr val="0062AC"/>
                </a:solidFill>
                <a:latin typeface="+mn-ea"/>
                <a:ea typeface="+mn-ea"/>
              </a:rPr>
              <a:pPr algn="ctr">
                <a:defRPr/>
              </a:pPr>
              <a:t>3</a:t>
            </a:fld>
            <a:endParaRPr lang="en-US" altLang="ja-JP" sz="2400" dirty="0">
              <a:solidFill>
                <a:srgbClr val="0062AC"/>
              </a:solidFill>
              <a:latin typeface="+mn-ea"/>
              <a:ea typeface="+mn-ea"/>
            </a:endParaRPr>
          </a:p>
        </p:txBody>
      </p:sp>
      <p:sp>
        <p:nvSpPr>
          <p:cNvPr id="2" name="Rectangle 6">
            <a:extLst>
              <a:ext uri="{FF2B5EF4-FFF2-40B4-BE49-F238E27FC236}">
                <a16:creationId xmlns:a16="http://schemas.microsoft.com/office/drawing/2014/main" id="{2B08FE95-23D8-1AF3-D5B4-A7F1D7A8C2C9}"/>
              </a:ext>
            </a:extLst>
          </p:cNvPr>
          <p:cNvSpPr>
            <a:spLocks noChangeArrowheads="1"/>
          </p:cNvSpPr>
          <p:nvPr/>
        </p:nvSpPr>
        <p:spPr bwMode="auto">
          <a:xfrm>
            <a:off x="393908" y="1506882"/>
            <a:ext cx="8352928" cy="5400000"/>
          </a:xfrm>
          <a:prstGeom prst="rect">
            <a:avLst/>
          </a:prstGeom>
          <a:noFill/>
          <a:ln w="38100" cmpd="sng">
            <a:noFill/>
            <a:miter lim="800000"/>
            <a:headEnd/>
            <a:tailEnd/>
          </a:ln>
          <a:effectLst>
            <a:softEdge rad="0"/>
          </a:effectLst>
        </p:spPr>
        <p:txBody>
          <a:bodyPr anchor="t"/>
          <a:lstStyle>
            <a:lvl1pPr marL="266700" indent="-266700" eaLnBrk="0" hangingPunct="0">
              <a:defRPr kumimoji="1">
                <a:solidFill>
                  <a:schemeClr val="tx1"/>
                </a:solidFill>
                <a:latin typeface="Arial" panose="020B0604020202020204" pitchFamily="34" charset="0"/>
                <a:ea typeface="HGS創英角ｺﾞｼｯｸUB" panose="020B0900000000000000" pitchFamily="50" charset="-128"/>
              </a:defRPr>
            </a:lvl1pPr>
            <a:lvl2pPr marL="742950" indent="-285750" eaLnBrk="0" hangingPunct="0">
              <a:defRPr kumimoji="1">
                <a:solidFill>
                  <a:schemeClr val="tx1"/>
                </a:solidFill>
                <a:latin typeface="Arial" panose="020B0604020202020204" pitchFamily="34" charset="0"/>
                <a:ea typeface="HGS創英角ｺﾞｼｯｸUB" panose="020B0900000000000000" pitchFamily="50" charset="-128"/>
              </a:defRPr>
            </a:lvl2pPr>
            <a:lvl3pPr marL="1143000" indent="-228600" eaLnBrk="0" hangingPunct="0">
              <a:defRPr kumimoji="1">
                <a:solidFill>
                  <a:schemeClr val="tx1"/>
                </a:solidFill>
                <a:latin typeface="Arial" panose="020B0604020202020204" pitchFamily="34" charset="0"/>
                <a:ea typeface="HGS創英角ｺﾞｼｯｸUB" panose="020B0900000000000000" pitchFamily="50" charset="-128"/>
              </a:defRPr>
            </a:lvl3pPr>
            <a:lvl4pPr marL="1600200" indent="-228600" eaLnBrk="0" hangingPunct="0">
              <a:defRPr kumimoji="1">
                <a:solidFill>
                  <a:schemeClr val="tx1"/>
                </a:solidFill>
                <a:latin typeface="Arial" panose="020B0604020202020204" pitchFamily="34" charset="0"/>
                <a:ea typeface="HGS創英角ｺﾞｼｯｸUB" panose="020B0900000000000000" pitchFamily="50" charset="-128"/>
              </a:defRPr>
            </a:lvl4pPr>
            <a:lvl5pPr marL="2057400" indent="-228600" eaLnBrk="0" hangingPunct="0">
              <a:defRPr kumimoji="1">
                <a:solidFill>
                  <a:schemeClr val="tx1"/>
                </a:solidFill>
                <a:latin typeface="Arial" panose="020B0604020202020204" pitchFamily="34" charset="0"/>
                <a:ea typeface="HGS創英角ｺﾞｼｯｸUB" panose="020B09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S創英角ｺﾞｼｯｸUB" panose="020B09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S創英角ｺﾞｼｯｸUB" panose="020B09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S創英角ｺﾞｼｯｸUB" panose="020B09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S創英角ｺﾞｼｯｸUB" panose="020B0900000000000000" pitchFamily="50" charset="-128"/>
              </a:defRPr>
            </a:lvl9pPr>
          </a:lstStyle>
          <a:p>
            <a:pPr marL="180975" indent="-180975" algn="just" latinLnBrk="1" hangingPunct="1">
              <a:spcBef>
                <a:spcPts val="1200"/>
              </a:spcBef>
            </a:pPr>
            <a:r>
              <a:rPr lang="ja-JP" altLang="en-US" sz="2000" dirty="0">
                <a:latin typeface="ＭＳ Ｐゴシック" panose="020B0600070205080204" pitchFamily="50" charset="-128"/>
                <a:ea typeface="ＭＳ Ｐゴシック" panose="020B0600070205080204" pitchFamily="50" charset="-128"/>
              </a:rPr>
              <a:t>■現行のＮＨＫインターネット活用業務実施基準と同実施計画の一部が、ＮＨＫが策定する業務規程に移行するとの想定ですか。</a:t>
            </a:r>
            <a:endParaRPr lang="en-US" altLang="ja-JP" sz="2000" dirty="0">
              <a:latin typeface="ＭＳ Ｐゴシック" panose="020B0600070205080204" pitchFamily="50" charset="-128"/>
              <a:ea typeface="ＭＳ Ｐゴシック" panose="020B0600070205080204" pitchFamily="50" charset="-128"/>
            </a:endParaRPr>
          </a:p>
          <a:p>
            <a:pPr marL="180975" indent="-180975" algn="just" latinLnBrk="1" hangingPunct="1">
              <a:spcBef>
                <a:spcPts val="1200"/>
              </a:spcBef>
            </a:pPr>
            <a:r>
              <a:rPr lang="ja-JP" altLang="en-US" sz="2000" dirty="0">
                <a:latin typeface="ＭＳ Ｐゴシック" panose="020B0600070205080204" pitchFamily="50" charset="-128"/>
                <a:ea typeface="ＭＳ Ｐゴシック" panose="020B0600070205080204" pitchFamily="50" charset="-128"/>
              </a:rPr>
              <a:t>■業務規程の記載はできるだけ具体的にすべきです。抽象的な内容では、検証会議での議論がしづらくなります。</a:t>
            </a:r>
            <a:endParaRPr lang="en-US" altLang="ja-JP" sz="2000" dirty="0">
              <a:latin typeface="ＭＳ Ｐゴシック" panose="020B0600070205080204" pitchFamily="50" charset="-128"/>
              <a:ea typeface="ＭＳ Ｐゴシック" panose="020B0600070205080204" pitchFamily="50" charset="-128"/>
            </a:endParaRPr>
          </a:p>
          <a:p>
            <a:pPr marL="180975" indent="-180975" algn="just" latinLnBrk="1" hangingPunct="1">
              <a:spcBef>
                <a:spcPts val="1200"/>
              </a:spcBef>
            </a:pPr>
            <a:endParaRPr lang="en-US" altLang="ja-JP" sz="2000" dirty="0">
              <a:latin typeface="ＭＳ Ｐゴシック" panose="020B0600070205080204" pitchFamily="50" charset="-128"/>
              <a:ea typeface="ＭＳ Ｐゴシック" panose="020B0600070205080204" pitchFamily="50" charset="-128"/>
            </a:endParaRPr>
          </a:p>
        </p:txBody>
      </p:sp>
      <p:sp>
        <p:nvSpPr>
          <p:cNvPr id="4" name="Line 5">
            <a:extLst>
              <a:ext uri="{FF2B5EF4-FFF2-40B4-BE49-F238E27FC236}">
                <a16:creationId xmlns:a16="http://schemas.microsoft.com/office/drawing/2014/main" id="{839A5020-5BF7-F985-2703-3DBF8C64150E}"/>
              </a:ext>
            </a:extLst>
          </p:cNvPr>
          <p:cNvSpPr>
            <a:spLocks noChangeShapeType="1"/>
          </p:cNvSpPr>
          <p:nvPr/>
        </p:nvSpPr>
        <p:spPr bwMode="auto">
          <a:xfrm>
            <a:off x="0" y="1192157"/>
            <a:ext cx="9144000" cy="0"/>
          </a:xfrm>
          <a:prstGeom prst="line">
            <a:avLst/>
          </a:prstGeom>
          <a:noFill/>
          <a:ln w="57150" cmpd="thickThin">
            <a:solidFill>
              <a:srgbClr val="2E83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highlight>
                <a:srgbClr val="0062AC"/>
              </a:highlight>
            </a:endParaRPr>
          </a:p>
        </p:txBody>
      </p:sp>
      <p:pic>
        <p:nvPicPr>
          <p:cNvPr id="9" name="図 8">
            <a:extLst>
              <a:ext uri="{FF2B5EF4-FFF2-40B4-BE49-F238E27FC236}">
                <a16:creationId xmlns:a16="http://schemas.microsoft.com/office/drawing/2014/main" id="{FF21226B-60FB-4409-175B-674656EADBFB}"/>
              </a:ext>
            </a:extLst>
          </p:cNvPr>
          <p:cNvPicPr>
            <a:picLocks noChangeAspect="1"/>
          </p:cNvPicPr>
          <p:nvPr/>
        </p:nvPicPr>
        <p:blipFill>
          <a:blip r:embed="rId3"/>
          <a:stretch>
            <a:fillRect/>
          </a:stretch>
        </p:blipFill>
        <p:spPr>
          <a:xfrm>
            <a:off x="1853199" y="3203071"/>
            <a:ext cx="5434345" cy="3060858"/>
          </a:xfrm>
          <a:prstGeom prst="rect">
            <a:avLst/>
          </a:prstGeom>
          <a:ln>
            <a:solidFill>
              <a:schemeClr val="tx1"/>
            </a:solidFill>
            <a:prstDash val="sysDash"/>
          </a:ln>
        </p:spPr>
      </p:pic>
      <p:sp>
        <p:nvSpPr>
          <p:cNvPr id="11" name="テキスト ボックス 10">
            <a:extLst>
              <a:ext uri="{FF2B5EF4-FFF2-40B4-BE49-F238E27FC236}">
                <a16:creationId xmlns:a16="http://schemas.microsoft.com/office/drawing/2014/main" id="{49C6E8C4-8F17-C224-9F3A-F5862B1AEA0D}"/>
              </a:ext>
            </a:extLst>
          </p:cNvPr>
          <p:cNvSpPr txBox="1"/>
          <p:nvPr/>
        </p:nvSpPr>
        <p:spPr>
          <a:xfrm>
            <a:off x="3347864" y="6421291"/>
            <a:ext cx="6552728" cy="307777"/>
          </a:xfrm>
          <a:prstGeom prst="rect">
            <a:avLst/>
          </a:prstGeom>
          <a:noFill/>
        </p:spPr>
        <p:txBody>
          <a:bodyPr wrap="square" rtlCol="0">
            <a:spAutoFit/>
          </a:bodyPr>
          <a:lstStyle/>
          <a:p>
            <a:r>
              <a:rPr kumimoji="1" lang="en-US" altLang="ja-JP" sz="1400" dirty="0"/>
              <a:t>NHK</a:t>
            </a:r>
            <a:r>
              <a:rPr kumimoji="1" lang="ja-JP" altLang="en-US" sz="1400" dirty="0"/>
              <a:t>　</a:t>
            </a:r>
            <a:r>
              <a:rPr kumimoji="1" lang="en-US" altLang="ja-JP" sz="1400" dirty="0"/>
              <a:t>2024</a:t>
            </a:r>
            <a:r>
              <a:rPr kumimoji="1" lang="ja-JP" altLang="en-US" sz="1400" dirty="0"/>
              <a:t>年度「インターネット活用業務実施計画」</a:t>
            </a:r>
            <a:r>
              <a:rPr lang="ja-JP" altLang="en-US" sz="1400" dirty="0"/>
              <a:t>から</a:t>
            </a:r>
            <a:r>
              <a:rPr kumimoji="1" lang="ja-JP" altLang="en-US" sz="1400" dirty="0"/>
              <a:t>引用</a:t>
            </a:r>
          </a:p>
        </p:txBody>
      </p:sp>
    </p:spTree>
    <p:extLst>
      <p:ext uri="{BB962C8B-B14F-4D97-AF65-F5344CB8AC3E}">
        <p14:creationId xmlns:p14="http://schemas.microsoft.com/office/powerpoint/2010/main" val="607016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5706B58C-DDB8-4AF5-A4FA-93D17487AFD7}"/>
              </a:ext>
            </a:extLst>
          </p:cNvPr>
          <p:cNvSpPr>
            <a:spLocks noGrp="1"/>
          </p:cNvSpPr>
          <p:nvPr>
            <p:ph type="title"/>
          </p:nvPr>
        </p:nvSpPr>
        <p:spPr>
          <a:xfrm>
            <a:off x="0" y="571469"/>
            <a:ext cx="9144000" cy="620688"/>
          </a:xfrm>
        </p:spPr>
        <p:txBody>
          <a:bodyPr>
            <a:noAutofit/>
          </a:bodyPr>
          <a:lstStyle/>
          <a:p>
            <a:r>
              <a:rPr lang="ja-JP" altLang="en-US" sz="2800" dirty="0">
                <a:latin typeface="ＭＳ Ｐゴシック" panose="020B0600070205080204" pitchFamily="50" charset="-128"/>
                <a:ea typeface="ＭＳ Ｐゴシック" panose="020B0600070205080204" pitchFamily="50" charset="-128"/>
              </a:rPr>
              <a:t>３．ＮＨＫの説明について①</a:t>
            </a:r>
          </a:p>
        </p:txBody>
      </p:sp>
      <p:sp>
        <p:nvSpPr>
          <p:cNvPr id="7" name="スライド番号プレースホルダー 2">
            <a:extLst>
              <a:ext uri="{FF2B5EF4-FFF2-40B4-BE49-F238E27FC236}">
                <a16:creationId xmlns:a16="http://schemas.microsoft.com/office/drawing/2014/main" id="{13883A5C-DA08-4FE4-92DE-F6C1A4C23C7B}"/>
              </a:ext>
            </a:extLst>
          </p:cNvPr>
          <p:cNvSpPr txBox="1">
            <a:spLocks/>
          </p:cNvSpPr>
          <p:nvPr/>
        </p:nvSpPr>
        <p:spPr bwMode="auto">
          <a:xfrm>
            <a:off x="8460432" y="199790"/>
            <a:ext cx="432048" cy="371679"/>
          </a:xfrm>
          <a:prstGeom prst="rect">
            <a:avLst/>
          </a:prstGeom>
          <a:noFill/>
          <a:ln w="25400" cmpd="sng">
            <a:solidFill>
              <a:srgbClr val="2E83B8"/>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defRPr/>
            </a:pPr>
            <a:fld id="{6A3A53D0-F924-49C8-9234-004890B626B8}" type="slidenum">
              <a:rPr lang="en-US" altLang="ja-JP" sz="2000">
                <a:solidFill>
                  <a:srgbClr val="0062AC"/>
                </a:solidFill>
                <a:latin typeface="+mn-ea"/>
                <a:ea typeface="+mn-ea"/>
              </a:rPr>
              <a:pPr algn="ctr">
                <a:defRPr/>
              </a:pPr>
              <a:t>4</a:t>
            </a:fld>
            <a:endParaRPr lang="en-US" altLang="ja-JP" sz="2400" dirty="0">
              <a:solidFill>
                <a:srgbClr val="0062AC"/>
              </a:solidFill>
              <a:latin typeface="+mn-ea"/>
              <a:ea typeface="+mn-ea"/>
            </a:endParaRPr>
          </a:p>
        </p:txBody>
      </p:sp>
      <p:sp>
        <p:nvSpPr>
          <p:cNvPr id="2" name="Rectangle 6">
            <a:extLst>
              <a:ext uri="{FF2B5EF4-FFF2-40B4-BE49-F238E27FC236}">
                <a16:creationId xmlns:a16="http://schemas.microsoft.com/office/drawing/2014/main" id="{2B08FE95-23D8-1AF3-D5B4-A7F1D7A8C2C9}"/>
              </a:ext>
            </a:extLst>
          </p:cNvPr>
          <p:cNvSpPr>
            <a:spLocks noChangeArrowheads="1"/>
          </p:cNvSpPr>
          <p:nvPr/>
        </p:nvSpPr>
        <p:spPr bwMode="auto">
          <a:xfrm>
            <a:off x="395536" y="1458000"/>
            <a:ext cx="8352928" cy="5400000"/>
          </a:xfrm>
          <a:prstGeom prst="rect">
            <a:avLst/>
          </a:prstGeom>
          <a:noFill/>
          <a:ln w="38100" cmpd="sng">
            <a:noFill/>
            <a:miter lim="800000"/>
            <a:headEnd/>
            <a:tailEnd/>
          </a:ln>
          <a:effectLst>
            <a:softEdge rad="0"/>
          </a:effectLst>
        </p:spPr>
        <p:txBody>
          <a:bodyPr anchor="t"/>
          <a:lstStyle>
            <a:lvl1pPr marL="266700" indent="-266700" eaLnBrk="0" hangingPunct="0">
              <a:defRPr kumimoji="1">
                <a:solidFill>
                  <a:schemeClr val="tx1"/>
                </a:solidFill>
                <a:latin typeface="Arial" panose="020B0604020202020204" pitchFamily="34" charset="0"/>
                <a:ea typeface="HGS創英角ｺﾞｼｯｸUB" panose="020B0900000000000000" pitchFamily="50" charset="-128"/>
              </a:defRPr>
            </a:lvl1pPr>
            <a:lvl2pPr marL="742950" indent="-285750" eaLnBrk="0" hangingPunct="0">
              <a:defRPr kumimoji="1">
                <a:solidFill>
                  <a:schemeClr val="tx1"/>
                </a:solidFill>
                <a:latin typeface="Arial" panose="020B0604020202020204" pitchFamily="34" charset="0"/>
                <a:ea typeface="HGS創英角ｺﾞｼｯｸUB" panose="020B0900000000000000" pitchFamily="50" charset="-128"/>
              </a:defRPr>
            </a:lvl2pPr>
            <a:lvl3pPr marL="1143000" indent="-228600" eaLnBrk="0" hangingPunct="0">
              <a:defRPr kumimoji="1">
                <a:solidFill>
                  <a:schemeClr val="tx1"/>
                </a:solidFill>
                <a:latin typeface="Arial" panose="020B0604020202020204" pitchFamily="34" charset="0"/>
                <a:ea typeface="HGS創英角ｺﾞｼｯｸUB" panose="020B0900000000000000" pitchFamily="50" charset="-128"/>
              </a:defRPr>
            </a:lvl3pPr>
            <a:lvl4pPr marL="1600200" indent="-228600" eaLnBrk="0" hangingPunct="0">
              <a:defRPr kumimoji="1">
                <a:solidFill>
                  <a:schemeClr val="tx1"/>
                </a:solidFill>
                <a:latin typeface="Arial" panose="020B0604020202020204" pitchFamily="34" charset="0"/>
                <a:ea typeface="HGS創英角ｺﾞｼｯｸUB" panose="020B0900000000000000" pitchFamily="50" charset="-128"/>
              </a:defRPr>
            </a:lvl4pPr>
            <a:lvl5pPr marL="2057400" indent="-228600" eaLnBrk="0" hangingPunct="0">
              <a:defRPr kumimoji="1">
                <a:solidFill>
                  <a:schemeClr val="tx1"/>
                </a:solidFill>
                <a:latin typeface="Arial" panose="020B0604020202020204" pitchFamily="34" charset="0"/>
                <a:ea typeface="HGS創英角ｺﾞｼｯｸUB" panose="020B09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S創英角ｺﾞｼｯｸUB" panose="020B09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S創英角ｺﾞｼｯｸUB" panose="020B09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S創英角ｺﾞｼｯｸUB" panose="020B09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S創英角ｺﾞｼｯｸUB" panose="020B0900000000000000" pitchFamily="50" charset="-128"/>
              </a:defRPr>
            </a:lvl9pPr>
          </a:lstStyle>
          <a:p>
            <a:pPr marL="180975" indent="-180975" algn="just" eaLnBrk="1" hangingPunct="1">
              <a:spcBef>
                <a:spcPts val="1200"/>
              </a:spcBef>
            </a:pPr>
            <a:r>
              <a:rPr lang="ja-JP" altLang="en-US" sz="2000" dirty="0">
                <a:latin typeface="ＭＳ Ｐゴシック" panose="020B0600070205080204" pitchFamily="50" charset="-128"/>
                <a:ea typeface="ＭＳ Ｐゴシック" panose="020B0600070205080204" pitchFamily="50" charset="-128"/>
              </a:rPr>
              <a:t>■ＮＨＫには、インターネット活用業務の全体について</a:t>
            </a:r>
            <a:r>
              <a:rPr lang="ja-JP" altLang="en-US" sz="2000" b="1" dirty="0">
                <a:latin typeface="ＭＳ Ｐゴシック" panose="020B0600070205080204" pitchFamily="50" charset="-128"/>
                <a:ea typeface="ＭＳ Ｐゴシック" panose="020B0600070205080204" pitchFamily="50" charset="-128"/>
              </a:rPr>
              <a:t>、</a:t>
            </a:r>
            <a:r>
              <a:rPr lang="ja-JP" altLang="en-US" sz="2000" b="1" u="sng" dirty="0">
                <a:latin typeface="ＭＳ Ｐゴシック" panose="020B0600070205080204" pitchFamily="50" charset="-128"/>
                <a:ea typeface="ＭＳ Ｐゴシック" panose="020B0600070205080204" pitchFamily="50" charset="-128"/>
              </a:rPr>
              <a:t>実施すること、実施しないことと、その理由</a:t>
            </a:r>
            <a:r>
              <a:rPr lang="ja-JP" altLang="en-US" sz="2000" dirty="0">
                <a:latin typeface="ＭＳ Ｐゴシック" panose="020B0600070205080204" pitchFamily="50" charset="-128"/>
                <a:ea typeface="ＭＳ Ｐゴシック" panose="020B0600070205080204" pitchFamily="50" charset="-128"/>
              </a:rPr>
              <a:t>を明らかにしていただきたい。そのうえで、しっかり議論し</a:t>
            </a:r>
            <a:r>
              <a:rPr lang="ja-JP" altLang="en-US" sz="2000" dirty="0">
                <a:latin typeface="+mj-ea"/>
                <a:ea typeface="+mj-ea"/>
              </a:rPr>
              <a:t>たいと考えます。</a:t>
            </a:r>
            <a:endParaRPr lang="en-US" altLang="ja-JP" sz="2000" dirty="0">
              <a:latin typeface="+mj-ea"/>
              <a:ea typeface="+mj-ea"/>
            </a:endParaRPr>
          </a:p>
          <a:p>
            <a:pPr marL="180975" indent="-180975" algn="just" eaLnBrk="1" hangingPunct="1">
              <a:spcBef>
                <a:spcPts val="1200"/>
              </a:spcBef>
            </a:pPr>
            <a:r>
              <a:rPr lang="ja-JP" altLang="en-US" sz="2000" dirty="0">
                <a:latin typeface="+mj-ea"/>
                <a:ea typeface="+mj-ea"/>
              </a:rPr>
              <a:t>■以下について、</a:t>
            </a:r>
            <a:r>
              <a:rPr lang="ja-JP" altLang="en-US" sz="2000" b="1" u="sng" dirty="0">
                <a:latin typeface="+mj-ea"/>
                <a:ea typeface="+mj-ea"/>
              </a:rPr>
              <a:t>早期に</a:t>
            </a:r>
            <a:r>
              <a:rPr lang="ja-JP" altLang="en-US" sz="2000" dirty="0">
                <a:latin typeface="+mj-ea"/>
                <a:ea typeface="+mj-ea"/>
              </a:rPr>
              <a:t>ＮＨＫの考えを明らかにしていただきたい。</a:t>
            </a:r>
          </a:p>
          <a:p>
            <a:pPr marL="180975" indent="-180975" algn="just" eaLnBrk="1" hangingPunct="1">
              <a:spcBef>
                <a:spcPts val="1200"/>
              </a:spcBef>
            </a:pPr>
            <a:endParaRPr lang="en-US" altLang="ja-JP" sz="2000" dirty="0">
              <a:solidFill>
                <a:srgbClr val="FF0000"/>
              </a:solidFill>
              <a:latin typeface="+mj-ea"/>
              <a:ea typeface="+mj-ea"/>
            </a:endParaRPr>
          </a:p>
        </p:txBody>
      </p:sp>
      <p:sp>
        <p:nvSpPr>
          <p:cNvPr id="4" name="Line 5">
            <a:extLst>
              <a:ext uri="{FF2B5EF4-FFF2-40B4-BE49-F238E27FC236}">
                <a16:creationId xmlns:a16="http://schemas.microsoft.com/office/drawing/2014/main" id="{1AB0D205-2D07-4BC8-CFE3-5E87ED7195F2}"/>
              </a:ext>
            </a:extLst>
          </p:cNvPr>
          <p:cNvSpPr>
            <a:spLocks noChangeShapeType="1"/>
          </p:cNvSpPr>
          <p:nvPr/>
        </p:nvSpPr>
        <p:spPr bwMode="auto">
          <a:xfrm>
            <a:off x="0" y="1192157"/>
            <a:ext cx="9144000" cy="0"/>
          </a:xfrm>
          <a:prstGeom prst="line">
            <a:avLst/>
          </a:prstGeom>
          <a:noFill/>
          <a:ln w="57150" cmpd="thickThin">
            <a:solidFill>
              <a:srgbClr val="2E83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highlight>
                <a:srgbClr val="0062AC"/>
              </a:highlight>
            </a:endParaRPr>
          </a:p>
        </p:txBody>
      </p:sp>
      <p:sp>
        <p:nvSpPr>
          <p:cNvPr id="3" name="テキスト ボックス 2">
            <a:extLst>
              <a:ext uri="{FF2B5EF4-FFF2-40B4-BE49-F238E27FC236}">
                <a16:creationId xmlns:a16="http://schemas.microsoft.com/office/drawing/2014/main" id="{57720B64-BA20-2B7E-8FFD-43CDA0B909BA}"/>
              </a:ext>
            </a:extLst>
          </p:cNvPr>
          <p:cNvSpPr txBox="1"/>
          <p:nvPr/>
        </p:nvSpPr>
        <p:spPr>
          <a:xfrm>
            <a:off x="575556" y="3163426"/>
            <a:ext cx="7992888" cy="2236574"/>
          </a:xfrm>
          <a:prstGeom prst="rect">
            <a:avLst/>
          </a:prstGeom>
          <a:noFill/>
          <a:ln w="12700">
            <a:solidFill>
              <a:schemeClr val="tx1"/>
            </a:solidFill>
            <a:prstDash val="dash"/>
          </a:ln>
        </p:spPr>
        <p:txBody>
          <a:bodyPr wrap="square" rtlCol="0">
            <a:spAutoFit/>
          </a:bodyPr>
          <a:lstStyle/>
          <a:p>
            <a:pPr marL="514350" indent="-514350" algn="just">
              <a:lnSpc>
                <a:spcPct val="150000"/>
              </a:lnSpc>
              <a:buFont typeface="+mj-ea"/>
              <a:buAutoNum type="circleNumDbPlain"/>
            </a:pPr>
            <a:r>
              <a:rPr kumimoji="1" lang="ja-JP" altLang="en-US" sz="2400" dirty="0"/>
              <a:t>　「報道サイト（仮）」の具体像</a:t>
            </a:r>
          </a:p>
          <a:p>
            <a:pPr marL="514350" indent="-514350" algn="just">
              <a:lnSpc>
                <a:spcPct val="150000"/>
              </a:lnSpc>
              <a:buFont typeface="+mj-ea"/>
              <a:buAutoNum type="circleNumDbPlain"/>
            </a:pPr>
            <a:r>
              <a:rPr kumimoji="1" lang="ja-JP" altLang="en-US" sz="2400" dirty="0"/>
              <a:t>　「災害報道」「学び・教育」「報道サイト」以外のコンテンツ（サービス）</a:t>
            </a:r>
          </a:p>
          <a:p>
            <a:pPr marL="514350" indent="-514350" algn="just">
              <a:lnSpc>
                <a:spcPct val="150000"/>
              </a:lnSpc>
              <a:buFont typeface="+mj-ea"/>
              <a:buAutoNum type="circleNumDbPlain"/>
            </a:pPr>
            <a:r>
              <a:rPr kumimoji="1" lang="ja-JP" altLang="en-US" sz="2400" dirty="0"/>
              <a:t>　任意業務として存続するサービス</a:t>
            </a:r>
          </a:p>
        </p:txBody>
      </p:sp>
    </p:spTree>
    <p:extLst>
      <p:ext uri="{BB962C8B-B14F-4D97-AF65-F5344CB8AC3E}">
        <p14:creationId xmlns:p14="http://schemas.microsoft.com/office/powerpoint/2010/main" val="1125234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DAC00-8A0F-3160-F116-59D04AA896C6}"/>
            </a:ext>
          </a:extLst>
        </p:cNvPr>
        <p:cNvGrpSpPr/>
        <p:nvPr/>
      </p:nvGrpSpPr>
      <p:grpSpPr>
        <a:xfrm>
          <a:off x="0" y="0"/>
          <a:ext cx="0" cy="0"/>
          <a:chOff x="0" y="0"/>
          <a:chExt cx="0" cy="0"/>
        </a:xfrm>
      </p:grpSpPr>
      <p:sp>
        <p:nvSpPr>
          <p:cNvPr id="10" name="タイトル 1">
            <a:extLst>
              <a:ext uri="{FF2B5EF4-FFF2-40B4-BE49-F238E27FC236}">
                <a16:creationId xmlns:a16="http://schemas.microsoft.com/office/drawing/2014/main" id="{5BA06A96-32D0-8A72-FE53-68B732F9DB0D}"/>
              </a:ext>
            </a:extLst>
          </p:cNvPr>
          <p:cNvSpPr>
            <a:spLocks noGrp="1"/>
          </p:cNvSpPr>
          <p:nvPr>
            <p:ph type="title"/>
          </p:nvPr>
        </p:nvSpPr>
        <p:spPr>
          <a:xfrm>
            <a:off x="0" y="571469"/>
            <a:ext cx="9144000" cy="620688"/>
          </a:xfrm>
        </p:spPr>
        <p:txBody>
          <a:bodyPr>
            <a:noAutofit/>
          </a:bodyPr>
          <a:lstStyle/>
          <a:p>
            <a:r>
              <a:rPr lang="ja-JP" altLang="en-US" sz="2800" dirty="0">
                <a:latin typeface="ＭＳ Ｐゴシック" panose="020B0600070205080204" pitchFamily="50" charset="-128"/>
                <a:ea typeface="ＭＳ Ｐゴシック" panose="020B0600070205080204" pitchFamily="50" charset="-128"/>
              </a:rPr>
              <a:t>３．ＮＨＫの説明について②</a:t>
            </a:r>
          </a:p>
        </p:txBody>
      </p:sp>
      <p:sp>
        <p:nvSpPr>
          <p:cNvPr id="7" name="スライド番号プレースホルダー 2">
            <a:extLst>
              <a:ext uri="{FF2B5EF4-FFF2-40B4-BE49-F238E27FC236}">
                <a16:creationId xmlns:a16="http://schemas.microsoft.com/office/drawing/2014/main" id="{E273F4FD-D7D3-4268-9A4D-4CCC4BBB470B}"/>
              </a:ext>
            </a:extLst>
          </p:cNvPr>
          <p:cNvSpPr txBox="1">
            <a:spLocks/>
          </p:cNvSpPr>
          <p:nvPr/>
        </p:nvSpPr>
        <p:spPr bwMode="auto">
          <a:xfrm>
            <a:off x="8460432" y="199790"/>
            <a:ext cx="432048" cy="371679"/>
          </a:xfrm>
          <a:prstGeom prst="rect">
            <a:avLst/>
          </a:prstGeom>
          <a:noFill/>
          <a:ln w="25400" cmpd="sng">
            <a:solidFill>
              <a:srgbClr val="2E83B8"/>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defRPr/>
            </a:pPr>
            <a:fld id="{6A3A53D0-F924-49C8-9234-004890B626B8}" type="slidenum">
              <a:rPr lang="en-US" altLang="ja-JP" sz="2000">
                <a:solidFill>
                  <a:srgbClr val="0062AC"/>
                </a:solidFill>
                <a:latin typeface="+mn-ea"/>
                <a:ea typeface="+mn-ea"/>
              </a:rPr>
              <a:pPr algn="ctr">
                <a:defRPr/>
              </a:pPr>
              <a:t>5</a:t>
            </a:fld>
            <a:endParaRPr lang="en-US" altLang="ja-JP" sz="2400" dirty="0">
              <a:solidFill>
                <a:srgbClr val="0062AC"/>
              </a:solidFill>
              <a:latin typeface="+mn-ea"/>
              <a:ea typeface="+mn-ea"/>
            </a:endParaRPr>
          </a:p>
        </p:txBody>
      </p:sp>
      <p:sp>
        <p:nvSpPr>
          <p:cNvPr id="2" name="Rectangle 6">
            <a:extLst>
              <a:ext uri="{FF2B5EF4-FFF2-40B4-BE49-F238E27FC236}">
                <a16:creationId xmlns:a16="http://schemas.microsoft.com/office/drawing/2014/main" id="{130FBBA6-01D5-19C5-E1A6-B3130AA24148}"/>
              </a:ext>
            </a:extLst>
          </p:cNvPr>
          <p:cNvSpPr>
            <a:spLocks noChangeArrowheads="1"/>
          </p:cNvSpPr>
          <p:nvPr/>
        </p:nvSpPr>
        <p:spPr bwMode="auto">
          <a:xfrm>
            <a:off x="395536" y="1458000"/>
            <a:ext cx="8352928" cy="5400000"/>
          </a:xfrm>
          <a:prstGeom prst="rect">
            <a:avLst/>
          </a:prstGeom>
          <a:noFill/>
          <a:ln w="38100" cmpd="sng">
            <a:noFill/>
            <a:miter lim="800000"/>
            <a:headEnd/>
            <a:tailEnd/>
          </a:ln>
          <a:effectLst>
            <a:softEdge rad="0"/>
          </a:effectLst>
        </p:spPr>
        <p:txBody>
          <a:bodyPr anchor="t"/>
          <a:lstStyle>
            <a:lvl1pPr marL="266700" indent="-266700" eaLnBrk="0" hangingPunct="0">
              <a:defRPr kumimoji="1">
                <a:solidFill>
                  <a:schemeClr val="tx1"/>
                </a:solidFill>
                <a:latin typeface="Arial" panose="020B0604020202020204" pitchFamily="34" charset="0"/>
                <a:ea typeface="HGS創英角ｺﾞｼｯｸUB" panose="020B0900000000000000" pitchFamily="50" charset="-128"/>
              </a:defRPr>
            </a:lvl1pPr>
            <a:lvl2pPr marL="742950" indent="-285750" eaLnBrk="0" hangingPunct="0">
              <a:defRPr kumimoji="1">
                <a:solidFill>
                  <a:schemeClr val="tx1"/>
                </a:solidFill>
                <a:latin typeface="Arial" panose="020B0604020202020204" pitchFamily="34" charset="0"/>
                <a:ea typeface="HGS創英角ｺﾞｼｯｸUB" panose="020B0900000000000000" pitchFamily="50" charset="-128"/>
              </a:defRPr>
            </a:lvl2pPr>
            <a:lvl3pPr marL="1143000" indent="-228600" eaLnBrk="0" hangingPunct="0">
              <a:defRPr kumimoji="1">
                <a:solidFill>
                  <a:schemeClr val="tx1"/>
                </a:solidFill>
                <a:latin typeface="Arial" panose="020B0604020202020204" pitchFamily="34" charset="0"/>
                <a:ea typeface="HGS創英角ｺﾞｼｯｸUB" panose="020B0900000000000000" pitchFamily="50" charset="-128"/>
              </a:defRPr>
            </a:lvl3pPr>
            <a:lvl4pPr marL="1600200" indent="-228600" eaLnBrk="0" hangingPunct="0">
              <a:defRPr kumimoji="1">
                <a:solidFill>
                  <a:schemeClr val="tx1"/>
                </a:solidFill>
                <a:latin typeface="Arial" panose="020B0604020202020204" pitchFamily="34" charset="0"/>
                <a:ea typeface="HGS創英角ｺﾞｼｯｸUB" panose="020B0900000000000000" pitchFamily="50" charset="-128"/>
              </a:defRPr>
            </a:lvl4pPr>
            <a:lvl5pPr marL="2057400" indent="-228600" eaLnBrk="0" hangingPunct="0">
              <a:defRPr kumimoji="1">
                <a:solidFill>
                  <a:schemeClr val="tx1"/>
                </a:solidFill>
                <a:latin typeface="Arial" panose="020B0604020202020204" pitchFamily="34" charset="0"/>
                <a:ea typeface="HGS創英角ｺﾞｼｯｸUB" panose="020B09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S創英角ｺﾞｼｯｸUB" panose="020B09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S創英角ｺﾞｼｯｸUB" panose="020B09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S創英角ｺﾞｼｯｸUB" panose="020B09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S創英角ｺﾞｼｯｸUB" panose="020B0900000000000000" pitchFamily="50" charset="-128"/>
              </a:defRPr>
            </a:lvl9pPr>
          </a:lstStyle>
          <a:p>
            <a:pPr marL="180975" indent="-180975" algn="just" hangingPunct="1">
              <a:spcBef>
                <a:spcPts val="1200"/>
              </a:spcBef>
            </a:pPr>
            <a:r>
              <a:rPr lang="en-US" altLang="ja-JP" sz="2000" dirty="0">
                <a:latin typeface="+mj-ea"/>
                <a:ea typeface="+mj-ea"/>
              </a:rPr>
              <a:t>【</a:t>
            </a:r>
            <a:r>
              <a:rPr lang="ja-JP" altLang="en-US" sz="2000" dirty="0">
                <a:latin typeface="+mj-ea"/>
                <a:ea typeface="+mj-ea"/>
              </a:rPr>
              <a:t>高い水準の多元性確保</a:t>
            </a:r>
            <a:r>
              <a:rPr lang="en-US" altLang="ja-JP" sz="2000" dirty="0">
                <a:latin typeface="+mj-ea"/>
                <a:ea typeface="+mj-ea"/>
              </a:rPr>
              <a:t>】</a:t>
            </a:r>
          </a:p>
          <a:p>
            <a:pPr marL="180975" indent="-180975" algn="just" hangingPunct="1">
              <a:spcBef>
                <a:spcPts val="1200"/>
              </a:spcBef>
            </a:pPr>
            <a:r>
              <a:rPr lang="ja-JP" altLang="en-US" sz="2000" dirty="0">
                <a:latin typeface="+mj-ea"/>
                <a:ea typeface="+mj-ea"/>
              </a:rPr>
              <a:t>■「競争評価や公正競争確保の目的は、高い水準の多元性の確保である」との認識に賛成します。</a:t>
            </a:r>
          </a:p>
          <a:p>
            <a:pPr marL="180975" indent="-180975" algn="just" hangingPunct="1">
              <a:spcBef>
                <a:spcPts val="1200"/>
              </a:spcBef>
            </a:pPr>
            <a:r>
              <a:rPr lang="ja-JP" altLang="en-US" sz="2000" dirty="0">
                <a:latin typeface="+mj-ea"/>
                <a:ea typeface="+mj-ea"/>
              </a:rPr>
              <a:t>■公共放送の存在意義は民間放送ができないことを行うことにあります。民放事業者が採算面などから手掛けにくい番組や業務をＮＨＫが提供することが、放送の二元体制の維持や、情報の多様性確保に適うものと考えます。</a:t>
            </a:r>
          </a:p>
          <a:p>
            <a:pPr marL="180975" indent="-180975" algn="just" eaLnBrk="1" hangingPunct="1">
              <a:spcBef>
                <a:spcPts val="1200"/>
              </a:spcBef>
            </a:pPr>
            <a:r>
              <a:rPr lang="ja-JP" altLang="en-US" sz="2000" dirty="0">
                <a:latin typeface="+mj-ea"/>
                <a:ea typeface="+mj-ea"/>
              </a:rPr>
              <a:t>■ＮＨＫは、「視聴者・国民において、放送経由でも、ネット経由でも、同等の変わらない、同一の価値、同一の受益」との考え方を示しています。インターネット活用業務における必須業務化によって、放送がネット配信に劣後することがあってはならず、放送を主軸にネット配信の在り方を検討すべきことは論を俟ちません。</a:t>
            </a:r>
            <a:endParaRPr lang="en-US" altLang="ja-JP" sz="2000" dirty="0">
              <a:latin typeface="+mj-ea"/>
              <a:ea typeface="+mj-ea"/>
            </a:endParaRPr>
          </a:p>
          <a:p>
            <a:pPr marL="180975" indent="-180975" algn="just" eaLnBrk="1" hangingPunct="1">
              <a:spcBef>
                <a:spcPts val="1200"/>
              </a:spcBef>
            </a:pPr>
            <a:endParaRPr lang="en-US" altLang="ja-JP" sz="2000" dirty="0">
              <a:solidFill>
                <a:srgbClr val="FF0000"/>
              </a:solidFill>
              <a:latin typeface="+mj-ea"/>
              <a:ea typeface="+mj-ea"/>
            </a:endParaRPr>
          </a:p>
        </p:txBody>
      </p:sp>
      <p:sp>
        <p:nvSpPr>
          <p:cNvPr id="4" name="Line 5">
            <a:extLst>
              <a:ext uri="{FF2B5EF4-FFF2-40B4-BE49-F238E27FC236}">
                <a16:creationId xmlns:a16="http://schemas.microsoft.com/office/drawing/2014/main" id="{AF3E3738-F1E3-ACD7-7528-4DABB8FF25FF}"/>
              </a:ext>
            </a:extLst>
          </p:cNvPr>
          <p:cNvSpPr>
            <a:spLocks noChangeShapeType="1"/>
          </p:cNvSpPr>
          <p:nvPr/>
        </p:nvSpPr>
        <p:spPr bwMode="auto">
          <a:xfrm>
            <a:off x="0" y="1192157"/>
            <a:ext cx="9144000" cy="0"/>
          </a:xfrm>
          <a:prstGeom prst="line">
            <a:avLst/>
          </a:prstGeom>
          <a:noFill/>
          <a:ln w="57150" cmpd="thickThin">
            <a:solidFill>
              <a:srgbClr val="2E83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highlight>
                <a:srgbClr val="0062AC"/>
              </a:highlight>
            </a:endParaRPr>
          </a:p>
        </p:txBody>
      </p:sp>
    </p:spTree>
    <p:extLst>
      <p:ext uri="{BB962C8B-B14F-4D97-AF65-F5344CB8AC3E}">
        <p14:creationId xmlns:p14="http://schemas.microsoft.com/office/powerpoint/2010/main" val="1284426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5706B58C-DDB8-4AF5-A4FA-93D17487AFD7}"/>
              </a:ext>
            </a:extLst>
          </p:cNvPr>
          <p:cNvSpPr>
            <a:spLocks noGrp="1"/>
          </p:cNvSpPr>
          <p:nvPr>
            <p:ph type="title"/>
          </p:nvPr>
        </p:nvSpPr>
        <p:spPr>
          <a:xfrm>
            <a:off x="0" y="571469"/>
            <a:ext cx="9144000" cy="620688"/>
          </a:xfrm>
        </p:spPr>
        <p:txBody>
          <a:bodyPr>
            <a:noAutofit/>
          </a:bodyPr>
          <a:lstStyle/>
          <a:p>
            <a:r>
              <a:rPr lang="ja-JP" altLang="en-US" sz="2800" dirty="0">
                <a:latin typeface="ＭＳ Ｐゴシック" panose="020B0600070205080204" pitchFamily="50" charset="-128"/>
                <a:ea typeface="ＭＳ Ｐゴシック" panose="020B0600070205080204" pitchFamily="50" charset="-128"/>
              </a:rPr>
              <a:t>３．ＮＨＫの説明について③</a:t>
            </a:r>
          </a:p>
        </p:txBody>
      </p:sp>
      <p:sp>
        <p:nvSpPr>
          <p:cNvPr id="7" name="スライド番号プレースホルダー 2">
            <a:extLst>
              <a:ext uri="{FF2B5EF4-FFF2-40B4-BE49-F238E27FC236}">
                <a16:creationId xmlns:a16="http://schemas.microsoft.com/office/drawing/2014/main" id="{13883A5C-DA08-4FE4-92DE-F6C1A4C23C7B}"/>
              </a:ext>
            </a:extLst>
          </p:cNvPr>
          <p:cNvSpPr txBox="1">
            <a:spLocks/>
          </p:cNvSpPr>
          <p:nvPr/>
        </p:nvSpPr>
        <p:spPr bwMode="auto">
          <a:xfrm>
            <a:off x="8460432" y="199790"/>
            <a:ext cx="432048" cy="371679"/>
          </a:xfrm>
          <a:prstGeom prst="rect">
            <a:avLst/>
          </a:prstGeom>
          <a:noFill/>
          <a:ln w="25400" cmpd="sng">
            <a:solidFill>
              <a:srgbClr val="2E83B8"/>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defRPr/>
            </a:pPr>
            <a:fld id="{6A3A53D0-F924-49C8-9234-004890B626B8}" type="slidenum">
              <a:rPr lang="en-US" altLang="ja-JP" sz="2000">
                <a:solidFill>
                  <a:srgbClr val="0062AC"/>
                </a:solidFill>
                <a:latin typeface="+mn-ea"/>
                <a:ea typeface="+mn-ea"/>
              </a:rPr>
              <a:pPr algn="ctr">
                <a:defRPr/>
              </a:pPr>
              <a:t>6</a:t>
            </a:fld>
            <a:endParaRPr lang="en-US" altLang="ja-JP" sz="2400" dirty="0">
              <a:solidFill>
                <a:srgbClr val="0062AC"/>
              </a:solidFill>
              <a:latin typeface="+mn-ea"/>
              <a:ea typeface="+mn-ea"/>
            </a:endParaRPr>
          </a:p>
        </p:txBody>
      </p:sp>
      <p:sp>
        <p:nvSpPr>
          <p:cNvPr id="2" name="Rectangle 6">
            <a:extLst>
              <a:ext uri="{FF2B5EF4-FFF2-40B4-BE49-F238E27FC236}">
                <a16:creationId xmlns:a16="http://schemas.microsoft.com/office/drawing/2014/main" id="{2B08FE95-23D8-1AF3-D5B4-A7F1D7A8C2C9}"/>
              </a:ext>
            </a:extLst>
          </p:cNvPr>
          <p:cNvSpPr>
            <a:spLocks noChangeArrowheads="1"/>
          </p:cNvSpPr>
          <p:nvPr/>
        </p:nvSpPr>
        <p:spPr bwMode="auto">
          <a:xfrm>
            <a:off x="395536" y="1458000"/>
            <a:ext cx="8352928" cy="5400000"/>
          </a:xfrm>
          <a:prstGeom prst="rect">
            <a:avLst/>
          </a:prstGeom>
          <a:noFill/>
          <a:ln w="38100" cmpd="sng">
            <a:noFill/>
            <a:miter lim="800000"/>
            <a:headEnd/>
            <a:tailEnd/>
          </a:ln>
          <a:effectLst>
            <a:softEdge rad="0"/>
          </a:effectLst>
        </p:spPr>
        <p:txBody>
          <a:bodyPr anchor="t"/>
          <a:lstStyle>
            <a:lvl1pPr marL="266700" indent="-266700" eaLnBrk="0" hangingPunct="0">
              <a:defRPr kumimoji="1">
                <a:solidFill>
                  <a:schemeClr val="tx1"/>
                </a:solidFill>
                <a:latin typeface="Arial" panose="020B0604020202020204" pitchFamily="34" charset="0"/>
                <a:ea typeface="HGS創英角ｺﾞｼｯｸUB" panose="020B0900000000000000" pitchFamily="50" charset="-128"/>
              </a:defRPr>
            </a:lvl1pPr>
            <a:lvl2pPr marL="742950" indent="-285750" eaLnBrk="0" hangingPunct="0">
              <a:defRPr kumimoji="1">
                <a:solidFill>
                  <a:schemeClr val="tx1"/>
                </a:solidFill>
                <a:latin typeface="Arial" panose="020B0604020202020204" pitchFamily="34" charset="0"/>
                <a:ea typeface="HGS創英角ｺﾞｼｯｸUB" panose="020B0900000000000000" pitchFamily="50" charset="-128"/>
              </a:defRPr>
            </a:lvl2pPr>
            <a:lvl3pPr marL="1143000" indent="-228600" eaLnBrk="0" hangingPunct="0">
              <a:defRPr kumimoji="1">
                <a:solidFill>
                  <a:schemeClr val="tx1"/>
                </a:solidFill>
                <a:latin typeface="Arial" panose="020B0604020202020204" pitchFamily="34" charset="0"/>
                <a:ea typeface="HGS創英角ｺﾞｼｯｸUB" panose="020B0900000000000000" pitchFamily="50" charset="-128"/>
              </a:defRPr>
            </a:lvl3pPr>
            <a:lvl4pPr marL="1600200" indent="-228600" eaLnBrk="0" hangingPunct="0">
              <a:defRPr kumimoji="1">
                <a:solidFill>
                  <a:schemeClr val="tx1"/>
                </a:solidFill>
                <a:latin typeface="Arial" panose="020B0604020202020204" pitchFamily="34" charset="0"/>
                <a:ea typeface="HGS創英角ｺﾞｼｯｸUB" panose="020B0900000000000000" pitchFamily="50" charset="-128"/>
              </a:defRPr>
            </a:lvl4pPr>
            <a:lvl5pPr marL="2057400" indent="-228600" eaLnBrk="0" hangingPunct="0">
              <a:defRPr kumimoji="1">
                <a:solidFill>
                  <a:schemeClr val="tx1"/>
                </a:solidFill>
                <a:latin typeface="Arial" panose="020B0604020202020204" pitchFamily="34" charset="0"/>
                <a:ea typeface="HGS創英角ｺﾞｼｯｸUB" panose="020B09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S創英角ｺﾞｼｯｸUB" panose="020B09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S創英角ｺﾞｼｯｸUB" panose="020B09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S創英角ｺﾞｼｯｸUB" panose="020B09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S創英角ｺﾞｼｯｸUB" panose="020B0900000000000000" pitchFamily="50" charset="-128"/>
              </a:defRPr>
            </a:lvl9pPr>
          </a:lstStyle>
          <a:p>
            <a:pPr marL="180975" indent="-180975" algn="just" hangingPunct="1">
              <a:spcBef>
                <a:spcPts val="1200"/>
              </a:spcBef>
            </a:pPr>
            <a:r>
              <a:rPr lang="en-US" altLang="ja-JP" sz="2000" dirty="0">
                <a:latin typeface="+mj-ea"/>
                <a:ea typeface="+mj-ea"/>
              </a:rPr>
              <a:t>【</a:t>
            </a:r>
            <a:r>
              <a:rPr lang="ja-JP" altLang="en-US" sz="2000" dirty="0">
                <a:latin typeface="+mj-ea"/>
                <a:ea typeface="+mj-ea"/>
              </a:rPr>
              <a:t>放送番組以外のコンテンツ</a:t>
            </a:r>
            <a:r>
              <a:rPr lang="en-US" altLang="ja-JP" sz="2000" dirty="0">
                <a:latin typeface="+mj-ea"/>
                <a:ea typeface="+mj-ea"/>
              </a:rPr>
              <a:t>】</a:t>
            </a:r>
          </a:p>
          <a:p>
            <a:pPr marL="180975" indent="-180975" algn="just" eaLnBrk="1" hangingPunct="1">
              <a:spcBef>
                <a:spcPts val="1200"/>
              </a:spcBef>
            </a:pPr>
            <a:r>
              <a:rPr lang="ja-JP" altLang="en-US" sz="2000" dirty="0">
                <a:latin typeface="+mj-ea"/>
                <a:ea typeface="+mj-ea"/>
              </a:rPr>
              <a:t>■放送番組以外のコンテンツは、公衆の要望を満たすことが一つの要件となりますが、これは視聴率やアクセス数だけにとらわれずに、民放と異なるＮＨＫならではの公共的価値の実現に向け、サービスを充実していく趣旨だと考えます。</a:t>
            </a:r>
            <a:endParaRPr lang="en-US" altLang="ja-JP" sz="2000" dirty="0">
              <a:latin typeface="+mj-ea"/>
              <a:ea typeface="+mj-ea"/>
            </a:endParaRPr>
          </a:p>
          <a:p>
            <a:pPr marL="180975" indent="-180975" algn="just" eaLnBrk="1" hangingPunct="1">
              <a:spcBef>
                <a:spcPts val="1200"/>
              </a:spcBef>
            </a:pPr>
            <a:r>
              <a:rPr lang="ja-JP" altLang="en-US" sz="2000" dirty="0">
                <a:latin typeface="+mj-ea"/>
                <a:ea typeface="+mj-ea"/>
              </a:rPr>
              <a:t>■国民の生命・財産を守るための「災害報道」のコンテンツ配信は、ＮＨＫが果たすべき使命・役割の中でも極めて重いものです。能登半島地震の災害情報マップのようなサービスは、全力で実施していただきたいと考えます。</a:t>
            </a:r>
            <a:endParaRPr lang="en-US" altLang="ja-JP" sz="2000" dirty="0">
              <a:latin typeface="+mj-ea"/>
              <a:ea typeface="+mj-ea"/>
            </a:endParaRPr>
          </a:p>
          <a:p>
            <a:pPr marL="180975" indent="-180975" algn="just" eaLnBrk="1" hangingPunct="1">
              <a:spcBef>
                <a:spcPts val="1200"/>
              </a:spcBef>
            </a:pPr>
            <a:r>
              <a:rPr lang="ja-JP" altLang="en-US" sz="2000" dirty="0">
                <a:latin typeface="+mj-ea"/>
                <a:ea typeface="+mj-ea"/>
              </a:rPr>
              <a:t>■「学び・教育」について、「放送と同じ内容をネットの特性にあわせて提供」「現在のサービスを整理・純化する」との方針は適切です。</a:t>
            </a:r>
            <a:endParaRPr lang="en-US" altLang="ja-JP" sz="2000" dirty="0">
              <a:latin typeface="+mj-ea"/>
              <a:ea typeface="+mj-ea"/>
            </a:endParaRPr>
          </a:p>
        </p:txBody>
      </p:sp>
      <p:sp>
        <p:nvSpPr>
          <p:cNvPr id="4" name="Line 5">
            <a:extLst>
              <a:ext uri="{FF2B5EF4-FFF2-40B4-BE49-F238E27FC236}">
                <a16:creationId xmlns:a16="http://schemas.microsoft.com/office/drawing/2014/main" id="{1AB0D205-2D07-4BC8-CFE3-5E87ED7195F2}"/>
              </a:ext>
            </a:extLst>
          </p:cNvPr>
          <p:cNvSpPr>
            <a:spLocks noChangeShapeType="1"/>
          </p:cNvSpPr>
          <p:nvPr/>
        </p:nvSpPr>
        <p:spPr bwMode="auto">
          <a:xfrm>
            <a:off x="0" y="1192157"/>
            <a:ext cx="9144000" cy="0"/>
          </a:xfrm>
          <a:prstGeom prst="line">
            <a:avLst/>
          </a:prstGeom>
          <a:noFill/>
          <a:ln w="57150" cmpd="thickThin">
            <a:solidFill>
              <a:srgbClr val="2E83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highlight>
                <a:srgbClr val="0062AC"/>
              </a:highlight>
            </a:endParaRPr>
          </a:p>
        </p:txBody>
      </p:sp>
    </p:spTree>
    <p:extLst>
      <p:ext uri="{BB962C8B-B14F-4D97-AF65-F5344CB8AC3E}">
        <p14:creationId xmlns:p14="http://schemas.microsoft.com/office/powerpoint/2010/main" val="296056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5706B58C-DDB8-4AF5-A4FA-93D17487AFD7}"/>
              </a:ext>
            </a:extLst>
          </p:cNvPr>
          <p:cNvSpPr>
            <a:spLocks noGrp="1"/>
          </p:cNvSpPr>
          <p:nvPr>
            <p:ph type="title"/>
          </p:nvPr>
        </p:nvSpPr>
        <p:spPr>
          <a:xfrm>
            <a:off x="0" y="571469"/>
            <a:ext cx="9144000" cy="620688"/>
          </a:xfrm>
        </p:spPr>
        <p:txBody>
          <a:bodyPr>
            <a:noAutofit/>
          </a:bodyPr>
          <a:lstStyle/>
          <a:p>
            <a:r>
              <a:rPr lang="ja-JP" altLang="en-US" sz="2800" dirty="0">
                <a:latin typeface="ＭＳ Ｐゴシック" panose="020B0600070205080204" pitchFamily="50" charset="-128"/>
                <a:ea typeface="ＭＳ Ｐゴシック" panose="020B0600070205080204" pitchFamily="50" charset="-128"/>
              </a:rPr>
              <a:t>３．ＮＨＫの説明について④</a:t>
            </a:r>
          </a:p>
        </p:txBody>
      </p:sp>
      <p:sp>
        <p:nvSpPr>
          <p:cNvPr id="7" name="スライド番号プレースホルダー 2">
            <a:extLst>
              <a:ext uri="{FF2B5EF4-FFF2-40B4-BE49-F238E27FC236}">
                <a16:creationId xmlns:a16="http://schemas.microsoft.com/office/drawing/2014/main" id="{13883A5C-DA08-4FE4-92DE-F6C1A4C23C7B}"/>
              </a:ext>
            </a:extLst>
          </p:cNvPr>
          <p:cNvSpPr txBox="1">
            <a:spLocks/>
          </p:cNvSpPr>
          <p:nvPr/>
        </p:nvSpPr>
        <p:spPr bwMode="auto">
          <a:xfrm>
            <a:off x="8460432" y="199790"/>
            <a:ext cx="432048" cy="371679"/>
          </a:xfrm>
          <a:prstGeom prst="rect">
            <a:avLst/>
          </a:prstGeom>
          <a:noFill/>
          <a:ln w="25400" cmpd="sng">
            <a:solidFill>
              <a:srgbClr val="2E83B8"/>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lgn="ctr">
              <a:defRPr/>
            </a:pPr>
            <a:fld id="{6A3A53D0-F924-49C8-9234-004890B626B8}" type="slidenum">
              <a:rPr lang="en-US" altLang="ja-JP" sz="2000">
                <a:solidFill>
                  <a:srgbClr val="0062AC"/>
                </a:solidFill>
                <a:latin typeface="+mn-ea"/>
                <a:ea typeface="+mn-ea"/>
              </a:rPr>
              <a:pPr algn="ctr">
                <a:defRPr/>
              </a:pPr>
              <a:t>7</a:t>
            </a:fld>
            <a:endParaRPr lang="en-US" altLang="ja-JP" sz="2400" dirty="0">
              <a:solidFill>
                <a:srgbClr val="0062AC"/>
              </a:solidFill>
              <a:latin typeface="+mn-ea"/>
              <a:ea typeface="+mn-ea"/>
            </a:endParaRPr>
          </a:p>
        </p:txBody>
      </p:sp>
      <p:sp>
        <p:nvSpPr>
          <p:cNvPr id="2" name="Rectangle 6">
            <a:extLst>
              <a:ext uri="{FF2B5EF4-FFF2-40B4-BE49-F238E27FC236}">
                <a16:creationId xmlns:a16="http://schemas.microsoft.com/office/drawing/2014/main" id="{2B08FE95-23D8-1AF3-D5B4-A7F1D7A8C2C9}"/>
              </a:ext>
            </a:extLst>
          </p:cNvPr>
          <p:cNvSpPr>
            <a:spLocks noChangeArrowheads="1"/>
          </p:cNvSpPr>
          <p:nvPr/>
        </p:nvSpPr>
        <p:spPr bwMode="auto">
          <a:xfrm>
            <a:off x="395536" y="1458000"/>
            <a:ext cx="8352928" cy="5400000"/>
          </a:xfrm>
          <a:prstGeom prst="rect">
            <a:avLst/>
          </a:prstGeom>
          <a:noFill/>
          <a:ln w="38100" cmpd="sng">
            <a:noFill/>
            <a:miter lim="800000"/>
            <a:headEnd/>
            <a:tailEnd/>
          </a:ln>
          <a:effectLst>
            <a:softEdge rad="0"/>
          </a:effectLst>
        </p:spPr>
        <p:txBody>
          <a:bodyPr anchor="t"/>
          <a:lstStyle>
            <a:lvl1pPr marL="266700" indent="-266700" eaLnBrk="0" hangingPunct="0">
              <a:defRPr kumimoji="1">
                <a:solidFill>
                  <a:schemeClr val="tx1"/>
                </a:solidFill>
                <a:latin typeface="Arial" panose="020B0604020202020204" pitchFamily="34" charset="0"/>
                <a:ea typeface="HGS創英角ｺﾞｼｯｸUB" panose="020B0900000000000000" pitchFamily="50" charset="-128"/>
              </a:defRPr>
            </a:lvl1pPr>
            <a:lvl2pPr marL="742950" indent="-285750" eaLnBrk="0" hangingPunct="0">
              <a:defRPr kumimoji="1">
                <a:solidFill>
                  <a:schemeClr val="tx1"/>
                </a:solidFill>
                <a:latin typeface="Arial" panose="020B0604020202020204" pitchFamily="34" charset="0"/>
                <a:ea typeface="HGS創英角ｺﾞｼｯｸUB" panose="020B0900000000000000" pitchFamily="50" charset="-128"/>
              </a:defRPr>
            </a:lvl2pPr>
            <a:lvl3pPr marL="1143000" indent="-228600" eaLnBrk="0" hangingPunct="0">
              <a:defRPr kumimoji="1">
                <a:solidFill>
                  <a:schemeClr val="tx1"/>
                </a:solidFill>
                <a:latin typeface="Arial" panose="020B0604020202020204" pitchFamily="34" charset="0"/>
                <a:ea typeface="HGS創英角ｺﾞｼｯｸUB" panose="020B0900000000000000" pitchFamily="50" charset="-128"/>
              </a:defRPr>
            </a:lvl3pPr>
            <a:lvl4pPr marL="1600200" indent="-228600" eaLnBrk="0" hangingPunct="0">
              <a:defRPr kumimoji="1">
                <a:solidFill>
                  <a:schemeClr val="tx1"/>
                </a:solidFill>
                <a:latin typeface="Arial" panose="020B0604020202020204" pitchFamily="34" charset="0"/>
                <a:ea typeface="HGS創英角ｺﾞｼｯｸUB" panose="020B0900000000000000" pitchFamily="50" charset="-128"/>
              </a:defRPr>
            </a:lvl4pPr>
            <a:lvl5pPr marL="2057400" indent="-228600" eaLnBrk="0" hangingPunct="0">
              <a:defRPr kumimoji="1">
                <a:solidFill>
                  <a:schemeClr val="tx1"/>
                </a:solidFill>
                <a:latin typeface="Arial" panose="020B0604020202020204" pitchFamily="34" charset="0"/>
                <a:ea typeface="HGS創英角ｺﾞｼｯｸUB" panose="020B09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S創英角ｺﾞｼｯｸUB" panose="020B09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S創英角ｺﾞｼｯｸUB" panose="020B09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S創英角ｺﾞｼｯｸUB" panose="020B09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S創英角ｺﾞｼｯｸUB" panose="020B0900000000000000" pitchFamily="50" charset="-128"/>
              </a:defRPr>
            </a:lvl9pPr>
          </a:lstStyle>
          <a:p>
            <a:pPr marL="180975" indent="-180975" algn="just" hangingPunct="1">
              <a:spcBef>
                <a:spcPts val="1200"/>
              </a:spcBef>
            </a:pPr>
            <a:r>
              <a:rPr lang="en-US" altLang="ja-JP" sz="2000" dirty="0">
                <a:latin typeface="+mj-ea"/>
                <a:ea typeface="+mj-ea"/>
              </a:rPr>
              <a:t>【</a:t>
            </a:r>
            <a:r>
              <a:rPr lang="ja-JP" altLang="en-US" sz="2000" dirty="0">
                <a:latin typeface="+mj-ea"/>
                <a:ea typeface="+mj-ea"/>
              </a:rPr>
              <a:t>負担の在り方と公正競争</a:t>
            </a:r>
            <a:r>
              <a:rPr lang="en-US" altLang="ja-JP" sz="2000" dirty="0">
                <a:latin typeface="+mj-ea"/>
                <a:ea typeface="+mj-ea"/>
              </a:rPr>
              <a:t>】</a:t>
            </a:r>
          </a:p>
          <a:p>
            <a:pPr marL="180975" indent="-180975" algn="just" hangingPunct="1">
              <a:spcBef>
                <a:spcPts val="1200"/>
              </a:spcBef>
            </a:pPr>
            <a:r>
              <a:rPr lang="ja-JP" altLang="en-US" sz="2000" dirty="0">
                <a:latin typeface="+mj-ea"/>
                <a:ea typeface="+mj-ea"/>
              </a:rPr>
              <a:t>■競争評価の仕組みに加え、公正競争を担保する一つの手段として、ＮＨＫのネット業務全体の費用上限（現行</a:t>
            </a:r>
            <a:r>
              <a:rPr lang="en-US" altLang="ja-JP" sz="2000" dirty="0">
                <a:latin typeface="+mj-ea"/>
                <a:ea typeface="+mj-ea"/>
              </a:rPr>
              <a:t>:200</a:t>
            </a:r>
            <a:r>
              <a:rPr lang="ja-JP" altLang="en-US" sz="2000" dirty="0">
                <a:latin typeface="+mj-ea"/>
                <a:ea typeface="+mj-ea"/>
              </a:rPr>
              <a:t>億円）を引き続き設定すべきと考えます。個々の実施費用の細目についても、一層の透明化を求めます。</a:t>
            </a:r>
            <a:endParaRPr lang="en-US" altLang="ja-JP" sz="2000" dirty="0">
              <a:latin typeface="+mj-ea"/>
              <a:ea typeface="+mj-ea"/>
            </a:endParaRPr>
          </a:p>
          <a:p>
            <a:pPr marL="180975" indent="-180975" algn="just" hangingPunct="1">
              <a:spcBef>
                <a:spcPts val="1200"/>
              </a:spcBef>
            </a:pPr>
            <a:r>
              <a:rPr lang="ja-JP" altLang="en-US" sz="2000" dirty="0">
                <a:latin typeface="+mj-ea"/>
                <a:ea typeface="+mj-ea"/>
              </a:rPr>
              <a:t>■必須業務としてのインターネットでの提供についても、受信契約の対象として相応の費用負担（受信料）をお願いするとのことですが、その場合の、「ペイウォールとは異なる方法」について、具体像を示していただきたい。</a:t>
            </a:r>
          </a:p>
        </p:txBody>
      </p:sp>
      <p:sp>
        <p:nvSpPr>
          <p:cNvPr id="4" name="Line 5">
            <a:extLst>
              <a:ext uri="{FF2B5EF4-FFF2-40B4-BE49-F238E27FC236}">
                <a16:creationId xmlns:a16="http://schemas.microsoft.com/office/drawing/2014/main" id="{1AB0D205-2D07-4BC8-CFE3-5E87ED7195F2}"/>
              </a:ext>
            </a:extLst>
          </p:cNvPr>
          <p:cNvSpPr>
            <a:spLocks noChangeShapeType="1"/>
          </p:cNvSpPr>
          <p:nvPr/>
        </p:nvSpPr>
        <p:spPr bwMode="auto">
          <a:xfrm>
            <a:off x="0" y="1192157"/>
            <a:ext cx="9144000" cy="0"/>
          </a:xfrm>
          <a:prstGeom prst="line">
            <a:avLst/>
          </a:prstGeom>
          <a:noFill/>
          <a:ln w="57150" cmpd="thickThin">
            <a:solidFill>
              <a:srgbClr val="2E83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highlight>
                <a:srgbClr val="0062AC"/>
              </a:highlight>
            </a:endParaRPr>
          </a:p>
        </p:txBody>
      </p:sp>
    </p:spTree>
    <p:extLst>
      <p:ext uri="{BB962C8B-B14F-4D97-AF65-F5344CB8AC3E}">
        <p14:creationId xmlns:p14="http://schemas.microsoft.com/office/powerpoint/2010/main" val="2443525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FB558B41-EE1D-4587-960E-535C9C708F54}"/>
              </a:ext>
            </a:extLst>
          </p:cNvPr>
          <p:cNvSpPr>
            <a:spLocks noChangeArrowheads="1"/>
          </p:cNvSpPr>
          <p:nvPr/>
        </p:nvSpPr>
        <p:spPr bwMode="auto">
          <a:xfrm>
            <a:off x="395536" y="1458000"/>
            <a:ext cx="8352928" cy="5400000"/>
          </a:xfrm>
          <a:prstGeom prst="rect">
            <a:avLst/>
          </a:prstGeom>
          <a:noFill/>
          <a:ln w="38100" cmpd="sng">
            <a:noFill/>
            <a:miter lim="800000"/>
            <a:headEnd/>
            <a:tailEnd/>
          </a:ln>
          <a:effectLst>
            <a:softEdge rad="0"/>
          </a:effectLst>
        </p:spPr>
        <p:txBody>
          <a:bodyPr anchor="t"/>
          <a:lstStyle>
            <a:lvl1pPr marL="266700" indent="-266700" eaLnBrk="0" hangingPunct="0">
              <a:defRPr kumimoji="1">
                <a:solidFill>
                  <a:schemeClr val="tx1"/>
                </a:solidFill>
                <a:latin typeface="Arial" panose="020B0604020202020204" pitchFamily="34" charset="0"/>
                <a:ea typeface="HGS創英角ｺﾞｼｯｸUB" panose="020B0900000000000000" pitchFamily="50" charset="-128"/>
              </a:defRPr>
            </a:lvl1pPr>
            <a:lvl2pPr marL="742950" indent="-285750" eaLnBrk="0" hangingPunct="0">
              <a:defRPr kumimoji="1">
                <a:solidFill>
                  <a:schemeClr val="tx1"/>
                </a:solidFill>
                <a:latin typeface="Arial" panose="020B0604020202020204" pitchFamily="34" charset="0"/>
                <a:ea typeface="HGS創英角ｺﾞｼｯｸUB" panose="020B0900000000000000" pitchFamily="50" charset="-128"/>
              </a:defRPr>
            </a:lvl2pPr>
            <a:lvl3pPr marL="1143000" indent="-228600" eaLnBrk="0" hangingPunct="0">
              <a:defRPr kumimoji="1">
                <a:solidFill>
                  <a:schemeClr val="tx1"/>
                </a:solidFill>
                <a:latin typeface="Arial" panose="020B0604020202020204" pitchFamily="34" charset="0"/>
                <a:ea typeface="HGS創英角ｺﾞｼｯｸUB" panose="020B0900000000000000" pitchFamily="50" charset="-128"/>
              </a:defRPr>
            </a:lvl3pPr>
            <a:lvl4pPr marL="1600200" indent="-228600" eaLnBrk="0" hangingPunct="0">
              <a:defRPr kumimoji="1">
                <a:solidFill>
                  <a:schemeClr val="tx1"/>
                </a:solidFill>
                <a:latin typeface="Arial" panose="020B0604020202020204" pitchFamily="34" charset="0"/>
                <a:ea typeface="HGS創英角ｺﾞｼｯｸUB" panose="020B0900000000000000" pitchFamily="50" charset="-128"/>
              </a:defRPr>
            </a:lvl4pPr>
            <a:lvl5pPr marL="2057400" indent="-228600" eaLnBrk="0" hangingPunct="0">
              <a:defRPr kumimoji="1">
                <a:solidFill>
                  <a:schemeClr val="tx1"/>
                </a:solidFill>
                <a:latin typeface="Arial" panose="020B0604020202020204" pitchFamily="34" charset="0"/>
                <a:ea typeface="HGS創英角ｺﾞｼｯｸUB" panose="020B09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S創英角ｺﾞｼｯｸUB" panose="020B09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S創英角ｺﾞｼｯｸUB" panose="020B09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S創英角ｺﾞｼｯｸUB" panose="020B09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S創英角ｺﾞｼｯｸUB" panose="020B0900000000000000" pitchFamily="50" charset="-128"/>
              </a:defRPr>
            </a:lvl9pPr>
          </a:lstStyle>
          <a:p>
            <a:pPr marL="180975" marR="0" lvl="0" indent="-180975" algn="just" defTabSz="914400" rtl="0" eaLnBrk="0" fontAlgn="base" latinLnBrk="0" hangingPunct="1">
              <a:lnSpc>
                <a:spcPts val="2600"/>
              </a:lnSpc>
              <a:spcBef>
                <a:spcPts val="120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ＭＳ Ｐゴシック"/>
                <a:ea typeface="ＭＳ Ｐゴシック"/>
                <a:cs typeface="+mn-cs"/>
              </a:rPr>
              <a:t>■能登半島地震の発災にあたり、民放各局とＮＨＫはそれぞれの特性を活かしながら、国民の安全・安心に寄与する、あるいは被災者に寄り添う災害報道に尽力しました。</a:t>
            </a:r>
            <a:endParaRPr kumimoji="1" lang="en-US" altLang="ja-JP" sz="2000" b="0"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180975" marR="0" lvl="0" indent="-180975" algn="just" defTabSz="914400" rtl="0" eaLnBrk="0" fontAlgn="base" latinLnBrk="0" hangingPunct="1">
              <a:lnSpc>
                <a:spcPts val="2600"/>
              </a:lnSpc>
              <a:spcBef>
                <a:spcPts val="1200"/>
              </a:spcBef>
              <a:spcAft>
                <a:spcPct val="0"/>
              </a:spcAft>
              <a:buClrTx/>
              <a:buSzTx/>
              <a:buFontTx/>
              <a:buNone/>
              <a:tabLst/>
              <a:defRPr/>
            </a:pPr>
            <a:r>
              <a:rPr lang="ja-JP" altLang="en-US" sz="2000" dirty="0">
                <a:solidFill>
                  <a:srgbClr val="000000"/>
                </a:solidFill>
                <a:latin typeface="ＭＳ Ｐゴシック"/>
                <a:ea typeface="ＭＳ Ｐゴシック"/>
              </a:rPr>
              <a:t>■ＮＨＫには</a:t>
            </a:r>
            <a:r>
              <a:rPr lang="ja-JP" altLang="en-US" sz="2000" dirty="0">
                <a:latin typeface="+mj-ea"/>
                <a:ea typeface="+mj-ea"/>
              </a:rPr>
              <a:t>民間放送や新聞と差別化した、ＮＨＫならではの公共性を発揮していただき、「高い水準の多元性の確保」を実現していただきたい。</a:t>
            </a:r>
            <a:endParaRPr kumimoji="1" lang="en-US" altLang="ja-JP" sz="2000"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10" name="タイトル 1">
            <a:extLst>
              <a:ext uri="{FF2B5EF4-FFF2-40B4-BE49-F238E27FC236}">
                <a16:creationId xmlns:a16="http://schemas.microsoft.com/office/drawing/2014/main" id="{5706B58C-DDB8-4AF5-A4FA-93D17487AFD7}"/>
              </a:ext>
            </a:extLst>
          </p:cNvPr>
          <p:cNvSpPr>
            <a:spLocks noGrp="1"/>
          </p:cNvSpPr>
          <p:nvPr>
            <p:ph type="title"/>
          </p:nvPr>
        </p:nvSpPr>
        <p:spPr>
          <a:xfrm>
            <a:off x="0" y="571469"/>
            <a:ext cx="9144000" cy="620688"/>
          </a:xfrm>
        </p:spPr>
        <p:txBody>
          <a:bodyPr>
            <a:noAutofit/>
          </a:bodyPr>
          <a:lstStyle/>
          <a:p>
            <a:r>
              <a:rPr lang="ja-JP" altLang="en-US" sz="2800" dirty="0">
                <a:latin typeface="ＭＳ Ｐゴシック" panose="020B0600070205080204" pitchFamily="50" charset="-128"/>
                <a:ea typeface="ＭＳ Ｐゴシック" panose="020B0600070205080204" pitchFamily="50" charset="-128"/>
              </a:rPr>
              <a:t>結　び</a:t>
            </a:r>
          </a:p>
        </p:txBody>
      </p:sp>
      <p:sp>
        <p:nvSpPr>
          <p:cNvPr id="7" name="スライド番号プレースホルダー 2">
            <a:extLst>
              <a:ext uri="{FF2B5EF4-FFF2-40B4-BE49-F238E27FC236}">
                <a16:creationId xmlns:a16="http://schemas.microsoft.com/office/drawing/2014/main" id="{13883A5C-DA08-4FE4-92DE-F6C1A4C23C7B}"/>
              </a:ext>
            </a:extLst>
          </p:cNvPr>
          <p:cNvSpPr txBox="1">
            <a:spLocks/>
          </p:cNvSpPr>
          <p:nvPr/>
        </p:nvSpPr>
        <p:spPr bwMode="auto">
          <a:xfrm>
            <a:off x="8460432" y="199790"/>
            <a:ext cx="432048" cy="371679"/>
          </a:xfrm>
          <a:prstGeom prst="rect">
            <a:avLst/>
          </a:prstGeom>
          <a:noFill/>
          <a:ln w="25400" cmpd="sng">
            <a:solidFill>
              <a:srgbClr val="2E83B8"/>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6A3A53D0-F924-49C8-9234-004890B626B8}" type="slidenum">
              <a:rPr kumimoji="1" lang="en-US" altLang="ja-JP" sz="2000" b="0" i="0" u="none" strike="noStrike" kern="1200" cap="none" spc="0" normalizeH="0" baseline="0" noProof="0">
                <a:ln>
                  <a:noFill/>
                </a:ln>
                <a:solidFill>
                  <a:srgbClr val="0062AC"/>
                </a:solidFill>
                <a:effectLst/>
                <a:uLnTx/>
                <a:uFillTx/>
                <a:latin typeface="ＭＳ Ｐゴシック"/>
                <a:ea typeface="ＭＳ Ｐゴシック"/>
                <a:cs typeface="+mn-cs"/>
              </a:rPr>
              <a:pPr marL="0" marR="0" lvl="0" indent="0" algn="ctr" defTabSz="914400" rtl="0" eaLnBrk="1" fontAlgn="base" latinLnBrk="0" hangingPunct="1">
                <a:lnSpc>
                  <a:spcPct val="100000"/>
                </a:lnSpc>
                <a:spcBef>
                  <a:spcPct val="0"/>
                </a:spcBef>
                <a:spcAft>
                  <a:spcPct val="0"/>
                </a:spcAft>
                <a:buClrTx/>
                <a:buSzTx/>
                <a:buFontTx/>
                <a:buNone/>
                <a:tabLst/>
                <a:defRPr/>
              </a:pPr>
              <a:t>8</a:t>
            </a:fld>
            <a:endParaRPr kumimoji="1" lang="en-US" altLang="ja-JP" sz="2400" b="0" i="0" u="none" strike="noStrike" kern="1200" cap="none" spc="0" normalizeH="0" baseline="0" noProof="0" dirty="0">
              <a:ln>
                <a:noFill/>
              </a:ln>
              <a:solidFill>
                <a:srgbClr val="0062AC"/>
              </a:solidFill>
              <a:effectLst/>
              <a:uLnTx/>
              <a:uFillTx/>
              <a:latin typeface="ＭＳ Ｐゴシック"/>
              <a:ea typeface="ＭＳ Ｐゴシック"/>
              <a:cs typeface="+mn-cs"/>
            </a:endParaRPr>
          </a:p>
        </p:txBody>
      </p:sp>
      <p:sp>
        <p:nvSpPr>
          <p:cNvPr id="3" name="Line 5">
            <a:extLst>
              <a:ext uri="{FF2B5EF4-FFF2-40B4-BE49-F238E27FC236}">
                <a16:creationId xmlns:a16="http://schemas.microsoft.com/office/drawing/2014/main" id="{02370E7A-88E3-6A1C-B6A3-D2FB17345BFF}"/>
              </a:ext>
            </a:extLst>
          </p:cNvPr>
          <p:cNvSpPr>
            <a:spLocks noChangeShapeType="1"/>
          </p:cNvSpPr>
          <p:nvPr/>
        </p:nvSpPr>
        <p:spPr bwMode="auto">
          <a:xfrm>
            <a:off x="0" y="1192157"/>
            <a:ext cx="9144000" cy="0"/>
          </a:xfrm>
          <a:prstGeom prst="line">
            <a:avLst/>
          </a:prstGeom>
          <a:noFill/>
          <a:ln w="57150" cmpd="thickThin">
            <a:solidFill>
              <a:srgbClr val="2E83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highlight>
                <a:srgbClr val="0062AC"/>
              </a:highlight>
              <a:uLnTx/>
              <a:uFillTx/>
              <a:latin typeface="Arial" charset="0"/>
              <a:ea typeface="ＭＳ Ｐゴシック" pitchFamily="50" charset="-128"/>
              <a:cs typeface="+mn-cs"/>
            </a:endParaRPr>
          </a:p>
        </p:txBody>
      </p:sp>
      <p:pic>
        <p:nvPicPr>
          <p:cNvPr id="4" name="図 3">
            <a:extLst>
              <a:ext uri="{FF2B5EF4-FFF2-40B4-BE49-F238E27FC236}">
                <a16:creationId xmlns:a16="http://schemas.microsoft.com/office/drawing/2014/main" id="{E061DFE3-04B8-02A3-8DA0-F3E3C082712F}"/>
              </a:ext>
            </a:extLst>
          </p:cNvPr>
          <p:cNvPicPr>
            <a:picLocks noChangeAspect="1"/>
          </p:cNvPicPr>
          <p:nvPr/>
        </p:nvPicPr>
        <p:blipFill rotWithShape="1">
          <a:blip r:embed="rId3"/>
          <a:srcRect r="1309"/>
          <a:stretch/>
        </p:blipFill>
        <p:spPr>
          <a:xfrm>
            <a:off x="2051720" y="3429000"/>
            <a:ext cx="5040560" cy="2834522"/>
          </a:xfrm>
          <a:prstGeom prst="rect">
            <a:avLst/>
          </a:prstGeom>
        </p:spPr>
      </p:pic>
      <p:sp>
        <p:nvSpPr>
          <p:cNvPr id="9" name="テキスト ボックス 8">
            <a:extLst>
              <a:ext uri="{FF2B5EF4-FFF2-40B4-BE49-F238E27FC236}">
                <a16:creationId xmlns:a16="http://schemas.microsoft.com/office/drawing/2014/main" id="{4A6ADCB0-2F65-AE6C-0F18-5D46C482F4BC}"/>
              </a:ext>
            </a:extLst>
          </p:cNvPr>
          <p:cNvSpPr txBox="1"/>
          <p:nvPr/>
        </p:nvSpPr>
        <p:spPr>
          <a:xfrm>
            <a:off x="1763688" y="6286531"/>
            <a:ext cx="576064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石川県の民放５社（テレビ、ラジオ）は放送や自社ホームページを駆使して情報発信を続けています。（写真は石川テレビ放送の１カ月特番から）</a:t>
            </a:r>
          </a:p>
        </p:txBody>
      </p:sp>
    </p:spTree>
    <p:extLst>
      <p:ext uri="{BB962C8B-B14F-4D97-AF65-F5344CB8AC3E}">
        <p14:creationId xmlns:p14="http://schemas.microsoft.com/office/powerpoint/2010/main" val="624021050"/>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20799</TotalTime>
  <Words>1215</Words>
  <Application>Microsoft Office PowerPoint</Application>
  <PresentationFormat>画面に合わせる (4:3)</PresentationFormat>
  <Paragraphs>69</Paragraphs>
  <Slides>9</Slides>
  <Notes>6</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9</vt:i4>
      </vt:variant>
    </vt:vector>
  </HeadingPairs>
  <TitlesOfParts>
    <vt:vector size="14" baseType="lpstr">
      <vt:lpstr>ＭＳ Ｐゴシック</vt:lpstr>
      <vt:lpstr>ＭＳ Ｐ明朝</vt:lpstr>
      <vt:lpstr>游ゴシック</vt:lpstr>
      <vt:lpstr>Arial</vt:lpstr>
      <vt:lpstr>標準デザイン</vt:lpstr>
      <vt:lpstr>「日本放送協会のインターネット活用業務の 競争評価に関する準備会合」ご説明資料 ～豊かな情報空間をめざして～</vt:lpstr>
      <vt:lpstr>１．基本姿勢</vt:lpstr>
      <vt:lpstr>２．総務省における枠組み・プロセスについて①</vt:lpstr>
      <vt:lpstr>２．総務省における枠組み・プロセスについて②</vt:lpstr>
      <vt:lpstr>３．ＮＨＫの説明について①</vt:lpstr>
      <vt:lpstr>３．ＮＨＫの説明について②</vt:lpstr>
      <vt:lpstr>３．ＮＨＫの説明について③</vt:lpstr>
      <vt:lpstr>３．ＮＨＫの説明について④</vt:lpstr>
      <vt:lpstr>結　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NHKインターネット活用業務の 必須業務化に関するNHKの説明について</dc:title>
  <dc:creator>関 美礼</dc:creator>
  <cp:lastModifiedBy>勝畑　豪(010331)</cp:lastModifiedBy>
  <cp:revision>87</cp:revision>
  <cp:lastPrinted>2023-11-24T04:13:58Z</cp:lastPrinted>
  <dcterms:created xsi:type="dcterms:W3CDTF">2010-03-15T12:05:03Z</dcterms:created>
  <dcterms:modified xsi:type="dcterms:W3CDTF">2024-02-22T06:40:18Z</dcterms:modified>
</cp:coreProperties>
</file>