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62" r:id="rId1"/>
    <p:sldMasterId id="2147484121" r:id="rId2"/>
  </p:sldMasterIdLst>
  <p:notesMasterIdLst>
    <p:notesMasterId r:id="rId18"/>
  </p:notesMasterIdLst>
  <p:handoutMasterIdLst>
    <p:handoutMasterId r:id="rId19"/>
  </p:handoutMasterIdLst>
  <p:sldIdLst>
    <p:sldId id="485" r:id="rId3"/>
    <p:sldId id="597" r:id="rId4"/>
    <p:sldId id="598" r:id="rId5"/>
    <p:sldId id="599" r:id="rId6"/>
    <p:sldId id="600" r:id="rId7"/>
    <p:sldId id="602" r:id="rId8"/>
    <p:sldId id="2147379851" r:id="rId9"/>
    <p:sldId id="603" r:id="rId10"/>
    <p:sldId id="340" r:id="rId11"/>
    <p:sldId id="2147379834" r:id="rId12"/>
    <p:sldId id="257" r:id="rId13"/>
    <p:sldId id="258" r:id="rId14"/>
    <p:sldId id="2147379847" r:id="rId15"/>
    <p:sldId id="259" r:id="rId16"/>
    <p:sldId id="2147379848" r:id="rId17"/>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trFUd1pLiPlpqAnSNaE3Q==" hashData="bMlPrLdf8QOZ1WHj/qqCTNBYcUNsbLrPSqSKPtvdKybjCGQ3JMCdJZkrPItwFJwFV7/2QwruxvmCVt620goiWw=="/>
  <p:extLst>
    <p:ext uri="{521415D9-36F7-43E2-AB2F-B90AF26B5E84}">
      <p14:sectionLst xmlns:p14="http://schemas.microsoft.com/office/powerpoint/2010/main">
        <p14:section name="既定のセクション" id="{95A9D5EB-DB56-433C-A955-B3625CD58BED}">
          <p14:sldIdLst>
            <p14:sldId id="485"/>
            <p14:sldId id="597"/>
            <p14:sldId id="598"/>
            <p14:sldId id="599"/>
            <p14:sldId id="600"/>
            <p14:sldId id="602"/>
            <p14:sldId id="2147379851"/>
            <p14:sldId id="603"/>
            <p14:sldId id="340"/>
            <p14:sldId id="2147379834"/>
            <p14:sldId id="257"/>
            <p14:sldId id="258"/>
            <p14:sldId id="2147379847"/>
            <p14:sldId id="259"/>
            <p14:sldId id="2147379848"/>
          </p14:sldIdLst>
        </p14:section>
      </p14:sectionLst>
    </p:ext>
    <p:ext uri="{EFAFB233-063F-42B5-8137-9DF3F51BA10A}">
      <p15:sldGuideLst xmlns:p15="http://schemas.microsoft.com/office/powerpoint/2012/main">
        <p15:guide id="1" orient="horz" pos="4042" userDrawn="1">
          <p15:clr>
            <a:srgbClr val="A4A3A4"/>
          </p15:clr>
        </p15:guide>
        <p15:guide id="3" orient="horz" pos="346" userDrawn="1">
          <p15:clr>
            <a:srgbClr val="A4A3A4"/>
          </p15:clr>
        </p15:guide>
        <p15:guide id="4" pos="1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9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000"/>
    <a:srgbClr val="A6CEE2"/>
    <a:srgbClr val="D88895"/>
    <a:srgbClr val="FFDC6D"/>
    <a:srgbClr val="BC8FDD"/>
    <a:srgbClr val="C5DFAF"/>
    <a:srgbClr val="A9CF89"/>
    <a:srgbClr val="66AACC"/>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3" autoAdjust="0"/>
    <p:restoredTop sz="96370" autoAdjust="0"/>
  </p:normalViewPr>
  <p:slideViewPr>
    <p:cSldViewPr snapToGrid="0">
      <p:cViewPr varScale="1">
        <p:scale>
          <a:sx n="114" d="100"/>
          <a:sy n="114" d="100"/>
        </p:scale>
        <p:origin x="1632" y="108"/>
      </p:cViewPr>
      <p:guideLst>
        <p:guide orient="horz" pos="4042"/>
        <p:guide orient="horz" pos="346"/>
        <p:guide pos="113"/>
      </p:guideLst>
    </p:cSldViewPr>
  </p:slideViewPr>
  <p:outlineViewPr>
    <p:cViewPr>
      <p:scale>
        <a:sx n="33" d="100"/>
        <a:sy n="33" d="100"/>
      </p:scale>
      <p:origin x="0" y="-2736"/>
    </p:cViewPr>
  </p:outlineViewPr>
  <p:notesTextViewPr>
    <p:cViewPr>
      <p:scale>
        <a:sx n="3" d="2"/>
        <a:sy n="3" d="2"/>
      </p:scale>
      <p:origin x="0" y="0"/>
    </p:cViewPr>
  </p:notesTextViewPr>
  <p:sorterViewPr>
    <p:cViewPr>
      <p:scale>
        <a:sx n="100" d="100"/>
        <a:sy n="100" d="100"/>
      </p:scale>
      <p:origin x="0" y="-10998"/>
    </p:cViewPr>
  </p:sorterViewPr>
  <p:notesViewPr>
    <p:cSldViewPr snapToGrid="0">
      <p:cViewPr varScale="1">
        <p:scale>
          <a:sx n="78" d="100"/>
          <a:sy n="78" d="100"/>
        </p:scale>
        <p:origin x="39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4021523" y="18"/>
            <a:ext cx="3076143" cy="513284"/>
          </a:xfrm>
          <a:prstGeom prst="rect">
            <a:avLst/>
          </a:prstGeom>
        </p:spPr>
        <p:txBody>
          <a:bodyPr vert="horz" lIns="94552" tIns="47273" rIns="94552" bIns="47273" rtlCol="0"/>
          <a:lstStyle>
            <a:lvl1pPr algn="r">
              <a:defRPr sz="1200"/>
            </a:lvl1pPr>
          </a:lstStyle>
          <a:p>
            <a:fld id="{75C1C192-C613-41B6-9CF3-878CFFC1705B}" type="datetimeFigureOut">
              <a:rPr kumimoji="1" lang="ja-JP" altLang="en-US" smtClean="0">
                <a:ea typeface="メイリオ" panose="020B0604030504040204" pitchFamily="50" charset="-128"/>
              </a:rPr>
              <a:t>2024/3/28</a:t>
            </a:fld>
            <a:endParaRPr kumimoji="1" lang="ja-JP" altLang="en-US">
              <a:ea typeface="メイリオ" panose="020B0604030504040204" pitchFamily="50" charset="-128"/>
            </a:endParaRPr>
          </a:p>
        </p:txBody>
      </p:sp>
      <p:sp>
        <p:nvSpPr>
          <p:cNvPr id="5" name="スライド番号プレースホルダー 4"/>
          <p:cNvSpPr>
            <a:spLocks noGrp="1"/>
          </p:cNvSpPr>
          <p:nvPr>
            <p:ph type="sldNum" sz="quarter" idx="3"/>
          </p:nvPr>
        </p:nvSpPr>
        <p:spPr>
          <a:xfrm>
            <a:off x="4021523" y="9721339"/>
            <a:ext cx="3076143" cy="513284"/>
          </a:xfrm>
          <a:prstGeom prst="rect">
            <a:avLst/>
          </a:prstGeom>
        </p:spPr>
        <p:txBody>
          <a:bodyPr vert="horz" lIns="94552" tIns="47273" rIns="94552" bIns="47273" rtlCol="0" anchor="b"/>
          <a:lstStyle>
            <a:lvl1pPr algn="r">
              <a:defRPr sz="1200"/>
            </a:lvl1pPr>
          </a:lstStyle>
          <a:p>
            <a:fld id="{0E7C9BE6-46EA-48E5-B888-C61601F8E34B}" type="slidenum">
              <a:rPr kumimoji="1" lang="ja-JP" altLang="en-US" smtClean="0">
                <a:ea typeface="メイリオ" panose="020B0604030504040204" pitchFamily="50" charset="-128"/>
              </a:rPr>
              <a:t>‹#›</a:t>
            </a:fld>
            <a:endParaRPr kumimoji="1" lang="ja-JP" altLang="en-US">
              <a:ea typeface="メイリオ" panose="020B0604030504040204" pitchFamily="50" charset="-128"/>
            </a:endParaRPr>
          </a:p>
        </p:txBody>
      </p:sp>
      <p:sp>
        <p:nvSpPr>
          <p:cNvPr id="6" name="ヘッダー プレースホルダー 1">
            <a:extLst>
              <a:ext uri="{FF2B5EF4-FFF2-40B4-BE49-F238E27FC236}">
                <a16:creationId xmlns:a16="http://schemas.microsoft.com/office/drawing/2014/main" id="{1F4C83B9-2ECF-4488-BA72-FCB50ABE6CFE}"/>
              </a:ext>
            </a:extLst>
          </p:cNvPr>
          <p:cNvSpPr txBox="1">
            <a:spLocks/>
          </p:cNvSpPr>
          <p:nvPr/>
        </p:nvSpPr>
        <p:spPr>
          <a:xfrm>
            <a:off x="1228558" y="703971"/>
            <a:ext cx="2058983"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新（令和５年度案）</a:t>
            </a:r>
          </a:p>
          <a:p>
            <a:endParaRPr lang="ja-JP" altLang="en-US" dirty="0"/>
          </a:p>
        </p:txBody>
      </p:sp>
      <p:sp>
        <p:nvSpPr>
          <p:cNvPr id="8" name="ヘッダー プレースホルダー 1">
            <a:extLst>
              <a:ext uri="{FF2B5EF4-FFF2-40B4-BE49-F238E27FC236}">
                <a16:creationId xmlns:a16="http://schemas.microsoft.com/office/drawing/2014/main" id="{2A1803C4-6A43-4B7B-B5B6-D57FA285A3E0}"/>
              </a:ext>
            </a:extLst>
          </p:cNvPr>
          <p:cNvSpPr txBox="1">
            <a:spLocks/>
          </p:cNvSpPr>
          <p:nvPr/>
        </p:nvSpPr>
        <p:spPr>
          <a:xfrm>
            <a:off x="3921141" y="703971"/>
            <a:ext cx="2671300"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旧（令和３年度ｅｰラーニング）</a:t>
            </a:r>
          </a:p>
          <a:p>
            <a:endParaRPr lang="ja-JP" altLang="en-US" dirty="0"/>
          </a:p>
        </p:txBody>
      </p:sp>
    </p:spTree>
    <p:extLst>
      <p:ext uri="{BB962C8B-B14F-4D97-AF65-F5344CB8AC3E}">
        <p14:creationId xmlns:p14="http://schemas.microsoft.com/office/powerpoint/2010/main" val="38762707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47032" y="9739332"/>
            <a:ext cx="5721300" cy="412497"/>
          </a:xfrm>
          <a:prstGeom prst="rect">
            <a:avLst/>
          </a:prstGeom>
        </p:spPr>
        <p:txBody>
          <a:bodyPr vert="horz" lIns="94552" tIns="47273" rIns="94552" bIns="47273" rtlCol="0"/>
          <a:lstStyle>
            <a:lvl1pPr algn="l">
              <a:defRPr sz="1200">
                <a:ea typeface="メイリオ" panose="020B0604030504040204" pitchFamily="50" charset="-128"/>
              </a:defRPr>
            </a:lvl1pPr>
          </a:lstStyle>
          <a:p>
            <a:r>
              <a:rPr lang="ja-JP" altLang="en-US"/>
              <a:t>令和５年度政策評価に関する統一研修（一般実務研修） </a:t>
            </a:r>
            <a:endParaRPr lang="ja-JP" altLang="en-US" dirty="0"/>
          </a:p>
        </p:txBody>
      </p:sp>
      <p:sp>
        <p:nvSpPr>
          <p:cNvPr id="3" name="日付プレースホルダー 2"/>
          <p:cNvSpPr>
            <a:spLocks noGrp="1"/>
          </p:cNvSpPr>
          <p:nvPr>
            <p:ph type="dt" idx="1"/>
          </p:nvPr>
        </p:nvSpPr>
        <p:spPr>
          <a:xfrm>
            <a:off x="4021523" y="15"/>
            <a:ext cx="3076143" cy="412497"/>
          </a:xfrm>
          <a:prstGeom prst="rect">
            <a:avLst/>
          </a:prstGeom>
        </p:spPr>
        <p:txBody>
          <a:bodyPr vert="horz" lIns="94552" tIns="47273" rIns="94552" bIns="47273" rtlCol="0"/>
          <a:lstStyle>
            <a:lvl1pPr algn="r">
              <a:defRPr sz="1200">
                <a:ea typeface="メイリオ" panose="020B0604030504040204" pitchFamily="50" charset="-128"/>
              </a:defRPr>
            </a:lvl1pPr>
          </a:lstStyle>
          <a:p>
            <a:fld id="{91261C69-C2AA-40BB-AF5B-E9C93F9275B1}" type="datetimeFigureOut">
              <a:rPr lang="ja-JP" altLang="en-US" smtClean="0"/>
              <a:pPr/>
              <a:t>2024/3/28</a:t>
            </a:fld>
            <a:endParaRPr lang="ja-JP" altLang="en-US"/>
          </a:p>
        </p:txBody>
      </p:sp>
      <p:sp>
        <p:nvSpPr>
          <p:cNvPr id="4" name="スライド イメージ プレースホルダー 3"/>
          <p:cNvSpPr>
            <a:spLocks noGrp="1" noRot="1" noChangeAspect="1"/>
          </p:cNvSpPr>
          <p:nvPr>
            <p:ph type="sldImg" idx="2"/>
          </p:nvPr>
        </p:nvSpPr>
        <p:spPr>
          <a:xfrm>
            <a:off x="592138" y="636588"/>
            <a:ext cx="5875337" cy="4405312"/>
          </a:xfrm>
          <a:prstGeom prst="rect">
            <a:avLst/>
          </a:prstGeom>
          <a:noFill/>
          <a:ln w="12700">
            <a:solidFill>
              <a:prstClr val="black"/>
            </a:solidFill>
          </a:ln>
        </p:spPr>
        <p:txBody>
          <a:bodyPr vert="horz" lIns="94552" tIns="47273" rIns="94552" bIns="47273" rtlCol="0" anchor="ctr"/>
          <a:lstStyle/>
          <a:p>
            <a:endParaRPr lang="ja-JP" altLang="en-US"/>
          </a:p>
        </p:txBody>
      </p:sp>
      <p:sp>
        <p:nvSpPr>
          <p:cNvPr id="5" name="ノート プレースホルダー 4"/>
          <p:cNvSpPr>
            <a:spLocks noGrp="1"/>
          </p:cNvSpPr>
          <p:nvPr>
            <p:ph type="body" sz="quarter" idx="3"/>
          </p:nvPr>
        </p:nvSpPr>
        <p:spPr>
          <a:xfrm>
            <a:off x="568602" y="5390643"/>
            <a:ext cx="5962098" cy="3933536"/>
          </a:xfrm>
          <a:prstGeom prst="rect">
            <a:avLst/>
          </a:prstGeom>
        </p:spPr>
        <p:txBody>
          <a:bodyPr vert="horz" lIns="94552" tIns="47273" rIns="94552" bIns="47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6"/>
          <p:cNvSpPr>
            <a:spLocks noGrp="1"/>
          </p:cNvSpPr>
          <p:nvPr>
            <p:ph type="sldNum" sz="quarter" idx="5"/>
          </p:nvPr>
        </p:nvSpPr>
        <p:spPr>
          <a:xfrm>
            <a:off x="3928809" y="9659296"/>
            <a:ext cx="3076143" cy="412497"/>
          </a:xfrm>
          <a:prstGeom prst="rect">
            <a:avLst/>
          </a:prstGeom>
        </p:spPr>
        <p:txBody>
          <a:bodyPr vert="horz" lIns="94552" tIns="47273" rIns="94552" bIns="47273" rtlCol="0" anchor="b"/>
          <a:lstStyle>
            <a:lvl1pPr algn="r">
              <a:defRPr sz="1200">
                <a:ea typeface="メイリオ" panose="020B0604030504040204" pitchFamily="50" charset="-128"/>
              </a:defRPr>
            </a:lvl1pPr>
          </a:lstStyle>
          <a:p>
            <a:fld id="{C0FF1B74-E2EC-4F70-969D-D64BC5F47A22}" type="slidenum">
              <a:rPr lang="ja-JP" altLang="en-US" smtClean="0"/>
              <a:pPr/>
              <a:t>‹#›</a:t>
            </a:fld>
            <a:endParaRPr lang="ja-JP" altLang="en-US"/>
          </a:p>
        </p:txBody>
      </p:sp>
    </p:spTree>
    <p:extLst>
      <p:ext uri="{BB962C8B-B14F-4D97-AF65-F5344CB8AC3E}">
        <p14:creationId xmlns:p14="http://schemas.microsoft.com/office/powerpoint/2010/main" val="14154420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はじめに、「政策評価制度のポイント」についてご説明します。</a:t>
            </a:r>
          </a:p>
          <a:p>
            <a:pPr>
              <a:lnSpc>
                <a:spcPct val="110000"/>
              </a:lnSpc>
            </a:pPr>
            <a:endParaRPr lang="ja-JP" altLang="en-US" dirty="0"/>
          </a:p>
          <a:p>
            <a:pPr>
              <a:lnSpc>
                <a:spcPct val="110000"/>
              </a:lnSpc>
            </a:pPr>
            <a:endParaRPr lang="ja-JP" altLang="en-US" dirty="0"/>
          </a:p>
        </p:txBody>
      </p:sp>
      <p:sp>
        <p:nvSpPr>
          <p:cNvPr id="6" name="スライド イメージ プレースホルダー 5">
            <a:extLst>
              <a:ext uri="{FF2B5EF4-FFF2-40B4-BE49-F238E27FC236}">
                <a16:creationId xmlns:a16="http://schemas.microsoft.com/office/drawing/2014/main" id="{987087AD-1C4B-47EA-AACD-95C72E66E77B}"/>
              </a:ext>
            </a:extLst>
          </p:cNvPr>
          <p:cNvSpPr>
            <a:spLocks noGrp="1" noRot="1" noChangeAspect="1"/>
          </p:cNvSpPr>
          <p:nvPr>
            <p:ph type="sldImg"/>
          </p:nvPr>
        </p:nvSpPr>
        <p:spPr>
          <a:xfrm>
            <a:off x="363538" y="611188"/>
            <a:ext cx="6372225" cy="4779962"/>
          </a:xfrm>
        </p:spPr>
      </p:sp>
      <p:sp>
        <p:nvSpPr>
          <p:cNvPr id="7" name="スライド番号プレースホルダー 3">
            <a:extLst>
              <a:ext uri="{FF2B5EF4-FFF2-40B4-BE49-F238E27FC236}">
                <a16:creationId xmlns:a16="http://schemas.microsoft.com/office/drawing/2014/main" id="{A846792C-C49C-44CA-B73B-3DF199C4574F}"/>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a:t>
            </a:fld>
            <a:endParaRPr lang="ja-JP" altLang="en-US"/>
          </a:p>
        </p:txBody>
      </p:sp>
    </p:spTree>
    <p:extLst>
      <p:ext uri="{BB962C8B-B14F-4D97-AF65-F5344CB8AC3E}">
        <p14:creationId xmlns:p14="http://schemas.microsoft.com/office/powerpoint/2010/main" val="3990796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a:lstStyle/>
          <a:p>
            <a:r>
              <a:rPr kumimoji="1" lang="ja-JP" altLang="en-US" dirty="0"/>
              <a:t>　具体的には、政策評価に関する基本方針（閣議決定）を一部変更しました。</a:t>
            </a:r>
            <a:endParaRPr kumimoji="1" lang="en-US" altLang="ja-JP" dirty="0"/>
          </a:p>
          <a:p>
            <a:r>
              <a:rPr kumimoji="1" lang="ja-JP" altLang="en-US" dirty="0"/>
              <a:t>　</a:t>
            </a:r>
            <a:endParaRPr kumimoji="1" lang="en-US" altLang="ja-JP" dirty="0"/>
          </a:p>
          <a:p>
            <a:r>
              <a:rPr kumimoji="1" lang="ja-JP" altLang="en-US" dirty="0"/>
              <a:t>　社会経済の急速な変化に伴って、我が国の行政が対応すべき課題は、絶えず、時に予想外の方向に変化するとともに、</a:t>
            </a:r>
            <a:endParaRPr kumimoji="1" lang="en-US" altLang="ja-JP" dirty="0"/>
          </a:p>
          <a:p>
            <a:r>
              <a:rPr kumimoji="1" lang="ja-JP" altLang="en-US" dirty="0"/>
              <a:t>一層複雑・困難なものとなっています。</a:t>
            </a:r>
            <a:endParaRPr kumimoji="1" lang="en-US" altLang="ja-JP" dirty="0"/>
          </a:p>
          <a:p>
            <a:endParaRPr kumimoji="1" lang="en-US" altLang="ja-JP" dirty="0"/>
          </a:p>
          <a:p>
            <a:r>
              <a:rPr kumimoji="1" lang="ja-JP" altLang="en-US" dirty="0"/>
              <a:t>　こうした課題に対応していくためには、政策の現状を適切に把握し、</a:t>
            </a:r>
            <a:endParaRPr kumimoji="1" lang="en-US" altLang="ja-JP" dirty="0"/>
          </a:p>
          <a:p>
            <a:r>
              <a:rPr kumimoji="1" lang="ja-JP" altLang="en-US" dirty="0"/>
              <a:t>それまでの進捗を評価した上で必要な軌道修正を行う機動的かつ柔軟な政策展開を図っていくことが有効であると考えられます。</a:t>
            </a:r>
            <a:endParaRPr kumimoji="1" lang="en-US" altLang="ja-JP" dirty="0"/>
          </a:p>
          <a:p>
            <a:endParaRPr kumimoji="1" lang="en-US" altLang="ja-JP" dirty="0"/>
          </a:p>
          <a:p>
            <a:r>
              <a:rPr kumimoji="1" lang="ja-JP" altLang="en-US" dirty="0"/>
              <a:t>　こうした政策展開には、政策の進捗状況の的確な把握とその結果を改善方策の検討・実施に反映していくことが必要になりますが、</a:t>
            </a:r>
            <a:endParaRPr kumimoji="1" lang="en-US" altLang="ja-JP" dirty="0"/>
          </a:p>
          <a:p>
            <a:r>
              <a:rPr kumimoji="1" lang="ja-JP" altLang="en-US" dirty="0"/>
              <a:t>これらは政策評価が本来果たすべき機能です。</a:t>
            </a:r>
            <a:endParaRPr kumimoji="1" lang="en-US" altLang="ja-JP" dirty="0"/>
          </a:p>
          <a:p>
            <a:endParaRPr kumimoji="1" lang="en-US" altLang="ja-JP" dirty="0"/>
          </a:p>
          <a:p>
            <a:r>
              <a:rPr kumimoji="1" lang="ja-JP" altLang="en-US" dirty="0"/>
              <a:t>　このため、有効性の観点からの評価を一層重視し、政策効果の把握・分析機能を強化して、</a:t>
            </a:r>
            <a:endParaRPr kumimoji="1" lang="en-US" altLang="ja-JP" dirty="0"/>
          </a:p>
          <a:p>
            <a:r>
              <a:rPr kumimoji="1" lang="ja-JP" altLang="en-US" dirty="0"/>
              <a:t>政策評価を活用して新たな挑戦や前向きな軌道修正を積極的に行うことが、</a:t>
            </a:r>
            <a:endParaRPr kumimoji="1" lang="en-US" altLang="ja-JP" dirty="0"/>
          </a:p>
          <a:p>
            <a:r>
              <a:rPr kumimoji="1" lang="ja-JP" altLang="en-US" dirty="0"/>
              <a:t>行政の無謬性にとらわれない望ましい行動として高く評価されることを目指すべきである、</a:t>
            </a:r>
            <a:endParaRPr kumimoji="1" lang="en-US" altLang="ja-JP" dirty="0"/>
          </a:p>
          <a:p>
            <a:r>
              <a:rPr kumimoji="1" lang="ja-JP" altLang="en-US" dirty="0"/>
              <a:t>これが、今回の制度見直しの基本的な考え方です。</a:t>
            </a:r>
          </a:p>
        </p:txBody>
      </p:sp>
      <p:sp>
        <p:nvSpPr>
          <p:cNvPr id="4" name="スライド番号プレースホルダー 3"/>
          <p:cNvSpPr>
            <a:spLocks noGrp="1"/>
          </p:cNvSpPr>
          <p:nvPr>
            <p:ph type="sldNum" sz="quarter" idx="5"/>
          </p:nvPr>
        </p:nvSpPr>
        <p:spPr/>
        <p:txBody>
          <a:bodyPr/>
          <a:lstStyle/>
          <a:p>
            <a:fld id="{2D301194-4B7F-4AD2-9F15-D05DDFD76C80}" type="slidenum">
              <a:rPr kumimoji="1" lang="ja-JP" altLang="en-US" smtClean="0"/>
              <a:t>10</a:t>
            </a:fld>
            <a:endParaRPr kumimoji="1" lang="ja-JP" altLang="en-US"/>
          </a:p>
        </p:txBody>
      </p:sp>
      <p:sp>
        <p:nvSpPr>
          <p:cNvPr id="5" name="ヘッダー プレースホルダー 4">
            <a:extLst>
              <a:ext uri="{FF2B5EF4-FFF2-40B4-BE49-F238E27FC236}">
                <a16:creationId xmlns:a16="http://schemas.microsoft.com/office/drawing/2014/main" id="{88244D67-0300-4597-A619-C13CC19464D4}"/>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71650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もう少し詳細に解説します。</a:t>
            </a:r>
            <a:endParaRPr kumimoji="1" lang="en-US" altLang="ja-JP" dirty="0"/>
          </a:p>
          <a:p>
            <a:endParaRPr kumimoji="1" lang="en-US" altLang="ja-JP" dirty="0"/>
          </a:p>
          <a:p>
            <a:r>
              <a:rPr kumimoji="1" lang="ja-JP" altLang="en-US" dirty="0"/>
              <a:t>　まず、見直しの趣旨についてです。本来、政策評価は政策立案過程で自然に行われるもの、「政策立案そのもの」です。</a:t>
            </a:r>
            <a:endParaRPr kumimoji="1" lang="en-US" altLang="ja-JP" dirty="0"/>
          </a:p>
          <a:p>
            <a:r>
              <a:rPr kumimoji="1" lang="ja-JP" altLang="en-US" dirty="0"/>
              <a:t>評価書は、それを省内の検討、政府部内の検討、そして国民への説明のために「表記」したものであって、</a:t>
            </a:r>
            <a:endParaRPr kumimoji="1" lang="en-US" altLang="ja-JP" dirty="0"/>
          </a:p>
          <a:p>
            <a:r>
              <a:rPr kumimoji="1" lang="ja-JP" altLang="en-US" dirty="0"/>
              <a:t>関係者間のコミュニケーションのためのツールと捉えています。</a:t>
            </a:r>
            <a:endParaRPr kumimoji="1" lang="en-US" altLang="ja-JP" dirty="0"/>
          </a:p>
          <a:p>
            <a:endParaRPr kumimoji="1" lang="en-US" altLang="ja-JP" dirty="0"/>
          </a:p>
          <a:p>
            <a:pPr defTabSz="946404">
              <a:defRPr/>
            </a:pPr>
            <a:r>
              <a:rPr kumimoji="1" lang="ja-JP" altLang="en-US" dirty="0"/>
              <a:t>　したがって、高度な分析でなくとも構わないので、政策の目的と手段との関係、そして進捗状況を論理的に表記し、</a:t>
            </a:r>
            <a:endParaRPr kumimoji="1" lang="en-US" altLang="ja-JP" dirty="0"/>
          </a:p>
          <a:p>
            <a:pPr defTabSz="946404">
              <a:defRPr/>
            </a:pPr>
            <a:r>
              <a:rPr kumimoji="1" lang="ja-JP" altLang="en-US" dirty="0"/>
              <a:t>関係者に各府省が行おうとしていることを正しく理解してもらうことを目指そうと考えています。</a:t>
            </a:r>
          </a:p>
          <a:p>
            <a:endParaRPr kumimoji="1" lang="en-US" altLang="ja-JP" dirty="0"/>
          </a:p>
          <a:p>
            <a:r>
              <a:rPr kumimoji="1" lang="ja-JP" altLang="en-US" dirty="0"/>
              <a:t>　一方、政策の在り方は多様であり、全ての政策を同じやり方で評価をするというのは無理があるため、</a:t>
            </a:r>
            <a:endParaRPr kumimoji="1" lang="en-US" altLang="ja-JP" dirty="0"/>
          </a:p>
          <a:p>
            <a:r>
              <a:rPr kumimoji="1" lang="ja-JP" altLang="en-US" dirty="0"/>
              <a:t>従来の画一的・統一的な制度運用を改め、各府省の設計の自由度を高めることとしました。</a:t>
            </a:r>
            <a:endParaRPr kumimoji="1" lang="en-US" altLang="ja-JP" dirty="0"/>
          </a:p>
          <a:p>
            <a:endParaRPr kumimoji="1" lang="en-US" altLang="ja-JP" dirty="0"/>
          </a:p>
          <a:p>
            <a:r>
              <a:rPr kumimoji="1" lang="ja-JP" altLang="en-US" dirty="0"/>
              <a:t>　意思決定で使える評価にするために、作り方を変えようというのが今回の見直しの哲学です。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11</a:t>
            </a:fld>
            <a:endParaRPr kumimoji="1" lang="ja-JP" altLang="en-US"/>
          </a:p>
        </p:txBody>
      </p:sp>
      <p:sp>
        <p:nvSpPr>
          <p:cNvPr id="5" name="ヘッダー プレースホルダー 4">
            <a:extLst>
              <a:ext uri="{FF2B5EF4-FFF2-40B4-BE49-F238E27FC236}">
                <a16:creationId xmlns:a16="http://schemas.microsoft.com/office/drawing/2014/main" id="{6E2A965B-6B2B-4835-912B-E4DA13F4B169}"/>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719115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「使える評価」とは、意思決定者にとって有益な情報を生み出せているかどうかということです。</a:t>
            </a:r>
            <a:endParaRPr kumimoji="1" lang="en-US" altLang="ja-JP" dirty="0"/>
          </a:p>
          <a:p>
            <a:endParaRPr kumimoji="1" lang="en-US" altLang="ja-JP" dirty="0"/>
          </a:p>
          <a:p>
            <a:r>
              <a:rPr kumimoji="1" lang="ja-JP" altLang="en-US" dirty="0"/>
              <a:t>　今回の見直しにおいて、政策評価が意思決定の議論に役立つ情報を生み出せるかという実質に軸足を置いた制度運用に切り替えました。</a:t>
            </a:r>
            <a:endParaRPr kumimoji="1" lang="en-US" altLang="ja-JP" dirty="0"/>
          </a:p>
          <a:p>
            <a:endParaRPr kumimoji="1" lang="en-US" altLang="ja-JP" dirty="0"/>
          </a:p>
          <a:p>
            <a:r>
              <a:rPr kumimoji="1" lang="ja-JP" altLang="en-US" dirty="0"/>
              <a:t>　政策の効果を測定し、成功要因やボトルネック等について分析し、立案や改善に有益と考えられる情報を整理した上で、</a:t>
            </a:r>
            <a:endParaRPr kumimoji="1" lang="en-US" altLang="ja-JP" dirty="0"/>
          </a:p>
          <a:p>
            <a:r>
              <a:rPr kumimoji="1" lang="ja-JP" altLang="en-US" dirty="0"/>
              <a:t>産出された情報を意思決定で使い、現実の意思決定のニーズに照らして評価方法等の見直し・改善を行って、</a:t>
            </a:r>
            <a:endParaRPr kumimoji="1" lang="en-US" altLang="ja-JP" dirty="0"/>
          </a:p>
          <a:p>
            <a:r>
              <a:rPr kumimoji="1" lang="ja-JP" altLang="en-US" dirty="0"/>
              <a:t>さらに政策効果の把握・分析機能の強化の改善にも繋げていきます。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12</a:t>
            </a:fld>
            <a:endParaRPr kumimoji="1" lang="ja-JP" altLang="en-US"/>
          </a:p>
        </p:txBody>
      </p:sp>
      <p:sp>
        <p:nvSpPr>
          <p:cNvPr id="5" name="ヘッダー プレースホルダー 4">
            <a:extLst>
              <a:ext uri="{FF2B5EF4-FFF2-40B4-BE49-F238E27FC236}">
                <a16:creationId xmlns:a16="http://schemas.microsoft.com/office/drawing/2014/main" id="{3DC34405-8FD4-4CEA-8280-6036462D6C79}"/>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028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政策効果の把握・分析をどのようにやっていくかのイメージは、ア～エのとおりです。</a:t>
            </a:r>
            <a:endParaRPr kumimoji="1" lang="en-US" altLang="ja-JP" dirty="0"/>
          </a:p>
          <a:p>
            <a:endParaRPr kumimoji="1" lang="en-US" altLang="ja-JP" dirty="0"/>
          </a:p>
          <a:p>
            <a:r>
              <a:rPr kumimoji="1" lang="ja-JP" altLang="en-US" dirty="0"/>
              <a:t>　政策の目的と手段をつなぐ論理構造・ロジックを整理した後、効果を測定し、そのデータを分析していくというフェーズに進んでいきます。</a:t>
            </a:r>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13</a:t>
            </a:fld>
            <a:endParaRPr kumimoji="1" lang="ja-JP" altLang="en-US"/>
          </a:p>
        </p:txBody>
      </p:sp>
      <p:sp>
        <p:nvSpPr>
          <p:cNvPr id="5" name="ヘッダー プレースホルダー 4">
            <a:extLst>
              <a:ext uri="{FF2B5EF4-FFF2-40B4-BE49-F238E27FC236}">
                <a16:creationId xmlns:a16="http://schemas.microsoft.com/office/drawing/2014/main" id="{DFE14BE9-0390-4520-A72A-B7F97F33E5CA}"/>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01834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評価のやり方やポイント、視点は政策の目的などによって変わってくるため、</a:t>
            </a:r>
            <a:endParaRPr kumimoji="1" lang="en-US" altLang="ja-JP" dirty="0"/>
          </a:p>
          <a:p>
            <a:r>
              <a:rPr kumimoji="1" lang="ja-JP" altLang="en-US" dirty="0"/>
              <a:t>政策の特性に応じた評価のやり方を見出すことは簡単ではありません。</a:t>
            </a:r>
            <a:endParaRPr kumimoji="1" lang="en-US" altLang="ja-JP" dirty="0"/>
          </a:p>
          <a:p>
            <a:endParaRPr kumimoji="1" lang="en-US" altLang="ja-JP" dirty="0"/>
          </a:p>
          <a:p>
            <a:r>
              <a:rPr kumimoji="1" lang="ja-JP" altLang="en-US" dirty="0"/>
              <a:t>　このため、次の基本計画期間を試行的取組の期間と位置づけて、新たな政策評価の手法の導入の試行など、</a:t>
            </a:r>
            <a:endParaRPr kumimoji="1" lang="en-US" altLang="ja-JP" dirty="0"/>
          </a:p>
          <a:p>
            <a:r>
              <a:rPr kumimoji="1" lang="ja-JP" altLang="en-US" dirty="0"/>
              <a:t>各府省における創意工夫が行われる余地を拡大しました。</a:t>
            </a:r>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14</a:t>
            </a:fld>
            <a:endParaRPr kumimoji="1" lang="ja-JP" altLang="en-US"/>
          </a:p>
        </p:txBody>
      </p:sp>
      <p:sp>
        <p:nvSpPr>
          <p:cNvPr id="5" name="ヘッダー プレースホルダー 4">
            <a:extLst>
              <a:ext uri="{FF2B5EF4-FFF2-40B4-BE49-F238E27FC236}">
                <a16:creationId xmlns:a16="http://schemas.microsoft.com/office/drawing/2014/main" id="{FF289202-E073-482B-8898-CB4263730A70}"/>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089775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制度官庁である総務省も形式ではなく実質を重視し、</a:t>
            </a:r>
            <a:endParaRPr kumimoji="1" lang="en-US" altLang="ja-JP" dirty="0"/>
          </a:p>
          <a:p>
            <a:r>
              <a:rPr kumimoji="1" lang="ja-JP" altLang="en-US" dirty="0"/>
              <a:t>各府省の意思決定に有益な情報を生み出すための前向きな挑戦を後押ししていくこととしています。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15</a:t>
            </a:fld>
            <a:endParaRPr kumimoji="1" lang="ja-JP" altLang="en-US"/>
          </a:p>
        </p:txBody>
      </p:sp>
      <p:sp>
        <p:nvSpPr>
          <p:cNvPr id="5" name="ヘッダー プレースホルダー 4">
            <a:extLst>
              <a:ext uri="{FF2B5EF4-FFF2-40B4-BE49-F238E27FC236}">
                <a16:creationId xmlns:a16="http://schemas.microsoft.com/office/drawing/2014/main" id="{A49F1D51-A1E4-4C94-8CD9-1DA744FD5F3C}"/>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91971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政策評価制度はどのような経緯で導入されたのでしょうか。</a:t>
            </a:r>
            <a:endParaRPr lang="en-US" altLang="ja-JP" dirty="0"/>
          </a:p>
          <a:p>
            <a:pPr>
              <a:lnSpc>
                <a:spcPct val="110000"/>
              </a:lnSpc>
            </a:pPr>
            <a:r>
              <a:rPr lang="ja-JP" altLang="en-US" dirty="0"/>
              <a:t>　</a:t>
            </a:r>
            <a:endParaRPr lang="en-US" altLang="ja-JP" dirty="0"/>
          </a:p>
          <a:p>
            <a:pPr>
              <a:lnSpc>
                <a:spcPct val="110000"/>
              </a:lnSpc>
            </a:pPr>
            <a:r>
              <a:rPr lang="ja-JP" altLang="en-US" dirty="0"/>
              <a:t>　</a:t>
            </a:r>
            <a:r>
              <a:rPr lang="en-US" altLang="ja-JP" dirty="0"/>
              <a:t>1996</a:t>
            </a:r>
            <a:r>
              <a:rPr lang="ja-JP" altLang="en-US" dirty="0"/>
              <a:t>年</a:t>
            </a:r>
            <a:r>
              <a:rPr lang="en-US" altLang="ja-JP" dirty="0"/>
              <a:t>11</a:t>
            </a:r>
            <a:r>
              <a:rPr lang="ja-JP" altLang="en-US" dirty="0"/>
              <a:t>月から、</a:t>
            </a:r>
            <a:r>
              <a:rPr lang="en-US" altLang="ja-JP" dirty="0"/>
              <a:t>21</a:t>
            </a:r>
            <a:r>
              <a:rPr lang="ja-JP" altLang="en-US" dirty="0"/>
              <a:t>世紀における国家機能の在り方等について行政改革会議において審議がなされ、</a:t>
            </a:r>
            <a:endParaRPr lang="en-US" altLang="ja-JP" dirty="0"/>
          </a:p>
          <a:p>
            <a:pPr>
              <a:lnSpc>
                <a:spcPct val="110000"/>
              </a:lnSpc>
            </a:pPr>
            <a:r>
              <a:rPr lang="ja-JP" altLang="en-US" dirty="0"/>
              <a:t>翌年</a:t>
            </a:r>
            <a:r>
              <a:rPr lang="en-US" altLang="ja-JP" dirty="0"/>
              <a:t>12</a:t>
            </a:r>
            <a:r>
              <a:rPr lang="ja-JP" altLang="en-US" dirty="0"/>
              <a:t>月の行政改革会議最終報告では、「従来、わが国の行政においては、法律の制定や予算の獲得に重点が置かれ、</a:t>
            </a:r>
            <a:endParaRPr lang="en-US" altLang="ja-JP" dirty="0"/>
          </a:p>
          <a:p>
            <a:pPr>
              <a:lnSpc>
                <a:spcPct val="110000"/>
              </a:lnSpc>
            </a:pPr>
            <a:r>
              <a:rPr lang="ja-JP" altLang="en-US" dirty="0"/>
              <a:t>その効果や社会経済情勢の変化に基づき政策を積極的に見直すといった評価機能は軽視されがちであった」と指摘されています。</a:t>
            </a:r>
          </a:p>
        </p:txBody>
      </p:sp>
      <p:sp>
        <p:nvSpPr>
          <p:cNvPr id="5" name="スライド イメージ プレースホルダー 4">
            <a:extLst>
              <a:ext uri="{FF2B5EF4-FFF2-40B4-BE49-F238E27FC236}">
                <a16:creationId xmlns:a16="http://schemas.microsoft.com/office/drawing/2014/main" id="{B244B60B-3347-4499-930C-11CF4B94306A}"/>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EAE60910-F29A-47FF-AE47-D2F351486131}"/>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a:t>
            </a:fld>
            <a:endParaRPr lang="ja-JP" altLang="en-US"/>
          </a:p>
        </p:txBody>
      </p:sp>
    </p:spTree>
    <p:extLst>
      <p:ext uri="{BB962C8B-B14F-4D97-AF65-F5344CB8AC3E}">
        <p14:creationId xmlns:p14="http://schemas.microsoft.com/office/powerpoint/2010/main" val="232942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そこで、行政改革会議は、政策評価制度の導入を提言しました。</a:t>
            </a:r>
          </a:p>
          <a:p>
            <a:pPr>
              <a:lnSpc>
                <a:spcPct val="110000"/>
              </a:lnSpc>
            </a:pPr>
            <a:endParaRPr lang="ja-JP" altLang="en-US" dirty="0"/>
          </a:p>
          <a:p>
            <a:pPr>
              <a:lnSpc>
                <a:spcPct val="110000"/>
              </a:lnSpc>
            </a:pPr>
            <a:r>
              <a:rPr lang="ja-JP" altLang="en-US" dirty="0"/>
              <a:t>　行政改革会議は、最終報告で、評価を企画立案作業に反映させる仕組みを充実強化することが必要であり、</a:t>
            </a:r>
            <a:endParaRPr lang="en-US" altLang="ja-JP" dirty="0"/>
          </a:p>
          <a:p>
            <a:pPr>
              <a:lnSpc>
                <a:spcPct val="110000"/>
              </a:lnSpc>
            </a:pPr>
            <a:r>
              <a:rPr lang="ja-JP" altLang="en-US" dirty="0"/>
              <a:t>各省に評価部門を確立し、評価の迅速化や情報公開を積極的に進める必要があると述べています。</a:t>
            </a:r>
          </a:p>
          <a:p>
            <a:pPr>
              <a:lnSpc>
                <a:spcPct val="110000"/>
              </a:lnSpc>
            </a:pPr>
            <a:endParaRPr lang="ja-JP" altLang="en-US" dirty="0"/>
          </a:p>
          <a:p>
            <a:pPr>
              <a:lnSpc>
                <a:spcPct val="110000"/>
              </a:lnSpc>
            </a:pPr>
            <a:r>
              <a:rPr lang="ja-JP" altLang="en-US" dirty="0"/>
              <a:t>　この提言を受け、２００１年</a:t>
            </a:r>
            <a:r>
              <a:rPr lang="en-US" altLang="ja-JP" dirty="0"/>
              <a:t>1</a:t>
            </a:r>
            <a:r>
              <a:rPr lang="ja-JP" altLang="en-US" dirty="0"/>
              <a:t>月、中央省庁再編と同時に政策評価制度がスタートしました。</a:t>
            </a:r>
            <a:endParaRPr lang="en-US" altLang="ja-JP" dirty="0"/>
          </a:p>
          <a:p>
            <a:pPr>
              <a:lnSpc>
                <a:spcPct val="110000"/>
              </a:lnSpc>
            </a:pPr>
            <a:r>
              <a:rPr lang="ja-JP" altLang="en-US" dirty="0"/>
              <a:t>さらに、２００２年４月には「行政機関が行う政策の評価に関する法律」、通称、「政策評価法」が施行され、今日に至っています。</a:t>
            </a:r>
          </a:p>
        </p:txBody>
      </p:sp>
      <p:sp>
        <p:nvSpPr>
          <p:cNvPr id="5" name="スライド イメージ プレースホルダー 4">
            <a:extLst>
              <a:ext uri="{FF2B5EF4-FFF2-40B4-BE49-F238E27FC236}">
                <a16:creationId xmlns:a16="http://schemas.microsoft.com/office/drawing/2014/main" id="{6D2AF382-3B48-431A-8C11-8B067867AE21}"/>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DA80900D-2A55-4CCB-8B26-1E799C120F74}"/>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3</a:t>
            </a:fld>
            <a:endParaRPr lang="ja-JP" altLang="en-US"/>
          </a:p>
        </p:txBody>
      </p:sp>
    </p:spTree>
    <p:extLst>
      <p:ext uri="{BB962C8B-B14F-4D97-AF65-F5344CB8AC3E}">
        <p14:creationId xmlns:p14="http://schemas.microsoft.com/office/powerpoint/2010/main" val="337289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政策評価制度の目的は、大きく２つあります。</a:t>
            </a:r>
          </a:p>
          <a:p>
            <a:pPr>
              <a:lnSpc>
                <a:spcPct val="110000"/>
              </a:lnSpc>
            </a:pPr>
            <a:endParaRPr lang="ja-JP" altLang="en-US" dirty="0"/>
          </a:p>
          <a:p>
            <a:pPr>
              <a:lnSpc>
                <a:spcPct val="110000"/>
              </a:lnSpc>
            </a:pPr>
            <a:r>
              <a:rPr lang="ja-JP" altLang="en-US" dirty="0"/>
              <a:t>　一つは、政策の効果を把握・分析して評価し、その結果を政策に反映させることで、効果的かつ効率的な行政を推進することです。</a:t>
            </a:r>
          </a:p>
          <a:p>
            <a:pPr>
              <a:lnSpc>
                <a:spcPct val="110000"/>
              </a:lnSpc>
            </a:pPr>
            <a:endParaRPr lang="ja-JP" altLang="en-US" dirty="0"/>
          </a:p>
          <a:p>
            <a:pPr>
              <a:lnSpc>
                <a:spcPct val="110000"/>
              </a:lnSpc>
            </a:pPr>
            <a:r>
              <a:rPr lang="ja-JP" altLang="en-US" dirty="0"/>
              <a:t>　もう一つは、政府の諸活動についての国民への説明責任を徹底することです。</a:t>
            </a:r>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2B86FDAE-A8B1-4208-A095-E7AC5BA8926C}"/>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10079162-B4C9-4DE5-A7BE-8674E909F51D}"/>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4</a:t>
            </a:fld>
            <a:endParaRPr lang="ja-JP" altLang="en-US"/>
          </a:p>
        </p:txBody>
      </p:sp>
    </p:spTree>
    <p:extLst>
      <p:ext uri="{BB962C8B-B14F-4D97-AF65-F5344CB8AC3E}">
        <p14:creationId xmlns:p14="http://schemas.microsoft.com/office/powerpoint/2010/main" val="363585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政策評価は、各府省が自ら政策効果を把握し、それをもとに評価を行い、その結果を次の企画立案や業務の実施に役立てるものです。</a:t>
            </a:r>
          </a:p>
          <a:p>
            <a:pPr>
              <a:lnSpc>
                <a:spcPct val="110000"/>
              </a:lnSpc>
            </a:pPr>
            <a:endParaRPr lang="ja-JP" altLang="en-US" dirty="0"/>
          </a:p>
          <a:p>
            <a:pPr>
              <a:lnSpc>
                <a:spcPct val="110000"/>
              </a:lnSpc>
            </a:pPr>
            <a:r>
              <a:rPr lang="ja-JP" altLang="en-US" dirty="0"/>
              <a:t>　政策評価では、政策効果の把握・分析が特に重要です。</a:t>
            </a:r>
          </a:p>
          <a:p>
            <a:pPr>
              <a:lnSpc>
                <a:spcPct val="110000"/>
              </a:lnSpc>
            </a:pPr>
            <a:endParaRPr lang="ja-JP" altLang="en-US" dirty="0"/>
          </a:p>
          <a:p>
            <a:pPr>
              <a:lnSpc>
                <a:spcPct val="110000"/>
              </a:lnSpc>
            </a:pPr>
            <a:r>
              <a:rPr lang="ja-JP" altLang="en-US" dirty="0"/>
              <a:t>　政策効果とは、その政策が国民生活や社会経済に及ぼす影響のことをいいます。</a:t>
            </a:r>
            <a:endParaRPr lang="en-US" altLang="ja-JP" dirty="0"/>
          </a:p>
          <a:p>
            <a:pPr>
              <a:lnSpc>
                <a:spcPct val="110000"/>
              </a:lnSpc>
            </a:pPr>
            <a:r>
              <a:rPr lang="ja-JP" altLang="en-US" dirty="0"/>
              <a:t>国民生活や社会経済がどう変わるのか、国民のためにきちんと役立っているのかといった視点から、政策効果を把握・分析します。</a:t>
            </a:r>
          </a:p>
          <a:p>
            <a:pPr>
              <a:lnSpc>
                <a:spcPct val="110000"/>
              </a:lnSpc>
            </a:pPr>
            <a:endParaRPr lang="ja-JP" altLang="en-US" dirty="0"/>
          </a:p>
          <a:p>
            <a:pPr>
              <a:lnSpc>
                <a:spcPct val="110000"/>
              </a:lnSpc>
            </a:pPr>
            <a:r>
              <a:rPr lang="ja-JP" altLang="en-US" dirty="0"/>
              <a:t>　政策効果を把握するに当たって、事前評価の場合は、政策効果を将来予測することになり、</a:t>
            </a:r>
            <a:endParaRPr lang="en-US" altLang="ja-JP" dirty="0"/>
          </a:p>
          <a:p>
            <a:pPr>
              <a:lnSpc>
                <a:spcPct val="110000"/>
              </a:lnSpc>
            </a:pPr>
            <a:r>
              <a:rPr lang="ja-JP" altLang="en-US" dirty="0"/>
              <a:t>事後評価の場合は、実際の政策効果を測定することになります。</a:t>
            </a:r>
          </a:p>
        </p:txBody>
      </p:sp>
      <p:sp>
        <p:nvSpPr>
          <p:cNvPr id="5" name="スライド イメージ プレースホルダー 4">
            <a:extLst>
              <a:ext uri="{FF2B5EF4-FFF2-40B4-BE49-F238E27FC236}">
                <a16:creationId xmlns:a16="http://schemas.microsoft.com/office/drawing/2014/main" id="{EE6FD7F9-88F7-44CC-9542-ADE4BCF0E485}"/>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C709BA84-C8B0-4C4E-AEB6-B11A3623CBF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5</a:t>
            </a:fld>
            <a:endParaRPr lang="ja-JP" altLang="en-US"/>
          </a:p>
        </p:txBody>
      </p:sp>
    </p:spTree>
    <p:extLst>
      <p:ext uri="{BB962C8B-B14F-4D97-AF65-F5344CB8AC3E}">
        <p14:creationId xmlns:p14="http://schemas.microsoft.com/office/powerpoint/2010/main" val="345253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評価に当たっては、政策効果の把握の結果を基礎として、政策の特性に応じて、様々な切り口から分析を行いますが、</a:t>
            </a:r>
            <a:endParaRPr lang="en-US" altLang="ja-JP" dirty="0"/>
          </a:p>
          <a:p>
            <a:pPr>
              <a:lnSpc>
                <a:spcPct val="110000"/>
              </a:lnSpc>
            </a:pPr>
            <a:r>
              <a:rPr lang="ja-JP" altLang="en-US" dirty="0"/>
              <a:t>主に必要性、効率性、有効性の観点から評価をします。</a:t>
            </a:r>
          </a:p>
        </p:txBody>
      </p:sp>
      <p:sp>
        <p:nvSpPr>
          <p:cNvPr id="5" name="スライド イメージ プレースホルダー 4">
            <a:extLst>
              <a:ext uri="{FF2B5EF4-FFF2-40B4-BE49-F238E27FC236}">
                <a16:creationId xmlns:a16="http://schemas.microsoft.com/office/drawing/2014/main" id="{C3D26020-81AC-46A0-802A-EFDFF5A4EE5F}"/>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E7E29B03-1633-4F64-89B8-53BC11761CD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6</a:t>
            </a:fld>
            <a:endParaRPr lang="ja-JP" altLang="en-US"/>
          </a:p>
        </p:txBody>
      </p:sp>
    </p:spTree>
    <p:extLst>
      <p:ext uri="{BB962C8B-B14F-4D97-AF65-F5344CB8AC3E}">
        <p14:creationId xmlns:p14="http://schemas.microsoft.com/office/powerpoint/2010/main" val="229953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dirty="0"/>
              <a:t>政策評価は、単独で実施されるものではなく、</a:t>
            </a:r>
            <a:r>
              <a:rPr lang="en-US" altLang="ja-JP" dirty="0"/>
              <a:t>Plan</a:t>
            </a:r>
            <a:r>
              <a:rPr lang="ja-JP" altLang="en-US" dirty="0"/>
              <a:t>、</a:t>
            </a:r>
            <a:r>
              <a:rPr lang="en-US" altLang="ja-JP" dirty="0"/>
              <a:t>Do</a:t>
            </a:r>
            <a:r>
              <a:rPr lang="ja-JP" altLang="en-US" dirty="0"/>
              <a:t>、</a:t>
            </a:r>
            <a:r>
              <a:rPr lang="en-US" altLang="ja-JP" dirty="0"/>
              <a:t>Check</a:t>
            </a:r>
            <a:r>
              <a:rPr lang="ja-JP" altLang="en-US" dirty="0"/>
              <a:t>、</a:t>
            </a:r>
            <a:r>
              <a:rPr lang="en-US" altLang="ja-JP" dirty="0"/>
              <a:t>Action</a:t>
            </a:r>
            <a:r>
              <a:rPr lang="ja-JP" altLang="en-US" dirty="0"/>
              <a:t>という政策のマネジメント・サイクルの中に、</a:t>
            </a:r>
            <a:endParaRPr lang="en-US" altLang="ja-JP" dirty="0"/>
          </a:p>
          <a:p>
            <a:pPr>
              <a:lnSpc>
                <a:spcPct val="110000"/>
              </a:lnSpc>
            </a:pPr>
            <a:r>
              <a:rPr lang="ja-JP" altLang="en-US" dirty="0"/>
              <a:t>制度化された機能として組み込まれています。</a:t>
            </a:r>
          </a:p>
          <a:p>
            <a:endParaRPr kumimoji="1" lang="ja-JP" altLang="en-US" dirty="0"/>
          </a:p>
        </p:txBody>
      </p:sp>
    </p:spTree>
    <p:extLst>
      <p:ext uri="{BB962C8B-B14F-4D97-AF65-F5344CB8AC3E}">
        <p14:creationId xmlns:p14="http://schemas.microsoft.com/office/powerpoint/2010/main" val="60398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政策評価制度における各府省と総務省の役割は、</a:t>
            </a:r>
          </a:p>
          <a:p>
            <a:pPr>
              <a:lnSpc>
                <a:spcPct val="110000"/>
              </a:lnSpc>
            </a:pPr>
            <a:r>
              <a:rPr lang="ja-JP" altLang="en-US" dirty="0"/>
              <a:t>まず政策を所管する各府省が、学識経験者の意見も踏まえながら、</a:t>
            </a:r>
            <a:endParaRPr lang="en-US" altLang="ja-JP" dirty="0"/>
          </a:p>
          <a:p>
            <a:pPr>
              <a:lnSpc>
                <a:spcPct val="110000"/>
              </a:lnSpc>
            </a:pPr>
            <a:r>
              <a:rPr lang="ja-JP" altLang="en-US" dirty="0"/>
              <a:t>それぞれの政策のマネジメント・サイクルの中で政策評価を行います。</a:t>
            </a:r>
            <a:endParaRPr lang="en-US" altLang="ja-JP" dirty="0"/>
          </a:p>
          <a:p>
            <a:pPr>
              <a:lnSpc>
                <a:spcPct val="110000"/>
              </a:lnSpc>
            </a:pPr>
            <a:endParaRPr lang="ja-JP" altLang="en-US" dirty="0"/>
          </a:p>
          <a:p>
            <a:pPr>
              <a:lnSpc>
                <a:spcPct val="110000"/>
              </a:lnSpc>
            </a:pPr>
            <a:r>
              <a:rPr lang="ja-JP" altLang="en-US" dirty="0"/>
              <a:t>　一方、総務省（行政評価局）は、政策評価審議会の意見を踏まえ、制度の推進、</a:t>
            </a:r>
            <a:endParaRPr lang="en-US" altLang="ja-JP" dirty="0"/>
          </a:p>
          <a:p>
            <a:pPr>
              <a:lnSpc>
                <a:spcPct val="110000"/>
              </a:lnSpc>
            </a:pPr>
            <a:r>
              <a:rPr lang="ja-JP" altLang="en-US" dirty="0"/>
              <a:t>複数府省にまたがる政策の評価、各府省の政策評価の客観性を担保するための評価を行います。</a:t>
            </a:r>
            <a:endParaRPr lang="en-US" altLang="ja-JP" dirty="0"/>
          </a:p>
          <a:p>
            <a:pPr>
              <a:lnSpc>
                <a:spcPct val="110000"/>
              </a:lnSpc>
            </a:pPr>
            <a:endParaRPr lang="en-US" altLang="ja-JP" dirty="0"/>
          </a:p>
          <a:p>
            <a:pPr>
              <a:lnSpc>
                <a:spcPct val="110000"/>
              </a:lnSpc>
            </a:pPr>
            <a:r>
              <a:rPr lang="ja-JP" altLang="en-US" dirty="0"/>
              <a:t>　また、政策評価の実施状況などを毎年度国会に報告しています。</a:t>
            </a:r>
          </a:p>
        </p:txBody>
      </p:sp>
      <p:sp>
        <p:nvSpPr>
          <p:cNvPr id="5" name="スライド イメージ プレースホルダー 4">
            <a:extLst>
              <a:ext uri="{FF2B5EF4-FFF2-40B4-BE49-F238E27FC236}">
                <a16:creationId xmlns:a16="http://schemas.microsoft.com/office/drawing/2014/main" id="{C3BC8ABB-AB52-46E7-96CA-C803AE197C9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4EBE52E5-340E-4B4B-89D6-16AE523B1BC0}"/>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8</a:t>
            </a:fld>
            <a:endParaRPr lang="ja-JP" altLang="en-US"/>
          </a:p>
        </p:txBody>
      </p:sp>
    </p:spTree>
    <p:extLst>
      <p:ext uri="{BB962C8B-B14F-4D97-AF65-F5344CB8AC3E}">
        <p14:creationId xmlns:p14="http://schemas.microsoft.com/office/powerpoint/2010/main" val="422313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ここからは政策評価制度の見直しについてご説明します。　</a:t>
            </a:r>
            <a:endParaRPr kumimoji="1" lang="en-US" altLang="ja-JP" dirty="0"/>
          </a:p>
          <a:p>
            <a:endParaRPr kumimoji="1" lang="en-US" altLang="ja-JP" dirty="0"/>
          </a:p>
          <a:p>
            <a:r>
              <a:rPr kumimoji="1" lang="ja-JP" altLang="en-US" dirty="0"/>
              <a:t>　まず、</a:t>
            </a:r>
            <a:r>
              <a:rPr kumimoji="1" lang="en-US" altLang="ja-JP" dirty="0"/>
              <a:t>2002</a:t>
            </a:r>
            <a:r>
              <a:rPr kumimoji="1" lang="ja-JP" altLang="en-US" dirty="0"/>
              <a:t>年の政策評価法の施行以降の制度の変遷について、</a:t>
            </a:r>
          </a:p>
          <a:p>
            <a:endParaRPr kumimoji="1" lang="en-US" altLang="ja-JP" dirty="0"/>
          </a:p>
          <a:p>
            <a:r>
              <a:rPr kumimoji="1" lang="ja-JP" altLang="en-US" dirty="0"/>
              <a:t>　政策評価法は、これまでに、予算との連携の強化や、事前評価の義務付け対象分野の追加、</a:t>
            </a:r>
            <a:endParaRPr kumimoji="1" lang="en-US" altLang="ja-JP" dirty="0"/>
          </a:p>
          <a:p>
            <a:r>
              <a:rPr kumimoji="1" lang="ja-JP" altLang="en-US" dirty="0"/>
              <a:t>目標管理型評価の導入などの制度の見直しを行ってきました。</a:t>
            </a:r>
          </a:p>
          <a:p>
            <a:endParaRPr kumimoji="1" lang="en-US" altLang="ja-JP" dirty="0"/>
          </a:p>
          <a:p>
            <a:r>
              <a:rPr kumimoji="1" lang="ja-JP" altLang="en-US" dirty="0"/>
              <a:t>　導入の経緯でみたとおり、政策評価制度は、企画立案と実施に偏重していた我が国の行政において、</a:t>
            </a:r>
            <a:endParaRPr kumimoji="1" lang="en-US" altLang="ja-JP" dirty="0"/>
          </a:p>
          <a:p>
            <a:r>
              <a:rPr kumimoji="1" lang="ja-JP" altLang="en-US" dirty="0"/>
              <a:t>評価という営みを制度化し、政策の見直し・改善のサイクルの確立を目指して導入されたことから、</a:t>
            </a:r>
            <a:endParaRPr kumimoji="1" lang="en-US" altLang="ja-JP" dirty="0"/>
          </a:p>
          <a:p>
            <a:r>
              <a:rPr kumimoji="1" lang="ja-JP" altLang="en-US" dirty="0"/>
              <a:t>まずは新たな取組を定着させることを重視し、評価作業を体系的かつ網羅的に実施することを求めてきたと言えます。</a:t>
            </a:r>
            <a:endParaRPr kumimoji="1" lang="en-US" altLang="ja-JP" dirty="0"/>
          </a:p>
          <a:p>
            <a:endParaRPr kumimoji="1" lang="ja-JP" altLang="en-US" dirty="0"/>
          </a:p>
          <a:p>
            <a:r>
              <a:rPr kumimoji="1" lang="ja-JP" altLang="en-US" dirty="0"/>
              <a:t>　一方で、政策評価審議会は、</a:t>
            </a:r>
            <a:r>
              <a:rPr kumimoji="1" lang="en-US" altLang="ja-JP" dirty="0"/>
              <a:t>2022</a:t>
            </a:r>
            <a:r>
              <a:rPr kumimoji="1" lang="ja-JP" altLang="en-US" dirty="0"/>
              <a:t>年に「デジタル時代に相応しい政策形成・評価の在り方に関する提言」及び、</a:t>
            </a:r>
            <a:endParaRPr kumimoji="1" lang="en-US" altLang="ja-JP" dirty="0"/>
          </a:p>
          <a:p>
            <a:r>
              <a:rPr kumimoji="1" lang="ja-JP" altLang="en-US" dirty="0"/>
              <a:t>同提言を実現するために今後取り組むべき具体的方策をとりまとめ、総務大臣に答申し、</a:t>
            </a:r>
          </a:p>
          <a:p>
            <a:r>
              <a:rPr kumimoji="1" lang="ja-JP" altLang="en-US" dirty="0"/>
              <a:t>提言等において各府省が「自らの活動について評価を行い、国民に対しその状況を明らかにする」という取組は、</a:t>
            </a:r>
            <a:endParaRPr kumimoji="1" lang="en-US" altLang="ja-JP" dirty="0"/>
          </a:p>
          <a:p>
            <a:r>
              <a:rPr kumimoji="1" lang="ja-JP" altLang="en-US" dirty="0"/>
              <a:t>各府省の現場で定着しており、国民に対する行政の説明責任（アカウンタビリティ）の確保に貢献してきた一方、</a:t>
            </a:r>
            <a:endParaRPr kumimoji="1" lang="en-US" altLang="ja-JP" dirty="0"/>
          </a:p>
          <a:p>
            <a:r>
              <a:rPr kumimoji="1" lang="ja-JP" altLang="en-US" dirty="0"/>
              <a:t>評価のための評価となり、政策立案プロセスから評価が遊離し、</a:t>
            </a:r>
            <a:endParaRPr kumimoji="1" lang="en-US" altLang="ja-JP" dirty="0"/>
          </a:p>
          <a:p>
            <a:r>
              <a:rPr kumimoji="1" lang="ja-JP" altLang="en-US" dirty="0"/>
              <a:t>次なる具体的な改善策に直接はつながりにくい場合があるのではないかと指摘しました。</a:t>
            </a:r>
            <a:endParaRPr kumimoji="1" lang="en-US" altLang="ja-JP" dirty="0"/>
          </a:p>
          <a:p>
            <a:endParaRPr kumimoji="1" lang="ja-JP" altLang="en-US" dirty="0"/>
          </a:p>
          <a:p>
            <a:r>
              <a:rPr kumimoji="1" lang="ja-JP" altLang="en-US" dirty="0"/>
              <a:t>　これを受け、総務省は、政策評価の取組が企画立案の一部として行われ、</a:t>
            </a:r>
            <a:endParaRPr kumimoji="1" lang="en-US" altLang="ja-JP" dirty="0"/>
          </a:p>
          <a:p>
            <a:r>
              <a:rPr kumimoji="1" lang="ja-JP" altLang="en-US" dirty="0"/>
              <a:t>政策の特性に応じた効果の検証等が適切に行われるよう、</a:t>
            </a:r>
            <a:r>
              <a:rPr kumimoji="1" lang="en-US" altLang="ja-JP" dirty="0"/>
              <a:t>2023</a:t>
            </a:r>
            <a:r>
              <a:rPr kumimoji="1" lang="ja-JP" altLang="en-US" dirty="0"/>
              <a:t>年</a:t>
            </a:r>
            <a:r>
              <a:rPr kumimoji="1" lang="en-US" altLang="ja-JP" dirty="0"/>
              <a:t>3</a:t>
            </a:r>
            <a:r>
              <a:rPr kumimoji="1" lang="ja-JP" altLang="en-US" dirty="0"/>
              <a:t>月に政策評価制度運用を見直しました。</a:t>
            </a:r>
          </a:p>
        </p:txBody>
      </p:sp>
    </p:spTree>
    <p:extLst>
      <p:ext uri="{BB962C8B-B14F-4D97-AF65-F5344CB8AC3E}">
        <p14:creationId xmlns:p14="http://schemas.microsoft.com/office/powerpoint/2010/main" val="282360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a:defRPr/>
            </a:pPr>
            <a:fld id="{68602AFF-8E96-4AAA-8935-A68CBD6DF38C}"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B7B86DCC-4A2C-4176-A484-0F00CC23202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1104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0AC4A647-E112-46BD-8A6D-6245C23209E1}"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C4BD6932-F468-441F-844C-23AE8F23E84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0343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6005961D-DC85-4BFA-A387-DFDF7D6CAFAB}"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D0BB0E25-A41F-4562-820F-7BD2AD80C0DC}"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2624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日付プレースホルダー 6">
            <a:extLst>
              <a:ext uri="{FF2B5EF4-FFF2-40B4-BE49-F238E27FC236}">
                <a16:creationId xmlns:a16="http://schemas.microsoft.com/office/drawing/2014/main" id="{7DB2C39D-3BA7-49BF-9F88-BA7B0AD9857C}"/>
              </a:ext>
            </a:extLst>
          </p:cNvPr>
          <p:cNvSpPr>
            <a:spLocks noGrp="1"/>
          </p:cNvSpPr>
          <p:nvPr>
            <p:ph type="dt" sz="half" idx="10"/>
          </p:nvPr>
        </p:nvSpPr>
        <p:spPr/>
        <p:txBody>
          <a:bodyPr/>
          <a:lstStyle/>
          <a:p>
            <a:fld id="{ACA3EC8F-EAF4-4541-A578-6C891DCC8D6F}" type="datetime1">
              <a:rPr kumimoji="1" lang="ja-JP" altLang="en-US" smtClean="0"/>
              <a:t>2024/3/28</a:t>
            </a:fld>
            <a:endParaRPr kumimoji="1" lang="ja-JP" altLang="en-US"/>
          </a:p>
        </p:txBody>
      </p:sp>
      <p:sp>
        <p:nvSpPr>
          <p:cNvPr id="8" name="フッター プレースホルダー 7">
            <a:extLst>
              <a:ext uri="{FF2B5EF4-FFF2-40B4-BE49-F238E27FC236}">
                <a16:creationId xmlns:a16="http://schemas.microsoft.com/office/drawing/2014/main" id="{534309A5-94D9-4E49-BEA7-CC138083711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5EC6B81-A2DE-444D-B659-918F062B7125}"/>
              </a:ext>
            </a:extLst>
          </p:cNvPr>
          <p:cNvSpPr>
            <a:spLocks noGrp="1"/>
          </p:cNvSpPr>
          <p:nvPr>
            <p:ph type="sldNum" sz="quarter" idx="12"/>
          </p:nvPr>
        </p:nvSpPr>
        <p:spPr>
          <a:xfrm>
            <a:off x="6873586" y="6356351"/>
            <a:ext cx="2057400" cy="365125"/>
          </a:xfrm>
        </p:spPr>
        <p:txBody>
          <a:bodyPr/>
          <a:lstStyle>
            <a:lvl1pPr>
              <a:defRPr sz="1600"/>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273199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16414-87E4-4902-B8F6-656C43BFAE03}"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717182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2C7413-BFD4-4505-B0BE-5FB8DAA4342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23215" y="6465050"/>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45304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CE4542-F3C9-4F6C-9322-4D8D3E3C8729}"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460204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35D326-D806-4223-B537-FE77C5578988}"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086600" y="6489988"/>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424398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96AB98A-B2AB-452E-87A6-EDF732159B95}"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86600" y="6492874"/>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636104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574B4-E889-46F2-B6B2-E395DB617A54}"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1010726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FAAFF4-0438-40D5-9D64-3DC29A281DA2}"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89989"/>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0212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D43782B1-71FE-44D3-857B-9103E460F209}"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a:xfrm>
            <a:off x="7086600" y="6492874"/>
            <a:ext cx="2057400" cy="365125"/>
          </a:xfrm>
        </p:spPr>
        <p:txBody>
          <a:bodyPr/>
          <a:lstStyle/>
          <a:p>
            <a:pPr>
              <a:defRPr/>
            </a:pPr>
            <a:fld id="{87E032E6-4066-4FFF-9628-1AC9AD9EFDA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47623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F4F751-6FDF-4F4E-AC0C-3BA6A3FCD94B}"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125485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4B767C-EBE0-4254-948B-391D60A8480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73362"/>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80863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94375F-40F3-4E70-B84A-0BB98CCCEA85}"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1676"/>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12814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F9C4BE6-2699-4E1C-972A-1C1B01FBA5A1}"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a:xfrm>
            <a:off x="7086600" y="6492875"/>
            <a:ext cx="2057400" cy="365125"/>
          </a:xfrm>
        </p:spPr>
        <p:txBody>
          <a:bodyPr/>
          <a:lstStyle/>
          <a:p>
            <a:pPr>
              <a:defRPr/>
            </a:pPr>
            <a:fld id="{979F4956-B36F-40E9-BE45-ECC49ABA5899}"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96051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a:defRPr/>
            </a:pPr>
            <a:fld id="{809E9952-CFFA-406C-9C62-D010E13EDF2D}"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a:xfrm>
            <a:off x="7086600" y="6492874"/>
            <a:ext cx="2057400" cy="365125"/>
          </a:xfrm>
        </p:spPr>
        <p:txBody>
          <a:bodyPr/>
          <a:lstStyle/>
          <a:p>
            <a:pPr>
              <a:defRPr/>
            </a:pPr>
            <a:fld id="{168B07FB-804D-43EC-B17E-0B336D98C0A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84222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fld id="{0DEBBA8E-F82A-4A52-99E3-55F6F87CF5BB}" type="datetime1">
              <a:rPr lang="ja-JP" altLang="en-US" smtClean="0">
                <a:solidFill>
                  <a:prstClr val="black"/>
                </a:solidFill>
              </a:rPr>
              <a:t>2024/3/28</a:t>
            </a:fld>
            <a:endParaRPr lang="en-US" altLang="ja-JP"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ltLang="ja-JP" dirty="0">
              <a:solidFill>
                <a:prstClr val="black"/>
              </a:solidFill>
            </a:endParaRPr>
          </a:p>
        </p:txBody>
      </p:sp>
      <p:sp>
        <p:nvSpPr>
          <p:cNvPr id="9" name="Slide Number Placeholder 8"/>
          <p:cNvSpPr>
            <a:spLocks noGrp="1"/>
          </p:cNvSpPr>
          <p:nvPr>
            <p:ph type="sldNum" sz="quarter" idx="12"/>
          </p:nvPr>
        </p:nvSpPr>
        <p:spPr>
          <a:xfrm>
            <a:off x="7086600" y="6492874"/>
            <a:ext cx="2057400" cy="365125"/>
          </a:xfrm>
        </p:spPr>
        <p:txBody>
          <a:bodyPr/>
          <a:lstStyle/>
          <a:p>
            <a:pPr>
              <a:defRPr/>
            </a:pPr>
            <a:fld id="{0B9795F1-B456-4E11-9B92-11CCE4F3029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144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a:defRPr/>
            </a:pPr>
            <a:fld id="{5A2767B2-5C09-453E-A854-DCE41DB2817E}" type="datetime1">
              <a:rPr lang="ja-JP" altLang="en-US" smtClean="0">
                <a:solidFill>
                  <a:prstClr val="black"/>
                </a:solidFill>
              </a:rPr>
              <a:t>2024/3/28</a:t>
            </a:fld>
            <a:endParaRPr lang="en-US" altLang="ja-JP" dirty="0">
              <a:solidFill>
                <a:prstClr val="black"/>
              </a:solidFill>
            </a:endParaRPr>
          </a:p>
        </p:txBody>
      </p:sp>
      <p:sp>
        <p:nvSpPr>
          <p:cNvPr id="4" name="Footer Placeholder 3"/>
          <p:cNvSpPr>
            <a:spLocks noGrp="1"/>
          </p:cNvSpPr>
          <p:nvPr>
            <p:ph type="ftr" sz="quarter" idx="11"/>
          </p:nvPr>
        </p:nvSpPr>
        <p:spPr/>
        <p:txBody>
          <a:bodyPr/>
          <a:lstStyle/>
          <a:p>
            <a:pPr>
              <a:defRPr/>
            </a:pPr>
            <a:endParaRPr lang="en-US" altLang="ja-JP" dirty="0">
              <a:solidFill>
                <a:prstClr val="black"/>
              </a:solidFill>
            </a:endParaRPr>
          </a:p>
        </p:txBody>
      </p:sp>
      <p:sp>
        <p:nvSpPr>
          <p:cNvPr id="5" name="Slide Number Placeholder 4"/>
          <p:cNvSpPr>
            <a:spLocks noGrp="1"/>
          </p:cNvSpPr>
          <p:nvPr>
            <p:ph type="sldNum" sz="quarter" idx="12"/>
          </p:nvPr>
        </p:nvSpPr>
        <p:spPr>
          <a:xfrm>
            <a:off x="7086600" y="6492874"/>
            <a:ext cx="2057400" cy="365125"/>
          </a:xfrm>
        </p:spPr>
        <p:txBody>
          <a:bodyPr/>
          <a:lstStyle/>
          <a:p>
            <a:pPr>
              <a:defRPr/>
            </a:pPr>
            <a:fld id="{CF4C4D46-44F2-44BD-9DD9-D0D2C862606E}"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453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9B0DBD-9E7E-41A1-A89E-40503C8FA697}" type="datetime1">
              <a:rPr lang="ja-JP" altLang="en-US" smtClean="0">
                <a:solidFill>
                  <a:prstClr val="black"/>
                </a:solidFill>
              </a:rPr>
              <a:t>2024/3/28</a:t>
            </a:fld>
            <a:endParaRPr lang="en-US" altLang="ja-JP"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ltLang="ja-JP" dirty="0">
              <a:solidFill>
                <a:prstClr val="black"/>
              </a:solidFill>
            </a:endParaRPr>
          </a:p>
        </p:txBody>
      </p:sp>
      <p:sp>
        <p:nvSpPr>
          <p:cNvPr id="4" name="Slide Number Placeholder 3"/>
          <p:cNvSpPr>
            <a:spLocks noGrp="1"/>
          </p:cNvSpPr>
          <p:nvPr>
            <p:ph type="sldNum" sz="quarter" idx="12"/>
          </p:nvPr>
        </p:nvSpPr>
        <p:spPr>
          <a:xfrm>
            <a:off x="7086600" y="6492875"/>
            <a:ext cx="2057400" cy="365125"/>
          </a:xfrm>
        </p:spPr>
        <p:txBody>
          <a:bodyPr/>
          <a:lstStyle/>
          <a:p>
            <a:pPr>
              <a:defRPr/>
            </a:pPr>
            <a:fld id="{9424FD0B-DB68-446A-851A-F749B8C64A5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013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C5807F0-F931-4F3D-BE78-E65BC9F97B59}"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632872FF-0ED8-439F-9762-9BF7CECA15E5}"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44137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3EC17271-2035-4FA6-A2A3-0B3293D60966}"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D29876EA-FF37-48B9-95A6-47D34095209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2249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D8AC0-D0F9-44AE-AA2A-42254BE90DAB}" type="datetime1">
              <a:rPr lang="ja-JP" altLang="en-US" smtClean="0">
                <a:solidFill>
                  <a:prstClr val="black">
                    <a:tint val="75000"/>
                  </a:prstClr>
                </a:solidFill>
              </a:rPr>
              <a:t>2024/3/28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342E2-D49D-4D45-A617-005B996B7470}"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6001888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CB47A-1823-4662-A0C9-12301CD1B4BD}"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65521" y="6356350"/>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36852570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政策評価制度のポイント">
            <a:extLst>
              <a:ext uri="{FF2B5EF4-FFF2-40B4-BE49-F238E27FC236}">
                <a16:creationId xmlns:a16="http://schemas.microsoft.com/office/drawing/2014/main" id="{1471A792-B4D6-4A47-93AE-485E143C366C}"/>
              </a:ext>
            </a:extLst>
          </p:cNvPr>
          <p:cNvSpPr txBox="1">
            <a:spLocks/>
          </p:cNvSpPr>
          <p:nvPr/>
        </p:nvSpPr>
        <p:spPr>
          <a:xfrm>
            <a:off x="20933" y="3410945"/>
            <a:ext cx="9144000" cy="7552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spc="300">
                <a:solidFill>
                  <a:schemeClr val="tx1">
                    <a:lumMod val="75000"/>
                    <a:lumOff val="25000"/>
                  </a:schemeClr>
                </a:solidFill>
                <a:latin typeface="メイリオ" panose="020B0604030504040204" pitchFamily="50" charset="-128"/>
                <a:ea typeface="メイリオ" panose="020B0604030504040204" pitchFamily="50" charset="-128"/>
              </a:rPr>
              <a:t>政策評価制度のポイント</a:t>
            </a:r>
            <a:endParaRPr lang="ja-JP" altLang="en-US" sz="3600" spc="3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6" name="線">
            <a:extLst>
              <a:ext uri="{FF2B5EF4-FFF2-40B4-BE49-F238E27FC236}">
                <a16:creationId xmlns:a16="http://schemas.microsoft.com/office/drawing/2014/main" id="{38F469DE-60B4-4E0F-A562-DE1C756A2C21}"/>
              </a:ext>
            </a:extLst>
          </p:cNvPr>
          <p:cNvSpPr/>
          <p:nvPr/>
        </p:nvSpPr>
        <p:spPr>
          <a:xfrm>
            <a:off x="604889" y="3329175"/>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77" name="テキスト：制度編">
            <a:extLst>
              <a:ext uri="{FF2B5EF4-FFF2-40B4-BE49-F238E27FC236}">
                <a16:creationId xmlns:a16="http://schemas.microsoft.com/office/drawing/2014/main" id="{50303AAF-E638-4DBE-8EB0-3408F4799478}"/>
              </a:ext>
            </a:extLst>
          </p:cNvPr>
          <p:cNvSpPr txBox="1"/>
          <p:nvPr/>
        </p:nvSpPr>
        <p:spPr>
          <a:xfrm>
            <a:off x="3383073" y="2645862"/>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10">
            <a:extLst>
              <a:ext uri="{FF2B5EF4-FFF2-40B4-BE49-F238E27FC236}">
                <a16:creationId xmlns:a16="http://schemas.microsoft.com/office/drawing/2014/main" id="{931C1C48-8A93-462A-826C-B08F4DE87F04}"/>
              </a:ext>
            </a:extLst>
          </p:cNvPr>
          <p:cNvSpPr>
            <a:spLocks noGrp="1"/>
          </p:cNvSpPr>
          <p:nvPr>
            <p:ph type="sldNum" sz="quarter" idx="12"/>
          </p:nvPr>
        </p:nvSpPr>
        <p:spPr>
          <a:xfrm>
            <a:off x="7086600" y="6492874"/>
            <a:ext cx="2057400" cy="365125"/>
          </a:xfrm>
        </p:spPr>
        <p:txBody>
          <a:bodyPr/>
          <a:lstStyle/>
          <a:p>
            <a:pPr>
              <a:defRPr/>
            </a:pPr>
            <a:r>
              <a:rPr lang="en-US" altLang="ja-JP" dirty="0">
                <a:solidFill>
                  <a:prstClr val="black"/>
                </a:solidFill>
              </a:rPr>
              <a:t>2</a:t>
            </a:r>
          </a:p>
        </p:txBody>
      </p:sp>
      <p:pic>
        <p:nvPicPr>
          <p:cNvPr id="2" name="3">
            <a:hlinkClick r:id="" action="ppaction://media"/>
            <a:extLst>
              <a:ext uri="{FF2B5EF4-FFF2-40B4-BE49-F238E27FC236}">
                <a16:creationId xmlns:a16="http://schemas.microsoft.com/office/drawing/2014/main" id="{93372A0F-F965-A4F5-04C9-E057CB336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4447" y="0"/>
            <a:ext cx="609600" cy="609600"/>
          </a:xfrm>
          <a:prstGeom prst="rect">
            <a:avLst/>
          </a:prstGeom>
        </p:spPr>
      </p:pic>
    </p:spTree>
    <p:extLst>
      <p:ext uri="{BB962C8B-B14F-4D97-AF65-F5344CB8AC3E}">
        <p14:creationId xmlns:p14="http://schemas.microsoft.com/office/powerpoint/2010/main" val="34812856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BE43BBF-954B-4287-A705-AB3D5C3A468B}"/>
              </a:ext>
            </a:extLst>
          </p:cNvPr>
          <p:cNvSpPr txBox="1"/>
          <p:nvPr/>
        </p:nvSpPr>
        <p:spPr>
          <a:xfrm>
            <a:off x="0" y="2980"/>
            <a:ext cx="9144000" cy="348109"/>
          </a:xfrm>
          <a:prstGeom prst="rect">
            <a:avLst/>
          </a:prstGeom>
          <a:solidFill>
            <a:schemeClr val="accent1">
              <a:lumMod val="75000"/>
            </a:schemeClr>
          </a:solidFill>
        </p:spPr>
        <p:txBody>
          <a:bodyPr wrap="square" rtlCol="0">
            <a:spAutoFit/>
          </a:bodyPr>
          <a:lstStyle/>
          <a:p>
            <a:pPr algn="ctr"/>
            <a:r>
              <a:rPr kumimoji="1" lang="ja-JP" altLang="en-US" sz="1662" b="1" dirty="0">
                <a:solidFill>
                  <a:schemeClr val="bg1"/>
                </a:solidFill>
                <a:latin typeface="メイリオ" panose="020B0604030504040204" pitchFamily="50" charset="-128"/>
                <a:ea typeface="メイリオ" panose="020B0604030504040204" pitchFamily="50" charset="-128"/>
              </a:rPr>
              <a:t>政策評価に関する基本方針（閣議決定）の一部変更について</a:t>
            </a:r>
          </a:p>
        </p:txBody>
      </p:sp>
      <p:sp>
        <p:nvSpPr>
          <p:cNvPr id="9" name="テキスト ボックス 8">
            <a:extLst>
              <a:ext uri="{FF2B5EF4-FFF2-40B4-BE49-F238E27FC236}">
                <a16:creationId xmlns:a16="http://schemas.microsoft.com/office/drawing/2014/main" id="{72F677D9-6993-4611-A756-038FE010E406}"/>
              </a:ext>
            </a:extLst>
          </p:cNvPr>
          <p:cNvSpPr txBox="1"/>
          <p:nvPr/>
        </p:nvSpPr>
        <p:spPr>
          <a:xfrm>
            <a:off x="153494" y="989324"/>
            <a:ext cx="8904354" cy="1004121"/>
          </a:xfrm>
          <a:prstGeom prst="rect">
            <a:avLst/>
          </a:prstGeom>
          <a:solidFill>
            <a:schemeClr val="accent1">
              <a:lumMod val="20000"/>
              <a:lumOff val="80000"/>
            </a:schemeClr>
          </a:solidFill>
        </p:spPr>
        <p:txBody>
          <a:bodyPr wrap="square" rtlCol="0">
            <a:spAutoFit/>
          </a:bodyPr>
          <a:lstStyle/>
          <a:p>
            <a:pPr marL="132926" indent="-422041" algn="just">
              <a:lnSpc>
                <a:spcPts val="1846"/>
              </a:lnSpc>
            </a:pPr>
            <a:r>
              <a:rPr kumimoji="1" lang="ja-JP" altLang="en-US" sz="1200" dirty="0">
                <a:latin typeface="メイリオ" panose="020B0604030504040204" pitchFamily="50" charset="-128"/>
                <a:ea typeface="メイリオ" panose="020B0604030504040204" pitchFamily="50" charset="-128"/>
              </a:rPr>
              <a:t>・　複雑困難な課題に対応するためには、</a:t>
            </a:r>
            <a:r>
              <a:rPr kumimoji="1" lang="ja-JP" altLang="en-US" sz="1200" b="1" u="sng" dirty="0">
                <a:latin typeface="メイリオ" panose="020B0604030504040204" pitchFamily="50" charset="-128"/>
                <a:ea typeface="メイリオ" panose="020B0604030504040204" pitchFamily="50" charset="-128"/>
              </a:rPr>
              <a:t>機動的かつ柔軟な政策展開</a:t>
            </a:r>
            <a:r>
              <a:rPr kumimoji="1" lang="ja-JP" altLang="en-US" sz="1200" dirty="0">
                <a:latin typeface="メイリオ" panose="020B0604030504040204" pitchFamily="50" charset="-128"/>
                <a:ea typeface="メイリオ" panose="020B0604030504040204" pitchFamily="50" charset="-128"/>
              </a:rPr>
              <a:t>が有効であり、そのために政策評価の機能を発揮していく。</a:t>
            </a:r>
            <a:endParaRPr kumimoji="1" lang="en-US" altLang="ja-JP" sz="1200" dirty="0">
              <a:latin typeface="メイリオ" panose="020B0604030504040204" pitchFamily="50" charset="-128"/>
              <a:ea typeface="メイリオ" panose="020B0604030504040204" pitchFamily="50" charset="-128"/>
            </a:endParaRPr>
          </a:p>
          <a:p>
            <a:pPr marL="132926" indent="-422041" algn="just">
              <a:lnSpc>
                <a:spcPts val="1846"/>
              </a:lnSpc>
            </a:pPr>
            <a:r>
              <a:rPr kumimoji="1" lang="ja-JP" altLang="en-US" sz="1200" dirty="0">
                <a:latin typeface="メイリオ" panose="020B0604030504040204" pitchFamily="50" charset="-128"/>
                <a:ea typeface="メイリオ" panose="020B0604030504040204" pitchFamily="50" charset="-128"/>
              </a:rPr>
              <a:t>・　政策評価の機能を最大限活用した</a:t>
            </a:r>
            <a:r>
              <a:rPr kumimoji="1" lang="ja-JP" altLang="en-US" sz="1200" b="1" u="sng" dirty="0">
                <a:latin typeface="メイリオ" panose="020B0604030504040204" pitchFamily="50" charset="-128"/>
                <a:ea typeface="メイリオ" panose="020B0604030504040204" pitchFamily="50" charset="-128"/>
              </a:rPr>
              <a:t>新たな挑戦や前向きな軌道修正を積極的に行う</a:t>
            </a:r>
            <a:r>
              <a:rPr kumimoji="1" lang="ja-JP" altLang="en-US" sz="1200" dirty="0">
                <a:latin typeface="メイリオ" panose="020B0604030504040204" pitchFamily="50" charset="-128"/>
                <a:ea typeface="メイリオ" panose="020B0604030504040204" pitchFamily="50" charset="-128"/>
              </a:rPr>
              <a:t>ことが、</a:t>
            </a:r>
            <a:r>
              <a:rPr kumimoji="1" lang="ja-JP" altLang="en-US" sz="1200" b="1" u="sng" dirty="0">
                <a:latin typeface="メイリオ" panose="020B0604030504040204" pitchFamily="50" charset="-128"/>
                <a:ea typeface="メイリオ" panose="020B0604030504040204" pitchFamily="50" charset="-128"/>
              </a:rPr>
              <a:t>行政の無謬性にとらわれない</a:t>
            </a:r>
            <a:br>
              <a:rPr kumimoji="1" lang="en-US" altLang="ja-JP" sz="1200" b="1" u="sng" dirty="0">
                <a:latin typeface="メイリオ" panose="020B0604030504040204" pitchFamily="50" charset="-128"/>
                <a:ea typeface="メイリオ" panose="020B0604030504040204" pitchFamily="50" charset="-128"/>
              </a:rPr>
            </a:br>
            <a:r>
              <a:rPr kumimoji="1" lang="ja-JP" altLang="en-US" sz="1200" b="1" u="sng" dirty="0">
                <a:latin typeface="メイリオ" panose="020B0604030504040204" pitchFamily="50" charset="-128"/>
                <a:ea typeface="メイリオ" panose="020B0604030504040204" pitchFamily="50" charset="-128"/>
              </a:rPr>
              <a:t>望ましい行動として高く評価される</a:t>
            </a:r>
            <a:r>
              <a:rPr kumimoji="1" lang="ja-JP" altLang="en-US" sz="1200" dirty="0">
                <a:latin typeface="メイリオ" panose="020B0604030504040204" pitchFamily="50" charset="-128"/>
                <a:ea typeface="メイリオ" panose="020B0604030504040204" pitchFamily="50" charset="-128"/>
              </a:rPr>
              <a:t>ことを目指す</a:t>
            </a:r>
            <a:r>
              <a:rPr kumimoji="1" lang="ja-JP" altLang="en-US" sz="1200" i="1" dirty="0">
                <a:latin typeface="メイリオ" panose="020B0604030504040204" pitchFamily="50" charset="-128"/>
                <a:ea typeface="メイリオ" panose="020B0604030504040204" pitchFamily="50" charset="-128"/>
              </a:rPr>
              <a:t>。</a:t>
            </a:r>
            <a:endParaRPr kumimoji="1" lang="en-US" altLang="ja-JP" sz="1200" i="1" dirty="0">
              <a:latin typeface="メイリオ" panose="020B0604030504040204" pitchFamily="50" charset="-128"/>
              <a:ea typeface="メイリオ" panose="020B0604030504040204" pitchFamily="50" charset="-128"/>
            </a:endParaRPr>
          </a:p>
          <a:p>
            <a:pPr marL="132926" indent="-422041" algn="just">
              <a:lnSpc>
                <a:spcPts val="1846"/>
              </a:lnSpc>
            </a:pPr>
            <a:r>
              <a:rPr kumimoji="1" lang="ja-JP" altLang="en-US" sz="1200" i="1" dirty="0">
                <a:latin typeface="メイリオ" panose="020B0604030504040204" pitchFamily="50" charset="-128"/>
                <a:ea typeface="メイリオ" panose="020B0604030504040204" pitchFamily="50" charset="-128"/>
              </a:rPr>
              <a:t>・　各府省は、次期基本計画期間を</a:t>
            </a:r>
            <a:r>
              <a:rPr kumimoji="1" lang="ja-JP" altLang="en-US" sz="1200" b="1" u="sng" dirty="0">
                <a:latin typeface="メイリオ" panose="020B0604030504040204" pitchFamily="50" charset="-128"/>
                <a:ea typeface="メイリオ" panose="020B0604030504040204" pitchFamily="50" charset="-128"/>
              </a:rPr>
              <a:t>試行的取組の期間</a:t>
            </a:r>
            <a:r>
              <a:rPr kumimoji="1" lang="ja-JP" altLang="en-US" sz="1200" i="1" dirty="0">
                <a:latin typeface="メイリオ" panose="020B0604030504040204" pitchFamily="50" charset="-128"/>
                <a:ea typeface="メイリオ" panose="020B0604030504040204" pitchFamily="50" charset="-128"/>
              </a:rPr>
              <a:t>と位置付け、政策の特性に応じた評価を試行</a:t>
            </a:r>
            <a:endParaRPr kumimoji="1" lang="en-US" altLang="ja-JP" sz="1200" i="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650BA84-B41C-4BA1-94F2-73B8221E2C6D}"/>
              </a:ext>
            </a:extLst>
          </p:cNvPr>
          <p:cNvSpPr txBox="1"/>
          <p:nvPr/>
        </p:nvSpPr>
        <p:spPr>
          <a:xfrm>
            <a:off x="7630" y="654350"/>
            <a:ext cx="2107572" cy="360804"/>
          </a:xfrm>
          <a:prstGeom prst="rect">
            <a:avLst/>
          </a:prstGeom>
          <a:noFill/>
        </p:spPr>
        <p:txBody>
          <a:bodyPr wrap="square" rtlCol="0">
            <a:spAutoFit/>
          </a:bodyPr>
          <a:lstStyle/>
          <a:p>
            <a:pPr>
              <a:lnSpc>
                <a:spcPts val="2215"/>
              </a:lnSpc>
            </a:pPr>
            <a:r>
              <a:rPr kumimoji="1" lang="en-US" altLang="ja-JP" sz="1477" b="1" dirty="0">
                <a:latin typeface="メイリオ" panose="020B0604030504040204" pitchFamily="50" charset="-128"/>
                <a:ea typeface="メイリオ" panose="020B0604030504040204" pitchFamily="50" charset="-128"/>
              </a:rPr>
              <a:t>【</a:t>
            </a:r>
            <a:r>
              <a:rPr kumimoji="1" lang="ja-JP" altLang="en-US" sz="1477" b="1" dirty="0">
                <a:latin typeface="メイリオ" panose="020B0604030504040204" pitchFamily="50" charset="-128"/>
                <a:ea typeface="メイリオ" panose="020B0604030504040204" pitchFamily="50" charset="-128"/>
              </a:rPr>
              <a:t>基本的考え方</a:t>
            </a:r>
            <a:r>
              <a:rPr kumimoji="1" lang="en-US" altLang="ja-JP" sz="1477" b="1" dirty="0">
                <a:latin typeface="メイリオ" panose="020B0604030504040204" pitchFamily="50" charset="-128"/>
                <a:ea typeface="メイリオ" panose="020B0604030504040204" pitchFamily="50" charset="-128"/>
              </a:rPr>
              <a:t>】</a:t>
            </a:r>
            <a:endParaRPr kumimoji="1" lang="ja-JP" altLang="en-US" sz="1477" b="1" dirty="0">
              <a:latin typeface="メイリオ" panose="020B0604030504040204" pitchFamily="50" charset="-128"/>
              <a:ea typeface="メイリオ" panose="020B0604030504040204" pitchFamily="50" charset="-128"/>
            </a:endParaRPr>
          </a:p>
        </p:txBody>
      </p:sp>
      <p:sp>
        <p:nvSpPr>
          <p:cNvPr id="36" name="矢印: 下 35">
            <a:extLst>
              <a:ext uri="{FF2B5EF4-FFF2-40B4-BE49-F238E27FC236}">
                <a16:creationId xmlns:a16="http://schemas.microsoft.com/office/drawing/2014/main" id="{27ABCF09-2583-42A5-BA44-C76652127B55}"/>
              </a:ext>
            </a:extLst>
          </p:cNvPr>
          <p:cNvSpPr/>
          <p:nvPr/>
        </p:nvSpPr>
        <p:spPr>
          <a:xfrm rot="16200000" flipV="1">
            <a:off x="6620482" y="5454055"/>
            <a:ext cx="614147" cy="249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 name="正方形/長方形 21">
            <a:extLst>
              <a:ext uri="{FF2B5EF4-FFF2-40B4-BE49-F238E27FC236}">
                <a16:creationId xmlns:a16="http://schemas.microsoft.com/office/drawing/2014/main" id="{9832389D-04AE-4DC6-AF4E-C8F440E91159}"/>
              </a:ext>
            </a:extLst>
          </p:cNvPr>
          <p:cNvSpPr/>
          <p:nvPr/>
        </p:nvSpPr>
        <p:spPr>
          <a:xfrm>
            <a:off x="4279287" y="2676103"/>
            <a:ext cx="2517270" cy="216081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各府省</a:t>
            </a:r>
            <a:r>
              <a:rPr kumimoji="1" lang="ja-JP" altLang="en-US" sz="1292" dirty="0">
                <a:solidFill>
                  <a:sysClr val="windowText" lastClr="000000"/>
                </a:solidFill>
                <a:latin typeface="メイリオ" panose="020B0604030504040204" pitchFamily="50" charset="-128"/>
                <a:ea typeface="メイリオ" panose="020B0604030504040204" pitchFamily="50" charset="-128"/>
              </a:rPr>
              <a:t>　</a:t>
            </a:r>
            <a:endParaRPr kumimoji="1" lang="en-US" altLang="ja-JP" sz="1292" dirty="0">
              <a:solidFill>
                <a:sysClr val="windowText" lastClr="000000"/>
              </a:solidFill>
              <a:latin typeface="メイリオ" panose="020B0604030504040204" pitchFamily="50" charset="-128"/>
              <a:ea typeface="メイリオ" panose="020B0604030504040204" pitchFamily="50" charset="-128"/>
            </a:endParaRPr>
          </a:p>
          <a:p>
            <a:pPr algn="just">
              <a:spcBef>
                <a:spcPts val="554"/>
              </a:spcBef>
            </a:pPr>
            <a:r>
              <a:rPr lang="ja-JP" altLang="en-US" sz="1108" dirty="0">
                <a:solidFill>
                  <a:schemeClr val="tx1"/>
                </a:solidFill>
                <a:latin typeface="メイリオ" panose="020B0604030504040204" pitchFamily="50" charset="-128"/>
                <a:ea typeface="メイリオ" panose="020B0604030504040204" pitchFamily="50" charset="-128"/>
              </a:rPr>
              <a:t>・</a:t>
            </a:r>
            <a:r>
              <a:rPr lang="ja-JP" altLang="en-US" sz="1108" b="1" dirty="0">
                <a:solidFill>
                  <a:schemeClr val="tx1"/>
                </a:solidFill>
                <a:latin typeface="メイリオ" panose="020B0604030504040204" pitchFamily="50" charset="-128"/>
                <a:ea typeface="メイリオ" panose="020B0604030504040204" pitchFamily="50" charset="-128"/>
              </a:rPr>
              <a:t>政策の特性に応じた評価手法導入</a:t>
            </a:r>
            <a:endParaRPr lang="en-US" altLang="ja-JP" sz="1108" b="1" dirty="0">
              <a:solidFill>
                <a:schemeClr val="tx1"/>
              </a:solidFill>
              <a:latin typeface="メイリオ" panose="020B0604030504040204" pitchFamily="50" charset="-128"/>
              <a:ea typeface="メイリオ" panose="020B0604030504040204" pitchFamily="50" charset="-128"/>
            </a:endParaRPr>
          </a:p>
          <a:p>
            <a:pPr marL="329720" indent="-165593" algn="just"/>
            <a:r>
              <a:rPr lang="ja-JP" altLang="en-US" sz="1108" dirty="0">
                <a:solidFill>
                  <a:schemeClr val="tx1"/>
                </a:solidFill>
                <a:latin typeface="メイリオ" panose="020B0604030504040204" pitchFamily="50" charset="-128"/>
                <a:ea typeface="メイリオ" panose="020B0604030504040204" pitchFamily="50" charset="-128"/>
              </a:rPr>
              <a:t>→ 目的に対応した形で政策効果の把握ができ、政策の改善に有益な情報を得られる。</a:t>
            </a:r>
            <a:endParaRPr lang="en-US" altLang="ja-JP" sz="1108" dirty="0">
              <a:solidFill>
                <a:schemeClr val="tx1"/>
              </a:solidFill>
              <a:latin typeface="メイリオ" panose="020B0604030504040204" pitchFamily="50" charset="-128"/>
              <a:ea typeface="メイリオ" panose="020B0604030504040204" pitchFamily="50" charset="-128"/>
            </a:endParaRPr>
          </a:p>
          <a:p>
            <a:pPr marL="165593" indent="-165593" algn="just">
              <a:lnSpc>
                <a:spcPts val="462"/>
              </a:lnSpc>
            </a:pPr>
            <a:endParaRPr lang="ja-JP" altLang="en-US" sz="1108" dirty="0">
              <a:solidFill>
                <a:schemeClr val="tx1"/>
              </a:solidFill>
              <a:latin typeface="メイリオ" panose="020B0604030504040204" pitchFamily="50" charset="-128"/>
              <a:ea typeface="メイリオ" panose="020B0604030504040204" pitchFamily="50" charset="-128"/>
            </a:endParaRPr>
          </a:p>
          <a:p>
            <a:pPr marL="132926" indent="-422041" algn="just"/>
            <a:r>
              <a:rPr lang="ja-JP" altLang="en-US" sz="1108" dirty="0">
                <a:solidFill>
                  <a:schemeClr val="tx1"/>
                </a:solidFill>
                <a:latin typeface="メイリオ" panose="020B0604030504040204" pitchFamily="50" charset="-128"/>
                <a:ea typeface="メイリオ" panose="020B0604030504040204" pitchFamily="50" charset="-128"/>
              </a:rPr>
              <a:t>・</a:t>
            </a:r>
            <a:r>
              <a:rPr lang="ja-JP" altLang="en-US" sz="1108" b="1" dirty="0">
                <a:solidFill>
                  <a:schemeClr val="tx1"/>
                </a:solidFill>
                <a:latin typeface="メイリオ" panose="020B0604030504040204" pitchFamily="50" charset="-128"/>
                <a:ea typeface="メイリオ" panose="020B0604030504040204" pitchFamily="50" charset="-128"/>
              </a:rPr>
              <a:t>意思決定過程での活用</a:t>
            </a:r>
            <a:endParaRPr lang="en-US" altLang="ja-JP" sz="1108" b="1" dirty="0">
              <a:solidFill>
                <a:schemeClr val="tx1"/>
              </a:solidFill>
              <a:latin typeface="メイリオ" panose="020B0604030504040204" pitchFamily="50" charset="-128"/>
              <a:ea typeface="メイリオ" panose="020B0604030504040204" pitchFamily="50" charset="-128"/>
            </a:endParaRPr>
          </a:p>
          <a:p>
            <a:pPr marL="329720" indent="-165593" algn="just"/>
            <a:r>
              <a:rPr lang="ja-JP" altLang="en-US" sz="1108" dirty="0">
                <a:solidFill>
                  <a:schemeClr val="tx1"/>
                </a:solidFill>
                <a:latin typeface="メイリオ" panose="020B0604030504040204" pitchFamily="50" charset="-128"/>
                <a:ea typeface="メイリオ" panose="020B0604030504040204" pitchFamily="50" charset="-128"/>
              </a:rPr>
              <a:t>→ 政策評価や行政事業レビュー等の評価関連作業からの有益な情報を意思決定過程で活用</a:t>
            </a:r>
            <a:endParaRPr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lnSpc>
                <a:spcPts val="462"/>
              </a:lnSpc>
            </a:pPr>
            <a:endParaRPr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endParaRPr kumimoji="1"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lgn="ctr"/>
            <a:r>
              <a:rPr kumimoji="1" lang="ja-JP" altLang="en-US" sz="1108" b="1" dirty="0">
                <a:solidFill>
                  <a:schemeClr val="tx1"/>
                </a:solidFill>
                <a:latin typeface="メイリオ" panose="020B0604030504040204" pitchFamily="50" charset="-128"/>
                <a:ea typeface="メイリオ" panose="020B0604030504040204" pitchFamily="50" charset="-128"/>
              </a:rPr>
              <a:t>機動的かつ柔軟な政策展開の実現</a:t>
            </a:r>
            <a:endParaRPr kumimoji="1" lang="en-US" altLang="ja-JP" sz="1108" b="1"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AFD564E1-5B6D-4350-9DEA-E10CDB319F7D}"/>
              </a:ext>
            </a:extLst>
          </p:cNvPr>
          <p:cNvSpPr/>
          <p:nvPr/>
        </p:nvSpPr>
        <p:spPr>
          <a:xfrm>
            <a:off x="4307827" y="4917137"/>
            <a:ext cx="2523758" cy="1677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b="1" u="sng" dirty="0">
                <a:solidFill>
                  <a:schemeClr val="tx1"/>
                </a:solidFill>
                <a:latin typeface="メイリオ" panose="020B0604030504040204" pitchFamily="50" charset="-128"/>
                <a:ea typeface="メイリオ" panose="020B0604030504040204" pitchFamily="50" charset="-128"/>
              </a:rPr>
              <a:t>新ガイドライン策定</a:t>
            </a:r>
            <a:endParaRPr kumimoji="1" lang="en-US" altLang="ja-JP" sz="1292" b="1" u="sng" dirty="0">
              <a:solidFill>
                <a:schemeClr val="tx1"/>
              </a:solidFill>
              <a:latin typeface="メイリオ" panose="020B0604030504040204" pitchFamily="50" charset="-128"/>
              <a:ea typeface="メイリオ" panose="020B0604030504040204" pitchFamily="50" charset="-128"/>
            </a:endParaRPr>
          </a:p>
          <a:p>
            <a:r>
              <a:rPr kumimoji="1" lang="ja-JP" altLang="en-US" sz="831" dirty="0">
                <a:solidFill>
                  <a:schemeClr val="tx1"/>
                </a:solidFill>
                <a:latin typeface="メイリオ" panose="020B0604030504040204" pitchFamily="50" charset="-128"/>
                <a:ea typeface="メイリオ" panose="020B0604030504040204" pitchFamily="50" charset="-128"/>
              </a:rPr>
              <a:t>（令和５年度内めど）</a:t>
            </a:r>
            <a:endParaRPr kumimoji="1" lang="en-US" altLang="ja-JP" sz="1015" dirty="0">
              <a:solidFill>
                <a:schemeClr val="tx1"/>
              </a:solidFill>
              <a:latin typeface="メイリオ" panose="020B0604030504040204" pitchFamily="50" charset="-128"/>
              <a:ea typeface="メイリオ" panose="020B0604030504040204" pitchFamily="50" charset="-128"/>
            </a:endParaRPr>
          </a:p>
          <a:p>
            <a:pPr algn="just">
              <a:spcBef>
                <a:spcPts val="554"/>
              </a:spcBef>
            </a:pPr>
            <a:r>
              <a:rPr kumimoji="1" lang="ja-JP" altLang="en-US" sz="1108" dirty="0">
                <a:solidFill>
                  <a:schemeClr val="tx1"/>
                </a:solidFill>
                <a:latin typeface="メイリオ" panose="020B0604030504040204" pitchFamily="50" charset="-128"/>
                <a:ea typeface="メイリオ" panose="020B0604030504040204" pitchFamily="50" charset="-128"/>
              </a:rPr>
              <a:t>評価手法（適切な目標・指標設定の考え方等）や意思決定過程における活用方法等を提示して、各府省の</a:t>
            </a:r>
            <a:br>
              <a:rPr kumimoji="1" lang="en-US" altLang="ja-JP" sz="1108" dirty="0">
                <a:solidFill>
                  <a:schemeClr val="tx1"/>
                </a:solidFill>
                <a:latin typeface="メイリオ" panose="020B0604030504040204" pitchFamily="50" charset="-128"/>
                <a:ea typeface="メイリオ" panose="020B0604030504040204" pitchFamily="50" charset="-128"/>
              </a:rPr>
            </a:br>
            <a:r>
              <a:rPr kumimoji="1" lang="ja-JP" altLang="en-US" sz="1108" dirty="0">
                <a:solidFill>
                  <a:schemeClr val="tx1"/>
                </a:solidFill>
                <a:latin typeface="メイリオ" panose="020B0604030504040204" pitchFamily="50" charset="-128"/>
                <a:ea typeface="メイリオ" panose="020B0604030504040204" pitchFamily="50" charset="-128"/>
              </a:rPr>
              <a:t>政策評価を後押し（策定後も</a:t>
            </a:r>
            <a:r>
              <a:rPr kumimoji="1" lang="ja-JP" altLang="en-US" sz="1108" b="1" u="sng" dirty="0">
                <a:solidFill>
                  <a:schemeClr val="tx1"/>
                </a:solidFill>
                <a:latin typeface="メイリオ" panose="020B0604030504040204" pitchFamily="50" charset="-128"/>
                <a:ea typeface="メイリオ" panose="020B0604030504040204" pitchFamily="50" charset="-128"/>
              </a:rPr>
              <a:t>随時</a:t>
            </a:r>
            <a:br>
              <a:rPr kumimoji="1" lang="en-US" altLang="ja-JP" sz="1108" b="1" u="sng" dirty="0">
                <a:solidFill>
                  <a:schemeClr val="tx1"/>
                </a:solidFill>
                <a:latin typeface="メイリオ" panose="020B0604030504040204" pitchFamily="50" charset="-128"/>
                <a:ea typeface="メイリオ" panose="020B0604030504040204" pitchFamily="50" charset="-128"/>
              </a:rPr>
            </a:br>
            <a:r>
              <a:rPr kumimoji="1" lang="ja-JP" altLang="en-US" sz="1108" b="1" u="sng" dirty="0">
                <a:solidFill>
                  <a:schemeClr val="tx1"/>
                </a:solidFill>
                <a:latin typeface="メイリオ" panose="020B0604030504040204" pitchFamily="50" charset="-128"/>
                <a:ea typeface="メイリオ" panose="020B0604030504040204" pitchFamily="50" charset="-128"/>
              </a:rPr>
              <a:t>改定</a:t>
            </a:r>
            <a:r>
              <a:rPr kumimoji="1" lang="ja-JP" altLang="en-US" sz="1108" dirty="0">
                <a:solidFill>
                  <a:schemeClr val="tx1"/>
                </a:solidFill>
                <a:latin typeface="メイリオ" panose="020B0604030504040204" pitchFamily="50" charset="-128"/>
                <a:ea typeface="メイリオ" panose="020B0604030504040204" pitchFamily="50" charset="-128"/>
              </a:rPr>
              <a:t>）</a:t>
            </a:r>
            <a:endParaRPr kumimoji="1" lang="en-US" altLang="ja-JP" sz="1108"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19830F8A-FD22-4E37-BBD8-BED2F2677033}"/>
              </a:ext>
            </a:extLst>
          </p:cNvPr>
          <p:cNvSpPr/>
          <p:nvPr/>
        </p:nvSpPr>
        <p:spPr>
          <a:xfrm>
            <a:off x="7048825" y="2665258"/>
            <a:ext cx="1957556" cy="3574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総務省（行政評価局）</a:t>
            </a:r>
            <a:endParaRPr kumimoji="1" lang="en-US" altLang="ja-JP" sz="1292" b="1" u="sng" dirty="0">
              <a:solidFill>
                <a:sysClr val="windowText" lastClr="000000"/>
              </a:solidFill>
              <a:latin typeface="メイリオ" panose="020B0604030504040204" pitchFamily="50" charset="-128"/>
              <a:ea typeface="メイリオ" panose="020B0604030504040204" pitchFamily="50" charset="-128"/>
            </a:endParaRPr>
          </a:p>
          <a:p>
            <a:pPr marL="132926" indent="-422041" algn="just">
              <a:spcBef>
                <a:spcPts val="554"/>
              </a:spcBef>
            </a:pPr>
            <a:r>
              <a:rPr lang="ja-JP" altLang="en-US" sz="1108" dirty="0">
                <a:solidFill>
                  <a:sysClr val="windowText" lastClr="000000"/>
                </a:solidFill>
                <a:latin typeface="メイリオ" panose="020B0604030504040204" pitchFamily="50" charset="-128"/>
                <a:ea typeface="メイリオ" panose="020B0604030504040204" pitchFamily="50" charset="-128"/>
              </a:rPr>
              <a:t>・政策評価の取組の継続的な改善を促進</a:t>
            </a: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marL="132926" indent="-422041" algn="just">
              <a:spcBef>
                <a:spcPts val="554"/>
              </a:spcBef>
            </a:pPr>
            <a:r>
              <a:rPr lang="ja-JP" altLang="en-US" sz="1108" dirty="0">
                <a:solidFill>
                  <a:sysClr val="windowText" lastClr="000000"/>
                </a:solidFill>
                <a:latin typeface="メイリオ" panose="020B0604030504040204" pitchFamily="50" charset="-128"/>
                <a:ea typeface="メイリオ" panose="020B0604030504040204" pitchFamily="50" charset="-128"/>
              </a:rPr>
              <a:t>・政策効果の把握・分析</a:t>
            </a:r>
            <a:br>
              <a:rPr lang="en-US" altLang="ja-JP" sz="1108" dirty="0">
                <a:solidFill>
                  <a:sysClr val="windowText" lastClr="000000"/>
                </a:solidFill>
                <a:latin typeface="メイリオ" panose="020B0604030504040204" pitchFamily="50" charset="-128"/>
                <a:ea typeface="メイリオ" panose="020B0604030504040204" pitchFamily="50" charset="-128"/>
              </a:rPr>
            </a:br>
            <a:r>
              <a:rPr lang="ja-JP" altLang="en-US" sz="1108" dirty="0">
                <a:solidFill>
                  <a:sysClr val="windowText" lastClr="000000"/>
                </a:solidFill>
                <a:latin typeface="メイリオ" panose="020B0604030504040204" pitchFamily="50" charset="-128"/>
                <a:ea typeface="メイリオ" panose="020B0604030504040204" pitchFamily="50" charset="-128"/>
              </a:rPr>
              <a:t>手法を研究</a:t>
            </a: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A370A55-40F0-4550-ACDE-30595ABF1591}"/>
              </a:ext>
            </a:extLst>
          </p:cNvPr>
          <p:cNvSpPr/>
          <p:nvPr/>
        </p:nvSpPr>
        <p:spPr>
          <a:xfrm>
            <a:off x="7134976" y="4238515"/>
            <a:ext cx="1785254" cy="134042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政策評価審議会</a:t>
            </a:r>
            <a:endParaRPr kumimoji="1" lang="en-US" altLang="ja-JP" sz="1292" b="1" u="sng" dirty="0">
              <a:solidFill>
                <a:sysClr val="windowText" lastClr="000000"/>
              </a:solidFill>
              <a:latin typeface="メイリオ" panose="020B0604030504040204" pitchFamily="50" charset="-128"/>
              <a:ea typeface="メイリオ" panose="020B0604030504040204" pitchFamily="50" charset="-128"/>
            </a:endParaRPr>
          </a:p>
          <a:p>
            <a:pPr algn="just">
              <a:spcBef>
                <a:spcPts val="554"/>
              </a:spcBef>
            </a:pPr>
            <a:r>
              <a:rPr kumimoji="1" lang="ja-JP" altLang="en-US" sz="1108" dirty="0">
                <a:solidFill>
                  <a:sysClr val="windowText" lastClr="000000"/>
                </a:solidFill>
                <a:latin typeface="メイリオ" panose="020B0604030504040204" pitchFamily="50" charset="-128"/>
                <a:ea typeface="メイリオ" panose="020B0604030504040204" pitchFamily="50" charset="-128"/>
              </a:rPr>
              <a:t>有効性の観点からの評価手法や各府省の意思決定過程における政策評価の活用の在り方を整理・</a:t>
            </a:r>
            <a:br>
              <a:rPr kumimoji="1" lang="en-US" altLang="ja-JP" sz="1108" dirty="0">
                <a:solidFill>
                  <a:sysClr val="windowText" lastClr="000000"/>
                </a:solidFill>
                <a:latin typeface="メイリオ" panose="020B0604030504040204" pitchFamily="50" charset="-128"/>
                <a:ea typeface="メイリオ" panose="020B0604030504040204" pitchFamily="50" charset="-128"/>
              </a:rPr>
            </a:br>
            <a:r>
              <a:rPr kumimoji="1" lang="ja-JP" altLang="en-US" sz="1108" dirty="0">
                <a:solidFill>
                  <a:sysClr val="windowText" lastClr="000000"/>
                </a:solidFill>
                <a:latin typeface="メイリオ" panose="020B0604030504040204" pitchFamily="50" charset="-128"/>
                <a:ea typeface="メイリオ" panose="020B0604030504040204" pitchFamily="50" charset="-128"/>
              </a:rPr>
              <a:t>分析</a:t>
            </a:r>
            <a:endParaRPr kumimoji="1" lang="en-US" altLang="ja-JP" sz="1292" dirty="0">
              <a:solidFill>
                <a:sysClr val="windowText" lastClr="000000"/>
              </a:solidFill>
              <a:latin typeface="メイリオ" panose="020B0604030504040204" pitchFamily="50" charset="-128"/>
              <a:ea typeface="メイリオ" panose="020B0604030504040204" pitchFamily="50" charset="-128"/>
            </a:endParaRPr>
          </a:p>
        </p:txBody>
      </p:sp>
      <p:graphicFrame>
        <p:nvGraphicFramePr>
          <p:cNvPr id="28" name="表 27">
            <a:extLst>
              <a:ext uri="{FF2B5EF4-FFF2-40B4-BE49-F238E27FC236}">
                <a16:creationId xmlns:a16="http://schemas.microsoft.com/office/drawing/2014/main" id="{FAD3BE45-806E-41D6-A336-253D86064E33}"/>
              </a:ext>
            </a:extLst>
          </p:cNvPr>
          <p:cNvGraphicFramePr>
            <a:graphicFrameLocks noGrp="1"/>
          </p:cNvGraphicFramePr>
          <p:nvPr>
            <p:extLst>
              <p:ext uri="{D42A27DB-BD31-4B8C-83A1-F6EECF244321}">
                <p14:modId xmlns:p14="http://schemas.microsoft.com/office/powerpoint/2010/main" val="2853909619"/>
              </p:ext>
            </p:extLst>
          </p:nvPr>
        </p:nvGraphicFramePr>
        <p:xfrm>
          <a:off x="125121" y="2410983"/>
          <a:ext cx="4154166" cy="4139374"/>
        </p:xfrm>
        <a:graphic>
          <a:graphicData uri="http://schemas.openxmlformats.org/drawingml/2006/table">
            <a:tbl>
              <a:tblPr bandRow="1">
                <a:tableStyleId>{5C22544A-7EE6-4342-B048-85BDC9FD1C3A}</a:tableStyleId>
              </a:tblPr>
              <a:tblGrid>
                <a:gridCol w="4154166">
                  <a:extLst>
                    <a:ext uri="{9D8B030D-6E8A-4147-A177-3AD203B41FA5}">
                      <a16:colId xmlns:a16="http://schemas.microsoft.com/office/drawing/2014/main" val="3019419268"/>
                    </a:ext>
                  </a:extLst>
                </a:gridCol>
              </a:tblGrid>
              <a:tr h="4080172">
                <a:tc>
                  <a:txBody>
                    <a:bodyPr/>
                    <a:lstStyle/>
                    <a:p>
                      <a:pPr marL="0" indent="0" algn="just">
                        <a:lnSpc>
                          <a:spcPct val="100000"/>
                        </a:lnSpc>
                        <a:spcBef>
                          <a:spcPts val="600"/>
                        </a:spcBef>
                        <a:spcAft>
                          <a:spcPts val="0"/>
                        </a:spcAft>
                        <a:buFont typeface="Arial" panose="020B0604020202020204" pitchFamily="34" charset="0"/>
                        <a:buNone/>
                      </a:pPr>
                      <a:r>
                        <a:rPr kumimoji="1" lang="ja-JP" altLang="en-US" sz="1300" b="1" dirty="0">
                          <a:solidFill>
                            <a:schemeClr val="tx2">
                              <a:lumMod val="60000"/>
                              <a:lumOff val="40000"/>
                            </a:schemeClr>
                          </a:solidFill>
                          <a:latin typeface="メイリオ" panose="020B0604030504040204" pitchFamily="50" charset="-128"/>
                          <a:ea typeface="メイリオ" panose="020B0604030504040204" pitchFamily="50" charset="-128"/>
                        </a:rPr>
                        <a:t>１ 政策効果の把握・分析機能の強化</a:t>
                      </a:r>
                      <a:endParaRPr kumimoji="1" lang="en-US" altLang="ja-JP" sz="1300" dirty="0">
                        <a:solidFill>
                          <a:schemeClr val="tx2">
                            <a:lumMod val="60000"/>
                            <a:lumOff val="40000"/>
                          </a:schemeClr>
                        </a:solidFill>
                        <a:latin typeface="メイリオ" panose="020B0604030504040204" pitchFamily="50" charset="-128"/>
                        <a:ea typeface="メイリオ" panose="020B0604030504040204" pitchFamily="50" charset="-128"/>
                      </a:endParaRPr>
                    </a:p>
                    <a:p>
                      <a:pPr marL="179388" indent="-179388" algn="just">
                        <a:lnSpc>
                          <a:spcPct val="100000"/>
                        </a:lnSpc>
                        <a:spcBef>
                          <a:spcPts val="600"/>
                        </a:spcBef>
                        <a:spcAft>
                          <a:spcPts val="0"/>
                        </a:spcAft>
                        <a:buFont typeface="Wingdings" panose="05000000000000000000" pitchFamily="2" charset="2"/>
                        <a:buNone/>
                        <a:tabLst/>
                      </a:pP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有効性の観点からの評価を一層重視し、</a:t>
                      </a:r>
                      <a:r>
                        <a:rPr kumimoji="1" lang="ja-JP"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政策効果の把握・分析機能を強化</a:t>
                      </a: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。そのため、</a:t>
                      </a:r>
                      <a:r>
                        <a:rPr kumimoji="1" lang="ja-JP" altLang="en-US"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画一的・</a:t>
                      </a:r>
                      <a:br>
                        <a:rPr kumimoji="1" lang="en-US" altLang="ja-JP"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統一的な制度運用を転換</a:t>
                      </a:r>
                      <a:r>
                        <a:rPr kumimoji="1" lang="ja-JP" altLang="en-US" sz="13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し、</a:t>
                      </a: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政策の特性に応じた</a:t>
                      </a:r>
                      <a:br>
                        <a:rPr kumimoji="1" lang="en-US" altLang="ja-JP"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評価が可能となるよう評価方式等を見直し</a:t>
                      </a:r>
                      <a:endParaRPr kumimoji="1" lang="en-US" altLang="ja-JP" sz="600" b="0" i="0" u="none" strike="noStrike" kern="1200" cap="none" spc="0" normalizeH="0" baseline="0" noProof="0" dirty="0">
                        <a:ln>
                          <a:noFill/>
                        </a:ln>
                        <a:solidFill>
                          <a:schemeClr val="dk1"/>
                        </a:solidFill>
                        <a:effectLst/>
                        <a:uLnTx/>
                        <a:uFillTx/>
                        <a:latin typeface="メイリオ" panose="020B0604030504040204" pitchFamily="50" charset="-128"/>
                        <a:ea typeface="メイリオ" panose="020B0604030504040204" pitchFamily="50" charset="-128"/>
                        <a:cs typeface="+mn-cs"/>
                      </a:endParaRPr>
                    </a:p>
                    <a:p>
                      <a:pPr marL="0" marR="0" lvl="0" indent="0" algn="just" defTabSz="128016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rPr>
                        <a:t>２ 意思決定過程での活用</a:t>
                      </a:r>
                      <a:endParaRPr lang="ja-JP" altLang="en-US" sz="400" b="1" i="0" u="none" strike="noStrike" baseline="0" dirty="0">
                        <a:solidFill>
                          <a:schemeClr val="tx2">
                            <a:lumMod val="60000"/>
                            <a:lumOff val="40000"/>
                          </a:schemeClr>
                        </a:solidFill>
                        <a:latin typeface="メイリオ" panose="020B0604030504040204" pitchFamily="50" charset="-128"/>
                        <a:ea typeface="メイリオ" panose="020B0604030504040204" pitchFamily="50" charset="-128"/>
                      </a:endParaRPr>
                    </a:p>
                    <a:p>
                      <a:pPr marL="179388" indent="-179388" algn="just">
                        <a:lnSpc>
                          <a:spcPct val="100000"/>
                        </a:lnSpc>
                        <a:spcBef>
                          <a:spcPts val="600"/>
                        </a:spcBef>
                        <a:spcAft>
                          <a:spcPts val="0"/>
                        </a:spcAft>
                        <a:buFont typeface="Wingdings" panose="05000000000000000000" pitchFamily="2" charset="2"/>
                        <a:buNone/>
                      </a:pPr>
                      <a:r>
                        <a:rPr lang="ja-JP" altLang="en-US" sz="1300" b="0" i="0" u="none" strike="noStrike" baseline="0" dirty="0">
                          <a:solidFill>
                            <a:srgbClr val="000000"/>
                          </a:solidFill>
                          <a:latin typeface="メイリオ" panose="020B0604030504040204" pitchFamily="50" charset="-128"/>
                          <a:ea typeface="メイリオ" panose="020B0604030504040204" pitchFamily="50" charset="-128"/>
                        </a:rPr>
                        <a:t>・　政策評価や行政事業レビュー等の評価関連情報を集約することで、評価書等の質的充実を図り、</a:t>
                      </a:r>
                      <a:br>
                        <a:rPr lang="en-US" altLang="ja-JP" sz="1300" b="0" i="0" u="none" strike="noStrike" baseline="0" dirty="0">
                          <a:solidFill>
                            <a:srgbClr val="000000"/>
                          </a:solidFill>
                          <a:latin typeface="メイリオ" panose="020B0604030504040204" pitchFamily="50" charset="-128"/>
                          <a:ea typeface="メイリオ" panose="020B0604030504040204" pitchFamily="50" charset="-128"/>
                        </a:rPr>
                      </a:br>
                      <a:r>
                        <a:rPr lang="ja-JP" altLang="en-US" sz="1300" b="1" i="0" u="sng" strike="noStrike" baseline="0" dirty="0">
                          <a:solidFill>
                            <a:srgbClr val="000000"/>
                          </a:solidFill>
                          <a:latin typeface="メイリオ" panose="020B0604030504040204" pitchFamily="50" charset="-128"/>
                          <a:ea typeface="メイリオ" panose="020B0604030504040204" pitchFamily="50" charset="-128"/>
                        </a:rPr>
                        <a:t>意思決定過程における活用を推進</a:t>
                      </a:r>
                      <a:endParaRPr lang="en-US" altLang="ja-JP" sz="13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just" defTabSz="128016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rPr>
                        <a:t>３ 制度官庁の役割</a:t>
                      </a:r>
                      <a:endParaRPr kumimoji="1" lang="en-US" altLang="ja-JP" sz="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endParaRPr>
                    </a:p>
                    <a:p>
                      <a:pPr marL="179388" marR="0" lvl="0" indent="-179388" algn="just" defTabSz="128016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300" b="0" i="0" u="none" strike="noStrike" baseline="0" dirty="0">
                          <a:solidFill>
                            <a:srgbClr val="000000"/>
                          </a:solidFill>
                          <a:latin typeface="メイリオ" panose="020B0604030504040204" pitchFamily="50" charset="-128"/>
                          <a:ea typeface="メイリオ" panose="020B0604030504040204" pitchFamily="50" charset="-128"/>
                        </a:rPr>
                        <a:t>・　</a:t>
                      </a: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rPr>
                        <a:t>評価手法の改善や知見を随時整理・共有し、</a:t>
                      </a:r>
                      <a:br>
                        <a:rPr lang="en-US" altLang="ja-JP" sz="1300" b="0" i="0" u="none" strike="noStrike" baseline="0" dirty="0">
                          <a:solidFill>
                            <a:schemeClr val="tx1"/>
                          </a:solidFill>
                          <a:latin typeface="メイリオ" panose="020B0604030504040204" pitchFamily="50" charset="-128"/>
                          <a:ea typeface="メイリオ" panose="020B0604030504040204" pitchFamily="50" charset="-128"/>
                        </a:rPr>
                      </a:b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rPr>
                        <a:t>データ利活用・人材育成支援等を含め、</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政策評価の取組の継続的な改善を促進</a:t>
                      </a:r>
                      <a:endParaRPr kumimoji="1" lang="en-US" altLang="ja-JP" sz="13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179388" marR="0" lvl="0" indent="-179388" algn="just" defTabSz="128016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t>・　各府省での新たな評価手法の導入や意思決定過程での活用等の試行的取組を整理・分析。結果を</a:t>
                      </a:r>
                      <a:br>
                        <a:rPr kumimoji="1" lang="en-US" altLang="ja-JP"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b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「新ガイドライン」に反映</a:t>
                      </a:r>
                      <a:r>
                        <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t>し、更に各府省の取組の質を高めていく</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政策評価制度の</a:t>
                      </a:r>
                      <a:r>
                        <a:rPr kumimoji="1" lang="en-US" altLang="ja-JP" sz="1300" b="1" i="0" u="sng" strike="noStrike" kern="1200" baseline="0" dirty="0" err="1">
                          <a:solidFill>
                            <a:schemeClr val="tx1"/>
                          </a:solidFill>
                          <a:latin typeface="メイリオ" panose="020B0604030504040204" pitchFamily="50" charset="-128"/>
                          <a:ea typeface="メイリオ" panose="020B0604030504040204" pitchFamily="50" charset="-128"/>
                          <a:cs typeface="+mn-cs"/>
                        </a:rPr>
                        <a:t>PDCA</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サイクル</a:t>
                      </a:r>
                      <a:br>
                        <a:rPr kumimoji="1" lang="en-US" altLang="ja-JP"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b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を確立</a:t>
                      </a:r>
                      <a:endPar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txBody>
                  <a:tcPr marL="47473" marR="47473" marT="38957" marB="389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046929"/>
                  </a:ext>
                </a:extLst>
              </a:tr>
            </a:tbl>
          </a:graphicData>
        </a:graphic>
      </p:graphicFrame>
      <p:sp>
        <p:nvSpPr>
          <p:cNvPr id="30" name="テキスト ボックス 29">
            <a:extLst>
              <a:ext uri="{FF2B5EF4-FFF2-40B4-BE49-F238E27FC236}">
                <a16:creationId xmlns:a16="http://schemas.microsoft.com/office/drawing/2014/main" id="{33B23184-AACA-42EA-BDED-0EEF90788257}"/>
              </a:ext>
            </a:extLst>
          </p:cNvPr>
          <p:cNvSpPr txBox="1"/>
          <p:nvPr/>
        </p:nvSpPr>
        <p:spPr>
          <a:xfrm>
            <a:off x="1" y="2114478"/>
            <a:ext cx="3297562" cy="360804"/>
          </a:xfrm>
          <a:prstGeom prst="rect">
            <a:avLst/>
          </a:prstGeom>
          <a:noFill/>
        </p:spPr>
        <p:txBody>
          <a:bodyPr wrap="square" rtlCol="0">
            <a:spAutoFit/>
          </a:bodyPr>
          <a:lstStyle/>
          <a:p>
            <a:pPr>
              <a:lnSpc>
                <a:spcPts val="2215"/>
              </a:lnSpc>
            </a:pPr>
            <a:r>
              <a:rPr kumimoji="1" lang="en-US" altLang="ja-JP" sz="1477" b="1" dirty="0">
                <a:latin typeface="メイリオ" panose="020B0604030504040204" pitchFamily="50" charset="-128"/>
                <a:ea typeface="メイリオ" panose="020B0604030504040204" pitchFamily="50" charset="-128"/>
              </a:rPr>
              <a:t>【</a:t>
            </a:r>
            <a:r>
              <a:rPr kumimoji="1" lang="ja-JP" altLang="en-US" sz="1477" b="1" dirty="0">
                <a:latin typeface="メイリオ" panose="020B0604030504040204" pitchFamily="50" charset="-128"/>
                <a:ea typeface="メイリオ" panose="020B0604030504040204" pitchFamily="50" charset="-128"/>
              </a:rPr>
              <a:t>主な内容</a:t>
            </a:r>
            <a:r>
              <a:rPr kumimoji="1" lang="en-US" altLang="ja-JP" sz="1477" b="1" dirty="0">
                <a:latin typeface="メイリオ" panose="020B0604030504040204" pitchFamily="50" charset="-128"/>
                <a:ea typeface="メイリオ" panose="020B0604030504040204" pitchFamily="50" charset="-128"/>
              </a:rPr>
              <a:t>】</a:t>
            </a:r>
            <a:endParaRPr kumimoji="1" lang="ja-JP" altLang="en-US" sz="1477" b="1" dirty="0">
              <a:solidFill>
                <a:srgbClr val="FF0000"/>
              </a:solidFill>
              <a:latin typeface="メイリオ" panose="020B0604030504040204" pitchFamily="50" charset="-128"/>
              <a:ea typeface="メイリオ" panose="020B0604030504040204" pitchFamily="50" charset="-128"/>
            </a:endParaRPr>
          </a:p>
        </p:txBody>
      </p:sp>
      <p:sp>
        <p:nvSpPr>
          <p:cNvPr id="13" name="矢印: 下 12">
            <a:extLst>
              <a:ext uri="{FF2B5EF4-FFF2-40B4-BE49-F238E27FC236}">
                <a16:creationId xmlns:a16="http://schemas.microsoft.com/office/drawing/2014/main" id="{21C2D0B0-25A4-4FD7-A9C3-88540ECDABA5}"/>
              </a:ext>
            </a:extLst>
          </p:cNvPr>
          <p:cNvSpPr/>
          <p:nvPr/>
        </p:nvSpPr>
        <p:spPr>
          <a:xfrm rot="5400000" flipH="1" flipV="1">
            <a:off x="6579308" y="3632001"/>
            <a:ext cx="614147" cy="249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 name="矢印: 下 13">
            <a:extLst>
              <a:ext uri="{FF2B5EF4-FFF2-40B4-BE49-F238E27FC236}">
                <a16:creationId xmlns:a16="http://schemas.microsoft.com/office/drawing/2014/main" id="{48E31CFB-3DC3-44FC-9A74-3D54A51518EC}"/>
              </a:ext>
            </a:extLst>
          </p:cNvPr>
          <p:cNvSpPr/>
          <p:nvPr/>
        </p:nvSpPr>
        <p:spPr>
          <a:xfrm rot="10800000" flipV="1">
            <a:off x="5223125" y="4480671"/>
            <a:ext cx="614147" cy="129578"/>
          </a:xfrm>
          <a:prstGeom prst="downArrow">
            <a:avLst>
              <a:gd name="adj1" fmla="val 50000"/>
              <a:gd name="adj2" fmla="val 7273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 name="スライド番号プレースホルダー 3">
            <a:extLst>
              <a:ext uri="{FF2B5EF4-FFF2-40B4-BE49-F238E27FC236}">
                <a16:creationId xmlns:a16="http://schemas.microsoft.com/office/drawing/2014/main" id="{41952F66-E9C8-4F38-9F2D-C34E161D6EE8}"/>
              </a:ext>
            </a:extLst>
          </p:cNvPr>
          <p:cNvSpPr>
            <a:spLocks noGrp="1"/>
          </p:cNvSpPr>
          <p:nvPr>
            <p:ph type="sldNum" sz="quarter" idx="12"/>
          </p:nvPr>
        </p:nvSpPr>
        <p:spPr>
          <a:xfrm>
            <a:off x="7048825" y="6462068"/>
            <a:ext cx="2057400" cy="365125"/>
          </a:xfrm>
        </p:spPr>
        <p:txBody>
          <a:bodyPr/>
          <a:lstStyle/>
          <a:p>
            <a:pPr>
              <a:defRPr/>
            </a:pPr>
            <a:r>
              <a:rPr lang="en-US" altLang="ja-JP" dirty="0">
                <a:solidFill>
                  <a:prstClr val="black"/>
                </a:solidFill>
              </a:rPr>
              <a:t>11</a:t>
            </a:r>
          </a:p>
        </p:txBody>
      </p:sp>
      <p:pic>
        <p:nvPicPr>
          <p:cNvPr id="3" name="12">
            <a:hlinkClick r:id="" action="ppaction://media"/>
            <a:extLst>
              <a:ext uri="{FF2B5EF4-FFF2-40B4-BE49-F238E27FC236}">
                <a16:creationId xmlns:a16="http://schemas.microsoft.com/office/drawing/2014/main" id="{0FE7A3EA-CF14-CFC1-CBC1-32764EF50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0606"/>
            <a:ext cx="609600" cy="609600"/>
          </a:xfrm>
          <a:prstGeom prst="rect">
            <a:avLst/>
          </a:prstGeom>
        </p:spPr>
      </p:pic>
    </p:spTree>
    <p:extLst>
      <p:ext uri="{BB962C8B-B14F-4D97-AF65-F5344CB8AC3E}">
        <p14:creationId xmlns:p14="http://schemas.microsoft.com/office/powerpoint/2010/main" val="14958039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6522"/>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①　今回の制度見直しの趣旨</a:t>
            </a:r>
          </a:p>
        </p:txBody>
      </p:sp>
      <p:sp>
        <p:nvSpPr>
          <p:cNvPr id="8" name="テキスト ボックス 7">
            <a:extLst>
              <a:ext uri="{FF2B5EF4-FFF2-40B4-BE49-F238E27FC236}">
                <a16:creationId xmlns:a16="http://schemas.microsoft.com/office/drawing/2014/main" id="{D48AA12C-4306-4A10-807D-7CA59577C74B}"/>
              </a:ext>
            </a:extLst>
          </p:cNvPr>
          <p:cNvSpPr txBox="1"/>
          <p:nvPr/>
        </p:nvSpPr>
        <p:spPr>
          <a:xfrm>
            <a:off x="1404222" y="1536174"/>
            <a:ext cx="7739778" cy="3293209"/>
          </a:xfrm>
          <a:prstGeom prst="rect">
            <a:avLst/>
          </a:prstGeom>
          <a:noFill/>
        </p:spPr>
        <p:txBody>
          <a:bodyPr wrap="square" rtlCol="0">
            <a:spAutoFit/>
          </a:bodyPr>
          <a:lstStyle/>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「政策評価」は、本来は政策立案過程で自然に行われるもの。</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しかし、現実には</a:t>
            </a:r>
            <a:r>
              <a:rPr kumimoji="1" lang="ja-JP" altLang="en-US" sz="1600" b="1" dirty="0">
                <a:latin typeface="メイリオ" panose="020B0604030504040204" pitchFamily="50" charset="-128"/>
                <a:ea typeface="メイリオ" panose="020B0604030504040204" pitchFamily="50" charset="-128"/>
              </a:rPr>
              <a:t>意思決定過程から遊離した「作業」</a:t>
            </a:r>
            <a:r>
              <a:rPr kumimoji="1" lang="ja-JP" altLang="en-US" sz="1600" dirty="0">
                <a:latin typeface="メイリオ" panose="020B0604030504040204" pitchFamily="50" charset="-128"/>
                <a:ea typeface="メイリオ" panose="020B0604030504040204" pitchFamily="50" charset="-128"/>
              </a:rPr>
              <a:t>になっていないか。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「評価のための評価」はやめ、</a:t>
            </a:r>
            <a:r>
              <a:rPr kumimoji="1" lang="ja-JP" altLang="en-US" sz="1600" b="1" dirty="0">
                <a:latin typeface="メイリオ" panose="020B0604030504040204" pitchFamily="50" charset="-128"/>
                <a:ea typeface="メイリオ" panose="020B0604030504040204" pitchFamily="50" charset="-128"/>
              </a:rPr>
              <a:t>「意思決定に使える評価」</a:t>
            </a:r>
            <a:r>
              <a:rPr kumimoji="1" lang="ja-JP" altLang="en-US" sz="1600" dirty="0">
                <a:latin typeface="メイリオ" panose="020B0604030504040204" pitchFamily="50" charset="-128"/>
                <a:ea typeface="メイリオ" panose="020B0604030504040204" pitchFamily="50" charset="-128"/>
              </a:rPr>
              <a:t>に変える。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このため、政策や意思決定方法に応じて作り方・使い方を変えられるよう、</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従来の</a:t>
            </a:r>
            <a:r>
              <a:rPr kumimoji="1" lang="ja-JP" altLang="en-US" sz="1600" b="1" dirty="0">
                <a:latin typeface="メイリオ" panose="020B0604030504040204" pitchFamily="50" charset="-128"/>
                <a:ea typeface="メイリオ" panose="020B0604030504040204" pitchFamily="50" charset="-128"/>
              </a:rPr>
              <a:t>画一的・統一的な制度運用を改め、各府省の設計の自由度を高める</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656E0F46-2221-43B1-89A8-A5A9AAAA2FB2}"/>
              </a:ext>
            </a:extLst>
          </p:cNvPr>
          <p:cNvSpPr/>
          <p:nvPr/>
        </p:nvSpPr>
        <p:spPr>
          <a:xfrm>
            <a:off x="200261" y="1414719"/>
            <a:ext cx="1203960" cy="161544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問題意識</a:t>
            </a:r>
          </a:p>
        </p:txBody>
      </p:sp>
      <p:sp>
        <p:nvSpPr>
          <p:cNvPr id="12" name="正方形/長方形 11">
            <a:extLst>
              <a:ext uri="{FF2B5EF4-FFF2-40B4-BE49-F238E27FC236}">
                <a16:creationId xmlns:a16="http://schemas.microsoft.com/office/drawing/2014/main" id="{DCA5CDA7-45FA-40DF-A9B4-96EB73191734}"/>
              </a:ext>
            </a:extLst>
          </p:cNvPr>
          <p:cNvSpPr/>
          <p:nvPr/>
        </p:nvSpPr>
        <p:spPr>
          <a:xfrm>
            <a:off x="200261" y="3384410"/>
            <a:ext cx="1203960" cy="161544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見直しの基本的</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考え方</a:t>
            </a:r>
          </a:p>
        </p:txBody>
      </p:sp>
      <p:sp>
        <p:nvSpPr>
          <p:cNvPr id="10" name="テキスト ボックス 9">
            <a:extLst>
              <a:ext uri="{FF2B5EF4-FFF2-40B4-BE49-F238E27FC236}">
                <a16:creationId xmlns:a16="http://schemas.microsoft.com/office/drawing/2014/main" id="{E1EC0744-9110-4EFA-B122-F0D1E16BCF1F}"/>
              </a:ext>
            </a:extLst>
          </p:cNvPr>
          <p:cNvSpPr txBox="1"/>
          <p:nvPr/>
        </p:nvSpPr>
        <p:spPr>
          <a:xfrm>
            <a:off x="95415" y="5443281"/>
            <a:ext cx="8953169" cy="1077218"/>
          </a:xfrm>
          <a:prstGeom prst="rect">
            <a:avLst/>
          </a:prstGeom>
          <a:solidFill>
            <a:srgbClr val="CEE4FE"/>
          </a:solidFill>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　</a:t>
            </a:r>
            <a:r>
              <a:rPr kumimoji="1" lang="ja-JP" altLang="en-US" sz="1600" b="1" dirty="0">
                <a:latin typeface="メイリオ" panose="020B0604030504040204" pitchFamily="50" charset="-128"/>
                <a:ea typeface="メイリオ" panose="020B0604030504040204" pitchFamily="50" charset="-128"/>
              </a:rPr>
              <a:t>政策評価をより精緻に行うことが目的ではない</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政策評価の営みの過程で生み出される新しいデータや情報に触れ、これまで気付けなかった</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ことに気付くことなどによって、政策の進捗を前向きに捉え、政策の効果を上げるための創意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工夫について議論を深め、</a:t>
            </a:r>
            <a:r>
              <a:rPr kumimoji="1" lang="ja-JP" altLang="en-US" sz="1600" b="1" dirty="0">
                <a:latin typeface="メイリオ" panose="020B0604030504040204" pitchFamily="50" charset="-128"/>
                <a:ea typeface="メイリオ" panose="020B0604030504040204" pitchFamily="50" charset="-128"/>
              </a:rPr>
              <a:t>政策の質を上げることが目的</a:t>
            </a:r>
            <a:r>
              <a:rPr kumimoji="1" lang="ja-JP" altLang="en-US" sz="1600" dirty="0">
                <a:latin typeface="メイリオ" panose="020B0604030504040204" pitchFamily="50" charset="-128"/>
                <a:ea typeface="メイリオ" panose="020B0604030504040204" pitchFamily="50" charset="-128"/>
              </a:rPr>
              <a:t>である。</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5379018-5FC0-4483-8E60-B35C75FEDF13}"/>
              </a:ext>
            </a:extLst>
          </p:cNvPr>
          <p:cNvSpPr>
            <a:spLocks noGrp="1"/>
          </p:cNvSpPr>
          <p:nvPr>
            <p:ph type="sldNum" sz="quarter" idx="12"/>
          </p:nvPr>
        </p:nvSpPr>
        <p:spPr/>
        <p:txBody>
          <a:bodyPr/>
          <a:lstStyle/>
          <a:p>
            <a:pPr>
              <a:defRPr/>
            </a:pPr>
            <a:r>
              <a:rPr lang="en-US" altLang="ja-JP" dirty="0">
                <a:solidFill>
                  <a:prstClr val="black"/>
                </a:solidFill>
              </a:rPr>
              <a:t>12</a:t>
            </a:r>
          </a:p>
        </p:txBody>
      </p:sp>
      <p:pic>
        <p:nvPicPr>
          <p:cNvPr id="2" name="13">
            <a:hlinkClick r:id="" action="ppaction://media"/>
            <a:extLst>
              <a:ext uri="{FF2B5EF4-FFF2-40B4-BE49-F238E27FC236}">
                <a16:creationId xmlns:a16="http://schemas.microsoft.com/office/drawing/2014/main" id="{A6D9E31C-D5B3-5DB2-A89E-24AF491ED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2701"/>
            <a:ext cx="609600" cy="609600"/>
          </a:xfrm>
          <a:prstGeom prst="rect">
            <a:avLst/>
          </a:prstGeom>
        </p:spPr>
      </p:pic>
    </p:spTree>
    <p:extLst>
      <p:ext uri="{BB962C8B-B14F-4D97-AF65-F5344CB8AC3E}">
        <p14:creationId xmlns:p14="http://schemas.microsoft.com/office/powerpoint/2010/main" val="35520331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99552" y="464968"/>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②　制度見直しのコンセプト</a:t>
            </a:r>
          </a:p>
        </p:txBody>
      </p:sp>
      <p:sp>
        <p:nvSpPr>
          <p:cNvPr id="8" name="正方形/長方形 7">
            <a:extLst>
              <a:ext uri="{FF2B5EF4-FFF2-40B4-BE49-F238E27FC236}">
                <a16:creationId xmlns:a16="http://schemas.microsoft.com/office/drawing/2014/main" id="{80A85F95-B72B-4130-A873-E8D6CAC29779}"/>
              </a:ext>
            </a:extLst>
          </p:cNvPr>
          <p:cNvSpPr/>
          <p:nvPr/>
        </p:nvSpPr>
        <p:spPr>
          <a:xfrm>
            <a:off x="184357" y="1352910"/>
            <a:ext cx="1397951" cy="1223313"/>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使える評価とは？</a:t>
            </a:r>
          </a:p>
        </p:txBody>
      </p:sp>
      <p:sp>
        <p:nvSpPr>
          <p:cNvPr id="13" name="テキスト ボックス 12">
            <a:extLst>
              <a:ext uri="{FF2B5EF4-FFF2-40B4-BE49-F238E27FC236}">
                <a16:creationId xmlns:a16="http://schemas.microsoft.com/office/drawing/2014/main" id="{12FF711A-00BC-4D9D-8FE7-804CA0CF2C8D}"/>
              </a:ext>
            </a:extLst>
          </p:cNvPr>
          <p:cNvSpPr txBox="1"/>
          <p:nvPr/>
        </p:nvSpPr>
        <p:spPr>
          <a:xfrm>
            <a:off x="1741336" y="1646362"/>
            <a:ext cx="7243639"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意思決定過程で「使える評価」であるか否かは、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意思決定者にとって有益な情報を生み出せているか否か</a:t>
            </a:r>
            <a:r>
              <a:rPr kumimoji="1" lang="ja-JP" altLang="en-US" sz="1600" dirty="0">
                <a:latin typeface="メイリオ" panose="020B0604030504040204" pitchFamily="50" charset="-128"/>
                <a:ea typeface="メイリオ" panose="020B0604030504040204" pitchFamily="50" charset="-128"/>
              </a:rPr>
              <a:t>で判断する。</a:t>
            </a:r>
            <a:endParaRPr kumimoji="1" lang="en-US" altLang="ja-JP" sz="16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53445623-265C-422B-A5D4-56CCAE1DD41B}"/>
              </a:ext>
            </a:extLst>
          </p:cNvPr>
          <p:cNvSpPr/>
          <p:nvPr/>
        </p:nvSpPr>
        <p:spPr>
          <a:xfrm>
            <a:off x="184357" y="2743395"/>
            <a:ext cx="1397951" cy="298911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コンセプト</a:t>
            </a:r>
          </a:p>
        </p:txBody>
      </p:sp>
      <p:sp>
        <p:nvSpPr>
          <p:cNvPr id="3" name="正方形/長方形 2">
            <a:extLst>
              <a:ext uri="{FF2B5EF4-FFF2-40B4-BE49-F238E27FC236}">
                <a16:creationId xmlns:a16="http://schemas.microsoft.com/office/drawing/2014/main" id="{4045791D-C1A1-47E1-9C64-825F09C180DB}"/>
              </a:ext>
            </a:extLst>
          </p:cNvPr>
          <p:cNvSpPr/>
          <p:nvPr/>
        </p:nvSpPr>
        <p:spPr>
          <a:xfrm>
            <a:off x="1753928" y="3551088"/>
            <a:ext cx="1466352" cy="1223313"/>
          </a:xfrm>
          <a:prstGeom prst="rect">
            <a:avLst/>
          </a:prstGeom>
          <a:solidFill>
            <a:srgbClr val="CEE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①</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政策効果の把握・分析機能の強化</a:t>
            </a:r>
          </a:p>
        </p:txBody>
      </p:sp>
      <p:sp>
        <p:nvSpPr>
          <p:cNvPr id="15" name="正方形/長方形 14">
            <a:extLst>
              <a:ext uri="{FF2B5EF4-FFF2-40B4-BE49-F238E27FC236}">
                <a16:creationId xmlns:a16="http://schemas.microsoft.com/office/drawing/2014/main" id="{ED6F384F-FD58-4256-8658-4A53A1FD95E9}"/>
              </a:ext>
            </a:extLst>
          </p:cNvPr>
          <p:cNvSpPr/>
          <p:nvPr/>
        </p:nvSpPr>
        <p:spPr>
          <a:xfrm>
            <a:off x="7518624" y="3551088"/>
            <a:ext cx="1466352" cy="1223313"/>
          </a:xfrm>
          <a:prstGeom prst="rect">
            <a:avLst/>
          </a:prstGeom>
          <a:solidFill>
            <a:srgbClr val="CEE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②</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意思決定過程での活用の促進</a:t>
            </a:r>
          </a:p>
        </p:txBody>
      </p:sp>
      <p:sp>
        <p:nvSpPr>
          <p:cNvPr id="5" name="矢印: 右 4">
            <a:extLst>
              <a:ext uri="{FF2B5EF4-FFF2-40B4-BE49-F238E27FC236}">
                <a16:creationId xmlns:a16="http://schemas.microsoft.com/office/drawing/2014/main" id="{A5DE8A8B-4644-4C02-9892-BB04111E44AB}"/>
              </a:ext>
            </a:extLst>
          </p:cNvPr>
          <p:cNvSpPr/>
          <p:nvPr/>
        </p:nvSpPr>
        <p:spPr>
          <a:xfrm>
            <a:off x="3391901" y="3808289"/>
            <a:ext cx="3960736" cy="284748"/>
          </a:xfrm>
          <a:prstGeom prst="rightArrow">
            <a:avLst/>
          </a:prstGeom>
          <a:solidFill>
            <a:srgbClr val="CEE4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4BD1C737-B3DB-4565-8BB5-AA1900B93A88}"/>
              </a:ext>
            </a:extLst>
          </p:cNvPr>
          <p:cNvSpPr/>
          <p:nvPr/>
        </p:nvSpPr>
        <p:spPr>
          <a:xfrm rot="10800000">
            <a:off x="3391899" y="4223082"/>
            <a:ext cx="3960734" cy="284747"/>
          </a:xfrm>
          <a:prstGeom prst="rightArrow">
            <a:avLst/>
          </a:prstGeom>
          <a:solidFill>
            <a:srgbClr val="CEE4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8D4617A-CE97-412B-8697-9BEE0D38F70C}"/>
              </a:ext>
            </a:extLst>
          </p:cNvPr>
          <p:cNvSpPr txBox="1"/>
          <p:nvPr/>
        </p:nvSpPr>
        <p:spPr>
          <a:xfrm>
            <a:off x="3402999" y="2884328"/>
            <a:ext cx="4050519" cy="738664"/>
          </a:xfrm>
          <a:prstGeom prst="rect">
            <a:avLst/>
          </a:prstGeom>
          <a:noFill/>
        </p:spPr>
        <p:txBody>
          <a:bodyPr wrap="square" rtlCol="0">
            <a:spAutoFit/>
          </a:bodyPr>
          <a:lstStyle/>
          <a:p>
            <a:r>
              <a:rPr kumimoji="1" lang="ja-JP" altLang="en-US" sz="1400" dirty="0">
                <a:latin typeface="+mn-ea"/>
              </a:rPr>
              <a:t>政策の効果の発現状況を測定し、成功要因やボトルネック等について分析する。次の</a:t>
            </a:r>
            <a:r>
              <a:rPr kumimoji="1" lang="ja-JP" altLang="en-US" sz="1400" u="sng" dirty="0">
                <a:latin typeface="+mn-ea"/>
              </a:rPr>
              <a:t>立案や改善に有益と考えられる情報</a:t>
            </a:r>
            <a:r>
              <a:rPr kumimoji="1" lang="ja-JP" altLang="en-US" sz="1400" dirty="0">
                <a:latin typeface="+mn-ea"/>
              </a:rPr>
              <a:t>を整理する。</a:t>
            </a:r>
            <a:endParaRPr kumimoji="1" lang="ja-JP" altLang="en-US" sz="1600" dirty="0">
              <a:latin typeface="+mn-ea"/>
            </a:endParaRPr>
          </a:p>
        </p:txBody>
      </p:sp>
      <p:sp>
        <p:nvSpPr>
          <p:cNvPr id="18" name="テキスト ボックス 17">
            <a:extLst>
              <a:ext uri="{FF2B5EF4-FFF2-40B4-BE49-F238E27FC236}">
                <a16:creationId xmlns:a16="http://schemas.microsoft.com/office/drawing/2014/main" id="{E662CE14-AA26-44F8-B151-5FBAB185543E}"/>
              </a:ext>
            </a:extLst>
          </p:cNvPr>
          <p:cNvSpPr txBox="1"/>
          <p:nvPr/>
        </p:nvSpPr>
        <p:spPr>
          <a:xfrm>
            <a:off x="3402999" y="4751211"/>
            <a:ext cx="4050519" cy="954107"/>
          </a:xfrm>
          <a:prstGeom prst="rect">
            <a:avLst/>
          </a:prstGeom>
          <a:noFill/>
        </p:spPr>
        <p:txBody>
          <a:bodyPr wrap="square" rtlCol="0">
            <a:spAutoFit/>
          </a:bodyPr>
          <a:lstStyle/>
          <a:p>
            <a:r>
              <a:rPr kumimoji="1" lang="ja-JP" altLang="en-US" sz="1400" dirty="0">
                <a:latin typeface="+mn-ea"/>
              </a:rPr>
              <a:t>政策評価から産出された情報を意思決定で使い、現実の意思決定のニーズに照らして</a:t>
            </a:r>
            <a:r>
              <a:rPr kumimoji="1" lang="ja-JP" altLang="en-US" sz="1400" u="sng" dirty="0">
                <a:latin typeface="+mn-ea"/>
              </a:rPr>
              <a:t>評価方法等の見直し・改善についてフィードバック</a:t>
            </a:r>
            <a:r>
              <a:rPr kumimoji="1" lang="ja-JP" altLang="en-US" sz="1400" dirty="0">
                <a:latin typeface="+mn-ea"/>
              </a:rPr>
              <a:t>を行うことで、①の改善につなげる。</a:t>
            </a:r>
          </a:p>
        </p:txBody>
      </p:sp>
      <p:cxnSp>
        <p:nvCxnSpPr>
          <p:cNvPr id="22" name="直線コネクタ 21">
            <a:extLst>
              <a:ext uri="{FF2B5EF4-FFF2-40B4-BE49-F238E27FC236}">
                <a16:creationId xmlns:a16="http://schemas.microsoft.com/office/drawing/2014/main" id="{45B8416A-06BD-448A-AF73-D0DD72780385}"/>
              </a:ext>
            </a:extLst>
          </p:cNvPr>
          <p:cNvCxnSpPr>
            <a:stCxn id="3" idx="0"/>
            <a:endCxn id="17" idx="1"/>
          </p:cNvCxnSpPr>
          <p:nvPr/>
        </p:nvCxnSpPr>
        <p:spPr>
          <a:xfrm flipV="1">
            <a:off x="2487104" y="3253660"/>
            <a:ext cx="915895" cy="297428"/>
          </a:xfrm>
          <a:prstGeom prst="line">
            <a:avLst/>
          </a:prstGeom>
          <a:ln>
            <a:solidFill>
              <a:srgbClr val="2841D8"/>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7FAE0CD-1B62-4CCF-B19F-4E21836EA461}"/>
              </a:ext>
            </a:extLst>
          </p:cNvPr>
          <p:cNvCxnSpPr>
            <a:cxnSpLocks/>
            <a:stCxn id="18" idx="3"/>
            <a:endCxn id="15" idx="2"/>
          </p:cNvCxnSpPr>
          <p:nvPr/>
        </p:nvCxnSpPr>
        <p:spPr>
          <a:xfrm flipV="1">
            <a:off x="7453518" y="4774401"/>
            <a:ext cx="798282" cy="453864"/>
          </a:xfrm>
          <a:prstGeom prst="line">
            <a:avLst/>
          </a:prstGeom>
          <a:ln>
            <a:solidFill>
              <a:srgbClr val="2841D8"/>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0131AAD-7B3F-49B7-9878-FCBCE4EFB1A6}"/>
              </a:ext>
            </a:extLst>
          </p:cNvPr>
          <p:cNvSpPr txBox="1"/>
          <p:nvPr/>
        </p:nvSpPr>
        <p:spPr>
          <a:xfrm>
            <a:off x="95415" y="6002865"/>
            <a:ext cx="8953169" cy="584775"/>
          </a:xfrm>
          <a:prstGeom prst="rect">
            <a:avLst/>
          </a:prstGeom>
          <a:solidFill>
            <a:srgbClr val="CEE4FE"/>
          </a:solid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データ等を活用した政策効果の把握・分析は、知的に高度な営みであり、若手職員にとっても、仕事の意義を見出し、働く意欲につながる</a:t>
            </a:r>
            <a:r>
              <a:rPr kumimoji="1" lang="ja-JP" altLang="en-US" sz="1600" b="1" dirty="0">
                <a:latin typeface="メイリオ" panose="020B0604030504040204" pitchFamily="50" charset="-128"/>
                <a:ea typeface="メイリオ" panose="020B0604030504040204" pitchFamily="50" charset="-128"/>
              </a:rPr>
              <a:t>「働き方改革」にも寄与</a:t>
            </a:r>
            <a:r>
              <a:rPr kumimoji="1" lang="ja-JP" altLang="en-US" sz="1600" dirty="0">
                <a:latin typeface="メイリオ" panose="020B0604030504040204" pitchFamily="50" charset="-128"/>
                <a:ea typeface="メイリオ" panose="020B0604030504040204" pitchFamily="50" charset="-128"/>
              </a:rPr>
              <a:t>する。</a:t>
            </a:r>
            <a:endParaRPr kumimoji="1" lang="en-US" altLang="ja-JP" sz="1600" dirty="0">
              <a:latin typeface="メイリオ" panose="020B0604030504040204" pitchFamily="50" charset="-128"/>
              <a:ea typeface="メイリオ" panose="020B0604030504040204" pitchFamily="50" charset="-128"/>
            </a:endParaRPr>
          </a:p>
        </p:txBody>
      </p:sp>
      <p:sp>
        <p:nvSpPr>
          <p:cNvPr id="7" name="スライド番号プレースホルダー 6">
            <a:extLst>
              <a:ext uri="{FF2B5EF4-FFF2-40B4-BE49-F238E27FC236}">
                <a16:creationId xmlns:a16="http://schemas.microsoft.com/office/drawing/2014/main" id="{8826C061-1B92-48B6-91CD-CAA5C3BB5CDF}"/>
              </a:ext>
            </a:extLst>
          </p:cNvPr>
          <p:cNvSpPr>
            <a:spLocks noGrp="1"/>
          </p:cNvSpPr>
          <p:nvPr>
            <p:ph type="sldNum" sz="quarter" idx="12"/>
          </p:nvPr>
        </p:nvSpPr>
        <p:spPr/>
        <p:txBody>
          <a:bodyPr/>
          <a:lstStyle/>
          <a:p>
            <a:pPr>
              <a:defRPr/>
            </a:pPr>
            <a:r>
              <a:rPr lang="en-US" altLang="ja-JP" dirty="0">
                <a:solidFill>
                  <a:prstClr val="black"/>
                </a:solidFill>
              </a:rPr>
              <a:t>13</a:t>
            </a:r>
          </a:p>
        </p:txBody>
      </p:sp>
      <p:pic>
        <p:nvPicPr>
          <p:cNvPr id="2" name="14">
            <a:hlinkClick r:id="" action="ppaction://media"/>
            <a:extLst>
              <a:ext uri="{FF2B5EF4-FFF2-40B4-BE49-F238E27FC236}">
                <a16:creationId xmlns:a16="http://schemas.microsoft.com/office/drawing/2014/main" id="{10D3AEEE-35F1-254B-2301-887CD982F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5125"/>
            <a:ext cx="609600" cy="609600"/>
          </a:xfrm>
          <a:prstGeom prst="rect">
            <a:avLst/>
          </a:prstGeom>
        </p:spPr>
      </p:pic>
    </p:spTree>
    <p:extLst>
      <p:ext uri="{BB962C8B-B14F-4D97-AF65-F5344CB8AC3E}">
        <p14:creationId xmlns:p14="http://schemas.microsoft.com/office/powerpoint/2010/main" val="13724701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539308" y="436522"/>
            <a:ext cx="7833414"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③　政策効果の把握・分析機能の強化</a:t>
            </a:r>
          </a:p>
        </p:txBody>
      </p:sp>
      <p:sp>
        <p:nvSpPr>
          <p:cNvPr id="7" name="正方形/長方形 6">
            <a:extLst>
              <a:ext uri="{FF2B5EF4-FFF2-40B4-BE49-F238E27FC236}">
                <a16:creationId xmlns:a16="http://schemas.microsoft.com/office/drawing/2014/main" id="{F9165F91-8C6E-4F3B-8376-5AB9056C17A5}"/>
              </a:ext>
            </a:extLst>
          </p:cNvPr>
          <p:cNvSpPr/>
          <p:nvPr/>
        </p:nvSpPr>
        <p:spPr>
          <a:xfrm>
            <a:off x="200261" y="3509305"/>
            <a:ext cx="1397951" cy="149206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政策効果の把握・分析の基礎</a:t>
            </a:r>
          </a:p>
        </p:txBody>
      </p:sp>
      <p:sp>
        <p:nvSpPr>
          <p:cNvPr id="9" name="テキスト ボックス 8">
            <a:extLst>
              <a:ext uri="{FF2B5EF4-FFF2-40B4-BE49-F238E27FC236}">
                <a16:creationId xmlns:a16="http://schemas.microsoft.com/office/drawing/2014/main" id="{2D9C3AD0-224B-4FB2-AAEA-3D0D222A65D7}"/>
              </a:ext>
            </a:extLst>
          </p:cNvPr>
          <p:cNvSpPr txBox="1"/>
          <p:nvPr/>
        </p:nvSpPr>
        <p:spPr>
          <a:xfrm>
            <a:off x="151075" y="1375557"/>
            <a:ext cx="8889559" cy="1815882"/>
          </a:xfrm>
          <a:prstGeom prst="rect">
            <a:avLst/>
          </a:prstGeom>
          <a:solidFill>
            <a:srgbClr val="CEE4FE"/>
          </a:solid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ア 政策構造認識</a:t>
            </a:r>
            <a:r>
              <a:rPr kumimoji="1" lang="ja-JP" altLang="en-US" sz="1600" dirty="0">
                <a:latin typeface="+mn-ea"/>
              </a:rPr>
              <a:t>（目的と手段をつなぐ論理構造の把握、効果測定の指標設定）</a:t>
            </a:r>
          </a:p>
          <a:p>
            <a:r>
              <a:rPr kumimoji="1" lang="ja-JP" altLang="en-US" sz="1600" dirty="0">
                <a:latin typeface="メイリオ" panose="020B0604030504040204" pitchFamily="50" charset="-128"/>
                <a:ea typeface="メイリオ" panose="020B0604030504040204" pitchFamily="50" charset="-128"/>
              </a:rPr>
              <a:t>　　　↓</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イ 政策効果把握</a:t>
            </a:r>
            <a:r>
              <a:rPr kumimoji="1" lang="ja-JP" altLang="en-US" sz="1600" dirty="0">
                <a:latin typeface="+mn-ea"/>
              </a:rPr>
              <a:t>（政策効果に関するデータ取得（定性的な情報でも意思決定に役立てば可））</a:t>
            </a:r>
            <a:endParaRPr kumimoji="1" lang="en-US" altLang="ja-JP" sz="1600" dirty="0">
              <a:latin typeface="+mn-ea"/>
            </a:endParaRPr>
          </a:p>
          <a:p>
            <a:r>
              <a:rPr kumimoji="1" lang="ja-JP" altLang="en-US" sz="1600" dirty="0">
                <a:latin typeface="メイリオ" panose="020B0604030504040204" pitchFamily="50" charset="-128"/>
                <a:ea typeface="メイリオ" panose="020B0604030504040204" pitchFamily="50" charset="-128"/>
              </a:rPr>
              <a:t>　　　↓</a:t>
            </a:r>
          </a:p>
          <a:p>
            <a:r>
              <a:rPr kumimoji="1" lang="ja-JP" altLang="en-US" sz="1600" b="1" dirty="0">
                <a:latin typeface="メイリオ" panose="020B0604030504040204" pitchFamily="50" charset="-128"/>
                <a:ea typeface="メイリオ" panose="020B0604030504040204" pitchFamily="50" charset="-128"/>
              </a:rPr>
              <a:t>ウ データ等分析・課題抽出</a:t>
            </a:r>
            <a:r>
              <a:rPr kumimoji="1" lang="ja-JP" altLang="en-US" sz="1600" dirty="0">
                <a:latin typeface="+mn-ea"/>
              </a:rPr>
              <a:t>（得られたデータや情報等の分析）</a:t>
            </a:r>
            <a:endParaRPr kumimoji="1" lang="en-US" altLang="ja-JP" sz="1600" dirty="0">
              <a:latin typeface="+mn-ea"/>
            </a:endParaRPr>
          </a:p>
          <a:p>
            <a:r>
              <a:rPr kumimoji="1" lang="ja-JP" altLang="en-US" sz="1600" dirty="0">
                <a:latin typeface="メイリオ" panose="020B0604030504040204" pitchFamily="50" charset="-128"/>
                <a:ea typeface="メイリオ" panose="020B0604030504040204" pitchFamily="50" charset="-128"/>
              </a:rPr>
              <a:t>　　　↓</a:t>
            </a:r>
          </a:p>
          <a:p>
            <a:r>
              <a:rPr kumimoji="1" lang="ja-JP" altLang="en-US" sz="1600" b="1" dirty="0">
                <a:latin typeface="メイリオ" panose="020B0604030504040204" pitchFamily="50" charset="-128"/>
                <a:ea typeface="メイリオ" panose="020B0604030504040204" pitchFamily="50" charset="-128"/>
              </a:rPr>
              <a:t>エ 改善策立案</a:t>
            </a:r>
            <a:r>
              <a:rPr kumimoji="1" lang="ja-JP" altLang="en-US" sz="1600" dirty="0">
                <a:latin typeface="+mn-ea"/>
              </a:rPr>
              <a:t>（課題解決のための改善策の立案）</a:t>
            </a:r>
          </a:p>
        </p:txBody>
      </p:sp>
      <p:sp>
        <p:nvSpPr>
          <p:cNvPr id="10" name="テキスト ボックス 9">
            <a:extLst>
              <a:ext uri="{FF2B5EF4-FFF2-40B4-BE49-F238E27FC236}">
                <a16:creationId xmlns:a16="http://schemas.microsoft.com/office/drawing/2014/main" id="{4CE4C550-8543-4331-947E-11377A500D8E}"/>
              </a:ext>
            </a:extLst>
          </p:cNvPr>
          <p:cNvSpPr txBox="1"/>
          <p:nvPr/>
        </p:nvSpPr>
        <p:spPr>
          <a:xfrm>
            <a:off x="1598212" y="3491922"/>
            <a:ext cx="7545788" cy="1569660"/>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「行革事務局説明資料」に記載の</a:t>
            </a:r>
            <a:r>
              <a:rPr kumimoji="1" lang="ja-JP" altLang="en-US" sz="1600" b="1" dirty="0">
                <a:latin typeface="メイリオ" panose="020B0604030504040204" pitchFamily="50" charset="-128"/>
                <a:ea typeface="メイリオ" panose="020B0604030504040204" pitchFamily="50" charset="-128"/>
              </a:rPr>
              <a:t>「行政事業レビューシート作成・点検の</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ポイント」</a:t>
            </a:r>
            <a:r>
              <a:rPr kumimoji="1" lang="en-US" altLang="ja-JP" sz="1600" b="1"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の考え方を実践することが、政策効果の把握・分析の基礎的な条件を整えることにつながるため、各府省において政策評価を設計する際の</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参考にしていただきたい。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評価書に記載する事項については、見直しの趣旨を踏まえて柔軟に捉えるので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行政評価局に積極的に御相談いただきたい。</a:t>
            </a:r>
            <a:endParaRPr kumimoji="1" lang="en-US" altLang="ja-JP" sz="16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2ADDAD5D-4D72-45C4-B0FB-BEB82C95AC77}"/>
              </a:ext>
            </a:extLst>
          </p:cNvPr>
          <p:cNvSpPr/>
          <p:nvPr/>
        </p:nvSpPr>
        <p:spPr>
          <a:xfrm>
            <a:off x="200261" y="5181313"/>
            <a:ext cx="1397951" cy="149206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応用編の</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分析手法の確立に</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向けて</a:t>
            </a:r>
          </a:p>
        </p:txBody>
      </p:sp>
      <p:sp>
        <p:nvSpPr>
          <p:cNvPr id="12" name="テキスト ボックス 11">
            <a:extLst>
              <a:ext uri="{FF2B5EF4-FFF2-40B4-BE49-F238E27FC236}">
                <a16:creationId xmlns:a16="http://schemas.microsoft.com/office/drawing/2014/main" id="{CA12F57B-56C8-40BE-B96C-4606EB59D6E9}"/>
              </a:ext>
            </a:extLst>
          </p:cNvPr>
          <p:cNvSpPr txBox="1"/>
          <p:nvPr/>
        </p:nvSpPr>
        <p:spPr>
          <a:xfrm>
            <a:off x="1598212" y="5254470"/>
            <a:ext cx="7545788" cy="1323439"/>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様々な分析手法が開発されているもののまだ発展途上であると認識。</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学術研究が目的ではなく、実務の</a:t>
            </a:r>
            <a:r>
              <a:rPr kumimoji="1" lang="ja-JP" altLang="en-US" sz="1600" b="1" dirty="0">
                <a:latin typeface="メイリオ" panose="020B0604030504040204" pitchFamily="50" charset="-128"/>
                <a:ea typeface="メイリオ" panose="020B0604030504040204" pitchFamily="50" charset="-128"/>
              </a:rPr>
              <a:t>現場で実施可能な実用的な手法</a:t>
            </a:r>
            <a:r>
              <a:rPr kumimoji="1" lang="ja-JP" altLang="en-US" sz="1600" dirty="0">
                <a:latin typeface="メイリオ" panose="020B0604030504040204" pitchFamily="50" charset="-128"/>
                <a:ea typeface="メイリオ" panose="020B0604030504040204" pitchFamily="50" charset="-128"/>
              </a:rPr>
              <a:t>を見出していく。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まずは普及することを優先し、分析に要するコスト（時間・費用等）を加味し、</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「実務ではこのやり方で十分」という分析の手法や水準についての考え方</a:t>
            </a:r>
            <a:r>
              <a:rPr kumimoji="1" lang="ja-JP" altLang="en-US" sz="1600" dirty="0">
                <a:latin typeface="メイリオ" panose="020B0604030504040204" pitchFamily="50" charset="-128"/>
                <a:ea typeface="メイリオ" panose="020B0604030504040204" pitchFamily="50" charset="-128"/>
              </a:rPr>
              <a:t>を</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総務省において整理し、</a:t>
            </a:r>
            <a:r>
              <a:rPr kumimoji="1" lang="ja-JP" altLang="en-US" sz="1600" b="1" dirty="0">
                <a:latin typeface="メイリオ" panose="020B0604030504040204" pitchFamily="50" charset="-128"/>
                <a:ea typeface="メイリオ" panose="020B0604030504040204" pitchFamily="50" charset="-128"/>
              </a:rPr>
              <a:t>技術的なガイドラインとして提示</a:t>
            </a:r>
            <a:r>
              <a:rPr kumimoji="1" lang="ja-JP" altLang="en-US" sz="1600" dirty="0">
                <a:latin typeface="メイリオ" panose="020B0604030504040204" pitchFamily="50" charset="-128"/>
                <a:ea typeface="メイリオ" panose="020B0604030504040204" pitchFamily="50" charset="-128"/>
              </a:rPr>
              <a:t>する。</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7027276A-AD21-4BEF-A8DD-049157BE93E2}"/>
              </a:ext>
            </a:extLst>
          </p:cNvPr>
          <p:cNvSpPr>
            <a:spLocks noGrp="1"/>
          </p:cNvSpPr>
          <p:nvPr>
            <p:ph type="sldNum" sz="quarter" idx="12"/>
          </p:nvPr>
        </p:nvSpPr>
        <p:spPr/>
        <p:txBody>
          <a:bodyPr/>
          <a:lstStyle/>
          <a:p>
            <a:pPr>
              <a:defRPr/>
            </a:pPr>
            <a:r>
              <a:rPr lang="en-US" altLang="ja-JP" dirty="0">
                <a:solidFill>
                  <a:prstClr val="black"/>
                </a:solidFill>
              </a:rPr>
              <a:t>14</a:t>
            </a:r>
          </a:p>
        </p:txBody>
      </p:sp>
      <p:sp>
        <p:nvSpPr>
          <p:cNvPr id="13" name="テキスト ボックス 12">
            <a:extLst>
              <a:ext uri="{FF2B5EF4-FFF2-40B4-BE49-F238E27FC236}">
                <a16:creationId xmlns:a16="http://schemas.microsoft.com/office/drawing/2014/main" id="{FB28B978-351A-44DE-9EE8-41DD35B75E53}"/>
              </a:ext>
            </a:extLst>
          </p:cNvPr>
          <p:cNvSpPr txBox="1"/>
          <p:nvPr/>
        </p:nvSpPr>
        <p:spPr>
          <a:xfrm>
            <a:off x="1687112" y="4987060"/>
            <a:ext cx="7456888" cy="230832"/>
          </a:xfrm>
          <a:prstGeom prst="rect">
            <a:avLst/>
          </a:prstGeom>
          <a:noFill/>
        </p:spPr>
        <p:txBody>
          <a:bodyPr wrap="square" rtlCol="0">
            <a:spAutoFit/>
          </a:bodyPr>
          <a:lstStyle/>
          <a:p>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出典：</a:t>
            </a:r>
            <a:r>
              <a:rPr lang="zh-TW" altLang="en-US" sz="900" dirty="0">
                <a:latin typeface="メイリオ" panose="020B0604030504040204" pitchFamily="50" charset="-128"/>
                <a:ea typeface="メイリオ" panose="020B0604030504040204" pitchFamily="50" charset="-128"/>
              </a:rPr>
              <a:t>第１回ＥＢＰＭ推進委員会</a:t>
            </a:r>
            <a:r>
              <a:rPr lang="ja-JP" altLang="en-US" sz="900" dirty="0">
                <a:latin typeface="メイリオ" panose="020B0604030504040204" pitchFamily="50" charset="-128"/>
                <a:ea typeface="メイリオ" panose="020B0604030504040204" pitchFamily="50" charset="-128"/>
              </a:rPr>
              <a:t>（令和</a:t>
            </a:r>
            <a:r>
              <a:rPr lang="en-US" altLang="ja-JP" sz="900" dirty="0">
                <a:latin typeface="メイリオ" panose="020B0604030504040204" pitchFamily="50" charset="-128"/>
                <a:ea typeface="メイリオ" panose="020B0604030504040204" pitchFamily="50" charset="-128"/>
              </a:rPr>
              <a:t>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4</a:t>
            </a:r>
            <a:r>
              <a:rPr lang="ja-JP" altLang="en-US" sz="900" dirty="0">
                <a:latin typeface="メイリオ" panose="020B0604030504040204" pitchFamily="50" charset="-128"/>
                <a:ea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rPr>
              <a:t>13</a:t>
            </a:r>
            <a:r>
              <a:rPr lang="ja-JP" altLang="en-US" sz="900" dirty="0">
                <a:latin typeface="メイリオ" panose="020B0604030504040204" pitchFamily="50" charset="-128"/>
                <a:ea typeface="メイリオ" panose="020B0604030504040204" pitchFamily="50" charset="-128"/>
              </a:rPr>
              <a:t>日）資料１　</a:t>
            </a:r>
            <a:r>
              <a:rPr lang="en-US" altLang="ja-JP" sz="900" dirty="0">
                <a:latin typeface="メイリオ" panose="020B0604030504040204" pitchFamily="50" charset="-128"/>
              </a:rPr>
              <a:t>https://www.kantei.go.jp/jp/singi/gskaigi/ebpm/dai1/siryou1.pdf</a:t>
            </a:r>
            <a:endParaRPr kumimoji="1" lang="en-US" altLang="ja-JP" sz="900" dirty="0">
              <a:latin typeface="メイリオ" panose="020B0604030504040204" pitchFamily="50" charset="-128"/>
              <a:ea typeface="メイリオ" panose="020B0604030504040204" pitchFamily="50" charset="-128"/>
            </a:endParaRPr>
          </a:p>
        </p:txBody>
      </p:sp>
      <p:pic>
        <p:nvPicPr>
          <p:cNvPr id="2" name="15">
            <a:hlinkClick r:id="" action="ppaction://media"/>
            <a:extLst>
              <a:ext uri="{FF2B5EF4-FFF2-40B4-BE49-F238E27FC236}">
                <a16:creationId xmlns:a16="http://schemas.microsoft.com/office/drawing/2014/main" id="{C403E885-B3FE-A55B-9644-720872050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8388"/>
            <a:ext cx="609600" cy="609600"/>
          </a:xfrm>
          <a:prstGeom prst="rect">
            <a:avLst/>
          </a:prstGeom>
        </p:spPr>
      </p:pic>
    </p:spTree>
    <p:extLst>
      <p:ext uri="{BB962C8B-B14F-4D97-AF65-F5344CB8AC3E}">
        <p14:creationId xmlns:p14="http://schemas.microsoft.com/office/powerpoint/2010/main" val="86057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9246"/>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④　意思決定過程での活用の促進</a:t>
            </a:r>
          </a:p>
        </p:txBody>
      </p:sp>
      <p:sp>
        <p:nvSpPr>
          <p:cNvPr id="7" name="テキスト ボックス 6">
            <a:extLst>
              <a:ext uri="{FF2B5EF4-FFF2-40B4-BE49-F238E27FC236}">
                <a16:creationId xmlns:a16="http://schemas.microsoft.com/office/drawing/2014/main" id="{9F33BFF7-1B6F-4AB1-BD91-799414978521}"/>
              </a:ext>
            </a:extLst>
          </p:cNvPr>
          <p:cNvSpPr txBox="1"/>
          <p:nvPr/>
        </p:nvSpPr>
        <p:spPr>
          <a:xfrm>
            <a:off x="1331180" y="4207208"/>
            <a:ext cx="7739780"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次期</a:t>
            </a:r>
            <a:r>
              <a:rPr kumimoji="1" lang="ja-JP" altLang="en-US" sz="1600" b="1" dirty="0">
                <a:latin typeface="メイリオ" panose="020B0604030504040204" pitchFamily="50" charset="-128"/>
                <a:ea typeface="メイリオ" panose="020B0604030504040204" pitchFamily="50" charset="-128"/>
              </a:rPr>
              <a:t>基本計画期間中全体を「試行期間」</a:t>
            </a:r>
            <a:r>
              <a:rPr kumimoji="1" lang="ja-JP" altLang="en-US" sz="1600" dirty="0">
                <a:latin typeface="メイリオ" panose="020B0604030504040204" pitchFamily="50" charset="-128"/>
                <a:ea typeface="メイリオ" panose="020B0604030504040204" pitchFamily="50" charset="-128"/>
              </a:rPr>
              <a:t>と位置づけ。</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各府省の実情に応じた実験的な取組を後押しするため、</a:t>
            </a:r>
            <a:r>
              <a:rPr kumimoji="1" lang="ja-JP" altLang="en-US" sz="1600" b="1" dirty="0">
                <a:latin typeface="メイリオ" panose="020B0604030504040204" pitchFamily="50" charset="-128"/>
                <a:ea typeface="メイリオ" panose="020B0604030504040204" pitchFamily="50" charset="-128"/>
              </a:rPr>
              <a:t>期中の軌道修正も容易化</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80A85F95-B72B-4130-A873-E8D6CAC29779}"/>
              </a:ext>
            </a:extLst>
          </p:cNvPr>
          <p:cNvSpPr/>
          <p:nvPr/>
        </p:nvSpPr>
        <p:spPr>
          <a:xfrm>
            <a:off x="127220" y="4207208"/>
            <a:ext cx="1203960" cy="2484152"/>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制度見直しの内容</a:t>
            </a:r>
          </a:p>
        </p:txBody>
      </p:sp>
      <p:sp>
        <p:nvSpPr>
          <p:cNvPr id="11" name="テキスト ボックス 10">
            <a:extLst>
              <a:ext uri="{FF2B5EF4-FFF2-40B4-BE49-F238E27FC236}">
                <a16:creationId xmlns:a16="http://schemas.microsoft.com/office/drawing/2014/main" id="{E52BEDB9-DF81-4123-B0CC-FDA575F8B181}"/>
              </a:ext>
            </a:extLst>
          </p:cNvPr>
          <p:cNvSpPr txBox="1"/>
          <p:nvPr/>
        </p:nvSpPr>
        <p:spPr>
          <a:xfrm>
            <a:off x="1331180" y="5515665"/>
            <a:ext cx="7655202" cy="1077218"/>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意思決定に有益な情報を生み出す機能としては、政策評価とレビューは同じ。</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作業が重複している場合は、</a:t>
            </a:r>
            <a:r>
              <a:rPr kumimoji="1" lang="ja-JP" altLang="en-US" sz="1600" b="1" dirty="0">
                <a:latin typeface="メイリオ" panose="020B0604030504040204" pitchFamily="50" charset="-128"/>
                <a:ea typeface="メイリオ" panose="020B0604030504040204" pitchFamily="50" charset="-128"/>
              </a:rPr>
              <a:t>レビューシートを評価書として代替することも可能</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白書等の他の分析作業の成果をそのまま活かすことも積極的に認めていく</a:t>
            </a:r>
            <a:r>
              <a:rPr kumimoji="1" lang="ja-JP" altLang="en-US" sz="1600" dirty="0">
                <a:latin typeface="メイリオ" panose="020B0604030504040204" pitchFamily="50" charset="-128"/>
                <a:ea typeface="メイリオ" panose="020B0604030504040204" pitchFamily="50" charset="-128"/>
              </a:rPr>
              <a:t>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行政評価局に御相談いただきたい。</a:t>
            </a:r>
            <a:endParaRPr kumimoji="1" lang="en-US" altLang="ja-JP" sz="16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E54CE2C-82DB-4498-AC36-45D34DEFCCDD}"/>
              </a:ext>
            </a:extLst>
          </p:cNvPr>
          <p:cNvSpPr txBox="1"/>
          <p:nvPr/>
        </p:nvSpPr>
        <p:spPr>
          <a:xfrm>
            <a:off x="1331180" y="4984547"/>
            <a:ext cx="7739779"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政府統一様式によらない評価が可能に。各省の</a:t>
            </a:r>
            <a:r>
              <a:rPr kumimoji="1" lang="ja-JP" altLang="en-US" sz="1600" b="1" dirty="0">
                <a:latin typeface="メイリオ" panose="020B0604030504040204" pitchFamily="50" charset="-128"/>
                <a:ea typeface="メイリオ" panose="020B0604030504040204" pitchFamily="50" charset="-128"/>
              </a:rPr>
              <a:t>実情に応じたカスタマイズを推奨</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C7748617-7A60-4C7A-A770-EFE45AEA7AAC}"/>
              </a:ext>
            </a:extLst>
          </p:cNvPr>
          <p:cNvSpPr txBox="1"/>
          <p:nvPr/>
        </p:nvSpPr>
        <p:spPr>
          <a:xfrm>
            <a:off x="127220" y="1182889"/>
            <a:ext cx="8889559" cy="1323439"/>
          </a:xfrm>
          <a:prstGeom prst="rect">
            <a:avLst/>
          </a:prstGeom>
          <a:solidFill>
            <a:srgbClr val="CEE4FE"/>
          </a:solid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　「評価書」という形式にとらわれず、行政事業レビューや審議会等での議論等を含む</a:t>
            </a:r>
            <a:r>
              <a:rPr kumimoji="1" lang="ja-JP" altLang="en-US" sz="1600" b="1" dirty="0">
                <a:latin typeface="メイリオ" panose="020B0604030504040204" pitchFamily="50" charset="-128"/>
                <a:ea typeface="メイリオ" panose="020B0604030504040204" pitchFamily="50" charset="-128"/>
              </a:rPr>
              <a:t>多様な評価関連作業から生み出される政策効果の把握・分析結果等を活用</a:t>
            </a:r>
            <a:r>
              <a:rPr kumimoji="1" lang="ja-JP" altLang="en-US" sz="1600" dirty="0">
                <a:latin typeface="メイリオ" panose="020B0604030504040204" pitchFamily="50" charset="-128"/>
                <a:ea typeface="メイリオ" panose="020B0604030504040204" pitchFamily="50" charset="-128"/>
              </a:rPr>
              <a:t>して、意思決定の質を高めていくことが目的。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このため、各府省における意思決定過程での活用を促進観点から、</a:t>
            </a:r>
            <a:r>
              <a:rPr kumimoji="1" lang="ja-JP" altLang="en-US" sz="1600" b="1" dirty="0">
                <a:latin typeface="メイリオ" panose="020B0604030504040204" pitchFamily="50" charset="-128"/>
                <a:ea typeface="メイリオ" panose="020B0604030504040204" pitchFamily="50" charset="-128"/>
              </a:rPr>
              <a:t>評価関連作業を総合的に捉えて、相互の役割分担を整理</a:t>
            </a:r>
            <a:r>
              <a:rPr kumimoji="1" lang="ja-JP" altLang="en-US" sz="1600" dirty="0">
                <a:latin typeface="メイリオ" panose="020B0604030504040204" pitchFamily="50" charset="-128"/>
                <a:ea typeface="メイリオ" panose="020B0604030504040204" pitchFamily="50" charset="-128"/>
              </a:rPr>
              <a:t>すること等により、効果的な運用を図る。</a:t>
            </a:r>
            <a:endParaRPr kumimoji="1" lang="ja-JP" altLang="en-US" sz="1600" dirty="0">
              <a:latin typeface="+mn-ea"/>
            </a:endParaRPr>
          </a:p>
        </p:txBody>
      </p:sp>
      <p:sp>
        <p:nvSpPr>
          <p:cNvPr id="14" name="正方形/長方形 13">
            <a:extLst>
              <a:ext uri="{FF2B5EF4-FFF2-40B4-BE49-F238E27FC236}">
                <a16:creationId xmlns:a16="http://schemas.microsoft.com/office/drawing/2014/main" id="{8F1B34EE-3194-4B84-BC97-E78D6BF7BDF5}"/>
              </a:ext>
            </a:extLst>
          </p:cNvPr>
          <p:cNvSpPr/>
          <p:nvPr/>
        </p:nvSpPr>
        <p:spPr>
          <a:xfrm>
            <a:off x="127220" y="2680221"/>
            <a:ext cx="1203960" cy="1334423"/>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今後の</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進め方</a:t>
            </a:r>
          </a:p>
        </p:txBody>
      </p:sp>
      <p:sp>
        <p:nvSpPr>
          <p:cNvPr id="15" name="テキスト ボックス 14">
            <a:extLst>
              <a:ext uri="{FF2B5EF4-FFF2-40B4-BE49-F238E27FC236}">
                <a16:creationId xmlns:a16="http://schemas.microsoft.com/office/drawing/2014/main" id="{1AA1A04B-9A6B-4436-8C29-2644BFA7A8D8}"/>
              </a:ext>
            </a:extLst>
          </p:cNvPr>
          <p:cNvSpPr txBox="1"/>
          <p:nvPr/>
        </p:nvSpPr>
        <p:spPr>
          <a:xfrm>
            <a:off x="1331180" y="2779334"/>
            <a:ext cx="7685599" cy="1323439"/>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各府省の意思決定の特性に応じた方法を、それぞれで見出していっていただく。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一律のやり方を示すことはしないが、行政評価局が</a:t>
            </a:r>
            <a:r>
              <a:rPr kumimoji="1" lang="ja-JP" altLang="en-US" sz="1600" b="1" dirty="0">
                <a:latin typeface="メイリオ" panose="020B0604030504040204" pitchFamily="50" charset="-128"/>
                <a:ea typeface="メイリオ" panose="020B0604030504040204" pitchFamily="50" charset="-128"/>
              </a:rPr>
              <a:t>各府省の取組実例を整理</a:t>
            </a:r>
            <a:r>
              <a:rPr kumimoji="1" lang="ja-JP" altLang="en-US" sz="1600" dirty="0">
                <a:latin typeface="メイリオ" panose="020B0604030504040204" pitchFamily="50" charset="-128"/>
                <a:ea typeface="メイリオ" panose="020B0604030504040204" pitchFamily="50" charset="-128"/>
              </a:rPr>
              <a:t>して</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各府省における取組の参考に供する。（これまでのところ、消費者庁、デジタル庁、総務省、法務省、文部科学省、防衛省等が制度見直しを踏まえた新たな取組を検討中と認識。）</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87CED01-48C0-4774-A20F-81662FAE6A15}"/>
              </a:ext>
            </a:extLst>
          </p:cNvPr>
          <p:cNvSpPr>
            <a:spLocks noGrp="1"/>
          </p:cNvSpPr>
          <p:nvPr>
            <p:ph type="sldNum" sz="quarter" idx="12"/>
          </p:nvPr>
        </p:nvSpPr>
        <p:spPr/>
        <p:txBody>
          <a:bodyPr/>
          <a:lstStyle/>
          <a:p>
            <a:pPr>
              <a:defRPr/>
            </a:pPr>
            <a:r>
              <a:rPr lang="en-US" altLang="ja-JP" dirty="0">
                <a:solidFill>
                  <a:prstClr val="black"/>
                </a:solidFill>
              </a:rPr>
              <a:t>15</a:t>
            </a:r>
          </a:p>
        </p:txBody>
      </p:sp>
      <p:pic>
        <p:nvPicPr>
          <p:cNvPr id="2" name="16">
            <a:hlinkClick r:id="" action="ppaction://media"/>
            <a:extLst>
              <a:ext uri="{FF2B5EF4-FFF2-40B4-BE49-F238E27FC236}">
                <a16:creationId xmlns:a16="http://schemas.microsoft.com/office/drawing/2014/main" id="{565A44E6-5948-5400-025F-5DE04F134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17847399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2525"/>
            <a:ext cx="86603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⑤　制度官庁の責務・役割の明確化</a:t>
            </a:r>
          </a:p>
        </p:txBody>
      </p:sp>
      <p:sp>
        <p:nvSpPr>
          <p:cNvPr id="7" name="テキスト ボックス 6">
            <a:extLst>
              <a:ext uri="{FF2B5EF4-FFF2-40B4-BE49-F238E27FC236}">
                <a16:creationId xmlns:a16="http://schemas.microsoft.com/office/drawing/2014/main" id="{9F33BFF7-1B6F-4AB1-BD91-799414978521}"/>
              </a:ext>
            </a:extLst>
          </p:cNvPr>
          <p:cNvSpPr txBox="1"/>
          <p:nvPr/>
        </p:nvSpPr>
        <p:spPr>
          <a:xfrm>
            <a:off x="1331180" y="2036999"/>
            <a:ext cx="7739780" cy="3139321"/>
          </a:xfrm>
          <a:prstGeom prst="rect">
            <a:avLst/>
          </a:prstGeom>
          <a:noFill/>
        </p:spPr>
        <p:txBody>
          <a:bodyPr wrap="square" rtlCol="0">
            <a:spAutoFit/>
          </a:bodyPr>
          <a:lstStyle/>
          <a:p>
            <a:pPr lvl="0"/>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令和</a:t>
            </a:r>
            <a:r>
              <a:rPr lang="ja-JP" altLang="en-US" sz="1600" dirty="0">
                <a:latin typeface="メイリオ" panose="020B0604030504040204" pitchFamily="50" charset="-128"/>
                <a:ea typeface="メイリオ" panose="020B0604030504040204" pitchFamily="50" charset="-128"/>
              </a:rPr>
              <a:t>４</a:t>
            </a: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年</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８月から、行政評価局に「効果検証タスクフォース」を設置し、様々な分析手法を活用しながら政策効果の把握・分析を実践中。従来から行っている「実証的共同研究」も含め、</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実務上の課題（特に分析の難しさ</a:t>
            </a:r>
            <a:r>
              <a:rPr kumimoji="1" lang="ja-JP" altLang="en-US" sz="1600" b="1" dirty="0">
                <a:solidFill>
                  <a:prstClr val="black"/>
                </a:solidFill>
                <a:latin typeface="メイリオ" panose="020B0604030504040204" pitchFamily="50" charset="-128"/>
                <a:ea typeface="メイリオ" panose="020B0604030504040204" pitchFamily="50" charset="-128"/>
              </a:rPr>
              <a:t>や</a:t>
            </a:r>
            <a:r>
              <a:rPr kumimoji="1" lang="ja-JP" altLang="en-US" sz="1600" b="1" dirty="0">
                <a:latin typeface="メイリオ" panose="020B0604030504040204" pitchFamily="50" charset="-128"/>
                <a:ea typeface="メイリオ" panose="020B0604030504040204" pitchFamily="50" charset="-128"/>
              </a:rPr>
              <a:t>想定どおりに効果を把握できなかった事例</a:t>
            </a:r>
            <a:r>
              <a:rPr kumimoji="1" lang="ja-JP" altLang="en-US" sz="1600" b="1" dirty="0">
                <a:solidFill>
                  <a:prstClr val="black"/>
                </a:solidFill>
                <a:latin typeface="メイリオ" panose="020B0604030504040204" pitchFamily="50" charset="-128"/>
                <a:ea typeface="メイリオ"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を整理</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各府省における</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個別の分析作業で直面する悩み</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を共有いただければ、政策評価審議会等での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検討の上、制度官庁として「実務ではこれでよい」という水準にコミット</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していく。</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「悩み」の実例</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・学術的な要求水準を満たすことは難しいが実務ではどこまで簡易に行うことが可能か、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・定量的な分析はコスト面から難しいが定性的な手法を組み合わせて分析してよいか、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・学術的に必要なデータと実務上政策改善に必要なデータは異なるがデータ取得の設計に</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当たって何に気を付けるべきか　など）</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0A85F95-B72B-4130-A873-E8D6CAC29779}"/>
              </a:ext>
            </a:extLst>
          </p:cNvPr>
          <p:cNvSpPr/>
          <p:nvPr/>
        </p:nvSpPr>
        <p:spPr>
          <a:xfrm>
            <a:off x="127220" y="5203498"/>
            <a:ext cx="1203960" cy="156966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意思決定過程での活用事例</a:t>
            </a:r>
          </a:p>
        </p:txBody>
      </p:sp>
      <p:sp>
        <p:nvSpPr>
          <p:cNvPr id="11" name="テキスト ボックス 10">
            <a:extLst>
              <a:ext uri="{FF2B5EF4-FFF2-40B4-BE49-F238E27FC236}">
                <a16:creationId xmlns:a16="http://schemas.microsoft.com/office/drawing/2014/main" id="{E52BEDB9-DF81-4123-B0CC-FDA575F8B181}"/>
              </a:ext>
            </a:extLst>
          </p:cNvPr>
          <p:cNvSpPr txBox="1"/>
          <p:nvPr/>
        </p:nvSpPr>
        <p:spPr>
          <a:xfrm>
            <a:off x="1331180" y="5214384"/>
            <a:ext cx="765520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取組の自由度が高まることから、各府省での積極的な取組がどこまで制度上許容されるかの疑義が生じやすくなると想定している。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参考となる各府省の取組を紹介</a:t>
            </a: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するととも</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見直しの趣旨に合致していれば柔軟に多様なやり方を認め、制度官庁としても責任を負う方針</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であるので行政評価局に相談いただきたい。</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C7748617-7A60-4C7A-A770-EFE45AEA7AAC}"/>
              </a:ext>
            </a:extLst>
          </p:cNvPr>
          <p:cNvSpPr txBox="1"/>
          <p:nvPr/>
        </p:nvSpPr>
        <p:spPr>
          <a:xfrm>
            <a:off x="127220" y="1085870"/>
            <a:ext cx="8889559" cy="830997"/>
          </a:xfrm>
          <a:prstGeom prst="rect">
            <a:avLst/>
          </a:prstGeom>
          <a:solidFill>
            <a:srgbClr val="CEE4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評価法施行直後から「政策評価」の定着を優先するために、画一的・統一的な制度運用に重きを置いてきたが、今後は本来の制度趣旨に立ち返り、</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形式ではなく実質を重視</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し、各府省の意思決定に有益な情報を生み出すための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前向きな挑戦を後押し</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していく。</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8F1B34EE-3194-4B84-BC97-E78D6BF7BDF5}"/>
              </a:ext>
            </a:extLst>
          </p:cNvPr>
          <p:cNvSpPr/>
          <p:nvPr/>
        </p:nvSpPr>
        <p:spPr>
          <a:xfrm>
            <a:off x="127220" y="2037000"/>
            <a:ext cx="1203960" cy="303357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分析手法の実践的ノウハウ</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77695107-5433-4C0E-BD13-52F5B84F82CA}"/>
              </a:ext>
            </a:extLst>
          </p:cNvPr>
          <p:cNvSpPr>
            <a:spLocks noGrp="1"/>
          </p:cNvSpPr>
          <p:nvPr>
            <p:ph type="sldNum" sz="quarter" idx="12"/>
          </p:nvPr>
        </p:nvSpPr>
        <p:spPr/>
        <p:txBody>
          <a:bodyPr/>
          <a:lstStyle/>
          <a:p>
            <a:r>
              <a:rPr kumimoji="1" lang="en-US" altLang="ja-JP" dirty="0">
                <a:solidFill>
                  <a:schemeClr val="tx1"/>
                </a:solidFill>
              </a:rPr>
              <a:t>16</a:t>
            </a:r>
            <a:endParaRPr kumimoji="1" lang="ja-JP" altLang="en-US" dirty="0">
              <a:solidFill>
                <a:schemeClr val="tx1"/>
              </a:solidFill>
            </a:endParaRPr>
          </a:p>
        </p:txBody>
      </p:sp>
      <p:pic>
        <p:nvPicPr>
          <p:cNvPr id="3" name="17">
            <a:hlinkClick r:id="" action="ppaction://media"/>
            <a:extLst>
              <a:ext uri="{FF2B5EF4-FFF2-40B4-BE49-F238E27FC236}">
                <a16:creationId xmlns:a16="http://schemas.microsoft.com/office/drawing/2014/main" id="{7F5A003F-C9C8-38D2-558C-5E7B93D72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7592"/>
            <a:ext cx="609600" cy="609600"/>
          </a:xfrm>
          <a:prstGeom prst="rect">
            <a:avLst/>
          </a:prstGeom>
        </p:spPr>
      </p:pic>
    </p:spTree>
    <p:extLst>
      <p:ext uri="{BB962C8B-B14F-4D97-AF65-F5344CB8AC3E}">
        <p14:creationId xmlns:p14="http://schemas.microsoft.com/office/powerpoint/2010/main" val="14246627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シーソー">
            <a:extLst>
              <a:ext uri="{FF2B5EF4-FFF2-40B4-BE49-F238E27FC236}">
                <a16:creationId xmlns:a16="http://schemas.microsoft.com/office/drawing/2014/main" id="{9B96E233-D16B-461C-A96F-D0995884E94D}"/>
              </a:ext>
            </a:extLst>
          </p:cNvPr>
          <p:cNvGrpSpPr/>
          <p:nvPr/>
        </p:nvGrpSpPr>
        <p:grpSpPr>
          <a:xfrm>
            <a:off x="565946" y="5101190"/>
            <a:ext cx="8073440" cy="1652155"/>
            <a:chOff x="565946" y="5101190"/>
            <a:chExt cx="8073440" cy="1652155"/>
          </a:xfrm>
        </p:grpSpPr>
        <p:sp>
          <p:nvSpPr>
            <p:cNvPr id="3" name="二等辺三角形 2"/>
            <p:cNvSpPr/>
            <p:nvPr/>
          </p:nvSpPr>
          <p:spPr>
            <a:xfrm>
              <a:off x="4131327" y="5925521"/>
              <a:ext cx="880297" cy="827824"/>
            </a:xfrm>
            <a:prstGeom prst="triangle">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減算記号 3"/>
            <p:cNvSpPr/>
            <p:nvPr/>
          </p:nvSpPr>
          <p:spPr>
            <a:xfrm rot="20950910">
              <a:off x="565946" y="5101190"/>
              <a:ext cx="8073440" cy="1494064"/>
            </a:xfrm>
            <a:prstGeom prst="mathMinus">
              <a:avLst>
                <a:gd name="adj1" fmla="val 1304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テキスト：法律の制定～">
            <a:extLst>
              <a:ext uri="{FF2B5EF4-FFF2-40B4-BE49-F238E27FC236}">
                <a16:creationId xmlns:a16="http://schemas.microsoft.com/office/drawing/2014/main" id="{C49013D4-C1D1-4D6A-8968-B3215587D874}"/>
              </a:ext>
            </a:extLst>
          </p:cNvPr>
          <p:cNvGrpSpPr/>
          <p:nvPr/>
        </p:nvGrpSpPr>
        <p:grpSpPr>
          <a:xfrm>
            <a:off x="607641" y="4356803"/>
            <a:ext cx="2376000" cy="1908000"/>
            <a:chOff x="607641" y="4356803"/>
            <a:chExt cx="2376000" cy="1908000"/>
          </a:xfrm>
        </p:grpSpPr>
        <p:sp>
          <p:nvSpPr>
            <p:cNvPr id="9" name="角丸四角形 8"/>
            <p:cNvSpPr/>
            <p:nvPr/>
          </p:nvSpPr>
          <p:spPr>
            <a:xfrm>
              <a:off x="607641" y="4356803"/>
              <a:ext cx="2376000" cy="1908000"/>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C07BEB3A-51B9-458F-9E4F-C4798145DBE2}"/>
                </a:ext>
              </a:extLst>
            </p:cNvPr>
            <p:cNvSpPr/>
            <p:nvPr/>
          </p:nvSpPr>
          <p:spPr>
            <a:xfrm>
              <a:off x="716667" y="4895304"/>
              <a:ext cx="2121948" cy="830997"/>
            </a:xfrm>
            <a:prstGeom prst="rect">
              <a:avLst/>
            </a:prstGeom>
          </p:spPr>
          <p:txBody>
            <a:bodyPr wrap="square">
              <a:spAutoFit/>
            </a:bodyPr>
            <a:lstStyle/>
            <a:p>
              <a:pPr algn="ctr"/>
              <a:r>
                <a:rPr lang="ja-JP" altLang="en-US" sz="2400" b="1" dirty="0">
                  <a:solidFill>
                    <a:schemeClr val="bg1"/>
                  </a:solidFill>
                  <a:latin typeface="+mn-ea"/>
                </a:rPr>
                <a:t>法律の制定</a:t>
              </a:r>
              <a:endParaRPr lang="en-US" altLang="ja-JP" sz="2400" b="1" dirty="0">
                <a:solidFill>
                  <a:schemeClr val="bg1"/>
                </a:solidFill>
                <a:latin typeface="+mn-ea"/>
              </a:endParaRPr>
            </a:p>
            <a:p>
              <a:pPr algn="ctr"/>
              <a:r>
                <a:rPr lang="ja-JP" altLang="en-US" sz="2400" b="1" dirty="0">
                  <a:solidFill>
                    <a:schemeClr val="bg1"/>
                  </a:solidFill>
                  <a:latin typeface="+mn-ea"/>
                </a:rPr>
                <a:t>予算の獲得等</a:t>
              </a:r>
            </a:p>
          </p:txBody>
        </p:sp>
      </p:grpSp>
      <p:grpSp>
        <p:nvGrpSpPr>
          <p:cNvPr id="7" name="テキスト：政策を積極的に～">
            <a:extLst>
              <a:ext uri="{FF2B5EF4-FFF2-40B4-BE49-F238E27FC236}">
                <a16:creationId xmlns:a16="http://schemas.microsoft.com/office/drawing/2014/main" id="{0A984DF9-D6D9-4AF7-840B-F0CD01CF5235}"/>
              </a:ext>
            </a:extLst>
          </p:cNvPr>
          <p:cNvGrpSpPr/>
          <p:nvPr/>
        </p:nvGrpSpPr>
        <p:grpSpPr>
          <a:xfrm>
            <a:off x="5674885" y="3402803"/>
            <a:ext cx="2376000" cy="1908000"/>
            <a:chOff x="5674885" y="3402803"/>
            <a:chExt cx="2376000" cy="1908000"/>
          </a:xfrm>
        </p:grpSpPr>
        <p:sp>
          <p:nvSpPr>
            <p:cNvPr id="13" name="角丸四角形 12"/>
            <p:cNvSpPr/>
            <p:nvPr/>
          </p:nvSpPr>
          <p:spPr>
            <a:xfrm>
              <a:off x="5674885" y="3402803"/>
              <a:ext cx="2376000" cy="1908000"/>
            </a:xfrm>
            <a:prstGeom prst="ellipse">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B3411D29-5F0C-4C34-B7BD-27987441C558}"/>
                </a:ext>
              </a:extLst>
            </p:cNvPr>
            <p:cNvSpPr/>
            <p:nvPr/>
          </p:nvSpPr>
          <p:spPr>
            <a:xfrm>
              <a:off x="5711783" y="3941304"/>
              <a:ext cx="2339102" cy="830997"/>
            </a:xfrm>
            <a:prstGeom prst="rect">
              <a:avLst/>
            </a:prstGeom>
          </p:spPr>
          <p:txBody>
            <a:bodyPr wrap="none">
              <a:spAutoFit/>
            </a:bodyPr>
            <a:lstStyle/>
            <a:p>
              <a:pPr algn="ctr"/>
              <a:r>
                <a:rPr lang="ja-JP" altLang="en-US" sz="2400" b="1" dirty="0">
                  <a:solidFill>
                    <a:schemeClr val="bg1"/>
                  </a:solidFill>
                  <a:latin typeface="+mn-ea"/>
                </a:rPr>
                <a:t>政策を積極的に</a:t>
              </a:r>
              <a:endParaRPr lang="en-US" altLang="ja-JP" sz="2400" b="1" dirty="0">
                <a:solidFill>
                  <a:schemeClr val="bg1"/>
                </a:solidFill>
                <a:latin typeface="+mn-ea"/>
              </a:endParaRPr>
            </a:p>
            <a:p>
              <a:pPr algn="ctr"/>
              <a:r>
                <a:rPr lang="ja-JP" altLang="en-US" sz="2400" b="1" dirty="0">
                  <a:solidFill>
                    <a:schemeClr val="bg1"/>
                  </a:solidFill>
                  <a:latin typeface="+mn-ea"/>
                </a:rPr>
                <a:t>見直す評価機能</a:t>
              </a:r>
            </a:p>
          </p:txBody>
        </p:sp>
      </p:grpSp>
      <p:sp>
        <p:nvSpPr>
          <p:cNvPr id="6" name="テキスト：政策評価制度導入以前の行政運営"/>
          <p:cNvSpPr txBox="1"/>
          <p:nvPr/>
        </p:nvSpPr>
        <p:spPr>
          <a:xfrm>
            <a:off x="-55086" y="974127"/>
            <a:ext cx="9419067" cy="2362827"/>
          </a:xfrm>
          <a:prstGeom prst="rect">
            <a:avLst/>
          </a:prstGeom>
          <a:noFill/>
          <a:ln w="6350">
            <a:noFill/>
          </a:ln>
        </p:spPr>
        <p:style>
          <a:lnRef idx="1">
            <a:schemeClr val="accent5"/>
          </a:lnRef>
          <a:fillRef idx="2">
            <a:schemeClr val="accent5"/>
          </a:fillRef>
          <a:effectRef idx="1">
            <a:schemeClr val="accent5"/>
          </a:effectRef>
          <a:fontRef idx="minor">
            <a:schemeClr val="dk1"/>
          </a:fontRef>
        </p:style>
        <p:txBody>
          <a:bodyPr wrap="square" rtlCol="0" anchor="t" anchorCtr="0">
            <a:noAutofit/>
          </a:bodyPr>
          <a:lstStyle>
            <a:defPPr>
              <a:defRPr lang="ja-JP"/>
            </a:defPPr>
            <a:lvl1pPr marL="120897" indent="-120897">
              <a:defRPr sz="2000">
                <a:solidFill>
                  <a:prstClr val="black"/>
                </a:solidFill>
                <a:latin typeface="メイリオ" panose="020B0604030504040204" pitchFamily="50" charset="-128"/>
                <a:ea typeface="メイリオ" panose="020B0604030504040204" pitchFamily="50" charset="-128"/>
              </a:defRPr>
            </a:lvl1pPr>
          </a:lstStyle>
          <a:p>
            <a:r>
              <a:rPr lang="en-US" altLang="ja-JP" sz="2800" dirty="0">
                <a:solidFill>
                  <a:schemeClr val="tx1">
                    <a:lumMod val="75000"/>
                    <a:lumOff val="25000"/>
                  </a:schemeClr>
                </a:solidFill>
              </a:rPr>
              <a:t>【</a:t>
            </a:r>
            <a:r>
              <a:rPr lang="ja-JP" altLang="en-US" sz="2800" dirty="0">
                <a:solidFill>
                  <a:schemeClr val="tx1">
                    <a:lumMod val="75000"/>
                    <a:lumOff val="25000"/>
                  </a:schemeClr>
                </a:solidFill>
              </a:rPr>
              <a:t>政策評価制度導入以前の行政運営</a:t>
            </a:r>
            <a:r>
              <a:rPr lang="en-US" altLang="ja-JP" sz="2800" dirty="0">
                <a:solidFill>
                  <a:schemeClr val="tx1">
                    <a:lumMod val="75000"/>
                    <a:lumOff val="25000"/>
                  </a:schemeClr>
                </a:solidFill>
              </a:rPr>
              <a:t>】</a:t>
            </a:r>
          </a:p>
          <a:p>
            <a:endParaRPr lang="en-US" altLang="ja-JP" sz="800" dirty="0"/>
          </a:p>
          <a:p>
            <a:pPr>
              <a:lnSpc>
                <a:spcPts val="3200"/>
              </a:lnSpc>
            </a:pPr>
            <a:r>
              <a:rPr lang="ja-JP" altLang="en-US" sz="2400" dirty="0"/>
              <a:t>　</a:t>
            </a:r>
            <a:r>
              <a:rPr lang="ja-JP" altLang="ja-JP" sz="2400" dirty="0"/>
              <a:t>従来の</a:t>
            </a:r>
            <a:r>
              <a:rPr lang="ja-JP" altLang="en-US" sz="2400" dirty="0"/>
              <a:t>わが国の</a:t>
            </a:r>
            <a:r>
              <a:rPr lang="ja-JP" altLang="ja-JP" sz="2400" dirty="0"/>
              <a:t>行政</a:t>
            </a:r>
            <a:r>
              <a:rPr lang="ja-JP" altLang="en-US" sz="2400" dirty="0"/>
              <a:t>においては</a:t>
            </a:r>
            <a:r>
              <a:rPr lang="ja-JP" altLang="ja-JP" sz="2400" dirty="0"/>
              <a:t>、</a:t>
            </a:r>
            <a:endParaRPr lang="en-US" altLang="ja-JP" sz="2400" dirty="0"/>
          </a:p>
          <a:p>
            <a:pPr>
              <a:lnSpc>
                <a:spcPts val="3200"/>
              </a:lnSpc>
            </a:pPr>
            <a:r>
              <a:rPr lang="ja-JP" altLang="en-US" sz="2400" dirty="0"/>
              <a:t>　</a:t>
            </a:r>
            <a:r>
              <a:rPr lang="ja-JP" altLang="ja-JP" sz="2400" dirty="0"/>
              <a:t>法律の制定や予算の獲得等に重点が置かれ、</a:t>
            </a:r>
            <a:endParaRPr lang="en-US" altLang="ja-JP" sz="2400" dirty="0"/>
          </a:p>
          <a:p>
            <a:pPr>
              <a:lnSpc>
                <a:spcPts val="3200"/>
              </a:lnSpc>
            </a:pPr>
            <a:r>
              <a:rPr lang="ja-JP" altLang="en-US" sz="2400" dirty="0"/>
              <a:t>　</a:t>
            </a:r>
            <a:r>
              <a:rPr lang="ja-JP" altLang="en-US" sz="2400" b="1" u="sng" dirty="0">
                <a:solidFill>
                  <a:schemeClr val="accent3"/>
                </a:solidFill>
              </a:rPr>
              <a:t>その効果やその後の社会経済情勢の変化に基づき</a:t>
            </a:r>
            <a:endParaRPr lang="en-US" altLang="ja-JP" sz="2400" b="1" u="sng" dirty="0">
              <a:solidFill>
                <a:schemeClr val="accent3"/>
              </a:solidFill>
            </a:endParaRPr>
          </a:p>
          <a:p>
            <a:pPr>
              <a:lnSpc>
                <a:spcPts val="3200"/>
              </a:lnSpc>
            </a:pPr>
            <a:r>
              <a:rPr lang="ja-JP" altLang="en-US" sz="2400" b="1" dirty="0">
                <a:solidFill>
                  <a:schemeClr val="accent3"/>
                </a:solidFill>
              </a:rPr>
              <a:t>　</a:t>
            </a:r>
            <a:r>
              <a:rPr lang="ja-JP" altLang="ja-JP" sz="2400" b="1" u="sng" dirty="0">
                <a:solidFill>
                  <a:schemeClr val="accent3"/>
                </a:solidFill>
              </a:rPr>
              <a:t>政策を積極的に見直すといった評価機能は軽視されがち</a:t>
            </a:r>
            <a:r>
              <a:rPr lang="ja-JP" altLang="en-US" sz="2400" dirty="0"/>
              <a:t>だった。</a:t>
            </a:r>
            <a:endParaRPr lang="en-US" altLang="ja-JP" sz="2400" u="sng" dirty="0"/>
          </a:p>
        </p:txBody>
      </p:sp>
      <p:sp>
        <p:nvSpPr>
          <p:cNvPr id="11" name="タイトル線">
            <a:extLst>
              <a:ext uri="{FF2B5EF4-FFF2-40B4-BE49-F238E27FC236}">
                <a16:creationId xmlns:a16="http://schemas.microsoft.com/office/drawing/2014/main" id="{CEF51013-549D-4DF3-A88E-EEEF402FE8F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１ 政策評価制度の導入経緯①　</a:t>
            </a: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5" name="スライド番号プレースホルダー 14">
            <a:extLst>
              <a:ext uri="{FF2B5EF4-FFF2-40B4-BE49-F238E27FC236}">
                <a16:creationId xmlns:a16="http://schemas.microsoft.com/office/drawing/2014/main" id="{0F713C48-46AC-4AB2-B734-B2106BF61D8F}"/>
              </a:ext>
            </a:extLst>
          </p:cNvPr>
          <p:cNvSpPr>
            <a:spLocks noGrp="1"/>
          </p:cNvSpPr>
          <p:nvPr>
            <p:ph type="sldNum" sz="quarter" idx="12"/>
          </p:nvPr>
        </p:nvSpPr>
        <p:spPr/>
        <p:txBody>
          <a:bodyPr/>
          <a:lstStyle/>
          <a:p>
            <a:pPr>
              <a:defRPr/>
            </a:pPr>
            <a:r>
              <a:rPr lang="en-US" altLang="ja-JP" dirty="0">
                <a:solidFill>
                  <a:prstClr val="black"/>
                </a:solidFill>
              </a:rPr>
              <a:t>3</a:t>
            </a:r>
          </a:p>
        </p:txBody>
      </p:sp>
      <p:pic>
        <p:nvPicPr>
          <p:cNvPr id="14" name="4">
            <a:hlinkClick r:id="" action="ppaction://media"/>
            <a:extLst>
              <a:ext uri="{FF2B5EF4-FFF2-40B4-BE49-F238E27FC236}">
                <a16:creationId xmlns:a16="http://schemas.microsoft.com/office/drawing/2014/main" id="{D6565491-C976-029B-8C5A-6FC7D58A21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9118"/>
            <a:ext cx="609600" cy="609600"/>
          </a:xfrm>
          <a:prstGeom prst="rect">
            <a:avLst/>
          </a:prstGeom>
        </p:spPr>
      </p:pic>
    </p:spTree>
    <p:extLst>
      <p:ext uri="{BB962C8B-B14F-4D97-AF65-F5344CB8AC3E}">
        <p14:creationId xmlns:p14="http://schemas.microsoft.com/office/powerpoint/2010/main" val="23649385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行政機関が行う政策の評価に関する法律">
            <a:extLst>
              <a:ext uri="{FF2B5EF4-FFF2-40B4-BE49-F238E27FC236}">
                <a16:creationId xmlns:a16="http://schemas.microsoft.com/office/drawing/2014/main" id="{AD66DF3F-8B4C-4001-B96E-EB7DA4BD0D5E}"/>
              </a:ext>
            </a:extLst>
          </p:cNvPr>
          <p:cNvSpPr txBox="1"/>
          <p:nvPr/>
        </p:nvSpPr>
        <p:spPr>
          <a:xfrm>
            <a:off x="-61972" y="6059350"/>
            <a:ext cx="9672697" cy="800219"/>
          </a:xfrm>
          <a:prstGeom prst="rect">
            <a:avLst/>
          </a:prstGeom>
          <a:noFill/>
        </p:spPr>
        <p:txBody>
          <a:bodyPr wrap="square" rtlCol="0">
            <a:spAutoFit/>
          </a:bodyPr>
          <a:lstStyle/>
          <a:p>
            <a:r>
              <a:rPr lang="ja-JP" altLang="en-US" sz="2300" dirty="0">
                <a:solidFill>
                  <a:prstClr val="black"/>
                </a:solidFill>
                <a:latin typeface="メイリオ" panose="020B0604030504040204" pitchFamily="50" charset="-128"/>
                <a:ea typeface="メイリオ" panose="020B0604030504040204" pitchFamily="50" charset="-128"/>
              </a:rPr>
              <a:t>「行政機関が行う政策の評価に関する法律（平成</a:t>
            </a:r>
            <a:r>
              <a:rPr lang="en-US" altLang="ja-JP" sz="2300" dirty="0">
                <a:solidFill>
                  <a:prstClr val="black"/>
                </a:solidFill>
                <a:latin typeface="メイリオ" panose="020B0604030504040204" pitchFamily="50" charset="-128"/>
                <a:ea typeface="メイリオ" panose="020B0604030504040204" pitchFamily="50" charset="-128"/>
              </a:rPr>
              <a:t>13</a:t>
            </a:r>
            <a:r>
              <a:rPr lang="ja-JP" altLang="en-US" sz="2300" dirty="0">
                <a:solidFill>
                  <a:prstClr val="black"/>
                </a:solidFill>
                <a:latin typeface="メイリオ" panose="020B0604030504040204" pitchFamily="50" charset="-128"/>
                <a:ea typeface="メイリオ" panose="020B0604030504040204" pitchFamily="50" charset="-128"/>
              </a:rPr>
              <a:t>年法律第</a:t>
            </a:r>
            <a:r>
              <a:rPr lang="en-US" altLang="ja-JP" sz="2300" dirty="0">
                <a:solidFill>
                  <a:prstClr val="black"/>
                </a:solidFill>
                <a:latin typeface="メイリオ" panose="020B0604030504040204" pitchFamily="50" charset="-128"/>
                <a:ea typeface="メイリオ" panose="020B0604030504040204" pitchFamily="50" charset="-128"/>
              </a:rPr>
              <a:t>86</a:t>
            </a:r>
            <a:r>
              <a:rPr lang="ja-JP" altLang="en-US" sz="2300" dirty="0">
                <a:solidFill>
                  <a:prstClr val="black"/>
                </a:solidFill>
                <a:latin typeface="メイリオ" panose="020B0604030504040204" pitchFamily="50" charset="-128"/>
                <a:ea typeface="メイリオ" panose="020B0604030504040204" pitchFamily="50" charset="-128"/>
              </a:rPr>
              <a:t>号</a:t>
            </a:r>
            <a:r>
              <a:rPr lang="ja-JP" altLang="en-US" sz="2300" spc="-300" dirty="0">
                <a:solidFill>
                  <a:prstClr val="black"/>
                </a:solidFill>
                <a:latin typeface="メイリオ" panose="020B0604030504040204" pitchFamily="50" charset="-128"/>
                <a:ea typeface="メイリオ" panose="020B0604030504040204" pitchFamily="50" charset="-128"/>
              </a:rPr>
              <a:t>）」</a:t>
            </a:r>
            <a:endParaRPr lang="en-US" altLang="ja-JP" sz="2300" spc="-300" dirty="0">
              <a:solidFill>
                <a:prstClr val="black"/>
              </a:solidFill>
              <a:latin typeface="メイリオ" panose="020B0604030504040204" pitchFamily="50" charset="-128"/>
              <a:ea typeface="メイリオ" panose="020B0604030504040204" pitchFamily="50" charset="-128"/>
            </a:endParaRPr>
          </a:p>
          <a:p>
            <a:r>
              <a:rPr lang="ja-JP" altLang="en-US" sz="2300" dirty="0">
                <a:solidFill>
                  <a:prstClr val="black"/>
                </a:solidFill>
                <a:latin typeface="メイリオ" panose="020B0604030504040204" pitchFamily="50" charset="-128"/>
                <a:ea typeface="メイリオ" panose="020B0604030504040204" pitchFamily="50" charset="-128"/>
              </a:rPr>
              <a:t>（政策評価法）制定　→　</a:t>
            </a:r>
            <a:r>
              <a:rPr lang="en-US" altLang="ja-JP" sz="2300" dirty="0">
                <a:solidFill>
                  <a:prstClr val="black"/>
                </a:solidFill>
                <a:latin typeface="メイリオ" panose="020B0604030504040204" pitchFamily="50" charset="-128"/>
                <a:ea typeface="メイリオ" panose="020B0604030504040204" pitchFamily="50" charset="-128"/>
              </a:rPr>
              <a:t>2002</a:t>
            </a:r>
            <a:r>
              <a:rPr lang="ja-JP" altLang="en-US" sz="2300" dirty="0">
                <a:solidFill>
                  <a:prstClr val="black"/>
                </a:solidFill>
                <a:latin typeface="メイリオ" panose="020B0604030504040204" pitchFamily="50" charset="-128"/>
                <a:ea typeface="メイリオ" panose="020B0604030504040204" pitchFamily="50" charset="-128"/>
              </a:rPr>
              <a:t>年</a:t>
            </a:r>
            <a:r>
              <a:rPr lang="en-US" altLang="ja-JP" sz="2300" dirty="0">
                <a:solidFill>
                  <a:prstClr val="black"/>
                </a:solidFill>
                <a:latin typeface="メイリオ" panose="020B0604030504040204" pitchFamily="50" charset="-128"/>
                <a:ea typeface="メイリオ" panose="020B0604030504040204" pitchFamily="50" charset="-128"/>
              </a:rPr>
              <a:t>4</a:t>
            </a:r>
            <a:r>
              <a:rPr lang="ja-JP" altLang="en-US" sz="2300" dirty="0">
                <a:solidFill>
                  <a:prstClr val="black"/>
                </a:solidFill>
                <a:latin typeface="メイリオ" panose="020B0604030504040204" pitchFamily="50" charset="-128"/>
                <a:ea typeface="メイリオ" panose="020B0604030504040204" pitchFamily="50" charset="-128"/>
              </a:rPr>
              <a:t>月施行</a:t>
            </a:r>
          </a:p>
        </p:txBody>
      </p:sp>
      <p:sp>
        <p:nvSpPr>
          <p:cNvPr id="8" name="下矢印">
            <a:extLst>
              <a:ext uri="{FF2B5EF4-FFF2-40B4-BE49-F238E27FC236}">
                <a16:creationId xmlns:a16="http://schemas.microsoft.com/office/drawing/2014/main" id="{E22286CB-2155-4E5D-9187-6E50A89D8B4F}"/>
              </a:ext>
            </a:extLst>
          </p:cNvPr>
          <p:cNvSpPr/>
          <p:nvPr/>
        </p:nvSpPr>
        <p:spPr>
          <a:xfrm>
            <a:off x="4311526" y="5606166"/>
            <a:ext cx="520948" cy="409635"/>
          </a:xfrm>
          <a:prstGeom prst="downArrow">
            <a:avLst/>
          </a:prstGeom>
          <a:solidFill>
            <a:schemeClr val="bg1">
              <a:lumMod val="6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1" name="テキスト：平成13年1月、中央省庁再編と">
            <a:extLst>
              <a:ext uri="{FF2B5EF4-FFF2-40B4-BE49-F238E27FC236}">
                <a16:creationId xmlns:a16="http://schemas.microsoft.com/office/drawing/2014/main" id="{AD66DF3F-8B4C-4001-B96E-EB7DA4BD0D5E}"/>
              </a:ext>
            </a:extLst>
          </p:cNvPr>
          <p:cNvSpPr txBox="1"/>
          <p:nvPr/>
        </p:nvSpPr>
        <p:spPr>
          <a:xfrm>
            <a:off x="235139" y="5174591"/>
            <a:ext cx="8783356"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2001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月、中央省庁再編と同時に政策評価制度がスタート</a:t>
            </a:r>
          </a:p>
        </p:txBody>
      </p:sp>
      <p:sp>
        <p:nvSpPr>
          <p:cNvPr id="9" name="下矢印">
            <a:extLst>
              <a:ext uri="{FF2B5EF4-FFF2-40B4-BE49-F238E27FC236}">
                <a16:creationId xmlns:a16="http://schemas.microsoft.com/office/drawing/2014/main" id="{E22286CB-2155-4E5D-9187-6E50A89D8B4F}"/>
              </a:ext>
            </a:extLst>
          </p:cNvPr>
          <p:cNvSpPr/>
          <p:nvPr/>
        </p:nvSpPr>
        <p:spPr>
          <a:xfrm>
            <a:off x="4311526" y="4721214"/>
            <a:ext cx="520948" cy="424247"/>
          </a:xfrm>
          <a:prstGeom prst="downArrow">
            <a:avLst/>
          </a:prstGeom>
          <a:solidFill>
            <a:schemeClr val="bg1">
              <a:lumMod val="6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3" name="テキスト：評価機能の充実の必要性～">
            <a:extLst>
              <a:ext uri="{FF2B5EF4-FFF2-40B4-BE49-F238E27FC236}">
                <a16:creationId xmlns:a16="http://schemas.microsoft.com/office/drawing/2014/main" id="{62C00494-7BB3-4F56-80F4-8252A0A32565}"/>
              </a:ext>
            </a:extLst>
          </p:cNvPr>
          <p:cNvSpPr/>
          <p:nvPr/>
        </p:nvSpPr>
        <p:spPr>
          <a:xfrm>
            <a:off x="185481" y="2206922"/>
            <a:ext cx="8833014" cy="2492990"/>
          </a:xfrm>
          <a:prstGeom prst="rect">
            <a:avLst/>
          </a:prstGeom>
        </p:spPr>
        <p:txBody>
          <a:bodyPr wrap="square">
            <a:spAutoFit/>
          </a:bodyPr>
          <a:lstStyle/>
          <a:p>
            <a:r>
              <a:rPr lang="ja-JP" altLang="en-US" dirty="0">
                <a:latin typeface="+mn-ea"/>
              </a:rPr>
              <a:t>　○</a:t>
            </a:r>
            <a:r>
              <a:rPr lang="ja-JP" altLang="en-US" sz="2400" b="1" dirty="0">
                <a:latin typeface="+mn-ea"/>
              </a:rPr>
              <a:t>評価機能の充実の必要性</a:t>
            </a:r>
            <a:br>
              <a:rPr lang="en-US" altLang="ja-JP" dirty="0">
                <a:latin typeface="+mn-ea"/>
              </a:rPr>
            </a:br>
            <a:r>
              <a:rPr lang="en-US" altLang="ja-JP" dirty="0">
                <a:latin typeface="+mn-ea"/>
              </a:rPr>
              <a:t> </a:t>
            </a:r>
            <a:r>
              <a:rPr lang="ja-JP" altLang="en-US" dirty="0">
                <a:latin typeface="+mn-ea"/>
              </a:rPr>
              <a:t>　</a:t>
            </a:r>
            <a:r>
              <a:rPr lang="en-US" altLang="ja-JP" dirty="0">
                <a:latin typeface="+mn-ea"/>
              </a:rPr>
              <a:t>  </a:t>
            </a:r>
            <a:r>
              <a:rPr lang="ja-JP" altLang="en-US" dirty="0">
                <a:latin typeface="+mn-ea"/>
              </a:rPr>
              <a:t>  </a:t>
            </a:r>
            <a:r>
              <a:rPr lang="ja-JP" altLang="en-US" sz="2000" dirty="0">
                <a:latin typeface="+mn-ea"/>
              </a:rPr>
              <a:t>評価を企画立案作業に反映させる仕組みを充実強化することが必要</a:t>
            </a:r>
            <a:endParaRPr lang="en-US" altLang="ja-JP" sz="2000" dirty="0">
              <a:latin typeface="+mn-ea"/>
            </a:endParaRPr>
          </a:p>
          <a:p>
            <a:endParaRPr lang="en-US" altLang="ja-JP" sz="1000" dirty="0">
              <a:latin typeface="+mn-ea"/>
            </a:endParaRPr>
          </a:p>
          <a:p>
            <a:r>
              <a:rPr lang="ja-JP" altLang="en-US" dirty="0">
                <a:latin typeface="+mn-ea"/>
              </a:rPr>
              <a:t>　○</a:t>
            </a:r>
            <a:r>
              <a:rPr lang="ja-JP" altLang="en-US" sz="2400" b="1" dirty="0">
                <a:latin typeface="+mn-ea"/>
              </a:rPr>
              <a:t>各省における評価機能の強化</a:t>
            </a:r>
            <a:endParaRPr lang="en-US" altLang="ja-JP" sz="2400" b="1" dirty="0">
              <a:latin typeface="+mn-ea"/>
            </a:endParaRPr>
          </a:p>
          <a:p>
            <a:r>
              <a:rPr lang="ja-JP" altLang="en-US" dirty="0">
                <a:latin typeface="+mn-ea"/>
              </a:rPr>
              <a:t>   　 </a:t>
            </a:r>
            <a:r>
              <a:rPr lang="ja-JP" altLang="en-US" sz="2000" dirty="0">
                <a:latin typeface="+mn-ea"/>
              </a:rPr>
              <a:t>各省に評価部門を確立すべき</a:t>
            </a:r>
            <a:endParaRPr lang="en-US" altLang="ja-JP" dirty="0">
              <a:latin typeface="+mn-ea"/>
            </a:endParaRPr>
          </a:p>
          <a:p>
            <a:endParaRPr lang="en-US" altLang="ja-JP" sz="1000" dirty="0">
              <a:latin typeface="+mn-ea"/>
            </a:endParaRPr>
          </a:p>
          <a:p>
            <a:r>
              <a:rPr lang="ja-JP" altLang="en-US" dirty="0">
                <a:latin typeface="+mn-ea"/>
              </a:rPr>
              <a:t>　○</a:t>
            </a:r>
            <a:r>
              <a:rPr lang="ja-JP" altLang="en-US" sz="2400" b="1" dirty="0">
                <a:latin typeface="+mn-ea"/>
              </a:rPr>
              <a:t>評価結果の公開</a:t>
            </a:r>
            <a:endParaRPr lang="en-US" altLang="ja-JP" sz="2400" b="1" dirty="0">
              <a:latin typeface="+mn-ea"/>
            </a:endParaRPr>
          </a:p>
          <a:p>
            <a:r>
              <a:rPr lang="en-US" altLang="ja-JP" dirty="0">
                <a:latin typeface="+mn-ea"/>
              </a:rPr>
              <a:t>   </a:t>
            </a:r>
            <a:r>
              <a:rPr lang="ja-JP" altLang="en-US" dirty="0">
                <a:latin typeface="+mn-ea"/>
              </a:rPr>
              <a:t>　 </a:t>
            </a:r>
            <a:r>
              <a:rPr lang="ja-JP" altLang="en-US" sz="2000" dirty="0">
                <a:latin typeface="+mn-ea"/>
              </a:rPr>
              <a:t>評価の迅速化や情報の公開を積極的に進める必要</a:t>
            </a:r>
            <a:endParaRPr lang="ja-JP" altLang="en-US" dirty="0">
              <a:latin typeface="+mn-ea"/>
            </a:endParaRPr>
          </a:p>
        </p:txBody>
      </p:sp>
      <p:grpSp>
        <p:nvGrpSpPr>
          <p:cNvPr id="2" name="テキスト：行政改革会議最終報告">
            <a:extLst>
              <a:ext uri="{FF2B5EF4-FFF2-40B4-BE49-F238E27FC236}">
                <a16:creationId xmlns:a16="http://schemas.microsoft.com/office/drawing/2014/main" id="{C9E8CCA8-AC7C-4E51-911E-57A9EDE6BAC0}"/>
              </a:ext>
            </a:extLst>
          </p:cNvPr>
          <p:cNvGrpSpPr/>
          <p:nvPr/>
        </p:nvGrpSpPr>
        <p:grpSpPr>
          <a:xfrm>
            <a:off x="188826" y="973192"/>
            <a:ext cx="8683498" cy="3639290"/>
            <a:chOff x="188826" y="945056"/>
            <a:chExt cx="8683498" cy="3639290"/>
          </a:xfrm>
        </p:grpSpPr>
        <p:sp>
          <p:nvSpPr>
            <p:cNvPr id="5" name="正方形/長方形 4">
              <a:extLst>
                <a:ext uri="{FF2B5EF4-FFF2-40B4-BE49-F238E27FC236}">
                  <a16:creationId xmlns:a16="http://schemas.microsoft.com/office/drawing/2014/main" id="{2FA60D0E-AF9F-41B7-85D5-35A637493AB3}"/>
                </a:ext>
              </a:extLst>
            </p:cNvPr>
            <p:cNvSpPr/>
            <p:nvPr/>
          </p:nvSpPr>
          <p:spPr>
            <a:xfrm>
              <a:off x="235139" y="945056"/>
              <a:ext cx="8637185" cy="3639290"/>
            </a:xfrm>
            <a:prstGeom prst="rect">
              <a:avLst/>
            </a:prstGeom>
            <a:no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wrap="square" rtlCol="0" anchor="ctr" anchorCtr="0">
              <a:noAutofit/>
            </a:bodyPr>
            <a:lstStyle/>
            <a:p>
              <a:pPr marL="120897" indent="-120897"/>
              <a:endParaRPr lang="ja-JP" altLang="en-US" sz="200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88826" y="1168758"/>
              <a:ext cx="8637185" cy="880142"/>
            </a:xfrm>
            <a:prstGeom prst="rect">
              <a:avLst/>
            </a:prstGeom>
            <a:noFill/>
            <a:ln w="6350">
              <a:noFill/>
            </a:ln>
          </p:spPr>
          <p:style>
            <a:lnRef idx="1">
              <a:schemeClr val="accent5"/>
            </a:lnRef>
            <a:fillRef idx="2">
              <a:schemeClr val="accent5"/>
            </a:fillRef>
            <a:effectRef idx="1">
              <a:schemeClr val="accent5"/>
            </a:effectRef>
            <a:fontRef idx="minor">
              <a:schemeClr val="dk1"/>
            </a:fontRef>
          </p:style>
          <p:txBody>
            <a:bodyPr wrap="square" rtlCol="0" anchor="t" anchorCtr="0">
              <a:noAutofit/>
            </a:bodyPr>
            <a:lstStyle>
              <a:defPPr>
                <a:defRPr lang="ja-JP"/>
              </a:defPPr>
              <a:lvl1pPr marL="120897" indent="-120897">
                <a:defRPr sz="2000">
                  <a:solidFill>
                    <a:prstClr val="black"/>
                  </a:solidFill>
                  <a:latin typeface="メイリオ" panose="020B0604030504040204" pitchFamily="50" charset="-128"/>
                  <a:ea typeface="メイリオ" panose="020B0604030504040204" pitchFamily="50" charset="-128"/>
                </a:defRPr>
              </a:lvl1pPr>
            </a:lstStyle>
            <a:p>
              <a:r>
                <a:rPr lang="en-US" altLang="ja-JP" sz="2400" dirty="0"/>
                <a:t>【</a:t>
              </a:r>
              <a:r>
                <a:rPr lang="ja-JP" altLang="en-US" sz="2400" dirty="0"/>
                <a:t>行政改革会議最終報告（</a:t>
              </a:r>
              <a:r>
                <a:rPr lang="en-US" altLang="ja-JP" sz="2400" dirty="0"/>
                <a:t>1997</a:t>
              </a:r>
              <a:r>
                <a:rPr lang="ja-JP" altLang="en-US" sz="2400" dirty="0"/>
                <a:t>年</a:t>
              </a:r>
              <a:r>
                <a:rPr lang="en-US" altLang="ja-JP" sz="2400" dirty="0"/>
                <a:t>12</a:t>
              </a:r>
              <a:r>
                <a:rPr lang="ja-JP" altLang="en-US" sz="2400" dirty="0"/>
                <a:t>月</a:t>
              </a:r>
              <a:r>
                <a:rPr lang="en-US" altLang="ja-JP" sz="2400" dirty="0"/>
                <a:t>3</a:t>
              </a:r>
              <a:r>
                <a:rPr lang="ja-JP" altLang="en-US" sz="2400" dirty="0"/>
                <a:t>日）</a:t>
              </a:r>
              <a:r>
                <a:rPr lang="en-US" altLang="ja-JP" sz="2400" dirty="0"/>
                <a:t>】</a:t>
              </a:r>
            </a:p>
            <a:p>
              <a:endParaRPr lang="en-US" altLang="ja-JP" sz="1200" dirty="0"/>
            </a:p>
            <a:p>
              <a:r>
                <a:rPr lang="ja-JP" altLang="en-US" sz="2400" b="1" dirty="0">
                  <a:solidFill>
                    <a:schemeClr val="accent1"/>
                  </a:solidFill>
                </a:rPr>
                <a:t>「評価機能の充実強化」</a:t>
              </a:r>
              <a:endParaRPr lang="en-US" altLang="ja-JP" sz="2400" b="1" dirty="0">
                <a:solidFill>
                  <a:schemeClr val="accent1"/>
                </a:solidFill>
              </a:endParaRPr>
            </a:p>
            <a:p>
              <a:endParaRPr lang="en-US" altLang="ja-JP" sz="1400" dirty="0"/>
            </a:p>
            <a:p>
              <a:r>
                <a:rPr lang="ja-JP" altLang="en-US" dirty="0"/>
                <a:t>　</a:t>
              </a:r>
              <a:endParaRPr lang="en-US" altLang="ja-JP" dirty="0"/>
            </a:p>
          </p:txBody>
        </p:sp>
      </p:grpSp>
      <p:sp>
        <p:nvSpPr>
          <p:cNvPr id="61" name="タイトル線">
            <a:extLst>
              <a:ext uri="{FF2B5EF4-FFF2-40B4-BE49-F238E27FC236}">
                <a16:creationId xmlns:a16="http://schemas.microsoft.com/office/drawing/2014/main" id="{6671EF31-5701-4EF4-9638-2AA0FFC68CEE}"/>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60" name="タイトル">
            <a:extLst>
              <a:ext uri="{FF2B5EF4-FFF2-40B4-BE49-F238E27FC236}">
                <a16:creationId xmlns:a16="http://schemas.microsoft.com/office/drawing/2014/main" id="{21FD8DAD-BC7E-4FAC-B701-CCCBF49ECE83}"/>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１ 政策評価制度の導入経緯②　</a:t>
            </a: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0" name="スライド番号プレースホルダー 9">
            <a:extLst>
              <a:ext uri="{FF2B5EF4-FFF2-40B4-BE49-F238E27FC236}">
                <a16:creationId xmlns:a16="http://schemas.microsoft.com/office/drawing/2014/main" id="{9FB2BA2E-5C23-4466-B9F7-4A9A6B1C8F72}"/>
              </a:ext>
            </a:extLst>
          </p:cNvPr>
          <p:cNvSpPr>
            <a:spLocks noGrp="1"/>
          </p:cNvSpPr>
          <p:nvPr>
            <p:ph type="sldNum" sz="quarter" idx="12"/>
          </p:nvPr>
        </p:nvSpPr>
        <p:spPr/>
        <p:txBody>
          <a:bodyPr/>
          <a:lstStyle/>
          <a:p>
            <a:pPr>
              <a:defRPr/>
            </a:pPr>
            <a:r>
              <a:rPr lang="en-US" altLang="ja-JP" dirty="0">
                <a:solidFill>
                  <a:prstClr val="black"/>
                </a:solidFill>
              </a:rPr>
              <a:t>4</a:t>
            </a:r>
          </a:p>
        </p:txBody>
      </p:sp>
      <p:pic>
        <p:nvPicPr>
          <p:cNvPr id="4" name="5">
            <a:hlinkClick r:id="" action="ppaction://media"/>
            <a:extLst>
              <a:ext uri="{FF2B5EF4-FFF2-40B4-BE49-F238E27FC236}">
                <a16:creationId xmlns:a16="http://schemas.microsoft.com/office/drawing/2014/main" id="{159CD9EE-8934-C520-5AF0-89B88D4E8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7524" y="70004"/>
            <a:ext cx="609600" cy="609600"/>
          </a:xfrm>
          <a:prstGeom prst="rect">
            <a:avLst/>
          </a:prstGeom>
        </p:spPr>
      </p:pic>
    </p:spTree>
    <p:extLst>
      <p:ext uri="{BB962C8B-B14F-4D97-AF65-F5344CB8AC3E}">
        <p14:creationId xmlns:p14="http://schemas.microsoft.com/office/powerpoint/2010/main" val="34347247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図★背景色">
            <a:extLst>
              <a:ext uri="{FF2B5EF4-FFF2-40B4-BE49-F238E27FC236}">
                <a16:creationId xmlns:a16="http://schemas.microsoft.com/office/drawing/2014/main" id="{294E9D57-71F7-4EC9-B61C-4A04C4077B57}"/>
              </a:ext>
            </a:extLst>
          </p:cNvPr>
          <p:cNvSpPr/>
          <p:nvPr/>
        </p:nvSpPr>
        <p:spPr>
          <a:xfrm>
            <a:off x="972718" y="2370487"/>
            <a:ext cx="7248815" cy="3100673"/>
          </a:xfrm>
          <a:prstGeom prst="roundRect">
            <a:avLst>
              <a:gd name="adj" fmla="val 10815"/>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効果的・効率的な">
            <a:extLst>
              <a:ext uri="{FF2B5EF4-FFF2-40B4-BE49-F238E27FC236}">
                <a16:creationId xmlns:a16="http://schemas.microsoft.com/office/drawing/2014/main" id="{3416D6AA-5BEC-427E-B0A9-AD08201DA6B9}"/>
              </a:ext>
            </a:extLst>
          </p:cNvPr>
          <p:cNvSpPr>
            <a:spLocks noChangeArrowheads="1"/>
          </p:cNvSpPr>
          <p:nvPr/>
        </p:nvSpPr>
        <p:spPr bwMode="auto">
          <a:xfrm>
            <a:off x="1581020" y="3429000"/>
            <a:ext cx="6743512" cy="2304793"/>
          </a:xfrm>
          <a:prstGeom prst="rect">
            <a:avLst/>
          </a:prstGeom>
          <a:noFill/>
          <a:ln w="12700">
            <a:noFill/>
            <a:round/>
            <a:headEnd/>
            <a:tailEnd/>
          </a:ln>
          <a:effectLst/>
        </p:spPr>
        <p:txBody>
          <a:bodyPr lIns="51435" tIns="0" rIns="51435" bIns="0"/>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効果的かつ効率的な行政の推進</a:t>
            </a:r>
            <a:endPar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政府の諸活動についての</a:t>
            </a:r>
            <a:br>
              <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b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1" lang="ja-JP" altLang="en-US" sz="2800" b="1" i="0" u="none" strike="noStrike" kern="1200" cap="none" spc="0" normalizeH="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国民への説明責任の徹底</a:t>
            </a:r>
          </a:p>
        </p:txBody>
      </p:sp>
      <p:sp>
        <p:nvSpPr>
          <p:cNvPr id="4" name="四角形: 上の 2 つの角を丸める 3">
            <a:extLst>
              <a:ext uri="{FF2B5EF4-FFF2-40B4-BE49-F238E27FC236}">
                <a16:creationId xmlns:a16="http://schemas.microsoft.com/office/drawing/2014/main" id="{52E1CFAC-8C84-4A39-8D8B-A0B851E83662}"/>
              </a:ext>
            </a:extLst>
          </p:cNvPr>
          <p:cNvSpPr/>
          <p:nvPr/>
        </p:nvSpPr>
        <p:spPr>
          <a:xfrm>
            <a:off x="972624" y="2369031"/>
            <a:ext cx="7248909" cy="825021"/>
          </a:xfrm>
          <a:prstGeom prst="round2SameRect">
            <a:avLst>
              <a:gd name="adj1" fmla="val 4191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目的">
            <a:extLst>
              <a:ext uri="{FF2B5EF4-FFF2-40B4-BE49-F238E27FC236}">
                <a16:creationId xmlns:a16="http://schemas.microsoft.com/office/drawing/2014/main" id="{A9066B0B-8F34-41C8-931B-EF6FA9A0BA95}"/>
              </a:ext>
            </a:extLst>
          </p:cNvPr>
          <p:cNvSpPr>
            <a:spLocks noChangeArrowheads="1"/>
          </p:cNvSpPr>
          <p:nvPr/>
        </p:nvSpPr>
        <p:spPr bwMode="auto">
          <a:xfrm>
            <a:off x="1222526" y="2396451"/>
            <a:ext cx="1670779" cy="560622"/>
          </a:xfrm>
          <a:prstGeom prst="rect">
            <a:avLst/>
          </a:prstGeom>
          <a:noFill/>
          <a:ln w="12700">
            <a:noFill/>
            <a:round/>
            <a:headEnd/>
            <a:tailEnd/>
          </a:ln>
          <a:effectLst/>
        </p:spPr>
        <p:txBody>
          <a:bodyPr wrap="square" lIns="51435" tIns="0" rIns="51435" bIns="0">
            <a:noAutofit/>
          </a:bodyPr>
          <a:lstStyle/>
          <a:p>
            <a:pPr marL="0" marR="0" lvl="0" indent="0" algn="ctr" defTabSz="914400" rtl="0" eaLnBrk="1" fontAlgn="auto" latinLnBrk="0" hangingPunct="1">
              <a:lnSpc>
                <a:spcPct val="144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目的</a:t>
            </a:r>
            <a:endParaRPr kumimoji="1" lang="ja-JP" altLang="en-US" sz="36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cxnSp>
        <p:nvCxnSpPr>
          <p:cNvPr id="7" name="直線コネクタ 6">
            <a:extLst>
              <a:ext uri="{FF2B5EF4-FFF2-40B4-BE49-F238E27FC236}">
                <a16:creationId xmlns:a16="http://schemas.microsoft.com/office/drawing/2014/main" id="{1D84C7CD-2803-4D6D-8179-1F8871A9B0AB}"/>
              </a:ext>
            </a:extLst>
          </p:cNvPr>
          <p:cNvCxnSpPr/>
          <p:nvPr/>
        </p:nvCxnSpPr>
        <p:spPr>
          <a:xfrm>
            <a:off x="1255011" y="3194052"/>
            <a:ext cx="724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テキスト：政策評価法及び同法に基づく">
            <a:extLst>
              <a:ext uri="{FF2B5EF4-FFF2-40B4-BE49-F238E27FC236}">
                <a16:creationId xmlns:a16="http://schemas.microsoft.com/office/drawing/2014/main" id="{05127549-6599-4221-87BF-574524DA6A31}"/>
              </a:ext>
            </a:extLst>
          </p:cNvPr>
          <p:cNvSpPr txBox="1">
            <a:spLocks noChangeArrowheads="1"/>
          </p:cNvSpPr>
          <p:nvPr/>
        </p:nvSpPr>
        <p:spPr bwMode="auto">
          <a:xfrm>
            <a:off x="147168" y="1003249"/>
            <a:ext cx="8913431" cy="875994"/>
          </a:xfrm>
          <a:prstGeom prst="rect">
            <a:avLst/>
          </a:prstGeom>
          <a:noFill/>
          <a:ln w="9525">
            <a:noFill/>
            <a:miter lim="800000"/>
            <a:headEnd/>
            <a:tailEnd/>
          </a:ln>
        </p:spPr>
        <p:txBody>
          <a:bodyPr lIns="51435" tIns="6155" rIns="51435" bIns="6155"/>
          <a:lstStyle/>
          <a:p>
            <a:pPr marL="67043" marR="0" lvl="1" indent="0" algn="just" defTabSz="914400" rtl="0" eaLnBrk="1" fontAlgn="auto" latinLnBrk="0" hangingPunct="1">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政策評価法及び同法に基づく基本方針（閣議決定）等により、政策評価制度の目的は、以下のとおり定められている。</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6" name="タイトル線">
            <a:extLst>
              <a:ext uri="{FF2B5EF4-FFF2-40B4-BE49-F238E27FC236}">
                <a16:creationId xmlns:a16="http://schemas.microsoft.com/office/drawing/2014/main" id="{11FD1007-444C-4A7A-B83B-15B7C2BEB082}"/>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B838377-72A5-45FD-911B-1B0FD3C7E0BE}"/>
              </a:ext>
            </a:extLst>
          </p:cNvPr>
          <p:cNvSpPr txBox="1">
            <a:spLocks/>
          </p:cNvSpPr>
          <p:nvPr/>
        </p:nvSpPr>
        <p:spPr>
          <a:xfrm>
            <a:off x="-63501" y="37480"/>
            <a:ext cx="8197851"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marL="0" marR="0" lvl="0" indent="0" algn="l" defTabSz="844083"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メイリオ" panose="020B0604030504040204" pitchFamily="50" charset="-128"/>
                <a:ea typeface="メイリオ" panose="020B0604030504040204" pitchFamily="50" charset="-128"/>
              </a:rPr>
              <a:t>２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政策評価制度の</a:t>
            </a:r>
            <a:r>
              <a:rPr kumimoji="1" lang="ja-JP" altLang="en-US" sz="2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ポイント</a:t>
            </a:r>
            <a:r>
              <a:rPr kumimoji="1" lang="ja-JP" altLang="en-US" sz="2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rPr>
              <a:t> </a:t>
            </a:r>
            <a:r>
              <a:rPr kumimoji="1" lang="ja-JP" altLang="en-US" sz="1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r>
              <a:rPr lang="ja-JP" altLang="en-US" sz="1900" dirty="0">
                <a:latin typeface="メイリオ" panose="020B0604030504040204" pitchFamily="50" charset="-128"/>
                <a:ea typeface="メイリオ" panose="020B0604030504040204" pitchFamily="50" charset="-128"/>
              </a:rPr>
              <a:t>（１）制度</a:t>
            </a:r>
            <a:r>
              <a:rPr kumimoji="1" lang="ja-JP" altLang="en-US" sz="1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の目的～</a:t>
            </a:r>
          </a:p>
        </p:txBody>
      </p:sp>
      <p:sp>
        <p:nvSpPr>
          <p:cNvPr id="5" name="スライド番号プレースホルダー 4">
            <a:extLst>
              <a:ext uri="{FF2B5EF4-FFF2-40B4-BE49-F238E27FC236}">
                <a16:creationId xmlns:a16="http://schemas.microsoft.com/office/drawing/2014/main" id="{45CA89F4-0A9B-42EE-89B7-D0349EEC4A2B}"/>
              </a:ext>
            </a:extLst>
          </p:cNvPr>
          <p:cNvSpPr>
            <a:spLocks noGrp="1"/>
          </p:cNvSpPr>
          <p:nvPr>
            <p:ph type="sldNum" sz="quarter" idx="12"/>
          </p:nvPr>
        </p:nvSpPr>
        <p:spPr/>
        <p:txBody>
          <a:bodyPr/>
          <a:lstStyle/>
          <a:p>
            <a:pPr>
              <a:defRPr/>
            </a:pPr>
            <a:r>
              <a:rPr lang="en-US" altLang="ja-JP" dirty="0">
                <a:solidFill>
                  <a:prstClr val="black"/>
                </a:solidFill>
              </a:rPr>
              <a:t>5</a:t>
            </a:r>
          </a:p>
        </p:txBody>
      </p:sp>
      <p:pic>
        <p:nvPicPr>
          <p:cNvPr id="3" name="6">
            <a:hlinkClick r:id="" action="ppaction://media"/>
            <a:extLst>
              <a:ext uri="{FF2B5EF4-FFF2-40B4-BE49-F238E27FC236}">
                <a16:creationId xmlns:a16="http://schemas.microsoft.com/office/drawing/2014/main" id="{3ADC2CFC-D116-ACBD-A172-B31DEC966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37480"/>
            <a:ext cx="609600" cy="609600"/>
          </a:xfrm>
          <a:prstGeom prst="rect">
            <a:avLst/>
          </a:prstGeom>
        </p:spPr>
      </p:pic>
    </p:spTree>
    <p:extLst>
      <p:ext uri="{BB962C8B-B14F-4D97-AF65-F5344CB8AC3E}">
        <p14:creationId xmlns:p14="http://schemas.microsoft.com/office/powerpoint/2010/main" val="2800475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政策の見直し・改善"/>
          <p:cNvSpPr txBox="1"/>
          <p:nvPr/>
        </p:nvSpPr>
        <p:spPr>
          <a:xfrm>
            <a:off x="6342445" y="2203943"/>
            <a:ext cx="2492943" cy="2666998"/>
          </a:xfrm>
          <a:prstGeom prst="roundRect">
            <a:avLst>
              <a:gd name="adj" fmla="val 94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threePt" dir="t"/>
            </a:scene3d>
            <a:sp3d/>
          </a:bodyPr>
          <a:lstStyle>
            <a:defPPr>
              <a:defRPr lang="ja-JP"/>
            </a:defPPr>
            <a:lvl1pPr algn="ctr">
              <a:defRPr>
                <a:solidFill>
                  <a:schemeClr val="tx1"/>
                </a:solidFill>
              </a:defRPr>
            </a:lvl1pPr>
          </a:lstStyle>
          <a:p>
            <a:r>
              <a:rPr lang="ja-JP" altLang="en-US" sz="2800" b="1" dirty="0">
                <a:solidFill>
                  <a:schemeClr val="bg1"/>
                </a:solidFill>
                <a:latin typeface="メイリオ" panose="020B0604030504040204" pitchFamily="50" charset="-128"/>
                <a:ea typeface="メイリオ" panose="020B0604030504040204" pitchFamily="50" charset="-128"/>
              </a:rPr>
              <a:t>政策の</a:t>
            </a:r>
            <a:endParaRPr lang="en-US" altLang="ja-JP" sz="2800" b="1" dirty="0">
              <a:solidFill>
                <a:schemeClr val="bg1"/>
              </a:solidFill>
              <a:latin typeface="メイリオ" panose="020B0604030504040204" pitchFamily="50" charset="-128"/>
              <a:ea typeface="メイリオ" panose="020B0604030504040204" pitchFamily="50" charset="-128"/>
            </a:endParaRPr>
          </a:p>
          <a:p>
            <a:r>
              <a:rPr lang="ja-JP" altLang="en-US" sz="2800" b="1" dirty="0">
                <a:solidFill>
                  <a:schemeClr val="bg1"/>
                </a:solidFill>
                <a:latin typeface="メイリオ" panose="020B0604030504040204" pitchFamily="50" charset="-128"/>
                <a:ea typeface="メイリオ" panose="020B0604030504040204" pitchFamily="50" charset="-128"/>
              </a:rPr>
              <a:t>見直し･改善</a:t>
            </a:r>
          </a:p>
        </p:txBody>
      </p:sp>
      <p:sp>
        <p:nvSpPr>
          <p:cNvPr id="23" name="左矢印③">
            <a:extLst>
              <a:ext uri="{FF2B5EF4-FFF2-40B4-BE49-F238E27FC236}">
                <a16:creationId xmlns:a16="http://schemas.microsoft.com/office/drawing/2014/main" id="{0B0D40BC-7670-4D25-BD23-B7C4AEF760D0}"/>
              </a:ext>
            </a:extLst>
          </p:cNvPr>
          <p:cNvSpPr/>
          <p:nvPr/>
        </p:nvSpPr>
        <p:spPr>
          <a:xfrm rot="16200000">
            <a:off x="5678683" y="3286797"/>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7" name="テキスト：政策効果の把握・分析"/>
          <p:cNvSpPr txBox="1"/>
          <p:nvPr/>
        </p:nvSpPr>
        <p:spPr>
          <a:xfrm>
            <a:off x="3053060" y="2210425"/>
            <a:ext cx="2422810" cy="2666998"/>
          </a:xfrm>
          <a:prstGeom prst="roundRect">
            <a:avLst>
              <a:gd name="adj" fmla="val 1045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tx1"/>
                </a:solidFill>
              </a:defRPr>
            </a:lvl1pPr>
          </a:lstStyle>
          <a:p>
            <a:r>
              <a:rPr lang="ja-JP" altLang="en-US" sz="2400" b="1" dirty="0">
                <a:solidFill>
                  <a:prstClr val="black"/>
                </a:solidFill>
                <a:latin typeface="メイリオ" panose="020B0604030504040204" pitchFamily="50" charset="-128"/>
                <a:ea typeface="メイリオ" panose="020B0604030504040204" pitchFamily="50" charset="-128"/>
              </a:rPr>
              <a:t>政策効果の</a:t>
            </a:r>
            <a:endParaRPr lang="en-US" altLang="ja-JP" sz="2400" b="1" dirty="0">
              <a:solidFill>
                <a:prstClr val="black"/>
              </a:solidFill>
              <a:latin typeface="メイリオ" panose="020B0604030504040204" pitchFamily="50" charset="-128"/>
              <a:ea typeface="メイリオ" panose="020B0604030504040204" pitchFamily="50" charset="-128"/>
            </a:endParaRPr>
          </a:p>
          <a:p>
            <a:endParaRPr lang="en-US" altLang="ja-JP" sz="2400" b="1"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prstClr val="black"/>
                </a:solidFill>
                <a:latin typeface="メイリオ" panose="020B0604030504040204" pitchFamily="50" charset="-128"/>
                <a:ea typeface="メイリオ" panose="020B0604030504040204" pitchFamily="50" charset="-128"/>
              </a:rPr>
              <a:t>把握・分析</a:t>
            </a:r>
          </a:p>
        </p:txBody>
      </p:sp>
      <p:sp>
        <p:nvSpPr>
          <p:cNvPr id="9" name="テキスト：政策評価※赤背景"/>
          <p:cNvSpPr txBox="1"/>
          <p:nvPr/>
        </p:nvSpPr>
        <p:spPr>
          <a:xfrm>
            <a:off x="3401135" y="2093134"/>
            <a:ext cx="1726660" cy="4386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ja-JP"/>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2400" b="1">
                <a:solidFill>
                  <a:prstClr val="white"/>
                </a:solidFill>
                <a:latin typeface="メイリオ" panose="020B0604030504040204" pitchFamily="50" charset="-128"/>
                <a:ea typeface="メイリオ" panose="020B0604030504040204" pitchFamily="50" charset="-128"/>
              </a:rPr>
              <a:t>政策評価</a:t>
            </a:r>
          </a:p>
        </p:txBody>
      </p:sp>
      <p:sp>
        <p:nvSpPr>
          <p:cNvPr id="22" name="左矢印②">
            <a:extLst>
              <a:ext uri="{FF2B5EF4-FFF2-40B4-BE49-F238E27FC236}">
                <a16:creationId xmlns:a16="http://schemas.microsoft.com/office/drawing/2014/main" id="{721EF8F7-E678-4D84-9530-C1A456A92AA5}"/>
              </a:ext>
            </a:extLst>
          </p:cNvPr>
          <p:cNvSpPr/>
          <p:nvPr/>
        </p:nvSpPr>
        <p:spPr>
          <a:xfrm rot="16200000">
            <a:off x="2322790" y="3324895"/>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6" name="テキスト：政策実施"/>
          <p:cNvSpPr txBox="1"/>
          <p:nvPr/>
        </p:nvSpPr>
        <p:spPr>
          <a:xfrm>
            <a:off x="1672993" y="2210425"/>
            <a:ext cx="461665" cy="25907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tx1"/>
                </a:solidFill>
              </a:defRPr>
            </a:lvl1pPr>
          </a:lstStyle>
          <a:p>
            <a:r>
              <a:rPr lang="ja-JP" altLang="en-US" sz="2400" b="1" dirty="0">
                <a:solidFill>
                  <a:schemeClr val="bg1"/>
                </a:solidFill>
                <a:latin typeface="メイリオ" panose="020B0604030504040204" pitchFamily="50" charset="-128"/>
                <a:ea typeface="メイリオ" panose="020B0604030504040204" pitchFamily="50" charset="-128"/>
              </a:rPr>
              <a:t>政策実施</a:t>
            </a:r>
          </a:p>
        </p:txBody>
      </p:sp>
      <p:sp>
        <p:nvSpPr>
          <p:cNvPr id="21" name="左矢印①">
            <a:extLst>
              <a:ext uri="{FF2B5EF4-FFF2-40B4-BE49-F238E27FC236}">
                <a16:creationId xmlns:a16="http://schemas.microsoft.com/office/drawing/2014/main" id="{2C92DD9C-3F35-4F0B-908E-8A85F2557BC7}"/>
              </a:ext>
            </a:extLst>
          </p:cNvPr>
          <p:cNvSpPr/>
          <p:nvPr/>
        </p:nvSpPr>
        <p:spPr>
          <a:xfrm rot="16200000">
            <a:off x="1017327" y="3324896"/>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3" name="テキスト：企画立案"/>
          <p:cNvSpPr txBox="1"/>
          <p:nvPr/>
        </p:nvSpPr>
        <p:spPr>
          <a:xfrm>
            <a:off x="377593" y="2210425"/>
            <a:ext cx="461665" cy="25907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2400" b="1" dirty="0">
                <a:solidFill>
                  <a:schemeClr val="bg1"/>
                </a:solidFill>
                <a:latin typeface="メイリオ" panose="020B0604030504040204" pitchFamily="50" charset="-128"/>
                <a:ea typeface="メイリオ" panose="020B0604030504040204" pitchFamily="50" charset="-128"/>
              </a:rPr>
              <a:t>企画立案</a:t>
            </a:r>
          </a:p>
        </p:txBody>
      </p:sp>
      <p:sp>
        <p:nvSpPr>
          <p:cNvPr id="14" name="テキスト：政策評価は、">
            <a:extLst>
              <a:ext uri="{FF2B5EF4-FFF2-40B4-BE49-F238E27FC236}">
                <a16:creationId xmlns:a16="http://schemas.microsoft.com/office/drawing/2014/main" id="{043E296E-F7F0-48EC-9626-8F7787148FD3}"/>
              </a:ext>
            </a:extLst>
          </p:cNvPr>
          <p:cNvSpPr txBox="1"/>
          <p:nvPr/>
        </p:nvSpPr>
        <p:spPr>
          <a:xfrm>
            <a:off x="13841" y="964032"/>
            <a:ext cx="9116304" cy="830997"/>
          </a:xfrm>
          <a:prstGeom prst="rect">
            <a:avLst/>
          </a:prstGeom>
          <a:noFill/>
        </p:spPr>
        <p:txBody>
          <a:bodyPr wrap="square" rtlCol="0">
            <a:spAutoFit/>
          </a:bodyPr>
          <a:lstStyle/>
          <a:p>
            <a:r>
              <a:rPr lang="ja-JP" altLang="en-US" sz="2400" dirty="0">
                <a:solidFill>
                  <a:prstClr val="black"/>
                </a:solidFill>
                <a:latin typeface="メイリオ" panose="020B0604030504040204" pitchFamily="50" charset="-128"/>
                <a:ea typeface="メイリオ" panose="020B0604030504040204" pitchFamily="50" charset="-128"/>
              </a:rPr>
              <a:t>政策評価は、各府省が、自らその政策の効果を把握・分析し、</a:t>
            </a:r>
            <a:br>
              <a:rPr lang="en-US" altLang="ja-JP" sz="2400" dirty="0">
                <a:solidFill>
                  <a:prstClr val="black"/>
                </a:solidFill>
                <a:latin typeface="メイリオ" panose="020B0604030504040204" pitchFamily="50" charset="-128"/>
                <a:ea typeface="メイリオ" panose="020B0604030504040204" pitchFamily="50" charset="-128"/>
              </a:rPr>
            </a:br>
            <a:r>
              <a:rPr lang="ja-JP" altLang="en-US" sz="2400" dirty="0">
                <a:solidFill>
                  <a:prstClr val="black"/>
                </a:solidFill>
                <a:latin typeface="メイリオ" panose="020B0604030504040204" pitchFamily="50" charset="-128"/>
                <a:ea typeface="メイリオ" panose="020B0604030504040204" pitchFamily="50" charset="-128"/>
              </a:rPr>
              <a:t>評価を行うことにより、次の企画立案や実施に役立てるものです。</a:t>
            </a:r>
          </a:p>
        </p:txBody>
      </p:sp>
      <p:sp>
        <p:nvSpPr>
          <p:cNvPr id="20" name="タイトル線">
            <a:extLst>
              <a:ext uri="{FF2B5EF4-FFF2-40B4-BE49-F238E27FC236}">
                <a16:creationId xmlns:a16="http://schemas.microsoft.com/office/drawing/2014/main" id="{610CD721-0B36-4E3F-804F-723146AF4750}"/>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dirty="0">
                <a:solidFill>
                  <a:prstClr val="black"/>
                </a:solidFill>
                <a:latin typeface="メイリオ" panose="020B0604030504040204" pitchFamily="50" charset="-128"/>
                <a:ea typeface="メイリオ" panose="020B0604030504040204" pitchFamily="50" charset="-128"/>
              </a:rPr>
              <a:t>２ 政策評価制度の</a:t>
            </a:r>
            <a:r>
              <a:rPr lang="ja-JP" altLang="en-US" sz="2800" dirty="0">
                <a:latin typeface="メイリオ" panose="020B0604030504040204" pitchFamily="50" charset="-128"/>
                <a:ea typeface="メイリオ" panose="020B0604030504040204" pitchFamily="50" charset="-128"/>
              </a:rPr>
              <a:t>ポイント </a:t>
            </a:r>
            <a:r>
              <a:rPr lang="ja-JP" altLang="en-US" sz="1900" dirty="0">
                <a:latin typeface="メイリオ" panose="020B0604030504040204" pitchFamily="50" charset="-128"/>
                <a:ea typeface="メイリオ" panose="020B0604030504040204" pitchFamily="50" charset="-128"/>
              </a:rPr>
              <a:t>～（２）政策評価の機能～</a:t>
            </a:r>
          </a:p>
        </p:txBody>
      </p:sp>
      <p:sp>
        <p:nvSpPr>
          <p:cNvPr id="15" name="ひょうちゃんのセリフ"/>
          <p:cNvSpPr txBox="1"/>
          <p:nvPr/>
        </p:nvSpPr>
        <p:spPr>
          <a:xfrm>
            <a:off x="3053060" y="5136314"/>
            <a:ext cx="3285610" cy="1515308"/>
          </a:xfrm>
          <a:prstGeom prst="wedgeRoundRectCallout">
            <a:avLst>
              <a:gd name="adj1" fmla="val -48186"/>
              <a:gd name="adj2" fmla="val 22993"/>
              <a:gd name="adj3" fmla="val 16667"/>
            </a:avLst>
          </a:prstGeom>
          <a:noFill/>
          <a:ln w="19050">
            <a:solidFill>
              <a:schemeClr val="accent5">
                <a:lumMod val="75000"/>
              </a:schemeClr>
            </a:solidFill>
          </a:ln>
        </p:spPr>
        <p:txBody>
          <a:bodyPr wrap="square" bIns="0" rtlCol="0">
            <a:spAutoFit/>
          </a:bodyPr>
          <a:lstStyle/>
          <a:p>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・国民生活や社会経済は</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どう変わるの？</a:t>
            </a:r>
            <a:endParaRPr lang="en-US" altLang="ja-JP" sz="2000" dirty="0">
              <a:solidFill>
                <a:prstClr val="black"/>
              </a:solidFill>
              <a:latin typeface="UD デジタル 教科書体 NP-R" panose="02020400000000000000" pitchFamily="18" charset="-128"/>
              <a:ea typeface="UD デジタル 教科書体 NP-R" panose="02020400000000000000" pitchFamily="18" charset="-128"/>
            </a:endParaRPr>
          </a:p>
          <a:p>
            <a:endParaRPr lang="en-US" altLang="ja-JP" sz="600" dirty="0">
              <a:solidFill>
                <a:prstClr val="black"/>
              </a:solidFill>
              <a:latin typeface="UD デジタル 教科書体 NP-R" panose="02020400000000000000" pitchFamily="18" charset="-128"/>
              <a:ea typeface="UD デジタル 教科書体 NP-R" panose="02020400000000000000" pitchFamily="18" charset="-128"/>
            </a:endParaRPr>
          </a:p>
          <a:p>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・国民のためにきちんと</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役に立っているの？</a:t>
            </a:r>
          </a:p>
        </p:txBody>
      </p:sp>
      <p:sp>
        <p:nvSpPr>
          <p:cNvPr id="4" name="スライド番号プレースホルダー 3">
            <a:extLst>
              <a:ext uri="{FF2B5EF4-FFF2-40B4-BE49-F238E27FC236}">
                <a16:creationId xmlns:a16="http://schemas.microsoft.com/office/drawing/2014/main" id="{90D38225-8FB0-4F4B-BFF0-037DD7EF66AD}"/>
              </a:ext>
            </a:extLst>
          </p:cNvPr>
          <p:cNvSpPr>
            <a:spLocks noGrp="1"/>
          </p:cNvSpPr>
          <p:nvPr>
            <p:ph type="sldNum" sz="quarter" idx="12"/>
          </p:nvPr>
        </p:nvSpPr>
        <p:spPr/>
        <p:txBody>
          <a:bodyPr/>
          <a:lstStyle/>
          <a:p>
            <a:pPr>
              <a:defRPr/>
            </a:pPr>
            <a:r>
              <a:rPr lang="en-US" altLang="ja-JP" dirty="0">
                <a:solidFill>
                  <a:prstClr val="black"/>
                </a:solidFill>
              </a:rPr>
              <a:t>6</a:t>
            </a:r>
          </a:p>
        </p:txBody>
      </p:sp>
      <p:pic>
        <p:nvPicPr>
          <p:cNvPr id="2" name="7">
            <a:hlinkClick r:id="" action="ppaction://media"/>
            <a:extLst>
              <a:ext uri="{FF2B5EF4-FFF2-40B4-BE49-F238E27FC236}">
                <a16:creationId xmlns:a16="http://schemas.microsoft.com/office/drawing/2014/main" id="{F4F81FFF-9AD9-F248-F382-33606F88B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0545" y="49294"/>
            <a:ext cx="609600" cy="609600"/>
          </a:xfrm>
          <a:prstGeom prst="rect">
            <a:avLst/>
          </a:prstGeom>
        </p:spPr>
      </p:pic>
    </p:spTree>
    <p:extLst>
      <p:ext uri="{BB962C8B-B14F-4D97-AF65-F5344CB8AC3E}">
        <p14:creationId xmlns:p14="http://schemas.microsoft.com/office/powerpoint/2010/main" val="17077284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コストに見合った効果">
            <a:extLst>
              <a:ext uri="{FF2B5EF4-FFF2-40B4-BE49-F238E27FC236}">
                <a16:creationId xmlns:a16="http://schemas.microsoft.com/office/drawing/2014/main" id="{AD914166-1C3F-4904-A774-CB391C4F1094}"/>
              </a:ext>
            </a:extLst>
          </p:cNvPr>
          <p:cNvSpPr/>
          <p:nvPr/>
        </p:nvSpPr>
        <p:spPr>
          <a:xfrm>
            <a:off x="2808473" y="3888384"/>
            <a:ext cx="7020577" cy="923330"/>
          </a:xfrm>
          <a:prstGeom prst="rect">
            <a:avLst/>
          </a:prstGeom>
        </p:spPr>
        <p:txBody>
          <a:bodyPr wrap="square">
            <a:spAutoFit/>
          </a:bodyPr>
          <a:lstStyle/>
          <a:p>
            <a:r>
              <a:rPr lang="ja-JP" altLang="en-US" dirty="0">
                <a:latin typeface="+mn-ea"/>
              </a:rPr>
              <a:t>・コストに見合った効果があった？</a:t>
            </a:r>
            <a:endParaRPr lang="en-US" altLang="ja-JP" dirty="0">
              <a:latin typeface="+mn-ea"/>
            </a:endParaRPr>
          </a:p>
          <a:p>
            <a:r>
              <a:rPr lang="ja-JP" altLang="en-US" dirty="0">
                <a:latin typeface="+mn-ea"/>
              </a:rPr>
              <a:t>・より少ないコストで必要な効果が得られるものは</a:t>
            </a:r>
            <a:br>
              <a:rPr lang="en-US" altLang="ja-JP" dirty="0">
                <a:latin typeface="+mn-ea"/>
              </a:rPr>
            </a:br>
            <a:r>
              <a:rPr lang="ja-JP" altLang="en-US" dirty="0">
                <a:latin typeface="+mn-ea"/>
              </a:rPr>
              <a:t>　他にない？</a:t>
            </a:r>
            <a:endParaRPr lang="en-US" altLang="ja-JP" dirty="0">
              <a:latin typeface="+mn-ea"/>
            </a:endParaRPr>
          </a:p>
        </p:txBody>
      </p:sp>
      <p:grpSp>
        <p:nvGrpSpPr>
          <p:cNvPr id="26" name="図：効率性"/>
          <p:cNvGrpSpPr/>
          <p:nvPr/>
        </p:nvGrpSpPr>
        <p:grpSpPr>
          <a:xfrm>
            <a:off x="838714" y="3673549"/>
            <a:ext cx="1912296" cy="1167935"/>
            <a:chOff x="2905872" y="5221576"/>
            <a:chExt cx="1912296" cy="1167935"/>
          </a:xfrm>
        </p:grpSpPr>
        <p:sp>
          <p:nvSpPr>
            <p:cNvPr id="27" name="円/楕円 26"/>
            <p:cNvSpPr/>
            <p:nvPr/>
          </p:nvSpPr>
          <p:spPr>
            <a:xfrm>
              <a:off x="2905872" y="5221576"/>
              <a:ext cx="1912296" cy="1167935"/>
            </a:xfrm>
            <a:prstGeom prst="ellipse">
              <a:avLst/>
            </a:prstGeom>
            <a:solidFill>
              <a:schemeClr val="accent4">
                <a:lumMod val="40000"/>
                <a:lumOff val="60000"/>
              </a:schemeClr>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972085" y="5336748"/>
              <a:ext cx="1779869" cy="9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rPr>
                <a:t>効率</a:t>
              </a:r>
              <a:r>
                <a:rPr kumimoji="1" lang="ja-JP" altLang="en-US" sz="2800" b="1" dirty="0">
                  <a:solidFill>
                    <a:schemeClr val="tx1">
                      <a:lumMod val="75000"/>
                      <a:lumOff val="25000"/>
                    </a:schemeClr>
                  </a:solidFill>
                </a:rPr>
                <a:t>性</a:t>
              </a:r>
              <a:endParaRPr kumimoji="1" lang="en-US" altLang="ja-JP" sz="2800" b="1" dirty="0">
                <a:solidFill>
                  <a:schemeClr val="tx1">
                    <a:lumMod val="75000"/>
                    <a:lumOff val="25000"/>
                  </a:schemeClr>
                </a:solidFill>
              </a:endParaRPr>
            </a:p>
          </p:txBody>
        </p:sp>
      </p:grpSp>
      <p:sp>
        <p:nvSpPr>
          <p:cNvPr id="29" name="テキスト：政策を実施したことで">
            <a:extLst>
              <a:ext uri="{FF2B5EF4-FFF2-40B4-BE49-F238E27FC236}">
                <a16:creationId xmlns:a16="http://schemas.microsoft.com/office/drawing/2014/main" id="{AD914166-1C3F-4904-A774-CB391C4F1094}"/>
              </a:ext>
            </a:extLst>
          </p:cNvPr>
          <p:cNvSpPr/>
          <p:nvPr/>
        </p:nvSpPr>
        <p:spPr>
          <a:xfrm>
            <a:off x="2808473" y="5593029"/>
            <a:ext cx="5688584" cy="369332"/>
          </a:xfrm>
          <a:prstGeom prst="rect">
            <a:avLst/>
          </a:prstGeom>
        </p:spPr>
        <p:txBody>
          <a:bodyPr wrap="square">
            <a:spAutoFit/>
          </a:bodyPr>
          <a:lstStyle/>
          <a:p>
            <a:r>
              <a:rPr lang="ja-JP" altLang="en-US" dirty="0"/>
              <a:t>・政策を実施したことで、期待した効果があった？</a:t>
            </a:r>
            <a:endParaRPr lang="en-US" altLang="ja-JP" dirty="0"/>
          </a:p>
        </p:txBody>
      </p:sp>
      <p:grpSp>
        <p:nvGrpSpPr>
          <p:cNvPr id="13" name="図：有効性"/>
          <p:cNvGrpSpPr/>
          <p:nvPr/>
        </p:nvGrpSpPr>
        <p:grpSpPr>
          <a:xfrm>
            <a:off x="838714" y="5200189"/>
            <a:ext cx="1912296" cy="1167935"/>
            <a:chOff x="2905872" y="5221576"/>
            <a:chExt cx="1912296" cy="1167935"/>
          </a:xfrm>
        </p:grpSpPr>
        <p:sp>
          <p:nvSpPr>
            <p:cNvPr id="12" name="円/楕円 11"/>
            <p:cNvSpPr/>
            <p:nvPr/>
          </p:nvSpPr>
          <p:spPr>
            <a:xfrm>
              <a:off x="2905872" y="5221576"/>
              <a:ext cx="1912296" cy="1167935"/>
            </a:xfrm>
            <a:prstGeom prst="ellipse">
              <a:avLst/>
            </a:prstGeom>
            <a:solidFill>
              <a:schemeClr val="accent3">
                <a:lumMod val="40000"/>
                <a:lumOff val="60000"/>
              </a:schemeClr>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24" name="正方形/長方形 23"/>
            <p:cNvSpPr/>
            <p:nvPr/>
          </p:nvSpPr>
          <p:spPr>
            <a:xfrm>
              <a:off x="2972085" y="5336748"/>
              <a:ext cx="1779869" cy="9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lumMod val="75000"/>
                      <a:lumOff val="25000"/>
                    </a:schemeClr>
                  </a:solidFill>
                </a:rPr>
                <a:t>有効性</a:t>
              </a:r>
              <a:endParaRPr kumimoji="1" lang="en-US" altLang="ja-JP" sz="2800" b="1" dirty="0">
                <a:solidFill>
                  <a:schemeClr val="tx1">
                    <a:lumMod val="75000"/>
                    <a:lumOff val="25000"/>
                  </a:schemeClr>
                </a:solidFill>
              </a:endParaRPr>
            </a:p>
          </p:txBody>
        </p:sp>
      </p:grpSp>
      <p:sp>
        <p:nvSpPr>
          <p:cNvPr id="2" name="テキスト：政策の目的は、">
            <a:extLst>
              <a:ext uri="{FF2B5EF4-FFF2-40B4-BE49-F238E27FC236}">
                <a16:creationId xmlns:a16="http://schemas.microsoft.com/office/drawing/2014/main" id="{AD914166-1C3F-4904-A774-CB391C4F1094}"/>
              </a:ext>
            </a:extLst>
          </p:cNvPr>
          <p:cNvSpPr/>
          <p:nvPr/>
        </p:nvSpPr>
        <p:spPr>
          <a:xfrm>
            <a:off x="2808473" y="2482422"/>
            <a:ext cx="7020577" cy="646331"/>
          </a:xfrm>
          <a:prstGeom prst="rect">
            <a:avLst/>
          </a:prstGeom>
        </p:spPr>
        <p:txBody>
          <a:bodyPr wrap="square">
            <a:spAutoFit/>
          </a:bodyPr>
          <a:lstStyle/>
          <a:p>
            <a:r>
              <a:rPr lang="ja-JP" altLang="en-US" dirty="0">
                <a:latin typeface="+mn-ea"/>
              </a:rPr>
              <a:t>・政策の目的は、国民や社会のニーズに照らして妥当？</a:t>
            </a:r>
            <a:endParaRPr lang="en-US" altLang="ja-JP" dirty="0">
              <a:latin typeface="+mn-ea"/>
            </a:endParaRPr>
          </a:p>
          <a:p>
            <a:r>
              <a:rPr lang="ja-JP" altLang="en-US" dirty="0">
                <a:latin typeface="+mn-ea"/>
              </a:rPr>
              <a:t>・行政が担う必要があるか？</a:t>
            </a:r>
            <a:endParaRPr lang="en-US" altLang="ja-JP" dirty="0">
              <a:latin typeface="+mn-ea"/>
            </a:endParaRPr>
          </a:p>
        </p:txBody>
      </p:sp>
      <p:grpSp>
        <p:nvGrpSpPr>
          <p:cNvPr id="15" name="図：必要性"/>
          <p:cNvGrpSpPr/>
          <p:nvPr/>
        </p:nvGrpSpPr>
        <p:grpSpPr>
          <a:xfrm>
            <a:off x="838714" y="2222187"/>
            <a:ext cx="1912296" cy="1167935"/>
            <a:chOff x="644998" y="2637336"/>
            <a:chExt cx="1912296" cy="1167935"/>
          </a:xfrm>
        </p:grpSpPr>
        <p:sp>
          <p:nvSpPr>
            <p:cNvPr id="25" name="円/楕円 24"/>
            <p:cNvSpPr/>
            <p:nvPr/>
          </p:nvSpPr>
          <p:spPr>
            <a:xfrm>
              <a:off x="644998" y="2637336"/>
              <a:ext cx="1912296" cy="1167935"/>
            </a:xfrm>
            <a:prstGeom prst="ellipse">
              <a:avLst/>
            </a:prstGeom>
            <a:solidFill>
              <a:schemeClr val="accent1">
                <a:lumMod val="40000"/>
                <a:lumOff val="6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967947" y="2812910"/>
              <a:ext cx="1266398" cy="81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lumMod val="75000"/>
                      <a:lumOff val="25000"/>
                    </a:schemeClr>
                  </a:solidFill>
                  <a:latin typeface="+mn-ea"/>
                </a:rPr>
                <a:t>必要性</a:t>
              </a:r>
              <a:endParaRPr kumimoji="1" lang="en-US" altLang="ja-JP" sz="2800" b="1" dirty="0">
                <a:solidFill>
                  <a:schemeClr val="tx1">
                    <a:lumMod val="75000"/>
                    <a:lumOff val="25000"/>
                  </a:schemeClr>
                </a:solidFill>
                <a:latin typeface="+mn-ea"/>
              </a:endParaRPr>
            </a:p>
          </p:txBody>
        </p:sp>
      </p:grpSp>
      <p:sp>
        <p:nvSpPr>
          <p:cNvPr id="14" name="テキスト：政策評価は、政策効果の把握の結果を基礎として、">
            <a:extLst>
              <a:ext uri="{FF2B5EF4-FFF2-40B4-BE49-F238E27FC236}">
                <a16:creationId xmlns:a16="http://schemas.microsoft.com/office/drawing/2014/main" id="{043E296E-F7F0-48EC-9626-8F7787148FD3}"/>
              </a:ext>
            </a:extLst>
          </p:cNvPr>
          <p:cNvSpPr txBox="1"/>
          <p:nvPr/>
        </p:nvSpPr>
        <p:spPr>
          <a:xfrm>
            <a:off x="197683" y="965720"/>
            <a:ext cx="8655372" cy="830997"/>
          </a:xfrm>
          <a:prstGeom prst="rect">
            <a:avLst/>
          </a:prstGeom>
          <a:noFill/>
        </p:spPr>
        <p:txBody>
          <a:bodyPr wrap="square" rtlCol="0">
            <a:spAutoFit/>
          </a:bodyPr>
          <a:lstStyle/>
          <a:p>
            <a:r>
              <a:rPr lang="ja-JP" altLang="en-US" sz="2400" dirty="0">
                <a:latin typeface="+mn-ea"/>
              </a:rPr>
              <a:t>政策評価は、政策効果の把握の結果を基礎として、</a:t>
            </a:r>
            <a:br>
              <a:rPr lang="en-US" altLang="ja-JP" sz="2400" dirty="0">
                <a:latin typeface="+mn-ea"/>
              </a:rPr>
            </a:br>
            <a:r>
              <a:rPr lang="ja-JP" altLang="en-US" sz="2400" b="1" dirty="0">
                <a:latin typeface="+mn-ea"/>
              </a:rPr>
              <a:t>必要性</a:t>
            </a:r>
            <a:r>
              <a:rPr lang="ja-JP" altLang="en-US" sz="2400" dirty="0">
                <a:latin typeface="+mn-ea"/>
              </a:rPr>
              <a:t>、</a:t>
            </a:r>
            <a:r>
              <a:rPr lang="ja-JP" altLang="en-US" sz="2400" b="1" dirty="0">
                <a:latin typeface="+mn-ea"/>
              </a:rPr>
              <a:t>効率性</a:t>
            </a:r>
            <a:r>
              <a:rPr lang="ja-JP" altLang="en-US" sz="2400" dirty="0">
                <a:latin typeface="+mn-ea"/>
              </a:rPr>
              <a:t>、</a:t>
            </a:r>
            <a:r>
              <a:rPr lang="ja-JP" altLang="en-US" sz="2400" b="1" dirty="0">
                <a:latin typeface="+mn-ea"/>
              </a:rPr>
              <a:t>有効性</a:t>
            </a:r>
            <a:r>
              <a:rPr lang="ja-JP" altLang="en-US" sz="2400" dirty="0">
                <a:latin typeface="+mn-ea"/>
              </a:rPr>
              <a:t>などの観点から評価します。　　</a:t>
            </a:r>
          </a:p>
        </p:txBody>
      </p:sp>
      <p:sp>
        <p:nvSpPr>
          <p:cNvPr id="16" name="タイトル線">
            <a:extLst>
              <a:ext uri="{FF2B5EF4-FFF2-40B4-BE49-F238E27FC236}">
                <a16:creationId xmlns:a16="http://schemas.microsoft.com/office/drawing/2014/main" id="{D7D7F2D8-F613-4842-B170-493085F72BC1}"/>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marL="0" marR="0" lvl="0" indent="0" algn="l" defTabSz="844083" rtl="0" eaLnBrk="1" fontAlgn="auto" latinLnBrk="0" hangingPunct="1">
              <a:lnSpc>
                <a:spcPct val="100000"/>
              </a:lnSpc>
              <a:spcBef>
                <a:spcPct val="0"/>
              </a:spcBef>
              <a:spcAft>
                <a:spcPts val="0"/>
              </a:spcAft>
              <a:buClrTx/>
              <a:buSzTx/>
              <a:buFontTx/>
              <a:buNone/>
              <a:tabLst/>
              <a:defRPr/>
            </a:pPr>
            <a:r>
              <a:rPr lang="ja-JP" altLang="en-US" sz="2800">
                <a:solidFill>
                  <a:prstClr val="black"/>
                </a:solidFill>
                <a:latin typeface="メイリオ"/>
                <a:ea typeface="メイリオ"/>
              </a:rPr>
              <a:t>２ </a:t>
            </a:r>
            <a:r>
              <a:rPr kumimoji="1" lang="ja-JP" altLang="en-US" sz="2800" b="0" i="0" u="none" strike="noStrike" kern="1200" cap="none" spc="0" normalizeH="0" baseline="0" noProof="0">
                <a:ln>
                  <a:noFill/>
                </a:ln>
                <a:solidFill>
                  <a:prstClr val="black"/>
                </a:solidFill>
                <a:effectLst/>
                <a:uLnTx/>
                <a:uFillTx/>
                <a:latin typeface="メイリオ"/>
                <a:ea typeface="メイリオ"/>
              </a:rPr>
              <a:t>政策評価制度の</a:t>
            </a:r>
            <a:r>
              <a:rPr kumimoji="1" lang="ja-JP" altLang="en-US" sz="2800" b="0" i="0" u="none" strike="noStrike" kern="1200" cap="none" spc="0" normalizeH="0" baseline="0" noProof="0">
                <a:ln>
                  <a:noFill/>
                </a:ln>
                <a:effectLst/>
                <a:uLnTx/>
                <a:uFillTx/>
                <a:latin typeface="メイリオ"/>
                <a:ea typeface="メイリオ"/>
              </a:rPr>
              <a:t>ポイント </a:t>
            </a:r>
            <a:r>
              <a:rPr kumimoji="1" lang="ja-JP" altLang="en-US" sz="1900" b="0" i="0" u="none" strike="noStrike" kern="1200" cap="none" spc="0" normalizeH="0" baseline="0" noProof="0">
                <a:ln>
                  <a:noFill/>
                </a:ln>
                <a:effectLst/>
                <a:uLnTx/>
                <a:uFillTx/>
                <a:latin typeface="メイリオ"/>
                <a:ea typeface="メイリオ"/>
              </a:rPr>
              <a:t>～（</a:t>
            </a:r>
            <a:r>
              <a:rPr lang="ja-JP" altLang="en-US" sz="1900">
                <a:latin typeface="メイリオ"/>
                <a:ea typeface="メイリオ"/>
              </a:rPr>
              <a:t>３</a:t>
            </a:r>
            <a:r>
              <a:rPr kumimoji="1" lang="ja-JP" altLang="en-US" sz="1900" b="0" i="0" u="none" strike="noStrike" kern="1200" cap="none" spc="0" normalizeH="0" baseline="0" noProof="0">
                <a:ln>
                  <a:noFill/>
                </a:ln>
                <a:effectLst/>
                <a:uLnTx/>
                <a:uFillTx/>
                <a:latin typeface="メイリオ"/>
                <a:ea typeface="メイリオ"/>
              </a:rPr>
              <a:t>）政策評価の観点</a:t>
            </a:r>
            <a:r>
              <a:rPr kumimoji="1" lang="ja-JP" altLang="en-US" sz="1900" b="0" i="0" u="none" strike="noStrike" kern="1200" cap="none" spc="0" normalizeH="0" baseline="0" noProof="0">
                <a:ln>
                  <a:noFill/>
                </a:ln>
                <a:solidFill>
                  <a:prstClr val="black"/>
                </a:solidFill>
                <a:effectLst/>
                <a:uLnTx/>
                <a:uFillTx/>
                <a:latin typeface="メイリオ"/>
                <a:ea typeface="メイリオ"/>
              </a:rPr>
              <a:t>～</a:t>
            </a:r>
          </a:p>
        </p:txBody>
      </p:sp>
      <p:sp>
        <p:nvSpPr>
          <p:cNvPr id="4" name="スライド番号プレースホルダー 3">
            <a:extLst>
              <a:ext uri="{FF2B5EF4-FFF2-40B4-BE49-F238E27FC236}">
                <a16:creationId xmlns:a16="http://schemas.microsoft.com/office/drawing/2014/main" id="{4F84EB78-4560-448B-AFD2-3596CB76E9A0}"/>
              </a:ext>
            </a:extLst>
          </p:cNvPr>
          <p:cNvSpPr>
            <a:spLocks noGrp="1"/>
          </p:cNvSpPr>
          <p:nvPr>
            <p:ph type="sldNum" sz="quarter" idx="12"/>
          </p:nvPr>
        </p:nvSpPr>
        <p:spPr/>
        <p:txBody>
          <a:bodyPr/>
          <a:lstStyle/>
          <a:p>
            <a:pPr>
              <a:defRPr/>
            </a:pPr>
            <a:r>
              <a:rPr lang="en-US" altLang="ja-JP" dirty="0">
                <a:solidFill>
                  <a:prstClr val="black"/>
                </a:solidFill>
              </a:rPr>
              <a:t>7</a:t>
            </a:r>
          </a:p>
        </p:txBody>
      </p:sp>
      <p:pic>
        <p:nvPicPr>
          <p:cNvPr id="3" name="8">
            <a:hlinkClick r:id="" action="ppaction://media"/>
            <a:extLst>
              <a:ext uri="{FF2B5EF4-FFF2-40B4-BE49-F238E27FC236}">
                <a16:creationId xmlns:a16="http://schemas.microsoft.com/office/drawing/2014/main" id="{80B1020C-9781-003B-6041-847196005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057" y="58547"/>
            <a:ext cx="609600" cy="609600"/>
          </a:xfrm>
          <a:prstGeom prst="rect">
            <a:avLst/>
          </a:prstGeom>
        </p:spPr>
      </p:pic>
    </p:spTree>
    <p:extLst>
      <p:ext uri="{BB962C8B-B14F-4D97-AF65-F5344CB8AC3E}">
        <p14:creationId xmlns:p14="http://schemas.microsoft.com/office/powerpoint/2010/main" val="5606956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政策のマネジメント・サイクル">
            <a:extLst>
              <a:ext uri="{FF2B5EF4-FFF2-40B4-BE49-F238E27FC236}">
                <a16:creationId xmlns:a16="http://schemas.microsoft.com/office/drawing/2014/main" id="{8E603927-83F6-3057-C280-CADCBAA92376}"/>
              </a:ext>
            </a:extLst>
          </p:cNvPr>
          <p:cNvSpPr txBox="1">
            <a:spLocks noChangeArrowheads="1"/>
          </p:cNvSpPr>
          <p:nvPr/>
        </p:nvSpPr>
        <p:spPr bwMode="auto">
          <a:xfrm>
            <a:off x="2705549" y="4264122"/>
            <a:ext cx="3763209" cy="70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scene3d>
              <a:camera prst="orthographicFront"/>
              <a:lightRig rig="threePt" dir="t"/>
            </a:scene3d>
            <a:sp3d extrusionH="57150" contourW="12700">
              <a:bevelT w="38100" h="38100" prst="relaxedInset"/>
            </a:sp3d>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sz="2400">
                <a:solidFill>
                  <a:srgbClr val="000000"/>
                </a:solidFill>
                <a:latin typeface="メイリオ" panose="020B0604030504040204" pitchFamily="50" charset="-128"/>
                <a:ea typeface="メイリオ" panose="020B0604030504040204" pitchFamily="50" charset="-128"/>
              </a:rPr>
              <a:t>政策の</a:t>
            </a:r>
            <a:endParaRPr lang="en-US" altLang="ja-JP" sz="2400" dirty="0">
              <a:solidFill>
                <a:srgbClr val="000000"/>
              </a:solidFill>
              <a:latin typeface="メイリオ" panose="020B0604030504040204" pitchFamily="50" charset="-128"/>
              <a:ea typeface="メイリオ" panose="020B0604030504040204" pitchFamily="50" charset="-128"/>
            </a:endParaRPr>
          </a:p>
          <a:p>
            <a:pPr algn="ctr" eaLnBrk="1" hangingPunct="1">
              <a:defRPr/>
            </a:pPr>
            <a:r>
              <a:rPr lang="ja-JP" altLang="en-US" sz="2400">
                <a:solidFill>
                  <a:srgbClr val="000000"/>
                </a:solidFill>
                <a:latin typeface="メイリオ" panose="020B0604030504040204" pitchFamily="50" charset="-128"/>
                <a:ea typeface="メイリオ" panose="020B0604030504040204" pitchFamily="50" charset="-128"/>
              </a:rPr>
              <a:t>マネジメント・サイクル</a:t>
            </a:r>
          </a:p>
        </p:txBody>
      </p:sp>
      <p:cxnSp>
        <p:nvCxnSpPr>
          <p:cNvPr id="30" name="線④">
            <a:extLst>
              <a:ext uri="{FF2B5EF4-FFF2-40B4-BE49-F238E27FC236}">
                <a16:creationId xmlns:a16="http://schemas.microsoft.com/office/drawing/2014/main" id="{5E935AB0-BE3F-4B9E-FFD1-2EEB31936CF5}"/>
              </a:ext>
            </a:extLst>
          </p:cNvPr>
          <p:cNvCxnSpPr>
            <a:cxnSpLocks/>
          </p:cNvCxnSpPr>
          <p:nvPr/>
        </p:nvCxnSpPr>
        <p:spPr>
          <a:xfrm rot="5760000" flipH="1" flipV="1">
            <a:off x="2430075" y="3158770"/>
            <a:ext cx="507908" cy="763323"/>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31" name="図：Do">
            <a:extLst>
              <a:ext uri="{FF2B5EF4-FFF2-40B4-BE49-F238E27FC236}">
                <a16:creationId xmlns:a16="http://schemas.microsoft.com/office/drawing/2014/main" id="{B41B6A6E-24AA-9CDB-379C-B9DD0ED3C2AE}"/>
              </a:ext>
            </a:extLst>
          </p:cNvPr>
          <p:cNvGrpSpPr/>
          <p:nvPr/>
        </p:nvGrpSpPr>
        <p:grpSpPr>
          <a:xfrm>
            <a:off x="652484" y="3860357"/>
            <a:ext cx="1741081" cy="1272347"/>
            <a:chOff x="652484" y="3811589"/>
            <a:chExt cx="1741081" cy="1272347"/>
          </a:xfrm>
        </p:grpSpPr>
        <p:sp>
          <p:nvSpPr>
            <p:cNvPr id="32" name="楕円 31">
              <a:extLst>
                <a:ext uri="{FF2B5EF4-FFF2-40B4-BE49-F238E27FC236}">
                  <a16:creationId xmlns:a16="http://schemas.microsoft.com/office/drawing/2014/main" id="{1936C587-4D36-AB31-5903-7C6C37867559}"/>
                </a:ext>
              </a:extLst>
            </p:cNvPr>
            <p:cNvSpPr/>
            <p:nvPr/>
          </p:nvSpPr>
          <p:spPr>
            <a:xfrm>
              <a:off x="652484" y="3811589"/>
              <a:ext cx="1741081" cy="1272347"/>
            </a:xfrm>
            <a:prstGeom prst="ellipse">
              <a:avLst/>
            </a:prstGeom>
            <a:solidFill>
              <a:srgbClr val="CCBB6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3" name="正方形/長方形 32">
              <a:extLst>
                <a:ext uri="{FF2B5EF4-FFF2-40B4-BE49-F238E27FC236}">
                  <a16:creationId xmlns:a16="http://schemas.microsoft.com/office/drawing/2014/main" id="{1001922E-16E0-5B35-70EF-DB2DD2BBD82E}"/>
                </a:ext>
              </a:extLst>
            </p:cNvPr>
            <p:cNvSpPr/>
            <p:nvPr/>
          </p:nvSpPr>
          <p:spPr>
            <a:xfrm>
              <a:off x="884019" y="3958397"/>
              <a:ext cx="1191955" cy="583558"/>
            </a:xfrm>
            <a:prstGeom prst="rect">
              <a:avLst/>
            </a:prstGeom>
          </p:spPr>
          <p:txBody>
            <a:bodyPr wrap="squar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Do</a:t>
              </a:r>
              <a:endPar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4" name="正方形/長方形 33">
              <a:extLst>
                <a:ext uri="{FF2B5EF4-FFF2-40B4-BE49-F238E27FC236}">
                  <a16:creationId xmlns:a16="http://schemas.microsoft.com/office/drawing/2014/main" id="{81352669-6E99-6169-E109-E4DAD3EE2B79}"/>
                </a:ext>
              </a:extLst>
            </p:cNvPr>
            <p:cNvSpPr/>
            <p:nvPr/>
          </p:nvSpPr>
          <p:spPr>
            <a:xfrm>
              <a:off x="815138" y="4340986"/>
              <a:ext cx="1415772" cy="583558"/>
            </a:xfrm>
            <a:prstGeom prst="rect">
              <a:avLst/>
            </a:prstGeom>
          </p:spPr>
          <p:txBody>
            <a:bodyPr wrap="non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（実施）</a:t>
              </a:r>
            </a:p>
          </p:txBody>
        </p:sp>
      </p:grpSp>
      <p:cxnSp>
        <p:nvCxnSpPr>
          <p:cNvPr id="35" name="線③">
            <a:extLst>
              <a:ext uri="{FF2B5EF4-FFF2-40B4-BE49-F238E27FC236}">
                <a16:creationId xmlns:a16="http://schemas.microsoft.com/office/drawing/2014/main" id="{2E379459-5BB6-111C-DC5F-EC3CA0A84954}"/>
              </a:ext>
            </a:extLst>
          </p:cNvPr>
          <p:cNvCxnSpPr>
            <a:cxnSpLocks/>
          </p:cNvCxnSpPr>
          <p:nvPr/>
        </p:nvCxnSpPr>
        <p:spPr>
          <a:xfrm rot="10800000">
            <a:off x="2277912" y="5422132"/>
            <a:ext cx="792000" cy="468000"/>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36" name="図：Plan">
            <a:extLst>
              <a:ext uri="{FF2B5EF4-FFF2-40B4-BE49-F238E27FC236}">
                <a16:creationId xmlns:a16="http://schemas.microsoft.com/office/drawing/2014/main" id="{AA358E27-D359-E17F-0A20-28776E7A41E0}"/>
              </a:ext>
            </a:extLst>
          </p:cNvPr>
          <p:cNvGrpSpPr/>
          <p:nvPr/>
        </p:nvGrpSpPr>
        <p:grpSpPr>
          <a:xfrm>
            <a:off x="3571491" y="5247491"/>
            <a:ext cx="2031326" cy="1361473"/>
            <a:chOff x="3571491" y="5198723"/>
            <a:chExt cx="2031326" cy="1361473"/>
          </a:xfrm>
        </p:grpSpPr>
        <p:sp>
          <p:nvSpPr>
            <p:cNvPr id="37" name="楕円 2">
              <a:extLst>
                <a:ext uri="{FF2B5EF4-FFF2-40B4-BE49-F238E27FC236}">
                  <a16:creationId xmlns:a16="http://schemas.microsoft.com/office/drawing/2014/main" id="{621122A7-4688-07DC-2BEA-6C4947341115}"/>
                </a:ext>
              </a:extLst>
            </p:cNvPr>
            <p:cNvSpPr/>
            <p:nvPr/>
          </p:nvSpPr>
          <p:spPr>
            <a:xfrm>
              <a:off x="3717090" y="5198723"/>
              <a:ext cx="1741081" cy="1361473"/>
            </a:xfrm>
            <a:prstGeom prst="ellipse">
              <a:avLst/>
            </a:prstGeom>
            <a:solidFill>
              <a:srgbClr val="CC667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8" name="正方形/長方形 37">
              <a:extLst>
                <a:ext uri="{FF2B5EF4-FFF2-40B4-BE49-F238E27FC236}">
                  <a16:creationId xmlns:a16="http://schemas.microsoft.com/office/drawing/2014/main" id="{D356AD0B-AFC7-B16F-362B-AA40F63B1DB4}"/>
                </a:ext>
              </a:extLst>
            </p:cNvPr>
            <p:cNvSpPr/>
            <p:nvPr/>
          </p:nvSpPr>
          <p:spPr>
            <a:xfrm>
              <a:off x="3783036" y="5330166"/>
              <a:ext cx="1608236" cy="583558"/>
            </a:xfrm>
            <a:prstGeom prst="rect">
              <a:avLst/>
            </a:prstGeom>
          </p:spPr>
          <p:txBody>
            <a:bodyPr wrap="squar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Plan</a:t>
              </a:r>
              <a:endPar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9" name="正方形/長方形 38">
              <a:extLst>
                <a:ext uri="{FF2B5EF4-FFF2-40B4-BE49-F238E27FC236}">
                  <a16:creationId xmlns:a16="http://schemas.microsoft.com/office/drawing/2014/main" id="{04E9AD43-426D-C1DF-D56D-87BCE42F4230}"/>
                </a:ext>
              </a:extLst>
            </p:cNvPr>
            <p:cNvSpPr/>
            <p:nvPr/>
          </p:nvSpPr>
          <p:spPr>
            <a:xfrm>
              <a:off x="3571491" y="5733094"/>
              <a:ext cx="2031326" cy="624145"/>
            </a:xfrm>
            <a:prstGeom prst="rect">
              <a:avLst/>
            </a:prstGeom>
          </p:spPr>
          <p:txBody>
            <a:bodyPr wrap="non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（企画立案）</a:t>
              </a:r>
              <a:endPar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cxnSp>
        <p:nvCxnSpPr>
          <p:cNvPr id="40" name="線②">
            <a:extLst>
              <a:ext uri="{FF2B5EF4-FFF2-40B4-BE49-F238E27FC236}">
                <a16:creationId xmlns:a16="http://schemas.microsoft.com/office/drawing/2014/main" id="{E4876DEA-7042-FB1C-DE09-727BAF8AF838}"/>
              </a:ext>
            </a:extLst>
          </p:cNvPr>
          <p:cNvCxnSpPr>
            <a:cxnSpLocks/>
          </p:cNvCxnSpPr>
          <p:nvPr/>
        </p:nvCxnSpPr>
        <p:spPr>
          <a:xfrm rot="4980000" flipH="1" flipV="1">
            <a:off x="5947097" y="5514405"/>
            <a:ext cx="507908" cy="763323"/>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a:scene3d>
            <a:camera prst="orthographicFront">
              <a:rot lat="0" lon="0" rev="9900000"/>
            </a:camera>
            <a:lightRig rig="threePt" dir="t"/>
          </a:scene3d>
          <a:sp3d/>
        </p:spPr>
      </p:cxnSp>
      <p:grpSp>
        <p:nvGrpSpPr>
          <p:cNvPr id="41" name="図：Action">
            <a:extLst>
              <a:ext uri="{FF2B5EF4-FFF2-40B4-BE49-F238E27FC236}">
                <a16:creationId xmlns:a16="http://schemas.microsoft.com/office/drawing/2014/main" id="{F0C4475A-0136-D8FF-31A3-66731B48ED7A}"/>
              </a:ext>
            </a:extLst>
          </p:cNvPr>
          <p:cNvGrpSpPr/>
          <p:nvPr/>
        </p:nvGrpSpPr>
        <p:grpSpPr>
          <a:xfrm>
            <a:off x="6799951" y="3912487"/>
            <a:ext cx="1680954" cy="1471594"/>
            <a:chOff x="6799951" y="3863719"/>
            <a:chExt cx="1680954" cy="1471594"/>
          </a:xfrm>
        </p:grpSpPr>
        <p:sp>
          <p:nvSpPr>
            <p:cNvPr id="42" name="楕円 41">
              <a:extLst>
                <a:ext uri="{FF2B5EF4-FFF2-40B4-BE49-F238E27FC236}">
                  <a16:creationId xmlns:a16="http://schemas.microsoft.com/office/drawing/2014/main" id="{EFBE4BB2-0F56-BBAD-2FB2-F337D81C2CCC}"/>
                </a:ext>
              </a:extLst>
            </p:cNvPr>
            <p:cNvSpPr/>
            <p:nvPr/>
          </p:nvSpPr>
          <p:spPr>
            <a:xfrm>
              <a:off x="6799951" y="3863719"/>
              <a:ext cx="1680954" cy="1341147"/>
            </a:xfrm>
            <a:prstGeom prst="ellipse">
              <a:avLst/>
            </a:prstGeom>
            <a:solidFill>
              <a:srgbClr val="E4F0DA">
                <a:lumMod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3" name="正方形/長方形 42">
              <a:extLst>
                <a:ext uri="{FF2B5EF4-FFF2-40B4-BE49-F238E27FC236}">
                  <a16:creationId xmlns:a16="http://schemas.microsoft.com/office/drawing/2014/main" id="{7B2D33E3-A2CA-3F9C-DB2F-31DC7418BFC8}"/>
                </a:ext>
              </a:extLst>
            </p:cNvPr>
            <p:cNvSpPr/>
            <p:nvPr/>
          </p:nvSpPr>
          <p:spPr>
            <a:xfrm>
              <a:off x="6812809" y="4011874"/>
              <a:ext cx="1639037" cy="132343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Action</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a:t>
              </a:r>
              <a:b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br>
              <a: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企画立案</a:t>
              </a:r>
              <a:b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br>
              <a:r>
                <a:rPr kumimoji="0" lang="ja-JP" altLang="en-US" sz="2000" b="1" i="0" u="none" strike="noStrike" kern="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rPr>
                <a:t>への</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反映</a:t>
              </a:r>
              <a: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16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cxnSp>
        <p:nvCxnSpPr>
          <p:cNvPr id="44" name="線①">
            <a:extLst>
              <a:ext uri="{FF2B5EF4-FFF2-40B4-BE49-F238E27FC236}">
                <a16:creationId xmlns:a16="http://schemas.microsoft.com/office/drawing/2014/main" id="{3F1F1C40-1186-1E79-1B86-744B16DF1E2A}"/>
              </a:ext>
            </a:extLst>
          </p:cNvPr>
          <p:cNvCxnSpPr>
            <a:cxnSpLocks/>
          </p:cNvCxnSpPr>
          <p:nvPr/>
        </p:nvCxnSpPr>
        <p:spPr>
          <a:xfrm>
            <a:off x="6017251" y="3199268"/>
            <a:ext cx="896108" cy="432179"/>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45" name="図：Check">
            <a:extLst>
              <a:ext uri="{FF2B5EF4-FFF2-40B4-BE49-F238E27FC236}">
                <a16:creationId xmlns:a16="http://schemas.microsoft.com/office/drawing/2014/main" id="{ADB37819-31E8-C846-D224-CF2F79E272CE}"/>
              </a:ext>
            </a:extLst>
          </p:cNvPr>
          <p:cNvGrpSpPr/>
          <p:nvPr/>
        </p:nvGrpSpPr>
        <p:grpSpPr>
          <a:xfrm>
            <a:off x="3648087" y="2687572"/>
            <a:ext cx="1815719" cy="1330320"/>
            <a:chOff x="3648087" y="2638804"/>
            <a:chExt cx="1815719" cy="1330320"/>
          </a:xfrm>
        </p:grpSpPr>
        <p:sp>
          <p:nvSpPr>
            <p:cNvPr id="46" name="楕円 2">
              <a:extLst>
                <a:ext uri="{FF2B5EF4-FFF2-40B4-BE49-F238E27FC236}">
                  <a16:creationId xmlns:a16="http://schemas.microsoft.com/office/drawing/2014/main" id="{E7F62368-9359-7F91-81EC-6253A9B398C1}"/>
                </a:ext>
              </a:extLst>
            </p:cNvPr>
            <p:cNvSpPr/>
            <p:nvPr/>
          </p:nvSpPr>
          <p:spPr>
            <a:xfrm>
              <a:off x="3683189" y="2638804"/>
              <a:ext cx="1741081" cy="1330320"/>
            </a:xfrm>
            <a:prstGeom prst="ellipse">
              <a:avLst/>
            </a:prstGeom>
            <a:solidFill>
              <a:srgbClr val="66AACC"/>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7" name="正方形/長方形 46">
              <a:extLst>
                <a:ext uri="{FF2B5EF4-FFF2-40B4-BE49-F238E27FC236}">
                  <a16:creationId xmlns:a16="http://schemas.microsoft.com/office/drawing/2014/main" id="{E6E3635C-085D-2C7E-7172-40B8E760E0B9}"/>
                </a:ext>
              </a:extLst>
            </p:cNvPr>
            <p:cNvSpPr/>
            <p:nvPr/>
          </p:nvSpPr>
          <p:spPr>
            <a:xfrm>
              <a:off x="3851734" y="3303964"/>
              <a:ext cx="1415773"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（評価）</a:t>
              </a:r>
              <a:endParaRPr kumimoji="0"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75C7B798-4769-B61C-C008-00A02ACADC47}"/>
                </a:ext>
              </a:extLst>
            </p:cNvPr>
            <p:cNvSpPr txBox="1"/>
            <p:nvPr/>
          </p:nvSpPr>
          <p:spPr>
            <a:xfrm>
              <a:off x="3648087" y="2870978"/>
              <a:ext cx="18157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Check</a:t>
              </a:r>
            </a:p>
          </p:txBody>
        </p:sp>
      </p:grpSp>
      <p:sp>
        <p:nvSpPr>
          <p:cNvPr id="49" name="図：囲み枠">
            <a:extLst>
              <a:ext uri="{FF2B5EF4-FFF2-40B4-BE49-F238E27FC236}">
                <a16:creationId xmlns:a16="http://schemas.microsoft.com/office/drawing/2014/main" id="{0B99E8FD-CCE5-DD65-B392-CC0B70674612}"/>
              </a:ext>
            </a:extLst>
          </p:cNvPr>
          <p:cNvSpPr/>
          <p:nvPr/>
        </p:nvSpPr>
        <p:spPr>
          <a:xfrm>
            <a:off x="429625" y="2538471"/>
            <a:ext cx="8248211" cy="4186518"/>
          </a:xfrm>
          <a:prstGeom prst="roundRect">
            <a:avLst>
              <a:gd name="adj" fmla="val 12126"/>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0" name="テキスト：政策評価の機能は、">
            <a:extLst>
              <a:ext uri="{FF2B5EF4-FFF2-40B4-BE49-F238E27FC236}">
                <a16:creationId xmlns:a16="http://schemas.microsoft.com/office/drawing/2014/main" id="{B5974D47-A380-386D-8D03-BFEE2DFB6F62}"/>
              </a:ext>
            </a:extLst>
          </p:cNvPr>
          <p:cNvSpPr txBox="1">
            <a:spLocks noChangeArrowheads="1"/>
          </p:cNvSpPr>
          <p:nvPr/>
        </p:nvSpPr>
        <p:spPr bwMode="auto">
          <a:xfrm>
            <a:off x="222069" y="887098"/>
            <a:ext cx="8686107" cy="13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600"/>
              </a:spcBef>
              <a:defRPr/>
            </a:pPr>
            <a:r>
              <a:rPr lang="ja-JP" altLang="en-US" sz="2400" i="1" dirty="0">
                <a:solidFill>
                  <a:srgbClr val="000000"/>
                </a:solidFill>
                <a:latin typeface="メイリオ" panose="020B0604030504040204" pitchFamily="50" charset="-128"/>
                <a:ea typeface="メイリオ" panose="020B0604030504040204" pitchFamily="50" charset="-128"/>
              </a:rPr>
              <a:t>政策評価の機能は、</a:t>
            </a:r>
            <a:r>
              <a:rPr lang="en-US" altLang="ja-JP" sz="2800" b="1" i="1" dirty="0">
                <a:solidFill>
                  <a:srgbClr val="CC6677"/>
                </a:solidFill>
                <a:latin typeface="メイリオ" panose="020B0604030504040204" pitchFamily="50" charset="-128"/>
                <a:ea typeface="メイリオ" panose="020B0604030504040204" pitchFamily="50" charset="-128"/>
                <a:cs typeface="Segoe UI" panose="020B0502040204020203" pitchFamily="34" charset="0"/>
              </a:rPr>
              <a:t>Plan</a:t>
            </a:r>
            <a:r>
              <a:rPr lang="ja-JP" altLang="en-US" sz="2000" dirty="0">
                <a:solidFill>
                  <a:srgbClr val="000000"/>
                </a:solidFill>
                <a:latin typeface="メイリオ" panose="020B0604030504040204" pitchFamily="50" charset="-128"/>
                <a:ea typeface="メイリオ" panose="020B0604030504040204" pitchFamily="50" charset="-128"/>
              </a:rPr>
              <a:t>（企画立案）</a:t>
            </a:r>
            <a:r>
              <a:rPr lang="ja-JP" altLang="en-US" sz="2400" i="1" dirty="0">
                <a:solidFill>
                  <a:srgbClr val="000000"/>
                </a:solidFill>
                <a:latin typeface="メイリオ" panose="020B0604030504040204" pitchFamily="50" charset="-128"/>
                <a:ea typeface="メイリオ" panose="020B0604030504040204" pitchFamily="50" charset="-128"/>
              </a:rPr>
              <a:t>、</a:t>
            </a:r>
            <a:r>
              <a:rPr lang="en-US" altLang="ja-JP" sz="2800" b="1" i="1" dirty="0">
                <a:solidFill>
                  <a:srgbClr val="CCBB66"/>
                </a:solidFill>
                <a:latin typeface="メイリオ" panose="020B0604030504040204" pitchFamily="50" charset="-128"/>
                <a:ea typeface="メイリオ" panose="020B0604030504040204" pitchFamily="50" charset="-128"/>
                <a:cs typeface="Segoe UI" panose="020B0502040204020203" pitchFamily="34" charset="0"/>
              </a:rPr>
              <a:t>Do</a:t>
            </a:r>
            <a:r>
              <a:rPr lang="ja-JP" altLang="en-US" sz="2000" dirty="0">
                <a:solidFill>
                  <a:srgbClr val="000000"/>
                </a:solidFill>
                <a:latin typeface="メイリオ" panose="020B0604030504040204" pitchFamily="50" charset="-128"/>
                <a:ea typeface="メイリオ" panose="020B0604030504040204" pitchFamily="50" charset="-128"/>
              </a:rPr>
              <a:t>（実施）</a:t>
            </a:r>
            <a:r>
              <a:rPr lang="ja-JP" altLang="en-US" sz="2400" i="1" dirty="0">
                <a:solidFill>
                  <a:srgbClr val="000000"/>
                </a:solidFill>
                <a:latin typeface="メイリオ" panose="020B0604030504040204" pitchFamily="50" charset="-128"/>
                <a:ea typeface="メイリオ" panose="020B0604030504040204" pitchFamily="50" charset="-128"/>
              </a:rPr>
              <a:t>、</a:t>
            </a:r>
            <a:br>
              <a:rPr lang="en-US" altLang="ja-JP" sz="2400" i="1" dirty="0">
                <a:solidFill>
                  <a:srgbClr val="000000"/>
                </a:solidFill>
                <a:latin typeface="メイリオ" panose="020B0604030504040204" pitchFamily="50" charset="-128"/>
                <a:ea typeface="メイリオ" panose="020B0604030504040204" pitchFamily="50" charset="-128"/>
              </a:rPr>
            </a:br>
            <a:r>
              <a:rPr lang="en-US" altLang="ja-JP" sz="2800" b="1" i="1" dirty="0">
                <a:solidFill>
                  <a:srgbClr val="66AACC"/>
                </a:solidFill>
                <a:latin typeface="メイリオ" panose="020B0604030504040204" pitchFamily="50" charset="-128"/>
                <a:ea typeface="メイリオ" panose="020B0604030504040204" pitchFamily="50" charset="-128"/>
                <a:cs typeface="Segoe UI" panose="020B0502040204020203" pitchFamily="34" charset="0"/>
              </a:rPr>
              <a:t>Check</a:t>
            </a:r>
            <a:r>
              <a:rPr lang="ja-JP" altLang="en-US" sz="2000" dirty="0">
                <a:solidFill>
                  <a:srgbClr val="000000"/>
                </a:solidFill>
                <a:latin typeface="メイリオ" panose="020B0604030504040204" pitchFamily="50" charset="-128"/>
                <a:ea typeface="メイリオ" panose="020B0604030504040204" pitchFamily="50" charset="-128"/>
              </a:rPr>
              <a:t>（評価）</a:t>
            </a:r>
            <a:r>
              <a:rPr lang="ja-JP" altLang="en-US" sz="2400" i="1" dirty="0">
                <a:solidFill>
                  <a:srgbClr val="000000"/>
                </a:solidFill>
                <a:latin typeface="メイリオ" panose="020B0604030504040204" pitchFamily="50" charset="-128"/>
                <a:ea typeface="メイリオ" panose="020B0604030504040204" pitchFamily="50" charset="-128"/>
              </a:rPr>
              <a:t>、</a:t>
            </a:r>
            <a:r>
              <a:rPr lang="en-US" altLang="ja-JP" sz="2800" b="1" i="1" dirty="0">
                <a:solidFill>
                  <a:srgbClr val="E4F0DA">
                    <a:lumMod val="50000"/>
                  </a:srgbClr>
                </a:solidFill>
                <a:latin typeface="メイリオ" panose="020B0604030504040204" pitchFamily="50" charset="-128"/>
                <a:ea typeface="メイリオ" panose="020B0604030504040204" pitchFamily="50" charset="-128"/>
                <a:cs typeface="Segoe UI" panose="020B0502040204020203" pitchFamily="34" charset="0"/>
              </a:rPr>
              <a:t>Action</a:t>
            </a:r>
            <a:r>
              <a:rPr lang="ja-JP" altLang="en-US" sz="2000" i="1" dirty="0">
                <a:solidFill>
                  <a:srgbClr val="000000"/>
                </a:solidFill>
                <a:latin typeface="メイリオ" panose="020B0604030504040204" pitchFamily="50" charset="-128"/>
                <a:ea typeface="メイリオ" panose="020B0604030504040204" pitchFamily="50" charset="-128"/>
              </a:rPr>
              <a:t>（企画立案への反映）</a:t>
            </a:r>
            <a:r>
              <a:rPr lang="ja-JP" altLang="en-US" sz="2400" i="1" dirty="0">
                <a:solidFill>
                  <a:srgbClr val="000000"/>
                </a:solidFill>
                <a:latin typeface="メイリオ" panose="020B0604030504040204" pitchFamily="50" charset="-128"/>
                <a:ea typeface="メイリオ" panose="020B0604030504040204" pitchFamily="50" charset="-128"/>
              </a:rPr>
              <a:t>という政策の</a:t>
            </a:r>
            <a:endParaRPr lang="en-US" altLang="ja-JP" sz="2400" i="1" dirty="0">
              <a:solidFill>
                <a:srgbClr val="000000"/>
              </a:solidFill>
              <a:latin typeface="メイリオ" panose="020B0604030504040204" pitchFamily="50" charset="-128"/>
              <a:ea typeface="メイリオ" panose="020B0604030504040204" pitchFamily="50" charset="-128"/>
            </a:endParaRPr>
          </a:p>
          <a:p>
            <a:pPr eaLnBrk="1" hangingPunct="1">
              <a:spcBef>
                <a:spcPts val="600"/>
              </a:spcBef>
              <a:defRPr/>
            </a:pPr>
            <a:r>
              <a:rPr lang="ja-JP" altLang="en-US" sz="2400" i="1" dirty="0">
                <a:solidFill>
                  <a:srgbClr val="000000"/>
                </a:solidFill>
                <a:latin typeface="メイリオ" panose="020B0604030504040204" pitchFamily="50" charset="-128"/>
                <a:ea typeface="メイリオ" panose="020B0604030504040204" pitchFamily="50" charset="-128"/>
              </a:rPr>
              <a:t>マネジメント・サイクルの働きとして考えることができます。</a:t>
            </a:r>
          </a:p>
        </p:txBody>
      </p:sp>
      <p:sp>
        <p:nvSpPr>
          <p:cNvPr id="51" name="タイトル線">
            <a:extLst>
              <a:ext uri="{FF2B5EF4-FFF2-40B4-BE49-F238E27FC236}">
                <a16:creationId xmlns:a16="http://schemas.microsoft.com/office/drawing/2014/main" id="{304F7E9F-38D0-5CFE-4647-87CE469B88CE}"/>
              </a:ext>
            </a:extLst>
          </p:cNvPr>
          <p:cNvSpPr>
            <a:spLocks noChangeArrowheads="1"/>
          </p:cNvSpPr>
          <p:nvPr/>
        </p:nvSpPr>
        <p:spPr bwMode="auto">
          <a:xfrm>
            <a:off x="0" y="712127"/>
            <a:ext cx="9144000" cy="72000"/>
          </a:xfrm>
          <a:prstGeom prst="rect">
            <a:avLst/>
          </a:prstGeom>
          <a:gradFill flip="none" rotWithShape="1">
            <a:gsLst>
              <a:gs pos="0">
                <a:srgbClr val="66AACC"/>
              </a:gs>
              <a:gs pos="50000">
                <a:srgbClr val="66AACC">
                  <a:lumMod val="45000"/>
                  <a:lumOff val="55000"/>
                </a:srgbClr>
              </a:gs>
              <a:gs pos="41000">
                <a:srgbClr val="66AACC">
                  <a:lumMod val="45000"/>
                  <a:lumOff val="55000"/>
                </a:srgbClr>
              </a:gs>
              <a:gs pos="100000">
                <a:srgbClr val="F2F7FC"/>
              </a:gs>
            </a:gsLst>
            <a:lin ang="0" scaled="1"/>
            <a:tileRect/>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2" name="タイトル">
            <a:extLst>
              <a:ext uri="{FF2B5EF4-FFF2-40B4-BE49-F238E27FC236}">
                <a16:creationId xmlns:a16="http://schemas.microsoft.com/office/drawing/2014/main" id="{57795BC9-01F6-B3BE-DD08-9B3DE4A88D60}"/>
              </a:ext>
            </a:extLst>
          </p:cNvPr>
          <p:cNvSpPr txBox="1">
            <a:spLocks/>
          </p:cNvSpPr>
          <p:nvPr/>
        </p:nvSpPr>
        <p:spPr>
          <a:xfrm>
            <a:off x="-63501" y="37480"/>
            <a:ext cx="9318337" cy="722732"/>
          </a:xfrm>
          <a:prstGeom prst="rect">
            <a:avLst/>
          </a:prstGeom>
        </p:spPr>
        <p:txBody>
          <a:bodyPr vert="horz" lIns="91440" tIns="45720" rIns="91440" bIns="45720" rtlCol="0" anchor="ctr">
            <a:normAutofit fontScale="92500"/>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3000">
                <a:solidFill>
                  <a:prstClr val="black"/>
                </a:solidFill>
                <a:latin typeface="メイリオ"/>
                <a:ea typeface="メイリオ"/>
              </a:rPr>
              <a:t>２ 政策評価制度のポイント </a:t>
            </a:r>
            <a:r>
              <a:rPr lang="ja-JP" altLang="en-US" sz="2100">
                <a:solidFill>
                  <a:prstClr val="black"/>
                </a:solidFill>
                <a:latin typeface="メイリオ"/>
                <a:ea typeface="メイリオ"/>
              </a:rPr>
              <a:t>～（１）政策のマネジメント・サイクル～</a:t>
            </a:r>
          </a:p>
        </p:txBody>
      </p:sp>
      <p:sp>
        <p:nvSpPr>
          <p:cNvPr id="53" name="スライド番号プレースホルダー 12">
            <a:extLst>
              <a:ext uri="{FF2B5EF4-FFF2-40B4-BE49-F238E27FC236}">
                <a16:creationId xmlns:a16="http://schemas.microsoft.com/office/drawing/2014/main" id="{E878151E-0C32-A8D6-3769-2E43CEF7B1E4}"/>
              </a:ext>
            </a:extLst>
          </p:cNvPr>
          <p:cNvSpPr txBox="1">
            <a:spLocks/>
          </p:cNvSpPr>
          <p:nvPr/>
        </p:nvSpPr>
        <p:spPr>
          <a:xfrm>
            <a:off x="7084179"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solidFill>
                  <a:prstClr val="black"/>
                </a:solidFill>
                <a:ea typeface="メイリオ" panose="020B0604030504040204" pitchFamily="50" charset="-128"/>
              </a:rPr>
              <a:t>8</a:t>
            </a:r>
          </a:p>
        </p:txBody>
      </p:sp>
      <p:pic>
        <p:nvPicPr>
          <p:cNvPr id="55" name="9_1">
            <a:hlinkClick r:id="" action="ppaction://media"/>
            <a:extLst>
              <a:ext uri="{FF2B5EF4-FFF2-40B4-BE49-F238E27FC236}">
                <a16:creationId xmlns:a16="http://schemas.microsoft.com/office/drawing/2014/main" id="{89795D7D-9D95-D94A-0CBF-CFA097CAA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0905" y="587963"/>
            <a:ext cx="609600" cy="609600"/>
          </a:xfrm>
          <a:prstGeom prst="rect">
            <a:avLst/>
          </a:prstGeom>
        </p:spPr>
      </p:pic>
    </p:spTree>
    <p:extLst>
      <p:ext uri="{BB962C8B-B14F-4D97-AF65-F5344CB8AC3E}">
        <p14:creationId xmlns:p14="http://schemas.microsoft.com/office/powerpoint/2010/main" val="11796742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72"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図：国民"/>
          <p:cNvSpPr/>
          <p:nvPr/>
        </p:nvSpPr>
        <p:spPr>
          <a:xfrm>
            <a:off x="1864435" y="6499908"/>
            <a:ext cx="5392823" cy="29898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72000"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国民</a:t>
            </a:r>
          </a:p>
        </p:txBody>
      </p:sp>
      <p:grpSp>
        <p:nvGrpSpPr>
          <p:cNvPr id="50" name="線②"/>
          <p:cNvGrpSpPr/>
          <p:nvPr/>
        </p:nvGrpSpPr>
        <p:grpSpPr>
          <a:xfrm rot="10800000">
            <a:off x="1663905" y="6006165"/>
            <a:ext cx="5646873" cy="492719"/>
            <a:chOff x="1567544" y="1551890"/>
            <a:chExt cx="5677989" cy="554961"/>
          </a:xfrm>
          <a:solidFill>
            <a:schemeClr val="bg1">
              <a:lumMod val="65000"/>
            </a:schemeClr>
          </a:solidFill>
        </p:grpSpPr>
        <p:sp>
          <p:nvSpPr>
            <p:cNvPr id="51" name="AutoShape 32">
              <a:extLst>
                <a:ext uri="{FF2B5EF4-FFF2-40B4-BE49-F238E27FC236}">
                  <a16:creationId xmlns:a16="http://schemas.microsoft.com/office/drawing/2014/main" id="{F9BF7AC0-B605-448E-AF22-700D45994CA6}"/>
                </a:ext>
              </a:extLst>
            </p:cNvPr>
            <p:cNvSpPr>
              <a:spLocks noChangeArrowheads="1"/>
            </p:cNvSpPr>
            <p:nvPr/>
          </p:nvSpPr>
          <p:spPr bwMode="auto">
            <a:xfrm rot="10800000">
              <a:off x="4179555" y="1551890"/>
              <a:ext cx="306146" cy="207282"/>
            </a:xfrm>
            <a:prstGeom prst="downArrow">
              <a:avLst>
                <a:gd name="adj1" fmla="val 50046"/>
                <a:gd name="adj2" fmla="val 42782"/>
              </a:avLst>
            </a:prstGeom>
            <a:grpFill/>
            <a:ln w="9525">
              <a:noFill/>
              <a:miter lim="800000"/>
              <a:headEnd/>
              <a:tailEnd/>
            </a:ln>
          </p:spPr>
          <p:txBody>
            <a:bodyPr vert="eaVert"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52" name="減算記号 51"/>
            <p:cNvSpPr/>
            <p:nvPr/>
          </p:nvSpPr>
          <p:spPr>
            <a:xfrm>
              <a:off x="1567544" y="1593545"/>
              <a:ext cx="5677989" cy="417506"/>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減算記号 52"/>
            <p:cNvSpPr/>
            <p:nvPr/>
          </p:nvSpPr>
          <p:spPr>
            <a:xfrm rot="5400000">
              <a:off x="2205596" y="1795668"/>
              <a:ext cx="301036"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減算記号 53"/>
            <p:cNvSpPr/>
            <p:nvPr/>
          </p:nvSpPr>
          <p:spPr>
            <a:xfrm rot="5400000">
              <a:off x="6330811" y="1767743"/>
              <a:ext cx="270043"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評価書等の公表">
            <a:extLst>
              <a:ext uri="{FF2B5EF4-FFF2-40B4-BE49-F238E27FC236}">
                <a16:creationId xmlns:a16="http://schemas.microsoft.com/office/drawing/2014/main" id="{0D0424ED-C048-4DB5-AAC0-4B0A6250C686}"/>
              </a:ext>
            </a:extLst>
          </p:cNvPr>
          <p:cNvSpPr/>
          <p:nvPr/>
        </p:nvSpPr>
        <p:spPr>
          <a:xfrm>
            <a:off x="3694313" y="5854688"/>
            <a:ext cx="1800493" cy="369332"/>
          </a:xfrm>
          <a:prstGeom prst="rect">
            <a:avLst/>
          </a:prstGeom>
        </p:spPr>
        <p:txBody>
          <a:bodyPr wrap="none">
            <a:spAutoFit/>
          </a:bodyPr>
          <a:lstStyle/>
          <a:p>
            <a:pPr algn="ctr">
              <a:defRPr/>
            </a:pPr>
            <a:r>
              <a:rPr lang="ja-JP" altLang="en-US" dirty="0">
                <a:solidFill>
                  <a:srgbClr val="000000"/>
                </a:solidFill>
                <a:latin typeface="メイリオ" panose="020B0604030504040204" pitchFamily="50" charset="-128"/>
                <a:ea typeface="メイリオ" panose="020B0604030504040204" pitchFamily="50" charset="-128"/>
              </a:rPr>
              <a:t>評価書等の公表</a:t>
            </a:r>
          </a:p>
        </p:txBody>
      </p:sp>
      <p:grpSp>
        <p:nvGrpSpPr>
          <p:cNvPr id="13" name="勧告・意見">
            <a:extLst>
              <a:ext uri="{FF2B5EF4-FFF2-40B4-BE49-F238E27FC236}">
                <a16:creationId xmlns:a16="http://schemas.microsoft.com/office/drawing/2014/main" id="{E8DD593C-B341-4178-9C7D-B9DFCB156009}"/>
              </a:ext>
            </a:extLst>
          </p:cNvPr>
          <p:cNvGrpSpPr/>
          <p:nvPr/>
        </p:nvGrpSpPr>
        <p:grpSpPr>
          <a:xfrm>
            <a:off x="3464468" y="4995371"/>
            <a:ext cx="2045746" cy="529116"/>
            <a:chOff x="3376297" y="4992920"/>
            <a:chExt cx="2045746" cy="529116"/>
          </a:xfrm>
        </p:grpSpPr>
        <p:sp>
          <p:nvSpPr>
            <p:cNvPr id="31" name="AutoShape 32">
              <a:extLst>
                <a:ext uri="{FF2B5EF4-FFF2-40B4-BE49-F238E27FC236}">
                  <a16:creationId xmlns:a16="http://schemas.microsoft.com/office/drawing/2014/main" id="{F9BF7AC0-B605-448E-AF22-700D45994CA6}"/>
                </a:ext>
              </a:extLst>
            </p:cNvPr>
            <p:cNvSpPr>
              <a:spLocks noChangeArrowheads="1"/>
            </p:cNvSpPr>
            <p:nvPr/>
          </p:nvSpPr>
          <p:spPr bwMode="auto">
            <a:xfrm rot="16200000">
              <a:off x="4134612" y="4234605"/>
              <a:ext cx="529116" cy="2045746"/>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0D0424ED-C048-4DB5-AAC0-4B0A6250C686}"/>
                </a:ext>
              </a:extLst>
            </p:cNvPr>
            <p:cNvSpPr/>
            <p:nvPr/>
          </p:nvSpPr>
          <p:spPr>
            <a:xfrm>
              <a:off x="3751504" y="5106291"/>
              <a:ext cx="1210588" cy="338554"/>
            </a:xfrm>
            <a:prstGeom prst="rect">
              <a:avLst/>
            </a:prstGeom>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勧告・意見</a:t>
              </a:r>
            </a:p>
          </p:txBody>
        </p:sp>
      </p:grpSp>
      <p:grpSp>
        <p:nvGrpSpPr>
          <p:cNvPr id="12" name="連絡調整">
            <a:extLst>
              <a:ext uri="{FF2B5EF4-FFF2-40B4-BE49-F238E27FC236}">
                <a16:creationId xmlns:a16="http://schemas.microsoft.com/office/drawing/2014/main" id="{2622F88D-4403-469D-AA6A-120A038A69CB}"/>
              </a:ext>
            </a:extLst>
          </p:cNvPr>
          <p:cNvGrpSpPr/>
          <p:nvPr/>
        </p:nvGrpSpPr>
        <p:grpSpPr>
          <a:xfrm>
            <a:off x="3464469" y="4271636"/>
            <a:ext cx="2045745" cy="529118"/>
            <a:chOff x="3421453" y="4271636"/>
            <a:chExt cx="2045745" cy="529118"/>
          </a:xfrm>
        </p:grpSpPr>
        <p:sp>
          <p:nvSpPr>
            <p:cNvPr id="30" name="AutoShape 32">
              <a:extLst>
                <a:ext uri="{FF2B5EF4-FFF2-40B4-BE49-F238E27FC236}">
                  <a16:creationId xmlns:a16="http://schemas.microsoft.com/office/drawing/2014/main" id="{F9BF7AC0-B605-448E-AF22-700D45994CA6}"/>
                </a:ext>
              </a:extLst>
            </p:cNvPr>
            <p:cNvSpPr>
              <a:spLocks noChangeArrowheads="1"/>
            </p:cNvSpPr>
            <p:nvPr/>
          </p:nvSpPr>
          <p:spPr bwMode="auto">
            <a:xfrm rot="16200000">
              <a:off x="4179767" y="3513322"/>
              <a:ext cx="529118" cy="2045745"/>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0D0424ED-C048-4DB5-AAC0-4B0A6250C686}"/>
                </a:ext>
              </a:extLst>
            </p:cNvPr>
            <p:cNvSpPr/>
            <p:nvPr/>
          </p:nvSpPr>
          <p:spPr>
            <a:xfrm>
              <a:off x="3800436" y="4394782"/>
              <a:ext cx="1005403" cy="338554"/>
            </a:xfrm>
            <a:prstGeom prst="rect">
              <a:avLst/>
            </a:prstGeom>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連絡調整</a:t>
              </a:r>
            </a:p>
          </p:txBody>
        </p:sp>
      </p:grpSp>
      <p:grpSp>
        <p:nvGrpSpPr>
          <p:cNvPr id="11" name="評価書等の送付">
            <a:extLst>
              <a:ext uri="{FF2B5EF4-FFF2-40B4-BE49-F238E27FC236}">
                <a16:creationId xmlns:a16="http://schemas.microsoft.com/office/drawing/2014/main" id="{43A5C311-AD93-4853-AE30-93494E608CBF}"/>
              </a:ext>
            </a:extLst>
          </p:cNvPr>
          <p:cNvGrpSpPr/>
          <p:nvPr/>
        </p:nvGrpSpPr>
        <p:grpSpPr>
          <a:xfrm>
            <a:off x="3464469" y="3516856"/>
            <a:ext cx="2045745" cy="572957"/>
            <a:chOff x="3323897" y="3515923"/>
            <a:chExt cx="2045745" cy="572957"/>
          </a:xfrm>
        </p:grpSpPr>
        <p:sp>
          <p:nvSpPr>
            <p:cNvPr id="32" name="AutoShape 32">
              <a:extLst>
                <a:ext uri="{FF2B5EF4-FFF2-40B4-BE49-F238E27FC236}">
                  <a16:creationId xmlns:a16="http://schemas.microsoft.com/office/drawing/2014/main" id="{F9BF7AC0-B605-448E-AF22-700D45994CA6}"/>
                </a:ext>
              </a:extLst>
            </p:cNvPr>
            <p:cNvSpPr>
              <a:spLocks noChangeArrowheads="1"/>
            </p:cNvSpPr>
            <p:nvPr/>
          </p:nvSpPr>
          <p:spPr bwMode="auto">
            <a:xfrm rot="5400000">
              <a:off x="4060291" y="2779529"/>
              <a:ext cx="572957" cy="2045745"/>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0D0424ED-C048-4DB5-AAC0-4B0A6250C686}"/>
                </a:ext>
              </a:extLst>
            </p:cNvPr>
            <p:cNvSpPr/>
            <p:nvPr/>
          </p:nvSpPr>
          <p:spPr>
            <a:xfrm>
              <a:off x="3578516" y="3648733"/>
              <a:ext cx="1620957" cy="338554"/>
            </a:xfrm>
            <a:prstGeom prst="rect">
              <a:avLst/>
            </a:prstGeom>
            <a:noFill/>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評価書等の送付</a:t>
              </a:r>
            </a:p>
          </p:txBody>
        </p:sp>
      </p:grpSp>
      <p:grpSp>
        <p:nvGrpSpPr>
          <p:cNvPr id="9" name="学識経験者">
            <a:extLst>
              <a:ext uri="{FF2B5EF4-FFF2-40B4-BE49-F238E27FC236}">
                <a16:creationId xmlns:a16="http://schemas.microsoft.com/office/drawing/2014/main" id="{EEB12B8B-EEBB-486F-8920-AB61D5DC3C9A}"/>
              </a:ext>
            </a:extLst>
          </p:cNvPr>
          <p:cNvGrpSpPr/>
          <p:nvPr/>
        </p:nvGrpSpPr>
        <p:grpSpPr>
          <a:xfrm>
            <a:off x="7268583" y="1829148"/>
            <a:ext cx="1633471" cy="745164"/>
            <a:chOff x="7268583" y="1829148"/>
            <a:chExt cx="1633471" cy="745164"/>
          </a:xfrm>
        </p:grpSpPr>
        <p:sp>
          <p:nvSpPr>
            <p:cNvPr id="49" name="Text Box 2"/>
            <p:cNvSpPr txBox="1">
              <a:spLocks noChangeArrowheads="1"/>
            </p:cNvSpPr>
            <p:nvPr/>
          </p:nvSpPr>
          <p:spPr bwMode="auto">
            <a:xfrm>
              <a:off x="7268583" y="1829148"/>
              <a:ext cx="1633471" cy="416371"/>
            </a:xfrm>
            <a:prstGeom prst="rect">
              <a:avLst/>
            </a:prstGeom>
            <a:noFill/>
            <a:ln w="19050">
              <a:solidFill>
                <a:schemeClr val="bg1">
                  <a:lumMod val="65000"/>
                </a:schemeClr>
              </a:solidFill>
              <a:miter lim="800000"/>
              <a:headEnd/>
              <a:tailEnd/>
            </a:ln>
            <a:effectLst/>
          </p:spPr>
          <p:txBody>
            <a:bodyPr vert="horz" wrap="square" lIns="0" tIns="72000" rIns="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学識経験者</a:t>
              </a:r>
              <a:endParaRPr kumimoji="0" lang="ja-JP" altLang="ja-JP"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5" name="直線矢印コネクタ 54"/>
            <p:cNvCxnSpPr>
              <a:cxnSpLocks/>
            </p:cNvCxnSpPr>
            <p:nvPr/>
          </p:nvCxnSpPr>
          <p:spPr>
            <a:xfrm>
              <a:off x="7430813" y="2255893"/>
              <a:ext cx="0" cy="318419"/>
            </a:xfrm>
            <a:prstGeom prst="straightConnector1">
              <a:avLst/>
            </a:prstGeom>
            <a:ln w="57150">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0D0424ED-C048-4DB5-AAC0-4B0A6250C686}"/>
                </a:ext>
              </a:extLst>
            </p:cNvPr>
            <p:cNvSpPr/>
            <p:nvPr/>
          </p:nvSpPr>
          <p:spPr>
            <a:xfrm>
              <a:off x="7356727" y="2233492"/>
              <a:ext cx="1391434" cy="338554"/>
            </a:xfrm>
            <a:prstGeom prst="rect">
              <a:avLst/>
            </a:prstGeom>
          </p:spPr>
          <p:txBody>
            <a:bodyPr wrap="square">
              <a:spAutoFit/>
            </a:bodyPr>
            <a:lstStyle/>
            <a:p>
              <a:pPr algn="r">
                <a:defRPr/>
              </a:pPr>
              <a:r>
                <a:rPr lang="ja-JP" altLang="en-US" sz="1600" dirty="0">
                  <a:solidFill>
                    <a:srgbClr val="000000"/>
                  </a:solidFill>
                  <a:latin typeface="メイリオ" panose="020B0604030504040204" pitchFamily="50" charset="-128"/>
                  <a:ea typeface="メイリオ" panose="020B0604030504040204" pitchFamily="50" charset="-128"/>
                </a:rPr>
                <a:t>知識の活用</a:t>
              </a:r>
            </a:p>
          </p:txBody>
        </p:sp>
      </p:grpSp>
      <p:grpSp>
        <p:nvGrpSpPr>
          <p:cNvPr id="8" name="政策評価審議会">
            <a:extLst>
              <a:ext uri="{FF2B5EF4-FFF2-40B4-BE49-F238E27FC236}">
                <a16:creationId xmlns:a16="http://schemas.microsoft.com/office/drawing/2014/main" id="{0032314B-0B07-4BAF-8C1B-45B03199BE61}"/>
              </a:ext>
            </a:extLst>
          </p:cNvPr>
          <p:cNvGrpSpPr/>
          <p:nvPr/>
        </p:nvGrpSpPr>
        <p:grpSpPr>
          <a:xfrm>
            <a:off x="104775" y="1839143"/>
            <a:ext cx="1724260" cy="760092"/>
            <a:chOff x="104775" y="1839143"/>
            <a:chExt cx="1724260" cy="760092"/>
          </a:xfrm>
        </p:grpSpPr>
        <p:sp>
          <p:nvSpPr>
            <p:cNvPr id="2" name="Text Box 2"/>
            <p:cNvSpPr txBox="1">
              <a:spLocks noChangeArrowheads="1"/>
            </p:cNvSpPr>
            <p:nvPr/>
          </p:nvSpPr>
          <p:spPr bwMode="auto">
            <a:xfrm>
              <a:off x="104775" y="1839143"/>
              <a:ext cx="1724260" cy="408790"/>
            </a:xfrm>
            <a:prstGeom prst="rect">
              <a:avLst/>
            </a:prstGeom>
            <a:noFill/>
            <a:ln w="19050">
              <a:solidFill>
                <a:schemeClr val="bg1">
                  <a:lumMod val="65000"/>
                </a:schemeClr>
              </a:solidFill>
              <a:miter lim="800000"/>
              <a:headEnd/>
              <a:tailEnd/>
            </a:ln>
            <a:effectLst/>
          </p:spPr>
          <p:txBody>
            <a:bodyPr vert="horz" wrap="square" lIns="0" tIns="72000" rIns="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政策評価審議会</a:t>
              </a:r>
              <a:endParaRPr kumimoji="0" lang="ja-JP" altLang="ja-JP" sz="2400" b="1" i="0" u="none" strike="noStrike" cap="none" normalizeH="0" baseline="0" dirty="0">
                <a:ln>
                  <a:noFill/>
                </a:ln>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 name="直線矢印コネクタ 5"/>
            <p:cNvCxnSpPr>
              <a:cxnSpLocks/>
            </p:cNvCxnSpPr>
            <p:nvPr/>
          </p:nvCxnSpPr>
          <p:spPr>
            <a:xfrm>
              <a:off x="1543869" y="2255893"/>
              <a:ext cx="0" cy="343083"/>
            </a:xfrm>
            <a:prstGeom prst="straightConnector1">
              <a:avLst/>
            </a:prstGeom>
            <a:ln w="57150">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0D0424ED-C048-4DB5-AAC0-4B0A6250C686}"/>
                </a:ext>
              </a:extLst>
            </p:cNvPr>
            <p:cNvSpPr/>
            <p:nvPr/>
          </p:nvSpPr>
          <p:spPr>
            <a:xfrm>
              <a:off x="287065" y="2260681"/>
              <a:ext cx="1121935" cy="338554"/>
            </a:xfrm>
            <a:prstGeom prst="rect">
              <a:avLst/>
            </a:prstGeom>
          </p:spPr>
          <p:txBody>
            <a:bodyPr wrap="square">
              <a:spAutoFit/>
            </a:bodyPr>
            <a:lstStyle/>
            <a:p>
              <a:pPr algn="r">
                <a:defRPr/>
              </a:pPr>
              <a:r>
                <a:rPr lang="ja-JP" altLang="en-US" sz="1600" dirty="0">
                  <a:solidFill>
                    <a:srgbClr val="000000"/>
                  </a:solidFill>
                  <a:latin typeface="メイリオ" panose="020B0604030504040204" pitchFamily="50" charset="-128"/>
                  <a:ea typeface="メイリオ" panose="020B0604030504040204" pitchFamily="50" charset="-128"/>
                </a:rPr>
                <a:t>調査審議</a:t>
              </a:r>
            </a:p>
          </p:txBody>
        </p:sp>
      </p:grpSp>
      <p:grpSp>
        <p:nvGrpSpPr>
          <p:cNvPr id="39" name="図：各府省">
            <a:extLst>
              <a:ext uri="{FF2B5EF4-FFF2-40B4-BE49-F238E27FC236}">
                <a16:creationId xmlns:a16="http://schemas.microsoft.com/office/drawing/2014/main" id="{15FFEDF3-899E-4B4D-95FA-87E49CC5202D}"/>
              </a:ext>
            </a:extLst>
          </p:cNvPr>
          <p:cNvGrpSpPr/>
          <p:nvPr/>
        </p:nvGrpSpPr>
        <p:grpSpPr>
          <a:xfrm>
            <a:off x="5600700" y="2574312"/>
            <a:ext cx="3444765" cy="3430548"/>
            <a:chOff x="5600700" y="2574312"/>
            <a:chExt cx="3444765" cy="3430548"/>
          </a:xfrm>
        </p:grpSpPr>
        <p:grpSp>
          <p:nvGrpSpPr>
            <p:cNvPr id="7" name="各府省">
              <a:extLst>
                <a:ext uri="{FF2B5EF4-FFF2-40B4-BE49-F238E27FC236}">
                  <a16:creationId xmlns:a16="http://schemas.microsoft.com/office/drawing/2014/main" id="{ECE2CC45-0DC0-4AF4-B11C-031F43B8CE25}"/>
                </a:ext>
              </a:extLst>
            </p:cNvPr>
            <p:cNvGrpSpPr/>
            <p:nvPr/>
          </p:nvGrpSpPr>
          <p:grpSpPr>
            <a:xfrm>
              <a:off x="5600700" y="2574312"/>
              <a:ext cx="3444765" cy="3430548"/>
              <a:chOff x="5600700" y="2574312"/>
              <a:chExt cx="3444765" cy="3430548"/>
            </a:xfrm>
          </p:grpSpPr>
          <p:sp>
            <p:nvSpPr>
              <p:cNvPr id="61" name="角丸四角形 60"/>
              <p:cNvSpPr/>
              <p:nvPr/>
            </p:nvSpPr>
            <p:spPr>
              <a:xfrm>
                <a:off x="5600700" y="2574312"/>
                <a:ext cx="3444765" cy="3430548"/>
              </a:xfrm>
              <a:prstGeom prst="roundRect">
                <a:avLst/>
              </a:prstGeom>
              <a:no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0000"/>
                    </a:solidFill>
                    <a:latin typeface="メイリオ" panose="020B0604030504040204" pitchFamily="50" charset="-128"/>
                    <a:ea typeface="メイリオ" panose="020B0604030504040204" pitchFamily="50" charset="-128"/>
                  </a:rPr>
                  <a:t>各府省</a:t>
                </a:r>
                <a:endParaRPr lang="en-US" altLang="ja-JP" b="1"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dirty="0">
                  <a:solidFill>
                    <a:srgbClr val="000000"/>
                  </a:solidFill>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5654420" y="3030998"/>
                <a:ext cx="3367859" cy="2934369"/>
                <a:chOff x="1025787" y="1296070"/>
                <a:chExt cx="7309419" cy="4177606"/>
              </a:xfrm>
            </p:grpSpPr>
            <p:sp>
              <p:nvSpPr>
                <p:cNvPr id="15" name="楕円 2">
                  <a:extLst>
                    <a:ext uri="{FF2B5EF4-FFF2-40B4-BE49-F238E27FC236}">
                      <a16:creationId xmlns:a16="http://schemas.microsoft.com/office/drawing/2014/main" id="{A940A592-79EA-426D-8FCF-2420CC22156F}"/>
                    </a:ext>
                  </a:extLst>
                </p:cNvPr>
                <p:cNvSpPr/>
                <p:nvPr/>
              </p:nvSpPr>
              <p:spPr>
                <a:xfrm>
                  <a:off x="1025787" y="2762691"/>
                  <a:ext cx="2453580" cy="1553975"/>
                </a:xfrm>
                <a:prstGeom prst="ellipse">
                  <a:avLst/>
                </a:prstGeom>
                <a:solidFill>
                  <a:schemeClr val="accent4"/>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7" name="楕円 45">
                  <a:extLst>
                    <a:ext uri="{FF2B5EF4-FFF2-40B4-BE49-F238E27FC236}">
                      <a16:creationId xmlns:a16="http://schemas.microsoft.com/office/drawing/2014/main" id="{343C3674-B675-470A-921E-7167275BD826}"/>
                    </a:ext>
                  </a:extLst>
                </p:cNvPr>
                <p:cNvSpPr/>
                <p:nvPr/>
              </p:nvSpPr>
              <p:spPr>
                <a:xfrm>
                  <a:off x="3499682" y="1296070"/>
                  <a:ext cx="2453580" cy="1553975"/>
                </a:xfrm>
                <a:prstGeom prst="ellipse">
                  <a:avLst/>
                </a:prstGeom>
                <a:solidFill>
                  <a:schemeClr val="accent1"/>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8" name="楕円 46">
                  <a:extLst>
                    <a:ext uri="{FF2B5EF4-FFF2-40B4-BE49-F238E27FC236}">
                      <a16:creationId xmlns:a16="http://schemas.microsoft.com/office/drawing/2014/main" id="{576943CA-C61D-4A64-B92B-3256F8160D9A}"/>
                    </a:ext>
                  </a:extLst>
                </p:cNvPr>
                <p:cNvSpPr/>
                <p:nvPr/>
              </p:nvSpPr>
              <p:spPr>
                <a:xfrm>
                  <a:off x="3525871" y="3919701"/>
                  <a:ext cx="2453580" cy="1553975"/>
                </a:xfrm>
                <a:prstGeom prst="ellipse">
                  <a:avLst/>
                </a:prstGeom>
                <a:solidFill>
                  <a:schemeClr val="accent3"/>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9" name="楕円 47">
                  <a:extLst>
                    <a:ext uri="{FF2B5EF4-FFF2-40B4-BE49-F238E27FC236}">
                      <a16:creationId xmlns:a16="http://schemas.microsoft.com/office/drawing/2014/main" id="{0F2E3A65-56EC-4687-B045-B71C5094D377}"/>
                    </a:ext>
                  </a:extLst>
                </p:cNvPr>
                <p:cNvSpPr/>
                <p:nvPr/>
              </p:nvSpPr>
              <p:spPr>
                <a:xfrm>
                  <a:off x="5881626" y="2718459"/>
                  <a:ext cx="2453580" cy="1553975"/>
                </a:xfrm>
                <a:prstGeom prst="ellipse">
                  <a:avLst/>
                </a:prstGeom>
                <a:solidFill>
                  <a:schemeClr val="accent6">
                    <a:lumMod val="5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97197C4-34FE-4E31-B533-C831C316AFA6}"/>
                    </a:ext>
                  </a:extLst>
                </p:cNvPr>
                <p:cNvSpPr/>
                <p:nvPr/>
              </p:nvSpPr>
              <p:spPr>
                <a:xfrm>
                  <a:off x="1143049" y="2909354"/>
                  <a:ext cx="2216092" cy="1204162"/>
                </a:xfrm>
                <a:prstGeom prst="rect">
                  <a:avLst/>
                </a:prstGeom>
              </p:spPr>
              <p:txBody>
                <a:bodyPr wrap="square">
                  <a:spAutoFit/>
                </a:bodyPr>
                <a:lstStyle/>
                <a:p>
                  <a:pPr algn="ctr">
                    <a:lnSpc>
                      <a:spcPct val="144000"/>
                    </a:lnSpc>
                    <a:defRPr/>
                  </a:pPr>
                  <a:r>
                    <a:rPr lang="en-US" altLang="ja-JP" b="1" dirty="0">
                      <a:solidFill>
                        <a:schemeClr val="bg1"/>
                      </a:solidFill>
                      <a:latin typeface="メイリオ" panose="020B0604030504040204" pitchFamily="50" charset="-128"/>
                      <a:ea typeface="メイリオ" panose="020B0604030504040204" pitchFamily="50" charset="-128"/>
                    </a:rPr>
                    <a:t>Do</a:t>
                  </a:r>
                  <a:endParaRPr lang="ja-JP" altLang="en-US" b="1" dirty="0">
                    <a:solidFill>
                      <a:schemeClr val="bg1"/>
                    </a:solidFill>
                    <a:latin typeface="メイリオ" panose="020B0604030504040204" pitchFamily="50" charset="-128"/>
                    <a:ea typeface="メイリオ" panose="020B0604030504040204" pitchFamily="50" charset="-128"/>
                  </a:endParaRPr>
                </a:p>
                <a:p>
                  <a:pPr algn="ctr">
                    <a:lnSpc>
                      <a:spcPct val="144000"/>
                    </a:lnSpc>
                    <a:defRPr/>
                  </a:pPr>
                  <a:r>
                    <a:rPr lang="en-US" altLang="ja-JP" sz="1600" b="1" dirty="0">
                      <a:solidFill>
                        <a:schemeClr val="bg1"/>
                      </a:solidFill>
                      <a:latin typeface="メイリオ" panose="020B0604030504040204" pitchFamily="50" charset="-128"/>
                      <a:ea typeface="メイリオ" panose="020B0604030504040204" pitchFamily="50" charset="-128"/>
                    </a:rPr>
                    <a:t>(</a:t>
                  </a:r>
                  <a:r>
                    <a:rPr lang="ja-JP" altLang="en-US" sz="1600" b="1" dirty="0">
                      <a:solidFill>
                        <a:schemeClr val="bg1"/>
                      </a:solidFill>
                      <a:latin typeface="メイリオ" panose="020B0604030504040204" pitchFamily="50" charset="-128"/>
                      <a:ea typeface="メイリオ" panose="020B0604030504040204" pitchFamily="50" charset="-128"/>
                    </a:rPr>
                    <a:t>実施</a:t>
                  </a:r>
                  <a:r>
                    <a:rPr lang="en-US" altLang="ja-JP" sz="1600" b="1" dirty="0">
                      <a:solidFill>
                        <a:schemeClr val="bg1"/>
                      </a:solidFill>
                      <a:latin typeface="メイリオ" panose="020B0604030504040204" pitchFamily="50" charset="-128"/>
                      <a:ea typeface="メイリオ" panose="020B0604030504040204" pitchFamily="50" charset="-128"/>
                    </a:rPr>
                    <a:t>)</a:t>
                  </a:r>
                  <a:endParaRPr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F02A39F6-3C01-4903-B42B-E72862C3E900}"/>
                    </a:ext>
                  </a:extLst>
                </p:cNvPr>
                <p:cNvSpPr/>
                <p:nvPr/>
              </p:nvSpPr>
              <p:spPr>
                <a:xfrm>
                  <a:off x="3499682" y="1506949"/>
                  <a:ext cx="2376826" cy="1204162"/>
                </a:xfrm>
                <a:prstGeom prst="rect">
                  <a:avLst/>
                </a:prstGeom>
              </p:spPr>
              <p:txBody>
                <a:bodyPr wrap="square">
                  <a:spAutoFit/>
                </a:bodyPr>
                <a:lstStyle/>
                <a:p>
                  <a:pPr algn="ctr">
                    <a:lnSpc>
                      <a:spcPct val="144000"/>
                    </a:lnSpc>
                    <a:defRPr/>
                  </a:pPr>
                  <a:r>
                    <a:rPr lang="en-US" altLang="zh-TW" b="1" dirty="0">
                      <a:solidFill>
                        <a:prstClr val="white"/>
                      </a:solidFill>
                      <a:latin typeface="メイリオ" panose="020B0604030504040204" pitchFamily="50" charset="-128"/>
                      <a:ea typeface="メイリオ" panose="020B0604030504040204" pitchFamily="50" charset="-128"/>
                    </a:rPr>
                    <a:t>Check</a:t>
                  </a:r>
                  <a:endParaRPr lang="zh-TW" altLang="en-US" b="1" dirty="0">
                    <a:solidFill>
                      <a:prstClr val="white"/>
                    </a:solidFill>
                    <a:latin typeface="メイリオ" panose="020B0604030504040204" pitchFamily="50" charset="-128"/>
                    <a:ea typeface="メイリオ" panose="020B0604030504040204" pitchFamily="50" charset="-128"/>
                  </a:endParaRPr>
                </a:p>
                <a:p>
                  <a:pPr algn="ctr">
                    <a:lnSpc>
                      <a:spcPct val="144000"/>
                    </a:lnSpc>
                    <a:defRPr/>
                  </a:pPr>
                  <a:r>
                    <a:rPr lang="en-US" altLang="zh-TW" sz="1600" b="1" dirty="0">
                      <a:solidFill>
                        <a:prstClr val="white"/>
                      </a:solidFill>
                      <a:latin typeface="メイリオ" panose="020B0604030504040204" pitchFamily="50" charset="-128"/>
                      <a:ea typeface="メイリオ" panose="020B0604030504040204" pitchFamily="50" charset="-128"/>
                    </a:rPr>
                    <a:t>(</a:t>
                  </a:r>
                  <a:r>
                    <a:rPr lang="zh-TW" altLang="en-US" sz="1600" b="1" dirty="0">
                      <a:solidFill>
                        <a:prstClr val="white"/>
                      </a:solidFill>
                      <a:latin typeface="メイリオ" panose="020B0604030504040204" pitchFamily="50" charset="-128"/>
                      <a:ea typeface="メイリオ" panose="020B0604030504040204" pitchFamily="50" charset="-128"/>
                    </a:rPr>
                    <a:t>評価</a:t>
                  </a:r>
                  <a:r>
                    <a:rPr lang="en-US" altLang="zh-TW" sz="1600" b="1" dirty="0">
                      <a:solidFill>
                        <a:prstClr val="white"/>
                      </a:solidFill>
                      <a:latin typeface="メイリオ" panose="020B0604030504040204" pitchFamily="50" charset="-128"/>
                      <a:ea typeface="メイリオ" panose="020B0604030504040204" pitchFamily="50" charset="-128"/>
                    </a:rPr>
                    <a:t>)</a:t>
                  </a:r>
                </a:p>
              </p:txBody>
            </p:sp>
            <p:sp>
              <p:nvSpPr>
                <p:cNvPr id="22" name="正方形/長方形 21">
                  <a:extLst>
                    <a:ext uri="{FF2B5EF4-FFF2-40B4-BE49-F238E27FC236}">
                      <a16:creationId xmlns:a16="http://schemas.microsoft.com/office/drawing/2014/main" id="{497A1041-7EF3-4C75-86F5-0EB0ECFF24EA}"/>
                    </a:ext>
                  </a:extLst>
                </p:cNvPr>
                <p:cNvSpPr/>
                <p:nvPr/>
              </p:nvSpPr>
              <p:spPr>
                <a:xfrm>
                  <a:off x="5903817" y="2850045"/>
                  <a:ext cx="2409195" cy="1691359"/>
                </a:xfrm>
                <a:prstGeom prst="rect">
                  <a:avLst/>
                </a:prstGeom>
              </p:spPr>
              <p:txBody>
                <a:bodyPr wrap="square">
                  <a:spAutoFit/>
                </a:bodyPr>
                <a:lstStyle/>
                <a:p>
                  <a:pPr algn="ctr">
                    <a:lnSpc>
                      <a:spcPct val="144000"/>
                    </a:lnSpc>
                    <a:defRPr/>
                  </a:pPr>
                  <a:r>
                    <a:rPr lang="en-US" altLang="ja-JP" b="1" dirty="0">
                      <a:solidFill>
                        <a:prstClr val="white"/>
                      </a:solidFill>
                      <a:latin typeface="メイリオ" panose="020B0604030504040204" pitchFamily="50" charset="-128"/>
                      <a:ea typeface="メイリオ" panose="020B0604030504040204" pitchFamily="50" charset="-128"/>
                    </a:rPr>
                    <a:t>Action</a:t>
                  </a:r>
                  <a:endParaRPr lang="ja-JP" altLang="en-US" b="1" dirty="0">
                    <a:solidFill>
                      <a:prstClr val="white"/>
                    </a:solidFill>
                    <a:latin typeface="メイリオ" panose="020B0604030504040204" pitchFamily="50" charset="-128"/>
                    <a:ea typeface="メイリオ" panose="020B0604030504040204" pitchFamily="50" charset="-128"/>
                  </a:endParaRPr>
                </a:p>
                <a:p>
                  <a:pPr algn="ctr">
                    <a:defRPr/>
                  </a:pPr>
                  <a:r>
                    <a:rPr lang="ja-JP" altLang="en-US" sz="1400" b="1" dirty="0">
                      <a:solidFill>
                        <a:prstClr val="white"/>
                      </a:solidFill>
                      <a:latin typeface="メイリオ" panose="020B0604030504040204" pitchFamily="50" charset="-128"/>
                      <a:ea typeface="メイリオ" panose="020B0604030504040204" pitchFamily="50" charset="-128"/>
                    </a:rPr>
                    <a:t> </a:t>
                  </a:r>
                  <a:r>
                    <a:rPr lang="en-US" altLang="ja-JP" sz="1400" b="1" dirty="0">
                      <a:solidFill>
                        <a:prstClr val="white"/>
                      </a:solidFill>
                      <a:latin typeface="メイリオ" panose="020B0604030504040204" pitchFamily="50" charset="-128"/>
                      <a:ea typeface="メイリオ" panose="020B0604030504040204" pitchFamily="50" charset="-128"/>
                    </a:rPr>
                    <a:t>(</a:t>
                  </a:r>
                  <a:r>
                    <a:rPr lang="ja-JP" altLang="en-US" sz="1400" b="1" dirty="0">
                      <a:solidFill>
                        <a:prstClr val="white"/>
                      </a:solidFill>
                      <a:latin typeface="メイリオ" panose="020B0604030504040204" pitchFamily="50" charset="-128"/>
                      <a:ea typeface="メイリオ" panose="020B0604030504040204" pitchFamily="50" charset="-128"/>
                    </a:rPr>
                    <a:t>企画立案への反映</a:t>
                  </a:r>
                  <a:r>
                    <a:rPr lang="en-US" altLang="ja-JP" sz="1400" b="1" dirty="0">
                      <a:solidFill>
                        <a:prstClr val="white"/>
                      </a:solidFill>
                      <a:latin typeface="メイリオ" panose="020B0604030504040204" pitchFamily="50" charset="-128"/>
                      <a:ea typeface="メイリオ" panose="020B0604030504040204" pitchFamily="50" charset="-128"/>
                    </a:rPr>
                    <a:t>)</a:t>
                  </a:r>
                </a:p>
                <a:p>
                  <a:pPr algn="ctr">
                    <a:lnSpc>
                      <a:spcPct val="144000"/>
                    </a:lnSpc>
                    <a:defRPr/>
                  </a:pPr>
                  <a:endParaRPr lang="en-US" altLang="zh-TW" sz="1200" b="1" dirty="0">
                    <a:solidFill>
                      <a:prstClr val="white"/>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A982A03B-A110-438D-8226-B705D5875795}"/>
                    </a:ext>
                  </a:extLst>
                </p:cNvPr>
                <p:cNvSpPr/>
                <p:nvPr/>
              </p:nvSpPr>
              <p:spPr>
                <a:xfrm>
                  <a:off x="3521498" y="4095450"/>
                  <a:ext cx="2485580" cy="1140992"/>
                </a:xfrm>
                <a:prstGeom prst="rect">
                  <a:avLst/>
                </a:prstGeom>
              </p:spPr>
              <p:txBody>
                <a:bodyPr wrap="square">
                  <a:spAutoFit/>
                </a:bodyPr>
                <a:lstStyle/>
                <a:p>
                  <a:pPr algn="ctr">
                    <a:lnSpc>
                      <a:spcPct val="144000"/>
                    </a:lnSpc>
                    <a:defRPr/>
                  </a:pPr>
                  <a:r>
                    <a:rPr lang="en-US" altLang="ja-JP" b="1" dirty="0">
                      <a:solidFill>
                        <a:prstClr val="white"/>
                      </a:solidFill>
                      <a:latin typeface="メイリオ" panose="020B0604030504040204" pitchFamily="50" charset="-128"/>
                      <a:ea typeface="メイリオ" panose="020B0604030504040204" pitchFamily="50" charset="-128"/>
                    </a:rPr>
                    <a:t>Plan</a:t>
                  </a:r>
                  <a:endParaRPr lang="ja-JP" altLang="en-US" b="1" dirty="0">
                    <a:solidFill>
                      <a:prstClr val="white"/>
                    </a:solidFill>
                    <a:latin typeface="メイリオ" panose="020B0604030504040204" pitchFamily="50" charset="-128"/>
                    <a:ea typeface="メイリオ" panose="020B0604030504040204" pitchFamily="50" charset="-128"/>
                  </a:endParaRPr>
                </a:p>
                <a:p>
                  <a:pPr algn="ctr">
                    <a:lnSpc>
                      <a:spcPct val="144000"/>
                    </a:lnSpc>
                    <a:defRPr/>
                  </a:pPr>
                  <a:r>
                    <a:rPr lang="en-US" altLang="ja-JP" sz="1400" b="1" dirty="0">
                      <a:solidFill>
                        <a:prstClr val="white"/>
                      </a:solidFill>
                      <a:latin typeface="メイリオ" panose="020B0604030504040204" pitchFamily="50" charset="-128"/>
                      <a:ea typeface="メイリオ" panose="020B0604030504040204" pitchFamily="50" charset="-128"/>
                    </a:rPr>
                    <a:t>(</a:t>
                  </a:r>
                  <a:r>
                    <a:rPr lang="ja-JP" altLang="en-US" sz="1400" b="1" dirty="0">
                      <a:solidFill>
                        <a:prstClr val="white"/>
                      </a:solidFill>
                      <a:latin typeface="メイリオ" panose="020B0604030504040204" pitchFamily="50" charset="-128"/>
                      <a:ea typeface="メイリオ" panose="020B0604030504040204" pitchFamily="50" charset="-128"/>
                    </a:rPr>
                    <a:t>企画立案</a:t>
                  </a:r>
                  <a:r>
                    <a:rPr lang="en-US" altLang="ja-JP" sz="1400" b="1" dirty="0">
                      <a:solidFill>
                        <a:prstClr val="white"/>
                      </a:solidFill>
                      <a:latin typeface="メイリオ" panose="020B0604030504040204" pitchFamily="50" charset="-128"/>
                      <a:ea typeface="メイリオ" panose="020B0604030504040204" pitchFamily="50" charset="-128"/>
                    </a:rPr>
                    <a:t>)</a:t>
                  </a:r>
                  <a:endParaRPr lang="ja-JP" altLang="en-US" sz="1400" b="1" dirty="0">
                    <a:solidFill>
                      <a:prstClr val="white"/>
                    </a:solidFill>
                    <a:latin typeface="メイリオ" panose="020B0604030504040204" pitchFamily="50" charset="-128"/>
                    <a:ea typeface="メイリオ" panose="020B0604030504040204" pitchFamily="50" charset="-128"/>
                  </a:endParaRPr>
                </a:p>
              </p:txBody>
            </p:sp>
          </p:grpSp>
        </p:grpSp>
        <p:cxnSp>
          <p:nvCxnSpPr>
            <p:cNvPr id="57" name="線④">
              <a:extLst>
                <a:ext uri="{FF2B5EF4-FFF2-40B4-BE49-F238E27FC236}">
                  <a16:creationId xmlns:a16="http://schemas.microsoft.com/office/drawing/2014/main" id="{9742E999-AD41-499E-A33A-CD2FA86D2B65}"/>
                </a:ext>
              </a:extLst>
            </p:cNvPr>
            <p:cNvCxnSpPr>
              <a:cxnSpLocks/>
            </p:cNvCxnSpPr>
            <p:nvPr/>
          </p:nvCxnSpPr>
          <p:spPr>
            <a:xfrm rot="5040000" flipH="1" flipV="1">
              <a:off x="6214929" y="3429477"/>
              <a:ext cx="396000" cy="648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線④">
              <a:extLst>
                <a:ext uri="{FF2B5EF4-FFF2-40B4-BE49-F238E27FC236}">
                  <a16:creationId xmlns:a16="http://schemas.microsoft.com/office/drawing/2014/main" id="{6F926A0D-D21C-4A17-B458-99627F950810}"/>
                </a:ext>
              </a:extLst>
            </p:cNvPr>
            <p:cNvCxnSpPr>
              <a:cxnSpLocks/>
            </p:cNvCxnSpPr>
            <p:nvPr/>
          </p:nvCxnSpPr>
          <p:spPr>
            <a:xfrm rot="20760000" flipH="1" flipV="1">
              <a:off x="6315545" y="5147099"/>
              <a:ext cx="396000" cy="576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線②">
              <a:extLst>
                <a:ext uri="{FF2B5EF4-FFF2-40B4-BE49-F238E27FC236}">
                  <a16:creationId xmlns:a16="http://schemas.microsoft.com/office/drawing/2014/main" id="{CBB3E0D7-1D6D-4AFB-9972-A4B736C00BA0}"/>
                </a:ext>
              </a:extLst>
            </p:cNvPr>
            <p:cNvCxnSpPr>
              <a:cxnSpLocks/>
            </p:cNvCxnSpPr>
            <p:nvPr/>
          </p:nvCxnSpPr>
          <p:spPr>
            <a:xfrm rot="15660000" flipH="1" flipV="1">
              <a:off x="8083455" y="5104173"/>
              <a:ext cx="360000" cy="648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線①">
              <a:extLst>
                <a:ext uri="{FF2B5EF4-FFF2-40B4-BE49-F238E27FC236}">
                  <a16:creationId xmlns:a16="http://schemas.microsoft.com/office/drawing/2014/main" id="{00190EB7-30A6-45F9-BBD8-3407CB4E6588}"/>
                </a:ext>
              </a:extLst>
            </p:cNvPr>
            <p:cNvCxnSpPr>
              <a:cxnSpLocks/>
            </p:cNvCxnSpPr>
            <p:nvPr/>
          </p:nvCxnSpPr>
          <p:spPr>
            <a:xfrm rot="9900000" flipH="1" flipV="1">
              <a:off x="8089983" y="3418506"/>
              <a:ext cx="396000" cy="612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0" name="図：総務省（行政評価局）">
            <a:extLst>
              <a:ext uri="{FF2B5EF4-FFF2-40B4-BE49-F238E27FC236}">
                <a16:creationId xmlns:a16="http://schemas.microsoft.com/office/drawing/2014/main" id="{0776A527-F10E-4CD5-B7B6-6A36DB5AB99C}"/>
              </a:ext>
            </a:extLst>
          </p:cNvPr>
          <p:cNvGrpSpPr/>
          <p:nvPr/>
        </p:nvGrpSpPr>
        <p:grpSpPr>
          <a:xfrm>
            <a:off x="121720" y="2612497"/>
            <a:ext cx="3214871" cy="3441742"/>
            <a:chOff x="121720" y="2612497"/>
            <a:chExt cx="3214871" cy="3441742"/>
          </a:xfrm>
        </p:grpSpPr>
        <p:sp>
          <p:nvSpPr>
            <p:cNvPr id="27" name="角丸四角形 26"/>
            <p:cNvSpPr/>
            <p:nvPr/>
          </p:nvSpPr>
          <p:spPr>
            <a:xfrm>
              <a:off x="121720" y="2612497"/>
              <a:ext cx="3214871" cy="344174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ja-JP" altLang="en-US" b="1" dirty="0">
                  <a:solidFill>
                    <a:srgbClr val="000000"/>
                  </a:solidFill>
                  <a:latin typeface="メイリオ" panose="020B0604030504040204" pitchFamily="50" charset="-128"/>
                  <a:ea typeface="メイリオ" panose="020B0604030504040204" pitchFamily="50" charset="-128"/>
                </a:rPr>
                <a:t>総務省</a:t>
              </a:r>
              <a:r>
                <a:rPr lang="ja-JP" altLang="en-US" b="1" dirty="0">
                  <a:solidFill>
                    <a:schemeClr val="tx1"/>
                  </a:solidFill>
                  <a:latin typeface="メイリオ" panose="020B0604030504040204" pitchFamily="50" charset="-128"/>
                  <a:ea typeface="メイリオ" panose="020B0604030504040204" pitchFamily="50" charset="-128"/>
                </a:rPr>
                <a:t>（行政評価局）</a:t>
              </a:r>
              <a:endParaRPr lang="en-US" altLang="ja-JP" b="1" dirty="0">
                <a:solidFill>
                  <a:schemeClr val="tx1"/>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dirty="0">
                <a:solidFill>
                  <a:srgbClr val="000000"/>
                </a:solidFill>
                <a:latin typeface="メイリオ" panose="020B0604030504040204" pitchFamily="50" charset="-128"/>
                <a:ea typeface="メイリオ" panose="020B0604030504040204" pitchFamily="50" charset="-128"/>
              </a:endParaRPr>
            </a:p>
          </p:txBody>
        </p:sp>
        <p:grpSp>
          <p:nvGrpSpPr>
            <p:cNvPr id="29" name="図：複数府省にまたがる政策の評価">
              <a:extLst>
                <a:ext uri="{FF2B5EF4-FFF2-40B4-BE49-F238E27FC236}">
                  <a16:creationId xmlns:a16="http://schemas.microsoft.com/office/drawing/2014/main" id="{157916A4-2EBB-4F57-8256-EE60648ACE46}"/>
                </a:ext>
              </a:extLst>
            </p:cNvPr>
            <p:cNvGrpSpPr/>
            <p:nvPr/>
          </p:nvGrpSpPr>
          <p:grpSpPr>
            <a:xfrm>
              <a:off x="1767043" y="4459795"/>
              <a:ext cx="1530133" cy="1313379"/>
              <a:chOff x="1767043" y="4459795"/>
              <a:chExt cx="1530133" cy="1313379"/>
            </a:xfrm>
          </p:grpSpPr>
          <p:sp>
            <p:nvSpPr>
              <p:cNvPr id="64" name="楕円 63">
                <a:extLst>
                  <a:ext uri="{FF2B5EF4-FFF2-40B4-BE49-F238E27FC236}">
                    <a16:creationId xmlns:a16="http://schemas.microsoft.com/office/drawing/2014/main" id="{DAD4A840-C321-4370-AD28-04EBC1004457}"/>
                  </a:ext>
                </a:extLst>
              </p:cNvPr>
              <p:cNvSpPr/>
              <p:nvPr/>
            </p:nvSpPr>
            <p:spPr>
              <a:xfrm>
                <a:off x="1767043" y="4459795"/>
                <a:ext cx="1530133" cy="131337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C82D823-B9D9-40CA-9D59-D0BE63B32190}"/>
                  </a:ext>
                </a:extLst>
              </p:cNvPr>
              <p:cNvSpPr/>
              <p:nvPr/>
            </p:nvSpPr>
            <p:spPr>
              <a:xfrm>
                <a:off x="1788994" y="4716526"/>
                <a:ext cx="1501392" cy="830997"/>
              </a:xfrm>
              <a:prstGeom prst="rect">
                <a:avLst/>
              </a:prstGeom>
            </p:spPr>
            <p:txBody>
              <a:bodyPr wrap="square">
                <a:spAutoFit/>
              </a:bodyPr>
              <a:lstStyle/>
              <a:p>
                <a:pPr algn="ctr">
                  <a:defRPr/>
                </a:pPr>
                <a:r>
                  <a:rPr lang="ja-JP" altLang="en-US" sz="1600" b="1" dirty="0">
                    <a:solidFill>
                      <a:schemeClr val="bg1"/>
                    </a:solidFill>
                    <a:latin typeface="+mn-ea"/>
                  </a:rPr>
                  <a:t>複数府省に</a:t>
                </a:r>
                <a:br>
                  <a:rPr lang="en-US" altLang="ja-JP" sz="1600" b="1" dirty="0">
                    <a:solidFill>
                      <a:schemeClr val="bg1"/>
                    </a:solidFill>
                    <a:latin typeface="+mn-ea"/>
                  </a:rPr>
                </a:br>
                <a:r>
                  <a:rPr lang="ja-JP" altLang="en-US" sz="1600" b="1" dirty="0">
                    <a:solidFill>
                      <a:schemeClr val="bg1"/>
                    </a:solidFill>
                    <a:latin typeface="+mn-ea"/>
                  </a:rPr>
                  <a:t>またがる</a:t>
                </a:r>
                <a:br>
                  <a:rPr lang="en-US" altLang="ja-JP" sz="1600" b="1" dirty="0">
                    <a:solidFill>
                      <a:schemeClr val="bg1"/>
                    </a:solidFill>
                    <a:latin typeface="+mn-ea"/>
                  </a:rPr>
                </a:br>
                <a:r>
                  <a:rPr lang="ja-JP" altLang="en-US" sz="1600" b="1" dirty="0">
                    <a:solidFill>
                      <a:schemeClr val="bg1"/>
                    </a:solidFill>
                    <a:latin typeface="+mn-ea"/>
                  </a:rPr>
                  <a:t>政策の評価</a:t>
                </a:r>
              </a:p>
            </p:txBody>
          </p:sp>
        </p:grpSp>
        <p:grpSp>
          <p:nvGrpSpPr>
            <p:cNvPr id="38" name="図：政策評価制度の推進">
              <a:extLst>
                <a:ext uri="{FF2B5EF4-FFF2-40B4-BE49-F238E27FC236}">
                  <a16:creationId xmlns:a16="http://schemas.microsoft.com/office/drawing/2014/main" id="{C480FA81-6F5F-4985-B8A2-6CB272B7F926}"/>
                </a:ext>
              </a:extLst>
            </p:cNvPr>
            <p:cNvGrpSpPr/>
            <p:nvPr/>
          </p:nvGrpSpPr>
          <p:grpSpPr>
            <a:xfrm>
              <a:off x="969562" y="3152306"/>
              <a:ext cx="1601999" cy="1309481"/>
              <a:chOff x="969562" y="3152306"/>
              <a:chExt cx="1601999" cy="1309481"/>
            </a:xfrm>
          </p:grpSpPr>
          <p:sp>
            <p:nvSpPr>
              <p:cNvPr id="26" name="楕円 25">
                <a:extLst>
                  <a:ext uri="{FF2B5EF4-FFF2-40B4-BE49-F238E27FC236}">
                    <a16:creationId xmlns:a16="http://schemas.microsoft.com/office/drawing/2014/main" id="{673944C1-2049-4FB2-B3EA-618BEF4CE12F}"/>
                  </a:ext>
                </a:extLst>
              </p:cNvPr>
              <p:cNvSpPr/>
              <p:nvPr/>
            </p:nvSpPr>
            <p:spPr>
              <a:xfrm>
                <a:off x="969562" y="3152306"/>
                <a:ext cx="1587244" cy="1309481"/>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CA21B18-97C6-41C5-A766-702189C66744}"/>
                  </a:ext>
                </a:extLst>
              </p:cNvPr>
              <p:cNvSpPr/>
              <p:nvPr/>
            </p:nvSpPr>
            <p:spPr>
              <a:xfrm>
                <a:off x="1001901" y="3575210"/>
                <a:ext cx="1569660" cy="646331"/>
              </a:xfrm>
              <a:prstGeom prst="rect">
                <a:avLst/>
              </a:prstGeom>
            </p:spPr>
            <p:txBody>
              <a:bodyPr wrap="none">
                <a:spAutoFit/>
              </a:bodyPr>
              <a:lstStyle/>
              <a:p>
                <a:pPr algn="ctr">
                  <a:defRPr/>
                </a:pPr>
                <a:r>
                  <a:rPr lang="ja-JP" altLang="en-US" b="1" dirty="0">
                    <a:solidFill>
                      <a:schemeClr val="bg1"/>
                    </a:solidFill>
                    <a:latin typeface="+mn-ea"/>
                  </a:rPr>
                  <a:t>政策評価制度</a:t>
                </a:r>
                <a:br>
                  <a:rPr lang="en-US" altLang="ja-JP" b="1" dirty="0">
                    <a:solidFill>
                      <a:schemeClr val="bg1"/>
                    </a:solidFill>
                    <a:latin typeface="+mn-ea"/>
                  </a:rPr>
                </a:br>
                <a:r>
                  <a:rPr lang="ja-JP" altLang="en-US" b="1" dirty="0">
                    <a:solidFill>
                      <a:schemeClr val="bg1"/>
                    </a:solidFill>
                    <a:latin typeface="+mn-ea"/>
                  </a:rPr>
                  <a:t>の推進</a:t>
                </a:r>
              </a:p>
            </p:txBody>
          </p:sp>
        </p:grpSp>
        <p:grpSp>
          <p:nvGrpSpPr>
            <p:cNvPr id="28" name="図：各府省が行った評価の客観性">
              <a:extLst>
                <a:ext uri="{FF2B5EF4-FFF2-40B4-BE49-F238E27FC236}">
                  <a16:creationId xmlns:a16="http://schemas.microsoft.com/office/drawing/2014/main" id="{ED0261B1-991B-40BF-AA1C-AFFA46AFE565}"/>
                </a:ext>
              </a:extLst>
            </p:cNvPr>
            <p:cNvGrpSpPr/>
            <p:nvPr/>
          </p:nvGrpSpPr>
          <p:grpSpPr>
            <a:xfrm>
              <a:off x="147873" y="4424279"/>
              <a:ext cx="1636622" cy="1364167"/>
              <a:chOff x="147873" y="4424279"/>
              <a:chExt cx="1636622" cy="1364167"/>
            </a:xfrm>
          </p:grpSpPr>
          <p:sp>
            <p:nvSpPr>
              <p:cNvPr id="62" name="楕円 61">
                <a:extLst>
                  <a:ext uri="{FF2B5EF4-FFF2-40B4-BE49-F238E27FC236}">
                    <a16:creationId xmlns:a16="http://schemas.microsoft.com/office/drawing/2014/main" id="{2A14C9DB-41BA-413E-AE9E-19FAC0BD5720}"/>
                  </a:ext>
                </a:extLst>
              </p:cNvPr>
              <p:cNvSpPr/>
              <p:nvPr/>
            </p:nvSpPr>
            <p:spPr>
              <a:xfrm>
                <a:off x="167412" y="4424279"/>
                <a:ext cx="1587243" cy="136416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9D12BE2-A474-44A1-ABFF-E0371F0A4AB0}"/>
                  </a:ext>
                </a:extLst>
              </p:cNvPr>
              <p:cNvSpPr/>
              <p:nvPr/>
            </p:nvSpPr>
            <p:spPr>
              <a:xfrm>
                <a:off x="147873" y="4769235"/>
                <a:ext cx="1636622" cy="861774"/>
              </a:xfrm>
              <a:prstGeom prst="rect">
                <a:avLst/>
              </a:prstGeom>
            </p:spPr>
            <p:txBody>
              <a:bodyPr wrap="square">
                <a:spAutoFit/>
              </a:bodyPr>
              <a:lstStyle/>
              <a:p>
                <a:pPr algn="ctr">
                  <a:defRPr/>
                </a:pPr>
                <a:r>
                  <a:rPr lang="ja-JP" altLang="en-US" sz="1600" b="1" dirty="0">
                    <a:solidFill>
                      <a:schemeClr val="bg1"/>
                    </a:solidFill>
                    <a:latin typeface="+mn-ea"/>
                  </a:rPr>
                  <a:t>各府省が行った評価の客観性</a:t>
                </a:r>
                <a:endParaRPr lang="en-US" altLang="ja-JP" sz="1600" b="1" dirty="0">
                  <a:solidFill>
                    <a:schemeClr val="bg1"/>
                  </a:solidFill>
                  <a:latin typeface="+mn-ea"/>
                </a:endParaRPr>
              </a:p>
              <a:p>
                <a:pPr algn="ctr">
                  <a:defRPr/>
                </a:pPr>
                <a:r>
                  <a:rPr lang="ja-JP" altLang="en-US" sz="1600" b="1" dirty="0">
                    <a:solidFill>
                      <a:schemeClr val="bg1"/>
                    </a:solidFill>
                    <a:latin typeface="+mn-ea"/>
                  </a:rPr>
                  <a:t>担保評価</a:t>
                </a:r>
              </a:p>
            </p:txBody>
          </p:sp>
        </p:grpSp>
      </p:grpSp>
      <p:grpSp>
        <p:nvGrpSpPr>
          <p:cNvPr id="5" name="線①"/>
          <p:cNvGrpSpPr/>
          <p:nvPr/>
        </p:nvGrpSpPr>
        <p:grpSpPr>
          <a:xfrm>
            <a:off x="1648347" y="2082533"/>
            <a:ext cx="5677989" cy="549427"/>
            <a:chOff x="1567544" y="1545597"/>
            <a:chExt cx="5677989" cy="549427"/>
          </a:xfrm>
          <a:solidFill>
            <a:schemeClr val="bg1">
              <a:lumMod val="65000"/>
            </a:schemeClr>
          </a:solidFill>
        </p:grpSpPr>
        <p:sp>
          <p:nvSpPr>
            <p:cNvPr id="43" name="AutoShape 32">
              <a:extLst>
                <a:ext uri="{FF2B5EF4-FFF2-40B4-BE49-F238E27FC236}">
                  <a16:creationId xmlns:a16="http://schemas.microsoft.com/office/drawing/2014/main" id="{F9BF7AC0-B605-448E-AF22-700D45994CA6}"/>
                </a:ext>
              </a:extLst>
            </p:cNvPr>
            <p:cNvSpPr>
              <a:spLocks noChangeArrowheads="1"/>
            </p:cNvSpPr>
            <p:nvPr/>
          </p:nvSpPr>
          <p:spPr bwMode="auto">
            <a:xfrm rot="10800000">
              <a:off x="4327810" y="1545597"/>
              <a:ext cx="306146" cy="207282"/>
            </a:xfrm>
            <a:prstGeom prst="downArrow">
              <a:avLst>
                <a:gd name="adj1" fmla="val 50046"/>
                <a:gd name="adj2" fmla="val 42782"/>
              </a:avLst>
            </a:prstGeom>
            <a:grpFill/>
            <a:ln w="9525">
              <a:noFill/>
              <a:miter lim="800000"/>
              <a:headEnd/>
              <a:tailEnd/>
            </a:ln>
          </p:spPr>
          <p:txBody>
            <a:bodyPr vert="eaVert"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dirty="0">
                <a:solidFill>
                  <a:srgbClr val="000000"/>
                </a:solidFill>
                <a:latin typeface="メイリオ" panose="020B0604030504040204" pitchFamily="50" charset="-128"/>
                <a:ea typeface="メイリオ" panose="020B0604030504040204" pitchFamily="50" charset="-128"/>
              </a:endParaRPr>
            </a:p>
          </p:txBody>
        </p:sp>
        <p:sp>
          <p:nvSpPr>
            <p:cNvPr id="4" name="減算記号 3"/>
            <p:cNvSpPr/>
            <p:nvPr/>
          </p:nvSpPr>
          <p:spPr>
            <a:xfrm>
              <a:off x="1567544" y="1593545"/>
              <a:ext cx="5677989" cy="417506"/>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減算記号 44"/>
            <p:cNvSpPr/>
            <p:nvPr/>
          </p:nvSpPr>
          <p:spPr>
            <a:xfrm rot="5400000">
              <a:off x="2213354" y="1773783"/>
              <a:ext cx="301036" cy="341446"/>
            </a:xfrm>
            <a:prstGeom prst="mathMinus">
              <a:avLst>
                <a:gd name="adj1" fmla="val 234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減算記号 46"/>
            <p:cNvSpPr/>
            <p:nvPr/>
          </p:nvSpPr>
          <p:spPr>
            <a:xfrm rot="5400000">
              <a:off x="6305936" y="1758521"/>
              <a:ext cx="301036"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図：国会"/>
          <p:cNvSpPr/>
          <p:nvPr/>
        </p:nvSpPr>
        <p:spPr>
          <a:xfrm>
            <a:off x="1930285" y="1718845"/>
            <a:ext cx="5237047" cy="3570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108000"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国会</a:t>
            </a:r>
          </a:p>
        </p:txBody>
      </p:sp>
      <p:sp>
        <p:nvSpPr>
          <p:cNvPr id="65" name="赤枠②">
            <a:extLst>
              <a:ext uri="{FF2B5EF4-FFF2-40B4-BE49-F238E27FC236}">
                <a16:creationId xmlns:a16="http://schemas.microsoft.com/office/drawing/2014/main" id="{A957B6C0-5380-4E08-A9B5-859A3D15AE36}"/>
              </a:ext>
            </a:extLst>
          </p:cNvPr>
          <p:cNvSpPr/>
          <p:nvPr/>
        </p:nvSpPr>
        <p:spPr>
          <a:xfrm>
            <a:off x="5610060" y="2569799"/>
            <a:ext cx="3444765" cy="343054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66" name="赤枠①">
            <a:extLst>
              <a:ext uri="{FF2B5EF4-FFF2-40B4-BE49-F238E27FC236}">
                <a16:creationId xmlns:a16="http://schemas.microsoft.com/office/drawing/2014/main" id="{656E4E07-F6FA-464D-8C7B-8B25E429A91E}"/>
              </a:ext>
            </a:extLst>
          </p:cNvPr>
          <p:cNvSpPr/>
          <p:nvPr/>
        </p:nvSpPr>
        <p:spPr>
          <a:xfrm>
            <a:off x="129021" y="2617392"/>
            <a:ext cx="3228997" cy="343054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42" name="テキスト：政策評価制度における各府省との">
            <a:extLst>
              <a:ext uri="{FF2B5EF4-FFF2-40B4-BE49-F238E27FC236}">
                <a16:creationId xmlns:a16="http://schemas.microsoft.com/office/drawing/2014/main" id="{3D671A3D-6530-4180-A7F5-47B639C6C32C}"/>
              </a:ext>
            </a:extLst>
          </p:cNvPr>
          <p:cNvSpPr txBox="1">
            <a:spLocks noChangeArrowheads="1"/>
          </p:cNvSpPr>
          <p:nvPr/>
        </p:nvSpPr>
        <p:spPr bwMode="auto">
          <a:xfrm>
            <a:off x="220390" y="947121"/>
            <a:ext cx="8614990" cy="76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ja-JP" altLang="en-US" sz="2400" i="1" dirty="0">
                <a:latin typeface="メイリオ" panose="020B0604030504040204" pitchFamily="50" charset="-128"/>
                <a:ea typeface="メイリオ" panose="020B0604030504040204" pitchFamily="50" charset="-128"/>
              </a:rPr>
              <a:t>政策評価制度における各府省と総務省の役割は、以下のように整理されます。</a:t>
            </a:r>
          </a:p>
        </p:txBody>
      </p:sp>
      <p:sp>
        <p:nvSpPr>
          <p:cNvPr id="44" name="テキスト：国会報告">
            <a:extLst>
              <a:ext uri="{FF2B5EF4-FFF2-40B4-BE49-F238E27FC236}">
                <a16:creationId xmlns:a16="http://schemas.microsoft.com/office/drawing/2014/main" id="{0D0424ED-C048-4DB5-AAC0-4B0A6250C686}"/>
              </a:ext>
            </a:extLst>
          </p:cNvPr>
          <p:cNvSpPr/>
          <p:nvPr/>
        </p:nvSpPr>
        <p:spPr>
          <a:xfrm>
            <a:off x="3919327" y="2465738"/>
            <a:ext cx="1107997" cy="369332"/>
          </a:xfrm>
          <a:prstGeom prst="rect">
            <a:avLst/>
          </a:prstGeom>
        </p:spPr>
        <p:txBody>
          <a:bodyPr wrap="none">
            <a:spAutoFit/>
          </a:bodyPr>
          <a:lstStyle/>
          <a:p>
            <a:pPr algn="ctr">
              <a:defRPr/>
            </a:pPr>
            <a:r>
              <a:rPr lang="ja-JP" altLang="en-US" dirty="0">
                <a:solidFill>
                  <a:srgbClr val="000000"/>
                </a:solidFill>
                <a:latin typeface="メイリオ" panose="020B0604030504040204" pitchFamily="50" charset="-128"/>
                <a:ea typeface="メイリオ" panose="020B0604030504040204" pitchFamily="50" charset="-128"/>
              </a:rPr>
              <a:t>国会報告</a:t>
            </a:r>
          </a:p>
        </p:txBody>
      </p:sp>
      <p:sp>
        <p:nvSpPr>
          <p:cNvPr id="58" name="タイトル線">
            <a:extLst>
              <a:ext uri="{FF2B5EF4-FFF2-40B4-BE49-F238E27FC236}">
                <a16:creationId xmlns:a16="http://schemas.microsoft.com/office/drawing/2014/main" id="{68AEC31C-C289-486A-8704-90DDD76475A6}"/>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a:solidFill>
                  <a:prstClr val="black"/>
                </a:solidFill>
                <a:latin typeface="メイリオ"/>
                <a:ea typeface="メイリオ"/>
              </a:rPr>
              <a:t>２ 政策評価制度の</a:t>
            </a:r>
            <a:r>
              <a:rPr lang="ja-JP" altLang="en-US" sz="2800">
                <a:latin typeface="メイリオ"/>
                <a:ea typeface="メイリオ"/>
              </a:rPr>
              <a:t>ポイント </a:t>
            </a:r>
            <a:r>
              <a:rPr lang="ja-JP" altLang="en-US" sz="1900">
                <a:latin typeface="メイリオ"/>
                <a:ea typeface="メイリオ"/>
              </a:rPr>
              <a:t>～（２）各府省と総務省の役割～</a:t>
            </a:r>
            <a:endParaRPr lang="ja-JP"/>
          </a:p>
        </p:txBody>
      </p:sp>
      <p:sp>
        <p:nvSpPr>
          <p:cNvPr id="46" name="スライド番号プレースホルダー 45">
            <a:extLst>
              <a:ext uri="{FF2B5EF4-FFF2-40B4-BE49-F238E27FC236}">
                <a16:creationId xmlns:a16="http://schemas.microsoft.com/office/drawing/2014/main" id="{B80AC70F-64FF-4ACB-A11B-FA27CC30C6ED}"/>
              </a:ext>
            </a:extLst>
          </p:cNvPr>
          <p:cNvSpPr>
            <a:spLocks noGrp="1"/>
          </p:cNvSpPr>
          <p:nvPr>
            <p:ph type="sldNum" sz="quarter" idx="12"/>
          </p:nvPr>
        </p:nvSpPr>
        <p:spPr/>
        <p:txBody>
          <a:bodyPr/>
          <a:lstStyle/>
          <a:p>
            <a:pPr>
              <a:defRPr/>
            </a:pPr>
            <a:r>
              <a:rPr lang="en-US" altLang="ja-JP" dirty="0">
                <a:solidFill>
                  <a:prstClr val="black"/>
                </a:solidFill>
              </a:rPr>
              <a:t>9</a:t>
            </a:r>
          </a:p>
        </p:txBody>
      </p:sp>
      <p:pic>
        <p:nvPicPr>
          <p:cNvPr id="3" name="10">
            <a:hlinkClick r:id="" action="ppaction://media"/>
            <a:extLst>
              <a:ext uri="{FF2B5EF4-FFF2-40B4-BE49-F238E27FC236}">
                <a16:creationId xmlns:a16="http://schemas.microsoft.com/office/drawing/2014/main" id="{9E5C44AB-CAEC-D6B3-913A-27EA2E789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383" y="87041"/>
            <a:ext cx="609600" cy="609600"/>
          </a:xfrm>
          <a:prstGeom prst="rect">
            <a:avLst/>
          </a:prstGeom>
        </p:spPr>
      </p:pic>
    </p:spTree>
    <p:extLst>
      <p:ext uri="{BB962C8B-B14F-4D97-AF65-F5344CB8AC3E}">
        <p14:creationId xmlns:p14="http://schemas.microsoft.com/office/powerpoint/2010/main" val="20507386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021D4710-04AA-46A8-A343-0EE05BBCCD07}"/>
              </a:ext>
            </a:extLst>
          </p:cNvPr>
          <p:cNvSpPr txBox="1"/>
          <p:nvPr/>
        </p:nvSpPr>
        <p:spPr>
          <a:xfrm>
            <a:off x="5785232" y="487979"/>
            <a:ext cx="3340558" cy="6370975"/>
          </a:xfrm>
          <a:prstGeom prst="rect">
            <a:avLst/>
          </a:prstGeom>
          <a:solidFill>
            <a:schemeClr val="accent5">
              <a:lumMod val="40000"/>
              <a:lumOff val="60000"/>
            </a:schemeClr>
          </a:solid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事前評価</a:t>
            </a:r>
            <a:r>
              <a:rPr kumimoji="1" lang="ja-JP" altLang="en-US" sz="1100" dirty="0">
                <a:latin typeface="メイリオ" panose="020B0604030504040204" pitchFamily="50" charset="-128"/>
                <a:ea typeface="メイリオ" panose="020B0604030504040204" pitchFamily="50" charset="-128"/>
              </a:rPr>
              <a:t>（政令による義務付け対象）</a:t>
            </a:r>
            <a:endParaRPr kumimoji="1" lang="en-US" altLang="ja-JP" sz="11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0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605B3A60-0D0A-4D81-B2F6-1445538CACFC}"/>
              </a:ext>
            </a:extLst>
          </p:cNvPr>
          <p:cNvSpPr txBox="1"/>
          <p:nvPr/>
        </p:nvSpPr>
        <p:spPr>
          <a:xfrm>
            <a:off x="1351721" y="477046"/>
            <a:ext cx="4387338" cy="6463308"/>
          </a:xfrm>
          <a:prstGeom prst="rect">
            <a:avLst/>
          </a:prstGeom>
          <a:solidFill>
            <a:schemeClr val="tx2">
              <a:lumMod val="20000"/>
              <a:lumOff val="80000"/>
            </a:schemeClr>
          </a:solid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事後評価</a:t>
            </a:r>
            <a:r>
              <a:rPr kumimoji="1" lang="ja-JP" altLang="en-US" sz="1100" dirty="0">
                <a:latin typeface="メイリオ" panose="020B0604030504040204" pitchFamily="50" charset="-128"/>
                <a:ea typeface="メイリオ" panose="020B0604030504040204" pitchFamily="50" charset="-128"/>
              </a:rPr>
              <a:t>（主要な行政目的に係るもの等）</a:t>
            </a: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20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ja-JP" altLang="en-US" sz="700" dirty="0">
              <a:latin typeface="メイリオ" panose="020B0604030504040204" pitchFamily="50" charset="-128"/>
              <a:ea typeface="メイリオ" panose="020B0604030504040204" pitchFamily="50" charset="-128"/>
            </a:endParaRPr>
          </a:p>
        </p:txBody>
      </p:sp>
      <p:sp>
        <p:nvSpPr>
          <p:cNvPr id="25" name="角丸四角形 30">
            <a:extLst>
              <a:ext uri="{FF2B5EF4-FFF2-40B4-BE49-F238E27FC236}">
                <a16:creationId xmlns:a16="http://schemas.microsoft.com/office/drawing/2014/main" id="{1E79B76A-EB22-460F-83C8-D055A0D2F0D4}"/>
              </a:ext>
            </a:extLst>
          </p:cNvPr>
          <p:cNvSpPr/>
          <p:nvPr/>
        </p:nvSpPr>
        <p:spPr>
          <a:xfrm>
            <a:off x="6358741" y="-1276"/>
            <a:ext cx="2788473" cy="309257"/>
          </a:xfrm>
          <a:prstGeom prst="roundRect">
            <a:avLst>
              <a:gd name="adj" fmla="val 0"/>
            </a:avLst>
          </a:prstGeom>
          <a:solidFill>
            <a:schemeClr val="accent1">
              <a:lumMod val="75000"/>
            </a:schemeClr>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083">
              <a:lnSpc>
                <a:spcPct val="130000"/>
              </a:lnSpc>
            </a:pPr>
            <a:r>
              <a:rPr lang="ja-JP" altLang="en-US" sz="1600" b="1" dirty="0">
                <a:solidFill>
                  <a:schemeClr val="bg1"/>
                </a:solidFill>
                <a:latin typeface="Calibri" panose="020F0502020204030204"/>
                <a:ea typeface="メイリオ" panose="020B0604030504040204" pitchFamily="50" charset="-128"/>
              </a:rPr>
              <a:t>政策評価制度の変遷</a:t>
            </a:r>
          </a:p>
        </p:txBody>
      </p:sp>
      <p:sp>
        <p:nvSpPr>
          <p:cNvPr id="20" name="タイトル">
            <a:extLst>
              <a:ext uri="{FF2B5EF4-FFF2-40B4-BE49-F238E27FC236}">
                <a16:creationId xmlns:a16="http://schemas.microsoft.com/office/drawing/2014/main" id="{FE197EBD-2977-47A9-A7FA-CD32618DF679}"/>
              </a:ext>
            </a:extLst>
          </p:cNvPr>
          <p:cNvSpPr txBox="1">
            <a:spLocks/>
          </p:cNvSpPr>
          <p:nvPr/>
        </p:nvSpPr>
        <p:spPr>
          <a:xfrm>
            <a:off x="7639" y="-111065"/>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dirty="0">
                <a:latin typeface="メイリオ" panose="020B0604030504040204" pitchFamily="50" charset="-128"/>
                <a:ea typeface="メイリオ" panose="020B0604030504040204" pitchFamily="50" charset="-128"/>
              </a:rPr>
              <a:t>３ 政策評価制度の見直し</a:t>
            </a:r>
            <a:endParaRPr lang="ja-JP" altLang="en-US" sz="1900" dirty="0">
              <a:latin typeface="メイリオ" panose="020B0604030504040204" pitchFamily="50" charset="-128"/>
              <a:ea typeface="メイリオ" panose="020B0604030504040204" pitchFamily="50" charset="-128"/>
            </a:endParaRPr>
          </a:p>
        </p:txBody>
      </p:sp>
      <p:sp>
        <p:nvSpPr>
          <p:cNvPr id="23" name="タイトル線">
            <a:extLst>
              <a:ext uri="{FF2B5EF4-FFF2-40B4-BE49-F238E27FC236}">
                <a16:creationId xmlns:a16="http://schemas.microsoft.com/office/drawing/2014/main" id="{B1A1C838-E84E-471E-A0A7-6AEC46271A06}"/>
              </a:ext>
            </a:extLst>
          </p:cNvPr>
          <p:cNvSpPr>
            <a:spLocks noChangeArrowheads="1"/>
          </p:cNvSpPr>
          <p:nvPr/>
        </p:nvSpPr>
        <p:spPr bwMode="auto">
          <a:xfrm>
            <a:off x="0" y="712127"/>
            <a:ext cx="9144000" cy="72000"/>
          </a:xfrm>
          <a:prstGeom prst="rect">
            <a:avLst/>
          </a:prstGeom>
          <a:gradFill flip="none" rotWithShape="1">
            <a:gsLst>
              <a:gs pos="0">
                <a:srgbClr val="66AACC"/>
              </a:gs>
              <a:gs pos="50000">
                <a:srgbClr val="66AACC">
                  <a:lumMod val="45000"/>
                  <a:lumOff val="55000"/>
                </a:srgbClr>
              </a:gs>
              <a:gs pos="41000">
                <a:srgbClr val="66AACC">
                  <a:lumMod val="45000"/>
                  <a:lumOff val="55000"/>
                </a:srgbClr>
              </a:gs>
              <a:gs pos="100000">
                <a:srgbClr val="F2F7FC"/>
              </a:gs>
            </a:gsLst>
            <a:lin ang="0" scaled="1"/>
            <a:tileRect/>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ndParaRPr>
          </a:p>
        </p:txBody>
      </p:sp>
      <p:sp>
        <p:nvSpPr>
          <p:cNvPr id="17" name="字幕 2">
            <a:extLst>
              <a:ext uri="{FF2B5EF4-FFF2-40B4-BE49-F238E27FC236}">
                <a16:creationId xmlns:a16="http://schemas.microsoft.com/office/drawing/2014/main" id="{B1D178CF-884E-42CB-807B-3D9A9CCF47C8}"/>
              </a:ext>
            </a:extLst>
          </p:cNvPr>
          <p:cNvSpPr txBox="1">
            <a:spLocks/>
          </p:cNvSpPr>
          <p:nvPr/>
        </p:nvSpPr>
        <p:spPr>
          <a:xfrm>
            <a:off x="0" y="771344"/>
            <a:ext cx="9143999" cy="317953"/>
          </a:xfrm>
          <a:prstGeom prst="rect">
            <a:avLst/>
          </a:prstGeom>
          <a:solidFill>
            <a:schemeClr val="accent5">
              <a:lumMod val="20000"/>
              <a:lumOff val="80000"/>
            </a:schemeClr>
          </a:solidFill>
          <a:ln>
            <a:solidFill>
              <a:schemeClr val="accent1">
                <a:shade val="5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
                <a:latin typeface="メイリオ" panose="020B0604030504040204" pitchFamily="50" charset="-128"/>
                <a:ea typeface="メイリオ" panose="020B0604030504040204" pitchFamily="50" charset="-128"/>
              </a:rPr>
              <a:t>2002</a:t>
            </a:r>
            <a:r>
              <a:rPr lang="ja-JP" altLang="en-US" sz="1400">
                <a:latin typeface="メイリオ" panose="020B0604030504040204" pitchFamily="50" charset="-128"/>
                <a:ea typeface="メイリオ" panose="020B0604030504040204" pitchFamily="50" charset="-128"/>
              </a:rPr>
              <a:t>　政策評価法施行</a:t>
            </a:r>
          </a:p>
          <a:p>
            <a:endParaRPr lang="ja-JP" altLang="en-US" sz="1400" dirty="0">
              <a:latin typeface="メイリオ" panose="020B0604030504040204" pitchFamily="50" charset="-128"/>
              <a:ea typeface="メイリオ" panose="020B0604030504040204" pitchFamily="50" charset="-128"/>
            </a:endParaRPr>
          </a:p>
        </p:txBody>
      </p:sp>
      <p:sp>
        <p:nvSpPr>
          <p:cNvPr id="18" name="字幕 2">
            <a:extLst>
              <a:ext uri="{FF2B5EF4-FFF2-40B4-BE49-F238E27FC236}">
                <a16:creationId xmlns:a16="http://schemas.microsoft.com/office/drawing/2014/main" id="{73B04B22-7D1C-4A26-A21F-E171B552E9DC}"/>
              </a:ext>
            </a:extLst>
          </p:cNvPr>
          <p:cNvSpPr txBox="1">
            <a:spLocks/>
          </p:cNvSpPr>
          <p:nvPr/>
        </p:nvSpPr>
        <p:spPr>
          <a:xfrm>
            <a:off x="3490622" y="946299"/>
            <a:ext cx="1534602" cy="3179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endParaRPr lang="ja-JP" altLang="en-US" sz="1400" dirty="0">
              <a:latin typeface="メイリオ" panose="020B0604030504040204" pitchFamily="50" charset="-128"/>
              <a:ea typeface="メイリオ" panose="020B0604030504040204" pitchFamily="50" charset="-128"/>
            </a:endParaRPr>
          </a:p>
        </p:txBody>
      </p:sp>
      <p:sp>
        <p:nvSpPr>
          <p:cNvPr id="19" name="字幕 2">
            <a:extLst>
              <a:ext uri="{FF2B5EF4-FFF2-40B4-BE49-F238E27FC236}">
                <a16:creationId xmlns:a16="http://schemas.microsoft.com/office/drawing/2014/main" id="{585D9EF5-3180-4A0A-AA98-9C6F935A6C4C}"/>
              </a:ext>
            </a:extLst>
          </p:cNvPr>
          <p:cNvSpPr txBox="1">
            <a:spLocks/>
          </p:cNvSpPr>
          <p:nvPr/>
        </p:nvSpPr>
        <p:spPr>
          <a:xfrm>
            <a:off x="-18210" y="4468870"/>
            <a:ext cx="9144000" cy="1617786"/>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2017</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EBPM</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Evidence‐based Policy </a:t>
            </a:r>
            <a:r>
              <a:rPr lang="en-US" altLang="ja-JP" sz="1400" dirty="0" err="1">
                <a:latin typeface="メイリオ" panose="020B0604030504040204" pitchFamily="50" charset="-128"/>
                <a:ea typeface="メイリオ" panose="020B0604030504040204" pitchFamily="50" charset="-128"/>
              </a:rPr>
              <a:t>Maiking</a:t>
            </a:r>
            <a:r>
              <a:rPr lang="ja-JP" altLang="en-US" sz="1400" dirty="0">
                <a:latin typeface="メイリオ" panose="020B0604030504040204" pitchFamily="50" charset="-128"/>
                <a:ea typeface="メイリオ" panose="020B0604030504040204" pitchFamily="50" charset="-128"/>
              </a:rPr>
              <a:t>）の導入</a:t>
            </a:r>
            <a:endParaRPr lang="en-US" altLang="ja-JP" sz="1400" dirty="0">
              <a:latin typeface="メイリオ" panose="020B0604030504040204" pitchFamily="50" charset="-128"/>
              <a:ea typeface="メイリオ" panose="020B0604030504040204" pitchFamily="50" charset="-128"/>
            </a:endParaRPr>
          </a:p>
          <a:p>
            <a:pPr algn="l"/>
            <a:r>
              <a:rPr lang="en-US" altLang="ja-JP" sz="1400" dirty="0">
                <a:latin typeface="メイリオ" panose="020B0604030504040204" pitchFamily="50" charset="-128"/>
                <a:ea typeface="メイリオ" panose="020B0604030504040204" pitchFamily="50" charset="-128"/>
              </a:rPr>
              <a:t>2020</a:t>
            </a:r>
            <a:r>
              <a:rPr lang="ja-JP" altLang="en-US" sz="1400" dirty="0">
                <a:latin typeface="メイリオ" panose="020B0604030504040204" pitchFamily="50" charset="-128"/>
                <a:ea typeface="メイリオ" panose="020B0604030504040204" pitchFamily="50" charset="-128"/>
              </a:rPr>
              <a:t>　内閣官房行革事務局「デジタル時代における今後の行政改革の基本的方向性」</a:t>
            </a:r>
            <a:endParaRPr lang="en-US" altLang="ja-JP" sz="1400" dirty="0">
              <a:latin typeface="メイリオ" panose="020B0604030504040204" pitchFamily="50" charset="-128"/>
              <a:ea typeface="メイリオ" panose="020B0604030504040204" pitchFamily="50" charset="-128"/>
            </a:endParaRPr>
          </a:p>
          <a:p>
            <a:pPr algn="l"/>
            <a:r>
              <a:rPr lang="en-US" altLang="ja-JP" sz="1400" dirty="0">
                <a:latin typeface="メイリオ" panose="020B0604030504040204" pitchFamily="50" charset="-128"/>
                <a:ea typeface="メイリオ" panose="020B0604030504040204" pitchFamily="50" charset="-128"/>
              </a:rPr>
              <a:t>2021</a:t>
            </a:r>
            <a:r>
              <a:rPr lang="ja-JP" altLang="en-US" sz="1400" dirty="0">
                <a:latin typeface="メイリオ" panose="020B0604030504040204" pitchFamily="50" charset="-128"/>
                <a:ea typeface="メイリオ" panose="020B0604030504040204" pitchFamily="50" charset="-128"/>
              </a:rPr>
              <a:t>　政策評価審議会提言</a:t>
            </a:r>
          </a:p>
          <a:p>
            <a:pPr algn="l"/>
            <a:r>
              <a:rPr lang="en-US" altLang="ja-JP" sz="1400" b="1" dirty="0">
                <a:latin typeface="メイリオ" panose="020B0604030504040204" pitchFamily="50" charset="-128"/>
                <a:ea typeface="メイリオ" panose="020B0604030504040204" pitchFamily="50" charset="-128"/>
              </a:rPr>
              <a:t>2022</a:t>
            </a:r>
            <a:r>
              <a:rPr lang="ja-JP" altLang="en-US" sz="1400" b="1" dirty="0">
                <a:latin typeface="メイリオ" panose="020B0604030504040204" pitchFamily="50" charset="-128"/>
                <a:ea typeface="メイリオ" panose="020B0604030504040204" pitchFamily="50" charset="-128"/>
              </a:rPr>
              <a:t>　政策評価審議会「デジタル時代にふさわしい政策形成・評価の在り方に関する提言</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algn="l"/>
            <a:r>
              <a:rPr lang="en-US" altLang="ja-JP" sz="1400" b="1" dirty="0">
                <a:latin typeface="メイリオ" panose="020B0604030504040204" pitchFamily="50" charset="-128"/>
                <a:ea typeface="メイリオ" panose="020B0604030504040204" pitchFamily="50" charset="-128"/>
              </a:rPr>
              <a:t>2022</a:t>
            </a:r>
            <a:r>
              <a:rPr lang="ja-JP" altLang="en-US" sz="1400" b="1" dirty="0">
                <a:latin typeface="メイリオ" panose="020B0604030504040204" pitchFamily="50" charset="-128"/>
                <a:ea typeface="メイリオ" panose="020B0604030504040204" pitchFamily="50" charset="-128"/>
              </a:rPr>
              <a:t>　行政改革推進会議「アジャイル型政策形成・評価に関する</a:t>
            </a:r>
            <a:r>
              <a:rPr lang="en-US" altLang="ja-JP" sz="1400" b="1" dirty="0">
                <a:latin typeface="メイリオ" panose="020B0604030504040204" pitchFamily="50" charset="-128"/>
                <a:ea typeface="メイリオ" panose="020B0604030504040204" pitchFamily="50" charset="-128"/>
              </a:rPr>
              <a:t>WG</a:t>
            </a:r>
            <a:r>
              <a:rPr lang="ja-JP" altLang="en-US" sz="1400" b="1" dirty="0">
                <a:latin typeface="メイリオ" panose="020B0604030504040204" pitchFamily="50" charset="-128"/>
                <a:ea typeface="メイリオ" panose="020B0604030504040204" pitchFamily="50" charset="-128"/>
              </a:rPr>
              <a:t>提言」</a:t>
            </a:r>
            <a:endParaRPr lang="en-US" altLang="ja-JP" sz="1400" b="1" dirty="0">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26ADA964-7BB0-4F77-BFB5-B24C1F0CE1AF}"/>
              </a:ext>
            </a:extLst>
          </p:cNvPr>
          <p:cNvSpPr/>
          <p:nvPr/>
        </p:nvSpPr>
        <p:spPr>
          <a:xfrm>
            <a:off x="97398" y="1145670"/>
            <a:ext cx="1146982"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自己評価原則</a:t>
            </a:r>
          </a:p>
        </p:txBody>
      </p:sp>
      <p:sp>
        <p:nvSpPr>
          <p:cNvPr id="22" name="四角形: 角を丸くする 21">
            <a:extLst>
              <a:ext uri="{FF2B5EF4-FFF2-40B4-BE49-F238E27FC236}">
                <a16:creationId xmlns:a16="http://schemas.microsoft.com/office/drawing/2014/main" id="{AE5A320F-C0B1-4290-8271-3BC907DBB819}"/>
              </a:ext>
            </a:extLst>
          </p:cNvPr>
          <p:cNvSpPr/>
          <p:nvPr/>
        </p:nvSpPr>
        <p:spPr>
          <a:xfrm>
            <a:off x="8473442" y="2853230"/>
            <a:ext cx="611590"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租特</a:t>
            </a:r>
          </a:p>
        </p:txBody>
      </p:sp>
      <p:sp>
        <p:nvSpPr>
          <p:cNvPr id="24" name="四角形: 角を丸くする 23">
            <a:extLst>
              <a:ext uri="{FF2B5EF4-FFF2-40B4-BE49-F238E27FC236}">
                <a16:creationId xmlns:a16="http://schemas.microsoft.com/office/drawing/2014/main" id="{CFC88666-F39F-42AE-A153-84BC95D21011}"/>
              </a:ext>
            </a:extLst>
          </p:cNvPr>
          <p:cNvSpPr/>
          <p:nvPr/>
        </p:nvSpPr>
        <p:spPr>
          <a:xfrm>
            <a:off x="7164014" y="2864157"/>
            <a:ext cx="620196"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ODA</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四角形: 角を丸くする 25">
            <a:extLst>
              <a:ext uri="{FF2B5EF4-FFF2-40B4-BE49-F238E27FC236}">
                <a16:creationId xmlns:a16="http://schemas.microsoft.com/office/drawing/2014/main" id="{89AF2C8D-E30B-4735-850D-D915F0937E16}"/>
              </a:ext>
            </a:extLst>
          </p:cNvPr>
          <p:cNvSpPr/>
          <p:nvPr/>
        </p:nvSpPr>
        <p:spPr>
          <a:xfrm>
            <a:off x="7847937" y="2853230"/>
            <a:ext cx="584748"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規制</a:t>
            </a:r>
          </a:p>
        </p:txBody>
      </p:sp>
      <p:sp>
        <p:nvSpPr>
          <p:cNvPr id="27" name="四角形: 角を丸くする 26">
            <a:extLst>
              <a:ext uri="{FF2B5EF4-FFF2-40B4-BE49-F238E27FC236}">
                <a16:creationId xmlns:a16="http://schemas.microsoft.com/office/drawing/2014/main" id="{E67F198A-B968-4E1E-A8C2-56F65143A3CF}"/>
              </a:ext>
            </a:extLst>
          </p:cNvPr>
          <p:cNvSpPr/>
          <p:nvPr/>
        </p:nvSpPr>
        <p:spPr>
          <a:xfrm>
            <a:off x="5851967" y="1144387"/>
            <a:ext cx="644056"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公共事業</a:t>
            </a:r>
          </a:p>
        </p:txBody>
      </p:sp>
      <p:sp>
        <p:nvSpPr>
          <p:cNvPr id="28" name="四角形: 角を丸くする 27">
            <a:extLst>
              <a:ext uri="{FF2B5EF4-FFF2-40B4-BE49-F238E27FC236}">
                <a16:creationId xmlns:a16="http://schemas.microsoft.com/office/drawing/2014/main" id="{78436CEA-6B85-43A2-BA9A-5D9F636DD624}"/>
              </a:ext>
            </a:extLst>
          </p:cNvPr>
          <p:cNvSpPr/>
          <p:nvPr/>
        </p:nvSpPr>
        <p:spPr>
          <a:xfrm>
            <a:off x="6531755" y="1137159"/>
            <a:ext cx="586087"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研究開発</a:t>
            </a:r>
          </a:p>
        </p:txBody>
      </p:sp>
      <p:sp>
        <p:nvSpPr>
          <p:cNvPr id="29" name="四角形: 角を丸くする 28">
            <a:extLst>
              <a:ext uri="{FF2B5EF4-FFF2-40B4-BE49-F238E27FC236}">
                <a16:creationId xmlns:a16="http://schemas.microsoft.com/office/drawing/2014/main" id="{4EAFBA6C-8F3D-430A-8E91-413B6ADBF5A9}"/>
              </a:ext>
            </a:extLst>
          </p:cNvPr>
          <p:cNvSpPr/>
          <p:nvPr/>
        </p:nvSpPr>
        <p:spPr>
          <a:xfrm>
            <a:off x="7164014" y="1139012"/>
            <a:ext cx="620196"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ODA</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0" name="四角形: 角を丸くする 29">
            <a:extLst>
              <a:ext uri="{FF2B5EF4-FFF2-40B4-BE49-F238E27FC236}">
                <a16:creationId xmlns:a16="http://schemas.microsoft.com/office/drawing/2014/main" id="{45BA4EE0-9292-4981-B09F-993AB71555DD}"/>
              </a:ext>
            </a:extLst>
          </p:cNvPr>
          <p:cNvSpPr/>
          <p:nvPr/>
        </p:nvSpPr>
        <p:spPr>
          <a:xfrm>
            <a:off x="1430909" y="1127865"/>
            <a:ext cx="1025719" cy="404833"/>
          </a:xfrm>
          <a:prstGeom prst="roundRect">
            <a:avLst/>
          </a:prstGeom>
          <a:solidFill>
            <a:srgbClr val="FFFFCC"/>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実績評価</a:t>
            </a:r>
          </a:p>
        </p:txBody>
      </p:sp>
      <p:sp>
        <p:nvSpPr>
          <p:cNvPr id="32" name="四角形: 角を丸くする 31">
            <a:extLst>
              <a:ext uri="{FF2B5EF4-FFF2-40B4-BE49-F238E27FC236}">
                <a16:creationId xmlns:a16="http://schemas.microsoft.com/office/drawing/2014/main" id="{EE7F3DE3-B194-4D97-AD6B-68FFE1B8B3C4}"/>
              </a:ext>
            </a:extLst>
          </p:cNvPr>
          <p:cNvSpPr/>
          <p:nvPr/>
        </p:nvSpPr>
        <p:spPr>
          <a:xfrm>
            <a:off x="3204811" y="3959591"/>
            <a:ext cx="1687335" cy="404833"/>
          </a:xfrm>
          <a:prstGeom prst="roundRect">
            <a:avLst/>
          </a:prstGeom>
          <a:solidFill>
            <a:srgbClr val="FFFFCC"/>
          </a:solid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行政事業レビュー</a:t>
            </a:r>
          </a:p>
        </p:txBody>
      </p:sp>
      <p:sp>
        <p:nvSpPr>
          <p:cNvPr id="33" name="四角形: 角を丸くする 32">
            <a:extLst>
              <a:ext uri="{FF2B5EF4-FFF2-40B4-BE49-F238E27FC236}">
                <a16:creationId xmlns:a16="http://schemas.microsoft.com/office/drawing/2014/main" id="{7E529557-25F8-4A66-AF77-646E46922010}"/>
              </a:ext>
            </a:extLst>
          </p:cNvPr>
          <p:cNvSpPr/>
          <p:nvPr/>
        </p:nvSpPr>
        <p:spPr>
          <a:xfrm>
            <a:off x="1449089" y="3956337"/>
            <a:ext cx="1593600" cy="404833"/>
          </a:xfrm>
          <a:prstGeom prst="roundRect">
            <a:avLst/>
          </a:prstGeom>
          <a:solidFill>
            <a:srgbClr val="FFFFCC"/>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目標管理型評価</a:t>
            </a:r>
          </a:p>
        </p:txBody>
      </p:sp>
      <p:sp>
        <p:nvSpPr>
          <p:cNvPr id="34" name="四角形: 角を丸くする 33">
            <a:extLst>
              <a:ext uri="{FF2B5EF4-FFF2-40B4-BE49-F238E27FC236}">
                <a16:creationId xmlns:a16="http://schemas.microsoft.com/office/drawing/2014/main" id="{84632D8E-2B31-43B3-90E7-3BA7584744A5}"/>
              </a:ext>
            </a:extLst>
          </p:cNvPr>
          <p:cNvSpPr/>
          <p:nvPr/>
        </p:nvSpPr>
        <p:spPr>
          <a:xfrm>
            <a:off x="79512" y="1999866"/>
            <a:ext cx="1164867"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予算との連携</a:t>
            </a:r>
          </a:p>
        </p:txBody>
      </p:sp>
      <p:sp>
        <p:nvSpPr>
          <p:cNvPr id="35" name="四角形: 角を丸くする 34">
            <a:extLst>
              <a:ext uri="{FF2B5EF4-FFF2-40B4-BE49-F238E27FC236}">
                <a16:creationId xmlns:a16="http://schemas.microsoft.com/office/drawing/2014/main" id="{B3D05D8A-45FE-41A5-89C4-A889F1714B4F}"/>
              </a:ext>
            </a:extLst>
          </p:cNvPr>
          <p:cNvSpPr/>
          <p:nvPr/>
        </p:nvSpPr>
        <p:spPr>
          <a:xfrm>
            <a:off x="79511" y="2866289"/>
            <a:ext cx="1164867"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対象重点化</a:t>
            </a:r>
          </a:p>
        </p:txBody>
      </p:sp>
      <p:sp>
        <p:nvSpPr>
          <p:cNvPr id="36" name="矢印: 下 35">
            <a:extLst>
              <a:ext uri="{FF2B5EF4-FFF2-40B4-BE49-F238E27FC236}">
                <a16:creationId xmlns:a16="http://schemas.microsoft.com/office/drawing/2014/main" id="{5E4F958F-AF6C-49F7-9CB0-87FCAC4BC674}"/>
              </a:ext>
            </a:extLst>
          </p:cNvPr>
          <p:cNvSpPr/>
          <p:nvPr/>
        </p:nvSpPr>
        <p:spPr>
          <a:xfrm>
            <a:off x="1782570" y="1554951"/>
            <a:ext cx="320888" cy="2401006"/>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字幕 2">
            <a:extLst>
              <a:ext uri="{FF2B5EF4-FFF2-40B4-BE49-F238E27FC236}">
                <a16:creationId xmlns:a16="http://schemas.microsoft.com/office/drawing/2014/main" id="{AF89D618-4B10-4E2A-B6A5-ABA6EE6CBF9E}"/>
              </a:ext>
            </a:extLst>
          </p:cNvPr>
          <p:cNvSpPr txBox="1">
            <a:spLocks/>
          </p:cNvSpPr>
          <p:nvPr/>
        </p:nvSpPr>
        <p:spPr>
          <a:xfrm>
            <a:off x="0" y="1606876"/>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2005</a:t>
            </a:r>
            <a:r>
              <a:rPr lang="ja-JP" altLang="en-US" sz="1400" dirty="0">
                <a:latin typeface="メイリオ" panose="020B0604030504040204" pitchFamily="50" charset="-128"/>
                <a:ea typeface="メイリオ" panose="020B0604030504040204" pitchFamily="50" charset="-128"/>
              </a:rPr>
              <a:t>　法施行後３年経過後の見直し　　</a:t>
            </a:r>
          </a:p>
        </p:txBody>
      </p:sp>
      <p:sp>
        <p:nvSpPr>
          <p:cNvPr id="48" name="字幕 2">
            <a:extLst>
              <a:ext uri="{FF2B5EF4-FFF2-40B4-BE49-F238E27FC236}">
                <a16:creationId xmlns:a16="http://schemas.microsoft.com/office/drawing/2014/main" id="{4A6DE9A3-D7D7-4252-A857-C6DD9D54D8A4}"/>
              </a:ext>
            </a:extLst>
          </p:cNvPr>
          <p:cNvSpPr txBox="1">
            <a:spLocks/>
          </p:cNvSpPr>
          <p:nvPr/>
        </p:nvSpPr>
        <p:spPr>
          <a:xfrm>
            <a:off x="11432" y="2483452"/>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2007</a:t>
            </a:r>
            <a:r>
              <a:rPr lang="ja-JP" altLang="en-US" sz="1400" dirty="0" err="1">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2010</a:t>
            </a:r>
            <a:r>
              <a:rPr lang="ja-JP" altLang="en-US" sz="1400" dirty="0">
                <a:latin typeface="メイリオ" panose="020B0604030504040204" pitchFamily="50" charset="-128"/>
                <a:ea typeface="メイリオ" panose="020B0604030504040204" pitchFamily="50" charset="-128"/>
              </a:rPr>
              <a:t>　事前評価の義務付け対象の追加（規制、租税特別措置）　　</a:t>
            </a:r>
          </a:p>
        </p:txBody>
      </p:sp>
      <p:sp>
        <p:nvSpPr>
          <p:cNvPr id="49" name="テキスト ボックス 48">
            <a:extLst>
              <a:ext uri="{FF2B5EF4-FFF2-40B4-BE49-F238E27FC236}">
                <a16:creationId xmlns:a16="http://schemas.microsoft.com/office/drawing/2014/main" id="{5DDE22C4-6EE3-4FC8-ACEB-FF1F5A8CF6BF}"/>
              </a:ext>
            </a:extLst>
          </p:cNvPr>
          <p:cNvSpPr txBox="1"/>
          <p:nvPr/>
        </p:nvSpPr>
        <p:spPr>
          <a:xfrm>
            <a:off x="1918357" y="3690159"/>
            <a:ext cx="1286454" cy="269432"/>
          </a:xfrm>
          <a:prstGeom prst="rect">
            <a:avLst/>
          </a:prstGeom>
          <a:noFill/>
        </p:spPr>
        <p:txBody>
          <a:bodyPr wrap="square" rtlCol="0">
            <a:spAutoFit/>
          </a:bodyPr>
          <a:lstStyle/>
          <a:p>
            <a:pPr algn="ctr"/>
            <a:r>
              <a:rPr kumimoji="1" lang="ja-JP" altLang="en-US" sz="1100" dirty="0"/>
              <a:t>（施策レベル）</a:t>
            </a:r>
          </a:p>
        </p:txBody>
      </p:sp>
      <p:sp>
        <p:nvSpPr>
          <p:cNvPr id="50" name="四角形: 角を丸くする 49">
            <a:extLst>
              <a:ext uri="{FF2B5EF4-FFF2-40B4-BE49-F238E27FC236}">
                <a16:creationId xmlns:a16="http://schemas.microsoft.com/office/drawing/2014/main" id="{2786D4F9-DFB3-41EC-92F6-62EC7A2EFF3F}"/>
              </a:ext>
            </a:extLst>
          </p:cNvPr>
          <p:cNvSpPr/>
          <p:nvPr/>
        </p:nvSpPr>
        <p:spPr>
          <a:xfrm>
            <a:off x="5848478" y="2853230"/>
            <a:ext cx="644056"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公共事業</a:t>
            </a:r>
          </a:p>
        </p:txBody>
      </p:sp>
      <p:sp>
        <p:nvSpPr>
          <p:cNvPr id="51" name="四角形: 角を丸くする 50">
            <a:extLst>
              <a:ext uri="{FF2B5EF4-FFF2-40B4-BE49-F238E27FC236}">
                <a16:creationId xmlns:a16="http://schemas.microsoft.com/office/drawing/2014/main" id="{5FB60022-00B1-43B2-9E85-F77B8E47B8BA}"/>
              </a:ext>
            </a:extLst>
          </p:cNvPr>
          <p:cNvSpPr/>
          <p:nvPr/>
        </p:nvSpPr>
        <p:spPr>
          <a:xfrm>
            <a:off x="6531755" y="2853230"/>
            <a:ext cx="586087"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研究開発</a:t>
            </a:r>
          </a:p>
        </p:txBody>
      </p:sp>
      <p:sp>
        <p:nvSpPr>
          <p:cNvPr id="52" name="矢印: 上向き折線 51">
            <a:extLst>
              <a:ext uri="{FF2B5EF4-FFF2-40B4-BE49-F238E27FC236}">
                <a16:creationId xmlns:a16="http://schemas.microsoft.com/office/drawing/2014/main" id="{3DAF0190-07DD-4DF8-BE36-AF69BC7BCBC4}"/>
              </a:ext>
            </a:extLst>
          </p:cNvPr>
          <p:cNvSpPr/>
          <p:nvPr/>
        </p:nvSpPr>
        <p:spPr>
          <a:xfrm flipV="1">
            <a:off x="2026158" y="3033353"/>
            <a:ext cx="1643030" cy="894773"/>
          </a:xfrm>
          <a:prstGeom prst="bentUpArrow">
            <a:avLst>
              <a:gd name="adj1" fmla="val 18058"/>
              <a:gd name="adj2" fmla="val 17566"/>
              <a:gd name="adj3" fmla="val 23226"/>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4E9B3FEE-AC89-4B3B-97D5-84DFB2963A98}"/>
              </a:ext>
            </a:extLst>
          </p:cNvPr>
          <p:cNvSpPr txBox="1"/>
          <p:nvPr/>
        </p:nvSpPr>
        <p:spPr>
          <a:xfrm>
            <a:off x="3112203" y="3694347"/>
            <a:ext cx="1948394" cy="261610"/>
          </a:xfrm>
          <a:prstGeom prst="rect">
            <a:avLst/>
          </a:prstGeom>
          <a:noFill/>
        </p:spPr>
        <p:txBody>
          <a:bodyPr wrap="square" rtlCol="0">
            <a:spAutoFit/>
          </a:bodyPr>
          <a:lstStyle/>
          <a:p>
            <a:pPr algn="ctr"/>
            <a:r>
              <a:rPr kumimoji="1" lang="ja-JP" altLang="en-US" sz="1100" dirty="0"/>
              <a:t>（事業レベル）</a:t>
            </a:r>
          </a:p>
        </p:txBody>
      </p:sp>
      <p:sp>
        <p:nvSpPr>
          <p:cNvPr id="54" name="字幕 2">
            <a:extLst>
              <a:ext uri="{FF2B5EF4-FFF2-40B4-BE49-F238E27FC236}">
                <a16:creationId xmlns:a16="http://schemas.microsoft.com/office/drawing/2014/main" id="{55EDE2DF-9C62-4E98-A7D1-F9377FCACB46}"/>
              </a:ext>
            </a:extLst>
          </p:cNvPr>
          <p:cNvSpPr txBox="1">
            <a:spLocks/>
          </p:cNvSpPr>
          <p:nvPr/>
        </p:nvSpPr>
        <p:spPr>
          <a:xfrm>
            <a:off x="0" y="3347479"/>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2013</a:t>
            </a:r>
            <a:r>
              <a:rPr lang="ja-JP" altLang="en-US" sz="1400" dirty="0">
                <a:latin typeface="メイリオ" panose="020B0604030504040204" pitchFamily="50" charset="-128"/>
                <a:ea typeface="メイリオ" panose="020B0604030504040204" pitchFamily="50" charset="-128"/>
              </a:rPr>
              <a:t>　目標管理型評価の本格導入　　</a:t>
            </a:r>
          </a:p>
        </p:txBody>
      </p:sp>
      <p:sp>
        <p:nvSpPr>
          <p:cNvPr id="55" name="テキスト ボックス 54">
            <a:extLst>
              <a:ext uri="{FF2B5EF4-FFF2-40B4-BE49-F238E27FC236}">
                <a16:creationId xmlns:a16="http://schemas.microsoft.com/office/drawing/2014/main" id="{288A6501-98DB-4A66-853F-8DDAA7B85F2B}"/>
              </a:ext>
            </a:extLst>
          </p:cNvPr>
          <p:cNvSpPr txBox="1"/>
          <p:nvPr/>
        </p:nvSpPr>
        <p:spPr>
          <a:xfrm>
            <a:off x="2456627" y="1947575"/>
            <a:ext cx="3298961" cy="461665"/>
          </a:xfrm>
          <a:prstGeom prst="rect">
            <a:avLst/>
          </a:prstGeom>
          <a:noFill/>
        </p:spPr>
        <p:txBody>
          <a:bodyPr wrap="square" rtlCol="0">
            <a:spAutoFit/>
          </a:bodyPr>
          <a:lstStyle/>
          <a:p>
            <a:r>
              <a:rPr kumimoji="1" lang="ja-JP" altLang="en-US" sz="1200" dirty="0"/>
              <a:t>・政策体系（政策－施策－事務事業）の明示</a:t>
            </a:r>
          </a:p>
          <a:p>
            <a:r>
              <a:rPr kumimoji="1" lang="ja-JP" altLang="en-US" sz="1200" dirty="0"/>
              <a:t>・施策と予算の項の対応</a:t>
            </a:r>
            <a:endParaRPr kumimoji="1" lang="ja-JP" altLang="en-US" sz="1400" dirty="0"/>
          </a:p>
        </p:txBody>
      </p:sp>
      <p:sp>
        <p:nvSpPr>
          <p:cNvPr id="56" name="テキスト ボックス 55">
            <a:extLst>
              <a:ext uri="{FF2B5EF4-FFF2-40B4-BE49-F238E27FC236}">
                <a16:creationId xmlns:a16="http://schemas.microsoft.com/office/drawing/2014/main" id="{F762E605-55F6-4284-B983-553A26959D73}"/>
              </a:ext>
            </a:extLst>
          </p:cNvPr>
          <p:cNvSpPr txBox="1"/>
          <p:nvPr/>
        </p:nvSpPr>
        <p:spPr>
          <a:xfrm>
            <a:off x="2456628" y="1090172"/>
            <a:ext cx="3234847" cy="461665"/>
          </a:xfrm>
          <a:prstGeom prst="rect">
            <a:avLst/>
          </a:prstGeom>
          <a:noFill/>
        </p:spPr>
        <p:txBody>
          <a:bodyPr wrap="square" rtlCol="0">
            <a:spAutoFit/>
          </a:bodyPr>
          <a:lstStyle/>
          <a:p>
            <a:r>
              <a:rPr kumimoji="1" lang="ja-JP" altLang="en-US" sz="1200" dirty="0"/>
              <a:t>・企画立案には政策効果の分析や</a:t>
            </a:r>
            <a:endParaRPr kumimoji="1" lang="en-US" altLang="ja-JP" sz="1200" dirty="0"/>
          </a:p>
          <a:p>
            <a:r>
              <a:rPr kumimoji="1" lang="ja-JP" altLang="en-US" sz="1200" dirty="0"/>
              <a:t>　評価が不可欠（政策評価制度導入）</a:t>
            </a:r>
          </a:p>
        </p:txBody>
      </p:sp>
      <p:sp>
        <p:nvSpPr>
          <p:cNvPr id="57" name="四角形: 角を丸くする 56">
            <a:extLst>
              <a:ext uri="{FF2B5EF4-FFF2-40B4-BE49-F238E27FC236}">
                <a16:creationId xmlns:a16="http://schemas.microsoft.com/office/drawing/2014/main" id="{A4DF14E7-445D-4D1B-BC58-879E3EB77372}"/>
              </a:ext>
            </a:extLst>
          </p:cNvPr>
          <p:cNvSpPr/>
          <p:nvPr/>
        </p:nvSpPr>
        <p:spPr>
          <a:xfrm>
            <a:off x="88455" y="6209473"/>
            <a:ext cx="1164867" cy="457746"/>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効果検証</a:t>
            </a:r>
          </a:p>
        </p:txBody>
      </p:sp>
      <p:sp>
        <p:nvSpPr>
          <p:cNvPr id="58" name="テキスト ボックス 57">
            <a:extLst>
              <a:ext uri="{FF2B5EF4-FFF2-40B4-BE49-F238E27FC236}">
                <a16:creationId xmlns:a16="http://schemas.microsoft.com/office/drawing/2014/main" id="{8E9642A9-1D81-421E-A2A3-40F28F243B6F}"/>
              </a:ext>
            </a:extLst>
          </p:cNvPr>
          <p:cNvSpPr txBox="1"/>
          <p:nvPr/>
        </p:nvSpPr>
        <p:spPr>
          <a:xfrm>
            <a:off x="1325749" y="6195422"/>
            <a:ext cx="5138547" cy="523220"/>
          </a:xfrm>
          <a:prstGeom prst="rect">
            <a:avLst/>
          </a:prstGeom>
          <a:noFill/>
        </p:spPr>
        <p:txBody>
          <a:bodyPr wrap="square" rtlCol="0">
            <a:spAutoFit/>
          </a:bodyPr>
          <a:lstStyle/>
          <a:p>
            <a:r>
              <a:rPr kumimoji="1" lang="ja-JP" altLang="en-US" sz="1400" b="1" dirty="0"/>
              <a:t>・政策効果の把握・分析機能の強化（基礎的な</a:t>
            </a:r>
            <a:r>
              <a:rPr kumimoji="1" lang="en-US" altLang="ja-JP" sz="1400" b="1" dirty="0"/>
              <a:t>EBPM</a:t>
            </a:r>
            <a:r>
              <a:rPr kumimoji="1" lang="ja-JP" altLang="en-US" sz="1400" b="1" dirty="0"/>
              <a:t>）</a:t>
            </a:r>
          </a:p>
          <a:p>
            <a:r>
              <a:rPr kumimoji="1" lang="ja-JP" altLang="en-US" sz="1400" b="1" dirty="0"/>
              <a:t>・意思決定過程での活用の促進</a:t>
            </a:r>
            <a:endParaRPr kumimoji="1" lang="ja-JP" altLang="en-US" sz="1600" b="1" dirty="0"/>
          </a:p>
        </p:txBody>
      </p:sp>
      <p:sp>
        <p:nvSpPr>
          <p:cNvPr id="59" name="吹き出し: 円形 58">
            <a:extLst>
              <a:ext uri="{FF2B5EF4-FFF2-40B4-BE49-F238E27FC236}">
                <a16:creationId xmlns:a16="http://schemas.microsoft.com/office/drawing/2014/main" id="{40181EFE-E62E-4F1B-971B-2720275A340E}"/>
              </a:ext>
            </a:extLst>
          </p:cNvPr>
          <p:cNvSpPr/>
          <p:nvPr/>
        </p:nvSpPr>
        <p:spPr>
          <a:xfrm>
            <a:off x="6742706" y="4346053"/>
            <a:ext cx="2075291" cy="334660"/>
          </a:xfrm>
          <a:prstGeom prst="wedgeEllipseCallout">
            <a:avLst>
              <a:gd name="adj1" fmla="val -52748"/>
              <a:gd name="adj2" fmla="val 640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Covid‐19</a:t>
            </a:r>
            <a:endParaRPr kumimoji="1" lang="ja-JP" altLang="en-US" sz="1400" dirty="0">
              <a:solidFill>
                <a:schemeClr val="tx1"/>
              </a:solidFill>
            </a:endParaRPr>
          </a:p>
        </p:txBody>
      </p:sp>
      <p:sp>
        <p:nvSpPr>
          <p:cNvPr id="3" name="スライド番号プレースホルダー 2">
            <a:extLst>
              <a:ext uri="{FF2B5EF4-FFF2-40B4-BE49-F238E27FC236}">
                <a16:creationId xmlns:a16="http://schemas.microsoft.com/office/drawing/2014/main" id="{EC6EF707-7AD3-4F17-ACA1-401E73F20F31}"/>
              </a:ext>
            </a:extLst>
          </p:cNvPr>
          <p:cNvSpPr>
            <a:spLocks noGrp="1"/>
          </p:cNvSpPr>
          <p:nvPr>
            <p:ph type="sldNum" sz="quarter" idx="12"/>
          </p:nvPr>
        </p:nvSpPr>
        <p:spPr/>
        <p:txBody>
          <a:bodyPr/>
          <a:lstStyle/>
          <a:p>
            <a:pPr>
              <a:defRPr/>
            </a:pPr>
            <a:r>
              <a:rPr lang="en-US" altLang="ja-JP" dirty="0">
                <a:solidFill>
                  <a:prstClr val="black"/>
                </a:solidFill>
              </a:rPr>
              <a:t>10</a:t>
            </a:r>
          </a:p>
        </p:txBody>
      </p:sp>
      <p:pic>
        <p:nvPicPr>
          <p:cNvPr id="4" name="11_2">
            <a:hlinkClick r:id="" action="ppaction://media"/>
            <a:extLst>
              <a:ext uri="{FF2B5EF4-FFF2-40B4-BE49-F238E27FC236}">
                <a16:creationId xmlns:a16="http://schemas.microsoft.com/office/drawing/2014/main" id="{C0E8E774-94D2-2B62-29BC-5AE3ECCA5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485" y="631068"/>
            <a:ext cx="609600" cy="609600"/>
          </a:xfrm>
          <a:prstGeom prst="rect">
            <a:avLst/>
          </a:prstGeom>
        </p:spPr>
      </p:pic>
    </p:spTree>
    <p:extLst>
      <p:ext uri="{BB962C8B-B14F-4D97-AF65-F5344CB8AC3E}">
        <p14:creationId xmlns:p14="http://schemas.microsoft.com/office/powerpoint/2010/main" val="36590343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評価局">
      <a:dk1>
        <a:sysClr val="windowText" lastClr="000000"/>
      </a:dk1>
      <a:lt1>
        <a:sysClr val="window" lastClr="FFFFFF"/>
      </a:lt1>
      <a:dk2>
        <a:srgbClr val="1F497D"/>
      </a:dk2>
      <a:lt2>
        <a:srgbClr val="EEECE1"/>
      </a:lt2>
      <a:accent1>
        <a:srgbClr val="66AACC"/>
      </a:accent1>
      <a:accent2>
        <a:srgbClr val="8866CC"/>
      </a:accent2>
      <a:accent3>
        <a:srgbClr val="CC6677"/>
      </a:accent3>
      <a:accent4>
        <a:srgbClr val="CCBB66"/>
      </a:accent4>
      <a:accent5>
        <a:srgbClr val="EFE5D9"/>
      </a:accent5>
      <a:accent6>
        <a:srgbClr val="E4F0DA"/>
      </a:accent6>
      <a:hlink>
        <a:srgbClr val="CC6677"/>
      </a:hlink>
      <a:folHlink>
        <a:srgbClr val="BFBF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w="19050">
          <a:solidFill>
            <a:schemeClr val="bg1">
              <a:lumMod val="50000"/>
            </a:schemeClr>
          </a:solidFill>
          <a:prstDash val="solid"/>
        </a:ln>
      </a:spPr>
      <a:bodyPr lIns="30675" rIns="30675" rtlCol="0" anchor="ctr"/>
      <a:lstStyle>
        <a:defPPr algn="ctr">
          <a:defRPr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4688</Words>
  <Application>Microsoft Office PowerPoint</Application>
  <PresentationFormat>画面に合わせる (4:3)</PresentationFormat>
  <Paragraphs>477</Paragraphs>
  <Slides>15</Slides>
  <Notes>15</Notes>
  <HiddenSlides>0</HiddenSlides>
  <MMClips>15</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15</vt:i4>
      </vt:variant>
    </vt:vector>
  </HeadingPairs>
  <TitlesOfParts>
    <vt:vector size="26" baseType="lpstr">
      <vt:lpstr>UD デジタル 教科書体 NP-R</vt:lpstr>
      <vt:lpstr>メイリオ</vt:lpstr>
      <vt:lpstr>游ゴシック</vt:lpstr>
      <vt:lpstr>游ゴシック Light</vt:lpstr>
      <vt:lpstr>Arial</vt:lpstr>
      <vt:lpstr>Calibri</vt:lpstr>
      <vt:lpstr>Calibri Light</vt:lpstr>
      <vt:lpstr>Segoe UI</vt:lpstr>
      <vt:lpstr>Wingdings</vt:lpstr>
      <vt:lpstr>Office Theme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2024-01-17T04:12:29Z</dcterms:created>
  <dcterms:modified xsi:type="dcterms:W3CDTF">2024-03-28T01:42:31Z</dcterms:modified>
</cp:coreProperties>
</file>