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2" r:id="rId1"/>
  </p:sldMasterIdLst>
  <p:notesMasterIdLst>
    <p:notesMasterId r:id="rId11"/>
  </p:notesMasterIdLst>
  <p:handoutMasterIdLst>
    <p:handoutMasterId r:id="rId12"/>
  </p:handoutMasterIdLst>
  <p:sldIdLst>
    <p:sldId id="605" r:id="rId2"/>
    <p:sldId id="607" r:id="rId3"/>
    <p:sldId id="588" r:id="rId4"/>
    <p:sldId id="609" r:id="rId5"/>
    <p:sldId id="612" r:id="rId6"/>
    <p:sldId id="613" r:id="rId7"/>
    <p:sldId id="614" r:id="rId8"/>
    <p:sldId id="2147379841" r:id="rId9"/>
    <p:sldId id="616" r:id="rId10"/>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cgO7u87mZDNSm6v7xacKg==" hashData="bYlv+fRSq4z8mRgp/axkZls8Dhxq44/0Z80D7CUvdjLk/NCrB2D27Fx3gxTVhpLxGYVsmKFzbXC/kWfX7fOk3g=="/>
  <p:extLst>
    <p:ext uri="{521415D9-36F7-43E2-AB2F-B90AF26B5E84}">
      <p14:sectionLst xmlns:p14="http://schemas.microsoft.com/office/powerpoint/2010/main">
        <p14:section name="既定のセクション" id="{95A9D5EB-DB56-433C-A955-B3625CD58BED}">
          <p14:sldIdLst>
            <p14:sldId id="605"/>
            <p14:sldId id="607"/>
            <p14:sldId id="588"/>
            <p14:sldId id="609"/>
            <p14:sldId id="612"/>
            <p14:sldId id="613"/>
            <p14:sldId id="614"/>
            <p14:sldId id="2147379841"/>
            <p14:sldId id="616"/>
          </p14:sldIdLst>
        </p14:section>
      </p14:sectionLst>
    </p:ext>
    <p:ext uri="{EFAFB233-063F-42B5-8137-9DF3F51BA10A}">
      <p15:sldGuideLst xmlns:p15="http://schemas.microsoft.com/office/powerpoint/2012/main">
        <p15:guide id="1" orient="horz" pos="4042" userDrawn="1">
          <p15:clr>
            <a:srgbClr val="A4A3A4"/>
          </p15:clr>
        </p15:guide>
        <p15:guide id="3" orient="horz" pos="346" userDrawn="1">
          <p15:clr>
            <a:srgbClr val="A4A3A4"/>
          </p15:clr>
        </p15:guide>
        <p15:guide id="4" pos="11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9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000"/>
    <a:srgbClr val="A6CEE2"/>
    <a:srgbClr val="D88895"/>
    <a:srgbClr val="FFDC6D"/>
    <a:srgbClr val="BC8FDD"/>
    <a:srgbClr val="C5DFAF"/>
    <a:srgbClr val="A9CF89"/>
    <a:srgbClr val="66AACC"/>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3" autoAdjust="0"/>
    <p:restoredTop sz="59226" autoAdjust="0"/>
  </p:normalViewPr>
  <p:slideViewPr>
    <p:cSldViewPr snapToGrid="0">
      <p:cViewPr varScale="1">
        <p:scale>
          <a:sx n="114" d="100"/>
          <a:sy n="114" d="100"/>
        </p:scale>
        <p:origin x="1632" y="108"/>
      </p:cViewPr>
      <p:guideLst>
        <p:guide orient="horz" pos="4042"/>
        <p:guide orient="horz" pos="346"/>
        <p:guide pos="113"/>
      </p:guideLst>
    </p:cSldViewPr>
  </p:slideViewPr>
  <p:outlineViewPr>
    <p:cViewPr>
      <p:scale>
        <a:sx n="33" d="100"/>
        <a:sy n="33" d="100"/>
      </p:scale>
      <p:origin x="0" y="-2736"/>
    </p:cViewPr>
  </p:outlineViewPr>
  <p:notesTextViewPr>
    <p:cViewPr>
      <p:scale>
        <a:sx n="3" d="2"/>
        <a:sy n="3" d="2"/>
      </p:scale>
      <p:origin x="0" y="0"/>
    </p:cViewPr>
  </p:notesTextViewPr>
  <p:sorterViewPr>
    <p:cViewPr>
      <p:scale>
        <a:sx n="100" d="100"/>
        <a:sy n="100" d="100"/>
      </p:scale>
      <p:origin x="0" y="-10998"/>
    </p:cViewPr>
  </p:sorterViewPr>
  <p:notesViewPr>
    <p:cSldViewPr snapToGrid="0">
      <p:cViewPr varScale="1">
        <p:scale>
          <a:sx n="78" d="100"/>
          <a:sy n="78" d="100"/>
        </p:scale>
        <p:origin x="398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4021523" y="18"/>
            <a:ext cx="3076143" cy="513284"/>
          </a:xfrm>
          <a:prstGeom prst="rect">
            <a:avLst/>
          </a:prstGeom>
        </p:spPr>
        <p:txBody>
          <a:bodyPr vert="horz" lIns="94552" tIns="47273" rIns="94552" bIns="47273" rtlCol="0"/>
          <a:lstStyle>
            <a:lvl1pPr algn="r">
              <a:defRPr sz="1200"/>
            </a:lvl1pPr>
          </a:lstStyle>
          <a:p>
            <a:fld id="{75C1C192-C613-41B6-9CF3-878CFFC1705B}" type="datetimeFigureOut">
              <a:rPr kumimoji="1" lang="ja-JP" altLang="en-US" smtClean="0">
                <a:ea typeface="メイリオ" panose="020B0604030504040204" pitchFamily="50" charset="-128"/>
              </a:rPr>
              <a:t>2024/3/28</a:t>
            </a:fld>
            <a:endParaRPr kumimoji="1" lang="ja-JP" altLang="en-US">
              <a:ea typeface="メイリオ" panose="020B0604030504040204" pitchFamily="50" charset="-128"/>
            </a:endParaRPr>
          </a:p>
        </p:txBody>
      </p:sp>
      <p:sp>
        <p:nvSpPr>
          <p:cNvPr id="5" name="スライド番号プレースホルダー 4"/>
          <p:cNvSpPr>
            <a:spLocks noGrp="1"/>
          </p:cNvSpPr>
          <p:nvPr>
            <p:ph type="sldNum" sz="quarter" idx="3"/>
          </p:nvPr>
        </p:nvSpPr>
        <p:spPr>
          <a:xfrm>
            <a:off x="4021523" y="9721339"/>
            <a:ext cx="3076143" cy="513284"/>
          </a:xfrm>
          <a:prstGeom prst="rect">
            <a:avLst/>
          </a:prstGeom>
        </p:spPr>
        <p:txBody>
          <a:bodyPr vert="horz" lIns="94552" tIns="47273" rIns="94552" bIns="47273" rtlCol="0" anchor="b"/>
          <a:lstStyle>
            <a:lvl1pPr algn="r">
              <a:defRPr sz="1200"/>
            </a:lvl1pPr>
          </a:lstStyle>
          <a:p>
            <a:fld id="{0E7C9BE6-46EA-48E5-B888-C61601F8E34B}" type="slidenum">
              <a:rPr kumimoji="1" lang="ja-JP" altLang="en-US" smtClean="0">
                <a:ea typeface="メイリオ" panose="020B0604030504040204" pitchFamily="50" charset="-128"/>
              </a:rPr>
              <a:t>‹#›</a:t>
            </a:fld>
            <a:endParaRPr kumimoji="1" lang="ja-JP" altLang="en-US">
              <a:ea typeface="メイリオ" panose="020B0604030504040204" pitchFamily="50" charset="-128"/>
            </a:endParaRPr>
          </a:p>
        </p:txBody>
      </p:sp>
      <p:sp>
        <p:nvSpPr>
          <p:cNvPr id="6" name="ヘッダー プレースホルダー 1">
            <a:extLst>
              <a:ext uri="{FF2B5EF4-FFF2-40B4-BE49-F238E27FC236}">
                <a16:creationId xmlns:a16="http://schemas.microsoft.com/office/drawing/2014/main" id="{1F4C83B9-2ECF-4488-BA72-FCB50ABE6CFE}"/>
              </a:ext>
            </a:extLst>
          </p:cNvPr>
          <p:cNvSpPr txBox="1">
            <a:spLocks/>
          </p:cNvSpPr>
          <p:nvPr/>
        </p:nvSpPr>
        <p:spPr>
          <a:xfrm>
            <a:off x="1228558" y="703971"/>
            <a:ext cx="2058983" cy="412497"/>
          </a:xfrm>
          <a:prstGeom prst="rect">
            <a:avLst/>
          </a:prstGeom>
        </p:spPr>
        <p:txBody>
          <a:bodyPr vert="horz" lIns="94552" tIns="47273" rIns="94552" bIns="47273" rtlCol="0"/>
          <a:lstStyle>
            <a:defPPr>
              <a:defRPr lang="ja-JP"/>
            </a:defPPr>
            <a:lvl1pPr marL="0" algn="l"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新（令和５年度案）</a:t>
            </a:r>
          </a:p>
          <a:p>
            <a:endParaRPr lang="ja-JP" altLang="en-US" dirty="0"/>
          </a:p>
        </p:txBody>
      </p:sp>
      <p:sp>
        <p:nvSpPr>
          <p:cNvPr id="8" name="ヘッダー プレースホルダー 1">
            <a:extLst>
              <a:ext uri="{FF2B5EF4-FFF2-40B4-BE49-F238E27FC236}">
                <a16:creationId xmlns:a16="http://schemas.microsoft.com/office/drawing/2014/main" id="{2A1803C4-6A43-4B7B-B5B6-D57FA285A3E0}"/>
              </a:ext>
            </a:extLst>
          </p:cNvPr>
          <p:cNvSpPr txBox="1">
            <a:spLocks/>
          </p:cNvSpPr>
          <p:nvPr/>
        </p:nvSpPr>
        <p:spPr>
          <a:xfrm>
            <a:off x="3921141" y="703971"/>
            <a:ext cx="2671300" cy="412497"/>
          </a:xfrm>
          <a:prstGeom prst="rect">
            <a:avLst/>
          </a:prstGeom>
        </p:spPr>
        <p:txBody>
          <a:bodyPr vert="horz" lIns="94552" tIns="47273" rIns="94552" bIns="47273" rtlCol="0"/>
          <a:lstStyle>
            <a:defPPr>
              <a:defRPr lang="ja-JP"/>
            </a:defPPr>
            <a:lvl1pPr marL="0" algn="l"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旧（令和３年度ｅｰラーニング）</a:t>
            </a:r>
          </a:p>
          <a:p>
            <a:endParaRPr lang="ja-JP" altLang="en-US" dirty="0"/>
          </a:p>
        </p:txBody>
      </p:sp>
    </p:spTree>
    <p:extLst>
      <p:ext uri="{BB962C8B-B14F-4D97-AF65-F5344CB8AC3E}">
        <p14:creationId xmlns:p14="http://schemas.microsoft.com/office/powerpoint/2010/main" val="38762707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47032" y="9739332"/>
            <a:ext cx="5721300" cy="412497"/>
          </a:xfrm>
          <a:prstGeom prst="rect">
            <a:avLst/>
          </a:prstGeom>
        </p:spPr>
        <p:txBody>
          <a:bodyPr vert="horz" lIns="94552" tIns="47273" rIns="94552" bIns="47273" rtlCol="0"/>
          <a:lstStyle>
            <a:lvl1pPr algn="l">
              <a:defRPr sz="1200">
                <a:ea typeface="メイリオ" panose="020B0604030504040204" pitchFamily="50" charset="-128"/>
              </a:defRPr>
            </a:lvl1pPr>
          </a:lstStyle>
          <a:p>
            <a:r>
              <a:rPr lang="ja-JP" altLang="en-US"/>
              <a:t>令和５年度政策評価に関する統一研修（一般実務研修） </a:t>
            </a:r>
            <a:endParaRPr lang="ja-JP" altLang="en-US" dirty="0"/>
          </a:p>
        </p:txBody>
      </p:sp>
      <p:sp>
        <p:nvSpPr>
          <p:cNvPr id="3" name="日付プレースホルダー 2"/>
          <p:cNvSpPr>
            <a:spLocks noGrp="1"/>
          </p:cNvSpPr>
          <p:nvPr>
            <p:ph type="dt" idx="1"/>
          </p:nvPr>
        </p:nvSpPr>
        <p:spPr>
          <a:xfrm>
            <a:off x="4021523" y="15"/>
            <a:ext cx="3076143" cy="412497"/>
          </a:xfrm>
          <a:prstGeom prst="rect">
            <a:avLst/>
          </a:prstGeom>
        </p:spPr>
        <p:txBody>
          <a:bodyPr vert="horz" lIns="94552" tIns="47273" rIns="94552" bIns="47273" rtlCol="0"/>
          <a:lstStyle>
            <a:lvl1pPr algn="r">
              <a:defRPr sz="1200">
                <a:ea typeface="メイリオ" panose="020B0604030504040204" pitchFamily="50" charset="-128"/>
              </a:defRPr>
            </a:lvl1pPr>
          </a:lstStyle>
          <a:p>
            <a:fld id="{91261C69-C2AA-40BB-AF5B-E9C93F9275B1}" type="datetimeFigureOut">
              <a:rPr lang="ja-JP" altLang="en-US" smtClean="0"/>
              <a:pPr/>
              <a:t>2024/3/28</a:t>
            </a:fld>
            <a:endParaRPr lang="ja-JP" altLang="en-US"/>
          </a:p>
        </p:txBody>
      </p:sp>
      <p:sp>
        <p:nvSpPr>
          <p:cNvPr id="4" name="スライド イメージ プレースホルダー 3"/>
          <p:cNvSpPr>
            <a:spLocks noGrp="1" noRot="1" noChangeAspect="1"/>
          </p:cNvSpPr>
          <p:nvPr>
            <p:ph type="sldImg" idx="2"/>
          </p:nvPr>
        </p:nvSpPr>
        <p:spPr>
          <a:xfrm>
            <a:off x="592138" y="636588"/>
            <a:ext cx="5875337" cy="4405312"/>
          </a:xfrm>
          <a:prstGeom prst="rect">
            <a:avLst/>
          </a:prstGeom>
          <a:noFill/>
          <a:ln w="12700">
            <a:solidFill>
              <a:prstClr val="black"/>
            </a:solidFill>
          </a:ln>
        </p:spPr>
        <p:txBody>
          <a:bodyPr vert="horz" lIns="94552" tIns="47273" rIns="94552" bIns="47273" rtlCol="0" anchor="ctr"/>
          <a:lstStyle/>
          <a:p>
            <a:endParaRPr lang="ja-JP" altLang="en-US"/>
          </a:p>
        </p:txBody>
      </p:sp>
      <p:sp>
        <p:nvSpPr>
          <p:cNvPr id="5" name="ノート プレースホルダー 4"/>
          <p:cNvSpPr>
            <a:spLocks noGrp="1"/>
          </p:cNvSpPr>
          <p:nvPr>
            <p:ph type="body" sz="quarter" idx="3"/>
          </p:nvPr>
        </p:nvSpPr>
        <p:spPr>
          <a:xfrm>
            <a:off x="568602" y="5390643"/>
            <a:ext cx="5962098" cy="3933536"/>
          </a:xfrm>
          <a:prstGeom prst="rect">
            <a:avLst/>
          </a:prstGeom>
        </p:spPr>
        <p:txBody>
          <a:bodyPr vert="horz" lIns="94552" tIns="47273" rIns="94552" bIns="472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3928809" y="9659296"/>
            <a:ext cx="3076143" cy="412497"/>
          </a:xfrm>
          <a:prstGeom prst="rect">
            <a:avLst/>
          </a:prstGeom>
        </p:spPr>
        <p:txBody>
          <a:bodyPr vert="horz" lIns="94552" tIns="47273" rIns="94552" bIns="47273" rtlCol="0" anchor="b"/>
          <a:lstStyle>
            <a:lvl1pPr algn="r">
              <a:defRPr sz="1200">
                <a:ea typeface="メイリオ" panose="020B0604030504040204" pitchFamily="50" charset="-128"/>
              </a:defRPr>
            </a:lvl1pPr>
          </a:lstStyle>
          <a:p>
            <a:fld id="{C0FF1B74-E2EC-4F70-969D-D64BC5F47A22}" type="slidenum">
              <a:rPr lang="ja-JP" altLang="en-US" smtClean="0"/>
              <a:pPr/>
              <a:t>‹#›</a:t>
            </a:fld>
            <a:endParaRPr lang="ja-JP" altLang="en-US"/>
          </a:p>
        </p:txBody>
      </p:sp>
    </p:spTree>
    <p:extLst>
      <p:ext uri="{BB962C8B-B14F-4D97-AF65-F5344CB8AC3E}">
        <p14:creationId xmlns:p14="http://schemas.microsoft.com/office/powerpoint/2010/main" val="14154420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次に、「各府省が行う政策評価」についてご説明します。</a:t>
            </a:r>
          </a:p>
          <a:p>
            <a:pPr>
              <a:lnSpc>
                <a:spcPct val="110000"/>
              </a:lnSpc>
            </a:pPr>
            <a:endParaRPr lang="ja-JP" altLang="en-US" dirty="0"/>
          </a:p>
          <a:p>
            <a:pPr>
              <a:lnSpc>
                <a:spcPct val="110000"/>
              </a:lnSpc>
            </a:pPr>
            <a:endParaRPr lang="ja-JP" altLang="en-US" dirty="0"/>
          </a:p>
        </p:txBody>
      </p:sp>
      <p:sp>
        <p:nvSpPr>
          <p:cNvPr id="6" name="スライド イメージ プレースホルダー 5">
            <a:extLst>
              <a:ext uri="{FF2B5EF4-FFF2-40B4-BE49-F238E27FC236}">
                <a16:creationId xmlns:a16="http://schemas.microsoft.com/office/drawing/2014/main" id="{EF70EEA6-ED9D-4A6B-8C6B-EFC93D39CAAF}"/>
              </a:ext>
            </a:extLst>
          </p:cNvPr>
          <p:cNvSpPr>
            <a:spLocks noGrp="1" noRot="1" noChangeAspect="1"/>
          </p:cNvSpPr>
          <p:nvPr>
            <p:ph type="sldImg"/>
          </p:nvPr>
        </p:nvSpPr>
        <p:spPr>
          <a:xfrm>
            <a:off x="363538" y="611188"/>
            <a:ext cx="6372225" cy="4779962"/>
          </a:xfrm>
        </p:spPr>
      </p:sp>
      <p:sp>
        <p:nvSpPr>
          <p:cNvPr id="7" name="スライド番号プレースホルダー 3">
            <a:extLst>
              <a:ext uri="{FF2B5EF4-FFF2-40B4-BE49-F238E27FC236}">
                <a16:creationId xmlns:a16="http://schemas.microsoft.com/office/drawing/2014/main" id="{622568FA-18CF-46B9-A961-83E6D0C73077}"/>
              </a:ext>
            </a:extLst>
          </p:cNvPr>
          <p:cNvSpPr txBox="1">
            <a:spLocks/>
          </p:cNvSpPr>
          <p:nvPr/>
        </p:nvSpPr>
        <p:spPr>
          <a:xfrm>
            <a:off x="4021522" y="9822120"/>
            <a:ext cx="3076143"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1</a:t>
            </a:fld>
            <a:endParaRPr lang="ja-JP" altLang="en-US"/>
          </a:p>
        </p:txBody>
      </p:sp>
    </p:spTree>
    <p:extLst>
      <p:ext uri="{BB962C8B-B14F-4D97-AF65-F5344CB8AC3E}">
        <p14:creationId xmlns:p14="http://schemas.microsoft.com/office/powerpoint/2010/main" val="167265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政策評価の代表的な方式として、「事業評価方式」、「</a:t>
            </a:r>
            <a:r>
              <a:rPr lang="zh-TW" altLang="en-US" dirty="0"/>
              <a:t>実績評価方式</a:t>
            </a:r>
            <a:r>
              <a:rPr lang="ja-JP" altLang="en-US" dirty="0"/>
              <a:t>」</a:t>
            </a:r>
            <a:r>
              <a:rPr lang="zh-TW" altLang="en-US" dirty="0"/>
              <a:t>、</a:t>
            </a:r>
            <a:r>
              <a:rPr lang="ja-JP" altLang="en-US" dirty="0"/>
              <a:t>「総合評価方式」の３つがあります。</a:t>
            </a:r>
            <a:endParaRPr lang="en-US" altLang="ja-JP" dirty="0"/>
          </a:p>
          <a:p>
            <a:pPr>
              <a:lnSpc>
                <a:spcPct val="110000"/>
              </a:lnSpc>
            </a:pPr>
            <a:endParaRPr lang="ja-JP" altLang="en-US" dirty="0"/>
          </a:p>
          <a:p>
            <a:pPr>
              <a:lnSpc>
                <a:spcPct val="110000"/>
              </a:lnSpc>
            </a:pPr>
            <a:r>
              <a:rPr lang="ja-JP" altLang="en-US" dirty="0"/>
              <a:t>　政策評価に期待される役割を十分果たすとともに、政策評価の効率的な実施を確保するため、</a:t>
            </a:r>
            <a:endParaRPr lang="en-US" altLang="ja-JP" dirty="0"/>
          </a:p>
          <a:p>
            <a:pPr>
              <a:lnSpc>
                <a:spcPct val="110000"/>
              </a:lnSpc>
            </a:pPr>
            <a:r>
              <a:rPr lang="ja-JP" altLang="en-US" dirty="0"/>
              <a:t>政策の特性等に応じて合目的的に、この３つの方式や、これら主要な要素を組み合わせた一貫した仕組みなど、</a:t>
            </a:r>
            <a:endParaRPr lang="en-US" altLang="ja-JP" dirty="0"/>
          </a:p>
          <a:p>
            <a:pPr>
              <a:lnSpc>
                <a:spcPct val="110000"/>
              </a:lnSpc>
            </a:pPr>
            <a:r>
              <a:rPr lang="ja-JP" altLang="en-US" dirty="0"/>
              <a:t>適切な方式を用いることとしています。</a:t>
            </a:r>
          </a:p>
        </p:txBody>
      </p:sp>
      <p:sp>
        <p:nvSpPr>
          <p:cNvPr id="5" name="スライド イメージ プレースホルダー 4">
            <a:extLst>
              <a:ext uri="{FF2B5EF4-FFF2-40B4-BE49-F238E27FC236}">
                <a16:creationId xmlns:a16="http://schemas.microsoft.com/office/drawing/2014/main" id="{1728AAB8-6EBB-4B0A-B4DA-28EE7EDE5D77}"/>
              </a:ext>
            </a:extLst>
          </p:cNvPr>
          <p:cNvSpPr>
            <a:spLocks noGrp="1" noRot="1" noChangeAspect="1"/>
          </p:cNvSpPr>
          <p:nvPr>
            <p:ph type="sldImg"/>
          </p:nvPr>
        </p:nvSpPr>
        <p:spPr>
          <a:xfrm>
            <a:off x="363538" y="611188"/>
            <a:ext cx="6372225" cy="4779962"/>
          </a:xfrm>
        </p:spPr>
      </p:sp>
      <p:sp>
        <p:nvSpPr>
          <p:cNvPr id="6" name="スライド番号プレースホルダー 3">
            <a:extLst>
              <a:ext uri="{FF2B5EF4-FFF2-40B4-BE49-F238E27FC236}">
                <a16:creationId xmlns:a16="http://schemas.microsoft.com/office/drawing/2014/main" id="{29F239A6-5C71-4577-ACE8-C9C94BC56E78}"/>
              </a:ext>
            </a:extLst>
          </p:cNvPr>
          <p:cNvSpPr txBox="1">
            <a:spLocks/>
          </p:cNvSpPr>
          <p:nvPr/>
        </p:nvSpPr>
        <p:spPr>
          <a:xfrm>
            <a:off x="4021522" y="9822120"/>
            <a:ext cx="3076143"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2</a:t>
            </a:fld>
            <a:endParaRPr lang="ja-JP" altLang="en-US"/>
          </a:p>
        </p:txBody>
      </p:sp>
    </p:spTree>
    <p:extLst>
      <p:ext uri="{BB962C8B-B14F-4D97-AF65-F5344CB8AC3E}">
        <p14:creationId xmlns:p14="http://schemas.microsoft.com/office/powerpoint/2010/main" val="127117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初めに、事業評価方式についてご説明します。</a:t>
            </a:r>
          </a:p>
          <a:p>
            <a:pPr>
              <a:lnSpc>
                <a:spcPct val="110000"/>
              </a:lnSpc>
            </a:pPr>
            <a:endParaRPr lang="ja-JP" altLang="en-US" dirty="0"/>
          </a:p>
          <a:p>
            <a:pPr>
              <a:lnSpc>
                <a:spcPct val="110000"/>
              </a:lnSpc>
            </a:pPr>
            <a:r>
              <a:rPr lang="ja-JP" altLang="en-US" dirty="0"/>
              <a:t>　事業評価方式は、事務事業の実施の必要性を判断するため、費用対効果などの観点から評価する方式です。</a:t>
            </a:r>
            <a:endParaRPr lang="en-US" altLang="ja-JP" dirty="0"/>
          </a:p>
          <a:p>
            <a:pPr>
              <a:lnSpc>
                <a:spcPct val="110000"/>
              </a:lnSpc>
            </a:pPr>
            <a:endParaRPr lang="ja-JP" altLang="en-US" dirty="0"/>
          </a:p>
          <a:p>
            <a:pPr>
              <a:lnSpc>
                <a:spcPct val="110000"/>
              </a:lnSpc>
            </a:pPr>
            <a:r>
              <a:rPr lang="ja-JP" altLang="en-US" dirty="0"/>
              <a:t>　事務事業のうち、国民生活や社会経済に与える影響が大きいものや多額の費用を要するものについては、</a:t>
            </a:r>
            <a:endParaRPr lang="en-US" altLang="ja-JP" dirty="0"/>
          </a:p>
          <a:p>
            <a:pPr>
              <a:lnSpc>
                <a:spcPct val="110000"/>
              </a:lnSpc>
            </a:pPr>
            <a:r>
              <a:rPr lang="ja-JP" altLang="en-US" dirty="0"/>
              <a:t>それを実施するに当たり、特に慎重な判断が求められるため、事前評価が義務付けられています。</a:t>
            </a:r>
          </a:p>
          <a:p>
            <a:pPr>
              <a:lnSpc>
                <a:spcPct val="110000"/>
              </a:lnSpc>
            </a:pPr>
            <a:endParaRPr lang="ja-JP" altLang="en-US" dirty="0"/>
          </a:p>
          <a:p>
            <a:pPr>
              <a:lnSpc>
                <a:spcPct val="110000"/>
              </a:lnSpc>
            </a:pPr>
            <a:r>
              <a:rPr lang="ja-JP" altLang="en-US" dirty="0"/>
              <a:t>　現在、一定以上の事業規模を有する個々の研究開発、公共事業、政府開発援助、規制、租税特別措置等に</a:t>
            </a:r>
            <a:endParaRPr lang="en-US" altLang="ja-JP" dirty="0"/>
          </a:p>
          <a:p>
            <a:pPr>
              <a:lnSpc>
                <a:spcPct val="110000"/>
              </a:lnSpc>
            </a:pPr>
            <a:r>
              <a:rPr lang="ja-JP" altLang="en-US" dirty="0"/>
              <a:t>事前評価が義務付けられており、これらには事業評価方式が用いられています。</a:t>
            </a:r>
          </a:p>
          <a:p>
            <a:pPr>
              <a:lnSpc>
                <a:spcPct val="110000"/>
              </a:lnSpc>
            </a:pPr>
            <a:endParaRPr lang="ja-JP" altLang="en-US" dirty="0"/>
          </a:p>
        </p:txBody>
      </p:sp>
      <p:sp>
        <p:nvSpPr>
          <p:cNvPr id="5" name="スライド イメージ プレースホルダー 4">
            <a:extLst>
              <a:ext uri="{FF2B5EF4-FFF2-40B4-BE49-F238E27FC236}">
                <a16:creationId xmlns:a16="http://schemas.microsoft.com/office/drawing/2014/main" id="{4E83B32D-D1A3-4982-B6A9-75F29BE5FD8D}"/>
              </a:ext>
            </a:extLst>
          </p:cNvPr>
          <p:cNvSpPr>
            <a:spLocks noGrp="1" noRot="1" noChangeAspect="1"/>
          </p:cNvSpPr>
          <p:nvPr>
            <p:ph type="sldImg"/>
          </p:nvPr>
        </p:nvSpPr>
        <p:spPr>
          <a:xfrm>
            <a:off x="363538" y="611188"/>
            <a:ext cx="6372225" cy="4779962"/>
          </a:xfrm>
        </p:spPr>
      </p:sp>
      <p:sp>
        <p:nvSpPr>
          <p:cNvPr id="6" name="スライド番号プレースホルダー 3">
            <a:extLst>
              <a:ext uri="{FF2B5EF4-FFF2-40B4-BE49-F238E27FC236}">
                <a16:creationId xmlns:a16="http://schemas.microsoft.com/office/drawing/2014/main" id="{6F8B6E78-E61D-4927-A3B4-51CF8BEE638C}"/>
              </a:ext>
            </a:extLst>
          </p:cNvPr>
          <p:cNvSpPr txBox="1">
            <a:spLocks/>
          </p:cNvSpPr>
          <p:nvPr/>
        </p:nvSpPr>
        <p:spPr>
          <a:xfrm>
            <a:off x="4021523" y="9822120"/>
            <a:ext cx="3076143"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3</a:t>
            </a:fld>
            <a:endParaRPr lang="ja-JP" altLang="en-US"/>
          </a:p>
        </p:txBody>
      </p:sp>
    </p:spTree>
    <p:extLst>
      <p:ext uri="{BB962C8B-B14F-4D97-AF65-F5344CB8AC3E}">
        <p14:creationId xmlns:p14="http://schemas.microsoft.com/office/powerpoint/2010/main" val="288124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続いて、実績評価方式についてご説明します。</a:t>
            </a:r>
            <a:endParaRPr lang="en-US" altLang="ja-JP" dirty="0"/>
          </a:p>
          <a:p>
            <a:pPr>
              <a:lnSpc>
                <a:spcPct val="110000"/>
              </a:lnSpc>
            </a:pPr>
            <a:endParaRPr lang="en-US" altLang="ja-JP" dirty="0"/>
          </a:p>
          <a:p>
            <a:pPr>
              <a:lnSpc>
                <a:spcPct val="110000"/>
              </a:lnSpc>
            </a:pPr>
            <a:r>
              <a:rPr lang="ja-JP" altLang="en-US" dirty="0"/>
              <a:t>　実績評価方式は、政策を絶えず見直し、改善していく観点から、あらかじめ達成目標を定め、定期的に実績を測定し、</a:t>
            </a:r>
            <a:endParaRPr lang="en-US" altLang="ja-JP" dirty="0"/>
          </a:p>
          <a:p>
            <a:pPr>
              <a:lnSpc>
                <a:spcPct val="110000"/>
              </a:lnSpc>
            </a:pPr>
            <a:r>
              <a:rPr lang="ja-JP" altLang="en-US" dirty="0"/>
              <a:t>目標期間が終了した時点で達成度合いを評価する方式です。</a:t>
            </a:r>
            <a:endParaRPr lang="en-US" altLang="ja-JP" dirty="0"/>
          </a:p>
          <a:p>
            <a:pPr>
              <a:lnSpc>
                <a:spcPct val="110000"/>
              </a:lnSpc>
            </a:pPr>
            <a:endParaRPr lang="en-US" altLang="ja-JP" dirty="0"/>
          </a:p>
          <a:p>
            <a:pPr>
              <a:lnSpc>
                <a:spcPct val="110000"/>
              </a:lnSpc>
            </a:pPr>
            <a:r>
              <a:rPr lang="ja-JP" altLang="en-US" dirty="0"/>
              <a:t>　最後に、総合評価方式についてご説明します。</a:t>
            </a:r>
          </a:p>
          <a:p>
            <a:pPr>
              <a:lnSpc>
                <a:spcPct val="110000"/>
              </a:lnSpc>
            </a:pPr>
            <a:endParaRPr lang="ja-JP" altLang="en-US" dirty="0"/>
          </a:p>
          <a:p>
            <a:pPr>
              <a:lnSpc>
                <a:spcPct val="110000"/>
              </a:lnSpc>
            </a:pPr>
            <a:r>
              <a:rPr lang="ja-JP" altLang="en-US" dirty="0"/>
              <a:t>　総合評価方式は、特定のテーマについて、政策の決定から一定期間が経過した後に、</a:t>
            </a:r>
            <a:endParaRPr lang="en-US" altLang="ja-JP" dirty="0"/>
          </a:p>
          <a:p>
            <a:pPr>
              <a:lnSpc>
                <a:spcPct val="110000"/>
              </a:lnSpc>
            </a:pPr>
            <a:r>
              <a:rPr lang="ja-JP" altLang="en-US" dirty="0"/>
              <a:t>政策効果を様々な角度から分析するとともに、問題点の把握やその原因を分析するなど、総合的に評価する方式です。</a:t>
            </a:r>
          </a:p>
          <a:p>
            <a:pPr>
              <a:lnSpc>
                <a:spcPct val="110000"/>
              </a:lnSpc>
            </a:pPr>
            <a:endParaRPr lang="en-US" altLang="ja-JP" dirty="0"/>
          </a:p>
          <a:p>
            <a:pPr>
              <a:lnSpc>
                <a:spcPct val="110000"/>
              </a:lnSpc>
            </a:pPr>
            <a:endParaRPr lang="ja-JP" altLang="en-US" dirty="0"/>
          </a:p>
        </p:txBody>
      </p:sp>
      <p:sp>
        <p:nvSpPr>
          <p:cNvPr id="5" name="スライド イメージ プレースホルダー 4">
            <a:extLst>
              <a:ext uri="{FF2B5EF4-FFF2-40B4-BE49-F238E27FC236}">
                <a16:creationId xmlns:a16="http://schemas.microsoft.com/office/drawing/2014/main" id="{1728AAB8-6EBB-4B0A-B4DA-28EE7EDE5D77}"/>
              </a:ext>
            </a:extLst>
          </p:cNvPr>
          <p:cNvSpPr>
            <a:spLocks noGrp="1" noRot="1" noChangeAspect="1"/>
          </p:cNvSpPr>
          <p:nvPr>
            <p:ph type="sldImg"/>
          </p:nvPr>
        </p:nvSpPr>
        <p:spPr>
          <a:xfrm>
            <a:off x="363538" y="611188"/>
            <a:ext cx="6372225" cy="4779962"/>
          </a:xfrm>
        </p:spPr>
      </p:sp>
      <p:sp>
        <p:nvSpPr>
          <p:cNvPr id="6" name="スライド番号プレースホルダー 3">
            <a:extLst>
              <a:ext uri="{FF2B5EF4-FFF2-40B4-BE49-F238E27FC236}">
                <a16:creationId xmlns:a16="http://schemas.microsoft.com/office/drawing/2014/main" id="{29F239A6-5C71-4577-ACE8-C9C94BC56E78}"/>
              </a:ext>
            </a:extLst>
          </p:cNvPr>
          <p:cNvSpPr txBox="1">
            <a:spLocks/>
          </p:cNvSpPr>
          <p:nvPr/>
        </p:nvSpPr>
        <p:spPr>
          <a:xfrm>
            <a:off x="4021522" y="9822120"/>
            <a:ext cx="3076143"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4</a:t>
            </a:fld>
            <a:endParaRPr lang="ja-JP" altLang="en-US"/>
          </a:p>
        </p:txBody>
      </p:sp>
    </p:spTree>
    <p:extLst>
      <p:ext uri="{BB962C8B-B14F-4D97-AF65-F5344CB8AC3E}">
        <p14:creationId xmlns:p14="http://schemas.microsoft.com/office/powerpoint/2010/main" val="269077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項目５では、政策評価法で事前評価の実施が義務付けられている</a:t>
            </a:r>
            <a:endParaRPr lang="en-US" altLang="ja-JP" dirty="0"/>
          </a:p>
          <a:p>
            <a:pPr>
              <a:lnSpc>
                <a:spcPct val="110000"/>
              </a:lnSpc>
            </a:pPr>
            <a:r>
              <a:rPr lang="ja-JP" altLang="en-US" dirty="0"/>
              <a:t>研究開発、公共事業、政府開発援助、規制、租税特別措置等の５分野についてご説明します。</a:t>
            </a:r>
            <a:endParaRPr lang="en-US" altLang="ja-JP" dirty="0"/>
          </a:p>
          <a:p>
            <a:pPr>
              <a:lnSpc>
                <a:spcPct val="110000"/>
              </a:lnSpc>
            </a:pPr>
            <a:endParaRPr lang="en-US" altLang="ja-JP" dirty="0"/>
          </a:p>
          <a:p>
            <a:pPr>
              <a:lnSpc>
                <a:spcPct val="110000"/>
              </a:lnSpc>
            </a:pPr>
            <a:r>
              <a:rPr lang="ja-JP" altLang="en-US" dirty="0"/>
              <a:t>　研究開発については、</a:t>
            </a:r>
            <a:r>
              <a:rPr lang="en-US" altLang="ja-JP" dirty="0"/>
              <a:t>10</a:t>
            </a:r>
            <a:r>
              <a:rPr lang="ja-JP" altLang="en-US" dirty="0"/>
              <a:t>億円以上の個々の研究開発には事前評価が、</a:t>
            </a:r>
            <a:endParaRPr lang="en-US" altLang="ja-JP" dirty="0"/>
          </a:p>
          <a:p>
            <a:pPr>
              <a:lnSpc>
                <a:spcPct val="110000"/>
              </a:lnSpc>
            </a:pPr>
            <a:r>
              <a:rPr lang="ja-JP" altLang="en-US" dirty="0"/>
              <a:t>決定から５年経過しても未着手の研究開発と</a:t>
            </a:r>
            <a:r>
              <a:rPr lang="en-US" altLang="ja-JP" dirty="0"/>
              <a:t>10</a:t>
            </a:r>
            <a:r>
              <a:rPr lang="ja-JP" altLang="en-US" dirty="0"/>
              <a:t>年経過しても継続中の研究開発には事後評価が、</a:t>
            </a:r>
            <a:endParaRPr lang="en-US" altLang="ja-JP" dirty="0"/>
          </a:p>
          <a:p>
            <a:pPr>
              <a:lnSpc>
                <a:spcPct val="110000"/>
              </a:lnSpc>
            </a:pPr>
            <a:r>
              <a:rPr lang="ja-JP" altLang="en-US" dirty="0"/>
              <a:t>法令で義務付けられています。</a:t>
            </a:r>
          </a:p>
          <a:p>
            <a:pPr>
              <a:lnSpc>
                <a:spcPct val="110000"/>
              </a:lnSpc>
            </a:pPr>
            <a:endParaRPr lang="ja-JP" altLang="en-US" dirty="0"/>
          </a:p>
          <a:p>
            <a:pPr>
              <a:lnSpc>
                <a:spcPct val="110000"/>
              </a:lnSpc>
            </a:pPr>
            <a:r>
              <a:rPr lang="ja-JP" altLang="en-US" dirty="0"/>
              <a:t>　研究開発の評価は、政策評価法のほかに、</a:t>
            </a:r>
            <a:endParaRPr lang="en-US" altLang="ja-JP" dirty="0"/>
          </a:p>
          <a:p>
            <a:pPr>
              <a:lnSpc>
                <a:spcPct val="110000"/>
              </a:lnSpc>
            </a:pPr>
            <a:r>
              <a:rPr lang="ja-JP" altLang="en-US" dirty="0"/>
              <a:t>内閣総理大臣が決定した「国の研究開発評価に関する大綱的指針」を踏まえて行うものとされています。</a:t>
            </a:r>
          </a:p>
        </p:txBody>
      </p:sp>
      <p:sp>
        <p:nvSpPr>
          <p:cNvPr id="5" name="スライド イメージ プレースホルダー 4">
            <a:extLst>
              <a:ext uri="{FF2B5EF4-FFF2-40B4-BE49-F238E27FC236}">
                <a16:creationId xmlns:a16="http://schemas.microsoft.com/office/drawing/2014/main" id="{57F35C46-DA20-4454-A5B6-1CD3649C90FA}"/>
              </a:ext>
            </a:extLst>
          </p:cNvPr>
          <p:cNvSpPr>
            <a:spLocks noGrp="1" noRot="1" noChangeAspect="1"/>
          </p:cNvSpPr>
          <p:nvPr>
            <p:ph type="sldImg"/>
          </p:nvPr>
        </p:nvSpPr>
        <p:spPr>
          <a:xfrm>
            <a:off x="363538" y="611188"/>
            <a:ext cx="6372225" cy="4779962"/>
          </a:xfrm>
        </p:spPr>
      </p:sp>
      <p:sp>
        <p:nvSpPr>
          <p:cNvPr id="6" name="スライド番号プレースホルダー 3">
            <a:extLst>
              <a:ext uri="{FF2B5EF4-FFF2-40B4-BE49-F238E27FC236}">
                <a16:creationId xmlns:a16="http://schemas.microsoft.com/office/drawing/2014/main" id="{C0E7C16D-6408-4A6E-8543-6B887681B2DF}"/>
              </a:ext>
            </a:extLst>
          </p:cNvPr>
          <p:cNvSpPr txBox="1">
            <a:spLocks/>
          </p:cNvSpPr>
          <p:nvPr/>
        </p:nvSpPr>
        <p:spPr>
          <a:xfrm>
            <a:off x="4021522" y="9822120"/>
            <a:ext cx="3076143"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5</a:t>
            </a:fld>
            <a:endParaRPr lang="ja-JP" altLang="en-US"/>
          </a:p>
        </p:txBody>
      </p:sp>
    </p:spTree>
    <p:extLst>
      <p:ext uri="{BB962C8B-B14F-4D97-AF65-F5344CB8AC3E}">
        <p14:creationId xmlns:p14="http://schemas.microsoft.com/office/powerpoint/2010/main" val="313791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公共事業については、新たに</a:t>
            </a:r>
            <a:r>
              <a:rPr lang="en-US" altLang="ja-JP" dirty="0"/>
              <a:t>10</a:t>
            </a:r>
            <a:r>
              <a:rPr lang="ja-JP" altLang="en-US" dirty="0"/>
              <a:t>億円以上の事業を採択する際には事前評価が、</a:t>
            </a:r>
            <a:endParaRPr lang="en-US" altLang="ja-JP" dirty="0"/>
          </a:p>
          <a:p>
            <a:pPr>
              <a:lnSpc>
                <a:spcPct val="110000"/>
              </a:lnSpc>
            </a:pPr>
            <a:r>
              <a:rPr lang="ja-JP" altLang="en-US" dirty="0"/>
              <a:t>事業採択から５年経過しても未着工の事業と</a:t>
            </a:r>
            <a:r>
              <a:rPr lang="en-US" altLang="ja-JP" dirty="0"/>
              <a:t>10</a:t>
            </a:r>
            <a:r>
              <a:rPr lang="ja-JP" altLang="en-US" dirty="0"/>
              <a:t>年経過しても継続中の事業には事後評価が、</a:t>
            </a:r>
            <a:endParaRPr lang="en-US" altLang="ja-JP" dirty="0"/>
          </a:p>
          <a:p>
            <a:pPr>
              <a:lnSpc>
                <a:spcPct val="110000"/>
              </a:lnSpc>
            </a:pPr>
            <a:r>
              <a:rPr lang="ja-JP" altLang="en-US" dirty="0"/>
              <a:t>それぞれ法令により義務付けられています。</a:t>
            </a:r>
          </a:p>
          <a:p>
            <a:pPr>
              <a:lnSpc>
                <a:spcPct val="110000"/>
              </a:lnSpc>
            </a:pPr>
            <a:endParaRPr lang="ja-JP" altLang="en-US" dirty="0"/>
          </a:p>
          <a:p>
            <a:pPr>
              <a:lnSpc>
                <a:spcPct val="110000"/>
              </a:lnSpc>
            </a:pPr>
            <a:r>
              <a:rPr lang="ja-JP" altLang="en-US" dirty="0"/>
              <a:t>　また、公共事業所管省によっては、事業が完了してから一定期間経過後に完了後の事後評価も行われています。</a:t>
            </a:r>
          </a:p>
          <a:p>
            <a:pPr>
              <a:lnSpc>
                <a:spcPct val="110000"/>
              </a:lnSpc>
            </a:pPr>
            <a:endParaRPr lang="ja-JP" altLang="en-US" dirty="0"/>
          </a:p>
          <a:p>
            <a:pPr>
              <a:lnSpc>
                <a:spcPct val="110000"/>
              </a:lnSpc>
            </a:pPr>
            <a:r>
              <a:rPr lang="ja-JP" altLang="en-US" dirty="0"/>
              <a:t>　公共事業の政策評価では、費用便益分析が主な手法として用いられています。</a:t>
            </a:r>
            <a:endParaRPr lang="en-US" altLang="ja-JP" dirty="0"/>
          </a:p>
          <a:p>
            <a:pPr>
              <a:lnSpc>
                <a:spcPct val="110000"/>
              </a:lnSpc>
            </a:pPr>
            <a:endParaRPr lang="en-US" altLang="ja-JP" dirty="0"/>
          </a:p>
          <a:p>
            <a:pPr>
              <a:lnSpc>
                <a:spcPct val="110000"/>
              </a:lnSpc>
            </a:pPr>
            <a:r>
              <a:rPr lang="ja-JP" altLang="en-US" dirty="0"/>
              <a:t>　この手法は、公共事業の実施によって得られる効果と、実施するために要する費用とを金額ベースで比較し、</a:t>
            </a:r>
            <a:endParaRPr lang="en-US" altLang="ja-JP" dirty="0"/>
          </a:p>
          <a:p>
            <a:pPr>
              <a:lnSpc>
                <a:spcPct val="110000"/>
              </a:lnSpc>
            </a:pPr>
            <a:r>
              <a:rPr lang="ja-JP" altLang="en-US" dirty="0"/>
              <a:t>効果が費用より大きい場合、その公共事業を新たに実施又は引き続き継続することが妥当であるとみなすものです。</a:t>
            </a:r>
          </a:p>
          <a:p>
            <a:pPr>
              <a:lnSpc>
                <a:spcPct val="110000"/>
              </a:lnSpc>
            </a:pPr>
            <a:endParaRPr lang="ja-JP" altLang="en-US" dirty="0"/>
          </a:p>
          <a:p>
            <a:pPr>
              <a:lnSpc>
                <a:spcPct val="110000"/>
              </a:lnSpc>
            </a:pPr>
            <a:r>
              <a:rPr lang="ja-JP" altLang="en-US" dirty="0"/>
              <a:t>　公共事業の効果としては、例えば、輸送コストの縮減、来訪者の増加、</a:t>
            </a:r>
            <a:endParaRPr lang="en-US" altLang="ja-JP" dirty="0"/>
          </a:p>
          <a:p>
            <a:pPr>
              <a:lnSpc>
                <a:spcPct val="110000"/>
              </a:lnSpc>
            </a:pPr>
            <a:r>
              <a:rPr lang="ja-JP" altLang="en-US" dirty="0"/>
              <a:t>災害による被害の軽減などを金銭価値化したものが用いられています。</a:t>
            </a:r>
          </a:p>
        </p:txBody>
      </p:sp>
      <p:sp>
        <p:nvSpPr>
          <p:cNvPr id="5" name="スライド イメージ プレースホルダー 4">
            <a:extLst>
              <a:ext uri="{FF2B5EF4-FFF2-40B4-BE49-F238E27FC236}">
                <a16:creationId xmlns:a16="http://schemas.microsoft.com/office/drawing/2014/main" id="{13B4290C-17FB-445E-AAD0-5CDA40421E64}"/>
              </a:ext>
            </a:extLst>
          </p:cNvPr>
          <p:cNvSpPr>
            <a:spLocks noGrp="1" noRot="1" noChangeAspect="1"/>
          </p:cNvSpPr>
          <p:nvPr>
            <p:ph type="sldImg"/>
          </p:nvPr>
        </p:nvSpPr>
        <p:spPr>
          <a:xfrm>
            <a:off x="363538" y="611188"/>
            <a:ext cx="6372225" cy="4779962"/>
          </a:xfrm>
        </p:spPr>
      </p:sp>
      <p:sp>
        <p:nvSpPr>
          <p:cNvPr id="6" name="スライド番号プレースホルダー 3">
            <a:extLst>
              <a:ext uri="{FF2B5EF4-FFF2-40B4-BE49-F238E27FC236}">
                <a16:creationId xmlns:a16="http://schemas.microsoft.com/office/drawing/2014/main" id="{A9EDCE91-3352-4AB8-9FBA-0FA88B9AF706}"/>
              </a:ext>
            </a:extLst>
          </p:cNvPr>
          <p:cNvSpPr txBox="1">
            <a:spLocks/>
          </p:cNvSpPr>
          <p:nvPr/>
        </p:nvSpPr>
        <p:spPr>
          <a:xfrm>
            <a:off x="4021522" y="9822120"/>
            <a:ext cx="3076143"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6</a:t>
            </a:fld>
            <a:endParaRPr lang="ja-JP" altLang="en-US"/>
          </a:p>
        </p:txBody>
      </p:sp>
    </p:spTree>
    <p:extLst>
      <p:ext uri="{BB962C8B-B14F-4D97-AF65-F5344CB8AC3E}">
        <p14:creationId xmlns:p14="http://schemas.microsoft.com/office/powerpoint/2010/main" val="3701390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ＯＤＡについては、法令により、</a:t>
            </a:r>
            <a:r>
              <a:rPr lang="en-US" altLang="ja-JP" dirty="0"/>
              <a:t>10</a:t>
            </a:r>
            <a:r>
              <a:rPr lang="ja-JP" altLang="en-US" dirty="0"/>
              <a:t>億円以上の無償資金協力と</a:t>
            </a:r>
            <a:r>
              <a:rPr lang="en-US" altLang="ja-JP" dirty="0"/>
              <a:t>150</a:t>
            </a:r>
            <a:r>
              <a:rPr lang="ja-JP" altLang="en-US" dirty="0"/>
              <a:t>億円以上の有償資金協力に、</a:t>
            </a:r>
            <a:endParaRPr lang="en-US" altLang="ja-JP" dirty="0"/>
          </a:p>
          <a:p>
            <a:pPr>
              <a:lnSpc>
                <a:spcPct val="110000"/>
              </a:lnSpc>
            </a:pPr>
            <a:r>
              <a:rPr lang="ja-JP" altLang="en-US" dirty="0"/>
              <a:t>事前評価が義務付けられています。</a:t>
            </a:r>
            <a:endParaRPr lang="en-US" altLang="ja-JP" dirty="0"/>
          </a:p>
          <a:p>
            <a:pPr>
              <a:lnSpc>
                <a:spcPct val="110000"/>
              </a:lnSpc>
            </a:pPr>
            <a:r>
              <a:rPr lang="ja-JP" altLang="en-US" dirty="0"/>
              <a:t>　また、決定から５年経過しても未着手の事業と</a:t>
            </a:r>
            <a:r>
              <a:rPr lang="en-US" altLang="ja-JP" dirty="0"/>
              <a:t>10</a:t>
            </a:r>
            <a:r>
              <a:rPr lang="ja-JP" altLang="en-US" dirty="0"/>
              <a:t>年経過しても継続中の事業には事後評価が義務付けられています。</a:t>
            </a:r>
            <a:endParaRPr lang="en-US" altLang="ja-JP" dirty="0"/>
          </a:p>
          <a:p>
            <a:pPr>
              <a:lnSpc>
                <a:spcPct val="110000"/>
              </a:lnSpc>
            </a:pPr>
            <a:endParaRPr lang="ja-JP" altLang="en-US" dirty="0"/>
          </a:p>
          <a:p>
            <a:pPr>
              <a:lnSpc>
                <a:spcPct val="110000"/>
              </a:lnSpc>
            </a:pPr>
            <a:r>
              <a:rPr lang="ja-JP" altLang="en-US" dirty="0"/>
              <a:t>　外務省では、これ以外の政策レベルやプログラムレベルの</a:t>
            </a:r>
            <a:r>
              <a:rPr lang="en-US" altLang="ja-JP" dirty="0"/>
              <a:t>ODA</a:t>
            </a:r>
            <a:r>
              <a:rPr lang="ja-JP" altLang="en-US" dirty="0"/>
              <a:t>の評価にも積極的に取り組んでいます。</a:t>
            </a:r>
          </a:p>
        </p:txBody>
      </p:sp>
      <p:sp>
        <p:nvSpPr>
          <p:cNvPr id="5" name="スライド イメージ プレースホルダー 4">
            <a:extLst>
              <a:ext uri="{FF2B5EF4-FFF2-40B4-BE49-F238E27FC236}">
                <a16:creationId xmlns:a16="http://schemas.microsoft.com/office/drawing/2014/main" id="{C384FDA6-F373-4C35-BEFC-E5C1C3715C19}"/>
              </a:ext>
            </a:extLst>
          </p:cNvPr>
          <p:cNvSpPr>
            <a:spLocks noGrp="1" noRot="1" noChangeAspect="1"/>
          </p:cNvSpPr>
          <p:nvPr>
            <p:ph type="sldImg"/>
          </p:nvPr>
        </p:nvSpPr>
        <p:spPr>
          <a:xfrm>
            <a:off x="363538" y="611188"/>
            <a:ext cx="6372225" cy="4779962"/>
          </a:xfrm>
        </p:spPr>
      </p:sp>
      <p:sp>
        <p:nvSpPr>
          <p:cNvPr id="6" name="スライド番号プレースホルダー 3">
            <a:extLst>
              <a:ext uri="{FF2B5EF4-FFF2-40B4-BE49-F238E27FC236}">
                <a16:creationId xmlns:a16="http://schemas.microsoft.com/office/drawing/2014/main" id="{6D7A28A5-5CAE-4772-9793-9C29912A1BE2}"/>
              </a:ext>
            </a:extLst>
          </p:cNvPr>
          <p:cNvSpPr txBox="1">
            <a:spLocks/>
          </p:cNvSpPr>
          <p:nvPr/>
        </p:nvSpPr>
        <p:spPr>
          <a:xfrm>
            <a:off x="4021522" y="9822120"/>
            <a:ext cx="3076143"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7</a:t>
            </a:fld>
            <a:endParaRPr lang="ja-JP" altLang="en-US"/>
          </a:p>
        </p:txBody>
      </p:sp>
    </p:spTree>
    <p:extLst>
      <p:ext uri="{BB962C8B-B14F-4D97-AF65-F5344CB8AC3E}">
        <p14:creationId xmlns:p14="http://schemas.microsoft.com/office/powerpoint/2010/main" val="359643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a:t>
            </a:r>
            <a:r>
              <a:rPr lang="ja-JP" altLang="ja-JP" dirty="0"/>
              <a:t>規制は、社会秩序の維持、生命の安全、環境の保全、消費者の保護</a:t>
            </a:r>
            <a:r>
              <a:rPr lang="ja-JP" altLang="en-US" dirty="0"/>
              <a:t>などの行政</a:t>
            </a:r>
            <a:r>
              <a:rPr lang="ja-JP" altLang="ja-JP" dirty="0"/>
              <a:t>目的のため、</a:t>
            </a:r>
            <a:endParaRPr lang="en-US" altLang="ja-JP" dirty="0"/>
          </a:p>
          <a:p>
            <a:pPr>
              <a:lnSpc>
                <a:spcPct val="110000"/>
              </a:lnSpc>
            </a:pPr>
            <a:r>
              <a:rPr lang="ja-JP" altLang="ja-JP" dirty="0"/>
              <a:t>国民の権利を制限し</a:t>
            </a:r>
            <a:r>
              <a:rPr lang="ja-JP" altLang="en-US" dirty="0"/>
              <a:t>、又は</a:t>
            </a:r>
            <a:r>
              <a:rPr lang="ja-JP" altLang="ja-JP" dirty="0"/>
              <a:t>義務を課すものですが、国民生活や社会経済に大きな影響を及ぼすため、</a:t>
            </a:r>
            <a:endParaRPr lang="en-US" altLang="ja-JP" dirty="0"/>
          </a:p>
          <a:p>
            <a:pPr>
              <a:lnSpc>
                <a:spcPct val="110000"/>
              </a:lnSpc>
            </a:pPr>
            <a:r>
              <a:rPr lang="ja-JP" altLang="ja-JP" dirty="0"/>
              <a:t>必要以上のものとならないよう</a:t>
            </a:r>
            <a:r>
              <a:rPr lang="ja-JP" altLang="en-US" dirty="0"/>
              <a:t>に</a:t>
            </a:r>
            <a:r>
              <a:rPr lang="ja-JP" altLang="ja-JP" dirty="0"/>
              <a:t>する必要があります。</a:t>
            </a:r>
            <a:endParaRPr lang="en-US" altLang="ja-JP" dirty="0"/>
          </a:p>
          <a:p>
            <a:pPr>
              <a:lnSpc>
                <a:spcPct val="110000"/>
              </a:lnSpc>
            </a:pPr>
            <a:endParaRPr lang="ja-JP" altLang="ja-JP" dirty="0"/>
          </a:p>
          <a:p>
            <a:pPr>
              <a:lnSpc>
                <a:spcPct val="110000"/>
              </a:lnSpc>
            </a:pPr>
            <a:r>
              <a:rPr lang="ja-JP" altLang="en-US" dirty="0"/>
              <a:t>　</a:t>
            </a:r>
            <a:r>
              <a:rPr lang="ja-JP" altLang="ja-JP" dirty="0"/>
              <a:t>そのため、</a:t>
            </a:r>
            <a:r>
              <a:rPr lang="ja-JP" altLang="en-US" dirty="0"/>
              <a:t>規制に係る政策評価は、「課題や問題の解決手段として、規制を採用することの必要性、妥当性、有効性があるか」、</a:t>
            </a:r>
            <a:endParaRPr lang="en-US" altLang="ja-JP" dirty="0"/>
          </a:p>
          <a:p>
            <a:pPr>
              <a:lnSpc>
                <a:spcPct val="110000"/>
              </a:lnSpc>
            </a:pPr>
            <a:r>
              <a:rPr lang="ja-JP" altLang="en-US" dirty="0"/>
              <a:t>「規制の導入に伴い発生する国民の負担が必要最小限度のものとなっているか」という観点から行う必要があります。</a:t>
            </a:r>
            <a:endParaRPr lang="en-US" altLang="ja-JP" dirty="0"/>
          </a:p>
          <a:p>
            <a:pPr>
              <a:lnSpc>
                <a:spcPct val="110000"/>
              </a:lnSpc>
            </a:pPr>
            <a:endParaRPr lang="en-US" altLang="ja-JP" dirty="0"/>
          </a:p>
          <a:p>
            <a:pPr>
              <a:lnSpc>
                <a:spcPct val="110000"/>
              </a:lnSpc>
            </a:pPr>
            <a:r>
              <a:rPr lang="ja-JP" altLang="en-US" dirty="0"/>
              <a:t>　例えば、安全設備の導入コストや手続負担、それと規制によって得られる効果を可能な限り定量的に予測し、</a:t>
            </a:r>
            <a:endParaRPr lang="en-US" altLang="ja-JP" dirty="0"/>
          </a:p>
          <a:p>
            <a:pPr>
              <a:lnSpc>
                <a:spcPct val="110000"/>
              </a:lnSpc>
            </a:pPr>
            <a:r>
              <a:rPr lang="ja-JP" altLang="en-US" dirty="0"/>
              <a:t>プラス面とマイナス面の双方を分析することが求められます。</a:t>
            </a:r>
            <a:endParaRPr lang="en-US" altLang="ja-JP" dirty="0"/>
          </a:p>
          <a:p>
            <a:pPr>
              <a:lnSpc>
                <a:spcPct val="110000"/>
              </a:lnSpc>
            </a:pPr>
            <a:endParaRPr lang="ja-JP" altLang="ja-JP" dirty="0"/>
          </a:p>
          <a:p>
            <a:pPr>
              <a:lnSpc>
                <a:spcPct val="110000"/>
              </a:lnSpc>
            </a:pPr>
            <a:r>
              <a:rPr lang="ja-JP" altLang="en-US" dirty="0"/>
              <a:t>　</a:t>
            </a:r>
            <a:r>
              <a:rPr lang="ja-JP" altLang="ja-JP" dirty="0"/>
              <a:t>政策評価法では、各府省が、法律又は政令で規制を新設・改廃しようとするとき</a:t>
            </a:r>
            <a:r>
              <a:rPr lang="ja-JP" altLang="en-US" dirty="0"/>
              <a:t>に</a:t>
            </a:r>
            <a:r>
              <a:rPr lang="ja-JP" altLang="ja-JP" dirty="0"/>
              <a:t>は、事前評価</a:t>
            </a:r>
            <a:r>
              <a:rPr lang="ja-JP" altLang="en-US" dirty="0"/>
              <a:t>を</a:t>
            </a:r>
            <a:r>
              <a:rPr lang="ja-JP" altLang="ja-JP" dirty="0"/>
              <a:t>義務付けています。</a:t>
            </a:r>
            <a:endParaRPr lang="en-US" altLang="ja-JP" dirty="0"/>
          </a:p>
          <a:p>
            <a:pPr>
              <a:lnSpc>
                <a:spcPct val="110000"/>
              </a:lnSpc>
            </a:pPr>
            <a:r>
              <a:rPr lang="ja-JP" altLang="ja-JP" dirty="0"/>
              <a:t>また、事前評価を経て施行された規制は、一定期間経過後に事後評価を行うこととなっています。</a:t>
            </a:r>
            <a:endParaRPr lang="en-US" altLang="ja-JP" dirty="0"/>
          </a:p>
        </p:txBody>
      </p:sp>
      <p:sp>
        <p:nvSpPr>
          <p:cNvPr id="4" name="スライド番号プレースホルダー 3"/>
          <p:cNvSpPr>
            <a:spLocks noGrp="1"/>
          </p:cNvSpPr>
          <p:nvPr>
            <p:ph type="sldNum" sz="quarter" idx="10"/>
          </p:nvPr>
        </p:nvSpPr>
        <p:spPr/>
        <p:txBody>
          <a:bodyPr/>
          <a:lstStyle/>
          <a:p>
            <a:fld id="{8FB449E6-A294-4144-A5DC-68F3AACF4B46}" type="slidenum">
              <a:rPr lang="ja-JP" altLang="en-US"/>
              <a:pPr/>
              <a:t>8</a:t>
            </a:fld>
            <a:endParaRPr lang="ja-JP" altLang="en-US"/>
          </a:p>
        </p:txBody>
      </p:sp>
      <p:sp>
        <p:nvSpPr>
          <p:cNvPr id="7" name="スライド イメージ プレースホルダー 6">
            <a:extLst>
              <a:ext uri="{FF2B5EF4-FFF2-40B4-BE49-F238E27FC236}">
                <a16:creationId xmlns:a16="http://schemas.microsoft.com/office/drawing/2014/main" id="{5CAA29D4-A84E-4760-A4B5-42AC6D7A4C11}"/>
              </a:ext>
            </a:extLst>
          </p:cNvPr>
          <p:cNvSpPr>
            <a:spLocks noGrp="1" noRot="1" noChangeAspect="1"/>
          </p:cNvSpPr>
          <p:nvPr>
            <p:ph type="sldImg"/>
          </p:nvPr>
        </p:nvSpPr>
        <p:spPr>
          <a:xfrm>
            <a:off x="363538" y="611188"/>
            <a:ext cx="6372225" cy="4779962"/>
          </a:xfrm>
        </p:spPr>
      </p:sp>
    </p:spTree>
    <p:extLst>
      <p:ext uri="{BB962C8B-B14F-4D97-AF65-F5344CB8AC3E}">
        <p14:creationId xmlns:p14="http://schemas.microsoft.com/office/powerpoint/2010/main" val="24643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vert="horz" lIns="94552" tIns="47273" rIns="94552" bIns="47273" rtlCol="0"/>
          <a:lstStyle/>
          <a:p>
            <a:pPr>
              <a:lnSpc>
                <a:spcPct val="110000"/>
              </a:lnSpc>
            </a:pPr>
            <a:r>
              <a:rPr lang="ja-JP" altLang="en-US" dirty="0"/>
              <a:t>　租税特別措置等については、平成</a:t>
            </a:r>
            <a:r>
              <a:rPr lang="en-US" altLang="ja-JP" dirty="0"/>
              <a:t>22</a:t>
            </a:r>
            <a:r>
              <a:rPr lang="ja-JP" altLang="en-US" dirty="0"/>
              <a:t>年度税制改正大綱を踏まえ、政策評価の実施が義務付けられました。</a:t>
            </a:r>
          </a:p>
          <a:p>
            <a:pPr>
              <a:lnSpc>
                <a:spcPct val="110000"/>
              </a:lnSpc>
            </a:pPr>
            <a:endParaRPr lang="ja-JP" altLang="en-US" dirty="0"/>
          </a:p>
          <a:p>
            <a:pPr>
              <a:lnSpc>
                <a:spcPct val="110000"/>
              </a:lnSpc>
            </a:pPr>
            <a:r>
              <a:rPr lang="ja-JP" altLang="en-US" dirty="0"/>
              <a:t>　具体的には、行政機関が、法人税、法人住民税、法人事業税の租税特別措置等の新設、拡充、延長を要望する場合は、</a:t>
            </a:r>
            <a:endParaRPr lang="en-US" altLang="ja-JP" dirty="0"/>
          </a:p>
          <a:p>
            <a:pPr>
              <a:lnSpc>
                <a:spcPct val="110000"/>
              </a:lnSpc>
            </a:pPr>
            <a:r>
              <a:rPr lang="ja-JP" altLang="en-US" dirty="0"/>
              <a:t>事前評価を実施する必要があります。</a:t>
            </a:r>
            <a:endParaRPr lang="en-US" altLang="ja-JP" dirty="0"/>
          </a:p>
          <a:p>
            <a:pPr>
              <a:lnSpc>
                <a:spcPct val="110000"/>
              </a:lnSpc>
            </a:pPr>
            <a:r>
              <a:rPr lang="ja-JP" altLang="en-US" dirty="0"/>
              <a:t>また、期限の定めのない租税特別措置等については原則として３年から５年に１回、事後評価を実施する必要があります。</a:t>
            </a:r>
          </a:p>
          <a:p>
            <a:pPr>
              <a:lnSpc>
                <a:spcPct val="110000"/>
              </a:lnSpc>
            </a:pPr>
            <a:endParaRPr lang="ja-JP" altLang="en-US" dirty="0"/>
          </a:p>
          <a:p>
            <a:pPr>
              <a:lnSpc>
                <a:spcPct val="110000"/>
              </a:lnSpc>
            </a:pPr>
            <a:r>
              <a:rPr lang="ja-JP" altLang="en-US" dirty="0"/>
              <a:t>　租税特別措置等は、税負担の公平の原則の例外であるため、これを正当化するためには、</a:t>
            </a:r>
            <a:endParaRPr lang="en-US" altLang="ja-JP" dirty="0"/>
          </a:p>
          <a:p>
            <a:pPr>
              <a:lnSpc>
                <a:spcPct val="110000"/>
              </a:lnSpc>
            </a:pPr>
            <a:r>
              <a:rPr lang="ja-JP" altLang="en-US" dirty="0"/>
              <a:t>適用の実態や効果が透明で納税者が納得できるものであることが必要です。</a:t>
            </a:r>
          </a:p>
          <a:p>
            <a:pPr>
              <a:lnSpc>
                <a:spcPct val="110000"/>
              </a:lnSpc>
            </a:pPr>
            <a:endParaRPr lang="ja-JP" altLang="en-US" dirty="0"/>
          </a:p>
          <a:p>
            <a:pPr>
              <a:lnSpc>
                <a:spcPct val="110000"/>
              </a:lnSpc>
            </a:pPr>
            <a:r>
              <a:rPr lang="ja-JP" altLang="en-US" dirty="0"/>
              <a:t>　そのため、租税特別措置等の政策評価は、必要性、有効性、相当性の観点から、</a:t>
            </a:r>
            <a:endParaRPr lang="en-US" altLang="ja-JP" dirty="0"/>
          </a:p>
          <a:p>
            <a:pPr>
              <a:lnSpc>
                <a:spcPct val="110000"/>
              </a:lnSpc>
            </a:pPr>
            <a:r>
              <a:rPr lang="ja-JP" altLang="en-US" dirty="0"/>
              <a:t>可能な限り客観的なデータを用いて行う必要があります。</a:t>
            </a:r>
          </a:p>
        </p:txBody>
      </p:sp>
      <p:sp>
        <p:nvSpPr>
          <p:cNvPr id="5" name="スライド イメージ プレースホルダー 4">
            <a:extLst>
              <a:ext uri="{FF2B5EF4-FFF2-40B4-BE49-F238E27FC236}">
                <a16:creationId xmlns:a16="http://schemas.microsoft.com/office/drawing/2014/main" id="{7D32C703-8AD9-4E64-979E-CB49C4A978AC}"/>
              </a:ext>
            </a:extLst>
          </p:cNvPr>
          <p:cNvSpPr>
            <a:spLocks noGrp="1" noRot="1" noChangeAspect="1"/>
          </p:cNvSpPr>
          <p:nvPr>
            <p:ph type="sldImg"/>
          </p:nvPr>
        </p:nvSpPr>
        <p:spPr>
          <a:xfrm>
            <a:off x="363538" y="611188"/>
            <a:ext cx="6372225" cy="4779962"/>
          </a:xfrm>
        </p:spPr>
      </p:sp>
      <p:sp>
        <p:nvSpPr>
          <p:cNvPr id="6" name="スライド番号プレースホルダー 3">
            <a:extLst>
              <a:ext uri="{FF2B5EF4-FFF2-40B4-BE49-F238E27FC236}">
                <a16:creationId xmlns:a16="http://schemas.microsoft.com/office/drawing/2014/main" id="{F0BA3541-59F6-4A9D-9261-74EECE502CF6}"/>
              </a:ext>
            </a:extLst>
          </p:cNvPr>
          <p:cNvSpPr txBox="1">
            <a:spLocks/>
          </p:cNvSpPr>
          <p:nvPr/>
        </p:nvSpPr>
        <p:spPr>
          <a:xfrm>
            <a:off x="4021522" y="9822120"/>
            <a:ext cx="3076143" cy="412497"/>
          </a:xfrm>
          <a:prstGeom prst="rect">
            <a:avLst/>
          </a:prstGeom>
        </p:spPr>
        <p:txBody>
          <a:bodyPr vert="horz" lIns="94552" tIns="47273" rIns="94552" bIns="47273" rtlCol="0" anchor="b"/>
          <a:lstStyle>
            <a:defPPr>
              <a:defRPr lang="ja-JP"/>
            </a:defPPr>
            <a:lvl1pPr marL="0" algn="r" defTabSz="914400" rtl="0" eaLnBrk="1" latinLnBrk="0" hangingPunct="1">
              <a:defRPr kumimoji="1" sz="1200" kern="1200">
                <a:solidFill>
                  <a:schemeClr val="tx1"/>
                </a:solidFill>
                <a:latin typeface="+mn-lt"/>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0FF1B74-E2EC-4F70-969D-D64BC5F47A22}" type="slidenum">
              <a:rPr lang="ja-JP" altLang="en-US" smtClean="0"/>
              <a:pPr/>
              <a:t>9</a:t>
            </a:fld>
            <a:endParaRPr lang="ja-JP" altLang="en-US"/>
          </a:p>
        </p:txBody>
      </p:sp>
    </p:spTree>
    <p:extLst>
      <p:ext uri="{BB962C8B-B14F-4D97-AF65-F5344CB8AC3E}">
        <p14:creationId xmlns:p14="http://schemas.microsoft.com/office/powerpoint/2010/main" val="69205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pPr>
              <a:defRPr/>
            </a:pPr>
            <a:fld id="{68602AFF-8E96-4AAA-8935-A68CBD6DF38C}" type="datetime1">
              <a:rPr lang="ja-JP" altLang="en-US" smtClean="0">
                <a:solidFill>
                  <a:prstClr val="black"/>
                </a:solidFill>
              </a:rPr>
              <a:t>2024/3/28</a:t>
            </a:fld>
            <a:endParaRPr lang="en-US" altLang="ja-JP"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ltLang="ja-JP" dirty="0">
              <a:solidFill>
                <a:prstClr val="black"/>
              </a:solidFill>
            </a:endParaRPr>
          </a:p>
        </p:txBody>
      </p:sp>
      <p:sp>
        <p:nvSpPr>
          <p:cNvPr id="6" name="Slide Number Placeholder 5"/>
          <p:cNvSpPr>
            <a:spLocks noGrp="1"/>
          </p:cNvSpPr>
          <p:nvPr>
            <p:ph type="sldNum" sz="quarter" idx="12"/>
          </p:nvPr>
        </p:nvSpPr>
        <p:spPr/>
        <p:txBody>
          <a:bodyPr/>
          <a:lstStyle/>
          <a:p>
            <a:pPr>
              <a:defRPr/>
            </a:pPr>
            <a:fld id="{B7B86DCC-4A2C-4176-A484-0F00CC232028}"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61104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0AC4A647-E112-46BD-8A6D-6245C23209E1}" type="datetime1">
              <a:rPr lang="ja-JP" altLang="en-US" smtClean="0">
                <a:solidFill>
                  <a:prstClr val="black"/>
                </a:solidFill>
              </a:rPr>
              <a:t>2024/3/28</a:t>
            </a:fld>
            <a:endParaRPr lang="en-US" altLang="ja-JP"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ltLang="ja-JP" dirty="0">
              <a:solidFill>
                <a:prstClr val="black"/>
              </a:solidFill>
            </a:endParaRPr>
          </a:p>
        </p:txBody>
      </p:sp>
      <p:sp>
        <p:nvSpPr>
          <p:cNvPr id="6" name="Slide Number Placeholder 5"/>
          <p:cNvSpPr>
            <a:spLocks noGrp="1"/>
          </p:cNvSpPr>
          <p:nvPr>
            <p:ph type="sldNum" sz="quarter" idx="12"/>
          </p:nvPr>
        </p:nvSpPr>
        <p:spPr/>
        <p:txBody>
          <a:bodyPr/>
          <a:lstStyle/>
          <a:p>
            <a:pPr>
              <a:defRPr/>
            </a:pPr>
            <a:fld id="{C4BD6932-F468-441F-844C-23AE8F23E84F}"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80343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6005961D-DC85-4BFA-A387-DFDF7D6CAFAB}" type="datetime1">
              <a:rPr lang="ja-JP" altLang="en-US" smtClean="0">
                <a:solidFill>
                  <a:prstClr val="black"/>
                </a:solidFill>
              </a:rPr>
              <a:t>2024/3/28</a:t>
            </a:fld>
            <a:endParaRPr lang="en-US" altLang="ja-JP"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ltLang="ja-JP" dirty="0">
              <a:solidFill>
                <a:prstClr val="black"/>
              </a:solidFill>
            </a:endParaRPr>
          </a:p>
        </p:txBody>
      </p:sp>
      <p:sp>
        <p:nvSpPr>
          <p:cNvPr id="6" name="Slide Number Placeholder 5"/>
          <p:cNvSpPr>
            <a:spLocks noGrp="1"/>
          </p:cNvSpPr>
          <p:nvPr>
            <p:ph type="sldNum" sz="quarter" idx="12"/>
          </p:nvPr>
        </p:nvSpPr>
        <p:spPr/>
        <p:txBody>
          <a:bodyPr/>
          <a:lstStyle/>
          <a:p>
            <a:pPr>
              <a:defRPr/>
            </a:pPr>
            <a:fld id="{D0BB0E25-A41F-4562-820F-7BD2AD80C0DC}"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72624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D43782B1-71FE-44D3-857B-9103E460F209}" type="datetime1">
              <a:rPr lang="ja-JP" altLang="en-US" smtClean="0">
                <a:solidFill>
                  <a:prstClr val="black"/>
                </a:solidFill>
              </a:rPr>
              <a:t>2024/3/28</a:t>
            </a:fld>
            <a:endParaRPr lang="en-US" altLang="ja-JP"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ltLang="ja-JP" dirty="0">
              <a:solidFill>
                <a:prstClr val="black"/>
              </a:solidFill>
            </a:endParaRPr>
          </a:p>
        </p:txBody>
      </p:sp>
      <p:sp>
        <p:nvSpPr>
          <p:cNvPr id="6" name="Slide Number Placeholder 5"/>
          <p:cNvSpPr>
            <a:spLocks noGrp="1"/>
          </p:cNvSpPr>
          <p:nvPr>
            <p:ph type="sldNum" sz="quarter" idx="12"/>
          </p:nvPr>
        </p:nvSpPr>
        <p:spPr>
          <a:xfrm>
            <a:off x="7086600" y="6492874"/>
            <a:ext cx="2057400" cy="365125"/>
          </a:xfrm>
        </p:spPr>
        <p:txBody>
          <a:bodyPr/>
          <a:lstStyle/>
          <a:p>
            <a:pPr>
              <a:defRPr/>
            </a:pPr>
            <a:fld id="{87E032E6-4066-4FFF-9628-1AC9AD9EFDA0}"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762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CF9C4BE6-2699-4E1C-972A-1C1B01FBA5A1}" type="datetime1">
              <a:rPr lang="ja-JP" altLang="en-US" smtClean="0">
                <a:solidFill>
                  <a:prstClr val="black"/>
                </a:solidFill>
              </a:rPr>
              <a:t>2024/3/28</a:t>
            </a:fld>
            <a:endParaRPr lang="en-US" altLang="ja-JP"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ltLang="ja-JP" dirty="0">
              <a:solidFill>
                <a:prstClr val="black"/>
              </a:solidFill>
            </a:endParaRPr>
          </a:p>
        </p:txBody>
      </p:sp>
      <p:sp>
        <p:nvSpPr>
          <p:cNvPr id="6" name="Slide Number Placeholder 5"/>
          <p:cNvSpPr>
            <a:spLocks noGrp="1"/>
          </p:cNvSpPr>
          <p:nvPr>
            <p:ph type="sldNum" sz="quarter" idx="12"/>
          </p:nvPr>
        </p:nvSpPr>
        <p:spPr>
          <a:xfrm>
            <a:off x="7086600" y="6492875"/>
            <a:ext cx="2057400" cy="365125"/>
          </a:xfrm>
        </p:spPr>
        <p:txBody>
          <a:bodyPr/>
          <a:lstStyle/>
          <a:p>
            <a:pPr>
              <a:defRPr/>
            </a:pPr>
            <a:fld id="{979F4956-B36F-40E9-BE45-ECC49ABA5899}"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6051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pPr>
              <a:defRPr/>
            </a:pPr>
            <a:fld id="{809E9952-CFFA-406C-9C62-D010E13EDF2D}" type="datetime1">
              <a:rPr lang="ja-JP" altLang="en-US" smtClean="0">
                <a:solidFill>
                  <a:prstClr val="black"/>
                </a:solidFill>
              </a:rPr>
              <a:t>2024/3/28</a:t>
            </a:fld>
            <a:endParaRPr lang="en-US" altLang="ja-JP" dirty="0">
              <a:solidFill>
                <a:prstClr val="black"/>
              </a:solidFill>
            </a:endParaRPr>
          </a:p>
        </p:txBody>
      </p:sp>
      <p:sp>
        <p:nvSpPr>
          <p:cNvPr id="6" name="Footer Placeholder 5"/>
          <p:cNvSpPr>
            <a:spLocks noGrp="1"/>
          </p:cNvSpPr>
          <p:nvPr>
            <p:ph type="ftr" sz="quarter" idx="11"/>
          </p:nvPr>
        </p:nvSpPr>
        <p:spPr/>
        <p:txBody>
          <a:bodyPr/>
          <a:lstStyle/>
          <a:p>
            <a:pPr>
              <a:defRPr/>
            </a:pPr>
            <a:endParaRPr lang="en-US" altLang="ja-JP" dirty="0">
              <a:solidFill>
                <a:prstClr val="black"/>
              </a:solidFill>
            </a:endParaRPr>
          </a:p>
        </p:txBody>
      </p:sp>
      <p:sp>
        <p:nvSpPr>
          <p:cNvPr id="7" name="Slide Number Placeholder 6"/>
          <p:cNvSpPr>
            <a:spLocks noGrp="1"/>
          </p:cNvSpPr>
          <p:nvPr>
            <p:ph type="sldNum" sz="quarter" idx="12"/>
          </p:nvPr>
        </p:nvSpPr>
        <p:spPr>
          <a:xfrm>
            <a:off x="7086600" y="6492874"/>
            <a:ext cx="2057400" cy="365125"/>
          </a:xfrm>
        </p:spPr>
        <p:txBody>
          <a:bodyPr/>
          <a:lstStyle/>
          <a:p>
            <a:pPr>
              <a:defRPr/>
            </a:pPr>
            <a:fld id="{168B07FB-804D-43EC-B17E-0B336D98C0A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8422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a:defRPr/>
            </a:pPr>
            <a:fld id="{0DEBBA8E-F82A-4A52-99E3-55F6F87CF5BB}" type="datetime1">
              <a:rPr lang="ja-JP" altLang="en-US" smtClean="0">
                <a:solidFill>
                  <a:prstClr val="black"/>
                </a:solidFill>
              </a:rPr>
              <a:t>2024/3/28</a:t>
            </a:fld>
            <a:endParaRPr lang="en-US" altLang="ja-JP" dirty="0">
              <a:solidFill>
                <a:prstClr val="black"/>
              </a:solidFill>
            </a:endParaRPr>
          </a:p>
        </p:txBody>
      </p:sp>
      <p:sp>
        <p:nvSpPr>
          <p:cNvPr id="8" name="Footer Placeholder 7"/>
          <p:cNvSpPr>
            <a:spLocks noGrp="1"/>
          </p:cNvSpPr>
          <p:nvPr>
            <p:ph type="ftr" sz="quarter" idx="11"/>
          </p:nvPr>
        </p:nvSpPr>
        <p:spPr/>
        <p:txBody>
          <a:bodyPr/>
          <a:lstStyle/>
          <a:p>
            <a:pPr>
              <a:defRPr/>
            </a:pPr>
            <a:endParaRPr lang="en-US" altLang="ja-JP" dirty="0">
              <a:solidFill>
                <a:prstClr val="black"/>
              </a:solidFill>
            </a:endParaRPr>
          </a:p>
        </p:txBody>
      </p:sp>
      <p:sp>
        <p:nvSpPr>
          <p:cNvPr id="9" name="Slide Number Placeholder 8"/>
          <p:cNvSpPr>
            <a:spLocks noGrp="1"/>
          </p:cNvSpPr>
          <p:nvPr>
            <p:ph type="sldNum" sz="quarter" idx="12"/>
          </p:nvPr>
        </p:nvSpPr>
        <p:spPr>
          <a:xfrm>
            <a:off x="7086600" y="6492874"/>
            <a:ext cx="2057400" cy="365125"/>
          </a:xfrm>
        </p:spPr>
        <p:txBody>
          <a:bodyPr/>
          <a:lstStyle/>
          <a:p>
            <a:pPr>
              <a:defRPr/>
            </a:pPr>
            <a:fld id="{0B9795F1-B456-4E11-9B92-11CCE4F30293}"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71144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a:defRPr/>
            </a:pPr>
            <a:fld id="{5A2767B2-5C09-453E-A854-DCE41DB2817E}" type="datetime1">
              <a:rPr lang="ja-JP" altLang="en-US" smtClean="0">
                <a:solidFill>
                  <a:prstClr val="black"/>
                </a:solidFill>
              </a:rPr>
              <a:t>2024/3/28</a:t>
            </a:fld>
            <a:endParaRPr lang="en-US" altLang="ja-JP" dirty="0">
              <a:solidFill>
                <a:prstClr val="black"/>
              </a:solidFill>
            </a:endParaRPr>
          </a:p>
        </p:txBody>
      </p:sp>
      <p:sp>
        <p:nvSpPr>
          <p:cNvPr id="4" name="Footer Placeholder 3"/>
          <p:cNvSpPr>
            <a:spLocks noGrp="1"/>
          </p:cNvSpPr>
          <p:nvPr>
            <p:ph type="ftr" sz="quarter" idx="11"/>
          </p:nvPr>
        </p:nvSpPr>
        <p:spPr/>
        <p:txBody>
          <a:bodyPr/>
          <a:lstStyle/>
          <a:p>
            <a:pPr>
              <a:defRPr/>
            </a:pPr>
            <a:endParaRPr lang="en-US" altLang="ja-JP" dirty="0">
              <a:solidFill>
                <a:prstClr val="black"/>
              </a:solidFill>
            </a:endParaRPr>
          </a:p>
        </p:txBody>
      </p:sp>
      <p:sp>
        <p:nvSpPr>
          <p:cNvPr id="5" name="Slide Number Placeholder 4"/>
          <p:cNvSpPr>
            <a:spLocks noGrp="1"/>
          </p:cNvSpPr>
          <p:nvPr>
            <p:ph type="sldNum" sz="quarter" idx="12"/>
          </p:nvPr>
        </p:nvSpPr>
        <p:spPr>
          <a:xfrm>
            <a:off x="7086600" y="6492874"/>
            <a:ext cx="2057400" cy="365125"/>
          </a:xfrm>
        </p:spPr>
        <p:txBody>
          <a:bodyPr/>
          <a:lstStyle/>
          <a:p>
            <a:pPr>
              <a:defRPr/>
            </a:pPr>
            <a:fld id="{CF4C4D46-44F2-44BD-9DD9-D0D2C862606E}"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71453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C9B0DBD-9E7E-41A1-A89E-40503C8FA697}" type="datetime1">
              <a:rPr lang="ja-JP" altLang="en-US" smtClean="0">
                <a:solidFill>
                  <a:prstClr val="black"/>
                </a:solidFill>
              </a:rPr>
              <a:t>2024/3/28</a:t>
            </a:fld>
            <a:endParaRPr lang="en-US" altLang="ja-JP" dirty="0">
              <a:solidFill>
                <a:prstClr val="black"/>
              </a:solidFill>
            </a:endParaRPr>
          </a:p>
        </p:txBody>
      </p:sp>
      <p:sp>
        <p:nvSpPr>
          <p:cNvPr id="3" name="Footer Placeholder 2"/>
          <p:cNvSpPr>
            <a:spLocks noGrp="1"/>
          </p:cNvSpPr>
          <p:nvPr>
            <p:ph type="ftr" sz="quarter" idx="11"/>
          </p:nvPr>
        </p:nvSpPr>
        <p:spPr/>
        <p:txBody>
          <a:bodyPr/>
          <a:lstStyle/>
          <a:p>
            <a:pPr>
              <a:defRPr/>
            </a:pPr>
            <a:endParaRPr lang="en-US" altLang="ja-JP" dirty="0">
              <a:solidFill>
                <a:prstClr val="black"/>
              </a:solidFill>
            </a:endParaRPr>
          </a:p>
        </p:txBody>
      </p:sp>
      <p:sp>
        <p:nvSpPr>
          <p:cNvPr id="4" name="Slide Number Placeholder 3"/>
          <p:cNvSpPr>
            <a:spLocks noGrp="1"/>
          </p:cNvSpPr>
          <p:nvPr>
            <p:ph type="sldNum" sz="quarter" idx="12"/>
          </p:nvPr>
        </p:nvSpPr>
        <p:spPr>
          <a:xfrm>
            <a:off x="7086600" y="6492875"/>
            <a:ext cx="2057400" cy="365125"/>
          </a:xfrm>
        </p:spPr>
        <p:txBody>
          <a:bodyPr/>
          <a:lstStyle/>
          <a:p>
            <a:pPr>
              <a:defRPr/>
            </a:pPr>
            <a:fld id="{9424FD0B-DB68-446A-851A-F749B8C64A53}"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013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9C5807F0-F931-4F3D-BE78-E65BC9F97B59}" type="datetime1">
              <a:rPr lang="ja-JP" altLang="en-US" smtClean="0">
                <a:solidFill>
                  <a:prstClr val="black"/>
                </a:solidFill>
              </a:rPr>
              <a:t>2024/3/28</a:t>
            </a:fld>
            <a:endParaRPr lang="en-US" altLang="ja-JP" dirty="0">
              <a:solidFill>
                <a:prstClr val="black"/>
              </a:solidFill>
            </a:endParaRPr>
          </a:p>
        </p:txBody>
      </p:sp>
      <p:sp>
        <p:nvSpPr>
          <p:cNvPr id="6" name="Footer Placeholder 5"/>
          <p:cNvSpPr>
            <a:spLocks noGrp="1"/>
          </p:cNvSpPr>
          <p:nvPr>
            <p:ph type="ftr" sz="quarter" idx="11"/>
          </p:nvPr>
        </p:nvSpPr>
        <p:spPr/>
        <p:txBody>
          <a:bodyPr/>
          <a:lstStyle/>
          <a:p>
            <a:pPr>
              <a:defRPr/>
            </a:pPr>
            <a:endParaRPr lang="en-US" altLang="ja-JP" dirty="0">
              <a:solidFill>
                <a:prstClr val="black"/>
              </a:solidFill>
            </a:endParaRPr>
          </a:p>
        </p:txBody>
      </p:sp>
      <p:sp>
        <p:nvSpPr>
          <p:cNvPr id="7" name="Slide Number Placeholder 6"/>
          <p:cNvSpPr>
            <a:spLocks noGrp="1"/>
          </p:cNvSpPr>
          <p:nvPr>
            <p:ph type="sldNum" sz="quarter" idx="12"/>
          </p:nvPr>
        </p:nvSpPr>
        <p:spPr/>
        <p:txBody>
          <a:bodyPr/>
          <a:lstStyle/>
          <a:p>
            <a:pPr>
              <a:defRPr/>
            </a:pPr>
            <a:fld id="{632872FF-0ED8-439F-9762-9BF7CECA15E5}"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44137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3EC17271-2035-4FA6-A2A3-0B3293D60966}" type="datetime1">
              <a:rPr lang="ja-JP" altLang="en-US" smtClean="0">
                <a:solidFill>
                  <a:prstClr val="black"/>
                </a:solidFill>
              </a:rPr>
              <a:t>2024/3/28</a:t>
            </a:fld>
            <a:endParaRPr lang="en-US" altLang="ja-JP" dirty="0">
              <a:solidFill>
                <a:prstClr val="black"/>
              </a:solidFill>
            </a:endParaRPr>
          </a:p>
        </p:txBody>
      </p:sp>
      <p:sp>
        <p:nvSpPr>
          <p:cNvPr id="6" name="Footer Placeholder 5"/>
          <p:cNvSpPr>
            <a:spLocks noGrp="1"/>
          </p:cNvSpPr>
          <p:nvPr>
            <p:ph type="ftr" sz="quarter" idx="11"/>
          </p:nvPr>
        </p:nvSpPr>
        <p:spPr/>
        <p:txBody>
          <a:bodyPr/>
          <a:lstStyle/>
          <a:p>
            <a:pPr>
              <a:defRPr/>
            </a:pPr>
            <a:endParaRPr lang="en-US" altLang="ja-JP" dirty="0">
              <a:solidFill>
                <a:prstClr val="black"/>
              </a:solidFill>
            </a:endParaRPr>
          </a:p>
        </p:txBody>
      </p:sp>
      <p:sp>
        <p:nvSpPr>
          <p:cNvPr id="7" name="Slide Number Placeholder 6"/>
          <p:cNvSpPr>
            <a:spLocks noGrp="1"/>
          </p:cNvSpPr>
          <p:nvPr>
            <p:ph type="sldNum" sz="quarter" idx="12"/>
          </p:nvPr>
        </p:nvSpPr>
        <p:spPr/>
        <p:txBody>
          <a:bodyPr/>
          <a:lstStyle/>
          <a:p>
            <a:pPr>
              <a:defRPr/>
            </a:pPr>
            <a:fld id="{D29876EA-FF37-48B9-95A6-47D34095209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2249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D8AC0-D0F9-44AE-AA2A-42254BE90DAB}" type="datetime1">
              <a:rPr lang="ja-JP" altLang="en-US" smtClean="0">
                <a:solidFill>
                  <a:prstClr val="black">
                    <a:tint val="75000"/>
                  </a:prstClr>
                </a:solidFill>
              </a:rPr>
              <a:t>2024/3/28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342E2-D49D-4D45-A617-005B996B7470}"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6001888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各府省が行う政策評価"/>
          <p:cNvSpPr>
            <a:spLocks noGrp="1"/>
          </p:cNvSpPr>
          <p:nvPr>
            <p:ph type="ctrTitle"/>
          </p:nvPr>
        </p:nvSpPr>
        <p:spPr>
          <a:xfrm>
            <a:off x="407890" y="3419024"/>
            <a:ext cx="8328220" cy="643933"/>
          </a:xfrm>
        </p:spPr>
        <p:txBody>
          <a:bodyPr>
            <a:normAutofit/>
          </a:bodyPr>
          <a:lstStyle/>
          <a:p>
            <a:r>
              <a:rPr kumimoji="1" lang="ja-JP" altLang="en-US" sz="3600" dirty="0">
                <a:solidFill>
                  <a:schemeClr val="tx1">
                    <a:lumMod val="75000"/>
                    <a:lumOff val="25000"/>
                  </a:schemeClr>
                </a:solidFill>
                <a:latin typeface="メイリオ" panose="020B0604030504040204" pitchFamily="50" charset="-128"/>
                <a:ea typeface="メイリオ" panose="020B0604030504040204" pitchFamily="50" charset="-128"/>
              </a:rPr>
              <a:t>各府省が行う政策評価</a:t>
            </a:r>
          </a:p>
        </p:txBody>
      </p:sp>
      <p:sp>
        <p:nvSpPr>
          <p:cNvPr id="6" name="線">
            <a:extLst>
              <a:ext uri="{FF2B5EF4-FFF2-40B4-BE49-F238E27FC236}">
                <a16:creationId xmlns:a16="http://schemas.microsoft.com/office/drawing/2014/main" id="{2544B46A-662A-4B22-8800-B91FB48E82A1}"/>
              </a:ext>
            </a:extLst>
          </p:cNvPr>
          <p:cNvSpPr/>
          <p:nvPr/>
        </p:nvSpPr>
        <p:spPr>
          <a:xfrm>
            <a:off x="583955" y="3199080"/>
            <a:ext cx="7976089" cy="65943"/>
          </a:xfrm>
          <a:prstGeom prst="flowChartTerminator">
            <a:avLst/>
          </a:prstGeom>
          <a:solidFill>
            <a:schemeClr val="accent1"/>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92">
              <a:solidFill>
                <a:prstClr val="black"/>
              </a:solidFill>
              <a:latin typeface="メイリオ" panose="020B0604030504040204" pitchFamily="50" charset="-128"/>
              <a:ea typeface="メイリオ" panose="020B0604030504040204" pitchFamily="50" charset="-128"/>
            </a:endParaRPr>
          </a:p>
        </p:txBody>
      </p:sp>
      <p:sp>
        <p:nvSpPr>
          <p:cNvPr id="41" name="テキスト：制度編">
            <a:extLst>
              <a:ext uri="{FF2B5EF4-FFF2-40B4-BE49-F238E27FC236}">
                <a16:creationId xmlns:a16="http://schemas.microsoft.com/office/drawing/2014/main" id="{4EC56F1B-FCE5-4458-9447-B4C16B75E58B}"/>
              </a:ext>
            </a:extLst>
          </p:cNvPr>
          <p:cNvSpPr txBox="1"/>
          <p:nvPr/>
        </p:nvSpPr>
        <p:spPr>
          <a:xfrm>
            <a:off x="3419584" y="2557137"/>
            <a:ext cx="2304830" cy="707886"/>
          </a:xfrm>
          <a:prstGeom prst="rect">
            <a:avLst/>
          </a:prstGeom>
          <a:noFill/>
        </p:spPr>
        <p:txBody>
          <a:bodyPr wrap="square" rtlCol="0">
            <a:spAutoFit/>
          </a:bodyPr>
          <a:lstStyle/>
          <a:p>
            <a:pPr algn="ctr"/>
            <a:r>
              <a:rPr kumimoji="1" lang="ja-JP" altLang="en-US" sz="4000" spc="300" dirty="0">
                <a:solidFill>
                  <a:schemeClr val="tx1">
                    <a:lumMod val="75000"/>
                    <a:lumOff val="25000"/>
                  </a:schemeClr>
                </a:solidFill>
                <a:latin typeface="+mn-ea"/>
              </a:rPr>
              <a:t>制度編</a:t>
            </a:r>
          </a:p>
        </p:txBody>
      </p:sp>
      <p:sp>
        <p:nvSpPr>
          <p:cNvPr id="5" name="スライド番号プレースホルダー 1">
            <a:extLst>
              <a:ext uri="{FF2B5EF4-FFF2-40B4-BE49-F238E27FC236}">
                <a16:creationId xmlns:a16="http://schemas.microsoft.com/office/drawing/2014/main" id="{54F867F6-BE32-4285-8818-6524BDD73013}"/>
              </a:ext>
            </a:extLst>
          </p:cNvPr>
          <p:cNvSpPr>
            <a:spLocks noGrp="1"/>
          </p:cNvSpPr>
          <p:nvPr>
            <p:ph type="sldNum" sz="quarter" idx="12"/>
          </p:nvPr>
        </p:nvSpPr>
        <p:spPr>
          <a:xfrm>
            <a:off x="7086600" y="6492874"/>
            <a:ext cx="2057400" cy="365125"/>
          </a:xfrm>
        </p:spPr>
        <p:txBody>
          <a:bodyPr/>
          <a:lstStyle/>
          <a:p>
            <a:r>
              <a:rPr kumimoji="1" lang="en-US" altLang="ja-JP" dirty="0">
                <a:solidFill>
                  <a:schemeClr val="tx1"/>
                </a:solidFill>
              </a:rPr>
              <a:t>17</a:t>
            </a:r>
            <a:endParaRPr kumimoji="1" lang="ja-JP" altLang="en-US" dirty="0">
              <a:solidFill>
                <a:schemeClr val="tx1"/>
              </a:solidFill>
            </a:endParaRPr>
          </a:p>
        </p:txBody>
      </p:sp>
      <p:pic>
        <p:nvPicPr>
          <p:cNvPr id="3" name="18">
            <a:hlinkClick r:id="" action="ppaction://media"/>
            <a:extLst>
              <a:ext uri="{FF2B5EF4-FFF2-40B4-BE49-F238E27FC236}">
                <a16:creationId xmlns:a16="http://schemas.microsoft.com/office/drawing/2014/main" id="{0C6D804F-4E26-038D-A6CF-5D3ACEB967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33567"/>
            <a:ext cx="609600" cy="609600"/>
          </a:xfrm>
          <a:prstGeom prst="rect">
            <a:avLst/>
          </a:prstGeom>
        </p:spPr>
      </p:pic>
    </p:spTree>
    <p:extLst>
      <p:ext uri="{BB962C8B-B14F-4D97-AF65-F5344CB8AC3E}">
        <p14:creationId xmlns:p14="http://schemas.microsoft.com/office/powerpoint/2010/main" val="189590646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線">
            <a:extLst>
              <a:ext uri="{FF2B5EF4-FFF2-40B4-BE49-F238E27FC236}">
                <a16:creationId xmlns:a16="http://schemas.microsoft.com/office/drawing/2014/main" id="{322F8FE8-7BFF-405A-A554-F152748A8268}"/>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0" name="タイトル">
            <a:extLst>
              <a:ext uri="{FF2B5EF4-FFF2-40B4-BE49-F238E27FC236}">
                <a16:creationId xmlns:a16="http://schemas.microsoft.com/office/drawing/2014/main" id="{FB838377-72A5-45FD-911B-1B0FD3C7E0BE}"/>
              </a:ext>
            </a:extLst>
          </p:cNvPr>
          <p:cNvSpPr txBox="1">
            <a:spLocks/>
          </p:cNvSpPr>
          <p:nvPr/>
        </p:nvSpPr>
        <p:spPr>
          <a:xfrm>
            <a:off x="-63501" y="37071"/>
            <a:ext cx="9107467" cy="722732"/>
          </a:xfrm>
          <a:prstGeom prst="rect">
            <a:avLst/>
          </a:prstGeom>
        </p:spPr>
        <p:txBody>
          <a:bodyPr vert="horz" lIns="91440" tIns="45720" rIns="91440" bIns="45720" rtlCol="0" anchor="ctr">
            <a:norm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2800" dirty="0">
                <a:solidFill>
                  <a:prstClr val="black"/>
                </a:solidFill>
                <a:latin typeface="メイリオ" panose="020B0604030504040204" pitchFamily="50" charset="-128"/>
                <a:ea typeface="メイリオ" panose="020B0604030504040204" pitchFamily="50" charset="-128"/>
              </a:rPr>
              <a:t>４ </a:t>
            </a:r>
            <a:r>
              <a:rPr lang="ja-JP" altLang="en-US" sz="2800" dirty="0">
                <a:latin typeface="メイリオ" panose="020B0604030504040204" pitchFamily="50" charset="-128"/>
                <a:ea typeface="メイリオ" panose="020B0604030504040204" pitchFamily="50" charset="-128"/>
              </a:rPr>
              <a:t>政策評価</a:t>
            </a:r>
            <a:r>
              <a:rPr lang="ja-JP" altLang="en-US" sz="2800" dirty="0">
                <a:solidFill>
                  <a:prstClr val="black"/>
                </a:solidFill>
                <a:latin typeface="メイリオ" panose="020B0604030504040204" pitchFamily="50" charset="-128"/>
                <a:ea typeface="メイリオ" panose="020B0604030504040204" pitchFamily="50" charset="-128"/>
              </a:rPr>
              <a:t>の三方式 </a:t>
            </a:r>
            <a:endParaRPr lang="ja-JP" altLang="en-US" sz="1900" dirty="0">
              <a:solidFill>
                <a:prstClr val="black"/>
              </a:solidFill>
              <a:latin typeface="メイリオ" panose="020B0604030504040204" pitchFamily="50" charset="-128"/>
              <a:ea typeface="メイリオ" panose="020B0604030504040204" pitchFamily="50" charset="-128"/>
            </a:endParaRPr>
          </a:p>
        </p:txBody>
      </p:sp>
      <p:sp>
        <p:nvSpPr>
          <p:cNvPr id="58" name="図：実績評価方式">
            <a:extLst>
              <a:ext uri="{FF2B5EF4-FFF2-40B4-BE49-F238E27FC236}">
                <a16:creationId xmlns:a16="http://schemas.microsoft.com/office/drawing/2014/main" id="{8185E14A-21EA-492F-B637-2A6275C2BB73}"/>
              </a:ext>
            </a:extLst>
          </p:cNvPr>
          <p:cNvSpPr txBox="1">
            <a:spLocks noChangeArrowheads="1"/>
          </p:cNvSpPr>
          <p:nvPr/>
        </p:nvSpPr>
        <p:spPr bwMode="auto">
          <a:xfrm>
            <a:off x="833119" y="3973232"/>
            <a:ext cx="2046244" cy="442035"/>
          </a:xfrm>
          <a:prstGeom prst="rect">
            <a:avLst/>
          </a:prstGeom>
          <a:solidFill>
            <a:schemeClr val="accent1"/>
          </a:solidFill>
          <a:ln>
            <a:noFill/>
            <a:headEnd/>
            <a:tailEnd/>
          </a:ln>
        </p:spPr>
        <p:style>
          <a:lnRef idx="1">
            <a:schemeClr val="accent4"/>
          </a:lnRef>
          <a:fillRef idx="2">
            <a:schemeClr val="accent4"/>
          </a:fillRef>
          <a:effectRef idx="1">
            <a:schemeClr val="accent4"/>
          </a:effectRef>
          <a:fontRef idx="minor">
            <a:schemeClr val="dk1"/>
          </a:fontRef>
        </p:style>
        <p:txBody>
          <a:bodyPr rot="0" vert="horz" wrap="square" lIns="63305" tIns="72000" rIns="63305" bIns="0" anchor="ctr" anchorCtr="0">
            <a:spAutoFit/>
          </a:bodyPr>
          <a:lstStyle/>
          <a:p>
            <a:pPr algn="ctr"/>
            <a:r>
              <a:rPr lang="ja-JP" altLang="en-US" sz="2400" kern="100" dirty="0">
                <a:solidFill>
                  <a:schemeClr val="bg1"/>
                </a:solidFill>
                <a:latin typeface="メイリオ" panose="020B0604030504040204" pitchFamily="50" charset="-128"/>
                <a:ea typeface="メイリオ" panose="020B0604030504040204" pitchFamily="50" charset="-128"/>
                <a:cs typeface="Times New Roman"/>
              </a:rPr>
              <a:t>事業</a:t>
            </a:r>
            <a:r>
              <a:rPr lang="zh-TW" altLang="en-US" sz="2400" kern="100" dirty="0">
                <a:solidFill>
                  <a:schemeClr val="bg1"/>
                </a:solidFill>
                <a:latin typeface="メイリオ" panose="020B0604030504040204" pitchFamily="50" charset="-128"/>
                <a:ea typeface="メイリオ" panose="020B0604030504040204" pitchFamily="50" charset="-128"/>
                <a:cs typeface="Times New Roman"/>
              </a:rPr>
              <a:t>評価方式</a:t>
            </a:r>
          </a:p>
        </p:txBody>
      </p:sp>
      <p:sp>
        <p:nvSpPr>
          <p:cNvPr id="59" name="図：実績評価方式">
            <a:extLst>
              <a:ext uri="{FF2B5EF4-FFF2-40B4-BE49-F238E27FC236}">
                <a16:creationId xmlns:a16="http://schemas.microsoft.com/office/drawing/2014/main" id="{5B2C511E-606E-4FBC-86D5-24E065E213AE}"/>
              </a:ext>
            </a:extLst>
          </p:cNvPr>
          <p:cNvSpPr txBox="1">
            <a:spLocks noChangeArrowheads="1"/>
          </p:cNvSpPr>
          <p:nvPr/>
        </p:nvSpPr>
        <p:spPr bwMode="auto">
          <a:xfrm>
            <a:off x="3467110" y="3995308"/>
            <a:ext cx="2046244" cy="442035"/>
          </a:xfrm>
          <a:prstGeom prst="rect">
            <a:avLst/>
          </a:prstGeom>
          <a:solidFill>
            <a:schemeClr val="accent1"/>
          </a:solidFill>
          <a:ln>
            <a:noFill/>
            <a:headEnd/>
            <a:tailEnd/>
          </a:ln>
        </p:spPr>
        <p:style>
          <a:lnRef idx="1">
            <a:schemeClr val="accent4"/>
          </a:lnRef>
          <a:fillRef idx="2">
            <a:schemeClr val="accent4"/>
          </a:fillRef>
          <a:effectRef idx="1">
            <a:schemeClr val="accent4"/>
          </a:effectRef>
          <a:fontRef idx="minor">
            <a:schemeClr val="dk1"/>
          </a:fontRef>
        </p:style>
        <p:txBody>
          <a:bodyPr rot="0" vert="horz" wrap="square" lIns="63305" tIns="72000" rIns="63305" bIns="0" anchor="ctr" anchorCtr="0">
            <a:spAutoFit/>
          </a:bodyPr>
          <a:lstStyle/>
          <a:p>
            <a:pPr algn="ctr"/>
            <a:r>
              <a:rPr lang="ja-JP" altLang="en-US" sz="2400" kern="100" dirty="0">
                <a:solidFill>
                  <a:schemeClr val="bg1"/>
                </a:solidFill>
                <a:latin typeface="メイリオ" panose="020B0604030504040204" pitchFamily="50" charset="-128"/>
                <a:ea typeface="メイリオ" panose="020B0604030504040204" pitchFamily="50" charset="-128"/>
                <a:cs typeface="Times New Roman"/>
              </a:rPr>
              <a:t>実績評価</a:t>
            </a:r>
            <a:r>
              <a:rPr lang="zh-TW" altLang="en-US" sz="2400" kern="100" dirty="0">
                <a:solidFill>
                  <a:schemeClr val="bg1"/>
                </a:solidFill>
                <a:latin typeface="メイリオ" panose="020B0604030504040204" pitchFamily="50" charset="-128"/>
                <a:ea typeface="メイリオ" panose="020B0604030504040204" pitchFamily="50" charset="-128"/>
                <a:cs typeface="Times New Roman"/>
              </a:rPr>
              <a:t>方式</a:t>
            </a:r>
          </a:p>
        </p:txBody>
      </p:sp>
      <p:sp>
        <p:nvSpPr>
          <p:cNvPr id="60" name="図：実績評価方式">
            <a:extLst>
              <a:ext uri="{FF2B5EF4-FFF2-40B4-BE49-F238E27FC236}">
                <a16:creationId xmlns:a16="http://schemas.microsoft.com/office/drawing/2014/main" id="{8DE51A11-B31D-43D6-A55A-95987F2468A7}"/>
              </a:ext>
            </a:extLst>
          </p:cNvPr>
          <p:cNvSpPr txBox="1">
            <a:spLocks noChangeArrowheads="1"/>
          </p:cNvSpPr>
          <p:nvPr/>
        </p:nvSpPr>
        <p:spPr bwMode="auto">
          <a:xfrm>
            <a:off x="6101101" y="3995308"/>
            <a:ext cx="2046244" cy="442035"/>
          </a:xfrm>
          <a:prstGeom prst="rect">
            <a:avLst/>
          </a:prstGeom>
          <a:solidFill>
            <a:schemeClr val="accent1"/>
          </a:solidFill>
          <a:ln>
            <a:noFill/>
            <a:headEnd/>
            <a:tailEnd/>
          </a:ln>
        </p:spPr>
        <p:style>
          <a:lnRef idx="1">
            <a:schemeClr val="accent4"/>
          </a:lnRef>
          <a:fillRef idx="2">
            <a:schemeClr val="accent4"/>
          </a:fillRef>
          <a:effectRef idx="1">
            <a:schemeClr val="accent4"/>
          </a:effectRef>
          <a:fontRef idx="minor">
            <a:schemeClr val="dk1"/>
          </a:fontRef>
        </p:style>
        <p:txBody>
          <a:bodyPr rot="0" vert="horz" wrap="square" lIns="63305" tIns="72000" rIns="63305" bIns="0" anchor="ctr" anchorCtr="0">
            <a:spAutoFit/>
          </a:bodyPr>
          <a:lstStyle/>
          <a:p>
            <a:pPr algn="ctr"/>
            <a:r>
              <a:rPr lang="ja-JP" altLang="en-US" sz="2400" kern="100" dirty="0">
                <a:solidFill>
                  <a:schemeClr val="bg1"/>
                </a:solidFill>
                <a:latin typeface="メイリオ" panose="020B0604030504040204" pitchFamily="50" charset="-128"/>
                <a:ea typeface="メイリオ" panose="020B0604030504040204" pitchFamily="50" charset="-128"/>
                <a:cs typeface="Times New Roman"/>
              </a:rPr>
              <a:t>総合</a:t>
            </a:r>
            <a:r>
              <a:rPr lang="zh-TW" altLang="en-US" sz="2400" kern="100" dirty="0">
                <a:solidFill>
                  <a:schemeClr val="bg1"/>
                </a:solidFill>
                <a:latin typeface="メイリオ" panose="020B0604030504040204" pitchFamily="50" charset="-128"/>
                <a:ea typeface="メイリオ" panose="020B0604030504040204" pitchFamily="50" charset="-128"/>
                <a:cs typeface="Times New Roman"/>
              </a:rPr>
              <a:t>評価方式</a:t>
            </a:r>
          </a:p>
        </p:txBody>
      </p:sp>
      <p:sp>
        <p:nvSpPr>
          <p:cNvPr id="2" name="テキスト ボックス 1">
            <a:extLst>
              <a:ext uri="{FF2B5EF4-FFF2-40B4-BE49-F238E27FC236}">
                <a16:creationId xmlns:a16="http://schemas.microsoft.com/office/drawing/2014/main" id="{636A4A2A-9365-4616-AC9B-E876D32CD8B9}"/>
              </a:ext>
            </a:extLst>
          </p:cNvPr>
          <p:cNvSpPr txBox="1"/>
          <p:nvPr/>
        </p:nvSpPr>
        <p:spPr>
          <a:xfrm>
            <a:off x="334617" y="958018"/>
            <a:ext cx="7982504" cy="1631216"/>
          </a:xfrm>
          <a:prstGeom prst="rect">
            <a:avLst/>
          </a:prstGeom>
          <a:noFill/>
        </p:spPr>
        <p:txBody>
          <a:bodyPr wrap="square" rtlCol="0">
            <a:spAutoFit/>
          </a:bodyPr>
          <a:lstStyle/>
          <a:p>
            <a:r>
              <a:rPr kumimoji="1" lang="ja-JP" altLang="en-US" sz="2000" dirty="0"/>
              <a:t>政策評価を行うに当たっては</a:t>
            </a:r>
            <a:r>
              <a:rPr lang="ja-JP" altLang="en-US" sz="2000" dirty="0"/>
              <a:t>、政策評価に期待される役割を十分果たすとともに、政策評価の効率的な実施を確保するため、政策</a:t>
            </a:r>
            <a:r>
              <a:rPr kumimoji="1" lang="ja-JP" altLang="en-US" sz="2000" dirty="0"/>
              <a:t>の特性等に応じて合目的的に、「事業評価方式」、「実績評価方式」及び「総合評価方式」を始めとした適切な方式を用いることとしています。</a:t>
            </a:r>
          </a:p>
        </p:txBody>
      </p:sp>
      <p:sp>
        <p:nvSpPr>
          <p:cNvPr id="41" name="テキスト ボックス 40">
            <a:extLst>
              <a:ext uri="{FF2B5EF4-FFF2-40B4-BE49-F238E27FC236}">
                <a16:creationId xmlns:a16="http://schemas.microsoft.com/office/drawing/2014/main" id="{8533E8DC-C057-4369-AC54-2EF4D7A8598B}"/>
              </a:ext>
            </a:extLst>
          </p:cNvPr>
          <p:cNvSpPr txBox="1"/>
          <p:nvPr/>
        </p:nvSpPr>
        <p:spPr>
          <a:xfrm>
            <a:off x="2012455" y="3178521"/>
            <a:ext cx="4626827" cy="461665"/>
          </a:xfrm>
          <a:prstGeom prst="rect">
            <a:avLst/>
          </a:prstGeom>
          <a:noFill/>
        </p:spPr>
        <p:txBody>
          <a:bodyPr wrap="square" rtlCol="0">
            <a:spAutoFit/>
          </a:bodyPr>
          <a:lstStyle/>
          <a:p>
            <a:r>
              <a:rPr kumimoji="1" lang="ja-JP" altLang="en-US" sz="2400" dirty="0"/>
              <a:t>　</a:t>
            </a:r>
            <a:r>
              <a:rPr kumimoji="1" lang="ja-JP" altLang="en-US" sz="2400" b="1" dirty="0"/>
              <a:t>政策評価の代表的な評価方式</a:t>
            </a:r>
            <a:endParaRPr kumimoji="1" lang="en-US" altLang="ja-JP" sz="2400" b="1" dirty="0"/>
          </a:p>
        </p:txBody>
      </p:sp>
      <p:sp>
        <p:nvSpPr>
          <p:cNvPr id="4" name="スライド番号プレースホルダー 3">
            <a:extLst>
              <a:ext uri="{FF2B5EF4-FFF2-40B4-BE49-F238E27FC236}">
                <a16:creationId xmlns:a16="http://schemas.microsoft.com/office/drawing/2014/main" id="{DB9C8751-7C62-4C54-B5B8-ABFCEE7C7DF4}"/>
              </a:ext>
            </a:extLst>
          </p:cNvPr>
          <p:cNvSpPr>
            <a:spLocks noGrp="1"/>
          </p:cNvSpPr>
          <p:nvPr>
            <p:ph type="sldNum" sz="quarter" idx="12"/>
          </p:nvPr>
        </p:nvSpPr>
        <p:spPr/>
        <p:txBody>
          <a:bodyPr/>
          <a:lstStyle/>
          <a:p>
            <a:pPr>
              <a:defRPr/>
            </a:pPr>
            <a:r>
              <a:rPr lang="en-US" altLang="ja-JP" dirty="0">
                <a:solidFill>
                  <a:prstClr val="black"/>
                </a:solidFill>
              </a:rPr>
              <a:t>18</a:t>
            </a:r>
          </a:p>
        </p:txBody>
      </p:sp>
      <p:pic>
        <p:nvPicPr>
          <p:cNvPr id="3" name="19">
            <a:hlinkClick r:id="" action="ppaction://media"/>
            <a:extLst>
              <a:ext uri="{FF2B5EF4-FFF2-40B4-BE49-F238E27FC236}">
                <a16:creationId xmlns:a16="http://schemas.microsoft.com/office/drawing/2014/main" id="{1C1B8202-F813-11BC-AEC0-90B2A22570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45404"/>
            <a:ext cx="609600" cy="609600"/>
          </a:xfrm>
          <a:prstGeom prst="rect">
            <a:avLst/>
          </a:prstGeom>
        </p:spPr>
      </p:pic>
    </p:spTree>
    <p:extLst>
      <p:ext uri="{BB962C8B-B14F-4D97-AF65-F5344CB8AC3E}">
        <p14:creationId xmlns:p14="http://schemas.microsoft.com/office/powerpoint/2010/main" val="422329597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0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対象">
            <a:extLst>
              <a:ext uri="{FF2B5EF4-FFF2-40B4-BE49-F238E27FC236}">
                <a16:creationId xmlns:a16="http://schemas.microsoft.com/office/drawing/2014/main" id="{146C74E7-602A-45CE-A29F-41BC1CB89EA2}"/>
              </a:ext>
            </a:extLst>
          </p:cNvPr>
          <p:cNvSpPr/>
          <p:nvPr/>
        </p:nvSpPr>
        <p:spPr>
          <a:xfrm>
            <a:off x="566978" y="1684526"/>
            <a:ext cx="6999213" cy="200126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144000" rIns="36000" rtlCol="0" anchor="ctr"/>
          <a:lstStyle/>
          <a:p>
            <a:r>
              <a:rPr lang="ja-JP" altLang="en-US" sz="2000" b="1" dirty="0">
                <a:solidFill>
                  <a:prstClr val="black"/>
                </a:solidFill>
                <a:latin typeface="+mn-ea"/>
                <a:cs typeface="メイリオ" panose="020B0604030504040204" pitchFamily="50" charset="-128"/>
              </a:rPr>
              <a:t>あらかじめ期待される政策効果や要する費用等を推計・測定し、目的の妥当性、費用対効果等の観点から評価、必要に応じ事後検証を行う方式（事前評価・事後評価）</a:t>
            </a:r>
          </a:p>
        </p:txBody>
      </p:sp>
      <p:sp>
        <p:nvSpPr>
          <p:cNvPr id="47" name="図：事業評価方式">
            <a:extLst>
              <a:ext uri="{FF2B5EF4-FFF2-40B4-BE49-F238E27FC236}">
                <a16:creationId xmlns:a16="http://schemas.microsoft.com/office/drawing/2014/main" id="{C04BA5F6-A23E-4BB1-A1A0-6DEF4F5C10A1}"/>
              </a:ext>
            </a:extLst>
          </p:cNvPr>
          <p:cNvSpPr txBox="1">
            <a:spLocks noChangeArrowheads="1"/>
          </p:cNvSpPr>
          <p:nvPr/>
        </p:nvSpPr>
        <p:spPr bwMode="auto">
          <a:xfrm>
            <a:off x="566978" y="1522622"/>
            <a:ext cx="2251713" cy="442035"/>
          </a:xfrm>
          <a:prstGeom prst="rect">
            <a:avLst/>
          </a:prstGeom>
          <a:solidFill>
            <a:schemeClr val="accent1"/>
          </a:solidFill>
          <a:ln>
            <a:noFill/>
            <a:headEnd/>
            <a:tailEnd/>
          </a:ln>
        </p:spPr>
        <p:style>
          <a:lnRef idx="1">
            <a:schemeClr val="accent4"/>
          </a:lnRef>
          <a:fillRef idx="2">
            <a:schemeClr val="accent4"/>
          </a:fillRef>
          <a:effectRef idx="1">
            <a:schemeClr val="accent4"/>
          </a:effectRef>
          <a:fontRef idx="minor">
            <a:schemeClr val="dk1"/>
          </a:fontRef>
        </p:style>
        <p:txBody>
          <a:bodyPr rot="0" vert="horz" wrap="square" lIns="63305" tIns="72000" rIns="63305" bIns="0" anchor="ctr" anchorCtr="0">
            <a:spAutoFit/>
          </a:bodyPr>
          <a:lstStyle/>
          <a:p>
            <a:pPr algn="ctr"/>
            <a:r>
              <a:rPr lang="zh-TW" altLang="en-US" sz="2400" kern="100" dirty="0">
                <a:solidFill>
                  <a:prstClr val="white"/>
                </a:solidFill>
                <a:latin typeface="メイリオ" panose="020B0604030504040204" pitchFamily="50" charset="-128"/>
                <a:ea typeface="メイリオ" panose="020B0604030504040204" pitchFamily="50" charset="-128"/>
                <a:cs typeface="Times New Roman"/>
              </a:rPr>
              <a:t>事業評価方式</a:t>
            </a:r>
          </a:p>
        </p:txBody>
      </p:sp>
      <p:sp>
        <p:nvSpPr>
          <p:cNvPr id="48" name="タイトル線">
            <a:extLst>
              <a:ext uri="{FF2B5EF4-FFF2-40B4-BE49-F238E27FC236}">
                <a16:creationId xmlns:a16="http://schemas.microsoft.com/office/drawing/2014/main" id="{D441101C-670E-4FF5-8F46-B6218EE13E52}"/>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a:defRPr/>
            </a:pPr>
            <a:endParaRPr kumimoji="0" lang="ja-JP" altLang="en-US" sz="1662" kern="0">
              <a:solidFill>
                <a:prstClr val="black"/>
              </a:solidFill>
              <a:latin typeface="メイリオ" panose="020B0604030504040204" pitchFamily="50" charset="-128"/>
            </a:endParaRPr>
          </a:p>
        </p:txBody>
      </p:sp>
      <p:sp>
        <p:nvSpPr>
          <p:cNvPr id="10" name="タイトル">
            <a:extLst>
              <a:ext uri="{FF2B5EF4-FFF2-40B4-BE49-F238E27FC236}">
                <a16:creationId xmlns:a16="http://schemas.microsoft.com/office/drawing/2014/main" id="{FB838377-72A5-45FD-911B-1B0FD3C7E0BE}"/>
              </a:ext>
            </a:extLst>
          </p:cNvPr>
          <p:cNvSpPr txBox="1">
            <a:spLocks/>
          </p:cNvSpPr>
          <p:nvPr/>
        </p:nvSpPr>
        <p:spPr>
          <a:xfrm>
            <a:off x="-63501" y="37071"/>
            <a:ext cx="9107467" cy="722732"/>
          </a:xfrm>
          <a:prstGeom prst="rect">
            <a:avLst/>
          </a:prstGeom>
        </p:spPr>
        <p:txBody>
          <a:bodyPr vert="horz" lIns="91440" tIns="45720" rIns="91440" bIns="45720" rtlCol="0" anchor="ctr">
            <a:norm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2800" dirty="0">
                <a:solidFill>
                  <a:prstClr val="black"/>
                </a:solidFill>
                <a:latin typeface="+mn-ea"/>
                <a:ea typeface="+mn-ea"/>
              </a:rPr>
              <a:t>４ 政策評価の三方式 </a:t>
            </a:r>
            <a:r>
              <a:rPr lang="ja-JP" altLang="en-US" sz="1900" dirty="0">
                <a:solidFill>
                  <a:prstClr val="black"/>
                </a:solidFill>
                <a:latin typeface="+mn-ea"/>
                <a:ea typeface="+mn-ea"/>
              </a:rPr>
              <a:t>～（１）事業評価方式～</a:t>
            </a:r>
          </a:p>
        </p:txBody>
      </p:sp>
      <p:sp>
        <p:nvSpPr>
          <p:cNvPr id="46" name="角丸四角形 84">
            <a:extLst>
              <a:ext uri="{FF2B5EF4-FFF2-40B4-BE49-F238E27FC236}">
                <a16:creationId xmlns:a16="http://schemas.microsoft.com/office/drawing/2014/main" id="{275549D6-709C-465A-B4E3-4DD59B684E62}"/>
              </a:ext>
            </a:extLst>
          </p:cNvPr>
          <p:cNvSpPr/>
          <p:nvPr/>
        </p:nvSpPr>
        <p:spPr>
          <a:xfrm>
            <a:off x="616025" y="3457571"/>
            <a:ext cx="6999213" cy="316276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656" rIns="60656"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8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9" name="テキスト ボックス 48">
            <a:extLst>
              <a:ext uri="{FF2B5EF4-FFF2-40B4-BE49-F238E27FC236}">
                <a16:creationId xmlns:a16="http://schemas.microsoft.com/office/drawing/2014/main" id="{998335F5-30CF-4449-B82D-520CBFBFEFF0}"/>
              </a:ext>
            </a:extLst>
          </p:cNvPr>
          <p:cNvSpPr txBox="1"/>
          <p:nvPr/>
        </p:nvSpPr>
        <p:spPr>
          <a:xfrm>
            <a:off x="393562" y="3519475"/>
            <a:ext cx="43498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mn-ea"/>
                <a:cs typeface="+mn-cs"/>
              </a:rPr>
              <a:t>【</a:t>
            </a:r>
            <a:r>
              <a:rPr kumimoji="1" lang="ja-JP" altLang="en-US" b="1" i="0" u="none" strike="noStrike" kern="1200" cap="none" spc="0" normalizeH="0" baseline="0" noProof="0" dirty="0">
                <a:ln>
                  <a:noFill/>
                </a:ln>
                <a:solidFill>
                  <a:prstClr val="black"/>
                </a:solidFill>
                <a:effectLst/>
                <a:uLnTx/>
                <a:uFillTx/>
                <a:latin typeface="+mn-ea"/>
                <a:cs typeface="+mn-cs"/>
              </a:rPr>
              <a:t>評価が義務付けられている事業</a:t>
            </a:r>
            <a:r>
              <a:rPr kumimoji="1" lang="en-US" altLang="ja-JP" b="1" i="0" u="none" strike="noStrike" kern="1200" cap="none" spc="0" normalizeH="0" baseline="0" noProof="0" dirty="0">
                <a:ln>
                  <a:noFill/>
                </a:ln>
                <a:solidFill>
                  <a:prstClr val="black"/>
                </a:solidFill>
                <a:effectLst/>
                <a:uLnTx/>
                <a:uFillTx/>
                <a:latin typeface="+mn-ea"/>
                <a:cs typeface="+mn-cs"/>
              </a:rPr>
              <a:t>】</a:t>
            </a:r>
            <a:endParaRPr kumimoji="1" lang="ja-JP" altLang="en-US" b="1" i="0" u="none" strike="noStrike" kern="1200" cap="none" spc="0" normalizeH="0" baseline="0" noProof="0" dirty="0">
              <a:ln>
                <a:noFill/>
              </a:ln>
              <a:solidFill>
                <a:prstClr val="black"/>
              </a:solidFill>
              <a:effectLst/>
              <a:uLnTx/>
              <a:uFillTx/>
              <a:latin typeface="+mn-ea"/>
              <a:cs typeface="+mn-cs"/>
            </a:endParaRPr>
          </a:p>
        </p:txBody>
      </p:sp>
      <p:sp>
        <p:nvSpPr>
          <p:cNvPr id="50" name="角丸四角形 80">
            <a:extLst>
              <a:ext uri="{FF2B5EF4-FFF2-40B4-BE49-F238E27FC236}">
                <a16:creationId xmlns:a16="http://schemas.microsoft.com/office/drawing/2014/main" id="{0A91C431-434B-46E5-87A5-89476E8F7837}"/>
              </a:ext>
            </a:extLst>
          </p:cNvPr>
          <p:cNvSpPr/>
          <p:nvPr/>
        </p:nvSpPr>
        <p:spPr>
          <a:xfrm>
            <a:off x="933689" y="3972281"/>
            <a:ext cx="2715028" cy="11025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ea"/>
                <a:cs typeface="+mn-cs"/>
              </a:rPr>
              <a:t>【</a:t>
            </a:r>
            <a:r>
              <a:rPr kumimoji="1" lang="ja-JP" altLang="en-US" sz="1600" b="0" i="0" u="none" strike="noStrike" kern="1200" cap="none" spc="0" normalizeH="0" baseline="0" noProof="0" dirty="0">
                <a:ln>
                  <a:noFill/>
                </a:ln>
                <a:solidFill>
                  <a:prstClr val="black"/>
                </a:solidFill>
                <a:effectLst/>
                <a:uLnTx/>
                <a:uFillTx/>
                <a:latin typeface="+mn-ea"/>
                <a:cs typeface="+mn-cs"/>
              </a:rPr>
              <a:t>公共事業</a:t>
            </a:r>
            <a:r>
              <a:rPr kumimoji="1" lang="en-US" altLang="ja-JP" sz="1600" b="0" i="0" u="none" strike="noStrike" kern="1200" cap="none" spc="0" normalizeH="0" baseline="0" noProof="0" dirty="0">
                <a:ln>
                  <a:noFill/>
                </a:ln>
                <a:solidFill>
                  <a:prstClr val="black"/>
                </a:solidFill>
                <a:effectLst/>
                <a:uLnTx/>
                <a:uFillTx/>
                <a:latin typeface="+mn-ea"/>
                <a:cs typeface="+mn-cs"/>
              </a:rPr>
              <a:t>】</a:t>
            </a:r>
          </a:p>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公共事業の実施に係る評価</a:t>
            </a:r>
            <a:endParaRPr kumimoji="1" lang="en-US" altLang="ja-JP" sz="1600" b="0" i="0" u="none" strike="noStrike" kern="1200" cap="none" spc="0" normalizeH="0" baseline="0" noProof="0" dirty="0">
              <a:ln>
                <a:noFill/>
              </a:ln>
              <a:solidFill>
                <a:prstClr val="black"/>
              </a:solidFill>
              <a:effectLst/>
              <a:uLnTx/>
              <a:uFillTx/>
              <a:latin typeface="+mn-ea"/>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（事前評価・事後評価）</a:t>
            </a:r>
            <a:endParaRPr kumimoji="1" lang="en-US" altLang="ja-JP" sz="16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ts val="1686"/>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cs typeface="+mn-cs"/>
            </a:endParaRPr>
          </a:p>
        </p:txBody>
      </p:sp>
      <p:sp>
        <p:nvSpPr>
          <p:cNvPr id="51" name="角丸四角形 54">
            <a:extLst>
              <a:ext uri="{FF2B5EF4-FFF2-40B4-BE49-F238E27FC236}">
                <a16:creationId xmlns:a16="http://schemas.microsoft.com/office/drawing/2014/main" id="{E45DD39C-0964-4961-BF79-C144B5FCD9F1}"/>
              </a:ext>
            </a:extLst>
          </p:cNvPr>
          <p:cNvSpPr/>
          <p:nvPr/>
        </p:nvSpPr>
        <p:spPr>
          <a:xfrm>
            <a:off x="4034486" y="3972281"/>
            <a:ext cx="3237857" cy="11025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ea"/>
                <a:cs typeface="+mn-cs"/>
              </a:rPr>
              <a:t>【</a:t>
            </a:r>
            <a:r>
              <a:rPr kumimoji="1" lang="ja-JP" altLang="en-US" sz="1600" b="0" i="0" u="none" strike="noStrike" kern="1200" cap="none" spc="0" normalizeH="0" baseline="0" noProof="0" dirty="0">
                <a:ln>
                  <a:noFill/>
                </a:ln>
                <a:solidFill>
                  <a:prstClr val="black"/>
                </a:solidFill>
                <a:effectLst/>
                <a:uLnTx/>
                <a:uFillTx/>
                <a:latin typeface="+mn-ea"/>
                <a:cs typeface="+mn-cs"/>
              </a:rPr>
              <a:t>規制</a:t>
            </a:r>
            <a:r>
              <a:rPr kumimoji="1" lang="en-US" altLang="ja-JP" sz="1600" b="0" i="0" u="none" strike="noStrike" kern="1200" cap="none" spc="0" normalizeH="0" baseline="0" noProof="0" dirty="0">
                <a:ln>
                  <a:noFill/>
                </a:ln>
                <a:solidFill>
                  <a:prstClr val="black"/>
                </a:solidFill>
                <a:effectLst/>
                <a:uLnTx/>
                <a:uFillTx/>
                <a:latin typeface="+mn-ea"/>
                <a:cs typeface="+mn-cs"/>
              </a:rPr>
              <a:t>】</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規制の新設・改廃に係る評価</a:t>
            </a:r>
            <a:endParaRPr kumimoji="1" lang="en-US" altLang="ja-JP" sz="1600" b="0" i="0" u="none" strike="noStrike" kern="1200" cap="none" spc="0" normalizeH="0" baseline="0" noProof="0" dirty="0">
              <a:ln>
                <a:noFill/>
              </a:ln>
              <a:solidFill>
                <a:prstClr val="black"/>
              </a:solidFill>
              <a:effectLst/>
              <a:uLnTx/>
              <a:uFillTx/>
              <a:latin typeface="+mn-ea"/>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（事前評価、事後評価）</a:t>
            </a:r>
            <a:endParaRPr kumimoji="1" lang="en-US" altLang="ja-JP" sz="1600" b="0" i="0" u="none" strike="noStrike" kern="1200" cap="none" spc="0" normalizeH="0" baseline="0" noProof="0" dirty="0">
              <a:ln>
                <a:noFill/>
              </a:ln>
              <a:solidFill>
                <a:prstClr val="black"/>
              </a:solidFill>
              <a:effectLst/>
              <a:uLnTx/>
              <a:uFillTx/>
              <a:latin typeface="+mn-ea"/>
              <a:cs typeface="+mn-cs"/>
            </a:endParaRPr>
          </a:p>
        </p:txBody>
      </p:sp>
      <p:sp>
        <p:nvSpPr>
          <p:cNvPr id="52" name="角丸四角形 82">
            <a:extLst>
              <a:ext uri="{FF2B5EF4-FFF2-40B4-BE49-F238E27FC236}">
                <a16:creationId xmlns:a16="http://schemas.microsoft.com/office/drawing/2014/main" id="{8A9E9879-07C5-4580-B906-DC7CB56A5A40}"/>
              </a:ext>
            </a:extLst>
          </p:cNvPr>
          <p:cNvSpPr/>
          <p:nvPr/>
        </p:nvSpPr>
        <p:spPr>
          <a:xfrm>
            <a:off x="933689" y="5329046"/>
            <a:ext cx="2715028" cy="11025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ea"/>
                <a:cs typeface="+mn-cs"/>
              </a:rPr>
              <a:t>【</a:t>
            </a:r>
            <a:r>
              <a:rPr kumimoji="1" lang="ja-JP" altLang="en-US" sz="1600" b="0" i="0" u="none" strike="noStrike" kern="1200" cap="none" spc="0" normalizeH="0" baseline="0" noProof="0" dirty="0">
                <a:ln>
                  <a:noFill/>
                </a:ln>
                <a:solidFill>
                  <a:prstClr val="black"/>
                </a:solidFill>
                <a:effectLst/>
                <a:uLnTx/>
                <a:uFillTx/>
                <a:latin typeface="+mn-ea"/>
                <a:cs typeface="+mn-cs"/>
              </a:rPr>
              <a:t>租税特別措置等</a:t>
            </a:r>
            <a:r>
              <a:rPr kumimoji="1" lang="en-US" altLang="ja-JP" sz="1600" b="0" i="0" u="none" strike="noStrike" kern="1200" cap="none" spc="0" normalizeH="0" baseline="0" noProof="0" dirty="0">
                <a:ln>
                  <a:noFill/>
                </a:ln>
                <a:solidFill>
                  <a:prstClr val="black"/>
                </a:solidFill>
                <a:effectLst/>
                <a:uLnTx/>
                <a:uFillTx/>
                <a:latin typeface="+mn-ea"/>
                <a:cs typeface="+mn-cs"/>
              </a:rPr>
              <a:t>】</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n-ea"/>
              <a:cs typeface="+mn-cs"/>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租税特別措置等に係る評価（事前評価・事後評価）</a:t>
            </a:r>
            <a:endParaRPr kumimoji="1" lang="en-US" altLang="ja-JP" sz="1600" b="0" i="0" u="none" strike="noStrike" kern="1200" cap="none" spc="0" normalizeH="0" baseline="0" noProof="0" dirty="0">
              <a:ln>
                <a:noFill/>
              </a:ln>
              <a:solidFill>
                <a:prstClr val="black"/>
              </a:solidFill>
              <a:effectLst/>
              <a:uLnTx/>
              <a:uFillTx/>
              <a:latin typeface="+mn-ea"/>
              <a:cs typeface="+mn-cs"/>
            </a:endParaRPr>
          </a:p>
        </p:txBody>
      </p:sp>
      <p:sp>
        <p:nvSpPr>
          <p:cNvPr id="54" name="角丸四角形 81">
            <a:extLst>
              <a:ext uri="{FF2B5EF4-FFF2-40B4-BE49-F238E27FC236}">
                <a16:creationId xmlns:a16="http://schemas.microsoft.com/office/drawing/2014/main" id="{37D715AC-9B7F-409F-ACFB-F9DB01E194AF}"/>
              </a:ext>
            </a:extLst>
          </p:cNvPr>
          <p:cNvSpPr/>
          <p:nvPr/>
        </p:nvSpPr>
        <p:spPr>
          <a:xfrm>
            <a:off x="4034486" y="5331430"/>
            <a:ext cx="3237858" cy="1102536"/>
          </a:xfrm>
          <a:prstGeom prst="round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600" b="0" i="0" u="none" strike="noStrike" kern="1200" cap="none" spc="-142" normalizeH="0" baseline="0" noProof="0" dirty="0">
                <a:ln>
                  <a:noFill/>
                </a:ln>
                <a:solidFill>
                  <a:prstClr val="black"/>
                </a:solidFill>
                <a:effectLst/>
                <a:uLnTx/>
                <a:uFillTx/>
                <a:latin typeface="+mn-ea"/>
              </a:rPr>
              <a:t>【</a:t>
            </a:r>
            <a:r>
              <a:rPr kumimoji="1" lang="ja-JP" altLang="en-US" sz="1600" b="0" i="0" u="none" strike="noStrike" kern="1200" cap="none" spc="-142" normalizeH="0" baseline="0" noProof="0" dirty="0">
                <a:ln>
                  <a:noFill/>
                </a:ln>
                <a:solidFill>
                  <a:prstClr val="black"/>
                </a:solidFill>
                <a:effectLst/>
                <a:uLnTx/>
                <a:uFillTx/>
                <a:latin typeface="+mn-ea"/>
              </a:rPr>
              <a:t>研究開発・</a:t>
            </a:r>
            <a:r>
              <a:rPr kumimoji="1" lang="en-US" altLang="ja-JP" sz="1600" b="0" i="0" u="none" strike="noStrike" kern="1200" cap="none" spc="-142" normalizeH="0" baseline="0" noProof="0" dirty="0">
                <a:ln>
                  <a:noFill/>
                </a:ln>
                <a:solidFill>
                  <a:prstClr val="black"/>
                </a:solidFill>
                <a:effectLst/>
                <a:uLnTx/>
                <a:uFillTx/>
                <a:latin typeface="+mn-ea"/>
              </a:rPr>
              <a:t>ODA</a:t>
            </a:r>
            <a:r>
              <a:rPr kumimoji="1" lang="ja-JP" altLang="en-US" sz="1600" b="0" i="0" u="none" strike="noStrike" kern="1200" cap="none" spc="-142" normalizeH="0" baseline="0" noProof="0" dirty="0">
                <a:ln>
                  <a:noFill/>
                </a:ln>
                <a:solidFill>
                  <a:prstClr val="black"/>
                </a:solidFill>
                <a:effectLst/>
                <a:uLnTx/>
                <a:uFillTx/>
                <a:latin typeface="+mn-ea"/>
              </a:rPr>
              <a:t>等</a:t>
            </a:r>
            <a:r>
              <a:rPr kumimoji="1" lang="en-US" altLang="ja-JP" sz="1600" b="0" i="0" u="none" strike="noStrike" kern="1200" cap="none" spc="-142" normalizeH="0" baseline="0" noProof="0" dirty="0">
                <a:ln>
                  <a:noFill/>
                </a:ln>
                <a:solidFill>
                  <a:prstClr val="black"/>
                </a:solidFill>
                <a:effectLst/>
                <a:uLnTx/>
                <a:uFillTx/>
                <a:latin typeface="+mn-ea"/>
              </a:rPr>
              <a:t>】</a:t>
            </a:r>
          </a:p>
          <a:p>
            <a:pPr marL="0" marR="0" lvl="0" indent="0" algn="ctr" defTabSz="914400" rtl="0" eaLnBrk="1" fontAlgn="auto" latinLnBrk="0" hangingPunct="1">
              <a:lnSpc>
                <a:spcPts val="1800"/>
              </a:lnSpc>
              <a:spcBef>
                <a:spcPts val="0"/>
              </a:spcBef>
              <a:spcAft>
                <a:spcPts val="0"/>
              </a:spcAft>
              <a:buClrTx/>
              <a:buSzTx/>
              <a:buFontTx/>
              <a:buNone/>
              <a:tabLst/>
              <a:defRPr/>
            </a:pPr>
            <a:endParaRPr kumimoji="1" lang="en-US" altLang="ja-JP" sz="1600" b="0" i="0" u="none" strike="noStrike" kern="1200" cap="none" spc="-142" normalizeH="0" baseline="0" noProof="0" dirty="0">
              <a:ln>
                <a:noFill/>
              </a:ln>
              <a:solidFill>
                <a:prstClr val="black"/>
              </a:solidFill>
              <a:effectLst/>
              <a:uLnTx/>
              <a:uFillTx/>
              <a:latin typeface="+mn-ea"/>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rPr>
              <a:t>研究開発・</a:t>
            </a:r>
            <a:r>
              <a:rPr kumimoji="1" lang="en-US" altLang="ja-JP" sz="1600" b="0" i="0" u="none" strike="noStrike" kern="1200" cap="none" spc="0" normalizeH="0" baseline="0" noProof="0" dirty="0">
                <a:ln>
                  <a:noFill/>
                </a:ln>
                <a:solidFill>
                  <a:prstClr val="black"/>
                </a:solidFill>
                <a:effectLst/>
                <a:uLnTx/>
                <a:uFillTx/>
                <a:latin typeface="+mn-ea"/>
              </a:rPr>
              <a:t>ODA</a:t>
            </a:r>
            <a:r>
              <a:rPr kumimoji="1" lang="ja-JP" altLang="en-US" sz="1600" b="0" i="0" u="none" strike="noStrike" kern="1200" cap="none" spc="0" normalizeH="0" baseline="0" noProof="0" dirty="0">
                <a:ln>
                  <a:noFill/>
                </a:ln>
                <a:solidFill>
                  <a:prstClr val="black"/>
                </a:solidFill>
                <a:effectLst/>
                <a:uLnTx/>
                <a:uFillTx/>
                <a:latin typeface="+mn-ea"/>
              </a:rPr>
              <a:t>の実施に係る評価</a:t>
            </a:r>
            <a:endParaRPr kumimoji="1" lang="en-US" altLang="ja-JP" sz="1600" b="0" i="0" u="none" strike="noStrike" kern="1200" cap="none" spc="0" normalizeH="0" baseline="0" noProof="0" dirty="0">
              <a:ln>
                <a:noFill/>
              </a:ln>
              <a:solidFill>
                <a:prstClr val="black"/>
              </a:solidFill>
              <a:effectLst/>
              <a:uLnTx/>
              <a:uFillTx/>
              <a:latin typeface="+mn-ea"/>
            </a:endParaRP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rPr>
              <a:t>　（事前評価・事後評価）</a:t>
            </a:r>
            <a:endParaRPr kumimoji="1" lang="en-US" altLang="ja-JP" sz="1600" b="0" i="0" u="none" strike="noStrike" kern="1200" cap="none" spc="0" normalizeH="0" baseline="0" noProof="0" dirty="0">
              <a:ln>
                <a:noFill/>
              </a:ln>
              <a:solidFill>
                <a:prstClr val="black"/>
              </a:solidFill>
              <a:effectLst/>
              <a:uLnTx/>
              <a:uFillTx/>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スライド番号プレースホルダー 2">
            <a:extLst>
              <a:ext uri="{FF2B5EF4-FFF2-40B4-BE49-F238E27FC236}">
                <a16:creationId xmlns:a16="http://schemas.microsoft.com/office/drawing/2014/main" id="{7C014AC7-00EE-42D5-BCE2-C696DF06B943}"/>
              </a:ext>
            </a:extLst>
          </p:cNvPr>
          <p:cNvSpPr>
            <a:spLocks noGrp="1"/>
          </p:cNvSpPr>
          <p:nvPr>
            <p:ph type="sldNum" sz="quarter" idx="12"/>
          </p:nvPr>
        </p:nvSpPr>
        <p:spPr/>
        <p:txBody>
          <a:bodyPr/>
          <a:lstStyle/>
          <a:p>
            <a:pPr>
              <a:defRPr/>
            </a:pPr>
            <a:r>
              <a:rPr lang="en-US" altLang="ja-JP" dirty="0">
                <a:solidFill>
                  <a:prstClr val="black"/>
                </a:solidFill>
              </a:rPr>
              <a:t>19</a:t>
            </a:r>
          </a:p>
        </p:txBody>
      </p:sp>
      <p:pic>
        <p:nvPicPr>
          <p:cNvPr id="2" name="20">
            <a:hlinkClick r:id="" action="ppaction://media"/>
            <a:extLst>
              <a:ext uri="{FF2B5EF4-FFF2-40B4-BE49-F238E27FC236}">
                <a16:creationId xmlns:a16="http://schemas.microsoft.com/office/drawing/2014/main" id="{05FDD1BD-1C72-93DF-6328-42FEEA0BB7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6137" y="54827"/>
            <a:ext cx="609600" cy="609600"/>
          </a:xfrm>
          <a:prstGeom prst="rect">
            <a:avLst/>
          </a:prstGeom>
        </p:spPr>
      </p:pic>
    </p:spTree>
    <p:extLst>
      <p:ext uri="{BB962C8B-B14F-4D97-AF65-F5344CB8AC3E}">
        <p14:creationId xmlns:p14="http://schemas.microsoft.com/office/powerpoint/2010/main" val="284500196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3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図：実績評価方式">
            <a:extLst>
              <a:ext uri="{FF2B5EF4-FFF2-40B4-BE49-F238E27FC236}">
                <a16:creationId xmlns:a16="http://schemas.microsoft.com/office/drawing/2014/main" id="{B168F2B3-9D15-43F2-8073-B966179FD9C0}"/>
              </a:ext>
            </a:extLst>
          </p:cNvPr>
          <p:cNvSpPr txBox="1">
            <a:spLocks noChangeArrowheads="1"/>
          </p:cNvSpPr>
          <p:nvPr/>
        </p:nvSpPr>
        <p:spPr bwMode="auto">
          <a:xfrm>
            <a:off x="755759" y="1451376"/>
            <a:ext cx="2046244" cy="442035"/>
          </a:xfrm>
          <a:prstGeom prst="rect">
            <a:avLst/>
          </a:prstGeom>
          <a:solidFill>
            <a:schemeClr val="accent1"/>
          </a:solidFill>
          <a:ln>
            <a:noFill/>
            <a:headEnd/>
            <a:tailEnd/>
          </a:ln>
        </p:spPr>
        <p:style>
          <a:lnRef idx="1">
            <a:schemeClr val="accent4"/>
          </a:lnRef>
          <a:fillRef idx="2">
            <a:schemeClr val="accent4"/>
          </a:fillRef>
          <a:effectRef idx="1">
            <a:schemeClr val="accent4"/>
          </a:effectRef>
          <a:fontRef idx="minor">
            <a:schemeClr val="dk1"/>
          </a:fontRef>
        </p:style>
        <p:txBody>
          <a:bodyPr rot="0" vert="horz" wrap="square" lIns="63305" tIns="72000" rIns="63305" bIns="0" anchor="ctr" anchorCtr="0">
            <a:spAutoFit/>
          </a:bodyPr>
          <a:lstStyle/>
          <a:p>
            <a:pPr algn="ctr"/>
            <a:r>
              <a:rPr lang="zh-TW" altLang="en-US" sz="2400" kern="100" dirty="0">
                <a:solidFill>
                  <a:schemeClr val="bg1"/>
                </a:solidFill>
                <a:latin typeface="メイリオ" panose="020B0604030504040204" pitchFamily="50" charset="-128"/>
                <a:ea typeface="メイリオ" panose="020B0604030504040204" pitchFamily="50" charset="-128"/>
                <a:cs typeface="Times New Roman"/>
              </a:rPr>
              <a:t>実績評価方式</a:t>
            </a:r>
          </a:p>
        </p:txBody>
      </p:sp>
      <p:sp>
        <p:nvSpPr>
          <p:cNvPr id="34" name="タイトル線">
            <a:extLst>
              <a:ext uri="{FF2B5EF4-FFF2-40B4-BE49-F238E27FC236}">
                <a16:creationId xmlns:a16="http://schemas.microsoft.com/office/drawing/2014/main" id="{322F8FE8-7BFF-405A-A554-F152748A8268}"/>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0" name="タイトル">
            <a:extLst>
              <a:ext uri="{FF2B5EF4-FFF2-40B4-BE49-F238E27FC236}">
                <a16:creationId xmlns:a16="http://schemas.microsoft.com/office/drawing/2014/main" id="{FB838377-72A5-45FD-911B-1B0FD3C7E0BE}"/>
              </a:ext>
            </a:extLst>
          </p:cNvPr>
          <p:cNvSpPr txBox="1">
            <a:spLocks/>
          </p:cNvSpPr>
          <p:nvPr/>
        </p:nvSpPr>
        <p:spPr>
          <a:xfrm>
            <a:off x="-63501" y="37071"/>
            <a:ext cx="9107467" cy="722732"/>
          </a:xfrm>
          <a:prstGeom prst="rect">
            <a:avLst/>
          </a:prstGeom>
        </p:spPr>
        <p:txBody>
          <a:bodyPr vert="horz" lIns="91440" tIns="45720" rIns="91440" bIns="45720" rtlCol="0" anchor="ctr">
            <a:norm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2800" dirty="0">
                <a:solidFill>
                  <a:prstClr val="black"/>
                </a:solidFill>
                <a:latin typeface="メイリオ" panose="020B0604030504040204" pitchFamily="50" charset="-128"/>
                <a:ea typeface="メイリオ" panose="020B0604030504040204" pitchFamily="50" charset="-128"/>
              </a:rPr>
              <a:t>４ </a:t>
            </a:r>
            <a:r>
              <a:rPr lang="ja-JP" altLang="en-US" sz="2800" dirty="0">
                <a:latin typeface="メイリオ" panose="020B0604030504040204" pitchFamily="50" charset="-128"/>
                <a:ea typeface="メイリオ" panose="020B0604030504040204" pitchFamily="50" charset="-128"/>
              </a:rPr>
              <a:t>政策評価</a:t>
            </a:r>
            <a:r>
              <a:rPr lang="ja-JP" altLang="en-US" sz="2800" dirty="0">
                <a:solidFill>
                  <a:prstClr val="black"/>
                </a:solidFill>
                <a:latin typeface="メイリオ" panose="020B0604030504040204" pitchFamily="50" charset="-128"/>
                <a:ea typeface="メイリオ" panose="020B0604030504040204" pitchFamily="50" charset="-128"/>
              </a:rPr>
              <a:t>の三方式 </a:t>
            </a:r>
            <a:r>
              <a:rPr lang="ja-JP" altLang="en-US" sz="1900" dirty="0">
                <a:solidFill>
                  <a:prstClr val="black"/>
                </a:solidFill>
                <a:latin typeface="メイリオ" panose="020B0604030504040204" pitchFamily="50" charset="-128"/>
                <a:ea typeface="メイリオ" panose="020B0604030504040204" pitchFamily="50" charset="-128"/>
              </a:rPr>
              <a:t>～（２）実績評価方式、</a:t>
            </a:r>
            <a:r>
              <a:rPr lang="zh-TW" altLang="en-US" sz="1900" dirty="0">
                <a:solidFill>
                  <a:prstClr val="black"/>
                </a:solidFill>
                <a:latin typeface="メイリオ" panose="020B0604030504040204" pitchFamily="50" charset="-128"/>
                <a:ea typeface="メイリオ" panose="020B0604030504040204" pitchFamily="50" charset="-128"/>
              </a:rPr>
              <a:t>（３）総合評価方式</a:t>
            </a:r>
            <a:r>
              <a:rPr lang="ja-JP" altLang="en-US" sz="1900" dirty="0">
                <a:solidFill>
                  <a:prstClr val="black"/>
                </a:solidFill>
                <a:latin typeface="メイリオ" panose="020B0604030504040204" pitchFamily="50" charset="-128"/>
                <a:ea typeface="メイリオ" panose="020B0604030504040204" pitchFamily="50" charset="-128"/>
              </a:rPr>
              <a:t>～</a:t>
            </a:r>
          </a:p>
        </p:txBody>
      </p:sp>
      <p:sp>
        <p:nvSpPr>
          <p:cNvPr id="39" name="テキスト ボックス 38">
            <a:extLst>
              <a:ext uri="{FF2B5EF4-FFF2-40B4-BE49-F238E27FC236}">
                <a16:creationId xmlns:a16="http://schemas.microsoft.com/office/drawing/2014/main" id="{54D67B87-C8FB-4506-9388-204EA8D2384C}"/>
              </a:ext>
            </a:extLst>
          </p:cNvPr>
          <p:cNvSpPr txBox="1"/>
          <p:nvPr/>
        </p:nvSpPr>
        <p:spPr>
          <a:xfrm>
            <a:off x="755758" y="2151727"/>
            <a:ext cx="66308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strike="noStrike" kern="1200" cap="none" spc="0" normalizeH="0" baseline="0" noProof="0" dirty="0">
                <a:ln>
                  <a:noFill/>
                </a:ln>
                <a:solidFill>
                  <a:prstClr val="black"/>
                </a:solidFill>
                <a:effectLst/>
                <a:uLnTx/>
                <a:uFillTx/>
                <a:latin typeface="+mn-ea"/>
                <a:cs typeface="+mn-cs"/>
              </a:rPr>
              <a:t>あらかじめ目標を設定（可能な限り定量化）し、その達成度を測定して評価する方式（事後評価）</a:t>
            </a:r>
            <a:endParaRPr kumimoji="1" lang="en-US" altLang="ja-JP" sz="2000" b="1" i="0" strike="noStrike" kern="1200" cap="none" spc="0" normalizeH="0" baseline="0" noProof="0" dirty="0">
              <a:ln>
                <a:noFill/>
              </a:ln>
              <a:solidFill>
                <a:prstClr val="black"/>
              </a:solidFill>
              <a:effectLst/>
              <a:uLnTx/>
              <a:uFillTx/>
              <a:latin typeface="+mn-ea"/>
              <a:cs typeface="+mn-cs"/>
            </a:endParaRPr>
          </a:p>
        </p:txBody>
      </p:sp>
      <p:sp>
        <p:nvSpPr>
          <p:cNvPr id="40" name="図：総合評価方式">
            <a:extLst>
              <a:ext uri="{FF2B5EF4-FFF2-40B4-BE49-F238E27FC236}">
                <a16:creationId xmlns:a16="http://schemas.microsoft.com/office/drawing/2014/main" id="{6E6CEBE4-FE9B-41C8-A52E-4563060ED8F1}"/>
              </a:ext>
            </a:extLst>
          </p:cNvPr>
          <p:cNvSpPr txBox="1">
            <a:spLocks noChangeArrowheads="1"/>
          </p:cNvSpPr>
          <p:nvPr/>
        </p:nvSpPr>
        <p:spPr bwMode="auto">
          <a:xfrm>
            <a:off x="755759" y="3556353"/>
            <a:ext cx="2046244" cy="442035"/>
          </a:xfrm>
          <a:prstGeom prst="rect">
            <a:avLst/>
          </a:prstGeom>
          <a:solidFill>
            <a:schemeClr val="accent1"/>
          </a:solidFill>
          <a:ln>
            <a:noFill/>
            <a:headEnd/>
            <a:tailEnd/>
          </a:ln>
        </p:spPr>
        <p:style>
          <a:lnRef idx="1">
            <a:schemeClr val="accent4"/>
          </a:lnRef>
          <a:fillRef idx="2">
            <a:schemeClr val="accent4"/>
          </a:fillRef>
          <a:effectRef idx="1">
            <a:schemeClr val="accent4"/>
          </a:effectRef>
          <a:fontRef idx="minor">
            <a:schemeClr val="dk1"/>
          </a:fontRef>
        </p:style>
        <p:txBody>
          <a:bodyPr rot="0" vert="horz" wrap="square" lIns="63305" tIns="72000" rIns="63305" bIns="0" anchor="ctr" anchorCtr="0">
            <a:spAutoFit/>
          </a:bodyPr>
          <a:lstStyle/>
          <a:p>
            <a:pPr algn="ctr"/>
            <a:r>
              <a:rPr lang="ja-JP" altLang="en-US" sz="2400" kern="100" dirty="0">
                <a:solidFill>
                  <a:schemeClr val="bg1"/>
                </a:solidFill>
                <a:latin typeface="メイリオ" panose="020B0604030504040204" pitchFamily="50" charset="-128"/>
                <a:ea typeface="メイリオ" panose="020B0604030504040204" pitchFamily="50" charset="-128"/>
                <a:cs typeface="Times New Roman"/>
              </a:rPr>
              <a:t>総合評価方式</a:t>
            </a:r>
            <a:endParaRPr lang="ja-JP" altLang="en-US" sz="1100" kern="100" dirty="0">
              <a:solidFill>
                <a:schemeClr val="bg1"/>
              </a:solidFill>
              <a:latin typeface="メイリオ" panose="020B0604030504040204" pitchFamily="50" charset="-128"/>
              <a:ea typeface="メイリオ" panose="020B0604030504040204" pitchFamily="50" charset="-128"/>
              <a:cs typeface="Times New Roman"/>
            </a:endParaRPr>
          </a:p>
        </p:txBody>
      </p:sp>
      <p:sp>
        <p:nvSpPr>
          <p:cNvPr id="41" name="テキスト ボックス 40">
            <a:extLst>
              <a:ext uri="{FF2B5EF4-FFF2-40B4-BE49-F238E27FC236}">
                <a16:creationId xmlns:a16="http://schemas.microsoft.com/office/drawing/2014/main" id="{ED07DE8A-E1B9-4C1A-B358-8B24D6EB8379}"/>
              </a:ext>
            </a:extLst>
          </p:cNvPr>
          <p:cNvSpPr txBox="1"/>
          <p:nvPr/>
        </p:nvSpPr>
        <p:spPr>
          <a:xfrm>
            <a:off x="755759" y="4256704"/>
            <a:ext cx="6630879" cy="707886"/>
          </a:xfrm>
          <a:prstGeom prst="rect">
            <a:avLst/>
          </a:prstGeom>
          <a:noFill/>
        </p:spPr>
        <p:txBody>
          <a:bodyPr wrap="square" rtlCol="0">
            <a:spAutoFit/>
          </a:bodyPr>
          <a:lstStyle/>
          <a:p>
            <a:pPr lvl="0">
              <a:defRPr/>
            </a:pPr>
            <a:r>
              <a:rPr lang="ja-JP" altLang="en-US" sz="2000" b="1" dirty="0">
                <a:solidFill>
                  <a:prstClr val="black"/>
                </a:solidFill>
                <a:latin typeface="+mn-ea"/>
              </a:rPr>
              <a:t>政策効果を様々な角度から分析し、問題点やその原因を把握するなど総合的に評価する方式（事後評価）</a:t>
            </a:r>
          </a:p>
        </p:txBody>
      </p:sp>
      <p:sp>
        <p:nvSpPr>
          <p:cNvPr id="3" name="スライド番号プレースホルダー 2">
            <a:extLst>
              <a:ext uri="{FF2B5EF4-FFF2-40B4-BE49-F238E27FC236}">
                <a16:creationId xmlns:a16="http://schemas.microsoft.com/office/drawing/2014/main" id="{6C032A79-C3F4-4C98-BE26-C3BC3D14FC9F}"/>
              </a:ext>
            </a:extLst>
          </p:cNvPr>
          <p:cNvSpPr>
            <a:spLocks noGrp="1"/>
          </p:cNvSpPr>
          <p:nvPr>
            <p:ph type="sldNum" sz="quarter" idx="12"/>
          </p:nvPr>
        </p:nvSpPr>
        <p:spPr/>
        <p:txBody>
          <a:bodyPr/>
          <a:lstStyle/>
          <a:p>
            <a:pPr>
              <a:defRPr/>
            </a:pPr>
            <a:r>
              <a:rPr lang="en-US" altLang="ja-JP" dirty="0">
                <a:solidFill>
                  <a:prstClr val="black"/>
                </a:solidFill>
              </a:rPr>
              <a:t>20</a:t>
            </a:r>
          </a:p>
        </p:txBody>
      </p:sp>
      <p:pic>
        <p:nvPicPr>
          <p:cNvPr id="2" name="21">
            <a:hlinkClick r:id="" action="ppaction://media"/>
            <a:extLst>
              <a:ext uri="{FF2B5EF4-FFF2-40B4-BE49-F238E27FC236}">
                <a16:creationId xmlns:a16="http://schemas.microsoft.com/office/drawing/2014/main" id="{EAAE30B8-E21F-5968-EB23-1B9B8BBDAB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84383" y="479327"/>
            <a:ext cx="609600" cy="609600"/>
          </a:xfrm>
          <a:prstGeom prst="rect">
            <a:avLst/>
          </a:prstGeom>
        </p:spPr>
      </p:pic>
    </p:spTree>
    <p:extLst>
      <p:ext uri="{BB962C8B-B14F-4D97-AF65-F5344CB8AC3E}">
        <p14:creationId xmlns:p14="http://schemas.microsoft.com/office/powerpoint/2010/main" val="239898648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0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政策評価と大綱的指針による"/>
          <p:cNvSpPr/>
          <p:nvPr/>
        </p:nvSpPr>
        <p:spPr>
          <a:xfrm>
            <a:off x="5130328" y="4583062"/>
            <a:ext cx="4389399" cy="19584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政策評価と大綱的指針による</a:t>
            </a:r>
            <a:b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研究開発評価は整合するよう</a:t>
            </a:r>
            <a:b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取り組むこととされている。</a:t>
            </a:r>
          </a:p>
        </p:txBody>
      </p:sp>
      <p:sp>
        <p:nvSpPr>
          <p:cNvPr id="5" name="図：国の研究開発評価に関する大綱的指針"/>
          <p:cNvSpPr/>
          <p:nvPr/>
        </p:nvSpPr>
        <p:spPr>
          <a:xfrm>
            <a:off x="636470" y="3912502"/>
            <a:ext cx="4316058" cy="2628975"/>
          </a:xfrm>
          <a:prstGeom prst="roundRect">
            <a:avLst/>
          </a:prstGeom>
          <a:solidFill>
            <a:srgbClr val="F3F8FB"/>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国の研究開発評価に関する</a:t>
            </a:r>
            <a:b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大綱的指針（総理大臣決定）</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（評価対象）</a:t>
            </a:r>
            <a:endParaRPr kumimoji="1"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・研究開発プログラム</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・研究開発課題</a:t>
            </a:r>
            <a:endParaRPr kumimoji="1"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・研究者等の業績</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・研究開発機関等</a:t>
            </a:r>
          </a:p>
        </p:txBody>
      </p:sp>
      <p:cxnSp>
        <p:nvCxnSpPr>
          <p:cNvPr id="6" name="線"/>
          <p:cNvCxnSpPr/>
          <p:nvPr/>
        </p:nvCxnSpPr>
        <p:spPr>
          <a:xfrm>
            <a:off x="328246" y="3669323"/>
            <a:ext cx="8217877"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 name="テキスト：事前評価">
            <a:extLst>
              <a:ext uri="{FF2B5EF4-FFF2-40B4-BE49-F238E27FC236}">
                <a16:creationId xmlns:a16="http://schemas.microsoft.com/office/drawing/2014/main" id="{7B54C3C3-EC2A-43CF-A59B-8C596EF256B6}"/>
              </a:ext>
            </a:extLst>
          </p:cNvPr>
          <p:cNvSpPr/>
          <p:nvPr/>
        </p:nvSpPr>
        <p:spPr>
          <a:xfrm>
            <a:off x="142439" y="1587666"/>
            <a:ext cx="8747317" cy="1985159"/>
          </a:xfrm>
          <a:prstGeom prst="rect">
            <a:avLst/>
          </a:prstGeom>
        </p:spPr>
        <p:txBody>
          <a:bodyPr wrap="square">
            <a:spAutoFit/>
          </a:bodyPr>
          <a:lstStyle/>
          <a:p>
            <a:r>
              <a:rPr lang="ja-JP" altLang="en-US" sz="2400" dirty="0">
                <a:latin typeface="メイリオ" panose="020B0604030504040204" pitchFamily="50" charset="-128"/>
                <a:cs typeface="メイリオ" panose="020B0604030504040204" pitchFamily="50" charset="-128"/>
              </a:rPr>
              <a:t>◯</a:t>
            </a:r>
            <a:r>
              <a:rPr lang="ja-JP" altLang="en-US" sz="2400" b="1" dirty="0">
                <a:latin typeface="+mn-ea"/>
                <a:cs typeface="メイリオ" panose="020B0604030504040204" pitchFamily="50" charset="-128"/>
              </a:rPr>
              <a:t>事前評価</a:t>
            </a:r>
            <a:endParaRPr lang="en-US" altLang="ja-JP" sz="2400" b="1" dirty="0">
              <a:latin typeface="+mn-ea"/>
              <a:cs typeface="メイリオ" panose="020B0604030504040204" pitchFamily="50" charset="-128"/>
            </a:endParaRPr>
          </a:p>
          <a:p>
            <a:r>
              <a:rPr lang="ja-JP" altLang="en-US" sz="2000" dirty="0">
                <a:latin typeface="+mn-ea"/>
                <a:cs typeface="メイリオ" panose="020B0604030504040204" pitchFamily="50" charset="-128"/>
              </a:rPr>
              <a:t>　</a:t>
            </a:r>
            <a:r>
              <a:rPr lang="ja-JP" altLang="en-US" sz="2200" dirty="0">
                <a:latin typeface="+mn-ea"/>
                <a:cs typeface="メイリオ" panose="020B0604030504040204" pitchFamily="50" charset="-128"/>
              </a:rPr>
              <a:t>事業費</a:t>
            </a:r>
            <a:r>
              <a:rPr lang="en-US" altLang="ja-JP" sz="2200" dirty="0">
                <a:latin typeface="+mn-ea"/>
                <a:cs typeface="メイリオ" panose="020B0604030504040204" pitchFamily="50" charset="-128"/>
              </a:rPr>
              <a:t>10</a:t>
            </a:r>
            <a:r>
              <a:rPr lang="ja-JP" altLang="en-US" sz="2200" dirty="0">
                <a:latin typeface="+mn-ea"/>
                <a:cs typeface="メイリオ" panose="020B0604030504040204" pitchFamily="50" charset="-128"/>
              </a:rPr>
              <a:t>億円以上の個々の研究開発</a:t>
            </a:r>
            <a:br>
              <a:rPr lang="en-US" altLang="ja-JP" sz="2200" dirty="0">
                <a:latin typeface="+mn-ea"/>
                <a:cs typeface="メイリオ" panose="020B0604030504040204" pitchFamily="50" charset="-128"/>
              </a:rPr>
            </a:br>
            <a:r>
              <a:rPr lang="en-US" altLang="ja-JP" sz="2200" dirty="0">
                <a:latin typeface="+mn-ea"/>
                <a:cs typeface="メイリオ" panose="020B0604030504040204" pitchFamily="50" charset="-128"/>
              </a:rPr>
              <a:t> </a:t>
            </a:r>
            <a:r>
              <a:rPr lang="ja-JP" altLang="en-US" sz="2200" dirty="0">
                <a:latin typeface="+mn-ea"/>
                <a:cs typeface="メイリオ" panose="020B0604030504040204" pitchFamily="50" charset="-128"/>
              </a:rPr>
              <a:t>（人文科学のみに係るものを除く。）</a:t>
            </a:r>
            <a:endParaRPr lang="en-US" altLang="ja-JP" sz="2200" dirty="0">
              <a:latin typeface="+mn-ea"/>
              <a:cs typeface="メイリオ" panose="020B0604030504040204" pitchFamily="50" charset="-128"/>
            </a:endParaRPr>
          </a:p>
          <a:p>
            <a:endParaRPr lang="en-US" altLang="ja-JP" sz="900" dirty="0">
              <a:latin typeface="+mn-ea"/>
              <a:cs typeface="メイリオ" panose="020B0604030504040204" pitchFamily="50" charset="-128"/>
            </a:endParaRPr>
          </a:p>
          <a:p>
            <a:r>
              <a:rPr lang="ja-JP" altLang="en-US" sz="2400" dirty="0">
                <a:latin typeface="+mn-ea"/>
                <a:cs typeface="メイリオ" panose="020B0604030504040204" pitchFamily="50" charset="-128"/>
              </a:rPr>
              <a:t>◯</a:t>
            </a:r>
            <a:r>
              <a:rPr lang="ja-JP" altLang="en-US" sz="2400" b="1" dirty="0">
                <a:latin typeface="+mn-ea"/>
                <a:cs typeface="メイリオ" panose="020B0604030504040204" pitchFamily="50" charset="-128"/>
              </a:rPr>
              <a:t>事後評価</a:t>
            </a:r>
            <a:endParaRPr lang="en-US" altLang="ja-JP" sz="2400" b="1" dirty="0">
              <a:latin typeface="+mn-ea"/>
              <a:cs typeface="メイリオ" panose="020B0604030504040204" pitchFamily="50" charset="-128"/>
            </a:endParaRPr>
          </a:p>
          <a:p>
            <a:r>
              <a:rPr lang="ja-JP" altLang="en-US" sz="2000" dirty="0">
                <a:latin typeface="+mn-ea"/>
                <a:cs typeface="メイリオ" panose="020B0604030504040204" pitchFamily="50" charset="-128"/>
              </a:rPr>
              <a:t>　</a:t>
            </a:r>
            <a:r>
              <a:rPr lang="ja-JP" altLang="en-US" sz="2200" dirty="0">
                <a:latin typeface="+mn-ea"/>
                <a:cs typeface="メイリオ" panose="020B0604030504040204" pitchFamily="50" charset="-128"/>
              </a:rPr>
              <a:t>政策決定してから</a:t>
            </a:r>
            <a:r>
              <a:rPr lang="en-US" altLang="ja-JP" sz="2200" dirty="0">
                <a:latin typeface="+mn-ea"/>
                <a:cs typeface="メイリオ" panose="020B0604030504040204" pitchFamily="50" charset="-128"/>
              </a:rPr>
              <a:t>5</a:t>
            </a:r>
            <a:r>
              <a:rPr lang="ja-JP" altLang="en-US" sz="2200" dirty="0">
                <a:latin typeface="+mn-ea"/>
                <a:cs typeface="メイリオ" panose="020B0604030504040204" pitchFamily="50" charset="-128"/>
              </a:rPr>
              <a:t>年経過時点で未着手又は</a:t>
            </a:r>
            <a:r>
              <a:rPr lang="en-US" altLang="ja-JP" sz="2200" dirty="0">
                <a:latin typeface="+mn-ea"/>
                <a:cs typeface="メイリオ" panose="020B0604030504040204" pitchFamily="50" charset="-128"/>
              </a:rPr>
              <a:t>10</a:t>
            </a:r>
            <a:r>
              <a:rPr lang="ja-JP" altLang="en-US" sz="2200" dirty="0">
                <a:latin typeface="+mn-ea"/>
                <a:cs typeface="メイリオ" panose="020B0604030504040204" pitchFamily="50" charset="-128"/>
              </a:rPr>
              <a:t>年超</a:t>
            </a:r>
            <a:r>
              <a:rPr lang="ja-JP" altLang="en-US" sz="2200" dirty="0">
                <a:solidFill>
                  <a:prstClr val="black"/>
                </a:solidFill>
                <a:latin typeface="+mn-ea"/>
                <a:cs typeface="メイリオ" panose="020B0604030504040204" pitchFamily="50" charset="-128"/>
              </a:rPr>
              <a:t>過時点で未了</a:t>
            </a:r>
            <a:endParaRPr lang="en-US" altLang="ja-JP" sz="2200" dirty="0">
              <a:solidFill>
                <a:prstClr val="black"/>
              </a:solidFill>
              <a:latin typeface="+mn-ea"/>
              <a:cs typeface="メイリオ" panose="020B0604030504040204" pitchFamily="50" charset="-128"/>
            </a:endParaRPr>
          </a:p>
        </p:txBody>
      </p:sp>
      <p:sp>
        <p:nvSpPr>
          <p:cNvPr id="4" name="テキスト：研究開発の政策評価の義務付け対象">
            <a:extLst>
              <a:ext uri="{FF2B5EF4-FFF2-40B4-BE49-F238E27FC236}">
                <a16:creationId xmlns:a16="http://schemas.microsoft.com/office/drawing/2014/main" id="{8135BC9F-7998-4222-AAF6-F6DD9DAD6CF1}"/>
              </a:ext>
            </a:extLst>
          </p:cNvPr>
          <p:cNvSpPr/>
          <p:nvPr/>
        </p:nvSpPr>
        <p:spPr>
          <a:xfrm>
            <a:off x="214248" y="1064446"/>
            <a:ext cx="5983455" cy="523220"/>
          </a:xfrm>
          <a:prstGeom prst="rect">
            <a:avLst/>
          </a:prstGeom>
        </p:spPr>
        <p:txBody>
          <a:bodyPr wrap="square">
            <a:spAutoFit/>
          </a:bodyPr>
          <a:lstStyle/>
          <a:p>
            <a:pPr lvl="0"/>
            <a:r>
              <a:rPr lang="ja-JP" altLang="en-US" sz="2800" b="1" dirty="0">
                <a:solidFill>
                  <a:prstClr val="black"/>
                </a:solidFill>
                <a:latin typeface="メイリオ" panose="020B0604030504040204" pitchFamily="50" charset="-128"/>
                <a:cs typeface="メイリオ" panose="020B0604030504040204" pitchFamily="50" charset="-128"/>
              </a:rPr>
              <a:t>研究開発の政策評価の義務付け対象</a:t>
            </a:r>
            <a:endParaRPr lang="en-US" altLang="ja-JP" sz="2800" b="1" dirty="0">
              <a:solidFill>
                <a:prstClr val="black"/>
              </a:solidFill>
              <a:latin typeface="メイリオ" panose="020B0604030504040204" pitchFamily="50" charset="-128"/>
              <a:cs typeface="メイリオ" panose="020B0604030504040204" pitchFamily="50" charset="-128"/>
            </a:endParaRPr>
          </a:p>
        </p:txBody>
      </p:sp>
      <p:sp>
        <p:nvSpPr>
          <p:cNvPr id="12" name="タイトル線">
            <a:extLst>
              <a:ext uri="{FF2B5EF4-FFF2-40B4-BE49-F238E27FC236}">
                <a16:creationId xmlns:a16="http://schemas.microsoft.com/office/drawing/2014/main" id="{DBDDA06C-9B9C-438E-AB2F-FB2C81E1AE78}"/>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0" name="タイトル">
            <a:extLst>
              <a:ext uri="{FF2B5EF4-FFF2-40B4-BE49-F238E27FC236}">
                <a16:creationId xmlns:a16="http://schemas.microsoft.com/office/drawing/2014/main" id="{FB838377-72A5-45FD-911B-1B0FD3C7E0BE}"/>
              </a:ext>
            </a:extLst>
          </p:cNvPr>
          <p:cNvSpPr txBox="1">
            <a:spLocks/>
          </p:cNvSpPr>
          <p:nvPr/>
        </p:nvSpPr>
        <p:spPr>
          <a:xfrm>
            <a:off x="-66676" y="37071"/>
            <a:ext cx="9107467" cy="722732"/>
          </a:xfrm>
          <a:prstGeom prst="rect">
            <a:avLst/>
          </a:prstGeom>
        </p:spPr>
        <p:txBody>
          <a:bodyPr vert="horz" lIns="91440" tIns="45720" rIns="91440" bIns="45720" rtlCol="0" anchor="ctr">
            <a:norm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2800" dirty="0">
                <a:solidFill>
                  <a:prstClr val="black"/>
                </a:solidFill>
                <a:latin typeface="メイリオ" panose="020B0604030504040204" pitchFamily="50" charset="-128"/>
                <a:ea typeface="メイリオ" panose="020B0604030504040204" pitchFamily="50" charset="-128"/>
              </a:rPr>
              <a:t>５ </a:t>
            </a:r>
            <a:r>
              <a:rPr lang="ja-JP" altLang="en-US" sz="2800" dirty="0">
                <a:latin typeface="メイリオ" panose="020B0604030504040204" pitchFamily="50" charset="-128"/>
                <a:ea typeface="メイリオ" panose="020B0604030504040204" pitchFamily="50" charset="-128"/>
              </a:rPr>
              <a:t>義務付け５分野 </a:t>
            </a:r>
            <a:r>
              <a:rPr lang="ja-JP" altLang="en-US" sz="1900" dirty="0">
                <a:latin typeface="メイリオ" panose="020B0604030504040204" pitchFamily="50" charset="-128"/>
                <a:ea typeface="メイリオ" panose="020B0604030504040204" pitchFamily="50" charset="-128"/>
              </a:rPr>
              <a:t>～（</a:t>
            </a:r>
            <a:r>
              <a:rPr lang="en-US" altLang="ja-JP" sz="1900" dirty="0">
                <a:latin typeface="メイリオ" panose="020B0604030504040204" pitchFamily="50" charset="-128"/>
                <a:ea typeface="メイリオ" panose="020B0604030504040204" pitchFamily="50" charset="-128"/>
              </a:rPr>
              <a:t>1</a:t>
            </a:r>
            <a:r>
              <a:rPr lang="ja-JP" altLang="en-US" sz="1900" dirty="0">
                <a:latin typeface="メイリオ" panose="020B0604030504040204" pitchFamily="50" charset="-128"/>
                <a:ea typeface="メイリオ" panose="020B0604030504040204" pitchFamily="50" charset="-128"/>
              </a:rPr>
              <a:t>）研究開発の政策評価～</a:t>
            </a:r>
          </a:p>
        </p:txBody>
      </p:sp>
      <p:sp>
        <p:nvSpPr>
          <p:cNvPr id="7" name="スライド番号プレースホルダー 6">
            <a:extLst>
              <a:ext uri="{FF2B5EF4-FFF2-40B4-BE49-F238E27FC236}">
                <a16:creationId xmlns:a16="http://schemas.microsoft.com/office/drawing/2014/main" id="{16B671CF-15B2-41DB-A48F-98B3EEAFA054}"/>
              </a:ext>
            </a:extLst>
          </p:cNvPr>
          <p:cNvSpPr>
            <a:spLocks noGrp="1"/>
          </p:cNvSpPr>
          <p:nvPr>
            <p:ph type="sldNum" sz="quarter" idx="12"/>
          </p:nvPr>
        </p:nvSpPr>
        <p:spPr/>
        <p:txBody>
          <a:bodyPr/>
          <a:lstStyle/>
          <a:p>
            <a:pPr>
              <a:defRPr/>
            </a:pPr>
            <a:r>
              <a:rPr lang="en-US" altLang="ja-JP" dirty="0">
                <a:solidFill>
                  <a:prstClr val="black"/>
                </a:solidFill>
              </a:rPr>
              <a:t>21</a:t>
            </a:r>
          </a:p>
        </p:txBody>
      </p:sp>
      <p:pic>
        <p:nvPicPr>
          <p:cNvPr id="2" name="22">
            <a:hlinkClick r:id="" action="ppaction://media"/>
            <a:extLst>
              <a:ext uri="{FF2B5EF4-FFF2-40B4-BE49-F238E27FC236}">
                <a16:creationId xmlns:a16="http://schemas.microsoft.com/office/drawing/2014/main" id="{1166ADEF-4A76-229D-21D3-DBD8B48C6C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82796" y="37071"/>
            <a:ext cx="609600" cy="609600"/>
          </a:xfrm>
          <a:prstGeom prst="rect">
            <a:avLst/>
          </a:prstGeom>
        </p:spPr>
      </p:pic>
    </p:spTree>
    <p:extLst>
      <p:ext uri="{BB962C8B-B14F-4D97-AF65-F5344CB8AC3E}">
        <p14:creationId xmlns:p14="http://schemas.microsoft.com/office/powerpoint/2010/main" val="70076761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5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タイトル線">
            <a:extLst>
              <a:ext uri="{FF2B5EF4-FFF2-40B4-BE49-F238E27FC236}">
                <a16:creationId xmlns:a16="http://schemas.microsoft.com/office/drawing/2014/main" id="{03D22031-C7D1-4CDC-82E7-AAB8A3BAC32B}"/>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a:defRPr/>
            </a:pPr>
            <a:endParaRPr kumimoji="0" lang="ja-JP" altLang="en-US" sz="1662" kern="0">
              <a:solidFill>
                <a:prstClr val="black"/>
              </a:solidFill>
              <a:latin typeface="メイリオ" panose="020B0604030504040204" pitchFamily="50" charset="-128"/>
            </a:endParaRPr>
          </a:p>
        </p:txBody>
      </p:sp>
      <p:sp>
        <p:nvSpPr>
          <p:cNvPr id="10" name="タイトル">
            <a:extLst>
              <a:ext uri="{FF2B5EF4-FFF2-40B4-BE49-F238E27FC236}">
                <a16:creationId xmlns:a16="http://schemas.microsoft.com/office/drawing/2014/main" id="{FB838377-72A5-45FD-911B-1B0FD3C7E0BE}"/>
              </a:ext>
            </a:extLst>
          </p:cNvPr>
          <p:cNvSpPr txBox="1">
            <a:spLocks/>
          </p:cNvSpPr>
          <p:nvPr/>
        </p:nvSpPr>
        <p:spPr>
          <a:xfrm>
            <a:off x="-66676" y="37071"/>
            <a:ext cx="9107467" cy="722732"/>
          </a:xfrm>
          <a:prstGeom prst="rect">
            <a:avLst/>
          </a:prstGeom>
        </p:spPr>
        <p:txBody>
          <a:bodyPr vert="horz" lIns="91440" tIns="45720" rIns="91440" bIns="45720" rtlCol="0" anchor="ctr">
            <a:norm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2800" dirty="0">
                <a:solidFill>
                  <a:prstClr val="black"/>
                </a:solidFill>
                <a:latin typeface="+mn-ea"/>
                <a:ea typeface="+mn-ea"/>
              </a:rPr>
              <a:t>５ 義務付け５分野 </a:t>
            </a:r>
            <a:r>
              <a:rPr lang="ja-JP" altLang="en-US" sz="1900" dirty="0">
                <a:solidFill>
                  <a:prstClr val="black"/>
                </a:solidFill>
                <a:latin typeface="+mn-ea"/>
                <a:ea typeface="+mn-ea"/>
              </a:rPr>
              <a:t>～（</a:t>
            </a:r>
            <a:r>
              <a:rPr lang="en-US" altLang="ja-JP" sz="1900" dirty="0">
                <a:solidFill>
                  <a:prstClr val="black"/>
                </a:solidFill>
                <a:latin typeface="+mn-ea"/>
                <a:ea typeface="+mn-ea"/>
              </a:rPr>
              <a:t>2</a:t>
            </a:r>
            <a:r>
              <a:rPr lang="ja-JP" altLang="en-US" sz="1900" dirty="0">
                <a:solidFill>
                  <a:prstClr val="black"/>
                </a:solidFill>
                <a:latin typeface="+mn-ea"/>
                <a:ea typeface="+mn-ea"/>
              </a:rPr>
              <a:t>）公共事業の政策評価～</a:t>
            </a:r>
          </a:p>
        </p:txBody>
      </p:sp>
      <p:sp>
        <p:nvSpPr>
          <p:cNvPr id="39" name="テキスト：◯事前評価">
            <a:extLst>
              <a:ext uri="{FF2B5EF4-FFF2-40B4-BE49-F238E27FC236}">
                <a16:creationId xmlns:a16="http://schemas.microsoft.com/office/drawing/2014/main" id="{DD7AF00F-BFFF-4546-B638-F56FB080CB2F}"/>
              </a:ext>
            </a:extLst>
          </p:cNvPr>
          <p:cNvSpPr/>
          <p:nvPr/>
        </p:nvSpPr>
        <p:spPr>
          <a:xfrm>
            <a:off x="306685" y="4010267"/>
            <a:ext cx="8784771" cy="2792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2400" dirty="0">
                <a:solidFill>
                  <a:prstClr val="black"/>
                </a:solidFill>
                <a:latin typeface="+mn-ea"/>
                <a:cs typeface="メイリオ" panose="020B0604030504040204" pitchFamily="50" charset="-128"/>
              </a:rPr>
              <a:t>◯</a:t>
            </a:r>
            <a:r>
              <a:rPr lang="ja-JP" altLang="en-US" sz="2400" b="1" dirty="0">
                <a:solidFill>
                  <a:prstClr val="black"/>
                </a:solidFill>
                <a:latin typeface="+mn-ea"/>
                <a:cs typeface="メイリオ" panose="020B0604030504040204" pitchFamily="50" charset="-128"/>
              </a:rPr>
              <a:t>事前評価（義務付け）</a:t>
            </a:r>
            <a:endParaRPr lang="en-US" altLang="ja-JP" sz="2400" b="1" dirty="0">
              <a:solidFill>
                <a:prstClr val="black"/>
              </a:solidFill>
              <a:latin typeface="+mn-ea"/>
              <a:cs typeface="メイリオ" panose="020B0604030504040204" pitchFamily="50" charset="-128"/>
            </a:endParaRPr>
          </a:p>
          <a:p>
            <a:r>
              <a:rPr lang="ja-JP" altLang="en-US" sz="2400" dirty="0">
                <a:solidFill>
                  <a:prstClr val="black"/>
                </a:solidFill>
                <a:latin typeface="+mn-ea"/>
                <a:cs typeface="メイリオ" panose="020B0604030504040204" pitchFamily="50" charset="-128"/>
              </a:rPr>
              <a:t>　</a:t>
            </a:r>
            <a:r>
              <a:rPr lang="ja-JP" altLang="en-US" sz="2200" dirty="0">
                <a:solidFill>
                  <a:prstClr val="black"/>
                </a:solidFill>
                <a:latin typeface="+mn-ea"/>
                <a:cs typeface="メイリオ" panose="020B0604030504040204" pitchFamily="50" charset="-128"/>
              </a:rPr>
              <a:t>新規事業の採択時において、事業費</a:t>
            </a:r>
            <a:r>
              <a:rPr lang="en-US" altLang="ja-JP" sz="2200" dirty="0">
                <a:solidFill>
                  <a:prstClr val="black"/>
                </a:solidFill>
                <a:latin typeface="+mn-ea"/>
                <a:cs typeface="メイリオ" panose="020B0604030504040204" pitchFamily="50" charset="-128"/>
              </a:rPr>
              <a:t>10</a:t>
            </a:r>
            <a:r>
              <a:rPr lang="ja-JP" altLang="en-US" sz="2200" dirty="0">
                <a:solidFill>
                  <a:prstClr val="black"/>
                </a:solidFill>
                <a:latin typeface="+mn-ea"/>
                <a:cs typeface="メイリオ" panose="020B0604030504040204" pitchFamily="50" charset="-128"/>
              </a:rPr>
              <a:t>億円以上のもの</a:t>
            </a:r>
            <a:endParaRPr lang="en-US" altLang="ja-JP" sz="2200" dirty="0">
              <a:solidFill>
                <a:prstClr val="black"/>
              </a:solidFill>
              <a:latin typeface="+mn-ea"/>
              <a:cs typeface="メイリオ" panose="020B0604030504040204" pitchFamily="50" charset="-128"/>
            </a:endParaRPr>
          </a:p>
          <a:p>
            <a:endParaRPr lang="en-US" altLang="ja-JP" sz="800" dirty="0">
              <a:solidFill>
                <a:prstClr val="black"/>
              </a:solidFill>
              <a:latin typeface="+mn-ea"/>
              <a:cs typeface="メイリオ" panose="020B0604030504040204" pitchFamily="50" charset="-128"/>
            </a:endParaRPr>
          </a:p>
          <a:p>
            <a:r>
              <a:rPr lang="ja-JP" altLang="en-US" sz="2400" dirty="0">
                <a:solidFill>
                  <a:prstClr val="black"/>
                </a:solidFill>
                <a:latin typeface="+mn-ea"/>
                <a:cs typeface="メイリオ" panose="020B0604030504040204" pitchFamily="50" charset="-128"/>
              </a:rPr>
              <a:t>◯</a:t>
            </a:r>
            <a:r>
              <a:rPr lang="ja-JP" altLang="en-US" sz="2400" b="1" dirty="0">
                <a:solidFill>
                  <a:prstClr val="black"/>
                </a:solidFill>
                <a:latin typeface="+mn-ea"/>
                <a:cs typeface="メイリオ" panose="020B0604030504040204" pitchFamily="50" charset="-128"/>
              </a:rPr>
              <a:t>事後評価</a:t>
            </a:r>
            <a:r>
              <a:rPr lang="ja-JP" altLang="en-US" sz="2400" dirty="0">
                <a:solidFill>
                  <a:prstClr val="black"/>
                </a:solidFill>
                <a:latin typeface="+mn-ea"/>
                <a:cs typeface="メイリオ" panose="020B0604030504040204" pitchFamily="50" charset="-128"/>
              </a:rPr>
              <a:t>（再評価）</a:t>
            </a:r>
            <a:r>
              <a:rPr lang="ja-JP" altLang="en-US" sz="2400" b="1" dirty="0">
                <a:solidFill>
                  <a:prstClr val="black"/>
                </a:solidFill>
                <a:latin typeface="+mn-ea"/>
                <a:cs typeface="メイリオ" panose="020B0604030504040204" pitchFamily="50" charset="-128"/>
              </a:rPr>
              <a:t>（義務付け）</a:t>
            </a:r>
            <a:endParaRPr lang="en-US" altLang="ja-JP" sz="2400" b="1" dirty="0">
              <a:solidFill>
                <a:prstClr val="black"/>
              </a:solidFill>
              <a:latin typeface="+mn-ea"/>
              <a:cs typeface="メイリオ" panose="020B0604030504040204" pitchFamily="50" charset="-128"/>
            </a:endParaRPr>
          </a:p>
          <a:p>
            <a:r>
              <a:rPr lang="ja-JP" altLang="en-US" sz="2400" dirty="0">
                <a:solidFill>
                  <a:prstClr val="black"/>
                </a:solidFill>
                <a:latin typeface="+mn-ea"/>
                <a:cs typeface="メイリオ" panose="020B0604030504040204" pitchFamily="50" charset="-128"/>
              </a:rPr>
              <a:t>　</a:t>
            </a:r>
            <a:r>
              <a:rPr lang="ja-JP" altLang="en-US" sz="2200" dirty="0">
                <a:solidFill>
                  <a:prstClr val="black"/>
                </a:solidFill>
                <a:latin typeface="+mn-ea"/>
                <a:cs typeface="メイリオ" panose="020B0604030504040204" pitchFamily="50" charset="-128"/>
              </a:rPr>
              <a:t>事業採択時から</a:t>
            </a:r>
            <a:r>
              <a:rPr lang="en-US" altLang="ja-JP" sz="2200" dirty="0">
                <a:solidFill>
                  <a:prstClr val="black"/>
                </a:solidFill>
                <a:latin typeface="+mn-ea"/>
                <a:cs typeface="メイリオ" panose="020B0604030504040204" pitchFamily="50" charset="-128"/>
              </a:rPr>
              <a:t>5</a:t>
            </a:r>
            <a:r>
              <a:rPr lang="ja-JP" altLang="en-US" sz="2200" dirty="0">
                <a:solidFill>
                  <a:prstClr val="black"/>
                </a:solidFill>
                <a:latin typeface="+mn-ea"/>
                <a:cs typeface="メイリオ" panose="020B0604030504040204" pitchFamily="50" charset="-128"/>
              </a:rPr>
              <a:t>年経過して未着工の事業、</a:t>
            </a:r>
            <a:br>
              <a:rPr lang="en-US" altLang="ja-JP" sz="2200" dirty="0">
                <a:solidFill>
                  <a:prstClr val="black"/>
                </a:solidFill>
                <a:latin typeface="+mn-ea"/>
                <a:cs typeface="メイリオ" panose="020B0604030504040204" pitchFamily="50" charset="-128"/>
              </a:rPr>
            </a:br>
            <a:r>
              <a:rPr lang="en-US" altLang="ja-JP" sz="2200" dirty="0">
                <a:solidFill>
                  <a:prstClr val="black"/>
                </a:solidFill>
                <a:latin typeface="+mn-ea"/>
                <a:cs typeface="メイリオ" panose="020B0604030504040204" pitchFamily="50" charset="-128"/>
              </a:rPr>
              <a:t>   10</a:t>
            </a:r>
            <a:r>
              <a:rPr lang="ja-JP" altLang="en-US" sz="2200" dirty="0">
                <a:solidFill>
                  <a:prstClr val="black"/>
                </a:solidFill>
                <a:latin typeface="+mn-ea"/>
                <a:cs typeface="メイリオ" panose="020B0604030504040204" pitchFamily="50" charset="-128"/>
              </a:rPr>
              <a:t>年経過して継続中の事業等</a:t>
            </a:r>
            <a:endParaRPr lang="en-US" altLang="ja-JP" sz="2200" dirty="0">
              <a:solidFill>
                <a:prstClr val="black"/>
              </a:solidFill>
              <a:latin typeface="+mn-ea"/>
              <a:cs typeface="メイリオ" panose="020B0604030504040204" pitchFamily="50" charset="-128"/>
            </a:endParaRPr>
          </a:p>
          <a:p>
            <a:endParaRPr lang="en-US" altLang="ja-JP" sz="800" dirty="0">
              <a:solidFill>
                <a:prstClr val="black"/>
              </a:solidFill>
              <a:latin typeface="+mn-ea"/>
              <a:cs typeface="メイリオ" panose="020B0604030504040204" pitchFamily="50" charset="-128"/>
            </a:endParaRPr>
          </a:p>
          <a:p>
            <a:r>
              <a:rPr lang="ja-JP" altLang="en-US" sz="2400" dirty="0">
                <a:solidFill>
                  <a:prstClr val="black"/>
                </a:solidFill>
                <a:latin typeface="+mn-ea"/>
                <a:cs typeface="メイリオ" panose="020B0604030504040204" pitchFamily="50" charset="-128"/>
              </a:rPr>
              <a:t>◯</a:t>
            </a:r>
            <a:r>
              <a:rPr lang="ja-JP" altLang="en-US" sz="2400" b="1" dirty="0">
                <a:solidFill>
                  <a:prstClr val="black"/>
                </a:solidFill>
                <a:latin typeface="+mn-ea"/>
                <a:cs typeface="メイリオ" panose="020B0604030504040204" pitchFamily="50" charset="-128"/>
              </a:rPr>
              <a:t>事後評価</a:t>
            </a:r>
            <a:r>
              <a:rPr lang="ja-JP" altLang="en-US" sz="2400" dirty="0">
                <a:solidFill>
                  <a:prstClr val="black"/>
                </a:solidFill>
                <a:latin typeface="+mn-ea"/>
                <a:cs typeface="メイリオ" panose="020B0604030504040204" pitchFamily="50" charset="-128"/>
              </a:rPr>
              <a:t>（完了後の評価）</a:t>
            </a:r>
            <a:endParaRPr lang="en-US" altLang="ja-JP" sz="2400" dirty="0">
              <a:solidFill>
                <a:prstClr val="black"/>
              </a:solidFill>
              <a:latin typeface="+mn-ea"/>
              <a:cs typeface="メイリオ" panose="020B0604030504040204" pitchFamily="50" charset="-128"/>
            </a:endParaRPr>
          </a:p>
          <a:p>
            <a:pPr marL="162680" indent="-162680" algn="just" fontAlgn="base">
              <a:defRPr/>
            </a:pPr>
            <a:r>
              <a:rPr lang="ja-JP" altLang="en-US" sz="2400" dirty="0">
                <a:solidFill>
                  <a:prstClr val="black"/>
                </a:solidFill>
                <a:latin typeface="+mn-ea"/>
                <a:cs typeface="メイリオ" panose="020B0604030504040204" pitchFamily="50" charset="-128"/>
              </a:rPr>
              <a:t>　事業完了後一定期間（おおむね</a:t>
            </a:r>
            <a:r>
              <a:rPr lang="en-US" altLang="ja-JP" sz="2400" dirty="0">
                <a:solidFill>
                  <a:prstClr val="black"/>
                </a:solidFill>
                <a:latin typeface="+mn-ea"/>
                <a:cs typeface="メイリオ" panose="020B0604030504040204" pitchFamily="50" charset="-128"/>
              </a:rPr>
              <a:t>5</a:t>
            </a:r>
            <a:r>
              <a:rPr lang="ja-JP" altLang="en-US" sz="2400" dirty="0">
                <a:solidFill>
                  <a:prstClr val="black"/>
                </a:solidFill>
                <a:latin typeface="+mn-ea"/>
                <a:cs typeface="メイリオ" panose="020B0604030504040204" pitchFamily="50" charset="-128"/>
              </a:rPr>
              <a:t>年）経過した事業</a:t>
            </a:r>
            <a:endParaRPr lang="en-US" altLang="ja-JP" sz="2200" dirty="0">
              <a:solidFill>
                <a:prstClr val="black"/>
              </a:solidFill>
              <a:latin typeface="+mn-ea"/>
              <a:cs typeface="メイリオ" panose="020B0604030504040204" pitchFamily="50" charset="-128"/>
            </a:endParaRPr>
          </a:p>
        </p:txBody>
      </p:sp>
      <p:sp>
        <p:nvSpPr>
          <p:cNvPr id="40" name="テキスト：一般的に、事業区分ごとに">
            <a:extLst>
              <a:ext uri="{FF2B5EF4-FFF2-40B4-BE49-F238E27FC236}">
                <a16:creationId xmlns:a16="http://schemas.microsoft.com/office/drawing/2014/main" id="{8A6172BB-8AEA-40EA-8151-3CF293EB4D4C}"/>
              </a:ext>
            </a:extLst>
          </p:cNvPr>
          <p:cNvSpPr/>
          <p:nvPr/>
        </p:nvSpPr>
        <p:spPr>
          <a:xfrm>
            <a:off x="754128" y="3062656"/>
            <a:ext cx="7641213" cy="746358"/>
          </a:xfrm>
          <a:prstGeom prst="rect">
            <a:avLst/>
          </a:prstGeom>
        </p:spPr>
        <p:txBody>
          <a:bodyPr wrap="square">
            <a:spAutoFit/>
          </a:bodyPr>
          <a:lstStyle/>
          <a:p>
            <a:pPr algn="ctr" fontAlgn="base">
              <a:spcBef>
                <a:spcPts val="277"/>
              </a:spcBef>
              <a:defRPr/>
            </a:pPr>
            <a:r>
              <a:rPr lang="ja-JP" altLang="en-US" sz="2000" dirty="0">
                <a:solidFill>
                  <a:prstClr val="black"/>
                </a:solidFill>
                <a:latin typeface="+mn-ea"/>
                <a:cs typeface="メイリオ" panose="020B0604030504040204" pitchFamily="50" charset="-128"/>
              </a:rPr>
              <a:t>一般的に、事業区分ごとに作成した評価マニュアルに基づき</a:t>
            </a:r>
            <a:endParaRPr lang="en-US" altLang="ja-JP" sz="2000" dirty="0">
              <a:solidFill>
                <a:prstClr val="black"/>
              </a:solidFill>
              <a:latin typeface="+mn-ea"/>
              <a:cs typeface="メイリオ" panose="020B0604030504040204" pitchFamily="50" charset="-128"/>
            </a:endParaRPr>
          </a:p>
          <a:p>
            <a:pPr algn="ctr" fontAlgn="base">
              <a:spcBef>
                <a:spcPts val="277"/>
              </a:spcBef>
              <a:defRPr/>
            </a:pPr>
            <a:r>
              <a:rPr lang="ja-JP" altLang="en-US" sz="2000" dirty="0">
                <a:solidFill>
                  <a:prstClr val="black"/>
                </a:solidFill>
                <a:latin typeface="+mn-ea"/>
                <a:cs typeface="メイリオ" panose="020B0604030504040204" pitchFamily="50" charset="-128"/>
              </a:rPr>
              <a:t>費用便益分析を実施</a:t>
            </a:r>
            <a:endParaRPr lang="en-US" altLang="ja-JP" sz="2400" dirty="0">
              <a:solidFill>
                <a:prstClr val="black"/>
              </a:solidFill>
              <a:latin typeface="+mn-ea"/>
              <a:cs typeface="メイリオ" panose="020B0604030504040204" pitchFamily="50" charset="-128"/>
            </a:endParaRPr>
          </a:p>
        </p:txBody>
      </p:sp>
      <p:grpSp>
        <p:nvGrpSpPr>
          <p:cNvPr id="41" name="図"/>
          <p:cNvGrpSpPr/>
          <p:nvPr/>
        </p:nvGrpSpPr>
        <p:grpSpPr>
          <a:xfrm>
            <a:off x="586331" y="891783"/>
            <a:ext cx="7928524" cy="2042000"/>
            <a:chOff x="811507" y="1574219"/>
            <a:chExt cx="7321727" cy="1495167"/>
          </a:xfrm>
        </p:grpSpPr>
        <p:grpSp>
          <p:nvGrpSpPr>
            <p:cNvPr id="42" name="グループ化 41"/>
            <p:cNvGrpSpPr/>
            <p:nvPr/>
          </p:nvGrpSpPr>
          <p:grpSpPr>
            <a:xfrm>
              <a:off x="811507" y="1574219"/>
              <a:ext cx="7321727" cy="1495167"/>
              <a:chOff x="1374047" y="4082086"/>
              <a:chExt cx="7321727" cy="1495167"/>
            </a:xfrm>
          </p:grpSpPr>
          <p:cxnSp>
            <p:nvCxnSpPr>
              <p:cNvPr id="48" name="直線コネクタ 47">
                <a:extLst>
                  <a:ext uri="{FF2B5EF4-FFF2-40B4-BE49-F238E27FC236}">
                    <a16:creationId xmlns:a16="http://schemas.microsoft.com/office/drawing/2014/main" id="{2A969D42-38C2-4A98-8AC7-C4570765F65A}"/>
                  </a:ext>
                </a:extLst>
              </p:cNvPr>
              <p:cNvCxnSpPr/>
              <p:nvPr/>
            </p:nvCxnSpPr>
            <p:spPr bwMode="auto">
              <a:xfrm>
                <a:off x="6475901" y="4459537"/>
                <a:ext cx="0" cy="378258"/>
              </a:xfrm>
              <a:prstGeom prst="line">
                <a:avLst/>
              </a:prstGeom>
              <a:noFill/>
              <a:ln w="50800" cap="flat" cmpd="sng" algn="ctr">
                <a:solidFill>
                  <a:srgbClr val="2683C6"/>
                </a:solidFill>
                <a:prstDash val="solid"/>
                <a:round/>
                <a:headEnd type="none" w="med" len="med"/>
                <a:tailEnd type="none" w="med" len="med"/>
              </a:ln>
              <a:effectLst/>
            </p:spPr>
          </p:cxnSp>
          <p:sp>
            <p:nvSpPr>
              <p:cNvPr id="49" name="正方形/長方形 48">
                <a:extLst>
                  <a:ext uri="{FF2B5EF4-FFF2-40B4-BE49-F238E27FC236}">
                    <a16:creationId xmlns:a16="http://schemas.microsoft.com/office/drawing/2014/main" id="{2CD06C01-ABA7-4DD5-A594-C072C34702ED}"/>
                  </a:ext>
                </a:extLst>
              </p:cNvPr>
              <p:cNvSpPr/>
              <p:nvPr/>
            </p:nvSpPr>
            <p:spPr bwMode="auto">
              <a:xfrm>
                <a:off x="1374047" y="4105194"/>
                <a:ext cx="2063828" cy="261155"/>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lIns="99708" tIns="99708" rIns="99708" bIns="66472" rtlCol="0" anchor="ctr"/>
              <a:lstStyle/>
              <a:p>
                <a:pPr algn="ctr" fontAlgn="base">
                  <a:lnSpc>
                    <a:spcPts val="2123"/>
                  </a:lnSpc>
                  <a:spcBef>
                    <a:spcPct val="20000"/>
                  </a:spcBef>
                  <a:spcAft>
                    <a:spcPct val="0"/>
                  </a:spcAft>
                </a:pPr>
                <a:r>
                  <a:rPr lang="ja-JP" altLang="en-US" sz="2000" dirty="0">
                    <a:solidFill>
                      <a:prstClr val="black"/>
                    </a:solidFill>
                    <a:latin typeface="メイリオ" panose="020B0604030504040204" pitchFamily="50" charset="-128"/>
                    <a:cs typeface="メイリオ" panose="020B0604030504040204" pitchFamily="50" charset="-128"/>
                  </a:rPr>
                  <a:t>＜新規事業採択＞</a:t>
                </a:r>
              </a:p>
            </p:txBody>
          </p:sp>
          <p:sp>
            <p:nvSpPr>
              <p:cNvPr id="50" name="正方形/長方形 49">
                <a:extLst>
                  <a:ext uri="{FF2B5EF4-FFF2-40B4-BE49-F238E27FC236}">
                    <a16:creationId xmlns:a16="http://schemas.microsoft.com/office/drawing/2014/main" id="{664BB24B-6AAB-4D5D-A3B8-07FF1812AFD0}"/>
                  </a:ext>
                </a:extLst>
              </p:cNvPr>
              <p:cNvSpPr/>
              <p:nvPr/>
            </p:nvSpPr>
            <p:spPr bwMode="auto">
              <a:xfrm>
                <a:off x="5653446" y="4082086"/>
                <a:ext cx="1861221" cy="261155"/>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lIns="99708" tIns="99708" rIns="99708" bIns="66472" rtlCol="0" anchor="ctr"/>
              <a:lstStyle/>
              <a:p>
                <a:pPr algn="ctr" fontAlgn="base">
                  <a:lnSpc>
                    <a:spcPts val="2123"/>
                  </a:lnSpc>
                  <a:spcBef>
                    <a:spcPct val="20000"/>
                  </a:spcBef>
                  <a:spcAft>
                    <a:spcPct val="0"/>
                  </a:spcAft>
                </a:pPr>
                <a:r>
                  <a:rPr lang="ja-JP" altLang="en-US" sz="2000" dirty="0">
                    <a:solidFill>
                      <a:prstClr val="black"/>
                    </a:solidFill>
                    <a:latin typeface="メイリオ" panose="020B0604030504040204" pitchFamily="50" charset="-128"/>
                    <a:cs typeface="メイリオ" panose="020B0604030504040204" pitchFamily="50" charset="-128"/>
                  </a:rPr>
                  <a:t>＜事業完了＞</a:t>
                </a:r>
              </a:p>
            </p:txBody>
          </p:sp>
          <p:sp>
            <p:nvSpPr>
              <p:cNvPr id="51" name="正方形/長方形 50">
                <a:extLst>
                  <a:ext uri="{FF2B5EF4-FFF2-40B4-BE49-F238E27FC236}">
                    <a16:creationId xmlns:a16="http://schemas.microsoft.com/office/drawing/2014/main" id="{AEE0775C-AA23-4E52-9F8B-0F779D89A084}"/>
                  </a:ext>
                </a:extLst>
              </p:cNvPr>
              <p:cNvSpPr/>
              <p:nvPr/>
            </p:nvSpPr>
            <p:spPr bwMode="auto">
              <a:xfrm>
                <a:off x="3758782" y="4098442"/>
                <a:ext cx="1861221" cy="261155"/>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lIns="99708" tIns="99708" rIns="99708" bIns="66472" rtlCol="0" anchor="ctr"/>
              <a:lstStyle/>
              <a:p>
                <a:pPr algn="ctr" fontAlgn="base">
                  <a:lnSpc>
                    <a:spcPts val="2123"/>
                  </a:lnSpc>
                  <a:spcBef>
                    <a:spcPct val="20000"/>
                  </a:spcBef>
                  <a:spcAft>
                    <a:spcPct val="0"/>
                  </a:spcAft>
                </a:pPr>
                <a:r>
                  <a:rPr lang="ja-JP" altLang="en-US" sz="2000" dirty="0">
                    <a:solidFill>
                      <a:prstClr val="black"/>
                    </a:solidFill>
                    <a:latin typeface="メイリオ" panose="020B0604030504040204" pitchFamily="50" charset="-128"/>
                    <a:cs typeface="メイリオ" panose="020B0604030504040204" pitchFamily="50" charset="-128"/>
                  </a:rPr>
                  <a:t>＜着工中＞</a:t>
                </a:r>
              </a:p>
            </p:txBody>
          </p:sp>
          <p:sp>
            <p:nvSpPr>
              <p:cNvPr id="52" name="角丸四角形 63">
                <a:extLst>
                  <a:ext uri="{FF2B5EF4-FFF2-40B4-BE49-F238E27FC236}">
                    <a16:creationId xmlns:a16="http://schemas.microsoft.com/office/drawing/2014/main" id="{8150DFDC-691F-4BDE-B12C-CE1821F18265}"/>
                  </a:ext>
                </a:extLst>
              </p:cNvPr>
              <p:cNvSpPr/>
              <p:nvPr/>
            </p:nvSpPr>
            <p:spPr>
              <a:xfrm>
                <a:off x="6800821" y="5129142"/>
                <a:ext cx="1894953" cy="448111"/>
              </a:xfrm>
              <a:prstGeom prst="roundRect">
                <a:avLst>
                  <a:gd name="adj" fmla="val 0"/>
                </a:avLst>
              </a:prstGeom>
              <a:solidFill>
                <a:schemeClr val="accent1">
                  <a:lumMod val="20000"/>
                  <a:lumOff val="80000"/>
                </a:schemeClr>
              </a:solidFill>
              <a:ln w="19050">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r>
                  <a:rPr lang="ja-JP" altLang="en-US" sz="2000" b="1" dirty="0">
                    <a:solidFill>
                      <a:prstClr val="black"/>
                    </a:solidFill>
                    <a:latin typeface="+mn-ea"/>
                    <a:cs typeface="メイリオ" panose="020B0604030504040204" pitchFamily="50" charset="-128"/>
                  </a:rPr>
                  <a:t>事後評価</a:t>
                </a:r>
                <a:endParaRPr lang="en-US" altLang="ja-JP" sz="2000" b="1" dirty="0">
                  <a:solidFill>
                    <a:prstClr val="black"/>
                  </a:solidFill>
                  <a:latin typeface="+mn-ea"/>
                  <a:cs typeface="メイリオ" panose="020B0604030504040204" pitchFamily="50" charset="-128"/>
                </a:endParaRPr>
              </a:p>
              <a:p>
                <a:pPr algn="ctr" fontAlgn="ctr">
                  <a:spcBef>
                    <a:spcPct val="0"/>
                  </a:spcBef>
                  <a:spcAft>
                    <a:spcPct val="0"/>
                  </a:spcAft>
                </a:pPr>
                <a:r>
                  <a:rPr lang="ja-JP" altLang="en-US" dirty="0">
                    <a:solidFill>
                      <a:prstClr val="black"/>
                    </a:solidFill>
                    <a:latin typeface="+mn-ea"/>
                    <a:cs typeface="メイリオ" panose="020B0604030504040204" pitchFamily="50" charset="-128"/>
                  </a:rPr>
                  <a:t>（完了後の評価）</a:t>
                </a:r>
                <a:endParaRPr lang="en-US" altLang="ja-JP" dirty="0">
                  <a:solidFill>
                    <a:prstClr val="black"/>
                  </a:solidFill>
                  <a:latin typeface="+mn-ea"/>
                  <a:cs typeface="メイリオ" panose="020B0604030504040204" pitchFamily="50" charset="-128"/>
                </a:endParaRPr>
              </a:p>
            </p:txBody>
          </p:sp>
          <p:cxnSp>
            <p:nvCxnSpPr>
              <p:cNvPr id="53" name="直線矢印コネクタ 52">
                <a:extLst>
                  <a:ext uri="{FF2B5EF4-FFF2-40B4-BE49-F238E27FC236}">
                    <a16:creationId xmlns:a16="http://schemas.microsoft.com/office/drawing/2014/main" id="{81D49441-4879-480C-85C2-702DB0F932DF}"/>
                  </a:ext>
                </a:extLst>
              </p:cNvPr>
              <p:cNvCxnSpPr>
                <a:cxnSpLocks/>
              </p:cNvCxnSpPr>
              <p:nvPr/>
            </p:nvCxnSpPr>
            <p:spPr bwMode="auto">
              <a:xfrm>
                <a:off x="6475901" y="4657827"/>
                <a:ext cx="1346128" cy="0"/>
              </a:xfrm>
              <a:prstGeom prst="straightConnector1">
                <a:avLst/>
              </a:prstGeom>
              <a:ln w="25400">
                <a:solidFill>
                  <a:srgbClr val="2683C6"/>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548A72FE-6533-4E0A-AFEF-A373053A6AAF}"/>
                  </a:ext>
                </a:extLst>
              </p:cNvPr>
              <p:cNvSpPr/>
              <p:nvPr/>
            </p:nvSpPr>
            <p:spPr bwMode="auto">
              <a:xfrm>
                <a:off x="6583975" y="4433169"/>
                <a:ext cx="964277" cy="358109"/>
              </a:xfrm>
              <a:prstGeom prst="rect">
                <a:avLst/>
              </a:prstGeom>
              <a:solidFill>
                <a:schemeClr val="bg1"/>
              </a:solidFill>
              <a:ln w="12700" algn="ctr">
                <a:noFill/>
                <a:round/>
                <a:headEnd/>
                <a:tailEnd/>
              </a:ln>
            </p:spPr>
            <p:txBody>
              <a:bodyPr lIns="33236" tIns="0" rIns="33236" bIns="0" rtlCol="0" anchor="ctr"/>
              <a:lstStyle/>
              <a:p>
                <a:pPr algn="ctr" fontAlgn="base">
                  <a:spcAft>
                    <a:spcPct val="0"/>
                  </a:spcAft>
                </a:pPr>
                <a:r>
                  <a:rPr lang="ja-JP" altLang="en-US" dirty="0">
                    <a:solidFill>
                      <a:prstClr val="black"/>
                    </a:solidFill>
                    <a:latin typeface="+mn-ea"/>
                    <a:cs typeface="メイリオ" panose="020B0604030504040204" pitchFamily="50" charset="-128"/>
                  </a:rPr>
                  <a:t>一定期間</a:t>
                </a:r>
                <a:endParaRPr lang="en-US" altLang="ja-JP" dirty="0">
                  <a:solidFill>
                    <a:prstClr val="black"/>
                  </a:solidFill>
                  <a:latin typeface="+mn-ea"/>
                  <a:cs typeface="メイリオ" panose="020B0604030504040204" pitchFamily="50" charset="-128"/>
                </a:endParaRPr>
              </a:p>
              <a:p>
                <a:pPr algn="ctr" fontAlgn="base">
                  <a:spcAft>
                    <a:spcPct val="0"/>
                  </a:spcAft>
                </a:pPr>
                <a:r>
                  <a:rPr lang="ja-JP" altLang="en-US" dirty="0">
                    <a:solidFill>
                      <a:prstClr val="black"/>
                    </a:solidFill>
                    <a:latin typeface="+mn-ea"/>
                    <a:cs typeface="メイリオ" panose="020B0604030504040204" pitchFamily="50" charset="-128"/>
                  </a:rPr>
                  <a:t>経過後</a:t>
                </a:r>
              </a:p>
            </p:txBody>
          </p:sp>
          <p:grpSp>
            <p:nvGrpSpPr>
              <p:cNvPr id="55" name="グループ化 54">
                <a:extLst>
                  <a:ext uri="{FF2B5EF4-FFF2-40B4-BE49-F238E27FC236}">
                    <a16:creationId xmlns:a16="http://schemas.microsoft.com/office/drawing/2014/main" id="{990636BD-7089-4AE9-960A-4EBC68AB0B87}"/>
                  </a:ext>
                </a:extLst>
              </p:cNvPr>
              <p:cNvGrpSpPr/>
              <p:nvPr/>
            </p:nvGrpSpPr>
            <p:grpSpPr>
              <a:xfrm>
                <a:off x="1681906" y="4775478"/>
                <a:ext cx="6871528" cy="311622"/>
                <a:chOff x="1919831" y="4801691"/>
                <a:chExt cx="7442963" cy="337537"/>
              </a:xfrm>
            </p:grpSpPr>
            <p:cxnSp>
              <p:nvCxnSpPr>
                <p:cNvPr id="64" name="直線コネクタ 63">
                  <a:extLst>
                    <a:ext uri="{FF2B5EF4-FFF2-40B4-BE49-F238E27FC236}">
                      <a16:creationId xmlns:a16="http://schemas.microsoft.com/office/drawing/2014/main" id="{C77E3332-6314-4F83-AC7F-B1DB3CAACD34}"/>
                    </a:ext>
                  </a:extLst>
                </p:cNvPr>
                <p:cNvCxnSpPr/>
                <p:nvPr/>
              </p:nvCxnSpPr>
              <p:spPr bwMode="auto">
                <a:xfrm>
                  <a:off x="1919831" y="4869191"/>
                  <a:ext cx="871542" cy="0"/>
                </a:xfrm>
                <a:prstGeom prst="line">
                  <a:avLst/>
                </a:prstGeom>
                <a:noFill/>
                <a:ln w="25400" cap="flat" cmpd="sng" algn="ctr">
                  <a:solidFill>
                    <a:srgbClr val="2683C6"/>
                  </a:solidFill>
                  <a:prstDash val="dash"/>
                  <a:round/>
                  <a:headEnd type="none" w="med" len="med"/>
                  <a:tailEnd type="none" w="med" len="med"/>
                </a:ln>
                <a:effectLst/>
              </p:spPr>
            </p:cxnSp>
            <p:grpSp>
              <p:nvGrpSpPr>
                <p:cNvPr id="65" name="グループ化 64">
                  <a:extLst>
                    <a:ext uri="{FF2B5EF4-FFF2-40B4-BE49-F238E27FC236}">
                      <a16:creationId xmlns:a16="http://schemas.microsoft.com/office/drawing/2014/main" id="{55BE88A6-3D42-428D-9C74-6B8D0F743AD3}"/>
                    </a:ext>
                  </a:extLst>
                </p:cNvPr>
                <p:cNvGrpSpPr/>
                <p:nvPr/>
              </p:nvGrpSpPr>
              <p:grpSpPr>
                <a:xfrm>
                  <a:off x="2796160" y="4801691"/>
                  <a:ext cx="4316334" cy="337537"/>
                  <a:chOff x="2796160" y="4801691"/>
                  <a:chExt cx="4316334" cy="337537"/>
                </a:xfrm>
              </p:grpSpPr>
              <p:sp>
                <p:nvSpPr>
                  <p:cNvPr id="67" name="正方形/長方形 66">
                    <a:extLst>
                      <a:ext uri="{FF2B5EF4-FFF2-40B4-BE49-F238E27FC236}">
                        <a16:creationId xmlns:a16="http://schemas.microsoft.com/office/drawing/2014/main" id="{283E0075-AD44-4494-AA76-A56B21AA7DAA}"/>
                      </a:ext>
                    </a:extLst>
                  </p:cNvPr>
                  <p:cNvSpPr/>
                  <p:nvPr/>
                </p:nvSpPr>
                <p:spPr bwMode="auto">
                  <a:xfrm>
                    <a:off x="4353890" y="4801691"/>
                    <a:ext cx="121340" cy="135000"/>
                  </a:xfrm>
                  <a:prstGeom prst="rect">
                    <a:avLst/>
                  </a:prstGeom>
                  <a:solidFill>
                    <a:srgbClr val="2683C6"/>
                  </a:solidFill>
                  <a:ln w="12700" algn="ctr">
                    <a:solidFill>
                      <a:srgbClr val="2683C6"/>
                    </a:solidFill>
                    <a:round/>
                    <a:headEnd/>
                    <a:tailEnd/>
                  </a:ln>
                </p:spPr>
                <p:txBody>
                  <a:bodyPr lIns="99708" tIns="99708" rIns="99708" bIns="66472" rtlCol="0" anchor="ctr"/>
                  <a:lstStyle/>
                  <a:p>
                    <a:pPr algn="ctr" fontAlgn="base">
                      <a:lnSpc>
                        <a:spcPts val="2123"/>
                      </a:lnSpc>
                      <a:spcBef>
                        <a:spcPct val="20000"/>
                      </a:spcBef>
                      <a:spcAft>
                        <a:spcPct val="0"/>
                      </a:spcAft>
                    </a:pPr>
                    <a:endParaRPr lang="ja-JP" altLang="en-US" sz="1292">
                      <a:solidFill>
                        <a:srgbClr val="FF0000"/>
                      </a:solidFill>
                      <a:latin typeface="メイリオ" panose="020B0604030504040204" pitchFamily="50" charset="-128"/>
                    </a:endParaRPr>
                  </a:p>
                </p:txBody>
              </p:sp>
              <p:sp>
                <p:nvSpPr>
                  <p:cNvPr id="68" name="正方形/長方形 67">
                    <a:extLst>
                      <a:ext uri="{FF2B5EF4-FFF2-40B4-BE49-F238E27FC236}">
                        <a16:creationId xmlns:a16="http://schemas.microsoft.com/office/drawing/2014/main" id="{1546DF78-431A-487F-86FE-A995054B144F}"/>
                      </a:ext>
                    </a:extLst>
                  </p:cNvPr>
                  <p:cNvSpPr/>
                  <p:nvPr/>
                </p:nvSpPr>
                <p:spPr bwMode="auto">
                  <a:xfrm>
                    <a:off x="5933219" y="4801691"/>
                    <a:ext cx="121340" cy="135000"/>
                  </a:xfrm>
                  <a:prstGeom prst="rect">
                    <a:avLst/>
                  </a:prstGeom>
                  <a:solidFill>
                    <a:srgbClr val="2683C6"/>
                  </a:solidFill>
                  <a:ln w="12700" algn="ctr">
                    <a:solidFill>
                      <a:srgbClr val="2683C6"/>
                    </a:solidFill>
                    <a:round/>
                    <a:headEnd/>
                    <a:tailEnd/>
                  </a:ln>
                </p:spPr>
                <p:txBody>
                  <a:bodyPr lIns="99708" tIns="99708" rIns="99708" bIns="66472" rtlCol="0" anchor="ctr"/>
                  <a:lstStyle/>
                  <a:p>
                    <a:pPr algn="ctr" fontAlgn="base">
                      <a:lnSpc>
                        <a:spcPts val="2123"/>
                      </a:lnSpc>
                      <a:spcBef>
                        <a:spcPct val="20000"/>
                      </a:spcBef>
                      <a:spcAft>
                        <a:spcPct val="0"/>
                      </a:spcAft>
                    </a:pPr>
                    <a:endParaRPr lang="ja-JP" altLang="en-US" sz="1292">
                      <a:solidFill>
                        <a:srgbClr val="FF0000"/>
                      </a:solidFill>
                      <a:latin typeface="メイリオ" panose="020B0604030504040204" pitchFamily="50" charset="-128"/>
                    </a:endParaRPr>
                  </a:p>
                </p:txBody>
              </p:sp>
              <p:cxnSp>
                <p:nvCxnSpPr>
                  <p:cNvPr id="69" name="直線矢印コネクタ 68">
                    <a:extLst>
                      <a:ext uri="{FF2B5EF4-FFF2-40B4-BE49-F238E27FC236}">
                        <a16:creationId xmlns:a16="http://schemas.microsoft.com/office/drawing/2014/main" id="{F9572A26-8B15-43BD-B175-691F6F34F21F}"/>
                      </a:ext>
                    </a:extLst>
                  </p:cNvPr>
                  <p:cNvCxnSpPr/>
                  <p:nvPr/>
                </p:nvCxnSpPr>
                <p:spPr bwMode="auto">
                  <a:xfrm>
                    <a:off x="4414560" y="4911038"/>
                    <a:ext cx="0" cy="228190"/>
                  </a:xfrm>
                  <a:prstGeom prst="straightConnector1">
                    <a:avLst/>
                  </a:prstGeom>
                  <a:noFill/>
                  <a:ln w="25400" cap="flat" cmpd="sng" algn="ctr">
                    <a:solidFill>
                      <a:srgbClr val="2683C6"/>
                    </a:solidFill>
                    <a:prstDash val="solid"/>
                    <a:round/>
                    <a:headEnd type="none" w="med" len="med"/>
                    <a:tailEnd type="arrow"/>
                  </a:ln>
                  <a:effectLst/>
                </p:spPr>
              </p:cxnSp>
              <p:cxnSp>
                <p:nvCxnSpPr>
                  <p:cNvPr id="70" name="直線矢印コネクタ 69">
                    <a:extLst>
                      <a:ext uri="{FF2B5EF4-FFF2-40B4-BE49-F238E27FC236}">
                        <a16:creationId xmlns:a16="http://schemas.microsoft.com/office/drawing/2014/main" id="{90BB3224-A736-4823-A274-4369A2763EE3}"/>
                      </a:ext>
                    </a:extLst>
                  </p:cNvPr>
                  <p:cNvCxnSpPr/>
                  <p:nvPr/>
                </p:nvCxnSpPr>
                <p:spPr bwMode="auto">
                  <a:xfrm>
                    <a:off x="5993889" y="4918632"/>
                    <a:ext cx="0" cy="220596"/>
                  </a:xfrm>
                  <a:prstGeom prst="straightConnector1">
                    <a:avLst/>
                  </a:prstGeom>
                  <a:noFill/>
                  <a:ln w="25400" cap="flat" cmpd="sng" algn="ctr">
                    <a:solidFill>
                      <a:srgbClr val="2683C6"/>
                    </a:solidFill>
                    <a:prstDash val="solid"/>
                    <a:round/>
                    <a:headEnd type="none" w="med" len="med"/>
                    <a:tailEnd type="arrow"/>
                  </a:ln>
                  <a:effectLst/>
                </p:spPr>
              </p:cxnSp>
              <p:cxnSp>
                <p:nvCxnSpPr>
                  <p:cNvPr id="71" name="直線コネクタ 70">
                    <a:extLst>
                      <a:ext uri="{FF2B5EF4-FFF2-40B4-BE49-F238E27FC236}">
                        <a16:creationId xmlns:a16="http://schemas.microsoft.com/office/drawing/2014/main" id="{E3C099B3-30D8-4D98-95FB-3166D7577514}"/>
                      </a:ext>
                    </a:extLst>
                  </p:cNvPr>
                  <p:cNvCxnSpPr/>
                  <p:nvPr/>
                </p:nvCxnSpPr>
                <p:spPr bwMode="auto">
                  <a:xfrm>
                    <a:off x="2796160" y="4869191"/>
                    <a:ext cx="4316334" cy="0"/>
                  </a:xfrm>
                  <a:prstGeom prst="line">
                    <a:avLst/>
                  </a:prstGeom>
                  <a:noFill/>
                  <a:ln w="25400" cap="flat" cmpd="sng" algn="ctr">
                    <a:solidFill>
                      <a:srgbClr val="2683C6"/>
                    </a:solidFill>
                    <a:prstDash val="solid"/>
                    <a:round/>
                    <a:headEnd type="none" w="med" len="med"/>
                    <a:tailEnd type="none" w="med" len="med"/>
                  </a:ln>
                  <a:effectLst/>
                </p:spPr>
              </p:cxnSp>
            </p:grpSp>
            <p:cxnSp>
              <p:nvCxnSpPr>
                <p:cNvPr id="66" name="直線矢印コネクタ 65">
                  <a:extLst>
                    <a:ext uri="{FF2B5EF4-FFF2-40B4-BE49-F238E27FC236}">
                      <a16:creationId xmlns:a16="http://schemas.microsoft.com/office/drawing/2014/main" id="{715699C8-D093-4264-A079-A8C2274C0229}"/>
                    </a:ext>
                  </a:extLst>
                </p:cNvPr>
                <p:cNvCxnSpPr/>
                <p:nvPr/>
              </p:nvCxnSpPr>
              <p:spPr bwMode="auto">
                <a:xfrm>
                  <a:off x="7112494" y="4869191"/>
                  <a:ext cx="2250300" cy="0"/>
                </a:xfrm>
                <a:prstGeom prst="straightConnector1">
                  <a:avLst/>
                </a:prstGeom>
                <a:ln w="25400">
                  <a:solidFill>
                    <a:srgbClr val="2683C6"/>
                  </a:solidFill>
                  <a:prstDash val="dash"/>
                  <a:headEnd type="none" w="med" len="med"/>
                  <a:tailEnd type="arrow"/>
                </a:ln>
              </p:spPr>
              <p:style>
                <a:lnRef idx="1">
                  <a:schemeClr val="accent1"/>
                </a:lnRef>
                <a:fillRef idx="0">
                  <a:schemeClr val="accent1"/>
                </a:fillRef>
                <a:effectRef idx="0">
                  <a:schemeClr val="accent1"/>
                </a:effectRef>
                <a:fontRef idx="minor">
                  <a:schemeClr val="tx1"/>
                </a:fontRef>
              </p:style>
            </p:cxnSp>
          </p:grpSp>
          <p:sp>
            <p:nvSpPr>
              <p:cNvPr id="56" name="角丸四角形 94">
                <a:extLst>
                  <a:ext uri="{FF2B5EF4-FFF2-40B4-BE49-F238E27FC236}">
                    <a16:creationId xmlns:a16="http://schemas.microsoft.com/office/drawing/2014/main" id="{FAA391E2-2747-4E6B-B96B-8DF7008F2050}"/>
                  </a:ext>
                </a:extLst>
              </p:cNvPr>
              <p:cNvSpPr/>
              <p:nvPr/>
            </p:nvSpPr>
            <p:spPr>
              <a:xfrm>
                <a:off x="3929090" y="5129142"/>
                <a:ext cx="1894953" cy="448111"/>
              </a:xfrm>
              <a:prstGeom prst="roundRect">
                <a:avLst>
                  <a:gd name="adj" fmla="val 0"/>
                </a:avLst>
              </a:prstGeom>
              <a:solidFill>
                <a:schemeClr val="accent1">
                  <a:lumMod val="20000"/>
                  <a:lumOff val="80000"/>
                </a:schemeClr>
              </a:solidFill>
              <a:ln w="19050">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r>
                  <a:rPr lang="ja-JP" altLang="en-US" sz="2000" b="1" dirty="0">
                    <a:solidFill>
                      <a:prstClr val="black"/>
                    </a:solidFill>
                    <a:latin typeface="+mn-ea"/>
                    <a:cs typeface="メイリオ" panose="020B0604030504040204" pitchFamily="50" charset="-128"/>
                  </a:rPr>
                  <a:t>事後評価</a:t>
                </a:r>
                <a:endParaRPr lang="en-US" altLang="ja-JP" sz="2000" b="1" dirty="0">
                  <a:solidFill>
                    <a:prstClr val="black"/>
                  </a:solidFill>
                  <a:latin typeface="+mn-ea"/>
                  <a:cs typeface="メイリオ" panose="020B0604030504040204" pitchFamily="50" charset="-128"/>
                </a:endParaRPr>
              </a:p>
              <a:p>
                <a:pPr algn="ctr" fontAlgn="ctr">
                  <a:spcBef>
                    <a:spcPct val="0"/>
                  </a:spcBef>
                  <a:spcAft>
                    <a:spcPct val="0"/>
                  </a:spcAft>
                </a:pPr>
                <a:r>
                  <a:rPr lang="ja-JP" altLang="en-US" dirty="0">
                    <a:solidFill>
                      <a:prstClr val="black"/>
                    </a:solidFill>
                    <a:latin typeface="+mn-ea"/>
                    <a:cs typeface="メイリオ" panose="020B0604030504040204" pitchFamily="50" charset="-128"/>
                  </a:rPr>
                  <a:t>（再評価）</a:t>
                </a:r>
                <a:endParaRPr lang="en-US" altLang="ja-JP" dirty="0">
                  <a:solidFill>
                    <a:prstClr val="black"/>
                  </a:solidFill>
                  <a:latin typeface="+mn-ea"/>
                  <a:cs typeface="メイリオ" panose="020B0604030504040204" pitchFamily="50" charset="-128"/>
                </a:endParaRPr>
              </a:p>
            </p:txBody>
          </p:sp>
          <p:grpSp>
            <p:nvGrpSpPr>
              <p:cNvPr id="57" name="グループ化 56">
                <a:extLst>
                  <a:ext uri="{FF2B5EF4-FFF2-40B4-BE49-F238E27FC236}">
                    <a16:creationId xmlns:a16="http://schemas.microsoft.com/office/drawing/2014/main" id="{9C1DC2DA-8986-4183-BEAF-9E2DD3A6D416}"/>
                  </a:ext>
                </a:extLst>
              </p:cNvPr>
              <p:cNvGrpSpPr/>
              <p:nvPr/>
            </p:nvGrpSpPr>
            <p:grpSpPr>
              <a:xfrm>
                <a:off x="2487038" y="4452586"/>
                <a:ext cx="2956139" cy="374348"/>
                <a:chOff x="3251097" y="4451946"/>
                <a:chExt cx="3201971" cy="405479"/>
              </a:xfrm>
            </p:grpSpPr>
            <p:cxnSp>
              <p:nvCxnSpPr>
                <p:cNvPr id="60" name="直線矢印コネクタ 59">
                  <a:extLst>
                    <a:ext uri="{FF2B5EF4-FFF2-40B4-BE49-F238E27FC236}">
                      <a16:creationId xmlns:a16="http://schemas.microsoft.com/office/drawing/2014/main" id="{46CBCE3C-5ED3-4E83-8680-82D6C9F600FC}"/>
                    </a:ext>
                  </a:extLst>
                </p:cNvPr>
                <p:cNvCxnSpPr/>
                <p:nvPr/>
              </p:nvCxnSpPr>
              <p:spPr bwMode="auto">
                <a:xfrm>
                  <a:off x="3251097" y="4740664"/>
                  <a:ext cx="1622642" cy="0"/>
                </a:xfrm>
                <a:prstGeom prst="straightConnector1">
                  <a:avLst/>
                </a:prstGeom>
                <a:ln w="25400">
                  <a:solidFill>
                    <a:srgbClr val="2683C6"/>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5D3154E0-0990-40ED-AF38-5F112596F150}"/>
                    </a:ext>
                  </a:extLst>
                </p:cNvPr>
                <p:cNvSpPr/>
                <p:nvPr/>
              </p:nvSpPr>
              <p:spPr bwMode="auto">
                <a:xfrm>
                  <a:off x="3392897" y="4606137"/>
                  <a:ext cx="1271779" cy="251288"/>
                </a:xfrm>
                <a:prstGeom prst="rect">
                  <a:avLst/>
                </a:prstGeom>
                <a:solidFill>
                  <a:schemeClr val="bg1"/>
                </a:solidFill>
                <a:ln w="12700" algn="ctr">
                  <a:noFill/>
                  <a:round/>
                  <a:headEnd/>
                  <a:tailEnd/>
                </a:ln>
              </p:spPr>
              <p:txBody>
                <a:bodyPr lIns="99708" tIns="99708" rIns="99708" bIns="66472" rtlCol="0" anchor="ctr"/>
                <a:lstStyle/>
                <a:p>
                  <a:pPr algn="ctr" fontAlgn="base">
                    <a:lnSpc>
                      <a:spcPts val="2123"/>
                    </a:lnSpc>
                    <a:spcBef>
                      <a:spcPct val="20000"/>
                    </a:spcBef>
                    <a:spcAft>
                      <a:spcPct val="0"/>
                    </a:spcAft>
                  </a:pPr>
                  <a:r>
                    <a:rPr lang="en-US" altLang="ja-JP" dirty="0">
                      <a:solidFill>
                        <a:prstClr val="black"/>
                      </a:solidFill>
                      <a:latin typeface="+mn-ea"/>
                      <a:cs typeface="メイリオ" panose="020B0604030504040204" pitchFamily="50" charset="-128"/>
                    </a:rPr>
                    <a:t>5</a:t>
                  </a:r>
                  <a:r>
                    <a:rPr lang="ja-JP" altLang="en-US" dirty="0">
                      <a:solidFill>
                        <a:prstClr val="black"/>
                      </a:solidFill>
                      <a:latin typeface="+mn-ea"/>
                      <a:cs typeface="メイリオ" panose="020B0604030504040204" pitchFamily="50" charset="-128"/>
                    </a:rPr>
                    <a:t>年未着工</a:t>
                  </a:r>
                </a:p>
              </p:txBody>
            </p:sp>
            <p:cxnSp>
              <p:nvCxnSpPr>
                <p:cNvPr id="62" name="直線矢印コネクタ 61">
                  <a:extLst>
                    <a:ext uri="{FF2B5EF4-FFF2-40B4-BE49-F238E27FC236}">
                      <a16:creationId xmlns:a16="http://schemas.microsoft.com/office/drawing/2014/main" id="{5BEEEBBA-EF85-44D4-8385-2301134EA583}"/>
                    </a:ext>
                  </a:extLst>
                </p:cNvPr>
                <p:cNvCxnSpPr/>
                <p:nvPr/>
              </p:nvCxnSpPr>
              <p:spPr bwMode="auto">
                <a:xfrm>
                  <a:off x="3251097" y="4592113"/>
                  <a:ext cx="3201971" cy="0"/>
                </a:xfrm>
                <a:prstGeom prst="straightConnector1">
                  <a:avLst/>
                </a:prstGeom>
                <a:ln w="25400">
                  <a:solidFill>
                    <a:srgbClr val="2683C6"/>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85F5FFF6-BCC1-463A-86BE-A5E470EDE32F}"/>
                    </a:ext>
                  </a:extLst>
                </p:cNvPr>
                <p:cNvSpPr/>
                <p:nvPr/>
              </p:nvSpPr>
              <p:spPr bwMode="auto">
                <a:xfrm>
                  <a:off x="5002644" y="4451946"/>
                  <a:ext cx="1228847" cy="282873"/>
                </a:xfrm>
                <a:prstGeom prst="rect">
                  <a:avLst/>
                </a:prstGeom>
                <a:solidFill>
                  <a:schemeClr val="bg1"/>
                </a:solidFill>
                <a:ln w="12700" algn="ctr">
                  <a:noFill/>
                  <a:round/>
                  <a:headEnd/>
                  <a:tailEnd/>
                </a:ln>
              </p:spPr>
              <p:txBody>
                <a:bodyPr lIns="99708" tIns="99708" rIns="99708" bIns="66472" rtlCol="0" anchor="ctr"/>
                <a:lstStyle/>
                <a:p>
                  <a:pPr algn="ctr" fontAlgn="base">
                    <a:lnSpc>
                      <a:spcPts val="2123"/>
                    </a:lnSpc>
                    <a:spcBef>
                      <a:spcPct val="20000"/>
                    </a:spcBef>
                    <a:spcAft>
                      <a:spcPct val="0"/>
                    </a:spcAft>
                  </a:pPr>
                  <a:r>
                    <a:rPr lang="en-US" altLang="ja-JP" dirty="0">
                      <a:solidFill>
                        <a:prstClr val="black"/>
                      </a:solidFill>
                      <a:latin typeface="+mn-ea"/>
                      <a:cs typeface="メイリオ" panose="020B0604030504040204" pitchFamily="50" charset="-128"/>
                    </a:rPr>
                    <a:t>10</a:t>
                  </a:r>
                  <a:r>
                    <a:rPr lang="ja-JP" altLang="en-US" dirty="0">
                      <a:solidFill>
                        <a:prstClr val="black"/>
                      </a:solidFill>
                      <a:latin typeface="+mn-ea"/>
                      <a:cs typeface="メイリオ" panose="020B0604030504040204" pitchFamily="50" charset="-128"/>
                    </a:rPr>
                    <a:t>年未了</a:t>
                  </a:r>
                </a:p>
              </p:txBody>
            </p:sp>
          </p:grpSp>
          <p:cxnSp>
            <p:nvCxnSpPr>
              <p:cNvPr id="58" name="直線コネクタ 57">
                <a:extLst>
                  <a:ext uri="{FF2B5EF4-FFF2-40B4-BE49-F238E27FC236}">
                    <a16:creationId xmlns:a16="http://schemas.microsoft.com/office/drawing/2014/main" id="{E2CB52F8-0AE6-4DAA-A1C5-C34F909260AD}"/>
                  </a:ext>
                </a:extLst>
              </p:cNvPr>
              <p:cNvCxnSpPr/>
              <p:nvPr/>
            </p:nvCxnSpPr>
            <p:spPr bwMode="auto">
              <a:xfrm>
                <a:off x="2461011" y="4458505"/>
                <a:ext cx="0" cy="316972"/>
              </a:xfrm>
              <a:prstGeom prst="line">
                <a:avLst/>
              </a:prstGeom>
              <a:noFill/>
              <a:ln w="50800" cap="flat" cmpd="sng" algn="ctr">
                <a:solidFill>
                  <a:srgbClr val="2683C6"/>
                </a:solidFill>
                <a:prstDash val="solid"/>
                <a:round/>
                <a:headEnd type="none" w="med" len="med"/>
                <a:tailEnd type="none" w="med" len="med"/>
              </a:ln>
              <a:effectLst/>
            </p:spPr>
          </p:cxnSp>
          <p:sp>
            <p:nvSpPr>
              <p:cNvPr id="59" name="角丸四角形 84">
                <a:extLst>
                  <a:ext uri="{FF2B5EF4-FFF2-40B4-BE49-F238E27FC236}">
                    <a16:creationId xmlns:a16="http://schemas.microsoft.com/office/drawing/2014/main" id="{4F27AFC3-920E-495B-A3E5-FAB7F8AF8B11}"/>
                  </a:ext>
                </a:extLst>
              </p:cNvPr>
              <p:cNvSpPr/>
              <p:nvPr/>
            </p:nvSpPr>
            <p:spPr>
              <a:xfrm>
                <a:off x="1514496" y="5129142"/>
                <a:ext cx="1894953" cy="448111"/>
              </a:xfrm>
              <a:prstGeom prst="roundRect">
                <a:avLst>
                  <a:gd name="adj" fmla="val 0"/>
                </a:avLst>
              </a:prstGeom>
              <a:solidFill>
                <a:schemeClr val="accent1">
                  <a:lumMod val="20000"/>
                  <a:lumOff val="80000"/>
                </a:schemeClr>
              </a:solidFill>
              <a:ln w="19050">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r>
                  <a:rPr lang="ja-JP" altLang="en-US" sz="2000" b="1" dirty="0">
                    <a:solidFill>
                      <a:prstClr val="black"/>
                    </a:solidFill>
                    <a:latin typeface="メイリオ" panose="020B0604030504040204" pitchFamily="50" charset="-128"/>
                    <a:cs typeface="メイリオ" panose="020B0604030504040204" pitchFamily="50" charset="-128"/>
                  </a:rPr>
                  <a:t>事前評価</a:t>
                </a:r>
                <a:endParaRPr lang="en-US" altLang="ja-JP" sz="2000" b="1" dirty="0">
                  <a:solidFill>
                    <a:prstClr val="black"/>
                  </a:solidFill>
                  <a:latin typeface="メイリオ" panose="020B0604030504040204" pitchFamily="50" charset="-128"/>
                  <a:cs typeface="メイリオ" panose="020B0604030504040204" pitchFamily="50" charset="-128"/>
                </a:endParaRPr>
              </a:p>
            </p:txBody>
          </p:sp>
        </p:grpSp>
        <p:grpSp>
          <p:nvGrpSpPr>
            <p:cNvPr id="43" name="グループ化 42"/>
            <p:cNvGrpSpPr/>
            <p:nvPr/>
          </p:nvGrpSpPr>
          <p:grpSpPr>
            <a:xfrm>
              <a:off x="1843421" y="2268485"/>
              <a:ext cx="5398348" cy="311623"/>
              <a:chOff x="2434942" y="4775478"/>
              <a:chExt cx="5398348" cy="311623"/>
            </a:xfrm>
          </p:grpSpPr>
          <p:sp>
            <p:nvSpPr>
              <p:cNvPr id="44" name="正方形/長方形 43">
                <a:extLst>
                  <a:ext uri="{FF2B5EF4-FFF2-40B4-BE49-F238E27FC236}">
                    <a16:creationId xmlns:a16="http://schemas.microsoft.com/office/drawing/2014/main" id="{66DE53A3-73FD-4D04-8EB5-D079618E976C}"/>
                  </a:ext>
                </a:extLst>
              </p:cNvPr>
              <p:cNvSpPr/>
              <p:nvPr/>
            </p:nvSpPr>
            <p:spPr bwMode="auto">
              <a:xfrm>
                <a:off x="7721266" y="4775478"/>
                <a:ext cx="112024" cy="124635"/>
              </a:xfrm>
              <a:prstGeom prst="rect">
                <a:avLst/>
              </a:prstGeom>
              <a:solidFill>
                <a:srgbClr val="2683C6"/>
              </a:solidFill>
              <a:ln w="12700" algn="ctr">
                <a:solidFill>
                  <a:srgbClr val="2683C6"/>
                </a:solidFill>
                <a:round/>
                <a:headEnd/>
                <a:tailEnd/>
              </a:ln>
            </p:spPr>
            <p:txBody>
              <a:bodyPr lIns="99708" tIns="99708" rIns="99708" bIns="66472" rtlCol="0" anchor="ctr"/>
              <a:lstStyle/>
              <a:p>
                <a:pPr algn="ctr" fontAlgn="base">
                  <a:lnSpc>
                    <a:spcPts val="2123"/>
                  </a:lnSpc>
                  <a:spcBef>
                    <a:spcPct val="20000"/>
                  </a:spcBef>
                  <a:spcAft>
                    <a:spcPct val="0"/>
                  </a:spcAft>
                </a:pPr>
                <a:endParaRPr lang="ja-JP" altLang="en-US" sz="1292">
                  <a:solidFill>
                    <a:srgbClr val="FF0000"/>
                  </a:solidFill>
                  <a:latin typeface="メイリオ" panose="020B0604030504040204" pitchFamily="50" charset="-128"/>
                </a:endParaRPr>
              </a:p>
            </p:txBody>
          </p:sp>
          <p:cxnSp>
            <p:nvCxnSpPr>
              <p:cNvPr id="45" name="直線矢印コネクタ 44">
                <a:extLst>
                  <a:ext uri="{FF2B5EF4-FFF2-40B4-BE49-F238E27FC236}">
                    <a16:creationId xmlns:a16="http://schemas.microsoft.com/office/drawing/2014/main" id="{B5672FFC-6654-41E8-8015-874197792ECF}"/>
                  </a:ext>
                </a:extLst>
              </p:cNvPr>
              <p:cNvCxnSpPr/>
              <p:nvPr/>
            </p:nvCxnSpPr>
            <p:spPr bwMode="auto">
              <a:xfrm>
                <a:off x="2490954" y="4852053"/>
                <a:ext cx="0" cy="235047"/>
              </a:xfrm>
              <a:prstGeom prst="straightConnector1">
                <a:avLst/>
              </a:prstGeom>
              <a:noFill/>
              <a:ln w="25400" cap="flat" cmpd="sng" algn="ctr">
                <a:solidFill>
                  <a:srgbClr val="2683C6"/>
                </a:solidFill>
                <a:prstDash val="solid"/>
                <a:round/>
                <a:headEnd type="none" w="med" len="med"/>
                <a:tailEnd type="arrow"/>
              </a:ln>
              <a:effectLst/>
            </p:spPr>
          </p:cxnSp>
          <p:cxnSp>
            <p:nvCxnSpPr>
              <p:cNvPr id="46" name="直線矢印コネクタ 45">
                <a:extLst>
                  <a:ext uri="{FF2B5EF4-FFF2-40B4-BE49-F238E27FC236}">
                    <a16:creationId xmlns:a16="http://schemas.microsoft.com/office/drawing/2014/main" id="{28D7E09B-914F-4CA1-95BE-2977AE8BA24D}"/>
                  </a:ext>
                </a:extLst>
              </p:cNvPr>
              <p:cNvCxnSpPr/>
              <p:nvPr/>
            </p:nvCxnSpPr>
            <p:spPr bwMode="auto">
              <a:xfrm>
                <a:off x="7777278" y="4883440"/>
                <a:ext cx="0" cy="203661"/>
              </a:xfrm>
              <a:prstGeom prst="straightConnector1">
                <a:avLst/>
              </a:prstGeom>
              <a:noFill/>
              <a:ln w="25400" cap="flat" cmpd="sng" algn="ctr">
                <a:solidFill>
                  <a:srgbClr val="2683C6"/>
                </a:solidFill>
                <a:prstDash val="sysDash"/>
                <a:round/>
                <a:headEnd type="none" w="med" len="med"/>
                <a:tailEnd type="arrow"/>
              </a:ln>
              <a:effectLst/>
            </p:spPr>
          </p:cxnSp>
          <p:sp>
            <p:nvSpPr>
              <p:cNvPr id="47" name="正方形/長方形 46">
                <a:extLst>
                  <a:ext uri="{FF2B5EF4-FFF2-40B4-BE49-F238E27FC236}">
                    <a16:creationId xmlns:a16="http://schemas.microsoft.com/office/drawing/2014/main" id="{2188498D-A68A-40EF-BEDE-3A0E1CDA9E55}"/>
                  </a:ext>
                </a:extLst>
              </p:cNvPr>
              <p:cNvSpPr/>
              <p:nvPr/>
            </p:nvSpPr>
            <p:spPr bwMode="auto">
              <a:xfrm>
                <a:off x="2434942" y="4775478"/>
                <a:ext cx="112024" cy="124635"/>
              </a:xfrm>
              <a:prstGeom prst="rect">
                <a:avLst/>
              </a:prstGeom>
              <a:solidFill>
                <a:srgbClr val="2683C6"/>
              </a:solidFill>
              <a:ln w="12700" algn="ctr">
                <a:solidFill>
                  <a:srgbClr val="2683C6"/>
                </a:solidFill>
                <a:round/>
                <a:headEnd/>
                <a:tailEnd/>
              </a:ln>
            </p:spPr>
            <p:txBody>
              <a:bodyPr lIns="99708" tIns="99708" rIns="99708" bIns="66472" rtlCol="0" anchor="ctr"/>
              <a:lstStyle/>
              <a:p>
                <a:pPr algn="ctr" fontAlgn="base">
                  <a:lnSpc>
                    <a:spcPts val="2123"/>
                  </a:lnSpc>
                  <a:spcBef>
                    <a:spcPct val="20000"/>
                  </a:spcBef>
                  <a:spcAft>
                    <a:spcPct val="0"/>
                  </a:spcAft>
                </a:pPr>
                <a:endParaRPr lang="ja-JP" altLang="en-US" sz="1292">
                  <a:solidFill>
                    <a:srgbClr val="FF0000"/>
                  </a:solidFill>
                  <a:latin typeface="メイリオ" panose="020B0604030504040204" pitchFamily="50" charset="-128"/>
                </a:endParaRPr>
              </a:p>
            </p:txBody>
          </p:sp>
        </p:grpSp>
      </p:grpSp>
      <p:sp>
        <p:nvSpPr>
          <p:cNvPr id="3" name="スライド番号プレースホルダー 2">
            <a:extLst>
              <a:ext uri="{FF2B5EF4-FFF2-40B4-BE49-F238E27FC236}">
                <a16:creationId xmlns:a16="http://schemas.microsoft.com/office/drawing/2014/main" id="{F1ADF171-C4BC-472B-B3ED-77160A5B6AA2}"/>
              </a:ext>
            </a:extLst>
          </p:cNvPr>
          <p:cNvSpPr>
            <a:spLocks noGrp="1"/>
          </p:cNvSpPr>
          <p:nvPr>
            <p:ph type="sldNum" sz="quarter" idx="12"/>
          </p:nvPr>
        </p:nvSpPr>
        <p:spPr/>
        <p:txBody>
          <a:bodyPr/>
          <a:lstStyle/>
          <a:p>
            <a:pPr>
              <a:defRPr/>
            </a:pPr>
            <a:r>
              <a:rPr lang="en-US" altLang="ja-JP" dirty="0">
                <a:solidFill>
                  <a:prstClr val="black"/>
                </a:solidFill>
              </a:rPr>
              <a:t>22</a:t>
            </a:r>
          </a:p>
        </p:txBody>
      </p:sp>
      <p:pic>
        <p:nvPicPr>
          <p:cNvPr id="2" name="23">
            <a:hlinkClick r:id="" action="ppaction://media"/>
            <a:extLst>
              <a:ext uri="{FF2B5EF4-FFF2-40B4-BE49-F238E27FC236}">
                <a16:creationId xmlns:a16="http://schemas.microsoft.com/office/drawing/2014/main" id="{091D84DF-F9CD-F5F8-9B65-BDC7180BB4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14855" y="43543"/>
            <a:ext cx="609600" cy="609600"/>
          </a:xfrm>
          <a:prstGeom prst="rect">
            <a:avLst/>
          </a:prstGeom>
        </p:spPr>
      </p:pic>
    </p:spTree>
    <p:extLst>
      <p:ext uri="{BB962C8B-B14F-4D97-AF65-F5344CB8AC3E}">
        <p14:creationId xmlns:p14="http://schemas.microsoft.com/office/powerpoint/2010/main" val="340463943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1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事前評価">
            <a:extLst>
              <a:ext uri="{FF2B5EF4-FFF2-40B4-BE49-F238E27FC236}">
                <a16:creationId xmlns:a16="http://schemas.microsoft.com/office/drawing/2014/main" id="{DD7AF00F-BFFF-4546-B638-F56FB080CB2F}"/>
              </a:ext>
            </a:extLst>
          </p:cNvPr>
          <p:cNvSpPr/>
          <p:nvPr/>
        </p:nvSpPr>
        <p:spPr>
          <a:xfrm>
            <a:off x="98704" y="3945080"/>
            <a:ext cx="8993520" cy="2353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事前評価（義務付け）</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・供与限度額が</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億円以上の無償資金協力事業</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（技術協力又はこれに密接に関連性を有する事業のための</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施設の整備を目的として行われるもの）</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・供与限度額が</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億円以上の有償資金協力事業</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事後評価（義務付け）</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・事業決定後</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年経過時点で未着手のもの</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年経過時点で事業が未了のもの</a:t>
            </a:r>
            <a:endParaRPr lang="en-US" altLang="ja-JP"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図"/>
          <p:cNvGrpSpPr/>
          <p:nvPr/>
        </p:nvGrpSpPr>
        <p:grpSpPr>
          <a:xfrm>
            <a:off x="332891" y="1135365"/>
            <a:ext cx="8628603" cy="2668616"/>
            <a:chOff x="663444" y="4149492"/>
            <a:chExt cx="5956990" cy="2381881"/>
          </a:xfrm>
        </p:grpSpPr>
        <p:sp>
          <p:nvSpPr>
            <p:cNvPr id="2" name="角丸四角形 1"/>
            <p:cNvSpPr/>
            <p:nvPr/>
          </p:nvSpPr>
          <p:spPr>
            <a:xfrm>
              <a:off x="663444" y="5004707"/>
              <a:ext cx="1649186" cy="726622"/>
            </a:xfrm>
            <a:prstGeom prst="roundRect">
              <a:avLst/>
            </a:prstGeom>
            <a:solidFill>
              <a:schemeClr val="accent1">
                <a:lumMod val="20000"/>
                <a:lumOff val="80000"/>
              </a:schemeClr>
            </a:solidFill>
            <a:ln w="5080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n-ea"/>
                  <a:cs typeface="メイリオ" panose="020B0604030504040204" pitchFamily="50" charset="-128"/>
                </a:rPr>
                <a:t>政府開発援助</a:t>
              </a:r>
              <a:endParaRPr kumimoji="1" lang="en-US" altLang="ja-JP" sz="2400" dirty="0">
                <a:solidFill>
                  <a:schemeClr val="tx1"/>
                </a:solidFill>
                <a:latin typeface="+mn-ea"/>
                <a:cs typeface="メイリオ" panose="020B0604030504040204" pitchFamily="50" charset="-128"/>
              </a:endParaRPr>
            </a:p>
            <a:p>
              <a:pPr algn="ctr"/>
              <a:r>
                <a:rPr lang="ja-JP" altLang="en-US" sz="2400" dirty="0">
                  <a:solidFill>
                    <a:schemeClr val="tx1"/>
                  </a:solidFill>
                  <a:latin typeface="+mn-ea"/>
                  <a:cs typeface="メイリオ" panose="020B0604030504040204" pitchFamily="50" charset="-128"/>
                </a:rPr>
                <a:t>（ＯＤＡ）</a:t>
              </a:r>
              <a:endParaRPr kumimoji="1" lang="ja-JP" altLang="en-US" sz="2400" dirty="0">
                <a:solidFill>
                  <a:schemeClr val="tx1"/>
                </a:solidFill>
                <a:latin typeface="+mn-ea"/>
                <a:cs typeface="メイリオ" panose="020B0604030504040204" pitchFamily="50" charset="-128"/>
              </a:endParaRPr>
            </a:p>
          </p:txBody>
        </p:sp>
        <p:sp>
          <p:nvSpPr>
            <p:cNvPr id="11" name="角丸四角形 10"/>
            <p:cNvSpPr/>
            <p:nvPr/>
          </p:nvSpPr>
          <p:spPr>
            <a:xfrm>
              <a:off x="2809914" y="4506686"/>
              <a:ext cx="1416294" cy="726622"/>
            </a:xfrm>
            <a:prstGeom prst="roundRect">
              <a:avLst/>
            </a:prstGeom>
            <a:solidFill>
              <a:schemeClr val="accent1">
                <a:lumMod val="20000"/>
                <a:lumOff val="80000"/>
              </a:schemeClr>
            </a:solidFill>
            <a:ln w="5080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n-ea"/>
                  <a:cs typeface="メイリオ" panose="020B0604030504040204" pitchFamily="50" charset="-128"/>
                </a:rPr>
                <a:t>二国間援助</a:t>
              </a:r>
            </a:p>
          </p:txBody>
        </p:sp>
        <p:grpSp>
          <p:nvGrpSpPr>
            <p:cNvPr id="7" name="グループ化 6"/>
            <p:cNvGrpSpPr/>
            <p:nvPr/>
          </p:nvGrpSpPr>
          <p:grpSpPr>
            <a:xfrm>
              <a:off x="2312630" y="4869997"/>
              <a:ext cx="497284" cy="996042"/>
              <a:chOff x="2956209" y="4869997"/>
              <a:chExt cx="497284" cy="996042"/>
            </a:xfrm>
          </p:grpSpPr>
          <p:cxnSp>
            <p:nvCxnSpPr>
              <p:cNvPr id="5" name="直線コネクタ 4"/>
              <p:cNvCxnSpPr>
                <a:cxnSpLocks/>
                <a:stCxn id="2" idx="3"/>
              </p:cNvCxnSpPr>
              <p:nvPr/>
            </p:nvCxnSpPr>
            <p:spPr>
              <a:xfrm>
                <a:off x="2956209" y="5368018"/>
                <a:ext cx="268684" cy="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左大かっこ 5"/>
              <p:cNvSpPr/>
              <p:nvPr/>
            </p:nvSpPr>
            <p:spPr>
              <a:xfrm>
                <a:off x="3224893" y="4869997"/>
                <a:ext cx="228600" cy="996042"/>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latin typeface="+mn-ea"/>
                </a:endParaRPr>
              </a:p>
            </p:txBody>
          </p:sp>
        </p:grpSp>
        <p:sp>
          <p:nvSpPr>
            <p:cNvPr id="12" name="角丸四角形 11"/>
            <p:cNvSpPr/>
            <p:nvPr/>
          </p:nvSpPr>
          <p:spPr>
            <a:xfrm>
              <a:off x="2809913" y="5368017"/>
              <a:ext cx="1416294" cy="116335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400" dirty="0">
                  <a:solidFill>
                    <a:schemeClr val="tx1"/>
                  </a:solidFill>
                  <a:latin typeface="+mn-ea"/>
                  <a:cs typeface="メイリオ" panose="020B0604030504040204" pitchFamily="50" charset="-128"/>
                </a:rPr>
                <a:t>国際機関に対する</a:t>
              </a:r>
              <a:endParaRPr kumimoji="1" lang="en-US" altLang="ja-JP" sz="2400" dirty="0">
                <a:solidFill>
                  <a:schemeClr val="tx1"/>
                </a:solidFill>
                <a:latin typeface="+mn-ea"/>
                <a:cs typeface="メイリオ" panose="020B0604030504040204" pitchFamily="50" charset="-128"/>
              </a:endParaRPr>
            </a:p>
            <a:p>
              <a:pPr algn="ctr"/>
              <a:r>
                <a:rPr kumimoji="1" lang="ja-JP" altLang="en-US" sz="2400" dirty="0">
                  <a:solidFill>
                    <a:schemeClr val="tx1"/>
                  </a:solidFill>
                  <a:latin typeface="+mn-ea"/>
                  <a:cs typeface="メイリオ" panose="020B0604030504040204" pitchFamily="50" charset="-128"/>
                </a:rPr>
                <a:t>出資・拠出</a:t>
              </a:r>
            </a:p>
          </p:txBody>
        </p:sp>
        <p:grpSp>
          <p:nvGrpSpPr>
            <p:cNvPr id="20" name="グループ化 19"/>
            <p:cNvGrpSpPr/>
            <p:nvPr/>
          </p:nvGrpSpPr>
          <p:grpSpPr>
            <a:xfrm>
              <a:off x="4231783" y="4506688"/>
              <a:ext cx="547007" cy="1233929"/>
              <a:chOff x="4231783" y="4506688"/>
              <a:chExt cx="547007" cy="1233929"/>
            </a:xfrm>
          </p:grpSpPr>
          <p:cxnSp>
            <p:nvCxnSpPr>
              <p:cNvPr id="14" name="直線コネクタ 13"/>
              <p:cNvCxnSpPr/>
              <p:nvPr/>
            </p:nvCxnSpPr>
            <p:spPr>
              <a:xfrm flipV="1">
                <a:off x="4231783" y="4869997"/>
                <a:ext cx="251484" cy="61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左大かっこ 14"/>
              <p:cNvSpPr/>
              <p:nvPr/>
            </p:nvSpPr>
            <p:spPr>
              <a:xfrm>
                <a:off x="4483268" y="4506688"/>
                <a:ext cx="295522" cy="1233929"/>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latin typeface="+mn-ea"/>
                </a:endParaRPr>
              </a:p>
            </p:txBody>
          </p:sp>
        </p:grpSp>
        <p:sp>
          <p:nvSpPr>
            <p:cNvPr id="17" name="角丸四角形 16"/>
            <p:cNvSpPr/>
            <p:nvPr/>
          </p:nvSpPr>
          <p:spPr>
            <a:xfrm>
              <a:off x="4762461" y="4149492"/>
              <a:ext cx="1850610" cy="726622"/>
            </a:xfrm>
            <a:prstGeom prst="roundRect">
              <a:avLst/>
            </a:prstGeom>
            <a:solidFill>
              <a:schemeClr val="accent1">
                <a:lumMod val="20000"/>
                <a:lumOff val="80000"/>
              </a:schemeClr>
            </a:solidFill>
            <a:ln w="5080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n-ea"/>
                  <a:cs typeface="メイリオ" panose="020B0604030504040204" pitchFamily="50" charset="-128"/>
                </a:rPr>
                <a:t>無償資金協力</a:t>
              </a:r>
            </a:p>
          </p:txBody>
        </p:sp>
        <p:sp>
          <p:nvSpPr>
            <p:cNvPr id="19" name="角丸四角形 18"/>
            <p:cNvSpPr/>
            <p:nvPr/>
          </p:nvSpPr>
          <p:spPr>
            <a:xfrm>
              <a:off x="4792710" y="5447958"/>
              <a:ext cx="1827724" cy="726622"/>
            </a:xfrm>
            <a:prstGeom prst="roundRect">
              <a:avLst/>
            </a:prstGeom>
            <a:solidFill>
              <a:schemeClr val="accent1">
                <a:lumMod val="20000"/>
                <a:lumOff val="80000"/>
              </a:schemeClr>
            </a:solidFill>
            <a:ln w="50800"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n-ea"/>
                  <a:cs typeface="メイリオ" panose="020B0604030504040204" pitchFamily="50" charset="-128"/>
                </a:rPr>
                <a:t>有償資金協力</a:t>
              </a:r>
            </a:p>
          </p:txBody>
        </p:sp>
      </p:grpSp>
      <p:sp>
        <p:nvSpPr>
          <p:cNvPr id="22" name="タイトル線">
            <a:extLst>
              <a:ext uri="{FF2B5EF4-FFF2-40B4-BE49-F238E27FC236}">
                <a16:creationId xmlns:a16="http://schemas.microsoft.com/office/drawing/2014/main" id="{581D9C1D-B9BC-4CF7-A04D-7E177A1B87DC}"/>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0" name="タイトル">
            <a:extLst>
              <a:ext uri="{FF2B5EF4-FFF2-40B4-BE49-F238E27FC236}">
                <a16:creationId xmlns:a16="http://schemas.microsoft.com/office/drawing/2014/main" id="{FB838377-72A5-45FD-911B-1B0FD3C7E0BE}"/>
              </a:ext>
            </a:extLst>
          </p:cNvPr>
          <p:cNvSpPr txBox="1">
            <a:spLocks/>
          </p:cNvSpPr>
          <p:nvPr/>
        </p:nvSpPr>
        <p:spPr>
          <a:xfrm>
            <a:off x="-66676" y="37071"/>
            <a:ext cx="9107467" cy="722732"/>
          </a:xfrm>
          <a:prstGeom prst="rect">
            <a:avLst/>
          </a:prstGeom>
        </p:spPr>
        <p:txBody>
          <a:bodyPr vert="horz" lIns="91440" tIns="45720" rIns="91440" bIns="45720" rtlCol="0" anchor="ctr">
            <a:norm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2800" dirty="0">
                <a:latin typeface="+mn-ea"/>
                <a:ea typeface="+mn-ea"/>
              </a:rPr>
              <a:t>５ 義務付け５分野 </a:t>
            </a:r>
            <a:r>
              <a:rPr lang="ja-JP" altLang="en-US" sz="1900" dirty="0">
                <a:latin typeface="+mn-ea"/>
                <a:ea typeface="+mn-ea"/>
              </a:rPr>
              <a:t>～（</a:t>
            </a:r>
            <a:r>
              <a:rPr lang="en-US" altLang="ja-JP" sz="1900" dirty="0">
                <a:latin typeface="+mn-ea"/>
                <a:ea typeface="+mn-ea"/>
              </a:rPr>
              <a:t>3</a:t>
            </a:r>
            <a:r>
              <a:rPr lang="ja-JP" altLang="en-US" sz="1900" dirty="0">
                <a:latin typeface="+mn-ea"/>
                <a:ea typeface="+mn-ea"/>
              </a:rPr>
              <a:t>）政府開発援助の政策評価～</a:t>
            </a:r>
          </a:p>
        </p:txBody>
      </p:sp>
      <p:sp>
        <p:nvSpPr>
          <p:cNvPr id="4" name="スライド番号プレースホルダー 3">
            <a:extLst>
              <a:ext uri="{FF2B5EF4-FFF2-40B4-BE49-F238E27FC236}">
                <a16:creationId xmlns:a16="http://schemas.microsoft.com/office/drawing/2014/main" id="{B79D2464-A5E8-46DA-853C-DB93F0220523}"/>
              </a:ext>
            </a:extLst>
          </p:cNvPr>
          <p:cNvSpPr>
            <a:spLocks noGrp="1"/>
          </p:cNvSpPr>
          <p:nvPr>
            <p:ph type="sldNum" sz="quarter" idx="12"/>
          </p:nvPr>
        </p:nvSpPr>
        <p:spPr/>
        <p:txBody>
          <a:bodyPr/>
          <a:lstStyle/>
          <a:p>
            <a:pPr>
              <a:defRPr/>
            </a:pPr>
            <a:r>
              <a:rPr lang="en-US" altLang="ja-JP" dirty="0">
                <a:solidFill>
                  <a:prstClr val="black"/>
                </a:solidFill>
              </a:rPr>
              <a:t>23</a:t>
            </a:r>
          </a:p>
        </p:txBody>
      </p:sp>
      <p:pic>
        <p:nvPicPr>
          <p:cNvPr id="3" name="24">
            <a:hlinkClick r:id="" action="ppaction://media"/>
            <a:extLst>
              <a:ext uri="{FF2B5EF4-FFF2-40B4-BE49-F238E27FC236}">
                <a16:creationId xmlns:a16="http://schemas.microsoft.com/office/drawing/2014/main" id="{6B8C4508-25A7-E569-D2EF-0E5587943A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395" y="69799"/>
            <a:ext cx="609600" cy="609600"/>
          </a:xfrm>
          <a:prstGeom prst="rect">
            <a:avLst/>
          </a:prstGeom>
        </p:spPr>
      </p:pic>
    </p:spTree>
    <p:extLst>
      <p:ext uri="{BB962C8B-B14F-4D97-AF65-F5344CB8AC3E}">
        <p14:creationId xmlns:p14="http://schemas.microsoft.com/office/powerpoint/2010/main" val="38938398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3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事前評価">
            <a:extLst>
              <a:ext uri="{FF2B5EF4-FFF2-40B4-BE49-F238E27FC236}">
                <a16:creationId xmlns:a16="http://schemas.microsoft.com/office/drawing/2014/main" id="{69B7DE8C-7303-4E32-B494-26A5F1A59FF2}"/>
              </a:ext>
            </a:extLst>
          </p:cNvPr>
          <p:cNvSpPr/>
          <p:nvPr/>
        </p:nvSpPr>
        <p:spPr>
          <a:xfrm>
            <a:off x="949827" y="5151363"/>
            <a:ext cx="6890418" cy="1400383"/>
          </a:xfrm>
          <a:prstGeom prst="rect">
            <a:avLst/>
          </a:prstGeom>
        </p:spPr>
        <p:txBody>
          <a:bodyPr wrap="square" lIns="91440" tIns="45720" rIns="91440" bIns="45720" anchor="t">
            <a:spAutoFit/>
          </a:bodyPr>
          <a:lstStyle/>
          <a:p>
            <a:r>
              <a:rPr lang="ja-JP" altLang="en-US" sz="2000" b="1" dirty="0">
                <a:solidFill>
                  <a:prstClr val="black"/>
                </a:solidFill>
                <a:latin typeface="メイリオ" panose="020B0604030504040204" pitchFamily="50" charset="-128"/>
                <a:cs typeface="メイリオ" panose="020B0604030504040204" pitchFamily="50" charset="-128"/>
              </a:rPr>
              <a:t>○</a:t>
            </a:r>
            <a:r>
              <a:rPr lang="ja-JP" altLang="en-US" sz="2000" b="1" dirty="0">
                <a:solidFill>
                  <a:prstClr val="black"/>
                </a:solidFill>
                <a:latin typeface="+mn-ea"/>
                <a:cs typeface="メイリオ" panose="020B0604030504040204" pitchFamily="50" charset="-128"/>
              </a:rPr>
              <a:t>事前評価（義務付け）</a:t>
            </a:r>
            <a:endParaRPr lang="en-US" altLang="ja-JP" sz="2000" b="1" dirty="0">
              <a:solidFill>
                <a:prstClr val="black"/>
              </a:solidFill>
              <a:latin typeface="+mn-ea"/>
              <a:cs typeface="メイリオ" panose="020B0604030504040204" pitchFamily="50" charset="-128"/>
            </a:endParaRPr>
          </a:p>
          <a:p>
            <a:pPr algn="just" eaLnBrk="0" fontAlgn="base" hangingPunct="0">
              <a:spcBef>
                <a:spcPct val="0"/>
              </a:spcBef>
              <a:spcAft>
                <a:spcPct val="0"/>
              </a:spcAft>
            </a:pPr>
            <a:r>
              <a:rPr kumimoji="0" lang="ja-JP" altLang="en-US" sz="2000" dirty="0">
                <a:solidFill>
                  <a:prstClr val="black"/>
                </a:solidFill>
                <a:latin typeface="+mn-ea"/>
                <a:cs typeface="メイリオ" panose="020B0604030504040204" pitchFamily="50" charset="-128"/>
              </a:rPr>
              <a:t>   法律又は政令で新設・改廃する規制</a:t>
            </a:r>
            <a:endParaRPr kumimoji="0" lang="en-US" altLang="ja-JP" sz="2000" dirty="0">
              <a:solidFill>
                <a:prstClr val="black"/>
              </a:solidFill>
              <a:latin typeface="+mn-ea"/>
              <a:cs typeface="メイリオ" panose="020B0604030504040204" pitchFamily="50" charset="-128"/>
            </a:endParaRPr>
          </a:p>
          <a:p>
            <a:pPr algn="just" eaLnBrk="0" fontAlgn="base" hangingPunct="0">
              <a:spcBef>
                <a:spcPts val="600"/>
              </a:spcBef>
              <a:spcAft>
                <a:spcPct val="0"/>
              </a:spcAft>
            </a:pPr>
            <a:r>
              <a:rPr kumimoji="0" lang="ja-JP" altLang="en-US" sz="2000">
                <a:solidFill>
                  <a:prstClr val="black"/>
                </a:solidFill>
                <a:latin typeface="メイリオ"/>
                <a:ea typeface="メイリオ"/>
                <a:cs typeface="メイリオ" panose="020B0604030504040204" pitchFamily="50" charset="-128"/>
              </a:rPr>
              <a:t>○</a:t>
            </a:r>
            <a:r>
              <a:rPr kumimoji="0" lang="ja-JP" altLang="en-US" sz="2000" b="1">
                <a:solidFill>
                  <a:prstClr val="black"/>
                </a:solidFill>
                <a:latin typeface="メイリオ"/>
                <a:ea typeface="メイリオ"/>
                <a:cs typeface="メイリオ" panose="020B0604030504040204" pitchFamily="50" charset="-128"/>
              </a:rPr>
              <a:t>事義務付け義務付け）</a:t>
            </a:r>
            <a:endParaRPr kumimoji="0" lang="en-US" altLang="ja-JP" sz="2000" b="1" dirty="0">
              <a:solidFill>
                <a:prstClr val="black"/>
              </a:solidFill>
              <a:latin typeface="+mn-ea"/>
              <a:cs typeface="メイリオ" panose="020B0604030504040204" pitchFamily="50" charset="-128"/>
            </a:endParaRPr>
          </a:p>
          <a:p>
            <a:pPr algn="just" eaLnBrk="0" fontAlgn="base" hangingPunct="0">
              <a:spcBef>
                <a:spcPct val="0"/>
              </a:spcBef>
              <a:spcAft>
                <a:spcPct val="0"/>
              </a:spcAft>
            </a:pPr>
            <a:r>
              <a:rPr kumimoji="0" lang="ja-JP" altLang="en-US" sz="2000" dirty="0">
                <a:solidFill>
                  <a:prstClr val="black"/>
                </a:solidFill>
                <a:latin typeface="+mn-ea"/>
                <a:cs typeface="メイリオ" panose="020B0604030504040204" pitchFamily="50" charset="-128"/>
              </a:rPr>
              <a:t>　事前評価を実施した規制</a:t>
            </a:r>
            <a:endParaRPr kumimoji="0" lang="en-US" altLang="ja-JP" sz="2000" dirty="0">
              <a:solidFill>
                <a:prstClr val="black"/>
              </a:solidFill>
              <a:latin typeface="+mn-ea"/>
            </a:endParaRPr>
          </a:p>
        </p:txBody>
      </p:sp>
      <p:sp>
        <p:nvSpPr>
          <p:cNvPr id="58" name="図：規制の質の向上、国民への説明責任"/>
          <p:cNvSpPr/>
          <p:nvPr/>
        </p:nvSpPr>
        <p:spPr>
          <a:xfrm>
            <a:off x="985965" y="4587648"/>
            <a:ext cx="6603374" cy="42531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 rtlCol="0" anchor="ctr"/>
          <a:lstStyle/>
          <a:p>
            <a:pPr algn="ct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規制の質</a:t>
            </a:r>
            <a:r>
              <a:rPr lang="ja-JP" altLang="en-US" sz="2000" b="1" dirty="0">
                <a:solidFill>
                  <a:prstClr val="white"/>
                </a:solidFill>
                <a:latin typeface="メイリオ" panose="020B0604030504040204" pitchFamily="50" charset="-128"/>
                <a:cs typeface="メイリオ" panose="020B0604030504040204" pitchFamily="50" charset="-128"/>
              </a:rPr>
              <a:t>の上向、</a:t>
            </a: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国民への説明責任</a:t>
            </a:r>
          </a:p>
        </p:txBody>
      </p:sp>
      <p:sp>
        <p:nvSpPr>
          <p:cNvPr id="65" name="図：分析">
            <a:extLst>
              <a:ext uri="{FF2B5EF4-FFF2-40B4-BE49-F238E27FC236}">
                <a16:creationId xmlns:a16="http://schemas.microsoft.com/office/drawing/2014/main" id="{C5645AFD-18E4-446B-AB22-BE2F11871E7C}"/>
              </a:ext>
            </a:extLst>
          </p:cNvPr>
          <p:cNvSpPr/>
          <p:nvPr/>
        </p:nvSpPr>
        <p:spPr>
          <a:xfrm>
            <a:off x="3966970" y="3193886"/>
            <a:ext cx="952070" cy="485415"/>
          </a:xfrm>
          <a:prstGeom prst="rect">
            <a:avLst/>
          </a:prstGeom>
          <a:solidFill>
            <a:schemeClr val="bg1"/>
          </a:solidFill>
          <a:ln>
            <a:solidFill>
              <a:schemeClr val="bg1">
                <a:lumMod val="50000"/>
              </a:schemeClr>
            </a:solidFill>
          </a:ln>
        </p:spPr>
        <p:txBody>
          <a:bodyPr wrap="square" tIns="54000" bIns="0">
            <a:spAutoFit/>
          </a:bodyPr>
          <a:lstStyle/>
          <a:p>
            <a:pPr algn="ctr"/>
            <a:r>
              <a:rPr lang="ja-JP" altLang="en-US" sz="2800" b="1" dirty="0">
                <a:solidFill>
                  <a:prstClr val="black"/>
                </a:solidFill>
                <a:latin typeface="メイリオ" panose="020B0604030504040204" pitchFamily="50" charset="-128"/>
                <a:cs typeface="メイリオ" panose="020B0604030504040204" pitchFamily="50" charset="-128"/>
              </a:rPr>
              <a:t>分析</a:t>
            </a:r>
          </a:p>
        </p:txBody>
      </p:sp>
      <p:sp>
        <p:nvSpPr>
          <p:cNvPr id="66" name="テキスト：規制により発生する"/>
          <p:cNvSpPr/>
          <p:nvPr/>
        </p:nvSpPr>
        <p:spPr>
          <a:xfrm>
            <a:off x="5722259" y="2640080"/>
            <a:ext cx="1971676" cy="1525778"/>
          </a:xfrm>
          <a:prstGeom prst="roundRect">
            <a:avLst>
              <a:gd name="adj" fmla="val 7690"/>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1000" tIns="54000" rIns="0" bIns="0" rtlCol="0" anchor="ctr"/>
          <a:lstStyle/>
          <a:p>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規制により発生する国民の負担（設備投資や手続費用）などの</a:t>
            </a:r>
            <a:r>
              <a:rPr lang="ja-JP" altLang="en-US" sz="1600" b="1" u="sng"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マイナス</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の面</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安全、防災、環境保全、"/>
          <p:cNvSpPr/>
          <p:nvPr/>
        </p:nvSpPr>
        <p:spPr>
          <a:xfrm>
            <a:off x="1153259" y="2625447"/>
            <a:ext cx="1953146" cy="1511793"/>
          </a:xfrm>
          <a:prstGeom prst="roundRect">
            <a:avLst>
              <a:gd name="adj" fmla="val 5049"/>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0" bIns="0" rtlCol="0" anchor="ctr"/>
          <a:lstStyle/>
          <a:p>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安全、防災、環境保全、消費者保護等の行政目的の実現により得られる</a:t>
            </a:r>
            <a:r>
              <a:rPr lang="ja-JP" altLang="en-US" sz="1600" b="1" u="sng" dirty="0">
                <a:solidFill>
                  <a:schemeClr val="accent3"/>
                </a:solidFill>
                <a:latin typeface="メイリオ" panose="020B0604030504040204" pitchFamily="50" charset="-128"/>
                <a:ea typeface="メイリオ" panose="020B0604030504040204" pitchFamily="50" charset="-128"/>
                <a:cs typeface="メイリオ" panose="020B0604030504040204" pitchFamily="50" charset="-128"/>
              </a:rPr>
              <a:t>プラス</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の面</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手続">
            <a:extLst>
              <a:ext uri="{FF2B5EF4-FFF2-40B4-BE49-F238E27FC236}">
                <a16:creationId xmlns:a16="http://schemas.microsoft.com/office/drawing/2014/main" id="{6C6D2ABD-782C-4A5A-B5FD-BBFD72DFBB05}"/>
              </a:ext>
            </a:extLst>
          </p:cNvPr>
          <p:cNvSpPr txBox="1"/>
          <p:nvPr/>
        </p:nvSpPr>
        <p:spPr>
          <a:xfrm>
            <a:off x="5779266" y="4239322"/>
            <a:ext cx="1755247" cy="338554"/>
          </a:xfrm>
          <a:prstGeom prst="rect">
            <a:avLst/>
          </a:prstGeom>
          <a:noFill/>
        </p:spPr>
        <p:txBody>
          <a:bodyPr wrap="square" rtlCol="0">
            <a:spAutoFit/>
          </a:bodyPr>
          <a:lstStyle/>
          <a:p>
            <a:r>
              <a:rPr lang="ja-JP" altLang="en-US" sz="1600" b="1" dirty="0">
                <a:solidFill>
                  <a:prstClr val="black"/>
                </a:solidFill>
                <a:latin typeface="メイリオ" panose="020B0604030504040204" pitchFamily="50" charset="-128"/>
                <a:ea typeface="メイリオ" panose="020B0604030504040204" pitchFamily="50" charset="-128"/>
              </a:rPr>
              <a:t> 手続　取締り等</a:t>
            </a: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70" name="テキスト：安全">
            <a:extLst>
              <a:ext uri="{FF2B5EF4-FFF2-40B4-BE49-F238E27FC236}">
                <a16:creationId xmlns:a16="http://schemas.microsoft.com/office/drawing/2014/main" id="{8B52ED2B-8CA6-4E73-ADB3-959CC597BF40}"/>
              </a:ext>
            </a:extLst>
          </p:cNvPr>
          <p:cNvSpPr txBox="1"/>
          <p:nvPr/>
        </p:nvSpPr>
        <p:spPr>
          <a:xfrm>
            <a:off x="1156941" y="4239322"/>
            <a:ext cx="1949464" cy="338554"/>
          </a:xfrm>
          <a:prstGeom prst="rect">
            <a:avLst/>
          </a:prstGeom>
          <a:noFill/>
        </p:spPr>
        <p:txBody>
          <a:bodyPr wrap="square" rtlCol="0">
            <a:spAutoFit/>
          </a:bodyPr>
          <a:lstStyle/>
          <a:p>
            <a:r>
              <a:rPr lang="ja-JP" altLang="en-US" sz="1600" b="1" dirty="0">
                <a:solidFill>
                  <a:prstClr val="black"/>
                </a:solidFill>
                <a:latin typeface="メイリオ" panose="020B0604030504040204" pitchFamily="50" charset="-128"/>
                <a:ea typeface="メイリオ" panose="020B0604030504040204" pitchFamily="50" charset="-128"/>
              </a:rPr>
              <a:t>安全 健康</a:t>
            </a:r>
            <a:r>
              <a:rPr lang="en-US" altLang="ja-JP" sz="1600" b="1" dirty="0">
                <a:solidFill>
                  <a:prstClr val="black"/>
                </a:solidFill>
                <a:latin typeface="メイリオ" panose="020B0604030504040204" pitchFamily="50" charset="-128"/>
                <a:ea typeface="メイリオ" panose="020B0604030504040204" pitchFamily="50" charset="-128"/>
              </a:rPr>
              <a:t> </a:t>
            </a:r>
            <a:r>
              <a:rPr lang="ja-JP" altLang="en-US" sz="1600" b="1" dirty="0">
                <a:solidFill>
                  <a:prstClr val="black"/>
                </a:solidFill>
                <a:latin typeface="メイリオ" panose="020B0604030504040204" pitchFamily="50" charset="-128"/>
                <a:ea typeface="メイリオ" panose="020B0604030504040204" pitchFamily="50" charset="-128"/>
              </a:rPr>
              <a:t>環境 等</a:t>
            </a: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105" name="テキスト：国民の権利を制限し、又は義務を課す"/>
          <p:cNvSpPr/>
          <p:nvPr/>
        </p:nvSpPr>
        <p:spPr>
          <a:xfrm>
            <a:off x="132042" y="921002"/>
            <a:ext cx="6361080" cy="37399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規制：国民の権利を制限し、又は義務を課すもの</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タイトル線">
            <a:extLst>
              <a:ext uri="{FF2B5EF4-FFF2-40B4-BE49-F238E27FC236}">
                <a16:creationId xmlns:a16="http://schemas.microsoft.com/office/drawing/2014/main" id="{A6782FB7-D6C4-443C-995E-CBC4F3DB4EBA}"/>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8" name="タイトル">
            <a:extLst>
              <a:ext uri="{FF2B5EF4-FFF2-40B4-BE49-F238E27FC236}">
                <a16:creationId xmlns:a16="http://schemas.microsoft.com/office/drawing/2014/main" id="{E4AFBE8C-C818-46C1-BABB-FF38CF135B38}"/>
              </a:ext>
            </a:extLst>
          </p:cNvPr>
          <p:cNvSpPr txBox="1">
            <a:spLocks/>
          </p:cNvSpPr>
          <p:nvPr/>
        </p:nvSpPr>
        <p:spPr>
          <a:xfrm>
            <a:off x="-66676" y="37071"/>
            <a:ext cx="9107467" cy="722732"/>
          </a:xfrm>
          <a:prstGeom prst="rect">
            <a:avLst/>
          </a:prstGeom>
        </p:spPr>
        <p:txBody>
          <a:bodyPr vert="horz" lIns="91440" tIns="45720" rIns="91440" bIns="45720" rtlCol="0" anchor="ctr">
            <a:norm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2800" dirty="0">
                <a:latin typeface="+mn-ea"/>
                <a:ea typeface="+mn-ea"/>
              </a:rPr>
              <a:t>５ 義務付け５分野 </a:t>
            </a:r>
            <a:r>
              <a:rPr lang="ja-JP" altLang="en-US" sz="1900" dirty="0">
                <a:latin typeface="+mn-ea"/>
                <a:ea typeface="+mn-ea"/>
              </a:rPr>
              <a:t>～</a:t>
            </a:r>
            <a:r>
              <a:rPr lang="ja-JP" altLang="en-US" sz="1800" dirty="0">
                <a:solidFill>
                  <a:prstClr val="black"/>
                </a:solidFill>
                <a:latin typeface="+mn-ea"/>
                <a:ea typeface="+mn-ea"/>
              </a:rPr>
              <a:t>（</a:t>
            </a:r>
            <a:r>
              <a:rPr lang="en-US" altLang="ja-JP" sz="1800" dirty="0">
                <a:solidFill>
                  <a:prstClr val="black"/>
                </a:solidFill>
                <a:latin typeface="+mn-ea"/>
                <a:ea typeface="+mn-ea"/>
              </a:rPr>
              <a:t>4</a:t>
            </a:r>
            <a:r>
              <a:rPr lang="ja-JP" altLang="en-US" sz="1800" dirty="0">
                <a:solidFill>
                  <a:prstClr val="black"/>
                </a:solidFill>
                <a:latin typeface="+mn-ea"/>
                <a:ea typeface="+mn-ea"/>
              </a:rPr>
              <a:t>）規制に係る政策評価～</a:t>
            </a:r>
            <a:endParaRPr lang="ja-JP" altLang="en-US" sz="1900" dirty="0">
              <a:latin typeface="+mn-ea"/>
              <a:ea typeface="+mn-ea"/>
            </a:endParaRPr>
          </a:p>
        </p:txBody>
      </p:sp>
      <p:sp>
        <p:nvSpPr>
          <p:cNvPr id="2" name="正方形/長方形 1">
            <a:extLst>
              <a:ext uri="{FF2B5EF4-FFF2-40B4-BE49-F238E27FC236}">
                <a16:creationId xmlns:a16="http://schemas.microsoft.com/office/drawing/2014/main" id="{CB6762AF-90C0-4759-8CB0-A17F47D4C870}"/>
              </a:ext>
            </a:extLst>
          </p:cNvPr>
          <p:cNvSpPr/>
          <p:nvPr/>
        </p:nvSpPr>
        <p:spPr>
          <a:xfrm>
            <a:off x="291485" y="1434859"/>
            <a:ext cx="1723549" cy="461665"/>
          </a:xfrm>
          <a:prstGeom prst="rect">
            <a:avLst/>
          </a:prstGeom>
        </p:spPr>
        <p:txBody>
          <a:bodyPr wrap="none" lIns="91440" tIns="45720" rIns="91440" bIns="45720" anchor="t">
            <a:spAutoFit/>
          </a:bodyPr>
          <a:lstStyle/>
          <a:p>
            <a:r>
              <a:rPr lang="ja-JP" altLang="en-US" sz="2400" b="1">
                <a:ea typeface="メイリオ"/>
              </a:rPr>
              <a:t>評価の観点</a:t>
            </a:r>
          </a:p>
        </p:txBody>
      </p:sp>
      <p:sp>
        <p:nvSpPr>
          <p:cNvPr id="3" name="正方形/長方形 2">
            <a:extLst>
              <a:ext uri="{FF2B5EF4-FFF2-40B4-BE49-F238E27FC236}">
                <a16:creationId xmlns:a16="http://schemas.microsoft.com/office/drawing/2014/main" id="{6D15BDB4-863C-4490-91CC-74CCDAF17E33}"/>
              </a:ext>
            </a:extLst>
          </p:cNvPr>
          <p:cNvSpPr/>
          <p:nvPr/>
        </p:nvSpPr>
        <p:spPr>
          <a:xfrm>
            <a:off x="297270" y="1865636"/>
            <a:ext cx="8743521" cy="707886"/>
          </a:xfrm>
          <a:prstGeom prst="rect">
            <a:avLst/>
          </a:prstGeom>
        </p:spPr>
        <p:txBody>
          <a:bodyPr wrap="square">
            <a:spAutoFit/>
          </a:bodyPr>
          <a:lstStyle/>
          <a:p>
            <a:r>
              <a:rPr lang="ja-JP" altLang="en-US" sz="2000" dirty="0"/>
              <a:t>・課題や問題の解決手段として規制の必要性、妥当性及び有効性</a:t>
            </a:r>
            <a:endParaRPr lang="en-US" altLang="ja-JP" sz="2000" dirty="0"/>
          </a:p>
          <a:p>
            <a:r>
              <a:rPr lang="ja-JP" altLang="en-US" sz="2000" dirty="0"/>
              <a:t>・規制の導入に伴い発生する国民の負担（必要最小限度）</a:t>
            </a:r>
            <a:endParaRPr lang="en-US" altLang="ja-JP" sz="2000" dirty="0"/>
          </a:p>
        </p:txBody>
      </p:sp>
      <p:sp>
        <p:nvSpPr>
          <p:cNvPr id="4" name="矢印: 右 3">
            <a:extLst>
              <a:ext uri="{FF2B5EF4-FFF2-40B4-BE49-F238E27FC236}">
                <a16:creationId xmlns:a16="http://schemas.microsoft.com/office/drawing/2014/main" id="{C155AF54-E5A9-4ECE-A704-38A4483768A7}"/>
              </a:ext>
            </a:extLst>
          </p:cNvPr>
          <p:cNvSpPr/>
          <p:nvPr/>
        </p:nvSpPr>
        <p:spPr>
          <a:xfrm>
            <a:off x="4974532" y="3157845"/>
            <a:ext cx="412402" cy="535189"/>
          </a:xfrm>
          <a:prstGeom prst="rightArrow">
            <a:avLst/>
          </a:prstGeom>
          <a:solidFill>
            <a:srgbClr val="92D050"/>
          </a:solidFill>
          <a:ln w="1905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endParaRPr kumimoji="1"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矢印: 右 15">
            <a:extLst>
              <a:ext uri="{FF2B5EF4-FFF2-40B4-BE49-F238E27FC236}">
                <a16:creationId xmlns:a16="http://schemas.microsoft.com/office/drawing/2014/main" id="{C1998829-F2B1-411C-B298-C3DD8676A06C}"/>
              </a:ext>
            </a:extLst>
          </p:cNvPr>
          <p:cNvSpPr/>
          <p:nvPr/>
        </p:nvSpPr>
        <p:spPr>
          <a:xfrm rot="10800000">
            <a:off x="3478390" y="3130660"/>
            <a:ext cx="412402" cy="535189"/>
          </a:xfrm>
          <a:prstGeom prst="rightArrow">
            <a:avLst/>
          </a:prstGeom>
          <a:solidFill>
            <a:schemeClr val="accent4"/>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ctr"/>
          <a:lstStyle/>
          <a:p>
            <a:pPr algn="ctr"/>
            <a:endParaRPr kumimoji="1" lang="ja-JP" altLang="en-US"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530E8C8E-1291-40C5-AEEF-3DB88906F86F}"/>
              </a:ext>
            </a:extLst>
          </p:cNvPr>
          <p:cNvSpPr>
            <a:spLocks noGrp="1"/>
          </p:cNvSpPr>
          <p:nvPr>
            <p:ph type="sldNum" sz="quarter" idx="12"/>
          </p:nvPr>
        </p:nvSpPr>
        <p:spPr/>
        <p:txBody>
          <a:bodyPr/>
          <a:lstStyle/>
          <a:p>
            <a:pPr>
              <a:defRPr/>
            </a:pPr>
            <a:r>
              <a:rPr lang="en-US" altLang="ja-JP" dirty="0">
                <a:solidFill>
                  <a:prstClr val="black"/>
                </a:solidFill>
              </a:rPr>
              <a:t>24</a:t>
            </a:r>
          </a:p>
        </p:txBody>
      </p:sp>
      <p:pic>
        <p:nvPicPr>
          <p:cNvPr id="5" name="25">
            <a:hlinkClick r:id="" action="ppaction://media"/>
            <a:extLst>
              <a:ext uri="{FF2B5EF4-FFF2-40B4-BE49-F238E27FC236}">
                <a16:creationId xmlns:a16="http://schemas.microsoft.com/office/drawing/2014/main" id="{0F546197-8B1A-E1A4-BE9D-51E4DC83E8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30966"/>
            <a:ext cx="609600" cy="609600"/>
          </a:xfrm>
          <a:prstGeom prst="rect">
            <a:avLst/>
          </a:prstGeom>
        </p:spPr>
      </p:pic>
    </p:spTree>
    <p:extLst>
      <p:ext uri="{BB962C8B-B14F-4D97-AF65-F5344CB8AC3E}">
        <p14:creationId xmlns:p14="http://schemas.microsoft.com/office/powerpoint/2010/main" val="54950538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91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法人税、法人住民税又は">
            <a:extLst>
              <a:ext uri="{FF2B5EF4-FFF2-40B4-BE49-F238E27FC236}">
                <a16:creationId xmlns:a16="http://schemas.microsoft.com/office/drawing/2014/main" id="{DD7AF00F-BFFF-4546-B638-F56FB080CB2F}"/>
              </a:ext>
            </a:extLst>
          </p:cNvPr>
          <p:cNvSpPr/>
          <p:nvPr/>
        </p:nvSpPr>
        <p:spPr>
          <a:xfrm>
            <a:off x="235390" y="5606973"/>
            <a:ext cx="8872076" cy="66413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altLang="ja-JP" sz="2400" dirty="0">
                <a:solidFill>
                  <a:prstClr val="black"/>
                </a:solidFill>
                <a:latin typeface="+mn-ea"/>
                <a:cs typeface="メイリオ" panose="020B0604030504040204" pitchFamily="50" charset="-128"/>
              </a:rPr>
              <a:t>※</a:t>
            </a:r>
            <a:r>
              <a:rPr lang="ja-JP" altLang="en-US" sz="2400" dirty="0">
                <a:solidFill>
                  <a:prstClr val="black"/>
                </a:solidFill>
                <a:latin typeface="+mn-ea"/>
                <a:cs typeface="メイリオ" panose="020B0604030504040204" pitchFamily="50" charset="-128"/>
              </a:rPr>
              <a:t>法人税、法人住民税又は法人事業税に係る租税特別措置等は、　</a:t>
            </a:r>
            <a:br>
              <a:rPr lang="en-US" altLang="ja-JP" sz="2400" dirty="0">
                <a:solidFill>
                  <a:prstClr val="black"/>
                </a:solidFill>
                <a:latin typeface="+mn-ea"/>
                <a:cs typeface="メイリオ" panose="020B0604030504040204" pitchFamily="50" charset="-128"/>
              </a:rPr>
            </a:br>
            <a:r>
              <a:rPr lang="ja-JP" altLang="en-US" sz="2400" dirty="0">
                <a:solidFill>
                  <a:prstClr val="black"/>
                </a:solidFill>
                <a:latin typeface="+mn-ea"/>
                <a:cs typeface="メイリオ" panose="020B0604030504040204" pitchFamily="50" charset="-128"/>
              </a:rPr>
              <a:t>　政策評価の実施を義務付け 	</a:t>
            </a:r>
          </a:p>
          <a:p>
            <a:endParaRPr lang="en-US" altLang="ja-JP" sz="2400" dirty="0">
              <a:solidFill>
                <a:prstClr val="black"/>
              </a:solidFill>
              <a:latin typeface="メイリオ" panose="020B0604030504040204" pitchFamily="50" charset="-128"/>
              <a:cs typeface="メイリオ" panose="020B0604030504040204" pitchFamily="50" charset="-128"/>
            </a:endParaRPr>
          </a:p>
          <a:p>
            <a:endParaRPr lang="en-US" altLang="ja-JP" sz="2400" dirty="0">
              <a:solidFill>
                <a:prstClr val="black"/>
              </a:solidFill>
              <a:latin typeface="メイリオ" panose="020B0604030504040204" pitchFamily="50" charset="-128"/>
              <a:cs typeface="メイリオ" panose="020B0604030504040204" pitchFamily="50" charset="-128"/>
            </a:endParaRPr>
          </a:p>
          <a:p>
            <a:endParaRPr lang="en-US" altLang="ja-JP" sz="2400" dirty="0">
              <a:solidFill>
                <a:prstClr val="black"/>
              </a:solidFill>
              <a:latin typeface="メイリオ" panose="020B0604030504040204" pitchFamily="50" charset="-128"/>
              <a:cs typeface="メイリオ" panose="020B0604030504040204" pitchFamily="50" charset="-128"/>
            </a:endParaRPr>
          </a:p>
          <a:p>
            <a:endParaRPr lang="en-US" altLang="ja-JP" sz="2400" dirty="0">
              <a:solidFill>
                <a:prstClr val="black"/>
              </a:solidFill>
              <a:latin typeface="メイリオ" panose="020B0604030504040204" pitchFamily="50" charset="-128"/>
              <a:cs typeface="メイリオ" panose="020B0604030504040204" pitchFamily="50" charset="-128"/>
            </a:endParaRPr>
          </a:p>
          <a:p>
            <a:endParaRPr lang="en-US" altLang="ja-JP" sz="2400" dirty="0">
              <a:solidFill>
                <a:prstClr val="black"/>
              </a:solidFill>
              <a:latin typeface="メイリオ" panose="020B0604030504040204" pitchFamily="50" charset="-128"/>
              <a:cs typeface="メイリオ" panose="020B0604030504040204" pitchFamily="50" charset="-128"/>
            </a:endParaRPr>
          </a:p>
          <a:p>
            <a:endParaRPr lang="en-US" altLang="ja-JP" sz="2400" dirty="0">
              <a:solidFill>
                <a:prstClr val="black"/>
              </a:solidFill>
              <a:latin typeface="メイリオ" panose="020B0604030504040204" pitchFamily="50" charset="-128"/>
              <a:cs typeface="メイリオ" panose="020B0604030504040204" pitchFamily="50" charset="-128"/>
            </a:endParaRPr>
          </a:p>
          <a:p>
            <a:r>
              <a:rPr lang="ja-JP" altLang="en-US" sz="2400" dirty="0">
                <a:solidFill>
                  <a:prstClr val="black"/>
                </a:solidFill>
                <a:latin typeface="メイリオ" panose="020B0604030504040204" pitchFamily="50" charset="-128"/>
                <a:cs typeface="メイリオ" panose="020B0604030504040204" pitchFamily="50" charset="-128"/>
              </a:rPr>
              <a:t> </a:t>
            </a:r>
            <a:endParaRPr lang="en-US" altLang="ja-JP" sz="2400" dirty="0">
              <a:solidFill>
                <a:prstClr val="black"/>
              </a:solidFill>
              <a:latin typeface="メイリオ" panose="020B0604030504040204" pitchFamily="50" charset="-128"/>
              <a:cs typeface="メイリオ" panose="020B0604030504040204" pitchFamily="50" charset="-128"/>
            </a:endParaRPr>
          </a:p>
          <a:p>
            <a:endParaRPr lang="en-US" altLang="ja-JP" sz="2400" dirty="0">
              <a:solidFill>
                <a:prstClr val="black"/>
              </a:solidFill>
              <a:latin typeface="メイリオ" panose="020B0604030504040204" pitchFamily="50" charset="-128"/>
              <a:cs typeface="メイリオ" panose="020B0604030504040204" pitchFamily="50" charset="-128"/>
            </a:endParaRPr>
          </a:p>
          <a:p>
            <a:endParaRPr lang="en-US" altLang="ja-JP" sz="2400" dirty="0">
              <a:solidFill>
                <a:prstClr val="black"/>
              </a:solidFill>
              <a:latin typeface="メイリオ" panose="020B0604030504040204" pitchFamily="50" charset="-128"/>
              <a:cs typeface="メイリオ" panose="020B0604030504040204" pitchFamily="50" charset="-128"/>
            </a:endParaRPr>
          </a:p>
          <a:p>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図：相当性"/>
          <p:cNvSpPr/>
          <p:nvPr/>
        </p:nvSpPr>
        <p:spPr>
          <a:xfrm>
            <a:off x="6118965" y="4571065"/>
            <a:ext cx="1332000" cy="648000"/>
          </a:xfrm>
          <a:prstGeom prst="upArrowCallou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ja-JP" altLang="en-US" sz="2400" b="1" dirty="0">
                <a:solidFill>
                  <a:prstClr val="white"/>
                </a:solidFill>
                <a:latin typeface="メイリオ" panose="020B0604030504040204" pitchFamily="50" charset="-128"/>
                <a:cs typeface="メイリオ" panose="020B0604030504040204" pitchFamily="50" charset="-128"/>
              </a:rPr>
              <a:t>相当性</a:t>
            </a:r>
          </a:p>
        </p:txBody>
      </p:sp>
      <p:sp>
        <p:nvSpPr>
          <p:cNvPr id="21" name="図：有効性"/>
          <p:cNvSpPr/>
          <p:nvPr/>
        </p:nvSpPr>
        <p:spPr>
          <a:xfrm>
            <a:off x="3896475" y="4571065"/>
            <a:ext cx="1332000" cy="648000"/>
          </a:xfrm>
          <a:prstGeom prst="upArrowCallou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ja-JP" altLang="en-US" sz="2400" b="1" dirty="0">
                <a:solidFill>
                  <a:prstClr val="white"/>
                </a:solidFill>
                <a:latin typeface="メイリオ" panose="020B0604030504040204" pitchFamily="50" charset="-128"/>
                <a:cs typeface="メイリオ" panose="020B0604030504040204" pitchFamily="50" charset="-128"/>
              </a:rPr>
              <a:t>有効性</a:t>
            </a:r>
          </a:p>
        </p:txBody>
      </p:sp>
      <p:sp>
        <p:nvSpPr>
          <p:cNvPr id="20" name="図：必要性"/>
          <p:cNvSpPr/>
          <p:nvPr/>
        </p:nvSpPr>
        <p:spPr>
          <a:xfrm>
            <a:off x="1693035" y="4571065"/>
            <a:ext cx="1332000" cy="648000"/>
          </a:xfrm>
          <a:prstGeom prst="upArrowCallou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ja-JP" altLang="en-US" sz="2400" b="1" dirty="0">
                <a:solidFill>
                  <a:prstClr val="white"/>
                </a:solidFill>
                <a:latin typeface="メイリオ" panose="020B0604030504040204" pitchFamily="50" charset="-128"/>
                <a:cs typeface="メイリオ" panose="020B0604030504040204" pitchFamily="50" charset="-128"/>
              </a:rPr>
              <a:t>必要性</a:t>
            </a:r>
          </a:p>
        </p:txBody>
      </p:sp>
      <p:grpSp>
        <p:nvGrpSpPr>
          <p:cNvPr id="14" name="図：租税特別措置等の政策評価"/>
          <p:cNvGrpSpPr/>
          <p:nvPr/>
        </p:nvGrpSpPr>
        <p:grpSpPr>
          <a:xfrm>
            <a:off x="390525" y="2815732"/>
            <a:ext cx="8343900" cy="1755333"/>
            <a:chOff x="525325" y="3526971"/>
            <a:chExt cx="6905351" cy="1403689"/>
          </a:xfrm>
        </p:grpSpPr>
        <p:sp>
          <p:nvSpPr>
            <p:cNvPr id="18" name="角丸四角形 17"/>
            <p:cNvSpPr/>
            <p:nvPr/>
          </p:nvSpPr>
          <p:spPr>
            <a:xfrm>
              <a:off x="525325" y="3526971"/>
              <a:ext cx="6905351" cy="1403689"/>
            </a:xfrm>
            <a:prstGeom prst="roundRect">
              <a:avLst>
                <a:gd name="adj" fmla="val 95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a:solidFill>
                    <a:prstClr val="white"/>
                  </a:solidFill>
                  <a:latin typeface="メイリオ" panose="020B0604030504040204" pitchFamily="50" charset="-128"/>
                  <a:cs typeface="メイリオ" panose="020B0604030504040204" pitchFamily="50" charset="-128"/>
                </a:rPr>
                <a:t>租税特別措置等の政策評価</a:t>
              </a:r>
            </a:p>
          </p:txBody>
        </p:sp>
        <p:sp>
          <p:nvSpPr>
            <p:cNvPr id="19" name="角丸四角形 18"/>
            <p:cNvSpPr/>
            <p:nvPr/>
          </p:nvSpPr>
          <p:spPr>
            <a:xfrm>
              <a:off x="624671" y="3945862"/>
              <a:ext cx="6722424" cy="909425"/>
            </a:xfrm>
            <a:prstGeom prst="roundRect">
              <a:avLst>
                <a:gd name="adj" fmla="val 133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0" rtlCol="0" anchor="ctr"/>
            <a:lstStyle/>
            <a:p>
              <a:r>
                <a:rPr lang="ja-JP" altLang="en-US" sz="2400" dirty="0">
                  <a:solidFill>
                    <a:prstClr val="black"/>
                  </a:solidFill>
                  <a:latin typeface="+mn-ea"/>
                  <a:cs typeface="メイリオ" panose="020B0604030504040204" pitchFamily="50" charset="-128"/>
                </a:rPr>
                <a:t>事前評価：税制改正要望（新設、拡充又は延長）を行う   </a:t>
              </a:r>
              <a:endParaRPr lang="en-US" altLang="ja-JP" sz="2400" dirty="0">
                <a:solidFill>
                  <a:prstClr val="black"/>
                </a:solidFill>
                <a:latin typeface="+mn-ea"/>
                <a:cs typeface="メイリオ" panose="020B0604030504040204" pitchFamily="50" charset="-128"/>
              </a:endParaRPr>
            </a:p>
            <a:p>
              <a:r>
                <a:rPr lang="en-US" altLang="ja-JP" sz="2400" dirty="0">
                  <a:solidFill>
                    <a:prstClr val="black"/>
                  </a:solidFill>
                  <a:latin typeface="+mn-ea"/>
                  <a:cs typeface="メイリオ" panose="020B0604030504040204" pitchFamily="50" charset="-128"/>
                </a:rPr>
                <a:t>               </a:t>
              </a:r>
              <a:r>
                <a:rPr lang="ja-JP" altLang="en-US" sz="2400" dirty="0">
                  <a:solidFill>
                    <a:prstClr val="black"/>
                  </a:solidFill>
                  <a:latin typeface="+mn-ea"/>
                  <a:cs typeface="メイリオ" panose="020B0604030504040204" pitchFamily="50" charset="-128"/>
                </a:rPr>
                <a:t>租税特別措置等</a:t>
              </a:r>
            </a:p>
            <a:p>
              <a:r>
                <a:rPr lang="ja-JP" altLang="en-US" sz="2400" dirty="0">
                  <a:solidFill>
                    <a:prstClr val="black"/>
                  </a:solidFill>
                  <a:latin typeface="+mn-ea"/>
                  <a:cs typeface="メイリオ" panose="020B0604030504040204" pitchFamily="50" charset="-128"/>
                </a:rPr>
                <a:t>事後評価：上記以外の租税特別措置等</a:t>
              </a:r>
            </a:p>
          </p:txBody>
        </p:sp>
      </p:grpSp>
      <p:grpSp>
        <p:nvGrpSpPr>
          <p:cNvPr id="3" name="図：効果を客観的かつ厳格に評価">
            <a:extLst>
              <a:ext uri="{FF2B5EF4-FFF2-40B4-BE49-F238E27FC236}">
                <a16:creationId xmlns:a16="http://schemas.microsoft.com/office/drawing/2014/main" id="{616B9619-2EA3-40A5-A476-5DBB46322FE5}"/>
              </a:ext>
            </a:extLst>
          </p:cNvPr>
          <p:cNvGrpSpPr/>
          <p:nvPr/>
        </p:nvGrpSpPr>
        <p:grpSpPr>
          <a:xfrm>
            <a:off x="7283976" y="1963119"/>
            <a:ext cx="1693862" cy="1282187"/>
            <a:chOff x="7273941" y="2090317"/>
            <a:chExt cx="1693862" cy="1282187"/>
          </a:xfrm>
          <a:solidFill>
            <a:schemeClr val="accent3"/>
          </a:solidFill>
        </p:grpSpPr>
        <p:sp>
          <p:nvSpPr>
            <p:cNvPr id="5" name="楕円 4">
              <a:extLst>
                <a:ext uri="{FF2B5EF4-FFF2-40B4-BE49-F238E27FC236}">
                  <a16:creationId xmlns:a16="http://schemas.microsoft.com/office/drawing/2014/main" id="{4D2F459A-0CE7-46EB-B940-27F52BD84D06}"/>
                </a:ext>
              </a:extLst>
            </p:cNvPr>
            <p:cNvSpPr/>
            <p:nvPr/>
          </p:nvSpPr>
          <p:spPr>
            <a:xfrm>
              <a:off x="7273941" y="2090317"/>
              <a:ext cx="1693862" cy="1282187"/>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solidFill>
                  <a:prstClr val="white"/>
                </a:solidFill>
              </a:endParaRPr>
            </a:p>
          </p:txBody>
        </p:sp>
        <p:sp>
          <p:nvSpPr>
            <p:cNvPr id="8" name="正方形/長方形 7">
              <a:extLst>
                <a:ext uri="{FF2B5EF4-FFF2-40B4-BE49-F238E27FC236}">
                  <a16:creationId xmlns:a16="http://schemas.microsoft.com/office/drawing/2014/main" id="{78456AF2-8D39-47F4-8696-C67C53604CDA}"/>
                </a:ext>
              </a:extLst>
            </p:cNvPr>
            <p:cNvSpPr/>
            <p:nvPr/>
          </p:nvSpPr>
          <p:spPr>
            <a:xfrm>
              <a:off x="7296809" y="2307286"/>
              <a:ext cx="1648125" cy="923330"/>
            </a:xfrm>
            <a:prstGeom prst="rect">
              <a:avLst/>
            </a:prstGeom>
            <a:noFill/>
          </p:spPr>
          <p:txBody>
            <a:bodyPr wrap="square">
              <a:spAutoFit/>
            </a:bodyPr>
            <a:lstStyle/>
            <a:p>
              <a:pPr algn="ctr"/>
              <a:r>
                <a:rPr lang="ja-JP" altLang="en-US" b="1" dirty="0">
                  <a:solidFill>
                    <a:prstClr val="white"/>
                  </a:solidFill>
                  <a:latin typeface="メイリオ" panose="020B0604030504040204" pitchFamily="50" charset="-128"/>
                  <a:cs typeface="メイリオ" panose="020B0604030504040204" pitchFamily="50" charset="-128"/>
                </a:rPr>
                <a:t>効果を</a:t>
              </a:r>
            </a:p>
            <a:p>
              <a:pPr algn="ctr"/>
              <a:r>
                <a:rPr lang="ja-JP" altLang="en-US" b="1" dirty="0">
                  <a:solidFill>
                    <a:prstClr val="white"/>
                  </a:solidFill>
                  <a:latin typeface="メイリオ" panose="020B0604030504040204" pitchFamily="50" charset="-128"/>
                  <a:cs typeface="メイリオ" panose="020B0604030504040204" pitchFamily="50" charset="-128"/>
                </a:rPr>
                <a:t>客観的かつ</a:t>
              </a:r>
            </a:p>
            <a:p>
              <a:pPr algn="ctr"/>
              <a:r>
                <a:rPr lang="ja-JP" altLang="en-US" b="1" dirty="0">
                  <a:solidFill>
                    <a:prstClr val="white"/>
                  </a:solidFill>
                  <a:latin typeface="メイリオ" panose="020B0604030504040204" pitchFamily="50" charset="-128"/>
                  <a:cs typeface="メイリオ" panose="020B0604030504040204" pitchFamily="50" charset="-128"/>
                </a:rPr>
                <a:t>厳格に評価</a:t>
              </a:r>
            </a:p>
          </p:txBody>
        </p:sp>
      </p:grpSp>
      <p:sp>
        <p:nvSpPr>
          <p:cNvPr id="13" name="下矢印"/>
          <p:cNvSpPr/>
          <p:nvPr/>
        </p:nvSpPr>
        <p:spPr>
          <a:xfrm>
            <a:off x="4330934" y="2358671"/>
            <a:ext cx="482131" cy="37251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平成22年度税制改正大綱」">
            <a:extLst>
              <a:ext uri="{FF2B5EF4-FFF2-40B4-BE49-F238E27FC236}">
                <a16:creationId xmlns:a16="http://schemas.microsoft.com/office/drawing/2014/main" id="{936F7C8E-2593-4589-B871-7878E849F3F3}"/>
              </a:ext>
            </a:extLst>
          </p:cNvPr>
          <p:cNvSpPr/>
          <p:nvPr/>
        </p:nvSpPr>
        <p:spPr>
          <a:xfrm>
            <a:off x="166162" y="1040858"/>
            <a:ext cx="8977838" cy="1277273"/>
          </a:xfrm>
          <a:prstGeom prst="rect">
            <a:avLst/>
          </a:prstGeom>
        </p:spPr>
        <p:txBody>
          <a:bodyPr wrap="square">
            <a:spAutoFit/>
          </a:bodyPr>
          <a:lstStyle/>
          <a:p>
            <a:r>
              <a:rPr lang="ja-JP" altLang="en-US" sz="2400" b="1" dirty="0">
                <a:solidFill>
                  <a:prstClr val="black"/>
                </a:solidFill>
                <a:latin typeface="+mn-ea"/>
                <a:cs typeface="メイリオ" panose="020B0604030504040204" pitchFamily="50" charset="-128"/>
              </a:rPr>
              <a:t>「平成</a:t>
            </a:r>
            <a:r>
              <a:rPr lang="en-US" altLang="ja-JP" sz="2400" b="1" dirty="0">
                <a:solidFill>
                  <a:prstClr val="black"/>
                </a:solidFill>
                <a:latin typeface="+mn-ea"/>
                <a:cs typeface="メイリオ" panose="020B0604030504040204" pitchFamily="50" charset="-128"/>
              </a:rPr>
              <a:t>22</a:t>
            </a:r>
            <a:r>
              <a:rPr lang="ja-JP" altLang="en-US" sz="2400" b="1" dirty="0">
                <a:solidFill>
                  <a:prstClr val="black"/>
                </a:solidFill>
                <a:latin typeface="+mn-ea"/>
                <a:cs typeface="メイリオ" panose="020B0604030504040204" pitchFamily="50" charset="-128"/>
              </a:rPr>
              <a:t>年度税制改正大綱」</a:t>
            </a:r>
            <a:endParaRPr lang="en-US" altLang="ja-JP" sz="2400" b="1" dirty="0">
              <a:solidFill>
                <a:prstClr val="black"/>
              </a:solidFill>
              <a:latin typeface="+mn-ea"/>
              <a:cs typeface="メイリオ" panose="020B0604030504040204" pitchFamily="50" charset="-128"/>
            </a:endParaRPr>
          </a:p>
          <a:p>
            <a:endParaRPr lang="en-US" altLang="ja-JP" sz="500" dirty="0">
              <a:solidFill>
                <a:prstClr val="black"/>
              </a:solidFill>
              <a:latin typeface="+mn-ea"/>
              <a:cs typeface="メイリオ" panose="020B0604030504040204" pitchFamily="50" charset="-128"/>
            </a:endParaRPr>
          </a:p>
          <a:p>
            <a:r>
              <a:rPr lang="ja-JP" altLang="en-US" sz="2400" dirty="0">
                <a:solidFill>
                  <a:prstClr val="black"/>
                </a:solidFill>
                <a:latin typeface="+mn-ea"/>
                <a:cs typeface="メイリオ" panose="020B0604030504040204" pitchFamily="50" charset="-128"/>
              </a:rPr>
              <a:t> 国税における租税特別措置及び地方税における税負担軽減措置</a:t>
            </a:r>
            <a:endParaRPr lang="en-US" altLang="ja-JP" sz="2400" dirty="0">
              <a:solidFill>
                <a:prstClr val="black"/>
              </a:solidFill>
              <a:latin typeface="+mn-ea"/>
              <a:cs typeface="メイリオ" panose="020B0604030504040204" pitchFamily="50" charset="-128"/>
            </a:endParaRPr>
          </a:p>
          <a:p>
            <a:r>
              <a:rPr lang="ja-JP" altLang="en-US" sz="2400" dirty="0">
                <a:solidFill>
                  <a:prstClr val="black"/>
                </a:solidFill>
                <a:latin typeface="+mn-ea"/>
                <a:cs typeface="メイリオ" panose="020B0604030504040204" pitchFamily="50" charset="-128"/>
              </a:rPr>
              <a:t>（租税特別措置等）の抜本的な見直しの方針</a:t>
            </a:r>
            <a:endParaRPr lang="en-US" altLang="ja-JP" sz="2400" dirty="0">
              <a:solidFill>
                <a:prstClr val="black"/>
              </a:solidFill>
              <a:latin typeface="+mn-ea"/>
              <a:cs typeface="メイリオ" panose="020B0604030504040204" pitchFamily="50" charset="-128"/>
            </a:endParaRPr>
          </a:p>
        </p:txBody>
      </p:sp>
      <p:sp>
        <p:nvSpPr>
          <p:cNvPr id="23" name="タイトル線">
            <a:extLst>
              <a:ext uri="{FF2B5EF4-FFF2-40B4-BE49-F238E27FC236}">
                <a16:creationId xmlns:a16="http://schemas.microsoft.com/office/drawing/2014/main" id="{28830C78-C6EF-4A06-9B8D-E9FAEF9BB87B}"/>
              </a:ext>
            </a:extLst>
          </p:cNvPr>
          <p:cNvSpPr>
            <a:spLocks noChangeArrowheads="1"/>
          </p:cNvSpPr>
          <p:nvPr/>
        </p:nvSpPr>
        <p:spPr bwMode="auto">
          <a:xfrm>
            <a:off x="0" y="712127"/>
            <a:ext cx="9144000" cy="72000"/>
          </a:xfrm>
          <a:prstGeom prst="rect">
            <a:avLst/>
          </a:prstGeom>
          <a:gradFill flip="none" rotWithShape="1">
            <a:gsLst>
              <a:gs pos="0">
                <a:schemeClr val="accent1"/>
              </a:gs>
              <a:gs pos="50000">
                <a:schemeClr val="accent1">
                  <a:lumMod val="45000"/>
                  <a:lumOff val="55000"/>
                </a:schemeClr>
              </a:gs>
              <a:gs pos="41000">
                <a:schemeClr val="accent1">
                  <a:lumMod val="45000"/>
                  <a:lumOff val="55000"/>
                </a:schemeClr>
              </a:gs>
              <a:gs pos="100000">
                <a:srgbClr val="F2F7FC"/>
              </a:gs>
            </a:gsLst>
            <a:lin ang="0" scaled="1"/>
            <a:tileRect/>
          </a:gradFill>
          <a:ln>
            <a:noFill/>
          </a:ln>
        </p:spPr>
        <p:txBody>
          <a:bodyPr wrap="none" anchor="ctr"/>
          <a:lstStyle/>
          <a:p>
            <a:pPr>
              <a:defRPr/>
            </a:pPr>
            <a:endParaRPr kumimoji="0" lang="ja-JP" altLang="en-US" sz="1662" kern="0">
              <a:solidFill>
                <a:prstClr val="black"/>
              </a:solidFill>
              <a:latin typeface="メイリオ" panose="020B0604030504040204" pitchFamily="50" charset="-128"/>
            </a:endParaRPr>
          </a:p>
        </p:txBody>
      </p:sp>
      <p:sp>
        <p:nvSpPr>
          <p:cNvPr id="10" name="タイトル">
            <a:extLst>
              <a:ext uri="{FF2B5EF4-FFF2-40B4-BE49-F238E27FC236}">
                <a16:creationId xmlns:a16="http://schemas.microsoft.com/office/drawing/2014/main" id="{FB838377-72A5-45FD-911B-1B0FD3C7E0BE}"/>
              </a:ext>
            </a:extLst>
          </p:cNvPr>
          <p:cNvSpPr txBox="1">
            <a:spLocks/>
          </p:cNvSpPr>
          <p:nvPr/>
        </p:nvSpPr>
        <p:spPr>
          <a:xfrm>
            <a:off x="-66676" y="37071"/>
            <a:ext cx="9107467" cy="722732"/>
          </a:xfrm>
          <a:prstGeom prst="rect">
            <a:avLst/>
          </a:prstGeom>
        </p:spPr>
        <p:txBody>
          <a:bodyPr vert="horz" lIns="91440" tIns="45720" rIns="91440" bIns="45720" rtlCol="0" anchor="ctr">
            <a:normAutofit/>
          </a:bodyPr>
          <a:lstStyle>
            <a:lvl1pPr algn="ctr" defTabSz="844083" rtl="0" eaLnBrk="1" latinLnBrk="0" hangingPunct="1">
              <a:spcBef>
                <a:spcPct val="0"/>
              </a:spcBef>
              <a:buNone/>
              <a:defRPr kumimoji="1" sz="4062" kern="1200">
                <a:solidFill>
                  <a:schemeClr val="tx1"/>
                </a:solidFill>
                <a:latin typeface="+mj-lt"/>
                <a:ea typeface="+mj-ea"/>
                <a:cs typeface="+mj-cs"/>
              </a:defRPr>
            </a:lvl1pPr>
          </a:lstStyle>
          <a:p>
            <a:pPr algn="l"/>
            <a:r>
              <a:rPr lang="ja-JP" altLang="en-US" sz="2800" dirty="0">
                <a:solidFill>
                  <a:prstClr val="black"/>
                </a:solidFill>
                <a:latin typeface="+mn-ea"/>
                <a:ea typeface="+mn-ea"/>
              </a:rPr>
              <a:t>５ 義務付け５分野 </a:t>
            </a:r>
            <a:r>
              <a:rPr lang="ja-JP" altLang="en-US" sz="1900" dirty="0">
                <a:solidFill>
                  <a:prstClr val="black"/>
                </a:solidFill>
                <a:latin typeface="+mn-ea"/>
                <a:ea typeface="+mn-ea"/>
              </a:rPr>
              <a:t>～（</a:t>
            </a:r>
            <a:r>
              <a:rPr lang="en-US" altLang="ja-JP" sz="1900" dirty="0">
                <a:solidFill>
                  <a:prstClr val="black"/>
                </a:solidFill>
                <a:latin typeface="+mn-ea"/>
                <a:ea typeface="+mn-ea"/>
              </a:rPr>
              <a:t>5</a:t>
            </a:r>
            <a:r>
              <a:rPr lang="ja-JP" altLang="en-US" sz="1900" dirty="0">
                <a:solidFill>
                  <a:prstClr val="black"/>
                </a:solidFill>
                <a:latin typeface="+mn-ea"/>
                <a:ea typeface="+mn-ea"/>
              </a:rPr>
              <a:t>）租税特別措置等の政策評価～</a:t>
            </a:r>
          </a:p>
        </p:txBody>
      </p:sp>
      <p:sp>
        <p:nvSpPr>
          <p:cNvPr id="6" name="スライド番号プレースホルダー 5">
            <a:extLst>
              <a:ext uri="{FF2B5EF4-FFF2-40B4-BE49-F238E27FC236}">
                <a16:creationId xmlns:a16="http://schemas.microsoft.com/office/drawing/2014/main" id="{93B09E38-9311-4017-8E68-E5A8D9227BFF}"/>
              </a:ext>
            </a:extLst>
          </p:cNvPr>
          <p:cNvSpPr>
            <a:spLocks noGrp="1"/>
          </p:cNvSpPr>
          <p:nvPr>
            <p:ph type="sldNum" sz="quarter" idx="12"/>
          </p:nvPr>
        </p:nvSpPr>
        <p:spPr/>
        <p:txBody>
          <a:bodyPr/>
          <a:lstStyle/>
          <a:p>
            <a:pPr>
              <a:defRPr/>
            </a:pPr>
            <a:r>
              <a:rPr lang="en-US" altLang="ja-JP" dirty="0">
                <a:solidFill>
                  <a:prstClr val="black"/>
                </a:solidFill>
              </a:rPr>
              <a:t>25</a:t>
            </a:r>
          </a:p>
        </p:txBody>
      </p:sp>
      <p:pic>
        <p:nvPicPr>
          <p:cNvPr id="4" name="26">
            <a:hlinkClick r:id="" action="ppaction://media"/>
            <a:extLst>
              <a:ext uri="{FF2B5EF4-FFF2-40B4-BE49-F238E27FC236}">
                <a16:creationId xmlns:a16="http://schemas.microsoft.com/office/drawing/2014/main" id="{AD5C8E34-0994-BF18-D6B2-AFBC9FFC9C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97866" y="37071"/>
            <a:ext cx="609600" cy="609600"/>
          </a:xfrm>
          <a:prstGeom prst="rect">
            <a:avLst/>
          </a:prstGeom>
        </p:spPr>
      </p:pic>
    </p:spTree>
    <p:extLst>
      <p:ext uri="{BB962C8B-B14F-4D97-AF65-F5344CB8AC3E}">
        <p14:creationId xmlns:p14="http://schemas.microsoft.com/office/powerpoint/2010/main" val="25447391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4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評価局">
      <a:dk1>
        <a:sysClr val="windowText" lastClr="000000"/>
      </a:dk1>
      <a:lt1>
        <a:sysClr val="window" lastClr="FFFFFF"/>
      </a:lt1>
      <a:dk2>
        <a:srgbClr val="1F497D"/>
      </a:dk2>
      <a:lt2>
        <a:srgbClr val="EEECE1"/>
      </a:lt2>
      <a:accent1>
        <a:srgbClr val="66AACC"/>
      </a:accent1>
      <a:accent2>
        <a:srgbClr val="8866CC"/>
      </a:accent2>
      <a:accent3>
        <a:srgbClr val="CC6677"/>
      </a:accent3>
      <a:accent4>
        <a:srgbClr val="CCBB66"/>
      </a:accent4>
      <a:accent5>
        <a:srgbClr val="EFE5D9"/>
      </a:accent5>
      <a:accent6>
        <a:srgbClr val="E4F0DA"/>
      </a:accent6>
      <a:hlink>
        <a:srgbClr val="CC6677"/>
      </a:hlink>
      <a:folHlink>
        <a:srgbClr val="BFBFB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w="19050">
          <a:solidFill>
            <a:schemeClr val="bg1">
              <a:lumMod val="50000"/>
            </a:schemeClr>
          </a:solidFill>
          <a:prstDash val="solid"/>
        </a:ln>
      </a:spPr>
      <a:bodyPr lIns="30675" rIns="30675" rtlCol="0" anchor="ctr"/>
      <a:lstStyle>
        <a:defPPr algn="ctr">
          <a:defRPr sz="11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2243</Words>
  <Application>Microsoft Office PowerPoint</Application>
  <PresentationFormat>画面に合わせる (4:3)</PresentationFormat>
  <Paragraphs>222</Paragraphs>
  <Slides>9</Slides>
  <Notes>9</Notes>
  <HiddenSlides>0</HiddenSlides>
  <MMClips>9</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ＭＳ Ｐゴシック</vt:lpstr>
      <vt:lpstr>メイリオ</vt:lpstr>
      <vt:lpstr>Arial</vt:lpstr>
      <vt:lpstr>Calibri</vt:lpstr>
      <vt:lpstr>Times New Roman</vt:lpstr>
      <vt:lpstr>Office Theme</vt:lpstr>
      <vt:lpstr>各府省が行う政策評価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2024-01-17T04:12:29Z</dcterms:created>
  <dcterms:modified xsi:type="dcterms:W3CDTF">2024-03-28T01:43:05Z</dcterms:modified>
</cp:coreProperties>
</file>