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121" r:id="rId1"/>
    <p:sldMasterId id="2147484133" r:id="rId2"/>
    <p:sldMasterId id="2147484146" r:id="rId3"/>
    <p:sldMasterId id="2147484158" r:id="rId4"/>
    <p:sldMasterId id="2147484171" r:id="rId5"/>
    <p:sldMasterId id="2147484183" r:id="rId6"/>
  </p:sldMasterIdLst>
  <p:notesMasterIdLst>
    <p:notesMasterId r:id="rId27"/>
  </p:notesMasterIdLst>
  <p:handoutMasterIdLst>
    <p:handoutMasterId r:id="rId28"/>
  </p:handoutMasterIdLst>
  <p:sldIdLst>
    <p:sldId id="519" r:id="rId7"/>
    <p:sldId id="2147379839" r:id="rId8"/>
    <p:sldId id="803" r:id="rId9"/>
    <p:sldId id="3569" r:id="rId10"/>
    <p:sldId id="2147379842" r:id="rId11"/>
    <p:sldId id="592" r:id="rId12"/>
    <p:sldId id="604" r:id="rId13"/>
    <p:sldId id="595" r:id="rId14"/>
    <p:sldId id="2147379843" r:id="rId15"/>
    <p:sldId id="591" r:id="rId16"/>
    <p:sldId id="2147379844" r:id="rId17"/>
    <p:sldId id="1373" r:id="rId18"/>
    <p:sldId id="1379" r:id="rId19"/>
    <p:sldId id="1377" r:id="rId20"/>
    <p:sldId id="2147379845" r:id="rId21"/>
    <p:sldId id="1374" r:id="rId22"/>
    <p:sldId id="1372" r:id="rId23"/>
    <p:sldId id="1378" r:id="rId24"/>
    <p:sldId id="596" r:id="rId25"/>
    <p:sldId id="2147379846" r:id="rId26"/>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Tz010znrffC5St1RTWzRw==" hashData="MQMzjc4u3mbD1nffkai9Gj2WUKB3NZH8qV1NoDYBRKvCqzlyztw6yejiPY21kM2busxdALRnvVt0Lf7X/uTHgw=="/>
  <p:extLst>
    <p:ext uri="{521415D9-36F7-43E2-AB2F-B90AF26B5E84}">
      <p14:sectionLst xmlns:p14="http://schemas.microsoft.com/office/powerpoint/2010/main">
        <p14:section name="既定のセクション" id="{95A9D5EB-DB56-433C-A955-B3625CD58BED}">
          <p14:sldIdLst>
            <p14:sldId id="519"/>
            <p14:sldId id="2147379839"/>
            <p14:sldId id="803"/>
            <p14:sldId id="3569"/>
            <p14:sldId id="2147379842"/>
            <p14:sldId id="592"/>
            <p14:sldId id="604"/>
            <p14:sldId id="595"/>
            <p14:sldId id="2147379843"/>
            <p14:sldId id="591"/>
            <p14:sldId id="2147379844"/>
            <p14:sldId id="1373"/>
            <p14:sldId id="1379"/>
            <p14:sldId id="1377"/>
            <p14:sldId id="2147379845"/>
            <p14:sldId id="1374"/>
            <p14:sldId id="1372"/>
            <p14:sldId id="1378"/>
            <p14:sldId id="596"/>
            <p14:sldId id="2147379846"/>
          </p14:sldIdLst>
        </p14:section>
      </p14:sectionLst>
    </p:ext>
    <p:ext uri="{EFAFB233-063F-42B5-8137-9DF3F51BA10A}">
      <p15:sldGuideLst xmlns:p15="http://schemas.microsoft.com/office/powerpoint/2012/main">
        <p15:guide id="1" orient="horz" pos="4042" userDrawn="1">
          <p15:clr>
            <a:srgbClr val="A4A3A4"/>
          </p15:clr>
        </p15:guide>
        <p15:guide id="3" orient="horz" pos="346" userDrawn="1">
          <p15:clr>
            <a:srgbClr val="A4A3A4"/>
          </p15:clr>
        </p15:guide>
        <p15:guide id="4" pos="11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9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C000"/>
    <a:srgbClr val="A6CEE2"/>
    <a:srgbClr val="D88895"/>
    <a:srgbClr val="FFDC6D"/>
    <a:srgbClr val="BC8FDD"/>
    <a:srgbClr val="C5DFAF"/>
    <a:srgbClr val="A9CF89"/>
    <a:srgbClr val="66AACC"/>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63" autoAdjust="0"/>
    <p:restoredTop sz="59226" autoAdjust="0"/>
  </p:normalViewPr>
  <p:slideViewPr>
    <p:cSldViewPr snapToGrid="0">
      <p:cViewPr varScale="1">
        <p:scale>
          <a:sx n="114" d="100"/>
          <a:sy n="114" d="100"/>
        </p:scale>
        <p:origin x="1632" y="108"/>
      </p:cViewPr>
      <p:guideLst>
        <p:guide orient="horz" pos="4042"/>
        <p:guide orient="horz" pos="346"/>
        <p:guide pos="113"/>
      </p:guideLst>
    </p:cSldViewPr>
  </p:slideViewPr>
  <p:outlineViewPr>
    <p:cViewPr>
      <p:scale>
        <a:sx n="33" d="100"/>
        <a:sy n="33" d="100"/>
      </p:scale>
      <p:origin x="0" y="-2736"/>
    </p:cViewPr>
  </p:outlineViewPr>
  <p:notesTextViewPr>
    <p:cViewPr>
      <p:scale>
        <a:sx n="3" d="2"/>
        <a:sy n="3" d="2"/>
      </p:scale>
      <p:origin x="0" y="0"/>
    </p:cViewPr>
  </p:notesTextViewPr>
  <p:sorterViewPr>
    <p:cViewPr>
      <p:scale>
        <a:sx n="100" d="100"/>
        <a:sy n="100" d="100"/>
      </p:scale>
      <p:origin x="0" y="-10998"/>
    </p:cViewPr>
  </p:sorterViewPr>
  <p:notesViewPr>
    <p:cSldViewPr snapToGrid="0">
      <p:cViewPr varScale="1">
        <p:scale>
          <a:sx n="78" d="100"/>
          <a:sy n="78" d="100"/>
        </p:scale>
        <p:origin x="398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655915-C37C-4EAA-AF6F-22D1C692149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kumimoji="1" lang="ja-JP" altLang="en-US"/>
        </a:p>
      </dgm:t>
    </dgm:pt>
    <dgm:pt modelId="{FFB7781D-54A6-496C-B278-AA926477D973}">
      <dgm:prSet phldrT="[テキスト]" custT="1"/>
      <dgm:spPr>
        <a:solidFill>
          <a:schemeClr val="accent1">
            <a:lumMod val="60000"/>
            <a:lumOff val="40000"/>
          </a:schemeClr>
        </a:solidFill>
      </dgm:spPr>
      <dgm:t>
        <a:bodyPr anchor="b"/>
        <a:lstStyle/>
        <a:p>
          <a:pPr algn="ctr">
            <a:lnSpc>
              <a:spcPts val="1440"/>
            </a:lnSpc>
            <a:spcAft>
              <a:spcPts val="0"/>
            </a:spcAft>
          </a:pPr>
          <a:r>
            <a:rPr kumimoji="1" lang="ja-JP" altLang="en-US" sz="1200" b="0" spc="-1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現状把握・課題設定</a:t>
          </a:r>
        </a:p>
      </dgm:t>
    </dgm:pt>
    <dgm:pt modelId="{972E13E6-C229-4771-9BE9-DD149299D47D}" type="parTrans" cxnId="{2975C54C-7AB9-45BB-BEB9-FCC5D7CA34A7}">
      <dgm:prSet/>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361E1EAC-D564-4015-93FF-F3EF7C424406}" type="sibTrans" cxnId="{2975C54C-7AB9-45BB-BEB9-FCC5D7CA34A7}">
      <dgm:prSet custT="1"/>
      <dgm:spPr>
        <a:solidFill>
          <a:schemeClr val="bg1">
            <a:lumMod val="50000"/>
          </a:schemeClr>
        </a:solidFill>
      </dgm:spPr>
      <dgm:t>
        <a:bodyPr/>
        <a:lstStyle/>
        <a:p>
          <a:pPr algn="ct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BD0890F8-C3B8-4762-B5D9-4EB468784D3A}">
      <dgm:prSet phldrT="[テキスト]" custT="1"/>
      <dgm:spPr>
        <a:solidFill>
          <a:schemeClr val="accent5">
            <a:lumMod val="60000"/>
            <a:lumOff val="40000"/>
          </a:schemeClr>
        </a:solidFill>
      </dgm:spPr>
      <dgm:t>
        <a:bodyPr anchor="b"/>
        <a:lstStyle/>
        <a:p>
          <a:pPr algn="ctr">
            <a:lnSpc>
              <a:spcPts val="1440"/>
            </a:lnSpc>
            <a:spcAft>
              <a:spcPts val="0"/>
            </a:spcAft>
          </a:pPr>
          <a:r>
            <a:rPr kumimoji="1" lang="ja-JP" altLang="en-US" sz="1200" b="0" spc="-1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インプット（資源投入）</a:t>
          </a:r>
        </a:p>
      </dgm:t>
    </dgm:pt>
    <dgm:pt modelId="{71267457-7E92-456B-9DC7-D84475422082}" type="parTrans" cxnId="{981BAD90-7C2C-4F5C-BA83-870392DD5242}">
      <dgm:prSet/>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2B063FB8-3E1F-44B8-B9E2-8181B87E5C92}" type="sibTrans" cxnId="{981BAD90-7C2C-4F5C-BA83-870392DD5242}">
      <dgm:prSet custT="1"/>
      <dgm:spPr>
        <a:solidFill>
          <a:schemeClr val="bg1">
            <a:lumMod val="50000"/>
          </a:schemeClr>
        </a:solidFill>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E3442888-0791-4801-AE49-F88B7D4E2B88}">
      <dgm:prSet phldrT="[テキスト]" custT="1"/>
      <dgm:spPr>
        <a:solidFill>
          <a:schemeClr val="accent1">
            <a:lumMod val="75000"/>
          </a:schemeClr>
        </a:solidFill>
      </dgm:spPr>
      <dgm:t>
        <a:bodyPr anchor="b"/>
        <a:lstStyle/>
        <a:p>
          <a:pPr algn="ctr">
            <a:lnSpc>
              <a:spcPts val="1440"/>
            </a:lnSpc>
            <a:spcAft>
              <a:spcPts val="0"/>
            </a:spcAft>
          </a:pPr>
          <a:r>
            <a:rPr kumimoji="1" lang="ja-JP" altLang="en-US" sz="1200" b="0" spc="-150" dirty="0">
              <a:latin typeface="メイリオ" panose="020B0604030504040204" pitchFamily="50" charset="-128"/>
              <a:ea typeface="メイリオ" panose="020B0604030504040204" pitchFamily="50" charset="-128"/>
              <a:cs typeface="メイリオ" panose="020B0604030504040204" pitchFamily="50" charset="-128"/>
            </a:rPr>
            <a:t>アクティビティ（活動）</a:t>
          </a:r>
          <a:endParaRPr kumimoji="1" lang="ja-JP" altLang="en-US" sz="800" b="0" spc="-15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22FA29E2-F541-4F4F-9676-3A3A06E03847}" type="parTrans" cxnId="{6729C571-CBA5-495B-933D-7AD677C748C0}">
      <dgm:prSet/>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8A1274FA-6AFD-43C6-84A0-20FF82196E67}" type="sibTrans" cxnId="{6729C571-CBA5-495B-933D-7AD677C748C0}">
      <dgm:prSet custT="1"/>
      <dgm:spPr>
        <a:solidFill>
          <a:schemeClr val="bg1">
            <a:lumMod val="50000"/>
          </a:schemeClr>
        </a:solidFill>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77135AC2-242E-4641-AA6F-BFA2B7F166CA}">
      <dgm:prSet custT="1"/>
      <dgm:spPr/>
      <dgm:t>
        <a:bodyPr anchor="b"/>
        <a:lstStyle/>
        <a:p>
          <a:pPr>
            <a:lnSpc>
              <a:spcPts val="1440"/>
            </a:lnSpc>
            <a:spcAft>
              <a:spcPts val="0"/>
            </a:spcAft>
          </a:pPr>
          <a:r>
            <a:rPr kumimoji="1" lang="ja-JP" altLang="en-US" sz="1200" spc="-150" dirty="0">
              <a:latin typeface="メイリオ" panose="020B0604030504040204" pitchFamily="50" charset="-128"/>
              <a:ea typeface="メイリオ" panose="020B0604030504040204" pitchFamily="50" charset="-128"/>
            </a:rPr>
            <a:t>アウトカム（政策効果）</a:t>
          </a:r>
        </a:p>
      </dgm:t>
    </dgm:pt>
    <dgm:pt modelId="{D57F0156-EAAF-41A7-90C2-093581F00229}" type="parTrans" cxnId="{71EE6C33-2AB2-4ADA-85D4-8A7AEDBBF7E6}">
      <dgm:prSet/>
      <dgm:spPr/>
      <dgm:t>
        <a:bodyPr/>
        <a:lstStyle/>
        <a:p>
          <a:endParaRPr kumimoji="1" lang="ja-JP" altLang="en-US"/>
        </a:p>
      </dgm:t>
    </dgm:pt>
    <dgm:pt modelId="{21F2FE4A-BFA7-42F1-A509-5F4585D595DD}" type="sibTrans" cxnId="{71EE6C33-2AB2-4ADA-85D4-8A7AEDBBF7E6}">
      <dgm:prSet/>
      <dgm:spPr>
        <a:solidFill>
          <a:schemeClr val="bg1">
            <a:lumMod val="50000"/>
          </a:schemeClr>
        </a:solidFill>
      </dgm:spPr>
      <dgm:t>
        <a:bodyPr/>
        <a:lstStyle/>
        <a:p>
          <a:endPar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9FCD3C87-B955-4DEA-B578-633ECFD78A2A}">
      <dgm:prSet custT="1"/>
      <dgm:spPr>
        <a:solidFill>
          <a:srgbClr val="006699"/>
        </a:solidFill>
      </dgm:spPr>
      <dgm:t>
        <a:bodyPr anchor="t"/>
        <a:lstStyle/>
        <a:p>
          <a:pPr algn="ctr">
            <a:lnSpc>
              <a:spcPts val="1440"/>
            </a:lnSpc>
            <a:spcAft>
              <a:spcPts val="0"/>
            </a:spcAft>
          </a:pPr>
          <a:r>
            <a:rPr kumimoji="1" lang="ja-JP" altLang="en-US" sz="1200" b="0" spc="-150" dirty="0">
              <a:latin typeface="メイリオ" panose="020B0604030504040204" pitchFamily="50" charset="-128"/>
              <a:ea typeface="メイリオ" panose="020B0604030504040204" pitchFamily="50" charset="-128"/>
              <a:cs typeface="メイリオ" panose="020B0604030504040204" pitchFamily="50" charset="-128"/>
            </a:rPr>
            <a:t>アウトプット（活動による産出物）</a:t>
          </a:r>
          <a:endParaRPr kumimoji="1" lang="en-US" altLang="ja-JP" sz="1200" b="0" spc="-150" dirty="0">
            <a:latin typeface="メイリオ" panose="020B0604030504040204" pitchFamily="50" charset="-128"/>
            <a:ea typeface="メイリオ" panose="020B0604030504040204" pitchFamily="50" charset="-128"/>
            <a:cs typeface="メイリオ" panose="020B0604030504040204" pitchFamily="50" charset="-128"/>
          </a:endParaRPr>
        </a:p>
      </dgm:t>
    </dgm:pt>
    <dgm:pt modelId="{EF1AC151-DFA9-4C03-B3E3-92D35892B839}" type="sibTrans" cxnId="{45EE1ABB-69EE-425E-A419-02E452E06D90}">
      <dgm:prSet custT="1"/>
      <dgm:spPr>
        <a:solidFill>
          <a:schemeClr val="bg1">
            <a:lumMod val="50000"/>
          </a:schemeClr>
        </a:solidFill>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8D3677C3-B761-4A23-B733-323ABFA8C80F}" type="parTrans" cxnId="{45EE1ABB-69EE-425E-A419-02E452E06D90}">
      <dgm:prSet/>
      <dgm:spPr/>
      <dgm:t>
        <a:bodyPr/>
        <a:lstStyle/>
        <a:p>
          <a:pPr algn="ctr"/>
          <a:endPar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endParaRPr>
        </a:p>
      </dgm:t>
    </dgm:pt>
    <dgm:pt modelId="{441E1C96-EE68-40F9-9AE0-B40D2A380508}" type="pres">
      <dgm:prSet presAssocID="{EE655915-C37C-4EAA-AF6F-22D1C6921493}" presName="Name0" presStyleCnt="0">
        <dgm:presLayoutVars>
          <dgm:dir/>
          <dgm:resizeHandles val="exact"/>
        </dgm:presLayoutVars>
      </dgm:prSet>
      <dgm:spPr/>
    </dgm:pt>
    <dgm:pt modelId="{EF1772DA-A982-4EA3-B8B9-75358BEB55B2}" type="pres">
      <dgm:prSet presAssocID="{FFB7781D-54A6-496C-B278-AA926477D973}" presName="node" presStyleLbl="node1" presStyleIdx="0" presStyleCnt="5" custScaleX="274924" custScaleY="84767" custLinFactNeighborX="-2774" custLinFactNeighborY="-269">
        <dgm:presLayoutVars>
          <dgm:bulletEnabled val="1"/>
        </dgm:presLayoutVars>
      </dgm:prSet>
      <dgm:spPr/>
    </dgm:pt>
    <dgm:pt modelId="{7414512E-4B35-44D4-B1EF-9F793CA46411}" type="pres">
      <dgm:prSet presAssocID="{361E1EAC-D564-4015-93FF-F3EF7C424406}" presName="sibTrans" presStyleLbl="sibTrans2D1" presStyleIdx="0" presStyleCnt="4" custScaleX="176879" custScaleY="182901"/>
      <dgm:spPr/>
    </dgm:pt>
    <dgm:pt modelId="{1DD8BE98-2D13-46F4-A7E0-D44152DED2B6}" type="pres">
      <dgm:prSet presAssocID="{361E1EAC-D564-4015-93FF-F3EF7C424406}" presName="connectorText" presStyleLbl="sibTrans2D1" presStyleIdx="0" presStyleCnt="4"/>
      <dgm:spPr/>
    </dgm:pt>
    <dgm:pt modelId="{5426F29C-3BE7-4FD1-A83E-CDD6B2961BBE}" type="pres">
      <dgm:prSet presAssocID="{BD0890F8-C3B8-4762-B5D9-4EB468784D3A}" presName="node" presStyleLbl="node1" presStyleIdx="1" presStyleCnt="5" custScaleX="211147" custScaleY="83135" custLinFactX="-18281" custLinFactNeighborX="-100000" custLinFactNeighborY="2109">
        <dgm:presLayoutVars>
          <dgm:bulletEnabled val="1"/>
        </dgm:presLayoutVars>
      </dgm:prSet>
      <dgm:spPr/>
    </dgm:pt>
    <dgm:pt modelId="{ADD7A776-C058-4B69-B8B9-6C7A267F6A20}" type="pres">
      <dgm:prSet presAssocID="{2B063FB8-3E1F-44B8-B9E2-8181B87E5C92}" presName="sibTrans" presStyleLbl="sibTrans2D1" presStyleIdx="1" presStyleCnt="4" custScaleX="176879" custScaleY="182901"/>
      <dgm:spPr/>
    </dgm:pt>
    <dgm:pt modelId="{A4FD1837-AE6C-447B-8509-FD7ADEE680F2}" type="pres">
      <dgm:prSet presAssocID="{2B063FB8-3E1F-44B8-B9E2-8181B87E5C92}" presName="connectorText" presStyleLbl="sibTrans2D1" presStyleIdx="1" presStyleCnt="4"/>
      <dgm:spPr/>
    </dgm:pt>
    <dgm:pt modelId="{04422120-6079-4F2F-9F4D-EFB72F646234}" type="pres">
      <dgm:prSet presAssocID="{E3442888-0791-4801-AE49-F88B7D4E2B88}" presName="node" presStyleLbl="node1" presStyleIdx="2" presStyleCnt="5" custScaleX="244152" custScaleY="83135">
        <dgm:presLayoutVars>
          <dgm:bulletEnabled val="1"/>
        </dgm:presLayoutVars>
      </dgm:prSet>
      <dgm:spPr/>
    </dgm:pt>
    <dgm:pt modelId="{255EC711-AA8A-4F17-8F73-E983E53A0402}" type="pres">
      <dgm:prSet presAssocID="{8A1274FA-6AFD-43C6-84A0-20FF82196E67}" presName="sibTrans" presStyleLbl="sibTrans2D1" presStyleIdx="2" presStyleCnt="4" custScaleX="164768" custScaleY="173223"/>
      <dgm:spPr/>
    </dgm:pt>
    <dgm:pt modelId="{1E708250-C1DB-45FB-A142-CB84A5A75A23}" type="pres">
      <dgm:prSet presAssocID="{8A1274FA-6AFD-43C6-84A0-20FF82196E67}" presName="connectorText" presStyleLbl="sibTrans2D1" presStyleIdx="2" presStyleCnt="4"/>
      <dgm:spPr/>
    </dgm:pt>
    <dgm:pt modelId="{D805C22D-A146-4E85-B03D-1D99DBDDF7AB}" type="pres">
      <dgm:prSet presAssocID="{9FCD3C87-B955-4DEA-B578-633ECFD78A2A}" presName="node" presStyleLbl="node1" presStyleIdx="3" presStyleCnt="5" custScaleX="211147" custScaleY="83135" custLinFactNeighborX="-2713" custLinFactNeighborY="-66">
        <dgm:presLayoutVars>
          <dgm:bulletEnabled val="1"/>
        </dgm:presLayoutVars>
      </dgm:prSet>
      <dgm:spPr/>
    </dgm:pt>
    <dgm:pt modelId="{DBA88DBC-7E1D-446F-8869-249225CEB43E}" type="pres">
      <dgm:prSet presAssocID="{EF1AC151-DFA9-4C03-B3E3-92D35892B839}" presName="sibTrans" presStyleLbl="sibTrans2D1" presStyleIdx="3" presStyleCnt="4" custScaleX="161051" custScaleY="161051"/>
      <dgm:spPr/>
    </dgm:pt>
    <dgm:pt modelId="{1379A983-295E-4F89-A359-FE3187D8A842}" type="pres">
      <dgm:prSet presAssocID="{EF1AC151-DFA9-4C03-B3E3-92D35892B839}" presName="connectorText" presStyleLbl="sibTrans2D1" presStyleIdx="3" presStyleCnt="4"/>
      <dgm:spPr/>
    </dgm:pt>
    <dgm:pt modelId="{F7EDA4A4-A66E-4767-8F78-0C624BA31E0E}" type="pres">
      <dgm:prSet presAssocID="{77135AC2-242E-4641-AA6F-BFA2B7F166CA}" presName="node" presStyleLbl="node1" presStyleIdx="4" presStyleCnt="5" custScaleX="211147" custScaleY="84767" custLinFactNeighborX="-2774" custLinFactNeighborY="-269">
        <dgm:presLayoutVars>
          <dgm:bulletEnabled val="1"/>
        </dgm:presLayoutVars>
      </dgm:prSet>
      <dgm:spPr/>
    </dgm:pt>
  </dgm:ptLst>
  <dgm:cxnLst>
    <dgm:cxn modelId="{17657103-3145-4843-AE8B-A33A52BFB3E0}" type="presOf" srcId="{E3442888-0791-4801-AE49-F88B7D4E2B88}" destId="{04422120-6079-4F2F-9F4D-EFB72F646234}" srcOrd="0" destOrd="0" presId="urn:microsoft.com/office/officeart/2005/8/layout/process1"/>
    <dgm:cxn modelId="{FA84F116-2363-4C07-AFED-D1C821822242}" type="presOf" srcId="{EF1AC151-DFA9-4C03-B3E3-92D35892B839}" destId="{1379A983-295E-4F89-A359-FE3187D8A842}" srcOrd="1" destOrd="0" presId="urn:microsoft.com/office/officeart/2005/8/layout/process1"/>
    <dgm:cxn modelId="{8F9B341C-F066-4BCA-AAC0-6AC7FDEE0900}" type="presOf" srcId="{361E1EAC-D564-4015-93FF-F3EF7C424406}" destId="{1DD8BE98-2D13-46F4-A7E0-D44152DED2B6}" srcOrd="1" destOrd="0" presId="urn:microsoft.com/office/officeart/2005/8/layout/process1"/>
    <dgm:cxn modelId="{1BA82421-5E3E-428A-A2E8-DA95CFFE6AEF}" type="presOf" srcId="{9FCD3C87-B955-4DEA-B578-633ECFD78A2A}" destId="{D805C22D-A146-4E85-B03D-1D99DBDDF7AB}" srcOrd="0" destOrd="0" presId="urn:microsoft.com/office/officeart/2005/8/layout/process1"/>
    <dgm:cxn modelId="{B9AFED21-FFE9-44FA-9C5D-44D2BB30C6D6}" type="presOf" srcId="{EE655915-C37C-4EAA-AF6F-22D1C6921493}" destId="{441E1C96-EE68-40F9-9AE0-B40D2A380508}" srcOrd="0" destOrd="0" presId="urn:microsoft.com/office/officeart/2005/8/layout/process1"/>
    <dgm:cxn modelId="{ED072A31-0A38-4888-8B0B-B447282DE38D}" type="presOf" srcId="{361E1EAC-D564-4015-93FF-F3EF7C424406}" destId="{7414512E-4B35-44D4-B1EF-9F793CA46411}" srcOrd="0" destOrd="0" presId="urn:microsoft.com/office/officeart/2005/8/layout/process1"/>
    <dgm:cxn modelId="{71EE6C33-2AB2-4ADA-85D4-8A7AEDBBF7E6}" srcId="{EE655915-C37C-4EAA-AF6F-22D1C6921493}" destId="{77135AC2-242E-4641-AA6F-BFA2B7F166CA}" srcOrd="4" destOrd="0" parTransId="{D57F0156-EAAF-41A7-90C2-093581F00229}" sibTransId="{21F2FE4A-BFA7-42F1-A509-5F4585D595DD}"/>
    <dgm:cxn modelId="{30FC0F39-E481-4EC9-A8EF-3394F0A18E71}" type="presOf" srcId="{2B063FB8-3E1F-44B8-B9E2-8181B87E5C92}" destId="{A4FD1837-AE6C-447B-8509-FD7ADEE680F2}" srcOrd="1" destOrd="0" presId="urn:microsoft.com/office/officeart/2005/8/layout/process1"/>
    <dgm:cxn modelId="{2D772939-DC53-4C1B-A4E2-B373E5B5B44E}" type="presOf" srcId="{BD0890F8-C3B8-4762-B5D9-4EB468784D3A}" destId="{5426F29C-3BE7-4FD1-A83E-CDD6B2961BBE}" srcOrd="0" destOrd="0" presId="urn:microsoft.com/office/officeart/2005/8/layout/process1"/>
    <dgm:cxn modelId="{3642025E-5D97-4802-993C-685A251F455C}" type="presOf" srcId="{EF1AC151-DFA9-4C03-B3E3-92D35892B839}" destId="{DBA88DBC-7E1D-446F-8869-249225CEB43E}" srcOrd="0" destOrd="0" presId="urn:microsoft.com/office/officeart/2005/8/layout/process1"/>
    <dgm:cxn modelId="{2975C54C-7AB9-45BB-BEB9-FCC5D7CA34A7}" srcId="{EE655915-C37C-4EAA-AF6F-22D1C6921493}" destId="{FFB7781D-54A6-496C-B278-AA926477D973}" srcOrd="0" destOrd="0" parTransId="{972E13E6-C229-4771-9BE9-DD149299D47D}" sibTransId="{361E1EAC-D564-4015-93FF-F3EF7C424406}"/>
    <dgm:cxn modelId="{6729C571-CBA5-495B-933D-7AD677C748C0}" srcId="{EE655915-C37C-4EAA-AF6F-22D1C6921493}" destId="{E3442888-0791-4801-AE49-F88B7D4E2B88}" srcOrd="2" destOrd="0" parTransId="{22FA29E2-F541-4F4F-9676-3A3A06E03847}" sibTransId="{8A1274FA-6AFD-43C6-84A0-20FF82196E67}"/>
    <dgm:cxn modelId="{2B87BF75-BE69-4882-8F7B-32FF2B92B8A3}" type="presOf" srcId="{77135AC2-242E-4641-AA6F-BFA2B7F166CA}" destId="{F7EDA4A4-A66E-4767-8F78-0C624BA31E0E}" srcOrd="0" destOrd="0" presId="urn:microsoft.com/office/officeart/2005/8/layout/process1"/>
    <dgm:cxn modelId="{92FD4183-1DB5-4D2D-B2FA-CCD2F321CEE0}" type="presOf" srcId="{2B063FB8-3E1F-44B8-B9E2-8181B87E5C92}" destId="{ADD7A776-C058-4B69-B8B9-6C7A267F6A20}" srcOrd="0" destOrd="0" presId="urn:microsoft.com/office/officeart/2005/8/layout/process1"/>
    <dgm:cxn modelId="{981BAD90-7C2C-4F5C-BA83-870392DD5242}" srcId="{EE655915-C37C-4EAA-AF6F-22D1C6921493}" destId="{BD0890F8-C3B8-4762-B5D9-4EB468784D3A}" srcOrd="1" destOrd="0" parTransId="{71267457-7E92-456B-9DC7-D84475422082}" sibTransId="{2B063FB8-3E1F-44B8-B9E2-8181B87E5C92}"/>
    <dgm:cxn modelId="{45EE1ABB-69EE-425E-A419-02E452E06D90}" srcId="{EE655915-C37C-4EAA-AF6F-22D1C6921493}" destId="{9FCD3C87-B955-4DEA-B578-633ECFD78A2A}" srcOrd="3" destOrd="0" parTransId="{8D3677C3-B761-4A23-B733-323ABFA8C80F}" sibTransId="{EF1AC151-DFA9-4C03-B3E3-92D35892B839}"/>
    <dgm:cxn modelId="{39366AC1-5239-4794-8232-79DA2B4D41D8}" type="presOf" srcId="{8A1274FA-6AFD-43C6-84A0-20FF82196E67}" destId="{1E708250-C1DB-45FB-A142-CB84A5A75A23}" srcOrd="1" destOrd="0" presId="urn:microsoft.com/office/officeart/2005/8/layout/process1"/>
    <dgm:cxn modelId="{325DCECE-0AD6-45C9-93A9-D0B332E7F7EE}" type="presOf" srcId="{FFB7781D-54A6-496C-B278-AA926477D973}" destId="{EF1772DA-A982-4EA3-B8B9-75358BEB55B2}" srcOrd="0" destOrd="0" presId="urn:microsoft.com/office/officeart/2005/8/layout/process1"/>
    <dgm:cxn modelId="{493A4EDC-FD9F-4B5B-8FE0-D3F40212A241}" type="presOf" srcId="{8A1274FA-6AFD-43C6-84A0-20FF82196E67}" destId="{255EC711-AA8A-4F17-8F73-E983E53A0402}" srcOrd="0" destOrd="0" presId="urn:microsoft.com/office/officeart/2005/8/layout/process1"/>
    <dgm:cxn modelId="{0EDC0DC0-3465-4B93-BBBD-D6521AEDBBA3}" type="presParOf" srcId="{441E1C96-EE68-40F9-9AE0-B40D2A380508}" destId="{EF1772DA-A982-4EA3-B8B9-75358BEB55B2}" srcOrd="0" destOrd="0" presId="urn:microsoft.com/office/officeart/2005/8/layout/process1"/>
    <dgm:cxn modelId="{CE6B06C1-191C-4388-BC94-170247A6147C}" type="presParOf" srcId="{441E1C96-EE68-40F9-9AE0-B40D2A380508}" destId="{7414512E-4B35-44D4-B1EF-9F793CA46411}" srcOrd="1" destOrd="0" presId="urn:microsoft.com/office/officeart/2005/8/layout/process1"/>
    <dgm:cxn modelId="{AFE92348-7876-4359-863A-6824095BE5D0}" type="presParOf" srcId="{7414512E-4B35-44D4-B1EF-9F793CA46411}" destId="{1DD8BE98-2D13-46F4-A7E0-D44152DED2B6}" srcOrd="0" destOrd="0" presId="urn:microsoft.com/office/officeart/2005/8/layout/process1"/>
    <dgm:cxn modelId="{AE257758-E58E-4ABD-BD6A-BDBC251D8F26}" type="presParOf" srcId="{441E1C96-EE68-40F9-9AE0-B40D2A380508}" destId="{5426F29C-3BE7-4FD1-A83E-CDD6B2961BBE}" srcOrd="2" destOrd="0" presId="urn:microsoft.com/office/officeart/2005/8/layout/process1"/>
    <dgm:cxn modelId="{6AE1D9F5-1C0D-4778-8B8D-04DD4B31484B}" type="presParOf" srcId="{441E1C96-EE68-40F9-9AE0-B40D2A380508}" destId="{ADD7A776-C058-4B69-B8B9-6C7A267F6A20}" srcOrd="3" destOrd="0" presId="urn:microsoft.com/office/officeart/2005/8/layout/process1"/>
    <dgm:cxn modelId="{F8DE27BA-5FB4-403D-81C8-6DA9D24BB7FF}" type="presParOf" srcId="{ADD7A776-C058-4B69-B8B9-6C7A267F6A20}" destId="{A4FD1837-AE6C-447B-8509-FD7ADEE680F2}" srcOrd="0" destOrd="0" presId="urn:microsoft.com/office/officeart/2005/8/layout/process1"/>
    <dgm:cxn modelId="{EAB6EED7-D352-41B7-8784-6DFCA1A75001}" type="presParOf" srcId="{441E1C96-EE68-40F9-9AE0-B40D2A380508}" destId="{04422120-6079-4F2F-9F4D-EFB72F646234}" srcOrd="4" destOrd="0" presId="urn:microsoft.com/office/officeart/2005/8/layout/process1"/>
    <dgm:cxn modelId="{57C1117B-6457-41F0-BF2F-CA772C5FC3D1}" type="presParOf" srcId="{441E1C96-EE68-40F9-9AE0-B40D2A380508}" destId="{255EC711-AA8A-4F17-8F73-E983E53A0402}" srcOrd="5" destOrd="0" presId="urn:microsoft.com/office/officeart/2005/8/layout/process1"/>
    <dgm:cxn modelId="{9F3B6633-F507-447E-A032-8EE0F19C1510}" type="presParOf" srcId="{255EC711-AA8A-4F17-8F73-E983E53A0402}" destId="{1E708250-C1DB-45FB-A142-CB84A5A75A23}" srcOrd="0" destOrd="0" presId="urn:microsoft.com/office/officeart/2005/8/layout/process1"/>
    <dgm:cxn modelId="{E1EE2F5B-E201-4090-A455-05560BB73593}" type="presParOf" srcId="{441E1C96-EE68-40F9-9AE0-B40D2A380508}" destId="{D805C22D-A146-4E85-B03D-1D99DBDDF7AB}" srcOrd="6" destOrd="0" presId="urn:microsoft.com/office/officeart/2005/8/layout/process1"/>
    <dgm:cxn modelId="{6CDEB437-07CF-47F7-B983-8AF565194F2E}" type="presParOf" srcId="{441E1C96-EE68-40F9-9AE0-B40D2A380508}" destId="{DBA88DBC-7E1D-446F-8869-249225CEB43E}" srcOrd="7" destOrd="0" presId="urn:microsoft.com/office/officeart/2005/8/layout/process1"/>
    <dgm:cxn modelId="{D3CF542E-8880-47CA-A1D0-14A4B3B5E439}" type="presParOf" srcId="{DBA88DBC-7E1D-446F-8869-249225CEB43E}" destId="{1379A983-295E-4F89-A359-FE3187D8A842}" srcOrd="0" destOrd="0" presId="urn:microsoft.com/office/officeart/2005/8/layout/process1"/>
    <dgm:cxn modelId="{7F627CAD-24E6-40BC-9773-5F8B6BF7AA6F}" type="presParOf" srcId="{441E1C96-EE68-40F9-9AE0-B40D2A380508}" destId="{F7EDA4A4-A66E-4767-8F78-0C624BA31E0E}" srcOrd="8" destOrd="0" presId="urn:microsoft.com/office/officeart/2005/8/layout/process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772DA-A982-4EA3-B8B9-75358BEB55B2}">
      <dsp:nvSpPr>
        <dsp:cNvPr id="0" name=""/>
        <dsp:cNvSpPr/>
      </dsp:nvSpPr>
      <dsp:spPr>
        <a:xfrm>
          <a:off x="763" y="230645"/>
          <a:ext cx="1264518" cy="588231"/>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marL="0" lvl="0" indent="0" algn="ctr" defTabSz="533400">
            <a:lnSpc>
              <a:spcPts val="1440"/>
            </a:lnSpc>
            <a:spcBef>
              <a:spcPct val="0"/>
            </a:spcBef>
            <a:spcAft>
              <a:spcPts val="0"/>
            </a:spcAft>
            <a:buNone/>
          </a:pPr>
          <a:r>
            <a:rPr kumimoji="1" lang="ja-JP" altLang="en-US" sz="1200" b="0" kern="1200" spc="-1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現状把握・課題設定</a:t>
          </a:r>
        </a:p>
      </dsp:txBody>
      <dsp:txXfrm>
        <a:off x="17992" y="247874"/>
        <a:ext cx="1230060" cy="553773"/>
      </dsp:txXfrm>
    </dsp:sp>
    <dsp:sp modelId="{7414512E-4B35-44D4-B1EF-9F793CA46411}">
      <dsp:nvSpPr>
        <dsp:cNvPr id="0" name=""/>
        <dsp:cNvSpPr/>
      </dsp:nvSpPr>
      <dsp:spPr>
        <a:xfrm rot="10850801">
          <a:off x="1264069" y="429779"/>
          <a:ext cx="1155" cy="208631"/>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b="1" kern="1200" dirty="0">
            <a:latin typeface="メイリオ" panose="020B0604030504040204" pitchFamily="50" charset="-128"/>
            <a:ea typeface="メイリオ" panose="020B0604030504040204" pitchFamily="50" charset="-128"/>
            <a:cs typeface="メイリオ" panose="020B0604030504040204" pitchFamily="50" charset="-128"/>
          </a:endParaRPr>
        </a:p>
      </dsp:txBody>
      <dsp:txXfrm rot="10800000">
        <a:off x="1264415" y="471508"/>
        <a:ext cx="809" cy="125179"/>
      </dsp:txXfrm>
    </dsp:sp>
    <dsp:sp modelId="{5426F29C-3BE7-4FD1-A83E-CDD6B2961BBE}">
      <dsp:nvSpPr>
        <dsp:cNvPr id="0" name=""/>
        <dsp:cNvSpPr/>
      </dsp:nvSpPr>
      <dsp:spPr>
        <a:xfrm>
          <a:off x="1264049" y="252810"/>
          <a:ext cx="971174" cy="576906"/>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marL="0" lvl="0" indent="0" algn="ctr" defTabSz="533400">
            <a:lnSpc>
              <a:spcPts val="1440"/>
            </a:lnSpc>
            <a:spcBef>
              <a:spcPct val="0"/>
            </a:spcBef>
            <a:spcAft>
              <a:spcPts val="0"/>
            </a:spcAft>
            <a:buNone/>
          </a:pPr>
          <a:r>
            <a:rPr kumimoji="1" lang="ja-JP" altLang="en-US" sz="1200" b="0" kern="1200" spc="-1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インプット（資源投入）</a:t>
          </a:r>
        </a:p>
      </dsp:txBody>
      <dsp:txXfrm>
        <a:off x="1280946" y="269707"/>
        <a:ext cx="937380" cy="543112"/>
      </dsp:txXfrm>
    </dsp:sp>
    <dsp:sp modelId="{ADD7A776-C058-4B69-B8B9-6C7A267F6A20}">
      <dsp:nvSpPr>
        <dsp:cNvPr id="0" name=""/>
        <dsp:cNvSpPr/>
      </dsp:nvSpPr>
      <dsp:spPr>
        <a:xfrm rot="21564549">
          <a:off x="2252431" y="429963"/>
          <a:ext cx="348827" cy="208631"/>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b="1" kern="1200">
            <a:latin typeface="メイリオ" panose="020B0604030504040204" pitchFamily="50" charset="-128"/>
            <a:ea typeface="メイリオ" panose="020B0604030504040204" pitchFamily="50" charset="-128"/>
            <a:cs typeface="メイリオ" panose="020B0604030504040204" pitchFamily="50" charset="-128"/>
          </a:endParaRPr>
        </a:p>
      </dsp:txBody>
      <dsp:txXfrm>
        <a:off x="2252433" y="472012"/>
        <a:ext cx="286238" cy="125179"/>
      </dsp:txXfrm>
    </dsp:sp>
    <dsp:sp modelId="{04422120-6079-4F2F-9F4D-EFB72F646234}">
      <dsp:nvSpPr>
        <dsp:cNvPr id="0" name=""/>
        <dsp:cNvSpPr/>
      </dsp:nvSpPr>
      <dsp:spPr>
        <a:xfrm>
          <a:off x="2607304" y="238174"/>
          <a:ext cx="1122982" cy="576906"/>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marL="0" lvl="0" indent="0" algn="ctr" defTabSz="533400">
            <a:lnSpc>
              <a:spcPts val="1440"/>
            </a:lnSpc>
            <a:spcBef>
              <a:spcPct val="0"/>
            </a:spcBef>
            <a:spcAft>
              <a:spcPts val="0"/>
            </a:spcAft>
            <a:buNone/>
          </a:pPr>
          <a:r>
            <a:rPr kumimoji="1" lang="ja-JP" altLang="en-US" sz="1200" b="0" kern="1200" spc="-150" dirty="0">
              <a:latin typeface="メイリオ" panose="020B0604030504040204" pitchFamily="50" charset="-128"/>
              <a:ea typeface="メイリオ" panose="020B0604030504040204" pitchFamily="50" charset="-128"/>
              <a:cs typeface="メイリオ" panose="020B0604030504040204" pitchFamily="50" charset="-128"/>
            </a:rPr>
            <a:t>アクティビティ（活動）</a:t>
          </a:r>
          <a:endParaRPr kumimoji="1" lang="ja-JP" altLang="en-US" sz="800" b="0" kern="1200" spc="-150" dirty="0">
            <a:latin typeface="メイリオ" panose="020B0604030504040204" pitchFamily="50" charset="-128"/>
            <a:ea typeface="メイリオ" panose="020B0604030504040204" pitchFamily="50" charset="-128"/>
            <a:cs typeface="メイリオ" panose="020B0604030504040204" pitchFamily="50" charset="-128"/>
          </a:endParaRPr>
        </a:p>
      </dsp:txBody>
      <dsp:txXfrm>
        <a:off x="2624201" y="255071"/>
        <a:ext cx="1089188" cy="543112"/>
      </dsp:txXfrm>
    </dsp:sp>
    <dsp:sp modelId="{255EC711-AA8A-4F17-8F73-E983E53A0402}">
      <dsp:nvSpPr>
        <dsp:cNvPr id="0" name=""/>
        <dsp:cNvSpPr/>
      </dsp:nvSpPr>
      <dsp:spPr>
        <a:xfrm rot="21598718">
          <a:off x="3744461" y="427587"/>
          <a:ext cx="157958" cy="197592"/>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b="1" kern="1200">
            <a:latin typeface="メイリオ" panose="020B0604030504040204" pitchFamily="50" charset="-128"/>
            <a:ea typeface="メイリオ" panose="020B0604030504040204" pitchFamily="50" charset="-128"/>
            <a:cs typeface="メイリオ" panose="020B0604030504040204" pitchFamily="50" charset="-128"/>
          </a:endParaRPr>
        </a:p>
      </dsp:txBody>
      <dsp:txXfrm>
        <a:off x="3744461" y="467114"/>
        <a:ext cx="110571" cy="118556"/>
      </dsp:txXfrm>
    </dsp:sp>
    <dsp:sp modelId="{D805C22D-A146-4E85-B03D-1D99DBDDF7AB}">
      <dsp:nvSpPr>
        <dsp:cNvPr id="0" name=""/>
        <dsp:cNvSpPr/>
      </dsp:nvSpPr>
      <dsp:spPr>
        <a:xfrm>
          <a:off x="3911167" y="237716"/>
          <a:ext cx="971174" cy="576906"/>
        </a:xfrm>
        <a:prstGeom prst="roundRect">
          <a:avLst>
            <a:gd name="adj" fmla="val 10000"/>
          </a:avLst>
        </a:prstGeom>
        <a:solidFill>
          <a:srgbClr val="00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ts val="1440"/>
            </a:lnSpc>
            <a:spcBef>
              <a:spcPct val="0"/>
            </a:spcBef>
            <a:spcAft>
              <a:spcPts val="0"/>
            </a:spcAft>
            <a:buNone/>
          </a:pPr>
          <a:r>
            <a:rPr kumimoji="1" lang="ja-JP" altLang="en-US" sz="1200" b="0" kern="1200" spc="-150" dirty="0">
              <a:latin typeface="メイリオ" panose="020B0604030504040204" pitchFamily="50" charset="-128"/>
              <a:ea typeface="メイリオ" panose="020B0604030504040204" pitchFamily="50" charset="-128"/>
              <a:cs typeface="メイリオ" panose="020B0604030504040204" pitchFamily="50" charset="-128"/>
            </a:rPr>
            <a:t>アウトプット（活動による産出物）</a:t>
          </a:r>
          <a:endParaRPr kumimoji="1" lang="en-US" altLang="ja-JP" sz="1200" b="0" kern="1200" spc="-150" dirty="0">
            <a:latin typeface="メイリオ" panose="020B0604030504040204" pitchFamily="50" charset="-128"/>
            <a:ea typeface="メイリオ" panose="020B0604030504040204" pitchFamily="50" charset="-128"/>
            <a:cs typeface="メイリオ" panose="020B0604030504040204" pitchFamily="50" charset="-128"/>
          </a:endParaRPr>
        </a:p>
      </dsp:txBody>
      <dsp:txXfrm>
        <a:off x="3928064" y="254613"/>
        <a:ext cx="937380" cy="543112"/>
      </dsp:txXfrm>
    </dsp:sp>
    <dsp:sp modelId="{DBA88DBC-7E1D-446F-8869-249225CEB43E}">
      <dsp:nvSpPr>
        <dsp:cNvPr id="0" name=""/>
        <dsp:cNvSpPr/>
      </dsp:nvSpPr>
      <dsp:spPr>
        <a:xfrm rot="21595807">
          <a:off x="4898566" y="433608"/>
          <a:ext cx="156981" cy="183707"/>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b="1" kern="1200">
            <a:latin typeface="メイリオ" panose="020B0604030504040204" pitchFamily="50" charset="-128"/>
            <a:ea typeface="メイリオ" panose="020B0604030504040204" pitchFamily="50" charset="-128"/>
            <a:cs typeface="メイリオ" panose="020B0604030504040204" pitchFamily="50" charset="-128"/>
          </a:endParaRPr>
        </a:p>
      </dsp:txBody>
      <dsp:txXfrm>
        <a:off x="4898566" y="470378"/>
        <a:ext cx="109887" cy="110225"/>
      </dsp:txXfrm>
    </dsp:sp>
    <dsp:sp modelId="{F7EDA4A4-A66E-4767-8F78-0C624BA31E0E}">
      <dsp:nvSpPr>
        <dsp:cNvPr id="0" name=""/>
        <dsp:cNvSpPr/>
      </dsp:nvSpPr>
      <dsp:spPr>
        <a:xfrm>
          <a:off x="5066253" y="230645"/>
          <a:ext cx="971174" cy="5882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marL="0" lvl="0" indent="0" algn="ctr" defTabSz="533400">
            <a:lnSpc>
              <a:spcPts val="1440"/>
            </a:lnSpc>
            <a:spcBef>
              <a:spcPct val="0"/>
            </a:spcBef>
            <a:spcAft>
              <a:spcPts val="0"/>
            </a:spcAft>
            <a:buNone/>
          </a:pPr>
          <a:r>
            <a:rPr kumimoji="1" lang="ja-JP" altLang="en-US" sz="1200" kern="1200" spc="-150" dirty="0">
              <a:latin typeface="メイリオ" panose="020B0604030504040204" pitchFamily="50" charset="-128"/>
              <a:ea typeface="メイリオ" panose="020B0604030504040204" pitchFamily="50" charset="-128"/>
            </a:rPr>
            <a:t>アウトカム（政策効果）</a:t>
          </a:r>
        </a:p>
      </dsp:txBody>
      <dsp:txXfrm>
        <a:off x="5083482" y="247874"/>
        <a:ext cx="936716" cy="55377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付プレースホルダー 2"/>
          <p:cNvSpPr>
            <a:spLocks noGrp="1"/>
          </p:cNvSpPr>
          <p:nvPr>
            <p:ph type="dt" sz="quarter" idx="1"/>
          </p:nvPr>
        </p:nvSpPr>
        <p:spPr>
          <a:xfrm>
            <a:off x="4021523" y="18"/>
            <a:ext cx="3076143" cy="513284"/>
          </a:xfrm>
          <a:prstGeom prst="rect">
            <a:avLst/>
          </a:prstGeom>
        </p:spPr>
        <p:txBody>
          <a:bodyPr vert="horz" lIns="94552" tIns="47273" rIns="94552" bIns="47273" rtlCol="0"/>
          <a:lstStyle>
            <a:lvl1pPr algn="r">
              <a:defRPr sz="1200"/>
            </a:lvl1pPr>
          </a:lstStyle>
          <a:p>
            <a:fld id="{75C1C192-C613-41B6-9CF3-878CFFC1705B}" type="datetimeFigureOut">
              <a:rPr kumimoji="1" lang="ja-JP" altLang="en-US" smtClean="0">
                <a:ea typeface="メイリオ" panose="020B0604030504040204" pitchFamily="50" charset="-128"/>
              </a:rPr>
              <a:t>2024/3/28</a:t>
            </a:fld>
            <a:endParaRPr kumimoji="1" lang="ja-JP" altLang="en-US">
              <a:ea typeface="メイリオ" panose="020B0604030504040204" pitchFamily="50" charset="-128"/>
            </a:endParaRPr>
          </a:p>
        </p:txBody>
      </p:sp>
      <p:sp>
        <p:nvSpPr>
          <p:cNvPr id="5" name="スライド番号プレースホルダー 4"/>
          <p:cNvSpPr>
            <a:spLocks noGrp="1"/>
          </p:cNvSpPr>
          <p:nvPr>
            <p:ph type="sldNum" sz="quarter" idx="3"/>
          </p:nvPr>
        </p:nvSpPr>
        <p:spPr>
          <a:xfrm>
            <a:off x="4021523" y="9721339"/>
            <a:ext cx="3076143" cy="513284"/>
          </a:xfrm>
          <a:prstGeom prst="rect">
            <a:avLst/>
          </a:prstGeom>
        </p:spPr>
        <p:txBody>
          <a:bodyPr vert="horz" lIns="94552" tIns="47273" rIns="94552" bIns="47273" rtlCol="0" anchor="b"/>
          <a:lstStyle>
            <a:lvl1pPr algn="r">
              <a:defRPr sz="1200"/>
            </a:lvl1pPr>
          </a:lstStyle>
          <a:p>
            <a:fld id="{0E7C9BE6-46EA-48E5-B888-C61601F8E34B}" type="slidenum">
              <a:rPr kumimoji="1" lang="ja-JP" altLang="en-US" smtClean="0">
                <a:ea typeface="メイリオ" panose="020B0604030504040204" pitchFamily="50" charset="-128"/>
              </a:rPr>
              <a:t>‹#›</a:t>
            </a:fld>
            <a:endParaRPr kumimoji="1" lang="ja-JP" altLang="en-US">
              <a:ea typeface="メイリオ" panose="020B0604030504040204" pitchFamily="50" charset="-128"/>
            </a:endParaRPr>
          </a:p>
        </p:txBody>
      </p:sp>
      <p:sp>
        <p:nvSpPr>
          <p:cNvPr id="6" name="ヘッダー プレースホルダー 1">
            <a:extLst>
              <a:ext uri="{FF2B5EF4-FFF2-40B4-BE49-F238E27FC236}">
                <a16:creationId xmlns:a16="http://schemas.microsoft.com/office/drawing/2014/main" id="{1F4C83B9-2ECF-4488-BA72-FCB50ABE6CFE}"/>
              </a:ext>
            </a:extLst>
          </p:cNvPr>
          <p:cNvSpPr txBox="1">
            <a:spLocks/>
          </p:cNvSpPr>
          <p:nvPr/>
        </p:nvSpPr>
        <p:spPr>
          <a:xfrm>
            <a:off x="1228558" y="703971"/>
            <a:ext cx="2058983" cy="412497"/>
          </a:xfrm>
          <a:prstGeom prst="rect">
            <a:avLst/>
          </a:prstGeom>
        </p:spPr>
        <p:txBody>
          <a:bodyPr vert="horz" lIns="94552" tIns="47273" rIns="94552" bIns="47273" rtlCol="0"/>
          <a:lstStyle>
            <a:defPPr>
              <a:defRPr lang="ja-JP"/>
            </a:defPPr>
            <a:lvl1pPr marL="0" algn="l"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t>新（令和５年度案）</a:t>
            </a:r>
          </a:p>
          <a:p>
            <a:endParaRPr lang="ja-JP" altLang="en-US" dirty="0"/>
          </a:p>
        </p:txBody>
      </p:sp>
      <p:sp>
        <p:nvSpPr>
          <p:cNvPr id="8" name="ヘッダー プレースホルダー 1">
            <a:extLst>
              <a:ext uri="{FF2B5EF4-FFF2-40B4-BE49-F238E27FC236}">
                <a16:creationId xmlns:a16="http://schemas.microsoft.com/office/drawing/2014/main" id="{2A1803C4-6A43-4B7B-B5B6-D57FA285A3E0}"/>
              </a:ext>
            </a:extLst>
          </p:cNvPr>
          <p:cNvSpPr txBox="1">
            <a:spLocks/>
          </p:cNvSpPr>
          <p:nvPr/>
        </p:nvSpPr>
        <p:spPr>
          <a:xfrm>
            <a:off x="3921141" y="703971"/>
            <a:ext cx="2671300" cy="412497"/>
          </a:xfrm>
          <a:prstGeom prst="rect">
            <a:avLst/>
          </a:prstGeom>
        </p:spPr>
        <p:txBody>
          <a:bodyPr vert="horz" lIns="94552" tIns="47273" rIns="94552" bIns="47273" rtlCol="0"/>
          <a:lstStyle>
            <a:defPPr>
              <a:defRPr lang="ja-JP"/>
            </a:defPPr>
            <a:lvl1pPr marL="0" algn="l"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t>旧（令和３年度ｅｰラーニング）</a:t>
            </a:r>
          </a:p>
          <a:p>
            <a:endParaRPr lang="ja-JP" altLang="en-US" dirty="0"/>
          </a:p>
        </p:txBody>
      </p:sp>
    </p:spTree>
    <p:extLst>
      <p:ext uri="{BB962C8B-B14F-4D97-AF65-F5344CB8AC3E}">
        <p14:creationId xmlns:p14="http://schemas.microsoft.com/office/powerpoint/2010/main" val="38762707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47032" y="9739332"/>
            <a:ext cx="5721300" cy="412497"/>
          </a:xfrm>
          <a:prstGeom prst="rect">
            <a:avLst/>
          </a:prstGeom>
        </p:spPr>
        <p:txBody>
          <a:bodyPr vert="horz" lIns="94552" tIns="47273" rIns="94552" bIns="47273" rtlCol="0"/>
          <a:lstStyle>
            <a:lvl1pPr algn="l">
              <a:defRPr sz="1200">
                <a:ea typeface="メイリオ" panose="020B0604030504040204" pitchFamily="50" charset="-128"/>
              </a:defRPr>
            </a:lvl1pPr>
          </a:lstStyle>
          <a:p>
            <a:r>
              <a:rPr lang="ja-JP" altLang="en-US"/>
              <a:t>令和５年度政策評価に関する統一研修（一般実務研修） </a:t>
            </a:r>
            <a:endParaRPr lang="ja-JP" altLang="en-US" dirty="0"/>
          </a:p>
        </p:txBody>
      </p:sp>
      <p:sp>
        <p:nvSpPr>
          <p:cNvPr id="3" name="日付プレースホルダー 2"/>
          <p:cNvSpPr>
            <a:spLocks noGrp="1"/>
          </p:cNvSpPr>
          <p:nvPr>
            <p:ph type="dt" idx="1"/>
          </p:nvPr>
        </p:nvSpPr>
        <p:spPr>
          <a:xfrm>
            <a:off x="4021523" y="15"/>
            <a:ext cx="3076143" cy="412497"/>
          </a:xfrm>
          <a:prstGeom prst="rect">
            <a:avLst/>
          </a:prstGeom>
        </p:spPr>
        <p:txBody>
          <a:bodyPr vert="horz" lIns="94552" tIns="47273" rIns="94552" bIns="47273" rtlCol="0"/>
          <a:lstStyle>
            <a:lvl1pPr algn="r">
              <a:defRPr sz="1200">
                <a:ea typeface="メイリオ" panose="020B0604030504040204" pitchFamily="50" charset="-128"/>
              </a:defRPr>
            </a:lvl1pPr>
          </a:lstStyle>
          <a:p>
            <a:fld id="{91261C69-C2AA-40BB-AF5B-E9C93F9275B1}" type="datetimeFigureOut">
              <a:rPr lang="ja-JP" altLang="en-US" smtClean="0"/>
              <a:pPr/>
              <a:t>2024/3/28</a:t>
            </a:fld>
            <a:endParaRPr lang="ja-JP" altLang="en-US"/>
          </a:p>
        </p:txBody>
      </p:sp>
      <p:sp>
        <p:nvSpPr>
          <p:cNvPr id="4" name="スライド イメージ プレースホルダー 3"/>
          <p:cNvSpPr>
            <a:spLocks noGrp="1" noRot="1" noChangeAspect="1"/>
          </p:cNvSpPr>
          <p:nvPr>
            <p:ph type="sldImg" idx="2"/>
          </p:nvPr>
        </p:nvSpPr>
        <p:spPr>
          <a:xfrm>
            <a:off x="592138" y="636588"/>
            <a:ext cx="5875337" cy="4405312"/>
          </a:xfrm>
          <a:prstGeom prst="rect">
            <a:avLst/>
          </a:prstGeom>
          <a:noFill/>
          <a:ln w="12700">
            <a:solidFill>
              <a:prstClr val="black"/>
            </a:solidFill>
          </a:ln>
        </p:spPr>
        <p:txBody>
          <a:bodyPr vert="horz" lIns="94552" tIns="47273" rIns="94552" bIns="47273" rtlCol="0" anchor="ctr"/>
          <a:lstStyle/>
          <a:p>
            <a:endParaRPr lang="ja-JP" altLang="en-US"/>
          </a:p>
        </p:txBody>
      </p:sp>
      <p:sp>
        <p:nvSpPr>
          <p:cNvPr id="5" name="ノート プレースホルダー 4"/>
          <p:cNvSpPr>
            <a:spLocks noGrp="1"/>
          </p:cNvSpPr>
          <p:nvPr>
            <p:ph type="body" sz="quarter" idx="3"/>
          </p:nvPr>
        </p:nvSpPr>
        <p:spPr>
          <a:xfrm>
            <a:off x="568602" y="5390643"/>
            <a:ext cx="5962098" cy="3933536"/>
          </a:xfrm>
          <a:prstGeom prst="rect">
            <a:avLst/>
          </a:prstGeom>
        </p:spPr>
        <p:txBody>
          <a:bodyPr vert="horz" lIns="94552" tIns="47273" rIns="94552" bIns="4727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6"/>
          <p:cNvSpPr>
            <a:spLocks noGrp="1"/>
          </p:cNvSpPr>
          <p:nvPr>
            <p:ph type="sldNum" sz="quarter" idx="5"/>
          </p:nvPr>
        </p:nvSpPr>
        <p:spPr>
          <a:xfrm>
            <a:off x="3928809" y="9659296"/>
            <a:ext cx="3076143" cy="412497"/>
          </a:xfrm>
          <a:prstGeom prst="rect">
            <a:avLst/>
          </a:prstGeom>
        </p:spPr>
        <p:txBody>
          <a:bodyPr vert="horz" lIns="94552" tIns="47273" rIns="94552" bIns="47273" rtlCol="0" anchor="b"/>
          <a:lstStyle>
            <a:lvl1pPr algn="r">
              <a:defRPr sz="1200">
                <a:ea typeface="メイリオ" panose="020B0604030504040204" pitchFamily="50" charset="-128"/>
              </a:defRPr>
            </a:lvl1pPr>
          </a:lstStyle>
          <a:p>
            <a:fld id="{C0FF1B74-E2EC-4F70-969D-D64BC5F47A22}" type="slidenum">
              <a:rPr lang="ja-JP" altLang="en-US" smtClean="0"/>
              <a:pPr/>
              <a:t>‹#›</a:t>
            </a:fld>
            <a:endParaRPr lang="ja-JP" altLang="en-US"/>
          </a:p>
        </p:txBody>
      </p:sp>
    </p:spTree>
    <p:extLst>
      <p:ext uri="{BB962C8B-B14F-4D97-AF65-F5344CB8AC3E}">
        <p14:creationId xmlns:p14="http://schemas.microsoft.com/office/powerpoint/2010/main" val="141544208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2pPr>
    <a:lvl3pPr marL="9144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3pPr>
    <a:lvl4pPr marL="13716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4pPr>
    <a:lvl5pPr marL="1828800" algn="l" defTabSz="914400" rtl="0" eaLnBrk="1" latinLnBrk="0" hangingPunct="1">
      <a:defRPr kumimoji="1" sz="1200"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vert="horz" lIns="94552" tIns="47273" rIns="94552" bIns="47273" rtlCol="0"/>
          <a:lstStyle/>
          <a:p>
            <a:pPr defTabSz="954432">
              <a:lnSpc>
                <a:spcPct val="110000"/>
              </a:lnSpc>
              <a:defRPr/>
            </a:pPr>
            <a:r>
              <a:rPr lang="ja-JP" altLang="en-US" dirty="0"/>
              <a:t>　次に、</a:t>
            </a:r>
            <a:r>
              <a:rPr lang="ja-JP" altLang="ja-JP" dirty="0"/>
              <a:t>実践編</a:t>
            </a:r>
            <a:r>
              <a:rPr lang="ja-JP" altLang="en-US" dirty="0"/>
              <a:t>として、</a:t>
            </a:r>
            <a:endParaRPr lang="en-US" altLang="ja-JP" dirty="0"/>
          </a:p>
          <a:p>
            <a:pPr defTabSz="954432">
              <a:lnSpc>
                <a:spcPct val="110000"/>
              </a:lnSpc>
              <a:defRPr/>
            </a:pPr>
            <a:r>
              <a:rPr lang="ja-JP" altLang="en-US" dirty="0"/>
              <a:t>政策効果の把握・分析手法の実証的共同研究の事例を２つご説明します</a:t>
            </a:r>
            <a:r>
              <a:rPr lang="ja-JP" altLang="ja-JP" dirty="0"/>
              <a:t>。</a:t>
            </a:r>
            <a:endParaRPr lang="ja-JP" altLang="en-US" dirty="0"/>
          </a:p>
          <a:p>
            <a:pPr>
              <a:lnSpc>
                <a:spcPct val="110000"/>
              </a:lnSpc>
            </a:pPr>
            <a:endParaRPr lang="ja-JP" altLang="en-US" dirty="0"/>
          </a:p>
        </p:txBody>
      </p:sp>
      <p:sp>
        <p:nvSpPr>
          <p:cNvPr id="4" name="スライド番号プレースホルダー 3"/>
          <p:cNvSpPr>
            <a:spLocks noGrp="1"/>
          </p:cNvSpPr>
          <p:nvPr>
            <p:ph type="sldNum" sz="quarter" idx="10"/>
          </p:nvPr>
        </p:nvSpPr>
        <p:spPr/>
        <p:txBody>
          <a:bodyPr/>
          <a:lstStyle/>
          <a:p>
            <a:pPr defTabSz="473202">
              <a:defRPr/>
            </a:pPr>
            <a:fld id="{C0FF1B74-E2EC-4F70-969D-D64BC5F47A22}" type="slidenum">
              <a:rPr kumimoji="0" lang="ja-JP" altLang="en-US">
                <a:solidFill>
                  <a:prstClr val="black"/>
                </a:solidFill>
                <a:latin typeface="游ゴシック" panose="020F0502020204030204"/>
                <a:ea typeface="游ゴシック" panose="020B0400000000000000" pitchFamily="50" charset="-128"/>
              </a:rPr>
              <a:pPr defTabSz="473202">
                <a:defRPr/>
              </a:pPr>
              <a:t>1</a:t>
            </a:fld>
            <a:endParaRPr kumimoji="0" lang="ja-JP" altLang="en-US">
              <a:solidFill>
                <a:prstClr val="black"/>
              </a:solidFill>
              <a:latin typeface="游ゴシック" panose="020F0502020204030204"/>
              <a:ea typeface="游ゴシック" panose="020B0400000000000000" pitchFamily="50" charset="-128"/>
            </a:endParaRPr>
          </a:p>
        </p:txBody>
      </p:sp>
      <p:sp>
        <p:nvSpPr>
          <p:cNvPr id="7" name="スライド イメージ プレースホルダー 6">
            <a:extLst>
              <a:ext uri="{FF2B5EF4-FFF2-40B4-BE49-F238E27FC236}">
                <a16:creationId xmlns:a16="http://schemas.microsoft.com/office/drawing/2014/main" id="{ED75CA29-1E29-4C71-8C3B-C385E076FCC0}"/>
              </a:ext>
            </a:extLst>
          </p:cNvPr>
          <p:cNvSpPr>
            <a:spLocks noGrp="1" noRot="1" noChangeAspect="1"/>
          </p:cNvSpPr>
          <p:nvPr>
            <p:ph type="sldImg"/>
          </p:nvPr>
        </p:nvSpPr>
        <p:spPr>
          <a:xfrm>
            <a:off x="1246188" y="1277938"/>
            <a:ext cx="4606925" cy="3455987"/>
          </a:xfrm>
        </p:spPr>
      </p:sp>
      <p:sp>
        <p:nvSpPr>
          <p:cNvPr id="9" name="ヘッダー プレースホルダー 1">
            <a:extLst>
              <a:ext uri="{FF2B5EF4-FFF2-40B4-BE49-F238E27FC236}">
                <a16:creationId xmlns:a16="http://schemas.microsoft.com/office/drawing/2014/main" id="{4AABF4CA-83E6-44C6-8293-B11E10F6E797}"/>
              </a:ext>
            </a:extLst>
          </p:cNvPr>
          <p:cNvSpPr>
            <a:spLocks noGrp="1"/>
          </p:cNvSpPr>
          <p:nvPr>
            <p:ph type="hdr" sz="quarter"/>
          </p:nvPr>
        </p:nvSpPr>
        <p:spPr>
          <a:xfrm>
            <a:off x="688999" y="9982190"/>
            <a:ext cx="5721300" cy="252426"/>
          </a:xfrm>
          <a:prstGeom prst="rect">
            <a:avLst/>
          </a:prstGeom>
        </p:spPr>
        <p:txBody>
          <a:bodyPr vert="horz" lIns="94552" tIns="47273" rIns="94552" bIns="47273" rtlCol="0"/>
          <a:lstStyle>
            <a:lvl1pPr algn="l">
              <a:defRPr sz="1200">
                <a:ea typeface="メイリオ" panose="020B0604030504040204" pitchFamily="50" charset="-128"/>
              </a:defRPr>
            </a:lvl1pPr>
          </a:lstStyle>
          <a:p>
            <a:pPr defTabSz="473202">
              <a:defRPr/>
            </a:pPr>
            <a:endParaRPr kumimoji="0" lang="ja-JP" altLang="en-US" dirty="0">
              <a:solidFill>
                <a:prstClr val="white">
                  <a:lumMod val="65000"/>
                </a:prstClr>
              </a:solidFill>
              <a:latin typeface="游ゴシック" panose="020F0502020204030204"/>
            </a:endParaRPr>
          </a:p>
        </p:txBody>
      </p:sp>
    </p:spTree>
    <p:extLst>
      <p:ext uri="{BB962C8B-B14F-4D97-AF65-F5344CB8AC3E}">
        <p14:creationId xmlns:p14="http://schemas.microsoft.com/office/powerpoint/2010/main" val="3272467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dirty="0">
                <a:solidFill>
                  <a:srgbClr val="FF0000"/>
                </a:solidFill>
              </a:rPr>
              <a:t>　</a:t>
            </a:r>
            <a:r>
              <a:rPr lang="ja-JP" altLang="en-US" dirty="0"/>
              <a:t>次に「効果検証」の段階として、</a:t>
            </a:r>
            <a:r>
              <a:rPr lang="ja-JP" altLang="ja-JP" dirty="0">
                <a:latin typeface="+mn-lt"/>
                <a:ea typeface="+mn-ea"/>
              </a:rPr>
              <a:t>分析の実施手順をご説明します。</a:t>
            </a:r>
          </a:p>
          <a:p>
            <a:r>
              <a:rPr lang="ja-JP" altLang="ja-JP" dirty="0">
                <a:latin typeface="+mn-lt"/>
                <a:ea typeface="+mn-ea"/>
              </a:rPr>
              <a:t>　</a:t>
            </a:r>
            <a:r>
              <a:rPr lang="en-US" altLang="ja-JP" dirty="0">
                <a:latin typeface="+mn-lt"/>
                <a:ea typeface="+mn-ea"/>
              </a:rPr>
              <a:t> </a:t>
            </a:r>
            <a:endParaRPr lang="ja-JP" altLang="ja-JP" dirty="0">
              <a:latin typeface="+mn-lt"/>
              <a:ea typeface="+mn-ea"/>
            </a:endParaRPr>
          </a:p>
          <a:p>
            <a:r>
              <a:rPr lang="ja-JP" altLang="ja-JP" dirty="0">
                <a:latin typeface="+mn-lt"/>
                <a:ea typeface="+mn-ea"/>
              </a:rPr>
              <a:t>　「整理」の段階でご紹介した「地域活性化に向けたステップ図」等を踏まえて、分析の枠組みを整理しました。</a:t>
            </a:r>
            <a:endParaRPr lang="en-US" altLang="ja-JP" dirty="0">
              <a:latin typeface="+mn-lt"/>
              <a:ea typeface="+mn-ea"/>
            </a:endParaRPr>
          </a:p>
          <a:p>
            <a:r>
              <a:rPr lang="ja-JP" altLang="ja-JP" dirty="0">
                <a:latin typeface="+mn-lt"/>
                <a:ea typeface="+mn-ea"/>
              </a:rPr>
              <a:t>例えば、「取組により農業集落において農林業経営体数の減少速度の低下・増加が生じていることを確認する」こと</a:t>
            </a:r>
            <a:endParaRPr lang="en-US" altLang="ja-JP" dirty="0">
              <a:latin typeface="+mn-lt"/>
              <a:ea typeface="+mn-ea"/>
            </a:endParaRPr>
          </a:p>
          <a:p>
            <a:r>
              <a:rPr lang="ja-JP" altLang="ja-JP" dirty="0">
                <a:latin typeface="+mn-lt"/>
                <a:ea typeface="+mn-ea"/>
              </a:rPr>
              <a:t>を交付金による成果として位置づけました。</a:t>
            </a:r>
            <a:endParaRPr lang="en-US" altLang="ja-JP" dirty="0">
              <a:latin typeface="+mn-lt"/>
              <a:ea typeface="+mn-ea"/>
            </a:endParaRPr>
          </a:p>
          <a:p>
            <a:r>
              <a:rPr lang="ja-JP" altLang="ja-JP" dirty="0">
                <a:latin typeface="+mn-lt"/>
                <a:ea typeface="+mn-ea"/>
              </a:rPr>
              <a:t>これは、ステップ図で言うと、一番上の段の「農業生産活動の維持・拡大」に該当します。</a:t>
            </a:r>
            <a:endParaRPr lang="en-US" altLang="ja-JP" dirty="0">
              <a:latin typeface="+mn-lt"/>
              <a:ea typeface="+mn-ea"/>
            </a:endParaRPr>
          </a:p>
          <a:p>
            <a:r>
              <a:rPr lang="ja-JP" altLang="ja-JP" dirty="0">
                <a:latin typeface="+mn-lt"/>
                <a:ea typeface="+mn-ea"/>
              </a:rPr>
              <a:t>他にも「雇用のある農業経営体数の変化」、「寄合の開催回数の変化」などを交付金による成果と捉えて分析を実施することとしました。</a:t>
            </a:r>
          </a:p>
          <a:p>
            <a:endParaRPr lang="en-US" altLang="ja-JP" dirty="0">
              <a:latin typeface="+mn-lt"/>
              <a:ea typeface="+mn-ea"/>
            </a:endParaRPr>
          </a:p>
          <a:p>
            <a:r>
              <a:rPr lang="ja-JP" altLang="ja-JP" dirty="0">
                <a:latin typeface="+mn-lt"/>
                <a:ea typeface="+mn-ea"/>
              </a:rPr>
              <a:t>　このように分析の枠組みを整理した上で、データの整理・加工を行い、傾向スコアマッチングなどの分析を実施しました。</a:t>
            </a:r>
            <a:endParaRPr lang="en-US" altLang="ja-JP" dirty="0">
              <a:latin typeface="+mn-lt"/>
              <a:ea typeface="+mn-ea"/>
            </a:endParaRPr>
          </a:p>
          <a:p>
            <a:r>
              <a:rPr lang="ja-JP" altLang="ja-JP" dirty="0">
                <a:latin typeface="+mn-lt"/>
                <a:ea typeface="+mn-ea"/>
              </a:rPr>
              <a:t>傾向スコアマッチングとは、政策対象者と非対象者の中から、特性の似通った者をマッチングして、効果を測定する方法です。</a:t>
            </a:r>
            <a:endParaRPr lang="en-US" altLang="ja-JP" dirty="0">
              <a:latin typeface="+mn-lt"/>
              <a:ea typeface="+mn-ea"/>
            </a:endParaRPr>
          </a:p>
          <a:p>
            <a:r>
              <a:rPr lang="ja-JP" altLang="ja-JP" dirty="0">
                <a:latin typeface="+mn-lt"/>
                <a:ea typeface="+mn-ea"/>
              </a:rPr>
              <a:t>左下の図表「マッチングのイメージ」をご覧ください。本調査研究では、</a:t>
            </a:r>
            <a:endParaRPr lang="en-US" altLang="ja-JP" dirty="0">
              <a:latin typeface="+mn-lt"/>
              <a:ea typeface="+mn-ea"/>
            </a:endParaRPr>
          </a:p>
          <a:p>
            <a:r>
              <a:rPr lang="ja-JP" altLang="ja-JP" dirty="0">
                <a:latin typeface="+mn-lt"/>
                <a:ea typeface="+mn-ea"/>
              </a:rPr>
              <a:t>各集落が農山漁村振興交付金を受け取る確率（＝傾向スコア）を算出し、その確率が近い集落同士をマッチングさせることで、</a:t>
            </a:r>
            <a:endParaRPr lang="en-US" altLang="ja-JP" dirty="0">
              <a:latin typeface="+mn-lt"/>
              <a:ea typeface="+mn-ea"/>
            </a:endParaRPr>
          </a:p>
          <a:p>
            <a:r>
              <a:rPr lang="ja-JP" altLang="ja-JP" dirty="0">
                <a:latin typeface="+mn-lt"/>
                <a:ea typeface="+mn-ea"/>
              </a:rPr>
              <a:t>介入効果の分析を行いました。</a:t>
            </a:r>
            <a:endParaRPr lang="en-US" altLang="ja-JP" dirty="0">
              <a:latin typeface="+mn-lt"/>
              <a:ea typeface="+mn-ea"/>
            </a:endParaRPr>
          </a:p>
          <a:p>
            <a:endParaRPr lang="ja-JP" altLang="ja-JP" dirty="0">
              <a:latin typeface="+mn-lt"/>
              <a:ea typeface="+mn-ea"/>
            </a:endParaRPr>
          </a:p>
          <a:p>
            <a:r>
              <a:rPr lang="ja-JP" altLang="ja-JP" dirty="0">
                <a:latin typeface="+mn-lt"/>
                <a:ea typeface="+mn-ea"/>
              </a:rPr>
              <a:t>　なお、今回の傾向スコアでは、交付金をもらうか否かに影響する可能性のある因子として、</a:t>
            </a:r>
            <a:endParaRPr lang="en-US" altLang="ja-JP" dirty="0">
              <a:latin typeface="+mn-lt"/>
              <a:ea typeface="+mn-ea"/>
            </a:endParaRPr>
          </a:p>
          <a:p>
            <a:r>
              <a:rPr lang="ja-JP" altLang="ja-JP" dirty="0">
                <a:latin typeface="+mn-lt"/>
                <a:ea typeface="+mn-ea"/>
              </a:rPr>
              <a:t>農林業経営体数や、経営耕地面積、最寄りの人口集中地区までの所要時間等を用いています。</a:t>
            </a:r>
          </a:p>
          <a:p>
            <a:r>
              <a:rPr lang="en-US" altLang="ja-JP" dirty="0">
                <a:latin typeface="+mn-lt"/>
                <a:ea typeface="+mn-ea"/>
              </a:rPr>
              <a:t> </a:t>
            </a:r>
            <a:endParaRPr lang="ja-JP" altLang="ja-JP" dirty="0">
              <a:latin typeface="+mn-lt"/>
              <a:ea typeface="+mn-ea"/>
            </a:endParaRPr>
          </a:p>
          <a:p>
            <a:r>
              <a:rPr lang="ja-JP" altLang="ja-JP" dirty="0">
                <a:latin typeface="+mn-lt"/>
                <a:ea typeface="+mn-ea"/>
              </a:rPr>
              <a:t>　分析結果の一例として、「雇用のある農業経営体数の変化」についてご紹介します。</a:t>
            </a:r>
            <a:endParaRPr lang="en-US" altLang="ja-JP" dirty="0">
              <a:latin typeface="+mn-lt"/>
              <a:ea typeface="+mn-ea"/>
            </a:endParaRPr>
          </a:p>
          <a:p>
            <a:r>
              <a:rPr lang="ja-JP" altLang="ja-JP" dirty="0">
                <a:latin typeface="+mn-lt"/>
                <a:ea typeface="+mn-ea"/>
              </a:rPr>
              <a:t>右下の図表「分析例：平均的な介入効果」をご覧ください。</a:t>
            </a:r>
            <a:endParaRPr lang="en-US" altLang="ja-JP" dirty="0">
              <a:latin typeface="+mn-lt"/>
              <a:ea typeface="+mn-ea"/>
            </a:endParaRPr>
          </a:p>
          <a:p>
            <a:endParaRPr lang="ja-JP" altLang="ja-JP" dirty="0">
              <a:latin typeface="+mn-lt"/>
              <a:ea typeface="+mn-ea"/>
            </a:endParaRPr>
          </a:p>
          <a:p>
            <a:r>
              <a:rPr lang="ja-JP" altLang="ja-JP" dirty="0">
                <a:latin typeface="+mn-lt"/>
                <a:ea typeface="+mn-ea"/>
              </a:rPr>
              <a:t>　雇用のある農業経営体数の</a:t>
            </a:r>
            <a:r>
              <a:rPr lang="en-US" altLang="ja-JP" dirty="0">
                <a:latin typeface="+mn-lt"/>
                <a:ea typeface="+mn-ea"/>
              </a:rPr>
              <a:t>2015</a:t>
            </a:r>
            <a:r>
              <a:rPr lang="ja-JP" altLang="ja-JP" dirty="0">
                <a:latin typeface="+mn-lt"/>
                <a:ea typeface="+mn-ea"/>
              </a:rPr>
              <a:t>年から</a:t>
            </a:r>
            <a:r>
              <a:rPr lang="en-US" altLang="ja-JP" dirty="0">
                <a:latin typeface="+mn-lt"/>
                <a:ea typeface="+mn-ea"/>
              </a:rPr>
              <a:t>2020</a:t>
            </a:r>
            <a:r>
              <a:rPr lang="ja-JP" altLang="ja-JP" dirty="0">
                <a:latin typeface="+mn-lt"/>
                <a:ea typeface="+mn-ea"/>
              </a:rPr>
              <a:t>年の変化率を成果指標とした場合、</a:t>
            </a:r>
            <a:endParaRPr lang="en-US" altLang="ja-JP" dirty="0">
              <a:latin typeface="+mn-lt"/>
              <a:ea typeface="+mn-ea"/>
            </a:endParaRPr>
          </a:p>
          <a:p>
            <a:r>
              <a:rPr lang="ja-JP" altLang="ja-JP" dirty="0">
                <a:latin typeface="+mn-lt"/>
                <a:ea typeface="+mn-ea"/>
              </a:rPr>
              <a:t>介入対象は</a:t>
            </a:r>
            <a:r>
              <a:rPr lang="en-US" altLang="ja-JP" dirty="0">
                <a:latin typeface="+mn-lt"/>
                <a:ea typeface="+mn-ea"/>
              </a:rPr>
              <a:t>-28.9%</a:t>
            </a:r>
            <a:r>
              <a:rPr lang="ja-JP" altLang="ja-JP" dirty="0" err="1">
                <a:latin typeface="+mn-lt"/>
                <a:ea typeface="+mn-ea"/>
              </a:rPr>
              <a:t>、</a:t>
            </a:r>
            <a:r>
              <a:rPr lang="ja-JP" altLang="ja-JP" dirty="0">
                <a:latin typeface="+mn-lt"/>
                <a:ea typeface="+mn-ea"/>
              </a:rPr>
              <a:t>非介入対象は</a:t>
            </a:r>
            <a:r>
              <a:rPr lang="en-US" altLang="ja-JP" dirty="0">
                <a:latin typeface="+mn-lt"/>
                <a:ea typeface="+mn-ea"/>
              </a:rPr>
              <a:t>-36.7%</a:t>
            </a:r>
            <a:r>
              <a:rPr lang="ja-JP" altLang="ja-JP" dirty="0">
                <a:latin typeface="+mn-lt"/>
                <a:ea typeface="+mn-ea"/>
              </a:rPr>
              <a:t>という分析結果が得られました。</a:t>
            </a:r>
            <a:endParaRPr lang="en-US" altLang="ja-JP" dirty="0">
              <a:latin typeface="+mn-lt"/>
              <a:ea typeface="+mn-ea"/>
            </a:endParaRPr>
          </a:p>
          <a:p>
            <a:r>
              <a:rPr lang="ja-JP" altLang="ja-JP" dirty="0">
                <a:latin typeface="+mn-lt"/>
                <a:ea typeface="+mn-ea"/>
              </a:rPr>
              <a:t>この差分は</a:t>
            </a:r>
            <a:r>
              <a:rPr lang="en-US" altLang="ja-JP" dirty="0">
                <a:latin typeface="+mn-lt"/>
                <a:ea typeface="+mn-ea"/>
              </a:rPr>
              <a:t>7.8</a:t>
            </a:r>
            <a:r>
              <a:rPr lang="ja-JP" altLang="ja-JP" dirty="0">
                <a:latin typeface="+mn-lt"/>
                <a:ea typeface="+mn-ea"/>
              </a:rPr>
              <a:t>であり、介入対象における「雇用のある農業経営体数の変化率」は非介入対象と比較して統計的に有意な差異、</a:t>
            </a:r>
            <a:endParaRPr lang="en-US" altLang="ja-JP" dirty="0">
              <a:latin typeface="+mn-lt"/>
              <a:ea typeface="+mn-ea"/>
            </a:endParaRPr>
          </a:p>
          <a:p>
            <a:r>
              <a:rPr lang="ja-JP" altLang="ja-JP" dirty="0">
                <a:latin typeface="+mn-lt"/>
                <a:ea typeface="+mn-ea"/>
              </a:rPr>
              <a:t>すなわち誤差ではなく意味のある差であることが確認されました。</a:t>
            </a:r>
            <a:r>
              <a:rPr lang="en-US" altLang="ja-JP" dirty="0">
                <a:latin typeface="+mn-lt"/>
                <a:ea typeface="+mn-ea"/>
              </a:rPr>
              <a:t> </a:t>
            </a:r>
            <a:endParaRPr lang="ja-JP" altLang="ja-JP" dirty="0">
              <a:latin typeface="+mn-lt"/>
              <a:ea typeface="+mn-ea"/>
            </a:endParaRPr>
          </a:p>
          <a:p>
            <a:r>
              <a:rPr lang="en-US" altLang="ja-JP" dirty="0">
                <a:latin typeface="+mn-lt"/>
                <a:ea typeface="+mn-ea"/>
              </a:rPr>
              <a:t> </a:t>
            </a:r>
          </a:p>
          <a:p>
            <a:endParaRPr lang="en-US" altLang="ja-JP" sz="1000" dirty="0">
              <a:ea typeface="游ゴシック"/>
            </a:endParaRPr>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10</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46287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36675" y="77788"/>
            <a:ext cx="4237038" cy="3178175"/>
          </a:xfrm>
        </p:spPr>
      </p:sp>
      <p:sp>
        <p:nvSpPr>
          <p:cNvPr id="3" name="ノート プレースホルダー 2"/>
          <p:cNvSpPr>
            <a:spLocks noGrp="1"/>
          </p:cNvSpPr>
          <p:nvPr>
            <p:ph type="body" idx="1"/>
          </p:nvPr>
        </p:nvSpPr>
        <p:spPr>
          <a:xfrm>
            <a:off x="164182" y="3328170"/>
            <a:ext cx="6823915" cy="3707411"/>
          </a:xfrm>
        </p:spPr>
        <p:txBody>
          <a:bodyPr/>
          <a:lstStyle/>
          <a:p>
            <a:r>
              <a:rPr lang="ja-JP" altLang="en-US" sz="1000" dirty="0"/>
              <a:t>　最後に、分析の結果をご紹介します。</a:t>
            </a:r>
            <a:endParaRPr lang="en-US" altLang="ja-JP" sz="1000" dirty="0"/>
          </a:p>
          <a:p>
            <a:endParaRPr lang="en-US" altLang="ja-JP" sz="1000" dirty="0"/>
          </a:p>
          <a:p>
            <a:r>
              <a:rPr lang="ja-JP" altLang="en-US" sz="1000" dirty="0">
                <a:solidFill>
                  <a:srgbClr val="FF0000"/>
                </a:solidFill>
              </a:rPr>
              <a:t>　</a:t>
            </a:r>
            <a:r>
              <a:rPr lang="ja-JP" altLang="en-US" sz="1000" dirty="0"/>
              <a:t>農林業センサスを用いた定量的な分析からは、農山漁村振興交付金が、「農業生産関連事業を実施している農業経営体数」、</a:t>
            </a:r>
            <a:endParaRPr lang="en-US" altLang="ja-JP" sz="1000" dirty="0"/>
          </a:p>
          <a:p>
            <a:r>
              <a:rPr lang="ja-JP" altLang="en-US" sz="1000" dirty="0"/>
              <a:t>「雇用のある農業経営体数」、「定住促進活動の実施」に対して効果を有することが確認でき、</a:t>
            </a:r>
            <a:endParaRPr lang="en-US" altLang="ja-JP" sz="1000" dirty="0"/>
          </a:p>
          <a:p>
            <a:r>
              <a:rPr lang="ja-JP" altLang="en-US" sz="1000" dirty="0"/>
              <a:t>農山漁村を取り巻く環境は厳しく全国的に農林業経営体数は減少傾向にあるものの、</a:t>
            </a:r>
            <a:endParaRPr lang="en-US" altLang="ja-JP" sz="1000" dirty="0"/>
          </a:p>
          <a:p>
            <a:r>
              <a:rPr lang="ja-JP" altLang="en-US" sz="1000" dirty="0"/>
              <a:t>交付金はその減少を抑制する効果を有していると考えられるとの結果が得られました。</a:t>
            </a:r>
          </a:p>
          <a:p>
            <a:r>
              <a:rPr lang="ja-JP" altLang="en-US" sz="1000" dirty="0"/>
              <a:t>　　</a:t>
            </a:r>
            <a:endParaRPr lang="en-US" altLang="ja-JP" sz="1000" dirty="0"/>
          </a:p>
          <a:p>
            <a:r>
              <a:rPr lang="ja-JP" altLang="en-US" sz="1000" dirty="0"/>
              <a:t>　</a:t>
            </a:r>
            <a:r>
              <a:rPr lang="ja-JP" altLang="ja-JP" sz="1000" dirty="0"/>
              <a:t>今回説明は省略しましたが、アンケート調査の結果、事業の主な対象となる農林漁業者の多くで「地域内外での交流が活性化し、</a:t>
            </a:r>
            <a:endParaRPr lang="en-US" altLang="ja-JP" sz="1000" dirty="0"/>
          </a:p>
          <a:p>
            <a:r>
              <a:rPr lang="ja-JP" altLang="ja-JP" sz="1000" dirty="0"/>
              <a:t>農業生産活動や地域活性化に対する意欲が向上していること」、農林漁業者のみでなく、</a:t>
            </a:r>
            <a:endParaRPr lang="en-US" altLang="ja-JP" sz="1000" dirty="0"/>
          </a:p>
          <a:p>
            <a:r>
              <a:rPr lang="ja-JP" altLang="ja-JP" sz="1000" dirty="0"/>
              <a:t>多くの交付対象地域で地域の農林漁業者・住民等の意識や行動の変化が生じていることも確認されました。</a:t>
            </a:r>
          </a:p>
          <a:p>
            <a:r>
              <a:rPr lang="ja-JP" altLang="en-US" sz="1000" dirty="0">
                <a:solidFill>
                  <a:srgbClr val="FF0000"/>
                </a:solidFill>
              </a:rPr>
              <a:t>　</a:t>
            </a:r>
            <a:endParaRPr lang="en-US" altLang="ja-JP" sz="1000" dirty="0"/>
          </a:p>
          <a:p>
            <a:r>
              <a:rPr lang="ja-JP" altLang="en-US" sz="1000" dirty="0"/>
              <a:t>　ここで得られた示唆を踏まえ、農林水産省では、交付金の実施要領の改正や、優良事例の発掘・取りまとめなど、</a:t>
            </a:r>
            <a:endParaRPr lang="en-US" altLang="ja-JP" sz="1000" dirty="0"/>
          </a:p>
          <a:p>
            <a:r>
              <a:rPr lang="ja-JP" altLang="en-US" sz="1000" dirty="0"/>
              <a:t>事業の改善に向けて取り組んでいます。</a:t>
            </a:r>
            <a:r>
              <a:rPr lang="en-US" altLang="ja-JP" dirty="0">
                <a:solidFill>
                  <a:srgbClr val="FF0000"/>
                </a:solidFill>
                <a:highlight>
                  <a:srgbClr val="FFFF00"/>
                </a:highlight>
              </a:rPr>
              <a:t> </a:t>
            </a:r>
            <a:endParaRPr lang="ja-JP" altLang="ja-JP" dirty="0">
              <a:solidFill>
                <a:srgbClr val="FF0000"/>
              </a:solidFill>
              <a:highlight>
                <a:srgbClr val="FFFF00"/>
              </a:highlight>
            </a:endParaRPr>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11</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904499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17650" y="123825"/>
            <a:ext cx="4237038" cy="3178175"/>
          </a:xfrm>
        </p:spPr>
      </p:sp>
      <p:sp>
        <p:nvSpPr>
          <p:cNvPr id="3" name="ノート プレースホルダー 2"/>
          <p:cNvSpPr>
            <a:spLocks noGrp="1"/>
          </p:cNvSpPr>
          <p:nvPr>
            <p:ph type="body" idx="1"/>
          </p:nvPr>
        </p:nvSpPr>
        <p:spPr>
          <a:xfrm>
            <a:off x="774830" y="3427557"/>
            <a:ext cx="5721824" cy="3707411"/>
          </a:xfrm>
        </p:spPr>
        <p:txBody>
          <a:bodyPr/>
          <a:lstStyle/>
          <a:p>
            <a:r>
              <a:rPr lang="ja-JP" altLang="en-US" sz="1000" dirty="0">
                <a:solidFill>
                  <a:srgbClr val="FF0000"/>
                </a:solidFill>
              </a:rPr>
              <a:t>　</a:t>
            </a:r>
            <a:r>
              <a:rPr lang="ja-JP" altLang="en-US" sz="1000" dirty="0"/>
              <a:t>例２では、「在外教育施設」への教師の派遣が教師の資質・能力に影響を及ぼすかを分析した調査研究を例に、</a:t>
            </a:r>
            <a:endParaRPr lang="en-US" altLang="ja-JP" sz="1000" dirty="0"/>
          </a:p>
          <a:p>
            <a:r>
              <a:rPr lang="ja-JP" altLang="en-US" sz="1000" dirty="0"/>
              <a:t>「調査設計」、「仮説設定」、「分析手法の検討」、「データ収集」、「効果検証」の５段階に分けて、それぞれの段階で得られたポイントなどをご紹介します。</a:t>
            </a:r>
          </a:p>
          <a:p>
            <a:endParaRPr lang="en-US" altLang="ja-JP" sz="1000" dirty="0"/>
          </a:p>
          <a:p>
            <a:r>
              <a:rPr lang="ja-JP" altLang="en-US" sz="1000" dirty="0"/>
              <a:t>　在外教育施設は、海外に在留する日本人の子供のために、日本国内の学校教育に準じた教育を実施することを主な目的として</a:t>
            </a:r>
            <a:endParaRPr lang="en-US" altLang="ja-JP" sz="1000" dirty="0"/>
          </a:p>
          <a:p>
            <a:r>
              <a:rPr lang="ja-JP" altLang="en-US" sz="1000" dirty="0"/>
              <a:t>海外に設置された施設であり、日本人学校、補習授業校、私立在外教育施設の総称です。</a:t>
            </a:r>
            <a:endParaRPr lang="en-US" altLang="ja-JP" sz="1000" dirty="0"/>
          </a:p>
          <a:p>
            <a:endParaRPr lang="en-US" altLang="ja-JP" sz="1000" dirty="0"/>
          </a:p>
          <a:p>
            <a:r>
              <a:rPr lang="ja-JP" altLang="en-US" sz="1000" dirty="0"/>
              <a:t>　文部科学省は、原則２年を派遣期間として、年間数百人の教師を在外教育施設へ派遣しています。</a:t>
            </a:r>
            <a:endParaRPr lang="en-US" altLang="ja-JP" sz="1000" dirty="0"/>
          </a:p>
          <a:p>
            <a:r>
              <a:rPr lang="ja-JP" altLang="en-US" sz="1000" dirty="0"/>
              <a:t>派遣された教師は、現地の事情に合わせて授業を調整する必要があり、</a:t>
            </a:r>
            <a:endParaRPr lang="en-US" altLang="ja-JP" sz="1000" dirty="0"/>
          </a:p>
          <a:p>
            <a:r>
              <a:rPr lang="ja-JP" altLang="en-US" sz="1000" dirty="0"/>
              <a:t>異なるバックグラウンドを持つ教師との交流、より直接的な学校運営への関与、マイノリティとしての海外生活などを経験します。</a:t>
            </a:r>
            <a:endParaRPr lang="en-US" altLang="ja-JP" sz="1000" dirty="0"/>
          </a:p>
          <a:p>
            <a:r>
              <a:rPr lang="ja-JP" altLang="en-US" sz="1000" dirty="0"/>
              <a:t>これらの経験により、カリキュラムマネジメント、学校運営、異文化理解などに関する教師の資質・能力の向上が期待されます。</a:t>
            </a:r>
            <a:endParaRPr lang="en-US" altLang="ja-JP" sz="1000" dirty="0"/>
          </a:p>
          <a:p>
            <a:endParaRPr lang="en-US" altLang="ja-JP" sz="1000" dirty="0"/>
          </a:p>
          <a:p>
            <a:r>
              <a:rPr lang="ja-JP" altLang="en-US" sz="1000" dirty="0"/>
              <a:t>　本調査研究では、「ロジックモデルを基にした調査設計」、「分析手法の検討」、 「調査仮説の設定」、「データ収集方法の整理」、「効果検証」の</a:t>
            </a:r>
            <a:endParaRPr lang="en-US" altLang="ja-JP" sz="1000" dirty="0"/>
          </a:p>
          <a:p>
            <a:r>
              <a:rPr lang="ja-JP" altLang="en-US" sz="1000" dirty="0"/>
              <a:t>５つのステップを踏むことで、在外教育施設への派遣によって、カリキュラム・マネジメント能力や学校の管理・運営能力、多文化・多言語環境における指導能力といった教師の資質・能力が向上しているか、効果検証しました。</a:t>
            </a:r>
            <a:endParaRPr lang="en-US" altLang="ja-JP" sz="1000" dirty="0"/>
          </a:p>
          <a:p>
            <a:r>
              <a:rPr lang="ja-JP" altLang="en-US" sz="1000" dirty="0"/>
              <a:t> 　</a:t>
            </a:r>
            <a:endParaRPr lang="en-US" altLang="ja-JP" sz="1000" dirty="0"/>
          </a:p>
          <a:p>
            <a:endParaRPr lang="ja-JP" altLang="en-US" sz="11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12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52111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まず、一つ目の「調査設計」の段階について、ご説明します。</a:t>
            </a:r>
            <a:endParaRPr lang="en-US" altLang="ja-JP" sz="1000" dirty="0"/>
          </a:p>
          <a:p>
            <a:endParaRPr lang="en-US" altLang="ja-JP" sz="1000" dirty="0"/>
          </a:p>
          <a:p>
            <a:r>
              <a:rPr lang="ja-JP" altLang="en-US" sz="1000" dirty="0"/>
              <a:t>　本調査研究では、ロジックモデルにより分析対象範囲やアプローチを整理することから始めました。</a:t>
            </a:r>
            <a:endParaRPr lang="en-US" altLang="ja-JP" sz="1000" dirty="0"/>
          </a:p>
          <a:p>
            <a:r>
              <a:rPr lang="ja-JP" altLang="en-US" sz="1000" dirty="0"/>
              <a:t>ロジックモデルは、プログラムによって効果が発現するメカニズムについて、「もし～ならば」という形で、</a:t>
            </a:r>
            <a:endParaRPr lang="en-US" altLang="ja-JP" sz="1000" dirty="0"/>
          </a:p>
          <a:p>
            <a:r>
              <a:rPr lang="ja-JP" altLang="en-US" sz="1000" dirty="0"/>
              <a:t>インプット、アクティビティ・アウトプット、アウトカムといった各要素の因果関係を想定・整理し、体系的に可視化するものです。</a:t>
            </a:r>
            <a:endParaRPr lang="en-US" altLang="ja-JP" sz="1000" dirty="0"/>
          </a:p>
          <a:p>
            <a:endParaRPr lang="en-US" altLang="ja-JP" sz="1000" dirty="0"/>
          </a:p>
          <a:p>
            <a:r>
              <a:rPr lang="ja-JP" altLang="en-US" sz="1000" dirty="0"/>
              <a:t>　在外教育施設への教師派遣のロジックモデルを描いたものが資料下図になります。</a:t>
            </a:r>
            <a:endParaRPr lang="en-US" altLang="ja-JP" sz="1000" dirty="0"/>
          </a:p>
          <a:p>
            <a:r>
              <a:rPr lang="ja-JP" altLang="en-US" sz="1000" dirty="0"/>
              <a:t>最終アウトカムは、多様な文化的・言語的背景を含め、児童生徒の個性や特性を尊重する学校づくりや</a:t>
            </a:r>
            <a:endParaRPr lang="en-US" altLang="ja-JP" sz="1000" dirty="0"/>
          </a:p>
          <a:p>
            <a:r>
              <a:rPr lang="ja-JP" altLang="en-US" sz="1000" dirty="0"/>
              <a:t>地域づくりをけん引できる高い資質・能力等を有する教師の増加です。</a:t>
            </a:r>
            <a:endParaRPr lang="en-US" altLang="ja-JP" sz="1000" dirty="0"/>
          </a:p>
          <a:p>
            <a:r>
              <a:rPr lang="ja-JP" altLang="en-US" sz="1000" dirty="0"/>
              <a:t>それを達成するための中間アウトカムとして、カリキュラム・マネジメント能力の向上や、学校の管理・運営能力の向上、</a:t>
            </a:r>
            <a:endParaRPr lang="en-US" altLang="ja-JP" sz="1000" dirty="0"/>
          </a:p>
          <a:p>
            <a:r>
              <a:rPr lang="ja-JP" altLang="en-US" sz="1000" dirty="0"/>
              <a:t>多文化・多言語環境における指導能力の向上があります。</a:t>
            </a:r>
            <a:endParaRPr lang="en-US" altLang="ja-JP" sz="1000" dirty="0"/>
          </a:p>
          <a:p>
            <a:endParaRPr lang="en-US" altLang="ja-JP" sz="1000" dirty="0"/>
          </a:p>
          <a:p>
            <a:r>
              <a:rPr lang="ja-JP" altLang="en-US" sz="1000" dirty="0"/>
              <a:t>　今回、データの利用可能性や分析期間の制約も考慮し、</a:t>
            </a:r>
            <a:endParaRPr lang="en-US" altLang="ja-JP" sz="1000" dirty="0"/>
          </a:p>
          <a:p>
            <a:r>
              <a:rPr lang="ja-JP" altLang="en-US" sz="1000" dirty="0"/>
              <a:t>在外教育施設への派遣経験のある教師と派遣経験のない教師を比較することで、</a:t>
            </a:r>
            <a:endParaRPr lang="en-US" altLang="ja-JP" sz="1000" dirty="0"/>
          </a:p>
          <a:p>
            <a:r>
              <a:rPr lang="ja-JP" altLang="en-US" sz="1000" dirty="0"/>
              <a:t>在外派遣の中間アウトカムに対する影響を分析することとしました。</a:t>
            </a:r>
            <a:endParaRPr lang="en-US" altLang="ja-JP" sz="1000" dirty="0"/>
          </a:p>
          <a:p>
            <a:r>
              <a:rPr lang="ja-JP" altLang="en-US" sz="1000" dirty="0"/>
              <a:t>調査のアプローチとしては、教師向けアンケート調査、管理職向けアンケート調査、派遣教師及び派遣元教育委員会へのヒアリング調査の</a:t>
            </a:r>
            <a:endParaRPr lang="en-US" altLang="ja-JP" sz="1000" dirty="0"/>
          </a:p>
          <a:p>
            <a:r>
              <a:rPr lang="ja-JP" altLang="en-US" sz="1000" dirty="0"/>
              <a:t>３つの調査によって多面的に検証することとしました。</a:t>
            </a:r>
            <a:endParaRPr lang="en-US" altLang="ja-JP" sz="1000" dirty="0"/>
          </a:p>
          <a:p>
            <a:endParaRPr lang="en-US" altLang="ja-JP" sz="1000" dirty="0"/>
          </a:p>
          <a:p>
            <a:r>
              <a:rPr lang="ja-JP" altLang="en-US" sz="1000" dirty="0"/>
              <a:t>　本調査研究では、この調査設計の段階で、</a:t>
            </a:r>
            <a:r>
              <a:rPr lang="en-US" altLang="ja-JP" sz="1000" dirty="0"/>
              <a:t>EBPM</a:t>
            </a:r>
            <a:r>
              <a:rPr lang="ja-JP" altLang="en-US" sz="1000" dirty="0"/>
              <a:t>やデータ分析等の専門家から、さまざまな知見を得ました。</a:t>
            </a:r>
            <a:endParaRPr lang="en-US" altLang="ja-JP" sz="1000" dirty="0"/>
          </a:p>
          <a:p>
            <a:r>
              <a:rPr lang="ja-JP" altLang="en-US" sz="1000" dirty="0"/>
              <a:t>特に、データ分析の質は取得するデータの質に大きく依存するため、調査設計の段階から積極的に専門家の知見を活用していくことが、適切なエビデンスを得るためには極めて重要です。　</a:t>
            </a:r>
            <a:endParaRPr kumimoji="1" lang="ja-JP" altLang="en-US"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13</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29801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dirty="0"/>
              <a:t>　次に、「仮説設定」の段階についてご説明します。</a:t>
            </a:r>
          </a:p>
          <a:p>
            <a:endParaRPr lang="ja-JP" altLang="en-US" dirty="0"/>
          </a:p>
          <a:p>
            <a:r>
              <a:rPr lang="ja-JP" altLang="en-US" dirty="0"/>
              <a:t>　先ほども触れましたが、本調査研究ではロジックモデルに沿って、教師のカリキュラム・マネジメント能力や学校の管理・運営能力、</a:t>
            </a:r>
            <a:endParaRPr lang="en-US" altLang="ja-JP" dirty="0"/>
          </a:p>
          <a:p>
            <a:r>
              <a:rPr lang="ja-JP" altLang="en-US" dirty="0"/>
              <a:t>多文化・多言語環境における指導能力が高まるかを、アンケート調査とヒアリング調査により検証することとしました。</a:t>
            </a:r>
            <a:endParaRPr lang="en-US" altLang="ja-JP" dirty="0"/>
          </a:p>
          <a:p>
            <a:r>
              <a:rPr lang="ja-JP" altLang="en-US" dirty="0"/>
              <a:t>このため、アンケート調査とヒアリング調査それぞれについて分析仮説と主な分析内容を整理しました。</a:t>
            </a:r>
          </a:p>
          <a:p>
            <a:endParaRPr lang="ja-JP" altLang="en-US" dirty="0"/>
          </a:p>
          <a:p>
            <a:r>
              <a:rPr lang="ja-JP" altLang="en-US" dirty="0"/>
              <a:t>　メインの仮説は「在外教育施設への派遣経験は、教師の資質・能力を向上させるか」というものになります。</a:t>
            </a:r>
          </a:p>
          <a:p>
            <a:r>
              <a:rPr lang="ja-JP" altLang="en-US" dirty="0"/>
              <a:t>また、効果の有無だけでなく、今後の事業改善やメカニズムについての示唆を得るため、派遣先の環境によって派遣効果に違いがあるか、</a:t>
            </a:r>
            <a:endParaRPr lang="en-US" altLang="ja-JP" dirty="0"/>
          </a:p>
          <a:p>
            <a:r>
              <a:rPr lang="ja-JP" altLang="en-US" dirty="0"/>
              <a:t>派遣中の教育委員会とのコミュニケーションの有無によって派遣効果に違いがあるかについても検証することにしました。</a:t>
            </a:r>
          </a:p>
          <a:p>
            <a:endParaRPr lang="en-US" altLang="ja-JP" sz="1000" dirty="0"/>
          </a:p>
          <a:p>
            <a:endParaRPr lang="en-US" altLang="ja-JP"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14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72890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次に、「分析手法の検討」の段階についてご説明します。</a:t>
            </a:r>
          </a:p>
          <a:p>
            <a:endParaRPr lang="en-US" altLang="ja-JP" sz="1000" dirty="0"/>
          </a:p>
          <a:p>
            <a:r>
              <a:rPr lang="ja-JP" altLang="en-US" sz="1000" dirty="0"/>
              <a:t>　教師向けアンケート調査を用いて在外教育施設への派遣の因果効果を分析するためには、分析方法を適切に選択する必要があります。</a:t>
            </a:r>
          </a:p>
          <a:p>
            <a:r>
              <a:rPr lang="ja-JP" altLang="en-US" sz="1000" dirty="0"/>
              <a:t>このため、表のとおり、代表的な効果分析の方法と本調査研究における適用可能性を検討した上で決定しました。</a:t>
            </a:r>
          </a:p>
          <a:p>
            <a:endParaRPr lang="ja-JP" altLang="en-US" sz="1000" dirty="0"/>
          </a:p>
          <a:p>
            <a:r>
              <a:rPr lang="ja-JP" altLang="en-US" sz="1000" dirty="0"/>
              <a:t>　「ランダム化比較試験」と「回帰不連続デザイン」は、派遣する教師がランダムに選定されていない、</a:t>
            </a:r>
            <a:endParaRPr lang="en-US" altLang="ja-JP" sz="1000" dirty="0"/>
          </a:p>
          <a:p>
            <a:r>
              <a:rPr lang="ja-JP" altLang="en-US" sz="1000" dirty="0"/>
              <a:t>単一の基準で選定されていないとの理由から除外しました。</a:t>
            </a:r>
            <a:endParaRPr lang="en-US" altLang="ja-JP" sz="1000" dirty="0"/>
          </a:p>
          <a:p>
            <a:endParaRPr lang="ja-JP" altLang="en-US" sz="1000" dirty="0"/>
          </a:p>
          <a:p>
            <a:r>
              <a:rPr lang="ja-JP" altLang="en-US" sz="1000" dirty="0"/>
              <a:t>　今回は、残る分析手法の中から、政策の対象者と非対象者それぞれの政策前後のデータを用いることで</a:t>
            </a:r>
            <a:endParaRPr lang="en-US" altLang="ja-JP" sz="1000" dirty="0"/>
          </a:p>
          <a:p>
            <a:r>
              <a:rPr lang="ja-JP" altLang="en-US" sz="1000" dirty="0"/>
              <a:t>トレンド要因を取り除いた上で効果を測定でき、派遣教師と非派遣教師それぞれについて</a:t>
            </a:r>
            <a:endParaRPr lang="en-US" altLang="ja-JP" sz="1000" dirty="0"/>
          </a:p>
          <a:p>
            <a:r>
              <a:rPr lang="ja-JP" altLang="en-US" sz="1000" dirty="0"/>
              <a:t>２時点のアウトカムをアンケート調査で取得することで適用が可能な「差の差分析」を採用することとしました。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15</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93566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次に、「データ収集」の段階についてご説明します。</a:t>
            </a:r>
            <a:endParaRPr lang="en-US" altLang="ja-JP" sz="1000" dirty="0"/>
          </a:p>
          <a:p>
            <a:endParaRPr lang="en-US" altLang="ja-JP" sz="1000" dirty="0">
              <a:highlight>
                <a:srgbClr val="FFFF00"/>
              </a:highlight>
            </a:endParaRPr>
          </a:p>
          <a:p>
            <a:r>
              <a:rPr lang="ja-JP" altLang="en-US" sz="1000" dirty="0"/>
              <a:t>　本調査研究では、教師向けアンケート調査及び管理職向けアンケート調査によりデータを収集しました。</a:t>
            </a:r>
            <a:endParaRPr lang="en-US" altLang="ja-JP" sz="1000" dirty="0"/>
          </a:p>
          <a:p>
            <a:endParaRPr lang="en-US" altLang="ja-JP" sz="1000" dirty="0"/>
          </a:p>
          <a:p>
            <a:r>
              <a:rPr lang="ja-JP" altLang="en-US" sz="1000" dirty="0"/>
              <a:t>　教師向けアンケート調査は、</a:t>
            </a:r>
            <a:r>
              <a:rPr lang="ja-JP" altLang="ja-JP" sz="1000" dirty="0"/>
              <a:t>全国の小学校、中学校、義務教育学校及び中等教育学校前期課程に所属する</a:t>
            </a:r>
            <a:endParaRPr lang="en-US" altLang="ja-JP" sz="1000" dirty="0"/>
          </a:p>
          <a:p>
            <a:r>
              <a:rPr lang="ja-JP" altLang="ja-JP" sz="1000" dirty="0"/>
              <a:t>勤務経験</a:t>
            </a:r>
            <a:r>
              <a:rPr lang="en-US" altLang="ja-JP" sz="1000" dirty="0"/>
              <a:t>10</a:t>
            </a:r>
            <a:r>
              <a:rPr lang="ja-JP" altLang="ja-JP" sz="1000" dirty="0"/>
              <a:t>年以上の教師を対象に</a:t>
            </a:r>
            <a:r>
              <a:rPr lang="en-US" altLang="ja-JP" sz="1000" dirty="0"/>
              <a:t>web</a:t>
            </a:r>
            <a:r>
              <a:rPr lang="ja-JP" altLang="en-US" sz="1000" dirty="0"/>
              <a:t>で</a:t>
            </a:r>
            <a:r>
              <a:rPr lang="ja-JP" altLang="ja-JP" sz="1000" dirty="0"/>
              <a:t>実施し</a:t>
            </a:r>
            <a:r>
              <a:rPr lang="ja-JP" altLang="en-US" sz="1000" dirty="0"/>
              <a:t>まし</a:t>
            </a:r>
            <a:r>
              <a:rPr lang="ja-JP" altLang="ja-JP" sz="1000" dirty="0"/>
              <a:t>た。</a:t>
            </a:r>
            <a:endParaRPr lang="en-US" altLang="ja-JP" sz="1000" dirty="0"/>
          </a:p>
          <a:p>
            <a:r>
              <a:rPr lang="ja-JP" altLang="ja-JP" sz="1000" dirty="0"/>
              <a:t>勤務経験</a:t>
            </a:r>
            <a:r>
              <a:rPr lang="en-US" altLang="ja-JP" sz="1000" dirty="0"/>
              <a:t>10</a:t>
            </a:r>
            <a:r>
              <a:rPr lang="ja-JP" altLang="ja-JP" sz="1000" dirty="0"/>
              <a:t>年以上の教師を対象とし</a:t>
            </a:r>
            <a:r>
              <a:rPr lang="ja-JP" altLang="en-US" sz="1000" dirty="0"/>
              <a:t>たのは、</a:t>
            </a:r>
            <a:r>
              <a:rPr lang="en-US" altLang="ja-JP" sz="1000" dirty="0"/>
              <a:t>10</a:t>
            </a:r>
            <a:r>
              <a:rPr lang="ja-JP" altLang="ja-JP" sz="1000" dirty="0"/>
              <a:t>年前と現在それぞれの指導状況等について質問するため</a:t>
            </a:r>
            <a:r>
              <a:rPr lang="ja-JP" altLang="en-US" sz="1000" dirty="0"/>
              <a:t>です</a:t>
            </a:r>
            <a:r>
              <a:rPr lang="ja-JP" altLang="ja-JP" sz="1000" dirty="0"/>
              <a:t>。</a:t>
            </a:r>
            <a:endParaRPr lang="en-US" altLang="ja-JP" sz="1000" dirty="0"/>
          </a:p>
          <a:p>
            <a:r>
              <a:rPr lang="ja-JP" altLang="en-US" sz="1000" dirty="0"/>
              <a:t>派遣の効果がいつ発現するのかについては、派遣直後か、あるいは数年経過してからか、人によって異なると考えられたため、</a:t>
            </a:r>
            <a:endParaRPr lang="en-US" altLang="ja-JP" sz="1000" dirty="0"/>
          </a:p>
          <a:p>
            <a:r>
              <a:rPr lang="ja-JP" altLang="en-US" sz="1000" dirty="0"/>
              <a:t>２時点におけるアウトカムを質問しつつ、派遣から長いスパンで効果が発現する可能性に対応しています。</a:t>
            </a:r>
            <a:endParaRPr lang="en-US" altLang="ja-JP" sz="1000" dirty="0"/>
          </a:p>
          <a:p>
            <a:endParaRPr lang="en-US" altLang="ja-JP" sz="1000" dirty="0"/>
          </a:p>
          <a:p>
            <a:r>
              <a:rPr lang="ja-JP" altLang="en-US" sz="1000" dirty="0"/>
              <a:t>　また、</a:t>
            </a:r>
            <a:r>
              <a:rPr lang="ja-JP" altLang="ja-JP" sz="1000" dirty="0"/>
              <a:t>経年的な変化と派遣の効果を切り分けるため、派遣経験のない教師も調査対象として</a:t>
            </a:r>
            <a:r>
              <a:rPr lang="ja-JP" altLang="en-US" sz="1000" dirty="0"/>
              <a:t>います</a:t>
            </a:r>
            <a:r>
              <a:rPr lang="ja-JP" altLang="ja-JP" sz="1000" dirty="0"/>
              <a:t>が、</a:t>
            </a:r>
            <a:endParaRPr lang="en-US" altLang="ja-JP" sz="1000" dirty="0"/>
          </a:p>
          <a:p>
            <a:r>
              <a:rPr lang="ja-JP" altLang="ja-JP" sz="1000" dirty="0"/>
              <a:t>負担軽減のため、派遣経験のない教師については、都道府県・政令指定都市別に割付を行ったうえで</a:t>
            </a:r>
            <a:endParaRPr lang="en-US" altLang="ja-JP" sz="1000" dirty="0"/>
          </a:p>
          <a:p>
            <a:r>
              <a:rPr lang="ja-JP" altLang="ja-JP" sz="1000" dirty="0"/>
              <a:t>無作為に</a:t>
            </a:r>
            <a:r>
              <a:rPr lang="ja-JP" altLang="en-US" sz="1000" dirty="0"/>
              <a:t>５</a:t>
            </a:r>
            <a:r>
              <a:rPr lang="en-US" altLang="ja-JP" sz="1000" dirty="0"/>
              <a:t>%</a:t>
            </a:r>
            <a:r>
              <a:rPr lang="ja-JP" altLang="ja-JP" sz="1000" dirty="0"/>
              <a:t>抽出された学校の教師のみを対象とし</a:t>
            </a:r>
            <a:r>
              <a:rPr lang="ja-JP" altLang="en-US" sz="1000" dirty="0"/>
              <a:t>まし</a:t>
            </a:r>
            <a:r>
              <a:rPr lang="ja-JP" altLang="ja-JP" sz="1000" dirty="0"/>
              <a:t>た。</a:t>
            </a:r>
            <a:endParaRPr lang="en-US" altLang="ja-JP" sz="1000" dirty="0"/>
          </a:p>
          <a:p>
            <a:endParaRPr lang="en-US" altLang="ja-JP" sz="1000" dirty="0"/>
          </a:p>
          <a:p>
            <a:r>
              <a:rPr lang="ja-JP" altLang="en-US" sz="1000" dirty="0"/>
              <a:t>　</a:t>
            </a:r>
            <a:r>
              <a:rPr lang="ja-JP" altLang="ja-JP" sz="1000" dirty="0"/>
              <a:t>主な調査項目は</a:t>
            </a:r>
            <a:r>
              <a:rPr lang="ja-JP" altLang="en-US" sz="1000" dirty="0"/>
              <a:t>資料</a:t>
            </a:r>
            <a:r>
              <a:rPr lang="ja-JP" altLang="ja-JP" sz="1000" dirty="0"/>
              <a:t>に示したとおり</a:t>
            </a:r>
            <a:r>
              <a:rPr lang="ja-JP" altLang="en-US" sz="1000" dirty="0"/>
              <a:t>です。</a:t>
            </a:r>
            <a:endParaRPr lang="en-US" altLang="ja-JP" sz="1000" dirty="0"/>
          </a:p>
          <a:p>
            <a:endParaRPr lang="en-US" altLang="ja-JP" sz="1000" dirty="0"/>
          </a:p>
          <a:p>
            <a:r>
              <a:rPr lang="ja-JP" altLang="en-US" sz="1000" dirty="0"/>
              <a:t>　管理職向けアンケート調査では、教師向けアンケート調査を補完するため、学校管理職の目からみて、</a:t>
            </a:r>
            <a:endParaRPr lang="en-US" altLang="ja-JP" sz="1000" dirty="0"/>
          </a:p>
          <a:p>
            <a:r>
              <a:rPr lang="ja-JP" altLang="en-US" sz="1000" dirty="0"/>
              <a:t>派遣教師と非派遣教師でアウトカムに差があるかを評価する形で調査しました。</a:t>
            </a:r>
            <a:endParaRPr lang="en-US" altLang="ja-JP" sz="1000" dirty="0"/>
          </a:p>
          <a:p>
            <a:endParaRPr lang="en-US" altLang="ja-JP" sz="1000" dirty="0"/>
          </a:p>
          <a:p>
            <a:r>
              <a:rPr lang="ja-JP" altLang="en-US" sz="1000" dirty="0"/>
              <a:t>　</a:t>
            </a:r>
            <a:r>
              <a:rPr lang="ja-JP" altLang="ja-JP" sz="1000" dirty="0"/>
              <a:t>効果検証の段階で分析に必要なデータを新たに集めようとすると、大きな負荷がかかりやすく十分なデータが集められない可能性</a:t>
            </a:r>
            <a:r>
              <a:rPr lang="ja-JP" altLang="en-US" sz="1000" dirty="0"/>
              <a:t>があります</a:t>
            </a:r>
            <a:r>
              <a:rPr lang="ja-JP" altLang="ja-JP" sz="1000" dirty="0"/>
              <a:t>。</a:t>
            </a:r>
            <a:endParaRPr lang="en-US" altLang="ja-JP" sz="1000" dirty="0"/>
          </a:p>
          <a:p>
            <a:r>
              <a:rPr lang="ja-JP" altLang="ja-JP" sz="1000" dirty="0"/>
              <a:t>本事業では分析に使用できる既存のデータが</a:t>
            </a:r>
            <a:r>
              <a:rPr lang="ja-JP" altLang="en-US" sz="1000" dirty="0"/>
              <a:t>少</a:t>
            </a:r>
            <a:r>
              <a:rPr lang="ja-JP" altLang="ja-JP" sz="1000" dirty="0"/>
              <a:t>なかったため、新たにアンケート調査を実施し</a:t>
            </a:r>
            <a:r>
              <a:rPr lang="ja-JP" altLang="en-US" sz="1000" dirty="0"/>
              <a:t>まし</a:t>
            </a:r>
            <a:r>
              <a:rPr lang="ja-JP" altLang="ja-JP" sz="1000" dirty="0"/>
              <a:t>たが、</a:t>
            </a:r>
            <a:endParaRPr lang="en-US" altLang="ja-JP" sz="1000" dirty="0"/>
          </a:p>
          <a:p>
            <a:r>
              <a:rPr lang="ja-JP" altLang="ja-JP" sz="1000" dirty="0"/>
              <a:t>できる限り日常的に行われている活動の中で自動的・継続的にデータが蓄積できる仕組みを整備することで、</a:t>
            </a:r>
            <a:endParaRPr lang="en-US" altLang="ja-JP" sz="1000" dirty="0"/>
          </a:p>
          <a:p>
            <a:r>
              <a:rPr lang="ja-JP" altLang="ja-JP" sz="1000" dirty="0"/>
              <a:t>現場の負担を軽減しつつ、質の高い効果検証を行うことができ</a:t>
            </a:r>
            <a:r>
              <a:rPr lang="ja-JP" altLang="en-US" sz="1000" dirty="0"/>
              <a:t>ます</a:t>
            </a:r>
            <a:r>
              <a:rPr lang="ja-JP" altLang="ja-JP" sz="1000" dirty="0"/>
              <a:t>。</a:t>
            </a:r>
          </a:p>
          <a:p>
            <a:endParaRPr lang="en-US" altLang="ja-JP"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16</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982687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00" dirty="0"/>
              <a:t>　教師向けアンケート調査の主な設問文はこちらになります。</a:t>
            </a:r>
            <a:endParaRPr lang="en-US" altLang="ja-JP" sz="1000" dirty="0"/>
          </a:p>
          <a:p>
            <a:endParaRPr lang="en-US" altLang="ja-JP" sz="1000" dirty="0"/>
          </a:p>
          <a:p>
            <a:r>
              <a:rPr lang="ja-JP" altLang="en-US" sz="1000" dirty="0"/>
              <a:t>　</a:t>
            </a:r>
            <a:r>
              <a:rPr lang="ja-JP" altLang="ja-JP" sz="1000" dirty="0"/>
              <a:t>調査票の設計にあたっては、過去の派遣者の経験談</a:t>
            </a:r>
            <a:r>
              <a:rPr lang="ja-JP" altLang="en-US" sz="1000" dirty="0"/>
              <a:t>や、近年政府で議論・検討されている、教師に求められる資質・能力</a:t>
            </a:r>
            <a:r>
              <a:rPr lang="ja-JP" altLang="ja-JP" sz="1000" dirty="0"/>
              <a:t>等</a:t>
            </a:r>
            <a:r>
              <a:rPr lang="ja-JP" altLang="en-US" sz="1000" dirty="0"/>
              <a:t>を踏まえて、</a:t>
            </a:r>
            <a:endParaRPr lang="en-US" altLang="ja-JP" sz="1000" dirty="0"/>
          </a:p>
          <a:p>
            <a:r>
              <a:rPr lang="ja-JP" altLang="en-US" sz="1000" dirty="0"/>
              <a:t>「</a:t>
            </a:r>
            <a:r>
              <a:rPr lang="ja-JP" altLang="ja-JP" sz="1000" dirty="0"/>
              <a:t>カリキュラム・マネジメント能力</a:t>
            </a:r>
            <a:r>
              <a:rPr lang="ja-JP" altLang="en-US" sz="1000" dirty="0"/>
              <a:t>」</a:t>
            </a:r>
            <a:r>
              <a:rPr lang="ja-JP" altLang="ja-JP" sz="1000" dirty="0"/>
              <a:t>、</a:t>
            </a:r>
            <a:r>
              <a:rPr lang="ja-JP" altLang="en-US" sz="1000" dirty="0"/>
              <a:t>「</a:t>
            </a:r>
            <a:r>
              <a:rPr lang="ja-JP" altLang="ja-JP" sz="1000" dirty="0"/>
              <a:t>学校の管理・運営能力</a:t>
            </a:r>
            <a:r>
              <a:rPr lang="ja-JP" altLang="en-US" sz="1000" dirty="0"/>
              <a:t>」</a:t>
            </a:r>
            <a:r>
              <a:rPr lang="ja-JP" altLang="ja-JP" sz="1000" dirty="0"/>
              <a:t>、</a:t>
            </a:r>
            <a:r>
              <a:rPr lang="ja-JP" altLang="en-US" sz="1000" dirty="0"/>
              <a:t>「</a:t>
            </a:r>
            <a:r>
              <a:rPr lang="ja-JP" altLang="ja-JP" sz="1000" dirty="0"/>
              <a:t>多文化・多言語環境における指導能力</a:t>
            </a:r>
            <a:r>
              <a:rPr lang="ja-JP" altLang="en-US" sz="1000" dirty="0"/>
              <a:t>」</a:t>
            </a:r>
            <a:r>
              <a:rPr lang="ja-JP" altLang="ja-JP" sz="1000" dirty="0"/>
              <a:t>の</a:t>
            </a:r>
            <a:endParaRPr lang="en-US" altLang="ja-JP" sz="1000" dirty="0"/>
          </a:p>
          <a:p>
            <a:r>
              <a:rPr lang="ja-JP" altLang="en-US" sz="1000" dirty="0"/>
              <a:t>３</a:t>
            </a:r>
            <a:r>
              <a:rPr lang="ja-JP" altLang="ja-JP" sz="1000" dirty="0"/>
              <a:t>つ</a:t>
            </a:r>
            <a:r>
              <a:rPr lang="ja-JP" altLang="en-US" sz="1000" dirty="0"/>
              <a:t>の</a:t>
            </a:r>
            <a:r>
              <a:rPr lang="ja-JP" altLang="ja-JP" sz="1000" dirty="0"/>
              <a:t>能力をメインのアウトカムに設定</a:t>
            </a:r>
            <a:r>
              <a:rPr lang="ja-JP" altLang="en-US" sz="1000" dirty="0"/>
              <a:t>しました</a:t>
            </a:r>
            <a:r>
              <a:rPr lang="ja-JP" altLang="ja-JP" sz="1000" dirty="0"/>
              <a:t>。</a:t>
            </a:r>
            <a:endParaRPr lang="en-US" altLang="ja-JP" sz="1000" dirty="0"/>
          </a:p>
          <a:p>
            <a:r>
              <a:rPr lang="ja-JP" altLang="ja-JP" sz="1000" dirty="0"/>
              <a:t>派遣経験の有無に関わらずアウトカムの伸びが捕捉できるように</a:t>
            </a:r>
            <a:r>
              <a:rPr lang="ja-JP" altLang="en-US" sz="1000" dirty="0"/>
              <a:t>２</a:t>
            </a:r>
            <a:r>
              <a:rPr lang="ja-JP" altLang="ja-JP" sz="1000" dirty="0"/>
              <a:t>時点でのアウトカムの水準を質問する形</a:t>
            </a:r>
            <a:r>
              <a:rPr lang="ja-JP" altLang="en-US" sz="1000" dirty="0"/>
              <a:t>にしています</a:t>
            </a:r>
            <a:r>
              <a:rPr lang="ja-JP" altLang="ja-JP" sz="1000" dirty="0"/>
              <a:t>。</a:t>
            </a:r>
            <a:endParaRPr lang="en-US" altLang="ja-JP" sz="1000" dirty="0"/>
          </a:p>
          <a:p>
            <a:endParaRPr lang="en-US" altLang="ja-JP" sz="1000" dirty="0"/>
          </a:p>
          <a:p>
            <a:r>
              <a:rPr lang="ja-JP" altLang="en-US" sz="1000" dirty="0"/>
              <a:t>　今回、</a:t>
            </a:r>
            <a:r>
              <a:rPr lang="ja-JP" altLang="ja-JP" sz="1000" dirty="0"/>
              <a:t>関係者間で調査票案が固まった段階で、派遣経験者</a:t>
            </a:r>
            <a:r>
              <a:rPr lang="ja-JP" altLang="en-US" sz="1000" dirty="0"/>
              <a:t>２</a:t>
            </a:r>
            <a:r>
              <a:rPr lang="ja-JP" altLang="ja-JP" sz="1000" dirty="0"/>
              <a:t>名に対して、設問文や選択肢が妥当か等についてヒアリング調査を行い、日本人学校の現職の教師からも</a:t>
            </a:r>
            <a:r>
              <a:rPr lang="ja-JP" altLang="en-US" sz="1000" dirty="0"/>
              <a:t>アンケート</a:t>
            </a:r>
            <a:r>
              <a:rPr lang="ja-JP" altLang="ja-JP" sz="1000" dirty="0"/>
              <a:t>調査全体に意見をいただ</a:t>
            </a:r>
            <a:r>
              <a:rPr lang="ja-JP" altLang="en-US" sz="1000" dirty="0"/>
              <a:t>き</a:t>
            </a:r>
            <a:r>
              <a:rPr lang="ja-JP" altLang="ja-JP" sz="1000" dirty="0"/>
              <a:t>、調査票を改善</a:t>
            </a:r>
            <a:r>
              <a:rPr lang="ja-JP" altLang="en-US" sz="1000" dirty="0"/>
              <a:t>しています</a:t>
            </a:r>
            <a:r>
              <a:rPr lang="ja-JP" altLang="ja-JP" sz="1000" dirty="0"/>
              <a:t>。</a:t>
            </a:r>
            <a:endParaRPr lang="en-US" altLang="ja-JP" sz="1000" dirty="0"/>
          </a:p>
          <a:p>
            <a:endParaRPr lang="en-US" altLang="ja-JP"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17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857292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18</a:t>
            </a:fld>
            <a:endParaRPr lang="ja-JP" altLang="en-US">
              <a:solidFill>
                <a:prstClr val="black"/>
              </a:solidFill>
              <a:latin typeface="游ゴシック" panose="020F0502020204030204"/>
              <a:ea typeface="游ゴシック" panose="020B0400000000000000" pitchFamily="50" charset="-128"/>
            </a:endParaRPr>
          </a:p>
        </p:txBody>
      </p:sp>
      <p:sp>
        <p:nvSpPr>
          <p:cNvPr id="3" name="ノート プレースホルダー 2">
            <a:extLst>
              <a:ext uri="{FF2B5EF4-FFF2-40B4-BE49-F238E27FC236}">
                <a16:creationId xmlns:a16="http://schemas.microsoft.com/office/drawing/2014/main" id="{6C4CB017-42F6-4503-BCE6-65104543EDD2}"/>
              </a:ext>
            </a:extLst>
          </p:cNvPr>
          <p:cNvSpPr>
            <a:spLocks noGrp="1"/>
          </p:cNvSpPr>
          <p:nvPr>
            <p:ph type="body" idx="1"/>
          </p:nvPr>
        </p:nvSpPr>
        <p:spPr>
          <a:xfrm>
            <a:off x="927148" y="4526922"/>
            <a:ext cx="5721824" cy="3707411"/>
          </a:xfrm>
        </p:spPr>
        <p:txBody>
          <a:bodyPr/>
          <a:lstStyle/>
          <a:p>
            <a:r>
              <a:rPr lang="ja-JP" altLang="en-US" sz="1000" dirty="0"/>
              <a:t>　次に「効果検証」の段階について、ご紹介します。</a:t>
            </a:r>
            <a:endParaRPr lang="en-US" altLang="ja-JP" sz="1000" dirty="0"/>
          </a:p>
          <a:p>
            <a:endParaRPr lang="en-US" altLang="ja-JP" sz="1000" dirty="0">
              <a:highlight>
                <a:srgbClr val="FFFF00"/>
              </a:highlight>
            </a:endParaRPr>
          </a:p>
          <a:p>
            <a:r>
              <a:rPr lang="ja-JP" altLang="en-US" sz="1000" dirty="0">
                <a:solidFill>
                  <a:srgbClr val="FF0000"/>
                </a:solidFill>
              </a:rPr>
              <a:t>　</a:t>
            </a:r>
            <a:r>
              <a:rPr lang="ja-JP" altLang="en-US" sz="1000" dirty="0"/>
              <a:t>はじめに、</a:t>
            </a:r>
            <a:r>
              <a:rPr lang="ja-JP" altLang="ja-JP" sz="1000" dirty="0"/>
              <a:t>分析の実施手順</a:t>
            </a:r>
            <a:r>
              <a:rPr lang="ja-JP" altLang="en-US" sz="1000" dirty="0"/>
              <a:t>をご説明します。</a:t>
            </a:r>
            <a:endParaRPr lang="en-US" altLang="ja-JP" sz="1000" dirty="0"/>
          </a:p>
          <a:p>
            <a:endParaRPr lang="en-US" altLang="ja-JP" sz="1000" dirty="0">
              <a:highlight>
                <a:srgbClr val="FFFF00"/>
              </a:highlight>
            </a:endParaRPr>
          </a:p>
          <a:p>
            <a:r>
              <a:rPr lang="ja-JP" altLang="en-US" sz="1000" dirty="0"/>
              <a:t>　まず、差の差分析を行いました。</a:t>
            </a:r>
            <a:endParaRPr lang="en-US" altLang="ja-JP" sz="1000" dirty="0"/>
          </a:p>
          <a:p>
            <a:r>
              <a:rPr lang="ja-JP" altLang="en-US" sz="1000" dirty="0"/>
              <a:t>差の差分析とは、政策の対象者と非対象者それぞれの政策前後のデータを用いることで</a:t>
            </a:r>
            <a:endParaRPr lang="en-US" altLang="ja-JP" sz="1000" dirty="0"/>
          </a:p>
          <a:p>
            <a:r>
              <a:rPr lang="ja-JP" altLang="en-US" sz="1000" dirty="0"/>
              <a:t>トレンド要因を取り除いた上で効果を測定する方法です。</a:t>
            </a:r>
            <a:endParaRPr lang="en-US" altLang="ja-JP" sz="1000" dirty="0"/>
          </a:p>
          <a:p>
            <a:endParaRPr lang="en-US" altLang="ja-JP" sz="1000" dirty="0"/>
          </a:p>
          <a:p>
            <a:r>
              <a:rPr lang="ja-JP" altLang="en-US" sz="1000" dirty="0"/>
              <a:t>　資料に、差の差分析のイメージを図示しています。</a:t>
            </a:r>
            <a:endParaRPr lang="en-US" altLang="ja-JP" sz="1000" dirty="0"/>
          </a:p>
          <a:p>
            <a:r>
              <a:rPr lang="ja-JP" altLang="en-US" sz="1000" dirty="0"/>
              <a:t>縦軸はアウトカム、横軸は時間を表し、赤い実線は派遣教師、青い実線は非派遣教師のアウトカムの推移を示しています。</a:t>
            </a:r>
            <a:endParaRPr lang="en-US" altLang="ja-JP" sz="1000" dirty="0"/>
          </a:p>
          <a:p>
            <a:r>
              <a:rPr lang="ja-JP" altLang="en-US" sz="1000" dirty="0"/>
              <a:t>このとき、非派遣教師においても経時的な成長が見られることから、派遣教師のアウトカムの推移を見る前後比較だけでは、</a:t>
            </a:r>
            <a:endParaRPr lang="en-US" altLang="ja-JP" sz="1000" dirty="0"/>
          </a:p>
          <a:p>
            <a:r>
              <a:rPr lang="ja-JP" altLang="en-US" sz="1000" dirty="0"/>
              <a:t>派遣の効果と経時的な成長の影響が混在してしまっていると考えられます。</a:t>
            </a:r>
            <a:endParaRPr lang="en-US" altLang="ja-JP" sz="1000" dirty="0"/>
          </a:p>
          <a:p>
            <a:r>
              <a:rPr lang="ja-JP" altLang="en-US" sz="1000" dirty="0"/>
              <a:t>そこで、派遣教師についても非派遣教師と同等の経時的な成長があると仮定すると、</a:t>
            </a:r>
            <a:endParaRPr lang="en-US" altLang="ja-JP" sz="1000" dirty="0"/>
          </a:p>
          <a:p>
            <a:r>
              <a:rPr lang="ja-JP" altLang="en-US" sz="1000" dirty="0"/>
              <a:t>派遣がなかった場合の派遣教師のアウトカムの推移は赤の破線のようになり、</a:t>
            </a:r>
            <a:endParaRPr lang="en-US" altLang="ja-JP" sz="1000" dirty="0"/>
          </a:p>
          <a:p>
            <a:r>
              <a:rPr lang="ja-JP" altLang="en-US" sz="1000" dirty="0"/>
              <a:t>赤の実線と赤の破線の差を派遣の効果と解釈することができます。</a:t>
            </a:r>
            <a:endParaRPr lang="en-US" altLang="ja-JP" sz="1000" dirty="0"/>
          </a:p>
          <a:p>
            <a:endParaRPr lang="en-US" altLang="ja-JP" sz="1000" dirty="0">
              <a:highlight>
                <a:srgbClr val="FFFF00"/>
              </a:highlight>
            </a:endParaRPr>
          </a:p>
          <a:p>
            <a:r>
              <a:rPr lang="ja-JP" altLang="en-US" sz="1000" dirty="0"/>
              <a:t>　ただし</a:t>
            </a:r>
            <a:r>
              <a:rPr lang="ja-JP" altLang="ja-JP" sz="1000" dirty="0"/>
              <a:t>、派遣教師と非派遣教師で派遣以外の経時的な成長が同等であるという仮定が満たされている必要が</a:t>
            </a:r>
            <a:r>
              <a:rPr lang="ja-JP" altLang="en-US" sz="1000" dirty="0"/>
              <a:t>あります</a:t>
            </a:r>
            <a:r>
              <a:rPr lang="ja-JP" altLang="ja-JP" sz="1000" dirty="0"/>
              <a:t>。</a:t>
            </a:r>
            <a:endParaRPr lang="en-US" altLang="ja-JP" sz="1000" dirty="0"/>
          </a:p>
          <a:p>
            <a:r>
              <a:rPr lang="ja-JP" altLang="ja-JP" sz="1000" dirty="0"/>
              <a:t>長期間データが取得できる場合には、派遣以前のアウトカムが同じように推移していることを確認するなどして、</a:t>
            </a:r>
            <a:endParaRPr lang="en-US" altLang="ja-JP" sz="1000" dirty="0"/>
          </a:p>
          <a:p>
            <a:r>
              <a:rPr lang="ja-JP" altLang="ja-JP" sz="1000" dirty="0"/>
              <a:t>この仮定の妥当性を検討することが多い</a:t>
            </a:r>
            <a:r>
              <a:rPr lang="ja-JP" altLang="en-US" sz="1000" dirty="0"/>
              <a:t>です</a:t>
            </a:r>
            <a:r>
              <a:rPr lang="ja-JP" altLang="ja-JP" sz="1000" dirty="0"/>
              <a:t>が、本調査</a:t>
            </a:r>
            <a:r>
              <a:rPr lang="ja-JP" altLang="en-US" sz="1000" dirty="0"/>
              <a:t>研究</a:t>
            </a:r>
            <a:r>
              <a:rPr lang="ja-JP" altLang="ja-JP" sz="1000" dirty="0"/>
              <a:t>では回答負荷の観点からアウトカムは</a:t>
            </a:r>
            <a:r>
              <a:rPr lang="ja-JP" altLang="en-US" sz="1000" dirty="0"/>
              <a:t>２</a:t>
            </a:r>
            <a:r>
              <a:rPr lang="ja-JP" altLang="ja-JP" sz="1000" dirty="0"/>
              <a:t>時点のみの取得であるため、</a:t>
            </a:r>
            <a:endParaRPr lang="en-US" altLang="ja-JP" sz="1000" dirty="0"/>
          </a:p>
          <a:p>
            <a:r>
              <a:rPr lang="ja-JP" altLang="ja-JP" sz="1000" dirty="0"/>
              <a:t>それ以前の推移は比較することができ</a:t>
            </a:r>
            <a:r>
              <a:rPr lang="ja-JP" altLang="en-US" sz="1000" dirty="0"/>
              <a:t>ません</a:t>
            </a:r>
            <a:r>
              <a:rPr lang="ja-JP" altLang="ja-JP" sz="1000" dirty="0"/>
              <a:t>。</a:t>
            </a:r>
            <a:endParaRPr lang="en-US" altLang="ja-JP" sz="1000" dirty="0"/>
          </a:p>
          <a:p>
            <a:r>
              <a:rPr lang="ja-JP" altLang="ja-JP" sz="1000" dirty="0"/>
              <a:t>そこで、少なくとも</a:t>
            </a:r>
            <a:r>
              <a:rPr lang="en-US" altLang="ja-JP" sz="1000" dirty="0"/>
              <a:t>10</a:t>
            </a:r>
            <a:r>
              <a:rPr lang="ja-JP" altLang="ja-JP" sz="1000" dirty="0"/>
              <a:t>年前の段階で派遣教師と非派遣教師のアウトカムの水準が近いことを確認し、</a:t>
            </a:r>
            <a:endParaRPr lang="en-US" altLang="ja-JP" sz="1000" dirty="0"/>
          </a:p>
          <a:p>
            <a:r>
              <a:rPr lang="ja-JP" altLang="ja-JP" sz="1000" dirty="0"/>
              <a:t>両グループの属性に違いがある場合には、</a:t>
            </a:r>
            <a:r>
              <a:rPr lang="ja-JP" altLang="en-US" sz="1000" dirty="0"/>
              <a:t>平行トレンドの仮定が満たされていない可能性が高まるため、</a:t>
            </a:r>
            <a:endParaRPr lang="en-US" altLang="ja-JP" sz="1000" dirty="0"/>
          </a:p>
          <a:p>
            <a:r>
              <a:rPr lang="ja-JP" altLang="ja-JP" sz="1000" dirty="0"/>
              <a:t>回帰分析を用いて統計的に属性の違いをコントロールすることで対応</a:t>
            </a:r>
            <a:r>
              <a:rPr lang="ja-JP" altLang="en-US" sz="1000" dirty="0"/>
              <a:t>することとしました。</a:t>
            </a:r>
          </a:p>
        </p:txBody>
      </p:sp>
    </p:spTree>
    <p:extLst>
      <p:ext uri="{BB962C8B-B14F-4D97-AF65-F5344CB8AC3E}">
        <p14:creationId xmlns:p14="http://schemas.microsoft.com/office/powerpoint/2010/main" val="4003289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分析結果をご紹介します。</a:t>
            </a:r>
            <a:endParaRPr lang="en-US" altLang="ja-JP" sz="1000" dirty="0"/>
          </a:p>
          <a:p>
            <a:endParaRPr lang="en-US" altLang="ja-JP" sz="1000" dirty="0"/>
          </a:p>
          <a:p>
            <a:r>
              <a:rPr lang="ja-JP" altLang="en-US" sz="1000" dirty="0"/>
              <a:t>　まず、差の差分析により、</a:t>
            </a:r>
            <a:r>
              <a:rPr lang="ja-JP" altLang="ja-JP" sz="1000" dirty="0"/>
              <a:t>各アウトカムの平均値の推移を比較した結果、</a:t>
            </a:r>
            <a:endParaRPr lang="en-US" altLang="ja-JP" sz="1000" dirty="0"/>
          </a:p>
          <a:p>
            <a:r>
              <a:rPr lang="ja-JP" altLang="ja-JP" sz="1000" dirty="0"/>
              <a:t>在外教育施設への派遣によって教師のカリキュラム・マネジメント能力、学校の管理・運営能力、</a:t>
            </a:r>
            <a:endParaRPr lang="en-US" altLang="ja-JP" sz="1000" dirty="0"/>
          </a:p>
          <a:p>
            <a:r>
              <a:rPr lang="ja-JP" altLang="ja-JP" sz="1000" dirty="0"/>
              <a:t>多文化・多言語環境における指導能力が向上する可能性が示され</a:t>
            </a:r>
            <a:r>
              <a:rPr lang="ja-JP" altLang="en-US" sz="1000" dirty="0"/>
              <a:t>まし</a:t>
            </a:r>
            <a:r>
              <a:rPr lang="ja-JP" altLang="ja-JP" sz="1000" dirty="0"/>
              <a:t>た。</a:t>
            </a:r>
            <a:endParaRPr lang="en-US" altLang="ja-JP" sz="1000" dirty="0"/>
          </a:p>
          <a:p>
            <a:endParaRPr lang="en-US" altLang="ja-JP" sz="1000" dirty="0"/>
          </a:p>
          <a:p>
            <a:r>
              <a:rPr lang="ja-JP" altLang="en-US" sz="1000" dirty="0"/>
              <a:t>　しかし、平行トレンドの仮定が満たされない場合、差の差分析で行った平均値の比較では正しく派遣効果を測定できません。</a:t>
            </a:r>
            <a:endParaRPr lang="en-US" altLang="ja-JP" sz="1000" dirty="0"/>
          </a:p>
          <a:p>
            <a:r>
              <a:rPr lang="ja-JP" altLang="en-US" sz="1000" dirty="0"/>
              <a:t>各個人属性の基本統計量を比較すると、例えば、派遣教師は顕著に男性の割合が高かったり、</a:t>
            </a:r>
            <a:endParaRPr lang="en-US" altLang="ja-JP" sz="1000" dirty="0"/>
          </a:p>
          <a:p>
            <a:r>
              <a:rPr lang="ja-JP" altLang="en-US" sz="1000" dirty="0"/>
              <a:t>「教員になる以前の海外渡航経験なし」の割合が低かったりしました。</a:t>
            </a:r>
            <a:endParaRPr lang="en-US" altLang="ja-JP" sz="1000" dirty="0"/>
          </a:p>
          <a:p>
            <a:r>
              <a:rPr lang="ja-JP" altLang="en-US" sz="1000" dirty="0"/>
              <a:t>そこで、平行トレンドの仮定の妥当性を高めるため、回帰分析において、性別や渡航経験の有無などの属性を説明変数に加えることで統計的にその属性の違いの影響をコントロールしました。</a:t>
            </a:r>
            <a:endParaRPr lang="en-US" altLang="ja-JP" sz="1000" dirty="0"/>
          </a:p>
          <a:p>
            <a:endParaRPr lang="en-US" altLang="ja-JP" sz="1000" dirty="0"/>
          </a:p>
          <a:p>
            <a:r>
              <a:rPr lang="ja-JP" altLang="en-US" sz="1000" dirty="0"/>
              <a:t>　資料の図表は、各アウトカムに対する派遣効果を図示しています。</a:t>
            </a:r>
            <a:endParaRPr lang="en-US" altLang="ja-JP" sz="1000" dirty="0"/>
          </a:p>
          <a:p>
            <a:r>
              <a:rPr lang="ja-JP" altLang="en-US" sz="1000" dirty="0"/>
              <a:t>点は係数の大きさ、つまり非派遣教師に対して派遣教師の伸びがどの程度大きいかを表します。</a:t>
            </a:r>
            <a:endParaRPr lang="en-US" altLang="ja-JP" sz="1000" dirty="0"/>
          </a:p>
          <a:p>
            <a:endParaRPr lang="en-US" altLang="ja-JP" sz="1000" dirty="0"/>
          </a:p>
          <a:p>
            <a:r>
              <a:rPr lang="ja-JP" altLang="en-US" sz="1000" dirty="0"/>
              <a:t>　グラフの見方として、一番上の「児童生徒や地域の実態を踏まえつつ、育成すべき資質・能力を念頭に置いた指導計画を作成し、</a:t>
            </a:r>
            <a:endParaRPr lang="en-US" altLang="ja-JP" sz="1000" dirty="0"/>
          </a:p>
          <a:p>
            <a:r>
              <a:rPr lang="ja-JP" altLang="en-US" sz="1000" dirty="0"/>
              <a:t>効果的な指導を行うことができる。」を例に解釈すると、</a:t>
            </a:r>
            <a:r>
              <a:rPr lang="en-US" altLang="ja-JP" sz="1000" dirty="0"/>
              <a:t>1</a:t>
            </a:r>
            <a:r>
              <a:rPr lang="ja-JP" altLang="en-US" sz="1000" dirty="0"/>
              <a:t>～</a:t>
            </a:r>
            <a:r>
              <a:rPr lang="en-US" altLang="ja-JP" sz="1000" dirty="0"/>
              <a:t>10</a:t>
            </a:r>
            <a:r>
              <a:rPr lang="ja-JP" altLang="en-US" sz="1000" dirty="0"/>
              <a:t>の</a:t>
            </a:r>
            <a:r>
              <a:rPr lang="en-US" altLang="ja-JP" sz="1000" dirty="0"/>
              <a:t>10</a:t>
            </a:r>
            <a:r>
              <a:rPr lang="ja-JP" altLang="en-US" sz="1000" dirty="0"/>
              <a:t>段階で当該項目を評価したときに、</a:t>
            </a:r>
            <a:endParaRPr lang="en-US" altLang="ja-JP" sz="1000" dirty="0"/>
          </a:p>
          <a:p>
            <a:r>
              <a:rPr lang="ja-JP" altLang="en-US" sz="1000" dirty="0"/>
              <a:t>派遣教師のほうが非派遣教師よりも</a:t>
            </a:r>
            <a:r>
              <a:rPr lang="en-US" altLang="ja-JP" sz="1000" dirty="0"/>
              <a:t>0.41pt</a:t>
            </a:r>
            <a:r>
              <a:rPr lang="ja-JP" altLang="en-US" sz="1000" dirty="0" err="1"/>
              <a:t>、</a:t>
            </a:r>
            <a:r>
              <a:rPr lang="en-US" altLang="ja-JP" sz="1000" dirty="0"/>
              <a:t>10</a:t>
            </a:r>
            <a:r>
              <a:rPr lang="ja-JP" altLang="en-US" sz="1000" dirty="0"/>
              <a:t>年間での伸び幅が大きかったということを示しています。</a:t>
            </a:r>
            <a:endParaRPr lang="en-US" altLang="ja-JP" sz="1000" dirty="0"/>
          </a:p>
          <a:p>
            <a:endParaRPr lang="en-US" altLang="ja-JP" sz="1000" dirty="0"/>
          </a:p>
          <a:p>
            <a:r>
              <a:rPr lang="ja-JP" altLang="en-US" sz="1000" dirty="0"/>
              <a:t>　効果量としては、多文化・多言語環境における指導に関する項目への効果が</a:t>
            </a:r>
            <a:r>
              <a:rPr lang="en-US" altLang="ja-JP" sz="1000" dirty="0"/>
              <a:t>0.67</a:t>
            </a:r>
            <a:r>
              <a:rPr lang="ja-JP" altLang="en-US" sz="1000" dirty="0"/>
              <a:t>～</a:t>
            </a:r>
            <a:r>
              <a:rPr lang="en-US" altLang="ja-JP" sz="1000" dirty="0"/>
              <a:t>1.06pt</a:t>
            </a:r>
            <a:r>
              <a:rPr lang="ja-JP" altLang="en-US" sz="1000" dirty="0"/>
              <a:t>と最も大きく、</a:t>
            </a:r>
            <a:endParaRPr lang="en-US" altLang="ja-JP" sz="1000" dirty="0"/>
          </a:p>
          <a:p>
            <a:r>
              <a:rPr lang="ja-JP" altLang="en-US" sz="1000" dirty="0"/>
              <a:t>カリキュラム・マネジメント能力についても、</a:t>
            </a:r>
            <a:r>
              <a:rPr lang="en-US" altLang="ja-JP" sz="1000" dirty="0"/>
              <a:t>0.33</a:t>
            </a:r>
            <a:r>
              <a:rPr lang="ja-JP" altLang="en-US" sz="1000" dirty="0"/>
              <a:t>～</a:t>
            </a:r>
            <a:r>
              <a:rPr lang="en-US" altLang="ja-JP" sz="1000" dirty="0"/>
              <a:t>0.47pt</a:t>
            </a:r>
            <a:r>
              <a:rPr lang="ja-JP" altLang="en-US" sz="1000" dirty="0"/>
              <a:t>と統計的に有意な正の効果がありました。</a:t>
            </a:r>
            <a:endParaRPr lang="en-US" altLang="ja-JP" sz="1000" dirty="0"/>
          </a:p>
          <a:p>
            <a:r>
              <a:rPr lang="ja-JP" altLang="en-US" sz="1000" dirty="0"/>
              <a:t>これに対して、学校の管理・運営能力の効果量は</a:t>
            </a:r>
            <a:r>
              <a:rPr lang="en-US" altLang="ja-JP" sz="1000" dirty="0"/>
              <a:t>0.04</a:t>
            </a:r>
            <a:r>
              <a:rPr lang="ja-JP" altLang="en-US" sz="1000" dirty="0"/>
              <a:t>～</a:t>
            </a:r>
            <a:r>
              <a:rPr lang="en-US" altLang="ja-JP" sz="1000" dirty="0"/>
              <a:t>0.27pt</a:t>
            </a:r>
            <a:r>
              <a:rPr lang="ja-JP" altLang="en-US" sz="1000" dirty="0"/>
              <a:t>とやや小さく、いくつかの項目は統計的に有意ではありませんでした。</a:t>
            </a:r>
            <a:endParaRPr lang="en-US" altLang="ja-JP" sz="1000" dirty="0"/>
          </a:p>
          <a:p>
            <a:endParaRPr lang="en-US" altLang="ja-JP" sz="1000" dirty="0"/>
          </a:p>
          <a:p>
            <a:r>
              <a:rPr lang="ja-JP" altLang="en-US" sz="1000" dirty="0"/>
              <a:t>　</a:t>
            </a:r>
            <a:r>
              <a:rPr lang="ja-JP" altLang="ja-JP" sz="1000" dirty="0"/>
              <a:t>分析結果が実際に政策の改善や見直しに活用されるためには、政策現場の納得感も重要であり、</a:t>
            </a:r>
            <a:endParaRPr lang="en-US" altLang="ja-JP" sz="1000" dirty="0"/>
          </a:p>
          <a:p>
            <a:r>
              <a:rPr lang="ja-JP" altLang="ja-JP" sz="1000" dirty="0"/>
              <a:t>分析結果について政策現場と丁寧に議論する必要が</a:t>
            </a:r>
            <a:r>
              <a:rPr lang="ja-JP" altLang="en-US" sz="1000" dirty="0"/>
              <a:t>あります</a:t>
            </a:r>
            <a:r>
              <a:rPr lang="ja-JP" altLang="ja-JP" sz="1000" dirty="0"/>
              <a:t>。</a:t>
            </a:r>
            <a:endParaRPr lang="en-US" altLang="ja-JP" sz="1000" dirty="0"/>
          </a:p>
          <a:p>
            <a:r>
              <a:rPr lang="ja-JP" altLang="ja-JP" sz="1000" dirty="0"/>
              <a:t>特に、分析結果が</a:t>
            </a:r>
            <a:r>
              <a:rPr lang="ja-JP" altLang="en-US" sz="1000" dirty="0"/>
              <a:t>直感</a:t>
            </a:r>
            <a:r>
              <a:rPr lang="ja-JP" altLang="ja-JP" sz="1000" dirty="0"/>
              <a:t>と反する場合には、分析の際に仮定していることが政策現場からみて妥当であるか、</a:t>
            </a:r>
            <a:endParaRPr lang="en-US" altLang="ja-JP" sz="1000" dirty="0"/>
          </a:p>
          <a:p>
            <a:r>
              <a:rPr lang="ja-JP" altLang="ja-JP" sz="1000" dirty="0"/>
              <a:t>調査上捕捉しきれていない重要な要素がないか、影響が生じる経路として政策現場でこれまであまり考慮していなかったものがないか</a:t>
            </a:r>
            <a:endParaRPr lang="en-US" altLang="ja-JP" sz="1000" dirty="0"/>
          </a:p>
          <a:p>
            <a:r>
              <a:rPr lang="ja-JP" altLang="ja-JP" sz="1000" dirty="0"/>
              <a:t>等について綿密にコミュニケーションをとり、なぜそういった分析結果が出てくるのかをかみ砕いて</a:t>
            </a:r>
            <a:r>
              <a:rPr lang="ja-JP" altLang="en-US" sz="1000" dirty="0"/>
              <a:t>説明</a:t>
            </a:r>
            <a:r>
              <a:rPr lang="ja-JP" altLang="ja-JP" sz="1000" dirty="0"/>
              <a:t>する必要が</a:t>
            </a:r>
            <a:r>
              <a:rPr lang="ja-JP" altLang="en-US" sz="1000" dirty="0"/>
              <a:t>あります</a:t>
            </a:r>
            <a:r>
              <a:rPr lang="ja-JP" altLang="ja-JP" sz="1000" dirty="0"/>
              <a:t>。</a:t>
            </a:r>
            <a:endParaRPr lang="en-US" altLang="ja-JP" sz="1000" dirty="0"/>
          </a:p>
          <a:p>
            <a:r>
              <a:rPr lang="ja-JP" altLang="ja-JP" sz="1000" dirty="0"/>
              <a:t>本調査</a:t>
            </a:r>
            <a:r>
              <a:rPr lang="ja-JP" altLang="en-US" sz="1000" dirty="0"/>
              <a:t>研究</a:t>
            </a:r>
            <a:r>
              <a:rPr lang="ja-JP" altLang="ja-JP" sz="1000" dirty="0"/>
              <a:t>では、関係者間で緊密に連携し、十分に納得感のある結果を得ることができ</a:t>
            </a:r>
            <a:r>
              <a:rPr lang="ja-JP" altLang="en-US" sz="1000" dirty="0"/>
              <a:t>ました</a:t>
            </a:r>
            <a:r>
              <a:rPr lang="ja-JP" altLang="ja-JP" sz="1000" dirty="0"/>
              <a:t>。</a:t>
            </a:r>
          </a:p>
          <a:p>
            <a:endParaRPr lang="en-US" altLang="ja-JP" sz="1000" dirty="0"/>
          </a:p>
          <a:p>
            <a:endParaRPr lang="ja-JP" altLang="ja-JP" sz="1000" dirty="0"/>
          </a:p>
          <a:p>
            <a:endParaRPr lang="ja-JP" altLang="en-US"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19</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70757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09931" y="5265601"/>
            <a:ext cx="5679440" cy="4201420"/>
          </a:xfrm>
        </p:spPr>
        <p:txBody>
          <a:bodyPr vert="horz" lIns="94552" tIns="47273" rIns="94552" bIns="47273" rtlCol="0"/>
          <a:lstStyle/>
          <a:p>
            <a:pPr>
              <a:lnSpc>
                <a:spcPct val="110000"/>
              </a:lnSpc>
            </a:pPr>
            <a:r>
              <a:rPr lang="ja-JP" altLang="en-US" dirty="0"/>
              <a:t>　</a:t>
            </a:r>
            <a:r>
              <a:rPr lang="en-US" altLang="ja-JP" dirty="0"/>
              <a:t>EBPM</a:t>
            </a:r>
            <a:r>
              <a:rPr lang="ja-JP" altLang="en-US" dirty="0"/>
              <a:t>の推進は政府方針として位置付けられ、</a:t>
            </a:r>
            <a:endParaRPr lang="en-US" altLang="ja-JP" dirty="0"/>
          </a:p>
          <a:p>
            <a:pPr>
              <a:lnSpc>
                <a:spcPct val="110000"/>
              </a:lnSpc>
            </a:pPr>
            <a:r>
              <a:rPr lang="en-US" altLang="ja-JP" dirty="0"/>
              <a:t>EBPM</a:t>
            </a:r>
            <a:r>
              <a:rPr lang="ja-JP" altLang="en-US" dirty="0"/>
              <a:t>の手法についての学術研究や、海外の</a:t>
            </a:r>
            <a:r>
              <a:rPr lang="en-US" altLang="ja-JP" dirty="0"/>
              <a:t>EBPM</a:t>
            </a:r>
            <a:r>
              <a:rPr lang="ja-JP" altLang="en-US" dirty="0"/>
              <a:t>の実践事例は、近年多く紹介されています。</a:t>
            </a:r>
            <a:endParaRPr lang="en-US" altLang="ja-JP" dirty="0"/>
          </a:p>
          <a:p>
            <a:pPr>
              <a:lnSpc>
                <a:spcPct val="110000"/>
              </a:lnSpc>
            </a:pPr>
            <a:endParaRPr lang="en-US" altLang="ja-JP" dirty="0"/>
          </a:p>
          <a:p>
            <a:pPr>
              <a:lnSpc>
                <a:spcPct val="110000"/>
              </a:lnSpc>
            </a:pPr>
            <a:r>
              <a:rPr lang="ja-JP" altLang="en-US" dirty="0"/>
              <a:t>　しかし、各府省で</a:t>
            </a:r>
            <a:r>
              <a:rPr lang="en-US" altLang="ja-JP" dirty="0"/>
              <a:t>EBPM</a:t>
            </a:r>
            <a:r>
              <a:rPr lang="ja-JP" altLang="en-US" dirty="0"/>
              <a:t>を実践する上で参考となるような、政策効果の把握・分析の実例は、</a:t>
            </a:r>
            <a:endParaRPr lang="en-US" altLang="ja-JP" dirty="0"/>
          </a:p>
          <a:p>
            <a:pPr>
              <a:lnSpc>
                <a:spcPct val="110000"/>
              </a:lnSpc>
            </a:pPr>
            <a:r>
              <a:rPr lang="ja-JP" altLang="en-US" dirty="0"/>
              <a:t>日本では十分蓄積されているとは言えない状況でした。</a:t>
            </a:r>
            <a:endParaRPr lang="en-US" altLang="ja-JP" dirty="0"/>
          </a:p>
          <a:p>
            <a:pPr>
              <a:lnSpc>
                <a:spcPct val="110000"/>
              </a:lnSpc>
            </a:pPr>
            <a:r>
              <a:rPr lang="ja-JP" altLang="en-US" dirty="0"/>
              <a:t>　</a:t>
            </a:r>
          </a:p>
          <a:p>
            <a:pPr>
              <a:lnSpc>
                <a:spcPct val="110000"/>
              </a:lnSpc>
            </a:pPr>
            <a:r>
              <a:rPr lang="ja-JP" altLang="en-US" dirty="0"/>
              <a:t>　そこで、総務省では、関係府省及び学識経験者とともに、</a:t>
            </a:r>
            <a:endParaRPr lang="en-US" altLang="ja-JP" dirty="0"/>
          </a:p>
          <a:p>
            <a:pPr>
              <a:lnSpc>
                <a:spcPct val="110000"/>
              </a:lnSpc>
            </a:pPr>
            <a:r>
              <a:rPr lang="ja-JP" altLang="en-US" dirty="0"/>
              <a:t>「政策効果の把握・分析手法の実証的共同研究」を</a:t>
            </a:r>
            <a:r>
              <a:rPr lang="en-US" altLang="ja-JP" dirty="0"/>
              <a:t>2018</a:t>
            </a:r>
            <a:r>
              <a:rPr lang="ja-JP" altLang="en-US" dirty="0"/>
              <a:t>年度から実施しています。</a:t>
            </a:r>
            <a:endParaRPr lang="en-US" altLang="ja-JP" dirty="0"/>
          </a:p>
          <a:p>
            <a:pPr>
              <a:lnSpc>
                <a:spcPct val="110000"/>
              </a:lnSpc>
            </a:pPr>
            <a:r>
              <a:rPr lang="ja-JP" altLang="en-US" dirty="0"/>
              <a:t>これは、具体の政策を題材にして政策効果の分析などを行い、これによって実践された</a:t>
            </a:r>
            <a:r>
              <a:rPr lang="en-US" altLang="ja-JP" dirty="0"/>
              <a:t>EBPM</a:t>
            </a:r>
            <a:r>
              <a:rPr lang="ja-JP" altLang="en-US" dirty="0"/>
              <a:t>の事例と、</a:t>
            </a:r>
            <a:endParaRPr lang="en-US" altLang="ja-JP" dirty="0"/>
          </a:p>
          <a:p>
            <a:pPr>
              <a:lnSpc>
                <a:spcPct val="110000"/>
              </a:lnSpc>
            </a:pPr>
            <a:r>
              <a:rPr lang="ja-JP" altLang="en-US" dirty="0"/>
              <a:t>そこから得られた知見を公表することで、各府省が政策立案や政策改善を行う際の参考としてもらう取組です。</a:t>
            </a:r>
          </a:p>
        </p:txBody>
      </p:sp>
      <p:sp>
        <p:nvSpPr>
          <p:cNvPr id="6" name="スライド イメージ プレースホルダー 5">
            <a:extLst>
              <a:ext uri="{FF2B5EF4-FFF2-40B4-BE49-F238E27FC236}">
                <a16:creationId xmlns:a16="http://schemas.microsoft.com/office/drawing/2014/main" id="{87FD8DD0-73DB-4976-9B28-8CE0BF8E8F3C}"/>
              </a:ext>
            </a:extLst>
          </p:cNvPr>
          <p:cNvSpPr>
            <a:spLocks noGrp="1" noRot="1" noChangeAspect="1"/>
          </p:cNvSpPr>
          <p:nvPr>
            <p:ph type="sldImg"/>
          </p:nvPr>
        </p:nvSpPr>
        <p:spPr>
          <a:xfrm>
            <a:off x="1246188" y="1277938"/>
            <a:ext cx="4606925" cy="3455987"/>
          </a:xfrm>
        </p:spPr>
      </p:sp>
      <p:sp>
        <p:nvSpPr>
          <p:cNvPr id="7" name="スライド番号プレースホルダー 3">
            <a:extLst>
              <a:ext uri="{FF2B5EF4-FFF2-40B4-BE49-F238E27FC236}">
                <a16:creationId xmlns:a16="http://schemas.microsoft.com/office/drawing/2014/main" id="{9ED4A1E5-5971-41BE-9FE2-A799631566AC}"/>
              </a:ext>
            </a:extLst>
          </p:cNvPr>
          <p:cNvSpPr txBox="1">
            <a:spLocks/>
          </p:cNvSpPr>
          <p:nvPr/>
        </p:nvSpPr>
        <p:spPr>
          <a:xfrm>
            <a:off x="4021522" y="9822120"/>
            <a:ext cx="3076143" cy="412497"/>
          </a:xfrm>
          <a:prstGeom prst="rect">
            <a:avLst/>
          </a:prstGeom>
        </p:spPr>
        <p:txBody>
          <a:bodyPr vert="horz" lIns="94552" tIns="47273" rIns="94552" bIns="47273" rtlCol="0" anchor="b"/>
          <a:lstStyle>
            <a:defPPr>
              <a:defRPr lang="ja-JP"/>
            </a:defPPr>
            <a:lvl1pPr marL="0" algn="r"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46404">
              <a:defRPr/>
            </a:pPr>
            <a:fld id="{C0FF1B74-E2EC-4F70-969D-D64BC5F47A22}" type="slidenum">
              <a:rPr lang="ja-JP" altLang="en-US">
                <a:solidFill>
                  <a:prstClr val="black"/>
                </a:solidFill>
                <a:latin typeface="Calibri" panose="020F0502020204030204"/>
              </a:rPr>
              <a:pPr defTabSz="946404">
                <a:defRPr/>
              </a:pPr>
              <a:t>2</a:t>
            </a:fld>
            <a:endParaRPr lang="ja-JP" altLang="en-US">
              <a:solidFill>
                <a:prstClr val="black"/>
              </a:solidFill>
              <a:latin typeface="Calibri" panose="020F0502020204030204"/>
            </a:endParaRPr>
          </a:p>
        </p:txBody>
      </p:sp>
      <p:sp>
        <p:nvSpPr>
          <p:cNvPr id="8" name="ヘッダー プレースホルダー 1">
            <a:extLst>
              <a:ext uri="{FF2B5EF4-FFF2-40B4-BE49-F238E27FC236}">
                <a16:creationId xmlns:a16="http://schemas.microsoft.com/office/drawing/2014/main" id="{EAD3F0F0-DC42-49A3-9E35-E1EA18514543}"/>
              </a:ext>
            </a:extLst>
          </p:cNvPr>
          <p:cNvSpPr>
            <a:spLocks noGrp="1"/>
          </p:cNvSpPr>
          <p:nvPr>
            <p:ph type="hdr" sz="quarter"/>
          </p:nvPr>
        </p:nvSpPr>
        <p:spPr>
          <a:xfrm>
            <a:off x="688999" y="9982190"/>
            <a:ext cx="5721300" cy="252426"/>
          </a:xfrm>
          <a:prstGeom prst="rect">
            <a:avLst/>
          </a:prstGeom>
        </p:spPr>
        <p:txBody>
          <a:bodyPr vert="horz" lIns="94552" tIns="47273" rIns="94552" bIns="47273" rtlCol="0"/>
          <a:lstStyle>
            <a:lvl1pPr algn="l">
              <a:defRPr sz="1200">
                <a:ea typeface="メイリオ" panose="020B0604030504040204" pitchFamily="50" charset="-128"/>
              </a:defRPr>
            </a:lvl1pPr>
          </a:lstStyle>
          <a:p>
            <a:pPr defTabSz="946404">
              <a:defRPr/>
            </a:pPr>
            <a:endParaRPr lang="ja-JP" altLang="en-US" dirty="0">
              <a:solidFill>
                <a:prstClr val="white">
                  <a:lumMod val="65000"/>
                </a:prstClr>
              </a:solidFill>
              <a:latin typeface="Calibri" panose="020F0502020204030204"/>
            </a:endParaRPr>
          </a:p>
        </p:txBody>
      </p:sp>
    </p:spTree>
    <p:extLst>
      <p:ext uri="{BB962C8B-B14F-4D97-AF65-F5344CB8AC3E}">
        <p14:creationId xmlns:p14="http://schemas.microsoft.com/office/powerpoint/2010/main" val="3014717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a:xfrm>
            <a:off x="715228" y="4531280"/>
            <a:ext cx="5721824" cy="3707411"/>
          </a:xfrm>
        </p:spPr>
        <p:txBody>
          <a:bodyPr/>
          <a:lstStyle/>
          <a:p>
            <a:r>
              <a:rPr lang="ja-JP" altLang="en-US" sz="1000" dirty="0"/>
              <a:t>　最後に、分析結果を整理します。</a:t>
            </a:r>
            <a:endParaRPr lang="en-US" altLang="ja-JP" sz="1000" dirty="0"/>
          </a:p>
          <a:p>
            <a:endParaRPr lang="en-US" altLang="ja-JP" sz="1000" dirty="0"/>
          </a:p>
          <a:p>
            <a:r>
              <a:rPr lang="ja-JP" altLang="en-US" sz="1000" dirty="0"/>
              <a:t>　教師向けアンケート調査の結果、在外教育施設への派遣により教師の資質・能力が高まる傾向が確認されました。</a:t>
            </a:r>
            <a:endParaRPr lang="en-US" altLang="ja-JP" sz="1000" dirty="0"/>
          </a:p>
          <a:p>
            <a:r>
              <a:rPr lang="ja-JP" altLang="en-US" sz="1000" dirty="0"/>
              <a:t>管理職向けアンケート調査においても、教師向けアンケート調査と整合的な傾向が確認されています。</a:t>
            </a:r>
            <a:endParaRPr lang="en-US" altLang="ja-JP" sz="1000" dirty="0"/>
          </a:p>
          <a:p>
            <a:endParaRPr lang="en-US" altLang="ja-JP" sz="1000" dirty="0"/>
          </a:p>
          <a:p>
            <a:r>
              <a:rPr lang="ja-JP" altLang="en-US" sz="1000" dirty="0"/>
              <a:t>　ただし、派遣先の環境による効果の違いとして、教職員の不足があると認識されている場合や、</a:t>
            </a:r>
            <a:endParaRPr lang="en-US" altLang="ja-JP" sz="1000" dirty="0"/>
          </a:p>
          <a:p>
            <a:r>
              <a:rPr lang="ja-JP" altLang="en-US" sz="1000" dirty="0"/>
              <a:t>現地の文化や習慣に戸惑う経験が多い場合、全体として派遣効果が小さくなる傾向がみられました。</a:t>
            </a:r>
            <a:endParaRPr lang="en-US" altLang="ja-JP" sz="1000" dirty="0"/>
          </a:p>
          <a:p>
            <a:r>
              <a:rPr lang="ja-JP" altLang="en-US" sz="1000" dirty="0"/>
              <a:t>対照的に、派遣中に教育委員会と生活状況等についてコミュニケーションをとる機会があると派遣効果が高まる傾向も確認され、</a:t>
            </a:r>
            <a:endParaRPr lang="en-US" altLang="ja-JP" sz="1000" dirty="0"/>
          </a:p>
          <a:p>
            <a:r>
              <a:rPr lang="ja-JP" altLang="en-US" sz="1000" dirty="0"/>
              <a:t>単に困難な経験が成長につながるというわけではなく、</a:t>
            </a:r>
            <a:endParaRPr lang="en-US" altLang="ja-JP" sz="1000" dirty="0"/>
          </a:p>
          <a:p>
            <a:r>
              <a:rPr lang="ja-JP" altLang="en-US" sz="1000" dirty="0"/>
              <a:t>派遣中の不安を軽減するようなコミュニケーションによって派遣効果が高まる可能性が示唆されました。</a:t>
            </a:r>
            <a:endParaRPr lang="en-US" altLang="ja-JP" sz="1000" dirty="0"/>
          </a:p>
          <a:p>
            <a:r>
              <a:rPr lang="ja-JP" altLang="en-US" sz="1000" dirty="0"/>
              <a:t>加えて、教育委員会と帰国後に必要な支援についてコミュニケーションをとる機会があると</a:t>
            </a:r>
            <a:r>
              <a:rPr lang="ja-JP" altLang="ja-JP" sz="1000" dirty="0"/>
              <a:t>派遣効果が大きく高まる傾向があり、</a:t>
            </a:r>
            <a:endParaRPr lang="en-US" altLang="ja-JP" sz="1000" dirty="0"/>
          </a:p>
          <a:p>
            <a:r>
              <a:rPr lang="ja-JP" altLang="ja-JP" sz="1000" dirty="0"/>
              <a:t>派遣経験を生かせる環境整備の重要性が示され</a:t>
            </a:r>
            <a:r>
              <a:rPr lang="ja-JP" altLang="en-US" sz="1000" dirty="0"/>
              <a:t>まし</a:t>
            </a:r>
            <a:r>
              <a:rPr lang="ja-JP" altLang="ja-JP" sz="1000" dirty="0"/>
              <a:t>た。</a:t>
            </a:r>
            <a:endParaRPr lang="en-US" altLang="ja-JP" sz="1000" dirty="0"/>
          </a:p>
          <a:p>
            <a:endParaRPr lang="ja-JP" altLang="ja-JP" sz="1000" dirty="0"/>
          </a:p>
          <a:p>
            <a:r>
              <a:rPr lang="ja-JP" altLang="en-US" sz="1000" dirty="0"/>
              <a:t>　また、</a:t>
            </a:r>
            <a:r>
              <a:rPr lang="ja-JP" altLang="ja-JP" sz="1000" dirty="0"/>
              <a:t>ヒアリング調査の結果、</a:t>
            </a:r>
            <a:r>
              <a:rPr lang="ja-JP" altLang="en-US" sz="1000" dirty="0"/>
              <a:t>カリキュラム・マネジメント能力や学校の管理・運営能力、</a:t>
            </a:r>
            <a:endParaRPr lang="en-US" altLang="ja-JP" sz="1000" dirty="0"/>
          </a:p>
          <a:p>
            <a:r>
              <a:rPr lang="ja-JP" altLang="en-US" sz="1000" dirty="0"/>
              <a:t>多文化・多言語環境における指導能力が高まるメカニズムとして、いくつかの経験が効果的だったのではないかという意見を得ました。</a:t>
            </a:r>
            <a:endParaRPr lang="en-US" altLang="ja-JP" sz="1000" dirty="0"/>
          </a:p>
          <a:p>
            <a:r>
              <a:rPr lang="ja-JP" altLang="en-US" sz="1000" dirty="0"/>
              <a:t>例えば、派遣先には各都道府県等から派遣された教師がいるため他の地域での指導方法を学ぶ機会が多くあること、</a:t>
            </a:r>
            <a:endParaRPr lang="en-US" altLang="ja-JP" sz="1000" dirty="0"/>
          </a:p>
          <a:p>
            <a:r>
              <a:rPr lang="ja-JP" altLang="en-US" sz="1000" dirty="0"/>
              <a:t>日本の教科書が、派遣国・派遣地域の文化や気候の違いによってはそのまま使えないことも多く、</a:t>
            </a:r>
            <a:endParaRPr lang="en-US" altLang="ja-JP" sz="1000" dirty="0"/>
          </a:p>
          <a:p>
            <a:r>
              <a:rPr lang="ja-JP" altLang="en-US" sz="1000" dirty="0"/>
              <a:t>現地の状況に応じて授業内容をアレンジする必要があること、</a:t>
            </a:r>
            <a:endParaRPr lang="en-US" altLang="ja-JP" sz="1000" dirty="0"/>
          </a:p>
          <a:p>
            <a:r>
              <a:rPr lang="ja-JP" altLang="en-US" sz="1000" dirty="0"/>
              <a:t>多様なバックグラウンドを持つ子供たちを担当する機会があることなどが挙がりました。</a:t>
            </a:r>
            <a:endParaRPr lang="en-US" altLang="ja-JP" sz="1000" dirty="0"/>
          </a:p>
          <a:p>
            <a:endParaRPr lang="en-US" altLang="ja-JP" sz="1000" dirty="0"/>
          </a:p>
          <a:p>
            <a:r>
              <a:rPr lang="ja-JP" altLang="en-US" sz="1000" dirty="0"/>
              <a:t>　文部科学省では、ここで得られた研究成果を派遣の募集の際に活用しています。</a:t>
            </a:r>
            <a:r>
              <a:rPr lang="en-US" altLang="ja-JP" sz="1000" dirty="0">
                <a:solidFill>
                  <a:srgbClr val="FF0000"/>
                </a:solidFill>
              </a:rPr>
              <a:t> </a:t>
            </a:r>
            <a:endParaRPr lang="en-US" altLang="ja-JP" sz="1000" dirty="0"/>
          </a:p>
          <a:p>
            <a:endParaRPr lang="en-US" altLang="ja-JP" sz="1000" dirty="0"/>
          </a:p>
          <a:p>
            <a:endParaRPr lang="en-US" altLang="ja-JP" sz="1000"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20</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90449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7938"/>
            <a:ext cx="4606925" cy="3454400"/>
          </a:xfrm>
        </p:spPr>
      </p:sp>
      <p:sp>
        <p:nvSpPr>
          <p:cNvPr id="3" name="ノート プレースホルダー 2"/>
          <p:cNvSpPr>
            <a:spLocks noGrp="1"/>
          </p:cNvSpPr>
          <p:nvPr>
            <p:ph type="body" idx="1"/>
          </p:nvPr>
        </p:nvSpPr>
        <p:spPr/>
        <p:txBody>
          <a:bodyPr/>
          <a:lstStyle/>
          <a:p>
            <a:r>
              <a:rPr kumimoji="1" lang="ja-JP" altLang="en-US" dirty="0"/>
              <a:t>　実証的共同研究のイメージ、流れをご説明します。</a:t>
            </a:r>
            <a:endParaRPr kumimoji="1" lang="en-US" altLang="ja-JP" dirty="0"/>
          </a:p>
          <a:p>
            <a:endParaRPr kumimoji="1" lang="en-US" altLang="ja-JP" dirty="0"/>
          </a:p>
          <a:p>
            <a:r>
              <a:rPr kumimoji="1" lang="ja-JP" altLang="en-US" dirty="0"/>
              <a:t>　まず、現状の課題を踏まえて、政策の目的と手段の関係をロジックモデル等で整理をし、どのような調査設計ができるのか検討します。</a:t>
            </a:r>
            <a:endParaRPr kumimoji="1" lang="en-US" altLang="ja-JP" dirty="0"/>
          </a:p>
          <a:p>
            <a:r>
              <a:rPr kumimoji="1" lang="ja-JP" altLang="en-US" dirty="0"/>
              <a:t>次に必要なデータを収集し、学識経験者等とともに分析を行います。</a:t>
            </a:r>
            <a:endParaRPr kumimoji="1" lang="en-US" altLang="ja-JP" dirty="0"/>
          </a:p>
          <a:p>
            <a:r>
              <a:rPr kumimoji="1" lang="ja-JP" altLang="en-US" dirty="0"/>
              <a:t>最後にとりまとめをし、結果は各種会議体等で報告したり、</a:t>
            </a:r>
            <a:r>
              <a:rPr kumimoji="1" lang="en-US" altLang="ja-JP" dirty="0"/>
              <a:t>HP</a:t>
            </a:r>
            <a:r>
              <a:rPr kumimoji="1" lang="ja-JP" altLang="en-US" dirty="0"/>
              <a:t>に掲載するなどによって、各府省に共有しています。</a:t>
            </a:r>
            <a:endParaRPr kumimoji="1" lang="en-US" altLang="ja-JP" dirty="0"/>
          </a:p>
          <a:p>
            <a:endParaRPr kumimoji="1" lang="en-US" altLang="ja-JP" dirty="0"/>
          </a:p>
          <a:p>
            <a:r>
              <a:rPr kumimoji="1" lang="ja-JP" altLang="en-US" dirty="0"/>
              <a:t>　今後、この枠組みを柔軟化し、たとえば調査設計だけ、データ収集・分析だけといった、</a:t>
            </a:r>
            <a:endParaRPr kumimoji="1" lang="en-US" altLang="ja-JP" dirty="0"/>
          </a:p>
          <a:p>
            <a:r>
              <a:rPr kumimoji="1" lang="ja-JP" altLang="en-US" dirty="0"/>
              <a:t>効果検証の準備段階や途中課程で行う取組についても、要望に応じて柔軟に支援することとしています。</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defTabSz="968929">
              <a:defRPr/>
            </a:pPr>
            <a:fld id="{526DE5B7-41F3-43E8-925F-11139F6E1AFB}" type="slidenum">
              <a:rPr lang="ja-JP" altLang="en-US">
                <a:solidFill>
                  <a:prstClr val="black"/>
                </a:solidFill>
                <a:latin typeface="Calibri"/>
                <a:ea typeface="ＭＳ Ｐゴシック" panose="020B0600070205080204" pitchFamily="50" charset="-128"/>
              </a:rPr>
              <a:pPr defTabSz="968929">
                <a:defRPr/>
              </a:pPr>
              <a:t>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07267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04">
              <a:defRPr/>
            </a:pPr>
            <a:r>
              <a:rPr lang="ja-JP" altLang="en-US" dirty="0">
                <a:solidFill>
                  <a:prstClr val="black"/>
                </a:solidFill>
                <a:latin typeface="Calibri" panose="020F0502020204030204"/>
                <a:ea typeface="+mn-ea"/>
              </a:rPr>
              <a:t>　</a:t>
            </a:r>
            <a:r>
              <a:rPr lang="en-US" altLang="ja-JP" dirty="0">
                <a:solidFill>
                  <a:prstClr val="black"/>
                </a:solidFill>
                <a:latin typeface="Calibri" panose="020F0502020204030204"/>
                <a:ea typeface="+mn-ea"/>
              </a:rPr>
              <a:t>2018</a:t>
            </a:r>
            <a:r>
              <a:rPr lang="ja-JP" altLang="en-US" dirty="0">
                <a:solidFill>
                  <a:prstClr val="black"/>
                </a:solidFill>
                <a:latin typeface="Calibri" panose="020F0502020204030204"/>
                <a:ea typeface="+mn-ea"/>
              </a:rPr>
              <a:t>年度から</a:t>
            </a:r>
            <a:r>
              <a:rPr lang="en-US" altLang="ja-JP" dirty="0">
                <a:solidFill>
                  <a:prstClr val="black"/>
                </a:solidFill>
                <a:latin typeface="Calibri" panose="020F0502020204030204"/>
                <a:ea typeface="+mn-ea"/>
              </a:rPr>
              <a:t>2022</a:t>
            </a:r>
            <a:r>
              <a:rPr lang="ja-JP" altLang="en-US" dirty="0">
                <a:solidFill>
                  <a:prstClr val="black"/>
                </a:solidFill>
                <a:latin typeface="Calibri" panose="020F0502020204030204"/>
                <a:ea typeface="+mn-ea"/>
              </a:rPr>
              <a:t>年度まで、のべ</a:t>
            </a:r>
            <a:r>
              <a:rPr lang="en-US" altLang="ja-JP" dirty="0">
                <a:solidFill>
                  <a:prstClr val="black"/>
                </a:solidFill>
                <a:latin typeface="Calibri" panose="020F0502020204030204"/>
                <a:ea typeface="+mn-ea"/>
              </a:rPr>
              <a:t>12</a:t>
            </a:r>
            <a:r>
              <a:rPr lang="ja-JP" altLang="en-US" dirty="0">
                <a:solidFill>
                  <a:prstClr val="black"/>
                </a:solidFill>
                <a:latin typeface="Calibri" panose="020F0502020204030204"/>
                <a:ea typeface="+mn-ea"/>
              </a:rPr>
              <a:t>テーマについて研究を実施しており、</a:t>
            </a:r>
            <a:endParaRPr lang="en-US" altLang="ja-JP" dirty="0">
              <a:solidFill>
                <a:prstClr val="black"/>
              </a:solidFill>
              <a:latin typeface="Calibri" panose="020F0502020204030204"/>
              <a:ea typeface="+mn-ea"/>
            </a:endParaRPr>
          </a:p>
          <a:p>
            <a:pPr defTabSz="946404">
              <a:defRPr/>
            </a:pPr>
            <a:r>
              <a:rPr lang="ja-JP" altLang="en-US" dirty="0">
                <a:solidFill>
                  <a:prstClr val="black"/>
                </a:solidFill>
                <a:latin typeface="Calibri" panose="020F0502020204030204"/>
                <a:ea typeface="+mn-ea"/>
              </a:rPr>
              <a:t>今回は、そのうち</a:t>
            </a:r>
            <a:r>
              <a:rPr lang="en-US" altLang="ja-JP" dirty="0">
                <a:solidFill>
                  <a:prstClr val="black"/>
                </a:solidFill>
                <a:latin typeface="Calibri" panose="020F0502020204030204"/>
                <a:ea typeface="+mn-ea"/>
              </a:rPr>
              <a:t>2021</a:t>
            </a:r>
            <a:r>
              <a:rPr lang="ja-JP" altLang="en-US" dirty="0">
                <a:solidFill>
                  <a:prstClr val="black"/>
                </a:solidFill>
                <a:latin typeface="Calibri" panose="020F0502020204030204"/>
                <a:ea typeface="+mn-ea"/>
              </a:rPr>
              <a:t>年度の</a:t>
            </a:r>
            <a:r>
              <a:rPr lang="en-US" altLang="ja-JP" dirty="0">
                <a:solidFill>
                  <a:prstClr val="black"/>
                </a:solidFill>
                <a:latin typeface="Calibri" panose="020F0502020204030204"/>
                <a:ea typeface="+mn-ea"/>
              </a:rPr>
              <a:t>2</a:t>
            </a:r>
            <a:r>
              <a:rPr lang="ja-JP" altLang="en-US" dirty="0">
                <a:solidFill>
                  <a:prstClr val="black"/>
                </a:solidFill>
                <a:latin typeface="Calibri" panose="020F0502020204030204"/>
                <a:ea typeface="+mn-ea"/>
              </a:rPr>
              <a:t>例について概要をご説明します。</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473202">
              <a:defRPr/>
            </a:pPr>
            <a:fld id="{3348E0DF-E082-4CBB-99E6-8ADBD2BA6EB2}" type="slidenum">
              <a:rPr lang="ja-JP" altLang="en-US">
                <a:solidFill>
                  <a:prstClr val="black"/>
                </a:solidFill>
                <a:latin typeface="游ゴシック" panose="020F0502020204030204"/>
                <a:ea typeface="游ゴシック" panose="020B0400000000000000" pitchFamily="50" charset="-128"/>
              </a:rPr>
              <a:pPr defTabSz="473202">
                <a:defRPr/>
              </a:pPr>
              <a:t>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061768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246063"/>
            <a:ext cx="4237038" cy="3178175"/>
          </a:xfrm>
        </p:spPr>
      </p:sp>
      <p:sp>
        <p:nvSpPr>
          <p:cNvPr id="3" name="ノート プレースホルダー 2"/>
          <p:cNvSpPr>
            <a:spLocks noGrp="1"/>
          </p:cNvSpPr>
          <p:nvPr>
            <p:ph type="body" idx="1"/>
          </p:nvPr>
        </p:nvSpPr>
        <p:spPr>
          <a:xfrm>
            <a:off x="832799" y="3641308"/>
            <a:ext cx="5721824" cy="3707411"/>
          </a:xfrm>
        </p:spPr>
        <p:txBody>
          <a:bodyPr/>
          <a:lstStyle/>
          <a:p>
            <a:r>
              <a:rPr lang="ja-JP" altLang="en-US" sz="1000" dirty="0"/>
              <a:t>　例１では、「農山漁村振興交付金」が農山漁村の活性化にどの程度寄与しているかを分析した調査研究を例に、</a:t>
            </a:r>
            <a:endParaRPr lang="en-US" altLang="ja-JP" sz="1000" dirty="0"/>
          </a:p>
          <a:p>
            <a:r>
              <a:rPr lang="ja-JP" altLang="en-US" sz="1000" dirty="0"/>
              <a:t>「整理」、「仮説設定」、「データ収集」、「分析手法の検討」、「効果検証」の５段階に分けて、それぞれの段階で得られたポイントなどをご紹介します。</a:t>
            </a:r>
          </a:p>
          <a:p>
            <a:r>
              <a:rPr lang="ja-JP" altLang="en-US" sz="1000" dirty="0"/>
              <a:t>　</a:t>
            </a:r>
          </a:p>
          <a:p>
            <a:r>
              <a:rPr lang="ja-JP" altLang="en-US" sz="1000" dirty="0"/>
              <a:t>　「農山漁村振興交付金」は、</a:t>
            </a:r>
            <a:r>
              <a:rPr lang="ja-JP" altLang="ja-JP" sz="1000" dirty="0"/>
              <a:t>地域の創意工夫による活動の計画づくりから農業者等を含む地域住民の就業の場の確保</a:t>
            </a:r>
            <a:r>
              <a:rPr lang="ja-JP" altLang="en-US" sz="1000" dirty="0"/>
              <a:t>、</a:t>
            </a:r>
            <a:endParaRPr lang="en-US" altLang="ja-JP" sz="1000" dirty="0"/>
          </a:p>
          <a:p>
            <a:r>
              <a:rPr lang="ja-JP" altLang="ja-JP" sz="1000" dirty="0"/>
              <a:t>農山漁村における所得の向上や雇用の増大に結び付ける取組</a:t>
            </a:r>
            <a:r>
              <a:rPr lang="ja-JP" altLang="en-US" sz="1000" dirty="0"/>
              <a:t>までを総合的に支援し、</a:t>
            </a:r>
            <a:endParaRPr lang="en-US" altLang="ja-JP" sz="1000" dirty="0"/>
          </a:p>
          <a:p>
            <a:r>
              <a:rPr lang="ja-JP" altLang="en-US" sz="1000" dirty="0"/>
              <a:t>農山漁村の活性化、自立及び維持発展を推進する事業です。</a:t>
            </a:r>
            <a:endParaRPr lang="en-US" altLang="ja-JP" sz="1000" dirty="0"/>
          </a:p>
          <a:p>
            <a:r>
              <a:rPr lang="ja-JP" altLang="en-US" sz="1000" dirty="0"/>
              <a:t>取組の発展段階に応じて支援するもので、事業内容や交付対象が多岐に渡っています。</a:t>
            </a:r>
            <a:endParaRPr lang="en-US" altLang="ja-JP" sz="1000" dirty="0"/>
          </a:p>
          <a:p>
            <a:r>
              <a:rPr lang="ja-JP" altLang="en-US" sz="1000" dirty="0"/>
              <a:t>このため、交付金全体としての効果を把握することや、様々な外部要因を統制し交付金自体の効果を把握することが難しい状況でした。</a:t>
            </a:r>
          </a:p>
          <a:p>
            <a:endParaRPr lang="en-US" altLang="ja-JP" sz="1000" dirty="0"/>
          </a:p>
          <a:p>
            <a:r>
              <a:rPr lang="ja-JP" altLang="en-US" sz="1000" dirty="0"/>
              <a:t>　本調査研究では、このような課題に対し、「取組の効果の発現経路の整理」、「調査仮説の設定」、「データ収集方法の整理」、「分析手法の検討」、</a:t>
            </a:r>
            <a:endParaRPr lang="en-US" altLang="ja-JP" sz="1000" dirty="0"/>
          </a:p>
          <a:p>
            <a:r>
              <a:rPr lang="ja-JP" altLang="en-US" sz="1000" dirty="0"/>
              <a:t>「効果検証」の５つのステップを踏むことで、農山漁村振興交付金が農山漁村の活性化にどの程度寄与しているかを定量的に検証しました。</a:t>
            </a:r>
            <a:endParaRPr lang="en-US" altLang="ja-JP"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5</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23439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96975"/>
            <a:ext cx="4237038" cy="3176588"/>
          </a:xfrm>
        </p:spPr>
      </p:sp>
      <p:sp>
        <p:nvSpPr>
          <p:cNvPr id="3" name="ノート プレースホルダー 2"/>
          <p:cNvSpPr>
            <a:spLocks noGrp="1"/>
          </p:cNvSpPr>
          <p:nvPr>
            <p:ph type="body" idx="1"/>
          </p:nvPr>
        </p:nvSpPr>
        <p:spPr>
          <a:xfrm>
            <a:off x="715228" y="4531280"/>
            <a:ext cx="5721824" cy="4884367"/>
          </a:xfrm>
        </p:spPr>
        <p:txBody>
          <a:bodyPr/>
          <a:lstStyle/>
          <a:p>
            <a:r>
              <a:rPr lang="ja-JP" altLang="en-US" sz="1000" dirty="0"/>
              <a:t>　まず、一つ目の「整理」の段階について、ご説明します。</a:t>
            </a:r>
            <a:endParaRPr lang="en-US" altLang="ja-JP" sz="1000" dirty="0"/>
          </a:p>
          <a:p>
            <a:endParaRPr lang="ja-JP" altLang="en-US" sz="1000" dirty="0"/>
          </a:p>
          <a:p>
            <a:r>
              <a:rPr lang="ja-JP" altLang="en-US" sz="1000" b="1" dirty="0"/>
              <a:t>　</a:t>
            </a:r>
            <a:r>
              <a:rPr lang="ja-JP" altLang="ja-JP" sz="1000" dirty="0"/>
              <a:t>今回のように</a:t>
            </a:r>
            <a:r>
              <a:rPr lang="ja-JP" altLang="en-US" sz="1000" dirty="0"/>
              <a:t>、</a:t>
            </a:r>
            <a:r>
              <a:rPr lang="ja-JP" altLang="ja-JP" sz="1000" dirty="0"/>
              <a:t>介入対象者と、</a:t>
            </a:r>
            <a:r>
              <a:rPr lang="ja-JP" altLang="en-US" sz="1000" dirty="0"/>
              <a:t>「</a:t>
            </a:r>
            <a:r>
              <a:rPr lang="ja-JP" altLang="ja-JP" sz="1000" dirty="0"/>
              <a:t>課題解決のため変化が生じる必要のある対象</a:t>
            </a:r>
            <a:r>
              <a:rPr lang="ja-JP" altLang="en-US" sz="1000" dirty="0"/>
              <a:t>」</a:t>
            </a:r>
            <a:r>
              <a:rPr lang="ja-JP" altLang="ja-JP" sz="1000" dirty="0"/>
              <a:t>が異なる場合、</a:t>
            </a:r>
            <a:endParaRPr lang="en-US" altLang="ja-JP" sz="1000" dirty="0"/>
          </a:p>
          <a:p>
            <a:r>
              <a:rPr lang="ja-JP" altLang="ja-JP" sz="1000" dirty="0"/>
              <a:t>課題解決に向けた取組の妥当性の検証や、課題解決につながる改善のための評価を行うためには、</a:t>
            </a:r>
            <a:endParaRPr lang="en-US" altLang="ja-JP" sz="1000" dirty="0"/>
          </a:p>
          <a:p>
            <a:r>
              <a:rPr lang="ja-JP" altLang="ja-JP" sz="1000" dirty="0"/>
              <a:t>「目的達成までのステップ」を整理することが重要</a:t>
            </a:r>
            <a:r>
              <a:rPr lang="ja-JP" altLang="en-US" sz="1000" dirty="0"/>
              <a:t>になります</a:t>
            </a:r>
            <a:r>
              <a:rPr lang="ja-JP" altLang="ja-JP" sz="1000" dirty="0"/>
              <a:t>。</a:t>
            </a:r>
            <a:endParaRPr lang="en-US" altLang="ja-JP" sz="1000" dirty="0"/>
          </a:p>
          <a:p>
            <a:r>
              <a:rPr lang="ja-JP" altLang="en-US" sz="1000" dirty="0"/>
              <a:t>　本調査研究</a:t>
            </a:r>
            <a:r>
              <a:rPr lang="ja-JP" altLang="ja-JP" sz="1000" dirty="0"/>
              <a:t>では、図のように</a:t>
            </a:r>
            <a:r>
              <a:rPr lang="ja-JP" altLang="en-US" sz="1000" dirty="0"/>
              <a:t>整理しました。</a:t>
            </a:r>
            <a:endParaRPr lang="en-US" altLang="ja-JP" sz="1000" dirty="0"/>
          </a:p>
          <a:p>
            <a:r>
              <a:rPr lang="ja-JP" altLang="en-US" sz="1000" dirty="0"/>
              <a:t>​</a:t>
            </a:r>
            <a:endParaRPr lang="en-US" altLang="ja-JP" sz="1000" dirty="0"/>
          </a:p>
          <a:p>
            <a:r>
              <a:rPr lang="ja-JP" altLang="en-US" sz="1000" dirty="0"/>
              <a:t>　図の左側に、四角い枠で、「事業実施主体・農林漁業者」、「農業集落」とあります。</a:t>
            </a:r>
            <a:endParaRPr lang="en-US" altLang="ja-JP" sz="1000" dirty="0"/>
          </a:p>
          <a:p>
            <a:endParaRPr lang="en-US" altLang="ja-JP" sz="1000" dirty="0"/>
          </a:p>
          <a:p>
            <a:r>
              <a:rPr lang="ja-JP" altLang="en-US" sz="1000" dirty="0"/>
              <a:t>　</a:t>
            </a:r>
            <a:r>
              <a:rPr lang="ja-JP" altLang="ja-JP" sz="1000" dirty="0"/>
              <a:t>まずは交付金</a:t>
            </a:r>
            <a:r>
              <a:rPr lang="ja-JP" altLang="en-US" sz="1000" dirty="0"/>
              <a:t>を受け取った</a:t>
            </a:r>
            <a:r>
              <a:rPr lang="ja-JP" altLang="ja-JP" sz="1000" dirty="0"/>
              <a:t>事業実施主体</a:t>
            </a:r>
            <a:r>
              <a:rPr lang="ja-JP" altLang="en-US" sz="1000" dirty="0"/>
              <a:t>自体</a:t>
            </a:r>
            <a:r>
              <a:rPr lang="ja-JP" altLang="ja-JP" sz="1000" dirty="0"/>
              <a:t>が、望ましい活動をして望ましい変化が生じていることが必要である。</a:t>
            </a:r>
            <a:endParaRPr lang="en-US" altLang="ja-JP" sz="1000" dirty="0"/>
          </a:p>
          <a:p>
            <a:r>
              <a:rPr lang="ja-JP" altLang="ja-JP" sz="1000" dirty="0"/>
              <a:t>次に、活動の影響を受けて、地域を支える農林漁業者に望ましい変化が生じている必要がある。</a:t>
            </a:r>
            <a:endParaRPr lang="en-US" altLang="ja-JP" sz="1000" dirty="0"/>
          </a:p>
          <a:p>
            <a:r>
              <a:rPr lang="ja-JP" altLang="ja-JP" sz="1000" dirty="0"/>
              <a:t>最後に、集落単位において望ましい変化が生じている必要がある</a:t>
            </a:r>
            <a:r>
              <a:rPr lang="ja-JP" altLang="en-US" sz="1000" dirty="0"/>
              <a:t>。</a:t>
            </a:r>
            <a:endParaRPr lang="en-US" altLang="ja-JP" sz="1000" dirty="0"/>
          </a:p>
          <a:p>
            <a:r>
              <a:rPr lang="ja-JP" altLang="en-US" sz="1000" dirty="0"/>
              <a:t>このように考え、</a:t>
            </a:r>
            <a:r>
              <a:rPr lang="ja-JP" altLang="ja-JP" sz="1000" dirty="0"/>
              <a:t>交付金が影響を与える範囲を設定しました。</a:t>
            </a:r>
            <a:r>
              <a:rPr lang="ja-JP" altLang="en-US" sz="1000" strike="sngStrike" dirty="0"/>
              <a:t>​</a:t>
            </a:r>
            <a:endParaRPr lang="en-US" altLang="ja-JP" sz="1000" strike="sngStrike" dirty="0"/>
          </a:p>
          <a:p>
            <a:endParaRPr lang="ja-JP" altLang="en-US" sz="1000" strike="sngStrike" dirty="0"/>
          </a:p>
          <a:p>
            <a:r>
              <a:rPr lang="ja-JP" altLang="en-US" sz="1000" dirty="0"/>
              <a:t>　そして、最終的に、ある農山漁村が活性化するためには、</a:t>
            </a:r>
            <a:endParaRPr lang="en-US" altLang="ja-JP" sz="1000" dirty="0"/>
          </a:p>
          <a:p>
            <a:r>
              <a:rPr lang="ja-JP" altLang="en-US" sz="1000" dirty="0"/>
              <a:t>その手前で、特定の農業集落において、雇用者数や定住者数が増加しているのではないか。</a:t>
            </a:r>
            <a:endParaRPr lang="en-US" altLang="ja-JP" sz="1000" dirty="0"/>
          </a:p>
          <a:p>
            <a:r>
              <a:rPr lang="ja-JP" altLang="en-US" sz="1000" dirty="0"/>
              <a:t>さらにその手前では、集落において住民や農林漁業者の意識変化が生じているのではないか。</a:t>
            </a:r>
            <a:endParaRPr lang="en-US" altLang="ja-JP" sz="1000" dirty="0"/>
          </a:p>
          <a:p>
            <a:r>
              <a:rPr lang="ja-JP" altLang="en-US" sz="1000" dirty="0"/>
              <a:t>さらにその手前では、事業実施主体や、その事業が主に影響を与える主体の売上げの増加や、</a:t>
            </a:r>
            <a:endParaRPr lang="en-US" altLang="ja-JP" sz="1000" dirty="0"/>
          </a:p>
          <a:p>
            <a:r>
              <a:rPr lang="ja-JP" altLang="en-US" sz="1000" dirty="0"/>
              <a:t>意識の変化、地域内外の交流の増加といった変化が起きるのではないか。</a:t>
            </a:r>
            <a:endParaRPr lang="en-US" altLang="ja-JP" sz="1000" dirty="0"/>
          </a:p>
          <a:p>
            <a:r>
              <a:rPr lang="ja-JP" altLang="en-US" sz="1000" dirty="0"/>
              <a:t>そのように考え、効果の発現経路として整理しました。​</a:t>
            </a:r>
            <a:endParaRPr lang="en-US" altLang="ja-JP" sz="1000" dirty="0"/>
          </a:p>
          <a:p>
            <a:endParaRPr lang="ja-JP" altLang="en-US" sz="1000" dirty="0"/>
          </a:p>
          <a:p>
            <a:r>
              <a:rPr lang="ja-JP" altLang="en-US" sz="1000" dirty="0"/>
              <a:t>　このように目的達成までのステップを整理することで、交付金の効果がどの段階まで発現しているのかを把握しやすくなります。</a:t>
            </a:r>
            <a:r>
              <a:rPr lang="ja-JP" altLang="en-US" sz="1000" b="1" dirty="0"/>
              <a:t>　</a:t>
            </a:r>
            <a:endParaRPr lang="en-US" altLang="ja-JP" sz="1000" b="1" dirty="0"/>
          </a:p>
          <a:p>
            <a:endParaRPr lang="en-US" altLang="ja-JP" sz="1000" dirty="0"/>
          </a:p>
          <a:p>
            <a:r>
              <a:rPr lang="ja-JP" altLang="ja-JP" sz="1000" dirty="0"/>
              <a:t>　効果</a:t>
            </a:r>
            <a:r>
              <a:rPr lang="ja-JP" altLang="en-US" sz="1000" dirty="0"/>
              <a:t>の</a:t>
            </a:r>
            <a:r>
              <a:rPr lang="ja-JP" altLang="ja-JP" sz="1000" dirty="0"/>
              <a:t>発現経路は</a:t>
            </a:r>
            <a:r>
              <a:rPr lang="ja-JP" altLang="en-US" sz="1000" dirty="0"/>
              <a:t>、</a:t>
            </a:r>
            <a:r>
              <a:rPr lang="ja-JP" altLang="ja-JP" sz="1000" dirty="0"/>
              <a:t>担当者の頭の中には想定されて</a:t>
            </a:r>
            <a:r>
              <a:rPr lang="ja-JP" altLang="en-US" sz="1000" dirty="0"/>
              <a:t>いて</a:t>
            </a:r>
            <a:r>
              <a:rPr lang="ja-JP" altLang="ja-JP" sz="1000" dirty="0"/>
              <a:t>も、明示的に整理がされて</a:t>
            </a:r>
            <a:r>
              <a:rPr lang="ja-JP" altLang="en-US" sz="1000" dirty="0"/>
              <a:t>いない場合があります</a:t>
            </a:r>
            <a:r>
              <a:rPr lang="ja-JP" altLang="ja-JP" sz="1000" dirty="0"/>
              <a:t>。</a:t>
            </a:r>
            <a:endParaRPr lang="en-US" altLang="ja-JP" sz="1000" dirty="0"/>
          </a:p>
          <a:p>
            <a:r>
              <a:rPr lang="ja-JP" altLang="en-US" sz="1000" dirty="0"/>
              <a:t>本調査研究で</a:t>
            </a:r>
            <a:r>
              <a:rPr lang="ja-JP" altLang="ja-JP" sz="1000" dirty="0"/>
              <a:t>は、事業実施主体へのヒアリングや各対策の担当者との協議を経て作成しました。</a:t>
            </a:r>
            <a:endParaRPr lang="en-US" altLang="ja-JP" sz="1000" dirty="0"/>
          </a:p>
          <a:p>
            <a:endParaRPr lang="ja-JP" altLang="ja-JP" sz="1000" dirty="0"/>
          </a:p>
          <a:p>
            <a:r>
              <a:rPr lang="ja-JP" altLang="ja-JP" sz="1000" dirty="0"/>
              <a:t>　なお、ここで整理されたステップは仮説であり、実際には異なるステップで</a:t>
            </a:r>
            <a:r>
              <a:rPr lang="ja-JP" altLang="en-US" sz="1000" dirty="0"/>
              <a:t>農山</a:t>
            </a:r>
            <a:r>
              <a:rPr lang="ja-JP" altLang="ja-JP" sz="1000" dirty="0"/>
              <a:t>漁村の活性化が図られている場合</a:t>
            </a:r>
            <a:r>
              <a:rPr lang="ja-JP" altLang="en-US" sz="1000" dirty="0"/>
              <a:t>も考えられます</a:t>
            </a:r>
            <a:r>
              <a:rPr lang="ja-JP" altLang="ja-JP" sz="1000" dirty="0"/>
              <a:t>。</a:t>
            </a:r>
            <a:endParaRPr lang="en-US" altLang="ja-JP" sz="1000" dirty="0"/>
          </a:p>
          <a:p>
            <a:r>
              <a:rPr lang="ja-JP" altLang="ja-JP" sz="1000" dirty="0"/>
              <a:t>その場合でも、仮説としてのステップを構築し、地域の実態等に応じて見直すことが望ましいです。</a:t>
            </a:r>
            <a:endParaRPr lang="ja-JP" altLang="en-US"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6</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93566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次に、「仮説設定」、「データ収集」の段階についてご説明します。</a:t>
            </a:r>
            <a:endParaRPr lang="en-US" altLang="ja-JP" sz="1000" dirty="0"/>
          </a:p>
          <a:p>
            <a:endParaRPr lang="en-US" altLang="ja-JP" sz="1000" dirty="0"/>
          </a:p>
          <a:p>
            <a:r>
              <a:rPr lang="ja-JP" altLang="en-US" sz="1000" dirty="0"/>
              <a:t>　</a:t>
            </a:r>
            <a:r>
              <a:rPr lang="ja-JP" altLang="ja-JP" sz="1000" dirty="0"/>
              <a:t>効果</a:t>
            </a:r>
            <a:r>
              <a:rPr lang="ja-JP" altLang="en-US" sz="1000" dirty="0"/>
              <a:t>の</a:t>
            </a:r>
            <a:r>
              <a:rPr lang="ja-JP" altLang="ja-JP" sz="1000" dirty="0"/>
              <a:t>発現経路の整理を踏まえ、図表のとおり、</a:t>
            </a:r>
            <a:r>
              <a:rPr lang="ja-JP" altLang="en-US" sz="1000" dirty="0"/>
              <a:t>検証</a:t>
            </a:r>
            <a:r>
              <a:rPr lang="ja-JP" altLang="ja-JP" sz="1000" dirty="0"/>
              <a:t>仮説を設定しました。</a:t>
            </a:r>
            <a:endParaRPr lang="en-US" altLang="ja-JP" sz="1000" dirty="0"/>
          </a:p>
          <a:p>
            <a:r>
              <a:rPr lang="ja-JP" altLang="ja-JP" sz="1000" dirty="0"/>
              <a:t>こちらも各対策の担当者との協議や事業実施主体へのヒアリング等を通じて設定したものです。</a:t>
            </a:r>
            <a:endParaRPr lang="en-US" altLang="ja-JP" sz="1000" dirty="0"/>
          </a:p>
          <a:p>
            <a:r>
              <a:rPr lang="ja-JP" altLang="en-US" sz="1000" dirty="0"/>
              <a:t>　</a:t>
            </a:r>
            <a:endParaRPr lang="en-US" altLang="ja-JP" sz="1000" dirty="0"/>
          </a:p>
          <a:p>
            <a:r>
              <a:rPr lang="ja-JP" altLang="en-US" sz="1000" dirty="0"/>
              <a:t>　</a:t>
            </a:r>
            <a:r>
              <a:rPr lang="ja-JP" altLang="ja-JP" sz="1000" dirty="0"/>
              <a:t>同時に、仮説ごとに検証のためのデータ収集方法を</a:t>
            </a:r>
            <a:r>
              <a:rPr lang="ja-JP" altLang="en-US" sz="1000" dirty="0"/>
              <a:t>検討し、</a:t>
            </a:r>
            <a:endParaRPr lang="en-US" altLang="ja-JP" sz="1000" dirty="0"/>
          </a:p>
          <a:p>
            <a:r>
              <a:rPr lang="ja-JP" altLang="en-US" sz="1000" dirty="0"/>
              <a:t>今回は、アンケート調査、ヒアリング調査、農林業センサスを用いて分析することとしました。</a:t>
            </a:r>
            <a:endParaRPr lang="en-US" altLang="ja-JP" sz="1000" dirty="0"/>
          </a:p>
          <a:p>
            <a:endParaRPr lang="en-US" altLang="ja-JP" sz="1000" dirty="0"/>
          </a:p>
          <a:p>
            <a:r>
              <a:rPr lang="ja-JP" altLang="en-US" sz="1000" dirty="0">
                <a:ea typeface="游ゴシック"/>
              </a:rPr>
              <a:t>　</a:t>
            </a:r>
            <a:r>
              <a:rPr lang="ja-JP" altLang="en-US" sz="1000" dirty="0"/>
              <a:t>このように</a:t>
            </a:r>
            <a:r>
              <a:rPr lang="ja-JP" altLang="ja-JP" sz="1000" dirty="0"/>
              <a:t>検証する仮説が固まれば、検証に必要なデータや分析方法の見通し</a:t>
            </a:r>
            <a:r>
              <a:rPr lang="ja-JP" altLang="en-US" sz="1000" dirty="0"/>
              <a:t>を立てることができます。</a:t>
            </a:r>
            <a:endParaRPr lang="en-US" altLang="ja-JP" sz="1000" dirty="0"/>
          </a:p>
          <a:p>
            <a:r>
              <a:rPr lang="ja-JP" altLang="en-US" sz="1000" dirty="0"/>
              <a:t>なお、</a:t>
            </a:r>
            <a:r>
              <a:rPr lang="ja-JP" altLang="ja-JP" sz="1000" dirty="0"/>
              <a:t>一般に、対象が個人や個々の事業者</a:t>
            </a:r>
            <a:r>
              <a:rPr lang="ja-JP" altLang="en-US" sz="1000" dirty="0"/>
              <a:t>であるものや、</a:t>
            </a:r>
            <a:r>
              <a:rPr lang="ja-JP" altLang="ja-JP" sz="1000" dirty="0"/>
              <a:t>アウトカムが短期</a:t>
            </a:r>
            <a:r>
              <a:rPr lang="ja-JP" altLang="en-US" sz="1000" dirty="0"/>
              <a:t>間</a:t>
            </a:r>
            <a:r>
              <a:rPr lang="ja-JP" altLang="ja-JP" sz="1000" dirty="0"/>
              <a:t>で見えるもの</a:t>
            </a:r>
            <a:r>
              <a:rPr lang="ja-JP" altLang="en-US" sz="1000" dirty="0"/>
              <a:t>について</a:t>
            </a:r>
            <a:r>
              <a:rPr lang="ja-JP" altLang="ja-JP" sz="1000" dirty="0"/>
              <a:t>は</a:t>
            </a:r>
            <a:r>
              <a:rPr lang="ja-JP" altLang="en-US" sz="1000" dirty="0"/>
              <a:t>、</a:t>
            </a:r>
            <a:endParaRPr lang="en-US" altLang="ja-JP" sz="1000" dirty="0"/>
          </a:p>
          <a:p>
            <a:r>
              <a:rPr lang="ja-JP" altLang="en-US" sz="1000" dirty="0"/>
              <a:t>そうでないものと比べて</a:t>
            </a:r>
            <a:r>
              <a:rPr lang="ja-JP" altLang="ja-JP" sz="1000" dirty="0"/>
              <a:t>仮説</a:t>
            </a:r>
            <a:r>
              <a:rPr lang="ja-JP" altLang="en-US" sz="1000" dirty="0"/>
              <a:t>が</a:t>
            </a:r>
            <a:r>
              <a:rPr lang="ja-JP" altLang="ja-JP" sz="1000" dirty="0"/>
              <a:t>設定</a:t>
            </a:r>
            <a:r>
              <a:rPr lang="ja-JP" altLang="en-US" sz="1000" dirty="0"/>
              <a:t>しやすい面があります。</a:t>
            </a:r>
            <a:endParaRPr lang="en-US" altLang="ja-JP" sz="1000" dirty="0"/>
          </a:p>
          <a:p>
            <a:r>
              <a:rPr lang="ja-JP" altLang="en-US" sz="1000" dirty="0"/>
              <a:t>また、</a:t>
            </a:r>
            <a:r>
              <a:rPr lang="ja-JP" altLang="ja-JP" sz="1000" dirty="0"/>
              <a:t>改善に向けたロジックの整理</a:t>
            </a:r>
            <a:r>
              <a:rPr lang="ja-JP" altLang="en-US" sz="1000" dirty="0"/>
              <a:t>が</a:t>
            </a:r>
            <a:r>
              <a:rPr lang="ja-JP" altLang="ja-JP" sz="1000" dirty="0"/>
              <a:t>しっかり</a:t>
            </a:r>
            <a:r>
              <a:rPr lang="ja-JP" altLang="en-US" sz="1000" dirty="0"/>
              <a:t>行われていない場合には、</a:t>
            </a:r>
            <a:r>
              <a:rPr lang="ja-JP" altLang="ja-JP" sz="1000" dirty="0"/>
              <a:t>仮説の設計が難しく</a:t>
            </a:r>
            <a:r>
              <a:rPr lang="ja-JP" altLang="en-US" sz="1000" dirty="0"/>
              <a:t>なり</a:t>
            </a:r>
            <a:r>
              <a:rPr lang="ja-JP" altLang="ja-JP" sz="1000" dirty="0"/>
              <a:t>、</a:t>
            </a:r>
            <a:r>
              <a:rPr lang="ja-JP" altLang="en-US" sz="1000" dirty="0"/>
              <a:t>検証に</a:t>
            </a:r>
            <a:r>
              <a:rPr lang="ja-JP" altLang="ja-JP" sz="1000" dirty="0"/>
              <a:t>時間がかか</a:t>
            </a:r>
            <a:r>
              <a:rPr lang="ja-JP" altLang="en-US" sz="1000" dirty="0"/>
              <a:t>ることになります</a:t>
            </a:r>
            <a:r>
              <a:rPr lang="ja-JP" altLang="ja-JP" sz="1000" dirty="0"/>
              <a:t>。</a:t>
            </a:r>
            <a:endParaRPr lang="en-US" altLang="ja-JP" sz="1000" dirty="0"/>
          </a:p>
          <a:p>
            <a:r>
              <a:rPr lang="ja-JP" altLang="en-US" sz="1000" dirty="0"/>
              <a:t>　</a:t>
            </a:r>
            <a:endParaRPr lang="en-US" altLang="ja-JP" sz="1000" dirty="0"/>
          </a:p>
          <a:p>
            <a:r>
              <a:rPr lang="ja-JP" altLang="en-US" sz="1000" dirty="0"/>
              <a:t>　</a:t>
            </a:r>
            <a:r>
              <a:rPr lang="ja-JP" altLang="ja-JP" sz="1000" dirty="0"/>
              <a:t>事業の改善につながる評価・分析を行うためには、実際の政策運用プロセスや現場の実態から</a:t>
            </a:r>
            <a:r>
              <a:rPr lang="ja-JP" altLang="en-US" sz="1000" dirty="0"/>
              <a:t>乖離</a:t>
            </a:r>
            <a:r>
              <a:rPr lang="ja-JP" altLang="ja-JP" sz="1000" dirty="0"/>
              <a:t>した検証にならないよう、</a:t>
            </a:r>
            <a:endParaRPr lang="en-US" altLang="ja-JP" sz="1000" dirty="0"/>
          </a:p>
          <a:p>
            <a:r>
              <a:rPr lang="ja-JP" altLang="ja-JP" sz="1000" dirty="0"/>
              <a:t>実際に政策を運用している職員が現場で感じている課題等を把握した上で調査設計することが重要となります。</a:t>
            </a:r>
          </a:p>
          <a:p>
            <a:endParaRPr lang="ja-JP" altLang="en-US" sz="800" dirty="0">
              <a:ea typeface="游ゴシック"/>
            </a:endParaRPr>
          </a:p>
          <a:p>
            <a:endParaRPr lang="en-US" altLang="ja-JP" sz="1000" dirty="0">
              <a:solidFill>
                <a:srgbClr val="FF0000"/>
              </a:solidFill>
            </a:endParaRPr>
          </a:p>
          <a:p>
            <a:endParaRPr lang="ja-JP" altLang="en-US"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7</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90717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続いて、「データ収集」の段階です。</a:t>
            </a:r>
            <a:endParaRPr lang="en-US" altLang="ja-JP" sz="1000" dirty="0"/>
          </a:p>
          <a:p>
            <a:endParaRPr lang="ja-JP" altLang="en-US" sz="1000" dirty="0"/>
          </a:p>
          <a:p>
            <a:r>
              <a:rPr lang="ja-JP" altLang="en-US" sz="1000" dirty="0"/>
              <a:t>　農業集落単位のデータを活用するため、「統計法に基づく調査票情報の利用」により農林業センサスの集落単位のデータを入手した上で、データの整理を行いました。</a:t>
            </a:r>
            <a:endParaRPr lang="en-US" altLang="ja-JP" sz="1000" dirty="0"/>
          </a:p>
          <a:p>
            <a:endParaRPr lang="ja-JP" altLang="en-US" sz="1000" dirty="0"/>
          </a:p>
          <a:p>
            <a:r>
              <a:rPr lang="ja-JP" altLang="en-US" sz="1000" dirty="0"/>
              <a:t>　今回の分析のため、アンケート調査結果と農林業センサスとの紐づけを行っています。</a:t>
            </a:r>
          </a:p>
          <a:p>
            <a:r>
              <a:rPr lang="ja-JP" altLang="en-US" sz="1000" dirty="0"/>
              <a:t>具体的には、アンケート調査において、事業が影響を与える農林漁業者等を把握し、</a:t>
            </a:r>
            <a:endParaRPr lang="en-US" altLang="ja-JP" sz="1000" dirty="0"/>
          </a:p>
          <a:p>
            <a:r>
              <a:rPr lang="ja-JP" altLang="en-US" sz="1000" dirty="0"/>
              <a:t>当該漁業者等の近隣の公共施設等の住所の記載を求めるなどにより、</a:t>
            </a:r>
            <a:endParaRPr lang="en-US" altLang="ja-JP" sz="1000" dirty="0"/>
          </a:p>
          <a:p>
            <a:r>
              <a:rPr lang="ja-JP" altLang="en-US" sz="1000" dirty="0"/>
              <a:t>農産漁村振興交付金による事業が影響を与えた集落を特定しました。</a:t>
            </a:r>
            <a:endParaRPr lang="en-US" altLang="ja-JP" sz="1000" dirty="0"/>
          </a:p>
          <a:p>
            <a:endParaRPr lang="en-US" altLang="ja-JP" sz="1000" dirty="0"/>
          </a:p>
          <a:p>
            <a:r>
              <a:rPr lang="ja-JP" altLang="en-US" sz="1000" dirty="0"/>
              <a:t>　また、この情報を農林業センサスの集落単位のデータと紐付けるための作業をしています。</a:t>
            </a:r>
            <a:endParaRPr lang="en-US" altLang="ja-JP" sz="1000" dirty="0"/>
          </a:p>
          <a:p>
            <a:r>
              <a:rPr lang="ja-JP" altLang="en-US" sz="1000" dirty="0"/>
              <a:t>詳細の説明は省略しますが、農林業センサスの都道府県名・市区町村名・旧市区町村名・農業集落名などの文字情報を活用しています。</a:t>
            </a:r>
            <a:endParaRPr lang="en-US" altLang="ja-JP" sz="1000" dirty="0"/>
          </a:p>
          <a:p>
            <a:endParaRPr lang="en-US" altLang="ja-JP" sz="1000" dirty="0"/>
          </a:p>
          <a:p>
            <a:r>
              <a:rPr lang="ja-JP" altLang="en-US" sz="1000" dirty="0"/>
              <a:t>　しかし、事後的に紐づけを行ったため、各事業と農業集落の対応関係が必ずしも適切でない可能性があることや</a:t>
            </a:r>
            <a:endParaRPr lang="en-US" altLang="ja-JP" sz="1000" dirty="0"/>
          </a:p>
          <a:p>
            <a:r>
              <a:rPr lang="ja-JP" altLang="en-US" sz="1000" dirty="0"/>
              <a:t>事業実施主体や各対策の担当者に、短期間で相当程度の作業負荷が生じることとなったことに留意が必要です。</a:t>
            </a:r>
            <a:endParaRPr lang="en-US" altLang="ja-JP" sz="1000" dirty="0"/>
          </a:p>
          <a:p>
            <a:endParaRPr lang="ja-JP" altLang="en-US" sz="1000" dirty="0"/>
          </a:p>
          <a:p>
            <a:r>
              <a:rPr lang="ja-JP" altLang="en-US" sz="1000" dirty="0"/>
              <a:t>　公的統計に紐づけ可能な政策の場合には、可能な限り事業開始の段階で公的統計との紐づけ方法を検討するなど、</a:t>
            </a:r>
            <a:endParaRPr lang="en-US" altLang="ja-JP" sz="1000" dirty="0"/>
          </a:p>
          <a:p>
            <a:r>
              <a:rPr lang="ja-JP" altLang="en-US" sz="1000" dirty="0"/>
              <a:t>政策形成の段階から必要なデータの収集方法を検討しておくことで、通常の業務フローの中で効率的にデータ収集することができます。</a:t>
            </a:r>
          </a:p>
          <a:p>
            <a:endParaRPr lang="ja-JP" altLang="en-US"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5833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7325" y="1176338"/>
            <a:ext cx="4237038" cy="3178175"/>
          </a:xfrm>
        </p:spPr>
      </p:sp>
      <p:sp>
        <p:nvSpPr>
          <p:cNvPr id="3" name="ノート プレースホルダー 2"/>
          <p:cNvSpPr>
            <a:spLocks noGrp="1"/>
          </p:cNvSpPr>
          <p:nvPr>
            <p:ph type="body" idx="1"/>
          </p:nvPr>
        </p:nvSpPr>
        <p:spPr/>
        <p:txBody>
          <a:bodyPr/>
          <a:lstStyle/>
          <a:p>
            <a:r>
              <a:rPr lang="ja-JP" altLang="en-US" sz="1000" dirty="0"/>
              <a:t>　次に、「分析手法の検討」についてご説明します。</a:t>
            </a:r>
            <a:endParaRPr lang="en-US" altLang="ja-JP" sz="1000" dirty="0"/>
          </a:p>
          <a:p>
            <a:endParaRPr lang="en-US" altLang="ja-JP" sz="1000" dirty="0"/>
          </a:p>
          <a:p>
            <a:r>
              <a:rPr lang="ja-JP" altLang="en-US" sz="1000" dirty="0"/>
              <a:t>　効果検証の方法には様々な分析手法がありますが、今回は、交付金の対象者だけでなく、対象以外の者のデータも十分に揃っており、交付金事業の実施前からのデータも経年で把握できる農林業センサスの特性などを踏まえ「傾向スコアマッチング」の手法を用いて事業実施主体と類似する比較対象を設定し、「差の差分析」で、それぞれの成果指標の差分を分析しました。</a:t>
            </a:r>
          </a:p>
          <a:p>
            <a:endParaRPr lang="en-US" altLang="ja-JP" sz="1000" dirty="0"/>
          </a:p>
          <a:p>
            <a:r>
              <a:rPr lang="ja-JP" altLang="en-US" sz="1000" dirty="0"/>
              <a:t>　次のページでは、その分析内容について解説します。</a:t>
            </a:r>
            <a:endParaRPr lang="en-US" altLang="ja-JP" sz="1000" dirty="0"/>
          </a:p>
          <a:p>
            <a:endParaRPr lang="en-US" altLang="ja-JP" sz="1000" dirty="0"/>
          </a:p>
          <a:p>
            <a:r>
              <a:rPr lang="ja-JP" altLang="en-US" sz="1000" dirty="0"/>
              <a:t>　なお、差の差分析については、「例</a:t>
            </a:r>
            <a:r>
              <a:rPr lang="en-US" altLang="ja-JP" sz="1000" dirty="0"/>
              <a:t>2</a:t>
            </a:r>
            <a:r>
              <a:rPr lang="ja-JP" altLang="en-US" sz="1000" dirty="0"/>
              <a:t>　在外教育施設に派遣された教師に係る派遣効果」で解説していますので、そちらをご参照ください。</a:t>
            </a:r>
            <a:endParaRPr lang="en-US" altLang="ja-JP" sz="1000" dirty="0"/>
          </a:p>
          <a:p>
            <a:endParaRPr lang="en-US" altLang="ja-JP" sz="1000" dirty="0"/>
          </a:p>
          <a:p>
            <a:endParaRPr lang="en-US" altLang="ja-JP" sz="1000" dirty="0"/>
          </a:p>
        </p:txBody>
      </p:sp>
      <p:sp>
        <p:nvSpPr>
          <p:cNvPr id="4" name="スライド番号プレースホルダー 3"/>
          <p:cNvSpPr>
            <a:spLocks noGrp="1"/>
          </p:cNvSpPr>
          <p:nvPr>
            <p:ph type="sldNum" sz="quarter" idx="5"/>
          </p:nvPr>
        </p:nvSpPr>
        <p:spPr/>
        <p:txBody>
          <a:bodyPr/>
          <a:lstStyle/>
          <a:p>
            <a:pPr defTabSz="473202">
              <a:defRPr/>
            </a:pPr>
            <a:fld id="{20253285-B776-4A29-8EAE-A2A08C1183F6}" type="slidenum">
              <a:rPr lang="ja-JP" altLang="en-US">
                <a:solidFill>
                  <a:prstClr val="black"/>
                </a:solidFill>
                <a:latin typeface="游ゴシック" panose="020F0502020204030204"/>
                <a:ea typeface="游ゴシック" panose="020B0400000000000000" pitchFamily="50" charset="-128"/>
              </a:rPr>
              <a:pPr defTabSz="473202">
                <a:defRPr/>
              </a:pPr>
              <a:t>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64988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7" name="日付プレースホルダー 6">
            <a:extLst>
              <a:ext uri="{FF2B5EF4-FFF2-40B4-BE49-F238E27FC236}">
                <a16:creationId xmlns:a16="http://schemas.microsoft.com/office/drawing/2014/main" id="{7DB2C39D-3BA7-49BF-9F88-BA7B0AD9857C}"/>
              </a:ext>
            </a:extLst>
          </p:cNvPr>
          <p:cNvSpPr>
            <a:spLocks noGrp="1"/>
          </p:cNvSpPr>
          <p:nvPr>
            <p:ph type="dt" sz="half" idx="10"/>
          </p:nvPr>
        </p:nvSpPr>
        <p:spPr/>
        <p:txBody>
          <a:bodyPr/>
          <a:lstStyle/>
          <a:p>
            <a:fld id="{ACA3EC8F-EAF4-4541-A578-6C891DCC8D6F}" type="datetime1">
              <a:rPr kumimoji="1" lang="ja-JP" altLang="en-US" smtClean="0"/>
              <a:t>2024/3/28</a:t>
            </a:fld>
            <a:endParaRPr kumimoji="1" lang="ja-JP" altLang="en-US"/>
          </a:p>
        </p:txBody>
      </p:sp>
      <p:sp>
        <p:nvSpPr>
          <p:cNvPr id="8" name="フッター プレースホルダー 7">
            <a:extLst>
              <a:ext uri="{FF2B5EF4-FFF2-40B4-BE49-F238E27FC236}">
                <a16:creationId xmlns:a16="http://schemas.microsoft.com/office/drawing/2014/main" id="{534309A5-94D9-4E49-BEA7-CC138083711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5EC6B81-A2DE-444D-B659-918F062B7125}"/>
              </a:ext>
            </a:extLst>
          </p:cNvPr>
          <p:cNvSpPr>
            <a:spLocks noGrp="1"/>
          </p:cNvSpPr>
          <p:nvPr>
            <p:ph type="sldNum" sz="quarter" idx="12"/>
          </p:nvPr>
        </p:nvSpPr>
        <p:spPr>
          <a:xfrm>
            <a:off x="6873586" y="6356351"/>
            <a:ext cx="2057400" cy="365125"/>
          </a:xfrm>
        </p:spPr>
        <p:txBody>
          <a:bodyPr/>
          <a:lstStyle>
            <a:lvl1pPr>
              <a:defRPr sz="1600"/>
            </a:lvl1pPr>
          </a:lstStyle>
          <a:p>
            <a:fld id="{F69A1165-1628-4DC7-98C8-5A6506EC98C0}" type="slidenum">
              <a:rPr kumimoji="1" lang="ja-JP" altLang="en-US" smtClean="0"/>
              <a:pPr/>
              <a:t>‹#›</a:t>
            </a:fld>
            <a:endParaRPr kumimoji="1" lang="ja-JP" altLang="en-US" dirty="0"/>
          </a:p>
        </p:txBody>
      </p:sp>
    </p:spTree>
    <p:extLst>
      <p:ext uri="{BB962C8B-B14F-4D97-AF65-F5344CB8AC3E}">
        <p14:creationId xmlns:p14="http://schemas.microsoft.com/office/powerpoint/2010/main" val="3273199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D4B767C-EBE0-4254-948B-391D60A8480C}"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73362"/>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808633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094375F-40F3-4E70-B84A-0BB98CCCEA85}"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81676"/>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3128147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113"/>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045"/>
            </a:lvl1pPr>
            <a:lvl2pPr marL="389586" indent="0" algn="ctr">
              <a:buNone/>
              <a:defRPr sz="1704"/>
            </a:lvl2pPr>
            <a:lvl3pPr marL="779173" indent="0" algn="ctr">
              <a:buNone/>
              <a:defRPr sz="1534"/>
            </a:lvl3pPr>
            <a:lvl4pPr marL="1168759" indent="0" algn="ctr">
              <a:buNone/>
              <a:defRPr sz="1363"/>
            </a:lvl4pPr>
            <a:lvl5pPr marL="1558345" indent="0" algn="ctr">
              <a:buNone/>
              <a:defRPr sz="1363"/>
            </a:lvl5pPr>
            <a:lvl6pPr marL="1947932" indent="0" algn="ctr">
              <a:buNone/>
              <a:defRPr sz="1363"/>
            </a:lvl6pPr>
            <a:lvl7pPr marL="2337518" indent="0" algn="ctr">
              <a:buNone/>
              <a:defRPr sz="1363"/>
            </a:lvl7pPr>
            <a:lvl8pPr marL="2727104" indent="0" algn="ctr">
              <a:buNone/>
              <a:defRPr sz="1363"/>
            </a:lvl8pPr>
            <a:lvl9pPr marL="3116691" indent="0" algn="ctr">
              <a:buNone/>
              <a:defRPr sz="1363"/>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pPr>
              <a:defRPr/>
            </a:pPr>
            <a:fld id="{3DBAD50B-8E51-40B3-AE38-4D160C550EB7}"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B7B86DCC-4A2C-4176-A484-0F00CC232028}"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737289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6E734F09-DF18-4393-AC38-24C9338EA6D4}"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87E032E6-4066-4FFF-9628-1AC9AD9EFDA0}"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127360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3"/>
            <a:ext cx="7886700" cy="2852737"/>
          </a:xfrm>
        </p:spPr>
        <p:txBody>
          <a:bodyPr anchor="b"/>
          <a:lstStyle>
            <a:lvl1pPr>
              <a:defRPr sz="5113"/>
            </a:lvl1pPr>
          </a:lstStyle>
          <a:p>
            <a:r>
              <a:rPr lang="ja-JP" altLang="en-US"/>
              <a:t>マスター タイトルの書式設定</a:t>
            </a:r>
            <a:endParaRPr lang="en-US"/>
          </a:p>
        </p:txBody>
      </p:sp>
      <p:sp>
        <p:nvSpPr>
          <p:cNvPr id="3" name="Text Placeholder 2"/>
          <p:cNvSpPr>
            <a:spLocks noGrp="1"/>
          </p:cNvSpPr>
          <p:nvPr>
            <p:ph type="body" idx="1"/>
          </p:nvPr>
        </p:nvSpPr>
        <p:spPr>
          <a:xfrm>
            <a:off x="623890" y="4589468"/>
            <a:ext cx="7886700" cy="1500187"/>
          </a:xfrm>
        </p:spPr>
        <p:txBody>
          <a:bodyPr/>
          <a:lstStyle>
            <a:lvl1pPr marL="0" indent="0">
              <a:buNone/>
              <a:defRPr sz="2045">
                <a:solidFill>
                  <a:schemeClr val="tx1"/>
                </a:solidFill>
              </a:defRPr>
            </a:lvl1pPr>
            <a:lvl2pPr marL="389586" indent="0">
              <a:buNone/>
              <a:defRPr sz="1704">
                <a:solidFill>
                  <a:schemeClr val="tx1">
                    <a:tint val="75000"/>
                  </a:schemeClr>
                </a:solidFill>
              </a:defRPr>
            </a:lvl2pPr>
            <a:lvl3pPr marL="779173" indent="0">
              <a:buNone/>
              <a:defRPr sz="1534">
                <a:solidFill>
                  <a:schemeClr val="tx1">
                    <a:tint val="75000"/>
                  </a:schemeClr>
                </a:solidFill>
              </a:defRPr>
            </a:lvl3pPr>
            <a:lvl4pPr marL="1168759" indent="0">
              <a:buNone/>
              <a:defRPr sz="1363">
                <a:solidFill>
                  <a:schemeClr val="tx1">
                    <a:tint val="75000"/>
                  </a:schemeClr>
                </a:solidFill>
              </a:defRPr>
            </a:lvl4pPr>
            <a:lvl5pPr marL="1558345" indent="0">
              <a:buNone/>
              <a:defRPr sz="1363">
                <a:solidFill>
                  <a:schemeClr val="tx1">
                    <a:tint val="75000"/>
                  </a:schemeClr>
                </a:solidFill>
              </a:defRPr>
            </a:lvl5pPr>
            <a:lvl6pPr marL="1947932" indent="0">
              <a:buNone/>
              <a:defRPr sz="1363">
                <a:solidFill>
                  <a:schemeClr val="tx1">
                    <a:tint val="75000"/>
                  </a:schemeClr>
                </a:solidFill>
              </a:defRPr>
            </a:lvl6pPr>
            <a:lvl7pPr marL="2337518" indent="0">
              <a:buNone/>
              <a:defRPr sz="1363">
                <a:solidFill>
                  <a:schemeClr val="tx1">
                    <a:tint val="75000"/>
                  </a:schemeClr>
                </a:solidFill>
              </a:defRPr>
            </a:lvl7pPr>
            <a:lvl8pPr marL="2727104" indent="0">
              <a:buNone/>
              <a:defRPr sz="1363">
                <a:solidFill>
                  <a:schemeClr val="tx1">
                    <a:tint val="75000"/>
                  </a:schemeClr>
                </a:solidFill>
              </a:defRPr>
            </a:lvl8pPr>
            <a:lvl9pPr marL="3116691" indent="0">
              <a:buNone/>
              <a:defRPr sz="136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70DDD4BF-684D-4B51-A59C-F883C7F3919A}"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979F4956-B36F-40E9-BE45-ECC49ABA5899}"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245762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pPr>
              <a:defRPr/>
            </a:pPr>
            <a:fld id="{04B9691E-24BC-4D65-9487-D1A927127438}" type="datetime1">
              <a:rPr lang="ja-JP" altLang="en-US" smtClean="0">
                <a:solidFill>
                  <a:prstClr val="black"/>
                </a:solidFill>
              </a:rPr>
              <a:t>2024/3/28</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p:txBody>
          <a:bodyPr/>
          <a:lstStyle/>
          <a:p>
            <a:pPr>
              <a:defRPr/>
            </a:pPr>
            <a:fld id="{168B07FB-804D-43EC-B17E-0B336D98C0AA}"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910438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29"/>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pPr>
              <a:defRPr/>
            </a:pPr>
            <a:fld id="{792938B0-C44A-4EDC-8044-ABB579009FFF}" type="datetime1">
              <a:rPr lang="ja-JP" altLang="en-US" smtClean="0">
                <a:solidFill>
                  <a:prstClr val="black"/>
                </a:solidFill>
              </a:rPr>
              <a:t>2024/3/28</a:t>
            </a:fld>
            <a:endParaRPr lang="en-US" altLang="ja-JP" dirty="0">
              <a:solidFill>
                <a:prstClr val="black"/>
              </a:solidFill>
            </a:endParaRPr>
          </a:p>
        </p:txBody>
      </p:sp>
      <p:sp>
        <p:nvSpPr>
          <p:cNvPr id="8" name="Footer Placeholder 7"/>
          <p:cNvSpPr>
            <a:spLocks noGrp="1"/>
          </p:cNvSpPr>
          <p:nvPr>
            <p:ph type="ftr" sz="quarter" idx="11"/>
          </p:nvPr>
        </p:nvSpPr>
        <p:spPr/>
        <p:txBody>
          <a:bodyPr/>
          <a:lstStyle/>
          <a:p>
            <a:pPr>
              <a:defRPr/>
            </a:pPr>
            <a:endParaRPr lang="en-US" altLang="ja-JP" dirty="0">
              <a:solidFill>
                <a:prstClr val="black"/>
              </a:solidFill>
            </a:endParaRPr>
          </a:p>
        </p:txBody>
      </p:sp>
      <p:sp>
        <p:nvSpPr>
          <p:cNvPr id="9" name="Slide Number Placeholder 8"/>
          <p:cNvSpPr>
            <a:spLocks noGrp="1"/>
          </p:cNvSpPr>
          <p:nvPr>
            <p:ph type="sldNum" sz="quarter" idx="12"/>
          </p:nvPr>
        </p:nvSpPr>
        <p:spPr/>
        <p:txBody>
          <a:bodyPr/>
          <a:lstStyle/>
          <a:p>
            <a:pPr>
              <a:defRPr/>
            </a:pPr>
            <a:fld id="{0B9795F1-B456-4E11-9B92-11CCE4F30293}"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961228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pPr>
              <a:defRPr/>
            </a:pPr>
            <a:fld id="{442BAE21-F2A2-4124-84FD-A2223F658E25}" type="datetime1">
              <a:rPr lang="ja-JP" altLang="en-US" smtClean="0">
                <a:solidFill>
                  <a:prstClr val="black"/>
                </a:solidFill>
              </a:rPr>
              <a:t>2024/3/28</a:t>
            </a:fld>
            <a:endParaRPr lang="en-US" altLang="ja-JP" dirty="0">
              <a:solidFill>
                <a:prstClr val="black"/>
              </a:solidFill>
            </a:endParaRPr>
          </a:p>
        </p:txBody>
      </p:sp>
      <p:sp>
        <p:nvSpPr>
          <p:cNvPr id="4" name="Footer Placeholder 3"/>
          <p:cNvSpPr>
            <a:spLocks noGrp="1"/>
          </p:cNvSpPr>
          <p:nvPr>
            <p:ph type="ftr" sz="quarter" idx="11"/>
          </p:nvPr>
        </p:nvSpPr>
        <p:spPr/>
        <p:txBody>
          <a:bodyPr/>
          <a:lstStyle/>
          <a:p>
            <a:pPr>
              <a:defRPr/>
            </a:pPr>
            <a:endParaRPr lang="en-US" altLang="ja-JP" dirty="0">
              <a:solidFill>
                <a:prstClr val="black"/>
              </a:solidFill>
            </a:endParaRPr>
          </a:p>
        </p:txBody>
      </p:sp>
      <p:sp>
        <p:nvSpPr>
          <p:cNvPr id="5" name="Slide Number Placeholder 4"/>
          <p:cNvSpPr>
            <a:spLocks noGrp="1"/>
          </p:cNvSpPr>
          <p:nvPr>
            <p:ph type="sldNum" sz="quarter" idx="12"/>
          </p:nvPr>
        </p:nvSpPr>
        <p:spPr/>
        <p:txBody>
          <a:bodyPr/>
          <a:lstStyle/>
          <a:p>
            <a:pPr>
              <a:defRPr/>
            </a:pPr>
            <a:fld id="{CF4C4D46-44F2-44BD-9DD9-D0D2C862606E}"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776191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4EB981C-8F92-465D-993B-19396D52818C}" type="datetime1">
              <a:rPr lang="ja-JP" altLang="en-US" smtClean="0">
                <a:solidFill>
                  <a:prstClr val="black"/>
                </a:solidFill>
              </a:rPr>
              <a:t>2024/3/28</a:t>
            </a:fld>
            <a:endParaRPr lang="en-US" altLang="ja-JP" dirty="0">
              <a:solidFill>
                <a:prstClr val="black"/>
              </a:solidFill>
            </a:endParaRPr>
          </a:p>
        </p:txBody>
      </p:sp>
      <p:sp>
        <p:nvSpPr>
          <p:cNvPr id="3" name="Footer Placeholder 2"/>
          <p:cNvSpPr>
            <a:spLocks noGrp="1"/>
          </p:cNvSpPr>
          <p:nvPr>
            <p:ph type="ftr" sz="quarter" idx="11"/>
          </p:nvPr>
        </p:nvSpPr>
        <p:spPr/>
        <p:txBody>
          <a:bodyPr/>
          <a:lstStyle/>
          <a:p>
            <a:pPr>
              <a:defRPr/>
            </a:pPr>
            <a:endParaRPr lang="en-US" altLang="ja-JP" dirty="0">
              <a:solidFill>
                <a:prstClr val="black"/>
              </a:solidFill>
            </a:endParaRPr>
          </a:p>
        </p:txBody>
      </p:sp>
      <p:sp>
        <p:nvSpPr>
          <p:cNvPr id="4" name="Slide Number Placeholder 3"/>
          <p:cNvSpPr>
            <a:spLocks noGrp="1"/>
          </p:cNvSpPr>
          <p:nvPr>
            <p:ph type="sldNum" sz="quarter" idx="12"/>
          </p:nvPr>
        </p:nvSpPr>
        <p:spPr/>
        <p:txBody>
          <a:bodyPr/>
          <a:lstStyle/>
          <a:p>
            <a:pPr>
              <a:defRPr/>
            </a:pPr>
            <a:fld id="{9424FD0B-DB68-446A-851A-F749B8C64A53}"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86084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727"/>
            </a:lvl1pPr>
          </a:lstStyle>
          <a:p>
            <a:r>
              <a:rPr lang="ja-JP" altLang="en-US"/>
              <a:t>マスター タイトルの書式設定</a:t>
            </a:r>
            <a:endParaRPr lang="en-US"/>
          </a:p>
        </p:txBody>
      </p:sp>
      <p:sp>
        <p:nvSpPr>
          <p:cNvPr id="3" name="Content Placeholder 2"/>
          <p:cNvSpPr>
            <a:spLocks noGrp="1"/>
          </p:cNvSpPr>
          <p:nvPr>
            <p:ph idx="1"/>
          </p:nvPr>
        </p:nvSpPr>
        <p:spPr>
          <a:xfrm>
            <a:off x="3887391" y="987430"/>
            <a:ext cx="4629150" cy="4873625"/>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363"/>
            </a:lvl1pPr>
            <a:lvl2pPr marL="389586" indent="0">
              <a:buNone/>
              <a:defRPr sz="1193"/>
            </a:lvl2pPr>
            <a:lvl3pPr marL="779173" indent="0">
              <a:buNone/>
              <a:defRPr sz="1023"/>
            </a:lvl3pPr>
            <a:lvl4pPr marL="1168759" indent="0">
              <a:buNone/>
              <a:defRPr sz="852"/>
            </a:lvl4pPr>
            <a:lvl5pPr marL="1558345" indent="0">
              <a:buNone/>
              <a:defRPr sz="852"/>
            </a:lvl5pPr>
            <a:lvl6pPr marL="1947932" indent="0">
              <a:buNone/>
              <a:defRPr sz="852"/>
            </a:lvl6pPr>
            <a:lvl7pPr marL="2337518" indent="0">
              <a:buNone/>
              <a:defRPr sz="852"/>
            </a:lvl7pPr>
            <a:lvl8pPr marL="2727104" indent="0">
              <a:buNone/>
              <a:defRPr sz="852"/>
            </a:lvl8pPr>
            <a:lvl9pPr marL="3116691" indent="0">
              <a:buNone/>
              <a:defRPr sz="85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25CA6DBC-B1D4-4A70-B312-1B90C9FEF9DA}" type="datetime1">
              <a:rPr lang="ja-JP" altLang="en-US" smtClean="0">
                <a:solidFill>
                  <a:prstClr val="black"/>
                </a:solidFill>
              </a:rPr>
              <a:t>2024/3/28</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p:txBody>
          <a:bodyPr/>
          <a:lstStyle/>
          <a:p>
            <a:pPr>
              <a:defRPr/>
            </a:pPr>
            <a:fld id="{632872FF-0ED8-439F-9762-9BF7CECA15E5}"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148596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6416414-87E4-4902-B8F6-656C43BFAE03}"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717182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727"/>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r>
              <a:rPr lang="ja-JP" altLang="en-US"/>
              <a:t>図を追加</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363"/>
            </a:lvl1pPr>
            <a:lvl2pPr marL="389586" indent="0">
              <a:buNone/>
              <a:defRPr sz="1193"/>
            </a:lvl2pPr>
            <a:lvl3pPr marL="779173" indent="0">
              <a:buNone/>
              <a:defRPr sz="1023"/>
            </a:lvl3pPr>
            <a:lvl4pPr marL="1168759" indent="0">
              <a:buNone/>
              <a:defRPr sz="852"/>
            </a:lvl4pPr>
            <a:lvl5pPr marL="1558345" indent="0">
              <a:buNone/>
              <a:defRPr sz="852"/>
            </a:lvl5pPr>
            <a:lvl6pPr marL="1947932" indent="0">
              <a:buNone/>
              <a:defRPr sz="852"/>
            </a:lvl6pPr>
            <a:lvl7pPr marL="2337518" indent="0">
              <a:buNone/>
              <a:defRPr sz="852"/>
            </a:lvl7pPr>
            <a:lvl8pPr marL="2727104" indent="0">
              <a:buNone/>
              <a:defRPr sz="852"/>
            </a:lvl8pPr>
            <a:lvl9pPr marL="3116691" indent="0">
              <a:buNone/>
              <a:defRPr sz="85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B210AB56-DC72-473C-9093-DC5C6BD12177}" type="datetime1">
              <a:rPr lang="ja-JP" altLang="en-US" smtClean="0">
                <a:solidFill>
                  <a:prstClr val="black"/>
                </a:solidFill>
              </a:rPr>
              <a:t>2024/3/28</a:t>
            </a:fld>
            <a:endParaRPr lang="en-US" altLang="ja-JP"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ltLang="ja-JP" dirty="0">
              <a:solidFill>
                <a:prstClr val="black"/>
              </a:solidFill>
            </a:endParaRPr>
          </a:p>
        </p:txBody>
      </p:sp>
      <p:sp>
        <p:nvSpPr>
          <p:cNvPr id="7" name="Slide Number Placeholder 6"/>
          <p:cNvSpPr>
            <a:spLocks noGrp="1"/>
          </p:cNvSpPr>
          <p:nvPr>
            <p:ph type="sldNum" sz="quarter" idx="12"/>
          </p:nvPr>
        </p:nvSpPr>
        <p:spPr/>
        <p:txBody>
          <a:bodyPr/>
          <a:lstStyle/>
          <a:p>
            <a:pPr>
              <a:defRPr/>
            </a:pPr>
            <a:fld id="{D29876EA-FF37-48B9-95A6-47D340952094}"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116096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F17FC125-434C-45FB-97F0-FF86F629C5C4}"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C4BD6932-F468-441F-844C-23AE8F23E84F}"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682309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fld id="{2ACC17A5-8E1C-48B3-A16F-D44DC62B6DD8}" type="datetime1">
              <a:rPr lang="ja-JP" altLang="en-US" smtClean="0">
                <a:solidFill>
                  <a:prstClr val="black"/>
                </a:solidFill>
              </a:rPr>
              <a:t>2024/3/28</a:t>
            </a:fld>
            <a:endParaRPr lang="en-US" altLang="ja-JP"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ltLang="ja-JP" dirty="0">
              <a:solidFill>
                <a:prstClr val="black"/>
              </a:solidFill>
            </a:endParaRPr>
          </a:p>
        </p:txBody>
      </p:sp>
      <p:sp>
        <p:nvSpPr>
          <p:cNvPr id="6" name="Slide Number Placeholder 5"/>
          <p:cNvSpPr>
            <a:spLocks noGrp="1"/>
          </p:cNvSpPr>
          <p:nvPr>
            <p:ph type="sldNum" sz="quarter" idx="12"/>
          </p:nvPr>
        </p:nvSpPr>
        <p:spPr/>
        <p:txBody>
          <a:bodyPr/>
          <a:lstStyle/>
          <a:p>
            <a:pPr>
              <a:defRPr/>
            </a:pPr>
            <a:fld id="{D0BB0E25-A41F-4562-820F-7BD2AD80C0DC}"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675019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3" name="サブタイトル 2">
            <a:extLst>
              <a:ext uri="{FF2B5EF4-FFF2-40B4-BE49-F238E27FC236}">
                <a16:creationId xmlns:a16="http://schemas.microsoft.com/office/drawing/2014/main" id="{61A02B7B-F405-479E-A0FD-23340DE88A2D}"/>
              </a:ext>
            </a:extLst>
          </p:cNvPr>
          <p:cNvSpPr>
            <a:spLocks noGrp="1"/>
          </p:cNvSpPr>
          <p:nvPr>
            <p:ph type="subTitle" idx="1"/>
          </p:nvPr>
        </p:nvSpPr>
        <p:spPr>
          <a:xfrm>
            <a:off x="1143000" y="3602038"/>
            <a:ext cx="6858000" cy="1655762"/>
          </a:xfrm>
        </p:spPr>
        <p:txBody>
          <a:bodyPr/>
          <a:lstStyle>
            <a:lvl1pPr marL="0" indent="0" algn="ctr">
              <a:buNone/>
              <a:defRPr sz="1534"/>
            </a:lvl1pPr>
            <a:lvl2pPr marL="292190" indent="0" algn="ctr">
              <a:buNone/>
              <a:defRPr sz="1278"/>
            </a:lvl2pPr>
            <a:lvl3pPr marL="584380" indent="0" algn="ctr">
              <a:buNone/>
              <a:defRPr sz="1150"/>
            </a:lvl3pPr>
            <a:lvl4pPr marL="876569" indent="0" algn="ctr">
              <a:buNone/>
              <a:defRPr sz="1023"/>
            </a:lvl4pPr>
            <a:lvl5pPr marL="1168759" indent="0" algn="ctr">
              <a:buNone/>
              <a:defRPr sz="1023"/>
            </a:lvl5pPr>
            <a:lvl6pPr marL="1460949" indent="0" algn="ctr">
              <a:buNone/>
              <a:defRPr sz="1023"/>
            </a:lvl6pPr>
            <a:lvl7pPr marL="1753139" indent="0" algn="ctr">
              <a:buNone/>
              <a:defRPr sz="1023"/>
            </a:lvl7pPr>
            <a:lvl8pPr marL="2045328" indent="0" algn="ctr">
              <a:buNone/>
              <a:defRPr sz="1023"/>
            </a:lvl8pPr>
            <a:lvl9pPr marL="2337518" indent="0" algn="ctr">
              <a:buNone/>
              <a:defRPr sz="1023"/>
            </a:lvl9pPr>
          </a:lstStyle>
          <a:p>
            <a:r>
              <a:rPr kumimoji="1" lang="ja-JP" altLang="en-US"/>
              <a:t>マスター サブタイトルの書式設定</a:t>
            </a:r>
          </a:p>
        </p:txBody>
      </p:sp>
    </p:spTree>
    <p:extLst>
      <p:ext uri="{BB962C8B-B14F-4D97-AF65-F5344CB8AC3E}">
        <p14:creationId xmlns:p14="http://schemas.microsoft.com/office/powerpoint/2010/main" val="753535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1" y="2130429"/>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98859" indent="0" algn="ctr">
              <a:buNone/>
              <a:defRPr>
                <a:solidFill>
                  <a:schemeClr val="tx1">
                    <a:tint val="75000"/>
                  </a:schemeClr>
                </a:solidFill>
              </a:defRPr>
            </a:lvl2pPr>
            <a:lvl3pPr marL="797717" indent="0" algn="ctr">
              <a:buNone/>
              <a:defRPr>
                <a:solidFill>
                  <a:schemeClr val="tx1">
                    <a:tint val="75000"/>
                  </a:schemeClr>
                </a:solidFill>
              </a:defRPr>
            </a:lvl3pPr>
            <a:lvl4pPr marL="1196576" indent="0" algn="ctr">
              <a:buNone/>
              <a:defRPr>
                <a:solidFill>
                  <a:schemeClr val="tx1">
                    <a:tint val="75000"/>
                  </a:schemeClr>
                </a:solidFill>
              </a:defRPr>
            </a:lvl4pPr>
            <a:lvl5pPr marL="1595433" indent="0" algn="ctr">
              <a:buNone/>
              <a:defRPr>
                <a:solidFill>
                  <a:schemeClr val="tx1">
                    <a:tint val="75000"/>
                  </a:schemeClr>
                </a:solidFill>
              </a:defRPr>
            </a:lvl5pPr>
            <a:lvl6pPr marL="1994293" indent="0" algn="ctr">
              <a:buNone/>
              <a:defRPr>
                <a:solidFill>
                  <a:schemeClr val="tx1">
                    <a:tint val="75000"/>
                  </a:schemeClr>
                </a:solidFill>
              </a:defRPr>
            </a:lvl6pPr>
            <a:lvl7pPr marL="2393151" indent="0" algn="ctr">
              <a:buNone/>
              <a:defRPr>
                <a:solidFill>
                  <a:schemeClr val="tx1">
                    <a:tint val="75000"/>
                  </a:schemeClr>
                </a:solidFill>
              </a:defRPr>
            </a:lvl7pPr>
            <a:lvl8pPr marL="2792010" indent="0" algn="ctr">
              <a:buNone/>
              <a:defRPr>
                <a:solidFill>
                  <a:schemeClr val="tx1">
                    <a:tint val="75000"/>
                  </a:schemeClr>
                </a:solidFill>
              </a:defRPr>
            </a:lvl8pPr>
            <a:lvl9pPr marL="3190868"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56F2D12-BB5C-4518-AE55-A18B6B0E812B}" type="datetime1">
              <a:rPr kumimoji="1" lang="ja-JP" altLang="en-US" smtClean="0"/>
              <a:t>2024/3/28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4117612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2B76233-599D-4AF4-9B84-DA11BE7EEE95}" type="datetime1">
              <a:rPr kumimoji="1" lang="ja-JP" altLang="en-US" smtClean="0"/>
              <a:t>2024/3/28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3362699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3"/>
            <a:ext cx="7772400" cy="1362075"/>
          </a:xfrm>
        </p:spPr>
        <p:txBody>
          <a:bodyPr anchor="t"/>
          <a:lstStyle>
            <a:lvl1pPr algn="l">
              <a:defRPr sz="3494"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7"/>
            <a:ext cx="7772400" cy="1500187"/>
          </a:xfrm>
        </p:spPr>
        <p:txBody>
          <a:bodyPr anchor="b"/>
          <a:lstStyle>
            <a:lvl1pPr marL="0" indent="0">
              <a:buNone/>
              <a:defRPr sz="1704">
                <a:solidFill>
                  <a:schemeClr val="tx1">
                    <a:tint val="75000"/>
                  </a:schemeClr>
                </a:solidFill>
              </a:defRPr>
            </a:lvl1pPr>
            <a:lvl2pPr marL="398859" indent="0">
              <a:buNone/>
              <a:defRPr sz="1534">
                <a:solidFill>
                  <a:schemeClr val="tx1">
                    <a:tint val="75000"/>
                  </a:schemeClr>
                </a:solidFill>
              </a:defRPr>
            </a:lvl2pPr>
            <a:lvl3pPr marL="797717" indent="0">
              <a:buNone/>
              <a:defRPr sz="1363">
                <a:solidFill>
                  <a:schemeClr val="tx1">
                    <a:tint val="75000"/>
                  </a:schemeClr>
                </a:solidFill>
              </a:defRPr>
            </a:lvl3pPr>
            <a:lvl4pPr marL="1196576" indent="0">
              <a:buNone/>
              <a:defRPr sz="1193">
                <a:solidFill>
                  <a:schemeClr val="tx1">
                    <a:tint val="75000"/>
                  </a:schemeClr>
                </a:solidFill>
              </a:defRPr>
            </a:lvl4pPr>
            <a:lvl5pPr marL="1595433" indent="0">
              <a:buNone/>
              <a:defRPr sz="1193">
                <a:solidFill>
                  <a:schemeClr val="tx1">
                    <a:tint val="75000"/>
                  </a:schemeClr>
                </a:solidFill>
              </a:defRPr>
            </a:lvl5pPr>
            <a:lvl6pPr marL="1994293" indent="0">
              <a:buNone/>
              <a:defRPr sz="1193">
                <a:solidFill>
                  <a:schemeClr val="tx1">
                    <a:tint val="75000"/>
                  </a:schemeClr>
                </a:solidFill>
              </a:defRPr>
            </a:lvl6pPr>
            <a:lvl7pPr marL="2393151" indent="0">
              <a:buNone/>
              <a:defRPr sz="1193">
                <a:solidFill>
                  <a:schemeClr val="tx1">
                    <a:tint val="75000"/>
                  </a:schemeClr>
                </a:solidFill>
              </a:defRPr>
            </a:lvl7pPr>
            <a:lvl8pPr marL="2792010" indent="0">
              <a:buNone/>
              <a:defRPr sz="1193">
                <a:solidFill>
                  <a:schemeClr val="tx1">
                    <a:tint val="75000"/>
                  </a:schemeClr>
                </a:solidFill>
              </a:defRPr>
            </a:lvl8pPr>
            <a:lvl9pPr marL="3190868" indent="0">
              <a:buNone/>
              <a:defRPr sz="1193">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85D9B92-4F0D-4311-9B36-A5CFC2484D0D}" type="datetime1">
              <a:rPr kumimoji="1" lang="ja-JP" altLang="en-US" smtClean="0"/>
              <a:t>2024/3/28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4094783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1" y="1600204"/>
            <a:ext cx="4038600" cy="4525963"/>
          </a:xfrm>
        </p:spPr>
        <p:txBody>
          <a:bodyPr/>
          <a:lstStyle>
            <a:lvl1pPr>
              <a:defRPr sz="2471"/>
            </a:lvl1pPr>
            <a:lvl2pPr>
              <a:defRPr sz="2131"/>
            </a:lvl2pPr>
            <a:lvl3pPr>
              <a:defRPr sz="1704"/>
            </a:lvl3pPr>
            <a:lvl4pPr>
              <a:defRPr sz="1534"/>
            </a:lvl4pPr>
            <a:lvl5pPr>
              <a:defRPr sz="1534"/>
            </a:lvl5pPr>
            <a:lvl6pPr>
              <a:defRPr sz="1534"/>
            </a:lvl6pPr>
            <a:lvl7pPr>
              <a:defRPr sz="1534"/>
            </a:lvl7pPr>
            <a:lvl8pPr>
              <a:defRPr sz="1534"/>
            </a:lvl8pPr>
            <a:lvl9pPr>
              <a:defRPr sz="153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1" y="1600204"/>
            <a:ext cx="4038600" cy="4525963"/>
          </a:xfrm>
        </p:spPr>
        <p:txBody>
          <a:bodyPr/>
          <a:lstStyle>
            <a:lvl1pPr>
              <a:defRPr sz="2471"/>
            </a:lvl1pPr>
            <a:lvl2pPr>
              <a:defRPr sz="2131"/>
            </a:lvl2pPr>
            <a:lvl3pPr>
              <a:defRPr sz="1704"/>
            </a:lvl3pPr>
            <a:lvl4pPr>
              <a:defRPr sz="1534"/>
            </a:lvl4pPr>
            <a:lvl5pPr>
              <a:defRPr sz="1534"/>
            </a:lvl5pPr>
            <a:lvl6pPr>
              <a:defRPr sz="1534"/>
            </a:lvl6pPr>
            <a:lvl7pPr>
              <a:defRPr sz="1534"/>
            </a:lvl7pPr>
            <a:lvl8pPr>
              <a:defRPr sz="1534"/>
            </a:lvl8pPr>
            <a:lvl9pPr>
              <a:defRPr sz="153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5BEDC68-CB92-4FDD-BF37-6C771EF025A3}" type="datetime1">
              <a:rPr kumimoji="1" lang="ja-JP" altLang="en-US" smtClean="0"/>
              <a:t>2024/3/28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3324311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131" b="1"/>
            </a:lvl1pPr>
            <a:lvl2pPr marL="398859" indent="0">
              <a:buNone/>
              <a:defRPr sz="1704" b="1"/>
            </a:lvl2pPr>
            <a:lvl3pPr marL="797717" indent="0">
              <a:buNone/>
              <a:defRPr sz="1534" b="1"/>
            </a:lvl3pPr>
            <a:lvl4pPr marL="1196576" indent="0">
              <a:buNone/>
              <a:defRPr sz="1363" b="1"/>
            </a:lvl4pPr>
            <a:lvl5pPr marL="1595433" indent="0">
              <a:buNone/>
              <a:defRPr sz="1363" b="1"/>
            </a:lvl5pPr>
            <a:lvl6pPr marL="1994293" indent="0">
              <a:buNone/>
              <a:defRPr sz="1363" b="1"/>
            </a:lvl6pPr>
            <a:lvl7pPr marL="2393151" indent="0">
              <a:buNone/>
              <a:defRPr sz="1363" b="1"/>
            </a:lvl7pPr>
            <a:lvl8pPr marL="2792010" indent="0">
              <a:buNone/>
              <a:defRPr sz="1363" b="1"/>
            </a:lvl8pPr>
            <a:lvl9pPr marL="3190868" indent="0">
              <a:buNone/>
              <a:defRPr sz="1363"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6"/>
            <a:ext cx="4040188" cy="3951288"/>
          </a:xfrm>
        </p:spPr>
        <p:txBody>
          <a:bodyPr/>
          <a:lstStyle>
            <a:lvl1pPr>
              <a:defRPr sz="2131"/>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131" b="1"/>
            </a:lvl1pPr>
            <a:lvl2pPr marL="398859" indent="0">
              <a:buNone/>
              <a:defRPr sz="1704" b="1"/>
            </a:lvl2pPr>
            <a:lvl3pPr marL="797717" indent="0">
              <a:buNone/>
              <a:defRPr sz="1534" b="1"/>
            </a:lvl3pPr>
            <a:lvl4pPr marL="1196576" indent="0">
              <a:buNone/>
              <a:defRPr sz="1363" b="1"/>
            </a:lvl4pPr>
            <a:lvl5pPr marL="1595433" indent="0">
              <a:buNone/>
              <a:defRPr sz="1363" b="1"/>
            </a:lvl5pPr>
            <a:lvl6pPr marL="1994293" indent="0">
              <a:buNone/>
              <a:defRPr sz="1363" b="1"/>
            </a:lvl6pPr>
            <a:lvl7pPr marL="2393151" indent="0">
              <a:buNone/>
              <a:defRPr sz="1363" b="1"/>
            </a:lvl7pPr>
            <a:lvl8pPr marL="2792010" indent="0">
              <a:buNone/>
              <a:defRPr sz="1363" b="1"/>
            </a:lvl8pPr>
            <a:lvl9pPr marL="3190868" indent="0">
              <a:buNone/>
              <a:defRPr sz="1363"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6"/>
            <a:ext cx="4041775" cy="3951288"/>
          </a:xfrm>
        </p:spPr>
        <p:txBody>
          <a:bodyPr/>
          <a:lstStyle>
            <a:lvl1pPr>
              <a:defRPr sz="2131"/>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D6D6496-0197-4F4C-ABE2-83D39D4EDE17}" type="datetime1">
              <a:rPr kumimoji="1" lang="ja-JP" altLang="en-US" smtClean="0"/>
              <a:t>2024/3/28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2498465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FE79D31-4168-4D46-817C-E5FDEC572E1F}" type="datetime1">
              <a:rPr kumimoji="1" lang="ja-JP" altLang="en-US" smtClean="0"/>
              <a:t>2024/3/28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1391290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E2C7413-BFD4-4505-B0BE-5FB8DAA4342C}"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23215" y="6465050"/>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453043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8FBD7C-F992-4703-A59D-BE26F37CE786}" type="datetime1">
              <a:rPr kumimoji="1" lang="ja-JP" altLang="en-US" smtClean="0"/>
              <a:t>2024/3/28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4176463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1704"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54"/>
            <a:ext cx="5111750" cy="5853113"/>
          </a:xfrm>
        </p:spPr>
        <p:txBody>
          <a:bodyPr/>
          <a:lstStyle>
            <a:lvl1pPr>
              <a:defRPr sz="2812"/>
            </a:lvl1pPr>
            <a:lvl2pPr>
              <a:defRPr sz="2471"/>
            </a:lvl2pPr>
            <a:lvl3pPr>
              <a:defRPr sz="2131"/>
            </a:lvl3pPr>
            <a:lvl4pPr>
              <a:defRPr sz="1704"/>
            </a:lvl4pPr>
            <a:lvl5pPr>
              <a:defRPr sz="1704"/>
            </a:lvl5pPr>
            <a:lvl6pPr>
              <a:defRPr sz="1704"/>
            </a:lvl6pPr>
            <a:lvl7pPr>
              <a:defRPr sz="1704"/>
            </a:lvl7pPr>
            <a:lvl8pPr>
              <a:defRPr sz="1704"/>
            </a:lvl8pPr>
            <a:lvl9pPr>
              <a:defRPr sz="170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193"/>
            </a:lvl1pPr>
            <a:lvl2pPr marL="398859" indent="0">
              <a:buNone/>
              <a:defRPr sz="1023"/>
            </a:lvl2pPr>
            <a:lvl3pPr marL="797717" indent="0">
              <a:buNone/>
              <a:defRPr sz="852"/>
            </a:lvl3pPr>
            <a:lvl4pPr marL="1196576" indent="0">
              <a:buNone/>
              <a:defRPr sz="767"/>
            </a:lvl4pPr>
            <a:lvl5pPr marL="1595433" indent="0">
              <a:buNone/>
              <a:defRPr sz="767"/>
            </a:lvl5pPr>
            <a:lvl6pPr marL="1994293" indent="0">
              <a:buNone/>
              <a:defRPr sz="767"/>
            </a:lvl6pPr>
            <a:lvl7pPr marL="2393151" indent="0">
              <a:buNone/>
              <a:defRPr sz="767"/>
            </a:lvl7pPr>
            <a:lvl8pPr marL="2792010" indent="0">
              <a:buNone/>
              <a:defRPr sz="767"/>
            </a:lvl8pPr>
            <a:lvl9pPr marL="3190868" indent="0">
              <a:buNone/>
              <a:defRPr sz="767"/>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616B052-F448-4257-8548-8A1B1A7EF293}" type="datetime1">
              <a:rPr kumimoji="1" lang="ja-JP" altLang="en-US" smtClean="0"/>
              <a:t>2024/3/28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3357164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9" y="4800601"/>
            <a:ext cx="5486400" cy="566738"/>
          </a:xfrm>
        </p:spPr>
        <p:txBody>
          <a:bodyPr anchor="b"/>
          <a:lstStyle>
            <a:lvl1pPr algn="l">
              <a:defRPr sz="1704"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9" y="612775"/>
            <a:ext cx="5486400" cy="4114800"/>
          </a:xfrm>
        </p:spPr>
        <p:txBody>
          <a:bodyPr/>
          <a:lstStyle>
            <a:lvl1pPr marL="0" indent="0">
              <a:buNone/>
              <a:defRPr sz="2812"/>
            </a:lvl1pPr>
            <a:lvl2pPr marL="398859" indent="0">
              <a:buNone/>
              <a:defRPr sz="2471"/>
            </a:lvl2pPr>
            <a:lvl3pPr marL="797717" indent="0">
              <a:buNone/>
              <a:defRPr sz="2131"/>
            </a:lvl3pPr>
            <a:lvl4pPr marL="1196576" indent="0">
              <a:buNone/>
              <a:defRPr sz="1704"/>
            </a:lvl4pPr>
            <a:lvl5pPr marL="1595433" indent="0">
              <a:buNone/>
              <a:defRPr sz="1704"/>
            </a:lvl5pPr>
            <a:lvl6pPr marL="1994293" indent="0">
              <a:buNone/>
              <a:defRPr sz="1704"/>
            </a:lvl6pPr>
            <a:lvl7pPr marL="2393151" indent="0">
              <a:buNone/>
              <a:defRPr sz="1704"/>
            </a:lvl7pPr>
            <a:lvl8pPr marL="2792010" indent="0">
              <a:buNone/>
              <a:defRPr sz="1704"/>
            </a:lvl8pPr>
            <a:lvl9pPr marL="3190868" indent="0">
              <a:buNone/>
              <a:defRPr sz="1704"/>
            </a:lvl9pPr>
          </a:lstStyle>
          <a:p>
            <a:endParaRPr kumimoji="1" lang="ja-JP" altLang="en-US"/>
          </a:p>
        </p:txBody>
      </p:sp>
      <p:sp>
        <p:nvSpPr>
          <p:cNvPr id="4" name="テキスト プレースホルダー 3"/>
          <p:cNvSpPr>
            <a:spLocks noGrp="1"/>
          </p:cNvSpPr>
          <p:nvPr>
            <p:ph type="body" sz="half" idx="2"/>
          </p:nvPr>
        </p:nvSpPr>
        <p:spPr>
          <a:xfrm>
            <a:off x="1792289" y="5367338"/>
            <a:ext cx="5486400" cy="804862"/>
          </a:xfrm>
        </p:spPr>
        <p:txBody>
          <a:bodyPr/>
          <a:lstStyle>
            <a:lvl1pPr marL="0" indent="0">
              <a:buNone/>
              <a:defRPr sz="1193"/>
            </a:lvl1pPr>
            <a:lvl2pPr marL="398859" indent="0">
              <a:buNone/>
              <a:defRPr sz="1023"/>
            </a:lvl2pPr>
            <a:lvl3pPr marL="797717" indent="0">
              <a:buNone/>
              <a:defRPr sz="852"/>
            </a:lvl3pPr>
            <a:lvl4pPr marL="1196576" indent="0">
              <a:buNone/>
              <a:defRPr sz="767"/>
            </a:lvl4pPr>
            <a:lvl5pPr marL="1595433" indent="0">
              <a:buNone/>
              <a:defRPr sz="767"/>
            </a:lvl5pPr>
            <a:lvl6pPr marL="1994293" indent="0">
              <a:buNone/>
              <a:defRPr sz="767"/>
            </a:lvl6pPr>
            <a:lvl7pPr marL="2393151" indent="0">
              <a:buNone/>
              <a:defRPr sz="767"/>
            </a:lvl7pPr>
            <a:lvl8pPr marL="2792010" indent="0">
              <a:buNone/>
              <a:defRPr sz="767"/>
            </a:lvl8pPr>
            <a:lvl9pPr marL="3190868" indent="0">
              <a:buNone/>
              <a:defRPr sz="767"/>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538636D-F4E9-427B-84D4-B8B9016DD638}" type="datetime1">
              <a:rPr kumimoji="1" lang="ja-JP" altLang="en-US" smtClean="0"/>
              <a:t>2024/3/28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1636624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8D0CC1E-122E-42C2-AA0A-D67BF1082694}" type="datetime1">
              <a:rPr kumimoji="1" lang="ja-JP" altLang="en-US" smtClean="0"/>
              <a:t>2024/3/28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1408972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1" y="274642"/>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2"/>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A60F1BD-9842-4691-9A44-4EFE01596418}" type="datetime1">
              <a:rPr kumimoji="1" lang="ja-JP" altLang="en-US" smtClean="0"/>
              <a:t>2024/3/28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32E4E6-AD5A-4C92-9F7C-BDF58EDD8DAF}" type="slidenum">
              <a:rPr kumimoji="1" lang="ja-JP" altLang="en-US" smtClean="0"/>
              <a:t>‹#›</a:t>
            </a:fld>
            <a:endParaRPr kumimoji="1" lang="ja-JP" altLang="en-US"/>
          </a:p>
        </p:txBody>
      </p:sp>
    </p:spTree>
    <p:extLst>
      <p:ext uri="{BB962C8B-B14F-4D97-AF65-F5344CB8AC3E}">
        <p14:creationId xmlns:p14="http://schemas.microsoft.com/office/powerpoint/2010/main" val="2371691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113"/>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045"/>
            </a:lvl1pPr>
            <a:lvl2pPr marL="389586" indent="0" algn="ctr">
              <a:buNone/>
              <a:defRPr sz="1704"/>
            </a:lvl2pPr>
            <a:lvl3pPr marL="779173" indent="0" algn="ctr">
              <a:buNone/>
              <a:defRPr sz="1534"/>
            </a:lvl3pPr>
            <a:lvl4pPr marL="1168759" indent="0" algn="ctr">
              <a:buNone/>
              <a:defRPr sz="1363"/>
            </a:lvl4pPr>
            <a:lvl5pPr marL="1558345" indent="0" algn="ctr">
              <a:buNone/>
              <a:defRPr sz="1363"/>
            </a:lvl5pPr>
            <a:lvl6pPr marL="1947932" indent="0" algn="ctr">
              <a:buNone/>
              <a:defRPr sz="1363"/>
            </a:lvl6pPr>
            <a:lvl7pPr marL="2337518" indent="0" algn="ctr">
              <a:buNone/>
              <a:defRPr sz="1363"/>
            </a:lvl7pPr>
            <a:lvl8pPr marL="2727104" indent="0" algn="ctr">
              <a:buNone/>
              <a:defRPr sz="1363"/>
            </a:lvl8pPr>
            <a:lvl9pPr marL="3116691" indent="0" algn="ctr">
              <a:buNone/>
              <a:defRPr sz="136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452618F-53EB-4005-B8CC-45D48786E799}"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1932838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45BA1D-CE9D-4808-8A15-602A5DF2EEAD}"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1097812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3"/>
            <a:ext cx="7886700" cy="2852737"/>
          </a:xfrm>
        </p:spPr>
        <p:txBody>
          <a:bodyPr anchor="b"/>
          <a:lstStyle>
            <a:lvl1pPr>
              <a:defRPr sz="5113"/>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90" y="4589468"/>
            <a:ext cx="7886700" cy="1500187"/>
          </a:xfrm>
        </p:spPr>
        <p:txBody>
          <a:bodyPr/>
          <a:lstStyle>
            <a:lvl1pPr marL="0" indent="0">
              <a:buNone/>
              <a:defRPr sz="2045">
                <a:solidFill>
                  <a:schemeClr val="tx1"/>
                </a:solidFill>
              </a:defRPr>
            </a:lvl1pPr>
            <a:lvl2pPr marL="389586" indent="0">
              <a:buNone/>
              <a:defRPr sz="1704">
                <a:solidFill>
                  <a:schemeClr val="tx1">
                    <a:tint val="75000"/>
                  </a:schemeClr>
                </a:solidFill>
              </a:defRPr>
            </a:lvl2pPr>
            <a:lvl3pPr marL="779173" indent="0">
              <a:buNone/>
              <a:defRPr sz="1534">
                <a:solidFill>
                  <a:schemeClr val="tx1">
                    <a:tint val="75000"/>
                  </a:schemeClr>
                </a:solidFill>
              </a:defRPr>
            </a:lvl3pPr>
            <a:lvl4pPr marL="1168759" indent="0">
              <a:buNone/>
              <a:defRPr sz="1363">
                <a:solidFill>
                  <a:schemeClr val="tx1">
                    <a:tint val="75000"/>
                  </a:schemeClr>
                </a:solidFill>
              </a:defRPr>
            </a:lvl4pPr>
            <a:lvl5pPr marL="1558345" indent="0">
              <a:buNone/>
              <a:defRPr sz="1363">
                <a:solidFill>
                  <a:schemeClr val="tx1">
                    <a:tint val="75000"/>
                  </a:schemeClr>
                </a:solidFill>
              </a:defRPr>
            </a:lvl5pPr>
            <a:lvl6pPr marL="1947932" indent="0">
              <a:buNone/>
              <a:defRPr sz="1363">
                <a:solidFill>
                  <a:schemeClr val="tx1">
                    <a:tint val="75000"/>
                  </a:schemeClr>
                </a:solidFill>
              </a:defRPr>
            </a:lvl6pPr>
            <a:lvl7pPr marL="2337518" indent="0">
              <a:buNone/>
              <a:defRPr sz="1363">
                <a:solidFill>
                  <a:schemeClr val="tx1">
                    <a:tint val="75000"/>
                  </a:schemeClr>
                </a:solidFill>
              </a:defRPr>
            </a:lvl7pPr>
            <a:lvl8pPr marL="2727104" indent="0">
              <a:buNone/>
              <a:defRPr sz="1363">
                <a:solidFill>
                  <a:schemeClr val="tx1">
                    <a:tint val="75000"/>
                  </a:schemeClr>
                </a:solidFill>
              </a:defRPr>
            </a:lvl8pPr>
            <a:lvl9pPr marL="3116691" indent="0">
              <a:buNone/>
              <a:defRPr sz="136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057399A-F75D-4BBC-BCDB-4133BB23CD2C}"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1768652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4E380D5-CDD3-472C-8451-4445D208E493}"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2388824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29"/>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540ABBC-FD46-4EE7-81B4-6E41A0C28689}" type="datetime1">
              <a:rPr kumimoji="1" lang="ja-JP" altLang="en-US" smtClean="0"/>
              <a:t>2024/3/28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1668342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ACE4542-F3C9-4F6C-9322-4D8D3E3C8729}"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3460204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A1A96F6-DCAC-4105-BD1F-194911097B52}" type="datetime1">
              <a:rPr kumimoji="1" lang="ja-JP" altLang="en-US" smtClean="0"/>
              <a:t>2024/3/28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27221152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D313B8-41DE-41B4-AC48-35FEA14CA29D}" type="datetime1">
              <a:rPr kumimoji="1" lang="ja-JP" altLang="en-US" smtClean="0"/>
              <a:t>2024/3/28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2050738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727"/>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30"/>
            <a:ext cx="4629150" cy="4873625"/>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363"/>
            </a:lvl1pPr>
            <a:lvl2pPr marL="389586" indent="0">
              <a:buNone/>
              <a:defRPr sz="1193"/>
            </a:lvl2pPr>
            <a:lvl3pPr marL="779173" indent="0">
              <a:buNone/>
              <a:defRPr sz="1023"/>
            </a:lvl3pPr>
            <a:lvl4pPr marL="1168759" indent="0">
              <a:buNone/>
              <a:defRPr sz="852"/>
            </a:lvl4pPr>
            <a:lvl5pPr marL="1558345" indent="0">
              <a:buNone/>
              <a:defRPr sz="852"/>
            </a:lvl5pPr>
            <a:lvl6pPr marL="1947932" indent="0">
              <a:buNone/>
              <a:defRPr sz="852"/>
            </a:lvl6pPr>
            <a:lvl7pPr marL="2337518" indent="0">
              <a:buNone/>
              <a:defRPr sz="852"/>
            </a:lvl7pPr>
            <a:lvl8pPr marL="2727104" indent="0">
              <a:buNone/>
              <a:defRPr sz="852"/>
            </a:lvl8pPr>
            <a:lvl9pPr marL="3116691" indent="0">
              <a:buNone/>
              <a:defRPr sz="85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D353234-CF07-4247-BEAD-A791C18C58E0}"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1815756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7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363"/>
            </a:lvl1pPr>
            <a:lvl2pPr marL="389586" indent="0">
              <a:buNone/>
              <a:defRPr sz="1193"/>
            </a:lvl2pPr>
            <a:lvl3pPr marL="779173" indent="0">
              <a:buNone/>
              <a:defRPr sz="1023"/>
            </a:lvl3pPr>
            <a:lvl4pPr marL="1168759" indent="0">
              <a:buNone/>
              <a:defRPr sz="852"/>
            </a:lvl4pPr>
            <a:lvl5pPr marL="1558345" indent="0">
              <a:buNone/>
              <a:defRPr sz="852"/>
            </a:lvl5pPr>
            <a:lvl6pPr marL="1947932" indent="0">
              <a:buNone/>
              <a:defRPr sz="852"/>
            </a:lvl6pPr>
            <a:lvl7pPr marL="2337518" indent="0">
              <a:buNone/>
              <a:defRPr sz="852"/>
            </a:lvl7pPr>
            <a:lvl8pPr marL="2727104" indent="0">
              <a:buNone/>
              <a:defRPr sz="852"/>
            </a:lvl8pPr>
            <a:lvl9pPr marL="3116691" indent="0">
              <a:buNone/>
              <a:defRPr sz="85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C4C1AF2-9CF6-4661-B071-ACFAB905F695}"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2513531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0A61A36-2F98-4C76-942D-A7AE196FEA12}"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2706295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D4A1E9C-1169-4A4F-B9D1-E6F8DD1FDF79}"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D222D1-3850-438F-8B6C-63BFD728BFB8}" type="slidenum">
              <a:rPr kumimoji="1" lang="ja-JP" altLang="en-US" smtClean="0"/>
              <a:t>‹#›</a:t>
            </a:fld>
            <a:endParaRPr kumimoji="1" lang="ja-JP" altLang="en-US"/>
          </a:p>
        </p:txBody>
      </p:sp>
    </p:spTree>
    <p:extLst>
      <p:ext uri="{BB962C8B-B14F-4D97-AF65-F5344CB8AC3E}">
        <p14:creationId xmlns:p14="http://schemas.microsoft.com/office/powerpoint/2010/main" val="783854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標準スライド">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F9B9F29D-7C97-4024-BBB7-C622527F9CBB}" type="datetime1">
              <a:rPr kumimoji="1" lang="ja-JP" altLang="en-US" smtClean="0"/>
              <a:t>2024/3/28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9550142-B990-490A-A107-ED7302A7FD52}" type="slidenum">
              <a:rPr kumimoji="1" lang="ja-JP" altLang="en-US" smtClean="0"/>
              <a:t>‹#›</a:t>
            </a:fld>
            <a:endParaRPr kumimoji="1" lang="ja-JP" altLang="en-US"/>
          </a:p>
        </p:txBody>
      </p:sp>
      <p:sp>
        <p:nvSpPr>
          <p:cNvPr id="6" name="タイトル 1"/>
          <p:cNvSpPr>
            <a:spLocks noGrp="1"/>
          </p:cNvSpPr>
          <p:nvPr>
            <p:ph type="title"/>
          </p:nvPr>
        </p:nvSpPr>
        <p:spPr>
          <a:xfrm>
            <a:off x="185053" y="242565"/>
            <a:ext cx="8774310" cy="353815"/>
          </a:xfrm>
        </p:spPr>
        <p:txBody>
          <a:bodyPr wrap="square">
            <a:spAutoFit/>
          </a:bodyPr>
          <a:lstStyle>
            <a:lvl1pPr algn="l">
              <a:defRPr lang="ja-JP" altLang="en-US" sz="1888" b="1">
                <a:latin typeface="Meiryo UI" panose="020B0604030504040204" pitchFamily="50" charset="-128"/>
                <a:ea typeface="Meiryo UI" panose="020B0604030504040204" pitchFamily="50" charset="-128"/>
                <a:cs typeface="Meiryo UI" panose="020B0604030504040204" pitchFamily="50" charset="-128"/>
              </a:defRPr>
            </a:lvl1pPr>
          </a:lstStyle>
          <a:p>
            <a:pPr marL="0" lvl="0" algn="l"/>
            <a:r>
              <a:rPr kumimoji="1" lang="ja-JP" altLang="en-US"/>
              <a:t>マスター タイトルの書式設定</a:t>
            </a:r>
            <a:endParaRPr kumimoji="1" lang="ja-JP" altLang="en-US" dirty="0"/>
          </a:p>
        </p:txBody>
      </p:sp>
      <p:sp>
        <p:nvSpPr>
          <p:cNvPr id="8" name="テキスト プレースホルダー 9"/>
          <p:cNvSpPr>
            <a:spLocks noGrp="1"/>
          </p:cNvSpPr>
          <p:nvPr>
            <p:ph type="body" sz="quarter" idx="13" hasCustomPrompt="1"/>
          </p:nvPr>
        </p:nvSpPr>
        <p:spPr>
          <a:xfrm>
            <a:off x="185348" y="6309321"/>
            <a:ext cx="8673897" cy="114262"/>
          </a:xfrm>
          <a:noFill/>
        </p:spPr>
        <p:txBody>
          <a:bodyPr wrap="square" lIns="0" tIns="0" rIns="0" bIns="0">
            <a:spAutoFit/>
          </a:bodyPr>
          <a:lstStyle>
            <a:lvl1pPr marL="0" indent="0">
              <a:spcBef>
                <a:spcPts val="0"/>
              </a:spcBef>
              <a:spcAft>
                <a:spcPts val="0"/>
              </a:spcAft>
              <a:buNone/>
              <a:defRPr sz="825">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（資料）●●</a:t>
            </a:r>
          </a:p>
        </p:txBody>
      </p:sp>
      <p:sp>
        <p:nvSpPr>
          <p:cNvPr id="9" name="テキスト プレースホルダー 9"/>
          <p:cNvSpPr>
            <a:spLocks noGrp="1"/>
          </p:cNvSpPr>
          <p:nvPr>
            <p:ph type="body" sz="quarter" idx="14" hasCustomPrompt="1"/>
          </p:nvPr>
        </p:nvSpPr>
        <p:spPr>
          <a:xfrm>
            <a:off x="185350" y="3104969"/>
            <a:ext cx="1460336" cy="217880"/>
          </a:xfrm>
          <a:noFill/>
        </p:spPr>
        <p:txBody>
          <a:bodyPr wrap="none" lIns="0" tIns="0" rIns="0" bIns="0">
            <a:spAutoFit/>
          </a:bodyPr>
          <a:lstStyle>
            <a:lvl1pPr marL="0" indent="0">
              <a:spcBef>
                <a:spcPts val="0"/>
              </a:spcBef>
              <a:spcAft>
                <a:spcPts val="0"/>
              </a:spcAft>
              <a:buNone/>
              <a:defRPr sz="1573">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20pt</a:t>
            </a:r>
            <a:r>
              <a:rPr kumimoji="1" lang="ja-JP" altLang="en-US" dirty="0"/>
              <a:t>）</a:t>
            </a:r>
          </a:p>
        </p:txBody>
      </p:sp>
      <p:sp>
        <p:nvSpPr>
          <p:cNvPr id="10" name="テキスト プレースホルダー 9"/>
          <p:cNvSpPr>
            <a:spLocks noGrp="1"/>
          </p:cNvSpPr>
          <p:nvPr>
            <p:ph type="body" sz="quarter" idx="15" hasCustomPrompt="1"/>
          </p:nvPr>
        </p:nvSpPr>
        <p:spPr>
          <a:xfrm>
            <a:off x="185051" y="3769295"/>
            <a:ext cx="1021113" cy="152478"/>
          </a:xfrm>
          <a:noFill/>
        </p:spPr>
        <p:txBody>
          <a:bodyPr wrap="none" lIns="0" tIns="0" rIns="0" bIns="0">
            <a:spAutoFit/>
          </a:bodyPr>
          <a:lstStyle>
            <a:lvl1pPr marL="0" indent="0">
              <a:spcBef>
                <a:spcPts val="0"/>
              </a:spcBef>
              <a:spcAft>
                <a:spcPts val="0"/>
              </a:spcAft>
              <a:buNone/>
              <a:defRPr sz="1101">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14pt</a:t>
            </a:r>
            <a:r>
              <a:rPr kumimoji="1" lang="ja-JP" altLang="en-US" dirty="0"/>
              <a:t>）</a:t>
            </a:r>
          </a:p>
        </p:txBody>
      </p:sp>
      <p:sp>
        <p:nvSpPr>
          <p:cNvPr id="11" name="テキスト プレースホルダー 9"/>
          <p:cNvSpPr>
            <a:spLocks noGrp="1"/>
          </p:cNvSpPr>
          <p:nvPr>
            <p:ph type="body" sz="quarter" idx="16" hasCustomPrompt="1"/>
          </p:nvPr>
        </p:nvSpPr>
        <p:spPr>
          <a:xfrm>
            <a:off x="185051" y="4365105"/>
            <a:ext cx="867225" cy="114262"/>
          </a:xfrm>
          <a:noFill/>
        </p:spPr>
        <p:txBody>
          <a:bodyPr wrap="none" lIns="0" tIns="0" rIns="0" bIns="0">
            <a:spAutoFit/>
          </a:bodyPr>
          <a:lstStyle>
            <a:lvl1pPr marL="0" indent="0">
              <a:spcBef>
                <a:spcPts val="0"/>
              </a:spcBef>
              <a:spcAft>
                <a:spcPts val="0"/>
              </a:spcAft>
              <a:buNone/>
              <a:defRPr sz="825">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10.5pt</a:t>
            </a:r>
            <a:r>
              <a:rPr kumimoji="1" lang="ja-JP" altLang="en-US" dirty="0"/>
              <a:t>）</a:t>
            </a:r>
          </a:p>
        </p:txBody>
      </p:sp>
      <p:sp>
        <p:nvSpPr>
          <p:cNvPr id="12" name="テキスト プレースホルダー 11"/>
          <p:cNvSpPr>
            <a:spLocks noGrp="1"/>
          </p:cNvSpPr>
          <p:nvPr>
            <p:ph type="body" sz="quarter" idx="17"/>
          </p:nvPr>
        </p:nvSpPr>
        <p:spPr>
          <a:xfrm>
            <a:off x="184639" y="764704"/>
            <a:ext cx="8774723" cy="435990"/>
          </a:xfrm>
          <a:solidFill>
            <a:srgbClr val="99D6EC"/>
          </a:solidFill>
          <a:ln>
            <a:noFill/>
          </a:ln>
        </p:spPr>
        <p:txBody>
          <a:bodyPr vert="horz" wrap="square" lIns="216000" tIns="108000" rIns="216000" bIns="108000" rtlCol="0" anchor="t" anchorCtr="0">
            <a:spAutoFit/>
          </a:bodyPr>
          <a:lstStyle>
            <a:lvl1pPr>
              <a:defRPr lang="ja-JP" altLang="en-US" sz="1573" dirty="0">
                <a:latin typeface="Meiryo UI" panose="020B0604030504040204" pitchFamily="50" charset="-128"/>
                <a:ea typeface="Meiryo UI" panose="020B0604030504040204" pitchFamily="50" charset="-128"/>
                <a:cs typeface="Meiryo UI" panose="020B0604030504040204" pitchFamily="50" charset="-128"/>
              </a:defRPr>
            </a:lvl1pPr>
          </a:lstStyle>
          <a:p>
            <a:pPr marL="202290" lvl="0" indent="-202290">
              <a:spcBef>
                <a:spcPts val="472"/>
              </a:spcBef>
              <a:spcAft>
                <a:spcPts val="472"/>
              </a:spcAft>
              <a:buClr>
                <a:srgbClr val="002060"/>
              </a:buClr>
              <a:buFont typeface="Wingdings" panose="05000000000000000000" pitchFamily="2" charset="2"/>
              <a:buChar char="l"/>
            </a:pPr>
            <a:r>
              <a:rPr kumimoji="1" lang="ja-JP" altLang="en-US"/>
              <a:t>マスター テキストの書式設定</a:t>
            </a:r>
          </a:p>
        </p:txBody>
      </p:sp>
    </p:spTree>
    <p:extLst>
      <p:ext uri="{BB962C8B-B14F-4D97-AF65-F5344CB8AC3E}">
        <p14:creationId xmlns:p14="http://schemas.microsoft.com/office/powerpoint/2010/main" val="192723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CD02FDFB-C724-4D0B-81DF-08DA4ADA7FE7}"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942189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68B21C6-9621-479B-9E4F-8EA75EA3C79D}"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4205473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610A49-9CE7-43C8-8A0D-15854D25F422}"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089869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F35D326-D806-4223-B537-FE77C5578988}" type="datetime1">
              <a:rPr kumimoji="1" lang="ja-JP" altLang="en-US" smtClean="0"/>
              <a:t>2024/3/28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7086600" y="6489988"/>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4243984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53596205-DFF1-4C53-BFDF-52B9D964316F}"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4081191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620AEC7E-AEB9-4049-8D07-CF1B388E9B9F}" type="datetime1">
              <a:rPr kumimoji="1" lang="ja-JP" altLang="en-US" smtClean="0"/>
              <a:t>2024/3/28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700926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3E3149B0-91A8-4519-89A1-AA65C6FF2A89}" type="datetime1">
              <a:rPr kumimoji="1" lang="ja-JP" altLang="en-US" smtClean="0"/>
              <a:t>2024/3/28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80833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E73A0-3A8E-4EA3-8087-AB4480150267}" type="datetime1">
              <a:rPr kumimoji="1" lang="ja-JP" altLang="en-US" smtClean="0"/>
              <a:t>2024/3/28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307199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B225C11-C2FF-426B-889C-3CAB4325F7DB}"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677373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29BA9DE-1774-4ED4-BF92-346E5BDA55F0}"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760542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87E74C6-A556-4AA6-8E8D-25826405BCDC}"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4599640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619CB676-EEFC-4910-8258-2F3E5603148D}"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1393027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80F572B7-FF9D-49BE-9289-BDBEA0B52E19}"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0961350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D2B2FD0-FA4B-44B5-9219-9B1B0D470CB2}"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341562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96AB98A-B2AB-452E-87A6-EDF732159B95}" type="datetime1">
              <a:rPr kumimoji="1" lang="ja-JP" altLang="en-US" smtClean="0"/>
              <a:t>2024/3/28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7086600" y="6492874"/>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6361048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B72CD7E-90BE-4121-B88A-4930DE214F3B}"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2807270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367DB42D-5A52-43F6-BFBB-9E1C2B87B440}"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4009275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44F4702-3CEE-4372-8811-039526687F31}" type="datetime1">
              <a:rPr kumimoji="1" lang="ja-JP" altLang="en-US" smtClean="0"/>
              <a:t>2024/3/28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40268374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58908630-7451-4CBC-8653-313788C5FDD2}" type="datetime1">
              <a:rPr kumimoji="1" lang="ja-JP" altLang="en-US" smtClean="0"/>
              <a:t>2024/3/28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5658402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DC8C7-DD7C-444E-915B-F31A3CB4CACB}" type="datetime1">
              <a:rPr kumimoji="1" lang="ja-JP" altLang="en-US" smtClean="0"/>
              <a:t>2024/3/28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1145465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6380E9A-49C0-414A-B13F-B80DF9057BD0}"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32443072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169B062-2F41-4E77-896F-F83CFAC66167}"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3008376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5529F44-EC7E-4D73-A4BC-8C2707EB4988}"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9975086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3B6C1DD-18AC-4C4F-8769-0489640F7AD6}"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493542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ine 本文スライド">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154" y="323850"/>
            <a:ext cx="8377477" cy="379413"/>
          </a:xfrm>
        </p:spPr>
        <p:txBody>
          <a:bodyPr lIns="54000"/>
          <a:lstStyle>
            <a:lvl1pPr>
              <a:defRPr baseline="0">
                <a:solidFill>
                  <a:srgbClr val="000000"/>
                </a:solidFill>
                <a:latin typeface="Meiryo UI" panose="020B0604030504040204" pitchFamily="50" charset="-128"/>
                <a:ea typeface="Meiryo UI" panose="020B0604030504040204" pitchFamily="50" charset="-128"/>
                <a:cs typeface="Arial" panose="020B0604020202020204" pitchFamily="34" charset="0"/>
              </a:defRPr>
            </a:lvl1pPr>
          </a:lstStyle>
          <a:p>
            <a:r>
              <a:rPr lang="ja-JP" altLang="en-US"/>
              <a:t>タイトル</a:t>
            </a:r>
            <a:endParaRPr lang="en-US"/>
          </a:p>
        </p:txBody>
      </p:sp>
      <p:sp>
        <p:nvSpPr>
          <p:cNvPr id="5" name="テキスト ボックス 4"/>
          <p:cNvSpPr txBox="1"/>
          <p:nvPr userDrawn="1"/>
        </p:nvSpPr>
        <p:spPr>
          <a:xfrm>
            <a:off x="8627255" y="-133708"/>
            <a:ext cx="516747" cy="99682"/>
          </a:xfrm>
          <a:prstGeom prst="rect">
            <a:avLst/>
          </a:prstGeom>
          <a:noFill/>
        </p:spPr>
        <p:txBody>
          <a:bodyPr wrap="square" lIns="0" tIns="0" rIns="0" bIns="0" rtlCol="0" anchor="ctr">
            <a:normAutofit/>
          </a:bodyPr>
          <a:lstStyle/>
          <a:p>
            <a:pPr algn="r"/>
            <a:r>
              <a:rPr kumimoji="1" lang="en-US" altLang="ja-JP" sz="554" baseline="0"/>
              <a:t>LINE</a:t>
            </a:r>
            <a:r>
              <a:rPr kumimoji="1" lang="ja-JP" altLang="en-US" sz="554" baseline="0"/>
              <a:t> 本文ページ</a:t>
            </a:r>
          </a:p>
        </p:txBody>
      </p:sp>
      <p:sp>
        <p:nvSpPr>
          <p:cNvPr id="6" name="テキスト プレースホルダー 5"/>
          <p:cNvSpPr>
            <a:spLocks noGrp="1"/>
          </p:cNvSpPr>
          <p:nvPr>
            <p:ph type="body" sz="quarter" idx="13"/>
          </p:nvPr>
        </p:nvSpPr>
        <p:spPr>
          <a:xfrm>
            <a:off x="382154" y="1028700"/>
            <a:ext cx="8377477" cy="262444"/>
          </a:xfrm>
        </p:spPr>
        <p:txBody>
          <a:bodyPr lIns="53975" tIns="53975" rIns="53975" bIns="53975">
            <a:spAutoFit/>
          </a:bodyPr>
          <a:lstStyle>
            <a:lvl1pPr>
              <a:spcBef>
                <a:spcPts val="369"/>
              </a:spcBef>
              <a:spcAft>
                <a:spcPts val="0"/>
              </a:spcAft>
              <a:defRPr sz="1108" b="0">
                <a:latin typeface="Meiryo UI" panose="020B0604030504040204" pitchFamily="50" charset="-128"/>
                <a:ea typeface="Meiryo UI" panose="020B0604030504040204" pitchFamily="50" charset="-128"/>
              </a:defRPr>
            </a:lvl1pPr>
            <a:lvl2pPr>
              <a:spcBef>
                <a:spcPts val="369"/>
              </a:spcBef>
              <a:spcAft>
                <a:spcPts val="0"/>
              </a:spcAft>
              <a:defRPr sz="1108" b="1"/>
            </a:lvl2pPr>
            <a:lvl3pPr>
              <a:spcBef>
                <a:spcPts val="369"/>
              </a:spcBef>
              <a:spcAft>
                <a:spcPts val="0"/>
              </a:spcAft>
              <a:defRPr sz="1108" b="1"/>
            </a:lvl3pPr>
            <a:lvl4pPr>
              <a:spcBef>
                <a:spcPts val="369"/>
              </a:spcBef>
              <a:spcAft>
                <a:spcPts val="0"/>
              </a:spcAft>
              <a:defRPr sz="1108" b="1"/>
            </a:lvl4pPr>
            <a:lvl5pPr>
              <a:spcBef>
                <a:spcPts val="369"/>
              </a:spcBef>
              <a:spcAft>
                <a:spcPts val="0"/>
              </a:spcAft>
              <a:defRPr sz="1108" b="1"/>
            </a:lvl5pPr>
          </a:lstStyle>
          <a:p>
            <a:pPr lvl="0"/>
            <a:r>
              <a:rPr kumimoji="1" lang="ja-JP" altLang="en-US"/>
              <a:t>マスター テキストの書式設定</a:t>
            </a:r>
          </a:p>
        </p:txBody>
      </p:sp>
      <p:sp>
        <p:nvSpPr>
          <p:cNvPr id="10" name="縦書きテキスト プレースホルダー 9"/>
          <p:cNvSpPr>
            <a:spLocks noGrp="1"/>
          </p:cNvSpPr>
          <p:nvPr>
            <p:ph type="body" orient="vert" sz="quarter" idx="15" hasCustomPrompt="1"/>
          </p:nvPr>
        </p:nvSpPr>
        <p:spPr>
          <a:xfrm>
            <a:off x="382154" y="702000"/>
            <a:ext cx="8377477" cy="192086"/>
          </a:xfrm>
          <a:noFill/>
          <a:ln>
            <a:noFill/>
          </a:ln>
        </p:spPr>
        <p:txBody>
          <a:bodyPr vert="horz" lIns="54000" tIns="0" rIns="54000" bIns="0" rtlCol="0" anchor="ctr">
            <a:noAutofit/>
          </a:bodyPr>
          <a:lstStyle>
            <a:lvl1pPr>
              <a:defRPr lang="ja-JP" altLang="en-US" b="0" i="0" cap="none" baseline="0" smtClean="0">
                <a:solidFill>
                  <a:srgbClr val="000000"/>
                </a:solidFill>
                <a:latin typeface="Meiryo UI" panose="020B0604030504040204" pitchFamily="50" charset="-128"/>
                <a:ea typeface="Meiryo UI" panose="020B0604030504040204" pitchFamily="50" charset="-128"/>
              </a:defRPr>
            </a:lvl1pPr>
            <a:lvl2pPr>
              <a:defRPr lang="ja-JP" altLang="en-US" sz="923" b="0" i="0" cap="none" baseline="0" smtClean="0"/>
            </a:lvl2pPr>
            <a:lvl3pPr>
              <a:defRPr lang="ja-JP" altLang="en-US" sz="1108" b="1" i="0" cap="all" smtClean="0"/>
            </a:lvl3pPr>
            <a:lvl4pPr>
              <a:defRPr lang="ja-JP" altLang="en-US" sz="1108" b="1" i="0" cap="all" smtClean="0"/>
            </a:lvl4pPr>
            <a:lvl5pPr>
              <a:defRPr lang="ja-JP" altLang="en-US" sz="1108" b="1" cap="all"/>
            </a:lvl5pPr>
          </a:lstStyle>
          <a:p>
            <a:pPr lvl="0"/>
            <a:r>
              <a:rPr lang="ja-JP" altLang="en-US"/>
              <a:t>サブタイトル（使用しない場合は削除可）</a:t>
            </a:r>
          </a:p>
        </p:txBody>
      </p:sp>
    </p:spTree>
    <p:extLst>
      <p:ext uri="{BB962C8B-B14F-4D97-AF65-F5344CB8AC3E}">
        <p14:creationId xmlns:p14="http://schemas.microsoft.com/office/powerpoint/2010/main" val="1658135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574B4-E889-46F2-B6B2-E395DB617A54}" type="datetime1">
              <a:rPr kumimoji="1" lang="ja-JP" altLang="en-US" smtClean="0"/>
              <a:t>2024/3/28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7086600" y="6492875"/>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101072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6FAAFF4-0438-40D5-9D64-3DC29A281DA2}"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7086600" y="6489989"/>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02123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4F4F751-6FDF-4F4E-AC0C-3BA6A3FCD94B}"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7086600" y="6492875"/>
            <a:ext cx="2057400" cy="365125"/>
          </a:xfrm>
        </p:spPr>
        <p:txBody>
          <a:bodyPr/>
          <a:lstStyle/>
          <a:p>
            <a:fld id="{F69A1165-1628-4DC7-98C8-5A6506EC98C0}" type="slidenum">
              <a:rPr kumimoji="1" lang="ja-JP" altLang="en-US" smtClean="0"/>
              <a:t>‹#›</a:t>
            </a:fld>
            <a:endParaRPr kumimoji="1" lang="ja-JP" altLang="en-US"/>
          </a:p>
        </p:txBody>
      </p:sp>
    </p:spTree>
    <p:extLst>
      <p:ext uri="{BB962C8B-B14F-4D97-AF65-F5344CB8AC3E}">
        <p14:creationId xmlns:p14="http://schemas.microsoft.com/office/powerpoint/2010/main" val="2125485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CB47A-1823-4662-A0C9-12301CD1B4BD}" type="datetime1">
              <a:rPr kumimoji="1" lang="ja-JP" altLang="en-US" smtClean="0"/>
              <a:t>2024/3/28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765521" y="6356350"/>
            <a:ext cx="20574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69A1165-1628-4DC7-98C8-5A6506EC98C0}" type="slidenum">
              <a:rPr kumimoji="1" lang="ja-JP" altLang="en-US" smtClean="0"/>
              <a:pPr/>
              <a:t>‹#›</a:t>
            </a:fld>
            <a:endParaRPr kumimoji="1" lang="ja-JP" altLang="en-US" dirty="0"/>
          </a:p>
        </p:txBody>
      </p:sp>
    </p:spTree>
    <p:extLst>
      <p:ext uri="{BB962C8B-B14F-4D97-AF65-F5344CB8AC3E}">
        <p14:creationId xmlns:p14="http://schemas.microsoft.com/office/powerpoint/2010/main" val="336852570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9"/>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023">
                <a:solidFill>
                  <a:schemeClr val="tx1">
                    <a:tint val="75000"/>
                  </a:schemeClr>
                </a:solidFill>
              </a:defRPr>
            </a:lvl1pPr>
          </a:lstStyle>
          <a:p>
            <a:fld id="{C8B67BDD-93D5-48B0-891E-A94F12DC45E5}" type="datetime1">
              <a:rPr lang="ja-JP" altLang="en-US" smtClean="0">
                <a:solidFill>
                  <a:prstClr val="black">
                    <a:tint val="75000"/>
                  </a:prstClr>
                </a:solidFill>
              </a:rPr>
              <a:t>2024/3/28</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2" y="6356355"/>
            <a:ext cx="3086100" cy="365125"/>
          </a:xfrm>
          <a:prstGeom prst="rect">
            <a:avLst/>
          </a:prstGeom>
        </p:spPr>
        <p:txBody>
          <a:bodyPr vert="horz" lIns="91440" tIns="45720" rIns="91440" bIns="45720" rtlCol="0" anchor="ctr"/>
          <a:lstStyle>
            <a:lvl1pPr algn="ctr">
              <a:defRPr sz="1023">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7086600" y="6492871"/>
            <a:ext cx="2057400" cy="365125"/>
          </a:xfrm>
          <a:prstGeom prst="rect">
            <a:avLst/>
          </a:prstGeom>
        </p:spPr>
        <p:txBody>
          <a:bodyPr vert="horz" lIns="91440" tIns="45720" rIns="91440" bIns="45720" rtlCol="0" anchor="ctr"/>
          <a:lstStyle>
            <a:lvl1pPr algn="r">
              <a:defRPr sz="1600">
                <a:solidFill>
                  <a:schemeClr val="tx1">
                    <a:tint val="75000"/>
                  </a:schemeClr>
                </a:solidFill>
                <a:latin typeface="游ゴシック" panose="020B0400000000000000" pitchFamily="50" charset="-128"/>
                <a:ea typeface="游ゴシック" panose="020B0400000000000000" pitchFamily="50" charset="-128"/>
              </a:defRPr>
            </a:lvl1pPr>
          </a:lstStyle>
          <a:p>
            <a:fld id="{294342E2-D49D-4D45-A617-005B996B7470}"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894581035"/>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Lst>
  <p:hf hdr="0" ftr="0" dt="0"/>
  <p:txStyles>
    <p:titleStyle>
      <a:lvl1pPr algn="l" defTabSz="779173" rtl="0" eaLnBrk="1" latinLnBrk="0" hangingPunct="1">
        <a:lnSpc>
          <a:spcPct val="90000"/>
        </a:lnSpc>
        <a:spcBef>
          <a:spcPct val="0"/>
        </a:spcBef>
        <a:buNone/>
        <a:defRPr kumimoji="1" sz="3750" kern="1200">
          <a:solidFill>
            <a:schemeClr val="tx1"/>
          </a:solidFill>
          <a:latin typeface="+mj-lt"/>
          <a:ea typeface="+mj-ea"/>
          <a:cs typeface="+mj-cs"/>
        </a:defRPr>
      </a:lvl1pPr>
    </p:titleStyle>
    <p:bodyStyle>
      <a:lvl1pPr marL="194793" indent="-194793" algn="l" defTabSz="779173" rtl="0" eaLnBrk="1" latinLnBrk="0" hangingPunct="1">
        <a:lnSpc>
          <a:spcPct val="90000"/>
        </a:lnSpc>
        <a:spcBef>
          <a:spcPts val="852"/>
        </a:spcBef>
        <a:buFont typeface="Arial" panose="020B0604020202020204" pitchFamily="34" charset="0"/>
        <a:buChar char="•"/>
        <a:defRPr kumimoji="1" sz="2386" kern="1200">
          <a:solidFill>
            <a:schemeClr val="tx1"/>
          </a:solidFill>
          <a:latin typeface="+mn-lt"/>
          <a:ea typeface="+mn-ea"/>
          <a:cs typeface="+mn-cs"/>
        </a:defRPr>
      </a:lvl1pPr>
      <a:lvl2pPr marL="584380" indent="-194793" algn="l" defTabSz="779173" rtl="0" eaLnBrk="1" latinLnBrk="0" hangingPunct="1">
        <a:lnSpc>
          <a:spcPct val="90000"/>
        </a:lnSpc>
        <a:spcBef>
          <a:spcPts val="426"/>
        </a:spcBef>
        <a:buFont typeface="Arial" panose="020B0604020202020204" pitchFamily="34" charset="0"/>
        <a:buChar char="•"/>
        <a:defRPr kumimoji="1" sz="2045" kern="1200">
          <a:solidFill>
            <a:schemeClr val="tx1"/>
          </a:solidFill>
          <a:latin typeface="+mn-lt"/>
          <a:ea typeface="+mn-ea"/>
          <a:cs typeface="+mn-cs"/>
        </a:defRPr>
      </a:lvl2pPr>
      <a:lvl3pPr marL="973966" indent="-194793" algn="l" defTabSz="779173" rtl="0" eaLnBrk="1" latinLnBrk="0" hangingPunct="1">
        <a:lnSpc>
          <a:spcPct val="90000"/>
        </a:lnSpc>
        <a:spcBef>
          <a:spcPts val="426"/>
        </a:spcBef>
        <a:buFont typeface="Arial" panose="020B0604020202020204" pitchFamily="34" charset="0"/>
        <a:buChar char="•"/>
        <a:defRPr kumimoji="1" sz="1704" kern="1200">
          <a:solidFill>
            <a:schemeClr val="tx1"/>
          </a:solidFill>
          <a:latin typeface="+mn-lt"/>
          <a:ea typeface="+mn-ea"/>
          <a:cs typeface="+mn-cs"/>
        </a:defRPr>
      </a:lvl3pPr>
      <a:lvl4pPr marL="1363553"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4pPr>
      <a:lvl5pPr marL="1753139"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5pPr>
      <a:lvl6pPr marL="2142725"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6pPr>
      <a:lvl7pPr marL="2532312"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7pPr>
      <a:lvl8pPr marL="2921898"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8pPr>
      <a:lvl9pPr marL="3311484"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9pPr>
    </p:bodyStyle>
    <p:otherStyle>
      <a:defPPr>
        <a:defRPr lang="en-US"/>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1" y="274638"/>
            <a:ext cx="8229600" cy="1143000"/>
          </a:xfrm>
          <a:prstGeom prst="rect">
            <a:avLst/>
          </a:prstGeom>
        </p:spPr>
        <p:txBody>
          <a:bodyPr vert="horz" lIns="93616" tIns="46808" rIns="93616" bIns="46808"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1" y="1600204"/>
            <a:ext cx="8229600" cy="4525963"/>
          </a:xfrm>
          <a:prstGeom prst="rect">
            <a:avLst/>
          </a:prstGeom>
        </p:spPr>
        <p:txBody>
          <a:bodyPr vert="horz" lIns="93616" tIns="46808" rIns="93616" bIns="46808"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1" y="6356354"/>
            <a:ext cx="2133600" cy="365125"/>
          </a:xfrm>
          <a:prstGeom prst="rect">
            <a:avLst/>
          </a:prstGeom>
        </p:spPr>
        <p:txBody>
          <a:bodyPr vert="horz" lIns="93616" tIns="46808" rIns="93616" bIns="46808" rtlCol="0" anchor="ctr"/>
          <a:lstStyle>
            <a:lvl1pPr algn="l">
              <a:defRPr sz="1023">
                <a:solidFill>
                  <a:schemeClr val="tx1">
                    <a:tint val="75000"/>
                  </a:schemeClr>
                </a:solidFill>
              </a:defRPr>
            </a:lvl1pPr>
          </a:lstStyle>
          <a:p>
            <a:fld id="{A0EBCBFF-5F79-4A9B-95E0-A6D2E6765A95}" type="datetime1">
              <a:rPr kumimoji="1" lang="ja-JP" altLang="en-US" smtClean="0"/>
              <a:t>2024/3/28</a:t>
            </a:fld>
            <a:endParaRPr kumimoji="1" lang="ja-JP" altLang="en-US"/>
          </a:p>
        </p:txBody>
      </p:sp>
      <p:sp>
        <p:nvSpPr>
          <p:cNvPr id="5" name="フッター プレースホルダー 4"/>
          <p:cNvSpPr>
            <a:spLocks noGrp="1"/>
          </p:cNvSpPr>
          <p:nvPr>
            <p:ph type="ftr" sz="quarter" idx="3"/>
          </p:nvPr>
        </p:nvSpPr>
        <p:spPr>
          <a:xfrm>
            <a:off x="3124201" y="6356354"/>
            <a:ext cx="2895600" cy="365125"/>
          </a:xfrm>
          <a:prstGeom prst="rect">
            <a:avLst/>
          </a:prstGeom>
        </p:spPr>
        <p:txBody>
          <a:bodyPr vert="horz" lIns="93616" tIns="46808" rIns="93616" bIns="46808" rtlCol="0" anchor="ctr"/>
          <a:lstStyle>
            <a:lvl1pPr algn="ctr">
              <a:defRPr sz="1023">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852459" y="6356354"/>
            <a:ext cx="2133600" cy="365125"/>
          </a:xfrm>
          <a:prstGeom prst="rect">
            <a:avLst/>
          </a:prstGeom>
        </p:spPr>
        <p:txBody>
          <a:bodyPr vert="horz" lIns="93616" tIns="46808" rIns="93616" bIns="46808" rtlCol="0" anchor="ctr"/>
          <a:lstStyle>
            <a:lvl1pPr algn="r">
              <a:defRPr sz="1600">
                <a:solidFill>
                  <a:schemeClr val="tx1">
                    <a:tint val="75000"/>
                  </a:schemeClr>
                </a:solidFill>
              </a:defRPr>
            </a:lvl1pPr>
          </a:lstStyle>
          <a:p>
            <a:fld id="{0732E4E6-AD5A-4C92-9F7C-BDF58EDD8DAF}" type="slidenum">
              <a:rPr kumimoji="1" lang="ja-JP" altLang="en-US" smtClean="0"/>
              <a:pPr/>
              <a:t>‹#›</a:t>
            </a:fld>
            <a:endParaRPr kumimoji="1" lang="ja-JP" altLang="en-US" dirty="0"/>
          </a:p>
        </p:txBody>
      </p:sp>
    </p:spTree>
    <p:extLst>
      <p:ext uri="{BB962C8B-B14F-4D97-AF65-F5344CB8AC3E}">
        <p14:creationId xmlns:p14="http://schemas.microsoft.com/office/powerpoint/2010/main" val="1819591841"/>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hf hdr="0" ftr="0" dt="0"/>
  <p:txStyles>
    <p:titleStyle>
      <a:lvl1pPr algn="ctr" defTabSz="797717" rtl="0" eaLnBrk="1" latinLnBrk="0" hangingPunct="1">
        <a:spcBef>
          <a:spcPct val="0"/>
        </a:spcBef>
        <a:buNone/>
        <a:defRPr kumimoji="1" sz="3835" kern="1200">
          <a:solidFill>
            <a:schemeClr val="tx1"/>
          </a:solidFill>
          <a:latin typeface="+mj-lt"/>
          <a:ea typeface="+mj-ea"/>
          <a:cs typeface="+mj-cs"/>
        </a:defRPr>
      </a:lvl1pPr>
    </p:titleStyle>
    <p:bodyStyle>
      <a:lvl1pPr marL="299143" indent="-299143" algn="l" defTabSz="797717" rtl="0" eaLnBrk="1" latinLnBrk="0" hangingPunct="1">
        <a:spcBef>
          <a:spcPct val="20000"/>
        </a:spcBef>
        <a:buFont typeface="Arial" pitchFamily="34" charset="0"/>
        <a:buChar char="•"/>
        <a:defRPr kumimoji="1" sz="2812" kern="1200">
          <a:solidFill>
            <a:schemeClr val="tx1"/>
          </a:solidFill>
          <a:latin typeface="+mn-lt"/>
          <a:ea typeface="+mn-ea"/>
          <a:cs typeface="+mn-cs"/>
        </a:defRPr>
      </a:lvl1pPr>
      <a:lvl2pPr marL="648145" indent="-249287" algn="l" defTabSz="797717" rtl="0" eaLnBrk="1" latinLnBrk="0" hangingPunct="1">
        <a:spcBef>
          <a:spcPct val="20000"/>
        </a:spcBef>
        <a:buFont typeface="Arial" pitchFamily="34" charset="0"/>
        <a:buChar char="–"/>
        <a:defRPr kumimoji="1" sz="2471" kern="1200">
          <a:solidFill>
            <a:schemeClr val="tx1"/>
          </a:solidFill>
          <a:latin typeface="+mn-lt"/>
          <a:ea typeface="+mn-ea"/>
          <a:cs typeface="+mn-cs"/>
        </a:defRPr>
      </a:lvl2pPr>
      <a:lvl3pPr marL="997146" indent="-199429" algn="l" defTabSz="797717" rtl="0" eaLnBrk="1" latinLnBrk="0" hangingPunct="1">
        <a:spcBef>
          <a:spcPct val="20000"/>
        </a:spcBef>
        <a:buFont typeface="Arial" pitchFamily="34" charset="0"/>
        <a:buChar char="•"/>
        <a:defRPr kumimoji="1" sz="2131" kern="1200">
          <a:solidFill>
            <a:schemeClr val="tx1"/>
          </a:solidFill>
          <a:latin typeface="+mn-lt"/>
          <a:ea typeface="+mn-ea"/>
          <a:cs typeface="+mn-cs"/>
        </a:defRPr>
      </a:lvl3pPr>
      <a:lvl4pPr marL="1396005"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4pPr>
      <a:lvl5pPr marL="1794863"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5pPr>
      <a:lvl6pPr marL="2193721"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6pPr>
      <a:lvl7pPr marL="2592581"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7pPr>
      <a:lvl8pPr marL="2991438"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8pPr>
      <a:lvl9pPr marL="3390298" indent="-199429" algn="l" defTabSz="797717" rtl="0" eaLnBrk="1" latinLnBrk="0" hangingPunct="1">
        <a:spcBef>
          <a:spcPct val="20000"/>
        </a:spcBef>
        <a:buFont typeface="Arial" pitchFamily="34" charset="0"/>
        <a:buChar char="•"/>
        <a:defRPr kumimoji="1" sz="1704" kern="1200">
          <a:solidFill>
            <a:schemeClr val="tx1"/>
          </a:solidFill>
          <a:latin typeface="+mn-lt"/>
          <a:ea typeface="+mn-ea"/>
          <a:cs typeface="+mn-cs"/>
        </a:defRPr>
      </a:lvl9pPr>
    </p:bodyStyle>
    <p:otherStyle>
      <a:defPPr>
        <a:defRPr lang="ja-JP"/>
      </a:defPPr>
      <a:lvl1pPr marL="0" algn="l" defTabSz="797717" rtl="0" eaLnBrk="1" latinLnBrk="0" hangingPunct="1">
        <a:defRPr kumimoji="1" sz="1534" kern="1200">
          <a:solidFill>
            <a:schemeClr val="tx1"/>
          </a:solidFill>
          <a:latin typeface="+mn-lt"/>
          <a:ea typeface="+mn-ea"/>
          <a:cs typeface="+mn-cs"/>
        </a:defRPr>
      </a:lvl1pPr>
      <a:lvl2pPr marL="398859" algn="l" defTabSz="797717" rtl="0" eaLnBrk="1" latinLnBrk="0" hangingPunct="1">
        <a:defRPr kumimoji="1" sz="1534" kern="1200">
          <a:solidFill>
            <a:schemeClr val="tx1"/>
          </a:solidFill>
          <a:latin typeface="+mn-lt"/>
          <a:ea typeface="+mn-ea"/>
          <a:cs typeface="+mn-cs"/>
        </a:defRPr>
      </a:lvl2pPr>
      <a:lvl3pPr marL="797717" algn="l" defTabSz="797717" rtl="0" eaLnBrk="1" latinLnBrk="0" hangingPunct="1">
        <a:defRPr kumimoji="1" sz="1534" kern="1200">
          <a:solidFill>
            <a:schemeClr val="tx1"/>
          </a:solidFill>
          <a:latin typeface="+mn-lt"/>
          <a:ea typeface="+mn-ea"/>
          <a:cs typeface="+mn-cs"/>
        </a:defRPr>
      </a:lvl3pPr>
      <a:lvl4pPr marL="1196576" algn="l" defTabSz="797717" rtl="0" eaLnBrk="1" latinLnBrk="0" hangingPunct="1">
        <a:defRPr kumimoji="1" sz="1534" kern="1200">
          <a:solidFill>
            <a:schemeClr val="tx1"/>
          </a:solidFill>
          <a:latin typeface="+mn-lt"/>
          <a:ea typeface="+mn-ea"/>
          <a:cs typeface="+mn-cs"/>
        </a:defRPr>
      </a:lvl4pPr>
      <a:lvl5pPr marL="1595433" algn="l" defTabSz="797717" rtl="0" eaLnBrk="1" latinLnBrk="0" hangingPunct="1">
        <a:defRPr kumimoji="1" sz="1534" kern="1200">
          <a:solidFill>
            <a:schemeClr val="tx1"/>
          </a:solidFill>
          <a:latin typeface="+mn-lt"/>
          <a:ea typeface="+mn-ea"/>
          <a:cs typeface="+mn-cs"/>
        </a:defRPr>
      </a:lvl5pPr>
      <a:lvl6pPr marL="1994293" algn="l" defTabSz="797717" rtl="0" eaLnBrk="1" latinLnBrk="0" hangingPunct="1">
        <a:defRPr kumimoji="1" sz="1534" kern="1200">
          <a:solidFill>
            <a:schemeClr val="tx1"/>
          </a:solidFill>
          <a:latin typeface="+mn-lt"/>
          <a:ea typeface="+mn-ea"/>
          <a:cs typeface="+mn-cs"/>
        </a:defRPr>
      </a:lvl6pPr>
      <a:lvl7pPr marL="2393151" algn="l" defTabSz="797717" rtl="0" eaLnBrk="1" latinLnBrk="0" hangingPunct="1">
        <a:defRPr kumimoji="1" sz="1534" kern="1200">
          <a:solidFill>
            <a:schemeClr val="tx1"/>
          </a:solidFill>
          <a:latin typeface="+mn-lt"/>
          <a:ea typeface="+mn-ea"/>
          <a:cs typeface="+mn-cs"/>
        </a:defRPr>
      </a:lvl7pPr>
      <a:lvl8pPr marL="2792010" algn="l" defTabSz="797717" rtl="0" eaLnBrk="1" latinLnBrk="0" hangingPunct="1">
        <a:defRPr kumimoji="1" sz="1534" kern="1200">
          <a:solidFill>
            <a:schemeClr val="tx1"/>
          </a:solidFill>
          <a:latin typeface="+mn-lt"/>
          <a:ea typeface="+mn-ea"/>
          <a:cs typeface="+mn-cs"/>
        </a:defRPr>
      </a:lvl8pPr>
      <a:lvl9pPr marL="3190868" algn="l" defTabSz="797717" rtl="0" eaLnBrk="1" latinLnBrk="0" hangingPunct="1">
        <a:defRPr kumimoji="1" sz="153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9"/>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023">
                <a:solidFill>
                  <a:schemeClr val="tx1">
                    <a:tint val="75000"/>
                  </a:schemeClr>
                </a:solidFill>
              </a:defRPr>
            </a:lvl1pPr>
          </a:lstStyle>
          <a:p>
            <a:fld id="{F4A495EC-CFA5-4BD0-A770-435F8A0371DD}" type="datetime1">
              <a:rPr kumimoji="1" lang="ja-JP" altLang="en-US" smtClean="0"/>
              <a:t>2024/3/28</a:t>
            </a:fld>
            <a:endParaRPr kumimoji="1" lang="ja-JP" altLang="en-US"/>
          </a:p>
        </p:txBody>
      </p:sp>
      <p:sp>
        <p:nvSpPr>
          <p:cNvPr id="5" name="Footer Placeholder 4"/>
          <p:cNvSpPr>
            <a:spLocks noGrp="1"/>
          </p:cNvSpPr>
          <p:nvPr>
            <p:ph type="ftr" sz="quarter" idx="3"/>
          </p:nvPr>
        </p:nvSpPr>
        <p:spPr>
          <a:xfrm>
            <a:off x="3028952" y="6356355"/>
            <a:ext cx="3086100" cy="365125"/>
          </a:xfrm>
          <a:prstGeom prst="rect">
            <a:avLst/>
          </a:prstGeom>
        </p:spPr>
        <p:txBody>
          <a:bodyPr vert="horz" lIns="91440" tIns="45720" rIns="91440" bIns="45720" rtlCol="0" anchor="ctr"/>
          <a:lstStyle>
            <a:lvl1pPr algn="ctr">
              <a:defRPr sz="10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898524" y="6386725"/>
            <a:ext cx="20574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8D222D1-3850-438F-8B6C-63BFD728BFB8}" type="slidenum">
              <a:rPr kumimoji="1" lang="ja-JP" altLang="en-US" smtClean="0"/>
              <a:pPr/>
              <a:t>‹#›</a:t>
            </a:fld>
            <a:endParaRPr kumimoji="1" lang="ja-JP" altLang="en-US" dirty="0"/>
          </a:p>
        </p:txBody>
      </p:sp>
    </p:spTree>
    <p:extLst>
      <p:ext uri="{BB962C8B-B14F-4D97-AF65-F5344CB8AC3E}">
        <p14:creationId xmlns:p14="http://schemas.microsoft.com/office/powerpoint/2010/main" val="2685899776"/>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Lst>
  <p:hf hdr="0" ftr="0" dt="0"/>
  <p:txStyles>
    <p:titleStyle>
      <a:lvl1pPr algn="l" defTabSz="779173" rtl="0" eaLnBrk="1" latinLnBrk="0" hangingPunct="1">
        <a:lnSpc>
          <a:spcPct val="90000"/>
        </a:lnSpc>
        <a:spcBef>
          <a:spcPct val="0"/>
        </a:spcBef>
        <a:buNone/>
        <a:defRPr kumimoji="1" sz="3750" kern="1200">
          <a:solidFill>
            <a:schemeClr val="tx1"/>
          </a:solidFill>
          <a:latin typeface="+mj-lt"/>
          <a:ea typeface="+mj-ea"/>
          <a:cs typeface="+mj-cs"/>
        </a:defRPr>
      </a:lvl1pPr>
    </p:titleStyle>
    <p:bodyStyle>
      <a:lvl1pPr marL="194793" indent="-194793" algn="l" defTabSz="779173" rtl="0" eaLnBrk="1" latinLnBrk="0" hangingPunct="1">
        <a:lnSpc>
          <a:spcPct val="90000"/>
        </a:lnSpc>
        <a:spcBef>
          <a:spcPts val="852"/>
        </a:spcBef>
        <a:buFont typeface="Arial" panose="020B0604020202020204" pitchFamily="34" charset="0"/>
        <a:buChar char="•"/>
        <a:defRPr kumimoji="1" sz="2386" kern="1200">
          <a:solidFill>
            <a:schemeClr val="tx1"/>
          </a:solidFill>
          <a:latin typeface="+mn-lt"/>
          <a:ea typeface="+mn-ea"/>
          <a:cs typeface="+mn-cs"/>
        </a:defRPr>
      </a:lvl1pPr>
      <a:lvl2pPr marL="584380" indent="-194793" algn="l" defTabSz="779173" rtl="0" eaLnBrk="1" latinLnBrk="0" hangingPunct="1">
        <a:lnSpc>
          <a:spcPct val="90000"/>
        </a:lnSpc>
        <a:spcBef>
          <a:spcPts val="426"/>
        </a:spcBef>
        <a:buFont typeface="Arial" panose="020B0604020202020204" pitchFamily="34" charset="0"/>
        <a:buChar char="•"/>
        <a:defRPr kumimoji="1" sz="2045" kern="1200">
          <a:solidFill>
            <a:schemeClr val="tx1"/>
          </a:solidFill>
          <a:latin typeface="+mn-lt"/>
          <a:ea typeface="+mn-ea"/>
          <a:cs typeface="+mn-cs"/>
        </a:defRPr>
      </a:lvl2pPr>
      <a:lvl3pPr marL="973966" indent="-194793" algn="l" defTabSz="779173" rtl="0" eaLnBrk="1" latinLnBrk="0" hangingPunct="1">
        <a:lnSpc>
          <a:spcPct val="90000"/>
        </a:lnSpc>
        <a:spcBef>
          <a:spcPts val="426"/>
        </a:spcBef>
        <a:buFont typeface="Arial" panose="020B0604020202020204" pitchFamily="34" charset="0"/>
        <a:buChar char="•"/>
        <a:defRPr kumimoji="1" sz="1704" kern="1200">
          <a:solidFill>
            <a:schemeClr val="tx1"/>
          </a:solidFill>
          <a:latin typeface="+mn-lt"/>
          <a:ea typeface="+mn-ea"/>
          <a:cs typeface="+mn-cs"/>
        </a:defRPr>
      </a:lvl3pPr>
      <a:lvl4pPr marL="1363553"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4pPr>
      <a:lvl5pPr marL="1753139"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5pPr>
      <a:lvl6pPr marL="2142725"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6pPr>
      <a:lvl7pPr marL="2532312"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7pPr>
      <a:lvl8pPr marL="2921898"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8pPr>
      <a:lvl9pPr marL="3311484" indent="-194793" algn="l" defTabSz="779173" rtl="0" eaLnBrk="1" latinLnBrk="0" hangingPunct="1">
        <a:lnSpc>
          <a:spcPct val="90000"/>
        </a:lnSpc>
        <a:spcBef>
          <a:spcPts val="426"/>
        </a:spcBef>
        <a:buFont typeface="Arial" panose="020B0604020202020204" pitchFamily="34" charset="0"/>
        <a:buChar char="•"/>
        <a:defRPr kumimoji="1" sz="1534" kern="1200">
          <a:solidFill>
            <a:schemeClr val="tx1"/>
          </a:solidFill>
          <a:latin typeface="+mn-lt"/>
          <a:ea typeface="+mn-ea"/>
          <a:cs typeface="+mn-cs"/>
        </a:defRPr>
      </a:lvl9pPr>
    </p:bodyStyle>
    <p:otherStyle>
      <a:defPPr>
        <a:defRPr lang="en-US"/>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642F6-4D34-4D12-918D-32823B2D2111}" type="datetime1">
              <a:rPr kumimoji="1" lang="ja-JP" altLang="en-US" smtClean="0"/>
              <a:t>2024/3/28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2367513020"/>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2B8B1-461E-46A1-ADCE-45665E9F957E}" type="datetime1">
              <a:rPr kumimoji="1" lang="ja-JP" altLang="en-US" smtClean="0"/>
              <a:t>2024/3/28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48D38-7865-4752-835A-43E5D00F3A38}" type="slidenum">
              <a:rPr kumimoji="1" lang="ja-JP" altLang="en-US" smtClean="0"/>
              <a:t>‹#›</a:t>
            </a:fld>
            <a:endParaRPr kumimoji="1" lang="ja-JP" altLang="en-US"/>
          </a:p>
        </p:txBody>
      </p:sp>
    </p:spTree>
    <p:extLst>
      <p:ext uri="{BB962C8B-B14F-4D97-AF65-F5344CB8AC3E}">
        <p14:creationId xmlns:p14="http://schemas.microsoft.com/office/powerpoint/2010/main" val="3212518848"/>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image" Target="../media/image2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www.maff.go.jp/j/kasseika/k_seibi/attach/pdf/zirei2-18.pdf" TargetMode="External"/><Relationship Id="rId5" Type="http://schemas.openxmlformats.org/officeDocument/2006/relationships/hyperlink" Target="https://www.maff.go.jp/j/nousin/inobe/attach/pdf/index-68.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1.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0.xml"/><Relationship Id="rId7" Type="http://schemas.openxmlformats.org/officeDocument/2006/relationships/diagramQuickStyle" Target="../diagrams/quickStyle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18"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image" Target="../media/image4.jpeg"/><Relationship Id="rId12" Type="http://schemas.openxmlformats.org/officeDocument/2006/relationships/image" Target="../media/image9.jpeg"/><Relationship Id="rId17" Type="http://schemas.openxmlformats.org/officeDocument/2006/relationships/image" Target="../media/image14.jpeg"/><Relationship Id="rId2" Type="http://schemas.openxmlformats.org/officeDocument/2006/relationships/audio" Target="../media/media5.mp3"/><Relationship Id="rId16" Type="http://schemas.openxmlformats.org/officeDocument/2006/relationships/image" Target="../media/image13.jpeg"/><Relationship Id="rId1" Type="http://schemas.microsoft.com/office/2007/relationships/media" Target="../media/media5.mp3"/><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jpeg"/><Relationship Id="rId10" Type="http://schemas.openxmlformats.org/officeDocument/2006/relationships/image" Target="../media/image7.jpeg"/><Relationship Id="rId4" Type="http://schemas.openxmlformats.org/officeDocument/2006/relationships/notesSlide" Target="../notesSlides/notesSlide5.xml"/><Relationship Id="rId9" Type="http://schemas.openxmlformats.org/officeDocument/2006/relationships/image" Target="../media/image6.jpeg"/><Relationship Id="rId1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image" Target="../media/image1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jpeg"/><Relationship Id="rId5" Type="http://schemas.openxmlformats.org/officeDocument/2006/relationships/hyperlink" Target="https://www.e-stat.go.jp/microdata/data-use"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image" Target="../media/image1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7.jpeg"/><Relationship Id="rId5" Type="http://schemas.openxmlformats.org/officeDocument/2006/relationships/hyperlink" Target="https://www.e-stat.go.jp/microdata/data-use"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EBPM・政策効果の把握"/>
          <p:cNvSpPr txBox="1">
            <a:spLocks/>
          </p:cNvSpPr>
          <p:nvPr/>
        </p:nvSpPr>
        <p:spPr>
          <a:xfrm>
            <a:off x="682717" y="3170298"/>
            <a:ext cx="7953700" cy="14700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政策効果の把握・分析とは</a:t>
            </a:r>
            <a:endParaRPr kumimoji="1" lang="en-US" altLang="ja-JP" sz="3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～政策効果の把握・分析手法の実証的共同研究を中心に～</a:t>
            </a:r>
          </a:p>
          <a:p>
            <a:pPr marL="0" marR="0" lvl="0" indent="0" algn="ctr" defTabSz="685800" rtl="0" eaLnBrk="1" fontAlgn="auto" latinLnBrk="0" hangingPunct="1">
              <a:lnSpc>
                <a:spcPct val="90000"/>
              </a:lnSpc>
              <a:spcBef>
                <a:spcPct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44" name="線">
            <a:extLst>
              <a:ext uri="{FF2B5EF4-FFF2-40B4-BE49-F238E27FC236}">
                <a16:creationId xmlns:a16="http://schemas.microsoft.com/office/drawing/2014/main" id="{0EA93C8B-8EBD-49DC-BB25-ADE95948486E}"/>
              </a:ext>
            </a:extLst>
          </p:cNvPr>
          <p:cNvSpPr/>
          <p:nvPr/>
        </p:nvSpPr>
        <p:spPr>
          <a:xfrm>
            <a:off x="583955" y="3199080"/>
            <a:ext cx="7976089" cy="65943"/>
          </a:xfrm>
          <a:prstGeom prst="flowChartTerminator">
            <a:avLst/>
          </a:prstGeom>
          <a:solidFill>
            <a:schemeClr val="accent5"/>
          </a:solidFill>
          <a:ln w="444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92" b="0" i="0" u="none" strike="noStrike" kern="1200" cap="none" spc="0" normalizeH="0" baseline="0" noProof="0">
              <a:ln>
                <a:noFill/>
              </a:ln>
              <a:solidFill>
                <a:prstClr val="black"/>
              </a:solidFill>
              <a:effectLst/>
              <a:uLnTx/>
              <a:uFillTx/>
              <a:latin typeface="メイリオ" panose="020B0604030504040204" pitchFamily="50" charset="-128"/>
              <a:ea typeface="游ゴシック" panose="020B0400000000000000" pitchFamily="50" charset="-128"/>
              <a:cs typeface="+mn-cs"/>
            </a:endParaRPr>
          </a:p>
        </p:txBody>
      </p:sp>
      <p:sp>
        <p:nvSpPr>
          <p:cNvPr id="47" name="テキスト：実践編①">
            <a:extLst>
              <a:ext uri="{FF2B5EF4-FFF2-40B4-BE49-F238E27FC236}">
                <a16:creationId xmlns:a16="http://schemas.microsoft.com/office/drawing/2014/main" id="{F8341D14-916D-421C-891A-4617B72BEC9F}"/>
              </a:ext>
            </a:extLst>
          </p:cNvPr>
          <p:cNvSpPr>
            <a:spLocks noGrp="1"/>
          </p:cNvSpPr>
          <p:nvPr>
            <p:ph type="ctrTitle"/>
          </p:nvPr>
        </p:nvSpPr>
        <p:spPr>
          <a:xfrm>
            <a:off x="0" y="1737429"/>
            <a:ext cx="9144000" cy="1470025"/>
          </a:xfrm>
        </p:spPr>
        <p:txBody>
          <a:bodyPr>
            <a:normAutofit/>
          </a:bodyPr>
          <a:lstStyle/>
          <a:p>
            <a:r>
              <a:rPr lang="ja-JP" altLang="en-US" sz="4000" dirty="0">
                <a:latin typeface="メイリオ" panose="020B0604030504040204" pitchFamily="50" charset="-128"/>
                <a:ea typeface="メイリオ" panose="020B0604030504040204" pitchFamily="50" charset="-128"/>
              </a:rPr>
              <a:t>実践編</a:t>
            </a:r>
            <a:endParaRPr kumimoji="1" lang="ja-JP" altLang="en-US" sz="4000" dirty="0">
              <a:latin typeface="メイリオ" panose="020B0604030504040204" pitchFamily="50" charset="-128"/>
              <a:ea typeface="メイリオ" panose="020B0604030504040204" pitchFamily="50" charset="-128"/>
            </a:endParaRPr>
          </a:p>
        </p:txBody>
      </p:sp>
      <p:sp>
        <p:nvSpPr>
          <p:cNvPr id="5" name="スライド番号プレースホルダー 4">
            <a:extLst>
              <a:ext uri="{FF2B5EF4-FFF2-40B4-BE49-F238E27FC236}">
                <a16:creationId xmlns:a16="http://schemas.microsoft.com/office/drawing/2014/main" id="{D8569CD9-6CC9-43BE-9A72-775F7327A770}"/>
              </a:ext>
            </a:extLst>
          </p:cNvPr>
          <p:cNvSpPr>
            <a:spLocks noGrp="1"/>
          </p:cNvSpPr>
          <p:nvPr>
            <p:ph type="sldNum" sz="quarter" idx="12"/>
          </p:nvPr>
        </p:nvSpPr>
        <p:spPr>
          <a:xfrm>
            <a:off x="7086600" y="6492874"/>
            <a:ext cx="2057400" cy="365125"/>
          </a:xfrm>
        </p:spPr>
        <p:txBody>
          <a:bodyPr/>
          <a:lstStyle/>
          <a:p>
            <a:pPr>
              <a:defRPr/>
            </a:pPr>
            <a:r>
              <a:rPr lang="en-US" altLang="ja-JP" sz="1200" dirty="0">
                <a:solidFill>
                  <a:prstClr val="black"/>
                </a:solidFill>
              </a:rPr>
              <a:t>30</a:t>
            </a:r>
          </a:p>
        </p:txBody>
      </p:sp>
      <p:pic>
        <p:nvPicPr>
          <p:cNvPr id="2" name="31">
            <a:hlinkClick r:id="" action="ppaction://media"/>
            <a:extLst>
              <a:ext uri="{FF2B5EF4-FFF2-40B4-BE49-F238E27FC236}">
                <a16:creationId xmlns:a16="http://schemas.microsoft.com/office/drawing/2014/main" id="{E5E07929-D1FB-7CD5-D6AB-CA451DD077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0044" y="57329"/>
            <a:ext cx="609600" cy="609600"/>
          </a:xfrm>
          <a:prstGeom prst="rect">
            <a:avLst/>
          </a:prstGeom>
        </p:spPr>
      </p:pic>
    </p:spTree>
    <p:extLst>
      <p:ext uri="{BB962C8B-B14F-4D97-AF65-F5344CB8AC3E}">
        <p14:creationId xmlns:p14="http://schemas.microsoft.com/office/powerpoint/2010/main" val="180647452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3">
            <a:extLst>
              <a:ext uri="{FF2B5EF4-FFF2-40B4-BE49-F238E27FC236}">
                <a16:creationId xmlns:a16="http://schemas.microsoft.com/office/drawing/2014/main" id="{895D1F04-25E9-4CB5-8858-D8DA735FB5FA}"/>
              </a:ext>
            </a:extLst>
          </p:cNvPr>
          <p:cNvGraphicFramePr>
            <a:graphicFrameLocks noGrp="1"/>
          </p:cNvGraphicFramePr>
          <p:nvPr/>
        </p:nvGraphicFramePr>
        <p:xfrm>
          <a:off x="709780" y="4134861"/>
          <a:ext cx="1266833" cy="278460"/>
        </p:xfrm>
        <a:graphic>
          <a:graphicData uri="http://schemas.openxmlformats.org/drawingml/2006/table">
            <a:tbl>
              <a:tblPr firstRow="1" bandRow="1">
                <a:tableStyleId>{5C22544A-7EE6-4342-B048-85BDC9FD1C3A}</a:tableStyleId>
              </a:tblPr>
              <a:tblGrid>
                <a:gridCol w="1266833">
                  <a:extLst>
                    <a:ext uri="{9D8B030D-6E8A-4147-A177-3AD203B41FA5}">
                      <a16:colId xmlns:a16="http://schemas.microsoft.com/office/drawing/2014/main" val="1020484468"/>
                    </a:ext>
                  </a:extLst>
                </a:gridCol>
              </a:tblGrid>
              <a:tr h="278460">
                <a:tc>
                  <a:txBody>
                    <a:bodyPr/>
                    <a:lstStyle/>
                    <a:p>
                      <a:pPr algn="ctr"/>
                      <a:r>
                        <a:rPr kumimoji="1" lang="ja-JP" altLang="en-US" sz="800" dirty="0">
                          <a:solidFill>
                            <a:srgbClr val="002060"/>
                          </a:solidFill>
                          <a:latin typeface="Meiryo UI" panose="020B0604030504040204" pitchFamily="50" charset="-128"/>
                          <a:ea typeface="Meiryo UI" panose="020B0604030504040204" pitchFamily="50" charset="-128"/>
                        </a:rPr>
                        <a:t>農山漁村振興交付金の</a:t>
                      </a:r>
                      <a:endParaRPr kumimoji="1" lang="en-US" altLang="ja-JP" sz="800" dirty="0">
                        <a:solidFill>
                          <a:srgbClr val="002060"/>
                        </a:solidFill>
                        <a:latin typeface="Meiryo UI" panose="020B0604030504040204" pitchFamily="50" charset="-128"/>
                        <a:ea typeface="Meiryo UI" panose="020B0604030504040204" pitchFamily="50" charset="-128"/>
                      </a:endParaRPr>
                    </a:p>
                    <a:p>
                      <a:pPr algn="ctr"/>
                      <a:r>
                        <a:rPr kumimoji="1" lang="ja-JP" altLang="en-US" sz="800" dirty="0">
                          <a:solidFill>
                            <a:schemeClr val="accent2"/>
                          </a:solidFill>
                          <a:latin typeface="Meiryo UI" panose="020B0604030504040204" pitchFamily="50" charset="-128"/>
                          <a:ea typeface="Meiryo UI" panose="020B0604030504040204" pitchFamily="50" charset="-128"/>
                        </a:rPr>
                        <a:t>交付対象</a:t>
                      </a:r>
                    </a:p>
                  </a:txBody>
                  <a:tcPr marL="0" marR="68580" marT="0" marB="27000" anchor="b">
                    <a:lnL w="12700" cmpd="sng">
                      <a:noFill/>
                    </a:lnL>
                    <a:lnR w="12700" cmpd="sng">
                      <a:noFill/>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9432926"/>
                  </a:ext>
                </a:extLst>
              </a:tr>
            </a:tbl>
          </a:graphicData>
        </a:graphic>
      </p:graphicFrame>
      <p:graphicFrame>
        <p:nvGraphicFramePr>
          <p:cNvPr id="13" name="表 13">
            <a:extLst>
              <a:ext uri="{FF2B5EF4-FFF2-40B4-BE49-F238E27FC236}">
                <a16:creationId xmlns:a16="http://schemas.microsoft.com/office/drawing/2014/main" id="{169A6431-F816-43FD-900C-FA6117EC73DE}"/>
              </a:ext>
            </a:extLst>
          </p:cNvPr>
          <p:cNvGraphicFramePr>
            <a:graphicFrameLocks noGrp="1"/>
          </p:cNvGraphicFramePr>
          <p:nvPr/>
        </p:nvGraphicFramePr>
        <p:xfrm>
          <a:off x="3069578" y="4084979"/>
          <a:ext cx="1266833" cy="278460"/>
        </p:xfrm>
        <a:graphic>
          <a:graphicData uri="http://schemas.openxmlformats.org/drawingml/2006/table">
            <a:tbl>
              <a:tblPr firstRow="1" bandRow="1">
                <a:tableStyleId>{5C22544A-7EE6-4342-B048-85BDC9FD1C3A}</a:tableStyleId>
              </a:tblPr>
              <a:tblGrid>
                <a:gridCol w="1266833">
                  <a:extLst>
                    <a:ext uri="{9D8B030D-6E8A-4147-A177-3AD203B41FA5}">
                      <a16:colId xmlns:a16="http://schemas.microsoft.com/office/drawing/2014/main" val="1020484468"/>
                    </a:ext>
                  </a:extLst>
                </a:gridCol>
              </a:tblGrid>
              <a:tr h="278460">
                <a:tc>
                  <a:txBody>
                    <a:bodyPr/>
                    <a:lstStyle/>
                    <a:p>
                      <a:pPr algn="ctr"/>
                      <a:r>
                        <a:rPr kumimoji="1" lang="ja-JP" altLang="en-US" sz="800" dirty="0">
                          <a:solidFill>
                            <a:srgbClr val="002060"/>
                          </a:solidFill>
                          <a:latin typeface="Meiryo UI" panose="020B0604030504040204" pitchFamily="50" charset="-128"/>
                          <a:ea typeface="Meiryo UI" panose="020B0604030504040204" pitchFamily="50" charset="-128"/>
                        </a:rPr>
                        <a:t>農山漁村振興交付金の</a:t>
                      </a:r>
                      <a:endParaRPr kumimoji="1" lang="en-US" altLang="ja-JP" sz="800" dirty="0">
                        <a:solidFill>
                          <a:srgbClr val="002060"/>
                        </a:solidFill>
                        <a:latin typeface="Meiryo UI" panose="020B0604030504040204" pitchFamily="50" charset="-128"/>
                        <a:ea typeface="Meiryo UI" panose="020B0604030504040204" pitchFamily="50" charset="-128"/>
                      </a:endParaRPr>
                    </a:p>
                    <a:p>
                      <a:pPr algn="ctr"/>
                      <a:r>
                        <a:rPr kumimoji="1" lang="ja-JP" altLang="en-US" sz="800" dirty="0">
                          <a:solidFill>
                            <a:srgbClr val="187EC6"/>
                          </a:solidFill>
                          <a:latin typeface="Meiryo UI" panose="020B0604030504040204" pitchFamily="50" charset="-128"/>
                          <a:ea typeface="Meiryo UI" panose="020B0604030504040204" pitchFamily="50" charset="-128"/>
                        </a:rPr>
                        <a:t>交付対象以外</a:t>
                      </a:r>
                    </a:p>
                  </a:txBody>
                  <a:tcPr marL="0" marR="68580" marT="0" marB="27000" anchor="b">
                    <a:lnL w="12700" cmpd="sng">
                      <a:noFill/>
                    </a:lnL>
                    <a:lnR w="12700" cmpd="sng">
                      <a:noFill/>
                    </a:lnR>
                    <a:lnT w="12700" cmpd="sng">
                      <a:noFill/>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9432926"/>
                  </a:ext>
                </a:extLst>
              </a:tr>
            </a:tbl>
          </a:graphicData>
        </a:graphic>
      </p:graphicFrame>
      <p:sp>
        <p:nvSpPr>
          <p:cNvPr id="14" name="テキスト ボックス 13">
            <a:extLst>
              <a:ext uri="{FF2B5EF4-FFF2-40B4-BE49-F238E27FC236}">
                <a16:creationId xmlns:a16="http://schemas.microsoft.com/office/drawing/2014/main" id="{4965419E-1AEF-449D-8D38-E3253E94AAFB}"/>
              </a:ext>
            </a:extLst>
          </p:cNvPr>
          <p:cNvSpPr txBox="1"/>
          <p:nvPr/>
        </p:nvSpPr>
        <p:spPr>
          <a:xfrm>
            <a:off x="898089" y="3600000"/>
            <a:ext cx="3240000" cy="270000"/>
          </a:xfrm>
          <a:prstGeom prst="rect">
            <a:avLst/>
          </a:prstGeom>
          <a:solidFill>
            <a:schemeClr val="accent6">
              <a:lumMod val="60000"/>
              <a:lumOff val="40000"/>
            </a:schemeClr>
          </a:solidFill>
          <a:ln w="12700">
            <a:solidFill>
              <a:schemeClr val="accent6">
                <a:lumMod val="60000"/>
                <a:lumOff val="40000"/>
              </a:schemeClr>
            </a:solidFill>
          </a:ln>
        </p:spPr>
        <p:txBody>
          <a:bodyPr wrap="square" lIns="40500" tIns="40500" rIns="40500" bIns="40500" rtlCol="0" anchor="t" anchorCtr="0">
            <a:noAutofit/>
          </a:bodyPr>
          <a:lstStyle>
            <a:defPPr>
              <a:defRPr lang="en-US"/>
            </a:defPPr>
            <a:lvl1pPr algn="ctr" defTabSz="495330">
              <a:spcBef>
                <a:spcPts val="528"/>
              </a:spcBef>
              <a:spcAft>
                <a:spcPct val="0"/>
              </a:spcAft>
              <a:defRPr kumimoji="1" sz="1200" b="1">
                <a:solidFill>
                  <a:srgbClr val="FFFFFF"/>
                </a:solidFill>
                <a:latin typeface="Meiryo UI" pitchFamily="50" charset="-128"/>
                <a:ea typeface="Meiryo UI" pitchFamily="50" charset="-128"/>
                <a:cs typeface="Meiryo UI" pitchFamily="50" charset="-128"/>
              </a:defRPr>
            </a:lvl1pPr>
          </a:lstStyle>
          <a:p>
            <a:pPr marL="0" marR="0" lvl="0" indent="0" algn="ctr" defTabSz="371498" rtl="0" eaLnBrk="1" fontAlgn="auto" latinLnBrk="0" hangingPunct="1">
              <a:lnSpc>
                <a:spcPct val="100000"/>
              </a:lnSpc>
              <a:spcBef>
                <a:spcPts val="396"/>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itchFamily="50" charset="-128"/>
                <a:ea typeface="Meiryo UI" pitchFamily="50" charset="-128"/>
              </a:rPr>
              <a:t>マッチングのイメージ</a:t>
            </a:r>
          </a:p>
        </p:txBody>
      </p:sp>
      <p:sp>
        <p:nvSpPr>
          <p:cNvPr id="16" name="星: 5 pt 15">
            <a:extLst>
              <a:ext uri="{FF2B5EF4-FFF2-40B4-BE49-F238E27FC236}">
                <a16:creationId xmlns:a16="http://schemas.microsoft.com/office/drawing/2014/main" id="{88C6E3D0-BAA7-4882-A841-D1105B4F496B}"/>
              </a:ext>
            </a:extLst>
          </p:cNvPr>
          <p:cNvSpPr/>
          <p:nvPr/>
        </p:nvSpPr>
        <p:spPr>
          <a:xfrm>
            <a:off x="1732288" y="5777389"/>
            <a:ext cx="66400" cy="56606"/>
          </a:xfrm>
          <a:prstGeom prst="star5">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8" name="グループ化 17">
            <a:extLst>
              <a:ext uri="{FF2B5EF4-FFF2-40B4-BE49-F238E27FC236}">
                <a16:creationId xmlns:a16="http://schemas.microsoft.com/office/drawing/2014/main" id="{996E26E9-BF3B-4956-865A-6BC51D83341E}"/>
              </a:ext>
            </a:extLst>
          </p:cNvPr>
          <p:cNvGrpSpPr/>
          <p:nvPr/>
        </p:nvGrpSpPr>
        <p:grpSpPr>
          <a:xfrm>
            <a:off x="595097" y="4413321"/>
            <a:ext cx="3453451" cy="2091086"/>
            <a:chOff x="3839707" y="2992582"/>
            <a:chExt cx="6350581" cy="4628715"/>
          </a:xfrm>
        </p:grpSpPr>
        <p:sp>
          <p:nvSpPr>
            <p:cNvPr id="21" name="楕円 20">
              <a:extLst>
                <a:ext uri="{FF2B5EF4-FFF2-40B4-BE49-F238E27FC236}">
                  <a16:creationId xmlns:a16="http://schemas.microsoft.com/office/drawing/2014/main" id="{14B56866-AD72-49B3-B372-7BEDBC4EB2ED}"/>
                </a:ext>
              </a:extLst>
            </p:cNvPr>
            <p:cNvSpPr/>
            <p:nvPr/>
          </p:nvSpPr>
          <p:spPr>
            <a:xfrm>
              <a:off x="6821063" y="2992582"/>
              <a:ext cx="2986179" cy="2560685"/>
            </a:xfrm>
            <a:prstGeom prst="ellipse">
              <a:avLst/>
            </a:prstGeom>
            <a:solidFill>
              <a:srgbClr val="CCECFF"/>
            </a:solidFill>
            <a:ln>
              <a:solidFill>
                <a:srgbClr val="187E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楕円 21">
              <a:extLst>
                <a:ext uri="{FF2B5EF4-FFF2-40B4-BE49-F238E27FC236}">
                  <a16:creationId xmlns:a16="http://schemas.microsoft.com/office/drawing/2014/main" id="{0098C99F-63A4-4741-8B38-D5E26B803012}"/>
                </a:ext>
              </a:extLst>
            </p:cNvPr>
            <p:cNvSpPr/>
            <p:nvPr/>
          </p:nvSpPr>
          <p:spPr>
            <a:xfrm>
              <a:off x="4406457" y="3519596"/>
              <a:ext cx="1327191" cy="1177915"/>
            </a:xfrm>
            <a:prstGeom prst="ellipse">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楕円 22">
              <a:extLst>
                <a:ext uri="{FF2B5EF4-FFF2-40B4-BE49-F238E27FC236}">
                  <a16:creationId xmlns:a16="http://schemas.microsoft.com/office/drawing/2014/main" id="{BF94810A-8C65-463B-AD3A-2DABD7B40CA5}"/>
                </a:ext>
              </a:extLst>
            </p:cNvPr>
            <p:cNvSpPr/>
            <p:nvPr/>
          </p:nvSpPr>
          <p:spPr>
            <a:xfrm>
              <a:off x="4788689" y="4200738"/>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楕円 23">
              <a:extLst>
                <a:ext uri="{FF2B5EF4-FFF2-40B4-BE49-F238E27FC236}">
                  <a16:creationId xmlns:a16="http://schemas.microsoft.com/office/drawing/2014/main" id="{5FE0E625-5EDD-47E8-B549-6365312378C5}"/>
                </a:ext>
              </a:extLst>
            </p:cNvPr>
            <p:cNvSpPr/>
            <p:nvPr/>
          </p:nvSpPr>
          <p:spPr>
            <a:xfrm>
              <a:off x="4916099" y="3639948"/>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楕円 24">
              <a:extLst>
                <a:ext uri="{FF2B5EF4-FFF2-40B4-BE49-F238E27FC236}">
                  <a16:creationId xmlns:a16="http://schemas.microsoft.com/office/drawing/2014/main" id="{EBA4C799-CB5A-4097-B3C5-D9E9BB0978F2}"/>
                </a:ext>
              </a:extLst>
            </p:cNvPr>
            <p:cNvSpPr/>
            <p:nvPr/>
          </p:nvSpPr>
          <p:spPr>
            <a:xfrm>
              <a:off x="4555103" y="4185374"/>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楕円 25">
              <a:extLst>
                <a:ext uri="{FF2B5EF4-FFF2-40B4-BE49-F238E27FC236}">
                  <a16:creationId xmlns:a16="http://schemas.microsoft.com/office/drawing/2014/main" id="{FCB9C7B1-4AD8-463A-9F58-2F07A0A9F265}"/>
                </a:ext>
              </a:extLst>
            </p:cNvPr>
            <p:cNvSpPr/>
            <p:nvPr/>
          </p:nvSpPr>
          <p:spPr>
            <a:xfrm>
              <a:off x="5059436" y="4467753"/>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楕円 26">
              <a:extLst>
                <a:ext uri="{FF2B5EF4-FFF2-40B4-BE49-F238E27FC236}">
                  <a16:creationId xmlns:a16="http://schemas.microsoft.com/office/drawing/2014/main" id="{DD736678-F338-492F-BB1C-48CF35E367C6}"/>
                </a:ext>
              </a:extLst>
            </p:cNvPr>
            <p:cNvSpPr/>
            <p:nvPr/>
          </p:nvSpPr>
          <p:spPr>
            <a:xfrm>
              <a:off x="5054127" y="4065022"/>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楕円 27">
              <a:extLst>
                <a:ext uri="{FF2B5EF4-FFF2-40B4-BE49-F238E27FC236}">
                  <a16:creationId xmlns:a16="http://schemas.microsoft.com/office/drawing/2014/main" id="{2C68F1FA-9A83-4541-A86C-85E04FE75745}"/>
                </a:ext>
              </a:extLst>
            </p:cNvPr>
            <p:cNvSpPr/>
            <p:nvPr/>
          </p:nvSpPr>
          <p:spPr>
            <a:xfrm>
              <a:off x="5298330" y="4162328"/>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楕円 28">
              <a:extLst>
                <a:ext uri="{FF2B5EF4-FFF2-40B4-BE49-F238E27FC236}">
                  <a16:creationId xmlns:a16="http://schemas.microsoft.com/office/drawing/2014/main" id="{4235D83E-B05D-4FF5-99E6-8CBF837CB9DA}"/>
                </a:ext>
              </a:extLst>
            </p:cNvPr>
            <p:cNvSpPr/>
            <p:nvPr/>
          </p:nvSpPr>
          <p:spPr>
            <a:xfrm>
              <a:off x="5181537" y="3801271"/>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楕円 29">
              <a:extLst>
                <a:ext uri="{FF2B5EF4-FFF2-40B4-BE49-F238E27FC236}">
                  <a16:creationId xmlns:a16="http://schemas.microsoft.com/office/drawing/2014/main" id="{9E104519-0790-406F-9011-3CE444A6CF4E}"/>
                </a:ext>
              </a:extLst>
            </p:cNvPr>
            <p:cNvSpPr/>
            <p:nvPr/>
          </p:nvSpPr>
          <p:spPr>
            <a:xfrm>
              <a:off x="5314256" y="3929305"/>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楕円 30">
              <a:extLst>
                <a:ext uri="{FF2B5EF4-FFF2-40B4-BE49-F238E27FC236}">
                  <a16:creationId xmlns:a16="http://schemas.microsoft.com/office/drawing/2014/main" id="{04405636-89EB-4E78-AFCB-FC239EC13E8E}"/>
                </a:ext>
              </a:extLst>
            </p:cNvPr>
            <p:cNvSpPr/>
            <p:nvPr/>
          </p:nvSpPr>
          <p:spPr>
            <a:xfrm>
              <a:off x="5446975" y="4057340"/>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2" name="楕円 31">
              <a:extLst>
                <a:ext uri="{FF2B5EF4-FFF2-40B4-BE49-F238E27FC236}">
                  <a16:creationId xmlns:a16="http://schemas.microsoft.com/office/drawing/2014/main" id="{04171EDC-1CAA-4D55-AA68-61353910827B}"/>
                </a:ext>
              </a:extLst>
            </p:cNvPr>
            <p:cNvSpPr/>
            <p:nvPr/>
          </p:nvSpPr>
          <p:spPr>
            <a:xfrm>
              <a:off x="4624117" y="3888334"/>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3" name="楕円 32">
              <a:extLst>
                <a:ext uri="{FF2B5EF4-FFF2-40B4-BE49-F238E27FC236}">
                  <a16:creationId xmlns:a16="http://schemas.microsoft.com/office/drawing/2014/main" id="{E670F5F8-6C45-48AA-9111-69B98187002E}"/>
                </a:ext>
              </a:extLst>
            </p:cNvPr>
            <p:cNvSpPr/>
            <p:nvPr/>
          </p:nvSpPr>
          <p:spPr>
            <a:xfrm>
              <a:off x="8069511" y="4207239"/>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楕円 33">
              <a:extLst>
                <a:ext uri="{FF2B5EF4-FFF2-40B4-BE49-F238E27FC236}">
                  <a16:creationId xmlns:a16="http://schemas.microsoft.com/office/drawing/2014/main" id="{BD870D25-5AFB-4538-8A50-E2F0E845BED4}"/>
                </a:ext>
              </a:extLst>
            </p:cNvPr>
            <p:cNvSpPr/>
            <p:nvPr/>
          </p:nvSpPr>
          <p:spPr>
            <a:xfrm>
              <a:off x="8361932" y="4878822"/>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8" name="楕円 37">
              <a:extLst>
                <a:ext uri="{FF2B5EF4-FFF2-40B4-BE49-F238E27FC236}">
                  <a16:creationId xmlns:a16="http://schemas.microsoft.com/office/drawing/2014/main" id="{A9C2F942-BF96-489F-9F8F-FF5502F7BC7D}"/>
                </a:ext>
              </a:extLst>
            </p:cNvPr>
            <p:cNvSpPr/>
            <p:nvPr/>
          </p:nvSpPr>
          <p:spPr>
            <a:xfrm>
              <a:off x="7211257" y="4035524"/>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 name="楕円 38">
              <a:extLst>
                <a:ext uri="{FF2B5EF4-FFF2-40B4-BE49-F238E27FC236}">
                  <a16:creationId xmlns:a16="http://schemas.microsoft.com/office/drawing/2014/main" id="{B7CE91EB-8536-440D-834A-D2820CEE09A2}"/>
                </a:ext>
              </a:extLst>
            </p:cNvPr>
            <p:cNvSpPr/>
            <p:nvPr/>
          </p:nvSpPr>
          <p:spPr>
            <a:xfrm>
              <a:off x="7370520" y="4665797"/>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0" name="楕円 39">
              <a:extLst>
                <a:ext uri="{FF2B5EF4-FFF2-40B4-BE49-F238E27FC236}">
                  <a16:creationId xmlns:a16="http://schemas.microsoft.com/office/drawing/2014/main" id="{299B7D1B-1BE8-43FE-848A-4FDDBA680864}"/>
                </a:ext>
              </a:extLst>
            </p:cNvPr>
            <p:cNvSpPr/>
            <p:nvPr/>
          </p:nvSpPr>
          <p:spPr>
            <a:xfrm>
              <a:off x="7476695" y="429159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楕円 40">
              <a:extLst>
                <a:ext uri="{FF2B5EF4-FFF2-40B4-BE49-F238E27FC236}">
                  <a16:creationId xmlns:a16="http://schemas.microsoft.com/office/drawing/2014/main" id="{7BAB0F2D-B908-4FE9-BB4F-4326808A7FBB}"/>
                </a:ext>
              </a:extLst>
            </p:cNvPr>
            <p:cNvSpPr/>
            <p:nvPr/>
          </p:nvSpPr>
          <p:spPr>
            <a:xfrm>
              <a:off x="7929267" y="4111267"/>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 name="楕円 41">
              <a:extLst>
                <a:ext uri="{FF2B5EF4-FFF2-40B4-BE49-F238E27FC236}">
                  <a16:creationId xmlns:a16="http://schemas.microsoft.com/office/drawing/2014/main" id="{3874CB39-1C4E-445F-9CDE-78CEE7B8F881}"/>
                </a:ext>
              </a:extLst>
            </p:cNvPr>
            <p:cNvSpPr/>
            <p:nvPr/>
          </p:nvSpPr>
          <p:spPr>
            <a:xfrm>
              <a:off x="7025451" y="4440112"/>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 name="楕円 42">
              <a:extLst>
                <a:ext uri="{FF2B5EF4-FFF2-40B4-BE49-F238E27FC236}">
                  <a16:creationId xmlns:a16="http://schemas.microsoft.com/office/drawing/2014/main" id="{B2A0A622-CCCB-4B49-96DB-C12667C5EAEA}"/>
                </a:ext>
              </a:extLst>
            </p:cNvPr>
            <p:cNvSpPr/>
            <p:nvPr/>
          </p:nvSpPr>
          <p:spPr>
            <a:xfrm>
              <a:off x="7878834" y="4968446"/>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楕円 43">
              <a:extLst>
                <a:ext uri="{FF2B5EF4-FFF2-40B4-BE49-F238E27FC236}">
                  <a16:creationId xmlns:a16="http://schemas.microsoft.com/office/drawing/2014/main" id="{B5DAA831-FF3F-47B1-8FFA-561C9AFBE696}"/>
                </a:ext>
              </a:extLst>
            </p:cNvPr>
            <p:cNvSpPr/>
            <p:nvPr/>
          </p:nvSpPr>
          <p:spPr>
            <a:xfrm>
              <a:off x="8011553" y="5096480"/>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5" name="楕円 44">
              <a:extLst>
                <a:ext uri="{FF2B5EF4-FFF2-40B4-BE49-F238E27FC236}">
                  <a16:creationId xmlns:a16="http://schemas.microsoft.com/office/drawing/2014/main" id="{2672C299-3A6A-48D1-8ECF-FA51FB065B31}"/>
                </a:ext>
              </a:extLst>
            </p:cNvPr>
            <p:cNvSpPr/>
            <p:nvPr/>
          </p:nvSpPr>
          <p:spPr>
            <a:xfrm>
              <a:off x="8016862" y="4621281"/>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 name="楕円 45">
              <a:extLst>
                <a:ext uri="{FF2B5EF4-FFF2-40B4-BE49-F238E27FC236}">
                  <a16:creationId xmlns:a16="http://schemas.microsoft.com/office/drawing/2014/main" id="{C21D7FD7-2DB4-4768-B0E7-754EF1BB1EEA}"/>
                </a:ext>
              </a:extLst>
            </p:cNvPr>
            <p:cNvSpPr/>
            <p:nvPr/>
          </p:nvSpPr>
          <p:spPr>
            <a:xfrm>
              <a:off x="8276991" y="5265332"/>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 name="楕円 46">
              <a:extLst>
                <a:ext uri="{FF2B5EF4-FFF2-40B4-BE49-F238E27FC236}">
                  <a16:creationId xmlns:a16="http://schemas.microsoft.com/office/drawing/2014/main" id="{CACE9B7B-A59E-408F-AD69-623253652C7E}"/>
                </a:ext>
              </a:extLst>
            </p:cNvPr>
            <p:cNvSpPr/>
            <p:nvPr/>
          </p:nvSpPr>
          <p:spPr>
            <a:xfrm>
              <a:off x="8244692" y="4342955"/>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8" name="楕円 47">
              <a:extLst>
                <a:ext uri="{FF2B5EF4-FFF2-40B4-BE49-F238E27FC236}">
                  <a16:creationId xmlns:a16="http://schemas.microsoft.com/office/drawing/2014/main" id="{B840AC4E-E12C-48C5-8236-CF720A6855E9}"/>
                </a:ext>
              </a:extLst>
            </p:cNvPr>
            <p:cNvSpPr/>
            <p:nvPr/>
          </p:nvSpPr>
          <p:spPr>
            <a:xfrm>
              <a:off x="8510130" y="459902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9" name="楕円 48">
              <a:extLst>
                <a:ext uri="{FF2B5EF4-FFF2-40B4-BE49-F238E27FC236}">
                  <a16:creationId xmlns:a16="http://schemas.microsoft.com/office/drawing/2014/main" id="{3FEC2BE3-BFC4-487F-A0E3-C10A8E30AEAB}"/>
                </a:ext>
              </a:extLst>
            </p:cNvPr>
            <p:cNvSpPr/>
            <p:nvPr/>
          </p:nvSpPr>
          <p:spPr>
            <a:xfrm>
              <a:off x="8865817" y="4399994"/>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0" name="楕円 49">
              <a:extLst>
                <a:ext uri="{FF2B5EF4-FFF2-40B4-BE49-F238E27FC236}">
                  <a16:creationId xmlns:a16="http://schemas.microsoft.com/office/drawing/2014/main" id="{505FC698-1B6F-4A6A-8015-105E7FB28590}"/>
                </a:ext>
              </a:extLst>
            </p:cNvPr>
            <p:cNvSpPr/>
            <p:nvPr/>
          </p:nvSpPr>
          <p:spPr>
            <a:xfrm>
              <a:off x="8982618" y="4127858"/>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1" name="楕円 50">
              <a:extLst>
                <a:ext uri="{FF2B5EF4-FFF2-40B4-BE49-F238E27FC236}">
                  <a16:creationId xmlns:a16="http://schemas.microsoft.com/office/drawing/2014/main" id="{655C0854-CF06-45E3-944D-09301F426963}"/>
                </a:ext>
              </a:extLst>
            </p:cNvPr>
            <p:cNvSpPr/>
            <p:nvPr/>
          </p:nvSpPr>
          <p:spPr>
            <a:xfrm>
              <a:off x="9115337" y="4255892"/>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 name="楕円 51">
              <a:extLst>
                <a:ext uri="{FF2B5EF4-FFF2-40B4-BE49-F238E27FC236}">
                  <a16:creationId xmlns:a16="http://schemas.microsoft.com/office/drawing/2014/main" id="{4A692257-ACFB-44E4-A986-ED366C84BD5D}"/>
                </a:ext>
              </a:extLst>
            </p:cNvPr>
            <p:cNvSpPr/>
            <p:nvPr/>
          </p:nvSpPr>
          <p:spPr>
            <a:xfrm>
              <a:off x="9444480" y="4145782"/>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 name="楕円 52">
              <a:extLst>
                <a:ext uri="{FF2B5EF4-FFF2-40B4-BE49-F238E27FC236}">
                  <a16:creationId xmlns:a16="http://schemas.microsoft.com/office/drawing/2014/main" id="{8CCD652E-AB22-4D6D-8BE7-E3433112EEF1}"/>
                </a:ext>
              </a:extLst>
            </p:cNvPr>
            <p:cNvSpPr/>
            <p:nvPr/>
          </p:nvSpPr>
          <p:spPr>
            <a:xfrm>
              <a:off x="9293619" y="4733015"/>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4" name="楕円 53">
              <a:extLst>
                <a:ext uri="{FF2B5EF4-FFF2-40B4-BE49-F238E27FC236}">
                  <a16:creationId xmlns:a16="http://schemas.microsoft.com/office/drawing/2014/main" id="{70C0405A-E9EA-4C22-8BA2-780231A896B9}"/>
                </a:ext>
              </a:extLst>
            </p:cNvPr>
            <p:cNvSpPr/>
            <p:nvPr/>
          </p:nvSpPr>
          <p:spPr>
            <a:xfrm>
              <a:off x="7819991" y="4430018"/>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5" name="楕円 54">
              <a:extLst>
                <a:ext uri="{FF2B5EF4-FFF2-40B4-BE49-F238E27FC236}">
                  <a16:creationId xmlns:a16="http://schemas.microsoft.com/office/drawing/2014/main" id="{48530C81-7F81-43E5-9F97-DEBFA5FBA043}"/>
                </a:ext>
              </a:extLst>
            </p:cNvPr>
            <p:cNvSpPr/>
            <p:nvPr/>
          </p:nvSpPr>
          <p:spPr>
            <a:xfrm>
              <a:off x="8451742" y="4120175"/>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6" name="楕円 55">
              <a:extLst>
                <a:ext uri="{FF2B5EF4-FFF2-40B4-BE49-F238E27FC236}">
                  <a16:creationId xmlns:a16="http://schemas.microsoft.com/office/drawing/2014/main" id="{82FB0482-6799-4A69-A778-3EBF1C89A64F}"/>
                </a:ext>
              </a:extLst>
            </p:cNvPr>
            <p:cNvSpPr/>
            <p:nvPr/>
          </p:nvSpPr>
          <p:spPr>
            <a:xfrm>
              <a:off x="8744162" y="4791759"/>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7" name="楕円 56">
              <a:extLst>
                <a:ext uri="{FF2B5EF4-FFF2-40B4-BE49-F238E27FC236}">
                  <a16:creationId xmlns:a16="http://schemas.microsoft.com/office/drawing/2014/main" id="{631BBD7B-9A5A-418E-BE19-2875CD03B94E}"/>
                </a:ext>
              </a:extLst>
            </p:cNvPr>
            <p:cNvSpPr/>
            <p:nvPr/>
          </p:nvSpPr>
          <p:spPr>
            <a:xfrm>
              <a:off x="8876881" y="491979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8" name="楕円 57">
              <a:extLst>
                <a:ext uri="{FF2B5EF4-FFF2-40B4-BE49-F238E27FC236}">
                  <a16:creationId xmlns:a16="http://schemas.microsoft.com/office/drawing/2014/main" id="{332ABA1D-2476-4CB7-87EA-6E358D3EC25A}"/>
                </a:ext>
              </a:extLst>
            </p:cNvPr>
            <p:cNvSpPr/>
            <p:nvPr/>
          </p:nvSpPr>
          <p:spPr>
            <a:xfrm>
              <a:off x="5941076" y="6062403"/>
              <a:ext cx="84940" cy="819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9" name="楕円 58">
              <a:extLst>
                <a:ext uri="{FF2B5EF4-FFF2-40B4-BE49-F238E27FC236}">
                  <a16:creationId xmlns:a16="http://schemas.microsoft.com/office/drawing/2014/main" id="{8C4D3F87-7494-44B2-AF98-17270EE9AFAA}"/>
                </a:ext>
              </a:extLst>
            </p:cNvPr>
            <p:cNvSpPr/>
            <p:nvPr/>
          </p:nvSpPr>
          <p:spPr>
            <a:xfrm>
              <a:off x="7328050" y="606240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60" name="直線矢印コネクタ 59">
              <a:extLst>
                <a:ext uri="{FF2B5EF4-FFF2-40B4-BE49-F238E27FC236}">
                  <a16:creationId xmlns:a16="http://schemas.microsoft.com/office/drawing/2014/main" id="{0EB86CBF-5289-4B34-91DF-9ACA2F8A5356}"/>
                </a:ext>
              </a:extLst>
            </p:cNvPr>
            <p:cNvCxnSpPr>
              <a:cxnSpLocks/>
              <a:stCxn id="26" idx="5"/>
              <a:endCxn id="58" idx="0"/>
            </p:cNvCxnSpPr>
            <p:nvPr/>
          </p:nvCxnSpPr>
          <p:spPr>
            <a:xfrm>
              <a:off x="5131936" y="4537695"/>
              <a:ext cx="851610" cy="152470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4D6F665D-ED2A-4EEA-BF66-A552E2517ED2}"/>
                </a:ext>
              </a:extLst>
            </p:cNvPr>
            <p:cNvCxnSpPr>
              <a:cxnSpLocks/>
              <a:stCxn id="46" idx="2"/>
              <a:endCxn id="59" idx="7"/>
            </p:cNvCxnSpPr>
            <p:nvPr/>
          </p:nvCxnSpPr>
          <p:spPr>
            <a:xfrm flipH="1">
              <a:off x="7400551" y="5306303"/>
              <a:ext cx="876440" cy="76810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A38294C7-9D9E-4D74-AAF9-2FA4FE3E2C2E}"/>
                </a:ext>
              </a:extLst>
            </p:cNvPr>
            <p:cNvSpPr txBox="1"/>
            <p:nvPr/>
          </p:nvSpPr>
          <p:spPr>
            <a:xfrm>
              <a:off x="3839707" y="6394997"/>
              <a:ext cx="6350581" cy="122630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農山漁村振興交付金を受け取る確率が近い</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農業集落をマッチング</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（本研究では</a:t>
              </a:r>
              <a:r>
                <a:rPr kumimoji="0" lang="ja-JP" altLang="en-US" sz="1000" b="0" i="0" u="sng" strike="noStrike" kern="1200" cap="none" spc="0" normalizeH="0" baseline="0" noProof="0" dirty="0">
                  <a:ln>
                    <a:noFill/>
                  </a:ln>
                  <a:solidFill>
                    <a:srgbClr val="D092A7">
                      <a:lumMod val="75000"/>
                    </a:srgbClr>
                  </a:solidFill>
                  <a:effectLst/>
                  <a:uLnTx/>
                  <a:uFillTx/>
                  <a:latin typeface="Meiryo UI" panose="020B0604030504040204" pitchFamily="50" charset="-128"/>
                  <a:ea typeface="Meiryo UI" panose="020B0604030504040204" pitchFamily="50" charset="-128"/>
                  <a:cs typeface="+mn-cs"/>
                </a:rPr>
                <a:t>差の差分析</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の手法も組み合わせた分析を実施）</a:t>
              </a:r>
            </a:p>
          </p:txBody>
        </p:sp>
        <p:sp>
          <p:nvSpPr>
            <p:cNvPr id="63" name="楕円 62">
              <a:extLst>
                <a:ext uri="{FF2B5EF4-FFF2-40B4-BE49-F238E27FC236}">
                  <a16:creationId xmlns:a16="http://schemas.microsoft.com/office/drawing/2014/main" id="{0584C12E-E8C4-49AF-9B20-5BA49EEE72DB}"/>
                </a:ext>
              </a:extLst>
            </p:cNvPr>
            <p:cNvSpPr/>
            <p:nvPr/>
          </p:nvSpPr>
          <p:spPr>
            <a:xfrm>
              <a:off x="7322464" y="3701079"/>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4" name="楕円 63">
              <a:extLst>
                <a:ext uri="{FF2B5EF4-FFF2-40B4-BE49-F238E27FC236}">
                  <a16:creationId xmlns:a16="http://schemas.microsoft.com/office/drawing/2014/main" id="{C5E65491-1320-4EDE-9D5E-ADBA816E69F9}"/>
                </a:ext>
              </a:extLst>
            </p:cNvPr>
            <p:cNvSpPr/>
            <p:nvPr/>
          </p:nvSpPr>
          <p:spPr>
            <a:xfrm>
              <a:off x="7439265" y="342894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5" name="楕円 64">
              <a:extLst>
                <a:ext uri="{FF2B5EF4-FFF2-40B4-BE49-F238E27FC236}">
                  <a16:creationId xmlns:a16="http://schemas.microsoft.com/office/drawing/2014/main" id="{438FF85A-F313-4E35-9D57-36034F0B7F46}"/>
                </a:ext>
              </a:extLst>
            </p:cNvPr>
            <p:cNvSpPr/>
            <p:nvPr/>
          </p:nvSpPr>
          <p:spPr>
            <a:xfrm>
              <a:off x="7571984" y="3556977"/>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6" name="楕円 65">
              <a:extLst>
                <a:ext uri="{FF2B5EF4-FFF2-40B4-BE49-F238E27FC236}">
                  <a16:creationId xmlns:a16="http://schemas.microsoft.com/office/drawing/2014/main" id="{12F2462D-8588-4FF2-8142-7DB4218674F4}"/>
                </a:ext>
              </a:extLst>
            </p:cNvPr>
            <p:cNvSpPr/>
            <p:nvPr/>
          </p:nvSpPr>
          <p:spPr>
            <a:xfrm>
              <a:off x="7901127" y="3446867"/>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7" name="楕円 66">
              <a:extLst>
                <a:ext uri="{FF2B5EF4-FFF2-40B4-BE49-F238E27FC236}">
                  <a16:creationId xmlns:a16="http://schemas.microsoft.com/office/drawing/2014/main" id="{3323C09F-79A7-4FDB-BC9B-2467A9649871}"/>
                </a:ext>
              </a:extLst>
            </p:cNvPr>
            <p:cNvSpPr/>
            <p:nvPr/>
          </p:nvSpPr>
          <p:spPr>
            <a:xfrm>
              <a:off x="7750267" y="4034100"/>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8" name="楕円 67">
              <a:extLst>
                <a:ext uri="{FF2B5EF4-FFF2-40B4-BE49-F238E27FC236}">
                  <a16:creationId xmlns:a16="http://schemas.microsoft.com/office/drawing/2014/main" id="{D25402DB-A40A-46CF-9201-73C77DD2B1E3}"/>
                </a:ext>
              </a:extLst>
            </p:cNvPr>
            <p:cNvSpPr/>
            <p:nvPr/>
          </p:nvSpPr>
          <p:spPr>
            <a:xfrm>
              <a:off x="8456389" y="3817190"/>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9" name="楕円 68">
              <a:extLst>
                <a:ext uri="{FF2B5EF4-FFF2-40B4-BE49-F238E27FC236}">
                  <a16:creationId xmlns:a16="http://schemas.microsoft.com/office/drawing/2014/main" id="{82AB19C6-AA40-44E4-A21F-03C21FFCE448}"/>
                </a:ext>
              </a:extLst>
            </p:cNvPr>
            <p:cNvSpPr/>
            <p:nvPr/>
          </p:nvSpPr>
          <p:spPr>
            <a:xfrm>
              <a:off x="7945579" y="378993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 name="楕円 69">
              <a:extLst>
                <a:ext uri="{FF2B5EF4-FFF2-40B4-BE49-F238E27FC236}">
                  <a16:creationId xmlns:a16="http://schemas.microsoft.com/office/drawing/2014/main" id="{B901ED13-2C17-479B-A84E-2FC9B3C71E95}"/>
                </a:ext>
              </a:extLst>
            </p:cNvPr>
            <p:cNvSpPr/>
            <p:nvPr/>
          </p:nvSpPr>
          <p:spPr>
            <a:xfrm>
              <a:off x="8274722" y="367982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 name="楕円 70">
              <a:extLst>
                <a:ext uri="{FF2B5EF4-FFF2-40B4-BE49-F238E27FC236}">
                  <a16:creationId xmlns:a16="http://schemas.microsoft.com/office/drawing/2014/main" id="{1385F759-9142-4626-8599-D710097384BF}"/>
                </a:ext>
              </a:extLst>
            </p:cNvPr>
            <p:cNvSpPr/>
            <p:nvPr/>
          </p:nvSpPr>
          <p:spPr>
            <a:xfrm>
              <a:off x="8961118" y="3886111"/>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2" name="楕円 71">
              <a:extLst>
                <a:ext uri="{FF2B5EF4-FFF2-40B4-BE49-F238E27FC236}">
                  <a16:creationId xmlns:a16="http://schemas.microsoft.com/office/drawing/2014/main" id="{3C0C372F-EF9F-4BF5-87D0-18491F2C20B8}"/>
                </a:ext>
              </a:extLst>
            </p:cNvPr>
            <p:cNvSpPr/>
            <p:nvPr/>
          </p:nvSpPr>
          <p:spPr>
            <a:xfrm>
              <a:off x="9077919" y="3613974"/>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3" name="楕円 72">
              <a:extLst>
                <a:ext uri="{FF2B5EF4-FFF2-40B4-BE49-F238E27FC236}">
                  <a16:creationId xmlns:a16="http://schemas.microsoft.com/office/drawing/2014/main" id="{E11BEE3B-00E0-4DA0-99F8-D42A94736DB1}"/>
                </a:ext>
              </a:extLst>
            </p:cNvPr>
            <p:cNvSpPr/>
            <p:nvPr/>
          </p:nvSpPr>
          <p:spPr>
            <a:xfrm>
              <a:off x="8567108" y="3586717"/>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4" name="楕円 73">
              <a:extLst>
                <a:ext uri="{FF2B5EF4-FFF2-40B4-BE49-F238E27FC236}">
                  <a16:creationId xmlns:a16="http://schemas.microsoft.com/office/drawing/2014/main" id="{C947F324-3350-475D-A9AB-81D144BDB2DC}"/>
                </a:ext>
              </a:extLst>
            </p:cNvPr>
            <p:cNvSpPr/>
            <p:nvPr/>
          </p:nvSpPr>
          <p:spPr>
            <a:xfrm>
              <a:off x="8896251" y="3476608"/>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5" name="楕円 74">
              <a:extLst>
                <a:ext uri="{FF2B5EF4-FFF2-40B4-BE49-F238E27FC236}">
                  <a16:creationId xmlns:a16="http://schemas.microsoft.com/office/drawing/2014/main" id="{4AD99604-6E7A-4B71-BC30-5ED4DDF051BE}"/>
                </a:ext>
              </a:extLst>
            </p:cNvPr>
            <p:cNvSpPr/>
            <p:nvPr/>
          </p:nvSpPr>
          <p:spPr>
            <a:xfrm>
              <a:off x="8745390" y="4063840"/>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6" name="楕円 75">
              <a:extLst>
                <a:ext uri="{FF2B5EF4-FFF2-40B4-BE49-F238E27FC236}">
                  <a16:creationId xmlns:a16="http://schemas.microsoft.com/office/drawing/2014/main" id="{C36DA75D-14EA-473E-91A2-4832BB71EB34}"/>
                </a:ext>
              </a:extLst>
            </p:cNvPr>
            <p:cNvSpPr/>
            <p:nvPr/>
          </p:nvSpPr>
          <p:spPr>
            <a:xfrm>
              <a:off x="8444940" y="324165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7" name="楕円 76">
              <a:extLst>
                <a:ext uri="{FF2B5EF4-FFF2-40B4-BE49-F238E27FC236}">
                  <a16:creationId xmlns:a16="http://schemas.microsoft.com/office/drawing/2014/main" id="{C999A0C4-0FC6-4F34-80F3-60412B9A891E}"/>
                </a:ext>
              </a:extLst>
            </p:cNvPr>
            <p:cNvSpPr/>
            <p:nvPr/>
          </p:nvSpPr>
          <p:spPr>
            <a:xfrm>
              <a:off x="8229212" y="3419383"/>
              <a:ext cx="84940" cy="8194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9" name="星: 5 pt 18">
            <a:extLst>
              <a:ext uri="{FF2B5EF4-FFF2-40B4-BE49-F238E27FC236}">
                <a16:creationId xmlns:a16="http://schemas.microsoft.com/office/drawing/2014/main" id="{98EE4ABE-2A1F-4D9D-8396-65273A4E097B}"/>
              </a:ext>
            </a:extLst>
          </p:cNvPr>
          <p:cNvSpPr/>
          <p:nvPr/>
        </p:nvSpPr>
        <p:spPr>
          <a:xfrm>
            <a:off x="1252851" y="5045968"/>
            <a:ext cx="66400" cy="56606"/>
          </a:xfrm>
          <a:prstGeom prst="star5">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星: 5 pt 19">
            <a:extLst>
              <a:ext uri="{FF2B5EF4-FFF2-40B4-BE49-F238E27FC236}">
                <a16:creationId xmlns:a16="http://schemas.microsoft.com/office/drawing/2014/main" id="{4CFAAF0A-7FC9-4246-9826-8247E67B5EC8}"/>
              </a:ext>
            </a:extLst>
          </p:cNvPr>
          <p:cNvSpPr/>
          <p:nvPr/>
        </p:nvSpPr>
        <p:spPr>
          <a:xfrm>
            <a:off x="2995101" y="5393763"/>
            <a:ext cx="102109" cy="79404"/>
          </a:xfrm>
          <a:prstGeom prst="star5">
            <a:avLst/>
          </a:prstGeom>
          <a:solidFill>
            <a:schemeClr val="bg1">
              <a:lumMod val="50000"/>
            </a:schemeClr>
          </a:solidFill>
          <a:ln>
            <a:solidFill>
              <a:srgbClr val="187E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8" name="星: 5 pt 77">
            <a:extLst>
              <a:ext uri="{FF2B5EF4-FFF2-40B4-BE49-F238E27FC236}">
                <a16:creationId xmlns:a16="http://schemas.microsoft.com/office/drawing/2014/main" id="{4179E2D7-C2FE-46D0-A53C-4124DC6EB89C}"/>
              </a:ext>
            </a:extLst>
          </p:cNvPr>
          <p:cNvSpPr/>
          <p:nvPr/>
        </p:nvSpPr>
        <p:spPr>
          <a:xfrm>
            <a:off x="2451512" y="5768980"/>
            <a:ext cx="102109" cy="79404"/>
          </a:xfrm>
          <a:prstGeom prst="star5">
            <a:avLst/>
          </a:prstGeom>
          <a:solidFill>
            <a:schemeClr val="bg1">
              <a:lumMod val="50000"/>
            </a:schemeClr>
          </a:solidFill>
          <a:ln>
            <a:solidFill>
              <a:srgbClr val="187E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6" name="テキスト ボックス 85">
            <a:extLst>
              <a:ext uri="{FF2B5EF4-FFF2-40B4-BE49-F238E27FC236}">
                <a16:creationId xmlns:a16="http://schemas.microsoft.com/office/drawing/2014/main" id="{3D21DB21-C600-4BC8-81B0-4ACE7DE3A163}"/>
              </a:ext>
            </a:extLst>
          </p:cNvPr>
          <p:cNvSpPr txBox="1"/>
          <p:nvPr/>
        </p:nvSpPr>
        <p:spPr>
          <a:xfrm>
            <a:off x="5005911" y="3600000"/>
            <a:ext cx="3240000" cy="270000"/>
          </a:xfrm>
          <a:prstGeom prst="rect">
            <a:avLst/>
          </a:prstGeom>
          <a:solidFill>
            <a:schemeClr val="accent6">
              <a:lumMod val="60000"/>
              <a:lumOff val="40000"/>
            </a:schemeClr>
          </a:solidFill>
          <a:ln w="12700">
            <a:solidFill>
              <a:schemeClr val="accent6">
                <a:lumMod val="60000"/>
                <a:lumOff val="40000"/>
              </a:schemeClr>
            </a:solidFill>
          </a:ln>
        </p:spPr>
        <p:txBody>
          <a:bodyPr wrap="square" lIns="40500" tIns="40500" rIns="40500" bIns="40500" rtlCol="0" anchor="t" anchorCtr="0">
            <a:noAutofit/>
          </a:bodyPr>
          <a:lstStyle>
            <a:defPPr>
              <a:defRPr lang="en-US"/>
            </a:defPPr>
            <a:lvl1pPr algn="ctr" defTabSz="495330">
              <a:spcBef>
                <a:spcPts val="528"/>
              </a:spcBef>
              <a:spcAft>
                <a:spcPct val="0"/>
              </a:spcAft>
              <a:defRPr kumimoji="1" sz="1200" b="1">
                <a:solidFill>
                  <a:srgbClr val="FFFFFF"/>
                </a:solidFill>
                <a:latin typeface="Meiryo UI" pitchFamily="50" charset="-128"/>
                <a:ea typeface="Meiryo UI" pitchFamily="50" charset="-128"/>
                <a:cs typeface="Meiryo UI" pitchFamily="50" charset="-128"/>
              </a:defRPr>
            </a:lvl1pPr>
          </a:lstStyle>
          <a:p>
            <a:pPr marL="0" marR="0" lvl="0" indent="0" algn="ctr" defTabSz="371498" rtl="0" eaLnBrk="1" fontAlgn="auto" latinLnBrk="0" hangingPunct="1">
              <a:lnSpc>
                <a:spcPct val="100000"/>
              </a:lnSpc>
              <a:spcBef>
                <a:spcPts val="396"/>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itchFamily="50" charset="-128"/>
                <a:ea typeface="Meiryo UI" pitchFamily="50" charset="-128"/>
              </a:rPr>
              <a:t>分析例：平均的な介入効果</a:t>
            </a:r>
          </a:p>
        </p:txBody>
      </p:sp>
      <p:pic>
        <p:nvPicPr>
          <p:cNvPr id="88" name="図 87">
            <a:extLst>
              <a:ext uri="{FF2B5EF4-FFF2-40B4-BE49-F238E27FC236}">
                <a16:creationId xmlns:a16="http://schemas.microsoft.com/office/drawing/2014/main" id="{660CA1CD-8492-4C4C-93A6-3724DEE1EE31}"/>
              </a:ext>
            </a:extLst>
          </p:cNvPr>
          <p:cNvPicPr>
            <a:picLocks noChangeAspect="1"/>
          </p:cNvPicPr>
          <p:nvPr/>
        </p:nvPicPr>
        <p:blipFill>
          <a:blip r:embed="rId5"/>
          <a:stretch>
            <a:fillRect/>
          </a:stretch>
        </p:blipFill>
        <p:spPr>
          <a:xfrm>
            <a:off x="4564693" y="4026885"/>
            <a:ext cx="3727853" cy="2313322"/>
          </a:xfrm>
          <a:prstGeom prst="rect">
            <a:avLst/>
          </a:prstGeom>
        </p:spPr>
      </p:pic>
      <p:sp>
        <p:nvSpPr>
          <p:cNvPr id="90" name="テキスト ボックス 89">
            <a:extLst>
              <a:ext uri="{FF2B5EF4-FFF2-40B4-BE49-F238E27FC236}">
                <a16:creationId xmlns:a16="http://schemas.microsoft.com/office/drawing/2014/main" id="{852F0B5A-A85B-4F3A-A696-1E10A9B644D7}"/>
              </a:ext>
            </a:extLst>
          </p:cNvPr>
          <p:cNvSpPr txBox="1"/>
          <p:nvPr/>
        </p:nvSpPr>
        <p:spPr>
          <a:xfrm>
            <a:off x="4758029" y="6346991"/>
            <a:ext cx="420323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）介入対象と非介入対象の</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年における変化率の差分　</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を見ることで、</a:t>
            </a:r>
            <a:r>
              <a:rPr kumimoji="0" lang="ja-JP" altLang="en-US" sz="1000" b="0" i="0" u="sng" strike="noStrike" kern="0" cap="none" spc="0" normalizeH="0" baseline="0" noProof="0" dirty="0">
                <a:ln>
                  <a:noFill/>
                </a:ln>
                <a:solidFill>
                  <a:srgbClr val="D092A7">
                    <a:lumMod val="75000"/>
                  </a:srgbClr>
                </a:solidFill>
                <a:effectLst/>
                <a:uLnTx/>
                <a:uFillTx/>
                <a:latin typeface="Meiryo UI" panose="020B0604030504040204" pitchFamily="50" charset="-128"/>
                <a:ea typeface="Meiryo UI" panose="020B0604030504040204" pitchFamily="50" charset="-128"/>
                <a:cs typeface="+mn-cs"/>
              </a:rPr>
              <a:t>差の差分析</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を行っている。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91" name="図 90">
            <a:extLst>
              <a:ext uri="{FF2B5EF4-FFF2-40B4-BE49-F238E27FC236}">
                <a16:creationId xmlns:a16="http://schemas.microsoft.com/office/drawing/2014/main" id="{4C8BA661-C341-4041-8C9D-BFF7D0B23321}"/>
              </a:ext>
            </a:extLst>
          </p:cNvPr>
          <p:cNvPicPr>
            <a:picLocks noChangeAspect="1"/>
          </p:cNvPicPr>
          <p:nvPr/>
        </p:nvPicPr>
        <p:blipFill rotWithShape="1">
          <a:blip r:embed="rId6"/>
          <a:srcRect l="64311" t="62569" r="5149" b="16366"/>
          <a:stretch/>
        </p:blipFill>
        <p:spPr>
          <a:xfrm>
            <a:off x="6859648" y="4360443"/>
            <a:ext cx="1270001" cy="542173"/>
          </a:xfrm>
          <a:prstGeom prst="rect">
            <a:avLst/>
          </a:prstGeom>
        </p:spPr>
      </p:pic>
      <p:sp>
        <p:nvSpPr>
          <p:cNvPr id="87" name="テキスト ボックス 86">
            <a:extLst>
              <a:ext uri="{FF2B5EF4-FFF2-40B4-BE49-F238E27FC236}">
                <a16:creationId xmlns:a16="http://schemas.microsoft.com/office/drawing/2014/main" id="{3F77A642-F5A4-4C6E-86B6-B179B29741BA}"/>
              </a:ext>
            </a:extLst>
          </p:cNvPr>
          <p:cNvSpPr txBox="1"/>
          <p:nvPr/>
        </p:nvSpPr>
        <p:spPr>
          <a:xfrm>
            <a:off x="7990164" y="5238414"/>
            <a:ext cx="1062715" cy="583301"/>
          </a:xfrm>
          <a:prstGeom prst="rect">
            <a:avLst/>
          </a:prstGeom>
          <a:solidFill>
            <a:schemeClr val="accent6">
              <a:lumMod val="20000"/>
              <a:lumOff val="80000"/>
            </a:schemeClr>
          </a:solidFill>
          <a:ln w="952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just" defTabSz="583619" rtl="0" eaLnBrk="1" fontAlgn="auto" latinLnBrk="0" hangingPunct="1">
              <a:lnSpc>
                <a:spcPct val="11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差分</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7.8</a:t>
            </a:r>
          </a:p>
          <a:p>
            <a:pPr marL="0" marR="0" lvl="0" indent="0" algn="just" defTabSz="583619" rtl="0" eaLnBrk="1" fontAlgn="auto" latinLnBrk="0" hangingPunct="1">
              <a:lnSpc>
                <a:spcPct val="11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＝統計的に有意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583619" rtl="0" eaLnBrk="1" fontAlgn="auto" latinLnBrk="0" hangingPunct="1">
              <a:lnSpc>
                <a:spcPct val="11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な差異（</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右中かっこ 1">
            <a:extLst>
              <a:ext uri="{FF2B5EF4-FFF2-40B4-BE49-F238E27FC236}">
                <a16:creationId xmlns:a16="http://schemas.microsoft.com/office/drawing/2014/main" id="{EF959B07-9740-4138-B284-8C6690DC97EC}"/>
              </a:ext>
            </a:extLst>
          </p:cNvPr>
          <p:cNvSpPr/>
          <p:nvPr/>
        </p:nvSpPr>
        <p:spPr>
          <a:xfrm>
            <a:off x="7857412" y="5241234"/>
            <a:ext cx="68532" cy="542173"/>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9" name="正方形/長方形 78">
            <a:extLst>
              <a:ext uri="{FF2B5EF4-FFF2-40B4-BE49-F238E27FC236}">
                <a16:creationId xmlns:a16="http://schemas.microsoft.com/office/drawing/2014/main" id="{89C5A4A9-AE5A-4A17-AE79-712604DA020F}"/>
              </a:ext>
            </a:extLst>
          </p:cNvPr>
          <p:cNvSpPr/>
          <p:nvPr/>
        </p:nvSpPr>
        <p:spPr>
          <a:xfrm>
            <a:off x="527220" y="1046774"/>
            <a:ext cx="8248017" cy="2213560"/>
          </a:xfrm>
          <a:prstGeom prst="rect">
            <a:avLst/>
          </a:prstGeom>
          <a:solidFill>
            <a:schemeClr val="accent6">
              <a:lumMod val="20000"/>
              <a:lumOff val="80000"/>
            </a:schemeClr>
          </a:solidFill>
          <a:ln w="952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＜農林業センサスを用いた定量分析：</a:t>
            </a:r>
            <a:r>
              <a:rPr kumimoji="0" lang="ja-JP" altLang="en-US" sz="1600" b="1" i="0" u="sng" strike="noStrike" kern="1200" cap="none" spc="0" normalizeH="0" baseline="0" noProof="0" dirty="0">
                <a:ln>
                  <a:noFill/>
                </a:ln>
                <a:solidFill>
                  <a:srgbClr val="D092A7">
                    <a:lumMod val="75000"/>
                  </a:srgbClr>
                </a:solidFill>
                <a:effectLst/>
                <a:uLnTx/>
                <a:uFillTx/>
                <a:latin typeface="游ゴシック Light" panose="020B0300000000000000" pitchFamily="50" charset="-128"/>
                <a:ea typeface="游ゴシック Light" panose="020B0300000000000000" pitchFamily="50" charset="-128"/>
                <a:cs typeface="+mn-cs"/>
              </a:rPr>
              <a:t>傾向スコアマッチング</a:t>
            </a: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傾向スコアとは：</a:t>
            </a:r>
            <a:r>
              <a:rPr kumimoji="0" lang="ja-JP" altLang="en-US" sz="1400" b="0" i="1"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観測できる属性から予測される、施策（介入）を受ける確率</a:t>
            </a:r>
            <a:r>
              <a:rPr kumimoji="0" lang="ja-JP" altLang="en-US" sz="14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のこと。</a:t>
            </a:r>
            <a:endParaRPr kumimoji="0" lang="en-US" altLang="ja-JP" sz="14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→まず介入を受ける確率を推定し、介入群のそれぞれの人について、その確率の予測値が近いものの介入を受けていない人を探してきてマッチさせる手法が傾向スコアマッチング。</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ここでは・・・</a:t>
            </a:r>
            <a:endParaRPr kumimoji="0" lang="en-US" altLang="ja-JP" sz="14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各集落が農山漁村振興交付金を受け取る確率（傾向スコア）</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を算出し、その確率が近い集落同士をマッチングさせることで、介入効果の分析を実施。</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0" name="吹き出し: 四角形 79">
            <a:extLst>
              <a:ext uri="{FF2B5EF4-FFF2-40B4-BE49-F238E27FC236}">
                <a16:creationId xmlns:a16="http://schemas.microsoft.com/office/drawing/2014/main" id="{4545B80B-A295-4CF4-A54A-73E157CD62B7}"/>
              </a:ext>
            </a:extLst>
          </p:cNvPr>
          <p:cNvSpPr/>
          <p:nvPr/>
        </p:nvSpPr>
        <p:spPr>
          <a:xfrm>
            <a:off x="5734017" y="108000"/>
            <a:ext cx="3041220" cy="805585"/>
          </a:xfrm>
          <a:prstGeom prst="wedgeRectCallout">
            <a:avLst>
              <a:gd name="adj1" fmla="val 7598"/>
              <a:gd name="adj2" fmla="val 81952"/>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農林業経営体数以外にも、経営耕地面積、寄合の開催頻度、田の面積割合、最寄り人口集中地区までの移動時間 などの条件に着目。</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5" name="図 4">
            <a:extLst>
              <a:ext uri="{FF2B5EF4-FFF2-40B4-BE49-F238E27FC236}">
                <a16:creationId xmlns:a16="http://schemas.microsoft.com/office/drawing/2014/main" id="{F5AF45A2-F270-438D-8484-911251A51670}"/>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4" name="スライド番号プレースホルダー 3">
            <a:extLst>
              <a:ext uri="{FF2B5EF4-FFF2-40B4-BE49-F238E27FC236}">
                <a16:creationId xmlns:a16="http://schemas.microsoft.com/office/drawing/2014/main" id="{5A75494B-57F4-4D1D-A858-A943111EE3F8}"/>
              </a:ext>
            </a:extLst>
          </p:cNvPr>
          <p:cNvSpPr>
            <a:spLocks noGrp="1"/>
          </p:cNvSpPr>
          <p:nvPr>
            <p:ph type="sldNum" sz="quarter" idx="12"/>
          </p:nvPr>
        </p:nvSpPr>
        <p:spPr>
          <a:xfrm>
            <a:off x="7086600" y="6477166"/>
            <a:ext cx="2057400" cy="365125"/>
          </a:xfrm>
        </p:spPr>
        <p:txBody>
          <a:bodyPr/>
          <a:lstStyle/>
          <a:p>
            <a:r>
              <a:rPr kumimoji="1" lang="en-US" altLang="ja-JP" dirty="0">
                <a:solidFill>
                  <a:schemeClr val="tx1"/>
                </a:solidFill>
              </a:rPr>
              <a:t>39</a:t>
            </a:r>
            <a:endParaRPr kumimoji="1" lang="ja-JP" altLang="en-US" dirty="0">
              <a:solidFill>
                <a:schemeClr val="tx1"/>
              </a:solidFill>
            </a:endParaRPr>
          </a:p>
        </p:txBody>
      </p:sp>
      <p:pic>
        <p:nvPicPr>
          <p:cNvPr id="3" name="40">
            <a:hlinkClick r:id="" action="ppaction://media"/>
            <a:extLst>
              <a:ext uri="{FF2B5EF4-FFF2-40B4-BE49-F238E27FC236}">
                <a16:creationId xmlns:a16="http://schemas.microsoft.com/office/drawing/2014/main" id="{45674773-5D20-F833-4A6D-0304B5FED9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57757" y="631710"/>
            <a:ext cx="609600" cy="609600"/>
          </a:xfrm>
          <a:prstGeom prst="rect">
            <a:avLst/>
          </a:prstGeom>
        </p:spPr>
      </p:pic>
    </p:spTree>
    <p:extLst>
      <p:ext uri="{BB962C8B-B14F-4D97-AF65-F5344CB8AC3E}">
        <p14:creationId xmlns:p14="http://schemas.microsoft.com/office/powerpoint/2010/main" val="126467454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EBB419A-5530-4B61-AC88-544A1947AC76}"/>
              </a:ext>
            </a:extLst>
          </p:cNvPr>
          <p:cNvSpPr txBox="1"/>
          <p:nvPr/>
        </p:nvSpPr>
        <p:spPr>
          <a:xfrm>
            <a:off x="291386" y="242607"/>
            <a:ext cx="1303407"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＜結果概要＞</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36" name="テキスト ボックス 35">
            <a:extLst>
              <a:ext uri="{FF2B5EF4-FFF2-40B4-BE49-F238E27FC236}">
                <a16:creationId xmlns:a16="http://schemas.microsoft.com/office/drawing/2014/main" id="{507FDAB1-C111-48D2-A0B5-CE225B79AE08}"/>
              </a:ext>
            </a:extLst>
          </p:cNvPr>
          <p:cNvSpPr txBox="1"/>
          <p:nvPr/>
        </p:nvSpPr>
        <p:spPr>
          <a:xfrm>
            <a:off x="291386" y="617185"/>
            <a:ext cx="8561226" cy="984885"/>
          </a:xfrm>
          <a:prstGeom prst="rect">
            <a:avLst/>
          </a:prstGeom>
          <a:noFill/>
          <a:ln w="19050">
            <a:solidFill>
              <a:schemeClr val="accent1">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本交付金の政策効果</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農業集落において、「農林業経営体」のうち</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「６次産業化に取り組む農業経営体数」や「雇用のある農業経営体数」が向上</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すること等を確認。</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アンケート調査で、事業継続意欲や地域活性化</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意欲等の向上</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も確認。</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215C7945-1CEE-4967-97C2-7C2997A16D57}"/>
              </a:ext>
            </a:extLst>
          </p:cNvPr>
          <p:cNvSpPr txBox="1"/>
          <p:nvPr/>
        </p:nvSpPr>
        <p:spPr>
          <a:xfrm>
            <a:off x="291386" y="1996444"/>
            <a:ext cx="8561226" cy="1169551"/>
          </a:xfrm>
          <a:prstGeom prst="rect">
            <a:avLst/>
          </a:prstGeom>
          <a:noFill/>
          <a:ln w="19050">
            <a:solidFill>
              <a:schemeClr val="accent1">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更に・・・</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4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本交付金の効果を高めるための方策</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として、事業申請時における事業実施方法の具体化や、事業運用時における地域内外との交流の促進等、</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事業の場面に応じた取組の重要性を示唆</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今後も本交付金の政策効果を把握していくためには、交付金事業と政策効果が及ぶ農業集落を紐付けることや、</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農山漁村活性化までのステップ整理</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の重要性が示された。</a:t>
            </a:r>
          </a:p>
        </p:txBody>
      </p:sp>
      <p:sp>
        <p:nvSpPr>
          <p:cNvPr id="9" name="テキスト ボックス 8">
            <a:extLst>
              <a:ext uri="{FF2B5EF4-FFF2-40B4-BE49-F238E27FC236}">
                <a16:creationId xmlns:a16="http://schemas.microsoft.com/office/drawing/2014/main" id="{BE9BD98D-2F24-4CE0-A45A-631492373844}"/>
              </a:ext>
            </a:extLst>
          </p:cNvPr>
          <p:cNvSpPr txBox="1"/>
          <p:nvPr/>
        </p:nvSpPr>
        <p:spPr>
          <a:xfrm>
            <a:off x="291386" y="3424659"/>
            <a:ext cx="1555169"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＜研究の活用＞</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FE56FF12-869C-420B-91A1-6E913A2517A4}"/>
              </a:ext>
            </a:extLst>
          </p:cNvPr>
          <p:cNvSpPr txBox="1"/>
          <p:nvPr/>
        </p:nvSpPr>
        <p:spPr>
          <a:xfrm>
            <a:off x="291386" y="3799237"/>
            <a:ext cx="8561226" cy="2816156"/>
          </a:xfrm>
          <a:prstGeom prst="rect">
            <a:avLst/>
          </a:prstGeom>
          <a:noFill/>
          <a:ln w="19050">
            <a:solidFill>
              <a:schemeClr val="accent1">
                <a:lumMod val="75000"/>
              </a:schemeClr>
            </a:solidFill>
          </a:ln>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本報告書の示唆も踏まえ、交付金終了後の事業継続の把握等のため、事業評価年度以降も事業の実施後の状況について調査を求めることができるよう、令和</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日付で</a:t>
            </a:r>
            <a:r>
              <a:rPr kumimoji="1"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実施要領を改正</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するとともに、同年</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月に</a:t>
            </a:r>
            <a:r>
              <a:rPr kumimoji="1"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優良事例を公表</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（参考）</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 実施要領　別記３：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hlinkClick r:id="rId5"/>
              </a:rPr>
              <a:t>https://www.maff.go.jp/j/nousin/inobe/attach/pdf/index-68.pdf</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優良事例：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hlinkClick r:id="rId6"/>
              </a:rPr>
              <a:t>https://www.maff.go.jp/j/kasseika/k_seibi/attach/pdf/zirei2-18.pdf</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関係個所抜粋</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農山漁村振興交付金報告書概要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P49</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分析結果の考察・結果を踏まえた示唆（事業完了後の効果分析等の対応方法案）</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交付金終了後の事業継続状況を農林水産省や地方公共団体が継続的に把握している場合には、アンケート調査等を実施する必要はない。</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なお、アンケート調査等により把握が必要な場合には、</a:t>
            </a:r>
            <a:r>
              <a:rPr kumimoji="0"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農山漁村振興交付金終了後の事業の継続状態を把握</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ためのものであり、アンケート調査への回答がない場合でも電話調査等により事業の継続状況を把握する必要があるため業務負担が大きい。そのため、農林水産省や地方公共団体の職員、事業実施主体の負担を高めないため</a:t>
            </a:r>
            <a:r>
              <a:rPr kumimoji="0"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サンプリング調査を実施</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事業完了後にはモデルケース・勝ちパターンの分析のために、</a:t>
            </a:r>
            <a:r>
              <a:rPr kumimoji="0"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各対策・事業ごとに地域課題の解決を実現している優良事例の調査</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を行い、農山漁村振興交付金が政策効果を発現するために重要な要素の抽出・蓄積に取り組むことも重要である。</a:t>
            </a:r>
          </a:p>
        </p:txBody>
      </p:sp>
      <p:sp>
        <p:nvSpPr>
          <p:cNvPr id="12" name="テキスト ボックス 11">
            <a:extLst>
              <a:ext uri="{FF2B5EF4-FFF2-40B4-BE49-F238E27FC236}">
                <a16:creationId xmlns:a16="http://schemas.microsoft.com/office/drawing/2014/main" id="{E3850732-A478-4156-B085-AC1E588B35B8}"/>
              </a:ext>
            </a:extLst>
          </p:cNvPr>
          <p:cNvSpPr txBox="1"/>
          <p:nvPr/>
        </p:nvSpPr>
        <p:spPr>
          <a:xfrm>
            <a:off x="4799021" y="150274"/>
            <a:ext cx="4053591" cy="388887"/>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▼本調査研究の概要はこちら</a:t>
            </a:r>
            <a:endParaRPr kumimoji="0"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rPr>
              <a:t>https://www.soumu.go.jp/main_content/000809950.pdf</a:t>
            </a:r>
          </a:p>
        </p:txBody>
      </p:sp>
      <p:sp>
        <p:nvSpPr>
          <p:cNvPr id="3" name="スライド番号プレースホルダー 2">
            <a:extLst>
              <a:ext uri="{FF2B5EF4-FFF2-40B4-BE49-F238E27FC236}">
                <a16:creationId xmlns:a16="http://schemas.microsoft.com/office/drawing/2014/main" id="{FECEBACA-D815-4351-89F1-DE3C22653B2F}"/>
              </a:ext>
            </a:extLst>
          </p:cNvPr>
          <p:cNvSpPr>
            <a:spLocks noGrp="1"/>
          </p:cNvSpPr>
          <p:nvPr>
            <p:ph type="sldNum" sz="quarter" idx="12"/>
          </p:nvPr>
        </p:nvSpPr>
        <p:spPr>
          <a:xfrm>
            <a:off x="7086600" y="6492875"/>
            <a:ext cx="2057400" cy="365125"/>
          </a:xfrm>
        </p:spPr>
        <p:txBody>
          <a:bodyPr/>
          <a:lstStyle/>
          <a:p>
            <a:r>
              <a:rPr kumimoji="1" lang="en-US" altLang="ja-JP" dirty="0">
                <a:solidFill>
                  <a:schemeClr val="tx1"/>
                </a:solidFill>
              </a:rPr>
              <a:t>40</a:t>
            </a:r>
            <a:endParaRPr kumimoji="1" lang="ja-JP" altLang="en-US" dirty="0">
              <a:solidFill>
                <a:schemeClr val="tx1"/>
              </a:solidFill>
            </a:endParaRPr>
          </a:p>
        </p:txBody>
      </p:sp>
      <p:pic>
        <p:nvPicPr>
          <p:cNvPr id="2" name="41">
            <a:hlinkClick r:id="" action="ppaction://media"/>
            <a:extLst>
              <a:ext uri="{FF2B5EF4-FFF2-40B4-BE49-F238E27FC236}">
                <a16:creationId xmlns:a16="http://schemas.microsoft.com/office/drawing/2014/main" id="{797BB247-EA39-CAB1-9297-25AC5F35AF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3257" y="390884"/>
            <a:ext cx="609600" cy="609600"/>
          </a:xfrm>
          <a:prstGeom prst="rect">
            <a:avLst/>
          </a:prstGeom>
        </p:spPr>
      </p:pic>
    </p:spTree>
    <p:extLst>
      <p:ext uri="{BB962C8B-B14F-4D97-AF65-F5344CB8AC3E}">
        <p14:creationId xmlns:p14="http://schemas.microsoft.com/office/powerpoint/2010/main" val="242850337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716B0BB-8894-48CA-95C6-BA6EC0AE21E3}"/>
              </a:ext>
            </a:extLst>
          </p:cNvPr>
          <p:cNvSpPr/>
          <p:nvPr/>
        </p:nvSpPr>
        <p:spPr>
          <a:xfrm>
            <a:off x="0" y="0"/>
            <a:ext cx="9144000" cy="5201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742928"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uLnTx/>
                <a:uFillTx/>
                <a:latin typeface="游ゴシック Light" panose="020B0300000000000000" pitchFamily="50" charset="-128"/>
                <a:ea typeface="游ゴシック" panose="020B0400000000000000" pitchFamily="50" charset="-128"/>
                <a:cs typeface="+mn-cs"/>
              </a:rPr>
              <a:t>　</a:t>
            </a:r>
            <a:r>
              <a:rPr kumimoji="0" lang="ja-JP" altLang="en-US" sz="1800" b="1" i="0" u="none" strike="noStrike" kern="1200" cap="none" spc="0" normalizeH="0" baseline="0" noProof="0" dirty="0">
                <a:ln>
                  <a:noFill/>
                </a:ln>
                <a:solidFill>
                  <a:prstClr val="white"/>
                </a:solidFill>
                <a:effectLst/>
                <a:uLnTx/>
                <a:uFillTx/>
                <a:latin typeface="游ゴシック Light" panose="020B0300000000000000" pitchFamily="50" charset="-128"/>
                <a:ea typeface="游ゴシック" panose="020B0400000000000000" pitchFamily="50" charset="-128"/>
                <a:cs typeface="+mn-cs"/>
              </a:rPr>
              <a:t>例２：在外教育施設に派遣された教師に係る派遣効果</a:t>
            </a:r>
            <a:endParaRPr kumimoji="0" lang="en-US" altLang="ja-JP" sz="1050" b="1" i="0" u="none" strike="noStrike" kern="1200" cap="none" spc="0" normalizeH="0" baseline="0" noProof="0" dirty="0">
              <a:ln>
                <a:noFill/>
              </a:ln>
              <a:solidFill>
                <a:srgbClr val="FFFFFF"/>
              </a:solidFill>
              <a:effectLst/>
              <a:uLnTx/>
              <a:uFillTx/>
              <a:latin typeface="BIZ UDゴシック"/>
              <a:ea typeface="BIZ UDゴシック"/>
              <a:cs typeface="+mn-cs"/>
            </a:endParaRPr>
          </a:p>
        </p:txBody>
      </p:sp>
      <p:sp>
        <p:nvSpPr>
          <p:cNvPr id="10" name="テキスト ボックス 9">
            <a:extLst>
              <a:ext uri="{FF2B5EF4-FFF2-40B4-BE49-F238E27FC236}">
                <a16:creationId xmlns:a16="http://schemas.microsoft.com/office/drawing/2014/main" id="{3EBB419A-5530-4B61-AC88-544A1947AC76}"/>
              </a:ext>
            </a:extLst>
          </p:cNvPr>
          <p:cNvSpPr txBox="1"/>
          <p:nvPr/>
        </p:nvSpPr>
        <p:spPr>
          <a:xfrm>
            <a:off x="291600" y="707802"/>
            <a:ext cx="1672587"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＜概要・背景＞</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6957BAC7-9508-4D48-A7A7-579A9C82F0AE}"/>
              </a:ext>
            </a:extLst>
          </p:cNvPr>
          <p:cNvSpPr txBox="1"/>
          <p:nvPr/>
        </p:nvSpPr>
        <p:spPr>
          <a:xfrm>
            <a:off x="291600" y="2836396"/>
            <a:ext cx="1991816"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＜効果検証の概要＞</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9C7D30F8-D5DA-416F-832C-66740A1326DD}"/>
              </a:ext>
            </a:extLst>
          </p:cNvPr>
          <p:cNvSpPr txBox="1"/>
          <p:nvPr/>
        </p:nvSpPr>
        <p:spPr>
          <a:xfrm>
            <a:off x="291600" y="1138935"/>
            <a:ext cx="8560800" cy="1112420"/>
          </a:xfrm>
          <a:prstGeom prst="rect">
            <a:avLst/>
          </a:prstGeom>
          <a:noFill/>
          <a:ln w="19050">
            <a:solidFill>
              <a:schemeClr val="accent5"/>
            </a:solidFill>
          </a:ln>
        </p:spPr>
        <p:txBody>
          <a:bodyPr wrap="square" rtlCol="0">
            <a:spAutoFit/>
          </a:bodyPr>
          <a:lstStyle/>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日本人学校等の在外教育施設は、</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海外に在留する日本人の子供のため、日本国内の学校教育に準じた教育を行っている施設</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であり、文部科学省では、当該施設に教師を派遣する事業を実施</a:t>
            </a:r>
            <a:r>
              <a:rPr kumimoji="0" lang="en-US" altLang="ja-JP" sz="9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en-US" altLang="ja-JP" sz="105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派遣が教師の能力等の向上にどのように寄与しているのか</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、必ずしも定量的に明らかとなっていないため、本研究を通じて明らかにすることとした。</a:t>
            </a:r>
            <a:endPar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9" name="テキスト ボックス 58">
            <a:extLst>
              <a:ext uri="{FF2B5EF4-FFF2-40B4-BE49-F238E27FC236}">
                <a16:creationId xmlns:a16="http://schemas.microsoft.com/office/drawing/2014/main" id="{272F7FB0-6631-4731-B9B0-6A18C153F655}"/>
              </a:ext>
            </a:extLst>
          </p:cNvPr>
          <p:cNvSpPr txBox="1"/>
          <p:nvPr/>
        </p:nvSpPr>
        <p:spPr>
          <a:xfrm>
            <a:off x="291600" y="2288866"/>
            <a:ext cx="873185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年４月現在の在外教育施設数は</a:t>
            </a:r>
            <a:r>
              <a:rPr kumimoji="0"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329</a:t>
            </a: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施設。</a:t>
            </a:r>
            <a:r>
              <a:rPr kumimoji="0"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年度における派遣中の教師は</a:t>
            </a:r>
            <a:r>
              <a:rPr kumimoji="0" lang="en-US" altLang="ja-JP"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1,331</a:t>
            </a:r>
            <a:r>
              <a:rPr kumimoji="0" lang="ja-JP" altLang="en-US" sz="9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名。</a:t>
            </a:r>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 name="グループ化 1">
            <a:extLst>
              <a:ext uri="{FF2B5EF4-FFF2-40B4-BE49-F238E27FC236}">
                <a16:creationId xmlns:a16="http://schemas.microsoft.com/office/drawing/2014/main" id="{96D29444-AB8B-41EC-B970-A54CF057CD44}"/>
              </a:ext>
            </a:extLst>
          </p:cNvPr>
          <p:cNvGrpSpPr/>
          <p:nvPr/>
        </p:nvGrpSpPr>
        <p:grpSpPr>
          <a:xfrm>
            <a:off x="260176" y="3266626"/>
            <a:ext cx="8623649" cy="3264237"/>
            <a:chOff x="157289" y="3285877"/>
            <a:chExt cx="8623649" cy="3264237"/>
          </a:xfrm>
        </p:grpSpPr>
        <p:sp>
          <p:nvSpPr>
            <p:cNvPr id="35" name="矢印: 右 34">
              <a:extLst>
                <a:ext uri="{FF2B5EF4-FFF2-40B4-BE49-F238E27FC236}">
                  <a16:creationId xmlns:a16="http://schemas.microsoft.com/office/drawing/2014/main" id="{03BA5737-9F78-4236-A2C7-9FBA40C7794E}"/>
                </a:ext>
              </a:extLst>
            </p:cNvPr>
            <p:cNvSpPr/>
            <p:nvPr/>
          </p:nvSpPr>
          <p:spPr>
            <a:xfrm>
              <a:off x="203921" y="3285877"/>
              <a:ext cx="8577017" cy="432048"/>
            </a:xfrm>
            <a:prstGeom prst="rightArrow">
              <a:avLst>
                <a:gd name="adj1" fmla="val 50000"/>
                <a:gd name="adj2" fmla="val 55551"/>
              </a:avLst>
            </a:prstGeom>
            <a:gradFill flip="none" rotWithShape="1">
              <a:gsLst>
                <a:gs pos="0">
                  <a:schemeClr val="bg1"/>
                </a:gs>
                <a:gs pos="6000">
                  <a:schemeClr val="bg1">
                    <a:lumMod val="95000"/>
                  </a:schemeClr>
                </a:gs>
                <a:gs pos="62000">
                  <a:schemeClr val="bg1">
                    <a:lumMod val="85000"/>
                  </a:schemeClr>
                </a:gs>
                <a:gs pos="100000">
                  <a:schemeClr val="bg1">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36" name="グループ化 35">
              <a:extLst>
                <a:ext uri="{FF2B5EF4-FFF2-40B4-BE49-F238E27FC236}">
                  <a16:creationId xmlns:a16="http://schemas.microsoft.com/office/drawing/2014/main" id="{BF8FBED6-9BE1-4111-9EA4-1585F3DAC615}"/>
                </a:ext>
              </a:extLst>
            </p:cNvPr>
            <p:cNvGrpSpPr/>
            <p:nvPr/>
          </p:nvGrpSpPr>
          <p:grpSpPr>
            <a:xfrm>
              <a:off x="755426" y="3340800"/>
              <a:ext cx="315727" cy="315728"/>
              <a:chOff x="1416078" y="6062616"/>
              <a:chExt cx="420970" cy="420970"/>
            </a:xfrm>
          </p:grpSpPr>
          <p:sp>
            <p:nvSpPr>
              <p:cNvPr id="57" name="楕円 56">
                <a:extLst>
                  <a:ext uri="{FF2B5EF4-FFF2-40B4-BE49-F238E27FC236}">
                    <a16:creationId xmlns:a16="http://schemas.microsoft.com/office/drawing/2014/main" id="{6FFDB042-02ED-4F67-8FF6-4FE3A27E3539}"/>
                  </a:ext>
                </a:extLst>
              </p:cNvPr>
              <p:cNvSpPr/>
              <p:nvPr/>
            </p:nvSpPr>
            <p:spPr>
              <a:xfrm>
                <a:off x="1559496" y="6206034"/>
                <a:ext cx="134134" cy="134134"/>
              </a:xfrm>
              <a:prstGeom prst="ellipse">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8" name="楕円 57">
                <a:extLst>
                  <a:ext uri="{FF2B5EF4-FFF2-40B4-BE49-F238E27FC236}">
                    <a16:creationId xmlns:a16="http://schemas.microsoft.com/office/drawing/2014/main" id="{0D2B56C2-9A6E-44B4-9A21-68F9D1B5B5C2}"/>
                  </a:ext>
                </a:extLst>
              </p:cNvPr>
              <p:cNvSpPr/>
              <p:nvPr/>
            </p:nvSpPr>
            <p:spPr>
              <a:xfrm>
                <a:off x="1416078" y="6062616"/>
                <a:ext cx="420970" cy="420970"/>
              </a:xfrm>
              <a:prstGeom prst="ellipse">
                <a:avLst/>
              </a:prstGeom>
              <a:noFill/>
              <a:ln w="28575">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37" name="グループ化 36">
              <a:extLst>
                <a:ext uri="{FF2B5EF4-FFF2-40B4-BE49-F238E27FC236}">
                  <a16:creationId xmlns:a16="http://schemas.microsoft.com/office/drawing/2014/main" id="{145CC07F-EE80-4646-946C-7A7AC7653EEB}"/>
                </a:ext>
              </a:extLst>
            </p:cNvPr>
            <p:cNvGrpSpPr/>
            <p:nvPr/>
          </p:nvGrpSpPr>
          <p:grpSpPr>
            <a:xfrm>
              <a:off x="2422314" y="3340800"/>
              <a:ext cx="315727" cy="315728"/>
              <a:chOff x="4124457" y="5862307"/>
              <a:chExt cx="420970" cy="420970"/>
            </a:xfrm>
          </p:grpSpPr>
          <p:sp>
            <p:nvSpPr>
              <p:cNvPr id="55" name="楕円 54">
                <a:extLst>
                  <a:ext uri="{FF2B5EF4-FFF2-40B4-BE49-F238E27FC236}">
                    <a16:creationId xmlns:a16="http://schemas.microsoft.com/office/drawing/2014/main" id="{C5955139-E37B-474A-8F03-6F766C8EF145}"/>
                  </a:ext>
                </a:extLst>
              </p:cNvPr>
              <p:cNvSpPr/>
              <p:nvPr/>
            </p:nvSpPr>
            <p:spPr>
              <a:xfrm>
                <a:off x="4267875" y="6005725"/>
                <a:ext cx="134134" cy="134134"/>
              </a:xfrm>
              <a:prstGeom prst="ellipse">
                <a:avLst/>
              </a:prstGeom>
              <a:solidFill>
                <a:schemeClr val="accent3">
                  <a:lumMod val="60000"/>
                  <a:lumOff val="40000"/>
                </a:schemeClr>
              </a:solidFill>
              <a:ln>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6" name="楕円 55">
                <a:extLst>
                  <a:ext uri="{FF2B5EF4-FFF2-40B4-BE49-F238E27FC236}">
                    <a16:creationId xmlns:a16="http://schemas.microsoft.com/office/drawing/2014/main" id="{A306CDAA-6228-41D9-AA91-B622EB3738AF}"/>
                  </a:ext>
                </a:extLst>
              </p:cNvPr>
              <p:cNvSpPr/>
              <p:nvPr/>
            </p:nvSpPr>
            <p:spPr>
              <a:xfrm>
                <a:off x="4124457" y="5862307"/>
                <a:ext cx="420970" cy="420970"/>
              </a:xfrm>
              <a:prstGeom prst="ellipse">
                <a:avLst/>
              </a:prstGeom>
              <a:noFill/>
              <a:ln w="28575">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38" name="グループ化 37">
              <a:extLst>
                <a:ext uri="{FF2B5EF4-FFF2-40B4-BE49-F238E27FC236}">
                  <a16:creationId xmlns:a16="http://schemas.microsoft.com/office/drawing/2014/main" id="{BDA34F1B-8ADE-4B12-978B-4F0472C8D030}"/>
                </a:ext>
              </a:extLst>
            </p:cNvPr>
            <p:cNvGrpSpPr/>
            <p:nvPr/>
          </p:nvGrpSpPr>
          <p:grpSpPr>
            <a:xfrm>
              <a:off x="6042388" y="3339788"/>
              <a:ext cx="315727" cy="315728"/>
              <a:chOff x="6832836" y="5657572"/>
              <a:chExt cx="420970" cy="420970"/>
            </a:xfrm>
          </p:grpSpPr>
          <p:sp>
            <p:nvSpPr>
              <p:cNvPr id="53" name="楕円 52">
                <a:extLst>
                  <a:ext uri="{FF2B5EF4-FFF2-40B4-BE49-F238E27FC236}">
                    <a16:creationId xmlns:a16="http://schemas.microsoft.com/office/drawing/2014/main" id="{493AE1B3-2ED4-4512-9768-CFB854F799AB}"/>
                  </a:ext>
                </a:extLst>
              </p:cNvPr>
              <p:cNvSpPr/>
              <p:nvPr/>
            </p:nvSpPr>
            <p:spPr>
              <a:xfrm>
                <a:off x="6976254" y="5800990"/>
                <a:ext cx="134134" cy="134134"/>
              </a:xfrm>
              <a:prstGeom prst="ellipse">
                <a:avLst/>
              </a:prstGeom>
              <a:solidFill>
                <a:schemeClr val="accent4">
                  <a:lumMod val="60000"/>
                  <a:lumOff val="40000"/>
                </a:schemeClr>
              </a:solid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4" name="楕円 53">
                <a:extLst>
                  <a:ext uri="{FF2B5EF4-FFF2-40B4-BE49-F238E27FC236}">
                    <a16:creationId xmlns:a16="http://schemas.microsoft.com/office/drawing/2014/main" id="{FBE03719-97E2-456D-B7F9-2C56610CD1EB}"/>
                  </a:ext>
                </a:extLst>
              </p:cNvPr>
              <p:cNvSpPr/>
              <p:nvPr/>
            </p:nvSpPr>
            <p:spPr>
              <a:xfrm>
                <a:off x="6832836" y="5657572"/>
                <a:ext cx="420970" cy="420970"/>
              </a:xfrm>
              <a:prstGeom prst="ellipse">
                <a:avLst/>
              </a:prstGeom>
              <a:noFill/>
              <a:ln w="28575">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39" name="グループ化 38">
              <a:extLst>
                <a:ext uri="{FF2B5EF4-FFF2-40B4-BE49-F238E27FC236}">
                  <a16:creationId xmlns:a16="http://schemas.microsoft.com/office/drawing/2014/main" id="{B4F66900-6DC8-474D-A2E0-928F146A90E7}"/>
                </a:ext>
              </a:extLst>
            </p:cNvPr>
            <p:cNvGrpSpPr/>
            <p:nvPr/>
          </p:nvGrpSpPr>
          <p:grpSpPr>
            <a:xfrm>
              <a:off x="7720613" y="3340800"/>
              <a:ext cx="315727" cy="315728"/>
              <a:chOff x="9541216" y="5445822"/>
              <a:chExt cx="420970" cy="420970"/>
            </a:xfrm>
          </p:grpSpPr>
          <p:sp>
            <p:nvSpPr>
              <p:cNvPr id="51" name="楕円 50">
                <a:extLst>
                  <a:ext uri="{FF2B5EF4-FFF2-40B4-BE49-F238E27FC236}">
                    <a16:creationId xmlns:a16="http://schemas.microsoft.com/office/drawing/2014/main" id="{95EE279B-2FF5-4250-A302-22E2D2242A33}"/>
                  </a:ext>
                </a:extLst>
              </p:cNvPr>
              <p:cNvSpPr/>
              <p:nvPr/>
            </p:nvSpPr>
            <p:spPr>
              <a:xfrm>
                <a:off x="9684634" y="5589240"/>
                <a:ext cx="134134" cy="134134"/>
              </a:xfrm>
              <a:prstGeom prst="ellipse">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2" name="楕円 51">
                <a:extLst>
                  <a:ext uri="{FF2B5EF4-FFF2-40B4-BE49-F238E27FC236}">
                    <a16:creationId xmlns:a16="http://schemas.microsoft.com/office/drawing/2014/main" id="{475DAEEE-6D01-4A50-8CD0-5E5BC8EABC8A}"/>
                  </a:ext>
                </a:extLst>
              </p:cNvPr>
              <p:cNvSpPr/>
              <p:nvPr/>
            </p:nvSpPr>
            <p:spPr>
              <a:xfrm>
                <a:off x="9541216" y="5445822"/>
                <a:ext cx="420970" cy="420970"/>
              </a:xfrm>
              <a:prstGeom prst="ellipse">
                <a:avLst/>
              </a:prstGeom>
              <a:noFill/>
              <a:ln w="28575">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40" name="四角形: 角を丸くする 39">
              <a:extLst>
                <a:ext uri="{FF2B5EF4-FFF2-40B4-BE49-F238E27FC236}">
                  <a16:creationId xmlns:a16="http://schemas.microsoft.com/office/drawing/2014/main" id="{18A5B290-BDAB-4472-89C3-2C8D693A44BF}"/>
                </a:ext>
              </a:extLst>
            </p:cNvPr>
            <p:cNvSpPr/>
            <p:nvPr/>
          </p:nvSpPr>
          <p:spPr>
            <a:xfrm>
              <a:off x="157289" y="4140000"/>
              <a:ext cx="1512000" cy="2232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457200" rtl="0" eaLnBrk="1" fontAlgn="auto" latinLnBrk="0" hangingPunct="1">
                <a:lnSpc>
                  <a:spcPct val="120000"/>
                </a:lnSpc>
                <a:spcBef>
                  <a:spcPts val="0"/>
                </a:spcBef>
                <a:spcAft>
                  <a:spcPts val="450"/>
                </a:spcAft>
                <a:buClrTx/>
                <a:buSzTx/>
                <a:buFontTx/>
                <a:buNone/>
                <a:tabLst/>
                <a:defRPr/>
              </a:pPr>
              <a:endParaRPr kumimoji="0" lang="en-US" altLang="ja-JP" sz="9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a:ea typeface="游ゴシック"/>
                  <a:cs typeface="+mn-cs"/>
                </a:rPr>
                <a:t>外部専門家の知見を活用</a:t>
              </a:r>
              <a:r>
                <a:rPr kumimoji="0" lang="ja-JP" altLang="en-US" sz="900" b="0" i="0" u="none" strike="noStrike" kern="1200" cap="none" spc="0" normalizeH="0" baseline="0" noProof="0" dirty="0">
                  <a:ln>
                    <a:noFill/>
                  </a:ln>
                  <a:solidFill>
                    <a:prstClr val="black"/>
                  </a:solidFill>
                  <a:effectLst/>
                  <a:uLnTx/>
                  <a:uFillTx/>
                  <a:latin typeface="游ゴシック"/>
                  <a:ea typeface="游ゴシック"/>
                  <a:cs typeface="+mn-cs"/>
                </a:rPr>
                <a:t>しつつ、在外教育施設への派遣効果とそのメカニズムを把握するアプローチを検討</a:t>
              </a:r>
              <a:endParaRPr kumimoji="0" lang="en-US" altLang="ja-JP" sz="900" b="0" i="0" u="none" strike="noStrike" kern="1200" cap="none" spc="0" normalizeH="0" baseline="0" noProof="0" dirty="0">
                <a:ln>
                  <a:noFill/>
                </a:ln>
                <a:solidFill>
                  <a:prstClr val="black"/>
                </a:solidFill>
                <a:effectLst/>
                <a:uLnTx/>
                <a:uFillTx/>
                <a:latin typeface="游ゴシック"/>
                <a:ea typeface="游ゴシック"/>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a:ea typeface="游ゴシック"/>
                  <a:cs typeface="+mn-cs"/>
                </a:rPr>
                <a:t>→①教師向けアンケート調査②管理職向けアンケート調査③在外教育施設派遣教師及び教育委員会へのヒアリング調査</a:t>
              </a:r>
            </a:p>
          </p:txBody>
        </p:sp>
        <p:sp>
          <p:nvSpPr>
            <p:cNvPr id="41" name="四角形: 角を丸くする 40">
              <a:extLst>
                <a:ext uri="{FF2B5EF4-FFF2-40B4-BE49-F238E27FC236}">
                  <a16:creationId xmlns:a16="http://schemas.microsoft.com/office/drawing/2014/main" id="{148B858A-ED5C-4231-B64E-0DDC49A6CA44}"/>
                </a:ext>
              </a:extLst>
            </p:cNvPr>
            <p:cNvSpPr/>
            <p:nvPr/>
          </p:nvSpPr>
          <p:spPr>
            <a:xfrm>
              <a:off x="187464" y="3959262"/>
              <a:ext cx="1440000" cy="432049"/>
            </a:xfrm>
            <a:prstGeom prst="roundRect">
              <a:avLst>
                <a:gd name="adj" fmla="val 8031"/>
              </a:avLst>
            </a:prstGeom>
            <a:solidFill>
              <a:schemeClr val="accent5"/>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01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調査設計</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2" name="四角形: 角を丸くする 41">
              <a:extLst>
                <a:ext uri="{FF2B5EF4-FFF2-40B4-BE49-F238E27FC236}">
                  <a16:creationId xmlns:a16="http://schemas.microsoft.com/office/drawing/2014/main" id="{AE5F7490-D117-4C70-A608-551855490F54}"/>
                </a:ext>
              </a:extLst>
            </p:cNvPr>
            <p:cNvSpPr/>
            <p:nvPr/>
          </p:nvSpPr>
          <p:spPr>
            <a:xfrm>
              <a:off x="1816338" y="4140000"/>
              <a:ext cx="1512000" cy="1044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342900" rtl="0" eaLnBrk="1" fontAlgn="auto" latinLnBrk="0" hangingPunct="1">
                <a:lnSpc>
                  <a:spcPct val="12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アンケート調査に基づく分析仮説とヒアリング調査に基づく分析仮説に分けて設定</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3" name="四角形: 角を丸くする 42">
              <a:extLst>
                <a:ext uri="{FF2B5EF4-FFF2-40B4-BE49-F238E27FC236}">
                  <a16:creationId xmlns:a16="http://schemas.microsoft.com/office/drawing/2014/main" id="{BDE35BE5-A66C-4339-8C2E-F40CD1F1AD09}"/>
                </a:ext>
              </a:extLst>
            </p:cNvPr>
            <p:cNvSpPr/>
            <p:nvPr/>
          </p:nvSpPr>
          <p:spPr>
            <a:xfrm>
              <a:off x="1856258" y="3959263"/>
              <a:ext cx="1440000" cy="432048"/>
            </a:xfrm>
            <a:prstGeom prst="roundRect">
              <a:avLst>
                <a:gd name="adj" fmla="val 8031"/>
              </a:avLst>
            </a:prstGeom>
            <a:solidFill>
              <a:schemeClr val="accent5"/>
            </a:solidFill>
            <a:ln>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02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仮説設定</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4" name="四角形: 角を丸くする 43">
              <a:extLst>
                <a:ext uri="{FF2B5EF4-FFF2-40B4-BE49-F238E27FC236}">
                  <a16:creationId xmlns:a16="http://schemas.microsoft.com/office/drawing/2014/main" id="{3B8EF714-BC04-48AA-BDB3-A6AC95C2F6F9}"/>
                </a:ext>
              </a:extLst>
            </p:cNvPr>
            <p:cNvSpPr/>
            <p:nvPr/>
          </p:nvSpPr>
          <p:spPr>
            <a:xfrm>
              <a:off x="5449765" y="4138114"/>
              <a:ext cx="1512000" cy="2412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342900" rtl="0" eaLnBrk="1" fontAlgn="auto" latinLnBrk="0" hangingPunct="1">
                <a:lnSpc>
                  <a:spcPct val="12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派遣教師と非派遣教師に対して</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年前（</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2011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年度）と現在（</a:t>
              </a: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年度）の自己の能力等に関する認識について</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アンケートを実施</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342900" rtl="0" eaLnBrk="1" fontAlgn="auto" latinLnBrk="0" hangingPunct="1">
                <a:lnSpc>
                  <a:spcPct val="12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また、派遣教師と非派遣教師に対する認識について、</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第三者的な立場である学校の管理職にアンケートを実施</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5" name="四角形: 角を丸くする 44">
              <a:extLst>
                <a:ext uri="{FF2B5EF4-FFF2-40B4-BE49-F238E27FC236}">
                  <a16:creationId xmlns:a16="http://schemas.microsoft.com/office/drawing/2014/main" id="{610629A3-9193-4593-BBED-C2538226EC7B}"/>
                </a:ext>
              </a:extLst>
            </p:cNvPr>
            <p:cNvSpPr/>
            <p:nvPr/>
          </p:nvSpPr>
          <p:spPr>
            <a:xfrm>
              <a:off x="5485765" y="3959262"/>
              <a:ext cx="1440000" cy="432049"/>
            </a:xfrm>
            <a:prstGeom prst="roundRect">
              <a:avLst>
                <a:gd name="adj" fmla="val 8031"/>
              </a:avLst>
            </a:prstGeom>
            <a:solidFill>
              <a:schemeClr val="accent5"/>
            </a:solid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04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データ収集</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6" name="四角形: 角を丸くする 45">
              <a:extLst>
                <a:ext uri="{FF2B5EF4-FFF2-40B4-BE49-F238E27FC236}">
                  <a16:creationId xmlns:a16="http://schemas.microsoft.com/office/drawing/2014/main" id="{4AD33614-F420-4CF9-BD54-32635DD92232}"/>
                </a:ext>
              </a:extLst>
            </p:cNvPr>
            <p:cNvSpPr/>
            <p:nvPr/>
          </p:nvSpPr>
          <p:spPr>
            <a:xfrm>
              <a:off x="7122476" y="4138114"/>
              <a:ext cx="1512000" cy="1404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342900" rtl="0" eaLnBrk="1" fontAlgn="auto" latinLnBrk="0" hangingPunct="1">
                <a:lnSpc>
                  <a:spcPct val="12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派遣教師等へのヒアリングを組み合わせ</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、現地での活動内容や、能力等の向上に関する効果発現のメカニズムについて把握</a:t>
              </a:r>
            </a:p>
          </p:txBody>
        </p:sp>
        <p:sp>
          <p:nvSpPr>
            <p:cNvPr id="47" name="四角形: 角を丸くする 46">
              <a:extLst>
                <a:ext uri="{FF2B5EF4-FFF2-40B4-BE49-F238E27FC236}">
                  <a16:creationId xmlns:a16="http://schemas.microsoft.com/office/drawing/2014/main" id="{971D92A0-0339-4FCC-BA8F-542F17F8E029}"/>
                </a:ext>
              </a:extLst>
            </p:cNvPr>
            <p:cNvSpPr/>
            <p:nvPr/>
          </p:nvSpPr>
          <p:spPr>
            <a:xfrm>
              <a:off x="7158478" y="3959310"/>
              <a:ext cx="1440000" cy="432000"/>
            </a:xfrm>
            <a:prstGeom prst="roundRect">
              <a:avLst>
                <a:gd name="adj" fmla="val 8031"/>
              </a:avLst>
            </a:prstGeom>
            <a:solidFill>
              <a:schemeClr val="accent5"/>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05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効果検証</a:t>
              </a:r>
              <a:endPar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48" name="直線コネクタ 47">
              <a:extLst>
                <a:ext uri="{FF2B5EF4-FFF2-40B4-BE49-F238E27FC236}">
                  <a16:creationId xmlns:a16="http://schemas.microsoft.com/office/drawing/2014/main" id="{6B5EACFE-1715-4E16-91DD-55A6E4CECA61}"/>
                </a:ext>
              </a:extLst>
            </p:cNvPr>
            <p:cNvCxnSpPr>
              <a:cxnSpLocks/>
              <a:stCxn id="43" idx="0"/>
              <a:endCxn id="56" idx="4"/>
            </p:cNvCxnSpPr>
            <p:nvPr/>
          </p:nvCxnSpPr>
          <p:spPr>
            <a:xfrm flipV="1">
              <a:off x="2576258" y="3656528"/>
              <a:ext cx="3920" cy="302735"/>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6CC40022-7582-42D2-9DC2-B754417258C9}"/>
                </a:ext>
              </a:extLst>
            </p:cNvPr>
            <p:cNvCxnSpPr>
              <a:cxnSpLocks/>
              <a:stCxn id="45" idx="0"/>
              <a:endCxn id="54" idx="4"/>
            </p:cNvCxnSpPr>
            <p:nvPr/>
          </p:nvCxnSpPr>
          <p:spPr>
            <a:xfrm flipH="1" flipV="1">
              <a:off x="6200252" y="3655516"/>
              <a:ext cx="0" cy="303746"/>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9B4846AB-EC10-4357-9C44-9CD43E9F41BB}"/>
                </a:ext>
              </a:extLst>
            </p:cNvPr>
            <p:cNvCxnSpPr>
              <a:cxnSpLocks/>
              <a:stCxn id="47" idx="0"/>
              <a:endCxn id="52" idx="4"/>
            </p:cNvCxnSpPr>
            <p:nvPr/>
          </p:nvCxnSpPr>
          <p:spPr>
            <a:xfrm flipH="1" flipV="1">
              <a:off x="7878477" y="3656528"/>
              <a:ext cx="1" cy="302782"/>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E84B9560-3F2B-4224-922D-11FA31D12B42}"/>
                </a:ext>
              </a:extLst>
            </p:cNvPr>
            <p:cNvCxnSpPr>
              <a:cxnSpLocks/>
              <a:stCxn id="41" idx="0"/>
              <a:endCxn id="58" idx="4"/>
            </p:cNvCxnSpPr>
            <p:nvPr/>
          </p:nvCxnSpPr>
          <p:spPr>
            <a:xfrm flipV="1">
              <a:off x="907464" y="3656528"/>
              <a:ext cx="0" cy="302734"/>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1" name="グループ化 60">
              <a:extLst>
                <a:ext uri="{FF2B5EF4-FFF2-40B4-BE49-F238E27FC236}">
                  <a16:creationId xmlns:a16="http://schemas.microsoft.com/office/drawing/2014/main" id="{B095CECB-182D-44F5-AAB5-1667A0227E07}"/>
                </a:ext>
              </a:extLst>
            </p:cNvPr>
            <p:cNvGrpSpPr/>
            <p:nvPr/>
          </p:nvGrpSpPr>
          <p:grpSpPr>
            <a:xfrm>
              <a:off x="4229242" y="3339788"/>
              <a:ext cx="315727" cy="315728"/>
              <a:chOff x="6832836" y="5657572"/>
              <a:chExt cx="420970" cy="420970"/>
            </a:xfrm>
          </p:grpSpPr>
          <p:sp>
            <p:nvSpPr>
              <p:cNvPr id="62" name="楕円 61">
                <a:extLst>
                  <a:ext uri="{FF2B5EF4-FFF2-40B4-BE49-F238E27FC236}">
                    <a16:creationId xmlns:a16="http://schemas.microsoft.com/office/drawing/2014/main" id="{605F5D64-BB37-40F0-9047-4DE02E152233}"/>
                  </a:ext>
                </a:extLst>
              </p:cNvPr>
              <p:cNvSpPr/>
              <p:nvPr/>
            </p:nvSpPr>
            <p:spPr>
              <a:xfrm>
                <a:off x="6976254" y="5800990"/>
                <a:ext cx="134134" cy="134134"/>
              </a:xfrm>
              <a:prstGeom prst="ellipse">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3" name="楕円 62">
                <a:extLst>
                  <a:ext uri="{FF2B5EF4-FFF2-40B4-BE49-F238E27FC236}">
                    <a16:creationId xmlns:a16="http://schemas.microsoft.com/office/drawing/2014/main" id="{BFA332AB-D6AF-4650-93FC-D18EE0CA3DC0}"/>
                  </a:ext>
                </a:extLst>
              </p:cNvPr>
              <p:cNvSpPr/>
              <p:nvPr/>
            </p:nvSpPr>
            <p:spPr>
              <a:xfrm>
                <a:off x="6832836" y="5657572"/>
                <a:ext cx="420970" cy="420970"/>
              </a:xfrm>
              <a:prstGeom prst="ellipse">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64" name="四角形: 角を丸くする 63">
              <a:extLst>
                <a:ext uri="{FF2B5EF4-FFF2-40B4-BE49-F238E27FC236}">
                  <a16:creationId xmlns:a16="http://schemas.microsoft.com/office/drawing/2014/main" id="{2FB193BB-BD06-4621-95E6-6DF3EB1EC117}"/>
                </a:ext>
              </a:extLst>
            </p:cNvPr>
            <p:cNvSpPr/>
            <p:nvPr/>
          </p:nvSpPr>
          <p:spPr>
            <a:xfrm>
              <a:off x="3491779" y="4140000"/>
              <a:ext cx="1800000" cy="1404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342900">
                <a:lnSpc>
                  <a:spcPct val="120000"/>
                </a:lnSpc>
                <a:defRPr/>
              </a:pPr>
              <a:r>
                <a:rPr kumimoji="0" lang="ja-JP" altLang="en-US" sz="900" dirty="0">
                  <a:solidFill>
                    <a:prstClr val="black"/>
                  </a:solidFill>
                  <a:latin typeface="游ゴシック" panose="020B0400000000000000" pitchFamily="50" charset="-128"/>
                </a:rPr>
                <a:t>アンケート調査を用いて在外教育施設への派遣効果を分析するため、</a:t>
              </a:r>
              <a:r>
                <a:rPr kumimoji="0" lang="ja-JP" altLang="en-US" sz="900" b="1" dirty="0">
                  <a:solidFill>
                    <a:prstClr val="black"/>
                  </a:solidFill>
                  <a:latin typeface="游ゴシック" panose="020B0400000000000000" pitchFamily="50" charset="-128"/>
                </a:rPr>
                <a:t>代表的な効果分析の方法と本調査研究における適用可能性を検討</a:t>
              </a:r>
              <a:r>
                <a:rPr kumimoji="0" lang="ja-JP" altLang="en-US" sz="900" dirty="0">
                  <a:solidFill>
                    <a:prstClr val="black"/>
                  </a:solidFill>
                  <a:latin typeface="游ゴシック" panose="020B0400000000000000" pitchFamily="50" charset="-128"/>
                </a:rPr>
                <a:t>した上で分析方法を決定</a:t>
              </a:r>
              <a:endParaRPr kumimoji="0" lang="en-US" altLang="ja-JP" sz="9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5" name="四角形: 角を丸くする 64">
              <a:extLst>
                <a:ext uri="{FF2B5EF4-FFF2-40B4-BE49-F238E27FC236}">
                  <a16:creationId xmlns:a16="http://schemas.microsoft.com/office/drawing/2014/main" id="{43009D4D-76BA-4B42-850F-ED2663EEDF31}"/>
                </a:ext>
              </a:extLst>
            </p:cNvPr>
            <p:cNvSpPr/>
            <p:nvPr/>
          </p:nvSpPr>
          <p:spPr>
            <a:xfrm>
              <a:off x="3525052" y="3959262"/>
              <a:ext cx="1728000" cy="432048"/>
            </a:xfrm>
            <a:prstGeom prst="roundRect">
              <a:avLst>
                <a:gd name="adj" fmla="val 8031"/>
              </a:avLst>
            </a:prstGeom>
            <a:solidFill>
              <a:schemeClr val="accent5"/>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03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分析手法の検討</a:t>
              </a:r>
              <a:endParaRPr kumimoji="0"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66" name="直線コネクタ 65">
              <a:extLst>
                <a:ext uri="{FF2B5EF4-FFF2-40B4-BE49-F238E27FC236}">
                  <a16:creationId xmlns:a16="http://schemas.microsoft.com/office/drawing/2014/main" id="{85F59FDD-0212-451A-A592-C192096A580E}"/>
                </a:ext>
              </a:extLst>
            </p:cNvPr>
            <p:cNvCxnSpPr>
              <a:cxnSpLocks/>
              <a:stCxn id="65" idx="0"/>
              <a:endCxn id="63" idx="4"/>
            </p:cNvCxnSpPr>
            <p:nvPr/>
          </p:nvCxnSpPr>
          <p:spPr>
            <a:xfrm flipH="1" flipV="1">
              <a:off x="4387106" y="3655516"/>
              <a:ext cx="0" cy="302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スライド番号プレースホルダー 5">
            <a:extLst>
              <a:ext uri="{FF2B5EF4-FFF2-40B4-BE49-F238E27FC236}">
                <a16:creationId xmlns:a16="http://schemas.microsoft.com/office/drawing/2014/main" id="{E5A2CA6E-A588-407D-8375-36A9B5075190}"/>
              </a:ext>
            </a:extLst>
          </p:cNvPr>
          <p:cNvSpPr>
            <a:spLocks noGrp="1"/>
          </p:cNvSpPr>
          <p:nvPr>
            <p:ph type="sldNum" sz="quarter" idx="12"/>
          </p:nvPr>
        </p:nvSpPr>
        <p:spPr>
          <a:xfrm>
            <a:off x="7064652" y="6492875"/>
            <a:ext cx="2057400" cy="365125"/>
          </a:xfrm>
        </p:spPr>
        <p:txBody>
          <a:bodyPr/>
          <a:lstStyle/>
          <a:p>
            <a:r>
              <a:rPr kumimoji="1" lang="en-US" altLang="ja-JP" dirty="0">
                <a:solidFill>
                  <a:schemeClr val="tx1"/>
                </a:solidFill>
              </a:rPr>
              <a:t>41</a:t>
            </a:r>
            <a:endParaRPr kumimoji="1" lang="ja-JP" altLang="en-US" dirty="0">
              <a:solidFill>
                <a:schemeClr val="tx1"/>
              </a:solidFill>
            </a:endParaRPr>
          </a:p>
        </p:txBody>
      </p:sp>
      <p:pic>
        <p:nvPicPr>
          <p:cNvPr id="7" name="42_2">
            <a:hlinkClick r:id="" action="ppaction://media"/>
            <a:extLst>
              <a:ext uri="{FF2B5EF4-FFF2-40B4-BE49-F238E27FC236}">
                <a16:creationId xmlns:a16="http://schemas.microsoft.com/office/drawing/2014/main" id="{67070D8E-21AA-0748-EDDB-93386F7FAF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2629" y="65939"/>
            <a:ext cx="609600" cy="609600"/>
          </a:xfrm>
          <a:prstGeom prst="rect">
            <a:avLst/>
          </a:prstGeom>
        </p:spPr>
      </p:pic>
    </p:spTree>
    <p:extLst>
      <p:ext uri="{BB962C8B-B14F-4D97-AF65-F5344CB8AC3E}">
        <p14:creationId xmlns:p14="http://schemas.microsoft.com/office/powerpoint/2010/main" val="167037616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99E004D8-84F9-41D0-BF56-3E1E8CA6BED3}"/>
              </a:ext>
            </a:extLst>
          </p:cNvPr>
          <p:cNvSpPr/>
          <p:nvPr/>
        </p:nvSpPr>
        <p:spPr>
          <a:xfrm>
            <a:off x="448200" y="1350345"/>
            <a:ext cx="8247600" cy="3045536"/>
          </a:xfrm>
          <a:prstGeom prst="rect">
            <a:avLst/>
          </a:prstGeom>
          <a:solidFill>
            <a:schemeClr val="accent2">
              <a:lumMod val="20000"/>
              <a:lumOff val="80000"/>
            </a:schemeClr>
          </a:solidFill>
          <a:ln w="9525">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＜在外教育施設への教師派遣のロジックモデルと本調査研究の分析範囲＞</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効果検証にあたっては、</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分析の対象や範囲</a:t>
            </a:r>
            <a:r>
              <a:rPr kumimoji="0" lang="ja-JP" altLang="en-US" sz="14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（何を成果と捉えるか？どの部分の因果関係を検証するか？）</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を明確にする</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ことが重要。</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→在外教育施設への教師派遣のロジックモデルを下図のとおり整理。</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本調査研究では、データの利用可能性や分析期間の制約も考慮し、在外教育施設への派遣経験のある教師（派遣教師）と派遣経験のない教師（非派遣教師）を比較することで、</a:t>
            </a:r>
            <a:r>
              <a:rPr kumimoji="0" lang="ja-JP" altLang="en-US" sz="14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在外派遣の中間アウトカムに対する影響を分析</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調査アプローチとしては、</a:t>
            </a:r>
            <a:r>
              <a:rPr kumimoji="0" lang="ja-JP" altLang="en-US" sz="14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①教師向けアンケート調査 ②管理職向けアンケート調査 ③在外教育施設派遣教師及び教育委員会へのヒアリング調査</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の３つの調査から在外教育施設への派遣効果とそのメカニズムを検討する。</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42" name="グループ化 41">
            <a:extLst>
              <a:ext uri="{FF2B5EF4-FFF2-40B4-BE49-F238E27FC236}">
                <a16:creationId xmlns:a16="http://schemas.microsoft.com/office/drawing/2014/main" id="{DCC1E8D9-DA9C-46E2-8438-180D698E0EBA}"/>
              </a:ext>
            </a:extLst>
          </p:cNvPr>
          <p:cNvGrpSpPr/>
          <p:nvPr/>
        </p:nvGrpSpPr>
        <p:grpSpPr>
          <a:xfrm>
            <a:off x="5904000" y="108000"/>
            <a:ext cx="2790013" cy="1147600"/>
            <a:chOff x="-1908699" y="1846555"/>
            <a:chExt cx="2790013" cy="1147600"/>
          </a:xfrm>
        </p:grpSpPr>
        <p:sp>
          <p:nvSpPr>
            <p:cNvPr id="43" name="正方形/長方形 42">
              <a:extLst>
                <a:ext uri="{FF2B5EF4-FFF2-40B4-BE49-F238E27FC236}">
                  <a16:creationId xmlns:a16="http://schemas.microsoft.com/office/drawing/2014/main" id="{8E5A2A11-6BD2-4CAF-AD79-C86C8D9655C3}"/>
                </a:ext>
              </a:extLst>
            </p:cNvPr>
            <p:cNvSpPr/>
            <p:nvPr/>
          </p:nvSpPr>
          <p:spPr>
            <a:xfrm>
              <a:off x="-1908698" y="2124143"/>
              <a:ext cx="2790012" cy="870012"/>
            </a:xfrm>
            <a:prstGeom prst="rect">
              <a:avLst/>
            </a:prstGeom>
            <a:solidFill>
              <a:schemeClr val="accent2">
                <a:lumMod val="20000"/>
                <a:lumOff val="80000"/>
              </a:schemeClr>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効果検証に係る調査の設計段階から、</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積極的に外部専門家の知見を活用</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することが、よりよいエビデンスを得る上で重要。</a:t>
              </a:r>
            </a:p>
          </p:txBody>
        </p:sp>
        <p:sp>
          <p:nvSpPr>
            <p:cNvPr id="44" name="矢印: 五方向 43">
              <a:extLst>
                <a:ext uri="{FF2B5EF4-FFF2-40B4-BE49-F238E27FC236}">
                  <a16:creationId xmlns:a16="http://schemas.microsoft.com/office/drawing/2014/main" id="{7213377D-E7AC-4291-A9A8-746E8A48D9AC}"/>
                </a:ext>
              </a:extLst>
            </p:cNvPr>
            <p:cNvSpPr/>
            <p:nvPr/>
          </p:nvSpPr>
          <p:spPr>
            <a:xfrm>
              <a:off x="-1908699" y="1846555"/>
              <a:ext cx="2216877" cy="277588"/>
            </a:xfrm>
            <a:prstGeom prst="homePlate">
              <a:avLst/>
            </a:prstGeom>
            <a:solidFill>
              <a:schemeClr val="accent2">
                <a:lumMod val="60000"/>
                <a:lumOff val="40000"/>
              </a:schemeClr>
            </a:solid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「調査設計」のポイント</a:t>
              </a:r>
            </a:p>
          </p:txBody>
        </p:sp>
      </p:grpSp>
      <p:sp>
        <p:nvSpPr>
          <p:cNvPr id="90" name="テキスト ボックス 89">
            <a:extLst>
              <a:ext uri="{FF2B5EF4-FFF2-40B4-BE49-F238E27FC236}">
                <a16:creationId xmlns:a16="http://schemas.microsoft.com/office/drawing/2014/main" id="{91B5F4FF-7D89-42C3-8C2A-FC46CDED43ED}"/>
              </a:ext>
            </a:extLst>
          </p:cNvPr>
          <p:cNvSpPr txBox="1"/>
          <p:nvPr/>
        </p:nvSpPr>
        <p:spPr>
          <a:xfrm>
            <a:off x="1912625" y="4368240"/>
            <a:ext cx="1563508" cy="339634"/>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本調査の分析範囲</a:t>
            </a:r>
          </a:p>
        </p:txBody>
      </p:sp>
      <p:pic>
        <p:nvPicPr>
          <p:cNvPr id="4" name="図 3">
            <a:extLst>
              <a:ext uri="{FF2B5EF4-FFF2-40B4-BE49-F238E27FC236}">
                <a16:creationId xmlns:a16="http://schemas.microsoft.com/office/drawing/2014/main" id="{8A2C8753-A783-40D5-8FD9-F4A2EF430C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812" y="4680233"/>
            <a:ext cx="8618376" cy="2069767"/>
          </a:xfrm>
          <a:prstGeom prst="rect">
            <a:avLst/>
          </a:prstGeom>
        </p:spPr>
      </p:pic>
      <p:pic>
        <p:nvPicPr>
          <p:cNvPr id="5" name="図 4">
            <a:extLst>
              <a:ext uri="{FF2B5EF4-FFF2-40B4-BE49-F238E27FC236}">
                <a16:creationId xmlns:a16="http://schemas.microsoft.com/office/drawing/2014/main" id="{8654FF12-BF7A-421E-8C08-53EE00176961}"/>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3" name="スライド番号プレースホルダー 2">
            <a:extLst>
              <a:ext uri="{FF2B5EF4-FFF2-40B4-BE49-F238E27FC236}">
                <a16:creationId xmlns:a16="http://schemas.microsoft.com/office/drawing/2014/main" id="{5F9339AF-8F0D-4D5C-8A37-E355737A7057}"/>
              </a:ext>
            </a:extLst>
          </p:cNvPr>
          <p:cNvSpPr>
            <a:spLocks noGrp="1"/>
          </p:cNvSpPr>
          <p:nvPr>
            <p:ph type="sldNum" sz="quarter" idx="12"/>
          </p:nvPr>
        </p:nvSpPr>
        <p:spPr>
          <a:xfrm>
            <a:off x="7068815" y="6472412"/>
            <a:ext cx="2057400" cy="365125"/>
          </a:xfrm>
        </p:spPr>
        <p:txBody>
          <a:bodyPr/>
          <a:lstStyle/>
          <a:p>
            <a:r>
              <a:rPr kumimoji="1" lang="en-US" altLang="ja-JP" dirty="0">
                <a:solidFill>
                  <a:schemeClr val="tx1"/>
                </a:solidFill>
              </a:rPr>
              <a:t>42</a:t>
            </a:r>
            <a:endParaRPr kumimoji="1" lang="ja-JP" altLang="en-US" dirty="0">
              <a:solidFill>
                <a:schemeClr val="tx1"/>
              </a:solidFill>
            </a:endParaRPr>
          </a:p>
        </p:txBody>
      </p:sp>
      <p:pic>
        <p:nvPicPr>
          <p:cNvPr id="2" name="43">
            <a:hlinkClick r:id="" action="ppaction://media"/>
            <a:extLst>
              <a:ext uri="{FF2B5EF4-FFF2-40B4-BE49-F238E27FC236}">
                <a16:creationId xmlns:a16="http://schemas.microsoft.com/office/drawing/2014/main" id="{22F2257F-2BAC-449C-FFE1-FA8D79F680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8400" y="0"/>
            <a:ext cx="609600" cy="609600"/>
          </a:xfrm>
          <a:prstGeom prst="rect">
            <a:avLst/>
          </a:prstGeom>
        </p:spPr>
      </p:pic>
    </p:spTree>
    <p:extLst>
      <p:ext uri="{BB962C8B-B14F-4D97-AF65-F5344CB8AC3E}">
        <p14:creationId xmlns:p14="http://schemas.microsoft.com/office/powerpoint/2010/main" val="276787165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2479681-C7F6-472F-9E70-C0FA0042AA5D}"/>
              </a:ext>
            </a:extLst>
          </p:cNvPr>
          <p:cNvSpPr txBox="1"/>
          <p:nvPr/>
        </p:nvSpPr>
        <p:spPr>
          <a:xfrm>
            <a:off x="303255" y="1277799"/>
            <a:ext cx="406672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＜本調査で検証する分析仮説と分析内容＞</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pic>
        <p:nvPicPr>
          <p:cNvPr id="3" name="図 2">
            <a:extLst>
              <a:ext uri="{FF2B5EF4-FFF2-40B4-BE49-F238E27FC236}">
                <a16:creationId xmlns:a16="http://schemas.microsoft.com/office/drawing/2014/main" id="{AAF49D3D-D810-4B01-A32A-FC286FAC2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255" y="1739097"/>
            <a:ext cx="8537490" cy="4303125"/>
          </a:xfrm>
          <a:prstGeom prst="rect">
            <a:avLst/>
          </a:prstGeom>
        </p:spPr>
      </p:pic>
      <p:pic>
        <p:nvPicPr>
          <p:cNvPr id="5" name="図 4">
            <a:extLst>
              <a:ext uri="{FF2B5EF4-FFF2-40B4-BE49-F238E27FC236}">
                <a16:creationId xmlns:a16="http://schemas.microsoft.com/office/drawing/2014/main" id="{DD35CEE5-A672-4810-B353-F5D4DCD94632}"/>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4" name="スライド番号プレースホルダー 3">
            <a:extLst>
              <a:ext uri="{FF2B5EF4-FFF2-40B4-BE49-F238E27FC236}">
                <a16:creationId xmlns:a16="http://schemas.microsoft.com/office/drawing/2014/main" id="{909597C8-702E-42BF-8E79-0AD0B487B124}"/>
              </a:ext>
            </a:extLst>
          </p:cNvPr>
          <p:cNvSpPr>
            <a:spLocks noGrp="1"/>
          </p:cNvSpPr>
          <p:nvPr>
            <p:ph type="sldNum" sz="quarter" idx="12"/>
          </p:nvPr>
        </p:nvSpPr>
        <p:spPr>
          <a:xfrm>
            <a:off x="7086600" y="6492875"/>
            <a:ext cx="2057400" cy="365125"/>
          </a:xfrm>
        </p:spPr>
        <p:txBody>
          <a:bodyPr/>
          <a:lstStyle/>
          <a:p>
            <a:r>
              <a:rPr kumimoji="1" lang="en-US" altLang="ja-JP" dirty="0">
                <a:solidFill>
                  <a:schemeClr val="tx1"/>
                </a:solidFill>
              </a:rPr>
              <a:t>43</a:t>
            </a:r>
            <a:endParaRPr kumimoji="1" lang="ja-JP" altLang="en-US" dirty="0">
              <a:solidFill>
                <a:schemeClr val="tx1"/>
              </a:solidFill>
            </a:endParaRPr>
          </a:p>
        </p:txBody>
      </p:sp>
      <p:pic>
        <p:nvPicPr>
          <p:cNvPr id="2" name="44">
            <a:hlinkClick r:id="" action="ppaction://media"/>
            <a:extLst>
              <a:ext uri="{FF2B5EF4-FFF2-40B4-BE49-F238E27FC236}">
                <a16:creationId xmlns:a16="http://schemas.microsoft.com/office/drawing/2014/main" id="{E4C1F48D-A835-3BE1-C0FE-2007FB6BAA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54429"/>
            <a:ext cx="609600" cy="609600"/>
          </a:xfrm>
          <a:prstGeom prst="rect">
            <a:avLst/>
          </a:prstGeom>
        </p:spPr>
      </p:pic>
    </p:spTree>
    <p:extLst>
      <p:ext uri="{BB962C8B-B14F-4D97-AF65-F5344CB8AC3E}">
        <p14:creationId xmlns:p14="http://schemas.microsoft.com/office/powerpoint/2010/main" val="21928097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表 39">
            <a:extLst>
              <a:ext uri="{FF2B5EF4-FFF2-40B4-BE49-F238E27FC236}">
                <a16:creationId xmlns:a16="http://schemas.microsoft.com/office/drawing/2014/main" id="{82D3B7D0-28E6-4A9E-883E-977403511D82}"/>
              </a:ext>
            </a:extLst>
          </p:cNvPr>
          <p:cNvGraphicFramePr>
            <a:graphicFrameLocks noGrp="1"/>
          </p:cNvGraphicFramePr>
          <p:nvPr/>
        </p:nvGraphicFramePr>
        <p:xfrm>
          <a:off x="34203" y="2123195"/>
          <a:ext cx="9075597" cy="3404634"/>
        </p:xfrm>
        <a:graphic>
          <a:graphicData uri="http://schemas.openxmlformats.org/drawingml/2006/table">
            <a:tbl>
              <a:tblPr firstRow="1" bandRow="1"/>
              <a:tblGrid>
                <a:gridCol w="1233991">
                  <a:extLst>
                    <a:ext uri="{9D8B030D-6E8A-4147-A177-3AD203B41FA5}">
                      <a16:colId xmlns:a16="http://schemas.microsoft.com/office/drawing/2014/main" val="20000"/>
                    </a:ext>
                  </a:extLst>
                </a:gridCol>
                <a:gridCol w="2939350">
                  <a:extLst>
                    <a:ext uri="{9D8B030D-6E8A-4147-A177-3AD203B41FA5}">
                      <a16:colId xmlns:a16="http://schemas.microsoft.com/office/drawing/2014/main" val="20001"/>
                    </a:ext>
                  </a:extLst>
                </a:gridCol>
                <a:gridCol w="846432">
                  <a:extLst>
                    <a:ext uri="{9D8B030D-6E8A-4147-A177-3AD203B41FA5}">
                      <a16:colId xmlns:a16="http://schemas.microsoft.com/office/drawing/2014/main" val="3632029257"/>
                    </a:ext>
                  </a:extLst>
                </a:gridCol>
                <a:gridCol w="624949">
                  <a:extLst>
                    <a:ext uri="{9D8B030D-6E8A-4147-A177-3AD203B41FA5}">
                      <a16:colId xmlns:a16="http://schemas.microsoft.com/office/drawing/2014/main" val="1685518700"/>
                    </a:ext>
                  </a:extLst>
                </a:gridCol>
                <a:gridCol w="3430875">
                  <a:extLst>
                    <a:ext uri="{9D8B030D-6E8A-4147-A177-3AD203B41FA5}">
                      <a16:colId xmlns:a16="http://schemas.microsoft.com/office/drawing/2014/main" val="355979108"/>
                    </a:ext>
                  </a:extLst>
                </a:gridCol>
              </a:tblGrid>
              <a:tr h="278142">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ja-JP" altLang="en-US" sz="1200" b="1" dirty="0">
                          <a:solidFill>
                            <a:srgbClr val="FFFFFF"/>
                          </a:solidFill>
                          <a:latin typeface="Meiryo UI" pitchFamily="50" charset="-128"/>
                          <a:ea typeface="Meiryo UI" pitchFamily="50" charset="-128"/>
                          <a:cs typeface="Meiryo UI" pitchFamily="50" charset="-128"/>
                        </a:rPr>
                        <a:t>手法</a:t>
                      </a:r>
                    </a:p>
                  </a:txBody>
                  <a:tcPr anchor="b">
                    <a:lnL w="12700"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12700" cap="flat" cmpd="sng" algn="ctr">
                      <a:solidFill>
                        <a:srgbClr val="5A5A5A"/>
                      </a:solidFill>
                      <a:prstDash val="solid"/>
                      <a:round/>
                      <a:headEnd type="none" w="med" len="med"/>
                      <a:tailEnd type="none" w="med" len="med"/>
                    </a:lnT>
                    <a:lnB w="12700"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838383"/>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ja-JP" altLang="en-US" sz="1200" b="1" dirty="0">
                          <a:solidFill>
                            <a:srgbClr val="FFFFFF"/>
                          </a:solidFill>
                          <a:latin typeface="Meiryo UI" pitchFamily="50" charset="-128"/>
                          <a:ea typeface="Meiryo UI" pitchFamily="50" charset="-128"/>
                          <a:cs typeface="Meiryo UI" pitchFamily="50" charset="-128"/>
                        </a:rPr>
                        <a:t>分析方法</a:t>
                      </a:r>
                    </a:p>
                  </a:txBody>
                  <a:tcPr anchor="b">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5A5A5A"/>
                      </a:solidFill>
                      <a:prstDash val="solid"/>
                      <a:round/>
                      <a:headEnd type="none" w="med" len="med"/>
                      <a:tailEnd type="none" w="med" len="med"/>
                    </a:lnT>
                    <a:lnB w="12700"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838383"/>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endParaRPr kumimoji="1" lang="ja-JP" altLang="en-US" sz="1200" b="1" dirty="0">
                        <a:solidFill>
                          <a:srgbClr val="FFFFFF"/>
                        </a:solidFill>
                        <a:latin typeface="Meiryo UI" pitchFamily="50" charset="-128"/>
                        <a:ea typeface="Meiryo UI" pitchFamily="50" charset="-128"/>
                        <a:cs typeface="Meiryo UI" pitchFamily="50" charset="-128"/>
                      </a:endParaRP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endParaRPr kumimoji="1" lang="ja-JP" altLang="en-US" sz="1200" b="1" dirty="0">
                        <a:solidFill>
                          <a:srgbClr val="FFFFFF"/>
                        </a:solidFill>
                        <a:latin typeface="Meiryo UI" pitchFamily="50" charset="-128"/>
                        <a:ea typeface="Meiryo UI" pitchFamily="50" charset="-128"/>
                        <a:cs typeface="Meiryo UI" pitchFamily="50" charset="-128"/>
                      </a:endParaRPr>
                    </a:p>
                  </a:txBody>
                  <a:tcPr anchor="b">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12700" cap="flat" cmpd="sng" algn="ctr">
                      <a:solidFill>
                        <a:srgbClr val="5A5A5A"/>
                      </a:solidFill>
                      <a:prstDash val="solid"/>
                      <a:round/>
                      <a:headEnd type="none" w="med" len="med"/>
                      <a:tailEnd type="none" w="med" len="med"/>
                    </a:lnT>
                    <a:lnB w="12700"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838383"/>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pPr algn="ctr"/>
                      <a:r>
                        <a:rPr kumimoji="1" lang="ja-JP" altLang="en-US" sz="1200" b="1" dirty="0">
                          <a:solidFill>
                            <a:srgbClr val="FFFFFF"/>
                          </a:solidFill>
                          <a:latin typeface="Meiryo UI" pitchFamily="50" charset="-128"/>
                          <a:ea typeface="Meiryo UI" pitchFamily="50" charset="-128"/>
                          <a:cs typeface="Meiryo UI" pitchFamily="50" charset="-128"/>
                        </a:rPr>
                        <a:t>本調査での適用可能性</a:t>
                      </a:r>
                    </a:p>
                  </a:txBody>
                  <a:tcPr anchor="b">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5A5A5A"/>
                      </a:solidFill>
                      <a:prstDash val="solid"/>
                      <a:round/>
                      <a:headEnd type="none" w="med" len="med"/>
                      <a:tailEnd type="none" w="med" len="med"/>
                    </a:lnT>
                    <a:lnB w="12700"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838383"/>
                    </a:solidFill>
                  </a:tcPr>
                </a:tc>
                <a:extLst>
                  <a:ext uri="{0D108BD9-81ED-4DB2-BD59-A6C34878D82A}">
                    <a16:rowId xmlns:a16="http://schemas.microsoft.com/office/drawing/2014/main" val="10000"/>
                  </a:ext>
                </a:extLst>
              </a:tr>
              <a:tr h="618516">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ja-JP" altLang="en-US" sz="1200" b="1" dirty="0">
                          <a:latin typeface="Meiryo UI" pitchFamily="50" charset="-128"/>
                          <a:ea typeface="Meiryo UI" pitchFamily="50" charset="-128"/>
                          <a:cs typeface="Meiryo UI" pitchFamily="50" charset="-128"/>
                        </a:rPr>
                        <a:t>①ランダム化</a:t>
                      </a:r>
                      <a:endParaRPr kumimoji="1" lang="en-US" altLang="ja-JP" sz="1200" b="1" dirty="0">
                        <a:latin typeface="Meiryo UI" pitchFamily="50" charset="-128"/>
                        <a:ea typeface="Meiryo UI" pitchFamily="50" charset="-128"/>
                        <a:cs typeface="Meiryo UI" pitchFamily="50" charset="-128"/>
                      </a:endParaRPr>
                    </a:p>
                    <a:p>
                      <a:pPr algn="ctr"/>
                      <a:r>
                        <a:rPr kumimoji="1" lang="ja-JP" altLang="en-US" sz="1200" b="1" dirty="0">
                          <a:latin typeface="Meiryo UI" pitchFamily="50" charset="-128"/>
                          <a:ea typeface="Meiryo UI" pitchFamily="50" charset="-128"/>
                          <a:cs typeface="Meiryo UI" pitchFamily="50" charset="-128"/>
                        </a:rPr>
                        <a:t>比較試験</a:t>
                      </a:r>
                    </a:p>
                  </a:txBody>
                  <a:tcPr anchor="ctr">
                    <a:lnL w="0" cap="flat" cmpd="sng" algn="ctr">
                      <a:solidFill>
                        <a:sysClr val="window" lastClr="FFFFFF">
                          <a:alpha val="0"/>
                        </a:sysClr>
                      </a:solidFill>
                      <a:prstDash val="solid"/>
                      <a:round/>
                      <a:headEnd type="none" w="med" len="med"/>
                      <a:tailEnd type="none" w="med" len="med"/>
                    </a:lnL>
                    <a:lnR w="3175" cap="flat" cmpd="sng" algn="ctr">
                      <a:solidFill>
                        <a:srgbClr val="5A5A5A"/>
                      </a:solidFill>
                      <a:prstDash val="solid"/>
                      <a:round/>
                      <a:headEnd type="none" w="med" len="med"/>
                      <a:tailEnd type="none" w="med" len="med"/>
                    </a:lnR>
                    <a:lnT w="12700"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a:r>
                        <a:rPr kumimoji="1" lang="ja-JP" altLang="en-US" sz="1200" dirty="0">
                          <a:latin typeface="Meiryo UI" pitchFamily="50" charset="-128"/>
                          <a:ea typeface="Meiryo UI" pitchFamily="50" charset="-128"/>
                          <a:cs typeface="Meiryo UI" pitchFamily="50" charset="-128"/>
                        </a:rPr>
                        <a:t>派遣の対象者と非対象者をランダムに振り分けて効果を測定する。</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a:endParaRPr kumimoji="1" lang="ja-JP" altLang="en-US" sz="1200" dirty="0">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a:endParaRPr kumimoji="1" lang="ja-JP" altLang="en-US" sz="1200" dirty="0">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12700"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l"/>
                      <a:r>
                        <a:rPr kumimoji="1" lang="ja-JP" altLang="en-US" sz="1200" dirty="0">
                          <a:latin typeface="Meiryo UI" pitchFamily="50" charset="-128"/>
                          <a:ea typeface="Meiryo UI" pitchFamily="50" charset="-128"/>
                          <a:cs typeface="Meiryo UI" pitchFamily="50" charset="-128"/>
                        </a:rPr>
                        <a:t>派遣される教師がランダムに選定されているわけではないため、本調査研究では適用できない。</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629300">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ja-JP" altLang="en-US" sz="1200" b="1" dirty="0">
                          <a:latin typeface="Meiryo UI" pitchFamily="50" charset="-128"/>
                          <a:ea typeface="Meiryo UI" pitchFamily="50" charset="-128"/>
                          <a:cs typeface="Meiryo UI" pitchFamily="50" charset="-128"/>
                        </a:rPr>
                        <a:t>②回帰不連続</a:t>
                      </a:r>
                      <a:endParaRPr kumimoji="1" lang="en-US" altLang="ja-JP" sz="1200" b="1" dirty="0">
                        <a:latin typeface="Meiryo UI" pitchFamily="50" charset="-128"/>
                        <a:ea typeface="Meiryo UI" pitchFamily="50" charset="-128"/>
                        <a:cs typeface="Meiryo UI" pitchFamily="50" charset="-128"/>
                      </a:endParaRPr>
                    </a:p>
                    <a:p>
                      <a:pPr algn="ctr"/>
                      <a:r>
                        <a:rPr kumimoji="1" lang="ja-JP" altLang="en-US" sz="1200" b="1" dirty="0">
                          <a:latin typeface="Meiryo UI" pitchFamily="50" charset="-128"/>
                          <a:ea typeface="Meiryo UI" pitchFamily="50" charset="-128"/>
                          <a:cs typeface="Meiryo UI" pitchFamily="50" charset="-128"/>
                        </a:rPr>
                        <a:t>デザイン</a:t>
                      </a:r>
                      <a:endParaRPr kumimoji="1" lang="en-US" altLang="ja-JP" sz="1200" b="1" dirty="0">
                        <a:latin typeface="Meiryo UI" pitchFamily="50" charset="-128"/>
                        <a:ea typeface="Meiryo UI" pitchFamily="50" charset="-128"/>
                        <a:cs typeface="Meiryo UI" pitchFamily="50" charset="-128"/>
                      </a:endParaRPr>
                    </a:p>
                  </a:txBody>
                  <a:tcPr anchor="ctr">
                    <a:lnL w="0" cap="flat" cmpd="sng" algn="ctr">
                      <a:solidFill>
                        <a:sysClr val="window" lastClr="FFFFFF">
                          <a:alpha val="0"/>
                        </a:sysClr>
                      </a:solid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在外教育施設への派遣対象が決定される閾値前後で比較することで効果測定する。</a:t>
                      </a:r>
                      <a:endParaRPr kumimoji="1" lang="en-US" altLang="ja-JP"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en-US" altLang="ja-JP"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en-US" altLang="ja-JP"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派遣される教師が単一の基準で選定されているわけではないため、本調査研究での適用は難しい。</a:t>
                      </a:r>
                      <a:endParaRPr kumimoji="1" lang="en-US" altLang="ja-JP"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52765253"/>
                  </a:ext>
                </a:extLst>
              </a:tr>
              <a:tr h="455755">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ja-JP" altLang="en-US" sz="1200" b="1" dirty="0">
                          <a:solidFill>
                            <a:srgbClr val="FF0000"/>
                          </a:solidFill>
                          <a:latin typeface="Meiryo UI" pitchFamily="50" charset="-128"/>
                          <a:ea typeface="Meiryo UI" pitchFamily="50" charset="-128"/>
                          <a:cs typeface="Meiryo UI" pitchFamily="50" charset="-128"/>
                        </a:rPr>
                        <a:t>③差の差分析</a:t>
                      </a:r>
                      <a:endParaRPr kumimoji="1" lang="en-US" altLang="ja-JP" sz="1200" b="1" dirty="0">
                        <a:solidFill>
                          <a:srgbClr val="FF0000"/>
                        </a:solidFill>
                        <a:latin typeface="Meiryo UI" pitchFamily="50" charset="-128"/>
                        <a:ea typeface="Meiryo UI" pitchFamily="50" charset="-128"/>
                        <a:cs typeface="Meiryo UI" pitchFamily="50" charset="-128"/>
                      </a:endParaRPr>
                    </a:p>
                  </a:txBody>
                  <a:tcPr anchor="ctr">
                    <a:lnL w="0" cap="flat" cmpd="sng" algn="ctr">
                      <a:solidFill>
                        <a:sysClr val="window" lastClr="FFFFFF">
                          <a:alpha val="0"/>
                        </a:sysClr>
                      </a:solid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派遣教師と非派遣教師の事前事後のデータを用いることで、トレンド要因を取り除いたうえで効果を測定できる。</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派遣教師と非派遣教師それぞれについて</a:t>
                      </a:r>
                      <a:r>
                        <a:rPr kumimoji="1" lang="en-US" altLang="ja-JP" sz="1200" kern="1200" dirty="0">
                          <a:solidFill>
                            <a:schemeClr val="dk1"/>
                          </a:solidFill>
                          <a:latin typeface="Meiryo UI" pitchFamily="50" charset="-128"/>
                          <a:ea typeface="Meiryo UI" pitchFamily="50" charset="-128"/>
                          <a:cs typeface="Meiryo UI" pitchFamily="50" charset="-128"/>
                        </a:rPr>
                        <a:t>2</a:t>
                      </a:r>
                      <a:r>
                        <a:rPr kumimoji="1" lang="ja-JP" altLang="en-US" sz="1200" kern="1200" dirty="0">
                          <a:solidFill>
                            <a:schemeClr val="dk1"/>
                          </a:solidFill>
                          <a:latin typeface="Meiryo UI" pitchFamily="50" charset="-128"/>
                          <a:ea typeface="Meiryo UI" pitchFamily="50" charset="-128"/>
                          <a:cs typeface="Meiryo UI" pitchFamily="50" charset="-128"/>
                        </a:rPr>
                        <a:t>時点のアウトカムをアンケート調査で取得することで適用が可能。</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56012843"/>
                  </a:ext>
                </a:extLst>
              </a:tr>
              <a:tr h="598516">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ja-JP" altLang="en-US" sz="1200" b="1" kern="1200" dirty="0">
                          <a:solidFill>
                            <a:schemeClr val="dk1"/>
                          </a:solidFill>
                          <a:latin typeface="Meiryo UI" pitchFamily="50" charset="-128"/>
                          <a:ea typeface="Meiryo UI" pitchFamily="50" charset="-128"/>
                          <a:cs typeface="Meiryo UI" pitchFamily="50" charset="-128"/>
                        </a:rPr>
                        <a:t>④マッチング</a:t>
                      </a:r>
                    </a:p>
                  </a:txBody>
                  <a:tcPr anchor="ctr">
                    <a:lnL w="0" cap="flat" cmpd="sng" algn="ctr">
                      <a:solidFill>
                        <a:sysClr val="window" lastClr="FFFFFF">
                          <a:alpha val="0"/>
                        </a:sysClr>
                      </a:solid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派遣教師と非派遣教師の中から特性の似通った個人をマッチングして効果を測定する。</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適用は可能だが、マッチングの精度を高めるために必要な派遣の意思決定と関連する属性がアンケート調査では十分に取得できない。</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02927179"/>
                  </a:ext>
                </a:extLst>
              </a:tr>
              <a:tr h="598516">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algn="ctr"/>
                      <a:r>
                        <a:rPr kumimoji="1" lang="ja-JP" altLang="en-US" sz="1200" b="1" dirty="0">
                          <a:latin typeface="Meiryo UI" pitchFamily="50" charset="-128"/>
                          <a:ea typeface="Meiryo UI" pitchFamily="50" charset="-128"/>
                          <a:cs typeface="Meiryo UI" pitchFamily="50" charset="-128"/>
                        </a:rPr>
                        <a:t>⑤前後比較</a:t>
                      </a:r>
                    </a:p>
                  </a:txBody>
                  <a:tcPr anchor="ctr">
                    <a:lnL w="0" cap="flat" cmpd="sng" algn="ctr">
                      <a:solidFill>
                        <a:sysClr val="window" lastClr="FFFFFF">
                          <a:alpha val="0"/>
                        </a:sysClr>
                      </a:solid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派遣教師の派遣前後のアウトカムを比較することで効果を測定する。</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endParaRPr kumimoji="1" lang="ja-JP" altLang="en-US" sz="1200" kern="1200" dirty="0">
                        <a:solidFill>
                          <a:schemeClr val="dk1"/>
                        </a:solidFill>
                        <a:latin typeface="Meiryo UI" pitchFamily="50" charset="-128"/>
                        <a:ea typeface="Meiryo UI" pitchFamily="50" charset="-128"/>
                        <a:cs typeface="Meiryo UI" pitchFamily="50" charset="-128"/>
                      </a:endParaRPr>
                    </a:p>
                  </a:txBody>
                  <a:tcPr anchor="ctr">
                    <a:lnL w="3175" cap="flat" cmpd="sng" algn="ctr">
                      <a:no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pPr marL="0" algn="l" defTabSz="495330" rtl="0" eaLnBrk="1" latinLnBrk="0" hangingPunct="1"/>
                      <a:r>
                        <a:rPr kumimoji="1" lang="ja-JP" altLang="en-US" sz="1200" kern="1200" dirty="0">
                          <a:solidFill>
                            <a:schemeClr val="dk1"/>
                          </a:solidFill>
                          <a:latin typeface="Meiryo UI" pitchFamily="50" charset="-128"/>
                          <a:ea typeface="Meiryo UI" pitchFamily="50" charset="-128"/>
                          <a:cs typeface="Meiryo UI" pitchFamily="50" charset="-128"/>
                        </a:rPr>
                        <a:t>適用は可能だが、派遣効果を厳密に測定することは難しい。</a:t>
                      </a:r>
                    </a:p>
                  </a:txBody>
                  <a:tcPr anchor="ctr">
                    <a:lnL w="3175" cap="flat" cmpd="sng" algn="ctr">
                      <a:solidFill>
                        <a:srgbClr val="5A5A5A"/>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5A5A5A"/>
                      </a:solidFill>
                      <a:prstDash val="solid"/>
                      <a:round/>
                      <a:headEnd type="none" w="med" len="med"/>
                      <a:tailEnd type="none" w="med" len="med"/>
                    </a:lnT>
                    <a:lnB w="3175" cap="flat" cmpd="sng" algn="ctr">
                      <a:solidFill>
                        <a:srgbClr val="5A5A5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sp>
        <p:nvSpPr>
          <p:cNvPr id="42" name="テキスト ボックス 41">
            <a:extLst>
              <a:ext uri="{FF2B5EF4-FFF2-40B4-BE49-F238E27FC236}">
                <a16:creationId xmlns:a16="http://schemas.microsoft.com/office/drawing/2014/main" id="{2778F876-A6D1-4515-9DD0-8084D9686DC9}"/>
              </a:ext>
            </a:extLst>
          </p:cNvPr>
          <p:cNvSpPr txBox="1"/>
          <p:nvPr/>
        </p:nvSpPr>
        <p:spPr>
          <a:xfrm>
            <a:off x="34200" y="1802033"/>
            <a:ext cx="9075600" cy="293077"/>
          </a:xfrm>
          <a:prstGeom prst="rect">
            <a:avLst/>
          </a:prstGeom>
          <a:solidFill>
            <a:schemeClr val="accent1"/>
          </a:solidFill>
          <a:ln w="12700">
            <a:solidFill>
              <a:schemeClr val="accent1"/>
            </a:solid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200" b="1" i="0" u="none" strike="noStrike" kern="1200" cap="none" spc="0" normalizeH="0" baseline="0" noProof="0" dirty="0">
                <a:ln>
                  <a:noFill/>
                </a:ln>
                <a:solidFill>
                  <a:srgbClr val="FFFFFF"/>
                </a:solidFill>
                <a:effectLst/>
                <a:uLnTx/>
                <a:uFillTx/>
                <a:latin typeface="Meiryo UI" pitchFamily="50" charset="-128"/>
                <a:ea typeface="Meiryo UI" pitchFamily="50" charset="-128"/>
                <a:cs typeface="Meiryo UI" pitchFamily="50" charset="-128"/>
              </a:rPr>
              <a:t>本調査研究で適用可能と考えられる分析方法</a:t>
            </a:r>
          </a:p>
        </p:txBody>
      </p:sp>
      <p:grpSp>
        <p:nvGrpSpPr>
          <p:cNvPr id="43" name="グループ化 42">
            <a:extLst>
              <a:ext uri="{FF2B5EF4-FFF2-40B4-BE49-F238E27FC236}">
                <a16:creationId xmlns:a16="http://schemas.microsoft.com/office/drawing/2014/main" id="{2BA54AA4-2C34-45C1-9733-8707BB642715}"/>
              </a:ext>
            </a:extLst>
          </p:cNvPr>
          <p:cNvGrpSpPr/>
          <p:nvPr/>
        </p:nvGrpSpPr>
        <p:grpSpPr>
          <a:xfrm>
            <a:off x="4409065" y="2414059"/>
            <a:ext cx="1264734" cy="3124166"/>
            <a:chOff x="4788862" y="2811992"/>
            <a:chExt cx="1264734" cy="3124166"/>
          </a:xfrm>
        </p:grpSpPr>
        <p:sp>
          <p:nvSpPr>
            <p:cNvPr id="44" name="矢印: 右 43">
              <a:extLst>
                <a:ext uri="{FF2B5EF4-FFF2-40B4-BE49-F238E27FC236}">
                  <a16:creationId xmlns:a16="http://schemas.microsoft.com/office/drawing/2014/main" id="{6385F38C-A2C0-4355-8747-4723E1124DBE}"/>
                </a:ext>
              </a:extLst>
            </p:cNvPr>
            <p:cNvSpPr/>
            <p:nvPr/>
          </p:nvSpPr>
          <p:spPr>
            <a:xfrm>
              <a:off x="4790716" y="2891289"/>
              <a:ext cx="440575" cy="453406"/>
            </a:xfrm>
            <a:prstGeom prst="rightArrow">
              <a:avLst/>
            </a:prstGeom>
            <a:solidFill>
              <a:schemeClr val="accent1"/>
            </a:solidFill>
            <a:ln w="12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5" name="乗算記号 44">
              <a:extLst>
                <a:ext uri="{FF2B5EF4-FFF2-40B4-BE49-F238E27FC236}">
                  <a16:creationId xmlns:a16="http://schemas.microsoft.com/office/drawing/2014/main" id="{F48BD281-577F-4669-9E18-D0BCB8324B15}"/>
                </a:ext>
              </a:extLst>
            </p:cNvPr>
            <p:cNvSpPr/>
            <p:nvPr/>
          </p:nvSpPr>
          <p:spPr>
            <a:xfrm>
              <a:off x="5441596" y="2811992"/>
              <a:ext cx="612000" cy="612000"/>
            </a:xfrm>
            <a:prstGeom prst="mathMultiply">
              <a:avLst>
                <a:gd name="adj1" fmla="val 13239"/>
              </a:avLst>
            </a:prstGeom>
            <a:solidFill>
              <a:sysClr val="windowText" lastClr="000000">
                <a:lumMod val="65000"/>
                <a:lumOff val="35000"/>
              </a:sysClr>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6" name="テキスト ボックス 45">
              <a:extLst>
                <a:ext uri="{FF2B5EF4-FFF2-40B4-BE49-F238E27FC236}">
                  <a16:creationId xmlns:a16="http://schemas.microsoft.com/office/drawing/2014/main" id="{9E7531D6-9318-4DF0-8955-53C6FC232889}"/>
                </a:ext>
              </a:extLst>
            </p:cNvPr>
            <p:cNvSpPr txBox="1"/>
            <p:nvPr/>
          </p:nvSpPr>
          <p:spPr>
            <a:xfrm>
              <a:off x="5441596" y="4061889"/>
              <a:ext cx="612000" cy="612000"/>
            </a:xfrm>
            <a:prstGeom prst="rect">
              <a:avLst/>
            </a:prstGeom>
            <a:noFill/>
          </p:spPr>
          <p:txBody>
            <a:bodyPr wrap="square" rtlCol="0" anchor="ctr" anchorCtr="1">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kumimoji="0" lang="ja-JP" altLang="en-US" sz="3200" b="0" i="0" u="none" strike="noStrike" kern="0" cap="none" spc="0" normalizeH="0" baseline="0" noProof="0" dirty="0">
                  <a:ln>
                    <a:noFill/>
                  </a:ln>
                  <a:solidFill>
                    <a:srgbClr val="E60000"/>
                  </a:solidFill>
                  <a:effectLst/>
                  <a:uLnTx/>
                  <a:uFillTx/>
                  <a:latin typeface="HGS創英角ｺﾞｼｯｸUB" panose="020B0900000000000000" pitchFamily="50" charset="-128"/>
                  <a:ea typeface="HGS創英角ｺﾞｼｯｸUB" panose="020B0900000000000000" pitchFamily="50" charset="-128"/>
                  <a:cs typeface="Meiryo UI" pitchFamily="50" charset="-128"/>
                </a:rPr>
                <a:t>〇</a:t>
              </a:r>
              <a:endParaRPr kumimoji="0" lang="ja-JP" altLang="en-US" sz="2400" b="0" i="0" u="none" strike="noStrike" kern="0" cap="none" spc="0" normalizeH="0" baseline="0" noProof="0" dirty="0">
                <a:ln>
                  <a:noFill/>
                </a:ln>
                <a:solidFill>
                  <a:srgbClr val="E60000"/>
                </a:solidFill>
                <a:effectLst/>
                <a:uLnTx/>
                <a:uFillTx/>
                <a:latin typeface="HGS創英角ｺﾞｼｯｸUB" panose="020B0900000000000000" pitchFamily="50" charset="-128"/>
                <a:ea typeface="HGS創英角ｺﾞｼｯｸUB" panose="020B0900000000000000" pitchFamily="50" charset="-128"/>
                <a:cs typeface="Meiryo UI" pitchFamily="50" charset="-128"/>
              </a:endParaRPr>
            </a:p>
          </p:txBody>
        </p:sp>
        <p:sp>
          <p:nvSpPr>
            <p:cNvPr id="47" name="テキスト ボックス 46">
              <a:extLst>
                <a:ext uri="{FF2B5EF4-FFF2-40B4-BE49-F238E27FC236}">
                  <a16:creationId xmlns:a16="http://schemas.microsoft.com/office/drawing/2014/main" id="{2DAC5CCA-4C17-4CAE-8B52-6DD3824C8630}"/>
                </a:ext>
              </a:extLst>
            </p:cNvPr>
            <p:cNvSpPr txBox="1"/>
            <p:nvPr/>
          </p:nvSpPr>
          <p:spPr>
            <a:xfrm>
              <a:off x="5441596" y="4694403"/>
              <a:ext cx="612000" cy="612000"/>
            </a:xfrm>
            <a:prstGeom prst="rect">
              <a:avLst/>
            </a:prstGeom>
            <a:noFill/>
          </p:spPr>
          <p:txBody>
            <a:bodyPr wrap="square" rtlCol="0" anchor="ctr" anchorCtr="1">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a:ln>
                    <a:noFill/>
                  </a:ln>
                  <a:solidFill>
                    <a:srgbClr val="0070C0"/>
                  </a:solidFill>
                  <a:effectLst/>
                  <a:uLnTx/>
                  <a:uFillTx/>
                  <a:latin typeface="HGS創英角ｺﾞｼｯｸUB" panose="020B0900000000000000" pitchFamily="50" charset="-128"/>
                  <a:ea typeface="HGS創英角ｺﾞｼｯｸUB" panose="020B0900000000000000" pitchFamily="50" charset="-128"/>
                  <a:cs typeface="Meiryo UI" pitchFamily="50" charset="-128"/>
                </a:rPr>
                <a:t>△</a:t>
              </a:r>
              <a:endParaRPr kumimoji="0" lang="ja-JP" altLang="en-US" sz="2400" b="0" i="0" u="none" strike="noStrike" kern="0" cap="none" spc="0" normalizeH="0" baseline="0" noProof="0" dirty="0">
                <a:ln>
                  <a:noFill/>
                </a:ln>
                <a:solidFill>
                  <a:srgbClr val="0070C0"/>
                </a:solidFill>
                <a:effectLst/>
                <a:uLnTx/>
                <a:uFillTx/>
                <a:latin typeface="HGS創英角ｺﾞｼｯｸUB" panose="020B0900000000000000" pitchFamily="50" charset="-128"/>
                <a:ea typeface="HGS創英角ｺﾞｼｯｸUB" panose="020B0900000000000000" pitchFamily="50" charset="-128"/>
                <a:cs typeface="Meiryo UI" pitchFamily="50" charset="-128"/>
              </a:endParaRPr>
            </a:p>
          </p:txBody>
        </p:sp>
        <p:sp>
          <p:nvSpPr>
            <p:cNvPr id="48" name="乗算記号 47">
              <a:extLst>
                <a:ext uri="{FF2B5EF4-FFF2-40B4-BE49-F238E27FC236}">
                  <a16:creationId xmlns:a16="http://schemas.microsoft.com/office/drawing/2014/main" id="{FBE82D0E-6E4D-4D1F-AFAE-A70D35DC54A7}"/>
                </a:ext>
              </a:extLst>
            </p:cNvPr>
            <p:cNvSpPr/>
            <p:nvPr/>
          </p:nvSpPr>
          <p:spPr>
            <a:xfrm>
              <a:off x="5441596" y="3425967"/>
              <a:ext cx="612000" cy="612000"/>
            </a:xfrm>
            <a:prstGeom prst="mathMultiply">
              <a:avLst>
                <a:gd name="adj1" fmla="val 13239"/>
              </a:avLst>
            </a:prstGeom>
            <a:solidFill>
              <a:sysClr val="windowText" lastClr="000000">
                <a:lumMod val="65000"/>
                <a:lumOff val="35000"/>
              </a:sysClr>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9" name="テキスト ボックス 48">
              <a:extLst>
                <a:ext uri="{FF2B5EF4-FFF2-40B4-BE49-F238E27FC236}">
                  <a16:creationId xmlns:a16="http://schemas.microsoft.com/office/drawing/2014/main" id="{B3103B52-17D5-45C0-9CF3-56F0B4B83843}"/>
                </a:ext>
              </a:extLst>
            </p:cNvPr>
            <p:cNvSpPr txBox="1"/>
            <p:nvPr/>
          </p:nvSpPr>
          <p:spPr>
            <a:xfrm>
              <a:off x="5441596" y="5324158"/>
              <a:ext cx="612000" cy="612000"/>
            </a:xfrm>
            <a:prstGeom prst="rect">
              <a:avLst/>
            </a:prstGeom>
            <a:noFill/>
          </p:spPr>
          <p:txBody>
            <a:bodyPr wrap="square" rtlCol="0" anchor="ctr" anchorCtr="1">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kumimoji="0" lang="ja-JP" altLang="en-US" sz="3600" b="0" i="0" u="none" strike="noStrike" kern="0" cap="none" spc="0" normalizeH="0" baseline="0" noProof="0" dirty="0">
                  <a:ln>
                    <a:noFill/>
                  </a:ln>
                  <a:solidFill>
                    <a:srgbClr val="0070C0"/>
                  </a:solidFill>
                  <a:effectLst/>
                  <a:uLnTx/>
                  <a:uFillTx/>
                  <a:latin typeface="HGS創英角ｺﾞｼｯｸUB" panose="020B0900000000000000" pitchFamily="50" charset="-128"/>
                  <a:ea typeface="HGS創英角ｺﾞｼｯｸUB" panose="020B0900000000000000" pitchFamily="50" charset="-128"/>
                  <a:cs typeface="Meiryo UI" pitchFamily="50" charset="-128"/>
                </a:rPr>
                <a:t>△</a:t>
              </a:r>
              <a:endParaRPr kumimoji="0" lang="ja-JP" altLang="en-US" sz="2400" b="0" i="0" u="none" strike="noStrike" kern="0" cap="none" spc="0" normalizeH="0" baseline="0" noProof="0" dirty="0">
                <a:ln>
                  <a:noFill/>
                </a:ln>
                <a:solidFill>
                  <a:srgbClr val="0070C0"/>
                </a:solidFill>
                <a:effectLst/>
                <a:uLnTx/>
                <a:uFillTx/>
                <a:latin typeface="HGS創英角ｺﾞｼｯｸUB" panose="020B0900000000000000" pitchFamily="50" charset="-128"/>
                <a:ea typeface="HGS創英角ｺﾞｼｯｸUB" panose="020B0900000000000000" pitchFamily="50" charset="-128"/>
                <a:cs typeface="Meiryo UI" pitchFamily="50" charset="-128"/>
              </a:endParaRPr>
            </a:p>
          </p:txBody>
        </p:sp>
        <p:sp>
          <p:nvSpPr>
            <p:cNvPr id="50" name="矢印: 右 49">
              <a:extLst>
                <a:ext uri="{FF2B5EF4-FFF2-40B4-BE49-F238E27FC236}">
                  <a16:creationId xmlns:a16="http://schemas.microsoft.com/office/drawing/2014/main" id="{26A19422-F524-40A4-90AD-5C85FF0132F7}"/>
                </a:ext>
              </a:extLst>
            </p:cNvPr>
            <p:cNvSpPr/>
            <p:nvPr/>
          </p:nvSpPr>
          <p:spPr>
            <a:xfrm>
              <a:off x="4790716" y="3505264"/>
              <a:ext cx="440575" cy="453406"/>
            </a:xfrm>
            <a:prstGeom prst="rightArrow">
              <a:avLst/>
            </a:prstGeom>
            <a:solidFill>
              <a:schemeClr val="accent1"/>
            </a:solidFill>
            <a:ln w="12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1" name="矢印: 右 50">
              <a:extLst>
                <a:ext uri="{FF2B5EF4-FFF2-40B4-BE49-F238E27FC236}">
                  <a16:creationId xmlns:a16="http://schemas.microsoft.com/office/drawing/2014/main" id="{1BF14A7D-45BA-412F-B37C-D03A4E1641BC}"/>
                </a:ext>
              </a:extLst>
            </p:cNvPr>
            <p:cNvSpPr/>
            <p:nvPr/>
          </p:nvSpPr>
          <p:spPr>
            <a:xfrm>
              <a:off x="4788863" y="4141186"/>
              <a:ext cx="440575" cy="453406"/>
            </a:xfrm>
            <a:prstGeom prst="rightArrow">
              <a:avLst/>
            </a:prstGeom>
            <a:solidFill>
              <a:schemeClr val="accent1"/>
            </a:solidFill>
            <a:ln w="12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2" name="矢印: 右 51">
              <a:extLst>
                <a:ext uri="{FF2B5EF4-FFF2-40B4-BE49-F238E27FC236}">
                  <a16:creationId xmlns:a16="http://schemas.microsoft.com/office/drawing/2014/main" id="{05145492-EC07-4361-A564-897894208856}"/>
                </a:ext>
              </a:extLst>
            </p:cNvPr>
            <p:cNvSpPr/>
            <p:nvPr/>
          </p:nvSpPr>
          <p:spPr>
            <a:xfrm>
              <a:off x="4788862" y="4777108"/>
              <a:ext cx="440575" cy="453406"/>
            </a:xfrm>
            <a:prstGeom prst="rightArrow">
              <a:avLst/>
            </a:prstGeom>
            <a:solidFill>
              <a:schemeClr val="accent1"/>
            </a:solidFill>
            <a:ln w="12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3" name="矢印: 右 52">
              <a:extLst>
                <a:ext uri="{FF2B5EF4-FFF2-40B4-BE49-F238E27FC236}">
                  <a16:creationId xmlns:a16="http://schemas.microsoft.com/office/drawing/2014/main" id="{D719726F-29C5-48D2-9CA0-416AAFDEAB9B}"/>
                </a:ext>
              </a:extLst>
            </p:cNvPr>
            <p:cNvSpPr/>
            <p:nvPr/>
          </p:nvSpPr>
          <p:spPr>
            <a:xfrm>
              <a:off x="4790716" y="5403455"/>
              <a:ext cx="440575" cy="453406"/>
            </a:xfrm>
            <a:prstGeom prst="rightArrow">
              <a:avLst/>
            </a:prstGeom>
            <a:solidFill>
              <a:schemeClr val="accent1"/>
            </a:solidFill>
            <a:ln w="12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7" name="テキスト ボックス 16">
            <a:extLst>
              <a:ext uri="{FF2B5EF4-FFF2-40B4-BE49-F238E27FC236}">
                <a16:creationId xmlns:a16="http://schemas.microsoft.com/office/drawing/2014/main" id="{1F90E4B7-2260-4277-B6D3-82667B8784EF}"/>
              </a:ext>
            </a:extLst>
          </p:cNvPr>
          <p:cNvSpPr txBox="1"/>
          <p:nvPr/>
        </p:nvSpPr>
        <p:spPr>
          <a:xfrm>
            <a:off x="303255" y="1277799"/>
            <a:ext cx="410581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＜分析方法の検討＞</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pic>
        <p:nvPicPr>
          <p:cNvPr id="4" name="図 3">
            <a:extLst>
              <a:ext uri="{FF2B5EF4-FFF2-40B4-BE49-F238E27FC236}">
                <a16:creationId xmlns:a16="http://schemas.microsoft.com/office/drawing/2014/main" id="{721A2D84-4AD4-40FE-A606-3A09C56FA18B}"/>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3" name="スライド番号プレースホルダー 2">
            <a:extLst>
              <a:ext uri="{FF2B5EF4-FFF2-40B4-BE49-F238E27FC236}">
                <a16:creationId xmlns:a16="http://schemas.microsoft.com/office/drawing/2014/main" id="{E9874347-19E5-47DF-B0E9-D589FEF6D53D}"/>
              </a:ext>
            </a:extLst>
          </p:cNvPr>
          <p:cNvSpPr>
            <a:spLocks noGrp="1"/>
          </p:cNvSpPr>
          <p:nvPr>
            <p:ph type="sldNum" sz="quarter" idx="12"/>
          </p:nvPr>
        </p:nvSpPr>
        <p:spPr>
          <a:xfrm>
            <a:off x="7086600" y="6492875"/>
            <a:ext cx="2057400" cy="365125"/>
          </a:xfrm>
        </p:spPr>
        <p:txBody>
          <a:bodyPr/>
          <a:lstStyle/>
          <a:p>
            <a:r>
              <a:rPr kumimoji="1" lang="en-US" altLang="ja-JP" dirty="0">
                <a:solidFill>
                  <a:schemeClr val="tx1"/>
                </a:solidFill>
              </a:rPr>
              <a:t>44</a:t>
            </a:r>
            <a:endParaRPr kumimoji="1" lang="ja-JP" altLang="en-US" dirty="0">
              <a:solidFill>
                <a:schemeClr val="tx1"/>
              </a:solidFill>
            </a:endParaRPr>
          </a:p>
        </p:txBody>
      </p:sp>
      <p:pic>
        <p:nvPicPr>
          <p:cNvPr id="2" name="45">
            <a:hlinkClick r:id="" action="ppaction://media"/>
            <a:extLst>
              <a:ext uri="{FF2B5EF4-FFF2-40B4-BE49-F238E27FC236}">
                <a16:creationId xmlns:a16="http://schemas.microsoft.com/office/drawing/2014/main" id="{F52174CD-181B-37FC-59CA-AB78148AF8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63714" y="0"/>
            <a:ext cx="609600" cy="609600"/>
          </a:xfrm>
          <a:prstGeom prst="rect">
            <a:avLst/>
          </a:prstGeom>
        </p:spPr>
      </p:pic>
    </p:spTree>
    <p:extLst>
      <p:ext uri="{BB962C8B-B14F-4D97-AF65-F5344CB8AC3E}">
        <p14:creationId xmlns:p14="http://schemas.microsoft.com/office/powerpoint/2010/main" val="4206310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2479681-C7F6-472F-9E70-C0FA0042AA5D}"/>
              </a:ext>
            </a:extLst>
          </p:cNvPr>
          <p:cNvSpPr txBox="1"/>
          <p:nvPr/>
        </p:nvSpPr>
        <p:spPr>
          <a:xfrm>
            <a:off x="399787" y="1617474"/>
            <a:ext cx="435296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＜教師向けアンケート調査　主な調査項目＞</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graphicFrame>
        <p:nvGraphicFramePr>
          <p:cNvPr id="5" name="表 4">
            <a:extLst>
              <a:ext uri="{FF2B5EF4-FFF2-40B4-BE49-F238E27FC236}">
                <a16:creationId xmlns:a16="http://schemas.microsoft.com/office/drawing/2014/main" id="{F69EFF03-E798-45DB-A9C0-1D214BF4668D}"/>
              </a:ext>
            </a:extLst>
          </p:cNvPr>
          <p:cNvGraphicFramePr>
            <a:graphicFrameLocks noGrp="1"/>
          </p:cNvGraphicFramePr>
          <p:nvPr/>
        </p:nvGraphicFramePr>
        <p:xfrm>
          <a:off x="399787" y="2141735"/>
          <a:ext cx="8455744" cy="3657600"/>
        </p:xfrm>
        <a:graphic>
          <a:graphicData uri="http://schemas.openxmlformats.org/drawingml/2006/table">
            <a:tbl>
              <a:tblPr firstRow="1" bandRow="1">
                <a:tableStyleId>{5C22544A-7EE6-4342-B048-85BDC9FD1C3A}</a:tableStyleId>
              </a:tblPr>
              <a:tblGrid>
                <a:gridCol w="1478280">
                  <a:extLst>
                    <a:ext uri="{9D8B030D-6E8A-4147-A177-3AD203B41FA5}">
                      <a16:colId xmlns:a16="http://schemas.microsoft.com/office/drawing/2014/main" val="20000"/>
                    </a:ext>
                  </a:extLst>
                </a:gridCol>
                <a:gridCol w="2019618">
                  <a:extLst>
                    <a:ext uri="{9D8B030D-6E8A-4147-A177-3AD203B41FA5}">
                      <a16:colId xmlns:a16="http://schemas.microsoft.com/office/drawing/2014/main" val="1041025806"/>
                    </a:ext>
                  </a:extLst>
                </a:gridCol>
                <a:gridCol w="4957846">
                  <a:extLst>
                    <a:ext uri="{9D8B030D-6E8A-4147-A177-3AD203B41FA5}">
                      <a16:colId xmlns:a16="http://schemas.microsoft.com/office/drawing/2014/main" val="20003"/>
                    </a:ext>
                  </a:extLst>
                </a:gridCol>
              </a:tblGrid>
              <a:tr h="146853">
                <a:tc>
                  <a:txBody>
                    <a:bodyPr/>
                    <a:lstStyle/>
                    <a:p>
                      <a:pPr algn="ctr"/>
                      <a:r>
                        <a:rPr kumimoji="1" lang="ja-JP" altLang="en-US" sz="1400" b="1" dirty="0">
                          <a:solidFill>
                            <a:srgbClr val="FFFFFF"/>
                          </a:solidFill>
                          <a:latin typeface="Meiryo UI" pitchFamily="50" charset="-128"/>
                          <a:ea typeface="Meiryo UI" pitchFamily="50" charset="-128"/>
                        </a:rPr>
                        <a:t>項目</a:t>
                      </a:r>
                    </a:p>
                  </a:txBody>
                  <a:tcPr anchor="b">
                    <a:lnL w="12700" cap="flat" cmpd="sng" algn="ctr">
                      <a:no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60000"/>
                        <a:lumOff val="40000"/>
                      </a:schemeClr>
                    </a:solidFill>
                  </a:tcPr>
                </a:tc>
                <a:tc>
                  <a:txBody>
                    <a:bodyPr/>
                    <a:lstStyle/>
                    <a:p>
                      <a:pPr algn="ctr"/>
                      <a:r>
                        <a:rPr kumimoji="1" lang="ja-JP" altLang="en-US" sz="1400" b="1" dirty="0">
                          <a:solidFill>
                            <a:srgbClr val="FFFFFF"/>
                          </a:solidFill>
                          <a:latin typeface="Meiryo UI" pitchFamily="50" charset="-128"/>
                          <a:ea typeface="Meiryo UI" pitchFamily="50" charset="-128"/>
                          <a:cs typeface="Meiryo UI" pitchFamily="50" charset="-128"/>
                        </a:rPr>
                        <a:t>調査対象者</a:t>
                      </a:r>
                    </a:p>
                  </a:txBody>
                  <a:tcPr anchor="b">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60000"/>
                        <a:lumOff val="40000"/>
                      </a:schemeClr>
                    </a:solidFill>
                  </a:tcPr>
                </a:tc>
                <a:tc>
                  <a:txBody>
                    <a:bodyPr/>
                    <a:lstStyle/>
                    <a:p>
                      <a:pPr algn="ctr"/>
                      <a:r>
                        <a:rPr kumimoji="1" lang="ja-JP" altLang="en-US" sz="1400" b="1" dirty="0">
                          <a:solidFill>
                            <a:srgbClr val="FFFFFF"/>
                          </a:solidFill>
                          <a:latin typeface="Meiryo UI" pitchFamily="50" charset="-128"/>
                          <a:ea typeface="Meiryo UI" pitchFamily="50" charset="-128"/>
                          <a:cs typeface="Meiryo UI" pitchFamily="50" charset="-128"/>
                        </a:rPr>
                        <a:t>設問内容</a:t>
                      </a:r>
                    </a:p>
                  </a:txBody>
                  <a:tcPr anchor="b">
                    <a:lnL w="3175" cap="flat" cmpd="sng" algn="ctr">
                      <a:solidFill>
                        <a:schemeClr val="accent4">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398839">
                <a:tc>
                  <a:txBody>
                    <a:bodyPr/>
                    <a:lstStyle/>
                    <a:p>
                      <a:pPr marL="182563" indent="-182563" algn="ctr"/>
                      <a:r>
                        <a:rPr kumimoji="1" lang="ja-JP" altLang="en-US" sz="1400" b="1" dirty="0">
                          <a:latin typeface="Meiryo UI" pitchFamily="50" charset="-128"/>
                          <a:ea typeface="Meiryo UI" pitchFamily="50" charset="-128"/>
                          <a:cs typeface="Meiryo UI" pitchFamily="50" charset="-128"/>
                        </a:rPr>
                        <a:t>基本属性</a:t>
                      </a:r>
                    </a:p>
                  </a:txBody>
                  <a:tcPr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tc>
                  <a:txBody>
                    <a:bodyPr/>
                    <a:lstStyle/>
                    <a:p>
                      <a:pPr marL="285750" lvl="0" indent="-285750" algn="l" defTabSz="495330" rtl="0" eaLnBrk="1" latinLnBrk="0" hangingPunct="1">
                        <a:buClr>
                          <a:srgbClr val="5A5A5A"/>
                        </a:buClr>
                        <a:buSzPct val="100000"/>
                        <a:buFont typeface="Wingdings" panose="05000000000000000000" pitchFamily="2" charset="2"/>
                        <a:buChar char="p"/>
                      </a:pPr>
                      <a:r>
                        <a:rPr kumimoji="1" lang="ja-JP" altLang="en-US" sz="1400" kern="1200" dirty="0">
                          <a:solidFill>
                            <a:schemeClr val="dk1"/>
                          </a:solidFill>
                          <a:latin typeface="Meiryo UI" pitchFamily="50" charset="-128"/>
                          <a:ea typeface="Meiryo UI" pitchFamily="50" charset="-128"/>
                          <a:cs typeface="Meiryo UI" pitchFamily="50" charset="-128"/>
                        </a:rPr>
                        <a:t>全教師</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教師としての勤務年数、性別、年齢</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学校種、教科（中学校のみ）、学校規模</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教師になる以前の渡航経験</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これまでの業務経験</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42124298"/>
                  </a:ext>
                </a:extLst>
              </a:tr>
              <a:tr h="398839">
                <a:tc>
                  <a:txBody>
                    <a:bodyPr/>
                    <a:lstStyle/>
                    <a:p>
                      <a:pPr marL="182563" indent="-182563" algn="ctr"/>
                      <a:r>
                        <a:rPr kumimoji="1" lang="ja-JP" altLang="en-US" sz="1400" b="1" dirty="0">
                          <a:latin typeface="Meiryo UI" pitchFamily="50" charset="-128"/>
                          <a:ea typeface="Meiryo UI" pitchFamily="50" charset="-128"/>
                          <a:cs typeface="Meiryo UI" pitchFamily="50" charset="-128"/>
                        </a:rPr>
                        <a:t>派遣先の環境等</a:t>
                      </a:r>
                    </a:p>
                  </a:txBody>
                  <a:tcPr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tc>
                  <a:txBody>
                    <a:bodyPr/>
                    <a:lstStyle/>
                    <a:p>
                      <a:pPr marL="285750" lvl="0" indent="-285750" algn="l" defTabSz="495330" rtl="0" eaLnBrk="1" latinLnBrk="0" hangingPunct="1">
                        <a:buClr>
                          <a:srgbClr val="5A5A5A"/>
                        </a:buClr>
                        <a:buSzPct val="100000"/>
                        <a:buFont typeface="Wingdings" panose="05000000000000000000" pitchFamily="2" charset="2"/>
                        <a:buChar char="p"/>
                      </a:pPr>
                      <a:r>
                        <a:rPr kumimoji="1" lang="ja-JP" altLang="en-US" sz="1400" kern="1200" dirty="0">
                          <a:solidFill>
                            <a:schemeClr val="dk1"/>
                          </a:solidFill>
                          <a:latin typeface="Meiryo UI" pitchFamily="50" charset="-128"/>
                          <a:ea typeface="Meiryo UI" pitchFamily="50" charset="-128"/>
                          <a:cs typeface="Meiryo UI" pitchFamily="50" charset="-128"/>
                        </a:rPr>
                        <a:t>派遣経験のある教師</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chemeClr val="accent4">
                          <a:lumMod val="75000"/>
                        </a:schemeClr>
                      </a:solidFill>
                      <a:prstDash val="solid"/>
                      <a:round/>
                      <a:headEnd type="none" w="med" len="med"/>
                      <a:tailEnd type="none" w="med" len="med"/>
                    </a:lnL>
                    <a:lnR w="3175" cap="flat" cmpd="sng" algn="ctr">
                      <a:solidFill>
                        <a:srgbClr val="5A5A5A"/>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派遣先の国・地域、学校、派遣時期</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派遣先の職場の雰囲気、職場環境</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派遣先での生活状況</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派遣先での業務・指導経験</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rgbClr val="5A5A5A"/>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80349433"/>
                  </a:ext>
                </a:extLst>
              </a:tr>
              <a:tr h="398839">
                <a:tc>
                  <a:txBody>
                    <a:bodyPr/>
                    <a:lstStyle/>
                    <a:p>
                      <a:pPr marL="182563" indent="-182563" algn="ctr"/>
                      <a:r>
                        <a:rPr kumimoji="1" lang="ja-JP" altLang="en-US" sz="1400" b="1" dirty="0">
                          <a:latin typeface="Meiryo UI" pitchFamily="50" charset="-128"/>
                          <a:ea typeface="Meiryo UI" pitchFamily="50" charset="-128"/>
                          <a:cs typeface="Meiryo UI" pitchFamily="50" charset="-128"/>
                        </a:rPr>
                        <a:t>派遣前・中・後の</a:t>
                      </a:r>
                      <a:endParaRPr kumimoji="1" lang="en-US" altLang="ja-JP" sz="1400" b="1" dirty="0">
                        <a:latin typeface="Meiryo UI" pitchFamily="50" charset="-128"/>
                        <a:ea typeface="Meiryo UI" pitchFamily="50" charset="-128"/>
                        <a:cs typeface="Meiryo UI" pitchFamily="50" charset="-128"/>
                      </a:endParaRPr>
                    </a:p>
                    <a:p>
                      <a:pPr marL="182563" indent="-182563" algn="ctr"/>
                      <a:r>
                        <a:rPr kumimoji="1" lang="ja-JP" altLang="en-US" sz="1400" b="1" dirty="0">
                          <a:latin typeface="Meiryo UI" pitchFamily="50" charset="-128"/>
                          <a:ea typeface="Meiryo UI" pitchFamily="50" charset="-128"/>
                          <a:cs typeface="Meiryo UI" pitchFamily="50" charset="-128"/>
                        </a:rPr>
                        <a:t>人事プロセス</a:t>
                      </a:r>
                    </a:p>
                  </a:txBody>
                  <a:tcPr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tc>
                  <a:txBody>
                    <a:bodyPr/>
                    <a:lstStyle/>
                    <a:p>
                      <a:pPr marL="285750" lvl="0" indent="-285750" algn="l" defTabSz="495330" rtl="0" eaLnBrk="1" latinLnBrk="0" hangingPunct="1">
                        <a:buClr>
                          <a:srgbClr val="5A5A5A"/>
                        </a:buClr>
                        <a:buSzPct val="100000"/>
                        <a:buFont typeface="Wingdings" panose="05000000000000000000" pitchFamily="2" charset="2"/>
                        <a:buChar char="p"/>
                      </a:pPr>
                      <a:r>
                        <a:rPr kumimoji="1" lang="ja-JP" altLang="en-US" sz="1400" kern="1200" dirty="0">
                          <a:solidFill>
                            <a:schemeClr val="dk1"/>
                          </a:solidFill>
                          <a:latin typeface="Meiryo UI" pitchFamily="50" charset="-128"/>
                          <a:ea typeface="Meiryo UI" pitchFamily="50" charset="-128"/>
                          <a:cs typeface="Meiryo UI" pitchFamily="50" charset="-128"/>
                        </a:rPr>
                        <a:t>派遣経験のある教師</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派遣のきっかけ、キャリアパスの認識</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教育委員会とのコミュニケーションの機会</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Tx/>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帰国後の活躍機会</a:t>
                      </a:r>
                    </a:p>
                  </a:txBody>
                  <a:tcPr>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97109931"/>
                  </a:ext>
                </a:extLst>
              </a:tr>
              <a:tr h="398839">
                <a:tc>
                  <a:txBody>
                    <a:bodyPr/>
                    <a:lstStyle/>
                    <a:p>
                      <a:pPr marL="182563" indent="-182563" algn="ctr"/>
                      <a:r>
                        <a:rPr kumimoji="1" lang="ja-JP" altLang="en-US" sz="1400" b="1" dirty="0">
                          <a:latin typeface="Meiryo UI" pitchFamily="50" charset="-128"/>
                          <a:ea typeface="Meiryo UI" pitchFamily="50" charset="-128"/>
                          <a:cs typeface="Meiryo UI" pitchFamily="50" charset="-128"/>
                        </a:rPr>
                        <a:t>アウトカム</a:t>
                      </a:r>
                    </a:p>
                  </a:txBody>
                  <a:tcPr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noFill/>
                      <a:prstDash val="solid"/>
                      <a:round/>
                      <a:headEnd type="none" w="med" len="med"/>
                      <a:tailEnd type="none" w="med" len="med"/>
                    </a:lnB>
                    <a:solidFill>
                      <a:schemeClr val="accent4">
                        <a:lumMod val="20000"/>
                        <a:lumOff val="80000"/>
                      </a:schemeClr>
                    </a:solidFill>
                  </a:tcPr>
                </a:tc>
                <a:tc>
                  <a:txBody>
                    <a:bodyPr/>
                    <a:lstStyle/>
                    <a:p>
                      <a:pPr marL="285750" lvl="0" indent="-285750" algn="l" defTabSz="495330" rtl="0" eaLnBrk="1" latinLnBrk="0" hangingPunct="1">
                        <a:buClr>
                          <a:srgbClr val="000000"/>
                        </a:buClr>
                        <a:buSzPct val="100000"/>
                        <a:buFont typeface="Wingdings" panose="05000000000000000000" pitchFamily="2" charset="2"/>
                        <a:buChar char="p"/>
                      </a:pPr>
                      <a:r>
                        <a:rPr kumimoji="1" lang="ja-JP" altLang="en-US" sz="1400" kern="1200" dirty="0">
                          <a:solidFill>
                            <a:schemeClr val="dk1"/>
                          </a:solidFill>
                          <a:latin typeface="Meiryo UI" pitchFamily="50" charset="-128"/>
                          <a:ea typeface="Meiryo UI" pitchFamily="50" charset="-128"/>
                          <a:cs typeface="Meiryo UI" pitchFamily="50" charset="-128"/>
                        </a:rPr>
                        <a:t>全教師</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285750" lvl="0" indent="-285750" algn="l" defTabSz="495330" rtl="0" eaLnBrk="1" latinLnBrk="0" hangingPunct="1">
                        <a:buClr>
                          <a:srgbClr val="000000"/>
                        </a:buClr>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カリキュラム・マネジメントを行う能力</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
                          <a:srgbClr val="000000"/>
                        </a:buClr>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学校の管理・運営を行う能力</a:t>
                      </a:r>
                      <a:endParaRPr kumimoji="1" lang="en-US" altLang="ja-JP" sz="1400" kern="1200" dirty="0">
                        <a:solidFill>
                          <a:schemeClr val="dk1"/>
                        </a:solidFill>
                        <a:latin typeface="Meiryo UI" pitchFamily="50" charset="-128"/>
                        <a:ea typeface="Meiryo UI" pitchFamily="50" charset="-128"/>
                        <a:cs typeface="Meiryo UI" pitchFamily="50" charset="-128"/>
                      </a:endParaRPr>
                    </a:p>
                    <a:p>
                      <a:pPr marL="285750" lvl="0" indent="-285750" algn="l" defTabSz="495330" rtl="0" eaLnBrk="1" latinLnBrk="0" hangingPunct="1">
                        <a:buClr>
                          <a:srgbClr val="000000"/>
                        </a:buClr>
                        <a:buSzPct val="100000"/>
                        <a:buFont typeface="Wingdings" panose="05000000000000000000" pitchFamily="2" charset="2"/>
                        <a:buChar char="l"/>
                      </a:pPr>
                      <a:r>
                        <a:rPr kumimoji="1" lang="ja-JP" altLang="en-US" sz="1400" kern="1200" dirty="0">
                          <a:solidFill>
                            <a:schemeClr val="dk1"/>
                          </a:solidFill>
                          <a:latin typeface="Meiryo UI" pitchFamily="50" charset="-128"/>
                          <a:ea typeface="Meiryo UI" pitchFamily="50" charset="-128"/>
                          <a:cs typeface="Meiryo UI" pitchFamily="50" charset="-128"/>
                        </a:rPr>
                        <a:t>多文化・多言語環境における指導能力</a:t>
                      </a:r>
                      <a:endParaRPr kumimoji="1" lang="en-US" altLang="ja-JP" sz="1400" kern="1200" dirty="0">
                        <a:solidFill>
                          <a:schemeClr val="dk1"/>
                        </a:solidFill>
                        <a:latin typeface="Meiryo UI" pitchFamily="50" charset="-128"/>
                        <a:ea typeface="Meiryo UI" pitchFamily="50" charset="-128"/>
                        <a:cs typeface="Meiryo UI" pitchFamily="50" charset="-128"/>
                      </a:endParaRPr>
                    </a:p>
                  </a:txBody>
                  <a:tcPr>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122244130"/>
                  </a:ext>
                </a:extLst>
              </a:tr>
            </a:tbl>
          </a:graphicData>
        </a:graphic>
      </p:graphicFrame>
      <p:grpSp>
        <p:nvGrpSpPr>
          <p:cNvPr id="7" name="グループ化 6">
            <a:extLst>
              <a:ext uri="{FF2B5EF4-FFF2-40B4-BE49-F238E27FC236}">
                <a16:creationId xmlns:a16="http://schemas.microsoft.com/office/drawing/2014/main" id="{651BEF6F-0ED7-4BB5-B9FD-B899E47D1FB2}"/>
              </a:ext>
            </a:extLst>
          </p:cNvPr>
          <p:cNvGrpSpPr/>
          <p:nvPr/>
        </p:nvGrpSpPr>
        <p:grpSpPr>
          <a:xfrm>
            <a:off x="5688000" y="108000"/>
            <a:ext cx="3258291" cy="1509474"/>
            <a:chOff x="-1908699" y="1846555"/>
            <a:chExt cx="3258291" cy="1509474"/>
          </a:xfrm>
        </p:grpSpPr>
        <p:sp>
          <p:nvSpPr>
            <p:cNvPr id="8" name="正方形/長方形 7">
              <a:extLst>
                <a:ext uri="{FF2B5EF4-FFF2-40B4-BE49-F238E27FC236}">
                  <a16:creationId xmlns:a16="http://schemas.microsoft.com/office/drawing/2014/main" id="{62FF92A1-A722-41B7-8B07-BF73BD903E76}"/>
                </a:ext>
              </a:extLst>
            </p:cNvPr>
            <p:cNvSpPr/>
            <p:nvPr/>
          </p:nvSpPr>
          <p:spPr>
            <a:xfrm>
              <a:off x="-1908699" y="2124142"/>
              <a:ext cx="3258291" cy="1231887"/>
            </a:xfrm>
            <a:prstGeom prst="rect">
              <a:avLst/>
            </a:prstGeom>
            <a:solidFill>
              <a:schemeClr val="accent4">
                <a:lumMod val="20000"/>
                <a:lumOff val="8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効果検証に使用できる既存のデータが少なかった</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ためアンケートを用いてデータを作成したが、</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日常的な活動の中で無理なくデータを集められるようにすることで、負担を軽減しながら質の高い効果検証につなげることができる</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9" name="矢印: 五方向 8">
              <a:extLst>
                <a:ext uri="{FF2B5EF4-FFF2-40B4-BE49-F238E27FC236}">
                  <a16:creationId xmlns:a16="http://schemas.microsoft.com/office/drawing/2014/main" id="{49B619D5-1323-4CAA-A1C8-D8DFF11D7FCA}"/>
                </a:ext>
              </a:extLst>
            </p:cNvPr>
            <p:cNvSpPr/>
            <p:nvPr/>
          </p:nvSpPr>
          <p:spPr>
            <a:xfrm>
              <a:off x="-1908697" y="1846555"/>
              <a:ext cx="2426188" cy="277587"/>
            </a:xfrm>
            <a:prstGeom prst="homePlate">
              <a:avLst/>
            </a:prstGeom>
            <a:solidFill>
              <a:schemeClr val="accent4">
                <a:lumMod val="60000"/>
                <a:lumOff val="40000"/>
              </a:schemeClr>
            </a:solid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「データ収集」のポイント</a:t>
              </a:r>
            </a:p>
          </p:txBody>
        </p:sp>
      </p:grpSp>
      <p:pic>
        <p:nvPicPr>
          <p:cNvPr id="4" name="図 3">
            <a:extLst>
              <a:ext uri="{FF2B5EF4-FFF2-40B4-BE49-F238E27FC236}">
                <a16:creationId xmlns:a16="http://schemas.microsoft.com/office/drawing/2014/main" id="{A683539F-A62F-4EFA-A9DD-D70D1C4188B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3" name="スライド番号プレースホルダー 2">
            <a:extLst>
              <a:ext uri="{FF2B5EF4-FFF2-40B4-BE49-F238E27FC236}">
                <a16:creationId xmlns:a16="http://schemas.microsoft.com/office/drawing/2014/main" id="{F8255D0B-B497-4CAF-A4D8-243F9E78FD4D}"/>
              </a:ext>
            </a:extLst>
          </p:cNvPr>
          <p:cNvSpPr>
            <a:spLocks noGrp="1"/>
          </p:cNvSpPr>
          <p:nvPr>
            <p:ph type="sldNum" sz="quarter" idx="12"/>
          </p:nvPr>
        </p:nvSpPr>
        <p:spPr>
          <a:xfrm>
            <a:off x="7085490" y="6472413"/>
            <a:ext cx="2057400" cy="365125"/>
          </a:xfrm>
        </p:spPr>
        <p:txBody>
          <a:bodyPr/>
          <a:lstStyle/>
          <a:p>
            <a:r>
              <a:rPr kumimoji="1" lang="en-US" altLang="ja-JP" dirty="0">
                <a:solidFill>
                  <a:schemeClr val="tx1"/>
                </a:solidFill>
              </a:rPr>
              <a:t>45</a:t>
            </a:r>
            <a:endParaRPr kumimoji="1" lang="ja-JP" altLang="en-US" dirty="0">
              <a:solidFill>
                <a:schemeClr val="tx1"/>
              </a:solidFill>
            </a:endParaRPr>
          </a:p>
        </p:txBody>
      </p:sp>
      <p:pic>
        <p:nvPicPr>
          <p:cNvPr id="2" name="46">
            <a:hlinkClick r:id="" action="ppaction://media"/>
            <a:extLst>
              <a:ext uri="{FF2B5EF4-FFF2-40B4-BE49-F238E27FC236}">
                <a16:creationId xmlns:a16="http://schemas.microsoft.com/office/drawing/2014/main" id="{03CECA03-5FD0-35C9-3E4B-03DB148796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2829" y="0"/>
            <a:ext cx="609600" cy="609600"/>
          </a:xfrm>
          <a:prstGeom prst="rect">
            <a:avLst/>
          </a:prstGeom>
        </p:spPr>
      </p:pic>
    </p:spTree>
    <p:extLst>
      <p:ext uri="{BB962C8B-B14F-4D97-AF65-F5344CB8AC3E}">
        <p14:creationId xmlns:p14="http://schemas.microsoft.com/office/powerpoint/2010/main" val="193632873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923C4C8C-B3D8-43B7-B5C7-17A55CA336A8}"/>
              </a:ext>
            </a:extLst>
          </p:cNvPr>
          <p:cNvSpPr>
            <a:spLocks noGrp="1"/>
          </p:cNvSpPr>
          <p:nvPr>
            <p:ph type="body" sz="quarter" idx="13"/>
          </p:nvPr>
        </p:nvSpPr>
        <p:spPr>
          <a:xfrm>
            <a:off x="383261" y="1322905"/>
            <a:ext cx="8377477" cy="498919"/>
          </a:xfrm>
        </p:spPr>
        <p:txBody>
          <a:bodyPr/>
          <a:lstStyle/>
          <a:p>
            <a:pPr marL="0" indent="0">
              <a:buSzPct val="100000"/>
              <a:buNone/>
            </a:pPr>
            <a:r>
              <a:rPr lang="ja-JP" altLang="en-US" sz="1400" dirty="0">
                <a:latin typeface="+mn-ea"/>
                <a:ea typeface="+mn-ea"/>
              </a:rPr>
              <a:t>以下の各設問について、</a:t>
            </a:r>
            <a:r>
              <a:rPr lang="ja-JP" altLang="en-US" sz="1400" u="sng" dirty="0">
                <a:latin typeface="+mn-ea"/>
                <a:ea typeface="+mn-ea"/>
              </a:rPr>
              <a:t>１（あてはまらない）～</a:t>
            </a:r>
            <a:r>
              <a:rPr lang="en-US" altLang="ja-JP" sz="1400" u="sng" dirty="0">
                <a:latin typeface="+mn-ea"/>
                <a:ea typeface="+mn-ea"/>
              </a:rPr>
              <a:t>10</a:t>
            </a:r>
            <a:r>
              <a:rPr lang="ja-JP" altLang="en-US" sz="1400" u="sng" dirty="0">
                <a:latin typeface="+mn-ea"/>
                <a:ea typeface="+mn-ea"/>
              </a:rPr>
              <a:t>（あてはまる）の</a:t>
            </a:r>
            <a:r>
              <a:rPr lang="en-US" altLang="ja-JP" sz="1400" u="sng" dirty="0">
                <a:latin typeface="+mn-ea"/>
                <a:ea typeface="+mn-ea"/>
              </a:rPr>
              <a:t>10</a:t>
            </a:r>
            <a:r>
              <a:rPr lang="ja-JP" altLang="en-US" sz="1400" u="sng" dirty="0">
                <a:latin typeface="+mn-ea"/>
                <a:ea typeface="+mn-ea"/>
              </a:rPr>
              <a:t>段階</a:t>
            </a:r>
            <a:r>
              <a:rPr lang="ja-JP" altLang="en-US" sz="1400" dirty="0">
                <a:latin typeface="+mn-ea"/>
                <a:ea typeface="+mn-ea"/>
              </a:rPr>
              <a:t>で、</a:t>
            </a:r>
            <a:r>
              <a:rPr lang="ja-JP" altLang="en-US" sz="1400" u="sng" dirty="0">
                <a:latin typeface="+mn-ea"/>
                <a:ea typeface="+mn-ea"/>
              </a:rPr>
              <a:t>調査時点（</a:t>
            </a:r>
            <a:r>
              <a:rPr lang="en-US" altLang="ja-JP" sz="1400" u="sng" dirty="0">
                <a:latin typeface="+mn-ea"/>
                <a:ea typeface="+mn-ea"/>
              </a:rPr>
              <a:t>2021</a:t>
            </a:r>
            <a:r>
              <a:rPr lang="ja-JP" altLang="en-US" sz="1400" u="sng" dirty="0">
                <a:latin typeface="+mn-ea"/>
                <a:ea typeface="+mn-ea"/>
              </a:rPr>
              <a:t>年度）と</a:t>
            </a:r>
            <a:r>
              <a:rPr lang="en-US" altLang="ja-JP" sz="1400" u="sng" dirty="0">
                <a:latin typeface="+mn-ea"/>
                <a:ea typeface="+mn-ea"/>
              </a:rPr>
              <a:t>10</a:t>
            </a:r>
            <a:r>
              <a:rPr lang="ja-JP" altLang="en-US" sz="1400" u="sng" dirty="0">
                <a:latin typeface="+mn-ea"/>
                <a:ea typeface="+mn-ea"/>
              </a:rPr>
              <a:t>年前（</a:t>
            </a:r>
            <a:r>
              <a:rPr lang="en-US" altLang="ja-JP" sz="1400" u="sng" dirty="0">
                <a:latin typeface="+mn-ea"/>
                <a:ea typeface="+mn-ea"/>
              </a:rPr>
              <a:t>2011</a:t>
            </a:r>
            <a:r>
              <a:rPr lang="ja-JP" altLang="en-US" sz="1400" u="sng" dirty="0">
                <a:latin typeface="+mn-ea"/>
                <a:ea typeface="+mn-ea"/>
              </a:rPr>
              <a:t>年度）の状況</a:t>
            </a:r>
            <a:r>
              <a:rPr lang="ja-JP" altLang="en-US" sz="1400" dirty="0">
                <a:latin typeface="+mn-ea"/>
                <a:ea typeface="+mn-ea"/>
              </a:rPr>
              <a:t>をそれぞれ質問した。</a:t>
            </a:r>
          </a:p>
        </p:txBody>
      </p:sp>
      <p:graphicFrame>
        <p:nvGraphicFramePr>
          <p:cNvPr id="5" name="表 4">
            <a:extLst>
              <a:ext uri="{FF2B5EF4-FFF2-40B4-BE49-F238E27FC236}">
                <a16:creationId xmlns:a16="http://schemas.microsoft.com/office/drawing/2014/main" id="{134B8682-6833-4ACF-8B8C-168D2041B160}"/>
              </a:ext>
            </a:extLst>
          </p:cNvPr>
          <p:cNvGraphicFramePr>
            <a:graphicFrameLocks noGrp="1"/>
          </p:cNvGraphicFramePr>
          <p:nvPr/>
        </p:nvGraphicFramePr>
        <p:xfrm>
          <a:off x="383261" y="1940118"/>
          <a:ext cx="8410591" cy="4521689"/>
        </p:xfrm>
        <a:graphic>
          <a:graphicData uri="http://schemas.openxmlformats.org/drawingml/2006/table">
            <a:tbl>
              <a:tblPr firstRow="1" bandRow="1">
                <a:tableStyleId>{5C22544A-7EE6-4342-B048-85BDC9FD1C3A}</a:tableStyleId>
              </a:tblPr>
              <a:tblGrid>
                <a:gridCol w="1102262">
                  <a:extLst>
                    <a:ext uri="{9D8B030D-6E8A-4147-A177-3AD203B41FA5}">
                      <a16:colId xmlns:a16="http://schemas.microsoft.com/office/drawing/2014/main" val="20000"/>
                    </a:ext>
                  </a:extLst>
                </a:gridCol>
                <a:gridCol w="7308329">
                  <a:extLst>
                    <a:ext uri="{9D8B030D-6E8A-4147-A177-3AD203B41FA5}">
                      <a16:colId xmlns:a16="http://schemas.microsoft.com/office/drawing/2014/main" val="20003"/>
                    </a:ext>
                  </a:extLst>
                </a:gridCol>
              </a:tblGrid>
              <a:tr h="284005">
                <a:tc>
                  <a:txBody>
                    <a:bodyPr/>
                    <a:lstStyle/>
                    <a:p>
                      <a:pPr algn="ctr"/>
                      <a:r>
                        <a:rPr kumimoji="1" lang="ja-JP" altLang="en-US" sz="1300" b="1" dirty="0">
                          <a:solidFill>
                            <a:srgbClr val="FFFFFF"/>
                          </a:solidFill>
                          <a:latin typeface="Meiryo UI" pitchFamily="50" charset="-128"/>
                          <a:ea typeface="Meiryo UI" pitchFamily="50" charset="-128"/>
                        </a:rPr>
                        <a:t>分類</a:t>
                      </a:r>
                    </a:p>
                  </a:txBody>
                  <a:tcPr marL="84406" marR="84406" marT="42203" marB="42203" anchor="b">
                    <a:lnL w="12700" cap="flat" cmpd="sng" algn="ctr">
                      <a:no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60000"/>
                        <a:lumOff val="40000"/>
                      </a:schemeClr>
                    </a:solidFill>
                  </a:tcPr>
                </a:tc>
                <a:tc>
                  <a:txBody>
                    <a:bodyPr/>
                    <a:lstStyle/>
                    <a:p>
                      <a:pPr algn="ctr"/>
                      <a:r>
                        <a:rPr kumimoji="1" lang="ja-JP" altLang="en-US" sz="1300" b="1" dirty="0">
                          <a:solidFill>
                            <a:srgbClr val="FFFFFF"/>
                          </a:solidFill>
                          <a:latin typeface="Meiryo UI" pitchFamily="50" charset="-128"/>
                          <a:ea typeface="Meiryo UI" pitchFamily="50" charset="-128"/>
                          <a:cs typeface="Meiryo UI" pitchFamily="50" charset="-128"/>
                        </a:rPr>
                        <a:t>設問文</a:t>
                      </a:r>
                    </a:p>
                  </a:txBody>
                  <a:tcPr marL="84406" marR="84406" marT="42203" marB="42203" anchor="b">
                    <a:lnL w="3175" cap="flat" cmpd="sng" algn="ctr">
                      <a:solidFill>
                        <a:schemeClr val="accent4">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1478947">
                <a:tc>
                  <a:txBody>
                    <a:bodyPr/>
                    <a:lstStyle/>
                    <a:p>
                      <a:pPr marL="182563" indent="-182563" algn="l"/>
                      <a:r>
                        <a:rPr kumimoji="1" lang="ja-JP" altLang="en-US" sz="1300" b="1" dirty="0">
                          <a:latin typeface="Meiryo UI" pitchFamily="50" charset="-128"/>
                          <a:ea typeface="Meiryo UI" pitchFamily="50" charset="-128"/>
                          <a:cs typeface="Meiryo UI" pitchFamily="50" charset="-128"/>
                        </a:rPr>
                        <a:t>カリキュラム・</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マネジメント</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能力</a:t>
                      </a:r>
                    </a:p>
                  </a:txBody>
                  <a:tcPr marL="84406" marR="84406" marT="42203" marB="42203"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tc>
                  <a:txBody>
                    <a:bodyPr/>
                    <a:lstStyle/>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●児童生徒や地域の実態を踏まえつつ、育成すべき資質・能力を念頭に置いた指導計画を作成し、効果的</a:t>
                      </a:r>
                      <a:endParaRPr kumimoji="1" lang="en-US" altLang="ja-JP" sz="1300" kern="1200" dirty="0">
                        <a:solidFill>
                          <a:schemeClr val="dk1"/>
                        </a:solidFill>
                        <a:latin typeface="Meiryo UI" pitchFamily="50" charset="-128"/>
                        <a:ea typeface="Meiryo UI" pitchFamily="50" charset="-128"/>
                        <a:cs typeface="Meiryo UI" pitchFamily="50" charset="-128"/>
                      </a:endParaRP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　 な指導を行うことができる。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●指導の実施後に児童生徒の姿や地域の実態を再評価し、指導計画や指導法を柔軟に見直すことができる。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●指導計画や教育課程表の作成・協議に当たって他の教科や学校目標との効果的な連携を常に意識してい</a:t>
                      </a:r>
                      <a:endParaRPr kumimoji="1" lang="en-US" altLang="ja-JP" sz="1300" kern="1200" dirty="0">
                        <a:solidFill>
                          <a:schemeClr val="dk1"/>
                        </a:solidFill>
                        <a:latin typeface="Meiryo UI" pitchFamily="50" charset="-128"/>
                        <a:ea typeface="Meiryo UI" pitchFamily="50" charset="-128"/>
                        <a:cs typeface="Meiryo UI" pitchFamily="50" charset="-128"/>
                      </a:endParaRP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　 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●指導計画の作成・評価・改善の際に、学校全体での協議や地域連携等を通じた学校資源の活用が重要</a:t>
                      </a:r>
                      <a:endParaRPr kumimoji="1" lang="en-US" altLang="ja-JP" sz="1300" kern="1200" dirty="0">
                        <a:solidFill>
                          <a:schemeClr val="dk1"/>
                        </a:solidFill>
                        <a:latin typeface="Meiryo UI" pitchFamily="50" charset="-128"/>
                        <a:ea typeface="Meiryo UI" pitchFamily="50" charset="-128"/>
                        <a:cs typeface="Meiryo UI" pitchFamily="50" charset="-128"/>
                      </a:endParaRP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　 だと考えている。</a:t>
                      </a:r>
                    </a:p>
                  </a:txBody>
                  <a:tcPr marL="84406" marR="84406" marT="42203" marB="42203">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42124298"/>
                  </a:ext>
                </a:extLst>
              </a:tr>
              <a:tr h="1478947">
                <a:tc>
                  <a:txBody>
                    <a:bodyPr/>
                    <a:lstStyle/>
                    <a:p>
                      <a:pPr marL="182563" indent="-182563" algn="l"/>
                      <a:r>
                        <a:rPr kumimoji="1" lang="ja-JP" altLang="en-US" sz="1300" b="1" dirty="0">
                          <a:latin typeface="Meiryo UI" pitchFamily="50" charset="-128"/>
                          <a:ea typeface="Meiryo UI" pitchFamily="50" charset="-128"/>
                          <a:cs typeface="Meiryo UI" pitchFamily="50" charset="-128"/>
                        </a:rPr>
                        <a:t>学校の管理</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・運営能力</a:t>
                      </a:r>
                    </a:p>
                  </a:txBody>
                  <a:tcPr marL="84406" marR="84406" marT="42203" marB="42203"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4">
                        <a:lumMod val="20000"/>
                        <a:lumOff val="80000"/>
                      </a:schemeClr>
                    </a:solidFill>
                  </a:tcPr>
                </a:tc>
                <a:tc>
                  <a:txBody>
                    <a:bodyPr/>
                    <a:lstStyle/>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●①担当する校務分掌での重要な役割を担い、他の教員に対し適切な助言や支援を行うことができる。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●②学校組織における中心的な役割を担うとともに、教員の指導力・対応力の向上に対して適切に指導・助</a:t>
                      </a:r>
                      <a:endParaRPr kumimoji="1" lang="en-US" altLang="ja-JP" sz="1300" kern="1200" dirty="0">
                        <a:solidFill>
                          <a:schemeClr val="dk1"/>
                        </a:solidFill>
                        <a:latin typeface="Meiryo UI" pitchFamily="50" charset="-128"/>
                        <a:ea typeface="Meiryo UI" pitchFamily="50" charset="-128"/>
                        <a:cs typeface="Meiryo UI" pitchFamily="50" charset="-128"/>
                      </a:endParaRP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　 言を行うことができる。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●③学校の課題を発見し、上司等に対して問題提起や対応策の提案を行い、解決につなげることができる。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●④教育活動の改善に向け、保護者や地域、外部機関と協働を行うことができる。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●⑤学校に対する保護者等からの要望や苦情等に対し、円滑かつ迅速な対応を図り、解決することができる。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●⑥学校の管理職には①～⑤ができる能力が必要だと考えている。</a:t>
                      </a:r>
                    </a:p>
                  </a:txBody>
                  <a:tcPr marL="84406" marR="84406" marT="42203" marB="42203">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80349433"/>
                  </a:ext>
                </a:extLst>
              </a:tr>
              <a:tr h="1279790">
                <a:tc>
                  <a:txBody>
                    <a:bodyPr/>
                    <a:lstStyle/>
                    <a:p>
                      <a:pPr marL="182563" indent="-182563" algn="l"/>
                      <a:r>
                        <a:rPr kumimoji="1" lang="ja-JP" altLang="en-US" sz="1300" b="1" dirty="0">
                          <a:latin typeface="Meiryo UI" pitchFamily="50" charset="-128"/>
                          <a:ea typeface="Meiryo UI" pitchFamily="50" charset="-128"/>
                          <a:cs typeface="Meiryo UI" pitchFamily="50" charset="-128"/>
                        </a:rPr>
                        <a:t>多文化・</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多言語</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環境における</a:t>
                      </a:r>
                      <a:endParaRPr kumimoji="1" lang="en-US" altLang="ja-JP" sz="1300" b="1" dirty="0">
                        <a:latin typeface="Meiryo UI" pitchFamily="50" charset="-128"/>
                        <a:ea typeface="Meiryo UI" pitchFamily="50" charset="-128"/>
                        <a:cs typeface="Meiryo UI" pitchFamily="50" charset="-128"/>
                      </a:endParaRPr>
                    </a:p>
                    <a:p>
                      <a:pPr marL="182563" indent="-182563" algn="l"/>
                      <a:r>
                        <a:rPr kumimoji="1" lang="ja-JP" altLang="en-US" sz="1300" b="1" dirty="0">
                          <a:latin typeface="Meiryo UI" pitchFamily="50" charset="-128"/>
                          <a:ea typeface="Meiryo UI" pitchFamily="50" charset="-128"/>
                          <a:cs typeface="Meiryo UI" pitchFamily="50" charset="-128"/>
                        </a:rPr>
                        <a:t>指導能力</a:t>
                      </a:r>
                    </a:p>
                  </a:txBody>
                  <a:tcPr marL="84406" marR="84406" marT="42203" marB="42203" anchor="ctr">
                    <a:lnL w="0" cap="flat" cmpd="sng" algn="ctr">
                      <a:solidFill>
                        <a:schemeClr val="lt1">
                          <a:alpha val="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noFill/>
                      <a:prstDash val="solid"/>
                      <a:round/>
                      <a:headEnd type="none" w="med" len="med"/>
                      <a:tailEnd type="none" w="med" len="med"/>
                    </a:lnB>
                    <a:solidFill>
                      <a:schemeClr val="accent4">
                        <a:lumMod val="20000"/>
                        <a:lumOff val="80000"/>
                      </a:schemeClr>
                    </a:solidFill>
                  </a:tcPr>
                </a:tc>
                <a:tc>
                  <a:txBody>
                    <a:bodyPr/>
                    <a:lstStyle/>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●①児童生徒の文化的な多様性に適応させた指導をする能力がある。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●②児童生徒間の文化的な違いへの意識向上や差別解消方法に関する指導をする能力がある。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●③地球規模課題を取り入れた指導及び学習の実践を導入することができる。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●④文化的背景が異なる保護者・地域住民とのコミュニケーションを円滑にとることができる。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●⑤文化的背景に限らず、児童生徒や保護者が多様な価値観や背景を持っていることを踏まえて対応できる。</a:t>
                      </a:r>
                    </a:p>
                    <a:p>
                      <a:pPr marL="0" lvl="0" indent="0" algn="l" defTabSz="495330" rtl="0" eaLnBrk="1" latinLnBrk="0" hangingPunct="1">
                        <a:buClr>
                          <a:srgbClr val="5A5A5A"/>
                        </a:buClr>
                        <a:buSzPct val="100000"/>
                        <a:buFont typeface="Wingdings" panose="05000000000000000000" pitchFamily="2" charset="2"/>
                        <a:buNone/>
                      </a:pPr>
                      <a:r>
                        <a:rPr kumimoji="1" lang="ja-JP" altLang="en-US" sz="1300" kern="1200" dirty="0">
                          <a:solidFill>
                            <a:schemeClr val="dk1"/>
                          </a:solidFill>
                          <a:latin typeface="Meiryo UI" pitchFamily="50" charset="-128"/>
                          <a:ea typeface="Meiryo UI" pitchFamily="50" charset="-128"/>
                          <a:cs typeface="Meiryo UI" pitchFamily="50" charset="-128"/>
                        </a:rPr>
                        <a:t>●⑥学級の運営において、①～⑤を実践できるよう常に意識している。</a:t>
                      </a:r>
                    </a:p>
                  </a:txBody>
                  <a:tcPr marL="84406" marR="84406" marT="42203" marB="42203">
                    <a:lnL w="3175" cap="flat" cmpd="sng" algn="ctr">
                      <a:solidFill>
                        <a:schemeClr val="accent4">
                          <a:lumMod val="7500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8" name="テキスト ボックス 7">
            <a:extLst>
              <a:ext uri="{FF2B5EF4-FFF2-40B4-BE49-F238E27FC236}">
                <a16:creationId xmlns:a16="http://schemas.microsoft.com/office/drawing/2014/main" id="{989FADF6-A929-4FD9-A9A4-3615CC8BC506}"/>
              </a:ext>
            </a:extLst>
          </p:cNvPr>
          <p:cNvSpPr txBox="1"/>
          <p:nvPr/>
        </p:nvSpPr>
        <p:spPr>
          <a:xfrm>
            <a:off x="383261" y="984351"/>
            <a:ext cx="5220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教師向けアンケート調査　各アウトカムの設問文＞</a:t>
            </a:r>
            <a:endParaRPr kumimoji="0" lang="en-US" altLang="ja-JP"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pic>
        <p:nvPicPr>
          <p:cNvPr id="4" name="図 3">
            <a:extLst>
              <a:ext uri="{FF2B5EF4-FFF2-40B4-BE49-F238E27FC236}">
                <a16:creationId xmlns:a16="http://schemas.microsoft.com/office/drawing/2014/main" id="{C19D7587-EA70-4069-957F-E7E37F8E0C8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6" name="スライド番号プレースホルダー 2">
            <a:extLst>
              <a:ext uri="{FF2B5EF4-FFF2-40B4-BE49-F238E27FC236}">
                <a16:creationId xmlns:a16="http://schemas.microsoft.com/office/drawing/2014/main" id="{CC4F4CF9-A1A1-42ED-B0CE-2EA6B37293AD}"/>
              </a:ext>
            </a:extLst>
          </p:cNvPr>
          <p:cNvSpPr txBox="1">
            <a:spLocks/>
          </p:cNvSpPr>
          <p:nvPr/>
        </p:nvSpPr>
        <p:spPr>
          <a:xfrm>
            <a:off x="7085490" y="6472413"/>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dirty="0"/>
              <a:t>46</a:t>
            </a:r>
            <a:endParaRPr lang="ja-JP" altLang="en-US" dirty="0"/>
          </a:p>
        </p:txBody>
      </p:sp>
      <p:pic>
        <p:nvPicPr>
          <p:cNvPr id="2" name="47">
            <a:hlinkClick r:id="" action="ppaction://media"/>
            <a:extLst>
              <a:ext uri="{FF2B5EF4-FFF2-40B4-BE49-F238E27FC236}">
                <a16:creationId xmlns:a16="http://schemas.microsoft.com/office/drawing/2014/main" id="{CB1FF231-6E0A-976C-62C8-DA81BAC7BB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3290" y="42233"/>
            <a:ext cx="609600" cy="609600"/>
          </a:xfrm>
          <a:prstGeom prst="rect">
            <a:avLst/>
          </a:prstGeom>
        </p:spPr>
      </p:pic>
    </p:spTree>
    <p:extLst>
      <p:ext uri="{BB962C8B-B14F-4D97-AF65-F5344CB8AC3E}">
        <p14:creationId xmlns:p14="http://schemas.microsoft.com/office/powerpoint/2010/main" val="428522147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CE08174D-B53E-4500-92EA-58AD6F8455DF}"/>
              </a:ext>
            </a:extLst>
          </p:cNvPr>
          <p:cNvGrpSpPr/>
          <p:nvPr/>
        </p:nvGrpSpPr>
        <p:grpSpPr>
          <a:xfrm>
            <a:off x="594286" y="3429000"/>
            <a:ext cx="3759475" cy="3047676"/>
            <a:chOff x="5605743" y="3108324"/>
            <a:chExt cx="3759475" cy="3047676"/>
          </a:xfrm>
        </p:grpSpPr>
        <p:cxnSp>
          <p:nvCxnSpPr>
            <p:cNvPr id="9" name="直線コネクタ 8">
              <a:extLst>
                <a:ext uri="{FF2B5EF4-FFF2-40B4-BE49-F238E27FC236}">
                  <a16:creationId xmlns:a16="http://schemas.microsoft.com/office/drawing/2014/main" id="{E71648F2-18DA-4804-8FFB-3DCCCC74C6C0}"/>
                </a:ext>
              </a:extLst>
            </p:cNvPr>
            <p:cNvCxnSpPr>
              <a:cxnSpLocks/>
            </p:cNvCxnSpPr>
            <p:nvPr/>
          </p:nvCxnSpPr>
          <p:spPr>
            <a:xfrm>
              <a:off x="6448604" y="4734118"/>
              <a:ext cx="2088000" cy="0"/>
            </a:xfrm>
            <a:prstGeom prst="line">
              <a:avLst/>
            </a:prstGeom>
            <a:noFill/>
            <a:ln w="9525" cap="flat" cmpd="sng" algn="ctr">
              <a:solidFill>
                <a:sysClr val="windowText" lastClr="000000"/>
              </a:solidFill>
              <a:prstDash val="dash"/>
            </a:ln>
            <a:effectLst/>
          </p:spPr>
        </p:cxnSp>
        <p:sp>
          <p:nvSpPr>
            <p:cNvPr id="10" name="右中かっこ 9">
              <a:extLst>
                <a:ext uri="{FF2B5EF4-FFF2-40B4-BE49-F238E27FC236}">
                  <a16:creationId xmlns:a16="http://schemas.microsoft.com/office/drawing/2014/main" id="{FCE3CF0B-9BAC-4CE0-A90C-34A08F2FC058}"/>
                </a:ext>
              </a:extLst>
            </p:cNvPr>
            <p:cNvSpPr/>
            <p:nvPr/>
          </p:nvSpPr>
          <p:spPr>
            <a:xfrm>
              <a:off x="8559793" y="4308604"/>
              <a:ext cx="158084" cy="427926"/>
            </a:xfrm>
            <a:prstGeom prst="rightBrace">
              <a:avLst>
                <a:gd name="adj1" fmla="val 35770"/>
                <a:gd name="adj2" fmla="val 50000"/>
              </a:avLst>
            </a:prstGeom>
            <a:noFill/>
            <a:ln w="9525" cap="flat" cmpd="sng" algn="ctr">
              <a:solidFill>
                <a:sysClr val="windowText" lastClr="000000"/>
              </a:solidFill>
              <a:prstDash val="solid"/>
            </a:ln>
            <a:effectLst/>
          </p:spPr>
          <p:txBody>
            <a:bodyPr rtlCol="0" anchor="ct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a:extLst>
                <a:ext uri="{FF2B5EF4-FFF2-40B4-BE49-F238E27FC236}">
                  <a16:creationId xmlns:a16="http://schemas.microsoft.com/office/drawing/2014/main" id="{A4E79054-79D6-4645-AB81-1067097020CE}"/>
                </a:ext>
              </a:extLst>
            </p:cNvPr>
            <p:cNvSpPr txBox="1"/>
            <p:nvPr/>
          </p:nvSpPr>
          <p:spPr>
            <a:xfrm>
              <a:off x="8694780" y="4308987"/>
              <a:ext cx="538488" cy="427921"/>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経時的な</a:t>
              </a:r>
              <a:br>
                <a:rPr kumimoji="1" lang="en-US" altLang="ja-JP"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成長</a:t>
              </a:r>
            </a:p>
          </p:txBody>
        </p:sp>
        <p:grpSp>
          <p:nvGrpSpPr>
            <p:cNvPr id="12" name="グループ化 11">
              <a:extLst>
                <a:ext uri="{FF2B5EF4-FFF2-40B4-BE49-F238E27FC236}">
                  <a16:creationId xmlns:a16="http://schemas.microsoft.com/office/drawing/2014/main" id="{D8BE37B5-9DEB-4861-A186-E4E099751A35}"/>
                </a:ext>
              </a:extLst>
            </p:cNvPr>
            <p:cNvGrpSpPr/>
            <p:nvPr/>
          </p:nvGrpSpPr>
          <p:grpSpPr>
            <a:xfrm>
              <a:off x="5605743" y="3108324"/>
              <a:ext cx="3759475" cy="3047676"/>
              <a:chOff x="5605743" y="3108324"/>
              <a:chExt cx="3759475" cy="3047676"/>
            </a:xfrm>
          </p:grpSpPr>
          <p:grpSp>
            <p:nvGrpSpPr>
              <p:cNvPr id="13" name="グループ化 12">
                <a:extLst>
                  <a:ext uri="{FF2B5EF4-FFF2-40B4-BE49-F238E27FC236}">
                    <a16:creationId xmlns:a16="http://schemas.microsoft.com/office/drawing/2014/main" id="{740A7EC9-616C-4BE2-8458-8DB713F76FC7}"/>
                  </a:ext>
                </a:extLst>
              </p:cNvPr>
              <p:cNvGrpSpPr/>
              <p:nvPr/>
            </p:nvGrpSpPr>
            <p:grpSpPr>
              <a:xfrm>
                <a:off x="5605743" y="3108324"/>
                <a:ext cx="3759475" cy="3047676"/>
                <a:chOff x="816464" y="2626903"/>
                <a:chExt cx="3759475" cy="3047676"/>
              </a:xfrm>
            </p:grpSpPr>
            <p:sp>
              <p:nvSpPr>
                <p:cNvPr id="16" name="楕円 15">
                  <a:extLst>
                    <a:ext uri="{FF2B5EF4-FFF2-40B4-BE49-F238E27FC236}">
                      <a16:creationId xmlns:a16="http://schemas.microsoft.com/office/drawing/2014/main" id="{FC472480-196F-4523-8135-45E1F34B6090}"/>
                    </a:ext>
                  </a:extLst>
                </p:cNvPr>
                <p:cNvSpPr/>
                <p:nvPr/>
              </p:nvSpPr>
              <p:spPr>
                <a:xfrm>
                  <a:off x="3692331" y="4353779"/>
                  <a:ext cx="72000" cy="72000"/>
                </a:xfrm>
                <a:prstGeom prst="ellipse">
                  <a:avLst/>
                </a:prstGeom>
                <a:solidFill>
                  <a:srgbClr val="0070C0"/>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7" name="グループ化 16">
                  <a:extLst>
                    <a:ext uri="{FF2B5EF4-FFF2-40B4-BE49-F238E27FC236}">
                      <a16:creationId xmlns:a16="http://schemas.microsoft.com/office/drawing/2014/main" id="{397D23E4-4F23-49F4-87B2-5E7C22978C22}"/>
                    </a:ext>
                  </a:extLst>
                </p:cNvPr>
                <p:cNvGrpSpPr/>
                <p:nvPr/>
              </p:nvGrpSpPr>
              <p:grpSpPr>
                <a:xfrm>
                  <a:off x="816464" y="2626903"/>
                  <a:ext cx="3759475" cy="3047676"/>
                  <a:chOff x="816464" y="2626903"/>
                  <a:chExt cx="3759475" cy="3047676"/>
                </a:xfrm>
              </p:grpSpPr>
              <p:sp>
                <p:nvSpPr>
                  <p:cNvPr id="18" name="楕円 17">
                    <a:extLst>
                      <a:ext uri="{FF2B5EF4-FFF2-40B4-BE49-F238E27FC236}">
                        <a16:creationId xmlns:a16="http://schemas.microsoft.com/office/drawing/2014/main" id="{8FEF094E-5F57-4CEB-811A-EE282BEDDD65}"/>
                      </a:ext>
                    </a:extLst>
                  </p:cNvPr>
                  <p:cNvSpPr/>
                  <p:nvPr/>
                </p:nvSpPr>
                <p:spPr>
                  <a:xfrm>
                    <a:off x="3693600" y="3212819"/>
                    <a:ext cx="72000" cy="7200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9" name="楕円 18">
                    <a:extLst>
                      <a:ext uri="{FF2B5EF4-FFF2-40B4-BE49-F238E27FC236}">
                        <a16:creationId xmlns:a16="http://schemas.microsoft.com/office/drawing/2014/main" id="{DE60B38E-ED79-468F-907D-9650F9C2025E}"/>
                      </a:ext>
                    </a:extLst>
                  </p:cNvPr>
                  <p:cNvSpPr/>
                  <p:nvPr/>
                </p:nvSpPr>
                <p:spPr>
                  <a:xfrm>
                    <a:off x="3692331" y="3797382"/>
                    <a:ext cx="72000" cy="72000"/>
                  </a:xfrm>
                  <a:prstGeom prst="ellipse">
                    <a:avLst/>
                  </a:prstGeom>
                  <a:noFill/>
                  <a:ln w="127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20" name="グループ化 19">
                    <a:extLst>
                      <a:ext uri="{FF2B5EF4-FFF2-40B4-BE49-F238E27FC236}">
                        <a16:creationId xmlns:a16="http://schemas.microsoft.com/office/drawing/2014/main" id="{63B50B4A-F8D1-486A-8FA0-B2285A750618}"/>
                      </a:ext>
                    </a:extLst>
                  </p:cNvPr>
                  <p:cNvGrpSpPr/>
                  <p:nvPr/>
                </p:nvGrpSpPr>
                <p:grpSpPr>
                  <a:xfrm>
                    <a:off x="816464" y="2626903"/>
                    <a:ext cx="3759475" cy="3047676"/>
                    <a:chOff x="816464" y="2626903"/>
                    <a:chExt cx="3759475" cy="3047676"/>
                  </a:xfrm>
                </p:grpSpPr>
                <p:cxnSp>
                  <p:nvCxnSpPr>
                    <p:cNvPr id="21" name="直線矢印コネクタ 20">
                      <a:extLst>
                        <a:ext uri="{FF2B5EF4-FFF2-40B4-BE49-F238E27FC236}">
                          <a16:creationId xmlns:a16="http://schemas.microsoft.com/office/drawing/2014/main" id="{1B2F85C9-2B46-4EAB-9AFC-0F0CEA1F80B2}"/>
                        </a:ext>
                      </a:extLst>
                    </p:cNvPr>
                    <p:cNvCxnSpPr>
                      <a:cxnSpLocks/>
                    </p:cNvCxnSpPr>
                    <p:nvPr/>
                  </p:nvCxnSpPr>
                  <p:spPr>
                    <a:xfrm flipV="1">
                      <a:off x="1155940" y="2855344"/>
                      <a:ext cx="0" cy="2520000"/>
                    </a:xfrm>
                    <a:prstGeom prst="straightConnector1">
                      <a:avLst/>
                    </a:prstGeom>
                    <a:noFill/>
                    <a:ln w="9525" cap="flat" cmpd="sng" algn="ctr">
                      <a:solidFill>
                        <a:sysClr val="windowText" lastClr="000000"/>
                      </a:solidFill>
                      <a:prstDash val="solid"/>
                      <a:tailEnd type="triangle"/>
                    </a:ln>
                    <a:effectLst/>
                  </p:spPr>
                </p:cxnSp>
                <p:cxnSp>
                  <p:nvCxnSpPr>
                    <p:cNvPr id="22" name="直線矢印コネクタ 21">
                      <a:extLst>
                        <a:ext uri="{FF2B5EF4-FFF2-40B4-BE49-F238E27FC236}">
                          <a16:creationId xmlns:a16="http://schemas.microsoft.com/office/drawing/2014/main" id="{4098D556-6EFD-4BDA-AE69-27356E1866E6}"/>
                        </a:ext>
                      </a:extLst>
                    </p:cNvPr>
                    <p:cNvCxnSpPr>
                      <a:cxnSpLocks/>
                    </p:cNvCxnSpPr>
                    <p:nvPr/>
                  </p:nvCxnSpPr>
                  <p:spPr>
                    <a:xfrm>
                      <a:off x="1155939" y="5382883"/>
                      <a:ext cx="3420000" cy="0"/>
                    </a:xfrm>
                    <a:prstGeom prst="straightConnector1">
                      <a:avLst/>
                    </a:prstGeom>
                    <a:noFill/>
                    <a:ln w="9525" cap="flat" cmpd="sng" algn="ctr">
                      <a:solidFill>
                        <a:sysClr val="windowText" lastClr="000000"/>
                      </a:solidFill>
                      <a:prstDash val="solid"/>
                      <a:tailEnd type="triangle"/>
                    </a:ln>
                    <a:effectLst/>
                  </p:spPr>
                </p:cxnSp>
                <p:sp>
                  <p:nvSpPr>
                    <p:cNvPr id="23" name="楕円 22">
                      <a:extLst>
                        <a:ext uri="{FF2B5EF4-FFF2-40B4-BE49-F238E27FC236}">
                          <a16:creationId xmlns:a16="http://schemas.microsoft.com/office/drawing/2014/main" id="{0443298C-7C6D-43BC-926E-8ECD74EA0869}"/>
                        </a:ext>
                      </a:extLst>
                    </p:cNvPr>
                    <p:cNvSpPr/>
                    <p:nvPr/>
                  </p:nvSpPr>
                  <p:spPr>
                    <a:xfrm>
                      <a:off x="1581622" y="4763776"/>
                      <a:ext cx="72000" cy="72000"/>
                    </a:xfrm>
                    <a:prstGeom prst="ellipse">
                      <a:avLst/>
                    </a:prstGeom>
                    <a:solidFill>
                      <a:srgbClr val="0070C0"/>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4" name="楕円 23">
                      <a:extLst>
                        <a:ext uri="{FF2B5EF4-FFF2-40B4-BE49-F238E27FC236}">
                          <a16:creationId xmlns:a16="http://schemas.microsoft.com/office/drawing/2014/main" id="{37B7F5C1-965B-42D2-9326-385C68C87D4E}"/>
                        </a:ext>
                      </a:extLst>
                    </p:cNvPr>
                    <p:cNvSpPr/>
                    <p:nvPr/>
                  </p:nvSpPr>
                  <p:spPr>
                    <a:xfrm>
                      <a:off x="1581622" y="4219109"/>
                      <a:ext cx="72000" cy="72000"/>
                    </a:xfrm>
                    <a:prstGeom prst="ellipse">
                      <a:avLst/>
                    </a:prstGeom>
                    <a:solidFill>
                      <a:srgbClr val="FF0000"/>
                    </a:solidFill>
                    <a:ln w="12700" cap="flat" cmpd="sng" algn="ctr">
                      <a:noFill/>
                      <a:prstDash val="solid"/>
                      <a:round/>
                      <a:headEnd type="none" w="med" len="med"/>
                      <a:tailEnd type="none" w="med" len="med"/>
                    </a:ln>
                    <a:effectLst/>
                  </p:spPr>
                  <p:txBody>
                    <a:bodyPr rot="0" spcFirstLastPara="0" vertOverflow="overflow" horzOverflow="overflow" vert="horz" wrap="square" lIns="53975" tIns="53975" rIns="53975" bIns="53975" numCol="1" spcCol="0" rtlCol="0" fromWordArt="0" anchor="ctr" anchorCtr="0" forceAA="0" compatLnSpc="1">
                      <a:prstTxWarp prst="textNoShape">
                        <a:avLst/>
                      </a:prstTxWarp>
                      <a:noAutofit/>
                    </a:bodyP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25" name="直線コネクタ 24">
                      <a:extLst>
                        <a:ext uri="{FF2B5EF4-FFF2-40B4-BE49-F238E27FC236}">
                          <a16:creationId xmlns:a16="http://schemas.microsoft.com/office/drawing/2014/main" id="{081DD61E-5B8D-4BBE-B862-5AED7E18E8F5}"/>
                        </a:ext>
                      </a:extLst>
                    </p:cNvPr>
                    <p:cNvCxnSpPr>
                      <a:cxnSpLocks/>
                      <a:stCxn id="24" idx="7"/>
                      <a:endCxn id="18" idx="2"/>
                    </p:cNvCxnSpPr>
                    <p:nvPr/>
                  </p:nvCxnSpPr>
                  <p:spPr>
                    <a:xfrm flipV="1">
                      <a:off x="1643078" y="3248819"/>
                      <a:ext cx="2050522" cy="980834"/>
                    </a:xfrm>
                    <a:prstGeom prst="line">
                      <a:avLst/>
                    </a:prstGeom>
                    <a:noFill/>
                    <a:ln w="9525" cap="flat" cmpd="sng" algn="ctr">
                      <a:solidFill>
                        <a:srgbClr val="FF0000"/>
                      </a:solidFill>
                      <a:prstDash val="solid"/>
                    </a:ln>
                    <a:effectLst/>
                  </p:spPr>
                </p:cxnSp>
                <p:cxnSp>
                  <p:nvCxnSpPr>
                    <p:cNvPr id="26" name="直線コネクタ 25">
                      <a:extLst>
                        <a:ext uri="{FF2B5EF4-FFF2-40B4-BE49-F238E27FC236}">
                          <a16:creationId xmlns:a16="http://schemas.microsoft.com/office/drawing/2014/main" id="{8B739244-CE73-401C-9128-E823A0A5368F}"/>
                        </a:ext>
                      </a:extLst>
                    </p:cNvPr>
                    <p:cNvCxnSpPr>
                      <a:cxnSpLocks/>
                      <a:stCxn id="23" idx="6"/>
                    </p:cNvCxnSpPr>
                    <p:nvPr/>
                  </p:nvCxnSpPr>
                  <p:spPr>
                    <a:xfrm flipV="1">
                      <a:off x="1653622" y="4389779"/>
                      <a:ext cx="2039978" cy="409997"/>
                    </a:xfrm>
                    <a:prstGeom prst="line">
                      <a:avLst/>
                    </a:prstGeom>
                    <a:noFill/>
                    <a:ln w="9525" cap="flat" cmpd="sng" algn="ctr">
                      <a:solidFill>
                        <a:srgbClr val="0070C0"/>
                      </a:solidFill>
                      <a:prstDash val="solid"/>
                    </a:ln>
                    <a:effectLst/>
                  </p:spPr>
                </p:cxnSp>
                <p:cxnSp>
                  <p:nvCxnSpPr>
                    <p:cNvPr id="27" name="直線コネクタ 26">
                      <a:extLst>
                        <a:ext uri="{FF2B5EF4-FFF2-40B4-BE49-F238E27FC236}">
                          <a16:creationId xmlns:a16="http://schemas.microsoft.com/office/drawing/2014/main" id="{79BF8578-18B2-41CE-8B0E-9FAFABAD49C7}"/>
                        </a:ext>
                      </a:extLst>
                    </p:cNvPr>
                    <p:cNvCxnSpPr>
                      <a:cxnSpLocks/>
                    </p:cNvCxnSpPr>
                    <p:nvPr/>
                  </p:nvCxnSpPr>
                  <p:spPr>
                    <a:xfrm flipV="1">
                      <a:off x="1652353" y="3837979"/>
                      <a:ext cx="2039978" cy="409997"/>
                    </a:xfrm>
                    <a:prstGeom prst="line">
                      <a:avLst/>
                    </a:prstGeom>
                    <a:noFill/>
                    <a:ln w="9525" cap="flat" cmpd="sng" algn="ctr">
                      <a:solidFill>
                        <a:srgbClr val="FF0000"/>
                      </a:solidFill>
                      <a:prstDash val="dash"/>
                    </a:ln>
                    <a:effectLst/>
                  </p:spPr>
                </p:cxnSp>
                <p:sp>
                  <p:nvSpPr>
                    <p:cNvPr id="28" name="テキスト ボックス 27">
                      <a:extLst>
                        <a:ext uri="{FF2B5EF4-FFF2-40B4-BE49-F238E27FC236}">
                          <a16:creationId xmlns:a16="http://schemas.microsoft.com/office/drawing/2014/main" id="{E3249A3F-C6BF-402C-ACCC-804AE71A2793}"/>
                        </a:ext>
                      </a:extLst>
                    </p:cNvPr>
                    <p:cNvSpPr txBox="1"/>
                    <p:nvPr/>
                  </p:nvSpPr>
                  <p:spPr>
                    <a:xfrm>
                      <a:off x="1278147" y="5375344"/>
                      <a:ext cx="678949"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派遣前</a:t>
                      </a:r>
                    </a:p>
                  </p:txBody>
                </p:sp>
                <p:sp>
                  <p:nvSpPr>
                    <p:cNvPr id="29" name="テキスト ボックス 28">
                      <a:extLst>
                        <a:ext uri="{FF2B5EF4-FFF2-40B4-BE49-F238E27FC236}">
                          <a16:creationId xmlns:a16="http://schemas.microsoft.com/office/drawing/2014/main" id="{121DF57D-A9E6-4E9D-B5FC-09567364BEEF}"/>
                        </a:ext>
                      </a:extLst>
                    </p:cNvPr>
                    <p:cNvSpPr txBox="1"/>
                    <p:nvPr/>
                  </p:nvSpPr>
                  <p:spPr>
                    <a:xfrm>
                      <a:off x="3388856" y="5380909"/>
                      <a:ext cx="678949"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派遣後</a:t>
                      </a:r>
                    </a:p>
                  </p:txBody>
                </p:sp>
                <p:sp>
                  <p:nvSpPr>
                    <p:cNvPr id="30" name="テキスト ボックス 29">
                      <a:extLst>
                        <a:ext uri="{FF2B5EF4-FFF2-40B4-BE49-F238E27FC236}">
                          <a16:creationId xmlns:a16="http://schemas.microsoft.com/office/drawing/2014/main" id="{EE293DDC-8EC8-4DB7-B097-275D1C765B6A}"/>
                        </a:ext>
                      </a:extLst>
                    </p:cNvPr>
                    <p:cNvSpPr txBox="1"/>
                    <p:nvPr/>
                  </p:nvSpPr>
                  <p:spPr>
                    <a:xfrm>
                      <a:off x="1957096" y="4389779"/>
                      <a:ext cx="879020"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非派遣教師</a:t>
                      </a:r>
                    </a:p>
                  </p:txBody>
                </p:sp>
                <p:sp>
                  <p:nvSpPr>
                    <p:cNvPr id="31" name="テキスト ボックス 30">
                      <a:extLst>
                        <a:ext uri="{FF2B5EF4-FFF2-40B4-BE49-F238E27FC236}">
                          <a16:creationId xmlns:a16="http://schemas.microsoft.com/office/drawing/2014/main" id="{D9944D4E-3D61-4BCD-8B2E-743D18C29FF0}"/>
                        </a:ext>
                      </a:extLst>
                    </p:cNvPr>
                    <p:cNvSpPr txBox="1"/>
                    <p:nvPr/>
                  </p:nvSpPr>
                  <p:spPr>
                    <a:xfrm>
                      <a:off x="2396606" y="3284819"/>
                      <a:ext cx="879020"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派遣教師</a:t>
                      </a:r>
                    </a:p>
                  </p:txBody>
                </p:sp>
                <p:sp>
                  <p:nvSpPr>
                    <p:cNvPr id="32" name="テキスト ボックス 31">
                      <a:extLst>
                        <a:ext uri="{FF2B5EF4-FFF2-40B4-BE49-F238E27FC236}">
                          <a16:creationId xmlns:a16="http://schemas.microsoft.com/office/drawing/2014/main" id="{DD306F03-DBEF-40EA-8BFB-55A604E1E5AD}"/>
                        </a:ext>
                      </a:extLst>
                    </p:cNvPr>
                    <p:cNvSpPr txBox="1"/>
                    <p:nvPr/>
                  </p:nvSpPr>
                  <p:spPr>
                    <a:xfrm>
                      <a:off x="816464" y="2626903"/>
                      <a:ext cx="678950"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アウトカム</a:t>
                      </a:r>
                    </a:p>
                  </p:txBody>
                </p:sp>
                <p:cxnSp>
                  <p:nvCxnSpPr>
                    <p:cNvPr id="33" name="直線コネクタ 32">
                      <a:extLst>
                        <a:ext uri="{FF2B5EF4-FFF2-40B4-BE49-F238E27FC236}">
                          <a16:creationId xmlns:a16="http://schemas.microsoft.com/office/drawing/2014/main" id="{41570B14-A2F2-4AEA-90EF-EE561671A53D}"/>
                        </a:ext>
                      </a:extLst>
                    </p:cNvPr>
                    <p:cNvCxnSpPr>
                      <a:cxnSpLocks/>
                    </p:cNvCxnSpPr>
                    <p:nvPr/>
                  </p:nvCxnSpPr>
                  <p:spPr>
                    <a:xfrm>
                      <a:off x="1662247" y="4809898"/>
                      <a:ext cx="2088000" cy="0"/>
                    </a:xfrm>
                    <a:prstGeom prst="line">
                      <a:avLst/>
                    </a:prstGeom>
                    <a:noFill/>
                    <a:ln w="9525" cap="flat" cmpd="sng" algn="ctr">
                      <a:solidFill>
                        <a:sysClr val="windowText" lastClr="000000"/>
                      </a:solidFill>
                      <a:prstDash val="dash"/>
                    </a:ln>
                    <a:effectLst/>
                  </p:spPr>
                </p:cxnSp>
                <p:sp>
                  <p:nvSpPr>
                    <p:cNvPr id="34" name="右中かっこ 33">
                      <a:extLst>
                        <a:ext uri="{FF2B5EF4-FFF2-40B4-BE49-F238E27FC236}">
                          <a16:creationId xmlns:a16="http://schemas.microsoft.com/office/drawing/2014/main" id="{AF9CFA30-BCA8-4660-8315-CF87CB4EC699}"/>
                        </a:ext>
                      </a:extLst>
                    </p:cNvPr>
                    <p:cNvSpPr/>
                    <p:nvPr/>
                  </p:nvSpPr>
                  <p:spPr>
                    <a:xfrm>
                      <a:off x="3750247" y="4381972"/>
                      <a:ext cx="158084" cy="427926"/>
                    </a:xfrm>
                    <a:prstGeom prst="rightBrace">
                      <a:avLst>
                        <a:gd name="adj1" fmla="val 35770"/>
                        <a:gd name="adj2" fmla="val 50000"/>
                      </a:avLst>
                    </a:prstGeom>
                    <a:noFill/>
                    <a:ln w="9525" cap="flat" cmpd="sng" algn="ctr">
                      <a:solidFill>
                        <a:sysClr val="windowText" lastClr="000000"/>
                      </a:solidFill>
                      <a:prstDash val="solid"/>
                    </a:ln>
                    <a:effectLst/>
                  </p:spPr>
                  <p:txBody>
                    <a:bodyPr rtlCol="0" anchor="ct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テキスト ボックス 34">
                      <a:extLst>
                        <a:ext uri="{FF2B5EF4-FFF2-40B4-BE49-F238E27FC236}">
                          <a16:creationId xmlns:a16="http://schemas.microsoft.com/office/drawing/2014/main" id="{6A81442E-537D-4410-BDF5-331F90DDA22A}"/>
                        </a:ext>
                      </a:extLst>
                    </p:cNvPr>
                    <p:cNvSpPr txBox="1"/>
                    <p:nvPr/>
                  </p:nvSpPr>
                  <p:spPr>
                    <a:xfrm>
                      <a:off x="3908332" y="4387852"/>
                      <a:ext cx="538488" cy="427921"/>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経時的な</a:t>
                      </a:r>
                      <a:br>
                        <a:rPr kumimoji="1" lang="en-US" altLang="ja-JP"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成長</a:t>
                      </a:r>
                    </a:p>
                  </p:txBody>
                </p:sp>
                <p:sp>
                  <p:nvSpPr>
                    <p:cNvPr id="36" name="右中かっこ 35">
                      <a:extLst>
                        <a:ext uri="{FF2B5EF4-FFF2-40B4-BE49-F238E27FC236}">
                          <a16:creationId xmlns:a16="http://schemas.microsoft.com/office/drawing/2014/main" id="{85211BC3-95E8-439C-8809-22729009BEF2}"/>
                        </a:ext>
                      </a:extLst>
                    </p:cNvPr>
                    <p:cNvSpPr/>
                    <p:nvPr/>
                  </p:nvSpPr>
                  <p:spPr>
                    <a:xfrm>
                      <a:off x="3760481" y="3235101"/>
                      <a:ext cx="158400" cy="576000"/>
                    </a:xfrm>
                    <a:prstGeom prst="rightBrace">
                      <a:avLst>
                        <a:gd name="adj1" fmla="val 67674"/>
                        <a:gd name="adj2" fmla="val 50000"/>
                      </a:avLst>
                    </a:prstGeom>
                    <a:noFill/>
                    <a:ln w="9525" cap="flat" cmpd="sng" algn="ctr">
                      <a:solidFill>
                        <a:sysClr val="windowText" lastClr="000000"/>
                      </a:solidFill>
                      <a:prstDash val="solid"/>
                    </a:ln>
                    <a:effectLst/>
                  </p:spPr>
                  <p:txBody>
                    <a:bodyPr rtlCol="0" anchor="ctr"/>
                    <a:lstStyle/>
                    <a:p>
                      <a:pPr marL="0" marR="0" lvl="0" indent="0" algn="ctr" defTabSz="495285" rtl="0" eaLnBrk="1" fontAlgn="auto" latinLnBrk="0" hangingPunct="1">
                        <a:lnSpc>
                          <a:spcPct val="100000"/>
                        </a:lnSpc>
                        <a:spcBef>
                          <a:spcPts val="0"/>
                        </a:spcBef>
                        <a:spcAft>
                          <a:spcPts val="0"/>
                        </a:spcAft>
                        <a:buClrTx/>
                        <a:buSzTx/>
                        <a:buFontTx/>
                        <a:buNone/>
                        <a:tabLst/>
                        <a:defRPr/>
                      </a:pPr>
                      <a:endParaRPr kumimoji="1" lang="ja-JP" altLang="en-US" sz="1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a:extLst>
                        <a:ext uri="{FF2B5EF4-FFF2-40B4-BE49-F238E27FC236}">
                          <a16:creationId xmlns:a16="http://schemas.microsoft.com/office/drawing/2014/main" id="{04EA1F3B-A4A2-49C3-B584-9408FB6F97C7}"/>
                        </a:ext>
                      </a:extLst>
                    </p:cNvPr>
                    <p:cNvSpPr txBox="1"/>
                    <p:nvPr/>
                  </p:nvSpPr>
                  <p:spPr>
                    <a:xfrm>
                      <a:off x="3918882" y="3392340"/>
                      <a:ext cx="652352" cy="293670"/>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派遣効果</a:t>
                      </a:r>
                      <a:endParaRPr kumimoji="1"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テキスト ボックス 37">
                      <a:extLst>
                        <a:ext uri="{FF2B5EF4-FFF2-40B4-BE49-F238E27FC236}">
                          <a16:creationId xmlns:a16="http://schemas.microsoft.com/office/drawing/2014/main" id="{5F7BCCCC-F8D6-40A5-8056-B3B5D54E7B57}"/>
                        </a:ext>
                      </a:extLst>
                    </p:cNvPr>
                    <p:cNvSpPr txBox="1"/>
                    <p:nvPr/>
                  </p:nvSpPr>
                  <p:spPr>
                    <a:xfrm>
                      <a:off x="4120183" y="5375344"/>
                      <a:ext cx="451050" cy="293670"/>
                    </a:xfrm>
                    <a:prstGeom prst="rect">
                      <a:avLst/>
                    </a:prstGeom>
                    <a:noFill/>
                    <a:ln w="12700">
                      <a:no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時間</a:t>
                      </a:r>
                    </a:p>
                  </p:txBody>
                </p:sp>
              </p:grpSp>
            </p:grpSp>
          </p:grpSp>
          <p:sp>
            <p:nvSpPr>
              <p:cNvPr id="14" name="テキスト ボックス 13">
                <a:extLst>
                  <a:ext uri="{FF2B5EF4-FFF2-40B4-BE49-F238E27FC236}">
                    <a16:creationId xmlns:a16="http://schemas.microsoft.com/office/drawing/2014/main" id="{BC19864A-1072-40A8-B223-B1B644AC2DF3}"/>
                  </a:ext>
                </a:extLst>
              </p:cNvPr>
              <p:cNvSpPr txBox="1"/>
              <p:nvPr/>
            </p:nvSpPr>
            <p:spPr>
              <a:xfrm rot="20281510">
                <a:off x="7393197" y="4322236"/>
                <a:ext cx="351287" cy="354307"/>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100" b="0" i="0" u="none" strike="noStrike" kern="0" cap="none" spc="0" normalizeH="0" baseline="0" noProof="0">
                    <a:ln>
                      <a:noFill/>
                    </a:ln>
                    <a:solidFill>
                      <a:prstClr val="black"/>
                    </a:solidFill>
                    <a:effectLst/>
                    <a:uLnTx/>
                    <a:uFillTx/>
                    <a:latin typeface="Arial"/>
                    <a:ea typeface="ＭＳ Ｐゴシック"/>
                    <a:cs typeface="+mn-cs"/>
                  </a:rPr>
                  <a:t>＞</a:t>
                </a:r>
              </a:p>
            </p:txBody>
          </p:sp>
          <p:sp>
            <p:nvSpPr>
              <p:cNvPr id="15" name="テキスト ボックス 14">
                <a:extLst>
                  <a:ext uri="{FF2B5EF4-FFF2-40B4-BE49-F238E27FC236}">
                    <a16:creationId xmlns:a16="http://schemas.microsoft.com/office/drawing/2014/main" id="{9D595C2D-0896-4E32-9C64-A53A570AF03E}"/>
                  </a:ext>
                </a:extLst>
              </p:cNvPr>
              <p:cNvSpPr txBox="1"/>
              <p:nvPr/>
            </p:nvSpPr>
            <p:spPr>
              <a:xfrm rot="20281510">
                <a:off x="7566206" y="4836179"/>
                <a:ext cx="351287" cy="354307"/>
              </a:xfrm>
              <a:prstGeom prst="rect">
                <a:avLst/>
              </a:prstGeom>
              <a:noFill/>
              <a:ln w="12700">
                <a:noFill/>
              </a:ln>
            </p:spPr>
            <p:txBody>
              <a:bodyPr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100" b="0" i="0" u="none" strike="noStrike" kern="0" cap="none" spc="0" normalizeH="0" baseline="0" noProof="0">
                    <a:ln>
                      <a:noFill/>
                    </a:ln>
                    <a:solidFill>
                      <a:prstClr val="black"/>
                    </a:solidFill>
                    <a:effectLst/>
                    <a:uLnTx/>
                    <a:uFillTx/>
                    <a:latin typeface="Arial"/>
                    <a:ea typeface="ＭＳ Ｐゴシック"/>
                    <a:cs typeface="+mn-cs"/>
                  </a:rPr>
                  <a:t>＞</a:t>
                </a:r>
              </a:p>
            </p:txBody>
          </p:sp>
        </p:grpSp>
      </p:grpSp>
      <p:sp>
        <p:nvSpPr>
          <p:cNvPr id="41" name="正方形/長方形 40">
            <a:extLst>
              <a:ext uri="{FF2B5EF4-FFF2-40B4-BE49-F238E27FC236}">
                <a16:creationId xmlns:a16="http://schemas.microsoft.com/office/drawing/2014/main" id="{99E004D8-84F9-41D0-BF56-3E1E8CA6BED3}"/>
              </a:ext>
            </a:extLst>
          </p:cNvPr>
          <p:cNvSpPr/>
          <p:nvPr/>
        </p:nvSpPr>
        <p:spPr>
          <a:xfrm>
            <a:off x="446400" y="1005502"/>
            <a:ext cx="8247600" cy="2198444"/>
          </a:xfrm>
          <a:prstGeom prst="rect">
            <a:avLst/>
          </a:prstGeom>
          <a:solidFill>
            <a:schemeClr val="accent6">
              <a:lumMod val="20000"/>
              <a:lumOff val="80000"/>
            </a:schemeClr>
          </a:solidFill>
          <a:ln w="952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＜分析のアイデア：差の差分析＞</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施策の対象者と非対象者それぞれについての施策実施前後のデータを用いることで、トレンド要因を取り除いたうえで、効果を測定する方法。</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施策の対象者と非対象者それぞれの施策の影響を受けなかった場合のトレンドが同様であれば、アウトカムの伸び幅の差をトレンド要因を取り除いた施策の効果と解釈できる。</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a:ea typeface="游ゴシック"/>
                <a:cs typeface="+mn-cs"/>
              </a:rPr>
              <a:t>→本調査研究では、派遣教師と非派遣教師の</a:t>
            </a:r>
            <a:r>
              <a:rPr kumimoji="0" lang="en-US" altLang="ja-JP" sz="1400" b="0" i="0" u="none" strike="noStrike" kern="1200" cap="none" spc="0" normalizeH="0" baseline="0" noProof="0" dirty="0">
                <a:ln>
                  <a:noFill/>
                </a:ln>
                <a:solidFill>
                  <a:prstClr val="black"/>
                </a:solidFill>
                <a:effectLst/>
                <a:uLnTx/>
                <a:uFillTx/>
                <a:latin typeface="游ゴシック"/>
                <a:ea typeface="游ゴシック"/>
                <a:cs typeface="+mn-cs"/>
              </a:rPr>
              <a:t>10</a:t>
            </a:r>
            <a:r>
              <a:rPr kumimoji="0" lang="ja-JP" altLang="en-US" sz="1400" b="0" i="0" u="none" strike="noStrike" kern="1200" cap="none" spc="0" normalizeH="0" baseline="0" noProof="0" dirty="0">
                <a:ln>
                  <a:noFill/>
                </a:ln>
                <a:solidFill>
                  <a:prstClr val="black"/>
                </a:solidFill>
                <a:effectLst/>
                <a:uLnTx/>
                <a:uFillTx/>
                <a:latin typeface="游ゴシック"/>
                <a:ea typeface="游ゴシック"/>
                <a:cs typeface="+mn-cs"/>
              </a:rPr>
              <a:t>年前と現在の能力の伸びの差を、</a:t>
            </a:r>
            <a:r>
              <a:rPr kumimoji="0" lang="ja-JP" altLang="en-US" sz="1400" b="1" i="0" u="sng" strike="noStrike" kern="1200" cap="none" spc="0" normalizeH="0" baseline="0" noProof="0" dirty="0">
                <a:ln>
                  <a:noFill/>
                </a:ln>
                <a:solidFill>
                  <a:prstClr val="black"/>
                </a:solidFill>
                <a:effectLst/>
                <a:uLnTx/>
                <a:uFillTx/>
                <a:latin typeface="游ゴシック"/>
                <a:ea typeface="游ゴシック"/>
                <a:cs typeface="+mn-cs"/>
              </a:rPr>
              <a:t>差の差分析と回帰分析を組み合わせて</a:t>
            </a:r>
            <a:r>
              <a:rPr kumimoji="0" lang="ja-JP" altLang="en-US" sz="1400" b="0" i="0" u="none" strike="noStrike" kern="1200" cap="none" spc="0" normalizeH="0" baseline="0" noProof="0" dirty="0">
                <a:ln>
                  <a:noFill/>
                </a:ln>
                <a:solidFill>
                  <a:prstClr val="black"/>
                </a:solidFill>
                <a:effectLst/>
                <a:uLnTx/>
                <a:uFillTx/>
                <a:latin typeface="游ゴシック"/>
                <a:ea typeface="游ゴシック"/>
                <a:cs typeface="+mn-cs"/>
              </a:rPr>
              <a:t>分析。</a:t>
            </a:r>
          </a:p>
        </p:txBody>
      </p:sp>
      <p:sp>
        <p:nvSpPr>
          <p:cNvPr id="45" name="テキスト ボックス 44">
            <a:extLst>
              <a:ext uri="{FF2B5EF4-FFF2-40B4-BE49-F238E27FC236}">
                <a16:creationId xmlns:a16="http://schemas.microsoft.com/office/drawing/2014/main" id="{86949828-39BC-4B87-B62D-E6DF8C53A93C}"/>
              </a:ext>
            </a:extLst>
          </p:cNvPr>
          <p:cNvSpPr txBox="1"/>
          <p:nvPr/>
        </p:nvSpPr>
        <p:spPr>
          <a:xfrm>
            <a:off x="4709571" y="3688343"/>
            <a:ext cx="3840141" cy="1513294"/>
          </a:xfrm>
          <a:prstGeom prst="rect">
            <a:avLst/>
          </a:prstGeom>
          <a:noFill/>
          <a:ln w="3175">
            <a:noFill/>
          </a:ln>
        </p:spPr>
        <p:txBody>
          <a:bodyPr wrap="square" rtlCol="0" anchor="t">
            <a:noAutofit/>
          </a:bodyPr>
          <a:lstStyle/>
          <a:p>
            <a:pPr marL="0" marR="0" lvl="0" indent="0" algn="l" defTabSz="457200" rtl="0" eaLnBrk="1" fontAlgn="auto" latinLnBrk="0" hangingPunct="1">
              <a:lnSpc>
                <a:spcPct val="105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◀差の差分析のイメージを図示したもの</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5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5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派遣教師（赤線）のアウトカムは派遣前後で大きく伸びているが、これだけでは、派遣の効果か経時的な成長かわからない。</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5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このとき、派遣がなかった場合に派遣教師も非派遣教師と同様にアウトカムが変化するのであれば、効果は派遣教師のアウトカムの伸びと非派遣教師のアウトカムの伸びの差と考えられる。</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5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9508C770-3944-4CA2-86F2-03BBE4698E2F}"/>
              </a:ext>
            </a:extLst>
          </p:cNvPr>
          <p:cNvSpPr txBox="1"/>
          <p:nvPr/>
        </p:nvSpPr>
        <p:spPr>
          <a:xfrm>
            <a:off x="4709571" y="5564018"/>
            <a:ext cx="3840141" cy="741089"/>
          </a:xfrm>
          <a:prstGeom prst="rect">
            <a:avLst/>
          </a:prstGeom>
          <a:noFill/>
          <a:ln w="3175">
            <a:noFill/>
          </a:ln>
        </p:spPr>
        <p:txBody>
          <a:bodyPr wrap="square" rtlCol="0" anchor="t">
            <a:noAutofit/>
          </a:bodyPr>
          <a:lstStyle/>
          <a:p>
            <a:pPr marL="0" marR="0" lvl="0" indent="0" algn="l" defTabSz="457200" rtl="0" eaLnBrk="1" fontAlgn="auto" latinLnBrk="0" hangingPunct="1">
              <a:lnSpc>
                <a:spcPct val="105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施策の対象者と非対象者の施策実施後のトレンド</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5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が平行であるという仮定（平行トレンドの仮定</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が　　</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5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満たされている必要がある。</a:t>
            </a:r>
          </a:p>
        </p:txBody>
      </p:sp>
      <p:pic>
        <p:nvPicPr>
          <p:cNvPr id="5" name="図 4">
            <a:extLst>
              <a:ext uri="{FF2B5EF4-FFF2-40B4-BE49-F238E27FC236}">
                <a16:creationId xmlns:a16="http://schemas.microsoft.com/office/drawing/2014/main" id="{71B52EBF-F4E0-45A9-B739-F643E90DEA36}"/>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3" name="スライド番号プレースホルダー 2">
            <a:extLst>
              <a:ext uri="{FF2B5EF4-FFF2-40B4-BE49-F238E27FC236}">
                <a16:creationId xmlns:a16="http://schemas.microsoft.com/office/drawing/2014/main" id="{0D21DA4A-010B-41D3-B3D9-BB3A070FE96D}"/>
              </a:ext>
            </a:extLst>
          </p:cNvPr>
          <p:cNvSpPr>
            <a:spLocks noGrp="1"/>
          </p:cNvSpPr>
          <p:nvPr>
            <p:ph type="sldNum" sz="quarter" idx="12"/>
          </p:nvPr>
        </p:nvSpPr>
        <p:spPr>
          <a:xfrm>
            <a:off x="7059331" y="6435282"/>
            <a:ext cx="2057400" cy="365125"/>
          </a:xfrm>
        </p:spPr>
        <p:txBody>
          <a:bodyPr/>
          <a:lstStyle/>
          <a:p>
            <a:r>
              <a:rPr kumimoji="1" lang="en-US" altLang="ja-JP" dirty="0">
                <a:solidFill>
                  <a:schemeClr val="tx1"/>
                </a:solidFill>
              </a:rPr>
              <a:t>47</a:t>
            </a:r>
            <a:endParaRPr kumimoji="1" lang="ja-JP" altLang="en-US" dirty="0">
              <a:solidFill>
                <a:schemeClr val="tx1"/>
              </a:solidFill>
            </a:endParaRPr>
          </a:p>
        </p:txBody>
      </p:sp>
      <p:pic>
        <p:nvPicPr>
          <p:cNvPr id="2" name="48">
            <a:hlinkClick r:id="" action="ppaction://media"/>
            <a:extLst>
              <a:ext uri="{FF2B5EF4-FFF2-40B4-BE49-F238E27FC236}">
                <a16:creationId xmlns:a16="http://schemas.microsoft.com/office/drawing/2014/main" id="{0C81DDA4-9CCE-E4EA-DC90-63E44AD5A6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0"/>
            <a:ext cx="609600" cy="609600"/>
          </a:xfrm>
          <a:prstGeom prst="rect">
            <a:avLst/>
          </a:prstGeom>
        </p:spPr>
      </p:pic>
    </p:spTree>
    <p:extLst>
      <p:ext uri="{BB962C8B-B14F-4D97-AF65-F5344CB8AC3E}">
        <p14:creationId xmlns:p14="http://schemas.microsoft.com/office/powerpoint/2010/main" val="216493861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図 45" descr="ダイアグラム, 概略図&#10;&#10;自動的に生成された説明">
            <a:extLst>
              <a:ext uri="{FF2B5EF4-FFF2-40B4-BE49-F238E27FC236}">
                <a16:creationId xmlns:a16="http://schemas.microsoft.com/office/drawing/2014/main" id="{6A6145BB-DECC-492F-A947-66E0A06D6123}"/>
              </a:ext>
            </a:extLst>
          </p:cNvPr>
          <p:cNvPicPr>
            <a:picLocks noChangeAspect="1"/>
          </p:cNvPicPr>
          <p:nvPr/>
        </p:nvPicPr>
        <p:blipFill>
          <a:blip r:embed="rId5"/>
          <a:stretch>
            <a:fillRect/>
          </a:stretch>
        </p:blipFill>
        <p:spPr>
          <a:xfrm>
            <a:off x="720653" y="1451667"/>
            <a:ext cx="7200000" cy="4350001"/>
          </a:xfrm>
          <a:prstGeom prst="rect">
            <a:avLst/>
          </a:prstGeom>
        </p:spPr>
      </p:pic>
      <p:grpSp>
        <p:nvGrpSpPr>
          <p:cNvPr id="47" name="グループ化 46">
            <a:extLst>
              <a:ext uri="{FF2B5EF4-FFF2-40B4-BE49-F238E27FC236}">
                <a16:creationId xmlns:a16="http://schemas.microsoft.com/office/drawing/2014/main" id="{FA9EE3E9-AA19-42BB-A138-F198A292C908}"/>
              </a:ext>
            </a:extLst>
          </p:cNvPr>
          <p:cNvGrpSpPr/>
          <p:nvPr/>
        </p:nvGrpSpPr>
        <p:grpSpPr>
          <a:xfrm>
            <a:off x="186704" y="1414389"/>
            <a:ext cx="655330" cy="4142478"/>
            <a:chOff x="184559" y="1058471"/>
            <a:chExt cx="655330" cy="4922896"/>
          </a:xfrm>
        </p:grpSpPr>
        <p:sp>
          <p:nvSpPr>
            <p:cNvPr id="48" name="左中かっこ 47">
              <a:extLst>
                <a:ext uri="{FF2B5EF4-FFF2-40B4-BE49-F238E27FC236}">
                  <a16:creationId xmlns:a16="http://schemas.microsoft.com/office/drawing/2014/main" id="{56046252-C1A6-46B9-A7D3-9F436E18B4E1}"/>
                </a:ext>
              </a:extLst>
            </p:cNvPr>
            <p:cNvSpPr/>
            <p:nvPr/>
          </p:nvSpPr>
          <p:spPr>
            <a:xfrm>
              <a:off x="616359" y="1212967"/>
              <a:ext cx="223529" cy="1168400"/>
            </a:xfrm>
            <a:prstGeom prst="leftBrace">
              <a:avLst>
                <a:gd name="adj1" fmla="val 75989"/>
                <a:gd name="adj2" fmla="val 50000"/>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9" name="左中かっこ 48">
              <a:extLst>
                <a:ext uri="{FF2B5EF4-FFF2-40B4-BE49-F238E27FC236}">
                  <a16:creationId xmlns:a16="http://schemas.microsoft.com/office/drawing/2014/main" id="{357452BB-03D4-413A-885D-91243AA7F06F}"/>
                </a:ext>
              </a:extLst>
            </p:cNvPr>
            <p:cNvSpPr/>
            <p:nvPr/>
          </p:nvSpPr>
          <p:spPr>
            <a:xfrm>
              <a:off x="604510" y="2381367"/>
              <a:ext cx="223529" cy="1800000"/>
            </a:xfrm>
            <a:prstGeom prst="leftBrace">
              <a:avLst>
                <a:gd name="adj1" fmla="val 75989"/>
                <a:gd name="adj2" fmla="val 50000"/>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 name="左中かっこ 49">
              <a:extLst>
                <a:ext uri="{FF2B5EF4-FFF2-40B4-BE49-F238E27FC236}">
                  <a16:creationId xmlns:a16="http://schemas.microsoft.com/office/drawing/2014/main" id="{9C17311A-CB9F-4EBD-AA58-2A4800F8BCA9}"/>
                </a:ext>
              </a:extLst>
            </p:cNvPr>
            <p:cNvSpPr/>
            <p:nvPr/>
          </p:nvSpPr>
          <p:spPr>
            <a:xfrm>
              <a:off x="616360" y="4181367"/>
              <a:ext cx="223529" cy="1800000"/>
            </a:xfrm>
            <a:prstGeom prst="leftBrace">
              <a:avLst>
                <a:gd name="adj1" fmla="val 75989"/>
                <a:gd name="adj2" fmla="val 50000"/>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1" name="テキスト ボックス 50">
              <a:extLst>
                <a:ext uri="{FF2B5EF4-FFF2-40B4-BE49-F238E27FC236}">
                  <a16:creationId xmlns:a16="http://schemas.microsoft.com/office/drawing/2014/main" id="{CAD881F2-92B2-4672-A836-7BBE177C87EF}"/>
                </a:ext>
              </a:extLst>
            </p:cNvPr>
            <p:cNvSpPr txBox="1"/>
            <p:nvPr/>
          </p:nvSpPr>
          <p:spPr>
            <a:xfrm>
              <a:off x="210412" y="1058471"/>
              <a:ext cx="431800" cy="1549401"/>
            </a:xfrm>
            <a:prstGeom prst="rect">
              <a:avLst/>
            </a:prstGeom>
            <a:noFill/>
            <a:ln w="12700">
              <a:noFill/>
            </a:ln>
          </p:spPr>
          <p:txBody>
            <a:bodyPr vert="eaVert"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カリキュラム・マネジメント</a:t>
              </a:r>
            </a:p>
          </p:txBody>
        </p:sp>
        <p:sp>
          <p:nvSpPr>
            <p:cNvPr id="52" name="テキスト ボックス 51">
              <a:extLst>
                <a:ext uri="{FF2B5EF4-FFF2-40B4-BE49-F238E27FC236}">
                  <a16:creationId xmlns:a16="http://schemas.microsoft.com/office/drawing/2014/main" id="{F457CA71-C73D-4718-958B-82533A90CA8D}"/>
                </a:ext>
              </a:extLst>
            </p:cNvPr>
            <p:cNvSpPr txBox="1"/>
            <p:nvPr/>
          </p:nvSpPr>
          <p:spPr>
            <a:xfrm>
              <a:off x="184559" y="2506667"/>
              <a:ext cx="431800" cy="1549400"/>
            </a:xfrm>
            <a:prstGeom prst="rect">
              <a:avLst/>
            </a:prstGeom>
            <a:noFill/>
            <a:ln w="12700">
              <a:noFill/>
            </a:ln>
          </p:spPr>
          <p:txBody>
            <a:bodyPr vert="eaVert"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学校の管理・運営</a:t>
              </a:r>
            </a:p>
          </p:txBody>
        </p:sp>
        <p:sp>
          <p:nvSpPr>
            <p:cNvPr id="53" name="テキスト ボックス 52">
              <a:extLst>
                <a:ext uri="{FF2B5EF4-FFF2-40B4-BE49-F238E27FC236}">
                  <a16:creationId xmlns:a16="http://schemas.microsoft.com/office/drawing/2014/main" id="{B699D75B-0CF5-49A8-BEF6-D17718A5829A}"/>
                </a:ext>
              </a:extLst>
            </p:cNvPr>
            <p:cNvSpPr txBox="1"/>
            <p:nvPr/>
          </p:nvSpPr>
          <p:spPr>
            <a:xfrm>
              <a:off x="201467" y="4306666"/>
              <a:ext cx="431800" cy="1549400"/>
            </a:xfrm>
            <a:prstGeom prst="rect">
              <a:avLst/>
            </a:prstGeom>
            <a:noFill/>
            <a:ln w="12700">
              <a:noFill/>
            </a:ln>
          </p:spPr>
          <p:txBody>
            <a:bodyPr vert="eaVert" wrap="square" lIns="54000" tIns="54000" rIns="54000" bIns="54000" rtlCol="0" anchor="ctr"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多文化・多言語環境の指導</a:t>
              </a:r>
            </a:p>
          </p:txBody>
        </p:sp>
      </p:grpSp>
      <p:sp>
        <p:nvSpPr>
          <p:cNvPr id="13" name="テキスト ボックス 12">
            <a:extLst>
              <a:ext uri="{FF2B5EF4-FFF2-40B4-BE49-F238E27FC236}">
                <a16:creationId xmlns:a16="http://schemas.microsoft.com/office/drawing/2014/main" id="{2C9F2FDF-E260-4FF3-970E-DC3D0B743319}"/>
              </a:ext>
            </a:extLst>
          </p:cNvPr>
          <p:cNvSpPr txBox="1"/>
          <p:nvPr/>
        </p:nvSpPr>
        <p:spPr>
          <a:xfrm>
            <a:off x="186704" y="930183"/>
            <a:ext cx="388556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＜分析例：在外教育施設への派遣効果＞</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sp>
        <p:nvSpPr>
          <p:cNvPr id="15" name="楕円 14">
            <a:extLst>
              <a:ext uri="{FF2B5EF4-FFF2-40B4-BE49-F238E27FC236}">
                <a16:creationId xmlns:a16="http://schemas.microsoft.com/office/drawing/2014/main" id="{C59D82E3-9714-4514-94E5-04B58E52F4AD}"/>
              </a:ext>
            </a:extLst>
          </p:cNvPr>
          <p:cNvSpPr/>
          <p:nvPr/>
        </p:nvSpPr>
        <p:spPr>
          <a:xfrm>
            <a:off x="5246413" y="3451736"/>
            <a:ext cx="2606040" cy="2052395"/>
          </a:xfrm>
          <a:prstGeom prst="ellipse">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D7E9DB06-F85E-4866-8428-567CE53CFAC5}"/>
              </a:ext>
            </a:extLst>
          </p:cNvPr>
          <p:cNvSpPr/>
          <p:nvPr/>
        </p:nvSpPr>
        <p:spPr>
          <a:xfrm>
            <a:off x="4369684" y="5504131"/>
            <a:ext cx="219169" cy="176592"/>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FD7CE18C-4B24-4ADD-A431-09B789355F7D}"/>
              </a:ext>
            </a:extLst>
          </p:cNvPr>
          <p:cNvSpPr txBox="1"/>
          <p:nvPr/>
        </p:nvSpPr>
        <p:spPr>
          <a:xfrm>
            <a:off x="212557" y="5598462"/>
            <a:ext cx="345030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just" defTabSz="778158"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 </a:t>
            </a:r>
            <a:r>
              <a:rPr kumimoji="0"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派遣教師については、</a:t>
            </a:r>
            <a:r>
              <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2011</a:t>
            </a:r>
            <a:r>
              <a:rPr kumimoji="0"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年度以降に派遣された者のデータを使用</a:t>
            </a:r>
            <a:endPar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just" defTabSz="778158"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 </a:t>
            </a:r>
            <a:r>
              <a:rPr kumimoji="0"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***、**はそれぞれ</a:t>
            </a:r>
            <a:r>
              <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8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0"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水準で統計的に有意であることを表す</a:t>
            </a:r>
            <a:endParaRPr kumimoji="0" lang="en-US" altLang="ja-JP" sz="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 name="吹き出し: 線 3">
            <a:extLst>
              <a:ext uri="{FF2B5EF4-FFF2-40B4-BE49-F238E27FC236}">
                <a16:creationId xmlns:a16="http://schemas.microsoft.com/office/drawing/2014/main" id="{947AF9AF-C572-4FEA-BB7B-8D003B5185F2}"/>
              </a:ext>
            </a:extLst>
          </p:cNvPr>
          <p:cNvSpPr/>
          <p:nvPr/>
        </p:nvSpPr>
        <p:spPr>
          <a:xfrm>
            <a:off x="2935338" y="5937016"/>
            <a:ext cx="5712840" cy="845678"/>
          </a:xfrm>
          <a:prstGeom prst="borderCallout1">
            <a:avLst>
              <a:gd name="adj1" fmla="val -3487"/>
              <a:gd name="adj2" fmla="val 40424"/>
              <a:gd name="adj3" fmla="val -29932"/>
              <a:gd name="adj4" fmla="val 29990"/>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游ゴシック"/>
                <a:ea typeface="游ゴシック"/>
                <a:cs typeface="+mn-cs"/>
              </a:rPr>
              <a:t>非派遣教師の「伸び」を基準（「</a:t>
            </a:r>
            <a:r>
              <a:rPr kumimoji="0" lang="en-US" altLang="ja-JP" sz="1000" b="0" i="0" u="none" strike="noStrike" kern="1200" cap="none" spc="0" normalizeH="0" baseline="0" noProof="0" dirty="0">
                <a:ln>
                  <a:noFill/>
                </a:ln>
                <a:solidFill>
                  <a:prstClr val="black"/>
                </a:solidFill>
                <a:effectLst/>
                <a:uLnTx/>
                <a:uFillTx/>
                <a:latin typeface="游ゴシック"/>
                <a:ea typeface="游ゴシック"/>
                <a:cs typeface="+mn-cs"/>
              </a:rPr>
              <a:t>0.0</a:t>
            </a:r>
            <a:r>
              <a:rPr kumimoji="0" lang="ja-JP" altLang="en-US" sz="1000" b="0" i="0" u="none" strike="noStrike" kern="1200" cap="none" spc="0" normalizeH="0" baseline="0" noProof="0" dirty="0">
                <a:ln>
                  <a:noFill/>
                </a:ln>
                <a:solidFill>
                  <a:prstClr val="black"/>
                </a:solidFill>
                <a:effectLst/>
                <a:uLnTx/>
                <a:uFillTx/>
                <a:latin typeface="游ゴシック"/>
                <a:ea typeface="游ゴシック"/>
                <a:cs typeface="+mn-cs"/>
              </a:rPr>
              <a:t>」）として、派遣教師の「伸び」の方が大きい場合はプラス（右側）に、小さい場合はマイナス（左側）に数値が表示される。また、数値が大きいほど派遣の効果が高いことを示す。上図のとおり、</a:t>
            </a:r>
            <a:r>
              <a:rPr kumimoji="0" lang="ja-JP" altLang="en-US" sz="1000" b="0" i="0" u="sng" strike="noStrike" kern="1200" cap="none" spc="0" normalizeH="0" baseline="0" noProof="0" dirty="0">
                <a:ln>
                  <a:noFill/>
                </a:ln>
                <a:solidFill>
                  <a:prstClr val="black"/>
                </a:solidFill>
                <a:effectLst/>
                <a:uLnTx/>
                <a:uFillTx/>
                <a:latin typeface="游ゴシック"/>
                <a:ea typeface="游ゴシック"/>
                <a:cs typeface="+mn-cs"/>
              </a:rPr>
              <a:t>全般的に派遣者の伸びの方がプラスに出ており</a:t>
            </a:r>
            <a:r>
              <a:rPr kumimoji="0" lang="ja-JP" altLang="en-US" sz="1000" b="0" i="0" u="none" strike="noStrike" kern="1200" cap="none" spc="0" normalizeH="0" baseline="0" noProof="0" dirty="0">
                <a:ln>
                  <a:noFill/>
                </a:ln>
                <a:solidFill>
                  <a:prstClr val="black"/>
                </a:solidFill>
                <a:effectLst/>
                <a:uLnTx/>
                <a:uFillTx/>
                <a:latin typeface="游ゴシック"/>
                <a:ea typeface="游ゴシック"/>
                <a:cs typeface="+mn-cs"/>
              </a:rPr>
              <a:t>、特に</a:t>
            </a:r>
            <a:r>
              <a:rPr kumimoji="0" lang="ja-JP" altLang="en-US" sz="1000" b="0" i="0" u="sng" strike="noStrike" kern="1200" cap="none" spc="0" normalizeH="0" baseline="0" noProof="0" dirty="0">
                <a:ln>
                  <a:noFill/>
                </a:ln>
                <a:solidFill>
                  <a:prstClr val="black"/>
                </a:solidFill>
                <a:effectLst/>
                <a:uLnTx/>
                <a:uFillTx/>
                <a:latin typeface="游ゴシック"/>
                <a:ea typeface="游ゴシック"/>
                <a:cs typeface="+mn-cs"/>
              </a:rPr>
              <a:t>「カリキュラム・マネジメント」「多文化・多言語環境における指導」については、効果がある</a:t>
            </a:r>
            <a:r>
              <a:rPr kumimoji="0" lang="ja-JP" altLang="en-US" sz="1000" b="0" i="0" u="none" strike="noStrike" kern="1200" cap="none" spc="0" normalizeH="0" baseline="0" noProof="0" dirty="0">
                <a:ln>
                  <a:noFill/>
                </a:ln>
                <a:solidFill>
                  <a:prstClr val="black"/>
                </a:solidFill>
                <a:effectLst/>
                <a:uLnTx/>
                <a:uFillTx/>
                <a:latin typeface="游ゴシック"/>
                <a:ea typeface="游ゴシック"/>
                <a:cs typeface="+mn-cs"/>
              </a:rPr>
              <a:t>ことが確認された。</a:t>
            </a:r>
            <a:endParaRPr kumimoji="0" lang="en-US" altLang="ja-JP" sz="1000" b="0" i="0" u="none" strike="noStrike" kern="1200" cap="none" spc="0" normalizeH="0" baseline="0" noProof="0" dirty="0">
              <a:ln>
                <a:noFill/>
              </a:ln>
              <a:solidFill>
                <a:prstClr val="black"/>
              </a:solidFill>
              <a:effectLst/>
              <a:uLnTx/>
              <a:uFillTx/>
              <a:latin typeface="游ゴシック"/>
              <a:ea typeface="游ゴシック"/>
              <a:cs typeface="+mn-cs"/>
            </a:endParaRPr>
          </a:p>
        </p:txBody>
      </p:sp>
      <p:sp>
        <p:nvSpPr>
          <p:cNvPr id="14" name="楕円 13">
            <a:extLst>
              <a:ext uri="{FF2B5EF4-FFF2-40B4-BE49-F238E27FC236}">
                <a16:creationId xmlns:a16="http://schemas.microsoft.com/office/drawing/2014/main" id="{73715CAA-D66B-4C59-B8C0-8F2F998A1C97}"/>
              </a:ext>
            </a:extLst>
          </p:cNvPr>
          <p:cNvSpPr/>
          <p:nvPr/>
        </p:nvSpPr>
        <p:spPr>
          <a:xfrm>
            <a:off x="4767383" y="1432382"/>
            <a:ext cx="1697234" cy="1176265"/>
          </a:xfrm>
          <a:prstGeom prst="ellipse">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21" name="グループ化 20">
            <a:extLst>
              <a:ext uri="{FF2B5EF4-FFF2-40B4-BE49-F238E27FC236}">
                <a16:creationId xmlns:a16="http://schemas.microsoft.com/office/drawing/2014/main" id="{518A93F9-8629-4306-AEA3-B31DC4DC58C8}"/>
              </a:ext>
            </a:extLst>
          </p:cNvPr>
          <p:cNvGrpSpPr/>
          <p:nvPr/>
        </p:nvGrpSpPr>
        <p:grpSpPr>
          <a:xfrm>
            <a:off x="5760000" y="108000"/>
            <a:ext cx="3258291" cy="1288848"/>
            <a:chOff x="-1908699" y="1846555"/>
            <a:chExt cx="3258291" cy="1288848"/>
          </a:xfrm>
        </p:grpSpPr>
        <p:sp>
          <p:nvSpPr>
            <p:cNvPr id="22" name="正方形/長方形 21">
              <a:extLst>
                <a:ext uri="{FF2B5EF4-FFF2-40B4-BE49-F238E27FC236}">
                  <a16:creationId xmlns:a16="http://schemas.microsoft.com/office/drawing/2014/main" id="{D1F190A5-B651-4EAC-97E0-4368017E2738}"/>
                </a:ext>
              </a:extLst>
            </p:cNvPr>
            <p:cNvSpPr/>
            <p:nvPr/>
          </p:nvSpPr>
          <p:spPr>
            <a:xfrm>
              <a:off x="-1908699" y="2124143"/>
              <a:ext cx="3258291" cy="1011260"/>
            </a:xfrm>
            <a:prstGeom prst="rect">
              <a:avLst/>
            </a:prstGeom>
            <a:solidFill>
              <a:schemeClr val="accent6">
                <a:lumMod val="20000"/>
                <a:lumOff val="80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分析結果が実際に政策の改善や見直しに活用されるためには、</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分析結果が現場の担当者に十分に腹落ちされていることが重要</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b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なぜそのような結果になったのか、丁寧なコミュニケーションが必要。</a:t>
              </a:r>
            </a:p>
          </p:txBody>
        </p:sp>
        <p:sp>
          <p:nvSpPr>
            <p:cNvPr id="23" name="矢印: 五方向 22">
              <a:extLst>
                <a:ext uri="{FF2B5EF4-FFF2-40B4-BE49-F238E27FC236}">
                  <a16:creationId xmlns:a16="http://schemas.microsoft.com/office/drawing/2014/main" id="{3B4BCD4C-6F77-4C49-AA61-73FE7C8F24A9}"/>
                </a:ext>
              </a:extLst>
            </p:cNvPr>
            <p:cNvSpPr/>
            <p:nvPr/>
          </p:nvSpPr>
          <p:spPr>
            <a:xfrm>
              <a:off x="-1908697" y="1846555"/>
              <a:ext cx="2212228" cy="277587"/>
            </a:xfrm>
            <a:prstGeom prst="homePlate">
              <a:avLst/>
            </a:prstGeom>
            <a:solidFill>
              <a:schemeClr val="accent6">
                <a:lumMod val="60000"/>
                <a:lumOff val="40000"/>
              </a:schemeClr>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「効果検証」のポイント</a:t>
              </a:r>
            </a:p>
          </p:txBody>
        </p:sp>
      </p:grpSp>
      <p:pic>
        <p:nvPicPr>
          <p:cNvPr id="5" name="図 4">
            <a:extLst>
              <a:ext uri="{FF2B5EF4-FFF2-40B4-BE49-F238E27FC236}">
                <a16:creationId xmlns:a16="http://schemas.microsoft.com/office/drawing/2014/main" id="{77DD6E50-E9CF-4907-81F1-2F0F5C231EF7}"/>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3" name="スライド番号プレースホルダー 2">
            <a:extLst>
              <a:ext uri="{FF2B5EF4-FFF2-40B4-BE49-F238E27FC236}">
                <a16:creationId xmlns:a16="http://schemas.microsoft.com/office/drawing/2014/main" id="{E7B42F80-808F-4D64-8421-B66A374BB675}"/>
              </a:ext>
            </a:extLst>
          </p:cNvPr>
          <p:cNvSpPr>
            <a:spLocks noGrp="1"/>
          </p:cNvSpPr>
          <p:nvPr>
            <p:ph type="sldNum" sz="quarter" idx="12"/>
          </p:nvPr>
        </p:nvSpPr>
        <p:spPr>
          <a:xfrm>
            <a:off x="7086600" y="6444167"/>
            <a:ext cx="2057400" cy="365125"/>
          </a:xfrm>
        </p:spPr>
        <p:txBody>
          <a:bodyPr/>
          <a:lstStyle/>
          <a:p>
            <a:r>
              <a:rPr kumimoji="1" lang="en-US" altLang="ja-JP" dirty="0">
                <a:solidFill>
                  <a:schemeClr val="tx1"/>
                </a:solidFill>
              </a:rPr>
              <a:t>48</a:t>
            </a:r>
            <a:endParaRPr kumimoji="1" lang="ja-JP" altLang="en-US" dirty="0">
              <a:solidFill>
                <a:schemeClr val="tx1"/>
              </a:solidFill>
            </a:endParaRPr>
          </a:p>
        </p:txBody>
      </p:sp>
      <p:pic>
        <p:nvPicPr>
          <p:cNvPr id="6" name="49_2">
            <a:hlinkClick r:id="" action="ppaction://media"/>
            <a:extLst>
              <a:ext uri="{FF2B5EF4-FFF2-40B4-BE49-F238E27FC236}">
                <a16:creationId xmlns:a16="http://schemas.microsoft.com/office/drawing/2014/main" id="{99D520A1-9FDA-0B14-D3DD-6B196761D3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5496" y="1227396"/>
            <a:ext cx="609600" cy="609600"/>
          </a:xfrm>
          <a:prstGeom prst="rect">
            <a:avLst/>
          </a:prstGeom>
        </p:spPr>
      </p:pic>
    </p:spTree>
    <p:extLst>
      <p:ext uri="{BB962C8B-B14F-4D97-AF65-F5344CB8AC3E}">
        <p14:creationId xmlns:p14="http://schemas.microsoft.com/office/powerpoint/2010/main" val="31328586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下矢印">
            <a:extLst>
              <a:ext uri="{FF2B5EF4-FFF2-40B4-BE49-F238E27FC236}">
                <a16:creationId xmlns:a16="http://schemas.microsoft.com/office/drawing/2014/main" id="{24542E6F-5382-4AA8-9873-C3956B2634B1}"/>
              </a:ext>
            </a:extLst>
          </p:cNvPr>
          <p:cNvSpPr/>
          <p:nvPr/>
        </p:nvSpPr>
        <p:spPr>
          <a:xfrm>
            <a:off x="3776081" y="1403800"/>
            <a:ext cx="1529936" cy="3633941"/>
          </a:xfrm>
          <a:prstGeom prst="downArrow">
            <a:avLst>
              <a:gd name="adj1" fmla="val 57049"/>
              <a:gd name="adj2" fmla="val 29455"/>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9173"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17" name="テキスト：○総務省は、主に有効性の">
            <a:extLst>
              <a:ext uri="{FF2B5EF4-FFF2-40B4-BE49-F238E27FC236}">
                <a16:creationId xmlns:a16="http://schemas.microsoft.com/office/drawing/2014/main" id="{FCFD43B4-C184-460A-B63D-8AE4CF3CA525}"/>
              </a:ext>
            </a:extLst>
          </p:cNvPr>
          <p:cNvSpPr/>
          <p:nvPr/>
        </p:nvSpPr>
        <p:spPr>
          <a:xfrm>
            <a:off x="104182" y="595957"/>
            <a:ext cx="8935635" cy="155095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779173">
              <a:spcBef>
                <a:spcPts val="944"/>
              </a:spcBef>
              <a:defRPr/>
            </a:pPr>
            <a:r>
              <a:rPr lang="ja-JP" altLang="en-US" sz="2000" b="1" dirty="0">
                <a:solidFill>
                  <a:prstClr val="black">
                    <a:lumMod val="75000"/>
                    <a:lumOff val="25000"/>
                  </a:prstClr>
                </a:solidFill>
                <a:latin typeface="メイリオ" panose="020B0604030504040204" pitchFamily="50" charset="-128"/>
                <a:cs typeface="Meiryo UI" panose="020B0604030504040204" pitchFamily="50" charset="-128"/>
              </a:rPr>
              <a:t>行政機関は、</a:t>
            </a:r>
            <a:r>
              <a:rPr lang="en-US" altLang="ja-JP" sz="2000" b="1" dirty="0">
                <a:solidFill>
                  <a:prstClr val="black">
                    <a:lumMod val="75000"/>
                    <a:lumOff val="25000"/>
                  </a:prstClr>
                </a:solidFill>
                <a:latin typeface="メイリオ" panose="020B0604030504040204" pitchFamily="50" charset="-128"/>
                <a:cs typeface="Meiryo UI" panose="020B0604030504040204" pitchFamily="50" charset="-128"/>
              </a:rPr>
              <a:t>EBPM</a:t>
            </a:r>
            <a:r>
              <a:rPr lang="ja-JP" altLang="en-US" sz="2000" b="1" baseline="30000" dirty="0">
                <a:solidFill>
                  <a:prstClr val="black">
                    <a:lumMod val="75000"/>
                    <a:lumOff val="25000"/>
                  </a:prstClr>
                </a:solidFill>
                <a:latin typeface="メイリオ" panose="020B0604030504040204" pitchFamily="50" charset="-128"/>
                <a:cs typeface="Meiryo UI" panose="020B0604030504040204" pitchFamily="50" charset="-128"/>
              </a:rPr>
              <a:t>*</a:t>
            </a:r>
            <a:r>
              <a:rPr lang="ja-JP" altLang="en-US" sz="2000" b="1" dirty="0">
                <a:solidFill>
                  <a:prstClr val="black">
                    <a:lumMod val="75000"/>
                    <a:lumOff val="25000"/>
                  </a:prstClr>
                </a:solidFill>
                <a:latin typeface="メイリオ" panose="020B0604030504040204" pitchFamily="50" charset="-128"/>
                <a:cs typeface="Meiryo UI" panose="020B0604030504040204" pitchFamily="50" charset="-128"/>
              </a:rPr>
              <a:t>を推進し、政策評価を政策改善と次なる政策立案につなげていく</a:t>
            </a:r>
            <a:br>
              <a:rPr lang="en-US" altLang="ja-JP" b="1" dirty="0">
                <a:solidFill>
                  <a:prstClr val="black">
                    <a:lumMod val="75000"/>
                    <a:lumOff val="25000"/>
                  </a:prstClr>
                </a:solidFill>
                <a:latin typeface="メイリオ" panose="020B0604030504040204" pitchFamily="50" charset="-128"/>
                <a:cs typeface="Meiryo UI" panose="020B0604030504040204" pitchFamily="50" charset="-128"/>
              </a:rPr>
            </a:br>
            <a:r>
              <a:rPr lang="ja-JP" altLang="en-US" sz="1600" dirty="0">
                <a:solidFill>
                  <a:prstClr val="black">
                    <a:lumMod val="75000"/>
                    <a:lumOff val="25000"/>
                  </a:prstClr>
                </a:solidFill>
                <a:latin typeface="メイリオ" panose="020B0604030504040204" pitchFamily="50" charset="-128"/>
                <a:cs typeface="Meiryo UI" panose="020B0604030504040204" pitchFamily="50" charset="-128"/>
              </a:rPr>
              <a:t>（「</a:t>
            </a:r>
            <a:r>
              <a:rPr lang="ja-JP" altLang="ja-JP" sz="1600" dirty="0">
                <a:solidFill>
                  <a:prstClr val="black">
                    <a:lumMod val="75000"/>
                    <a:lumOff val="25000"/>
                  </a:prstClr>
                </a:solidFill>
                <a:latin typeface="メイリオ" panose="020B0604030504040204" pitchFamily="50" charset="-128"/>
                <a:cs typeface="Meiryo UI" panose="020B0604030504040204" pitchFamily="50" charset="-128"/>
              </a:rPr>
              <a:t>統計改革推進会議最終取りまとめ</a:t>
            </a:r>
            <a:r>
              <a:rPr lang="ja-JP" altLang="en-US" sz="1600" dirty="0">
                <a:solidFill>
                  <a:prstClr val="black">
                    <a:lumMod val="75000"/>
                    <a:lumOff val="25000"/>
                  </a:prstClr>
                </a:solidFill>
                <a:latin typeface="メイリオ" panose="020B0604030504040204" pitchFamily="50" charset="-128"/>
                <a:cs typeface="Meiryo UI" panose="020B0604030504040204" pitchFamily="50" charset="-128"/>
              </a:rPr>
              <a:t>」（</a:t>
            </a:r>
            <a:r>
              <a:rPr lang="ja-JP" altLang="ja-JP" sz="1600" dirty="0">
                <a:solidFill>
                  <a:prstClr val="black">
                    <a:lumMod val="75000"/>
                    <a:lumOff val="25000"/>
                  </a:prstClr>
                </a:solidFill>
                <a:latin typeface="メイリオ" panose="020B0604030504040204" pitchFamily="50" charset="-128"/>
                <a:cs typeface="Meiryo UI" panose="020B0604030504040204" pitchFamily="50" charset="-128"/>
              </a:rPr>
              <a:t>平成</a:t>
            </a:r>
            <a:r>
              <a:rPr lang="en-US" altLang="ja-JP" sz="1600" dirty="0">
                <a:solidFill>
                  <a:prstClr val="black">
                    <a:lumMod val="75000"/>
                    <a:lumOff val="25000"/>
                  </a:prstClr>
                </a:solidFill>
                <a:latin typeface="メイリオ" panose="020B0604030504040204" pitchFamily="50" charset="-128"/>
                <a:cs typeface="Meiryo UI" panose="020B0604030504040204" pitchFamily="50" charset="-128"/>
              </a:rPr>
              <a:t>29</a:t>
            </a:r>
            <a:r>
              <a:rPr lang="ja-JP" altLang="ja-JP" sz="1600" dirty="0">
                <a:solidFill>
                  <a:prstClr val="black">
                    <a:lumMod val="75000"/>
                    <a:lumOff val="25000"/>
                  </a:prstClr>
                </a:solidFill>
                <a:latin typeface="メイリオ" panose="020B0604030504040204" pitchFamily="50" charset="-128"/>
                <a:cs typeface="Meiryo UI" panose="020B0604030504040204" pitchFamily="50" charset="-128"/>
              </a:rPr>
              <a:t>年５月</a:t>
            </a:r>
            <a:r>
              <a:rPr lang="ja-JP" altLang="en-US" sz="1600" dirty="0">
                <a:solidFill>
                  <a:prstClr val="black">
                    <a:lumMod val="75000"/>
                    <a:lumOff val="25000"/>
                  </a:prstClr>
                </a:solidFill>
                <a:latin typeface="メイリオ" panose="020B0604030504040204" pitchFamily="50" charset="-128"/>
                <a:cs typeface="Meiryo UI" panose="020B0604030504040204" pitchFamily="50" charset="-128"/>
              </a:rPr>
              <a:t>） ）</a:t>
            </a:r>
            <a:endParaRPr lang="en-US" altLang="ja-JP" sz="1400" dirty="0">
              <a:solidFill>
                <a:prstClr val="black">
                  <a:lumMod val="75000"/>
                  <a:lumOff val="25000"/>
                </a:prstClr>
              </a:solidFill>
              <a:latin typeface="メイリオ" panose="020B0604030504040204" pitchFamily="50" charset="-128"/>
              <a:cs typeface="Meiryo UI" panose="020B0604030504040204" pitchFamily="50" charset="-128"/>
            </a:endParaRPr>
          </a:p>
        </p:txBody>
      </p:sp>
      <p:sp>
        <p:nvSpPr>
          <p:cNvPr id="24" name="図：各府省の実務者の参考となるよう"/>
          <p:cNvSpPr/>
          <p:nvPr/>
        </p:nvSpPr>
        <p:spPr>
          <a:xfrm>
            <a:off x="104181" y="5037742"/>
            <a:ext cx="8889698" cy="619476"/>
          </a:xfrm>
          <a:prstGeom prst="rect">
            <a:avLst/>
          </a:prstGeom>
          <a:solidFill>
            <a:schemeClr val="bg1"/>
          </a:solidFill>
          <a:ln w="19050">
            <a:noFill/>
          </a:ln>
        </p:spPr>
        <p:txBody>
          <a:bodyPr wrap="none" tIns="92023" anchor="ctr" anchorCtr="0">
            <a:noAutofit/>
          </a:bodyPr>
          <a:lstStyle/>
          <a:p>
            <a:pPr marL="0" marR="0" lvl="0" indent="0" algn="ctr" defTabSz="865748" rtl="0" eaLnBrk="1" fontAlgn="auto" latinLnBrk="0" hangingPunct="1">
              <a:lnSpc>
                <a:spcPts val="2400"/>
              </a:lnSpc>
              <a:spcBef>
                <a:spcPct val="0"/>
              </a:spcBef>
              <a:buClrTx/>
              <a:buSzTx/>
              <a:buFontTx/>
              <a:buNone/>
              <a:tabLst/>
              <a:defRPr/>
            </a:pPr>
            <a:r>
              <a:rPr kumimoji="1" lang="ja-JP" altLang="en-US" sz="2000"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各府省の実務者の参考となるよう研究結果を共有し、</a:t>
            </a:r>
            <a:endParaRPr kumimoji="1" lang="en-US" altLang="ja-JP" sz="2000"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ctr" defTabSz="865748" rtl="0" eaLnBrk="1" fontAlgn="auto" latinLnBrk="0" hangingPunct="1">
              <a:lnSpc>
                <a:spcPts val="2400"/>
              </a:lnSpc>
              <a:spcBef>
                <a:spcPct val="0"/>
              </a:spcBef>
              <a:buClrTx/>
              <a:buSzTx/>
              <a:buFontTx/>
              <a:buNone/>
              <a:tabLst/>
              <a:defRPr/>
            </a:pPr>
            <a:r>
              <a:rPr kumimoji="1" lang="ja-JP" altLang="en-US" sz="2000"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政府における</a:t>
            </a:r>
            <a:r>
              <a:rPr kumimoji="1" lang="en-US" altLang="ja-JP" sz="2000"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EBPM</a:t>
            </a:r>
            <a:r>
              <a:rPr kumimoji="1" lang="ja-JP" altLang="en-US" sz="2000"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の進展に役立てる</a:t>
            </a:r>
            <a:endPar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endParaRPr>
          </a:p>
        </p:txBody>
      </p:sp>
      <p:grpSp>
        <p:nvGrpSpPr>
          <p:cNvPr id="2" name="グループ化 1">
            <a:extLst>
              <a:ext uri="{FF2B5EF4-FFF2-40B4-BE49-F238E27FC236}">
                <a16:creationId xmlns:a16="http://schemas.microsoft.com/office/drawing/2014/main" id="{6A64922C-FE03-469C-8053-843FA768F942}"/>
              </a:ext>
            </a:extLst>
          </p:cNvPr>
          <p:cNvGrpSpPr/>
          <p:nvPr/>
        </p:nvGrpSpPr>
        <p:grpSpPr>
          <a:xfrm>
            <a:off x="142483" y="2826162"/>
            <a:ext cx="8889698" cy="1772078"/>
            <a:chOff x="142483" y="2704242"/>
            <a:chExt cx="8889698" cy="1772078"/>
          </a:xfrm>
        </p:grpSpPr>
        <p:sp>
          <p:nvSpPr>
            <p:cNvPr id="8" name="正方形/長方形 7">
              <a:extLst>
                <a:ext uri="{FF2B5EF4-FFF2-40B4-BE49-F238E27FC236}">
                  <a16:creationId xmlns:a16="http://schemas.microsoft.com/office/drawing/2014/main" id="{E7C37447-6264-4250-975C-07C9BA9B8928}"/>
                </a:ext>
              </a:extLst>
            </p:cNvPr>
            <p:cNvSpPr/>
            <p:nvPr/>
          </p:nvSpPr>
          <p:spPr>
            <a:xfrm>
              <a:off x="142483" y="2704242"/>
              <a:ext cx="8889698" cy="1704295"/>
            </a:xfrm>
            <a:prstGeom prst="rect">
              <a:avLst/>
            </a:prstGeom>
            <a:solidFill>
              <a:schemeClr val="bg1"/>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9173"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20" name="正方形/長方形 19"/>
            <p:cNvSpPr/>
            <p:nvPr/>
          </p:nvSpPr>
          <p:spPr>
            <a:xfrm>
              <a:off x="156661" y="3203537"/>
              <a:ext cx="8727130" cy="1272783"/>
            </a:xfrm>
            <a:prstGeom prst="rect">
              <a:avLst/>
            </a:prstGeom>
            <a:ln w="28575">
              <a:noFill/>
              <a:prstDash val="sysDot"/>
            </a:ln>
          </p:spPr>
          <p:txBody>
            <a:bodyPr wrap="square">
              <a:spAutoFit/>
            </a:bodyPr>
            <a:lstStyle/>
            <a:p>
              <a:pPr marL="0" marR="0" lvl="0" indent="0" algn="l" defTabSz="779173" rtl="0" eaLnBrk="1" fontAlgn="auto" latinLnBrk="0" hangingPunct="1">
                <a:lnSpc>
                  <a:spcPct val="100000"/>
                </a:lnSpc>
                <a:spcBef>
                  <a:spcPts val="944"/>
                </a:spcBef>
                <a:spcAft>
                  <a:spcPts val="0"/>
                </a:spcAft>
                <a:buClrTx/>
                <a:buSzTx/>
                <a:buFontTx/>
                <a:buNone/>
                <a:tabLst/>
                <a:defRPr/>
              </a:pPr>
              <a:r>
                <a:rPr kumimoji="1" lang="en-US" altLang="ja-JP" sz="1534" b="1" i="0" u="sng"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EBPM</a:t>
              </a:r>
              <a:r>
                <a:rPr kumimoji="1" lang="ja-JP" altLang="en-US" sz="1534" b="1" i="0" u="sng"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のリーディングケース</a:t>
              </a:r>
              <a:r>
                <a:rPr kumimoji="1" lang="ja-JP" altLang="en-US"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提示を目指し</a:t>
              </a:r>
              <a:r>
                <a:rPr kumimoji="1" lang="ja-JP" altLang="en-US" sz="1534"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、具体の政策を題材に、総務省行政評価局、</a:t>
              </a:r>
              <a:r>
                <a:rPr kumimoji="1" lang="ja-JP" altLang="ja-JP" sz="1534"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関係府省及び学識経験者</a:t>
              </a:r>
              <a:r>
                <a:rPr kumimoji="1" lang="ja-JP" altLang="en-US" sz="1534"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が協同し、</a:t>
              </a:r>
              <a:endParaRPr kumimoji="1" lang="en-US" altLang="ja-JP" sz="1534"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1534"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 </a:t>
              </a:r>
              <a:r>
                <a:rPr kumimoji="1" lang="ja-JP" altLang="en-US"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ロジックモデルの作成を通じた政策課題の把握</a:t>
              </a:r>
              <a:endParaRPr kumimoji="1" lang="en-US" altLang="ja-JP"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 データの整理・収集、政策効果の分析等</a:t>
              </a:r>
              <a:br>
                <a:rPr kumimoji="1" lang="en-US" altLang="ja-JP"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br>
              <a:r>
                <a:rPr kumimoji="1" lang="ja-JP" altLang="en-US"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を行う取組</a:t>
              </a:r>
              <a:endParaRPr kumimoji="1" lang="en-US" altLang="ja-JP" sz="1534"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1" name="正方形/長方形 20"/>
            <p:cNvSpPr/>
            <p:nvPr/>
          </p:nvSpPr>
          <p:spPr>
            <a:xfrm>
              <a:off x="142483" y="2746003"/>
              <a:ext cx="8752199" cy="382605"/>
            </a:xfrm>
            <a:prstGeom prst="rect">
              <a:avLst/>
            </a:prstGeom>
          </p:spPr>
          <p:txBody>
            <a:bodyPr wrap="square">
              <a:spAutoFit/>
            </a:bodyPr>
            <a:lstStyle/>
            <a:p>
              <a:pPr marL="0" marR="0" lvl="0" indent="0" algn="l" defTabSz="812992" rtl="0" eaLnBrk="1" fontAlgn="auto" latinLnBrk="0" hangingPunct="1">
                <a:lnSpc>
                  <a:spcPts val="2215"/>
                </a:lnSpc>
                <a:spcBef>
                  <a:spcPct val="0"/>
                </a:spcBef>
                <a:spcAft>
                  <a:spcPct val="3500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政策効果の把握・分析手法の実証的共同研究（</a:t>
              </a:r>
              <a:r>
                <a:rPr kumimoji="1" lang="en-US" altLang="ja-JP"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2018</a:t>
              </a:r>
              <a:r>
                <a:rPr kumimoji="1" lang="ja-JP" altLang="en-US" sz="2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a:t>
              </a:r>
              <a:endParaRPr kumimoji="1" lang="ja-JP" altLang="en-US" sz="20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endParaRPr>
            </a:p>
          </p:txBody>
        </p:sp>
      </p:grpSp>
      <p:sp>
        <p:nvSpPr>
          <p:cNvPr id="7" name="図：EBPMの第一歩として、"/>
          <p:cNvSpPr txBox="1"/>
          <p:nvPr/>
        </p:nvSpPr>
        <p:spPr>
          <a:xfrm>
            <a:off x="104181" y="2296888"/>
            <a:ext cx="8928000" cy="400110"/>
          </a:xfrm>
          <a:prstGeom prst="rect">
            <a:avLst/>
          </a:prstGeom>
          <a:solidFill>
            <a:schemeClr val="bg1"/>
          </a:solidFill>
          <a:ln w="19050">
            <a:solidFill>
              <a:schemeClr val="accent1"/>
            </a:solidFill>
          </a:ln>
        </p:spPr>
        <p:txBody>
          <a:bodyPr wrap="square" rtlCol="0">
            <a:spAutoFit/>
          </a:bodyPr>
          <a:lstStyle/>
          <a:p>
            <a:pPr marL="0" marR="0" lvl="0" indent="0" algn="ctr" defTabSz="779173" rtl="0" eaLnBrk="1" fontAlgn="auto" latinLnBrk="0" hangingPunct="1">
              <a:lnSpc>
                <a:spcPts val="2400"/>
              </a:lnSpc>
              <a:spcBef>
                <a:spcPts val="1200"/>
              </a:spcBef>
              <a:spcAft>
                <a:spcPts val="0"/>
              </a:spcAft>
              <a:buClrTx/>
              <a:buSzTx/>
              <a:buFontTx/>
              <a:buNone/>
              <a:tabLst/>
              <a:defRPr/>
            </a:pPr>
            <a:r>
              <a:rPr kumimoji="1" lang="en-US" altLang="ja-JP"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EBPM</a:t>
            </a:r>
            <a:r>
              <a:rPr kumimoji="1" lang="ja-JP" altLang="en-US" b="1"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の第一歩として、具体の政策を題材にした政策効果の分析手法を整理する必要</a:t>
            </a:r>
            <a:endParaRPr kumimoji="1" lang="en-US" altLang="ja-JP" b="0" i="0" u="none" strike="noStrike" kern="1200" cap="none" spc="-39"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5" name="図：各府省の実務者の参考となるよう">
            <a:extLst>
              <a:ext uri="{FF2B5EF4-FFF2-40B4-BE49-F238E27FC236}">
                <a16:creationId xmlns:a16="http://schemas.microsoft.com/office/drawing/2014/main" id="{E420D2F5-0AE7-4523-9520-DDCE1447A917}"/>
              </a:ext>
            </a:extLst>
          </p:cNvPr>
          <p:cNvSpPr/>
          <p:nvPr/>
        </p:nvSpPr>
        <p:spPr>
          <a:xfrm>
            <a:off x="104182" y="5698069"/>
            <a:ext cx="8935636" cy="835433"/>
          </a:xfrm>
          <a:prstGeom prst="rect">
            <a:avLst/>
          </a:prstGeom>
          <a:solidFill>
            <a:schemeClr val="bg1"/>
          </a:solidFill>
          <a:ln w="19050">
            <a:noFill/>
          </a:ln>
        </p:spPr>
        <p:txBody>
          <a:bodyPr wrap="square" tIns="92023">
            <a:spAutoFit/>
          </a:bodyPr>
          <a:lstStyle/>
          <a:p>
            <a:pPr marL="185738" marR="0" lvl="0" indent="-185738" algn="l" defTabSz="865748" rtl="0" eaLnBrk="1" fontAlgn="auto" latinLnBrk="0" hangingPunct="1">
              <a:lnSpc>
                <a:spcPts val="1800"/>
              </a:lnSpc>
              <a:spcBef>
                <a:spcPct val="0"/>
              </a:spcBef>
              <a:buClrTx/>
              <a:buSzTx/>
              <a:buFontTx/>
              <a:buNone/>
              <a:tabLst/>
              <a:defRPr/>
            </a:pPr>
            <a:r>
              <a:rPr kumimoji="1" lang="en-US" altLang="ja-JP" sz="16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a:t>
            </a:r>
            <a:r>
              <a:rPr kumimoji="1" lang="zh-TW" altLang="en-US" sz="16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総務省政策評価審議会提言（令和</a:t>
            </a:r>
            <a:r>
              <a:rPr kumimoji="1" lang="en-US" altLang="zh-TW" sz="16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4</a:t>
            </a:r>
            <a:r>
              <a:rPr kumimoji="1" lang="zh-TW" altLang="en-US" sz="16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年）</a:t>
            </a:r>
            <a:r>
              <a:rPr kumimoji="1" lang="ja-JP" altLang="en-US" sz="16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を踏まえて取組を柔軟化し、「ロジックモデルの作成のみ」や「データの収集・整理のみ」など、</a:t>
            </a:r>
            <a:r>
              <a:rPr kumimoji="1" lang="ja-JP" altLang="en-US" sz="1600" b="1" i="0" u="sng"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効果の把握・分析の準備段階や途中過程で行う取組についても支援</a:t>
            </a:r>
          </a:p>
        </p:txBody>
      </p:sp>
      <p:sp>
        <p:nvSpPr>
          <p:cNvPr id="16" name="テキスト ボックス 15">
            <a:extLst>
              <a:ext uri="{FF2B5EF4-FFF2-40B4-BE49-F238E27FC236}">
                <a16:creationId xmlns:a16="http://schemas.microsoft.com/office/drawing/2014/main" id="{84FEA4AF-FFE4-4A14-8077-19551A415E1C}"/>
              </a:ext>
            </a:extLst>
          </p:cNvPr>
          <p:cNvSpPr txBox="1"/>
          <p:nvPr/>
        </p:nvSpPr>
        <p:spPr>
          <a:xfrm>
            <a:off x="0" y="-38302"/>
            <a:ext cx="9144000" cy="530915"/>
          </a:xfrm>
          <a:prstGeom prst="rect">
            <a:avLst/>
          </a:prstGeom>
          <a:solidFill>
            <a:srgbClr val="44546A">
              <a:lumMod val="60000"/>
              <a:lumOff val="40000"/>
            </a:srgbClr>
          </a:solidFill>
          <a:ln>
            <a:solidFill>
              <a:srgbClr val="44546A">
                <a:lumMod val="60000"/>
                <a:lumOff val="40000"/>
              </a:srgbClr>
            </a:solidFill>
          </a:ln>
        </p:spPr>
        <p:txBody>
          <a:bodyPr wrap="square" rtlCol="0" anchor="ctr" anchorCtr="0">
            <a:spAutoFit/>
          </a:bodyPr>
          <a:lstStyle/>
          <a:p>
            <a:pPr marL="0" marR="0" lvl="0" indent="0" algn="ctr" defTabSz="316531" rtl="0" eaLnBrk="1" fontAlgn="auto" latinLnBrk="0" hangingPunct="1">
              <a:lnSpc>
                <a:spcPts val="3600"/>
              </a:lnSpc>
              <a:spcBef>
                <a:spcPts val="0"/>
              </a:spcBef>
              <a:spcAft>
                <a:spcPts val="0"/>
              </a:spcAft>
              <a:buClrTx/>
              <a:buSzTx/>
              <a:buFontTx/>
              <a:buNone/>
              <a:tabLst/>
              <a:defRPr/>
            </a:pPr>
            <a:r>
              <a:rPr kumimoji="0" lang="ja-JP" altLang="en-US" sz="2400" b="1" i="0" u="none" strike="noStrike" kern="0" cap="none" spc="0" normalizeH="0" baseline="0" noProof="0" dirty="0">
                <a:ln w="0"/>
                <a:solidFill>
                  <a:prstClr val="white"/>
                </a:solidFill>
                <a:effectLst/>
                <a:uLnTx/>
                <a:uFillTx/>
                <a:latin typeface="メイリオ" panose="020B0604030504040204" pitchFamily="50" charset="-128"/>
                <a:ea typeface="メイリオ" panose="020B0604030504040204" pitchFamily="50" charset="-128"/>
                <a:cs typeface="Meiryo UI" panose="020B0604030504040204" pitchFamily="50" charset="-128"/>
              </a:rPr>
              <a:t>政策効果の把握・分析手法の実証的共同研究の概要</a:t>
            </a:r>
          </a:p>
        </p:txBody>
      </p:sp>
      <p:sp>
        <p:nvSpPr>
          <p:cNvPr id="18" name="テキスト：＊EBPM">
            <a:extLst>
              <a:ext uri="{FF2B5EF4-FFF2-40B4-BE49-F238E27FC236}">
                <a16:creationId xmlns:a16="http://schemas.microsoft.com/office/drawing/2014/main" id="{8BED38CD-172C-454B-B7DC-51DFC53B7BF8}"/>
              </a:ext>
            </a:extLst>
          </p:cNvPr>
          <p:cNvSpPr/>
          <p:nvPr/>
        </p:nvSpPr>
        <p:spPr>
          <a:xfrm>
            <a:off x="5405718" y="1860418"/>
            <a:ext cx="3886200"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Segoe UI" panose="020B0502040204020203" pitchFamily="34" charset="0"/>
              </a:rPr>
              <a:t>*</a:t>
            </a: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EBPM</a:t>
            </a: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a:t>
            </a: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Evidence-Based Policy Making</a:t>
            </a: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a:t>
            </a:r>
            <a:endPar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A41B125-2C06-44BF-9D19-323A047B34F0}"/>
              </a:ext>
            </a:extLst>
          </p:cNvPr>
          <p:cNvSpPr>
            <a:spLocks noGrp="1"/>
          </p:cNvSpPr>
          <p:nvPr>
            <p:ph type="sldNum" sz="quarter" idx="12"/>
          </p:nvPr>
        </p:nvSpPr>
        <p:spPr/>
        <p:txBody>
          <a:bodyPr/>
          <a:lstStyle/>
          <a:p>
            <a:pPr>
              <a:defRPr/>
            </a:pPr>
            <a:r>
              <a:rPr lang="en-US" altLang="ja-JP" sz="1200" dirty="0">
                <a:solidFill>
                  <a:prstClr val="black"/>
                </a:solidFill>
                <a:latin typeface="+mn-lt"/>
              </a:rPr>
              <a:t>31</a:t>
            </a:r>
            <a:endParaRPr lang="en-US" altLang="ja-JP" dirty="0">
              <a:solidFill>
                <a:prstClr val="black"/>
              </a:solidFill>
              <a:latin typeface="+mn-lt"/>
            </a:endParaRPr>
          </a:p>
        </p:txBody>
      </p:sp>
      <p:pic>
        <p:nvPicPr>
          <p:cNvPr id="4" name="32">
            <a:hlinkClick r:id="" action="ppaction://media"/>
            <a:extLst>
              <a:ext uri="{FF2B5EF4-FFF2-40B4-BE49-F238E27FC236}">
                <a16:creationId xmlns:a16="http://schemas.microsoft.com/office/drawing/2014/main" id="{0A8C6517-37E3-9037-8918-FA343E778C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11706"/>
            <a:ext cx="609600" cy="609600"/>
          </a:xfrm>
          <a:prstGeom prst="rect">
            <a:avLst/>
          </a:prstGeom>
        </p:spPr>
      </p:pic>
    </p:spTree>
    <p:extLst>
      <p:ext uri="{BB962C8B-B14F-4D97-AF65-F5344CB8AC3E}">
        <p14:creationId xmlns:p14="http://schemas.microsoft.com/office/powerpoint/2010/main" val="72636404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EBB419A-5530-4B61-AC88-544A1947AC76}"/>
              </a:ext>
            </a:extLst>
          </p:cNvPr>
          <p:cNvSpPr txBox="1"/>
          <p:nvPr/>
        </p:nvSpPr>
        <p:spPr>
          <a:xfrm>
            <a:off x="291600" y="241200"/>
            <a:ext cx="1303407"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＜結果概要＞</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36" name="テキスト ボックス 35">
            <a:extLst>
              <a:ext uri="{FF2B5EF4-FFF2-40B4-BE49-F238E27FC236}">
                <a16:creationId xmlns:a16="http://schemas.microsoft.com/office/drawing/2014/main" id="{E3BB37C4-FC25-4993-98CD-6FF5F7B37E36}"/>
              </a:ext>
            </a:extLst>
          </p:cNvPr>
          <p:cNvSpPr txBox="1"/>
          <p:nvPr/>
        </p:nvSpPr>
        <p:spPr>
          <a:xfrm>
            <a:off x="291600" y="615600"/>
            <a:ext cx="8560800" cy="1887889"/>
          </a:xfrm>
          <a:prstGeom prst="rect">
            <a:avLst/>
          </a:prstGeom>
          <a:noFill/>
          <a:ln w="19050">
            <a:solidFill>
              <a:schemeClr val="accent5"/>
            </a:solidFill>
          </a:ln>
        </p:spPr>
        <p:txBody>
          <a:bodyPr wrap="square" lIns="91440" tIns="45720" rIns="91440" bIns="45720" rtlCol="0" anchor="t">
            <a:spAutoFit/>
          </a:bodyPr>
          <a:lstStyle/>
          <a:p>
            <a:pPr marL="0" marR="0" lvl="0" indent="0" algn="l" defTabSz="342900" rtl="0" eaLnBrk="1" fontAlgn="auto" latinLnBrk="0" hangingPunct="1">
              <a:lnSpc>
                <a:spcPct val="120000"/>
              </a:lnSpc>
              <a:spcBef>
                <a:spcPts val="0"/>
              </a:spcBef>
              <a:spcAft>
                <a:spcPts val="0"/>
              </a:spcAft>
              <a:buClrTx/>
              <a:buSzTx/>
              <a:buFontTx/>
              <a:buNone/>
              <a:tabLst/>
              <a:defRPr/>
            </a:pPr>
            <a:r>
              <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アンケート調査の結果</a:t>
            </a:r>
            <a:r>
              <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213995" marR="0" lvl="0" indent="-213995"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a:ea typeface="游ゴシック"/>
                <a:cs typeface="+mn-cs"/>
              </a:rPr>
              <a:t>派遣教師は、非派遣教師と比較して、カリキュラム・マネジメント能力、多文化・多言語環境における指導能力に関して、</a:t>
            </a:r>
            <a:r>
              <a:rPr kumimoji="0" lang="ja-JP" altLang="en-US" sz="1400" b="1" i="0" u="sng" strike="noStrike" kern="1200" cap="none" spc="90" normalizeH="0" baseline="0" noProof="0" dirty="0">
                <a:ln>
                  <a:noFill/>
                </a:ln>
                <a:solidFill>
                  <a:prstClr val="black"/>
                </a:solidFill>
                <a:effectLst/>
                <a:uLnTx/>
                <a:uFillTx/>
                <a:latin typeface="游ゴシック"/>
                <a:ea typeface="游ゴシック"/>
                <a:cs typeface="+mn-cs"/>
              </a:rPr>
              <a:t>能力を伸ばしていることが確認された</a:t>
            </a:r>
            <a:r>
              <a:rPr kumimoji="0" lang="ja-JP" altLang="en-US" sz="1400" b="0" i="0" u="none" strike="noStrike" kern="1200" cap="none" spc="90" normalizeH="0" baseline="0" noProof="0" dirty="0">
                <a:ln>
                  <a:noFill/>
                </a:ln>
                <a:solidFill>
                  <a:prstClr val="black"/>
                </a:solidFill>
                <a:effectLst/>
                <a:uLnTx/>
                <a:uFillTx/>
                <a:latin typeface="游ゴシック"/>
                <a:ea typeface="游ゴシック"/>
                <a:cs typeface="+mn-cs"/>
              </a:rPr>
              <a:t>。</a:t>
            </a:r>
            <a:endParaRPr kumimoji="0" lang="en-US" altLang="ja-JP" sz="1400" b="0" i="0" u="none" strike="noStrike" kern="1200" cap="none" spc="90" normalizeH="0" baseline="0" noProof="0" dirty="0">
              <a:ln>
                <a:noFill/>
              </a:ln>
              <a:solidFill>
                <a:prstClr val="black"/>
              </a:solidFill>
              <a:effectLst/>
              <a:uLnTx/>
              <a:uFillTx/>
              <a:latin typeface="游ゴシック"/>
              <a:ea typeface="游ゴシック"/>
              <a:cs typeface="+mn-cs"/>
            </a:endParaRPr>
          </a:p>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派遣先の文化や習慣に戸惑う経験があると　効果が低くなる傾向がみられたが</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、派遣中に派遣元の教育委員会とコミュニケーションを取り、不安を軽減することで派遣効果が高まる可能性がある</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等の示唆を得た。</a:t>
            </a:r>
          </a:p>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管理職向けのアンケートでは概ね</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派遣教師の方が能力が高い</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という結果を得た。</a:t>
            </a:r>
          </a:p>
        </p:txBody>
      </p:sp>
      <p:sp>
        <p:nvSpPr>
          <p:cNvPr id="43" name="テキスト ボックス 42">
            <a:extLst>
              <a:ext uri="{FF2B5EF4-FFF2-40B4-BE49-F238E27FC236}">
                <a16:creationId xmlns:a16="http://schemas.microsoft.com/office/drawing/2014/main" id="{3C0EBEE3-E318-4EB0-8716-65C4C60727FF}"/>
              </a:ext>
            </a:extLst>
          </p:cNvPr>
          <p:cNvSpPr txBox="1"/>
          <p:nvPr/>
        </p:nvSpPr>
        <p:spPr>
          <a:xfrm>
            <a:off x="291600" y="2592000"/>
            <a:ext cx="8560800" cy="1152000"/>
          </a:xfrm>
          <a:prstGeom prst="rect">
            <a:avLst/>
          </a:prstGeom>
          <a:noFill/>
          <a:ln w="19050">
            <a:solidFill>
              <a:schemeClr val="accent5"/>
            </a:solidFill>
          </a:ln>
        </p:spPr>
        <p:txBody>
          <a:bodyPr wrap="square" rtlCol="0">
            <a:spAutoFit/>
          </a:bodyPr>
          <a:lstStyle/>
          <a:p>
            <a:pPr marL="0" marR="0" lvl="0" indent="0" algn="l" defTabSz="342900" rtl="0" eaLnBrk="1" fontAlgn="auto" latinLnBrk="0" hangingPunct="1">
              <a:lnSpc>
                <a:spcPct val="120000"/>
              </a:lnSpc>
              <a:spcBef>
                <a:spcPts val="0"/>
              </a:spcBef>
              <a:spcAft>
                <a:spcPts val="0"/>
              </a:spcAft>
              <a:buClrTx/>
              <a:buSzTx/>
              <a:buFontTx/>
              <a:buNone/>
              <a:tabLst/>
              <a:defRPr/>
            </a:pPr>
            <a:r>
              <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ヒアリングの結果</a:t>
            </a:r>
            <a:r>
              <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在外教育施設では、各都道府県から教師が集まるため、他地域の指導方法が学べたこと、現地で生まれ育った児童生徒など多様な児童生徒を指導する機会があったことが役立っている等の結果を得た。</a:t>
            </a:r>
            <a:endPar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05BFEDD0-C3E2-4404-A501-A076834BD772}"/>
              </a:ext>
            </a:extLst>
          </p:cNvPr>
          <p:cNvSpPr txBox="1"/>
          <p:nvPr/>
        </p:nvSpPr>
        <p:spPr>
          <a:xfrm>
            <a:off x="291600" y="4010593"/>
            <a:ext cx="1555169"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＜研究の活用＞</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40" name="テキスト ボックス 39">
            <a:extLst>
              <a:ext uri="{FF2B5EF4-FFF2-40B4-BE49-F238E27FC236}">
                <a16:creationId xmlns:a16="http://schemas.microsoft.com/office/drawing/2014/main" id="{0138B008-B25C-48E4-A52C-026AC19A68E3}"/>
              </a:ext>
            </a:extLst>
          </p:cNvPr>
          <p:cNvSpPr txBox="1"/>
          <p:nvPr/>
        </p:nvSpPr>
        <p:spPr>
          <a:xfrm>
            <a:off x="291600" y="4381575"/>
            <a:ext cx="8560800" cy="1112420"/>
          </a:xfrm>
          <a:prstGeom prst="rect">
            <a:avLst/>
          </a:prstGeom>
          <a:noFill/>
          <a:ln w="19050">
            <a:solidFill>
              <a:schemeClr val="accent5"/>
            </a:solidFill>
          </a:ln>
        </p:spPr>
        <p:txBody>
          <a:bodyPr wrap="square" rtlCol="0">
            <a:spAutoFit/>
          </a:bodyPr>
          <a:lstStyle/>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研究成果は、</a:t>
            </a:r>
            <a:r>
              <a:rPr kumimoji="0" lang="ja-JP" altLang="en-US" sz="1400" b="1" i="0" u="sng"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全国の教育委員会向けの冊子</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（教育委員会月報）</a:t>
            </a:r>
            <a:r>
              <a:rPr kumimoji="0" lang="ja-JP" altLang="en-US" sz="1400" b="1" i="0" u="sng"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で紹介</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されるとともに、在外教育施設への派遣を希望する教師の募集の際にも活用（冊子、ポスター）。</a:t>
            </a:r>
          </a:p>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また、各都道府県の各主管部課長会議等での説明の際にも、</a:t>
            </a:r>
            <a:r>
              <a:rPr kumimoji="0" lang="ja-JP" altLang="en-US" sz="1400" b="1" i="0" u="sng"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研究成果の紹介などを踏まえた説明</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を実施するとともに、派遣教師への事前研修においても、</a:t>
            </a:r>
            <a:r>
              <a:rPr kumimoji="0" lang="ja-JP" altLang="en-US" sz="1400" b="1" i="0" u="sng"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本調査の分析結果を説明</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292A0F1B-EFC2-4DEF-898B-A1DD065164B7}"/>
              </a:ext>
            </a:extLst>
          </p:cNvPr>
          <p:cNvSpPr txBox="1"/>
          <p:nvPr/>
        </p:nvSpPr>
        <p:spPr>
          <a:xfrm>
            <a:off x="4799021" y="151200"/>
            <a:ext cx="4053591" cy="388887"/>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9C85C0">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▼本調査研究の概要はこちら</a:t>
            </a:r>
            <a:endParaRPr kumimoji="0" lang="en-US" altLang="ja-JP" sz="1100" b="0" i="0" u="none" strike="noStrike" kern="1200" cap="none" spc="0" normalizeH="0" baseline="0" noProof="0" dirty="0">
              <a:ln>
                <a:noFill/>
              </a:ln>
              <a:solidFill>
                <a:srgbClr val="9C85C0">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9C85C0">
                    <a:lumMod val="50000"/>
                  </a:srgbClr>
                </a:solidFill>
                <a:effectLst/>
                <a:uLnTx/>
                <a:uFillTx/>
                <a:latin typeface="Meiryo UI" panose="020B0604030504040204" pitchFamily="50" charset="-128"/>
                <a:ea typeface="Meiryo UI" panose="020B0604030504040204" pitchFamily="50" charset="-128"/>
                <a:cs typeface="+mn-cs"/>
              </a:rPr>
              <a:t>https://www.soumu.go.jp/main_content/000809688.pdf</a:t>
            </a:r>
          </a:p>
        </p:txBody>
      </p:sp>
      <p:sp>
        <p:nvSpPr>
          <p:cNvPr id="3" name="スライド番号プレースホルダー 2">
            <a:extLst>
              <a:ext uri="{FF2B5EF4-FFF2-40B4-BE49-F238E27FC236}">
                <a16:creationId xmlns:a16="http://schemas.microsoft.com/office/drawing/2014/main" id="{A08094FA-0599-4829-878E-C9292324BA12}"/>
              </a:ext>
            </a:extLst>
          </p:cNvPr>
          <p:cNvSpPr>
            <a:spLocks noGrp="1"/>
          </p:cNvSpPr>
          <p:nvPr>
            <p:ph type="sldNum" sz="quarter" idx="12"/>
          </p:nvPr>
        </p:nvSpPr>
        <p:spPr>
          <a:xfrm>
            <a:off x="7086600" y="6492875"/>
            <a:ext cx="2057400" cy="365125"/>
          </a:xfrm>
        </p:spPr>
        <p:txBody>
          <a:bodyPr/>
          <a:lstStyle/>
          <a:p>
            <a:r>
              <a:rPr kumimoji="1" lang="en-US" altLang="ja-JP" dirty="0">
                <a:solidFill>
                  <a:schemeClr val="tx1"/>
                </a:solidFill>
              </a:rPr>
              <a:t>49</a:t>
            </a:r>
            <a:endParaRPr kumimoji="1" lang="ja-JP" altLang="en-US" dirty="0">
              <a:solidFill>
                <a:schemeClr val="tx1"/>
              </a:solidFill>
            </a:endParaRPr>
          </a:p>
        </p:txBody>
      </p:sp>
      <p:pic>
        <p:nvPicPr>
          <p:cNvPr id="4" name="50_2">
            <a:hlinkClick r:id="" action="ppaction://media"/>
            <a:extLst>
              <a:ext uri="{FF2B5EF4-FFF2-40B4-BE49-F238E27FC236}">
                <a16:creationId xmlns:a16="http://schemas.microsoft.com/office/drawing/2014/main" id="{7234D7C7-7966-63ED-09F7-8F5F8A2C4D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8829" y="429927"/>
            <a:ext cx="609600" cy="609600"/>
          </a:xfrm>
          <a:prstGeom prst="rect">
            <a:avLst/>
          </a:prstGeom>
        </p:spPr>
      </p:pic>
    </p:spTree>
    <p:extLst>
      <p:ext uri="{BB962C8B-B14F-4D97-AF65-F5344CB8AC3E}">
        <p14:creationId xmlns:p14="http://schemas.microsoft.com/office/powerpoint/2010/main" val="404486852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51695" y="349867"/>
            <a:ext cx="157412" cy="31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7913" tIns="38957" rIns="77913" bIns="38957" numCol="1" anchor="ctr" anchorCtr="0" compatLnSpc="1">
            <a:prstTxWarp prst="textNoShape">
              <a:avLst/>
            </a:prstTxWarp>
            <a:spAutoFit/>
          </a:bodyPr>
          <a:lstStyle/>
          <a:p>
            <a:pPr marL="0" marR="0" lvl="0" indent="0" algn="l" defTabSz="797717"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 name="角丸四角形 22">
            <a:extLst>
              <a:ext uri="{FF2B5EF4-FFF2-40B4-BE49-F238E27FC236}">
                <a16:creationId xmlns:a16="http://schemas.microsoft.com/office/drawing/2014/main" id="{B64748D8-2F86-459D-BBD2-792ECE421280}"/>
              </a:ext>
            </a:extLst>
          </p:cNvPr>
          <p:cNvSpPr/>
          <p:nvPr/>
        </p:nvSpPr>
        <p:spPr>
          <a:xfrm>
            <a:off x="490475" y="2980415"/>
            <a:ext cx="6405424" cy="1368166"/>
          </a:xfrm>
          <a:prstGeom prst="roundRect">
            <a:avLst>
              <a:gd name="adj" fmla="val 9489"/>
            </a:avLst>
          </a:prstGeom>
          <a:solidFill>
            <a:schemeClr val="l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0675" tIns="30675" rIns="30675" bIns="30675" rtlCol="0" anchor="ctr"/>
          <a:lstStyle/>
          <a:p>
            <a:pPr marL="106289" marR="0" lvl="0" indent="-106289" algn="just" defTabSz="797717" rtl="0" eaLnBrk="1" fontAlgn="auto" latinLnBrk="0" hangingPunct="1">
              <a:lnSpc>
                <a:spcPct val="100000"/>
              </a:lnSpc>
              <a:spcBef>
                <a:spcPts val="0"/>
              </a:spcBef>
              <a:spcAft>
                <a:spcPts val="171"/>
              </a:spcAft>
              <a:buClrTx/>
              <a:buSzTx/>
              <a:buFontTx/>
              <a:buNone/>
              <a:tabLst>
                <a:tab pos="53145" algn="l"/>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〇必要なデータを収集し、</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統計的な分析手法等を用いて、政策効果の把握方法の妥当性</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や、</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政策手段と目標との因果関係等を学識経験者等とともに検証</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06289" marR="0" lvl="0" indent="-106289" algn="just" defTabSz="797717" rtl="0" eaLnBrk="1" fontAlgn="auto" latinLnBrk="0" hangingPunct="1">
              <a:lnSpc>
                <a:spcPct val="100000"/>
              </a:lnSpc>
              <a:spcBef>
                <a:spcPts val="0"/>
              </a:spcBef>
              <a:spcAft>
                <a:spcPts val="171"/>
              </a:spcAft>
              <a:buClrTx/>
              <a:buSzTx/>
              <a:buFontTx/>
              <a:buNone/>
              <a:tabLst>
                <a:tab pos="53145" algn="l"/>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○統計的な手法等を用いた分析ができない場合でも、</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記述統計（平均や分散等）や定性的なデータ（聴き取り等）の確認を通じて、政策効果をある程度把握できる場合もある</a:t>
            </a:r>
          </a:p>
        </p:txBody>
      </p:sp>
      <p:sp>
        <p:nvSpPr>
          <p:cNvPr id="43" name="AutoShape 3">
            <a:extLst>
              <a:ext uri="{FF2B5EF4-FFF2-40B4-BE49-F238E27FC236}">
                <a16:creationId xmlns:a16="http://schemas.microsoft.com/office/drawing/2014/main" id="{E6AFF4DC-A7D6-460C-B988-30DE3C4A1157}"/>
              </a:ext>
            </a:extLst>
          </p:cNvPr>
          <p:cNvSpPr>
            <a:spLocks noChangeArrowheads="1"/>
          </p:cNvSpPr>
          <p:nvPr/>
        </p:nvSpPr>
        <p:spPr bwMode="auto">
          <a:xfrm>
            <a:off x="509106" y="4532573"/>
            <a:ext cx="6386793" cy="1540116"/>
          </a:xfrm>
          <a:prstGeom prst="roundRect">
            <a:avLst>
              <a:gd name="adj" fmla="val 8386"/>
            </a:avLst>
          </a:prstGeom>
          <a:ln>
            <a:headEnd/>
            <a:tailEnd/>
          </a:ln>
        </p:spPr>
        <p:style>
          <a:lnRef idx="2">
            <a:schemeClr val="dk1"/>
          </a:lnRef>
          <a:fillRef idx="1">
            <a:schemeClr val="lt1"/>
          </a:fillRef>
          <a:effectRef idx="0">
            <a:schemeClr val="dk1"/>
          </a:effectRef>
          <a:fontRef idx="minor">
            <a:schemeClr val="dk1"/>
          </a:fontRef>
        </p:style>
        <p:txBody>
          <a:bodyPr lIns="30675" tIns="30675" rIns="30675" bIns="30675" anchor="ctr"/>
          <a:lstStyle/>
          <a:p>
            <a:pPr marL="111120" marR="0" lvl="0" indent="-111120" algn="just" defTabSz="797717" rtl="0" eaLnBrk="1" fontAlgn="auto" latinLnBrk="0" hangingPunct="1">
              <a:lnSpc>
                <a:spcPct val="100000"/>
              </a:lnSpc>
              <a:spcBef>
                <a:spcPts val="0"/>
              </a:spcBef>
              <a:spcAft>
                <a:spcPts val="171"/>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○分析結果を踏まえ</a:t>
            </a:r>
            <a:r>
              <a:rPr kumimoji="1" lang="ja-JP" altLang="en-US" sz="14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当該政策の具体的な改善方策についても取りまとめ</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11120" marR="0" lvl="0" indent="-111120" algn="just" defTabSz="797717" rtl="0" eaLnBrk="1" fontAlgn="auto" latinLnBrk="0" hangingPunct="1">
              <a:lnSpc>
                <a:spcPct val="100000"/>
              </a:lnSpc>
              <a:spcBef>
                <a:spcPts val="0"/>
              </a:spcBef>
              <a:spcAft>
                <a:spcPts val="171"/>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〇具体の政策を題材にした実例を</a:t>
            </a: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数多く発信</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。さまざまな機会を通じて</a:t>
            </a: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各府省に共有</a:t>
            </a:r>
            <a:endParaRPr kumimoji="1" lang="en-US" altLang="ja-JP"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11120" marR="0" lvl="0" indent="-111120" algn="just" defTabSz="797717" rtl="0" eaLnBrk="1" fontAlgn="auto" latinLnBrk="0" hangingPunct="1">
              <a:lnSpc>
                <a:spcPct val="100000"/>
              </a:lnSpc>
              <a:spcBef>
                <a:spcPts val="0"/>
              </a:spcBef>
              <a:spcAft>
                <a:spcPts val="85"/>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EBPM</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推進委員会で報告</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11120" marR="0" lvl="0" indent="-111120" algn="just" defTabSz="797717" rtl="0" eaLnBrk="1" fontAlgn="auto" latinLnBrk="0" hangingPunct="1">
              <a:lnSpc>
                <a:spcPct val="100000"/>
              </a:lnSpc>
              <a:spcBef>
                <a:spcPts val="0"/>
              </a:spcBef>
              <a:spcAft>
                <a:spcPts val="85"/>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・政策評価各府省担当官会議で説明</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11120" marR="0" lvl="0" indent="-111120" algn="just" defTabSz="797717" rtl="0" eaLnBrk="1" fontAlgn="auto" latinLnBrk="0" hangingPunct="1">
              <a:lnSpc>
                <a:spcPct val="100000"/>
              </a:lnSpc>
              <a:spcBef>
                <a:spcPts val="0"/>
              </a:spcBef>
              <a:spcAft>
                <a:spcPts val="85"/>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・総務省ＨＰで公表　　等</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a:extLst>
              <a:ext uri="{FF2B5EF4-FFF2-40B4-BE49-F238E27FC236}">
                <a16:creationId xmlns:a16="http://schemas.microsoft.com/office/drawing/2014/main" id="{A81CBBF5-5B5C-4988-8EA1-4D6B06264EAB}"/>
              </a:ext>
            </a:extLst>
          </p:cNvPr>
          <p:cNvSpPr txBox="1"/>
          <p:nvPr/>
        </p:nvSpPr>
        <p:spPr>
          <a:xfrm>
            <a:off x="7207620" y="725158"/>
            <a:ext cx="1781085" cy="275909"/>
          </a:xfrm>
          <a:prstGeom prst="rect">
            <a:avLst/>
          </a:prstGeom>
          <a:solidFill>
            <a:schemeClr val="accent1">
              <a:lumMod val="60000"/>
              <a:lumOff val="40000"/>
            </a:schemeClr>
          </a:solidFill>
          <a:ln>
            <a:solidFill>
              <a:schemeClr val="accent1">
                <a:lumMod val="60000"/>
                <a:lumOff val="40000"/>
              </a:schemeClr>
            </a:solid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43821" rIns="43821" rtlCol="0">
            <a:spAutoFit/>
          </a:bodyPr>
          <a:lstStyle/>
          <a:p>
            <a:pPr marL="0" marR="0" lvl="0" indent="0" algn="ctr" defTabSz="797717" rtl="0" eaLnBrk="1" fontAlgn="auto" latinLnBrk="0" hangingPunct="1">
              <a:lnSpc>
                <a:spcPct val="100000"/>
              </a:lnSpc>
              <a:spcBef>
                <a:spcPts val="0"/>
              </a:spcBef>
              <a:spcAft>
                <a:spcPts val="0"/>
              </a:spcAft>
              <a:buClrTx/>
              <a:buSzTx/>
              <a:buFontTx/>
              <a:buNone/>
              <a:tabLst/>
              <a:defRPr/>
            </a:pPr>
            <a:r>
              <a:rPr kumimoji="1" lang="ja-JP" altLang="en-US" sz="119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rPr>
              <a:t>期待される効果</a:t>
            </a:r>
            <a:endParaRPr kumimoji="1" lang="en-US" altLang="ja-JP" sz="119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6" name="AutoShape 3">
            <a:extLst>
              <a:ext uri="{FF2B5EF4-FFF2-40B4-BE49-F238E27FC236}">
                <a16:creationId xmlns:a16="http://schemas.microsoft.com/office/drawing/2014/main" id="{31E9E12E-C310-4450-9B96-BE47C7B08DB6}"/>
              </a:ext>
            </a:extLst>
          </p:cNvPr>
          <p:cNvSpPr>
            <a:spLocks noChangeArrowheads="1"/>
          </p:cNvSpPr>
          <p:nvPr/>
        </p:nvSpPr>
        <p:spPr bwMode="auto">
          <a:xfrm>
            <a:off x="7110581" y="1099203"/>
            <a:ext cx="1953180" cy="3619965"/>
          </a:xfrm>
          <a:prstGeom prst="roundRect">
            <a:avLst>
              <a:gd name="adj" fmla="val 9478"/>
            </a:avLst>
          </a:prstGeom>
          <a:noFill/>
          <a:ln w="28575">
            <a:solidFill>
              <a:schemeClr val="accent1">
                <a:lumMod val="60000"/>
                <a:lumOff val="40000"/>
              </a:schemeClr>
            </a:solidFill>
            <a:headEnd/>
            <a:tailEnd/>
          </a:ln>
        </p:spPr>
        <p:style>
          <a:lnRef idx="1">
            <a:schemeClr val="accent1"/>
          </a:lnRef>
          <a:fillRef idx="2">
            <a:schemeClr val="accent1"/>
          </a:fillRef>
          <a:effectRef idx="1">
            <a:schemeClr val="accent1"/>
          </a:effectRef>
          <a:fontRef idx="minor">
            <a:schemeClr val="dk1"/>
          </a:fontRef>
        </p:style>
        <p:txBody>
          <a:bodyPr lIns="30675" tIns="30675" rIns="30675" bIns="30675"/>
          <a:lstStyle/>
          <a:p>
            <a:pPr marL="106289" marR="0" lvl="0" indent="-106289" algn="just" defTabSz="797717" rtl="0" eaLnBrk="1" fontAlgn="auto" latinLnBrk="0" hangingPunct="1">
              <a:lnSpc>
                <a:spcPct val="100000"/>
              </a:lnSpc>
              <a:spcBef>
                <a:spcPts val="0"/>
              </a:spcBef>
              <a:spcAft>
                <a:spcPts val="171"/>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研究対象政策の所管府省</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p>
          <a:p>
            <a:pPr marL="106289" marR="0" lvl="0" indent="-106289" algn="just" defTabSz="797717" rtl="0" eaLnBrk="1" fontAlgn="auto" latinLnBrk="0" hangingPunct="1">
              <a:lnSpc>
                <a:spcPct val="100000"/>
              </a:lnSpc>
              <a:spcBef>
                <a:spcPts val="0"/>
              </a:spcBef>
              <a:spcAft>
                <a:spcPts val="171"/>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○頑健なエビデンスに基づき</a:t>
            </a:r>
            <a:r>
              <a:rPr kumimoji="1" lang="ja-JP" altLang="en-US" sz="14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より質の高い評価が可能</a:t>
            </a:r>
            <a:endParaRPr kumimoji="1" lang="en-US" altLang="ja-JP" sz="14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06289" marR="0" lvl="0" indent="-106289" algn="just" defTabSz="797717" rtl="0" eaLnBrk="1" fontAlgn="auto" latinLnBrk="0" hangingPunct="1">
              <a:lnSpc>
                <a:spcPct val="100000"/>
              </a:lnSpc>
              <a:spcBef>
                <a:spcPts val="0"/>
              </a:spcBef>
              <a:spcAft>
                <a:spcPts val="171"/>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○課題解決に向け、より適切な手段を選択するなど</a:t>
            </a:r>
            <a:r>
              <a:rPr kumimoji="1" lang="ja-JP" altLang="en-US" sz="14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政策の精度が向上</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06289" marR="0" lvl="0" indent="-106289" algn="just" defTabSz="797717" rtl="0" eaLnBrk="1" fontAlgn="auto" latinLnBrk="0" hangingPunct="1">
              <a:lnSpc>
                <a:spcPct val="100000"/>
              </a:lnSpc>
              <a:spcBef>
                <a:spcPts val="0"/>
              </a:spcBef>
              <a:spcAft>
                <a:spcPts val="171"/>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06289" marR="0" lvl="0" indent="-106289" algn="just" defTabSz="797717" rtl="0" eaLnBrk="1" fontAlgn="auto" latinLnBrk="0" hangingPunct="1">
              <a:lnSpc>
                <a:spcPct val="100000"/>
              </a:lnSpc>
              <a:spcBef>
                <a:spcPts val="0"/>
              </a:spcBef>
              <a:spcAft>
                <a:spcPts val="171"/>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各府省</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p>
          <a:p>
            <a:pPr marL="106289" marR="0" lvl="0" indent="-106289" algn="just" defTabSz="797717" rtl="0" eaLnBrk="1" fontAlgn="auto" latinLnBrk="0" hangingPunct="1">
              <a:lnSpc>
                <a:spcPct val="100000"/>
              </a:lnSpc>
              <a:spcBef>
                <a:spcPts val="0"/>
              </a:spcBef>
              <a:spcAft>
                <a:spcPts val="171"/>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〇具体の政策を題材にした実例の共有により、</a:t>
            </a: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EBPM</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の実践に資する</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06289" marR="0" lvl="0" indent="-106289" algn="just" defTabSz="797717" rtl="0" eaLnBrk="1" fontAlgn="auto" latinLnBrk="0" hangingPunct="1">
              <a:lnSpc>
                <a:spcPct val="100000"/>
              </a:lnSpc>
              <a:spcBef>
                <a:spcPts val="0"/>
              </a:spcBef>
              <a:spcAft>
                <a:spcPts val="171"/>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3" name="図表 22">
            <a:extLst>
              <a:ext uri="{FF2B5EF4-FFF2-40B4-BE49-F238E27FC236}">
                <a16:creationId xmlns:a16="http://schemas.microsoft.com/office/drawing/2014/main" id="{60798B42-20B7-4880-8FA5-BF1BFB43DF8B}"/>
              </a:ext>
            </a:extLst>
          </p:cNvPr>
          <p:cNvGraphicFramePr/>
          <p:nvPr>
            <p:extLst>
              <p:ext uri="{D42A27DB-BD31-4B8C-83A1-F6EECF244321}">
                <p14:modId xmlns:p14="http://schemas.microsoft.com/office/powerpoint/2010/main" val="2575961707"/>
              </p:ext>
            </p:extLst>
          </p:nvPr>
        </p:nvGraphicFramePr>
        <p:xfrm>
          <a:off x="762000" y="1196895"/>
          <a:ext cx="6044247" cy="1053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四角形: 角を丸くする 1">
            <a:extLst>
              <a:ext uri="{FF2B5EF4-FFF2-40B4-BE49-F238E27FC236}">
                <a16:creationId xmlns:a16="http://schemas.microsoft.com/office/drawing/2014/main" id="{FBCAA50D-0C95-472B-A166-7693C4BB2F3D}"/>
              </a:ext>
            </a:extLst>
          </p:cNvPr>
          <p:cNvSpPr/>
          <p:nvPr/>
        </p:nvSpPr>
        <p:spPr>
          <a:xfrm>
            <a:off x="487396" y="825920"/>
            <a:ext cx="6405424" cy="1829956"/>
          </a:xfrm>
          <a:prstGeom prst="roundRect">
            <a:avLst>
              <a:gd name="adj" fmla="val 4157"/>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marL="151506" marR="0" lvl="0" indent="-151506" algn="just" defTabSz="79771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〇具体の政策について、</a:t>
            </a:r>
            <a:r>
              <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政策の目的とその手段の論理的なつながりを整理</a:t>
            </a:r>
            <a:r>
              <a:rPr kumimoji="1" lang="en-US" altLang="ja-JP" sz="1400" b="1" i="0" u="sng" strike="noStrike" kern="1200" cap="none" spc="0" normalizeH="0" baseline="3000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した上で、調査方法を設計</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51506" marR="0" lvl="0" indent="-151506" algn="just" defTabSz="79771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8" name="右中かっこ 7">
            <a:extLst>
              <a:ext uri="{FF2B5EF4-FFF2-40B4-BE49-F238E27FC236}">
                <a16:creationId xmlns:a16="http://schemas.microsoft.com/office/drawing/2014/main" id="{9536DE1A-A0EF-4C9F-8143-5C3BE4FDA54D}"/>
              </a:ext>
            </a:extLst>
          </p:cNvPr>
          <p:cNvSpPr/>
          <p:nvPr/>
        </p:nvSpPr>
        <p:spPr>
          <a:xfrm>
            <a:off x="6857135" y="526168"/>
            <a:ext cx="238344" cy="4683476"/>
          </a:xfrm>
          <a:prstGeom prst="rightBrace">
            <a:avLst>
              <a:gd name="adj1" fmla="val 44193"/>
              <a:gd name="adj2" fmla="val 35032"/>
            </a:avLst>
          </a:prstGeom>
          <a:no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97717" rtl="0" eaLnBrk="1" fontAlgn="auto" latinLnBrk="0" hangingPunct="1">
              <a:lnSpc>
                <a:spcPct val="100000"/>
              </a:lnSpc>
              <a:spcBef>
                <a:spcPts val="0"/>
              </a:spcBef>
              <a:spcAft>
                <a:spcPts val="0"/>
              </a:spcAft>
              <a:buClrTx/>
              <a:buSzTx/>
              <a:buFontTx/>
              <a:buNone/>
              <a:tabLst/>
              <a:defRPr/>
            </a:pPr>
            <a:endParaRPr kumimoji="1" lang="ja-JP" altLang="en-US" sz="1534"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E8D78AE8-1BAD-4B4C-8E49-AB81FCCFDF09}"/>
              </a:ext>
            </a:extLst>
          </p:cNvPr>
          <p:cNvSpPr txBox="1"/>
          <p:nvPr/>
        </p:nvSpPr>
        <p:spPr>
          <a:xfrm>
            <a:off x="3174096" y="1235782"/>
            <a:ext cx="2331525" cy="256224"/>
          </a:xfrm>
          <a:prstGeom prst="rect">
            <a:avLst/>
          </a:prstGeom>
          <a:noFill/>
        </p:spPr>
        <p:txBody>
          <a:bodyPr wrap="square" rtlCol="0">
            <a:spAutoFit/>
          </a:bodyPr>
          <a:lstStyle/>
          <a:p>
            <a:pPr marL="0" marR="0" lvl="0" indent="0" algn="l" defTabSz="797717" rtl="0" eaLnBrk="1" fontAlgn="auto" latinLnBrk="0" hangingPunct="1">
              <a:lnSpc>
                <a:spcPct val="100000"/>
              </a:lnSpc>
              <a:spcBef>
                <a:spcPts val="0"/>
              </a:spcBef>
              <a:spcAft>
                <a:spcPts val="0"/>
              </a:spcAft>
              <a:buClrTx/>
              <a:buSzTx/>
              <a:buFontTx/>
              <a:buNone/>
              <a:tabLst/>
              <a:defRPr/>
            </a:pPr>
            <a:r>
              <a:rPr kumimoji="1" lang="en-US" altLang="ja-JP" sz="106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06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ロジックモデルによる整理</a:t>
            </a:r>
          </a:p>
        </p:txBody>
      </p:sp>
      <p:sp>
        <p:nvSpPr>
          <p:cNvPr id="27" name="矢印: 山形 26">
            <a:extLst>
              <a:ext uri="{FF2B5EF4-FFF2-40B4-BE49-F238E27FC236}">
                <a16:creationId xmlns:a16="http://schemas.microsoft.com/office/drawing/2014/main" id="{362F3B4F-0673-4EB1-8617-30B11762A1D6}"/>
              </a:ext>
            </a:extLst>
          </p:cNvPr>
          <p:cNvSpPr/>
          <p:nvPr/>
        </p:nvSpPr>
        <p:spPr>
          <a:xfrm rot="5400000">
            <a:off x="-522419" y="5130163"/>
            <a:ext cx="1570358" cy="314695"/>
          </a:xfrm>
          <a:prstGeom prst="chevron">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77917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78B468FA-A365-4077-8AB6-1642385C86E6}"/>
              </a:ext>
            </a:extLst>
          </p:cNvPr>
          <p:cNvSpPr/>
          <p:nvPr/>
        </p:nvSpPr>
        <p:spPr>
          <a:xfrm>
            <a:off x="516061" y="2147037"/>
            <a:ext cx="5595179" cy="523220"/>
          </a:xfrm>
          <a:prstGeom prst="rect">
            <a:avLst/>
          </a:prstGeom>
        </p:spPr>
        <p:txBody>
          <a:bodyPr wrap="square">
            <a:spAutoFit/>
          </a:bodyPr>
          <a:lstStyle/>
          <a:p>
            <a:pPr marL="151506" marR="0" lvl="0" indent="-151506" algn="just" defTabSz="79771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〇ロジックモデルは、調査中に判明した事実等を踏まえて、さらにブラッシュアップを行う</a:t>
            </a:r>
            <a:endParaRPr kumimoji="1" lang="ja-JP" altLang="en-US" sz="1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吹き出し: 線 2">
            <a:extLst>
              <a:ext uri="{FF2B5EF4-FFF2-40B4-BE49-F238E27FC236}">
                <a16:creationId xmlns:a16="http://schemas.microsoft.com/office/drawing/2014/main" id="{8AC0CCF2-8B61-4DF6-8ABB-CF28C01682A5}"/>
              </a:ext>
            </a:extLst>
          </p:cNvPr>
          <p:cNvSpPr/>
          <p:nvPr/>
        </p:nvSpPr>
        <p:spPr>
          <a:xfrm>
            <a:off x="7145248" y="4804257"/>
            <a:ext cx="1905828" cy="1268431"/>
          </a:xfrm>
          <a:prstGeom prst="borderCallout1">
            <a:avLst>
              <a:gd name="adj1" fmla="val 7922"/>
              <a:gd name="adj2" fmla="val 40"/>
              <a:gd name="adj3" fmla="val 33757"/>
              <a:gd name="adj4" fmla="val -85"/>
            </a:avLst>
          </a:prstGeom>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各府省の要望に応じて、</a:t>
            </a:r>
            <a:r>
              <a:rPr kumimoji="1" lang="ja-JP" altLang="en-US" sz="14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効果検証の準備段階や途中課程で行う取組</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についても</a:t>
            </a:r>
            <a:r>
              <a:rPr kumimoji="1" lang="ja-JP" altLang="en-US" sz="14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柔軟に支援</a:t>
            </a:r>
            <a:endPar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cxnSp>
        <p:nvCxnSpPr>
          <p:cNvPr id="9" name="直線コネクタ 8">
            <a:extLst>
              <a:ext uri="{FF2B5EF4-FFF2-40B4-BE49-F238E27FC236}">
                <a16:creationId xmlns:a16="http://schemas.microsoft.com/office/drawing/2014/main" id="{F7BA9D62-BFB2-48D2-B07B-0E08A8624D4D}"/>
              </a:ext>
            </a:extLst>
          </p:cNvPr>
          <p:cNvCxnSpPr>
            <a:cxnSpLocks/>
          </p:cNvCxnSpPr>
          <p:nvPr/>
        </p:nvCxnSpPr>
        <p:spPr>
          <a:xfrm>
            <a:off x="6867949" y="5438472"/>
            <a:ext cx="242632" cy="61638"/>
          </a:xfrm>
          <a:prstGeom prst="line">
            <a:avLst/>
          </a:prstGeom>
          <a:ln w="19050">
            <a:solidFill>
              <a:schemeClr val="accent1">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54" name="矢印: 山形 53">
            <a:extLst>
              <a:ext uri="{FF2B5EF4-FFF2-40B4-BE49-F238E27FC236}">
                <a16:creationId xmlns:a16="http://schemas.microsoft.com/office/drawing/2014/main" id="{09BB88E8-030D-4BDC-B019-868B93923C67}"/>
              </a:ext>
            </a:extLst>
          </p:cNvPr>
          <p:cNvSpPr/>
          <p:nvPr/>
        </p:nvSpPr>
        <p:spPr>
          <a:xfrm rot="5400000">
            <a:off x="-521552" y="3436004"/>
            <a:ext cx="1570358" cy="314695"/>
          </a:xfrm>
          <a:prstGeom prst="chevron">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77917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5" name="矢印: 山形 54">
            <a:extLst>
              <a:ext uri="{FF2B5EF4-FFF2-40B4-BE49-F238E27FC236}">
                <a16:creationId xmlns:a16="http://schemas.microsoft.com/office/drawing/2014/main" id="{2616F4FD-ADAC-4234-84F0-2FEC3F3C7BDC}"/>
              </a:ext>
            </a:extLst>
          </p:cNvPr>
          <p:cNvSpPr/>
          <p:nvPr/>
        </p:nvSpPr>
        <p:spPr>
          <a:xfrm rot="5400000">
            <a:off x="-619466" y="1651926"/>
            <a:ext cx="1766187" cy="314695"/>
          </a:xfrm>
          <a:prstGeom prst="chevron">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779173"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97302C74-0628-498D-9BD6-88E427AE9E3F}"/>
              </a:ext>
            </a:extLst>
          </p:cNvPr>
          <p:cNvSpPr txBox="1"/>
          <p:nvPr/>
        </p:nvSpPr>
        <p:spPr>
          <a:xfrm>
            <a:off x="71345" y="1093105"/>
            <a:ext cx="368242" cy="1554259"/>
          </a:xfrm>
          <a:prstGeom prst="rect">
            <a:avLst/>
          </a:prstGeom>
          <a:noFill/>
        </p:spPr>
        <p:txBody>
          <a:bodyPr vert="eaVert" wrap="square" rtlCol="0">
            <a:spAutoFit/>
          </a:bodyPr>
          <a:lstStyle/>
          <a:p>
            <a:pPr marL="0" marR="0" lvl="0" indent="0" algn="ctr" defTabSz="797717" rtl="0" eaLnBrk="1" fontAlgn="auto" latinLnBrk="0" hangingPunct="1">
              <a:lnSpc>
                <a:spcPct val="100000"/>
              </a:lnSpc>
              <a:spcBef>
                <a:spcPts val="0"/>
              </a:spcBef>
              <a:spcAft>
                <a:spcPts val="0"/>
              </a:spcAft>
              <a:buClrTx/>
              <a:buSzTx/>
              <a:buFontTx/>
              <a:buNone/>
              <a:tabLst/>
              <a:defRPr/>
            </a:pPr>
            <a:r>
              <a:rPr kumimoji="1" lang="ja-JP" altLang="en-US" sz="119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ZWAdobeF" pitchFamily="2" charset="0"/>
              </a:rPr>
              <a:t>調査の検討・設計</a:t>
            </a:r>
          </a:p>
        </p:txBody>
      </p:sp>
      <p:sp>
        <p:nvSpPr>
          <p:cNvPr id="31" name="テキスト ボックス 30">
            <a:extLst>
              <a:ext uri="{FF2B5EF4-FFF2-40B4-BE49-F238E27FC236}">
                <a16:creationId xmlns:a16="http://schemas.microsoft.com/office/drawing/2014/main" id="{D21B3C28-BC7C-41FE-8991-ED44BADDE9A8}"/>
              </a:ext>
            </a:extLst>
          </p:cNvPr>
          <p:cNvSpPr txBox="1"/>
          <p:nvPr/>
        </p:nvSpPr>
        <p:spPr>
          <a:xfrm>
            <a:off x="63400" y="2981785"/>
            <a:ext cx="368242" cy="1327379"/>
          </a:xfrm>
          <a:prstGeom prst="rect">
            <a:avLst/>
          </a:prstGeom>
          <a:noFill/>
        </p:spPr>
        <p:txBody>
          <a:bodyPr vert="eaVert" wrap="square" rtlCol="0">
            <a:spAutoFit/>
          </a:bodyPr>
          <a:lstStyle/>
          <a:p>
            <a:pPr marL="0" marR="0" lvl="0" indent="0" algn="ctr" defTabSz="797717" rtl="0" eaLnBrk="1" fontAlgn="auto" latinLnBrk="0" hangingPunct="1">
              <a:lnSpc>
                <a:spcPct val="100000"/>
              </a:lnSpc>
              <a:spcBef>
                <a:spcPts val="0"/>
              </a:spcBef>
              <a:spcAft>
                <a:spcPts val="0"/>
              </a:spcAft>
              <a:buClrTx/>
              <a:buSzTx/>
              <a:buFontTx/>
              <a:buNone/>
              <a:tabLst/>
              <a:defRPr/>
            </a:pPr>
            <a:r>
              <a:rPr kumimoji="1" lang="ja-JP" altLang="en-US" sz="119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ZWAdobeF" pitchFamily="2" charset="0"/>
              </a:rPr>
              <a:t>データ収集・分析</a:t>
            </a:r>
          </a:p>
        </p:txBody>
      </p:sp>
      <p:sp>
        <p:nvSpPr>
          <p:cNvPr id="32" name="テキスト ボックス 31">
            <a:extLst>
              <a:ext uri="{FF2B5EF4-FFF2-40B4-BE49-F238E27FC236}">
                <a16:creationId xmlns:a16="http://schemas.microsoft.com/office/drawing/2014/main" id="{38BA0CF5-E056-4AB7-A6DF-FD03AD736243}"/>
              </a:ext>
            </a:extLst>
          </p:cNvPr>
          <p:cNvSpPr txBox="1"/>
          <p:nvPr/>
        </p:nvSpPr>
        <p:spPr>
          <a:xfrm>
            <a:off x="62457" y="4628430"/>
            <a:ext cx="369332" cy="1368167"/>
          </a:xfrm>
          <a:prstGeom prst="rect">
            <a:avLst/>
          </a:prstGeom>
          <a:noFill/>
        </p:spPr>
        <p:txBody>
          <a:bodyPr vert="eaVert" wrap="square" rtlCol="0">
            <a:spAutoFit/>
          </a:bodyPr>
          <a:lstStyle/>
          <a:p>
            <a:pPr marL="0" marR="0" lvl="0" indent="0" algn="ctr" defTabSz="79771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ZWAdobeF" pitchFamily="2" charset="0"/>
              </a:rPr>
              <a:t>取りまとめ・共有</a:t>
            </a:r>
          </a:p>
        </p:txBody>
      </p:sp>
      <p:sp>
        <p:nvSpPr>
          <p:cNvPr id="26" name="テキスト ボックス 25">
            <a:extLst>
              <a:ext uri="{FF2B5EF4-FFF2-40B4-BE49-F238E27FC236}">
                <a16:creationId xmlns:a16="http://schemas.microsoft.com/office/drawing/2014/main" id="{2EC385DD-7E3F-4ABE-A38F-2CA3F1ED02EF}"/>
              </a:ext>
            </a:extLst>
          </p:cNvPr>
          <p:cNvSpPr txBox="1"/>
          <p:nvPr/>
        </p:nvSpPr>
        <p:spPr>
          <a:xfrm>
            <a:off x="0" y="-5470"/>
            <a:ext cx="9144000" cy="461665"/>
          </a:xfrm>
          <a:prstGeom prst="rect">
            <a:avLst/>
          </a:prstGeom>
          <a:solidFill>
            <a:srgbClr val="44546A">
              <a:lumMod val="60000"/>
              <a:lumOff val="40000"/>
            </a:srgbClr>
          </a:solidFill>
          <a:ln>
            <a:solidFill>
              <a:srgbClr val="44546A">
                <a:lumMod val="60000"/>
                <a:lumOff val="40000"/>
              </a:srgbClr>
            </a:solidFill>
          </a:ln>
        </p:spPr>
        <p:txBody>
          <a:bodyPr wrap="square" rtlCol="0">
            <a:spAutoFit/>
          </a:bodyPr>
          <a:lstStyle/>
          <a:p>
            <a:pPr marL="0" marR="0" lvl="0" indent="0" algn="ctr" defTabSz="316531"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w="0"/>
                <a:solidFill>
                  <a:prstClr val="white"/>
                </a:solidFill>
                <a:effectLst/>
                <a:uLnTx/>
                <a:uFillTx/>
                <a:latin typeface="メイリオ" panose="020B0604030504040204" pitchFamily="50" charset="-128"/>
                <a:ea typeface="メイリオ" panose="020B0604030504040204" pitchFamily="50" charset="-128"/>
                <a:cs typeface="Meiryo UI" panose="020B0604030504040204" pitchFamily="50" charset="-128"/>
              </a:rPr>
              <a:t>政策効果の把握・分析のための実証的共同研究の流れ</a:t>
            </a:r>
          </a:p>
        </p:txBody>
      </p:sp>
      <p:sp>
        <p:nvSpPr>
          <p:cNvPr id="12" name="正方形/長方形 11">
            <a:extLst>
              <a:ext uri="{FF2B5EF4-FFF2-40B4-BE49-F238E27FC236}">
                <a16:creationId xmlns:a16="http://schemas.microsoft.com/office/drawing/2014/main" id="{81429647-095E-4E5A-8437-A84A619044CB}"/>
              </a:ext>
            </a:extLst>
          </p:cNvPr>
          <p:cNvSpPr/>
          <p:nvPr/>
        </p:nvSpPr>
        <p:spPr>
          <a:xfrm>
            <a:off x="438346" y="6233977"/>
            <a:ext cx="8612730" cy="584775"/>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実証的共同研究</a:t>
            </a:r>
            <a:r>
              <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HP</a:t>
            </a:r>
            <a:r>
              <a:rPr kumimoji="0"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https://www.soumu.go.jp/main_sosiki/hyouka/seisaku_n/seisaku_ebpm.html#/</a:t>
            </a:r>
          </a:p>
        </p:txBody>
      </p:sp>
      <p:sp>
        <p:nvSpPr>
          <p:cNvPr id="10" name="スライド番号プレースホルダー 9">
            <a:extLst>
              <a:ext uri="{FF2B5EF4-FFF2-40B4-BE49-F238E27FC236}">
                <a16:creationId xmlns:a16="http://schemas.microsoft.com/office/drawing/2014/main" id="{CF47B30A-4C99-4822-B063-E08F90AADF36}"/>
              </a:ext>
            </a:extLst>
          </p:cNvPr>
          <p:cNvSpPr>
            <a:spLocks noGrp="1"/>
          </p:cNvSpPr>
          <p:nvPr>
            <p:ph type="sldNum" sz="quarter" idx="12"/>
          </p:nvPr>
        </p:nvSpPr>
        <p:spPr>
          <a:xfrm>
            <a:off x="6989265" y="6492875"/>
            <a:ext cx="2133600" cy="365125"/>
          </a:xfrm>
        </p:spPr>
        <p:txBody>
          <a:bodyPr/>
          <a:lstStyle/>
          <a:p>
            <a:r>
              <a:rPr kumimoji="1" lang="en-US" altLang="ja-JP" sz="1200" dirty="0">
                <a:solidFill>
                  <a:schemeClr val="tx1"/>
                </a:solidFill>
              </a:rPr>
              <a:t>32</a:t>
            </a:r>
            <a:endParaRPr kumimoji="1" lang="ja-JP" altLang="en-US" sz="1200" dirty="0">
              <a:solidFill>
                <a:schemeClr val="tx1"/>
              </a:solidFill>
            </a:endParaRPr>
          </a:p>
        </p:txBody>
      </p:sp>
      <p:pic>
        <p:nvPicPr>
          <p:cNvPr id="6" name="33">
            <a:hlinkClick r:id="" action="ppaction://media"/>
            <a:extLst>
              <a:ext uri="{FF2B5EF4-FFF2-40B4-BE49-F238E27FC236}">
                <a16:creationId xmlns:a16="http://schemas.microsoft.com/office/drawing/2014/main" id="{8AABB6B2-B0ED-8EA8-E3FD-752EDA1D51C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34400" y="17422"/>
            <a:ext cx="609600" cy="609600"/>
          </a:xfrm>
          <a:prstGeom prst="rect">
            <a:avLst/>
          </a:prstGeom>
        </p:spPr>
      </p:pic>
    </p:spTree>
    <p:extLst>
      <p:ext uri="{BB962C8B-B14F-4D97-AF65-F5344CB8AC3E}">
        <p14:creationId xmlns:p14="http://schemas.microsoft.com/office/powerpoint/2010/main" val="135739256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2CB180A1-4DCA-4B4D-BFC4-2D85B99F567E}"/>
              </a:ext>
            </a:extLst>
          </p:cNvPr>
          <p:cNvSpPr txBox="1"/>
          <p:nvPr/>
        </p:nvSpPr>
        <p:spPr>
          <a:xfrm>
            <a:off x="-12700" y="-3871"/>
            <a:ext cx="9144000" cy="461665"/>
          </a:xfrm>
          <a:prstGeom prst="rect">
            <a:avLst/>
          </a:prstGeom>
          <a:solidFill>
            <a:srgbClr val="44546A">
              <a:lumMod val="60000"/>
              <a:lumOff val="40000"/>
            </a:srgbClr>
          </a:solidFill>
          <a:ln>
            <a:solidFill>
              <a:srgbClr val="44546A">
                <a:lumMod val="60000"/>
                <a:lumOff val="40000"/>
              </a:srgbClr>
            </a:solidFill>
          </a:ln>
        </p:spPr>
        <p:txBody>
          <a:bodyPr wrap="square" rtlCol="0">
            <a:spAutoFit/>
          </a:bodyPr>
          <a:lstStyle/>
          <a:p>
            <a:pPr marL="0" marR="0" lvl="0" indent="0" algn="ctr" defTabSz="316531"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w="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これまでの研究案件の概要</a:t>
            </a:r>
          </a:p>
        </p:txBody>
      </p:sp>
      <p:sp>
        <p:nvSpPr>
          <p:cNvPr id="2" name="正方形/長方形 1">
            <a:extLst>
              <a:ext uri="{FF2B5EF4-FFF2-40B4-BE49-F238E27FC236}">
                <a16:creationId xmlns:a16="http://schemas.microsoft.com/office/drawing/2014/main" id="{C0C14F8E-173D-41FC-B36F-A8D72E0115BA}"/>
              </a:ext>
            </a:extLst>
          </p:cNvPr>
          <p:cNvSpPr/>
          <p:nvPr/>
        </p:nvSpPr>
        <p:spPr>
          <a:xfrm>
            <a:off x="601133" y="475755"/>
            <a:ext cx="6256867" cy="369332"/>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2018</a:t>
            </a:r>
            <a:r>
              <a:rPr kumimoji="0" lang="ja-JP" altLang="en-US"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年度から</a:t>
            </a:r>
            <a:r>
              <a:rPr kumimoji="0" lang="en-US" altLang="ja-JP"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2022</a:t>
            </a:r>
            <a:r>
              <a:rPr kumimoji="0" lang="ja-JP" altLang="en-US"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年度まで、のべ</a:t>
            </a:r>
            <a:r>
              <a:rPr kumimoji="0" lang="en-US" altLang="ja-JP"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12</a:t>
            </a:r>
            <a:r>
              <a:rPr kumimoji="0" lang="ja-JP" altLang="en-US"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テーマについて研究</a:t>
            </a:r>
          </a:p>
        </p:txBody>
      </p:sp>
      <p:graphicFrame>
        <p:nvGraphicFramePr>
          <p:cNvPr id="17" name="表 16">
            <a:extLst>
              <a:ext uri="{FF2B5EF4-FFF2-40B4-BE49-F238E27FC236}">
                <a16:creationId xmlns:a16="http://schemas.microsoft.com/office/drawing/2014/main" id="{BE6CB7B0-1F7E-4E6C-A1F3-74D5DE3578FA}"/>
              </a:ext>
            </a:extLst>
          </p:cNvPr>
          <p:cNvGraphicFramePr>
            <a:graphicFrameLocks noGrp="1"/>
          </p:cNvGraphicFramePr>
          <p:nvPr>
            <p:extLst>
              <p:ext uri="{D42A27DB-BD31-4B8C-83A1-F6EECF244321}">
                <p14:modId xmlns:p14="http://schemas.microsoft.com/office/powerpoint/2010/main" val="163365805"/>
              </p:ext>
            </p:extLst>
          </p:nvPr>
        </p:nvGraphicFramePr>
        <p:xfrm>
          <a:off x="258681" y="823864"/>
          <a:ext cx="8601238" cy="5605142"/>
        </p:xfrm>
        <a:graphic>
          <a:graphicData uri="http://schemas.openxmlformats.org/drawingml/2006/table">
            <a:tbl>
              <a:tblPr firstRow="1" bandRow="1">
                <a:tableStyleId>{69CF1AB2-1976-4502-BF36-3FF5EA218861}</a:tableStyleId>
              </a:tblPr>
              <a:tblGrid>
                <a:gridCol w="8601238">
                  <a:extLst>
                    <a:ext uri="{9D8B030D-6E8A-4147-A177-3AD203B41FA5}">
                      <a16:colId xmlns:a16="http://schemas.microsoft.com/office/drawing/2014/main" val="1970216437"/>
                    </a:ext>
                  </a:extLst>
                </a:gridCol>
              </a:tblGrid>
              <a:tr h="325374">
                <a:tc>
                  <a:txBody>
                    <a:bodyPr/>
                    <a:lstStyle/>
                    <a:p>
                      <a:r>
                        <a:rPr lang="en-US" altLang="ja-JP" sz="1600" dirty="0">
                          <a:latin typeface="メイリオ" panose="020B0604030504040204" pitchFamily="50" charset="-128"/>
                          <a:ea typeface="メイリオ" panose="020B0604030504040204" pitchFamily="50" charset="-128"/>
                        </a:rPr>
                        <a:t>2018</a:t>
                      </a:r>
                      <a:r>
                        <a:rPr lang="ja-JP" altLang="en-US" sz="1600" dirty="0">
                          <a:latin typeface="メイリオ" panose="020B0604030504040204" pitchFamily="50" charset="-128"/>
                          <a:ea typeface="メイリオ" panose="020B0604030504040204" pitchFamily="50" charset="-128"/>
                        </a:rPr>
                        <a:t>年度</a:t>
                      </a:r>
                      <a:endParaRPr kumimoji="1" lang="ja-JP" altLang="en-US" sz="1600" b="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779075599"/>
                  </a:ext>
                </a:extLst>
              </a:tr>
              <a:tr h="1211063">
                <a:tc>
                  <a:txBody>
                    <a:bodyPr/>
                    <a:lstStyle/>
                    <a:p>
                      <a:pPr marL="696913" indent="-342900">
                        <a:lnSpc>
                          <a:spcPts val="2200"/>
                        </a:lnSpc>
                        <a:buAutoNum type="circleNumDbPlain"/>
                        <a:defRPr/>
                      </a:pPr>
                      <a:r>
                        <a:rPr lang="en-US" altLang="ja-JP" sz="1600" dirty="0" err="1">
                          <a:latin typeface="メイリオ" panose="020B0604030504040204" pitchFamily="50" charset="-128"/>
                          <a:ea typeface="メイリオ" panose="020B0604030504040204" pitchFamily="50" charset="-128"/>
                        </a:rPr>
                        <a:t>IoT</a:t>
                      </a:r>
                      <a:r>
                        <a:rPr lang="ja-JP" altLang="en-US" sz="1600" dirty="0">
                          <a:latin typeface="メイリオ" panose="020B0604030504040204" pitchFamily="50" charset="-128"/>
                          <a:ea typeface="メイリオ" panose="020B0604030504040204" pitchFamily="50" charset="-128"/>
                        </a:rPr>
                        <a:t>サービス創出支援事業（総務省）</a:t>
                      </a:r>
                      <a:endParaRPr lang="en-US" altLang="ja-JP" sz="1600" dirty="0">
                        <a:latin typeface="メイリオ" panose="020B0604030504040204" pitchFamily="50" charset="-128"/>
                        <a:ea typeface="メイリオ" panose="020B0604030504040204" pitchFamily="50" charset="-128"/>
                      </a:endParaRPr>
                    </a:p>
                    <a:p>
                      <a:pPr marL="696913" indent="-342900">
                        <a:lnSpc>
                          <a:spcPts val="2200"/>
                        </a:lnSpc>
                        <a:buAutoNum type="circleNumDbPlain"/>
                        <a:defRPr/>
                      </a:pPr>
                      <a:r>
                        <a:rPr lang="ja-JP" altLang="en-US" sz="1600" dirty="0">
                          <a:latin typeface="メイリオ" panose="020B0604030504040204" pitchFamily="50" charset="-128"/>
                          <a:ea typeface="メイリオ" panose="020B0604030504040204" pitchFamily="50" charset="-128"/>
                        </a:rPr>
                        <a:t>女性活躍推進（内閣府、厚生労働省）</a:t>
                      </a:r>
                      <a:endParaRPr lang="en-US" altLang="ja-JP" sz="1600" dirty="0">
                        <a:latin typeface="メイリオ" panose="020B0604030504040204" pitchFamily="50" charset="-128"/>
                        <a:ea typeface="メイリオ" panose="020B0604030504040204" pitchFamily="50" charset="-128"/>
                      </a:endParaRPr>
                    </a:p>
                    <a:p>
                      <a:pPr marL="696913" indent="-342900">
                        <a:lnSpc>
                          <a:spcPts val="2200"/>
                        </a:lnSpc>
                        <a:buAutoNum type="circleNumDbPlain"/>
                        <a:defRPr/>
                      </a:pPr>
                      <a:r>
                        <a:rPr lang="ja-JP" altLang="en-US" sz="1600" dirty="0">
                          <a:latin typeface="メイリオ" panose="020B0604030504040204" pitchFamily="50" charset="-128"/>
                          <a:ea typeface="メイリオ" panose="020B0604030504040204" pitchFamily="50" charset="-128"/>
                        </a:rPr>
                        <a:t>競争政策における広報（公正取引委員会）</a:t>
                      </a:r>
                    </a:p>
                    <a:p>
                      <a:pPr marL="696913" indent="-342900">
                        <a:lnSpc>
                          <a:spcPts val="2200"/>
                        </a:lnSpc>
                        <a:buAutoNum type="circleNumDbPlain"/>
                        <a:defRPr/>
                      </a:pPr>
                      <a:r>
                        <a:rPr lang="ja-JP" altLang="en-US" sz="1600" dirty="0">
                          <a:latin typeface="メイリオ" panose="020B0604030504040204" pitchFamily="50" charset="-128"/>
                          <a:ea typeface="メイリオ" panose="020B0604030504040204" pitchFamily="50" charset="-128"/>
                        </a:rPr>
                        <a:t>訪日インバウンド施策（観光庁、内閣官房まち・ひと・しごと創生本部事務局）</a:t>
                      </a:r>
                      <a:endParaRPr kumimoji="1" lang="ja-JP" altLang="en-US" sz="16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206803791"/>
                  </a:ext>
                </a:extLst>
              </a:tr>
              <a:tr h="325374">
                <a:tc>
                  <a:txBody>
                    <a:bodyPr/>
                    <a:lstStyle/>
                    <a:p>
                      <a:r>
                        <a:rPr lang="en-US" altLang="ja-JP" sz="1600" b="1" dirty="0">
                          <a:latin typeface="メイリオ" panose="020B0604030504040204" pitchFamily="50" charset="-128"/>
                          <a:ea typeface="メイリオ" panose="020B0604030504040204" pitchFamily="50" charset="-128"/>
                        </a:rPr>
                        <a:t>2019</a:t>
                      </a:r>
                      <a:r>
                        <a:rPr lang="ja-JP" altLang="en-US" sz="1600" b="1" dirty="0">
                          <a:latin typeface="メイリオ" panose="020B0604030504040204" pitchFamily="50" charset="-128"/>
                          <a:ea typeface="メイリオ" panose="020B0604030504040204" pitchFamily="50" charset="-128"/>
                        </a:rPr>
                        <a:t>年度</a:t>
                      </a:r>
                      <a:endParaRPr kumimoji="1" lang="ja-JP" altLang="en-US" sz="1600" b="1"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358094208"/>
                  </a:ext>
                </a:extLst>
              </a:tr>
              <a:tr h="912198">
                <a:tc>
                  <a:txBody>
                    <a:bodyPr/>
                    <a:lstStyle/>
                    <a:p>
                      <a:pPr marL="696913" indent="-342900">
                        <a:lnSpc>
                          <a:spcPts val="2200"/>
                        </a:lnSpc>
                        <a:buFontTx/>
                        <a:buAutoNum type="circleNumDbPlain"/>
                        <a:defRPr/>
                      </a:pPr>
                      <a:r>
                        <a:rPr lang="ja-JP" altLang="en-US" sz="1600" dirty="0">
                          <a:latin typeface="メイリオ" panose="020B0604030504040204" pitchFamily="50" charset="-128"/>
                          <a:ea typeface="メイリオ" panose="020B0604030504040204" pitchFamily="50" charset="-128"/>
                        </a:rPr>
                        <a:t>競争政策における広報</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継続</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（公正取引委員会）</a:t>
                      </a:r>
                      <a:endParaRPr lang="en-US" altLang="ja-JP" sz="1600" dirty="0">
                        <a:latin typeface="メイリオ" panose="020B0604030504040204" pitchFamily="50" charset="-128"/>
                        <a:ea typeface="メイリオ" panose="020B0604030504040204" pitchFamily="50" charset="-128"/>
                      </a:endParaRPr>
                    </a:p>
                    <a:p>
                      <a:pPr marL="696913" indent="-342900">
                        <a:lnSpc>
                          <a:spcPts val="2200"/>
                        </a:lnSpc>
                        <a:buFontTx/>
                        <a:buAutoNum type="circleNumDbPlain"/>
                        <a:defRPr/>
                      </a:pPr>
                      <a:r>
                        <a:rPr lang="ja-JP" altLang="en-US" sz="1600" dirty="0">
                          <a:latin typeface="メイリオ" panose="020B0604030504040204" pitchFamily="50" charset="-128"/>
                          <a:ea typeface="メイリオ" panose="020B0604030504040204" pitchFamily="50" charset="-128"/>
                        </a:rPr>
                        <a:t>地方公共団体の行動変容につながる効果的な普及啓発手法（環境省）</a:t>
                      </a:r>
                      <a:endParaRPr lang="en-US" altLang="ja-JP" sz="1600" dirty="0">
                        <a:latin typeface="メイリオ" panose="020B0604030504040204" pitchFamily="50" charset="-128"/>
                        <a:ea typeface="メイリオ" panose="020B0604030504040204" pitchFamily="50" charset="-128"/>
                      </a:endParaRPr>
                    </a:p>
                    <a:p>
                      <a:pPr marL="696913" indent="-342900">
                        <a:lnSpc>
                          <a:spcPts val="2200"/>
                        </a:lnSpc>
                        <a:buFontTx/>
                        <a:buAutoNum type="circleNumDbPlain"/>
                        <a:defRPr/>
                      </a:pPr>
                      <a:r>
                        <a:rPr lang="ja-JP" altLang="en-US" sz="1600" dirty="0">
                          <a:latin typeface="メイリオ" panose="020B0604030504040204" pitchFamily="50" charset="-128"/>
                          <a:ea typeface="メイリオ" panose="020B0604030504040204" pitchFamily="50" charset="-128"/>
                        </a:rPr>
                        <a:t>財政教育プログラム（財務省）</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9367231"/>
                  </a:ext>
                </a:extLst>
              </a:tr>
              <a:tr h="325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dirty="0">
                          <a:latin typeface="メイリオ" panose="020B0604030504040204" pitchFamily="50" charset="-128"/>
                          <a:ea typeface="メイリオ" panose="020B0604030504040204" pitchFamily="50" charset="-128"/>
                        </a:rPr>
                        <a:t>2020</a:t>
                      </a:r>
                      <a:r>
                        <a:rPr lang="ja-JP" altLang="en-US" sz="1600" b="1" dirty="0">
                          <a:latin typeface="メイリオ" panose="020B0604030504040204" pitchFamily="50" charset="-128"/>
                          <a:ea typeface="メイリオ" panose="020B0604030504040204" pitchFamily="50" charset="-128"/>
                        </a:rPr>
                        <a:t>年度</a:t>
                      </a:r>
                      <a:endParaRPr lang="en-US" altLang="ja-JP" sz="1600" b="1"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759108325"/>
                  </a:ext>
                </a:extLst>
              </a:tr>
              <a:tr h="631714">
                <a:tc>
                  <a:txBody>
                    <a:bodyPr/>
                    <a:lstStyle/>
                    <a:p>
                      <a:pPr marL="342900" indent="11113">
                        <a:lnSpc>
                          <a:spcPts val="2200"/>
                        </a:lnSpc>
                        <a:buFont typeface="+mj-ea"/>
                        <a:buAutoNum type="circleNumDbPlain"/>
                        <a:defRPr/>
                      </a:pPr>
                      <a:r>
                        <a:rPr lang="ja-JP" altLang="en-US" sz="1600" dirty="0">
                          <a:latin typeface="メイリオ" panose="020B0604030504040204" pitchFamily="50" charset="-128"/>
                          <a:ea typeface="メイリオ" panose="020B0604030504040204" pitchFamily="50" charset="-128"/>
                        </a:rPr>
                        <a:t> 視覚障害のある児童・生徒に対するデジタル教科書等の教育効果（文部科学省）</a:t>
                      </a:r>
                      <a:endParaRPr lang="en-US" altLang="ja-JP" sz="1600" dirty="0">
                        <a:latin typeface="メイリオ" panose="020B0604030504040204" pitchFamily="50" charset="-128"/>
                        <a:ea typeface="メイリオ" panose="020B0604030504040204" pitchFamily="50" charset="-128"/>
                      </a:endParaRPr>
                    </a:p>
                    <a:p>
                      <a:pPr marL="342900" indent="11113">
                        <a:lnSpc>
                          <a:spcPts val="2200"/>
                        </a:lnSpc>
                        <a:buFont typeface="+mj-ea"/>
                        <a:buAutoNum type="circleNumDbPlain"/>
                        <a:defRPr/>
                      </a:pPr>
                      <a:r>
                        <a:rPr lang="ja-JP" altLang="en-US" sz="16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7119</a:t>
                      </a:r>
                      <a:r>
                        <a:rPr lang="ja-JP" altLang="en-US" sz="1600" dirty="0">
                          <a:latin typeface="メイリオ" panose="020B0604030504040204" pitchFamily="50" charset="-128"/>
                          <a:ea typeface="メイリオ" panose="020B0604030504040204" pitchFamily="50" charset="-128"/>
                        </a:rPr>
                        <a:t>（救急安心センター事業）の導入効果（総務省消防庁）</a:t>
                      </a:r>
                      <a:endParaRPr kumimoji="1" lang="ja-JP" altLang="en-US" sz="1600" b="1" dirty="0">
                        <a:solidFill>
                          <a:srgbClr val="FF0000"/>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91901076"/>
                  </a:ext>
                </a:extLst>
              </a:tr>
              <a:tr h="325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dirty="0">
                          <a:latin typeface="メイリオ" panose="020B0604030504040204" pitchFamily="50" charset="-128"/>
                          <a:ea typeface="メイリオ" panose="020B0604030504040204" pitchFamily="50" charset="-128"/>
                        </a:rPr>
                        <a:t>2021</a:t>
                      </a:r>
                      <a:r>
                        <a:rPr lang="ja-JP" altLang="en-US" sz="1600" b="1" dirty="0">
                          <a:latin typeface="メイリオ" panose="020B0604030504040204" pitchFamily="50" charset="-128"/>
                          <a:ea typeface="メイリオ" panose="020B0604030504040204" pitchFamily="50" charset="-128"/>
                        </a:rPr>
                        <a:t>年度</a:t>
                      </a:r>
                      <a:endParaRPr lang="en-US" altLang="ja-JP" sz="1600" b="1"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612000970"/>
                  </a:ext>
                </a:extLst>
              </a:tr>
              <a:tr h="631714">
                <a:tc>
                  <a:txBody>
                    <a:bodyPr/>
                    <a:lstStyle/>
                    <a:p>
                      <a:pPr marL="342900" indent="11113">
                        <a:lnSpc>
                          <a:spcPts val="2200"/>
                        </a:lnSpc>
                        <a:buFont typeface="+mj-ea"/>
                        <a:buAutoNum type="circleNumDbPlain"/>
                        <a:defRPr/>
                      </a:pPr>
                      <a:r>
                        <a:rPr lang="ja-JP" altLang="en-US" sz="1600" dirty="0">
                          <a:latin typeface="メイリオ" panose="020B0604030504040204" pitchFamily="50" charset="-128"/>
                          <a:ea typeface="メイリオ" panose="020B0604030504040204" pitchFamily="50" charset="-128"/>
                        </a:rPr>
                        <a:t> 農山漁村振興交付金（農林水産省）</a:t>
                      </a:r>
                      <a:endParaRPr lang="en-US" altLang="ja-JP" sz="1600" dirty="0">
                        <a:latin typeface="メイリオ" panose="020B0604030504040204" pitchFamily="50" charset="-128"/>
                        <a:ea typeface="メイリオ" panose="020B0604030504040204" pitchFamily="50" charset="-128"/>
                      </a:endParaRPr>
                    </a:p>
                    <a:p>
                      <a:pPr marL="342900" indent="11113">
                        <a:lnSpc>
                          <a:spcPts val="2200"/>
                        </a:lnSpc>
                        <a:buFont typeface="+mj-ea"/>
                        <a:buAutoNum type="circleNumDbPlain"/>
                        <a:defRPr/>
                      </a:pPr>
                      <a:r>
                        <a:rPr lang="ja-JP" altLang="en-US" sz="1600" dirty="0">
                          <a:latin typeface="メイリオ" panose="020B0604030504040204" pitchFamily="50" charset="-128"/>
                          <a:ea typeface="メイリオ" panose="020B0604030504040204" pitchFamily="50" charset="-128"/>
                        </a:rPr>
                        <a:t> 在外教育施設に派遣された教師に係る派遣効果（文部科学省）</a:t>
                      </a:r>
                      <a:endParaRPr kumimoji="1" lang="ja-JP" altLang="en-US" sz="16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792326179"/>
                  </a:ext>
                </a:extLst>
              </a:tr>
              <a:tr h="299815">
                <a:tc>
                  <a:txBody>
                    <a:bodyPr/>
                    <a:lstStyle/>
                    <a:p>
                      <a:pPr marL="0" indent="0">
                        <a:lnSpc>
                          <a:spcPts val="2600"/>
                        </a:lnSpc>
                        <a:buFont typeface="+mj-ea"/>
                        <a:buNone/>
                        <a:defRPr/>
                      </a:pPr>
                      <a:r>
                        <a:rPr lang="en-US" altLang="ja-JP" sz="1600" b="1" dirty="0">
                          <a:latin typeface="メイリオ" panose="020B0604030504040204" pitchFamily="50" charset="-128"/>
                          <a:ea typeface="メイリオ" panose="020B0604030504040204" pitchFamily="50" charset="-128"/>
                        </a:rPr>
                        <a:t>2022</a:t>
                      </a:r>
                      <a:r>
                        <a:rPr lang="ja-JP" altLang="en-US" sz="1600" b="1" dirty="0">
                          <a:latin typeface="メイリオ" panose="020B0604030504040204" pitchFamily="50" charset="-128"/>
                          <a:ea typeface="メイリオ" panose="020B0604030504040204" pitchFamily="50" charset="-128"/>
                        </a:rPr>
                        <a:t>年度</a:t>
                      </a:r>
                      <a:endParaRPr kumimoji="1" lang="ja-JP" altLang="en-US" sz="1600" b="1"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4221349378"/>
                  </a:ext>
                </a:extLst>
              </a:tr>
              <a:tr h="422789">
                <a:tc>
                  <a:txBody>
                    <a:bodyPr/>
                    <a:lstStyle/>
                    <a:p>
                      <a:pPr marL="342900" marR="0" lvl="0" indent="0" algn="l" defTabSz="936163" rtl="0" eaLnBrk="1" fontAlgn="auto" latinLnBrk="0" hangingPunct="1">
                        <a:lnSpc>
                          <a:spcPts val="2600"/>
                        </a:lnSpc>
                        <a:spcBef>
                          <a:spcPts val="0"/>
                        </a:spcBef>
                        <a:spcAft>
                          <a:spcPts val="0"/>
                        </a:spcAft>
                        <a:buClrTx/>
                        <a:buSzTx/>
                        <a:buFont typeface="+mj-ea"/>
                        <a:buNone/>
                        <a:tabLst/>
                        <a:defRPr/>
                      </a:pPr>
                      <a:r>
                        <a:rPr lang="ja-JP" altLang="en-US" sz="1600" dirty="0">
                          <a:latin typeface="メイリオ" panose="020B0604030504040204" pitchFamily="50" charset="-128"/>
                          <a:ea typeface="メイリオ" panose="020B0604030504040204" pitchFamily="50" charset="-128"/>
                        </a:rPr>
                        <a:t>○ 刑務所における受刑者の就労支援希望の申し出促進策（法務省）</a:t>
                      </a:r>
                      <a:endParaRPr kumimoji="1" lang="ja-JP" altLang="en-US" sz="16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606645746"/>
                  </a:ext>
                </a:extLst>
              </a:tr>
            </a:tbl>
          </a:graphicData>
        </a:graphic>
      </p:graphicFrame>
      <p:sp>
        <p:nvSpPr>
          <p:cNvPr id="4" name="スライド番号プレースホルダー 3">
            <a:extLst>
              <a:ext uri="{FF2B5EF4-FFF2-40B4-BE49-F238E27FC236}">
                <a16:creationId xmlns:a16="http://schemas.microsoft.com/office/drawing/2014/main" id="{64554E21-3F0D-4E19-8EF0-4D643E67F710}"/>
              </a:ext>
            </a:extLst>
          </p:cNvPr>
          <p:cNvSpPr>
            <a:spLocks noGrp="1"/>
          </p:cNvSpPr>
          <p:nvPr>
            <p:ph type="sldNum" sz="quarter" idx="12"/>
          </p:nvPr>
        </p:nvSpPr>
        <p:spPr>
          <a:xfrm>
            <a:off x="7073900" y="6458157"/>
            <a:ext cx="2057400" cy="365125"/>
          </a:xfrm>
        </p:spPr>
        <p:txBody>
          <a:bodyPr/>
          <a:lstStyle/>
          <a:p>
            <a:r>
              <a:rPr kumimoji="1" lang="en-US" altLang="ja-JP" sz="1200" dirty="0">
                <a:solidFill>
                  <a:schemeClr val="tx1"/>
                </a:solidFill>
              </a:rPr>
              <a:t>33</a:t>
            </a:r>
            <a:endParaRPr kumimoji="1" lang="ja-JP" altLang="en-US" dirty="0">
              <a:solidFill>
                <a:schemeClr val="tx1"/>
              </a:solidFill>
            </a:endParaRPr>
          </a:p>
        </p:txBody>
      </p:sp>
      <p:pic>
        <p:nvPicPr>
          <p:cNvPr id="3" name="34">
            <a:hlinkClick r:id="" action="ppaction://media"/>
            <a:extLst>
              <a:ext uri="{FF2B5EF4-FFF2-40B4-BE49-F238E27FC236}">
                <a16:creationId xmlns:a16="http://schemas.microsoft.com/office/drawing/2014/main" id="{A4FC8F6D-8D89-D5E8-F270-1247F06A46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9971" y="124194"/>
            <a:ext cx="609600" cy="609600"/>
          </a:xfrm>
          <a:prstGeom prst="rect">
            <a:avLst/>
          </a:prstGeom>
        </p:spPr>
      </p:pic>
    </p:spTree>
    <p:extLst>
      <p:ext uri="{BB962C8B-B14F-4D97-AF65-F5344CB8AC3E}">
        <p14:creationId xmlns:p14="http://schemas.microsoft.com/office/powerpoint/2010/main" val="39488288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716B0BB-8894-48CA-95C6-BA6EC0AE21E3}"/>
              </a:ext>
            </a:extLst>
          </p:cNvPr>
          <p:cNvSpPr/>
          <p:nvPr/>
        </p:nvSpPr>
        <p:spPr>
          <a:xfrm>
            <a:off x="0" y="0"/>
            <a:ext cx="9144000" cy="52012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742928"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uLnTx/>
                <a:uFillTx/>
                <a:latin typeface="游ゴシック Light" panose="020B0300000000000000" pitchFamily="50" charset="-128"/>
                <a:ea typeface="游ゴシック" panose="020B0400000000000000" pitchFamily="50" charset="-128"/>
                <a:cs typeface="+mn-cs"/>
              </a:rPr>
              <a:t>　</a:t>
            </a:r>
            <a:r>
              <a:rPr kumimoji="0" lang="ja-JP" altLang="en-US" sz="1800" b="1" i="0" u="none" strike="noStrike" kern="1200" cap="none" spc="0" normalizeH="0" baseline="0" noProof="0" dirty="0">
                <a:ln>
                  <a:noFill/>
                </a:ln>
                <a:solidFill>
                  <a:prstClr val="white"/>
                </a:solidFill>
                <a:effectLst/>
                <a:uLnTx/>
                <a:uFillTx/>
                <a:latin typeface="游ゴシック Light" panose="020B0300000000000000" pitchFamily="50" charset="-128"/>
                <a:ea typeface="游ゴシック" panose="020B0400000000000000" pitchFamily="50" charset="-128"/>
                <a:cs typeface="+mn-cs"/>
              </a:rPr>
              <a:t>例１：農山漁村振興交付金</a:t>
            </a:r>
            <a:endParaRPr kumimoji="0" lang="en-US" altLang="ja-JP" sz="1050" b="1" i="0" u="none" strike="noStrike" kern="1200" cap="none" spc="0" normalizeH="0" baseline="0" noProof="0" dirty="0">
              <a:ln>
                <a:noFill/>
              </a:ln>
              <a:solidFill>
                <a:srgbClr val="FFFFFF"/>
              </a:solidFill>
              <a:effectLst/>
              <a:uLnTx/>
              <a:uFillTx/>
              <a:latin typeface="BIZ UDゴシック"/>
              <a:ea typeface="BIZ UDゴシック"/>
              <a:cs typeface="+mn-cs"/>
            </a:endParaRPr>
          </a:p>
        </p:txBody>
      </p:sp>
      <p:sp>
        <p:nvSpPr>
          <p:cNvPr id="10" name="テキスト ボックス 9">
            <a:extLst>
              <a:ext uri="{FF2B5EF4-FFF2-40B4-BE49-F238E27FC236}">
                <a16:creationId xmlns:a16="http://schemas.microsoft.com/office/drawing/2014/main" id="{3EBB419A-5530-4B61-AC88-544A1947AC76}"/>
              </a:ext>
            </a:extLst>
          </p:cNvPr>
          <p:cNvSpPr txBox="1"/>
          <p:nvPr/>
        </p:nvSpPr>
        <p:spPr>
          <a:xfrm>
            <a:off x="272446" y="559059"/>
            <a:ext cx="1672587"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＜概要・背景＞</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6957BAC7-9508-4D48-A7A7-579A9C82F0AE}"/>
              </a:ext>
            </a:extLst>
          </p:cNvPr>
          <p:cNvSpPr txBox="1"/>
          <p:nvPr/>
        </p:nvSpPr>
        <p:spPr>
          <a:xfrm>
            <a:off x="7210872" y="4274609"/>
            <a:ext cx="1801785" cy="188832"/>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各対策は、令和</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年時点のもの</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9C7D30F8-D5DA-416F-832C-66740A1326DD}"/>
              </a:ext>
            </a:extLst>
          </p:cNvPr>
          <p:cNvSpPr txBox="1"/>
          <p:nvPr/>
        </p:nvSpPr>
        <p:spPr>
          <a:xfrm>
            <a:off x="275520" y="876988"/>
            <a:ext cx="3521630" cy="3206327"/>
          </a:xfrm>
          <a:prstGeom prst="rect">
            <a:avLst/>
          </a:prstGeom>
          <a:noFill/>
          <a:ln w="19050">
            <a:solidFill>
              <a:schemeClr val="accent1">
                <a:lumMod val="75000"/>
              </a:schemeClr>
            </a:solidFill>
          </a:ln>
        </p:spPr>
        <p:txBody>
          <a:bodyPr wrap="square" rtlCol="0">
            <a:spAutoFit/>
          </a:bodyPr>
          <a:lstStyle/>
          <a:p>
            <a:pPr marL="214313" marR="0" lvl="0" indent="-214313" algn="l" defTabSz="3429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「農山漁村振興交付金」は、農山漁村の活性化、自立及び維持発展を推進するため、取組の発展段階に応じて</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総合的に支援</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するもの。</a:t>
            </a:r>
            <a:br>
              <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事業内容や交付対象が多岐にわたって</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おり</a:t>
            </a:r>
            <a:r>
              <a:rPr kumimoji="0" lang="ja-JP" altLang="en-US" sz="12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（右図参照）</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交付金全体として統一的な効果把握が困難な状況</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en-US" altLang="ja-JP" sz="1400" b="0" i="0" u="none" strike="noStrike" kern="1200" cap="none" spc="-9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214313" marR="0" lvl="0" indent="-214313" algn="l" defTabSz="342900" rtl="0" eaLnBrk="1" fontAlgn="auto" latinLnBrk="0" hangingPunct="1">
              <a:lnSpc>
                <a:spcPct val="120000"/>
              </a:lnSpc>
              <a:spcBef>
                <a:spcPts val="225"/>
              </a:spcBef>
              <a:spcAft>
                <a:spcPts val="0"/>
              </a:spcAft>
              <a:buClrTx/>
              <a:buSzTx/>
              <a:buFont typeface="Wingdings" panose="05000000000000000000" pitchFamily="2" charset="2"/>
              <a:buChar char="Ø"/>
              <a:tabLst/>
              <a:defRPr/>
            </a:pP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本調査研究では、本交付金が農山漁村の活性化等の</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目標にどのように寄与しているのか</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等について検証を行うとともに、本交付金の</a:t>
            </a:r>
            <a:r>
              <a:rPr kumimoji="0" lang="ja-JP" altLang="en-US" sz="1400" b="1"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効果を更に高めるための方策</a:t>
            </a:r>
            <a:r>
              <a:rPr kumimoji="0" lang="ja-JP" altLang="en-US"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についても検討を行った。</a:t>
            </a:r>
            <a:endParaRPr kumimoji="0" lang="en-US" altLang="ja-JP" sz="14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3" name="角丸四角形 156">
            <a:extLst>
              <a:ext uri="{FF2B5EF4-FFF2-40B4-BE49-F238E27FC236}">
                <a16:creationId xmlns:a16="http://schemas.microsoft.com/office/drawing/2014/main" id="{2AF8F8B3-8641-488D-8E13-9419EEC1A198}"/>
              </a:ext>
            </a:extLst>
          </p:cNvPr>
          <p:cNvSpPr/>
          <p:nvPr/>
        </p:nvSpPr>
        <p:spPr>
          <a:xfrm>
            <a:off x="5728176" y="1841427"/>
            <a:ext cx="1825200" cy="648000"/>
          </a:xfrm>
          <a:prstGeom prst="roundRect">
            <a:avLst>
              <a:gd name="adj" fmla="val 12518"/>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34" name="テキスト ボックス 53">
            <a:extLst>
              <a:ext uri="{FF2B5EF4-FFF2-40B4-BE49-F238E27FC236}">
                <a16:creationId xmlns:a16="http://schemas.microsoft.com/office/drawing/2014/main" id="{F7955B1B-6AF2-40A5-80CA-2720BED09D73}"/>
              </a:ext>
            </a:extLst>
          </p:cNvPr>
          <p:cNvSpPr txBox="1"/>
          <p:nvPr/>
        </p:nvSpPr>
        <p:spPr>
          <a:xfrm>
            <a:off x="5728139" y="1838585"/>
            <a:ext cx="864000" cy="349702"/>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noAutofit/>
          </a:bodyPr>
          <a:lstStyle>
            <a:defPPr>
              <a:defRPr lang="ja-JP"/>
            </a:defPPr>
            <a:lvl1pPr algn="ctr" defTabSz="910644">
              <a:defRPr sz="9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山村活性化</a:t>
            </a:r>
            <a:endParaRPr kumimoji="1" lang="en-US" altLang="ja-JP" sz="900" b="1" i="0" u="none" strike="noStrike" kern="0" cap="none" spc="0" normalizeH="0" baseline="0" noProof="0">
              <a:ln>
                <a:noFill/>
              </a:ln>
              <a:solidFill>
                <a:prstClr val="black"/>
              </a:solidFill>
              <a:effectLst/>
              <a:uLnTx/>
              <a:uFillTx/>
              <a:latin typeface="Meiryo UI"/>
              <a:ea typeface="Meiryo UI"/>
            </a:endParaRPr>
          </a:p>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対策</a:t>
            </a:r>
          </a:p>
        </p:txBody>
      </p:sp>
      <p:sp>
        <p:nvSpPr>
          <p:cNvPr id="35" name="角丸四角形 89">
            <a:extLst>
              <a:ext uri="{FF2B5EF4-FFF2-40B4-BE49-F238E27FC236}">
                <a16:creationId xmlns:a16="http://schemas.microsoft.com/office/drawing/2014/main" id="{E2DF289A-88C6-4C75-8AB7-A43895DD9A81}"/>
              </a:ext>
            </a:extLst>
          </p:cNvPr>
          <p:cNvSpPr/>
          <p:nvPr/>
        </p:nvSpPr>
        <p:spPr>
          <a:xfrm>
            <a:off x="4085711" y="2914946"/>
            <a:ext cx="1224000" cy="1238913"/>
          </a:xfrm>
          <a:prstGeom prst="roundRect">
            <a:avLst>
              <a:gd name="adj" fmla="val 8869"/>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36" name="テキスト ボックス 13">
            <a:extLst>
              <a:ext uri="{FF2B5EF4-FFF2-40B4-BE49-F238E27FC236}">
                <a16:creationId xmlns:a16="http://schemas.microsoft.com/office/drawing/2014/main" id="{121079A3-9B29-4D9D-B558-605F9BB35ED5}"/>
              </a:ext>
            </a:extLst>
          </p:cNvPr>
          <p:cNvSpPr txBox="1"/>
          <p:nvPr/>
        </p:nvSpPr>
        <p:spPr>
          <a:xfrm>
            <a:off x="4081599" y="2914947"/>
            <a:ext cx="837904" cy="349702"/>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spAutoFit/>
          </a:bodyP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l"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都市農業</a:t>
            </a:r>
            <a:endParaRPr kumimoji="1" lang="en-US" altLang="ja-JP" sz="900" b="1"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endParaRPr>
          </a:p>
          <a:p>
            <a:pPr marL="0" marR="0" lvl="0" indent="0" algn="l"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機能発揮対策</a:t>
            </a:r>
          </a:p>
        </p:txBody>
      </p:sp>
      <p:sp>
        <p:nvSpPr>
          <p:cNvPr id="37" name="テキスト ボックス 15">
            <a:extLst>
              <a:ext uri="{FF2B5EF4-FFF2-40B4-BE49-F238E27FC236}">
                <a16:creationId xmlns:a16="http://schemas.microsoft.com/office/drawing/2014/main" id="{C0E23EE5-AF85-4F33-A684-01D845E745CB}"/>
              </a:ext>
            </a:extLst>
          </p:cNvPr>
          <p:cNvSpPr txBox="1"/>
          <p:nvPr/>
        </p:nvSpPr>
        <p:spPr>
          <a:xfrm>
            <a:off x="4228833" y="3906080"/>
            <a:ext cx="937756" cy="144073"/>
          </a:xfrm>
          <a:prstGeom prst="rect">
            <a:avLst/>
          </a:prstGeom>
          <a:noFill/>
        </p:spPr>
        <p:txBody>
          <a:bodyPr wrap="none" lIns="0" tIns="36000" rIns="0" bIns="0" rtlCol="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都市部でのマルシェの開催</a:t>
            </a:r>
          </a:p>
        </p:txBody>
      </p:sp>
      <p:sp>
        <p:nvSpPr>
          <p:cNvPr id="38" name="角丸四角形 88">
            <a:extLst>
              <a:ext uri="{FF2B5EF4-FFF2-40B4-BE49-F238E27FC236}">
                <a16:creationId xmlns:a16="http://schemas.microsoft.com/office/drawing/2014/main" id="{1B89A93A-848C-4648-AE0C-9F539FA25185}"/>
              </a:ext>
            </a:extLst>
          </p:cNvPr>
          <p:cNvSpPr/>
          <p:nvPr/>
        </p:nvSpPr>
        <p:spPr>
          <a:xfrm>
            <a:off x="4080367" y="1111961"/>
            <a:ext cx="1332000" cy="1008000"/>
          </a:xfrm>
          <a:prstGeom prst="roundRect">
            <a:avLst>
              <a:gd name="adj" fmla="val 10307"/>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39" name="テキスト ボックス 21">
            <a:extLst>
              <a:ext uri="{FF2B5EF4-FFF2-40B4-BE49-F238E27FC236}">
                <a16:creationId xmlns:a16="http://schemas.microsoft.com/office/drawing/2014/main" id="{E4B61C1E-A2F8-4312-9CEB-BBF0B3CB9D7C}"/>
              </a:ext>
            </a:extLst>
          </p:cNvPr>
          <p:cNvSpPr txBox="1"/>
          <p:nvPr/>
        </p:nvSpPr>
        <p:spPr>
          <a:xfrm>
            <a:off x="4073979" y="1104739"/>
            <a:ext cx="953320" cy="211203"/>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spAutoFit/>
          </a:bodyP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l"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地域活性化対策</a:t>
            </a:r>
          </a:p>
        </p:txBody>
      </p:sp>
      <p:sp>
        <p:nvSpPr>
          <p:cNvPr id="40" name="テキスト ボックス 39">
            <a:extLst>
              <a:ext uri="{FF2B5EF4-FFF2-40B4-BE49-F238E27FC236}">
                <a16:creationId xmlns:a16="http://schemas.microsoft.com/office/drawing/2014/main" id="{2A21246A-11DB-4B36-BE37-6FBAD132256C}"/>
              </a:ext>
            </a:extLst>
          </p:cNvPr>
          <p:cNvSpPr txBox="1"/>
          <p:nvPr/>
        </p:nvSpPr>
        <p:spPr>
          <a:xfrm>
            <a:off x="4286310" y="1932096"/>
            <a:ext cx="920124" cy="144073"/>
          </a:xfrm>
          <a:prstGeom prst="rect">
            <a:avLst/>
          </a:prstGeom>
          <a:noFill/>
        </p:spPr>
        <p:txBody>
          <a:bodyPr wrap="none" lIns="0" tIns="36000" rIns="0" bIns="0" rtlCol="0">
            <a:spAutoFit/>
          </a:bodyPr>
          <a:lstStyle>
            <a:defPPr>
              <a:defRPr lang="ja-JP"/>
            </a:defPPr>
            <a:lvl1pPr algn="ctr" defTabSz="910644">
              <a:defRPr sz="700">
                <a:ea typeface="メイリオ" panose="020B0604030504040204" pitchFamily="50" charset="-128"/>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a:ea typeface="Meiryo UI"/>
              </a:rPr>
              <a:t>地域住民による計画づくり</a:t>
            </a:r>
          </a:p>
        </p:txBody>
      </p:sp>
      <p:pic>
        <p:nvPicPr>
          <p:cNvPr id="41" name="Picture 2" descr="image002">
            <a:extLst>
              <a:ext uri="{FF2B5EF4-FFF2-40B4-BE49-F238E27FC236}">
                <a16:creationId xmlns:a16="http://schemas.microsoft.com/office/drawing/2014/main" id="{A2C7886B-9F35-431D-8FE9-FAE86F2647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4367" y="1378629"/>
            <a:ext cx="864000" cy="57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四角形: 角を丸くする 41">
            <a:extLst>
              <a:ext uri="{FF2B5EF4-FFF2-40B4-BE49-F238E27FC236}">
                <a16:creationId xmlns:a16="http://schemas.microsoft.com/office/drawing/2014/main" id="{B8EC2B23-5C6A-4185-AA28-922DBFE24F15}"/>
              </a:ext>
            </a:extLst>
          </p:cNvPr>
          <p:cNvSpPr/>
          <p:nvPr/>
        </p:nvSpPr>
        <p:spPr>
          <a:xfrm>
            <a:off x="5062165" y="1153136"/>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sp>
        <p:nvSpPr>
          <p:cNvPr id="43" name="四角形: 角を丸くする 42">
            <a:extLst>
              <a:ext uri="{FF2B5EF4-FFF2-40B4-BE49-F238E27FC236}">
                <a16:creationId xmlns:a16="http://schemas.microsoft.com/office/drawing/2014/main" id="{7B2F5834-AD91-4DCF-8663-C9BCA9F09494}"/>
              </a:ext>
            </a:extLst>
          </p:cNvPr>
          <p:cNvSpPr/>
          <p:nvPr/>
        </p:nvSpPr>
        <p:spPr>
          <a:xfrm>
            <a:off x="4961201" y="2969156"/>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sp>
        <p:nvSpPr>
          <p:cNvPr id="44" name="四角形: 角を丸くする 43">
            <a:extLst>
              <a:ext uri="{FF2B5EF4-FFF2-40B4-BE49-F238E27FC236}">
                <a16:creationId xmlns:a16="http://schemas.microsoft.com/office/drawing/2014/main" id="{92E8C01E-C43B-4B5B-8F81-0C01E1A8485A}"/>
              </a:ext>
            </a:extLst>
          </p:cNvPr>
          <p:cNvSpPr/>
          <p:nvPr/>
        </p:nvSpPr>
        <p:spPr>
          <a:xfrm>
            <a:off x="5807828" y="2246004"/>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sp>
        <p:nvSpPr>
          <p:cNvPr id="45" name="フリーフォーム: 図形 44">
            <a:extLst>
              <a:ext uri="{FF2B5EF4-FFF2-40B4-BE49-F238E27FC236}">
                <a16:creationId xmlns:a16="http://schemas.microsoft.com/office/drawing/2014/main" id="{4BC153D8-8717-47D1-BBA1-8BD51D965418}"/>
              </a:ext>
            </a:extLst>
          </p:cNvPr>
          <p:cNvSpPr/>
          <p:nvPr/>
        </p:nvSpPr>
        <p:spPr>
          <a:xfrm>
            <a:off x="4019219" y="633196"/>
            <a:ext cx="4850449" cy="3650066"/>
          </a:xfrm>
          <a:custGeom>
            <a:avLst/>
            <a:gdLst>
              <a:gd name="connsiteX0" fmla="*/ 0 w 8069943"/>
              <a:gd name="connsiteY0" fmla="*/ 0 h 5718629"/>
              <a:gd name="connsiteX1" fmla="*/ 0 w 8069943"/>
              <a:gd name="connsiteY1" fmla="*/ 2917372 h 5718629"/>
              <a:gd name="connsiteX2" fmla="*/ 2743200 w 8069943"/>
              <a:gd name="connsiteY2" fmla="*/ 2917372 h 5718629"/>
              <a:gd name="connsiteX3" fmla="*/ 2743200 w 8069943"/>
              <a:gd name="connsiteY3" fmla="*/ 5718629 h 5718629"/>
              <a:gd name="connsiteX4" fmla="*/ 8069943 w 8069943"/>
              <a:gd name="connsiteY4" fmla="*/ 5718629 h 5718629"/>
              <a:gd name="connsiteX5" fmla="*/ 8069943 w 8069943"/>
              <a:gd name="connsiteY5" fmla="*/ 0 h 5718629"/>
              <a:gd name="connsiteX6" fmla="*/ 0 w 8069943"/>
              <a:gd name="connsiteY6" fmla="*/ 0 h 5718629"/>
              <a:gd name="connsiteX0" fmla="*/ 0 w 8069943"/>
              <a:gd name="connsiteY0" fmla="*/ 0 h 5718629"/>
              <a:gd name="connsiteX1" fmla="*/ 0 w 8069943"/>
              <a:gd name="connsiteY1" fmla="*/ 2917372 h 5718629"/>
              <a:gd name="connsiteX2" fmla="*/ 2481943 w 8069943"/>
              <a:gd name="connsiteY2" fmla="*/ 2917372 h 5718629"/>
              <a:gd name="connsiteX3" fmla="*/ 2743200 w 8069943"/>
              <a:gd name="connsiteY3" fmla="*/ 5718629 h 5718629"/>
              <a:gd name="connsiteX4" fmla="*/ 8069943 w 8069943"/>
              <a:gd name="connsiteY4" fmla="*/ 5718629 h 5718629"/>
              <a:gd name="connsiteX5" fmla="*/ 8069943 w 8069943"/>
              <a:gd name="connsiteY5" fmla="*/ 0 h 5718629"/>
              <a:gd name="connsiteX6" fmla="*/ 0 w 8069943"/>
              <a:gd name="connsiteY6" fmla="*/ 0 h 5718629"/>
              <a:gd name="connsiteX0" fmla="*/ 0 w 8069943"/>
              <a:gd name="connsiteY0" fmla="*/ 0 h 5733143"/>
              <a:gd name="connsiteX1" fmla="*/ 0 w 8069943"/>
              <a:gd name="connsiteY1" fmla="*/ 2917372 h 5733143"/>
              <a:gd name="connsiteX2" fmla="*/ 2481943 w 8069943"/>
              <a:gd name="connsiteY2" fmla="*/ 2917372 h 5733143"/>
              <a:gd name="connsiteX3" fmla="*/ 249645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9645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8883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8121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8883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8883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33143"/>
              <a:gd name="connsiteX1" fmla="*/ 0 w 8069943"/>
              <a:gd name="connsiteY1" fmla="*/ 2917372 h 5733143"/>
              <a:gd name="connsiteX2" fmla="*/ 2481943 w 8069943"/>
              <a:gd name="connsiteY2" fmla="*/ 2917372 h 5733143"/>
              <a:gd name="connsiteX3" fmla="*/ 2488837 w 8069943"/>
              <a:gd name="connsiteY3" fmla="*/ 5733143 h 5733143"/>
              <a:gd name="connsiteX4" fmla="*/ 8069943 w 8069943"/>
              <a:gd name="connsiteY4" fmla="*/ 5718629 h 5733143"/>
              <a:gd name="connsiteX5" fmla="*/ 8069943 w 8069943"/>
              <a:gd name="connsiteY5" fmla="*/ 0 h 5733143"/>
              <a:gd name="connsiteX6" fmla="*/ 0 w 8069943"/>
              <a:gd name="connsiteY6" fmla="*/ 0 h 5733143"/>
              <a:gd name="connsiteX0" fmla="*/ 0 w 8069943"/>
              <a:gd name="connsiteY0" fmla="*/ 0 h 5725523"/>
              <a:gd name="connsiteX1" fmla="*/ 0 w 8069943"/>
              <a:gd name="connsiteY1" fmla="*/ 2917372 h 5725523"/>
              <a:gd name="connsiteX2" fmla="*/ 2481943 w 8069943"/>
              <a:gd name="connsiteY2" fmla="*/ 2917372 h 5725523"/>
              <a:gd name="connsiteX3" fmla="*/ 2481217 w 8069943"/>
              <a:gd name="connsiteY3" fmla="*/ 5725523 h 5725523"/>
              <a:gd name="connsiteX4" fmla="*/ 8069943 w 8069943"/>
              <a:gd name="connsiteY4" fmla="*/ 5718629 h 5725523"/>
              <a:gd name="connsiteX5" fmla="*/ 8069943 w 8069943"/>
              <a:gd name="connsiteY5" fmla="*/ 0 h 5725523"/>
              <a:gd name="connsiteX6" fmla="*/ 0 w 8069943"/>
              <a:gd name="connsiteY6" fmla="*/ 0 h 5725523"/>
              <a:gd name="connsiteX0" fmla="*/ 0 w 8069943"/>
              <a:gd name="connsiteY0" fmla="*/ 0 h 5718629"/>
              <a:gd name="connsiteX1" fmla="*/ 0 w 8069943"/>
              <a:gd name="connsiteY1" fmla="*/ 2917372 h 5718629"/>
              <a:gd name="connsiteX2" fmla="*/ 2481943 w 8069943"/>
              <a:gd name="connsiteY2" fmla="*/ 2917372 h 5718629"/>
              <a:gd name="connsiteX3" fmla="*/ 2507345 w 8069943"/>
              <a:gd name="connsiteY3" fmla="*/ 5240109 h 5718629"/>
              <a:gd name="connsiteX4" fmla="*/ 8069943 w 8069943"/>
              <a:gd name="connsiteY4" fmla="*/ 5718629 h 5718629"/>
              <a:gd name="connsiteX5" fmla="*/ 8069943 w 8069943"/>
              <a:gd name="connsiteY5" fmla="*/ 0 h 5718629"/>
              <a:gd name="connsiteX6" fmla="*/ 0 w 8069943"/>
              <a:gd name="connsiteY6" fmla="*/ 0 h 5718629"/>
              <a:gd name="connsiteX0" fmla="*/ 0 w 8069943"/>
              <a:gd name="connsiteY0" fmla="*/ 0 h 5245351"/>
              <a:gd name="connsiteX1" fmla="*/ 0 w 8069943"/>
              <a:gd name="connsiteY1" fmla="*/ 2917372 h 5245351"/>
              <a:gd name="connsiteX2" fmla="*/ 2481943 w 8069943"/>
              <a:gd name="connsiteY2" fmla="*/ 2917372 h 5245351"/>
              <a:gd name="connsiteX3" fmla="*/ 2507345 w 8069943"/>
              <a:gd name="connsiteY3" fmla="*/ 5240109 h 5245351"/>
              <a:gd name="connsiteX4" fmla="*/ 8069943 w 8069943"/>
              <a:gd name="connsiteY4" fmla="*/ 5245351 h 5245351"/>
              <a:gd name="connsiteX5" fmla="*/ 8069943 w 8069943"/>
              <a:gd name="connsiteY5" fmla="*/ 0 h 5245351"/>
              <a:gd name="connsiteX6" fmla="*/ 0 w 8069943"/>
              <a:gd name="connsiteY6" fmla="*/ 0 h 5245351"/>
              <a:gd name="connsiteX0" fmla="*/ 0 w 8069943"/>
              <a:gd name="connsiteY0" fmla="*/ 0 h 5245351"/>
              <a:gd name="connsiteX1" fmla="*/ 0 w 8069943"/>
              <a:gd name="connsiteY1" fmla="*/ 2917372 h 5245351"/>
              <a:gd name="connsiteX2" fmla="*/ 2481943 w 8069943"/>
              <a:gd name="connsiteY2" fmla="*/ 2917372 h 5245351"/>
              <a:gd name="connsiteX3" fmla="*/ 2533473 w 8069943"/>
              <a:gd name="connsiteY3" fmla="*/ 4876049 h 5245351"/>
              <a:gd name="connsiteX4" fmla="*/ 8069943 w 8069943"/>
              <a:gd name="connsiteY4" fmla="*/ 5245351 h 5245351"/>
              <a:gd name="connsiteX5" fmla="*/ 8069943 w 8069943"/>
              <a:gd name="connsiteY5" fmla="*/ 0 h 5245351"/>
              <a:gd name="connsiteX6" fmla="*/ 0 w 8069943"/>
              <a:gd name="connsiteY6" fmla="*/ 0 h 5245351"/>
              <a:gd name="connsiteX0" fmla="*/ 0 w 8096070"/>
              <a:gd name="connsiteY0" fmla="*/ 0 h 4905562"/>
              <a:gd name="connsiteX1" fmla="*/ 0 w 8096070"/>
              <a:gd name="connsiteY1" fmla="*/ 2917372 h 4905562"/>
              <a:gd name="connsiteX2" fmla="*/ 2481943 w 8096070"/>
              <a:gd name="connsiteY2" fmla="*/ 2917372 h 4905562"/>
              <a:gd name="connsiteX3" fmla="*/ 2533473 w 8096070"/>
              <a:gd name="connsiteY3" fmla="*/ 4876049 h 4905562"/>
              <a:gd name="connsiteX4" fmla="*/ 8096070 w 8096070"/>
              <a:gd name="connsiteY4" fmla="*/ 4905562 h 4905562"/>
              <a:gd name="connsiteX5" fmla="*/ 8069943 w 8096070"/>
              <a:gd name="connsiteY5" fmla="*/ 0 h 4905562"/>
              <a:gd name="connsiteX6" fmla="*/ 0 w 8096070"/>
              <a:gd name="connsiteY6" fmla="*/ 0 h 4905562"/>
              <a:gd name="connsiteX0" fmla="*/ 0 w 8069943"/>
              <a:gd name="connsiteY0" fmla="*/ 0 h 4876049"/>
              <a:gd name="connsiteX1" fmla="*/ 0 w 8069943"/>
              <a:gd name="connsiteY1" fmla="*/ 2917372 h 4876049"/>
              <a:gd name="connsiteX2" fmla="*/ 2481943 w 8069943"/>
              <a:gd name="connsiteY2" fmla="*/ 2917372 h 4876049"/>
              <a:gd name="connsiteX3" fmla="*/ 2533473 w 8069943"/>
              <a:gd name="connsiteY3" fmla="*/ 4876049 h 4876049"/>
              <a:gd name="connsiteX4" fmla="*/ 8056879 w 8069943"/>
              <a:gd name="connsiteY4" fmla="*/ 4857021 h 4876049"/>
              <a:gd name="connsiteX5" fmla="*/ 8069943 w 8069943"/>
              <a:gd name="connsiteY5" fmla="*/ 0 h 4876049"/>
              <a:gd name="connsiteX6" fmla="*/ 0 w 8069943"/>
              <a:gd name="connsiteY6" fmla="*/ 0 h 4876049"/>
              <a:gd name="connsiteX0" fmla="*/ 0 w 8071200"/>
              <a:gd name="connsiteY0" fmla="*/ 0 h 4881292"/>
              <a:gd name="connsiteX1" fmla="*/ 0 w 8071200"/>
              <a:gd name="connsiteY1" fmla="*/ 2917372 h 4881292"/>
              <a:gd name="connsiteX2" fmla="*/ 2481943 w 8071200"/>
              <a:gd name="connsiteY2" fmla="*/ 2917372 h 4881292"/>
              <a:gd name="connsiteX3" fmla="*/ 2533473 w 8071200"/>
              <a:gd name="connsiteY3" fmla="*/ 4876049 h 4881292"/>
              <a:gd name="connsiteX4" fmla="*/ 8069943 w 8071200"/>
              <a:gd name="connsiteY4" fmla="*/ 4881292 h 4881292"/>
              <a:gd name="connsiteX5" fmla="*/ 8069943 w 8071200"/>
              <a:gd name="connsiteY5" fmla="*/ 0 h 4881292"/>
              <a:gd name="connsiteX6" fmla="*/ 0 w 8071200"/>
              <a:gd name="connsiteY6" fmla="*/ 0 h 4881292"/>
              <a:gd name="connsiteX0" fmla="*/ 0 w 8071200"/>
              <a:gd name="connsiteY0" fmla="*/ 0 h 4881292"/>
              <a:gd name="connsiteX1" fmla="*/ 0 w 8071200"/>
              <a:gd name="connsiteY1" fmla="*/ 2917372 h 4881292"/>
              <a:gd name="connsiteX2" fmla="*/ 2481943 w 8071200"/>
              <a:gd name="connsiteY2" fmla="*/ 2917372 h 4881292"/>
              <a:gd name="connsiteX3" fmla="*/ 2481218 w 8071200"/>
              <a:gd name="connsiteY3" fmla="*/ 4876049 h 4881292"/>
              <a:gd name="connsiteX4" fmla="*/ 8069943 w 8071200"/>
              <a:gd name="connsiteY4" fmla="*/ 4881292 h 4881292"/>
              <a:gd name="connsiteX5" fmla="*/ 8069943 w 8071200"/>
              <a:gd name="connsiteY5" fmla="*/ 0 h 4881292"/>
              <a:gd name="connsiteX6" fmla="*/ 0 w 8071200"/>
              <a:gd name="connsiteY6" fmla="*/ 0 h 4881292"/>
              <a:gd name="connsiteX0" fmla="*/ 0 w 8071200"/>
              <a:gd name="connsiteY0" fmla="*/ 0 h 4888184"/>
              <a:gd name="connsiteX1" fmla="*/ 0 w 8071200"/>
              <a:gd name="connsiteY1" fmla="*/ 2917372 h 4888184"/>
              <a:gd name="connsiteX2" fmla="*/ 2481943 w 8071200"/>
              <a:gd name="connsiteY2" fmla="*/ 2917372 h 4888184"/>
              <a:gd name="connsiteX3" fmla="*/ 2520409 w 8071200"/>
              <a:gd name="connsiteY3" fmla="*/ 4888184 h 4888184"/>
              <a:gd name="connsiteX4" fmla="*/ 8069943 w 8071200"/>
              <a:gd name="connsiteY4" fmla="*/ 4881292 h 4888184"/>
              <a:gd name="connsiteX5" fmla="*/ 8069943 w 8071200"/>
              <a:gd name="connsiteY5" fmla="*/ 0 h 4888184"/>
              <a:gd name="connsiteX6" fmla="*/ 0 w 8071200"/>
              <a:gd name="connsiteY6" fmla="*/ 0 h 4888184"/>
              <a:gd name="connsiteX0" fmla="*/ 0 w 8071200"/>
              <a:gd name="connsiteY0" fmla="*/ 0 h 4888184"/>
              <a:gd name="connsiteX1" fmla="*/ 0 w 8071200"/>
              <a:gd name="connsiteY1" fmla="*/ 2917372 h 4888184"/>
              <a:gd name="connsiteX2" fmla="*/ 2481943 w 8071200"/>
              <a:gd name="connsiteY2" fmla="*/ 2917372 h 4888184"/>
              <a:gd name="connsiteX3" fmla="*/ 2507346 w 8071200"/>
              <a:gd name="connsiteY3" fmla="*/ 4888184 h 4888184"/>
              <a:gd name="connsiteX4" fmla="*/ 8069943 w 8071200"/>
              <a:gd name="connsiteY4" fmla="*/ 4881292 h 4888184"/>
              <a:gd name="connsiteX5" fmla="*/ 8069943 w 8071200"/>
              <a:gd name="connsiteY5" fmla="*/ 0 h 4888184"/>
              <a:gd name="connsiteX6" fmla="*/ 0 w 8071200"/>
              <a:gd name="connsiteY6" fmla="*/ 0 h 4888184"/>
              <a:gd name="connsiteX0" fmla="*/ 0 w 8071200"/>
              <a:gd name="connsiteY0" fmla="*/ 0 h 4881292"/>
              <a:gd name="connsiteX1" fmla="*/ 0 w 8071200"/>
              <a:gd name="connsiteY1" fmla="*/ 2917372 h 4881292"/>
              <a:gd name="connsiteX2" fmla="*/ 2481943 w 8071200"/>
              <a:gd name="connsiteY2" fmla="*/ 2917372 h 4881292"/>
              <a:gd name="connsiteX3" fmla="*/ 2494283 w 8071200"/>
              <a:gd name="connsiteY3" fmla="*/ 4863913 h 4881292"/>
              <a:gd name="connsiteX4" fmla="*/ 8069943 w 8071200"/>
              <a:gd name="connsiteY4" fmla="*/ 4881292 h 4881292"/>
              <a:gd name="connsiteX5" fmla="*/ 8069943 w 8071200"/>
              <a:gd name="connsiteY5" fmla="*/ 0 h 4881292"/>
              <a:gd name="connsiteX6" fmla="*/ 0 w 8071200"/>
              <a:gd name="connsiteY6" fmla="*/ 0 h 4881292"/>
              <a:gd name="connsiteX0" fmla="*/ 0 w 8071200"/>
              <a:gd name="connsiteY0" fmla="*/ 0 h 4881292"/>
              <a:gd name="connsiteX1" fmla="*/ 0 w 8071200"/>
              <a:gd name="connsiteY1" fmla="*/ 2917372 h 4881292"/>
              <a:gd name="connsiteX2" fmla="*/ 2462348 w 8071200"/>
              <a:gd name="connsiteY2" fmla="*/ 2926444 h 4881292"/>
              <a:gd name="connsiteX3" fmla="*/ 2494283 w 8071200"/>
              <a:gd name="connsiteY3" fmla="*/ 4863913 h 4881292"/>
              <a:gd name="connsiteX4" fmla="*/ 8069943 w 8071200"/>
              <a:gd name="connsiteY4" fmla="*/ 4881292 h 4881292"/>
              <a:gd name="connsiteX5" fmla="*/ 8069943 w 8071200"/>
              <a:gd name="connsiteY5" fmla="*/ 0 h 4881292"/>
              <a:gd name="connsiteX6" fmla="*/ 0 w 8071200"/>
              <a:gd name="connsiteY6" fmla="*/ 0 h 4881292"/>
              <a:gd name="connsiteX0" fmla="*/ 0 w 8071200"/>
              <a:gd name="connsiteY0" fmla="*/ 0 h 4863913"/>
              <a:gd name="connsiteX1" fmla="*/ 0 w 8071200"/>
              <a:gd name="connsiteY1" fmla="*/ 2917372 h 4863913"/>
              <a:gd name="connsiteX2" fmla="*/ 2462348 w 8071200"/>
              <a:gd name="connsiteY2" fmla="*/ 2926444 h 4863913"/>
              <a:gd name="connsiteX3" fmla="*/ 2494283 w 8071200"/>
              <a:gd name="connsiteY3" fmla="*/ 4863913 h 4863913"/>
              <a:gd name="connsiteX4" fmla="*/ 8069943 w 8071200"/>
              <a:gd name="connsiteY4" fmla="*/ 4863148 h 4863913"/>
              <a:gd name="connsiteX5" fmla="*/ 8069943 w 8071200"/>
              <a:gd name="connsiteY5" fmla="*/ 0 h 4863913"/>
              <a:gd name="connsiteX6" fmla="*/ 0 w 8071200"/>
              <a:gd name="connsiteY6" fmla="*/ 0 h 4863913"/>
              <a:gd name="connsiteX0" fmla="*/ 0 w 8071200"/>
              <a:gd name="connsiteY0" fmla="*/ 0 h 4863148"/>
              <a:gd name="connsiteX1" fmla="*/ 0 w 8071200"/>
              <a:gd name="connsiteY1" fmla="*/ 2917372 h 4863148"/>
              <a:gd name="connsiteX2" fmla="*/ 2462348 w 8071200"/>
              <a:gd name="connsiteY2" fmla="*/ 2926444 h 4863148"/>
              <a:gd name="connsiteX3" fmla="*/ 2523676 w 8071200"/>
              <a:gd name="connsiteY3" fmla="*/ 4854841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62348 w 8071200"/>
              <a:gd name="connsiteY2" fmla="*/ 2926444 h 4863148"/>
              <a:gd name="connsiteX3" fmla="*/ 2504081 w 8071200"/>
              <a:gd name="connsiteY3" fmla="*/ 4836697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62348 w 8071200"/>
              <a:gd name="connsiteY2" fmla="*/ 2926444 h 4863148"/>
              <a:gd name="connsiteX3" fmla="*/ 2494283 w 8071200"/>
              <a:gd name="connsiteY3" fmla="*/ 4854842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511337 w 8071200"/>
              <a:gd name="connsiteY2" fmla="*/ 2899228 h 4863148"/>
              <a:gd name="connsiteX3" fmla="*/ 2494283 w 8071200"/>
              <a:gd name="connsiteY3" fmla="*/ 4854842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91741 w 8071200"/>
              <a:gd name="connsiteY2" fmla="*/ 2926444 h 4863148"/>
              <a:gd name="connsiteX3" fmla="*/ 2494283 w 8071200"/>
              <a:gd name="connsiteY3" fmla="*/ 4854842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81943 w 8071200"/>
              <a:gd name="connsiteY2" fmla="*/ 2926444 h 4863148"/>
              <a:gd name="connsiteX3" fmla="*/ 2494283 w 8071200"/>
              <a:gd name="connsiteY3" fmla="*/ 4854842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81943 w 8071200"/>
              <a:gd name="connsiteY2" fmla="*/ 2926444 h 4863148"/>
              <a:gd name="connsiteX3" fmla="*/ 2494283 w 8071200"/>
              <a:gd name="connsiteY3" fmla="*/ 4836699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81943 w 8071200"/>
              <a:gd name="connsiteY2" fmla="*/ 2926444 h 4863148"/>
              <a:gd name="connsiteX3" fmla="*/ 2504081 w 8071200"/>
              <a:gd name="connsiteY3" fmla="*/ 4854844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81943 w 8071200"/>
              <a:gd name="connsiteY2" fmla="*/ 2926444 h 4863148"/>
              <a:gd name="connsiteX3" fmla="*/ 2504081 w 8071200"/>
              <a:gd name="connsiteY3" fmla="*/ 4854845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4863148"/>
              <a:gd name="connsiteX1" fmla="*/ 0 w 8071200"/>
              <a:gd name="connsiteY1" fmla="*/ 2917372 h 4863148"/>
              <a:gd name="connsiteX2" fmla="*/ 2499090 w 8071200"/>
              <a:gd name="connsiteY2" fmla="*/ 2919640 h 4863148"/>
              <a:gd name="connsiteX3" fmla="*/ 2504081 w 8071200"/>
              <a:gd name="connsiteY3" fmla="*/ 4854845 h 4863148"/>
              <a:gd name="connsiteX4" fmla="*/ 8069943 w 8071200"/>
              <a:gd name="connsiteY4" fmla="*/ 4863148 h 4863148"/>
              <a:gd name="connsiteX5" fmla="*/ 8069943 w 8071200"/>
              <a:gd name="connsiteY5" fmla="*/ 0 h 4863148"/>
              <a:gd name="connsiteX6" fmla="*/ 0 w 8071200"/>
              <a:gd name="connsiteY6" fmla="*/ 0 h 4863148"/>
              <a:gd name="connsiteX0" fmla="*/ 0 w 8071200"/>
              <a:gd name="connsiteY0" fmla="*/ 0 h 5402982"/>
              <a:gd name="connsiteX1" fmla="*/ 0 w 8071200"/>
              <a:gd name="connsiteY1" fmla="*/ 2917372 h 5402982"/>
              <a:gd name="connsiteX2" fmla="*/ 2499090 w 8071200"/>
              <a:gd name="connsiteY2" fmla="*/ 2919640 h 5402982"/>
              <a:gd name="connsiteX3" fmla="*/ 2504081 w 8071200"/>
              <a:gd name="connsiteY3" fmla="*/ 5402972 h 5402982"/>
              <a:gd name="connsiteX4" fmla="*/ 8069943 w 8071200"/>
              <a:gd name="connsiteY4" fmla="*/ 4863148 h 5402982"/>
              <a:gd name="connsiteX5" fmla="*/ 8069943 w 8071200"/>
              <a:gd name="connsiteY5" fmla="*/ 0 h 5402982"/>
              <a:gd name="connsiteX6" fmla="*/ 0 w 8071200"/>
              <a:gd name="connsiteY6" fmla="*/ 0 h 5402982"/>
              <a:gd name="connsiteX0" fmla="*/ 0 w 8071200"/>
              <a:gd name="connsiteY0" fmla="*/ 0 h 5402982"/>
              <a:gd name="connsiteX1" fmla="*/ 0 w 8071200"/>
              <a:gd name="connsiteY1" fmla="*/ 2917372 h 5402982"/>
              <a:gd name="connsiteX2" fmla="*/ 2537143 w 8071200"/>
              <a:gd name="connsiteY2" fmla="*/ 2909099 h 5402982"/>
              <a:gd name="connsiteX3" fmla="*/ 2504081 w 8071200"/>
              <a:gd name="connsiteY3" fmla="*/ 5402972 h 5402982"/>
              <a:gd name="connsiteX4" fmla="*/ 8069943 w 8071200"/>
              <a:gd name="connsiteY4" fmla="*/ 4863148 h 5402982"/>
              <a:gd name="connsiteX5" fmla="*/ 8069943 w 8071200"/>
              <a:gd name="connsiteY5" fmla="*/ 0 h 5402982"/>
              <a:gd name="connsiteX6" fmla="*/ 0 w 8071200"/>
              <a:gd name="connsiteY6" fmla="*/ 0 h 5402982"/>
              <a:gd name="connsiteX0" fmla="*/ 0 w 8071200"/>
              <a:gd name="connsiteY0" fmla="*/ 0 h 5402982"/>
              <a:gd name="connsiteX1" fmla="*/ 0 w 8071200"/>
              <a:gd name="connsiteY1" fmla="*/ 2917372 h 5402982"/>
              <a:gd name="connsiteX2" fmla="*/ 2518116 w 8071200"/>
              <a:gd name="connsiteY2" fmla="*/ 2919640 h 5402982"/>
              <a:gd name="connsiteX3" fmla="*/ 2504081 w 8071200"/>
              <a:gd name="connsiteY3" fmla="*/ 5402972 h 5402982"/>
              <a:gd name="connsiteX4" fmla="*/ 8069943 w 8071200"/>
              <a:gd name="connsiteY4" fmla="*/ 4863148 h 5402982"/>
              <a:gd name="connsiteX5" fmla="*/ 8069943 w 8071200"/>
              <a:gd name="connsiteY5" fmla="*/ 0 h 5402982"/>
              <a:gd name="connsiteX6" fmla="*/ 0 w 8071200"/>
              <a:gd name="connsiteY6" fmla="*/ 0 h 5402982"/>
              <a:gd name="connsiteX0" fmla="*/ 0 w 8071200"/>
              <a:gd name="connsiteY0" fmla="*/ 0 h 5402972"/>
              <a:gd name="connsiteX1" fmla="*/ 0 w 8071200"/>
              <a:gd name="connsiteY1" fmla="*/ 2917372 h 5402972"/>
              <a:gd name="connsiteX2" fmla="*/ 2518116 w 8071200"/>
              <a:gd name="connsiteY2" fmla="*/ 2919640 h 5402972"/>
              <a:gd name="connsiteX3" fmla="*/ 2504081 w 8071200"/>
              <a:gd name="connsiteY3" fmla="*/ 5402972 h 5402972"/>
              <a:gd name="connsiteX4" fmla="*/ 8069943 w 8071200"/>
              <a:gd name="connsiteY4" fmla="*/ 5390193 h 5402972"/>
              <a:gd name="connsiteX5" fmla="*/ 8069943 w 8071200"/>
              <a:gd name="connsiteY5" fmla="*/ 0 h 5402972"/>
              <a:gd name="connsiteX6" fmla="*/ 0 w 8071200"/>
              <a:gd name="connsiteY6" fmla="*/ 0 h 5402972"/>
              <a:gd name="connsiteX0" fmla="*/ 0 w 8071200"/>
              <a:gd name="connsiteY0" fmla="*/ 0 h 5390193"/>
              <a:gd name="connsiteX1" fmla="*/ 0 w 8071200"/>
              <a:gd name="connsiteY1" fmla="*/ 2917372 h 5390193"/>
              <a:gd name="connsiteX2" fmla="*/ 2518116 w 8071200"/>
              <a:gd name="connsiteY2" fmla="*/ 2919640 h 5390193"/>
              <a:gd name="connsiteX3" fmla="*/ 2532621 w 8071200"/>
              <a:gd name="connsiteY3" fmla="*/ 5360808 h 5390193"/>
              <a:gd name="connsiteX4" fmla="*/ 8069943 w 8071200"/>
              <a:gd name="connsiteY4" fmla="*/ 5390193 h 5390193"/>
              <a:gd name="connsiteX5" fmla="*/ 8069943 w 8071200"/>
              <a:gd name="connsiteY5" fmla="*/ 0 h 5390193"/>
              <a:gd name="connsiteX6" fmla="*/ 0 w 8071200"/>
              <a:gd name="connsiteY6" fmla="*/ 0 h 5390193"/>
              <a:gd name="connsiteX0" fmla="*/ 0 w 8071200"/>
              <a:gd name="connsiteY0" fmla="*/ 0 h 5392431"/>
              <a:gd name="connsiteX1" fmla="*/ 0 w 8071200"/>
              <a:gd name="connsiteY1" fmla="*/ 2917372 h 5392431"/>
              <a:gd name="connsiteX2" fmla="*/ 2518116 w 8071200"/>
              <a:gd name="connsiteY2" fmla="*/ 2919640 h 5392431"/>
              <a:gd name="connsiteX3" fmla="*/ 2523108 w 8071200"/>
              <a:gd name="connsiteY3" fmla="*/ 5392431 h 5392431"/>
              <a:gd name="connsiteX4" fmla="*/ 8069943 w 8071200"/>
              <a:gd name="connsiteY4" fmla="*/ 5390193 h 5392431"/>
              <a:gd name="connsiteX5" fmla="*/ 8069943 w 8071200"/>
              <a:gd name="connsiteY5" fmla="*/ 0 h 5392431"/>
              <a:gd name="connsiteX6" fmla="*/ 0 w 8071200"/>
              <a:gd name="connsiteY6" fmla="*/ 0 h 5392431"/>
              <a:gd name="connsiteX0" fmla="*/ 0 w 8071200"/>
              <a:gd name="connsiteY0" fmla="*/ 0 h 5518922"/>
              <a:gd name="connsiteX1" fmla="*/ 0 w 8071200"/>
              <a:gd name="connsiteY1" fmla="*/ 2917372 h 5518922"/>
              <a:gd name="connsiteX2" fmla="*/ 2518116 w 8071200"/>
              <a:gd name="connsiteY2" fmla="*/ 2919640 h 5518922"/>
              <a:gd name="connsiteX3" fmla="*/ 2513595 w 8071200"/>
              <a:gd name="connsiteY3" fmla="*/ 5518922 h 5518922"/>
              <a:gd name="connsiteX4" fmla="*/ 8069943 w 8071200"/>
              <a:gd name="connsiteY4" fmla="*/ 5390193 h 5518922"/>
              <a:gd name="connsiteX5" fmla="*/ 8069943 w 8071200"/>
              <a:gd name="connsiteY5" fmla="*/ 0 h 5518922"/>
              <a:gd name="connsiteX6" fmla="*/ 0 w 8071200"/>
              <a:gd name="connsiteY6" fmla="*/ 0 h 5518922"/>
              <a:gd name="connsiteX0" fmla="*/ 0 w 8071200"/>
              <a:gd name="connsiteY0" fmla="*/ 0 h 5518922"/>
              <a:gd name="connsiteX1" fmla="*/ 0 w 8071200"/>
              <a:gd name="connsiteY1" fmla="*/ 2917372 h 5518922"/>
              <a:gd name="connsiteX2" fmla="*/ 2518116 w 8071200"/>
              <a:gd name="connsiteY2" fmla="*/ 2919640 h 5518922"/>
              <a:gd name="connsiteX3" fmla="*/ 2513595 w 8071200"/>
              <a:gd name="connsiteY3" fmla="*/ 5518922 h 5518922"/>
              <a:gd name="connsiteX4" fmla="*/ 8069943 w 8071200"/>
              <a:gd name="connsiteY4" fmla="*/ 5516684 h 5518922"/>
              <a:gd name="connsiteX5" fmla="*/ 8069943 w 8071200"/>
              <a:gd name="connsiteY5" fmla="*/ 0 h 5518922"/>
              <a:gd name="connsiteX6" fmla="*/ 0 w 8071200"/>
              <a:gd name="connsiteY6" fmla="*/ 0 h 5518922"/>
              <a:gd name="connsiteX0" fmla="*/ 0 w 8071200"/>
              <a:gd name="connsiteY0" fmla="*/ 0 h 5539857"/>
              <a:gd name="connsiteX1" fmla="*/ 0 w 8071200"/>
              <a:gd name="connsiteY1" fmla="*/ 2917372 h 5539857"/>
              <a:gd name="connsiteX2" fmla="*/ 2518116 w 8071200"/>
              <a:gd name="connsiteY2" fmla="*/ 2919640 h 5539857"/>
              <a:gd name="connsiteX3" fmla="*/ 2532621 w 8071200"/>
              <a:gd name="connsiteY3" fmla="*/ 5539857 h 5539857"/>
              <a:gd name="connsiteX4" fmla="*/ 8069943 w 8071200"/>
              <a:gd name="connsiteY4" fmla="*/ 5516684 h 5539857"/>
              <a:gd name="connsiteX5" fmla="*/ 8069943 w 8071200"/>
              <a:gd name="connsiteY5" fmla="*/ 0 h 5539857"/>
              <a:gd name="connsiteX6" fmla="*/ 0 w 8071200"/>
              <a:gd name="connsiteY6" fmla="*/ 0 h 5539857"/>
              <a:gd name="connsiteX0" fmla="*/ 0 w 8071200"/>
              <a:gd name="connsiteY0" fmla="*/ 0 h 5539857"/>
              <a:gd name="connsiteX1" fmla="*/ 0 w 8071200"/>
              <a:gd name="connsiteY1" fmla="*/ 2917372 h 5539857"/>
              <a:gd name="connsiteX2" fmla="*/ 2518116 w 8071200"/>
              <a:gd name="connsiteY2" fmla="*/ 2919640 h 5539857"/>
              <a:gd name="connsiteX3" fmla="*/ 2523108 w 8071200"/>
              <a:gd name="connsiteY3" fmla="*/ 5539857 h 5539857"/>
              <a:gd name="connsiteX4" fmla="*/ 8069943 w 8071200"/>
              <a:gd name="connsiteY4" fmla="*/ 5516684 h 5539857"/>
              <a:gd name="connsiteX5" fmla="*/ 8069943 w 8071200"/>
              <a:gd name="connsiteY5" fmla="*/ 0 h 5539857"/>
              <a:gd name="connsiteX6" fmla="*/ 0 w 8071200"/>
              <a:gd name="connsiteY6" fmla="*/ 0 h 5539857"/>
              <a:gd name="connsiteX0" fmla="*/ 0 w 8071200"/>
              <a:gd name="connsiteY0" fmla="*/ 0 h 5518922"/>
              <a:gd name="connsiteX1" fmla="*/ 0 w 8071200"/>
              <a:gd name="connsiteY1" fmla="*/ 2917372 h 5518922"/>
              <a:gd name="connsiteX2" fmla="*/ 2518116 w 8071200"/>
              <a:gd name="connsiteY2" fmla="*/ 2919640 h 5518922"/>
              <a:gd name="connsiteX3" fmla="*/ 2513595 w 8071200"/>
              <a:gd name="connsiteY3" fmla="*/ 5518922 h 5518922"/>
              <a:gd name="connsiteX4" fmla="*/ 8069943 w 8071200"/>
              <a:gd name="connsiteY4" fmla="*/ 5516684 h 5518922"/>
              <a:gd name="connsiteX5" fmla="*/ 8069943 w 8071200"/>
              <a:gd name="connsiteY5" fmla="*/ 0 h 5518922"/>
              <a:gd name="connsiteX6" fmla="*/ 0 w 8071200"/>
              <a:gd name="connsiteY6" fmla="*/ 0 h 5518922"/>
              <a:gd name="connsiteX0" fmla="*/ 0 w 8071200"/>
              <a:gd name="connsiteY0" fmla="*/ 0 h 5518922"/>
              <a:gd name="connsiteX1" fmla="*/ 0 w 8071200"/>
              <a:gd name="connsiteY1" fmla="*/ 2917372 h 5518922"/>
              <a:gd name="connsiteX2" fmla="*/ 2518116 w 8071200"/>
              <a:gd name="connsiteY2" fmla="*/ 2919640 h 5518922"/>
              <a:gd name="connsiteX3" fmla="*/ 2523108 w 8071200"/>
              <a:gd name="connsiteY3" fmla="*/ 5518922 h 5518922"/>
              <a:gd name="connsiteX4" fmla="*/ 8069943 w 8071200"/>
              <a:gd name="connsiteY4" fmla="*/ 5516684 h 5518922"/>
              <a:gd name="connsiteX5" fmla="*/ 8069943 w 8071200"/>
              <a:gd name="connsiteY5" fmla="*/ 0 h 5518922"/>
              <a:gd name="connsiteX6" fmla="*/ 0 w 8071200"/>
              <a:gd name="connsiteY6" fmla="*/ 0 h 5518922"/>
              <a:gd name="connsiteX0" fmla="*/ 0 w 8071200"/>
              <a:gd name="connsiteY0" fmla="*/ 0 h 5524156"/>
              <a:gd name="connsiteX1" fmla="*/ 0 w 8071200"/>
              <a:gd name="connsiteY1" fmla="*/ 2917372 h 5524156"/>
              <a:gd name="connsiteX2" fmla="*/ 2518116 w 8071200"/>
              <a:gd name="connsiteY2" fmla="*/ 2919640 h 5524156"/>
              <a:gd name="connsiteX3" fmla="*/ 2518351 w 8071200"/>
              <a:gd name="connsiteY3" fmla="*/ 5524156 h 5524156"/>
              <a:gd name="connsiteX4" fmla="*/ 8069943 w 8071200"/>
              <a:gd name="connsiteY4" fmla="*/ 5516684 h 5524156"/>
              <a:gd name="connsiteX5" fmla="*/ 8069943 w 8071200"/>
              <a:gd name="connsiteY5" fmla="*/ 0 h 5524156"/>
              <a:gd name="connsiteX6" fmla="*/ 0 w 8071200"/>
              <a:gd name="connsiteY6" fmla="*/ 0 h 5524156"/>
              <a:gd name="connsiteX0" fmla="*/ 0 w 8069980"/>
              <a:gd name="connsiteY0" fmla="*/ 12561 h 5536717"/>
              <a:gd name="connsiteX1" fmla="*/ 0 w 8069980"/>
              <a:gd name="connsiteY1" fmla="*/ 2929933 h 5536717"/>
              <a:gd name="connsiteX2" fmla="*/ 2518116 w 8069980"/>
              <a:gd name="connsiteY2" fmla="*/ 2932201 h 5536717"/>
              <a:gd name="connsiteX3" fmla="*/ 2518351 w 8069980"/>
              <a:gd name="connsiteY3" fmla="*/ 5536717 h 5536717"/>
              <a:gd name="connsiteX4" fmla="*/ 8069943 w 8069980"/>
              <a:gd name="connsiteY4" fmla="*/ 5529245 h 5536717"/>
              <a:gd name="connsiteX5" fmla="*/ 7716047 w 8069980"/>
              <a:gd name="connsiteY5" fmla="*/ 0 h 5536717"/>
              <a:gd name="connsiteX6" fmla="*/ 0 w 8069980"/>
              <a:gd name="connsiteY6" fmla="*/ 12561 h 5536717"/>
              <a:gd name="connsiteX0" fmla="*/ 0 w 7716048"/>
              <a:gd name="connsiteY0" fmla="*/ 12561 h 5536717"/>
              <a:gd name="connsiteX1" fmla="*/ 0 w 7716048"/>
              <a:gd name="connsiteY1" fmla="*/ 2929933 h 5536717"/>
              <a:gd name="connsiteX2" fmla="*/ 2518116 w 7716048"/>
              <a:gd name="connsiteY2" fmla="*/ 2932201 h 5536717"/>
              <a:gd name="connsiteX3" fmla="*/ 2518351 w 7716048"/>
              <a:gd name="connsiteY3" fmla="*/ 5536717 h 5536717"/>
              <a:gd name="connsiteX4" fmla="*/ 7704632 w 7716048"/>
              <a:gd name="connsiteY4" fmla="*/ 5529245 h 5536717"/>
              <a:gd name="connsiteX5" fmla="*/ 7716047 w 7716048"/>
              <a:gd name="connsiteY5" fmla="*/ 0 h 5536717"/>
              <a:gd name="connsiteX6" fmla="*/ 0 w 7716048"/>
              <a:gd name="connsiteY6" fmla="*/ 12561 h 5536717"/>
              <a:gd name="connsiteX0" fmla="*/ 0 w 7716047"/>
              <a:gd name="connsiteY0" fmla="*/ 12561 h 5536717"/>
              <a:gd name="connsiteX1" fmla="*/ 0 w 7716047"/>
              <a:gd name="connsiteY1" fmla="*/ 2929933 h 5536717"/>
              <a:gd name="connsiteX2" fmla="*/ 2518116 w 7716047"/>
              <a:gd name="connsiteY2" fmla="*/ 2932201 h 5536717"/>
              <a:gd name="connsiteX3" fmla="*/ 2518351 w 7716047"/>
              <a:gd name="connsiteY3" fmla="*/ 5536717 h 5536717"/>
              <a:gd name="connsiteX4" fmla="*/ 7693216 w 7716047"/>
              <a:gd name="connsiteY4" fmla="*/ 5529245 h 5536717"/>
              <a:gd name="connsiteX5" fmla="*/ 7716047 w 7716047"/>
              <a:gd name="connsiteY5" fmla="*/ 0 h 5536717"/>
              <a:gd name="connsiteX6" fmla="*/ 0 w 7716047"/>
              <a:gd name="connsiteY6" fmla="*/ 12561 h 5536717"/>
              <a:gd name="connsiteX0" fmla="*/ 0 w 7717305"/>
              <a:gd name="connsiteY0" fmla="*/ 12561 h 5536717"/>
              <a:gd name="connsiteX1" fmla="*/ 0 w 7717305"/>
              <a:gd name="connsiteY1" fmla="*/ 2929933 h 5536717"/>
              <a:gd name="connsiteX2" fmla="*/ 2518116 w 7717305"/>
              <a:gd name="connsiteY2" fmla="*/ 2932201 h 5536717"/>
              <a:gd name="connsiteX3" fmla="*/ 2518351 w 7717305"/>
              <a:gd name="connsiteY3" fmla="*/ 5536717 h 5536717"/>
              <a:gd name="connsiteX4" fmla="*/ 7716048 w 7717305"/>
              <a:gd name="connsiteY4" fmla="*/ 5529245 h 5536717"/>
              <a:gd name="connsiteX5" fmla="*/ 7716047 w 7717305"/>
              <a:gd name="connsiteY5" fmla="*/ 0 h 5536717"/>
              <a:gd name="connsiteX6" fmla="*/ 0 w 7717305"/>
              <a:gd name="connsiteY6" fmla="*/ 12561 h 5536717"/>
              <a:gd name="connsiteX0" fmla="*/ 0 w 7717305"/>
              <a:gd name="connsiteY0" fmla="*/ 12561 h 5536717"/>
              <a:gd name="connsiteX1" fmla="*/ 0 w 7717305"/>
              <a:gd name="connsiteY1" fmla="*/ 2929933 h 5536717"/>
              <a:gd name="connsiteX2" fmla="*/ 2537563 w 7717305"/>
              <a:gd name="connsiteY2" fmla="*/ 2932201 h 5536717"/>
              <a:gd name="connsiteX3" fmla="*/ 2518351 w 7717305"/>
              <a:gd name="connsiteY3" fmla="*/ 5536717 h 5536717"/>
              <a:gd name="connsiteX4" fmla="*/ 7716048 w 7717305"/>
              <a:gd name="connsiteY4" fmla="*/ 5529245 h 5536717"/>
              <a:gd name="connsiteX5" fmla="*/ 7716047 w 7717305"/>
              <a:gd name="connsiteY5" fmla="*/ 0 h 5536717"/>
              <a:gd name="connsiteX6" fmla="*/ 0 w 7717305"/>
              <a:gd name="connsiteY6" fmla="*/ 12561 h 5536717"/>
              <a:gd name="connsiteX0" fmla="*/ 0 w 7717305"/>
              <a:gd name="connsiteY0" fmla="*/ 12561 h 5536717"/>
              <a:gd name="connsiteX1" fmla="*/ 0 w 7717305"/>
              <a:gd name="connsiteY1" fmla="*/ 2929933 h 5536717"/>
              <a:gd name="connsiteX2" fmla="*/ 2527840 w 7717305"/>
              <a:gd name="connsiteY2" fmla="*/ 2932201 h 5536717"/>
              <a:gd name="connsiteX3" fmla="*/ 2518351 w 7717305"/>
              <a:gd name="connsiteY3" fmla="*/ 5536717 h 5536717"/>
              <a:gd name="connsiteX4" fmla="*/ 7716048 w 7717305"/>
              <a:gd name="connsiteY4" fmla="*/ 5529245 h 5536717"/>
              <a:gd name="connsiteX5" fmla="*/ 7716047 w 7717305"/>
              <a:gd name="connsiteY5" fmla="*/ 0 h 5536717"/>
              <a:gd name="connsiteX6" fmla="*/ 0 w 7717305"/>
              <a:gd name="connsiteY6" fmla="*/ 12561 h 5536717"/>
              <a:gd name="connsiteX0" fmla="*/ 0 w 7717305"/>
              <a:gd name="connsiteY0" fmla="*/ 12561 h 5529245"/>
              <a:gd name="connsiteX1" fmla="*/ 0 w 7717305"/>
              <a:gd name="connsiteY1" fmla="*/ 2929933 h 5529245"/>
              <a:gd name="connsiteX2" fmla="*/ 2527840 w 7717305"/>
              <a:gd name="connsiteY2" fmla="*/ 2932201 h 5529245"/>
              <a:gd name="connsiteX3" fmla="*/ 2557244 w 7717305"/>
              <a:gd name="connsiteY3" fmla="*/ 5515782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29245"/>
              <a:gd name="connsiteX1" fmla="*/ 0 w 7717305"/>
              <a:gd name="connsiteY1" fmla="*/ 2929933 h 5529245"/>
              <a:gd name="connsiteX2" fmla="*/ 2527840 w 7717305"/>
              <a:gd name="connsiteY2" fmla="*/ 2932201 h 5529245"/>
              <a:gd name="connsiteX3" fmla="*/ 2537797 w 7717305"/>
              <a:gd name="connsiteY3" fmla="*/ 5526250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36717"/>
              <a:gd name="connsiteX1" fmla="*/ 0 w 7717305"/>
              <a:gd name="connsiteY1" fmla="*/ 2929933 h 5536717"/>
              <a:gd name="connsiteX2" fmla="*/ 2527840 w 7717305"/>
              <a:gd name="connsiteY2" fmla="*/ 2932201 h 5536717"/>
              <a:gd name="connsiteX3" fmla="*/ 2528074 w 7717305"/>
              <a:gd name="connsiteY3" fmla="*/ 5536717 h 5536717"/>
              <a:gd name="connsiteX4" fmla="*/ 7716048 w 7717305"/>
              <a:gd name="connsiteY4" fmla="*/ 5529245 h 5536717"/>
              <a:gd name="connsiteX5" fmla="*/ 7716047 w 7717305"/>
              <a:gd name="connsiteY5" fmla="*/ 0 h 5536717"/>
              <a:gd name="connsiteX6" fmla="*/ 0 w 7717305"/>
              <a:gd name="connsiteY6" fmla="*/ 12561 h 5536717"/>
              <a:gd name="connsiteX0" fmla="*/ 0 w 7717305"/>
              <a:gd name="connsiteY0" fmla="*/ 12561 h 5529245"/>
              <a:gd name="connsiteX1" fmla="*/ 0 w 7717305"/>
              <a:gd name="connsiteY1" fmla="*/ 2929933 h 5529245"/>
              <a:gd name="connsiteX2" fmla="*/ 2527840 w 7717305"/>
              <a:gd name="connsiteY2" fmla="*/ 2932201 h 5529245"/>
              <a:gd name="connsiteX3" fmla="*/ 2528074 w 7717305"/>
              <a:gd name="connsiteY3" fmla="*/ 5526250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29245"/>
              <a:gd name="connsiteX1" fmla="*/ 0 w 7717305"/>
              <a:gd name="connsiteY1" fmla="*/ 2929933 h 5529245"/>
              <a:gd name="connsiteX2" fmla="*/ 2264939 w 7717305"/>
              <a:gd name="connsiteY2" fmla="*/ 2921734 h 5529245"/>
              <a:gd name="connsiteX3" fmla="*/ 2528074 w 7717305"/>
              <a:gd name="connsiteY3" fmla="*/ 5526250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29245"/>
              <a:gd name="connsiteX1" fmla="*/ 0 w 7717305"/>
              <a:gd name="connsiteY1" fmla="*/ 2929933 h 5529245"/>
              <a:gd name="connsiteX2" fmla="*/ 2264939 w 7717305"/>
              <a:gd name="connsiteY2" fmla="*/ 2921734 h 5529245"/>
              <a:gd name="connsiteX3" fmla="*/ 2265172 w 7717305"/>
              <a:gd name="connsiteY3" fmla="*/ 5505315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29245"/>
              <a:gd name="connsiteX1" fmla="*/ 0 w 7717305"/>
              <a:gd name="connsiteY1" fmla="*/ 2929933 h 5529245"/>
              <a:gd name="connsiteX2" fmla="*/ 2264939 w 7717305"/>
              <a:gd name="connsiteY2" fmla="*/ 2921734 h 5529245"/>
              <a:gd name="connsiteX3" fmla="*/ 2265172 w 7717305"/>
              <a:gd name="connsiteY3" fmla="*/ 5515782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5529245"/>
              <a:gd name="connsiteX1" fmla="*/ 0 w 7717305"/>
              <a:gd name="connsiteY1" fmla="*/ 2929933 h 5529245"/>
              <a:gd name="connsiteX2" fmla="*/ 2264939 w 7717305"/>
              <a:gd name="connsiteY2" fmla="*/ 2921734 h 5529245"/>
              <a:gd name="connsiteX3" fmla="*/ 2270232 w 7717305"/>
              <a:gd name="connsiteY3" fmla="*/ 4881667 h 5529245"/>
              <a:gd name="connsiteX4" fmla="*/ 7716048 w 7717305"/>
              <a:gd name="connsiteY4" fmla="*/ 5529245 h 5529245"/>
              <a:gd name="connsiteX5" fmla="*/ 7716047 w 7717305"/>
              <a:gd name="connsiteY5" fmla="*/ 0 h 5529245"/>
              <a:gd name="connsiteX6" fmla="*/ 0 w 7717305"/>
              <a:gd name="connsiteY6" fmla="*/ 12561 h 5529245"/>
              <a:gd name="connsiteX0" fmla="*/ 0 w 7717305"/>
              <a:gd name="connsiteY0" fmla="*/ 12561 h 4908320"/>
              <a:gd name="connsiteX1" fmla="*/ 0 w 7717305"/>
              <a:gd name="connsiteY1" fmla="*/ 2929933 h 4908320"/>
              <a:gd name="connsiteX2" fmla="*/ 2264939 w 7717305"/>
              <a:gd name="connsiteY2" fmla="*/ 2921734 h 4908320"/>
              <a:gd name="connsiteX3" fmla="*/ 2270232 w 7717305"/>
              <a:gd name="connsiteY3" fmla="*/ 4881667 h 4908320"/>
              <a:gd name="connsiteX4" fmla="*/ 7716048 w 7717305"/>
              <a:gd name="connsiteY4" fmla="*/ 4908320 h 4908320"/>
              <a:gd name="connsiteX5" fmla="*/ 7716047 w 7717305"/>
              <a:gd name="connsiteY5" fmla="*/ 0 h 4908320"/>
              <a:gd name="connsiteX6" fmla="*/ 0 w 7717305"/>
              <a:gd name="connsiteY6" fmla="*/ 12561 h 4908320"/>
              <a:gd name="connsiteX0" fmla="*/ 0 w 7728791"/>
              <a:gd name="connsiteY0" fmla="*/ 12561 h 4883970"/>
              <a:gd name="connsiteX1" fmla="*/ 0 w 7728791"/>
              <a:gd name="connsiteY1" fmla="*/ 2929933 h 4883970"/>
              <a:gd name="connsiteX2" fmla="*/ 2264939 w 7728791"/>
              <a:gd name="connsiteY2" fmla="*/ 2921734 h 4883970"/>
              <a:gd name="connsiteX3" fmla="*/ 2270232 w 7728791"/>
              <a:gd name="connsiteY3" fmla="*/ 4881667 h 4883970"/>
              <a:gd name="connsiteX4" fmla="*/ 7728191 w 7728791"/>
              <a:gd name="connsiteY4" fmla="*/ 4883970 h 4883970"/>
              <a:gd name="connsiteX5" fmla="*/ 7716047 w 7728791"/>
              <a:gd name="connsiteY5" fmla="*/ 0 h 4883970"/>
              <a:gd name="connsiteX6" fmla="*/ 0 w 7728791"/>
              <a:gd name="connsiteY6" fmla="*/ 12561 h 4883970"/>
              <a:gd name="connsiteX0" fmla="*/ 0 w 7728793"/>
              <a:gd name="connsiteY0" fmla="*/ 12561 h 4908320"/>
              <a:gd name="connsiteX1" fmla="*/ 0 w 7728793"/>
              <a:gd name="connsiteY1" fmla="*/ 2929933 h 4908320"/>
              <a:gd name="connsiteX2" fmla="*/ 2264939 w 7728793"/>
              <a:gd name="connsiteY2" fmla="*/ 2921734 h 4908320"/>
              <a:gd name="connsiteX3" fmla="*/ 2270232 w 7728793"/>
              <a:gd name="connsiteY3" fmla="*/ 4881667 h 4908320"/>
              <a:gd name="connsiteX4" fmla="*/ 7728192 w 7728793"/>
              <a:gd name="connsiteY4" fmla="*/ 4908320 h 4908320"/>
              <a:gd name="connsiteX5" fmla="*/ 7716047 w 7728793"/>
              <a:gd name="connsiteY5" fmla="*/ 0 h 4908320"/>
              <a:gd name="connsiteX6" fmla="*/ 0 w 7728793"/>
              <a:gd name="connsiteY6" fmla="*/ 12561 h 4908320"/>
              <a:gd name="connsiteX0" fmla="*/ 0 w 7729450"/>
              <a:gd name="connsiteY0" fmla="*/ 12561 h 4908320"/>
              <a:gd name="connsiteX1" fmla="*/ 0 w 7729450"/>
              <a:gd name="connsiteY1" fmla="*/ 2929933 h 4908320"/>
              <a:gd name="connsiteX2" fmla="*/ 2264939 w 7729450"/>
              <a:gd name="connsiteY2" fmla="*/ 2921734 h 4908320"/>
              <a:gd name="connsiteX3" fmla="*/ 2270232 w 7729450"/>
              <a:gd name="connsiteY3" fmla="*/ 4881667 h 4908320"/>
              <a:gd name="connsiteX4" fmla="*/ 7728192 w 7729450"/>
              <a:gd name="connsiteY4" fmla="*/ 4908320 h 4908320"/>
              <a:gd name="connsiteX5" fmla="*/ 7728191 w 7729450"/>
              <a:gd name="connsiteY5" fmla="*/ 0 h 4908320"/>
              <a:gd name="connsiteX6" fmla="*/ 0 w 7729450"/>
              <a:gd name="connsiteY6" fmla="*/ 12561 h 4908320"/>
              <a:gd name="connsiteX0" fmla="*/ 0 w 7729448"/>
              <a:gd name="connsiteY0" fmla="*/ 12561 h 4908320"/>
              <a:gd name="connsiteX1" fmla="*/ 0 w 7729448"/>
              <a:gd name="connsiteY1" fmla="*/ 2929933 h 4908320"/>
              <a:gd name="connsiteX2" fmla="*/ 2264939 w 7729448"/>
              <a:gd name="connsiteY2" fmla="*/ 2921734 h 4908320"/>
              <a:gd name="connsiteX3" fmla="*/ 2270232 w 7729448"/>
              <a:gd name="connsiteY3" fmla="*/ 4881667 h 4908320"/>
              <a:gd name="connsiteX4" fmla="*/ 5936395 w 7729448"/>
              <a:gd name="connsiteY4" fmla="*/ 4903621 h 4908320"/>
              <a:gd name="connsiteX5" fmla="*/ 7728192 w 7729448"/>
              <a:gd name="connsiteY5" fmla="*/ 4908320 h 4908320"/>
              <a:gd name="connsiteX6" fmla="*/ 7728191 w 7729448"/>
              <a:gd name="connsiteY6" fmla="*/ 0 h 4908320"/>
              <a:gd name="connsiteX7" fmla="*/ 0 w 7729448"/>
              <a:gd name="connsiteY7" fmla="*/ 12561 h 4908320"/>
              <a:gd name="connsiteX0" fmla="*/ 0 w 7729450"/>
              <a:gd name="connsiteY0" fmla="*/ 12561 h 4908320"/>
              <a:gd name="connsiteX1" fmla="*/ 0 w 7729450"/>
              <a:gd name="connsiteY1" fmla="*/ 2929933 h 4908320"/>
              <a:gd name="connsiteX2" fmla="*/ 2264939 w 7729450"/>
              <a:gd name="connsiteY2" fmla="*/ 2921734 h 4908320"/>
              <a:gd name="connsiteX3" fmla="*/ 2270232 w 7729450"/>
              <a:gd name="connsiteY3" fmla="*/ 4881667 h 4908320"/>
              <a:gd name="connsiteX4" fmla="*/ 5936395 w 7729450"/>
              <a:gd name="connsiteY4" fmla="*/ 4903621 h 4908320"/>
              <a:gd name="connsiteX5" fmla="*/ 6209609 w 7729450"/>
              <a:gd name="connsiteY5" fmla="*/ 4903621 h 4908320"/>
              <a:gd name="connsiteX6" fmla="*/ 7728192 w 7729450"/>
              <a:gd name="connsiteY6" fmla="*/ 4908320 h 4908320"/>
              <a:gd name="connsiteX7" fmla="*/ 7728191 w 7729450"/>
              <a:gd name="connsiteY7" fmla="*/ 0 h 4908320"/>
              <a:gd name="connsiteX8" fmla="*/ 0 w 7729450"/>
              <a:gd name="connsiteY8" fmla="*/ 12561 h 4908320"/>
              <a:gd name="connsiteX0" fmla="*/ 0 w 7729448"/>
              <a:gd name="connsiteY0" fmla="*/ 12561 h 5847184"/>
              <a:gd name="connsiteX1" fmla="*/ 0 w 7729448"/>
              <a:gd name="connsiteY1" fmla="*/ 2929933 h 5847184"/>
              <a:gd name="connsiteX2" fmla="*/ 2264939 w 7729448"/>
              <a:gd name="connsiteY2" fmla="*/ 2921734 h 5847184"/>
              <a:gd name="connsiteX3" fmla="*/ 2270232 w 7729448"/>
              <a:gd name="connsiteY3" fmla="*/ 4881667 h 5847184"/>
              <a:gd name="connsiteX4" fmla="*/ 5936395 w 7729448"/>
              <a:gd name="connsiteY4" fmla="*/ 4903621 h 5847184"/>
              <a:gd name="connsiteX5" fmla="*/ 5951573 w 7729448"/>
              <a:gd name="connsiteY5" fmla="*/ 5847184 h 5847184"/>
              <a:gd name="connsiteX6" fmla="*/ 7728192 w 7729448"/>
              <a:gd name="connsiteY6" fmla="*/ 4908320 h 5847184"/>
              <a:gd name="connsiteX7" fmla="*/ 7728191 w 7729448"/>
              <a:gd name="connsiteY7" fmla="*/ 0 h 5847184"/>
              <a:gd name="connsiteX8" fmla="*/ 0 w 7729448"/>
              <a:gd name="connsiteY8" fmla="*/ 12561 h 5847184"/>
              <a:gd name="connsiteX0" fmla="*/ 0 w 7729450"/>
              <a:gd name="connsiteY0" fmla="*/ 12561 h 5847184"/>
              <a:gd name="connsiteX1" fmla="*/ 0 w 7729450"/>
              <a:gd name="connsiteY1" fmla="*/ 2929933 h 5847184"/>
              <a:gd name="connsiteX2" fmla="*/ 2264939 w 7729450"/>
              <a:gd name="connsiteY2" fmla="*/ 2921734 h 5847184"/>
              <a:gd name="connsiteX3" fmla="*/ 2270232 w 7729450"/>
              <a:gd name="connsiteY3" fmla="*/ 4881667 h 5847184"/>
              <a:gd name="connsiteX4" fmla="*/ 5936395 w 7729450"/>
              <a:gd name="connsiteY4" fmla="*/ 4903621 h 5847184"/>
              <a:gd name="connsiteX5" fmla="*/ 5951573 w 7729450"/>
              <a:gd name="connsiteY5" fmla="*/ 5847184 h 5847184"/>
              <a:gd name="connsiteX6" fmla="*/ 7728192 w 7729450"/>
              <a:gd name="connsiteY6" fmla="*/ 5829054 h 5847184"/>
              <a:gd name="connsiteX7" fmla="*/ 7728191 w 7729450"/>
              <a:gd name="connsiteY7" fmla="*/ 0 h 5847184"/>
              <a:gd name="connsiteX8" fmla="*/ 0 w 7729450"/>
              <a:gd name="connsiteY8" fmla="*/ 12561 h 5847184"/>
              <a:gd name="connsiteX0" fmla="*/ 0 w 7729448"/>
              <a:gd name="connsiteY0" fmla="*/ 12561 h 5831965"/>
              <a:gd name="connsiteX1" fmla="*/ 0 w 7729448"/>
              <a:gd name="connsiteY1" fmla="*/ 2929933 h 5831965"/>
              <a:gd name="connsiteX2" fmla="*/ 2264939 w 7729448"/>
              <a:gd name="connsiteY2" fmla="*/ 2921734 h 5831965"/>
              <a:gd name="connsiteX3" fmla="*/ 2270232 w 7729448"/>
              <a:gd name="connsiteY3" fmla="*/ 4881667 h 5831965"/>
              <a:gd name="connsiteX4" fmla="*/ 5936395 w 7729448"/>
              <a:gd name="connsiteY4" fmla="*/ 4903621 h 5831965"/>
              <a:gd name="connsiteX5" fmla="*/ 5951573 w 7729448"/>
              <a:gd name="connsiteY5" fmla="*/ 5831965 h 5831965"/>
              <a:gd name="connsiteX6" fmla="*/ 7728192 w 7729448"/>
              <a:gd name="connsiteY6" fmla="*/ 5829054 h 5831965"/>
              <a:gd name="connsiteX7" fmla="*/ 7728191 w 7729448"/>
              <a:gd name="connsiteY7" fmla="*/ 0 h 5831965"/>
              <a:gd name="connsiteX8" fmla="*/ 0 w 7729448"/>
              <a:gd name="connsiteY8" fmla="*/ 12561 h 5831965"/>
              <a:gd name="connsiteX0" fmla="*/ 0 w 7729450"/>
              <a:gd name="connsiteY0" fmla="*/ 12561 h 5831965"/>
              <a:gd name="connsiteX1" fmla="*/ 0 w 7729450"/>
              <a:gd name="connsiteY1" fmla="*/ 2929933 h 5831965"/>
              <a:gd name="connsiteX2" fmla="*/ 2264939 w 7729450"/>
              <a:gd name="connsiteY2" fmla="*/ 2921734 h 5831965"/>
              <a:gd name="connsiteX3" fmla="*/ 2270232 w 7729450"/>
              <a:gd name="connsiteY3" fmla="*/ 4881667 h 5831965"/>
              <a:gd name="connsiteX4" fmla="*/ 5951573 w 7729450"/>
              <a:gd name="connsiteY4" fmla="*/ 4888402 h 5831965"/>
              <a:gd name="connsiteX5" fmla="*/ 5951573 w 7729450"/>
              <a:gd name="connsiteY5" fmla="*/ 5831965 h 5831965"/>
              <a:gd name="connsiteX6" fmla="*/ 7728192 w 7729450"/>
              <a:gd name="connsiteY6" fmla="*/ 5829054 h 5831965"/>
              <a:gd name="connsiteX7" fmla="*/ 7728191 w 7729450"/>
              <a:gd name="connsiteY7" fmla="*/ 0 h 5831965"/>
              <a:gd name="connsiteX8" fmla="*/ 0 w 7729450"/>
              <a:gd name="connsiteY8" fmla="*/ 12561 h 583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9450" h="5831965">
                <a:moveTo>
                  <a:pt x="0" y="12561"/>
                </a:moveTo>
                <a:lnTo>
                  <a:pt x="0" y="2929933"/>
                </a:lnTo>
                <a:lnTo>
                  <a:pt x="2264939" y="2921734"/>
                </a:lnTo>
                <a:cubicBezTo>
                  <a:pt x="2264697" y="3574626"/>
                  <a:pt x="2270474" y="4228775"/>
                  <a:pt x="2270232" y="4881667"/>
                </a:cubicBezTo>
                <a:lnTo>
                  <a:pt x="5951573" y="4888402"/>
                </a:lnTo>
                <a:lnTo>
                  <a:pt x="5951573" y="5831965"/>
                </a:lnTo>
                <a:lnTo>
                  <a:pt x="7728192" y="5829054"/>
                </a:lnTo>
                <a:cubicBezTo>
                  <a:pt x="7732547" y="4210047"/>
                  <a:pt x="7723836" y="1619007"/>
                  <a:pt x="7728191" y="0"/>
                </a:cubicBezTo>
                <a:lnTo>
                  <a:pt x="0" y="12561"/>
                </a:lnTo>
                <a:close/>
              </a:path>
            </a:pathLst>
          </a:custGeom>
          <a:noFill/>
          <a:ln w="31750" cap="flat" cmpd="sng" algn="ctr">
            <a:solidFill>
              <a:srgbClr val="009900"/>
            </a:solidFill>
            <a:prstDash val="solid"/>
          </a:ln>
          <a:effectLst/>
        </p:spPr>
        <p:txBody>
          <a:bodyPr rtlCol="0" anchor="ct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700" b="0" i="0" u="none" strike="noStrike" kern="0" cap="none" spc="0" normalizeH="0" baseline="0" noProof="0">
              <a:ln>
                <a:noFill/>
              </a:ln>
              <a:solidFill>
                <a:srgbClr val="FFFFFF"/>
              </a:solidFill>
              <a:effectLst/>
              <a:uLnTx/>
              <a:uFillTx/>
              <a:latin typeface="Meiryo UI"/>
              <a:ea typeface="Meiryo UI"/>
              <a:cs typeface="+mn-cs"/>
            </a:endParaRPr>
          </a:p>
        </p:txBody>
      </p:sp>
      <p:sp>
        <p:nvSpPr>
          <p:cNvPr id="46" name="フリーフォーム: 図形 45">
            <a:extLst>
              <a:ext uri="{FF2B5EF4-FFF2-40B4-BE49-F238E27FC236}">
                <a16:creationId xmlns:a16="http://schemas.microsoft.com/office/drawing/2014/main" id="{6BA9F8A8-F97C-4287-9D9F-37CDEE19078E}"/>
              </a:ext>
            </a:extLst>
          </p:cNvPr>
          <p:cNvSpPr/>
          <p:nvPr/>
        </p:nvSpPr>
        <p:spPr>
          <a:xfrm>
            <a:off x="4019213" y="2558933"/>
            <a:ext cx="3674329" cy="1736845"/>
          </a:xfrm>
          <a:custGeom>
            <a:avLst/>
            <a:gdLst>
              <a:gd name="connsiteX0" fmla="*/ 0 w 7607300"/>
              <a:gd name="connsiteY0" fmla="*/ 0 h 2108200"/>
              <a:gd name="connsiteX1" fmla="*/ 25400 w 7607300"/>
              <a:gd name="connsiteY1" fmla="*/ 2108200 h 2108200"/>
              <a:gd name="connsiteX2" fmla="*/ 7594600 w 7607300"/>
              <a:gd name="connsiteY2" fmla="*/ 2108200 h 2108200"/>
              <a:gd name="connsiteX3" fmla="*/ 7607300 w 7607300"/>
              <a:gd name="connsiteY3" fmla="*/ 1485900 h 2108200"/>
              <a:gd name="connsiteX4" fmla="*/ 2146300 w 7607300"/>
              <a:gd name="connsiteY4" fmla="*/ 1473200 h 2108200"/>
              <a:gd name="connsiteX5" fmla="*/ 2146300 w 7607300"/>
              <a:gd name="connsiteY5" fmla="*/ 12700 h 2108200"/>
              <a:gd name="connsiteX6" fmla="*/ 0 w 7607300"/>
              <a:gd name="connsiteY6" fmla="*/ 0 h 2108200"/>
              <a:gd name="connsiteX0" fmla="*/ 0 w 7721600"/>
              <a:gd name="connsiteY0" fmla="*/ 0 h 2108200"/>
              <a:gd name="connsiteX1" fmla="*/ 25400 w 7721600"/>
              <a:gd name="connsiteY1" fmla="*/ 2108200 h 2108200"/>
              <a:gd name="connsiteX2" fmla="*/ 7594600 w 7721600"/>
              <a:gd name="connsiteY2" fmla="*/ 2108200 h 2108200"/>
              <a:gd name="connsiteX3" fmla="*/ 7721600 w 7721600"/>
              <a:gd name="connsiteY3" fmla="*/ 1473200 h 2108200"/>
              <a:gd name="connsiteX4" fmla="*/ 2146300 w 7721600"/>
              <a:gd name="connsiteY4" fmla="*/ 1473200 h 2108200"/>
              <a:gd name="connsiteX5" fmla="*/ 2146300 w 7721600"/>
              <a:gd name="connsiteY5" fmla="*/ 12700 h 2108200"/>
              <a:gd name="connsiteX6" fmla="*/ 0 w 7721600"/>
              <a:gd name="connsiteY6" fmla="*/ 0 h 2108200"/>
              <a:gd name="connsiteX0" fmla="*/ 0 w 7721600"/>
              <a:gd name="connsiteY0" fmla="*/ 0 h 2108200"/>
              <a:gd name="connsiteX1" fmla="*/ 25400 w 7721600"/>
              <a:gd name="connsiteY1" fmla="*/ 2108200 h 2108200"/>
              <a:gd name="connsiteX2" fmla="*/ 7721600 w 7721600"/>
              <a:gd name="connsiteY2" fmla="*/ 2108200 h 2108200"/>
              <a:gd name="connsiteX3" fmla="*/ 7721600 w 7721600"/>
              <a:gd name="connsiteY3" fmla="*/ 1473200 h 2108200"/>
              <a:gd name="connsiteX4" fmla="*/ 2146300 w 7721600"/>
              <a:gd name="connsiteY4" fmla="*/ 1473200 h 2108200"/>
              <a:gd name="connsiteX5" fmla="*/ 2146300 w 7721600"/>
              <a:gd name="connsiteY5" fmla="*/ 12700 h 2108200"/>
              <a:gd name="connsiteX6" fmla="*/ 0 w 7721600"/>
              <a:gd name="connsiteY6" fmla="*/ 0 h 2108200"/>
              <a:gd name="connsiteX0" fmla="*/ 0 w 7721600"/>
              <a:gd name="connsiteY0" fmla="*/ 44009 h 2152209"/>
              <a:gd name="connsiteX1" fmla="*/ 25400 w 7721600"/>
              <a:gd name="connsiteY1" fmla="*/ 2152209 h 2152209"/>
              <a:gd name="connsiteX2" fmla="*/ 7721600 w 7721600"/>
              <a:gd name="connsiteY2" fmla="*/ 2152209 h 2152209"/>
              <a:gd name="connsiteX3" fmla="*/ 7721600 w 7721600"/>
              <a:gd name="connsiteY3" fmla="*/ 1517209 h 2152209"/>
              <a:gd name="connsiteX4" fmla="*/ 2146300 w 7721600"/>
              <a:gd name="connsiteY4" fmla="*/ 1517209 h 2152209"/>
              <a:gd name="connsiteX5" fmla="*/ 2333768 w 7721600"/>
              <a:gd name="connsiteY5" fmla="*/ 0 h 2152209"/>
              <a:gd name="connsiteX6" fmla="*/ 0 w 7721600"/>
              <a:gd name="connsiteY6" fmla="*/ 44009 h 2152209"/>
              <a:gd name="connsiteX0" fmla="*/ 0 w 7721600"/>
              <a:gd name="connsiteY0" fmla="*/ 44009 h 2152209"/>
              <a:gd name="connsiteX1" fmla="*/ 25400 w 7721600"/>
              <a:gd name="connsiteY1" fmla="*/ 2152209 h 2152209"/>
              <a:gd name="connsiteX2" fmla="*/ 7721600 w 7721600"/>
              <a:gd name="connsiteY2" fmla="*/ 2152209 h 2152209"/>
              <a:gd name="connsiteX3" fmla="*/ 7721600 w 7721600"/>
              <a:gd name="connsiteY3" fmla="*/ 1517209 h 2152209"/>
              <a:gd name="connsiteX4" fmla="*/ 2352515 w 7721600"/>
              <a:gd name="connsiteY4" fmla="*/ 1517209 h 2152209"/>
              <a:gd name="connsiteX5" fmla="*/ 2333768 w 7721600"/>
              <a:gd name="connsiteY5" fmla="*/ 0 h 2152209"/>
              <a:gd name="connsiteX6" fmla="*/ 0 w 7721600"/>
              <a:gd name="connsiteY6" fmla="*/ 44009 h 2152209"/>
              <a:gd name="connsiteX0" fmla="*/ 0 w 7721600"/>
              <a:gd name="connsiteY0" fmla="*/ 8566 h 2152209"/>
              <a:gd name="connsiteX1" fmla="*/ 25400 w 7721600"/>
              <a:gd name="connsiteY1" fmla="*/ 2152209 h 2152209"/>
              <a:gd name="connsiteX2" fmla="*/ 7721600 w 7721600"/>
              <a:gd name="connsiteY2" fmla="*/ 2152209 h 2152209"/>
              <a:gd name="connsiteX3" fmla="*/ 7721600 w 7721600"/>
              <a:gd name="connsiteY3" fmla="*/ 1517209 h 2152209"/>
              <a:gd name="connsiteX4" fmla="*/ 2352515 w 7721600"/>
              <a:gd name="connsiteY4" fmla="*/ 1517209 h 2152209"/>
              <a:gd name="connsiteX5" fmla="*/ 2333768 w 7721600"/>
              <a:gd name="connsiteY5" fmla="*/ 0 h 2152209"/>
              <a:gd name="connsiteX6" fmla="*/ 0 w 7721600"/>
              <a:gd name="connsiteY6" fmla="*/ 8566 h 2152209"/>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33768 w 7721600"/>
              <a:gd name="connsiteY5" fmla="*/ 5611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59545 w 7721600"/>
              <a:gd name="connsiteY5" fmla="*/ 3838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61888 w 7721600"/>
              <a:gd name="connsiteY5" fmla="*/ 7383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61888 w 7721600"/>
              <a:gd name="connsiteY5" fmla="*/ 5611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57201 w 7721600"/>
              <a:gd name="connsiteY5" fmla="*/ 5611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61887 w 7721600"/>
              <a:gd name="connsiteY5" fmla="*/ 9155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2515 w 7721600"/>
              <a:gd name="connsiteY4" fmla="*/ 1522820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9545 w 7721600"/>
              <a:gd name="connsiteY4" fmla="*/ 1519276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64231 w 7721600"/>
              <a:gd name="connsiteY4" fmla="*/ 1519276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64231 w 7721600"/>
              <a:gd name="connsiteY4" fmla="*/ 1519276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66575 w 7721600"/>
              <a:gd name="connsiteY4" fmla="*/ 1515732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64232 w 7721600"/>
              <a:gd name="connsiteY4" fmla="*/ 1513960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7202 w 7721600"/>
              <a:gd name="connsiteY4" fmla="*/ 1515732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59545 w 7721600"/>
              <a:gd name="connsiteY4" fmla="*/ 1515732 h 2157820"/>
              <a:gd name="connsiteX5" fmla="*/ 2361887 w 7721600"/>
              <a:gd name="connsiteY5" fmla="*/ 3839 h 2157820"/>
              <a:gd name="connsiteX6" fmla="*/ 0 w 7721600"/>
              <a:gd name="connsiteY6" fmla="*/ 0 h 2157820"/>
              <a:gd name="connsiteX0" fmla="*/ 0 w 7721600"/>
              <a:gd name="connsiteY0" fmla="*/ 0 h 2157820"/>
              <a:gd name="connsiteX1" fmla="*/ 25400 w 7721600"/>
              <a:gd name="connsiteY1" fmla="*/ 2157820 h 2157820"/>
              <a:gd name="connsiteX2" fmla="*/ 7721600 w 7721600"/>
              <a:gd name="connsiteY2" fmla="*/ 2157820 h 2157820"/>
              <a:gd name="connsiteX3" fmla="*/ 7721600 w 7721600"/>
              <a:gd name="connsiteY3" fmla="*/ 1522820 h 2157820"/>
              <a:gd name="connsiteX4" fmla="*/ 2364232 w 7721600"/>
              <a:gd name="connsiteY4" fmla="*/ 1517504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522820 h 2157820"/>
              <a:gd name="connsiteX4" fmla="*/ 2364232 w 7721600"/>
              <a:gd name="connsiteY4" fmla="*/ 1517504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522820 h 2157820"/>
              <a:gd name="connsiteX4" fmla="*/ 2357983 w 7721600"/>
              <a:gd name="connsiteY4" fmla="*/ 1715330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20647 h 2157820"/>
              <a:gd name="connsiteX4" fmla="*/ 2357983 w 7721600"/>
              <a:gd name="connsiteY4" fmla="*/ 1715330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57983 w 7721600"/>
              <a:gd name="connsiteY4" fmla="*/ 1715330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57983 w 7721600"/>
              <a:gd name="connsiteY4" fmla="*/ 1715330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57983 w 7721600"/>
              <a:gd name="connsiteY4" fmla="*/ 170518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64232 w 7721600"/>
              <a:gd name="connsiteY4" fmla="*/ 170518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64232 w 7721600"/>
              <a:gd name="connsiteY4" fmla="*/ 174212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10502 h 2157820"/>
              <a:gd name="connsiteX4" fmla="*/ 2355131 w 7721600"/>
              <a:gd name="connsiteY4" fmla="*/ 1734738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55131 w 7721600"/>
              <a:gd name="connsiteY4" fmla="*/ 1734738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734738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46030 w 7721600"/>
              <a:gd name="connsiteY4" fmla="*/ 1749514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756902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55131 w 7721600"/>
              <a:gd name="connsiteY4" fmla="*/ 1756902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73334 w 7721600"/>
              <a:gd name="connsiteY4" fmla="*/ 174212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74212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742126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734738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77884 w 7721600"/>
              <a:gd name="connsiteY4" fmla="*/ 1828935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828935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77884 w 7721600"/>
              <a:gd name="connsiteY4" fmla="*/ 1834475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71059 w 7721600"/>
              <a:gd name="connsiteY4" fmla="*/ 1834475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50582 w 7721600"/>
              <a:gd name="connsiteY4" fmla="*/ 1834475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57407 w 7721600"/>
              <a:gd name="connsiteY4" fmla="*/ 1828933 h 2157820"/>
              <a:gd name="connsiteX5" fmla="*/ 2361887 w 7721600"/>
              <a:gd name="connsiteY5" fmla="*/ 3839 h 2157820"/>
              <a:gd name="connsiteX6" fmla="*/ 0 w 7721600"/>
              <a:gd name="connsiteY6" fmla="*/ 0 h 2157820"/>
              <a:gd name="connsiteX0" fmla="*/ 0 w 7721600"/>
              <a:gd name="connsiteY0" fmla="*/ 0 h 2157820"/>
              <a:gd name="connsiteX1" fmla="*/ 1967 w 7721600"/>
              <a:gd name="connsiteY1" fmla="*/ 2157820 h 2157820"/>
              <a:gd name="connsiteX2" fmla="*/ 7721600 w 7721600"/>
              <a:gd name="connsiteY2" fmla="*/ 2157820 h 2157820"/>
              <a:gd name="connsiteX3" fmla="*/ 7721600 w 7721600"/>
              <a:gd name="connsiteY3" fmla="*/ 1740054 h 2157820"/>
              <a:gd name="connsiteX4" fmla="*/ 2364232 w 7721600"/>
              <a:gd name="connsiteY4" fmla="*/ 1834475 h 2157820"/>
              <a:gd name="connsiteX5" fmla="*/ 2361887 w 7721600"/>
              <a:gd name="connsiteY5" fmla="*/ 3839 h 2157820"/>
              <a:gd name="connsiteX6" fmla="*/ 0 w 7721600"/>
              <a:gd name="connsiteY6" fmla="*/ 0 h 2157820"/>
              <a:gd name="connsiteX0" fmla="*/ 0 w 7735252"/>
              <a:gd name="connsiteY0" fmla="*/ 0 h 2157820"/>
              <a:gd name="connsiteX1" fmla="*/ 1967 w 7735252"/>
              <a:gd name="connsiteY1" fmla="*/ 2157820 h 2157820"/>
              <a:gd name="connsiteX2" fmla="*/ 7721600 w 7735252"/>
              <a:gd name="connsiteY2" fmla="*/ 2157820 h 2157820"/>
              <a:gd name="connsiteX3" fmla="*/ 7735252 w 7735252"/>
              <a:gd name="connsiteY3" fmla="*/ 1812086 h 2157820"/>
              <a:gd name="connsiteX4" fmla="*/ 2364232 w 7735252"/>
              <a:gd name="connsiteY4" fmla="*/ 1834475 h 2157820"/>
              <a:gd name="connsiteX5" fmla="*/ 2361887 w 7735252"/>
              <a:gd name="connsiteY5" fmla="*/ 3839 h 2157820"/>
              <a:gd name="connsiteX6" fmla="*/ 0 w 7735252"/>
              <a:gd name="connsiteY6" fmla="*/ 0 h 2157820"/>
              <a:gd name="connsiteX0" fmla="*/ 0 w 7735252"/>
              <a:gd name="connsiteY0" fmla="*/ 0 h 2157820"/>
              <a:gd name="connsiteX1" fmla="*/ 1967 w 7735252"/>
              <a:gd name="connsiteY1" fmla="*/ 2157820 h 2157820"/>
              <a:gd name="connsiteX2" fmla="*/ 7721600 w 7735252"/>
              <a:gd name="connsiteY2" fmla="*/ 2157820 h 2157820"/>
              <a:gd name="connsiteX3" fmla="*/ 7735252 w 7735252"/>
              <a:gd name="connsiteY3" fmla="*/ 1812086 h 2157820"/>
              <a:gd name="connsiteX4" fmla="*/ 2364232 w 7735252"/>
              <a:gd name="connsiteY4" fmla="*/ 1834475 h 2157820"/>
              <a:gd name="connsiteX5" fmla="*/ 2361887 w 7735252"/>
              <a:gd name="connsiteY5" fmla="*/ 3839 h 2157820"/>
              <a:gd name="connsiteX6" fmla="*/ 0 w 7735252"/>
              <a:gd name="connsiteY6" fmla="*/ 0 h 2157820"/>
              <a:gd name="connsiteX0" fmla="*/ 0 w 7744353"/>
              <a:gd name="connsiteY0" fmla="*/ 0 h 2157820"/>
              <a:gd name="connsiteX1" fmla="*/ 1967 w 7744353"/>
              <a:gd name="connsiteY1" fmla="*/ 2157820 h 2157820"/>
              <a:gd name="connsiteX2" fmla="*/ 7721600 w 7744353"/>
              <a:gd name="connsiteY2" fmla="*/ 2157820 h 2157820"/>
              <a:gd name="connsiteX3" fmla="*/ 7744353 w 7744353"/>
              <a:gd name="connsiteY3" fmla="*/ 1826862 h 2157820"/>
              <a:gd name="connsiteX4" fmla="*/ 2364232 w 7744353"/>
              <a:gd name="connsiteY4" fmla="*/ 1834475 h 2157820"/>
              <a:gd name="connsiteX5" fmla="*/ 2361887 w 7744353"/>
              <a:gd name="connsiteY5" fmla="*/ 3839 h 2157820"/>
              <a:gd name="connsiteX6" fmla="*/ 0 w 7744353"/>
              <a:gd name="connsiteY6" fmla="*/ 0 h 2157820"/>
              <a:gd name="connsiteX0" fmla="*/ 0 w 7726150"/>
              <a:gd name="connsiteY0" fmla="*/ 0 h 2157820"/>
              <a:gd name="connsiteX1" fmla="*/ 1967 w 7726150"/>
              <a:gd name="connsiteY1" fmla="*/ 2157820 h 2157820"/>
              <a:gd name="connsiteX2" fmla="*/ 7721600 w 7726150"/>
              <a:gd name="connsiteY2" fmla="*/ 2157820 h 2157820"/>
              <a:gd name="connsiteX3" fmla="*/ 7726150 w 7726150"/>
              <a:gd name="connsiteY3" fmla="*/ 1834250 h 2157820"/>
              <a:gd name="connsiteX4" fmla="*/ 2364232 w 7726150"/>
              <a:gd name="connsiteY4" fmla="*/ 1834475 h 2157820"/>
              <a:gd name="connsiteX5" fmla="*/ 2361887 w 7726150"/>
              <a:gd name="connsiteY5" fmla="*/ 3839 h 2157820"/>
              <a:gd name="connsiteX6" fmla="*/ 0 w 7726150"/>
              <a:gd name="connsiteY6" fmla="*/ 0 h 2157820"/>
              <a:gd name="connsiteX0" fmla="*/ 0 w 7721605"/>
              <a:gd name="connsiteY0" fmla="*/ 0 h 2157820"/>
              <a:gd name="connsiteX1" fmla="*/ 1967 w 7721605"/>
              <a:gd name="connsiteY1" fmla="*/ 2157820 h 2157820"/>
              <a:gd name="connsiteX2" fmla="*/ 7721600 w 7721605"/>
              <a:gd name="connsiteY2" fmla="*/ 2157820 h 2157820"/>
              <a:gd name="connsiteX3" fmla="*/ 7398504 w 7721605"/>
              <a:gd name="connsiteY3" fmla="*/ 1834250 h 2157820"/>
              <a:gd name="connsiteX4" fmla="*/ 2364232 w 7721605"/>
              <a:gd name="connsiteY4" fmla="*/ 1834475 h 2157820"/>
              <a:gd name="connsiteX5" fmla="*/ 2361887 w 7721605"/>
              <a:gd name="connsiteY5" fmla="*/ 3839 h 2157820"/>
              <a:gd name="connsiteX6" fmla="*/ 0 w 7721605"/>
              <a:gd name="connsiteY6" fmla="*/ 0 h 2157820"/>
              <a:gd name="connsiteX0" fmla="*/ 0 w 7398504"/>
              <a:gd name="connsiteY0" fmla="*/ 0 h 2157820"/>
              <a:gd name="connsiteX1" fmla="*/ 1967 w 7398504"/>
              <a:gd name="connsiteY1" fmla="*/ 2157820 h 2157820"/>
              <a:gd name="connsiteX2" fmla="*/ 7393955 w 7398504"/>
              <a:gd name="connsiteY2" fmla="*/ 2148954 h 2157820"/>
              <a:gd name="connsiteX3" fmla="*/ 7398504 w 7398504"/>
              <a:gd name="connsiteY3" fmla="*/ 1834250 h 2157820"/>
              <a:gd name="connsiteX4" fmla="*/ 2364232 w 7398504"/>
              <a:gd name="connsiteY4" fmla="*/ 1834475 h 2157820"/>
              <a:gd name="connsiteX5" fmla="*/ 2361887 w 7398504"/>
              <a:gd name="connsiteY5" fmla="*/ 3839 h 2157820"/>
              <a:gd name="connsiteX6" fmla="*/ 0 w 7398504"/>
              <a:gd name="connsiteY6" fmla="*/ 0 h 2157820"/>
              <a:gd name="connsiteX0" fmla="*/ 0 w 7394032"/>
              <a:gd name="connsiteY0" fmla="*/ 0 h 2157820"/>
              <a:gd name="connsiteX1" fmla="*/ 1967 w 7394032"/>
              <a:gd name="connsiteY1" fmla="*/ 2157820 h 2157820"/>
              <a:gd name="connsiteX2" fmla="*/ 7393955 w 7394032"/>
              <a:gd name="connsiteY2" fmla="*/ 2148954 h 2157820"/>
              <a:gd name="connsiteX3" fmla="*/ 7375751 w 7394032"/>
              <a:gd name="connsiteY3" fmla="*/ 1834250 h 2157820"/>
              <a:gd name="connsiteX4" fmla="*/ 2364232 w 7394032"/>
              <a:gd name="connsiteY4" fmla="*/ 1834475 h 2157820"/>
              <a:gd name="connsiteX5" fmla="*/ 2361887 w 7394032"/>
              <a:gd name="connsiteY5" fmla="*/ 3839 h 2157820"/>
              <a:gd name="connsiteX6" fmla="*/ 0 w 7394032"/>
              <a:gd name="connsiteY6" fmla="*/ 0 h 2157820"/>
              <a:gd name="connsiteX0" fmla="*/ 0 w 7376191"/>
              <a:gd name="connsiteY0" fmla="*/ 0 h 2157820"/>
              <a:gd name="connsiteX1" fmla="*/ 1967 w 7376191"/>
              <a:gd name="connsiteY1" fmla="*/ 2157820 h 2157820"/>
              <a:gd name="connsiteX2" fmla="*/ 7375753 w 7376191"/>
              <a:gd name="connsiteY2" fmla="*/ 2145260 h 2157820"/>
              <a:gd name="connsiteX3" fmla="*/ 7375751 w 7376191"/>
              <a:gd name="connsiteY3" fmla="*/ 1834250 h 2157820"/>
              <a:gd name="connsiteX4" fmla="*/ 2364232 w 7376191"/>
              <a:gd name="connsiteY4" fmla="*/ 1834475 h 2157820"/>
              <a:gd name="connsiteX5" fmla="*/ 2361887 w 7376191"/>
              <a:gd name="connsiteY5" fmla="*/ 3839 h 2157820"/>
              <a:gd name="connsiteX6" fmla="*/ 0 w 7376191"/>
              <a:gd name="connsiteY6" fmla="*/ 0 h 2157820"/>
              <a:gd name="connsiteX0" fmla="*/ 0 w 7376191"/>
              <a:gd name="connsiteY0" fmla="*/ 0 h 2157820"/>
              <a:gd name="connsiteX1" fmla="*/ 1967 w 7376191"/>
              <a:gd name="connsiteY1" fmla="*/ 2157820 h 2157820"/>
              <a:gd name="connsiteX2" fmla="*/ 7375754 w 7376191"/>
              <a:gd name="connsiteY2" fmla="*/ 2145260 h 2157820"/>
              <a:gd name="connsiteX3" fmla="*/ 7375751 w 7376191"/>
              <a:gd name="connsiteY3" fmla="*/ 1834250 h 2157820"/>
              <a:gd name="connsiteX4" fmla="*/ 2364232 w 7376191"/>
              <a:gd name="connsiteY4" fmla="*/ 1834475 h 2157820"/>
              <a:gd name="connsiteX5" fmla="*/ 2361887 w 7376191"/>
              <a:gd name="connsiteY5" fmla="*/ 3839 h 2157820"/>
              <a:gd name="connsiteX6" fmla="*/ 0 w 7376191"/>
              <a:gd name="connsiteY6" fmla="*/ 0 h 2157820"/>
              <a:gd name="connsiteX0" fmla="*/ 0 w 7376191"/>
              <a:gd name="connsiteY0" fmla="*/ 0 h 2157820"/>
              <a:gd name="connsiteX1" fmla="*/ 1967 w 7376191"/>
              <a:gd name="connsiteY1" fmla="*/ 2157820 h 2157820"/>
              <a:gd name="connsiteX2" fmla="*/ 7375754 w 7376191"/>
              <a:gd name="connsiteY2" fmla="*/ 2152648 h 2157820"/>
              <a:gd name="connsiteX3" fmla="*/ 7375751 w 7376191"/>
              <a:gd name="connsiteY3" fmla="*/ 1834250 h 2157820"/>
              <a:gd name="connsiteX4" fmla="*/ 2364232 w 7376191"/>
              <a:gd name="connsiteY4" fmla="*/ 1834475 h 2157820"/>
              <a:gd name="connsiteX5" fmla="*/ 2361887 w 7376191"/>
              <a:gd name="connsiteY5" fmla="*/ 3839 h 2157820"/>
              <a:gd name="connsiteX6" fmla="*/ 0 w 7376191"/>
              <a:gd name="connsiteY6" fmla="*/ 0 h 2157820"/>
              <a:gd name="connsiteX0" fmla="*/ 0 w 7375751"/>
              <a:gd name="connsiteY0" fmla="*/ 0 h 2157820"/>
              <a:gd name="connsiteX1" fmla="*/ 1967 w 7375751"/>
              <a:gd name="connsiteY1" fmla="*/ 2157820 h 2157820"/>
              <a:gd name="connsiteX2" fmla="*/ 7371203 w 7375751"/>
              <a:gd name="connsiteY2" fmla="*/ 2152648 h 2157820"/>
              <a:gd name="connsiteX3" fmla="*/ 7375751 w 7375751"/>
              <a:gd name="connsiteY3" fmla="*/ 1834250 h 2157820"/>
              <a:gd name="connsiteX4" fmla="*/ 2364232 w 7375751"/>
              <a:gd name="connsiteY4" fmla="*/ 1834475 h 2157820"/>
              <a:gd name="connsiteX5" fmla="*/ 2361887 w 7375751"/>
              <a:gd name="connsiteY5" fmla="*/ 3839 h 2157820"/>
              <a:gd name="connsiteX6" fmla="*/ 0 w 7375751"/>
              <a:gd name="connsiteY6" fmla="*/ 0 h 2157820"/>
              <a:gd name="connsiteX0" fmla="*/ 0 w 7375751"/>
              <a:gd name="connsiteY0" fmla="*/ 0 h 2157820"/>
              <a:gd name="connsiteX1" fmla="*/ 1967 w 7375751"/>
              <a:gd name="connsiteY1" fmla="*/ 2157820 h 2157820"/>
              <a:gd name="connsiteX2" fmla="*/ 7371203 w 7375751"/>
              <a:gd name="connsiteY2" fmla="*/ 2148954 h 2157820"/>
              <a:gd name="connsiteX3" fmla="*/ 7375751 w 7375751"/>
              <a:gd name="connsiteY3" fmla="*/ 1834250 h 2157820"/>
              <a:gd name="connsiteX4" fmla="*/ 2364232 w 7375751"/>
              <a:gd name="connsiteY4" fmla="*/ 1834475 h 2157820"/>
              <a:gd name="connsiteX5" fmla="*/ 2361887 w 7375751"/>
              <a:gd name="connsiteY5" fmla="*/ 3839 h 2157820"/>
              <a:gd name="connsiteX6" fmla="*/ 0 w 7375751"/>
              <a:gd name="connsiteY6" fmla="*/ 0 h 2157820"/>
              <a:gd name="connsiteX0" fmla="*/ 0 w 7380695"/>
              <a:gd name="connsiteY0" fmla="*/ 0 h 2157820"/>
              <a:gd name="connsiteX1" fmla="*/ 1967 w 7380695"/>
              <a:gd name="connsiteY1" fmla="*/ 2157820 h 2157820"/>
              <a:gd name="connsiteX2" fmla="*/ 7380497 w 7380695"/>
              <a:gd name="connsiteY2" fmla="*/ 2156342 h 2157820"/>
              <a:gd name="connsiteX3" fmla="*/ 7375751 w 7380695"/>
              <a:gd name="connsiteY3" fmla="*/ 1834250 h 2157820"/>
              <a:gd name="connsiteX4" fmla="*/ 2364232 w 7380695"/>
              <a:gd name="connsiteY4" fmla="*/ 1834475 h 2157820"/>
              <a:gd name="connsiteX5" fmla="*/ 2361887 w 7380695"/>
              <a:gd name="connsiteY5" fmla="*/ 3839 h 2157820"/>
              <a:gd name="connsiteX6" fmla="*/ 0 w 7380695"/>
              <a:gd name="connsiteY6" fmla="*/ 0 h 2157820"/>
              <a:gd name="connsiteX0" fmla="*/ 0 w 7375751"/>
              <a:gd name="connsiteY0" fmla="*/ 0 h 2171118"/>
              <a:gd name="connsiteX1" fmla="*/ 1967 w 7375751"/>
              <a:gd name="connsiteY1" fmla="*/ 2157820 h 2171118"/>
              <a:gd name="connsiteX2" fmla="*/ 7371205 w 7375751"/>
              <a:gd name="connsiteY2" fmla="*/ 2171118 h 2171118"/>
              <a:gd name="connsiteX3" fmla="*/ 7375751 w 7375751"/>
              <a:gd name="connsiteY3" fmla="*/ 1834250 h 2171118"/>
              <a:gd name="connsiteX4" fmla="*/ 2364232 w 7375751"/>
              <a:gd name="connsiteY4" fmla="*/ 1834475 h 2171118"/>
              <a:gd name="connsiteX5" fmla="*/ 2361887 w 7375751"/>
              <a:gd name="connsiteY5" fmla="*/ 3839 h 2171118"/>
              <a:gd name="connsiteX6" fmla="*/ 0 w 7375751"/>
              <a:gd name="connsiteY6" fmla="*/ 0 h 2171118"/>
              <a:gd name="connsiteX0" fmla="*/ 0 w 7380695"/>
              <a:gd name="connsiteY0" fmla="*/ 0 h 2163730"/>
              <a:gd name="connsiteX1" fmla="*/ 1967 w 7380695"/>
              <a:gd name="connsiteY1" fmla="*/ 2157820 h 2163730"/>
              <a:gd name="connsiteX2" fmla="*/ 7380498 w 7380695"/>
              <a:gd name="connsiteY2" fmla="*/ 2163730 h 2163730"/>
              <a:gd name="connsiteX3" fmla="*/ 7375751 w 7380695"/>
              <a:gd name="connsiteY3" fmla="*/ 1834250 h 2163730"/>
              <a:gd name="connsiteX4" fmla="*/ 2364232 w 7380695"/>
              <a:gd name="connsiteY4" fmla="*/ 1834475 h 2163730"/>
              <a:gd name="connsiteX5" fmla="*/ 2361887 w 7380695"/>
              <a:gd name="connsiteY5" fmla="*/ 3839 h 2163730"/>
              <a:gd name="connsiteX6" fmla="*/ 0 w 7380695"/>
              <a:gd name="connsiteY6" fmla="*/ 0 h 2163730"/>
              <a:gd name="connsiteX0" fmla="*/ 0 w 7380696"/>
              <a:gd name="connsiteY0" fmla="*/ 0 h 2163730"/>
              <a:gd name="connsiteX1" fmla="*/ 1967 w 7380696"/>
              <a:gd name="connsiteY1" fmla="*/ 2157820 h 2163730"/>
              <a:gd name="connsiteX2" fmla="*/ 7380499 w 7380696"/>
              <a:gd name="connsiteY2" fmla="*/ 2163730 h 2163730"/>
              <a:gd name="connsiteX3" fmla="*/ 7375751 w 7380696"/>
              <a:gd name="connsiteY3" fmla="*/ 1834250 h 2163730"/>
              <a:gd name="connsiteX4" fmla="*/ 2364232 w 7380696"/>
              <a:gd name="connsiteY4" fmla="*/ 1834475 h 2163730"/>
              <a:gd name="connsiteX5" fmla="*/ 2361887 w 7380696"/>
              <a:gd name="connsiteY5" fmla="*/ 3839 h 2163730"/>
              <a:gd name="connsiteX6" fmla="*/ 0 w 7380696"/>
              <a:gd name="connsiteY6" fmla="*/ 0 h 2163730"/>
              <a:gd name="connsiteX0" fmla="*/ 0 w 7380696"/>
              <a:gd name="connsiteY0" fmla="*/ 0 h 2163730"/>
              <a:gd name="connsiteX1" fmla="*/ 1967 w 7380696"/>
              <a:gd name="connsiteY1" fmla="*/ 2157820 h 2163730"/>
              <a:gd name="connsiteX2" fmla="*/ 7380499 w 7380696"/>
              <a:gd name="connsiteY2" fmla="*/ 2163730 h 2163730"/>
              <a:gd name="connsiteX3" fmla="*/ 7375751 w 7380696"/>
              <a:gd name="connsiteY3" fmla="*/ 1834250 h 2163730"/>
              <a:gd name="connsiteX4" fmla="*/ 2364232 w 7380696"/>
              <a:gd name="connsiteY4" fmla="*/ 1834475 h 2163730"/>
              <a:gd name="connsiteX5" fmla="*/ 2361887 w 7380696"/>
              <a:gd name="connsiteY5" fmla="*/ 3839 h 2163730"/>
              <a:gd name="connsiteX6" fmla="*/ 0 w 7380696"/>
              <a:gd name="connsiteY6" fmla="*/ 0 h 2163730"/>
              <a:gd name="connsiteX0" fmla="*/ 0 w 7375751"/>
              <a:gd name="connsiteY0" fmla="*/ 0 h 2157820"/>
              <a:gd name="connsiteX1" fmla="*/ 1967 w 7375751"/>
              <a:gd name="connsiteY1" fmla="*/ 2157820 h 2157820"/>
              <a:gd name="connsiteX2" fmla="*/ 7361914 w 7375751"/>
              <a:gd name="connsiteY2" fmla="*/ 2148954 h 2157820"/>
              <a:gd name="connsiteX3" fmla="*/ 7375751 w 7375751"/>
              <a:gd name="connsiteY3" fmla="*/ 1834250 h 2157820"/>
              <a:gd name="connsiteX4" fmla="*/ 2364232 w 7375751"/>
              <a:gd name="connsiteY4" fmla="*/ 1834475 h 2157820"/>
              <a:gd name="connsiteX5" fmla="*/ 2361887 w 7375751"/>
              <a:gd name="connsiteY5" fmla="*/ 3839 h 2157820"/>
              <a:gd name="connsiteX6" fmla="*/ 0 w 7375751"/>
              <a:gd name="connsiteY6" fmla="*/ 0 h 2157820"/>
              <a:gd name="connsiteX0" fmla="*/ 0 w 7389888"/>
              <a:gd name="connsiteY0" fmla="*/ 0 h 2157820"/>
              <a:gd name="connsiteX1" fmla="*/ 1967 w 7389888"/>
              <a:gd name="connsiteY1" fmla="*/ 2157820 h 2157820"/>
              <a:gd name="connsiteX2" fmla="*/ 7389793 w 7389888"/>
              <a:gd name="connsiteY2" fmla="*/ 2156342 h 2157820"/>
              <a:gd name="connsiteX3" fmla="*/ 7375751 w 7389888"/>
              <a:gd name="connsiteY3" fmla="*/ 1834250 h 2157820"/>
              <a:gd name="connsiteX4" fmla="*/ 2364232 w 7389888"/>
              <a:gd name="connsiteY4" fmla="*/ 1834475 h 2157820"/>
              <a:gd name="connsiteX5" fmla="*/ 2361887 w 7389888"/>
              <a:gd name="connsiteY5" fmla="*/ 3839 h 2157820"/>
              <a:gd name="connsiteX6" fmla="*/ 0 w 7389888"/>
              <a:gd name="connsiteY6" fmla="*/ 0 h 2157820"/>
              <a:gd name="connsiteX0" fmla="*/ 0 w 7380698"/>
              <a:gd name="connsiteY0" fmla="*/ 0 h 2163730"/>
              <a:gd name="connsiteX1" fmla="*/ 1967 w 7380698"/>
              <a:gd name="connsiteY1" fmla="*/ 2157820 h 2163730"/>
              <a:gd name="connsiteX2" fmla="*/ 7380500 w 7380698"/>
              <a:gd name="connsiteY2" fmla="*/ 2163730 h 2163730"/>
              <a:gd name="connsiteX3" fmla="*/ 7375751 w 7380698"/>
              <a:gd name="connsiteY3" fmla="*/ 1834250 h 2163730"/>
              <a:gd name="connsiteX4" fmla="*/ 2364232 w 7380698"/>
              <a:gd name="connsiteY4" fmla="*/ 1834475 h 2163730"/>
              <a:gd name="connsiteX5" fmla="*/ 2361887 w 7380698"/>
              <a:gd name="connsiteY5" fmla="*/ 3839 h 2163730"/>
              <a:gd name="connsiteX6" fmla="*/ 0 w 7380698"/>
              <a:gd name="connsiteY6" fmla="*/ 0 h 2163730"/>
              <a:gd name="connsiteX0" fmla="*/ 0 w 7380697"/>
              <a:gd name="connsiteY0" fmla="*/ 0 h 2157820"/>
              <a:gd name="connsiteX1" fmla="*/ 1967 w 7380697"/>
              <a:gd name="connsiteY1" fmla="*/ 2157820 h 2157820"/>
              <a:gd name="connsiteX2" fmla="*/ 7380500 w 7380697"/>
              <a:gd name="connsiteY2" fmla="*/ 2148954 h 2157820"/>
              <a:gd name="connsiteX3" fmla="*/ 7375751 w 7380697"/>
              <a:gd name="connsiteY3" fmla="*/ 1834250 h 2157820"/>
              <a:gd name="connsiteX4" fmla="*/ 2364232 w 7380697"/>
              <a:gd name="connsiteY4" fmla="*/ 1834475 h 2157820"/>
              <a:gd name="connsiteX5" fmla="*/ 2361887 w 7380697"/>
              <a:gd name="connsiteY5" fmla="*/ 3839 h 2157820"/>
              <a:gd name="connsiteX6" fmla="*/ 0 w 7380697"/>
              <a:gd name="connsiteY6" fmla="*/ 0 h 2157820"/>
              <a:gd name="connsiteX0" fmla="*/ 0 w 7375751"/>
              <a:gd name="connsiteY0" fmla="*/ 0 h 2157820"/>
              <a:gd name="connsiteX1" fmla="*/ 1967 w 7375751"/>
              <a:gd name="connsiteY1" fmla="*/ 2157820 h 2157820"/>
              <a:gd name="connsiteX2" fmla="*/ 7361933 w 7375751"/>
              <a:gd name="connsiteY2" fmla="*/ 2156342 h 2157820"/>
              <a:gd name="connsiteX3" fmla="*/ 7375751 w 7375751"/>
              <a:gd name="connsiteY3" fmla="*/ 1834250 h 2157820"/>
              <a:gd name="connsiteX4" fmla="*/ 2364232 w 7375751"/>
              <a:gd name="connsiteY4" fmla="*/ 1834475 h 2157820"/>
              <a:gd name="connsiteX5" fmla="*/ 2361887 w 7375751"/>
              <a:gd name="connsiteY5" fmla="*/ 3839 h 2157820"/>
              <a:gd name="connsiteX6" fmla="*/ 0 w 7375751"/>
              <a:gd name="connsiteY6" fmla="*/ 0 h 2157820"/>
              <a:gd name="connsiteX0" fmla="*/ 0 w 7375751"/>
              <a:gd name="connsiteY0" fmla="*/ 0 h 2157820"/>
              <a:gd name="connsiteX1" fmla="*/ 1967 w 7375751"/>
              <a:gd name="connsiteY1" fmla="*/ 2157820 h 2157820"/>
              <a:gd name="connsiteX2" fmla="*/ 7361934 w 7375751"/>
              <a:gd name="connsiteY2" fmla="*/ 2156342 h 2157820"/>
              <a:gd name="connsiteX3" fmla="*/ 7375751 w 7375751"/>
              <a:gd name="connsiteY3" fmla="*/ 1834250 h 2157820"/>
              <a:gd name="connsiteX4" fmla="*/ 2364232 w 7375751"/>
              <a:gd name="connsiteY4" fmla="*/ 1834475 h 2157820"/>
              <a:gd name="connsiteX5" fmla="*/ 2361887 w 7375751"/>
              <a:gd name="connsiteY5" fmla="*/ 3839 h 2157820"/>
              <a:gd name="connsiteX6" fmla="*/ 0 w 7375751"/>
              <a:gd name="connsiteY6" fmla="*/ 0 h 2157820"/>
              <a:gd name="connsiteX0" fmla="*/ 0 w 7362029"/>
              <a:gd name="connsiteY0" fmla="*/ 0 h 2157820"/>
              <a:gd name="connsiteX1" fmla="*/ 1967 w 7362029"/>
              <a:gd name="connsiteY1" fmla="*/ 2157820 h 2157820"/>
              <a:gd name="connsiteX2" fmla="*/ 7361934 w 7362029"/>
              <a:gd name="connsiteY2" fmla="*/ 2156342 h 2157820"/>
              <a:gd name="connsiteX3" fmla="*/ 7347901 w 7362029"/>
              <a:gd name="connsiteY3" fmla="*/ 1834250 h 2157820"/>
              <a:gd name="connsiteX4" fmla="*/ 2364232 w 7362029"/>
              <a:gd name="connsiteY4" fmla="*/ 1834475 h 2157820"/>
              <a:gd name="connsiteX5" fmla="*/ 2361887 w 7362029"/>
              <a:gd name="connsiteY5" fmla="*/ 3839 h 2157820"/>
              <a:gd name="connsiteX6" fmla="*/ 0 w 736202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64232 w 7366469"/>
              <a:gd name="connsiteY4" fmla="*/ 1834475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54949 w 7366469"/>
              <a:gd name="connsiteY4" fmla="*/ 1841863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64232 w 7366469"/>
              <a:gd name="connsiteY4" fmla="*/ 1841863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73516 w 7366469"/>
              <a:gd name="connsiteY4" fmla="*/ 1871415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73516 w 7366469"/>
              <a:gd name="connsiteY4" fmla="*/ 1849251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34250 h 2157820"/>
              <a:gd name="connsiteX4" fmla="*/ 2364232 w 7366469"/>
              <a:gd name="connsiteY4" fmla="*/ 1849251 h 2157820"/>
              <a:gd name="connsiteX5" fmla="*/ 2361887 w 7366469"/>
              <a:gd name="connsiteY5" fmla="*/ 3839 h 2157820"/>
              <a:gd name="connsiteX6" fmla="*/ 0 w 7366469"/>
              <a:gd name="connsiteY6" fmla="*/ 0 h 2157820"/>
              <a:gd name="connsiteX0" fmla="*/ 0 w 7366469"/>
              <a:gd name="connsiteY0" fmla="*/ 0 h 2157820"/>
              <a:gd name="connsiteX1" fmla="*/ 1967 w 7366469"/>
              <a:gd name="connsiteY1" fmla="*/ 2157820 h 2157820"/>
              <a:gd name="connsiteX2" fmla="*/ 7361934 w 7366469"/>
              <a:gd name="connsiteY2" fmla="*/ 2156342 h 2157820"/>
              <a:gd name="connsiteX3" fmla="*/ 7366469 w 7366469"/>
              <a:gd name="connsiteY3" fmla="*/ 1849026 h 2157820"/>
              <a:gd name="connsiteX4" fmla="*/ 2364232 w 7366469"/>
              <a:gd name="connsiteY4" fmla="*/ 1849251 h 2157820"/>
              <a:gd name="connsiteX5" fmla="*/ 2361887 w 7366469"/>
              <a:gd name="connsiteY5" fmla="*/ 3839 h 2157820"/>
              <a:gd name="connsiteX6" fmla="*/ 0 w 7366469"/>
              <a:gd name="connsiteY6" fmla="*/ 0 h 2157820"/>
              <a:gd name="connsiteX0" fmla="*/ 0 w 7362029"/>
              <a:gd name="connsiteY0" fmla="*/ 0 h 2157820"/>
              <a:gd name="connsiteX1" fmla="*/ 1967 w 7362029"/>
              <a:gd name="connsiteY1" fmla="*/ 2157820 h 2157820"/>
              <a:gd name="connsiteX2" fmla="*/ 7361934 w 7362029"/>
              <a:gd name="connsiteY2" fmla="*/ 2156342 h 2157820"/>
              <a:gd name="connsiteX3" fmla="*/ 7347902 w 7362029"/>
              <a:gd name="connsiteY3" fmla="*/ 1841638 h 2157820"/>
              <a:gd name="connsiteX4" fmla="*/ 2364232 w 7362029"/>
              <a:gd name="connsiteY4" fmla="*/ 1849251 h 2157820"/>
              <a:gd name="connsiteX5" fmla="*/ 2361887 w 7362029"/>
              <a:gd name="connsiteY5" fmla="*/ 3839 h 2157820"/>
              <a:gd name="connsiteX6" fmla="*/ 0 w 7362029"/>
              <a:gd name="connsiteY6" fmla="*/ 0 h 2157820"/>
              <a:gd name="connsiteX0" fmla="*/ 0 w 7352848"/>
              <a:gd name="connsiteY0" fmla="*/ 0 h 2157820"/>
              <a:gd name="connsiteX1" fmla="*/ 1967 w 7352848"/>
              <a:gd name="connsiteY1" fmla="*/ 2157820 h 2157820"/>
              <a:gd name="connsiteX2" fmla="*/ 7352651 w 7352848"/>
              <a:gd name="connsiteY2" fmla="*/ 2156342 h 2157820"/>
              <a:gd name="connsiteX3" fmla="*/ 7347902 w 7352848"/>
              <a:gd name="connsiteY3" fmla="*/ 1841638 h 2157820"/>
              <a:gd name="connsiteX4" fmla="*/ 2364232 w 7352848"/>
              <a:gd name="connsiteY4" fmla="*/ 1849251 h 2157820"/>
              <a:gd name="connsiteX5" fmla="*/ 2361887 w 7352848"/>
              <a:gd name="connsiteY5" fmla="*/ 3839 h 2157820"/>
              <a:gd name="connsiteX6" fmla="*/ 0 w 7352848"/>
              <a:gd name="connsiteY6" fmla="*/ 0 h 2157820"/>
              <a:gd name="connsiteX0" fmla="*/ 0 w 7352651"/>
              <a:gd name="connsiteY0" fmla="*/ 0 h 2157820"/>
              <a:gd name="connsiteX1" fmla="*/ 1967 w 7352651"/>
              <a:gd name="connsiteY1" fmla="*/ 2157820 h 2157820"/>
              <a:gd name="connsiteX2" fmla="*/ 7352651 w 7352651"/>
              <a:gd name="connsiteY2" fmla="*/ 2156342 h 2157820"/>
              <a:gd name="connsiteX3" fmla="*/ 7347902 w 7352651"/>
              <a:gd name="connsiteY3" fmla="*/ 1841638 h 2157820"/>
              <a:gd name="connsiteX4" fmla="*/ 2364232 w 7352651"/>
              <a:gd name="connsiteY4" fmla="*/ 1849251 h 2157820"/>
              <a:gd name="connsiteX5" fmla="*/ 2361887 w 7352651"/>
              <a:gd name="connsiteY5" fmla="*/ 3839 h 2157820"/>
              <a:gd name="connsiteX6" fmla="*/ 0 w 7352651"/>
              <a:gd name="connsiteY6" fmla="*/ 0 h 2157820"/>
              <a:gd name="connsiteX0" fmla="*/ 0 w 7352651"/>
              <a:gd name="connsiteY0" fmla="*/ 0 h 2157820"/>
              <a:gd name="connsiteX1" fmla="*/ 1967 w 7352651"/>
              <a:gd name="connsiteY1" fmla="*/ 2157820 h 2157820"/>
              <a:gd name="connsiteX2" fmla="*/ 7352651 w 7352651"/>
              <a:gd name="connsiteY2" fmla="*/ 2156342 h 2157820"/>
              <a:gd name="connsiteX3" fmla="*/ 7347902 w 7352651"/>
              <a:gd name="connsiteY3" fmla="*/ 1841638 h 2157820"/>
              <a:gd name="connsiteX4" fmla="*/ 2364232 w 7352651"/>
              <a:gd name="connsiteY4" fmla="*/ 1849251 h 2157820"/>
              <a:gd name="connsiteX5" fmla="*/ 2361887 w 7352651"/>
              <a:gd name="connsiteY5" fmla="*/ 3839 h 2157820"/>
              <a:gd name="connsiteX6" fmla="*/ 0 w 7352651"/>
              <a:gd name="connsiteY6" fmla="*/ 0 h 2157820"/>
              <a:gd name="connsiteX0" fmla="*/ 0 w 7352651"/>
              <a:gd name="connsiteY0" fmla="*/ 0 h 2157820"/>
              <a:gd name="connsiteX1" fmla="*/ 1967 w 7352651"/>
              <a:gd name="connsiteY1" fmla="*/ 2157820 h 2157820"/>
              <a:gd name="connsiteX2" fmla="*/ 7352651 w 7352651"/>
              <a:gd name="connsiteY2" fmla="*/ 2156342 h 2157820"/>
              <a:gd name="connsiteX3" fmla="*/ 7347902 w 7352651"/>
              <a:gd name="connsiteY3" fmla="*/ 1841638 h 2157820"/>
              <a:gd name="connsiteX4" fmla="*/ 2364232 w 7352651"/>
              <a:gd name="connsiteY4" fmla="*/ 1849251 h 2157820"/>
              <a:gd name="connsiteX5" fmla="*/ 2361887 w 7352651"/>
              <a:gd name="connsiteY5" fmla="*/ 3839 h 2157820"/>
              <a:gd name="connsiteX6" fmla="*/ 0 w 7352651"/>
              <a:gd name="connsiteY6" fmla="*/ 0 h 2157820"/>
              <a:gd name="connsiteX0" fmla="*/ 0 w 7352651"/>
              <a:gd name="connsiteY0" fmla="*/ 0 h 2157820"/>
              <a:gd name="connsiteX1" fmla="*/ 1967 w 7352651"/>
              <a:gd name="connsiteY1" fmla="*/ 2157820 h 2157820"/>
              <a:gd name="connsiteX2" fmla="*/ 7352651 w 7352651"/>
              <a:gd name="connsiteY2" fmla="*/ 2156342 h 2157820"/>
              <a:gd name="connsiteX3" fmla="*/ 7347902 w 7352651"/>
              <a:gd name="connsiteY3" fmla="*/ 1841638 h 2157820"/>
              <a:gd name="connsiteX4" fmla="*/ 2364232 w 7352651"/>
              <a:gd name="connsiteY4" fmla="*/ 1849251 h 2157820"/>
              <a:gd name="connsiteX5" fmla="*/ 2361887 w 7352651"/>
              <a:gd name="connsiteY5" fmla="*/ 3839 h 2157820"/>
              <a:gd name="connsiteX6" fmla="*/ 0 w 7352651"/>
              <a:gd name="connsiteY6" fmla="*/ 0 h 2157820"/>
              <a:gd name="connsiteX0" fmla="*/ 0 w 7347903"/>
              <a:gd name="connsiteY0" fmla="*/ 0 h 2157820"/>
              <a:gd name="connsiteX1" fmla="*/ 1967 w 7347903"/>
              <a:gd name="connsiteY1" fmla="*/ 2157820 h 2157820"/>
              <a:gd name="connsiteX2" fmla="*/ 7334084 w 7347903"/>
              <a:gd name="connsiteY2" fmla="*/ 2156342 h 2157820"/>
              <a:gd name="connsiteX3" fmla="*/ 7347902 w 7347903"/>
              <a:gd name="connsiteY3" fmla="*/ 1841638 h 2157820"/>
              <a:gd name="connsiteX4" fmla="*/ 2364232 w 7347903"/>
              <a:gd name="connsiteY4" fmla="*/ 1849251 h 2157820"/>
              <a:gd name="connsiteX5" fmla="*/ 2361887 w 7347903"/>
              <a:gd name="connsiteY5" fmla="*/ 3839 h 2157820"/>
              <a:gd name="connsiteX6" fmla="*/ 0 w 7347903"/>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4232 w 7347902"/>
              <a:gd name="connsiteY4" fmla="*/ 1849251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4232 w 7347902"/>
              <a:gd name="connsiteY4" fmla="*/ 1849251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7708 w 7347902"/>
              <a:gd name="connsiteY4" fmla="*/ 1843711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7708 w 7347902"/>
              <a:gd name="connsiteY4" fmla="*/ 1835399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4232 w 7347902"/>
              <a:gd name="connsiteY4" fmla="*/ 1835399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4232 w 7347902"/>
              <a:gd name="connsiteY4" fmla="*/ 1835399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8 w 7347902"/>
              <a:gd name="connsiteY2" fmla="*/ 2156342 h 2157820"/>
              <a:gd name="connsiteX3" fmla="*/ 7347902 w 7347902"/>
              <a:gd name="connsiteY3" fmla="*/ 1841638 h 2157820"/>
              <a:gd name="connsiteX4" fmla="*/ 2364232 w 7347902"/>
              <a:gd name="connsiteY4" fmla="*/ 1835399 h 2157820"/>
              <a:gd name="connsiteX5" fmla="*/ 2361887 w 7347902"/>
              <a:gd name="connsiteY5" fmla="*/ 3839 h 2157820"/>
              <a:gd name="connsiteX6" fmla="*/ 0 w 7347902"/>
              <a:gd name="connsiteY6" fmla="*/ 0 h 2157820"/>
              <a:gd name="connsiteX0" fmla="*/ 0 w 7347902"/>
              <a:gd name="connsiteY0" fmla="*/ 0 h 2157820"/>
              <a:gd name="connsiteX1" fmla="*/ 1967 w 7347902"/>
              <a:gd name="connsiteY1" fmla="*/ 2157820 h 2157820"/>
              <a:gd name="connsiteX2" fmla="*/ 7343369 w 7347902"/>
              <a:gd name="connsiteY2" fmla="*/ 2156342 h 2157820"/>
              <a:gd name="connsiteX3" fmla="*/ 7347902 w 7347902"/>
              <a:gd name="connsiteY3" fmla="*/ 1841638 h 2157820"/>
              <a:gd name="connsiteX4" fmla="*/ 2364232 w 7347902"/>
              <a:gd name="connsiteY4" fmla="*/ 1835399 h 2157820"/>
              <a:gd name="connsiteX5" fmla="*/ 2361887 w 7347902"/>
              <a:gd name="connsiteY5" fmla="*/ 3839 h 2157820"/>
              <a:gd name="connsiteX6" fmla="*/ 0 w 7347902"/>
              <a:gd name="connsiteY6" fmla="*/ 0 h 2157820"/>
              <a:gd name="connsiteX0" fmla="*/ 0 w 7343369"/>
              <a:gd name="connsiteY0" fmla="*/ 0 h 2157820"/>
              <a:gd name="connsiteX1" fmla="*/ 1967 w 7343369"/>
              <a:gd name="connsiteY1" fmla="*/ 2157820 h 2157820"/>
              <a:gd name="connsiteX2" fmla="*/ 7343369 w 7343369"/>
              <a:gd name="connsiteY2" fmla="*/ 2156342 h 2157820"/>
              <a:gd name="connsiteX3" fmla="*/ 7340948 w 7343369"/>
              <a:gd name="connsiteY3" fmla="*/ 1841638 h 2157820"/>
              <a:gd name="connsiteX4" fmla="*/ 2364232 w 7343369"/>
              <a:gd name="connsiteY4" fmla="*/ 1835399 h 2157820"/>
              <a:gd name="connsiteX5" fmla="*/ 2361887 w 7343369"/>
              <a:gd name="connsiteY5" fmla="*/ 3839 h 2157820"/>
              <a:gd name="connsiteX6" fmla="*/ 0 w 7343369"/>
              <a:gd name="connsiteY6" fmla="*/ 0 h 2157820"/>
              <a:gd name="connsiteX0" fmla="*/ 0 w 7343369"/>
              <a:gd name="connsiteY0" fmla="*/ 0 h 2157820"/>
              <a:gd name="connsiteX1" fmla="*/ 1967 w 7343369"/>
              <a:gd name="connsiteY1" fmla="*/ 2157820 h 2157820"/>
              <a:gd name="connsiteX2" fmla="*/ 7343369 w 7343369"/>
              <a:gd name="connsiteY2" fmla="*/ 2156342 h 2157820"/>
              <a:gd name="connsiteX3" fmla="*/ 7340948 w 7343369"/>
              <a:gd name="connsiteY3" fmla="*/ 1841638 h 2157820"/>
              <a:gd name="connsiteX4" fmla="*/ 2364232 w 7343369"/>
              <a:gd name="connsiteY4" fmla="*/ 1835399 h 2157820"/>
              <a:gd name="connsiteX5" fmla="*/ 2361887 w 7343369"/>
              <a:gd name="connsiteY5" fmla="*/ 3839 h 2157820"/>
              <a:gd name="connsiteX6" fmla="*/ 0 w 7343369"/>
              <a:gd name="connsiteY6" fmla="*/ 0 h 2157820"/>
              <a:gd name="connsiteX0" fmla="*/ 0 w 7351379"/>
              <a:gd name="connsiteY0" fmla="*/ 0 h 2157820"/>
              <a:gd name="connsiteX1" fmla="*/ 1967 w 7351379"/>
              <a:gd name="connsiteY1" fmla="*/ 2157820 h 2157820"/>
              <a:gd name="connsiteX2" fmla="*/ 7343369 w 7351379"/>
              <a:gd name="connsiteY2" fmla="*/ 2156342 h 2157820"/>
              <a:gd name="connsiteX3" fmla="*/ 7351379 w 7351379"/>
              <a:gd name="connsiteY3" fmla="*/ 1841638 h 2157820"/>
              <a:gd name="connsiteX4" fmla="*/ 2364232 w 7351379"/>
              <a:gd name="connsiteY4" fmla="*/ 1835399 h 2157820"/>
              <a:gd name="connsiteX5" fmla="*/ 2361887 w 7351379"/>
              <a:gd name="connsiteY5" fmla="*/ 3839 h 2157820"/>
              <a:gd name="connsiteX6" fmla="*/ 0 w 7351379"/>
              <a:gd name="connsiteY6" fmla="*/ 0 h 2157820"/>
              <a:gd name="connsiteX0" fmla="*/ 0 w 7347903"/>
              <a:gd name="connsiteY0" fmla="*/ 0 h 2157820"/>
              <a:gd name="connsiteX1" fmla="*/ 1967 w 7347903"/>
              <a:gd name="connsiteY1" fmla="*/ 2157820 h 2157820"/>
              <a:gd name="connsiteX2" fmla="*/ 7343369 w 7347903"/>
              <a:gd name="connsiteY2" fmla="*/ 2156342 h 2157820"/>
              <a:gd name="connsiteX3" fmla="*/ 7347903 w 7347903"/>
              <a:gd name="connsiteY3" fmla="*/ 1841638 h 2157820"/>
              <a:gd name="connsiteX4" fmla="*/ 2364232 w 7347903"/>
              <a:gd name="connsiteY4" fmla="*/ 1835399 h 2157820"/>
              <a:gd name="connsiteX5" fmla="*/ 2361887 w 7347903"/>
              <a:gd name="connsiteY5" fmla="*/ 3839 h 2157820"/>
              <a:gd name="connsiteX6" fmla="*/ 0 w 7347903"/>
              <a:gd name="connsiteY6" fmla="*/ 0 h 2157820"/>
              <a:gd name="connsiteX0" fmla="*/ 0 w 7347903"/>
              <a:gd name="connsiteY0" fmla="*/ 0 h 2157820"/>
              <a:gd name="connsiteX1" fmla="*/ 1967 w 7347903"/>
              <a:gd name="connsiteY1" fmla="*/ 2157820 h 2157820"/>
              <a:gd name="connsiteX2" fmla="*/ 7343369 w 7347903"/>
              <a:gd name="connsiteY2" fmla="*/ 2156342 h 2157820"/>
              <a:gd name="connsiteX3" fmla="*/ 7347903 w 7347903"/>
              <a:gd name="connsiteY3" fmla="*/ 1841638 h 2157820"/>
              <a:gd name="connsiteX4" fmla="*/ 2364232 w 7347903"/>
              <a:gd name="connsiteY4" fmla="*/ 1835399 h 2157820"/>
              <a:gd name="connsiteX5" fmla="*/ 2361887 w 7347903"/>
              <a:gd name="connsiteY5" fmla="*/ 3839 h 2157820"/>
              <a:gd name="connsiteX6" fmla="*/ 0 w 7347903"/>
              <a:gd name="connsiteY6" fmla="*/ 0 h 2157820"/>
              <a:gd name="connsiteX0" fmla="*/ 0 w 7350324"/>
              <a:gd name="connsiteY0" fmla="*/ 0 h 2157820"/>
              <a:gd name="connsiteX1" fmla="*/ 1967 w 7350324"/>
              <a:gd name="connsiteY1" fmla="*/ 2157820 h 2157820"/>
              <a:gd name="connsiteX2" fmla="*/ 7350324 w 7350324"/>
              <a:gd name="connsiteY2" fmla="*/ 2156342 h 2157820"/>
              <a:gd name="connsiteX3" fmla="*/ 7347903 w 7350324"/>
              <a:gd name="connsiteY3" fmla="*/ 1841638 h 2157820"/>
              <a:gd name="connsiteX4" fmla="*/ 2364232 w 7350324"/>
              <a:gd name="connsiteY4" fmla="*/ 1835399 h 2157820"/>
              <a:gd name="connsiteX5" fmla="*/ 2361887 w 7350324"/>
              <a:gd name="connsiteY5" fmla="*/ 3839 h 2157820"/>
              <a:gd name="connsiteX6" fmla="*/ 0 w 7350324"/>
              <a:gd name="connsiteY6" fmla="*/ 0 h 2157820"/>
              <a:gd name="connsiteX0" fmla="*/ 0 w 7347903"/>
              <a:gd name="connsiteY0" fmla="*/ 0 h 2157820"/>
              <a:gd name="connsiteX1" fmla="*/ 1967 w 7347903"/>
              <a:gd name="connsiteY1" fmla="*/ 2157820 h 2157820"/>
              <a:gd name="connsiteX2" fmla="*/ 7346848 w 7347903"/>
              <a:gd name="connsiteY2" fmla="*/ 2156342 h 2157820"/>
              <a:gd name="connsiteX3" fmla="*/ 7347903 w 7347903"/>
              <a:gd name="connsiteY3" fmla="*/ 1841638 h 2157820"/>
              <a:gd name="connsiteX4" fmla="*/ 2364232 w 7347903"/>
              <a:gd name="connsiteY4" fmla="*/ 1835399 h 2157820"/>
              <a:gd name="connsiteX5" fmla="*/ 2361887 w 7347903"/>
              <a:gd name="connsiteY5" fmla="*/ 3839 h 2157820"/>
              <a:gd name="connsiteX6" fmla="*/ 0 w 7347903"/>
              <a:gd name="connsiteY6" fmla="*/ 0 h 2157820"/>
              <a:gd name="connsiteX0" fmla="*/ 0 w 7347903"/>
              <a:gd name="connsiteY0" fmla="*/ 0 h 2157820"/>
              <a:gd name="connsiteX1" fmla="*/ 1967 w 7347903"/>
              <a:gd name="connsiteY1" fmla="*/ 2157820 h 2157820"/>
              <a:gd name="connsiteX2" fmla="*/ 7346849 w 7347903"/>
              <a:gd name="connsiteY2" fmla="*/ 2156342 h 2157820"/>
              <a:gd name="connsiteX3" fmla="*/ 7347903 w 7347903"/>
              <a:gd name="connsiteY3" fmla="*/ 1841638 h 2157820"/>
              <a:gd name="connsiteX4" fmla="*/ 2364232 w 7347903"/>
              <a:gd name="connsiteY4" fmla="*/ 1835399 h 2157820"/>
              <a:gd name="connsiteX5" fmla="*/ 2361887 w 7347903"/>
              <a:gd name="connsiteY5" fmla="*/ 3839 h 2157820"/>
              <a:gd name="connsiteX6" fmla="*/ 0 w 7347903"/>
              <a:gd name="connsiteY6" fmla="*/ 0 h 2157820"/>
              <a:gd name="connsiteX0" fmla="*/ 0 w 7347903"/>
              <a:gd name="connsiteY0" fmla="*/ 0 h 2157820"/>
              <a:gd name="connsiteX1" fmla="*/ 1967 w 7347903"/>
              <a:gd name="connsiteY1" fmla="*/ 2157820 h 2157820"/>
              <a:gd name="connsiteX2" fmla="*/ 7346849 w 7347903"/>
              <a:gd name="connsiteY2" fmla="*/ 2156342 h 2157820"/>
              <a:gd name="connsiteX3" fmla="*/ 7347903 w 7347903"/>
              <a:gd name="connsiteY3" fmla="*/ 1841638 h 2157820"/>
              <a:gd name="connsiteX4" fmla="*/ 2364232 w 7347903"/>
              <a:gd name="connsiteY4" fmla="*/ 1835399 h 2157820"/>
              <a:gd name="connsiteX5" fmla="*/ 2361887 w 7347903"/>
              <a:gd name="connsiteY5" fmla="*/ 3839 h 2157820"/>
              <a:gd name="connsiteX6" fmla="*/ 0 w 7347903"/>
              <a:gd name="connsiteY6" fmla="*/ 0 h 2157820"/>
              <a:gd name="connsiteX0" fmla="*/ 0 w 7348699"/>
              <a:gd name="connsiteY0" fmla="*/ 0 h 2157820"/>
              <a:gd name="connsiteX1" fmla="*/ 1967 w 7348699"/>
              <a:gd name="connsiteY1" fmla="*/ 2157820 h 2157820"/>
              <a:gd name="connsiteX2" fmla="*/ 7346849 w 7348699"/>
              <a:gd name="connsiteY2" fmla="*/ 2156342 h 2157820"/>
              <a:gd name="connsiteX3" fmla="*/ 7347903 w 7348699"/>
              <a:gd name="connsiteY3" fmla="*/ 1841638 h 2157820"/>
              <a:gd name="connsiteX4" fmla="*/ 2364232 w 7348699"/>
              <a:gd name="connsiteY4" fmla="*/ 1835399 h 2157820"/>
              <a:gd name="connsiteX5" fmla="*/ 2361887 w 7348699"/>
              <a:gd name="connsiteY5" fmla="*/ 3839 h 2157820"/>
              <a:gd name="connsiteX6" fmla="*/ 0 w 7348699"/>
              <a:gd name="connsiteY6" fmla="*/ 0 h 2157820"/>
              <a:gd name="connsiteX0" fmla="*/ 0 w 7346849"/>
              <a:gd name="connsiteY0" fmla="*/ 0 h 2157820"/>
              <a:gd name="connsiteX1" fmla="*/ 1967 w 7346849"/>
              <a:gd name="connsiteY1" fmla="*/ 2157820 h 2157820"/>
              <a:gd name="connsiteX2" fmla="*/ 7346849 w 7346849"/>
              <a:gd name="connsiteY2" fmla="*/ 2156342 h 2157820"/>
              <a:gd name="connsiteX3" fmla="*/ 7344427 w 7346849"/>
              <a:gd name="connsiteY3" fmla="*/ 1838868 h 2157820"/>
              <a:gd name="connsiteX4" fmla="*/ 2364232 w 7346849"/>
              <a:gd name="connsiteY4" fmla="*/ 1835399 h 2157820"/>
              <a:gd name="connsiteX5" fmla="*/ 2361887 w 7346849"/>
              <a:gd name="connsiteY5" fmla="*/ 3839 h 2157820"/>
              <a:gd name="connsiteX6" fmla="*/ 0 w 7346849"/>
              <a:gd name="connsiteY6" fmla="*/ 0 h 2157820"/>
              <a:gd name="connsiteX0" fmla="*/ 0 w 7351936"/>
              <a:gd name="connsiteY0" fmla="*/ 0 h 2157820"/>
              <a:gd name="connsiteX1" fmla="*/ 1967 w 7351936"/>
              <a:gd name="connsiteY1" fmla="*/ 2157820 h 2157820"/>
              <a:gd name="connsiteX2" fmla="*/ 7346849 w 7351936"/>
              <a:gd name="connsiteY2" fmla="*/ 2156342 h 2157820"/>
              <a:gd name="connsiteX3" fmla="*/ 7351379 w 7351936"/>
              <a:gd name="connsiteY3" fmla="*/ 1838868 h 2157820"/>
              <a:gd name="connsiteX4" fmla="*/ 2364232 w 7351936"/>
              <a:gd name="connsiteY4" fmla="*/ 1835399 h 2157820"/>
              <a:gd name="connsiteX5" fmla="*/ 2361887 w 7351936"/>
              <a:gd name="connsiteY5" fmla="*/ 3839 h 2157820"/>
              <a:gd name="connsiteX6" fmla="*/ 0 w 7351936"/>
              <a:gd name="connsiteY6" fmla="*/ 0 h 2157820"/>
              <a:gd name="connsiteX0" fmla="*/ 0 w 7351936"/>
              <a:gd name="connsiteY0" fmla="*/ 0 h 2157820"/>
              <a:gd name="connsiteX1" fmla="*/ 1967 w 7351936"/>
              <a:gd name="connsiteY1" fmla="*/ 2157820 h 2157820"/>
              <a:gd name="connsiteX2" fmla="*/ 7346849 w 7351936"/>
              <a:gd name="connsiteY2" fmla="*/ 2156342 h 2157820"/>
              <a:gd name="connsiteX3" fmla="*/ 7351380 w 7351936"/>
              <a:gd name="connsiteY3" fmla="*/ 1838868 h 2157820"/>
              <a:gd name="connsiteX4" fmla="*/ 2364232 w 7351936"/>
              <a:gd name="connsiteY4" fmla="*/ 1835399 h 2157820"/>
              <a:gd name="connsiteX5" fmla="*/ 2361887 w 7351936"/>
              <a:gd name="connsiteY5" fmla="*/ 3839 h 2157820"/>
              <a:gd name="connsiteX6" fmla="*/ 0 w 7351936"/>
              <a:gd name="connsiteY6" fmla="*/ 0 h 2157820"/>
              <a:gd name="connsiteX0" fmla="*/ 0 w 7348698"/>
              <a:gd name="connsiteY0" fmla="*/ 0 h 2157820"/>
              <a:gd name="connsiteX1" fmla="*/ 1967 w 7348698"/>
              <a:gd name="connsiteY1" fmla="*/ 2157820 h 2157820"/>
              <a:gd name="connsiteX2" fmla="*/ 7346849 w 7348698"/>
              <a:gd name="connsiteY2" fmla="*/ 2156342 h 2157820"/>
              <a:gd name="connsiteX3" fmla="*/ 7347903 w 7348698"/>
              <a:gd name="connsiteY3" fmla="*/ 1838868 h 2157820"/>
              <a:gd name="connsiteX4" fmla="*/ 2364232 w 7348698"/>
              <a:gd name="connsiteY4" fmla="*/ 1835399 h 2157820"/>
              <a:gd name="connsiteX5" fmla="*/ 2361887 w 7348698"/>
              <a:gd name="connsiteY5" fmla="*/ 3839 h 2157820"/>
              <a:gd name="connsiteX6" fmla="*/ 0 w 7348698"/>
              <a:gd name="connsiteY6" fmla="*/ 0 h 2157820"/>
              <a:gd name="connsiteX0" fmla="*/ 0 w 7348698"/>
              <a:gd name="connsiteY0" fmla="*/ 3549 h 2161369"/>
              <a:gd name="connsiteX1" fmla="*/ 1967 w 7348698"/>
              <a:gd name="connsiteY1" fmla="*/ 2161369 h 2161369"/>
              <a:gd name="connsiteX2" fmla="*/ 7346849 w 7348698"/>
              <a:gd name="connsiteY2" fmla="*/ 2159891 h 2161369"/>
              <a:gd name="connsiteX3" fmla="*/ 7347903 w 7348698"/>
              <a:gd name="connsiteY3" fmla="*/ 1842417 h 2161369"/>
              <a:gd name="connsiteX4" fmla="*/ 2364232 w 7348698"/>
              <a:gd name="connsiteY4" fmla="*/ 1838948 h 2161369"/>
              <a:gd name="connsiteX5" fmla="*/ 2111569 w 7348698"/>
              <a:gd name="connsiteY5" fmla="*/ 0 h 2161369"/>
              <a:gd name="connsiteX6" fmla="*/ 0 w 7348698"/>
              <a:gd name="connsiteY6" fmla="*/ 3549 h 2161369"/>
              <a:gd name="connsiteX0" fmla="*/ 0 w 7348698"/>
              <a:gd name="connsiteY0" fmla="*/ 3549 h 2161369"/>
              <a:gd name="connsiteX1" fmla="*/ 1967 w 7348698"/>
              <a:gd name="connsiteY1" fmla="*/ 2161369 h 2161369"/>
              <a:gd name="connsiteX2" fmla="*/ 7346849 w 7348698"/>
              <a:gd name="connsiteY2" fmla="*/ 2159891 h 2161369"/>
              <a:gd name="connsiteX3" fmla="*/ 7347903 w 7348698"/>
              <a:gd name="connsiteY3" fmla="*/ 1842417 h 2161369"/>
              <a:gd name="connsiteX4" fmla="*/ 2113915 w 7348698"/>
              <a:gd name="connsiteY4" fmla="*/ 1838948 h 2161369"/>
              <a:gd name="connsiteX5" fmla="*/ 2111569 w 7348698"/>
              <a:gd name="connsiteY5" fmla="*/ 0 h 2161369"/>
              <a:gd name="connsiteX6" fmla="*/ 0 w 7348698"/>
              <a:gd name="connsiteY6" fmla="*/ 3549 h 2161369"/>
              <a:gd name="connsiteX0" fmla="*/ 0 w 7348698"/>
              <a:gd name="connsiteY0" fmla="*/ 3549 h 2161369"/>
              <a:gd name="connsiteX1" fmla="*/ 1967 w 7348698"/>
              <a:gd name="connsiteY1" fmla="*/ 2161369 h 2161369"/>
              <a:gd name="connsiteX2" fmla="*/ 7346849 w 7348698"/>
              <a:gd name="connsiteY2" fmla="*/ 2159891 h 2161369"/>
              <a:gd name="connsiteX3" fmla="*/ 7347903 w 7348698"/>
              <a:gd name="connsiteY3" fmla="*/ 1842417 h 2161369"/>
              <a:gd name="connsiteX4" fmla="*/ 2113915 w 7348698"/>
              <a:gd name="connsiteY4" fmla="*/ 1535508 h 2161369"/>
              <a:gd name="connsiteX5" fmla="*/ 2111569 w 7348698"/>
              <a:gd name="connsiteY5" fmla="*/ 0 h 2161369"/>
              <a:gd name="connsiteX6" fmla="*/ 0 w 7348698"/>
              <a:gd name="connsiteY6" fmla="*/ 3549 h 2161369"/>
              <a:gd name="connsiteX0" fmla="*/ 0 w 7574092"/>
              <a:gd name="connsiteY0" fmla="*/ 3549 h 2161369"/>
              <a:gd name="connsiteX1" fmla="*/ 1967 w 7574092"/>
              <a:gd name="connsiteY1" fmla="*/ 2161369 h 2161369"/>
              <a:gd name="connsiteX2" fmla="*/ 7346849 w 7574092"/>
              <a:gd name="connsiteY2" fmla="*/ 2159891 h 2161369"/>
              <a:gd name="connsiteX3" fmla="*/ 7574066 w 7574092"/>
              <a:gd name="connsiteY3" fmla="*/ 1538977 h 2161369"/>
              <a:gd name="connsiteX4" fmla="*/ 2113915 w 7574092"/>
              <a:gd name="connsiteY4" fmla="*/ 1535508 h 2161369"/>
              <a:gd name="connsiteX5" fmla="*/ 2111569 w 7574092"/>
              <a:gd name="connsiteY5" fmla="*/ 0 h 2161369"/>
              <a:gd name="connsiteX6" fmla="*/ 0 w 7574092"/>
              <a:gd name="connsiteY6" fmla="*/ 3549 h 2161369"/>
              <a:gd name="connsiteX0" fmla="*/ 0 w 7584916"/>
              <a:gd name="connsiteY0" fmla="*/ 3549 h 2161369"/>
              <a:gd name="connsiteX1" fmla="*/ 1967 w 7584916"/>
              <a:gd name="connsiteY1" fmla="*/ 2161369 h 2161369"/>
              <a:gd name="connsiteX2" fmla="*/ 7584916 w 7584916"/>
              <a:gd name="connsiteY2" fmla="*/ 2140926 h 2161369"/>
              <a:gd name="connsiteX3" fmla="*/ 7574066 w 7584916"/>
              <a:gd name="connsiteY3" fmla="*/ 1538977 h 2161369"/>
              <a:gd name="connsiteX4" fmla="*/ 2113915 w 7584916"/>
              <a:gd name="connsiteY4" fmla="*/ 1535508 h 2161369"/>
              <a:gd name="connsiteX5" fmla="*/ 2111569 w 7584916"/>
              <a:gd name="connsiteY5" fmla="*/ 0 h 2161369"/>
              <a:gd name="connsiteX6" fmla="*/ 0 w 7584916"/>
              <a:gd name="connsiteY6" fmla="*/ 3549 h 2161369"/>
              <a:gd name="connsiteX0" fmla="*/ 0 w 7592355"/>
              <a:gd name="connsiteY0" fmla="*/ 3549 h 2161369"/>
              <a:gd name="connsiteX1" fmla="*/ 1967 w 7592355"/>
              <a:gd name="connsiteY1" fmla="*/ 2161369 h 2161369"/>
              <a:gd name="connsiteX2" fmla="*/ 7592355 w 7592355"/>
              <a:gd name="connsiteY2" fmla="*/ 2140926 h 2161369"/>
              <a:gd name="connsiteX3" fmla="*/ 7574066 w 7592355"/>
              <a:gd name="connsiteY3" fmla="*/ 1538977 h 2161369"/>
              <a:gd name="connsiteX4" fmla="*/ 2113915 w 7592355"/>
              <a:gd name="connsiteY4" fmla="*/ 1535508 h 2161369"/>
              <a:gd name="connsiteX5" fmla="*/ 2111569 w 7592355"/>
              <a:gd name="connsiteY5" fmla="*/ 0 h 2161369"/>
              <a:gd name="connsiteX6" fmla="*/ 0 w 7592355"/>
              <a:gd name="connsiteY6" fmla="*/ 3549 h 2161369"/>
              <a:gd name="connsiteX0" fmla="*/ 0 w 7574647"/>
              <a:gd name="connsiteY0" fmla="*/ 3549 h 2161369"/>
              <a:gd name="connsiteX1" fmla="*/ 1967 w 7574647"/>
              <a:gd name="connsiteY1" fmla="*/ 2161369 h 2161369"/>
              <a:gd name="connsiteX2" fmla="*/ 7570037 w 7574647"/>
              <a:gd name="connsiteY2" fmla="*/ 2140926 h 2161369"/>
              <a:gd name="connsiteX3" fmla="*/ 7574066 w 7574647"/>
              <a:gd name="connsiteY3" fmla="*/ 1538977 h 2161369"/>
              <a:gd name="connsiteX4" fmla="*/ 2113915 w 7574647"/>
              <a:gd name="connsiteY4" fmla="*/ 1535508 h 2161369"/>
              <a:gd name="connsiteX5" fmla="*/ 2111569 w 7574647"/>
              <a:gd name="connsiteY5" fmla="*/ 0 h 2161369"/>
              <a:gd name="connsiteX6" fmla="*/ 0 w 7574647"/>
              <a:gd name="connsiteY6" fmla="*/ 3549 h 2161369"/>
              <a:gd name="connsiteX0" fmla="*/ 0 w 7574647"/>
              <a:gd name="connsiteY0" fmla="*/ 3549 h 2161369"/>
              <a:gd name="connsiteX1" fmla="*/ 1967 w 7574647"/>
              <a:gd name="connsiteY1" fmla="*/ 2161369 h 2161369"/>
              <a:gd name="connsiteX2" fmla="*/ 7570037 w 7574647"/>
              <a:gd name="connsiteY2" fmla="*/ 2140926 h 2161369"/>
              <a:gd name="connsiteX3" fmla="*/ 7574066 w 7574647"/>
              <a:gd name="connsiteY3" fmla="*/ 1538977 h 2161369"/>
              <a:gd name="connsiteX4" fmla="*/ 2113915 w 7574647"/>
              <a:gd name="connsiteY4" fmla="*/ 1535508 h 2161369"/>
              <a:gd name="connsiteX5" fmla="*/ 2111569 w 7574647"/>
              <a:gd name="connsiteY5" fmla="*/ 0 h 2161369"/>
              <a:gd name="connsiteX6" fmla="*/ 0 w 7574647"/>
              <a:gd name="connsiteY6" fmla="*/ 3549 h 2161369"/>
              <a:gd name="connsiteX0" fmla="*/ 0 w 7570037"/>
              <a:gd name="connsiteY0" fmla="*/ 3549 h 2161369"/>
              <a:gd name="connsiteX1" fmla="*/ 1967 w 7570037"/>
              <a:gd name="connsiteY1" fmla="*/ 2161369 h 2161369"/>
              <a:gd name="connsiteX2" fmla="*/ 7570037 w 7570037"/>
              <a:gd name="connsiteY2" fmla="*/ 2140926 h 2161369"/>
              <a:gd name="connsiteX3" fmla="*/ 7559187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70037"/>
              <a:gd name="connsiteY0" fmla="*/ 3549 h 2161369"/>
              <a:gd name="connsiteX1" fmla="*/ 1967 w 7570037"/>
              <a:gd name="connsiteY1" fmla="*/ 2161369 h 2161369"/>
              <a:gd name="connsiteX2" fmla="*/ 7570037 w 7570037"/>
              <a:gd name="connsiteY2" fmla="*/ 2140926 h 2161369"/>
              <a:gd name="connsiteX3" fmla="*/ 7566628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67210"/>
              <a:gd name="connsiteY0" fmla="*/ 3549 h 2161369"/>
              <a:gd name="connsiteX1" fmla="*/ 1967 w 7567210"/>
              <a:gd name="connsiteY1" fmla="*/ 2161369 h 2161369"/>
              <a:gd name="connsiteX2" fmla="*/ 7562597 w 7567210"/>
              <a:gd name="connsiteY2" fmla="*/ 2140926 h 2161369"/>
              <a:gd name="connsiteX3" fmla="*/ 7566628 w 7567210"/>
              <a:gd name="connsiteY3" fmla="*/ 1538977 h 2161369"/>
              <a:gd name="connsiteX4" fmla="*/ 2113915 w 7567210"/>
              <a:gd name="connsiteY4" fmla="*/ 1535508 h 2161369"/>
              <a:gd name="connsiteX5" fmla="*/ 2111569 w 7567210"/>
              <a:gd name="connsiteY5" fmla="*/ 0 h 2161369"/>
              <a:gd name="connsiteX6" fmla="*/ 0 w 7567210"/>
              <a:gd name="connsiteY6" fmla="*/ 3549 h 2161369"/>
              <a:gd name="connsiteX0" fmla="*/ 0 w 7592355"/>
              <a:gd name="connsiteY0" fmla="*/ 3549 h 2161369"/>
              <a:gd name="connsiteX1" fmla="*/ 1967 w 7592355"/>
              <a:gd name="connsiteY1" fmla="*/ 2161369 h 2161369"/>
              <a:gd name="connsiteX2" fmla="*/ 7592355 w 7592355"/>
              <a:gd name="connsiteY2" fmla="*/ 2146853 h 2161369"/>
              <a:gd name="connsiteX3" fmla="*/ 7566628 w 7592355"/>
              <a:gd name="connsiteY3" fmla="*/ 1538977 h 2161369"/>
              <a:gd name="connsiteX4" fmla="*/ 2113915 w 7592355"/>
              <a:gd name="connsiteY4" fmla="*/ 1535508 h 2161369"/>
              <a:gd name="connsiteX5" fmla="*/ 2111569 w 7592355"/>
              <a:gd name="connsiteY5" fmla="*/ 0 h 2161369"/>
              <a:gd name="connsiteX6" fmla="*/ 0 w 7592355"/>
              <a:gd name="connsiteY6" fmla="*/ 3549 h 2161369"/>
              <a:gd name="connsiteX0" fmla="*/ 0 w 7584916"/>
              <a:gd name="connsiteY0" fmla="*/ 3549 h 2161369"/>
              <a:gd name="connsiteX1" fmla="*/ 1967 w 7584916"/>
              <a:gd name="connsiteY1" fmla="*/ 2161369 h 2161369"/>
              <a:gd name="connsiteX2" fmla="*/ 7584916 w 7584916"/>
              <a:gd name="connsiteY2" fmla="*/ 2146853 h 2161369"/>
              <a:gd name="connsiteX3" fmla="*/ 7566628 w 7584916"/>
              <a:gd name="connsiteY3" fmla="*/ 1538977 h 2161369"/>
              <a:gd name="connsiteX4" fmla="*/ 2113915 w 7584916"/>
              <a:gd name="connsiteY4" fmla="*/ 1535508 h 2161369"/>
              <a:gd name="connsiteX5" fmla="*/ 2111569 w 7584916"/>
              <a:gd name="connsiteY5" fmla="*/ 0 h 2161369"/>
              <a:gd name="connsiteX6" fmla="*/ 0 w 7584916"/>
              <a:gd name="connsiteY6" fmla="*/ 3549 h 2161369"/>
              <a:gd name="connsiteX0" fmla="*/ 0 w 7570037"/>
              <a:gd name="connsiteY0" fmla="*/ 3549 h 2161369"/>
              <a:gd name="connsiteX1" fmla="*/ 1967 w 7570037"/>
              <a:gd name="connsiteY1" fmla="*/ 2161369 h 2161369"/>
              <a:gd name="connsiteX2" fmla="*/ 7570037 w 7570037"/>
              <a:gd name="connsiteY2" fmla="*/ 2146853 h 2161369"/>
              <a:gd name="connsiteX3" fmla="*/ 7566628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70037"/>
              <a:gd name="connsiteY0" fmla="*/ 3549 h 2161369"/>
              <a:gd name="connsiteX1" fmla="*/ 1967 w 7570037"/>
              <a:gd name="connsiteY1" fmla="*/ 2161369 h 2161369"/>
              <a:gd name="connsiteX2" fmla="*/ 7570037 w 7570037"/>
              <a:gd name="connsiteY2" fmla="*/ 2146853 h 2161369"/>
              <a:gd name="connsiteX3" fmla="*/ 7566628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70037"/>
              <a:gd name="connsiteY0" fmla="*/ 3549 h 2161369"/>
              <a:gd name="connsiteX1" fmla="*/ 1967 w 7570037"/>
              <a:gd name="connsiteY1" fmla="*/ 2161369 h 2161369"/>
              <a:gd name="connsiteX2" fmla="*/ 7570037 w 7570037"/>
              <a:gd name="connsiteY2" fmla="*/ 2146853 h 2161369"/>
              <a:gd name="connsiteX3" fmla="*/ 7566628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70037"/>
              <a:gd name="connsiteY0" fmla="*/ 3549 h 2161369"/>
              <a:gd name="connsiteX1" fmla="*/ 1967 w 7570037"/>
              <a:gd name="connsiteY1" fmla="*/ 2161369 h 2161369"/>
              <a:gd name="connsiteX2" fmla="*/ 7570037 w 7570037"/>
              <a:gd name="connsiteY2" fmla="*/ 2146853 h 2161369"/>
              <a:gd name="connsiteX3" fmla="*/ 7566628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7570037"/>
              <a:gd name="connsiteY0" fmla="*/ 3549 h 2161369"/>
              <a:gd name="connsiteX1" fmla="*/ 1967 w 7570037"/>
              <a:gd name="connsiteY1" fmla="*/ 2161369 h 2161369"/>
              <a:gd name="connsiteX2" fmla="*/ 7570037 w 7570037"/>
              <a:gd name="connsiteY2" fmla="*/ 2146853 h 2161369"/>
              <a:gd name="connsiteX3" fmla="*/ 5751373 w 7570037"/>
              <a:gd name="connsiteY3" fmla="*/ 1538977 h 2161369"/>
              <a:gd name="connsiteX4" fmla="*/ 2113915 w 7570037"/>
              <a:gd name="connsiteY4" fmla="*/ 1535508 h 2161369"/>
              <a:gd name="connsiteX5" fmla="*/ 2111569 w 7570037"/>
              <a:gd name="connsiteY5" fmla="*/ 0 h 2161369"/>
              <a:gd name="connsiteX6" fmla="*/ 0 w 7570037"/>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1373 w 5762220"/>
              <a:gd name="connsiteY3" fmla="*/ 1538977 h 2161369"/>
              <a:gd name="connsiteX4" fmla="*/ 2113915 w 5762220"/>
              <a:gd name="connsiteY4" fmla="*/ 1535508 h 2161369"/>
              <a:gd name="connsiteX5" fmla="*/ 2111569 w 5762220"/>
              <a:gd name="connsiteY5" fmla="*/ 0 h 2161369"/>
              <a:gd name="connsiteX6" fmla="*/ 0 w 5762220"/>
              <a:gd name="connsiteY6" fmla="*/ 3549 h 2161369"/>
              <a:gd name="connsiteX0" fmla="*/ 0 w 5754781"/>
              <a:gd name="connsiteY0" fmla="*/ 3549 h 2161369"/>
              <a:gd name="connsiteX1" fmla="*/ 1967 w 5754781"/>
              <a:gd name="connsiteY1" fmla="*/ 2161369 h 2161369"/>
              <a:gd name="connsiteX2" fmla="*/ 5754781 w 5754781"/>
              <a:gd name="connsiteY2" fmla="*/ 2146853 h 2161369"/>
              <a:gd name="connsiteX3" fmla="*/ 5751373 w 5754781"/>
              <a:gd name="connsiteY3" fmla="*/ 1538977 h 2161369"/>
              <a:gd name="connsiteX4" fmla="*/ 2113915 w 5754781"/>
              <a:gd name="connsiteY4" fmla="*/ 1535508 h 2161369"/>
              <a:gd name="connsiteX5" fmla="*/ 2111569 w 5754781"/>
              <a:gd name="connsiteY5" fmla="*/ 0 h 2161369"/>
              <a:gd name="connsiteX6" fmla="*/ 0 w 5754781"/>
              <a:gd name="connsiteY6" fmla="*/ 3549 h 2161369"/>
              <a:gd name="connsiteX0" fmla="*/ 0 w 5769660"/>
              <a:gd name="connsiteY0" fmla="*/ 3549 h 2161369"/>
              <a:gd name="connsiteX1" fmla="*/ 1967 w 5769660"/>
              <a:gd name="connsiteY1" fmla="*/ 2161369 h 2161369"/>
              <a:gd name="connsiteX2" fmla="*/ 5769660 w 5769660"/>
              <a:gd name="connsiteY2" fmla="*/ 2146853 h 2161369"/>
              <a:gd name="connsiteX3" fmla="*/ 5751373 w 5769660"/>
              <a:gd name="connsiteY3" fmla="*/ 1538977 h 2161369"/>
              <a:gd name="connsiteX4" fmla="*/ 2113915 w 5769660"/>
              <a:gd name="connsiteY4" fmla="*/ 1535508 h 2161369"/>
              <a:gd name="connsiteX5" fmla="*/ 2111569 w 5769660"/>
              <a:gd name="connsiteY5" fmla="*/ 0 h 2161369"/>
              <a:gd name="connsiteX6" fmla="*/ 0 w 576966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1373 w 5762220"/>
              <a:gd name="connsiteY3" fmla="*/ 1538977 h 2161369"/>
              <a:gd name="connsiteX4" fmla="*/ 2113915 w 5762220"/>
              <a:gd name="connsiteY4" fmla="*/ 1535508 h 2161369"/>
              <a:gd name="connsiteX5" fmla="*/ 2111569 w 5762220"/>
              <a:gd name="connsiteY5" fmla="*/ 0 h 2161369"/>
              <a:gd name="connsiteX6" fmla="*/ 0 w 576222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1373 w 5762220"/>
              <a:gd name="connsiteY3" fmla="*/ 1538977 h 2161369"/>
              <a:gd name="connsiteX4" fmla="*/ 2113915 w 5762220"/>
              <a:gd name="connsiteY4" fmla="*/ 1535508 h 2161369"/>
              <a:gd name="connsiteX5" fmla="*/ 2111569 w 5762220"/>
              <a:gd name="connsiteY5" fmla="*/ 0 h 2161369"/>
              <a:gd name="connsiteX6" fmla="*/ 0 w 576222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1373 w 5762220"/>
              <a:gd name="connsiteY3" fmla="*/ 1538977 h 2161369"/>
              <a:gd name="connsiteX4" fmla="*/ 2113915 w 5762220"/>
              <a:gd name="connsiteY4" fmla="*/ 1535508 h 2161369"/>
              <a:gd name="connsiteX5" fmla="*/ 2111569 w 5762220"/>
              <a:gd name="connsiteY5" fmla="*/ 0 h 2161369"/>
              <a:gd name="connsiteX6" fmla="*/ 0 w 576222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8813 w 5762220"/>
              <a:gd name="connsiteY3" fmla="*/ 1544904 h 2161369"/>
              <a:gd name="connsiteX4" fmla="*/ 2113915 w 5762220"/>
              <a:gd name="connsiteY4" fmla="*/ 1535508 h 2161369"/>
              <a:gd name="connsiteX5" fmla="*/ 2111569 w 5762220"/>
              <a:gd name="connsiteY5" fmla="*/ 0 h 2161369"/>
              <a:gd name="connsiteX6" fmla="*/ 0 w 576222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58813 w 5762220"/>
              <a:gd name="connsiteY3" fmla="*/ 1538979 h 2161369"/>
              <a:gd name="connsiteX4" fmla="*/ 2113915 w 5762220"/>
              <a:gd name="connsiteY4" fmla="*/ 1535508 h 2161369"/>
              <a:gd name="connsiteX5" fmla="*/ 2111569 w 5762220"/>
              <a:gd name="connsiteY5" fmla="*/ 0 h 2161369"/>
              <a:gd name="connsiteX6" fmla="*/ 0 w 5762220"/>
              <a:gd name="connsiteY6" fmla="*/ 3549 h 2161369"/>
              <a:gd name="connsiteX0" fmla="*/ 0 w 5762220"/>
              <a:gd name="connsiteY0" fmla="*/ 3549 h 2161369"/>
              <a:gd name="connsiteX1" fmla="*/ 1967 w 5762220"/>
              <a:gd name="connsiteY1" fmla="*/ 2161369 h 2161369"/>
              <a:gd name="connsiteX2" fmla="*/ 5762220 w 5762220"/>
              <a:gd name="connsiteY2" fmla="*/ 2146853 h 2161369"/>
              <a:gd name="connsiteX3" fmla="*/ 5734014 w 5762220"/>
              <a:gd name="connsiteY3" fmla="*/ 1538979 h 2161369"/>
              <a:gd name="connsiteX4" fmla="*/ 2113915 w 5762220"/>
              <a:gd name="connsiteY4" fmla="*/ 1535508 h 2161369"/>
              <a:gd name="connsiteX5" fmla="*/ 2111569 w 5762220"/>
              <a:gd name="connsiteY5" fmla="*/ 0 h 2161369"/>
              <a:gd name="connsiteX6" fmla="*/ 0 w 5762220"/>
              <a:gd name="connsiteY6" fmla="*/ 3549 h 2161369"/>
              <a:gd name="connsiteX0" fmla="*/ 0 w 5737421"/>
              <a:gd name="connsiteY0" fmla="*/ 3549 h 2161369"/>
              <a:gd name="connsiteX1" fmla="*/ 1967 w 5737421"/>
              <a:gd name="connsiteY1" fmla="*/ 2161369 h 2161369"/>
              <a:gd name="connsiteX2" fmla="*/ 5737421 w 5737421"/>
              <a:gd name="connsiteY2" fmla="*/ 2146853 h 2161369"/>
              <a:gd name="connsiteX3" fmla="*/ 5734014 w 5737421"/>
              <a:gd name="connsiteY3" fmla="*/ 1538979 h 2161369"/>
              <a:gd name="connsiteX4" fmla="*/ 2113915 w 5737421"/>
              <a:gd name="connsiteY4" fmla="*/ 1535508 h 2161369"/>
              <a:gd name="connsiteX5" fmla="*/ 2111569 w 5737421"/>
              <a:gd name="connsiteY5" fmla="*/ 0 h 2161369"/>
              <a:gd name="connsiteX6" fmla="*/ 0 w 5737421"/>
              <a:gd name="connsiteY6" fmla="*/ 3549 h 2161369"/>
              <a:gd name="connsiteX0" fmla="*/ 0 w 5739724"/>
              <a:gd name="connsiteY0" fmla="*/ 3549 h 2161369"/>
              <a:gd name="connsiteX1" fmla="*/ 1967 w 5739724"/>
              <a:gd name="connsiteY1" fmla="*/ 2161369 h 2161369"/>
              <a:gd name="connsiteX2" fmla="*/ 5737421 w 5739724"/>
              <a:gd name="connsiteY2" fmla="*/ 2146853 h 2161369"/>
              <a:gd name="connsiteX3" fmla="*/ 5738974 w 5739724"/>
              <a:gd name="connsiteY3" fmla="*/ 1527125 h 2161369"/>
              <a:gd name="connsiteX4" fmla="*/ 2113915 w 5739724"/>
              <a:gd name="connsiteY4" fmla="*/ 1535508 h 2161369"/>
              <a:gd name="connsiteX5" fmla="*/ 2111569 w 5739724"/>
              <a:gd name="connsiteY5" fmla="*/ 0 h 2161369"/>
              <a:gd name="connsiteX6" fmla="*/ 0 w 5739724"/>
              <a:gd name="connsiteY6" fmla="*/ 3549 h 216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9724" h="2161369">
                <a:moveTo>
                  <a:pt x="0" y="3549"/>
                </a:moveTo>
                <a:cubicBezTo>
                  <a:pt x="656" y="722822"/>
                  <a:pt x="1311" y="1442096"/>
                  <a:pt x="1967" y="2161369"/>
                </a:cubicBezTo>
                <a:lnTo>
                  <a:pt x="5737421" y="2146853"/>
                </a:lnTo>
                <a:cubicBezTo>
                  <a:pt x="5735047" y="1693172"/>
                  <a:pt x="5741925" y="1909686"/>
                  <a:pt x="5738974" y="1527125"/>
                </a:cubicBezTo>
                <a:lnTo>
                  <a:pt x="2113915" y="1535508"/>
                </a:lnTo>
                <a:cubicBezTo>
                  <a:pt x="2116258" y="1029181"/>
                  <a:pt x="2109226" y="506327"/>
                  <a:pt x="2111569" y="0"/>
                </a:cubicBezTo>
                <a:lnTo>
                  <a:pt x="0" y="3549"/>
                </a:lnTo>
                <a:close/>
              </a:path>
            </a:pathLst>
          </a:custGeom>
          <a:noFill/>
          <a:ln w="31750" cap="flat" cmpd="sng" algn="ctr">
            <a:solidFill>
              <a:srgbClr val="0066F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srgbClr val="FFFFFF"/>
              </a:solidFill>
              <a:effectLst/>
              <a:uLnTx/>
              <a:uFillTx/>
              <a:latin typeface="Meiryo UI"/>
              <a:ea typeface="Meiryo UI"/>
              <a:cs typeface="+mn-cs"/>
            </a:endParaRPr>
          </a:p>
        </p:txBody>
      </p:sp>
      <p:sp>
        <p:nvSpPr>
          <p:cNvPr id="47" name="テキスト ボックス 21">
            <a:extLst>
              <a:ext uri="{FF2B5EF4-FFF2-40B4-BE49-F238E27FC236}">
                <a16:creationId xmlns:a16="http://schemas.microsoft.com/office/drawing/2014/main" id="{B0A80A8F-8C22-4663-9B72-538B9AA5A735}"/>
              </a:ext>
            </a:extLst>
          </p:cNvPr>
          <p:cNvSpPr txBox="1"/>
          <p:nvPr/>
        </p:nvSpPr>
        <p:spPr>
          <a:xfrm>
            <a:off x="4019215" y="2567697"/>
            <a:ext cx="1366455" cy="288000"/>
          </a:xfrm>
          <a:prstGeom prst="rect">
            <a:avLst/>
          </a:prstGeom>
          <a:solidFill>
            <a:srgbClr val="0066FF"/>
          </a:solidFill>
          <a:ln w="6350" cap="flat" cmpd="sng" algn="ctr">
            <a:noFill/>
            <a:prstDash val="solid"/>
          </a:ln>
          <a:effectLst/>
        </p:spPr>
        <p:txBody>
          <a:bodyPr wrap="none" tIns="36000" bIns="54000" rtlCol="0" anchor="ctr">
            <a:noAutofit/>
          </a:bodyP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l"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a:ea typeface="Meiryo UI"/>
                <a:cs typeface="メイリオ" panose="020B0604030504040204" pitchFamily="50" charset="-128"/>
              </a:rPr>
              <a:t>都 市 部</a:t>
            </a:r>
          </a:p>
        </p:txBody>
      </p:sp>
      <p:sp>
        <p:nvSpPr>
          <p:cNvPr id="48" name="矢印: 右 47">
            <a:extLst>
              <a:ext uri="{FF2B5EF4-FFF2-40B4-BE49-F238E27FC236}">
                <a16:creationId xmlns:a16="http://schemas.microsoft.com/office/drawing/2014/main" id="{D129B5A4-38C4-4E03-B33B-DF4EA80F6F09}"/>
              </a:ext>
            </a:extLst>
          </p:cNvPr>
          <p:cNvSpPr/>
          <p:nvPr/>
        </p:nvSpPr>
        <p:spPr>
          <a:xfrm>
            <a:off x="4080366" y="506810"/>
            <a:ext cx="4729722" cy="281874"/>
          </a:xfrm>
          <a:prstGeom prst="rightArrow">
            <a:avLst>
              <a:gd name="adj1" fmla="val 50000"/>
              <a:gd name="adj2" fmla="val 93929"/>
            </a:avLst>
          </a:prstGeom>
          <a:gradFill flip="none" rotWithShape="1">
            <a:gsLst>
              <a:gs pos="0">
                <a:srgbClr val="FFD9EC"/>
              </a:gs>
              <a:gs pos="50000">
                <a:srgbClr val="FFB9DC"/>
              </a:gs>
              <a:gs pos="100000">
                <a:srgbClr val="FF99CC"/>
              </a:gs>
            </a:gsLst>
            <a:lin ang="0" scaled="1"/>
            <a:tileRect/>
          </a:gradFill>
          <a:ln w="25400" cap="flat" cmpd="sng" algn="ctr">
            <a:noFill/>
            <a:prstDash val="solid"/>
          </a:ln>
          <a:effectLst/>
        </p:spPr>
        <p:txBody>
          <a:bodyPr rtlCol="0" anchor="ct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コミュニティでの合意形成段階から実行段階までそれぞれの発展段階に応じた対策を実施</a:t>
            </a:r>
          </a:p>
        </p:txBody>
      </p:sp>
      <p:pic>
        <p:nvPicPr>
          <p:cNvPr id="49" name="図 48">
            <a:extLst>
              <a:ext uri="{FF2B5EF4-FFF2-40B4-BE49-F238E27FC236}">
                <a16:creationId xmlns:a16="http://schemas.microsoft.com/office/drawing/2014/main" id="{AA1DE8AB-E019-4BFF-B510-F486F97F442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5310"/>
          <a:stretch/>
        </p:blipFill>
        <p:spPr>
          <a:xfrm>
            <a:off x="4265711" y="3342092"/>
            <a:ext cx="864000" cy="576375"/>
          </a:xfrm>
          <a:prstGeom prst="rect">
            <a:avLst/>
          </a:prstGeom>
          <a:ln>
            <a:noFill/>
          </a:ln>
        </p:spPr>
      </p:pic>
      <p:sp>
        <p:nvSpPr>
          <p:cNvPr id="52" name="テキスト ボックス 51">
            <a:extLst>
              <a:ext uri="{FF2B5EF4-FFF2-40B4-BE49-F238E27FC236}">
                <a16:creationId xmlns:a16="http://schemas.microsoft.com/office/drawing/2014/main" id="{12558093-B781-46D9-A45E-D3C95738E36E}"/>
              </a:ext>
            </a:extLst>
          </p:cNvPr>
          <p:cNvSpPr txBox="1"/>
          <p:nvPr/>
        </p:nvSpPr>
        <p:spPr>
          <a:xfrm>
            <a:off x="5504977" y="1025760"/>
            <a:ext cx="180425" cy="1537200"/>
          </a:xfrm>
          <a:prstGeom prst="rect">
            <a:avLst/>
          </a:prstGeom>
          <a:solidFill>
            <a:srgbClr val="FF6600"/>
          </a:solidFill>
        </p:spPr>
        <p:txBody>
          <a:bodyPr vert="eaVert" wrap="none" lIns="36000" tIns="36000" rIns="36000" bIns="36000" rtlCol="0">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a:ln>
                  <a:noFill/>
                </a:ln>
                <a:solidFill>
                  <a:srgbClr val="FFFFFF"/>
                </a:solidFill>
                <a:effectLst/>
                <a:uLnTx/>
                <a:uFillTx/>
                <a:latin typeface="Meiryo UI"/>
                <a:ea typeface="Meiryo UI"/>
                <a:cs typeface="+mn-cs"/>
              </a:rPr>
              <a:t>具体的なエリア（中山間地域など）</a:t>
            </a:r>
          </a:p>
        </p:txBody>
      </p:sp>
      <p:sp>
        <p:nvSpPr>
          <p:cNvPr id="53" name="正方形/長方形 52">
            <a:extLst>
              <a:ext uri="{FF2B5EF4-FFF2-40B4-BE49-F238E27FC236}">
                <a16:creationId xmlns:a16="http://schemas.microsoft.com/office/drawing/2014/main" id="{40394648-3CCB-4F76-8E22-9AD0D3FCBE68}"/>
              </a:ext>
            </a:extLst>
          </p:cNvPr>
          <p:cNvSpPr/>
          <p:nvPr/>
        </p:nvSpPr>
        <p:spPr>
          <a:xfrm>
            <a:off x="5514216" y="1032110"/>
            <a:ext cx="2106000" cy="1519200"/>
          </a:xfrm>
          <a:prstGeom prst="rect">
            <a:avLst/>
          </a:prstGeom>
          <a:noFill/>
          <a:ln w="19050" cap="flat" cmpd="sng" algn="ctr">
            <a:solidFill>
              <a:srgbClr val="FF6600"/>
            </a:solidFill>
            <a:prstDash val="sysDot"/>
          </a:ln>
          <a:effectLst/>
        </p:spPr>
        <p:txBody>
          <a:bodyPr rtlCol="0" anchor="ct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四角形: 角を丸くする 53">
            <a:extLst>
              <a:ext uri="{FF2B5EF4-FFF2-40B4-BE49-F238E27FC236}">
                <a16:creationId xmlns:a16="http://schemas.microsoft.com/office/drawing/2014/main" id="{5B495319-30BB-48D3-890A-F01F2DABEAE0}"/>
              </a:ext>
            </a:extLst>
          </p:cNvPr>
          <p:cNvSpPr/>
          <p:nvPr/>
        </p:nvSpPr>
        <p:spPr>
          <a:xfrm>
            <a:off x="4392021" y="783598"/>
            <a:ext cx="708693" cy="194756"/>
          </a:xfrm>
          <a:prstGeom prst="roundRect">
            <a:avLst>
              <a:gd name="adj" fmla="val 50000"/>
            </a:avLst>
          </a:prstGeom>
          <a:solidFill>
            <a:srgbClr val="FFFFFF"/>
          </a:solidFill>
          <a:ln w="9525" cap="flat" cmpd="sng" algn="ctr">
            <a:solidFill>
              <a:sysClr val="windowText" lastClr="000000"/>
            </a:solid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スタートアップ</a:t>
            </a:r>
          </a:p>
        </p:txBody>
      </p:sp>
      <p:sp>
        <p:nvSpPr>
          <p:cNvPr id="55" name="四角形: 角を丸くする 54">
            <a:extLst>
              <a:ext uri="{FF2B5EF4-FFF2-40B4-BE49-F238E27FC236}">
                <a16:creationId xmlns:a16="http://schemas.microsoft.com/office/drawing/2014/main" id="{4BE88FB5-AAC6-426F-9453-4D1B41A8D52A}"/>
              </a:ext>
            </a:extLst>
          </p:cNvPr>
          <p:cNvSpPr/>
          <p:nvPr/>
        </p:nvSpPr>
        <p:spPr>
          <a:xfrm>
            <a:off x="6025792" y="783598"/>
            <a:ext cx="1082849" cy="194756"/>
          </a:xfrm>
          <a:prstGeom prst="roundRect">
            <a:avLst>
              <a:gd name="adj" fmla="val 50000"/>
            </a:avLst>
          </a:prstGeom>
          <a:solidFill>
            <a:srgbClr val="FFFFFF"/>
          </a:solidFill>
          <a:ln w="9525" cap="flat" cmpd="sng" algn="ctr">
            <a:solidFill>
              <a:sysClr val="windowText" lastClr="000000"/>
            </a:solid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取組の具体化・実行</a:t>
            </a:r>
          </a:p>
        </p:txBody>
      </p:sp>
      <p:sp>
        <p:nvSpPr>
          <p:cNvPr id="56" name="四角形: 角を丸くする 55">
            <a:extLst>
              <a:ext uri="{FF2B5EF4-FFF2-40B4-BE49-F238E27FC236}">
                <a16:creationId xmlns:a16="http://schemas.microsoft.com/office/drawing/2014/main" id="{F619A6E9-AC40-4566-8AE9-BCE95A649E4F}"/>
              </a:ext>
            </a:extLst>
          </p:cNvPr>
          <p:cNvSpPr/>
          <p:nvPr/>
        </p:nvSpPr>
        <p:spPr>
          <a:xfrm>
            <a:off x="7951110" y="783598"/>
            <a:ext cx="719054" cy="194756"/>
          </a:xfrm>
          <a:prstGeom prst="roundRect">
            <a:avLst>
              <a:gd name="adj" fmla="val 50000"/>
            </a:avLst>
          </a:prstGeom>
          <a:solidFill>
            <a:srgbClr val="FFFFFF"/>
          </a:solidFill>
          <a:ln w="9525" cap="flat" cmpd="sng" algn="ctr">
            <a:solidFill>
              <a:sysClr val="windowText" lastClr="000000"/>
            </a:solid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ハードの充実</a:t>
            </a:r>
          </a:p>
        </p:txBody>
      </p:sp>
      <p:sp>
        <p:nvSpPr>
          <p:cNvPr id="57" name="角丸四角形 72">
            <a:extLst>
              <a:ext uri="{FF2B5EF4-FFF2-40B4-BE49-F238E27FC236}">
                <a16:creationId xmlns:a16="http://schemas.microsoft.com/office/drawing/2014/main" id="{94A3A9A9-54E6-4ED6-8720-8EDF2C5FCA17}"/>
              </a:ext>
            </a:extLst>
          </p:cNvPr>
          <p:cNvSpPr/>
          <p:nvPr/>
        </p:nvSpPr>
        <p:spPr>
          <a:xfrm>
            <a:off x="7811186" y="1111961"/>
            <a:ext cx="998902" cy="3041898"/>
          </a:xfrm>
          <a:prstGeom prst="roundRect">
            <a:avLst>
              <a:gd name="adj" fmla="val 9616"/>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58" name="グループ化 57">
            <a:extLst>
              <a:ext uri="{FF2B5EF4-FFF2-40B4-BE49-F238E27FC236}">
                <a16:creationId xmlns:a16="http://schemas.microsoft.com/office/drawing/2014/main" id="{8A178A0C-C3A7-4113-B48A-84FD32472B39}"/>
              </a:ext>
            </a:extLst>
          </p:cNvPr>
          <p:cNvGrpSpPr/>
          <p:nvPr/>
        </p:nvGrpSpPr>
        <p:grpSpPr>
          <a:xfrm>
            <a:off x="7878637" y="2560384"/>
            <a:ext cx="864000" cy="656549"/>
            <a:chOff x="8533625" y="3414805"/>
            <a:chExt cx="864000" cy="656549"/>
          </a:xfrm>
        </p:grpSpPr>
        <p:sp>
          <p:nvSpPr>
            <p:cNvPr id="86" name="テキスト ボックス 58">
              <a:extLst>
                <a:ext uri="{FF2B5EF4-FFF2-40B4-BE49-F238E27FC236}">
                  <a16:creationId xmlns:a16="http://schemas.microsoft.com/office/drawing/2014/main" id="{D843EDBF-C06D-43B7-9905-7E95AB515F61}"/>
                </a:ext>
              </a:extLst>
            </p:cNvPr>
            <p:cNvSpPr txBox="1">
              <a:spLocks noChangeArrowheads="1"/>
            </p:cNvSpPr>
            <p:nvPr/>
          </p:nvSpPr>
          <p:spPr bwMode="auto">
            <a:xfrm>
              <a:off x="8651437" y="3927281"/>
              <a:ext cx="628377" cy="144073"/>
            </a:xfrm>
            <a:prstGeom prst="rect">
              <a:avLst/>
            </a:prstGeom>
            <a:noFill/>
            <a:ln w="9525">
              <a:noFill/>
              <a:miter lim="800000"/>
              <a:headEnd/>
              <a:tailEnd/>
            </a:ln>
          </p:spPr>
          <p:txBody>
            <a:bodyPr wrap="none" lIns="0" tIns="36000" rIns="0" bIns="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農産物直売施設</a:t>
              </a:r>
            </a:p>
          </p:txBody>
        </p:sp>
        <p:pic>
          <p:nvPicPr>
            <p:cNvPr id="87" name="図 86">
              <a:extLst>
                <a:ext uri="{FF2B5EF4-FFF2-40B4-BE49-F238E27FC236}">
                  <a16:creationId xmlns:a16="http://schemas.microsoft.com/office/drawing/2014/main" id="{B02F4EB0-6DEA-405A-BDA0-888CE1EB8E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33625" y="3414805"/>
              <a:ext cx="864000" cy="538433"/>
            </a:xfrm>
            <a:prstGeom prst="rect">
              <a:avLst/>
            </a:prstGeom>
          </p:spPr>
        </p:pic>
      </p:grpSp>
      <p:sp>
        <p:nvSpPr>
          <p:cNvPr id="88" name="正方形/長方形 87">
            <a:extLst>
              <a:ext uri="{FF2B5EF4-FFF2-40B4-BE49-F238E27FC236}">
                <a16:creationId xmlns:a16="http://schemas.microsoft.com/office/drawing/2014/main" id="{132C74FA-BDC5-4944-98B2-2736EC40499E}"/>
              </a:ext>
            </a:extLst>
          </p:cNvPr>
          <p:cNvSpPr/>
          <p:nvPr/>
        </p:nvSpPr>
        <p:spPr>
          <a:xfrm>
            <a:off x="5514216" y="2628242"/>
            <a:ext cx="2106000" cy="1584000"/>
          </a:xfrm>
          <a:prstGeom prst="rect">
            <a:avLst/>
          </a:prstGeom>
          <a:noFill/>
          <a:ln w="19050" cap="flat" cmpd="sng" algn="ctr">
            <a:solidFill>
              <a:srgbClr val="FF6600"/>
            </a:solidFill>
            <a:prstDash val="sysDot"/>
          </a:ln>
          <a:effectLst/>
        </p:spPr>
        <p:txBody>
          <a:bodyPr rtlCol="0" anchor="ct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角丸四角形 72">
            <a:extLst>
              <a:ext uri="{FF2B5EF4-FFF2-40B4-BE49-F238E27FC236}">
                <a16:creationId xmlns:a16="http://schemas.microsoft.com/office/drawing/2014/main" id="{61D78FA9-EFC5-47BD-BA46-B86962E6B537}"/>
              </a:ext>
            </a:extLst>
          </p:cNvPr>
          <p:cNvSpPr/>
          <p:nvPr/>
        </p:nvSpPr>
        <p:spPr>
          <a:xfrm>
            <a:off x="5728176" y="1111961"/>
            <a:ext cx="1825200" cy="648000"/>
          </a:xfrm>
          <a:prstGeom prst="roundRect">
            <a:avLst>
              <a:gd name="adj" fmla="val 13907"/>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90" name="テキスト ボックス 33">
            <a:extLst>
              <a:ext uri="{FF2B5EF4-FFF2-40B4-BE49-F238E27FC236}">
                <a16:creationId xmlns:a16="http://schemas.microsoft.com/office/drawing/2014/main" id="{A69A7290-F710-4397-8139-7996E70DCD35}"/>
              </a:ext>
            </a:extLst>
          </p:cNvPr>
          <p:cNvSpPr txBox="1"/>
          <p:nvPr/>
        </p:nvSpPr>
        <p:spPr>
          <a:xfrm>
            <a:off x="5720557" y="1104739"/>
            <a:ext cx="864000" cy="349702"/>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spAutoFit/>
          </a:bodyPr>
          <a:lstStyle>
            <a:defPPr>
              <a:defRPr lang="ja-JP"/>
            </a:defPPr>
            <a:lvl1pPr algn="ctr" defTabSz="910644">
              <a:defRPr sz="9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中山間地農業</a:t>
            </a:r>
            <a:endParaRPr kumimoji="1" lang="en-US" altLang="ja-JP" sz="900" b="1" i="0" u="none" strike="noStrike" kern="0" cap="none" spc="0" normalizeH="0" baseline="0" noProof="0">
              <a:ln>
                <a:noFill/>
              </a:ln>
              <a:solidFill>
                <a:prstClr val="black"/>
              </a:solidFill>
              <a:effectLst/>
              <a:uLnTx/>
              <a:uFillTx/>
              <a:latin typeface="Meiryo UI"/>
              <a:ea typeface="Meiryo UI"/>
            </a:endParaRPr>
          </a:p>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推進対策</a:t>
            </a:r>
          </a:p>
        </p:txBody>
      </p:sp>
      <p:sp>
        <p:nvSpPr>
          <p:cNvPr id="91" name="四角形: 角を丸くする 90">
            <a:extLst>
              <a:ext uri="{FF2B5EF4-FFF2-40B4-BE49-F238E27FC236}">
                <a16:creationId xmlns:a16="http://schemas.microsoft.com/office/drawing/2014/main" id="{EA4203B8-AF77-4EC2-824B-08C782B810E8}"/>
              </a:ext>
            </a:extLst>
          </p:cNvPr>
          <p:cNvSpPr/>
          <p:nvPr/>
        </p:nvSpPr>
        <p:spPr>
          <a:xfrm>
            <a:off x="5807828" y="1506755"/>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grpSp>
        <p:nvGrpSpPr>
          <p:cNvPr id="92" name="グループ化 91">
            <a:extLst>
              <a:ext uri="{FF2B5EF4-FFF2-40B4-BE49-F238E27FC236}">
                <a16:creationId xmlns:a16="http://schemas.microsoft.com/office/drawing/2014/main" id="{A8BCB538-1053-416C-9D9D-73A387D36E1C}"/>
              </a:ext>
            </a:extLst>
          </p:cNvPr>
          <p:cNvGrpSpPr/>
          <p:nvPr/>
        </p:nvGrpSpPr>
        <p:grpSpPr>
          <a:xfrm>
            <a:off x="6639595" y="1174719"/>
            <a:ext cx="864000" cy="522485"/>
            <a:chOff x="7319983" y="2965469"/>
            <a:chExt cx="864000" cy="522485"/>
          </a:xfrm>
        </p:grpSpPr>
        <p:pic>
          <p:nvPicPr>
            <p:cNvPr id="93" name="図 92">
              <a:extLst>
                <a:ext uri="{FF2B5EF4-FFF2-40B4-BE49-F238E27FC236}">
                  <a16:creationId xmlns:a16="http://schemas.microsoft.com/office/drawing/2014/main" id="{F9B53EAD-95C7-4F70-8026-96D7ED565E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319983" y="2965469"/>
              <a:ext cx="864000" cy="522485"/>
            </a:xfrm>
            <a:prstGeom prst="rect">
              <a:avLst/>
            </a:prstGeom>
          </p:spPr>
        </p:pic>
        <p:sp>
          <p:nvSpPr>
            <p:cNvPr id="94" name="テキスト ボックス 58">
              <a:extLst>
                <a:ext uri="{FF2B5EF4-FFF2-40B4-BE49-F238E27FC236}">
                  <a16:creationId xmlns:a16="http://schemas.microsoft.com/office/drawing/2014/main" id="{7725FF61-F4E8-46FD-87A8-A8A889AB9379}"/>
                </a:ext>
              </a:extLst>
            </p:cNvPr>
            <p:cNvSpPr txBox="1">
              <a:spLocks noChangeArrowheads="1"/>
            </p:cNvSpPr>
            <p:nvPr/>
          </p:nvSpPr>
          <p:spPr bwMode="auto">
            <a:xfrm>
              <a:off x="7319983" y="3395621"/>
              <a:ext cx="864000" cy="92333"/>
            </a:xfrm>
            <a:prstGeom prst="rect">
              <a:avLst/>
            </a:prstGeom>
            <a:solidFill>
              <a:srgbClr val="FFFFFF">
                <a:alpha val="70000"/>
              </a:srgbClr>
            </a:solidFill>
            <a:ln w="9525">
              <a:noFill/>
              <a:miter lim="800000"/>
              <a:headEnd/>
              <a:tailEnd/>
            </a:ln>
          </p:spPr>
          <p:txBody>
            <a:bodyPr wrap="square" lIns="0" tIns="0" rIns="0" bIns="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高収益作物導入の実証</a:t>
              </a:r>
            </a:p>
          </p:txBody>
        </p:sp>
      </p:grpSp>
      <p:grpSp>
        <p:nvGrpSpPr>
          <p:cNvPr id="95" name="グループ化 94">
            <a:extLst>
              <a:ext uri="{FF2B5EF4-FFF2-40B4-BE49-F238E27FC236}">
                <a16:creationId xmlns:a16="http://schemas.microsoft.com/office/drawing/2014/main" id="{31A00DA1-AD41-4311-9A51-C7A8E5B213FF}"/>
              </a:ext>
            </a:extLst>
          </p:cNvPr>
          <p:cNvGrpSpPr/>
          <p:nvPr/>
        </p:nvGrpSpPr>
        <p:grpSpPr>
          <a:xfrm>
            <a:off x="6639595" y="1901299"/>
            <a:ext cx="864000" cy="528257"/>
            <a:chOff x="7319983" y="3691944"/>
            <a:chExt cx="864000" cy="528257"/>
          </a:xfrm>
        </p:grpSpPr>
        <p:pic>
          <p:nvPicPr>
            <p:cNvPr id="96" name="図 95">
              <a:extLst>
                <a:ext uri="{FF2B5EF4-FFF2-40B4-BE49-F238E27FC236}">
                  <a16:creationId xmlns:a16="http://schemas.microsoft.com/office/drawing/2014/main" id="{36958222-DB58-498F-87A9-6A38DB7D14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320785" y="3691944"/>
              <a:ext cx="862396" cy="528257"/>
            </a:xfrm>
            <a:prstGeom prst="rect">
              <a:avLst/>
            </a:prstGeom>
          </p:spPr>
        </p:pic>
        <p:sp>
          <p:nvSpPr>
            <p:cNvPr id="97" name="テキスト ボックス 67">
              <a:extLst>
                <a:ext uri="{FF2B5EF4-FFF2-40B4-BE49-F238E27FC236}">
                  <a16:creationId xmlns:a16="http://schemas.microsoft.com/office/drawing/2014/main" id="{994B6E43-3353-49B3-ABDA-35A80E4169C0}"/>
                </a:ext>
              </a:extLst>
            </p:cNvPr>
            <p:cNvSpPr txBox="1"/>
            <p:nvPr/>
          </p:nvSpPr>
          <p:spPr>
            <a:xfrm>
              <a:off x="7319983" y="4127868"/>
              <a:ext cx="864000" cy="92333"/>
            </a:xfrm>
            <a:prstGeom prst="rect">
              <a:avLst/>
            </a:prstGeom>
            <a:solidFill>
              <a:srgbClr val="FFFFFF">
                <a:alpha val="70000"/>
              </a:srgbClr>
            </a:solidFill>
            <a:ln w="9525">
              <a:noFill/>
              <a:miter lim="800000"/>
              <a:headEnd/>
              <a:tailEnd/>
            </a:ln>
          </p:spPr>
          <p:txBody>
            <a:bodyPr wrap="square" lIns="0" tIns="0" rIns="0" bIns="0">
              <a:spAutoFit/>
            </a:bodyPr>
            <a:lstStyle>
              <a:defPPr>
                <a:defRPr lang="ja-JP"/>
              </a:defPPr>
              <a:lvl1pPr algn="ctr" defTabSz="910644" fontAlgn="base">
                <a:spcBef>
                  <a:spcPct val="0"/>
                </a:spcBef>
                <a:spcAft>
                  <a:spcPct val="0"/>
                </a:spcAft>
                <a:defRPr sz="6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eiryo UI"/>
                  <a:ea typeface="Meiryo UI"/>
                </a:rPr>
                <a:t>地域産品の加工・商品化</a:t>
              </a:r>
            </a:p>
          </p:txBody>
        </p:sp>
      </p:grpSp>
      <p:sp>
        <p:nvSpPr>
          <p:cNvPr id="98" name="角丸四角形 72">
            <a:extLst>
              <a:ext uri="{FF2B5EF4-FFF2-40B4-BE49-F238E27FC236}">
                <a16:creationId xmlns:a16="http://schemas.microsoft.com/office/drawing/2014/main" id="{DD8407A0-1EB6-42AB-B34B-A9BF60B5A4DB}"/>
              </a:ext>
            </a:extLst>
          </p:cNvPr>
          <p:cNvSpPr/>
          <p:nvPr/>
        </p:nvSpPr>
        <p:spPr>
          <a:xfrm>
            <a:off x="5728176" y="2690029"/>
            <a:ext cx="1825200" cy="648000"/>
          </a:xfrm>
          <a:prstGeom prst="roundRect">
            <a:avLst>
              <a:gd name="adj" fmla="val 13439"/>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99" name="グループ化 98">
            <a:extLst>
              <a:ext uri="{FF2B5EF4-FFF2-40B4-BE49-F238E27FC236}">
                <a16:creationId xmlns:a16="http://schemas.microsoft.com/office/drawing/2014/main" id="{269172FB-FB8A-4019-B916-A6878D3938C4}"/>
              </a:ext>
            </a:extLst>
          </p:cNvPr>
          <p:cNvGrpSpPr/>
          <p:nvPr/>
        </p:nvGrpSpPr>
        <p:grpSpPr>
          <a:xfrm>
            <a:off x="5807828" y="2972603"/>
            <a:ext cx="704623" cy="151521"/>
            <a:chOff x="6548289" y="4759941"/>
            <a:chExt cx="704623" cy="151521"/>
          </a:xfrm>
        </p:grpSpPr>
        <p:sp>
          <p:nvSpPr>
            <p:cNvPr id="100" name="四角形: 角を丸くする 99">
              <a:extLst>
                <a:ext uri="{FF2B5EF4-FFF2-40B4-BE49-F238E27FC236}">
                  <a16:creationId xmlns:a16="http://schemas.microsoft.com/office/drawing/2014/main" id="{D6F0BDF4-42C0-4B71-BB2F-00874F69C18B}"/>
                </a:ext>
              </a:extLst>
            </p:cNvPr>
            <p:cNvSpPr/>
            <p:nvPr/>
          </p:nvSpPr>
          <p:spPr>
            <a:xfrm>
              <a:off x="6548289" y="4759985"/>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sp>
          <p:nvSpPr>
            <p:cNvPr id="101" name="四角形: 角を丸くする 100">
              <a:extLst>
                <a:ext uri="{FF2B5EF4-FFF2-40B4-BE49-F238E27FC236}">
                  <a16:creationId xmlns:a16="http://schemas.microsoft.com/office/drawing/2014/main" id="{91BE0998-FED5-4F4B-8C96-509BBB74B036}"/>
                </a:ext>
              </a:extLst>
            </p:cNvPr>
            <p:cNvSpPr/>
            <p:nvPr/>
          </p:nvSpPr>
          <p:spPr>
            <a:xfrm>
              <a:off x="6911662" y="4759941"/>
              <a:ext cx="341250" cy="151477"/>
            </a:xfrm>
            <a:prstGeom prst="roundRect">
              <a:avLst>
                <a:gd name="adj" fmla="val 50000"/>
              </a:avLst>
            </a:prstGeom>
            <a:solidFill>
              <a:srgbClr val="3333CC"/>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ハード</a:t>
              </a:r>
            </a:p>
          </p:txBody>
        </p:sp>
      </p:grpSp>
      <p:sp>
        <p:nvSpPr>
          <p:cNvPr id="102" name="角丸四角形 73">
            <a:extLst>
              <a:ext uri="{FF2B5EF4-FFF2-40B4-BE49-F238E27FC236}">
                <a16:creationId xmlns:a16="http://schemas.microsoft.com/office/drawing/2014/main" id="{37BD2CBC-54DE-40E9-8AE1-9736A8DAEA47}"/>
              </a:ext>
            </a:extLst>
          </p:cNvPr>
          <p:cNvSpPr/>
          <p:nvPr/>
        </p:nvSpPr>
        <p:spPr>
          <a:xfrm>
            <a:off x="5728176" y="3404202"/>
            <a:ext cx="1825200" cy="749657"/>
          </a:xfrm>
          <a:prstGeom prst="roundRect">
            <a:avLst>
              <a:gd name="adj" fmla="val 13001"/>
            </a:avLst>
          </a:prstGeom>
          <a:solidFill>
            <a:srgbClr val="FFFFFF"/>
          </a:solidFill>
          <a:ln w="9525" cap="flat" cmpd="sng" algn="ctr">
            <a:solidFill>
              <a:sysClr val="windowText" lastClr="000000"/>
            </a:solidFill>
            <a:prstDash val="sysDot"/>
          </a:ln>
          <a:effectLst/>
        </p:spPr>
        <p:txBody>
          <a:bodyPr rtlCol="0" anchor="ct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ctr" defTabSz="9106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103" name="グループ化 102">
            <a:extLst>
              <a:ext uri="{FF2B5EF4-FFF2-40B4-BE49-F238E27FC236}">
                <a16:creationId xmlns:a16="http://schemas.microsoft.com/office/drawing/2014/main" id="{D70AA6C0-8749-41FF-87E2-950BF393AE04}"/>
              </a:ext>
            </a:extLst>
          </p:cNvPr>
          <p:cNvGrpSpPr/>
          <p:nvPr/>
        </p:nvGrpSpPr>
        <p:grpSpPr>
          <a:xfrm>
            <a:off x="5806369" y="3691794"/>
            <a:ext cx="707541" cy="151478"/>
            <a:chOff x="6548289" y="5452125"/>
            <a:chExt cx="707541" cy="151478"/>
          </a:xfrm>
        </p:grpSpPr>
        <p:sp>
          <p:nvSpPr>
            <p:cNvPr id="104" name="四角形: 角を丸くする 103">
              <a:extLst>
                <a:ext uri="{FF2B5EF4-FFF2-40B4-BE49-F238E27FC236}">
                  <a16:creationId xmlns:a16="http://schemas.microsoft.com/office/drawing/2014/main" id="{3109AEB4-55A1-485D-BCB0-DA915B1C630E}"/>
                </a:ext>
              </a:extLst>
            </p:cNvPr>
            <p:cNvSpPr/>
            <p:nvPr/>
          </p:nvSpPr>
          <p:spPr>
            <a:xfrm>
              <a:off x="6548289" y="5452126"/>
              <a:ext cx="315335" cy="151477"/>
            </a:xfrm>
            <a:prstGeom prst="roundRect">
              <a:avLst>
                <a:gd name="adj" fmla="val 50000"/>
              </a:avLst>
            </a:prstGeom>
            <a:solidFill>
              <a:srgbClr val="6699FF"/>
            </a:solidFill>
            <a:ln w="25400" cap="flat" cmpd="sng" algn="ctr">
              <a:noFill/>
              <a:prstDash val="solid"/>
            </a:ln>
            <a:effectLst/>
          </p:spPr>
          <p:txBody>
            <a:bodyPr wrap="non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ソフト</a:t>
              </a:r>
            </a:p>
          </p:txBody>
        </p:sp>
        <p:sp>
          <p:nvSpPr>
            <p:cNvPr id="105" name="四角形: 角を丸くする 104">
              <a:extLst>
                <a:ext uri="{FF2B5EF4-FFF2-40B4-BE49-F238E27FC236}">
                  <a16:creationId xmlns:a16="http://schemas.microsoft.com/office/drawing/2014/main" id="{30255575-5EDC-4A46-BC20-3A8BF7ED0841}"/>
                </a:ext>
              </a:extLst>
            </p:cNvPr>
            <p:cNvSpPr/>
            <p:nvPr/>
          </p:nvSpPr>
          <p:spPr>
            <a:xfrm>
              <a:off x="6914582" y="5452125"/>
              <a:ext cx="341248" cy="151477"/>
            </a:xfrm>
            <a:prstGeom prst="roundRect">
              <a:avLst>
                <a:gd name="adj" fmla="val 50000"/>
              </a:avLst>
            </a:prstGeom>
            <a:solidFill>
              <a:srgbClr val="3333CC"/>
            </a:solidFill>
            <a:ln w="25400" cap="flat" cmpd="sng" algn="ctr">
              <a:noFill/>
              <a:prstDash val="solid"/>
            </a:ln>
            <a:effectLst/>
          </p:spPr>
          <p:txBody>
            <a:bodyPr wrap="squar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ハード</a:t>
              </a:r>
            </a:p>
          </p:txBody>
        </p:sp>
      </p:grpSp>
      <p:sp>
        <p:nvSpPr>
          <p:cNvPr id="106" name="テキスト ボックス 33">
            <a:extLst>
              <a:ext uri="{FF2B5EF4-FFF2-40B4-BE49-F238E27FC236}">
                <a16:creationId xmlns:a16="http://schemas.microsoft.com/office/drawing/2014/main" id="{16138AF5-1DC5-48B8-B923-36FB622A94F3}"/>
              </a:ext>
            </a:extLst>
          </p:cNvPr>
          <p:cNvSpPr txBox="1"/>
          <p:nvPr/>
        </p:nvSpPr>
        <p:spPr>
          <a:xfrm>
            <a:off x="5728139" y="2690029"/>
            <a:ext cx="864000" cy="211203"/>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noAutofit/>
          </a:bodyPr>
          <a:lstStyle>
            <a:defPPr>
              <a:defRPr lang="ja-JP"/>
            </a:defPPr>
            <a:lvl1pPr algn="ctr" defTabSz="910644">
              <a:defRPr sz="9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農泊推進対策</a:t>
            </a:r>
          </a:p>
        </p:txBody>
      </p:sp>
      <p:sp>
        <p:nvSpPr>
          <p:cNvPr id="107" name="テキスト ボックス 34">
            <a:extLst>
              <a:ext uri="{FF2B5EF4-FFF2-40B4-BE49-F238E27FC236}">
                <a16:creationId xmlns:a16="http://schemas.microsoft.com/office/drawing/2014/main" id="{10AE094B-4CDC-43CF-859D-9BD5D043BDAD}"/>
              </a:ext>
            </a:extLst>
          </p:cNvPr>
          <p:cNvSpPr txBox="1"/>
          <p:nvPr/>
        </p:nvSpPr>
        <p:spPr>
          <a:xfrm>
            <a:off x="5728139" y="3399985"/>
            <a:ext cx="864000" cy="211203"/>
          </a:xfrm>
          <a:prstGeom prst="rect">
            <a:avLst/>
          </a:prstGeom>
          <a:solidFill>
            <a:srgbClr val="FFCC66"/>
          </a:solidFill>
          <a:ln w="9525" cap="flat" cmpd="sng" algn="ctr">
            <a:solidFill>
              <a:srgbClr val="FFC000"/>
            </a:solidFill>
            <a:prstDash val="solid"/>
          </a:ln>
          <a:effectLst/>
        </p:spPr>
        <p:txBody>
          <a:bodyPr wrap="none" tIns="36000" bIns="36000" rtlCol="0" anchor="ctr">
            <a:noAutofit/>
          </a:bodyPr>
          <a:lstStyle>
            <a:defPPr>
              <a:defRPr lang="ja-JP"/>
            </a:defPPr>
            <a:lvl1pPr algn="ctr" defTabSz="910644">
              <a:defRPr sz="9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農福連携対策</a:t>
            </a:r>
          </a:p>
        </p:txBody>
      </p:sp>
      <p:grpSp>
        <p:nvGrpSpPr>
          <p:cNvPr id="108" name="グループ化 107">
            <a:extLst>
              <a:ext uri="{FF2B5EF4-FFF2-40B4-BE49-F238E27FC236}">
                <a16:creationId xmlns:a16="http://schemas.microsoft.com/office/drawing/2014/main" id="{3740DF85-6844-420F-A4EE-13D2BBB915C1}"/>
              </a:ext>
            </a:extLst>
          </p:cNvPr>
          <p:cNvGrpSpPr/>
          <p:nvPr/>
        </p:nvGrpSpPr>
        <p:grpSpPr>
          <a:xfrm>
            <a:off x="6639595" y="3478244"/>
            <a:ext cx="864000" cy="601572"/>
            <a:chOff x="7319983" y="5273650"/>
            <a:chExt cx="864000" cy="601572"/>
          </a:xfrm>
        </p:grpSpPr>
        <p:pic>
          <p:nvPicPr>
            <p:cNvPr id="109" name="図 3">
              <a:extLst>
                <a:ext uri="{FF2B5EF4-FFF2-40B4-BE49-F238E27FC236}">
                  <a16:creationId xmlns:a16="http://schemas.microsoft.com/office/drawing/2014/main" id="{D29A3CCF-4B16-4DF8-BA36-D6F0C016427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bwMode="auto">
            <a:xfrm>
              <a:off x="7319983" y="5273650"/>
              <a:ext cx="863963" cy="60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テキスト ボックス 48">
              <a:extLst>
                <a:ext uri="{FF2B5EF4-FFF2-40B4-BE49-F238E27FC236}">
                  <a16:creationId xmlns:a16="http://schemas.microsoft.com/office/drawing/2014/main" id="{87AAFE74-9AFE-4A28-AB7A-4DB050DFDE05}"/>
                </a:ext>
              </a:extLst>
            </p:cNvPr>
            <p:cNvSpPr txBox="1"/>
            <p:nvPr/>
          </p:nvSpPr>
          <p:spPr>
            <a:xfrm>
              <a:off x="7319983" y="5767500"/>
              <a:ext cx="864000" cy="107722"/>
            </a:xfrm>
            <a:prstGeom prst="rect">
              <a:avLst/>
            </a:prstGeom>
            <a:solidFill>
              <a:srgbClr val="FFFFFF">
                <a:alpha val="70000"/>
              </a:srgbClr>
            </a:solidFill>
            <a:ln w="9525">
              <a:noFill/>
              <a:miter lim="800000"/>
              <a:headEnd/>
              <a:tailEnd/>
            </a:ln>
          </p:spPr>
          <p:txBody>
            <a:bodyPr wrap="square" lIns="0" tIns="0" rIns="0" bIns="0">
              <a:spAutoFit/>
            </a:bodyPr>
            <a:lstStyle>
              <a:defPPr>
                <a:defRPr lang="ja-JP"/>
              </a:defPPr>
              <a:lvl1pPr algn="ctr" defTabSz="910644" fontAlgn="base">
                <a:spcBef>
                  <a:spcPct val="0"/>
                </a:spcBef>
                <a:spcAft>
                  <a:spcPct val="0"/>
                </a:spcAft>
                <a:defRPr sz="6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700" b="0" i="0" u="none" strike="noStrike" kern="0" cap="none" spc="0" normalizeH="0" baseline="0" noProof="0">
                  <a:ln>
                    <a:noFill/>
                  </a:ln>
                  <a:solidFill>
                    <a:prstClr val="black"/>
                  </a:solidFill>
                  <a:effectLst/>
                  <a:uLnTx/>
                  <a:uFillTx/>
                  <a:latin typeface="Meiryo UI"/>
                  <a:ea typeface="Meiryo UI"/>
                </a:rPr>
                <a:t>人材育成研修</a:t>
              </a:r>
            </a:p>
          </p:txBody>
        </p:sp>
      </p:grpSp>
      <p:sp>
        <p:nvSpPr>
          <p:cNvPr id="111" name="テキスト ボックス 110">
            <a:extLst>
              <a:ext uri="{FF2B5EF4-FFF2-40B4-BE49-F238E27FC236}">
                <a16:creationId xmlns:a16="http://schemas.microsoft.com/office/drawing/2014/main" id="{E2C9EA7F-9F28-477D-A61C-0C890DBDFBD9}"/>
              </a:ext>
            </a:extLst>
          </p:cNvPr>
          <p:cNvSpPr txBox="1"/>
          <p:nvPr/>
        </p:nvSpPr>
        <p:spPr>
          <a:xfrm>
            <a:off x="5504977" y="2621892"/>
            <a:ext cx="180425" cy="1602000"/>
          </a:xfrm>
          <a:prstGeom prst="rect">
            <a:avLst/>
          </a:prstGeom>
          <a:solidFill>
            <a:srgbClr val="FF6600"/>
          </a:solidFill>
        </p:spPr>
        <p:txBody>
          <a:bodyPr vert="eaVert" wrap="none" lIns="36000" tIns="36000" rIns="36000" bIns="36000" rtlCol="0">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a:ln>
                  <a:noFill/>
                </a:ln>
                <a:solidFill>
                  <a:srgbClr val="FFFFFF"/>
                </a:solidFill>
                <a:effectLst/>
                <a:uLnTx/>
                <a:uFillTx/>
                <a:latin typeface="Meiryo UI"/>
                <a:ea typeface="Meiryo UI"/>
                <a:cs typeface="+mn-cs"/>
              </a:rPr>
              <a:t>具体的なツール（ヒト・コト・モノ）</a:t>
            </a:r>
          </a:p>
        </p:txBody>
      </p:sp>
      <p:grpSp>
        <p:nvGrpSpPr>
          <p:cNvPr id="112" name="グループ化 111">
            <a:extLst>
              <a:ext uri="{FF2B5EF4-FFF2-40B4-BE49-F238E27FC236}">
                <a16:creationId xmlns:a16="http://schemas.microsoft.com/office/drawing/2014/main" id="{D5728909-F8D2-4087-A510-E7927C35E166}"/>
              </a:ext>
            </a:extLst>
          </p:cNvPr>
          <p:cNvGrpSpPr/>
          <p:nvPr/>
        </p:nvGrpSpPr>
        <p:grpSpPr>
          <a:xfrm>
            <a:off x="6639595" y="2745541"/>
            <a:ext cx="864000" cy="536976"/>
            <a:chOff x="7319983" y="4538223"/>
            <a:chExt cx="864000" cy="536976"/>
          </a:xfrm>
        </p:grpSpPr>
        <p:pic>
          <p:nvPicPr>
            <p:cNvPr id="113" name="Picture 5">
              <a:extLst>
                <a:ext uri="{FF2B5EF4-FFF2-40B4-BE49-F238E27FC236}">
                  <a16:creationId xmlns:a16="http://schemas.microsoft.com/office/drawing/2014/main" id="{B71D0A58-490A-4999-B067-DBD156A553C9}"/>
                </a:ext>
              </a:extLst>
            </p:cNvPr>
            <p:cNvPicPr>
              <a:picLocks noChangeAspect="1" noChangeArrowheads="1"/>
            </p:cNvPicPr>
            <p:nvPr/>
          </p:nvPicPr>
          <p:blipFill rotWithShape="1">
            <a:blip r:embed="rId11"/>
            <a:srcRect t="4465" b="12629"/>
            <a:stretch/>
          </p:blipFill>
          <p:spPr>
            <a:xfrm>
              <a:off x="7319983" y="4538223"/>
              <a:ext cx="864000" cy="536976"/>
            </a:xfrm>
            <a:prstGeom prst="rect">
              <a:avLst/>
            </a:prstGeom>
            <a:noFill/>
            <a:ln>
              <a:noFill/>
            </a:ln>
          </p:spPr>
        </p:pic>
        <p:sp>
          <p:nvSpPr>
            <p:cNvPr id="114" name="テキスト ボックス 113">
              <a:extLst>
                <a:ext uri="{FF2B5EF4-FFF2-40B4-BE49-F238E27FC236}">
                  <a16:creationId xmlns:a16="http://schemas.microsoft.com/office/drawing/2014/main" id="{CB26023A-C44E-4B5A-88EF-29524F22718B}"/>
                </a:ext>
              </a:extLst>
            </p:cNvPr>
            <p:cNvSpPr txBox="1"/>
            <p:nvPr/>
          </p:nvSpPr>
          <p:spPr>
            <a:xfrm>
              <a:off x="7319983" y="4967477"/>
              <a:ext cx="864000" cy="107722"/>
            </a:xfrm>
            <a:prstGeom prst="rect">
              <a:avLst/>
            </a:prstGeom>
            <a:solidFill>
              <a:srgbClr val="FFFFFF">
                <a:alpha val="70000"/>
              </a:srgbClr>
            </a:solidFill>
            <a:ln w="9525">
              <a:noFill/>
              <a:miter lim="800000"/>
              <a:headEnd/>
              <a:tailEnd/>
            </a:ln>
          </p:spPr>
          <p:txBody>
            <a:bodyPr wrap="square" lIns="0" tIns="0" rIns="0" bIns="0">
              <a:spAutoFit/>
            </a:bodyPr>
            <a:lstStyle>
              <a:defPPr>
                <a:defRPr lang="ja-JP"/>
              </a:defPPr>
              <a:lvl1pPr algn="ctr" defTabSz="910644" fontAlgn="base">
                <a:spcBef>
                  <a:spcPct val="0"/>
                </a:spcBef>
                <a:spcAft>
                  <a:spcPct val="0"/>
                </a:spcAft>
                <a:defRPr sz="6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700" b="0" i="0" u="none" strike="noStrike" kern="0" cap="none" spc="0" normalizeH="0" baseline="0" noProof="0">
                  <a:ln>
                    <a:noFill/>
                  </a:ln>
                  <a:solidFill>
                    <a:prstClr val="black"/>
                  </a:solidFill>
                  <a:effectLst/>
                  <a:uLnTx/>
                  <a:uFillTx/>
                  <a:latin typeface="Meiryo UI"/>
                  <a:ea typeface="Meiryo UI"/>
                </a:rPr>
                <a:t>農家民宿</a:t>
              </a:r>
              <a:endParaRPr kumimoji="1" lang="en-US" altLang="ja-JP" sz="700" b="0" i="0" u="none" strike="noStrike" kern="0" cap="none" spc="0" normalizeH="0" baseline="0" noProof="0">
                <a:ln>
                  <a:noFill/>
                </a:ln>
                <a:solidFill>
                  <a:prstClr val="black"/>
                </a:solidFill>
                <a:effectLst/>
                <a:uLnTx/>
                <a:uFillTx/>
                <a:latin typeface="Meiryo UI"/>
                <a:ea typeface="Meiryo UI"/>
              </a:endParaRPr>
            </a:p>
          </p:txBody>
        </p:sp>
      </p:grpSp>
      <p:cxnSp>
        <p:nvCxnSpPr>
          <p:cNvPr id="115" name="直線矢印コネクタ 114">
            <a:extLst>
              <a:ext uri="{FF2B5EF4-FFF2-40B4-BE49-F238E27FC236}">
                <a16:creationId xmlns:a16="http://schemas.microsoft.com/office/drawing/2014/main" id="{833B1682-8A1C-471A-BDF0-F36DADA84FEE}"/>
              </a:ext>
            </a:extLst>
          </p:cNvPr>
          <p:cNvCxnSpPr>
            <a:stCxn id="54" idx="3"/>
            <a:endCxn id="55" idx="1"/>
          </p:cNvCxnSpPr>
          <p:nvPr/>
        </p:nvCxnSpPr>
        <p:spPr>
          <a:xfrm>
            <a:off x="5100714" y="880976"/>
            <a:ext cx="925078" cy="0"/>
          </a:xfrm>
          <a:prstGeom prst="straightConnector1">
            <a:avLst/>
          </a:prstGeom>
          <a:noFill/>
          <a:ln w="9525" cap="flat" cmpd="sng" algn="ctr">
            <a:solidFill>
              <a:sysClr val="windowText" lastClr="000000"/>
            </a:solidFill>
            <a:prstDash val="solid"/>
            <a:tailEnd type="triangle"/>
          </a:ln>
          <a:effectLst/>
        </p:spPr>
      </p:cxnSp>
      <p:sp>
        <p:nvSpPr>
          <p:cNvPr id="116" name="テキスト ボックス 21">
            <a:extLst>
              <a:ext uri="{FF2B5EF4-FFF2-40B4-BE49-F238E27FC236}">
                <a16:creationId xmlns:a16="http://schemas.microsoft.com/office/drawing/2014/main" id="{D18874BD-169F-4C58-9150-AD911EA8CE65}"/>
              </a:ext>
            </a:extLst>
          </p:cNvPr>
          <p:cNvSpPr txBox="1"/>
          <p:nvPr/>
        </p:nvSpPr>
        <p:spPr>
          <a:xfrm>
            <a:off x="4019215" y="2176672"/>
            <a:ext cx="1440000" cy="288000"/>
          </a:xfrm>
          <a:prstGeom prst="rect">
            <a:avLst/>
          </a:prstGeom>
          <a:solidFill>
            <a:srgbClr val="009900"/>
          </a:solidFill>
          <a:ln w="6350" cap="flat" cmpd="sng" algn="ctr">
            <a:noFill/>
            <a:prstDash val="solid"/>
          </a:ln>
          <a:effectLst/>
        </p:spPr>
        <p:txBody>
          <a:bodyPr wrap="none" tIns="36000" bIns="36000" rtlCol="0" anchor="ctr">
            <a:noAutofit/>
          </a:bodyPr>
          <a:lstStyle>
            <a:defPPr>
              <a:defRPr lang="ja-JP"/>
            </a:defPPr>
            <a:lvl1pPr marL="0" algn="l" defTabSz="910644" rtl="0" eaLnBrk="1" latinLnBrk="0" hangingPunct="1">
              <a:defRPr kumimoji="1" sz="1800" kern="1200">
                <a:solidFill>
                  <a:schemeClr val="dk1"/>
                </a:solidFill>
                <a:latin typeface="+mn-lt"/>
                <a:ea typeface="+mn-ea"/>
                <a:cs typeface="+mn-cs"/>
              </a:defRPr>
            </a:lvl1pPr>
            <a:lvl2pPr marL="455321" algn="l" defTabSz="910644" rtl="0" eaLnBrk="1" latinLnBrk="0" hangingPunct="1">
              <a:defRPr kumimoji="1" sz="1800" kern="1200">
                <a:solidFill>
                  <a:schemeClr val="dk1"/>
                </a:solidFill>
                <a:latin typeface="+mn-lt"/>
                <a:ea typeface="+mn-ea"/>
                <a:cs typeface="+mn-cs"/>
              </a:defRPr>
            </a:lvl2pPr>
            <a:lvl3pPr marL="910644" algn="l" defTabSz="910644" rtl="0" eaLnBrk="1" latinLnBrk="0" hangingPunct="1">
              <a:defRPr kumimoji="1" sz="1800" kern="1200">
                <a:solidFill>
                  <a:schemeClr val="dk1"/>
                </a:solidFill>
                <a:latin typeface="+mn-lt"/>
                <a:ea typeface="+mn-ea"/>
                <a:cs typeface="+mn-cs"/>
              </a:defRPr>
            </a:lvl3pPr>
            <a:lvl4pPr marL="1365965" algn="l" defTabSz="910644" rtl="0" eaLnBrk="1" latinLnBrk="0" hangingPunct="1">
              <a:defRPr kumimoji="1" sz="1800" kern="1200">
                <a:solidFill>
                  <a:schemeClr val="dk1"/>
                </a:solidFill>
                <a:latin typeface="+mn-lt"/>
                <a:ea typeface="+mn-ea"/>
                <a:cs typeface="+mn-cs"/>
              </a:defRPr>
            </a:lvl4pPr>
            <a:lvl5pPr marL="1821285" algn="l" defTabSz="910644" rtl="0" eaLnBrk="1" latinLnBrk="0" hangingPunct="1">
              <a:defRPr kumimoji="1" sz="1800" kern="1200">
                <a:solidFill>
                  <a:schemeClr val="dk1"/>
                </a:solidFill>
                <a:latin typeface="+mn-lt"/>
                <a:ea typeface="+mn-ea"/>
                <a:cs typeface="+mn-cs"/>
              </a:defRPr>
            </a:lvl5pPr>
            <a:lvl6pPr marL="2276609" algn="l" defTabSz="910644" rtl="0" eaLnBrk="1" latinLnBrk="0" hangingPunct="1">
              <a:defRPr kumimoji="1" sz="1800" kern="1200">
                <a:solidFill>
                  <a:schemeClr val="dk1"/>
                </a:solidFill>
                <a:latin typeface="+mn-lt"/>
                <a:ea typeface="+mn-ea"/>
                <a:cs typeface="+mn-cs"/>
              </a:defRPr>
            </a:lvl6pPr>
            <a:lvl7pPr marL="2731935" algn="l" defTabSz="910644" rtl="0" eaLnBrk="1" latinLnBrk="0" hangingPunct="1">
              <a:defRPr kumimoji="1" sz="1800" kern="1200">
                <a:solidFill>
                  <a:schemeClr val="dk1"/>
                </a:solidFill>
                <a:latin typeface="+mn-lt"/>
                <a:ea typeface="+mn-ea"/>
                <a:cs typeface="+mn-cs"/>
              </a:defRPr>
            </a:lvl7pPr>
            <a:lvl8pPr marL="3187257" algn="l" defTabSz="910644" rtl="0" eaLnBrk="1" latinLnBrk="0" hangingPunct="1">
              <a:defRPr kumimoji="1" sz="1800" kern="1200">
                <a:solidFill>
                  <a:schemeClr val="dk1"/>
                </a:solidFill>
                <a:latin typeface="+mn-lt"/>
                <a:ea typeface="+mn-ea"/>
                <a:cs typeface="+mn-cs"/>
              </a:defRPr>
            </a:lvl8pPr>
            <a:lvl9pPr marL="3642580" algn="l" defTabSz="910644" rtl="0" eaLnBrk="1" latinLnBrk="0" hangingPunct="1">
              <a:defRPr kumimoji="1" sz="1800" kern="1200">
                <a:solidFill>
                  <a:schemeClr val="dk1"/>
                </a:solidFill>
                <a:latin typeface="+mn-lt"/>
                <a:ea typeface="+mn-ea"/>
                <a:cs typeface="+mn-cs"/>
              </a:defRPr>
            </a:lvl9pPr>
          </a:lstStyle>
          <a:p>
            <a:pPr marL="0" marR="0" lvl="0" indent="0" algn="l"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a:ea typeface="Meiryo UI"/>
                <a:cs typeface="メイリオ" panose="020B0604030504040204" pitchFamily="50" charset="-128"/>
              </a:rPr>
              <a:t>農 村 部</a:t>
            </a:r>
          </a:p>
        </p:txBody>
      </p:sp>
      <p:grpSp>
        <p:nvGrpSpPr>
          <p:cNvPr id="117" name="グループ化 116">
            <a:extLst>
              <a:ext uri="{FF2B5EF4-FFF2-40B4-BE49-F238E27FC236}">
                <a16:creationId xmlns:a16="http://schemas.microsoft.com/office/drawing/2014/main" id="{8408DC58-8B79-4F85-8947-13A2C9B399AD}"/>
              </a:ext>
            </a:extLst>
          </p:cNvPr>
          <p:cNvGrpSpPr/>
          <p:nvPr/>
        </p:nvGrpSpPr>
        <p:grpSpPr>
          <a:xfrm>
            <a:off x="4584462" y="2294829"/>
            <a:ext cx="232677" cy="444433"/>
            <a:chOff x="5290827" y="3985444"/>
            <a:chExt cx="195267" cy="444433"/>
          </a:xfrm>
        </p:grpSpPr>
        <p:sp>
          <p:nvSpPr>
            <p:cNvPr id="118" name="矢印: 下 117">
              <a:extLst>
                <a:ext uri="{FF2B5EF4-FFF2-40B4-BE49-F238E27FC236}">
                  <a16:creationId xmlns:a16="http://schemas.microsoft.com/office/drawing/2014/main" id="{66C36A79-BE9C-4A23-B8BD-B07055FEC292}"/>
                </a:ext>
              </a:extLst>
            </p:cNvPr>
            <p:cNvSpPr/>
            <p:nvPr/>
          </p:nvSpPr>
          <p:spPr>
            <a:xfrm>
              <a:off x="5306094" y="3997877"/>
              <a:ext cx="180000" cy="432000"/>
            </a:xfrm>
            <a:prstGeom prst="downArrow">
              <a:avLst>
                <a:gd name="adj1" fmla="val 66206"/>
                <a:gd name="adj2" fmla="val 37086"/>
              </a:avLst>
            </a:prstGeom>
            <a:solidFill>
              <a:srgbClr val="CCECFF"/>
            </a:solidFill>
            <a:ln w="25400" cap="flat" cmpd="sng" algn="ctr">
              <a:noFill/>
              <a:prstDash val="solid"/>
            </a:ln>
            <a:effectLst/>
          </p:spPr>
          <p:txBody>
            <a:bodyPr rtlCol="0" anchor="ct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テキスト ボックス 118">
              <a:extLst>
                <a:ext uri="{FF2B5EF4-FFF2-40B4-BE49-F238E27FC236}">
                  <a16:creationId xmlns:a16="http://schemas.microsoft.com/office/drawing/2014/main" id="{64AE844A-F32D-4FB3-8DA9-BE2D95F2A969}"/>
                </a:ext>
              </a:extLst>
            </p:cNvPr>
            <p:cNvSpPr txBox="1"/>
            <p:nvPr/>
          </p:nvSpPr>
          <p:spPr>
            <a:xfrm>
              <a:off x="5290827" y="3985444"/>
              <a:ext cx="180000" cy="431776"/>
            </a:xfrm>
            <a:prstGeom prst="rect">
              <a:avLst/>
            </a:prstGeom>
            <a:noFill/>
          </p:spPr>
          <p:txBody>
            <a:bodyPr vert="eaVert" wrap="none" lIns="36000" tIns="36000" rIns="36000" bIns="36000" rtlCol="0">
              <a:spAutoFit/>
            </a:bodyPr>
            <a:lstStyle/>
            <a:p>
              <a:pPr marL="0" marR="0" lvl="0" indent="0" algn="l"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prstClr val="black"/>
                  </a:solidFill>
                  <a:effectLst/>
                  <a:uLnTx/>
                  <a:uFillTx/>
                  <a:latin typeface="Meiryo UI"/>
                  <a:ea typeface="Meiryo UI"/>
                  <a:cs typeface="+mn-cs"/>
                </a:rPr>
                <a:t>情報発信</a:t>
              </a:r>
            </a:p>
          </p:txBody>
        </p:sp>
      </p:grpSp>
      <p:grpSp>
        <p:nvGrpSpPr>
          <p:cNvPr id="120" name="グループ化 119">
            <a:extLst>
              <a:ext uri="{FF2B5EF4-FFF2-40B4-BE49-F238E27FC236}">
                <a16:creationId xmlns:a16="http://schemas.microsoft.com/office/drawing/2014/main" id="{4162710B-9367-4F94-BF36-D6325B5C1895}"/>
              </a:ext>
            </a:extLst>
          </p:cNvPr>
          <p:cNvGrpSpPr/>
          <p:nvPr/>
        </p:nvGrpSpPr>
        <p:grpSpPr>
          <a:xfrm>
            <a:off x="4867866" y="2304923"/>
            <a:ext cx="216000" cy="432000"/>
            <a:chOff x="5497776" y="3995538"/>
            <a:chExt cx="216000" cy="432000"/>
          </a:xfrm>
        </p:grpSpPr>
        <p:sp>
          <p:nvSpPr>
            <p:cNvPr id="121" name="矢印: 上下 120">
              <a:extLst>
                <a:ext uri="{FF2B5EF4-FFF2-40B4-BE49-F238E27FC236}">
                  <a16:creationId xmlns:a16="http://schemas.microsoft.com/office/drawing/2014/main" id="{9FE09FA4-03D7-4BBA-BD58-81BDF98DD94F}"/>
                </a:ext>
              </a:extLst>
            </p:cNvPr>
            <p:cNvSpPr/>
            <p:nvPr/>
          </p:nvSpPr>
          <p:spPr>
            <a:xfrm>
              <a:off x="5497776" y="3995538"/>
              <a:ext cx="216000" cy="432000"/>
            </a:xfrm>
            <a:prstGeom prst="upDownArrow">
              <a:avLst>
                <a:gd name="adj1" fmla="val 62898"/>
                <a:gd name="adj2" fmla="val 36016"/>
              </a:avLst>
            </a:prstGeom>
            <a:solidFill>
              <a:srgbClr val="CCEC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2" name="テキスト ボックス 121">
              <a:extLst>
                <a:ext uri="{FF2B5EF4-FFF2-40B4-BE49-F238E27FC236}">
                  <a16:creationId xmlns:a16="http://schemas.microsoft.com/office/drawing/2014/main" id="{C719C5EE-823E-41D3-9F5E-59CA2ADEF3F2}"/>
                </a:ext>
              </a:extLst>
            </p:cNvPr>
            <p:cNvSpPr txBox="1"/>
            <p:nvPr/>
          </p:nvSpPr>
          <p:spPr>
            <a:xfrm>
              <a:off x="5514231" y="4047041"/>
              <a:ext cx="180425" cy="342008"/>
            </a:xfrm>
            <a:prstGeom prst="rect">
              <a:avLst/>
            </a:prstGeom>
            <a:noFill/>
          </p:spPr>
          <p:txBody>
            <a:bodyPr vert="eaVert" wrap="none" lIns="36000" tIns="36000" rIns="36000" bIns="36000" rtlCol="0">
              <a:spAutoFit/>
            </a:bodyPr>
            <a:lstStyle/>
            <a:p>
              <a:pPr marL="0" marR="0" lvl="0" indent="0" algn="l"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prstClr val="black"/>
                  </a:solidFill>
                  <a:effectLst/>
                  <a:uLnTx/>
                  <a:uFillTx/>
                  <a:latin typeface="Meiryo UI"/>
                  <a:ea typeface="Meiryo UI"/>
                  <a:cs typeface="+mn-cs"/>
                </a:rPr>
                <a:t>交　流</a:t>
              </a:r>
            </a:p>
          </p:txBody>
        </p:sp>
      </p:grpSp>
      <p:grpSp>
        <p:nvGrpSpPr>
          <p:cNvPr id="123" name="グループ化 122">
            <a:extLst>
              <a:ext uri="{FF2B5EF4-FFF2-40B4-BE49-F238E27FC236}">
                <a16:creationId xmlns:a16="http://schemas.microsoft.com/office/drawing/2014/main" id="{3EEB8A32-D516-46A8-904D-6FD68501819D}"/>
              </a:ext>
            </a:extLst>
          </p:cNvPr>
          <p:cNvGrpSpPr/>
          <p:nvPr/>
        </p:nvGrpSpPr>
        <p:grpSpPr>
          <a:xfrm>
            <a:off x="5134605" y="2302716"/>
            <a:ext cx="232416" cy="462233"/>
            <a:chOff x="5727803" y="3993331"/>
            <a:chExt cx="194138" cy="462233"/>
          </a:xfrm>
        </p:grpSpPr>
        <p:sp>
          <p:nvSpPr>
            <p:cNvPr id="124" name="矢印: 上 123">
              <a:extLst>
                <a:ext uri="{FF2B5EF4-FFF2-40B4-BE49-F238E27FC236}">
                  <a16:creationId xmlns:a16="http://schemas.microsoft.com/office/drawing/2014/main" id="{05B521C0-3E48-4FB3-A5ED-92238B0C49FD}"/>
                </a:ext>
              </a:extLst>
            </p:cNvPr>
            <p:cNvSpPr/>
            <p:nvPr/>
          </p:nvSpPr>
          <p:spPr>
            <a:xfrm>
              <a:off x="5741941" y="3997177"/>
              <a:ext cx="180000" cy="432000"/>
            </a:xfrm>
            <a:prstGeom prst="upArrow">
              <a:avLst>
                <a:gd name="adj1" fmla="val 57937"/>
                <a:gd name="adj2" fmla="val 36187"/>
              </a:avLst>
            </a:prstGeom>
            <a:solidFill>
              <a:srgbClr val="CCEC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5" name="テキスト ボックス 124">
              <a:extLst>
                <a:ext uri="{FF2B5EF4-FFF2-40B4-BE49-F238E27FC236}">
                  <a16:creationId xmlns:a16="http://schemas.microsoft.com/office/drawing/2014/main" id="{7037C388-0E5C-4077-8813-DD0F4D28479F}"/>
                </a:ext>
              </a:extLst>
            </p:cNvPr>
            <p:cNvSpPr txBox="1"/>
            <p:nvPr/>
          </p:nvSpPr>
          <p:spPr>
            <a:xfrm>
              <a:off x="5727803" y="3993331"/>
              <a:ext cx="180425" cy="462233"/>
            </a:xfrm>
            <a:prstGeom prst="rect">
              <a:avLst/>
            </a:prstGeom>
            <a:noFill/>
          </p:spPr>
          <p:txBody>
            <a:bodyPr vert="eaVert" wrap="none" lIns="36000" tIns="36000" rIns="36000" bIns="36000" rtlCol="0">
              <a:spAutoFit/>
            </a:bodyPr>
            <a:lstStyle/>
            <a:p>
              <a:pPr marL="0" marR="0" lvl="0" indent="0" algn="l"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prstClr val="black"/>
                  </a:solidFill>
                  <a:effectLst/>
                  <a:uLnTx/>
                  <a:uFillTx/>
                  <a:latin typeface="Meiryo UI"/>
                  <a:ea typeface="Meiryo UI"/>
                  <a:cs typeface="+mn-cs"/>
                </a:rPr>
                <a:t>就農 移住</a:t>
              </a:r>
            </a:p>
          </p:txBody>
        </p:sp>
      </p:grpSp>
      <p:sp>
        <p:nvSpPr>
          <p:cNvPr id="126" name="テキスト ボックス 54">
            <a:extLst>
              <a:ext uri="{FF2B5EF4-FFF2-40B4-BE49-F238E27FC236}">
                <a16:creationId xmlns:a16="http://schemas.microsoft.com/office/drawing/2014/main" id="{63D487BD-A761-41F4-81C4-9427D4E71494}"/>
              </a:ext>
            </a:extLst>
          </p:cNvPr>
          <p:cNvSpPr txBox="1"/>
          <p:nvPr/>
        </p:nvSpPr>
        <p:spPr>
          <a:xfrm>
            <a:off x="7809727" y="1104739"/>
            <a:ext cx="953320" cy="349702"/>
          </a:xfrm>
          <a:prstGeom prst="rect">
            <a:avLst/>
          </a:prstGeom>
          <a:solidFill>
            <a:srgbClr val="FFCC66"/>
          </a:solidFill>
          <a:ln w="9525" cap="flat" cmpd="sng" algn="ctr">
            <a:solidFill>
              <a:srgbClr val="FFC000"/>
            </a:solidFill>
            <a:prstDash val="solid"/>
          </a:ln>
          <a:effectLst/>
        </p:spPr>
        <p:txBody>
          <a:bodyPr wrap="none" lIns="72000" tIns="36000" rIns="72000" bIns="36000" rtlCol="0" anchor="ctr">
            <a:spAutoFit/>
          </a:bodyPr>
          <a:lstStyle>
            <a:defPPr>
              <a:defRPr lang="ja-JP"/>
            </a:defPPr>
            <a:lvl1pPr algn="ctr" defTabSz="910644">
              <a:defRPr sz="900">
                <a:latin typeface="+mn-ea"/>
                <a:cs typeface="メイリオ" panose="020B0604030504040204" pitchFamily="50" charset="-128"/>
              </a:defRPr>
            </a:lvl1pPr>
            <a:lvl2pPr marL="455321" defTabSz="910644">
              <a:defRPr sz="1800"/>
            </a:lvl2pPr>
            <a:lvl3pPr marL="910644" defTabSz="910644">
              <a:defRPr sz="1800"/>
            </a:lvl3pPr>
            <a:lvl4pPr marL="1365965" defTabSz="910644">
              <a:defRPr sz="1800"/>
            </a:lvl4pPr>
            <a:lvl5pPr marL="1821285" defTabSz="910644">
              <a:defRPr sz="1800"/>
            </a:lvl5pPr>
            <a:lvl6pPr marL="2276609" defTabSz="910644">
              <a:defRPr sz="1800"/>
            </a:lvl6pPr>
            <a:lvl7pPr marL="2731935" defTabSz="910644">
              <a:defRPr sz="1800"/>
            </a:lvl7pPr>
            <a:lvl8pPr marL="3187257" defTabSz="910644">
              <a:defRPr sz="1800"/>
            </a:lvl8pPr>
            <a:lvl9pPr marL="3642580" defTabSz="910644">
              <a:defRPr sz="1800"/>
            </a:lvl9pPr>
          </a:lstStyle>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農山漁村活性化</a:t>
            </a:r>
            <a:endParaRPr kumimoji="1" lang="en-US" altLang="ja-JP" sz="900" b="1" i="0" u="none" strike="noStrike" kern="0" cap="none" spc="0" normalizeH="0" baseline="0" noProof="0">
              <a:ln>
                <a:noFill/>
              </a:ln>
              <a:solidFill>
                <a:prstClr val="black"/>
              </a:solidFill>
              <a:effectLst/>
              <a:uLnTx/>
              <a:uFillTx/>
              <a:latin typeface="Meiryo UI"/>
              <a:ea typeface="Meiryo UI"/>
            </a:endParaRPr>
          </a:p>
          <a:p>
            <a:pPr marL="0" marR="0" lvl="0" indent="0" algn="ctr" defTabSz="910644"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prstClr val="black"/>
                </a:solidFill>
                <a:effectLst/>
                <a:uLnTx/>
                <a:uFillTx/>
                <a:latin typeface="Meiryo UI"/>
                <a:ea typeface="Meiryo UI"/>
              </a:rPr>
              <a:t>整備対策</a:t>
            </a:r>
          </a:p>
        </p:txBody>
      </p:sp>
      <p:sp>
        <p:nvSpPr>
          <p:cNvPr id="127" name="四角形: 角を丸くする 126">
            <a:extLst>
              <a:ext uri="{FF2B5EF4-FFF2-40B4-BE49-F238E27FC236}">
                <a16:creationId xmlns:a16="http://schemas.microsoft.com/office/drawing/2014/main" id="{423B1DD7-CEEC-4F79-92B6-F269AFFA447C}"/>
              </a:ext>
            </a:extLst>
          </p:cNvPr>
          <p:cNvSpPr/>
          <p:nvPr/>
        </p:nvSpPr>
        <p:spPr>
          <a:xfrm>
            <a:off x="7876322" y="1506755"/>
            <a:ext cx="341248" cy="151477"/>
          </a:xfrm>
          <a:prstGeom prst="roundRect">
            <a:avLst>
              <a:gd name="adj" fmla="val 50000"/>
            </a:avLst>
          </a:prstGeom>
          <a:solidFill>
            <a:srgbClr val="3333CC"/>
          </a:solidFill>
          <a:ln w="25400" cap="flat" cmpd="sng" algn="ctr">
            <a:noFill/>
            <a:prstDash val="solid"/>
          </a:ln>
          <a:effectLst/>
        </p:spPr>
        <p:txBody>
          <a:bodyPr wrap="square" lIns="36000" tIns="0" rIns="36000" bIns="0" rtlCol="0" anchor="ctr">
            <a:spAutoFit/>
          </a:bodyPr>
          <a:lstStyle/>
          <a:p>
            <a:pPr marL="0" marR="0" lvl="0" indent="0" algn="ctr" defTabSz="856610" rtl="0" eaLnBrk="1" fontAlgn="auto" latinLnBrk="0" hangingPunct="1">
              <a:lnSpc>
                <a:spcPct val="100000"/>
              </a:lnSpc>
              <a:spcBef>
                <a:spcPts val="0"/>
              </a:spcBef>
              <a:spcAft>
                <a:spcPts val="0"/>
              </a:spcAft>
              <a:buClrTx/>
              <a:buSzTx/>
              <a:buFontTx/>
              <a:buNone/>
              <a:tabLst/>
              <a:defRPr/>
            </a:pPr>
            <a:r>
              <a:rPr kumimoji="1" lang="ja-JP" altLang="en-US" sz="700" b="1" i="0"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ハード</a:t>
            </a:r>
          </a:p>
        </p:txBody>
      </p:sp>
      <p:cxnSp>
        <p:nvCxnSpPr>
          <p:cNvPr id="128" name="直線コネクタ 127">
            <a:extLst>
              <a:ext uri="{FF2B5EF4-FFF2-40B4-BE49-F238E27FC236}">
                <a16:creationId xmlns:a16="http://schemas.microsoft.com/office/drawing/2014/main" id="{62DFEE90-40D9-49CF-8E7B-2C44BEDB8E66}"/>
              </a:ext>
            </a:extLst>
          </p:cNvPr>
          <p:cNvCxnSpPr>
            <a:stCxn id="55" idx="3"/>
            <a:endCxn id="56" idx="1"/>
          </p:cNvCxnSpPr>
          <p:nvPr/>
        </p:nvCxnSpPr>
        <p:spPr>
          <a:xfrm>
            <a:off x="7108641" y="880976"/>
            <a:ext cx="842469" cy="0"/>
          </a:xfrm>
          <a:prstGeom prst="line">
            <a:avLst/>
          </a:prstGeom>
          <a:noFill/>
          <a:ln w="9525" cap="flat" cmpd="sng" algn="ctr">
            <a:solidFill>
              <a:sysClr val="windowText" lastClr="000000"/>
            </a:solidFill>
            <a:prstDash val="sysDot"/>
          </a:ln>
          <a:effectLst/>
        </p:spPr>
      </p:cxnSp>
      <p:sp>
        <p:nvSpPr>
          <p:cNvPr id="129" name="テキスト ボックス 128">
            <a:extLst>
              <a:ext uri="{FF2B5EF4-FFF2-40B4-BE49-F238E27FC236}">
                <a16:creationId xmlns:a16="http://schemas.microsoft.com/office/drawing/2014/main" id="{1964BAA5-AE5A-4B21-88CC-6FF432F2CA6E}"/>
              </a:ext>
            </a:extLst>
          </p:cNvPr>
          <p:cNvSpPr txBox="1"/>
          <p:nvPr/>
        </p:nvSpPr>
        <p:spPr>
          <a:xfrm>
            <a:off x="7421389" y="764916"/>
            <a:ext cx="216973" cy="215444"/>
          </a:xfrm>
          <a:prstGeom prst="rect">
            <a:avLst/>
          </a:prstGeom>
          <a:solidFill>
            <a:srgbClr val="FFFFFF"/>
          </a:solidFill>
        </p:spPr>
        <p:txBody>
          <a:bodyPr wrap="none" lIns="36000" tIns="0" rIns="36000" bIns="0" rtlCol="0">
            <a:spAutoFit/>
          </a:bodyPr>
          <a:lstStyle/>
          <a:p>
            <a:pPr marL="0" marR="0" lvl="0" indent="0" algn="l" defTabSz="856610" rtl="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prstClr val="black"/>
                </a:solidFill>
                <a:effectLst/>
                <a:uLnTx/>
                <a:uFillTx/>
                <a:latin typeface="Meiryo UI"/>
                <a:ea typeface="Meiryo UI"/>
                <a:cs typeface="+mn-cs"/>
              </a:rPr>
              <a:t>+</a:t>
            </a:r>
            <a:endParaRPr kumimoji="1" lang="ja-JP" altLang="en-US" sz="1400" b="0" i="0" u="none" strike="noStrike" kern="0" cap="none" spc="0" normalizeH="0" baseline="0" noProof="0">
              <a:ln>
                <a:noFill/>
              </a:ln>
              <a:solidFill>
                <a:prstClr val="black"/>
              </a:solidFill>
              <a:effectLst/>
              <a:uLnTx/>
              <a:uFillTx/>
              <a:latin typeface="Meiryo UI"/>
              <a:ea typeface="Meiryo UI"/>
              <a:cs typeface="+mn-cs"/>
            </a:endParaRPr>
          </a:p>
        </p:txBody>
      </p:sp>
      <p:grpSp>
        <p:nvGrpSpPr>
          <p:cNvPr id="130" name="グループ化 129">
            <a:extLst>
              <a:ext uri="{FF2B5EF4-FFF2-40B4-BE49-F238E27FC236}">
                <a16:creationId xmlns:a16="http://schemas.microsoft.com/office/drawing/2014/main" id="{25AC7834-65DE-4B38-A7E0-117A45885F94}"/>
              </a:ext>
            </a:extLst>
          </p:cNvPr>
          <p:cNvGrpSpPr/>
          <p:nvPr/>
        </p:nvGrpSpPr>
        <p:grpSpPr>
          <a:xfrm>
            <a:off x="7861797" y="3328326"/>
            <a:ext cx="897682" cy="764115"/>
            <a:chOff x="8516785" y="3414711"/>
            <a:chExt cx="897682" cy="764115"/>
          </a:xfrm>
        </p:grpSpPr>
        <p:sp>
          <p:nvSpPr>
            <p:cNvPr id="131" name="テキスト ボックス 58">
              <a:extLst>
                <a:ext uri="{FF2B5EF4-FFF2-40B4-BE49-F238E27FC236}">
                  <a16:creationId xmlns:a16="http://schemas.microsoft.com/office/drawing/2014/main" id="{81C0099B-01A3-4BD2-BD02-5404264950D2}"/>
                </a:ext>
              </a:extLst>
            </p:cNvPr>
            <p:cNvSpPr txBox="1">
              <a:spLocks noChangeArrowheads="1"/>
            </p:cNvSpPr>
            <p:nvPr/>
          </p:nvSpPr>
          <p:spPr bwMode="auto">
            <a:xfrm>
              <a:off x="8516785" y="4034753"/>
              <a:ext cx="897682" cy="144073"/>
            </a:xfrm>
            <a:prstGeom prst="rect">
              <a:avLst/>
            </a:prstGeom>
            <a:noFill/>
            <a:ln w="9525">
              <a:noFill/>
              <a:miter lim="800000"/>
              <a:headEnd/>
              <a:tailEnd/>
            </a:ln>
          </p:spPr>
          <p:txBody>
            <a:bodyPr wrap="none" lIns="0" tIns="36000" rIns="0" bIns="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zh-TW" altLang="en-US" sz="7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集出荷･貯蔵･加工施設</a:t>
              </a:r>
              <a:endParaRPr kumimoji="1" lang="ja-JP" altLang="en-US" sz="7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endParaRPr>
            </a:p>
          </p:txBody>
        </p:sp>
        <p:grpSp>
          <p:nvGrpSpPr>
            <p:cNvPr id="132" name="グループ化 131">
              <a:extLst>
                <a:ext uri="{FF2B5EF4-FFF2-40B4-BE49-F238E27FC236}">
                  <a16:creationId xmlns:a16="http://schemas.microsoft.com/office/drawing/2014/main" id="{BC266538-592B-40C1-9D41-B96223B71937}"/>
                </a:ext>
              </a:extLst>
            </p:cNvPr>
            <p:cNvGrpSpPr>
              <a:grpSpLocks noChangeAspect="1"/>
            </p:cNvGrpSpPr>
            <p:nvPr/>
          </p:nvGrpSpPr>
          <p:grpSpPr>
            <a:xfrm>
              <a:off x="8531310" y="3414711"/>
              <a:ext cx="864000" cy="644673"/>
              <a:chOff x="10078516" y="4131523"/>
              <a:chExt cx="1800349" cy="1343326"/>
            </a:xfrm>
          </p:grpSpPr>
          <p:pic>
            <p:nvPicPr>
              <p:cNvPr id="133" name="Picture 20" descr="H:\★\01_制度関係\03_PR版・パンフレット・事例集\04_写真\2018（H30）施設等利用実績調査\01_北海道\H27北海道森町（森産業地区）農林水産物集出荷貯蔵施設（荷捌施設建設工事事業）1●.jpg">
                <a:extLst>
                  <a:ext uri="{FF2B5EF4-FFF2-40B4-BE49-F238E27FC236}">
                    <a16:creationId xmlns:a16="http://schemas.microsoft.com/office/drawing/2014/main" id="{22FD6E82-8D9B-404F-857B-0E9DDCC8E0D0}"/>
                  </a:ext>
                </a:extLst>
              </p:cNvPr>
              <p:cNvPicPr>
                <a:picLocks noChangeArrowheads="1"/>
              </p:cNvPicPr>
              <p:nvPr/>
            </p:nvPicPr>
            <p:blipFill rotWithShape="1">
              <a:blip r:embed="rId12" cstate="print">
                <a:extLst>
                  <a:ext uri="{28A0092B-C50C-407E-A947-70E740481C1C}">
                    <a14:useLocalDpi xmlns:a14="http://schemas.microsoft.com/office/drawing/2010/main" val="0"/>
                  </a:ext>
                </a:extLst>
              </a:blip>
              <a:stretch/>
            </p:blipFill>
            <p:spPr bwMode="auto">
              <a:xfrm>
                <a:off x="10083165" y="4131523"/>
                <a:ext cx="179570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8" descr="H:\★★★\01_制度関係\03_PR版・パンフレット・事例集\04_写真\181115_広報用写真（パンフ・HP掲載可）\03_北陸\H27_松東地区活性化計画\農林水産物処理加工施設\加工施設（醸造）②.jpeg">
                <a:extLst>
                  <a:ext uri="{FF2B5EF4-FFF2-40B4-BE49-F238E27FC236}">
                    <a16:creationId xmlns:a16="http://schemas.microsoft.com/office/drawing/2014/main" id="{BC705496-4B5B-4351-9287-FD21E9B982A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78516" y="4874035"/>
                <a:ext cx="900000" cy="600427"/>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01_制度関係\03_PR版・パンフレット・事例集\04_写真\181115_広報用写真（パンフ・HP掲載可）\☆掲載用\Ｈ22　鳥取県大山町地区活性化計画　農産物集出荷貯蔵施設　梨選果ライン.JPG">
                <a:extLst>
                  <a:ext uri="{FF2B5EF4-FFF2-40B4-BE49-F238E27FC236}">
                    <a16:creationId xmlns:a16="http://schemas.microsoft.com/office/drawing/2014/main" id="{B2FBEEB9-6A4F-4118-9A02-08525ECA75D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978865" y="4873650"/>
                <a:ext cx="900000" cy="60119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6" name="グループ化 135">
            <a:extLst>
              <a:ext uri="{FF2B5EF4-FFF2-40B4-BE49-F238E27FC236}">
                <a16:creationId xmlns:a16="http://schemas.microsoft.com/office/drawing/2014/main" id="{90BCE526-9455-482F-9967-5F2877FFE2CC}"/>
              </a:ext>
            </a:extLst>
          </p:cNvPr>
          <p:cNvGrpSpPr/>
          <p:nvPr/>
        </p:nvGrpSpPr>
        <p:grpSpPr>
          <a:xfrm>
            <a:off x="7878637" y="1728910"/>
            <a:ext cx="864000" cy="720080"/>
            <a:chOff x="8533625" y="5157192"/>
            <a:chExt cx="864000" cy="720080"/>
          </a:xfrm>
        </p:grpSpPr>
        <p:sp>
          <p:nvSpPr>
            <p:cNvPr id="137" name="テキスト ボックス 58">
              <a:extLst>
                <a:ext uri="{FF2B5EF4-FFF2-40B4-BE49-F238E27FC236}">
                  <a16:creationId xmlns:a16="http://schemas.microsoft.com/office/drawing/2014/main" id="{18D75525-84C1-44CA-AF28-018084D40019}"/>
                </a:ext>
              </a:extLst>
            </p:cNvPr>
            <p:cNvSpPr txBox="1">
              <a:spLocks noChangeArrowheads="1"/>
            </p:cNvSpPr>
            <p:nvPr/>
          </p:nvSpPr>
          <p:spPr bwMode="auto">
            <a:xfrm>
              <a:off x="8860628" y="5733199"/>
              <a:ext cx="209993" cy="144073"/>
            </a:xfrm>
            <a:prstGeom prst="rect">
              <a:avLst/>
            </a:prstGeom>
            <a:noFill/>
            <a:ln w="9525">
              <a:noFill/>
              <a:miter lim="800000"/>
              <a:headEnd/>
              <a:tailEnd/>
            </a:ln>
          </p:spPr>
          <p:txBody>
            <a:bodyPr wrap="none" lIns="0" tIns="36000" rIns="0" bIns="0">
              <a:spAutoFit/>
            </a:bodyPr>
            <a:lstStyle>
              <a:defPPr>
                <a:defRPr lang="ja-JP"/>
              </a:defPPr>
              <a:lvl1pPr marL="0" algn="l" defTabSz="910644" rtl="0" eaLnBrk="1" latinLnBrk="0" hangingPunct="1">
                <a:defRPr kumimoji="1" sz="1800" kern="1200">
                  <a:solidFill>
                    <a:schemeClr val="tx1"/>
                  </a:solidFill>
                  <a:latin typeface="+mn-lt"/>
                  <a:ea typeface="+mn-ea"/>
                  <a:cs typeface="+mn-cs"/>
                </a:defRPr>
              </a:lvl1pPr>
              <a:lvl2pPr marL="455321" algn="l" defTabSz="910644" rtl="0" eaLnBrk="1" latinLnBrk="0" hangingPunct="1">
                <a:defRPr kumimoji="1" sz="1800" kern="1200">
                  <a:solidFill>
                    <a:schemeClr val="tx1"/>
                  </a:solidFill>
                  <a:latin typeface="+mn-lt"/>
                  <a:ea typeface="+mn-ea"/>
                  <a:cs typeface="+mn-cs"/>
                </a:defRPr>
              </a:lvl2pPr>
              <a:lvl3pPr marL="910644" algn="l" defTabSz="910644" rtl="0" eaLnBrk="1" latinLnBrk="0" hangingPunct="1">
                <a:defRPr kumimoji="1" sz="1800" kern="1200">
                  <a:solidFill>
                    <a:schemeClr val="tx1"/>
                  </a:solidFill>
                  <a:latin typeface="+mn-lt"/>
                  <a:ea typeface="+mn-ea"/>
                  <a:cs typeface="+mn-cs"/>
                </a:defRPr>
              </a:lvl3pPr>
              <a:lvl4pPr marL="1365965" algn="l" defTabSz="910644" rtl="0" eaLnBrk="1" latinLnBrk="0" hangingPunct="1">
                <a:defRPr kumimoji="1" sz="1800" kern="1200">
                  <a:solidFill>
                    <a:schemeClr val="tx1"/>
                  </a:solidFill>
                  <a:latin typeface="+mn-lt"/>
                  <a:ea typeface="+mn-ea"/>
                  <a:cs typeface="+mn-cs"/>
                </a:defRPr>
              </a:lvl4pPr>
              <a:lvl5pPr marL="1821285" algn="l" defTabSz="910644" rtl="0" eaLnBrk="1" latinLnBrk="0" hangingPunct="1">
                <a:defRPr kumimoji="1" sz="1800" kern="1200">
                  <a:solidFill>
                    <a:schemeClr val="tx1"/>
                  </a:solidFill>
                  <a:latin typeface="+mn-lt"/>
                  <a:ea typeface="+mn-ea"/>
                  <a:cs typeface="+mn-cs"/>
                </a:defRPr>
              </a:lvl5pPr>
              <a:lvl6pPr marL="2276609" algn="l" defTabSz="910644" rtl="0" eaLnBrk="1" latinLnBrk="0" hangingPunct="1">
                <a:defRPr kumimoji="1" sz="1800" kern="1200">
                  <a:solidFill>
                    <a:schemeClr val="tx1"/>
                  </a:solidFill>
                  <a:latin typeface="+mn-lt"/>
                  <a:ea typeface="+mn-ea"/>
                  <a:cs typeface="+mn-cs"/>
                </a:defRPr>
              </a:lvl6pPr>
              <a:lvl7pPr marL="2731935" algn="l" defTabSz="910644" rtl="0" eaLnBrk="1" latinLnBrk="0" hangingPunct="1">
                <a:defRPr kumimoji="1" sz="1800" kern="1200">
                  <a:solidFill>
                    <a:schemeClr val="tx1"/>
                  </a:solidFill>
                  <a:latin typeface="+mn-lt"/>
                  <a:ea typeface="+mn-ea"/>
                  <a:cs typeface="+mn-cs"/>
                </a:defRPr>
              </a:lvl7pPr>
              <a:lvl8pPr marL="3187257" algn="l" defTabSz="910644" rtl="0" eaLnBrk="1" latinLnBrk="0" hangingPunct="1">
                <a:defRPr kumimoji="1" sz="1800" kern="1200">
                  <a:solidFill>
                    <a:schemeClr val="tx1"/>
                  </a:solidFill>
                  <a:latin typeface="+mn-lt"/>
                  <a:ea typeface="+mn-ea"/>
                  <a:cs typeface="+mn-cs"/>
                </a:defRPr>
              </a:lvl8pPr>
              <a:lvl9pPr marL="3642580" algn="l" defTabSz="910644" rtl="0" eaLnBrk="1" latinLnBrk="0" hangingPunct="1">
                <a:defRPr kumimoji="1" sz="1800" kern="1200">
                  <a:solidFill>
                    <a:schemeClr val="tx1"/>
                  </a:solidFill>
                  <a:latin typeface="+mn-lt"/>
                  <a:ea typeface="+mn-ea"/>
                  <a:cs typeface="+mn-cs"/>
                </a:defRPr>
              </a:lvl9pPr>
            </a:lstStyle>
            <a:p>
              <a:pPr marL="0" marR="0" lvl="0" indent="0" algn="ctr" defTabSz="910644"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eiryo UI"/>
                  <a:ea typeface="Meiryo UI"/>
                  <a:cs typeface="メイリオ" panose="020B0604030504040204" pitchFamily="50" charset="-128"/>
                </a:rPr>
                <a:t>ハウス</a:t>
              </a:r>
            </a:p>
          </p:txBody>
        </p:sp>
        <p:grpSp>
          <p:nvGrpSpPr>
            <p:cNvPr id="138" name="グループ化 137">
              <a:extLst>
                <a:ext uri="{FF2B5EF4-FFF2-40B4-BE49-F238E27FC236}">
                  <a16:creationId xmlns:a16="http://schemas.microsoft.com/office/drawing/2014/main" id="{4AF74778-F097-4EDC-8ED7-00A818A1BEFD}"/>
                </a:ext>
              </a:extLst>
            </p:cNvPr>
            <p:cNvGrpSpPr>
              <a:grpSpLocks noChangeAspect="1"/>
            </p:cNvGrpSpPr>
            <p:nvPr/>
          </p:nvGrpSpPr>
          <p:grpSpPr>
            <a:xfrm>
              <a:off x="8533625" y="5157192"/>
              <a:ext cx="864000" cy="599302"/>
              <a:chOff x="669540" y="2962898"/>
              <a:chExt cx="1801361" cy="1249492"/>
            </a:xfrm>
          </p:grpSpPr>
          <p:pic>
            <p:nvPicPr>
              <p:cNvPr id="139" name="Picture 2" descr="H:\★★★\01_制度関係\03_PR版・パンフレット・事例集\04_写真\181115_広報用写真（パンフ・HP掲載可）\☆掲載用\H27_棗地区活性化計画　畑地振興追加補完整備生産技術高度化施設（低コスト耐候性ハウス）3.JPG">
                <a:extLst>
                  <a:ext uri="{FF2B5EF4-FFF2-40B4-BE49-F238E27FC236}">
                    <a16:creationId xmlns:a16="http://schemas.microsoft.com/office/drawing/2014/main" id="{4528427D-B209-406E-8DE8-354C9FC9BCE7}"/>
                  </a:ext>
                </a:extLst>
              </p:cNvPr>
              <p:cNvPicPr>
                <a:picLocks noChangeArrowheads="1"/>
              </p:cNvPicPr>
              <p:nvPr/>
            </p:nvPicPr>
            <p:blipFill rotWithShape="1">
              <a:blip r:embed="rId15" cstate="print">
                <a:extLst>
                  <a:ext uri="{28A0092B-C50C-407E-A947-70E740481C1C}">
                    <a14:useLocalDpi xmlns:a14="http://schemas.microsoft.com/office/drawing/2010/main" val="0"/>
                  </a:ext>
                </a:extLst>
              </a:blip>
              <a:srcRect/>
              <a:stretch/>
            </p:blipFill>
            <p:spPr bwMode="auto">
              <a:xfrm>
                <a:off x="669540" y="3564390"/>
                <a:ext cx="1800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0" descr="H:\★★★\01_制度関係\03_PR版・パンフレット・事例集\04_写真\181115_広報用写真（パンフ・HP掲載可）\01_東北\H25 横手市平鹿活性化計画 特用林産物生産施設２.JPG">
                <a:extLst>
                  <a:ext uri="{FF2B5EF4-FFF2-40B4-BE49-F238E27FC236}">
                    <a16:creationId xmlns:a16="http://schemas.microsoft.com/office/drawing/2014/main" id="{B8FFA445-607D-4188-8E13-54795237754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42901" y="2962898"/>
                <a:ext cx="828000" cy="602936"/>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1" descr="H:\★★★\01_制度関係\03_PR版・パンフレット・事例集\04_写真\181115_広報用写真（パンフ・HP掲載可）\01_東北\H25 横手市平鹿活性化計画 特用林産物生産施設１.JPG">
                <a:extLst>
                  <a:ext uri="{FF2B5EF4-FFF2-40B4-BE49-F238E27FC236}">
                    <a16:creationId xmlns:a16="http://schemas.microsoft.com/office/drawing/2014/main" id="{B977502D-4E79-4300-A6DC-94F7F3E06395}"/>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669592" y="2962898"/>
                <a:ext cx="972000" cy="604363"/>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42" name="直線コネクタ 141">
            <a:extLst>
              <a:ext uri="{FF2B5EF4-FFF2-40B4-BE49-F238E27FC236}">
                <a16:creationId xmlns:a16="http://schemas.microsoft.com/office/drawing/2014/main" id="{09F3D28A-D202-415A-BFA5-312E98E32CB2}"/>
              </a:ext>
            </a:extLst>
          </p:cNvPr>
          <p:cNvCxnSpPr>
            <a:stCxn id="46" idx="2"/>
            <a:endCxn id="45" idx="5"/>
          </p:cNvCxnSpPr>
          <p:nvPr/>
        </p:nvCxnSpPr>
        <p:spPr>
          <a:xfrm flipV="1">
            <a:off x="7692068" y="4283262"/>
            <a:ext cx="61932" cy="851"/>
          </a:xfrm>
          <a:prstGeom prst="line">
            <a:avLst/>
          </a:prstGeom>
          <a:noFill/>
          <a:ln w="31750" cap="flat" cmpd="sng" algn="ctr">
            <a:gradFill flip="none" rotWithShape="1">
              <a:gsLst>
                <a:gs pos="70000">
                  <a:srgbClr val="009900"/>
                </a:gs>
                <a:gs pos="0">
                  <a:srgbClr val="0066FF"/>
                </a:gs>
                <a:gs pos="100000">
                  <a:srgbClr val="009900"/>
                </a:gs>
              </a:gsLst>
              <a:lin ang="0" scaled="1"/>
              <a:tileRect/>
            </a:gradFill>
            <a:prstDash val="solid"/>
          </a:ln>
          <a:effectLst/>
        </p:spPr>
      </p:cxnSp>
      <p:cxnSp>
        <p:nvCxnSpPr>
          <p:cNvPr id="143" name="直線コネクタ 142">
            <a:extLst>
              <a:ext uri="{FF2B5EF4-FFF2-40B4-BE49-F238E27FC236}">
                <a16:creationId xmlns:a16="http://schemas.microsoft.com/office/drawing/2014/main" id="{30DA5110-ECCD-418A-B97A-F6228F671BF9}"/>
              </a:ext>
            </a:extLst>
          </p:cNvPr>
          <p:cNvCxnSpPr>
            <a:stCxn id="46" idx="0"/>
            <a:endCxn id="45" idx="1"/>
          </p:cNvCxnSpPr>
          <p:nvPr/>
        </p:nvCxnSpPr>
        <p:spPr>
          <a:xfrm flipV="1">
            <a:off x="4019213" y="2466960"/>
            <a:ext cx="6" cy="94825"/>
          </a:xfrm>
          <a:prstGeom prst="line">
            <a:avLst/>
          </a:prstGeom>
          <a:noFill/>
          <a:ln w="31750" cap="flat" cmpd="sng" algn="ctr">
            <a:gradFill flip="none" rotWithShape="1">
              <a:gsLst>
                <a:gs pos="70000">
                  <a:srgbClr val="009900"/>
                </a:gs>
                <a:gs pos="0">
                  <a:srgbClr val="0066FF"/>
                </a:gs>
                <a:gs pos="100000">
                  <a:srgbClr val="009900"/>
                </a:gs>
              </a:gsLst>
              <a:lin ang="5400000" scaled="1"/>
              <a:tileRect/>
            </a:gradFill>
            <a:prstDash val="solid"/>
          </a:ln>
          <a:effectLst/>
        </p:spPr>
      </p:cxnSp>
      <p:sp>
        <p:nvSpPr>
          <p:cNvPr id="145" name="テキスト ボックス 144">
            <a:extLst>
              <a:ext uri="{FF2B5EF4-FFF2-40B4-BE49-F238E27FC236}">
                <a16:creationId xmlns:a16="http://schemas.microsoft.com/office/drawing/2014/main" id="{A79829A4-C386-4968-8E64-06895E2FDE26}"/>
              </a:ext>
            </a:extLst>
          </p:cNvPr>
          <p:cNvSpPr txBox="1"/>
          <p:nvPr/>
        </p:nvSpPr>
        <p:spPr>
          <a:xfrm>
            <a:off x="274332" y="4162890"/>
            <a:ext cx="1991816" cy="29655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rPr>
              <a:t>＜効果検証の概要＞</a:t>
            </a:r>
            <a:endParaRPr kumimoji="0" lang="en-US" altLang="ja-JP" sz="16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メイリオ" panose="020B0604030504040204" pitchFamily="50" charset="-128"/>
            </a:endParaRPr>
          </a:p>
        </p:txBody>
      </p:sp>
      <p:sp>
        <p:nvSpPr>
          <p:cNvPr id="144" name="矢印: 右 143">
            <a:extLst>
              <a:ext uri="{FF2B5EF4-FFF2-40B4-BE49-F238E27FC236}">
                <a16:creationId xmlns:a16="http://schemas.microsoft.com/office/drawing/2014/main" id="{52DA5BA4-646A-4F76-9284-4BAC92771BF8}"/>
              </a:ext>
            </a:extLst>
          </p:cNvPr>
          <p:cNvSpPr/>
          <p:nvPr/>
        </p:nvSpPr>
        <p:spPr>
          <a:xfrm>
            <a:off x="290122" y="4488496"/>
            <a:ext cx="8577017" cy="432048"/>
          </a:xfrm>
          <a:prstGeom prst="rightArrow">
            <a:avLst>
              <a:gd name="adj1" fmla="val 50000"/>
              <a:gd name="adj2" fmla="val 55551"/>
            </a:avLst>
          </a:prstGeom>
          <a:gradFill flip="none" rotWithShape="1">
            <a:gsLst>
              <a:gs pos="0">
                <a:schemeClr val="bg1"/>
              </a:gs>
              <a:gs pos="6000">
                <a:schemeClr val="bg1">
                  <a:lumMod val="95000"/>
                </a:schemeClr>
              </a:gs>
              <a:gs pos="62000">
                <a:schemeClr val="bg1">
                  <a:lumMod val="85000"/>
                </a:schemeClr>
              </a:gs>
              <a:gs pos="100000">
                <a:schemeClr val="bg1">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149" name="グループ化 148">
            <a:extLst>
              <a:ext uri="{FF2B5EF4-FFF2-40B4-BE49-F238E27FC236}">
                <a16:creationId xmlns:a16="http://schemas.microsoft.com/office/drawing/2014/main" id="{511E320B-E90E-4BA9-B721-EA90644AA8FE}"/>
              </a:ext>
            </a:extLst>
          </p:cNvPr>
          <p:cNvGrpSpPr/>
          <p:nvPr/>
        </p:nvGrpSpPr>
        <p:grpSpPr>
          <a:xfrm>
            <a:off x="2508514" y="4542407"/>
            <a:ext cx="315727" cy="315728"/>
            <a:chOff x="4124457" y="5862307"/>
            <a:chExt cx="420970" cy="420970"/>
          </a:xfrm>
        </p:grpSpPr>
        <p:sp>
          <p:nvSpPr>
            <p:cNvPr id="150" name="楕円 149">
              <a:extLst>
                <a:ext uri="{FF2B5EF4-FFF2-40B4-BE49-F238E27FC236}">
                  <a16:creationId xmlns:a16="http://schemas.microsoft.com/office/drawing/2014/main" id="{1174FFDC-FA30-47D5-BB53-D9CBC94D454A}"/>
                </a:ext>
              </a:extLst>
            </p:cNvPr>
            <p:cNvSpPr/>
            <p:nvPr/>
          </p:nvSpPr>
          <p:spPr>
            <a:xfrm>
              <a:off x="4267875" y="6005725"/>
              <a:ext cx="134134" cy="134134"/>
            </a:xfrm>
            <a:prstGeom prst="ellipse">
              <a:avLst/>
            </a:prstGeom>
            <a:solidFill>
              <a:schemeClr val="accent3">
                <a:lumMod val="60000"/>
                <a:lumOff val="40000"/>
              </a:schemeClr>
            </a:solidFill>
            <a:ln>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1" name="楕円 150">
              <a:extLst>
                <a:ext uri="{FF2B5EF4-FFF2-40B4-BE49-F238E27FC236}">
                  <a16:creationId xmlns:a16="http://schemas.microsoft.com/office/drawing/2014/main" id="{8648BF8A-3947-4F10-A0C2-3062F15F33D9}"/>
                </a:ext>
              </a:extLst>
            </p:cNvPr>
            <p:cNvSpPr/>
            <p:nvPr/>
          </p:nvSpPr>
          <p:spPr>
            <a:xfrm>
              <a:off x="4124457" y="5862307"/>
              <a:ext cx="420970" cy="420970"/>
            </a:xfrm>
            <a:prstGeom prst="ellipse">
              <a:avLst/>
            </a:prstGeom>
            <a:noFill/>
            <a:ln w="28575">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52" name="グループ化 151">
            <a:extLst>
              <a:ext uri="{FF2B5EF4-FFF2-40B4-BE49-F238E27FC236}">
                <a16:creationId xmlns:a16="http://schemas.microsoft.com/office/drawing/2014/main" id="{55885D58-155C-49FD-BF00-A251157F1F17}"/>
              </a:ext>
            </a:extLst>
          </p:cNvPr>
          <p:cNvGrpSpPr/>
          <p:nvPr/>
        </p:nvGrpSpPr>
        <p:grpSpPr>
          <a:xfrm>
            <a:off x="6128589" y="4542407"/>
            <a:ext cx="315727" cy="315728"/>
            <a:chOff x="6832836" y="5657572"/>
            <a:chExt cx="420970" cy="420970"/>
          </a:xfrm>
        </p:grpSpPr>
        <p:sp>
          <p:nvSpPr>
            <p:cNvPr id="153" name="楕円 152">
              <a:extLst>
                <a:ext uri="{FF2B5EF4-FFF2-40B4-BE49-F238E27FC236}">
                  <a16:creationId xmlns:a16="http://schemas.microsoft.com/office/drawing/2014/main" id="{CBD9304C-8F78-473D-8A15-8917AAF8EB25}"/>
                </a:ext>
              </a:extLst>
            </p:cNvPr>
            <p:cNvSpPr/>
            <p:nvPr/>
          </p:nvSpPr>
          <p:spPr>
            <a:xfrm>
              <a:off x="6976254" y="5800990"/>
              <a:ext cx="134134" cy="134134"/>
            </a:xfrm>
            <a:prstGeom prst="ellipse">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4" name="楕円 153">
              <a:extLst>
                <a:ext uri="{FF2B5EF4-FFF2-40B4-BE49-F238E27FC236}">
                  <a16:creationId xmlns:a16="http://schemas.microsoft.com/office/drawing/2014/main" id="{E45975D2-451E-4590-A490-279E4D8A0FF5}"/>
                </a:ext>
              </a:extLst>
            </p:cNvPr>
            <p:cNvSpPr/>
            <p:nvPr/>
          </p:nvSpPr>
          <p:spPr>
            <a:xfrm>
              <a:off x="6832836" y="5657572"/>
              <a:ext cx="420970" cy="420970"/>
            </a:xfrm>
            <a:prstGeom prst="ellipse">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8" name="グループ化 17">
            <a:extLst>
              <a:ext uri="{FF2B5EF4-FFF2-40B4-BE49-F238E27FC236}">
                <a16:creationId xmlns:a16="http://schemas.microsoft.com/office/drawing/2014/main" id="{60DF9AD9-7F3B-4564-B1E8-65A7486875AF}"/>
              </a:ext>
            </a:extLst>
          </p:cNvPr>
          <p:cNvGrpSpPr/>
          <p:nvPr/>
        </p:nvGrpSpPr>
        <p:grpSpPr>
          <a:xfrm>
            <a:off x="178993" y="4532198"/>
            <a:ext cx="8786014" cy="2260800"/>
            <a:chOff x="171728" y="4543200"/>
            <a:chExt cx="8786014" cy="2260800"/>
          </a:xfrm>
        </p:grpSpPr>
        <p:grpSp>
          <p:nvGrpSpPr>
            <p:cNvPr id="146" name="グループ化 145">
              <a:extLst>
                <a:ext uri="{FF2B5EF4-FFF2-40B4-BE49-F238E27FC236}">
                  <a16:creationId xmlns:a16="http://schemas.microsoft.com/office/drawing/2014/main" id="{C8C0F8BA-F4C5-4193-A9FE-A2B5CE2892FF}"/>
                </a:ext>
              </a:extLst>
            </p:cNvPr>
            <p:cNvGrpSpPr/>
            <p:nvPr/>
          </p:nvGrpSpPr>
          <p:grpSpPr>
            <a:xfrm>
              <a:off x="767148" y="4543200"/>
              <a:ext cx="315727" cy="315728"/>
              <a:chOff x="1416078" y="6062616"/>
              <a:chExt cx="420970" cy="420970"/>
            </a:xfrm>
          </p:grpSpPr>
          <p:sp>
            <p:nvSpPr>
              <p:cNvPr id="147" name="楕円 146">
                <a:extLst>
                  <a:ext uri="{FF2B5EF4-FFF2-40B4-BE49-F238E27FC236}">
                    <a16:creationId xmlns:a16="http://schemas.microsoft.com/office/drawing/2014/main" id="{AEE45ABC-C770-4828-9649-1BE676E73793}"/>
                  </a:ext>
                </a:extLst>
              </p:cNvPr>
              <p:cNvSpPr/>
              <p:nvPr/>
            </p:nvSpPr>
            <p:spPr>
              <a:xfrm>
                <a:off x="1559496" y="6206034"/>
                <a:ext cx="134134" cy="134134"/>
              </a:xfrm>
              <a:prstGeom prst="ellipse">
                <a:avLst/>
              </a:prstGeom>
              <a:solidFill>
                <a:schemeClr val="accent2">
                  <a:lumMod val="60000"/>
                  <a:lumOff val="40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8" name="楕円 147">
                <a:extLst>
                  <a:ext uri="{FF2B5EF4-FFF2-40B4-BE49-F238E27FC236}">
                    <a16:creationId xmlns:a16="http://schemas.microsoft.com/office/drawing/2014/main" id="{01C93504-FAAF-4C50-B5E6-1BF1DEE84B21}"/>
                  </a:ext>
                </a:extLst>
              </p:cNvPr>
              <p:cNvSpPr/>
              <p:nvPr/>
            </p:nvSpPr>
            <p:spPr>
              <a:xfrm>
                <a:off x="1416078" y="6062616"/>
                <a:ext cx="420970" cy="420970"/>
              </a:xfrm>
              <a:prstGeom prst="ellipse">
                <a:avLst/>
              </a:prstGeom>
              <a:noFill/>
              <a:ln w="28575">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55" name="グループ化 154">
              <a:extLst>
                <a:ext uri="{FF2B5EF4-FFF2-40B4-BE49-F238E27FC236}">
                  <a16:creationId xmlns:a16="http://schemas.microsoft.com/office/drawing/2014/main" id="{0223CB4D-C355-4709-83F5-0C1D5F8EFE1B}"/>
                </a:ext>
              </a:extLst>
            </p:cNvPr>
            <p:cNvGrpSpPr/>
            <p:nvPr/>
          </p:nvGrpSpPr>
          <p:grpSpPr>
            <a:xfrm>
              <a:off x="8018336" y="4544238"/>
              <a:ext cx="315727" cy="315728"/>
              <a:chOff x="9541216" y="5445822"/>
              <a:chExt cx="420970" cy="420970"/>
            </a:xfrm>
          </p:grpSpPr>
          <p:sp>
            <p:nvSpPr>
              <p:cNvPr id="156" name="楕円 155">
                <a:extLst>
                  <a:ext uri="{FF2B5EF4-FFF2-40B4-BE49-F238E27FC236}">
                    <a16:creationId xmlns:a16="http://schemas.microsoft.com/office/drawing/2014/main" id="{2390A55B-9C0F-4FA2-8DE7-BF1F8964C06D}"/>
                  </a:ext>
                </a:extLst>
              </p:cNvPr>
              <p:cNvSpPr/>
              <p:nvPr/>
            </p:nvSpPr>
            <p:spPr>
              <a:xfrm>
                <a:off x="9684634" y="5589240"/>
                <a:ext cx="134134" cy="134134"/>
              </a:xfrm>
              <a:prstGeom prst="ellipse">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7" name="楕円 156">
                <a:extLst>
                  <a:ext uri="{FF2B5EF4-FFF2-40B4-BE49-F238E27FC236}">
                    <a16:creationId xmlns:a16="http://schemas.microsoft.com/office/drawing/2014/main" id="{B38D4942-552E-4E6D-A64C-DAAF9D9C7667}"/>
                  </a:ext>
                </a:extLst>
              </p:cNvPr>
              <p:cNvSpPr/>
              <p:nvPr/>
            </p:nvSpPr>
            <p:spPr>
              <a:xfrm>
                <a:off x="9541216" y="5445822"/>
                <a:ext cx="420970" cy="420970"/>
              </a:xfrm>
              <a:prstGeom prst="ellipse">
                <a:avLst/>
              </a:prstGeom>
              <a:noFill/>
              <a:ln w="28575">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158" name="四角形: 角を丸くする 157">
              <a:extLst>
                <a:ext uri="{FF2B5EF4-FFF2-40B4-BE49-F238E27FC236}">
                  <a16:creationId xmlns:a16="http://schemas.microsoft.com/office/drawing/2014/main" id="{7408C633-8ADD-43BD-864F-33081DCEF83B}"/>
                </a:ext>
              </a:extLst>
            </p:cNvPr>
            <p:cNvSpPr/>
            <p:nvPr/>
          </p:nvSpPr>
          <p:spPr>
            <a:xfrm>
              <a:off x="171728" y="5292000"/>
              <a:ext cx="1512000" cy="1188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457200" rtl="0" eaLnBrk="1" fontAlgn="auto" latinLnBrk="0" hangingPunct="1">
                <a:lnSpc>
                  <a:spcPct val="120000"/>
                </a:lnSpc>
                <a:spcBef>
                  <a:spcPts val="0"/>
                </a:spcBef>
                <a:spcAft>
                  <a:spcPts val="450"/>
                </a:spcAft>
                <a:buClrTx/>
                <a:buSzTx/>
                <a:buFontTx/>
                <a:buNone/>
                <a:tabLst/>
                <a:defRPr/>
              </a:pPr>
              <a:endParaRPr kumimoji="0" lang="en-US" altLang="ja-JP" sz="9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457200">
                <a:lnSpc>
                  <a:spcPct val="120000"/>
                </a:lnSpc>
                <a:defRPr/>
              </a:pPr>
              <a:r>
                <a:rPr kumimoji="0" lang="ja-JP" altLang="en-US" sz="900" dirty="0">
                  <a:solidFill>
                    <a:prstClr val="black"/>
                  </a:solidFill>
                  <a:latin typeface="游ゴシック"/>
                  <a:ea typeface="游ゴシック"/>
                </a:rPr>
                <a:t>効果検証にあたり、各地域が目標に至るには、どのような</a:t>
              </a:r>
              <a:r>
                <a:rPr kumimoji="0" lang="ja-JP" altLang="en-US" sz="900" b="1" dirty="0">
                  <a:solidFill>
                    <a:prstClr val="black"/>
                  </a:solidFill>
                  <a:latin typeface="游ゴシック"/>
                  <a:ea typeface="游ゴシック"/>
                </a:rPr>
                <a:t>変化のステップ</a:t>
              </a:r>
              <a:r>
                <a:rPr kumimoji="0" lang="ja-JP" altLang="en-US" sz="900" dirty="0">
                  <a:solidFill>
                    <a:prstClr val="black"/>
                  </a:solidFill>
                  <a:latin typeface="游ゴシック"/>
                  <a:ea typeface="游ゴシック"/>
                </a:rPr>
                <a:t>を経る必要があるのかを整理</a:t>
              </a:r>
              <a:endParaRPr kumimoji="0" lang="en-US" altLang="ja-JP" sz="900" dirty="0">
                <a:solidFill>
                  <a:prstClr val="black"/>
                </a:solidFill>
                <a:latin typeface="游ゴシック"/>
                <a:ea typeface="游ゴシック"/>
              </a:endParaRPr>
            </a:p>
          </p:txBody>
        </p:sp>
        <p:sp>
          <p:nvSpPr>
            <p:cNvPr id="159" name="四角形: 角を丸くする 158">
              <a:extLst>
                <a:ext uri="{FF2B5EF4-FFF2-40B4-BE49-F238E27FC236}">
                  <a16:creationId xmlns:a16="http://schemas.microsoft.com/office/drawing/2014/main" id="{A676EEEC-0B3D-4CEC-B39E-6BB7399B3088}"/>
                </a:ext>
              </a:extLst>
            </p:cNvPr>
            <p:cNvSpPr/>
            <p:nvPr/>
          </p:nvSpPr>
          <p:spPr>
            <a:xfrm>
              <a:off x="205012" y="5112000"/>
              <a:ext cx="1440000" cy="432049"/>
            </a:xfrm>
            <a:prstGeom prst="roundRect">
              <a:avLst>
                <a:gd name="adj" fmla="val 8031"/>
              </a:avLst>
            </a:prstGeom>
            <a:solidFill>
              <a:schemeClr val="accent1">
                <a:lumMod val="75000"/>
              </a:schemeClr>
            </a:solidFill>
            <a:ln>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01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整理</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0" name="四角形: 角を丸くする 159">
              <a:extLst>
                <a:ext uri="{FF2B5EF4-FFF2-40B4-BE49-F238E27FC236}">
                  <a16:creationId xmlns:a16="http://schemas.microsoft.com/office/drawing/2014/main" id="{3CB29F92-5080-43B3-9C26-91E8B7E8C5A1}"/>
                </a:ext>
              </a:extLst>
            </p:cNvPr>
            <p:cNvSpPr/>
            <p:nvPr/>
          </p:nvSpPr>
          <p:spPr>
            <a:xfrm>
              <a:off x="1919223" y="5291999"/>
              <a:ext cx="1512000" cy="1512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342900">
                <a:lnSpc>
                  <a:spcPct val="120000"/>
                </a:lnSpc>
                <a:defRPr/>
              </a:pPr>
              <a:r>
                <a:rPr kumimoji="0" lang="ja-JP" altLang="en-US" sz="900" b="1" dirty="0">
                  <a:solidFill>
                    <a:prstClr val="black"/>
                  </a:solidFill>
                  <a:latin typeface="游ゴシック" panose="020B0400000000000000" pitchFamily="50" charset="-128"/>
                </a:rPr>
                <a:t>政策効果に差異</a:t>
              </a:r>
              <a:r>
                <a:rPr kumimoji="0" lang="ja-JP" altLang="en-US" sz="900" dirty="0">
                  <a:solidFill>
                    <a:prstClr val="black"/>
                  </a:solidFill>
                  <a:latin typeface="游ゴシック" panose="020B0400000000000000" pitchFamily="50" charset="-128"/>
                </a:rPr>
                <a:t>を及ぼす可能性があると考えられる要素等（申請経緯の違い、事業実施中の地域との関わり方の違い等）について仮説を設定</a:t>
              </a:r>
              <a:endParaRPr kumimoji="0" lang="en-US" altLang="ja-JP" sz="900" dirty="0">
                <a:solidFill>
                  <a:prstClr val="black"/>
                </a:solidFill>
                <a:latin typeface="游ゴシック" panose="020B0400000000000000" pitchFamily="50" charset="-128"/>
              </a:endParaRPr>
            </a:p>
          </p:txBody>
        </p:sp>
        <p:sp>
          <p:nvSpPr>
            <p:cNvPr id="161" name="四角形: 角を丸くする 160">
              <a:extLst>
                <a:ext uri="{FF2B5EF4-FFF2-40B4-BE49-F238E27FC236}">
                  <a16:creationId xmlns:a16="http://schemas.microsoft.com/office/drawing/2014/main" id="{591D8CF8-0298-4DA7-B592-D1EB1121CD70}"/>
                </a:ext>
              </a:extLst>
            </p:cNvPr>
            <p:cNvSpPr/>
            <p:nvPr/>
          </p:nvSpPr>
          <p:spPr>
            <a:xfrm>
              <a:off x="1955223" y="5112000"/>
              <a:ext cx="1440000" cy="432048"/>
            </a:xfrm>
            <a:prstGeom prst="roundRect">
              <a:avLst>
                <a:gd name="adj" fmla="val 8031"/>
              </a:avLst>
            </a:prstGeom>
            <a:solidFill>
              <a:schemeClr val="accent1">
                <a:lumMod val="75000"/>
              </a:schemeClr>
            </a:solidFill>
            <a:ln>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02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仮説設定</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2" name="四角形: 角を丸くする 161">
              <a:extLst>
                <a:ext uri="{FF2B5EF4-FFF2-40B4-BE49-F238E27FC236}">
                  <a16:creationId xmlns:a16="http://schemas.microsoft.com/office/drawing/2014/main" id="{4F6AAA51-2871-417B-B49A-52B7AA4FC6E0}"/>
                </a:ext>
              </a:extLst>
            </p:cNvPr>
            <p:cNvSpPr/>
            <p:nvPr/>
          </p:nvSpPr>
          <p:spPr>
            <a:xfrm>
              <a:off x="5410872" y="5292000"/>
              <a:ext cx="1800000" cy="1008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342900">
                <a:lnSpc>
                  <a:spcPct val="120000"/>
                </a:lnSpc>
                <a:defRPr/>
              </a:pPr>
              <a:r>
                <a:rPr kumimoji="0" lang="ja-JP" altLang="en-US" sz="900" dirty="0">
                  <a:solidFill>
                    <a:prstClr val="black"/>
                  </a:solidFill>
                  <a:latin typeface="游ゴシック" panose="020B0400000000000000" pitchFamily="50" charset="-128"/>
                </a:rPr>
                <a:t>様々な分析手法の中から、農林業センサスのデータを基に分析するにはどの手法が良いか検討</a:t>
              </a:r>
            </a:p>
          </p:txBody>
        </p:sp>
        <p:sp>
          <p:nvSpPr>
            <p:cNvPr id="163" name="四角形: 角を丸くする 162">
              <a:extLst>
                <a:ext uri="{FF2B5EF4-FFF2-40B4-BE49-F238E27FC236}">
                  <a16:creationId xmlns:a16="http://schemas.microsoft.com/office/drawing/2014/main" id="{2E6B6A19-1DBF-492A-8701-00ECB7821B98}"/>
                </a:ext>
              </a:extLst>
            </p:cNvPr>
            <p:cNvSpPr/>
            <p:nvPr/>
          </p:nvSpPr>
          <p:spPr>
            <a:xfrm>
              <a:off x="5450213" y="5112000"/>
              <a:ext cx="1728000" cy="432049"/>
            </a:xfrm>
            <a:prstGeom prst="roundRect">
              <a:avLst>
                <a:gd name="adj" fmla="val 8031"/>
              </a:avLst>
            </a:prstGeom>
            <a:solidFill>
              <a:schemeClr val="accent1">
                <a:lumMod val="7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04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分析手法の検討</a:t>
              </a:r>
              <a:endPar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4" name="四角形: 角を丸くする 163">
              <a:extLst>
                <a:ext uri="{FF2B5EF4-FFF2-40B4-BE49-F238E27FC236}">
                  <a16:creationId xmlns:a16="http://schemas.microsoft.com/office/drawing/2014/main" id="{E4172F3B-3043-42A2-A74E-055628D0115B}"/>
                </a:ext>
              </a:extLst>
            </p:cNvPr>
            <p:cNvSpPr/>
            <p:nvPr/>
          </p:nvSpPr>
          <p:spPr>
            <a:xfrm>
              <a:off x="7445742" y="5292000"/>
              <a:ext cx="1512000" cy="1512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342900">
                <a:lnSpc>
                  <a:spcPct val="120000"/>
                </a:lnSpc>
                <a:defRPr/>
              </a:pPr>
              <a:r>
                <a:rPr kumimoji="0" lang="ja-JP" altLang="en-US" sz="900" b="1" dirty="0">
                  <a:solidFill>
                    <a:prstClr val="black"/>
                  </a:solidFill>
                  <a:latin typeface="游ゴシック" panose="020B0400000000000000" pitchFamily="50" charset="-128"/>
                </a:rPr>
                <a:t>農林業センサスとアンケート調査のデータを組み合わせた統計分析</a:t>
              </a:r>
              <a:r>
                <a:rPr kumimoji="0" lang="ja-JP" altLang="en-US" sz="900" dirty="0">
                  <a:solidFill>
                    <a:prstClr val="black"/>
                  </a:solidFill>
                  <a:latin typeface="游ゴシック" panose="020B0400000000000000" pitchFamily="50" charset="-128"/>
                </a:rPr>
                <a:t>により、本交付金の政策効果を定量的に検証するとともに、</a:t>
              </a:r>
              <a:r>
                <a:rPr kumimoji="0" lang="en-US" altLang="ja-JP" sz="900" dirty="0">
                  <a:solidFill>
                    <a:prstClr val="black"/>
                  </a:solidFill>
                  <a:latin typeface="游ゴシック" panose="020B0400000000000000" pitchFamily="50" charset="-128"/>
                </a:rPr>
                <a:t>02</a:t>
              </a:r>
              <a:r>
                <a:rPr kumimoji="0" lang="ja-JP" altLang="en-US" sz="900" dirty="0">
                  <a:solidFill>
                    <a:prstClr val="black"/>
                  </a:solidFill>
                  <a:latin typeface="游ゴシック" panose="020B0400000000000000" pitchFamily="50" charset="-128"/>
                </a:rPr>
                <a:t>の仮説を検証</a:t>
              </a:r>
              <a:endParaRPr kumimoji="0" lang="en-US" altLang="ja-JP" sz="900" dirty="0">
                <a:solidFill>
                  <a:prstClr val="black"/>
                </a:solidFill>
                <a:latin typeface="游ゴシック" panose="020B0400000000000000" pitchFamily="50" charset="-128"/>
              </a:endParaRPr>
            </a:p>
          </p:txBody>
        </p:sp>
        <p:sp>
          <p:nvSpPr>
            <p:cNvPr id="165" name="四角形: 角を丸くする 164">
              <a:extLst>
                <a:ext uri="{FF2B5EF4-FFF2-40B4-BE49-F238E27FC236}">
                  <a16:creationId xmlns:a16="http://schemas.microsoft.com/office/drawing/2014/main" id="{98EBDBDB-25DD-4B00-B4A5-C0D4CEC833BC}"/>
                </a:ext>
              </a:extLst>
            </p:cNvPr>
            <p:cNvSpPr/>
            <p:nvPr/>
          </p:nvSpPr>
          <p:spPr>
            <a:xfrm>
              <a:off x="7485708" y="5112000"/>
              <a:ext cx="1440000" cy="432000"/>
            </a:xfrm>
            <a:prstGeom prst="roundRect">
              <a:avLst>
                <a:gd name="adj" fmla="val 8031"/>
              </a:avLst>
            </a:prstGeom>
            <a:solidFill>
              <a:schemeClr val="accent1">
                <a:lumMod val="75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05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効果検証</a:t>
              </a:r>
              <a:endPar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166" name="直線コネクタ 165">
              <a:extLst>
                <a:ext uri="{FF2B5EF4-FFF2-40B4-BE49-F238E27FC236}">
                  <a16:creationId xmlns:a16="http://schemas.microsoft.com/office/drawing/2014/main" id="{8B750E0F-4744-4CEB-8778-C5E2A555D858}"/>
                </a:ext>
              </a:extLst>
            </p:cNvPr>
            <p:cNvCxnSpPr>
              <a:cxnSpLocks/>
            </p:cNvCxnSpPr>
            <p:nvPr/>
          </p:nvCxnSpPr>
          <p:spPr>
            <a:xfrm flipH="1" flipV="1">
              <a:off x="2666378" y="4859147"/>
              <a:ext cx="0" cy="25200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8BAB69A5-1B23-4C3D-B39D-5A7D8D05F1BB}"/>
                </a:ext>
              </a:extLst>
            </p:cNvPr>
            <p:cNvCxnSpPr>
              <a:cxnSpLocks/>
              <a:stCxn id="163" idx="0"/>
              <a:endCxn id="154" idx="4"/>
            </p:cNvCxnSpPr>
            <p:nvPr/>
          </p:nvCxnSpPr>
          <p:spPr>
            <a:xfrm flipH="1" flipV="1">
              <a:off x="6286453" y="4858135"/>
              <a:ext cx="0" cy="2520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60BDA0AF-22F6-4681-BA58-872D4D234A8B}"/>
                </a:ext>
              </a:extLst>
            </p:cNvPr>
            <p:cNvCxnSpPr>
              <a:cxnSpLocks/>
            </p:cNvCxnSpPr>
            <p:nvPr/>
          </p:nvCxnSpPr>
          <p:spPr>
            <a:xfrm flipH="1" flipV="1">
              <a:off x="8185054" y="4859147"/>
              <a:ext cx="0" cy="25200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9A108203-F822-48C7-8B5E-83B48B8FC994}"/>
                </a:ext>
              </a:extLst>
            </p:cNvPr>
            <p:cNvCxnSpPr>
              <a:cxnSpLocks/>
            </p:cNvCxnSpPr>
            <p:nvPr/>
          </p:nvCxnSpPr>
          <p:spPr>
            <a:xfrm flipV="1">
              <a:off x="925011" y="4859978"/>
              <a:ext cx="0" cy="25200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70" name="グループ化 169">
              <a:extLst>
                <a:ext uri="{FF2B5EF4-FFF2-40B4-BE49-F238E27FC236}">
                  <a16:creationId xmlns:a16="http://schemas.microsoft.com/office/drawing/2014/main" id="{2CA82D51-72DB-4E84-A954-14A5FF2A5BE0}"/>
                </a:ext>
              </a:extLst>
            </p:cNvPr>
            <p:cNvGrpSpPr/>
            <p:nvPr/>
          </p:nvGrpSpPr>
          <p:grpSpPr>
            <a:xfrm>
              <a:off x="4256273" y="4543200"/>
              <a:ext cx="315727" cy="315728"/>
              <a:chOff x="6832836" y="5657572"/>
              <a:chExt cx="420970" cy="420970"/>
            </a:xfrm>
          </p:grpSpPr>
          <p:sp>
            <p:nvSpPr>
              <p:cNvPr id="171" name="楕円 170">
                <a:extLst>
                  <a:ext uri="{FF2B5EF4-FFF2-40B4-BE49-F238E27FC236}">
                    <a16:creationId xmlns:a16="http://schemas.microsoft.com/office/drawing/2014/main" id="{2250B361-50EF-440A-B520-7724708D9ABC}"/>
                  </a:ext>
                </a:extLst>
              </p:cNvPr>
              <p:cNvSpPr/>
              <p:nvPr/>
            </p:nvSpPr>
            <p:spPr>
              <a:xfrm>
                <a:off x="6976254" y="5800990"/>
                <a:ext cx="134134" cy="134134"/>
              </a:xfrm>
              <a:prstGeom prst="ellipse">
                <a:avLst/>
              </a:prstGeom>
              <a:solidFill>
                <a:schemeClr val="accent4">
                  <a:lumMod val="60000"/>
                  <a:lumOff val="40000"/>
                </a:schemeClr>
              </a:solid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2" name="楕円 171">
                <a:extLst>
                  <a:ext uri="{FF2B5EF4-FFF2-40B4-BE49-F238E27FC236}">
                    <a16:creationId xmlns:a16="http://schemas.microsoft.com/office/drawing/2014/main" id="{FAD5FFDD-9695-4FD5-9015-8D12A27992D3}"/>
                  </a:ext>
                </a:extLst>
              </p:cNvPr>
              <p:cNvSpPr/>
              <p:nvPr/>
            </p:nvSpPr>
            <p:spPr>
              <a:xfrm>
                <a:off x="6832836" y="5657572"/>
                <a:ext cx="420970" cy="420970"/>
              </a:xfrm>
              <a:prstGeom prst="ellipse">
                <a:avLst/>
              </a:prstGeom>
              <a:noFill/>
              <a:ln w="28575">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30000"/>
                  </a:lnSpc>
                  <a:spcBef>
                    <a:spcPts val="0"/>
                  </a:spcBef>
                  <a:spcAft>
                    <a:spcPts val="45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173" name="四角形: 角を丸くする 172">
              <a:extLst>
                <a:ext uri="{FF2B5EF4-FFF2-40B4-BE49-F238E27FC236}">
                  <a16:creationId xmlns:a16="http://schemas.microsoft.com/office/drawing/2014/main" id="{C3EF3D4B-2714-4AD5-802D-A58A5B8E3478}"/>
                </a:ext>
              </a:extLst>
            </p:cNvPr>
            <p:cNvSpPr/>
            <p:nvPr/>
          </p:nvSpPr>
          <p:spPr>
            <a:xfrm>
              <a:off x="3664002" y="5292000"/>
              <a:ext cx="1512000" cy="1512000"/>
            </a:xfrm>
            <a:prstGeom prst="roundRect">
              <a:avLst>
                <a:gd name="adj" fmla="val 10135"/>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88" marR="0" lvl="0" indent="-128588" algn="l" defTabSz="457200" rtl="0" eaLnBrk="1" fontAlgn="auto" latinLnBrk="0" hangingPunct="1">
                <a:lnSpc>
                  <a:spcPct val="130000"/>
                </a:lnSpc>
                <a:spcBef>
                  <a:spcPts val="0"/>
                </a:spcBef>
                <a:spcAft>
                  <a:spcPts val="450"/>
                </a:spcAft>
                <a:buClrTx/>
                <a:buSzTx/>
                <a:buFont typeface="Arial" panose="020B0604020202020204" pitchFamily="34" charset="0"/>
                <a:buChar char="•"/>
                <a:tabLst/>
                <a:defRPr/>
              </a:pP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lvl="0" defTabSz="342900">
                <a:lnSpc>
                  <a:spcPct val="120000"/>
                </a:lnSpc>
                <a:defRPr/>
              </a:pPr>
              <a:r>
                <a:rPr kumimoji="0" lang="ja-JP" altLang="en-US" sz="900" dirty="0">
                  <a:solidFill>
                    <a:prstClr val="black"/>
                  </a:solidFill>
                  <a:latin typeface="游ゴシック" panose="020B0400000000000000" pitchFamily="50" charset="-128"/>
                </a:rPr>
                <a:t>交付金受領事業者へのアンケート調査によって、意欲の変化や仮説に関するデータ等を収集するとともに、交付金事業が主に影響を及ぼす農業集落を特定</a:t>
              </a:r>
              <a:endParaRPr kumimoji="0" lang="en-US" altLang="ja-JP" sz="900" dirty="0">
                <a:solidFill>
                  <a:prstClr val="black"/>
                </a:solidFill>
                <a:latin typeface="游ゴシック" panose="020B0400000000000000" pitchFamily="50" charset="-128"/>
              </a:endParaRPr>
            </a:p>
          </p:txBody>
        </p:sp>
        <p:sp>
          <p:nvSpPr>
            <p:cNvPr id="174" name="四角形: 角を丸くする 173">
              <a:extLst>
                <a:ext uri="{FF2B5EF4-FFF2-40B4-BE49-F238E27FC236}">
                  <a16:creationId xmlns:a16="http://schemas.microsoft.com/office/drawing/2014/main" id="{450DEFA1-FD4C-48DD-A4D3-C55B6B00D1F9}"/>
                </a:ext>
              </a:extLst>
            </p:cNvPr>
            <p:cNvSpPr/>
            <p:nvPr/>
          </p:nvSpPr>
          <p:spPr>
            <a:xfrm>
              <a:off x="3702718" y="5112000"/>
              <a:ext cx="1440000" cy="432048"/>
            </a:xfrm>
            <a:prstGeom prst="roundRect">
              <a:avLst>
                <a:gd name="adj" fmla="val 8031"/>
              </a:avLst>
            </a:prstGeom>
            <a:solidFill>
              <a:schemeClr val="accent1">
                <a:lumMod val="75000"/>
              </a:schemeClr>
            </a:solid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30000"/>
                </a:lnSpc>
                <a:spcBef>
                  <a:spcPts val="0"/>
                </a:spcBef>
                <a:spcAft>
                  <a:spcPts val="45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03 </a:t>
              </a:r>
              <a:r>
                <a:rPr kumimoji="0"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データ収集</a:t>
              </a:r>
              <a:endParaRPr kumimoji="0"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cxnSp>
          <p:nvCxnSpPr>
            <p:cNvPr id="175" name="直線コネクタ 174">
              <a:extLst>
                <a:ext uri="{FF2B5EF4-FFF2-40B4-BE49-F238E27FC236}">
                  <a16:creationId xmlns:a16="http://schemas.microsoft.com/office/drawing/2014/main" id="{70B04CCA-50CC-4EC7-AAC8-042931941109}"/>
                </a:ext>
              </a:extLst>
            </p:cNvPr>
            <p:cNvCxnSpPr>
              <a:cxnSpLocks/>
              <a:stCxn id="174" idx="0"/>
              <a:endCxn id="172" idx="4"/>
            </p:cNvCxnSpPr>
            <p:nvPr/>
          </p:nvCxnSpPr>
          <p:spPr>
            <a:xfrm flipH="1" flipV="1">
              <a:off x="4414137" y="4858928"/>
              <a:ext cx="0" cy="253072"/>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7373C9B7-728B-45A7-A95B-EB60580CDB84}"/>
              </a:ext>
            </a:extLst>
          </p:cNvPr>
          <p:cNvSpPr>
            <a:spLocks noGrp="1"/>
          </p:cNvSpPr>
          <p:nvPr>
            <p:ph type="sldNum" sz="quarter" idx="12"/>
          </p:nvPr>
        </p:nvSpPr>
        <p:spPr>
          <a:xfrm>
            <a:off x="7063580" y="6457795"/>
            <a:ext cx="2057400" cy="365125"/>
          </a:xfrm>
        </p:spPr>
        <p:txBody>
          <a:bodyPr/>
          <a:lstStyle/>
          <a:p>
            <a:r>
              <a:rPr kumimoji="1" lang="en-US" altLang="ja-JP" dirty="0">
                <a:solidFill>
                  <a:schemeClr val="tx1"/>
                </a:solidFill>
              </a:rPr>
              <a:t>34</a:t>
            </a:r>
            <a:endParaRPr kumimoji="1" lang="ja-JP" altLang="en-US" dirty="0">
              <a:solidFill>
                <a:schemeClr val="tx1"/>
              </a:solidFill>
            </a:endParaRPr>
          </a:p>
        </p:txBody>
      </p:sp>
      <p:pic>
        <p:nvPicPr>
          <p:cNvPr id="2" name="35">
            <a:hlinkClick r:id="" action="ppaction://media"/>
            <a:extLst>
              <a:ext uri="{FF2B5EF4-FFF2-40B4-BE49-F238E27FC236}">
                <a16:creationId xmlns:a16="http://schemas.microsoft.com/office/drawing/2014/main" id="{DE3957F2-8C16-2220-4798-39F6560FDE7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524098" y="11080"/>
            <a:ext cx="609600" cy="609600"/>
          </a:xfrm>
          <a:prstGeom prst="rect">
            <a:avLst/>
          </a:prstGeom>
        </p:spPr>
      </p:pic>
    </p:spTree>
    <p:extLst>
      <p:ext uri="{BB962C8B-B14F-4D97-AF65-F5344CB8AC3E}">
        <p14:creationId xmlns:p14="http://schemas.microsoft.com/office/powerpoint/2010/main" val="909970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3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図 91">
            <a:extLst>
              <a:ext uri="{FF2B5EF4-FFF2-40B4-BE49-F238E27FC236}">
                <a16:creationId xmlns:a16="http://schemas.microsoft.com/office/drawing/2014/main" id="{25FDE0A0-CC58-47C3-89AF-FC33A587251B}"/>
              </a:ext>
            </a:extLst>
          </p:cNvPr>
          <p:cNvPicPr>
            <a:picLocks noChangeAspect="1"/>
          </p:cNvPicPr>
          <p:nvPr/>
        </p:nvPicPr>
        <p:blipFill>
          <a:blip r:embed="rId5"/>
          <a:stretch>
            <a:fillRect/>
          </a:stretch>
        </p:blipFill>
        <p:spPr>
          <a:xfrm>
            <a:off x="1124199" y="1887720"/>
            <a:ext cx="6895601" cy="4810560"/>
          </a:xfrm>
          <a:prstGeom prst="rect">
            <a:avLst/>
          </a:prstGeom>
        </p:spPr>
      </p:pic>
      <p:sp>
        <p:nvSpPr>
          <p:cNvPr id="2" name="テキスト ボックス 1">
            <a:extLst>
              <a:ext uri="{FF2B5EF4-FFF2-40B4-BE49-F238E27FC236}">
                <a16:creationId xmlns:a16="http://schemas.microsoft.com/office/drawing/2014/main" id="{B36AB064-F217-4239-A8D1-14A65C7EFB3A}"/>
              </a:ext>
            </a:extLst>
          </p:cNvPr>
          <p:cNvSpPr txBox="1"/>
          <p:nvPr/>
        </p:nvSpPr>
        <p:spPr>
          <a:xfrm>
            <a:off x="220606" y="1108019"/>
            <a:ext cx="7799194" cy="77970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＜地域活性化に向けたステップ図（取組の効果発現経路）＞</a:t>
            </a:r>
            <a:endParaRPr kumimoji="0" lang="en-US" altLang="ja-JP"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a:p>
            <a:pPr marL="0" marR="0" lvl="0" indent="0" algn="ctr" defTabSz="457200" rtl="0" eaLnBrk="1" fontAlgn="auto" latinLnBrk="0" hangingPunct="1">
              <a:lnSpc>
                <a:spcPts val="8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下記ステップ図は、本交付金が最終的に農山漁村の活性化、自立及び維持発展につながる過程を整理したもの。</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下から上へ、効果が順次波及していくものと想定。</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4" name="グループ化 13">
            <a:extLst>
              <a:ext uri="{FF2B5EF4-FFF2-40B4-BE49-F238E27FC236}">
                <a16:creationId xmlns:a16="http://schemas.microsoft.com/office/drawing/2014/main" id="{D1CF9909-3098-4AA9-9174-72AC7EFF7FCA}"/>
              </a:ext>
            </a:extLst>
          </p:cNvPr>
          <p:cNvGrpSpPr/>
          <p:nvPr/>
        </p:nvGrpSpPr>
        <p:grpSpPr>
          <a:xfrm>
            <a:off x="5868000" y="108000"/>
            <a:ext cx="2700000" cy="1177588"/>
            <a:chOff x="-1943335" y="1846555"/>
            <a:chExt cx="2700000" cy="1177588"/>
          </a:xfrm>
        </p:grpSpPr>
        <p:sp>
          <p:nvSpPr>
            <p:cNvPr id="15" name="正方形/長方形 14">
              <a:extLst>
                <a:ext uri="{FF2B5EF4-FFF2-40B4-BE49-F238E27FC236}">
                  <a16:creationId xmlns:a16="http://schemas.microsoft.com/office/drawing/2014/main" id="{D416174A-5C1D-49FF-AB34-BF2A0FFED6B4}"/>
                </a:ext>
              </a:extLst>
            </p:cNvPr>
            <p:cNvSpPr/>
            <p:nvPr/>
          </p:nvSpPr>
          <p:spPr>
            <a:xfrm>
              <a:off x="-1943335" y="2124143"/>
              <a:ext cx="2700000" cy="900000"/>
            </a:xfrm>
            <a:prstGeom prst="rect">
              <a:avLst/>
            </a:prstGeom>
            <a:solidFill>
              <a:schemeClr val="accent2">
                <a:lumMod val="20000"/>
                <a:lumOff val="80000"/>
              </a:schemeClr>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介入対象者と課題解決のための変化が生じる必要のある対象とが異なる場合には、</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目的達成までのステップを整理</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することが重要。</a:t>
              </a:r>
              <a:endParaRPr kumimoji="0" lang="en-US" altLang="ja-JP" sz="1200" b="0" i="0" u="none" strike="noStrike" kern="1200" cap="none" spc="9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6" name="矢印: 五方向 15">
              <a:extLst>
                <a:ext uri="{FF2B5EF4-FFF2-40B4-BE49-F238E27FC236}">
                  <a16:creationId xmlns:a16="http://schemas.microsoft.com/office/drawing/2014/main" id="{8DDAFE19-FE5C-422D-BC85-D472740ECE0E}"/>
                </a:ext>
              </a:extLst>
            </p:cNvPr>
            <p:cNvSpPr/>
            <p:nvPr/>
          </p:nvSpPr>
          <p:spPr>
            <a:xfrm>
              <a:off x="-1908699" y="1846555"/>
              <a:ext cx="1872000" cy="277588"/>
            </a:xfrm>
            <a:prstGeom prst="homePlate">
              <a:avLst/>
            </a:prstGeom>
            <a:solidFill>
              <a:schemeClr val="accent2">
                <a:lumMod val="60000"/>
                <a:lumOff val="40000"/>
              </a:schemeClr>
            </a:solid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「整理」のポイント</a:t>
              </a:r>
            </a:p>
          </p:txBody>
        </p:sp>
      </p:grpSp>
      <p:pic>
        <p:nvPicPr>
          <p:cNvPr id="5" name="図 4">
            <a:extLst>
              <a:ext uri="{FF2B5EF4-FFF2-40B4-BE49-F238E27FC236}">
                <a16:creationId xmlns:a16="http://schemas.microsoft.com/office/drawing/2014/main" id="{86FDB382-131C-4ADD-90C5-4398A99BA449}"/>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4" name="スライド番号プレースホルダー 3">
            <a:extLst>
              <a:ext uri="{FF2B5EF4-FFF2-40B4-BE49-F238E27FC236}">
                <a16:creationId xmlns:a16="http://schemas.microsoft.com/office/drawing/2014/main" id="{F4F9D9CD-5C5F-4983-A6D5-67CEFF31E639}"/>
              </a:ext>
            </a:extLst>
          </p:cNvPr>
          <p:cNvSpPr>
            <a:spLocks noGrp="1"/>
          </p:cNvSpPr>
          <p:nvPr>
            <p:ph type="sldNum" sz="quarter" idx="12"/>
          </p:nvPr>
        </p:nvSpPr>
        <p:spPr>
          <a:xfrm>
            <a:off x="7086600" y="6472412"/>
            <a:ext cx="2057400" cy="365125"/>
          </a:xfrm>
        </p:spPr>
        <p:txBody>
          <a:bodyPr/>
          <a:lstStyle/>
          <a:p>
            <a:r>
              <a:rPr kumimoji="1" lang="en-US" altLang="ja-JP" dirty="0">
                <a:solidFill>
                  <a:schemeClr val="tx1"/>
                </a:solidFill>
              </a:rPr>
              <a:t>35</a:t>
            </a:r>
            <a:endParaRPr kumimoji="1" lang="ja-JP" altLang="en-US" dirty="0">
              <a:solidFill>
                <a:schemeClr val="tx1"/>
              </a:solidFill>
            </a:endParaRPr>
          </a:p>
        </p:txBody>
      </p:sp>
      <p:pic>
        <p:nvPicPr>
          <p:cNvPr id="3" name="36">
            <a:hlinkClick r:id="" action="ppaction://media"/>
            <a:extLst>
              <a:ext uri="{FF2B5EF4-FFF2-40B4-BE49-F238E27FC236}">
                <a16:creationId xmlns:a16="http://schemas.microsoft.com/office/drawing/2014/main" id="{DCD8B761-79AC-82DA-4EDC-220EF1D457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5200" y="21771"/>
            <a:ext cx="609600" cy="609600"/>
          </a:xfrm>
          <a:prstGeom prst="rect">
            <a:avLst/>
          </a:prstGeom>
        </p:spPr>
      </p:pic>
    </p:spTree>
    <p:extLst>
      <p:ext uri="{BB962C8B-B14F-4D97-AF65-F5344CB8AC3E}">
        <p14:creationId xmlns:p14="http://schemas.microsoft.com/office/powerpoint/2010/main" val="1416267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グループ化 47">
            <a:extLst>
              <a:ext uri="{FF2B5EF4-FFF2-40B4-BE49-F238E27FC236}">
                <a16:creationId xmlns:a16="http://schemas.microsoft.com/office/drawing/2014/main" id="{E136D527-F1F4-458D-9241-2DEABFC40D78}"/>
              </a:ext>
            </a:extLst>
          </p:cNvPr>
          <p:cNvGrpSpPr/>
          <p:nvPr/>
        </p:nvGrpSpPr>
        <p:grpSpPr>
          <a:xfrm>
            <a:off x="5868000" y="108000"/>
            <a:ext cx="3024000" cy="1537586"/>
            <a:chOff x="-1908700" y="1846555"/>
            <a:chExt cx="3024000" cy="1537586"/>
          </a:xfrm>
        </p:grpSpPr>
        <p:sp>
          <p:nvSpPr>
            <p:cNvPr id="49" name="正方形/長方形 48">
              <a:extLst>
                <a:ext uri="{FF2B5EF4-FFF2-40B4-BE49-F238E27FC236}">
                  <a16:creationId xmlns:a16="http://schemas.microsoft.com/office/drawing/2014/main" id="{4AFCA72B-1B34-40A2-AA54-B28506FCDE40}"/>
                </a:ext>
              </a:extLst>
            </p:cNvPr>
            <p:cNvSpPr/>
            <p:nvPr/>
          </p:nvSpPr>
          <p:spPr>
            <a:xfrm>
              <a:off x="-1908700" y="2124141"/>
              <a:ext cx="3024000" cy="1260000"/>
            </a:xfrm>
            <a:prstGeom prst="rect">
              <a:avLst/>
            </a:prstGeom>
            <a:solidFill>
              <a:schemeClr val="accent3">
                <a:lumMod val="20000"/>
                <a:lumOff val="8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事業の改善につながる評価・分析を実施するためには、実際の政策運用プロセスや現場の</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実態から乖離したものにならないよう</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、実際に政策を運用している職員が</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現場で実感している課題等を把握</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した上で調査を設計することが重要。</a:t>
              </a:r>
            </a:p>
          </p:txBody>
        </p:sp>
        <p:sp>
          <p:nvSpPr>
            <p:cNvPr id="50" name="矢印: 五方向 49">
              <a:extLst>
                <a:ext uri="{FF2B5EF4-FFF2-40B4-BE49-F238E27FC236}">
                  <a16:creationId xmlns:a16="http://schemas.microsoft.com/office/drawing/2014/main" id="{17124DC3-0182-426B-8725-0234E34D5BF0}"/>
                </a:ext>
              </a:extLst>
            </p:cNvPr>
            <p:cNvSpPr/>
            <p:nvPr/>
          </p:nvSpPr>
          <p:spPr>
            <a:xfrm>
              <a:off x="-1908698" y="1846555"/>
              <a:ext cx="2232000" cy="277587"/>
            </a:xfrm>
            <a:prstGeom prst="homePlate">
              <a:avLst/>
            </a:prstGeom>
            <a:solidFill>
              <a:schemeClr val="accent3">
                <a:lumMod val="60000"/>
                <a:lumOff val="40000"/>
              </a:schemeClr>
            </a:solid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「仮説設定」のポイント</a:t>
              </a:r>
            </a:p>
          </p:txBody>
        </p:sp>
      </p:grpSp>
      <p:sp>
        <p:nvSpPr>
          <p:cNvPr id="44" name="テキスト ボックス 43">
            <a:extLst>
              <a:ext uri="{FF2B5EF4-FFF2-40B4-BE49-F238E27FC236}">
                <a16:creationId xmlns:a16="http://schemas.microsoft.com/office/drawing/2014/main" id="{422737E3-34AF-48C2-A02E-889EC4007D8E}"/>
              </a:ext>
            </a:extLst>
          </p:cNvPr>
          <p:cNvSpPr txBox="1"/>
          <p:nvPr/>
        </p:nvSpPr>
        <p:spPr>
          <a:xfrm>
            <a:off x="766436" y="892131"/>
            <a:ext cx="4363120" cy="55816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▼統計法に基づく調査表情報の利用についての詳細はこちらをご確認ください。</a:t>
            </a:r>
            <a:endParaRPr kumimoji="0"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hlinkClick r:id="rId5"/>
              </a:rPr>
              <a:t>https://www.e-stat.go.jp/microdata/data-use</a:t>
            </a:r>
            <a:endPar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rPr>
              <a:t>（ミクロデータ利用ポータルサイト）</a:t>
            </a:r>
            <a:endPar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endParaRPr>
          </a:p>
        </p:txBody>
      </p:sp>
      <p:sp>
        <p:nvSpPr>
          <p:cNvPr id="46" name="テキスト ボックス 45">
            <a:extLst>
              <a:ext uri="{FF2B5EF4-FFF2-40B4-BE49-F238E27FC236}">
                <a16:creationId xmlns:a16="http://schemas.microsoft.com/office/drawing/2014/main" id="{BDEDC624-F70A-46C3-A830-1718828CBD86}"/>
              </a:ext>
            </a:extLst>
          </p:cNvPr>
          <p:cNvSpPr txBox="1"/>
          <p:nvPr/>
        </p:nvSpPr>
        <p:spPr>
          <a:xfrm>
            <a:off x="697984" y="1518336"/>
            <a:ext cx="513796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＜本調査研究の検証仮説と分析に用いるデータの整理＞</a:t>
            </a:r>
            <a:endParaRPr kumimoji="0" lang="en-US" altLang="ja-JP"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grpSp>
        <p:nvGrpSpPr>
          <p:cNvPr id="47" name="グループ化 46">
            <a:extLst>
              <a:ext uri="{FF2B5EF4-FFF2-40B4-BE49-F238E27FC236}">
                <a16:creationId xmlns:a16="http://schemas.microsoft.com/office/drawing/2014/main" id="{7543CE7E-91BF-4437-A206-BD063E969002}"/>
              </a:ext>
            </a:extLst>
          </p:cNvPr>
          <p:cNvGrpSpPr/>
          <p:nvPr/>
        </p:nvGrpSpPr>
        <p:grpSpPr>
          <a:xfrm>
            <a:off x="766436" y="1881415"/>
            <a:ext cx="7611128" cy="4764008"/>
            <a:chOff x="1280921" y="870729"/>
            <a:chExt cx="9583513" cy="5916676"/>
          </a:xfrm>
        </p:grpSpPr>
        <p:sp>
          <p:nvSpPr>
            <p:cNvPr id="51" name="正方形/長方形 10">
              <a:extLst>
                <a:ext uri="{FF2B5EF4-FFF2-40B4-BE49-F238E27FC236}">
                  <a16:creationId xmlns:a16="http://schemas.microsoft.com/office/drawing/2014/main" id="{3C796CA3-CAC7-4E5A-9AAC-A22D8287A884}"/>
                </a:ext>
              </a:extLst>
            </p:cNvPr>
            <p:cNvSpPr>
              <a:spLocks noChangeArrowheads="1"/>
            </p:cNvSpPr>
            <p:nvPr/>
          </p:nvSpPr>
          <p:spPr bwMode="auto">
            <a:xfrm>
              <a:off x="2690663" y="3617092"/>
              <a:ext cx="1662045" cy="725822"/>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地域住民等の主体性</a:t>
              </a:r>
            </a:p>
          </p:txBody>
        </p:sp>
        <p:sp>
          <p:nvSpPr>
            <p:cNvPr id="52" name="正方形/長方形 51">
              <a:extLst>
                <a:ext uri="{FF2B5EF4-FFF2-40B4-BE49-F238E27FC236}">
                  <a16:creationId xmlns:a16="http://schemas.microsoft.com/office/drawing/2014/main" id="{6967E134-4F31-43D7-8642-5D854AC9A87F}"/>
                </a:ext>
              </a:extLst>
            </p:cNvPr>
            <p:cNvSpPr/>
            <p:nvPr/>
          </p:nvSpPr>
          <p:spPr>
            <a:xfrm>
              <a:off x="1280921" y="870729"/>
              <a:ext cx="8136000" cy="208800"/>
            </a:xfrm>
            <a:prstGeom prst="rect">
              <a:avLst/>
            </a:prstGeom>
            <a:solidFill>
              <a:schemeClr val="bg2">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検証仮説</a:t>
              </a:r>
              <a:endPar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3" name="正方形/長方形 52">
              <a:extLst>
                <a:ext uri="{FF2B5EF4-FFF2-40B4-BE49-F238E27FC236}">
                  <a16:creationId xmlns:a16="http://schemas.microsoft.com/office/drawing/2014/main" id="{094527EF-37FF-4339-A4A1-035E1317EE81}"/>
                </a:ext>
              </a:extLst>
            </p:cNvPr>
            <p:cNvSpPr/>
            <p:nvPr/>
          </p:nvSpPr>
          <p:spPr>
            <a:xfrm>
              <a:off x="4442345" y="3617092"/>
              <a:ext cx="4955127" cy="725822"/>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地域の住民・農林漁業者等の積極性により交付金による影響は異なる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地域の住民・農林漁業者等が取組に対して積極的に関与しているほど交付金による影響は大きくなる（なお、アンケートで適切に主体性を把握することは難しい可能性がある）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4" name="正方形/長方形 53">
              <a:extLst>
                <a:ext uri="{FF2B5EF4-FFF2-40B4-BE49-F238E27FC236}">
                  <a16:creationId xmlns:a16="http://schemas.microsoft.com/office/drawing/2014/main" id="{C76B3F5C-ECA9-43F0-9CB0-14769B37901D}"/>
                </a:ext>
              </a:extLst>
            </p:cNvPr>
            <p:cNvSpPr>
              <a:spLocks noChangeArrowheads="1"/>
            </p:cNvSpPr>
            <p:nvPr/>
          </p:nvSpPr>
          <p:spPr bwMode="auto">
            <a:xfrm>
              <a:off x="2690663" y="1574922"/>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地域の立地条件</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5" name="正方形/長方形 54">
              <a:extLst>
                <a:ext uri="{FF2B5EF4-FFF2-40B4-BE49-F238E27FC236}">
                  <a16:creationId xmlns:a16="http://schemas.microsoft.com/office/drawing/2014/main" id="{E12AA1F0-F9C6-4F36-A1A3-B85F87C0FD3D}"/>
                </a:ext>
              </a:extLst>
            </p:cNvPr>
            <p:cNvSpPr/>
            <p:nvPr/>
          </p:nvSpPr>
          <p:spPr>
            <a:xfrm>
              <a:off x="4442345" y="1574922"/>
              <a:ext cx="4955127"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地域の立地条件により交付金による影響は異なる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都心部へのアクセスの良い地域ほど交付金による影響は大きくなる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10">
              <a:extLst>
                <a:ext uri="{FF2B5EF4-FFF2-40B4-BE49-F238E27FC236}">
                  <a16:creationId xmlns:a16="http://schemas.microsoft.com/office/drawing/2014/main" id="{770A9213-7248-474D-BA43-8FA86E9771C0}"/>
                </a:ext>
              </a:extLst>
            </p:cNvPr>
            <p:cNvSpPr>
              <a:spLocks noChangeArrowheads="1"/>
            </p:cNvSpPr>
            <p:nvPr/>
          </p:nvSpPr>
          <p:spPr bwMode="auto">
            <a:xfrm>
              <a:off x="2690663" y="3004593"/>
              <a:ext cx="1662045" cy="576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申請経緯</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7" name="正方形/長方形 56">
              <a:extLst>
                <a:ext uri="{FF2B5EF4-FFF2-40B4-BE49-F238E27FC236}">
                  <a16:creationId xmlns:a16="http://schemas.microsoft.com/office/drawing/2014/main" id="{8B23EF92-AC71-4509-92A1-A0CCD0D4DAC1}"/>
                </a:ext>
              </a:extLst>
            </p:cNvPr>
            <p:cNvSpPr/>
            <p:nvPr/>
          </p:nvSpPr>
          <p:spPr>
            <a:xfrm>
              <a:off x="4442345" y="3004593"/>
              <a:ext cx="4955127" cy="576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申請経緯により交付金による影響は異なる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地域課題解決を起点として交付金を申請した場合・十分な課題分析を実施したほど交付金による影響は大きくなる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 name="正方形/長方形 10">
              <a:extLst>
                <a:ext uri="{FF2B5EF4-FFF2-40B4-BE49-F238E27FC236}">
                  <a16:creationId xmlns:a16="http://schemas.microsoft.com/office/drawing/2014/main" id="{83F53D31-E4A8-41B3-9250-FEC7C2AE0AE3}"/>
                </a:ext>
              </a:extLst>
            </p:cNvPr>
            <p:cNvSpPr>
              <a:spLocks noChangeArrowheads="1"/>
            </p:cNvSpPr>
            <p:nvPr/>
          </p:nvSpPr>
          <p:spPr bwMode="auto">
            <a:xfrm>
              <a:off x="1574850" y="1574922"/>
              <a:ext cx="1044000" cy="1383001"/>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交付対象</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9" name="正方形/長方形 10">
              <a:extLst>
                <a:ext uri="{FF2B5EF4-FFF2-40B4-BE49-F238E27FC236}">
                  <a16:creationId xmlns:a16="http://schemas.microsoft.com/office/drawing/2014/main" id="{3BBFE89E-9249-4DE2-8CC0-CB3284D1CA47}"/>
                </a:ext>
              </a:extLst>
            </p:cNvPr>
            <p:cNvSpPr>
              <a:spLocks noChangeArrowheads="1"/>
            </p:cNvSpPr>
            <p:nvPr/>
          </p:nvSpPr>
          <p:spPr bwMode="auto">
            <a:xfrm>
              <a:off x="2690663" y="4393851"/>
              <a:ext cx="1662045" cy="608653"/>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農林水産省</a:t>
              </a:r>
              <a:r>
                <a:rPr kumimoji="1" lang="ja-JP" altLang="en-US" sz="9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Arial" panose="020B0604020202020204" pitchFamily="34" charset="0"/>
                </a:rPr>
                <a:t>等</a:t>
              </a: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の支援</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0" name="正方形/長方形 10">
              <a:extLst>
                <a:ext uri="{FF2B5EF4-FFF2-40B4-BE49-F238E27FC236}">
                  <a16:creationId xmlns:a16="http://schemas.microsoft.com/office/drawing/2014/main" id="{9DC25FA5-55BC-4393-8C07-4B725316BD4F}"/>
                </a:ext>
              </a:extLst>
            </p:cNvPr>
            <p:cNvSpPr>
              <a:spLocks noChangeArrowheads="1"/>
            </p:cNvSpPr>
            <p:nvPr/>
          </p:nvSpPr>
          <p:spPr bwMode="auto">
            <a:xfrm>
              <a:off x="2701549" y="5068904"/>
              <a:ext cx="1662045" cy="61266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取組内容</a:t>
              </a:r>
            </a:p>
          </p:txBody>
        </p:sp>
        <p:sp>
          <p:nvSpPr>
            <p:cNvPr id="61" name="正方形/長方形 10">
              <a:extLst>
                <a:ext uri="{FF2B5EF4-FFF2-40B4-BE49-F238E27FC236}">
                  <a16:creationId xmlns:a16="http://schemas.microsoft.com/office/drawing/2014/main" id="{AEA664AA-9C96-424E-AE87-4AFFD2603278}"/>
                </a:ext>
              </a:extLst>
            </p:cNvPr>
            <p:cNvSpPr>
              <a:spLocks noChangeArrowheads="1"/>
            </p:cNvSpPr>
            <p:nvPr/>
          </p:nvSpPr>
          <p:spPr bwMode="auto">
            <a:xfrm>
              <a:off x="1574850" y="3004594"/>
              <a:ext cx="1044000" cy="2002187"/>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申請時</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2" name="正方形/長方形 61">
              <a:extLst>
                <a:ext uri="{FF2B5EF4-FFF2-40B4-BE49-F238E27FC236}">
                  <a16:creationId xmlns:a16="http://schemas.microsoft.com/office/drawing/2014/main" id="{8A1F0CBA-F0FE-4920-A325-02BC1613CB49}"/>
                </a:ext>
              </a:extLst>
            </p:cNvPr>
            <p:cNvSpPr/>
            <p:nvPr/>
          </p:nvSpPr>
          <p:spPr>
            <a:xfrm>
              <a:off x="4442345" y="4375748"/>
              <a:ext cx="4955127" cy="608653"/>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農林水産省等の職員の支援などにより交付金による影響は異なる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農林水産省の職員が積極的に支援するほど、市区町村等の職員の経験が豊富なほど交付金による影響は大きくなる</a:t>
              </a:r>
            </a:p>
          </p:txBody>
        </p:sp>
        <p:sp>
          <p:nvSpPr>
            <p:cNvPr id="63" name="正方形/長方形 62">
              <a:extLst>
                <a:ext uri="{FF2B5EF4-FFF2-40B4-BE49-F238E27FC236}">
                  <a16:creationId xmlns:a16="http://schemas.microsoft.com/office/drawing/2014/main" id="{A880F6E5-469C-4CAA-B512-38387BEBD9AF}"/>
                </a:ext>
              </a:extLst>
            </p:cNvPr>
            <p:cNvSpPr/>
            <p:nvPr/>
          </p:nvSpPr>
          <p:spPr>
            <a:xfrm>
              <a:off x="4453231" y="5068904"/>
              <a:ext cx="4955127" cy="61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取組内容・取組規模により交付金による影響は異なる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農山漁村の活性化を目的とした場合、取組内容や取組規模により交付金による影響は異なる</a:t>
              </a:r>
            </a:p>
          </p:txBody>
        </p:sp>
        <p:sp>
          <p:nvSpPr>
            <p:cNvPr id="64" name="正方形/長方形 10">
              <a:extLst>
                <a:ext uri="{FF2B5EF4-FFF2-40B4-BE49-F238E27FC236}">
                  <a16:creationId xmlns:a16="http://schemas.microsoft.com/office/drawing/2014/main" id="{820A6D47-7310-4E8C-B27D-C11ECAF47CDE}"/>
                </a:ext>
              </a:extLst>
            </p:cNvPr>
            <p:cNvSpPr>
              <a:spLocks noChangeArrowheads="1"/>
            </p:cNvSpPr>
            <p:nvPr/>
          </p:nvSpPr>
          <p:spPr bwMode="auto">
            <a:xfrm>
              <a:off x="2690663" y="2047141"/>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対象地域の特性</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5" name="正方形/長方形 64">
              <a:extLst>
                <a:ext uri="{FF2B5EF4-FFF2-40B4-BE49-F238E27FC236}">
                  <a16:creationId xmlns:a16="http://schemas.microsoft.com/office/drawing/2014/main" id="{78F2A307-C13D-49F0-AD12-02F4B4019BFD}"/>
                </a:ext>
              </a:extLst>
            </p:cNvPr>
            <p:cNvSpPr/>
            <p:nvPr/>
          </p:nvSpPr>
          <p:spPr>
            <a:xfrm>
              <a:off x="4442345" y="2040205"/>
              <a:ext cx="4955127"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地域の状況により交付金による影響は異なる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高齢化率の進展状況や人口の減少状況により交付金による影響は異なる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6" name="正方形/長方形 10">
              <a:extLst>
                <a:ext uri="{FF2B5EF4-FFF2-40B4-BE49-F238E27FC236}">
                  <a16:creationId xmlns:a16="http://schemas.microsoft.com/office/drawing/2014/main" id="{19EF8EA3-B57E-4AD1-A19B-8B167A91AEC4}"/>
                </a:ext>
              </a:extLst>
            </p:cNvPr>
            <p:cNvSpPr>
              <a:spLocks noChangeArrowheads="1"/>
            </p:cNvSpPr>
            <p:nvPr/>
          </p:nvSpPr>
          <p:spPr bwMode="auto">
            <a:xfrm>
              <a:off x="2701549" y="5723775"/>
              <a:ext cx="1662045" cy="540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地域との関わり方</a:t>
              </a:r>
            </a:p>
          </p:txBody>
        </p:sp>
        <p:sp>
          <p:nvSpPr>
            <p:cNvPr id="67" name="正方形/長方形 66">
              <a:extLst>
                <a:ext uri="{FF2B5EF4-FFF2-40B4-BE49-F238E27FC236}">
                  <a16:creationId xmlns:a16="http://schemas.microsoft.com/office/drawing/2014/main" id="{D35EBA38-D4A1-4A6F-B820-E396041BEB1D}"/>
                </a:ext>
              </a:extLst>
            </p:cNvPr>
            <p:cNvSpPr/>
            <p:nvPr/>
          </p:nvSpPr>
          <p:spPr>
            <a:xfrm>
              <a:off x="4453231" y="5723775"/>
              <a:ext cx="4955127" cy="54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取組推進時の地域との関わり方により交付金による影響は異なる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地域の関係者が事業に積極的に関わっているほど交付金による影響は大きくなる</a:t>
              </a:r>
            </a:p>
          </p:txBody>
        </p:sp>
        <p:sp>
          <p:nvSpPr>
            <p:cNvPr id="68" name="正方形/長方形 10">
              <a:extLst>
                <a:ext uri="{FF2B5EF4-FFF2-40B4-BE49-F238E27FC236}">
                  <a16:creationId xmlns:a16="http://schemas.microsoft.com/office/drawing/2014/main" id="{0A803FA5-4241-4A38-ADB5-6A013F350EC4}"/>
                </a:ext>
              </a:extLst>
            </p:cNvPr>
            <p:cNvSpPr>
              <a:spLocks noChangeArrowheads="1"/>
            </p:cNvSpPr>
            <p:nvPr/>
          </p:nvSpPr>
          <p:spPr bwMode="auto">
            <a:xfrm>
              <a:off x="1577127" y="5068904"/>
              <a:ext cx="1044000" cy="1718501"/>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交付金による</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事業内容</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9" name="正方形/長方形 10">
              <a:extLst>
                <a:ext uri="{FF2B5EF4-FFF2-40B4-BE49-F238E27FC236}">
                  <a16:creationId xmlns:a16="http://schemas.microsoft.com/office/drawing/2014/main" id="{A6DC5F59-F951-40FE-9570-3683B7C6B8C2}"/>
                </a:ext>
              </a:extLst>
            </p:cNvPr>
            <p:cNvSpPr>
              <a:spLocks noChangeArrowheads="1"/>
            </p:cNvSpPr>
            <p:nvPr/>
          </p:nvSpPr>
          <p:spPr bwMode="auto">
            <a:xfrm>
              <a:off x="2701549" y="6319404"/>
              <a:ext cx="1662045" cy="468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目標の達成状況</a:t>
              </a:r>
            </a:p>
          </p:txBody>
        </p:sp>
        <p:sp>
          <p:nvSpPr>
            <p:cNvPr id="70" name="正方形/長方形 69">
              <a:extLst>
                <a:ext uri="{FF2B5EF4-FFF2-40B4-BE49-F238E27FC236}">
                  <a16:creationId xmlns:a16="http://schemas.microsoft.com/office/drawing/2014/main" id="{9B46AE91-8F9B-4980-8FFF-66AB3B12CB22}"/>
                </a:ext>
              </a:extLst>
            </p:cNvPr>
            <p:cNvSpPr/>
            <p:nvPr/>
          </p:nvSpPr>
          <p:spPr>
            <a:xfrm>
              <a:off x="4453231" y="6319404"/>
              <a:ext cx="4955127" cy="468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目標の達成状況により交付金による影響は異なる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計画で設定した目標を達成しているほど交付金による影響は大きくなる</a:t>
              </a:r>
            </a:p>
          </p:txBody>
        </p:sp>
        <p:sp>
          <p:nvSpPr>
            <p:cNvPr id="71" name="正方形/長方形 70">
              <a:extLst>
                <a:ext uri="{FF2B5EF4-FFF2-40B4-BE49-F238E27FC236}">
                  <a16:creationId xmlns:a16="http://schemas.microsoft.com/office/drawing/2014/main" id="{F154F544-0183-4A23-8371-17D0A497801D}"/>
                </a:ext>
              </a:extLst>
            </p:cNvPr>
            <p:cNvSpPr/>
            <p:nvPr/>
          </p:nvSpPr>
          <p:spPr>
            <a:xfrm>
              <a:off x="9497702" y="3622966"/>
              <a:ext cx="1355846" cy="725822"/>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2" name="正方形/長方形 71">
              <a:extLst>
                <a:ext uri="{FF2B5EF4-FFF2-40B4-BE49-F238E27FC236}">
                  <a16:creationId xmlns:a16="http://schemas.microsoft.com/office/drawing/2014/main" id="{F3876EDC-7FCD-409C-9B88-5FF9EED7B4C4}"/>
                </a:ext>
              </a:extLst>
            </p:cNvPr>
            <p:cNvSpPr/>
            <p:nvPr/>
          </p:nvSpPr>
          <p:spPr>
            <a:xfrm>
              <a:off x="9497326" y="870731"/>
              <a:ext cx="1355846" cy="207593"/>
            </a:xfrm>
            <a:prstGeom prst="rect">
              <a:avLst/>
            </a:prstGeom>
            <a:solidFill>
              <a:schemeClr val="bg1">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データの収集方法</a:t>
              </a:r>
              <a:endPar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3" name="正方形/長方形 72">
              <a:extLst>
                <a:ext uri="{FF2B5EF4-FFF2-40B4-BE49-F238E27FC236}">
                  <a16:creationId xmlns:a16="http://schemas.microsoft.com/office/drawing/2014/main" id="{C3466E67-15CD-448A-A12E-E31D8E3D3D41}"/>
                </a:ext>
              </a:extLst>
            </p:cNvPr>
            <p:cNvSpPr/>
            <p:nvPr/>
          </p:nvSpPr>
          <p:spPr>
            <a:xfrm>
              <a:off x="9497702" y="1563354"/>
              <a:ext cx="1355846"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4" name="正方形/長方形 73">
              <a:extLst>
                <a:ext uri="{FF2B5EF4-FFF2-40B4-BE49-F238E27FC236}">
                  <a16:creationId xmlns:a16="http://schemas.microsoft.com/office/drawing/2014/main" id="{FEB94567-8D14-486F-8A44-F293995644A6}"/>
                </a:ext>
              </a:extLst>
            </p:cNvPr>
            <p:cNvSpPr/>
            <p:nvPr/>
          </p:nvSpPr>
          <p:spPr>
            <a:xfrm>
              <a:off x="9497702" y="3009354"/>
              <a:ext cx="1355846" cy="576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5" name="正方形/長方形 74">
              <a:extLst>
                <a:ext uri="{FF2B5EF4-FFF2-40B4-BE49-F238E27FC236}">
                  <a16:creationId xmlns:a16="http://schemas.microsoft.com/office/drawing/2014/main" id="{3A7E942C-3EC3-4130-A502-277E5D851486}"/>
                </a:ext>
              </a:extLst>
            </p:cNvPr>
            <p:cNvSpPr/>
            <p:nvPr/>
          </p:nvSpPr>
          <p:spPr>
            <a:xfrm>
              <a:off x="9497702" y="4391146"/>
              <a:ext cx="1355846" cy="608653"/>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6" name="正方形/長方形 75">
              <a:extLst>
                <a:ext uri="{FF2B5EF4-FFF2-40B4-BE49-F238E27FC236}">
                  <a16:creationId xmlns:a16="http://schemas.microsoft.com/office/drawing/2014/main" id="{0A0CF42C-401A-414B-922F-104D874C8795}"/>
                </a:ext>
              </a:extLst>
            </p:cNvPr>
            <p:cNvSpPr/>
            <p:nvPr/>
          </p:nvSpPr>
          <p:spPr>
            <a:xfrm>
              <a:off x="9508588" y="5068904"/>
              <a:ext cx="1355846" cy="61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農林水産省の</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保有データ</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正方形/長方形 76">
              <a:extLst>
                <a:ext uri="{FF2B5EF4-FFF2-40B4-BE49-F238E27FC236}">
                  <a16:creationId xmlns:a16="http://schemas.microsoft.com/office/drawing/2014/main" id="{43A6422A-97F6-4C2F-B954-60B9DB6AA7B5}"/>
                </a:ext>
              </a:extLst>
            </p:cNvPr>
            <p:cNvSpPr/>
            <p:nvPr/>
          </p:nvSpPr>
          <p:spPr>
            <a:xfrm>
              <a:off x="9497702" y="2040205"/>
              <a:ext cx="1355846"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正方形/長方形 77">
              <a:extLst>
                <a:ext uri="{FF2B5EF4-FFF2-40B4-BE49-F238E27FC236}">
                  <a16:creationId xmlns:a16="http://schemas.microsoft.com/office/drawing/2014/main" id="{1AC61F47-B0C6-4649-B102-AA2FFE880178}"/>
                </a:ext>
              </a:extLst>
            </p:cNvPr>
            <p:cNvSpPr/>
            <p:nvPr/>
          </p:nvSpPr>
          <p:spPr>
            <a:xfrm>
              <a:off x="9508212" y="5720804"/>
              <a:ext cx="1355846" cy="540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9" name="正方形/長方形 78">
              <a:extLst>
                <a:ext uri="{FF2B5EF4-FFF2-40B4-BE49-F238E27FC236}">
                  <a16:creationId xmlns:a16="http://schemas.microsoft.com/office/drawing/2014/main" id="{42F3BE0F-B70C-4F81-85AA-D32BE3829407}"/>
                </a:ext>
              </a:extLst>
            </p:cNvPr>
            <p:cNvSpPr/>
            <p:nvPr/>
          </p:nvSpPr>
          <p:spPr>
            <a:xfrm>
              <a:off x="9508212" y="6315791"/>
              <a:ext cx="1355846" cy="468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農林水産省の</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保有データ</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0" name="正方形/長方形 79">
              <a:extLst>
                <a:ext uri="{FF2B5EF4-FFF2-40B4-BE49-F238E27FC236}">
                  <a16:creationId xmlns:a16="http://schemas.microsoft.com/office/drawing/2014/main" id="{D8A71B0F-9DA1-4CBE-B61E-34A4D9440700}"/>
                </a:ext>
              </a:extLst>
            </p:cNvPr>
            <p:cNvSpPr/>
            <p:nvPr/>
          </p:nvSpPr>
          <p:spPr>
            <a:xfrm>
              <a:off x="4442345" y="1135460"/>
              <a:ext cx="4955127" cy="396000"/>
            </a:xfrm>
            <a:prstGeom prst="rect">
              <a:avLst/>
            </a:prstGeom>
            <a:solidFill>
              <a:schemeClr val="bg2">
                <a:lumMod val="90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農山漁村振興交付金による地域活性化への影響の有無</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農山漁村振興交付金は地域活性化に寄与している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1" name="正方形/長方形 10">
              <a:extLst>
                <a:ext uri="{FF2B5EF4-FFF2-40B4-BE49-F238E27FC236}">
                  <a16:creationId xmlns:a16="http://schemas.microsoft.com/office/drawing/2014/main" id="{9CBF3C20-4289-4A74-8371-37A971285F83}"/>
                </a:ext>
              </a:extLst>
            </p:cNvPr>
            <p:cNvSpPr>
              <a:spLocks noChangeArrowheads="1"/>
            </p:cNvSpPr>
            <p:nvPr/>
          </p:nvSpPr>
          <p:spPr bwMode="auto">
            <a:xfrm>
              <a:off x="1474620" y="1135459"/>
              <a:ext cx="2878088" cy="396000"/>
            </a:xfrm>
            <a:prstGeom prst="rect">
              <a:avLst/>
            </a:prstGeom>
            <a:solidFill>
              <a:schemeClr val="bg1">
                <a:lumMod val="65000"/>
              </a:schemeClr>
            </a:solidFill>
            <a:ln w="12700" algn="ctr">
              <a:solidFill>
                <a:schemeClr val="bg1">
                  <a:lumMod val="6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交付金による効果</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2" name="正方形/長方形 81">
              <a:extLst>
                <a:ext uri="{FF2B5EF4-FFF2-40B4-BE49-F238E27FC236}">
                  <a16:creationId xmlns:a16="http://schemas.microsoft.com/office/drawing/2014/main" id="{82F7D3A9-6F41-4EDF-A371-92E460BA1CC9}"/>
                </a:ext>
              </a:extLst>
            </p:cNvPr>
            <p:cNvSpPr/>
            <p:nvPr/>
          </p:nvSpPr>
          <p:spPr>
            <a:xfrm>
              <a:off x="9497326" y="1135460"/>
              <a:ext cx="1355846" cy="396000"/>
            </a:xfrm>
            <a:prstGeom prst="rect">
              <a:avLst/>
            </a:prstGeom>
            <a:solidFill>
              <a:schemeClr val="bg1">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3" name="正方形/長方形 10">
              <a:extLst>
                <a:ext uri="{FF2B5EF4-FFF2-40B4-BE49-F238E27FC236}">
                  <a16:creationId xmlns:a16="http://schemas.microsoft.com/office/drawing/2014/main" id="{2AF61742-1B27-41EE-B37B-6DFC1A356576}"/>
                </a:ext>
              </a:extLst>
            </p:cNvPr>
            <p:cNvSpPr>
              <a:spLocks noChangeArrowheads="1"/>
            </p:cNvSpPr>
            <p:nvPr/>
          </p:nvSpPr>
          <p:spPr bwMode="auto">
            <a:xfrm>
              <a:off x="1282883" y="1135460"/>
              <a:ext cx="191736" cy="5651944"/>
            </a:xfrm>
            <a:prstGeom prst="rect">
              <a:avLst/>
            </a:prstGeom>
            <a:solidFill>
              <a:schemeClr val="bg1">
                <a:lumMod val="65000"/>
              </a:schemeClr>
            </a:solidFill>
            <a:ln w="12700" algn="ctr">
              <a:solidFill>
                <a:schemeClr val="bg1">
                  <a:lumMod val="6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4" name="正方形/長方形 10">
              <a:extLst>
                <a:ext uri="{FF2B5EF4-FFF2-40B4-BE49-F238E27FC236}">
                  <a16:creationId xmlns:a16="http://schemas.microsoft.com/office/drawing/2014/main" id="{64B108A6-17E8-471A-BF00-084FFB0DA90A}"/>
                </a:ext>
              </a:extLst>
            </p:cNvPr>
            <p:cNvSpPr>
              <a:spLocks noChangeArrowheads="1"/>
            </p:cNvSpPr>
            <p:nvPr/>
          </p:nvSpPr>
          <p:spPr bwMode="auto">
            <a:xfrm>
              <a:off x="2690287" y="2525923"/>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地域の生産物</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5" name="正方形/長方形 84">
              <a:extLst>
                <a:ext uri="{FF2B5EF4-FFF2-40B4-BE49-F238E27FC236}">
                  <a16:creationId xmlns:a16="http://schemas.microsoft.com/office/drawing/2014/main" id="{BB672B88-3CFB-4D04-8995-51351DC3E19E}"/>
                </a:ext>
              </a:extLst>
            </p:cNvPr>
            <p:cNvSpPr/>
            <p:nvPr/>
          </p:nvSpPr>
          <p:spPr>
            <a:xfrm>
              <a:off x="4441969" y="2518987"/>
              <a:ext cx="4955127"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地域産品・特産物により交付金の影響は異なる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果樹や山菜などの事業で対象とする生産物により交付金による影響は異なる</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6" name="正方形/長方形 85">
              <a:extLst>
                <a:ext uri="{FF2B5EF4-FFF2-40B4-BE49-F238E27FC236}">
                  <a16:creationId xmlns:a16="http://schemas.microsoft.com/office/drawing/2014/main" id="{40104795-BCB8-4994-8357-3B9A5EED9E45}"/>
                </a:ext>
              </a:extLst>
            </p:cNvPr>
            <p:cNvSpPr/>
            <p:nvPr/>
          </p:nvSpPr>
          <p:spPr>
            <a:xfrm>
              <a:off x="9497326" y="2518987"/>
              <a:ext cx="1355846"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3" name="図 2">
            <a:extLst>
              <a:ext uri="{FF2B5EF4-FFF2-40B4-BE49-F238E27FC236}">
                <a16:creationId xmlns:a16="http://schemas.microsoft.com/office/drawing/2014/main" id="{CA737D0B-3B36-4173-AC3D-3A9B18BBF138}"/>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4" name="スライド番号プレースホルダー 3">
            <a:extLst>
              <a:ext uri="{FF2B5EF4-FFF2-40B4-BE49-F238E27FC236}">
                <a16:creationId xmlns:a16="http://schemas.microsoft.com/office/drawing/2014/main" id="{E0EB812E-1C31-4F23-8965-657B3CC1C4E4}"/>
              </a:ext>
            </a:extLst>
          </p:cNvPr>
          <p:cNvSpPr>
            <a:spLocks noGrp="1"/>
          </p:cNvSpPr>
          <p:nvPr>
            <p:ph type="sldNum" sz="quarter" idx="12"/>
          </p:nvPr>
        </p:nvSpPr>
        <p:spPr>
          <a:xfrm>
            <a:off x="7071302" y="6472414"/>
            <a:ext cx="2057400" cy="365125"/>
          </a:xfrm>
        </p:spPr>
        <p:txBody>
          <a:bodyPr/>
          <a:lstStyle/>
          <a:p>
            <a:r>
              <a:rPr kumimoji="1" lang="en-US" altLang="ja-JP" dirty="0">
                <a:solidFill>
                  <a:schemeClr val="tx1"/>
                </a:solidFill>
              </a:rPr>
              <a:t>36</a:t>
            </a:r>
            <a:endParaRPr kumimoji="1" lang="ja-JP" altLang="en-US" dirty="0">
              <a:solidFill>
                <a:schemeClr val="tx1"/>
              </a:solidFill>
            </a:endParaRPr>
          </a:p>
        </p:txBody>
      </p:sp>
      <p:pic>
        <p:nvPicPr>
          <p:cNvPr id="2" name="37">
            <a:hlinkClick r:id="" action="ppaction://media"/>
            <a:extLst>
              <a:ext uri="{FF2B5EF4-FFF2-40B4-BE49-F238E27FC236}">
                <a16:creationId xmlns:a16="http://schemas.microsoft.com/office/drawing/2014/main" id="{344AA0BB-706B-97CE-5F75-A4C3FEB620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19102" y="-22577"/>
            <a:ext cx="609600" cy="609600"/>
          </a:xfrm>
          <a:prstGeom prst="rect">
            <a:avLst/>
          </a:prstGeom>
        </p:spPr>
      </p:pic>
    </p:spTree>
    <p:extLst>
      <p:ext uri="{BB962C8B-B14F-4D97-AF65-F5344CB8AC3E}">
        <p14:creationId xmlns:p14="http://schemas.microsoft.com/office/powerpoint/2010/main" val="163546023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44">
            <a:extLst>
              <a:ext uri="{FF2B5EF4-FFF2-40B4-BE49-F238E27FC236}">
                <a16:creationId xmlns:a16="http://schemas.microsoft.com/office/drawing/2014/main" id="{EC6DE986-5F9F-4190-8EC8-6358B2FFF7AE}"/>
              </a:ext>
            </a:extLst>
          </p:cNvPr>
          <p:cNvSpPr txBox="1"/>
          <p:nvPr/>
        </p:nvSpPr>
        <p:spPr>
          <a:xfrm>
            <a:off x="697984" y="1518336"/>
            <a:ext cx="513796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＜本調査研究の検証仮説と分析に用いるデータの整理＞</a:t>
            </a:r>
            <a:endParaRPr kumimoji="0" lang="en-US" altLang="ja-JP" sz="14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endParaRPr>
          </a:p>
        </p:txBody>
      </p:sp>
      <p:grpSp>
        <p:nvGrpSpPr>
          <p:cNvPr id="51" name="グループ化 50">
            <a:extLst>
              <a:ext uri="{FF2B5EF4-FFF2-40B4-BE49-F238E27FC236}">
                <a16:creationId xmlns:a16="http://schemas.microsoft.com/office/drawing/2014/main" id="{75E6E6D1-66C8-4199-B244-0D3D336CE851}"/>
              </a:ext>
            </a:extLst>
          </p:cNvPr>
          <p:cNvGrpSpPr/>
          <p:nvPr/>
        </p:nvGrpSpPr>
        <p:grpSpPr>
          <a:xfrm>
            <a:off x="5868000" y="108000"/>
            <a:ext cx="2808000" cy="1357586"/>
            <a:chOff x="-1908698" y="1846555"/>
            <a:chExt cx="2808000" cy="1357586"/>
          </a:xfrm>
        </p:grpSpPr>
        <p:sp>
          <p:nvSpPr>
            <p:cNvPr id="52" name="正方形/長方形 51">
              <a:extLst>
                <a:ext uri="{FF2B5EF4-FFF2-40B4-BE49-F238E27FC236}">
                  <a16:creationId xmlns:a16="http://schemas.microsoft.com/office/drawing/2014/main" id="{565D0AF7-1115-4868-B4E3-889D1D3F8D91}"/>
                </a:ext>
              </a:extLst>
            </p:cNvPr>
            <p:cNvSpPr/>
            <p:nvPr/>
          </p:nvSpPr>
          <p:spPr>
            <a:xfrm>
              <a:off x="-1908698" y="2124141"/>
              <a:ext cx="2808000" cy="1080000"/>
            </a:xfrm>
            <a:prstGeom prst="rect">
              <a:avLst/>
            </a:prstGeom>
            <a:solidFill>
              <a:schemeClr val="accent4">
                <a:lumMod val="20000"/>
                <a:lumOff val="8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政策形成の段階で必要なデータの収集方法を検討し実際に収集・整理することで、事後的なアンケートによらず、</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通常の業務フローの中での効率的なデータ収集</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が可能。</a:t>
              </a:r>
            </a:p>
          </p:txBody>
        </p:sp>
        <p:sp>
          <p:nvSpPr>
            <p:cNvPr id="53" name="矢印: 五方向 52">
              <a:extLst>
                <a:ext uri="{FF2B5EF4-FFF2-40B4-BE49-F238E27FC236}">
                  <a16:creationId xmlns:a16="http://schemas.microsoft.com/office/drawing/2014/main" id="{296E6648-525B-4A95-9009-1367012225BD}"/>
                </a:ext>
              </a:extLst>
            </p:cNvPr>
            <p:cNvSpPr/>
            <p:nvPr/>
          </p:nvSpPr>
          <p:spPr>
            <a:xfrm>
              <a:off x="-1908697" y="1846555"/>
              <a:ext cx="2412000" cy="277587"/>
            </a:xfrm>
            <a:prstGeom prst="homePlate">
              <a:avLst/>
            </a:prstGeom>
            <a:solidFill>
              <a:schemeClr val="accent4">
                <a:lumMod val="60000"/>
                <a:lumOff val="40000"/>
              </a:schemeClr>
            </a:solid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「データ収集」のポイント</a:t>
              </a:r>
            </a:p>
          </p:txBody>
        </p:sp>
      </p:grpSp>
      <p:sp>
        <p:nvSpPr>
          <p:cNvPr id="46" name="テキスト ボックス 45">
            <a:extLst>
              <a:ext uri="{FF2B5EF4-FFF2-40B4-BE49-F238E27FC236}">
                <a16:creationId xmlns:a16="http://schemas.microsoft.com/office/drawing/2014/main" id="{4911752A-0896-4A8E-B1FA-9B9E6201D20F}"/>
              </a:ext>
            </a:extLst>
          </p:cNvPr>
          <p:cNvSpPr txBox="1"/>
          <p:nvPr/>
        </p:nvSpPr>
        <p:spPr>
          <a:xfrm>
            <a:off x="766436" y="892131"/>
            <a:ext cx="4363120" cy="558164"/>
          </a:xfrm>
          <a:prstGeom prst="rect">
            <a:avLst/>
          </a:prstGeom>
          <a:noFill/>
          <a:ln w="19050">
            <a:noFill/>
          </a:ln>
        </p:spPr>
        <p:txBody>
          <a:bodyPr wrap="square" lIns="49847" tIns="24923" rIns="49847" bIns="24923" rtlCol="0">
            <a:spAutoFit/>
          </a:bodyPr>
          <a:lstStyle/>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rPr>
              <a:t>▼統計法に基づく調査表情報の利用についての詳細はこちらをご確認ください。</a:t>
            </a:r>
            <a:endParaRPr kumimoji="0"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hlinkClick r:id="rId5"/>
              </a:rPr>
              <a:t>https://www.e-stat.go.jp/microdata/data-use</a:t>
            </a:r>
            <a:endPar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endParaRPr>
          </a:p>
          <a:p>
            <a:pPr marL="149543" marR="0" lvl="0" indent="-149543" algn="l" defTabSz="3429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rPr>
              <a:t>（ミクロデータ利用ポータルサイト）</a:t>
            </a:r>
            <a:endParaRPr kumimoji="1" lang="en-US" altLang="ja-JP" sz="1100" b="0" i="0" u="none" strike="noStrike" kern="1200" cap="none" spc="0" normalizeH="0" baseline="0" noProof="0" dirty="0">
              <a:ln>
                <a:noFill/>
              </a:ln>
              <a:solidFill>
                <a:srgbClr val="A5B592">
                  <a:lumMod val="50000"/>
                </a:srgbClr>
              </a:solidFill>
              <a:effectLst/>
              <a:uLnTx/>
              <a:uFillTx/>
              <a:latin typeface="Meiryo UI" panose="020B0604030504040204" pitchFamily="50" charset="-128"/>
              <a:ea typeface="Meiryo UI" panose="020B0604030504040204" pitchFamily="50" charset="-128"/>
              <a:cs typeface="+mn-cs"/>
            </a:endParaRPr>
          </a:p>
        </p:txBody>
      </p:sp>
      <p:grpSp>
        <p:nvGrpSpPr>
          <p:cNvPr id="47" name="グループ化 46">
            <a:extLst>
              <a:ext uri="{FF2B5EF4-FFF2-40B4-BE49-F238E27FC236}">
                <a16:creationId xmlns:a16="http://schemas.microsoft.com/office/drawing/2014/main" id="{40B33534-F884-4735-8F3C-947DB02F2FE8}"/>
              </a:ext>
            </a:extLst>
          </p:cNvPr>
          <p:cNvGrpSpPr/>
          <p:nvPr/>
        </p:nvGrpSpPr>
        <p:grpSpPr>
          <a:xfrm>
            <a:off x="766436" y="1881415"/>
            <a:ext cx="7611128" cy="4764008"/>
            <a:chOff x="1280921" y="870729"/>
            <a:chExt cx="9583513" cy="5916676"/>
          </a:xfrm>
        </p:grpSpPr>
        <p:sp>
          <p:nvSpPr>
            <p:cNvPr id="48" name="正方形/長方形 10">
              <a:extLst>
                <a:ext uri="{FF2B5EF4-FFF2-40B4-BE49-F238E27FC236}">
                  <a16:creationId xmlns:a16="http://schemas.microsoft.com/office/drawing/2014/main" id="{1A5EC7EB-5785-49EE-A5A0-BFDD745D5563}"/>
                </a:ext>
              </a:extLst>
            </p:cNvPr>
            <p:cNvSpPr>
              <a:spLocks noChangeArrowheads="1"/>
            </p:cNvSpPr>
            <p:nvPr/>
          </p:nvSpPr>
          <p:spPr bwMode="auto">
            <a:xfrm>
              <a:off x="2690663" y="3617092"/>
              <a:ext cx="1662045" cy="725822"/>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地域住民等の主体性</a:t>
              </a:r>
            </a:p>
          </p:txBody>
        </p:sp>
        <p:sp>
          <p:nvSpPr>
            <p:cNvPr id="49" name="正方形/長方形 48">
              <a:extLst>
                <a:ext uri="{FF2B5EF4-FFF2-40B4-BE49-F238E27FC236}">
                  <a16:creationId xmlns:a16="http://schemas.microsoft.com/office/drawing/2014/main" id="{D80977C4-62EE-4B2E-AA3C-ADE2396FBF54}"/>
                </a:ext>
              </a:extLst>
            </p:cNvPr>
            <p:cNvSpPr/>
            <p:nvPr/>
          </p:nvSpPr>
          <p:spPr>
            <a:xfrm>
              <a:off x="1280921" y="870729"/>
              <a:ext cx="8136000" cy="208800"/>
            </a:xfrm>
            <a:prstGeom prst="rect">
              <a:avLst/>
            </a:prstGeom>
            <a:solidFill>
              <a:schemeClr val="bg1">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検証仮説</a:t>
              </a:r>
              <a:endPar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0" name="正方形/長方形 49">
              <a:extLst>
                <a:ext uri="{FF2B5EF4-FFF2-40B4-BE49-F238E27FC236}">
                  <a16:creationId xmlns:a16="http://schemas.microsoft.com/office/drawing/2014/main" id="{3D7261AE-C547-48B2-BD0D-C8DB05212B79}"/>
                </a:ext>
              </a:extLst>
            </p:cNvPr>
            <p:cNvSpPr/>
            <p:nvPr/>
          </p:nvSpPr>
          <p:spPr>
            <a:xfrm>
              <a:off x="4442345" y="3617092"/>
              <a:ext cx="4955127" cy="725822"/>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地域の住民・農林漁業者等の積極性により交付金による影響は異なる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地域の住民・農林漁業者等が取組に対して積極的に関与しているほど交付金による影響は大きくなる（なお、アンケートで適切に主体性を把握することは難しい可能性がある）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4" name="正方形/長方形 53">
              <a:extLst>
                <a:ext uri="{FF2B5EF4-FFF2-40B4-BE49-F238E27FC236}">
                  <a16:creationId xmlns:a16="http://schemas.microsoft.com/office/drawing/2014/main" id="{FC414F71-B829-43E5-A0A2-3F19E0CCFB1C}"/>
                </a:ext>
              </a:extLst>
            </p:cNvPr>
            <p:cNvSpPr>
              <a:spLocks noChangeArrowheads="1"/>
            </p:cNvSpPr>
            <p:nvPr/>
          </p:nvSpPr>
          <p:spPr bwMode="auto">
            <a:xfrm>
              <a:off x="2690663" y="1574922"/>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地域の立地条件</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5" name="正方形/長方形 54">
              <a:extLst>
                <a:ext uri="{FF2B5EF4-FFF2-40B4-BE49-F238E27FC236}">
                  <a16:creationId xmlns:a16="http://schemas.microsoft.com/office/drawing/2014/main" id="{099C95B5-49D6-439A-801F-E5A5E283043F}"/>
                </a:ext>
              </a:extLst>
            </p:cNvPr>
            <p:cNvSpPr/>
            <p:nvPr/>
          </p:nvSpPr>
          <p:spPr>
            <a:xfrm>
              <a:off x="4442345" y="1574922"/>
              <a:ext cx="4955127"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地域の立地条件により交付金による影響は異なる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都心部へのアクセスの良い地域ほど交付金による影響は大きくなる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10">
              <a:extLst>
                <a:ext uri="{FF2B5EF4-FFF2-40B4-BE49-F238E27FC236}">
                  <a16:creationId xmlns:a16="http://schemas.microsoft.com/office/drawing/2014/main" id="{69F911DB-6A9A-4840-8978-A64622A03220}"/>
                </a:ext>
              </a:extLst>
            </p:cNvPr>
            <p:cNvSpPr>
              <a:spLocks noChangeArrowheads="1"/>
            </p:cNvSpPr>
            <p:nvPr/>
          </p:nvSpPr>
          <p:spPr bwMode="auto">
            <a:xfrm>
              <a:off x="2690663" y="3004593"/>
              <a:ext cx="1662045" cy="576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申請経緯</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7" name="正方形/長方形 56">
              <a:extLst>
                <a:ext uri="{FF2B5EF4-FFF2-40B4-BE49-F238E27FC236}">
                  <a16:creationId xmlns:a16="http://schemas.microsoft.com/office/drawing/2014/main" id="{675F1B48-B608-4768-9903-F493A182B04B}"/>
                </a:ext>
              </a:extLst>
            </p:cNvPr>
            <p:cNvSpPr/>
            <p:nvPr/>
          </p:nvSpPr>
          <p:spPr>
            <a:xfrm>
              <a:off x="4442345" y="3004593"/>
              <a:ext cx="4955127" cy="576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申請経緯により交付金による影響は異なる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地域課題解決を起点として交付金を申請した場合・十分な課題分析を実施したほど交付金による影響は大きくなる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 name="正方形/長方形 10">
              <a:extLst>
                <a:ext uri="{FF2B5EF4-FFF2-40B4-BE49-F238E27FC236}">
                  <a16:creationId xmlns:a16="http://schemas.microsoft.com/office/drawing/2014/main" id="{09EF4CD8-F698-47B9-A891-85B229F81F05}"/>
                </a:ext>
              </a:extLst>
            </p:cNvPr>
            <p:cNvSpPr>
              <a:spLocks noChangeArrowheads="1"/>
            </p:cNvSpPr>
            <p:nvPr/>
          </p:nvSpPr>
          <p:spPr bwMode="auto">
            <a:xfrm>
              <a:off x="1574850" y="1574922"/>
              <a:ext cx="1044000" cy="1383001"/>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交付対象</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59" name="正方形/長方形 10">
              <a:extLst>
                <a:ext uri="{FF2B5EF4-FFF2-40B4-BE49-F238E27FC236}">
                  <a16:creationId xmlns:a16="http://schemas.microsoft.com/office/drawing/2014/main" id="{9CB5BB47-D406-4794-8D6F-819F21D47FD6}"/>
                </a:ext>
              </a:extLst>
            </p:cNvPr>
            <p:cNvSpPr>
              <a:spLocks noChangeArrowheads="1"/>
            </p:cNvSpPr>
            <p:nvPr/>
          </p:nvSpPr>
          <p:spPr bwMode="auto">
            <a:xfrm>
              <a:off x="2690663" y="4393851"/>
              <a:ext cx="1662045" cy="608653"/>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農林水産省</a:t>
              </a:r>
              <a:r>
                <a:rPr kumimoji="1" lang="ja-JP" altLang="en-US" sz="9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Arial" panose="020B0604020202020204" pitchFamily="34" charset="0"/>
                </a:rPr>
                <a:t>等</a:t>
              </a: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の支援</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0" name="正方形/長方形 10">
              <a:extLst>
                <a:ext uri="{FF2B5EF4-FFF2-40B4-BE49-F238E27FC236}">
                  <a16:creationId xmlns:a16="http://schemas.microsoft.com/office/drawing/2014/main" id="{7B455A9F-B104-4329-B7F6-46E41C4B0519}"/>
                </a:ext>
              </a:extLst>
            </p:cNvPr>
            <p:cNvSpPr>
              <a:spLocks noChangeArrowheads="1"/>
            </p:cNvSpPr>
            <p:nvPr/>
          </p:nvSpPr>
          <p:spPr bwMode="auto">
            <a:xfrm>
              <a:off x="2701549" y="5068904"/>
              <a:ext cx="1662045" cy="61266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取組内容</a:t>
              </a:r>
            </a:p>
          </p:txBody>
        </p:sp>
        <p:sp>
          <p:nvSpPr>
            <p:cNvPr id="61" name="正方形/長方形 10">
              <a:extLst>
                <a:ext uri="{FF2B5EF4-FFF2-40B4-BE49-F238E27FC236}">
                  <a16:creationId xmlns:a16="http://schemas.microsoft.com/office/drawing/2014/main" id="{6D447630-5787-4662-A8A0-8599943400EF}"/>
                </a:ext>
              </a:extLst>
            </p:cNvPr>
            <p:cNvSpPr>
              <a:spLocks noChangeArrowheads="1"/>
            </p:cNvSpPr>
            <p:nvPr/>
          </p:nvSpPr>
          <p:spPr bwMode="auto">
            <a:xfrm>
              <a:off x="1574850" y="3004594"/>
              <a:ext cx="1044000" cy="2002187"/>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申請時</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2" name="正方形/長方形 61">
              <a:extLst>
                <a:ext uri="{FF2B5EF4-FFF2-40B4-BE49-F238E27FC236}">
                  <a16:creationId xmlns:a16="http://schemas.microsoft.com/office/drawing/2014/main" id="{C3ED6C15-566A-4F93-AA29-C3EF2B7026B8}"/>
                </a:ext>
              </a:extLst>
            </p:cNvPr>
            <p:cNvSpPr/>
            <p:nvPr/>
          </p:nvSpPr>
          <p:spPr>
            <a:xfrm>
              <a:off x="4442345" y="4375748"/>
              <a:ext cx="4955127" cy="608653"/>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農林水産省等の職員の支援などにより交付金による影響は異なる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農林水産省の職員が積極的に支援するほど、市区町村等の職員の経験が豊富なほど交付金による影響は大きくなる</a:t>
              </a:r>
            </a:p>
          </p:txBody>
        </p:sp>
        <p:sp>
          <p:nvSpPr>
            <p:cNvPr id="63" name="正方形/長方形 62">
              <a:extLst>
                <a:ext uri="{FF2B5EF4-FFF2-40B4-BE49-F238E27FC236}">
                  <a16:creationId xmlns:a16="http://schemas.microsoft.com/office/drawing/2014/main" id="{DDA1F097-AF16-4BC8-8D30-33FAC61DE158}"/>
                </a:ext>
              </a:extLst>
            </p:cNvPr>
            <p:cNvSpPr/>
            <p:nvPr/>
          </p:nvSpPr>
          <p:spPr>
            <a:xfrm>
              <a:off x="4453231" y="5068904"/>
              <a:ext cx="4955127" cy="61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取組内容・取組規模により交付金による影響は異なる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農山漁村の活性化を目的とした場合、取組内容や取組規模により交付金による影響は異なる</a:t>
              </a:r>
            </a:p>
          </p:txBody>
        </p:sp>
        <p:sp>
          <p:nvSpPr>
            <p:cNvPr id="64" name="正方形/長方形 10">
              <a:extLst>
                <a:ext uri="{FF2B5EF4-FFF2-40B4-BE49-F238E27FC236}">
                  <a16:creationId xmlns:a16="http://schemas.microsoft.com/office/drawing/2014/main" id="{6EC37AA6-7833-4BC5-950B-28E94AB1EFB8}"/>
                </a:ext>
              </a:extLst>
            </p:cNvPr>
            <p:cNvSpPr>
              <a:spLocks noChangeArrowheads="1"/>
            </p:cNvSpPr>
            <p:nvPr/>
          </p:nvSpPr>
          <p:spPr bwMode="auto">
            <a:xfrm>
              <a:off x="2690663" y="2047141"/>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対象地域の特性</a:t>
              </a: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5" name="正方形/長方形 64">
              <a:extLst>
                <a:ext uri="{FF2B5EF4-FFF2-40B4-BE49-F238E27FC236}">
                  <a16:creationId xmlns:a16="http://schemas.microsoft.com/office/drawing/2014/main" id="{DF474DD2-4533-4E9F-BD49-9C94BE163E8B}"/>
                </a:ext>
              </a:extLst>
            </p:cNvPr>
            <p:cNvSpPr/>
            <p:nvPr/>
          </p:nvSpPr>
          <p:spPr>
            <a:xfrm>
              <a:off x="4442345" y="2040205"/>
              <a:ext cx="4955127"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地域の状況により交付金による影響は異なる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高齢化率の進展状況や人口の減少状況により交付金による影響は異なる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6" name="正方形/長方形 10">
              <a:extLst>
                <a:ext uri="{FF2B5EF4-FFF2-40B4-BE49-F238E27FC236}">
                  <a16:creationId xmlns:a16="http://schemas.microsoft.com/office/drawing/2014/main" id="{2F4CAC8D-3B79-473F-AA0A-AEB01013CCDF}"/>
                </a:ext>
              </a:extLst>
            </p:cNvPr>
            <p:cNvSpPr>
              <a:spLocks noChangeArrowheads="1"/>
            </p:cNvSpPr>
            <p:nvPr/>
          </p:nvSpPr>
          <p:spPr bwMode="auto">
            <a:xfrm>
              <a:off x="2701549" y="5723775"/>
              <a:ext cx="1662045" cy="540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地域との関わり方</a:t>
              </a:r>
            </a:p>
          </p:txBody>
        </p:sp>
        <p:sp>
          <p:nvSpPr>
            <p:cNvPr id="67" name="正方形/長方形 66">
              <a:extLst>
                <a:ext uri="{FF2B5EF4-FFF2-40B4-BE49-F238E27FC236}">
                  <a16:creationId xmlns:a16="http://schemas.microsoft.com/office/drawing/2014/main" id="{1EFD432D-EAC5-421D-8A76-92DF0B4183F6}"/>
                </a:ext>
              </a:extLst>
            </p:cNvPr>
            <p:cNvSpPr/>
            <p:nvPr/>
          </p:nvSpPr>
          <p:spPr>
            <a:xfrm>
              <a:off x="4453231" y="5723775"/>
              <a:ext cx="4955127" cy="540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取組推進時の地域との関わり方により交付金による影響は異なる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地域の関係者が事業に積極的に関わっているほど交付金による影響は大きくなる</a:t>
              </a:r>
            </a:p>
          </p:txBody>
        </p:sp>
        <p:sp>
          <p:nvSpPr>
            <p:cNvPr id="68" name="正方形/長方形 10">
              <a:extLst>
                <a:ext uri="{FF2B5EF4-FFF2-40B4-BE49-F238E27FC236}">
                  <a16:creationId xmlns:a16="http://schemas.microsoft.com/office/drawing/2014/main" id="{B95B7C3B-4E44-453A-A8D3-6A67A7811034}"/>
                </a:ext>
              </a:extLst>
            </p:cNvPr>
            <p:cNvSpPr>
              <a:spLocks noChangeArrowheads="1"/>
            </p:cNvSpPr>
            <p:nvPr/>
          </p:nvSpPr>
          <p:spPr bwMode="auto">
            <a:xfrm>
              <a:off x="1577127" y="5068904"/>
              <a:ext cx="1044000" cy="1718501"/>
            </a:xfrm>
            <a:prstGeom prst="rect">
              <a:avLst/>
            </a:prstGeom>
            <a:solidFill>
              <a:schemeClr val="accent6">
                <a:lumMod val="75000"/>
              </a:schemeClr>
            </a:solidFill>
            <a:ln w="12700" algn="ctr">
              <a:solidFill>
                <a:schemeClr val="accent6">
                  <a:lumMod val="75000"/>
                </a:schemeClr>
              </a:solidFill>
              <a:round/>
              <a:headEnd/>
              <a:tailEnd/>
            </a:ln>
          </p:spPr>
          <p:txBody>
            <a:bodyPr wrap="square" lIns="27000" tIns="27000" r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交付金による</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事業内容</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69" name="正方形/長方形 10">
              <a:extLst>
                <a:ext uri="{FF2B5EF4-FFF2-40B4-BE49-F238E27FC236}">
                  <a16:creationId xmlns:a16="http://schemas.microsoft.com/office/drawing/2014/main" id="{2DE7F80C-B1FC-4498-A9FB-DEB61CD926CC}"/>
                </a:ext>
              </a:extLst>
            </p:cNvPr>
            <p:cNvSpPr>
              <a:spLocks noChangeArrowheads="1"/>
            </p:cNvSpPr>
            <p:nvPr/>
          </p:nvSpPr>
          <p:spPr bwMode="auto">
            <a:xfrm>
              <a:off x="2701549" y="6319404"/>
              <a:ext cx="1662045" cy="468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目標の達成状況</a:t>
              </a:r>
            </a:p>
          </p:txBody>
        </p:sp>
        <p:sp>
          <p:nvSpPr>
            <p:cNvPr id="70" name="正方形/長方形 69">
              <a:extLst>
                <a:ext uri="{FF2B5EF4-FFF2-40B4-BE49-F238E27FC236}">
                  <a16:creationId xmlns:a16="http://schemas.microsoft.com/office/drawing/2014/main" id="{88270B35-AF5A-47BC-B327-A2D8E7D67EBB}"/>
                </a:ext>
              </a:extLst>
            </p:cNvPr>
            <p:cNvSpPr/>
            <p:nvPr/>
          </p:nvSpPr>
          <p:spPr>
            <a:xfrm>
              <a:off x="4453231" y="6319404"/>
              <a:ext cx="4955127" cy="468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目標の達成状況により交付金による影響は異なる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計画で設定した目標を達成しているほど交付金による影響は大きくなる</a:t>
              </a:r>
            </a:p>
          </p:txBody>
        </p:sp>
        <p:sp>
          <p:nvSpPr>
            <p:cNvPr id="71" name="正方形/長方形 70">
              <a:extLst>
                <a:ext uri="{FF2B5EF4-FFF2-40B4-BE49-F238E27FC236}">
                  <a16:creationId xmlns:a16="http://schemas.microsoft.com/office/drawing/2014/main" id="{FE007E9E-B690-40B2-AF1B-7DE6314533DB}"/>
                </a:ext>
              </a:extLst>
            </p:cNvPr>
            <p:cNvSpPr/>
            <p:nvPr/>
          </p:nvSpPr>
          <p:spPr>
            <a:xfrm>
              <a:off x="9497702" y="3622966"/>
              <a:ext cx="1355846" cy="725822"/>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2" name="正方形/長方形 71">
              <a:extLst>
                <a:ext uri="{FF2B5EF4-FFF2-40B4-BE49-F238E27FC236}">
                  <a16:creationId xmlns:a16="http://schemas.microsoft.com/office/drawing/2014/main" id="{8ACC8480-3BDB-4BC7-A75E-F3409F097458}"/>
                </a:ext>
              </a:extLst>
            </p:cNvPr>
            <p:cNvSpPr/>
            <p:nvPr/>
          </p:nvSpPr>
          <p:spPr>
            <a:xfrm>
              <a:off x="9497326" y="870731"/>
              <a:ext cx="1355846" cy="207593"/>
            </a:xfrm>
            <a:prstGeom prst="rect">
              <a:avLst/>
            </a:prstGeom>
            <a:solidFill>
              <a:schemeClr val="bg2">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データの収集方法</a:t>
              </a:r>
              <a:endPar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3" name="正方形/長方形 72">
              <a:extLst>
                <a:ext uri="{FF2B5EF4-FFF2-40B4-BE49-F238E27FC236}">
                  <a16:creationId xmlns:a16="http://schemas.microsoft.com/office/drawing/2014/main" id="{B01468C1-4153-4D77-9606-3952E52A63E5}"/>
                </a:ext>
              </a:extLst>
            </p:cNvPr>
            <p:cNvSpPr/>
            <p:nvPr/>
          </p:nvSpPr>
          <p:spPr>
            <a:xfrm>
              <a:off x="9497702" y="1563354"/>
              <a:ext cx="1355846"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4" name="正方形/長方形 73">
              <a:extLst>
                <a:ext uri="{FF2B5EF4-FFF2-40B4-BE49-F238E27FC236}">
                  <a16:creationId xmlns:a16="http://schemas.microsoft.com/office/drawing/2014/main" id="{3C801ACC-D8F4-49CE-BB39-5D9F30620287}"/>
                </a:ext>
              </a:extLst>
            </p:cNvPr>
            <p:cNvSpPr/>
            <p:nvPr/>
          </p:nvSpPr>
          <p:spPr>
            <a:xfrm>
              <a:off x="9497702" y="3009354"/>
              <a:ext cx="1355846" cy="576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5" name="正方形/長方形 74">
              <a:extLst>
                <a:ext uri="{FF2B5EF4-FFF2-40B4-BE49-F238E27FC236}">
                  <a16:creationId xmlns:a16="http://schemas.microsoft.com/office/drawing/2014/main" id="{B56E5F14-5F7D-4810-92FB-CF44DC3ECA41}"/>
                </a:ext>
              </a:extLst>
            </p:cNvPr>
            <p:cNvSpPr/>
            <p:nvPr/>
          </p:nvSpPr>
          <p:spPr>
            <a:xfrm>
              <a:off x="9497702" y="4391146"/>
              <a:ext cx="1355846" cy="608653"/>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6" name="正方形/長方形 75">
              <a:extLst>
                <a:ext uri="{FF2B5EF4-FFF2-40B4-BE49-F238E27FC236}">
                  <a16:creationId xmlns:a16="http://schemas.microsoft.com/office/drawing/2014/main" id="{B25F855E-7096-4295-80B9-0068AACB14BC}"/>
                </a:ext>
              </a:extLst>
            </p:cNvPr>
            <p:cNvSpPr/>
            <p:nvPr/>
          </p:nvSpPr>
          <p:spPr>
            <a:xfrm>
              <a:off x="9508588" y="5068904"/>
              <a:ext cx="1355846" cy="61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農林水産省の</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保有データ</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正方形/長方形 76">
              <a:extLst>
                <a:ext uri="{FF2B5EF4-FFF2-40B4-BE49-F238E27FC236}">
                  <a16:creationId xmlns:a16="http://schemas.microsoft.com/office/drawing/2014/main" id="{BB43F6FE-2259-48A3-85DE-2A7D81118B26}"/>
                </a:ext>
              </a:extLst>
            </p:cNvPr>
            <p:cNvSpPr/>
            <p:nvPr/>
          </p:nvSpPr>
          <p:spPr>
            <a:xfrm>
              <a:off x="9497702" y="2040205"/>
              <a:ext cx="1355846"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正方形/長方形 77">
              <a:extLst>
                <a:ext uri="{FF2B5EF4-FFF2-40B4-BE49-F238E27FC236}">
                  <a16:creationId xmlns:a16="http://schemas.microsoft.com/office/drawing/2014/main" id="{5659FB51-4BB5-45DF-BB8C-32A9E491818B}"/>
                </a:ext>
              </a:extLst>
            </p:cNvPr>
            <p:cNvSpPr/>
            <p:nvPr/>
          </p:nvSpPr>
          <p:spPr>
            <a:xfrm>
              <a:off x="9508212" y="5720804"/>
              <a:ext cx="1355846" cy="540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9" name="正方形/長方形 78">
              <a:extLst>
                <a:ext uri="{FF2B5EF4-FFF2-40B4-BE49-F238E27FC236}">
                  <a16:creationId xmlns:a16="http://schemas.microsoft.com/office/drawing/2014/main" id="{E7A0D355-9F51-49DA-9E31-407764CB145F}"/>
                </a:ext>
              </a:extLst>
            </p:cNvPr>
            <p:cNvSpPr/>
            <p:nvPr/>
          </p:nvSpPr>
          <p:spPr>
            <a:xfrm>
              <a:off x="9508212" y="6315791"/>
              <a:ext cx="1355846" cy="468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農林水産省の</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保有データ</a:t>
              </a:r>
              <a:endPar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0" name="正方形/長方形 79">
              <a:extLst>
                <a:ext uri="{FF2B5EF4-FFF2-40B4-BE49-F238E27FC236}">
                  <a16:creationId xmlns:a16="http://schemas.microsoft.com/office/drawing/2014/main" id="{4CEC586F-5719-4088-B6B2-BFE81DC7E445}"/>
                </a:ext>
              </a:extLst>
            </p:cNvPr>
            <p:cNvSpPr/>
            <p:nvPr/>
          </p:nvSpPr>
          <p:spPr>
            <a:xfrm>
              <a:off x="4442345" y="1135460"/>
              <a:ext cx="4955127" cy="396000"/>
            </a:xfrm>
            <a:prstGeom prst="rect">
              <a:avLst/>
            </a:prstGeom>
            <a:solidFill>
              <a:schemeClr val="bg1">
                <a:lumMod val="7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農山漁村振興交付金による地域活性化への影響の有無</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農山漁村振興交付金は地域活性化に寄与している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1" name="正方形/長方形 10">
              <a:extLst>
                <a:ext uri="{FF2B5EF4-FFF2-40B4-BE49-F238E27FC236}">
                  <a16:creationId xmlns:a16="http://schemas.microsoft.com/office/drawing/2014/main" id="{C1F9FD16-5F21-4B4B-BC71-E88181E8602D}"/>
                </a:ext>
              </a:extLst>
            </p:cNvPr>
            <p:cNvSpPr>
              <a:spLocks noChangeArrowheads="1"/>
            </p:cNvSpPr>
            <p:nvPr/>
          </p:nvSpPr>
          <p:spPr bwMode="auto">
            <a:xfrm>
              <a:off x="1474620" y="1135459"/>
              <a:ext cx="2878088" cy="396000"/>
            </a:xfrm>
            <a:prstGeom prst="rect">
              <a:avLst/>
            </a:prstGeom>
            <a:solidFill>
              <a:schemeClr val="bg1">
                <a:lumMod val="65000"/>
              </a:schemeClr>
            </a:solidFill>
            <a:ln w="12700" algn="ctr">
              <a:solidFill>
                <a:schemeClr val="bg1">
                  <a:lumMod val="6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交付金による効果</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2" name="正方形/長方形 81">
              <a:extLst>
                <a:ext uri="{FF2B5EF4-FFF2-40B4-BE49-F238E27FC236}">
                  <a16:creationId xmlns:a16="http://schemas.microsoft.com/office/drawing/2014/main" id="{AD40CFC5-E51D-48B9-9337-449C7CAE0811}"/>
                </a:ext>
              </a:extLst>
            </p:cNvPr>
            <p:cNvSpPr/>
            <p:nvPr/>
          </p:nvSpPr>
          <p:spPr>
            <a:xfrm>
              <a:off x="9497326" y="1135460"/>
              <a:ext cx="1355846" cy="396000"/>
            </a:xfrm>
            <a:prstGeom prst="rect">
              <a:avLst/>
            </a:prstGeom>
            <a:solidFill>
              <a:schemeClr val="bg2">
                <a:lumMod val="90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農林業センサス</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3" name="正方形/長方形 10">
              <a:extLst>
                <a:ext uri="{FF2B5EF4-FFF2-40B4-BE49-F238E27FC236}">
                  <a16:creationId xmlns:a16="http://schemas.microsoft.com/office/drawing/2014/main" id="{F9B5C606-BFF3-486C-BFEA-9E69170673FA}"/>
                </a:ext>
              </a:extLst>
            </p:cNvPr>
            <p:cNvSpPr>
              <a:spLocks noChangeArrowheads="1"/>
            </p:cNvSpPr>
            <p:nvPr/>
          </p:nvSpPr>
          <p:spPr bwMode="auto">
            <a:xfrm>
              <a:off x="1282883" y="1135460"/>
              <a:ext cx="191736" cy="5651944"/>
            </a:xfrm>
            <a:prstGeom prst="rect">
              <a:avLst/>
            </a:prstGeom>
            <a:solidFill>
              <a:schemeClr val="bg1">
                <a:lumMod val="65000"/>
              </a:schemeClr>
            </a:solidFill>
            <a:ln w="12700" algn="ctr">
              <a:solidFill>
                <a:schemeClr val="bg1">
                  <a:lumMod val="6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endPar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4" name="正方形/長方形 10">
              <a:extLst>
                <a:ext uri="{FF2B5EF4-FFF2-40B4-BE49-F238E27FC236}">
                  <a16:creationId xmlns:a16="http://schemas.microsoft.com/office/drawing/2014/main" id="{3FC573B5-F42E-4567-9393-B6585596C511}"/>
                </a:ext>
              </a:extLst>
            </p:cNvPr>
            <p:cNvSpPr>
              <a:spLocks noChangeArrowheads="1"/>
            </p:cNvSpPr>
            <p:nvPr/>
          </p:nvSpPr>
          <p:spPr bwMode="auto">
            <a:xfrm>
              <a:off x="2690287" y="2525923"/>
              <a:ext cx="1662045" cy="432000"/>
            </a:xfrm>
            <a:prstGeom prst="rect">
              <a:avLst/>
            </a:prstGeom>
            <a:solidFill>
              <a:schemeClr val="accent6">
                <a:lumMod val="75000"/>
              </a:schemeClr>
            </a:solidFill>
            <a:ln w="12700" algn="ctr">
              <a:solidFill>
                <a:schemeClr val="accent6">
                  <a:lumMod val="75000"/>
                </a:schemeClr>
              </a:solidFill>
              <a:round/>
              <a:headEnd/>
              <a:tailEnd/>
            </a:ln>
          </p:spPr>
          <p:txBody>
            <a:bodyPr wrap="square" tIns="27000" bIns="27000" anchor="ctr"/>
            <a:lstStyle>
              <a:lvl1pPr algn="l" eaLnBrk="0" fontAlgn="base" hangingPunct="0">
                <a:lnSpc>
                  <a:spcPct val="95000"/>
                </a:lnSpc>
                <a:spcBef>
                  <a:spcPct val="20000"/>
                </a:spcBef>
                <a:spcAft>
                  <a:spcPct val="10000"/>
                </a:spcAft>
                <a:buClr>
                  <a:srgbClr val="A30B1A"/>
                </a:buClr>
                <a:buFont typeface="Wingdings" panose="05000000000000000000" pitchFamily="2" charset="2"/>
                <a:buChar char="n"/>
                <a:defRPr kumimoji="1" sz="24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lgn="l" eaLnBrk="0" fontAlgn="base" hangingPunct="0">
                <a:lnSpc>
                  <a:spcPct val="95000"/>
                </a:lnSpc>
                <a:spcBef>
                  <a:spcPct val="20000"/>
                </a:spcBef>
                <a:spcAft>
                  <a:spcPct val="10000"/>
                </a:spcAft>
                <a:buClr>
                  <a:srgbClr val="87867E"/>
                </a:buClr>
                <a:buFont typeface="Wingdings" panose="05000000000000000000" pitchFamily="2" charset="2"/>
                <a:buChar char="n"/>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algn="l" eaLnBrk="0" fontAlgn="base" hangingPunct="0">
                <a:lnSpc>
                  <a:spcPct val="95000"/>
                </a:lnSpc>
                <a:spcBef>
                  <a:spcPct val="20000"/>
                </a:spcBef>
                <a:spcAft>
                  <a:spcPct val="10000"/>
                </a:spcAft>
                <a:buClr>
                  <a:srgbClr val="87867E"/>
                </a:buClr>
                <a:buSzPct val="100000"/>
                <a:buChar char="•"/>
                <a:defRPr kumimoji="1">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algn="l"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algn="l" eaLnBrk="0" fontAlgn="base" hangingPunct="0">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0"/>
                </a:spcBef>
                <a:spcAft>
                  <a:spcPct val="0"/>
                </a:spcAft>
                <a:buBlip>
                  <a:blip r:embed="rId6"/>
                </a:buBlip>
                <a:defRPr kumimoji="1" sz="2000">
                  <a:solidFill>
                    <a:srgbClr val="000000"/>
                  </a:solidFill>
                  <a:latin typeface="Arial" panose="020B0604020202020204" pitchFamily="34" charset="0"/>
                  <a:ea typeface="ＭＳ Ｐゴシック" panose="020B0600070205080204" pitchFamily="50" charset="-128"/>
                  <a:cs typeface="Arial" panose="020B06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地域の生産物</a:t>
              </a:r>
              <a:endParaRPr kumimoji="1" lang="en-US" altLang="ja-JP" sz="9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85" name="正方形/長方形 84">
              <a:extLst>
                <a:ext uri="{FF2B5EF4-FFF2-40B4-BE49-F238E27FC236}">
                  <a16:creationId xmlns:a16="http://schemas.microsoft.com/office/drawing/2014/main" id="{AC7A4DC0-A1B7-486D-AD31-687B16F8C6D0}"/>
                </a:ext>
              </a:extLst>
            </p:cNvPr>
            <p:cNvSpPr/>
            <p:nvPr/>
          </p:nvSpPr>
          <p:spPr>
            <a:xfrm>
              <a:off x="4441969" y="2518987"/>
              <a:ext cx="4955127" cy="432000"/>
            </a:xfrm>
            <a:prstGeom prst="rect">
              <a:avLst/>
            </a:prstGeom>
            <a:solidFill>
              <a:schemeClr val="bg1">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地域産品・特産物により交付金の影響は異なる</a:t>
              </a:r>
            </a:p>
            <a:p>
              <a:pPr marL="128588" marR="0" lvl="0" indent="-1285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果樹や山菜などの事業で対象とする生産物により交付金による影響は異なる</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6" name="正方形/長方形 85">
              <a:extLst>
                <a:ext uri="{FF2B5EF4-FFF2-40B4-BE49-F238E27FC236}">
                  <a16:creationId xmlns:a16="http://schemas.microsoft.com/office/drawing/2014/main" id="{C12CBB53-3698-4632-8C38-BFCFA42EA18C}"/>
                </a:ext>
              </a:extLst>
            </p:cNvPr>
            <p:cNvSpPr/>
            <p:nvPr/>
          </p:nvSpPr>
          <p:spPr>
            <a:xfrm>
              <a:off x="9497326" y="2518987"/>
              <a:ext cx="1355846" cy="432000"/>
            </a:xfrm>
            <a:prstGeom prst="rect">
              <a:avLst/>
            </a:prstGeom>
            <a:solidFill>
              <a:schemeClr val="bg1"/>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アンケート調査</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3" name="図 2">
            <a:extLst>
              <a:ext uri="{FF2B5EF4-FFF2-40B4-BE49-F238E27FC236}">
                <a16:creationId xmlns:a16="http://schemas.microsoft.com/office/drawing/2014/main" id="{AC8E60D4-862E-4B38-9615-FFAB70748224}"/>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sp>
        <p:nvSpPr>
          <p:cNvPr id="4" name="スライド番号プレースホルダー 3">
            <a:extLst>
              <a:ext uri="{FF2B5EF4-FFF2-40B4-BE49-F238E27FC236}">
                <a16:creationId xmlns:a16="http://schemas.microsoft.com/office/drawing/2014/main" id="{5D69406F-C341-4980-8922-46CA099033BA}"/>
              </a:ext>
            </a:extLst>
          </p:cNvPr>
          <p:cNvSpPr>
            <a:spLocks noGrp="1"/>
          </p:cNvSpPr>
          <p:nvPr>
            <p:ph type="sldNum" sz="quarter" idx="12"/>
          </p:nvPr>
        </p:nvSpPr>
        <p:spPr>
          <a:xfrm>
            <a:off x="7074001" y="6469896"/>
            <a:ext cx="2057400" cy="365125"/>
          </a:xfrm>
        </p:spPr>
        <p:txBody>
          <a:bodyPr/>
          <a:lstStyle/>
          <a:p>
            <a:r>
              <a:rPr kumimoji="1" lang="en-US" altLang="ja-JP" dirty="0">
                <a:solidFill>
                  <a:schemeClr val="tx1"/>
                </a:solidFill>
              </a:rPr>
              <a:t>37</a:t>
            </a:r>
            <a:endParaRPr kumimoji="1" lang="ja-JP" altLang="en-US" dirty="0">
              <a:solidFill>
                <a:schemeClr val="tx1"/>
              </a:solidFill>
            </a:endParaRPr>
          </a:p>
        </p:txBody>
      </p:sp>
      <p:pic>
        <p:nvPicPr>
          <p:cNvPr id="5" name="38_2">
            <a:hlinkClick r:id="" action="ppaction://media"/>
            <a:extLst>
              <a:ext uri="{FF2B5EF4-FFF2-40B4-BE49-F238E27FC236}">
                <a16:creationId xmlns:a16="http://schemas.microsoft.com/office/drawing/2014/main" id="{70A6B2F5-0C01-8F00-583C-F14D27F5EC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54458" y="0"/>
            <a:ext cx="609600" cy="609600"/>
          </a:xfrm>
          <a:prstGeom prst="rect">
            <a:avLst/>
          </a:prstGeom>
        </p:spPr>
      </p:pic>
    </p:spTree>
    <p:extLst>
      <p:ext uri="{BB962C8B-B14F-4D97-AF65-F5344CB8AC3E}">
        <p14:creationId xmlns:p14="http://schemas.microsoft.com/office/powerpoint/2010/main" val="113990327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テキスト ボックス 79">
            <a:extLst>
              <a:ext uri="{FF2B5EF4-FFF2-40B4-BE49-F238E27FC236}">
                <a16:creationId xmlns:a16="http://schemas.microsoft.com/office/drawing/2014/main" id="{19709D38-B8DB-4657-A3BA-B59396553848}"/>
              </a:ext>
            </a:extLst>
          </p:cNvPr>
          <p:cNvSpPr txBox="1"/>
          <p:nvPr/>
        </p:nvSpPr>
        <p:spPr>
          <a:xfrm>
            <a:off x="447988" y="1797498"/>
            <a:ext cx="8248017" cy="324000"/>
          </a:xfrm>
          <a:prstGeom prst="rect">
            <a:avLst/>
          </a:prstGeom>
          <a:solidFill>
            <a:schemeClr val="accent1"/>
          </a:solidFill>
          <a:ln w="12700">
            <a:solidFill>
              <a:schemeClr val="accent1"/>
            </a:solidFill>
          </a:ln>
        </p:spPr>
        <p:txBody>
          <a:bodyPr wrap="square" lIns="54000" tIns="54000" rIns="54000" bIns="54000" rtlCol="0" anchor="t" anchorCtr="0">
            <a:noAutofit/>
          </a:bodyPr>
          <a:lstStyle/>
          <a:p>
            <a:pPr marL="0" marR="0" lvl="0" indent="0" algn="ctr" defTabSz="495330" rtl="0" eaLnBrk="1" fontAlgn="auto" latinLnBrk="0" hangingPunct="1">
              <a:lnSpc>
                <a:spcPct val="100000"/>
              </a:lnSpc>
              <a:spcBef>
                <a:spcPts val="528"/>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itchFamily="50" charset="-128"/>
                <a:ea typeface="Meiryo UI" pitchFamily="50" charset="-128"/>
                <a:cs typeface="Meiryo UI" pitchFamily="50" charset="-128"/>
              </a:rPr>
              <a:t>効果検証方法の選択基準</a:t>
            </a:r>
          </a:p>
        </p:txBody>
      </p:sp>
      <p:sp>
        <p:nvSpPr>
          <p:cNvPr id="16" name="正方形/長方形 15">
            <a:extLst>
              <a:ext uri="{FF2B5EF4-FFF2-40B4-BE49-F238E27FC236}">
                <a16:creationId xmlns:a16="http://schemas.microsoft.com/office/drawing/2014/main" id="{E3EA5008-CA14-4353-B47E-D8B91A769958}"/>
              </a:ext>
            </a:extLst>
          </p:cNvPr>
          <p:cNvSpPr/>
          <p:nvPr/>
        </p:nvSpPr>
        <p:spPr>
          <a:xfrm>
            <a:off x="447988" y="966372"/>
            <a:ext cx="8248017" cy="721536"/>
          </a:xfrm>
          <a:prstGeom prst="rect">
            <a:avLst/>
          </a:prstGeom>
          <a:solidFill>
            <a:schemeClr val="accent1">
              <a:lumMod val="20000"/>
              <a:lumOff val="80000"/>
            </a:schemeClr>
          </a:solidFill>
          <a:ln w="952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本調査研究では、農山漁村振興交付金を受領した集落における交付金の政策効果を測るため、交付金を受領した集落と類似する比較対象集落を設定（</a:t>
            </a:r>
            <a:r>
              <a:rPr kumimoji="0" lang="ja-JP" altLang="en-US" sz="1400" b="1" i="0" u="none" strike="noStrike" kern="1200" cap="none" spc="0" normalizeH="0" baseline="0" noProof="0" dirty="0">
                <a:ln>
                  <a:noFill/>
                </a:ln>
                <a:solidFill>
                  <a:srgbClr val="D092A7">
                    <a:lumMod val="75000"/>
                  </a:srgbClr>
                </a:solidFill>
                <a:effectLst/>
                <a:uLnTx/>
                <a:uFillTx/>
                <a:latin typeface="游ゴシック" panose="020B0400000000000000" pitchFamily="50" charset="-128"/>
                <a:ea typeface="游ゴシック" panose="020B0400000000000000" pitchFamily="50" charset="-128"/>
                <a:cs typeface="+mn-cs"/>
              </a:rPr>
              <a:t>傾向スコアマッチング</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）し、それぞれの集落の成果指標の差分を分析（</a:t>
            </a:r>
            <a:r>
              <a:rPr kumimoji="0" lang="ja-JP" altLang="en-US" sz="1400" b="1" i="0" u="none" strike="noStrike" kern="1200" cap="none" spc="0" normalizeH="0" baseline="0" noProof="0" dirty="0">
                <a:ln>
                  <a:noFill/>
                </a:ln>
                <a:solidFill>
                  <a:srgbClr val="D092A7">
                    <a:lumMod val="75000"/>
                  </a:srgbClr>
                </a:solidFill>
                <a:effectLst/>
                <a:uLnTx/>
                <a:uFillTx/>
                <a:latin typeface="游ゴシック" panose="020B0400000000000000" pitchFamily="50" charset="-128"/>
                <a:ea typeface="游ゴシック" panose="020B0400000000000000" pitchFamily="50" charset="-128"/>
                <a:cs typeface="+mn-cs"/>
              </a:rPr>
              <a:t>差の差分析</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）することで交付金による政策効果を分析。</a:t>
            </a:r>
          </a:p>
        </p:txBody>
      </p:sp>
      <p:pic>
        <p:nvPicPr>
          <p:cNvPr id="3" name="図 2">
            <a:extLst>
              <a:ext uri="{FF2B5EF4-FFF2-40B4-BE49-F238E27FC236}">
                <a16:creationId xmlns:a16="http://schemas.microsoft.com/office/drawing/2014/main" id="{28E20B14-DD98-4D8E-BF1F-152086386A55}"/>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00" y="108000"/>
            <a:ext cx="5580000" cy="720000"/>
          </a:xfrm>
          <a:prstGeom prst="rect">
            <a:avLst/>
          </a:prstGeom>
        </p:spPr>
      </p:pic>
      <p:pic>
        <p:nvPicPr>
          <p:cNvPr id="7" name="図 6">
            <a:extLst>
              <a:ext uri="{FF2B5EF4-FFF2-40B4-BE49-F238E27FC236}">
                <a16:creationId xmlns:a16="http://schemas.microsoft.com/office/drawing/2014/main" id="{144E6A6C-04E4-4855-89DD-F89CCD0893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425" y="2231088"/>
            <a:ext cx="7493150" cy="4611169"/>
          </a:xfrm>
          <a:prstGeom prst="rect">
            <a:avLst/>
          </a:prstGeom>
        </p:spPr>
      </p:pic>
      <p:sp>
        <p:nvSpPr>
          <p:cNvPr id="4" name="スライド番号プレースホルダー 3">
            <a:extLst>
              <a:ext uri="{FF2B5EF4-FFF2-40B4-BE49-F238E27FC236}">
                <a16:creationId xmlns:a16="http://schemas.microsoft.com/office/drawing/2014/main" id="{134D6E79-7826-4776-A76D-E672995A9ED2}"/>
              </a:ext>
            </a:extLst>
          </p:cNvPr>
          <p:cNvSpPr>
            <a:spLocks noGrp="1"/>
          </p:cNvSpPr>
          <p:nvPr>
            <p:ph type="sldNum" sz="quarter" idx="12"/>
          </p:nvPr>
        </p:nvSpPr>
        <p:spPr>
          <a:xfrm>
            <a:off x="7086600" y="6477132"/>
            <a:ext cx="2057400" cy="365125"/>
          </a:xfrm>
        </p:spPr>
        <p:txBody>
          <a:bodyPr/>
          <a:lstStyle/>
          <a:p>
            <a:r>
              <a:rPr kumimoji="1" lang="en-US" altLang="ja-JP" dirty="0">
                <a:solidFill>
                  <a:schemeClr val="tx1"/>
                </a:solidFill>
              </a:rPr>
              <a:t>38</a:t>
            </a:r>
            <a:endParaRPr kumimoji="1" lang="ja-JP" altLang="en-US" dirty="0">
              <a:solidFill>
                <a:schemeClr val="tx1"/>
              </a:solidFill>
            </a:endParaRPr>
          </a:p>
        </p:txBody>
      </p:sp>
      <p:pic>
        <p:nvPicPr>
          <p:cNvPr id="2" name="39">
            <a:hlinkClick r:id="" action="ppaction://media"/>
            <a:extLst>
              <a:ext uri="{FF2B5EF4-FFF2-40B4-BE49-F238E27FC236}">
                <a16:creationId xmlns:a16="http://schemas.microsoft.com/office/drawing/2014/main" id="{192D05F4-8D8E-04C4-A1A9-E916C3F4FB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67057" y="-17214"/>
            <a:ext cx="609600" cy="609600"/>
          </a:xfrm>
          <a:prstGeom prst="rect">
            <a:avLst/>
          </a:prstGeom>
        </p:spPr>
      </p:pic>
    </p:spTree>
    <p:extLst>
      <p:ext uri="{BB962C8B-B14F-4D97-AF65-F5344CB8AC3E}">
        <p14:creationId xmlns:p14="http://schemas.microsoft.com/office/powerpoint/2010/main" val="314516183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評価局">
      <a:dk1>
        <a:sysClr val="windowText" lastClr="000000"/>
      </a:dk1>
      <a:lt1>
        <a:sysClr val="window" lastClr="FFFFFF"/>
      </a:lt1>
      <a:dk2>
        <a:srgbClr val="1F497D"/>
      </a:dk2>
      <a:lt2>
        <a:srgbClr val="EEECE1"/>
      </a:lt2>
      <a:accent1>
        <a:srgbClr val="66AACC"/>
      </a:accent1>
      <a:accent2>
        <a:srgbClr val="8866CC"/>
      </a:accent2>
      <a:accent3>
        <a:srgbClr val="CC6677"/>
      </a:accent3>
      <a:accent4>
        <a:srgbClr val="CCBB66"/>
      </a:accent4>
      <a:accent5>
        <a:srgbClr val="EFE5D9"/>
      </a:accent5>
      <a:accent6>
        <a:srgbClr val="E4F0DA"/>
      </a:accent6>
      <a:hlink>
        <a:srgbClr val="CC6677"/>
      </a:hlink>
      <a:folHlink>
        <a:srgbClr val="BFBFB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w="19050">
          <a:solidFill>
            <a:schemeClr val="bg1">
              <a:lumMod val="50000"/>
            </a:schemeClr>
          </a:solidFill>
          <a:prstDash val="solid"/>
        </a:ln>
      </a:spPr>
      <a:bodyPr lIns="30675" rIns="30675" rtlCol="0" anchor="ctr"/>
      <a:lstStyle>
        <a:defPPr algn="ctr">
          <a:defRPr sz="11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テーマ">
  <a:themeElements>
    <a:clrScheme name="ペーパー">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テーマ">
  <a:themeElements>
    <a:clrScheme name="ペーパー">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11219</Words>
  <Application>Microsoft Office PowerPoint</Application>
  <PresentationFormat>画面に合わせる (4:3)</PresentationFormat>
  <Paragraphs>792</Paragraphs>
  <Slides>20</Slides>
  <Notes>20</Notes>
  <HiddenSlides>0</HiddenSlides>
  <MMClips>20</MMClips>
  <ScaleCrop>false</ScaleCrop>
  <HeadingPairs>
    <vt:vector size="6" baseType="variant">
      <vt:variant>
        <vt:lpstr>使用されているフォント</vt:lpstr>
      </vt:variant>
      <vt:variant>
        <vt:i4>13</vt:i4>
      </vt:variant>
      <vt:variant>
        <vt:lpstr>テーマ</vt:lpstr>
      </vt:variant>
      <vt:variant>
        <vt:i4>6</vt:i4>
      </vt:variant>
      <vt:variant>
        <vt:lpstr>スライド タイトル</vt:lpstr>
      </vt:variant>
      <vt:variant>
        <vt:i4>20</vt:i4>
      </vt:variant>
    </vt:vector>
  </HeadingPairs>
  <TitlesOfParts>
    <vt:vector size="39" baseType="lpstr">
      <vt:lpstr>BIZ UDゴシック</vt:lpstr>
      <vt:lpstr>HGS創英角ｺﾞｼｯｸUB</vt:lpstr>
      <vt:lpstr>Meiryo UI</vt:lpstr>
      <vt:lpstr>ＭＳ Ｐゴシック</vt:lpstr>
      <vt:lpstr>メイリオ</vt:lpstr>
      <vt:lpstr>游ゴシック</vt:lpstr>
      <vt:lpstr>游ゴシック Light</vt:lpstr>
      <vt:lpstr>Arial</vt:lpstr>
      <vt:lpstr>Calibri</vt:lpstr>
      <vt:lpstr>Calibri Light</vt:lpstr>
      <vt:lpstr>Segoe UI</vt:lpstr>
      <vt:lpstr>Wingdings</vt:lpstr>
      <vt:lpstr>ZWAdobeF</vt:lpstr>
      <vt:lpstr>Office テーマ</vt:lpstr>
      <vt:lpstr>1_Office Theme</vt:lpstr>
      <vt:lpstr>Office ​​テーマ</vt:lpstr>
      <vt:lpstr>7_Office テーマ</vt:lpstr>
      <vt:lpstr>1_Office テーマ</vt:lpstr>
      <vt:lpstr>2_Office テーマ</vt:lpstr>
      <vt:lpstr>実践編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2024-01-17T04:12:29Z</dcterms:created>
  <dcterms:modified xsi:type="dcterms:W3CDTF">2024-03-28T01:45:47Z</dcterms:modified>
</cp:coreProperties>
</file>