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326" r:id="rId2"/>
  </p:sldIdLst>
  <p:sldSz cx="9901238" cy="70215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5">
          <p15:clr>
            <a:srgbClr val="A4A3A4"/>
          </p15:clr>
        </p15:guide>
        <p15:guide id="2" pos="3119" userDrawn="1">
          <p15:clr>
            <a:srgbClr val="A4A3A4"/>
          </p15:clr>
        </p15:guide>
        <p15:guide id="3" pos="533" userDrawn="1">
          <p15:clr>
            <a:srgbClr val="A4A3A4"/>
          </p15:clr>
        </p15:guide>
        <p15:guide id="4" pos="1349" userDrawn="1">
          <p15:clr>
            <a:srgbClr val="A4A3A4"/>
          </p15:clr>
        </p15:guide>
        <p15:guide id="5" pos="3345" userDrawn="1">
          <p15:clr>
            <a:srgbClr val="A4A3A4"/>
          </p15:clr>
        </p15:guide>
        <p15:guide id="6" pos="61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4F81BD"/>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25" autoAdjust="0"/>
    <p:restoredTop sz="97050" autoAdjust="0"/>
  </p:normalViewPr>
  <p:slideViewPr>
    <p:cSldViewPr>
      <p:cViewPr varScale="1">
        <p:scale>
          <a:sx n="70" d="100"/>
          <a:sy n="70" d="100"/>
        </p:scale>
        <p:origin x="130" y="77"/>
      </p:cViewPr>
      <p:guideLst>
        <p:guide orient="horz" pos="2075"/>
        <p:guide pos="3119"/>
        <p:guide pos="533"/>
        <p:guide pos="1349"/>
        <p:guide pos="3345"/>
        <p:guide pos="6158"/>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7C909025-7D94-4F01-AB44-E7DA3DA846E1}" type="datetimeFigureOut">
              <a:rPr kumimoji="1" lang="ja-JP" altLang="en-US" smtClean="0"/>
              <a:t>2024/4/16</a:t>
            </a:fld>
            <a:endParaRPr kumimoji="1" lang="ja-JP" altLang="en-US" dirty="0"/>
          </a:p>
        </p:txBody>
      </p:sp>
      <p:sp>
        <p:nvSpPr>
          <p:cNvPr id="4" name="スライド イメージ プレースホルダー 3"/>
          <p:cNvSpPr>
            <a:spLocks noGrp="1" noRot="1" noChangeAspect="1"/>
          </p:cNvSpPr>
          <p:nvPr>
            <p:ph type="sldImg" idx="2"/>
          </p:nvPr>
        </p:nvSpPr>
        <p:spPr>
          <a:xfrm>
            <a:off x="777875" y="746125"/>
            <a:ext cx="525145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050E7FC-5F6A-4E45-BF55-5FB630AF3CFC}" type="slidenum">
              <a:rPr kumimoji="1" lang="ja-JP" altLang="en-US" smtClean="0"/>
              <a:t>‹#›</a:t>
            </a:fld>
            <a:endParaRPr kumimoji="1" lang="ja-JP" altLang="en-US" dirty="0"/>
          </a:p>
        </p:txBody>
      </p:sp>
    </p:spTree>
    <p:extLst>
      <p:ext uri="{BB962C8B-B14F-4D97-AF65-F5344CB8AC3E}">
        <p14:creationId xmlns:p14="http://schemas.microsoft.com/office/powerpoint/2010/main" val="17697378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5650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タイトルとコンテンツ">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7BE5D-60B3-415E-AC2C-8AA4AD0C25DE}" type="datetime1">
              <a:rPr lang="ja-JP" altLang="en-US" smtClean="0">
                <a:solidFill>
                  <a:prstClr val="black">
                    <a:tint val="75000"/>
                  </a:prstClr>
                </a:solidFill>
              </a:rPr>
              <a:pPr/>
              <a:t>2024/4/16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CD40F8F-D7F4-4026-8B71-A60A356170A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762116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95063" y="281187"/>
            <a:ext cx="8911114" cy="1170252"/>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6147" name="Rectangle 3"/>
          <p:cNvSpPr>
            <a:spLocks noGrp="1" noChangeArrowheads="1"/>
          </p:cNvSpPr>
          <p:nvPr>
            <p:ph type="body" idx="1"/>
          </p:nvPr>
        </p:nvSpPr>
        <p:spPr bwMode="auto">
          <a:xfrm>
            <a:off x="495063" y="1638361"/>
            <a:ext cx="8911114" cy="4633874"/>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061" y="6394128"/>
            <a:ext cx="2310289"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99">
                <a:latin typeface="Arial" charset="0"/>
                <a:ea typeface="ＭＳ Ｐゴシック" pitchFamily="50" charset="-128"/>
              </a:defRPr>
            </a:lvl1pPr>
          </a:lstStyle>
          <a:p>
            <a:pPr fontAlgn="base">
              <a:spcBef>
                <a:spcPct val="0"/>
              </a:spcBef>
              <a:spcAft>
                <a:spcPct val="0"/>
              </a:spcAft>
              <a:defRPr/>
            </a:pPr>
            <a:fld id="{0F7C496C-92BE-4990-AA5A-B22AF7352E9A}" type="datetime1">
              <a:rPr lang="ja-JP" altLang="en-US" smtClean="0">
                <a:solidFill>
                  <a:prstClr val="black"/>
                </a:solidFill>
              </a:rPr>
              <a:pPr fontAlgn="base">
                <a:spcBef>
                  <a:spcPct val="0"/>
                </a:spcBef>
                <a:spcAft>
                  <a:spcPct val="0"/>
                </a:spcAft>
                <a:defRPr/>
              </a:pPr>
              <a:t>2024/4/16</a:t>
            </a:fld>
            <a:endParaRPr lang="en-US" altLang="ja-JP">
              <a:solidFill>
                <a:prstClr val="black"/>
              </a:solidFill>
            </a:endParaRPr>
          </a:p>
        </p:txBody>
      </p:sp>
      <p:sp>
        <p:nvSpPr>
          <p:cNvPr id="1029" name="Rectangle 5"/>
          <p:cNvSpPr>
            <a:spLocks noGrp="1" noChangeArrowheads="1"/>
          </p:cNvSpPr>
          <p:nvPr>
            <p:ph type="ftr" sz="quarter" idx="3"/>
          </p:nvPr>
        </p:nvSpPr>
        <p:spPr bwMode="auto">
          <a:xfrm>
            <a:off x="3382924" y="6394128"/>
            <a:ext cx="3135392"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99">
                <a:latin typeface="Arial"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613163" y="6754956"/>
            <a:ext cx="2310289"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99">
                <a:latin typeface="Arial" charset="0"/>
                <a:ea typeface="ＭＳ Ｐゴシック" pitchFamily="50" charset="-128"/>
              </a:defRPr>
            </a:lvl1pPr>
          </a:lstStyle>
          <a:p>
            <a:pPr fontAlgn="base">
              <a:spcBef>
                <a:spcPct val="0"/>
              </a:spcBef>
              <a:spcAft>
                <a:spcPct val="0"/>
              </a:spcAft>
              <a:defRPr/>
            </a:pPr>
            <a:fld id="{55363B20-348C-414B-81BA-DD2FC51C32FB}"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676802219"/>
      </p:ext>
    </p:extLst>
  </p:cSld>
  <p:clrMap bg1="lt1" tx1="dk1" bg2="lt2" tx2="dk2" accent1="accent1" accent2="accent2" accent3="accent3" accent4="accent4" accent5="accent5" accent6="accent6" hlink="hlink" folHlink="folHlink"/>
  <p:sldLayoutIdLst>
    <p:sldLayoutId id="2147483697" r:id="rId1"/>
  </p:sldLayoutIdLst>
  <p:hf sldNum="0" hdr="0" ftr="0" dt="0"/>
  <p:txStyles>
    <p:titleStyle>
      <a:lvl1pPr algn="ctr" rtl="0" eaLnBrk="0" fontAlgn="base" hangingPunct="0">
        <a:spcBef>
          <a:spcPct val="0"/>
        </a:spcBef>
        <a:spcAft>
          <a:spcPct val="0"/>
        </a:spcAft>
        <a:defRPr kumimoji="1" sz="4398">
          <a:solidFill>
            <a:schemeClr val="tx2"/>
          </a:solidFill>
          <a:latin typeface="+mj-lt"/>
          <a:ea typeface="+mj-ea"/>
          <a:cs typeface="+mj-cs"/>
        </a:defRPr>
      </a:lvl1pPr>
      <a:lvl2pPr algn="ctr" rtl="0" eaLnBrk="0" fontAlgn="base" hangingPunct="0">
        <a:spcBef>
          <a:spcPct val="0"/>
        </a:spcBef>
        <a:spcAft>
          <a:spcPct val="0"/>
        </a:spcAft>
        <a:defRPr kumimoji="1" sz="4398">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98">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98">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98">
          <a:solidFill>
            <a:schemeClr val="tx2"/>
          </a:solidFill>
          <a:latin typeface="Arial" charset="0"/>
          <a:ea typeface="ＭＳ Ｐゴシック" pitchFamily="50" charset="-128"/>
        </a:defRPr>
      </a:lvl5pPr>
      <a:lvl6pPr marL="456971" algn="ctr" rtl="0" fontAlgn="base">
        <a:spcBef>
          <a:spcPct val="0"/>
        </a:spcBef>
        <a:spcAft>
          <a:spcPct val="0"/>
        </a:spcAft>
        <a:defRPr kumimoji="1" sz="4398">
          <a:solidFill>
            <a:schemeClr val="tx2"/>
          </a:solidFill>
          <a:latin typeface="Arial" charset="0"/>
          <a:ea typeface="ＭＳ Ｐゴシック" pitchFamily="50" charset="-128"/>
        </a:defRPr>
      </a:lvl6pPr>
      <a:lvl7pPr marL="913943" algn="ctr" rtl="0" fontAlgn="base">
        <a:spcBef>
          <a:spcPct val="0"/>
        </a:spcBef>
        <a:spcAft>
          <a:spcPct val="0"/>
        </a:spcAft>
        <a:defRPr kumimoji="1" sz="4398">
          <a:solidFill>
            <a:schemeClr val="tx2"/>
          </a:solidFill>
          <a:latin typeface="Arial" charset="0"/>
          <a:ea typeface="ＭＳ Ｐゴシック" pitchFamily="50" charset="-128"/>
        </a:defRPr>
      </a:lvl7pPr>
      <a:lvl8pPr marL="1370914" algn="ctr" rtl="0" fontAlgn="base">
        <a:spcBef>
          <a:spcPct val="0"/>
        </a:spcBef>
        <a:spcAft>
          <a:spcPct val="0"/>
        </a:spcAft>
        <a:defRPr kumimoji="1" sz="4398">
          <a:solidFill>
            <a:schemeClr val="tx2"/>
          </a:solidFill>
          <a:latin typeface="Arial" charset="0"/>
          <a:ea typeface="ＭＳ Ｐゴシック" pitchFamily="50" charset="-128"/>
        </a:defRPr>
      </a:lvl8pPr>
      <a:lvl9pPr marL="1827886" algn="ctr" rtl="0" fontAlgn="base">
        <a:spcBef>
          <a:spcPct val="0"/>
        </a:spcBef>
        <a:spcAft>
          <a:spcPct val="0"/>
        </a:spcAft>
        <a:defRPr kumimoji="1" sz="4398">
          <a:solidFill>
            <a:schemeClr val="tx2"/>
          </a:solidFill>
          <a:latin typeface="Arial" charset="0"/>
          <a:ea typeface="ＭＳ Ｐゴシック" pitchFamily="50" charset="-128"/>
        </a:defRPr>
      </a:lvl9pPr>
    </p:titleStyle>
    <p:bodyStyle>
      <a:lvl1pPr marL="342729" indent="-342729" algn="l" rtl="0" eaLnBrk="0" fontAlgn="base" hangingPunct="0">
        <a:spcBef>
          <a:spcPct val="20000"/>
        </a:spcBef>
        <a:spcAft>
          <a:spcPct val="0"/>
        </a:spcAft>
        <a:buChar char="•"/>
        <a:defRPr kumimoji="1" sz="3198">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2799">
          <a:solidFill>
            <a:schemeClr val="tx1"/>
          </a:solidFill>
          <a:latin typeface="+mn-lt"/>
          <a:ea typeface="+mn-ea"/>
        </a:defRPr>
      </a:lvl2pPr>
      <a:lvl3pPr marL="1142429" indent="-228486" algn="l" rtl="0" eaLnBrk="0" fontAlgn="base" hangingPunct="0">
        <a:spcBef>
          <a:spcPct val="20000"/>
        </a:spcBef>
        <a:spcAft>
          <a:spcPct val="0"/>
        </a:spcAft>
        <a:buChar char="•"/>
        <a:defRPr kumimoji="1" sz="2399">
          <a:solidFill>
            <a:schemeClr val="tx1"/>
          </a:solidFill>
          <a:latin typeface="+mn-lt"/>
          <a:ea typeface="+mn-ea"/>
        </a:defRPr>
      </a:lvl3pPr>
      <a:lvl4pPr marL="1599400" indent="-228486" algn="l" rtl="0" eaLnBrk="0" fontAlgn="base" hangingPunct="0">
        <a:spcBef>
          <a:spcPct val="20000"/>
        </a:spcBef>
        <a:spcAft>
          <a:spcPct val="0"/>
        </a:spcAft>
        <a:buChar char="–"/>
        <a:defRPr kumimoji="1" sz="1999">
          <a:solidFill>
            <a:schemeClr val="tx1"/>
          </a:solidFill>
          <a:latin typeface="+mn-lt"/>
          <a:ea typeface="+mn-ea"/>
        </a:defRPr>
      </a:lvl4pPr>
      <a:lvl5pPr marL="2056371" indent="-228486" algn="l" rtl="0" eaLnBrk="0" fontAlgn="base" hangingPunct="0">
        <a:spcBef>
          <a:spcPct val="20000"/>
        </a:spcBef>
        <a:spcAft>
          <a:spcPct val="0"/>
        </a:spcAft>
        <a:buChar char="»"/>
        <a:defRPr kumimoji="1" sz="1999">
          <a:solidFill>
            <a:schemeClr val="tx1"/>
          </a:solidFill>
          <a:latin typeface="+mn-lt"/>
          <a:ea typeface="+mn-ea"/>
        </a:defRPr>
      </a:lvl5pPr>
      <a:lvl6pPr marL="2513343" indent="-228486" algn="l" rtl="0" fontAlgn="base">
        <a:spcBef>
          <a:spcPct val="20000"/>
        </a:spcBef>
        <a:spcAft>
          <a:spcPct val="0"/>
        </a:spcAft>
        <a:buChar char="»"/>
        <a:defRPr kumimoji="1" sz="1999">
          <a:solidFill>
            <a:schemeClr val="tx1"/>
          </a:solidFill>
          <a:latin typeface="+mn-lt"/>
          <a:ea typeface="+mn-ea"/>
        </a:defRPr>
      </a:lvl6pPr>
      <a:lvl7pPr marL="2970314" indent="-228486" algn="l" rtl="0" fontAlgn="base">
        <a:spcBef>
          <a:spcPct val="20000"/>
        </a:spcBef>
        <a:spcAft>
          <a:spcPct val="0"/>
        </a:spcAft>
        <a:buChar char="»"/>
        <a:defRPr kumimoji="1" sz="1999">
          <a:solidFill>
            <a:schemeClr val="tx1"/>
          </a:solidFill>
          <a:latin typeface="+mn-lt"/>
          <a:ea typeface="+mn-ea"/>
        </a:defRPr>
      </a:lvl7pPr>
      <a:lvl8pPr marL="3427286" indent="-228486" algn="l" rtl="0" fontAlgn="base">
        <a:spcBef>
          <a:spcPct val="20000"/>
        </a:spcBef>
        <a:spcAft>
          <a:spcPct val="0"/>
        </a:spcAft>
        <a:buChar char="»"/>
        <a:defRPr kumimoji="1" sz="1999">
          <a:solidFill>
            <a:schemeClr val="tx1"/>
          </a:solidFill>
          <a:latin typeface="+mn-lt"/>
          <a:ea typeface="+mn-ea"/>
        </a:defRPr>
      </a:lvl8pPr>
      <a:lvl9pPr marL="3884257" indent="-228486" algn="l" rtl="0" fontAlgn="base">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3E221A3C-EC23-4B95-8CDB-B8E621750F80}"/>
              </a:ext>
            </a:extLst>
          </p:cNvPr>
          <p:cNvSpPr/>
          <p:nvPr/>
        </p:nvSpPr>
        <p:spPr>
          <a:xfrm>
            <a:off x="3037019" y="5098719"/>
            <a:ext cx="5503411" cy="1384995"/>
          </a:xfrm>
          <a:prstGeom prst="rect">
            <a:avLst/>
          </a:prstGeom>
        </p:spPr>
        <p:txBody>
          <a:bodyPr wrap="square" lIns="0" rIns="0">
            <a:spAutoFit/>
          </a:bodyPr>
          <a:lstStyle/>
          <a:p>
            <a:r>
              <a:rPr lang="ja-JP" altLang="en-US" sz="1200" dirty="0">
                <a:solidFill>
                  <a:schemeClr val="tx2"/>
                </a:solidFill>
                <a:latin typeface="Meiryo UI" panose="020B0604030504040204" pitchFamily="50" charset="-128"/>
                <a:ea typeface="Meiryo UI" panose="020B0604030504040204" pitchFamily="50" charset="-128"/>
              </a:rPr>
              <a:t>１．テレワークの十分な利用実績</a:t>
            </a:r>
          </a:p>
          <a:p>
            <a:r>
              <a:rPr lang="ja-JP" altLang="en-US" sz="1200" dirty="0">
                <a:solidFill>
                  <a:schemeClr val="tx2"/>
                </a:solidFill>
                <a:latin typeface="Meiryo UI" panose="020B0604030504040204" pitchFamily="50" charset="-128"/>
                <a:ea typeface="Meiryo UI" panose="020B0604030504040204" pitchFamily="50" charset="-128"/>
              </a:rPr>
              <a:t>　テレワーク対象従業員の割合、対象従業員のテレワーク実施者割合、</a:t>
            </a:r>
          </a:p>
          <a:p>
            <a:r>
              <a:rPr lang="ja-JP" altLang="en-US" sz="1200" dirty="0">
                <a:solidFill>
                  <a:schemeClr val="tx2"/>
                </a:solidFill>
                <a:latin typeface="Meiryo UI" panose="020B0604030504040204" pitchFamily="50" charset="-128"/>
                <a:ea typeface="Meiryo UI" panose="020B0604030504040204" pitchFamily="50" charset="-128"/>
              </a:rPr>
              <a:t>　テレワーク実施者のテレワーク実施頻度</a:t>
            </a:r>
          </a:p>
          <a:p>
            <a:r>
              <a:rPr lang="ja-JP" altLang="en-US" sz="1200" dirty="0">
                <a:solidFill>
                  <a:schemeClr val="tx2"/>
                </a:solidFill>
                <a:latin typeface="Meiryo UI" panose="020B0604030504040204" pitchFamily="50" charset="-128"/>
                <a:ea typeface="Meiryo UI" panose="020B0604030504040204" pitchFamily="50" charset="-128"/>
              </a:rPr>
              <a:t>２．以下の①～③に該当する優れた取組</a:t>
            </a:r>
            <a:r>
              <a:rPr lang="en-US" altLang="ja-JP" sz="1200" dirty="0">
                <a:solidFill>
                  <a:schemeClr val="tx2"/>
                </a:solidFill>
                <a:latin typeface="Meiryo UI" panose="020B0604030504040204" pitchFamily="50" charset="-128"/>
                <a:ea typeface="Meiryo UI" panose="020B0604030504040204" pitchFamily="50" charset="-128"/>
              </a:rPr>
              <a:t>(</a:t>
            </a:r>
            <a:r>
              <a:rPr lang="ja-JP" altLang="en-US" sz="1200" dirty="0">
                <a:solidFill>
                  <a:schemeClr val="tx2"/>
                </a:solidFill>
                <a:latin typeface="Meiryo UI" panose="020B0604030504040204" pitchFamily="50" charset="-128"/>
                <a:ea typeface="Meiryo UI" panose="020B0604030504040204" pitchFamily="50" charset="-128"/>
              </a:rPr>
              <a:t>複数項目にわたる取組も可</a:t>
            </a:r>
            <a:r>
              <a:rPr lang="en-US" altLang="ja-JP" sz="1200" dirty="0">
                <a:solidFill>
                  <a:schemeClr val="tx2"/>
                </a:solidFill>
                <a:latin typeface="Meiryo UI" panose="020B0604030504040204" pitchFamily="50" charset="-128"/>
                <a:ea typeface="Meiryo UI" panose="020B0604030504040204" pitchFamily="50" charset="-128"/>
              </a:rPr>
              <a:t>)</a:t>
            </a:r>
          </a:p>
          <a:p>
            <a:r>
              <a:rPr lang="ja-JP" altLang="en-US" sz="1200" dirty="0">
                <a:solidFill>
                  <a:schemeClr val="tx2"/>
                </a:solidFill>
                <a:latin typeface="Meiryo UI" panose="020B0604030504040204" pitchFamily="50" charset="-128"/>
                <a:ea typeface="Meiryo UI" panose="020B0604030504040204" pitchFamily="50" charset="-128"/>
              </a:rPr>
              <a:t>　①テレワークの活用による経営効果の発揮</a:t>
            </a:r>
            <a:br>
              <a:rPr lang="en-US" altLang="ja-JP" sz="1200" dirty="0">
                <a:solidFill>
                  <a:schemeClr val="tx2"/>
                </a:solidFill>
                <a:latin typeface="Meiryo UI" panose="020B0604030504040204" pitchFamily="50" charset="-128"/>
                <a:ea typeface="Meiryo UI" panose="020B0604030504040204" pitchFamily="50" charset="-128"/>
              </a:rPr>
            </a:br>
            <a:r>
              <a:rPr lang="ja-JP" altLang="en-US" sz="1200" dirty="0">
                <a:solidFill>
                  <a:schemeClr val="tx2"/>
                </a:solidFill>
                <a:latin typeface="Meiryo UI" panose="020B0604030504040204" pitchFamily="50" charset="-128"/>
                <a:ea typeface="Meiryo UI" panose="020B0604030504040204" pitchFamily="50" charset="-128"/>
              </a:rPr>
              <a:t>　②テレワーク時のコミュニケーション・マネジメント面の課題解決</a:t>
            </a:r>
            <a:br>
              <a:rPr lang="en-US" altLang="ja-JP" sz="1200" dirty="0">
                <a:solidFill>
                  <a:schemeClr val="tx2"/>
                </a:solidFill>
                <a:latin typeface="Meiryo UI" panose="020B0604030504040204" pitchFamily="50" charset="-128"/>
                <a:ea typeface="Meiryo UI" panose="020B0604030504040204" pitchFamily="50" charset="-128"/>
              </a:rPr>
            </a:br>
            <a:r>
              <a:rPr lang="ja-JP" altLang="en-US" sz="1200" dirty="0">
                <a:solidFill>
                  <a:schemeClr val="tx2"/>
                </a:solidFill>
                <a:latin typeface="Meiryo UI" panose="020B0604030504040204" pitchFamily="50" charset="-128"/>
                <a:ea typeface="Meiryo UI" panose="020B0604030504040204" pitchFamily="50" charset="-128"/>
              </a:rPr>
              <a:t>　③地域産業の活性化や地域情報化の推進等の地域課題解決への寄与につながる取組</a:t>
            </a:r>
            <a:endParaRPr lang="en-US" altLang="ja-JP" sz="1200" dirty="0">
              <a:solidFill>
                <a:schemeClr val="tx2"/>
              </a:solidFill>
              <a:latin typeface="Meiryo UI" panose="020B0604030504040204" pitchFamily="50" charset="-128"/>
              <a:ea typeface="Meiryo UI" panose="020B0604030504040204" pitchFamily="50" charset="-128"/>
            </a:endParaRPr>
          </a:p>
        </p:txBody>
      </p:sp>
      <p:sp>
        <p:nvSpPr>
          <p:cNvPr id="17" name="タイトル 1"/>
          <p:cNvSpPr>
            <a:spLocks noGrp="1"/>
          </p:cNvSpPr>
          <p:nvPr>
            <p:ph type="title"/>
          </p:nvPr>
        </p:nvSpPr>
        <p:spPr>
          <a:xfrm>
            <a:off x="-29985" y="147473"/>
            <a:ext cx="9931223" cy="396307"/>
          </a:xfrm>
        </p:spPr>
        <p:txBody>
          <a:bodyPr>
            <a:noAutofit/>
          </a:bodyPr>
          <a:lstStyle/>
          <a:p>
            <a:pPr algn="ctr"/>
            <a:r>
              <a:rPr lang="ja-JP" altLang="en-US" sz="2799" dirty="0">
                <a:solidFill>
                  <a:schemeClr val="tx1"/>
                </a:solidFill>
                <a:latin typeface="HGP創英角ｺﾞｼｯｸUB" panose="020B0900000000000000" pitchFamily="50" charset="-128"/>
                <a:ea typeface="HGP創英角ｺﾞｼｯｸUB" panose="020B0900000000000000" pitchFamily="50" charset="-128"/>
              </a:rPr>
              <a:t>テレワークトップランナー</a:t>
            </a:r>
            <a:r>
              <a:rPr lang="en-US" altLang="ja-JP" sz="2799" dirty="0">
                <a:solidFill>
                  <a:schemeClr val="tx1"/>
                </a:solidFill>
                <a:latin typeface="HGP創英角ｺﾞｼｯｸUB" panose="020B0900000000000000" pitchFamily="50" charset="-128"/>
                <a:ea typeface="HGP創英角ｺﾞｼｯｸUB" panose="020B0900000000000000" pitchFamily="50" charset="-128"/>
              </a:rPr>
              <a:t>2023</a:t>
            </a:r>
            <a:r>
              <a:rPr lang="ja-JP" altLang="en-US" sz="2799" dirty="0">
                <a:solidFill>
                  <a:schemeClr val="tx1"/>
                </a:solidFill>
                <a:latin typeface="HGP創英角ｺﾞｼｯｸUB" panose="020B0900000000000000" pitchFamily="50" charset="-128"/>
                <a:ea typeface="HGP創英角ｺﾞｼｯｸUB" panose="020B0900000000000000" pitchFamily="50" charset="-128"/>
              </a:rPr>
              <a:t>　施策概要</a:t>
            </a:r>
          </a:p>
        </p:txBody>
      </p:sp>
      <p:sp>
        <p:nvSpPr>
          <p:cNvPr id="47" name="正方形/長方形 46">
            <a:extLst>
              <a:ext uri="{FF2B5EF4-FFF2-40B4-BE49-F238E27FC236}">
                <a16:creationId xmlns:a16="http://schemas.microsoft.com/office/drawing/2014/main" id="{73FC8D34-E913-426D-9CCF-DB60C4287C9B}"/>
              </a:ext>
            </a:extLst>
          </p:cNvPr>
          <p:cNvSpPr/>
          <p:nvPr/>
        </p:nvSpPr>
        <p:spPr>
          <a:xfrm>
            <a:off x="519353" y="6580200"/>
            <a:ext cx="8895761" cy="285037"/>
          </a:xfrm>
          <a:prstGeom prst="rect">
            <a:avLst/>
          </a:prstGeom>
          <a:solidFill>
            <a:srgbClr val="FFFFCC"/>
          </a:solidFill>
          <a:ln>
            <a:solidFill>
              <a:schemeClr val="accent6"/>
            </a:solidFill>
          </a:ln>
        </p:spPr>
        <p:txBody>
          <a:bodyPr wrap="square">
            <a:spAutoFit/>
          </a:bodyPr>
          <a:lstStyle/>
          <a:p>
            <a:pPr algn="ctr"/>
            <a:r>
              <a:rPr lang="en-US" altLang="ja-JP" sz="1199" dirty="0">
                <a:solidFill>
                  <a:prstClr val="black"/>
                </a:solidFill>
                <a:latin typeface="Meiryo UI" panose="020B0604030504040204" pitchFamily="50" charset="-128"/>
                <a:ea typeface="Meiryo UI" panose="020B0604030504040204" pitchFamily="50" charset="-128"/>
              </a:rPr>
              <a:t>(</a:t>
            </a:r>
            <a:r>
              <a:rPr lang="ja-JP" altLang="en-US" sz="1199" dirty="0">
                <a:solidFill>
                  <a:prstClr val="black"/>
                </a:solidFill>
                <a:latin typeface="Meiryo UI" panose="020B0604030504040204" pitchFamily="50" charset="-128"/>
                <a:ea typeface="Meiryo UI" panose="020B0604030504040204" pitchFamily="50" charset="-128"/>
              </a:rPr>
              <a:t>参考</a:t>
            </a:r>
            <a:r>
              <a:rPr lang="en-US" altLang="ja-JP" sz="1199" dirty="0">
                <a:solidFill>
                  <a:prstClr val="black"/>
                </a:solidFill>
                <a:latin typeface="Meiryo UI" panose="020B0604030504040204" pitchFamily="50" charset="-128"/>
                <a:ea typeface="Meiryo UI" panose="020B0604030504040204" pitchFamily="50" charset="-128"/>
              </a:rPr>
              <a:t>) </a:t>
            </a:r>
            <a:r>
              <a:rPr lang="ja-JP" altLang="en-US" sz="1199" dirty="0">
                <a:solidFill>
                  <a:prstClr val="black"/>
                </a:solidFill>
                <a:latin typeface="Meiryo UI" panose="020B0604030504040204" pitchFamily="50" charset="-128"/>
                <a:ea typeface="Meiryo UI" panose="020B0604030504040204" pitchFamily="50" charset="-128"/>
              </a:rPr>
              <a:t>近年の「テレワーク先駆者百選」選定企業・団体数：</a:t>
            </a:r>
            <a:r>
              <a:rPr lang="ja-JP" altLang="en-US" sz="1199" dirty="0">
                <a:latin typeface="Meiryo UI" panose="020B0604030504040204" pitchFamily="50" charset="-128"/>
                <a:ea typeface="Meiryo UI" panose="020B0604030504040204" pitchFamily="50" charset="-128"/>
              </a:rPr>
              <a:t>令和２年度 </a:t>
            </a:r>
            <a:r>
              <a:rPr lang="en-US" altLang="ja-JP" sz="1199" dirty="0">
                <a:latin typeface="Meiryo UI" panose="020B0604030504040204" pitchFamily="50" charset="-128"/>
                <a:ea typeface="Meiryo UI" panose="020B0604030504040204" pitchFamily="50" charset="-128"/>
              </a:rPr>
              <a:t>60</a:t>
            </a:r>
            <a:r>
              <a:rPr lang="ja-JP" altLang="en-US" sz="1199" dirty="0">
                <a:latin typeface="Meiryo UI" panose="020B0604030504040204" pitchFamily="50" charset="-128"/>
                <a:ea typeface="Meiryo UI" panose="020B0604030504040204" pitchFamily="50" charset="-128"/>
              </a:rPr>
              <a:t>団体</a:t>
            </a:r>
            <a:r>
              <a:rPr lang="en-US" altLang="ja-JP" sz="1199" dirty="0">
                <a:latin typeface="Meiryo UI" panose="020B0604030504040204" pitchFamily="50" charset="-128"/>
                <a:ea typeface="Meiryo UI" panose="020B0604030504040204" pitchFamily="50" charset="-128"/>
              </a:rPr>
              <a:t>/ </a:t>
            </a:r>
            <a:r>
              <a:rPr lang="ja-JP" altLang="en-US" sz="1199" dirty="0">
                <a:latin typeface="Meiryo UI" panose="020B0604030504040204" pitchFamily="50" charset="-128"/>
                <a:ea typeface="Meiryo UI" panose="020B0604030504040204" pitchFamily="50" charset="-128"/>
              </a:rPr>
              <a:t>令和３年度 </a:t>
            </a:r>
            <a:r>
              <a:rPr lang="en-US" altLang="ja-JP" sz="1199" dirty="0">
                <a:latin typeface="Meiryo UI" panose="020B0604030504040204" pitchFamily="50" charset="-128"/>
                <a:ea typeface="Meiryo UI" panose="020B0604030504040204" pitchFamily="50" charset="-128"/>
              </a:rPr>
              <a:t>124</a:t>
            </a:r>
            <a:r>
              <a:rPr lang="ja-JP" altLang="en-US" sz="1199" dirty="0">
                <a:latin typeface="Meiryo UI" panose="020B0604030504040204" pitchFamily="50" charset="-128"/>
                <a:ea typeface="Meiryo UI" panose="020B0604030504040204" pitchFamily="50" charset="-128"/>
              </a:rPr>
              <a:t>団体 </a:t>
            </a:r>
            <a:r>
              <a:rPr lang="en-US" altLang="ja-JP" sz="1199" dirty="0">
                <a:latin typeface="Meiryo UI" panose="020B0604030504040204" pitchFamily="50" charset="-128"/>
                <a:ea typeface="Meiryo UI" panose="020B0604030504040204" pitchFamily="50" charset="-128"/>
              </a:rPr>
              <a:t>/ </a:t>
            </a:r>
            <a:r>
              <a:rPr lang="ja-JP" altLang="en-US" sz="1199" dirty="0">
                <a:latin typeface="Meiryo UI" panose="020B0604030504040204" pitchFamily="50" charset="-128"/>
                <a:ea typeface="Meiryo UI" panose="020B0604030504040204" pitchFamily="50" charset="-128"/>
              </a:rPr>
              <a:t>令和</a:t>
            </a:r>
            <a:r>
              <a:rPr lang="en-US" altLang="ja-JP" sz="1199" dirty="0">
                <a:latin typeface="Meiryo UI" panose="020B0604030504040204" pitchFamily="50" charset="-128"/>
                <a:ea typeface="Meiryo UI" panose="020B0604030504040204" pitchFamily="50" charset="-128"/>
              </a:rPr>
              <a:t>4</a:t>
            </a:r>
            <a:r>
              <a:rPr lang="ja-JP" altLang="en-US" sz="1199" dirty="0">
                <a:latin typeface="Meiryo UI" panose="020B0604030504040204" pitchFamily="50" charset="-128"/>
                <a:ea typeface="Meiryo UI" panose="020B0604030504040204" pitchFamily="50" charset="-128"/>
              </a:rPr>
              <a:t>年度 </a:t>
            </a:r>
            <a:r>
              <a:rPr lang="en-US" altLang="ja-JP" sz="1199" dirty="0">
                <a:latin typeface="Meiryo UI" panose="020B0604030504040204" pitchFamily="50" charset="-128"/>
                <a:ea typeface="Meiryo UI" panose="020B0604030504040204" pitchFamily="50" charset="-128"/>
              </a:rPr>
              <a:t>70</a:t>
            </a:r>
            <a:r>
              <a:rPr lang="ja-JP" altLang="en-US" sz="1199" dirty="0">
                <a:latin typeface="Meiryo UI" panose="020B0604030504040204" pitchFamily="50" charset="-128"/>
                <a:ea typeface="Meiryo UI" panose="020B0604030504040204" pitchFamily="50" charset="-128"/>
              </a:rPr>
              <a:t>団体</a:t>
            </a:r>
          </a:p>
        </p:txBody>
      </p:sp>
      <p:cxnSp>
        <p:nvCxnSpPr>
          <p:cNvPr id="22" name="直線コネクタ 21">
            <a:extLst>
              <a:ext uri="{FF2B5EF4-FFF2-40B4-BE49-F238E27FC236}">
                <a16:creationId xmlns:a16="http://schemas.microsoft.com/office/drawing/2014/main" id="{5514B88B-8A99-4FF0-B8FB-136755CF7412}"/>
              </a:ext>
            </a:extLst>
          </p:cNvPr>
          <p:cNvCxnSpPr>
            <a:cxnSpLocks/>
          </p:cNvCxnSpPr>
          <p:nvPr/>
        </p:nvCxnSpPr>
        <p:spPr>
          <a:xfrm>
            <a:off x="0" y="630436"/>
            <a:ext cx="9901238" cy="0"/>
          </a:xfrm>
          <a:prstGeom prst="line">
            <a:avLst/>
          </a:prstGeom>
          <a:ln w="38100">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01EC2E31-D5A3-4738-916D-657C60984160}"/>
              </a:ext>
            </a:extLst>
          </p:cNvPr>
          <p:cNvSpPr/>
          <p:nvPr/>
        </p:nvSpPr>
        <p:spPr>
          <a:xfrm>
            <a:off x="1807397" y="3762977"/>
            <a:ext cx="6542139"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特に優れた取組を行っており、広く一般に向けて特に発信すべきもの</a:t>
            </a:r>
            <a:endParaRPr lang="ja-JP" altLang="en-US" dirty="0"/>
          </a:p>
        </p:txBody>
      </p:sp>
      <p:sp>
        <p:nvSpPr>
          <p:cNvPr id="73" name="正方形/長方形 72">
            <a:extLst>
              <a:ext uri="{FF2B5EF4-FFF2-40B4-BE49-F238E27FC236}">
                <a16:creationId xmlns:a16="http://schemas.microsoft.com/office/drawing/2014/main" id="{6FB0C727-5171-4463-A833-A33FDAFAE791}"/>
              </a:ext>
            </a:extLst>
          </p:cNvPr>
          <p:cNvSpPr/>
          <p:nvPr/>
        </p:nvSpPr>
        <p:spPr>
          <a:xfrm>
            <a:off x="2399635" y="4806900"/>
            <a:ext cx="5686649" cy="33855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テレワークの導入・活用を進めており、加えて優れた取組を行っている</a:t>
            </a:r>
          </a:p>
        </p:txBody>
      </p:sp>
      <p:cxnSp>
        <p:nvCxnSpPr>
          <p:cNvPr id="75" name="直線コネクタ 74">
            <a:extLst>
              <a:ext uri="{FF2B5EF4-FFF2-40B4-BE49-F238E27FC236}">
                <a16:creationId xmlns:a16="http://schemas.microsoft.com/office/drawing/2014/main" id="{488EACA7-000E-4731-806F-7163C5F12751}"/>
              </a:ext>
            </a:extLst>
          </p:cNvPr>
          <p:cNvCxnSpPr>
            <a:cxnSpLocks/>
          </p:cNvCxnSpPr>
          <p:nvPr/>
        </p:nvCxnSpPr>
        <p:spPr>
          <a:xfrm>
            <a:off x="1763113" y="3679998"/>
            <a:ext cx="6220309" cy="3474"/>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6DB89DC1-CFE8-47D5-AC3D-F07B7B7FA1FC}"/>
              </a:ext>
            </a:extLst>
          </p:cNvPr>
          <p:cNvCxnSpPr>
            <a:cxnSpLocks/>
          </p:cNvCxnSpPr>
          <p:nvPr/>
        </p:nvCxnSpPr>
        <p:spPr>
          <a:xfrm>
            <a:off x="2355828" y="4840232"/>
            <a:ext cx="5619127"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EF72BD0B-4F9B-4CFB-8A59-08E226FC37D8}"/>
              </a:ext>
            </a:extLst>
          </p:cNvPr>
          <p:cNvCxnSpPr>
            <a:cxnSpLocks/>
          </p:cNvCxnSpPr>
          <p:nvPr/>
        </p:nvCxnSpPr>
        <p:spPr>
          <a:xfrm>
            <a:off x="3115479" y="6426980"/>
            <a:ext cx="5424951"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4DE5928D-408C-4F84-8717-8BDF88C732D8}"/>
              </a:ext>
            </a:extLst>
          </p:cNvPr>
          <p:cNvSpPr/>
          <p:nvPr/>
        </p:nvSpPr>
        <p:spPr>
          <a:xfrm>
            <a:off x="2399635" y="4137237"/>
            <a:ext cx="5463991" cy="646331"/>
          </a:xfrm>
          <a:prstGeom prst="rect">
            <a:avLst/>
          </a:prstGeom>
        </p:spPr>
        <p:txBody>
          <a:bodyPr wrap="square">
            <a:spAutoFit/>
          </a:bodyPr>
          <a:lstStyle/>
          <a:p>
            <a:r>
              <a:rPr lang="ja-JP" altLang="en-US" sz="1200" u="sng" dirty="0">
                <a:solidFill>
                  <a:schemeClr val="tx2"/>
                </a:solidFill>
                <a:latin typeface="Meiryo UI" panose="020B0604030504040204" pitchFamily="50" charset="-128"/>
                <a:ea typeface="Meiryo UI" panose="020B0604030504040204" pitchFamily="50" charset="-128"/>
              </a:rPr>
              <a:t>①テレワークの活用による経営効果の発揮、②テレワーク時のコミュニケーション・マネジメント面の課題解決、③地域産業の活性化や地域情報化の推進等の地域課題解決への寄与につながる取組、テレワーク利用実績</a:t>
            </a:r>
            <a:r>
              <a:rPr lang="ja-JP" altLang="en-US" sz="1200" dirty="0">
                <a:solidFill>
                  <a:schemeClr val="tx2"/>
                </a:solidFill>
                <a:latin typeface="Meiryo UI" panose="020B0604030504040204" pitchFamily="50" charset="-128"/>
                <a:ea typeface="Meiryo UI" panose="020B0604030504040204" pitchFamily="50" charset="-128"/>
              </a:rPr>
              <a:t>を総合的に評価</a:t>
            </a:r>
          </a:p>
        </p:txBody>
      </p:sp>
      <p:sp>
        <p:nvSpPr>
          <p:cNvPr id="84" name="正方形/長方形 83">
            <a:extLst>
              <a:ext uri="{FF2B5EF4-FFF2-40B4-BE49-F238E27FC236}">
                <a16:creationId xmlns:a16="http://schemas.microsoft.com/office/drawing/2014/main" id="{277A63FA-7A34-4C50-868F-A47BBDA2510E}"/>
              </a:ext>
            </a:extLst>
          </p:cNvPr>
          <p:cNvSpPr/>
          <p:nvPr/>
        </p:nvSpPr>
        <p:spPr>
          <a:xfrm>
            <a:off x="1692748" y="3150716"/>
            <a:ext cx="7188186" cy="461665"/>
          </a:xfrm>
          <a:prstGeom prst="rect">
            <a:avLst/>
          </a:prstGeom>
        </p:spPr>
        <p:txBody>
          <a:bodyPr wrap="none">
            <a:spAutoFit/>
          </a:bodyPr>
          <a:lstStyle/>
          <a:p>
            <a:r>
              <a:rPr lang="ja-JP" altLang="en-US" sz="2400" b="1" u="sng" dirty="0">
                <a:solidFill>
                  <a:srgbClr val="FF0000"/>
                </a:solidFill>
                <a:latin typeface="Meiryo UI" panose="020B0604030504040204" pitchFamily="50" charset="-128"/>
                <a:ea typeface="Meiryo UI" panose="020B0604030504040204" pitchFamily="50" charset="-128"/>
              </a:rPr>
              <a:t>令和</a:t>
            </a:r>
            <a:r>
              <a:rPr lang="en-US" altLang="ja-JP" sz="2400" b="1" u="sng" dirty="0">
                <a:solidFill>
                  <a:srgbClr val="FF0000"/>
                </a:solidFill>
                <a:latin typeface="Meiryo UI" panose="020B0604030504040204" pitchFamily="50" charset="-128"/>
                <a:ea typeface="Meiryo UI" panose="020B0604030504040204" pitchFamily="50" charset="-128"/>
              </a:rPr>
              <a:t>5</a:t>
            </a:r>
            <a:r>
              <a:rPr lang="ja-JP" altLang="en-US" sz="2400" b="1" u="sng" dirty="0">
                <a:solidFill>
                  <a:srgbClr val="FF0000"/>
                </a:solidFill>
                <a:latin typeface="Meiryo UI" panose="020B0604030504040204" pitchFamily="50" charset="-128"/>
                <a:ea typeface="Meiryo UI" panose="020B0604030504040204" pitchFamily="50" charset="-128"/>
              </a:rPr>
              <a:t>年度募集期間　</a:t>
            </a:r>
            <a:r>
              <a:rPr lang="en-US" altLang="ja-JP" sz="2400" b="1" u="sng" dirty="0">
                <a:solidFill>
                  <a:srgbClr val="FF0000"/>
                </a:solidFill>
                <a:latin typeface="Meiryo UI" panose="020B0604030504040204" pitchFamily="50" charset="-128"/>
                <a:ea typeface="Meiryo UI" panose="020B0604030504040204" pitchFamily="50" charset="-128"/>
              </a:rPr>
              <a:t>6</a:t>
            </a:r>
            <a:r>
              <a:rPr lang="ja-JP" altLang="en-US" sz="2400" b="1" u="sng" dirty="0">
                <a:solidFill>
                  <a:srgbClr val="FF0000"/>
                </a:solidFill>
                <a:latin typeface="Meiryo UI" panose="020B0604030504040204" pitchFamily="50" charset="-128"/>
                <a:ea typeface="Meiryo UI" panose="020B0604030504040204" pitchFamily="50" charset="-128"/>
              </a:rPr>
              <a:t>月</a:t>
            </a:r>
            <a:r>
              <a:rPr lang="en-US" altLang="ja-JP" sz="2400" b="1" u="sng" dirty="0">
                <a:solidFill>
                  <a:srgbClr val="FF0000"/>
                </a:solidFill>
                <a:latin typeface="Meiryo UI" panose="020B0604030504040204" pitchFamily="50" charset="-128"/>
                <a:ea typeface="Meiryo UI" panose="020B0604030504040204" pitchFamily="50" charset="-128"/>
              </a:rPr>
              <a:t>6</a:t>
            </a:r>
            <a:r>
              <a:rPr lang="ja-JP" altLang="en-US" sz="2400" b="1" u="sng" dirty="0">
                <a:solidFill>
                  <a:srgbClr val="FF0000"/>
                </a:solidFill>
                <a:latin typeface="Meiryo UI" panose="020B0604030504040204" pitchFamily="50" charset="-128"/>
                <a:ea typeface="Meiryo UI" panose="020B0604030504040204" pitchFamily="50" charset="-128"/>
              </a:rPr>
              <a:t>日</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火</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７月</a:t>
            </a:r>
            <a:r>
              <a:rPr lang="en-US" altLang="ja-JP" sz="2400" b="1" u="sng" dirty="0">
                <a:solidFill>
                  <a:srgbClr val="FF0000"/>
                </a:solidFill>
                <a:latin typeface="Meiryo UI" panose="020B0604030504040204" pitchFamily="50" charset="-128"/>
                <a:ea typeface="Meiryo UI" panose="020B0604030504040204" pitchFamily="50" charset="-128"/>
              </a:rPr>
              <a:t>31</a:t>
            </a:r>
            <a:r>
              <a:rPr lang="ja-JP" altLang="en-US" sz="2400" b="1" u="sng" dirty="0">
                <a:solidFill>
                  <a:srgbClr val="FF0000"/>
                </a:solidFill>
                <a:latin typeface="Meiryo UI" panose="020B0604030504040204" pitchFamily="50" charset="-128"/>
                <a:ea typeface="Meiryo UI" panose="020B0604030504040204" pitchFamily="50" charset="-128"/>
              </a:rPr>
              <a:t>日</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月</a:t>
            </a:r>
            <a:r>
              <a:rPr lang="en-US" altLang="ja-JP" sz="2400" b="1" u="sng" dirty="0">
                <a:solidFill>
                  <a:srgbClr val="FF0000"/>
                </a:solidFill>
                <a:latin typeface="Meiryo UI" panose="020B0604030504040204" pitchFamily="50" charset="-128"/>
                <a:ea typeface="Meiryo UI" panose="020B0604030504040204" pitchFamily="50" charset="-128"/>
              </a:rPr>
              <a:t>)</a:t>
            </a:r>
          </a:p>
        </p:txBody>
      </p:sp>
      <p:sp>
        <p:nvSpPr>
          <p:cNvPr id="25" name="正方形/長方形 24">
            <a:extLst>
              <a:ext uri="{FF2B5EF4-FFF2-40B4-BE49-F238E27FC236}">
                <a16:creationId xmlns:a16="http://schemas.microsoft.com/office/drawing/2014/main" id="{0E586F1D-7492-4663-AD3B-3B8FB9226D48}"/>
              </a:ext>
            </a:extLst>
          </p:cNvPr>
          <p:cNvSpPr/>
          <p:nvPr/>
        </p:nvSpPr>
        <p:spPr>
          <a:xfrm>
            <a:off x="8611535" y="124244"/>
            <a:ext cx="1086705" cy="3529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別紙１</a:t>
            </a:r>
          </a:p>
        </p:txBody>
      </p:sp>
      <p:sp>
        <p:nvSpPr>
          <p:cNvPr id="5" name="正方形/長方形 4">
            <a:extLst>
              <a:ext uri="{FF2B5EF4-FFF2-40B4-BE49-F238E27FC236}">
                <a16:creationId xmlns:a16="http://schemas.microsoft.com/office/drawing/2014/main" id="{03B43B7A-DC50-4383-B64C-B0FF18453AB1}"/>
              </a:ext>
            </a:extLst>
          </p:cNvPr>
          <p:cNvSpPr/>
          <p:nvPr/>
        </p:nvSpPr>
        <p:spPr>
          <a:xfrm>
            <a:off x="101348" y="816438"/>
            <a:ext cx="9668556" cy="2190262"/>
          </a:xfrm>
          <a:prstGeom prst="rect">
            <a:avLst/>
          </a:prstGeom>
          <a:solidFill>
            <a:srgbClr val="FFFFCC"/>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472" indent="-182472">
              <a:spcBef>
                <a:spcPts val="600"/>
              </a:spcBef>
              <a:buFont typeface="Arial" panose="020B0604020202020204" pitchFamily="34" charset="0"/>
              <a:buChar char="•"/>
            </a:pPr>
            <a:r>
              <a:rPr lang="ja-JP" altLang="en-US" sz="1799" dirty="0">
                <a:solidFill>
                  <a:prstClr val="black"/>
                </a:solidFill>
                <a:latin typeface="Meiryo UI" panose="020B0604030504040204" pitchFamily="50" charset="-128"/>
                <a:ea typeface="Meiryo UI" panose="020B0604030504040204" pitchFamily="50" charset="-128"/>
              </a:rPr>
              <a:t>テレワークの導入・活用を進めており、加えて優れた取組を行っている企業・団体を「</a:t>
            </a:r>
            <a:r>
              <a:rPr lang="ja-JP" altLang="en-US" sz="1799" b="1" dirty="0">
                <a:solidFill>
                  <a:srgbClr val="FF0000"/>
                </a:solidFill>
                <a:latin typeface="Meiryo UI" panose="020B0604030504040204" pitchFamily="50" charset="-128"/>
                <a:ea typeface="Meiryo UI" panose="020B0604030504040204" pitchFamily="50" charset="-128"/>
              </a:rPr>
              <a:t>テレワークトップランナー</a:t>
            </a:r>
            <a:r>
              <a:rPr lang="en-US" altLang="ja-JP" sz="1799" b="1" dirty="0">
                <a:solidFill>
                  <a:srgbClr val="FF0000"/>
                </a:solidFill>
                <a:latin typeface="Meiryo UI" panose="020B0604030504040204" pitchFamily="50" charset="-128"/>
                <a:ea typeface="Meiryo UI" panose="020B0604030504040204" pitchFamily="50" charset="-128"/>
              </a:rPr>
              <a:t>2023</a:t>
            </a:r>
            <a:r>
              <a:rPr lang="ja-JP" altLang="en-US" sz="1799" dirty="0">
                <a:solidFill>
                  <a:prstClr val="black"/>
                </a:solidFill>
                <a:latin typeface="Meiryo UI" panose="020B0604030504040204" pitchFamily="50" charset="-128"/>
                <a:ea typeface="Meiryo UI" panose="020B0604030504040204" pitchFamily="50" charset="-128"/>
              </a:rPr>
              <a:t>」として選定・公表。</a:t>
            </a:r>
            <a:endParaRPr lang="en-US" altLang="ja-JP" sz="1799" dirty="0">
              <a:solidFill>
                <a:prstClr val="black"/>
              </a:solidFill>
              <a:latin typeface="Meiryo UI" panose="020B0604030504040204" pitchFamily="50" charset="-128"/>
              <a:ea typeface="Meiryo UI" panose="020B0604030504040204" pitchFamily="50" charset="-128"/>
            </a:endParaRPr>
          </a:p>
          <a:p>
            <a:pPr marL="182472" indent="-182472">
              <a:spcBef>
                <a:spcPts val="600"/>
              </a:spcBef>
              <a:buFont typeface="Arial" panose="020B0604020202020204" pitchFamily="34" charset="0"/>
              <a:buChar char="•"/>
            </a:pPr>
            <a:r>
              <a:rPr lang="ja-JP" altLang="en-US" sz="1799" dirty="0">
                <a:solidFill>
                  <a:prstClr val="black"/>
                </a:solidFill>
                <a:latin typeface="Meiryo UI" panose="020B0604030504040204" pitchFamily="50" charset="-128"/>
                <a:ea typeface="Meiryo UI" panose="020B0604030504040204" pitchFamily="50" charset="-128"/>
              </a:rPr>
              <a:t>その中で、特に優れた取組を行っている企業・団体には</a:t>
            </a:r>
            <a:r>
              <a:rPr lang="ja-JP" altLang="en-US" sz="1799" b="1" dirty="0">
                <a:solidFill>
                  <a:srgbClr val="FF0000"/>
                </a:solidFill>
                <a:latin typeface="Meiryo UI" panose="020B0604030504040204" pitchFamily="50" charset="-128"/>
                <a:ea typeface="Meiryo UI" panose="020B0604030504040204" pitchFamily="50" charset="-128"/>
              </a:rPr>
              <a:t>総務大臣賞</a:t>
            </a:r>
            <a:r>
              <a:rPr lang="ja-JP" altLang="en-US" sz="1799" dirty="0">
                <a:solidFill>
                  <a:prstClr val="black"/>
                </a:solidFill>
                <a:latin typeface="Meiryo UI" panose="020B0604030504040204" pitchFamily="50" charset="-128"/>
                <a:ea typeface="Meiryo UI" panose="020B0604030504040204" pitchFamily="50" charset="-128"/>
              </a:rPr>
              <a:t>を授与。表彰式は、厚生労働大臣賞（輝くテレワーク賞）、地方創生担当大臣賞（地方創生テレワークアワード）と合同で開催。</a:t>
            </a:r>
            <a:endParaRPr lang="en-US" altLang="ja-JP" sz="1799" dirty="0">
              <a:solidFill>
                <a:prstClr val="black"/>
              </a:solidFill>
              <a:latin typeface="Meiryo UI" panose="020B0604030504040204" pitchFamily="50" charset="-128"/>
              <a:ea typeface="Meiryo UI" panose="020B0604030504040204" pitchFamily="50" charset="-128"/>
            </a:endParaRPr>
          </a:p>
          <a:p>
            <a:pPr>
              <a:spcBef>
                <a:spcPts val="600"/>
              </a:spcBef>
            </a:pPr>
            <a:r>
              <a:rPr lang="ja-JP" altLang="en-US" sz="1200" dirty="0">
                <a:solidFill>
                  <a:prstClr val="black"/>
                </a:solidFill>
                <a:latin typeface="Meiryo UI" panose="020B0604030504040204" pitchFamily="50" charset="-128"/>
                <a:ea typeface="Meiryo UI" panose="020B0604030504040204" pitchFamily="50" charset="-128"/>
              </a:rPr>
              <a:t>＜参考：近年の「テレワーク先駆者百選</a:t>
            </a:r>
            <a:r>
              <a:rPr lang="en-US" altLang="ja-JP" sz="1200" baseline="300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総務大臣賞 受賞企業＞</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本年度から名称及び審査基準等を変更</a:t>
            </a:r>
            <a:br>
              <a:rPr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令和４年度</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：アルー</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イクマリエ、</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ジェニオ</a:t>
            </a:r>
            <a:r>
              <a:rPr lang="ja-JP" altLang="en-US" sz="1200" dirty="0">
                <a:solidFill>
                  <a:prstClr val="black"/>
                </a:solidFill>
                <a:latin typeface="Meiryo UI" panose="020B0604030504040204" pitchFamily="50" charset="-128"/>
                <a:ea typeface="Meiryo UI" panose="020B0604030504040204" pitchFamily="50" charset="-128"/>
              </a:rPr>
              <a:t>、ソフトバンク</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)PHONE APPLI</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リコー</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令和３年度</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：愛和税理士法人、</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エグゼクティブ、</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三技協、</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ニット、日本航空</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ネットリンクス</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令和２年度	：江崎グリコ株式会社、株式会社キャスター、チューリッヒ保険会社、富士通株式会社、八尾トーヨー住器株式会社</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23" name="フリーフォーム 3">
            <a:extLst>
              <a:ext uri="{FF2B5EF4-FFF2-40B4-BE49-F238E27FC236}">
                <a16:creationId xmlns:a16="http://schemas.microsoft.com/office/drawing/2014/main" id="{FAF66242-3F65-4755-8431-9E6B52D84C4F}"/>
              </a:ext>
            </a:extLst>
          </p:cNvPr>
          <p:cNvSpPr>
            <a:spLocks noChangeAspect="1"/>
          </p:cNvSpPr>
          <p:nvPr/>
        </p:nvSpPr>
        <p:spPr>
          <a:xfrm>
            <a:off x="200785" y="3692512"/>
            <a:ext cx="2867944" cy="2734468"/>
          </a:xfrm>
          <a:custGeom>
            <a:avLst/>
            <a:gdLst>
              <a:gd name="connsiteX0" fmla="*/ 0 w 523368"/>
              <a:gd name="connsiteY0" fmla="*/ 484313 h 484313"/>
              <a:gd name="connsiteX1" fmla="*/ 261684 w 523368"/>
              <a:gd name="connsiteY1" fmla="*/ 0 h 484313"/>
              <a:gd name="connsiteX2" fmla="*/ 261684 w 523368"/>
              <a:gd name="connsiteY2" fmla="*/ 0 h 484313"/>
              <a:gd name="connsiteX3" fmla="*/ 523368 w 523368"/>
              <a:gd name="connsiteY3" fmla="*/ 484313 h 484313"/>
              <a:gd name="connsiteX4" fmla="*/ 0 w 523368"/>
              <a:gd name="connsiteY4" fmla="*/ 484313 h 484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68" h="484313">
                <a:moveTo>
                  <a:pt x="0" y="484313"/>
                </a:moveTo>
                <a:lnTo>
                  <a:pt x="261684" y="0"/>
                </a:lnTo>
                <a:lnTo>
                  <a:pt x="261684" y="0"/>
                </a:lnTo>
                <a:lnTo>
                  <a:pt x="523368" y="484313"/>
                </a:lnTo>
                <a:lnTo>
                  <a:pt x="0" y="484313"/>
                </a:lnTo>
                <a:close/>
              </a:path>
            </a:pathLst>
          </a:custGeom>
          <a:gradFill rotWithShape="0">
            <a:gsLst>
              <a:gs pos="0">
                <a:schemeClr val="tx2">
                  <a:lumMod val="60000"/>
                  <a:lumOff val="40000"/>
                </a:schemeClr>
              </a:gs>
              <a:gs pos="48000">
                <a:schemeClr val="tx2">
                  <a:lumMod val="40000"/>
                  <a:lumOff val="60000"/>
                </a:schemeClr>
              </a:gs>
              <a:gs pos="100000">
                <a:schemeClr val="tx2">
                  <a:lumMod val="20000"/>
                  <a:lumOff val="80000"/>
                </a:schemeClr>
              </a:gs>
            </a:gsLst>
            <a:lin ang="16200000" scaled="1"/>
          </a:gradFill>
          <a:ln w="19050">
            <a:solidFill>
              <a:schemeClr val="bg1">
                <a:lumMod val="6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09" tIns="316455" rIns="24809" bIns="24809" numCol="1" spcCol="1270" anchor="ctr" anchorCtr="0">
            <a:noAutofit/>
          </a:bodyPr>
          <a:lstStyle/>
          <a:p>
            <a:pPr algn="ctr" defTabSz="868286">
              <a:lnSpc>
                <a:spcPct val="90000"/>
              </a:lnSpc>
              <a:spcBef>
                <a:spcPct val="0"/>
              </a:spcBef>
              <a:spcAft>
                <a:spcPct val="35000"/>
              </a:spcAft>
            </a:pPr>
            <a:endParaRPr lang="en-US" altLang="ja-JP" sz="1953" b="1" dirty="0">
              <a:solidFill>
                <a:srgbClr val="002060"/>
              </a:solidFill>
              <a:latin typeface="Meiryo UI" panose="020B0604030504040204" pitchFamily="50" charset="-128"/>
              <a:ea typeface="Meiryo UI" panose="020B0604030504040204" pitchFamily="50" charset="-128"/>
            </a:endParaRPr>
          </a:p>
          <a:p>
            <a:pPr algn="ctr" defTabSz="868286">
              <a:lnSpc>
                <a:spcPct val="90000"/>
              </a:lnSpc>
              <a:spcBef>
                <a:spcPct val="0"/>
              </a:spcBef>
              <a:spcAft>
                <a:spcPct val="35000"/>
              </a:spcAft>
            </a:pPr>
            <a:endParaRPr lang="en-US" altLang="ja-JP" sz="1953" b="1" dirty="0">
              <a:solidFill>
                <a:srgbClr val="002060"/>
              </a:solidFill>
              <a:latin typeface="Meiryo UI" panose="020B0604030504040204" pitchFamily="50" charset="-128"/>
              <a:ea typeface="Meiryo UI" panose="020B0604030504040204" pitchFamily="50" charset="-128"/>
            </a:endParaRPr>
          </a:p>
          <a:p>
            <a:pPr algn="ctr" defTabSz="868286">
              <a:lnSpc>
                <a:spcPct val="90000"/>
              </a:lnSpc>
              <a:spcBef>
                <a:spcPct val="0"/>
              </a:spcBef>
              <a:spcAft>
                <a:spcPct val="35000"/>
              </a:spcAft>
            </a:pPr>
            <a:r>
              <a:rPr lang="ja-JP" altLang="en-US" sz="1953" b="1" dirty="0">
                <a:solidFill>
                  <a:srgbClr val="002060"/>
                </a:solidFill>
                <a:latin typeface="Meiryo UI" panose="020B0604030504040204" pitchFamily="50" charset="-128"/>
                <a:ea typeface="Meiryo UI" panose="020B0604030504040204" pitchFamily="50" charset="-128"/>
              </a:rPr>
              <a:t>テレワーク</a:t>
            </a:r>
            <a:br>
              <a:rPr lang="en-US" altLang="ja-JP" sz="1953" b="1" dirty="0">
                <a:solidFill>
                  <a:srgbClr val="002060"/>
                </a:solidFill>
                <a:latin typeface="Meiryo UI" panose="020B0604030504040204" pitchFamily="50" charset="-128"/>
                <a:ea typeface="Meiryo UI" panose="020B0604030504040204" pitchFamily="50" charset="-128"/>
              </a:rPr>
            </a:br>
            <a:r>
              <a:rPr lang="ja-JP" altLang="en-US" sz="1953" b="1" dirty="0">
                <a:solidFill>
                  <a:srgbClr val="002060"/>
                </a:solidFill>
                <a:latin typeface="Meiryo UI" panose="020B0604030504040204" pitchFamily="50" charset="-128"/>
                <a:ea typeface="Meiryo UI" panose="020B0604030504040204" pitchFamily="50" charset="-128"/>
              </a:rPr>
              <a:t>トップランナー</a:t>
            </a:r>
            <a:br>
              <a:rPr lang="en-US" altLang="ja-JP" sz="1953" b="1" dirty="0">
                <a:solidFill>
                  <a:srgbClr val="002060"/>
                </a:solidFill>
                <a:latin typeface="Meiryo UI" panose="020B0604030504040204" pitchFamily="50" charset="-128"/>
                <a:ea typeface="Meiryo UI" panose="020B0604030504040204" pitchFamily="50" charset="-128"/>
              </a:rPr>
            </a:br>
            <a:r>
              <a:rPr lang="en-US" altLang="ja-JP" sz="1953" b="1" dirty="0">
                <a:solidFill>
                  <a:srgbClr val="002060"/>
                </a:solidFill>
                <a:latin typeface="Meiryo UI" panose="020B0604030504040204" pitchFamily="50" charset="-128"/>
                <a:ea typeface="Meiryo UI" panose="020B0604030504040204" pitchFamily="50" charset="-128"/>
              </a:rPr>
              <a:t>2023</a:t>
            </a:r>
            <a:endParaRPr lang="ja-JP" altLang="en-US" sz="1953" b="1" dirty="0">
              <a:solidFill>
                <a:srgbClr val="002060"/>
              </a:solidFill>
              <a:latin typeface="Meiryo UI" panose="020B0604030504040204" pitchFamily="50" charset="-128"/>
              <a:ea typeface="Meiryo UI" panose="020B0604030504040204" pitchFamily="50" charset="-128"/>
            </a:endParaRPr>
          </a:p>
        </p:txBody>
      </p:sp>
      <p:sp>
        <p:nvSpPr>
          <p:cNvPr id="24" name="フリーフォーム 30">
            <a:extLst>
              <a:ext uri="{FF2B5EF4-FFF2-40B4-BE49-F238E27FC236}">
                <a16:creationId xmlns:a16="http://schemas.microsoft.com/office/drawing/2014/main" id="{20BB5719-B7AB-4BF1-978E-FCAD9C95AA49}"/>
              </a:ext>
            </a:extLst>
          </p:cNvPr>
          <p:cNvSpPr>
            <a:spLocks noChangeAspect="1"/>
          </p:cNvSpPr>
          <p:nvPr/>
        </p:nvSpPr>
        <p:spPr>
          <a:xfrm>
            <a:off x="1086023" y="3805241"/>
            <a:ext cx="1100992" cy="1035727"/>
          </a:xfrm>
          <a:custGeom>
            <a:avLst/>
            <a:gdLst>
              <a:gd name="connsiteX0" fmla="*/ 0 w 523368"/>
              <a:gd name="connsiteY0" fmla="*/ 484313 h 484313"/>
              <a:gd name="connsiteX1" fmla="*/ 261684 w 523368"/>
              <a:gd name="connsiteY1" fmla="*/ 0 h 484313"/>
              <a:gd name="connsiteX2" fmla="*/ 261684 w 523368"/>
              <a:gd name="connsiteY2" fmla="*/ 0 h 484313"/>
              <a:gd name="connsiteX3" fmla="*/ 523368 w 523368"/>
              <a:gd name="connsiteY3" fmla="*/ 484313 h 484313"/>
              <a:gd name="connsiteX4" fmla="*/ 0 w 523368"/>
              <a:gd name="connsiteY4" fmla="*/ 484313 h 484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68" h="484313">
                <a:moveTo>
                  <a:pt x="0" y="484313"/>
                </a:moveTo>
                <a:lnTo>
                  <a:pt x="261684" y="0"/>
                </a:lnTo>
                <a:lnTo>
                  <a:pt x="261684" y="0"/>
                </a:lnTo>
                <a:lnTo>
                  <a:pt x="523368" y="484313"/>
                </a:lnTo>
                <a:lnTo>
                  <a:pt x="0" y="484313"/>
                </a:lnTo>
                <a:close/>
              </a:path>
            </a:pathLst>
          </a:custGeom>
          <a:gradFill rotWithShape="0">
            <a:gsLst>
              <a:gs pos="0">
                <a:schemeClr val="accent4">
                  <a:lumMod val="60000"/>
                  <a:lumOff val="40000"/>
                </a:schemeClr>
              </a:gs>
              <a:gs pos="48000">
                <a:schemeClr val="accent4">
                  <a:lumMod val="40000"/>
                  <a:lumOff val="60000"/>
                </a:schemeClr>
              </a:gs>
              <a:gs pos="100000">
                <a:schemeClr val="accent4">
                  <a:lumMod val="20000"/>
                  <a:lumOff val="80000"/>
                </a:schemeClr>
              </a:gs>
            </a:gsLst>
            <a:lin ang="16200000" scaled="1"/>
          </a:gradFill>
          <a:ln w="19050">
            <a:solidFill>
              <a:schemeClr val="bg1">
                <a:lumMod val="6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09" tIns="316455" rIns="24809" bIns="24809" numCol="1" spcCol="1270" anchor="ctr" anchorCtr="0">
            <a:noAutofit/>
          </a:bodyPr>
          <a:lstStyle/>
          <a:p>
            <a:pPr algn="ctr" defTabSz="868286">
              <a:lnSpc>
                <a:spcPct val="90000"/>
              </a:lnSpc>
              <a:spcBef>
                <a:spcPct val="0"/>
              </a:spcBef>
              <a:spcAft>
                <a:spcPct val="35000"/>
              </a:spcAft>
            </a:pPr>
            <a:r>
              <a:rPr lang="ja-JP" altLang="en-US" sz="1953" b="1" dirty="0">
                <a:solidFill>
                  <a:srgbClr val="002060"/>
                </a:solidFill>
                <a:latin typeface="Meiryo UI" panose="020B0604030504040204" pitchFamily="50" charset="-128"/>
                <a:ea typeface="Meiryo UI" panose="020B0604030504040204" pitchFamily="50" charset="-128"/>
              </a:rPr>
              <a:t>総務</a:t>
            </a:r>
            <a:br>
              <a:rPr lang="en-US" altLang="ja-JP" sz="1953" b="1" dirty="0">
                <a:solidFill>
                  <a:srgbClr val="002060"/>
                </a:solidFill>
                <a:latin typeface="Meiryo UI" panose="020B0604030504040204" pitchFamily="50" charset="-128"/>
                <a:ea typeface="Meiryo UI" panose="020B0604030504040204" pitchFamily="50" charset="-128"/>
              </a:rPr>
            </a:br>
            <a:r>
              <a:rPr lang="ja-JP" altLang="en-US" sz="1953" b="1" dirty="0">
                <a:solidFill>
                  <a:srgbClr val="002060"/>
                </a:solidFill>
                <a:latin typeface="Meiryo UI" panose="020B0604030504040204" pitchFamily="50" charset="-128"/>
                <a:ea typeface="Meiryo UI" panose="020B0604030504040204" pitchFamily="50" charset="-128"/>
              </a:rPr>
              <a:t>大臣賞</a:t>
            </a:r>
          </a:p>
        </p:txBody>
      </p:sp>
      <p:sp>
        <p:nvSpPr>
          <p:cNvPr id="33" name="正方形/長方形 32">
            <a:extLst>
              <a:ext uri="{FF2B5EF4-FFF2-40B4-BE49-F238E27FC236}">
                <a16:creationId xmlns:a16="http://schemas.microsoft.com/office/drawing/2014/main" id="{BBE63296-CF6E-4318-B087-69D7447676D2}"/>
              </a:ext>
            </a:extLst>
          </p:cNvPr>
          <p:cNvSpPr/>
          <p:nvPr/>
        </p:nvSpPr>
        <p:spPr>
          <a:xfrm>
            <a:off x="8018761" y="3692513"/>
            <a:ext cx="1798705" cy="1114388"/>
          </a:xfrm>
          <a:prstGeom prst="rect">
            <a:avLst/>
          </a:prstGeom>
          <a:solidFill>
            <a:schemeClr val="accent1">
              <a:lumMod val="20000"/>
              <a:lumOff val="80000"/>
              <a:alpha val="56000"/>
            </a:schemeClr>
          </a:solidFill>
          <a:ln w="9525" cap="flat" cmpd="sng" algn="ctr">
            <a:solidFill>
              <a:schemeClr val="accent1"/>
            </a:solidFill>
            <a:prstDash val="solid"/>
            <a:miter lim="800000"/>
          </a:ln>
          <a:effectLst/>
        </p:spPr>
        <p:txBody>
          <a:bodyPr lIns="72000" tIns="36000" rIns="72000" bIns="36000" rtlCol="0" anchor="ctr"/>
          <a:lstStyle/>
          <a:p>
            <a:pPr algn="ctr" defTabSz="456971">
              <a:defRPr/>
            </a:pPr>
            <a:r>
              <a:rPr kumimoji="0" lang="ja-JP" altLang="en-US" sz="1200" u="sng" kern="0" dirty="0">
                <a:latin typeface="Meiryo UI" panose="020B0604030504040204" pitchFamily="50" charset="-128"/>
                <a:ea typeface="Meiryo UI" panose="020B0604030504040204" pitchFamily="50" charset="-128"/>
              </a:rPr>
              <a:t>総務大臣賞受賞者</a:t>
            </a:r>
            <a:br>
              <a:rPr kumimoji="0" lang="en-US" altLang="ja-JP" sz="1200" u="sng" kern="0" dirty="0">
                <a:latin typeface="Meiryo UI" panose="020B0604030504040204" pitchFamily="50" charset="-128"/>
                <a:ea typeface="Meiryo UI" panose="020B0604030504040204" pitchFamily="50" charset="-128"/>
              </a:rPr>
            </a:br>
            <a:r>
              <a:rPr kumimoji="0" lang="ja-JP" altLang="en-US" sz="1200" u="sng" kern="0" dirty="0">
                <a:latin typeface="Meiryo UI" panose="020B0604030504040204" pitchFamily="50" charset="-128"/>
                <a:ea typeface="Meiryo UI" panose="020B0604030504040204" pitchFamily="50" charset="-128"/>
              </a:rPr>
              <a:t>について</a:t>
            </a:r>
            <a:endParaRPr kumimoji="0" lang="en-US" altLang="ja-JP" sz="1200" u="sng" kern="0" dirty="0">
              <a:latin typeface="Meiryo UI" panose="020B0604030504040204" pitchFamily="50" charset="-128"/>
              <a:ea typeface="Meiryo UI" panose="020B0604030504040204" pitchFamily="50" charset="-128"/>
            </a:endParaRPr>
          </a:p>
          <a:p>
            <a:pPr marL="171450" indent="-171450" defTabSz="456971">
              <a:buFont typeface="Arial" panose="020B0604020202020204" pitchFamily="34" charset="0"/>
              <a:buChar char="•"/>
              <a:defRPr/>
            </a:pPr>
            <a:r>
              <a:rPr kumimoji="0" lang="ja-JP" altLang="en-US" sz="1100" kern="0" dirty="0">
                <a:latin typeface="Meiryo UI" panose="020B0604030504040204" pitchFamily="50" charset="-128"/>
                <a:ea typeface="Meiryo UI" panose="020B0604030504040204" pitchFamily="50" charset="-128"/>
              </a:rPr>
              <a:t>取組に関するメディアからの取材・情報発信を予定（新聞、就職・転職情報メディア等を予定）</a:t>
            </a:r>
          </a:p>
        </p:txBody>
      </p:sp>
      <p:sp>
        <p:nvSpPr>
          <p:cNvPr id="18" name="正方形/長方形 17">
            <a:extLst>
              <a:ext uri="{FF2B5EF4-FFF2-40B4-BE49-F238E27FC236}">
                <a16:creationId xmlns:a16="http://schemas.microsoft.com/office/drawing/2014/main" id="{A54B0005-7AE4-4C45-B2C3-ED4B7181CE0B}"/>
              </a:ext>
            </a:extLst>
          </p:cNvPr>
          <p:cNvSpPr/>
          <p:nvPr/>
        </p:nvSpPr>
        <p:spPr>
          <a:xfrm>
            <a:off x="8018761" y="4893907"/>
            <a:ext cx="1798705" cy="1311165"/>
          </a:xfrm>
          <a:prstGeom prst="rect">
            <a:avLst/>
          </a:prstGeom>
          <a:solidFill>
            <a:schemeClr val="accent1">
              <a:lumMod val="20000"/>
              <a:lumOff val="80000"/>
              <a:alpha val="56000"/>
            </a:schemeClr>
          </a:solidFill>
          <a:ln w="9525" cap="flat" cmpd="sng" algn="ctr">
            <a:solidFill>
              <a:schemeClr val="accent1"/>
            </a:solidFill>
            <a:prstDash val="solid"/>
            <a:miter lim="800000"/>
          </a:ln>
          <a:effectLst/>
        </p:spPr>
        <p:txBody>
          <a:bodyPr lIns="72000" tIns="144000" rIns="72000" bIns="36000" rtlCol="0" anchor="ctr"/>
          <a:lstStyle/>
          <a:p>
            <a:pPr algn="ctr" defTabSz="456971">
              <a:defRPr/>
            </a:pPr>
            <a:r>
              <a:rPr kumimoji="0" lang="ja-JP" altLang="en-US" sz="1200" u="sng" kern="0" dirty="0">
                <a:latin typeface="Meiryo UI" panose="020B0604030504040204" pitchFamily="50" charset="-128"/>
                <a:ea typeface="Meiryo UI" panose="020B0604030504040204" pitchFamily="50" charset="-128"/>
              </a:rPr>
              <a:t>テレワークトップランナー</a:t>
            </a:r>
            <a:r>
              <a:rPr kumimoji="0" lang="en-US" altLang="ja-JP" sz="1200" u="sng" kern="0" dirty="0">
                <a:latin typeface="Meiryo UI" panose="020B0604030504040204" pitchFamily="50" charset="-128"/>
                <a:ea typeface="Meiryo UI" panose="020B0604030504040204" pitchFamily="50" charset="-128"/>
              </a:rPr>
              <a:t>2023</a:t>
            </a:r>
            <a:r>
              <a:rPr kumimoji="0" lang="ja-JP" altLang="en-US" sz="1200" u="sng" kern="0" dirty="0">
                <a:latin typeface="Meiryo UI" panose="020B0604030504040204" pitchFamily="50" charset="-128"/>
                <a:ea typeface="Meiryo UI" panose="020B0604030504040204" pitchFamily="50" charset="-128"/>
              </a:rPr>
              <a:t>選定者について</a:t>
            </a:r>
            <a:endParaRPr kumimoji="0" lang="en-US" altLang="ja-JP" sz="1200" u="sng" kern="0" dirty="0">
              <a:latin typeface="Meiryo UI" panose="020B0604030504040204" pitchFamily="50" charset="-128"/>
              <a:ea typeface="Meiryo UI" panose="020B0604030504040204" pitchFamily="50" charset="-128"/>
            </a:endParaRPr>
          </a:p>
          <a:p>
            <a:pPr marL="171450" indent="-171450" defTabSz="456971">
              <a:spcBef>
                <a:spcPts val="600"/>
              </a:spcBef>
              <a:buFont typeface="Arial" panose="020B0604020202020204" pitchFamily="34" charset="0"/>
              <a:buChar char="•"/>
              <a:defRPr/>
            </a:pPr>
            <a:r>
              <a:rPr kumimoji="0" lang="ja-JP" altLang="en-US" sz="1100" kern="0" dirty="0">
                <a:latin typeface="Meiryo UI" panose="020B0604030504040204" pitchFamily="50" charset="-128"/>
                <a:ea typeface="Meiryo UI" panose="020B0604030504040204" pitchFamily="50" charset="-128"/>
              </a:rPr>
              <a:t>「テレワークトップランナー</a:t>
            </a:r>
            <a:r>
              <a:rPr kumimoji="0" lang="en-US" altLang="ja-JP" sz="1100" kern="0" dirty="0">
                <a:latin typeface="Meiryo UI" panose="020B0604030504040204" pitchFamily="50" charset="-128"/>
                <a:ea typeface="Meiryo UI" panose="020B0604030504040204" pitchFamily="50" charset="-128"/>
              </a:rPr>
              <a:t>2023</a:t>
            </a:r>
            <a:r>
              <a:rPr kumimoji="0" lang="ja-JP" altLang="en-US" sz="1100" kern="0" dirty="0">
                <a:latin typeface="Meiryo UI" panose="020B0604030504040204" pitchFamily="50" charset="-128"/>
                <a:ea typeface="Meiryo UI" panose="020B0604030504040204" pitchFamily="50" charset="-128"/>
              </a:rPr>
              <a:t>」のロゴを付与</a:t>
            </a:r>
            <a:endParaRPr kumimoji="0" lang="en-US" altLang="ja-JP" sz="1100" kern="0" dirty="0">
              <a:latin typeface="Meiryo UI" panose="020B0604030504040204" pitchFamily="50" charset="-128"/>
              <a:ea typeface="Meiryo UI" panose="020B0604030504040204" pitchFamily="50" charset="-128"/>
            </a:endParaRPr>
          </a:p>
          <a:p>
            <a:pPr marL="171450" indent="-171450" defTabSz="456971">
              <a:buFont typeface="Arial" panose="020B0604020202020204" pitchFamily="34" charset="0"/>
              <a:buChar char="•"/>
              <a:defRPr/>
            </a:pPr>
            <a:endParaRPr kumimoji="0" lang="ja-JP" altLang="en-US"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9852832"/>
      </p:ext>
    </p:extLst>
  </p:cSld>
  <p:clrMapOvr>
    <a:masterClrMapping/>
  </p:clrMapOvr>
</p:sld>
</file>

<file path=ppt/theme/theme1.xml><?xml version="1.0" encoding="utf-8"?>
<a:theme xmlns:a="http://schemas.openxmlformats.org/drawingml/2006/main" name="4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rotWithShape="0">
          <a:gsLst>
            <a:gs pos="0">
              <a:schemeClr val="accent4">
                <a:lumMod val="60000"/>
                <a:lumOff val="40000"/>
              </a:schemeClr>
            </a:gs>
            <a:gs pos="48000">
              <a:schemeClr val="accent4">
                <a:lumMod val="40000"/>
                <a:lumOff val="60000"/>
              </a:schemeClr>
            </a:gs>
            <a:gs pos="100000">
              <a:schemeClr val="accent4">
                <a:lumMod val="20000"/>
                <a:lumOff val="80000"/>
              </a:schemeClr>
            </a:gs>
          </a:gsLst>
          <a:lin ang="16200000" scaled="1"/>
        </a:gradFill>
        <a:ln w="12700">
          <a:solidFill>
            <a:schemeClr val="bg1">
              <a:lumMod val="65000"/>
            </a:schemeClr>
          </a:solidFill>
        </a:ln>
      </a:spPr>
      <a:bodyPr spcFirstLastPara="0" vert="horz" wrap="square" lIns="24809" tIns="316455" rIns="24809" bIns="24809" numCol="1" spcCol="1270" anchor="ctr" anchorCtr="0">
        <a:noAutofit/>
      </a:bodyPr>
      <a:lstStyle>
        <a:defPPr algn="ctr" defTabSz="868286">
          <a:lnSpc>
            <a:spcPct val="90000"/>
          </a:lnSpc>
          <a:spcBef>
            <a:spcPct val="0"/>
          </a:spcBef>
          <a:spcAft>
            <a:spcPct val="35000"/>
          </a:spcAft>
          <a:defRPr sz="1953" b="1" dirty="0">
            <a:solidFill>
              <a:srgbClr val="002060"/>
            </a:solidFill>
            <a:latin typeface="Meiryo UI" panose="020B0604030504040204" pitchFamily="50" charset="-128"/>
            <a:ea typeface="Meiryo UI" panose="020B0604030504040204" pitchFamily="50" charset="-128"/>
          </a:defRPr>
        </a:defPPr>
      </a:lstStyle>
      <a:style>
        <a:lnRef idx="2">
          <a:scrgbClr r="0" g="0" b="0"/>
        </a:lnRef>
        <a:fillRef idx="1">
          <a:scrgbClr r="0" g="0" b="0"/>
        </a:fillRef>
        <a:effectRef idx="0">
          <a:schemeClr val="accent1">
            <a:hueOff val="0"/>
            <a:satOff val="0"/>
            <a:lumOff val="0"/>
            <a:alphaOff val="0"/>
          </a:schemeClr>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494</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ＭＳ Ｐゴシック</vt:lpstr>
      <vt:lpstr>Arial</vt:lpstr>
      <vt:lpstr>Calibri</vt:lpstr>
      <vt:lpstr>4_標準デザイン</vt:lpstr>
      <vt:lpstr>テレワークトップランナー2023　施策概要</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作成者</cp:lastModifiedBy>
  <cp:revision>465</cp:revision>
  <cp:lastPrinted>2023-05-30T08:24:08Z</cp:lastPrinted>
  <dcterms:created xsi:type="dcterms:W3CDTF">2015-09-01T09:27:22Z</dcterms:created>
  <dcterms:modified xsi:type="dcterms:W3CDTF">2024-04-16T04:50:49Z</dcterms:modified>
</cp:coreProperties>
</file>