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10"/>
  </p:notesMasterIdLst>
  <p:sldIdLst>
    <p:sldId id="266" r:id="rId2"/>
    <p:sldId id="268" r:id="rId3"/>
    <p:sldId id="267" r:id="rId4"/>
    <p:sldId id="270" r:id="rId5"/>
    <p:sldId id="271" r:id="rId6"/>
    <p:sldId id="269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7"/>
    <p:restoredTop sz="93669"/>
  </p:normalViewPr>
  <p:slideViewPr>
    <p:cSldViewPr snapToGrid="0">
      <p:cViewPr>
        <p:scale>
          <a:sx n="110" d="100"/>
          <a:sy n="110" d="100"/>
        </p:scale>
        <p:origin x="71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notesMasters/notesMaster1.xml" Type="http://schemas.openxmlformats.org/officeDocument/2006/relationships/notesMaster"/><Relationship Id="rId11" Target="presProps.xml" Type="http://schemas.openxmlformats.org/officeDocument/2006/relationships/presProps"/><Relationship Id="rId12" Target="viewProps.xml" Type="http://schemas.openxmlformats.org/officeDocument/2006/relationships/viewProps"/><Relationship Id="rId13" Target="theme/theme1.xml" Type="http://schemas.openxmlformats.org/officeDocument/2006/relationships/theme"/><Relationship Id="rId14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A836-16C7-8E4B-9F73-56CCD543AE2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793B-036E-B540-BCC9-D1323B12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4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793B-036E-B540-BCC9-D1323B12A5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3617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908A80-A77D-DA46-A1C2-DB3393187367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89988D-8531-9947-8680-3AD61C5D340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8821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A80-A77D-DA46-A1C2-DB3393187367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88D-8531-9947-8680-3AD61C5D3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A80-A77D-DA46-A1C2-DB3393187367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88D-8531-9947-8680-3AD61C5D3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A80-A77D-DA46-A1C2-DB3393187367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88D-8531-9947-8680-3AD61C5D3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908A80-A77D-DA46-A1C2-DB3393187367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89988D-8531-9947-8680-3AD61C5D34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4446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A80-A77D-DA46-A1C2-DB3393187367}" type="datetimeFigureOut">
              <a:rPr lang="en-US" smtClean="0"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88D-8531-9947-8680-3AD61C5D3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A80-A77D-DA46-A1C2-DB3393187367}" type="datetimeFigureOut">
              <a:rPr lang="en-US" smtClean="0"/>
              <a:t>6/18/24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88D-8531-9947-8680-3AD61C5D3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8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A80-A77D-DA46-A1C2-DB3393187367}" type="datetimeFigureOut">
              <a:rPr lang="en-US" smtClean="0"/>
              <a:t>6/18/24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88D-8531-9947-8680-3AD61C5D3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3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A80-A77D-DA46-A1C2-DB3393187367}" type="datetimeFigureOut">
              <a:rPr lang="en-US" smtClean="0"/>
              <a:t>6/18/24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88D-8531-9947-8680-3AD61C5D3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0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908A80-A77D-DA46-A1C2-DB3393187367}" type="datetimeFigureOut">
              <a:rPr lang="en-US" smtClean="0"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89988D-8531-9947-8680-3AD61C5D34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92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908A80-A77D-DA46-A1C2-DB3393187367}" type="datetimeFigureOut">
              <a:rPr lang="en-US" smtClean="0"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89988D-8531-9947-8680-3AD61C5D34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972770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B908A80-A77D-DA46-A1C2-DB3393187367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989988D-8531-9947-8680-3AD61C5D34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498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and white logo&#10;&#10;Description automatically generated">
            <a:extLst>
              <a:ext uri="{FF2B5EF4-FFF2-40B4-BE49-F238E27FC236}">
                <a16:creationId xmlns:a16="http://schemas.microsoft.com/office/drawing/2014/main" id="{EF0F1999-7ED4-2BB8-CA84-2BEFC1FC7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7" y="350140"/>
            <a:ext cx="2630705" cy="26258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D939AF-5483-6FBA-3E3F-F847BAE16E58}"/>
              </a:ext>
            </a:extLst>
          </p:cNvPr>
          <p:cNvSpPr txBox="1"/>
          <p:nvPr/>
        </p:nvSpPr>
        <p:spPr>
          <a:xfrm>
            <a:off x="4122774" y="585825"/>
            <a:ext cx="535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FAIRAZ D. DIANALAN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A5165E-7219-4703-6F2A-8C013E9BD7BF}"/>
              </a:ext>
            </a:extLst>
          </p:cNvPr>
          <p:cNvSpPr txBox="1"/>
          <p:nvPr/>
        </p:nvSpPr>
        <p:spPr>
          <a:xfrm>
            <a:off x="1061357" y="2866389"/>
            <a:ext cx="10069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ptos" panose="020B0004020202020204" pitchFamily="34" charset="0"/>
                <a:ea typeface="Palatino" pitchFamily="2" charset="77"/>
              </a:rPr>
              <a:t>The Assessment Report:</a:t>
            </a:r>
          </a:p>
          <a:p>
            <a:pPr algn="ctr"/>
            <a:r>
              <a:rPr lang="en-US" sz="6600" b="1" dirty="0">
                <a:latin typeface="Aptos" panose="020B0004020202020204" pitchFamily="34" charset="0"/>
                <a:ea typeface="Palatino" pitchFamily="2" charset="77"/>
              </a:rPr>
              <a:t>Past and Future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DAC0B-290E-6899-444F-9958AC3B7412}"/>
              </a:ext>
            </a:extLst>
          </p:cNvPr>
          <p:cNvSpPr txBox="1"/>
          <p:nvPr/>
        </p:nvSpPr>
        <p:spPr>
          <a:xfrm>
            <a:off x="4122774" y="1138497"/>
            <a:ext cx="83402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MINISTRY OF THE INTERIOR AND LOCAL GOVERNMENT</a:t>
            </a:r>
          </a:p>
          <a:p>
            <a:r>
              <a:rPr lang="en-US" b="1" i="1" dirty="0"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BANGSAMORO AUTONOMOUS REGION IN MUSLIM MINDANAO</a:t>
            </a:r>
          </a:p>
          <a:p>
            <a:r>
              <a:rPr lang="en-US" sz="3200" b="1" i="1" dirty="0"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PHILIPPINES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456556-5F00-27D4-37CA-2996B1880DF3}"/>
              </a:ext>
            </a:extLst>
          </p:cNvPr>
          <p:cNvSpPr txBox="1"/>
          <p:nvPr/>
        </p:nvSpPr>
        <p:spPr>
          <a:xfrm>
            <a:off x="1360966" y="5579166"/>
            <a:ext cx="5231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>
                <a:latin typeface="Aptos" panose="020B0004020202020204" pitchFamily="34" charset="0"/>
              </a:rPr>
              <a:t>Theme of the report.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>
                <a:latin typeface="Aptos" panose="020B0004020202020204" pitchFamily="34" charset="0"/>
              </a:rPr>
              <a:t>Identifying the proper issue.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>
                <a:latin typeface="Aptos" panose="020B0004020202020204" pitchFamily="34" charset="0"/>
              </a:rPr>
              <a:t>Proposed solutions/ways forward.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11531-6289-7EAE-B99E-06028E8C3AD9}"/>
              </a:ext>
            </a:extLst>
          </p:cNvPr>
          <p:cNvSpPr txBox="1"/>
          <p:nvPr/>
        </p:nvSpPr>
        <p:spPr>
          <a:xfrm>
            <a:off x="233915" y="5579166"/>
            <a:ext cx="112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contents:</a:t>
            </a:r>
          </a:p>
        </p:txBody>
      </p:sp>
    </p:spTree>
    <p:extLst>
      <p:ext uri="{BB962C8B-B14F-4D97-AF65-F5344CB8AC3E}">
        <p14:creationId xmlns:p14="http://schemas.microsoft.com/office/powerpoint/2010/main" val="288008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32DD03-7AEF-3BB4-6BAA-74D9578132B6}"/>
              </a:ext>
            </a:extLst>
          </p:cNvPr>
          <p:cNvSpPr txBox="1"/>
          <p:nvPr/>
        </p:nvSpPr>
        <p:spPr>
          <a:xfrm>
            <a:off x="901115" y="1860835"/>
            <a:ext cx="112758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ptos" panose="020B0004020202020204" pitchFamily="34" charset="0"/>
              </a:rPr>
              <a:t>Things to consider</a:t>
            </a:r>
            <a:r>
              <a:rPr lang="en-US" sz="2400" dirty="0">
                <a:latin typeface="Aptos" panose="020B0004020202020204" pitchFamily="34" charset="0"/>
              </a:rPr>
              <a:t>:</a:t>
            </a:r>
          </a:p>
          <a:p>
            <a:endParaRPr lang="en-US" sz="2400" dirty="0">
              <a:latin typeface="Aptos" panose="020B00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>
                <a:latin typeface="Aptos" panose="020B0004020202020204" pitchFamily="34" charset="0"/>
              </a:rPr>
              <a:t>My ROLE as a</a:t>
            </a:r>
            <a:r>
              <a:rPr lang="en-US" sz="2400" dirty="0">
                <a:latin typeface="Aptos" panose="020B0004020202020204" pitchFamily="34" charset="0"/>
              </a:rPr>
              <a:t>:</a:t>
            </a:r>
          </a:p>
          <a:p>
            <a:r>
              <a:rPr lang="en-US" sz="2400" dirty="0">
                <a:latin typeface="Aptos" panose="020B0004020202020204" pitchFamily="34" charset="0"/>
              </a:rPr>
              <a:t>	LOCAL GOVERNMENT OPERATIONS OFFICERS (LGOO)</a:t>
            </a:r>
          </a:p>
          <a:p>
            <a:r>
              <a:rPr lang="en-US" sz="2400" dirty="0">
                <a:latin typeface="Aptos" panose="020B0004020202020204" pitchFamily="34" charset="0"/>
              </a:rPr>
              <a:t>		- Catalyst for GOOD GOVERNANCE.</a:t>
            </a:r>
          </a:p>
          <a:p>
            <a:r>
              <a:rPr lang="en-US" sz="2400" dirty="0">
                <a:latin typeface="Aptos" panose="020B0004020202020204" pitchFamily="34" charset="0"/>
              </a:rPr>
              <a:t>		- Support the local government units (LGUs) to improve the delivery of the </a:t>
            </a:r>
          </a:p>
          <a:p>
            <a:r>
              <a:rPr lang="en-US" sz="2400" dirty="0">
                <a:latin typeface="Aptos" panose="020B0004020202020204" pitchFamily="34" charset="0"/>
              </a:rPr>
              <a:t>		   basic services to their constituents.</a:t>
            </a:r>
          </a:p>
          <a:p>
            <a:r>
              <a:rPr lang="en-US" sz="2400" dirty="0">
                <a:latin typeface="Aptos" panose="020B0004020202020204" pitchFamily="34" charset="0"/>
              </a:rPr>
              <a:t>		- Many more….</a:t>
            </a:r>
          </a:p>
          <a:p>
            <a:endParaRPr lang="en-US" sz="2400" dirty="0">
              <a:latin typeface="Aptos" panose="020B00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>
                <a:latin typeface="Aptos" panose="020B0004020202020204" pitchFamily="34" charset="0"/>
              </a:rPr>
              <a:t>INDICATOR RATINGS and RESULTS:</a:t>
            </a:r>
          </a:p>
          <a:p>
            <a:r>
              <a:rPr lang="en-US" sz="2400" dirty="0">
                <a:latin typeface="Aptos" panose="020B0004020202020204" pitchFamily="34" charset="0"/>
              </a:rPr>
              <a:t>		- Seal of Good Local Governance (SGLG)</a:t>
            </a:r>
          </a:p>
          <a:p>
            <a:r>
              <a:rPr lang="en-US" sz="2400" dirty="0">
                <a:latin typeface="Aptos" panose="020B0004020202020204" pitchFamily="34" charset="0"/>
              </a:rPr>
              <a:t>		- Local Governance Functionality Assessment (</a:t>
            </a:r>
            <a:r>
              <a:rPr lang="en-US" sz="2400" dirty="0" err="1">
                <a:latin typeface="Aptos" panose="020B0004020202020204" pitchFamily="34" charset="0"/>
              </a:rPr>
              <a:t>LoGFA</a:t>
            </a:r>
            <a:r>
              <a:rPr lang="en-US" sz="2400" dirty="0">
                <a:latin typeface="Aptos" panose="020B0004020202020204" pitchFamily="34" charset="0"/>
              </a:rPr>
              <a:t>)</a:t>
            </a:r>
          </a:p>
          <a:p>
            <a:r>
              <a:rPr lang="en-US" sz="2400" dirty="0">
                <a:latin typeface="Aptos" panose="020B0004020202020204" pitchFamily="34" charset="0"/>
              </a:rPr>
              <a:t>		- Various Basic Service Assessments…. (ADAC, CSO, PASS, POC…)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D3965E-A2D9-1616-B559-426BF6769782}"/>
              </a:ext>
            </a:extLst>
          </p:cNvPr>
          <p:cNvSpPr txBox="1"/>
          <p:nvPr/>
        </p:nvSpPr>
        <p:spPr>
          <a:xfrm>
            <a:off x="834671" y="231612"/>
            <a:ext cx="11261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ptos" panose="020B0004020202020204" pitchFamily="34" charset="0"/>
              </a:rPr>
              <a:t>EFFECTIVE AND GOOD LOCAL GOVERNANCE</a:t>
            </a:r>
          </a:p>
          <a:p>
            <a:pPr algn="ctr"/>
            <a:endParaRPr lang="en-US" sz="2400" b="1" dirty="0">
              <a:latin typeface="Aptos" panose="020B0004020202020204" pitchFamily="34" charset="0"/>
            </a:endParaRP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“Lack of People’s Engagement/Participation in Local Governance”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A83C29D6-FABD-529E-2A07-A5AFF950F3A0}"/>
              </a:ext>
            </a:extLst>
          </p:cNvPr>
          <p:cNvSpPr/>
          <p:nvPr/>
        </p:nvSpPr>
        <p:spPr>
          <a:xfrm rot="10800000">
            <a:off x="5987089" y="823106"/>
            <a:ext cx="551933" cy="346482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AAFDCB9-BF0E-9483-884C-9AEC8108D9EF}"/>
              </a:ext>
            </a:extLst>
          </p:cNvPr>
          <p:cNvSpPr/>
          <p:nvPr/>
        </p:nvSpPr>
        <p:spPr>
          <a:xfrm>
            <a:off x="1307808" y="1658677"/>
            <a:ext cx="10132828" cy="59872"/>
          </a:xfrm>
          <a:custGeom>
            <a:avLst/>
            <a:gdLst>
              <a:gd name="connsiteX0" fmla="*/ 0 w 10132828"/>
              <a:gd name="connsiteY0" fmla="*/ 116958 h 202019"/>
              <a:gd name="connsiteX1" fmla="*/ 202019 w 10132828"/>
              <a:gd name="connsiteY1" fmla="*/ 159489 h 202019"/>
              <a:gd name="connsiteX2" fmla="*/ 606056 w 10132828"/>
              <a:gd name="connsiteY2" fmla="*/ 180754 h 202019"/>
              <a:gd name="connsiteX3" fmla="*/ 754912 w 10132828"/>
              <a:gd name="connsiteY3" fmla="*/ 191386 h 202019"/>
              <a:gd name="connsiteX4" fmla="*/ 1488558 w 10132828"/>
              <a:gd name="connsiteY4" fmla="*/ 202019 h 202019"/>
              <a:gd name="connsiteX5" fmla="*/ 2349796 w 10132828"/>
              <a:gd name="connsiteY5" fmla="*/ 180754 h 202019"/>
              <a:gd name="connsiteX6" fmla="*/ 2434856 w 10132828"/>
              <a:gd name="connsiteY6" fmla="*/ 170121 h 202019"/>
              <a:gd name="connsiteX7" fmla="*/ 2562447 w 10132828"/>
              <a:gd name="connsiteY7" fmla="*/ 148856 h 202019"/>
              <a:gd name="connsiteX8" fmla="*/ 2647507 w 10132828"/>
              <a:gd name="connsiteY8" fmla="*/ 127591 h 202019"/>
              <a:gd name="connsiteX9" fmla="*/ 2892056 w 10132828"/>
              <a:gd name="connsiteY9" fmla="*/ 74428 h 202019"/>
              <a:gd name="connsiteX10" fmla="*/ 3019647 w 10132828"/>
              <a:gd name="connsiteY10" fmla="*/ 42531 h 202019"/>
              <a:gd name="connsiteX11" fmla="*/ 3083442 w 10132828"/>
              <a:gd name="connsiteY11" fmla="*/ 21265 h 202019"/>
              <a:gd name="connsiteX12" fmla="*/ 3147237 w 10132828"/>
              <a:gd name="connsiteY12" fmla="*/ 10633 h 202019"/>
              <a:gd name="connsiteX13" fmla="*/ 3189768 w 10132828"/>
              <a:gd name="connsiteY13" fmla="*/ 0 h 202019"/>
              <a:gd name="connsiteX14" fmla="*/ 3487479 w 10132828"/>
              <a:gd name="connsiteY14" fmla="*/ 10633 h 202019"/>
              <a:gd name="connsiteX15" fmla="*/ 3540642 w 10132828"/>
              <a:gd name="connsiteY15" fmla="*/ 21265 h 202019"/>
              <a:gd name="connsiteX16" fmla="*/ 3583172 w 10132828"/>
              <a:gd name="connsiteY16" fmla="*/ 31898 h 202019"/>
              <a:gd name="connsiteX17" fmla="*/ 3657600 w 10132828"/>
              <a:gd name="connsiteY17" fmla="*/ 53163 h 202019"/>
              <a:gd name="connsiteX18" fmla="*/ 3742661 w 10132828"/>
              <a:gd name="connsiteY18" fmla="*/ 63796 h 202019"/>
              <a:gd name="connsiteX19" fmla="*/ 3965944 w 10132828"/>
              <a:gd name="connsiteY19" fmla="*/ 95693 h 202019"/>
              <a:gd name="connsiteX20" fmla="*/ 4774019 w 10132828"/>
              <a:gd name="connsiteY20" fmla="*/ 116958 h 202019"/>
              <a:gd name="connsiteX21" fmla="*/ 5411972 w 10132828"/>
              <a:gd name="connsiteY21" fmla="*/ 106326 h 202019"/>
              <a:gd name="connsiteX22" fmla="*/ 5730949 w 10132828"/>
              <a:gd name="connsiteY22" fmla="*/ 74428 h 202019"/>
              <a:gd name="connsiteX23" fmla="*/ 5869172 w 10132828"/>
              <a:gd name="connsiteY23" fmla="*/ 63796 h 202019"/>
              <a:gd name="connsiteX24" fmla="*/ 5954233 w 10132828"/>
              <a:gd name="connsiteY24" fmla="*/ 53163 h 202019"/>
              <a:gd name="connsiteX25" fmla="*/ 6198782 w 10132828"/>
              <a:gd name="connsiteY25" fmla="*/ 42531 h 202019"/>
              <a:gd name="connsiteX26" fmla="*/ 6379535 w 10132828"/>
              <a:gd name="connsiteY26" fmla="*/ 21265 h 202019"/>
              <a:gd name="connsiteX27" fmla="*/ 6496493 w 10132828"/>
              <a:gd name="connsiteY27" fmla="*/ 10633 h 202019"/>
              <a:gd name="connsiteX28" fmla="*/ 6730409 w 10132828"/>
              <a:gd name="connsiteY28" fmla="*/ 21265 h 202019"/>
              <a:gd name="connsiteX29" fmla="*/ 6772940 w 10132828"/>
              <a:gd name="connsiteY29" fmla="*/ 31898 h 202019"/>
              <a:gd name="connsiteX30" fmla="*/ 6985591 w 10132828"/>
              <a:gd name="connsiteY30" fmla="*/ 42531 h 202019"/>
              <a:gd name="connsiteX31" fmla="*/ 7389628 w 10132828"/>
              <a:gd name="connsiteY31" fmla="*/ 31898 h 202019"/>
              <a:gd name="connsiteX32" fmla="*/ 7474689 w 10132828"/>
              <a:gd name="connsiteY32" fmla="*/ 21265 h 202019"/>
              <a:gd name="connsiteX33" fmla="*/ 7751135 w 10132828"/>
              <a:gd name="connsiteY33" fmla="*/ 31898 h 202019"/>
              <a:gd name="connsiteX34" fmla="*/ 7793665 w 10132828"/>
              <a:gd name="connsiteY34" fmla="*/ 42531 h 202019"/>
              <a:gd name="connsiteX35" fmla="*/ 7868093 w 10132828"/>
              <a:gd name="connsiteY35" fmla="*/ 95693 h 202019"/>
              <a:gd name="connsiteX36" fmla="*/ 7921256 w 10132828"/>
              <a:gd name="connsiteY36" fmla="*/ 106326 h 202019"/>
              <a:gd name="connsiteX37" fmla="*/ 8070112 w 10132828"/>
              <a:gd name="connsiteY37" fmla="*/ 127591 h 202019"/>
              <a:gd name="connsiteX38" fmla="*/ 8623005 w 10132828"/>
              <a:gd name="connsiteY38" fmla="*/ 116958 h 202019"/>
              <a:gd name="connsiteX39" fmla="*/ 8803758 w 10132828"/>
              <a:gd name="connsiteY39" fmla="*/ 95693 h 202019"/>
              <a:gd name="connsiteX40" fmla="*/ 8963247 w 10132828"/>
              <a:gd name="connsiteY40" fmla="*/ 106326 h 202019"/>
              <a:gd name="connsiteX41" fmla="*/ 9473609 w 10132828"/>
              <a:gd name="connsiteY41" fmla="*/ 127591 h 202019"/>
              <a:gd name="connsiteX42" fmla="*/ 9579935 w 10132828"/>
              <a:gd name="connsiteY42" fmla="*/ 138224 h 202019"/>
              <a:gd name="connsiteX43" fmla="*/ 9664996 w 10132828"/>
              <a:gd name="connsiteY43" fmla="*/ 148856 h 202019"/>
              <a:gd name="connsiteX44" fmla="*/ 9920177 w 10132828"/>
              <a:gd name="connsiteY44" fmla="*/ 159489 h 202019"/>
              <a:gd name="connsiteX45" fmla="*/ 10132828 w 10132828"/>
              <a:gd name="connsiteY45" fmla="*/ 170121 h 20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132828" h="202019">
                <a:moveTo>
                  <a:pt x="0" y="116958"/>
                </a:moveTo>
                <a:cubicBezTo>
                  <a:pt x="24966" y="122719"/>
                  <a:pt x="152796" y="155209"/>
                  <a:pt x="202019" y="159489"/>
                </a:cubicBezTo>
                <a:cubicBezTo>
                  <a:pt x="289737" y="167117"/>
                  <a:pt x="529175" y="176361"/>
                  <a:pt x="606056" y="180754"/>
                </a:cubicBezTo>
                <a:cubicBezTo>
                  <a:pt x="655720" y="183592"/>
                  <a:pt x="705181" y="190188"/>
                  <a:pt x="754912" y="191386"/>
                </a:cubicBezTo>
                <a:lnTo>
                  <a:pt x="1488558" y="202019"/>
                </a:lnTo>
                <a:lnTo>
                  <a:pt x="2349796" y="180754"/>
                </a:lnTo>
                <a:cubicBezTo>
                  <a:pt x="2378342" y="179485"/>
                  <a:pt x="2406533" y="173897"/>
                  <a:pt x="2434856" y="170121"/>
                </a:cubicBezTo>
                <a:cubicBezTo>
                  <a:pt x="2484122" y="163552"/>
                  <a:pt x="2515755" y="159631"/>
                  <a:pt x="2562447" y="148856"/>
                </a:cubicBezTo>
                <a:cubicBezTo>
                  <a:pt x="2590924" y="142284"/>
                  <a:pt x="2619008" y="134068"/>
                  <a:pt x="2647507" y="127591"/>
                </a:cubicBezTo>
                <a:lnTo>
                  <a:pt x="2892056" y="74428"/>
                </a:lnTo>
                <a:cubicBezTo>
                  <a:pt x="2934703" y="64274"/>
                  <a:pt x="2978058" y="56395"/>
                  <a:pt x="3019647" y="42531"/>
                </a:cubicBezTo>
                <a:cubicBezTo>
                  <a:pt x="3040912" y="35442"/>
                  <a:pt x="3061696" y="26702"/>
                  <a:pt x="3083442" y="21265"/>
                </a:cubicBezTo>
                <a:cubicBezTo>
                  <a:pt x="3104357" y="16036"/>
                  <a:pt x="3126097" y="14861"/>
                  <a:pt x="3147237" y="10633"/>
                </a:cubicBezTo>
                <a:cubicBezTo>
                  <a:pt x="3161567" y="7767"/>
                  <a:pt x="3175591" y="3544"/>
                  <a:pt x="3189768" y="0"/>
                </a:cubicBezTo>
                <a:cubicBezTo>
                  <a:pt x="3289005" y="3544"/>
                  <a:pt x="3388361" y="4626"/>
                  <a:pt x="3487479" y="10633"/>
                </a:cubicBezTo>
                <a:cubicBezTo>
                  <a:pt x="3505518" y="11726"/>
                  <a:pt x="3523000" y="17345"/>
                  <a:pt x="3540642" y="21265"/>
                </a:cubicBezTo>
                <a:cubicBezTo>
                  <a:pt x="3554907" y="24435"/>
                  <a:pt x="3569074" y="28053"/>
                  <a:pt x="3583172" y="31898"/>
                </a:cubicBezTo>
                <a:cubicBezTo>
                  <a:pt x="3608065" y="38687"/>
                  <a:pt x="3632299" y="48103"/>
                  <a:pt x="3657600" y="53163"/>
                </a:cubicBezTo>
                <a:cubicBezTo>
                  <a:pt x="3685619" y="58767"/>
                  <a:pt x="3714419" y="59451"/>
                  <a:pt x="3742661" y="63796"/>
                </a:cubicBezTo>
                <a:cubicBezTo>
                  <a:pt x="3866343" y="82824"/>
                  <a:pt x="3732095" y="81077"/>
                  <a:pt x="3965944" y="95693"/>
                </a:cubicBezTo>
                <a:cubicBezTo>
                  <a:pt x="4348332" y="119593"/>
                  <a:pt x="4079255" y="105379"/>
                  <a:pt x="4774019" y="116958"/>
                </a:cubicBezTo>
                <a:lnTo>
                  <a:pt x="5411972" y="106326"/>
                </a:lnTo>
                <a:cubicBezTo>
                  <a:pt x="5481581" y="104392"/>
                  <a:pt x="5680559" y="79304"/>
                  <a:pt x="5730949" y="74428"/>
                </a:cubicBezTo>
                <a:cubicBezTo>
                  <a:pt x="5776945" y="69977"/>
                  <a:pt x="5823170" y="68177"/>
                  <a:pt x="5869172" y="63796"/>
                </a:cubicBezTo>
                <a:cubicBezTo>
                  <a:pt x="5897618" y="61087"/>
                  <a:pt x="5925718" y="55003"/>
                  <a:pt x="5954233" y="53163"/>
                </a:cubicBezTo>
                <a:cubicBezTo>
                  <a:pt x="6035657" y="47910"/>
                  <a:pt x="6117266" y="46075"/>
                  <a:pt x="6198782" y="42531"/>
                </a:cubicBezTo>
                <a:cubicBezTo>
                  <a:pt x="6266575" y="34057"/>
                  <a:pt x="6310606" y="28158"/>
                  <a:pt x="6379535" y="21265"/>
                </a:cubicBezTo>
                <a:lnTo>
                  <a:pt x="6496493" y="10633"/>
                </a:lnTo>
                <a:cubicBezTo>
                  <a:pt x="6574465" y="14177"/>
                  <a:pt x="6652586" y="15279"/>
                  <a:pt x="6730409" y="21265"/>
                </a:cubicBezTo>
                <a:cubicBezTo>
                  <a:pt x="6744979" y="22386"/>
                  <a:pt x="6758377" y="30684"/>
                  <a:pt x="6772940" y="31898"/>
                </a:cubicBezTo>
                <a:cubicBezTo>
                  <a:pt x="6843667" y="37792"/>
                  <a:pt x="6914707" y="38987"/>
                  <a:pt x="6985591" y="42531"/>
                </a:cubicBezTo>
                <a:lnTo>
                  <a:pt x="7389628" y="31898"/>
                </a:lnTo>
                <a:cubicBezTo>
                  <a:pt x="7418175" y="30657"/>
                  <a:pt x="7446115" y="21265"/>
                  <a:pt x="7474689" y="21265"/>
                </a:cubicBezTo>
                <a:cubicBezTo>
                  <a:pt x="7566906" y="21265"/>
                  <a:pt x="7658986" y="28354"/>
                  <a:pt x="7751135" y="31898"/>
                </a:cubicBezTo>
                <a:cubicBezTo>
                  <a:pt x="7765312" y="35442"/>
                  <a:pt x="7780234" y="36775"/>
                  <a:pt x="7793665" y="42531"/>
                </a:cubicBezTo>
                <a:cubicBezTo>
                  <a:pt x="7872998" y="76531"/>
                  <a:pt x="7770007" y="52099"/>
                  <a:pt x="7868093" y="95693"/>
                </a:cubicBezTo>
                <a:cubicBezTo>
                  <a:pt x="7884607" y="103033"/>
                  <a:pt x="7903614" y="102406"/>
                  <a:pt x="7921256" y="106326"/>
                </a:cubicBezTo>
                <a:cubicBezTo>
                  <a:pt x="8015855" y="127348"/>
                  <a:pt x="7906557" y="111235"/>
                  <a:pt x="8070112" y="127591"/>
                </a:cubicBezTo>
                <a:lnTo>
                  <a:pt x="8623005" y="116958"/>
                </a:lnTo>
                <a:cubicBezTo>
                  <a:pt x="8723674" y="113812"/>
                  <a:pt x="8727773" y="110891"/>
                  <a:pt x="8803758" y="95693"/>
                </a:cubicBezTo>
                <a:lnTo>
                  <a:pt x="8963247" y="106326"/>
                </a:lnTo>
                <a:lnTo>
                  <a:pt x="9473609" y="127591"/>
                </a:lnTo>
                <a:lnTo>
                  <a:pt x="9579935" y="138224"/>
                </a:lnTo>
                <a:cubicBezTo>
                  <a:pt x="9608335" y="141379"/>
                  <a:pt x="9636477" y="147074"/>
                  <a:pt x="9664996" y="148856"/>
                </a:cubicBezTo>
                <a:cubicBezTo>
                  <a:pt x="9749964" y="154166"/>
                  <a:pt x="9835135" y="155534"/>
                  <a:pt x="9920177" y="159489"/>
                </a:cubicBezTo>
                <a:cubicBezTo>
                  <a:pt x="10152771" y="170307"/>
                  <a:pt x="10053342" y="170121"/>
                  <a:pt x="10132828" y="17012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0" descr="Follow Rules Icons - Free SVG &amp; PNG Follow Rules Images - Noun Project">
            <a:extLst>
              <a:ext uri="{FF2B5EF4-FFF2-40B4-BE49-F238E27FC236}">
                <a16:creationId xmlns:a16="http://schemas.microsoft.com/office/drawing/2014/main" id="{62A603FA-BE53-713E-798D-26A1DA4B7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02" y="1808085"/>
            <a:ext cx="1726083" cy="17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8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32DD03-7AEF-3BB4-6BAA-74D9578132B6}"/>
              </a:ext>
            </a:extLst>
          </p:cNvPr>
          <p:cNvSpPr txBox="1"/>
          <p:nvPr/>
        </p:nvSpPr>
        <p:spPr>
          <a:xfrm>
            <a:off x="5114980" y="789757"/>
            <a:ext cx="5231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BASIC SERVICES </a:t>
            </a:r>
            <a:r>
              <a:rPr lang="en-US" sz="2400" dirty="0">
                <a:latin typeface="Aptos" panose="020B0004020202020204" pitchFamily="34" charset="0"/>
              </a:rPr>
              <a:t>include: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Aptos" panose="020B0004020202020204" pitchFamily="34" charset="0"/>
              </a:rPr>
              <a:t>Health services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Aptos" panose="020B0004020202020204" pitchFamily="34" charset="0"/>
              </a:rPr>
              <a:t>Social welfare services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Aptos" panose="020B0004020202020204" pitchFamily="34" charset="0"/>
              </a:rPr>
              <a:t>Public works and infrastructures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Aptos" panose="020B0004020202020204" pitchFamily="34" charset="0"/>
              </a:rPr>
              <a:t>Environmental management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Aptos" panose="020B0004020202020204" pitchFamily="34" charset="0"/>
              </a:rPr>
              <a:t>Economic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Aptos" panose="020B0004020202020204" pitchFamily="34" charset="0"/>
              </a:rPr>
              <a:t>Governance and response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Aptos" panose="020B0004020202020204" pitchFamily="34" charset="0"/>
              </a:rPr>
              <a:t>Agriculture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Aptos" panose="020B0004020202020204" pitchFamily="34" charset="0"/>
              </a:rPr>
              <a:t>Tourism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latin typeface="Aptos" panose="020B0004020202020204" pitchFamily="34" charset="0"/>
              </a:rPr>
              <a:t>And more…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2B442-8117-C218-1A32-A98C32E8CA97}"/>
              </a:ext>
            </a:extLst>
          </p:cNvPr>
          <p:cNvSpPr txBox="1"/>
          <p:nvPr/>
        </p:nvSpPr>
        <p:spPr>
          <a:xfrm>
            <a:off x="1078062" y="1075241"/>
            <a:ext cx="2222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LOCAL GOVERNMENT CODE OF 1991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14904-2EDC-4499-ACEA-AB3C529C8B7C}"/>
              </a:ext>
            </a:extLst>
          </p:cNvPr>
          <p:cNvSpPr txBox="1"/>
          <p:nvPr/>
        </p:nvSpPr>
        <p:spPr>
          <a:xfrm>
            <a:off x="4146697" y="5278213"/>
            <a:ext cx="5699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Very low passing rate</a:t>
            </a:r>
          </a:p>
          <a:p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Aptos" panose="020B0004020202020204" pitchFamily="34" charset="0"/>
              </a:rPr>
              <a:t>22.6% for the Region of BARMM (SGLG)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5A627E7-A36A-B5E2-9400-2609FD270583}"/>
              </a:ext>
            </a:extLst>
          </p:cNvPr>
          <p:cNvSpPr/>
          <p:nvPr/>
        </p:nvSpPr>
        <p:spPr>
          <a:xfrm>
            <a:off x="3833903" y="910204"/>
            <a:ext cx="627321" cy="3390636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65F341-9514-D92F-ED60-4B19072ECB6C}"/>
              </a:ext>
            </a:extLst>
          </p:cNvPr>
          <p:cNvSpPr txBox="1"/>
          <p:nvPr/>
        </p:nvSpPr>
        <p:spPr>
          <a:xfrm>
            <a:off x="839974" y="5278213"/>
            <a:ext cx="3221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Various assessments: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6588255-31C2-59A6-195A-2FA313999270}"/>
              </a:ext>
            </a:extLst>
          </p:cNvPr>
          <p:cNvSpPr/>
          <p:nvPr/>
        </p:nvSpPr>
        <p:spPr>
          <a:xfrm>
            <a:off x="1371603" y="4686407"/>
            <a:ext cx="10132828" cy="45719"/>
          </a:xfrm>
          <a:custGeom>
            <a:avLst/>
            <a:gdLst>
              <a:gd name="connsiteX0" fmla="*/ 0 w 10132828"/>
              <a:gd name="connsiteY0" fmla="*/ 116958 h 202019"/>
              <a:gd name="connsiteX1" fmla="*/ 202019 w 10132828"/>
              <a:gd name="connsiteY1" fmla="*/ 159489 h 202019"/>
              <a:gd name="connsiteX2" fmla="*/ 606056 w 10132828"/>
              <a:gd name="connsiteY2" fmla="*/ 180754 h 202019"/>
              <a:gd name="connsiteX3" fmla="*/ 754912 w 10132828"/>
              <a:gd name="connsiteY3" fmla="*/ 191386 h 202019"/>
              <a:gd name="connsiteX4" fmla="*/ 1488558 w 10132828"/>
              <a:gd name="connsiteY4" fmla="*/ 202019 h 202019"/>
              <a:gd name="connsiteX5" fmla="*/ 2349796 w 10132828"/>
              <a:gd name="connsiteY5" fmla="*/ 180754 h 202019"/>
              <a:gd name="connsiteX6" fmla="*/ 2434856 w 10132828"/>
              <a:gd name="connsiteY6" fmla="*/ 170121 h 202019"/>
              <a:gd name="connsiteX7" fmla="*/ 2562447 w 10132828"/>
              <a:gd name="connsiteY7" fmla="*/ 148856 h 202019"/>
              <a:gd name="connsiteX8" fmla="*/ 2647507 w 10132828"/>
              <a:gd name="connsiteY8" fmla="*/ 127591 h 202019"/>
              <a:gd name="connsiteX9" fmla="*/ 2892056 w 10132828"/>
              <a:gd name="connsiteY9" fmla="*/ 74428 h 202019"/>
              <a:gd name="connsiteX10" fmla="*/ 3019647 w 10132828"/>
              <a:gd name="connsiteY10" fmla="*/ 42531 h 202019"/>
              <a:gd name="connsiteX11" fmla="*/ 3083442 w 10132828"/>
              <a:gd name="connsiteY11" fmla="*/ 21265 h 202019"/>
              <a:gd name="connsiteX12" fmla="*/ 3147237 w 10132828"/>
              <a:gd name="connsiteY12" fmla="*/ 10633 h 202019"/>
              <a:gd name="connsiteX13" fmla="*/ 3189768 w 10132828"/>
              <a:gd name="connsiteY13" fmla="*/ 0 h 202019"/>
              <a:gd name="connsiteX14" fmla="*/ 3487479 w 10132828"/>
              <a:gd name="connsiteY14" fmla="*/ 10633 h 202019"/>
              <a:gd name="connsiteX15" fmla="*/ 3540642 w 10132828"/>
              <a:gd name="connsiteY15" fmla="*/ 21265 h 202019"/>
              <a:gd name="connsiteX16" fmla="*/ 3583172 w 10132828"/>
              <a:gd name="connsiteY16" fmla="*/ 31898 h 202019"/>
              <a:gd name="connsiteX17" fmla="*/ 3657600 w 10132828"/>
              <a:gd name="connsiteY17" fmla="*/ 53163 h 202019"/>
              <a:gd name="connsiteX18" fmla="*/ 3742661 w 10132828"/>
              <a:gd name="connsiteY18" fmla="*/ 63796 h 202019"/>
              <a:gd name="connsiteX19" fmla="*/ 3965944 w 10132828"/>
              <a:gd name="connsiteY19" fmla="*/ 95693 h 202019"/>
              <a:gd name="connsiteX20" fmla="*/ 4774019 w 10132828"/>
              <a:gd name="connsiteY20" fmla="*/ 116958 h 202019"/>
              <a:gd name="connsiteX21" fmla="*/ 5411972 w 10132828"/>
              <a:gd name="connsiteY21" fmla="*/ 106326 h 202019"/>
              <a:gd name="connsiteX22" fmla="*/ 5730949 w 10132828"/>
              <a:gd name="connsiteY22" fmla="*/ 74428 h 202019"/>
              <a:gd name="connsiteX23" fmla="*/ 5869172 w 10132828"/>
              <a:gd name="connsiteY23" fmla="*/ 63796 h 202019"/>
              <a:gd name="connsiteX24" fmla="*/ 5954233 w 10132828"/>
              <a:gd name="connsiteY24" fmla="*/ 53163 h 202019"/>
              <a:gd name="connsiteX25" fmla="*/ 6198782 w 10132828"/>
              <a:gd name="connsiteY25" fmla="*/ 42531 h 202019"/>
              <a:gd name="connsiteX26" fmla="*/ 6379535 w 10132828"/>
              <a:gd name="connsiteY26" fmla="*/ 21265 h 202019"/>
              <a:gd name="connsiteX27" fmla="*/ 6496493 w 10132828"/>
              <a:gd name="connsiteY27" fmla="*/ 10633 h 202019"/>
              <a:gd name="connsiteX28" fmla="*/ 6730409 w 10132828"/>
              <a:gd name="connsiteY28" fmla="*/ 21265 h 202019"/>
              <a:gd name="connsiteX29" fmla="*/ 6772940 w 10132828"/>
              <a:gd name="connsiteY29" fmla="*/ 31898 h 202019"/>
              <a:gd name="connsiteX30" fmla="*/ 6985591 w 10132828"/>
              <a:gd name="connsiteY30" fmla="*/ 42531 h 202019"/>
              <a:gd name="connsiteX31" fmla="*/ 7389628 w 10132828"/>
              <a:gd name="connsiteY31" fmla="*/ 31898 h 202019"/>
              <a:gd name="connsiteX32" fmla="*/ 7474689 w 10132828"/>
              <a:gd name="connsiteY32" fmla="*/ 21265 h 202019"/>
              <a:gd name="connsiteX33" fmla="*/ 7751135 w 10132828"/>
              <a:gd name="connsiteY33" fmla="*/ 31898 h 202019"/>
              <a:gd name="connsiteX34" fmla="*/ 7793665 w 10132828"/>
              <a:gd name="connsiteY34" fmla="*/ 42531 h 202019"/>
              <a:gd name="connsiteX35" fmla="*/ 7868093 w 10132828"/>
              <a:gd name="connsiteY35" fmla="*/ 95693 h 202019"/>
              <a:gd name="connsiteX36" fmla="*/ 7921256 w 10132828"/>
              <a:gd name="connsiteY36" fmla="*/ 106326 h 202019"/>
              <a:gd name="connsiteX37" fmla="*/ 8070112 w 10132828"/>
              <a:gd name="connsiteY37" fmla="*/ 127591 h 202019"/>
              <a:gd name="connsiteX38" fmla="*/ 8623005 w 10132828"/>
              <a:gd name="connsiteY38" fmla="*/ 116958 h 202019"/>
              <a:gd name="connsiteX39" fmla="*/ 8803758 w 10132828"/>
              <a:gd name="connsiteY39" fmla="*/ 95693 h 202019"/>
              <a:gd name="connsiteX40" fmla="*/ 8963247 w 10132828"/>
              <a:gd name="connsiteY40" fmla="*/ 106326 h 202019"/>
              <a:gd name="connsiteX41" fmla="*/ 9473609 w 10132828"/>
              <a:gd name="connsiteY41" fmla="*/ 127591 h 202019"/>
              <a:gd name="connsiteX42" fmla="*/ 9579935 w 10132828"/>
              <a:gd name="connsiteY42" fmla="*/ 138224 h 202019"/>
              <a:gd name="connsiteX43" fmla="*/ 9664996 w 10132828"/>
              <a:gd name="connsiteY43" fmla="*/ 148856 h 202019"/>
              <a:gd name="connsiteX44" fmla="*/ 9920177 w 10132828"/>
              <a:gd name="connsiteY44" fmla="*/ 159489 h 202019"/>
              <a:gd name="connsiteX45" fmla="*/ 10132828 w 10132828"/>
              <a:gd name="connsiteY45" fmla="*/ 170121 h 20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132828" h="202019">
                <a:moveTo>
                  <a:pt x="0" y="116958"/>
                </a:moveTo>
                <a:cubicBezTo>
                  <a:pt x="24966" y="122719"/>
                  <a:pt x="152796" y="155209"/>
                  <a:pt x="202019" y="159489"/>
                </a:cubicBezTo>
                <a:cubicBezTo>
                  <a:pt x="289737" y="167117"/>
                  <a:pt x="529175" y="176361"/>
                  <a:pt x="606056" y="180754"/>
                </a:cubicBezTo>
                <a:cubicBezTo>
                  <a:pt x="655720" y="183592"/>
                  <a:pt x="705181" y="190188"/>
                  <a:pt x="754912" y="191386"/>
                </a:cubicBezTo>
                <a:lnTo>
                  <a:pt x="1488558" y="202019"/>
                </a:lnTo>
                <a:lnTo>
                  <a:pt x="2349796" y="180754"/>
                </a:lnTo>
                <a:cubicBezTo>
                  <a:pt x="2378342" y="179485"/>
                  <a:pt x="2406533" y="173897"/>
                  <a:pt x="2434856" y="170121"/>
                </a:cubicBezTo>
                <a:cubicBezTo>
                  <a:pt x="2484122" y="163552"/>
                  <a:pt x="2515755" y="159631"/>
                  <a:pt x="2562447" y="148856"/>
                </a:cubicBezTo>
                <a:cubicBezTo>
                  <a:pt x="2590924" y="142284"/>
                  <a:pt x="2619008" y="134068"/>
                  <a:pt x="2647507" y="127591"/>
                </a:cubicBezTo>
                <a:lnTo>
                  <a:pt x="2892056" y="74428"/>
                </a:lnTo>
                <a:cubicBezTo>
                  <a:pt x="2934703" y="64274"/>
                  <a:pt x="2978058" y="56395"/>
                  <a:pt x="3019647" y="42531"/>
                </a:cubicBezTo>
                <a:cubicBezTo>
                  <a:pt x="3040912" y="35442"/>
                  <a:pt x="3061696" y="26702"/>
                  <a:pt x="3083442" y="21265"/>
                </a:cubicBezTo>
                <a:cubicBezTo>
                  <a:pt x="3104357" y="16036"/>
                  <a:pt x="3126097" y="14861"/>
                  <a:pt x="3147237" y="10633"/>
                </a:cubicBezTo>
                <a:cubicBezTo>
                  <a:pt x="3161567" y="7767"/>
                  <a:pt x="3175591" y="3544"/>
                  <a:pt x="3189768" y="0"/>
                </a:cubicBezTo>
                <a:cubicBezTo>
                  <a:pt x="3289005" y="3544"/>
                  <a:pt x="3388361" y="4626"/>
                  <a:pt x="3487479" y="10633"/>
                </a:cubicBezTo>
                <a:cubicBezTo>
                  <a:pt x="3505518" y="11726"/>
                  <a:pt x="3523000" y="17345"/>
                  <a:pt x="3540642" y="21265"/>
                </a:cubicBezTo>
                <a:cubicBezTo>
                  <a:pt x="3554907" y="24435"/>
                  <a:pt x="3569074" y="28053"/>
                  <a:pt x="3583172" y="31898"/>
                </a:cubicBezTo>
                <a:cubicBezTo>
                  <a:pt x="3608065" y="38687"/>
                  <a:pt x="3632299" y="48103"/>
                  <a:pt x="3657600" y="53163"/>
                </a:cubicBezTo>
                <a:cubicBezTo>
                  <a:pt x="3685619" y="58767"/>
                  <a:pt x="3714419" y="59451"/>
                  <a:pt x="3742661" y="63796"/>
                </a:cubicBezTo>
                <a:cubicBezTo>
                  <a:pt x="3866343" y="82824"/>
                  <a:pt x="3732095" y="81077"/>
                  <a:pt x="3965944" y="95693"/>
                </a:cubicBezTo>
                <a:cubicBezTo>
                  <a:pt x="4348332" y="119593"/>
                  <a:pt x="4079255" y="105379"/>
                  <a:pt x="4774019" y="116958"/>
                </a:cubicBezTo>
                <a:lnTo>
                  <a:pt x="5411972" y="106326"/>
                </a:lnTo>
                <a:cubicBezTo>
                  <a:pt x="5481581" y="104392"/>
                  <a:pt x="5680559" y="79304"/>
                  <a:pt x="5730949" y="74428"/>
                </a:cubicBezTo>
                <a:cubicBezTo>
                  <a:pt x="5776945" y="69977"/>
                  <a:pt x="5823170" y="68177"/>
                  <a:pt x="5869172" y="63796"/>
                </a:cubicBezTo>
                <a:cubicBezTo>
                  <a:pt x="5897618" y="61087"/>
                  <a:pt x="5925718" y="55003"/>
                  <a:pt x="5954233" y="53163"/>
                </a:cubicBezTo>
                <a:cubicBezTo>
                  <a:pt x="6035657" y="47910"/>
                  <a:pt x="6117266" y="46075"/>
                  <a:pt x="6198782" y="42531"/>
                </a:cubicBezTo>
                <a:cubicBezTo>
                  <a:pt x="6266575" y="34057"/>
                  <a:pt x="6310606" y="28158"/>
                  <a:pt x="6379535" y="21265"/>
                </a:cubicBezTo>
                <a:lnTo>
                  <a:pt x="6496493" y="10633"/>
                </a:lnTo>
                <a:cubicBezTo>
                  <a:pt x="6574465" y="14177"/>
                  <a:pt x="6652586" y="15279"/>
                  <a:pt x="6730409" y="21265"/>
                </a:cubicBezTo>
                <a:cubicBezTo>
                  <a:pt x="6744979" y="22386"/>
                  <a:pt x="6758377" y="30684"/>
                  <a:pt x="6772940" y="31898"/>
                </a:cubicBezTo>
                <a:cubicBezTo>
                  <a:pt x="6843667" y="37792"/>
                  <a:pt x="6914707" y="38987"/>
                  <a:pt x="6985591" y="42531"/>
                </a:cubicBezTo>
                <a:lnTo>
                  <a:pt x="7389628" y="31898"/>
                </a:lnTo>
                <a:cubicBezTo>
                  <a:pt x="7418175" y="30657"/>
                  <a:pt x="7446115" y="21265"/>
                  <a:pt x="7474689" y="21265"/>
                </a:cubicBezTo>
                <a:cubicBezTo>
                  <a:pt x="7566906" y="21265"/>
                  <a:pt x="7658986" y="28354"/>
                  <a:pt x="7751135" y="31898"/>
                </a:cubicBezTo>
                <a:cubicBezTo>
                  <a:pt x="7765312" y="35442"/>
                  <a:pt x="7780234" y="36775"/>
                  <a:pt x="7793665" y="42531"/>
                </a:cubicBezTo>
                <a:cubicBezTo>
                  <a:pt x="7872998" y="76531"/>
                  <a:pt x="7770007" y="52099"/>
                  <a:pt x="7868093" y="95693"/>
                </a:cubicBezTo>
                <a:cubicBezTo>
                  <a:pt x="7884607" y="103033"/>
                  <a:pt x="7903614" y="102406"/>
                  <a:pt x="7921256" y="106326"/>
                </a:cubicBezTo>
                <a:cubicBezTo>
                  <a:pt x="8015855" y="127348"/>
                  <a:pt x="7906557" y="111235"/>
                  <a:pt x="8070112" y="127591"/>
                </a:cubicBezTo>
                <a:lnTo>
                  <a:pt x="8623005" y="116958"/>
                </a:lnTo>
                <a:cubicBezTo>
                  <a:pt x="8723674" y="113812"/>
                  <a:pt x="8727773" y="110891"/>
                  <a:pt x="8803758" y="95693"/>
                </a:cubicBezTo>
                <a:lnTo>
                  <a:pt x="8963247" y="106326"/>
                </a:lnTo>
                <a:lnTo>
                  <a:pt x="9473609" y="127591"/>
                </a:lnTo>
                <a:lnTo>
                  <a:pt x="9579935" y="138224"/>
                </a:lnTo>
                <a:cubicBezTo>
                  <a:pt x="9608335" y="141379"/>
                  <a:pt x="9636477" y="147074"/>
                  <a:pt x="9664996" y="148856"/>
                </a:cubicBezTo>
                <a:cubicBezTo>
                  <a:pt x="9749964" y="154166"/>
                  <a:pt x="9835135" y="155534"/>
                  <a:pt x="9920177" y="159489"/>
                </a:cubicBezTo>
                <a:cubicBezTo>
                  <a:pt x="10152771" y="170307"/>
                  <a:pt x="10053342" y="170121"/>
                  <a:pt x="10132828" y="17012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oogle Shape;272;p12" descr="Ancient scroll - Free art icons">
            <a:extLst>
              <a:ext uri="{FF2B5EF4-FFF2-40B4-BE49-F238E27FC236}">
                <a16:creationId xmlns:a16="http://schemas.microsoft.com/office/drawing/2014/main" id="{C0212038-DE17-6B7F-82F4-DF9509E25F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062" y="2437473"/>
            <a:ext cx="1894350" cy="1863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59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32DD03-7AEF-3BB4-6BAA-74D9578132B6}"/>
              </a:ext>
            </a:extLst>
          </p:cNvPr>
          <p:cNvSpPr txBox="1"/>
          <p:nvPr/>
        </p:nvSpPr>
        <p:spPr>
          <a:xfrm>
            <a:off x="6096000" y="464650"/>
            <a:ext cx="5701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Aptos" panose="020B0004020202020204" pitchFamily="34" charset="0"/>
              </a:rPr>
              <a:t>Delayed services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Aptos" panose="020B0004020202020204" pitchFamily="34" charset="0"/>
              </a:rPr>
              <a:t>Poor Governance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Aptos" panose="020B0004020202020204" pitchFamily="34" charset="0"/>
              </a:rPr>
              <a:t>Unprogressive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Aptos" panose="020B0004020202020204" pitchFamily="34" charset="0"/>
              </a:rPr>
              <a:t>Disaster-prone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Aptos" panose="020B0004020202020204" pitchFamily="34" charset="0"/>
              </a:rPr>
              <a:t>Poor public infrastructure and facilities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Aptos" panose="020B0004020202020204" pitchFamily="34" charset="0"/>
              </a:rPr>
              <a:t>Poverty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Aptos" panose="020B0004020202020204" pitchFamily="34" charset="0"/>
              </a:rPr>
              <a:t>Highly Politicized Environment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Aptos" panose="020B0004020202020204" pitchFamily="34" charset="0"/>
              </a:rPr>
              <a:t>Corruption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Aptos" panose="020B0004020202020204" pitchFamily="34" charset="0"/>
              </a:rPr>
              <a:t>And more….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48D3B1-2E45-7F54-68CB-16D3B108C58D}"/>
              </a:ext>
            </a:extLst>
          </p:cNvPr>
          <p:cNvSpPr txBox="1"/>
          <p:nvPr/>
        </p:nvSpPr>
        <p:spPr>
          <a:xfrm>
            <a:off x="900220" y="5552659"/>
            <a:ext cx="1122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ptos" panose="020B0004020202020204" pitchFamily="34" charset="0"/>
              </a:rPr>
              <a:t>Means there is a </a:t>
            </a:r>
            <a:r>
              <a:rPr lang="en-US" sz="4400" b="1" dirty="0">
                <a:latin typeface="Aptos" panose="020B0004020202020204" pitchFamily="34" charset="0"/>
              </a:rPr>
              <a:t>ROOM FOR IMPROVEMENT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06367-EABA-CB8A-8FF3-6F2487C256D5}"/>
              </a:ext>
            </a:extLst>
          </p:cNvPr>
          <p:cNvSpPr txBox="1"/>
          <p:nvPr/>
        </p:nvSpPr>
        <p:spPr>
          <a:xfrm>
            <a:off x="1010093" y="1305341"/>
            <a:ext cx="3758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Non-functional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Non-performing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C025043-4412-E0FC-C8A5-DBE9A7E525F0}"/>
              </a:ext>
            </a:extLst>
          </p:cNvPr>
          <p:cNvSpPr/>
          <p:nvPr/>
        </p:nvSpPr>
        <p:spPr>
          <a:xfrm>
            <a:off x="4768484" y="1561753"/>
            <a:ext cx="1015628" cy="6875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7C07998-4BB0-0D07-58E1-6EF688A9E4B0}"/>
              </a:ext>
            </a:extLst>
          </p:cNvPr>
          <p:cNvSpPr/>
          <p:nvPr/>
        </p:nvSpPr>
        <p:spPr>
          <a:xfrm rot="5400000">
            <a:off x="1275908" y="3689503"/>
            <a:ext cx="2647506" cy="7974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Investigation - Free interface icons">
            <a:extLst>
              <a:ext uri="{FF2B5EF4-FFF2-40B4-BE49-F238E27FC236}">
                <a16:creationId xmlns:a16="http://schemas.microsoft.com/office/drawing/2014/main" id="{B9EC50BD-925B-CEF2-BBD7-6AF181C0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27" y="3374070"/>
            <a:ext cx="1956392" cy="19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6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32DD03-7AEF-3BB4-6BAA-74D9578132B6}"/>
              </a:ext>
            </a:extLst>
          </p:cNvPr>
          <p:cNvSpPr txBox="1"/>
          <p:nvPr/>
        </p:nvSpPr>
        <p:spPr>
          <a:xfrm>
            <a:off x="1031358" y="192004"/>
            <a:ext cx="11270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b="1" dirty="0">
                <a:latin typeface="Aptos" panose="020B0004020202020204" pitchFamily="34" charset="0"/>
              </a:rPr>
              <a:t>REVITALIZED PROGRAMS, POLICIES, </a:t>
            </a:r>
          </a:p>
          <a:p>
            <a:r>
              <a:rPr lang="en-US" sz="3200" b="1" dirty="0">
                <a:latin typeface="Aptos" panose="020B0004020202020204" pitchFamily="34" charset="0"/>
              </a:rPr>
              <a:t>    PROJECTS AND ACTIVITIES (PPPAs)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>
                <a:latin typeface="Aptos" panose="020B0004020202020204" pitchFamily="34" charset="0"/>
              </a:rPr>
              <a:t>INNOVATIVE PRACTICES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b="1" dirty="0">
                <a:latin typeface="Aptos" panose="020B0004020202020204" pitchFamily="34" charset="0"/>
              </a:rPr>
              <a:t>POSITIVE REINFORCEMENTS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E46B50-A6D3-40AB-709B-BE4A201C9292}"/>
              </a:ext>
            </a:extLst>
          </p:cNvPr>
          <p:cNvSpPr txBox="1"/>
          <p:nvPr/>
        </p:nvSpPr>
        <p:spPr>
          <a:xfrm>
            <a:off x="1548048" y="3241626"/>
            <a:ext cx="85414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800" b="1" dirty="0" err="1">
                <a:latin typeface="Aptos" panose="020B0004020202020204" pitchFamily="34" charset="0"/>
              </a:rPr>
              <a:t>LoGFA</a:t>
            </a:r>
            <a:endParaRPr lang="en-US" sz="2800" b="1" dirty="0">
              <a:latin typeface="Aptos" panose="020B0004020202020204" pitchFamily="34" charset="0"/>
            </a:endParaRPr>
          </a:p>
          <a:p>
            <a:r>
              <a:rPr lang="en-US" sz="2800" dirty="0">
                <a:latin typeface="Aptos" panose="020B0004020202020204" pitchFamily="34" charset="0"/>
              </a:rPr>
              <a:t>	- Additional criteria for the CITIZEN PARTICIPATION </a:t>
            </a:r>
          </a:p>
          <a:p>
            <a:r>
              <a:rPr lang="en-US" sz="2800" dirty="0">
                <a:latin typeface="Aptos" panose="020B0004020202020204" pitchFamily="34" charset="0"/>
              </a:rPr>
              <a:t>	   (participatory government)</a:t>
            </a:r>
          </a:p>
          <a:p>
            <a:endParaRPr lang="en-US" sz="2800" dirty="0">
              <a:latin typeface="Aptos" panose="020B00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800" b="1" dirty="0">
                <a:latin typeface="Aptos" panose="020B0004020202020204" pitchFamily="34" charset="0"/>
              </a:rPr>
              <a:t>Special Assessment Programs</a:t>
            </a:r>
          </a:p>
          <a:p>
            <a:r>
              <a:rPr lang="en-US" sz="2800" dirty="0">
                <a:latin typeface="Aptos" panose="020B0004020202020204" pitchFamily="34" charset="0"/>
              </a:rPr>
              <a:t>	- Breakdown big tasks into smaller and </a:t>
            </a:r>
          </a:p>
          <a:p>
            <a:r>
              <a:rPr lang="en-US" sz="2800" dirty="0">
                <a:latin typeface="Aptos" panose="020B0004020202020204" pitchFamily="34" charset="0"/>
              </a:rPr>
              <a:t>         more attainable groups.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6909E93-A18A-C679-1B64-FE937392F8D6}"/>
              </a:ext>
            </a:extLst>
          </p:cNvPr>
          <p:cNvSpPr/>
          <p:nvPr/>
        </p:nvSpPr>
        <p:spPr>
          <a:xfrm>
            <a:off x="1307808" y="2424231"/>
            <a:ext cx="10132828" cy="45719"/>
          </a:xfrm>
          <a:custGeom>
            <a:avLst/>
            <a:gdLst>
              <a:gd name="connsiteX0" fmla="*/ 0 w 10132828"/>
              <a:gd name="connsiteY0" fmla="*/ 116958 h 202019"/>
              <a:gd name="connsiteX1" fmla="*/ 202019 w 10132828"/>
              <a:gd name="connsiteY1" fmla="*/ 159489 h 202019"/>
              <a:gd name="connsiteX2" fmla="*/ 606056 w 10132828"/>
              <a:gd name="connsiteY2" fmla="*/ 180754 h 202019"/>
              <a:gd name="connsiteX3" fmla="*/ 754912 w 10132828"/>
              <a:gd name="connsiteY3" fmla="*/ 191386 h 202019"/>
              <a:gd name="connsiteX4" fmla="*/ 1488558 w 10132828"/>
              <a:gd name="connsiteY4" fmla="*/ 202019 h 202019"/>
              <a:gd name="connsiteX5" fmla="*/ 2349796 w 10132828"/>
              <a:gd name="connsiteY5" fmla="*/ 180754 h 202019"/>
              <a:gd name="connsiteX6" fmla="*/ 2434856 w 10132828"/>
              <a:gd name="connsiteY6" fmla="*/ 170121 h 202019"/>
              <a:gd name="connsiteX7" fmla="*/ 2562447 w 10132828"/>
              <a:gd name="connsiteY7" fmla="*/ 148856 h 202019"/>
              <a:gd name="connsiteX8" fmla="*/ 2647507 w 10132828"/>
              <a:gd name="connsiteY8" fmla="*/ 127591 h 202019"/>
              <a:gd name="connsiteX9" fmla="*/ 2892056 w 10132828"/>
              <a:gd name="connsiteY9" fmla="*/ 74428 h 202019"/>
              <a:gd name="connsiteX10" fmla="*/ 3019647 w 10132828"/>
              <a:gd name="connsiteY10" fmla="*/ 42531 h 202019"/>
              <a:gd name="connsiteX11" fmla="*/ 3083442 w 10132828"/>
              <a:gd name="connsiteY11" fmla="*/ 21265 h 202019"/>
              <a:gd name="connsiteX12" fmla="*/ 3147237 w 10132828"/>
              <a:gd name="connsiteY12" fmla="*/ 10633 h 202019"/>
              <a:gd name="connsiteX13" fmla="*/ 3189768 w 10132828"/>
              <a:gd name="connsiteY13" fmla="*/ 0 h 202019"/>
              <a:gd name="connsiteX14" fmla="*/ 3487479 w 10132828"/>
              <a:gd name="connsiteY14" fmla="*/ 10633 h 202019"/>
              <a:gd name="connsiteX15" fmla="*/ 3540642 w 10132828"/>
              <a:gd name="connsiteY15" fmla="*/ 21265 h 202019"/>
              <a:gd name="connsiteX16" fmla="*/ 3583172 w 10132828"/>
              <a:gd name="connsiteY16" fmla="*/ 31898 h 202019"/>
              <a:gd name="connsiteX17" fmla="*/ 3657600 w 10132828"/>
              <a:gd name="connsiteY17" fmla="*/ 53163 h 202019"/>
              <a:gd name="connsiteX18" fmla="*/ 3742661 w 10132828"/>
              <a:gd name="connsiteY18" fmla="*/ 63796 h 202019"/>
              <a:gd name="connsiteX19" fmla="*/ 3965944 w 10132828"/>
              <a:gd name="connsiteY19" fmla="*/ 95693 h 202019"/>
              <a:gd name="connsiteX20" fmla="*/ 4774019 w 10132828"/>
              <a:gd name="connsiteY20" fmla="*/ 116958 h 202019"/>
              <a:gd name="connsiteX21" fmla="*/ 5411972 w 10132828"/>
              <a:gd name="connsiteY21" fmla="*/ 106326 h 202019"/>
              <a:gd name="connsiteX22" fmla="*/ 5730949 w 10132828"/>
              <a:gd name="connsiteY22" fmla="*/ 74428 h 202019"/>
              <a:gd name="connsiteX23" fmla="*/ 5869172 w 10132828"/>
              <a:gd name="connsiteY23" fmla="*/ 63796 h 202019"/>
              <a:gd name="connsiteX24" fmla="*/ 5954233 w 10132828"/>
              <a:gd name="connsiteY24" fmla="*/ 53163 h 202019"/>
              <a:gd name="connsiteX25" fmla="*/ 6198782 w 10132828"/>
              <a:gd name="connsiteY25" fmla="*/ 42531 h 202019"/>
              <a:gd name="connsiteX26" fmla="*/ 6379535 w 10132828"/>
              <a:gd name="connsiteY26" fmla="*/ 21265 h 202019"/>
              <a:gd name="connsiteX27" fmla="*/ 6496493 w 10132828"/>
              <a:gd name="connsiteY27" fmla="*/ 10633 h 202019"/>
              <a:gd name="connsiteX28" fmla="*/ 6730409 w 10132828"/>
              <a:gd name="connsiteY28" fmla="*/ 21265 h 202019"/>
              <a:gd name="connsiteX29" fmla="*/ 6772940 w 10132828"/>
              <a:gd name="connsiteY29" fmla="*/ 31898 h 202019"/>
              <a:gd name="connsiteX30" fmla="*/ 6985591 w 10132828"/>
              <a:gd name="connsiteY30" fmla="*/ 42531 h 202019"/>
              <a:gd name="connsiteX31" fmla="*/ 7389628 w 10132828"/>
              <a:gd name="connsiteY31" fmla="*/ 31898 h 202019"/>
              <a:gd name="connsiteX32" fmla="*/ 7474689 w 10132828"/>
              <a:gd name="connsiteY32" fmla="*/ 21265 h 202019"/>
              <a:gd name="connsiteX33" fmla="*/ 7751135 w 10132828"/>
              <a:gd name="connsiteY33" fmla="*/ 31898 h 202019"/>
              <a:gd name="connsiteX34" fmla="*/ 7793665 w 10132828"/>
              <a:gd name="connsiteY34" fmla="*/ 42531 h 202019"/>
              <a:gd name="connsiteX35" fmla="*/ 7868093 w 10132828"/>
              <a:gd name="connsiteY35" fmla="*/ 95693 h 202019"/>
              <a:gd name="connsiteX36" fmla="*/ 7921256 w 10132828"/>
              <a:gd name="connsiteY36" fmla="*/ 106326 h 202019"/>
              <a:gd name="connsiteX37" fmla="*/ 8070112 w 10132828"/>
              <a:gd name="connsiteY37" fmla="*/ 127591 h 202019"/>
              <a:gd name="connsiteX38" fmla="*/ 8623005 w 10132828"/>
              <a:gd name="connsiteY38" fmla="*/ 116958 h 202019"/>
              <a:gd name="connsiteX39" fmla="*/ 8803758 w 10132828"/>
              <a:gd name="connsiteY39" fmla="*/ 95693 h 202019"/>
              <a:gd name="connsiteX40" fmla="*/ 8963247 w 10132828"/>
              <a:gd name="connsiteY40" fmla="*/ 106326 h 202019"/>
              <a:gd name="connsiteX41" fmla="*/ 9473609 w 10132828"/>
              <a:gd name="connsiteY41" fmla="*/ 127591 h 202019"/>
              <a:gd name="connsiteX42" fmla="*/ 9579935 w 10132828"/>
              <a:gd name="connsiteY42" fmla="*/ 138224 h 202019"/>
              <a:gd name="connsiteX43" fmla="*/ 9664996 w 10132828"/>
              <a:gd name="connsiteY43" fmla="*/ 148856 h 202019"/>
              <a:gd name="connsiteX44" fmla="*/ 9920177 w 10132828"/>
              <a:gd name="connsiteY44" fmla="*/ 159489 h 202019"/>
              <a:gd name="connsiteX45" fmla="*/ 10132828 w 10132828"/>
              <a:gd name="connsiteY45" fmla="*/ 170121 h 20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132828" h="202019">
                <a:moveTo>
                  <a:pt x="0" y="116958"/>
                </a:moveTo>
                <a:cubicBezTo>
                  <a:pt x="24966" y="122719"/>
                  <a:pt x="152796" y="155209"/>
                  <a:pt x="202019" y="159489"/>
                </a:cubicBezTo>
                <a:cubicBezTo>
                  <a:pt x="289737" y="167117"/>
                  <a:pt x="529175" y="176361"/>
                  <a:pt x="606056" y="180754"/>
                </a:cubicBezTo>
                <a:cubicBezTo>
                  <a:pt x="655720" y="183592"/>
                  <a:pt x="705181" y="190188"/>
                  <a:pt x="754912" y="191386"/>
                </a:cubicBezTo>
                <a:lnTo>
                  <a:pt x="1488558" y="202019"/>
                </a:lnTo>
                <a:lnTo>
                  <a:pt x="2349796" y="180754"/>
                </a:lnTo>
                <a:cubicBezTo>
                  <a:pt x="2378342" y="179485"/>
                  <a:pt x="2406533" y="173897"/>
                  <a:pt x="2434856" y="170121"/>
                </a:cubicBezTo>
                <a:cubicBezTo>
                  <a:pt x="2484122" y="163552"/>
                  <a:pt x="2515755" y="159631"/>
                  <a:pt x="2562447" y="148856"/>
                </a:cubicBezTo>
                <a:cubicBezTo>
                  <a:pt x="2590924" y="142284"/>
                  <a:pt x="2619008" y="134068"/>
                  <a:pt x="2647507" y="127591"/>
                </a:cubicBezTo>
                <a:lnTo>
                  <a:pt x="2892056" y="74428"/>
                </a:lnTo>
                <a:cubicBezTo>
                  <a:pt x="2934703" y="64274"/>
                  <a:pt x="2978058" y="56395"/>
                  <a:pt x="3019647" y="42531"/>
                </a:cubicBezTo>
                <a:cubicBezTo>
                  <a:pt x="3040912" y="35442"/>
                  <a:pt x="3061696" y="26702"/>
                  <a:pt x="3083442" y="21265"/>
                </a:cubicBezTo>
                <a:cubicBezTo>
                  <a:pt x="3104357" y="16036"/>
                  <a:pt x="3126097" y="14861"/>
                  <a:pt x="3147237" y="10633"/>
                </a:cubicBezTo>
                <a:cubicBezTo>
                  <a:pt x="3161567" y="7767"/>
                  <a:pt x="3175591" y="3544"/>
                  <a:pt x="3189768" y="0"/>
                </a:cubicBezTo>
                <a:cubicBezTo>
                  <a:pt x="3289005" y="3544"/>
                  <a:pt x="3388361" y="4626"/>
                  <a:pt x="3487479" y="10633"/>
                </a:cubicBezTo>
                <a:cubicBezTo>
                  <a:pt x="3505518" y="11726"/>
                  <a:pt x="3523000" y="17345"/>
                  <a:pt x="3540642" y="21265"/>
                </a:cubicBezTo>
                <a:cubicBezTo>
                  <a:pt x="3554907" y="24435"/>
                  <a:pt x="3569074" y="28053"/>
                  <a:pt x="3583172" y="31898"/>
                </a:cubicBezTo>
                <a:cubicBezTo>
                  <a:pt x="3608065" y="38687"/>
                  <a:pt x="3632299" y="48103"/>
                  <a:pt x="3657600" y="53163"/>
                </a:cubicBezTo>
                <a:cubicBezTo>
                  <a:pt x="3685619" y="58767"/>
                  <a:pt x="3714419" y="59451"/>
                  <a:pt x="3742661" y="63796"/>
                </a:cubicBezTo>
                <a:cubicBezTo>
                  <a:pt x="3866343" y="82824"/>
                  <a:pt x="3732095" y="81077"/>
                  <a:pt x="3965944" y="95693"/>
                </a:cubicBezTo>
                <a:cubicBezTo>
                  <a:pt x="4348332" y="119593"/>
                  <a:pt x="4079255" y="105379"/>
                  <a:pt x="4774019" y="116958"/>
                </a:cubicBezTo>
                <a:lnTo>
                  <a:pt x="5411972" y="106326"/>
                </a:lnTo>
                <a:cubicBezTo>
                  <a:pt x="5481581" y="104392"/>
                  <a:pt x="5680559" y="79304"/>
                  <a:pt x="5730949" y="74428"/>
                </a:cubicBezTo>
                <a:cubicBezTo>
                  <a:pt x="5776945" y="69977"/>
                  <a:pt x="5823170" y="68177"/>
                  <a:pt x="5869172" y="63796"/>
                </a:cubicBezTo>
                <a:cubicBezTo>
                  <a:pt x="5897618" y="61087"/>
                  <a:pt x="5925718" y="55003"/>
                  <a:pt x="5954233" y="53163"/>
                </a:cubicBezTo>
                <a:cubicBezTo>
                  <a:pt x="6035657" y="47910"/>
                  <a:pt x="6117266" y="46075"/>
                  <a:pt x="6198782" y="42531"/>
                </a:cubicBezTo>
                <a:cubicBezTo>
                  <a:pt x="6266575" y="34057"/>
                  <a:pt x="6310606" y="28158"/>
                  <a:pt x="6379535" y="21265"/>
                </a:cubicBezTo>
                <a:lnTo>
                  <a:pt x="6496493" y="10633"/>
                </a:lnTo>
                <a:cubicBezTo>
                  <a:pt x="6574465" y="14177"/>
                  <a:pt x="6652586" y="15279"/>
                  <a:pt x="6730409" y="21265"/>
                </a:cubicBezTo>
                <a:cubicBezTo>
                  <a:pt x="6744979" y="22386"/>
                  <a:pt x="6758377" y="30684"/>
                  <a:pt x="6772940" y="31898"/>
                </a:cubicBezTo>
                <a:cubicBezTo>
                  <a:pt x="6843667" y="37792"/>
                  <a:pt x="6914707" y="38987"/>
                  <a:pt x="6985591" y="42531"/>
                </a:cubicBezTo>
                <a:lnTo>
                  <a:pt x="7389628" y="31898"/>
                </a:lnTo>
                <a:cubicBezTo>
                  <a:pt x="7418175" y="30657"/>
                  <a:pt x="7446115" y="21265"/>
                  <a:pt x="7474689" y="21265"/>
                </a:cubicBezTo>
                <a:cubicBezTo>
                  <a:pt x="7566906" y="21265"/>
                  <a:pt x="7658986" y="28354"/>
                  <a:pt x="7751135" y="31898"/>
                </a:cubicBezTo>
                <a:cubicBezTo>
                  <a:pt x="7765312" y="35442"/>
                  <a:pt x="7780234" y="36775"/>
                  <a:pt x="7793665" y="42531"/>
                </a:cubicBezTo>
                <a:cubicBezTo>
                  <a:pt x="7872998" y="76531"/>
                  <a:pt x="7770007" y="52099"/>
                  <a:pt x="7868093" y="95693"/>
                </a:cubicBezTo>
                <a:cubicBezTo>
                  <a:pt x="7884607" y="103033"/>
                  <a:pt x="7903614" y="102406"/>
                  <a:pt x="7921256" y="106326"/>
                </a:cubicBezTo>
                <a:cubicBezTo>
                  <a:pt x="8015855" y="127348"/>
                  <a:pt x="7906557" y="111235"/>
                  <a:pt x="8070112" y="127591"/>
                </a:cubicBezTo>
                <a:lnTo>
                  <a:pt x="8623005" y="116958"/>
                </a:lnTo>
                <a:cubicBezTo>
                  <a:pt x="8723674" y="113812"/>
                  <a:pt x="8727773" y="110891"/>
                  <a:pt x="8803758" y="95693"/>
                </a:cubicBezTo>
                <a:lnTo>
                  <a:pt x="8963247" y="106326"/>
                </a:lnTo>
                <a:lnTo>
                  <a:pt x="9473609" y="127591"/>
                </a:lnTo>
                <a:lnTo>
                  <a:pt x="9579935" y="138224"/>
                </a:lnTo>
                <a:cubicBezTo>
                  <a:pt x="9608335" y="141379"/>
                  <a:pt x="9636477" y="147074"/>
                  <a:pt x="9664996" y="148856"/>
                </a:cubicBezTo>
                <a:cubicBezTo>
                  <a:pt x="9749964" y="154166"/>
                  <a:pt x="9835135" y="155534"/>
                  <a:pt x="9920177" y="159489"/>
                </a:cubicBezTo>
                <a:cubicBezTo>
                  <a:pt x="10152771" y="170307"/>
                  <a:pt x="10053342" y="170121"/>
                  <a:pt x="10132828" y="17012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407B1-357E-0E76-B341-77D5155C62C9}"/>
              </a:ext>
            </a:extLst>
          </p:cNvPr>
          <p:cNvSpPr txBox="1"/>
          <p:nvPr/>
        </p:nvSpPr>
        <p:spPr>
          <a:xfrm>
            <a:off x="1031358" y="2595295"/>
            <a:ext cx="157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PPPAs</a:t>
            </a:r>
          </a:p>
        </p:txBody>
      </p:sp>
      <p:pic>
        <p:nvPicPr>
          <p:cNvPr id="10" name="Picture 14" descr="Compliance - Free files and folders icons">
            <a:extLst>
              <a:ext uri="{FF2B5EF4-FFF2-40B4-BE49-F238E27FC236}">
                <a16:creationId xmlns:a16="http://schemas.microsoft.com/office/drawing/2014/main" id="{A9F9D6E4-E338-3D73-EAF7-AB442BC56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023" y="4289907"/>
            <a:ext cx="2330370" cy="23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3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BC6E98-2382-A801-572B-F76C418E968A}"/>
              </a:ext>
            </a:extLst>
          </p:cNvPr>
          <p:cNvSpPr txBox="1"/>
          <p:nvPr/>
        </p:nvSpPr>
        <p:spPr>
          <a:xfrm>
            <a:off x="1530334" y="579502"/>
            <a:ext cx="96756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800" b="1" dirty="0">
                <a:latin typeface="Aptos" panose="020B0004020202020204" pitchFamily="34" charset="0"/>
              </a:rPr>
              <a:t>Participatory Governance</a:t>
            </a:r>
          </a:p>
          <a:p>
            <a:r>
              <a:rPr lang="en-US" sz="2800" dirty="0">
                <a:latin typeface="Aptos" panose="020B0004020202020204" pitchFamily="34" charset="0"/>
              </a:rPr>
              <a:t>	- Invite the local community to form a forum where</a:t>
            </a:r>
          </a:p>
          <a:p>
            <a:r>
              <a:rPr lang="en-US" sz="2800" dirty="0">
                <a:latin typeface="Aptos" panose="020B0004020202020204" pitchFamily="34" charset="0"/>
              </a:rPr>
              <a:t>	   everyone can join.</a:t>
            </a:r>
          </a:p>
          <a:p>
            <a:endParaRPr lang="en-US" sz="2800" dirty="0">
              <a:latin typeface="Aptos" panose="020B00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800" b="1" dirty="0">
                <a:latin typeface="Aptos" panose="020B0004020202020204" pitchFamily="34" charset="0"/>
              </a:rPr>
              <a:t>More capacity developments (CAPDEV)</a:t>
            </a:r>
          </a:p>
          <a:p>
            <a:r>
              <a:rPr lang="en-US" sz="2800" dirty="0">
                <a:latin typeface="Aptos" panose="020B0004020202020204" pitchFamily="34" charset="0"/>
              </a:rPr>
              <a:t>	- Based on the previous assessments and evaluations.</a:t>
            </a:r>
          </a:p>
          <a:p>
            <a:r>
              <a:rPr lang="en-US" sz="2800" dirty="0">
                <a:latin typeface="Aptos" panose="020B0004020202020204" pitchFamily="34" charset="0"/>
              </a:rPr>
              <a:t>	- Utilize the proper CAPDEV to be more effective.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1D479-785D-FE1C-F19E-B26BF86FF686}"/>
              </a:ext>
            </a:extLst>
          </p:cNvPr>
          <p:cNvSpPr txBox="1"/>
          <p:nvPr/>
        </p:nvSpPr>
        <p:spPr>
          <a:xfrm>
            <a:off x="829340" y="0"/>
            <a:ext cx="157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PPPAs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6E8BC65-C7E5-FA7E-552D-F640781C8FEF}"/>
              </a:ext>
            </a:extLst>
          </p:cNvPr>
          <p:cNvSpPr/>
          <p:nvPr/>
        </p:nvSpPr>
        <p:spPr>
          <a:xfrm>
            <a:off x="1201482" y="3665186"/>
            <a:ext cx="10132828" cy="45719"/>
          </a:xfrm>
          <a:custGeom>
            <a:avLst/>
            <a:gdLst>
              <a:gd name="connsiteX0" fmla="*/ 0 w 10132828"/>
              <a:gd name="connsiteY0" fmla="*/ 116958 h 202019"/>
              <a:gd name="connsiteX1" fmla="*/ 202019 w 10132828"/>
              <a:gd name="connsiteY1" fmla="*/ 159489 h 202019"/>
              <a:gd name="connsiteX2" fmla="*/ 606056 w 10132828"/>
              <a:gd name="connsiteY2" fmla="*/ 180754 h 202019"/>
              <a:gd name="connsiteX3" fmla="*/ 754912 w 10132828"/>
              <a:gd name="connsiteY3" fmla="*/ 191386 h 202019"/>
              <a:gd name="connsiteX4" fmla="*/ 1488558 w 10132828"/>
              <a:gd name="connsiteY4" fmla="*/ 202019 h 202019"/>
              <a:gd name="connsiteX5" fmla="*/ 2349796 w 10132828"/>
              <a:gd name="connsiteY5" fmla="*/ 180754 h 202019"/>
              <a:gd name="connsiteX6" fmla="*/ 2434856 w 10132828"/>
              <a:gd name="connsiteY6" fmla="*/ 170121 h 202019"/>
              <a:gd name="connsiteX7" fmla="*/ 2562447 w 10132828"/>
              <a:gd name="connsiteY7" fmla="*/ 148856 h 202019"/>
              <a:gd name="connsiteX8" fmla="*/ 2647507 w 10132828"/>
              <a:gd name="connsiteY8" fmla="*/ 127591 h 202019"/>
              <a:gd name="connsiteX9" fmla="*/ 2892056 w 10132828"/>
              <a:gd name="connsiteY9" fmla="*/ 74428 h 202019"/>
              <a:gd name="connsiteX10" fmla="*/ 3019647 w 10132828"/>
              <a:gd name="connsiteY10" fmla="*/ 42531 h 202019"/>
              <a:gd name="connsiteX11" fmla="*/ 3083442 w 10132828"/>
              <a:gd name="connsiteY11" fmla="*/ 21265 h 202019"/>
              <a:gd name="connsiteX12" fmla="*/ 3147237 w 10132828"/>
              <a:gd name="connsiteY12" fmla="*/ 10633 h 202019"/>
              <a:gd name="connsiteX13" fmla="*/ 3189768 w 10132828"/>
              <a:gd name="connsiteY13" fmla="*/ 0 h 202019"/>
              <a:gd name="connsiteX14" fmla="*/ 3487479 w 10132828"/>
              <a:gd name="connsiteY14" fmla="*/ 10633 h 202019"/>
              <a:gd name="connsiteX15" fmla="*/ 3540642 w 10132828"/>
              <a:gd name="connsiteY15" fmla="*/ 21265 h 202019"/>
              <a:gd name="connsiteX16" fmla="*/ 3583172 w 10132828"/>
              <a:gd name="connsiteY16" fmla="*/ 31898 h 202019"/>
              <a:gd name="connsiteX17" fmla="*/ 3657600 w 10132828"/>
              <a:gd name="connsiteY17" fmla="*/ 53163 h 202019"/>
              <a:gd name="connsiteX18" fmla="*/ 3742661 w 10132828"/>
              <a:gd name="connsiteY18" fmla="*/ 63796 h 202019"/>
              <a:gd name="connsiteX19" fmla="*/ 3965944 w 10132828"/>
              <a:gd name="connsiteY19" fmla="*/ 95693 h 202019"/>
              <a:gd name="connsiteX20" fmla="*/ 4774019 w 10132828"/>
              <a:gd name="connsiteY20" fmla="*/ 116958 h 202019"/>
              <a:gd name="connsiteX21" fmla="*/ 5411972 w 10132828"/>
              <a:gd name="connsiteY21" fmla="*/ 106326 h 202019"/>
              <a:gd name="connsiteX22" fmla="*/ 5730949 w 10132828"/>
              <a:gd name="connsiteY22" fmla="*/ 74428 h 202019"/>
              <a:gd name="connsiteX23" fmla="*/ 5869172 w 10132828"/>
              <a:gd name="connsiteY23" fmla="*/ 63796 h 202019"/>
              <a:gd name="connsiteX24" fmla="*/ 5954233 w 10132828"/>
              <a:gd name="connsiteY24" fmla="*/ 53163 h 202019"/>
              <a:gd name="connsiteX25" fmla="*/ 6198782 w 10132828"/>
              <a:gd name="connsiteY25" fmla="*/ 42531 h 202019"/>
              <a:gd name="connsiteX26" fmla="*/ 6379535 w 10132828"/>
              <a:gd name="connsiteY26" fmla="*/ 21265 h 202019"/>
              <a:gd name="connsiteX27" fmla="*/ 6496493 w 10132828"/>
              <a:gd name="connsiteY27" fmla="*/ 10633 h 202019"/>
              <a:gd name="connsiteX28" fmla="*/ 6730409 w 10132828"/>
              <a:gd name="connsiteY28" fmla="*/ 21265 h 202019"/>
              <a:gd name="connsiteX29" fmla="*/ 6772940 w 10132828"/>
              <a:gd name="connsiteY29" fmla="*/ 31898 h 202019"/>
              <a:gd name="connsiteX30" fmla="*/ 6985591 w 10132828"/>
              <a:gd name="connsiteY30" fmla="*/ 42531 h 202019"/>
              <a:gd name="connsiteX31" fmla="*/ 7389628 w 10132828"/>
              <a:gd name="connsiteY31" fmla="*/ 31898 h 202019"/>
              <a:gd name="connsiteX32" fmla="*/ 7474689 w 10132828"/>
              <a:gd name="connsiteY32" fmla="*/ 21265 h 202019"/>
              <a:gd name="connsiteX33" fmla="*/ 7751135 w 10132828"/>
              <a:gd name="connsiteY33" fmla="*/ 31898 h 202019"/>
              <a:gd name="connsiteX34" fmla="*/ 7793665 w 10132828"/>
              <a:gd name="connsiteY34" fmla="*/ 42531 h 202019"/>
              <a:gd name="connsiteX35" fmla="*/ 7868093 w 10132828"/>
              <a:gd name="connsiteY35" fmla="*/ 95693 h 202019"/>
              <a:gd name="connsiteX36" fmla="*/ 7921256 w 10132828"/>
              <a:gd name="connsiteY36" fmla="*/ 106326 h 202019"/>
              <a:gd name="connsiteX37" fmla="*/ 8070112 w 10132828"/>
              <a:gd name="connsiteY37" fmla="*/ 127591 h 202019"/>
              <a:gd name="connsiteX38" fmla="*/ 8623005 w 10132828"/>
              <a:gd name="connsiteY38" fmla="*/ 116958 h 202019"/>
              <a:gd name="connsiteX39" fmla="*/ 8803758 w 10132828"/>
              <a:gd name="connsiteY39" fmla="*/ 95693 h 202019"/>
              <a:gd name="connsiteX40" fmla="*/ 8963247 w 10132828"/>
              <a:gd name="connsiteY40" fmla="*/ 106326 h 202019"/>
              <a:gd name="connsiteX41" fmla="*/ 9473609 w 10132828"/>
              <a:gd name="connsiteY41" fmla="*/ 127591 h 202019"/>
              <a:gd name="connsiteX42" fmla="*/ 9579935 w 10132828"/>
              <a:gd name="connsiteY42" fmla="*/ 138224 h 202019"/>
              <a:gd name="connsiteX43" fmla="*/ 9664996 w 10132828"/>
              <a:gd name="connsiteY43" fmla="*/ 148856 h 202019"/>
              <a:gd name="connsiteX44" fmla="*/ 9920177 w 10132828"/>
              <a:gd name="connsiteY44" fmla="*/ 159489 h 202019"/>
              <a:gd name="connsiteX45" fmla="*/ 10132828 w 10132828"/>
              <a:gd name="connsiteY45" fmla="*/ 170121 h 20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132828" h="202019">
                <a:moveTo>
                  <a:pt x="0" y="116958"/>
                </a:moveTo>
                <a:cubicBezTo>
                  <a:pt x="24966" y="122719"/>
                  <a:pt x="152796" y="155209"/>
                  <a:pt x="202019" y="159489"/>
                </a:cubicBezTo>
                <a:cubicBezTo>
                  <a:pt x="289737" y="167117"/>
                  <a:pt x="529175" y="176361"/>
                  <a:pt x="606056" y="180754"/>
                </a:cubicBezTo>
                <a:cubicBezTo>
                  <a:pt x="655720" y="183592"/>
                  <a:pt x="705181" y="190188"/>
                  <a:pt x="754912" y="191386"/>
                </a:cubicBezTo>
                <a:lnTo>
                  <a:pt x="1488558" y="202019"/>
                </a:lnTo>
                <a:lnTo>
                  <a:pt x="2349796" y="180754"/>
                </a:lnTo>
                <a:cubicBezTo>
                  <a:pt x="2378342" y="179485"/>
                  <a:pt x="2406533" y="173897"/>
                  <a:pt x="2434856" y="170121"/>
                </a:cubicBezTo>
                <a:cubicBezTo>
                  <a:pt x="2484122" y="163552"/>
                  <a:pt x="2515755" y="159631"/>
                  <a:pt x="2562447" y="148856"/>
                </a:cubicBezTo>
                <a:cubicBezTo>
                  <a:pt x="2590924" y="142284"/>
                  <a:pt x="2619008" y="134068"/>
                  <a:pt x="2647507" y="127591"/>
                </a:cubicBezTo>
                <a:lnTo>
                  <a:pt x="2892056" y="74428"/>
                </a:lnTo>
                <a:cubicBezTo>
                  <a:pt x="2934703" y="64274"/>
                  <a:pt x="2978058" y="56395"/>
                  <a:pt x="3019647" y="42531"/>
                </a:cubicBezTo>
                <a:cubicBezTo>
                  <a:pt x="3040912" y="35442"/>
                  <a:pt x="3061696" y="26702"/>
                  <a:pt x="3083442" y="21265"/>
                </a:cubicBezTo>
                <a:cubicBezTo>
                  <a:pt x="3104357" y="16036"/>
                  <a:pt x="3126097" y="14861"/>
                  <a:pt x="3147237" y="10633"/>
                </a:cubicBezTo>
                <a:cubicBezTo>
                  <a:pt x="3161567" y="7767"/>
                  <a:pt x="3175591" y="3544"/>
                  <a:pt x="3189768" y="0"/>
                </a:cubicBezTo>
                <a:cubicBezTo>
                  <a:pt x="3289005" y="3544"/>
                  <a:pt x="3388361" y="4626"/>
                  <a:pt x="3487479" y="10633"/>
                </a:cubicBezTo>
                <a:cubicBezTo>
                  <a:pt x="3505518" y="11726"/>
                  <a:pt x="3523000" y="17345"/>
                  <a:pt x="3540642" y="21265"/>
                </a:cubicBezTo>
                <a:cubicBezTo>
                  <a:pt x="3554907" y="24435"/>
                  <a:pt x="3569074" y="28053"/>
                  <a:pt x="3583172" y="31898"/>
                </a:cubicBezTo>
                <a:cubicBezTo>
                  <a:pt x="3608065" y="38687"/>
                  <a:pt x="3632299" y="48103"/>
                  <a:pt x="3657600" y="53163"/>
                </a:cubicBezTo>
                <a:cubicBezTo>
                  <a:pt x="3685619" y="58767"/>
                  <a:pt x="3714419" y="59451"/>
                  <a:pt x="3742661" y="63796"/>
                </a:cubicBezTo>
                <a:cubicBezTo>
                  <a:pt x="3866343" y="82824"/>
                  <a:pt x="3732095" y="81077"/>
                  <a:pt x="3965944" y="95693"/>
                </a:cubicBezTo>
                <a:cubicBezTo>
                  <a:pt x="4348332" y="119593"/>
                  <a:pt x="4079255" y="105379"/>
                  <a:pt x="4774019" y="116958"/>
                </a:cubicBezTo>
                <a:lnTo>
                  <a:pt x="5411972" y="106326"/>
                </a:lnTo>
                <a:cubicBezTo>
                  <a:pt x="5481581" y="104392"/>
                  <a:pt x="5680559" y="79304"/>
                  <a:pt x="5730949" y="74428"/>
                </a:cubicBezTo>
                <a:cubicBezTo>
                  <a:pt x="5776945" y="69977"/>
                  <a:pt x="5823170" y="68177"/>
                  <a:pt x="5869172" y="63796"/>
                </a:cubicBezTo>
                <a:cubicBezTo>
                  <a:pt x="5897618" y="61087"/>
                  <a:pt x="5925718" y="55003"/>
                  <a:pt x="5954233" y="53163"/>
                </a:cubicBezTo>
                <a:cubicBezTo>
                  <a:pt x="6035657" y="47910"/>
                  <a:pt x="6117266" y="46075"/>
                  <a:pt x="6198782" y="42531"/>
                </a:cubicBezTo>
                <a:cubicBezTo>
                  <a:pt x="6266575" y="34057"/>
                  <a:pt x="6310606" y="28158"/>
                  <a:pt x="6379535" y="21265"/>
                </a:cubicBezTo>
                <a:lnTo>
                  <a:pt x="6496493" y="10633"/>
                </a:lnTo>
                <a:cubicBezTo>
                  <a:pt x="6574465" y="14177"/>
                  <a:pt x="6652586" y="15279"/>
                  <a:pt x="6730409" y="21265"/>
                </a:cubicBezTo>
                <a:cubicBezTo>
                  <a:pt x="6744979" y="22386"/>
                  <a:pt x="6758377" y="30684"/>
                  <a:pt x="6772940" y="31898"/>
                </a:cubicBezTo>
                <a:cubicBezTo>
                  <a:pt x="6843667" y="37792"/>
                  <a:pt x="6914707" y="38987"/>
                  <a:pt x="6985591" y="42531"/>
                </a:cubicBezTo>
                <a:lnTo>
                  <a:pt x="7389628" y="31898"/>
                </a:lnTo>
                <a:cubicBezTo>
                  <a:pt x="7418175" y="30657"/>
                  <a:pt x="7446115" y="21265"/>
                  <a:pt x="7474689" y="21265"/>
                </a:cubicBezTo>
                <a:cubicBezTo>
                  <a:pt x="7566906" y="21265"/>
                  <a:pt x="7658986" y="28354"/>
                  <a:pt x="7751135" y="31898"/>
                </a:cubicBezTo>
                <a:cubicBezTo>
                  <a:pt x="7765312" y="35442"/>
                  <a:pt x="7780234" y="36775"/>
                  <a:pt x="7793665" y="42531"/>
                </a:cubicBezTo>
                <a:cubicBezTo>
                  <a:pt x="7872998" y="76531"/>
                  <a:pt x="7770007" y="52099"/>
                  <a:pt x="7868093" y="95693"/>
                </a:cubicBezTo>
                <a:cubicBezTo>
                  <a:pt x="7884607" y="103033"/>
                  <a:pt x="7903614" y="102406"/>
                  <a:pt x="7921256" y="106326"/>
                </a:cubicBezTo>
                <a:cubicBezTo>
                  <a:pt x="8015855" y="127348"/>
                  <a:pt x="7906557" y="111235"/>
                  <a:pt x="8070112" y="127591"/>
                </a:cubicBezTo>
                <a:lnTo>
                  <a:pt x="8623005" y="116958"/>
                </a:lnTo>
                <a:cubicBezTo>
                  <a:pt x="8723674" y="113812"/>
                  <a:pt x="8727773" y="110891"/>
                  <a:pt x="8803758" y="95693"/>
                </a:cubicBezTo>
                <a:lnTo>
                  <a:pt x="8963247" y="106326"/>
                </a:lnTo>
                <a:lnTo>
                  <a:pt x="9473609" y="127591"/>
                </a:lnTo>
                <a:lnTo>
                  <a:pt x="9579935" y="138224"/>
                </a:lnTo>
                <a:cubicBezTo>
                  <a:pt x="9608335" y="141379"/>
                  <a:pt x="9636477" y="147074"/>
                  <a:pt x="9664996" y="148856"/>
                </a:cubicBezTo>
                <a:cubicBezTo>
                  <a:pt x="9749964" y="154166"/>
                  <a:pt x="9835135" y="155534"/>
                  <a:pt x="9920177" y="159489"/>
                </a:cubicBezTo>
                <a:cubicBezTo>
                  <a:pt x="10152771" y="170307"/>
                  <a:pt x="10053342" y="170121"/>
                  <a:pt x="10132828" y="17012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158DF4-43D0-512D-49AB-77A3E6AA42A9}"/>
              </a:ext>
            </a:extLst>
          </p:cNvPr>
          <p:cNvSpPr txBox="1"/>
          <p:nvPr/>
        </p:nvSpPr>
        <p:spPr>
          <a:xfrm>
            <a:off x="829340" y="3672762"/>
            <a:ext cx="408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INNOVATIONS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1DBB9-EE4A-82DE-1239-73751B936986}"/>
              </a:ext>
            </a:extLst>
          </p:cNvPr>
          <p:cNvSpPr txBox="1"/>
          <p:nvPr/>
        </p:nvSpPr>
        <p:spPr>
          <a:xfrm>
            <a:off x="2293089" y="4319093"/>
            <a:ext cx="105495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800" b="1" dirty="0">
                <a:latin typeface="Aptos" panose="020B0004020202020204" pitchFamily="34" charset="0"/>
              </a:rPr>
              <a:t>BARANGAY-based (self-help) innovations</a:t>
            </a:r>
          </a:p>
          <a:p>
            <a:r>
              <a:rPr lang="en-US" sz="2800" dirty="0">
                <a:latin typeface="Aptos" panose="020B0004020202020204" pitchFamily="34" charset="0"/>
              </a:rPr>
              <a:t>	- Barangays as an instrument for the pooling of</a:t>
            </a:r>
          </a:p>
          <a:p>
            <a:r>
              <a:rPr lang="en-US" sz="2800" dirty="0">
                <a:latin typeface="Aptos" panose="020B0004020202020204" pitchFamily="34" charset="0"/>
              </a:rPr>
              <a:t>	   resources in a small community.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>
                <a:latin typeface="Aptos" panose="020B0004020202020204" pitchFamily="34" charset="0"/>
              </a:rPr>
              <a:t>Youth-based innovations</a:t>
            </a:r>
          </a:p>
          <a:p>
            <a:r>
              <a:rPr lang="en-US" sz="2800" b="1" dirty="0">
                <a:latin typeface="Aptos" panose="020B0004020202020204" pitchFamily="34" charset="0"/>
              </a:rPr>
              <a:t>	</a:t>
            </a:r>
            <a:r>
              <a:rPr lang="en-US" sz="2800" dirty="0">
                <a:latin typeface="Aptos" panose="020B0004020202020204" pitchFamily="34" charset="0"/>
              </a:rPr>
              <a:t>- Physical wellness related programs</a:t>
            </a:r>
          </a:p>
        </p:txBody>
      </p:sp>
      <p:pic>
        <p:nvPicPr>
          <p:cNvPr id="12" name="Picture 4" descr="Workshop - Free education icons">
            <a:extLst>
              <a:ext uri="{FF2B5EF4-FFF2-40B4-BE49-F238E27FC236}">
                <a16:creationId xmlns:a16="http://schemas.microsoft.com/office/drawing/2014/main" id="{548F8F8C-424E-8C9D-294D-78A37885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929" y="646331"/>
            <a:ext cx="2083711" cy="208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2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1171E1-6DBF-1598-A622-1A28CAFC72FB}"/>
              </a:ext>
            </a:extLst>
          </p:cNvPr>
          <p:cNvSpPr txBox="1"/>
          <p:nvPr/>
        </p:nvSpPr>
        <p:spPr>
          <a:xfrm>
            <a:off x="1667280" y="496016"/>
            <a:ext cx="10273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Aptos" panose="020B0004020202020204" pitchFamily="34" charset="0"/>
              </a:rPr>
              <a:t>AWARDS AND RECOGNITIONS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Aptos" panose="020B0004020202020204" pitchFamily="34" charset="0"/>
              </a:rPr>
              <a:t>SUBSIDIES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Aptos" panose="020B0004020202020204" pitchFamily="34" charset="0"/>
              </a:rPr>
              <a:t>CREATING A STANDARD FOR THE OTHERS AS A GUIDE AND REPLICATION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157D1-A0C2-2B5A-25DD-30600AEFD000}"/>
              </a:ext>
            </a:extLst>
          </p:cNvPr>
          <p:cNvSpPr txBox="1"/>
          <p:nvPr/>
        </p:nvSpPr>
        <p:spPr>
          <a:xfrm>
            <a:off x="691115" y="0"/>
            <a:ext cx="669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POSITIVE REINFORCEMENTS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ED95432-D43F-7860-DADD-C930DFC9E989}"/>
              </a:ext>
            </a:extLst>
          </p:cNvPr>
          <p:cNvSpPr/>
          <p:nvPr/>
        </p:nvSpPr>
        <p:spPr>
          <a:xfrm>
            <a:off x="1029586" y="1699520"/>
            <a:ext cx="10132828" cy="45719"/>
          </a:xfrm>
          <a:custGeom>
            <a:avLst/>
            <a:gdLst>
              <a:gd name="connsiteX0" fmla="*/ 0 w 10132828"/>
              <a:gd name="connsiteY0" fmla="*/ 116958 h 202019"/>
              <a:gd name="connsiteX1" fmla="*/ 202019 w 10132828"/>
              <a:gd name="connsiteY1" fmla="*/ 159489 h 202019"/>
              <a:gd name="connsiteX2" fmla="*/ 606056 w 10132828"/>
              <a:gd name="connsiteY2" fmla="*/ 180754 h 202019"/>
              <a:gd name="connsiteX3" fmla="*/ 754912 w 10132828"/>
              <a:gd name="connsiteY3" fmla="*/ 191386 h 202019"/>
              <a:gd name="connsiteX4" fmla="*/ 1488558 w 10132828"/>
              <a:gd name="connsiteY4" fmla="*/ 202019 h 202019"/>
              <a:gd name="connsiteX5" fmla="*/ 2349796 w 10132828"/>
              <a:gd name="connsiteY5" fmla="*/ 180754 h 202019"/>
              <a:gd name="connsiteX6" fmla="*/ 2434856 w 10132828"/>
              <a:gd name="connsiteY6" fmla="*/ 170121 h 202019"/>
              <a:gd name="connsiteX7" fmla="*/ 2562447 w 10132828"/>
              <a:gd name="connsiteY7" fmla="*/ 148856 h 202019"/>
              <a:gd name="connsiteX8" fmla="*/ 2647507 w 10132828"/>
              <a:gd name="connsiteY8" fmla="*/ 127591 h 202019"/>
              <a:gd name="connsiteX9" fmla="*/ 2892056 w 10132828"/>
              <a:gd name="connsiteY9" fmla="*/ 74428 h 202019"/>
              <a:gd name="connsiteX10" fmla="*/ 3019647 w 10132828"/>
              <a:gd name="connsiteY10" fmla="*/ 42531 h 202019"/>
              <a:gd name="connsiteX11" fmla="*/ 3083442 w 10132828"/>
              <a:gd name="connsiteY11" fmla="*/ 21265 h 202019"/>
              <a:gd name="connsiteX12" fmla="*/ 3147237 w 10132828"/>
              <a:gd name="connsiteY12" fmla="*/ 10633 h 202019"/>
              <a:gd name="connsiteX13" fmla="*/ 3189768 w 10132828"/>
              <a:gd name="connsiteY13" fmla="*/ 0 h 202019"/>
              <a:gd name="connsiteX14" fmla="*/ 3487479 w 10132828"/>
              <a:gd name="connsiteY14" fmla="*/ 10633 h 202019"/>
              <a:gd name="connsiteX15" fmla="*/ 3540642 w 10132828"/>
              <a:gd name="connsiteY15" fmla="*/ 21265 h 202019"/>
              <a:gd name="connsiteX16" fmla="*/ 3583172 w 10132828"/>
              <a:gd name="connsiteY16" fmla="*/ 31898 h 202019"/>
              <a:gd name="connsiteX17" fmla="*/ 3657600 w 10132828"/>
              <a:gd name="connsiteY17" fmla="*/ 53163 h 202019"/>
              <a:gd name="connsiteX18" fmla="*/ 3742661 w 10132828"/>
              <a:gd name="connsiteY18" fmla="*/ 63796 h 202019"/>
              <a:gd name="connsiteX19" fmla="*/ 3965944 w 10132828"/>
              <a:gd name="connsiteY19" fmla="*/ 95693 h 202019"/>
              <a:gd name="connsiteX20" fmla="*/ 4774019 w 10132828"/>
              <a:gd name="connsiteY20" fmla="*/ 116958 h 202019"/>
              <a:gd name="connsiteX21" fmla="*/ 5411972 w 10132828"/>
              <a:gd name="connsiteY21" fmla="*/ 106326 h 202019"/>
              <a:gd name="connsiteX22" fmla="*/ 5730949 w 10132828"/>
              <a:gd name="connsiteY22" fmla="*/ 74428 h 202019"/>
              <a:gd name="connsiteX23" fmla="*/ 5869172 w 10132828"/>
              <a:gd name="connsiteY23" fmla="*/ 63796 h 202019"/>
              <a:gd name="connsiteX24" fmla="*/ 5954233 w 10132828"/>
              <a:gd name="connsiteY24" fmla="*/ 53163 h 202019"/>
              <a:gd name="connsiteX25" fmla="*/ 6198782 w 10132828"/>
              <a:gd name="connsiteY25" fmla="*/ 42531 h 202019"/>
              <a:gd name="connsiteX26" fmla="*/ 6379535 w 10132828"/>
              <a:gd name="connsiteY26" fmla="*/ 21265 h 202019"/>
              <a:gd name="connsiteX27" fmla="*/ 6496493 w 10132828"/>
              <a:gd name="connsiteY27" fmla="*/ 10633 h 202019"/>
              <a:gd name="connsiteX28" fmla="*/ 6730409 w 10132828"/>
              <a:gd name="connsiteY28" fmla="*/ 21265 h 202019"/>
              <a:gd name="connsiteX29" fmla="*/ 6772940 w 10132828"/>
              <a:gd name="connsiteY29" fmla="*/ 31898 h 202019"/>
              <a:gd name="connsiteX30" fmla="*/ 6985591 w 10132828"/>
              <a:gd name="connsiteY30" fmla="*/ 42531 h 202019"/>
              <a:gd name="connsiteX31" fmla="*/ 7389628 w 10132828"/>
              <a:gd name="connsiteY31" fmla="*/ 31898 h 202019"/>
              <a:gd name="connsiteX32" fmla="*/ 7474689 w 10132828"/>
              <a:gd name="connsiteY32" fmla="*/ 21265 h 202019"/>
              <a:gd name="connsiteX33" fmla="*/ 7751135 w 10132828"/>
              <a:gd name="connsiteY33" fmla="*/ 31898 h 202019"/>
              <a:gd name="connsiteX34" fmla="*/ 7793665 w 10132828"/>
              <a:gd name="connsiteY34" fmla="*/ 42531 h 202019"/>
              <a:gd name="connsiteX35" fmla="*/ 7868093 w 10132828"/>
              <a:gd name="connsiteY35" fmla="*/ 95693 h 202019"/>
              <a:gd name="connsiteX36" fmla="*/ 7921256 w 10132828"/>
              <a:gd name="connsiteY36" fmla="*/ 106326 h 202019"/>
              <a:gd name="connsiteX37" fmla="*/ 8070112 w 10132828"/>
              <a:gd name="connsiteY37" fmla="*/ 127591 h 202019"/>
              <a:gd name="connsiteX38" fmla="*/ 8623005 w 10132828"/>
              <a:gd name="connsiteY38" fmla="*/ 116958 h 202019"/>
              <a:gd name="connsiteX39" fmla="*/ 8803758 w 10132828"/>
              <a:gd name="connsiteY39" fmla="*/ 95693 h 202019"/>
              <a:gd name="connsiteX40" fmla="*/ 8963247 w 10132828"/>
              <a:gd name="connsiteY40" fmla="*/ 106326 h 202019"/>
              <a:gd name="connsiteX41" fmla="*/ 9473609 w 10132828"/>
              <a:gd name="connsiteY41" fmla="*/ 127591 h 202019"/>
              <a:gd name="connsiteX42" fmla="*/ 9579935 w 10132828"/>
              <a:gd name="connsiteY42" fmla="*/ 138224 h 202019"/>
              <a:gd name="connsiteX43" fmla="*/ 9664996 w 10132828"/>
              <a:gd name="connsiteY43" fmla="*/ 148856 h 202019"/>
              <a:gd name="connsiteX44" fmla="*/ 9920177 w 10132828"/>
              <a:gd name="connsiteY44" fmla="*/ 159489 h 202019"/>
              <a:gd name="connsiteX45" fmla="*/ 10132828 w 10132828"/>
              <a:gd name="connsiteY45" fmla="*/ 170121 h 20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132828" h="202019">
                <a:moveTo>
                  <a:pt x="0" y="116958"/>
                </a:moveTo>
                <a:cubicBezTo>
                  <a:pt x="24966" y="122719"/>
                  <a:pt x="152796" y="155209"/>
                  <a:pt x="202019" y="159489"/>
                </a:cubicBezTo>
                <a:cubicBezTo>
                  <a:pt x="289737" y="167117"/>
                  <a:pt x="529175" y="176361"/>
                  <a:pt x="606056" y="180754"/>
                </a:cubicBezTo>
                <a:cubicBezTo>
                  <a:pt x="655720" y="183592"/>
                  <a:pt x="705181" y="190188"/>
                  <a:pt x="754912" y="191386"/>
                </a:cubicBezTo>
                <a:lnTo>
                  <a:pt x="1488558" y="202019"/>
                </a:lnTo>
                <a:lnTo>
                  <a:pt x="2349796" y="180754"/>
                </a:lnTo>
                <a:cubicBezTo>
                  <a:pt x="2378342" y="179485"/>
                  <a:pt x="2406533" y="173897"/>
                  <a:pt x="2434856" y="170121"/>
                </a:cubicBezTo>
                <a:cubicBezTo>
                  <a:pt x="2484122" y="163552"/>
                  <a:pt x="2515755" y="159631"/>
                  <a:pt x="2562447" y="148856"/>
                </a:cubicBezTo>
                <a:cubicBezTo>
                  <a:pt x="2590924" y="142284"/>
                  <a:pt x="2619008" y="134068"/>
                  <a:pt x="2647507" y="127591"/>
                </a:cubicBezTo>
                <a:lnTo>
                  <a:pt x="2892056" y="74428"/>
                </a:lnTo>
                <a:cubicBezTo>
                  <a:pt x="2934703" y="64274"/>
                  <a:pt x="2978058" y="56395"/>
                  <a:pt x="3019647" y="42531"/>
                </a:cubicBezTo>
                <a:cubicBezTo>
                  <a:pt x="3040912" y="35442"/>
                  <a:pt x="3061696" y="26702"/>
                  <a:pt x="3083442" y="21265"/>
                </a:cubicBezTo>
                <a:cubicBezTo>
                  <a:pt x="3104357" y="16036"/>
                  <a:pt x="3126097" y="14861"/>
                  <a:pt x="3147237" y="10633"/>
                </a:cubicBezTo>
                <a:cubicBezTo>
                  <a:pt x="3161567" y="7767"/>
                  <a:pt x="3175591" y="3544"/>
                  <a:pt x="3189768" y="0"/>
                </a:cubicBezTo>
                <a:cubicBezTo>
                  <a:pt x="3289005" y="3544"/>
                  <a:pt x="3388361" y="4626"/>
                  <a:pt x="3487479" y="10633"/>
                </a:cubicBezTo>
                <a:cubicBezTo>
                  <a:pt x="3505518" y="11726"/>
                  <a:pt x="3523000" y="17345"/>
                  <a:pt x="3540642" y="21265"/>
                </a:cubicBezTo>
                <a:cubicBezTo>
                  <a:pt x="3554907" y="24435"/>
                  <a:pt x="3569074" y="28053"/>
                  <a:pt x="3583172" y="31898"/>
                </a:cubicBezTo>
                <a:cubicBezTo>
                  <a:pt x="3608065" y="38687"/>
                  <a:pt x="3632299" y="48103"/>
                  <a:pt x="3657600" y="53163"/>
                </a:cubicBezTo>
                <a:cubicBezTo>
                  <a:pt x="3685619" y="58767"/>
                  <a:pt x="3714419" y="59451"/>
                  <a:pt x="3742661" y="63796"/>
                </a:cubicBezTo>
                <a:cubicBezTo>
                  <a:pt x="3866343" y="82824"/>
                  <a:pt x="3732095" y="81077"/>
                  <a:pt x="3965944" y="95693"/>
                </a:cubicBezTo>
                <a:cubicBezTo>
                  <a:pt x="4348332" y="119593"/>
                  <a:pt x="4079255" y="105379"/>
                  <a:pt x="4774019" y="116958"/>
                </a:cubicBezTo>
                <a:lnTo>
                  <a:pt x="5411972" y="106326"/>
                </a:lnTo>
                <a:cubicBezTo>
                  <a:pt x="5481581" y="104392"/>
                  <a:pt x="5680559" y="79304"/>
                  <a:pt x="5730949" y="74428"/>
                </a:cubicBezTo>
                <a:cubicBezTo>
                  <a:pt x="5776945" y="69977"/>
                  <a:pt x="5823170" y="68177"/>
                  <a:pt x="5869172" y="63796"/>
                </a:cubicBezTo>
                <a:cubicBezTo>
                  <a:pt x="5897618" y="61087"/>
                  <a:pt x="5925718" y="55003"/>
                  <a:pt x="5954233" y="53163"/>
                </a:cubicBezTo>
                <a:cubicBezTo>
                  <a:pt x="6035657" y="47910"/>
                  <a:pt x="6117266" y="46075"/>
                  <a:pt x="6198782" y="42531"/>
                </a:cubicBezTo>
                <a:cubicBezTo>
                  <a:pt x="6266575" y="34057"/>
                  <a:pt x="6310606" y="28158"/>
                  <a:pt x="6379535" y="21265"/>
                </a:cubicBezTo>
                <a:lnTo>
                  <a:pt x="6496493" y="10633"/>
                </a:lnTo>
                <a:cubicBezTo>
                  <a:pt x="6574465" y="14177"/>
                  <a:pt x="6652586" y="15279"/>
                  <a:pt x="6730409" y="21265"/>
                </a:cubicBezTo>
                <a:cubicBezTo>
                  <a:pt x="6744979" y="22386"/>
                  <a:pt x="6758377" y="30684"/>
                  <a:pt x="6772940" y="31898"/>
                </a:cubicBezTo>
                <a:cubicBezTo>
                  <a:pt x="6843667" y="37792"/>
                  <a:pt x="6914707" y="38987"/>
                  <a:pt x="6985591" y="42531"/>
                </a:cubicBezTo>
                <a:lnTo>
                  <a:pt x="7389628" y="31898"/>
                </a:lnTo>
                <a:cubicBezTo>
                  <a:pt x="7418175" y="30657"/>
                  <a:pt x="7446115" y="21265"/>
                  <a:pt x="7474689" y="21265"/>
                </a:cubicBezTo>
                <a:cubicBezTo>
                  <a:pt x="7566906" y="21265"/>
                  <a:pt x="7658986" y="28354"/>
                  <a:pt x="7751135" y="31898"/>
                </a:cubicBezTo>
                <a:cubicBezTo>
                  <a:pt x="7765312" y="35442"/>
                  <a:pt x="7780234" y="36775"/>
                  <a:pt x="7793665" y="42531"/>
                </a:cubicBezTo>
                <a:cubicBezTo>
                  <a:pt x="7872998" y="76531"/>
                  <a:pt x="7770007" y="52099"/>
                  <a:pt x="7868093" y="95693"/>
                </a:cubicBezTo>
                <a:cubicBezTo>
                  <a:pt x="7884607" y="103033"/>
                  <a:pt x="7903614" y="102406"/>
                  <a:pt x="7921256" y="106326"/>
                </a:cubicBezTo>
                <a:cubicBezTo>
                  <a:pt x="8015855" y="127348"/>
                  <a:pt x="7906557" y="111235"/>
                  <a:pt x="8070112" y="127591"/>
                </a:cubicBezTo>
                <a:lnTo>
                  <a:pt x="8623005" y="116958"/>
                </a:lnTo>
                <a:cubicBezTo>
                  <a:pt x="8723674" y="113812"/>
                  <a:pt x="8727773" y="110891"/>
                  <a:pt x="8803758" y="95693"/>
                </a:cubicBezTo>
                <a:lnTo>
                  <a:pt x="8963247" y="106326"/>
                </a:lnTo>
                <a:lnTo>
                  <a:pt x="9473609" y="127591"/>
                </a:lnTo>
                <a:lnTo>
                  <a:pt x="9579935" y="138224"/>
                </a:lnTo>
                <a:cubicBezTo>
                  <a:pt x="9608335" y="141379"/>
                  <a:pt x="9636477" y="147074"/>
                  <a:pt x="9664996" y="148856"/>
                </a:cubicBezTo>
                <a:cubicBezTo>
                  <a:pt x="9749964" y="154166"/>
                  <a:pt x="9835135" y="155534"/>
                  <a:pt x="9920177" y="159489"/>
                </a:cubicBezTo>
                <a:cubicBezTo>
                  <a:pt x="10152771" y="170307"/>
                  <a:pt x="10053342" y="170121"/>
                  <a:pt x="10132828" y="17012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38C105-7EE5-D59F-3A6D-38A15C267CFB}"/>
              </a:ext>
            </a:extLst>
          </p:cNvPr>
          <p:cNvSpPr txBox="1"/>
          <p:nvPr/>
        </p:nvSpPr>
        <p:spPr>
          <a:xfrm>
            <a:off x="1114385" y="1966049"/>
            <a:ext cx="10390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ptos" panose="020B0004020202020204" pitchFamily="34" charset="0"/>
              </a:rPr>
              <a:t>No guarantee that boosting the passing rates in the assessment programs will also enhance the delivery of the basic services of the LGUs to the constituents.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63C4B21-18A7-C7B5-8E24-BE87905E18F3}"/>
              </a:ext>
            </a:extLst>
          </p:cNvPr>
          <p:cNvSpPr/>
          <p:nvPr/>
        </p:nvSpPr>
        <p:spPr>
          <a:xfrm>
            <a:off x="1114385" y="3666938"/>
            <a:ext cx="10132828" cy="45719"/>
          </a:xfrm>
          <a:custGeom>
            <a:avLst/>
            <a:gdLst>
              <a:gd name="connsiteX0" fmla="*/ 0 w 10132828"/>
              <a:gd name="connsiteY0" fmla="*/ 116958 h 202019"/>
              <a:gd name="connsiteX1" fmla="*/ 202019 w 10132828"/>
              <a:gd name="connsiteY1" fmla="*/ 159489 h 202019"/>
              <a:gd name="connsiteX2" fmla="*/ 606056 w 10132828"/>
              <a:gd name="connsiteY2" fmla="*/ 180754 h 202019"/>
              <a:gd name="connsiteX3" fmla="*/ 754912 w 10132828"/>
              <a:gd name="connsiteY3" fmla="*/ 191386 h 202019"/>
              <a:gd name="connsiteX4" fmla="*/ 1488558 w 10132828"/>
              <a:gd name="connsiteY4" fmla="*/ 202019 h 202019"/>
              <a:gd name="connsiteX5" fmla="*/ 2349796 w 10132828"/>
              <a:gd name="connsiteY5" fmla="*/ 180754 h 202019"/>
              <a:gd name="connsiteX6" fmla="*/ 2434856 w 10132828"/>
              <a:gd name="connsiteY6" fmla="*/ 170121 h 202019"/>
              <a:gd name="connsiteX7" fmla="*/ 2562447 w 10132828"/>
              <a:gd name="connsiteY7" fmla="*/ 148856 h 202019"/>
              <a:gd name="connsiteX8" fmla="*/ 2647507 w 10132828"/>
              <a:gd name="connsiteY8" fmla="*/ 127591 h 202019"/>
              <a:gd name="connsiteX9" fmla="*/ 2892056 w 10132828"/>
              <a:gd name="connsiteY9" fmla="*/ 74428 h 202019"/>
              <a:gd name="connsiteX10" fmla="*/ 3019647 w 10132828"/>
              <a:gd name="connsiteY10" fmla="*/ 42531 h 202019"/>
              <a:gd name="connsiteX11" fmla="*/ 3083442 w 10132828"/>
              <a:gd name="connsiteY11" fmla="*/ 21265 h 202019"/>
              <a:gd name="connsiteX12" fmla="*/ 3147237 w 10132828"/>
              <a:gd name="connsiteY12" fmla="*/ 10633 h 202019"/>
              <a:gd name="connsiteX13" fmla="*/ 3189768 w 10132828"/>
              <a:gd name="connsiteY13" fmla="*/ 0 h 202019"/>
              <a:gd name="connsiteX14" fmla="*/ 3487479 w 10132828"/>
              <a:gd name="connsiteY14" fmla="*/ 10633 h 202019"/>
              <a:gd name="connsiteX15" fmla="*/ 3540642 w 10132828"/>
              <a:gd name="connsiteY15" fmla="*/ 21265 h 202019"/>
              <a:gd name="connsiteX16" fmla="*/ 3583172 w 10132828"/>
              <a:gd name="connsiteY16" fmla="*/ 31898 h 202019"/>
              <a:gd name="connsiteX17" fmla="*/ 3657600 w 10132828"/>
              <a:gd name="connsiteY17" fmla="*/ 53163 h 202019"/>
              <a:gd name="connsiteX18" fmla="*/ 3742661 w 10132828"/>
              <a:gd name="connsiteY18" fmla="*/ 63796 h 202019"/>
              <a:gd name="connsiteX19" fmla="*/ 3965944 w 10132828"/>
              <a:gd name="connsiteY19" fmla="*/ 95693 h 202019"/>
              <a:gd name="connsiteX20" fmla="*/ 4774019 w 10132828"/>
              <a:gd name="connsiteY20" fmla="*/ 116958 h 202019"/>
              <a:gd name="connsiteX21" fmla="*/ 5411972 w 10132828"/>
              <a:gd name="connsiteY21" fmla="*/ 106326 h 202019"/>
              <a:gd name="connsiteX22" fmla="*/ 5730949 w 10132828"/>
              <a:gd name="connsiteY22" fmla="*/ 74428 h 202019"/>
              <a:gd name="connsiteX23" fmla="*/ 5869172 w 10132828"/>
              <a:gd name="connsiteY23" fmla="*/ 63796 h 202019"/>
              <a:gd name="connsiteX24" fmla="*/ 5954233 w 10132828"/>
              <a:gd name="connsiteY24" fmla="*/ 53163 h 202019"/>
              <a:gd name="connsiteX25" fmla="*/ 6198782 w 10132828"/>
              <a:gd name="connsiteY25" fmla="*/ 42531 h 202019"/>
              <a:gd name="connsiteX26" fmla="*/ 6379535 w 10132828"/>
              <a:gd name="connsiteY26" fmla="*/ 21265 h 202019"/>
              <a:gd name="connsiteX27" fmla="*/ 6496493 w 10132828"/>
              <a:gd name="connsiteY27" fmla="*/ 10633 h 202019"/>
              <a:gd name="connsiteX28" fmla="*/ 6730409 w 10132828"/>
              <a:gd name="connsiteY28" fmla="*/ 21265 h 202019"/>
              <a:gd name="connsiteX29" fmla="*/ 6772940 w 10132828"/>
              <a:gd name="connsiteY29" fmla="*/ 31898 h 202019"/>
              <a:gd name="connsiteX30" fmla="*/ 6985591 w 10132828"/>
              <a:gd name="connsiteY30" fmla="*/ 42531 h 202019"/>
              <a:gd name="connsiteX31" fmla="*/ 7389628 w 10132828"/>
              <a:gd name="connsiteY31" fmla="*/ 31898 h 202019"/>
              <a:gd name="connsiteX32" fmla="*/ 7474689 w 10132828"/>
              <a:gd name="connsiteY32" fmla="*/ 21265 h 202019"/>
              <a:gd name="connsiteX33" fmla="*/ 7751135 w 10132828"/>
              <a:gd name="connsiteY33" fmla="*/ 31898 h 202019"/>
              <a:gd name="connsiteX34" fmla="*/ 7793665 w 10132828"/>
              <a:gd name="connsiteY34" fmla="*/ 42531 h 202019"/>
              <a:gd name="connsiteX35" fmla="*/ 7868093 w 10132828"/>
              <a:gd name="connsiteY35" fmla="*/ 95693 h 202019"/>
              <a:gd name="connsiteX36" fmla="*/ 7921256 w 10132828"/>
              <a:gd name="connsiteY36" fmla="*/ 106326 h 202019"/>
              <a:gd name="connsiteX37" fmla="*/ 8070112 w 10132828"/>
              <a:gd name="connsiteY37" fmla="*/ 127591 h 202019"/>
              <a:gd name="connsiteX38" fmla="*/ 8623005 w 10132828"/>
              <a:gd name="connsiteY38" fmla="*/ 116958 h 202019"/>
              <a:gd name="connsiteX39" fmla="*/ 8803758 w 10132828"/>
              <a:gd name="connsiteY39" fmla="*/ 95693 h 202019"/>
              <a:gd name="connsiteX40" fmla="*/ 8963247 w 10132828"/>
              <a:gd name="connsiteY40" fmla="*/ 106326 h 202019"/>
              <a:gd name="connsiteX41" fmla="*/ 9473609 w 10132828"/>
              <a:gd name="connsiteY41" fmla="*/ 127591 h 202019"/>
              <a:gd name="connsiteX42" fmla="*/ 9579935 w 10132828"/>
              <a:gd name="connsiteY42" fmla="*/ 138224 h 202019"/>
              <a:gd name="connsiteX43" fmla="*/ 9664996 w 10132828"/>
              <a:gd name="connsiteY43" fmla="*/ 148856 h 202019"/>
              <a:gd name="connsiteX44" fmla="*/ 9920177 w 10132828"/>
              <a:gd name="connsiteY44" fmla="*/ 159489 h 202019"/>
              <a:gd name="connsiteX45" fmla="*/ 10132828 w 10132828"/>
              <a:gd name="connsiteY45" fmla="*/ 170121 h 20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132828" h="202019">
                <a:moveTo>
                  <a:pt x="0" y="116958"/>
                </a:moveTo>
                <a:cubicBezTo>
                  <a:pt x="24966" y="122719"/>
                  <a:pt x="152796" y="155209"/>
                  <a:pt x="202019" y="159489"/>
                </a:cubicBezTo>
                <a:cubicBezTo>
                  <a:pt x="289737" y="167117"/>
                  <a:pt x="529175" y="176361"/>
                  <a:pt x="606056" y="180754"/>
                </a:cubicBezTo>
                <a:cubicBezTo>
                  <a:pt x="655720" y="183592"/>
                  <a:pt x="705181" y="190188"/>
                  <a:pt x="754912" y="191386"/>
                </a:cubicBezTo>
                <a:lnTo>
                  <a:pt x="1488558" y="202019"/>
                </a:lnTo>
                <a:lnTo>
                  <a:pt x="2349796" y="180754"/>
                </a:lnTo>
                <a:cubicBezTo>
                  <a:pt x="2378342" y="179485"/>
                  <a:pt x="2406533" y="173897"/>
                  <a:pt x="2434856" y="170121"/>
                </a:cubicBezTo>
                <a:cubicBezTo>
                  <a:pt x="2484122" y="163552"/>
                  <a:pt x="2515755" y="159631"/>
                  <a:pt x="2562447" y="148856"/>
                </a:cubicBezTo>
                <a:cubicBezTo>
                  <a:pt x="2590924" y="142284"/>
                  <a:pt x="2619008" y="134068"/>
                  <a:pt x="2647507" y="127591"/>
                </a:cubicBezTo>
                <a:lnTo>
                  <a:pt x="2892056" y="74428"/>
                </a:lnTo>
                <a:cubicBezTo>
                  <a:pt x="2934703" y="64274"/>
                  <a:pt x="2978058" y="56395"/>
                  <a:pt x="3019647" y="42531"/>
                </a:cubicBezTo>
                <a:cubicBezTo>
                  <a:pt x="3040912" y="35442"/>
                  <a:pt x="3061696" y="26702"/>
                  <a:pt x="3083442" y="21265"/>
                </a:cubicBezTo>
                <a:cubicBezTo>
                  <a:pt x="3104357" y="16036"/>
                  <a:pt x="3126097" y="14861"/>
                  <a:pt x="3147237" y="10633"/>
                </a:cubicBezTo>
                <a:cubicBezTo>
                  <a:pt x="3161567" y="7767"/>
                  <a:pt x="3175591" y="3544"/>
                  <a:pt x="3189768" y="0"/>
                </a:cubicBezTo>
                <a:cubicBezTo>
                  <a:pt x="3289005" y="3544"/>
                  <a:pt x="3388361" y="4626"/>
                  <a:pt x="3487479" y="10633"/>
                </a:cubicBezTo>
                <a:cubicBezTo>
                  <a:pt x="3505518" y="11726"/>
                  <a:pt x="3523000" y="17345"/>
                  <a:pt x="3540642" y="21265"/>
                </a:cubicBezTo>
                <a:cubicBezTo>
                  <a:pt x="3554907" y="24435"/>
                  <a:pt x="3569074" y="28053"/>
                  <a:pt x="3583172" y="31898"/>
                </a:cubicBezTo>
                <a:cubicBezTo>
                  <a:pt x="3608065" y="38687"/>
                  <a:pt x="3632299" y="48103"/>
                  <a:pt x="3657600" y="53163"/>
                </a:cubicBezTo>
                <a:cubicBezTo>
                  <a:pt x="3685619" y="58767"/>
                  <a:pt x="3714419" y="59451"/>
                  <a:pt x="3742661" y="63796"/>
                </a:cubicBezTo>
                <a:cubicBezTo>
                  <a:pt x="3866343" y="82824"/>
                  <a:pt x="3732095" y="81077"/>
                  <a:pt x="3965944" y="95693"/>
                </a:cubicBezTo>
                <a:cubicBezTo>
                  <a:pt x="4348332" y="119593"/>
                  <a:pt x="4079255" y="105379"/>
                  <a:pt x="4774019" y="116958"/>
                </a:cubicBezTo>
                <a:lnTo>
                  <a:pt x="5411972" y="106326"/>
                </a:lnTo>
                <a:cubicBezTo>
                  <a:pt x="5481581" y="104392"/>
                  <a:pt x="5680559" y="79304"/>
                  <a:pt x="5730949" y="74428"/>
                </a:cubicBezTo>
                <a:cubicBezTo>
                  <a:pt x="5776945" y="69977"/>
                  <a:pt x="5823170" y="68177"/>
                  <a:pt x="5869172" y="63796"/>
                </a:cubicBezTo>
                <a:cubicBezTo>
                  <a:pt x="5897618" y="61087"/>
                  <a:pt x="5925718" y="55003"/>
                  <a:pt x="5954233" y="53163"/>
                </a:cubicBezTo>
                <a:cubicBezTo>
                  <a:pt x="6035657" y="47910"/>
                  <a:pt x="6117266" y="46075"/>
                  <a:pt x="6198782" y="42531"/>
                </a:cubicBezTo>
                <a:cubicBezTo>
                  <a:pt x="6266575" y="34057"/>
                  <a:pt x="6310606" y="28158"/>
                  <a:pt x="6379535" y="21265"/>
                </a:cubicBezTo>
                <a:lnTo>
                  <a:pt x="6496493" y="10633"/>
                </a:lnTo>
                <a:cubicBezTo>
                  <a:pt x="6574465" y="14177"/>
                  <a:pt x="6652586" y="15279"/>
                  <a:pt x="6730409" y="21265"/>
                </a:cubicBezTo>
                <a:cubicBezTo>
                  <a:pt x="6744979" y="22386"/>
                  <a:pt x="6758377" y="30684"/>
                  <a:pt x="6772940" y="31898"/>
                </a:cubicBezTo>
                <a:cubicBezTo>
                  <a:pt x="6843667" y="37792"/>
                  <a:pt x="6914707" y="38987"/>
                  <a:pt x="6985591" y="42531"/>
                </a:cubicBezTo>
                <a:lnTo>
                  <a:pt x="7389628" y="31898"/>
                </a:lnTo>
                <a:cubicBezTo>
                  <a:pt x="7418175" y="30657"/>
                  <a:pt x="7446115" y="21265"/>
                  <a:pt x="7474689" y="21265"/>
                </a:cubicBezTo>
                <a:cubicBezTo>
                  <a:pt x="7566906" y="21265"/>
                  <a:pt x="7658986" y="28354"/>
                  <a:pt x="7751135" y="31898"/>
                </a:cubicBezTo>
                <a:cubicBezTo>
                  <a:pt x="7765312" y="35442"/>
                  <a:pt x="7780234" y="36775"/>
                  <a:pt x="7793665" y="42531"/>
                </a:cubicBezTo>
                <a:cubicBezTo>
                  <a:pt x="7872998" y="76531"/>
                  <a:pt x="7770007" y="52099"/>
                  <a:pt x="7868093" y="95693"/>
                </a:cubicBezTo>
                <a:cubicBezTo>
                  <a:pt x="7884607" y="103033"/>
                  <a:pt x="7903614" y="102406"/>
                  <a:pt x="7921256" y="106326"/>
                </a:cubicBezTo>
                <a:cubicBezTo>
                  <a:pt x="8015855" y="127348"/>
                  <a:pt x="7906557" y="111235"/>
                  <a:pt x="8070112" y="127591"/>
                </a:cubicBezTo>
                <a:lnTo>
                  <a:pt x="8623005" y="116958"/>
                </a:lnTo>
                <a:cubicBezTo>
                  <a:pt x="8723674" y="113812"/>
                  <a:pt x="8727773" y="110891"/>
                  <a:pt x="8803758" y="95693"/>
                </a:cubicBezTo>
                <a:lnTo>
                  <a:pt x="8963247" y="106326"/>
                </a:lnTo>
                <a:lnTo>
                  <a:pt x="9473609" y="127591"/>
                </a:lnTo>
                <a:lnTo>
                  <a:pt x="9579935" y="138224"/>
                </a:lnTo>
                <a:cubicBezTo>
                  <a:pt x="9608335" y="141379"/>
                  <a:pt x="9636477" y="147074"/>
                  <a:pt x="9664996" y="148856"/>
                </a:cubicBezTo>
                <a:cubicBezTo>
                  <a:pt x="9749964" y="154166"/>
                  <a:pt x="9835135" y="155534"/>
                  <a:pt x="9920177" y="159489"/>
                </a:cubicBezTo>
                <a:cubicBezTo>
                  <a:pt x="10152771" y="170307"/>
                  <a:pt x="10053342" y="170121"/>
                  <a:pt x="10132828" y="17012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AA238-31D2-ED57-2018-BB234C95C2E2}"/>
              </a:ext>
            </a:extLst>
          </p:cNvPr>
          <p:cNvSpPr txBox="1"/>
          <p:nvPr/>
        </p:nvSpPr>
        <p:spPr>
          <a:xfrm>
            <a:off x="2477146" y="3761622"/>
            <a:ext cx="7664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3200" dirty="0">
                <a:latin typeface="Aptos" panose="020B0004020202020204" pitchFamily="34" charset="0"/>
              </a:rPr>
              <a:t>Monitoring and Evaluation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3200" dirty="0">
                <a:latin typeface="Aptos" panose="020B0004020202020204" pitchFamily="34" charset="0"/>
              </a:rPr>
              <a:t>Sustainability and Enhancement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D189266-350E-7256-3E0F-848049C7D0C6}"/>
              </a:ext>
            </a:extLst>
          </p:cNvPr>
          <p:cNvSpPr/>
          <p:nvPr/>
        </p:nvSpPr>
        <p:spPr>
          <a:xfrm>
            <a:off x="1029585" y="5018647"/>
            <a:ext cx="10132828" cy="45719"/>
          </a:xfrm>
          <a:custGeom>
            <a:avLst/>
            <a:gdLst>
              <a:gd name="connsiteX0" fmla="*/ 0 w 10132828"/>
              <a:gd name="connsiteY0" fmla="*/ 116958 h 202019"/>
              <a:gd name="connsiteX1" fmla="*/ 202019 w 10132828"/>
              <a:gd name="connsiteY1" fmla="*/ 159489 h 202019"/>
              <a:gd name="connsiteX2" fmla="*/ 606056 w 10132828"/>
              <a:gd name="connsiteY2" fmla="*/ 180754 h 202019"/>
              <a:gd name="connsiteX3" fmla="*/ 754912 w 10132828"/>
              <a:gd name="connsiteY3" fmla="*/ 191386 h 202019"/>
              <a:gd name="connsiteX4" fmla="*/ 1488558 w 10132828"/>
              <a:gd name="connsiteY4" fmla="*/ 202019 h 202019"/>
              <a:gd name="connsiteX5" fmla="*/ 2349796 w 10132828"/>
              <a:gd name="connsiteY5" fmla="*/ 180754 h 202019"/>
              <a:gd name="connsiteX6" fmla="*/ 2434856 w 10132828"/>
              <a:gd name="connsiteY6" fmla="*/ 170121 h 202019"/>
              <a:gd name="connsiteX7" fmla="*/ 2562447 w 10132828"/>
              <a:gd name="connsiteY7" fmla="*/ 148856 h 202019"/>
              <a:gd name="connsiteX8" fmla="*/ 2647507 w 10132828"/>
              <a:gd name="connsiteY8" fmla="*/ 127591 h 202019"/>
              <a:gd name="connsiteX9" fmla="*/ 2892056 w 10132828"/>
              <a:gd name="connsiteY9" fmla="*/ 74428 h 202019"/>
              <a:gd name="connsiteX10" fmla="*/ 3019647 w 10132828"/>
              <a:gd name="connsiteY10" fmla="*/ 42531 h 202019"/>
              <a:gd name="connsiteX11" fmla="*/ 3083442 w 10132828"/>
              <a:gd name="connsiteY11" fmla="*/ 21265 h 202019"/>
              <a:gd name="connsiteX12" fmla="*/ 3147237 w 10132828"/>
              <a:gd name="connsiteY12" fmla="*/ 10633 h 202019"/>
              <a:gd name="connsiteX13" fmla="*/ 3189768 w 10132828"/>
              <a:gd name="connsiteY13" fmla="*/ 0 h 202019"/>
              <a:gd name="connsiteX14" fmla="*/ 3487479 w 10132828"/>
              <a:gd name="connsiteY14" fmla="*/ 10633 h 202019"/>
              <a:gd name="connsiteX15" fmla="*/ 3540642 w 10132828"/>
              <a:gd name="connsiteY15" fmla="*/ 21265 h 202019"/>
              <a:gd name="connsiteX16" fmla="*/ 3583172 w 10132828"/>
              <a:gd name="connsiteY16" fmla="*/ 31898 h 202019"/>
              <a:gd name="connsiteX17" fmla="*/ 3657600 w 10132828"/>
              <a:gd name="connsiteY17" fmla="*/ 53163 h 202019"/>
              <a:gd name="connsiteX18" fmla="*/ 3742661 w 10132828"/>
              <a:gd name="connsiteY18" fmla="*/ 63796 h 202019"/>
              <a:gd name="connsiteX19" fmla="*/ 3965944 w 10132828"/>
              <a:gd name="connsiteY19" fmla="*/ 95693 h 202019"/>
              <a:gd name="connsiteX20" fmla="*/ 4774019 w 10132828"/>
              <a:gd name="connsiteY20" fmla="*/ 116958 h 202019"/>
              <a:gd name="connsiteX21" fmla="*/ 5411972 w 10132828"/>
              <a:gd name="connsiteY21" fmla="*/ 106326 h 202019"/>
              <a:gd name="connsiteX22" fmla="*/ 5730949 w 10132828"/>
              <a:gd name="connsiteY22" fmla="*/ 74428 h 202019"/>
              <a:gd name="connsiteX23" fmla="*/ 5869172 w 10132828"/>
              <a:gd name="connsiteY23" fmla="*/ 63796 h 202019"/>
              <a:gd name="connsiteX24" fmla="*/ 5954233 w 10132828"/>
              <a:gd name="connsiteY24" fmla="*/ 53163 h 202019"/>
              <a:gd name="connsiteX25" fmla="*/ 6198782 w 10132828"/>
              <a:gd name="connsiteY25" fmla="*/ 42531 h 202019"/>
              <a:gd name="connsiteX26" fmla="*/ 6379535 w 10132828"/>
              <a:gd name="connsiteY26" fmla="*/ 21265 h 202019"/>
              <a:gd name="connsiteX27" fmla="*/ 6496493 w 10132828"/>
              <a:gd name="connsiteY27" fmla="*/ 10633 h 202019"/>
              <a:gd name="connsiteX28" fmla="*/ 6730409 w 10132828"/>
              <a:gd name="connsiteY28" fmla="*/ 21265 h 202019"/>
              <a:gd name="connsiteX29" fmla="*/ 6772940 w 10132828"/>
              <a:gd name="connsiteY29" fmla="*/ 31898 h 202019"/>
              <a:gd name="connsiteX30" fmla="*/ 6985591 w 10132828"/>
              <a:gd name="connsiteY30" fmla="*/ 42531 h 202019"/>
              <a:gd name="connsiteX31" fmla="*/ 7389628 w 10132828"/>
              <a:gd name="connsiteY31" fmla="*/ 31898 h 202019"/>
              <a:gd name="connsiteX32" fmla="*/ 7474689 w 10132828"/>
              <a:gd name="connsiteY32" fmla="*/ 21265 h 202019"/>
              <a:gd name="connsiteX33" fmla="*/ 7751135 w 10132828"/>
              <a:gd name="connsiteY33" fmla="*/ 31898 h 202019"/>
              <a:gd name="connsiteX34" fmla="*/ 7793665 w 10132828"/>
              <a:gd name="connsiteY34" fmla="*/ 42531 h 202019"/>
              <a:gd name="connsiteX35" fmla="*/ 7868093 w 10132828"/>
              <a:gd name="connsiteY35" fmla="*/ 95693 h 202019"/>
              <a:gd name="connsiteX36" fmla="*/ 7921256 w 10132828"/>
              <a:gd name="connsiteY36" fmla="*/ 106326 h 202019"/>
              <a:gd name="connsiteX37" fmla="*/ 8070112 w 10132828"/>
              <a:gd name="connsiteY37" fmla="*/ 127591 h 202019"/>
              <a:gd name="connsiteX38" fmla="*/ 8623005 w 10132828"/>
              <a:gd name="connsiteY38" fmla="*/ 116958 h 202019"/>
              <a:gd name="connsiteX39" fmla="*/ 8803758 w 10132828"/>
              <a:gd name="connsiteY39" fmla="*/ 95693 h 202019"/>
              <a:gd name="connsiteX40" fmla="*/ 8963247 w 10132828"/>
              <a:gd name="connsiteY40" fmla="*/ 106326 h 202019"/>
              <a:gd name="connsiteX41" fmla="*/ 9473609 w 10132828"/>
              <a:gd name="connsiteY41" fmla="*/ 127591 h 202019"/>
              <a:gd name="connsiteX42" fmla="*/ 9579935 w 10132828"/>
              <a:gd name="connsiteY42" fmla="*/ 138224 h 202019"/>
              <a:gd name="connsiteX43" fmla="*/ 9664996 w 10132828"/>
              <a:gd name="connsiteY43" fmla="*/ 148856 h 202019"/>
              <a:gd name="connsiteX44" fmla="*/ 9920177 w 10132828"/>
              <a:gd name="connsiteY44" fmla="*/ 159489 h 202019"/>
              <a:gd name="connsiteX45" fmla="*/ 10132828 w 10132828"/>
              <a:gd name="connsiteY45" fmla="*/ 170121 h 20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132828" h="202019">
                <a:moveTo>
                  <a:pt x="0" y="116958"/>
                </a:moveTo>
                <a:cubicBezTo>
                  <a:pt x="24966" y="122719"/>
                  <a:pt x="152796" y="155209"/>
                  <a:pt x="202019" y="159489"/>
                </a:cubicBezTo>
                <a:cubicBezTo>
                  <a:pt x="289737" y="167117"/>
                  <a:pt x="529175" y="176361"/>
                  <a:pt x="606056" y="180754"/>
                </a:cubicBezTo>
                <a:cubicBezTo>
                  <a:pt x="655720" y="183592"/>
                  <a:pt x="705181" y="190188"/>
                  <a:pt x="754912" y="191386"/>
                </a:cubicBezTo>
                <a:lnTo>
                  <a:pt x="1488558" y="202019"/>
                </a:lnTo>
                <a:lnTo>
                  <a:pt x="2349796" y="180754"/>
                </a:lnTo>
                <a:cubicBezTo>
                  <a:pt x="2378342" y="179485"/>
                  <a:pt x="2406533" y="173897"/>
                  <a:pt x="2434856" y="170121"/>
                </a:cubicBezTo>
                <a:cubicBezTo>
                  <a:pt x="2484122" y="163552"/>
                  <a:pt x="2515755" y="159631"/>
                  <a:pt x="2562447" y="148856"/>
                </a:cubicBezTo>
                <a:cubicBezTo>
                  <a:pt x="2590924" y="142284"/>
                  <a:pt x="2619008" y="134068"/>
                  <a:pt x="2647507" y="127591"/>
                </a:cubicBezTo>
                <a:lnTo>
                  <a:pt x="2892056" y="74428"/>
                </a:lnTo>
                <a:cubicBezTo>
                  <a:pt x="2934703" y="64274"/>
                  <a:pt x="2978058" y="56395"/>
                  <a:pt x="3019647" y="42531"/>
                </a:cubicBezTo>
                <a:cubicBezTo>
                  <a:pt x="3040912" y="35442"/>
                  <a:pt x="3061696" y="26702"/>
                  <a:pt x="3083442" y="21265"/>
                </a:cubicBezTo>
                <a:cubicBezTo>
                  <a:pt x="3104357" y="16036"/>
                  <a:pt x="3126097" y="14861"/>
                  <a:pt x="3147237" y="10633"/>
                </a:cubicBezTo>
                <a:cubicBezTo>
                  <a:pt x="3161567" y="7767"/>
                  <a:pt x="3175591" y="3544"/>
                  <a:pt x="3189768" y="0"/>
                </a:cubicBezTo>
                <a:cubicBezTo>
                  <a:pt x="3289005" y="3544"/>
                  <a:pt x="3388361" y="4626"/>
                  <a:pt x="3487479" y="10633"/>
                </a:cubicBezTo>
                <a:cubicBezTo>
                  <a:pt x="3505518" y="11726"/>
                  <a:pt x="3523000" y="17345"/>
                  <a:pt x="3540642" y="21265"/>
                </a:cubicBezTo>
                <a:cubicBezTo>
                  <a:pt x="3554907" y="24435"/>
                  <a:pt x="3569074" y="28053"/>
                  <a:pt x="3583172" y="31898"/>
                </a:cubicBezTo>
                <a:cubicBezTo>
                  <a:pt x="3608065" y="38687"/>
                  <a:pt x="3632299" y="48103"/>
                  <a:pt x="3657600" y="53163"/>
                </a:cubicBezTo>
                <a:cubicBezTo>
                  <a:pt x="3685619" y="58767"/>
                  <a:pt x="3714419" y="59451"/>
                  <a:pt x="3742661" y="63796"/>
                </a:cubicBezTo>
                <a:cubicBezTo>
                  <a:pt x="3866343" y="82824"/>
                  <a:pt x="3732095" y="81077"/>
                  <a:pt x="3965944" y="95693"/>
                </a:cubicBezTo>
                <a:cubicBezTo>
                  <a:pt x="4348332" y="119593"/>
                  <a:pt x="4079255" y="105379"/>
                  <a:pt x="4774019" y="116958"/>
                </a:cubicBezTo>
                <a:lnTo>
                  <a:pt x="5411972" y="106326"/>
                </a:lnTo>
                <a:cubicBezTo>
                  <a:pt x="5481581" y="104392"/>
                  <a:pt x="5680559" y="79304"/>
                  <a:pt x="5730949" y="74428"/>
                </a:cubicBezTo>
                <a:cubicBezTo>
                  <a:pt x="5776945" y="69977"/>
                  <a:pt x="5823170" y="68177"/>
                  <a:pt x="5869172" y="63796"/>
                </a:cubicBezTo>
                <a:cubicBezTo>
                  <a:pt x="5897618" y="61087"/>
                  <a:pt x="5925718" y="55003"/>
                  <a:pt x="5954233" y="53163"/>
                </a:cubicBezTo>
                <a:cubicBezTo>
                  <a:pt x="6035657" y="47910"/>
                  <a:pt x="6117266" y="46075"/>
                  <a:pt x="6198782" y="42531"/>
                </a:cubicBezTo>
                <a:cubicBezTo>
                  <a:pt x="6266575" y="34057"/>
                  <a:pt x="6310606" y="28158"/>
                  <a:pt x="6379535" y="21265"/>
                </a:cubicBezTo>
                <a:lnTo>
                  <a:pt x="6496493" y="10633"/>
                </a:lnTo>
                <a:cubicBezTo>
                  <a:pt x="6574465" y="14177"/>
                  <a:pt x="6652586" y="15279"/>
                  <a:pt x="6730409" y="21265"/>
                </a:cubicBezTo>
                <a:cubicBezTo>
                  <a:pt x="6744979" y="22386"/>
                  <a:pt x="6758377" y="30684"/>
                  <a:pt x="6772940" y="31898"/>
                </a:cubicBezTo>
                <a:cubicBezTo>
                  <a:pt x="6843667" y="37792"/>
                  <a:pt x="6914707" y="38987"/>
                  <a:pt x="6985591" y="42531"/>
                </a:cubicBezTo>
                <a:lnTo>
                  <a:pt x="7389628" y="31898"/>
                </a:lnTo>
                <a:cubicBezTo>
                  <a:pt x="7418175" y="30657"/>
                  <a:pt x="7446115" y="21265"/>
                  <a:pt x="7474689" y="21265"/>
                </a:cubicBezTo>
                <a:cubicBezTo>
                  <a:pt x="7566906" y="21265"/>
                  <a:pt x="7658986" y="28354"/>
                  <a:pt x="7751135" y="31898"/>
                </a:cubicBezTo>
                <a:cubicBezTo>
                  <a:pt x="7765312" y="35442"/>
                  <a:pt x="7780234" y="36775"/>
                  <a:pt x="7793665" y="42531"/>
                </a:cubicBezTo>
                <a:cubicBezTo>
                  <a:pt x="7872998" y="76531"/>
                  <a:pt x="7770007" y="52099"/>
                  <a:pt x="7868093" y="95693"/>
                </a:cubicBezTo>
                <a:cubicBezTo>
                  <a:pt x="7884607" y="103033"/>
                  <a:pt x="7903614" y="102406"/>
                  <a:pt x="7921256" y="106326"/>
                </a:cubicBezTo>
                <a:cubicBezTo>
                  <a:pt x="8015855" y="127348"/>
                  <a:pt x="7906557" y="111235"/>
                  <a:pt x="8070112" y="127591"/>
                </a:cubicBezTo>
                <a:lnTo>
                  <a:pt x="8623005" y="116958"/>
                </a:lnTo>
                <a:cubicBezTo>
                  <a:pt x="8723674" y="113812"/>
                  <a:pt x="8727773" y="110891"/>
                  <a:pt x="8803758" y="95693"/>
                </a:cubicBezTo>
                <a:lnTo>
                  <a:pt x="8963247" y="106326"/>
                </a:lnTo>
                <a:lnTo>
                  <a:pt x="9473609" y="127591"/>
                </a:lnTo>
                <a:lnTo>
                  <a:pt x="9579935" y="138224"/>
                </a:lnTo>
                <a:cubicBezTo>
                  <a:pt x="9608335" y="141379"/>
                  <a:pt x="9636477" y="147074"/>
                  <a:pt x="9664996" y="148856"/>
                </a:cubicBezTo>
                <a:cubicBezTo>
                  <a:pt x="9749964" y="154166"/>
                  <a:pt x="9835135" y="155534"/>
                  <a:pt x="9920177" y="159489"/>
                </a:cubicBezTo>
                <a:cubicBezTo>
                  <a:pt x="10152771" y="170307"/>
                  <a:pt x="10053342" y="170121"/>
                  <a:pt x="10132828" y="17012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60243-0707-9F8E-9999-CE1746672D42}"/>
              </a:ext>
            </a:extLst>
          </p:cNvPr>
          <p:cNvSpPr txBox="1"/>
          <p:nvPr/>
        </p:nvSpPr>
        <p:spPr>
          <a:xfrm>
            <a:off x="849587" y="5067113"/>
            <a:ext cx="1091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ptos" panose="020B0004020202020204" pitchFamily="34" charset="0"/>
              </a:rPr>
              <a:t>USE ASSESSMENTS AS AN IMPLEMENT OF POLICIES, DESIRED STANDARDS, GOALS AND SETTING DIRECTIONS</a:t>
            </a:r>
          </a:p>
        </p:txBody>
      </p:sp>
      <p:pic>
        <p:nvPicPr>
          <p:cNvPr id="14" name="Picture 18" descr="Search Icon - Free PNG &amp; SVG 43533 - Noun Project">
            <a:extLst>
              <a:ext uri="{FF2B5EF4-FFF2-40B4-BE49-F238E27FC236}">
                <a16:creationId xmlns:a16="http://schemas.microsoft.com/office/drawing/2014/main" id="{0451436F-BA8A-16FE-4C7E-C10A0C571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55" y="3903354"/>
            <a:ext cx="1068246" cy="106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8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63F64C7-315E-672C-0C65-15D07FFEE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44"/>
          <a:stretch/>
        </p:blipFill>
        <p:spPr>
          <a:xfrm>
            <a:off x="95694" y="60045"/>
            <a:ext cx="6173972" cy="3271696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5B65EA0-AA8C-87EA-695C-F705F4E9BD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96" b="16516"/>
          <a:stretch/>
        </p:blipFill>
        <p:spPr>
          <a:xfrm>
            <a:off x="3048318" y="2966484"/>
            <a:ext cx="8927484" cy="35747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45B5BE-2F50-1F77-95AC-3815959241BD}"/>
              </a:ext>
            </a:extLst>
          </p:cNvPr>
          <p:cNvSpPr txBox="1"/>
          <p:nvPr/>
        </p:nvSpPr>
        <p:spPr>
          <a:xfrm>
            <a:off x="729915" y="3845904"/>
            <a:ext cx="2318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</a:t>
            </a:r>
          </a:p>
          <a:p>
            <a:r>
              <a:rPr lang="en-US" sz="2400" b="1" i="1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PHILIPPINES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CA91C7-373B-D601-F37F-E9943B0AE6E8}"/>
              </a:ext>
            </a:extLst>
          </p:cNvPr>
          <p:cNvSpPr txBox="1"/>
          <p:nvPr/>
        </p:nvSpPr>
        <p:spPr>
          <a:xfrm>
            <a:off x="6750220" y="-60146"/>
            <a:ext cx="49441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latin typeface="Aptos" panose="020B0004020202020204" pitchFamily="34" charset="0"/>
                <a:ea typeface="Palatino" pitchFamily="2" charset="77"/>
              </a:rPr>
              <a:t>Domo </a:t>
            </a:r>
            <a:r>
              <a:rPr lang="en-US" sz="6600" b="1" i="1" dirty="0" err="1">
                <a:latin typeface="Aptos" panose="020B0004020202020204" pitchFamily="34" charset="0"/>
                <a:ea typeface="Palatino" pitchFamily="2" charset="77"/>
              </a:rPr>
              <a:t>Arigato</a:t>
            </a:r>
            <a:r>
              <a:rPr lang="en-US" sz="6600" b="1" i="1" dirty="0">
                <a:latin typeface="Aptos" panose="020B0004020202020204" pitchFamily="34" charset="0"/>
                <a:ea typeface="Palatino" pitchFamily="2" charset="77"/>
              </a:rPr>
              <a:t> </a:t>
            </a:r>
            <a:r>
              <a:rPr lang="en-US" sz="6600" b="1" i="1" dirty="0" err="1">
                <a:latin typeface="Aptos" panose="020B0004020202020204" pitchFamily="34" charset="0"/>
                <a:ea typeface="Palatino" pitchFamily="2" charset="77"/>
              </a:rPr>
              <a:t>Gusaimasu</a:t>
            </a:r>
            <a:endParaRPr lang="en-US" sz="6600" b="1" i="1" dirty="0">
              <a:latin typeface="Aptos" panose="020B0004020202020204" pitchFamily="34" charset="0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219581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Words>431</Words>
  <PresentationFormat>Widescreen</PresentationFormat>
  <Paragraphs>91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Franklin Gothic Book</vt:lpstr>
      <vt:lpstr>Wingdings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