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2147470943" r:id="rId3"/>
    <p:sldId id="1290" r:id="rId4"/>
  </p:sldIdLst>
  <p:sldSz cx="9906000" cy="7200900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8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ADA"/>
    <a:srgbClr val="4F81BD"/>
    <a:srgbClr val="DBEEF4"/>
    <a:srgbClr val="C0504D"/>
    <a:srgbClr val="FF9966"/>
    <a:srgbClr val="CCFFFF"/>
    <a:srgbClr val="FFFF99"/>
    <a:srgbClr val="FFFFFF"/>
    <a:srgbClr val="FF99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45" autoAdjust="0"/>
    <p:restoredTop sz="97842" autoAdjust="0"/>
  </p:normalViewPr>
  <p:slideViewPr>
    <p:cSldViewPr>
      <p:cViewPr varScale="1">
        <p:scale>
          <a:sx n="61" d="100"/>
          <a:sy n="61" d="100"/>
        </p:scale>
        <p:origin x="1308" y="64"/>
      </p:cViewPr>
      <p:guideLst>
        <p:guide orient="horz" pos="428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notesMasters/notesMaster1.xml" Type="http://schemas.openxmlformats.org/officeDocument/2006/relationships/notesMaster"/><Relationship Id="rId6" Target="handoutMasters/handoutMaster1.xml" Type="http://schemas.openxmlformats.org/officeDocument/2006/relationships/handout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3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28" y="3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441975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28" y="9441975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>
              <a:defRPr>
                <a:ea typeface="ＭＳ Ｐゴシック" pitchFamily="50" charset="-128"/>
              </a:defRPr>
            </a:lvl1pPr>
          </a:lstStyle>
          <a:p>
            <a:fld id="{B08C51D5-F44D-445A-B2E6-08EE51EE4D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2276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3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221" y="3"/>
            <a:ext cx="2950374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1375" y="744538"/>
            <a:ext cx="512762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0" y="4720986"/>
            <a:ext cx="5446723" cy="447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4403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221" y="9440373"/>
            <a:ext cx="2950374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>
              <a:defRPr>
                <a:ea typeface="ＭＳ Ｐゴシック" pitchFamily="50" charset="-128"/>
              </a:defRPr>
            </a:lvl1pPr>
          </a:lstStyle>
          <a:p>
            <a:fld id="{8E9DC408-9506-4BEF-837F-A79C2AB9E98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59828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9DC408-9506-4BEF-837F-A79C2AB9E980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6991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41375" y="746125"/>
            <a:ext cx="512445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79432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236954"/>
            <a:ext cx="8420100" cy="1543526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080510"/>
            <a:ext cx="6934200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8253F-30FA-4A43-B122-B07A8A49F48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937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1375-C275-47CA-A5E0-93C9F515414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461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88374"/>
            <a:ext cx="2228850" cy="6144101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88374"/>
            <a:ext cx="6521450" cy="6144101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52B7A-2556-4643-B4EC-A5CCB8548DA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060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78481"/>
            <a:ext cx="8420100" cy="250698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782140"/>
            <a:ext cx="7429500" cy="17385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77F55-20BD-4BF1-B22D-08A065E32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471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3"/>
          <p:cNvSpPr>
            <a:spLocks noChangeShapeType="1"/>
          </p:cNvSpPr>
          <p:nvPr userDrawn="1"/>
        </p:nvSpPr>
        <p:spPr bwMode="auto">
          <a:xfrm>
            <a:off x="313887" y="3600450"/>
            <a:ext cx="9291821" cy="0"/>
          </a:xfrm>
          <a:prstGeom prst="line">
            <a:avLst/>
          </a:prstGeom>
          <a:noFill/>
          <a:ln w="63500" cmpd="thinThick">
            <a:solidFill>
              <a:srgbClr val="FF6600"/>
            </a:solidFill>
            <a:round/>
            <a:headEnd/>
            <a:tailEnd/>
          </a:ln>
        </p:spPr>
        <p:txBody>
          <a:bodyPr lIns="89197" tIns="44601" rIns="89197" bIns="44601"/>
          <a:lstStyle/>
          <a:p>
            <a:pPr marL="0" marR="0" lvl="0" indent="0" algn="l" defTabSz="8951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6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Line 21"/>
          <p:cNvSpPr>
            <a:spLocks noChangeShapeType="1"/>
          </p:cNvSpPr>
          <p:nvPr userDrawn="1"/>
        </p:nvSpPr>
        <p:spPr bwMode="auto">
          <a:xfrm>
            <a:off x="3624187" y="3600464"/>
            <a:ext cx="0" cy="2960202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lIns="89197" tIns="44601" rIns="89197" bIns="44601"/>
          <a:lstStyle/>
          <a:p>
            <a:pPr marL="0" marR="0" lvl="0" indent="0" algn="l" defTabSz="8951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6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3056" y="4481851"/>
            <a:ext cx="1196205" cy="1439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39" y="1512683"/>
            <a:ext cx="8543925" cy="1391841"/>
          </a:xfrm>
        </p:spPr>
        <p:txBody>
          <a:bodyPr>
            <a:normAutofit/>
          </a:bodyPr>
          <a:lstStyle>
            <a:lvl1pPr algn="ctr">
              <a:defRPr sz="4000" baseline="0">
                <a:latin typeface="(日本語用のフォントを使用)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/>
          </p:nvPr>
        </p:nvSpPr>
        <p:spPr>
          <a:xfrm>
            <a:off x="4561367" y="4649883"/>
            <a:ext cx="4518654" cy="12712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04792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基本形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936" y="44659"/>
            <a:ext cx="9034130" cy="362836"/>
          </a:xfrm>
        </p:spPr>
        <p:txBody>
          <a:bodyPr>
            <a:noAutofit/>
          </a:bodyPr>
          <a:lstStyle>
            <a:lvl1pPr algn="ctr">
              <a:defRPr sz="24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817519"/>
            <a:ext cx="2228850" cy="38338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817518"/>
            <a:ext cx="3343275" cy="38338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7150" y="6817517"/>
            <a:ext cx="2228850" cy="383381"/>
          </a:xfrm>
        </p:spPr>
        <p:txBody>
          <a:bodyPr/>
          <a:lstStyle>
            <a:lvl1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E977F55-20BD-4BF1-B22D-08A065E327C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0" y="452945"/>
            <a:ext cx="9906000" cy="0"/>
          </a:xfrm>
          <a:prstGeom prst="line">
            <a:avLst/>
          </a:prstGeom>
          <a:ln w="63500" cmpd="thickThin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470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基本形２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936" y="44659"/>
            <a:ext cx="9034130" cy="362836"/>
          </a:xfrm>
        </p:spPr>
        <p:txBody>
          <a:bodyPr>
            <a:noAutofit/>
          </a:bodyPr>
          <a:lstStyle>
            <a:lvl1pPr algn="ctr">
              <a:defRPr sz="24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817519"/>
            <a:ext cx="2228850" cy="38338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817518"/>
            <a:ext cx="3343275" cy="38338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7150" y="6817517"/>
            <a:ext cx="2228850" cy="383381"/>
          </a:xfrm>
        </p:spPr>
        <p:txBody>
          <a:bodyPr/>
          <a:lstStyle>
            <a:lvl1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E977F55-20BD-4BF1-B22D-08A065E327C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704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基本形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817519"/>
            <a:ext cx="2228850" cy="38338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817518"/>
            <a:ext cx="3343275" cy="38338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7150" y="6817517"/>
            <a:ext cx="2228850" cy="383381"/>
          </a:xfrm>
        </p:spPr>
        <p:txBody>
          <a:bodyPr/>
          <a:lstStyle>
            <a:lvl1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E977F55-20BD-4BF1-B22D-08A065E327C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028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8053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5090-8056-429B-B1A6-D27A5F2BFAB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4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627255"/>
            <a:ext cx="8420100" cy="143017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3052049"/>
            <a:ext cx="8420100" cy="157519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4FC8C-0AA7-459A-9CB8-258E829B9A9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56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80217"/>
            <a:ext cx="437515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80217"/>
            <a:ext cx="437515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C860-E48D-41E5-8230-D4C7FFCBEE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59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11869"/>
            <a:ext cx="4376870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283619"/>
            <a:ext cx="4376870" cy="41488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4" y="1611869"/>
            <a:ext cx="4378590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4" y="2283619"/>
            <a:ext cx="4378590" cy="41488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119-F08A-49BD-9048-74852360ED4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78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AB04-45D1-4FC5-83ED-6EF012D26CB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57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D689-612B-49AA-ACDC-8D0B682F85F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82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86702"/>
            <a:ext cx="3259006" cy="12201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7" y="286707"/>
            <a:ext cx="5537729" cy="61457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506860"/>
            <a:ext cx="3259006" cy="49256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B854-BC77-43BB-8BF4-8B648C007D9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11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5040631"/>
            <a:ext cx="5943600" cy="595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43414"/>
            <a:ext cx="5943600" cy="4320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635706"/>
            <a:ext cx="5943600" cy="8451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3599-8401-490E-B5D3-1BC57874F64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7707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theme/theme2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88370"/>
            <a:ext cx="8915400" cy="1200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80217"/>
            <a:ext cx="8915400" cy="4752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674178"/>
            <a:ext cx="231140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8F9D5B4-97D6-493F-9767-E534064FA425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2024/11/26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674178"/>
            <a:ext cx="313690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674178"/>
            <a:ext cx="231140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5307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83384"/>
            <a:ext cx="8543925" cy="1391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916906"/>
            <a:ext cx="8543925" cy="4568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674170"/>
            <a:ext cx="222885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674170"/>
            <a:ext cx="3343275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674170"/>
            <a:ext cx="222885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77F55-20BD-4BF1-B22D-08A065E327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40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6.xml" Type="http://schemas.openxmlformats.org/officeDocument/2006/relationships/slideLayout"/><Relationship Id="rId2" Target="../notesSlides/notesSlide1.xml" Type="http://schemas.openxmlformats.org/officeDocument/2006/relationships/notesSlide"/><Relationship Id="rId3" Target="https://www.soumu.go.jp/iken/fymodelr5.html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0D3F4507-CCD5-409E-9980-41C57E5051A2}"/>
              </a:ext>
            </a:extLst>
          </p:cNvPr>
          <p:cNvSpPr/>
          <p:nvPr/>
        </p:nvSpPr>
        <p:spPr>
          <a:xfrm>
            <a:off x="217849" y="290876"/>
            <a:ext cx="3979486" cy="1197936"/>
          </a:xfrm>
          <a:prstGeom prst="roundRect">
            <a:avLst/>
          </a:prstGeom>
          <a:solidFill>
            <a:srgbClr val="FDEADA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F7B8A06-2FDB-4494-8098-EB1F1AF64B95}"/>
              </a:ext>
            </a:extLst>
          </p:cNvPr>
          <p:cNvSpPr txBox="1"/>
          <p:nvPr/>
        </p:nvSpPr>
        <p:spPr>
          <a:xfrm>
            <a:off x="200472" y="1579512"/>
            <a:ext cx="100540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事業概要</a:t>
            </a:r>
          </a:p>
        </p:txBody>
      </p:sp>
      <p:sp>
        <p:nvSpPr>
          <p:cNvPr id="4" name="矢印: 五方向 3">
            <a:extLst>
              <a:ext uri="{FF2B5EF4-FFF2-40B4-BE49-F238E27FC236}">
                <a16:creationId xmlns:a16="http://schemas.microsoft.com/office/drawing/2014/main" id="{ACEC8C46-7465-4826-8211-FB43B795ACB4}"/>
              </a:ext>
            </a:extLst>
          </p:cNvPr>
          <p:cNvSpPr/>
          <p:nvPr/>
        </p:nvSpPr>
        <p:spPr>
          <a:xfrm>
            <a:off x="308903" y="1197986"/>
            <a:ext cx="853099" cy="232302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・・・</a:t>
            </a:r>
          </a:p>
        </p:txBody>
      </p:sp>
      <p:sp>
        <p:nvSpPr>
          <p:cNvPr id="34" name="矢印: 五方向 33">
            <a:extLst>
              <a:ext uri="{FF2B5EF4-FFF2-40B4-BE49-F238E27FC236}">
                <a16:creationId xmlns:a16="http://schemas.microsoft.com/office/drawing/2014/main" id="{57D198E9-C181-4870-989E-CB2B7D997AC8}"/>
              </a:ext>
            </a:extLst>
          </p:cNvPr>
          <p:cNvSpPr/>
          <p:nvPr/>
        </p:nvSpPr>
        <p:spPr>
          <a:xfrm>
            <a:off x="1317015" y="1197986"/>
            <a:ext cx="864000" cy="232302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・・・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E14F928-8B83-4C0D-A5AB-A646D1EDD671}"/>
              </a:ext>
            </a:extLst>
          </p:cNvPr>
          <p:cNvSpPr/>
          <p:nvPr/>
        </p:nvSpPr>
        <p:spPr>
          <a:xfrm>
            <a:off x="253990" y="288082"/>
            <a:ext cx="4503150" cy="1197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人口○○万から○○万人程度モデル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○○県　○○市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（人口　○○万人　人口密度　○○人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/㎢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149C418-971F-441C-A19A-F105BD657B1F}"/>
              </a:ext>
            </a:extLst>
          </p:cNvPr>
          <p:cNvSpPr txBox="1"/>
          <p:nvPr/>
        </p:nvSpPr>
        <p:spPr>
          <a:xfrm>
            <a:off x="4169946" y="483265"/>
            <a:ext cx="58621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</a:t>
            </a:r>
          </a:p>
        </p:txBody>
      </p:sp>
      <p:sp>
        <p:nvSpPr>
          <p:cNvPr id="163" name="矢印: 五方向 162">
            <a:extLst>
              <a:ext uri="{FF2B5EF4-FFF2-40B4-BE49-F238E27FC236}">
                <a16:creationId xmlns:a16="http://schemas.microsoft.com/office/drawing/2014/main" id="{1441A6E5-7258-4C76-B72B-B6CFF716C8D7}"/>
              </a:ext>
            </a:extLst>
          </p:cNvPr>
          <p:cNvSpPr/>
          <p:nvPr/>
        </p:nvSpPr>
        <p:spPr>
          <a:xfrm>
            <a:off x="2332239" y="1197987"/>
            <a:ext cx="1001000" cy="232301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・・・</a:t>
            </a:r>
          </a:p>
        </p:txBody>
      </p:sp>
      <p:sp>
        <p:nvSpPr>
          <p:cNvPr id="306" name="四角形: 角を丸くする 305">
            <a:extLst>
              <a:ext uri="{FF2B5EF4-FFF2-40B4-BE49-F238E27FC236}">
                <a16:creationId xmlns:a16="http://schemas.microsoft.com/office/drawing/2014/main" id="{32AE378E-144D-4721-B117-163A317E7C6E}"/>
              </a:ext>
            </a:extLst>
          </p:cNvPr>
          <p:cNvSpPr/>
          <p:nvPr/>
        </p:nvSpPr>
        <p:spPr>
          <a:xfrm>
            <a:off x="236057" y="6435656"/>
            <a:ext cx="9483626" cy="719119"/>
          </a:xfrm>
          <a:prstGeom prst="roundRect">
            <a:avLst/>
          </a:prstGeom>
          <a:solidFill>
            <a:srgbClr val="CCFFFF"/>
          </a:solidFill>
          <a:ln>
            <a:solidFill>
              <a:srgbClr val="CC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7" name="テキスト ボックス 306">
            <a:extLst>
              <a:ext uri="{FF2B5EF4-FFF2-40B4-BE49-F238E27FC236}">
                <a16:creationId xmlns:a16="http://schemas.microsoft.com/office/drawing/2014/main" id="{E1264555-DC64-4936-9465-D5D0F0559560}"/>
              </a:ext>
            </a:extLst>
          </p:cNvPr>
          <p:cNvSpPr txBox="1"/>
          <p:nvPr/>
        </p:nvSpPr>
        <p:spPr>
          <a:xfrm>
            <a:off x="863356" y="6877225"/>
            <a:ext cx="4250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②　</a:t>
            </a:r>
          </a:p>
        </p:txBody>
      </p:sp>
      <p:sp>
        <p:nvSpPr>
          <p:cNvPr id="308" name="テキスト ボックス 307">
            <a:extLst>
              <a:ext uri="{FF2B5EF4-FFF2-40B4-BE49-F238E27FC236}">
                <a16:creationId xmlns:a16="http://schemas.microsoft.com/office/drawing/2014/main" id="{37EC62F8-8F62-4267-BA25-86EF3A74E2D8}"/>
              </a:ext>
            </a:extLst>
          </p:cNvPr>
          <p:cNvSpPr txBox="1"/>
          <p:nvPr/>
        </p:nvSpPr>
        <p:spPr>
          <a:xfrm>
            <a:off x="461810" y="6407995"/>
            <a:ext cx="2594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主なＫＰＩ（</a:t>
            </a: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～Ｒ９年度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末）</a:t>
            </a:r>
          </a:p>
        </p:txBody>
      </p:sp>
      <p:sp>
        <p:nvSpPr>
          <p:cNvPr id="309" name="テキスト ボックス 308">
            <a:extLst>
              <a:ext uri="{FF2B5EF4-FFF2-40B4-BE49-F238E27FC236}">
                <a16:creationId xmlns:a16="http://schemas.microsoft.com/office/drawing/2014/main" id="{6F597457-CB37-4C0E-8E3D-0CE084005B9D}"/>
              </a:ext>
            </a:extLst>
          </p:cNvPr>
          <p:cNvSpPr txBox="1"/>
          <p:nvPr/>
        </p:nvSpPr>
        <p:spPr>
          <a:xfrm>
            <a:off x="863357" y="6608180"/>
            <a:ext cx="3311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①　</a:t>
            </a:r>
          </a:p>
        </p:txBody>
      </p:sp>
      <p:sp>
        <p:nvSpPr>
          <p:cNvPr id="310" name="テキスト ボックス 309">
            <a:extLst>
              <a:ext uri="{FF2B5EF4-FFF2-40B4-BE49-F238E27FC236}">
                <a16:creationId xmlns:a16="http://schemas.microsoft.com/office/drawing/2014/main" id="{95A146E7-1D7F-4D41-BC50-76CF82B98208}"/>
              </a:ext>
            </a:extLst>
          </p:cNvPr>
          <p:cNvSpPr txBox="1"/>
          <p:nvPr/>
        </p:nvSpPr>
        <p:spPr>
          <a:xfrm>
            <a:off x="5510940" y="6616795"/>
            <a:ext cx="38345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③　</a:t>
            </a:r>
          </a:p>
        </p:txBody>
      </p:sp>
      <p:sp>
        <p:nvSpPr>
          <p:cNvPr id="311" name="テキスト ボックス 310">
            <a:extLst>
              <a:ext uri="{FF2B5EF4-FFF2-40B4-BE49-F238E27FC236}">
                <a16:creationId xmlns:a16="http://schemas.microsoft.com/office/drawing/2014/main" id="{CE6B7743-B617-4E61-BC24-A626A17C0E19}"/>
              </a:ext>
            </a:extLst>
          </p:cNvPr>
          <p:cNvSpPr txBox="1"/>
          <p:nvPr/>
        </p:nvSpPr>
        <p:spPr>
          <a:xfrm>
            <a:off x="5510940" y="6893073"/>
            <a:ext cx="38345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④　</a:t>
            </a:r>
          </a:p>
        </p:txBody>
      </p:sp>
      <p:sp>
        <p:nvSpPr>
          <p:cNvPr id="2" name="吹き出し: 線 1">
            <a:extLst>
              <a:ext uri="{FF2B5EF4-FFF2-40B4-BE49-F238E27FC236}">
                <a16:creationId xmlns:a16="http://schemas.microsoft.com/office/drawing/2014/main" id="{5B4EDEF3-AF27-4C39-95B9-2B27B5DDE536}"/>
              </a:ext>
            </a:extLst>
          </p:cNvPr>
          <p:cNvSpPr/>
          <p:nvPr/>
        </p:nvSpPr>
        <p:spPr>
          <a:xfrm>
            <a:off x="-2751553" y="887050"/>
            <a:ext cx="2141447" cy="813574"/>
          </a:xfrm>
          <a:prstGeom prst="borderCallout1">
            <a:avLst>
              <a:gd name="adj1" fmla="val 17379"/>
              <a:gd name="adj2" fmla="val 109310"/>
              <a:gd name="adj3" fmla="val 58300"/>
              <a:gd name="adj4" fmla="val 146734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人口や地理的な特徴を２、３項目記載</a:t>
            </a:r>
          </a:p>
        </p:txBody>
      </p:sp>
      <p:sp>
        <p:nvSpPr>
          <p:cNvPr id="166" name="角丸四角形 20">
            <a:extLst>
              <a:ext uri="{FF2B5EF4-FFF2-40B4-BE49-F238E27FC236}">
                <a16:creationId xmlns:a16="http://schemas.microsoft.com/office/drawing/2014/main" id="{BFD159E5-4A22-4240-AE3D-BACD364652AF}"/>
              </a:ext>
            </a:extLst>
          </p:cNvPr>
          <p:cNvSpPr/>
          <p:nvPr/>
        </p:nvSpPr>
        <p:spPr>
          <a:xfrm>
            <a:off x="848544" y="2822395"/>
            <a:ext cx="8151059" cy="1642151"/>
          </a:xfrm>
          <a:prstGeom prst="roundRect">
            <a:avLst>
              <a:gd name="adj" fmla="val 4420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年度自治体フロントヤード改革モデルプロジェクト（補正予算関係）採択団体の事業概要（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3"/>
              </a:rPr>
              <a:t>https://www.soumu.go.jp/iken/fymodelr5.html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）を参考に作成してください。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図を用いる等により、事業内容についてわかりやすく示してください。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（１枚に収めること）</a:t>
            </a:r>
          </a:p>
        </p:txBody>
      </p:sp>
      <p:sp>
        <p:nvSpPr>
          <p:cNvPr id="167" name="吹き出し: 線 166">
            <a:extLst>
              <a:ext uri="{FF2B5EF4-FFF2-40B4-BE49-F238E27FC236}">
                <a16:creationId xmlns:a16="http://schemas.microsoft.com/office/drawing/2014/main" id="{784E6C9D-EF73-4323-AF97-481F195CB5A1}"/>
              </a:ext>
            </a:extLst>
          </p:cNvPr>
          <p:cNvSpPr/>
          <p:nvPr/>
        </p:nvSpPr>
        <p:spPr>
          <a:xfrm>
            <a:off x="10114211" y="426890"/>
            <a:ext cx="1924052" cy="813574"/>
          </a:xfrm>
          <a:prstGeom prst="borderCallout1">
            <a:avLst>
              <a:gd name="adj1" fmla="val 27786"/>
              <a:gd name="adj2" fmla="val -7742"/>
              <a:gd name="adj3" fmla="val 19931"/>
              <a:gd name="adj4" fmla="val -24016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事業の特徴を２～３項目で記載</a:t>
            </a:r>
          </a:p>
        </p:txBody>
      </p:sp>
      <p:sp>
        <p:nvSpPr>
          <p:cNvPr id="168" name="吹き出し: 線 167">
            <a:extLst>
              <a:ext uri="{FF2B5EF4-FFF2-40B4-BE49-F238E27FC236}">
                <a16:creationId xmlns:a16="http://schemas.microsoft.com/office/drawing/2014/main" id="{4248D62B-0898-4BF5-BE80-4186EAC27D17}"/>
              </a:ext>
            </a:extLst>
          </p:cNvPr>
          <p:cNvSpPr/>
          <p:nvPr/>
        </p:nvSpPr>
        <p:spPr>
          <a:xfrm>
            <a:off x="10188973" y="6349361"/>
            <a:ext cx="1924052" cy="813574"/>
          </a:xfrm>
          <a:prstGeom prst="borderCallout1">
            <a:avLst>
              <a:gd name="adj1" fmla="val 27786"/>
              <a:gd name="adj2" fmla="val -7742"/>
              <a:gd name="adj3" fmla="val 24663"/>
              <a:gd name="adj4" fmla="val -2651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提案書に記載した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KPI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から主な４項目を選択して記載</a:t>
            </a:r>
          </a:p>
        </p:txBody>
      </p:sp>
      <p:sp>
        <p:nvSpPr>
          <p:cNvPr id="19" name="フレーム 18">
            <a:extLst>
              <a:ext uri="{FF2B5EF4-FFF2-40B4-BE49-F238E27FC236}">
                <a16:creationId xmlns:a16="http://schemas.microsoft.com/office/drawing/2014/main" id="{E62C4AF4-9B6C-49B9-9D52-59FD6182C98E}"/>
              </a:ext>
            </a:extLst>
          </p:cNvPr>
          <p:cNvSpPr/>
          <p:nvPr/>
        </p:nvSpPr>
        <p:spPr>
          <a:xfrm>
            <a:off x="-447600" y="-67470"/>
            <a:ext cx="4767596" cy="427560"/>
          </a:xfrm>
          <a:prstGeom prst="fram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自治体フロントヤード改革モデルプロジェクトに係る提案事業　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B870CAF-793C-4AF0-BB63-6A5A0E85DB36}"/>
              </a:ext>
            </a:extLst>
          </p:cNvPr>
          <p:cNvSpPr txBox="1"/>
          <p:nvPr/>
        </p:nvSpPr>
        <p:spPr>
          <a:xfrm>
            <a:off x="9038912" y="31408"/>
            <a:ext cx="8106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（様式３）</a:t>
            </a:r>
          </a:p>
        </p:txBody>
      </p:sp>
    </p:spTree>
    <p:extLst>
      <p:ext uri="{BB962C8B-B14F-4D97-AF65-F5344CB8AC3E}">
        <p14:creationId xmlns:p14="http://schemas.microsoft.com/office/powerpoint/2010/main" val="246997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直線コネクタ 33"/>
          <p:cNvCxnSpPr/>
          <p:nvPr/>
        </p:nvCxnSpPr>
        <p:spPr>
          <a:xfrm>
            <a:off x="-4192" y="636071"/>
            <a:ext cx="9906000" cy="50"/>
          </a:xfrm>
          <a:prstGeom prst="line">
            <a:avLst/>
          </a:prstGeom>
          <a:ln w="57150" cmpd="thinThick">
            <a:solidFill>
              <a:srgbClr val="FF9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角丸四角形 34"/>
          <p:cNvSpPr/>
          <p:nvPr/>
        </p:nvSpPr>
        <p:spPr>
          <a:xfrm>
            <a:off x="51056" y="154777"/>
            <a:ext cx="9795504" cy="551167"/>
          </a:xfrm>
          <a:prstGeom prst="roundRect">
            <a:avLst>
              <a:gd name="adj" fmla="val 7723"/>
            </a:avLst>
          </a:prstGeom>
          <a:noFill/>
          <a:ln w="317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｢</a:t>
            </a:r>
            <a:r>
              <a:rPr lang="ja-JP" altLang="en-US" sz="2000" dirty="0">
                <a:solidFill>
                  <a:schemeClr val="tx1"/>
                </a:solidFill>
              </a:rPr>
              <a:t>事業の名称</a:t>
            </a:r>
            <a:r>
              <a:rPr lang="en-US" altLang="ja-JP" sz="2000" dirty="0">
                <a:solidFill>
                  <a:schemeClr val="tx1"/>
                </a:solidFill>
              </a:rPr>
              <a:t>｣</a:t>
            </a:r>
            <a:r>
              <a:rPr lang="ja-JP" altLang="en-US" sz="2000" dirty="0">
                <a:solidFill>
                  <a:schemeClr val="tx1"/>
                </a:solidFill>
              </a:rPr>
              <a:t>　＜提案団体名（人口）＞</a:t>
            </a:r>
          </a:p>
        </p:txBody>
      </p:sp>
      <p:sp>
        <p:nvSpPr>
          <p:cNvPr id="17" name="フレーム 16"/>
          <p:cNvSpPr/>
          <p:nvPr/>
        </p:nvSpPr>
        <p:spPr>
          <a:xfrm>
            <a:off x="-318652" y="-33562"/>
            <a:ext cx="4767596" cy="427560"/>
          </a:xfrm>
          <a:prstGeom prst="fram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prstClr val="black"/>
                </a:solidFill>
              </a:rPr>
              <a:t>自治体フロントヤード改革モデルプロジェクトに係る提案事業　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1488657" y="3096394"/>
            <a:ext cx="7064743" cy="1512168"/>
          </a:xfrm>
          <a:prstGeom prst="roundRect">
            <a:avLst>
              <a:gd name="adj" fmla="val 4420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図を用いる等して、取組全体の体系等について</a:t>
            </a:r>
            <a:r>
              <a:rPr lang="ja-JP" altLang="en-US" sz="18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わかりやすく示してください</a:t>
            </a:r>
            <a:r>
              <a:rPr lang="ja-JP" altLang="en-US" sz="1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特に各取組（各ツール）間の関係を整理（各取組をまたぐフローやデータの連携・活用等を含む。）し、取組全体でどのように最適化を図っていくかを記載してください。​</a:t>
            </a:r>
          </a:p>
          <a:p>
            <a:r>
              <a:rPr lang="ja-JP" altLang="en-US" sz="1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（できるかぎり１枚に収めること）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D7B038E-0265-4C54-8D6D-5A595FD10DB7}"/>
              </a:ext>
            </a:extLst>
          </p:cNvPr>
          <p:cNvSpPr txBox="1"/>
          <p:nvPr/>
        </p:nvSpPr>
        <p:spPr>
          <a:xfrm>
            <a:off x="128464" y="796407"/>
            <a:ext cx="1994457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取組全体の体系図等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FEC55F3-F3BF-4CD5-A827-DCD4660AA1E5}"/>
              </a:ext>
            </a:extLst>
          </p:cNvPr>
          <p:cNvSpPr txBox="1"/>
          <p:nvPr/>
        </p:nvSpPr>
        <p:spPr>
          <a:xfrm>
            <a:off x="8625408" y="106453"/>
            <a:ext cx="109866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dirty="0"/>
              <a:t>（様式３別紙）</a:t>
            </a:r>
          </a:p>
        </p:txBody>
      </p:sp>
    </p:spTree>
    <p:extLst>
      <p:ext uri="{BB962C8B-B14F-4D97-AF65-F5344CB8AC3E}">
        <p14:creationId xmlns:p14="http://schemas.microsoft.com/office/powerpoint/2010/main" val="430302258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>
            <a:lumMod val="60000"/>
            <a:lumOff val="40000"/>
          </a:schemeClr>
        </a:solidFill>
        <a:ln>
          <a:solidFill>
            <a:schemeClr val="accent2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kumimoji="1" baseline="0" dirty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Words>271</Words>
  <PresentationFormat>ユーザー設定</PresentationFormat>
  <Paragraphs>31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(日本語用のフォントを使用)</vt:lpstr>
      <vt:lpstr>BIZ UDPゴシック</vt:lpstr>
      <vt:lpstr>Meiryo UI</vt:lpstr>
      <vt:lpstr>ＭＳ Ｐゴシック</vt:lpstr>
      <vt:lpstr>ＭＳ Ｐ明朝</vt:lpstr>
      <vt:lpstr>ＭＳ 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Times New Roman</vt:lpstr>
      <vt:lpstr>5_Office テーマ</vt:lpstr>
      <vt:lpstr>11_Office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