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3"/>
  </p:handoutMasterIdLst>
  <p:sldIdLst>
    <p:sldId id="256" r:id="rId2"/>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p:scale>
          <a:sx n="100" d="100"/>
          <a:sy n="100" d="100"/>
        </p:scale>
        <p:origin x="144" y="30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handoutMasters/handoutMaster1.xml" Type="http://schemas.openxmlformats.org/officeDocument/2006/relationships/handoutMaster"/><Relationship Id="rId4" Target="commentAuthors.xml" Type="http://schemas.openxmlformats.org/officeDocument/2006/relationships/commentAuthor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8" name="Text Box 328"/>
          <p:cNvSpPr txBox="1">
            <a:spLocks noChangeArrowheads="1"/>
          </p:cNvSpPr>
          <p:nvPr/>
        </p:nvSpPr>
        <p:spPr bwMode="auto">
          <a:xfrm>
            <a:off x="567488" y="5344011"/>
            <a:ext cx="7833338" cy="1477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ja-JP" altLang="en-US" sz="900" dirty="0">
                <a:latin typeface="ＭＳ ゴシック" pitchFamily="49" charset="-128"/>
                <a:ea typeface="ＭＳ ゴシック" pitchFamily="49" charset="-128"/>
              </a:rPr>
              <a:t>凡例</a:t>
            </a:r>
          </a:p>
          <a:p>
            <a:pPr algn="just" eaLnBrk="1" hangingPunct="1">
              <a:spcBef>
                <a:spcPct val="50000"/>
              </a:spcBef>
            </a:pP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en-US" altLang="ja-JP" sz="900" dirty="0">
                <a:latin typeface="ＭＳ ゴシック" pitchFamily="49" charset="-128"/>
                <a:ea typeface="ＭＳ ゴシック" pitchFamily="49" charset="-128"/>
              </a:rPr>
              <a:t>m</a:t>
            </a:r>
            <a:r>
              <a:rPr lang="ja-JP" altLang="en-US" sz="900" dirty="0">
                <a:latin typeface="ＭＳ ゴシック" pitchFamily="49" charset="-128"/>
                <a:ea typeface="ＭＳ ゴシック" pitchFamily="49" charset="-128"/>
              </a:rPr>
              <a:t>　　　　　　　　　　　　　　　　　　　　　　　新設クロージャー（</a:t>
            </a:r>
            <a:r>
              <a:rPr lang="en-US" altLang="ja-JP" sz="900" dirty="0">
                <a:latin typeface="ＭＳ ゴシック" pitchFamily="49" charset="-128"/>
                <a:ea typeface="ＭＳ ゴシック" pitchFamily="49" charset="-128"/>
              </a:rPr>
              <a:t>CATV</a:t>
            </a:r>
            <a:r>
              <a:rPr lang="ja-JP" altLang="en-US" sz="900" dirty="0">
                <a:latin typeface="ＭＳ ゴシック" pitchFamily="49" charset="-128"/>
                <a:ea typeface="ＭＳ ゴシック" pitchFamily="49" charset="-128"/>
              </a:rPr>
              <a:t>施設エリア）</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新設</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更改</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補助対象芯数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使用芯数（うち既設活用芯数）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敷設距離</a:t>
            </a:r>
            <a:endParaRPr lang="en-US" altLang="ja-JP" sz="900" dirty="0">
              <a:highlight>
                <a:srgbClr val="FFFF00"/>
              </a:highlight>
              <a:latin typeface="ＭＳ ゴシック" pitchFamily="49" charset="-128"/>
              <a:ea typeface="ＭＳ ゴシック" pitchFamily="49" charset="-128"/>
            </a:endParaRPr>
          </a:p>
          <a:p>
            <a:pPr algn="just" eaLnBrk="1" hangingPunct="1">
              <a:spcBef>
                <a:spcPct val="50000"/>
              </a:spcBef>
            </a:pPr>
            <a:r>
              <a:rPr lang="ja-JP" altLang="en-US" sz="800" dirty="0">
                <a:latin typeface="ＭＳ ゴシック" pitchFamily="49" charset="-128"/>
                <a:ea typeface="ＭＳ ゴシック" pitchFamily="49" charset="-128"/>
              </a:rPr>
              <a:t>　　　　　　補助対象（</a:t>
            </a:r>
            <a:r>
              <a:rPr lang="en-US" altLang="ja-JP" sz="800" dirty="0">
                <a:latin typeface="ＭＳ ゴシック" pitchFamily="49" charset="-128"/>
                <a:ea typeface="ＭＳ ゴシック" pitchFamily="49" charset="-128"/>
              </a:rPr>
              <a:t>CATV</a:t>
            </a:r>
            <a:r>
              <a:rPr lang="ja-JP" altLang="en-US" sz="800" dirty="0">
                <a:latin typeface="ＭＳ ゴシック" pitchFamily="49" charset="-128"/>
                <a:ea typeface="ＭＳ ゴシック" pitchFamily="49" charset="-128"/>
              </a:rPr>
              <a:t>施設エリアの光化により更新する光回線）　　 　　　　　　　　  既設</a:t>
            </a:r>
            <a:r>
              <a:rPr lang="ja-JP" altLang="en-US" sz="900" dirty="0">
                <a:latin typeface="ＭＳ ゴシック" pitchFamily="49" charset="-128"/>
                <a:ea typeface="ＭＳ ゴシック" pitchFamily="49" charset="-128"/>
              </a:rPr>
              <a:t>クロージャー</a:t>
            </a: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FTTH</a:t>
            </a:r>
            <a:r>
              <a:rPr lang="ja-JP" altLang="en-US" sz="900" dirty="0">
                <a:latin typeface="ＭＳ ゴシック" pitchFamily="49" charset="-128"/>
                <a:ea typeface="ＭＳ ゴシック" pitchFamily="49" charset="-128"/>
              </a:rPr>
              <a:t>）　　　　　　　　　　　　　　　　　　　　　　　　　　　 既設ノード</a:t>
            </a: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HFC</a:t>
            </a:r>
            <a:r>
              <a:rPr lang="ja-JP" altLang="en-US" sz="900" dirty="0">
                <a:latin typeface="ＭＳ ゴシック" pitchFamily="49" charset="-128"/>
                <a:ea typeface="ＭＳ ゴシック" pitchFamily="49" charset="-128"/>
              </a:rPr>
              <a:t>）　　　　　　　　　　　　 　　　　　　　　　　　　</a:t>
            </a:r>
            <a:endParaRPr lang="en-US" altLang="ja-JP" sz="900" dirty="0">
              <a:highlight>
                <a:srgbClr val="FF00FF"/>
              </a:highlight>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　　　　　</a:t>
            </a: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dirty="0"/>
              <a:t>○○</a:t>
            </a:r>
            <a:r>
              <a:rPr lang="ja-JP" altLang="en-US" sz="2000" dirty="0"/>
              <a:t>市回線系統図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200" dirty="0">
                <a:solidFill>
                  <a:srgbClr val="0000FF"/>
                </a:solidFill>
              </a:rPr>
              <a:t>（記載イメージ）</a:t>
            </a:r>
          </a:p>
        </p:txBody>
      </p:sp>
      <p:sp>
        <p:nvSpPr>
          <p:cNvPr id="2056" name="Text Box 233"/>
          <p:cNvSpPr txBox="1">
            <a:spLocks noChangeArrowheads="1"/>
          </p:cNvSpPr>
          <p:nvPr/>
        </p:nvSpPr>
        <p:spPr bwMode="auto">
          <a:xfrm>
            <a:off x="530590" y="1844130"/>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2057" name="Text Box 234"/>
          <p:cNvSpPr txBox="1">
            <a:spLocks noChangeArrowheads="1"/>
          </p:cNvSpPr>
          <p:nvPr/>
        </p:nvSpPr>
        <p:spPr bwMode="auto">
          <a:xfrm>
            <a:off x="219306" y="1556792"/>
            <a:ext cx="2069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市ケーブルテレビ局舎</a:t>
            </a:r>
          </a:p>
        </p:txBody>
      </p:sp>
      <p:sp>
        <p:nvSpPr>
          <p:cNvPr id="2058" name="Oval 235"/>
          <p:cNvSpPr>
            <a:spLocks noChangeArrowheads="1"/>
          </p:cNvSpPr>
          <p:nvPr/>
        </p:nvSpPr>
        <p:spPr bwMode="auto">
          <a:xfrm>
            <a:off x="743844" y="1863180"/>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endParaRPr lang="ja-JP" altLang="ja-JP"/>
          </a:p>
        </p:txBody>
      </p:sp>
      <p:sp>
        <p:nvSpPr>
          <p:cNvPr id="2059" name="AutoShape 236"/>
          <p:cNvSpPr>
            <a:spLocks noChangeArrowheads="1"/>
          </p:cNvSpPr>
          <p:nvPr/>
        </p:nvSpPr>
        <p:spPr bwMode="auto">
          <a:xfrm rot="5400000">
            <a:off x="857086" y="1903661"/>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63" name="Line 242"/>
          <p:cNvSpPr>
            <a:spLocks noChangeShapeType="1"/>
          </p:cNvSpPr>
          <p:nvPr/>
        </p:nvSpPr>
        <p:spPr bwMode="auto">
          <a:xfrm flipH="1">
            <a:off x="3191409" y="2108375"/>
            <a:ext cx="8600" cy="1349363"/>
          </a:xfrm>
          <a:prstGeom prst="line">
            <a:avLst/>
          </a:prstGeom>
          <a:ln w="38100" cap="flat" cmpd="sng" algn="ctr">
            <a:solidFill>
              <a:schemeClr val="dk1"/>
            </a:solidFill>
            <a:prstDash val="dash"/>
            <a:round/>
            <a:headEnd type="none" w="med" len="med"/>
            <a:tailEnd type="none" w="med" len="med"/>
          </a:ln>
          <a:extLst>
            <a:ext uri="{909E8E84-426E-40DD-AFC4-6F175D3DCCD1}">
              <a14:hiddenFill xmlns:a14="http://schemas.microsoft.com/office/drawing/2010/main">
                <a:noFill/>
              </a14:hiddenFill>
            </a:ext>
          </a:extLst>
        </p:spPr>
        <p:style>
          <a:lnRef idx="0">
            <a:scrgbClr r="0" g="0" b="0"/>
          </a:lnRef>
          <a:fillRef idx="0">
            <a:scrgbClr r="0" g="0" b="0"/>
          </a:fillRef>
          <a:effectRef idx="0">
            <a:scrgbClr r="0" g="0" b="0"/>
          </a:effectRef>
          <a:fontRef idx="minor">
            <a:schemeClr val="tx1"/>
          </a:fontRef>
        </p:style>
        <p:txBody>
          <a:bodyPr/>
          <a:lstStyle/>
          <a:p>
            <a:endParaRPr lang="ja-JP" altLang="en-US"/>
          </a:p>
        </p:txBody>
      </p:sp>
      <p:sp>
        <p:nvSpPr>
          <p:cNvPr id="2066" name="Line 248"/>
          <p:cNvSpPr>
            <a:spLocks noChangeShapeType="1"/>
          </p:cNvSpPr>
          <p:nvPr/>
        </p:nvSpPr>
        <p:spPr bwMode="auto">
          <a:xfrm flipV="1">
            <a:off x="1465978" y="2047831"/>
            <a:ext cx="1681665"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4" name="Rectangle 268"/>
          <p:cNvSpPr>
            <a:spLocks noChangeArrowheads="1"/>
          </p:cNvSpPr>
          <p:nvPr/>
        </p:nvSpPr>
        <p:spPr bwMode="auto">
          <a:xfrm rot="2640000">
            <a:off x="4837199" y="6214844"/>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 name="Oval 275"/>
          <p:cNvSpPr>
            <a:spLocks noChangeArrowheads="1"/>
          </p:cNvSpPr>
          <p:nvPr/>
        </p:nvSpPr>
        <p:spPr bwMode="auto">
          <a:xfrm>
            <a:off x="4830063" y="5993030"/>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09" name="Text Box 329"/>
          <p:cNvSpPr txBox="1">
            <a:spLocks noChangeArrowheads="1"/>
          </p:cNvSpPr>
          <p:nvPr/>
        </p:nvSpPr>
        <p:spPr bwMode="auto">
          <a:xfrm>
            <a:off x="3049189" y="325959"/>
            <a:ext cx="3748051" cy="40011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000" dirty="0">
                <a:solidFill>
                  <a:srgbClr val="0000FF"/>
                </a:solidFill>
              </a:rPr>
              <a:t>○</a:t>
            </a:r>
            <a:r>
              <a:rPr lang="ja-JP" altLang="en-US" sz="1000" dirty="0">
                <a:solidFill>
                  <a:srgbClr val="0000FF"/>
                </a:solidFill>
              </a:rPr>
              <a:t>回線系統図については、各団体（事業者）の使用する様式を使用して差支えないが少なくとも以下の内容が分かるものであること。</a:t>
            </a:r>
            <a:endParaRPr lang="en-US" altLang="ja-JP" sz="1000" dirty="0">
              <a:solidFill>
                <a:srgbClr val="0000FF"/>
              </a:solidFill>
            </a:endParaRPr>
          </a:p>
        </p:txBody>
      </p:sp>
      <p:sp>
        <p:nvSpPr>
          <p:cNvPr id="2110" name="Text Box 334"/>
          <p:cNvSpPr txBox="1">
            <a:spLocks noChangeArrowheads="1"/>
          </p:cNvSpPr>
          <p:nvPr/>
        </p:nvSpPr>
        <p:spPr bwMode="auto">
          <a:xfrm>
            <a:off x="2951646" y="1762756"/>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01</a:t>
            </a:r>
          </a:p>
        </p:txBody>
      </p:sp>
      <p:sp>
        <p:nvSpPr>
          <p:cNvPr id="2111" name="Text Box 335"/>
          <p:cNvSpPr txBox="1">
            <a:spLocks noChangeArrowheads="1"/>
          </p:cNvSpPr>
          <p:nvPr/>
        </p:nvSpPr>
        <p:spPr bwMode="auto">
          <a:xfrm>
            <a:off x="4706858" y="176608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02</a:t>
            </a:r>
          </a:p>
        </p:txBody>
      </p:sp>
      <p:sp>
        <p:nvSpPr>
          <p:cNvPr id="2122" name="Oval 349"/>
          <p:cNvSpPr>
            <a:spLocks noChangeArrowheads="1"/>
          </p:cNvSpPr>
          <p:nvPr/>
        </p:nvSpPr>
        <p:spPr bwMode="auto">
          <a:xfrm>
            <a:off x="4820115" y="5582944"/>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27" name="Rectangle 358"/>
          <p:cNvSpPr>
            <a:spLocks noChangeArrowheads="1"/>
          </p:cNvSpPr>
          <p:nvPr/>
        </p:nvSpPr>
        <p:spPr bwMode="auto">
          <a:xfrm>
            <a:off x="1527900" y="2071728"/>
            <a:ext cx="15313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40C/0C/0C/36C(2C)/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br>
              <a:rPr lang="en-US" altLang="ja-JP" sz="800" dirty="0">
                <a:latin typeface="ＭＳ ゴシック" pitchFamily="49" charset="-128"/>
                <a:ea typeface="ＭＳ ゴシック" pitchFamily="49" charset="-128"/>
              </a:rPr>
            </a:b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既設の光ファイバーを活用</a:t>
            </a:r>
            <a:endParaRPr lang="en-US" altLang="ja-JP" sz="800" dirty="0">
              <a:latin typeface="ＭＳ ゴシック" pitchFamily="49" charset="-128"/>
              <a:ea typeface="ＭＳ ゴシック" pitchFamily="49" charset="-128"/>
            </a:endParaRPr>
          </a:p>
        </p:txBody>
      </p:sp>
      <p:sp>
        <p:nvSpPr>
          <p:cNvPr id="2128" name="AutoShape 359"/>
          <p:cNvSpPr>
            <a:spLocks noChangeArrowheads="1"/>
          </p:cNvSpPr>
          <p:nvPr/>
        </p:nvSpPr>
        <p:spPr bwMode="auto">
          <a:xfrm>
            <a:off x="175804" y="2651158"/>
            <a:ext cx="2545319" cy="360363"/>
          </a:xfrm>
          <a:prstGeom prst="wedgeRectCallout">
            <a:avLst>
              <a:gd name="adj1" fmla="val 37056"/>
              <a:gd name="adj2" fmla="val -108109"/>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ja-JP" altLang="en-US" sz="800" dirty="0">
                <a:solidFill>
                  <a:srgbClr val="0000FF"/>
                </a:solidFill>
              </a:rPr>
              <a:t>既存の光ファイバーを使用する場合には、その芯線数、　距離を明示するとともに、その旨を記載すること。</a:t>
            </a:r>
          </a:p>
        </p:txBody>
      </p:sp>
      <p:sp>
        <p:nvSpPr>
          <p:cNvPr id="2129" name="AutoShape 360"/>
          <p:cNvSpPr>
            <a:spLocks noChangeArrowheads="1"/>
          </p:cNvSpPr>
          <p:nvPr/>
        </p:nvSpPr>
        <p:spPr bwMode="auto">
          <a:xfrm>
            <a:off x="2764123" y="3924769"/>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r>
              <a:rPr lang="ja-JP" altLang="en-US" sz="800" dirty="0">
                <a:solidFill>
                  <a:srgbClr val="0000FF"/>
                </a:solidFill>
              </a:rPr>
              <a:t>末端は、ＨＦＣであればノードまで、ＦＴＴＨであれば、ＰＯＮ方式の場合、分岐装置までの配置が把握できること、また、ＳＳ方式の場合は、加入者に最も近接しているカプラまで把握できるものとする。</a:t>
            </a:r>
          </a:p>
        </p:txBody>
      </p:sp>
      <p:sp>
        <p:nvSpPr>
          <p:cNvPr id="117" name="Rectangle 358"/>
          <p:cNvSpPr>
            <a:spLocks noChangeArrowheads="1"/>
          </p:cNvSpPr>
          <p:nvPr/>
        </p:nvSpPr>
        <p:spPr bwMode="auto">
          <a:xfrm>
            <a:off x="7919654" y="2721524"/>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14C/0C/0C/14C/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25" name="Rectangle 358"/>
          <p:cNvSpPr>
            <a:spLocks noChangeArrowheads="1"/>
          </p:cNvSpPr>
          <p:nvPr/>
        </p:nvSpPr>
        <p:spPr bwMode="auto">
          <a:xfrm>
            <a:off x="3278248" y="2692754"/>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24C/0C/0C/24C/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2117" name="AutoShape 342"/>
          <p:cNvSpPr>
            <a:spLocks noChangeArrowheads="1"/>
          </p:cNvSpPr>
          <p:nvPr/>
        </p:nvSpPr>
        <p:spPr bwMode="auto">
          <a:xfrm>
            <a:off x="1161651" y="4542750"/>
            <a:ext cx="3373470" cy="931982"/>
          </a:xfrm>
          <a:prstGeom prst="wedgeRectCallout">
            <a:avLst>
              <a:gd name="adj1" fmla="val -55516"/>
              <a:gd name="adj2" fmla="val 48888"/>
            </a:avLst>
          </a:prstGeom>
          <a:solidFill>
            <a:schemeClr val="bg1"/>
          </a:solidFill>
          <a:ln w="9525">
            <a:solidFill>
              <a:srgbClr val="0000FF"/>
            </a:solidFill>
            <a:miter lim="800000"/>
            <a:headEnd/>
            <a:tailEnd/>
          </a:ln>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800" dirty="0">
                <a:solidFill>
                  <a:srgbClr val="0000FF"/>
                </a:solidFill>
              </a:rPr>
              <a:t>凡例を必ずつけること。</a:t>
            </a:r>
            <a:endParaRPr lang="en-US" altLang="ja-JP" sz="800" dirty="0">
              <a:solidFill>
                <a:srgbClr val="0000FF"/>
              </a:solidFill>
            </a:endParaRPr>
          </a:p>
          <a:p>
            <a:r>
              <a:rPr lang="ja-JP" altLang="en-US" sz="800" dirty="0">
                <a:solidFill>
                  <a:srgbClr val="0000FF"/>
                </a:solidFill>
              </a:rPr>
              <a:t>また、本事業で新設（更新）する光ファイバーに、補助対象部分と、補助対象外部分が含まれる場合は、凡例で明示すること。</a:t>
            </a:r>
            <a:endParaRPr lang="en-US" altLang="ja-JP" sz="800" dirty="0">
              <a:solidFill>
                <a:srgbClr val="0000FF"/>
              </a:solidFill>
            </a:endParaRPr>
          </a:p>
          <a:p>
            <a:endParaRPr lang="en-US" altLang="ja-JP" sz="100" dirty="0">
              <a:solidFill>
                <a:srgbClr val="0000FF"/>
              </a:solidFill>
            </a:endParaRPr>
          </a:p>
          <a:p>
            <a:r>
              <a:rPr lang="ja-JP" altLang="en-US" sz="800" dirty="0">
                <a:solidFill>
                  <a:srgbClr val="0000FF"/>
                </a:solidFill>
              </a:rPr>
              <a:t>　（例）</a:t>
            </a:r>
            <a:r>
              <a:rPr lang="ja-JP" altLang="en-US" sz="800" dirty="0">
                <a:solidFill>
                  <a:srgbClr val="FF0000"/>
                </a:solidFill>
              </a:rPr>
              <a:t>赤･･･補助対象部分（</a:t>
            </a:r>
            <a:r>
              <a:rPr lang="en-US" altLang="ja-JP" sz="800" dirty="0">
                <a:solidFill>
                  <a:srgbClr val="FF0000"/>
                </a:solidFill>
              </a:rPr>
              <a:t>CATV</a:t>
            </a:r>
            <a:r>
              <a:rPr lang="ja-JP" altLang="en-US" sz="800" dirty="0">
                <a:solidFill>
                  <a:srgbClr val="FF0000"/>
                </a:solidFill>
              </a:rPr>
              <a:t>エリアの光化）</a:t>
            </a:r>
            <a:endParaRPr lang="en-US" altLang="ja-JP" sz="800" dirty="0">
              <a:solidFill>
                <a:srgbClr val="FF0000"/>
              </a:solidFill>
            </a:endParaRPr>
          </a:p>
          <a:p>
            <a:r>
              <a:rPr lang="ja-JP" altLang="en-US" sz="800" dirty="0">
                <a:solidFill>
                  <a:srgbClr val="0000FF"/>
                </a:solidFill>
              </a:rPr>
              <a:t>　　　　青･･･補助対象外部分</a:t>
            </a:r>
            <a:endParaRPr lang="en-US" altLang="ja-JP" sz="800" dirty="0">
              <a:solidFill>
                <a:srgbClr val="0000FF"/>
              </a:solidFill>
            </a:endParaRPr>
          </a:p>
          <a:p>
            <a:r>
              <a:rPr lang="ja-JP" altLang="en-US" sz="800" dirty="0">
                <a:solidFill>
                  <a:srgbClr val="0000FF"/>
                </a:solidFill>
              </a:rPr>
              <a:t>　　　　</a:t>
            </a:r>
            <a:r>
              <a:rPr lang="ja-JP" altLang="en-US" sz="800" dirty="0">
                <a:solidFill>
                  <a:srgbClr val="008000"/>
                </a:solidFill>
              </a:rPr>
              <a:t>緑･･･共有部分</a:t>
            </a:r>
            <a:endParaRPr lang="en-US" altLang="ja-JP" sz="800" dirty="0">
              <a:solidFill>
                <a:srgbClr val="0000FF"/>
              </a:solidFill>
            </a:endParaRPr>
          </a:p>
          <a:p>
            <a:r>
              <a:rPr lang="ja-JP" altLang="en-US" sz="800" b="1" dirty="0">
                <a:solidFill>
                  <a:srgbClr val="0000FF"/>
                </a:solidFill>
              </a:rPr>
              <a:t>　</a:t>
            </a:r>
            <a:endParaRPr lang="en-US" altLang="ja-JP" sz="800" b="1" dirty="0">
              <a:solidFill>
                <a:srgbClr val="0000FF"/>
              </a:solidFill>
            </a:endParaRPr>
          </a:p>
          <a:p>
            <a:pPr eaLnBrk="1" hangingPunct="1"/>
            <a:endParaRPr lang="en-US" altLang="ja-JP" sz="800" dirty="0">
              <a:solidFill>
                <a:srgbClr val="0000FF"/>
              </a:solidFill>
            </a:endParaRPr>
          </a:p>
          <a:p>
            <a:pPr eaLnBrk="1" hangingPunct="1"/>
            <a:endParaRPr lang="ja-JP" altLang="en-US" sz="800" dirty="0"/>
          </a:p>
        </p:txBody>
      </p:sp>
      <p:sp>
        <p:nvSpPr>
          <p:cNvPr id="62" name="Text Box 335"/>
          <p:cNvSpPr txBox="1">
            <a:spLocks noChangeArrowheads="1"/>
          </p:cNvSpPr>
          <p:nvPr/>
        </p:nvSpPr>
        <p:spPr bwMode="auto">
          <a:xfrm>
            <a:off x="7650152" y="172182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B</a:t>
            </a:r>
          </a:p>
        </p:txBody>
      </p:sp>
      <p:sp>
        <p:nvSpPr>
          <p:cNvPr id="63" name="Text Box 335"/>
          <p:cNvSpPr txBox="1">
            <a:spLocks noChangeArrowheads="1"/>
          </p:cNvSpPr>
          <p:nvPr/>
        </p:nvSpPr>
        <p:spPr bwMode="auto">
          <a:xfrm>
            <a:off x="7665716" y="448237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C</a:t>
            </a:r>
          </a:p>
        </p:txBody>
      </p:sp>
      <p:cxnSp>
        <p:nvCxnSpPr>
          <p:cNvPr id="71" name="直線コネクタ 70"/>
          <p:cNvCxnSpPr/>
          <p:nvPr/>
        </p:nvCxnSpPr>
        <p:spPr>
          <a:xfrm>
            <a:off x="835543" y="6094712"/>
            <a:ext cx="366936"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3" name="Line 269"/>
          <p:cNvSpPr>
            <a:spLocks noChangeShapeType="1"/>
          </p:cNvSpPr>
          <p:nvPr/>
        </p:nvSpPr>
        <p:spPr bwMode="auto">
          <a:xfrm>
            <a:off x="820446" y="6309320"/>
            <a:ext cx="354267"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cxnSp>
        <p:nvCxnSpPr>
          <p:cNvPr id="80" name="直線コネクタ 79"/>
          <p:cNvCxnSpPr>
            <a:cxnSpLocks/>
          </p:cNvCxnSpPr>
          <p:nvPr/>
        </p:nvCxnSpPr>
        <p:spPr>
          <a:xfrm flipH="1">
            <a:off x="3248988" y="2029795"/>
            <a:ext cx="1674226" cy="1604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5" name="Rectangle 358"/>
          <p:cNvSpPr>
            <a:spLocks noChangeArrowheads="1"/>
          </p:cNvSpPr>
          <p:nvPr/>
        </p:nvSpPr>
        <p:spPr bwMode="auto">
          <a:xfrm>
            <a:off x="3549388" y="2058415"/>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12C/12C/12C/10C/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cxnSp>
        <p:nvCxnSpPr>
          <p:cNvPr id="91" name="直線コネクタ 90">
            <a:extLst>
              <a:ext uri="{FF2B5EF4-FFF2-40B4-BE49-F238E27FC236}">
                <a16:creationId xmlns:a16="http://schemas.microsoft.com/office/drawing/2014/main" id="{7F9E9C7B-6EE3-4C9E-A8C4-2E25E5448C74}"/>
              </a:ext>
            </a:extLst>
          </p:cNvPr>
          <p:cNvCxnSpPr>
            <a:cxnSpLocks/>
          </p:cNvCxnSpPr>
          <p:nvPr/>
        </p:nvCxnSpPr>
        <p:spPr>
          <a:xfrm flipV="1">
            <a:off x="7916558" y="3555734"/>
            <a:ext cx="0" cy="65850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5AE76DD0-A2EE-443C-96E9-7089FD35E25E}"/>
              </a:ext>
            </a:extLst>
          </p:cNvPr>
          <p:cNvCxnSpPr>
            <a:cxnSpLocks/>
          </p:cNvCxnSpPr>
          <p:nvPr/>
        </p:nvCxnSpPr>
        <p:spPr>
          <a:xfrm flipV="1">
            <a:off x="7916558" y="2195988"/>
            <a:ext cx="0" cy="1233012"/>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6" name="Rectangle 268">
            <a:extLst>
              <a:ext uri="{FF2B5EF4-FFF2-40B4-BE49-F238E27FC236}">
                <a16:creationId xmlns:a16="http://schemas.microsoft.com/office/drawing/2014/main" id="{F444B7A0-DE28-4F11-B1B7-1986D02C002D}"/>
              </a:ext>
            </a:extLst>
          </p:cNvPr>
          <p:cNvSpPr>
            <a:spLocks noChangeArrowheads="1"/>
          </p:cNvSpPr>
          <p:nvPr/>
        </p:nvSpPr>
        <p:spPr bwMode="auto">
          <a:xfrm rot="2640000">
            <a:off x="7845348" y="2033847"/>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4" name="Rectangle 268">
            <a:extLst>
              <a:ext uri="{FF2B5EF4-FFF2-40B4-BE49-F238E27FC236}">
                <a16:creationId xmlns:a16="http://schemas.microsoft.com/office/drawing/2014/main" id="{A322A9FA-827A-4A07-A9DC-F1008BAB629B}"/>
              </a:ext>
            </a:extLst>
          </p:cNvPr>
          <p:cNvSpPr>
            <a:spLocks noChangeArrowheads="1"/>
          </p:cNvSpPr>
          <p:nvPr/>
        </p:nvSpPr>
        <p:spPr bwMode="auto">
          <a:xfrm rot="2640000">
            <a:off x="7860912" y="4281831"/>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12" name="Text Box 336"/>
          <p:cNvSpPr txBox="1">
            <a:spLocks noChangeArrowheads="1"/>
          </p:cNvSpPr>
          <p:nvPr/>
        </p:nvSpPr>
        <p:spPr bwMode="auto">
          <a:xfrm>
            <a:off x="2909491" y="357411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03</a:t>
            </a:r>
          </a:p>
        </p:txBody>
      </p:sp>
      <p:sp>
        <p:nvSpPr>
          <p:cNvPr id="2123" name="Text Box 350"/>
          <p:cNvSpPr txBox="1">
            <a:spLocks noChangeArrowheads="1"/>
          </p:cNvSpPr>
          <p:nvPr/>
        </p:nvSpPr>
        <p:spPr bwMode="auto">
          <a:xfrm>
            <a:off x="7853932" y="338420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04</a:t>
            </a:r>
          </a:p>
        </p:txBody>
      </p:sp>
      <p:sp>
        <p:nvSpPr>
          <p:cNvPr id="61" name="Text Box 335"/>
          <p:cNvSpPr txBox="1">
            <a:spLocks noChangeArrowheads="1"/>
          </p:cNvSpPr>
          <p:nvPr/>
        </p:nvSpPr>
        <p:spPr bwMode="auto">
          <a:xfrm>
            <a:off x="2154399" y="321120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A</a:t>
            </a:r>
          </a:p>
        </p:txBody>
      </p:sp>
      <p:cxnSp>
        <p:nvCxnSpPr>
          <p:cNvPr id="87" name="直線コネクタ 86">
            <a:extLst>
              <a:ext uri="{FF2B5EF4-FFF2-40B4-BE49-F238E27FC236}">
                <a16:creationId xmlns:a16="http://schemas.microsoft.com/office/drawing/2014/main" id="{FB8FB4EF-19FB-4B76-BABB-A9CEAA8BA48A}"/>
              </a:ext>
            </a:extLst>
          </p:cNvPr>
          <p:cNvCxnSpPr>
            <a:cxnSpLocks/>
          </p:cNvCxnSpPr>
          <p:nvPr/>
        </p:nvCxnSpPr>
        <p:spPr>
          <a:xfrm flipH="1">
            <a:off x="2504728" y="3539437"/>
            <a:ext cx="604928"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35BE426-658E-4BB1-A8F6-FEC985676E56}"/>
              </a:ext>
            </a:extLst>
          </p:cNvPr>
          <p:cNvCxnSpPr>
            <a:cxnSpLocks/>
          </p:cNvCxnSpPr>
          <p:nvPr/>
        </p:nvCxnSpPr>
        <p:spPr>
          <a:xfrm flipH="1">
            <a:off x="3200009" y="3529970"/>
            <a:ext cx="4633311" cy="9516"/>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8" name="Oval 275">
            <a:extLst>
              <a:ext uri="{FF2B5EF4-FFF2-40B4-BE49-F238E27FC236}">
                <a16:creationId xmlns:a16="http://schemas.microsoft.com/office/drawing/2014/main" id="{DAEEB8CB-7CF7-4FFE-8BBA-5C8B7AD20BE3}"/>
              </a:ext>
            </a:extLst>
          </p:cNvPr>
          <p:cNvSpPr>
            <a:spLocks noChangeArrowheads="1"/>
          </p:cNvSpPr>
          <p:nvPr/>
        </p:nvSpPr>
        <p:spPr bwMode="auto">
          <a:xfrm>
            <a:off x="3109656" y="3467206"/>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0" name="Oval 275">
            <a:extLst>
              <a:ext uri="{FF2B5EF4-FFF2-40B4-BE49-F238E27FC236}">
                <a16:creationId xmlns:a16="http://schemas.microsoft.com/office/drawing/2014/main" id="{2BA76E7D-2D53-4268-8A94-0A6AEFA95AC6}"/>
              </a:ext>
            </a:extLst>
          </p:cNvPr>
          <p:cNvSpPr>
            <a:spLocks noChangeArrowheads="1"/>
          </p:cNvSpPr>
          <p:nvPr/>
        </p:nvSpPr>
        <p:spPr bwMode="auto">
          <a:xfrm>
            <a:off x="7838308" y="3441273"/>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8" name="Rectangle 358">
            <a:extLst>
              <a:ext uri="{FF2B5EF4-FFF2-40B4-BE49-F238E27FC236}">
                <a16:creationId xmlns:a16="http://schemas.microsoft.com/office/drawing/2014/main" id="{7478F97C-567B-4019-AB38-B97464E10D30}"/>
              </a:ext>
            </a:extLst>
          </p:cNvPr>
          <p:cNvSpPr>
            <a:spLocks noChangeArrowheads="1"/>
          </p:cNvSpPr>
          <p:nvPr/>
        </p:nvSpPr>
        <p:spPr bwMode="auto">
          <a:xfrm>
            <a:off x="2088919" y="3567179"/>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2C/0C/0C/2C/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0" name="Rectangle 358">
            <a:extLst>
              <a:ext uri="{FF2B5EF4-FFF2-40B4-BE49-F238E27FC236}">
                <a16:creationId xmlns:a16="http://schemas.microsoft.com/office/drawing/2014/main" id="{C3102689-0776-4234-871E-ED7E58E28D67}"/>
              </a:ext>
            </a:extLst>
          </p:cNvPr>
          <p:cNvSpPr>
            <a:spLocks noChangeArrowheads="1"/>
          </p:cNvSpPr>
          <p:nvPr/>
        </p:nvSpPr>
        <p:spPr bwMode="auto">
          <a:xfrm>
            <a:off x="4907396" y="3551530"/>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22C/0C/0C/22C/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3" name="Rectangle 268">
            <a:extLst>
              <a:ext uri="{FF2B5EF4-FFF2-40B4-BE49-F238E27FC236}">
                <a16:creationId xmlns:a16="http://schemas.microsoft.com/office/drawing/2014/main" id="{46EAF355-3DA1-4B91-8C93-7C4EA9E93A6D}"/>
              </a:ext>
            </a:extLst>
          </p:cNvPr>
          <p:cNvSpPr>
            <a:spLocks noChangeArrowheads="1"/>
          </p:cNvSpPr>
          <p:nvPr/>
        </p:nvSpPr>
        <p:spPr bwMode="auto">
          <a:xfrm rot="2640000">
            <a:off x="2349841" y="3466610"/>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5" name="Rectangle 358">
            <a:extLst>
              <a:ext uri="{FF2B5EF4-FFF2-40B4-BE49-F238E27FC236}">
                <a16:creationId xmlns:a16="http://schemas.microsoft.com/office/drawing/2014/main" id="{572EDF8C-4307-4559-95AC-37B94E574BBD}"/>
              </a:ext>
            </a:extLst>
          </p:cNvPr>
          <p:cNvSpPr>
            <a:spLocks noChangeArrowheads="1"/>
          </p:cNvSpPr>
          <p:nvPr/>
        </p:nvSpPr>
        <p:spPr bwMode="auto">
          <a:xfrm>
            <a:off x="7958779" y="379092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8C/0C/0C/8C/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2087" name="Oval 270"/>
          <p:cNvSpPr>
            <a:spLocks noChangeArrowheads="1"/>
          </p:cNvSpPr>
          <p:nvPr/>
        </p:nvSpPr>
        <p:spPr bwMode="auto">
          <a:xfrm>
            <a:off x="4920246" y="1962795"/>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108" name="直線コネクタ 107">
            <a:extLst>
              <a:ext uri="{FF2B5EF4-FFF2-40B4-BE49-F238E27FC236}">
                <a16:creationId xmlns:a16="http://schemas.microsoft.com/office/drawing/2014/main" id="{8E3E96D1-A244-46FF-96E9-4172C0749217}"/>
              </a:ext>
            </a:extLst>
          </p:cNvPr>
          <p:cNvCxnSpPr/>
          <p:nvPr/>
        </p:nvCxnSpPr>
        <p:spPr>
          <a:xfrm>
            <a:off x="807777" y="6472501"/>
            <a:ext cx="366936"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6" name="Oval 238"/>
          <p:cNvSpPr>
            <a:spLocks noChangeArrowheads="1"/>
          </p:cNvSpPr>
          <p:nvPr/>
        </p:nvSpPr>
        <p:spPr bwMode="auto">
          <a:xfrm>
            <a:off x="3138444" y="1975599"/>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47" name="テキスト ボックス 46">
            <a:extLst>
              <a:ext uri="{FF2B5EF4-FFF2-40B4-BE49-F238E27FC236}">
                <a16:creationId xmlns:a16="http://schemas.microsoft.com/office/drawing/2014/main" id="{44E7B117-571C-45BA-9014-CF3899316DB3}"/>
              </a:ext>
            </a:extLst>
          </p:cNvPr>
          <p:cNvSpPr txBox="1"/>
          <p:nvPr/>
        </p:nvSpPr>
        <p:spPr>
          <a:xfrm>
            <a:off x="8646410" y="188640"/>
            <a:ext cx="1080120" cy="461665"/>
          </a:xfrm>
          <a:prstGeom prst="rect">
            <a:avLst/>
          </a:prstGeom>
          <a:solidFill>
            <a:schemeClr val="bg1"/>
          </a:solidFill>
          <a:ln>
            <a:solidFill>
              <a:schemeClr val="tx1"/>
            </a:solidFill>
          </a:ln>
        </p:spPr>
        <p:txBody>
          <a:bodyPr wrap="square" rtlCol="0">
            <a:spAutoFit/>
          </a:bodyPr>
          <a:lstStyle/>
          <a:p>
            <a:r>
              <a:rPr lang="ja-JP" altLang="ja-JP" dirty="0"/>
              <a:t>資料</a:t>
            </a:r>
            <a:r>
              <a:rPr lang="ja-JP" altLang="en-US" dirty="0"/>
              <a:t>７</a:t>
            </a:r>
            <a:endParaRPr kumimoji="1" lang="ja-JP" altLang="en-US" sz="1600" dirty="0">
              <a:latin typeface="ＭＳ ゴシック" pitchFamily="49" charset="-128"/>
              <a:ea typeface="ＭＳ ゴシック" pitchFamily="49"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476</Words>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ＭＳ ゴシック</vt:lpstr>
      <vt:lpstr>Times New Roman</vt:lpstr>
      <vt:lpstr>標準デザイン</vt:lpstr>
      <vt:lpstr>○○市回線系統図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