
<file path=[Content_Types].xml><?xml version="1.0" encoding="utf-8"?>
<Types xmlns="http://schemas.openxmlformats.org/package/2006/content-types">
  <Default ContentType="image/jp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801600" cy="9601200" type="A3"/>
  <p:notesSz cx="12801600" cy="9601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08D"/>
    <a:srgbClr val="0D0DFF"/>
    <a:srgbClr val="FF99CC"/>
    <a:srgbClr val="DB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presProps.xml" Type="http://schemas.openxmlformats.org/officeDocument/2006/relationships/presProps"/><Relationship Id="rId4" Target="viewProps.xml" Type="http://schemas.openxmlformats.org/officeDocument/2006/relationships/viewProps"/><Relationship Id="rId5" Target="theme/theme1.xml" Type="http://schemas.openxmlformats.org/officeDocument/2006/relationships/theme"/><Relationship Id="rId6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976372"/>
            <a:ext cx="10881360" cy="2016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5376672"/>
            <a:ext cx="896112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080" y="384048"/>
            <a:ext cx="1152144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80" y="2208276"/>
            <a:ext cx="11521440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8929116"/>
            <a:ext cx="4096512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8929116"/>
            <a:ext cx="2944368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8929116"/>
            <a:ext cx="2944368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.jp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76" y="71627"/>
            <a:ext cx="12559665" cy="9042400"/>
            <a:chOff x="74676" y="71627"/>
            <a:chExt cx="12559665" cy="904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4" y="74676"/>
              <a:ext cx="12553187" cy="90357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676" y="71627"/>
              <a:ext cx="12559665" cy="9042400"/>
            </a:xfrm>
            <a:custGeom>
              <a:avLst/>
              <a:gdLst/>
              <a:ahLst/>
              <a:cxnLst/>
              <a:rect l="l" t="t" r="r" b="b"/>
              <a:pathLst>
                <a:path w="12559665" h="9042400">
                  <a:moveTo>
                    <a:pt x="0" y="0"/>
                  </a:moveTo>
                  <a:lnTo>
                    <a:pt x="12559284" y="0"/>
                  </a:lnTo>
                  <a:lnTo>
                    <a:pt x="12559284" y="9041892"/>
                  </a:lnTo>
                  <a:lnTo>
                    <a:pt x="0" y="9041892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244" y="96017"/>
              <a:ext cx="11343130" cy="56128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27276" y="6688599"/>
              <a:ext cx="1802724" cy="585470"/>
            </a:xfrm>
            <a:custGeom>
              <a:avLst/>
              <a:gdLst/>
              <a:ahLst/>
              <a:cxnLst/>
              <a:rect l="l" t="t" r="r" b="b"/>
              <a:pathLst>
                <a:path w="2319654" h="585470">
                  <a:moveTo>
                    <a:pt x="2319528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2319528" y="585215"/>
                  </a:lnTo>
                  <a:lnTo>
                    <a:pt x="2319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706611" y="6705512"/>
            <a:ext cx="17233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ＭＳ Ｐゴシック"/>
                <a:cs typeface="ＭＳ Ｐゴシック"/>
              </a:rPr>
              <a:t>ケーブルテレビ局舎</a:t>
            </a:r>
            <a:r>
              <a:rPr sz="1600" spc="-35" dirty="0">
                <a:latin typeface="ＭＳ Ｐゴシック"/>
                <a:cs typeface="ＭＳ Ｐゴシック"/>
              </a:rPr>
              <a:t>既設ヘッドエンド</a:t>
            </a:r>
            <a:endParaRPr sz="1600" dirty="0">
              <a:latin typeface="ＭＳ Ｐゴシック"/>
              <a:cs typeface="ＭＳ Ｐゴシック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43310" y="3682140"/>
            <a:ext cx="524510" cy="559435"/>
          </a:xfrm>
          <a:custGeom>
            <a:avLst/>
            <a:gdLst/>
            <a:ahLst/>
            <a:cxnLst/>
            <a:rect l="l" t="t" r="r" b="b"/>
            <a:pathLst>
              <a:path w="524510" h="559435">
                <a:moveTo>
                  <a:pt x="377304" y="0"/>
                </a:moveTo>
                <a:lnTo>
                  <a:pt x="146951" y="0"/>
                </a:lnTo>
                <a:lnTo>
                  <a:pt x="100505" y="7491"/>
                </a:lnTo>
                <a:lnTo>
                  <a:pt x="60166" y="28351"/>
                </a:lnTo>
                <a:lnTo>
                  <a:pt x="28354" y="60161"/>
                </a:lnTo>
                <a:lnTo>
                  <a:pt x="7492" y="100501"/>
                </a:lnTo>
                <a:lnTo>
                  <a:pt x="0" y="146951"/>
                </a:lnTo>
                <a:lnTo>
                  <a:pt x="0" y="412356"/>
                </a:lnTo>
                <a:lnTo>
                  <a:pt x="7492" y="458802"/>
                </a:lnTo>
                <a:lnTo>
                  <a:pt x="28354" y="499141"/>
                </a:lnTo>
                <a:lnTo>
                  <a:pt x="60166" y="530953"/>
                </a:lnTo>
                <a:lnTo>
                  <a:pt x="100505" y="551815"/>
                </a:lnTo>
                <a:lnTo>
                  <a:pt x="146951" y="559308"/>
                </a:lnTo>
                <a:lnTo>
                  <a:pt x="377304" y="559308"/>
                </a:lnTo>
                <a:lnTo>
                  <a:pt x="423750" y="551815"/>
                </a:lnTo>
                <a:lnTo>
                  <a:pt x="464089" y="530953"/>
                </a:lnTo>
                <a:lnTo>
                  <a:pt x="495901" y="499141"/>
                </a:lnTo>
                <a:lnTo>
                  <a:pt x="516763" y="458802"/>
                </a:lnTo>
                <a:lnTo>
                  <a:pt x="524256" y="412356"/>
                </a:lnTo>
                <a:lnTo>
                  <a:pt x="524256" y="146951"/>
                </a:lnTo>
                <a:lnTo>
                  <a:pt x="516763" y="100501"/>
                </a:lnTo>
                <a:lnTo>
                  <a:pt x="495901" y="60161"/>
                </a:lnTo>
                <a:lnTo>
                  <a:pt x="464089" y="28351"/>
                </a:lnTo>
                <a:lnTo>
                  <a:pt x="423750" y="7491"/>
                </a:lnTo>
                <a:lnTo>
                  <a:pt x="377304" y="0"/>
                </a:lnTo>
                <a:close/>
              </a:path>
            </a:pathLst>
          </a:custGeom>
          <a:solidFill>
            <a:srgbClr val="30859C">
              <a:alpha val="729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123112" y="2157998"/>
            <a:ext cx="3395979" cy="1324610"/>
            <a:chOff x="7123112" y="2157998"/>
            <a:chExt cx="3395979" cy="1324610"/>
          </a:xfrm>
        </p:grpSpPr>
        <p:sp>
          <p:nvSpPr>
            <p:cNvPr id="14" name="object 14"/>
            <p:cNvSpPr/>
            <p:nvPr/>
          </p:nvSpPr>
          <p:spPr>
            <a:xfrm>
              <a:off x="8702802" y="2177048"/>
              <a:ext cx="1797050" cy="1266825"/>
            </a:xfrm>
            <a:custGeom>
              <a:avLst/>
              <a:gdLst/>
              <a:ahLst/>
              <a:cxnLst/>
              <a:rect l="l" t="t" r="r" b="b"/>
              <a:pathLst>
                <a:path w="1797050" h="1266825">
                  <a:moveTo>
                    <a:pt x="0" y="1266429"/>
                  </a:moveTo>
                  <a:lnTo>
                    <a:pt x="43067" y="1225233"/>
                  </a:lnTo>
                  <a:lnTo>
                    <a:pt x="83651" y="1185632"/>
                  </a:lnTo>
                  <a:lnTo>
                    <a:pt x="119268" y="1149222"/>
                  </a:lnTo>
                  <a:lnTo>
                    <a:pt x="147434" y="1117598"/>
                  </a:lnTo>
                  <a:lnTo>
                    <a:pt x="178816" y="1079323"/>
                  </a:lnTo>
                  <a:lnTo>
                    <a:pt x="188899" y="1036801"/>
                  </a:lnTo>
                  <a:lnTo>
                    <a:pt x="187886" y="997466"/>
                  </a:lnTo>
                  <a:lnTo>
                    <a:pt x="181981" y="949626"/>
                  </a:lnTo>
                  <a:lnTo>
                    <a:pt x="173776" y="899660"/>
                  </a:lnTo>
                  <a:lnTo>
                    <a:pt x="165862" y="853946"/>
                  </a:lnTo>
                  <a:lnTo>
                    <a:pt x="157473" y="814344"/>
                  </a:lnTo>
                  <a:lnTo>
                    <a:pt x="147718" y="777400"/>
                  </a:lnTo>
                  <a:lnTo>
                    <a:pt x="138971" y="741518"/>
                  </a:lnTo>
                  <a:lnTo>
                    <a:pt x="133604" y="705102"/>
                  </a:lnTo>
                  <a:lnTo>
                    <a:pt x="129863" y="667797"/>
                  </a:lnTo>
                  <a:lnTo>
                    <a:pt x="127274" y="630424"/>
                  </a:lnTo>
                  <a:lnTo>
                    <a:pt x="130155" y="593183"/>
                  </a:lnTo>
                  <a:lnTo>
                    <a:pt x="142824" y="556271"/>
                  </a:lnTo>
                  <a:lnTo>
                    <a:pt x="166219" y="517737"/>
                  </a:lnTo>
                  <a:lnTo>
                    <a:pt x="198110" y="478139"/>
                  </a:lnTo>
                  <a:lnTo>
                    <a:pt x="238064" y="441462"/>
                  </a:lnTo>
                  <a:lnTo>
                    <a:pt x="285648" y="411694"/>
                  </a:lnTo>
                  <a:lnTo>
                    <a:pt x="323038" y="399576"/>
                  </a:lnTo>
                  <a:lnTo>
                    <a:pt x="365674" y="393895"/>
                  </a:lnTo>
                  <a:lnTo>
                    <a:pt x="411765" y="390696"/>
                  </a:lnTo>
                  <a:lnTo>
                    <a:pt x="459520" y="386020"/>
                  </a:lnTo>
                  <a:lnTo>
                    <a:pt x="507148" y="375911"/>
                  </a:lnTo>
                  <a:lnTo>
                    <a:pt x="552856" y="356411"/>
                  </a:lnTo>
                  <a:lnTo>
                    <a:pt x="585083" y="333334"/>
                  </a:lnTo>
                  <a:lnTo>
                    <a:pt x="616024" y="303754"/>
                  </a:lnTo>
                  <a:lnTo>
                    <a:pt x="646406" y="269738"/>
                  </a:lnTo>
                  <a:lnTo>
                    <a:pt x="676960" y="233356"/>
                  </a:lnTo>
                  <a:lnTo>
                    <a:pt x="708414" y="196673"/>
                  </a:lnTo>
                  <a:lnTo>
                    <a:pt x="741497" y="161760"/>
                  </a:lnTo>
                  <a:lnTo>
                    <a:pt x="776938" y="130682"/>
                  </a:lnTo>
                  <a:lnTo>
                    <a:pt x="815466" y="105510"/>
                  </a:lnTo>
                  <a:lnTo>
                    <a:pt x="859268" y="85677"/>
                  </a:lnTo>
                  <a:lnTo>
                    <a:pt x="908584" y="68968"/>
                  </a:lnTo>
                  <a:lnTo>
                    <a:pt x="961230" y="54984"/>
                  </a:lnTo>
                  <a:lnTo>
                    <a:pt x="1015018" y="43324"/>
                  </a:lnTo>
                  <a:lnTo>
                    <a:pt x="1067762" y="33591"/>
                  </a:lnTo>
                  <a:lnTo>
                    <a:pt x="1117276" y="25385"/>
                  </a:lnTo>
                  <a:lnTo>
                    <a:pt x="1161372" y="18308"/>
                  </a:lnTo>
                  <a:lnTo>
                    <a:pt x="1197864" y="11961"/>
                  </a:lnTo>
                  <a:lnTo>
                    <a:pt x="1246094" y="3022"/>
                  </a:lnTo>
                  <a:lnTo>
                    <a:pt x="1273306" y="0"/>
                  </a:lnTo>
                  <a:lnTo>
                    <a:pt x="1295049" y="1894"/>
                  </a:lnTo>
                  <a:lnTo>
                    <a:pt x="1326870" y="7707"/>
                  </a:lnTo>
                  <a:lnTo>
                    <a:pt x="1371893" y="20862"/>
                  </a:lnTo>
                  <a:lnTo>
                    <a:pt x="1422174" y="40665"/>
                  </a:lnTo>
                  <a:lnTo>
                    <a:pt x="1476632" y="59937"/>
                  </a:lnTo>
                  <a:lnTo>
                    <a:pt x="1534185" y="71499"/>
                  </a:lnTo>
                  <a:lnTo>
                    <a:pt x="1587738" y="71736"/>
                  </a:lnTo>
                  <a:lnTo>
                    <a:pt x="1648959" y="66257"/>
                  </a:lnTo>
                  <a:lnTo>
                    <a:pt x="1709664" y="58532"/>
                  </a:lnTo>
                  <a:lnTo>
                    <a:pt x="1761670" y="52032"/>
                  </a:lnTo>
                  <a:lnTo>
                    <a:pt x="1796795" y="5022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5333" y="3409950"/>
              <a:ext cx="1102360" cy="53340"/>
            </a:xfrm>
            <a:custGeom>
              <a:avLst/>
              <a:gdLst/>
              <a:ahLst/>
              <a:cxnLst/>
              <a:rect l="l" t="t" r="r" b="b"/>
              <a:pathLst>
                <a:path w="1102359" h="53339">
                  <a:moveTo>
                    <a:pt x="0" y="0"/>
                  </a:moveTo>
                  <a:lnTo>
                    <a:pt x="307822" y="35077"/>
                  </a:lnTo>
                  <a:lnTo>
                    <a:pt x="341848" y="40326"/>
                  </a:lnTo>
                  <a:lnTo>
                    <a:pt x="360092" y="45163"/>
                  </a:lnTo>
                  <a:lnTo>
                    <a:pt x="377413" y="49199"/>
                  </a:lnTo>
                  <a:lnTo>
                    <a:pt x="408668" y="52045"/>
                  </a:lnTo>
                  <a:lnTo>
                    <a:pt x="468718" y="53314"/>
                  </a:lnTo>
                  <a:lnTo>
                    <a:pt x="504196" y="53293"/>
                  </a:lnTo>
                  <a:lnTo>
                    <a:pt x="544182" y="52958"/>
                  </a:lnTo>
                  <a:lnTo>
                    <a:pt x="588268" y="52336"/>
                  </a:lnTo>
                  <a:lnTo>
                    <a:pt x="636042" y="51456"/>
                  </a:lnTo>
                  <a:lnTo>
                    <a:pt x="687095" y="50348"/>
                  </a:lnTo>
                  <a:lnTo>
                    <a:pt x="741018" y="49039"/>
                  </a:lnTo>
                  <a:lnTo>
                    <a:pt x="797399" y="47558"/>
                  </a:lnTo>
                  <a:lnTo>
                    <a:pt x="855830" y="45935"/>
                  </a:lnTo>
                  <a:lnTo>
                    <a:pt x="915901" y="44197"/>
                  </a:lnTo>
                  <a:lnTo>
                    <a:pt x="977201" y="42373"/>
                  </a:lnTo>
                  <a:lnTo>
                    <a:pt x="1039322" y="40492"/>
                  </a:lnTo>
                  <a:lnTo>
                    <a:pt x="1101852" y="385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6129" y="2574799"/>
              <a:ext cx="1591310" cy="664845"/>
            </a:xfrm>
            <a:custGeom>
              <a:avLst/>
              <a:gdLst/>
              <a:ahLst/>
              <a:cxnLst/>
              <a:rect l="l" t="t" r="r" b="b"/>
              <a:pathLst>
                <a:path w="1591309" h="664844">
                  <a:moveTo>
                    <a:pt x="1480312" y="0"/>
                  </a:moveTo>
                  <a:lnTo>
                    <a:pt x="110744" y="0"/>
                  </a:lnTo>
                  <a:lnTo>
                    <a:pt x="67637" y="8702"/>
                  </a:lnTo>
                  <a:lnTo>
                    <a:pt x="32435" y="32435"/>
                  </a:lnTo>
                  <a:lnTo>
                    <a:pt x="8702" y="67637"/>
                  </a:lnTo>
                  <a:lnTo>
                    <a:pt x="0" y="110744"/>
                  </a:lnTo>
                  <a:lnTo>
                    <a:pt x="0" y="553720"/>
                  </a:lnTo>
                  <a:lnTo>
                    <a:pt x="8702" y="596826"/>
                  </a:lnTo>
                  <a:lnTo>
                    <a:pt x="32435" y="632028"/>
                  </a:lnTo>
                  <a:lnTo>
                    <a:pt x="67637" y="655761"/>
                  </a:lnTo>
                  <a:lnTo>
                    <a:pt x="110744" y="664464"/>
                  </a:lnTo>
                  <a:lnTo>
                    <a:pt x="1480312" y="664464"/>
                  </a:lnTo>
                  <a:lnTo>
                    <a:pt x="1523418" y="655761"/>
                  </a:lnTo>
                  <a:lnTo>
                    <a:pt x="1558620" y="632028"/>
                  </a:lnTo>
                  <a:lnTo>
                    <a:pt x="1582353" y="596826"/>
                  </a:lnTo>
                  <a:lnTo>
                    <a:pt x="1591056" y="553720"/>
                  </a:lnTo>
                  <a:lnTo>
                    <a:pt x="1591056" y="110744"/>
                  </a:lnTo>
                  <a:lnTo>
                    <a:pt x="1582353" y="67637"/>
                  </a:lnTo>
                  <a:lnTo>
                    <a:pt x="1558620" y="32435"/>
                  </a:lnTo>
                  <a:lnTo>
                    <a:pt x="1523418" y="8702"/>
                  </a:lnTo>
                  <a:lnTo>
                    <a:pt x="14803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6129" y="2574799"/>
              <a:ext cx="1591310" cy="664845"/>
            </a:xfrm>
            <a:custGeom>
              <a:avLst/>
              <a:gdLst/>
              <a:ahLst/>
              <a:cxnLst/>
              <a:rect l="l" t="t" r="r" b="b"/>
              <a:pathLst>
                <a:path w="1591309" h="664844">
                  <a:moveTo>
                    <a:pt x="0" y="110744"/>
                  </a:moveTo>
                  <a:lnTo>
                    <a:pt x="8702" y="67637"/>
                  </a:lnTo>
                  <a:lnTo>
                    <a:pt x="32435" y="32435"/>
                  </a:lnTo>
                  <a:lnTo>
                    <a:pt x="67637" y="8702"/>
                  </a:lnTo>
                  <a:lnTo>
                    <a:pt x="110744" y="0"/>
                  </a:lnTo>
                  <a:lnTo>
                    <a:pt x="1480312" y="0"/>
                  </a:lnTo>
                  <a:lnTo>
                    <a:pt x="1523418" y="8702"/>
                  </a:lnTo>
                  <a:lnTo>
                    <a:pt x="1558620" y="32435"/>
                  </a:lnTo>
                  <a:lnTo>
                    <a:pt x="1582353" y="67637"/>
                  </a:lnTo>
                  <a:lnTo>
                    <a:pt x="1591056" y="110744"/>
                  </a:lnTo>
                  <a:lnTo>
                    <a:pt x="1591056" y="553720"/>
                  </a:lnTo>
                  <a:lnTo>
                    <a:pt x="1582353" y="596826"/>
                  </a:lnTo>
                  <a:lnTo>
                    <a:pt x="1558620" y="632028"/>
                  </a:lnTo>
                  <a:lnTo>
                    <a:pt x="1523418" y="655761"/>
                  </a:lnTo>
                  <a:lnTo>
                    <a:pt x="1480312" y="664464"/>
                  </a:lnTo>
                  <a:lnTo>
                    <a:pt x="110744" y="664464"/>
                  </a:lnTo>
                  <a:lnTo>
                    <a:pt x="67637" y="655761"/>
                  </a:lnTo>
                  <a:lnTo>
                    <a:pt x="32435" y="632028"/>
                  </a:lnTo>
                  <a:lnTo>
                    <a:pt x="8702" y="596826"/>
                  </a:lnTo>
                  <a:lnTo>
                    <a:pt x="0" y="553720"/>
                  </a:lnTo>
                  <a:lnTo>
                    <a:pt x="0" y="11074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46672" y="2730211"/>
            <a:ext cx="1350010" cy="3511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10"/>
              </a:spcBef>
            </a:pPr>
            <a:r>
              <a:rPr sz="1100" spc="-15" dirty="0">
                <a:latin typeface="ＭＳ Ｐゴシック"/>
                <a:cs typeface="ＭＳ Ｐゴシック"/>
              </a:rPr>
              <a:t>新設する■■地区へ</a:t>
            </a:r>
            <a:r>
              <a:rPr sz="1100" spc="-10" dirty="0">
                <a:latin typeface="ＭＳ Ｐゴシック"/>
                <a:cs typeface="ＭＳ Ｐゴシック"/>
              </a:rPr>
              <a:t>の異ルート</a:t>
            </a:r>
            <a:r>
              <a:rPr sz="1100" dirty="0">
                <a:latin typeface="ＭＳ Ｐゴシック"/>
                <a:cs typeface="ＭＳ Ｐゴシック"/>
              </a:rPr>
              <a:t>（</a:t>
            </a:r>
            <a:r>
              <a:rPr sz="1100" spc="-10" dirty="0">
                <a:latin typeface="ＭＳ Ｐゴシック"/>
                <a:cs typeface="ＭＳ Ｐゴシック"/>
              </a:rPr>
              <a:t>ループ化</a:t>
            </a:r>
            <a:r>
              <a:rPr sz="1100" spc="-50" dirty="0">
                <a:latin typeface="ＭＳ Ｐゴシック"/>
                <a:cs typeface="ＭＳ Ｐゴシック"/>
              </a:rPr>
              <a:t>）</a:t>
            </a:r>
            <a:endParaRPr sz="1100">
              <a:latin typeface="ＭＳ Ｐゴシック"/>
              <a:cs typeface="ＭＳ Ｐゴシック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57108" y="3544447"/>
            <a:ext cx="2240747" cy="792480"/>
          </a:xfrm>
          <a:custGeom>
            <a:avLst/>
            <a:gdLst/>
            <a:ahLst/>
            <a:cxnLst/>
            <a:rect l="l" t="t" r="r" b="b"/>
            <a:pathLst>
              <a:path w="2723515" h="792480">
                <a:moveTo>
                  <a:pt x="2591308" y="0"/>
                </a:moveTo>
                <a:lnTo>
                  <a:pt x="132080" y="0"/>
                </a:lnTo>
                <a:lnTo>
                  <a:pt x="90331" y="6733"/>
                </a:lnTo>
                <a:lnTo>
                  <a:pt x="54073" y="25482"/>
                </a:lnTo>
                <a:lnTo>
                  <a:pt x="25482" y="54073"/>
                </a:lnTo>
                <a:lnTo>
                  <a:pt x="6733" y="90331"/>
                </a:lnTo>
                <a:lnTo>
                  <a:pt x="0" y="132079"/>
                </a:lnTo>
                <a:lnTo>
                  <a:pt x="0" y="660387"/>
                </a:lnTo>
                <a:lnTo>
                  <a:pt x="6733" y="702137"/>
                </a:lnTo>
                <a:lnTo>
                  <a:pt x="25482" y="738397"/>
                </a:lnTo>
                <a:lnTo>
                  <a:pt x="54073" y="766992"/>
                </a:lnTo>
                <a:lnTo>
                  <a:pt x="90331" y="785745"/>
                </a:lnTo>
                <a:lnTo>
                  <a:pt x="132080" y="792479"/>
                </a:lnTo>
                <a:lnTo>
                  <a:pt x="2591308" y="792479"/>
                </a:lnTo>
                <a:lnTo>
                  <a:pt x="2633056" y="785745"/>
                </a:lnTo>
                <a:lnTo>
                  <a:pt x="2669314" y="766992"/>
                </a:lnTo>
                <a:lnTo>
                  <a:pt x="2697905" y="738397"/>
                </a:lnTo>
                <a:lnTo>
                  <a:pt x="2716654" y="702137"/>
                </a:lnTo>
                <a:lnTo>
                  <a:pt x="2723388" y="660387"/>
                </a:lnTo>
                <a:lnTo>
                  <a:pt x="2723388" y="132079"/>
                </a:lnTo>
                <a:lnTo>
                  <a:pt x="2716654" y="90331"/>
                </a:lnTo>
                <a:lnTo>
                  <a:pt x="2697905" y="54073"/>
                </a:lnTo>
                <a:lnTo>
                  <a:pt x="2669314" y="25482"/>
                </a:lnTo>
                <a:lnTo>
                  <a:pt x="2633056" y="6733"/>
                </a:lnTo>
                <a:lnTo>
                  <a:pt x="2591308" y="0"/>
                </a:lnTo>
                <a:close/>
              </a:path>
            </a:pathLst>
          </a:custGeom>
          <a:solidFill>
            <a:srgbClr val="548ED4"/>
          </a:solidFill>
          <a:ln w="28575">
            <a:solidFill>
              <a:srgbClr val="3A60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53704" y="3602624"/>
            <a:ext cx="18497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ＭＳ Ｐゴシック"/>
                <a:cs typeface="ＭＳ Ｐゴシック"/>
              </a:rPr>
              <a:t>◇◇地区</a:t>
            </a:r>
            <a:endParaRPr sz="9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900" spc="-15" dirty="0">
                <a:latin typeface="ＭＳ Ｐゴシック"/>
                <a:cs typeface="ＭＳ Ｐゴシック"/>
              </a:rPr>
              <a:t>【新設異ルートカバー世帯数】</a:t>
            </a:r>
            <a:endParaRPr sz="9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ＭＳ Ｐゴシック"/>
                <a:cs typeface="ＭＳ Ｐゴシック"/>
              </a:rPr>
              <a:t>○○世帯（◇◇地区</a:t>
            </a:r>
            <a:r>
              <a:rPr sz="900" spc="-50" dirty="0">
                <a:latin typeface="ＭＳ Ｐゴシック"/>
                <a:cs typeface="ＭＳ Ｐゴシック"/>
              </a:rPr>
              <a:t>）</a:t>
            </a:r>
            <a:endParaRPr sz="9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900" spc="-20" dirty="0">
                <a:latin typeface="ＭＳ Ｐゴシック"/>
                <a:cs typeface="ＭＳ Ｐゴシック"/>
              </a:rPr>
              <a:t>うちケーブルテレビ加入世帯△△世帯</a:t>
            </a:r>
            <a:endParaRPr sz="9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latin typeface="Calibri"/>
                <a:cs typeface="Calibri"/>
              </a:rPr>
              <a:t>(</a:t>
            </a:r>
            <a:r>
              <a:rPr sz="900" dirty="0">
                <a:latin typeface="ＭＳ Ｐゴシック"/>
                <a:cs typeface="ＭＳ Ｐゴシック"/>
              </a:rPr>
              <a:t>加入率</a:t>
            </a:r>
            <a:r>
              <a:rPr sz="900" spc="-20" dirty="0">
                <a:latin typeface="ＭＳ Ｐゴシック"/>
                <a:cs typeface="ＭＳ Ｐゴシック"/>
              </a:rPr>
              <a:t>○○％）</a:t>
            </a:r>
            <a:endParaRPr sz="900" dirty="0">
              <a:latin typeface="ＭＳ Ｐゴシック"/>
              <a:cs typeface="ＭＳ Ｐゴシック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225935" y="2700968"/>
            <a:ext cx="1591310" cy="578807"/>
            <a:chOff x="2711132" y="3939477"/>
            <a:chExt cx="2192020" cy="460375"/>
          </a:xfrm>
        </p:grpSpPr>
        <p:sp>
          <p:nvSpPr>
            <p:cNvPr id="22" name="object 22"/>
            <p:cNvSpPr/>
            <p:nvPr/>
          </p:nvSpPr>
          <p:spPr>
            <a:xfrm>
              <a:off x="2724150" y="3952495"/>
              <a:ext cx="2165985" cy="434340"/>
            </a:xfrm>
            <a:custGeom>
              <a:avLst/>
              <a:gdLst/>
              <a:ahLst/>
              <a:cxnLst/>
              <a:rect l="l" t="t" r="r" b="b"/>
              <a:pathLst>
                <a:path w="2165985" h="434339">
                  <a:moveTo>
                    <a:pt x="2093214" y="0"/>
                  </a:moveTo>
                  <a:lnTo>
                    <a:pt x="72390" y="0"/>
                  </a:lnTo>
                  <a:lnTo>
                    <a:pt x="44212" y="5688"/>
                  </a:lnTo>
                  <a:lnTo>
                    <a:pt x="21202" y="21202"/>
                  </a:lnTo>
                  <a:lnTo>
                    <a:pt x="5688" y="44212"/>
                  </a:lnTo>
                  <a:lnTo>
                    <a:pt x="0" y="72389"/>
                  </a:lnTo>
                  <a:lnTo>
                    <a:pt x="0" y="361949"/>
                  </a:lnTo>
                  <a:lnTo>
                    <a:pt x="5688" y="390127"/>
                  </a:lnTo>
                  <a:lnTo>
                    <a:pt x="21202" y="413137"/>
                  </a:lnTo>
                  <a:lnTo>
                    <a:pt x="44212" y="428651"/>
                  </a:lnTo>
                  <a:lnTo>
                    <a:pt x="72390" y="434339"/>
                  </a:lnTo>
                  <a:lnTo>
                    <a:pt x="2093214" y="434339"/>
                  </a:lnTo>
                  <a:lnTo>
                    <a:pt x="2121391" y="428651"/>
                  </a:lnTo>
                  <a:lnTo>
                    <a:pt x="2144401" y="413137"/>
                  </a:lnTo>
                  <a:lnTo>
                    <a:pt x="2159915" y="390127"/>
                  </a:lnTo>
                  <a:lnTo>
                    <a:pt x="2165604" y="361949"/>
                  </a:lnTo>
                  <a:lnTo>
                    <a:pt x="2165604" y="72389"/>
                  </a:lnTo>
                  <a:lnTo>
                    <a:pt x="2159915" y="44212"/>
                  </a:lnTo>
                  <a:lnTo>
                    <a:pt x="2144401" y="21202"/>
                  </a:lnTo>
                  <a:lnTo>
                    <a:pt x="2121391" y="5688"/>
                  </a:lnTo>
                  <a:lnTo>
                    <a:pt x="209321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24150" y="3952495"/>
              <a:ext cx="2165985" cy="434340"/>
            </a:xfrm>
            <a:custGeom>
              <a:avLst/>
              <a:gdLst/>
              <a:ahLst/>
              <a:cxnLst/>
              <a:rect l="l" t="t" r="r" b="b"/>
              <a:pathLst>
                <a:path w="2165985" h="434339">
                  <a:moveTo>
                    <a:pt x="0" y="72389"/>
                  </a:moveTo>
                  <a:lnTo>
                    <a:pt x="5688" y="44212"/>
                  </a:lnTo>
                  <a:lnTo>
                    <a:pt x="21202" y="21202"/>
                  </a:lnTo>
                  <a:lnTo>
                    <a:pt x="44212" y="5688"/>
                  </a:lnTo>
                  <a:lnTo>
                    <a:pt x="72390" y="0"/>
                  </a:lnTo>
                  <a:lnTo>
                    <a:pt x="2093214" y="0"/>
                  </a:lnTo>
                  <a:lnTo>
                    <a:pt x="2121391" y="5688"/>
                  </a:lnTo>
                  <a:lnTo>
                    <a:pt x="2144401" y="21202"/>
                  </a:lnTo>
                  <a:lnTo>
                    <a:pt x="2159915" y="44212"/>
                  </a:lnTo>
                  <a:lnTo>
                    <a:pt x="2165604" y="72389"/>
                  </a:lnTo>
                  <a:lnTo>
                    <a:pt x="2165604" y="361949"/>
                  </a:lnTo>
                  <a:lnTo>
                    <a:pt x="2159915" y="390127"/>
                  </a:lnTo>
                  <a:lnTo>
                    <a:pt x="2144401" y="413137"/>
                  </a:lnTo>
                  <a:lnTo>
                    <a:pt x="2121391" y="428651"/>
                  </a:lnTo>
                  <a:lnTo>
                    <a:pt x="2093214" y="434339"/>
                  </a:lnTo>
                  <a:lnTo>
                    <a:pt x="72390" y="434339"/>
                  </a:lnTo>
                  <a:lnTo>
                    <a:pt x="44212" y="428651"/>
                  </a:lnTo>
                  <a:lnTo>
                    <a:pt x="21202" y="413137"/>
                  </a:lnTo>
                  <a:lnTo>
                    <a:pt x="5688" y="390127"/>
                  </a:lnTo>
                  <a:lnTo>
                    <a:pt x="0" y="361949"/>
                  </a:lnTo>
                  <a:lnTo>
                    <a:pt x="0" y="72389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315931" y="2819400"/>
            <a:ext cx="1503469" cy="3597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5"/>
              </a:spcBef>
            </a:pPr>
            <a:r>
              <a:rPr sz="1100" spc="-5" dirty="0">
                <a:latin typeface="ＭＳ Ｐゴシック"/>
                <a:cs typeface="ＭＳ Ｐゴシック"/>
              </a:rPr>
              <a:t>新設する◇◇</a:t>
            </a:r>
            <a:r>
              <a:rPr sz="1100" spc="-5" dirty="0" err="1">
                <a:latin typeface="ＭＳ Ｐゴシック"/>
                <a:cs typeface="ＭＳ Ｐゴシック"/>
              </a:rPr>
              <a:t>地区へ</a:t>
            </a:r>
            <a:endParaRPr lang="en-US" altLang="ja-JP" sz="1100" spc="-5" dirty="0">
              <a:latin typeface="ＭＳ Ｐゴシック"/>
              <a:cs typeface="ＭＳ Ｐゴシック"/>
            </a:endParaRPr>
          </a:p>
          <a:p>
            <a:pPr marL="12700">
              <a:lnSpc>
                <a:spcPts val="1280"/>
              </a:lnSpc>
              <a:spcBef>
                <a:spcPts val="105"/>
              </a:spcBef>
            </a:pPr>
            <a:r>
              <a:rPr sz="1100" spc="-5" dirty="0" err="1">
                <a:latin typeface="ＭＳ Ｐゴシック"/>
                <a:cs typeface="ＭＳ Ｐゴシック"/>
              </a:rPr>
              <a:t>の異ルート</a:t>
            </a:r>
            <a:r>
              <a:rPr sz="1100" dirty="0" err="1">
                <a:latin typeface="ＭＳ Ｐゴシック"/>
                <a:cs typeface="ＭＳ Ｐゴシック"/>
              </a:rPr>
              <a:t>（複線化</a:t>
            </a:r>
            <a:r>
              <a:rPr sz="1100" spc="-50" dirty="0">
                <a:latin typeface="ＭＳ Ｐゴシック"/>
                <a:cs typeface="ＭＳ Ｐゴシック"/>
              </a:rPr>
              <a:t>）</a:t>
            </a:r>
            <a:endParaRPr sz="1100" dirty="0">
              <a:latin typeface="ＭＳ Ｐゴシック"/>
              <a:cs typeface="ＭＳ Ｐゴシック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D34B090A-EB00-4ABC-BD7A-36383B5884B3}"/>
              </a:ext>
            </a:extLst>
          </p:cNvPr>
          <p:cNvGrpSpPr/>
          <p:nvPr/>
        </p:nvGrpSpPr>
        <p:grpSpPr>
          <a:xfrm>
            <a:off x="10672255" y="2299854"/>
            <a:ext cx="1976945" cy="1052946"/>
            <a:chOff x="8882214" y="665667"/>
            <a:chExt cx="1976945" cy="1052946"/>
          </a:xfrm>
        </p:grpSpPr>
        <p:grpSp>
          <p:nvGrpSpPr>
            <p:cNvPr id="25" name="object 25"/>
            <p:cNvGrpSpPr/>
            <p:nvPr/>
          </p:nvGrpSpPr>
          <p:grpSpPr>
            <a:xfrm>
              <a:off x="8882214" y="665667"/>
              <a:ext cx="1958783" cy="1052946"/>
              <a:chOff x="8689784" y="598872"/>
              <a:chExt cx="1513840" cy="137668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8702801" y="611889"/>
                <a:ext cx="1487805" cy="1350645"/>
              </a:xfrm>
              <a:custGeom>
                <a:avLst/>
                <a:gdLst/>
                <a:ahLst/>
                <a:cxnLst/>
                <a:rect l="l" t="t" r="r" b="b"/>
                <a:pathLst>
                  <a:path w="1487804" h="1350645">
                    <a:moveTo>
                      <a:pt x="1262380" y="0"/>
                    </a:moveTo>
                    <a:lnTo>
                      <a:pt x="225044" y="0"/>
                    </a:lnTo>
                    <a:lnTo>
                      <a:pt x="179691" y="4571"/>
                    </a:lnTo>
                    <a:lnTo>
                      <a:pt x="137449" y="17684"/>
                    </a:lnTo>
                    <a:lnTo>
                      <a:pt x="99222" y="38432"/>
                    </a:lnTo>
                    <a:lnTo>
                      <a:pt x="65916" y="65911"/>
                    </a:lnTo>
                    <a:lnTo>
                      <a:pt x="38435" y="99216"/>
                    </a:lnTo>
                    <a:lnTo>
                      <a:pt x="17685" y="137443"/>
                    </a:lnTo>
                    <a:lnTo>
                      <a:pt x="4572" y="179687"/>
                    </a:lnTo>
                    <a:lnTo>
                      <a:pt x="0" y="225044"/>
                    </a:lnTo>
                    <a:lnTo>
                      <a:pt x="0" y="1125207"/>
                    </a:lnTo>
                    <a:lnTo>
                      <a:pt x="4572" y="1170563"/>
                    </a:lnTo>
                    <a:lnTo>
                      <a:pt x="17685" y="1212809"/>
                    </a:lnTo>
                    <a:lnTo>
                      <a:pt x="38435" y="1251038"/>
                    </a:lnTo>
                    <a:lnTo>
                      <a:pt x="65916" y="1284346"/>
                    </a:lnTo>
                    <a:lnTo>
                      <a:pt x="99222" y="1311827"/>
                    </a:lnTo>
                    <a:lnTo>
                      <a:pt x="137449" y="1332577"/>
                    </a:lnTo>
                    <a:lnTo>
                      <a:pt x="179691" y="1345691"/>
                    </a:lnTo>
                    <a:lnTo>
                      <a:pt x="225044" y="1350264"/>
                    </a:lnTo>
                    <a:lnTo>
                      <a:pt x="1262380" y="1350264"/>
                    </a:lnTo>
                    <a:lnTo>
                      <a:pt x="1307732" y="1345691"/>
                    </a:lnTo>
                    <a:lnTo>
                      <a:pt x="1349974" y="1332577"/>
                    </a:lnTo>
                    <a:lnTo>
                      <a:pt x="1388201" y="1311827"/>
                    </a:lnTo>
                    <a:lnTo>
                      <a:pt x="1421507" y="1284346"/>
                    </a:lnTo>
                    <a:lnTo>
                      <a:pt x="1448988" y="1251038"/>
                    </a:lnTo>
                    <a:lnTo>
                      <a:pt x="1469738" y="1212809"/>
                    </a:lnTo>
                    <a:lnTo>
                      <a:pt x="1482851" y="1170563"/>
                    </a:lnTo>
                    <a:lnTo>
                      <a:pt x="1487424" y="1125207"/>
                    </a:lnTo>
                    <a:lnTo>
                      <a:pt x="1487424" y="225044"/>
                    </a:lnTo>
                    <a:lnTo>
                      <a:pt x="1482851" y="179687"/>
                    </a:lnTo>
                    <a:lnTo>
                      <a:pt x="1469738" y="137443"/>
                    </a:lnTo>
                    <a:lnTo>
                      <a:pt x="1448988" y="99216"/>
                    </a:lnTo>
                    <a:lnTo>
                      <a:pt x="1421507" y="65911"/>
                    </a:lnTo>
                    <a:lnTo>
                      <a:pt x="1388201" y="38432"/>
                    </a:lnTo>
                    <a:lnTo>
                      <a:pt x="1349974" y="17684"/>
                    </a:lnTo>
                    <a:lnTo>
                      <a:pt x="1307732" y="4571"/>
                    </a:lnTo>
                    <a:lnTo>
                      <a:pt x="1262380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8702801" y="611889"/>
                <a:ext cx="1487805" cy="1350645"/>
              </a:xfrm>
              <a:custGeom>
                <a:avLst/>
                <a:gdLst/>
                <a:ahLst/>
                <a:cxnLst/>
                <a:rect l="l" t="t" r="r" b="b"/>
                <a:pathLst>
                  <a:path w="1487804" h="1350645">
                    <a:moveTo>
                      <a:pt x="0" y="225044"/>
                    </a:moveTo>
                    <a:lnTo>
                      <a:pt x="4572" y="179687"/>
                    </a:lnTo>
                    <a:lnTo>
                      <a:pt x="17685" y="137443"/>
                    </a:lnTo>
                    <a:lnTo>
                      <a:pt x="38435" y="99216"/>
                    </a:lnTo>
                    <a:lnTo>
                      <a:pt x="65916" y="65911"/>
                    </a:lnTo>
                    <a:lnTo>
                      <a:pt x="99222" y="38432"/>
                    </a:lnTo>
                    <a:lnTo>
                      <a:pt x="137449" y="17684"/>
                    </a:lnTo>
                    <a:lnTo>
                      <a:pt x="179691" y="4571"/>
                    </a:lnTo>
                    <a:lnTo>
                      <a:pt x="225044" y="0"/>
                    </a:lnTo>
                    <a:lnTo>
                      <a:pt x="1262380" y="0"/>
                    </a:lnTo>
                    <a:lnTo>
                      <a:pt x="1307732" y="4571"/>
                    </a:lnTo>
                    <a:lnTo>
                      <a:pt x="1349974" y="17684"/>
                    </a:lnTo>
                    <a:lnTo>
                      <a:pt x="1388201" y="38432"/>
                    </a:lnTo>
                    <a:lnTo>
                      <a:pt x="1421507" y="65911"/>
                    </a:lnTo>
                    <a:lnTo>
                      <a:pt x="1448988" y="99216"/>
                    </a:lnTo>
                    <a:lnTo>
                      <a:pt x="1469738" y="137443"/>
                    </a:lnTo>
                    <a:lnTo>
                      <a:pt x="1482851" y="179687"/>
                    </a:lnTo>
                    <a:lnTo>
                      <a:pt x="1487424" y="225044"/>
                    </a:lnTo>
                    <a:lnTo>
                      <a:pt x="1487424" y="1125207"/>
                    </a:lnTo>
                    <a:lnTo>
                      <a:pt x="1482851" y="1170563"/>
                    </a:lnTo>
                    <a:lnTo>
                      <a:pt x="1469738" y="1212809"/>
                    </a:lnTo>
                    <a:lnTo>
                      <a:pt x="1448988" y="1251038"/>
                    </a:lnTo>
                    <a:lnTo>
                      <a:pt x="1421507" y="1284346"/>
                    </a:lnTo>
                    <a:lnTo>
                      <a:pt x="1388201" y="1311827"/>
                    </a:lnTo>
                    <a:lnTo>
                      <a:pt x="1349974" y="1332577"/>
                    </a:lnTo>
                    <a:lnTo>
                      <a:pt x="1307732" y="1345691"/>
                    </a:lnTo>
                    <a:lnTo>
                      <a:pt x="1262380" y="1350264"/>
                    </a:lnTo>
                    <a:lnTo>
                      <a:pt x="225044" y="1350264"/>
                    </a:lnTo>
                    <a:lnTo>
                      <a:pt x="179691" y="1345691"/>
                    </a:lnTo>
                    <a:lnTo>
                      <a:pt x="137449" y="1332577"/>
                    </a:lnTo>
                    <a:lnTo>
                      <a:pt x="99222" y="1311827"/>
                    </a:lnTo>
                    <a:lnTo>
                      <a:pt x="65916" y="1284346"/>
                    </a:lnTo>
                    <a:lnTo>
                      <a:pt x="38435" y="1251038"/>
                    </a:lnTo>
                    <a:lnTo>
                      <a:pt x="17685" y="1212809"/>
                    </a:lnTo>
                    <a:lnTo>
                      <a:pt x="4572" y="1170563"/>
                    </a:lnTo>
                    <a:lnTo>
                      <a:pt x="0" y="1125207"/>
                    </a:lnTo>
                    <a:lnTo>
                      <a:pt x="0" y="225044"/>
                    </a:lnTo>
                    <a:close/>
                  </a:path>
                </a:pathLst>
              </a:custGeom>
              <a:ln w="25908">
                <a:solidFill>
                  <a:srgbClr val="F7954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28"/>
            <p:cNvSpPr txBox="1"/>
            <p:nvPr/>
          </p:nvSpPr>
          <p:spPr>
            <a:xfrm>
              <a:off x="9021547" y="805762"/>
              <a:ext cx="1837612" cy="743793"/>
            </a:xfrm>
            <a:prstGeom prst="rect">
              <a:avLst/>
            </a:prstGeom>
          </p:spPr>
          <p:txBody>
            <a:bodyPr vert="horz" wrap="square" lIns="0" tIns="2032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60"/>
                </a:spcBef>
              </a:pPr>
              <a:r>
                <a:rPr sz="900" spc="-15" dirty="0">
                  <a:latin typeface="ＭＳ Ｐゴシック"/>
                  <a:cs typeface="ＭＳ Ｐゴシック"/>
                </a:rPr>
                <a:t>■■地区</a:t>
              </a:r>
              <a:endParaRPr sz="900" dirty="0">
                <a:latin typeface="ＭＳ Ｐゴシック"/>
                <a:cs typeface="ＭＳ Ｐゴシック"/>
              </a:endParaRPr>
            </a:p>
            <a:p>
              <a:pPr marL="12700" marR="10795">
                <a:lnSpc>
                  <a:spcPts val="1019"/>
                </a:lnSpc>
                <a:spcBef>
                  <a:spcPts val="145"/>
                </a:spcBef>
              </a:pPr>
              <a:r>
                <a:rPr sz="900" spc="-15" dirty="0">
                  <a:latin typeface="ＭＳ Ｐゴシック"/>
                  <a:cs typeface="ＭＳ Ｐゴシック"/>
                </a:rPr>
                <a:t>【新設異ルートカバー世</a:t>
              </a:r>
              <a:r>
                <a:rPr sz="900" spc="-20" dirty="0">
                  <a:latin typeface="ＭＳ Ｐゴシック"/>
                  <a:cs typeface="ＭＳ Ｐゴシック"/>
                </a:rPr>
                <a:t>帯数】</a:t>
              </a:r>
              <a:endParaRPr sz="90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ts val="1055"/>
                </a:lnSpc>
              </a:pPr>
              <a:r>
                <a:rPr sz="900" dirty="0">
                  <a:latin typeface="ＭＳ Ｐゴシック"/>
                  <a:cs typeface="ＭＳ Ｐゴシック"/>
                </a:rPr>
                <a:t>○○世帯（■■地区</a:t>
              </a:r>
              <a:r>
                <a:rPr sz="900" spc="-50" dirty="0">
                  <a:latin typeface="ＭＳ Ｐゴシック"/>
                  <a:cs typeface="ＭＳ Ｐゴシック"/>
                </a:rPr>
                <a:t>）</a:t>
              </a:r>
              <a:endParaRPr sz="900" dirty="0">
                <a:latin typeface="ＭＳ Ｐゴシック"/>
                <a:cs typeface="ＭＳ Ｐゴシック"/>
              </a:endParaRPr>
            </a:p>
            <a:p>
              <a:pPr marL="12700" marR="5080">
                <a:lnSpc>
                  <a:spcPct val="100000"/>
                </a:lnSpc>
                <a:spcBef>
                  <a:spcPts val="60"/>
                </a:spcBef>
              </a:pPr>
              <a:r>
                <a:rPr sz="900" spc="-20" dirty="0" err="1">
                  <a:latin typeface="ＭＳ Ｐゴシック"/>
                  <a:cs typeface="ＭＳ Ｐゴシック"/>
                </a:rPr>
                <a:t>うちケーブルテレビ加入</a:t>
              </a:r>
              <a:r>
                <a:rPr sz="900" dirty="0" err="1">
                  <a:latin typeface="ＭＳ Ｐゴシック"/>
                  <a:cs typeface="ＭＳ Ｐゴシック"/>
                </a:rPr>
                <a:t>世帯</a:t>
              </a:r>
              <a:endParaRPr lang="en-US" altLang="ja-JP" sz="900" dirty="0">
                <a:latin typeface="ＭＳ Ｐゴシック"/>
                <a:cs typeface="ＭＳ Ｐゴシック"/>
              </a:endParaRPr>
            </a:p>
            <a:p>
              <a:pPr marL="12700" marR="5080">
                <a:lnSpc>
                  <a:spcPct val="100000"/>
                </a:lnSpc>
                <a:spcBef>
                  <a:spcPts val="60"/>
                </a:spcBef>
              </a:pPr>
              <a:r>
                <a:rPr lang="ja-JP" altLang="en-US" sz="900" dirty="0">
                  <a:latin typeface="ＭＳ Ｐゴシック"/>
                  <a:cs typeface="ＭＳ Ｐゴシック"/>
                </a:rPr>
                <a:t>　</a:t>
              </a:r>
              <a:r>
                <a:rPr sz="900" dirty="0">
                  <a:latin typeface="ＭＳ Ｐゴシック"/>
                  <a:cs typeface="ＭＳ Ｐゴシック"/>
                </a:rPr>
                <a:t>△△</a:t>
              </a:r>
              <a:r>
                <a:rPr sz="900" dirty="0" err="1">
                  <a:latin typeface="ＭＳ Ｐゴシック"/>
                  <a:cs typeface="ＭＳ Ｐゴシック"/>
                </a:rPr>
                <a:t>世帯（</a:t>
              </a:r>
              <a:r>
                <a:rPr sz="900" spc="-20" dirty="0" err="1">
                  <a:latin typeface="ＭＳ Ｐゴシック"/>
                  <a:cs typeface="ＭＳ Ｐゴシック"/>
                </a:rPr>
                <a:t>加入率</a:t>
              </a:r>
              <a:r>
                <a:rPr sz="900" spc="-20" dirty="0">
                  <a:latin typeface="ＭＳ Ｐゴシック"/>
                  <a:cs typeface="ＭＳ Ｐゴシック"/>
                </a:rPr>
                <a:t>○○％）</a:t>
              </a:r>
              <a:endParaRPr sz="900" dirty="0">
                <a:latin typeface="ＭＳ Ｐゴシック"/>
                <a:cs typeface="ＭＳ Ｐゴシック"/>
              </a:endParaRPr>
            </a:p>
          </p:txBody>
        </p:sp>
      </p:grpSp>
      <p:sp>
        <p:nvSpPr>
          <p:cNvPr id="29" name="object 29"/>
          <p:cNvSpPr/>
          <p:nvPr/>
        </p:nvSpPr>
        <p:spPr>
          <a:xfrm>
            <a:off x="5483352" y="3262249"/>
            <a:ext cx="5026152" cy="2577942"/>
          </a:xfrm>
          <a:custGeom>
            <a:avLst/>
            <a:gdLst/>
            <a:ahLst/>
            <a:cxnLst/>
            <a:rect l="l" t="t" r="r" b="b"/>
            <a:pathLst>
              <a:path w="1184275" h="1361439">
                <a:moveTo>
                  <a:pt x="0" y="197357"/>
                </a:moveTo>
                <a:lnTo>
                  <a:pt x="5212" y="152103"/>
                </a:lnTo>
                <a:lnTo>
                  <a:pt x="20060" y="110562"/>
                </a:lnTo>
                <a:lnTo>
                  <a:pt x="43359" y="73917"/>
                </a:lnTo>
                <a:lnTo>
                  <a:pt x="73923" y="43355"/>
                </a:lnTo>
                <a:lnTo>
                  <a:pt x="110567" y="20058"/>
                </a:lnTo>
                <a:lnTo>
                  <a:pt x="152107" y="5212"/>
                </a:lnTo>
                <a:lnTo>
                  <a:pt x="197358" y="0"/>
                </a:lnTo>
                <a:lnTo>
                  <a:pt x="986790" y="0"/>
                </a:lnTo>
                <a:lnTo>
                  <a:pt x="1032040" y="5212"/>
                </a:lnTo>
                <a:lnTo>
                  <a:pt x="1073580" y="20058"/>
                </a:lnTo>
                <a:lnTo>
                  <a:pt x="1110224" y="43355"/>
                </a:lnTo>
                <a:lnTo>
                  <a:pt x="1140788" y="73917"/>
                </a:lnTo>
                <a:lnTo>
                  <a:pt x="1164087" y="110562"/>
                </a:lnTo>
                <a:lnTo>
                  <a:pt x="1178935" y="152103"/>
                </a:lnTo>
                <a:lnTo>
                  <a:pt x="1184148" y="197357"/>
                </a:lnTo>
                <a:lnTo>
                  <a:pt x="1184148" y="1163561"/>
                </a:lnTo>
                <a:lnTo>
                  <a:pt x="1178935" y="1208816"/>
                </a:lnTo>
                <a:lnTo>
                  <a:pt x="1164087" y="1250359"/>
                </a:lnTo>
                <a:lnTo>
                  <a:pt x="1140788" y="1287006"/>
                </a:lnTo>
                <a:lnTo>
                  <a:pt x="1110224" y="1317571"/>
                </a:lnTo>
                <a:lnTo>
                  <a:pt x="1073580" y="1340870"/>
                </a:lnTo>
                <a:lnTo>
                  <a:pt x="1032040" y="1355719"/>
                </a:lnTo>
                <a:lnTo>
                  <a:pt x="986790" y="1360931"/>
                </a:lnTo>
                <a:lnTo>
                  <a:pt x="197358" y="1360931"/>
                </a:lnTo>
                <a:lnTo>
                  <a:pt x="152107" y="1355719"/>
                </a:lnTo>
                <a:lnTo>
                  <a:pt x="110567" y="1340870"/>
                </a:lnTo>
                <a:lnTo>
                  <a:pt x="73923" y="1317571"/>
                </a:lnTo>
                <a:lnTo>
                  <a:pt x="43359" y="1287006"/>
                </a:lnTo>
                <a:lnTo>
                  <a:pt x="20060" y="1250359"/>
                </a:lnTo>
                <a:lnTo>
                  <a:pt x="5212" y="1208816"/>
                </a:lnTo>
                <a:lnTo>
                  <a:pt x="0" y="1163561"/>
                </a:lnTo>
                <a:lnTo>
                  <a:pt x="0" y="197357"/>
                </a:lnTo>
                <a:close/>
              </a:path>
            </a:pathLst>
          </a:custGeom>
          <a:ln w="8229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07939" y="3712375"/>
            <a:ext cx="1178493" cy="541238"/>
          </a:xfrm>
          <a:custGeom>
            <a:avLst/>
            <a:gdLst/>
            <a:ahLst/>
            <a:cxnLst/>
            <a:rect l="l" t="t" r="r" b="b"/>
            <a:pathLst>
              <a:path w="1630680" h="1144904">
                <a:moveTo>
                  <a:pt x="0" y="190753"/>
                </a:moveTo>
                <a:lnTo>
                  <a:pt x="5038" y="147017"/>
                </a:lnTo>
                <a:lnTo>
                  <a:pt x="19389" y="106866"/>
                </a:lnTo>
                <a:lnTo>
                  <a:pt x="41907" y="71448"/>
                </a:lnTo>
                <a:lnTo>
                  <a:pt x="71448" y="41907"/>
                </a:lnTo>
                <a:lnTo>
                  <a:pt x="106866" y="19389"/>
                </a:lnTo>
                <a:lnTo>
                  <a:pt x="147017" y="5038"/>
                </a:lnTo>
                <a:lnTo>
                  <a:pt x="190754" y="0"/>
                </a:lnTo>
                <a:lnTo>
                  <a:pt x="1439926" y="0"/>
                </a:lnTo>
                <a:lnTo>
                  <a:pt x="1483662" y="5038"/>
                </a:lnTo>
                <a:lnTo>
                  <a:pt x="1523813" y="19389"/>
                </a:lnTo>
                <a:lnTo>
                  <a:pt x="1559231" y="41907"/>
                </a:lnTo>
                <a:lnTo>
                  <a:pt x="1588772" y="71448"/>
                </a:lnTo>
                <a:lnTo>
                  <a:pt x="1611290" y="106866"/>
                </a:lnTo>
                <a:lnTo>
                  <a:pt x="1625641" y="147017"/>
                </a:lnTo>
                <a:lnTo>
                  <a:pt x="1630680" y="190753"/>
                </a:lnTo>
                <a:lnTo>
                  <a:pt x="1630680" y="953757"/>
                </a:lnTo>
                <a:lnTo>
                  <a:pt x="1625641" y="997498"/>
                </a:lnTo>
                <a:lnTo>
                  <a:pt x="1611290" y="1037652"/>
                </a:lnTo>
                <a:lnTo>
                  <a:pt x="1588772" y="1073072"/>
                </a:lnTo>
                <a:lnTo>
                  <a:pt x="1559231" y="1102615"/>
                </a:lnTo>
                <a:lnTo>
                  <a:pt x="1523813" y="1125134"/>
                </a:lnTo>
                <a:lnTo>
                  <a:pt x="1483662" y="1139485"/>
                </a:lnTo>
                <a:lnTo>
                  <a:pt x="1439926" y="1144523"/>
                </a:lnTo>
                <a:lnTo>
                  <a:pt x="190754" y="1144523"/>
                </a:lnTo>
                <a:lnTo>
                  <a:pt x="147017" y="1139485"/>
                </a:lnTo>
                <a:lnTo>
                  <a:pt x="106866" y="1125134"/>
                </a:lnTo>
                <a:lnTo>
                  <a:pt x="71448" y="1102615"/>
                </a:lnTo>
                <a:lnTo>
                  <a:pt x="41907" y="1073072"/>
                </a:lnTo>
                <a:lnTo>
                  <a:pt x="19389" y="1037652"/>
                </a:lnTo>
                <a:lnTo>
                  <a:pt x="5038" y="997498"/>
                </a:lnTo>
                <a:lnTo>
                  <a:pt x="0" y="953757"/>
                </a:lnTo>
                <a:lnTo>
                  <a:pt x="0" y="190753"/>
                </a:lnTo>
                <a:close/>
              </a:path>
            </a:pathLst>
          </a:custGeom>
          <a:ln w="82296">
            <a:solidFill>
              <a:srgbClr val="385D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3444" y="4305300"/>
            <a:ext cx="1153795" cy="533400"/>
          </a:xfrm>
          <a:prstGeom prst="rect">
            <a:avLst/>
          </a:prstGeom>
          <a:solidFill>
            <a:srgbClr val="FFFFFF"/>
          </a:solidFill>
          <a:ln w="9143">
            <a:solidFill>
              <a:srgbClr val="BBBBBB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1440">
              <a:lnSpc>
                <a:spcPts val="1280"/>
              </a:lnSpc>
              <a:spcBef>
                <a:spcPts val="400"/>
              </a:spcBef>
            </a:pPr>
            <a:r>
              <a:rPr sz="1100" spc="-20" dirty="0">
                <a:latin typeface="ＭＳ Ｐゴシック"/>
                <a:cs typeface="ＭＳ Ｐゴシック"/>
              </a:rPr>
              <a:t>断線影響エリア</a:t>
            </a:r>
            <a:endParaRPr sz="1100">
              <a:latin typeface="ＭＳ Ｐゴシック"/>
              <a:cs typeface="ＭＳ Ｐゴシック"/>
            </a:endParaRPr>
          </a:p>
          <a:p>
            <a:pPr marL="91440">
              <a:lnSpc>
                <a:spcPts val="1280"/>
              </a:lnSpc>
            </a:pPr>
            <a:r>
              <a:rPr sz="1100" spc="-15" dirty="0">
                <a:latin typeface="ＭＳ Ｐゴシック"/>
                <a:cs typeface="ＭＳ Ｐゴシック"/>
              </a:rPr>
              <a:t>◇◇地区</a:t>
            </a:r>
            <a:endParaRPr sz="1100">
              <a:latin typeface="ＭＳ Ｐゴシック"/>
              <a:cs typeface="ＭＳ Ｐゴシック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558750" y="7671431"/>
            <a:ext cx="4780282" cy="1400810"/>
            <a:chOff x="7123112" y="7542214"/>
            <a:chExt cx="5268595" cy="1400810"/>
          </a:xfrm>
        </p:grpSpPr>
        <p:sp>
          <p:nvSpPr>
            <p:cNvPr id="34" name="object 34"/>
            <p:cNvSpPr/>
            <p:nvPr/>
          </p:nvSpPr>
          <p:spPr>
            <a:xfrm>
              <a:off x="7136129" y="7555231"/>
              <a:ext cx="5242560" cy="1374775"/>
            </a:xfrm>
            <a:custGeom>
              <a:avLst/>
              <a:gdLst/>
              <a:ahLst/>
              <a:cxnLst/>
              <a:rect l="l" t="t" r="r" b="b"/>
              <a:pathLst>
                <a:path w="5242559" h="1374775">
                  <a:moveTo>
                    <a:pt x="5013452" y="0"/>
                  </a:moveTo>
                  <a:lnTo>
                    <a:pt x="229108" y="0"/>
                  </a:lnTo>
                  <a:lnTo>
                    <a:pt x="182935" y="4654"/>
                  </a:lnTo>
                  <a:lnTo>
                    <a:pt x="139929" y="18004"/>
                  </a:lnTo>
                  <a:lnTo>
                    <a:pt x="101012" y="39128"/>
                  </a:lnTo>
                  <a:lnTo>
                    <a:pt x="67105" y="67105"/>
                  </a:lnTo>
                  <a:lnTo>
                    <a:pt x="39128" y="101012"/>
                  </a:lnTo>
                  <a:lnTo>
                    <a:pt x="18004" y="139929"/>
                  </a:lnTo>
                  <a:lnTo>
                    <a:pt x="4654" y="182935"/>
                  </a:lnTo>
                  <a:lnTo>
                    <a:pt x="0" y="229107"/>
                  </a:lnTo>
                  <a:lnTo>
                    <a:pt x="0" y="1145539"/>
                  </a:lnTo>
                  <a:lnTo>
                    <a:pt x="4654" y="1191712"/>
                  </a:lnTo>
                  <a:lnTo>
                    <a:pt x="18004" y="1234718"/>
                  </a:lnTo>
                  <a:lnTo>
                    <a:pt x="39128" y="1273635"/>
                  </a:lnTo>
                  <a:lnTo>
                    <a:pt x="67105" y="1307542"/>
                  </a:lnTo>
                  <a:lnTo>
                    <a:pt x="101012" y="1335519"/>
                  </a:lnTo>
                  <a:lnTo>
                    <a:pt x="139929" y="1356643"/>
                  </a:lnTo>
                  <a:lnTo>
                    <a:pt x="182935" y="1369993"/>
                  </a:lnTo>
                  <a:lnTo>
                    <a:pt x="229108" y="1374647"/>
                  </a:lnTo>
                  <a:lnTo>
                    <a:pt x="5013452" y="1374647"/>
                  </a:lnTo>
                  <a:lnTo>
                    <a:pt x="5059624" y="1369993"/>
                  </a:lnTo>
                  <a:lnTo>
                    <a:pt x="5102630" y="1356643"/>
                  </a:lnTo>
                  <a:lnTo>
                    <a:pt x="5141547" y="1335519"/>
                  </a:lnTo>
                  <a:lnTo>
                    <a:pt x="5175454" y="1307542"/>
                  </a:lnTo>
                  <a:lnTo>
                    <a:pt x="5203431" y="1273635"/>
                  </a:lnTo>
                  <a:lnTo>
                    <a:pt x="5224555" y="1234718"/>
                  </a:lnTo>
                  <a:lnTo>
                    <a:pt x="5237905" y="1191712"/>
                  </a:lnTo>
                  <a:lnTo>
                    <a:pt x="5242560" y="1145539"/>
                  </a:lnTo>
                  <a:lnTo>
                    <a:pt x="5242560" y="229107"/>
                  </a:lnTo>
                  <a:lnTo>
                    <a:pt x="5237905" y="182935"/>
                  </a:lnTo>
                  <a:lnTo>
                    <a:pt x="5224555" y="139929"/>
                  </a:lnTo>
                  <a:lnTo>
                    <a:pt x="5203431" y="101012"/>
                  </a:lnTo>
                  <a:lnTo>
                    <a:pt x="5175454" y="67105"/>
                  </a:lnTo>
                  <a:lnTo>
                    <a:pt x="5141547" y="39128"/>
                  </a:lnTo>
                  <a:lnTo>
                    <a:pt x="5102630" y="18004"/>
                  </a:lnTo>
                  <a:lnTo>
                    <a:pt x="5059624" y="4654"/>
                  </a:lnTo>
                  <a:lnTo>
                    <a:pt x="5013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36129" y="7555231"/>
              <a:ext cx="5242560" cy="1374775"/>
            </a:xfrm>
            <a:custGeom>
              <a:avLst/>
              <a:gdLst/>
              <a:ahLst/>
              <a:cxnLst/>
              <a:rect l="l" t="t" r="r" b="b"/>
              <a:pathLst>
                <a:path w="5242559" h="1374775">
                  <a:moveTo>
                    <a:pt x="0" y="229107"/>
                  </a:moveTo>
                  <a:lnTo>
                    <a:pt x="4654" y="182935"/>
                  </a:lnTo>
                  <a:lnTo>
                    <a:pt x="18004" y="139929"/>
                  </a:lnTo>
                  <a:lnTo>
                    <a:pt x="39128" y="101012"/>
                  </a:lnTo>
                  <a:lnTo>
                    <a:pt x="67105" y="67105"/>
                  </a:lnTo>
                  <a:lnTo>
                    <a:pt x="101012" y="39128"/>
                  </a:lnTo>
                  <a:lnTo>
                    <a:pt x="139929" y="18004"/>
                  </a:lnTo>
                  <a:lnTo>
                    <a:pt x="182935" y="4654"/>
                  </a:lnTo>
                  <a:lnTo>
                    <a:pt x="229108" y="0"/>
                  </a:lnTo>
                  <a:lnTo>
                    <a:pt x="5013452" y="0"/>
                  </a:lnTo>
                  <a:lnTo>
                    <a:pt x="5059624" y="4654"/>
                  </a:lnTo>
                  <a:lnTo>
                    <a:pt x="5102630" y="18004"/>
                  </a:lnTo>
                  <a:lnTo>
                    <a:pt x="5141547" y="39128"/>
                  </a:lnTo>
                  <a:lnTo>
                    <a:pt x="5175454" y="67105"/>
                  </a:lnTo>
                  <a:lnTo>
                    <a:pt x="5203431" y="101012"/>
                  </a:lnTo>
                  <a:lnTo>
                    <a:pt x="5224555" y="139929"/>
                  </a:lnTo>
                  <a:lnTo>
                    <a:pt x="5237905" y="182935"/>
                  </a:lnTo>
                  <a:lnTo>
                    <a:pt x="5242560" y="229107"/>
                  </a:lnTo>
                  <a:lnTo>
                    <a:pt x="5242560" y="1145539"/>
                  </a:lnTo>
                  <a:lnTo>
                    <a:pt x="5237905" y="1191712"/>
                  </a:lnTo>
                  <a:lnTo>
                    <a:pt x="5224555" y="1234718"/>
                  </a:lnTo>
                  <a:lnTo>
                    <a:pt x="5203431" y="1273635"/>
                  </a:lnTo>
                  <a:lnTo>
                    <a:pt x="5175454" y="1307542"/>
                  </a:lnTo>
                  <a:lnTo>
                    <a:pt x="5141547" y="1335519"/>
                  </a:lnTo>
                  <a:lnTo>
                    <a:pt x="5102630" y="1356643"/>
                  </a:lnTo>
                  <a:lnTo>
                    <a:pt x="5059624" y="1369993"/>
                  </a:lnTo>
                  <a:lnTo>
                    <a:pt x="5013452" y="1374647"/>
                  </a:lnTo>
                  <a:lnTo>
                    <a:pt x="229108" y="1374647"/>
                  </a:lnTo>
                  <a:lnTo>
                    <a:pt x="182935" y="1369993"/>
                  </a:lnTo>
                  <a:lnTo>
                    <a:pt x="139929" y="1356643"/>
                  </a:lnTo>
                  <a:lnTo>
                    <a:pt x="101012" y="1335519"/>
                  </a:lnTo>
                  <a:lnTo>
                    <a:pt x="67105" y="1307542"/>
                  </a:lnTo>
                  <a:lnTo>
                    <a:pt x="39128" y="1273635"/>
                  </a:lnTo>
                  <a:lnTo>
                    <a:pt x="18004" y="1234718"/>
                  </a:lnTo>
                  <a:lnTo>
                    <a:pt x="4654" y="1191712"/>
                  </a:lnTo>
                  <a:lnTo>
                    <a:pt x="0" y="1145539"/>
                  </a:lnTo>
                  <a:lnTo>
                    <a:pt x="0" y="229107"/>
                  </a:lnTo>
                  <a:close/>
                </a:path>
              </a:pathLst>
            </a:custGeom>
            <a:ln w="259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838231" y="7828606"/>
            <a:ext cx="4491633" cy="1107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indent="-300355">
              <a:lnSpc>
                <a:spcPct val="100000"/>
              </a:lnSpc>
              <a:spcBef>
                <a:spcPts val="100"/>
              </a:spcBef>
              <a:buChar char="●"/>
              <a:tabLst>
                <a:tab pos="313055" algn="l"/>
              </a:tabLst>
            </a:pP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事業計画書と対応関係が分かるようにすること。</a:t>
            </a:r>
            <a:endParaRPr sz="1400" dirty="0">
              <a:latin typeface="ＭＳ Ｐゴシック"/>
              <a:cs typeface="ＭＳ Ｐゴシック"/>
            </a:endParaRPr>
          </a:p>
          <a:p>
            <a:pPr marL="313055" indent="-300355">
              <a:lnSpc>
                <a:spcPct val="100000"/>
              </a:lnSpc>
              <a:buChar char="●"/>
              <a:tabLst>
                <a:tab pos="313055" algn="l"/>
              </a:tabLst>
            </a:pPr>
            <a:r>
              <a:rPr lang="ja-JP" altLang="en-US"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整備を行った</a:t>
            </a:r>
            <a:r>
              <a:rPr sz="1400" b="1" spc="-20" dirty="0" err="1">
                <a:solidFill>
                  <a:srgbClr val="0000FF"/>
                </a:solidFill>
                <a:latin typeface="ＭＳ Ｐゴシック"/>
                <a:cs typeface="ＭＳ Ｐゴシック"/>
              </a:rPr>
              <a:t>場合の影響エリアが分かるようにすること</a:t>
            </a: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。</a:t>
            </a:r>
            <a:endParaRPr sz="1400" dirty="0">
              <a:latin typeface="ＭＳ Ｐゴシック"/>
              <a:cs typeface="ＭＳ Ｐゴシック"/>
            </a:endParaRPr>
          </a:p>
          <a:p>
            <a:pPr marL="313055" indent="-300355">
              <a:lnSpc>
                <a:spcPct val="100000"/>
              </a:lnSpc>
              <a:buChar char="●"/>
              <a:tabLst>
                <a:tab pos="313055" algn="l"/>
              </a:tabLst>
            </a:pP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条件不利地域の範囲が正確に分かるようにすること。</a:t>
            </a:r>
            <a:endParaRPr sz="1400" dirty="0">
              <a:latin typeface="ＭＳ Ｐゴシック"/>
              <a:cs typeface="ＭＳ Ｐゴシック"/>
            </a:endParaRPr>
          </a:p>
          <a:p>
            <a:pPr marL="283845" marR="5080" indent="-271780">
              <a:lnSpc>
                <a:spcPts val="1570"/>
              </a:lnSpc>
              <a:spcBef>
                <a:spcPts val="254"/>
              </a:spcBef>
              <a:buChar char="●"/>
              <a:tabLst>
                <a:tab pos="283845" algn="l"/>
                <a:tab pos="327660" algn="l"/>
              </a:tabLst>
            </a:pP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	</a:t>
            </a:r>
            <a:r>
              <a:rPr sz="1400" b="1" spc="5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老朽化した既設伝送路設備の更改を行う場合、同時に行う</a:t>
            </a: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ループ化等の対象区域が分かるようにすること。</a:t>
            </a:r>
            <a:endParaRPr sz="1400" dirty="0">
              <a:latin typeface="ＭＳ Ｐゴシック"/>
              <a:cs typeface="ＭＳ Ｐゴシック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05828" y="1567647"/>
            <a:ext cx="8014803" cy="2547153"/>
            <a:chOff x="5328668" y="2347850"/>
            <a:chExt cx="8014803" cy="2547153"/>
          </a:xfrm>
        </p:grpSpPr>
        <p:sp>
          <p:nvSpPr>
            <p:cNvPr id="38" name="object 38"/>
            <p:cNvSpPr/>
            <p:nvPr/>
          </p:nvSpPr>
          <p:spPr>
            <a:xfrm>
              <a:off x="5328668" y="2347850"/>
              <a:ext cx="329565" cy="949325"/>
            </a:xfrm>
            <a:custGeom>
              <a:avLst/>
              <a:gdLst/>
              <a:ahLst/>
              <a:cxnLst/>
              <a:rect l="l" t="t" r="r" b="b"/>
              <a:pathLst>
                <a:path w="329564" h="949325">
                  <a:moveTo>
                    <a:pt x="283121" y="949323"/>
                  </a:moveTo>
                  <a:lnTo>
                    <a:pt x="291108" y="893582"/>
                  </a:lnTo>
                  <a:lnTo>
                    <a:pt x="298878" y="838088"/>
                  </a:lnTo>
                  <a:lnTo>
                    <a:pt x="306215" y="783083"/>
                  </a:lnTo>
                  <a:lnTo>
                    <a:pt x="312903" y="728815"/>
                  </a:lnTo>
                  <a:lnTo>
                    <a:pt x="318726" y="675528"/>
                  </a:lnTo>
                  <a:lnTo>
                    <a:pt x="323467" y="623466"/>
                  </a:lnTo>
                  <a:lnTo>
                    <a:pt x="326910" y="572876"/>
                  </a:lnTo>
                  <a:lnTo>
                    <a:pt x="328840" y="524002"/>
                  </a:lnTo>
                  <a:lnTo>
                    <a:pt x="329039" y="477089"/>
                  </a:lnTo>
                  <a:lnTo>
                    <a:pt x="327292" y="432382"/>
                  </a:lnTo>
                  <a:lnTo>
                    <a:pt x="323382" y="390127"/>
                  </a:lnTo>
                  <a:lnTo>
                    <a:pt x="317093" y="350569"/>
                  </a:lnTo>
                  <a:lnTo>
                    <a:pt x="301344" y="295428"/>
                  </a:lnTo>
                  <a:lnTo>
                    <a:pt x="278164" y="244480"/>
                  </a:lnTo>
                  <a:lnTo>
                    <a:pt x="249675" y="197856"/>
                  </a:lnTo>
                  <a:lnTo>
                    <a:pt x="218001" y="155690"/>
                  </a:lnTo>
                  <a:lnTo>
                    <a:pt x="185265" y="118114"/>
                  </a:lnTo>
                  <a:lnTo>
                    <a:pt x="153591" y="85261"/>
                  </a:lnTo>
                  <a:lnTo>
                    <a:pt x="125100" y="57262"/>
                  </a:lnTo>
                  <a:lnTo>
                    <a:pt x="101917" y="34250"/>
                  </a:lnTo>
                  <a:lnTo>
                    <a:pt x="67149" y="6400"/>
                  </a:lnTo>
                  <a:lnTo>
                    <a:pt x="40343" y="0"/>
                  </a:lnTo>
                  <a:lnTo>
                    <a:pt x="18844" y="7898"/>
                  </a:lnTo>
                  <a:lnTo>
                    <a:pt x="0" y="22947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270645" y="4240953"/>
              <a:ext cx="2059305" cy="654050"/>
            </a:xfrm>
            <a:custGeom>
              <a:avLst/>
              <a:gdLst/>
              <a:ahLst/>
              <a:cxnLst/>
              <a:rect l="l" t="t" r="r" b="b"/>
              <a:pathLst>
                <a:path w="2059304" h="654050">
                  <a:moveTo>
                    <a:pt x="1949958" y="0"/>
                  </a:moveTo>
                  <a:lnTo>
                    <a:pt x="108966" y="0"/>
                  </a:lnTo>
                  <a:lnTo>
                    <a:pt x="66549" y="8562"/>
                  </a:lnTo>
                  <a:lnTo>
                    <a:pt x="31913" y="31913"/>
                  </a:lnTo>
                  <a:lnTo>
                    <a:pt x="8562" y="66549"/>
                  </a:lnTo>
                  <a:lnTo>
                    <a:pt x="0" y="108965"/>
                  </a:lnTo>
                  <a:lnTo>
                    <a:pt x="0" y="544829"/>
                  </a:lnTo>
                  <a:lnTo>
                    <a:pt x="8562" y="587241"/>
                  </a:lnTo>
                  <a:lnTo>
                    <a:pt x="31913" y="621877"/>
                  </a:lnTo>
                  <a:lnTo>
                    <a:pt x="66549" y="645231"/>
                  </a:lnTo>
                  <a:lnTo>
                    <a:pt x="108966" y="653795"/>
                  </a:lnTo>
                  <a:lnTo>
                    <a:pt x="1949958" y="653795"/>
                  </a:lnTo>
                  <a:lnTo>
                    <a:pt x="1992374" y="645231"/>
                  </a:lnTo>
                  <a:lnTo>
                    <a:pt x="2027010" y="621877"/>
                  </a:lnTo>
                  <a:lnTo>
                    <a:pt x="2050361" y="587241"/>
                  </a:lnTo>
                  <a:lnTo>
                    <a:pt x="2058924" y="544829"/>
                  </a:lnTo>
                  <a:lnTo>
                    <a:pt x="2058924" y="108965"/>
                  </a:lnTo>
                  <a:lnTo>
                    <a:pt x="2050361" y="66549"/>
                  </a:lnTo>
                  <a:lnTo>
                    <a:pt x="2027010" y="31913"/>
                  </a:lnTo>
                  <a:lnTo>
                    <a:pt x="1992374" y="8562"/>
                  </a:lnTo>
                  <a:lnTo>
                    <a:pt x="194995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1284166" y="4240953"/>
              <a:ext cx="2059305" cy="654050"/>
            </a:xfrm>
            <a:custGeom>
              <a:avLst/>
              <a:gdLst/>
              <a:ahLst/>
              <a:cxnLst/>
              <a:rect l="l" t="t" r="r" b="b"/>
              <a:pathLst>
                <a:path w="2059304" h="654050">
                  <a:moveTo>
                    <a:pt x="0" y="108965"/>
                  </a:moveTo>
                  <a:lnTo>
                    <a:pt x="8562" y="66549"/>
                  </a:lnTo>
                  <a:lnTo>
                    <a:pt x="31913" y="31913"/>
                  </a:lnTo>
                  <a:lnTo>
                    <a:pt x="66549" y="8562"/>
                  </a:lnTo>
                  <a:lnTo>
                    <a:pt x="108966" y="0"/>
                  </a:lnTo>
                  <a:lnTo>
                    <a:pt x="1949958" y="0"/>
                  </a:lnTo>
                  <a:lnTo>
                    <a:pt x="1992374" y="8562"/>
                  </a:lnTo>
                  <a:lnTo>
                    <a:pt x="2027010" y="31913"/>
                  </a:lnTo>
                  <a:lnTo>
                    <a:pt x="2050361" y="66549"/>
                  </a:lnTo>
                  <a:lnTo>
                    <a:pt x="2058924" y="108965"/>
                  </a:lnTo>
                  <a:lnTo>
                    <a:pt x="2058924" y="544829"/>
                  </a:lnTo>
                  <a:lnTo>
                    <a:pt x="2050361" y="587241"/>
                  </a:lnTo>
                  <a:lnTo>
                    <a:pt x="2027010" y="621877"/>
                  </a:lnTo>
                  <a:lnTo>
                    <a:pt x="1992374" y="645231"/>
                  </a:lnTo>
                  <a:lnTo>
                    <a:pt x="1949958" y="653795"/>
                  </a:lnTo>
                  <a:lnTo>
                    <a:pt x="108966" y="653795"/>
                  </a:lnTo>
                  <a:lnTo>
                    <a:pt x="66549" y="645231"/>
                  </a:lnTo>
                  <a:lnTo>
                    <a:pt x="31913" y="621877"/>
                  </a:lnTo>
                  <a:lnTo>
                    <a:pt x="8562" y="587241"/>
                  </a:lnTo>
                  <a:lnTo>
                    <a:pt x="0" y="544829"/>
                  </a:lnTo>
                  <a:lnTo>
                    <a:pt x="0" y="108965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794255" y="3525520"/>
            <a:ext cx="16471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2565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ＭＳ Ｐゴシック"/>
                <a:cs typeface="ＭＳ Ｐゴシック"/>
              </a:rPr>
              <a:t>断線想定箇所</a:t>
            </a:r>
            <a:r>
              <a:rPr sz="1600" spc="-50" dirty="0">
                <a:latin typeface="ＭＳ Ｐゴシック"/>
                <a:cs typeface="ＭＳ Ｐゴシック"/>
              </a:rPr>
              <a:t> </a:t>
            </a:r>
            <a:r>
              <a:rPr sz="1600" spc="-30" dirty="0">
                <a:latin typeface="ＭＳ Ｐゴシック"/>
                <a:cs typeface="ＭＳ Ｐゴシック"/>
              </a:rPr>
              <a:t>土砂災害警戒区域</a:t>
            </a:r>
            <a:endParaRPr sz="1600" dirty="0">
              <a:latin typeface="ＭＳ Ｐゴシック"/>
              <a:cs typeface="ＭＳ Ｐゴシック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1752" y="598873"/>
            <a:ext cx="8664575" cy="1757680"/>
            <a:chOff x="51752" y="598873"/>
            <a:chExt cx="8664575" cy="1757680"/>
          </a:xfrm>
        </p:grpSpPr>
        <p:sp>
          <p:nvSpPr>
            <p:cNvPr id="43" name="object 43"/>
            <p:cNvSpPr/>
            <p:nvPr/>
          </p:nvSpPr>
          <p:spPr>
            <a:xfrm>
              <a:off x="64769" y="611891"/>
              <a:ext cx="8638540" cy="1731645"/>
            </a:xfrm>
            <a:custGeom>
              <a:avLst/>
              <a:gdLst/>
              <a:ahLst/>
              <a:cxnLst/>
              <a:rect l="l" t="t" r="r" b="b"/>
              <a:pathLst>
                <a:path w="8638540" h="1731645">
                  <a:moveTo>
                    <a:pt x="8349488" y="0"/>
                  </a:moveTo>
                  <a:lnTo>
                    <a:pt x="288544" y="0"/>
                  </a:lnTo>
                  <a:lnTo>
                    <a:pt x="241740" y="3776"/>
                  </a:lnTo>
                  <a:lnTo>
                    <a:pt x="197341" y="14710"/>
                  </a:lnTo>
                  <a:lnTo>
                    <a:pt x="155940" y="32206"/>
                  </a:lnTo>
                  <a:lnTo>
                    <a:pt x="118133" y="55671"/>
                  </a:lnTo>
                  <a:lnTo>
                    <a:pt x="84512" y="84512"/>
                  </a:lnTo>
                  <a:lnTo>
                    <a:pt x="55671" y="118133"/>
                  </a:lnTo>
                  <a:lnTo>
                    <a:pt x="32206" y="155940"/>
                  </a:lnTo>
                  <a:lnTo>
                    <a:pt x="14710" y="197341"/>
                  </a:lnTo>
                  <a:lnTo>
                    <a:pt x="3776" y="241740"/>
                  </a:lnTo>
                  <a:lnTo>
                    <a:pt x="0" y="288544"/>
                  </a:lnTo>
                  <a:lnTo>
                    <a:pt x="0" y="1442707"/>
                  </a:lnTo>
                  <a:lnTo>
                    <a:pt x="3776" y="1489511"/>
                  </a:lnTo>
                  <a:lnTo>
                    <a:pt x="14710" y="1533911"/>
                  </a:lnTo>
                  <a:lnTo>
                    <a:pt x="32206" y="1575313"/>
                  </a:lnTo>
                  <a:lnTo>
                    <a:pt x="55671" y="1613122"/>
                  </a:lnTo>
                  <a:lnTo>
                    <a:pt x="84512" y="1646745"/>
                  </a:lnTo>
                  <a:lnTo>
                    <a:pt x="118133" y="1675587"/>
                  </a:lnTo>
                  <a:lnTo>
                    <a:pt x="155940" y="1699054"/>
                  </a:lnTo>
                  <a:lnTo>
                    <a:pt x="197341" y="1716552"/>
                  </a:lnTo>
                  <a:lnTo>
                    <a:pt x="241740" y="1727487"/>
                  </a:lnTo>
                  <a:lnTo>
                    <a:pt x="288544" y="1731264"/>
                  </a:lnTo>
                  <a:lnTo>
                    <a:pt x="8349488" y="1731264"/>
                  </a:lnTo>
                  <a:lnTo>
                    <a:pt x="8396291" y="1727487"/>
                  </a:lnTo>
                  <a:lnTo>
                    <a:pt x="8440690" y="1716552"/>
                  </a:lnTo>
                  <a:lnTo>
                    <a:pt x="8482091" y="1699054"/>
                  </a:lnTo>
                  <a:lnTo>
                    <a:pt x="8519898" y="1675587"/>
                  </a:lnTo>
                  <a:lnTo>
                    <a:pt x="8553519" y="1646745"/>
                  </a:lnTo>
                  <a:lnTo>
                    <a:pt x="8582360" y="1613122"/>
                  </a:lnTo>
                  <a:lnTo>
                    <a:pt x="8605825" y="1575313"/>
                  </a:lnTo>
                  <a:lnTo>
                    <a:pt x="8623321" y="1533911"/>
                  </a:lnTo>
                  <a:lnTo>
                    <a:pt x="8634255" y="1489511"/>
                  </a:lnTo>
                  <a:lnTo>
                    <a:pt x="8638032" y="1442707"/>
                  </a:lnTo>
                  <a:lnTo>
                    <a:pt x="8638032" y="288544"/>
                  </a:lnTo>
                  <a:lnTo>
                    <a:pt x="8634255" y="241740"/>
                  </a:lnTo>
                  <a:lnTo>
                    <a:pt x="8623321" y="197341"/>
                  </a:lnTo>
                  <a:lnTo>
                    <a:pt x="8605825" y="155940"/>
                  </a:lnTo>
                  <a:lnTo>
                    <a:pt x="8582360" y="118133"/>
                  </a:lnTo>
                  <a:lnTo>
                    <a:pt x="8553519" y="84512"/>
                  </a:lnTo>
                  <a:lnTo>
                    <a:pt x="8519898" y="55671"/>
                  </a:lnTo>
                  <a:lnTo>
                    <a:pt x="8482091" y="32206"/>
                  </a:lnTo>
                  <a:lnTo>
                    <a:pt x="8440690" y="14710"/>
                  </a:lnTo>
                  <a:lnTo>
                    <a:pt x="8396291" y="3776"/>
                  </a:lnTo>
                  <a:lnTo>
                    <a:pt x="8349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769" y="611891"/>
              <a:ext cx="8638540" cy="1731645"/>
            </a:xfrm>
            <a:custGeom>
              <a:avLst/>
              <a:gdLst/>
              <a:ahLst/>
              <a:cxnLst/>
              <a:rect l="l" t="t" r="r" b="b"/>
              <a:pathLst>
                <a:path w="8638540" h="1731645">
                  <a:moveTo>
                    <a:pt x="0" y="288544"/>
                  </a:moveTo>
                  <a:lnTo>
                    <a:pt x="3776" y="241740"/>
                  </a:lnTo>
                  <a:lnTo>
                    <a:pt x="14710" y="197341"/>
                  </a:lnTo>
                  <a:lnTo>
                    <a:pt x="32206" y="155940"/>
                  </a:lnTo>
                  <a:lnTo>
                    <a:pt x="55671" y="118133"/>
                  </a:lnTo>
                  <a:lnTo>
                    <a:pt x="84512" y="84512"/>
                  </a:lnTo>
                  <a:lnTo>
                    <a:pt x="118133" y="55671"/>
                  </a:lnTo>
                  <a:lnTo>
                    <a:pt x="155940" y="32206"/>
                  </a:lnTo>
                  <a:lnTo>
                    <a:pt x="197341" y="14710"/>
                  </a:lnTo>
                  <a:lnTo>
                    <a:pt x="241740" y="3776"/>
                  </a:lnTo>
                  <a:lnTo>
                    <a:pt x="288544" y="0"/>
                  </a:lnTo>
                  <a:lnTo>
                    <a:pt x="8349488" y="0"/>
                  </a:lnTo>
                  <a:lnTo>
                    <a:pt x="8396291" y="3776"/>
                  </a:lnTo>
                  <a:lnTo>
                    <a:pt x="8440690" y="14710"/>
                  </a:lnTo>
                  <a:lnTo>
                    <a:pt x="8482091" y="32206"/>
                  </a:lnTo>
                  <a:lnTo>
                    <a:pt x="8519898" y="55671"/>
                  </a:lnTo>
                  <a:lnTo>
                    <a:pt x="8553519" y="84512"/>
                  </a:lnTo>
                  <a:lnTo>
                    <a:pt x="8582360" y="118133"/>
                  </a:lnTo>
                  <a:lnTo>
                    <a:pt x="8605825" y="155940"/>
                  </a:lnTo>
                  <a:lnTo>
                    <a:pt x="8623321" y="197341"/>
                  </a:lnTo>
                  <a:lnTo>
                    <a:pt x="8634255" y="241740"/>
                  </a:lnTo>
                  <a:lnTo>
                    <a:pt x="8638032" y="288544"/>
                  </a:lnTo>
                  <a:lnTo>
                    <a:pt x="8638032" y="1442707"/>
                  </a:lnTo>
                  <a:lnTo>
                    <a:pt x="8634255" y="1489511"/>
                  </a:lnTo>
                  <a:lnTo>
                    <a:pt x="8623321" y="1533911"/>
                  </a:lnTo>
                  <a:lnTo>
                    <a:pt x="8605825" y="1575313"/>
                  </a:lnTo>
                  <a:lnTo>
                    <a:pt x="8582360" y="1613122"/>
                  </a:lnTo>
                  <a:lnTo>
                    <a:pt x="8553519" y="1646745"/>
                  </a:lnTo>
                  <a:lnTo>
                    <a:pt x="8519898" y="1675587"/>
                  </a:lnTo>
                  <a:lnTo>
                    <a:pt x="8482091" y="1699054"/>
                  </a:lnTo>
                  <a:lnTo>
                    <a:pt x="8440690" y="1716552"/>
                  </a:lnTo>
                  <a:lnTo>
                    <a:pt x="8396291" y="1727487"/>
                  </a:lnTo>
                  <a:lnTo>
                    <a:pt x="8349488" y="1731264"/>
                  </a:lnTo>
                  <a:lnTo>
                    <a:pt x="288544" y="1731264"/>
                  </a:lnTo>
                  <a:lnTo>
                    <a:pt x="241740" y="1727487"/>
                  </a:lnTo>
                  <a:lnTo>
                    <a:pt x="197341" y="1716552"/>
                  </a:lnTo>
                  <a:lnTo>
                    <a:pt x="155940" y="1699054"/>
                  </a:lnTo>
                  <a:lnTo>
                    <a:pt x="118133" y="1675587"/>
                  </a:lnTo>
                  <a:lnTo>
                    <a:pt x="84512" y="1646745"/>
                  </a:lnTo>
                  <a:lnTo>
                    <a:pt x="55671" y="1613122"/>
                  </a:lnTo>
                  <a:lnTo>
                    <a:pt x="32206" y="1575313"/>
                  </a:lnTo>
                  <a:lnTo>
                    <a:pt x="14710" y="1533911"/>
                  </a:lnTo>
                  <a:lnTo>
                    <a:pt x="3776" y="1489511"/>
                  </a:lnTo>
                  <a:lnTo>
                    <a:pt x="0" y="1442707"/>
                  </a:lnTo>
                  <a:lnTo>
                    <a:pt x="0" y="288544"/>
                  </a:lnTo>
                  <a:close/>
                </a:path>
              </a:pathLst>
            </a:custGeom>
            <a:ln w="259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27307" y="733710"/>
            <a:ext cx="8316595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0"/>
              </a:spcBef>
              <a:buChar char="●"/>
              <a:tabLst>
                <a:tab pos="283845" algn="l"/>
                <a:tab pos="318770" algn="l"/>
              </a:tabLst>
            </a:pP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	</a:t>
            </a:r>
            <a:r>
              <a:rPr sz="1400" b="1" spc="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三セク所有施設、市所有施設の</a:t>
            </a: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I</a:t>
            </a:r>
            <a:r>
              <a:rPr sz="1400" b="1" spc="-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R</a:t>
            </a:r>
            <a:r>
              <a:rPr sz="1400" b="1" spc="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U</a:t>
            </a:r>
            <a:r>
              <a:rPr sz="1400" b="1" spc="1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契約など、所有形態を問わず、ケーブルテレビ事業者が利用している</a:t>
            </a:r>
            <a:r>
              <a:rPr sz="14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ネットワークの構成が分かるように、整備エリア内の既設のネットワークについてすべて記載すること。</a:t>
            </a:r>
            <a:endParaRPr sz="1400" dirty="0">
              <a:latin typeface="ＭＳ Ｐゴシック"/>
              <a:cs typeface="ＭＳ Ｐゴシック"/>
            </a:endParaRPr>
          </a:p>
          <a:p>
            <a:pPr marL="313055" indent="-300355">
              <a:lnSpc>
                <a:spcPct val="100000"/>
              </a:lnSpc>
              <a:buChar char="●"/>
              <a:tabLst>
                <a:tab pos="313055" algn="l"/>
              </a:tabLst>
            </a:pP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IRU</a:t>
            </a: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契約等を締結している場合は、その旨記載すること</a:t>
            </a:r>
            <a:r>
              <a:rPr sz="1100" b="1" spc="-5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。</a:t>
            </a:r>
            <a:endParaRPr sz="1100" dirty="0">
              <a:latin typeface="ＭＳ Ｐゴシック"/>
              <a:cs typeface="ＭＳ Ｐゴシック"/>
            </a:endParaRPr>
          </a:p>
          <a:p>
            <a:pPr marL="283845" marR="9525" indent="-271780">
              <a:lnSpc>
                <a:spcPct val="100000"/>
              </a:lnSpc>
              <a:spcBef>
                <a:spcPts val="5"/>
              </a:spcBef>
              <a:buChar char="●"/>
              <a:tabLst>
                <a:tab pos="283845" algn="l"/>
                <a:tab pos="316865" algn="l"/>
              </a:tabLst>
            </a:pP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	</a:t>
            </a:r>
            <a:r>
              <a:rPr sz="1400" b="1" spc="-1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地形が分かるような地図の使用、災害警戒区域の表示に留意し、既設のネットワークと新設のネットワーク</a:t>
            </a: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の表記の違い、所有者が分かるよう記載すること。</a:t>
            </a:r>
            <a:endParaRPr sz="1400" dirty="0">
              <a:latin typeface="ＭＳ Ｐゴシック"/>
              <a:cs typeface="ＭＳ Ｐゴシック"/>
            </a:endParaRPr>
          </a:p>
          <a:p>
            <a:pPr marL="283845" marR="11430" indent="-271780">
              <a:lnSpc>
                <a:spcPct val="100000"/>
              </a:lnSpc>
              <a:buChar char="●"/>
              <a:tabLst>
                <a:tab pos="283845" algn="l"/>
                <a:tab pos="316865" algn="l"/>
              </a:tabLst>
            </a:pP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	</a:t>
            </a:r>
            <a:r>
              <a:rPr sz="1400" b="1" dirty="0" err="1">
                <a:solidFill>
                  <a:srgbClr val="0000FF"/>
                </a:solidFill>
                <a:latin typeface="ＭＳ Ｐゴシック"/>
                <a:cs typeface="ＭＳ Ｐゴシック"/>
              </a:rPr>
              <a:t>本事業</a:t>
            </a:r>
            <a:r>
              <a:rPr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（</a:t>
            </a:r>
            <a:r>
              <a:rPr lang="ja-JP" altLang="en-US" sz="1400" b="1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ループ化等、監視制御機能の強化、電源機能の維持に係る設備の整備</a:t>
            </a:r>
            <a:r>
              <a:rPr sz="1400" b="1" dirty="0" err="1">
                <a:solidFill>
                  <a:srgbClr val="0000FF"/>
                </a:solidFill>
                <a:latin typeface="ＭＳ Ｐゴシック"/>
                <a:cs typeface="ＭＳ Ｐゴシック"/>
              </a:rPr>
              <a:t>ごと）</a:t>
            </a:r>
            <a:r>
              <a:rPr sz="1400" b="1" spc="-5" dirty="0" err="1">
                <a:solidFill>
                  <a:srgbClr val="0000FF"/>
                </a:solidFill>
                <a:latin typeface="ＭＳ Ｐゴシック"/>
                <a:cs typeface="ＭＳ Ｐゴシック"/>
              </a:rPr>
              <a:t>によりカバーされるエリアの世帯数およびその加入世帯数について記載す</a:t>
            </a:r>
            <a:r>
              <a:rPr sz="1400" b="1" spc="-20" dirty="0" err="1">
                <a:solidFill>
                  <a:srgbClr val="0000FF"/>
                </a:solidFill>
                <a:latin typeface="ＭＳ Ｐゴシック"/>
                <a:cs typeface="ＭＳ Ｐゴシック"/>
              </a:rPr>
              <a:t>ること</a:t>
            </a:r>
            <a:endParaRPr lang="en-US" altLang="ja-JP" sz="1400" b="1" spc="-20" dirty="0">
              <a:solidFill>
                <a:srgbClr val="0000FF"/>
              </a:solidFill>
              <a:latin typeface="ＭＳ Ｐゴシック"/>
              <a:cs typeface="ＭＳ Ｐゴシック"/>
            </a:endParaRPr>
          </a:p>
          <a:p>
            <a:pPr marL="12065" marR="11430">
              <a:lnSpc>
                <a:spcPct val="100000"/>
              </a:lnSpc>
              <a:tabLst>
                <a:tab pos="283845" algn="l"/>
                <a:tab pos="316865" algn="l"/>
              </a:tabLst>
            </a:pPr>
            <a:endParaRPr lang="en-US" altLang="ja-JP" sz="1400" b="1" spc="-20" dirty="0">
              <a:solidFill>
                <a:srgbClr val="0000FF"/>
              </a:solidFill>
              <a:latin typeface="ＭＳ Ｐゴシック"/>
              <a:cs typeface="ＭＳ Ｐゴシック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66235" y="89915"/>
            <a:ext cx="4414146" cy="466725"/>
            <a:chOff x="166235" y="89915"/>
            <a:chExt cx="10799445" cy="466725"/>
          </a:xfrm>
        </p:grpSpPr>
        <p:sp>
          <p:nvSpPr>
            <p:cNvPr id="47" name="object 47"/>
            <p:cNvSpPr/>
            <p:nvPr/>
          </p:nvSpPr>
          <p:spPr>
            <a:xfrm>
              <a:off x="179069" y="102869"/>
              <a:ext cx="10773410" cy="440690"/>
            </a:xfrm>
            <a:custGeom>
              <a:avLst/>
              <a:gdLst/>
              <a:ahLst/>
              <a:cxnLst/>
              <a:rect l="l" t="t" r="r" b="b"/>
              <a:pathLst>
                <a:path w="10773410" h="440690">
                  <a:moveTo>
                    <a:pt x="10773156" y="0"/>
                  </a:moveTo>
                  <a:lnTo>
                    <a:pt x="0" y="0"/>
                  </a:lnTo>
                  <a:lnTo>
                    <a:pt x="0" y="440435"/>
                  </a:lnTo>
                  <a:lnTo>
                    <a:pt x="10773156" y="440435"/>
                  </a:lnTo>
                  <a:lnTo>
                    <a:pt x="1077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6235" y="89915"/>
              <a:ext cx="10799445" cy="466725"/>
            </a:xfrm>
            <a:custGeom>
              <a:avLst/>
              <a:gdLst/>
              <a:ahLst/>
              <a:cxnLst/>
              <a:rect l="l" t="t" r="r" b="b"/>
              <a:pathLst>
                <a:path w="10799445" h="466725">
                  <a:moveTo>
                    <a:pt x="12834" y="0"/>
                  </a:moveTo>
                  <a:lnTo>
                    <a:pt x="9265" y="0"/>
                  </a:lnTo>
                  <a:lnTo>
                    <a:pt x="6002" y="1460"/>
                  </a:lnTo>
                  <a:lnTo>
                    <a:pt x="1341" y="6121"/>
                  </a:lnTo>
                  <a:lnTo>
                    <a:pt x="0" y="9118"/>
                  </a:lnTo>
                  <a:lnTo>
                    <a:pt x="0" y="457225"/>
                  </a:lnTo>
                  <a:lnTo>
                    <a:pt x="1341" y="460222"/>
                  </a:lnTo>
                  <a:lnTo>
                    <a:pt x="6002" y="464883"/>
                  </a:lnTo>
                  <a:lnTo>
                    <a:pt x="9265" y="466344"/>
                  </a:lnTo>
                  <a:lnTo>
                    <a:pt x="10789546" y="466344"/>
                  </a:lnTo>
                  <a:lnTo>
                    <a:pt x="10792823" y="464883"/>
                  </a:lnTo>
                  <a:lnTo>
                    <a:pt x="10797484" y="460222"/>
                  </a:lnTo>
                  <a:lnTo>
                    <a:pt x="10798609" y="457708"/>
                  </a:lnTo>
                  <a:lnTo>
                    <a:pt x="11628" y="457708"/>
                  </a:lnTo>
                  <a:lnTo>
                    <a:pt x="10574" y="457225"/>
                  </a:lnTo>
                  <a:lnTo>
                    <a:pt x="8999" y="455650"/>
                  </a:lnTo>
                  <a:lnTo>
                    <a:pt x="8516" y="454596"/>
                  </a:lnTo>
                  <a:lnTo>
                    <a:pt x="8516" y="11747"/>
                  </a:lnTo>
                  <a:lnTo>
                    <a:pt x="8999" y="10693"/>
                  </a:lnTo>
                  <a:lnTo>
                    <a:pt x="10574" y="9118"/>
                  </a:lnTo>
                  <a:lnTo>
                    <a:pt x="11628" y="8636"/>
                  </a:lnTo>
                  <a:lnTo>
                    <a:pt x="12834" y="8636"/>
                  </a:lnTo>
                  <a:lnTo>
                    <a:pt x="12834" y="0"/>
                  </a:lnTo>
                  <a:close/>
                </a:path>
                <a:path w="10799445" h="466725">
                  <a:moveTo>
                    <a:pt x="10789546" y="0"/>
                  </a:moveTo>
                  <a:lnTo>
                    <a:pt x="12834" y="0"/>
                  </a:lnTo>
                  <a:lnTo>
                    <a:pt x="12834" y="8636"/>
                  </a:lnTo>
                  <a:lnTo>
                    <a:pt x="10787197" y="8636"/>
                  </a:lnTo>
                  <a:lnTo>
                    <a:pt x="10788251" y="9118"/>
                  </a:lnTo>
                  <a:lnTo>
                    <a:pt x="10789826" y="10693"/>
                  </a:lnTo>
                  <a:lnTo>
                    <a:pt x="10790308" y="11747"/>
                  </a:lnTo>
                  <a:lnTo>
                    <a:pt x="10790308" y="454596"/>
                  </a:lnTo>
                  <a:lnTo>
                    <a:pt x="10789826" y="455650"/>
                  </a:lnTo>
                  <a:lnTo>
                    <a:pt x="10788251" y="457225"/>
                  </a:lnTo>
                  <a:lnTo>
                    <a:pt x="10787197" y="457708"/>
                  </a:lnTo>
                  <a:lnTo>
                    <a:pt x="10798609" y="457708"/>
                  </a:lnTo>
                  <a:lnTo>
                    <a:pt x="10798825" y="457225"/>
                  </a:lnTo>
                  <a:lnTo>
                    <a:pt x="10798825" y="9118"/>
                  </a:lnTo>
                  <a:lnTo>
                    <a:pt x="10797484" y="6121"/>
                  </a:lnTo>
                  <a:lnTo>
                    <a:pt x="10792823" y="1460"/>
                  </a:lnTo>
                  <a:lnTo>
                    <a:pt x="10789546" y="0"/>
                  </a:lnTo>
                  <a:close/>
                </a:path>
                <a:path w="10799445" h="466725">
                  <a:moveTo>
                    <a:pt x="10778497" y="17272"/>
                  </a:moveTo>
                  <a:lnTo>
                    <a:pt x="20340" y="17272"/>
                  </a:lnTo>
                  <a:lnTo>
                    <a:pt x="19222" y="17729"/>
                  </a:lnTo>
                  <a:lnTo>
                    <a:pt x="17609" y="19342"/>
                  </a:lnTo>
                  <a:lnTo>
                    <a:pt x="17152" y="20447"/>
                  </a:lnTo>
                  <a:lnTo>
                    <a:pt x="17152" y="445897"/>
                  </a:lnTo>
                  <a:lnTo>
                    <a:pt x="17609" y="447001"/>
                  </a:lnTo>
                  <a:lnTo>
                    <a:pt x="19222" y="448614"/>
                  </a:lnTo>
                  <a:lnTo>
                    <a:pt x="20327" y="449072"/>
                  </a:lnTo>
                  <a:lnTo>
                    <a:pt x="10778484" y="449072"/>
                  </a:lnTo>
                  <a:lnTo>
                    <a:pt x="10779602" y="448614"/>
                  </a:lnTo>
                  <a:lnTo>
                    <a:pt x="10781215" y="447001"/>
                  </a:lnTo>
                  <a:lnTo>
                    <a:pt x="10781672" y="445897"/>
                  </a:lnTo>
                  <a:lnTo>
                    <a:pt x="10781672" y="444754"/>
                  </a:lnTo>
                  <a:lnTo>
                    <a:pt x="21470" y="444754"/>
                  </a:lnTo>
                  <a:lnTo>
                    <a:pt x="21470" y="440436"/>
                  </a:lnTo>
                  <a:lnTo>
                    <a:pt x="25788" y="440436"/>
                  </a:lnTo>
                  <a:lnTo>
                    <a:pt x="25788" y="25908"/>
                  </a:lnTo>
                  <a:lnTo>
                    <a:pt x="21470" y="25908"/>
                  </a:lnTo>
                  <a:lnTo>
                    <a:pt x="21470" y="21590"/>
                  </a:lnTo>
                  <a:lnTo>
                    <a:pt x="10781672" y="21590"/>
                  </a:lnTo>
                  <a:lnTo>
                    <a:pt x="10781672" y="20447"/>
                  </a:lnTo>
                  <a:lnTo>
                    <a:pt x="10781215" y="19342"/>
                  </a:lnTo>
                  <a:lnTo>
                    <a:pt x="10779602" y="17729"/>
                  </a:lnTo>
                  <a:lnTo>
                    <a:pt x="10778497" y="17272"/>
                  </a:lnTo>
                  <a:close/>
                </a:path>
                <a:path w="10799445" h="466725">
                  <a:moveTo>
                    <a:pt x="25788" y="440436"/>
                  </a:moveTo>
                  <a:lnTo>
                    <a:pt x="21470" y="440436"/>
                  </a:lnTo>
                  <a:lnTo>
                    <a:pt x="21470" y="444754"/>
                  </a:lnTo>
                  <a:lnTo>
                    <a:pt x="25788" y="444754"/>
                  </a:lnTo>
                  <a:lnTo>
                    <a:pt x="25788" y="440436"/>
                  </a:lnTo>
                  <a:close/>
                </a:path>
                <a:path w="10799445" h="466725">
                  <a:moveTo>
                    <a:pt x="10773036" y="440436"/>
                  </a:moveTo>
                  <a:lnTo>
                    <a:pt x="25788" y="440436"/>
                  </a:lnTo>
                  <a:lnTo>
                    <a:pt x="25788" y="444754"/>
                  </a:lnTo>
                  <a:lnTo>
                    <a:pt x="10773036" y="444754"/>
                  </a:lnTo>
                  <a:lnTo>
                    <a:pt x="10773036" y="440436"/>
                  </a:lnTo>
                  <a:close/>
                </a:path>
                <a:path w="10799445" h="466725">
                  <a:moveTo>
                    <a:pt x="10777354" y="21590"/>
                  </a:moveTo>
                  <a:lnTo>
                    <a:pt x="10773036" y="21590"/>
                  </a:lnTo>
                  <a:lnTo>
                    <a:pt x="10773036" y="444754"/>
                  </a:lnTo>
                  <a:lnTo>
                    <a:pt x="10777354" y="444754"/>
                  </a:lnTo>
                  <a:lnTo>
                    <a:pt x="10777354" y="440436"/>
                  </a:lnTo>
                  <a:lnTo>
                    <a:pt x="10781672" y="440436"/>
                  </a:lnTo>
                  <a:lnTo>
                    <a:pt x="10781672" y="25908"/>
                  </a:lnTo>
                  <a:lnTo>
                    <a:pt x="10777354" y="25908"/>
                  </a:lnTo>
                  <a:lnTo>
                    <a:pt x="10777354" y="21590"/>
                  </a:lnTo>
                  <a:close/>
                </a:path>
                <a:path w="10799445" h="466725">
                  <a:moveTo>
                    <a:pt x="10781672" y="440436"/>
                  </a:moveTo>
                  <a:lnTo>
                    <a:pt x="10777354" y="440436"/>
                  </a:lnTo>
                  <a:lnTo>
                    <a:pt x="10777354" y="444754"/>
                  </a:lnTo>
                  <a:lnTo>
                    <a:pt x="10781672" y="444754"/>
                  </a:lnTo>
                  <a:lnTo>
                    <a:pt x="10781672" y="440436"/>
                  </a:lnTo>
                  <a:close/>
                </a:path>
                <a:path w="10799445" h="466725">
                  <a:moveTo>
                    <a:pt x="25788" y="21590"/>
                  </a:moveTo>
                  <a:lnTo>
                    <a:pt x="21470" y="21590"/>
                  </a:lnTo>
                  <a:lnTo>
                    <a:pt x="21470" y="25908"/>
                  </a:lnTo>
                  <a:lnTo>
                    <a:pt x="25788" y="25908"/>
                  </a:lnTo>
                  <a:lnTo>
                    <a:pt x="25788" y="21590"/>
                  </a:lnTo>
                  <a:close/>
                </a:path>
                <a:path w="10799445" h="466725">
                  <a:moveTo>
                    <a:pt x="10773036" y="21590"/>
                  </a:moveTo>
                  <a:lnTo>
                    <a:pt x="25788" y="21590"/>
                  </a:lnTo>
                  <a:lnTo>
                    <a:pt x="25788" y="25908"/>
                  </a:lnTo>
                  <a:lnTo>
                    <a:pt x="10773036" y="25908"/>
                  </a:lnTo>
                  <a:lnTo>
                    <a:pt x="10773036" y="21590"/>
                  </a:lnTo>
                  <a:close/>
                </a:path>
                <a:path w="10799445" h="466725">
                  <a:moveTo>
                    <a:pt x="10781672" y="21590"/>
                  </a:moveTo>
                  <a:lnTo>
                    <a:pt x="10777354" y="21590"/>
                  </a:lnTo>
                  <a:lnTo>
                    <a:pt x="10777354" y="25908"/>
                  </a:lnTo>
                  <a:lnTo>
                    <a:pt x="10781672" y="25908"/>
                  </a:lnTo>
                  <a:lnTo>
                    <a:pt x="10781672" y="21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57331" y="151007"/>
            <a:ext cx="42398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08065" algn="l"/>
              </a:tabLst>
            </a:pPr>
            <a:r>
              <a:rPr sz="2000" dirty="0">
                <a:latin typeface="游ゴシック"/>
                <a:cs typeface="游ゴシック"/>
              </a:rPr>
              <a:t>○○</a:t>
            </a:r>
            <a:r>
              <a:rPr sz="2000" dirty="0" err="1">
                <a:latin typeface="游ゴシック"/>
                <a:cs typeface="游ゴシック"/>
              </a:rPr>
              <a:t>市における整備エリア図（例</a:t>
            </a:r>
            <a:r>
              <a:rPr sz="2000" spc="-50" dirty="0">
                <a:latin typeface="游ゴシック"/>
                <a:cs typeface="游ゴシック"/>
              </a:rPr>
              <a:t>）</a:t>
            </a:r>
            <a:endParaRPr sz="2000" dirty="0">
              <a:latin typeface="游ゴシック"/>
              <a:cs typeface="游ゴシック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092446" y="1366266"/>
            <a:ext cx="5643968" cy="4843526"/>
            <a:chOff x="5092446" y="1366266"/>
            <a:chExt cx="5643968" cy="4843526"/>
          </a:xfrm>
        </p:grpSpPr>
        <p:sp>
          <p:nvSpPr>
            <p:cNvPr id="51" name="object 51"/>
            <p:cNvSpPr/>
            <p:nvPr/>
          </p:nvSpPr>
          <p:spPr>
            <a:xfrm>
              <a:off x="6378702" y="3432809"/>
              <a:ext cx="1242060" cy="102235"/>
            </a:xfrm>
            <a:custGeom>
              <a:avLst/>
              <a:gdLst/>
              <a:ahLst/>
              <a:cxnLst/>
              <a:rect l="l" t="t" r="r" b="b"/>
              <a:pathLst>
                <a:path w="1242059" h="102235">
                  <a:moveTo>
                    <a:pt x="1242060" y="0"/>
                  </a:moveTo>
                  <a:lnTo>
                    <a:pt x="1213656" y="5023"/>
                  </a:lnTo>
                  <a:lnTo>
                    <a:pt x="1185140" y="9609"/>
                  </a:lnTo>
                  <a:lnTo>
                    <a:pt x="1156854" y="15064"/>
                  </a:lnTo>
                  <a:lnTo>
                    <a:pt x="1129144" y="22694"/>
                  </a:lnTo>
                  <a:lnTo>
                    <a:pt x="1120723" y="25693"/>
                  </a:lnTo>
                  <a:lnTo>
                    <a:pt x="1112332" y="28808"/>
                  </a:lnTo>
                  <a:lnTo>
                    <a:pt x="1103880" y="31701"/>
                  </a:lnTo>
                  <a:lnTo>
                    <a:pt x="1095273" y="34036"/>
                  </a:lnTo>
                  <a:lnTo>
                    <a:pt x="1078380" y="37129"/>
                  </a:lnTo>
                  <a:lnTo>
                    <a:pt x="1061343" y="39487"/>
                  </a:lnTo>
                  <a:lnTo>
                    <a:pt x="1044333" y="41954"/>
                  </a:lnTo>
                  <a:lnTo>
                    <a:pt x="1027518" y="45377"/>
                  </a:lnTo>
                  <a:lnTo>
                    <a:pt x="1010369" y="50307"/>
                  </a:lnTo>
                  <a:lnTo>
                    <a:pt x="993457" y="56062"/>
                  </a:lnTo>
                  <a:lnTo>
                    <a:pt x="976641" y="62148"/>
                  </a:lnTo>
                  <a:lnTo>
                    <a:pt x="959777" y="68072"/>
                  </a:lnTo>
                  <a:lnTo>
                    <a:pt x="925893" y="79413"/>
                  </a:lnTo>
                  <a:lnTo>
                    <a:pt x="917511" y="82726"/>
                  </a:lnTo>
                  <a:lnTo>
                    <a:pt x="909186" y="86356"/>
                  </a:lnTo>
                  <a:lnTo>
                    <a:pt x="900747" y="89353"/>
                  </a:lnTo>
                  <a:lnTo>
                    <a:pt x="892022" y="90766"/>
                  </a:lnTo>
                  <a:lnTo>
                    <a:pt x="553275" y="102107"/>
                  </a:lnTo>
                  <a:lnTo>
                    <a:pt x="472443" y="100269"/>
                  </a:lnTo>
                  <a:lnTo>
                    <a:pt x="403578" y="98641"/>
                  </a:lnTo>
                  <a:lnTo>
                    <a:pt x="345539" y="97210"/>
                  </a:lnTo>
                  <a:lnTo>
                    <a:pt x="297189" y="95964"/>
                  </a:lnTo>
                  <a:lnTo>
                    <a:pt x="257389" y="94890"/>
                  </a:lnTo>
                  <a:lnTo>
                    <a:pt x="198885" y="93205"/>
                  </a:lnTo>
                  <a:lnTo>
                    <a:pt x="160918" y="92055"/>
                  </a:lnTo>
                  <a:lnTo>
                    <a:pt x="146790" y="91649"/>
                  </a:lnTo>
                  <a:lnTo>
                    <a:pt x="96079" y="90851"/>
                  </a:lnTo>
                  <a:lnTo>
                    <a:pt x="32258" y="90765"/>
                  </a:lnTo>
                  <a:lnTo>
                    <a:pt x="0" y="90766"/>
                  </a:lnTo>
                </a:path>
              </a:pathLst>
            </a:custGeom>
            <a:ln w="38099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24572" y="3345180"/>
              <a:ext cx="0" cy="163830"/>
            </a:xfrm>
            <a:custGeom>
              <a:avLst/>
              <a:gdLst/>
              <a:ahLst/>
              <a:cxnLst/>
              <a:rect l="l" t="t" r="r" b="b"/>
              <a:pathLst>
                <a:path h="163829">
                  <a:moveTo>
                    <a:pt x="0" y="0"/>
                  </a:moveTo>
                  <a:lnTo>
                    <a:pt x="0" y="163512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3466" y="3307841"/>
              <a:ext cx="734695" cy="215265"/>
            </a:xfrm>
            <a:custGeom>
              <a:avLst/>
              <a:gdLst/>
              <a:ahLst/>
              <a:cxnLst/>
              <a:rect l="l" t="t" r="r" b="b"/>
              <a:pathLst>
                <a:path w="734695" h="215264">
                  <a:moveTo>
                    <a:pt x="734567" y="214884"/>
                  </a:moveTo>
                  <a:lnTo>
                    <a:pt x="677358" y="210498"/>
                  </a:lnTo>
                  <a:lnTo>
                    <a:pt x="620543" y="206023"/>
                  </a:lnTo>
                  <a:lnTo>
                    <a:pt x="564518" y="201371"/>
                  </a:lnTo>
                  <a:lnTo>
                    <a:pt x="509676" y="196451"/>
                  </a:lnTo>
                  <a:lnTo>
                    <a:pt x="456414" y="191175"/>
                  </a:lnTo>
                  <a:lnTo>
                    <a:pt x="405125" y="185453"/>
                  </a:lnTo>
                  <a:lnTo>
                    <a:pt x="356205" y="179196"/>
                  </a:lnTo>
                  <a:lnTo>
                    <a:pt x="310049" y="172314"/>
                  </a:lnTo>
                  <a:lnTo>
                    <a:pt x="267052" y="164718"/>
                  </a:lnTo>
                  <a:lnTo>
                    <a:pt x="227608" y="156319"/>
                  </a:lnTo>
                  <a:lnTo>
                    <a:pt x="110445" y="108945"/>
                  </a:lnTo>
                  <a:lnTo>
                    <a:pt x="50145" y="60083"/>
                  </a:lnTo>
                  <a:lnTo>
                    <a:pt x="12801" y="17936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22798" y="3297174"/>
              <a:ext cx="563880" cy="2257425"/>
            </a:xfrm>
            <a:custGeom>
              <a:avLst/>
              <a:gdLst/>
              <a:ahLst/>
              <a:cxnLst/>
              <a:rect l="l" t="t" r="r" b="b"/>
              <a:pathLst>
                <a:path w="563879" h="2257425">
                  <a:moveTo>
                    <a:pt x="0" y="0"/>
                  </a:moveTo>
                  <a:lnTo>
                    <a:pt x="19428" y="40425"/>
                  </a:lnTo>
                  <a:lnTo>
                    <a:pt x="38704" y="81342"/>
                  </a:lnTo>
                  <a:lnTo>
                    <a:pt x="57676" y="123241"/>
                  </a:lnTo>
                  <a:lnTo>
                    <a:pt x="76191" y="166613"/>
                  </a:lnTo>
                  <a:lnTo>
                    <a:pt x="94097" y="211948"/>
                  </a:lnTo>
                  <a:lnTo>
                    <a:pt x="111242" y="259738"/>
                  </a:lnTo>
                  <a:lnTo>
                    <a:pt x="127473" y="310474"/>
                  </a:lnTo>
                  <a:lnTo>
                    <a:pt x="142639" y="364647"/>
                  </a:lnTo>
                  <a:lnTo>
                    <a:pt x="156586" y="422748"/>
                  </a:lnTo>
                  <a:lnTo>
                    <a:pt x="169164" y="485267"/>
                  </a:lnTo>
                  <a:lnTo>
                    <a:pt x="175871" y="527494"/>
                  </a:lnTo>
                  <a:lnTo>
                    <a:pt x="181322" y="572791"/>
                  </a:lnTo>
                  <a:lnTo>
                    <a:pt x="185716" y="620745"/>
                  </a:lnTo>
                  <a:lnTo>
                    <a:pt x="189252" y="670941"/>
                  </a:lnTo>
                  <a:lnTo>
                    <a:pt x="192126" y="722967"/>
                  </a:lnTo>
                  <a:lnTo>
                    <a:pt x="194538" y="776409"/>
                  </a:lnTo>
                  <a:lnTo>
                    <a:pt x="196686" y="830855"/>
                  </a:lnTo>
                  <a:lnTo>
                    <a:pt x="198767" y="885890"/>
                  </a:lnTo>
                  <a:lnTo>
                    <a:pt x="200981" y="941101"/>
                  </a:lnTo>
                  <a:lnTo>
                    <a:pt x="203525" y="996075"/>
                  </a:lnTo>
                  <a:lnTo>
                    <a:pt x="206598" y="1050399"/>
                  </a:lnTo>
                  <a:lnTo>
                    <a:pt x="210397" y="1103660"/>
                  </a:lnTo>
                  <a:lnTo>
                    <a:pt x="215122" y="1155443"/>
                  </a:lnTo>
                  <a:lnTo>
                    <a:pt x="220970" y="1205337"/>
                  </a:lnTo>
                  <a:lnTo>
                    <a:pt x="228140" y="1252927"/>
                  </a:lnTo>
                  <a:lnTo>
                    <a:pt x="236829" y="1297800"/>
                  </a:lnTo>
                  <a:lnTo>
                    <a:pt x="251109" y="1354669"/>
                  </a:lnTo>
                  <a:lnTo>
                    <a:pt x="268208" y="1409658"/>
                  </a:lnTo>
                  <a:lnTo>
                    <a:pt x="287578" y="1462844"/>
                  </a:lnTo>
                  <a:lnTo>
                    <a:pt x="308672" y="1514307"/>
                  </a:lnTo>
                  <a:lnTo>
                    <a:pt x="330940" y="1564124"/>
                  </a:lnTo>
                  <a:lnTo>
                    <a:pt x="353834" y="1612374"/>
                  </a:lnTo>
                  <a:lnTo>
                    <a:pt x="376807" y="1659135"/>
                  </a:lnTo>
                  <a:lnTo>
                    <a:pt x="399310" y="1704486"/>
                  </a:lnTo>
                  <a:lnTo>
                    <a:pt x="420795" y="1748504"/>
                  </a:lnTo>
                  <a:lnTo>
                    <a:pt x="440713" y="1791269"/>
                  </a:lnTo>
                  <a:lnTo>
                    <a:pt x="458517" y="1832859"/>
                  </a:lnTo>
                  <a:lnTo>
                    <a:pt x="473659" y="1873351"/>
                  </a:lnTo>
                  <a:lnTo>
                    <a:pt x="510751" y="2000747"/>
                  </a:lnTo>
                  <a:lnTo>
                    <a:pt x="539210" y="2125148"/>
                  </a:lnTo>
                  <a:lnTo>
                    <a:pt x="557448" y="2219573"/>
                  </a:lnTo>
                  <a:lnTo>
                    <a:pt x="563880" y="2257044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92446" y="5453633"/>
              <a:ext cx="4707890" cy="135890"/>
            </a:xfrm>
            <a:custGeom>
              <a:avLst/>
              <a:gdLst/>
              <a:ahLst/>
              <a:cxnLst/>
              <a:rect l="l" t="t" r="r" b="b"/>
              <a:pathLst>
                <a:path w="4707890" h="135889">
                  <a:moveTo>
                    <a:pt x="0" y="101726"/>
                  </a:moveTo>
                  <a:lnTo>
                    <a:pt x="42509" y="93120"/>
                  </a:lnTo>
                  <a:lnTo>
                    <a:pt x="82437" y="85913"/>
                  </a:lnTo>
                  <a:lnTo>
                    <a:pt x="123481" y="80961"/>
                  </a:lnTo>
                  <a:lnTo>
                    <a:pt x="169341" y="79120"/>
                  </a:lnTo>
                  <a:lnTo>
                    <a:pt x="217742" y="79571"/>
                  </a:lnTo>
                  <a:lnTo>
                    <a:pt x="266130" y="80775"/>
                  </a:lnTo>
                  <a:lnTo>
                    <a:pt x="314509" y="82514"/>
                  </a:lnTo>
                  <a:lnTo>
                    <a:pt x="362882" y="84567"/>
                  </a:lnTo>
                  <a:lnTo>
                    <a:pt x="411255" y="86716"/>
                  </a:lnTo>
                  <a:lnTo>
                    <a:pt x="459630" y="88742"/>
                  </a:lnTo>
                  <a:lnTo>
                    <a:pt x="508012" y="90423"/>
                  </a:lnTo>
                  <a:lnTo>
                    <a:pt x="1309560" y="113029"/>
                  </a:lnTo>
                  <a:lnTo>
                    <a:pt x="1329351" y="115653"/>
                  </a:lnTo>
                  <a:lnTo>
                    <a:pt x="1368932" y="120895"/>
                  </a:lnTo>
                  <a:lnTo>
                    <a:pt x="1405429" y="130860"/>
                  </a:lnTo>
                  <a:lnTo>
                    <a:pt x="1413779" y="134198"/>
                  </a:lnTo>
                  <a:lnTo>
                    <a:pt x="1422450" y="135635"/>
                  </a:lnTo>
                  <a:lnTo>
                    <a:pt x="1471856" y="135305"/>
                  </a:lnTo>
                  <a:lnTo>
                    <a:pt x="1521254" y="134400"/>
                  </a:lnTo>
                  <a:lnTo>
                    <a:pt x="1570644" y="133054"/>
                  </a:lnTo>
                  <a:lnTo>
                    <a:pt x="1620031" y="131398"/>
                  </a:lnTo>
                  <a:lnTo>
                    <a:pt x="1669414" y="129566"/>
                  </a:lnTo>
                  <a:lnTo>
                    <a:pt x="1718798" y="127690"/>
                  </a:lnTo>
                  <a:lnTo>
                    <a:pt x="1768183" y="125901"/>
                  </a:lnTo>
                  <a:lnTo>
                    <a:pt x="1817573" y="124332"/>
                  </a:lnTo>
                  <a:lnTo>
                    <a:pt x="1849802" y="116198"/>
                  </a:lnTo>
                  <a:lnTo>
                    <a:pt x="1867105" y="112058"/>
                  </a:lnTo>
                  <a:lnTo>
                    <a:pt x="1877475" y="110495"/>
                  </a:lnTo>
                  <a:lnTo>
                    <a:pt x="1888906" y="110096"/>
                  </a:lnTo>
                  <a:lnTo>
                    <a:pt x="1909391" y="109445"/>
                  </a:lnTo>
                  <a:lnTo>
                    <a:pt x="1946923" y="107127"/>
                  </a:lnTo>
                  <a:lnTo>
                    <a:pt x="2009495" y="101726"/>
                  </a:lnTo>
                  <a:lnTo>
                    <a:pt x="2032114" y="99275"/>
                  </a:lnTo>
                  <a:lnTo>
                    <a:pt x="2054688" y="96408"/>
                  </a:lnTo>
                  <a:lnTo>
                    <a:pt x="2077243" y="93375"/>
                  </a:lnTo>
                  <a:lnTo>
                    <a:pt x="2099805" y="90423"/>
                  </a:lnTo>
                  <a:lnTo>
                    <a:pt x="2126970" y="81311"/>
                  </a:lnTo>
                  <a:lnTo>
                    <a:pt x="2134338" y="78828"/>
                  </a:lnTo>
                  <a:lnTo>
                    <a:pt x="2132558" y="79606"/>
                  </a:lnTo>
                  <a:lnTo>
                    <a:pt x="2178837" y="67817"/>
                  </a:lnTo>
                  <a:lnTo>
                    <a:pt x="2195704" y="61909"/>
                  </a:lnTo>
                  <a:lnTo>
                    <a:pt x="2204117" y="58913"/>
                  </a:lnTo>
                  <a:lnTo>
                    <a:pt x="2212695" y="56514"/>
                  </a:lnTo>
                  <a:lnTo>
                    <a:pt x="2252485" y="49091"/>
                  </a:lnTo>
                  <a:lnTo>
                    <a:pt x="2291254" y="43892"/>
                  </a:lnTo>
                  <a:lnTo>
                    <a:pt x="2330256" y="39353"/>
                  </a:lnTo>
                  <a:lnTo>
                    <a:pt x="2370747" y="33908"/>
                  </a:lnTo>
                  <a:lnTo>
                    <a:pt x="2404149" y="27599"/>
                  </a:lnTo>
                  <a:lnTo>
                    <a:pt x="2438306" y="20248"/>
                  </a:lnTo>
                  <a:lnTo>
                    <a:pt x="2472550" y="14076"/>
                  </a:lnTo>
                  <a:lnTo>
                    <a:pt x="2506218" y="11302"/>
                  </a:lnTo>
                  <a:lnTo>
                    <a:pt x="4707636" y="0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821417" y="4572762"/>
              <a:ext cx="108585" cy="1637030"/>
            </a:xfrm>
            <a:custGeom>
              <a:avLst/>
              <a:gdLst/>
              <a:ahLst/>
              <a:cxnLst/>
              <a:rect l="l" t="t" r="r" b="b"/>
              <a:pathLst>
                <a:path w="108584" h="1637029">
                  <a:moveTo>
                    <a:pt x="7461" y="1636776"/>
                  </a:moveTo>
                  <a:lnTo>
                    <a:pt x="7461" y="1580337"/>
                  </a:lnTo>
                  <a:lnTo>
                    <a:pt x="7378" y="1551345"/>
                  </a:lnTo>
                  <a:lnTo>
                    <a:pt x="6773" y="1478742"/>
                  </a:lnTo>
                  <a:lnTo>
                    <a:pt x="6296" y="1435993"/>
                  </a:lnTo>
                  <a:lnTo>
                    <a:pt x="5731" y="1389521"/>
                  </a:lnTo>
                  <a:lnTo>
                    <a:pt x="5100" y="1339756"/>
                  </a:lnTo>
                  <a:lnTo>
                    <a:pt x="4426" y="1287131"/>
                  </a:lnTo>
                  <a:lnTo>
                    <a:pt x="3730" y="1232075"/>
                  </a:lnTo>
                  <a:lnTo>
                    <a:pt x="3035" y="1175020"/>
                  </a:lnTo>
                  <a:lnTo>
                    <a:pt x="2361" y="1116398"/>
                  </a:lnTo>
                  <a:lnTo>
                    <a:pt x="1730" y="1056639"/>
                  </a:lnTo>
                  <a:lnTo>
                    <a:pt x="1165" y="996175"/>
                  </a:lnTo>
                  <a:lnTo>
                    <a:pt x="688" y="935436"/>
                  </a:lnTo>
                  <a:lnTo>
                    <a:pt x="320" y="874854"/>
                  </a:lnTo>
                  <a:lnTo>
                    <a:pt x="83" y="814860"/>
                  </a:lnTo>
                  <a:lnTo>
                    <a:pt x="0" y="755885"/>
                  </a:lnTo>
                  <a:lnTo>
                    <a:pt x="91" y="698360"/>
                  </a:lnTo>
                  <a:lnTo>
                    <a:pt x="378" y="642716"/>
                  </a:lnTo>
                  <a:lnTo>
                    <a:pt x="885" y="589385"/>
                  </a:lnTo>
                  <a:lnTo>
                    <a:pt x="1632" y="538797"/>
                  </a:lnTo>
                  <a:lnTo>
                    <a:pt x="2641" y="491384"/>
                  </a:lnTo>
                  <a:lnTo>
                    <a:pt x="3935" y="447576"/>
                  </a:lnTo>
                  <a:lnTo>
                    <a:pt x="5534" y="407806"/>
                  </a:lnTo>
                  <a:lnTo>
                    <a:pt x="14889" y="283115"/>
                  </a:lnTo>
                  <a:lnTo>
                    <a:pt x="24382" y="210856"/>
                  </a:lnTo>
                  <a:lnTo>
                    <a:pt x="35646" y="153281"/>
                  </a:lnTo>
                  <a:lnTo>
                    <a:pt x="48386" y="107942"/>
                  </a:lnTo>
                  <a:lnTo>
                    <a:pt x="62306" y="72391"/>
                  </a:lnTo>
                  <a:lnTo>
                    <a:pt x="92507" y="20867"/>
                  </a:lnTo>
                  <a:lnTo>
                    <a:pt x="108198" y="0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935717" y="2236469"/>
              <a:ext cx="563880" cy="2336800"/>
            </a:xfrm>
            <a:custGeom>
              <a:avLst/>
              <a:gdLst/>
              <a:ahLst/>
              <a:cxnLst/>
              <a:rect l="l" t="t" r="r" b="b"/>
              <a:pathLst>
                <a:path w="563879" h="2336800">
                  <a:moveTo>
                    <a:pt x="0" y="2336291"/>
                  </a:moveTo>
                  <a:lnTo>
                    <a:pt x="48554" y="2315790"/>
                  </a:lnTo>
                  <a:lnTo>
                    <a:pt x="93172" y="2241748"/>
                  </a:lnTo>
                  <a:lnTo>
                    <a:pt x="112776" y="2167915"/>
                  </a:lnTo>
                  <a:lnTo>
                    <a:pt x="122029" y="2104535"/>
                  </a:lnTo>
                  <a:lnTo>
                    <a:pt x="126835" y="2032924"/>
                  </a:lnTo>
                  <a:lnTo>
                    <a:pt x="128345" y="1993681"/>
                  </a:lnTo>
                  <a:lnTo>
                    <a:pt x="129673" y="1951959"/>
                  </a:lnTo>
                  <a:lnTo>
                    <a:pt x="131128" y="1907619"/>
                  </a:lnTo>
                  <a:lnTo>
                    <a:pt x="133020" y="1860519"/>
                  </a:lnTo>
                  <a:lnTo>
                    <a:pt x="135660" y="1810519"/>
                  </a:lnTo>
                  <a:lnTo>
                    <a:pt x="139357" y="1757479"/>
                  </a:lnTo>
                  <a:lnTo>
                    <a:pt x="144421" y="1701259"/>
                  </a:lnTo>
                  <a:lnTo>
                    <a:pt x="151162" y="1641718"/>
                  </a:lnTo>
                  <a:lnTo>
                    <a:pt x="159889" y="1578716"/>
                  </a:lnTo>
                  <a:lnTo>
                    <a:pt x="170913" y="1512112"/>
                  </a:lnTo>
                  <a:lnTo>
                    <a:pt x="184543" y="1441767"/>
                  </a:lnTo>
                  <a:lnTo>
                    <a:pt x="192592" y="1403759"/>
                  </a:lnTo>
                  <a:lnTo>
                    <a:pt x="201170" y="1364518"/>
                  </a:lnTo>
                  <a:lnTo>
                    <a:pt x="210259" y="1324089"/>
                  </a:lnTo>
                  <a:lnTo>
                    <a:pt x="219840" y="1282515"/>
                  </a:lnTo>
                  <a:lnTo>
                    <a:pt x="229894" y="1239841"/>
                  </a:lnTo>
                  <a:lnTo>
                    <a:pt x="240402" y="1196111"/>
                  </a:lnTo>
                  <a:lnTo>
                    <a:pt x="251345" y="1151368"/>
                  </a:lnTo>
                  <a:lnTo>
                    <a:pt x="262704" y="1105657"/>
                  </a:lnTo>
                  <a:lnTo>
                    <a:pt x="274460" y="1059022"/>
                  </a:lnTo>
                  <a:lnTo>
                    <a:pt x="286594" y="1011506"/>
                  </a:lnTo>
                  <a:lnTo>
                    <a:pt x="299088" y="963154"/>
                  </a:lnTo>
                  <a:lnTo>
                    <a:pt x="311923" y="914010"/>
                  </a:lnTo>
                  <a:lnTo>
                    <a:pt x="325079" y="864118"/>
                  </a:lnTo>
                  <a:lnTo>
                    <a:pt x="338537" y="813521"/>
                  </a:lnTo>
                  <a:lnTo>
                    <a:pt x="352280" y="762264"/>
                  </a:lnTo>
                  <a:lnTo>
                    <a:pt x="366287" y="710391"/>
                  </a:lnTo>
                  <a:lnTo>
                    <a:pt x="380541" y="657946"/>
                  </a:lnTo>
                  <a:lnTo>
                    <a:pt x="395021" y="604973"/>
                  </a:lnTo>
                  <a:lnTo>
                    <a:pt x="409709" y="551516"/>
                  </a:lnTo>
                  <a:lnTo>
                    <a:pt x="424587" y="497618"/>
                  </a:lnTo>
                  <a:lnTo>
                    <a:pt x="439635" y="443325"/>
                  </a:lnTo>
                  <a:lnTo>
                    <a:pt x="454834" y="388679"/>
                  </a:lnTo>
                  <a:lnTo>
                    <a:pt x="470166" y="333725"/>
                  </a:lnTo>
                  <a:lnTo>
                    <a:pt x="485611" y="278508"/>
                  </a:lnTo>
                  <a:lnTo>
                    <a:pt x="501151" y="223070"/>
                  </a:lnTo>
                  <a:lnTo>
                    <a:pt x="516767" y="167456"/>
                  </a:lnTo>
                  <a:lnTo>
                    <a:pt x="532440" y="111711"/>
                  </a:lnTo>
                  <a:lnTo>
                    <a:pt x="548150" y="55877"/>
                  </a:lnTo>
                  <a:lnTo>
                    <a:pt x="563880" y="0"/>
                  </a:lnTo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510354" y="1366266"/>
              <a:ext cx="226060" cy="881380"/>
            </a:xfrm>
            <a:custGeom>
              <a:avLst/>
              <a:gdLst/>
              <a:ahLst/>
              <a:cxnLst/>
              <a:rect l="l" t="t" r="r" b="b"/>
              <a:pathLst>
                <a:path w="226059" h="881380">
                  <a:moveTo>
                    <a:pt x="3000" y="880872"/>
                  </a:moveTo>
                  <a:lnTo>
                    <a:pt x="1135" y="837347"/>
                  </a:lnTo>
                  <a:lnTo>
                    <a:pt x="0" y="793025"/>
                  </a:lnTo>
                  <a:lnTo>
                    <a:pt x="324" y="747108"/>
                  </a:lnTo>
                  <a:lnTo>
                    <a:pt x="2838" y="698800"/>
                  </a:lnTo>
                  <a:lnTo>
                    <a:pt x="8270" y="647303"/>
                  </a:lnTo>
                  <a:lnTo>
                    <a:pt x="17352" y="591821"/>
                  </a:lnTo>
                  <a:lnTo>
                    <a:pt x="30813" y="531558"/>
                  </a:lnTo>
                  <a:lnTo>
                    <a:pt x="76867" y="386566"/>
                  </a:lnTo>
                  <a:lnTo>
                    <a:pt x="142041" y="210724"/>
                  </a:lnTo>
                  <a:lnTo>
                    <a:pt x="200264" y="62410"/>
                  </a:lnTo>
                  <a:lnTo>
                    <a:pt x="225466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7382192" y="2148776"/>
            <a:ext cx="3153410" cy="3616325"/>
            <a:chOff x="7382192" y="2148776"/>
            <a:chExt cx="3153410" cy="3616325"/>
          </a:xfrm>
        </p:grpSpPr>
        <p:sp>
          <p:nvSpPr>
            <p:cNvPr id="63" name="object 63"/>
            <p:cNvSpPr/>
            <p:nvPr/>
          </p:nvSpPr>
          <p:spPr>
            <a:xfrm>
              <a:off x="10503408" y="2180844"/>
              <a:ext cx="0" cy="161925"/>
            </a:xfrm>
            <a:custGeom>
              <a:avLst/>
              <a:gdLst/>
              <a:ahLst/>
              <a:cxnLst/>
              <a:rect l="l" t="t" r="r" b="b"/>
              <a:pathLst>
                <a:path h="161925">
                  <a:moveTo>
                    <a:pt x="0" y="0"/>
                  </a:moveTo>
                  <a:lnTo>
                    <a:pt x="0" y="161925"/>
                  </a:lnTo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95210" y="4405122"/>
              <a:ext cx="2986405" cy="1347470"/>
            </a:xfrm>
            <a:custGeom>
              <a:avLst/>
              <a:gdLst/>
              <a:ahLst/>
              <a:cxnLst/>
              <a:rect l="l" t="t" r="r" b="b"/>
              <a:pathLst>
                <a:path w="2986404" h="1347470">
                  <a:moveTo>
                    <a:pt x="2176272" y="0"/>
                  </a:moveTo>
                  <a:lnTo>
                    <a:pt x="0" y="0"/>
                  </a:lnTo>
                  <a:lnTo>
                    <a:pt x="0" y="947928"/>
                  </a:lnTo>
                  <a:lnTo>
                    <a:pt x="1269492" y="947928"/>
                  </a:lnTo>
                  <a:lnTo>
                    <a:pt x="2986087" y="1346847"/>
                  </a:lnTo>
                  <a:lnTo>
                    <a:pt x="1813560" y="947928"/>
                  </a:lnTo>
                  <a:lnTo>
                    <a:pt x="2176272" y="947928"/>
                  </a:lnTo>
                  <a:lnTo>
                    <a:pt x="2176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395210" y="4405122"/>
              <a:ext cx="2986405" cy="1347470"/>
            </a:xfrm>
            <a:custGeom>
              <a:avLst/>
              <a:gdLst/>
              <a:ahLst/>
              <a:cxnLst/>
              <a:rect l="l" t="t" r="r" b="b"/>
              <a:pathLst>
                <a:path w="2986404" h="1347470">
                  <a:moveTo>
                    <a:pt x="0" y="0"/>
                  </a:moveTo>
                  <a:lnTo>
                    <a:pt x="1269492" y="0"/>
                  </a:lnTo>
                  <a:lnTo>
                    <a:pt x="1813560" y="0"/>
                  </a:lnTo>
                  <a:lnTo>
                    <a:pt x="2176272" y="0"/>
                  </a:lnTo>
                  <a:lnTo>
                    <a:pt x="2176272" y="552958"/>
                  </a:lnTo>
                  <a:lnTo>
                    <a:pt x="2176272" y="789940"/>
                  </a:lnTo>
                  <a:lnTo>
                    <a:pt x="2176272" y="947928"/>
                  </a:lnTo>
                  <a:lnTo>
                    <a:pt x="1813560" y="947928"/>
                  </a:lnTo>
                  <a:lnTo>
                    <a:pt x="2986087" y="1346847"/>
                  </a:lnTo>
                  <a:lnTo>
                    <a:pt x="1269492" y="947928"/>
                  </a:lnTo>
                  <a:lnTo>
                    <a:pt x="0" y="947928"/>
                  </a:lnTo>
                  <a:lnTo>
                    <a:pt x="0" y="789940"/>
                  </a:lnTo>
                  <a:lnTo>
                    <a:pt x="0" y="552958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7472963" y="4468352"/>
            <a:ext cx="2008505" cy="8178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223520">
              <a:lnSpc>
                <a:spcPct val="98600"/>
              </a:lnSpc>
              <a:spcBef>
                <a:spcPts val="120"/>
              </a:spcBef>
              <a:buChar char="●"/>
              <a:tabLst>
                <a:tab pos="236220" algn="l"/>
              </a:tabLst>
            </a:pPr>
            <a:r>
              <a:rPr sz="105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監視・制御機能の強化に係る</a:t>
            </a:r>
            <a:r>
              <a:rPr sz="105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整備を行う場合、その概要、当該整</a:t>
            </a:r>
            <a:r>
              <a:rPr sz="105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備によりカバーされる世帯数およびその加入世帯数、加入率について</a:t>
            </a:r>
            <a:r>
              <a:rPr sz="1050" b="1" spc="-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記載すること。</a:t>
            </a:r>
            <a:endParaRPr sz="1050" dirty="0">
              <a:latin typeface="ＭＳ Ｐゴシック"/>
              <a:cs typeface="ＭＳ Ｐゴシック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0236359" y="5092700"/>
            <a:ext cx="2412841" cy="1536700"/>
            <a:chOff x="10204639" y="5077908"/>
            <a:chExt cx="2551430" cy="1536700"/>
          </a:xfrm>
        </p:grpSpPr>
        <p:sp>
          <p:nvSpPr>
            <p:cNvPr id="76" name="object 76"/>
            <p:cNvSpPr/>
            <p:nvPr/>
          </p:nvSpPr>
          <p:spPr>
            <a:xfrm>
              <a:off x="10217657" y="5090925"/>
              <a:ext cx="2525395" cy="1510665"/>
            </a:xfrm>
            <a:custGeom>
              <a:avLst/>
              <a:gdLst/>
              <a:ahLst/>
              <a:cxnLst/>
              <a:rect l="l" t="t" r="r" b="b"/>
              <a:pathLst>
                <a:path w="2525395" h="1510665">
                  <a:moveTo>
                    <a:pt x="2273554" y="0"/>
                  </a:moveTo>
                  <a:lnTo>
                    <a:pt x="251714" y="0"/>
                  </a:lnTo>
                  <a:lnTo>
                    <a:pt x="206469" y="4055"/>
                  </a:lnTo>
                  <a:lnTo>
                    <a:pt x="163884" y="15748"/>
                  </a:lnTo>
                  <a:lnTo>
                    <a:pt x="124670" y="34367"/>
                  </a:lnTo>
                  <a:lnTo>
                    <a:pt x="89539" y="59201"/>
                  </a:lnTo>
                  <a:lnTo>
                    <a:pt x="59201" y="89539"/>
                  </a:lnTo>
                  <a:lnTo>
                    <a:pt x="34367" y="124670"/>
                  </a:lnTo>
                  <a:lnTo>
                    <a:pt x="15748" y="163884"/>
                  </a:lnTo>
                  <a:lnTo>
                    <a:pt x="4055" y="206469"/>
                  </a:lnTo>
                  <a:lnTo>
                    <a:pt x="0" y="251713"/>
                  </a:lnTo>
                  <a:lnTo>
                    <a:pt x="0" y="1258557"/>
                  </a:lnTo>
                  <a:lnTo>
                    <a:pt x="4055" y="1303806"/>
                  </a:lnTo>
                  <a:lnTo>
                    <a:pt x="15748" y="1346393"/>
                  </a:lnTo>
                  <a:lnTo>
                    <a:pt x="34367" y="1385609"/>
                  </a:lnTo>
                  <a:lnTo>
                    <a:pt x="59201" y="1420742"/>
                  </a:lnTo>
                  <a:lnTo>
                    <a:pt x="89539" y="1451081"/>
                  </a:lnTo>
                  <a:lnTo>
                    <a:pt x="124670" y="1475916"/>
                  </a:lnTo>
                  <a:lnTo>
                    <a:pt x="163884" y="1494535"/>
                  </a:lnTo>
                  <a:lnTo>
                    <a:pt x="206469" y="1506228"/>
                  </a:lnTo>
                  <a:lnTo>
                    <a:pt x="251714" y="1510283"/>
                  </a:lnTo>
                  <a:lnTo>
                    <a:pt x="2273554" y="1510283"/>
                  </a:lnTo>
                  <a:lnTo>
                    <a:pt x="2318798" y="1506228"/>
                  </a:lnTo>
                  <a:lnTo>
                    <a:pt x="2361383" y="1494535"/>
                  </a:lnTo>
                  <a:lnTo>
                    <a:pt x="2400597" y="1475916"/>
                  </a:lnTo>
                  <a:lnTo>
                    <a:pt x="2435728" y="1451081"/>
                  </a:lnTo>
                  <a:lnTo>
                    <a:pt x="2466066" y="1420742"/>
                  </a:lnTo>
                  <a:lnTo>
                    <a:pt x="2490900" y="1385609"/>
                  </a:lnTo>
                  <a:lnTo>
                    <a:pt x="2509519" y="1346393"/>
                  </a:lnTo>
                  <a:lnTo>
                    <a:pt x="2521212" y="1303806"/>
                  </a:lnTo>
                  <a:lnTo>
                    <a:pt x="2525268" y="1258557"/>
                  </a:lnTo>
                  <a:lnTo>
                    <a:pt x="2525268" y="251713"/>
                  </a:lnTo>
                  <a:lnTo>
                    <a:pt x="2521212" y="206469"/>
                  </a:lnTo>
                  <a:lnTo>
                    <a:pt x="2509519" y="163884"/>
                  </a:lnTo>
                  <a:lnTo>
                    <a:pt x="2490900" y="124670"/>
                  </a:lnTo>
                  <a:lnTo>
                    <a:pt x="2466066" y="89539"/>
                  </a:lnTo>
                  <a:lnTo>
                    <a:pt x="2435728" y="59201"/>
                  </a:lnTo>
                  <a:lnTo>
                    <a:pt x="2400597" y="34367"/>
                  </a:lnTo>
                  <a:lnTo>
                    <a:pt x="2361383" y="15748"/>
                  </a:lnTo>
                  <a:lnTo>
                    <a:pt x="2318798" y="4055"/>
                  </a:lnTo>
                  <a:lnTo>
                    <a:pt x="2273554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217656" y="5090925"/>
              <a:ext cx="2525395" cy="1510665"/>
            </a:xfrm>
            <a:custGeom>
              <a:avLst/>
              <a:gdLst/>
              <a:ahLst/>
              <a:cxnLst/>
              <a:rect l="l" t="t" r="r" b="b"/>
              <a:pathLst>
                <a:path w="2525395" h="1510665">
                  <a:moveTo>
                    <a:pt x="0" y="251713"/>
                  </a:moveTo>
                  <a:lnTo>
                    <a:pt x="4055" y="206469"/>
                  </a:lnTo>
                  <a:lnTo>
                    <a:pt x="15748" y="163884"/>
                  </a:lnTo>
                  <a:lnTo>
                    <a:pt x="34367" y="124670"/>
                  </a:lnTo>
                  <a:lnTo>
                    <a:pt x="59201" y="89539"/>
                  </a:lnTo>
                  <a:lnTo>
                    <a:pt x="89539" y="59201"/>
                  </a:lnTo>
                  <a:lnTo>
                    <a:pt x="124670" y="34367"/>
                  </a:lnTo>
                  <a:lnTo>
                    <a:pt x="163884" y="15748"/>
                  </a:lnTo>
                  <a:lnTo>
                    <a:pt x="206469" y="4055"/>
                  </a:lnTo>
                  <a:lnTo>
                    <a:pt x="251714" y="0"/>
                  </a:lnTo>
                  <a:lnTo>
                    <a:pt x="2273554" y="0"/>
                  </a:lnTo>
                  <a:lnTo>
                    <a:pt x="2318798" y="4055"/>
                  </a:lnTo>
                  <a:lnTo>
                    <a:pt x="2361383" y="15748"/>
                  </a:lnTo>
                  <a:lnTo>
                    <a:pt x="2400597" y="34367"/>
                  </a:lnTo>
                  <a:lnTo>
                    <a:pt x="2435728" y="59201"/>
                  </a:lnTo>
                  <a:lnTo>
                    <a:pt x="2466066" y="89539"/>
                  </a:lnTo>
                  <a:lnTo>
                    <a:pt x="2490900" y="124670"/>
                  </a:lnTo>
                  <a:lnTo>
                    <a:pt x="2509519" y="163884"/>
                  </a:lnTo>
                  <a:lnTo>
                    <a:pt x="2521212" y="206469"/>
                  </a:lnTo>
                  <a:lnTo>
                    <a:pt x="2525268" y="251713"/>
                  </a:lnTo>
                  <a:lnTo>
                    <a:pt x="2525268" y="1258557"/>
                  </a:lnTo>
                  <a:lnTo>
                    <a:pt x="2521212" y="1303806"/>
                  </a:lnTo>
                  <a:lnTo>
                    <a:pt x="2509519" y="1346393"/>
                  </a:lnTo>
                  <a:lnTo>
                    <a:pt x="2490900" y="1385609"/>
                  </a:lnTo>
                  <a:lnTo>
                    <a:pt x="2466066" y="1420742"/>
                  </a:lnTo>
                  <a:lnTo>
                    <a:pt x="2435728" y="1451081"/>
                  </a:lnTo>
                  <a:lnTo>
                    <a:pt x="2400597" y="1475916"/>
                  </a:lnTo>
                  <a:lnTo>
                    <a:pt x="2361383" y="1494535"/>
                  </a:lnTo>
                  <a:lnTo>
                    <a:pt x="2318798" y="1506228"/>
                  </a:lnTo>
                  <a:lnTo>
                    <a:pt x="2273554" y="1510283"/>
                  </a:lnTo>
                  <a:lnTo>
                    <a:pt x="251714" y="1510283"/>
                  </a:lnTo>
                  <a:lnTo>
                    <a:pt x="206469" y="1506228"/>
                  </a:lnTo>
                  <a:lnTo>
                    <a:pt x="163884" y="1494535"/>
                  </a:lnTo>
                  <a:lnTo>
                    <a:pt x="124670" y="1475916"/>
                  </a:lnTo>
                  <a:lnTo>
                    <a:pt x="89539" y="1451081"/>
                  </a:lnTo>
                  <a:lnTo>
                    <a:pt x="59201" y="1420742"/>
                  </a:lnTo>
                  <a:lnTo>
                    <a:pt x="34367" y="1385609"/>
                  </a:lnTo>
                  <a:lnTo>
                    <a:pt x="15748" y="1346393"/>
                  </a:lnTo>
                  <a:lnTo>
                    <a:pt x="4055" y="1303806"/>
                  </a:lnTo>
                  <a:lnTo>
                    <a:pt x="0" y="1258557"/>
                  </a:lnTo>
                  <a:lnTo>
                    <a:pt x="0" y="25171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0416572" y="5213894"/>
            <a:ext cx="2160905" cy="5149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50" spc="-15" dirty="0">
                <a:latin typeface="ＭＳ Ｐゴシック"/>
                <a:cs typeface="ＭＳ Ｐゴシック"/>
              </a:rPr>
              <a:t>【監視・制御機能の強化】</a:t>
            </a:r>
            <a:endParaRPr sz="1050" dirty="0">
              <a:latin typeface="ＭＳ Ｐゴシック"/>
              <a:cs typeface="ＭＳ Ｐゴシック"/>
            </a:endParaRPr>
          </a:p>
          <a:p>
            <a:pPr marL="12700" marR="5080">
              <a:lnSpc>
                <a:spcPts val="1190"/>
              </a:lnSpc>
              <a:spcBef>
                <a:spcPts val="170"/>
              </a:spcBef>
            </a:pPr>
            <a:r>
              <a:rPr sz="1050" spc="-10" dirty="0">
                <a:latin typeface="ＭＳ Ｐゴシック"/>
                <a:cs typeface="ＭＳ Ｐゴシック"/>
              </a:rPr>
              <a:t>地図上のエリア内</a:t>
            </a:r>
            <a:r>
              <a:rPr sz="1050" dirty="0">
                <a:latin typeface="ＭＳ Ｐゴシック"/>
                <a:cs typeface="ＭＳ Ｐゴシック"/>
              </a:rPr>
              <a:t>（○</a:t>
            </a:r>
            <a:r>
              <a:rPr sz="1050" spc="-10" dirty="0">
                <a:latin typeface="ＭＳ Ｐゴシック"/>
                <a:cs typeface="ＭＳ Ｐゴシック"/>
              </a:rPr>
              <a:t>箇所</a:t>
            </a:r>
            <a:r>
              <a:rPr sz="1050" spc="-15" dirty="0">
                <a:latin typeface="ＭＳ Ｐゴシック"/>
                <a:cs typeface="ＭＳ Ｐゴシック"/>
              </a:rPr>
              <a:t>）</a:t>
            </a:r>
            <a:r>
              <a:rPr sz="1050" spc="-25" dirty="0">
                <a:latin typeface="ＭＳ Ｐゴシック"/>
                <a:cs typeface="ＭＳ Ｐゴシック"/>
              </a:rPr>
              <a:t>に監視・制</a:t>
            </a:r>
            <a:r>
              <a:rPr sz="1050" spc="-20" dirty="0">
                <a:latin typeface="ＭＳ Ｐゴシック"/>
                <a:cs typeface="ＭＳ Ｐゴシック"/>
              </a:rPr>
              <a:t>御機能を備えた光ノードを新設。</a:t>
            </a:r>
            <a:endParaRPr sz="1050" dirty="0">
              <a:latin typeface="ＭＳ Ｐゴシック"/>
              <a:cs typeface="ＭＳ Ｐゴシック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419747" y="5844038"/>
            <a:ext cx="215773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5" dirty="0">
                <a:latin typeface="ＭＳ Ｐゴシック"/>
                <a:cs typeface="ＭＳ Ｐゴシック"/>
              </a:rPr>
              <a:t>エリア内世帯数</a:t>
            </a:r>
            <a:endParaRPr sz="105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ＭＳ Ｐゴシック"/>
                <a:cs typeface="ＭＳ Ｐゴシック"/>
              </a:rPr>
              <a:t>○○世帯（○○</a:t>
            </a:r>
            <a:r>
              <a:rPr sz="1050" spc="-15" dirty="0">
                <a:latin typeface="ＭＳ Ｐゴシック"/>
                <a:cs typeface="ＭＳ Ｐゴシック"/>
              </a:rPr>
              <a:t>市</a:t>
            </a:r>
            <a:r>
              <a:rPr sz="1050" spc="-50" dirty="0">
                <a:latin typeface="ＭＳ Ｐゴシック"/>
                <a:cs typeface="ＭＳ Ｐゴシック"/>
              </a:rPr>
              <a:t>）</a:t>
            </a:r>
            <a:endParaRPr sz="105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1050" spc="-20" dirty="0">
                <a:latin typeface="ＭＳ Ｐゴシック"/>
                <a:cs typeface="ＭＳ Ｐゴシック"/>
              </a:rPr>
              <a:t>うちケーブルテレビ加入世帯△△世帯</a:t>
            </a:r>
            <a:endParaRPr sz="105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ＭＳ Ｐゴシック"/>
                <a:cs typeface="ＭＳ Ｐゴシック"/>
              </a:rPr>
              <a:t>（加入率</a:t>
            </a:r>
            <a:r>
              <a:rPr sz="1050" spc="-20" dirty="0">
                <a:latin typeface="ＭＳ Ｐゴシック"/>
                <a:cs typeface="ＭＳ Ｐゴシック"/>
              </a:rPr>
              <a:t>○○％）</a:t>
            </a:r>
            <a:endParaRPr sz="1050" dirty="0">
              <a:latin typeface="ＭＳ Ｐゴシック"/>
              <a:cs typeface="ＭＳ Ｐゴシック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351724" y="4510977"/>
            <a:ext cx="2327275" cy="638810"/>
            <a:chOff x="1351724" y="4510977"/>
            <a:chExt cx="2327275" cy="638810"/>
          </a:xfrm>
        </p:grpSpPr>
        <p:sp>
          <p:nvSpPr>
            <p:cNvPr id="81" name="object 81"/>
            <p:cNvSpPr/>
            <p:nvPr/>
          </p:nvSpPr>
          <p:spPr>
            <a:xfrm>
              <a:off x="1364741" y="4523995"/>
              <a:ext cx="2301240" cy="612775"/>
            </a:xfrm>
            <a:custGeom>
              <a:avLst/>
              <a:gdLst/>
              <a:ahLst/>
              <a:cxnLst/>
              <a:rect l="l" t="t" r="r" b="b"/>
              <a:pathLst>
                <a:path w="2301240" h="612775">
                  <a:moveTo>
                    <a:pt x="2199132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8"/>
                  </a:lnTo>
                  <a:lnTo>
                    <a:pt x="0" y="510540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7" y="612648"/>
                  </a:lnTo>
                  <a:lnTo>
                    <a:pt x="2199132" y="612648"/>
                  </a:lnTo>
                  <a:lnTo>
                    <a:pt x="2238875" y="604623"/>
                  </a:lnTo>
                  <a:lnTo>
                    <a:pt x="2271331" y="582739"/>
                  </a:lnTo>
                  <a:lnTo>
                    <a:pt x="2293215" y="550283"/>
                  </a:lnTo>
                  <a:lnTo>
                    <a:pt x="2301240" y="510540"/>
                  </a:lnTo>
                  <a:lnTo>
                    <a:pt x="2301240" y="102108"/>
                  </a:lnTo>
                  <a:lnTo>
                    <a:pt x="2293215" y="62364"/>
                  </a:lnTo>
                  <a:lnTo>
                    <a:pt x="2271331" y="29908"/>
                  </a:lnTo>
                  <a:lnTo>
                    <a:pt x="2238875" y="8024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64741" y="4523995"/>
              <a:ext cx="2301240" cy="612775"/>
            </a:xfrm>
            <a:custGeom>
              <a:avLst/>
              <a:gdLst/>
              <a:ahLst/>
              <a:cxnLst/>
              <a:rect l="l" t="t" r="r" b="b"/>
              <a:pathLst>
                <a:path w="2301240" h="612775">
                  <a:moveTo>
                    <a:pt x="0" y="102108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7" y="0"/>
                  </a:lnTo>
                  <a:lnTo>
                    <a:pt x="2199132" y="0"/>
                  </a:lnTo>
                  <a:lnTo>
                    <a:pt x="2238875" y="8024"/>
                  </a:lnTo>
                  <a:lnTo>
                    <a:pt x="2271331" y="29908"/>
                  </a:lnTo>
                  <a:lnTo>
                    <a:pt x="2293215" y="62364"/>
                  </a:lnTo>
                  <a:lnTo>
                    <a:pt x="2301240" y="102108"/>
                  </a:lnTo>
                  <a:lnTo>
                    <a:pt x="2301240" y="510540"/>
                  </a:lnTo>
                  <a:lnTo>
                    <a:pt x="2293215" y="550283"/>
                  </a:lnTo>
                  <a:lnTo>
                    <a:pt x="2271331" y="582739"/>
                  </a:lnTo>
                  <a:lnTo>
                    <a:pt x="2238875" y="604623"/>
                  </a:lnTo>
                  <a:lnTo>
                    <a:pt x="2199132" y="612648"/>
                  </a:lnTo>
                  <a:lnTo>
                    <a:pt x="102107" y="612648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40"/>
                  </a:lnTo>
                  <a:lnTo>
                    <a:pt x="0" y="10210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1524318" y="4580650"/>
            <a:ext cx="19780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4775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ＭＳ Ｐゴシック"/>
                <a:cs typeface="ＭＳ Ｐゴシック"/>
              </a:rPr>
              <a:t>断線した場合重大な支障が想定される箇所</a:t>
            </a:r>
            <a:endParaRPr sz="1600">
              <a:latin typeface="ＭＳ Ｐゴシック"/>
              <a:cs typeface="ＭＳ Ｐゴシック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511134" y="3480448"/>
            <a:ext cx="1325880" cy="589915"/>
          </a:xfrm>
          <a:custGeom>
            <a:avLst/>
            <a:gdLst/>
            <a:ahLst/>
            <a:cxnLst/>
            <a:rect l="l" t="t" r="r" b="b"/>
            <a:pathLst>
              <a:path w="1325880" h="589914">
                <a:moveTo>
                  <a:pt x="618" y="589393"/>
                </a:moveTo>
                <a:lnTo>
                  <a:pt x="0" y="536395"/>
                </a:lnTo>
                <a:lnTo>
                  <a:pt x="90" y="484053"/>
                </a:lnTo>
                <a:lnTo>
                  <a:pt x="1599" y="433022"/>
                </a:lnTo>
                <a:lnTo>
                  <a:pt x="5234" y="383957"/>
                </a:lnTo>
                <a:lnTo>
                  <a:pt x="11706" y="337515"/>
                </a:lnTo>
                <a:lnTo>
                  <a:pt x="21723" y="294351"/>
                </a:lnTo>
                <a:lnTo>
                  <a:pt x="35993" y="255121"/>
                </a:lnTo>
                <a:lnTo>
                  <a:pt x="55227" y="220479"/>
                </a:lnTo>
                <a:lnTo>
                  <a:pt x="80133" y="191083"/>
                </a:lnTo>
                <a:lnTo>
                  <a:pt x="181795" y="145025"/>
                </a:lnTo>
                <a:lnTo>
                  <a:pt x="323630" y="121374"/>
                </a:lnTo>
                <a:lnTo>
                  <a:pt x="449729" y="112661"/>
                </a:lnTo>
                <a:lnTo>
                  <a:pt x="504186" y="111416"/>
                </a:lnTo>
                <a:lnTo>
                  <a:pt x="550093" y="101262"/>
                </a:lnTo>
                <a:lnTo>
                  <a:pt x="599296" y="88336"/>
                </a:lnTo>
                <a:lnTo>
                  <a:pt x="650929" y="73593"/>
                </a:lnTo>
                <a:lnTo>
                  <a:pt x="704125" y="57993"/>
                </a:lnTo>
                <a:lnTo>
                  <a:pt x="758018" y="42493"/>
                </a:lnTo>
                <a:lnTo>
                  <a:pt x="811742" y="28050"/>
                </a:lnTo>
                <a:lnTo>
                  <a:pt x="864431" y="15621"/>
                </a:lnTo>
                <a:lnTo>
                  <a:pt x="915217" y="6165"/>
                </a:lnTo>
                <a:lnTo>
                  <a:pt x="963236" y="638"/>
                </a:lnTo>
                <a:lnTo>
                  <a:pt x="1007620" y="0"/>
                </a:lnTo>
                <a:lnTo>
                  <a:pt x="1047504" y="5206"/>
                </a:lnTo>
                <a:lnTo>
                  <a:pt x="1090785" y="19082"/>
                </a:lnTo>
                <a:lnTo>
                  <a:pt x="1129703" y="39516"/>
                </a:lnTo>
                <a:lnTo>
                  <a:pt x="1164804" y="65687"/>
                </a:lnTo>
                <a:lnTo>
                  <a:pt x="1196633" y="96776"/>
                </a:lnTo>
                <a:lnTo>
                  <a:pt x="1225736" y="131963"/>
                </a:lnTo>
                <a:lnTo>
                  <a:pt x="1252657" y="170429"/>
                </a:lnTo>
                <a:lnTo>
                  <a:pt x="1277943" y="211354"/>
                </a:lnTo>
                <a:lnTo>
                  <a:pt x="1302137" y="253920"/>
                </a:lnTo>
                <a:lnTo>
                  <a:pt x="1325787" y="29730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42288" y="3988308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66644" y="3727704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9604247" y="4203445"/>
            <a:ext cx="3092802" cy="2385060"/>
            <a:chOff x="9604247" y="4203445"/>
            <a:chExt cx="3092802" cy="2385060"/>
          </a:xfrm>
        </p:grpSpPr>
        <p:sp>
          <p:nvSpPr>
            <p:cNvPr id="92" name="object 92"/>
            <p:cNvSpPr/>
            <p:nvPr/>
          </p:nvSpPr>
          <p:spPr>
            <a:xfrm>
              <a:off x="9604247" y="6208775"/>
              <a:ext cx="416559" cy="379730"/>
            </a:xfrm>
            <a:custGeom>
              <a:avLst/>
              <a:gdLst/>
              <a:ahLst/>
              <a:cxnLst/>
              <a:rect l="l" t="t" r="r" b="b"/>
              <a:pathLst>
                <a:path w="416559" h="379729">
                  <a:moveTo>
                    <a:pt x="208026" y="0"/>
                  </a:moveTo>
                  <a:lnTo>
                    <a:pt x="160329" y="5011"/>
                  </a:lnTo>
                  <a:lnTo>
                    <a:pt x="116543" y="19285"/>
                  </a:lnTo>
                  <a:lnTo>
                    <a:pt x="77918" y="41683"/>
                  </a:lnTo>
                  <a:lnTo>
                    <a:pt x="45702" y="71067"/>
                  </a:lnTo>
                  <a:lnTo>
                    <a:pt x="21144" y="106296"/>
                  </a:lnTo>
                  <a:lnTo>
                    <a:pt x="5494" y="146233"/>
                  </a:lnTo>
                  <a:lnTo>
                    <a:pt x="0" y="189737"/>
                  </a:lnTo>
                  <a:lnTo>
                    <a:pt x="5494" y="233242"/>
                  </a:lnTo>
                  <a:lnTo>
                    <a:pt x="21144" y="273179"/>
                  </a:lnTo>
                  <a:lnTo>
                    <a:pt x="45702" y="308408"/>
                  </a:lnTo>
                  <a:lnTo>
                    <a:pt x="77918" y="337792"/>
                  </a:lnTo>
                  <a:lnTo>
                    <a:pt x="116543" y="360190"/>
                  </a:lnTo>
                  <a:lnTo>
                    <a:pt x="160329" y="374464"/>
                  </a:lnTo>
                  <a:lnTo>
                    <a:pt x="208026" y="379475"/>
                  </a:lnTo>
                  <a:lnTo>
                    <a:pt x="255722" y="374464"/>
                  </a:lnTo>
                  <a:lnTo>
                    <a:pt x="299508" y="360190"/>
                  </a:lnTo>
                  <a:lnTo>
                    <a:pt x="338133" y="337792"/>
                  </a:lnTo>
                  <a:lnTo>
                    <a:pt x="370349" y="308408"/>
                  </a:lnTo>
                  <a:lnTo>
                    <a:pt x="394907" y="273179"/>
                  </a:lnTo>
                  <a:lnTo>
                    <a:pt x="410557" y="233242"/>
                  </a:lnTo>
                  <a:lnTo>
                    <a:pt x="416052" y="189737"/>
                  </a:lnTo>
                  <a:lnTo>
                    <a:pt x="410557" y="146233"/>
                  </a:lnTo>
                  <a:lnTo>
                    <a:pt x="394907" y="106296"/>
                  </a:lnTo>
                  <a:lnTo>
                    <a:pt x="370349" y="71067"/>
                  </a:lnTo>
                  <a:lnTo>
                    <a:pt x="338133" y="41683"/>
                  </a:lnTo>
                  <a:lnTo>
                    <a:pt x="299508" y="19285"/>
                  </a:lnTo>
                  <a:lnTo>
                    <a:pt x="255722" y="5011"/>
                  </a:lnTo>
                  <a:lnTo>
                    <a:pt x="208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604247" y="6208775"/>
              <a:ext cx="416559" cy="379730"/>
            </a:xfrm>
            <a:custGeom>
              <a:avLst/>
              <a:gdLst/>
              <a:ahLst/>
              <a:cxnLst/>
              <a:rect l="l" t="t" r="r" b="b"/>
              <a:pathLst>
                <a:path w="416559" h="379729">
                  <a:moveTo>
                    <a:pt x="0" y="189737"/>
                  </a:moveTo>
                  <a:lnTo>
                    <a:pt x="5494" y="146233"/>
                  </a:lnTo>
                  <a:lnTo>
                    <a:pt x="21144" y="106296"/>
                  </a:lnTo>
                  <a:lnTo>
                    <a:pt x="45702" y="71067"/>
                  </a:lnTo>
                  <a:lnTo>
                    <a:pt x="77918" y="41683"/>
                  </a:lnTo>
                  <a:lnTo>
                    <a:pt x="116543" y="19285"/>
                  </a:lnTo>
                  <a:lnTo>
                    <a:pt x="160329" y="5011"/>
                  </a:lnTo>
                  <a:lnTo>
                    <a:pt x="208026" y="0"/>
                  </a:lnTo>
                  <a:lnTo>
                    <a:pt x="255722" y="5011"/>
                  </a:lnTo>
                  <a:lnTo>
                    <a:pt x="299508" y="19285"/>
                  </a:lnTo>
                  <a:lnTo>
                    <a:pt x="338133" y="41683"/>
                  </a:lnTo>
                  <a:lnTo>
                    <a:pt x="370349" y="71067"/>
                  </a:lnTo>
                  <a:lnTo>
                    <a:pt x="394907" y="106296"/>
                  </a:lnTo>
                  <a:lnTo>
                    <a:pt x="410557" y="146233"/>
                  </a:lnTo>
                  <a:lnTo>
                    <a:pt x="416052" y="189737"/>
                  </a:lnTo>
                  <a:lnTo>
                    <a:pt x="410557" y="233242"/>
                  </a:lnTo>
                  <a:lnTo>
                    <a:pt x="394907" y="273179"/>
                  </a:lnTo>
                  <a:lnTo>
                    <a:pt x="370349" y="308408"/>
                  </a:lnTo>
                  <a:lnTo>
                    <a:pt x="338133" y="337792"/>
                  </a:lnTo>
                  <a:lnTo>
                    <a:pt x="299508" y="360190"/>
                  </a:lnTo>
                  <a:lnTo>
                    <a:pt x="255722" y="374464"/>
                  </a:lnTo>
                  <a:lnTo>
                    <a:pt x="208026" y="379475"/>
                  </a:lnTo>
                  <a:lnTo>
                    <a:pt x="160329" y="374464"/>
                  </a:lnTo>
                  <a:lnTo>
                    <a:pt x="116543" y="360190"/>
                  </a:lnTo>
                  <a:lnTo>
                    <a:pt x="77918" y="337792"/>
                  </a:lnTo>
                  <a:lnTo>
                    <a:pt x="45702" y="308408"/>
                  </a:lnTo>
                  <a:lnTo>
                    <a:pt x="21144" y="273179"/>
                  </a:lnTo>
                  <a:lnTo>
                    <a:pt x="5494" y="233242"/>
                  </a:lnTo>
                  <a:lnTo>
                    <a:pt x="0" y="18973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672827" y="6234683"/>
              <a:ext cx="288290" cy="273050"/>
            </a:xfrm>
            <a:custGeom>
              <a:avLst/>
              <a:gdLst/>
              <a:ahLst/>
              <a:cxnLst/>
              <a:rect l="l" t="t" r="r" b="b"/>
              <a:pathLst>
                <a:path w="288290" h="273050">
                  <a:moveTo>
                    <a:pt x="144018" y="0"/>
                  </a:moveTo>
                  <a:lnTo>
                    <a:pt x="0" y="272795"/>
                  </a:lnTo>
                  <a:lnTo>
                    <a:pt x="288036" y="27279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672827" y="6234683"/>
              <a:ext cx="288290" cy="273050"/>
            </a:xfrm>
            <a:custGeom>
              <a:avLst/>
              <a:gdLst/>
              <a:ahLst/>
              <a:cxnLst/>
              <a:rect l="l" t="t" r="r" b="b"/>
              <a:pathLst>
                <a:path w="288290" h="273050">
                  <a:moveTo>
                    <a:pt x="0" y="272795"/>
                  </a:moveTo>
                  <a:lnTo>
                    <a:pt x="144018" y="0"/>
                  </a:lnTo>
                  <a:lnTo>
                    <a:pt x="288036" y="272795"/>
                  </a:lnTo>
                  <a:lnTo>
                    <a:pt x="0" y="27279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367677" y="4203445"/>
              <a:ext cx="2329372" cy="520955"/>
            </a:xfrm>
            <a:custGeom>
              <a:avLst/>
              <a:gdLst/>
              <a:ahLst/>
              <a:cxnLst/>
              <a:rect l="l" t="t" r="r" b="b"/>
              <a:pathLst>
                <a:path w="2702559" h="607695">
                  <a:moveTo>
                    <a:pt x="1007249" y="0"/>
                  </a:moveTo>
                  <a:lnTo>
                    <a:pt x="450342" y="154495"/>
                  </a:lnTo>
                  <a:lnTo>
                    <a:pt x="0" y="154495"/>
                  </a:lnTo>
                  <a:lnTo>
                    <a:pt x="0" y="607123"/>
                  </a:lnTo>
                  <a:lnTo>
                    <a:pt x="2702052" y="607123"/>
                  </a:lnTo>
                  <a:lnTo>
                    <a:pt x="2702052" y="154495"/>
                  </a:lnTo>
                  <a:lnTo>
                    <a:pt x="1125855" y="154495"/>
                  </a:lnTo>
                  <a:lnTo>
                    <a:pt x="1007249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D0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0491238" y="4447559"/>
            <a:ext cx="2205323" cy="2006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●</a:t>
            </a:r>
            <a:r>
              <a:rPr lang="en-US" altLang="ja-JP" sz="12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 </a:t>
            </a:r>
            <a:r>
              <a:rPr sz="1200" b="1" spc="-20" dirty="0" err="1">
                <a:solidFill>
                  <a:srgbClr val="0000FF"/>
                </a:solidFill>
                <a:latin typeface="ＭＳ Ｐゴシック"/>
                <a:cs typeface="ＭＳ Ｐゴシック"/>
              </a:rPr>
              <a:t>想定される災害を明記すること</a:t>
            </a:r>
            <a:endParaRPr sz="1200" dirty="0">
              <a:latin typeface="ＭＳ Ｐゴシック"/>
              <a:cs typeface="ＭＳ Ｐゴシック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280161" y="7026909"/>
            <a:ext cx="5245100" cy="2029460"/>
            <a:chOff x="280161" y="7026909"/>
            <a:chExt cx="5245100" cy="2029460"/>
          </a:xfrm>
        </p:grpSpPr>
        <p:sp>
          <p:nvSpPr>
            <p:cNvPr id="100" name="object 100"/>
            <p:cNvSpPr/>
            <p:nvPr/>
          </p:nvSpPr>
          <p:spPr>
            <a:xfrm>
              <a:off x="286511" y="7033259"/>
              <a:ext cx="5232400" cy="2016760"/>
            </a:xfrm>
            <a:custGeom>
              <a:avLst/>
              <a:gdLst/>
              <a:ahLst/>
              <a:cxnLst/>
              <a:rect l="l" t="t" r="r" b="b"/>
              <a:pathLst>
                <a:path w="5232400" h="2016759">
                  <a:moveTo>
                    <a:pt x="5231892" y="0"/>
                  </a:moveTo>
                  <a:lnTo>
                    <a:pt x="0" y="0"/>
                  </a:lnTo>
                  <a:lnTo>
                    <a:pt x="0" y="2016252"/>
                  </a:lnTo>
                  <a:lnTo>
                    <a:pt x="5231892" y="2016252"/>
                  </a:lnTo>
                  <a:lnTo>
                    <a:pt x="5231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6511" y="7033259"/>
              <a:ext cx="5232400" cy="2016760"/>
            </a:xfrm>
            <a:custGeom>
              <a:avLst/>
              <a:gdLst/>
              <a:ahLst/>
              <a:cxnLst/>
              <a:rect l="l" t="t" r="r" b="b"/>
              <a:pathLst>
                <a:path w="5232400" h="2016759">
                  <a:moveTo>
                    <a:pt x="0" y="0"/>
                  </a:moveTo>
                  <a:lnTo>
                    <a:pt x="5231892" y="0"/>
                  </a:lnTo>
                  <a:lnTo>
                    <a:pt x="5231892" y="2016252"/>
                  </a:lnTo>
                  <a:lnTo>
                    <a:pt x="0" y="201625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365183" y="7071306"/>
            <a:ext cx="4464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ＭＳ Ｐゴシック"/>
                <a:cs typeface="ＭＳ Ｐゴシック"/>
              </a:rPr>
              <a:t>【凡例】</a:t>
            </a:r>
            <a:endParaRPr sz="1100">
              <a:latin typeface="ＭＳ Ｐゴシック"/>
              <a:cs typeface="ＭＳ Ｐゴシック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170687" y="5233414"/>
            <a:ext cx="4422775" cy="3732529"/>
            <a:chOff x="170687" y="5233414"/>
            <a:chExt cx="4422775" cy="3732529"/>
          </a:xfrm>
        </p:grpSpPr>
        <p:sp>
          <p:nvSpPr>
            <p:cNvPr id="104" name="object 104"/>
            <p:cNvSpPr/>
            <p:nvPr/>
          </p:nvSpPr>
          <p:spPr>
            <a:xfrm>
              <a:off x="573785" y="8180069"/>
              <a:ext cx="936625" cy="0"/>
            </a:xfrm>
            <a:custGeom>
              <a:avLst/>
              <a:gdLst/>
              <a:ahLst/>
              <a:cxnLst/>
              <a:rect l="l" t="t" r="r" b="b"/>
              <a:pathLst>
                <a:path w="936625">
                  <a:moveTo>
                    <a:pt x="0" y="0"/>
                  </a:moveTo>
                  <a:lnTo>
                    <a:pt x="936409" y="0"/>
                  </a:lnTo>
                </a:path>
              </a:pathLst>
            </a:custGeom>
            <a:ln w="2590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4454" y="7346441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4">
                  <a:moveTo>
                    <a:pt x="0" y="0"/>
                  </a:moveTo>
                  <a:lnTo>
                    <a:pt x="92511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9213" y="7610094"/>
              <a:ext cx="936625" cy="0"/>
            </a:xfrm>
            <a:custGeom>
              <a:avLst/>
              <a:gdLst/>
              <a:ahLst/>
              <a:cxnLst/>
              <a:rect l="l" t="t" r="r" b="b"/>
              <a:pathLst>
                <a:path w="936625">
                  <a:moveTo>
                    <a:pt x="0" y="0"/>
                  </a:moveTo>
                  <a:lnTo>
                    <a:pt x="936409" y="0"/>
                  </a:lnTo>
                </a:path>
              </a:pathLst>
            </a:custGeom>
            <a:ln w="25908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94360" y="8692895"/>
              <a:ext cx="904240" cy="266700"/>
            </a:xfrm>
            <a:custGeom>
              <a:avLst/>
              <a:gdLst/>
              <a:ahLst/>
              <a:cxnLst/>
              <a:rect l="l" t="t" r="r" b="b"/>
              <a:pathLst>
                <a:path w="904240" h="266700">
                  <a:moveTo>
                    <a:pt x="451866" y="0"/>
                  </a:moveTo>
                  <a:lnTo>
                    <a:pt x="385093" y="1445"/>
                  </a:lnTo>
                  <a:lnTo>
                    <a:pt x="321362" y="5645"/>
                  </a:lnTo>
                  <a:lnTo>
                    <a:pt x="261372" y="12393"/>
                  </a:lnTo>
                  <a:lnTo>
                    <a:pt x="205821" y="21483"/>
                  </a:lnTo>
                  <a:lnTo>
                    <a:pt x="155410" y="32708"/>
                  </a:lnTo>
                  <a:lnTo>
                    <a:pt x="110836" y="45862"/>
                  </a:lnTo>
                  <a:lnTo>
                    <a:pt x="72799" y="60739"/>
                  </a:lnTo>
                  <a:lnTo>
                    <a:pt x="19131" y="94836"/>
                  </a:lnTo>
                  <a:lnTo>
                    <a:pt x="0" y="133349"/>
                  </a:lnTo>
                  <a:lnTo>
                    <a:pt x="4899" y="153055"/>
                  </a:lnTo>
                  <a:lnTo>
                    <a:pt x="41998" y="189567"/>
                  </a:lnTo>
                  <a:lnTo>
                    <a:pt x="110836" y="220837"/>
                  </a:lnTo>
                  <a:lnTo>
                    <a:pt x="155410" y="233991"/>
                  </a:lnTo>
                  <a:lnTo>
                    <a:pt x="205821" y="245216"/>
                  </a:lnTo>
                  <a:lnTo>
                    <a:pt x="261372" y="254306"/>
                  </a:lnTo>
                  <a:lnTo>
                    <a:pt x="321362" y="261054"/>
                  </a:lnTo>
                  <a:lnTo>
                    <a:pt x="385093" y="265254"/>
                  </a:lnTo>
                  <a:lnTo>
                    <a:pt x="451866" y="266699"/>
                  </a:lnTo>
                  <a:lnTo>
                    <a:pt x="518638" y="265254"/>
                  </a:lnTo>
                  <a:lnTo>
                    <a:pt x="582369" y="261054"/>
                  </a:lnTo>
                  <a:lnTo>
                    <a:pt x="642359" y="254306"/>
                  </a:lnTo>
                  <a:lnTo>
                    <a:pt x="697910" y="245216"/>
                  </a:lnTo>
                  <a:lnTo>
                    <a:pt x="748321" y="233991"/>
                  </a:lnTo>
                  <a:lnTo>
                    <a:pt x="792895" y="220837"/>
                  </a:lnTo>
                  <a:lnTo>
                    <a:pt x="830932" y="205960"/>
                  </a:lnTo>
                  <a:lnTo>
                    <a:pt x="884600" y="171863"/>
                  </a:lnTo>
                  <a:lnTo>
                    <a:pt x="903732" y="133349"/>
                  </a:lnTo>
                  <a:lnTo>
                    <a:pt x="898832" y="113644"/>
                  </a:lnTo>
                  <a:lnTo>
                    <a:pt x="861733" y="77132"/>
                  </a:lnTo>
                  <a:lnTo>
                    <a:pt x="792895" y="45862"/>
                  </a:lnTo>
                  <a:lnTo>
                    <a:pt x="748321" y="32708"/>
                  </a:lnTo>
                  <a:lnTo>
                    <a:pt x="697910" y="21483"/>
                  </a:lnTo>
                  <a:lnTo>
                    <a:pt x="642359" y="12393"/>
                  </a:lnTo>
                  <a:lnTo>
                    <a:pt x="582369" y="5645"/>
                  </a:lnTo>
                  <a:lnTo>
                    <a:pt x="518638" y="1445"/>
                  </a:lnTo>
                  <a:lnTo>
                    <a:pt x="451866" y="0"/>
                  </a:lnTo>
                  <a:close/>
                </a:path>
              </a:pathLst>
            </a:custGeom>
            <a:solidFill>
              <a:srgbClr val="DBC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4360" y="8692895"/>
              <a:ext cx="904240" cy="266700"/>
            </a:xfrm>
            <a:custGeom>
              <a:avLst/>
              <a:gdLst/>
              <a:ahLst/>
              <a:cxnLst/>
              <a:rect l="l" t="t" r="r" b="b"/>
              <a:pathLst>
                <a:path w="904240" h="266700">
                  <a:moveTo>
                    <a:pt x="0" y="133349"/>
                  </a:moveTo>
                  <a:lnTo>
                    <a:pt x="19131" y="94836"/>
                  </a:lnTo>
                  <a:lnTo>
                    <a:pt x="72799" y="60739"/>
                  </a:lnTo>
                  <a:lnTo>
                    <a:pt x="110836" y="45862"/>
                  </a:lnTo>
                  <a:lnTo>
                    <a:pt x="155410" y="32708"/>
                  </a:lnTo>
                  <a:lnTo>
                    <a:pt x="205821" y="21483"/>
                  </a:lnTo>
                  <a:lnTo>
                    <a:pt x="261372" y="12393"/>
                  </a:lnTo>
                  <a:lnTo>
                    <a:pt x="321362" y="5645"/>
                  </a:lnTo>
                  <a:lnTo>
                    <a:pt x="385093" y="1445"/>
                  </a:lnTo>
                  <a:lnTo>
                    <a:pt x="451866" y="0"/>
                  </a:lnTo>
                  <a:lnTo>
                    <a:pt x="518638" y="1445"/>
                  </a:lnTo>
                  <a:lnTo>
                    <a:pt x="582369" y="5645"/>
                  </a:lnTo>
                  <a:lnTo>
                    <a:pt x="642359" y="12393"/>
                  </a:lnTo>
                  <a:lnTo>
                    <a:pt x="697910" y="21483"/>
                  </a:lnTo>
                  <a:lnTo>
                    <a:pt x="748321" y="32708"/>
                  </a:lnTo>
                  <a:lnTo>
                    <a:pt x="792895" y="45862"/>
                  </a:lnTo>
                  <a:lnTo>
                    <a:pt x="830932" y="60739"/>
                  </a:lnTo>
                  <a:lnTo>
                    <a:pt x="884600" y="94836"/>
                  </a:lnTo>
                  <a:lnTo>
                    <a:pt x="903732" y="133349"/>
                  </a:lnTo>
                  <a:lnTo>
                    <a:pt x="898832" y="153055"/>
                  </a:lnTo>
                  <a:lnTo>
                    <a:pt x="861733" y="189567"/>
                  </a:lnTo>
                  <a:lnTo>
                    <a:pt x="792895" y="220837"/>
                  </a:lnTo>
                  <a:lnTo>
                    <a:pt x="748321" y="233991"/>
                  </a:lnTo>
                  <a:lnTo>
                    <a:pt x="697910" y="245216"/>
                  </a:lnTo>
                  <a:lnTo>
                    <a:pt x="642359" y="254306"/>
                  </a:lnTo>
                  <a:lnTo>
                    <a:pt x="582369" y="261054"/>
                  </a:lnTo>
                  <a:lnTo>
                    <a:pt x="518638" y="265254"/>
                  </a:lnTo>
                  <a:lnTo>
                    <a:pt x="451866" y="266699"/>
                  </a:lnTo>
                  <a:lnTo>
                    <a:pt x="385093" y="265254"/>
                  </a:lnTo>
                  <a:lnTo>
                    <a:pt x="321362" y="261054"/>
                  </a:lnTo>
                  <a:lnTo>
                    <a:pt x="261372" y="254306"/>
                  </a:lnTo>
                  <a:lnTo>
                    <a:pt x="205821" y="245216"/>
                  </a:lnTo>
                  <a:lnTo>
                    <a:pt x="155410" y="233991"/>
                  </a:lnTo>
                  <a:lnTo>
                    <a:pt x="110836" y="220837"/>
                  </a:lnTo>
                  <a:lnTo>
                    <a:pt x="72799" y="205960"/>
                  </a:lnTo>
                  <a:lnTo>
                    <a:pt x="19131" y="171863"/>
                  </a:lnTo>
                  <a:lnTo>
                    <a:pt x="0" y="133349"/>
                  </a:lnTo>
                  <a:close/>
                </a:path>
              </a:pathLst>
            </a:custGeom>
            <a:ln w="1219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57783" y="8410955"/>
              <a:ext cx="925194" cy="152400"/>
            </a:xfrm>
            <a:custGeom>
              <a:avLst/>
              <a:gdLst/>
              <a:ahLst/>
              <a:cxnLst/>
              <a:rect l="l" t="t" r="r" b="b"/>
              <a:pathLst>
                <a:path w="925194" h="152400">
                  <a:moveTo>
                    <a:pt x="0" y="152400"/>
                  </a:moveTo>
                  <a:lnTo>
                    <a:pt x="925118" y="152400"/>
                  </a:lnTo>
                  <a:lnTo>
                    <a:pt x="925118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73785" y="7898129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4">
                  <a:moveTo>
                    <a:pt x="0" y="0"/>
                  </a:moveTo>
                  <a:lnTo>
                    <a:pt x="92511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3641" y="5246369"/>
              <a:ext cx="4396740" cy="1821180"/>
            </a:xfrm>
            <a:custGeom>
              <a:avLst/>
              <a:gdLst/>
              <a:ahLst/>
              <a:cxnLst/>
              <a:rect l="l" t="t" r="r" b="b"/>
              <a:pathLst>
                <a:path w="4396740" h="1821179">
                  <a:moveTo>
                    <a:pt x="4396740" y="0"/>
                  </a:moveTo>
                  <a:lnTo>
                    <a:pt x="0" y="0"/>
                  </a:lnTo>
                  <a:lnTo>
                    <a:pt x="0" y="1417320"/>
                  </a:lnTo>
                  <a:lnTo>
                    <a:pt x="732790" y="1417320"/>
                  </a:lnTo>
                  <a:lnTo>
                    <a:pt x="391972" y="1821103"/>
                  </a:lnTo>
                  <a:lnTo>
                    <a:pt x="1831975" y="1417320"/>
                  </a:lnTo>
                  <a:lnTo>
                    <a:pt x="4396740" y="1417320"/>
                  </a:lnTo>
                  <a:lnTo>
                    <a:pt x="4396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3641" y="5246368"/>
              <a:ext cx="4396740" cy="1821180"/>
            </a:xfrm>
            <a:custGeom>
              <a:avLst/>
              <a:gdLst/>
              <a:ahLst/>
              <a:cxnLst/>
              <a:rect l="l" t="t" r="r" b="b"/>
              <a:pathLst>
                <a:path w="4396740" h="1821179">
                  <a:moveTo>
                    <a:pt x="0" y="0"/>
                  </a:moveTo>
                  <a:lnTo>
                    <a:pt x="732790" y="0"/>
                  </a:lnTo>
                  <a:lnTo>
                    <a:pt x="1831975" y="0"/>
                  </a:lnTo>
                  <a:lnTo>
                    <a:pt x="4396740" y="0"/>
                  </a:lnTo>
                  <a:lnTo>
                    <a:pt x="4396740" y="826769"/>
                  </a:lnTo>
                  <a:lnTo>
                    <a:pt x="4396740" y="1181100"/>
                  </a:lnTo>
                  <a:lnTo>
                    <a:pt x="4396740" y="1417320"/>
                  </a:lnTo>
                  <a:lnTo>
                    <a:pt x="1831975" y="1417320"/>
                  </a:lnTo>
                  <a:lnTo>
                    <a:pt x="391972" y="1821103"/>
                  </a:lnTo>
                  <a:lnTo>
                    <a:pt x="732790" y="1417320"/>
                  </a:lnTo>
                  <a:lnTo>
                    <a:pt x="0" y="1417320"/>
                  </a:lnTo>
                  <a:lnTo>
                    <a:pt x="0" y="1181100"/>
                  </a:lnTo>
                  <a:lnTo>
                    <a:pt x="0" y="82676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1624182" y="7130598"/>
            <a:ext cx="3809365" cy="178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415">
              <a:lnSpc>
                <a:spcPct val="133900"/>
              </a:lnSpc>
              <a:spcBef>
                <a:spcPts val="95"/>
              </a:spcBef>
            </a:pPr>
            <a:r>
              <a:rPr sz="1400" spc="-5" dirty="0">
                <a:latin typeface="ＭＳ Ｐゴシック"/>
                <a:cs typeface="ＭＳ Ｐゴシック"/>
              </a:rPr>
              <a:t>新設する光幹線</a:t>
            </a:r>
            <a:r>
              <a:rPr sz="1400" dirty="0">
                <a:latin typeface="ＭＳ Ｐゴシック"/>
                <a:cs typeface="ＭＳ Ｐゴシック"/>
              </a:rPr>
              <a:t>（</a:t>
            </a:r>
            <a:r>
              <a:rPr sz="1400" spc="-15" dirty="0">
                <a:latin typeface="ＭＳ Ｐゴシック"/>
                <a:cs typeface="ＭＳ Ｐゴシック"/>
              </a:rPr>
              <a:t>自社所有。複線化、一部無線化</a:t>
            </a:r>
            <a:r>
              <a:rPr sz="1400" spc="-50" dirty="0">
                <a:latin typeface="ＭＳ Ｐゴシック"/>
                <a:cs typeface="ＭＳ Ｐゴシック"/>
              </a:rPr>
              <a:t>）</a:t>
            </a:r>
            <a:r>
              <a:rPr sz="1400" spc="-5" dirty="0">
                <a:latin typeface="ＭＳ Ｐゴシック"/>
                <a:cs typeface="ＭＳ Ｐゴシック"/>
              </a:rPr>
              <a:t>更改する既設光幹線</a:t>
            </a:r>
            <a:r>
              <a:rPr sz="1400" dirty="0">
                <a:latin typeface="ＭＳ Ｐゴシック"/>
                <a:cs typeface="ＭＳ Ｐゴシック"/>
              </a:rPr>
              <a:t>（市所有</a:t>
            </a:r>
            <a:r>
              <a:rPr sz="1400" spc="-50" dirty="0">
                <a:latin typeface="ＭＳ Ｐゴシック"/>
                <a:cs typeface="ＭＳ Ｐゴシック"/>
              </a:rPr>
              <a:t>）</a:t>
            </a:r>
            <a:endParaRPr sz="1400" dirty="0">
              <a:latin typeface="ＭＳ Ｐゴシック"/>
              <a:cs typeface="ＭＳ Ｐゴシック"/>
            </a:endParaRPr>
          </a:p>
          <a:p>
            <a:pPr marL="19685">
              <a:lnSpc>
                <a:spcPct val="100000"/>
              </a:lnSpc>
              <a:spcBef>
                <a:spcPts val="590"/>
              </a:spcBef>
            </a:pPr>
            <a:r>
              <a:rPr sz="1400" dirty="0">
                <a:latin typeface="ＭＳ Ｐゴシック"/>
                <a:cs typeface="ＭＳ Ｐゴシック"/>
              </a:rPr>
              <a:t>既設光幹線（</a:t>
            </a:r>
            <a:r>
              <a:rPr sz="1400" spc="-5" dirty="0">
                <a:latin typeface="ＭＳ Ｐゴシック"/>
                <a:cs typeface="ＭＳ Ｐゴシック"/>
              </a:rPr>
              <a:t>自社所有</a:t>
            </a:r>
            <a:r>
              <a:rPr sz="1400" spc="-50" dirty="0">
                <a:latin typeface="ＭＳ Ｐゴシック"/>
                <a:cs typeface="ＭＳ Ｐゴシック"/>
              </a:rPr>
              <a:t>）</a:t>
            </a:r>
            <a:endParaRPr sz="14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dirty="0">
                <a:latin typeface="ＭＳ Ｐゴシック"/>
                <a:cs typeface="ＭＳ Ｐゴシック"/>
              </a:rPr>
              <a:t>既設光幹線（</a:t>
            </a:r>
            <a:r>
              <a:rPr sz="1400" spc="-20" dirty="0">
                <a:latin typeface="ＭＳ Ｐゴシック"/>
                <a:cs typeface="ＭＳ Ｐゴシック"/>
              </a:rPr>
              <a:t>市所有。○○市より</a:t>
            </a:r>
            <a:r>
              <a:rPr sz="1400" spc="-10" dirty="0">
                <a:latin typeface="ＭＳ Ｐゴシック"/>
                <a:cs typeface="ＭＳ Ｐゴシック"/>
              </a:rPr>
              <a:t>IRU</a:t>
            </a:r>
            <a:r>
              <a:rPr sz="1400" spc="-15" dirty="0">
                <a:latin typeface="ＭＳ Ｐゴシック"/>
                <a:cs typeface="ＭＳ Ｐゴシック"/>
              </a:rPr>
              <a:t>契約で貸与</a:t>
            </a:r>
            <a:r>
              <a:rPr sz="1400" spc="-50" dirty="0">
                <a:latin typeface="ＭＳ Ｐゴシック"/>
                <a:cs typeface="ＭＳ Ｐゴシック"/>
              </a:rPr>
              <a:t>）</a:t>
            </a:r>
            <a:endParaRPr sz="1400" dirty="0">
              <a:latin typeface="ＭＳ Ｐゴシック"/>
              <a:cs typeface="ＭＳ Ｐゴシック"/>
            </a:endParaRPr>
          </a:p>
          <a:p>
            <a:pPr marL="31750" marR="2209800" indent="-16510">
              <a:lnSpc>
                <a:spcPct val="138600"/>
              </a:lnSpc>
              <a:spcBef>
                <a:spcPts val="220"/>
              </a:spcBef>
            </a:pPr>
            <a:r>
              <a:rPr sz="1400" spc="-15" dirty="0" err="1">
                <a:latin typeface="ＭＳ Ｐゴシック"/>
                <a:cs typeface="ＭＳ Ｐゴシック"/>
              </a:rPr>
              <a:t>ループ化の対象区域</a:t>
            </a:r>
            <a:r>
              <a:rPr lang="ja-JP" altLang="en-US" sz="1400" spc="-10" dirty="0">
                <a:latin typeface="ＭＳ Ｐゴシック"/>
                <a:cs typeface="ＭＳ Ｐゴシック"/>
              </a:rPr>
              <a:t>過疎</a:t>
            </a:r>
            <a:r>
              <a:rPr sz="1400" spc="-10" dirty="0" err="1">
                <a:latin typeface="ＭＳ Ｐゴシック"/>
                <a:cs typeface="ＭＳ Ｐゴシック"/>
              </a:rPr>
              <a:t>地域</a:t>
            </a:r>
            <a:endParaRPr sz="1400" dirty="0">
              <a:latin typeface="ＭＳ Ｐゴシック"/>
              <a:cs typeface="ＭＳ Ｐゴシック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60924" y="5256117"/>
            <a:ext cx="4217035" cy="6794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●凡例を必ずつけること。</a:t>
            </a:r>
            <a:endParaRPr sz="1400">
              <a:latin typeface="ＭＳ Ｐゴシック"/>
              <a:cs typeface="ＭＳ Ｐゴシック"/>
            </a:endParaRPr>
          </a:p>
          <a:p>
            <a:pPr marL="12700" marR="5080" indent="179705">
              <a:lnSpc>
                <a:spcPts val="1570"/>
              </a:lnSpc>
              <a:spcBef>
                <a:spcPts val="254"/>
              </a:spcBef>
              <a:buSzPct val="92857"/>
              <a:buChar char="●"/>
              <a:tabLst>
                <a:tab pos="192405" algn="l"/>
              </a:tabLst>
            </a:pPr>
            <a:r>
              <a:rPr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また、本事業業に、補助対象部分と、補助対象外部分が含まれる場合は、凡例で明示すること。</a:t>
            </a:r>
            <a:endParaRPr sz="1400">
              <a:latin typeface="ＭＳ Ｐゴシック"/>
              <a:cs typeface="ＭＳ Ｐゴシック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53888" y="6064750"/>
            <a:ext cx="1615440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005" marR="5080" indent="-281940">
              <a:lnSpc>
                <a:spcPct val="100000"/>
              </a:lnSpc>
              <a:spcBef>
                <a:spcPts val="105"/>
              </a:spcBef>
            </a:pPr>
            <a:r>
              <a:rPr sz="1100" b="1" spc="10" dirty="0">
                <a:latin typeface="ＭＳ Ｐゴシック"/>
                <a:cs typeface="ＭＳ Ｐゴシック"/>
              </a:rPr>
              <a:t>（例</a:t>
            </a:r>
            <a:r>
              <a:rPr sz="1100" b="1" dirty="0">
                <a:latin typeface="ＭＳ Ｐゴシック"/>
                <a:cs typeface="ＭＳ Ｐゴシック"/>
              </a:rPr>
              <a:t>）</a:t>
            </a:r>
            <a:r>
              <a:rPr sz="1100" b="1" dirty="0">
                <a:solidFill>
                  <a:srgbClr val="FF0000"/>
                </a:solidFill>
                <a:latin typeface="ＭＳ Ｐゴシック"/>
                <a:cs typeface="ＭＳ Ｐゴシック"/>
              </a:rPr>
              <a:t>赤</a:t>
            </a:r>
            <a:r>
              <a:rPr sz="1100" b="1" dirty="0">
                <a:latin typeface="ＭＳ Ｐゴシック"/>
                <a:cs typeface="ＭＳ Ｐゴシック"/>
              </a:rPr>
              <a:t>･･</a:t>
            </a:r>
            <a:r>
              <a:rPr sz="1100" b="1" spc="-10" dirty="0">
                <a:latin typeface="ＭＳ Ｐゴシック"/>
                <a:cs typeface="ＭＳ Ｐゴシック"/>
              </a:rPr>
              <a:t>･</a:t>
            </a:r>
            <a:r>
              <a:rPr sz="1100" b="1" spc="-5" dirty="0" err="1">
                <a:solidFill>
                  <a:srgbClr val="FF0000"/>
                </a:solidFill>
                <a:latin typeface="ＭＳ Ｐゴシック"/>
                <a:cs typeface="ＭＳ Ｐゴシック"/>
              </a:rPr>
              <a:t>補助対象部分</a:t>
            </a:r>
            <a:endParaRPr lang="en-US" altLang="ja-JP" sz="1100" b="1" spc="-5" dirty="0">
              <a:solidFill>
                <a:srgbClr val="FF0000"/>
              </a:solidFill>
              <a:latin typeface="ＭＳ Ｐゴシック"/>
              <a:cs typeface="ＭＳ Ｐゴシック"/>
            </a:endParaRPr>
          </a:p>
          <a:p>
            <a:pPr marL="294005" marR="5080" indent="-281940">
              <a:lnSpc>
                <a:spcPct val="100000"/>
              </a:lnSpc>
              <a:spcBef>
                <a:spcPts val="105"/>
              </a:spcBef>
            </a:pPr>
            <a:r>
              <a:rPr lang="ja-JP" altLang="en-US" sz="1100" b="1" spc="1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　　　</a:t>
            </a:r>
            <a:r>
              <a:rPr sz="1100" b="1" spc="1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青</a:t>
            </a:r>
            <a:r>
              <a:rPr sz="1100" b="1" spc="15" dirty="0">
                <a:latin typeface="ＭＳ Ｐゴシック"/>
                <a:cs typeface="ＭＳ Ｐゴシック"/>
              </a:rPr>
              <a:t>･</a:t>
            </a:r>
            <a:r>
              <a:rPr sz="1100" b="1" dirty="0">
                <a:latin typeface="ＭＳ Ｐゴシック"/>
                <a:cs typeface="ＭＳ Ｐゴシック"/>
              </a:rPr>
              <a:t>･</a:t>
            </a:r>
            <a:r>
              <a:rPr sz="1100" b="1" spc="-10" dirty="0">
                <a:latin typeface="ＭＳ Ｐゴシック"/>
                <a:cs typeface="ＭＳ Ｐゴシック"/>
              </a:rPr>
              <a:t>･</a:t>
            </a:r>
            <a:r>
              <a:rPr sz="11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補助対象外部分</a:t>
            </a:r>
            <a:r>
              <a:rPr sz="1100" b="1" spc="10" dirty="0">
                <a:solidFill>
                  <a:srgbClr val="008000"/>
                </a:solidFill>
                <a:latin typeface="ＭＳ Ｐゴシック"/>
                <a:cs typeface="ＭＳ Ｐゴシック"/>
              </a:rPr>
              <a:t>緑</a:t>
            </a:r>
            <a:r>
              <a:rPr sz="1100" b="1" spc="15" dirty="0">
                <a:latin typeface="ＭＳ Ｐゴシック"/>
                <a:cs typeface="ＭＳ Ｐゴシック"/>
              </a:rPr>
              <a:t>･</a:t>
            </a:r>
            <a:r>
              <a:rPr sz="1100" b="1" dirty="0">
                <a:latin typeface="ＭＳ Ｐゴシック"/>
                <a:cs typeface="ＭＳ Ｐゴシック"/>
              </a:rPr>
              <a:t>･</a:t>
            </a:r>
            <a:r>
              <a:rPr sz="1100" b="1" spc="-10" dirty="0">
                <a:latin typeface="ＭＳ Ｐゴシック"/>
                <a:cs typeface="ＭＳ Ｐゴシック"/>
              </a:rPr>
              <a:t>･</a:t>
            </a:r>
            <a:r>
              <a:rPr sz="1100" b="1" spc="-5" dirty="0">
                <a:solidFill>
                  <a:srgbClr val="008000"/>
                </a:solidFill>
                <a:latin typeface="ＭＳ Ｐゴシック"/>
                <a:cs typeface="ＭＳ Ｐゴシック"/>
              </a:rPr>
              <a:t>共有部分</a:t>
            </a:r>
            <a:endParaRPr sz="1100" dirty="0">
              <a:latin typeface="ＭＳ Ｐゴシック"/>
              <a:cs typeface="ＭＳ Ｐゴシック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01E11D4F-7E53-43CD-97B5-5DEED81F43BD}"/>
              </a:ext>
            </a:extLst>
          </p:cNvPr>
          <p:cNvGrpSpPr/>
          <p:nvPr/>
        </p:nvGrpSpPr>
        <p:grpSpPr>
          <a:xfrm>
            <a:off x="6999605" y="6245225"/>
            <a:ext cx="2525395" cy="1374775"/>
            <a:chOff x="4006469" y="6694974"/>
            <a:chExt cx="2525395" cy="1130737"/>
          </a:xfrm>
        </p:grpSpPr>
        <p:sp>
          <p:nvSpPr>
            <p:cNvPr id="117" name="object 76">
              <a:extLst>
                <a:ext uri="{FF2B5EF4-FFF2-40B4-BE49-F238E27FC236}">
                  <a16:creationId xmlns:a16="http://schemas.microsoft.com/office/drawing/2014/main" id="{3999E584-A9EC-47B8-8219-3D0975FED6FE}"/>
                </a:ext>
              </a:extLst>
            </p:cNvPr>
            <p:cNvSpPr/>
            <p:nvPr/>
          </p:nvSpPr>
          <p:spPr>
            <a:xfrm>
              <a:off x="4006469" y="6694974"/>
              <a:ext cx="2525395" cy="1130737"/>
            </a:xfrm>
            <a:custGeom>
              <a:avLst/>
              <a:gdLst/>
              <a:ahLst/>
              <a:cxnLst/>
              <a:rect l="l" t="t" r="r" b="b"/>
              <a:pathLst>
                <a:path w="2525395" h="1510665">
                  <a:moveTo>
                    <a:pt x="2273554" y="0"/>
                  </a:moveTo>
                  <a:lnTo>
                    <a:pt x="251714" y="0"/>
                  </a:lnTo>
                  <a:lnTo>
                    <a:pt x="206469" y="4055"/>
                  </a:lnTo>
                  <a:lnTo>
                    <a:pt x="163884" y="15748"/>
                  </a:lnTo>
                  <a:lnTo>
                    <a:pt x="124670" y="34367"/>
                  </a:lnTo>
                  <a:lnTo>
                    <a:pt x="89539" y="59201"/>
                  </a:lnTo>
                  <a:lnTo>
                    <a:pt x="59201" y="89539"/>
                  </a:lnTo>
                  <a:lnTo>
                    <a:pt x="34367" y="124670"/>
                  </a:lnTo>
                  <a:lnTo>
                    <a:pt x="15748" y="163884"/>
                  </a:lnTo>
                  <a:lnTo>
                    <a:pt x="4055" y="206469"/>
                  </a:lnTo>
                  <a:lnTo>
                    <a:pt x="0" y="251713"/>
                  </a:lnTo>
                  <a:lnTo>
                    <a:pt x="0" y="1258557"/>
                  </a:lnTo>
                  <a:lnTo>
                    <a:pt x="4055" y="1303806"/>
                  </a:lnTo>
                  <a:lnTo>
                    <a:pt x="15748" y="1346393"/>
                  </a:lnTo>
                  <a:lnTo>
                    <a:pt x="34367" y="1385609"/>
                  </a:lnTo>
                  <a:lnTo>
                    <a:pt x="59201" y="1420742"/>
                  </a:lnTo>
                  <a:lnTo>
                    <a:pt x="89539" y="1451081"/>
                  </a:lnTo>
                  <a:lnTo>
                    <a:pt x="124670" y="1475916"/>
                  </a:lnTo>
                  <a:lnTo>
                    <a:pt x="163884" y="1494535"/>
                  </a:lnTo>
                  <a:lnTo>
                    <a:pt x="206469" y="1506228"/>
                  </a:lnTo>
                  <a:lnTo>
                    <a:pt x="251714" y="1510283"/>
                  </a:lnTo>
                  <a:lnTo>
                    <a:pt x="2273554" y="1510283"/>
                  </a:lnTo>
                  <a:lnTo>
                    <a:pt x="2318798" y="1506228"/>
                  </a:lnTo>
                  <a:lnTo>
                    <a:pt x="2361383" y="1494535"/>
                  </a:lnTo>
                  <a:lnTo>
                    <a:pt x="2400597" y="1475916"/>
                  </a:lnTo>
                  <a:lnTo>
                    <a:pt x="2435728" y="1451081"/>
                  </a:lnTo>
                  <a:lnTo>
                    <a:pt x="2466066" y="1420742"/>
                  </a:lnTo>
                  <a:lnTo>
                    <a:pt x="2490900" y="1385609"/>
                  </a:lnTo>
                  <a:lnTo>
                    <a:pt x="2509519" y="1346393"/>
                  </a:lnTo>
                  <a:lnTo>
                    <a:pt x="2521212" y="1303806"/>
                  </a:lnTo>
                  <a:lnTo>
                    <a:pt x="2525268" y="1258557"/>
                  </a:lnTo>
                  <a:lnTo>
                    <a:pt x="2525268" y="251713"/>
                  </a:lnTo>
                  <a:lnTo>
                    <a:pt x="2521212" y="206469"/>
                  </a:lnTo>
                  <a:lnTo>
                    <a:pt x="2509519" y="163884"/>
                  </a:lnTo>
                  <a:lnTo>
                    <a:pt x="2490900" y="124670"/>
                  </a:lnTo>
                  <a:lnTo>
                    <a:pt x="2466066" y="89539"/>
                  </a:lnTo>
                  <a:lnTo>
                    <a:pt x="2435728" y="59201"/>
                  </a:lnTo>
                  <a:lnTo>
                    <a:pt x="2400597" y="34367"/>
                  </a:lnTo>
                  <a:lnTo>
                    <a:pt x="2361383" y="15748"/>
                  </a:lnTo>
                  <a:lnTo>
                    <a:pt x="2318798" y="4055"/>
                  </a:lnTo>
                  <a:lnTo>
                    <a:pt x="2273554" y="0"/>
                  </a:lnTo>
                  <a:close/>
                </a:path>
              </a:pathLst>
            </a:custGeom>
            <a:solidFill>
              <a:srgbClr val="FF5050"/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78">
              <a:extLst>
                <a:ext uri="{FF2B5EF4-FFF2-40B4-BE49-F238E27FC236}">
                  <a16:creationId xmlns:a16="http://schemas.microsoft.com/office/drawing/2014/main" id="{618BA2D8-0FFC-4E27-833D-FE450FF5D476}"/>
                </a:ext>
              </a:extLst>
            </p:cNvPr>
            <p:cNvSpPr txBox="1"/>
            <p:nvPr/>
          </p:nvSpPr>
          <p:spPr>
            <a:xfrm>
              <a:off x="4231509" y="6761862"/>
              <a:ext cx="2160905" cy="837283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70"/>
                </a:spcBef>
              </a:pPr>
              <a:r>
                <a:rPr sz="1050" spc="-15" dirty="0">
                  <a:latin typeface="ＭＳ Ｐゴシック"/>
                  <a:cs typeface="ＭＳ Ｐゴシック"/>
                </a:rPr>
                <a:t>【</a:t>
              </a:r>
              <a:r>
                <a:rPr lang="ja-JP" altLang="en-US" sz="1050" spc="-15" dirty="0">
                  <a:latin typeface="ＭＳ Ｐゴシック"/>
                  <a:cs typeface="ＭＳ Ｐゴシック"/>
                </a:rPr>
                <a:t>電源機能の維持に係る設備の整備</a:t>
              </a:r>
              <a:r>
                <a:rPr sz="1050" spc="-15" dirty="0">
                  <a:latin typeface="ＭＳ Ｐゴシック"/>
                  <a:cs typeface="ＭＳ Ｐゴシック"/>
                </a:rPr>
                <a:t>】</a:t>
              </a:r>
              <a:endParaRPr sz="1050" dirty="0">
                <a:latin typeface="ＭＳ Ｐゴシック"/>
                <a:cs typeface="ＭＳ Ｐゴシック"/>
              </a:endParaRPr>
            </a:p>
            <a:p>
              <a:pPr marL="12700" marR="5080">
                <a:lnSpc>
                  <a:spcPts val="1190"/>
                </a:lnSpc>
                <a:spcBef>
                  <a:spcPts val="170"/>
                </a:spcBef>
              </a:pPr>
              <a:r>
                <a:rPr lang="ja-JP" altLang="en-US" sz="1050" spc="-10" dirty="0">
                  <a:latin typeface="ＭＳ Ｐゴシック"/>
                  <a:cs typeface="ＭＳ Ｐゴシック"/>
                </a:rPr>
                <a:t>●●ヘッドエンド内へ発動発電機○台を設置。</a:t>
              </a:r>
              <a:endParaRPr lang="en-US" altLang="ja-JP" sz="1050" spc="-1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ja-JP" altLang="en-US" sz="1050" spc="-15" dirty="0">
                  <a:latin typeface="ＭＳ Ｐゴシック"/>
                  <a:cs typeface="ＭＳ Ｐゴシック"/>
                </a:rPr>
                <a:t>エリア内世帯数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</a:pPr>
              <a:r>
                <a:rPr lang="ja-JP" altLang="en-US" sz="1050" dirty="0">
                  <a:latin typeface="ＭＳ Ｐゴシック"/>
                  <a:cs typeface="ＭＳ Ｐゴシック"/>
                </a:rPr>
                <a:t>○○世帯（○○</a:t>
              </a:r>
              <a:r>
                <a:rPr lang="ja-JP" altLang="en-US" sz="1050" spc="-15" dirty="0">
                  <a:latin typeface="ＭＳ Ｐゴシック"/>
                  <a:cs typeface="ＭＳ Ｐゴシック"/>
                </a:rPr>
                <a:t>市</a:t>
              </a:r>
              <a:r>
                <a:rPr lang="ja-JP" altLang="en-US" sz="1050" spc="-50" dirty="0">
                  <a:latin typeface="ＭＳ Ｐゴシック"/>
                  <a:cs typeface="ＭＳ Ｐゴシック"/>
                </a:rPr>
                <a:t>）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</a:pPr>
              <a:r>
                <a:rPr lang="ja-JP" altLang="en-US" sz="1050" spc="-20" dirty="0">
                  <a:latin typeface="ＭＳ Ｐゴシック"/>
                  <a:cs typeface="ＭＳ Ｐゴシック"/>
                </a:rPr>
                <a:t>うちケーブルテレビ加入世帯△△世帯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  <a:p>
              <a:pPr marL="12700">
                <a:lnSpc>
                  <a:spcPct val="100000"/>
                </a:lnSpc>
              </a:pPr>
              <a:r>
                <a:rPr lang="ja-JP" altLang="en-US" sz="1050" dirty="0">
                  <a:latin typeface="ＭＳ Ｐゴシック"/>
                  <a:cs typeface="ＭＳ Ｐゴシック"/>
                </a:rPr>
                <a:t>（加入率</a:t>
              </a:r>
              <a:r>
                <a:rPr lang="ja-JP" altLang="en-US" sz="1050" spc="-20" dirty="0">
                  <a:latin typeface="ＭＳ Ｐゴシック"/>
                  <a:cs typeface="ＭＳ Ｐゴシック"/>
                </a:rPr>
                <a:t>○○％）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8278FCA-5E5C-446A-9439-21DDD3FD7DF2}"/>
              </a:ext>
            </a:extLst>
          </p:cNvPr>
          <p:cNvSpPr txBox="1"/>
          <p:nvPr/>
        </p:nvSpPr>
        <p:spPr>
          <a:xfrm>
            <a:off x="11833712" y="37073"/>
            <a:ext cx="8964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資料４</a:t>
            </a:r>
          </a:p>
        </p:txBody>
      </p:sp>
      <p:sp>
        <p:nvSpPr>
          <p:cNvPr id="121" name="吹き出し: 四角形 120">
            <a:extLst>
              <a:ext uri="{FF2B5EF4-FFF2-40B4-BE49-F238E27FC236}">
                <a16:creationId xmlns:a16="http://schemas.microsoft.com/office/drawing/2014/main" id="{1B5B9D1D-1F56-411F-9B12-03B42F964823}"/>
              </a:ext>
            </a:extLst>
          </p:cNvPr>
          <p:cNvSpPr/>
          <p:nvPr/>
        </p:nvSpPr>
        <p:spPr>
          <a:xfrm>
            <a:off x="3069693" y="2496771"/>
            <a:ext cx="2363854" cy="612648"/>
          </a:xfrm>
          <a:prstGeom prst="wedgeRectCallout">
            <a:avLst>
              <a:gd name="adj1" fmla="val -39301"/>
              <a:gd name="adj2" fmla="val 102694"/>
            </a:avLst>
          </a:prstGeom>
          <a:solidFill>
            <a:schemeClr val="bg1"/>
          </a:solidFill>
          <a:ln>
            <a:solidFill>
              <a:srgbClr val="0D0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object 90"/>
          <p:cNvSpPr txBox="1"/>
          <p:nvPr/>
        </p:nvSpPr>
        <p:spPr>
          <a:xfrm>
            <a:off x="3090037" y="2525520"/>
            <a:ext cx="2284095" cy="692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lvl="0" indent="-7620" algn="just" defTabSz="914400" eaLnBrk="1" fontAlgn="auto" latinLnBrk="0" hangingPunct="1">
              <a:lnSpc>
                <a:spcPct val="979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 b="1" spc="-1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	</a:t>
            </a:r>
            <a:r>
              <a:rPr lang="ja-JP" altLang="en-US" sz="1100" b="1" spc="-1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● </a:t>
            </a:r>
            <a:r>
              <a:rPr lang="ja-JP" altLang="en-US" sz="11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異ルート整備によりカ</a:t>
            </a:r>
            <a:r>
              <a:rPr lang="ja-JP" altLang="en-US" sz="11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バーされる世帯数お</a:t>
            </a:r>
            <a:r>
              <a:rPr lang="ja-JP" altLang="en-US" sz="11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よびその加入世帯数、加入率について記載すること。</a:t>
            </a:r>
            <a:endParaRPr lang="ja-JP" altLang="en-US" sz="1100" dirty="0">
              <a:latin typeface="ＭＳ Ｐゴシック"/>
              <a:cs typeface="ＭＳ Ｐゴシック"/>
            </a:endParaRPr>
          </a:p>
          <a:p>
            <a:pPr marL="105410" marR="5080" indent="-93345">
              <a:lnSpc>
                <a:spcPct val="100000"/>
              </a:lnSpc>
              <a:spcBef>
                <a:spcPts val="100"/>
              </a:spcBef>
              <a:buChar char="●"/>
              <a:tabLst>
                <a:tab pos="105410" algn="l"/>
                <a:tab pos="245745" algn="l"/>
              </a:tabLst>
            </a:pPr>
            <a:endParaRPr sz="1100" dirty="0">
              <a:latin typeface="ＭＳ Ｐゴシック"/>
              <a:cs typeface="ＭＳ Ｐゴシック"/>
            </a:endParaRPr>
          </a:p>
        </p:txBody>
      </p:sp>
      <p:sp>
        <p:nvSpPr>
          <p:cNvPr id="122" name="吹き出し: 四角形 121">
            <a:extLst>
              <a:ext uri="{FF2B5EF4-FFF2-40B4-BE49-F238E27FC236}">
                <a16:creationId xmlns:a16="http://schemas.microsoft.com/office/drawing/2014/main" id="{84240DB2-CA22-4A9B-82D1-3E3A9AE6FC1C}"/>
              </a:ext>
            </a:extLst>
          </p:cNvPr>
          <p:cNvSpPr/>
          <p:nvPr/>
        </p:nvSpPr>
        <p:spPr>
          <a:xfrm>
            <a:off x="10794255" y="1189213"/>
            <a:ext cx="1698337" cy="868187"/>
          </a:xfrm>
          <a:prstGeom prst="wedgeRectCallout">
            <a:avLst>
              <a:gd name="adj1" fmla="val -31835"/>
              <a:gd name="adj2" fmla="val 73133"/>
            </a:avLst>
          </a:prstGeom>
          <a:solidFill>
            <a:schemeClr val="bg1"/>
          </a:solidFill>
          <a:ln>
            <a:solidFill>
              <a:srgbClr val="0D0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object 71"/>
          <p:cNvGrpSpPr/>
          <p:nvPr/>
        </p:nvGrpSpPr>
        <p:grpSpPr>
          <a:xfrm>
            <a:off x="7225286" y="3812834"/>
            <a:ext cx="1845945" cy="457834"/>
            <a:chOff x="10314368" y="2983929"/>
            <a:chExt cx="1845945" cy="457834"/>
          </a:xfrm>
        </p:grpSpPr>
        <p:sp>
          <p:nvSpPr>
            <p:cNvPr id="72" name="object 72"/>
            <p:cNvSpPr/>
            <p:nvPr/>
          </p:nvSpPr>
          <p:spPr>
            <a:xfrm>
              <a:off x="10327386" y="2996947"/>
              <a:ext cx="1819910" cy="431800"/>
            </a:xfrm>
            <a:custGeom>
              <a:avLst/>
              <a:gdLst/>
              <a:ahLst/>
              <a:cxnLst/>
              <a:rect l="l" t="t" r="r" b="b"/>
              <a:pathLst>
                <a:path w="1819909" h="431800">
                  <a:moveTo>
                    <a:pt x="1747774" y="0"/>
                  </a:moveTo>
                  <a:lnTo>
                    <a:pt x="71882" y="0"/>
                  </a:lnTo>
                  <a:lnTo>
                    <a:pt x="43901" y="5648"/>
                  </a:lnTo>
                  <a:lnTo>
                    <a:pt x="21053" y="21053"/>
                  </a:lnTo>
                  <a:lnTo>
                    <a:pt x="5648" y="43901"/>
                  </a:lnTo>
                  <a:lnTo>
                    <a:pt x="0" y="71881"/>
                  </a:lnTo>
                  <a:lnTo>
                    <a:pt x="0" y="359409"/>
                  </a:lnTo>
                  <a:lnTo>
                    <a:pt x="5648" y="387390"/>
                  </a:lnTo>
                  <a:lnTo>
                    <a:pt x="21053" y="410238"/>
                  </a:lnTo>
                  <a:lnTo>
                    <a:pt x="43901" y="425643"/>
                  </a:lnTo>
                  <a:lnTo>
                    <a:pt x="71882" y="431291"/>
                  </a:lnTo>
                  <a:lnTo>
                    <a:pt x="1747774" y="431291"/>
                  </a:lnTo>
                  <a:lnTo>
                    <a:pt x="1775754" y="425643"/>
                  </a:lnTo>
                  <a:lnTo>
                    <a:pt x="1798602" y="410238"/>
                  </a:lnTo>
                  <a:lnTo>
                    <a:pt x="1814007" y="387390"/>
                  </a:lnTo>
                  <a:lnTo>
                    <a:pt x="1819656" y="359409"/>
                  </a:lnTo>
                  <a:lnTo>
                    <a:pt x="1819656" y="71881"/>
                  </a:lnTo>
                  <a:lnTo>
                    <a:pt x="1814007" y="43901"/>
                  </a:lnTo>
                  <a:lnTo>
                    <a:pt x="1798602" y="21053"/>
                  </a:lnTo>
                  <a:lnTo>
                    <a:pt x="1775754" y="5648"/>
                  </a:lnTo>
                  <a:lnTo>
                    <a:pt x="1747774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327386" y="2996947"/>
              <a:ext cx="1819910" cy="431800"/>
            </a:xfrm>
            <a:custGeom>
              <a:avLst/>
              <a:gdLst/>
              <a:ahLst/>
              <a:cxnLst/>
              <a:rect l="l" t="t" r="r" b="b"/>
              <a:pathLst>
                <a:path w="1819909" h="431800">
                  <a:moveTo>
                    <a:pt x="0" y="71881"/>
                  </a:moveTo>
                  <a:lnTo>
                    <a:pt x="5648" y="43901"/>
                  </a:lnTo>
                  <a:lnTo>
                    <a:pt x="21053" y="21053"/>
                  </a:lnTo>
                  <a:lnTo>
                    <a:pt x="43901" y="5648"/>
                  </a:lnTo>
                  <a:lnTo>
                    <a:pt x="71882" y="0"/>
                  </a:lnTo>
                  <a:lnTo>
                    <a:pt x="1747774" y="0"/>
                  </a:lnTo>
                  <a:lnTo>
                    <a:pt x="1775754" y="5648"/>
                  </a:lnTo>
                  <a:lnTo>
                    <a:pt x="1798602" y="21053"/>
                  </a:lnTo>
                  <a:lnTo>
                    <a:pt x="1814007" y="43901"/>
                  </a:lnTo>
                  <a:lnTo>
                    <a:pt x="1819656" y="71881"/>
                  </a:lnTo>
                  <a:lnTo>
                    <a:pt x="1819656" y="359409"/>
                  </a:lnTo>
                  <a:lnTo>
                    <a:pt x="1814007" y="387390"/>
                  </a:lnTo>
                  <a:lnTo>
                    <a:pt x="1798602" y="410238"/>
                  </a:lnTo>
                  <a:lnTo>
                    <a:pt x="1775754" y="425643"/>
                  </a:lnTo>
                  <a:lnTo>
                    <a:pt x="1747774" y="431291"/>
                  </a:lnTo>
                  <a:lnTo>
                    <a:pt x="71882" y="431291"/>
                  </a:lnTo>
                  <a:lnTo>
                    <a:pt x="43901" y="425643"/>
                  </a:lnTo>
                  <a:lnTo>
                    <a:pt x="21053" y="410238"/>
                  </a:lnTo>
                  <a:lnTo>
                    <a:pt x="5648" y="387390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7386719" y="3937598"/>
            <a:ext cx="1520825" cy="193675"/>
          </a:xfrm>
          <a:prstGeom prst="rect">
            <a:avLst/>
          </a:prstGeom>
          <a:ln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5" dirty="0">
                <a:latin typeface="ＭＳ Ｐゴシック"/>
                <a:cs typeface="ＭＳ Ｐゴシック"/>
              </a:rPr>
              <a:t>老朽化した伝送路の更改</a:t>
            </a:r>
            <a:endParaRPr sz="1100" dirty="0">
              <a:latin typeface="ＭＳ Ｐゴシック"/>
              <a:cs typeface="ＭＳ Ｐゴシック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861357" y="1294765"/>
            <a:ext cx="1581251" cy="85888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320" marR="5080" indent="-7620" algn="just">
              <a:lnSpc>
                <a:spcPct val="97900"/>
              </a:lnSpc>
              <a:spcBef>
                <a:spcPts val="130"/>
              </a:spcBef>
            </a:pPr>
            <a:r>
              <a:rPr lang="ja-JP" altLang="en-US" sz="11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●　異ルート整備によりカ</a:t>
            </a:r>
            <a:r>
              <a:rPr lang="ja-JP" altLang="en-US" sz="11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バーされる世帯数お</a:t>
            </a:r>
            <a:r>
              <a:rPr lang="ja-JP" altLang="en-US" sz="11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よびその加入世帯数、加入率について記載すること。</a:t>
            </a:r>
            <a:endParaRPr lang="ja-JP" altLang="en-US" sz="1100" dirty="0">
              <a:latin typeface="ＭＳ Ｐゴシック"/>
              <a:cs typeface="ＭＳ Ｐゴシック"/>
            </a:endParaRPr>
          </a:p>
          <a:p>
            <a:pPr marL="20320" marR="5080" indent="-7620" algn="just">
              <a:lnSpc>
                <a:spcPct val="97900"/>
              </a:lnSpc>
              <a:spcBef>
                <a:spcPts val="130"/>
              </a:spcBef>
            </a:pPr>
            <a:endParaRPr sz="1100" dirty="0">
              <a:latin typeface="ＭＳ Ｐゴシック"/>
              <a:cs typeface="ＭＳ Ｐゴシック"/>
            </a:endParaRPr>
          </a:p>
        </p:txBody>
      </p: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071EACB4-EB4B-494E-A1A0-67AA242A284E}"/>
              </a:ext>
            </a:extLst>
          </p:cNvPr>
          <p:cNvCxnSpPr>
            <a:cxnSpLocks/>
          </p:cNvCxnSpPr>
          <p:nvPr/>
        </p:nvCxnSpPr>
        <p:spPr>
          <a:xfrm flipV="1">
            <a:off x="9079290" y="3870931"/>
            <a:ext cx="987366" cy="161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A0CEE5E4-6CE0-4E2C-9C0C-8EE0E1BC88C1}"/>
              </a:ext>
            </a:extLst>
          </p:cNvPr>
          <p:cNvCxnSpPr>
            <a:cxnSpLocks/>
          </p:cNvCxnSpPr>
          <p:nvPr/>
        </p:nvCxnSpPr>
        <p:spPr>
          <a:xfrm flipH="1" flipV="1">
            <a:off x="6999036" y="3583434"/>
            <a:ext cx="245643" cy="476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86F30B43-C628-44F0-B3D5-3607D2ED82C3}"/>
              </a:ext>
            </a:extLst>
          </p:cNvPr>
          <p:cNvSpPr/>
          <p:nvPr/>
        </p:nvSpPr>
        <p:spPr>
          <a:xfrm>
            <a:off x="10421687" y="7817701"/>
            <a:ext cx="2070906" cy="759234"/>
          </a:xfrm>
          <a:prstGeom prst="wedgeRectCallout">
            <a:avLst>
              <a:gd name="adj1" fmla="val -25210"/>
              <a:gd name="adj2" fmla="val -104844"/>
            </a:avLst>
          </a:prstGeom>
          <a:solidFill>
            <a:schemeClr val="bg1"/>
          </a:solidFill>
          <a:ln w="28575">
            <a:solidFill>
              <a:srgbClr val="0D0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995" marR="5080" lvl="0" indent="-7493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● 既設のネットワークと　新設のネットワークを　　記載すること。</a:t>
            </a:r>
            <a:endParaRPr lang="ja-JP" altLang="en-US" sz="1400" dirty="0">
              <a:solidFill>
                <a:sysClr val="windowText" lastClr="000000"/>
              </a:solidFill>
              <a:latin typeface="ＭＳ Ｐゴシック"/>
              <a:cs typeface="ＭＳ Ｐゴシック"/>
            </a:endParaRPr>
          </a:p>
        </p:txBody>
      </p:sp>
      <p:sp>
        <p:nvSpPr>
          <p:cNvPr id="133" name="吹き出し: 四角形 132">
            <a:extLst>
              <a:ext uri="{FF2B5EF4-FFF2-40B4-BE49-F238E27FC236}">
                <a16:creationId xmlns:a16="http://schemas.microsoft.com/office/drawing/2014/main" id="{0B0ADA99-B580-452C-9982-D1A6C732436E}"/>
              </a:ext>
            </a:extLst>
          </p:cNvPr>
          <p:cNvSpPr/>
          <p:nvPr/>
        </p:nvSpPr>
        <p:spPr>
          <a:xfrm>
            <a:off x="4724400" y="5867400"/>
            <a:ext cx="2198945" cy="1090628"/>
          </a:xfrm>
          <a:prstGeom prst="wedgeRectCallout">
            <a:avLst>
              <a:gd name="adj1" fmla="val 50954"/>
              <a:gd name="adj2" fmla="val 75724"/>
            </a:avLst>
          </a:prstGeom>
          <a:solidFill>
            <a:schemeClr val="bg1"/>
          </a:solidFill>
          <a:ln w="28575">
            <a:solidFill>
              <a:srgbClr val="0D0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223520">
              <a:lnSpc>
                <a:spcPct val="98600"/>
              </a:lnSpc>
              <a:spcBef>
                <a:spcPts val="120"/>
              </a:spcBef>
              <a:buChar char="●"/>
              <a:tabLst>
                <a:tab pos="236220" algn="l"/>
              </a:tabLst>
            </a:pPr>
            <a:r>
              <a:rPr lang="ja-JP" altLang="en-US" sz="1100" b="1" spc="-20" dirty="0">
                <a:solidFill>
                  <a:srgbClr val="0000FF"/>
                </a:solidFill>
                <a:latin typeface="ＭＳ Ｐゴシック"/>
                <a:cs typeface="ＭＳ Ｐゴシック"/>
              </a:rPr>
              <a:t>電源機能の維持に係る設備の整備を行う場合、その概要、当該整</a:t>
            </a:r>
            <a:r>
              <a:rPr lang="ja-JP" altLang="en-US" sz="1100" b="1" spc="-1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備によりカバーされる世帯数およびその加入世帯数、加入率について</a:t>
            </a:r>
            <a:r>
              <a:rPr lang="ja-JP" altLang="en-US" sz="1100" b="1" spc="-5" dirty="0">
                <a:solidFill>
                  <a:srgbClr val="0000FF"/>
                </a:solidFill>
                <a:latin typeface="ＭＳ Ｐゴシック"/>
                <a:cs typeface="ＭＳ Ｐゴシック"/>
              </a:rPr>
              <a:t>記載すること。</a:t>
            </a:r>
            <a:endParaRPr lang="ja-JP" altLang="en-US" sz="1100" dirty="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360</Words>
  <PresentationFormat>A3 297x420 mm</PresentationFormat>
  <Paragraphs>56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2019-04-08T00:00:00Z</vt:filetime>
  </property>
  <property fmtid="{D5CDD505-2E9C-101B-9397-08002B2CF9AE}" pid="3" name="Creator">
    <vt:lpwstr>PowerPoint 用 Acrobat PDFMaker 19</vt:lpwstr>
  </property>
  <property fmtid="{D5CDD505-2E9C-101B-9397-08002B2CF9AE}" pid="4" name="LastSaved">
    <vt:filetime>2024-12-18T00:00:00Z</vt:filetime>
  </property>
  <property fmtid="{D5CDD505-2E9C-101B-9397-08002B2CF9AE}" pid="5" name="Producer">
    <vt:lpwstr>Adobe PDF Library 19.10.123</vt:lpwstr>
  </property>
</Properties>
</file>