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5932" r:id="rId4"/>
    <p:sldMasterId id="2147485984" r:id="rId5"/>
  </p:sldMasterIdLst>
  <p:notesMasterIdLst>
    <p:notesMasterId r:id="rId8"/>
  </p:notesMasterIdLst>
  <p:handoutMasterIdLst>
    <p:handoutMasterId r:id="rId9"/>
  </p:handoutMasterIdLst>
  <p:sldIdLst>
    <p:sldId id="2147481755" r:id="rId6"/>
    <p:sldId id="2147481756" r:id="rId7"/>
  </p:sldIdLst>
  <p:sldSz cx="10080625" cy="6858000"/>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521415D9-36F7-43E2-AB2F-B90AF26B5E84}">
      <p14:sectionLst xmlns:p14="http://schemas.microsoft.com/office/powerpoint/2010/main">
        <p14:section name="既定のセクション" id="{84AC53E4-9BBE-426A-B2C0-333FF4716C06}">
          <p14:sldIdLst>
            <p14:sldId id="2147481755"/>
            <p14:sldId id="2147481756"/>
          </p14:sldIdLst>
        </p14:section>
      </p14:sectionLst>
    </p:ext>
    <p:ext uri="{EFAFB233-063F-42B5-8137-9DF3F51BA10A}">
      <p15:sldGuideLst xmlns:p15="http://schemas.microsoft.com/office/powerpoint/2012/main">
        <p15:guide id="1" orient="horz" pos="2160">
          <p15:clr>
            <a:srgbClr val="A4A3A4"/>
          </p15:clr>
        </p15:guide>
        <p15:guide id="2" pos="3175"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D0D"/>
    <a:srgbClr val="0000FF"/>
    <a:srgbClr val="FFE5FF"/>
    <a:srgbClr val="FF9933"/>
    <a:srgbClr val="FFDDFF"/>
    <a:srgbClr val="FFCCFF"/>
    <a:srgbClr val="00FF00"/>
    <a:srgbClr val="FFCCCC"/>
    <a:srgbClr val="66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368" autoAdjust="0"/>
  </p:normalViewPr>
  <p:slideViewPr>
    <p:cSldViewPr snapToGrid="0">
      <p:cViewPr varScale="1">
        <p:scale>
          <a:sx n="102" d="100"/>
          <a:sy n="102" d="100"/>
        </p:scale>
        <p:origin x="1506" y="96"/>
      </p:cViewPr>
      <p:guideLst>
        <p:guide orient="horz" pos="2160"/>
        <p:guide pos="3175"/>
      </p:guideLst>
    </p:cSldViewPr>
  </p:slideViewPr>
  <p:notesTextViewPr>
    <p:cViewPr>
      <p:scale>
        <a:sx n="1" d="1"/>
        <a:sy n="1" d="1"/>
      </p:scale>
      <p:origin x="0" y="0"/>
    </p:cViewPr>
  </p:notesTextViewPr>
  <p:notesViewPr>
    <p:cSldViewPr snapToGrid="0">
      <p:cViewPr>
        <p:scale>
          <a:sx n="1" d="2"/>
          <a:sy n="1" d="2"/>
        </p:scale>
        <p:origin x="0" y="0"/>
      </p:cViewPr>
      <p:guideLst>
        <p:guide orient="horz" pos="3130"/>
        <p:guide pos="2143"/>
      </p:guideLst>
    </p:cSldViewPr>
  </p:notesViewPr>
  <p:gridSpacing cx="76200" cy="76200"/>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commentAuthors.xml" Type="http://schemas.openxmlformats.org/officeDocument/2006/relationships/commentAuthors"/><Relationship Id="rId11" Target="presProps.xml" Type="http://schemas.openxmlformats.org/officeDocument/2006/relationships/presProps"/><Relationship Id="rId12" Target="viewProps.xml" Type="http://schemas.openxmlformats.org/officeDocument/2006/relationships/viewProps"/><Relationship Id="rId13" Target="theme/theme1.xml" Type="http://schemas.openxmlformats.org/officeDocument/2006/relationships/theme"/><Relationship Id="rId14" Target="tableStyles.xml" Type="http://schemas.openxmlformats.org/officeDocument/2006/relationships/tableStyle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Masters/slideMaster2.xml" Type="http://schemas.openxmlformats.org/officeDocument/2006/relationships/slideMaster"/><Relationship Id="rId6" Target="slides/slide1.xml" Type="http://schemas.openxmlformats.org/officeDocument/2006/relationships/slide"/><Relationship Id="rId7" Target="slides/slide2.xml" Type="http://schemas.openxmlformats.org/officeDocument/2006/relationships/slide"/><Relationship Id="rId8" Target="notesMasters/notesMaster1.xml" Type="http://schemas.openxmlformats.org/officeDocument/2006/relationships/notesMaster"/><Relationship Id="rId9" Target="handoutMasters/handoutMaster1.xml" Type="http://schemas.openxmlformats.org/officeDocument/2006/relationships/handoutMaster"/></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38" y="38"/>
            <a:ext cx="2950375" cy="497367"/>
          </a:xfrm>
          <a:prstGeom prst="rect">
            <a:avLst/>
          </a:prstGeom>
        </p:spPr>
        <p:txBody>
          <a:bodyPr vert="horz" lIns="91891" tIns="45949" rIns="91891" bIns="45949"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5221" y="38"/>
            <a:ext cx="2950374" cy="497367"/>
          </a:xfrm>
          <a:prstGeom prst="rect">
            <a:avLst/>
          </a:prstGeom>
        </p:spPr>
        <p:txBody>
          <a:bodyPr vert="horz" lIns="91891" tIns="45949" rIns="91891" bIns="45949" rtlCol="0"/>
          <a:lstStyle>
            <a:lvl1pPr algn="r">
              <a:defRPr sz="1200"/>
            </a:lvl1pPr>
          </a:lstStyle>
          <a:p>
            <a:fld id="{BA9CC65D-3D26-4F64-8F52-56D35EC2FEB3}" type="datetimeFigureOut">
              <a:rPr kumimoji="1" lang="ja-JP" altLang="en-US" smtClean="0"/>
              <a:pPr/>
              <a:t>2025/4/25</a:t>
            </a:fld>
            <a:endParaRPr kumimoji="1" lang="ja-JP" altLang="en-US"/>
          </a:p>
        </p:txBody>
      </p:sp>
      <p:sp>
        <p:nvSpPr>
          <p:cNvPr id="4" name="フッター プレースホルダ 3"/>
          <p:cNvSpPr>
            <a:spLocks noGrp="1"/>
          </p:cNvSpPr>
          <p:nvPr>
            <p:ph type="ftr" sz="quarter" idx="2"/>
          </p:nvPr>
        </p:nvSpPr>
        <p:spPr>
          <a:xfrm>
            <a:off x="38" y="9440376"/>
            <a:ext cx="2950375" cy="497366"/>
          </a:xfrm>
          <a:prstGeom prst="rect">
            <a:avLst/>
          </a:prstGeom>
        </p:spPr>
        <p:txBody>
          <a:bodyPr vert="horz" lIns="91891" tIns="45949" rIns="91891" bIns="45949"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5221" y="9440376"/>
            <a:ext cx="2950374" cy="497366"/>
          </a:xfrm>
          <a:prstGeom prst="rect">
            <a:avLst/>
          </a:prstGeom>
        </p:spPr>
        <p:txBody>
          <a:bodyPr vert="horz" lIns="91891" tIns="45949" rIns="91891" bIns="45949" rtlCol="0" anchor="b"/>
          <a:lstStyle>
            <a:lvl1pPr algn="r">
              <a:defRPr sz="1200"/>
            </a:lvl1pPr>
          </a:lstStyle>
          <a:p>
            <a:fld id="{852A37B3-F004-4FD2-A8D7-DDD9B3B0E383}" type="slidenum">
              <a:rPr kumimoji="1" lang="ja-JP" altLang="en-US" smtClean="0"/>
              <a:pPr/>
              <a:t>‹#›</a:t>
            </a:fld>
            <a:endParaRPr kumimoji="1" lang="ja-JP" altLang="en-US"/>
          </a:p>
        </p:txBody>
      </p:sp>
    </p:spTree>
    <p:extLst>
      <p:ext uri="{BB962C8B-B14F-4D97-AF65-F5344CB8AC3E}">
        <p14:creationId xmlns:p14="http://schemas.microsoft.com/office/powerpoint/2010/main" val="330616826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0" y="28"/>
            <a:ext cx="2950263" cy="496888"/>
          </a:xfrm>
          <a:prstGeom prst="rect">
            <a:avLst/>
          </a:prstGeom>
          <a:noFill/>
          <a:ln w="9525">
            <a:noFill/>
            <a:miter lim="800000"/>
            <a:headEnd/>
            <a:tailEnd/>
          </a:ln>
          <a:effectLst/>
        </p:spPr>
        <p:txBody>
          <a:bodyPr vert="horz" wrap="square" lIns="91095" tIns="45546" rIns="91095" bIns="45546"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9219" name="Rectangle 3"/>
          <p:cNvSpPr>
            <a:spLocks noGrp="1" noChangeArrowheads="1"/>
          </p:cNvSpPr>
          <p:nvPr>
            <p:ph type="dt" idx="1"/>
          </p:nvPr>
        </p:nvSpPr>
        <p:spPr bwMode="auto">
          <a:xfrm>
            <a:off x="3855352" y="28"/>
            <a:ext cx="2950263" cy="496888"/>
          </a:xfrm>
          <a:prstGeom prst="rect">
            <a:avLst/>
          </a:prstGeom>
          <a:noFill/>
          <a:ln w="9525">
            <a:noFill/>
            <a:miter lim="800000"/>
            <a:headEnd/>
            <a:tailEnd/>
          </a:ln>
          <a:effectLst/>
        </p:spPr>
        <p:txBody>
          <a:bodyPr vert="horz" wrap="square" lIns="91095" tIns="45546" rIns="91095" bIns="45546"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666750" y="746125"/>
            <a:ext cx="5475288" cy="3725863"/>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681221" y="4721241"/>
            <a:ext cx="5444807" cy="4471988"/>
          </a:xfrm>
          <a:prstGeom prst="rect">
            <a:avLst/>
          </a:prstGeom>
          <a:noFill/>
          <a:ln w="9525">
            <a:noFill/>
            <a:miter lim="800000"/>
            <a:headEnd/>
            <a:tailEnd/>
          </a:ln>
          <a:effectLst/>
        </p:spPr>
        <p:txBody>
          <a:bodyPr vert="horz" wrap="square" lIns="91095" tIns="45546" rIns="91095" bIns="45546"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9222" name="Rectangle 6"/>
          <p:cNvSpPr>
            <a:spLocks noGrp="1" noChangeArrowheads="1"/>
          </p:cNvSpPr>
          <p:nvPr>
            <p:ph type="ftr" sz="quarter" idx="4"/>
          </p:nvPr>
        </p:nvSpPr>
        <p:spPr bwMode="auto">
          <a:xfrm>
            <a:off x="10" y="9440889"/>
            <a:ext cx="2950263" cy="496887"/>
          </a:xfrm>
          <a:prstGeom prst="rect">
            <a:avLst/>
          </a:prstGeom>
          <a:noFill/>
          <a:ln w="9525">
            <a:noFill/>
            <a:miter lim="800000"/>
            <a:headEnd/>
            <a:tailEnd/>
          </a:ln>
          <a:effectLst/>
        </p:spPr>
        <p:txBody>
          <a:bodyPr vert="horz" wrap="square" lIns="91095" tIns="45546" rIns="91095" bIns="45546"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9223" name="Rectangle 7"/>
          <p:cNvSpPr>
            <a:spLocks noGrp="1" noChangeArrowheads="1"/>
          </p:cNvSpPr>
          <p:nvPr>
            <p:ph type="sldNum" sz="quarter" idx="5"/>
          </p:nvPr>
        </p:nvSpPr>
        <p:spPr bwMode="auto">
          <a:xfrm>
            <a:off x="3855352" y="9440889"/>
            <a:ext cx="2950263" cy="496887"/>
          </a:xfrm>
          <a:prstGeom prst="rect">
            <a:avLst/>
          </a:prstGeom>
          <a:noFill/>
          <a:ln w="9525">
            <a:noFill/>
            <a:miter lim="800000"/>
            <a:headEnd/>
            <a:tailEnd/>
          </a:ln>
          <a:effectLst/>
        </p:spPr>
        <p:txBody>
          <a:bodyPr vert="horz" wrap="square" lIns="91095" tIns="45546" rIns="91095" bIns="45546" numCol="1" anchor="b" anchorCtr="0" compatLnSpc="1">
            <a:prstTxWarp prst="textNoShape">
              <a:avLst/>
            </a:prstTxWarp>
          </a:bodyPr>
          <a:lstStyle>
            <a:lvl1pPr algn="r">
              <a:defRPr sz="1200">
                <a:ea typeface="ＭＳ Ｐゴシック" pitchFamily="50" charset="-128"/>
              </a:defRPr>
            </a:lvl1pPr>
          </a:lstStyle>
          <a:p>
            <a:pPr>
              <a:defRPr/>
            </a:pPr>
            <a:fld id="{433A2E8B-DDEB-4608-AF3A-F7E727A477AC}" type="slidenum">
              <a:rPr lang="en-US" altLang="ja-JP"/>
              <a:pPr>
                <a:defRPr/>
              </a:pPr>
              <a:t>‹#›</a:t>
            </a:fld>
            <a:endParaRPr lang="en-US" altLang="ja-JP"/>
          </a:p>
        </p:txBody>
      </p:sp>
    </p:spTree>
    <p:extLst>
      <p:ext uri="{BB962C8B-B14F-4D97-AF65-F5344CB8AC3E}">
        <p14:creationId xmlns:p14="http://schemas.microsoft.com/office/powerpoint/2010/main" val="919988975"/>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93045" y="365129"/>
            <a:ext cx="8694539" cy="1325563"/>
          </a:xfrm>
          <a:prstGeom prst="rect">
            <a:avLst/>
          </a:prstGeom>
        </p:spPr>
        <p:txBody>
          <a:bodyPr/>
          <a:lstStyle/>
          <a:p>
            <a:r>
              <a:rPr lang="ja-JP" altLang="en-US"/>
              <a:t>マスター タイトルの書式設定</a:t>
            </a:r>
            <a:endParaRPr lang="en-US"/>
          </a:p>
        </p:txBody>
      </p:sp>
      <p:sp>
        <p:nvSpPr>
          <p:cNvPr id="3" name="Date Placeholder 2"/>
          <p:cNvSpPr>
            <a:spLocks noGrp="1"/>
          </p:cNvSpPr>
          <p:nvPr>
            <p:ph type="dt" sz="half" idx="10"/>
          </p:nvPr>
        </p:nvSpPr>
        <p:spPr>
          <a:xfrm>
            <a:off x="693043" y="6356355"/>
            <a:ext cx="2268141" cy="365125"/>
          </a:xfrm>
          <a:prstGeom prst="rect">
            <a:avLst/>
          </a:prstGeom>
        </p:spPr>
        <p:txBody>
          <a:bodyPr/>
          <a:lstStyle/>
          <a:p>
            <a:fld id="{FF80830B-7888-443E-AD52-625B60395126}" type="datetime1">
              <a:rPr kumimoji="1" lang="ja-JP" altLang="en-US" smtClean="0"/>
              <a:t>2025/4/25</a:t>
            </a:fld>
            <a:endParaRPr kumimoji="1" lang="ja-JP" altLang="en-US"/>
          </a:p>
        </p:txBody>
      </p:sp>
      <p:sp>
        <p:nvSpPr>
          <p:cNvPr id="4" name="Footer Placeholder 3"/>
          <p:cNvSpPr>
            <a:spLocks noGrp="1"/>
          </p:cNvSpPr>
          <p:nvPr>
            <p:ph type="ftr" sz="quarter" idx="11"/>
          </p:nvPr>
        </p:nvSpPr>
        <p:spPr>
          <a:xfrm>
            <a:off x="3339209" y="6356355"/>
            <a:ext cx="3402211"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0D14D715-0E5B-8E4D-B55D-93FA97F5B934}" type="slidenum">
              <a:rPr kumimoji="1" lang="ja-JP" altLang="en-US" smtClean="0"/>
              <a:t>‹#›</a:t>
            </a:fld>
            <a:endParaRPr kumimoji="1" lang="ja-JP" altLang="en-US"/>
          </a:p>
        </p:txBody>
      </p:sp>
    </p:spTree>
    <p:extLst>
      <p:ext uri="{BB962C8B-B14F-4D97-AF65-F5344CB8AC3E}">
        <p14:creationId xmlns:p14="http://schemas.microsoft.com/office/powerpoint/2010/main" val="3233479670"/>
      </p:ext>
    </p:extLst>
  </p:cSld>
  <p:clrMapOvr>
    <a:masterClrMapping/>
  </p:clrMapOvr>
</p:sldLayout>
</file>

<file path=ppt/slideMasters/_rels/slideMaster1.xml.rels><?xml version="1.0" encoding="UTF-8" standalone="yes"?><Relationships xmlns="http://schemas.openxmlformats.org/package/2006/relationships"><Relationship Id="rId1" Target="../theme/theme1.xml" Type="http://schemas.openxmlformats.org/officeDocument/2006/relationships/theme"/><Relationship Id="rId2" Target="../media/image1.png" Type="http://schemas.openxmlformats.org/officeDocument/2006/relationships/image"/></Relationships>
</file>

<file path=ppt/slideMasters/_rels/slideMaster2.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2.xml" Type="http://schemas.openxmlformats.org/officeDocument/2006/relationships/theme"/><Relationship Id="rId3" Target="../media/image1.png" Type="http://schemas.openxmlformats.org/officeDocument/2006/relationships/image"/></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7812484" y="6492876"/>
            <a:ext cx="2268141" cy="365125"/>
          </a:xfrm>
          <a:prstGeom prst="rect">
            <a:avLst/>
          </a:prstGeom>
        </p:spPr>
        <p:txBody>
          <a:bodyPr vert="horz" lIns="91440" tIns="45720" rIns="91440" bIns="45720" rtlCol="0" anchor="ctr"/>
          <a:lstStyle>
            <a:lvl1pPr algn="r">
              <a:defRPr sz="1000" b="0" i="0">
                <a:solidFill>
                  <a:schemeClr val="tx1"/>
                </a:solidFill>
                <a:latin typeface="Meiryo UI" panose="020B0604030504040204" pitchFamily="34" charset="-128"/>
                <a:ea typeface="Meiryo UI" panose="020B0604030504040204" pitchFamily="34" charset="-128"/>
              </a:defRPr>
            </a:lvl1pPr>
          </a:lstStyle>
          <a:p>
            <a:fld id="{0D14D715-0E5B-8E4D-B55D-93FA97F5B934}" type="slidenum">
              <a:rPr kumimoji="1" lang="ja-JP" altLang="en-US" smtClean="0"/>
              <a:pPr/>
              <a:t>‹#›</a:t>
            </a:fld>
            <a:endParaRPr kumimoji="1" lang="ja-JP" altLang="en-US"/>
          </a:p>
        </p:txBody>
      </p:sp>
      <p:pic>
        <p:nvPicPr>
          <p:cNvPr id="7" name="図 6">
            <a:extLst>
              <a:ext uri="{FF2B5EF4-FFF2-40B4-BE49-F238E27FC236}">
                <a16:creationId xmlns:a16="http://schemas.microsoft.com/office/drawing/2014/main" id="{97345506-4E39-C248-A3BA-1A37A77DDA2E}"/>
              </a:ext>
            </a:extLst>
          </p:cNvPr>
          <p:cNvPicPr>
            <a:picLocks noChangeAspect="1"/>
          </p:cNvPicPr>
          <p:nvPr/>
        </p:nvPicPr>
        <p:blipFill>
          <a:blip r:embed="rId2"/>
          <a:stretch>
            <a:fillRect/>
          </a:stretch>
        </p:blipFill>
        <p:spPr>
          <a:xfrm>
            <a:off x="0" y="1"/>
            <a:ext cx="10080625" cy="790121"/>
          </a:xfrm>
          <a:prstGeom prst="rect">
            <a:avLst/>
          </a:prstGeom>
        </p:spPr>
      </p:pic>
      <p:sp>
        <p:nvSpPr>
          <p:cNvPr id="8" name="タイトル プレースホルダー 7">
            <a:extLst>
              <a:ext uri="{FF2B5EF4-FFF2-40B4-BE49-F238E27FC236}">
                <a16:creationId xmlns:a16="http://schemas.microsoft.com/office/drawing/2014/main" id="{7BC79D6C-FD35-1A49-AD05-C3622CCBC7DE}"/>
              </a:ext>
            </a:extLst>
          </p:cNvPr>
          <p:cNvSpPr>
            <a:spLocks noGrp="1"/>
          </p:cNvSpPr>
          <p:nvPr>
            <p:ph type="title"/>
          </p:nvPr>
        </p:nvSpPr>
        <p:spPr>
          <a:xfrm>
            <a:off x="252016" y="395060"/>
            <a:ext cx="8694539" cy="213360"/>
          </a:xfrm>
          <a:prstGeom prst="rect">
            <a:avLst/>
          </a:prstGeom>
        </p:spPr>
        <p:txBody>
          <a:bodyPr vert="horz" lIns="91440" tIns="45720" rIns="91440" bIns="45720" rtlCol="0" anchor="ctr">
            <a:normAutofit/>
          </a:bodyPr>
          <a:lstStyle/>
          <a:p>
            <a:r>
              <a:rPr kumimoji="1" lang="ja-JP" altLang="en-US"/>
              <a:t>マスター タイトルの書式設定</a:t>
            </a:r>
          </a:p>
        </p:txBody>
      </p:sp>
    </p:spTree>
    <p:extLst>
      <p:ext uri="{BB962C8B-B14F-4D97-AF65-F5344CB8AC3E}">
        <p14:creationId xmlns:p14="http://schemas.microsoft.com/office/powerpoint/2010/main" val="2129211127"/>
      </p:ext>
    </p:extLst>
  </p:cSld>
  <p:clrMap bg1="lt1" tx1="dk1" bg2="lt2" tx2="dk2" accent1="accent1" accent2="accent2" accent3="accent3" accent4="accent4" accent5="accent5" accent6="accent6" hlink="hlink" folHlink="folHlink"/>
  <p:hf hdr="0" ftr="0" dt="0"/>
  <p:txStyles>
    <p:titleStyle>
      <a:lvl1pPr algn="l" defTabSz="914400" rtl="0" eaLnBrk="1" latinLnBrk="0" hangingPunct="1">
        <a:lnSpc>
          <a:spcPct val="90000"/>
        </a:lnSpc>
        <a:spcBef>
          <a:spcPct val="0"/>
        </a:spcBef>
        <a:buNone/>
        <a:defRPr kumimoji="1" sz="1800" b="1" i="0" kern="1200">
          <a:solidFill>
            <a:schemeClr val="bg1"/>
          </a:solidFill>
          <a:latin typeface="Meiryo UI" panose="020B0604030504040204" pitchFamily="34" charset="-128"/>
          <a:ea typeface="Meiryo UI" panose="020B0604030504040204" pitchFamily="34"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10">
          <p15:clr>
            <a:srgbClr val="F26B43"/>
          </p15:clr>
        </p15:guide>
        <p15:guide id="2" pos="217">
          <p15:clr>
            <a:srgbClr val="F26B43"/>
          </p15:clr>
        </p15:guide>
        <p15:guide id="3" pos="602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7812484" y="6492878"/>
            <a:ext cx="2268141" cy="365125"/>
          </a:xfrm>
          <a:prstGeom prst="rect">
            <a:avLst/>
          </a:prstGeom>
        </p:spPr>
        <p:txBody>
          <a:bodyPr vert="horz" lIns="91440" tIns="45720" rIns="91440" bIns="45720" rtlCol="0" anchor="ctr"/>
          <a:lstStyle>
            <a:lvl1pPr algn="r">
              <a:defRPr sz="983" b="0" i="0">
                <a:solidFill>
                  <a:schemeClr val="tx1"/>
                </a:solidFill>
                <a:latin typeface="Meiryo UI" panose="020B0604030504040204" pitchFamily="34" charset="-128"/>
                <a:ea typeface="Meiryo UI" panose="020B0604030504040204" pitchFamily="34" charset="-128"/>
              </a:defRPr>
            </a:lvl1pPr>
          </a:lstStyle>
          <a:p>
            <a:fld id="{0D14D715-0E5B-8E4D-B55D-93FA97F5B934}" type="slidenum">
              <a:rPr kumimoji="1" lang="ja-JP" altLang="en-US" smtClean="0"/>
              <a:pPr/>
              <a:t>‹#›</a:t>
            </a:fld>
            <a:endParaRPr kumimoji="1" lang="ja-JP" altLang="en-US"/>
          </a:p>
        </p:txBody>
      </p:sp>
      <p:pic>
        <p:nvPicPr>
          <p:cNvPr id="7" name="図 6">
            <a:extLst>
              <a:ext uri="{FF2B5EF4-FFF2-40B4-BE49-F238E27FC236}">
                <a16:creationId xmlns:a16="http://schemas.microsoft.com/office/drawing/2014/main" id="{97345506-4E39-C248-A3BA-1A37A77DDA2E}"/>
              </a:ext>
            </a:extLst>
          </p:cNvPr>
          <p:cNvPicPr>
            <a:picLocks noChangeAspect="1"/>
          </p:cNvPicPr>
          <p:nvPr/>
        </p:nvPicPr>
        <p:blipFill>
          <a:blip r:embed="rId3"/>
          <a:stretch>
            <a:fillRect/>
          </a:stretch>
        </p:blipFill>
        <p:spPr>
          <a:xfrm>
            <a:off x="0" y="3"/>
            <a:ext cx="10080625" cy="790121"/>
          </a:xfrm>
          <a:prstGeom prst="rect">
            <a:avLst/>
          </a:prstGeom>
        </p:spPr>
      </p:pic>
      <p:sp>
        <p:nvSpPr>
          <p:cNvPr id="8" name="タイトル プレースホルダー 7">
            <a:extLst>
              <a:ext uri="{FF2B5EF4-FFF2-40B4-BE49-F238E27FC236}">
                <a16:creationId xmlns:a16="http://schemas.microsoft.com/office/drawing/2014/main" id="{7BC79D6C-FD35-1A49-AD05-C3622CCBC7DE}"/>
              </a:ext>
            </a:extLst>
          </p:cNvPr>
          <p:cNvSpPr>
            <a:spLocks noGrp="1"/>
          </p:cNvSpPr>
          <p:nvPr>
            <p:ph type="title"/>
          </p:nvPr>
        </p:nvSpPr>
        <p:spPr>
          <a:xfrm>
            <a:off x="252017" y="395060"/>
            <a:ext cx="8694539" cy="213360"/>
          </a:xfrm>
          <a:prstGeom prst="rect">
            <a:avLst/>
          </a:prstGeom>
        </p:spPr>
        <p:txBody>
          <a:bodyPr vert="horz" lIns="91440" tIns="45720" rIns="91440" bIns="45720" rtlCol="0" anchor="ctr">
            <a:normAutofit/>
          </a:bodyPr>
          <a:lstStyle/>
          <a:p>
            <a:r>
              <a:rPr kumimoji="1" lang="ja-JP" altLang="en-US"/>
              <a:t>マスター タイトルの書式設定</a:t>
            </a:r>
          </a:p>
        </p:txBody>
      </p:sp>
    </p:spTree>
    <p:extLst>
      <p:ext uri="{BB962C8B-B14F-4D97-AF65-F5344CB8AC3E}">
        <p14:creationId xmlns:p14="http://schemas.microsoft.com/office/powerpoint/2010/main" val="4112127635"/>
      </p:ext>
    </p:extLst>
  </p:cSld>
  <p:clrMap bg1="lt1" tx1="dk1" bg2="lt2" tx2="dk2" accent1="accent1" accent2="accent2" accent3="accent3" accent4="accent4" accent5="accent5" accent6="accent6" hlink="hlink" folHlink="folHlink"/>
  <p:sldLayoutIdLst>
    <p:sldLayoutId id="2147485985" r:id="rId1"/>
  </p:sldLayoutIdLst>
  <p:hf hdr="0" ftr="0" dt="0"/>
  <p:txStyles>
    <p:titleStyle>
      <a:lvl1pPr algn="l" defTabSz="898581" rtl="0" eaLnBrk="1" latinLnBrk="0" hangingPunct="1">
        <a:lnSpc>
          <a:spcPct val="90000"/>
        </a:lnSpc>
        <a:spcBef>
          <a:spcPct val="0"/>
        </a:spcBef>
        <a:buNone/>
        <a:defRPr kumimoji="1" sz="1769" b="1" i="0" kern="1200">
          <a:solidFill>
            <a:schemeClr val="bg1"/>
          </a:solidFill>
          <a:latin typeface="Meiryo UI" panose="020B0604030504040204" pitchFamily="34" charset="-128"/>
          <a:ea typeface="Meiryo UI" panose="020B0604030504040204" pitchFamily="34" charset="-128"/>
          <a:cs typeface="+mj-cs"/>
        </a:defRPr>
      </a:lvl1pPr>
    </p:titleStyle>
    <p:bodyStyle>
      <a:lvl1pPr marL="224645" indent="-224645" algn="l" defTabSz="898581" rtl="0" eaLnBrk="1" latinLnBrk="0" hangingPunct="1">
        <a:lnSpc>
          <a:spcPct val="90000"/>
        </a:lnSpc>
        <a:spcBef>
          <a:spcPts val="983"/>
        </a:spcBef>
        <a:buFont typeface="Arial" panose="020B0604020202020204" pitchFamily="34" charset="0"/>
        <a:buChar char="•"/>
        <a:defRPr kumimoji="1" sz="2752" kern="1200">
          <a:solidFill>
            <a:schemeClr val="tx1"/>
          </a:solidFill>
          <a:latin typeface="+mn-lt"/>
          <a:ea typeface="+mn-ea"/>
          <a:cs typeface="+mn-cs"/>
        </a:defRPr>
      </a:lvl1pPr>
      <a:lvl2pPr marL="673936" indent="-224645" algn="l" defTabSz="898581" rtl="0" eaLnBrk="1" latinLnBrk="0" hangingPunct="1">
        <a:lnSpc>
          <a:spcPct val="90000"/>
        </a:lnSpc>
        <a:spcBef>
          <a:spcPts val="491"/>
        </a:spcBef>
        <a:buFont typeface="Arial" panose="020B0604020202020204" pitchFamily="34" charset="0"/>
        <a:buChar char="•"/>
        <a:defRPr kumimoji="1" sz="2358" kern="1200">
          <a:solidFill>
            <a:schemeClr val="tx1"/>
          </a:solidFill>
          <a:latin typeface="+mn-lt"/>
          <a:ea typeface="+mn-ea"/>
          <a:cs typeface="+mn-cs"/>
        </a:defRPr>
      </a:lvl2pPr>
      <a:lvl3pPr marL="1123226" indent="-224645" algn="l" defTabSz="898581" rtl="0" eaLnBrk="1" latinLnBrk="0" hangingPunct="1">
        <a:lnSpc>
          <a:spcPct val="90000"/>
        </a:lnSpc>
        <a:spcBef>
          <a:spcPts val="491"/>
        </a:spcBef>
        <a:buFont typeface="Arial" panose="020B0604020202020204" pitchFamily="34" charset="0"/>
        <a:buChar char="•"/>
        <a:defRPr kumimoji="1" sz="1965" kern="1200">
          <a:solidFill>
            <a:schemeClr val="tx1"/>
          </a:solidFill>
          <a:latin typeface="+mn-lt"/>
          <a:ea typeface="+mn-ea"/>
          <a:cs typeface="+mn-cs"/>
        </a:defRPr>
      </a:lvl3pPr>
      <a:lvl4pPr marL="1572517" indent="-224645" algn="l" defTabSz="898581" rtl="0" eaLnBrk="1" latinLnBrk="0" hangingPunct="1">
        <a:lnSpc>
          <a:spcPct val="90000"/>
        </a:lnSpc>
        <a:spcBef>
          <a:spcPts val="491"/>
        </a:spcBef>
        <a:buFont typeface="Arial" panose="020B0604020202020204" pitchFamily="34" charset="0"/>
        <a:buChar char="•"/>
        <a:defRPr kumimoji="1" sz="1769" kern="1200">
          <a:solidFill>
            <a:schemeClr val="tx1"/>
          </a:solidFill>
          <a:latin typeface="+mn-lt"/>
          <a:ea typeface="+mn-ea"/>
          <a:cs typeface="+mn-cs"/>
        </a:defRPr>
      </a:lvl4pPr>
      <a:lvl5pPr marL="2021807" indent="-224645" algn="l" defTabSz="898581" rtl="0" eaLnBrk="1" latinLnBrk="0" hangingPunct="1">
        <a:lnSpc>
          <a:spcPct val="90000"/>
        </a:lnSpc>
        <a:spcBef>
          <a:spcPts val="491"/>
        </a:spcBef>
        <a:buFont typeface="Arial" panose="020B0604020202020204" pitchFamily="34" charset="0"/>
        <a:buChar char="•"/>
        <a:defRPr kumimoji="1" sz="1769" kern="1200">
          <a:solidFill>
            <a:schemeClr val="tx1"/>
          </a:solidFill>
          <a:latin typeface="+mn-lt"/>
          <a:ea typeface="+mn-ea"/>
          <a:cs typeface="+mn-cs"/>
        </a:defRPr>
      </a:lvl5pPr>
      <a:lvl6pPr marL="2471097" indent="-224645" algn="l" defTabSz="898581" rtl="0" eaLnBrk="1" latinLnBrk="0" hangingPunct="1">
        <a:lnSpc>
          <a:spcPct val="90000"/>
        </a:lnSpc>
        <a:spcBef>
          <a:spcPts val="491"/>
        </a:spcBef>
        <a:buFont typeface="Arial" panose="020B0604020202020204" pitchFamily="34" charset="0"/>
        <a:buChar char="•"/>
        <a:defRPr kumimoji="1" sz="1769" kern="1200">
          <a:solidFill>
            <a:schemeClr val="tx1"/>
          </a:solidFill>
          <a:latin typeface="+mn-lt"/>
          <a:ea typeface="+mn-ea"/>
          <a:cs typeface="+mn-cs"/>
        </a:defRPr>
      </a:lvl6pPr>
      <a:lvl7pPr marL="2920388" indent="-224645" algn="l" defTabSz="898581" rtl="0" eaLnBrk="1" latinLnBrk="0" hangingPunct="1">
        <a:lnSpc>
          <a:spcPct val="90000"/>
        </a:lnSpc>
        <a:spcBef>
          <a:spcPts val="491"/>
        </a:spcBef>
        <a:buFont typeface="Arial" panose="020B0604020202020204" pitchFamily="34" charset="0"/>
        <a:buChar char="•"/>
        <a:defRPr kumimoji="1" sz="1769" kern="1200">
          <a:solidFill>
            <a:schemeClr val="tx1"/>
          </a:solidFill>
          <a:latin typeface="+mn-lt"/>
          <a:ea typeface="+mn-ea"/>
          <a:cs typeface="+mn-cs"/>
        </a:defRPr>
      </a:lvl7pPr>
      <a:lvl8pPr marL="3369678" indent="-224645" algn="l" defTabSz="898581" rtl="0" eaLnBrk="1" latinLnBrk="0" hangingPunct="1">
        <a:lnSpc>
          <a:spcPct val="90000"/>
        </a:lnSpc>
        <a:spcBef>
          <a:spcPts val="491"/>
        </a:spcBef>
        <a:buFont typeface="Arial" panose="020B0604020202020204" pitchFamily="34" charset="0"/>
        <a:buChar char="•"/>
        <a:defRPr kumimoji="1" sz="1769" kern="1200">
          <a:solidFill>
            <a:schemeClr val="tx1"/>
          </a:solidFill>
          <a:latin typeface="+mn-lt"/>
          <a:ea typeface="+mn-ea"/>
          <a:cs typeface="+mn-cs"/>
        </a:defRPr>
      </a:lvl8pPr>
      <a:lvl9pPr marL="3818969" indent="-224645" algn="l" defTabSz="898581" rtl="0" eaLnBrk="1" latinLnBrk="0" hangingPunct="1">
        <a:lnSpc>
          <a:spcPct val="90000"/>
        </a:lnSpc>
        <a:spcBef>
          <a:spcPts val="491"/>
        </a:spcBef>
        <a:buFont typeface="Arial" panose="020B0604020202020204" pitchFamily="34" charset="0"/>
        <a:buChar char="•"/>
        <a:defRPr kumimoji="1" sz="1769" kern="1200">
          <a:solidFill>
            <a:schemeClr val="tx1"/>
          </a:solidFill>
          <a:latin typeface="+mn-lt"/>
          <a:ea typeface="+mn-ea"/>
          <a:cs typeface="+mn-cs"/>
        </a:defRPr>
      </a:lvl9pPr>
    </p:bodyStyle>
    <p:otherStyle>
      <a:defPPr>
        <a:defRPr lang="en-US"/>
      </a:defPPr>
      <a:lvl1pPr marL="0" algn="l" defTabSz="898581" rtl="0" eaLnBrk="1" latinLnBrk="0" hangingPunct="1">
        <a:defRPr kumimoji="1" sz="1769" kern="1200">
          <a:solidFill>
            <a:schemeClr val="tx1"/>
          </a:solidFill>
          <a:latin typeface="+mn-lt"/>
          <a:ea typeface="+mn-ea"/>
          <a:cs typeface="+mn-cs"/>
        </a:defRPr>
      </a:lvl1pPr>
      <a:lvl2pPr marL="449290" algn="l" defTabSz="898581" rtl="0" eaLnBrk="1" latinLnBrk="0" hangingPunct="1">
        <a:defRPr kumimoji="1" sz="1769" kern="1200">
          <a:solidFill>
            <a:schemeClr val="tx1"/>
          </a:solidFill>
          <a:latin typeface="+mn-lt"/>
          <a:ea typeface="+mn-ea"/>
          <a:cs typeface="+mn-cs"/>
        </a:defRPr>
      </a:lvl2pPr>
      <a:lvl3pPr marL="898581" algn="l" defTabSz="898581" rtl="0" eaLnBrk="1" latinLnBrk="0" hangingPunct="1">
        <a:defRPr kumimoji="1" sz="1769" kern="1200">
          <a:solidFill>
            <a:schemeClr val="tx1"/>
          </a:solidFill>
          <a:latin typeface="+mn-lt"/>
          <a:ea typeface="+mn-ea"/>
          <a:cs typeface="+mn-cs"/>
        </a:defRPr>
      </a:lvl3pPr>
      <a:lvl4pPr marL="1347871" algn="l" defTabSz="898581" rtl="0" eaLnBrk="1" latinLnBrk="0" hangingPunct="1">
        <a:defRPr kumimoji="1" sz="1769" kern="1200">
          <a:solidFill>
            <a:schemeClr val="tx1"/>
          </a:solidFill>
          <a:latin typeface="+mn-lt"/>
          <a:ea typeface="+mn-ea"/>
          <a:cs typeface="+mn-cs"/>
        </a:defRPr>
      </a:lvl4pPr>
      <a:lvl5pPr marL="1797162" algn="l" defTabSz="898581" rtl="0" eaLnBrk="1" latinLnBrk="0" hangingPunct="1">
        <a:defRPr kumimoji="1" sz="1769" kern="1200">
          <a:solidFill>
            <a:schemeClr val="tx1"/>
          </a:solidFill>
          <a:latin typeface="+mn-lt"/>
          <a:ea typeface="+mn-ea"/>
          <a:cs typeface="+mn-cs"/>
        </a:defRPr>
      </a:lvl5pPr>
      <a:lvl6pPr marL="2246452" algn="l" defTabSz="898581" rtl="0" eaLnBrk="1" latinLnBrk="0" hangingPunct="1">
        <a:defRPr kumimoji="1" sz="1769" kern="1200">
          <a:solidFill>
            <a:schemeClr val="tx1"/>
          </a:solidFill>
          <a:latin typeface="+mn-lt"/>
          <a:ea typeface="+mn-ea"/>
          <a:cs typeface="+mn-cs"/>
        </a:defRPr>
      </a:lvl6pPr>
      <a:lvl7pPr marL="2695743" algn="l" defTabSz="898581" rtl="0" eaLnBrk="1" latinLnBrk="0" hangingPunct="1">
        <a:defRPr kumimoji="1" sz="1769" kern="1200">
          <a:solidFill>
            <a:schemeClr val="tx1"/>
          </a:solidFill>
          <a:latin typeface="+mn-lt"/>
          <a:ea typeface="+mn-ea"/>
          <a:cs typeface="+mn-cs"/>
        </a:defRPr>
      </a:lvl7pPr>
      <a:lvl8pPr marL="3145033" algn="l" defTabSz="898581" rtl="0" eaLnBrk="1" latinLnBrk="0" hangingPunct="1">
        <a:defRPr kumimoji="1" sz="1769" kern="1200">
          <a:solidFill>
            <a:schemeClr val="tx1"/>
          </a:solidFill>
          <a:latin typeface="+mn-lt"/>
          <a:ea typeface="+mn-ea"/>
          <a:cs typeface="+mn-cs"/>
        </a:defRPr>
      </a:lvl8pPr>
      <a:lvl9pPr marL="3594324" algn="l" defTabSz="898581" rtl="0" eaLnBrk="1" latinLnBrk="0" hangingPunct="1">
        <a:defRPr kumimoji="1" sz="176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10">
          <p15:clr>
            <a:srgbClr val="F26B43"/>
          </p15:clr>
        </p15:guide>
        <p15:guide id="2" pos="217">
          <p15:clr>
            <a:srgbClr val="F26B43"/>
          </p15:clr>
        </p15:guide>
        <p15:guide id="3" pos="6023">
          <p15:clr>
            <a:srgbClr val="F26B43"/>
          </p15:clr>
        </p15:guide>
      </p15:sldGuideLst>
    </p:ext>
  </p:extLst>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A1F2368-25B1-4CB9-BAD9-5EA0935FCC69}"/>
              </a:ext>
            </a:extLst>
          </p:cNvPr>
          <p:cNvSpPr/>
          <p:nvPr/>
        </p:nvSpPr>
        <p:spPr>
          <a:xfrm>
            <a:off x="224922" y="114362"/>
            <a:ext cx="8208232" cy="636841"/>
          </a:xfrm>
          <a:prstGeom prst="rect">
            <a:avLst/>
          </a:prstGeom>
        </p:spPr>
        <p:txBody>
          <a:bodyPr wrap="square">
            <a:spAutoFit/>
          </a:bodyPr>
          <a:lstStyle/>
          <a:p>
            <a:pPr defTabSz="898581" fontAlgn="auto">
              <a:spcBef>
                <a:spcPts val="0"/>
              </a:spcBef>
              <a:spcAft>
                <a:spcPts val="0"/>
              </a:spcAft>
            </a:pPr>
            <a:r>
              <a:rPr lang="ja-JP" altLang="en-US" sz="1769" b="1" dirty="0">
                <a:solidFill>
                  <a:srgbClr val="FFFFFF"/>
                </a:solidFill>
                <a:latin typeface="Meiryo UI" panose="020B0604030504040204" pitchFamily="50" charset="-128"/>
                <a:ea typeface="Meiryo UI" panose="020B0604030504040204" pitchFamily="50" charset="-128"/>
              </a:rPr>
              <a:t>令和</a:t>
            </a:r>
            <a:r>
              <a:rPr lang="en-US" altLang="ja-JP" sz="1769" b="1" dirty="0">
                <a:solidFill>
                  <a:srgbClr val="FFFFFF"/>
                </a:solidFill>
                <a:latin typeface="Meiryo UI" panose="020B0604030504040204" pitchFamily="50" charset="-128"/>
                <a:ea typeface="Meiryo UI" panose="020B0604030504040204" pitchFamily="50" charset="-128"/>
              </a:rPr>
              <a:t>6</a:t>
            </a:r>
            <a:r>
              <a:rPr lang="ja-JP" altLang="en-US" sz="1769" b="1" dirty="0">
                <a:solidFill>
                  <a:schemeClr val="bg1"/>
                </a:solidFill>
                <a:latin typeface="Meiryo UI" panose="020B0604030504040204" pitchFamily="50" charset="-128"/>
                <a:ea typeface="Meiryo UI" panose="020B0604030504040204" pitchFamily="50" charset="-128"/>
              </a:rPr>
              <a:t>年度補正　</a:t>
            </a:r>
            <a:r>
              <a:rPr lang="ja-JP" altLang="en-US" sz="1769" b="1" dirty="0">
                <a:solidFill>
                  <a:srgbClr val="FFFFFF"/>
                </a:solidFill>
                <a:latin typeface="Meiryo UI" panose="020B0604030504040204" pitchFamily="50" charset="-128"/>
                <a:ea typeface="Meiryo UI" panose="020B0604030504040204" pitchFamily="50" charset="-128"/>
              </a:rPr>
              <a:t>大学等と地域が連携して取り組む地域課題解決プロジェクト</a:t>
            </a:r>
            <a:br>
              <a:rPr lang="en-US" altLang="ja-JP" sz="1769" b="1" dirty="0">
                <a:solidFill>
                  <a:srgbClr val="FFFFFF"/>
                </a:solidFill>
                <a:latin typeface="Meiryo UI" panose="020B0604030504040204" pitchFamily="50" charset="-128"/>
                <a:ea typeface="Meiryo UI" panose="020B0604030504040204" pitchFamily="50" charset="-128"/>
              </a:rPr>
            </a:br>
            <a:r>
              <a:rPr lang="en-US" altLang="ja-JP" sz="1769" b="1" dirty="0">
                <a:solidFill>
                  <a:srgbClr val="FFFFFF"/>
                </a:solidFill>
                <a:latin typeface="Meiryo UI" panose="020B0604030504040204" pitchFamily="50" charset="-128"/>
                <a:ea typeface="Meiryo UI" panose="020B0604030504040204" pitchFamily="50" charset="-128"/>
              </a:rPr>
              <a:t>【</a:t>
            </a:r>
            <a:r>
              <a:rPr lang="ja-JP" altLang="en-US" sz="1769" b="1" dirty="0">
                <a:solidFill>
                  <a:srgbClr val="FFFFFF"/>
                </a:solidFill>
                <a:latin typeface="Meiryo UI" panose="020B0604030504040204" pitchFamily="50" charset="-128"/>
                <a:ea typeface="Meiryo UI" panose="020B0604030504040204" pitchFamily="50" charset="-128"/>
              </a:rPr>
              <a:t>提案自治体：●●市</a:t>
            </a:r>
            <a:r>
              <a:rPr lang="en-US" altLang="ja-JP" sz="1769" b="1" dirty="0">
                <a:solidFill>
                  <a:srgbClr val="FFFFFF"/>
                </a:solidFill>
                <a:latin typeface="Meiryo UI" panose="020B0604030504040204" pitchFamily="50" charset="-128"/>
                <a:ea typeface="Meiryo UI" panose="020B0604030504040204" pitchFamily="50" charset="-128"/>
              </a:rPr>
              <a:t>】</a:t>
            </a:r>
            <a:r>
              <a:rPr lang="ja-JP" altLang="en-US" sz="1769" b="1" dirty="0">
                <a:solidFill>
                  <a:srgbClr val="FFFFFF"/>
                </a:solidFill>
                <a:latin typeface="Meiryo UI" panose="020B0604030504040204" pitchFamily="50" charset="-128"/>
                <a:ea typeface="Meiryo UI" panose="020B0604030504040204" pitchFamily="50" charset="-128"/>
              </a:rPr>
              <a:t>若者の視点を取り入れた○○○○プロジェクト概要</a:t>
            </a:r>
            <a:endParaRPr lang="en-US" altLang="ja-JP" sz="1769" b="1" dirty="0">
              <a:solidFill>
                <a:srgbClr val="FFFFFF"/>
              </a:solidFill>
              <a:latin typeface="Meiryo UI" panose="020B0604030504040204" pitchFamily="50" charset="-128"/>
              <a:ea typeface="Meiryo UI" panose="020B0604030504040204" pitchFamily="50" charset="-128"/>
            </a:endParaRPr>
          </a:p>
        </p:txBody>
      </p:sp>
      <p:grpSp>
        <p:nvGrpSpPr>
          <p:cNvPr id="8" name="グループ化 7">
            <a:extLst>
              <a:ext uri="{FF2B5EF4-FFF2-40B4-BE49-F238E27FC236}">
                <a16:creationId xmlns:a16="http://schemas.microsoft.com/office/drawing/2014/main" id="{D08B8C1C-25F6-436A-BD32-048E27CDA4E8}"/>
              </a:ext>
            </a:extLst>
          </p:cNvPr>
          <p:cNvGrpSpPr/>
          <p:nvPr/>
        </p:nvGrpSpPr>
        <p:grpSpPr>
          <a:xfrm>
            <a:off x="5959429" y="1089355"/>
            <a:ext cx="4030940" cy="1144186"/>
            <a:chOff x="4845424" y="1965990"/>
            <a:chExt cx="3197549" cy="884481"/>
          </a:xfrm>
        </p:grpSpPr>
        <p:sp>
          <p:nvSpPr>
            <p:cNvPr id="5" name="正方形/長方形 4">
              <a:extLst>
                <a:ext uri="{FF2B5EF4-FFF2-40B4-BE49-F238E27FC236}">
                  <a16:creationId xmlns:a16="http://schemas.microsoft.com/office/drawing/2014/main" id="{75F3C81C-B4A9-4894-BF08-B635FA88AE97}"/>
                </a:ext>
              </a:extLst>
            </p:cNvPr>
            <p:cNvSpPr/>
            <p:nvPr/>
          </p:nvSpPr>
          <p:spPr>
            <a:xfrm>
              <a:off x="4870917" y="1965990"/>
              <a:ext cx="3172056" cy="884481"/>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4B98D4EE-80D8-49AA-8303-63A5B7F863DC}"/>
                </a:ext>
              </a:extLst>
            </p:cNvPr>
            <p:cNvSpPr txBox="1"/>
            <p:nvPr/>
          </p:nvSpPr>
          <p:spPr>
            <a:xfrm>
              <a:off x="4845424" y="2027965"/>
              <a:ext cx="3197548" cy="758910"/>
            </a:xfrm>
            <a:prstGeom prst="rect">
              <a:avLst/>
            </a:prstGeom>
            <a:noFill/>
          </p:spPr>
          <p:txBody>
            <a:bodyPr wrap="square" rtlCol="0">
              <a:spAutoFit/>
            </a:bodyPr>
            <a:lstStyle/>
            <a:p>
              <a:pPr>
                <a:lnSpc>
                  <a:spcPts val="1800"/>
                </a:lnSpc>
                <a:spcBef>
                  <a:spcPts val="0"/>
                </a:spcBef>
              </a:pPr>
              <a:r>
                <a:rPr kumimoji="1" lang="en-US" altLang="ja-JP" sz="1100" dirty="0">
                  <a:solidFill>
                    <a:srgbClr val="FF0000"/>
                  </a:solidFill>
                  <a:latin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rPr>
                <a:t>提案自治体</a:t>
              </a:r>
              <a:r>
                <a:rPr kumimoji="1" lang="en-US" altLang="ja-JP" sz="1100" dirty="0">
                  <a:solidFill>
                    <a:srgbClr val="FF0000"/>
                  </a:solidFill>
                  <a:latin typeface="ＭＳ Ｐゴシック" panose="020B0600070205080204" pitchFamily="50" charset="-128"/>
                </a:rPr>
                <a:t>】</a:t>
              </a:r>
              <a:r>
                <a:rPr lang="ja-JP" altLang="en-US" sz="1100" dirty="0">
                  <a:solidFill>
                    <a:srgbClr val="FF0000"/>
                  </a:solidFill>
                  <a:latin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rPr>
                <a:t>市　（連携自治体）△△市　　</a:t>
              </a:r>
              <a:endParaRPr kumimoji="1" lang="en-US" altLang="ja-JP" sz="1100" dirty="0">
                <a:solidFill>
                  <a:srgbClr val="FF0000"/>
                </a:solidFill>
                <a:latin typeface="ＭＳ Ｐゴシック" panose="020B0600070205080204" pitchFamily="50" charset="-128"/>
              </a:endParaRPr>
            </a:p>
            <a:p>
              <a:pPr>
                <a:lnSpc>
                  <a:spcPts val="1800"/>
                </a:lnSpc>
                <a:spcBef>
                  <a:spcPts val="0"/>
                </a:spcBef>
              </a:pPr>
              <a:r>
                <a:rPr kumimoji="1" lang="en-US" altLang="ja-JP" sz="1100" dirty="0">
                  <a:solidFill>
                    <a:srgbClr val="FF0000"/>
                  </a:solidFill>
                  <a:latin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rPr>
                <a:t>連携する大学等高等教育機関</a:t>
              </a:r>
              <a:r>
                <a:rPr kumimoji="1" lang="en-US" altLang="ja-JP" sz="1100" dirty="0">
                  <a:solidFill>
                    <a:srgbClr val="FF0000"/>
                  </a:solidFill>
                  <a:latin typeface="ＭＳ Ｐゴシック" panose="020B0600070205080204" pitchFamily="50" charset="-128"/>
                </a:rPr>
                <a:t>】</a:t>
              </a:r>
            </a:p>
            <a:p>
              <a:pPr>
                <a:lnSpc>
                  <a:spcPts val="1800"/>
                </a:lnSpc>
                <a:spcBef>
                  <a:spcPts val="0"/>
                </a:spcBef>
              </a:pPr>
              <a:r>
                <a:rPr kumimoji="1" lang="ja-JP" altLang="en-US" sz="1100" dirty="0">
                  <a:solidFill>
                    <a:srgbClr val="FF0000"/>
                  </a:solidFill>
                  <a:latin typeface="ＭＳ Ｐゴシック" panose="020B0600070205080204" pitchFamily="50" charset="-128"/>
                </a:rPr>
                <a:t>　□□大学、○○大学</a:t>
              </a:r>
              <a:endParaRPr lang="en-US" altLang="ja-JP" sz="1100" dirty="0">
                <a:solidFill>
                  <a:srgbClr val="FF0000"/>
                </a:solidFill>
                <a:latin typeface="ＭＳ Ｐゴシック" panose="020B0600070205080204" pitchFamily="50" charset="-128"/>
              </a:endParaRPr>
            </a:p>
            <a:p>
              <a:pPr>
                <a:lnSpc>
                  <a:spcPts val="1800"/>
                </a:lnSpc>
                <a:spcBef>
                  <a:spcPts val="0"/>
                </a:spcBef>
              </a:pPr>
              <a:r>
                <a:rPr lang="en-US" altLang="ja-JP" sz="1100" dirty="0">
                  <a:solidFill>
                    <a:srgbClr val="FF0000"/>
                  </a:solidFill>
                  <a:latin typeface="ＭＳ Ｐゴシック" panose="020B0600070205080204" pitchFamily="50" charset="-128"/>
                </a:rPr>
                <a:t>【</a:t>
              </a:r>
              <a:r>
                <a:rPr lang="ja-JP" altLang="en-US" sz="1100" dirty="0">
                  <a:solidFill>
                    <a:srgbClr val="FF0000"/>
                  </a:solidFill>
                  <a:latin typeface="ＭＳ Ｐゴシック" panose="020B0600070205080204" pitchFamily="50" charset="-128"/>
                </a:rPr>
                <a:t>コーディネータ</a:t>
              </a:r>
              <a:r>
                <a:rPr lang="en-US" altLang="ja-JP" sz="1100" dirty="0">
                  <a:solidFill>
                    <a:srgbClr val="FF0000"/>
                  </a:solidFill>
                  <a:latin typeface="ＭＳ Ｐゴシック" panose="020B0600070205080204" pitchFamily="50" charset="-128"/>
                </a:rPr>
                <a:t>】</a:t>
              </a:r>
              <a:r>
                <a:rPr lang="ja-JP" altLang="en-US" sz="1100" dirty="0">
                  <a:solidFill>
                    <a:srgbClr val="FF0000"/>
                  </a:solidFill>
                  <a:latin typeface="ＭＳ Ｐゴシック" panose="020B0600070205080204" pitchFamily="50" charset="-128"/>
                </a:rPr>
                <a:t>□□まちづくり株式会社</a:t>
              </a:r>
              <a:endParaRPr kumimoji="1" lang="en-US" altLang="ja-JP" sz="1100" dirty="0">
                <a:solidFill>
                  <a:srgbClr val="FF0000"/>
                </a:solidFill>
                <a:latin typeface="ＭＳ Ｐゴシック" panose="020B0600070205080204" pitchFamily="50" charset="-128"/>
              </a:endParaRPr>
            </a:p>
          </p:txBody>
        </p:sp>
      </p:grpSp>
      <p:sp>
        <p:nvSpPr>
          <p:cNvPr id="13" name="テキスト ボックス 12">
            <a:extLst>
              <a:ext uri="{FF2B5EF4-FFF2-40B4-BE49-F238E27FC236}">
                <a16:creationId xmlns:a16="http://schemas.microsoft.com/office/drawing/2014/main" id="{A1616290-F77A-46D1-8AAE-01A199C65763}"/>
              </a:ext>
            </a:extLst>
          </p:cNvPr>
          <p:cNvSpPr txBox="1"/>
          <p:nvPr/>
        </p:nvSpPr>
        <p:spPr>
          <a:xfrm>
            <a:off x="8260147" y="120815"/>
            <a:ext cx="1903228" cy="369332"/>
          </a:xfrm>
          <a:prstGeom prst="rect">
            <a:avLst/>
          </a:prstGeom>
          <a:noFill/>
        </p:spPr>
        <p:txBody>
          <a:bodyPr wrap="square" rtlCol="0">
            <a:spAutoFit/>
          </a:bodyPr>
          <a:lstStyle/>
          <a:p>
            <a:pPr algn="ctr"/>
            <a:r>
              <a:rPr kumimoji="1" lang="ja-JP" altLang="en-US" b="1" dirty="0">
                <a:solidFill>
                  <a:schemeClr val="bg1"/>
                </a:solidFill>
              </a:rPr>
              <a:t>（様式</a:t>
            </a:r>
            <a:r>
              <a:rPr lang="ja-JP" altLang="en-US" b="1" dirty="0">
                <a:solidFill>
                  <a:schemeClr val="bg1"/>
                </a:solidFill>
              </a:rPr>
              <a:t>２</a:t>
            </a:r>
            <a:r>
              <a:rPr kumimoji="1" lang="ja-JP" altLang="en-US" b="1" dirty="0">
                <a:solidFill>
                  <a:schemeClr val="bg1"/>
                </a:solidFill>
              </a:rPr>
              <a:t>）</a:t>
            </a:r>
          </a:p>
        </p:txBody>
      </p:sp>
      <p:grpSp>
        <p:nvGrpSpPr>
          <p:cNvPr id="19" name="グループ化 18">
            <a:extLst>
              <a:ext uri="{FF2B5EF4-FFF2-40B4-BE49-F238E27FC236}">
                <a16:creationId xmlns:a16="http://schemas.microsoft.com/office/drawing/2014/main" id="{F2DE7FF5-4288-4908-BBE1-B3AA117CBB73}"/>
              </a:ext>
            </a:extLst>
          </p:cNvPr>
          <p:cNvGrpSpPr/>
          <p:nvPr/>
        </p:nvGrpSpPr>
        <p:grpSpPr>
          <a:xfrm>
            <a:off x="122391" y="912385"/>
            <a:ext cx="5837038" cy="1321156"/>
            <a:chOff x="224921" y="1634695"/>
            <a:chExt cx="10143947" cy="1321156"/>
          </a:xfrm>
        </p:grpSpPr>
        <p:sp>
          <p:nvSpPr>
            <p:cNvPr id="18" name="正方形/長方形 17">
              <a:extLst>
                <a:ext uri="{FF2B5EF4-FFF2-40B4-BE49-F238E27FC236}">
                  <a16:creationId xmlns:a16="http://schemas.microsoft.com/office/drawing/2014/main" id="{8005FA6D-4D0A-472F-8ED6-AAFF9626ACCB}"/>
                </a:ext>
              </a:extLst>
            </p:cNvPr>
            <p:cNvSpPr/>
            <p:nvPr/>
          </p:nvSpPr>
          <p:spPr>
            <a:xfrm>
              <a:off x="224921" y="1811665"/>
              <a:ext cx="10143947" cy="11441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A2432416-0D54-4378-8468-80A4FC092E20}"/>
                </a:ext>
              </a:extLst>
            </p:cNvPr>
            <p:cNvSpPr txBox="1"/>
            <p:nvPr/>
          </p:nvSpPr>
          <p:spPr>
            <a:xfrm>
              <a:off x="224923" y="1634695"/>
              <a:ext cx="2214498" cy="307777"/>
            </a:xfrm>
            <a:prstGeom prst="rect">
              <a:avLst/>
            </a:prstGeom>
            <a:solidFill>
              <a:schemeClr val="accent1">
                <a:lumMod val="60000"/>
                <a:lumOff val="40000"/>
              </a:schemeClr>
            </a:solidFill>
            <a:ln>
              <a:solidFill>
                <a:schemeClr val="accent1">
                  <a:lumMod val="75000"/>
                </a:schemeClr>
              </a:solidFill>
            </a:ln>
          </p:spPr>
          <p:txBody>
            <a:bodyPr wrap="square" rtlCol="0">
              <a:spAutoFit/>
            </a:bodyPr>
            <a:lstStyle/>
            <a:p>
              <a:pPr algn="ctr"/>
              <a:r>
                <a:rPr kumimoji="1" lang="ja-JP" altLang="en-US" sz="1400" b="1" dirty="0">
                  <a:solidFill>
                    <a:schemeClr val="bg1"/>
                  </a:solidFill>
                </a:rPr>
                <a:t>背景・課題</a:t>
              </a:r>
            </a:p>
          </p:txBody>
        </p:sp>
      </p:grpSp>
      <p:sp>
        <p:nvSpPr>
          <p:cNvPr id="24" name="テキスト ボックス 23">
            <a:extLst>
              <a:ext uri="{FF2B5EF4-FFF2-40B4-BE49-F238E27FC236}">
                <a16:creationId xmlns:a16="http://schemas.microsoft.com/office/drawing/2014/main" id="{C813E42C-A750-4314-9654-C992036B761F}"/>
              </a:ext>
            </a:extLst>
          </p:cNvPr>
          <p:cNvSpPr txBox="1"/>
          <p:nvPr/>
        </p:nvSpPr>
        <p:spPr>
          <a:xfrm>
            <a:off x="10416311" y="798624"/>
            <a:ext cx="2519918" cy="1723549"/>
          </a:xfrm>
          <a:prstGeom prst="rect">
            <a:avLst/>
          </a:prstGeom>
          <a:solidFill>
            <a:schemeClr val="bg1"/>
          </a:solidFill>
          <a:ln>
            <a:solidFill>
              <a:srgbClr val="FF0000"/>
            </a:solidFill>
          </a:ln>
        </p:spPr>
        <p:txBody>
          <a:bodyPr wrap="square" rtlCol="0">
            <a:spAutoFit/>
          </a:bodyPr>
          <a:lstStyle/>
          <a:p>
            <a:pPr marL="180975" indent="-180975" algn="just"/>
            <a:r>
              <a:rPr kumimoji="1" lang="ja-JP" altLang="en-US" sz="1200" dirty="0">
                <a:solidFill>
                  <a:srgbClr val="FF0000"/>
                </a:solidFill>
              </a:rPr>
              <a:t>○複数自治体と連携する場合には、</a:t>
            </a:r>
            <a:r>
              <a:rPr kumimoji="1" lang="en-US" altLang="ja-JP" sz="1200" dirty="0">
                <a:solidFill>
                  <a:srgbClr val="FF0000"/>
                </a:solidFill>
              </a:rPr>
              <a:t>【</a:t>
            </a:r>
            <a:r>
              <a:rPr kumimoji="1" lang="ja-JP" altLang="en-US" sz="1200" dirty="0">
                <a:solidFill>
                  <a:srgbClr val="FF0000"/>
                </a:solidFill>
              </a:rPr>
              <a:t>連携自治体</a:t>
            </a:r>
            <a:r>
              <a:rPr kumimoji="1" lang="en-US" altLang="ja-JP" sz="1200" dirty="0">
                <a:solidFill>
                  <a:srgbClr val="FF0000"/>
                </a:solidFill>
              </a:rPr>
              <a:t>】</a:t>
            </a:r>
            <a:r>
              <a:rPr kumimoji="1" lang="ja-JP" altLang="en-US" sz="1200" dirty="0">
                <a:solidFill>
                  <a:srgbClr val="FF0000"/>
                </a:solidFill>
              </a:rPr>
              <a:t>という項目を追記し、記載</a:t>
            </a:r>
            <a:endParaRPr kumimoji="1" lang="en-US" altLang="ja-JP" sz="1200" dirty="0">
              <a:solidFill>
                <a:srgbClr val="FF0000"/>
              </a:solidFill>
            </a:endParaRPr>
          </a:p>
          <a:p>
            <a:pPr marL="180975" indent="-180975" algn="just">
              <a:spcBef>
                <a:spcPts val="600"/>
              </a:spcBef>
            </a:pPr>
            <a:r>
              <a:rPr kumimoji="1" lang="ja-JP" altLang="en-US" sz="1200" dirty="0">
                <a:solidFill>
                  <a:srgbClr val="FF0000"/>
                </a:solidFill>
              </a:rPr>
              <a:t>○複数大学と連携する場合には、複数記載</a:t>
            </a:r>
            <a:endParaRPr kumimoji="1" lang="en-US" altLang="ja-JP" sz="1200" dirty="0">
              <a:solidFill>
                <a:srgbClr val="FF0000"/>
              </a:solidFill>
            </a:endParaRPr>
          </a:p>
          <a:p>
            <a:pPr marL="180975" indent="-180975" algn="just">
              <a:spcBef>
                <a:spcPts val="600"/>
              </a:spcBef>
            </a:pPr>
            <a:r>
              <a:rPr lang="ja-JP" altLang="en-US" sz="1200" dirty="0">
                <a:solidFill>
                  <a:srgbClr val="FF0000"/>
                </a:solidFill>
              </a:rPr>
              <a:t>○学生団体と連携する場合には、</a:t>
            </a:r>
            <a:r>
              <a:rPr lang="en-US" altLang="ja-JP" sz="1200" dirty="0">
                <a:solidFill>
                  <a:srgbClr val="FF0000"/>
                </a:solidFill>
              </a:rPr>
              <a:t>【</a:t>
            </a:r>
            <a:r>
              <a:rPr lang="ja-JP" altLang="en-US" sz="1200" dirty="0">
                <a:solidFill>
                  <a:srgbClr val="FF0000"/>
                </a:solidFill>
              </a:rPr>
              <a:t>学生団体</a:t>
            </a:r>
            <a:r>
              <a:rPr lang="en-US" altLang="ja-JP" sz="1200" dirty="0">
                <a:solidFill>
                  <a:srgbClr val="FF0000"/>
                </a:solidFill>
              </a:rPr>
              <a:t>】</a:t>
            </a:r>
            <a:r>
              <a:rPr lang="ja-JP" altLang="en-US" sz="1200" dirty="0">
                <a:solidFill>
                  <a:srgbClr val="FF0000"/>
                </a:solidFill>
              </a:rPr>
              <a:t>△△大学まちづくり研究会、といった形で記載</a:t>
            </a:r>
            <a:endParaRPr kumimoji="1" lang="en-US" altLang="ja-JP" sz="1200" dirty="0">
              <a:solidFill>
                <a:srgbClr val="FF0000"/>
              </a:solidFill>
            </a:endParaRPr>
          </a:p>
        </p:txBody>
      </p:sp>
      <p:cxnSp>
        <p:nvCxnSpPr>
          <p:cNvPr id="26" name="直線コネクタ 25">
            <a:extLst>
              <a:ext uri="{FF2B5EF4-FFF2-40B4-BE49-F238E27FC236}">
                <a16:creationId xmlns:a16="http://schemas.microsoft.com/office/drawing/2014/main" id="{453BC45D-B63D-411E-B5B8-1C4523A0A447}"/>
              </a:ext>
            </a:extLst>
          </p:cNvPr>
          <p:cNvCxnSpPr>
            <a:cxnSpLocks/>
            <a:stCxn id="7" idx="3"/>
            <a:endCxn id="24" idx="1"/>
          </p:cNvCxnSpPr>
          <p:nvPr/>
        </p:nvCxnSpPr>
        <p:spPr>
          <a:xfrm>
            <a:off x="9990368" y="1660399"/>
            <a:ext cx="42594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E1236368-3519-49B3-8095-0EEDC09A6754}"/>
              </a:ext>
            </a:extLst>
          </p:cNvPr>
          <p:cNvSpPr txBox="1"/>
          <p:nvPr/>
        </p:nvSpPr>
        <p:spPr>
          <a:xfrm>
            <a:off x="-3032051" y="2328089"/>
            <a:ext cx="2519918" cy="646331"/>
          </a:xfrm>
          <a:prstGeom prst="rect">
            <a:avLst/>
          </a:prstGeom>
          <a:solidFill>
            <a:schemeClr val="bg1"/>
          </a:solidFill>
          <a:ln>
            <a:solidFill>
              <a:srgbClr val="FF0000"/>
            </a:solidFill>
          </a:ln>
        </p:spPr>
        <p:txBody>
          <a:bodyPr wrap="square" rtlCol="0">
            <a:spAutoFit/>
          </a:bodyPr>
          <a:lstStyle/>
          <a:p>
            <a:pPr marL="180975" indent="-180975" algn="just"/>
            <a:r>
              <a:rPr kumimoji="1" lang="ja-JP" altLang="en-US" sz="1200" dirty="0">
                <a:solidFill>
                  <a:srgbClr val="FF0000"/>
                </a:solidFill>
                <a:latin typeface="ＭＳ Ｐゴシック" panose="020B0600070205080204" pitchFamily="50" charset="-128"/>
              </a:rPr>
              <a:t>○</a:t>
            </a:r>
            <a:r>
              <a:rPr kumimoji="1" lang="en-US" altLang="ja-JP" sz="1200" dirty="0">
                <a:solidFill>
                  <a:srgbClr val="FF0000"/>
                </a:solidFill>
                <a:latin typeface="ＭＳ Ｐゴシック" panose="020B0600070205080204" pitchFamily="50" charset="-128"/>
              </a:rPr>
              <a:t>R6</a:t>
            </a:r>
            <a:r>
              <a:rPr kumimoji="1" lang="ja-JP" altLang="en-US" sz="1200" dirty="0">
                <a:solidFill>
                  <a:srgbClr val="FF0000"/>
                </a:solidFill>
                <a:latin typeface="ＭＳ Ｐゴシック" panose="020B0600070205080204" pitchFamily="50" charset="-128"/>
              </a:rPr>
              <a:t>企画提案書の「</a:t>
            </a:r>
            <a:r>
              <a:rPr lang="en-US" altLang="ja-JP" sz="1200" dirty="0">
                <a:solidFill>
                  <a:srgbClr val="FF0000"/>
                </a:solidFill>
                <a:latin typeface="ＭＳ Ｐゴシック" panose="020B0600070205080204" pitchFamily="50" charset="-128"/>
              </a:rPr>
              <a:t>2 </a:t>
            </a:r>
            <a:r>
              <a:rPr lang="ja-JP" altLang="en-US" sz="1200" dirty="0">
                <a:solidFill>
                  <a:srgbClr val="FF0000"/>
                </a:solidFill>
                <a:latin typeface="ＭＳ Ｐゴシック" panose="020B0600070205080204" pitchFamily="50" charset="-128"/>
              </a:rPr>
              <a:t>プロジェクトの具体的内容」を</a:t>
            </a:r>
            <a:r>
              <a:rPr kumimoji="1" lang="ja-JP" altLang="en-US" sz="1200" dirty="0">
                <a:solidFill>
                  <a:srgbClr val="FF0000"/>
                </a:solidFill>
                <a:latin typeface="ＭＳ Ｐゴシック" panose="020B0600070205080204" pitchFamily="50" charset="-128"/>
              </a:rPr>
              <a:t>をわかりやすく</a:t>
            </a:r>
            <a:r>
              <a:rPr lang="ja-JP" altLang="en-US" sz="1200" dirty="0">
                <a:solidFill>
                  <a:srgbClr val="FF0000"/>
                </a:solidFill>
                <a:latin typeface="ＭＳ Ｐゴシック" panose="020B0600070205080204" pitchFamily="50" charset="-128"/>
              </a:rPr>
              <a:t>記載</a:t>
            </a:r>
            <a:endParaRPr lang="en-US" altLang="ja-JP" sz="1200" dirty="0">
              <a:solidFill>
                <a:srgbClr val="FF0000"/>
              </a:solidFill>
              <a:latin typeface="ＭＳ Ｐゴシック" panose="020B0600070205080204" pitchFamily="50" charset="-128"/>
            </a:endParaRPr>
          </a:p>
        </p:txBody>
      </p:sp>
      <p:cxnSp>
        <p:nvCxnSpPr>
          <p:cNvPr id="45" name="直線コネクタ 44">
            <a:extLst>
              <a:ext uri="{FF2B5EF4-FFF2-40B4-BE49-F238E27FC236}">
                <a16:creationId xmlns:a16="http://schemas.microsoft.com/office/drawing/2014/main" id="{EE816DBA-7C0F-41C0-B115-CF05EA6B8646}"/>
              </a:ext>
            </a:extLst>
          </p:cNvPr>
          <p:cNvCxnSpPr>
            <a:cxnSpLocks/>
            <a:stCxn id="43" idx="3"/>
          </p:cNvCxnSpPr>
          <p:nvPr/>
        </p:nvCxnSpPr>
        <p:spPr>
          <a:xfrm>
            <a:off x="-512133" y="2651255"/>
            <a:ext cx="634524" cy="177856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7" name="テキスト ボックス 46">
            <a:extLst>
              <a:ext uri="{FF2B5EF4-FFF2-40B4-BE49-F238E27FC236}">
                <a16:creationId xmlns:a16="http://schemas.microsoft.com/office/drawing/2014/main" id="{EA5ED695-30F3-4B01-85F5-DC79FBB08F53}"/>
              </a:ext>
            </a:extLst>
          </p:cNvPr>
          <p:cNvSpPr txBox="1"/>
          <p:nvPr/>
        </p:nvSpPr>
        <p:spPr>
          <a:xfrm>
            <a:off x="8588677" y="583725"/>
            <a:ext cx="1307907" cy="338554"/>
          </a:xfrm>
          <a:prstGeom prst="rect">
            <a:avLst/>
          </a:prstGeom>
          <a:solidFill>
            <a:schemeClr val="bg1"/>
          </a:solidFill>
          <a:ln>
            <a:solidFill>
              <a:srgbClr val="FF0000"/>
            </a:solidFill>
          </a:ln>
        </p:spPr>
        <p:txBody>
          <a:bodyPr wrap="square" rtlCol="0">
            <a:spAutoFit/>
          </a:bodyPr>
          <a:lstStyle/>
          <a:p>
            <a:pPr marL="180975" indent="-180975" algn="ctr"/>
            <a:r>
              <a:rPr kumimoji="1" lang="ja-JP" altLang="en-US" sz="1600" b="1" dirty="0">
                <a:solidFill>
                  <a:srgbClr val="FF0000"/>
                </a:solidFill>
              </a:rPr>
              <a:t>記載例</a:t>
            </a:r>
          </a:p>
        </p:txBody>
      </p:sp>
      <p:grpSp>
        <p:nvGrpSpPr>
          <p:cNvPr id="50" name="グループ化 49">
            <a:extLst>
              <a:ext uri="{FF2B5EF4-FFF2-40B4-BE49-F238E27FC236}">
                <a16:creationId xmlns:a16="http://schemas.microsoft.com/office/drawing/2014/main" id="{789A50BE-CA24-41DD-A5FE-E34DC80FB29D}"/>
              </a:ext>
            </a:extLst>
          </p:cNvPr>
          <p:cNvGrpSpPr/>
          <p:nvPr/>
        </p:nvGrpSpPr>
        <p:grpSpPr>
          <a:xfrm>
            <a:off x="5991566" y="2266333"/>
            <a:ext cx="3998802" cy="3680601"/>
            <a:chOff x="5991566" y="2322548"/>
            <a:chExt cx="3998802" cy="4546859"/>
          </a:xfrm>
        </p:grpSpPr>
        <p:sp>
          <p:nvSpPr>
            <p:cNvPr id="48" name="正方形/長方形 47">
              <a:extLst>
                <a:ext uri="{FF2B5EF4-FFF2-40B4-BE49-F238E27FC236}">
                  <a16:creationId xmlns:a16="http://schemas.microsoft.com/office/drawing/2014/main" id="{F44F4FB5-3BBB-43A6-9A32-FDCE0F6FC4AB}"/>
                </a:ext>
              </a:extLst>
            </p:cNvPr>
            <p:cNvSpPr/>
            <p:nvPr/>
          </p:nvSpPr>
          <p:spPr>
            <a:xfrm>
              <a:off x="5991566" y="2557551"/>
              <a:ext cx="3998802" cy="43118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テキスト ボックス 48">
              <a:extLst>
                <a:ext uri="{FF2B5EF4-FFF2-40B4-BE49-F238E27FC236}">
                  <a16:creationId xmlns:a16="http://schemas.microsoft.com/office/drawing/2014/main" id="{232FB78C-D4E1-47EC-B5EE-0410539C2349}"/>
                </a:ext>
              </a:extLst>
            </p:cNvPr>
            <p:cNvSpPr txBox="1"/>
            <p:nvPr/>
          </p:nvSpPr>
          <p:spPr>
            <a:xfrm>
              <a:off x="5991566" y="2322548"/>
              <a:ext cx="1936086" cy="390756"/>
            </a:xfrm>
            <a:prstGeom prst="rect">
              <a:avLst/>
            </a:prstGeom>
            <a:solidFill>
              <a:schemeClr val="accent1">
                <a:lumMod val="60000"/>
                <a:lumOff val="40000"/>
              </a:schemeClr>
            </a:solidFill>
            <a:ln>
              <a:solidFill>
                <a:schemeClr val="accent1">
                  <a:lumMod val="75000"/>
                </a:schemeClr>
              </a:solidFill>
            </a:ln>
          </p:spPr>
          <p:txBody>
            <a:bodyPr wrap="square" rtlCol="0">
              <a:spAutoFit/>
            </a:bodyPr>
            <a:lstStyle/>
            <a:p>
              <a:pPr algn="ctr"/>
              <a:r>
                <a:rPr kumimoji="1" lang="ja-JP" altLang="en-US" sz="1400" b="1" dirty="0">
                  <a:solidFill>
                    <a:schemeClr val="bg1"/>
                  </a:solidFill>
                </a:rPr>
                <a:t>創意工夫している点</a:t>
              </a:r>
            </a:p>
          </p:txBody>
        </p:sp>
      </p:grpSp>
      <p:sp>
        <p:nvSpPr>
          <p:cNvPr id="52" name="テキスト ボックス 51">
            <a:extLst>
              <a:ext uri="{FF2B5EF4-FFF2-40B4-BE49-F238E27FC236}">
                <a16:creationId xmlns:a16="http://schemas.microsoft.com/office/drawing/2014/main" id="{08E2B10C-D0F4-4E0D-9FDC-9DDEA8BFC2BD}"/>
              </a:ext>
            </a:extLst>
          </p:cNvPr>
          <p:cNvSpPr txBox="1"/>
          <p:nvPr/>
        </p:nvSpPr>
        <p:spPr>
          <a:xfrm>
            <a:off x="-3032050" y="1024104"/>
            <a:ext cx="2519918" cy="830997"/>
          </a:xfrm>
          <a:prstGeom prst="rect">
            <a:avLst/>
          </a:prstGeom>
          <a:solidFill>
            <a:schemeClr val="bg1"/>
          </a:solidFill>
          <a:ln>
            <a:solidFill>
              <a:srgbClr val="FF0000"/>
            </a:solidFill>
          </a:ln>
        </p:spPr>
        <p:txBody>
          <a:bodyPr wrap="square" rtlCol="0">
            <a:spAutoFit/>
          </a:bodyPr>
          <a:lstStyle/>
          <a:p>
            <a:pPr marL="180975" indent="-180975" algn="just"/>
            <a:r>
              <a:rPr kumimoji="1" lang="ja-JP" altLang="en-US" sz="1200" dirty="0">
                <a:solidFill>
                  <a:srgbClr val="FF0000"/>
                </a:solidFill>
                <a:latin typeface="ＭＳ Ｐゴシック" panose="020B0600070205080204" pitchFamily="50" charset="-128"/>
              </a:rPr>
              <a:t>○</a:t>
            </a:r>
            <a:r>
              <a:rPr kumimoji="1" lang="en-US" altLang="ja-JP" sz="1200" dirty="0">
                <a:solidFill>
                  <a:srgbClr val="FF0000"/>
                </a:solidFill>
                <a:latin typeface="ＭＳ Ｐゴシック" panose="020B0600070205080204" pitchFamily="50" charset="-128"/>
              </a:rPr>
              <a:t>R6</a:t>
            </a:r>
            <a:r>
              <a:rPr kumimoji="1" lang="ja-JP" altLang="en-US" sz="1200" dirty="0">
                <a:solidFill>
                  <a:srgbClr val="FF0000"/>
                </a:solidFill>
                <a:latin typeface="ＭＳ Ｐゴシック" panose="020B0600070205080204" pitchFamily="50" charset="-128"/>
              </a:rPr>
              <a:t>企画提案書の「</a:t>
            </a:r>
            <a:r>
              <a:rPr kumimoji="1" lang="en-US" altLang="ja-JP" sz="1200" dirty="0">
                <a:solidFill>
                  <a:srgbClr val="FF0000"/>
                </a:solidFill>
                <a:latin typeface="ＭＳ Ｐゴシック" panose="020B0600070205080204" pitchFamily="50" charset="-128"/>
              </a:rPr>
              <a:t>1 </a:t>
            </a:r>
            <a:r>
              <a:rPr kumimoji="1" lang="ja-JP" altLang="en-US" sz="1200" dirty="0">
                <a:solidFill>
                  <a:srgbClr val="FF0000"/>
                </a:solidFill>
                <a:latin typeface="ＭＳ Ｐゴシック" panose="020B0600070205080204" pitchFamily="50" charset="-128"/>
              </a:rPr>
              <a:t>プロジェクトの概要」の背景、地域課題で記載した内容のポイント</a:t>
            </a:r>
            <a:r>
              <a:rPr lang="ja-JP" altLang="en-US" sz="1200" dirty="0">
                <a:solidFill>
                  <a:srgbClr val="FF0000"/>
                </a:solidFill>
                <a:latin typeface="ＭＳ Ｐゴシック" panose="020B0600070205080204" pitchFamily="50" charset="-128"/>
              </a:rPr>
              <a:t>を</a:t>
            </a:r>
            <a:r>
              <a:rPr kumimoji="1" lang="ja-JP" altLang="en-US" sz="1200" dirty="0">
                <a:solidFill>
                  <a:srgbClr val="FF0000"/>
                </a:solidFill>
                <a:latin typeface="ＭＳ Ｐゴシック" panose="020B0600070205080204" pitchFamily="50" charset="-128"/>
              </a:rPr>
              <a:t>わかりやすく記載</a:t>
            </a:r>
          </a:p>
        </p:txBody>
      </p:sp>
      <p:sp>
        <p:nvSpPr>
          <p:cNvPr id="54" name="テキスト ボックス 53">
            <a:extLst>
              <a:ext uri="{FF2B5EF4-FFF2-40B4-BE49-F238E27FC236}">
                <a16:creationId xmlns:a16="http://schemas.microsoft.com/office/drawing/2014/main" id="{238AE1E6-5356-44CE-837A-3FEA734EABBB}"/>
              </a:ext>
            </a:extLst>
          </p:cNvPr>
          <p:cNvSpPr txBox="1"/>
          <p:nvPr/>
        </p:nvSpPr>
        <p:spPr>
          <a:xfrm>
            <a:off x="10416311" y="3995491"/>
            <a:ext cx="2519918" cy="461665"/>
          </a:xfrm>
          <a:prstGeom prst="rect">
            <a:avLst/>
          </a:prstGeom>
          <a:solidFill>
            <a:schemeClr val="bg1"/>
          </a:solidFill>
          <a:ln>
            <a:solidFill>
              <a:srgbClr val="FF0000"/>
            </a:solidFill>
          </a:ln>
        </p:spPr>
        <p:txBody>
          <a:bodyPr wrap="square" rtlCol="0">
            <a:spAutoFit/>
          </a:bodyPr>
          <a:lstStyle/>
          <a:p>
            <a:pPr marL="180975" indent="-180975" algn="just">
              <a:spcBef>
                <a:spcPts val="600"/>
              </a:spcBef>
            </a:pPr>
            <a:r>
              <a:rPr kumimoji="1" lang="ja-JP" altLang="en-US" sz="1200" dirty="0">
                <a:solidFill>
                  <a:srgbClr val="FF0000"/>
                </a:solidFill>
                <a:latin typeface="ＭＳ Ｐゴシック" panose="020B0600070205080204" pitchFamily="50" charset="-128"/>
              </a:rPr>
              <a:t>○</a:t>
            </a:r>
            <a:r>
              <a:rPr kumimoji="1" lang="en-US" altLang="ja-JP" sz="1200" dirty="0">
                <a:solidFill>
                  <a:srgbClr val="FF0000"/>
                </a:solidFill>
                <a:latin typeface="ＭＳ Ｐゴシック" panose="020B0600070205080204" pitchFamily="50" charset="-128"/>
              </a:rPr>
              <a:t>R6</a:t>
            </a:r>
            <a:r>
              <a:rPr kumimoji="1" lang="ja-JP" altLang="en-US" sz="1200" dirty="0">
                <a:solidFill>
                  <a:srgbClr val="FF0000"/>
                </a:solidFill>
                <a:latin typeface="ＭＳ Ｐゴシック" panose="020B0600070205080204" pitchFamily="50" charset="-128"/>
              </a:rPr>
              <a:t>企画提案書の「</a:t>
            </a:r>
            <a:r>
              <a:rPr lang="ja-JP" altLang="en-US" sz="1200" dirty="0">
                <a:solidFill>
                  <a:srgbClr val="FF0000"/>
                </a:solidFill>
                <a:latin typeface="ＭＳ Ｐゴシック" panose="020B0600070205080204" pitchFamily="50" charset="-128"/>
              </a:rPr>
              <a:t>創意工夫の取組内容」を</a:t>
            </a:r>
            <a:r>
              <a:rPr kumimoji="1" lang="ja-JP" altLang="en-US" sz="1200" dirty="0">
                <a:solidFill>
                  <a:srgbClr val="FF0000"/>
                </a:solidFill>
                <a:latin typeface="ＭＳ Ｐゴシック" panose="020B0600070205080204" pitchFamily="50" charset="-128"/>
              </a:rPr>
              <a:t>をわかりやすく</a:t>
            </a:r>
            <a:r>
              <a:rPr lang="ja-JP" altLang="en-US" sz="1200" dirty="0">
                <a:solidFill>
                  <a:srgbClr val="FF0000"/>
                </a:solidFill>
                <a:latin typeface="ＭＳ Ｐゴシック" panose="020B0600070205080204" pitchFamily="50" charset="-128"/>
              </a:rPr>
              <a:t>記載</a:t>
            </a:r>
            <a:endParaRPr lang="en-US" altLang="ja-JP" sz="1200" dirty="0">
              <a:solidFill>
                <a:srgbClr val="FF0000"/>
              </a:solidFill>
              <a:latin typeface="ＭＳ Ｐゴシック" panose="020B0600070205080204" pitchFamily="50" charset="-128"/>
            </a:endParaRPr>
          </a:p>
        </p:txBody>
      </p:sp>
      <p:cxnSp>
        <p:nvCxnSpPr>
          <p:cNvPr id="56" name="直線コネクタ 55">
            <a:extLst>
              <a:ext uri="{FF2B5EF4-FFF2-40B4-BE49-F238E27FC236}">
                <a16:creationId xmlns:a16="http://schemas.microsoft.com/office/drawing/2014/main" id="{3B04E2E9-B817-471B-936C-3F668B633B3D}"/>
              </a:ext>
            </a:extLst>
          </p:cNvPr>
          <p:cNvCxnSpPr>
            <a:cxnSpLocks/>
            <a:stCxn id="54" idx="1"/>
            <a:endCxn id="48" idx="3"/>
          </p:cNvCxnSpPr>
          <p:nvPr/>
        </p:nvCxnSpPr>
        <p:spPr>
          <a:xfrm flipH="1" flipV="1">
            <a:off x="9990368" y="4201749"/>
            <a:ext cx="425943" cy="2457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60" name="グループ化 59">
            <a:extLst>
              <a:ext uri="{FF2B5EF4-FFF2-40B4-BE49-F238E27FC236}">
                <a16:creationId xmlns:a16="http://schemas.microsoft.com/office/drawing/2014/main" id="{502E9DD2-D708-4CE7-91DF-FC337302EE0C}"/>
              </a:ext>
            </a:extLst>
          </p:cNvPr>
          <p:cNvGrpSpPr/>
          <p:nvPr/>
        </p:nvGrpSpPr>
        <p:grpSpPr>
          <a:xfrm>
            <a:off x="5813851" y="6020851"/>
            <a:ext cx="4183457" cy="646668"/>
            <a:chOff x="5806911" y="5754193"/>
            <a:chExt cx="4183457" cy="982992"/>
          </a:xfrm>
        </p:grpSpPr>
        <p:sp>
          <p:nvSpPr>
            <p:cNvPr id="59" name="テキスト ボックス 58">
              <a:extLst>
                <a:ext uri="{FF2B5EF4-FFF2-40B4-BE49-F238E27FC236}">
                  <a16:creationId xmlns:a16="http://schemas.microsoft.com/office/drawing/2014/main" id="{CD1607B2-E3E1-4200-95ED-F800C4D4C692}"/>
                </a:ext>
              </a:extLst>
            </p:cNvPr>
            <p:cNvSpPr txBox="1"/>
            <p:nvPr/>
          </p:nvSpPr>
          <p:spPr>
            <a:xfrm>
              <a:off x="5991566" y="5766890"/>
              <a:ext cx="3998802" cy="970295"/>
            </a:xfrm>
            <a:prstGeom prst="rect">
              <a:avLst/>
            </a:prstGeom>
            <a:noFill/>
            <a:ln>
              <a:solidFill>
                <a:schemeClr val="tx1"/>
              </a:solidFill>
            </a:ln>
          </p:spPr>
          <p:txBody>
            <a:bodyPr wrap="square" rtlCol="0">
              <a:spAutoFit/>
            </a:bodyPr>
            <a:lstStyle/>
            <a:p>
              <a:endParaRPr kumimoji="1" lang="ja-JP" altLang="en-US" dirty="0"/>
            </a:p>
          </p:txBody>
        </p:sp>
        <p:sp>
          <p:nvSpPr>
            <p:cNvPr id="57" name="テキスト ボックス 56">
              <a:extLst>
                <a:ext uri="{FF2B5EF4-FFF2-40B4-BE49-F238E27FC236}">
                  <a16:creationId xmlns:a16="http://schemas.microsoft.com/office/drawing/2014/main" id="{06C59894-D8C4-49E8-A86B-8A613E72A4EC}"/>
                </a:ext>
              </a:extLst>
            </p:cNvPr>
            <p:cNvSpPr txBox="1"/>
            <p:nvPr/>
          </p:nvSpPr>
          <p:spPr>
            <a:xfrm>
              <a:off x="5806911" y="5754193"/>
              <a:ext cx="1812735" cy="307778"/>
            </a:xfrm>
            <a:prstGeom prst="rect">
              <a:avLst/>
            </a:prstGeom>
            <a:noFill/>
            <a:ln>
              <a:noFill/>
            </a:ln>
          </p:spPr>
          <p:txBody>
            <a:bodyPr wrap="square" rtlCol="0">
              <a:spAutoFit/>
            </a:bodyPr>
            <a:lstStyle/>
            <a:p>
              <a:pPr algn="ctr"/>
              <a:r>
                <a:rPr kumimoji="1" lang="ja-JP" altLang="en-US" sz="1400" b="1" dirty="0"/>
                <a:t>（その外特記事項）</a:t>
              </a:r>
            </a:p>
          </p:txBody>
        </p:sp>
      </p:grpSp>
      <p:sp>
        <p:nvSpPr>
          <p:cNvPr id="61" name="テキスト ボックス 60">
            <a:extLst>
              <a:ext uri="{FF2B5EF4-FFF2-40B4-BE49-F238E27FC236}">
                <a16:creationId xmlns:a16="http://schemas.microsoft.com/office/drawing/2014/main" id="{9B768480-A3FA-44F7-842C-A4B98B541C72}"/>
              </a:ext>
            </a:extLst>
          </p:cNvPr>
          <p:cNvSpPr txBox="1"/>
          <p:nvPr/>
        </p:nvSpPr>
        <p:spPr>
          <a:xfrm>
            <a:off x="10416311" y="5533011"/>
            <a:ext cx="2519918" cy="1384995"/>
          </a:xfrm>
          <a:prstGeom prst="rect">
            <a:avLst/>
          </a:prstGeom>
          <a:solidFill>
            <a:schemeClr val="bg1"/>
          </a:solidFill>
          <a:ln>
            <a:solidFill>
              <a:srgbClr val="FF0000"/>
            </a:solidFill>
          </a:ln>
        </p:spPr>
        <p:txBody>
          <a:bodyPr wrap="square" rtlCol="0">
            <a:spAutoFit/>
          </a:bodyPr>
          <a:lstStyle/>
          <a:p>
            <a:pPr marL="180975" indent="-180975" algn="just"/>
            <a:r>
              <a:rPr kumimoji="1" lang="ja-JP" altLang="en-US" sz="1200" dirty="0">
                <a:solidFill>
                  <a:srgbClr val="FF0000"/>
                </a:solidFill>
                <a:latin typeface="ＭＳ Ｐゴシック" panose="020B0600070205080204" pitchFamily="50" charset="-128"/>
              </a:rPr>
              <a:t>○提案プロジェクトにおいて、本事業以外の国や県等の補助金・交付金等の特別財源等を活用する場合、当該項目に記載</a:t>
            </a:r>
            <a:endParaRPr kumimoji="1" lang="en-US" altLang="ja-JP" sz="1200" dirty="0">
              <a:solidFill>
                <a:srgbClr val="FF0000"/>
              </a:solidFill>
              <a:latin typeface="ＭＳ Ｐゴシック" panose="020B0600070205080204" pitchFamily="50" charset="-128"/>
            </a:endParaRPr>
          </a:p>
          <a:p>
            <a:pPr marL="180975" indent="-180975" algn="just"/>
            <a:r>
              <a:rPr kumimoji="1" lang="ja-JP" altLang="en-US" sz="1200" dirty="0">
                <a:solidFill>
                  <a:srgbClr val="FF0000"/>
                </a:solidFill>
                <a:latin typeface="ＭＳ Ｐゴシック" panose="020B0600070205080204" pitchFamily="50" charset="-128"/>
              </a:rPr>
              <a:t>○提案自治体において一財での予算措置をしている場合には、事業名・予算額を記載</a:t>
            </a:r>
          </a:p>
        </p:txBody>
      </p:sp>
      <p:cxnSp>
        <p:nvCxnSpPr>
          <p:cNvPr id="63" name="直線コネクタ 62">
            <a:extLst>
              <a:ext uri="{FF2B5EF4-FFF2-40B4-BE49-F238E27FC236}">
                <a16:creationId xmlns:a16="http://schemas.microsoft.com/office/drawing/2014/main" id="{FE448CD7-CD56-4AD7-8CC8-87DFF0299797}"/>
              </a:ext>
            </a:extLst>
          </p:cNvPr>
          <p:cNvCxnSpPr>
            <a:cxnSpLocks/>
            <a:stCxn id="61" idx="1"/>
            <a:endCxn id="59" idx="3"/>
          </p:cNvCxnSpPr>
          <p:nvPr/>
        </p:nvCxnSpPr>
        <p:spPr>
          <a:xfrm flipH="1">
            <a:off x="9997308" y="6225509"/>
            <a:ext cx="419003" cy="1228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5FD1A37E-65BF-E8FC-F432-4437860204F8}"/>
              </a:ext>
            </a:extLst>
          </p:cNvPr>
          <p:cNvCxnSpPr>
            <a:stCxn id="52" idx="3"/>
            <a:endCxn id="18" idx="1"/>
          </p:cNvCxnSpPr>
          <p:nvPr/>
        </p:nvCxnSpPr>
        <p:spPr>
          <a:xfrm>
            <a:off x="-512132" y="1439603"/>
            <a:ext cx="634523" cy="22184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テキスト ボックス 2">
            <a:extLst>
              <a:ext uri="{FF2B5EF4-FFF2-40B4-BE49-F238E27FC236}">
                <a16:creationId xmlns:a16="http://schemas.microsoft.com/office/drawing/2014/main" id="{BEF4BF6B-3B14-2B5B-46C4-843807B240A6}"/>
              </a:ext>
            </a:extLst>
          </p:cNvPr>
          <p:cNvSpPr txBox="1"/>
          <p:nvPr/>
        </p:nvSpPr>
        <p:spPr>
          <a:xfrm>
            <a:off x="128662" y="1057063"/>
            <a:ext cx="5808909" cy="161145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just"/>
            <a:r>
              <a:rPr lang="ja-JP" altLang="en-US" dirty="0">
                <a:solidFill>
                  <a:srgbClr val="FF0000"/>
                </a:solidFill>
                <a:latin typeface="ＭＳ Ｐゴシック" panose="020B0600070205080204" pitchFamily="50" charset="-128"/>
                <a:ea typeface="ＭＳ Ｐゴシック" panose="020B0600070205080204" pitchFamily="50" charset="-128"/>
              </a:rPr>
              <a:t>　○○</a:t>
            </a:r>
            <a:r>
              <a:rPr kumimoji="1" lang="ja-JP" altLang="en-US" dirty="0">
                <a:solidFill>
                  <a:srgbClr val="FF0000"/>
                </a:solidFill>
                <a:latin typeface="ＭＳ Ｐゴシック" panose="020B0600070205080204" pitchFamily="50" charset="-128"/>
                <a:ea typeface="ＭＳ Ｐゴシック" panose="020B0600070205080204" pitchFamily="50" charset="-128"/>
              </a:rPr>
              <a:t>地区では、</a:t>
            </a:r>
            <a:r>
              <a:rPr kumimoji="1" lang="en-US" altLang="ja-JP" dirty="0">
                <a:solidFill>
                  <a:srgbClr val="FF0000"/>
                </a:solidFill>
                <a:latin typeface="ＭＳ Ｐゴシック" panose="020B0600070205080204" pitchFamily="50" charset="-128"/>
                <a:ea typeface="ＭＳ Ｐゴシック" panose="020B0600070205080204" pitchFamily="50" charset="-128"/>
              </a:rPr>
              <a:t>19XX</a:t>
            </a:r>
            <a:r>
              <a:rPr kumimoji="1" lang="ja-JP" altLang="en-US" dirty="0">
                <a:solidFill>
                  <a:srgbClr val="FF0000"/>
                </a:solidFill>
                <a:latin typeface="ＭＳ Ｐゴシック" panose="020B0600070205080204" pitchFamily="50" charset="-128"/>
                <a:ea typeface="ＭＳ Ｐゴシック" panose="020B0600070205080204" pitchFamily="50" charset="-128"/>
              </a:rPr>
              <a:t>年以降、進学や就職のため地元を出ていく若者が増えており、人口減少が著しい状況。そのため、担い手不足による地域産業の衰退や地域内の商店等の閉店、利用者減少による路線バスや鉄道の廃止・撤退、住民の減少による空き家の増加や公民館等の公共施設の老朽化、といった問題が生じおり、地域コミュニティの維持が困難な状況</a:t>
            </a:r>
            <a:r>
              <a:rPr lang="ja-JP" altLang="en-US" dirty="0">
                <a:solidFill>
                  <a:srgbClr val="FF0000"/>
                </a:solidFill>
                <a:latin typeface="ＭＳ Ｐゴシック" panose="020B0600070205080204" pitchFamily="50" charset="-128"/>
                <a:ea typeface="ＭＳ Ｐゴシック" panose="020B0600070205080204" pitchFamily="50" charset="-128"/>
              </a:rPr>
              <a:t>であることから、</a:t>
            </a:r>
            <a:r>
              <a:rPr kumimoji="1" lang="ja-JP" altLang="en-US" dirty="0">
                <a:solidFill>
                  <a:srgbClr val="FF0000"/>
                </a:solidFill>
                <a:latin typeface="ＭＳ Ｐゴシック" panose="020B0600070205080204" pitchFamily="50" charset="-128"/>
                <a:ea typeface="ＭＳ Ｐゴシック" panose="020B0600070205080204" pitchFamily="50" charset="-128"/>
              </a:rPr>
              <a:t>大学等の知見や大学生等の若者の視点を活かした地域課題の解決を図るためプロジェクトに応募。</a:t>
            </a:r>
            <a:endParaRPr kumimoji="1" lang="en-US" altLang="ja-JP" dirty="0">
              <a:solidFill>
                <a:srgbClr val="FF0000"/>
              </a:solidFill>
              <a:latin typeface="ＭＳ Ｐゴシック" panose="020B0600070205080204" pitchFamily="50" charset="-128"/>
              <a:ea typeface="ＭＳ Ｐゴシック" panose="020B0600070205080204" pitchFamily="50" charset="-128"/>
            </a:endParaRPr>
          </a:p>
          <a:p>
            <a:pPr algn="just"/>
            <a:endParaRPr kumimoji="1" lang="en-US" altLang="ja-JP" sz="1100" dirty="0">
              <a:solidFill>
                <a:srgbClr val="FF0000"/>
              </a:solidFill>
            </a:endParaRPr>
          </a:p>
          <a:p>
            <a:pPr algn="just"/>
            <a:endParaRPr kumimoji="1" lang="en-US" altLang="ja-JP" sz="1100" dirty="0">
              <a:solidFill>
                <a:srgbClr val="FF0000"/>
              </a:solidFill>
            </a:endParaRPr>
          </a:p>
        </p:txBody>
      </p:sp>
      <p:sp>
        <p:nvSpPr>
          <p:cNvPr id="29" name="テキスト ボックス 14">
            <a:extLst>
              <a:ext uri="{FF2B5EF4-FFF2-40B4-BE49-F238E27FC236}">
                <a16:creationId xmlns:a16="http://schemas.microsoft.com/office/drawing/2014/main" id="{B4EBF2A8-BD8D-43BC-BEBA-285AF036EC45}"/>
              </a:ext>
            </a:extLst>
          </p:cNvPr>
          <p:cNvSpPr txBox="1"/>
          <p:nvPr/>
        </p:nvSpPr>
        <p:spPr>
          <a:xfrm>
            <a:off x="5975497" y="2517587"/>
            <a:ext cx="3998802" cy="85770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just"/>
            <a:r>
              <a:rPr lang="en-US" altLang="ja-JP" b="0" baseline="0" dirty="0">
                <a:solidFill>
                  <a:srgbClr val="FF0000"/>
                </a:solidFill>
                <a:effectLst/>
                <a:latin typeface="ＭＳ Ｐゴシック" panose="020B0600070205080204" pitchFamily="50" charset="-128"/>
                <a:ea typeface="ＭＳ Ｐゴシック" panose="020B0600070205080204" pitchFamily="50" charset="-128"/>
              </a:rPr>
              <a:t>【</a:t>
            </a:r>
            <a:r>
              <a:rPr lang="ja-JP" altLang="en-US" dirty="0">
                <a:solidFill>
                  <a:srgbClr val="FF0000"/>
                </a:solidFill>
                <a:latin typeface="ＭＳ Ｐゴシック" panose="020B0600070205080204" pitchFamily="50" charset="-128"/>
                <a:ea typeface="ＭＳ Ｐゴシック" panose="020B0600070205080204" pitchFamily="50" charset="-128"/>
              </a:rPr>
              <a:t>移住や関係人口としての学生等との関わり創出</a:t>
            </a:r>
            <a:r>
              <a:rPr lang="en-US" altLang="ja-JP" b="0" baseline="0" dirty="0">
                <a:solidFill>
                  <a:srgbClr val="FF0000"/>
                </a:solidFill>
                <a:effectLst/>
                <a:latin typeface="ＭＳ Ｐゴシック" panose="020B0600070205080204" pitchFamily="50" charset="-128"/>
                <a:ea typeface="ＭＳ Ｐゴシック" panose="020B0600070205080204" pitchFamily="50" charset="-128"/>
              </a:rPr>
              <a:t>】</a:t>
            </a:r>
          </a:p>
          <a:p>
            <a:pPr marL="84138" indent="-84138" algn="just"/>
            <a:r>
              <a:rPr lang="ja-JP" altLang="en-US" sz="1100" b="0" baseline="0" dirty="0">
                <a:solidFill>
                  <a:srgbClr val="FF0000"/>
                </a:solidFill>
                <a:effectLst/>
                <a:latin typeface="ＭＳ Ｐゴシック" panose="020B0600070205080204" pitchFamily="50" charset="-128"/>
                <a:ea typeface="ＭＳ Ｐゴシック" panose="020B0600070205080204" pitchFamily="50" charset="-128"/>
              </a:rPr>
              <a:t>・ プロジェクト外での地域の祭りへの参加機会や地元の産業や中小企業を知る機会、地域のキーパーソンや地域おこし協力隊員と関わる場を創出する。</a:t>
            </a:r>
            <a:endParaRPr lang="en-US" altLang="ja-JP" sz="1100" b="0" baseline="0" dirty="0">
              <a:solidFill>
                <a:srgbClr val="FF0000"/>
              </a:solidFill>
              <a:effectLst/>
              <a:latin typeface="ＭＳ Ｐゴシック" panose="020B0600070205080204" pitchFamily="50" charset="-128"/>
              <a:ea typeface="ＭＳ Ｐゴシック" panose="020B0600070205080204" pitchFamily="50" charset="-128"/>
            </a:endParaRPr>
          </a:p>
        </p:txBody>
      </p:sp>
      <p:sp>
        <p:nvSpPr>
          <p:cNvPr id="30" name="テキスト ボックス 1">
            <a:extLst>
              <a:ext uri="{FF2B5EF4-FFF2-40B4-BE49-F238E27FC236}">
                <a16:creationId xmlns:a16="http://schemas.microsoft.com/office/drawing/2014/main" id="{F61DA54C-8770-4609-A4EE-D583A0840758}"/>
              </a:ext>
            </a:extLst>
          </p:cNvPr>
          <p:cNvSpPr txBox="1"/>
          <p:nvPr/>
        </p:nvSpPr>
        <p:spPr>
          <a:xfrm>
            <a:off x="5970633" y="3219905"/>
            <a:ext cx="4019281" cy="90628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just"/>
            <a:r>
              <a:rPr kumimoji="1" lang="en-US" altLang="ja-JP" sz="1100" b="0" baseline="0" dirty="0">
                <a:solidFill>
                  <a:srgbClr val="FF0000"/>
                </a:solidFill>
                <a:effectLst/>
                <a:latin typeface="ＭＳ Ｐゴシック" panose="020B0600070205080204" pitchFamily="50" charset="-128"/>
                <a:ea typeface="ＭＳ Ｐゴシック" panose="020B0600070205080204" pitchFamily="50" charset="-128"/>
              </a:rPr>
              <a:t>【</a:t>
            </a:r>
            <a:r>
              <a:rPr kumimoji="1" lang="ja-JP" altLang="en-US" sz="1100" b="0" baseline="0" dirty="0">
                <a:solidFill>
                  <a:srgbClr val="FF0000"/>
                </a:solidFill>
                <a:effectLst/>
                <a:latin typeface="ＭＳ Ｐゴシック" panose="020B0600070205080204" pitchFamily="50" charset="-128"/>
                <a:ea typeface="ＭＳ Ｐゴシック" panose="020B0600070205080204" pitchFamily="50" charset="-128"/>
              </a:rPr>
              <a:t>自治体・地域のマンパワー不足解消</a:t>
            </a:r>
            <a:r>
              <a:rPr kumimoji="1" lang="en-US" altLang="ja-JP" sz="1100" b="0" baseline="0" dirty="0">
                <a:solidFill>
                  <a:srgbClr val="FF0000"/>
                </a:solidFill>
                <a:effectLst/>
                <a:latin typeface="ＭＳ Ｐゴシック" panose="020B0600070205080204" pitchFamily="50" charset="-128"/>
                <a:ea typeface="ＭＳ Ｐゴシック" panose="020B0600070205080204" pitchFamily="50" charset="-128"/>
              </a:rPr>
              <a:t>】</a:t>
            </a:r>
            <a:endParaRPr lang="en-US" altLang="ja-JP" dirty="0">
              <a:solidFill>
                <a:srgbClr val="FF0000"/>
              </a:solidFill>
              <a:latin typeface="ＭＳ Ｐゴシック" panose="020B0600070205080204" pitchFamily="50" charset="-128"/>
              <a:ea typeface="ＭＳ Ｐゴシック" panose="020B0600070205080204" pitchFamily="50" charset="-128"/>
            </a:endParaRPr>
          </a:p>
          <a:p>
            <a:pPr marL="84138" indent="-84138" algn="just"/>
            <a:r>
              <a:rPr kumimoji="1" lang="ja-JP" altLang="en-US" sz="1100" b="0" baseline="0" dirty="0">
                <a:solidFill>
                  <a:srgbClr val="FF0000"/>
                </a:solidFill>
                <a:effectLst/>
                <a:latin typeface="ＭＳ Ｐゴシック" panose="020B0600070205080204" pitchFamily="50" charset="-128"/>
                <a:ea typeface="ＭＳ Ｐゴシック" panose="020B0600070205080204" pitchFamily="50" charset="-128"/>
              </a:rPr>
              <a:t> </a:t>
            </a:r>
            <a:r>
              <a:rPr lang="ja-JP" altLang="en-US" sz="1100" b="0" baseline="0" dirty="0">
                <a:solidFill>
                  <a:srgbClr val="FF0000"/>
                </a:solidFill>
                <a:effectLst/>
                <a:latin typeface="ＭＳ Ｐゴシック" panose="020B0600070205080204" pitchFamily="50" charset="-128"/>
                <a:ea typeface="ＭＳ Ｐゴシック" panose="020B0600070205080204" pitchFamily="50" charset="-128"/>
              </a:rPr>
              <a:t>・連携する大学等や学生の掘り起こしに都市部の学生向けリクルート会社や人材育成会社と連携を行ったり、教員・学生の受入や地域でのアテンド等に地域づくり団体等と連携を行う。</a:t>
            </a:r>
            <a:endParaRPr lang="en-US" altLang="ja-JP" sz="1100" b="0" baseline="0" dirty="0">
              <a:solidFill>
                <a:srgbClr val="FF0000"/>
              </a:solidFill>
              <a:effectLst/>
              <a:latin typeface="ＭＳ Ｐゴシック" panose="020B0600070205080204" pitchFamily="50" charset="-128"/>
              <a:ea typeface="ＭＳ Ｐゴシック" panose="020B0600070205080204" pitchFamily="50" charset="-128"/>
            </a:endParaRPr>
          </a:p>
        </p:txBody>
      </p:sp>
      <p:sp>
        <p:nvSpPr>
          <p:cNvPr id="31" name="テキスト ボックス 8">
            <a:extLst>
              <a:ext uri="{FF2B5EF4-FFF2-40B4-BE49-F238E27FC236}">
                <a16:creationId xmlns:a16="http://schemas.microsoft.com/office/drawing/2014/main" id="{440273B2-D054-4717-9561-11FADDF430AC}"/>
              </a:ext>
            </a:extLst>
          </p:cNvPr>
          <p:cNvSpPr txBox="1"/>
          <p:nvPr/>
        </p:nvSpPr>
        <p:spPr>
          <a:xfrm>
            <a:off x="5978934" y="3876019"/>
            <a:ext cx="3938234" cy="90628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just"/>
            <a:r>
              <a:rPr kumimoji="1" lang="en-US" altLang="ja-JP" sz="1100"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大学教員等の事務負担軽減</a:t>
            </a:r>
            <a:r>
              <a:rPr kumimoji="1" lang="en-US" altLang="ja-JP" sz="1100" dirty="0">
                <a:solidFill>
                  <a:srgbClr val="FF0000"/>
                </a:solidFill>
                <a:latin typeface="ＭＳ Ｐゴシック" panose="020B0600070205080204" pitchFamily="50" charset="-128"/>
                <a:ea typeface="ＭＳ Ｐゴシック" panose="020B0600070205080204" pitchFamily="50" charset="-128"/>
              </a:rPr>
              <a:t>】</a:t>
            </a:r>
          </a:p>
          <a:p>
            <a:pPr marL="85725" indent="-85725" algn="just"/>
            <a:r>
              <a:rPr lang="ja-JP" altLang="en-US" sz="1100" b="0" baseline="0" dirty="0">
                <a:solidFill>
                  <a:srgbClr val="FF0000"/>
                </a:solidFill>
                <a:effectLst/>
                <a:latin typeface="ＭＳ Ｐゴシック" panose="020B0600070205080204" pitchFamily="50" charset="-128"/>
                <a:ea typeface="ＭＳ Ｐゴシック" panose="020B0600070205080204" pitchFamily="50" charset="-128"/>
              </a:rPr>
              <a:t>・地域での学生のフィールドワーク指導にあたり、地域づくり団体の代表を臨時講師として任用する。</a:t>
            </a:r>
            <a:endParaRPr lang="en-US" altLang="ja-JP" sz="1100" b="0" baseline="0" dirty="0">
              <a:solidFill>
                <a:srgbClr val="FF0000"/>
              </a:solidFill>
              <a:effectLst/>
              <a:latin typeface="ＭＳ Ｐゴシック" panose="020B0600070205080204" pitchFamily="50" charset="-128"/>
              <a:ea typeface="ＭＳ Ｐゴシック" panose="020B0600070205080204" pitchFamily="50" charset="-128"/>
            </a:endParaRPr>
          </a:p>
        </p:txBody>
      </p:sp>
      <p:sp>
        <p:nvSpPr>
          <p:cNvPr id="32" name="テキスト ボックス 13">
            <a:extLst>
              <a:ext uri="{FF2B5EF4-FFF2-40B4-BE49-F238E27FC236}">
                <a16:creationId xmlns:a16="http://schemas.microsoft.com/office/drawing/2014/main" id="{FB48FBD8-B4C1-4B93-AAEE-08FD89D041A5}"/>
              </a:ext>
            </a:extLst>
          </p:cNvPr>
          <p:cNvSpPr txBox="1"/>
          <p:nvPr/>
        </p:nvSpPr>
        <p:spPr>
          <a:xfrm>
            <a:off x="5970633" y="4525751"/>
            <a:ext cx="3959167" cy="85454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just"/>
            <a:r>
              <a:rPr lang="en-US" altLang="ja-JP" sz="1100" b="0" baseline="0" dirty="0">
                <a:solidFill>
                  <a:srgbClr val="FF0000"/>
                </a:solidFill>
                <a:effectLst/>
                <a:latin typeface="ＭＳ Ｐゴシック" panose="020B0600070205080204" pitchFamily="50" charset="-128"/>
                <a:ea typeface="ＭＳ Ｐゴシック" panose="020B0600070205080204" pitchFamily="50" charset="-128"/>
              </a:rPr>
              <a:t>【</a:t>
            </a:r>
            <a:r>
              <a:rPr lang="ja-JP" altLang="en-US" sz="1100" b="0" baseline="0" dirty="0">
                <a:solidFill>
                  <a:srgbClr val="FF0000"/>
                </a:solidFill>
                <a:effectLst/>
                <a:latin typeface="ＭＳ Ｐゴシック" panose="020B0600070205080204" pitchFamily="50" charset="-128"/>
                <a:ea typeface="ＭＳ Ｐゴシック" panose="020B0600070205080204" pitchFamily="50" charset="-128"/>
              </a:rPr>
              <a:t>継続性</a:t>
            </a:r>
            <a:r>
              <a:rPr lang="en-US" altLang="ja-JP" sz="1100" b="0" baseline="0" dirty="0">
                <a:solidFill>
                  <a:srgbClr val="FF0000"/>
                </a:solidFill>
                <a:effectLst/>
                <a:latin typeface="ＭＳ Ｐゴシック" panose="020B0600070205080204" pitchFamily="50" charset="-128"/>
                <a:ea typeface="ＭＳ Ｐゴシック" panose="020B0600070205080204" pitchFamily="50" charset="-128"/>
              </a:rPr>
              <a:t>】</a:t>
            </a:r>
          </a:p>
          <a:p>
            <a:pPr marL="87313" indent="-87313" algn="just"/>
            <a:r>
              <a:rPr lang="ja-JP" altLang="en-US" sz="1100" b="0" baseline="0" dirty="0">
                <a:solidFill>
                  <a:srgbClr val="FF0000"/>
                </a:solidFill>
                <a:effectLst/>
                <a:latin typeface="ＭＳ Ｐゴシック" panose="020B0600070205080204" pitchFamily="50" charset="-128"/>
                <a:ea typeface="ＭＳ Ｐゴシック" panose="020B0600070205080204" pitchFamily="50" charset="-128"/>
              </a:rPr>
              <a:t>・地域おこし協力隊や地域づくり団体と連携し、地方自治体・地域づくり団体・地域企業・大学・学生が少なくとも令和７年度から令和９年度までの３年間継続的に参画することで合意している。</a:t>
            </a:r>
            <a:endParaRPr lang="en-US" altLang="ja-JP" sz="1100" b="0" baseline="0" dirty="0">
              <a:solidFill>
                <a:srgbClr val="FF0000"/>
              </a:solidFill>
              <a:effectLst/>
              <a:latin typeface="ＭＳ Ｐゴシック" panose="020B0600070205080204" pitchFamily="50" charset="-128"/>
              <a:ea typeface="ＭＳ Ｐゴシック" panose="020B0600070205080204" pitchFamily="50" charset="-128"/>
            </a:endParaRPr>
          </a:p>
        </p:txBody>
      </p:sp>
      <p:sp>
        <p:nvSpPr>
          <p:cNvPr id="41" name="テキスト ボックス 40">
            <a:extLst>
              <a:ext uri="{FF2B5EF4-FFF2-40B4-BE49-F238E27FC236}">
                <a16:creationId xmlns:a16="http://schemas.microsoft.com/office/drawing/2014/main" id="{E848FB6B-9F2E-6E7A-5E8E-07D4C7DED06F}"/>
              </a:ext>
            </a:extLst>
          </p:cNvPr>
          <p:cNvSpPr txBox="1"/>
          <p:nvPr/>
        </p:nvSpPr>
        <p:spPr>
          <a:xfrm>
            <a:off x="5959429" y="5258534"/>
            <a:ext cx="3977244" cy="600164"/>
          </a:xfrm>
          <a:prstGeom prst="rect">
            <a:avLst/>
          </a:prstGeom>
          <a:noFill/>
        </p:spPr>
        <p:txBody>
          <a:bodyPr wrap="square" rtlCol="0">
            <a:spAutoFit/>
          </a:bodyPr>
          <a:lstStyle/>
          <a:p>
            <a:pPr algn="just"/>
            <a:r>
              <a:rPr kumimoji="1" lang="en-US" altLang="ja-JP" sz="1100" dirty="0">
                <a:solidFill>
                  <a:srgbClr val="FF0000"/>
                </a:solidFill>
                <a:latin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rPr>
              <a:t>その他工夫点</a:t>
            </a:r>
            <a:r>
              <a:rPr kumimoji="1" lang="en-US" altLang="ja-JP" sz="1100" dirty="0">
                <a:solidFill>
                  <a:srgbClr val="FF0000"/>
                </a:solidFill>
                <a:latin typeface="ＭＳ Ｐゴシック" panose="020B0600070205080204" pitchFamily="50" charset="-128"/>
              </a:rPr>
              <a:t>】</a:t>
            </a:r>
          </a:p>
          <a:p>
            <a:pPr marL="87313" indent="-87313" algn="just"/>
            <a:r>
              <a:rPr lang="ja-JP" altLang="en-US" sz="1100" dirty="0">
                <a:solidFill>
                  <a:srgbClr val="FF0000"/>
                </a:solidFill>
                <a:latin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rPr>
              <a:t>空き家を改修し、学生の滞在拠点を整備し継続的に受入可能な環境を整備する。</a:t>
            </a:r>
            <a:endParaRPr kumimoji="1" lang="en-US" altLang="ja-JP" sz="1100" dirty="0">
              <a:solidFill>
                <a:srgbClr val="FF0000"/>
              </a:solidFill>
              <a:latin typeface="ＭＳ Ｐゴシック" panose="020B0600070205080204" pitchFamily="50" charset="-128"/>
            </a:endParaRPr>
          </a:p>
        </p:txBody>
      </p:sp>
      <p:grpSp>
        <p:nvGrpSpPr>
          <p:cNvPr id="9" name="グループ化 8">
            <a:extLst>
              <a:ext uri="{FF2B5EF4-FFF2-40B4-BE49-F238E27FC236}">
                <a16:creationId xmlns:a16="http://schemas.microsoft.com/office/drawing/2014/main" id="{65B71AFD-D993-E936-333C-3DF14AD05F7E}"/>
              </a:ext>
            </a:extLst>
          </p:cNvPr>
          <p:cNvGrpSpPr/>
          <p:nvPr/>
        </p:nvGrpSpPr>
        <p:grpSpPr>
          <a:xfrm>
            <a:off x="106326" y="2267882"/>
            <a:ext cx="6123414" cy="4508776"/>
            <a:chOff x="106259" y="2328089"/>
            <a:chExt cx="6123414" cy="4508776"/>
          </a:xfrm>
        </p:grpSpPr>
        <p:grpSp>
          <p:nvGrpSpPr>
            <p:cNvPr id="3" name="グループ化 2">
              <a:extLst>
                <a:ext uri="{FF2B5EF4-FFF2-40B4-BE49-F238E27FC236}">
                  <a16:creationId xmlns:a16="http://schemas.microsoft.com/office/drawing/2014/main" id="{D68A6C67-DB09-6452-49C8-62600E18F835}"/>
                </a:ext>
              </a:extLst>
            </p:cNvPr>
            <p:cNvGrpSpPr/>
            <p:nvPr/>
          </p:nvGrpSpPr>
          <p:grpSpPr>
            <a:xfrm>
              <a:off x="106259" y="2328089"/>
              <a:ext cx="5853170" cy="4508776"/>
              <a:chOff x="106259" y="2328089"/>
              <a:chExt cx="5853170" cy="4508776"/>
            </a:xfrm>
          </p:grpSpPr>
          <p:grpSp>
            <p:nvGrpSpPr>
              <p:cNvPr id="37" name="グループ化 36">
                <a:extLst>
                  <a:ext uri="{FF2B5EF4-FFF2-40B4-BE49-F238E27FC236}">
                    <a16:creationId xmlns:a16="http://schemas.microsoft.com/office/drawing/2014/main" id="{878CCFC5-E4EA-47A0-8346-558D2A97E786}"/>
                  </a:ext>
                </a:extLst>
              </p:cNvPr>
              <p:cNvGrpSpPr/>
              <p:nvPr/>
            </p:nvGrpSpPr>
            <p:grpSpPr>
              <a:xfrm>
                <a:off x="122391" y="2328089"/>
                <a:ext cx="5837038" cy="4415549"/>
                <a:chOff x="224921" y="2532215"/>
                <a:chExt cx="5766645" cy="2010338"/>
              </a:xfrm>
            </p:grpSpPr>
            <p:sp>
              <p:nvSpPr>
                <p:cNvPr id="33" name="正方形/長方形 32">
                  <a:extLst>
                    <a:ext uri="{FF2B5EF4-FFF2-40B4-BE49-F238E27FC236}">
                      <a16:creationId xmlns:a16="http://schemas.microsoft.com/office/drawing/2014/main" id="{3A47D8C0-E80C-4EC8-8C28-F17EF9744548}"/>
                    </a:ext>
                  </a:extLst>
                </p:cNvPr>
                <p:cNvSpPr/>
                <p:nvPr/>
              </p:nvSpPr>
              <p:spPr>
                <a:xfrm>
                  <a:off x="224922" y="2606041"/>
                  <a:ext cx="5766644" cy="19365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E5DAFEC8-349B-443E-843F-773CD15FCC2A}"/>
                    </a:ext>
                  </a:extLst>
                </p:cNvPr>
                <p:cNvSpPr txBox="1"/>
                <p:nvPr/>
              </p:nvSpPr>
              <p:spPr>
                <a:xfrm>
                  <a:off x="224921" y="2532215"/>
                  <a:ext cx="1862657" cy="140127"/>
                </a:xfrm>
                <a:prstGeom prst="rect">
                  <a:avLst/>
                </a:prstGeom>
                <a:solidFill>
                  <a:schemeClr val="accent1">
                    <a:lumMod val="60000"/>
                    <a:lumOff val="40000"/>
                  </a:schemeClr>
                </a:solidFill>
                <a:ln>
                  <a:solidFill>
                    <a:schemeClr val="accent1">
                      <a:lumMod val="75000"/>
                    </a:schemeClr>
                  </a:solidFill>
                </a:ln>
              </p:spPr>
              <p:txBody>
                <a:bodyPr wrap="square" rtlCol="0">
                  <a:spAutoFit/>
                </a:bodyPr>
                <a:lstStyle/>
                <a:p>
                  <a:pPr algn="ctr"/>
                  <a:r>
                    <a:rPr kumimoji="1" lang="ja-JP" altLang="en-US" sz="1400" b="1" dirty="0">
                      <a:solidFill>
                        <a:schemeClr val="bg1"/>
                      </a:solidFill>
                    </a:rPr>
                    <a:t>プロジェクト内容・成果</a:t>
                  </a:r>
                </a:p>
              </p:txBody>
            </p:sp>
          </p:grpSp>
          <p:sp>
            <p:nvSpPr>
              <p:cNvPr id="6" name="テキスト ボックス 5">
                <a:extLst>
                  <a:ext uri="{FF2B5EF4-FFF2-40B4-BE49-F238E27FC236}">
                    <a16:creationId xmlns:a16="http://schemas.microsoft.com/office/drawing/2014/main" id="{E1D1DED8-CC5C-57EA-8214-902A01F53D08}"/>
                  </a:ext>
                </a:extLst>
              </p:cNvPr>
              <p:cNvSpPr txBox="1"/>
              <p:nvPr/>
            </p:nvSpPr>
            <p:spPr>
              <a:xfrm>
                <a:off x="122391" y="2685782"/>
                <a:ext cx="2370496" cy="261610"/>
              </a:xfrm>
              <a:prstGeom prst="rect">
                <a:avLst/>
              </a:prstGeom>
              <a:noFill/>
            </p:spPr>
            <p:txBody>
              <a:bodyPr wrap="square" rtlCol="0">
                <a:spAutoFit/>
              </a:bodyPr>
              <a:lstStyle/>
              <a:p>
                <a:pPr algn="just"/>
                <a:r>
                  <a:rPr kumimoji="1" lang="en-US" altLang="ja-JP" sz="1100" dirty="0">
                    <a:solidFill>
                      <a:srgbClr val="FF0000"/>
                    </a:solidFill>
                    <a:latin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rPr>
                  <a:t>参加学生</a:t>
                </a:r>
                <a:r>
                  <a:rPr kumimoji="1" lang="en-US" altLang="ja-JP" sz="1100" dirty="0">
                    <a:solidFill>
                      <a:srgbClr val="FF0000"/>
                    </a:solidFill>
                    <a:latin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rPr>
                  <a:t>３０</a:t>
                </a:r>
                <a:r>
                  <a:rPr lang="ja-JP" altLang="en-US" sz="1100" dirty="0">
                    <a:solidFill>
                      <a:srgbClr val="FF0000"/>
                    </a:solidFill>
                    <a:latin typeface="ＭＳ Ｐゴシック" panose="020B0600070205080204" pitchFamily="50" charset="-128"/>
                  </a:rPr>
                  <a:t>人</a:t>
                </a:r>
                <a:endParaRPr kumimoji="1" lang="ja-JP" altLang="en-US" sz="1100" dirty="0">
                  <a:solidFill>
                    <a:srgbClr val="FF0000"/>
                  </a:solidFill>
                  <a:latin typeface="ＭＳ Ｐゴシック" panose="020B0600070205080204" pitchFamily="50" charset="-128"/>
                </a:endParaRPr>
              </a:p>
            </p:txBody>
          </p:sp>
          <p:sp>
            <p:nvSpPr>
              <p:cNvPr id="12" name="テキスト ボックス 11">
                <a:extLst>
                  <a:ext uri="{FF2B5EF4-FFF2-40B4-BE49-F238E27FC236}">
                    <a16:creationId xmlns:a16="http://schemas.microsoft.com/office/drawing/2014/main" id="{2F48AE46-5130-8E1F-2B94-B65A18F56496}"/>
                  </a:ext>
                </a:extLst>
              </p:cNvPr>
              <p:cNvSpPr txBox="1"/>
              <p:nvPr/>
            </p:nvSpPr>
            <p:spPr>
              <a:xfrm>
                <a:off x="1558375" y="2703045"/>
                <a:ext cx="3069650" cy="261610"/>
              </a:xfrm>
              <a:prstGeom prst="rect">
                <a:avLst/>
              </a:prstGeom>
              <a:noFill/>
            </p:spPr>
            <p:txBody>
              <a:bodyPr wrap="square" rtlCol="0">
                <a:spAutoFit/>
              </a:bodyPr>
              <a:lstStyle/>
              <a:p>
                <a:pPr algn="just"/>
                <a:r>
                  <a:rPr kumimoji="1" lang="en-US" altLang="ja-JP" sz="1100" dirty="0">
                    <a:solidFill>
                      <a:srgbClr val="FF0000"/>
                    </a:solidFill>
                    <a:latin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rPr>
                  <a:t>滞在場所</a:t>
                </a:r>
                <a:r>
                  <a:rPr kumimoji="1" lang="en-US" altLang="ja-JP" sz="1100" dirty="0">
                    <a:solidFill>
                      <a:srgbClr val="FF0000"/>
                    </a:solidFill>
                    <a:latin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rPr>
                  <a:t>○○○○センター（</a:t>
                </a:r>
                <a:r>
                  <a:rPr lang="ja-JP" altLang="en-US" sz="1100" dirty="0">
                    <a:solidFill>
                      <a:srgbClr val="FF0000"/>
                    </a:solidFill>
                    <a:latin typeface="ＭＳ Ｐゴシック" panose="020B0600070205080204" pitchFamily="50" charset="-128"/>
                  </a:rPr>
                  <a:t>市所有施設）</a:t>
                </a:r>
                <a:endParaRPr kumimoji="1" lang="ja-JP" altLang="en-US" sz="1100" dirty="0">
                  <a:solidFill>
                    <a:srgbClr val="FF0000"/>
                  </a:solidFill>
                  <a:latin typeface="ＭＳ Ｐゴシック" panose="020B0600070205080204" pitchFamily="50" charset="-128"/>
                </a:endParaRPr>
              </a:p>
            </p:txBody>
          </p:sp>
          <p:sp>
            <p:nvSpPr>
              <p:cNvPr id="20" name="テキスト ボックス 9">
                <a:extLst>
                  <a:ext uri="{FF2B5EF4-FFF2-40B4-BE49-F238E27FC236}">
                    <a16:creationId xmlns:a16="http://schemas.microsoft.com/office/drawing/2014/main" id="{9C4DD87C-ED30-4E03-8BA1-56DBE59D52C4}"/>
                  </a:ext>
                </a:extLst>
              </p:cNvPr>
              <p:cNvSpPr txBox="1"/>
              <p:nvPr/>
            </p:nvSpPr>
            <p:spPr>
              <a:xfrm>
                <a:off x="122391" y="2980930"/>
                <a:ext cx="5808909" cy="202940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just"/>
                <a:r>
                  <a:rPr lang="en-US" altLang="ja-JP" dirty="0">
                    <a:solidFill>
                      <a:srgbClr val="FF0000"/>
                    </a:solidFill>
                    <a:latin typeface="ＭＳ Ｐゴシック" panose="020B0600070205080204" pitchFamily="50" charset="-128"/>
                    <a:ea typeface="ＭＳ Ｐゴシック" panose="020B0600070205080204" pitchFamily="50" charset="-128"/>
                  </a:rPr>
                  <a:t>【</a:t>
                </a:r>
                <a:r>
                  <a:rPr kumimoji="1" lang="ja-JP" altLang="en-US" dirty="0">
                    <a:solidFill>
                      <a:srgbClr val="FF0000"/>
                    </a:solidFill>
                    <a:latin typeface="ＭＳ Ｐゴシック" panose="020B0600070205080204" pitchFamily="50" charset="-128"/>
                    <a:ea typeface="ＭＳ Ｐゴシック" panose="020B0600070205080204" pitchFamily="50" charset="-128"/>
                  </a:rPr>
                  <a:t>フィールドワーク実施内容</a:t>
                </a:r>
                <a:r>
                  <a:rPr kumimoji="1" lang="en-US" altLang="ja-JP" dirty="0">
                    <a:solidFill>
                      <a:srgbClr val="FF0000"/>
                    </a:solidFill>
                    <a:latin typeface="ＭＳ Ｐゴシック" panose="020B0600070205080204" pitchFamily="50" charset="-128"/>
                    <a:ea typeface="ＭＳ Ｐゴシック" panose="020B0600070205080204" pitchFamily="50" charset="-128"/>
                  </a:rPr>
                  <a:t>】</a:t>
                </a:r>
              </a:p>
              <a:p>
                <a:pPr marL="84138" indent="-84138" algn="just"/>
                <a:r>
                  <a:rPr lang="ja-JP" altLang="en-US" b="0" baseline="0" dirty="0">
                    <a:solidFill>
                      <a:srgbClr val="FF0000"/>
                    </a:solidFill>
                    <a:effectLst/>
                    <a:latin typeface="ＭＳ Ｐゴシック" panose="020B0600070205080204" pitchFamily="50" charset="-128"/>
                    <a:ea typeface="ＭＳ Ｐゴシック" panose="020B0600070205080204" pitchFamily="50" charset="-128"/>
                  </a:rPr>
                  <a:t> </a:t>
                </a:r>
                <a:r>
                  <a:rPr lang="ja-JP" altLang="en-US" b="0" dirty="0">
                    <a:solidFill>
                      <a:srgbClr val="FF0000"/>
                    </a:solidFill>
                    <a:effectLst/>
                    <a:latin typeface="ＭＳ Ｐゴシック" panose="020B0600070205080204" pitchFamily="50" charset="-128"/>
                    <a:ea typeface="ＭＳ Ｐゴシック" panose="020B0600070205080204" pitchFamily="50" charset="-128"/>
                  </a:rPr>
                  <a:t>・</a:t>
                </a:r>
                <a:r>
                  <a:rPr lang="ja-JP" altLang="ja-JP" b="0" dirty="0">
                    <a:solidFill>
                      <a:srgbClr val="FF0000"/>
                    </a:solidFill>
                    <a:effectLst/>
                    <a:latin typeface="ＭＳ Ｐゴシック" panose="020B0600070205080204" pitchFamily="50" charset="-128"/>
                    <a:ea typeface="ＭＳ Ｐゴシック" panose="020B0600070205080204" pitchFamily="50" charset="-128"/>
                  </a:rPr>
                  <a:t>商店街の空き店舗の活用</a:t>
                </a:r>
                <a:r>
                  <a:rPr lang="ja-JP" altLang="en-US" b="0" dirty="0">
                    <a:solidFill>
                      <a:srgbClr val="FF0000"/>
                    </a:solidFill>
                    <a:effectLst/>
                    <a:latin typeface="ＭＳ Ｐゴシック" panose="020B0600070205080204" pitchFamily="50" charset="-128"/>
                    <a:ea typeface="ＭＳ Ｐゴシック" panose="020B0600070205080204" pitchFamily="50" charset="-128"/>
                  </a:rPr>
                  <a:t>や活性化に向けて、</a:t>
                </a:r>
                <a:r>
                  <a:rPr lang="en-US" altLang="ja-JP" b="0" dirty="0">
                    <a:solidFill>
                      <a:srgbClr val="FF0000"/>
                    </a:solidFill>
                    <a:effectLst/>
                    <a:latin typeface="ＭＳ Ｐゴシック" panose="020B0600070205080204" pitchFamily="50" charset="-128"/>
                    <a:ea typeface="ＭＳ Ｐゴシック" panose="020B0600070205080204" pitchFamily="50" charset="-128"/>
                  </a:rPr>
                  <a:t>1</a:t>
                </a:r>
                <a:r>
                  <a:rPr lang="ja-JP" altLang="en-US" b="0" dirty="0">
                    <a:solidFill>
                      <a:srgbClr val="FF0000"/>
                    </a:solidFill>
                    <a:effectLst/>
                    <a:latin typeface="ＭＳ Ｐゴシック" panose="020B0600070205080204" pitchFamily="50" charset="-128"/>
                    <a:ea typeface="ＭＳ Ｐゴシック" panose="020B0600070205080204" pitchFamily="50" charset="-128"/>
                  </a:rPr>
                  <a:t>回目のフィールドワークにおいて、学生が実際に商店街を視察し、集客やにぎわい状況の把握、各店舗へのヒアリングを実施し、課題等を洗い出し、地域住民等と意見交換を行いながら、空き店舗の活用方法や、集客・賑わい復活のためのイベント等を検討し企画案を作成する。</a:t>
                </a:r>
                <a:endParaRPr lang="en-US" altLang="ja-JP" dirty="0">
                  <a:solidFill>
                    <a:srgbClr val="FF0000"/>
                  </a:solidFill>
                  <a:latin typeface="ＭＳ Ｐゴシック" panose="020B0600070205080204" pitchFamily="50" charset="-128"/>
                  <a:ea typeface="ＭＳ Ｐゴシック" panose="020B0600070205080204" pitchFamily="50" charset="-128"/>
                </a:endParaRPr>
              </a:p>
              <a:p>
                <a:pPr marL="84138" indent="-84138" algn="just"/>
                <a:r>
                  <a:rPr lang="ja-JP" altLang="en-US" b="0" dirty="0">
                    <a:solidFill>
                      <a:srgbClr val="FF0000"/>
                    </a:solidFill>
                    <a:effectLst/>
                    <a:latin typeface="ＭＳ Ｐゴシック" panose="020B0600070205080204" pitchFamily="50" charset="-128"/>
                    <a:ea typeface="ＭＳ Ｐゴシック" panose="020B0600070205080204" pitchFamily="50" charset="-128"/>
                  </a:rPr>
                  <a:t>・</a:t>
                </a:r>
                <a:r>
                  <a:rPr lang="en-US" altLang="ja-JP" b="0" dirty="0">
                    <a:solidFill>
                      <a:srgbClr val="FF0000"/>
                    </a:solidFill>
                    <a:effectLst/>
                    <a:latin typeface="ＭＳ Ｐゴシック" panose="020B0600070205080204" pitchFamily="50" charset="-128"/>
                    <a:ea typeface="ＭＳ Ｐゴシック" panose="020B0600070205080204" pitchFamily="50" charset="-128"/>
                  </a:rPr>
                  <a:t>2</a:t>
                </a:r>
                <a:r>
                  <a:rPr lang="ja-JP" altLang="en-US" b="0" dirty="0">
                    <a:solidFill>
                      <a:srgbClr val="FF0000"/>
                    </a:solidFill>
                    <a:effectLst/>
                    <a:latin typeface="ＭＳ Ｐゴシック" panose="020B0600070205080204" pitchFamily="50" charset="-128"/>
                    <a:ea typeface="ＭＳ Ｐゴシック" panose="020B0600070205080204" pitchFamily="50" charset="-128"/>
                  </a:rPr>
                  <a:t>回目のフィールドワークにおいて、イベント等を実施するため、フィールドワーク期間外にオンラインを活用した地域住民等との打ち合わせやイベント集客に向けた</a:t>
                </a:r>
                <a:r>
                  <a:rPr lang="en-US" altLang="ja-JP" b="0" dirty="0">
                    <a:solidFill>
                      <a:srgbClr val="FF0000"/>
                    </a:solidFill>
                    <a:effectLst/>
                    <a:latin typeface="ＭＳ Ｐゴシック" panose="020B0600070205080204" pitchFamily="50" charset="-128"/>
                    <a:ea typeface="ＭＳ Ｐゴシック" panose="020B0600070205080204" pitchFamily="50" charset="-128"/>
                  </a:rPr>
                  <a:t>SNS</a:t>
                </a:r>
                <a:r>
                  <a:rPr lang="ja-JP" altLang="en-US" b="0" dirty="0">
                    <a:solidFill>
                      <a:srgbClr val="FF0000"/>
                    </a:solidFill>
                    <a:effectLst/>
                    <a:latin typeface="ＭＳ Ｐゴシック" panose="020B0600070205080204" pitchFamily="50" charset="-128"/>
                    <a:ea typeface="ＭＳ Ｐゴシック" panose="020B0600070205080204" pitchFamily="50" charset="-128"/>
                  </a:rPr>
                  <a:t>等を活用したプロモーションを実施する。</a:t>
                </a:r>
                <a:endParaRPr lang="en-US" altLang="ja-JP" dirty="0">
                  <a:solidFill>
                    <a:srgbClr val="FF0000"/>
                  </a:solidFill>
                  <a:latin typeface="ＭＳ Ｐゴシック" panose="020B0600070205080204" pitchFamily="50" charset="-128"/>
                  <a:ea typeface="ＭＳ Ｐゴシック" panose="020B0600070205080204" pitchFamily="50" charset="-128"/>
                </a:endParaRPr>
              </a:p>
              <a:p>
                <a:pPr marL="84138" indent="-84138" algn="just"/>
                <a:r>
                  <a:rPr lang="ja-JP" altLang="en-US" b="0" dirty="0">
                    <a:solidFill>
                      <a:srgbClr val="FF0000"/>
                    </a:solidFill>
                    <a:effectLst/>
                    <a:latin typeface="ＭＳ Ｐゴシック" panose="020B0600070205080204" pitchFamily="50" charset="-128"/>
                    <a:ea typeface="ＭＳ Ｐゴシック" panose="020B0600070205080204" pitchFamily="50" charset="-128"/>
                  </a:rPr>
                  <a:t>・イベント終了後、結果を分析し、次年度に向けた課題点等を整理し、地域住民とも共有を行う</a:t>
                </a:r>
                <a:r>
                  <a:rPr lang="ja-JP" altLang="en-US" b="0" dirty="0">
                    <a:solidFill>
                      <a:srgbClr val="FF0000"/>
                    </a:solidFill>
                    <a:effectLst/>
                    <a:latin typeface="+mn-ea"/>
                    <a:ea typeface="+mn-ea"/>
                    <a:cs typeface="+mn-cs"/>
                  </a:rPr>
                  <a:t>。</a:t>
                </a:r>
                <a:endParaRPr lang="en-US" altLang="ja-JP" b="0" dirty="0">
                  <a:solidFill>
                    <a:srgbClr val="FF0000"/>
                  </a:solidFill>
                  <a:effectLst/>
                  <a:latin typeface="+mn-ea"/>
                  <a:ea typeface="+mn-ea"/>
                  <a:cs typeface="+mn-cs"/>
                </a:endParaRPr>
              </a:p>
            </p:txBody>
          </p:sp>
          <p:sp>
            <p:nvSpPr>
              <p:cNvPr id="21" name="テキスト ボックス 20">
                <a:extLst>
                  <a:ext uri="{FF2B5EF4-FFF2-40B4-BE49-F238E27FC236}">
                    <a16:creationId xmlns:a16="http://schemas.microsoft.com/office/drawing/2014/main" id="{AADDB526-EFAB-096D-5944-3AA5DCEBF14F}"/>
                  </a:ext>
                </a:extLst>
              </p:cNvPr>
              <p:cNvSpPr txBox="1"/>
              <p:nvPr/>
            </p:nvSpPr>
            <p:spPr>
              <a:xfrm>
                <a:off x="106259" y="5281528"/>
                <a:ext cx="5808908" cy="430887"/>
              </a:xfrm>
              <a:prstGeom prst="rect">
                <a:avLst/>
              </a:prstGeom>
              <a:noFill/>
            </p:spPr>
            <p:txBody>
              <a:bodyPr wrap="square" rtlCol="0">
                <a:spAutoFit/>
              </a:bodyPr>
              <a:lstStyle/>
              <a:p>
                <a:pPr algn="just"/>
                <a:r>
                  <a:rPr kumimoji="1" lang="en-US" altLang="ja-JP" sz="1100" dirty="0">
                    <a:solidFill>
                      <a:srgbClr val="FF0000"/>
                    </a:solidFill>
                    <a:latin typeface="ＭＳ Ｐゴシック" panose="020B0600070205080204" pitchFamily="50" charset="-128"/>
                  </a:rPr>
                  <a:t>【</a:t>
                </a:r>
                <a:r>
                  <a:rPr lang="ja-JP" altLang="en-US" sz="1100" dirty="0">
                    <a:solidFill>
                      <a:srgbClr val="FF0000"/>
                    </a:solidFill>
                    <a:latin typeface="ＭＳ Ｐゴシック" panose="020B0600070205080204" pitchFamily="50" charset="-128"/>
                  </a:rPr>
                  <a:t>コーディネーターの役割</a:t>
                </a:r>
                <a:r>
                  <a:rPr kumimoji="1" lang="en-US" altLang="ja-JP" sz="1100" dirty="0">
                    <a:solidFill>
                      <a:srgbClr val="FF0000"/>
                    </a:solidFill>
                    <a:latin typeface="ＭＳ Ｐゴシック" panose="020B0600070205080204" pitchFamily="50" charset="-128"/>
                  </a:rPr>
                  <a:t>】</a:t>
                </a:r>
              </a:p>
              <a:p>
                <a:pPr algn="just"/>
                <a:r>
                  <a:rPr lang="ja-JP" altLang="en-US" sz="1100" dirty="0">
                    <a:solidFill>
                      <a:srgbClr val="FF0000"/>
                    </a:solidFill>
                    <a:latin typeface="ＭＳ Ｐゴシック" panose="020B0600070205080204" pitchFamily="50" charset="-128"/>
                  </a:rPr>
                  <a:t>　・地域における教員・学生の受入コーディネート、関係者との調整業務</a:t>
                </a:r>
                <a:endParaRPr lang="en-US" altLang="ja-JP" sz="1200" dirty="0">
                  <a:solidFill>
                    <a:srgbClr val="FF0000"/>
                  </a:solidFill>
                  <a:latin typeface="ＭＳ Ｐゴシック" panose="020B0600070205080204" pitchFamily="50" charset="-128"/>
                </a:endParaRPr>
              </a:p>
            </p:txBody>
          </p:sp>
          <p:sp>
            <p:nvSpPr>
              <p:cNvPr id="23" name="テキスト ボックス 12">
                <a:extLst>
                  <a:ext uri="{FF2B5EF4-FFF2-40B4-BE49-F238E27FC236}">
                    <a16:creationId xmlns:a16="http://schemas.microsoft.com/office/drawing/2014/main" id="{8ACC4217-35A4-4310-AD77-94A31072CF3C}"/>
                  </a:ext>
                </a:extLst>
              </p:cNvPr>
              <p:cNvSpPr txBox="1"/>
              <p:nvPr/>
            </p:nvSpPr>
            <p:spPr>
              <a:xfrm>
                <a:off x="111255" y="5563691"/>
                <a:ext cx="5803912" cy="12731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just"/>
                <a:r>
                  <a:rPr kumimoji="1" lang="en-US" altLang="ja-JP" b="0" baseline="0" dirty="0">
                    <a:solidFill>
                      <a:srgbClr val="FF0000"/>
                    </a:solidFill>
                    <a:effectLst/>
                    <a:latin typeface="ＭＳ Ｐゴシック" panose="020B0600070205080204" pitchFamily="50" charset="-128"/>
                    <a:ea typeface="ＭＳ Ｐゴシック" panose="020B0600070205080204" pitchFamily="50" charset="-128"/>
                  </a:rPr>
                  <a:t>【</a:t>
                </a:r>
                <a:r>
                  <a:rPr kumimoji="1" lang="ja-JP" altLang="en-US" b="0" baseline="0" dirty="0">
                    <a:solidFill>
                      <a:srgbClr val="FF0000"/>
                    </a:solidFill>
                    <a:effectLst/>
                    <a:latin typeface="ＭＳ Ｐゴシック" panose="020B0600070205080204" pitchFamily="50" charset="-128"/>
                    <a:ea typeface="ＭＳ Ｐゴシック" panose="020B0600070205080204" pitchFamily="50" charset="-128"/>
                  </a:rPr>
                  <a:t>目指す成果</a:t>
                </a:r>
                <a:r>
                  <a:rPr kumimoji="1" lang="en-US" altLang="ja-JP" b="0" baseline="0" dirty="0">
                    <a:solidFill>
                      <a:srgbClr val="FF0000"/>
                    </a:solidFill>
                    <a:effectLst/>
                    <a:latin typeface="ＭＳ Ｐゴシック" panose="020B0600070205080204" pitchFamily="50" charset="-128"/>
                    <a:ea typeface="ＭＳ Ｐゴシック" panose="020B0600070205080204" pitchFamily="50" charset="-128"/>
                  </a:rPr>
                  <a:t>】</a:t>
                </a:r>
                <a:endParaRPr kumimoji="1" lang="en-US" altLang="ja-JP" dirty="0">
                  <a:solidFill>
                    <a:srgbClr val="FF0000"/>
                  </a:solidFill>
                  <a:latin typeface="ＭＳ Ｐゴシック" panose="020B0600070205080204" pitchFamily="50" charset="-128"/>
                  <a:ea typeface="ＭＳ Ｐゴシック" panose="020B0600070205080204" pitchFamily="50" charset="-128"/>
                </a:endParaRPr>
              </a:p>
              <a:p>
                <a:pPr marL="84138" indent="-84138" algn="just"/>
                <a:r>
                  <a:rPr lang="ja-JP" altLang="en-US" b="0" baseline="0" dirty="0">
                    <a:solidFill>
                      <a:srgbClr val="FF0000"/>
                    </a:solidFill>
                    <a:effectLst/>
                    <a:latin typeface="ＭＳ Ｐゴシック" panose="020B0600070205080204" pitchFamily="50" charset="-128"/>
                    <a:ea typeface="ＭＳ Ｐゴシック" panose="020B0600070205080204" pitchFamily="50" charset="-128"/>
                  </a:rPr>
                  <a:t> ・○○商店街の利用客は、主に地域の主婦や高齢者であったが、観光地が近いことから、毎年○月に実施している商店街のイベントにおいて、観光客の集客を目指す。</a:t>
                </a:r>
                <a:endParaRPr lang="en-US" altLang="ja-JP" dirty="0">
                  <a:solidFill>
                    <a:srgbClr val="FF0000"/>
                  </a:solidFill>
                  <a:latin typeface="ＭＳ Ｐゴシック" panose="020B0600070205080204" pitchFamily="50" charset="-128"/>
                  <a:ea typeface="ＭＳ Ｐゴシック" panose="020B0600070205080204" pitchFamily="50" charset="-128"/>
                </a:endParaRPr>
              </a:p>
              <a:p>
                <a:pPr marL="84138" indent="-84138" algn="just"/>
                <a:r>
                  <a:rPr lang="ja-JP" altLang="en-US" b="0" baseline="0" dirty="0">
                    <a:solidFill>
                      <a:srgbClr val="FF0000"/>
                    </a:solidFill>
                    <a:effectLst/>
                    <a:latin typeface="ＭＳ Ｐゴシック" panose="020B0600070205080204" pitchFamily="50" charset="-128"/>
                    <a:ea typeface="ＭＳ Ｐゴシック" panose="020B0600070205080204" pitchFamily="50" charset="-128"/>
                  </a:rPr>
                  <a:t>・空き店舗を改修し、定期的に地域の子ども向けのイベント開催や住民の集会等でも活用できる拠点化を目指す。</a:t>
                </a:r>
                <a:endParaRPr lang="en-US" altLang="ja-JP" b="0" baseline="0" dirty="0">
                  <a:solidFill>
                    <a:srgbClr val="FF0000"/>
                  </a:solidFill>
                  <a:effectLst/>
                  <a:latin typeface="ＭＳ Ｐゴシック" panose="020B0600070205080204" pitchFamily="50" charset="-128"/>
                  <a:ea typeface="ＭＳ Ｐゴシック" panose="020B0600070205080204" pitchFamily="50" charset="-128"/>
                </a:endParaRPr>
              </a:p>
              <a:p>
                <a:pPr marL="84138" indent="-84138" algn="just"/>
                <a:r>
                  <a:rPr lang="ja-JP" altLang="en-US" dirty="0">
                    <a:solidFill>
                      <a:srgbClr val="FF0000"/>
                    </a:solidFill>
                    <a:latin typeface="ＭＳ Ｐゴシック" panose="020B0600070205080204" pitchFamily="50" charset="-128"/>
                    <a:ea typeface="ＭＳ Ｐゴシック" panose="020B0600070205080204" pitchFamily="50" charset="-128"/>
                  </a:rPr>
                  <a:t>・参加学生のうち●人について関係人口として継続的な訪問が行われる関係にする。</a:t>
                </a:r>
                <a:endParaRPr lang="en-US" altLang="ja-JP" b="0" dirty="0">
                  <a:solidFill>
                    <a:srgbClr val="FF0000"/>
                  </a:solidFill>
                  <a:effectLst/>
                  <a:latin typeface="ＭＳ Ｐゴシック" panose="020B0600070205080204" pitchFamily="50" charset="-128"/>
                  <a:ea typeface="ＭＳ Ｐゴシック" panose="020B0600070205080204" pitchFamily="50" charset="-128"/>
                </a:endParaRPr>
              </a:p>
            </p:txBody>
          </p:sp>
          <p:sp>
            <p:nvSpPr>
              <p:cNvPr id="34" name="テキスト ボックス 33">
                <a:extLst>
                  <a:ext uri="{FF2B5EF4-FFF2-40B4-BE49-F238E27FC236}">
                    <a16:creationId xmlns:a16="http://schemas.microsoft.com/office/drawing/2014/main" id="{884C5A00-C51E-EA26-CA6B-CA8B9DFA0E98}"/>
                  </a:ext>
                </a:extLst>
              </p:cNvPr>
              <p:cNvSpPr txBox="1"/>
              <p:nvPr/>
            </p:nvSpPr>
            <p:spPr>
              <a:xfrm>
                <a:off x="129682" y="2947392"/>
                <a:ext cx="2868692" cy="261610"/>
              </a:xfrm>
              <a:prstGeom prst="rect">
                <a:avLst/>
              </a:prstGeom>
              <a:noFill/>
            </p:spPr>
            <p:txBody>
              <a:bodyPr wrap="square" rtlCol="0">
                <a:spAutoFit/>
              </a:bodyPr>
              <a:lstStyle/>
              <a:p>
                <a:pPr algn="just"/>
                <a:r>
                  <a:rPr kumimoji="1" lang="en-US" altLang="ja-JP" sz="1100" dirty="0">
                    <a:solidFill>
                      <a:srgbClr val="FF0000"/>
                    </a:solidFill>
                    <a:latin typeface="ＭＳ Ｐゴシック" panose="020B0600070205080204" pitchFamily="50" charset="-128"/>
                  </a:rPr>
                  <a:t>【</a:t>
                </a:r>
                <a:r>
                  <a:rPr lang="ja-JP" altLang="en-US" sz="1100" dirty="0">
                    <a:solidFill>
                      <a:srgbClr val="FF0000"/>
                    </a:solidFill>
                    <a:latin typeface="ＭＳ Ｐゴシック" panose="020B0600070205080204" pitchFamily="50" charset="-128"/>
                  </a:rPr>
                  <a:t>フィールドワーク地区</a:t>
                </a:r>
                <a:r>
                  <a:rPr kumimoji="1" lang="en-US" altLang="ja-JP" sz="1100" dirty="0">
                    <a:solidFill>
                      <a:srgbClr val="FF0000"/>
                    </a:solidFill>
                    <a:latin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rPr>
                  <a:t>●●市○○地区</a:t>
                </a:r>
              </a:p>
            </p:txBody>
          </p:sp>
          <p:sp>
            <p:nvSpPr>
              <p:cNvPr id="35" name="テキスト ボックス 34">
                <a:extLst>
                  <a:ext uri="{FF2B5EF4-FFF2-40B4-BE49-F238E27FC236}">
                    <a16:creationId xmlns:a16="http://schemas.microsoft.com/office/drawing/2014/main" id="{5134A88A-E9C5-5E19-2839-7DFCC887FD18}"/>
                  </a:ext>
                </a:extLst>
              </p:cNvPr>
              <p:cNvSpPr txBox="1"/>
              <p:nvPr/>
            </p:nvSpPr>
            <p:spPr>
              <a:xfrm>
                <a:off x="2638532" y="2959174"/>
                <a:ext cx="3175252" cy="261610"/>
              </a:xfrm>
              <a:prstGeom prst="rect">
                <a:avLst/>
              </a:prstGeom>
              <a:noFill/>
            </p:spPr>
            <p:txBody>
              <a:bodyPr wrap="square" rtlCol="0">
                <a:spAutoFit/>
              </a:bodyPr>
              <a:lstStyle/>
              <a:p>
                <a:pPr algn="just"/>
                <a:r>
                  <a:rPr kumimoji="1" lang="en-US" altLang="ja-JP" sz="1100" dirty="0">
                    <a:solidFill>
                      <a:srgbClr val="FF0000"/>
                    </a:solidFill>
                    <a:latin typeface="ＭＳ Ｐゴシック" panose="020B0600070205080204" pitchFamily="50" charset="-128"/>
                  </a:rPr>
                  <a:t>【</a:t>
                </a:r>
                <a:r>
                  <a:rPr lang="ja-JP" altLang="en-US" sz="1100" dirty="0">
                    <a:solidFill>
                      <a:srgbClr val="FF0000"/>
                    </a:solidFill>
                    <a:latin typeface="ＭＳ Ｐゴシック" panose="020B0600070205080204" pitchFamily="50" charset="-128"/>
                  </a:rPr>
                  <a:t>期間</a:t>
                </a:r>
                <a:r>
                  <a:rPr kumimoji="1" lang="en-US" altLang="ja-JP" sz="1100" dirty="0">
                    <a:solidFill>
                      <a:srgbClr val="FF0000"/>
                    </a:solidFill>
                    <a:latin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rPr>
                  <a:t>令和</a:t>
                </a:r>
                <a:r>
                  <a:rPr kumimoji="1" lang="en-US" altLang="ja-JP" sz="1100" dirty="0">
                    <a:solidFill>
                      <a:srgbClr val="FF0000"/>
                    </a:solidFill>
                    <a:latin typeface="ＭＳ Ｐゴシック" panose="020B0600070205080204" pitchFamily="50" charset="-128"/>
                  </a:rPr>
                  <a:t>7</a:t>
                </a:r>
                <a:r>
                  <a:rPr kumimoji="1" lang="ja-JP" altLang="en-US" sz="1100" dirty="0">
                    <a:solidFill>
                      <a:srgbClr val="FF0000"/>
                    </a:solidFill>
                    <a:latin typeface="ＭＳ Ｐゴシック" panose="020B0600070205080204" pitchFamily="50" charset="-128"/>
                  </a:rPr>
                  <a:t>年○月○日～○月○日 （合計）２０日</a:t>
                </a:r>
              </a:p>
            </p:txBody>
          </p:sp>
        </p:grpSp>
        <p:sp>
          <p:nvSpPr>
            <p:cNvPr id="2" name="テキスト ボックス 1">
              <a:extLst>
                <a:ext uri="{FF2B5EF4-FFF2-40B4-BE49-F238E27FC236}">
                  <a16:creationId xmlns:a16="http://schemas.microsoft.com/office/drawing/2014/main" id="{5794B1AC-01BF-0279-98C2-08A65C9342A7}"/>
                </a:ext>
              </a:extLst>
            </p:cNvPr>
            <p:cNvSpPr txBox="1"/>
            <p:nvPr/>
          </p:nvSpPr>
          <p:spPr>
            <a:xfrm>
              <a:off x="106259" y="4734655"/>
              <a:ext cx="6123414" cy="600164"/>
            </a:xfrm>
            <a:prstGeom prst="rect">
              <a:avLst/>
            </a:prstGeom>
            <a:noFill/>
          </p:spPr>
          <p:txBody>
            <a:bodyPr wrap="square" rtlCol="0">
              <a:spAutoFit/>
            </a:bodyPr>
            <a:lstStyle/>
            <a:p>
              <a:pPr algn="just"/>
              <a:r>
                <a:rPr kumimoji="1" lang="en-US" altLang="ja-JP" sz="1100" dirty="0">
                  <a:solidFill>
                    <a:srgbClr val="FF0000"/>
                  </a:solidFill>
                  <a:latin typeface="ＭＳ Ｐゴシック" panose="020B0600070205080204" pitchFamily="50" charset="-128"/>
                </a:rPr>
                <a:t>【</a:t>
              </a:r>
              <a:r>
                <a:rPr kumimoji="1" lang="ja-JP" altLang="en-US" sz="1100" dirty="0">
                  <a:solidFill>
                    <a:srgbClr val="FF0000"/>
                  </a:solidFill>
                  <a:latin typeface="ＭＳ Ｐゴシック" panose="020B0600070205080204" pitchFamily="50" charset="-128"/>
                </a:rPr>
                <a:t>情報発信</a:t>
              </a:r>
              <a:r>
                <a:rPr kumimoji="1" lang="en-US" altLang="ja-JP" sz="1100" dirty="0">
                  <a:solidFill>
                    <a:srgbClr val="FF0000"/>
                  </a:solidFill>
                  <a:latin typeface="ＭＳ Ｐゴシック" panose="020B0600070205080204" pitchFamily="50" charset="-128"/>
                </a:rPr>
                <a:t>】</a:t>
              </a:r>
            </a:p>
            <a:p>
              <a:pPr marL="84138" indent="-84138" algn="just"/>
              <a:r>
                <a:rPr lang="ja-JP" altLang="en-US" sz="1100" b="0" baseline="0" dirty="0">
                  <a:solidFill>
                    <a:srgbClr val="FF0000"/>
                  </a:solidFill>
                  <a:effectLst/>
                  <a:latin typeface="ＭＳ Ｐゴシック" panose="020B0600070205080204" pitchFamily="50" charset="-128"/>
                  <a:ea typeface="ＭＳ Ｐゴシック" panose="020B0600070205080204" pitchFamily="50" charset="-128"/>
                </a:rPr>
                <a:t>・市のホームページ、</a:t>
              </a:r>
              <a:r>
                <a:rPr lang="en-US" altLang="ja-JP" sz="1100" b="0" baseline="0" dirty="0">
                  <a:solidFill>
                    <a:srgbClr val="FF0000"/>
                  </a:solidFill>
                  <a:effectLst/>
                  <a:latin typeface="ＭＳ Ｐゴシック" panose="020B0600070205080204" pitchFamily="50" charset="-128"/>
                  <a:ea typeface="ＭＳ Ｐゴシック" panose="020B0600070205080204" pitchFamily="50" charset="-128"/>
                </a:rPr>
                <a:t>SNS</a:t>
              </a:r>
              <a:r>
                <a:rPr lang="ja-JP" altLang="en-US" sz="1100" b="0" baseline="0" dirty="0">
                  <a:solidFill>
                    <a:srgbClr val="FF0000"/>
                  </a:solidFill>
                  <a:effectLst/>
                  <a:latin typeface="ＭＳ Ｐゴシック" panose="020B0600070205080204" pitchFamily="50" charset="-128"/>
                  <a:ea typeface="ＭＳ Ｐゴシック" panose="020B0600070205080204" pitchFamily="50" charset="-128"/>
                </a:rPr>
                <a:t>、広報誌、総務省のマッチングプラットフォーム等にプロジェクトを掲載</a:t>
              </a:r>
              <a:endParaRPr lang="en-US" altLang="ja-JP" sz="1100" dirty="0">
                <a:solidFill>
                  <a:srgbClr val="FF0000"/>
                </a:solidFill>
                <a:latin typeface="ＭＳ Ｐゴシック" panose="020B0600070205080204" pitchFamily="50" charset="-128"/>
                <a:ea typeface="ＭＳ Ｐゴシック" panose="020B0600070205080204" pitchFamily="50" charset="-128"/>
              </a:endParaRPr>
            </a:p>
            <a:p>
              <a:pPr algn="just"/>
              <a:r>
                <a:rPr lang="ja-JP" altLang="en-US" sz="1100" b="0" baseline="0" dirty="0">
                  <a:solidFill>
                    <a:srgbClr val="FF0000"/>
                  </a:solidFill>
                  <a:effectLst/>
                  <a:latin typeface="ＭＳ Ｐゴシック" panose="020B0600070205080204" pitchFamily="50" charset="-128"/>
                  <a:ea typeface="ＭＳ Ｐゴシック" panose="020B0600070205080204" pitchFamily="50" charset="-128"/>
                </a:rPr>
                <a:t>・市の取組を紹介する場におけるプロジェクトの取組紹介</a:t>
              </a:r>
              <a:endParaRPr lang="en-US" altLang="ja-JP" sz="1100" b="0" baseline="0" dirty="0">
                <a:solidFill>
                  <a:srgbClr val="FF0000"/>
                </a:solidFill>
                <a:effectLst/>
                <a:latin typeface="ＭＳ Ｐゴシック" panose="020B0600070205080204" pitchFamily="50" charset="-128"/>
                <a:ea typeface="ＭＳ Ｐゴシック" panose="020B0600070205080204" pitchFamily="50" charset="-128"/>
              </a:endParaRPr>
            </a:p>
          </p:txBody>
        </p:sp>
      </p:grpSp>
    </p:spTree>
    <p:extLst>
      <p:ext uri="{BB962C8B-B14F-4D97-AF65-F5344CB8AC3E}">
        <p14:creationId xmlns:p14="http://schemas.microsoft.com/office/powerpoint/2010/main" val="1365618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7A1F2368-25B1-4CB9-BAD9-5EA0935FCC69}"/>
              </a:ext>
            </a:extLst>
          </p:cNvPr>
          <p:cNvSpPr/>
          <p:nvPr/>
        </p:nvSpPr>
        <p:spPr>
          <a:xfrm>
            <a:off x="224922" y="114362"/>
            <a:ext cx="8208232" cy="636841"/>
          </a:xfrm>
          <a:prstGeom prst="rect">
            <a:avLst/>
          </a:prstGeom>
        </p:spPr>
        <p:txBody>
          <a:bodyPr wrap="square">
            <a:spAutoFit/>
          </a:bodyPr>
          <a:lstStyle/>
          <a:p>
            <a:pPr defTabSz="898581" fontAlgn="auto">
              <a:spcBef>
                <a:spcPts val="0"/>
              </a:spcBef>
              <a:spcAft>
                <a:spcPts val="0"/>
              </a:spcAft>
            </a:pPr>
            <a:r>
              <a:rPr lang="ja-JP" altLang="en-US" sz="1769" b="1" dirty="0">
                <a:solidFill>
                  <a:schemeClr val="bg1"/>
                </a:solidFill>
                <a:latin typeface="Meiryo UI" panose="020B0604030504040204" pitchFamily="50" charset="-128"/>
                <a:ea typeface="Meiryo UI" panose="020B0604030504040204" pitchFamily="50" charset="-128"/>
              </a:rPr>
              <a:t>令和</a:t>
            </a:r>
            <a:r>
              <a:rPr lang="en-US" altLang="ja-JP" sz="1769" b="1" dirty="0">
                <a:solidFill>
                  <a:schemeClr val="bg1"/>
                </a:solidFill>
                <a:latin typeface="Meiryo UI" panose="020B0604030504040204" pitchFamily="50" charset="-128"/>
                <a:ea typeface="Meiryo UI" panose="020B0604030504040204" pitchFamily="50" charset="-128"/>
              </a:rPr>
              <a:t>6</a:t>
            </a:r>
            <a:r>
              <a:rPr lang="ja-JP" altLang="en-US" sz="1769" b="1" dirty="0">
                <a:solidFill>
                  <a:schemeClr val="bg1"/>
                </a:solidFill>
                <a:latin typeface="Meiryo UI" panose="020B0604030504040204" pitchFamily="50" charset="-128"/>
                <a:ea typeface="Meiryo UI" panose="020B0604030504040204" pitchFamily="50" charset="-128"/>
              </a:rPr>
              <a:t>年度補正　</a:t>
            </a:r>
            <a:r>
              <a:rPr lang="ja-JP" altLang="en-US" sz="1769" b="1" dirty="0">
                <a:solidFill>
                  <a:srgbClr val="FFFFFF"/>
                </a:solidFill>
                <a:latin typeface="Meiryo UI" panose="020B0604030504040204" pitchFamily="50" charset="-128"/>
                <a:ea typeface="Meiryo UI" panose="020B0604030504040204" pitchFamily="50" charset="-128"/>
              </a:rPr>
              <a:t>大学等と地域が連携して取り組む地域課題解決プロジェクト</a:t>
            </a:r>
            <a:br>
              <a:rPr lang="en-US" altLang="ja-JP" sz="1769" b="1" dirty="0">
                <a:solidFill>
                  <a:srgbClr val="FFFFFF"/>
                </a:solidFill>
                <a:latin typeface="Meiryo UI" panose="020B0604030504040204" pitchFamily="50" charset="-128"/>
                <a:ea typeface="Meiryo UI" panose="020B0604030504040204" pitchFamily="50" charset="-128"/>
              </a:rPr>
            </a:br>
            <a:r>
              <a:rPr lang="en-US" altLang="ja-JP" sz="1769" b="1" dirty="0">
                <a:solidFill>
                  <a:srgbClr val="FFFFFF"/>
                </a:solidFill>
                <a:latin typeface="Meiryo UI" panose="020B0604030504040204" pitchFamily="50" charset="-128"/>
                <a:ea typeface="Meiryo UI" panose="020B0604030504040204" pitchFamily="50" charset="-128"/>
              </a:rPr>
              <a:t>【</a:t>
            </a:r>
            <a:r>
              <a:rPr lang="ja-JP" altLang="en-US" sz="1769" b="1" dirty="0">
                <a:solidFill>
                  <a:srgbClr val="FFFFFF"/>
                </a:solidFill>
                <a:latin typeface="Meiryo UI" panose="020B0604030504040204" pitchFamily="50" charset="-128"/>
                <a:ea typeface="Meiryo UI" panose="020B0604030504040204" pitchFamily="50" charset="-128"/>
              </a:rPr>
              <a:t>提案自治体：●●市</a:t>
            </a:r>
            <a:r>
              <a:rPr lang="en-US" altLang="ja-JP" sz="1769" b="1" dirty="0">
                <a:solidFill>
                  <a:srgbClr val="FFFFFF"/>
                </a:solidFill>
                <a:latin typeface="Meiryo UI" panose="020B0604030504040204" pitchFamily="50" charset="-128"/>
                <a:ea typeface="Meiryo UI" panose="020B0604030504040204" pitchFamily="50" charset="-128"/>
              </a:rPr>
              <a:t>】</a:t>
            </a:r>
            <a:r>
              <a:rPr lang="ja-JP" altLang="en-US" sz="1769" b="1" dirty="0">
                <a:solidFill>
                  <a:srgbClr val="FFFFFF"/>
                </a:solidFill>
                <a:latin typeface="Meiryo UI" panose="020B0604030504040204" pitchFamily="50" charset="-128"/>
                <a:ea typeface="Meiryo UI" panose="020B0604030504040204" pitchFamily="50" charset="-128"/>
              </a:rPr>
              <a:t>若者の視点を取り入れた○○○○プロジェクト概要</a:t>
            </a:r>
            <a:endParaRPr lang="en-US" altLang="ja-JP" sz="1769" b="1" dirty="0">
              <a:solidFill>
                <a:srgbClr val="FFFFFF"/>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A1616290-F77A-46D1-8AAE-01A199C65763}"/>
              </a:ext>
            </a:extLst>
          </p:cNvPr>
          <p:cNvSpPr txBox="1"/>
          <p:nvPr/>
        </p:nvSpPr>
        <p:spPr>
          <a:xfrm>
            <a:off x="8260147" y="120815"/>
            <a:ext cx="1903228" cy="369332"/>
          </a:xfrm>
          <a:prstGeom prst="rect">
            <a:avLst/>
          </a:prstGeom>
          <a:noFill/>
        </p:spPr>
        <p:txBody>
          <a:bodyPr wrap="square" rtlCol="0">
            <a:spAutoFit/>
          </a:bodyPr>
          <a:lstStyle/>
          <a:p>
            <a:pPr algn="ctr"/>
            <a:r>
              <a:rPr kumimoji="1" lang="ja-JP" altLang="en-US" b="1" dirty="0">
                <a:solidFill>
                  <a:schemeClr val="bg1"/>
                </a:solidFill>
              </a:rPr>
              <a:t>（様式</a:t>
            </a:r>
            <a:r>
              <a:rPr lang="ja-JP" altLang="en-US" b="1" dirty="0">
                <a:solidFill>
                  <a:schemeClr val="bg1"/>
                </a:solidFill>
              </a:rPr>
              <a:t>２</a:t>
            </a:r>
            <a:r>
              <a:rPr kumimoji="1" lang="ja-JP" altLang="en-US" b="1" dirty="0">
                <a:solidFill>
                  <a:schemeClr val="bg1"/>
                </a:solidFill>
              </a:rPr>
              <a:t>）</a:t>
            </a:r>
          </a:p>
        </p:txBody>
      </p:sp>
      <p:grpSp>
        <p:nvGrpSpPr>
          <p:cNvPr id="2" name="グループ化 1">
            <a:extLst>
              <a:ext uri="{FF2B5EF4-FFF2-40B4-BE49-F238E27FC236}">
                <a16:creationId xmlns:a16="http://schemas.microsoft.com/office/drawing/2014/main" id="{8E06D0A8-F1D9-3711-E5E0-19028934F647}"/>
              </a:ext>
            </a:extLst>
          </p:cNvPr>
          <p:cNvGrpSpPr/>
          <p:nvPr/>
        </p:nvGrpSpPr>
        <p:grpSpPr>
          <a:xfrm>
            <a:off x="106323" y="912385"/>
            <a:ext cx="9867978" cy="5831253"/>
            <a:chOff x="122391" y="912385"/>
            <a:chExt cx="9867978" cy="5831253"/>
          </a:xfrm>
        </p:grpSpPr>
        <p:sp>
          <p:nvSpPr>
            <p:cNvPr id="5" name="正方形/長方形 4">
              <a:extLst>
                <a:ext uri="{FF2B5EF4-FFF2-40B4-BE49-F238E27FC236}">
                  <a16:creationId xmlns:a16="http://schemas.microsoft.com/office/drawing/2014/main" id="{75F3C81C-B4A9-4894-BF08-B635FA88AE97}"/>
                </a:ext>
              </a:extLst>
            </p:cNvPr>
            <p:cNvSpPr/>
            <p:nvPr/>
          </p:nvSpPr>
          <p:spPr>
            <a:xfrm>
              <a:off x="5991566" y="1089355"/>
              <a:ext cx="3998803" cy="1144186"/>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9" name="グループ化 18">
              <a:extLst>
                <a:ext uri="{FF2B5EF4-FFF2-40B4-BE49-F238E27FC236}">
                  <a16:creationId xmlns:a16="http://schemas.microsoft.com/office/drawing/2014/main" id="{F2DE7FF5-4288-4908-BBE1-B3AA117CBB73}"/>
                </a:ext>
              </a:extLst>
            </p:cNvPr>
            <p:cNvGrpSpPr/>
            <p:nvPr/>
          </p:nvGrpSpPr>
          <p:grpSpPr>
            <a:xfrm>
              <a:off x="122391" y="912385"/>
              <a:ext cx="5837038" cy="1321156"/>
              <a:chOff x="224921" y="1634695"/>
              <a:chExt cx="10143947" cy="1321156"/>
            </a:xfrm>
          </p:grpSpPr>
          <p:sp>
            <p:nvSpPr>
              <p:cNvPr id="18" name="正方形/長方形 17">
                <a:extLst>
                  <a:ext uri="{FF2B5EF4-FFF2-40B4-BE49-F238E27FC236}">
                    <a16:creationId xmlns:a16="http://schemas.microsoft.com/office/drawing/2014/main" id="{8005FA6D-4D0A-472F-8ED6-AAFF9626ACCB}"/>
                  </a:ext>
                </a:extLst>
              </p:cNvPr>
              <p:cNvSpPr/>
              <p:nvPr/>
            </p:nvSpPr>
            <p:spPr>
              <a:xfrm>
                <a:off x="224921" y="1811665"/>
                <a:ext cx="10143947" cy="11441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A2432416-0D54-4378-8468-80A4FC092E20}"/>
                  </a:ext>
                </a:extLst>
              </p:cNvPr>
              <p:cNvSpPr txBox="1"/>
              <p:nvPr/>
            </p:nvSpPr>
            <p:spPr>
              <a:xfrm>
                <a:off x="224923" y="1634695"/>
                <a:ext cx="2214498" cy="307777"/>
              </a:xfrm>
              <a:prstGeom prst="rect">
                <a:avLst/>
              </a:prstGeom>
              <a:solidFill>
                <a:schemeClr val="accent1">
                  <a:lumMod val="60000"/>
                  <a:lumOff val="40000"/>
                </a:schemeClr>
              </a:solidFill>
              <a:ln>
                <a:solidFill>
                  <a:schemeClr val="accent1">
                    <a:lumMod val="75000"/>
                  </a:schemeClr>
                </a:solidFill>
              </a:ln>
            </p:spPr>
            <p:txBody>
              <a:bodyPr wrap="square" rtlCol="0">
                <a:spAutoFit/>
              </a:bodyPr>
              <a:lstStyle/>
              <a:p>
                <a:pPr algn="ctr"/>
                <a:r>
                  <a:rPr kumimoji="1" lang="ja-JP" altLang="en-US" sz="1400" b="1" dirty="0">
                    <a:solidFill>
                      <a:schemeClr val="bg1"/>
                    </a:solidFill>
                  </a:rPr>
                  <a:t>背景・課題</a:t>
                </a:r>
              </a:p>
            </p:txBody>
          </p:sp>
        </p:grpSp>
        <p:grpSp>
          <p:nvGrpSpPr>
            <p:cNvPr id="37" name="グループ化 36">
              <a:extLst>
                <a:ext uri="{FF2B5EF4-FFF2-40B4-BE49-F238E27FC236}">
                  <a16:creationId xmlns:a16="http://schemas.microsoft.com/office/drawing/2014/main" id="{878CCFC5-E4EA-47A0-8346-558D2A97E786}"/>
                </a:ext>
              </a:extLst>
            </p:cNvPr>
            <p:cNvGrpSpPr/>
            <p:nvPr/>
          </p:nvGrpSpPr>
          <p:grpSpPr>
            <a:xfrm>
              <a:off x="122391" y="2328089"/>
              <a:ext cx="5837038" cy="4415549"/>
              <a:chOff x="224921" y="2532215"/>
              <a:chExt cx="5766645" cy="2010338"/>
            </a:xfrm>
          </p:grpSpPr>
          <p:sp>
            <p:nvSpPr>
              <p:cNvPr id="33" name="正方形/長方形 32">
                <a:extLst>
                  <a:ext uri="{FF2B5EF4-FFF2-40B4-BE49-F238E27FC236}">
                    <a16:creationId xmlns:a16="http://schemas.microsoft.com/office/drawing/2014/main" id="{3A47D8C0-E80C-4EC8-8C28-F17EF9744548}"/>
                  </a:ext>
                </a:extLst>
              </p:cNvPr>
              <p:cNvSpPr/>
              <p:nvPr/>
            </p:nvSpPr>
            <p:spPr>
              <a:xfrm>
                <a:off x="224922" y="2606041"/>
                <a:ext cx="5766644" cy="19365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E5DAFEC8-349B-443E-843F-773CD15FCC2A}"/>
                  </a:ext>
                </a:extLst>
              </p:cNvPr>
              <p:cNvSpPr txBox="1"/>
              <p:nvPr/>
            </p:nvSpPr>
            <p:spPr>
              <a:xfrm>
                <a:off x="224921" y="2532215"/>
                <a:ext cx="1862657" cy="140127"/>
              </a:xfrm>
              <a:prstGeom prst="rect">
                <a:avLst/>
              </a:prstGeom>
              <a:solidFill>
                <a:schemeClr val="accent1">
                  <a:lumMod val="60000"/>
                  <a:lumOff val="40000"/>
                </a:schemeClr>
              </a:solidFill>
              <a:ln>
                <a:solidFill>
                  <a:schemeClr val="accent1">
                    <a:lumMod val="75000"/>
                  </a:schemeClr>
                </a:solidFill>
              </a:ln>
            </p:spPr>
            <p:txBody>
              <a:bodyPr wrap="square" rtlCol="0">
                <a:spAutoFit/>
              </a:bodyPr>
              <a:lstStyle/>
              <a:p>
                <a:pPr algn="ctr"/>
                <a:r>
                  <a:rPr kumimoji="1" lang="ja-JP" altLang="en-US" sz="1400" b="1" dirty="0">
                    <a:solidFill>
                      <a:schemeClr val="bg1"/>
                    </a:solidFill>
                  </a:rPr>
                  <a:t>プロジェクト内容・成果</a:t>
                </a:r>
              </a:p>
            </p:txBody>
          </p:sp>
        </p:grpSp>
        <p:grpSp>
          <p:nvGrpSpPr>
            <p:cNvPr id="50" name="グループ化 49">
              <a:extLst>
                <a:ext uri="{FF2B5EF4-FFF2-40B4-BE49-F238E27FC236}">
                  <a16:creationId xmlns:a16="http://schemas.microsoft.com/office/drawing/2014/main" id="{789A50BE-CA24-41DD-A5FE-E34DC80FB29D}"/>
                </a:ext>
              </a:extLst>
            </p:cNvPr>
            <p:cNvGrpSpPr/>
            <p:nvPr/>
          </p:nvGrpSpPr>
          <p:grpSpPr>
            <a:xfrm>
              <a:off x="5991566" y="2324173"/>
              <a:ext cx="3998802" cy="3734882"/>
              <a:chOff x="5991566" y="2322548"/>
              <a:chExt cx="3998802" cy="4741833"/>
            </a:xfrm>
          </p:grpSpPr>
          <p:sp>
            <p:nvSpPr>
              <p:cNvPr id="48" name="正方形/長方形 47">
                <a:extLst>
                  <a:ext uri="{FF2B5EF4-FFF2-40B4-BE49-F238E27FC236}">
                    <a16:creationId xmlns:a16="http://schemas.microsoft.com/office/drawing/2014/main" id="{F44F4FB5-3BBB-43A6-9A32-FDCE0F6FC4AB}"/>
                  </a:ext>
                </a:extLst>
              </p:cNvPr>
              <p:cNvSpPr/>
              <p:nvPr/>
            </p:nvSpPr>
            <p:spPr>
              <a:xfrm>
                <a:off x="5991566" y="2557550"/>
                <a:ext cx="3998802" cy="450683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a:extLst>
                  <a:ext uri="{FF2B5EF4-FFF2-40B4-BE49-F238E27FC236}">
                    <a16:creationId xmlns:a16="http://schemas.microsoft.com/office/drawing/2014/main" id="{232FB78C-D4E1-47EC-B5EE-0410539C2349}"/>
                  </a:ext>
                </a:extLst>
              </p:cNvPr>
              <p:cNvSpPr txBox="1"/>
              <p:nvPr/>
            </p:nvSpPr>
            <p:spPr>
              <a:xfrm>
                <a:off x="5991566" y="2322548"/>
                <a:ext cx="1936086" cy="390756"/>
              </a:xfrm>
              <a:prstGeom prst="rect">
                <a:avLst/>
              </a:prstGeom>
              <a:solidFill>
                <a:schemeClr val="accent1">
                  <a:lumMod val="60000"/>
                  <a:lumOff val="40000"/>
                </a:schemeClr>
              </a:solidFill>
              <a:ln>
                <a:solidFill>
                  <a:schemeClr val="accent1">
                    <a:lumMod val="75000"/>
                  </a:schemeClr>
                </a:solidFill>
              </a:ln>
            </p:spPr>
            <p:txBody>
              <a:bodyPr wrap="square" rtlCol="0">
                <a:spAutoFit/>
              </a:bodyPr>
              <a:lstStyle/>
              <a:p>
                <a:pPr algn="ctr"/>
                <a:r>
                  <a:rPr kumimoji="1" lang="ja-JP" altLang="en-US" sz="1400" b="1" dirty="0">
                    <a:solidFill>
                      <a:schemeClr val="bg1"/>
                    </a:solidFill>
                  </a:rPr>
                  <a:t>創意工夫している点</a:t>
                </a:r>
              </a:p>
            </p:txBody>
          </p:sp>
        </p:grpSp>
        <p:grpSp>
          <p:nvGrpSpPr>
            <p:cNvPr id="60" name="グループ化 59">
              <a:extLst>
                <a:ext uri="{FF2B5EF4-FFF2-40B4-BE49-F238E27FC236}">
                  <a16:creationId xmlns:a16="http://schemas.microsoft.com/office/drawing/2014/main" id="{502E9DD2-D708-4CE7-91DF-FC337302EE0C}"/>
                </a:ext>
              </a:extLst>
            </p:cNvPr>
            <p:cNvGrpSpPr/>
            <p:nvPr/>
          </p:nvGrpSpPr>
          <p:grpSpPr>
            <a:xfrm>
              <a:off x="5930715" y="6129061"/>
              <a:ext cx="4059653" cy="608124"/>
              <a:chOff x="5930715" y="5766890"/>
              <a:chExt cx="4059653" cy="970295"/>
            </a:xfrm>
          </p:grpSpPr>
          <p:sp>
            <p:nvSpPr>
              <p:cNvPr id="59" name="テキスト ボックス 58">
                <a:extLst>
                  <a:ext uri="{FF2B5EF4-FFF2-40B4-BE49-F238E27FC236}">
                    <a16:creationId xmlns:a16="http://schemas.microsoft.com/office/drawing/2014/main" id="{CD1607B2-E3E1-4200-95ED-F800C4D4C692}"/>
                  </a:ext>
                </a:extLst>
              </p:cNvPr>
              <p:cNvSpPr txBox="1"/>
              <p:nvPr/>
            </p:nvSpPr>
            <p:spPr>
              <a:xfrm>
                <a:off x="5991566" y="5766890"/>
                <a:ext cx="3998802" cy="970295"/>
              </a:xfrm>
              <a:prstGeom prst="rect">
                <a:avLst/>
              </a:prstGeom>
              <a:noFill/>
              <a:ln>
                <a:solidFill>
                  <a:schemeClr val="tx1"/>
                </a:solidFill>
              </a:ln>
            </p:spPr>
            <p:txBody>
              <a:bodyPr wrap="square" rtlCol="0">
                <a:spAutoFit/>
              </a:bodyPr>
              <a:lstStyle/>
              <a:p>
                <a:endParaRPr kumimoji="1" lang="ja-JP" altLang="en-US" dirty="0"/>
              </a:p>
            </p:txBody>
          </p:sp>
          <p:sp>
            <p:nvSpPr>
              <p:cNvPr id="57" name="テキスト ボックス 56">
                <a:extLst>
                  <a:ext uri="{FF2B5EF4-FFF2-40B4-BE49-F238E27FC236}">
                    <a16:creationId xmlns:a16="http://schemas.microsoft.com/office/drawing/2014/main" id="{06C59894-D8C4-49E8-A86B-8A613E72A4EC}"/>
                  </a:ext>
                </a:extLst>
              </p:cNvPr>
              <p:cNvSpPr txBox="1"/>
              <p:nvPr/>
            </p:nvSpPr>
            <p:spPr>
              <a:xfrm>
                <a:off x="5930715" y="5766890"/>
                <a:ext cx="1812735" cy="307777"/>
              </a:xfrm>
              <a:prstGeom prst="rect">
                <a:avLst/>
              </a:prstGeom>
              <a:noFill/>
              <a:ln>
                <a:noFill/>
              </a:ln>
            </p:spPr>
            <p:txBody>
              <a:bodyPr wrap="square" rtlCol="0">
                <a:spAutoFit/>
              </a:bodyPr>
              <a:lstStyle/>
              <a:p>
                <a:pPr algn="ctr"/>
                <a:r>
                  <a:rPr kumimoji="1" lang="ja-JP" altLang="en-US" sz="1400" b="1" dirty="0"/>
                  <a:t>（その外特記事項）</a:t>
                </a:r>
              </a:p>
            </p:txBody>
          </p:sp>
        </p:grpSp>
      </p:grpSp>
    </p:spTree>
    <p:extLst>
      <p:ext uri="{BB962C8B-B14F-4D97-AF65-F5344CB8AC3E}">
        <p14:creationId xmlns:p14="http://schemas.microsoft.com/office/powerpoint/2010/main" val="711616819"/>
      </p:ext>
    </p:extLst>
  </p:cSld>
  <p:clrMapOvr>
    <a:masterClrMapping/>
  </p:clrMapOvr>
</p:sld>
</file>

<file path=ppt/theme/theme1.xml><?xml version="1.0" encoding="utf-8"?>
<a:theme xmlns:a="http://schemas.openxmlformats.org/drawingml/2006/main" name="8_Office テーマ">
  <a:themeElements>
    <a:clrScheme name="ユーザー定義 1">
      <a:dk1>
        <a:srgbClr val="000000"/>
      </a:dk1>
      <a:lt1>
        <a:srgbClr val="FFFFFF"/>
      </a:lt1>
      <a:dk2>
        <a:srgbClr val="EE9205"/>
      </a:dk2>
      <a:lt2>
        <a:srgbClr val="FEF0DD"/>
      </a:lt2>
      <a:accent1>
        <a:srgbClr val="1E5193"/>
      </a:accent1>
      <a:accent2>
        <a:srgbClr val="8C96A0"/>
      </a:accent2>
      <a:accent3>
        <a:srgbClr val="E6EDF0"/>
      </a:accent3>
      <a:accent4>
        <a:srgbClr val="7F7F7F"/>
      </a:accent4>
      <a:accent5>
        <a:srgbClr val="7F7F7F"/>
      </a:accent5>
      <a:accent6>
        <a:srgbClr val="7F7F7F"/>
      </a:accent6>
      <a:hlink>
        <a:srgbClr val="7F7F7F"/>
      </a:hlink>
      <a:folHlink>
        <a:srgbClr val="7F7F7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3_Office テーマ">
  <a:themeElements>
    <a:clrScheme name="ユーザー定義 1">
      <a:dk1>
        <a:srgbClr val="000000"/>
      </a:dk1>
      <a:lt1>
        <a:srgbClr val="FFFFFF"/>
      </a:lt1>
      <a:dk2>
        <a:srgbClr val="EE9205"/>
      </a:dk2>
      <a:lt2>
        <a:srgbClr val="FEF0DD"/>
      </a:lt2>
      <a:accent1>
        <a:srgbClr val="1E5193"/>
      </a:accent1>
      <a:accent2>
        <a:srgbClr val="8C96A0"/>
      </a:accent2>
      <a:accent3>
        <a:srgbClr val="E6EDF0"/>
      </a:accent3>
      <a:accent4>
        <a:srgbClr val="7F7F7F"/>
      </a:accent4>
      <a:accent5>
        <a:srgbClr val="7F7F7F"/>
      </a:accent5>
      <a:accent6>
        <a:srgbClr val="7F7F7F"/>
      </a:accent6>
      <a:hlink>
        <a:srgbClr val="7F7F7F"/>
      </a:hlink>
      <a:folHlink>
        <a:srgbClr val="7F7F7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69C359F4415B24478131EE515CC945AF" ma:contentTypeVersion="13" ma:contentTypeDescription="新しいドキュメントを作成します。" ma:contentTypeScope="" ma:versionID="d009c049e94de1265ab2ad8d2ef8c60c">
  <xsd:schema xmlns:xsd="http://www.w3.org/2001/XMLSchema" xmlns:xs="http://www.w3.org/2001/XMLSchema" xmlns:p="http://schemas.microsoft.com/office/2006/metadata/properties" xmlns:ns2="faa1d6d2-6d95-4656-8e41-7839ae4884dc" xmlns:ns3="de64e565-f0b0-4856-90c7-0bdae66761f4" targetNamespace="http://schemas.microsoft.com/office/2006/metadata/properties" ma:root="true" ma:fieldsID="d25e6f9a387b848acb7737f208758e77" ns2:_="" ns3:_="">
    <xsd:import namespace="faa1d6d2-6d95-4656-8e41-7839ae4884dc"/>
    <xsd:import namespace="de64e565-f0b0-4856-90c7-0bdae66761f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a1d6d2-6d95-4656-8e41-7839ae4884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description="" ma:hidden="true" ma:indexed="true" ma:internalName="MediaServiceObjectDetectorVersions" ma:readOnly="true">
      <xsd:simpleType>
        <xsd:restriction base="dms:Text"/>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64e565-f0b0-4856-90c7-0bdae66761f4"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e3d3b76-adf0-4c14-b2d6-d1d68ed01023}" ma:internalName="TaxCatchAll" ma:showField="CatchAllData" ma:web="de64e565-f0b0-4856-90c7-0bdae66761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de64e565-f0b0-4856-90c7-0bdae66761f4" xsi:nil="true"/>
    <lcf76f155ced4ddcb4097134ff3c332f xmlns="faa1d6d2-6d95-4656-8e41-7839ae4884d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EEE92B2-3FE4-46E5-A81F-BCDEA0A8D1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a1d6d2-6d95-4656-8e41-7839ae4884dc"/>
    <ds:schemaRef ds:uri="de64e565-f0b0-4856-90c7-0bdae66761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3B218DB-14DE-4313-94B6-29B519C0D5C3}">
  <ds:schemaRefs>
    <ds:schemaRef ds:uri="http://schemas.microsoft.com/sharepoint/v3/contenttype/forms"/>
  </ds:schemaRefs>
</ds:datastoreItem>
</file>

<file path=customXml/itemProps3.xml><?xml version="1.0" encoding="utf-8"?>
<ds:datastoreItem xmlns:ds="http://schemas.openxmlformats.org/officeDocument/2006/customXml" ds:itemID="{6E3ADCAD-1D81-4078-923C-373E1D445FB0}">
  <ds:schemaRefs>
    <ds:schemaRef ds:uri="http://purl.org/dc/dcmitype/"/>
    <ds:schemaRef ds:uri="http://schemas.microsoft.com/office/infopath/2007/PartnerControls"/>
    <ds:schemaRef ds:uri="de64e565-f0b0-4856-90c7-0bdae66761f4"/>
    <ds:schemaRef ds:uri="http://schemas.openxmlformats.org/package/2006/metadata/core-properties"/>
    <ds:schemaRef ds:uri="http://purl.org/dc/elements/1.1/"/>
    <ds:schemaRef ds:uri="http://schemas.microsoft.com/office/2006/documentManagement/types"/>
    <ds:schemaRef ds:uri="faa1d6d2-6d95-4656-8e41-7839ae4884dc"/>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Words>1015</Words>
  <PresentationFormat>ユーザー設定</PresentationFormat>
  <Paragraphs>53</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2</vt:i4>
      </vt:variant>
      <vt:variant>
        <vt:lpstr>スライド タイトル</vt:lpstr>
      </vt:variant>
      <vt:variant>
        <vt:i4>2</vt:i4>
      </vt:variant>
    </vt:vector>
  </HeadingPairs>
  <TitlesOfParts>
    <vt:vector size="7" baseType="lpstr">
      <vt:lpstr>Meiryo UI</vt:lpstr>
      <vt:lpstr>ＭＳ Ｐゴシック</vt:lpstr>
      <vt:lpstr>Arial</vt:lpstr>
      <vt:lpstr>8_Office テーマ</vt:lpstr>
      <vt:lpstr>13_Office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0x01010069C359F4415B24478131EE515CC945AF</vt:lpwstr>
  </property>
  <property fmtid="{D5CDD505-2E9C-101B-9397-08002B2CF9AE}" pid="3" name="MediaServiceImageTags">
    <vt:lpwstr/>
  </property>
</Properties>
</file>