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presentationml.tags+xml" PartName="/ppt/tags/tag41.xml"/>
  <Override ContentType="application/vnd.openxmlformats-officedocument.presentationml.tags+xml" PartName="/ppt/tags/tag42.xml"/>
  <Override ContentType="application/vnd.openxmlformats-officedocument.presentationml.tags+xml" PartName="/ppt/tags/tag43.xml"/>
  <Override ContentType="application/vnd.openxmlformats-officedocument.presentationml.tags+xml" PartName="/ppt/tags/tag44.xml"/>
  <Override ContentType="application/vnd.openxmlformats-officedocument.presentationml.tags+xml" PartName="/ppt/tags/tag45.xml"/>
  <Override ContentType="application/vnd.openxmlformats-officedocument.presentationml.tags+xml" PartName="/ppt/tags/tag46.xml"/>
  <Override ContentType="application/vnd.openxmlformats-officedocument.presentationml.tags+xml" PartName="/ppt/tags/tag47.xml"/>
  <Override ContentType="application/vnd.openxmlformats-officedocument.presentationml.tags+xml" PartName="/ppt/tags/tag48.xml"/>
  <Override ContentType="application/vnd.openxmlformats-officedocument.presentationml.tags+xml" PartName="/ppt/tags/tag49.xml"/>
  <Override ContentType="application/vnd.openxmlformats-officedocument.presentationml.tags+xml" PartName="/ppt/tags/tag50.xml"/>
  <Override ContentType="application/vnd.openxmlformats-officedocument.presentationml.tags+xml" PartName="/ppt/tags/tag51.xml"/>
  <Override ContentType="application/vnd.openxmlformats-officedocument.presentationml.tags+xml" PartName="/ppt/tags/tag52.xml"/>
  <Override ContentType="application/vnd.openxmlformats-officedocument.presentationml.tags+xml" PartName="/ppt/tags/tag53.xml"/>
  <Override ContentType="application/vnd.openxmlformats-officedocument.presentationml.tags+xml" PartName="/ppt/tags/tag54.xml"/>
  <Override ContentType="application/vnd.openxmlformats-officedocument.presentationml.tags+xml" PartName="/ppt/tags/tag55.xml"/>
  <Override ContentType="application/vnd.openxmlformats-officedocument.presentationml.tags+xml" PartName="/ppt/tags/tag56.xml"/>
  <Override ContentType="application/vnd.openxmlformats-officedocument.presentationml.tags+xml" PartName="/ppt/tags/tag57.xml"/>
  <Override ContentType="application/vnd.openxmlformats-officedocument.presentationml.tags+xml" PartName="/ppt/tags/tag58.xml"/>
  <Override ContentType="application/vnd.openxmlformats-officedocument.presentationml.tags+xml" PartName="/ppt/tags/tag59.xml"/>
  <Override ContentType="application/vnd.openxmlformats-officedocument.presentationml.tags+xml" PartName="/ppt/tags/tag60.xml"/>
  <Override ContentType="application/vnd.openxmlformats-officedocument.presentationml.tags+xml" PartName="/ppt/tags/tag61.xml"/>
  <Override ContentType="application/vnd.openxmlformats-officedocument.presentationml.tags+xml" PartName="/ppt/tags/tag62.xml"/>
  <Override ContentType="application/vnd.openxmlformats-officedocument.presentationml.tags+xml" PartName="/ppt/tags/tag6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323" r:id="rId4"/>
  </p:sldMasterIdLst>
  <p:notesMasterIdLst>
    <p:notesMasterId r:id="rId25"/>
  </p:notesMasterIdLst>
  <p:handoutMasterIdLst>
    <p:handoutMasterId r:id="rId26"/>
  </p:handoutMasterIdLst>
  <p:sldIdLst>
    <p:sldId id="2147477040" r:id="rId5"/>
    <p:sldId id="2147477042" r:id="rId6"/>
    <p:sldId id="2147481108" r:id="rId7"/>
    <p:sldId id="2147481109" r:id="rId8"/>
    <p:sldId id="2147477076" r:id="rId9"/>
    <p:sldId id="2147477075" r:id="rId10"/>
    <p:sldId id="2147477029" r:id="rId11"/>
    <p:sldId id="2147477046" r:id="rId12"/>
    <p:sldId id="2147481113" r:id="rId13"/>
    <p:sldId id="2147379358" r:id="rId14"/>
    <p:sldId id="2147481110" r:id="rId15"/>
    <p:sldId id="2147481115" r:id="rId16"/>
    <p:sldId id="2147481106" r:id="rId17"/>
    <p:sldId id="2147477066" r:id="rId18"/>
    <p:sldId id="2147477067" r:id="rId19"/>
    <p:sldId id="2147481111" r:id="rId20"/>
    <p:sldId id="300" r:id="rId21"/>
    <p:sldId id="2147477070" r:id="rId22"/>
    <p:sldId id="2147481107" r:id="rId23"/>
    <p:sldId id="2147481112" r:id="rId24"/>
  </p:sldIdLst>
  <p:sldSz cx="12192000" cy="6858000"/>
  <p:notesSz cx="6807200" cy="9939338"/>
  <p:custShowLst>
    <p:custShow name="Format Guide Workshop" id="0">
      <p:sldLst/>
    </p:custShow>
  </p:custShowLst>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9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D3"/>
    <a:srgbClr val="FF8D36"/>
    <a:srgbClr val="FFB47A"/>
    <a:srgbClr val="575757"/>
    <a:srgbClr val="29BA74"/>
    <a:srgbClr val="3EAD92"/>
    <a:srgbClr val="4FB49C"/>
    <a:srgbClr val="EEE89A"/>
    <a:srgbClr val="E71C57"/>
    <a:srgbClr val="1F8B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9D4A43-BB61-4B37-BB43-BE9438958A82}" v="6" dt="2025-02-06T06:32:27.4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rgbClr val="00000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rgbClr val="00000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1"/>
    <p:restoredTop sz="95455" autoAdjust="0"/>
  </p:normalViewPr>
  <p:slideViewPr>
    <p:cSldViewPr snapToGrid="0">
      <p:cViewPr varScale="1">
        <p:scale>
          <a:sx n="110" d="100"/>
          <a:sy n="110" d="100"/>
        </p:scale>
        <p:origin x="600" y="108"/>
      </p:cViewPr>
      <p:guideLst>
        <p:guide pos="3840"/>
        <p:guide orient="horz" pos="96"/>
      </p:guideLst>
    </p:cSldViewPr>
  </p:slideViewPr>
  <p:notesTextViewPr>
    <p:cViewPr>
      <p:scale>
        <a:sx n="1" d="1"/>
        <a:sy n="1" d="1"/>
      </p:scale>
      <p:origin x="0" y="0"/>
    </p:cViewPr>
  </p:notesTextViewPr>
  <p:notesViewPr>
    <p:cSldViewPr snapToGrid="0">
      <p:cViewPr>
        <p:scale>
          <a:sx n="69" d="100"/>
          <a:sy n="69" d="100"/>
        </p:scale>
        <p:origin x="2244" y="32"/>
      </p:cViewPr>
      <p:guideLst/>
    </p:cSldViewPr>
  </p:notes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customXml/item2.xml" Type="http://schemas.openxmlformats.org/officeDocument/2006/relationships/customXml"/><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notesMasters/notesMaster1.xml" Type="http://schemas.openxmlformats.org/officeDocument/2006/relationships/notesMaster"/><Relationship Id="rId26" Target="handoutMasters/handoutMaster1.xml" Type="http://schemas.openxmlformats.org/officeDocument/2006/relationships/handoutMaster"/><Relationship Id="rId27" Target="tags/tag1.xml" Type="http://schemas.openxmlformats.org/officeDocument/2006/relationships/tags"/><Relationship Id="rId28" Target="commentAuthors.xml" Type="http://schemas.openxmlformats.org/officeDocument/2006/relationships/commentAuthors"/><Relationship Id="rId29" Target="presProps.xml" Type="http://schemas.openxmlformats.org/officeDocument/2006/relationships/presProps"/><Relationship Id="rId3" Target="../customXml/item3.xml" Type="http://schemas.openxmlformats.org/officeDocument/2006/relationships/customXml"/><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33" Target="revisionInfo.xml" Type="http://schemas.microsoft.com/office/2015/10/relationships/revisionInfo"/><Relationship Id="rId34" Target="authors.xml" Type="http://schemas.microsoft.com/office/2018/10/relationships/authors"/><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51" name="Header Placeholder 1"/>
          <p:cNvSpPr>
            <a:spLocks noGrp="1"/>
          </p:cNvSpPr>
          <p:nvPr>
            <p:ph type="hdr" sz="quarter"/>
          </p:nvPr>
        </p:nvSpPr>
        <p:spPr>
          <a:xfrm>
            <a:off x="3" y="4"/>
            <a:ext cx="2949787" cy="498693"/>
          </a:xfrm>
          <a:prstGeom prst="rect">
            <a:avLst/>
          </a:prstGeom>
        </p:spPr>
        <p:txBody>
          <a:bodyPr vert="horz" lIns="95682" tIns="47841" rIns="95682" bIns="47841" rtlCol="0"/>
          <a:lstStyle>
            <a:lvl1pPr algn="l">
              <a:defRPr sz="1300"/>
            </a:lvl1pPr>
          </a:lstStyle>
          <a:p>
            <a:endParaRPr lang="en-US" sz="900"/>
          </a:p>
        </p:txBody>
      </p:sp>
      <p:sp>
        <p:nvSpPr>
          <p:cNvPr id="1052" name="Date Placeholder 2"/>
          <p:cNvSpPr>
            <a:spLocks noGrp="1"/>
          </p:cNvSpPr>
          <p:nvPr>
            <p:ph type="dt" sz="quarter" idx="1"/>
          </p:nvPr>
        </p:nvSpPr>
        <p:spPr>
          <a:xfrm>
            <a:off x="3855842" y="4"/>
            <a:ext cx="2949787" cy="498693"/>
          </a:xfrm>
          <a:prstGeom prst="rect">
            <a:avLst/>
          </a:prstGeom>
        </p:spPr>
        <p:txBody>
          <a:bodyPr vert="horz" lIns="95682" tIns="47841" rIns="95682" bIns="47841" rtlCol="0"/>
          <a:lstStyle>
            <a:lvl1pPr algn="r">
              <a:defRPr sz="1300"/>
            </a:lvl1pPr>
          </a:lstStyle>
          <a:p>
            <a:fld id="{57691E93-EF64-46CC-85E2-BBB5BEDB9501}" type="datetimeFigureOut">
              <a:rPr lang="en-US" sz="900"/>
              <a:t>2/6/2025</a:t>
            </a:fld>
            <a:endParaRPr lang="en-US" sz="900"/>
          </a:p>
        </p:txBody>
      </p:sp>
      <p:sp>
        <p:nvSpPr>
          <p:cNvPr id="1053" name="Footer Placeholder 3"/>
          <p:cNvSpPr>
            <a:spLocks noGrp="1"/>
          </p:cNvSpPr>
          <p:nvPr>
            <p:ph type="ftr" sz="quarter" idx="2"/>
          </p:nvPr>
        </p:nvSpPr>
        <p:spPr>
          <a:xfrm>
            <a:off x="3" y="9440650"/>
            <a:ext cx="2949787" cy="498692"/>
          </a:xfrm>
          <a:prstGeom prst="rect">
            <a:avLst/>
          </a:prstGeom>
        </p:spPr>
        <p:txBody>
          <a:bodyPr vert="horz" lIns="95682" tIns="47841" rIns="95682" bIns="47841" rtlCol="0" anchor="b"/>
          <a:lstStyle>
            <a:lvl1pPr algn="l">
              <a:defRPr sz="1300"/>
            </a:lvl1pPr>
          </a:lstStyle>
          <a:p>
            <a:endParaRPr lang="en-US" sz="900"/>
          </a:p>
        </p:txBody>
      </p:sp>
      <p:sp>
        <p:nvSpPr>
          <p:cNvPr id="1054" name="Slide Number Placeholder 4"/>
          <p:cNvSpPr>
            <a:spLocks noGrp="1"/>
          </p:cNvSpPr>
          <p:nvPr>
            <p:ph type="sldNum" sz="quarter" idx="3"/>
          </p:nvPr>
        </p:nvSpPr>
        <p:spPr>
          <a:xfrm>
            <a:off x="3855842" y="9440650"/>
            <a:ext cx="2949787" cy="498692"/>
          </a:xfrm>
          <a:prstGeom prst="rect">
            <a:avLst/>
          </a:prstGeom>
        </p:spPr>
        <p:txBody>
          <a:bodyPr vert="horz" lIns="95682" tIns="47841" rIns="95682" bIns="47841" rtlCol="0" anchor="b"/>
          <a:lstStyle>
            <a:lvl1pPr algn="r">
              <a:defRPr sz="1300"/>
            </a:lvl1pPr>
          </a:lstStyle>
          <a:p>
            <a:fld id="{3DCECA85-2A7A-423F-89EA-6868CB52DF19}" type="slidenum">
              <a:rPr lang="en-US" sz="900"/>
              <a:t>‹#›</a:t>
            </a:fld>
            <a:endParaRPr lang="en-US" sz="90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3" name="Rectangle 54"/>
          <p:cNvSpPr/>
          <p:nvPr/>
        </p:nvSpPr>
        <p:spPr>
          <a:xfrm>
            <a:off x="1" y="4746567"/>
            <a:ext cx="6805625" cy="51927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5682" tIns="47841" rIns="95682" bIns="47841" rtlCol="0" anchor="ctr"/>
          <a:lstStyle/>
          <a:p>
            <a:pPr algn="ctr"/>
            <a:endParaRPr lang="en-US"/>
          </a:p>
        </p:txBody>
      </p:sp>
      <p:sp>
        <p:nvSpPr>
          <p:cNvPr id="1044" name="Header Placeholder 1"/>
          <p:cNvSpPr>
            <a:spLocks noGrp="1"/>
          </p:cNvSpPr>
          <p:nvPr>
            <p:ph type="hdr" sz="quarter"/>
          </p:nvPr>
        </p:nvSpPr>
        <p:spPr>
          <a:xfrm>
            <a:off x="80733" y="4"/>
            <a:ext cx="2869056" cy="498693"/>
          </a:xfrm>
          <a:prstGeom prst="rect">
            <a:avLst/>
          </a:prstGeom>
        </p:spPr>
        <p:txBody>
          <a:bodyPr vert="horz" lIns="95682" tIns="47841" rIns="95682" bIns="47841" rtlCol="0"/>
          <a:lstStyle>
            <a:lvl1pPr algn="l">
              <a:defRPr sz="1400"/>
            </a:lvl1pPr>
          </a:lstStyle>
          <a:p>
            <a:endParaRPr lang="en-US"/>
          </a:p>
        </p:txBody>
      </p:sp>
      <p:sp>
        <p:nvSpPr>
          <p:cNvPr id="1045" name="Slide Image Placeholder 3"/>
          <p:cNvSpPr>
            <a:spLocks noGrp="1" noRot="1" noChangeAspect="1"/>
          </p:cNvSpPr>
          <p:nvPr>
            <p:ph type="sldImg" idx="2"/>
          </p:nvPr>
        </p:nvSpPr>
        <p:spPr>
          <a:xfrm>
            <a:off x="-168275" y="617538"/>
            <a:ext cx="7124700" cy="4008437"/>
          </a:xfrm>
          <a:prstGeom prst="rect">
            <a:avLst/>
          </a:prstGeom>
          <a:noFill/>
          <a:ln w="9525">
            <a:solidFill>
              <a:schemeClr val="bg2"/>
            </a:solidFill>
          </a:ln>
        </p:spPr>
        <p:txBody>
          <a:bodyPr vert="horz" lIns="95682" tIns="47841" rIns="95682" bIns="47841" rtlCol="0" anchor="ctr"/>
          <a:lstStyle/>
          <a:p>
            <a:endParaRPr lang="en-US"/>
          </a:p>
        </p:txBody>
      </p:sp>
      <p:sp>
        <p:nvSpPr>
          <p:cNvPr id="1046" name="Footer Placeholder 5"/>
          <p:cNvSpPr>
            <a:spLocks noGrp="1"/>
          </p:cNvSpPr>
          <p:nvPr>
            <p:ph type="ftr" sz="quarter" idx="4"/>
          </p:nvPr>
        </p:nvSpPr>
        <p:spPr>
          <a:xfrm>
            <a:off x="80733" y="9409899"/>
            <a:ext cx="2869056" cy="498692"/>
          </a:xfrm>
          <a:prstGeom prst="rect">
            <a:avLst/>
          </a:prstGeom>
        </p:spPr>
        <p:txBody>
          <a:bodyPr vert="horz" lIns="95682" tIns="47841" rIns="95682" bIns="47841" rtlCol="0" anchor="b"/>
          <a:lstStyle>
            <a:lvl1pPr algn="l">
              <a:defRPr sz="1400"/>
            </a:lvl1pPr>
          </a:lstStyle>
          <a:p>
            <a:endParaRPr lang="en-US"/>
          </a:p>
        </p:txBody>
      </p:sp>
      <p:sp>
        <p:nvSpPr>
          <p:cNvPr id="1047" name="Slide Number Placeholder 6"/>
          <p:cNvSpPr>
            <a:spLocks noGrp="1"/>
          </p:cNvSpPr>
          <p:nvPr>
            <p:ph type="sldNum" sz="quarter" idx="5"/>
          </p:nvPr>
        </p:nvSpPr>
        <p:spPr>
          <a:xfrm>
            <a:off x="3855842" y="9409899"/>
            <a:ext cx="2859930" cy="498692"/>
          </a:xfrm>
          <a:prstGeom prst="rect">
            <a:avLst/>
          </a:prstGeom>
        </p:spPr>
        <p:txBody>
          <a:bodyPr vert="horz" lIns="95682" tIns="47841" rIns="95682" bIns="47841" rtlCol="0" anchor="b"/>
          <a:lstStyle>
            <a:lvl1pPr algn="r">
              <a:defRPr sz="1400"/>
            </a:lvl1pPr>
          </a:lstStyle>
          <a:p>
            <a:r>
              <a:rPr lang="en-US"/>
              <a:t>Notes view: </a:t>
            </a:r>
            <a:fld id="{128CEAFE-FA94-43E5-B0FF-D47E1CCDD1B4}" type="slidenum">
              <a:rPr lang="en-US" smtClean="0"/>
              <a:pPr/>
              <a:t>‹#›</a:t>
            </a:fld>
            <a:endParaRPr lang="en-US"/>
          </a:p>
        </p:txBody>
      </p:sp>
      <p:sp>
        <p:nvSpPr>
          <p:cNvPr id="1048" name="Notes Placeholder 4"/>
          <p:cNvSpPr>
            <a:spLocks noGrp="1"/>
          </p:cNvSpPr>
          <p:nvPr>
            <p:ph type="body" sz="quarter" idx="3"/>
          </p:nvPr>
        </p:nvSpPr>
        <p:spPr>
          <a:xfrm>
            <a:off x="254185" y="5073642"/>
            <a:ext cx="6281581" cy="4055926"/>
          </a:xfrm>
          <a:prstGeom prst="rect">
            <a:avLst/>
          </a:prstGeom>
        </p:spPr>
        <p:txBody>
          <a:bodyPr vert="horz" lIns="95682" tIns="47841" rIns="95682" bIns="4784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49" name="Date Placeholder 7"/>
          <p:cNvSpPr>
            <a:spLocks noGrp="1"/>
          </p:cNvSpPr>
          <p:nvPr>
            <p:ph type="dt" idx="1"/>
          </p:nvPr>
        </p:nvSpPr>
        <p:spPr>
          <a:xfrm>
            <a:off x="3856065" y="0"/>
            <a:ext cx="2949581" cy="498846"/>
          </a:xfrm>
          <a:prstGeom prst="rect">
            <a:avLst/>
          </a:prstGeom>
        </p:spPr>
        <p:txBody>
          <a:bodyPr vert="horz" lIns="94594" tIns="47297" rIns="94594" bIns="47297" rtlCol="0"/>
          <a:lstStyle>
            <a:lvl1pPr algn="r">
              <a:defRPr sz="1300"/>
            </a:lvl1pPr>
          </a:lstStyle>
          <a:p>
            <a:fld id="{F2C7CF5F-7CF3-4DF3-838A-EE34544862CC}" type="datetimeFigureOut">
              <a:rPr lang="en-US" smtClean="0"/>
              <a:t>2/6/2025</a:t>
            </a:fld>
            <a:endParaRPr lang="en-US"/>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32" userDrawn="1">
          <p15:clr>
            <a:srgbClr val="F26B43"/>
          </p15:clr>
        </p15:guide>
        <p15:guide id="2" pos="2145" userDrawn="1">
          <p15:clr>
            <a:srgbClr val="F26B43"/>
          </p15:clr>
        </p15:guide>
      </p15:sldGuideLst>
    </p:ext>
  </p:extLst>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9.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 name="Slide Image Placeholder 1"/>
          <p:cNvSpPr>
            <a:spLocks noGrp="1" noRot="1" noChangeAspect="1"/>
          </p:cNvSpPr>
          <p:nvPr>
            <p:ph type="sldImg"/>
          </p:nvPr>
        </p:nvSpPr>
        <p:spPr>
          <a:xfrm>
            <a:off x="-168275" y="617538"/>
            <a:ext cx="7126288" cy="4008437"/>
          </a:xfrm>
        </p:spPr>
      </p:sp>
      <p:sp>
        <p:nvSpPr>
          <p:cNvPr id="1065" name="Notes Placeholder 2"/>
          <p:cNvSpPr>
            <a:spLocks noGrp="1"/>
          </p:cNvSpPr>
          <p:nvPr>
            <p:ph type="body" idx="1"/>
          </p:nvPr>
        </p:nvSpPr>
        <p:spPr/>
        <p:txBody>
          <a:bodyPr/>
          <a:lstStyle/>
          <a:p>
            <a:endParaRPr lang="en-US"/>
          </a:p>
        </p:txBody>
      </p:sp>
      <p:sp>
        <p:nvSpPr>
          <p:cNvPr id="1066"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18326595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8" name="スライド イメージ プレースホルダー 1"/>
          <p:cNvSpPr>
            <a:spLocks noGrp="1" noRot="1" noChangeAspect="1"/>
          </p:cNvSpPr>
          <p:nvPr>
            <p:ph type="sldImg"/>
          </p:nvPr>
        </p:nvSpPr>
        <p:spPr/>
      </p:sp>
      <p:sp>
        <p:nvSpPr>
          <p:cNvPr id="1609" name="ノート プレースホルダー 2"/>
          <p:cNvSpPr>
            <a:spLocks noGrp="1"/>
          </p:cNvSpPr>
          <p:nvPr>
            <p:ph type="body" idx="1"/>
          </p:nvPr>
        </p:nvSpPr>
        <p:spPr/>
        <p:txBody>
          <a:bodyPr/>
          <a:lstStyle/>
          <a:p>
            <a:endParaRPr kumimoji="1" lang="en-US"/>
          </a:p>
        </p:txBody>
      </p:sp>
      <p:sp>
        <p:nvSpPr>
          <p:cNvPr id="1610"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10</a:t>
            </a:fld>
            <a:endParaRPr lang="en-US"/>
          </a:p>
        </p:txBody>
      </p:sp>
    </p:spTree>
    <p:extLst>
      <p:ext uri="{BB962C8B-B14F-4D97-AF65-F5344CB8AC3E}">
        <p14:creationId xmlns:p14="http://schemas.microsoft.com/office/powerpoint/2010/main" val="302897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atin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r>
              <a:rPr lang="en-US">
                <a:latin typeface="Meiryo UI" panose="020B0604030504040204" pitchFamily="50" charset="-128"/>
              </a:rPr>
              <a:t>Notes view: </a:t>
            </a:r>
            <a:fld id="{128CEAFE-FA94-43E5-B0FF-D47E1CCDD1B4}" type="slidenum">
              <a:rPr lang="en-US" smtClean="0">
                <a:latin typeface="Meiryo UI" panose="020B0604030504040204" pitchFamily="50" charset="-128"/>
              </a:rPr>
              <a:pPr/>
              <a:t>11</a:t>
            </a:fld>
            <a:endParaRPr lang="en-US">
              <a:latin typeface="Meiryo UI" panose="020B0604030504040204" pitchFamily="50" charset="-128"/>
            </a:endParaRPr>
          </a:p>
        </p:txBody>
      </p:sp>
    </p:spTree>
    <p:extLst>
      <p:ext uri="{BB962C8B-B14F-4D97-AF65-F5344CB8AC3E}">
        <p14:creationId xmlns:p14="http://schemas.microsoft.com/office/powerpoint/2010/main" val="1806037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0" name="スライド イメージ プレースホルダー 1"/>
          <p:cNvSpPr>
            <a:spLocks noGrp="1" noRot="1" noChangeAspect="1"/>
          </p:cNvSpPr>
          <p:nvPr>
            <p:ph type="sldImg"/>
          </p:nvPr>
        </p:nvSpPr>
        <p:spPr/>
      </p:sp>
      <p:sp>
        <p:nvSpPr>
          <p:cNvPr id="1761" name="ノート プレースホルダー 2"/>
          <p:cNvSpPr>
            <a:spLocks noGrp="1"/>
          </p:cNvSpPr>
          <p:nvPr>
            <p:ph type="body" idx="1"/>
          </p:nvPr>
        </p:nvSpPr>
        <p:spPr/>
        <p:txBody>
          <a:bodyPr/>
          <a:lstStyle/>
          <a:p>
            <a:endParaRPr kumimoji="1" lang="en-US"/>
          </a:p>
        </p:txBody>
      </p:sp>
      <p:sp>
        <p:nvSpPr>
          <p:cNvPr id="1762"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12</a:t>
            </a:fld>
            <a:endParaRPr lang="en-US"/>
          </a:p>
        </p:txBody>
      </p:sp>
    </p:spTree>
    <p:extLst>
      <p:ext uri="{BB962C8B-B14F-4D97-AF65-F5344CB8AC3E}">
        <p14:creationId xmlns:p14="http://schemas.microsoft.com/office/powerpoint/2010/main" val="2359256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9" name="スライド イメージ プレースホルダー 1"/>
          <p:cNvSpPr>
            <a:spLocks noGrp="1" noRot="1" noChangeAspect="1"/>
          </p:cNvSpPr>
          <p:nvPr>
            <p:ph type="sldImg"/>
          </p:nvPr>
        </p:nvSpPr>
        <p:spPr/>
      </p:sp>
      <p:sp>
        <p:nvSpPr>
          <p:cNvPr id="1780" name="ノート プレースホルダー 2"/>
          <p:cNvSpPr>
            <a:spLocks noGrp="1"/>
          </p:cNvSpPr>
          <p:nvPr>
            <p:ph type="body" idx="1"/>
          </p:nvPr>
        </p:nvSpPr>
        <p:spPr/>
        <p:txBody>
          <a:bodyPr/>
          <a:lstStyle/>
          <a:p>
            <a:endParaRPr kumimoji="1" lang="en-US"/>
          </a:p>
        </p:txBody>
      </p:sp>
      <p:sp>
        <p:nvSpPr>
          <p:cNvPr id="1781"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13</a:t>
            </a:fld>
            <a:endParaRPr lang="en-US"/>
          </a:p>
        </p:txBody>
      </p:sp>
    </p:spTree>
    <p:extLst>
      <p:ext uri="{BB962C8B-B14F-4D97-AF65-F5344CB8AC3E}">
        <p14:creationId xmlns:p14="http://schemas.microsoft.com/office/powerpoint/2010/main" val="2435809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 name="スライド イメージ プレースホルダー 1"/>
          <p:cNvSpPr>
            <a:spLocks noGrp="1" noRot="1" noChangeAspect="1"/>
          </p:cNvSpPr>
          <p:nvPr>
            <p:ph type="sldImg"/>
          </p:nvPr>
        </p:nvSpPr>
        <p:spPr/>
      </p:sp>
      <p:sp>
        <p:nvSpPr>
          <p:cNvPr id="1845" name="ノート プレースホルダー 2"/>
          <p:cNvSpPr>
            <a:spLocks noGrp="1"/>
          </p:cNvSpPr>
          <p:nvPr>
            <p:ph type="body" idx="1"/>
          </p:nvPr>
        </p:nvSpPr>
        <p:spPr/>
        <p:txBody>
          <a:bodyPr/>
          <a:lstStyle/>
          <a:p>
            <a:endParaRPr kumimoji="1" lang="en-US"/>
          </a:p>
        </p:txBody>
      </p:sp>
      <p:sp>
        <p:nvSpPr>
          <p:cNvPr id="1846"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14</a:t>
            </a:fld>
            <a:endParaRPr lang="en-US"/>
          </a:p>
        </p:txBody>
      </p:sp>
    </p:spTree>
    <p:extLst>
      <p:ext uri="{BB962C8B-B14F-4D97-AF65-F5344CB8AC3E}">
        <p14:creationId xmlns:p14="http://schemas.microsoft.com/office/powerpoint/2010/main" val="4197109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 name="スライド イメージ プレースホルダー 1"/>
          <p:cNvSpPr>
            <a:spLocks noGrp="1" noRot="1" noChangeAspect="1"/>
          </p:cNvSpPr>
          <p:nvPr>
            <p:ph type="sldImg"/>
          </p:nvPr>
        </p:nvSpPr>
        <p:spPr/>
      </p:sp>
      <p:sp>
        <p:nvSpPr>
          <p:cNvPr id="1936" name="ノート プレースホルダー 2"/>
          <p:cNvSpPr>
            <a:spLocks noGrp="1"/>
          </p:cNvSpPr>
          <p:nvPr>
            <p:ph type="body" idx="1"/>
          </p:nvPr>
        </p:nvSpPr>
        <p:spPr/>
        <p:txBody>
          <a:bodyPr/>
          <a:lstStyle/>
          <a:p>
            <a:endParaRPr kumimoji="1" lang="en-US"/>
          </a:p>
        </p:txBody>
      </p:sp>
      <p:sp>
        <p:nvSpPr>
          <p:cNvPr id="1937"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15</a:t>
            </a:fld>
            <a:endParaRPr lang="en-US"/>
          </a:p>
        </p:txBody>
      </p:sp>
    </p:spTree>
    <p:extLst>
      <p:ext uri="{BB962C8B-B14F-4D97-AF65-F5344CB8AC3E}">
        <p14:creationId xmlns:p14="http://schemas.microsoft.com/office/powerpoint/2010/main" val="24453594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5"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16</a:t>
            </a:fld>
            <a:endParaRPr lang="en-US" altLang="ja-JP">
              <a:ea typeface="ＭＳ Ｐゴシック" panose="020B0600070205080204" pitchFamily="50" charset="-128"/>
            </a:endParaRPr>
          </a:p>
        </p:txBody>
      </p:sp>
      <p:sp>
        <p:nvSpPr>
          <p:cNvPr id="1606" name="Rectangle 2"/>
          <p:cNvSpPr>
            <a:spLocks noGrp="1" noRot="1" noChangeAspect="1" noChangeArrowheads="1" noTextEdit="1"/>
          </p:cNvSpPr>
          <p:nvPr>
            <p:ph type="sldImg"/>
          </p:nvPr>
        </p:nvSpPr>
        <p:spPr>
          <a:ln/>
        </p:spPr>
      </p:sp>
      <p:sp>
        <p:nvSpPr>
          <p:cNvPr id="1607"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802697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0" name="スライド イメージ プレースホルダー 1"/>
          <p:cNvSpPr>
            <a:spLocks noGrp="1" noRot="1" noChangeAspect="1"/>
          </p:cNvSpPr>
          <p:nvPr>
            <p:ph type="sldImg"/>
          </p:nvPr>
        </p:nvSpPr>
        <p:spPr/>
      </p:sp>
      <p:sp>
        <p:nvSpPr>
          <p:cNvPr id="1991" name="ノート プレースホルダー 2"/>
          <p:cNvSpPr>
            <a:spLocks noGrp="1"/>
          </p:cNvSpPr>
          <p:nvPr>
            <p:ph type="body" idx="1"/>
          </p:nvPr>
        </p:nvSpPr>
        <p:spPr/>
        <p:txBody>
          <a:bodyPr/>
          <a:lstStyle/>
          <a:p>
            <a:endParaRPr kumimoji="1" lang="en-US"/>
          </a:p>
        </p:txBody>
      </p:sp>
      <p:sp>
        <p:nvSpPr>
          <p:cNvPr id="1992"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17</a:t>
            </a:fld>
            <a:endParaRPr lang="en-US"/>
          </a:p>
        </p:txBody>
      </p:sp>
    </p:spTree>
    <p:extLst>
      <p:ext uri="{BB962C8B-B14F-4D97-AF65-F5344CB8AC3E}">
        <p14:creationId xmlns:p14="http://schemas.microsoft.com/office/powerpoint/2010/main" val="24500092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2" name="スライド イメージ プレースホルダー 1"/>
          <p:cNvSpPr>
            <a:spLocks noGrp="1" noRot="1" noChangeAspect="1"/>
          </p:cNvSpPr>
          <p:nvPr>
            <p:ph type="sldImg"/>
          </p:nvPr>
        </p:nvSpPr>
        <p:spPr/>
      </p:sp>
      <p:sp>
        <p:nvSpPr>
          <p:cNvPr id="2003" name="ノート プレースホルダー 2"/>
          <p:cNvSpPr>
            <a:spLocks noGrp="1"/>
          </p:cNvSpPr>
          <p:nvPr>
            <p:ph type="body" idx="1"/>
          </p:nvPr>
        </p:nvSpPr>
        <p:spPr/>
        <p:txBody>
          <a:bodyPr/>
          <a:lstStyle/>
          <a:p>
            <a:endParaRPr kumimoji="1" lang="en-US"/>
          </a:p>
        </p:txBody>
      </p:sp>
      <p:sp>
        <p:nvSpPr>
          <p:cNvPr id="200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18</a:t>
            </a:fld>
            <a:endParaRPr lang="en-US"/>
          </a:p>
        </p:txBody>
      </p:sp>
    </p:spTree>
    <p:extLst>
      <p:ext uri="{BB962C8B-B14F-4D97-AF65-F5344CB8AC3E}">
        <p14:creationId xmlns:p14="http://schemas.microsoft.com/office/powerpoint/2010/main" val="2825647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 name="Slide Image Placeholder 1"/>
          <p:cNvSpPr>
            <a:spLocks noGrp="1" noRot="1" noChangeAspect="1"/>
          </p:cNvSpPr>
          <p:nvPr>
            <p:ph type="sldImg"/>
          </p:nvPr>
        </p:nvSpPr>
        <p:spPr>
          <a:xfrm>
            <a:off x="157163" y="574675"/>
            <a:ext cx="6619875" cy="3724275"/>
          </a:xfrm>
        </p:spPr>
      </p:sp>
      <p:sp>
        <p:nvSpPr>
          <p:cNvPr id="1106" name="Notes Placeholder 2"/>
          <p:cNvSpPr>
            <a:spLocks noGrp="1"/>
          </p:cNvSpPr>
          <p:nvPr>
            <p:ph type="body" idx="1"/>
          </p:nvPr>
        </p:nvSpPr>
        <p:spPr/>
        <p:txBody>
          <a:bodyPr/>
          <a:lstStyle/>
          <a:p>
            <a:endParaRPr lang="en-US"/>
          </a:p>
        </p:txBody>
      </p:sp>
      <p:sp>
        <p:nvSpPr>
          <p:cNvPr id="1107"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1832659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2" name="スライド イメージ プレースホルダー 1"/>
          <p:cNvSpPr>
            <a:spLocks noGrp="1" noRot="1" noChangeAspect="1"/>
          </p:cNvSpPr>
          <p:nvPr>
            <p:ph type="sldImg"/>
          </p:nvPr>
        </p:nvSpPr>
        <p:spPr/>
      </p:sp>
      <p:sp>
        <p:nvSpPr>
          <p:cNvPr id="1143" name="ノート プレースホルダー 2"/>
          <p:cNvSpPr>
            <a:spLocks noGrp="1"/>
          </p:cNvSpPr>
          <p:nvPr>
            <p:ph type="body" idx="1"/>
          </p:nvPr>
        </p:nvSpPr>
        <p:spPr/>
        <p:txBody>
          <a:bodyPr/>
          <a:lstStyle/>
          <a:p>
            <a:endParaRPr kumimoji="1" lang="en-US"/>
          </a:p>
        </p:txBody>
      </p:sp>
      <p:sp>
        <p:nvSpPr>
          <p:cNvPr id="114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3266601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2" name="スライド イメージ プレースホルダー 1"/>
          <p:cNvSpPr>
            <a:spLocks noGrp="1" noRot="1" noChangeAspect="1"/>
          </p:cNvSpPr>
          <p:nvPr>
            <p:ph type="sldImg"/>
          </p:nvPr>
        </p:nvSpPr>
        <p:spPr/>
      </p:sp>
      <p:sp>
        <p:nvSpPr>
          <p:cNvPr id="1213" name="ノート プレースホルダー 2"/>
          <p:cNvSpPr>
            <a:spLocks noGrp="1"/>
          </p:cNvSpPr>
          <p:nvPr>
            <p:ph type="body" idx="1"/>
          </p:nvPr>
        </p:nvSpPr>
        <p:spPr/>
        <p:txBody>
          <a:bodyPr/>
          <a:lstStyle/>
          <a:p>
            <a:endParaRPr kumimoji="1" lang="en-US"/>
          </a:p>
        </p:txBody>
      </p:sp>
      <p:sp>
        <p:nvSpPr>
          <p:cNvPr id="121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3977721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9" name="スライド イメージ プレースホルダー 1"/>
          <p:cNvSpPr>
            <a:spLocks noGrp="1" noRot="1" noChangeAspect="1"/>
          </p:cNvSpPr>
          <p:nvPr>
            <p:ph type="sldImg"/>
          </p:nvPr>
        </p:nvSpPr>
        <p:spPr/>
      </p:sp>
      <p:sp>
        <p:nvSpPr>
          <p:cNvPr id="1400" name="ノート プレースホルダー 2"/>
          <p:cNvSpPr>
            <a:spLocks noGrp="1"/>
          </p:cNvSpPr>
          <p:nvPr>
            <p:ph type="body" idx="1"/>
          </p:nvPr>
        </p:nvSpPr>
        <p:spPr/>
        <p:txBody>
          <a:bodyPr/>
          <a:lstStyle/>
          <a:p>
            <a:endParaRPr kumimoji="1" lang="en-US"/>
          </a:p>
        </p:txBody>
      </p:sp>
      <p:sp>
        <p:nvSpPr>
          <p:cNvPr id="1401"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3977721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1" name="スライド イメージ プレースホルダー 1"/>
          <p:cNvSpPr>
            <a:spLocks noGrp="1" noRot="1" noChangeAspect="1"/>
          </p:cNvSpPr>
          <p:nvPr>
            <p:ph type="sldImg"/>
          </p:nvPr>
        </p:nvSpPr>
        <p:spPr/>
      </p:sp>
      <p:sp>
        <p:nvSpPr>
          <p:cNvPr id="1302" name="ノート プレースホルダー 2"/>
          <p:cNvSpPr>
            <a:spLocks noGrp="1"/>
          </p:cNvSpPr>
          <p:nvPr>
            <p:ph type="body" idx="1"/>
          </p:nvPr>
        </p:nvSpPr>
        <p:spPr/>
        <p:txBody>
          <a:bodyPr/>
          <a:lstStyle/>
          <a:p>
            <a:endParaRPr kumimoji="1" lang="en-US"/>
          </a:p>
        </p:txBody>
      </p:sp>
      <p:sp>
        <p:nvSpPr>
          <p:cNvPr id="1303"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1754254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7" name="スライド イメージ プレースホルダー 1"/>
          <p:cNvSpPr>
            <a:spLocks noGrp="1" noRot="1" noChangeAspect="1"/>
          </p:cNvSpPr>
          <p:nvPr>
            <p:ph type="sldImg"/>
          </p:nvPr>
        </p:nvSpPr>
        <p:spPr/>
      </p:sp>
      <p:sp>
        <p:nvSpPr>
          <p:cNvPr id="1438" name="ノート プレースホルダー 2"/>
          <p:cNvSpPr>
            <a:spLocks noGrp="1"/>
          </p:cNvSpPr>
          <p:nvPr>
            <p:ph type="body" idx="1"/>
          </p:nvPr>
        </p:nvSpPr>
        <p:spPr/>
        <p:txBody>
          <a:bodyPr/>
          <a:lstStyle/>
          <a:p>
            <a:endParaRPr kumimoji="1" lang="en-US"/>
          </a:p>
        </p:txBody>
      </p:sp>
      <p:sp>
        <p:nvSpPr>
          <p:cNvPr id="1439"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6E6F73"/>
                </a:solidFill>
                <a:effectLst/>
                <a:uLnTx/>
                <a:uFillTx/>
                <a:latin typeface="Trebuchet MS"/>
                <a:ea typeface="+mn-ea"/>
                <a:cs typeface="+mn-cs"/>
              </a:rPr>
              <a:t>Notes view: </a:t>
            </a:r>
            <a:fld id="{128CEAFE-FA94-43E5-B0FF-D47E1CCDD1B4}" type="slidenum">
              <a:rPr kumimoji="0" lang="en-US" sz="1400" b="0" i="0" u="none" strike="noStrike" kern="1200" cap="none" spc="0" normalizeH="0" baseline="0" noProof="0" smtClean="0">
                <a:ln>
                  <a:noFill/>
                </a:ln>
                <a:solidFill>
                  <a:srgbClr val="6E6F73"/>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a:ln>
                <a:noFill/>
              </a:ln>
              <a:solidFill>
                <a:srgbClr val="6E6F73"/>
              </a:solidFill>
              <a:effectLst/>
              <a:uLnTx/>
              <a:uFillTx/>
              <a:latin typeface="Trebuchet MS"/>
              <a:ea typeface="+mn-ea"/>
              <a:cs typeface="+mn-cs"/>
            </a:endParaRPr>
          </a:p>
        </p:txBody>
      </p:sp>
    </p:spTree>
    <p:extLst>
      <p:ext uri="{BB962C8B-B14F-4D97-AF65-F5344CB8AC3E}">
        <p14:creationId xmlns:p14="http://schemas.microsoft.com/office/powerpoint/2010/main" val="2880465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5" name="スライド イメージ プレースホルダー 1"/>
          <p:cNvSpPr>
            <a:spLocks noGrp="1" noRot="1" noChangeAspect="1"/>
          </p:cNvSpPr>
          <p:nvPr>
            <p:ph type="sldImg"/>
          </p:nvPr>
        </p:nvSpPr>
        <p:spPr/>
      </p:sp>
      <p:sp>
        <p:nvSpPr>
          <p:cNvPr id="1466" name="ノート プレースホルダー 2"/>
          <p:cNvSpPr>
            <a:spLocks noGrp="1"/>
          </p:cNvSpPr>
          <p:nvPr>
            <p:ph type="body" idx="1"/>
          </p:nvPr>
        </p:nvSpPr>
        <p:spPr/>
        <p:txBody>
          <a:bodyPr/>
          <a:lstStyle/>
          <a:p>
            <a:endParaRPr kumimoji="1" lang="en-US"/>
          </a:p>
        </p:txBody>
      </p:sp>
      <p:sp>
        <p:nvSpPr>
          <p:cNvPr id="1467"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7</a:t>
            </a:fld>
            <a:endParaRPr lang="en-US"/>
          </a:p>
        </p:txBody>
      </p:sp>
    </p:spTree>
    <p:extLst>
      <p:ext uri="{BB962C8B-B14F-4D97-AF65-F5344CB8AC3E}">
        <p14:creationId xmlns:p14="http://schemas.microsoft.com/office/powerpoint/2010/main" val="2667203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atin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r>
              <a:rPr lang="en-US">
                <a:latin typeface="Meiryo UI" panose="020B0604030504040204" pitchFamily="50" charset="-128"/>
              </a:rPr>
              <a:t>Notes view: </a:t>
            </a:r>
            <a:fld id="{128CEAFE-FA94-43E5-B0FF-D47E1CCDD1B4}" type="slidenum">
              <a:rPr lang="en-US" smtClean="0">
                <a:latin typeface="Meiryo UI" panose="020B0604030504040204" pitchFamily="50" charset="-128"/>
              </a:rPr>
              <a:pPr/>
              <a:t>8</a:t>
            </a:fld>
            <a:endParaRPr lang="en-US">
              <a:latin typeface="Meiryo UI" panose="020B0604030504040204" pitchFamily="50" charset="-128"/>
            </a:endParaRPr>
          </a:p>
        </p:txBody>
      </p:sp>
    </p:spTree>
    <p:extLst>
      <p:ext uri="{BB962C8B-B14F-4D97-AF65-F5344CB8AC3E}">
        <p14:creationId xmlns:p14="http://schemas.microsoft.com/office/powerpoint/2010/main" val="223620717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2"/>
        </a:solidFill>
        <a:effectLst/>
      </p:bgPr>
    </p:bg>
    <p:spTree>
      <p:nvGrpSpPr>
        <p:cNvPr id="1" name=""/>
        <p:cNvGrpSpPr/>
        <p:nvPr/>
      </p:nvGrpSpPr>
      <p:grpSpPr>
        <a:xfrm>
          <a:off x="0" y="0"/>
          <a:ext cx="0" cy="0"/>
          <a:chOff x="0" y="0"/>
          <a:chExt cx="0" cy="0"/>
        </a:xfrm>
      </p:grpSpPr>
      <p:sp>
        <p:nvSpPr>
          <p:cNvPr id="1031" name="Date Placeholder 2"/>
          <p:cNvSpPr>
            <a:spLocks noGrp="1"/>
          </p:cNvSpPr>
          <p:nvPr>
            <p:ph type="dt" sz="half" idx="10"/>
          </p:nvPr>
        </p:nvSpPr>
        <p:spPr>
          <a:xfrm>
            <a:off x="9677400" y="6405036"/>
            <a:ext cx="1482051" cy="153888"/>
          </a:xfrm>
          <a:prstGeom prst="rect">
            <a:avLst/>
          </a:prstGeom>
        </p:spPr>
        <p:txBody>
          <a:bodyPr/>
          <a:lstStyle>
            <a:lvl1pPr>
              <a:defRPr>
                <a:latin typeface="+mn-lt"/>
                <a:sym typeface="Trebuchet MS" panose="020B0603020202020204" pitchFamily="34" charset="0"/>
              </a:defRPr>
            </a:lvl1pPr>
          </a:lstStyle>
          <a:p>
            <a:endParaRPr lang="en-US"/>
          </a:p>
        </p:txBody>
      </p:sp>
      <p:sp>
        <p:nvSpPr>
          <p:cNvPr id="1032" name="Title 4"/>
          <p:cNvSpPr>
            <a:spLocks noGrp="1"/>
          </p:cNvSpPr>
          <p:nvPr>
            <p:ph type="title" hasCustomPrompt="1"/>
          </p:nvPr>
        </p:nvSpPr>
        <p:spPr>
          <a:xfrm>
            <a:off x="630000" y="622800"/>
            <a:ext cx="10933200" cy="470898"/>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3400" b="0" i="0" u="none" kern="1200" spc="0">
                <a:solidFill>
                  <a:schemeClr val="tx2"/>
                </a:solidFill>
                <a:latin typeface="+mj-lt"/>
                <a:sym typeface="Trebuchet MS" panose="020B0603020202020204" pitchFamily="34" charset="0"/>
              </a:defRPr>
            </a:lvl1pPr>
          </a:lstStyle>
          <a:p>
            <a:pPr lvl="0"/>
            <a:r>
              <a:rPr lang="en-US"/>
              <a:t>Click to add title</a:t>
            </a:r>
          </a:p>
        </p:txBody>
      </p:sp>
    </p:spTree>
    <p:extLst>
      <p:ext uri="{BB962C8B-B14F-4D97-AF65-F5344CB8AC3E}">
        <p14:creationId xmlns:p14="http://schemas.microsoft.com/office/powerpoint/2010/main" val="368686190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ext">
    <p:bg>
      <p:bgPr>
        <a:solidFill>
          <a:schemeClr val="bg2"/>
        </a:solidFill>
        <a:effectLst/>
      </p:bgPr>
    </p:bg>
    <p:spTree>
      <p:nvGrpSpPr>
        <p:cNvPr id="1" name=""/>
        <p:cNvGrpSpPr/>
        <p:nvPr/>
      </p:nvGrpSpPr>
      <p:grpSpPr>
        <a:xfrm>
          <a:off x="0" y="0"/>
          <a:ext cx="0" cy="0"/>
          <a:chOff x="0" y="0"/>
          <a:chExt cx="0" cy="0"/>
        </a:xfrm>
      </p:grpSpPr>
      <p:sp>
        <p:nvSpPr>
          <p:cNvPr id="1034" name="Title 1"/>
          <p:cNvSpPr>
            <a:spLocks noGrp="1"/>
          </p:cNvSpPr>
          <p:nvPr>
            <p:ph type="title" hasCustomPrompt="1"/>
          </p:nvPr>
        </p:nvSpPr>
        <p:spPr>
          <a:xfrm>
            <a:off x="630000" y="622800"/>
            <a:ext cx="10933350" cy="470898"/>
          </a:xfrm>
        </p:spPr>
        <p:txBody>
          <a:bodyPr/>
          <a:lstStyle>
            <a:lvl1pPr>
              <a:defRPr sz="3400"/>
            </a:lvl1pPr>
          </a:lstStyle>
          <a:p>
            <a:r>
              <a:rPr lang="en-US"/>
              <a:t>Click to add title</a:t>
            </a:r>
          </a:p>
        </p:txBody>
      </p:sp>
      <p:sp>
        <p:nvSpPr>
          <p:cNvPr id="1035" name="Text Placeholder 7"/>
          <p:cNvSpPr>
            <a:spLocks noGrp="1"/>
          </p:cNvSpPr>
          <p:nvPr>
            <p:ph type="body" sz="quarter" idx="10"/>
          </p:nvPr>
        </p:nvSpPr>
        <p:spPr>
          <a:xfrm>
            <a:off x="629399" y="2085628"/>
            <a:ext cx="10933801" cy="4089131"/>
          </a:xfrm>
        </p:spPr>
        <p:txBody>
          <a:bodyPr/>
          <a:lstStyle>
            <a:lvl1pPr>
              <a:lnSpc>
                <a:spcPct val="100000"/>
              </a:lnSpc>
              <a:spcBef>
                <a:spcPts val="0"/>
              </a:spcBef>
              <a:spcAft>
                <a:spcPts val="0"/>
              </a:spcAft>
              <a:defRPr sz="2000"/>
            </a:lvl1pPr>
            <a:lvl2pPr>
              <a:lnSpc>
                <a:spcPct val="100000"/>
              </a:lnSpc>
              <a:spcBef>
                <a:spcPts val="0"/>
              </a:spcBef>
              <a:spcAft>
                <a:spcPts val="0"/>
              </a:spcAft>
              <a:defRPr sz="2000"/>
            </a:lvl2pPr>
            <a:lvl3pPr>
              <a:lnSpc>
                <a:spcPct val="100000"/>
              </a:lnSpc>
              <a:spcBef>
                <a:spcPts val="0"/>
              </a:spcBef>
              <a:spcAft>
                <a:spcPts val="0"/>
              </a:spcAft>
              <a:defRPr sz="2000"/>
            </a:lvl3pPr>
            <a:lvl4pPr>
              <a:lnSpc>
                <a:spcPct val="100000"/>
              </a:lnSpc>
              <a:spcBef>
                <a:spcPts val="0"/>
              </a:spcBef>
              <a:spcAft>
                <a:spcPts val="0"/>
              </a:spcAft>
              <a:defRPr sz="2800"/>
            </a:lvl4pPr>
            <a:lvl5pPr>
              <a:lnSpc>
                <a:spcPct val="100000"/>
              </a:lnSpc>
              <a:spcBef>
                <a:spcPts val="0"/>
              </a:spcBef>
              <a:spcAft>
                <a:spcPts val="0"/>
              </a:spcAft>
              <a:defRPr sz="2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65790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sp>
        <p:nvSpPr>
          <p:cNvPr id="103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1038" name="Title 7"/>
          <p:cNvSpPr>
            <a:spLocks noGrp="1"/>
          </p:cNvSpPr>
          <p:nvPr>
            <p:ph type="title" hasCustomPrompt="1"/>
          </p:nvPr>
        </p:nvSpPr>
        <p:spPr>
          <a:xfrm>
            <a:off x="630000" y="622800"/>
            <a:ext cx="10933350" cy="332399"/>
          </a:xfrm>
        </p:spPr>
        <p:txBody>
          <a:bodyPr/>
          <a:lstStyle>
            <a:lvl1pPr>
              <a:defRPr>
                <a:latin typeface="+mj-lt"/>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41688208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 Title and Text">
    <p:spTree>
      <p:nvGrpSpPr>
        <p:cNvPr id="1" name=""/>
        <p:cNvGrpSpPr/>
        <p:nvPr/>
      </p:nvGrpSpPr>
      <p:grpSpPr>
        <a:xfrm>
          <a:off x="0" y="0"/>
          <a:ext cx="0" cy="0"/>
          <a:chOff x="0" y="0"/>
          <a:chExt cx="0" cy="0"/>
        </a:xfrm>
      </p:grpSpPr>
      <p:sp>
        <p:nvSpPr>
          <p:cNvPr id="1040" name="Title 1"/>
          <p:cNvSpPr>
            <a:spLocks noGrp="1"/>
          </p:cNvSpPr>
          <p:nvPr>
            <p:ph type="title" hasCustomPrompt="1"/>
          </p:nvPr>
        </p:nvSpPr>
        <p:spPr/>
        <p:txBody>
          <a:bodyPr/>
          <a:lstStyle/>
          <a:p>
            <a:r>
              <a:rPr lang="en-US"/>
              <a:t>Click to add title</a:t>
            </a:r>
          </a:p>
        </p:txBody>
      </p:sp>
      <p:sp>
        <p:nvSpPr>
          <p:cNvPr id="1041" name="Text Placeholder 5"/>
          <p:cNvSpPr>
            <a:spLocks noGrp="1"/>
          </p:cNvSpPr>
          <p:nvPr>
            <p:ph type="body" sz="quarter" idx="10"/>
          </p:nvPr>
        </p:nvSpPr>
        <p:spPr>
          <a:xfrm>
            <a:off x="629400" y="2085628"/>
            <a:ext cx="10933950" cy="4072976"/>
          </a:xfrm>
        </p:spPr>
        <p:txBody>
          <a:bodyPr/>
          <a:lstStyle>
            <a:lvl1pPr>
              <a:lnSpc>
                <a:spcPct val="100000"/>
              </a:lnSpc>
              <a:spcBef>
                <a:spcPts val="0"/>
              </a:spcBef>
              <a:spcAft>
                <a:spcPts val="0"/>
              </a:spcAft>
              <a:defRPr/>
            </a:lvl1pPr>
            <a:lvl2pPr>
              <a:lnSpc>
                <a:spcPct val="100000"/>
              </a:lnSpc>
              <a:spcBef>
                <a:spcPts val="0"/>
              </a:spcBef>
              <a:spcAft>
                <a:spcPts val="0"/>
              </a:spcAft>
              <a:defRPr/>
            </a:lvl2pPr>
            <a:lvl3pPr>
              <a:lnSpc>
                <a:spcPct val="100000"/>
              </a:lnSpc>
              <a:spcBef>
                <a:spcPts val="0"/>
              </a:spcBef>
              <a:spcAft>
                <a:spcPts val="0"/>
              </a:spcAft>
              <a:defRPr/>
            </a:lvl3pPr>
            <a:lvl4pPr>
              <a:lnSpc>
                <a:spcPct val="100000"/>
              </a:lnSpc>
              <a:spcBef>
                <a:spcPts val="0"/>
              </a:spcBef>
              <a:spcAft>
                <a:spcPts val="0"/>
              </a:spcAft>
              <a:defRPr/>
            </a:lvl4pPr>
            <a:lvl5pPr>
              <a:lnSpc>
                <a:spcPct val="100000"/>
              </a:lnSpc>
              <a:spcBef>
                <a:spcPts val="0"/>
              </a:spcBef>
              <a:spcAft>
                <a:spcPts val="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6702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007" name="タイトル 1"/>
          <p:cNvSpPr>
            <a:spLocks noGrp="1"/>
          </p:cNvSpPr>
          <p:nvPr>
            <p:ph type="title"/>
          </p:nvPr>
        </p:nvSpPr>
        <p:spPr/>
        <p:txBody>
          <a:bodyPr/>
          <a:lstStyle/>
          <a:p>
            <a:r>
              <a:rPr lang="ja-JP" altLang="en-US"/>
              <a:t>マスタ タイトルの書式設定</a:t>
            </a:r>
          </a:p>
        </p:txBody>
      </p:sp>
      <p:sp>
        <p:nvSpPr>
          <p:cNvPr id="200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00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201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201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theme/theme1.xml" Type="http://schemas.openxmlformats.org/officeDocument/2006/relationships/theme"/><Relationship Id="rId7" Target="../embeddings/oleObject1.bin" Type="http://schemas.openxmlformats.org/officeDocument/2006/relationships/oleObject"/><Relationship Id="rId8" Target="../media/image1.emf" Type="http://schemas.openxmlformats.org/officeDocument/2006/relationships/image"/></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025" name="Object 1" hidden="1"/>
          <p:cNvGraphicFramePr>
            <a:graphicFrameLocks noChangeAspect="1"/>
          </p:cNvGraphicFramePr>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7" imgW="270" imgH="270" progId="TCLayout.ActiveDocument.1">
                  <p:embed/>
                </p:oleObj>
              </mc:Choice>
              <mc:Fallback>
                <p:oleObj name="think-cell スライド" r:id="rId7" imgW="270" imgH="270" progId="TCLayout.ActiveDocument.1">
                  <p:embed/>
                  <p:pic>
                    <p:nvPicPr>
                      <p:cNvPr id="1025" name="Object 1" hidden="1"/>
                      <p:cNvPicPr>
                        <a:picLocks noChangeAspect="1"/>
                      </p:cNvPicPr>
                      <p:nvPr/>
                    </p:nvPicPr>
                    <p:blipFill>
                      <a:blip r:embed="rId8"/>
                      <a:stretch>
                        <a:fillRect/>
                      </a:stretch>
                    </p:blipFill>
                    <p:spPr>
                      <a:xfrm>
                        <a:off x="1588" y="1588"/>
                        <a:ext cx="1587" cy="1587"/>
                      </a:xfrm>
                      <a:prstGeom prst="rect">
                        <a:avLst/>
                      </a:prstGeom>
                    </p:spPr>
                  </p:pic>
                </p:oleObj>
              </mc:Fallback>
            </mc:AlternateContent>
          </a:graphicData>
        </a:graphic>
      </p:graphicFrame>
      <p:sp>
        <p:nvSpPr>
          <p:cNvPr id="1026"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a:p>
        </p:txBody>
      </p:sp>
      <p:sp>
        <p:nvSpPr>
          <p:cNvPr id="1027"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lumMod val="50000"/>
                </a:schemeClr>
              </a:solidFill>
              <a:latin typeface="+mn-lt"/>
              <a:ea typeface="+mn-ea"/>
              <a:cs typeface="+mn-cs"/>
              <a:sym typeface="Trebuchet MS" panose="020B0603020202020204" pitchFamily="34" charset="0"/>
            </a:endParaRPr>
          </a:p>
        </p:txBody>
      </p:sp>
      <p:sp>
        <p:nvSpPr>
          <p:cNvPr id="1028" name="Title Placeholder 1"/>
          <p:cNvSpPr>
            <a:spLocks noGrp="1"/>
          </p:cNvSpPr>
          <p:nvPr>
            <p:ph type="title"/>
          </p:nvPr>
        </p:nvSpPr>
        <p:spPr>
          <a:xfrm>
            <a:off x="630000" y="622800"/>
            <a:ext cx="10933350" cy="332399"/>
          </a:xfrm>
          <a:prstGeom prst="rect">
            <a:avLst/>
          </a:prstGeom>
        </p:spPr>
        <p:txBody>
          <a:bodyPr vert="horz" wrap="square" lIns="0" tIns="0" rIns="0" bIns="0" rtlCol="0" anchor="t">
            <a:spAutoFit/>
          </a:bodyPr>
          <a:lstStyle/>
          <a:p>
            <a:r>
              <a:rPr lang="en-US"/>
              <a:t>Click to add title</a:t>
            </a:r>
          </a:p>
        </p:txBody>
      </p:sp>
      <p:sp>
        <p:nvSpPr>
          <p:cNvPr id="1029" name="Text Placeholder 3"/>
          <p:cNvSpPr>
            <a:spLocks noGrp="1"/>
          </p:cNvSpPr>
          <p:nvPr>
            <p:ph type="body" idx="1"/>
          </p:nvPr>
        </p:nvSpPr>
        <p:spPr>
          <a:xfrm>
            <a:off x="630000" y="1825625"/>
            <a:ext cx="10933350" cy="4351338"/>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Level six</a:t>
            </a:r>
          </a:p>
          <a:p>
            <a:pPr lvl="6"/>
            <a:r>
              <a:rPr lang="en-US"/>
              <a:t>Level seven</a:t>
            </a:r>
          </a:p>
          <a:p>
            <a:pPr lvl="7"/>
            <a:r>
              <a:rPr lang="en-US"/>
              <a:t>Level eight</a:t>
            </a:r>
          </a:p>
          <a:p>
            <a:pPr lvl="8"/>
            <a:r>
              <a:rPr lang="en-US"/>
              <a:t>Level nine</a:t>
            </a:r>
          </a:p>
        </p:txBody>
      </p:sp>
    </p:spTree>
    <p:extLst>
      <p:ext uri="{BB962C8B-B14F-4D97-AF65-F5344CB8AC3E}">
        <p14:creationId xmlns:p14="http://schemas.microsoft.com/office/powerpoint/2010/main" val="2919172687"/>
      </p:ext>
    </p:extLst>
  </p:cSld>
  <p:clrMap bg1="lt1" tx1="dk1" bg2="lt2" tx2="dk2" accent1="accent1" accent2="accent2" accent3="accent3" accent4="accent4" accent5="accent5" accent6="accent6" hlink="hlink" folHlink="folHlink"/>
  <p:sldLayoutIdLst>
    <p:sldLayoutId id="2147485324" r:id="rId1"/>
    <p:sldLayoutId id="2147485325" r:id="rId2"/>
    <p:sldLayoutId id="2147485326" r:id="rId3"/>
    <p:sldLayoutId id="2147485327" r:id="rId4"/>
    <p:sldLayoutId id="2147485328" r:id="rId5"/>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tx2"/>
          </a:solidFill>
          <a:latin typeface="+mj-lt"/>
          <a:ea typeface="+mj-ea"/>
          <a:cs typeface="+mj-cs"/>
          <a:sym typeface="Trebuchet MS" panose="020B0603020202020204" pitchFamily="34" charset="0"/>
        </a:defRPr>
      </a:lvl1pPr>
    </p:titleStyle>
    <p:bodyStyle>
      <a:lvl1pPr marL="0" indent="0" algn="l" defTabSz="914400" rtl="0" eaLnBrk="1" latinLnBrk="0" hangingPunct="1">
        <a:lnSpc>
          <a:spcPct val="110000"/>
        </a:lnSpc>
        <a:spcBef>
          <a:spcPts val="600"/>
        </a:spcBef>
        <a:spcAft>
          <a:spcPts val="300"/>
        </a:spcAft>
        <a:buFont typeface="Arial" panose="020B0604020202020204" pitchFamily="34" charset="0"/>
        <a:buChar char="​"/>
        <a:defRPr lang="en-US" sz="1200" kern="1200">
          <a:solidFill>
            <a:schemeClr val="tx1"/>
          </a:solidFill>
          <a:latin typeface="+mn-lt"/>
          <a:ea typeface="+mn-ea"/>
          <a:cs typeface="+mn-cs"/>
          <a:sym typeface="Trebuchet MS" panose="020B0603020202020204" pitchFamily="34" charset="0"/>
        </a:defRPr>
      </a:lvl1pPr>
      <a:lvl2pPr marL="284400" indent="-172800" algn="l" defTabSz="914400" rtl="0" eaLnBrk="1" latinLnBrk="0" hangingPunct="1">
        <a:lnSpc>
          <a:spcPct val="90000"/>
        </a:lnSpc>
        <a:spcBef>
          <a:spcPts val="0"/>
        </a:spcBef>
        <a:spcAft>
          <a:spcPts val="300"/>
        </a:spcAft>
        <a:buClr>
          <a:schemeClr val="tx2"/>
        </a:buClr>
        <a:buFont typeface="Arial" panose="020B0604020202020204" pitchFamily="34" charset="0"/>
        <a:buChar char="•"/>
        <a:defRPr lang="en-US" sz="1200" kern="1200">
          <a:solidFill>
            <a:schemeClr val="tx1"/>
          </a:solidFill>
          <a:latin typeface="+mn-lt"/>
          <a:ea typeface="+mn-ea"/>
          <a:cs typeface="+mn-cs"/>
          <a:sym typeface="Trebuchet MS" panose="020B0603020202020204" pitchFamily="34" charset="0"/>
        </a:defRPr>
      </a:lvl2pPr>
      <a:lvl3pPr marL="511200" indent="-165600" algn="l" defTabSz="914400" rtl="0" eaLnBrk="1" latinLnBrk="0" hangingPunct="1">
        <a:lnSpc>
          <a:spcPct val="90000"/>
        </a:lnSpc>
        <a:spcBef>
          <a:spcPts val="0"/>
        </a:spcBef>
        <a:spcAft>
          <a:spcPts val="300"/>
        </a:spcAft>
        <a:buClr>
          <a:schemeClr val="tx2"/>
        </a:buClr>
        <a:buFont typeface="Trebuchet MS" panose="020B0603020202020204" pitchFamily="34" charset="0"/>
        <a:buChar char="–"/>
        <a:defRPr lang="en-US" sz="1200" kern="1200">
          <a:solidFill>
            <a:schemeClr val="tx1"/>
          </a:solidFill>
          <a:latin typeface="+mn-lt"/>
          <a:ea typeface="+mn-ea"/>
          <a:cs typeface="+mn-cs"/>
          <a:sym typeface="Trebuchet MS" panose="020B0603020202020204" pitchFamily="34" charset="0"/>
        </a:defRPr>
      </a:lvl3pPr>
      <a:lvl4pPr marL="0" indent="0" algn="l" defTabSz="914400" rtl="0" eaLnBrk="1" latinLnBrk="0" hangingPunct="1">
        <a:lnSpc>
          <a:spcPct val="110000"/>
        </a:lnSpc>
        <a:spcBef>
          <a:spcPts val="300"/>
        </a:spcBef>
        <a:spcAft>
          <a:spcPts val="300"/>
        </a:spcAft>
        <a:buClr>
          <a:schemeClr val="tx2"/>
        </a:buClr>
        <a:buFont typeface="Arial" panose="020B0604020202020204" pitchFamily="34" charset="0"/>
        <a:buChar char="​"/>
        <a:defRPr lang="en-US" sz="1600" kern="1200">
          <a:solidFill>
            <a:schemeClr val="tx2"/>
          </a:solidFill>
          <a:latin typeface="+mn-lt"/>
          <a:ea typeface="+mn-ea"/>
          <a:cs typeface="+mn-cs"/>
          <a:sym typeface="Trebuchet MS" panose="020B0603020202020204" pitchFamily="34" charset="0"/>
        </a:defRPr>
      </a:lvl4pPr>
      <a:lvl5pPr marL="0" indent="0" algn="l" defTabSz="914400" rtl="0" eaLnBrk="1" latinLnBrk="0" hangingPunct="1">
        <a:lnSpc>
          <a:spcPct val="100000"/>
        </a:lnSpc>
        <a:spcBef>
          <a:spcPts val="0"/>
        </a:spcBef>
        <a:spcAft>
          <a:spcPts val="300"/>
        </a:spcAft>
        <a:buClrTx/>
        <a:buFont typeface="Arial" panose="020B0604020202020204" pitchFamily="34" charset="0"/>
        <a:buChar char="​"/>
        <a:defRPr lang="en-US" sz="1600" b="1" kern="1200" smtClean="0">
          <a:solidFill>
            <a:schemeClr val="tx1"/>
          </a:solidFill>
          <a:latin typeface="+mn-lt"/>
          <a:ea typeface="+mn-ea"/>
          <a:cs typeface="+mn-cs"/>
          <a:sym typeface="Trebuchet MS" panose="020B0603020202020204" pitchFamily="34" charset="0"/>
        </a:defRPr>
      </a:lvl5pPr>
      <a:lvl6pPr marL="269875" indent="-152400" algn="l" defTabSz="914400" rtl="0" eaLnBrk="1" latinLnBrk="0" hangingPunct="1">
        <a:lnSpc>
          <a:spcPct val="90000"/>
        </a:lnSpc>
        <a:spcBef>
          <a:spcPts val="0"/>
        </a:spcBef>
        <a:spcAft>
          <a:spcPts val="600"/>
        </a:spcAft>
        <a:buClr>
          <a:schemeClr val="tx2"/>
        </a:buClr>
        <a:buFont typeface="Arial" panose="020B0604020202020204" pitchFamily="34" charset="0"/>
        <a:buChar char="•"/>
        <a:defRPr lang="en-US" sz="1600" kern="1200" smtClean="0">
          <a:solidFill>
            <a:schemeClr val="tx1"/>
          </a:solidFill>
          <a:latin typeface="+mn-lt"/>
          <a:ea typeface="+mn-ea"/>
          <a:cs typeface="+mn-cs"/>
          <a:sym typeface="Trebuchet MS" panose="020B0603020202020204" pitchFamily="34" charset="0"/>
        </a:defRPr>
      </a:lvl6pPr>
      <a:lvl7pPr marL="0" indent="0" algn="l" defTabSz="914400" rtl="0" eaLnBrk="1" latinLnBrk="0" hangingPunct="1">
        <a:lnSpc>
          <a:spcPct val="90000"/>
        </a:lnSpc>
        <a:spcBef>
          <a:spcPts val="900"/>
        </a:spcBef>
        <a:spcAft>
          <a:spcPts val="900"/>
        </a:spcAft>
        <a:buFont typeface="Arial" panose="020B0604020202020204" pitchFamily="34" charset="0"/>
        <a:buChar char="​"/>
        <a:defRPr lang="en-US" sz="4400" kern="1200" baseline="0" smtClean="0">
          <a:solidFill>
            <a:schemeClr val="tx1"/>
          </a:solidFill>
          <a:latin typeface="+mn-lt"/>
          <a:ea typeface="+mn-ea"/>
          <a:cs typeface="+mn-cs"/>
          <a:sym typeface="Trebuchet MS" panose="020B0603020202020204" pitchFamily="34" charset="0"/>
        </a:defRPr>
      </a:lvl7pPr>
      <a:lvl8pPr marL="0" indent="0" algn="l" defTabSz="914400" rtl="0" eaLnBrk="1" latinLnBrk="0" hangingPunct="1">
        <a:lnSpc>
          <a:spcPct val="90000"/>
        </a:lnSpc>
        <a:spcBef>
          <a:spcPts val="900"/>
        </a:spcBef>
        <a:spcAft>
          <a:spcPts val="0"/>
        </a:spcAft>
        <a:buFont typeface="Arial" panose="020B0604020202020204" pitchFamily="34" charset="0"/>
        <a:buChar char="​"/>
        <a:defRPr lang="en-US" sz="5400" kern="1200" baseline="0" smtClean="0">
          <a:solidFill>
            <a:schemeClr val="tx2"/>
          </a:solidFill>
          <a:latin typeface="+mn-lt"/>
          <a:ea typeface="+mn-ea"/>
          <a:cs typeface="+mn-cs"/>
          <a:sym typeface="Trebuchet MS" panose="020B0603020202020204" pitchFamily="34" charset="0"/>
        </a:defRPr>
      </a:lvl8pPr>
      <a:lvl9pPr marL="0" indent="0" algn="l" defTabSz="914400" rtl="0" eaLnBrk="1" latinLnBrk="0" hangingPunct="1">
        <a:lnSpc>
          <a:spcPct val="100000"/>
        </a:lnSpc>
        <a:spcBef>
          <a:spcPts val="0"/>
        </a:spcBef>
        <a:spcAft>
          <a:spcPts val="900"/>
        </a:spcAft>
        <a:buFont typeface="Arial" panose="020B0604020202020204" pitchFamily="34" charset="0"/>
        <a:buChar char="​"/>
        <a:defRPr lang="en-US" sz="24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xml" Type="http://schemas.openxmlformats.org/officeDocument/2006/relationships/notesSlide"/><Relationship Id="rId3" Target="../embeddings/oleObject2.bin" Type="http://schemas.openxmlformats.org/officeDocument/2006/relationships/oleObject"/><Relationship Id="rId4" Target="../media/image2.emf"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11.xml.rels><?xml version="1.0" encoding="UTF-8" standalone="yes"?><Relationships xmlns="http://schemas.openxmlformats.org/package/2006/relationships"><Relationship Id="rId1" Target="../tags/tag49.xml" Type="http://schemas.openxmlformats.org/officeDocument/2006/relationships/tags"/><Relationship Id="rId10" Target="../media/image3.emf" Type="http://schemas.openxmlformats.org/officeDocument/2006/relationships/image"/><Relationship Id="rId2" Target="../tags/tag50.xml" Type="http://schemas.openxmlformats.org/officeDocument/2006/relationships/tags"/><Relationship Id="rId3" Target="../tags/tag51.xml" Type="http://schemas.openxmlformats.org/officeDocument/2006/relationships/tags"/><Relationship Id="rId4" Target="../tags/tag52.xml" Type="http://schemas.openxmlformats.org/officeDocument/2006/relationships/tags"/><Relationship Id="rId5" Target="../tags/tag53.xml" Type="http://schemas.openxmlformats.org/officeDocument/2006/relationships/tags"/><Relationship Id="rId6" Target="../tags/tag54.xml" Type="http://schemas.openxmlformats.org/officeDocument/2006/relationships/tags"/><Relationship Id="rId7" Target="../slideLayouts/slideLayout3.xml" Type="http://schemas.openxmlformats.org/officeDocument/2006/relationships/slideLayout"/><Relationship Id="rId8" Target="../notesSlides/notesSlide10.xml" Type="http://schemas.openxmlformats.org/officeDocument/2006/relationships/notesSlide"/><Relationship Id="rId9" Target="../embeddings/oleObject3.bin" Type="http://schemas.openxmlformats.org/officeDocument/2006/relationships/oleObject"/></Relationships>
</file>

<file path=ppt/slides/_rels/slide12.xml.rels><?xml version="1.0" encoding="UTF-8" standalone="yes"?><Relationships xmlns="http://schemas.openxmlformats.org/package/2006/relationships"><Relationship Id="rId1" Target="../tags/tag55.xml" Type="http://schemas.openxmlformats.org/officeDocument/2006/relationships/tags"/><Relationship Id="rId2" Target="../slideLayouts/slideLayout3.xml" Type="http://schemas.openxmlformats.org/officeDocument/2006/relationships/slideLayout"/><Relationship Id="rId3" Target="../notesSlides/notesSlide11.xml" Type="http://schemas.openxmlformats.org/officeDocument/2006/relationships/notesSlide"/><Relationship Id="rId4" Target="../embeddings/oleObject5.bin" Type="http://schemas.openxmlformats.org/officeDocument/2006/relationships/oleObject"/><Relationship Id="rId5" Target="../media/image3.emf"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2.xml" Type="http://schemas.openxmlformats.org/officeDocument/2006/relationships/notesSlide"/><Relationship Id="rId3" Target="../embeddings/oleObject3.bin" Type="http://schemas.openxmlformats.org/officeDocument/2006/relationships/oleObject"/><Relationship Id="rId4" Target="../media/image3.emf" Type="http://schemas.openxmlformats.org/officeDocument/2006/relationships/image"/></Relationships>
</file>

<file path=ppt/slides/_rels/slide14.xml.rels><?xml version="1.0" encoding="UTF-8" standalone="yes"?><Relationships xmlns="http://schemas.openxmlformats.org/package/2006/relationships"><Relationship Id="rId1" Target="../tags/tag56.xml" Type="http://schemas.openxmlformats.org/officeDocument/2006/relationships/tags"/><Relationship Id="rId2" Target="../tags/tag57.xml" Type="http://schemas.openxmlformats.org/officeDocument/2006/relationships/tags"/><Relationship Id="rId3" Target="../slideLayouts/slideLayout3.xml" Type="http://schemas.openxmlformats.org/officeDocument/2006/relationships/slideLayout"/><Relationship Id="rId4" Target="../notesSlides/notesSlide13.xml" Type="http://schemas.openxmlformats.org/officeDocument/2006/relationships/notesSlide"/><Relationship Id="rId5" Target="../embeddings/oleObject3.bin" Type="http://schemas.openxmlformats.org/officeDocument/2006/relationships/oleObject"/><Relationship Id="rId6" Target="../media/image3.emf"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4.xml" Type="http://schemas.openxmlformats.org/officeDocument/2006/relationships/notesSlide"/><Relationship Id="rId3" Target="../embeddings/oleObject3.bin" Type="http://schemas.openxmlformats.org/officeDocument/2006/relationships/oleObject"/><Relationship Id="rId4" Target="../media/image3.emf" Type="http://schemas.openxmlformats.org/officeDocument/2006/relationships/image"/></Relationships>
</file>

<file path=ppt/slides/_rels/slide16.xml.rels><?xml version="1.0" encoding="UTF-8" standalone="yes"?><Relationships xmlns="http://schemas.openxmlformats.org/package/2006/relationships"><Relationship Id="rId1" Target="../tags/tag58.xml" Type="http://schemas.openxmlformats.org/officeDocument/2006/relationships/tags"/><Relationship Id="rId10" Target="../media/image3.emf" Type="http://schemas.openxmlformats.org/officeDocument/2006/relationships/image"/><Relationship Id="rId2" Target="../tags/tag59.xml" Type="http://schemas.openxmlformats.org/officeDocument/2006/relationships/tags"/><Relationship Id="rId3" Target="../tags/tag60.xml" Type="http://schemas.openxmlformats.org/officeDocument/2006/relationships/tags"/><Relationship Id="rId4" Target="../tags/tag61.xml" Type="http://schemas.openxmlformats.org/officeDocument/2006/relationships/tags"/><Relationship Id="rId5" Target="../tags/tag62.xml" Type="http://schemas.openxmlformats.org/officeDocument/2006/relationships/tags"/><Relationship Id="rId6" Target="../tags/tag63.xml" Type="http://schemas.openxmlformats.org/officeDocument/2006/relationships/tags"/><Relationship Id="rId7" Target="../slideLayouts/slideLayout3.xml" Type="http://schemas.openxmlformats.org/officeDocument/2006/relationships/slideLayout"/><Relationship Id="rId8" Target="../notesSlides/notesSlide15.xml" Type="http://schemas.openxmlformats.org/officeDocument/2006/relationships/notesSlide"/><Relationship Id="rId9" Target="../embeddings/oleObject3.bin" Type="http://schemas.openxmlformats.org/officeDocument/2006/relationships/oleObject"/></Relationships>
</file>

<file path=ppt/slides/_rels/slide17.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6.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7.xml" Type="http://schemas.openxmlformats.org/officeDocument/2006/relationships/notesSlide"/><Relationship Id="rId3" Target="../embeddings/oleObject3.bin" Type="http://schemas.openxmlformats.org/officeDocument/2006/relationships/oleObject"/><Relationship Id="rId4" Target="../media/image3.emf"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8.xml" Type="http://schemas.openxmlformats.org/officeDocument/2006/relationships/notesSlide"/><Relationship Id="rId3" Target="../embeddings/oleObject3.bin" Type="http://schemas.openxmlformats.org/officeDocument/2006/relationships/oleObject"/><Relationship Id="rId4" Target="../media/image3.emf" Type="http://schemas.openxmlformats.org/officeDocument/2006/relationships/image"/></Relationships>
</file>

<file path=ppt/slides/_rels/slide2.xml.rels><?xml version="1.0" encoding="UTF-8" standalone="yes"?><Relationships xmlns="http://schemas.openxmlformats.org/package/2006/relationships"><Relationship Id="rId1" Target="../tags/tag2.xml" Type="http://schemas.openxmlformats.org/officeDocument/2006/relationships/tags"/><Relationship Id="rId10" Target="../notesSlides/notesSlide2.xml" Type="http://schemas.openxmlformats.org/officeDocument/2006/relationships/notesSlide"/><Relationship Id="rId11" Target="../embeddings/oleObject3.bin" Type="http://schemas.openxmlformats.org/officeDocument/2006/relationships/oleObject"/><Relationship Id="rId12" Target="../media/image2.emf" Type="http://schemas.openxmlformats.org/officeDocument/2006/relationships/image"/><Relationship Id="rId2" Target="../tags/tag3.xml" Type="http://schemas.openxmlformats.org/officeDocument/2006/relationships/tags"/><Relationship Id="rId3" Target="../tags/tag4.xml" Type="http://schemas.openxmlformats.org/officeDocument/2006/relationships/tags"/><Relationship Id="rId4" Target="../tags/tag5.xml" Type="http://schemas.openxmlformats.org/officeDocument/2006/relationships/tags"/><Relationship Id="rId5" Target="../tags/tag6.xml" Type="http://schemas.openxmlformats.org/officeDocument/2006/relationships/tags"/><Relationship Id="rId6" Target="../tags/tag7.xml" Type="http://schemas.openxmlformats.org/officeDocument/2006/relationships/tags"/><Relationship Id="rId7" Target="../tags/tag8.xml" Type="http://schemas.openxmlformats.org/officeDocument/2006/relationships/tags"/><Relationship Id="rId8" Target="../tags/tag9.xml" Type="http://schemas.openxmlformats.org/officeDocument/2006/relationships/tags"/><Relationship Id="rId9" Target="../slideLayouts/slideLayout3.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3.xml.rels><?xml version="1.0" encoding="UTF-8" standalone="yes"?><Relationships xmlns="http://schemas.openxmlformats.org/package/2006/relationships"><Relationship Id="rId1" Target="../tags/tag10.xml" Type="http://schemas.openxmlformats.org/officeDocument/2006/relationships/tags"/><Relationship Id="rId2" Target="../tags/tag11.xml" Type="http://schemas.openxmlformats.org/officeDocument/2006/relationships/tags"/><Relationship Id="rId3" Target="../tags/tag12.xml" Type="http://schemas.openxmlformats.org/officeDocument/2006/relationships/tags"/><Relationship Id="rId4" Target="../slideLayouts/slideLayout3.xml" Type="http://schemas.openxmlformats.org/officeDocument/2006/relationships/slideLayout"/><Relationship Id="rId5" Target="../notesSlides/notesSlide3.xml" Type="http://schemas.openxmlformats.org/officeDocument/2006/relationships/notesSlide"/><Relationship Id="rId6" Target="../embeddings/oleObject3.bin" Type="http://schemas.openxmlformats.org/officeDocument/2006/relationships/oleObject"/><Relationship Id="rId7" Target="../media/image3.emf" Type="http://schemas.openxmlformats.org/officeDocument/2006/relationships/image"/></Relationships>
</file>

<file path=ppt/slides/_rels/slide4.xml.rels><?xml version="1.0" encoding="UTF-8" standalone="yes"?><Relationships xmlns="http://schemas.openxmlformats.org/package/2006/relationships"><Relationship Id="rId1" Target="../tags/tag13.xml" Type="http://schemas.openxmlformats.org/officeDocument/2006/relationships/tags"/><Relationship Id="rId2" Target="../tags/tag14.xml" Type="http://schemas.openxmlformats.org/officeDocument/2006/relationships/tags"/><Relationship Id="rId3" Target="../tags/tag15.xml" Type="http://schemas.openxmlformats.org/officeDocument/2006/relationships/tags"/><Relationship Id="rId4" Target="../slideLayouts/slideLayout3.xml" Type="http://schemas.openxmlformats.org/officeDocument/2006/relationships/slideLayout"/><Relationship Id="rId5" Target="../notesSlides/notesSlide4.xml" Type="http://schemas.openxmlformats.org/officeDocument/2006/relationships/notesSlide"/><Relationship Id="rId6" Target="../embeddings/oleObject3.bin" Type="http://schemas.openxmlformats.org/officeDocument/2006/relationships/oleObject"/><Relationship Id="rId7" Target="../media/image3.emf" Type="http://schemas.openxmlformats.org/officeDocument/2006/relationships/image"/></Relationships>
</file>

<file path=ppt/slides/_rels/slide5.xml.rels><?xml version="1.0" encoding="UTF-8" standalone="yes"?><Relationships xmlns="http://schemas.openxmlformats.org/package/2006/relationships"><Relationship Id="rId1" Target="../tags/tag16.xml" Type="http://schemas.openxmlformats.org/officeDocument/2006/relationships/tags"/><Relationship Id="rId10" Target="../tags/tag25.xml" Type="http://schemas.openxmlformats.org/officeDocument/2006/relationships/tags"/><Relationship Id="rId11" Target="../tags/tag26.xml" Type="http://schemas.openxmlformats.org/officeDocument/2006/relationships/tags"/><Relationship Id="rId12" Target="../tags/tag27.xml" Type="http://schemas.openxmlformats.org/officeDocument/2006/relationships/tags"/><Relationship Id="rId13" Target="../tags/tag28.xml" Type="http://schemas.openxmlformats.org/officeDocument/2006/relationships/tags"/><Relationship Id="rId14" Target="../tags/tag29.xml" Type="http://schemas.openxmlformats.org/officeDocument/2006/relationships/tags"/><Relationship Id="rId15" Target="../tags/tag30.xml" Type="http://schemas.openxmlformats.org/officeDocument/2006/relationships/tags"/><Relationship Id="rId16" Target="../tags/tag31.xml" Type="http://schemas.openxmlformats.org/officeDocument/2006/relationships/tags"/><Relationship Id="rId17" Target="../slideLayouts/slideLayout3.xml" Type="http://schemas.openxmlformats.org/officeDocument/2006/relationships/slideLayout"/><Relationship Id="rId18" Target="../notesSlides/notesSlide5.xml" Type="http://schemas.openxmlformats.org/officeDocument/2006/relationships/notesSlide"/><Relationship Id="rId19" Target="../embeddings/oleObject3.bin" Type="http://schemas.openxmlformats.org/officeDocument/2006/relationships/oleObject"/><Relationship Id="rId2" Target="../tags/tag17.xml" Type="http://schemas.openxmlformats.org/officeDocument/2006/relationships/tags"/><Relationship Id="rId20" Target="../media/image3.emf" Type="http://schemas.openxmlformats.org/officeDocument/2006/relationships/image"/><Relationship Id="rId3" Target="../tags/tag18.xml" Type="http://schemas.openxmlformats.org/officeDocument/2006/relationships/tags"/><Relationship Id="rId4" Target="../tags/tag19.xml" Type="http://schemas.openxmlformats.org/officeDocument/2006/relationships/tags"/><Relationship Id="rId5" Target="../tags/tag20.xml" Type="http://schemas.openxmlformats.org/officeDocument/2006/relationships/tags"/><Relationship Id="rId6" Target="../tags/tag21.xml" Type="http://schemas.openxmlformats.org/officeDocument/2006/relationships/tags"/><Relationship Id="rId7" Target="../tags/tag22.xml" Type="http://schemas.openxmlformats.org/officeDocument/2006/relationships/tags"/><Relationship Id="rId8" Target="../tags/tag23.xml" Type="http://schemas.openxmlformats.org/officeDocument/2006/relationships/tags"/><Relationship Id="rId9" Target="../tags/tag24.xml" Type="http://schemas.openxmlformats.org/officeDocument/2006/relationships/tags"/></Relationships>
</file>

<file path=ppt/slides/_rels/slide6.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6.xml" Type="http://schemas.openxmlformats.org/officeDocument/2006/relationships/notesSlide"/><Relationship Id="rId3" Target="../embeddings/oleObject3.bin" Type="http://schemas.openxmlformats.org/officeDocument/2006/relationships/oleObject"/><Relationship Id="rId4" Target="../media/image3.emf" Type="http://schemas.openxmlformats.org/officeDocument/2006/relationships/image"/></Relationships>
</file>

<file path=ppt/slides/_rels/slide7.xml.rels><?xml version="1.0" encoding="UTF-8" standalone="yes"?><Relationships xmlns="http://schemas.openxmlformats.org/package/2006/relationships"><Relationship Id="rId1" Target="../tags/tag32.xml" Type="http://schemas.openxmlformats.org/officeDocument/2006/relationships/tags"/><Relationship Id="rId2" Target="../tags/tag33.xml" Type="http://schemas.openxmlformats.org/officeDocument/2006/relationships/tags"/><Relationship Id="rId3" Target="../tags/tag34.xml" Type="http://schemas.openxmlformats.org/officeDocument/2006/relationships/tags"/><Relationship Id="rId4" Target="../tags/tag35.xml" Type="http://schemas.openxmlformats.org/officeDocument/2006/relationships/tags"/><Relationship Id="rId5" Target="../tags/tag36.xml" Type="http://schemas.openxmlformats.org/officeDocument/2006/relationships/tags"/><Relationship Id="rId6" Target="../slideLayouts/slideLayout3.xml" Type="http://schemas.openxmlformats.org/officeDocument/2006/relationships/slideLayout"/><Relationship Id="rId7" Target="../notesSlides/notesSlide7.xml" Type="http://schemas.openxmlformats.org/officeDocument/2006/relationships/notesSlide"/><Relationship Id="rId8" Target="../embeddings/oleObject3.bin" Type="http://schemas.openxmlformats.org/officeDocument/2006/relationships/oleObject"/><Relationship Id="rId9" Target="../media/image3.emf" Type="http://schemas.openxmlformats.org/officeDocument/2006/relationships/image"/></Relationships>
</file>

<file path=ppt/slides/_rels/slide8.xml.rels><?xml version="1.0" encoding="UTF-8" standalone="yes"?><Relationships xmlns="http://schemas.openxmlformats.org/package/2006/relationships"><Relationship Id="rId1" Target="../tags/tag37.xml" Type="http://schemas.openxmlformats.org/officeDocument/2006/relationships/tags"/><Relationship Id="rId2" Target="../tags/tag38.xml" Type="http://schemas.openxmlformats.org/officeDocument/2006/relationships/tags"/><Relationship Id="rId3" Target="../tags/tag39.xml" Type="http://schemas.openxmlformats.org/officeDocument/2006/relationships/tags"/><Relationship Id="rId4" Target="../tags/tag40.xml" Type="http://schemas.openxmlformats.org/officeDocument/2006/relationships/tags"/><Relationship Id="rId5" Target="../tags/tag41.xml" Type="http://schemas.openxmlformats.org/officeDocument/2006/relationships/tags"/><Relationship Id="rId6" Target="../slideLayouts/slideLayout3.xml" Type="http://schemas.openxmlformats.org/officeDocument/2006/relationships/slideLayout"/><Relationship Id="rId7" Target="../notesSlides/notesSlide8.xml" Type="http://schemas.openxmlformats.org/officeDocument/2006/relationships/notesSlide"/><Relationship Id="rId8" Target="../embeddings/oleObject3.bin" Type="http://schemas.openxmlformats.org/officeDocument/2006/relationships/oleObject"/><Relationship Id="rId9" Target="../media/image3.emf" Type="http://schemas.openxmlformats.org/officeDocument/2006/relationships/image"/></Relationships>
</file>

<file path=ppt/slides/_rels/slide9.xml.rels><?xml version="1.0" encoding="UTF-8" standalone="yes"?><Relationships xmlns="http://schemas.openxmlformats.org/package/2006/relationships"><Relationship Id="rId1" Target="../tags/tag42.xml" Type="http://schemas.openxmlformats.org/officeDocument/2006/relationships/tags"/><Relationship Id="rId10" Target="../embeddings/oleObject4.bin" Type="http://schemas.openxmlformats.org/officeDocument/2006/relationships/oleObject"/><Relationship Id="rId11" Target="../media/image3.emf" Type="http://schemas.openxmlformats.org/officeDocument/2006/relationships/image"/><Relationship Id="rId2" Target="../tags/tag43.xml" Type="http://schemas.openxmlformats.org/officeDocument/2006/relationships/tags"/><Relationship Id="rId3" Target="../tags/tag44.xml" Type="http://schemas.openxmlformats.org/officeDocument/2006/relationships/tags"/><Relationship Id="rId4" Target="../tags/tag45.xml" Type="http://schemas.openxmlformats.org/officeDocument/2006/relationships/tags"/><Relationship Id="rId5" Target="../tags/tag46.xml" Type="http://schemas.openxmlformats.org/officeDocument/2006/relationships/tags"/><Relationship Id="rId6" Target="../tags/tag47.xml" Type="http://schemas.openxmlformats.org/officeDocument/2006/relationships/tags"/><Relationship Id="rId7" Target="../tags/tag48.xml" Type="http://schemas.openxmlformats.org/officeDocument/2006/relationships/tags"/><Relationship Id="rId8" Target="../slideLayouts/slideLayout3.xml" Type="http://schemas.openxmlformats.org/officeDocument/2006/relationships/slideLayout"/><Relationship Id="rId9"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56" name="Object 1"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73" imgH="473" progId="TCLayout.ActiveDocument.1">
                  <p:embed/>
                </p:oleObj>
              </mc:Choice>
              <mc:Fallback>
                <p:oleObj name="think-cell スライド" r:id="rId3" imgW="473" imgH="473" progId="TCLayout.ActiveDocument.1">
                  <p:embed/>
                  <p:pic>
                    <p:nvPicPr>
                      <p:cNvPr id="1056" name="Object 1" hidden="1"/>
                      <p:cNvPicPr>
                        <a:picLocks noChangeAspect="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057" name="正方形/長方形 1"/>
          <p:cNvSpPr/>
          <p:nvPr/>
        </p:nvSpPr>
        <p:spPr>
          <a:xfrm>
            <a:off x="0" y="1413000"/>
            <a:ext cx="12192000" cy="1868400"/>
          </a:xfrm>
          <a:prstGeom prst="rect">
            <a:avLst/>
          </a:prstGeom>
          <a:solidFill>
            <a:srgbClr val="ED92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n-ea"/>
              <a:cs typeface="+mn-cs"/>
            </a:endParaRPr>
          </a:p>
        </p:txBody>
      </p:sp>
      <p:sp>
        <p:nvSpPr>
          <p:cNvPr id="1058" name="TextBox 4"/>
          <p:cNvSpPr txBox="1"/>
          <p:nvPr/>
        </p:nvSpPr>
        <p:spPr>
          <a:xfrm>
            <a:off x="153998" y="542033"/>
            <a:ext cx="7253323" cy="276999"/>
          </a:xfrm>
          <a:prstGeom prst="rect">
            <a:avLst/>
          </a:prstGeom>
          <a:noFill/>
          <a:ln w="9525" cap="rnd" cmpd="sng" algn="ctr">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令和６年度（補正） 地域社会DX推進パッケージ事業 </a:t>
            </a:r>
            <a:r>
              <a:rPr kumimoji="0" lang="en-US" altLang="ja-JP"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lang="ja-JP" altLang="en-US" dirty="0">
                <a:solidFill>
                  <a:srgbClr val="575757"/>
                </a:solidFill>
                <a:latin typeface="Trebuchet MS" panose="020B0603020202020204" pitchFamily="34" charset="0"/>
                <a:ea typeface="Meiryo UI" panose="020B0604030504040204" pitchFamily="50" charset="-128"/>
              </a:rPr>
              <a:t>補助</a:t>
            </a:r>
            <a:r>
              <a:rPr kumimoji="0" lang="ja-JP" altLang="en-US"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事業</a:t>
            </a:r>
            <a:r>
              <a:rPr kumimoji="0" lang="en-US" altLang="ja-JP"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0" lang="ja-JP" altLang="en-US"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　</a:t>
            </a:r>
            <a:endParaRPr kumimoji="0" lang="en-US"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059" name="TextBox 5"/>
          <p:cNvSpPr txBox="1"/>
          <p:nvPr/>
        </p:nvSpPr>
        <p:spPr>
          <a:xfrm>
            <a:off x="2662417" y="1808591"/>
            <a:ext cx="6704467" cy="1077218"/>
          </a:xfrm>
          <a:prstGeom prst="rect">
            <a:avLst/>
          </a:prstGeom>
          <a:noFill/>
          <a:ln w="9525" cap="rnd" cmpd="sng" algn="ctr">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3200" b="0" i="0" u="none" strike="noStrike" kern="1200" cap="none" spc="0" normalizeH="0" baseline="0" noProof="0" dirty="0">
                <a:ln>
                  <a:noFill/>
                </a:ln>
                <a:solidFill>
                  <a:srgbClr val="FFFFFF"/>
                </a:solidFill>
                <a:effectLst/>
                <a:uLnTx/>
                <a:uFillTx/>
                <a:latin typeface="Trebuchet MS" panose="020B0603020202020204" pitchFamily="34" charset="0"/>
                <a:ea typeface="Meiryo UI" panose="020B0604030504040204" pitchFamily="50" charset="-128"/>
                <a:cs typeface="+mn-cs"/>
              </a:rPr>
              <a:t>XXXX(</a:t>
            </a:r>
            <a:r>
              <a:rPr lang="ja-JP" altLang="en-US" sz="3200" dirty="0">
                <a:solidFill>
                  <a:srgbClr val="FFFFFF"/>
                </a:solidFill>
                <a:latin typeface="Trebuchet MS" panose="020B0603020202020204" pitchFamily="34" charset="0"/>
                <a:ea typeface="Meiryo UI" panose="020B0604030504040204" pitchFamily="50" charset="-128"/>
              </a:rPr>
              <a:t>事業名称</a:t>
            </a:r>
            <a:r>
              <a:rPr kumimoji="0" lang="en-US" altLang="ja-JP" sz="3200" b="0" i="0" u="none" strike="noStrike" kern="1200" cap="none" spc="0" normalizeH="0" baseline="0" noProof="0" dirty="0">
                <a:ln>
                  <a:noFill/>
                </a:ln>
                <a:solidFill>
                  <a:srgbClr val="FFFFFF"/>
                </a:solidFill>
                <a:effectLst/>
                <a:uLnTx/>
                <a:uFillTx/>
                <a:latin typeface="Trebuchet MS" panose="020B0603020202020204" pitchFamily="34" charset="0"/>
                <a:ea typeface="Meiryo UI" panose="020B060403050404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3200" b="0" i="0" u="none" strike="noStrike" kern="1200" cap="none" spc="0" normalizeH="0" baseline="0" noProof="0" dirty="0">
                <a:ln>
                  <a:noFill/>
                </a:ln>
                <a:solidFill>
                  <a:srgbClr val="FFFFFF"/>
                </a:solidFill>
                <a:effectLst/>
                <a:uLnTx/>
                <a:uFillTx/>
                <a:latin typeface="Trebuchet MS" panose="020B0603020202020204" pitchFamily="34" charset="0"/>
                <a:ea typeface="Meiryo UI" panose="020B0604030504040204" pitchFamily="50" charset="-128"/>
                <a:cs typeface="+mn-cs"/>
              </a:rPr>
              <a:t>応募書類</a:t>
            </a:r>
            <a:endParaRPr kumimoji="0" lang="en-US" sz="3200" b="0" i="0" u="none" strike="noStrike" kern="1200" cap="none" spc="0" normalizeH="0" baseline="0" noProof="0" dirty="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sp>
        <p:nvSpPr>
          <p:cNvPr id="1060" name="TextBox 6"/>
          <p:cNvSpPr txBox="1"/>
          <p:nvPr/>
        </p:nvSpPr>
        <p:spPr>
          <a:xfrm>
            <a:off x="4630359" y="4918674"/>
            <a:ext cx="2947087" cy="369332"/>
          </a:xfrm>
          <a:prstGeom prst="rect">
            <a:avLst/>
          </a:prstGeom>
          <a:noFill/>
          <a:ln w="9525" cap="rnd" cmpd="sng" algn="ctr">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代表団体名</a:t>
            </a:r>
            <a:r>
              <a:rPr kumimoji="0" lang="en-US" altLang="ja-JP"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0" lang="ja-JP" altLang="en-US"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地方公共団体</a:t>
            </a:r>
            <a:r>
              <a:rPr kumimoji="0" lang="en-US" altLang="ja-JP"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endParaRPr kumimoji="0" lang="en-US"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061" name="TextBox 9"/>
          <p:cNvSpPr txBox="1"/>
          <p:nvPr/>
        </p:nvSpPr>
        <p:spPr>
          <a:xfrm>
            <a:off x="4630359" y="4549342"/>
            <a:ext cx="2947087" cy="368439"/>
          </a:xfrm>
          <a:prstGeom prst="rect">
            <a:avLst/>
          </a:prstGeom>
          <a:noFill/>
          <a:ln w="9525" cap="rnd" cmpd="sng" algn="ctr">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2025</a:t>
            </a:r>
            <a:r>
              <a:rPr kumimoji="0" lang="ja-JP" altLang="en-US"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年</a:t>
            </a:r>
            <a:r>
              <a:rPr kumimoji="0" lang="en-US" altLang="ja-JP"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x</a:t>
            </a:r>
            <a:r>
              <a:rPr kumimoji="0" lang="en-US"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x</a:t>
            </a:r>
            <a:r>
              <a:rPr kumimoji="0" lang="ja-JP" altLang="en-US"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月</a:t>
            </a:r>
            <a:r>
              <a:rPr kumimoji="0" lang="en-US" altLang="ja-JP"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xx</a:t>
            </a:r>
            <a:r>
              <a:rPr kumimoji="0" lang="ja-JP" altLang="en-US"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日</a:t>
            </a:r>
            <a:endParaRPr kumimoji="0" lang="en-US" sz="18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062" name="Rectangle 2"/>
          <p:cNvSpPr/>
          <p:nvPr/>
        </p:nvSpPr>
        <p:spPr>
          <a:xfrm>
            <a:off x="8104472" y="0"/>
            <a:ext cx="4087528" cy="1084066"/>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324000" marR="0" lvl="1" indent="-216000" algn="l" defTabSz="914400" rtl="0" eaLnBrk="1" fontAlgn="auto" latinLnBrk="0" hangingPunct="1">
              <a:lnSpc>
                <a:spcPct val="100000"/>
              </a:lnSpc>
              <a:spcBef>
                <a:spcPts val="0"/>
              </a:spcBef>
              <a:spcAft>
                <a:spcPts val="0"/>
              </a:spcAft>
              <a:buClr>
                <a:srgbClr val="FE9341"/>
              </a:buClr>
              <a:buSzTx/>
              <a:buFont typeface="Trebuchet MS" panose="020B0603020202020204" pitchFamily="34" charset="0"/>
              <a:buChar char="•"/>
              <a:tabLst/>
              <a:defRPr/>
            </a:pP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青色</a:t>
            </a:r>
            <a:r>
              <a:rPr kumimoji="1" lang="en-US" altLang="ja-JP"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黄色のステッカー部分は記載要領ですので、全て削除の上、ご提出ください</a:t>
            </a:r>
            <a:endParaRPr kumimoji="1" lang="en-US" altLang="ja-JP"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E9341"/>
              </a:buClr>
              <a:buSzTx/>
              <a:buFont typeface="Trebuchet MS" panose="020B0603020202020204" pitchFamily="34" charset="0"/>
              <a:buChar char="•"/>
              <a:tabLst/>
              <a:defRPr/>
            </a:pPr>
            <a:r>
              <a:rPr kumimoji="1" lang="ja-JP" altLang="en-US" sz="16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緑字</a:t>
            </a: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の部分は記載例ですので、ご参照頂いた上で、全て削除の上、ご提出ください</a:t>
            </a:r>
            <a:endParaRPr kumimoji="1" lang="en-US" sz="16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Tree>
    <p:extLst>
      <p:ext uri="{BB962C8B-B14F-4D97-AF65-F5344CB8AC3E}">
        <p14:creationId xmlns:p14="http://schemas.microsoft.com/office/powerpoint/2010/main" val="2087010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6">
            <a:extLst>
              <a:ext uri="{FF2B5EF4-FFF2-40B4-BE49-F238E27FC236}">
                <a16:creationId xmlns:a16="http://schemas.microsoft.com/office/drawing/2014/main" id="{CD599AA1-9E53-9F50-326E-00B1A1452A0C}"/>
              </a:ext>
            </a:extLst>
          </p:cNvPr>
          <p:cNvSpPr>
            <a:spLocks noGrp="1"/>
          </p:cNvSpPr>
          <p:nvPr>
            <p:ph type="title"/>
          </p:nvPr>
        </p:nvSpPr>
        <p:spPr>
          <a:xfrm>
            <a:off x="983931" y="618461"/>
            <a:ext cx="8883347" cy="332399"/>
          </a:xfrm>
        </p:spPr>
        <p:txBody>
          <a:bodyPr vert="horz"/>
          <a:lstStyle/>
          <a:p>
            <a:r>
              <a:rPr lang="ja-JP" altLang="en-US" dirty="0">
                <a:latin typeface="Meiryo UI" panose="020B0604030504040204" pitchFamily="50" charset="-128"/>
              </a:rPr>
              <a:t>費用</a:t>
            </a:r>
          </a:p>
        </p:txBody>
      </p:sp>
      <p:graphicFrame>
        <p:nvGraphicFramePr>
          <p:cNvPr id="2030" name="表 2"/>
          <p:cNvGraphicFramePr>
            <a:graphicFrameLocks noGrp="1"/>
          </p:cNvGraphicFramePr>
          <p:nvPr>
            <p:extLst>
              <p:ext uri="{D42A27DB-BD31-4B8C-83A1-F6EECF244321}">
                <p14:modId xmlns:p14="http://schemas.microsoft.com/office/powerpoint/2010/main" val="2644422425"/>
              </p:ext>
            </p:extLst>
          </p:nvPr>
        </p:nvGraphicFramePr>
        <p:xfrm>
          <a:off x="543910" y="964534"/>
          <a:ext cx="10791498" cy="4901164"/>
        </p:xfrm>
        <a:graphic>
          <a:graphicData uri="http://schemas.openxmlformats.org/drawingml/2006/table">
            <a:tbl>
              <a:tblPr/>
              <a:tblGrid>
                <a:gridCol w="42944">
                  <a:extLst>
                    <a:ext uri="{9D8B030D-6E8A-4147-A177-3AD203B41FA5}">
                      <a16:colId xmlns:a16="http://schemas.microsoft.com/office/drawing/2014/main" val="20000"/>
                    </a:ext>
                  </a:extLst>
                </a:gridCol>
                <a:gridCol w="128978">
                  <a:extLst>
                    <a:ext uri="{9D8B030D-6E8A-4147-A177-3AD203B41FA5}">
                      <a16:colId xmlns:a16="http://schemas.microsoft.com/office/drawing/2014/main" val="20001"/>
                    </a:ext>
                  </a:extLst>
                </a:gridCol>
                <a:gridCol w="159601">
                  <a:extLst>
                    <a:ext uri="{9D8B030D-6E8A-4147-A177-3AD203B41FA5}">
                      <a16:colId xmlns:a16="http://schemas.microsoft.com/office/drawing/2014/main" val="20002"/>
                    </a:ext>
                  </a:extLst>
                </a:gridCol>
                <a:gridCol w="810279">
                  <a:extLst>
                    <a:ext uri="{9D8B030D-6E8A-4147-A177-3AD203B41FA5}">
                      <a16:colId xmlns:a16="http://schemas.microsoft.com/office/drawing/2014/main" val="20003"/>
                    </a:ext>
                  </a:extLst>
                </a:gridCol>
                <a:gridCol w="1632837">
                  <a:extLst>
                    <a:ext uri="{9D8B030D-6E8A-4147-A177-3AD203B41FA5}">
                      <a16:colId xmlns:a16="http://schemas.microsoft.com/office/drawing/2014/main" val="20004"/>
                    </a:ext>
                  </a:extLst>
                </a:gridCol>
                <a:gridCol w="4493370">
                  <a:extLst>
                    <a:ext uri="{9D8B030D-6E8A-4147-A177-3AD203B41FA5}">
                      <a16:colId xmlns:a16="http://schemas.microsoft.com/office/drawing/2014/main" val="20005"/>
                    </a:ext>
                  </a:extLst>
                </a:gridCol>
                <a:gridCol w="675232">
                  <a:extLst>
                    <a:ext uri="{9D8B030D-6E8A-4147-A177-3AD203B41FA5}">
                      <a16:colId xmlns:a16="http://schemas.microsoft.com/office/drawing/2014/main" val="20006"/>
                    </a:ext>
                  </a:extLst>
                </a:gridCol>
                <a:gridCol w="503356">
                  <a:extLst>
                    <a:ext uri="{9D8B030D-6E8A-4147-A177-3AD203B41FA5}">
                      <a16:colId xmlns:a16="http://schemas.microsoft.com/office/drawing/2014/main" val="20007"/>
                    </a:ext>
                  </a:extLst>
                </a:gridCol>
                <a:gridCol w="773450">
                  <a:extLst>
                    <a:ext uri="{9D8B030D-6E8A-4147-A177-3AD203B41FA5}">
                      <a16:colId xmlns:a16="http://schemas.microsoft.com/office/drawing/2014/main" val="20008"/>
                    </a:ext>
                  </a:extLst>
                </a:gridCol>
                <a:gridCol w="1571451">
                  <a:extLst>
                    <a:ext uri="{9D8B030D-6E8A-4147-A177-3AD203B41FA5}">
                      <a16:colId xmlns:a16="http://schemas.microsoft.com/office/drawing/2014/main" val="20009"/>
                    </a:ext>
                  </a:extLst>
                </a:gridCol>
              </a:tblGrid>
              <a:tr h="261973">
                <a:tc gridSpan="5">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項　　目</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8D3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積算内容</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8D3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b="1" i="0" u="none" strike="noStrike" dirty="0">
                          <a:solidFill>
                            <a:schemeClr val="bg1"/>
                          </a:solidFill>
                          <a:effectLst/>
                          <a:latin typeface="Meiryo UI" panose="020B0604030504040204" pitchFamily="50" charset="-128"/>
                          <a:ea typeface="Meiryo UI" panose="020B0604030504040204" pitchFamily="50" charset="-128"/>
                        </a:rPr>
                        <a:t>金額［円］</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8D36"/>
                    </a:solidFill>
                  </a:tcPr>
                </a:tc>
                <a:extLst>
                  <a:ext uri="{0D108BD9-81ED-4DB2-BD59-A6C34878D82A}">
                    <a16:rowId xmlns:a16="http://schemas.microsoft.com/office/drawing/2014/main" val="10000"/>
                  </a:ext>
                </a:extLst>
              </a:tr>
              <a:tr h="243634">
                <a:tc gridSpan="4">
                  <a:txBody>
                    <a:bodyPr/>
                    <a:lstStyle/>
                    <a:p>
                      <a:pPr algn="ctr" fontAlgn="t"/>
                      <a:r>
                        <a:rPr lang="en-US" altLang="ja-JP" sz="1100" b="0" i="0" u="none" strike="noStrike" dirty="0">
                          <a:effectLst/>
                          <a:latin typeface="Meiryo UI" panose="020B0604030504040204" pitchFamily="50" charset="-128"/>
                          <a:ea typeface="Meiryo UI" panose="020B0604030504040204" pitchFamily="50" charset="-128"/>
                        </a:rPr>
                        <a:t>1.</a:t>
                      </a:r>
                      <a:r>
                        <a:rPr lang="ja-JP" altLang="en-US" sz="1100" b="0" i="0" u="none" strike="noStrike" dirty="0">
                          <a:effectLst/>
                          <a:latin typeface="Meiryo UI" panose="020B0604030504040204" pitchFamily="50" charset="-128"/>
                          <a:ea typeface="Meiryo UI" panose="020B0604030504040204" pitchFamily="50" charset="-128"/>
                        </a:rPr>
                        <a:t>直接経費</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E6D3"/>
                    </a:solidFill>
                  </a:tcPr>
                </a:tc>
                <a:tc hMerge="1">
                  <a:txBody>
                    <a:bodyPr/>
                    <a:lstStyle/>
                    <a:p>
                      <a:endParaRPr kumimoji="1" lang="ja-JP" altLang="en-US"/>
                    </a:p>
                  </a:txBody>
                  <a:tcPr/>
                </a:tc>
                <a:tc hMerge="1">
                  <a:txBody>
                    <a:bodyPr/>
                    <a:lstStyle/>
                    <a:p>
                      <a:pPr algn="ctr" fontAlgn="t"/>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pPr algn="ctr"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D3"/>
                    </a:solidFill>
                  </a:tcPr>
                </a:tc>
                <a:tc>
                  <a:txBody>
                    <a:bodyPr/>
                    <a:lstStyle/>
                    <a:p>
                      <a:pPr algn="l" fontAlgn="t"/>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例）</a:t>
                      </a:r>
                    </a:p>
                  </a:txBody>
                  <a:tcPr marL="3757" marR="3757" marT="3757" marB="0">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a:solidFill>
                            <a:srgbClr val="0000FF"/>
                          </a:solidFill>
                          <a:effectLst/>
                          <a:latin typeface="Meiryo UI" panose="020B0604030504040204" pitchFamily="50" charset="-128"/>
                          <a:ea typeface="Meiryo UI" panose="020B0604030504040204" pitchFamily="50" charset="-128"/>
                        </a:rPr>
                        <a:t>　</a:t>
                      </a:r>
                    </a:p>
                  </a:txBody>
                  <a:tcPr marL="3757" marR="3757" marT="3757"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a:solidFill>
                            <a:srgbClr val="0000FF"/>
                          </a:solidFill>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1" i="0" u="none" strike="noStrike" dirty="0">
                          <a:solidFill>
                            <a:srgbClr val="0000FF"/>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08727">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gridSpan="3">
                  <a:txBody>
                    <a:bodyPr/>
                    <a:lstStyle/>
                    <a:p>
                      <a:pPr algn="l" fontAlgn="t"/>
                      <a:r>
                        <a:rPr lang="en-US" altLang="zh-TW" sz="1100" b="0" i="0" u="none" strike="noStrike" dirty="0">
                          <a:effectLst/>
                          <a:latin typeface="Meiryo UI" panose="020B0604030504040204" pitchFamily="50" charset="-128"/>
                          <a:ea typeface="Meiryo UI" panose="020B0604030504040204" pitchFamily="50" charset="-128"/>
                        </a:rPr>
                        <a:t>Ⅰ</a:t>
                      </a:r>
                      <a:r>
                        <a:rPr lang="zh-TW" altLang="en-US" sz="1100" b="0" i="0" u="none" strike="noStrike" dirty="0">
                          <a:effectLst/>
                          <a:latin typeface="Meiryo UI" panose="020B0604030504040204" pitchFamily="50" charset="-128"/>
                          <a:ea typeface="Meiryo UI" panose="020B0604030504040204" pitchFamily="50" charset="-128"/>
                        </a:rPr>
                        <a:t>．物品費（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１）</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E6D3"/>
                    </a:solidFill>
                  </a:tcPr>
                </a:tc>
                <a:tc hMerge="1">
                  <a:txBody>
                    <a:bodyPr/>
                    <a:lstStyle/>
                    <a:p>
                      <a:endParaRPr kumimoji="1" lang="ja-JP" altLang="en-US"/>
                    </a:p>
                  </a:txBody>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2"/>
                  </a:ext>
                </a:extLst>
              </a:tr>
              <a:tr h="241146">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１．設備備品費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gridSpan="2">
                  <a:txBody>
                    <a:bodyPr/>
                    <a:lstStyle/>
                    <a:p>
                      <a:pPr algn="l" fontAlgn="t"/>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機器名（単価・個数を記載、リース・レンタルの場合は期間も記載）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pPr algn="r"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3"/>
                  </a:ext>
                </a:extLst>
              </a:tr>
              <a:tr h="192803">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E6D3"/>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２．消耗品費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○○部品   *</a:t>
                      </a:r>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数量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08727">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gridSpan="3">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Ⅱ</a:t>
                      </a:r>
                      <a:r>
                        <a:rPr lang="ja-JP" altLang="en-US" sz="1100" b="0" i="0" u="none" strike="noStrike" dirty="0" err="1">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人件費・謝金（</a:t>
                      </a:r>
                      <a:r>
                        <a:rPr lang="en-US" altLang="ja-JP" sz="1100" b="0" i="0" u="none" strike="noStrike" dirty="0">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２、３）</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E6D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1100" b="0" i="0" u="none" strike="noStrike" dirty="0">
                          <a:solidFill>
                            <a:srgbClr val="00B050"/>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5"/>
                  </a:ext>
                </a:extLst>
              </a:tr>
              <a:tr h="160875">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１．事業担当者費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zh-TW" altLang="en-US" sz="1100" b="0" i="1" u="none" strike="noStrike" dirty="0">
                          <a:solidFill>
                            <a:srgbClr val="00B050"/>
                          </a:solidFill>
                          <a:effectLst/>
                          <a:latin typeface="Meiryo UI" panose="020B0604030504040204" pitchFamily="50" charset="-128"/>
                          <a:ea typeface="Meiryo UI" panose="020B0604030504040204" pitchFamily="50" charset="-128"/>
                        </a:rPr>
                        <a:t>　　　  　 *</a:t>
                      </a:r>
                      <a:r>
                        <a:rPr lang="en-US" altLang="zh-TW" sz="1100" b="0" i="1" u="none" strike="noStrike" dirty="0">
                          <a:solidFill>
                            <a:srgbClr val="00B05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00B050"/>
                          </a:solidFill>
                          <a:effectLst/>
                          <a:latin typeface="Meiryo UI" panose="020B0604030504040204" pitchFamily="50" charset="-128"/>
                          <a:ea typeface="Meiryo UI" panose="020B0604030504040204" pitchFamily="50" charset="-128"/>
                        </a:rPr>
                        <a:t>円</a:t>
                      </a:r>
                      <a:r>
                        <a:rPr lang="en-US" altLang="zh-TW" sz="1100" b="0" i="1" u="none" strike="noStrike" dirty="0">
                          <a:solidFill>
                            <a:srgbClr val="00B05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00B050"/>
                          </a:solidFill>
                          <a:effectLst/>
                          <a:latin typeface="Meiryo UI" panose="020B0604030504040204" pitchFamily="50" charset="-128"/>
                          <a:ea typeface="Meiryo UI" panose="020B0604030504040204" pitchFamily="50" charset="-128"/>
                        </a:rPr>
                        <a:t>人･時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6"/>
                  </a:ext>
                </a:extLst>
              </a:tr>
              <a:tr h="216708">
                <a:tc gridSpan="2">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２．事業補助者費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zh-TW" altLang="en-US" sz="1100" b="0" i="1" u="none" strike="noStrike" dirty="0">
                          <a:solidFill>
                            <a:srgbClr val="00B050"/>
                          </a:solidFill>
                          <a:effectLst/>
                          <a:latin typeface="Meiryo UI" panose="020B0604030504040204" pitchFamily="50" charset="-128"/>
                          <a:ea typeface="Meiryo UI" panose="020B0604030504040204" pitchFamily="50" charset="-128"/>
                        </a:rPr>
                        <a:t>　　　　　 *</a:t>
                      </a:r>
                      <a:r>
                        <a:rPr lang="en-US" altLang="zh-TW" sz="1100" b="0" i="1" u="none" strike="noStrike" dirty="0">
                          <a:solidFill>
                            <a:srgbClr val="00B05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00B050"/>
                          </a:solidFill>
                          <a:effectLst/>
                          <a:latin typeface="Meiryo UI" panose="020B0604030504040204" pitchFamily="50" charset="-128"/>
                          <a:ea typeface="Meiryo UI" panose="020B0604030504040204" pitchFamily="50" charset="-128"/>
                        </a:rPr>
                        <a:t>円</a:t>
                      </a:r>
                      <a:r>
                        <a:rPr lang="en-US" altLang="zh-TW" sz="1100" b="0" i="1" u="none" strike="noStrike" dirty="0">
                          <a:solidFill>
                            <a:srgbClr val="00B05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00B050"/>
                          </a:solidFill>
                          <a:effectLst/>
                          <a:latin typeface="Meiryo UI" panose="020B0604030504040204" pitchFamily="50" charset="-128"/>
                          <a:ea typeface="Meiryo UI" panose="020B0604030504040204" pitchFamily="50" charset="-128"/>
                        </a:rPr>
                        <a:t>人･時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7"/>
                  </a:ext>
                </a:extLst>
              </a:tr>
              <a:tr h="208727">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E6D3"/>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３．謝金</a:t>
                      </a:r>
                    </a:p>
                  </a:txBody>
                  <a:tcPr marL="3757" marR="3757" marT="3757" marB="0">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E6D3"/>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E6D3"/>
                    </a:solidFill>
                  </a:tcPr>
                </a:tc>
                <a:tc>
                  <a:txBody>
                    <a:bodyPr/>
                    <a:lstStyle/>
                    <a:p>
                      <a:pPr algn="l" fontAlgn="t"/>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○○に関する謝金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160875">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gridSpan="3">
                  <a:txBody>
                    <a:bodyPr/>
                    <a:lstStyle/>
                    <a:p>
                      <a:pPr algn="l" fontAlgn="t"/>
                      <a:r>
                        <a:rPr lang="en-US" altLang="zh-TW" sz="1100" b="0" i="0" u="none" strike="noStrike" dirty="0">
                          <a:effectLst/>
                          <a:latin typeface="Meiryo UI" panose="020B0604030504040204" pitchFamily="50" charset="-128"/>
                          <a:ea typeface="Meiryo UI" panose="020B0604030504040204" pitchFamily="50" charset="-128"/>
                        </a:rPr>
                        <a:t>Ⅲ</a:t>
                      </a:r>
                      <a:r>
                        <a:rPr lang="zh-TW" altLang="en-US" sz="1100" b="0" i="0" u="none" strike="noStrike" dirty="0">
                          <a:effectLst/>
                          <a:latin typeface="Meiryo UI" panose="020B0604030504040204" pitchFamily="50" charset="-128"/>
                          <a:ea typeface="Meiryo UI" panose="020B0604030504040204" pitchFamily="50" charset="-128"/>
                        </a:rPr>
                        <a:t>．旅費（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３）</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E6D3"/>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1100" b="0" i="0" u="none" strike="noStrike" dirty="0">
                          <a:solidFill>
                            <a:srgbClr val="00B050"/>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9"/>
                  </a:ext>
                </a:extLst>
              </a:tr>
              <a:tr h="208727">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１．旅費</a:t>
                      </a:r>
                    </a:p>
                  </a:txBody>
                  <a:tcPr marL="3757" marR="3757" marT="3757" marB="0">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a:txBody>
                    <a:bodyPr/>
                    <a:lstStyle/>
                    <a:p>
                      <a:pPr algn="l" fontAlgn="t"/>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東京－○○間</a:t>
                      </a:r>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 **,***</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0"/>
                  </a:ext>
                </a:extLst>
              </a:tr>
              <a:tr h="160875">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２．委員等旅費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東京－○○間</a:t>
                      </a:r>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 **,***</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solidFill>
                            <a:srgbClr val="FF0000"/>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1"/>
                  </a:ext>
                </a:extLst>
              </a:tr>
              <a:tr h="160875">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E6D3"/>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３．委員等調査費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東京－○○間</a:t>
                      </a:r>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 **,***</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人・回</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solidFill>
                            <a:srgbClr val="FF0000"/>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160875">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gridSpan="2">
                  <a:txBody>
                    <a:bodyPr/>
                    <a:lstStyle/>
                    <a:p>
                      <a:pPr algn="l" fontAlgn="t"/>
                      <a:r>
                        <a:rPr lang="en-US" altLang="ja-JP" sz="1100" b="0" i="0" u="none" strike="noStrike" dirty="0">
                          <a:effectLst/>
                          <a:latin typeface="Meiryo UI" panose="020B0604030504040204" pitchFamily="50" charset="-128"/>
                          <a:ea typeface="Meiryo UI" panose="020B0604030504040204" pitchFamily="50" charset="-128"/>
                        </a:rPr>
                        <a:t>Ⅳ</a:t>
                      </a:r>
                      <a:r>
                        <a:rPr lang="ja-JP" altLang="en-US" sz="1100" b="0" i="0" u="none" strike="noStrike" dirty="0" err="1">
                          <a:effectLst/>
                          <a:latin typeface="Meiryo UI" panose="020B0604030504040204" pitchFamily="50" charset="-128"/>
                          <a:ea typeface="Meiryo UI" panose="020B0604030504040204" pitchFamily="50" charset="-128"/>
                        </a:rPr>
                        <a:t>．</a:t>
                      </a:r>
                      <a:r>
                        <a:rPr lang="ja-JP" altLang="en-US" sz="1100" b="0" i="0" u="none" strike="noStrike" dirty="0">
                          <a:effectLst/>
                          <a:latin typeface="Meiryo UI" panose="020B0604030504040204" pitchFamily="50" charset="-128"/>
                          <a:ea typeface="Meiryo UI" panose="020B0604030504040204" pitchFamily="50" charset="-128"/>
                        </a:rPr>
                        <a:t>その他</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E6D3"/>
                    </a:solidFill>
                  </a:tcPr>
                </a:tc>
                <a:tc hMerge="1">
                  <a:txBody>
                    <a:bodyPr/>
                    <a:lstStyle/>
                    <a:p>
                      <a:pPr algn="l" fontAlgn="t"/>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99"/>
                    </a:solidFill>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a:txBody>
                    <a:bodyPr/>
                    <a:lstStyle/>
                    <a:p>
                      <a:pPr algn="l" fontAlgn="t"/>
                      <a:r>
                        <a:rPr lang="ja-JP" altLang="en-US" sz="1100" b="0" i="0" u="none" strike="noStrike" dirty="0">
                          <a:solidFill>
                            <a:srgbClr val="00B050"/>
                          </a:solidFill>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3"/>
                  </a:ext>
                </a:extLst>
              </a:tr>
              <a:tr h="160875">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１．外注費（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１）</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zh-TW" altLang="en-US" sz="1100" b="0" i="1" u="none" strike="noStrike" dirty="0">
                          <a:solidFill>
                            <a:srgbClr val="00B050"/>
                          </a:solidFill>
                          <a:effectLst/>
                          <a:latin typeface="Meiryo UI" panose="020B0604030504040204" pitchFamily="50" charset="-128"/>
                          <a:ea typeface="Meiryo UI" panose="020B0604030504040204" pitchFamily="50" charset="-128"/>
                        </a:rPr>
                        <a:t>保守費、改造修理費、業務請負等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4"/>
                  </a:ext>
                </a:extLst>
              </a:tr>
              <a:tr h="160875">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２．印刷製本費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印刷・製本代等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5"/>
                  </a:ext>
                </a:extLst>
              </a:tr>
              <a:tr h="160875">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３．通信運搬費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回線使用料  *</a:t>
                      </a:r>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ヶ月</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6"/>
                  </a:ext>
                </a:extLst>
              </a:tr>
              <a:tr h="160875">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４．</a:t>
                      </a:r>
                      <a:r>
                        <a:rPr lang="ja-JP" altLang="en-US" sz="1100" b="0" i="0" u="none" strike="noStrike" dirty="0">
                          <a:effectLst/>
                          <a:latin typeface="Meiryo UI" panose="020B0604030504040204" pitchFamily="50" charset="-128"/>
                          <a:ea typeface="Meiryo UI" panose="020B0604030504040204" pitchFamily="50" charset="-128"/>
                        </a:rPr>
                        <a:t>光熱量費</a:t>
                      </a:r>
                      <a:endParaRPr lang="zh-TW"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光熱費　　  *</a:t>
                      </a:r>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円</a:t>
                      </a:r>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ヶ月</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7"/>
                  </a:ext>
                </a:extLst>
              </a:tr>
              <a:tr h="160875">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a:noFill/>
                    </a:lnB>
                    <a:solidFill>
                      <a:srgbClr val="FFE6D3"/>
                    </a:solidFill>
                  </a:tcPr>
                </a:tc>
                <a:tc gridSpan="2">
                  <a:txBody>
                    <a:bodyPr/>
                    <a:lstStyle/>
                    <a:p>
                      <a:pPr algn="l" fontAlgn="t"/>
                      <a:r>
                        <a:rPr lang="zh-TW" altLang="en-US" sz="1100" b="0" i="0" u="none" strike="noStrike" dirty="0">
                          <a:effectLst/>
                          <a:latin typeface="Meiryo UI" panose="020B0604030504040204" pitchFamily="50" charset="-128"/>
                          <a:ea typeface="Meiryo UI" panose="020B0604030504040204" pitchFamily="50" charset="-128"/>
                        </a:rPr>
                        <a:t>５．</a:t>
                      </a:r>
                      <a:r>
                        <a:rPr lang="ja-JP" altLang="en-US" sz="1100" b="0" i="0" u="none" strike="noStrike" dirty="0">
                          <a:effectLst/>
                          <a:latin typeface="Meiryo UI" panose="020B0604030504040204" pitchFamily="50" charset="-128"/>
                          <a:ea typeface="Meiryo UI" panose="020B0604030504040204" pitchFamily="50" charset="-128"/>
                        </a:rPr>
                        <a:t>会議費</a:t>
                      </a:r>
                      <a:endParaRPr lang="zh-TW" altLang="en-US" sz="1100" b="0" i="0" u="none" strike="noStrike" dirty="0">
                        <a:effectLst/>
                        <a:latin typeface="Meiryo UI" panose="020B0604030504040204" pitchFamily="50" charset="-128"/>
                        <a:ea typeface="Meiryo UI" panose="020B0604030504040204" pitchFamily="50" charset="-128"/>
                      </a:endParaRP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会場借料等</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18"/>
                  </a:ext>
                </a:extLst>
              </a:tr>
              <a:tr h="160875">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25400" cap="flat" cmpd="dbl" algn="ctr">
                      <a:solidFill>
                        <a:srgbClr val="000000"/>
                      </a:solidFill>
                      <a:prstDash val="solid"/>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25400" cap="flat" cmpd="dbl" algn="ctr">
                      <a:solidFill>
                        <a:srgbClr val="000000"/>
                      </a:solidFill>
                      <a:prstDash val="solid"/>
                      <a:round/>
                      <a:headEnd type="none" w="med" len="med"/>
                      <a:tailEnd type="none" w="med" len="med"/>
                    </a:lnB>
                    <a:solidFill>
                      <a:srgbClr val="FFE6D3"/>
                    </a:solidFill>
                  </a:tcPr>
                </a:tc>
                <a:tc gridSpan="2">
                  <a:txBody>
                    <a:bodyPr/>
                    <a:lstStyle/>
                    <a:p>
                      <a:pPr algn="l" fontAlgn="t"/>
                      <a:r>
                        <a:rPr lang="ja-JP" altLang="en-US" sz="1100" b="0" i="0" u="none" strike="noStrike" dirty="0">
                          <a:effectLst/>
                          <a:latin typeface="Meiryo UI" panose="020B0604030504040204" pitchFamily="50" charset="-128"/>
                          <a:ea typeface="Meiryo UI" panose="020B0604030504040204" pitchFamily="50" charset="-128"/>
                        </a:rPr>
                        <a:t>６．その他（諸経費）</a:t>
                      </a:r>
                    </a:p>
                  </a:txBody>
                  <a:tcPr marL="3757" marR="3757" marT="3757"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E6D3"/>
                    </a:solidFill>
                  </a:tcPr>
                </a:tc>
                <a:tc hMerge="1">
                  <a:txBody>
                    <a:bodyPr/>
                    <a:lstStyle/>
                    <a:p>
                      <a:endParaRPr kumimoji="1" lang="ja-JP" altLang="en-US"/>
                    </a:p>
                  </a:txBody>
                  <a:tcPr/>
                </a:tc>
                <a:tc>
                  <a:txBody>
                    <a:bodyPr/>
                    <a:lstStyle/>
                    <a:p>
                      <a:pPr algn="l" fontAlgn="t"/>
                      <a:r>
                        <a:rPr lang="en-US" altLang="ja-JP" sz="1100" b="0" i="1" u="none" strike="noStrike" dirty="0">
                          <a:solidFill>
                            <a:srgbClr val="00B050"/>
                          </a:solidFill>
                          <a:effectLst/>
                          <a:latin typeface="Meiryo UI" panose="020B0604030504040204" pitchFamily="50" charset="-128"/>
                          <a:ea typeface="Meiryo UI" panose="020B0604030504040204" pitchFamily="50" charset="-128"/>
                        </a:rPr>
                        <a:t>※</a:t>
                      </a:r>
                      <a:r>
                        <a:rPr lang="ja-JP" altLang="en-US" sz="1100" b="0" i="1" u="none" strike="noStrike" dirty="0">
                          <a:solidFill>
                            <a:srgbClr val="00B050"/>
                          </a:solidFill>
                          <a:effectLst/>
                          <a:latin typeface="Meiryo UI" panose="020B0604030504040204" pitchFamily="50" charset="-128"/>
                          <a:ea typeface="Meiryo UI" panose="020B0604030504040204" pitchFamily="50" charset="-128"/>
                        </a:rPr>
                        <a:t>詳細に記入のこと。</a:t>
                      </a:r>
                    </a:p>
                  </a:txBody>
                  <a:tcPr marL="3757" marR="3757" marT="375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a:noFill/>
                    </a:lnL>
                    <a:lnR>
                      <a:noFill/>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r" fontAlgn="t"/>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9"/>
                  </a:ext>
                </a:extLst>
              </a:tr>
              <a:tr h="160875">
                <a:tc gridSpan="5">
                  <a:txBody>
                    <a:bodyPr/>
                    <a:lstStyle/>
                    <a:p>
                      <a:pPr algn="ctr" fontAlgn="ctr"/>
                      <a:r>
                        <a:rPr lang="zh-TW" altLang="en-US" sz="1100" b="0" i="0" u="none" strike="noStrike" dirty="0">
                          <a:effectLst/>
                          <a:latin typeface="Meiryo UI" panose="020B0604030504040204" pitchFamily="50" charset="-128"/>
                          <a:ea typeface="Meiryo UI" panose="020B0604030504040204" pitchFamily="50" charset="-128"/>
                        </a:rPr>
                        <a:t>　合　　　　計</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D3"/>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en-US" altLang="ja-JP" sz="1100" b="0" i="0" u="none" strike="noStrike" dirty="0">
                          <a:effectLst/>
                          <a:latin typeface="Meiryo UI" panose="020B0604030504040204" pitchFamily="50" charset="-128"/>
                          <a:ea typeface="Meiryo UI" panose="020B0604030504040204" pitchFamily="50" charset="-128"/>
                        </a:rPr>
                        <a:t>Ⅰ</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Ⅱ</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Ⅲ</a:t>
                      </a: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Ⅳ</a:t>
                      </a:r>
                    </a:p>
                  </a:txBody>
                  <a:tcPr marL="3757" marR="3757" marT="3757" marB="0" anchor="ctr">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0"/>
                  </a:ext>
                </a:extLst>
              </a:tr>
              <a:tr h="318224">
                <a:tc gridSpan="2">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ja-JP" altLang="en-US" sz="1100" b="0" i="0" u="none" strike="noStrike">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dirty="0">
                        <a:solidFill>
                          <a:srgbClr val="FF0000"/>
                        </a:solidFill>
                        <a:effectLst/>
                        <a:latin typeface="Meiryo UI" panose="020B0604030504040204" pitchFamily="50" charset="-128"/>
                        <a:ea typeface="Meiryo UI" panose="020B0604030504040204" pitchFamily="50" charset="-128"/>
                      </a:endParaRPr>
                    </a:p>
                  </a:txBody>
                  <a:tcPr marL="3757" marR="3757" marT="3757" marB="0" anchor="ctr">
                    <a:lnL>
                      <a:noFill/>
                    </a:lnL>
                    <a:lnR>
                      <a:noFill/>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p>
                      <a:pPr algn="r" fontAlgn="ctr"/>
                      <a:r>
                        <a:rPr lang="ja-JP" altLang="en-US" sz="1100" b="0" i="0" u="none" strike="noStrike" dirty="0">
                          <a:effectLst/>
                          <a:latin typeface="Meiryo UI" panose="020B0604030504040204" pitchFamily="50" charset="-128"/>
                          <a:ea typeface="Meiryo UI" panose="020B0604030504040204" pitchFamily="50" charset="-128"/>
                        </a:rPr>
                        <a:t>（壱円未満は端数切捨）</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ja-JP" altLang="en-US" sz="1100" b="0" i="0" u="none" strike="noStrike" dirty="0">
                        <a:effectLst/>
                        <a:latin typeface="Meiryo UI" panose="020B0604030504040204" pitchFamily="50" charset="-128"/>
                        <a:ea typeface="Meiryo UI" panose="020B0604030504040204" pitchFamily="50" charset="-128"/>
                      </a:endParaRPr>
                    </a:p>
                  </a:txBody>
                  <a:tcPr marL="3757" marR="3757" marT="375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1"/>
                  </a:ext>
                </a:extLst>
              </a:tr>
              <a:tr h="160875">
                <a:tc gridSpan="5">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２．一般管理費（</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４）</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D3"/>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Ⅰ</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Ⅱ</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Ⅲ</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Ⅳ</a:t>
                      </a:r>
                      <a:r>
                        <a:rPr lang="zh-TW" altLang="en-US" sz="1100" b="0" i="0" u="none" strike="noStrike" dirty="0">
                          <a:effectLst/>
                          <a:latin typeface="Meiryo UI" panose="020B0604030504040204" pitchFamily="50" charset="-128"/>
                          <a:ea typeface="Meiryo UI" panose="020B0604030504040204" pitchFamily="50" charset="-128"/>
                        </a:rPr>
                        <a:t>）</a:t>
                      </a:r>
                      <a:r>
                        <a:rPr lang="en-US" altLang="zh-TW" sz="1100" b="0" i="0" u="none" strike="noStrike" dirty="0">
                          <a:effectLst/>
                          <a:latin typeface="Meiryo UI" panose="020B0604030504040204" pitchFamily="50" charset="-128"/>
                          <a:ea typeface="Meiryo UI" panose="020B0604030504040204" pitchFamily="50" charset="-128"/>
                        </a:rPr>
                        <a:t>×</a:t>
                      </a:r>
                      <a:r>
                        <a:rPr lang="zh-TW" altLang="en-US" sz="1100" b="0" i="0" u="none" strike="noStrike" dirty="0">
                          <a:effectLst/>
                          <a:latin typeface="Meiryo UI" panose="020B0604030504040204" pitchFamily="50" charset="-128"/>
                          <a:ea typeface="Meiryo UI" panose="020B0604030504040204" pitchFamily="50" charset="-128"/>
                        </a:rPr>
                        <a:t>一般管理費率　</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a:t>
                      </a:r>
                      <a:r>
                        <a:rPr lang="en-US" altLang="zh-TW" sz="1100" b="0" i="1" u="none" strike="noStrike" dirty="0">
                          <a:solidFill>
                            <a:srgbClr val="FF0000"/>
                          </a:solidFill>
                          <a:effectLst/>
                          <a:latin typeface="Meiryo UI" panose="020B0604030504040204" pitchFamily="50" charset="-128"/>
                          <a:ea typeface="Meiryo UI" panose="020B0604030504040204" pitchFamily="50" charset="-128"/>
                        </a:rPr>
                        <a:t>.*</a:t>
                      </a:r>
                      <a:r>
                        <a:rPr lang="zh-TW" altLang="en-US" sz="1100" b="0" i="1" u="none" strike="noStrike" dirty="0">
                          <a:solidFill>
                            <a:srgbClr val="FF0000"/>
                          </a:solidFill>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a:effectLst/>
                          <a:latin typeface="Meiryo UI" panose="020B0604030504040204" pitchFamily="50" charset="-128"/>
                          <a:ea typeface="Meiryo UI" panose="020B0604030504040204" pitchFamily="50" charset="-128"/>
                        </a:rPr>
                        <a:t>*</a:t>
                      </a:r>
                      <a:r>
                        <a:rPr lang="en-US" altLang="ja-JP" sz="1100" b="0" i="0" u="none" strike="noStrike">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60875">
                <a:tc>
                  <a:txBody>
                    <a:bodyPr/>
                    <a:lstStyle/>
                    <a:p>
                      <a:pPr algn="l" fontAlgn="ctr"/>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ja-JP" altLang="en-US" sz="1100" b="0" i="0" u="none" strike="noStrike">
                        <a:effectLst/>
                        <a:latin typeface="Meiryo UI" panose="020B0604030504040204" pitchFamily="50" charset="-128"/>
                        <a:ea typeface="Meiryo UI" panose="020B0604030504040204" pitchFamily="50" charset="-128"/>
                      </a:endParaRP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23"/>
                  </a:ext>
                </a:extLst>
              </a:tr>
              <a:tr h="160875">
                <a:tc gridSpan="5">
                  <a:txBody>
                    <a:bodyPr/>
                    <a:lstStyle/>
                    <a:p>
                      <a:pPr algn="l" fontAlgn="ctr"/>
                      <a:r>
                        <a:rPr lang="ja-JP" altLang="en-US" sz="1100" b="0" i="0" u="none" strike="noStrike" dirty="0">
                          <a:effectLst/>
                          <a:latin typeface="Meiryo UI" panose="020B0604030504040204" pitchFamily="50" charset="-128"/>
                          <a:ea typeface="Meiryo UI" panose="020B0604030504040204" pitchFamily="50" charset="-128"/>
                        </a:rPr>
                        <a:t>３．総　額</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zh-TW" altLang="en-US" sz="1100" b="0" i="0" u="none" strike="noStrike" dirty="0">
                          <a:effectLst/>
                          <a:latin typeface="Meiryo UI" panose="020B0604030504040204" pitchFamily="50" charset="-128"/>
                          <a:ea typeface="Meiryo UI" panose="020B0604030504040204" pitchFamily="50" charset="-128"/>
                        </a:rPr>
                        <a:t>１．直接経費　＋　２．一般管理費</a:t>
                      </a:r>
                    </a:p>
                  </a:txBody>
                  <a:tcPr marL="3757" marR="3757" marT="37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　</a:t>
                      </a:r>
                    </a:p>
                  </a:txBody>
                  <a:tcPr marL="3757" marR="3757" marT="37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ja-JP" altLang="en-US" sz="1100" b="0" i="0" u="none" strike="noStrike" dirty="0">
                          <a:effectLst/>
                          <a:latin typeface="Meiryo UI" panose="020B0604030504040204" pitchFamily="50" charset="-128"/>
                          <a:ea typeface="Meiryo UI" panose="020B0604030504040204" pitchFamily="50" charset="-128"/>
                        </a:rPr>
                        <a:t>**</a:t>
                      </a:r>
                      <a:r>
                        <a:rPr lang="en-US" altLang="ja-JP" sz="1100" b="0" i="0" u="none" strike="noStrike" dirty="0">
                          <a:effectLst/>
                          <a:latin typeface="Meiryo UI" panose="020B0604030504040204" pitchFamily="50" charset="-128"/>
                          <a:ea typeface="Meiryo UI" panose="020B0604030504040204" pitchFamily="50" charset="-128"/>
                        </a:rPr>
                        <a:t>,***,***</a:t>
                      </a:r>
                    </a:p>
                  </a:txBody>
                  <a:tcPr marL="3757" marR="3757" marT="37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bl>
          </a:graphicData>
        </a:graphic>
      </p:graphicFrame>
      <p:sp>
        <p:nvSpPr>
          <p:cNvPr id="2031" name="正方形/長方形 3"/>
          <p:cNvSpPr/>
          <p:nvPr/>
        </p:nvSpPr>
        <p:spPr>
          <a:xfrm>
            <a:off x="622738" y="5867469"/>
            <a:ext cx="10176221" cy="1015663"/>
          </a:xfrm>
          <a:prstGeom prst="rect">
            <a:avLst/>
          </a:prstGeom>
        </p:spPr>
        <p:txBody>
          <a:bodyPr wrap="square">
            <a:spAutoFit/>
          </a:bodyPr>
          <a:lstStyle/>
          <a:p>
            <a:pPr eaLnBrk="0" fontAlgn="base" hangingPunct="0">
              <a:spcBef>
                <a:spcPct val="0"/>
              </a:spcBef>
              <a:spcAft>
                <a:spcPct val="0"/>
              </a:spcAft>
              <a:defRPr/>
            </a:pPr>
            <a:r>
              <a:rPr kumimoji="1" lang="ja-JP" altLang="en-US" sz="1000" dirty="0">
                <a:solidFill>
                  <a:srgbClr val="000000"/>
                </a:solidFill>
                <a:latin typeface="Meiryo UI" panose="020B0604030504040204" pitchFamily="50" charset="-128"/>
                <a:ea typeface="Meiryo UI" panose="020B0604030504040204" pitchFamily="50" charset="-128"/>
              </a:rPr>
              <a:t>≪注意事項≫</a:t>
            </a:r>
          </a:p>
          <a:p>
            <a:pPr eaLnBrk="0" fontAlgn="base" hangingPunct="0">
              <a:spcBef>
                <a:spcPct val="0"/>
              </a:spcBef>
              <a:spcAft>
                <a:spcPct val="0"/>
              </a:spcAft>
              <a:defRPr/>
            </a:pPr>
            <a:r>
              <a:rPr kumimoji="1" lang="ja-JP" altLang="en-US" sz="1000" b="1" u="sng" dirty="0">
                <a:solidFill>
                  <a:srgbClr val="FF0000"/>
                </a:solidFill>
                <a:latin typeface="Meiryo UI" panose="020B0604030504040204" pitchFamily="50" charset="-128"/>
                <a:ea typeface="Meiryo UI" panose="020B0604030504040204" pitchFamily="50" charset="-128"/>
              </a:rPr>
              <a:t>（</a:t>
            </a:r>
            <a:r>
              <a:rPr kumimoji="1" lang="en-US" altLang="ja-JP" sz="1000" b="1" u="sng" dirty="0">
                <a:solidFill>
                  <a:srgbClr val="FF0000"/>
                </a:solidFill>
                <a:latin typeface="Meiryo UI" panose="020B0604030504040204" pitchFamily="50" charset="-128"/>
                <a:ea typeface="Meiryo UI" panose="020B0604030504040204" pitchFamily="50" charset="-128"/>
              </a:rPr>
              <a:t>※</a:t>
            </a:r>
            <a:r>
              <a:rPr kumimoji="1" lang="ja-JP" altLang="en-US" sz="1000" b="1" u="sng" dirty="0">
                <a:solidFill>
                  <a:srgbClr val="FF0000"/>
                </a:solidFill>
                <a:latin typeface="Meiryo UI" panose="020B0604030504040204" pitchFamily="50" charset="-128"/>
                <a:ea typeface="Meiryo UI" panose="020B0604030504040204" pitchFamily="50" charset="-128"/>
              </a:rPr>
              <a:t>１）「</a:t>
            </a:r>
            <a:r>
              <a:rPr kumimoji="1" lang="en-US" altLang="ja-JP" sz="1000" b="1" u="sng" dirty="0">
                <a:solidFill>
                  <a:srgbClr val="FF0000"/>
                </a:solidFill>
                <a:latin typeface="Meiryo UI" panose="020B0604030504040204" pitchFamily="50" charset="-128"/>
                <a:ea typeface="Meiryo UI" panose="020B0604030504040204" pitchFamily="50" charset="-128"/>
              </a:rPr>
              <a:t>Ⅰ</a:t>
            </a:r>
            <a:r>
              <a:rPr kumimoji="1" lang="ja-JP" altLang="en-US" sz="1000" b="1" u="sng" dirty="0" err="1">
                <a:solidFill>
                  <a:srgbClr val="FF0000"/>
                </a:solidFill>
                <a:latin typeface="Meiryo UI" panose="020B0604030504040204" pitchFamily="50" charset="-128"/>
                <a:ea typeface="Meiryo UI" panose="020B0604030504040204" pitchFamily="50" charset="-128"/>
              </a:rPr>
              <a:t>．</a:t>
            </a:r>
            <a:r>
              <a:rPr kumimoji="1" lang="ja-JP" altLang="en-US" sz="1000" b="1" u="sng" dirty="0">
                <a:solidFill>
                  <a:srgbClr val="FF0000"/>
                </a:solidFill>
                <a:latin typeface="Meiryo UI" panose="020B0604030504040204" pitchFamily="50" charset="-128"/>
                <a:ea typeface="Meiryo UI" panose="020B0604030504040204" pitchFamily="50" charset="-128"/>
              </a:rPr>
              <a:t>物品費」及び「</a:t>
            </a:r>
            <a:r>
              <a:rPr kumimoji="1" lang="en-US" altLang="ja-JP" sz="1000" b="1" u="sng" dirty="0">
                <a:solidFill>
                  <a:srgbClr val="FF0000"/>
                </a:solidFill>
                <a:latin typeface="Meiryo UI" panose="020B0604030504040204" pitchFamily="50" charset="-128"/>
                <a:ea typeface="Meiryo UI" panose="020B0604030504040204" pitchFamily="50" charset="-128"/>
              </a:rPr>
              <a:t>Ⅳ</a:t>
            </a:r>
            <a:r>
              <a:rPr kumimoji="1" lang="ja-JP" altLang="en-US" sz="1000" b="1" u="sng" dirty="0" err="1">
                <a:solidFill>
                  <a:srgbClr val="FF0000"/>
                </a:solidFill>
                <a:latin typeface="Meiryo UI" panose="020B0604030504040204" pitchFamily="50" charset="-128"/>
                <a:ea typeface="Meiryo UI" panose="020B0604030504040204" pitchFamily="50" charset="-128"/>
              </a:rPr>
              <a:t>．</a:t>
            </a:r>
            <a:r>
              <a:rPr kumimoji="1" lang="ja-JP" altLang="en-US" sz="1000" b="1" u="sng" dirty="0">
                <a:solidFill>
                  <a:srgbClr val="FF0000"/>
                </a:solidFill>
                <a:latin typeface="Meiryo UI" panose="020B0604030504040204" pitchFamily="50" charset="-128"/>
                <a:ea typeface="Meiryo UI" panose="020B0604030504040204" pitchFamily="50" charset="-128"/>
              </a:rPr>
              <a:t>１．外注費」については根拠となる見積書を添付すること。</a:t>
            </a:r>
          </a:p>
          <a:p>
            <a:pPr eaLnBrk="0" fontAlgn="base" hangingPunct="0">
              <a:spcBef>
                <a:spcPct val="0"/>
              </a:spcBef>
              <a:spcAft>
                <a:spcPct val="0"/>
              </a:spcAft>
              <a:defRPr/>
            </a:pPr>
            <a:r>
              <a:rPr kumimoji="1" lang="ja-JP" altLang="en-US" sz="1000" dirty="0">
                <a:solidFill>
                  <a:srgbClr val="000000"/>
                </a:solidFill>
                <a:latin typeface="Meiryo UI" panose="020B0604030504040204" pitchFamily="50" charset="-128"/>
                <a:ea typeface="Meiryo UI" panose="020B0604030504040204" pitchFamily="50" charset="-128"/>
              </a:rPr>
              <a:t>（</a:t>
            </a:r>
            <a:r>
              <a:rPr kumimoji="1" lang="en-US" altLang="ja-JP" sz="1000" dirty="0">
                <a:solidFill>
                  <a:srgbClr val="000000"/>
                </a:solidFill>
                <a:latin typeface="Meiryo UI" panose="020B0604030504040204" pitchFamily="50" charset="-128"/>
                <a:ea typeface="Meiryo UI" panose="020B0604030504040204" pitchFamily="50" charset="-128"/>
              </a:rPr>
              <a:t>※</a:t>
            </a:r>
            <a:r>
              <a:rPr kumimoji="1" lang="ja-JP" altLang="en-US" sz="1000" dirty="0">
                <a:solidFill>
                  <a:srgbClr val="000000"/>
                </a:solidFill>
                <a:latin typeface="Meiryo UI" panose="020B0604030504040204" pitchFamily="50" charset="-128"/>
                <a:ea typeface="Meiryo UI" panose="020B0604030504040204" pitchFamily="50" charset="-128"/>
              </a:rPr>
              <a:t>２）提案者が地方公共団体の場合、事業担当者及び事業補助者の人件費は計上できない。</a:t>
            </a:r>
          </a:p>
          <a:p>
            <a:pPr eaLnBrk="0" fontAlgn="base" hangingPunct="0">
              <a:spcBef>
                <a:spcPct val="0"/>
              </a:spcBef>
              <a:spcAft>
                <a:spcPct val="0"/>
              </a:spcAft>
              <a:defRPr/>
            </a:pPr>
            <a:r>
              <a:rPr kumimoji="1" lang="ja-JP" altLang="en-US" sz="1000" dirty="0">
                <a:solidFill>
                  <a:srgbClr val="000000"/>
                </a:solidFill>
                <a:latin typeface="Meiryo UI" panose="020B0604030504040204" pitchFamily="50" charset="-128"/>
                <a:ea typeface="Meiryo UI" panose="020B0604030504040204" pitchFamily="50" charset="-128"/>
              </a:rPr>
              <a:t>（</a:t>
            </a:r>
            <a:r>
              <a:rPr kumimoji="1" lang="en-US" altLang="ja-JP" sz="1000" dirty="0">
                <a:solidFill>
                  <a:srgbClr val="000000"/>
                </a:solidFill>
                <a:latin typeface="Meiryo UI" panose="020B0604030504040204" pitchFamily="50" charset="-128"/>
                <a:ea typeface="Meiryo UI" panose="020B0604030504040204" pitchFamily="50" charset="-128"/>
              </a:rPr>
              <a:t>※</a:t>
            </a:r>
            <a:r>
              <a:rPr kumimoji="1" lang="ja-JP" altLang="en-US" sz="1000" dirty="0">
                <a:solidFill>
                  <a:srgbClr val="000000"/>
                </a:solidFill>
                <a:latin typeface="Meiryo UI" panose="020B0604030504040204" pitchFamily="50" charset="-128"/>
                <a:ea typeface="Meiryo UI" panose="020B0604030504040204" pitchFamily="50" charset="-128"/>
              </a:rPr>
              <a:t>３）人件費を積算に含む場合、時間単価は、各事業担当者・事業補助者ごとの健康保険等級等を元に、別紙の人件費標準単価表に基づき積算すること。</a:t>
            </a:r>
          </a:p>
          <a:p>
            <a:pPr eaLnBrk="0" fontAlgn="base" hangingPunct="0">
              <a:spcBef>
                <a:spcPct val="0"/>
              </a:spcBef>
              <a:spcAft>
                <a:spcPct val="0"/>
              </a:spcAft>
              <a:defRPr/>
            </a:pPr>
            <a:r>
              <a:rPr kumimoji="1" lang="ja-JP" altLang="en-US" sz="1000" dirty="0">
                <a:solidFill>
                  <a:srgbClr val="000000"/>
                </a:solidFill>
                <a:latin typeface="Meiryo UI" panose="020B0604030504040204" pitchFamily="50" charset="-128"/>
                <a:ea typeface="Meiryo UI" panose="020B0604030504040204" pitchFamily="50" charset="-128"/>
              </a:rPr>
              <a:t>（</a:t>
            </a:r>
            <a:r>
              <a:rPr kumimoji="1" lang="en-US" altLang="ja-JP" sz="1000" dirty="0">
                <a:solidFill>
                  <a:srgbClr val="000000"/>
                </a:solidFill>
                <a:latin typeface="Meiryo UI" panose="020B0604030504040204" pitchFamily="50" charset="-128"/>
                <a:ea typeface="Meiryo UI" panose="020B0604030504040204" pitchFamily="50" charset="-128"/>
              </a:rPr>
              <a:t>※</a:t>
            </a:r>
            <a:r>
              <a:rPr kumimoji="1" lang="ja-JP" altLang="en-US" sz="1000" dirty="0">
                <a:solidFill>
                  <a:srgbClr val="000000"/>
                </a:solidFill>
                <a:latin typeface="Meiryo UI" panose="020B0604030504040204" pitchFamily="50" charset="-128"/>
                <a:ea typeface="Meiryo UI" panose="020B0604030504040204" pitchFamily="50" charset="-128"/>
              </a:rPr>
              <a:t>３）提案者が地方公共団体の場合、地方公共団体職員の旅費は計上できない。</a:t>
            </a:r>
          </a:p>
          <a:p>
            <a:pPr eaLnBrk="0" fontAlgn="base" hangingPunct="0">
              <a:spcBef>
                <a:spcPct val="0"/>
              </a:spcBef>
              <a:spcAft>
                <a:spcPct val="0"/>
              </a:spcAft>
              <a:defRPr/>
            </a:pPr>
            <a:r>
              <a:rPr kumimoji="1" lang="ja-JP" altLang="en-US" sz="1000" dirty="0">
                <a:solidFill>
                  <a:srgbClr val="000000"/>
                </a:solidFill>
                <a:latin typeface="Meiryo UI" panose="020B0604030504040204" pitchFamily="50" charset="-128"/>
                <a:ea typeface="Meiryo UI" panose="020B0604030504040204" pitchFamily="50" charset="-128"/>
              </a:rPr>
              <a:t>（</a:t>
            </a:r>
            <a:r>
              <a:rPr kumimoji="1" lang="en-US" altLang="ja-JP" sz="1000" dirty="0">
                <a:solidFill>
                  <a:srgbClr val="000000"/>
                </a:solidFill>
                <a:latin typeface="Meiryo UI" panose="020B0604030504040204" pitchFamily="50" charset="-128"/>
                <a:ea typeface="Meiryo UI" panose="020B0604030504040204" pitchFamily="50" charset="-128"/>
              </a:rPr>
              <a:t>※</a:t>
            </a:r>
            <a:r>
              <a:rPr kumimoji="1" lang="ja-JP" altLang="en-US" sz="1000" dirty="0">
                <a:solidFill>
                  <a:srgbClr val="000000"/>
                </a:solidFill>
                <a:latin typeface="Meiryo UI" panose="020B0604030504040204" pitchFamily="50" charset="-128"/>
                <a:ea typeface="Meiryo UI" panose="020B0604030504040204" pitchFamily="50" charset="-128"/>
              </a:rPr>
              <a:t>４）提案者が地方公共団体の場合、一般管理費は計上できない。</a:t>
            </a:r>
          </a:p>
        </p:txBody>
      </p:sp>
      <p:sp>
        <p:nvSpPr>
          <p:cNvPr id="4" name="Rectangle 2">
            <a:extLst>
              <a:ext uri="{FF2B5EF4-FFF2-40B4-BE49-F238E27FC236}">
                <a16:creationId xmlns:a16="http://schemas.microsoft.com/office/drawing/2014/main" id="{BE3F9C24-EDFD-6D71-FD1B-4A9A6350537D}"/>
              </a:ext>
            </a:extLst>
          </p:cNvPr>
          <p:cNvSpPr/>
          <p:nvPr/>
        </p:nvSpPr>
        <p:spPr>
          <a:xfrm>
            <a:off x="4899737" y="208244"/>
            <a:ext cx="2905145" cy="399735"/>
          </a:xfrm>
          <a:prstGeom prst="wedgeRectCallout">
            <a:avLst>
              <a:gd name="adj1" fmla="val -21955"/>
              <a:gd name="adj2" fmla="val 116875"/>
            </a:avLst>
          </a:prstGeom>
          <a:solidFill>
            <a:srgbClr val="EEE89A"/>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7750" lvl="1" defTabSz="742950">
              <a:buClr>
                <a:srgbClr val="FF8222"/>
              </a:buClr>
              <a:defRPr/>
            </a:pPr>
            <a:r>
              <a:rPr kumimoji="1" lang="ja-JP" altLang="en-US" sz="1050" kern="0" dirty="0">
                <a:solidFill>
                  <a:srgbClr val="575757"/>
                </a:solidFill>
                <a:latin typeface="Meiryo UI" panose="020B0604030504040204" pitchFamily="50" charset="-128"/>
                <a:ea typeface="Meiryo UI" panose="020B0604030504040204" pitchFamily="50" charset="-128"/>
              </a:rPr>
              <a:t>ランニングコストを一括計上する場合はその費用も含めて記載すること</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68" name="Rectangle 2">
            <a:extLst>
              <a:ext uri="{FF2B5EF4-FFF2-40B4-BE49-F238E27FC236}">
                <a16:creationId xmlns:a16="http://schemas.microsoft.com/office/drawing/2014/main" id="{B085D353-D9D4-28A4-339E-DCF41C965174}"/>
              </a:ext>
            </a:extLst>
          </p:cNvPr>
          <p:cNvSpPr/>
          <p:nvPr/>
        </p:nvSpPr>
        <p:spPr>
          <a:xfrm>
            <a:off x="8101368" y="208243"/>
            <a:ext cx="2905145" cy="399735"/>
          </a:xfrm>
          <a:prstGeom prst="wedgeRectCallout">
            <a:avLst>
              <a:gd name="adj1" fmla="val -21955"/>
              <a:gd name="adj2" fmla="val 116875"/>
            </a:avLst>
          </a:prstGeom>
          <a:solidFill>
            <a:srgbClr val="EEE89A"/>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7750" lvl="1" defTabSz="742950">
              <a:buClr>
                <a:srgbClr val="FF8222"/>
              </a:buClr>
              <a:defRPr/>
            </a:pPr>
            <a:r>
              <a:rPr kumimoji="1" lang="ja-JP" altLang="en-US" sz="1050" kern="0" dirty="0">
                <a:solidFill>
                  <a:srgbClr val="575757"/>
                </a:solidFill>
                <a:latin typeface="Meiryo UI" panose="020B0604030504040204" pitchFamily="50" charset="-128"/>
                <a:ea typeface="Meiryo UI" panose="020B0604030504040204" pitchFamily="50" charset="-128"/>
              </a:rPr>
              <a:t>金額の積算の根拠を、可能な限り分解して記載すること</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3" name="テキスト ボックス 42">
            <a:extLst>
              <a:ext uri="{FF2B5EF4-FFF2-40B4-BE49-F238E27FC236}">
                <a16:creationId xmlns:a16="http://schemas.microsoft.com/office/drawing/2014/main" id="{CCBA6A15-2F4A-D9F4-46C6-CE4B018A2100}"/>
              </a:ext>
            </a:extLst>
          </p:cNvPr>
          <p:cNvSpPr txBox="1"/>
          <p:nvPr/>
        </p:nvSpPr>
        <p:spPr>
          <a:xfrm>
            <a:off x="576000" y="360000"/>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Ⅲ</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ソリューション</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 name="Oval 20">
            <a:extLst>
              <a:ext uri="{FF2B5EF4-FFF2-40B4-BE49-F238E27FC236}">
                <a16:creationId xmlns:a16="http://schemas.microsoft.com/office/drawing/2014/main" id="{7658F5FA-921F-3EB5-02B9-619C81204A37}"/>
              </a:ext>
            </a:extLst>
          </p:cNvPr>
          <p:cNvSpPr>
            <a:spLocks noChangeAspect="1" noChangeArrowheads="1"/>
          </p:cNvSpPr>
          <p:nvPr/>
        </p:nvSpPr>
        <p:spPr>
          <a:xfrm>
            <a:off x="606445" y="605507"/>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dirty="0">
                <a:solidFill>
                  <a:prstClr val="white"/>
                </a:solidFill>
                <a:latin typeface="Trebuchet MS" panose="020B0603020202020204" pitchFamily="34" charset="0"/>
              </a:rPr>
              <a:t>３</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sp>
        <p:nvSpPr>
          <p:cNvPr id="2" name="Rectangle 217">
            <a:extLst>
              <a:ext uri="{FF2B5EF4-FFF2-40B4-BE49-F238E27FC236}">
                <a16:creationId xmlns:a16="http://schemas.microsoft.com/office/drawing/2014/main" id="{A170FC82-0E5D-439D-EEF1-36E1D59F712A}"/>
              </a:ext>
            </a:extLst>
          </p:cNvPr>
          <p:cNvSpPr/>
          <p:nvPr/>
        </p:nvSpPr>
        <p:spPr>
          <a:xfrm>
            <a:off x="102913" y="336"/>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評価の観点：持続性・展開性</a:t>
            </a:r>
            <a:endParaRPr kumimoji="1" lang="en-US" altLang="ja-JP" sz="105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Tree>
    <p:extLst>
      <p:ext uri="{BB962C8B-B14F-4D97-AF65-F5344CB8AC3E}">
        <p14:creationId xmlns:p14="http://schemas.microsoft.com/office/powerpoint/2010/main" val="403796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28"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9" imgW="395" imgH="396" progId="TCLayout.ActiveDocument.1">
                  <p:embed/>
                </p:oleObj>
              </mc:Choice>
              <mc:Fallback>
                <p:oleObj name="think-cell スライド" r:id="rId9" imgW="395" imgH="396" progId="TCLayout.ActiveDocument.1">
                  <p:embed/>
                  <p:pic>
                    <p:nvPicPr>
                      <p:cNvPr id="1528" name="think-cell data - do not delete" hidden="1"/>
                      <p:cNvPicPr>
                        <a:picLocks noChangeAspect="1"/>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1529" name="タイトル 1"/>
          <p:cNvSpPr>
            <a:spLocks noGrp="1"/>
          </p:cNvSpPr>
          <p:nvPr>
            <p:ph type="title"/>
          </p:nvPr>
        </p:nvSpPr>
        <p:spPr>
          <a:xfrm>
            <a:off x="630000" y="639770"/>
            <a:ext cx="10933350" cy="332399"/>
          </a:xfrm>
        </p:spPr>
        <p:txBody>
          <a:bodyPr vert="horz"/>
          <a:lstStyle/>
          <a:p>
            <a:pPr>
              <a:tabLst>
                <a:tab pos="355600" algn="l"/>
              </a:tabLst>
            </a:pPr>
            <a:r>
              <a:rPr kumimoji="1" lang="en-US" altLang="ja-JP" dirty="0">
                <a:solidFill>
                  <a:srgbClr val="FE9341"/>
                </a:solidFill>
                <a:latin typeface="Trebuchet MS" panose="020B0603020202020204" pitchFamily="34" charset="0"/>
                <a:ea typeface="Meiryo UI" panose="020B0604030504040204" pitchFamily="50" charset="-128"/>
              </a:rPr>
              <a:t>	</a:t>
            </a:r>
            <a:r>
              <a:rPr kumimoji="1" lang="ja-JP" altLang="en-US" dirty="0">
                <a:solidFill>
                  <a:srgbClr val="FE9341"/>
                </a:solidFill>
                <a:latin typeface="Trebuchet MS" panose="020B0603020202020204" pitchFamily="34" charset="0"/>
                <a:ea typeface="Meiryo UI" panose="020B0604030504040204" pitchFamily="50" charset="-128"/>
              </a:rPr>
              <a:t>費用対効果</a:t>
            </a:r>
            <a:endParaRPr kumimoji="1" lang="en-US" dirty="0">
              <a:solidFill>
                <a:srgbClr val="575757"/>
              </a:solidFill>
              <a:latin typeface="Trebuchet MS" panose="020B0603020202020204" pitchFamily="34" charset="0"/>
              <a:ea typeface="Meiryo UI" panose="020B0604030504040204" pitchFamily="50" charset="-128"/>
            </a:endParaRPr>
          </a:p>
        </p:txBody>
      </p:sp>
      <p:sp>
        <p:nvSpPr>
          <p:cNvPr id="1530" name="テキスト ボックス 42"/>
          <p:cNvSpPr txBox="1"/>
          <p:nvPr/>
        </p:nvSpPr>
        <p:spPr>
          <a:xfrm>
            <a:off x="597837" y="374622"/>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Ⅲ</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ソリューション</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31" name="Oval 20"/>
          <p:cNvSpPr>
            <a:spLocks noChangeAspect="1" noChangeArrowheads="1"/>
          </p:cNvSpPr>
          <p:nvPr/>
        </p:nvSpPr>
        <p:spPr>
          <a:xfrm>
            <a:off x="630000"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4</a:t>
            </a:r>
            <a:endParaRPr kumimoji="0" lang="en-US" sz="2000" b="0" i="0" u="none" strike="noStrike" kern="1200" cap="none" spc="0" normalizeH="0" baseline="0" noProof="0">
              <a:ln>
                <a:noFill/>
              </a:ln>
              <a:solidFill>
                <a:prstClr val="white"/>
              </a:solidFill>
              <a:effectLst/>
              <a:uLnTx/>
              <a:uFillTx/>
              <a:latin typeface="Trebuchet MS" panose="020B0603020202020204" pitchFamily="34" charset="0"/>
              <a:ea typeface="+mn-ea"/>
              <a:cs typeface="+mn-cs"/>
            </a:endParaRPr>
          </a:p>
        </p:txBody>
      </p:sp>
      <p:sp>
        <p:nvSpPr>
          <p:cNvPr id="1532" name="Rectangle 2"/>
          <p:cNvSpPr/>
          <p:nvPr/>
        </p:nvSpPr>
        <p:spPr>
          <a:xfrm>
            <a:off x="4754880" y="-10159"/>
            <a:ext cx="7437120" cy="466890"/>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受益者の立場で記載すること</a:t>
            </a:r>
            <a:endPar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600">
                <a:solidFill>
                  <a:srgbClr val="575757"/>
                </a:solidFill>
                <a:latin typeface="Trebuchet MS" panose="020B0603020202020204" pitchFamily="34" charset="0"/>
                <a:ea typeface="Meiryo UI" panose="020B0604030504040204" pitchFamily="50" charset="-128"/>
              </a:rPr>
              <a:t>※</a:t>
            </a:r>
            <a:r>
              <a:rPr kumimoji="1" lang="ja-JP" altLang="en-US" sz="1600">
                <a:solidFill>
                  <a:srgbClr val="575757"/>
                </a:solidFill>
                <a:latin typeface="Trebuchet MS" panose="020B0603020202020204" pitchFamily="34" charset="0"/>
                <a:ea typeface="Meiryo UI" panose="020B0604030504040204" pitchFamily="50" charset="-128"/>
              </a:rPr>
              <a:t>企業版ふるさと納税制度（地方創生応援税制）を活用する計画の場合は明記すること</a:t>
            </a:r>
            <a:endPar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33" name="Rectangle 217"/>
          <p:cNvSpPr/>
          <p:nvPr/>
        </p:nvSpPr>
        <p:spPr>
          <a:xfrm>
            <a:off x="132861" y="-20883"/>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評価の観点：持続性・展開性、その他</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34" name="Rectangle 2"/>
          <p:cNvSpPr/>
          <p:nvPr/>
        </p:nvSpPr>
        <p:spPr>
          <a:xfrm>
            <a:off x="6432098" y="544893"/>
            <a:ext cx="4682297" cy="405073"/>
          </a:xfrm>
          <a:prstGeom prst="wedgeRectCallout">
            <a:avLst>
              <a:gd name="adj1" fmla="val -29231"/>
              <a:gd name="adj2" fmla="val 92535"/>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説明に必要な年数分を記入すること</a:t>
            </a: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最短でも30年度まで記載</a:t>
            </a: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　</a:t>
            </a:r>
            <a:b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※XX</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XX</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年度等、複数年度分を纏めて頂くことも可</a:t>
            </a:r>
          </a:p>
        </p:txBody>
      </p:sp>
      <p:sp>
        <p:nvSpPr>
          <p:cNvPr id="1535" name="Rectangle 2"/>
          <p:cNvSpPr/>
          <p:nvPr/>
        </p:nvSpPr>
        <p:spPr>
          <a:xfrm>
            <a:off x="2589569" y="1677310"/>
            <a:ext cx="1742788"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オンデマンドバス料金</a:t>
            </a:r>
            <a:b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b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収入</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36" name="Rectangle 3"/>
          <p:cNvSpPr/>
          <p:nvPr/>
        </p:nvSpPr>
        <p:spPr>
          <a:xfrm>
            <a:off x="1147668" y="2672701"/>
            <a:ext cx="10415681" cy="307687"/>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 tIns="0" rIns="0"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計 </a:t>
            </a: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定量 収益</a:t>
            </a: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cxnSp>
        <p:nvCxnSpPr>
          <p:cNvPr id="1537" name="Straight Connector 71"/>
          <p:cNvCxnSpPr>
            <a:cxnSpLocks/>
          </p:cNvCxnSpPr>
          <p:nvPr/>
        </p:nvCxnSpPr>
        <p:spPr>
          <a:xfrm>
            <a:off x="597838" y="4023629"/>
            <a:ext cx="10836576" cy="0"/>
          </a:xfrm>
          <a:prstGeom prst="line">
            <a:avLst/>
          </a:prstGeom>
          <a:ln w="19050" cap="rnd" cmpd="sng" algn="ctr">
            <a:solidFill>
              <a:srgbClr val="9A9A9A"/>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38" name="Straight Connector 71"/>
          <p:cNvCxnSpPr>
            <a:cxnSpLocks/>
          </p:cNvCxnSpPr>
          <p:nvPr/>
        </p:nvCxnSpPr>
        <p:spPr>
          <a:xfrm>
            <a:off x="1217744" y="5048490"/>
            <a:ext cx="10216671" cy="0"/>
          </a:xfrm>
          <a:prstGeom prst="line">
            <a:avLst/>
          </a:prstGeom>
          <a:ln w="9525" cap="rnd" cmpd="sng" algn="ctr">
            <a:solidFill>
              <a:srgbClr val="9A9A9A"/>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39" name="Rectangle 3"/>
          <p:cNvSpPr/>
          <p:nvPr/>
        </p:nvSpPr>
        <p:spPr>
          <a:xfrm>
            <a:off x="597838" y="4071479"/>
            <a:ext cx="566989" cy="2318752"/>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費用</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40" name="Rectangle 3"/>
          <p:cNvSpPr/>
          <p:nvPr/>
        </p:nvSpPr>
        <p:spPr>
          <a:xfrm>
            <a:off x="597838" y="1677310"/>
            <a:ext cx="566989" cy="2298469"/>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効果</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41" name="Rectangle 3"/>
          <p:cNvSpPr/>
          <p:nvPr/>
        </p:nvSpPr>
        <p:spPr>
          <a:xfrm>
            <a:off x="1217744" y="1677310"/>
            <a:ext cx="1298756" cy="956731"/>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定量 </a:t>
            </a: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収益</a:t>
            </a: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p>
        </p:txBody>
      </p:sp>
      <p:sp>
        <p:nvSpPr>
          <p:cNvPr id="1542" name="Rectangle 3"/>
          <p:cNvSpPr/>
          <p:nvPr/>
        </p:nvSpPr>
        <p:spPr>
          <a:xfrm>
            <a:off x="1217744" y="3019048"/>
            <a:ext cx="1298756" cy="956731"/>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6000" tIns="36000" rIns="36000" bIns="3600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定量 </a:t>
            </a: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収益以外</a:t>
            </a: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b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＋定性</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43" name="Rectangle 3"/>
          <p:cNvSpPr/>
          <p:nvPr/>
        </p:nvSpPr>
        <p:spPr>
          <a:xfrm>
            <a:off x="1217744" y="4053099"/>
            <a:ext cx="1298756" cy="956731"/>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イニシャル</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44" name="Rectangle 3"/>
          <p:cNvSpPr/>
          <p:nvPr/>
        </p:nvSpPr>
        <p:spPr>
          <a:xfrm>
            <a:off x="1217744" y="5087150"/>
            <a:ext cx="1298756" cy="956731"/>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ランニング</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45" name="Rectangle 3"/>
          <p:cNvSpPr/>
          <p:nvPr/>
        </p:nvSpPr>
        <p:spPr>
          <a:xfrm>
            <a:off x="1147668" y="6082544"/>
            <a:ext cx="10415681" cy="307687"/>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計</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46" name="Rectangle 2"/>
          <p:cNvSpPr/>
          <p:nvPr/>
        </p:nvSpPr>
        <p:spPr>
          <a:xfrm>
            <a:off x="2554714" y="4053099"/>
            <a:ext cx="1866534"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バス </a:t>
            </a:r>
            <a: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台</a:t>
            </a:r>
            <a: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 購入費用</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自動ルート設定ソフト導入</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停留所設置費用 </a:t>
            </a:r>
            <a:b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br>
            <a: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個所</a:t>
            </a:r>
            <a: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endParaRPr kumimoji="1" lang="en-US" altLang="ja-JP" sz="11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47" name="Rectangle 2"/>
          <p:cNvSpPr/>
          <p:nvPr/>
        </p:nvSpPr>
        <p:spPr>
          <a:xfrm>
            <a:off x="2554714" y="5087150"/>
            <a:ext cx="1866534"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バスメンテナンス費</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ガソリン代</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ソフトウエア利用費</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1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運転手人件費</a:t>
            </a:r>
            <a:endParaRPr kumimoji="1" lang="en-US" altLang="ja-JP" sz="11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48" name="Rectangle 2"/>
          <p:cNvSpPr/>
          <p:nvPr/>
        </p:nvSpPr>
        <p:spPr>
          <a:xfrm>
            <a:off x="2554715" y="3019048"/>
            <a:ext cx="1866534"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域内公共交通への満足度</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コミュニティ活性化</a:t>
            </a:r>
            <a: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endPar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49" name="Rectangle 2"/>
          <p:cNvSpPr/>
          <p:nvPr/>
        </p:nvSpPr>
        <p:spPr>
          <a:xfrm>
            <a:off x="1285420" y="2074931"/>
            <a:ext cx="1220724" cy="535207"/>
          </a:xfrm>
          <a:prstGeom prst="wedgeRectCallout">
            <a:avLst>
              <a:gd name="adj1" fmla="val 49953"/>
              <a:gd name="adj2" fmla="val -86480"/>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収益として期待</a:t>
            </a:r>
            <a:b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される項目を記載</a:t>
            </a:r>
            <a:b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すること</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50" name="Rectangle 2"/>
          <p:cNvSpPr/>
          <p:nvPr/>
        </p:nvSpPr>
        <p:spPr>
          <a:xfrm>
            <a:off x="1285420" y="4422180"/>
            <a:ext cx="1220724" cy="491241"/>
          </a:xfrm>
          <a:prstGeom prst="wedgeRectCallout">
            <a:avLst>
              <a:gd name="adj1" fmla="val 49171"/>
              <a:gd name="adj2" fmla="val -92128"/>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開始時に必要と</a:t>
            </a:r>
            <a:b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なる一時的費用を</a:t>
            </a:r>
            <a:b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記載すること</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51" name="Rectangle 2"/>
          <p:cNvSpPr/>
          <p:nvPr/>
        </p:nvSpPr>
        <p:spPr>
          <a:xfrm>
            <a:off x="1285420" y="5438326"/>
            <a:ext cx="1220724" cy="491241"/>
          </a:xfrm>
          <a:prstGeom prst="wedgeRectCallout">
            <a:avLst>
              <a:gd name="adj1" fmla="val 47605"/>
              <a:gd name="adj2" fmla="val -101353"/>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継続的に必要な</a:t>
            </a:r>
            <a:b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コストを記載すること</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52" name="Rectangle 2"/>
          <p:cNvSpPr/>
          <p:nvPr/>
        </p:nvSpPr>
        <p:spPr>
          <a:xfrm>
            <a:off x="1285420" y="3460635"/>
            <a:ext cx="1220724" cy="491241"/>
          </a:xfrm>
          <a:prstGeom prst="wedgeRectCallout">
            <a:avLst>
              <a:gd name="adj1" fmla="val 46823"/>
              <a:gd name="adj2" fmla="val -82903"/>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収益以外で効果と</a:t>
            </a:r>
            <a:b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評価できる項目を記載すること</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53" name="Rectangle 2"/>
          <p:cNvSpPr/>
          <p:nvPr/>
        </p:nvSpPr>
        <p:spPr>
          <a:xfrm>
            <a:off x="2607948" y="3668094"/>
            <a:ext cx="1931956" cy="322144"/>
          </a:xfrm>
          <a:prstGeom prst="wedgeRectCallout">
            <a:avLst>
              <a:gd name="adj1" fmla="val 56547"/>
              <a:gd name="adj2" fmla="val -55085"/>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各項目で効果として評価できる内容を年度ごとに記載すること</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54" name="Rectangle 45"/>
          <p:cNvSpPr/>
          <p:nvPr/>
        </p:nvSpPr>
        <p:spPr>
          <a:xfrm>
            <a:off x="2554714" y="1134231"/>
            <a:ext cx="1835160" cy="218955"/>
          </a:xfrm>
          <a:prstGeom prst="rect">
            <a:avLst/>
          </a:prstGeom>
          <a:solidFill>
            <a:srgbClr val="FF8D36"/>
          </a:solidFill>
          <a:ln w="38100" cap="rnd" algn="ctr">
            <a:noFill/>
            <a:round/>
            <a:headEnd/>
            <a:tailEnd/>
          </a:ln>
        </p:spPr>
        <p:txBody>
          <a:bodyPr lIns="36000" tIns="0" rIns="36000" bIns="0" anchor="ctr" anchorCtr="0"/>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項目</a:t>
            </a:r>
          </a:p>
        </p:txBody>
      </p:sp>
      <p:sp>
        <p:nvSpPr>
          <p:cNvPr id="1555" name="Rectangle 2"/>
          <p:cNvSpPr/>
          <p:nvPr/>
        </p:nvSpPr>
        <p:spPr>
          <a:xfrm>
            <a:off x="597838" y="6407742"/>
            <a:ext cx="4656239" cy="357958"/>
          </a:xfrm>
          <a:prstGeom prst="wedgeRectCallout">
            <a:avLst>
              <a:gd name="adj1" fmla="val -24198"/>
              <a:gd name="adj2" fmla="val -92066"/>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100" dirty="0">
                <a:solidFill>
                  <a:srgbClr val="575757"/>
                </a:solidFill>
                <a:latin typeface="Trebuchet MS" panose="020B0603020202020204" pitchFamily="34" charset="0"/>
                <a:ea typeface="Meiryo UI" panose="020B0604030504040204" pitchFamily="50" charset="-128"/>
              </a:rPr>
              <a:t>当事業の費用</a:t>
            </a:r>
            <a:r>
              <a:rPr kumimoji="1" lang="en-US" altLang="ja-JP" sz="1100" dirty="0">
                <a:solidFill>
                  <a:srgbClr val="575757"/>
                </a:solidFill>
                <a:latin typeface="Trebuchet MS" panose="020B0603020202020204" pitchFamily="34" charset="0"/>
                <a:ea typeface="Meiryo UI" panose="020B0604030504040204" pitchFamily="50" charset="-128"/>
              </a:rPr>
              <a:t>(</a:t>
            </a:r>
            <a:r>
              <a:rPr kumimoji="1" lang="ja-JP" altLang="en-US" sz="1100" dirty="0">
                <a:solidFill>
                  <a:srgbClr val="575757"/>
                </a:solidFill>
                <a:latin typeface="Trebuchet MS" panose="020B0603020202020204" pitchFamily="34" charset="0"/>
                <a:ea typeface="Meiryo UI" panose="020B0604030504040204" pitchFamily="50" charset="-128"/>
              </a:rPr>
              <a:t>イニシャル・ランニング</a:t>
            </a:r>
            <a:r>
              <a:rPr kumimoji="1" lang="en-US" altLang="ja-JP" sz="1100" dirty="0">
                <a:solidFill>
                  <a:srgbClr val="575757"/>
                </a:solidFill>
                <a:latin typeface="Trebuchet MS" panose="020B0603020202020204" pitchFamily="34" charset="0"/>
                <a:ea typeface="Meiryo UI" panose="020B0604030504040204" pitchFamily="50" charset="-128"/>
              </a:rPr>
              <a:t>)</a:t>
            </a:r>
            <a:r>
              <a:rPr kumimoji="1" lang="ja-JP" altLang="en-US" sz="1100" dirty="0">
                <a:solidFill>
                  <a:srgbClr val="575757"/>
                </a:solidFill>
                <a:latin typeface="Trebuchet MS" panose="020B0603020202020204" pitchFamily="34" charset="0"/>
                <a:ea typeface="Meiryo UI" panose="020B0604030504040204" pitchFamily="50" charset="-128"/>
              </a:rPr>
              <a:t>のみ記載し、横展開にかかる費用は入れない</a:t>
            </a:r>
            <a:r>
              <a:rPr kumimoji="1" lang="en-US" altLang="ja-JP" sz="11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en-US" altLang="ja-JP" sz="1100" b="1"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p.15</a:t>
            </a:r>
            <a:r>
              <a:rPr kumimoji="1" lang="ja-JP" altLang="en-US" sz="11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の資金計画では、横展開費用も別項目として記載する</a:t>
            </a:r>
            <a:r>
              <a:rPr kumimoji="1" lang="en-US" altLang="ja-JP" sz="11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p>
        </p:txBody>
      </p:sp>
      <p:sp>
        <p:nvSpPr>
          <p:cNvPr id="1556" name="ValueChainStarter"/>
          <p:cNvSpPr>
            <a:spLocks noChangeArrowheads="1"/>
          </p:cNvSpPr>
          <p:nvPr>
            <p:custDataLst>
              <p:tags r:id="rId1"/>
            </p:custDataLst>
          </p:nvPr>
        </p:nvSpPr>
        <p:spPr bwMode="gray">
          <a:xfrm>
            <a:off x="4426575" y="1391891"/>
            <a:ext cx="992565" cy="218955"/>
          </a:xfrm>
          <a:prstGeom prst="homePlate">
            <a:avLst>
              <a:gd name="adj" fmla="val 12004"/>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2025</a:t>
            </a:r>
            <a:r>
              <a:rPr kumimoji="0" lang="ja-JP" altLang="en-US" sz="14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年度</a:t>
            </a:r>
            <a:endParaRPr kumimoji="0" lang="en-US" altLang="ja-JP" sz="14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557" name="ValueChainHeader"/>
          <p:cNvSpPr>
            <a:spLocks noChangeArrowheads="1"/>
          </p:cNvSpPr>
          <p:nvPr>
            <p:custDataLst>
              <p:tags r:id="rId2"/>
            </p:custDataLst>
          </p:nvPr>
        </p:nvSpPr>
        <p:spPr bwMode="gray">
          <a:xfrm>
            <a:off x="5422791" y="1391891"/>
            <a:ext cx="992565" cy="218955"/>
          </a:xfrm>
          <a:prstGeom prst="chevron">
            <a:avLst>
              <a:gd name="adj" fmla="val 12004"/>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2026</a:t>
            </a:r>
            <a:r>
              <a:rPr kumimoji="0" lang="ja-JP" altLang="en-US" sz="14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年度</a:t>
            </a:r>
            <a:endParaRPr kumimoji="0" lang="en-US" altLang="ja-JP" sz="14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558" name="ValueChainHeader"/>
          <p:cNvSpPr>
            <a:spLocks noChangeArrowheads="1"/>
          </p:cNvSpPr>
          <p:nvPr>
            <p:custDataLst>
              <p:tags r:id="rId3"/>
            </p:custDataLst>
          </p:nvPr>
        </p:nvSpPr>
        <p:spPr bwMode="gray">
          <a:xfrm>
            <a:off x="6419010" y="1391891"/>
            <a:ext cx="992565" cy="218955"/>
          </a:xfrm>
          <a:prstGeom prst="chevron">
            <a:avLst>
              <a:gd name="adj" fmla="val 12004"/>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2027</a:t>
            </a:r>
            <a:r>
              <a:rPr kumimoji="0" lang="ja-JP" altLang="en-US" sz="1400" b="0" i="0" u="none" strike="noStrike" kern="120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年度</a:t>
            </a:r>
            <a:endParaRPr kumimoji="0" lang="en-US" altLang="ja-JP" sz="1400" b="0" i="0" u="none" strike="noStrike" kern="120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559" name="Rectangle 2"/>
          <p:cNvSpPr/>
          <p:nvPr/>
        </p:nvSpPr>
        <p:spPr>
          <a:xfrm>
            <a:off x="4426575" y="4053099"/>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600</a:t>
            </a: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100</a:t>
            </a: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100</a:t>
            </a: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60" name="Rectangle 2"/>
          <p:cNvSpPr/>
          <p:nvPr/>
        </p:nvSpPr>
        <p:spPr>
          <a:xfrm>
            <a:off x="4426575" y="508715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10</a:t>
            </a: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50</a:t>
            </a: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100</a:t>
            </a: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500</a:t>
            </a: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61" name="Rectangle 2"/>
          <p:cNvSpPr/>
          <p:nvPr/>
        </p:nvSpPr>
        <p:spPr>
          <a:xfrm>
            <a:off x="4426575" y="6138297"/>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r>
              <a:rPr kumimoji="1" lang="en-US" altLang="ja-JP" sz="11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rPr>
              <a:t> 1,460</a:t>
            </a:r>
            <a:r>
              <a:rPr kumimoji="1" lang="ja-JP" altLang="en-US" sz="11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endParaRPr>
          </a:p>
        </p:txBody>
      </p:sp>
      <p:sp>
        <p:nvSpPr>
          <p:cNvPr id="1562" name="Rectangle 2"/>
          <p:cNvSpPr/>
          <p:nvPr/>
        </p:nvSpPr>
        <p:spPr>
          <a:xfrm>
            <a:off x="4426575" y="167731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200</a:t>
            </a:r>
            <a:r>
              <a:rPr kumimoji="1" lang="ja-JP" altLang="en-US"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63" name="Rectangle 2"/>
          <p:cNvSpPr/>
          <p:nvPr/>
        </p:nvSpPr>
        <p:spPr>
          <a:xfrm>
            <a:off x="4426575" y="2728454"/>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r>
              <a:rPr kumimoji="1" lang="en-US" altLang="ja-JP" sz="1100" b="0" i="0" u="none" strike="noStrike" kern="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rPr>
              <a:t>200</a:t>
            </a:r>
            <a:r>
              <a:rPr kumimoji="1" lang="ja-JP" altLang="en-US" sz="1100" b="0" i="0" u="none" strike="noStrike" kern="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endParaRPr>
          </a:p>
        </p:txBody>
      </p:sp>
      <p:sp>
        <p:nvSpPr>
          <p:cNvPr id="1564" name="Rectangle 2"/>
          <p:cNvSpPr/>
          <p:nvPr/>
        </p:nvSpPr>
        <p:spPr>
          <a:xfrm>
            <a:off x="4426575" y="3019048"/>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1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交通への満足度が</a:t>
            </a:r>
            <a:br>
              <a:rPr kumimoji="1" lang="en-US" altLang="ja-JP" sz="11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br>
            <a:r>
              <a:rPr kumimoji="1" lang="en-US" altLang="ja-JP" sz="11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1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％向上</a:t>
            </a:r>
            <a:endParaRPr kumimoji="1" lang="en-US" altLang="ja-JP" sz="11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100" b="0" i="0" u="none" strike="noStrike" kern="1200" cap="none" spc="-4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外出機会増による</a:t>
            </a:r>
            <a:br>
              <a:rPr kumimoji="1" lang="en-US" altLang="ja-JP" sz="1100" b="0" i="0" u="none" strike="noStrike" kern="1200" cap="none" spc="-4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br>
            <a:r>
              <a:rPr kumimoji="1" lang="ja-JP" altLang="en-US" sz="1100" b="0" i="0" u="none" strike="noStrike" kern="1200" cap="none" spc="-4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コミュニティ活性化</a:t>
            </a:r>
            <a:endParaRPr kumimoji="1" lang="en-US" altLang="ja-JP" sz="1100" b="0" i="0" u="none" strike="noStrike" kern="1200" cap="none" spc="-4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endParaRPr kumimoji="1" lang="en-US" altLang="ja-JP" sz="11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65" name="Rectangle 2"/>
          <p:cNvSpPr/>
          <p:nvPr/>
        </p:nvSpPr>
        <p:spPr>
          <a:xfrm>
            <a:off x="5422791" y="6138297"/>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66" name="Rectangle 2"/>
          <p:cNvSpPr/>
          <p:nvPr/>
        </p:nvSpPr>
        <p:spPr>
          <a:xfrm>
            <a:off x="5422791" y="2728454"/>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67" name="Rectangle 2"/>
          <p:cNvSpPr/>
          <p:nvPr/>
        </p:nvSpPr>
        <p:spPr>
          <a:xfrm>
            <a:off x="6419010" y="6138297"/>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68" name="Rectangle 2"/>
          <p:cNvSpPr/>
          <p:nvPr/>
        </p:nvSpPr>
        <p:spPr>
          <a:xfrm>
            <a:off x="6419010" y="2728454"/>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69" name="Rectangle 2"/>
          <p:cNvSpPr/>
          <p:nvPr/>
        </p:nvSpPr>
        <p:spPr>
          <a:xfrm>
            <a:off x="4490680" y="2218816"/>
            <a:ext cx="1457537" cy="391323"/>
          </a:xfrm>
          <a:prstGeom prst="wedgeRectCallout">
            <a:avLst>
              <a:gd name="adj1" fmla="val -28016"/>
              <a:gd name="adj2" fmla="val -73942"/>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1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各項目の収益を</a:t>
            </a:r>
            <a:br>
              <a:rPr kumimoji="1" lang="en-US" altLang="ja-JP" sz="11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1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年度ごとに記載すること</a:t>
            </a:r>
            <a:endParaRPr kumimoji="1" lang="en-US" altLang="ja-JP" sz="11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70" name="Rectangle 2"/>
          <p:cNvSpPr/>
          <p:nvPr/>
        </p:nvSpPr>
        <p:spPr>
          <a:xfrm>
            <a:off x="5428239" y="4053099"/>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71" name="Rectangle 2"/>
          <p:cNvSpPr/>
          <p:nvPr/>
        </p:nvSpPr>
        <p:spPr>
          <a:xfrm>
            <a:off x="5428239" y="508715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72" name="Rectangle 2"/>
          <p:cNvSpPr/>
          <p:nvPr/>
        </p:nvSpPr>
        <p:spPr>
          <a:xfrm>
            <a:off x="5428239" y="167731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73" name="Rectangle 2"/>
          <p:cNvSpPr/>
          <p:nvPr/>
        </p:nvSpPr>
        <p:spPr>
          <a:xfrm>
            <a:off x="5428239" y="3019048"/>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574" name="Rectangle 2"/>
          <p:cNvSpPr/>
          <p:nvPr/>
        </p:nvSpPr>
        <p:spPr>
          <a:xfrm>
            <a:off x="6432098" y="4053099"/>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75" name="Rectangle 2"/>
          <p:cNvSpPr/>
          <p:nvPr/>
        </p:nvSpPr>
        <p:spPr>
          <a:xfrm>
            <a:off x="6432098" y="508715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76" name="Rectangle 2"/>
          <p:cNvSpPr/>
          <p:nvPr/>
        </p:nvSpPr>
        <p:spPr>
          <a:xfrm>
            <a:off x="6432098" y="167731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77" name="Rectangle 2"/>
          <p:cNvSpPr/>
          <p:nvPr/>
        </p:nvSpPr>
        <p:spPr>
          <a:xfrm>
            <a:off x="6432098" y="3019048"/>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578" name="Rectangle 45"/>
          <p:cNvSpPr/>
          <p:nvPr/>
        </p:nvSpPr>
        <p:spPr>
          <a:xfrm>
            <a:off x="4405937" y="1134231"/>
            <a:ext cx="5994469" cy="218955"/>
          </a:xfrm>
          <a:prstGeom prst="rect">
            <a:avLst/>
          </a:prstGeom>
          <a:solidFill>
            <a:srgbClr val="FF8D36"/>
          </a:solidFill>
          <a:ln w="38100" cap="rnd" algn="ctr">
            <a:noFill/>
            <a:round/>
            <a:headEnd/>
            <a:tailEnd/>
          </a:ln>
        </p:spPr>
        <p:txBody>
          <a:bodyPr lIns="36000" tIns="0" rIns="36000" bIns="0" anchor="ctr" anchorCtr="0"/>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年度別</a:t>
            </a:r>
          </a:p>
        </p:txBody>
      </p:sp>
      <p:sp>
        <p:nvSpPr>
          <p:cNvPr id="1579" name="Rectangle 45"/>
          <p:cNvSpPr/>
          <p:nvPr/>
        </p:nvSpPr>
        <p:spPr>
          <a:xfrm>
            <a:off x="10423385" y="1134231"/>
            <a:ext cx="966389" cy="218955"/>
          </a:xfrm>
          <a:prstGeom prst="rect">
            <a:avLst/>
          </a:prstGeom>
          <a:solidFill>
            <a:srgbClr val="FF8D36"/>
          </a:solidFill>
          <a:ln w="38100" cap="rnd" algn="ctr">
            <a:noFill/>
            <a:round/>
            <a:headEnd/>
            <a:tailEnd/>
          </a:ln>
        </p:spPr>
        <p:txBody>
          <a:bodyPr lIns="36000" tIns="0" rIns="36000" bIns="0" anchor="ctr" anchorCtr="0"/>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合計</a:t>
            </a:r>
          </a:p>
        </p:txBody>
      </p:sp>
      <p:sp>
        <p:nvSpPr>
          <p:cNvPr id="1580" name="Rectangle 2"/>
          <p:cNvSpPr/>
          <p:nvPr/>
        </p:nvSpPr>
        <p:spPr>
          <a:xfrm>
            <a:off x="10423385" y="6138297"/>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81" name="Rectangle 2"/>
          <p:cNvSpPr/>
          <p:nvPr/>
        </p:nvSpPr>
        <p:spPr>
          <a:xfrm>
            <a:off x="10423385" y="2728454"/>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82" name="Rectangle 2"/>
          <p:cNvSpPr/>
          <p:nvPr/>
        </p:nvSpPr>
        <p:spPr>
          <a:xfrm>
            <a:off x="10436472" y="4053099"/>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83" name="Rectangle 2"/>
          <p:cNvSpPr/>
          <p:nvPr/>
        </p:nvSpPr>
        <p:spPr>
          <a:xfrm>
            <a:off x="10436472" y="508715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84" name="Rectangle 2"/>
          <p:cNvSpPr/>
          <p:nvPr/>
        </p:nvSpPr>
        <p:spPr>
          <a:xfrm>
            <a:off x="10436472" y="167731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85" name="Rectangle 2"/>
          <p:cNvSpPr/>
          <p:nvPr/>
        </p:nvSpPr>
        <p:spPr>
          <a:xfrm>
            <a:off x="10436472" y="3019048"/>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586" name="ValueChainHeader"/>
          <p:cNvSpPr>
            <a:spLocks noChangeArrowheads="1"/>
          </p:cNvSpPr>
          <p:nvPr>
            <p:custDataLst>
              <p:tags r:id="rId4"/>
            </p:custDataLst>
          </p:nvPr>
        </p:nvSpPr>
        <p:spPr bwMode="gray">
          <a:xfrm>
            <a:off x="7418097" y="1391891"/>
            <a:ext cx="992565" cy="218955"/>
          </a:xfrm>
          <a:prstGeom prst="chevron">
            <a:avLst>
              <a:gd name="adj" fmla="val 12004"/>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2028</a:t>
            </a:r>
            <a:r>
              <a:rPr kumimoji="0" lang="ja-JP" altLang="en-US" sz="14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年度</a:t>
            </a:r>
            <a:endParaRPr kumimoji="0" lang="en-US" altLang="ja-JP" sz="14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587" name="ValueChainHeader"/>
          <p:cNvSpPr>
            <a:spLocks noChangeArrowheads="1"/>
          </p:cNvSpPr>
          <p:nvPr>
            <p:custDataLst>
              <p:tags r:id="rId5"/>
            </p:custDataLst>
          </p:nvPr>
        </p:nvSpPr>
        <p:spPr bwMode="gray">
          <a:xfrm>
            <a:off x="8414316" y="1391891"/>
            <a:ext cx="992565" cy="218955"/>
          </a:xfrm>
          <a:prstGeom prst="chevron">
            <a:avLst>
              <a:gd name="adj" fmla="val 12004"/>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2029</a:t>
            </a:r>
            <a:r>
              <a:rPr kumimoji="0" lang="ja-JP" altLang="en-US" sz="14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年度</a:t>
            </a:r>
            <a:endParaRPr kumimoji="0" lang="en-US" altLang="ja-JP" sz="14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588" name="Rectangle 2"/>
          <p:cNvSpPr/>
          <p:nvPr/>
        </p:nvSpPr>
        <p:spPr>
          <a:xfrm>
            <a:off x="7418097" y="6138297"/>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89" name="Rectangle 2"/>
          <p:cNvSpPr/>
          <p:nvPr/>
        </p:nvSpPr>
        <p:spPr>
          <a:xfrm>
            <a:off x="7418097" y="2728454"/>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90" name="Rectangle 2"/>
          <p:cNvSpPr/>
          <p:nvPr/>
        </p:nvSpPr>
        <p:spPr>
          <a:xfrm>
            <a:off x="8414316" y="6138297"/>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91" name="Rectangle 2"/>
          <p:cNvSpPr/>
          <p:nvPr/>
        </p:nvSpPr>
        <p:spPr>
          <a:xfrm>
            <a:off x="8414316" y="2728454"/>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92" name="Rectangle 2"/>
          <p:cNvSpPr/>
          <p:nvPr/>
        </p:nvSpPr>
        <p:spPr>
          <a:xfrm>
            <a:off x="7423545" y="4053099"/>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93" name="Rectangle 2"/>
          <p:cNvSpPr/>
          <p:nvPr/>
        </p:nvSpPr>
        <p:spPr>
          <a:xfrm>
            <a:off x="7423545" y="508715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94" name="Rectangle 2"/>
          <p:cNvSpPr/>
          <p:nvPr/>
        </p:nvSpPr>
        <p:spPr>
          <a:xfrm>
            <a:off x="7423545" y="167731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95" name="Rectangle 2"/>
          <p:cNvSpPr/>
          <p:nvPr/>
        </p:nvSpPr>
        <p:spPr>
          <a:xfrm>
            <a:off x="7423545" y="3019048"/>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596" name="Rectangle 2"/>
          <p:cNvSpPr/>
          <p:nvPr/>
        </p:nvSpPr>
        <p:spPr>
          <a:xfrm>
            <a:off x="8427404" y="4053099"/>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97" name="Rectangle 2"/>
          <p:cNvSpPr/>
          <p:nvPr/>
        </p:nvSpPr>
        <p:spPr>
          <a:xfrm>
            <a:off x="8427404" y="508715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598" name="Rectangle 2"/>
          <p:cNvSpPr/>
          <p:nvPr/>
        </p:nvSpPr>
        <p:spPr>
          <a:xfrm>
            <a:off x="8427404" y="167731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599" name="Rectangle 2"/>
          <p:cNvSpPr/>
          <p:nvPr/>
        </p:nvSpPr>
        <p:spPr>
          <a:xfrm>
            <a:off x="8427404" y="3019048"/>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600" name="ValueChainHeader"/>
          <p:cNvSpPr>
            <a:spLocks noChangeArrowheads="1"/>
          </p:cNvSpPr>
          <p:nvPr>
            <p:custDataLst>
              <p:tags r:id="rId6"/>
            </p:custDataLst>
          </p:nvPr>
        </p:nvSpPr>
        <p:spPr bwMode="gray">
          <a:xfrm>
            <a:off x="9407841" y="1391891"/>
            <a:ext cx="992565" cy="218955"/>
          </a:xfrm>
          <a:prstGeom prst="chevron">
            <a:avLst>
              <a:gd name="adj" fmla="val 12004"/>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2030</a:t>
            </a:r>
            <a:r>
              <a:rPr kumimoji="0" lang="ja-JP" altLang="en-US" sz="1400" b="0" i="0" u="none" strike="noStrike" kern="120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年度</a:t>
            </a:r>
            <a:endParaRPr kumimoji="0" lang="en-US" altLang="ja-JP" sz="1400" b="0" i="0" u="none" strike="noStrike" kern="120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601" name="Rectangle 2"/>
          <p:cNvSpPr/>
          <p:nvPr/>
        </p:nvSpPr>
        <p:spPr>
          <a:xfrm>
            <a:off x="9407841" y="6138297"/>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602" name="Rectangle 2"/>
          <p:cNvSpPr/>
          <p:nvPr/>
        </p:nvSpPr>
        <p:spPr>
          <a:xfrm>
            <a:off x="9407841" y="2728454"/>
            <a:ext cx="966389" cy="196182"/>
          </a:xfrm>
          <a:prstGeom prst="rect">
            <a:avLst/>
          </a:prstGeom>
          <a:solidFill>
            <a:schemeClr val="bg1"/>
          </a:solidFill>
          <a:ln w="127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603" name="Rectangle 2"/>
          <p:cNvSpPr/>
          <p:nvPr/>
        </p:nvSpPr>
        <p:spPr>
          <a:xfrm>
            <a:off x="9420929" y="4053099"/>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604" name="Rectangle 2"/>
          <p:cNvSpPr/>
          <p:nvPr/>
        </p:nvSpPr>
        <p:spPr>
          <a:xfrm>
            <a:off x="9420929" y="508715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605" name="Rectangle 2"/>
          <p:cNvSpPr/>
          <p:nvPr/>
        </p:nvSpPr>
        <p:spPr>
          <a:xfrm>
            <a:off x="9420929" y="1677310"/>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38125" marR="0" lvl="1" indent="-130175"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万円</a:t>
            </a:r>
            <a:endPar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606" name="Rectangle 2"/>
          <p:cNvSpPr/>
          <p:nvPr/>
        </p:nvSpPr>
        <p:spPr>
          <a:xfrm>
            <a:off x="9420929" y="3019048"/>
            <a:ext cx="966389" cy="956731"/>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Tree>
    <p:extLst>
      <p:ext uri="{BB962C8B-B14F-4D97-AF65-F5344CB8AC3E}">
        <p14:creationId xmlns:p14="http://schemas.microsoft.com/office/powerpoint/2010/main" val="6788149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D1ADAAD7-A430-EA65-13E1-035BE1B0E41A}"/>
              </a:ext>
            </a:extLst>
          </p:cNvPr>
          <p:cNvGraphicFramePr>
            <a:graphicFrameLocks noChangeAspect="1"/>
          </p:cNvGraphicFramePr>
          <p:nvPr>
            <p:custDataLst>
              <p:tags r:id="rId1"/>
            </p:custDataLst>
          </p:nvPr>
        </p:nvGraphicFramePr>
        <p:xfrm>
          <a:off x="1144290" y="644228"/>
          <a:ext cx="1290" cy="1290"/>
        </p:xfrm>
        <a:graphic>
          <a:graphicData uri="http://schemas.openxmlformats.org/presentationml/2006/ole">
            <mc:AlternateContent xmlns:mc="http://schemas.openxmlformats.org/markup-compatibility/2006">
              <mc:Choice xmlns:v="urn:schemas-microsoft-com:vml" Requires="v">
                <p:oleObj name="think-cell スライド" r:id="rId4" imgW="395" imgH="396" progId="TCLayout.ActiveDocument.1">
                  <p:embed/>
                </p:oleObj>
              </mc:Choice>
              <mc:Fallback>
                <p:oleObj name="think-cell スライド" r:id="rId4" imgW="395" imgH="396" progId="TCLayout.ActiveDocument.1">
                  <p:embed/>
                  <p:pic>
                    <p:nvPicPr>
                      <p:cNvPr id="6" name="think-cell data - do not delete" hidden="1">
                        <a:extLst>
                          <a:ext uri="{FF2B5EF4-FFF2-40B4-BE49-F238E27FC236}">
                            <a16:creationId xmlns:a16="http://schemas.microsoft.com/office/drawing/2014/main" id="{D1ADAAD7-A430-EA65-13E1-035BE1B0E41A}"/>
                          </a:ext>
                        </a:extLst>
                      </p:cNvPr>
                      <p:cNvPicPr/>
                      <p:nvPr/>
                    </p:nvPicPr>
                    <p:blipFill>
                      <a:blip r:embed="rId5"/>
                      <a:stretch>
                        <a:fillRect/>
                      </a:stretch>
                    </p:blipFill>
                    <p:spPr>
                      <a:xfrm>
                        <a:off x="1144290" y="644228"/>
                        <a:ext cx="1290" cy="1290"/>
                      </a:xfrm>
                      <a:prstGeom prst="rect">
                        <a:avLst/>
                      </a:prstGeom>
                    </p:spPr>
                  </p:pic>
                </p:oleObj>
              </mc:Fallback>
            </mc:AlternateContent>
          </a:graphicData>
        </a:graphic>
      </p:graphicFrame>
      <p:sp>
        <p:nvSpPr>
          <p:cNvPr id="41" name="Rectangle 40">
            <a:extLst>
              <a:ext uri="{FF2B5EF4-FFF2-40B4-BE49-F238E27FC236}">
                <a16:creationId xmlns:a16="http://schemas.microsoft.com/office/drawing/2014/main" id="{C1CFFAAD-B8F7-A72D-B6F0-9865CD3D7B01}"/>
              </a:ext>
            </a:extLst>
          </p:cNvPr>
          <p:cNvSpPr/>
          <p:nvPr/>
        </p:nvSpPr>
        <p:spPr>
          <a:xfrm>
            <a:off x="4278948" y="56456"/>
            <a:ext cx="5392190" cy="592149"/>
          </a:xfrm>
          <a:prstGeom prst="rect">
            <a:avLst/>
          </a:prstGeom>
          <a:solidFill>
            <a:schemeClr val="accent6">
              <a:lumMod val="20000"/>
              <a:lumOff val="80000"/>
            </a:schemeClr>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7750" lvl="1" defTabSz="742950">
              <a:buClr>
                <a:srgbClr val="FF8222"/>
              </a:buClr>
              <a:defRPr/>
            </a:pPr>
            <a:r>
              <a:rPr kumimoji="1" lang="ja-JP" altLang="en-US" sz="1300" kern="0">
                <a:solidFill>
                  <a:srgbClr val="575757"/>
                </a:solidFill>
                <a:latin typeface="Meiryo UI" panose="020B0604030504040204" pitchFamily="50" charset="-128"/>
                <a:ea typeface="Meiryo UI" panose="020B0604030504040204" pitchFamily="50" charset="-128"/>
              </a:rPr>
              <a:t>各団体の役割と必要リソース、担当者名を記載すること</a:t>
            </a:r>
            <a:endParaRPr kumimoji="1" lang="en-US" altLang="ja-JP" sz="1300" kern="0">
              <a:solidFill>
                <a:srgbClr val="575757"/>
              </a:solidFill>
              <a:latin typeface="Meiryo UI" panose="020B0604030504040204" pitchFamily="50" charset="-128"/>
              <a:ea typeface="Meiryo UI" panose="020B0604030504040204" pitchFamily="50" charset="-128"/>
            </a:endParaRPr>
          </a:p>
        </p:txBody>
      </p:sp>
      <p:sp>
        <p:nvSpPr>
          <p:cNvPr id="3" name="Rectangle 2">
            <a:extLst>
              <a:ext uri="{FF2B5EF4-FFF2-40B4-BE49-F238E27FC236}">
                <a16:creationId xmlns:a16="http://schemas.microsoft.com/office/drawing/2014/main" id="{130668B8-6897-1B37-3E7F-70B82483F585}"/>
              </a:ext>
            </a:extLst>
          </p:cNvPr>
          <p:cNvSpPr/>
          <p:nvPr/>
        </p:nvSpPr>
        <p:spPr>
          <a:xfrm>
            <a:off x="27528" y="1380200"/>
            <a:ext cx="4621999" cy="5015184"/>
          </a:xfrm>
          <a:prstGeom prst="rect">
            <a:avLst/>
          </a:prstGeom>
          <a:noFill/>
          <a:ln w="9525" cap="flat" cmpd="sng" algn="ctr">
            <a:solidFill>
              <a:srgbClr val="FF822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Autofit/>
          </a:bodyPr>
          <a:lstStyle/>
          <a:p>
            <a:pPr marL="87750" lvl="1" defTabSz="742950">
              <a:buClr>
                <a:srgbClr val="FF8222"/>
              </a:buClr>
              <a:defRPr/>
            </a:pPr>
            <a:endParaRPr kumimoji="1" lang="en-US" altLang="ja-JP" sz="1200" kern="0">
              <a:solidFill>
                <a:srgbClr val="575757"/>
              </a:solidFill>
              <a:latin typeface="Meiryo UI" panose="020B0604030504040204" pitchFamily="50" charset="-128"/>
              <a:ea typeface="Meiryo UI" panose="020B0604030504040204" pitchFamily="50" charset="-128"/>
            </a:endParaRPr>
          </a:p>
        </p:txBody>
      </p:sp>
      <p:sp>
        <p:nvSpPr>
          <p:cNvPr id="37" name="Rectangle 45">
            <a:extLst>
              <a:ext uri="{FF2B5EF4-FFF2-40B4-BE49-F238E27FC236}">
                <a16:creationId xmlns:a16="http://schemas.microsoft.com/office/drawing/2014/main" id="{FA64B46B-DED0-DC90-F415-89444E9ED359}"/>
              </a:ext>
            </a:extLst>
          </p:cNvPr>
          <p:cNvSpPr/>
          <p:nvPr/>
        </p:nvSpPr>
        <p:spPr>
          <a:xfrm>
            <a:off x="47012" y="1348983"/>
            <a:ext cx="4636915" cy="533580"/>
          </a:xfrm>
          <a:prstGeom prst="rect">
            <a:avLst/>
          </a:prstGeom>
          <a:solidFill>
            <a:srgbClr val="FF822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9365" rIns="7739" bIns="0" numCol="1" spcCol="0" rtlCol="0" fromWordArt="0" anchor="ctr" anchorCtr="0" forceAA="0" compatLnSpc="1">
            <a:prstTxWarp prst="textNoShape">
              <a:avLst/>
            </a:prstTxWarp>
            <a:noAutofit/>
          </a:bodyPr>
          <a:lstStyle/>
          <a:p>
            <a:pPr defTabSz="742950">
              <a:defRPr/>
            </a:pPr>
            <a:r>
              <a:rPr kumimoji="1" lang="ja-JP" altLang="en-US" sz="1200">
                <a:solidFill>
                  <a:srgbClr val="FFFFFF"/>
                </a:solidFill>
                <a:latin typeface="Meiryo UI" panose="020B0604030504040204" pitchFamily="50" charset="-128"/>
                <a:ea typeface="Meiryo UI" panose="020B0604030504040204" pitchFamily="50" charset="-128"/>
              </a:rPr>
              <a:t>実施体制図</a:t>
            </a:r>
          </a:p>
        </p:txBody>
      </p:sp>
      <p:sp>
        <p:nvSpPr>
          <p:cNvPr id="8" name="Rectangle 16">
            <a:extLst>
              <a:ext uri="{FF2B5EF4-FFF2-40B4-BE49-F238E27FC236}">
                <a16:creationId xmlns:a16="http://schemas.microsoft.com/office/drawing/2014/main" id="{DE425FC3-B853-068E-D7C0-DF625F2DF16D}"/>
              </a:ext>
            </a:extLst>
          </p:cNvPr>
          <p:cNvSpPr/>
          <p:nvPr/>
        </p:nvSpPr>
        <p:spPr>
          <a:xfrm>
            <a:off x="1537893" y="2119604"/>
            <a:ext cx="958098" cy="841926"/>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87750" lvl="1" defTabSz="742950">
              <a:buClr>
                <a:srgbClr val="FF8222"/>
              </a:buClr>
              <a:defRPr/>
            </a:pPr>
            <a:r>
              <a:rPr kumimoji="1" lang="ja-JP" altLang="en-US" sz="1200" b="1" kern="0" dirty="0">
                <a:solidFill>
                  <a:srgbClr val="575757"/>
                </a:solidFill>
                <a:latin typeface="Meiryo UI" panose="020B0604030504040204" pitchFamily="50" charset="-128"/>
                <a:ea typeface="Meiryo UI" panose="020B0604030504040204" pitchFamily="50" charset="-128"/>
              </a:rPr>
              <a:t>プロジェクト</a:t>
            </a:r>
            <a:br>
              <a:rPr kumimoji="1" lang="en-US" altLang="ja-JP" sz="1200" b="1" kern="0" dirty="0">
                <a:solidFill>
                  <a:srgbClr val="575757"/>
                </a:solidFill>
                <a:latin typeface="Meiryo UI" panose="020B0604030504040204" pitchFamily="50" charset="-128"/>
                <a:ea typeface="Meiryo UI" panose="020B0604030504040204" pitchFamily="50" charset="-128"/>
              </a:rPr>
            </a:br>
            <a:r>
              <a:rPr kumimoji="1" lang="ja-JP" altLang="en-US" sz="1200" b="1" kern="0" dirty="0">
                <a:solidFill>
                  <a:srgbClr val="575757"/>
                </a:solidFill>
                <a:latin typeface="Meiryo UI" panose="020B0604030504040204" pitchFamily="50" charset="-128"/>
                <a:ea typeface="Meiryo UI" panose="020B0604030504040204" pitchFamily="50" charset="-128"/>
              </a:rPr>
              <a:t>の全体管理</a:t>
            </a:r>
            <a:endParaRPr kumimoji="1" lang="en-US" altLang="ja-JP" sz="1200" b="1" kern="0" dirty="0">
              <a:solidFill>
                <a:srgbClr val="575757"/>
              </a:solidFill>
              <a:latin typeface="Meiryo UI" panose="020B0604030504040204" pitchFamily="50" charset="-128"/>
              <a:ea typeface="Meiryo UI" panose="020B0604030504040204" pitchFamily="50" charset="-128"/>
            </a:endParaRPr>
          </a:p>
          <a:p>
            <a:pPr marL="87750" lvl="1" defTabSz="742950">
              <a:buClr>
                <a:srgbClr val="FF8222"/>
              </a:buClr>
              <a:defRPr/>
            </a:pPr>
            <a:r>
              <a:rPr kumimoji="1" lang="en-US" altLang="ja-JP" sz="1200" kern="0" dirty="0">
                <a:solidFill>
                  <a:srgbClr val="575757"/>
                </a:solidFill>
                <a:latin typeface="Meiryo UI" panose="020B0604030504040204" pitchFamily="50" charset="-128"/>
                <a:ea typeface="Meiryo UI" panose="020B0604030504040204" pitchFamily="50" charset="-128"/>
              </a:rPr>
              <a:t>XXX</a:t>
            </a:r>
            <a:r>
              <a:rPr kumimoji="1" lang="ja-JP" altLang="en-US" sz="1200" kern="0" dirty="0">
                <a:solidFill>
                  <a:srgbClr val="575757"/>
                </a:solidFill>
                <a:latin typeface="Meiryo UI" panose="020B0604030504040204" pitchFamily="50" charset="-128"/>
                <a:ea typeface="Meiryo UI" panose="020B0604030504040204" pitchFamily="50" charset="-128"/>
              </a:rPr>
              <a:t> </a:t>
            </a:r>
            <a:br>
              <a:rPr kumimoji="1" lang="en-US" altLang="ja-JP" sz="1200" kern="0" dirty="0">
                <a:solidFill>
                  <a:srgbClr val="575757"/>
                </a:solidFill>
                <a:latin typeface="Meiryo UI" panose="020B0604030504040204" pitchFamily="50" charset="-128"/>
                <a:ea typeface="Meiryo UI" panose="020B0604030504040204" pitchFamily="50" charset="-128"/>
              </a:rPr>
            </a:br>
            <a:r>
              <a:rPr kumimoji="1" lang="en-US" altLang="ja-JP" sz="1200" kern="0" dirty="0">
                <a:solidFill>
                  <a:srgbClr val="3EAD92"/>
                </a:solidFill>
                <a:latin typeface="Meiryo UI" panose="020B0604030504040204" pitchFamily="50" charset="-128"/>
                <a:ea typeface="Meiryo UI" panose="020B0604030504040204" pitchFamily="50" charset="-128"/>
              </a:rPr>
              <a:t>(xx</a:t>
            </a:r>
            <a:r>
              <a:rPr kumimoji="1" lang="ja-JP" altLang="en-US" sz="1200" kern="0" dirty="0">
                <a:solidFill>
                  <a:srgbClr val="3EAD92"/>
                </a:solidFill>
                <a:latin typeface="Meiryo UI" panose="020B0604030504040204" pitchFamily="50" charset="-128"/>
                <a:ea typeface="Meiryo UI" panose="020B0604030504040204" pitchFamily="50" charset="-128"/>
              </a:rPr>
              <a:t>社</a:t>
            </a:r>
            <a:r>
              <a:rPr kumimoji="1" lang="en-US" altLang="ja-JP" sz="1200" kern="0" dirty="0">
                <a:solidFill>
                  <a:srgbClr val="3EAD92"/>
                </a:solidFill>
                <a:latin typeface="Meiryo UI" panose="020B0604030504040204" pitchFamily="50" charset="-128"/>
                <a:ea typeface="Meiryo UI" panose="020B0604030504040204" pitchFamily="50" charset="-128"/>
              </a:rPr>
              <a:t>)</a:t>
            </a:r>
          </a:p>
        </p:txBody>
      </p:sp>
      <p:sp>
        <p:nvSpPr>
          <p:cNvPr id="9" name="Rectangle 17">
            <a:extLst>
              <a:ext uri="{FF2B5EF4-FFF2-40B4-BE49-F238E27FC236}">
                <a16:creationId xmlns:a16="http://schemas.microsoft.com/office/drawing/2014/main" id="{E8477F98-4797-ADBC-E722-1B492733E021}"/>
              </a:ext>
            </a:extLst>
          </p:cNvPr>
          <p:cNvSpPr/>
          <p:nvPr/>
        </p:nvSpPr>
        <p:spPr>
          <a:xfrm>
            <a:off x="1478156" y="4009952"/>
            <a:ext cx="1128492" cy="841926"/>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7750" lvl="1" defTabSz="742950">
              <a:buClr>
                <a:srgbClr val="FF8222"/>
              </a:buClr>
              <a:defRPr/>
            </a:pPr>
            <a:r>
              <a:rPr kumimoji="1" lang="en-US" altLang="ja-JP" sz="1200" b="1" kern="0">
                <a:solidFill>
                  <a:srgbClr val="575757"/>
                </a:solidFill>
                <a:latin typeface="Meiryo UI" panose="020B0604030504040204" pitchFamily="50" charset="-128"/>
                <a:ea typeface="Meiryo UI" panose="020B0604030504040204" pitchFamily="50" charset="-128"/>
              </a:rPr>
              <a:t>XXX</a:t>
            </a:r>
          </a:p>
          <a:p>
            <a:pPr marL="87750" lvl="1" defTabSz="742950">
              <a:buClr>
                <a:srgbClr val="FF8222"/>
              </a:buClr>
              <a:defRPr/>
            </a:pPr>
            <a:r>
              <a:rPr kumimoji="1" lang="en-US" altLang="ja-JP" sz="1200" kern="0">
                <a:solidFill>
                  <a:srgbClr val="575757"/>
                </a:solidFill>
                <a:latin typeface="Meiryo UI" panose="020B0604030504040204" pitchFamily="50" charset="-128"/>
                <a:ea typeface="Meiryo UI" panose="020B0604030504040204" pitchFamily="50" charset="-128"/>
              </a:rPr>
              <a:t>XXX</a:t>
            </a:r>
            <a:r>
              <a:rPr kumimoji="1" lang="ja-JP" altLang="en-US" sz="1200" kern="0">
                <a:solidFill>
                  <a:srgbClr val="575757"/>
                </a:solidFill>
                <a:latin typeface="Meiryo UI" panose="020B0604030504040204" pitchFamily="50" charset="-128"/>
                <a:ea typeface="Meiryo UI" panose="020B0604030504040204" pitchFamily="50" charset="-128"/>
              </a:rPr>
              <a:t> </a:t>
            </a:r>
            <a:br>
              <a:rPr kumimoji="1" lang="en-US" altLang="ja-JP" sz="1200" kern="0">
                <a:solidFill>
                  <a:srgbClr val="575757"/>
                </a:solidFill>
                <a:latin typeface="Meiryo UI" panose="020B0604030504040204" pitchFamily="50" charset="-128"/>
                <a:ea typeface="Meiryo UI" panose="020B0604030504040204" pitchFamily="50" charset="-128"/>
              </a:rPr>
            </a:br>
            <a:r>
              <a:rPr kumimoji="1" lang="en-US" altLang="ja-JP" sz="1200" kern="0">
                <a:solidFill>
                  <a:srgbClr val="3EAD92"/>
                </a:solidFill>
                <a:latin typeface="Meiryo UI" panose="020B0604030504040204" pitchFamily="50" charset="-128"/>
                <a:ea typeface="Meiryo UI" panose="020B0604030504040204" pitchFamily="50" charset="-128"/>
              </a:rPr>
              <a:t>(xx</a:t>
            </a:r>
            <a:r>
              <a:rPr kumimoji="1" lang="ja-JP" altLang="en-US" sz="1200" kern="0">
                <a:solidFill>
                  <a:srgbClr val="3EAD92"/>
                </a:solidFill>
                <a:latin typeface="Meiryo UI" panose="020B0604030504040204" pitchFamily="50" charset="-128"/>
                <a:ea typeface="Meiryo UI" panose="020B0604030504040204" pitchFamily="50" charset="-128"/>
              </a:rPr>
              <a:t>社</a:t>
            </a:r>
            <a:r>
              <a:rPr kumimoji="1" lang="en-US" altLang="ja-JP" sz="1200" kern="0">
                <a:solidFill>
                  <a:srgbClr val="3EAD92"/>
                </a:solidFill>
                <a:latin typeface="Meiryo UI" panose="020B0604030504040204" pitchFamily="50" charset="-128"/>
                <a:ea typeface="Meiryo UI" panose="020B0604030504040204" pitchFamily="50" charset="-128"/>
              </a:rPr>
              <a:t>)</a:t>
            </a:r>
          </a:p>
        </p:txBody>
      </p:sp>
      <p:sp>
        <p:nvSpPr>
          <p:cNvPr id="11" name="Rectangle 19">
            <a:extLst>
              <a:ext uri="{FF2B5EF4-FFF2-40B4-BE49-F238E27FC236}">
                <a16:creationId xmlns:a16="http://schemas.microsoft.com/office/drawing/2014/main" id="{8758FF57-478F-0BCF-680A-EEAFF7BFA936}"/>
              </a:ext>
            </a:extLst>
          </p:cNvPr>
          <p:cNvSpPr/>
          <p:nvPr/>
        </p:nvSpPr>
        <p:spPr>
          <a:xfrm>
            <a:off x="131295" y="3957650"/>
            <a:ext cx="1035982" cy="841926"/>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7750" lvl="1" defTabSz="742950">
              <a:buClr>
                <a:srgbClr val="FF8222"/>
              </a:buClr>
              <a:defRPr/>
            </a:pPr>
            <a:r>
              <a:rPr kumimoji="1" lang="ja-JP" altLang="en-US" sz="1200" b="1" kern="0">
                <a:solidFill>
                  <a:srgbClr val="575757"/>
                </a:solidFill>
                <a:latin typeface="Meiryo UI" panose="020B0604030504040204" pitchFamily="50" charset="-128"/>
                <a:ea typeface="Meiryo UI" panose="020B0604030504040204" pitchFamily="50" charset="-128"/>
              </a:rPr>
              <a:t>ソリューション開発</a:t>
            </a:r>
            <a:endParaRPr kumimoji="1" lang="en-US" altLang="ja-JP" sz="1200" b="1" kern="0">
              <a:solidFill>
                <a:srgbClr val="575757"/>
              </a:solidFill>
              <a:latin typeface="Meiryo UI" panose="020B0604030504040204" pitchFamily="50" charset="-128"/>
              <a:ea typeface="Meiryo UI" panose="020B0604030504040204" pitchFamily="50" charset="-128"/>
            </a:endParaRPr>
          </a:p>
          <a:p>
            <a:pPr marL="87750" lvl="1" defTabSz="742950">
              <a:buClr>
                <a:srgbClr val="FF8222"/>
              </a:buClr>
              <a:defRPr/>
            </a:pPr>
            <a:r>
              <a:rPr kumimoji="1" lang="en-US" altLang="ja-JP" sz="1200" kern="0">
                <a:solidFill>
                  <a:srgbClr val="575757"/>
                </a:solidFill>
                <a:latin typeface="Meiryo UI" panose="020B0604030504040204" pitchFamily="50" charset="-128"/>
                <a:ea typeface="Meiryo UI" panose="020B0604030504040204" pitchFamily="50" charset="-128"/>
              </a:rPr>
              <a:t>XXX</a:t>
            </a:r>
            <a:r>
              <a:rPr kumimoji="1" lang="ja-JP" altLang="en-US" sz="1200" kern="0">
                <a:solidFill>
                  <a:srgbClr val="575757"/>
                </a:solidFill>
                <a:latin typeface="Meiryo UI" panose="020B0604030504040204" pitchFamily="50" charset="-128"/>
                <a:ea typeface="Meiryo UI" panose="020B0604030504040204" pitchFamily="50" charset="-128"/>
              </a:rPr>
              <a:t> </a:t>
            </a:r>
            <a:br>
              <a:rPr kumimoji="1" lang="en-US" altLang="ja-JP" sz="1200" kern="0">
                <a:solidFill>
                  <a:srgbClr val="575757"/>
                </a:solidFill>
                <a:latin typeface="Meiryo UI" panose="020B0604030504040204" pitchFamily="50" charset="-128"/>
                <a:ea typeface="Meiryo UI" panose="020B0604030504040204" pitchFamily="50" charset="-128"/>
              </a:rPr>
            </a:br>
            <a:r>
              <a:rPr kumimoji="1" lang="en-US" altLang="ja-JP" sz="1200" kern="0">
                <a:solidFill>
                  <a:srgbClr val="3EAD92"/>
                </a:solidFill>
                <a:latin typeface="Meiryo UI" panose="020B0604030504040204" pitchFamily="50" charset="-128"/>
                <a:ea typeface="Meiryo UI" panose="020B0604030504040204" pitchFamily="50" charset="-128"/>
              </a:rPr>
              <a:t>(xx</a:t>
            </a:r>
            <a:r>
              <a:rPr kumimoji="1" lang="ja-JP" altLang="en-US" sz="1200" kern="0">
                <a:solidFill>
                  <a:srgbClr val="3EAD92"/>
                </a:solidFill>
                <a:latin typeface="Meiryo UI" panose="020B0604030504040204" pitchFamily="50" charset="-128"/>
                <a:ea typeface="Meiryo UI" panose="020B0604030504040204" pitchFamily="50" charset="-128"/>
              </a:rPr>
              <a:t>市</a:t>
            </a:r>
            <a:r>
              <a:rPr kumimoji="1" lang="en-US" altLang="ja-JP" sz="1200" kern="0">
                <a:solidFill>
                  <a:srgbClr val="3EAD92"/>
                </a:solidFill>
                <a:latin typeface="Meiryo UI" panose="020B0604030504040204" pitchFamily="50" charset="-128"/>
                <a:ea typeface="Meiryo UI" panose="020B0604030504040204" pitchFamily="50" charset="-128"/>
              </a:rPr>
              <a:t>)</a:t>
            </a:r>
          </a:p>
        </p:txBody>
      </p:sp>
      <p:sp>
        <p:nvSpPr>
          <p:cNvPr id="16" name="Rectangle 20">
            <a:extLst>
              <a:ext uri="{FF2B5EF4-FFF2-40B4-BE49-F238E27FC236}">
                <a16:creationId xmlns:a16="http://schemas.microsoft.com/office/drawing/2014/main" id="{367CFF2B-A82E-C003-D70B-DE956421257E}"/>
              </a:ext>
            </a:extLst>
          </p:cNvPr>
          <p:cNvSpPr/>
          <p:nvPr/>
        </p:nvSpPr>
        <p:spPr>
          <a:xfrm>
            <a:off x="3383592" y="3877637"/>
            <a:ext cx="1265935" cy="841926"/>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7750" lvl="1" defTabSz="742950">
              <a:buClr>
                <a:srgbClr val="FF8222"/>
              </a:buClr>
              <a:defRPr/>
            </a:pPr>
            <a:r>
              <a:rPr kumimoji="1" lang="en-US" altLang="ja-JP" sz="1200" b="1" kern="0" dirty="0">
                <a:solidFill>
                  <a:srgbClr val="575757"/>
                </a:solidFill>
                <a:latin typeface="Meiryo UI" panose="020B0604030504040204" pitchFamily="50" charset="-128"/>
                <a:ea typeface="Meiryo UI" panose="020B0604030504040204" pitchFamily="50" charset="-128"/>
              </a:rPr>
              <a:t>XXX</a:t>
            </a:r>
          </a:p>
          <a:p>
            <a:pPr marL="87750" lvl="1" defTabSz="742950">
              <a:buClr>
                <a:srgbClr val="FF8222"/>
              </a:buClr>
              <a:defRPr/>
            </a:pPr>
            <a:r>
              <a:rPr kumimoji="1" lang="en-US" altLang="ja-JP" sz="1200" kern="0" dirty="0">
                <a:solidFill>
                  <a:srgbClr val="575757"/>
                </a:solidFill>
                <a:latin typeface="Meiryo UI" panose="020B0604030504040204" pitchFamily="50" charset="-128"/>
                <a:ea typeface="Meiryo UI" panose="020B0604030504040204" pitchFamily="50" charset="-128"/>
              </a:rPr>
              <a:t>XXX</a:t>
            </a:r>
            <a:r>
              <a:rPr kumimoji="1" lang="ja-JP" altLang="en-US" sz="1200" kern="0" dirty="0">
                <a:solidFill>
                  <a:srgbClr val="575757"/>
                </a:solidFill>
                <a:latin typeface="Meiryo UI" panose="020B0604030504040204" pitchFamily="50" charset="-128"/>
                <a:ea typeface="Meiryo UI" panose="020B0604030504040204" pitchFamily="50" charset="-128"/>
              </a:rPr>
              <a:t> </a:t>
            </a:r>
            <a:br>
              <a:rPr kumimoji="1" lang="en-US" altLang="ja-JP" sz="1200" kern="0" dirty="0">
                <a:solidFill>
                  <a:srgbClr val="575757"/>
                </a:solidFill>
                <a:latin typeface="Meiryo UI" panose="020B0604030504040204" pitchFamily="50" charset="-128"/>
                <a:ea typeface="Meiryo UI" panose="020B0604030504040204" pitchFamily="50" charset="-128"/>
              </a:rPr>
            </a:br>
            <a:r>
              <a:rPr kumimoji="1" lang="en-US" altLang="ja-JP" sz="1200" kern="0" dirty="0">
                <a:solidFill>
                  <a:srgbClr val="3EAD92"/>
                </a:solidFill>
                <a:latin typeface="Meiryo UI" panose="020B0604030504040204" pitchFamily="50" charset="-128"/>
                <a:ea typeface="Meiryo UI" panose="020B0604030504040204" pitchFamily="50" charset="-128"/>
              </a:rPr>
              <a:t>(xx</a:t>
            </a:r>
            <a:r>
              <a:rPr kumimoji="1" lang="ja-JP" altLang="en-US" sz="1200" kern="0" dirty="0">
                <a:solidFill>
                  <a:srgbClr val="3EAD92"/>
                </a:solidFill>
                <a:latin typeface="Meiryo UI" panose="020B0604030504040204" pitchFamily="50" charset="-128"/>
                <a:ea typeface="Meiryo UI" panose="020B0604030504040204" pitchFamily="50" charset="-128"/>
              </a:rPr>
              <a:t>社</a:t>
            </a:r>
            <a:r>
              <a:rPr kumimoji="1" lang="en-US" altLang="ja-JP" sz="1200" kern="0" dirty="0">
                <a:solidFill>
                  <a:srgbClr val="3EAD92"/>
                </a:solidFill>
                <a:latin typeface="Meiryo UI" panose="020B0604030504040204" pitchFamily="50" charset="-128"/>
                <a:ea typeface="Meiryo UI" panose="020B0604030504040204" pitchFamily="50" charset="-128"/>
              </a:rPr>
              <a:t>)</a:t>
            </a:r>
          </a:p>
        </p:txBody>
      </p:sp>
      <p:sp>
        <p:nvSpPr>
          <p:cNvPr id="19" name="Rectangle 21">
            <a:extLst>
              <a:ext uri="{FF2B5EF4-FFF2-40B4-BE49-F238E27FC236}">
                <a16:creationId xmlns:a16="http://schemas.microsoft.com/office/drawing/2014/main" id="{0B0DAC8D-77B6-A497-8921-22A53206D538}"/>
              </a:ext>
            </a:extLst>
          </p:cNvPr>
          <p:cNvSpPr/>
          <p:nvPr/>
        </p:nvSpPr>
        <p:spPr>
          <a:xfrm>
            <a:off x="3388993" y="5260394"/>
            <a:ext cx="1253836" cy="841926"/>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7750" lvl="1" defTabSz="742950">
              <a:buClr>
                <a:srgbClr val="FF8222"/>
              </a:buClr>
              <a:defRPr/>
            </a:pPr>
            <a:r>
              <a:rPr kumimoji="1" lang="en-US" altLang="ja-JP" sz="1200" b="1" kern="0" dirty="0">
                <a:solidFill>
                  <a:srgbClr val="575757"/>
                </a:solidFill>
                <a:latin typeface="Meiryo UI" panose="020B0604030504040204" pitchFamily="50" charset="-128"/>
                <a:ea typeface="Meiryo UI" panose="020B0604030504040204" pitchFamily="50" charset="-128"/>
              </a:rPr>
              <a:t>xxx</a:t>
            </a:r>
          </a:p>
          <a:p>
            <a:pPr marL="87750" lvl="1" defTabSz="742950">
              <a:buClr>
                <a:srgbClr val="FF8222"/>
              </a:buClr>
              <a:defRPr/>
            </a:pPr>
            <a:r>
              <a:rPr kumimoji="1" lang="en-US" altLang="ja-JP" sz="1200" kern="0" dirty="0">
                <a:solidFill>
                  <a:srgbClr val="575757"/>
                </a:solidFill>
                <a:latin typeface="Meiryo UI" panose="020B0604030504040204" pitchFamily="50" charset="-128"/>
                <a:ea typeface="Meiryo UI" panose="020B0604030504040204" pitchFamily="50" charset="-128"/>
              </a:rPr>
              <a:t>XXX</a:t>
            </a:r>
            <a:r>
              <a:rPr kumimoji="1" lang="ja-JP" altLang="en-US" sz="1200" kern="0" dirty="0">
                <a:solidFill>
                  <a:srgbClr val="575757"/>
                </a:solidFill>
                <a:latin typeface="Meiryo UI" panose="020B0604030504040204" pitchFamily="50" charset="-128"/>
                <a:ea typeface="Meiryo UI" panose="020B0604030504040204" pitchFamily="50" charset="-128"/>
              </a:rPr>
              <a:t> </a:t>
            </a:r>
            <a:br>
              <a:rPr kumimoji="1" lang="en-US" altLang="ja-JP" sz="1200" kern="0" dirty="0">
                <a:solidFill>
                  <a:srgbClr val="575757"/>
                </a:solidFill>
                <a:latin typeface="Meiryo UI" panose="020B0604030504040204" pitchFamily="50" charset="-128"/>
                <a:ea typeface="Meiryo UI" panose="020B0604030504040204" pitchFamily="50" charset="-128"/>
              </a:rPr>
            </a:br>
            <a:r>
              <a:rPr kumimoji="1" lang="en-US" altLang="ja-JP" sz="1200" kern="0" dirty="0">
                <a:solidFill>
                  <a:srgbClr val="3EAD92"/>
                </a:solidFill>
                <a:latin typeface="Meiryo UI" panose="020B0604030504040204" pitchFamily="50" charset="-128"/>
                <a:ea typeface="Meiryo UI" panose="020B0604030504040204" pitchFamily="50" charset="-128"/>
              </a:rPr>
              <a:t>(xx</a:t>
            </a:r>
            <a:r>
              <a:rPr kumimoji="1" lang="ja-JP" altLang="en-US" sz="1200" kern="0" dirty="0">
                <a:solidFill>
                  <a:srgbClr val="3EAD92"/>
                </a:solidFill>
                <a:latin typeface="Meiryo UI" panose="020B0604030504040204" pitchFamily="50" charset="-128"/>
                <a:ea typeface="Meiryo UI" panose="020B0604030504040204" pitchFamily="50" charset="-128"/>
              </a:rPr>
              <a:t>社</a:t>
            </a:r>
            <a:r>
              <a:rPr kumimoji="1" lang="en-US" altLang="ja-JP" sz="1200" kern="0" dirty="0">
                <a:solidFill>
                  <a:srgbClr val="3EAD92"/>
                </a:solidFill>
                <a:latin typeface="Meiryo UI" panose="020B0604030504040204" pitchFamily="50" charset="-128"/>
                <a:ea typeface="Meiryo UI" panose="020B0604030504040204" pitchFamily="50" charset="-128"/>
              </a:rPr>
              <a:t>)</a:t>
            </a:r>
          </a:p>
        </p:txBody>
      </p:sp>
      <p:cxnSp>
        <p:nvCxnSpPr>
          <p:cNvPr id="23" name="Straight Connector 23">
            <a:extLst>
              <a:ext uri="{FF2B5EF4-FFF2-40B4-BE49-F238E27FC236}">
                <a16:creationId xmlns:a16="http://schemas.microsoft.com/office/drawing/2014/main" id="{ABF2DE8A-77CB-6575-588A-7DEA1219C2D9}"/>
              </a:ext>
            </a:extLst>
          </p:cNvPr>
          <p:cNvCxnSpPr>
            <a:cxnSpLocks/>
            <a:stCxn id="8" idx="2"/>
            <a:endCxn id="9" idx="0"/>
          </p:cNvCxnSpPr>
          <p:nvPr/>
        </p:nvCxnSpPr>
        <p:spPr>
          <a:xfrm>
            <a:off x="2016942" y="2961530"/>
            <a:ext cx="25460" cy="1048422"/>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6" name="Straight Connector 24">
            <a:extLst>
              <a:ext uri="{FF2B5EF4-FFF2-40B4-BE49-F238E27FC236}">
                <a16:creationId xmlns:a16="http://schemas.microsoft.com/office/drawing/2014/main" id="{D84402DA-7668-D693-6682-399E39C6829E}"/>
              </a:ext>
            </a:extLst>
          </p:cNvPr>
          <p:cNvCxnSpPr>
            <a:cxnSpLocks/>
            <a:stCxn id="16" idx="2"/>
            <a:endCxn id="19" idx="0"/>
          </p:cNvCxnSpPr>
          <p:nvPr/>
        </p:nvCxnSpPr>
        <p:spPr>
          <a:xfrm flipH="1">
            <a:off x="4015911" y="4719563"/>
            <a:ext cx="649" cy="540831"/>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7" name="Straight Connector 30">
            <a:extLst>
              <a:ext uri="{FF2B5EF4-FFF2-40B4-BE49-F238E27FC236}">
                <a16:creationId xmlns:a16="http://schemas.microsoft.com/office/drawing/2014/main" id="{953C2234-9B88-673B-4142-CA76DC4946D0}"/>
              </a:ext>
            </a:extLst>
          </p:cNvPr>
          <p:cNvCxnSpPr>
            <a:cxnSpLocks/>
            <a:stCxn id="11" idx="0"/>
            <a:endCxn id="8" idx="2"/>
          </p:cNvCxnSpPr>
          <p:nvPr/>
        </p:nvCxnSpPr>
        <p:spPr>
          <a:xfrm rot="5400000" flipH="1" flipV="1">
            <a:off x="835054" y="2775762"/>
            <a:ext cx="996120" cy="1367656"/>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9" name="Oval 20">
            <a:extLst>
              <a:ext uri="{FF2B5EF4-FFF2-40B4-BE49-F238E27FC236}">
                <a16:creationId xmlns:a16="http://schemas.microsoft.com/office/drawing/2014/main" id="{A0BB68C0-CA8D-91C5-8B4A-78C601D62BC6}"/>
              </a:ext>
            </a:extLst>
          </p:cNvPr>
          <p:cNvSpPr>
            <a:spLocks noChangeArrowheads="1"/>
          </p:cNvSpPr>
          <p:nvPr/>
        </p:nvSpPr>
        <p:spPr bwMode="auto">
          <a:xfrm>
            <a:off x="1471012" y="2089410"/>
            <a:ext cx="162845" cy="18356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742950">
              <a:defRPr/>
            </a:pPr>
            <a:r>
              <a:rPr lang="en-US" sz="1200">
                <a:solidFill>
                  <a:prstClr val="white"/>
                </a:solidFill>
                <a:latin typeface="Meiryo UI" panose="020B0604030504040204" pitchFamily="50" charset="-128"/>
              </a:rPr>
              <a:t>a</a:t>
            </a:r>
          </a:p>
        </p:txBody>
      </p:sp>
      <p:sp>
        <p:nvSpPr>
          <p:cNvPr id="30" name="Oval 20">
            <a:extLst>
              <a:ext uri="{FF2B5EF4-FFF2-40B4-BE49-F238E27FC236}">
                <a16:creationId xmlns:a16="http://schemas.microsoft.com/office/drawing/2014/main" id="{0661F4BE-E86C-DBE8-799F-8C6F0964BC8B}"/>
              </a:ext>
            </a:extLst>
          </p:cNvPr>
          <p:cNvSpPr>
            <a:spLocks noChangeArrowheads="1"/>
          </p:cNvSpPr>
          <p:nvPr/>
        </p:nvSpPr>
        <p:spPr bwMode="auto">
          <a:xfrm>
            <a:off x="1559385" y="3968104"/>
            <a:ext cx="162845" cy="18356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742950">
              <a:defRPr/>
            </a:pPr>
            <a:r>
              <a:rPr lang="en-US" sz="1200">
                <a:solidFill>
                  <a:prstClr val="white"/>
                </a:solidFill>
                <a:latin typeface="Meiryo UI" panose="020B0604030504040204" pitchFamily="50" charset="-128"/>
              </a:rPr>
              <a:t>c</a:t>
            </a:r>
          </a:p>
        </p:txBody>
      </p:sp>
      <p:sp>
        <p:nvSpPr>
          <p:cNvPr id="32" name="Oval 20">
            <a:extLst>
              <a:ext uri="{FF2B5EF4-FFF2-40B4-BE49-F238E27FC236}">
                <a16:creationId xmlns:a16="http://schemas.microsoft.com/office/drawing/2014/main" id="{02464D8E-B320-8400-460B-3F27B037101D}"/>
              </a:ext>
            </a:extLst>
          </p:cNvPr>
          <p:cNvSpPr>
            <a:spLocks noChangeArrowheads="1"/>
          </p:cNvSpPr>
          <p:nvPr/>
        </p:nvSpPr>
        <p:spPr bwMode="auto">
          <a:xfrm>
            <a:off x="114633" y="3850260"/>
            <a:ext cx="162845" cy="18356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742950">
              <a:defRPr/>
            </a:pPr>
            <a:r>
              <a:rPr lang="en-US" sz="1200">
                <a:solidFill>
                  <a:prstClr val="white"/>
                </a:solidFill>
                <a:latin typeface="Meiryo UI" panose="020B0604030504040204" pitchFamily="50" charset="-128"/>
              </a:rPr>
              <a:t>b</a:t>
            </a:r>
          </a:p>
        </p:txBody>
      </p:sp>
      <p:sp>
        <p:nvSpPr>
          <p:cNvPr id="33" name="Oval 20">
            <a:extLst>
              <a:ext uri="{FF2B5EF4-FFF2-40B4-BE49-F238E27FC236}">
                <a16:creationId xmlns:a16="http://schemas.microsoft.com/office/drawing/2014/main" id="{DCD0EF4B-45C6-A85D-F0D8-9FF44FA53AC4}"/>
              </a:ext>
            </a:extLst>
          </p:cNvPr>
          <p:cNvSpPr>
            <a:spLocks noChangeArrowheads="1"/>
          </p:cNvSpPr>
          <p:nvPr/>
        </p:nvSpPr>
        <p:spPr bwMode="auto">
          <a:xfrm>
            <a:off x="3309174" y="3829465"/>
            <a:ext cx="162845" cy="18356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742950">
              <a:defRPr/>
            </a:pPr>
            <a:r>
              <a:rPr lang="en-US" sz="1200">
                <a:solidFill>
                  <a:prstClr val="white"/>
                </a:solidFill>
                <a:latin typeface="Meiryo UI" panose="020B0604030504040204" pitchFamily="50" charset="-128"/>
              </a:rPr>
              <a:t>d</a:t>
            </a:r>
          </a:p>
        </p:txBody>
      </p:sp>
      <p:sp>
        <p:nvSpPr>
          <p:cNvPr id="34" name="Oval 20">
            <a:extLst>
              <a:ext uri="{FF2B5EF4-FFF2-40B4-BE49-F238E27FC236}">
                <a16:creationId xmlns:a16="http://schemas.microsoft.com/office/drawing/2014/main" id="{600A2478-95BD-2A4D-9E82-9F4BC39731F0}"/>
              </a:ext>
            </a:extLst>
          </p:cNvPr>
          <p:cNvSpPr>
            <a:spLocks noChangeArrowheads="1"/>
          </p:cNvSpPr>
          <p:nvPr/>
        </p:nvSpPr>
        <p:spPr bwMode="auto">
          <a:xfrm>
            <a:off x="3773287" y="5224399"/>
            <a:ext cx="162845" cy="183563"/>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algn="ctr" defTabSz="742950">
              <a:defRPr/>
            </a:pPr>
            <a:r>
              <a:rPr lang="en-US" sz="1200">
                <a:solidFill>
                  <a:prstClr val="white"/>
                </a:solidFill>
                <a:latin typeface="Meiryo UI" panose="020B0604030504040204" pitchFamily="50" charset="-128"/>
              </a:rPr>
              <a:t>e</a:t>
            </a:r>
          </a:p>
        </p:txBody>
      </p:sp>
      <p:cxnSp>
        <p:nvCxnSpPr>
          <p:cNvPr id="40" name="Straight Connector 30">
            <a:extLst>
              <a:ext uri="{FF2B5EF4-FFF2-40B4-BE49-F238E27FC236}">
                <a16:creationId xmlns:a16="http://schemas.microsoft.com/office/drawing/2014/main" id="{4D998FE0-08EE-DA7C-C4D6-9BB027FA93D7}"/>
              </a:ext>
            </a:extLst>
          </p:cNvPr>
          <p:cNvCxnSpPr>
            <a:cxnSpLocks/>
            <a:stCxn id="16" idx="0"/>
            <a:endCxn id="8" idx="2"/>
          </p:cNvCxnSpPr>
          <p:nvPr/>
        </p:nvCxnSpPr>
        <p:spPr>
          <a:xfrm rot="16200000" flipV="1">
            <a:off x="2558698" y="2419775"/>
            <a:ext cx="916107" cy="1999618"/>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 name="Rectangle 2">
            <a:extLst>
              <a:ext uri="{FF2B5EF4-FFF2-40B4-BE49-F238E27FC236}">
                <a16:creationId xmlns:a16="http://schemas.microsoft.com/office/drawing/2014/main" id="{3A7CDFC7-A889-1646-0528-FE81FD3F46A2}"/>
              </a:ext>
            </a:extLst>
          </p:cNvPr>
          <p:cNvSpPr/>
          <p:nvPr/>
        </p:nvSpPr>
        <p:spPr>
          <a:xfrm>
            <a:off x="1450474" y="772394"/>
            <a:ext cx="2494524" cy="451248"/>
          </a:xfrm>
          <a:prstGeom prst="wedgeRectCallout">
            <a:avLst>
              <a:gd name="adj1" fmla="val -28895"/>
              <a:gd name="adj2" fmla="val 79933"/>
            </a:avLst>
          </a:prstGeom>
          <a:solidFill>
            <a:srgbClr val="EEE89A"/>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7750" lvl="1" defTabSz="742950">
              <a:buClr>
                <a:srgbClr val="FF8222"/>
              </a:buClr>
              <a:defRPr/>
            </a:pPr>
            <a:r>
              <a:rPr kumimoji="1" lang="ja-JP" altLang="en-US" sz="1200" kern="0" dirty="0">
                <a:solidFill>
                  <a:srgbClr val="575757"/>
                </a:solidFill>
                <a:latin typeface="Meiryo UI" panose="020B0604030504040204" pitchFamily="50" charset="-128"/>
                <a:ea typeface="Meiryo UI" panose="020B0604030504040204" pitchFamily="50" charset="-128"/>
              </a:rPr>
              <a:t>地域のステークホルダーが含まれているか確認すること</a:t>
            </a:r>
            <a:endParaRPr kumimoji="1" lang="ja-JP" altLang="en-US" sz="1200" dirty="0">
              <a:solidFill>
                <a:srgbClr val="575757"/>
              </a:solidFill>
              <a:latin typeface="Meiryo UI" panose="020B0604030504040204" pitchFamily="50" charset="-128"/>
              <a:ea typeface="Meiryo UI" panose="020B0604030504040204" pitchFamily="50" charset="-128"/>
            </a:endParaRPr>
          </a:p>
        </p:txBody>
      </p:sp>
      <p:sp>
        <p:nvSpPr>
          <p:cNvPr id="80" name="タイトル 16">
            <a:extLst>
              <a:ext uri="{FF2B5EF4-FFF2-40B4-BE49-F238E27FC236}">
                <a16:creationId xmlns:a16="http://schemas.microsoft.com/office/drawing/2014/main" id="{16615242-86A8-4167-9412-C844A5FC9BCD}"/>
              </a:ext>
            </a:extLst>
          </p:cNvPr>
          <p:cNvSpPr>
            <a:spLocks noGrp="1"/>
          </p:cNvSpPr>
          <p:nvPr>
            <p:ph type="title"/>
          </p:nvPr>
        </p:nvSpPr>
        <p:spPr>
          <a:xfrm>
            <a:off x="713372" y="968341"/>
            <a:ext cx="8883347" cy="332399"/>
          </a:xfrm>
        </p:spPr>
        <p:txBody>
          <a:bodyPr vert="horz"/>
          <a:lstStyle/>
          <a:p>
            <a:r>
              <a:rPr kumimoji="1" lang="ja-JP" altLang="en-US" dirty="0">
                <a:solidFill>
                  <a:srgbClr val="FE9341"/>
                </a:solidFill>
                <a:latin typeface="Meiryo UI" panose="020B0604030504040204" pitchFamily="50" charset="-128"/>
                <a:ea typeface="Meiryo UI" panose="020B0604030504040204" pitchFamily="50" charset="-128"/>
              </a:rPr>
              <a:t>計画</a:t>
            </a:r>
            <a:endParaRPr lang="ja-JP" altLang="en-US" dirty="0">
              <a:latin typeface="Meiryo UI" panose="020B0604030504040204" pitchFamily="50" charset="-128"/>
            </a:endParaRPr>
          </a:p>
        </p:txBody>
      </p:sp>
      <p:sp>
        <p:nvSpPr>
          <p:cNvPr id="90" name="テキスト ボックス 42">
            <a:extLst>
              <a:ext uri="{FF2B5EF4-FFF2-40B4-BE49-F238E27FC236}">
                <a16:creationId xmlns:a16="http://schemas.microsoft.com/office/drawing/2014/main" id="{6041B0CC-0FB8-401B-9448-B1380B8A78BC}"/>
              </a:ext>
            </a:extLst>
          </p:cNvPr>
          <p:cNvSpPr txBox="1"/>
          <p:nvPr/>
        </p:nvSpPr>
        <p:spPr>
          <a:xfrm>
            <a:off x="61958" y="667088"/>
            <a:ext cx="8991239" cy="14963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7148" rIns="0" bIns="37148" numCol="1" spcCol="0" rtlCol="0" fromWordArt="0" anchor="ctr" anchorCtr="0" forceAA="0" compatLnSpc="1">
            <a:prstTxWarp prst="textNoShape">
              <a:avLst/>
            </a:prstTxWarp>
            <a:noAutofit/>
          </a:bodyPr>
          <a:lstStyle/>
          <a:p>
            <a:pPr defTabSz="742950">
              <a:defRPr/>
            </a:pPr>
            <a:r>
              <a:rPr kumimoji="1" lang="en-US" altLang="ja-JP" sz="1200" dirty="0">
                <a:solidFill>
                  <a:srgbClr val="575757"/>
                </a:solidFill>
                <a:latin typeface="Meiryo UI" panose="020B0604030504040204" pitchFamily="50" charset="-128"/>
                <a:ea typeface="Meiryo UI" panose="020B0604030504040204" pitchFamily="50" charset="-128"/>
              </a:rPr>
              <a:t>Ⅳ</a:t>
            </a:r>
            <a:r>
              <a:rPr kumimoji="1" lang="ja-JP" altLang="en-US" sz="1200" dirty="0">
                <a:solidFill>
                  <a:srgbClr val="575757"/>
                </a:solidFill>
                <a:latin typeface="Meiryo UI" panose="020B0604030504040204" pitchFamily="50" charset="-128"/>
                <a:ea typeface="Meiryo UI" panose="020B0604030504040204" pitchFamily="50" charset="-128"/>
              </a:rPr>
              <a:t>補助事業</a:t>
            </a:r>
          </a:p>
        </p:txBody>
      </p:sp>
      <p:sp>
        <p:nvSpPr>
          <p:cNvPr id="15" name="楕円 14">
            <a:extLst>
              <a:ext uri="{FF2B5EF4-FFF2-40B4-BE49-F238E27FC236}">
                <a16:creationId xmlns:a16="http://schemas.microsoft.com/office/drawing/2014/main" id="{7F97CF5D-6438-8B56-2537-4254C80C762D}"/>
              </a:ext>
            </a:extLst>
          </p:cNvPr>
          <p:cNvSpPr/>
          <p:nvPr/>
        </p:nvSpPr>
        <p:spPr>
          <a:xfrm>
            <a:off x="2338527" y="2065272"/>
            <a:ext cx="657101" cy="183563"/>
          </a:xfrm>
          <a:prstGeom prst="ellipse">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5000"/>
              </a:lnSpc>
            </a:pPr>
            <a:r>
              <a:rPr kumimoji="1" lang="en-US" sz="900" kern="0">
                <a:solidFill>
                  <a:srgbClr val="575757"/>
                </a:solidFill>
                <a:latin typeface="Meiryo UI" panose="020B0604030504040204" pitchFamily="50" charset="-128"/>
                <a:ea typeface="Meiryo UI" panose="020B0604030504040204" pitchFamily="50" charset="-128"/>
              </a:rPr>
              <a:t>X</a:t>
            </a:r>
            <a:r>
              <a:rPr kumimoji="1" lang="ja-JP" altLang="en-US" sz="900" kern="0">
                <a:solidFill>
                  <a:srgbClr val="575757"/>
                </a:solidFill>
                <a:latin typeface="Meiryo UI" panose="020B0604030504040204" pitchFamily="50" charset="-128"/>
                <a:ea typeface="Meiryo UI" panose="020B0604030504040204" pitchFamily="50" charset="-128"/>
              </a:rPr>
              <a:t>名</a:t>
            </a:r>
            <a:r>
              <a:rPr kumimoji="1" lang="en-US" altLang="ja-JP" sz="900" kern="0">
                <a:solidFill>
                  <a:srgbClr val="575757"/>
                </a:solidFill>
                <a:latin typeface="Meiryo UI" panose="020B0604030504040204" pitchFamily="50" charset="-128"/>
                <a:ea typeface="Meiryo UI" panose="020B0604030504040204" pitchFamily="50" charset="-128"/>
              </a:rPr>
              <a:t>×X</a:t>
            </a:r>
            <a:r>
              <a:rPr kumimoji="1" lang="ja-JP" altLang="en-US" sz="900" kern="0">
                <a:solidFill>
                  <a:srgbClr val="575757"/>
                </a:solidFill>
                <a:latin typeface="Meiryo UI" panose="020B0604030504040204" pitchFamily="50" charset="-128"/>
                <a:ea typeface="Meiryo UI" panose="020B0604030504040204" pitchFamily="50" charset="-128"/>
              </a:rPr>
              <a:t>時間</a:t>
            </a:r>
            <a:endParaRPr kumimoji="1" lang="en-US" sz="900" kern="0">
              <a:solidFill>
                <a:srgbClr val="575757"/>
              </a:solidFill>
              <a:latin typeface="Meiryo UI" panose="020B0604030504040204" pitchFamily="50" charset="-128"/>
              <a:ea typeface="Meiryo UI" panose="020B0604030504040204" pitchFamily="50" charset="-128"/>
            </a:endParaRPr>
          </a:p>
        </p:txBody>
      </p:sp>
      <p:sp>
        <p:nvSpPr>
          <p:cNvPr id="17" name="楕円 16">
            <a:extLst>
              <a:ext uri="{FF2B5EF4-FFF2-40B4-BE49-F238E27FC236}">
                <a16:creationId xmlns:a16="http://schemas.microsoft.com/office/drawing/2014/main" id="{E2A38EAB-6953-975A-AAC1-8A6FBA5C0678}"/>
              </a:ext>
            </a:extLst>
          </p:cNvPr>
          <p:cNvSpPr/>
          <p:nvPr/>
        </p:nvSpPr>
        <p:spPr>
          <a:xfrm>
            <a:off x="420638" y="3785855"/>
            <a:ext cx="657101" cy="183563"/>
          </a:xfrm>
          <a:prstGeom prst="ellipse">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5000"/>
              </a:lnSpc>
            </a:pPr>
            <a:r>
              <a:rPr kumimoji="1" lang="en-US" sz="900" kern="0">
                <a:solidFill>
                  <a:srgbClr val="575757"/>
                </a:solidFill>
                <a:latin typeface="Meiryo UI" panose="020B0604030504040204" pitchFamily="50" charset="-128"/>
                <a:ea typeface="Meiryo UI" panose="020B0604030504040204" pitchFamily="50" charset="-128"/>
              </a:rPr>
              <a:t>X</a:t>
            </a:r>
            <a:r>
              <a:rPr kumimoji="1" lang="ja-JP" altLang="en-US" sz="900" kern="0">
                <a:solidFill>
                  <a:srgbClr val="575757"/>
                </a:solidFill>
                <a:latin typeface="Meiryo UI" panose="020B0604030504040204" pitchFamily="50" charset="-128"/>
                <a:ea typeface="Meiryo UI" panose="020B0604030504040204" pitchFamily="50" charset="-128"/>
              </a:rPr>
              <a:t>名</a:t>
            </a:r>
            <a:r>
              <a:rPr kumimoji="1" lang="en-US" altLang="ja-JP" sz="900" kern="0">
                <a:solidFill>
                  <a:srgbClr val="575757"/>
                </a:solidFill>
                <a:latin typeface="Meiryo UI" panose="020B0604030504040204" pitchFamily="50" charset="-128"/>
                <a:ea typeface="Meiryo UI" panose="020B0604030504040204" pitchFamily="50" charset="-128"/>
              </a:rPr>
              <a:t>×X</a:t>
            </a:r>
            <a:r>
              <a:rPr kumimoji="1" lang="ja-JP" altLang="en-US" sz="900" kern="0">
                <a:solidFill>
                  <a:srgbClr val="575757"/>
                </a:solidFill>
                <a:latin typeface="Meiryo UI" panose="020B0604030504040204" pitchFamily="50" charset="-128"/>
                <a:ea typeface="Meiryo UI" panose="020B0604030504040204" pitchFamily="50" charset="-128"/>
              </a:rPr>
              <a:t>時間</a:t>
            </a:r>
            <a:endParaRPr kumimoji="1" lang="en-US" sz="900" kern="0">
              <a:solidFill>
                <a:srgbClr val="575757"/>
              </a:solidFill>
              <a:latin typeface="Meiryo UI" panose="020B0604030504040204" pitchFamily="50" charset="-128"/>
              <a:ea typeface="Meiryo UI" panose="020B0604030504040204" pitchFamily="50" charset="-128"/>
            </a:endParaRPr>
          </a:p>
        </p:txBody>
      </p:sp>
      <p:sp>
        <p:nvSpPr>
          <p:cNvPr id="18" name="楕円 17">
            <a:extLst>
              <a:ext uri="{FF2B5EF4-FFF2-40B4-BE49-F238E27FC236}">
                <a16:creationId xmlns:a16="http://schemas.microsoft.com/office/drawing/2014/main" id="{95FF06F6-7EA1-5910-BB6F-0033E30A4036}"/>
              </a:ext>
            </a:extLst>
          </p:cNvPr>
          <p:cNvSpPr/>
          <p:nvPr/>
        </p:nvSpPr>
        <p:spPr>
          <a:xfrm>
            <a:off x="2089173" y="3919486"/>
            <a:ext cx="657101" cy="183563"/>
          </a:xfrm>
          <a:prstGeom prst="ellipse">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5000"/>
              </a:lnSpc>
            </a:pPr>
            <a:r>
              <a:rPr kumimoji="1" lang="en-US" sz="900" kern="0">
                <a:solidFill>
                  <a:srgbClr val="575757"/>
                </a:solidFill>
                <a:latin typeface="Meiryo UI" panose="020B0604030504040204" pitchFamily="50" charset="-128"/>
                <a:ea typeface="Meiryo UI" panose="020B0604030504040204" pitchFamily="50" charset="-128"/>
              </a:rPr>
              <a:t>X</a:t>
            </a:r>
            <a:r>
              <a:rPr kumimoji="1" lang="ja-JP" altLang="en-US" sz="900" kern="0">
                <a:solidFill>
                  <a:srgbClr val="575757"/>
                </a:solidFill>
                <a:latin typeface="Meiryo UI" panose="020B0604030504040204" pitchFamily="50" charset="-128"/>
                <a:ea typeface="Meiryo UI" panose="020B0604030504040204" pitchFamily="50" charset="-128"/>
              </a:rPr>
              <a:t>名</a:t>
            </a:r>
            <a:r>
              <a:rPr kumimoji="1" lang="en-US" altLang="ja-JP" sz="900" kern="0">
                <a:solidFill>
                  <a:srgbClr val="575757"/>
                </a:solidFill>
                <a:latin typeface="Meiryo UI" panose="020B0604030504040204" pitchFamily="50" charset="-128"/>
                <a:ea typeface="Meiryo UI" panose="020B0604030504040204" pitchFamily="50" charset="-128"/>
              </a:rPr>
              <a:t>×X</a:t>
            </a:r>
            <a:r>
              <a:rPr kumimoji="1" lang="ja-JP" altLang="en-US" sz="900" kern="0">
                <a:solidFill>
                  <a:srgbClr val="575757"/>
                </a:solidFill>
                <a:latin typeface="Meiryo UI" panose="020B0604030504040204" pitchFamily="50" charset="-128"/>
                <a:ea typeface="Meiryo UI" panose="020B0604030504040204" pitchFamily="50" charset="-128"/>
              </a:rPr>
              <a:t>時間</a:t>
            </a:r>
            <a:endParaRPr kumimoji="1" lang="en-US" sz="900" kern="0">
              <a:solidFill>
                <a:srgbClr val="575757"/>
              </a:solidFill>
              <a:latin typeface="Meiryo UI" panose="020B0604030504040204" pitchFamily="50" charset="-128"/>
              <a:ea typeface="Meiryo UI" panose="020B0604030504040204" pitchFamily="50" charset="-128"/>
            </a:endParaRPr>
          </a:p>
        </p:txBody>
      </p:sp>
      <p:sp>
        <p:nvSpPr>
          <p:cNvPr id="20" name="楕円 19">
            <a:extLst>
              <a:ext uri="{FF2B5EF4-FFF2-40B4-BE49-F238E27FC236}">
                <a16:creationId xmlns:a16="http://schemas.microsoft.com/office/drawing/2014/main" id="{9B934CF8-BAE3-D3EB-EF84-9FFE06737BDE}"/>
              </a:ext>
            </a:extLst>
          </p:cNvPr>
          <p:cNvSpPr/>
          <p:nvPr/>
        </p:nvSpPr>
        <p:spPr>
          <a:xfrm>
            <a:off x="4010544" y="3816267"/>
            <a:ext cx="657101" cy="183563"/>
          </a:xfrm>
          <a:prstGeom prst="ellipse">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5000"/>
              </a:lnSpc>
            </a:pPr>
            <a:r>
              <a:rPr kumimoji="1" lang="en-US" sz="900" kern="0">
                <a:solidFill>
                  <a:srgbClr val="575757"/>
                </a:solidFill>
                <a:latin typeface="Meiryo UI" panose="020B0604030504040204" pitchFamily="50" charset="-128"/>
                <a:ea typeface="Meiryo UI" panose="020B0604030504040204" pitchFamily="50" charset="-128"/>
              </a:rPr>
              <a:t>X</a:t>
            </a:r>
            <a:r>
              <a:rPr kumimoji="1" lang="ja-JP" altLang="en-US" sz="900" kern="0">
                <a:solidFill>
                  <a:srgbClr val="575757"/>
                </a:solidFill>
                <a:latin typeface="Meiryo UI" panose="020B0604030504040204" pitchFamily="50" charset="-128"/>
                <a:ea typeface="Meiryo UI" panose="020B0604030504040204" pitchFamily="50" charset="-128"/>
              </a:rPr>
              <a:t>名</a:t>
            </a:r>
            <a:r>
              <a:rPr kumimoji="1" lang="en-US" altLang="ja-JP" sz="900" kern="0">
                <a:solidFill>
                  <a:srgbClr val="575757"/>
                </a:solidFill>
                <a:latin typeface="Meiryo UI" panose="020B0604030504040204" pitchFamily="50" charset="-128"/>
                <a:ea typeface="Meiryo UI" panose="020B0604030504040204" pitchFamily="50" charset="-128"/>
              </a:rPr>
              <a:t>×X</a:t>
            </a:r>
            <a:r>
              <a:rPr kumimoji="1" lang="ja-JP" altLang="en-US" sz="900" kern="0">
                <a:solidFill>
                  <a:srgbClr val="575757"/>
                </a:solidFill>
                <a:latin typeface="Meiryo UI" panose="020B0604030504040204" pitchFamily="50" charset="-128"/>
                <a:ea typeface="Meiryo UI" panose="020B0604030504040204" pitchFamily="50" charset="-128"/>
              </a:rPr>
              <a:t>時間</a:t>
            </a:r>
            <a:endParaRPr kumimoji="1" lang="en-US" sz="900" kern="0">
              <a:solidFill>
                <a:srgbClr val="575757"/>
              </a:solidFill>
              <a:latin typeface="Meiryo UI" panose="020B0604030504040204" pitchFamily="50" charset="-128"/>
              <a:ea typeface="Meiryo UI" panose="020B0604030504040204" pitchFamily="50" charset="-128"/>
            </a:endParaRPr>
          </a:p>
        </p:txBody>
      </p:sp>
      <p:sp>
        <p:nvSpPr>
          <p:cNvPr id="21" name="楕円 20">
            <a:extLst>
              <a:ext uri="{FF2B5EF4-FFF2-40B4-BE49-F238E27FC236}">
                <a16:creationId xmlns:a16="http://schemas.microsoft.com/office/drawing/2014/main" id="{9E4A0E8F-F74F-1345-A6A6-331BEF6E2ED7}"/>
              </a:ext>
            </a:extLst>
          </p:cNvPr>
          <p:cNvSpPr/>
          <p:nvPr/>
        </p:nvSpPr>
        <p:spPr>
          <a:xfrm>
            <a:off x="4010544" y="5171471"/>
            <a:ext cx="657101" cy="183563"/>
          </a:xfrm>
          <a:prstGeom prst="ellipse">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5000"/>
              </a:lnSpc>
            </a:pPr>
            <a:r>
              <a:rPr kumimoji="1" lang="en-US" sz="900" kern="0">
                <a:solidFill>
                  <a:srgbClr val="575757"/>
                </a:solidFill>
                <a:latin typeface="Meiryo UI" panose="020B0604030504040204" pitchFamily="50" charset="-128"/>
                <a:ea typeface="Meiryo UI" panose="020B0604030504040204" pitchFamily="50" charset="-128"/>
              </a:rPr>
              <a:t>X</a:t>
            </a:r>
            <a:r>
              <a:rPr kumimoji="1" lang="ja-JP" altLang="en-US" sz="900" kern="0">
                <a:solidFill>
                  <a:srgbClr val="575757"/>
                </a:solidFill>
                <a:latin typeface="Meiryo UI" panose="020B0604030504040204" pitchFamily="50" charset="-128"/>
                <a:ea typeface="Meiryo UI" panose="020B0604030504040204" pitchFamily="50" charset="-128"/>
              </a:rPr>
              <a:t>名</a:t>
            </a:r>
            <a:r>
              <a:rPr kumimoji="1" lang="en-US" altLang="ja-JP" sz="900" kern="0">
                <a:solidFill>
                  <a:srgbClr val="575757"/>
                </a:solidFill>
                <a:latin typeface="Meiryo UI" panose="020B0604030504040204" pitchFamily="50" charset="-128"/>
                <a:ea typeface="Meiryo UI" panose="020B0604030504040204" pitchFamily="50" charset="-128"/>
              </a:rPr>
              <a:t>×X</a:t>
            </a:r>
            <a:r>
              <a:rPr kumimoji="1" lang="ja-JP" altLang="en-US" sz="900" kern="0">
                <a:solidFill>
                  <a:srgbClr val="575757"/>
                </a:solidFill>
                <a:latin typeface="Meiryo UI" panose="020B0604030504040204" pitchFamily="50" charset="-128"/>
                <a:ea typeface="Meiryo UI" panose="020B0604030504040204" pitchFamily="50" charset="-128"/>
              </a:rPr>
              <a:t>時間</a:t>
            </a:r>
            <a:endParaRPr kumimoji="1" lang="en-US" sz="900" kern="0">
              <a:solidFill>
                <a:srgbClr val="575757"/>
              </a:solidFill>
              <a:latin typeface="Meiryo UI" panose="020B0604030504040204" pitchFamily="50" charset="-128"/>
              <a:ea typeface="Meiryo UI" panose="020B0604030504040204" pitchFamily="50" charset="-128"/>
            </a:endParaRPr>
          </a:p>
        </p:txBody>
      </p:sp>
      <p:grpSp>
        <p:nvGrpSpPr>
          <p:cNvPr id="22" name="グループ化 21">
            <a:extLst>
              <a:ext uri="{FF2B5EF4-FFF2-40B4-BE49-F238E27FC236}">
                <a16:creationId xmlns:a16="http://schemas.microsoft.com/office/drawing/2014/main" id="{54B17FF8-FDCB-6CD8-0C56-B451418B04EB}"/>
              </a:ext>
            </a:extLst>
          </p:cNvPr>
          <p:cNvGrpSpPr/>
          <p:nvPr/>
        </p:nvGrpSpPr>
        <p:grpSpPr>
          <a:xfrm>
            <a:off x="4889786" y="915129"/>
            <a:ext cx="7017931" cy="5527631"/>
            <a:chOff x="485744" y="1767733"/>
            <a:chExt cx="8909479" cy="4445211"/>
          </a:xfrm>
        </p:grpSpPr>
        <p:sp>
          <p:nvSpPr>
            <p:cNvPr id="451" name="Rectangle 82">
              <a:extLst>
                <a:ext uri="{FF2B5EF4-FFF2-40B4-BE49-F238E27FC236}">
                  <a16:creationId xmlns:a16="http://schemas.microsoft.com/office/drawing/2014/main" id="{E2EC8DCE-66CD-55C3-48AB-10DB0B07E869}"/>
                </a:ext>
              </a:extLst>
            </p:cNvPr>
            <p:cNvSpPr/>
            <p:nvPr/>
          </p:nvSpPr>
          <p:spPr>
            <a:xfrm>
              <a:off x="1263745" y="4954147"/>
              <a:ext cx="1449976" cy="576265"/>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defTabSz="742950">
                <a:tabLst>
                  <a:tab pos="217984" algn="l"/>
                </a:tabLst>
                <a:defRPr/>
              </a:pPr>
              <a:r>
                <a:rPr kumimoji="1" lang="en-US" altLang="ja-JP" sz="12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a:t>
              </a:r>
              <a:endParaRPr kumimoji="1" lang="ja-JP" altLang="en-US" sz="12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452" name="Rectangle 82">
              <a:extLst>
                <a:ext uri="{FF2B5EF4-FFF2-40B4-BE49-F238E27FC236}">
                  <a16:creationId xmlns:a16="http://schemas.microsoft.com/office/drawing/2014/main" id="{4B0F30D1-7321-FA50-EEDF-9C51F3C62A5E}"/>
                </a:ext>
              </a:extLst>
            </p:cNvPr>
            <p:cNvSpPr/>
            <p:nvPr/>
          </p:nvSpPr>
          <p:spPr>
            <a:xfrm>
              <a:off x="1263745" y="5600639"/>
              <a:ext cx="1449976" cy="576265"/>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742950">
                <a:tabLst>
                  <a:tab pos="217984" algn="l"/>
                </a:tabLst>
                <a:defRPr/>
              </a:pPr>
              <a:r>
                <a:rPr kumimoji="1" lang="en-US" altLang="ja-JP" sz="12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a:t>
              </a:r>
              <a:endParaRPr kumimoji="1" lang="ja-JP" altLang="en-US" sz="12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cxnSp>
          <p:nvCxnSpPr>
            <p:cNvPr id="466" name="Straight Connector 71">
              <a:extLst>
                <a:ext uri="{FF2B5EF4-FFF2-40B4-BE49-F238E27FC236}">
                  <a16:creationId xmlns:a16="http://schemas.microsoft.com/office/drawing/2014/main" id="{82A54149-1A54-CA69-5555-E4B423A9BA25}"/>
                </a:ext>
              </a:extLst>
            </p:cNvPr>
            <p:cNvCxnSpPr>
              <a:cxnSpLocks/>
            </p:cNvCxnSpPr>
            <p:nvPr/>
          </p:nvCxnSpPr>
          <p:spPr>
            <a:xfrm>
              <a:off x="486272" y="3626784"/>
              <a:ext cx="8908951" cy="1455"/>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468" name="Straight Connector 71">
              <a:extLst>
                <a:ext uri="{FF2B5EF4-FFF2-40B4-BE49-F238E27FC236}">
                  <a16:creationId xmlns:a16="http://schemas.microsoft.com/office/drawing/2014/main" id="{FB0CDE25-D92A-C89D-3C60-6067D7FD0DC4}"/>
                </a:ext>
              </a:extLst>
            </p:cNvPr>
            <p:cNvCxnSpPr>
              <a:cxnSpLocks/>
            </p:cNvCxnSpPr>
            <p:nvPr/>
          </p:nvCxnSpPr>
          <p:spPr>
            <a:xfrm>
              <a:off x="486272" y="4918307"/>
              <a:ext cx="8908951" cy="1455"/>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469" name="Straight Connector 71">
              <a:extLst>
                <a:ext uri="{FF2B5EF4-FFF2-40B4-BE49-F238E27FC236}">
                  <a16:creationId xmlns:a16="http://schemas.microsoft.com/office/drawing/2014/main" id="{5A1C8C32-FA9C-8B47-0F5D-6C500DC91ECC}"/>
                </a:ext>
              </a:extLst>
            </p:cNvPr>
            <p:cNvCxnSpPr>
              <a:cxnSpLocks/>
            </p:cNvCxnSpPr>
            <p:nvPr/>
          </p:nvCxnSpPr>
          <p:spPr>
            <a:xfrm>
              <a:off x="486272" y="5564796"/>
              <a:ext cx="8908951" cy="1455"/>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24" name="Rectangle 82">
              <a:extLst>
                <a:ext uri="{FF2B5EF4-FFF2-40B4-BE49-F238E27FC236}">
                  <a16:creationId xmlns:a16="http://schemas.microsoft.com/office/drawing/2014/main" id="{243617EB-116A-5434-E49E-5A6B516163C1}"/>
                </a:ext>
              </a:extLst>
            </p:cNvPr>
            <p:cNvSpPr/>
            <p:nvPr/>
          </p:nvSpPr>
          <p:spPr>
            <a:xfrm>
              <a:off x="1263745" y="2379105"/>
              <a:ext cx="1449976" cy="576265"/>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742950">
                <a:defRPr/>
              </a:pPr>
              <a:r>
                <a:rPr kumimoji="1" lang="en-US" altLang="ja-JP" sz="12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a:t>
              </a:r>
              <a:endParaRPr kumimoji="1" lang="ja-JP" altLang="en-US" sz="12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470" name="Rectangle 82">
              <a:extLst>
                <a:ext uri="{FF2B5EF4-FFF2-40B4-BE49-F238E27FC236}">
                  <a16:creationId xmlns:a16="http://schemas.microsoft.com/office/drawing/2014/main" id="{E544B5E7-FD1A-39E7-2749-D021979B8AB4}"/>
                </a:ext>
              </a:extLst>
            </p:cNvPr>
            <p:cNvSpPr/>
            <p:nvPr/>
          </p:nvSpPr>
          <p:spPr>
            <a:xfrm>
              <a:off x="1263745" y="3024139"/>
              <a:ext cx="1449976" cy="568260"/>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742950">
                <a:tabLst>
                  <a:tab pos="217984" algn="l"/>
                </a:tabLst>
                <a:defRPr/>
              </a:pPr>
              <a:r>
                <a:rPr kumimoji="1" lang="en-US" altLang="ja-JP" sz="12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a:t>
              </a:r>
              <a:endParaRPr kumimoji="1" lang="ja-JP" altLang="en-US" sz="12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471" name="Rectangle 82">
              <a:extLst>
                <a:ext uri="{FF2B5EF4-FFF2-40B4-BE49-F238E27FC236}">
                  <a16:creationId xmlns:a16="http://schemas.microsoft.com/office/drawing/2014/main" id="{27F2F5C1-1670-4B98-85CA-BB460CE9D38F}"/>
                </a:ext>
              </a:extLst>
            </p:cNvPr>
            <p:cNvSpPr/>
            <p:nvPr/>
          </p:nvSpPr>
          <p:spPr>
            <a:xfrm>
              <a:off x="1263745" y="3662624"/>
              <a:ext cx="1449976" cy="576265"/>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defTabSz="742950">
                <a:tabLst>
                  <a:tab pos="217984" algn="l"/>
                </a:tabLst>
                <a:defRPr/>
              </a:pPr>
              <a:r>
                <a:rPr kumimoji="1" lang="en-US" altLang="ja-JP" sz="12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a:t>
              </a:r>
              <a:endParaRPr kumimoji="1" lang="ja-JP" altLang="en-US" sz="12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477" name="Rectangle 82">
              <a:extLst>
                <a:ext uri="{FF2B5EF4-FFF2-40B4-BE49-F238E27FC236}">
                  <a16:creationId xmlns:a16="http://schemas.microsoft.com/office/drawing/2014/main" id="{0C22B896-43B0-E1E7-4607-53F88352C708}"/>
                </a:ext>
              </a:extLst>
            </p:cNvPr>
            <p:cNvSpPr/>
            <p:nvPr/>
          </p:nvSpPr>
          <p:spPr>
            <a:xfrm>
              <a:off x="1263745" y="4307658"/>
              <a:ext cx="1449976" cy="576265"/>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defTabSz="742950">
                <a:tabLst>
                  <a:tab pos="217984" algn="l"/>
                </a:tabLst>
                <a:defRPr/>
              </a:pPr>
              <a:r>
                <a:rPr kumimoji="1" lang="en-US" altLang="ja-JP" sz="12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a:t>
              </a:r>
              <a:endParaRPr kumimoji="1" lang="ja-JP" altLang="en-US" sz="12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489" name="Rectangle 82">
              <a:extLst>
                <a:ext uri="{FF2B5EF4-FFF2-40B4-BE49-F238E27FC236}">
                  <a16:creationId xmlns:a16="http://schemas.microsoft.com/office/drawing/2014/main" id="{816DA0A7-B213-46DC-6786-1D7922CE5C24}"/>
                </a:ext>
              </a:extLst>
            </p:cNvPr>
            <p:cNvSpPr/>
            <p:nvPr/>
          </p:nvSpPr>
          <p:spPr>
            <a:xfrm>
              <a:off x="485744" y="2379105"/>
              <a:ext cx="661844" cy="1213294"/>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0" bIns="0" numCol="1" spcCol="0" rtlCol="0" fromWordArt="0" anchor="t" anchorCtr="0" forceAA="0" compatLnSpc="1">
              <a:prstTxWarp prst="textNoShape">
                <a:avLst/>
              </a:prstTxWarp>
              <a:noAutofit/>
            </a:bodyPr>
            <a:lstStyle/>
            <a:p>
              <a:pPr defTabSz="742950">
                <a:tabLst>
                  <a:tab pos="217984" algn="l"/>
                </a:tabLst>
                <a:defRPr/>
              </a:pPr>
              <a:r>
                <a:rPr kumimoji="1" lang="ja-JP" altLang="en-US" sz="1200">
                  <a:solidFill>
                    <a:srgbClr val="575757"/>
                  </a:solidFill>
                  <a:latin typeface="Meiryo UI" panose="020B0604030504040204" pitchFamily="50" charset="-128"/>
                  <a:ea typeface="Meiryo UI" panose="020B0604030504040204" pitchFamily="50" charset="-128"/>
                  <a:sym typeface="Trebuchet MS" panose="020B0603020202020204" pitchFamily="34" charset="0"/>
                </a:rPr>
                <a:t>事前準備</a:t>
              </a:r>
              <a:endParaRPr kumimoji="1" lang="en-US" altLang="ja-JP" sz="12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490" name="Rectangle 82">
              <a:extLst>
                <a:ext uri="{FF2B5EF4-FFF2-40B4-BE49-F238E27FC236}">
                  <a16:creationId xmlns:a16="http://schemas.microsoft.com/office/drawing/2014/main" id="{425E9CD7-C6F0-3433-3972-0EFBBDCBC41E}"/>
                </a:ext>
              </a:extLst>
            </p:cNvPr>
            <p:cNvSpPr/>
            <p:nvPr/>
          </p:nvSpPr>
          <p:spPr>
            <a:xfrm>
              <a:off x="485744" y="3662621"/>
              <a:ext cx="661844" cy="1864875"/>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0" bIns="0" numCol="1" spcCol="0" rtlCol="0" fromWordArt="0" anchor="t" anchorCtr="0" forceAA="0" compatLnSpc="1">
              <a:prstTxWarp prst="textNoShape">
                <a:avLst/>
              </a:prstTxWarp>
              <a:noAutofit/>
            </a:bodyPr>
            <a:lstStyle/>
            <a:p>
              <a:pPr defTabSz="742950">
                <a:tabLst>
                  <a:tab pos="217984" algn="l"/>
                </a:tabLst>
                <a:defRPr/>
              </a:pPr>
              <a:r>
                <a:rPr kumimoji="1" lang="ja-JP" altLang="en-US" sz="1200">
                  <a:solidFill>
                    <a:srgbClr val="575757"/>
                  </a:solidFill>
                  <a:latin typeface="Meiryo UI" panose="020B0604030504040204" pitchFamily="50" charset="-128"/>
                  <a:ea typeface="Meiryo UI" panose="020B0604030504040204" pitchFamily="50" charset="-128"/>
                  <a:sym typeface="Trebuchet MS" panose="020B0603020202020204" pitchFamily="34" charset="0"/>
                </a:rPr>
                <a:t>実装</a:t>
              </a:r>
              <a:endParaRPr kumimoji="1" lang="en-US" altLang="ja-JP" sz="12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sp>
          <p:nvSpPr>
            <p:cNvPr id="28" name="Rectangle 82">
              <a:extLst>
                <a:ext uri="{FF2B5EF4-FFF2-40B4-BE49-F238E27FC236}">
                  <a16:creationId xmlns:a16="http://schemas.microsoft.com/office/drawing/2014/main" id="{DBBE25B5-E820-758A-6AA3-BAC5421DAC95}"/>
                </a:ext>
              </a:extLst>
            </p:cNvPr>
            <p:cNvSpPr/>
            <p:nvPr/>
          </p:nvSpPr>
          <p:spPr>
            <a:xfrm>
              <a:off x="485744" y="5600639"/>
              <a:ext cx="661844" cy="576265"/>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9250" tIns="29250" rIns="0" bIns="0" numCol="1" spcCol="0" rtlCol="0" fromWordArt="0" anchor="t" anchorCtr="0" forceAA="0" compatLnSpc="1">
              <a:prstTxWarp prst="textNoShape">
                <a:avLst/>
              </a:prstTxWarp>
              <a:noAutofit/>
            </a:bodyPr>
            <a:lstStyle/>
            <a:p>
              <a:pPr defTabSz="742950">
                <a:tabLst>
                  <a:tab pos="217984" algn="l"/>
                </a:tabLst>
                <a:defRPr/>
              </a:pPr>
              <a:r>
                <a:rPr kumimoji="1" lang="ja-JP" altLang="en-US" sz="1200">
                  <a:solidFill>
                    <a:srgbClr val="575757"/>
                  </a:solidFill>
                  <a:latin typeface="Meiryo UI" panose="020B0604030504040204" pitchFamily="50" charset="-128"/>
                  <a:ea typeface="Meiryo UI" panose="020B0604030504040204" pitchFamily="50" charset="-128"/>
                  <a:sym typeface="Trebuchet MS" panose="020B0603020202020204" pitchFamily="34" charset="0"/>
                </a:rPr>
                <a:t>成果のとりまとめ</a:t>
              </a:r>
              <a:endParaRPr kumimoji="1" lang="en-US" altLang="ja-JP" sz="12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cxnSp>
          <p:nvCxnSpPr>
            <p:cNvPr id="464" name="Straight Connector 71">
              <a:extLst>
                <a:ext uri="{FF2B5EF4-FFF2-40B4-BE49-F238E27FC236}">
                  <a16:creationId xmlns:a16="http://schemas.microsoft.com/office/drawing/2014/main" id="{A9829345-1EDD-1B20-8DC1-D89AF659A030}"/>
                </a:ext>
              </a:extLst>
            </p:cNvPr>
            <p:cNvCxnSpPr>
              <a:cxnSpLocks/>
            </p:cNvCxnSpPr>
            <p:nvPr/>
          </p:nvCxnSpPr>
          <p:spPr>
            <a:xfrm>
              <a:off x="1263745" y="2989754"/>
              <a:ext cx="8126851" cy="0"/>
            </a:xfrm>
            <a:prstGeom prst="line">
              <a:avLst/>
            </a:prstGeom>
            <a:ln w="9525" cap="rnd" cmpd="sng" algn="ctr">
              <a:solidFill>
                <a:srgbClr val="9A9A9A"/>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7" name="Straight Connector 71">
              <a:extLst>
                <a:ext uri="{FF2B5EF4-FFF2-40B4-BE49-F238E27FC236}">
                  <a16:creationId xmlns:a16="http://schemas.microsoft.com/office/drawing/2014/main" id="{832F863C-5E17-3A20-A65D-BD738ABC3144}"/>
                </a:ext>
              </a:extLst>
            </p:cNvPr>
            <p:cNvCxnSpPr>
              <a:cxnSpLocks/>
            </p:cNvCxnSpPr>
            <p:nvPr/>
          </p:nvCxnSpPr>
          <p:spPr>
            <a:xfrm>
              <a:off x="1263745" y="4273273"/>
              <a:ext cx="8126851" cy="0"/>
            </a:xfrm>
            <a:prstGeom prst="line">
              <a:avLst/>
            </a:prstGeom>
            <a:ln w="9525" cap="rnd" cmpd="sng" algn="ctr">
              <a:solidFill>
                <a:srgbClr val="9A9A9A"/>
              </a:solidFill>
              <a:prstDash val="sysDot"/>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Connector 52">
              <a:extLst>
                <a:ext uri="{FF2B5EF4-FFF2-40B4-BE49-F238E27FC236}">
                  <a16:creationId xmlns:a16="http://schemas.microsoft.com/office/drawing/2014/main" id="{903EB585-4ECF-8298-794E-DA3749DF2158}"/>
                </a:ext>
              </a:extLst>
            </p:cNvPr>
            <p:cNvCxnSpPr>
              <a:cxnSpLocks/>
            </p:cNvCxnSpPr>
            <p:nvPr/>
          </p:nvCxnSpPr>
          <p:spPr>
            <a:xfrm>
              <a:off x="2547805" y="2287711"/>
              <a:ext cx="6843064" cy="0"/>
            </a:xfrm>
            <a:prstGeom prst="line">
              <a:avLst/>
            </a:prstGeom>
            <a:ln w="9525" cap="rnd">
              <a:solidFill>
                <a:schemeClr val="tx1">
                  <a:lumMod val="60000"/>
                  <a:lumOff val="40000"/>
                </a:schemeClr>
              </a:solidFill>
              <a:prstDash val="solid"/>
              <a:round/>
              <a:tailEnd type="arrow"/>
            </a:ln>
          </p:spPr>
          <p:style>
            <a:lnRef idx="1">
              <a:schemeClr val="accent1"/>
            </a:lnRef>
            <a:fillRef idx="0">
              <a:schemeClr val="accent1"/>
            </a:fillRef>
            <a:effectRef idx="0">
              <a:schemeClr val="accent1"/>
            </a:effectRef>
            <a:fontRef idx="minor">
              <a:schemeClr val="tx1"/>
            </a:fontRef>
          </p:style>
        </p:cxnSp>
        <p:grpSp>
          <p:nvGrpSpPr>
            <p:cNvPr id="39" name="グループ化 38">
              <a:extLst>
                <a:ext uri="{FF2B5EF4-FFF2-40B4-BE49-F238E27FC236}">
                  <a16:creationId xmlns:a16="http://schemas.microsoft.com/office/drawing/2014/main" id="{877340CB-5178-EB8A-FA6C-D19A94DEFDFA}"/>
                </a:ext>
              </a:extLst>
            </p:cNvPr>
            <p:cNvGrpSpPr/>
            <p:nvPr/>
          </p:nvGrpSpPr>
          <p:grpSpPr>
            <a:xfrm>
              <a:off x="2635440" y="1767733"/>
              <a:ext cx="6759783" cy="4445211"/>
              <a:chOff x="5607963" y="1578843"/>
              <a:chExt cx="5955388" cy="4850833"/>
            </a:xfrm>
          </p:grpSpPr>
          <p:sp>
            <p:nvSpPr>
              <p:cNvPr id="35" name="AutoShape 8">
                <a:extLst>
                  <a:ext uri="{FF2B5EF4-FFF2-40B4-BE49-F238E27FC236}">
                    <a16:creationId xmlns:a16="http://schemas.microsoft.com/office/drawing/2014/main" id="{96D985FF-0410-83B9-33D6-30B80C0A9D28}"/>
                  </a:ext>
                </a:extLst>
              </p:cNvPr>
              <p:cNvSpPr>
                <a:spLocks noChangeArrowheads="1"/>
              </p:cNvSpPr>
              <p:nvPr/>
            </p:nvSpPr>
            <p:spPr bwMode="auto">
              <a:xfrm>
                <a:off x="6555932" y="1705899"/>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9250" rIns="0" bIns="29250" numCol="1" spcCol="0" rtlCol="0" fromWordArt="0" anchor="t" anchorCtr="0" forceAA="0" compatLnSpc="1">
                <a:prstTxWarp prst="textNoShape">
                  <a:avLst/>
                </a:prstTxWarp>
                <a:noAutofit/>
              </a:bodyPr>
              <a:lstStyle/>
              <a:p>
                <a:pPr algn="ctr" defTabSz="742950" eaLnBrk="0" hangingPunct="0">
                  <a:lnSpc>
                    <a:spcPct val="90000"/>
                  </a:lnSpc>
                  <a:defRPr/>
                </a:pPr>
                <a:endPar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742950" eaLnBrk="0" hangingPunct="0">
                  <a:lnSpc>
                    <a:spcPct val="90000"/>
                  </a:lnSpc>
                  <a:defRPr/>
                </a:pPr>
                <a:r>
                  <a:rPr lang="ja-JP" altLang="en-US"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５月</a:t>
                </a:r>
                <a:endPar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sp>
            <p:nvSpPr>
              <p:cNvPr id="36" name="AutoShape 8">
                <a:extLst>
                  <a:ext uri="{FF2B5EF4-FFF2-40B4-BE49-F238E27FC236}">
                    <a16:creationId xmlns:a16="http://schemas.microsoft.com/office/drawing/2014/main" id="{5C34EA89-2E7F-9E5D-6757-4ED4CF42FDD9}"/>
                  </a:ext>
                </a:extLst>
              </p:cNvPr>
              <p:cNvSpPr>
                <a:spLocks noChangeArrowheads="1"/>
              </p:cNvSpPr>
              <p:nvPr/>
            </p:nvSpPr>
            <p:spPr bwMode="auto">
              <a:xfrm>
                <a:off x="5705161" y="1705899"/>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9250" rIns="0" bIns="29250" numCol="1" spcCol="0" rtlCol="0" fromWordArt="0" anchor="t" anchorCtr="0" forceAA="0" compatLnSpc="1">
                <a:prstTxWarp prst="textNoShape">
                  <a:avLst/>
                </a:prstTxWarp>
                <a:noAutofit/>
              </a:bodyPr>
              <a:lstStyle/>
              <a:p>
                <a:pPr algn="ctr" eaLnBrk="0" hangingPunct="0">
                  <a:lnSpc>
                    <a:spcPct val="90000"/>
                  </a:lnSpc>
                  <a:defRPr/>
                </a:pPr>
                <a:r>
                  <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2025</a:t>
                </a:r>
                <a:r>
                  <a:rPr lang="ja-JP" altLang="en-US"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年</a:t>
                </a:r>
                <a:endPar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742950" eaLnBrk="0" hangingPunct="0">
                  <a:lnSpc>
                    <a:spcPct val="90000"/>
                  </a:lnSpc>
                  <a:defRPr/>
                </a:pPr>
                <a:r>
                  <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4</a:t>
                </a:r>
                <a:r>
                  <a:rPr lang="ja-JP" altLang="en-US"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月</a:t>
                </a:r>
                <a:endPar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sp>
            <p:nvSpPr>
              <p:cNvPr id="43" name="AutoShape 8">
                <a:extLst>
                  <a:ext uri="{FF2B5EF4-FFF2-40B4-BE49-F238E27FC236}">
                    <a16:creationId xmlns:a16="http://schemas.microsoft.com/office/drawing/2014/main" id="{776FE068-7B5A-D42B-2565-8814DB2B8136}"/>
                  </a:ext>
                </a:extLst>
              </p:cNvPr>
              <p:cNvSpPr>
                <a:spLocks noChangeArrowheads="1"/>
              </p:cNvSpPr>
              <p:nvPr/>
            </p:nvSpPr>
            <p:spPr bwMode="auto">
              <a:xfrm>
                <a:off x="7406703" y="1705899"/>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9250" rIns="0" bIns="29250" numCol="1" spcCol="0" rtlCol="0" fromWordArt="0" anchor="t" anchorCtr="0" forceAA="0" compatLnSpc="1">
                <a:prstTxWarp prst="textNoShape">
                  <a:avLst/>
                </a:prstTxWarp>
                <a:noAutofit/>
              </a:bodyPr>
              <a:lstStyle/>
              <a:p>
                <a:pPr algn="ctr" defTabSz="742950" eaLnBrk="0" hangingPunct="0">
                  <a:lnSpc>
                    <a:spcPct val="90000"/>
                  </a:lnSpc>
                  <a:defRPr/>
                </a:pPr>
                <a:endPar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742950" eaLnBrk="0" hangingPunct="0">
                  <a:lnSpc>
                    <a:spcPct val="90000"/>
                  </a:lnSpc>
                  <a:defRPr/>
                </a:pPr>
                <a:endPar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sp>
            <p:nvSpPr>
              <p:cNvPr id="44" name="AutoShape 8">
                <a:extLst>
                  <a:ext uri="{FF2B5EF4-FFF2-40B4-BE49-F238E27FC236}">
                    <a16:creationId xmlns:a16="http://schemas.microsoft.com/office/drawing/2014/main" id="{00B6A1AD-308A-5713-010E-3DF8F89D2BEE}"/>
                  </a:ext>
                </a:extLst>
              </p:cNvPr>
              <p:cNvSpPr>
                <a:spLocks noChangeArrowheads="1"/>
              </p:cNvSpPr>
              <p:nvPr/>
            </p:nvSpPr>
            <p:spPr bwMode="auto">
              <a:xfrm>
                <a:off x="7756256" y="1692192"/>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9250" rIns="0" bIns="29250" numCol="1" spcCol="0" rtlCol="0" fromWordArt="0" anchor="t" anchorCtr="0" forceAA="0" compatLnSpc="1">
                <a:prstTxWarp prst="textNoShape">
                  <a:avLst/>
                </a:prstTxWarp>
                <a:noAutofit/>
              </a:bodyPr>
              <a:lstStyle/>
              <a:p>
                <a:pPr algn="ctr" defTabSz="742950" eaLnBrk="0" hangingPunct="0">
                  <a:lnSpc>
                    <a:spcPct val="90000"/>
                  </a:lnSpc>
                  <a:defRPr/>
                </a:pPr>
                <a:endPar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742950" eaLnBrk="0" hangingPunct="0">
                  <a:lnSpc>
                    <a:spcPct val="90000"/>
                  </a:lnSpc>
                  <a:defRPr/>
                </a:pPr>
                <a:r>
                  <a:rPr lang="ja-JP" altLang="en-US"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a:t>
                </a:r>
                <a:endPar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sp>
            <p:nvSpPr>
              <p:cNvPr id="45" name="AutoShape 8">
                <a:extLst>
                  <a:ext uri="{FF2B5EF4-FFF2-40B4-BE49-F238E27FC236}">
                    <a16:creationId xmlns:a16="http://schemas.microsoft.com/office/drawing/2014/main" id="{095123A9-96F7-CBC1-C16D-332BB60B148E}"/>
                  </a:ext>
                </a:extLst>
              </p:cNvPr>
              <p:cNvSpPr>
                <a:spLocks noChangeArrowheads="1"/>
              </p:cNvSpPr>
              <p:nvPr/>
            </p:nvSpPr>
            <p:spPr bwMode="auto">
              <a:xfrm>
                <a:off x="9108245" y="1705899"/>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9250" rIns="0" bIns="29250" numCol="1" spcCol="0" rtlCol="0" fromWordArt="0" anchor="t" anchorCtr="0" forceAA="0" compatLnSpc="1">
                <a:prstTxWarp prst="textNoShape">
                  <a:avLst/>
                </a:prstTxWarp>
                <a:noAutofit/>
              </a:bodyPr>
              <a:lstStyle/>
              <a:p>
                <a:pPr algn="ctr" defTabSz="742950" eaLnBrk="0" hangingPunct="0">
                  <a:lnSpc>
                    <a:spcPct val="90000"/>
                  </a:lnSpc>
                  <a:defRPr/>
                </a:pPr>
                <a:r>
                  <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2026</a:t>
                </a:r>
                <a:r>
                  <a:rPr lang="ja-JP" altLang="en-US"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年</a:t>
                </a:r>
                <a:endPar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742950" eaLnBrk="0" hangingPunct="0">
                  <a:lnSpc>
                    <a:spcPct val="90000"/>
                  </a:lnSpc>
                  <a:defRPr/>
                </a:pPr>
                <a:r>
                  <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1</a:t>
                </a:r>
                <a:r>
                  <a:rPr lang="ja-JP" altLang="en-US"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月</a:t>
                </a:r>
                <a:endParaRPr lang="en-US" altLang="ja-JP" sz="1200" dirty="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sp>
            <p:nvSpPr>
              <p:cNvPr id="47" name="AutoShape 8">
                <a:extLst>
                  <a:ext uri="{FF2B5EF4-FFF2-40B4-BE49-F238E27FC236}">
                    <a16:creationId xmlns:a16="http://schemas.microsoft.com/office/drawing/2014/main" id="{0259DA41-2974-5195-6176-FADE5A5BB241}"/>
                  </a:ext>
                </a:extLst>
              </p:cNvPr>
              <p:cNvSpPr>
                <a:spLocks noChangeArrowheads="1"/>
              </p:cNvSpPr>
              <p:nvPr/>
            </p:nvSpPr>
            <p:spPr bwMode="auto">
              <a:xfrm>
                <a:off x="10809787" y="1705899"/>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9250" rIns="0" bIns="29250" numCol="1" spcCol="0" rtlCol="0" fromWordArt="0" anchor="t" anchorCtr="0" forceAA="0" compatLnSpc="1">
                <a:prstTxWarp prst="textNoShape">
                  <a:avLst/>
                </a:prstTxWarp>
                <a:noAutofit/>
              </a:bodyPr>
              <a:lstStyle/>
              <a:p>
                <a:pPr algn="ctr" defTabSz="742950" eaLnBrk="0" hangingPunct="0">
                  <a:lnSpc>
                    <a:spcPct val="90000"/>
                  </a:lnSpc>
                  <a:defRPr/>
                </a:pPr>
                <a:endParaRPr lang="en-US" altLang="ja-JP" sz="12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742950" eaLnBrk="0" hangingPunct="0">
                  <a:lnSpc>
                    <a:spcPct val="90000"/>
                  </a:lnSpc>
                  <a:defRPr/>
                </a:pPr>
                <a:r>
                  <a:rPr lang="en-US" altLang="ja-JP" sz="12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3</a:t>
                </a:r>
                <a:r>
                  <a:rPr lang="ja-JP" altLang="en-US" sz="12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月</a:t>
                </a:r>
                <a:endParaRPr lang="en-US" altLang="ja-JP" sz="12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cxnSp>
            <p:nvCxnSpPr>
              <p:cNvPr id="48" name="Straight Connector 75">
                <a:extLst>
                  <a:ext uri="{FF2B5EF4-FFF2-40B4-BE49-F238E27FC236}">
                    <a16:creationId xmlns:a16="http://schemas.microsoft.com/office/drawing/2014/main" id="{5EDF64B9-BF6C-C9CE-8E03-D3AED5189645}"/>
                  </a:ext>
                </a:extLst>
              </p:cNvPr>
              <p:cNvCxnSpPr>
                <a:cxnSpLocks/>
              </p:cNvCxnSpPr>
              <p:nvPr/>
            </p:nvCxnSpPr>
            <p:spPr>
              <a:xfrm flipV="1">
                <a:off x="5607963" y="1578843"/>
                <a:ext cx="0" cy="4824849"/>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49" name="Straight Connector 76">
                <a:extLst>
                  <a:ext uri="{FF2B5EF4-FFF2-40B4-BE49-F238E27FC236}">
                    <a16:creationId xmlns:a16="http://schemas.microsoft.com/office/drawing/2014/main" id="{058E9894-F5E5-9DA5-4C00-FF7D18783B0B}"/>
                  </a:ext>
                </a:extLst>
              </p:cNvPr>
              <p:cNvCxnSpPr>
                <a:cxnSpLocks/>
              </p:cNvCxnSpPr>
              <p:nvPr/>
            </p:nvCxnSpPr>
            <p:spPr>
              <a:xfrm flipV="1">
                <a:off x="6458734" y="1578843"/>
                <a:ext cx="0" cy="4824849"/>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50" name="Straight Connector 77">
                <a:extLst>
                  <a:ext uri="{FF2B5EF4-FFF2-40B4-BE49-F238E27FC236}">
                    <a16:creationId xmlns:a16="http://schemas.microsoft.com/office/drawing/2014/main" id="{4179B508-20BF-4480-A48B-686332DB215A}"/>
                  </a:ext>
                </a:extLst>
              </p:cNvPr>
              <p:cNvCxnSpPr>
                <a:cxnSpLocks/>
              </p:cNvCxnSpPr>
              <p:nvPr/>
            </p:nvCxnSpPr>
            <p:spPr>
              <a:xfrm flipV="1">
                <a:off x="7309505" y="1578843"/>
                <a:ext cx="0" cy="4824849"/>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51" name="Straight Connector 78">
                <a:extLst>
                  <a:ext uri="{FF2B5EF4-FFF2-40B4-BE49-F238E27FC236}">
                    <a16:creationId xmlns:a16="http://schemas.microsoft.com/office/drawing/2014/main" id="{14A9BE82-0561-841F-0CD8-5375CD32896F}"/>
                  </a:ext>
                </a:extLst>
              </p:cNvPr>
              <p:cNvCxnSpPr>
                <a:cxnSpLocks/>
              </p:cNvCxnSpPr>
              <p:nvPr/>
            </p:nvCxnSpPr>
            <p:spPr>
              <a:xfrm flipV="1">
                <a:off x="8160276" y="1578843"/>
                <a:ext cx="0" cy="4824849"/>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52" name="Straight Connector 79">
                <a:extLst>
                  <a:ext uri="{FF2B5EF4-FFF2-40B4-BE49-F238E27FC236}">
                    <a16:creationId xmlns:a16="http://schemas.microsoft.com/office/drawing/2014/main" id="{11436ADE-D734-8C15-A435-AAF22E5E960C}"/>
                  </a:ext>
                </a:extLst>
              </p:cNvPr>
              <p:cNvCxnSpPr>
                <a:cxnSpLocks/>
              </p:cNvCxnSpPr>
              <p:nvPr/>
            </p:nvCxnSpPr>
            <p:spPr>
              <a:xfrm flipV="1">
                <a:off x="9011047" y="1578843"/>
                <a:ext cx="0" cy="4824849"/>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53" name="Straight Connector 80">
                <a:extLst>
                  <a:ext uri="{FF2B5EF4-FFF2-40B4-BE49-F238E27FC236}">
                    <a16:creationId xmlns:a16="http://schemas.microsoft.com/office/drawing/2014/main" id="{93F20DE7-55DE-0A01-A93B-A784A6285BAC}"/>
                  </a:ext>
                </a:extLst>
              </p:cNvPr>
              <p:cNvCxnSpPr>
                <a:cxnSpLocks/>
              </p:cNvCxnSpPr>
              <p:nvPr/>
            </p:nvCxnSpPr>
            <p:spPr>
              <a:xfrm flipV="1">
                <a:off x="9861818" y="1578843"/>
                <a:ext cx="0" cy="4824849"/>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54" name="Straight Connector 81">
                <a:extLst>
                  <a:ext uri="{FF2B5EF4-FFF2-40B4-BE49-F238E27FC236}">
                    <a16:creationId xmlns:a16="http://schemas.microsoft.com/office/drawing/2014/main" id="{11E8DA0F-FA43-6C71-08D1-61FFB5034316}"/>
                  </a:ext>
                </a:extLst>
              </p:cNvPr>
              <p:cNvCxnSpPr>
                <a:cxnSpLocks/>
              </p:cNvCxnSpPr>
              <p:nvPr/>
            </p:nvCxnSpPr>
            <p:spPr>
              <a:xfrm flipV="1">
                <a:off x="10712589" y="1578843"/>
                <a:ext cx="0" cy="4850833"/>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55" name="Straight Connector 112">
                <a:extLst>
                  <a:ext uri="{FF2B5EF4-FFF2-40B4-BE49-F238E27FC236}">
                    <a16:creationId xmlns:a16="http://schemas.microsoft.com/office/drawing/2014/main" id="{88E98D5B-A695-CF47-3DA3-22883DF2CA11}"/>
                  </a:ext>
                </a:extLst>
              </p:cNvPr>
              <p:cNvCxnSpPr>
                <a:cxnSpLocks/>
              </p:cNvCxnSpPr>
              <p:nvPr/>
            </p:nvCxnSpPr>
            <p:spPr>
              <a:xfrm flipV="1">
                <a:off x="11563351" y="1641896"/>
                <a:ext cx="0" cy="4761796"/>
              </a:xfrm>
              <a:prstGeom prst="line">
                <a:avLst/>
              </a:prstGeom>
              <a:ln w="9049"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56" name="AutoShape 8">
                <a:extLst>
                  <a:ext uri="{FF2B5EF4-FFF2-40B4-BE49-F238E27FC236}">
                    <a16:creationId xmlns:a16="http://schemas.microsoft.com/office/drawing/2014/main" id="{713177A6-A78D-A535-3F52-9364EE870587}"/>
                  </a:ext>
                </a:extLst>
              </p:cNvPr>
              <p:cNvSpPr>
                <a:spLocks noChangeArrowheads="1"/>
              </p:cNvSpPr>
              <p:nvPr/>
            </p:nvSpPr>
            <p:spPr bwMode="auto">
              <a:xfrm>
                <a:off x="9959016" y="1705899"/>
                <a:ext cx="656375" cy="440370"/>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9250" rIns="0" bIns="29250" numCol="1" spcCol="0" rtlCol="0" fromWordArt="0" anchor="t" anchorCtr="0" forceAA="0" compatLnSpc="1">
                <a:prstTxWarp prst="textNoShape">
                  <a:avLst/>
                </a:prstTxWarp>
                <a:noAutofit/>
              </a:bodyPr>
              <a:lstStyle/>
              <a:p>
                <a:pPr algn="ctr" defTabSz="742950" eaLnBrk="0" hangingPunct="0">
                  <a:lnSpc>
                    <a:spcPct val="90000"/>
                  </a:lnSpc>
                  <a:defRPr/>
                </a:pPr>
                <a:endParaRPr lang="en-US" altLang="ja-JP" sz="12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a:p>
                <a:pPr algn="ctr" defTabSz="742950" eaLnBrk="0" hangingPunct="0">
                  <a:lnSpc>
                    <a:spcPct val="90000"/>
                  </a:lnSpc>
                  <a:defRPr/>
                </a:pPr>
                <a:r>
                  <a:rPr lang="en-US" altLang="ja-JP" sz="12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2</a:t>
                </a:r>
                <a:r>
                  <a:rPr lang="ja-JP" altLang="en-US" sz="12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rPr>
                  <a:t>月</a:t>
                </a:r>
                <a:endParaRPr lang="en-US" altLang="ja-JP" sz="1200">
                  <a:solidFill>
                    <a:srgbClr val="575757"/>
                  </a:solidFill>
                  <a:latin typeface="Meiryo UI" panose="020B0604030504040204" pitchFamily="50" charset="-128"/>
                  <a:ea typeface="Meiryo UI" panose="020B0604030504040204" pitchFamily="50" charset="-128"/>
                  <a:cs typeface="Meiryo UI" panose="020B0604030504040204" pitchFamily="50" charset="-128"/>
                  <a:sym typeface="Trebuchet MS" panose="020B0603020202020204" pitchFamily="34" charset="0"/>
                </a:endParaRPr>
              </a:p>
            </p:txBody>
          </p:sp>
          <p:grpSp>
            <p:nvGrpSpPr>
              <p:cNvPr id="57" name="Group 17">
                <a:extLst>
                  <a:ext uri="{FF2B5EF4-FFF2-40B4-BE49-F238E27FC236}">
                    <a16:creationId xmlns:a16="http://schemas.microsoft.com/office/drawing/2014/main" id="{E91FFD00-9946-D0BE-B9FC-26B96BF9F62A}"/>
                  </a:ext>
                </a:extLst>
              </p:cNvPr>
              <p:cNvGrpSpPr/>
              <p:nvPr/>
            </p:nvGrpSpPr>
            <p:grpSpPr>
              <a:xfrm>
                <a:off x="6093156" y="2469861"/>
                <a:ext cx="970009" cy="184666"/>
                <a:chOff x="2798383" y="2487700"/>
                <a:chExt cx="1208216" cy="184666"/>
              </a:xfrm>
            </p:grpSpPr>
            <p:cxnSp>
              <p:nvCxnSpPr>
                <p:cNvPr id="448" name="直線矢印コネクタ 447">
                  <a:extLst>
                    <a:ext uri="{FF2B5EF4-FFF2-40B4-BE49-F238E27FC236}">
                      <a16:creationId xmlns:a16="http://schemas.microsoft.com/office/drawing/2014/main" id="{1F928FF0-536E-FB0A-9063-994A6643882B}"/>
                    </a:ext>
                  </a:extLst>
                </p:cNvPr>
                <p:cNvCxnSpPr/>
                <p:nvPr/>
              </p:nvCxnSpPr>
              <p:spPr>
                <a:xfrm>
                  <a:off x="2798383" y="2672366"/>
                  <a:ext cx="1208216" cy="0"/>
                </a:xfrm>
                <a:prstGeom prst="straightConnector1">
                  <a:avLst/>
                </a:prstGeom>
                <a:ln w="19050" cap="rnd">
                  <a:solidFill>
                    <a:schemeClr val="bg1">
                      <a:lumMod val="5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449" name="Rectangle 82">
                  <a:extLst>
                    <a:ext uri="{FF2B5EF4-FFF2-40B4-BE49-F238E27FC236}">
                      <a16:creationId xmlns:a16="http://schemas.microsoft.com/office/drawing/2014/main" id="{D9A43985-D703-A972-C999-A166887493A8}"/>
                    </a:ext>
                  </a:extLst>
                </p:cNvPr>
                <p:cNvSpPr/>
                <p:nvPr/>
              </p:nvSpPr>
              <p:spPr>
                <a:xfrm>
                  <a:off x="2798383" y="2487700"/>
                  <a:ext cx="1208216" cy="184666"/>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chemeClr val="tx2">
                          <a:lumMod val="20000"/>
                          <a:lumOff val="80000"/>
                        </a:schemeClr>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defTabSz="742950">
                    <a:tabLst>
                      <a:tab pos="217984" algn="l"/>
                    </a:tabLst>
                    <a:defRPr/>
                  </a:pPr>
                  <a:r>
                    <a:rPr kumimoji="1" lang="en-US" altLang="ja-JP" sz="1200">
                      <a:solidFill>
                        <a:srgbClr val="575757"/>
                      </a:solidFill>
                      <a:latin typeface="Meiryo UI" panose="020B0604030504040204" pitchFamily="50" charset="-128"/>
                      <a:ea typeface="Meiryo UI" panose="020B0604030504040204" pitchFamily="50" charset="-128"/>
                      <a:sym typeface="Trebuchet MS" panose="020B0603020202020204" pitchFamily="34" charset="0"/>
                    </a:rPr>
                    <a:t>XXX</a:t>
                  </a:r>
                  <a:endParaRPr kumimoji="1" lang="en-US" sz="1200">
                    <a:solidFill>
                      <a:srgbClr val="575757"/>
                    </a:solidFill>
                    <a:latin typeface="Meiryo UI" panose="020B0604030504040204" pitchFamily="50" charset="-128"/>
                    <a:ea typeface="Meiryo UI" panose="020B0604030504040204" pitchFamily="50" charset="-128"/>
                    <a:sym typeface="Trebuchet MS" panose="020B0603020202020204" pitchFamily="34" charset="0"/>
                  </a:endParaRPr>
                </a:p>
              </p:txBody>
            </p:sp>
          </p:grpSp>
        </p:grpSp>
        <p:sp>
          <p:nvSpPr>
            <p:cNvPr id="38" name="Rectangle 2">
              <a:extLst>
                <a:ext uri="{FF2B5EF4-FFF2-40B4-BE49-F238E27FC236}">
                  <a16:creationId xmlns:a16="http://schemas.microsoft.com/office/drawing/2014/main" id="{467312A9-8829-E945-2B8B-2B245A5BDA36}"/>
                </a:ext>
              </a:extLst>
            </p:cNvPr>
            <p:cNvSpPr/>
            <p:nvPr/>
          </p:nvSpPr>
          <p:spPr>
            <a:xfrm>
              <a:off x="2031973" y="2384360"/>
              <a:ext cx="7252934" cy="3824649"/>
            </a:xfrm>
            <a:prstGeom prst="wedgeRectCallout">
              <a:avLst>
                <a:gd name="adj1" fmla="val -64037"/>
                <a:gd name="adj2" fmla="val -12043"/>
              </a:avLst>
            </a:prstGeom>
            <a:solidFill>
              <a:srgbClr val="EEE89A"/>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lvl="1">
                <a:buClr>
                  <a:srgbClr val="FF8222"/>
                </a:buClr>
                <a:defRPr/>
              </a:pPr>
              <a:r>
                <a:rPr kumimoji="1" lang="ja-JP" altLang="en-US" sz="1200" kern="0" dirty="0">
                  <a:solidFill>
                    <a:srgbClr val="575757"/>
                  </a:solidFill>
                  <a:latin typeface="Meiryo UI" panose="020B0604030504040204" pitchFamily="50" charset="-128"/>
                  <a:ea typeface="Meiryo UI" panose="020B0604030504040204" pitchFamily="50" charset="-128"/>
                </a:rPr>
                <a:t>下記の例を参考にして縦軸の項目を記載</a:t>
              </a:r>
            </a:p>
            <a:p>
              <a:pPr marL="324000" lvl="1" indent="-216000">
                <a:buClr>
                  <a:srgbClr val="FF8D36"/>
                </a:buClr>
                <a:buFont typeface="Trebuchet MS" panose="020B0603020202020204" pitchFamily="34" charset="0"/>
                <a:buChar char="•"/>
                <a:defRPr/>
              </a:pPr>
              <a:r>
                <a:rPr kumimoji="1" lang="ja-JP" altLang="en-US" sz="1200" dirty="0">
                  <a:solidFill>
                    <a:srgbClr val="575757"/>
                  </a:solidFill>
                  <a:latin typeface="Meiryo UI" panose="020B0604030504040204" pitchFamily="50" charset="-128"/>
                  <a:ea typeface="Meiryo UI" panose="020B0604030504040204" pitchFamily="50" charset="-128"/>
                </a:rPr>
                <a:t>事前準備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必要な項目を洗い出し、いつまでにどのプロセスを完了するかの観点で記載</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ja-JP" altLang="en-US" sz="1200" dirty="0">
                <a:solidFill>
                  <a:srgbClr val="575757"/>
                </a:solidFill>
                <a:latin typeface="Meiryo UI" panose="020B0604030504040204" pitchFamily="50" charset="-128"/>
                <a:ea typeface="Meiryo UI" panose="020B0604030504040204" pitchFamily="50" charset="-128"/>
              </a:endParaRPr>
            </a:p>
            <a:p>
              <a:pPr marL="648000" lvl="2" indent="-216000">
                <a:buClr>
                  <a:srgbClr val="FF8D36"/>
                </a:buClr>
                <a:buFont typeface="Trebuchet MS" panose="020B0603020202020204" pitchFamily="34" charset="0"/>
                <a:buChar char="–"/>
                <a:defRPr/>
              </a:pPr>
              <a:r>
                <a:rPr kumimoji="1" lang="ja-JP" altLang="en-US" sz="1200" dirty="0">
                  <a:solidFill>
                    <a:srgbClr val="575757"/>
                  </a:solidFill>
                  <a:latin typeface="Meiryo UI" panose="020B0604030504040204" pitchFamily="50" charset="-128"/>
                  <a:ea typeface="Meiryo UI" panose="020B0604030504040204" pitchFamily="50" charset="-128"/>
                </a:rPr>
                <a:t>免許取得</a:t>
              </a:r>
              <a:endParaRPr kumimoji="1" lang="en-US" altLang="ja-JP" sz="1200" dirty="0">
                <a:solidFill>
                  <a:srgbClr val="575757"/>
                </a:solidFill>
                <a:latin typeface="Meiryo UI" panose="020B0604030504040204" pitchFamily="50" charset="-128"/>
                <a:ea typeface="Meiryo UI" panose="020B0604030504040204" pitchFamily="50" charset="-128"/>
              </a:endParaRPr>
            </a:p>
            <a:p>
              <a:pPr marL="648000" lvl="2" indent="-216000">
                <a:buClr>
                  <a:srgbClr val="FF8D36"/>
                </a:buClr>
                <a:buFont typeface="Trebuchet MS" panose="020B0603020202020204" pitchFamily="34" charset="0"/>
                <a:buChar char="–"/>
                <a:defRPr/>
              </a:pPr>
              <a:r>
                <a:rPr kumimoji="1" lang="ja-JP" altLang="en-US" sz="1200" dirty="0">
                  <a:solidFill>
                    <a:srgbClr val="575757"/>
                  </a:solidFill>
                  <a:latin typeface="Meiryo UI" panose="020B0604030504040204" pitchFamily="50" charset="-128"/>
                  <a:ea typeface="Meiryo UI" panose="020B0604030504040204" pitchFamily="50" charset="-128"/>
                </a:rPr>
                <a:t>契約締結</a:t>
              </a:r>
            </a:p>
            <a:p>
              <a:pPr marL="648000" lvl="2" indent="-216000">
                <a:buClr>
                  <a:srgbClr val="FF8D36"/>
                </a:buClr>
                <a:buFont typeface="Trebuchet MS" panose="020B0603020202020204" pitchFamily="34" charset="0"/>
                <a:buChar char="–"/>
                <a:defRPr/>
              </a:pPr>
              <a:r>
                <a:rPr kumimoji="1" lang="ja-JP" altLang="en-US" sz="1200" dirty="0">
                  <a:solidFill>
                    <a:srgbClr val="575757"/>
                  </a:solidFill>
                  <a:latin typeface="Meiryo UI" panose="020B0604030504040204" pitchFamily="50" charset="-128"/>
                  <a:ea typeface="Meiryo UI" panose="020B0604030504040204" pitchFamily="50" charset="-128"/>
                </a:rPr>
                <a:t>機器調達</a:t>
              </a:r>
            </a:p>
            <a:p>
              <a:pPr marL="648000" lvl="2" indent="-216000">
                <a:buClr>
                  <a:srgbClr val="FF8D36"/>
                </a:buClr>
                <a:buFont typeface="Trebuchet MS" panose="020B0603020202020204" pitchFamily="34" charset="0"/>
                <a:buChar char="–"/>
                <a:defRPr/>
              </a:pPr>
              <a:r>
                <a:rPr kumimoji="1" lang="ja-JP" altLang="en-US" sz="1200" dirty="0">
                  <a:solidFill>
                    <a:srgbClr val="575757"/>
                  </a:solidFill>
                  <a:latin typeface="Meiryo UI" panose="020B0604030504040204" pitchFamily="50" charset="-128"/>
                  <a:ea typeface="Meiryo UI" panose="020B0604030504040204" pitchFamily="50" charset="-128"/>
                </a:rPr>
                <a:t>ネットワーク設計・施工</a:t>
              </a:r>
            </a:p>
            <a:p>
              <a:pPr marL="648000" lvl="2" indent="-216000">
                <a:buClr>
                  <a:srgbClr val="FF8D36"/>
                </a:buClr>
                <a:buFont typeface="Trebuchet MS" panose="020B0603020202020204" pitchFamily="34" charset="0"/>
                <a:buChar char="–"/>
                <a:defRPr/>
              </a:pPr>
              <a:r>
                <a:rPr kumimoji="1" lang="ja-JP" altLang="en-US" sz="1200" dirty="0">
                  <a:solidFill>
                    <a:srgbClr val="575757"/>
                  </a:solidFill>
                  <a:latin typeface="Meiryo UI" panose="020B0604030504040204" pitchFamily="50" charset="-128"/>
                  <a:ea typeface="Meiryo UI" panose="020B0604030504040204" pitchFamily="50" charset="-128"/>
                </a:rPr>
                <a:t>ソリューション開発　等</a:t>
              </a:r>
            </a:p>
            <a:p>
              <a:pPr marL="324000" lvl="1" indent="-216000">
                <a:buClr>
                  <a:srgbClr val="FF8D36"/>
                </a:buClr>
                <a:buFont typeface="Trebuchet MS" panose="020B0603020202020204" pitchFamily="34" charset="0"/>
                <a:buChar char="•"/>
                <a:defRPr/>
              </a:pPr>
              <a:r>
                <a:rPr kumimoji="1" lang="ja-JP" altLang="en-US" sz="1200" dirty="0">
                  <a:solidFill>
                    <a:srgbClr val="575757"/>
                  </a:solidFill>
                  <a:latin typeface="Meiryo UI" panose="020B0604030504040204" pitchFamily="50" charset="-128"/>
                  <a:ea typeface="Meiryo UI" panose="020B0604030504040204" pitchFamily="50" charset="-128"/>
                </a:rPr>
                <a:t>実装 </a:t>
              </a:r>
              <a:r>
                <a:rPr kumimoji="1" lang="en-US" altLang="ja-JP" sz="1200" dirty="0">
                  <a:solidFill>
                    <a:srgbClr val="575757"/>
                  </a:solidFill>
                  <a:latin typeface="Meiryo UI" panose="020B0604030504040204" pitchFamily="50" charset="-128"/>
                  <a:ea typeface="Meiryo UI" panose="020B0604030504040204" pitchFamily="50" charset="-128"/>
                </a:rPr>
                <a:t>(PDCA</a:t>
              </a:r>
              <a:r>
                <a:rPr kumimoji="1" lang="ja-JP" altLang="en-US" sz="1200" dirty="0">
                  <a:solidFill>
                    <a:srgbClr val="575757"/>
                  </a:solidFill>
                  <a:latin typeface="Meiryo UI" panose="020B0604030504040204" pitchFamily="50" charset="-128"/>
                  <a:ea typeface="Meiryo UI" panose="020B0604030504040204" pitchFamily="50" charset="-128"/>
                </a:rPr>
                <a:t>サイクルをどのタイミングで回していくのかの観点で記載</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ja-JP" altLang="en-US" sz="1200" dirty="0">
                <a:solidFill>
                  <a:srgbClr val="575757"/>
                </a:solidFill>
                <a:latin typeface="Meiryo UI" panose="020B0604030504040204" pitchFamily="50" charset="-128"/>
                <a:ea typeface="Meiryo UI" panose="020B0604030504040204" pitchFamily="50" charset="-128"/>
              </a:endParaRPr>
            </a:p>
            <a:p>
              <a:pPr marL="648000" lvl="2" indent="-216000">
                <a:buClr>
                  <a:srgbClr val="FF8D36"/>
                </a:buClr>
                <a:buFont typeface="Trebuchet MS" panose="020B0603020202020204" pitchFamily="34" charset="0"/>
                <a:buChar char="–"/>
                <a:defRPr/>
              </a:pPr>
              <a:r>
                <a:rPr kumimoji="1" lang="ja-JP" altLang="en-US" sz="1200" dirty="0">
                  <a:solidFill>
                    <a:srgbClr val="575757"/>
                  </a:solidFill>
                  <a:latin typeface="Meiryo UI" panose="020B0604030504040204" pitchFamily="50" charset="-128"/>
                  <a:ea typeface="Meiryo UI" panose="020B0604030504040204" pitchFamily="50" charset="-128"/>
                </a:rPr>
                <a:t>実行</a:t>
              </a:r>
            </a:p>
            <a:p>
              <a:pPr marL="648000" lvl="2" indent="-216000">
                <a:buClr>
                  <a:srgbClr val="FF8D36"/>
                </a:buClr>
                <a:buFont typeface="Trebuchet MS" panose="020B0603020202020204" pitchFamily="34" charset="0"/>
                <a:buChar char="–"/>
                <a:defRPr/>
              </a:pPr>
              <a:r>
                <a:rPr kumimoji="1" lang="ja-JP" altLang="en-US" sz="1200" dirty="0">
                  <a:solidFill>
                    <a:srgbClr val="575757"/>
                  </a:solidFill>
                  <a:latin typeface="Meiryo UI" panose="020B0604030504040204" pitchFamily="50" charset="-128"/>
                  <a:ea typeface="Meiryo UI" panose="020B0604030504040204" pitchFamily="50" charset="-128"/>
                </a:rPr>
                <a:t>成果・課題の分析</a:t>
              </a:r>
              <a:endParaRPr kumimoji="1" lang="en-US" altLang="ja-JP" sz="1200" dirty="0">
                <a:solidFill>
                  <a:srgbClr val="575757"/>
                </a:solidFill>
                <a:latin typeface="Meiryo UI" panose="020B0604030504040204" pitchFamily="50" charset="-128"/>
                <a:ea typeface="Meiryo UI" panose="020B0604030504040204" pitchFamily="50" charset="-128"/>
              </a:endParaRPr>
            </a:p>
            <a:p>
              <a:pPr marL="648000" lvl="2" indent="-216000">
                <a:buClr>
                  <a:srgbClr val="FF8D36"/>
                </a:buClr>
                <a:buFont typeface="Trebuchet MS" panose="020B0603020202020204" pitchFamily="34" charset="0"/>
                <a:buChar char="–"/>
                <a:defRPr/>
              </a:pPr>
              <a:r>
                <a:rPr kumimoji="1" lang="ja-JP" altLang="en-US" sz="1200" dirty="0">
                  <a:solidFill>
                    <a:srgbClr val="575757"/>
                  </a:solidFill>
                  <a:latin typeface="Meiryo UI" panose="020B0604030504040204" pitchFamily="50" charset="-128"/>
                  <a:ea typeface="Meiryo UI" panose="020B0604030504040204" pitchFamily="50" charset="-128"/>
                </a:rPr>
                <a:t>フィードバック　等</a:t>
              </a:r>
              <a:endParaRPr kumimoji="1" lang="en-US" altLang="ja-JP" sz="1200" dirty="0">
                <a:solidFill>
                  <a:srgbClr val="575757"/>
                </a:solidFill>
                <a:latin typeface="Meiryo UI" panose="020B0604030504040204" pitchFamily="50" charset="-128"/>
                <a:ea typeface="Meiryo UI" panose="020B0604030504040204" pitchFamily="50" charset="-128"/>
              </a:endParaRPr>
            </a:p>
            <a:p>
              <a:pPr marL="324000" lvl="1" indent="-216000">
                <a:buClr>
                  <a:srgbClr val="FF8D36"/>
                </a:buClr>
                <a:buFont typeface="Trebuchet MS" panose="020B0603020202020204" pitchFamily="34" charset="0"/>
                <a:buChar char="•"/>
                <a:defRPr/>
              </a:pPr>
              <a:r>
                <a:rPr kumimoji="1" lang="ja-JP" altLang="en-US" sz="1200" dirty="0">
                  <a:solidFill>
                    <a:srgbClr val="575757"/>
                  </a:solidFill>
                  <a:latin typeface="Meiryo UI" panose="020B0604030504040204" pitchFamily="50" charset="-128"/>
                  <a:ea typeface="Meiryo UI" panose="020B0604030504040204" pitchFamily="50" charset="-128"/>
                </a:rPr>
                <a:t>成果の取りまとめ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着手・完了時期確認の観点で記載</a:t>
              </a:r>
              <a:r>
                <a:rPr kumimoji="1" lang="en-US" altLang="ja-JP" sz="1200" dirty="0">
                  <a:solidFill>
                    <a:srgbClr val="575757"/>
                  </a:solidFill>
                  <a:latin typeface="Meiryo UI" panose="020B0604030504040204" pitchFamily="50" charset="-128"/>
                  <a:ea typeface="Meiryo UI" panose="020B0604030504040204" pitchFamily="50" charset="-128"/>
                </a:rPr>
                <a:t>)</a:t>
              </a:r>
            </a:p>
            <a:p>
              <a:pPr marL="108000" lvl="1">
                <a:buClr>
                  <a:srgbClr val="FF8222"/>
                </a:buClr>
                <a:defRPr/>
              </a:pPr>
              <a:r>
                <a:rPr kumimoji="1" lang="ja-JP" altLang="en-US" sz="1200" dirty="0">
                  <a:solidFill>
                    <a:srgbClr val="575757"/>
                  </a:solidFill>
                  <a:latin typeface="Meiryo UI" panose="020B0604030504040204" pitchFamily="50" charset="-128"/>
                  <a:ea typeface="Meiryo UI" panose="020B0604030504040204" pitchFamily="50" charset="-128"/>
                </a:rPr>
                <a:t>等</a:t>
              </a:r>
              <a:endParaRPr kumimoji="1" lang="en-US" altLang="ja-JP" sz="1200" dirty="0">
                <a:solidFill>
                  <a:srgbClr val="575757"/>
                </a:solidFill>
                <a:latin typeface="Meiryo UI" panose="020B0604030504040204" pitchFamily="50" charset="-128"/>
                <a:ea typeface="Meiryo UI" panose="020B0604030504040204" pitchFamily="50" charset="-128"/>
              </a:endParaRPr>
            </a:p>
            <a:p>
              <a:pPr marL="324000" lvl="1" indent="-216000">
                <a:buClr>
                  <a:srgbClr val="FF8222"/>
                </a:buClr>
                <a:buFont typeface="Trebuchet MS" panose="020B0603020202020204" pitchFamily="34" charset="0"/>
                <a:buChar char="•"/>
                <a:defRPr/>
              </a:pPr>
              <a:endParaRPr kumimoji="1" lang="ja-JP" altLang="en-US" sz="1200" dirty="0">
                <a:solidFill>
                  <a:srgbClr val="575757"/>
                </a:solidFill>
                <a:latin typeface="Trebuchet MS" panose="020B0603020202020204" pitchFamily="34" charset="0"/>
                <a:ea typeface="Meiryo UI" panose="020B0604030504040204" pitchFamily="50" charset="-128"/>
              </a:endParaRPr>
            </a:p>
          </p:txBody>
        </p:sp>
      </p:grpSp>
      <p:sp>
        <p:nvSpPr>
          <p:cNvPr id="2" name="Rectangle 217">
            <a:extLst>
              <a:ext uri="{FF2B5EF4-FFF2-40B4-BE49-F238E27FC236}">
                <a16:creationId xmlns:a16="http://schemas.microsoft.com/office/drawing/2014/main" id="{016BCE3F-01AB-F321-7448-838102121409}"/>
              </a:ext>
            </a:extLst>
          </p:cNvPr>
          <p:cNvSpPr/>
          <p:nvPr/>
        </p:nvSpPr>
        <p:spPr>
          <a:xfrm>
            <a:off x="0" y="3264"/>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評価の観点：実施体制</a:t>
            </a:r>
            <a:endParaRPr kumimoji="1" lang="en-US" altLang="ja-JP" sz="105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4" name="Rectangle 217">
            <a:extLst>
              <a:ext uri="{FF2B5EF4-FFF2-40B4-BE49-F238E27FC236}">
                <a16:creationId xmlns:a16="http://schemas.microsoft.com/office/drawing/2014/main" id="{5831EA4C-6FC4-63AA-B3B7-B72085AEF1FE}"/>
              </a:ext>
            </a:extLst>
          </p:cNvPr>
          <p:cNvSpPr/>
          <p:nvPr/>
        </p:nvSpPr>
        <p:spPr>
          <a:xfrm>
            <a:off x="0" y="203292"/>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評価の観点：地域課題に対するソリューションの適切性・妥当性</a:t>
            </a:r>
            <a:endParaRPr kumimoji="1" lang="en-US" altLang="ja-JP" sz="105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5" name="Oval 20">
            <a:extLst>
              <a:ext uri="{FF2B5EF4-FFF2-40B4-BE49-F238E27FC236}">
                <a16:creationId xmlns:a16="http://schemas.microsoft.com/office/drawing/2014/main" id="{FD2ABC46-F1D0-7131-ED09-3779285F54DB}"/>
              </a:ext>
            </a:extLst>
          </p:cNvPr>
          <p:cNvSpPr>
            <a:spLocks noChangeAspect="1" noChangeArrowheads="1"/>
          </p:cNvSpPr>
          <p:nvPr/>
        </p:nvSpPr>
        <p:spPr>
          <a:xfrm>
            <a:off x="191366" y="962828"/>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1</a:t>
            </a:r>
            <a:endParaRPr kumimoji="0" lang="en-US" sz="2000" b="0" i="0" u="none" strike="noStrike" kern="1200" cap="none" spc="0" normalizeH="0" baseline="0" noProof="0">
              <a:ln>
                <a:noFill/>
              </a:ln>
              <a:solidFill>
                <a:prstClr val="white"/>
              </a:solidFill>
              <a:effectLst/>
              <a:uLnTx/>
              <a:uFillTx/>
              <a:latin typeface="Trebuchet MS" panose="020B0603020202020204" pitchFamily="34" charset="0"/>
              <a:ea typeface="+mn-ea"/>
              <a:cs typeface="+mn-cs"/>
            </a:endParaRPr>
          </a:p>
        </p:txBody>
      </p:sp>
    </p:spTree>
    <p:extLst>
      <p:ext uri="{BB962C8B-B14F-4D97-AF65-F5344CB8AC3E}">
        <p14:creationId xmlns:p14="http://schemas.microsoft.com/office/powerpoint/2010/main" val="20909557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52"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1752" name="think-cell data - do not delete" hidden="1"/>
                      <p:cNvPicPr>
                        <a:picLocks noChangeAspect="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754" name="Rectangle 40"/>
          <p:cNvSpPr/>
          <p:nvPr/>
        </p:nvSpPr>
        <p:spPr>
          <a:xfrm>
            <a:off x="8613058" y="3736"/>
            <a:ext cx="3578943" cy="728799"/>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6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サプライチェーンリスク対応を含めたサイバーセキュリティ対策の内容を記載ください</a:t>
            </a:r>
            <a:endParaRPr kumimoji="1" lang="en-US" altLang="ja-JP" sz="16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757" name="Rectangle 217"/>
          <p:cNvSpPr/>
          <p:nvPr/>
        </p:nvSpPr>
        <p:spPr>
          <a:xfrm>
            <a:off x="630000" y="45429"/>
            <a:ext cx="205200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2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評価の観点：⑤、⑦</a:t>
            </a:r>
            <a:endParaRPr kumimoji="1" lang="en-US" altLang="ja-JP" sz="12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758" name="Rectangle 217"/>
          <p:cNvSpPr/>
          <p:nvPr/>
        </p:nvSpPr>
        <p:spPr>
          <a:xfrm>
            <a:off x="630000" y="45429"/>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評価の観点：サイバーセキュリティ対策</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2" name="タイトル 16">
            <a:extLst>
              <a:ext uri="{FF2B5EF4-FFF2-40B4-BE49-F238E27FC236}">
                <a16:creationId xmlns:a16="http://schemas.microsoft.com/office/drawing/2014/main" id="{C160D6CF-582C-9599-715D-EC74E1C49CA3}"/>
              </a:ext>
            </a:extLst>
          </p:cNvPr>
          <p:cNvSpPr txBox="1">
            <a:spLocks/>
          </p:cNvSpPr>
          <p:nvPr/>
        </p:nvSpPr>
        <p:spPr>
          <a:xfrm>
            <a:off x="713372" y="968341"/>
            <a:ext cx="8883347"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j-lt"/>
                <a:ea typeface="+mj-ea"/>
                <a:cs typeface="+mj-cs"/>
                <a:sym typeface="Trebuchet MS" panose="020B0603020202020204" pitchFamily="34" charset="0"/>
              </a:defRPr>
            </a:lvl1pPr>
          </a:lstStyle>
          <a:p>
            <a:r>
              <a:rPr lang="ja-JP" altLang="en-US" dirty="0">
                <a:latin typeface="Meiryo UI" panose="020B0604030504040204" pitchFamily="50" charset="-128"/>
              </a:rPr>
              <a:t>サイバーセキュリティ対策</a:t>
            </a:r>
          </a:p>
        </p:txBody>
      </p:sp>
      <p:sp>
        <p:nvSpPr>
          <p:cNvPr id="3" name="Oval 20">
            <a:extLst>
              <a:ext uri="{FF2B5EF4-FFF2-40B4-BE49-F238E27FC236}">
                <a16:creationId xmlns:a16="http://schemas.microsoft.com/office/drawing/2014/main" id="{EAC7B1B4-B6FE-0A85-CCC4-C291E1B32E5D}"/>
              </a:ext>
            </a:extLst>
          </p:cNvPr>
          <p:cNvSpPr>
            <a:spLocks noChangeAspect="1" noChangeArrowheads="1"/>
          </p:cNvSpPr>
          <p:nvPr/>
        </p:nvSpPr>
        <p:spPr>
          <a:xfrm>
            <a:off x="191366" y="962828"/>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dirty="0">
                <a:solidFill>
                  <a:prstClr val="white"/>
                </a:solidFill>
                <a:latin typeface="Trebuchet MS" panose="020B0603020202020204" pitchFamily="34" charset="0"/>
              </a:rPr>
              <a:t>２</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sp>
        <p:nvSpPr>
          <p:cNvPr id="4" name="テキスト ボックス 42">
            <a:extLst>
              <a:ext uri="{FF2B5EF4-FFF2-40B4-BE49-F238E27FC236}">
                <a16:creationId xmlns:a16="http://schemas.microsoft.com/office/drawing/2014/main" id="{0A388ACB-FA54-3249-827D-A5ECC5B1FBF4}"/>
              </a:ext>
            </a:extLst>
          </p:cNvPr>
          <p:cNvSpPr txBox="1"/>
          <p:nvPr/>
        </p:nvSpPr>
        <p:spPr>
          <a:xfrm>
            <a:off x="61958" y="667088"/>
            <a:ext cx="8991239" cy="14963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7148" rIns="0" bIns="37148" numCol="1" spcCol="0" rtlCol="0" fromWordArt="0" anchor="ctr" anchorCtr="0" forceAA="0" compatLnSpc="1">
            <a:prstTxWarp prst="textNoShape">
              <a:avLst/>
            </a:prstTxWarp>
            <a:noAutofit/>
          </a:bodyPr>
          <a:lstStyle/>
          <a:p>
            <a:pPr defTabSz="742950">
              <a:defRPr/>
            </a:pPr>
            <a:r>
              <a:rPr kumimoji="1" lang="en-US" altLang="ja-JP" sz="1200" dirty="0">
                <a:solidFill>
                  <a:srgbClr val="575757"/>
                </a:solidFill>
                <a:latin typeface="Meiryo UI" panose="020B0604030504040204" pitchFamily="50" charset="-128"/>
                <a:ea typeface="Meiryo UI" panose="020B0604030504040204" pitchFamily="50" charset="-128"/>
              </a:rPr>
              <a:t>Ⅳ</a:t>
            </a:r>
            <a:r>
              <a:rPr kumimoji="1" lang="ja-JP" altLang="en-US" sz="1200" dirty="0">
                <a:solidFill>
                  <a:srgbClr val="575757"/>
                </a:solidFill>
                <a:latin typeface="Meiryo UI" panose="020B0604030504040204" pitchFamily="50" charset="-128"/>
                <a:ea typeface="Meiryo UI" panose="020B0604030504040204" pitchFamily="50" charset="-128"/>
              </a:rPr>
              <a:t>補助事業</a:t>
            </a:r>
          </a:p>
        </p:txBody>
      </p:sp>
    </p:spTree>
    <p:extLst>
      <p:ext uri="{BB962C8B-B14F-4D97-AF65-F5344CB8AC3E}">
        <p14:creationId xmlns:p14="http://schemas.microsoft.com/office/powerpoint/2010/main" val="35974403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64"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6" progId="TCLayout.ActiveDocument.1">
                  <p:embed/>
                </p:oleObj>
              </mc:Choice>
              <mc:Fallback>
                <p:oleObj name="think-cell スライド" r:id="rId5" imgW="395" imgH="396" progId="TCLayout.ActiveDocument.1">
                  <p:embed/>
                  <p:pic>
                    <p:nvPicPr>
                      <p:cNvPr id="1764" name="think-cell data - do not delete" hidden="1"/>
                      <p:cNvPicPr>
                        <a:picLocks noChangeAspect="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765" name="Rectangle 43"/>
          <p:cNvSpPr/>
          <p:nvPr/>
        </p:nvSpPr>
        <p:spPr>
          <a:xfrm>
            <a:off x="630000" y="2108200"/>
            <a:ext cx="5180250" cy="4058525"/>
          </a:xfrm>
          <a:prstGeom prst="rect">
            <a:avLst/>
          </a:prstGeom>
          <a:noFill/>
          <a:ln w="9525" cap="rnd" cmpd="sng" algn="ctr">
            <a:solidFill>
              <a:srgbClr val="9A9A9A"/>
            </a:solid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000" tIns="36000" rIns="90000" bIns="36000" numCol="1" spcCol="0" rtlCol="0" fromWordArt="0" anchor="t" anchorCtr="0" forceAA="0" compatLnSpc="1">
            <a:prstTxWarp prst="textNoShape">
              <a:avLst/>
            </a:prstTxWarp>
            <a:noAutofit/>
          </a:bodyP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牛舎内にローカル</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5G</a:t>
            </a: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環境を構築し、</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4K</a:t>
            </a: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カメラと伝送映像の</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AI</a:t>
            </a: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解析等により、リアルタイム遠隔監視、獣医師の遠隔指導の実装を検証し、実装化の要件を満たして、実装に進めるか判断</a:t>
            </a:r>
            <a:endPar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D36"/>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実装に向けて、導入による作業工数の削減割合を検証</a:t>
            </a:r>
            <a:endPar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D36"/>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技術的に実装での運用が可能かどうか、音声・音質の精度を検証</a:t>
            </a:r>
            <a:endPar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D36"/>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実装後において、</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24</a:t>
            </a: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時間の監視体制を確保するために、実施体制と各種機器の操作性を確認し、実運用が可能か検証</a:t>
            </a:r>
            <a:endPar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endPar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766" name="Rectangle 43"/>
          <p:cNvSpPr/>
          <p:nvPr/>
        </p:nvSpPr>
        <p:spPr>
          <a:xfrm>
            <a:off x="5976320" y="2108200"/>
            <a:ext cx="5472732" cy="4058525"/>
          </a:xfrm>
          <a:prstGeom prst="rect">
            <a:avLst/>
          </a:prstGeom>
          <a:noFill/>
          <a:ln w="9525" cap="rnd" cmpd="sng" algn="ctr">
            <a:solidFill>
              <a:srgbClr val="9A9A9A"/>
            </a:solid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000" tIns="36000" rIns="90000" bIns="36000" numCol="1" spcCol="0" rtlCol="0" fromWordArt="0" anchor="t" anchorCtr="0" forceAA="0" compatLnSpc="1">
            <a:prstTxWarp prst="textNoShape">
              <a:avLst/>
            </a:prstTxWarp>
            <a:noAutofit/>
          </a:bodyP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XXX</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事業フィールドが属している</a:t>
            </a:r>
            <a:r>
              <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XXX</a:t>
            </a: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地域の大規模な酪農家への横展開を想定</a:t>
            </a:r>
            <a:endPar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XXX</a:t>
            </a: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地域の類似ユーザへ普及を行った後、全国の酪農家に対しても実装した技術の展開</a:t>
            </a:r>
            <a:endPar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具体的に横展開が容易な要素としては、</a:t>
            </a:r>
            <a:r>
              <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が共通な場合、実装した技術の採用ニーズが高いものと考えられる</a:t>
            </a:r>
            <a:endPar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dirty="0">
                <a:solidFill>
                  <a:srgbClr val="3EAD92"/>
                </a:solidFill>
                <a:latin typeface="Trebuchet MS" panose="020B0603020202020204" pitchFamily="34" charset="0"/>
                <a:ea typeface="Meiryo UI" panose="020B0604030504040204" pitchFamily="50" charset="-128"/>
              </a:rPr>
              <a:t>本事業</a:t>
            </a: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では対象を乳用牛としているが、豚、馬など他の種類の家畜への技術の横展開についても可能性を検討</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実装した技術について、</a:t>
            </a:r>
            <a:r>
              <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XXX</a:t>
            </a: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の要素は変えることなく、他の種類の家畜について応用することで、</a:t>
            </a:r>
            <a:r>
              <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XXX</a:t>
            </a: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のニーズが見込まれる</a:t>
            </a:r>
            <a:endPar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endParaRPr kumimoji="1" lang="en-US" altLang="ja-JP" sz="1400" b="0" i="0" u="none" strike="noStrike" kern="1200" cap="none" spc="0" normalizeH="0" baseline="0" noProof="0" dirty="0">
              <a:ln>
                <a:noFill/>
              </a:ln>
              <a:solidFill>
                <a:srgbClr val="3EAD92"/>
              </a:solidFill>
              <a:effectLst/>
              <a:uLnTx/>
              <a:uFillTx/>
              <a:latin typeface="Meiryo UI" panose="020B0604030504040204" pitchFamily="50" charset="-128"/>
              <a:ea typeface="Meiryo UI" panose="020B0604030504040204" pitchFamily="50" charset="-128"/>
              <a:cs typeface="+mn-cs"/>
            </a:endParaRPr>
          </a:p>
        </p:txBody>
      </p:sp>
      <p:sp>
        <p:nvSpPr>
          <p:cNvPr id="1767" name="正方形/長方形 16"/>
          <p:cNvSpPr/>
          <p:nvPr/>
        </p:nvSpPr>
        <p:spPr>
          <a:xfrm>
            <a:off x="630000" y="1712859"/>
            <a:ext cx="5180250" cy="328319"/>
          </a:xfrm>
          <a:prstGeom prst="rect">
            <a:avLst/>
          </a:prstGeom>
          <a:noFill/>
          <a:ln w="19050" cap="rnd" cmpd="sng" algn="ctr">
            <a:solidFill>
              <a:srgbClr val="FF8D36"/>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実装</a:t>
            </a:r>
            <a:endParaRPr kumimoji="1" lang="en-US" altLang="zh-TW" sz="18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768" name="正方形/長方形 17"/>
          <p:cNvSpPr/>
          <p:nvPr/>
        </p:nvSpPr>
        <p:spPr>
          <a:xfrm>
            <a:off x="5976318" y="1712859"/>
            <a:ext cx="5472732" cy="328319"/>
          </a:xfrm>
          <a:prstGeom prst="rect">
            <a:avLst/>
          </a:prstGeom>
          <a:noFill/>
          <a:ln w="19050" cap="rnd" cmpd="sng" algn="ctr">
            <a:solidFill>
              <a:srgbClr val="FF8D36"/>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横展開</a:t>
            </a:r>
          </a:p>
        </p:txBody>
      </p:sp>
      <p:sp>
        <p:nvSpPr>
          <p:cNvPr id="1769" name="Rectangle 40"/>
          <p:cNvSpPr/>
          <p:nvPr/>
        </p:nvSpPr>
        <p:spPr>
          <a:xfrm>
            <a:off x="7296150" y="23301"/>
            <a:ext cx="4895850" cy="1284761"/>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横展開に向けた具体的な計画を記載すること</a:t>
            </a:r>
            <a:endParaRPr kumimoji="1" lang="en-US" altLang="ja-JP"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「目指す姿に向けたステップと事業の位置づけ」の実装・</a:t>
            </a:r>
            <a:br>
              <a:rPr kumimoji="1" lang="en-US" altLang="ja-JP"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横展開のステップと整合させ、具体的な内容をしめすこと。</a:t>
            </a:r>
            <a:endParaRPr kumimoji="1" lang="en-US" altLang="ja-JP"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600" kern="0" dirty="0">
                <a:solidFill>
                  <a:srgbClr val="575757"/>
                </a:solidFill>
                <a:latin typeface="Trebuchet MS" panose="020B0603020202020204" pitchFamily="34" charset="0"/>
                <a:ea typeface="Meiryo UI" panose="020B0604030504040204" pitchFamily="50" charset="-128"/>
              </a:rPr>
              <a:t>実施主体が民間企業の場合、横展開のスケジュールは必ず記載ください</a:t>
            </a:r>
            <a:endParaRPr kumimoji="1" lang="en-US" altLang="ja-JP"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770" name="テキスト ボックス 42"/>
          <p:cNvSpPr txBox="1"/>
          <p:nvPr/>
        </p:nvSpPr>
        <p:spPr>
          <a:xfrm>
            <a:off x="546426" y="364742"/>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Ⅴ</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横展開の計画</a:t>
            </a:r>
          </a:p>
        </p:txBody>
      </p:sp>
      <p:sp>
        <p:nvSpPr>
          <p:cNvPr id="1771" name="タイトル 3"/>
          <p:cNvSpPr>
            <a:spLocks noGrp="1"/>
          </p:cNvSpPr>
          <p:nvPr>
            <p:ph type="title"/>
          </p:nvPr>
        </p:nvSpPr>
        <p:spPr>
          <a:xfrm>
            <a:off x="630000" y="622800"/>
            <a:ext cx="10933350" cy="553998"/>
          </a:xfrm>
        </p:spPr>
        <p:txBody>
          <a:bodyPr vert="horz"/>
          <a:lstStyle/>
          <a:p>
            <a:pPr>
              <a:tabLst>
                <a:tab pos="355600" algn="l"/>
              </a:tabLst>
            </a:pPr>
            <a:r>
              <a:rPr kumimoji="1" lang="en-US" altLang="ja-JP" dirty="0">
                <a:solidFill>
                  <a:srgbClr val="FE9341"/>
                </a:solidFill>
                <a:latin typeface="Trebuchet MS" panose="020B0603020202020204" pitchFamily="34" charset="0"/>
                <a:ea typeface="Meiryo UI" panose="020B0604030504040204" pitchFamily="50" charset="-128"/>
              </a:rPr>
              <a:t>	</a:t>
            </a:r>
            <a:r>
              <a:rPr kumimoji="1" lang="ja-JP" altLang="en-US" dirty="0">
                <a:solidFill>
                  <a:srgbClr val="FE9341"/>
                </a:solidFill>
                <a:latin typeface="Trebuchet MS" panose="020B0603020202020204" pitchFamily="34" charset="0"/>
                <a:ea typeface="Meiryo UI" panose="020B0604030504040204" pitchFamily="50" charset="-128"/>
              </a:rPr>
              <a:t>横展開計画・スケジュール</a:t>
            </a:r>
            <a:br>
              <a:rPr kumimoji="1" lang="en-US" altLang="ja-JP" dirty="0">
                <a:solidFill>
                  <a:srgbClr val="FE9341"/>
                </a:solidFill>
                <a:latin typeface="Trebuchet MS" panose="020B0603020202020204" pitchFamily="34" charset="0"/>
                <a:ea typeface="Meiryo UI" panose="020B0604030504040204" pitchFamily="50" charset="-128"/>
              </a:rPr>
            </a:br>
            <a:r>
              <a:rPr kumimoji="1" lang="en-US" altLang="ja-JP" sz="1600" dirty="0">
                <a:solidFill>
                  <a:srgbClr val="575757"/>
                </a:solidFill>
                <a:latin typeface="Trebuchet MS" panose="020B0603020202020204" pitchFamily="34" charset="0"/>
                <a:ea typeface="Meiryo UI" panose="020B0604030504040204" pitchFamily="50" charset="-128"/>
              </a:rPr>
              <a:t>a.</a:t>
            </a:r>
            <a:r>
              <a:rPr kumimoji="1" lang="ja-JP" altLang="en-US" sz="1600" dirty="0">
                <a:solidFill>
                  <a:srgbClr val="575757"/>
                </a:solidFill>
                <a:latin typeface="Trebuchet MS" panose="020B0603020202020204" pitchFamily="34" charset="0"/>
                <a:ea typeface="Meiryo UI" panose="020B0604030504040204" pitchFamily="50" charset="-128"/>
              </a:rPr>
              <a:t>実装・横展開に向けた具体的計画</a:t>
            </a:r>
            <a:endParaRPr kumimoji="1" lang="en-US" altLang="ja-JP" dirty="0">
              <a:solidFill>
                <a:srgbClr val="575757"/>
              </a:solidFill>
              <a:latin typeface="Trebuchet MS" panose="020B0603020202020204" pitchFamily="34" charset="0"/>
              <a:ea typeface="Meiryo UI" panose="020B0604030504040204" pitchFamily="50" charset="-128"/>
            </a:endParaRPr>
          </a:p>
        </p:txBody>
      </p:sp>
      <p:sp>
        <p:nvSpPr>
          <p:cNvPr id="1772" name="Oval 7"/>
          <p:cNvSpPr>
            <a:spLocks noChangeAspect="1" noChangeArrowheads="1"/>
          </p:cNvSpPr>
          <p:nvPr/>
        </p:nvSpPr>
        <p:spPr>
          <a:xfrm>
            <a:off x="630000"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1</a:t>
            </a:r>
            <a:endParaRPr kumimoji="0" lang="en-US" sz="2000" b="0" i="0" u="none" strike="noStrike" kern="1200" cap="none" spc="0" normalizeH="0" baseline="0" noProof="0">
              <a:ln>
                <a:noFill/>
              </a:ln>
              <a:solidFill>
                <a:prstClr val="white"/>
              </a:solidFill>
              <a:effectLst/>
              <a:uLnTx/>
              <a:uFillTx/>
              <a:latin typeface="Trebuchet MS" panose="020B0603020202020204" pitchFamily="34" charset="0"/>
              <a:ea typeface="+mn-ea"/>
              <a:cs typeface="+mn-cs"/>
            </a:endParaRPr>
          </a:p>
        </p:txBody>
      </p:sp>
      <p:sp>
        <p:nvSpPr>
          <p:cNvPr id="1773" name="ValueChainStarter"/>
          <p:cNvSpPr>
            <a:spLocks noChangeArrowheads="1"/>
          </p:cNvSpPr>
          <p:nvPr>
            <p:custDataLst>
              <p:tags r:id="rId1"/>
            </p:custDataLst>
          </p:nvPr>
        </p:nvSpPr>
        <p:spPr bwMode="gray">
          <a:xfrm>
            <a:off x="630000" y="1308062"/>
            <a:ext cx="5346320" cy="328319"/>
          </a:xfrm>
          <a:prstGeom prst="homePlate">
            <a:avLst>
              <a:gd name="adj" fmla="val 35213"/>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2025</a:t>
            </a:r>
          </a:p>
        </p:txBody>
      </p:sp>
      <p:sp>
        <p:nvSpPr>
          <p:cNvPr id="1774" name="ValueChainHeader"/>
          <p:cNvSpPr>
            <a:spLocks noChangeArrowheads="1"/>
          </p:cNvSpPr>
          <p:nvPr>
            <p:custDataLst>
              <p:tags r:id="rId2"/>
            </p:custDataLst>
          </p:nvPr>
        </p:nvSpPr>
        <p:spPr bwMode="gray">
          <a:xfrm>
            <a:off x="5915171" y="1308062"/>
            <a:ext cx="5648179" cy="328319"/>
          </a:xfrm>
          <a:prstGeom prst="chevron">
            <a:avLst>
              <a:gd name="adj" fmla="val 35213"/>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202X~202X</a:t>
            </a:r>
          </a:p>
        </p:txBody>
      </p:sp>
      <p:sp>
        <p:nvSpPr>
          <p:cNvPr id="1775" name="Rectangle 2"/>
          <p:cNvSpPr/>
          <p:nvPr/>
        </p:nvSpPr>
        <p:spPr>
          <a:xfrm>
            <a:off x="3036080" y="1051106"/>
            <a:ext cx="3175711" cy="306910"/>
          </a:xfrm>
          <a:prstGeom prst="wedgeRectCallout">
            <a:avLst>
              <a:gd name="adj1" fmla="val -27198"/>
              <a:gd name="adj2" fmla="val 81317"/>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スケジュールの年度を記載すること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776" name="Rectangle 217"/>
          <p:cNvSpPr/>
          <p:nvPr/>
        </p:nvSpPr>
        <p:spPr>
          <a:xfrm>
            <a:off x="630000" y="45429"/>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評価の観点：持続性・展開性</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777" name="Rectangle 2"/>
          <p:cNvSpPr/>
          <p:nvPr/>
        </p:nvSpPr>
        <p:spPr>
          <a:xfrm>
            <a:off x="630000" y="5433539"/>
            <a:ext cx="7678517" cy="733186"/>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実装先・展開先の対象者と本ソリューション実装に対する確度が分かる声を記載ください</a:t>
            </a:r>
          </a:p>
        </p:txBody>
      </p:sp>
    </p:spTree>
    <p:extLst>
      <p:ext uri="{BB962C8B-B14F-4D97-AF65-F5344CB8AC3E}">
        <p14:creationId xmlns:p14="http://schemas.microsoft.com/office/powerpoint/2010/main" val="19855428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83"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1783" name="think-cell data - do not delete" hidden="1"/>
                      <p:cNvPicPr>
                        <a:picLocks noChangeAspect="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784" name="タイトル 1"/>
          <p:cNvSpPr>
            <a:spLocks noGrp="1"/>
          </p:cNvSpPr>
          <p:nvPr>
            <p:ph type="title"/>
          </p:nvPr>
        </p:nvSpPr>
        <p:spPr>
          <a:xfrm>
            <a:off x="630000" y="622800"/>
            <a:ext cx="10933350" cy="553998"/>
          </a:xfrm>
        </p:spPr>
        <p:txBody>
          <a:bodyPr vert="horz"/>
          <a:lstStyle/>
          <a:p>
            <a:pPr>
              <a:tabLst>
                <a:tab pos="355600" algn="l"/>
              </a:tabLst>
            </a:pPr>
            <a:r>
              <a:rPr kumimoji="1" lang="en-US" altLang="ja-JP" sz="1600">
                <a:solidFill>
                  <a:srgbClr val="575757"/>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横展開計画・スケジュール</a:t>
            </a:r>
            <a:br>
              <a:rPr kumimoji="1" lang="en-US" altLang="ja-JP" sz="1600">
                <a:solidFill>
                  <a:srgbClr val="575757"/>
                </a:solidFill>
                <a:latin typeface="Trebuchet MS" panose="020B0603020202020204" pitchFamily="34" charset="0"/>
                <a:ea typeface="Meiryo UI" panose="020B0604030504040204" pitchFamily="50" charset="-128"/>
              </a:rPr>
            </a:br>
            <a:r>
              <a:rPr kumimoji="1" lang="en-US" altLang="ja-JP" sz="1600">
                <a:solidFill>
                  <a:srgbClr val="575757"/>
                </a:solidFill>
                <a:latin typeface="Trebuchet MS" panose="020B0603020202020204" pitchFamily="34" charset="0"/>
                <a:ea typeface="Meiryo UI" panose="020B0604030504040204" pitchFamily="50" charset="-128"/>
              </a:rPr>
              <a:t>b.</a:t>
            </a:r>
            <a:r>
              <a:rPr kumimoji="1" lang="ja-JP" altLang="en-US" sz="1600">
                <a:solidFill>
                  <a:srgbClr val="575757"/>
                </a:solidFill>
                <a:latin typeface="Trebuchet MS" panose="020B0603020202020204" pitchFamily="34" charset="0"/>
                <a:ea typeface="Meiryo UI" panose="020B0604030504040204" pitchFamily="50" charset="-128"/>
              </a:rPr>
              <a:t>横展開の体制</a:t>
            </a:r>
            <a:endParaRPr kumimoji="1" lang="en-US" sz="1600">
              <a:solidFill>
                <a:srgbClr val="575757"/>
              </a:solidFill>
              <a:latin typeface="Trebuchet MS" panose="020B0603020202020204" pitchFamily="34" charset="0"/>
              <a:ea typeface="Meiryo UI" panose="020B0604030504040204" pitchFamily="50" charset="-128"/>
            </a:endParaRPr>
          </a:p>
        </p:txBody>
      </p:sp>
      <p:sp>
        <p:nvSpPr>
          <p:cNvPr id="1785" name="Rectangle 4"/>
          <p:cNvSpPr/>
          <p:nvPr/>
        </p:nvSpPr>
        <p:spPr>
          <a:xfrm>
            <a:off x="7276011" y="-5574"/>
            <a:ext cx="4915989" cy="557127"/>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600" kern="0">
                <a:solidFill>
                  <a:srgbClr val="575757"/>
                </a:solidFill>
                <a:latin typeface="Trebuchet MS" panose="020B0603020202020204" pitchFamily="34" charset="0"/>
                <a:ea typeface="Meiryo UI" panose="020B0604030504040204" pitchFamily="50" charset="-128"/>
              </a:rPr>
              <a:t>横展開</a:t>
            </a:r>
            <a:r>
              <a:rPr kumimoji="1" lang="ja-JP" altLang="en-US" sz="16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時における各団体の役割と必要リソースを記載</a:t>
            </a:r>
            <a:br>
              <a:rPr kumimoji="1" lang="en-US" altLang="ja-JP" sz="16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6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すること</a:t>
            </a:r>
            <a:endParaRPr kumimoji="1" lang="en-US" altLang="ja-JP" sz="16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786" name="テキスト ボックス 42"/>
          <p:cNvSpPr txBox="1"/>
          <p:nvPr/>
        </p:nvSpPr>
        <p:spPr>
          <a:xfrm>
            <a:off x="597838" y="364415"/>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Ⅴ</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横展開の計画</a:t>
            </a:r>
          </a:p>
        </p:txBody>
      </p:sp>
      <p:sp>
        <p:nvSpPr>
          <p:cNvPr id="1787" name="Oval 7"/>
          <p:cNvSpPr>
            <a:spLocks noChangeAspect="1" noChangeArrowheads="1"/>
          </p:cNvSpPr>
          <p:nvPr/>
        </p:nvSpPr>
        <p:spPr>
          <a:xfrm>
            <a:off x="630000"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dirty="0">
                <a:solidFill>
                  <a:prstClr val="white"/>
                </a:solidFill>
                <a:latin typeface="Trebuchet MS" panose="020B0603020202020204" pitchFamily="34" charset="0"/>
              </a:rPr>
              <a:t>２</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cxnSp>
        <p:nvCxnSpPr>
          <p:cNvPr id="1788" name="Straight Connector 195"/>
          <p:cNvCxnSpPr>
            <a:cxnSpLocks/>
          </p:cNvCxnSpPr>
          <p:nvPr/>
        </p:nvCxnSpPr>
        <p:spPr>
          <a:xfrm>
            <a:off x="4926809" y="2449482"/>
            <a:ext cx="6636541"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789" name="Straight Connector 195"/>
          <p:cNvCxnSpPr>
            <a:cxnSpLocks/>
          </p:cNvCxnSpPr>
          <p:nvPr/>
        </p:nvCxnSpPr>
        <p:spPr>
          <a:xfrm>
            <a:off x="4926809" y="3246576"/>
            <a:ext cx="6636541"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790" name="Straight Connector 195"/>
          <p:cNvCxnSpPr>
            <a:cxnSpLocks/>
          </p:cNvCxnSpPr>
          <p:nvPr/>
        </p:nvCxnSpPr>
        <p:spPr>
          <a:xfrm>
            <a:off x="4926809" y="4043670"/>
            <a:ext cx="6636541"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791" name="Straight Connector 195"/>
          <p:cNvCxnSpPr>
            <a:cxnSpLocks/>
          </p:cNvCxnSpPr>
          <p:nvPr/>
        </p:nvCxnSpPr>
        <p:spPr>
          <a:xfrm>
            <a:off x="4926809" y="4840764"/>
            <a:ext cx="6636541"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792" name="Rectangle 38"/>
          <p:cNvSpPr/>
          <p:nvPr/>
        </p:nvSpPr>
        <p:spPr>
          <a:xfrm>
            <a:off x="630000" y="1724638"/>
            <a:ext cx="3968818" cy="4638062"/>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Autofit/>
          </a:bodyP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endParaRPr kumimoji="1" lang="en-US" altLang="ja-JP"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793" name="Oval 20"/>
          <p:cNvSpPr>
            <a:spLocks noChangeArrowheads="1"/>
          </p:cNvSpPr>
          <p:nvPr/>
        </p:nvSpPr>
        <p:spPr>
          <a:xfrm>
            <a:off x="4926809" y="1724638"/>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a</a:t>
            </a:r>
          </a:p>
        </p:txBody>
      </p:sp>
      <p:sp>
        <p:nvSpPr>
          <p:cNvPr id="1794" name="Oval 20"/>
          <p:cNvSpPr>
            <a:spLocks noChangeArrowheads="1"/>
          </p:cNvSpPr>
          <p:nvPr/>
        </p:nvSpPr>
        <p:spPr>
          <a:xfrm>
            <a:off x="4926809" y="2521732"/>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b</a:t>
            </a:r>
          </a:p>
        </p:txBody>
      </p:sp>
      <p:sp>
        <p:nvSpPr>
          <p:cNvPr id="1795" name="Oval 20"/>
          <p:cNvSpPr>
            <a:spLocks noChangeArrowheads="1"/>
          </p:cNvSpPr>
          <p:nvPr/>
        </p:nvSpPr>
        <p:spPr>
          <a:xfrm>
            <a:off x="4926809" y="3318826"/>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c</a:t>
            </a:r>
          </a:p>
        </p:txBody>
      </p:sp>
      <p:sp>
        <p:nvSpPr>
          <p:cNvPr id="1796" name="Oval 20"/>
          <p:cNvSpPr>
            <a:spLocks noChangeArrowheads="1"/>
          </p:cNvSpPr>
          <p:nvPr/>
        </p:nvSpPr>
        <p:spPr>
          <a:xfrm>
            <a:off x="4926809" y="4115920"/>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d</a:t>
            </a:r>
          </a:p>
        </p:txBody>
      </p:sp>
      <p:sp>
        <p:nvSpPr>
          <p:cNvPr id="1797" name="Oval 20"/>
          <p:cNvSpPr>
            <a:spLocks noChangeArrowheads="1"/>
          </p:cNvSpPr>
          <p:nvPr/>
        </p:nvSpPr>
        <p:spPr>
          <a:xfrm>
            <a:off x="4926809" y="4913014"/>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e</a:t>
            </a:r>
          </a:p>
        </p:txBody>
      </p:sp>
      <p:sp>
        <p:nvSpPr>
          <p:cNvPr id="1798" name="Rectangle 45"/>
          <p:cNvSpPr/>
          <p:nvPr/>
        </p:nvSpPr>
        <p:spPr>
          <a:xfrm>
            <a:off x="597838" y="1312751"/>
            <a:ext cx="3968817" cy="288132"/>
          </a:xfrm>
          <a:prstGeom prst="rect">
            <a:avLst/>
          </a:prstGeom>
          <a:solidFill>
            <a:srgbClr val="FF822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1526" rIns="9525"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rPr>
              <a:t>実施体制図</a:t>
            </a:r>
          </a:p>
        </p:txBody>
      </p:sp>
      <p:sp>
        <p:nvSpPr>
          <p:cNvPr id="1799" name="Rectangle 45"/>
          <p:cNvSpPr/>
          <p:nvPr/>
        </p:nvSpPr>
        <p:spPr>
          <a:xfrm>
            <a:off x="4926809" y="1312751"/>
            <a:ext cx="1598357" cy="288132"/>
          </a:xfrm>
          <a:prstGeom prst="rect">
            <a:avLst/>
          </a:prstGeom>
          <a:solidFill>
            <a:srgbClr val="FF822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1526" rIns="9525"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rPr>
              <a:t>団体名</a:t>
            </a:r>
          </a:p>
        </p:txBody>
      </p:sp>
      <p:sp>
        <p:nvSpPr>
          <p:cNvPr id="1800" name="Rectangle 45"/>
          <p:cNvSpPr/>
          <p:nvPr/>
        </p:nvSpPr>
        <p:spPr>
          <a:xfrm>
            <a:off x="9964993" y="1312751"/>
            <a:ext cx="1598357" cy="288132"/>
          </a:xfrm>
          <a:prstGeom prst="rect">
            <a:avLst/>
          </a:prstGeom>
          <a:solidFill>
            <a:srgbClr val="FF822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1526" rIns="9525"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リソース</a:t>
            </a:r>
          </a:p>
        </p:txBody>
      </p:sp>
      <p:sp>
        <p:nvSpPr>
          <p:cNvPr id="1801" name="Rectangle 9"/>
          <p:cNvSpPr/>
          <p:nvPr/>
        </p:nvSpPr>
        <p:spPr>
          <a:xfrm>
            <a:off x="4926810" y="1724638"/>
            <a:ext cx="1598356"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02" name="Rectangle 12"/>
          <p:cNvSpPr/>
          <p:nvPr/>
        </p:nvSpPr>
        <p:spPr>
          <a:xfrm>
            <a:off x="9964993" y="1724638"/>
            <a:ext cx="1598357"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a:t>
            </a:r>
          </a:p>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2</a:t>
            </a:r>
            <a:r>
              <a:rPr kumimoji="1" lang="ja-JP" altLang="en-US" sz="14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名</a:t>
            </a:r>
            <a:endParaRPr kumimoji="1" lang="en-US" altLang="ja-JP" sz="14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803" name="Rectangle 19"/>
          <p:cNvSpPr/>
          <p:nvPr/>
        </p:nvSpPr>
        <p:spPr>
          <a:xfrm>
            <a:off x="4926810" y="2521732"/>
            <a:ext cx="1598356"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04" name="Rectangle 22"/>
          <p:cNvSpPr/>
          <p:nvPr/>
        </p:nvSpPr>
        <p:spPr>
          <a:xfrm>
            <a:off x="9964993" y="2521732"/>
            <a:ext cx="1598357"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05" name="Rectangle 23"/>
          <p:cNvSpPr/>
          <p:nvPr/>
        </p:nvSpPr>
        <p:spPr>
          <a:xfrm>
            <a:off x="4926810" y="3318826"/>
            <a:ext cx="1598356"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06" name="Rectangle 26"/>
          <p:cNvSpPr/>
          <p:nvPr/>
        </p:nvSpPr>
        <p:spPr>
          <a:xfrm>
            <a:off x="9964993" y="3318826"/>
            <a:ext cx="1598357"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07" name="Rectangle 27"/>
          <p:cNvSpPr/>
          <p:nvPr/>
        </p:nvSpPr>
        <p:spPr>
          <a:xfrm>
            <a:off x="4926810" y="4115920"/>
            <a:ext cx="1598356"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08" name="Rectangle 32"/>
          <p:cNvSpPr/>
          <p:nvPr/>
        </p:nvSpPr>
        <p:spPr>
          <a:xfrm>
            <a:off x="9964993" y="4115920"/>
            <a:ext cx="1598357"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09" name="Rectangle 34"/>
          <p:cNvSpPr/>
          <p:nvPr/>
        </p:nvSpPr>
        <p:spPr>
          <a:xfrm>
            <a:off x="4926810" y="4913014"/>
            <a:ext cx="1598356"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10" name="Rectangle 37"/>
          <p:cNvSpPr/>
          <p:nvPr/>
        </p:nvSpPr>
        <p:spPr>
          <a:xfrm>
            <a:off x="9964993" y="4913014"/>
            <a:ext cx="1598357"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11" name="Rectangle 88"/>
          <p:cNvSpPr/>
          <p:nvPr/>
        </p:nvSpPr>
        <p:spPr>
          <a:xfrm>
            <a:off x="4926810" y="5710106"/>
            <a:ext cx="1598356"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12" name="Rectangle 79"/>
          <p:cNvSpPr/>
          <p:nvPr/>
        </p:nvSpPr>
        <p:spPr>
          <a:xfrm>
            <a:off x="6610422" y="1312751"/>
            <a:ext cx="3269316" cy="288132"/>
          </a:xfrm>
          <a:prstGeom prst="rect">
            <a:avLst/>
          </a:prstGeom>
          <a:solidFill>
            <a:srgbClr val="FF822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1526" rIns="9525"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rPr>
              <a:t>役割</a:t>
            </a:r>
          </a:p>
        </p:txBody>
      </p:sp>
      <p:sp>
        <p:nvSpPr>
          <p:cNvPr id="1813" name="Rectangle 10"/>
          <p:cNvSpPr/>
          <p:nvPr/>
        </p:nvSpPr>
        <p:spPr>
          <a:xfrm>
            <a:off x="6610422" y="1724638"/>
            <a:ext cx="3269316"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プロジェクトの全体管理</a:t>
            </a:r>
            <a:endParaRPr kumimoji="1" lang="en-US" altLang="ja-JP" sz="14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814" name="Rectangle 20"/>
          <p:cNvSpPr/>
          <p:nvPr/>
        </p:nvSpPr>
        <p:spPr>
          <a:xfrm>
            <a:off x="6610422" y="2521732"/>
            <a:ext cx="3269316"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実装場所の提供、地域住民との合意形成</a:t>
            </a:r>
            <a:endParaRPr kumimoji="1" lang="en-US" altLang="ja-JP" sz="14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815" name="Rectangle 24"/>
          <p:cNvSpPr/>
          <p:nvPr/>
        </p:nvSpPr>
        <p:spPr>
          <a:xfrm>
            <a:off x="6610422" y="3318826"/>
            <a:ext cx="3269316"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ソリューション開発担当</a:t>
            </a:r>
            <a:endParaRPr kumimoji="1" lang="en-US" altLang="ja-JP" sz="14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816" name="Rectangle 28"/>
          <p:cNvSpPr/>
          <p:nvPr/>
        </p:nvSpPr>
        <p:spPr>
          <a:xfrm>
            <a:off x="6610422" y="4115920"/>
            <a:ext cx="3269316"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通信インフラ担当</a:t>
            </a:r>
            <a:endParaRPr kumimoji="1" lang="en-US" altLang="ja-JP" sz="14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817" name="Rectangle 35"/>
          <p:cNvSpPr/>
          <p:nvPr/>
        </p:nvSpPr>
        <p:spPr>
          <a:xfrm>
            <a:off x="6610422" y="4913014"/>
            <a:ext cx="3269316"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xxx</a:t>
            </a:r>
          </a:p>
        </p:txBody>
      </p:sp>
      <p:sp>
        <p:nvSpPr>
          <p:cNvPr id="1818" name="Rectangle 89"/>
          <p:cNvSpPr/>
          <p:nvPr/>
        </p:nvSpPr>
        <p:spPr>
          <a:xfrm>
            <a:off x="6610422" y="5710106"/>
            <a:ext cx="3269316"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xxx</a:t>
            </a:r>
          </a:p>
        </p:txBody>
      </p:sp>
      <p:sp>
        <p:nvSpPr>
          <p:cNvPr id="1819" name="Rectangle 93"/>
          <p:cNvSpPr/>
          <p:nvPr/>
        </p:nvSpPr>
        <p:spPr>
          <a:xfrm>
            <a:off x="9964993" y="5710106"/>
            <a:ext cx="1598357" cy="652594"/>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cxnSp>
        <p:nvCxnSpPr>
          <p:cNvPr id="1820" name="Straight Connector 195"/>
          <p:cNvCxnSpPr>
            <a:cxnSpLocks/>
          </p:cNvCxnSpPr>
          <p:nvPr/>
        </p:nvCxnSpPr>
        <p:spPr>
          <a:xfrm>
            <a:off x="4926809" y="5637858"/>
            <a:ext cx="6636541"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821" name="Oval 20"/>
          <p:cNvSpPr>
            <a:spLocks noChangeArrowheads="1"/>
          </p:cNvSpPr>
          <p:nvPr/>
        </p:nvSpPr>
        <p:spPr>
          <a:xfrm>
            <a:off x="4926810" y="5710107"/>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f</a:t>
            </a:r>
          </a:p>
        </p:txBody>
      </p:sp>
      <p:grpSp>
        <p:nvGrpSpPr>
          <p:cNvPr id="1822" name="グループ化 14"/>
          <p:cNvGrpSpPr/>
          <p:nvPr/>
        </p:nvGrpSpPr>
        <p:grpSpPr>
          <a:xfrm>
            <a:off x="712213" y="2385439"/>
            <a:ext cx="3740067" cy="3613195"/>
            <a:chOff x="744375" y="2385439"/>
            <a:chExt cx="3740067" cy="3613195"/>
          </a:xfrm>
        </p:grpSpPr>
        <p:grpSp>
          <p:nvGrpSpPr>
            <p:cNvPr id="1823" name="Group 109"/>
            <p:cNvGrpSpPr/>
            <p:nvPr/>
          </p:nvGrpSpPr>
          <p:grpSpPr>
            <a:xfrm>
              <a:off x="744375" y="2385439"/>
              <a:ext cx="3740067" cy="3613195"/>
              <a:chOff x="744375" y="2749505"/>
              <a:chExt cx="3740067" cy="3613195"/>
            </a:xfrm>
          </p:grpSpPr>
          <p:sp>
            <p:nvSpPr>
              <p:cNvPr id="1824" name="Rectangle 16"/>
              <p:cNvSpPr/>
              <p:nvPr/>
            </p:nvSpPr>
            <p:spPr>
              <a:xfrm>
                <a:off x="2173469" y="2800305"/>
                <a:ext cx="951729" cy="537803"/>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r>
                  <a:rPr kumimoji="1" lang="en-US" altLang="ja-JP"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社</a:t>
                </a:r>
                <a:r>
                  <a:rPr kumimoji="1" lang="en-US" altLang="ja-JP"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p>
            </p:txBody>
          </p:sp>
          <p:sp>
            <p:nvSpPr>
              <p:cNvPr id="1825" name="Rectangle 17"/>
              <p:cNvSpPr/>
              <p:nvPr/>
            </p:nvSpPr>
            <p:spPr>
              <a:xfrm>
                <a:off x="2173469" y="3808502"/>
                <a:ext cx="951729" cy="537803"/>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r>
                  <a:rPr kumimoji="1" lang="en-US" altLang="ja-JP"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社</a:t>
                </a:r>
                <a:r>
                  <a:rPr kumimoji="1" lang="en-US" altLang="ja-JP"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p>
            </p:txBody>
          </p:sp>
          <p:sp>
            <p:nvSpPr>
              <p:cNvPr id="1826" name="Rectangle 19"/>
              <p:cNvSpPr/>
              <p:nvPr/>
            </p:nvSpPr>
            <p:spPr>
              <a:xfrm>
                <a:off x="814225" y="3808502"/>
                <a:ext cx="951729" cy="537803"/>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r>
                  <a:rPr kumimoji="1" lang="en-US" altLang="ja-JP"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市</a:t>
                </a:r>
                <a:r>
                  <a:rPr kumimoji="1" lang="en-US" altLang="ja-JP"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p>
            </p:txBody>
          </p:sp>
          <p:sp>
            <p:nvSpPr>
              <p:cNvPr id="1827" name="Rectangle 20"/>
              <p:cNvSpPr/>
              <p:nvPr/>
            </p:nvSpPr>
            <p:spPr>
              <a:xfrm>
                <a:off x="3532713" y="3808502"/>
                <a:ext cx="951729" cy="537803"/>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r>
                  <a:rPr kumimoji="1" lang="en-US" altLang="ja-JP"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社</a:t>
                </a:r>
                <a:r>
                  <a:rPr kumimoji="1" lang="en-US" altLang="ja-JP"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p>
            </p:txBody>
          </p:sp>
          <p:sp>
            <p:nvSpPr>
              <p:cNvPr id="1828" name="Rectangle 21"/>
              <p:cNvSpPr/>
              <p:nvPr/>
            </p:nvSpPr>
            <p:spPr>
              <a:xfrm>
                <a:off x="3532713" y="4816699"/>
                <a:ext cx="951729" cy="537803"/>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r>
                  <a:rPr kumimoji="1" lang="en-US" altLang="ja-JP"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社</a:t>
                </a:r>
                <a:r>
                  <a:rPr kumimoji="1" lang="en-US" altLang="ja-JP"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p>
            </p:txBody>
          </p:sp>
          <p:cxnSp>
            <p:nvCxnSpPr>
              <p:cNvPr id="1829" name="Straight Connector 23"/>
              <p:cNvCxnSpPr>
                <a:cxnSpLocks/>
                <a:stCxn id="1824" idx="2"/>
                <a:endCxn id="1825" idx="0"/>
              </p:cNvCxnSpPr>
              <p:nvPr/>
            </p:nvCxnSpPr>
            <p:spPr>
              <a:xfrm>
                <a:off x="2649334" y="3338108"/>
                <a:ext cx="0" cy="470394"/>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830" name="Straight Connector 24"/>
              <p:cNvCxnSpPr>
                <a:cxnSpLocks/>
                <a:stCxn id="1827" idx="2"/>
                <a:endCxn id="1828" idx="0"/>
              </p:cNvCxnSpPr>
              <p:nvPr/>
            </p:nvCxnSpPr>
            <p:spPr>
              <a:xfrm>
                <a:off x="4008578" y="4346305"/>
                <a:ext cx="0" cy="470394"/>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831" name="Straight Connector 30"/>
              <p:cNvCxnSpPr>
                <a:cxnSpLocks/>
                <a:stCxn id="1826" idx="0"/>
                <a:endCxn id="1824" idx="2"/>
              </p:cNvCxnSpPr>
              <p:nvPr/>
            </p:nvCxnSpPr>
            <p:spPr>
              <a:xfrm rot="5400000" flipH="1" flipV="1">
                <a:off x="1734515" y="2893683"/>
                <a:ext cx="470394" cy="1359244"/>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832" name="Oval 20"/>
              <p:cNvSpPr>
                <a:spLocks noChangeArrowheads="1"/>
              </p:cNvSpPr>
              <p:nvPr/>
            </p:nvSpPr>
            <p:spPr>
              <a:xfrm>
                <a:off x="2103619" y="2749505"/>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a</a:t>
                </a:r>
              </a:p>
            </p:txBody>
          </p:sp>
          <p:sp>
            <p:nvSpPr>
              <p:cNvPr id="1833" name="Oval 20"/>
              <p:cNvSpPr>
                <a:spLocks noChangeArrowheads="1"/>
              </p:cNvSpPr>
              <p:nvPr/>
            </p:nvSpPr>
            <p:spPr>
              <a:xfrm>
                <a:off x="2103619" y="3732076"/>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c</a:t>
                </a:r>
              </a:p>
            </p:txBody>
          </p:sp>
          <p:sp>
            <p:nvSpPr>
              <p:cNvPr id="1834" name="Oval 20"/>
              <p:cNvSpPr>
                <a:spLocks noChangeArrowheads="1"/>
              </p:cNvSpPr>
              <p:nvPr/>
            </p:nvSpPr>
            <p:spPr>
              <a:xfrm>
                <a:off x="744375" y="3732076"/>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b</a:t>
                </a:r>
              </a:p>
            </p:txBody>
          </p:sp>
          <p:sp>
            <p:nvSpPr>
              <p:cNvPr id="1835" name="Oval 20"/>
              <p:cNvSpPr>
                <a:spLocks noChangeArrowheads="1"/>
              </p:cNvSpPr>
              <p:nvPr/>
            </p:nvSpPr>
            <p:spPr>
              <a:xfrm>
                <a:off x="3462862" y="3732076"/>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d</a:t>
                </a:r>
              </a:p>
            </p:txBody>
          </p:sp>
          <p:sp>
            <p:nvSpPr>
              <p:cNvPr id="1836" name="Oval 20"/>
              <p:cNvSpPr>
                <a:spLocks noChangeArrowheads="1"/>
              </p:cNvSpPr>
              <p:nvPr/>
            </p:nvSpPr>
            <p:spPr>
              <a:xfrm>
                <a:off x="3462862" y="4730826"/>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e</a:t>
                </a:r>
              </a:p>
            </p:txBody>
          </p:sp>
          <p:cxnSp>
            <p:nvCxnSpPr>
              <p:cNvPr id="1837" name="Straight Connector 30"/>
              <p:cNvCxnSpPr>
                <a:cxnSpLocks/>
                <a:stCxn id="1827" idx="0"/>
                <a:endCxn id="1824" idx="2"/>
              </p:cNvCxnSpPr>
              <p:nvPr/>
            </p:nvCxnSpPr>
            <p:spPr>
              <a:xfrm rot="16200000" flipV="1">
                <a:off x="3093759" y="2893683"/>
                <a:ext cx="470394" cy="1359244"/>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838" name="Rectangle 21"/>
              <p:cNvSpPr/>
              <p:nvPr/>
            </p:nvSpPr>
            <p:spPr>
              <a:xfrm>
                <a:off x="3532713" y="5824897"/>
                <a:ext cx="951729" cy="537803"/>
              </a:xfrm>
              <a:prstGeom prst="rect">
                <a:avLst/>
              </a:prstGeom>
              <a:solidFill>
                <a:srgbClr val="FFFFFF"/>
              </a:solidFill>
              <a:ln w="19050" cap="flat"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r>
                  <a:rPr kumimoji="1" lang="ja-JP" altLang="en-US"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r>
                  <a:rPr kumimoji="1" lang="en-US" altLang="ja-JP"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社</a:t>
                </a:r>
                <a:r>
                  <a:rPr kumimoji="1" lang="en-US" altLang="ja-JP" sz="1300" b="0" i="0" u="none" strike="noStrike" kern="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p>
            </p:txBody>
          </p:sp>
          <p:sp>
            <p:nvSpPr>
              <p:cNvPr id="1839" name="Oval 20"/>
              <p:cNvSpPr>
                <a:spLocks noChangeArrowheads="1"/>
              </p:cNvSpPr>
              <p:nvPr/>
            </p:nvSpPr>
            <p:spPr>
              <a:xfrm>
                <a:off x="3462862" y="5740476"/>
                <a:ext cx="186829" cy="18641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f</a:t>
                </a:r>
              </a:p>
            </p:txBody>
          </p:sp>
        </p:grpSp>
        <p:cxnSp>
          <p:nvCxnSpPr>
            <p:cNvPr id="1840" name="Straight Connector 24"/>
            <p:cNvCxnSpPr>
              <a:cxnSpLocks/>
              <a:stCxn id="1828" idx="2"/>
              <a:endCxn id="1838" idx="0"/>
            </p:cNvCxnSpPr>
            <p:nvPr/>
          </p:nvCxnSpPr>
          <p:spPr>
            <a:xfrm>
              <a:off x="4008578" y="4990436"/>
              <a:ext cx="0" cy="470395"/>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841" name="Rectangle 2"/>
          <p:cNvSpPr/>
          <p:nvPr/>
        </p:nvSpPr>
        <p:spPr>
          <a:xfrm>
            <a:off x="597838" y="1324734"/>
            <a:ext cx="3968818" cy="5093040"/>
          </a:xfrm>
          <a:prstGeom prst="rect">
            <a:avLst/>
          </a:prstGeom>
          <a:noFill/>
          <a:ln w="9525" cap="flat" cmpd="sng" algn="ctr">
            <a:solidFill>
              <a:srgbClr val="FF822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Autofit/>
          </a:bodyP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endParaRPr kumimoji="1" lang="en-US" altLang="ja-JP" sz="13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842" name="Rectangle 217"/>
          <p:cNvSpPr/>
          <p:nvPr/>
        </p:nvSpPr>
        <p:spPr>
          <a:xfrm>
            <a:off x="630000" y="45429"/>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評価の観点：持続性・展開性</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Tree>
    <p:extLst>
      <p:ext uri="{BB962C8B-B14F-4D97-AF65-F5344CB8AC3E}">
        <p14:creationId xmlns:p14="http://schemas.microsoft.com/office/powerpoint/2010/main" val="20196727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8"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9" imgW="395" imgH="396" progId="TCLayout.ActiveDocument.1">
                  <p:embed/>
                </p:oleObj>
              </mc:Choice>
              <mc:Fallback>
                <p:oleObj name="think-cell スライド" r:id="rId9" imgW="395" imgH="396" progId="TCLayout.ActiveDocument.1">
                  <p:embed/>
                  <p:pic>
                    <p:nvPicPr>
                      <p:cNvPr id="1848" name="think-cell data - do not delete" hidden="1"/>
                      <p:cNvPicPr>
                        <a:picLocks noChangeAspect="1"/>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1849" name="タイトル 1"/>
          <p:cNvSpPr>
            <a:spLocks noGrp="1"/>
          </p:cNvSpPr>
          <p:nvPr>
            <p:ph type="title"/>
          </p:nvPr>
        </p:nvSpPr>
        <p:spPr/>
        <p:txBody>
          <a:bodyPr vert="horz"/>
          <a:lstStyle/>
          <a:p>
            <a:pPr>
              <a:tabLst>
                <a:tab pos="355600" algn="l"/>
              </a:tabLst>
            </a:pPr>
            <a:r>
              <a:rPr kumimoji="1" lang="en-US" altLang="ja-JP" dirty="0">
                <a:solidFill>
                  <a:srgbClr val="FE9341"/>
                </a:solidFill>
                <a:latin typeface="Trebuchet MS" panose="020B0603020202020204" pitchFamily="34" charset="0"/>
                <a:ea typeface="Meiryo UI" panose="020B0604030504040204" pitchFamily="50" charset="-128"/>
              </a:rPr>
              <a:t>	</a:t>
            </a:r>
            <a:r>
              <a:rPr kumimoji="1" lang="ja-JP" altLang="en-US" dirty="0">
                <a:solidFill>
                  <a:srgbClr val="FE9341"/>
                </a:solidFill>
                <a:latin typeface="Trebuchet MS" panose="020B0603020202020204" pitchFamily="34" charset="0"/>
                <a:ea typeface="Meiryo UI" panose="020B0604030504040204" pitchFamily="50" charset="-128"/>
              </a:rPr>
              <a:t>資金計画</a:t>
            </a:r>
            <a:endParaRPr kumimoji="1" lang="en-US" dirty="0">
              <a:solidFill>
                <a:srgbClr val="FE9341"/>
              </a:solidFill>
              <a:latin typeface="Trebuchet MS" panose="020B0603020202020204" pitchFamily="34" charset="0"/>
              <a:ea typeface="Meiryo UI" panose="020B0604030504040204" pitchFamily="50" charset="-128"/>
            </a:endParaRPr>
          </a:p>
        </p:txBody>
      </p:sp>
      <p:sp>
        <p:nvSpPr>
          <p:cNvPr id="1850" name="Rectangle 2"/>
          <p:cNvSpPr/>
          <p:nvPr/>
        </p:nvSpPr>
        <p:spPr>
          <a:xfrm>
            <a:off x="4798503" y="1"/>
            <a:ext cx="7393497" cy="1036376"/>
          </a:xfrm>
          <a:prstGeom prst="rect">
            <a:avLst/>
          </a:prstGeom>
          <a:solidFill>
            <a:srgbClr val="CBE1EE"/>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各年度の費用小計に対して、経費を負担する主体を記載してください</a:t>
            </a: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補助金等の記載も含む</a:t>
            </a: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。今回の実装経費も含め記載してください</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dirty="0">
                <a:solidFill>
                  <a:srgbClr val="575757"/>
                </a:solidFill>
                <a:latin typeface="Trebuchet MS" panose="020B0603020202020204" pitchFamily="34" charset="0"/>
                <a:ea typeface="Meiryo UI" panose="020B0604030504040204" pitchFamily="50" charset="-128"/>
              </a:rPr>
              <a:t>※</a:t>
            </a:r>
            <a:r>
              <a:rPr kumimoji="1" lang="ja-JP" altLang="en-US" sz="1400" dirty="0">
                <a:solidFill>
                  <a:srgbClr val="575757"/>
                </a:solidFill>
                <a:latin typeface="Trebuchet MS" panose="020B0603020202020204" pitchFamily="34" charset="0"/>
                <a:ea typeface="Meiryo UI" panose="020B0604030504040204" pitchFamily="50" charset="-128"/>
              </a:rPr>
              <a:t>企業版ふるさと納税制度（地方創生応援税制）を活用する計画の場合は明記すること</a:t>
            </a:r>
            <a:endParaRPr kumimoji="1" lang="en-US" altLang="ja-JP" sz="1400" dirty="0">
              <a:solidFill>
                <a:srgbClr val="575757"/>
              </a:solidFill>
              <a:latin typeface="Trebuchet MS" panose="020B0603020202020204" pitchFamily="34" charset="0"/>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補助金や交付金、ふるさと納税制度等を財源として予定している場合は、その金額の確からしさや調整状況についても必ず記載</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851" name="テキスト ボックス 42"/>
          <p:cNvSpPr txBox="1"/>
          <p:nvPr/>
        </p:nvSpPr>
        <p:spPr>
          <a:xfrm>
            <a:off x="597838" y="364415"/>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Ⅴ</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横展開の計画</a:t>
            </a:r>
          </a:p>
        </p:txBody>
      </p:sp>
      <p:sp>
        <p:nvSpPr>
          <p:cNvPr id="1852" name="Oval 7"/>
          <p:cNvSpPr>
            <a:spLocks noChangeAspect="1" noChangeArrowheads="1"/>
          </p:cNvSpPr>
          <p:nvPr/>
        </p:nvSpPr>
        <p:spPr>
          <a:xfrm>
            <a:off x="630000"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dirty="0">
                <a:solidFill>
                  <a:prstClr val="white"/>
                </a:solidFill>
                <a:latin typeface="Trebuchet MS" panose="020B0603020202020204" pitchFamily="34" charset="0"/>
              </a:rPr>
              <a:t>３</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sp>
        <p:nvSpPr>
          <p:cNvPr id="1853" name="Rectangle 217"/>
          <p:cNvSpPr/>
          <p:nvPr/>
        </p:nvSpPr>
        <p:spPr>
          <a:xfrm>
            <a:off x="630000" y="45429"/>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評価の観点：持続性・展開性</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854" name="Rectangle 3"/>
          <p:cNvSpPr/>
          <p:nvPr/>
        </p:nvSpPr>
        <p:spPr>
          <a:xfrm>
            <a:off x="599841" y="1748449"/>
            <a:ext cx="519509" cy="2228059"/>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費用</a:t>
            </a:r>
            <a:endParaRPr kumimoji="1" lang="en-US"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855" name="Rectangle 3"/>
          <p:cNvSpPr/>
          <p:nvPr/>
        </p:nvSpPr>
        <p:spPr>
          <a:xfrm>
            <a:off x="1119349" y="3663850"/>
            <a:ext cx="1980891" cy="312663"/>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小計</a:t>
            </a:r>
            <a:endParaRPr kumimoji="1" lang="en-US"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cxnSp>
        <p:nvCxnSpPr>
          <p:cNvPr id="1856" name="Straight Connector 71"/>
          <p:cNvCxnSpPr>
            <a:cxnSpLocks/>
          </p:cNvCxnSpPr>
          <p:nvPr/>
        </p:nvCxnSpPr>
        <p:spPr>
          <a:xfrm>
            <a:off x="1186796" y="3611476"/>
            <a:ext cx="1037655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857" name="Rectangle 2"/>
          <p:cNvSpPr/>
          <p:nvPr/>
        </p:nvSpPr>
        <p:spPr>
          <a:xfrm>
            <a:off x="936910" y="1036379"/>
            <a:ext cx="1820364" cy="430887"/>
          </a:xfrm>
          <a:prstGeom prst="wedgeRectCallout">
            <a:avLst>
              <a:gd name="adj1" fmla="val 50414"/>
              <a:gd name="adj2" fmla="val 96485"/>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Ⅲ-</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④にて記載した費用の合計額を転記すること</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858" name="Rectangle 2"/>
          <p:cNvSpPr/>
          <p:nvPr/>
        </p:nvSpPr>
        <p:spPr>
          <a:xfrm>
            <a:off x="9337754" y="866205"/>
            <a:ext cx="2193990" cy="430887"/>
          </a:xfrm>
          <a:prstGeom prst="wedgeRectCallout">
            <a:avLst>
              <a:gd name="adj1" fmla="val -75226"/>
              <a:gd name="adj2" fmla="val 60456"/>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必要な年度分を記載すること</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dirty="0">
                <a:solidFill>
                  <a:srgbClr val="575757"/>
                </a:solidFill>
                <a:latin typeface="Trebuchet MS" panose="020B0603020202020204" pitchFamily="34" charset="0"/>
                <a:ea typeface="Meiryo UI" panose="020B0604030504040204" pitchFamily="50" charset="-128"/>
              </a:rPr>
              <a:t>最短</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でも30年度まで記載</a:t>
            </a: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p>
        </p:txBody>
      </p:sp>
      <p:sp>
        <p:nvSpPr>
          <p:cNvPr id="1859" name="Rectangle 3"/>
          <p:cNvSpPr/>
          <p:nvPr/>
        </p:nvSpPr>
        <p:spPr>
          <a:xfrm>
            <a:off x="1186797" y="2497278"/>
            <a:ext cx="345059" cy="1071386"/>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none" lIns="36000" tIns="36000" rIns="36000" bIns="3600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横展開費用</a:t>
            </a:r>
            <a:endParaRPr kumimoji="1" 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860" name="ValueChainStarter"/>
          <p:cNvSpPr>
            <a:spLocks noChangeArrowheads="1"/>
          </p:cNvSpPr>
          <p:nvPr>
            <p:custDataLst>
              <p:tags r:id="rId1"/>
            </p:custDataLst>
          </p:nvPr>
        </p:nvSpPr>
        <p:spPr bwMode="gray">
          <a:xfrm>
            <a:off x="3195280" y="1349743"/>
            <a:ext cx="1392525" cy="336912"/>
          </a:xfrm>
          <a:prstGeom prst="homePlate">
            <a:avLst>
              <a:gd name="adj" fmla="val 31764"/>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2025</a:t>
            </a:r>
            <a:r>
              <a:rPr kumimoji="0" lang="ja-JP" altLang="en-US" sz="1600" b="0" i="0" u="none" strike="noStrike" kern="120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年度</a:t>
            </a:r>
            <a:endParaRPr kumimoji="0" lang="en-US" altLang="ja-JP" sz="1600" b="0" i="0" u="none" strike="noStrike" kern="120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861" name="ValueChainHeader"/>
          <p:cNvSpPr>
            <a:spLocks noChangeArrowheads="1"/>
          </p:cNvSpPr>
          <p:nvPr>
            <p:custDataLst>
              <p:tags r:id="rId2"/>
            </p:custDataLst>
          </p:nvPr>
        </p:nvSpPr>
        <p:spPr bwMode="gray">
          <a:xfrm>
            <a:off x="4594264" y="1349743"/>
            <a:ext cx="1392525" cy="336912"/>
          </a:xfrm>
          <a:prstGeom prst="chevron">
            <a:avLst>
              <a:gd name="adj" fmla="val 31764"/>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2026</a:t>
            </a:r>
            <a:r>
              <a:rPr kumimoji="0"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年度</a:t>
            </a:r>
            <a:endPar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862" name="ValueChainHeader"/>
          <p:cNvSpPr>
            <a:spLocks noChangeArrowheads="1"/>
          </p:cNvSpPr>
          <p:nvPr>
            <p:custDataLst>
              <p:tags r:id="rId3"/>
            </p:custDataLst>
          </p:nvPr>
        </p:nvSpPr>
        <p:spPr bwMode="gray">
          <a:xfrm>
            <a:off x="5993250" y="1349743"/>
            <a:ext cx="1392525" cy="336912"/>
          </a:xfrm>
          <a:prstGeom prst="chevron">
            <a:avLst>
              <a:gd name="adj" fmla="val 31764"/>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2027</a:t>
            </a:r>
            <a:r>
              <a:rPr kumimoji="0"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年度</a:t>
            </a:r>
            <a:endPar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863" name="Rectangle 2"/>
          <p:cNvSpPr/>
          <p:nvPr/>
        </p:nvSpPr>
        <p:spPr>
          <a:xfrm>
            <a:off x="3195280" y="3663850"/>
            <a:ext cx="1392525" cy="312663"/>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64" name="Rectangle 2"/>
          <p:cNvSpPr/>
          <p:nvPr/>
        </p:nvSpPr>
        <p:spPr>
          <a:xfrm>
            <a:off x="4594264" y="3663850"/>
            <a:ext cx="1392525" cy="312663"/>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65" name="Rectangle 2"/>
          <p:cNvSpPr/>
          <p:nvPr/>
        </p:nvSpPr>
        <p:spPr>
          <a:xfrm>
            <a:off x="5993250" y="3663850"/>
            <a:ext cx="1392525" cy="312663"/>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66" name="Rectangle 2"/>
          <p:cNvSpPr/>
          <p:nvPr/>
        </p:nvSpPr>
        <p:spPr>
          <a:xfrm>
            <a:off x="3195280" y="2497278"/>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67" name="Rectangle 2"/>
          <p:cNvSpPr/>
          <p:nvPr/>
        </p:nvSpPr>
        <p:spPr>
          <a:xfrm>
            <a:off x="4594265" y="2497278"/>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68" name="Rectangle 2"/>
          <p:cNvSpPr/>
          <p:nvPr/>
        </p:nvSpPr>
        <p:spPr>
          <a:xfrm>
            <a:off x="5993250" y="2497278"/>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69" name="ValueChainHeader"/>
          <p:cNvSpPr>
            <a:spLocks noChangeArrowheads="1"/>
          </p:cNvSpPr>
          <p:nvPr>
            <p:custDataLst>
              <p:tags r:id="rId4"/>
            </p:custDataLst>
          </p:nvPr>
        </p:nvSpPr>
        <p:spPr bwMode="gray">
          <a:xfrm>
            <a:off x="7385774" y="1349743"/>
            <a:ext cx="1392525" cy="336912"/>
          </a:xfrm>
          <a:prstGeom prst="chevron">
            <a:avLst>
              <a:gd name="adj" fmla="val 31764"/>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2028</a:t>
            </a:r>
            <a:r>
              <a:rPr kumimoji="0"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年度</a:t>
            </a:r>
            <a:endPar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870" name="ValueChainHeader"/>
          <p:cNvSpPr>
            <a:spLocks noChangeArrowheads="1"/>
          </p:cNvSpPr>
          <p:nvPr>
            <p:custDataLst>
              <p:tags r:id="rId5"/>
            </p:custDataLst>
          </p:nvPr>
        </p:nvSpPr>
        <p:spPr bwMode="gray">
          <a:xfrm>
            <a:off x="8784758" y="1349743"/>
            <a:ext cx="1392525" cy="336912"/>
          </a:xfrm>
          <a:prstGeom prst="chevron">
            <a:avLst>
              <a:gd name="adj" fmla="val 31764"/>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2029</a:t>
            </a:r>
            <a:r>
              <a:rPr kumimoji="0"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年度</a:t>
            </a:r>
            <a:endPar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871" name="Rectangle 2"/>
          <p:cNvSpPr/>
          <p:nvPr/>
        </p:nvSpPr>
        <p:spPr>
          <a:xfrm>
            <a:off x="7385774" y="3663850"/>
            <a:ext cx="1392525" cy="312663"/>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72" name="Rectangle 2"/>
          <p:cNvSpPr/>
          <p:nvPr/>
        </p:nvSpPr>
        <p:spPr>
          <a:xfrm>
            <a:off x="8784758" y="3663850"/>
            <a:ext cx="1392525" cy="312663"/>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73" name="Rectangle 2"/>
          <p:cNvSpPr/>
          <p:nvPr/>
        </p:nvSpPr>
        <p:spPr>
          <a:xfrm>
            <a:off x="7385775" y="2497278"/>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74" name="Rectangle 2"/>
          <p:cNvSpPr/>
          <p:nvPr/>
        </p:nvSpPr>
        <p:spPr>
          <a:xfrm>
            <a:off x="8784758" y="2497278"/>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75" name="Rectangle 2"/>
          <p:cNvSpPr/>
          <p:nvPr/>
        </p:nvSpPr>
        <p:spPr>
          <a:xfrm>
            <a:off x="3021008" y="2948416"/>
            <a:ext cx="3338695" cy="649932"/>
          </a:xfrm>
          <a:prstGeom prst="wedgeRectCallout">
            <a:avLst>
              <a:gd name="adj1" fmla="val -75593"/>
              <a:gd name="adj2" fmla="val -37094"/>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dirty="0">
                <a:solidFill>
                  <a:srgbClr val="575757"/>
                </a:solidFill>
                <a:latin typeface="Trebuchet MS" panose="020B0603020202020204" pitchFamily="34" charset="0"/>
                <a:ea typeface="Meiryo UI" panose="020B0604030504040204" pitchFamily="50" charset="-128"/>
              </a:rPr>
              <a:t>本ページでは、</a:t>
            </a:r>
            <a:r>
              <a:rPr kumimoji="1" lang="en-US" altLang="ja-JP" sz="1400" dirty="0">
                <a:solidFill>
                  <a:srgbClr val="575757"/>
                </a:solidFill>
                <a:latin typeface="Trebuchet MS" panose="020B0603020202020204" pitchFamily="34" charset="0"/>
                <a:ea typeface="Meiryo UI" panose="020B0604030504040204" pitchFamily="50" charset="-128"/>
              </a:rPr>
              <a:t>p.10</a:t>
            </a:r>
            <a:r>
              <a:rPr kumimoji="1" lang="ja-JP" altLang="en-US" sz="1400" dirty="0">
                <a:solidFill>
                  <a:srgbClr val="575757"/>
                </a:solidFill>
                <a:latin typeface="Trebuchet MS" panose="020B0603020202020204" pitchFamily="34" charset="0"/>
                <a:ea typeface="Meiryo UI" panose="020B0604030504040204" pitchFamily="50" charset="-128"/>
              </a:rPr>
              <a:t>に含んでいなかった「横展開にかかる費用」も記載する</a:t>
            </a:r>
            <a:endParaRPr kumimoji="1" lang="en-US" altLang="ja-JP" sz="1400" dirty="0">
              <a:solidFill>
                <a:srgbClr val="575757"/>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rPr>
              <a:t>かかる費用の</a:t>
            </a:r>
            <a:r>
              <a:rPr kumimoji="1" lang="ja-JP" altLang="en-US" sz="1400" b="0" i="0" u="none" strike="noStrike" kern="1200" cap="none" spc="0" normalizeH="0" baseline="0" noProof="0" dirty="0">
                <a:ln>
                  <a:noFill/>
                </a:ln>
                <a:solidFill>
                  <a:schemeClr val="tx1"/>
                </a:solidFill>
                <a:effectLst/>
                <a:uLnTx/>
                <a:uFillTx/>
                <a:latin typeface="Trebuchet MS" panose="020B0603020202020204" pitchFamily="34" charset="0"/>
                <a:ea typeface="Meiryo UI" panose="020B0604030504040204" pitchFamily="50" charset="-128"/>
              </a:rPr>
              <a:t>内訳</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rPr>
              <a:t>も補記すること</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endParaRPr>
          </a:p>
        </p:txBody>
      </p:sp>
      <p:sp>
        <p:nvSpPr>
          <p:cNvPr id="1876" name="ValueChainHeader"/>
          <p:cNvSpPr>
            <a:spLocks noChangeArrowheads="1"/>
          </p:cNvSpPr>
          <p:nvPr>
            <p:custDataLst>
              <p:tags r:id="rId6"/>
            </p:custDataLst>
          </p:nvPr>
        </p:nvSpPr>
        <p:spPr bwMode="gray">
          <a:xfrm>
            <a:off x="10170825" y="1349743"/>
            <a:ext cx="1392525" cy="336912"/>
          </a:xfrm>
          <a:prstGeom prst="chevron">
            <a:avLst>
              <a:gd name="adj" fmla="val 31764"/>
            </a:avLst>
          </a:prstGeom>
          <a:solidFill>
            <a:srgbClr val="FF8D36"/>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2030</a:t>
            </a:r>
            <a:r>
              <a:rPr kumimoji="0" lang="ja-JP" altLang="en-US" sz="1600" b="0" i="0" u="none" strike="noStrike" kern="120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年度</a:t>
            </a:r>
            <a:endParaRPr kumimoji="0" lang="en-US" altLang="ja-JP" sz="1600" b="0" i="0" u="none" strike="noStrike" kern="120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877" name="Rectangle 2"/>
          <p:cNvSpPr/>
          <p:nvPr/>
        </p:nvSpPr>
        <p:spPr>
          <a:xfrm>
            <a:off x="10170825" y="3663850"/>
            <a:ext cx="1392525" cy="312663"/>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grpSp>
        <p:nvGrpSpPr>
          <p:cNvPr id="1878" name="グループ化 22"/>
          <p:cNvGrpSpPr/>
          <p:nvPr/>
        </p:nvGrpSpPr>
        <p:grpSpPr>
          <a:xfrm>
            <a:off x="1186796" y="1748449"/>
            <a:ext cx="10376554" cy="696456"/>
            <a:chOff x="1186796" y="1732362"/>
            <a:chExt cx="10376554" cy="878295"/>
          </a:xfrm>
        </p:grpSpPr>
        <p:sp>
          <p:nvSpPr>
            <p:cNvPr id="1879" name="Rectangle 3"/>
            <p:cNvSpPr/>
            <p:nvPr/>
          </p:nvSpPr>
          <p:spPr>
            <a:xfrm>
              <a:off x="1186797" y="1732362"/>
              <a:ext cx="1893754" cy="365369"/>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事業費</a:t>
              </a:r>
              <a:r>
                <a:rPr kumimoji="1" lang="en-US" altLang="ja-JP"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_</a:t>
              </a: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イニシャル</a:t>
              </a:r>
              <a:endParaRPr kumimoji="1" 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880" name="Rectangle 3"/>
            <p:cNvSpPr/>
            <p:nvPr/>
          </p:nvSpPr>
          <p:spPr>
            <a:xfrm>
              <a:off x="1186797" y="2202477"/>
              <a:ext cx="1893754" cy="365369"/>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事業費</a:t>
              </a:r>
              <a:r>
                <a:rPr kumimoji="1" lang="en-US" altLang="ja-JP"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_</a:t>
              </a: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ランニング</a:t>
              </a:r>
              <a:endParaRPr kumimoji="1" 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cxnSp>
          <p:nvCxnSpPr>
            <p:cNvPr id="1881" name="Straight Connector 71"/>
            <p:cNvCxnSpPr>
              <a:cxnSpLocks/>
            </p:cNvCxnSpPr>
            <p:nvPr/>
          </p:nvCxnSpPr>
          <p:spPr>
            <a:xfrm>
              <a:off x="1186796" y="2150104"/>
              <a:ext cx="1037655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882" name="Straight Connector 71"/>
            <p:cNvCxnSpPr>
              <a:cxnSpLocks/>
            </p:cNvCxnSpPr>
            <p:nvPr/>
          </p:nvCxnSpPr>
          <p:spPr>
            <a:xfrm>
              <a:off x="1186796" y="2610657"/>
              <a:ext cx="1037655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883" name="Rectangle 2"/>
            <p:cNvSpPr/>
            <p:nvPr/>
          </p:nvSpPr>
          <p:spPr>
            <a:xfrm>
              <a:off x="3195280" y="2202477"/>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84" name="Rectangle 2"/>
            <p:cNvSpPr/>
            <p:nvPr/>
          </p:nvSpPr>
          <p:spPr>
            <a:xfrm>
              <a:off x="3195280" y="1732362"/>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85" name="Rectangle 2"/>
            <p:cNvSpPr/>
            <p:nvPr/>
          </p:nvSpPr>
          <p:spPr>
            <a:xfrm>
              <a:off x="4594265" y="1732362"/>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86" name="Rectangle 2"/>
            <p:cNvSpPr/>
            <p:nvPr/>
          </p:nvSpPr>
          <p:spPr>
            <a:xfrm>
              <a:off x="4594265" y="2202477"/>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87" name="Rectangle 2"/>
            <p:cNvSpPr/>
            <p:nvPr/>
          </p:nvSpPr>
          <p:spPr>
            <a:xfrm>
              <a:off x="5993250" y="1732362"/>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88" name="Rectangle 2"/>
            <p:cNvSpPr/>
            <p:nvPr/>
          </p:nvSpPr>
          <p:spPr>
            <a:xfrm>
              <a:off x="5993250" y="2202477"/>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89" name="Rectangle 2"/>
            <p:cNvSpPr/>
            <p:nvPr/>
          </p:nvSpPr>
          <p:spPr>
            <a:xfrm>
              <a:off x="7385775" y="1732362"/>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90" name="Rectangle 2"/>
            <p:cNvSpPr/>
            <p:nvPr/>
          </p:nvSpPr>
          <p:spPr>
            <a:xfrm>
              <a:off x="7385775" y="2202477"/>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91" name="Rectangle 2"/>
            <p:cNvSpPr/>
            <p:nvPr/>
          </p:nvSpPr>
          <p:spPr>
            <a:xfrm>
              <a:off x="8784758" y="1732362"/>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92" name="Rectangle 2"/>
            <p:cNvSpPr/>
            <p:nvPr/>
          </p:nvSpPr>
          <p:spPr>
            <a:xfrm>
              <a:off x="8784758" y="2202477"/>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93" name="Rectangle 2"/>
            <p:cNvSpPr/>
            <p:nvPr/>
          </p:nvSpPr>
          <p:spPr>
            <a:xfrm>
              <a:off x="10170825" y="1732362"/>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94" name="Rectangle 2"/>
            <p:cNvSpPr/>
            <p:nvPr/>
          </p:nvSpPr>
          <p:spPr>
            <a:xfrm>
              <a:off x="10170825" y="2202477"/>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grpSp>
      <p:cxnSp>
        <p:nvCxnSpPr>
          <p:cNvPr id="1895" name="Straight Connector 71"/>
          <p:cNvCxnSpPr>
            <a:cxnSpLocks/>
          </p:cNvCxnSpPr>
          <p:nvPr/>
        </p:nvCxnSpPr>
        <p:spPr>
          <a:xfrm>
            <a:off x="598488" y="4028886"/>
            <a:ext cx="10964862" cy="0"/>
          </a:xfrm>
          <a:prstGeom prst="line">
            <a:avLst/>
          </a:prstGeom>
          <a:ln w="19050"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896" name="Rectangle 3"/>
          <p:cNvSpPr/>
          <p:nvPr/>
        </p:nvSpPr>
        <p:spPr>
          <a:xfrm>
            <a:off x="599841" y="4069877"/>
            <a:ext cx="519509" cy="2368902"/>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資金調達</a:t>
            </a:r>
            <a:endParaRPr kumimoji="1" lang="en-US" altLang="ja-JP"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方法</a:t>
            </a:r>
            <a:endParaRPr kumimoji="1" 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897" name="Rectangle 2"/>
          <p:cNvSpPr/>
          <p:nvPr/>
        </p:nvSpPr>
        <p:spPr>
          <a:xfrm>
            <a:off x="10170825" y="2497278"/>
            <a:ext cx="1392525" cy="36536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a:t>
            </a:r>
          </a:p>
        </p:txBody>
      </p:sp>
      <p:sp>
        <p:nvSpPr>
          <p:cNvPr id="1898" name="Rectangle 3"/>
          <p:cNvSpPr/>
          <p:nvPr/>
        </p:nvSpPr>
        <p:spPr>
          <a:xfrm>
            <a:off x="1531855" y="2500752"/>
            <a:ext cx="1548695" cy="941797"/>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dirty="0">
                <a:solidFill>
                  <a:srgbClr val="575757"/>
                </a:solidFill>
                <a:latin typeface="Meiryo UI" panose="020B0604030504040204" pitchFamily="50" charset="-128"/>
                <a:ea typeface="Meiryo UI" panose="020B0604030504040204" pitchFamily="50" charset="-128"/>
              </a:rPr>
              <a:t>x</a:t>
            </a:r>
            <a:r>
              <a:rPr kumimoji="1" lang="en-US" altLang="ja-JP" sz="16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xx</a:t>
            </a:r>
          </a:p>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899" name="Rectangle 3"/>
          <p:cNvSpPr/>
          <p:nvPr/>
        </p:nvSpPr>
        <p:spPr>
          <a:xfrm>
            <a:off x="1809213" y="4672079"/>
            <a:ext cx="1271337" cy="549729"/>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err="1">
                <a:ln>
                  <a:noFill/>
                </a:ln>
                <a:solidFill>
                  <a:srgbClr val="3EAD92"/>
                </a:solidFill>
                <a:effectLst/>
                <a:uLnTx/>
                <a:uFillTx/>
                <a:latin typeface="Trebuchet MS" panose="020B0603020202020204" pitchFamily="34" charset="0"/>
                <a:ea typeface="Meiryo UI" panose="020B0604030504040204" pitchFamily="50" charset="-128"/>
                <a:cs typeface="+mn-cs"/>
              </a:rPr>
              <a:t>Xxx</a:t>
            </a: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省</a:t>
            </a:r>
            <a:r>
              <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xxx</a:t>
            </a: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事業補助金</a:t>
            </a:r>
            <a:endPar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600" b="0" i="0" u="none" strike="noStrike" kern="1200" cap="none" spc="0" normalizeH="0" baseline="0" noProof="0" dirty="0">
              <a:ln>
                <a:noFill/>
              </a:ln>
              <a:solidFill>
                <a:srgbClr val="FE9341"/>
              </a:solidFill>
              <a:effectLst/>
              <a:uLnTx/>
              <a:uFillTx/>
              <a:latin typeface="Trebuchet MS" panose="020B0603020202020204" pitchFamily="34" charset="0"/>
              <a:ea typeface="Meiryo UI" panose="020B0604030504040204" pitchFamily="50" charset="-128"/>
              <a:cs typeface="+mn-cs"/>
            </a:endParaRPr>
          </a:p>
        </p:txBody>
      </p:sp>
      <p:sp>
        <p:nvSpPr>
          <p:cNvPr id="1900" name="Rectangle 3"/>
          <p:cNvSpPr/>
          <p:nvPr/>
        </p:nvSpPr>
        <p:spPr>
          <a:xfrm>
            <a:off x="1809213" y="5280565"/>
            <a:ext cx="1271337" cy="549729"/>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01" name="Rectangle 3"/>
          <p:cNvSpPr/>
          <p:nvPr/>
        </p:nvSpPr>
        <p:spPr>
          <a:xfrm>
            <a:off x="1809213" y="5889050"/>
            <a:ext cx="1271337" cy="549729"/>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6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cxnSp>
        <p:nvCxnSpPr>
          <p:cNvPr id="1902" name="Straight Connector 71"/>
          <p:cNvCxnSpPr>
            <a:cxnSpLocks/>
          </p:cNvCxnSpPr>
          <p:nvPr/>
        </p:nvCxnSpPr>
        <p:spPr>
          <a:xfrm>
            <a:off x="1186796" y="5251187"/>
            <a:ext cx="1037655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903" name="Straight Connector 71"/>
          <p:cNvCxnSpPr>
            <a:cxnSpLocks/>
          </p:cNvCxnSpPr>
          <p:nvPr/>
        </p:nvCxnSpPr>
        <p:spPr>
          <a:xfrm>
            <a:off x="1186796" y="5859672"/>
            <a:ext cx="1037655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904" name="Rectangle 3"/>
          <p:cNvSpPr/>
          <p:nvPr/>
        </p:nvSpPr>
        <p:spPr>
          <a:xfrm>
            <a:off x="3195280" y="4672079"/>
            <a:ext cx="1392525" cy="549729"/>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err="1">
                <a:ln>
                  <a:noFill/>
                </a:ln>
                <a:solidFill>
                  <a:srgbClr val="3EAD92"/>
                </a:solidFill>
                <a:effectLst/>
                <a:uLnTx/>
                <a:uFillTx/>
                <a:latin typeface="Meiryo UI" panose="020B0604030504040204" pitchFamily="50" charset="-128"/>
                <a:ea typeface="Meiryo UI" panose="020B0604030504040204" pitchFamily="50" charset="-128"/>
                <a:cs typeface="+mn-cs"/>
              </a:rPr>
              <a:t>Xxx</a:t>
            </a:r>
            <a:r>
              <a:rPr kumimoji="1" lang="ja-JP" altLang="en-US" sz="1400" b="0" i="0" u="none" strike="noStrike" kern="1200" cap="none" spc="0" normalizeH="0" baseline="0" noProof="0" dirty="0">
                <a:ln>
                  <a:noFill/>
                </a:ln>
                <a:solidFill>
                  <a:srgbClr val="3EAD92"/>
                </a:solidFill>
                <a:effectLst/>
                <a:uLnTx/>
                <a:uFillTx/>
                <a:latin typeface="Meiryo UI" panose="020B0604030504040204" pitchFamily="50" charset="-128"/>
                <a:ea typeface="Meiryo UI" panose="020B0604030504040204" pitchFamily="50" charset="-128"/>
                <a:cs typeface="+mn-cs"/>
              </a:rPr>
              <a:t>万円</a:t>
            </a:r>
            <a:endParaRPr kumimoji="1" lang="en-US" altLang="ja-JP" sz="1400" b="0" i="0" u="none" strike="noStrike" kern="1200" cap="none" spc="0" normalizeH="0" baseline="0" noProof="0" dirty="0">
              <a:ln>
                <a:noFill/>
              </a:ln>
              <a:solidFill>
                <a:srgbClr val="3EAD92"/>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400" b="0" i="0" u="none" strike="noStrike" kern="1200" cap="none" spc="0" normalizeH="0" baseline="0" noProof="0" dirty="0">
              <a:ln>
                <a:noFill/>
              </a:ln>
              <a:solidFill>
                <a:srgbClr val="FE9341"/>
              </a:solidFill>
              <a:effectLst/>
              <a:uLnTx/>
              <a:uFillTx/>
              <a:latin typeface="Meiryo UI" panose="020B0604030504040204" pitchFamily="50" charset="-128"/>
              <a:ea typeface="Meiryo UI" panose="020B0604030504040204" pitchFamily="50" charset="-128"/>
              <a:cs typeface="+mn-cs"/>
            </a:endParaRPr>
          </a:p>
        </p:txBody>
      </p:sp>
      <p:sp>
        <p:nvSpPr>
          <p:cNvPr id="1905" name="Rectangle 2"/>
          <p:cNvSpPr/>
          <p:nvPr/>
        </p:nvSpPr>
        <p:spPr>
          <a:xfrm>
            <a:off x="4594264" y="4672079"/>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06" name="Rectangle 2"/>
          <p:cNvSpPr/>
          <p:nvPr/>
        </p:nvSpPr>
        <p:spPr>
          <a:xfrm>
            <a:off x="5993250" y="4672079"/>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07" name="Rectangle 2"/>
          <p:cNvSpPr/>
          <p:nvPr/>
        </p:nvSpPr>
        <p:spPr>
          <a:xfrm>
            <a:off x="4594264" y="5280565"/>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08" name="Rectangle 2"/>
          <p:cNvSpPr/>
          <p:nvPr/>
        </p:nvSpPr>
        <p:spPr>
          <a:xfrm>
            <a:off x="5993250" y="5280565"/>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09" name="Rectangle 2"/>
          <p:cNvSpPr/>
          <p:nvPr/>
        </p:nvSpPr>
        <p:spPr>
          <a:xfrm>
            <a:off x="4594264" y="5889050"/>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10" name="Rectangle 2"/>
          <p:cNvSpPr/>
          <p:nvPr/>
        </p:nvSpPr>
        <p:spPr>
          <a:xfrm>
            <a:off x="5993250" y="5889050"/>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11" name="Rectangle 2"/>
          <p:cNvSpPr/>
          <p:nvPr/>
        </p:nvSpPr>
        <p:spPr>
          <a:xfrm>
            <a:off x="3195280" y="5280565"/>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12" name="Rectangle 2"/>
          <p:cNvSpPr/>
          <p:nvPr/>
        </p:nvSpPr>
        <p:spPr>
          <a:xfrm>
            <a:off x="3195280" y="5889050"/>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13" name="Rectangle 2"/>
          <p:cNvSpPr/>
          <p:nvPr/>
        </p:nvSpPr>
        <p:spPr>
          <a:xfrm>
            <a:off x="7385774" y="4672079"/>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14" name="Rectangle 2"/>
          <p:cNvSpPr/>
          <p:nvPr/>
        </p:nvSpPr>
        <p:spPr>
          <a:xfrm>
            <a:off x="8784758" y="4672079"/>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15" name="Rectangle 2"/>
          <p:cNvSpPr/>
          <p:nvPr/>
        </p:nvSpPr>
        <p:spPr>
          <a:xfrm>
            <a:off x="7385774" y="5280565"/>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16" name="Rectangle 2"/>
          <p:cNvSpPr/>
          <p:nvPr/>
        </p:nvSpPr>
        <p:spPr>
          <a:xfrm>
            <a:off x="8784758" y="5280565"/>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17" name="Rectangle 2"/>
          <p:cNvSpPr/>
          <p:nvPr/>
        </p:nvSpPr>
        <p:spPr>
          <a:xfrm>
            <a:off x="7385774" y="5889050"/>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18" name="Rectangle 2"/>
          <p:cNvSpPr/>
          <p:nvPr/>
        </p:nvSpPr>
        <p:spPr>
          <a:xfrm>
            <a:off x="8784758" y="5889050"/>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19" name="Rectangle 2"/>
          <p:cNvSpPr/>
          <p:nvPr/>
        </p:nvSpPr>
        <p:spPr>
          <a:xfrm>
            <a:off x="10170825" y="4672079"/>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20" name="Rectangle 2"/>
          <p:cNvSpPr/>
          <p:nvPr/>
        </p:nvSpPr>
        <p:spPr>
          <a:xfrm>
            <a:off x="10170825" y="5280565"/>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21" name="Rectangle 2"/>
          <p:cNvSpPr/>
          <p:nvPr/>
        </p:nvSpPr>
        <p:spPr>
          <a:xfrm>
            <a:off x="10170825" y="5889050"/>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p:txBody>
      </p:sp>
      <p:sp>
        <p:nvSpPr>
          <p:cNvPr id="1922" name="Rectangle 2"/>
          <p:cNvSpPr/>
          <p:nvPr/>
        </p:nvSpPr>
        <p:spPr>
          <a:xfrm>
            <a:off x="3536162" y="6081139"/>
            <a:ext cx="1893754" cy="422191"/>
          </a:xfrm>
          <a:prstGeom prst="wedgeRectCallout">
            <a:avLst>
              <a:gd name="adj1" fmla="val -31205"/>
              <a:gd name="adj2" fmla="val -79555"/>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資金調達方法を</a:t>
            </a:r>
            <a:b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記載すること</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23" name="Rectangle 2"/>
          <p:cNvSpPr/>
          <p:nvPr/>
        </p:nvSpPr>
        <p:spPr>
          <a:xfrm>
            <a:off x="3738076" y="5269082"/>
            <a:ext cx="1661946" cy="422191"/>
          </a:xfrm>
          <a:prstGeom prst="wedgeRectCallout">
            <a:avLst>
              <a:gd name="adj1" fmla="val -31205"/>
              <a:gd name="adj2" fmla="val -79555"/>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資金の調達手段ごとに金額を記載すること</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24" name="Rectangle 3"/>
          <p:cNvSpPr/>
          <p:nvPr/>
        </p:nvSpPr>
        <p:spPr>
          <a:xfrm>
            <a:off x="1809213" y="4069877"/>
            <a:ext cx="1271337" cy="549729"/>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地域社会</a:t>
            </a:r>
            <a:r>
              <a:rPr kumimoji="1" lang="en-US" altLang="ja-JP" sz="12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DX</a:t>
            </a:r>
            <a:r>
              <a:rPr kumimoji="1" lang="ja-JP" altLang="en-US" sz="12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推進パッケージ事業（補助事業）補助金</a:t>
            </a:r>
            <a:endParaRPr kumimoji="1" lang="en-US" sz="1200" b="0" i="0" u="none" strike="noStrike" kern="1200" cap="none" spc="0" normalizeH="0" baseline="0" noProof="0" dirty="0">
              <a:ln>
                <a:noFill/>
              </a:ln>
              <a:solidFill>
                <a:srgbClr val="FE9341"/>
              </a:solidFill>
              <a:effectLst/>
              <a:uLnTx/>
              <a:uFillTx/>
              <a:latin typeface="Trebuchet MS" panose="020B0603020202020204" pitchFamily="34" charset="0"/>
              <a:ea typeface="Meiryo UI" panose="020B0604030504040204" pitchFamily="50" charset="-128"/>
              <a:cs typeface="+mn-cs"/>
            </a:endParaRPr>
          </a:p>
        </p:txBody>
      </p:sp>
      <p:cxnSp>
        <p:nvCxnSpPr>
          <p:cNvPr id="1925" name="Straight Connector 71"/>
          <p:cNvCxnSpPr>
            <a:cxnSpLocks/>
          </p:cNvCxnSpPr>
          <p:nvPr/>
        </p:nvCxnSpPr>
        <p:spPr>
          <a:xfrm>
            <a:off x="1186796" y="4648984"/>
            <a:ext cx="10376553"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926" name="Rectangle 3"/>
          <p:cNvSpPr/>
          <p:nvPr/>
        </p:nvSpPr>
        <p:spPr>
          <a:xfrm>
            <a:off x="3195280" y="4069877"/>
            <a:ext cx="1392525" cy="549729"/>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err="1">
                <a:ln>
                  <a:noFill/>
                </a:ln>
                <a:solidFill>
                  <a:srgbClr val="575757"/>
                </a:solidFill>
                <a:effectLst/>
                <a:uLnTx/>
                <a:uFillTx/>
                <a:latin typeface="Meiryo UI" panose="020B0604030504040204" pitchFamily="50" charset="-128"/>
                <a:ea typeface="Meiryo UI" panose="020B0604030504040204" pitchFamily="50" charset="-128"/>
                <a:cs typeface="+mn-cs"/>
              </a:rPr>
              <a:t>Xxx</a:t>
            </a:r>
            <a:r>
              <a:rPr kumimoji="1" lang="ja-JP" altLang="en-US"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万円</a:t>
            </a:r>
            <a:endPar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400" b="0" i="0" u="none" strike="noStrike" kern="1200" cap="none" spc="0" normalizeH="0" baseline="0" noProof="0" dirty="0">
              <a:ln>
                <a:noFill/>
              </a:ln>
              <a:solidFill>
                <a:srgbClr val="FE9341"/>
              </a:solidFill>
              <a:effectLst/>
              <a:uLnTx/>
              <a:uFillTx/>
              <a:latin typeface="Meiryo UI" panose="020B0604030504040204" pitchFamily="50" charset="-128"/>
              <a:ea typeface="Meiryo UI" panose="020B0604030504040204" pitchFamily="50" charset="-128"/>
              <a:cs typeface="+mn-cs"/>
            </a:endParaRPr>
          </a:p>
        </p:txBody>
      </p:sp>
      <p:sp>
        <p:nvSpPr>
          <p:cNvPr id="1927" name="Rectangle 2"/>
          <p:cNvSpPr/>
          <p:nvPr/>
        </p:nvSpPr>
        <p:spPr>
          <a:xfrm>
            <a:off x="4594264" y="4069877"/>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ー</a:t>
            </a:r>
            <a:endPar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928" name="Rectangle 2"/>
          <p:cNvSpPr/>
          <p:nvPr/>
        </p:nvSpPr>
        <p:spPr>
          <a:xfrm>
            <a:off x="5993250" y="4069877"/>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ー</a:t>
            </a:r>
            <a:endPar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929" name="Rectangle 2"/>
          <p:cNvSpPr/>
          <p:nvPr/>
        </p:nvSpPr>
        <p:spPr>
          <a:xfrm>
            <a:off x="7385774" y="4069877"/>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ー</a:t>
            </a:r>
            <a:endPar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930" name="Rectangle 2"/>
          <p:cNvSpPr/>
          <p:nvPr/>
        </p:nvSpPr>
        <p:spPr>
          <a:xfrm>
            <a:off x="8784758" y="4069877"/>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ー</a:t>
            </a:r>
            <a:endPar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931" name="Rectangle 2"/>
          <p:cNvSpPr/>
          <p:nvPr/>
        </p:nvSpPr>
        <p:spPr>
          <a:xfrm>
            <a:off x="10170825" y="4069877"/>
            <a:ext cx="1392525" cy="549729"/>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ー</a:t>
            </a:r>
            <a:endPar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932" name="Rectangle 3"/>
          <p:cNvSpPr/>
          <p:nvPr/>
        </p:nvSpPr>
        <p:spPr>
          <a:xfrm>
            <a:off x="1176965" y="5317696"/>
            <a:ext cx="587180" cy="1121079"/>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none" lIns="36000" tIns="36000" rIns="36000" bIns="36000" numCol="1" spcCol="0" rtlCol="0" fromWordArt="0" anchor="ctr" anchorCtr="0" forceAA="0" compatLnSpc="1">
            <a:prstTxWarp prst="textNoShape">
              <a:avLst/>
            </a:prstTxWarp>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横展開費用</a:t>
            </a:r>
            <a:br>
              <a:rPr kumimoji="1" lang="en-US" altLang="ja-JP"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に係るもの</a:t>
            </a:r>
            <a:endParaRPr kumimoji="1" 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33" name="Rectangle 3"/>
          <p:cNvSpPr/>
          <p:nvPr/>
        </p:nvSpPr>
        <p:spPr>
          <a:xfrm>
            <a:off x="1176965" y="4058263"/>
            <a:ext cx="587180" cy="1121079"/>
          </a:xfrm>
          <a:prstGeom prst="rect">
            <a:avLst/>
          </a:prstGeom>
          <a:solidFill>
            <a:schemeClr val="tx2">
              <a:lumMod val="20000"/>
              <a:lumOff val="8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none" lIns="36000" tIns="36000" rIns="36000" bIns="36000" numCol="1" spcCol="0" rtlCol="0" fromWordArt="0" anchor="ctr" anchorCtr="0" forceAA="0" compatLnSpc="1">
            <a:prstTxWarp prst="textNoShape">
              <a:avLst/>
            </a:prstTxWarp>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575757"/>
                </a:solidFill>
                <a:latin typeface="Trebuchet MS" panose="020B0603020202020204" pitchFamily="34" charset="0"/>
                <a:ea typeface="Meiryo UI" panose="020B0604030504040204" pitchFamily="50" charset="-128"/>
              </a:rPr>
              <a:t>事業費</a:t>
            </a: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に</a:t>
            </a:r>
            <a:br>
              <a:rPr kumimoji="1" lang="en-US" altLang="ja-JP"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係るもの</a:t>
            </a:r>
            <a:endParaRPr kumimoji="1" 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Tree>
    <p:extLst>
      <p:ext uri="{BB962C8B-B14F-4D97-AF65-F5344CB8AC3E}">
        <p14:creationId xmlns:p14="http://schemas.microsoft.com/office/powerpoint/2010/main" val="384949311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7">
            <a:extLst>
              <a:ext uri="{FF2B5EF4-FFF2-40B4-BE49-F238E27FC236}">
                <a16:creationId xmlns:a16="http://schemas.microsoft.com/office/drawing/2014/main" id="{6BFA2C79-7383-23C8-BCA3-7DC6F79C4D0F}"/>
              </a:ext>
            </a:extLst>
          </p:cNvPr>
          <p:cNvSpPr>
            <a:spLocks noGrp="1"/>
          </p:cNvSpPr>
          <p:nvPr>
            <p:ph type="title"/>
          </p:nvPr>
        </p:nvSpPr>
        <p:spPr>
          <a:xfrm>
            <a:off x="630000" y="622800"/>
            <a:ext cx="10933350" cy="332399"/>
          </a:xfrm>
        </p:spPr>
        <p:txBody>
          <a:bodyPr vert="horz"/>
          <a:lstStyle/>
          <a:p>
            <a:pPr>
              <a:tabLst>
                <a:tab pos="355600" algn="l"/>
              </a:tabLst>
            </a:pPr>
            <a:r>
              <a:rPr kumimoji="1" lang="en-US" altLang="ja-JP" dirty="0">
                <a:solidFill>
                  <a:srgbClr val="FE9341"/>
                </a:solidFill>
                <a:latin typeface="Trebuchet MS" panose="020B0603020202020204" pitchFamily="34" charset="0"/>
                <a:ea typeface="Meiryo UI" panose="020B0604030504040204" pitchFamily="50" charset="-128"/>
              </a:rPr>
              <a:t>	</a:t>
            </a:r>
            <a:r>
              <a:rPr kumimoji="1" lang="ja-JP" altLang="en-US" dirty="0">
                <a:solidFill>
                  <a:srgbClr val="FE9341"/>
                </a:solidFill>
                <a:latin typeface="Trebuchet MS" panose="020B0603020202020204" pitchFamily="34" charset="0"/>
                <a:ea typeface="Meiryo UI" panose="020B0604030504040204" pitchFamily="50" charset="-128"/>
              </a:rPr>
              <a:t>エコシステム</a:t>
            </a:r>
            <a:endParaRPr kumimoji="1" lang="en-US" altLang="ja-JP" dirty="0">
              <a:solidFill>
                <a:srgbClr val="FE9341"/>
              </a:solidFill>
              <a:latin typeface="Trebuchet MS" panose="020B0603020202020204" pitchFamily="34" charset="0"/>
              <a:ea typeface="Meiryo UI" panose="020B0604030504040204" pitchFamily="50" charset="-128"/>
            </a:endParaRPr>
          </a:p>
        </p:txBody>
      </p:sp>
      <p:sp>
        <p:nvSpPr>
          <p:cNvPr id="1596" name="Rectangle 66"/>
          <p:cNvSpPr>
            <a:spLocks noChangeArrowheads="1"/>
          </p:cNvSpPr>
          <p:nvPr/>
        </p:nvSpPr>
        <p:spPr>
          <a:xfrm>
            <a:off x="135467" y="980728"/>
            <a:ext cx="1169246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599" name="正方形/長方形 18"/>
          <p:cNvSpPr/>
          <p:nvPr/>
        </p:nvSpPr>
        <p:spPr>
          <a:xfrm>
            <a:off x="1580888" y="2807292"/>
            <a:ext cx="1418768" cy="621709"/>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ysClr val="windowText" lastClr="000000"/>
              </a:solidFill>
            </a:endParaRPr>
          </a:p>
        </p:txBody>
      </p:sp>
      <p:sp>
        <p:nvSpPr>
          <p:cNvPr id="1600" name="正方形/長方形 22"/>
          <p:cNvSpPr/>
          <p:nvPr/>
        </p:nvSpPr>
        <p:spPr>
          <a:xfrm>
            <a:off x="9069967" y="1009763"/>
            <a:ext cx="2700241" cy="5693866"/>
          </a:xfrm>
          <a:prstGeom prst="rect">
            <a:avLst/>
          </a:prstGeom>
        </p:spPr>
        <p:txBody>
          <a:bodyPr wrap="square">
            <a:spAutoFit/>
          </a:bodyPr>
          <a:lstStyle/>
          <a:p>
            <a:r>
              <a:rPr lang="ja-JP" altLang="en-US" sz="1400" i="1" dirty="0"/>
              <a:t>〇全応募団体は以下の点に留意すること</a:t>
            </a:r>
            <a:endParaRPr lang="en-US" altLang="ja-JP" sz="1400" i="1" dirty="0"/>
          </a:p>
          <a:p>
            <a:r>
              <a:rPr lang="en-US" altLang="ja-JP" sz="1400" i="1" dirty="0">
                <a:solidFill>
                  <a:srgbClr val="FF0000"/>
                </a:solidFill>
              </a:rPr>
              <a:t>※</a:t>
            </a:r>
            <a:r>
              <a:rPr lang="ja-JP" altLang="en-US" sz="1400" i="1" dirty="0">
                <a:solidFill>
                  <a:srgbClr val="FF0000"/>
                </a:solidFill>
              </a:rPr>
              <a:t>社会実装した際に、自走可能な取組とするために工夫する点や公民で役割分担していることをモデル化して説明</a:t>
            </a:r>
            <a:endParaRPr lang="en-US" altLang="ja-JP" sz="1400" i="1" dirty="0">
              <a:solidFill>
                <a:srgbClr val="FF0000"/>
              </a:solidFill>
            </a:endParaRPr>
          </a:p>
          <a:p>
            <a:r>
              <a:rPr lang="en-US" altLang="ja-JP" sz="1400" i="1" dirty="0">
                <a:solidFill>
                  <a:srgbClr val="FF0000"/>
                </a:solidFill>
              </a:rPr>
              <a:t>※</a:t>
            </a:r>
            <a:r>
              <a:rPr lang="ja-JP" altLang="en-US" sz="1400" i="1" dirty="0">
                <a:solidFill>
                  <a:srgbClr val="FF0000"/>
                </a:solidFill>
              </a:rPr>
              <a:t>ステークホルダーやキャッシュフローを明確に</a:t>
            </a:r>
            <a:r>
              <a:rPr lang="ja-JP" altLang="en-US" sz="1400" b="1" i="1" dirty="0">
                <a:solidFill>
                  <a:srgbClr val="92D050"/>
                </a:solidFill>
              </a:rPr>
              <a:t>図解</a:t>
            </a:r>
            <a:r>
              <a:rPr lang="ja-JP" altLang="en-US" sz="1400" i="1" dirty="0">
                <a:solidFill>
                  <a:srgbClr val="FF0000"/>
                </a:solidFill>
              </a:rPr>
              <a:t>すること</a:t>
            </a:r>
            <a:endParaRPr lang="en-US" altLang="ja-JP" sz="1400" i="1" dirty="0">
              <a:solidFill>
                <a:srgbClr val="FF0000"/>
              </a:solidFill>
            </a:endParaRPr>
          </a:p>
          <a:p>
            <a:r>
              <a:rPr lang="en-US" altLang="ja-JP" sz="1400" i="1" dirty="0">
                <a:solidFill>
                  <a:srgbClr val="FF0000"/>
                </a:solidFill>
              </a:rPr>
              <a:t>※</a:t>
            </a:r>
            <a:r>
              <a:rPr lang="ja-JP" altLang="en-US" sz="1400" i="1" dirty="0">
                <a:solidFill>
                  <a:srgbClr val="FF0000"/>
                </a:solidFill>
              </a:rPr>
              <a:t>事業の継続性の観点から有償無償を問わず受益者の利用意向の裏付けを記載すること</a:t>
            </a:r>
            <a:endParaRPr lang="en-US" altLang="ja-JP" sz="1400" i="1" dirty="0">
              <a:solidFill>
                <a:srgbClr val="FF0000"/>
              </a:solidFill>
            </a:endParaRPr>
          </a:p>
          <a:p>
            <a:r>
              <a:rPr lang="ja-JP" altLang="en-US" sz="1400" i="1" dirty="0"/>
              <a:t>〇都市</a:t>
            </a:r>
            <a:r>
              <a:rPr lang="en-US" altLang="ja-JP" sz="1400" i="1" dirty="0"/>
              <a:t>OS</a:t>
            </a:r>
            <a:r>
              <a:rPr lang="ja-JP" altLang="en-US" sz="1400" i="1" dirty="0"/>
              <a:t>の構築や改修を伴う事業の応募団体は以下の点にも留意すること</a:t>
            </a:r>
            <a:endParaRPr lang="en-US" altLang="ja-JP" sz="1400" i="1" dirty="0"/>
          </a:p>
          <a:p>
            <a:r>
              <a:rPr lang="en-US" altLang="ja-JP" sz="1400" i="1" dirty="0">
                <a:solidFill>
                  <a:srgbClr val="FF0000"/>
                </a:solidFill>
              </a:rPr>
              <a:t>※</a:t>
            </a:r>
            <a:r>
              <a:rPr lang="ja-JP" altLang="en-US" sz="1400" i="1" dirty="0">
                <a:solidFill>
                  <a:srgbClr val="FF0000"/>
                </a:solidFill>
              </a:rPr>
              <a:t>提案内容のうち、ビジネスモデルの構築・実行や住民を巻き込んだ地域の運営・施策の提供（スマートシティビジネス）など、「スマートシティリファレンスアーキテクチャ」において「都市マネジメント」と整理されている事項について、ホワイトペーパー第５章を参照し、記載すること</a:t>
            </a:r>
            <a:endParaRPr lang="en-US" altLang="ja-JP" sz="1400" i="1" dirty="0">
              <a:solidFill>
                <a:srgbClr val="FF0000"/>
              </a:solidFill>
            </a:endParaRPr>
          </a:p>
        </p:txBody>
      </p:sp>
      <p:sp>
        <p:nvSpPr>
          <p:cNvPr id="3" name="Oval 1">
            <a:extLst>
              <a:ext uri="{FF2B5EF4-FFF2-40B4-BE49-F238E27FC236}">
                <a16:creationId xmlns:a16="http://schemas.microsoft.com/office/drawing/2014/main" id="{354C83D2-D469-93FD-CE20-E78ADA013FEF}"/>
              </a:ext>
            </a:extLst>
          </p:cNvPr>
          <p:cNvSpPr>
            <a:spLocks noChangeAspect="1" noChangeArrowheads="1"/>
          </p:cNvSpPr>
          <p:nvPr/>
        </p:nvSpPr>
        <p:spPr>
          <a:xfrm>
            <a:off x="635859"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dirty="0">
                <a:solidFill>
                  <a:prstClr val="white"/>
                </a:solidFill>
                <a:latin typeface="Trebuchet MS" panose="020B0603020202020204" pitchFamily="34" charset="0"/>
              </a:rPr>
              <a:t>４</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sp>
        <p:nvSpPr>
          <p:cNvPr id="4" name="Rectangle 217">
            <a:extLst>
              <a:ext uri="{FF2B5EF4-FFF2-40B4-BE49-F238E27FC236}">
                <a16:creationId xmlns:a16="http://schemas.microsoft.com/office/drawing/2014/main" id="{DA5B4E98-958F-8820-7BB8-66082B8E1E75}"/>
              </a:ext>
            </a:extLst>
          </p:cNvPr>
          <p:cNvSpPr/>
          <p:nvPr/>
        </p:nvSpPr>
        <p:spPr>
          <a:xfrm>
            <a:off x="0" y="13682"/>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評価の観点：持続性・展開性</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5" name="テキスト ボックス 42">
            <a:extLst>
              <a:ext uri="{FF2B5EF4-FFF2-40B4-BE49-F238E27FC236}">
                <a16:creationId xmlns:a16="http://schemas.microsoft.com/office/drawing/2014/main" id="{7C63598C-7484-2552-8B64-B1CB33B25032}"/>
              </a:ext>
            </a:extLst>
          </p:cNvPr>
          <p:cNvSpPr txBox="1"/>
          <p:nvPr/>
        </p:nvSpPr>
        <p:spPr>
          <a:xfrm>
            <a:off x="613244" y="340485"/>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Ⅴ</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横展開の計画</a:t>
            </a:r>
          </a:p>
        </p:txBody>
      </p:sp>
      <p:sp>
        <p:nvSpPr>
          <p:cNvPr id="6" name="Rectangle 66">
            <a:extLst>
              <a:ext uri="{FF2B5EF4-FFF2-40B4-BE49-F238E27FC236}">
                <a16:creationId xmlns:a16="http://schemas.microsoft.com/office/drawing/2014/main" id="{BA173E5D-A89C-B540-3DF1-7171C84F4CFA}"/>
              </a:ext>
            </a:extLst>
          </p:cNvPr>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7" name="Rectangle 66">
            <a:extLst>
              <a:ext uri="{FF2B5EF4-FFF2-40B4-BE49-F238E27FC236}">
                <a16:creationId xmlns:a16="http://schemas.microsoft.com/office/drawing/2014/main" id="{9228E87E-283D-1972-D1CA-24D21BBFDD74}"/>
              </a:ext>
            </a:extLst>
          </p:cNvPr>
          <p:cNvSpPr>
            <a:spLocks noChangeArrowheads="1"/>
          </p:cNvSpPr>
          <p:nvPr/>
        </p:nvSpPr>
        <p:spPr>
          <a:xfrm>
            <a:off x="35496" y="980728"/>
            <a:ext cx="8939796" cy="5760640"/>
          </a:xfrm>
          <a:prstGeom prst="rect">
            <a:avLst/>
          </a:prstGeom>
          <a:solidFill>
            <a:schemeClr val="bg1"/>
          </a:solid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grpSp>
        <p:nvGrpSpPr>
          <p:cNvPr id="8" name="グループ化 7">
            <a:extLst>
              <a:ext uri="{FF2B5EF4-FFF2-40B4-BE49-F238E27FC236}">
                <a16:creationId xmlns:a16="http://schemas.microsoft.com/office/drawing/2014/main" id="{AEEDD00B-7FC3-0E7D-AE0F-74BDF2857979}"/>
              </a:ext>
            </a:extLst>
          </p:cNvPr>
          <p:cNvGrpSpPr>
            <a:grpSpLocks noChangeAspect="1"/>
          </p:cNvGrpSpPr>
          <p:nvPr/>
        </p:nvGrpSpPr>
        <p:grpSpPr>
          <a:xfrm>
            <a:off x="171059" y="1052736"/>
            <a:ext cx="3392829" cy="1115894"/>
            <a:chOff x="526776" y="214685"/>
            <a:chExt cx="3609393" cy="1187121"/>
          </a:xfrm>
        </p:grpSpPr>
        <p:grpSp>
          <p:nvGrpSpPr>
            <p:cNvPr id="9" name="グループ化 8">
              <a:extLst>
                <a:ext uri="{FF2B5EF4-FFF2-40B4-BE49-F238E27FC236}">
                  <a16:creationId xmlns:a16="http://schemas.microsoft.com/office/drawing/2014/main" id="{167FB839-3C0C-36BC-537E-6864308C0666}"/>
                </a:ext>
              </a:extLst>
            </p:cNvPr>
            <p:cNvGrpSpPr/>
            <p:nvPr/>
          </p:nvGrpSpPr>
          <p:grpSpPr>
            <a:xfrm>
              <a:off x="653979" y="307114"/>
              <a:ext cx="3468772" cy="1013937"/>
              <a:chOff x="653979" y="442281"/>
              <a:chExt cx="3468772" cy="1013937"/>
            </a:xfrm>
          </p:grpSpPr>
          <p:sp>
            <p:nvSpPr>
              <p:cNvPr id="11" name="正方形/長方形 10">
                <a:extLst>
                  <a:ext uri="{FF2B5EF4-FFF2-40B4-BE49-F238E27FC236}">
                    <a16:creationId xmlns:a16="http://schemas.microsoft.com/office/drawing/2014/main" id="{24D72CD5-DF04-F72F-7012-2EB3108B2869}"/>
                  </a:ext>
                </a:extLst>
              </p:cNvPr>
              <p:cNvSpPr/>
              <p:nvPr/>
            </p:nvSpPr>
            <p:spPr>
              <a:xfrm>
                <a:off x="659943" y="454209"/>
                <a:ext cx="461176" cy="2544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9">
                <a:extLst>
                  <a:ext uri="{FF2B5EF4-FFF2-40B4-BE49-F238E27FC236}">
                    <a16:creationId xmlns:a16="http://schemas.microsoft.com/office/drawing/2014/main" id="{7E98B647-2F7B-822B-A017-5BF67F18AB04}"/>
                  </a:ext>
                </a:extLst>
              </p:cNvPr>
              <p:cNvSpPr/>
              <p:nvPr/>
            </p:nvSpPr>
            <p:spPr>
              <a:xfrm>
                <a:off x="653979" y="828501"/>
                <a:ext cx="473104" cy="254441"/>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39BE3A29-944B-F0BB-36AB-C0C8FF1A135E}"/>
                  </a:ext>
                </a:extLst>
              </p:cNvPr>
              <p:cNvSpPr/>
              <p:nvPr/>
            </p:nvSpPr>
            <p:spPr>
              <a:xfrm>
                <a:off x="659943" y="1190498"/>
                <a:ext cx="461176" cy="254441"/>
              </a:xfrm>
              <a:prstGeom prst="rect">
                <a:avLst/>
              </a:prstGeom>
              <a:solidFill>
                <a:srgbClr val="FFCDC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a:extLst>
                  <a:ext uri="{FF2B5EF4-FFF2-40B4-BE49-F238E27FC236}">
                    <a16:creationId xmlns:a16="http://schemas.microsoft.com/office/drawing/2014/main" id="{9694333C-4818-BAA4-F9E9-4A8C18CA7F0D}"/>
                  </a:ext>
                </a:extLst>
              </p:cNvPr>
              <p:cNvSpPr/>
              <p:nvPr/>
            </p:nvSpPr>
            <p:spPr>
              <a:xfrm>
                <a:off x="2222374" y="442281"/>
                <a:ext cx="278296" cy="27829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kumimoji="1" lang="ja-JP" altLang="en-US" sz="1600" b="1" dirty="0">
                    <a:latin typeface="メイリオ" panose="020B0604030504040204" pitchFamily="50" charset="-128"/>
                    <a:ea typeface="メイリオ" panose="020B0604030504040204" pitchFamily="50" charset="-128"/>
                  </a:rPr>
                  <a:t>￥</a:t>
                </a:r>
              </a:p>
            </p:txBody>
          </p:sp>
          <p:cxnSp>
            <p:nvCxnSpPr>
              <p:cNvPr id="15" name="直線矢印コネクタ 14">
                <a:extLst>
                  <a:ext uri="{FF2B5EF4-FFF2-40B4-BE49-F238E27FC236}">
                    <a16:creationId xmlns:a16="http://schemas.microsoft.com/office/drawing/2014/main" id="{4A1E7528-090E-1540-D53F-3B7F7F5AB7CD}"/>
                  </a:ext>
                </a:extLst>
              </p:cNvPr>
              <p:cNvCxnSpPr>
                <a:cxnSpLocks/>
              </p:cNvCxnSpPr>
              <p:nvPr/>
            </p:nvCxnSpPr>
            <p:spPr>
              <a:xfrm>
                <a:off x="2162740" y="955721"/>
                <a:ext cx="397565"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24D04989-AF8B-08D6-1B19-50EEDFEEEF6B}"/>
                  </a:ext>
                </a:extLst>
              </p:cNvPr>
              <p:cNvCxnSpPr>
                <a:cxnSpLocks/>
              </p:cNvCxnSpPr>
              <p:nvPr/>
            </p:nvCxnSpPr>
            <p:spPr>
              <a:xfrm>
                <a:off x="2162740" y="1317718"/>
                <a:ext cx="397565" cy="0"/>
              </a:xfrm>
              <a:prstGeom prst="straightConnector1">
                <a:avLst/>
              </a:prstGeom>
              <a:ln w="25400">
                <a:solidFill>
                  <a:schemeClr val="tx1"/>
                </a:solidFill>
                <a:prstDash val="sysDot"/>
                <a:tailEnd type="triangle" w="lg" len="lg"/>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2B393F5F-26AF-591E-79D9-5A196FCAC182}"/>
                  </a:ext>
                </a:extLst>
              </p:cNvPr>
              <p:cNvSpPr txBox="1"/>
              <p:nvPr/>
            </p:nvSpPr>
            <p:spPr>
              <a:xfrm>
                <a:off x="1127105" y="442930"/>
                <a:ext cx="954107" cy="276999"/>
              </a:xfrm>
              <a:prstGeom prst="rect">
                <a:avLst/>
              </a:prstGeom>
              <a:noFill/>
            </p:spPr>
            <p:txBody>
              <a:bodyPr wrap="none" rtlCol="0">
                <a:spAutoFit/>
              </a:bodyPr>
              <a:lstStyle/>
              <a:p>
                <a:r>
                  <a:rPr kumimoji="1" lang="ja-JP" altLang="en-US" sz="1200" dirty="0">
                    <a:latin typeface="メイリオ" panose="020B0604030504040204" pitchFamily="50" charset="-128"/>
                    <a:ea typeface="メイリオ" panose="020B0604030504040204" pitchFamily="50" charset="-128"/>
                  </a:rPr>
                  <a:t>プレーヤー</a:t>
                </a:r>
              </a:p>
            </p:txBody>
          </p:sp>
          <p:sp>
            <p:nvSpPr>
              <p:cNvPr id="18" name="テキスト ボックス 17">
                <a:extLst>
                  <a:ext uri="{FF2B5EF4-FFF2-40B4-BE49-F238E27FC236}">
                    <a16:creationId xmlns:a16="http://schemas.microsoft.com/office/drawing/2014/main" id="{71CA2F5B-BE77-C51B-E63F-30C91C5AABB3}"/>
                  </a:ext>
                </a:extLst>
              </p:cNvPr>
              <p:cNvSpPr txBox="1"/>
              <p:nvPr/>
            </p:nvSpPr>
            <p:spPr>
              <a:xfrm>
                <a:off x="1127105" y="817222"/>
                <a:ext cx="492443" cy="276999"/>
              </a:xfrm>
              <a:prstGeom prst="rect">
                <a:avLst/>
              </a:prstGeom>
              <a:noFill/>
            </p:spPr>
            <p:txBody>
              <a:bodyPr wrap="none" rtlCol="0">
                <a:spAutoFit/>
              </a:bodyPr>
              <a:lstStyle/>
              <a:p>
                <a:r>
                  <a:rPr kumimoji="1" lang="ja-JP" altLang="en-US" sz="1200" dirty="0">
                    <a:latin typeface="メイリオ" panose="020B0604030504040204" pitchFamily="50" charset="-128"/>
                    <a:ea typeface="メイリオ" panose="020B0604030504040204" pitchFamily="50" charset="-128"/>
                  </a:rPr>
                  <a:t>役割</a:t>
                </a:r>
              </a:p>
            </p:txBody>
          </p:sp>
          <p:sp>
            <p:nvSpPr>
              <p:cNvPr id="19" name="テキスト ボックス 18">
                <a:extLst>
                  <a:ext uri="{FF2B5EF4-FFF2-40B4-BE49-F238E27FC236}">
                    <a16:creationId xmlns:a16="http://schemas.microsoft.com/office/drawing/2014/main" id="{2EE29B15-D0D5-5054-7F61-19F82D83707A}"/>
                  </a:ext>
                </a:extLst>
              </p:cNvPr>
              <p:cNvSpPr txBox="1"/>
              <p:nvPr/>
            </p:nvSpPr>
            <p:spPr>
              <a:xfrm>
                <a:off x="1127105" y="1179219"/>
                <a:ext cx="800219" cy="276999"/>
              </a:xfrm>
              <a:prstGeom prst="rect">
                <a:avLst/>
              </a:prstGeom>
              <a:noFill/>
            </p:spPr>
            <p:txBody>
              <a:bodyPr wrap="none" rtlCol="0">
                <a:spAutoFit/>
              </a:bodyPr>
              <a:lstStyle/>
              <a:p>
                <a:r>
                  <a:rPr kumimoji="1" lang="ja-JP" altLang="en-US" sz="1200" dirty="0">
                    <a:latin typeface="メイリオ" panose="020B0604030504040204" pitchFamily="50" charset="-128"/>
                    <a:ea typeface="メイリオ" panose="020B0604030504040204" pitchFamily="50" charset="-128"/>
                  </a:rPr>
                  <a:t>推進主体</a:t>
                </a:r>
              </a:p>
            </p:txBody>
          </p:sp>
          <p:sp>
            <p:nvSpPr>
              <p:cNvPr id="20" name="テキスト ボックス 19">
                <a:extLst>
                  <a:ext uri="{FF2B5EF4-FFF2-40B4-BE49-F238E27FC236}">
                    <a16:creationId xmlns:a16="http://schemas.microsoft.com/office/drawing/2014/main" id="{BE1B626F-FB41-1D0D-46B5-996221796632}"/>
                  </a:ext>
                </a:extLst>
              </p:cNvPr>
              <p:cNvSpPr txBox="1"/>
              <p:nvPr/>
            </p:nvSpPr>
            <p:spPr>
              <a:xfrm>
                <a:off x="2553091" y="442930"/>
                <a:ext cx="1330814" cy="276999"/>
              </a:xfrm>
              <a:prstGeom prst="rect">
                <a:avLst/>
              </a:prstGeom>
              <a:noFill/>
            </p:spPr>
            <p:txBody>
              <a:bodyPr wrap="none" rtlCol="0">
                <a:spAutoFit/>
              </a:bodyPr>
              <a:lstStyle/>
              <a:p>
                <a:r>
                  <a:rPr kumimoji="1" lang="ja-JP" altLang="en-US" sz="1200" dirty="0">
                    <a:latin typeface="メイリオ" panose="020B0604030504040204" pitchFamily="50" charset="-128"/>
                    <a:ea typeface="メイリオ" panose="020B0604030504040204" pitchFamily="50" charset="-128"/>
                  </a:rPr>
                  <a:t>金銭</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同等の価値</a:t>
                </a:r>
              </a:p>
            </p:txBody>
          </p:sp>
          <p:sp>
            <p:nvSpPr>
              <p:cNvPr id="21" name="テキスト ボックス 20">
                <a:extLst>
                  <a:ext uri="{FF2B5EF4-FFF2-40B4-BE49-F238E27FC236}">
                    <a16:creationId xmlns:a16="http://schemas.microsoft.com/office/drawing/2014/main" id="{270CA7EC-A6B4-C32C-0DB9-5C4BC674B762}"/>
                  </a:ext>
                </a:extLst>
              </p:cNvPr>
              <p:cNvSpPr txBox="1"/>
              <p:nvPr/>
            </p:nvSpPr>
            <p:spPr>
              <a:xfrm>
                <a:off x="2553091" y="817222"/>
                <a:ext cx="954107" cy="276999"/>
              </a:xfrm>
              <a:prstGeom prst="rect">
                <a:avLst/>
              </a:prstGeom>
              <a:noFill/>
            </p:spPr>
            <p:txBody>
              <a:bodyPr wrap="none" rtlCol="0">
                <a:spAutoFit/>
              </a:bodyPr>
              <a:lstStyle/>
              <a:p>
                <a:r>
                  <a:rPr kumimoji="1" lang="ja-JP" altLang="en-US" sz="1200" dirty="0">
                    <a:latin typeface="メイリオ" panose="020B0604030504040204" pitchFamily="50" charset="-128"/>
                    <a:ea typeface="メイリオ" panose="020B0604030504040204" pitchFamily="50" charset="-128"/>
                  </a:rPr>
                  <a:t>現存の流れ</a:t>
                </a:r>
              </a:p>
            </p:txBody>
          </p:sp>
          <p:sp>
            <p:nvSpPr>
              <p:cNvPr id="22" name="テキスト ボックス 21">
                <a:extLst>
                  <a:ext uri="{FF2B5EF4-FFF2-40B4-BE49-F238E27FC236}">
                    <a16:creationId xmlns:a16="http://schemas.microsoft.com/office/drawing/2014/main" id="{BD3809B1-83FB-0393-89E9-5995B834E88D}"/>
                  </a:ext>
                </a:extLst>
              </p:cNvPr>
              <p:cNvSpPr txBox="1"/>
              <p:nvPr/>
            </p:nvSpPr>
            <p:spPr>
              <a:xfrm>
                <a:off x="2553091" y="1179219"/>
                <a:ext cx="1569660" cy="276999"/>
              </a:xfrm>
              <a:prstGeom prst="rect">
                <a:avLst/>
              </a:prstGeom>
              <a:noFill/>
            </p:spPr>
            <p:txBody>
              <a:bodyPr wrap="none" rtlCol="0">
                <a:spAutoFit/>
              </a:bodyPr>
              <a:lstStyle/>
              <a:p>
                <a:r>
                  <a:rPr kumimoji="1" lang="ja-JP" altLang="en-US" sz="1200" dirty="0">
                    <a:latin typeface="メイリオ" panose="020B0604030504040204" pitchFamily="50" charset="-128"/>
                    <a:ea typeface="メイリオ" panose="020B0604030504040204" pitchFamily="50" charset="-128"/>
                  </a:rPr>
                  <a:t>今後実現したい流れ</a:t>
                </a:r>
              </a:p>
            </p:txBody>
          </p:sp>
        </p:grpSp>
        <p:sp>
          <p:nvSpPr>
            <p:cNvPr id="10" name="正方形/長方形 9">
              <a:extLst>
                <a:ext uri="{FF2B5EF4-FFF2-40B4-BE49-F238E27FC236}">
                  <a16:creationId xmlns:a16="http://schemas.microsoft.com/office/drawing/2014/main" id="{A9AF92ED-B571-78AC-B04A-1CEA24E27D6D}"/>
                </a:ext>
              </a:extLst>
            </p:cNvPr>
            <p:cNvSpPr/>
            <p:nvPr/>
          </p:nvSpPr>
          <p:spPr>
            <a:xfrm>
              <a:off x="526776" y="214685"/>
              <a:ext cx="3609393" cy="1187121"/>
            </a:xfrm>
            <a:prstGeom prst="rect">
              <a:avLst/>
            </a:prstGeom>
            <a:noFill/>
            <a:ln w="25400" cmpd="dbl">
              <a:solidFill>
                <a:schemeClr val="tx1">
                  <a:lumMod val="50000"/>
                  <a:lumOff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3" name="正方形/長方形 22">
            <a:extLst>
              <a:ext uri="{FF2B5EF4-FFF2-40B4-BE49-F238E27FC236}">
                <a16:creationId xmlns:a16="http://schemas.microsoft.com/office/drawing/2014/main" id="{3BCCE588-EA37-E4D3-9F3C-42C74D0C3ADE}"/>
              </a:ext>
            </a:extLst>
          </p:cNvPr>
          <p:cNvSpPr/>
          <p:nvPr/>
        </p:nvSpPr>
        <p:spPr>
          <a:xfrm>
            <a:off x="3670726" y="2314396"/>
            <a:ext cx="2856630" cy="3580433"/>
          </a:xfrm>
          <a:prstGeom prst="rect">
            <a:avLst/>
          </a:prstGeom>
          <a:solidFill>
            <a:srgbClr val="FFCDC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協議会</a:t>
            </a:r>
            <a:endParaRPr kumimoji="1" lang="en-US" altLang="ja-JP" dirty="0">
              <a:solidFill>
                <a:schemeClr val="tx1"/>
              </a:solidFill>
              <a:latin typeface="メイリオ" panose="020B0604030504040204" pitchFamily="50" charset="-128"/>
              <a:ea typeface="メイリオ" panose="020B0604030504040204" pitchFamily="50" charset="-128"/>
            </a:endParaRPr>
          </a:p>
          <a:p>
            <a:pPr algn="ctr"/>
            <a:endParaRPr kumimoji="1" lang="en-US" altLang="ja-JP" dirty="0">
              <a:solidFill>
                <a:schemeClr val="tx1"/>
              </a:solidFill>
              <a:latin typeface="メイリオ" panose="020B0604030504040204" pitchFamily="50" charset="-128"/>
              <a:ea typeface="メイリオ" panose="020B0604030504040204" pitchFamily="50" charset="-128"/>
            </a:endParaRPr>
          </a:p>
          <a:p>
            <a:pPr algn="ctr"/>
            <a:endParaRPr kumimoji="1" lang="en-US" altLang="ja-JP" dirty="0">
              <a:solidFill>
                <a:schemeClr val="tx1"/>
              </a:solidFill>
              <a:latin typeface="メイリオ" panose="020B0604030504040204" pitchFamily="50" charset="-128"/>
              <a:ea typeface="メイリオ" panose="020B0604030504040204" pitchFamily="50" charset="-128"/>
            </a:endParaRPr>
          </a:p>
          <a:p>
            <a:pPr algn="ctr"/>
            <a:endParaRPr kumimoji="1" lang="en-US" altLang="ja-JP" dirty="0">
              <a:solidFill>
                <a:schemeClr val="tx1"/>
              </a:solidFill>
              <a:latin typeface="メイリオ" panose="020B0604030504040204" pitchFamily="50" charset="-128"/>
              <a:ea typeface="メイリオ" panose="020B0604030504040204" pitchFamily="50" charset="-128"/>
            </a:endParaRPr>
          </a:p>
          <a:p>
            <a:pPr algn="ctr"/>
            <a:endParaRPr kumimoji="1" lang="en-US" altLang="ja-JP" dirty="0">
              <a:solidFill>
                <a:schemeClr val="tx1"/>
              </a:solidFill>
              <a:latin typeface="メイリオ" panose="020B0604030504040204" pitchFamily="50" charset="-128"/>
              <a:ea typeface="メイリオ" panose="020B0604030504040204" pitchFamily="50" charset="-128"/>
            </a:endParaRPr>
          </a:p>
          <a:p>
            <a:pPr algn="ctr"/>
            <a:endParaRPr kumimoji="1" lang="ja-JP" altLang="en-US" dirty="0">
              <a:solidFill>
                <a:schemeClr val="tx1"/>
              </a:solidFill>
              <a:latin typeface="メイリオ" panose="020B0604030504040204" pitchFamily="50" charset="-128"/>
              <a:ea typeface="メイリオ" panose="020B0604030504040204" pitchFamily="50" charset="-128"/>
            </a:endParaRPr>
          </a:p>
        </p:txBody>
      </p:sp>
      <p:sp>
        <p:nvSpPr>
          <p:cNvPr id="24" name="四角形: 角を丸くする 2">
            <a:extLst>
              <a:ext uri="{FF2B5EF4-FFF2-40B4-BE49-F238E27FC236}">
                <a16:creationId xmlns:a16="http://schemas.microsoft.com/office/drawing/2014/main" id="{E7A54FA4-684B-C3F4-DB05-71C7B19E4445}"/>
              </a:ext>
            </a:extLst>
          </p:cNvPr>
          <p:cNvSpPr/>
          <p:nvPr/>
        </p:nvSpPr>
        <p:spPr>
          <a:xfrm>
            <a:off x="971600" y="6061588"/>
            <a:ext cx="837493" cy="51139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メイリオ" panose="020B0604030504040204" pitchFamily="50" charset="-128"/>
                <a:ea typeface="メイリオ" panose="020B0604030504040204" pitchFamily="50" charset="-128"/>
              </a:rPr>
              <a:t>サービス</a:t>
            </a:r>
            <a:endParaRPr kumimoji="1" lang="en-US" altLang="ja-JP" sz="1100" b="1" dirty="0">
              <a:latin typeface="メイリオ" panose="020B0604030504040204" pitchFamily="50" charset="-128"/>
              <a:ea typeface="メイリオ" panose="020B0604030504040204" pitchFamily="50" charset="-128"/>
            </a:endParaRPr>
          </a:p>
          <a:p>
            <a:pPr algn="ctr"/>
            <a:r>
              <a:rPr kumimoji="1" lang="ja-JP" altLang="en-US" sz="1100" b="1" dirty="0">
                <a:latin typeface="メイリオ" panose="020B0604030504040204" pitchFamily="50" charset="-128"/>
                <a:ea typeface="メイリオ" panose="020B0604030504040204" pitchFamily="50" charset="-128"/>
              </a:rPr>
              <a:t>受益</a:t>
            </a:r>
          </a:p>
        </p:txBody>
      </p:sp>
      <p:sp>
        <p:nvSpPr>
          <p:cNvPr id="25" name="四角形: 角を丸くする 3">
            <a:extLst>
              <a:ext uri="{FF2B5EF4-FFF2-40B4-BE49-F238E27FC236}">
                <a16:creationId xmlns:a16="http://schemas.microsoft.com/office/drawing/2014/main" id="{682E2478-73F8-48AA-CCAC-FD6B49F52A0F}"/>
              </a:ext>
            </a:extLst>
          </p:cNvPr>
          <p:cNvSpPr/>
          <p:nvPr/>
        </p:nvSpPr>
        <p:spPr>
          <a:xfrm>
            <a:off x="2267744" y="6061588"/>
            <a:ext cx="837493" cy="51139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メイリオ" panose="020B0604030504040204" pitchFamily="50" charset="-128"/>
                <a:ea typeface="メイリオ" panose="020B0604030504040204" pitchFamily="50" charset="-128"/>
              </a:rPr>
              <a:t>サービス</a:t>
            </a:r>
            <a:endParaRPr kumimoji="1" lang="en-US" altLang="ja-JP" sz="1100" b="1" dirty="0">
              <a:latin typeface="メイリオ" panose="020B0604030504040204" pitchFamily="50" charset="-128"/>
              <a:ea typeface="メイリオ" panose="020B0604030504040204" pitchFamily="50" charset="-128"/>
            </a:endParaRPr>
          </a:p>
          <a:p>
            <a:pPr algn="ctr"/>
            <a:r>
              <a:rPr kumimoji="1" lang="ja-JP" altLang="en-US" sz="1100" b="1" dirty="0">
                <a:latin typeface="メイリオ" panose="020B0604030504040204" pitchFamily="50" charset="-128"/>
                <a:ea typeface="メイリオ" panose="020B0604030504040204" pitchFamily="50" charset="-128"/>
              </a:rPr>
              <a:t>提供</a:t>
            </a:r>
          </a:p>
        </p:txBody>
      </p:sp>
      <p:sp>
        <p:nvSpPr>
          <p:cNvPr id="29" name="正方形/長方形 28">
            <a:extLst>
              <a:ext uri="{FF2B5EF4-FFF2-40B4-BE49-F238E27FC236}">
                <a16:creationId xmlns:a16="http://schemas.microsoft.com/office/drawing/2014/main" id="{AA52A05E-9C36-E65E-D274-552FFC4D0090}"/>
              </a:ext>
            </a:extLst>
          </p:cNvPr>
          <p:cNvSpPr/>
          <p:nvPr/>
        </p:nvSpPr>
        <p:spPr>
          <a:xfrm>
            <a:off x="1115616" y="2314397"/>
            <a:ext cx="429864" cy="35804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a:solidFill>
                  <a:schemeClr val="tx1"/>
                </a:solidFill>
                <a:latin typeface="メイリオ" panose="020B0604030504040204" pitchFamily="50" charset="-128"/>
                <a:ea typeface="メイリオ" panose="020B0604030504040204" pitchFamily="50" charset="-128"/>
              </a:rPr>
              <a:t>個人・企業・団体（市内外）</a:t>
            </a:r>
          </a:p>
        </p:txBody>
      </p:sp>
      <p:sp>
        <p:nvSpPr>
          <p:cNvPr id="30" name="正方形/長方形 29">
            <a:extLst>
              <a:ext uri="{FF2B5EF4-FFF2-40B4-BE49-F238E27FC236}">
                <a16:creationId xmlns:a16="http://schemas.microsoft.com/office/drawing/2014/main" id="{FD4B5957-FB69-0E8D-2776-90584DF64B08}"/>
              </a:ext>
            </a:extLst>
          </p:cNvPr>
          <p:cNvSpPr/>
          <p:nvPr/>
        </p:nvSpPr>
        <p:spPr>
          <a:xfrm>
            <a:off x="3893873" y="2768569"/>
            <a:ext cx="1580210" cy="4266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社</a:t>
            </a:r>
            <a:br>
              <a:rPr kumimoji="1" lang="en-US" altLang="ja-JP" dirty="0">
                <a:solidFill>
                  <a:schemeClr val="tx1"/>
                </a:solidFill>
                <a:latin typeface="メイリオ" panose="020B0604030504040204" pitchFamily="50" charset="-128"/>
                <a:ea typeface="メイリオ" panose="020B0604030504040204" pitchFamily="50" charset="-128"/>
              </a:rPr>
            </a:br>
            <a:r>
              <a:rPr kumimoji="1" lang="ja-JP" altLang="en-US" dirty="0">
                <a:solidFill>
                  <a:schemeClr val="tx1"/>
                </a:solidFill>
                <a:latin typeface="メイリオ" panose="020B0604030504040204" pitchFamily="50" charset="-128"/>
                <a:ea typeface="メイリオ" panose="020B0604030504040204" pitchFamily="50" charset="-128"/>
              </a:rPr>
              <a:t>Ａ</a:t>
            </a:r>
            <a:endParaRPr kumimoji="1" lang="en-US" altLang="ja-JP" dirty="0">
              <a:solidFill>
                <a:schemeClr val="tx1"/>
              </a:solidFill>
              <a:latin typeface="メイリオ" panose="020B0604030504040204" pitchFamily="50" charset="-128"/>
              <a:ea typeface="メイリオ" panose="020B0604030504040204" pitchFamily="50" charset="-128"/>
            </a:endParaRPr>
          </a:p>
        </p:txBody>
      </p:sp>
      <p:sp>
        <p:nvSpPr>
          <p:cNvPr id="31" name="正方形/長方形 30">
            <a:extLst>
              <a:ext uri="{FF2B5EF4-FFF2-40B4-BE49-F238E27FC236}">
                <a16:creationId xmlns:a16="http://schemas.microsoft.com/office/drawing/2014/main" id="{98144BAF-85A0-9A59-BCE6-49DDE6A3E92E}"/>
              </a:ext>
            </a:extLst>
          </p:cNvPr>
          <p:cNvSpPr/>
          <p:nvPr/>
        </p:nvSpPr>
        <p:spPr>
          <a:xfrm>
            <a:off x="2411760" y="2314397"/>
            <a:ext cx="429864" cy="1994383"/>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dirty="0">
                <a:solidFill>
                  <a:schemeClr val="tx1"/>
                </a:solidFill>
                <a:latin typeface="メイリオ" panose="020B0604030504040204" pitchFamily="50" charset="-128"/>
                <a:ea typeface="メイリオ" panose="020B0604030504040204" pitchFamily="50" charset="-128"/>
              </a:rPr>
              <a:t>サービス提供者</a:t>
            </a:r>
          </a:p>
        </p:txBody>
      </p:sp>
      <p:sp>
        <p:nvSpPr>
          <p:cNvPr id="33" name="正方形/長方形 32">
            <a:extLst>
              <a:ext uri="{FF2B5EF4-FFF2-40B4-BE49-F238E27FC236}">
                <a16:creationId xmlns:a16="http://schemas.microsoft.com/office/drawing/2014/main" id="{52067497-44C4-15E5-9EE4-914C5396B9A3}"/>
              </a:ext>
            </a:extLst>
          </p:cNvPr>
          <p:cNvSpPr/>
          <p:nvPr/>
        </p:nvSpPr>
        <p:spPr>
          <a:xfrm>
            <a:off x="8316416" y="2314396"/>
            <a:ext cx="429864" cy="358043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国</a:t>
            </a:r>
          </a:p>
        </p:txBody>
      </p:sp>
      <p:sp>
        <p:nvSpPr>
          <p:cNvPr id="34" name="正方形/長方形 33">
            <a:extLst>
              <a:ext uri="{FF2B5EF4-FFF2-40B4-BE49-F238E27FC236}">
                <a16:creationId xmlns:a16="http://schemas.microsoft.com/office/drawing/2014/main" id="{00C2556D-DEA2-6D0E-ECE9-1DC1425AC63A}"/>
              </a:ext>
            </a:extLst>
          </p:cNvPr>
          <p:cNvSpPr/>
          <p:nvPr/>
        </p:nvSpPr>
        <p:spPr>
          <a:xfrm>
            <a:off x="7164288" y="2314397"/>
            <a:ext cx="655571" cy="16386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〇〇市</a:t>
            </a:r>
          </a:p>
        </p:txBody>
      </p:sp>
      <p:sp>
        <p:nvSpPr>
          <p:cNvPr id="35" name="正方形/長方形 34">
            <a:extLst>
              <a:ext uri="{FF2B5EF4-FFF2-40B4-BE49-F238E27FC236}">
                <a16:creationId xmlns:a16="http://schemas.microsoft.com/office/drawing/2014/main" id="{101EE2E9-9D88-B318-9ED5-14AA610F29C2}"/>
              </a:ext>
            </a:extLst>
          </p:cNvPr>
          <p:cNvSpPr/>
          <p:nvPr/>
        </p:nvSpPr>
        <p:spPr>
          <a:xfrm>
            <a:off x="7196525" y="4256193"/>
            <a:ext cx="615835" cy="163863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〇〇大学</a:t>
            </a:r>
          </a:p>
        </p:txBody>
      </p:sp>
      <p:cxnSp>
        <p:nvCxnSpPr>
          <p:cNvPr id="36" name="直線矢印コネクタ 35">
            <a:extLst>
              <a:ext uri="{FF2B5EF4-FFF2-40B4-BE49-F238E27FC236}">
                <a16:creationId xmlns:a16="http://schemas.microsoft.com/office/drawing/2014/main" id="{0E91027A-A5CD-2041-0B9F-AB0189836AB9}"/>
              </a:ext>
            </a:extLst>
          </p:cNvPr>
          <p:cNvCxnSpPr>
            <a:cxnSpLocks/>
          </p:cNvCxnSpPr>
          <p:nvPr/>
        </p:nvCxnSpPr>
        <p:spPr>
          <a:xfrm flipH="1">
            <a:off x="1547664" y="2993551"/>
            <a:ext cx="799235" cy="0"/>
          </a:xfrm>
          <a:prstGeom prst="straightConnector1">
            <a:avLst/>
          </a:prstGeom>
          <a:ln w="1270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27D6E2CA-DF84-B873-EC5F-1227957C29EE}"/>
              </a:ext>
            </a:extLst>
          </p:cNvPr>
          <p:cNvCxnSpPr>
            <a:cxnSpLocks/>
          </p:cNvCxnSpPr>
          <p:nvPr/>
        </p:nvCxnSpPr>
        <p:spPr>
          <a:xfrm flipH="1">
            <a:off x="6516216" y="5301208"/>
            <a:ext cx="648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97BFF407-1C65-A8BB-F159-CBA5FCFBA539}"/>
              </a:ext>
            </a:extLst>
          </p:cNvPr>
          <p:cNvCxnSpPr>
            <a:cxnSpLocks/>
          </p:cNvCxnSpPr>
          <p:nvPr/>
        </p:nvCxnSpPr>
        <p:spPr>
          <a:xfrm flipH="1">
            <a:off x="2843808" y="2993551"/>
            <a:ext cx="799235" cy="0"/>
          </a:xfrm>
          <a:prstGeom prst="straightConnector1">
            <a:avLst/>
          </a:prstGeom>
          <a:ln w="1270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E3BE3520-44D9-6F40-7D7B-CCE85267D80E}"/>
              </a:ext>
            </a:extLst>
          </p:cNvPr>
          <p:cNvCxnSpPr>
            <a:cxnSpLocks/>
          </p:cNvCxnSpPr>
          <p:nvPr/>
        </p:nvCxnSpPr>
        <p:spPr>
          <a:xfrm>
            <a:off x="1547664" y="3646993"/>
            <a:ext cx="799235" cy="0"/>
          </a:xfrm>
          <a:prstGeom prst="straightConnector1">
            <a:avLst/>
          </a:prstGeom>
          <a:ln w="1270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0F857C42-B80B-6680-B1AA-1F577F7A0125}"/>
              </a:ext>
            </a:extLst>
          </p:cNvPr>
          <p:cNvCxnSpPr>
            <a:cxnSpLocks/>
          </p:cNvCxnSpPr>
          <p:nvPr/>
        </p:nvCxnSpPr>
        <p:spPr>
          <a:xfrm>
            <a:off x="2843808" y="3646993"/>
            <a:ext cx="799235" cy="0"/>
          </a:xfrm>
          <a:prstGeom prst="straightConnector1">
            <a:avLst/>
          </a:prstGeom>
          <a:ln w="1270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80A256BE-DDDB-302D-23AD-80A840BD90AF}"/>
              </a:ext>
            </a:extLst>
          </p:cNvPr>
          <p:cNvCxnSpPr>
            <a:cxnSpLocks/>
          </p:cNvCxnSpPr>
          <p:nvPr/>
        </p:nvCxnSpPr>
        <p:spPr>
          <a:xfrm flipH="1">
            <a:off x="1564992" y="4775067"/>
            <a:ext cx="2052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AE7094F4-5AAF-5614-5A9A-46BF397BEC08}"/>
              </a:ext>
            </a:extLst>
          </p:cNvPr>
          <p:cNvCxnSpPr>
            <a:cxnSpLocks/>
          </p:cNvCxnSpPr>
          <p:nvPr/>
        </p:nvCxnSpPr>
        <p:spPr>
          <a:xfrm>
            <a:off x="1622282" y="5325670"/>
            <a:ext cx="2013614" cy="0"/>
          </a:xfrm>
          <a:prstGeom prst="straightConnector1">
            <a:avLst/>
          </a:prstGeom>
          <a:ln w="12700">
            <a:solidFill>
              <a:schemeClr val="tx1"/>
            </a:solidFill>
            <a:prstDash val="dash"/>
            <a:tailEnd type="triangle" w="lg" len="lg"/>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2F86E727-B566-E228-A492-EB704614CCA8}"/>
              </a:ext>
            </a:extLst>
          </p:cNvPr>
          <p:cNvSpPr txBox="1"/>
          <p:nvPr/>
        </p:nvSpPr>
        <p:spPr>
          <a:xfrm>
            <a:off x="1619671" y="2620581"/>
            <a:ext cx="760451" cy="577081"/>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サービス</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提供</a:t>
            </a:r>
            <a:endParaRPr kumimoji="1" lang="en-US" altLang="ja-JP" sz="1050" dirty="0">
              <a:latin typeface="メイリオ" panose="020B0604030504040204" pitchFamily="50" charset="-128"/>
              <a:ea typeface="メイリオ" panose="020B0604030504040204" pitchFamily="50" charset="-128"/>
            </a:endParaRPr>
          </a:p>
          <a:p>
            <a:pPr algn="ctr"/>
            <a:r>
              <a:rPr kumimoji="1" lang="en-US" altLang="ja-JP" sz="1050" dirty="0">
                <a:latin typeface="メイリオ" panose="020B0604030504040204" pitchFamily="50" charset="-128"/>
                <a:ea typeface="メイリオ" panose="020B0604030504040204" pitchFamily="50" charset="-128"/>
              </a:rPr>
              <a:t>25</a:t>
            </a:r>
            <a:r>
              <a:rPr kumimoji="1" lang="ja-JP" altLang="en-US" sz="1050" dirty="0">
                <a:latin typeface="メイリオ" panose="020B0604030504040204" pitchFamily="50" charset="-128"/>
                <a:ea typeface="メイリオ" panose="020B0604030504040204" pitchFamily="50" charset="-128"/>
              </a:rPr>
              <a:t>社</a:t>
            </a:r>
          </a:p>
        </p:txBody>
      </p:sp>
      <p:sp>
        <p:nvSpPr>
          <p:cNvPr id="44" name="テキスト ボックス 43">
            <a:extLst>
              <a:ext uri="{FF2B5EF4-FFF2-40B4-BE49-F238E27FC236}">
                <a16:creationId xmlns:a16="http://schemas.microsoft.com/office/drawing/2014/main" id="{9256A4EF-4D1B-D1D4-1155-982B7A3355E9}"/>
              </a:ext>
            </a:extLst>
          </p:cNvPr>
          <p:cNvSpPr txBox="1"/>
          <p:nvPr/>
        </p:nvSpPr>
        <p:spPr>
          <a:xfrm>
            <a:off x="1500915" y="3809494"/>
            <a:ext cx="838837" cy="738664"/>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サービス</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利用料</a:t>
            </a:r>
            <a:endParaRPr kumimoji="1" lang="en-US" altLang="ja-JP" sz="1050" dirty="0">
              <a:latin typeface="メイリオ" panose="020B0604030504040204" pitchFamily="50" charset="-128"/>
              <a:ea typeface="メイリオ" panose="020B0604030504040204" pitchFamily="50" charset="-128"/>
            </a:endParaRPr>
          </a:p>
          <a:p>
            <a:pPr algn="ctr"/>
            <a:r>
              <a:rPr kumimoji="1" lang="en-US" altLang="ja-JP" sz="1050" dirty="0">
                <a:latin typeface="メイリオ" panose="020B0604030504040204" pitchFamily="50" charset="-128"/>
                <a:ea typeface="メイリオ" panose="020B0604030504040204" pitchFamily="50" charset="-128"/>
              </a:rPr>
              <a:t>XX</a:t>
            </a:r>
            <a:r>
              <a:rPr kumimoji="1" lang="ja-JP" altLang="en-US" sz="1050" dirty="0">
                <a:latin typeface="メイリオ" panose="020B0604030504040204" pitchFamily="50" charset="-128"/>
                <a:ea typeface="メイリオ" panose="020B0604030504040204" pitchFamily="50" charset="-128"/>
              </a:rPr>
              <a:t>万円</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月・社</a:t>
            </a:r>
          </a:p>
        </p:txBody>
      </p:sp>
      <p:sp>
        <p:nvSpPr>
          <p:cNvPr id="45" name="楕円 44">
            <a:extLst>
              <a:ext uri="{FF2B5EF4-FFF2-40B4-BE49-F238E27FC236}">
                <a16:creationId xmlns:a16="http://schemas.microsoft.com/office/drawing/2014/main" id="{9900B4BD-D926-C750-AF14-59B4E7B6D568}"/>
              </a:ext>
            </a:extLst>
          </p:cNvPr>
          <p:cNvSpPr/>
          <p:nvPr/>
        </p:nvSpPr>
        <p:spPr>
          <a:xfrm>
            <a:off x="1835696" y="3520497"/>
            <a:ext cx="259401" cy="25940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kumimoji="1" lang="ja-JP" altLang="en-US" sz="1600" b="1" dirty="0">
                <a:latin typeface="メイリオ" panose="020B0604030504040204" pitchFamily="50" charset="-128"/>
                <a:ea typeface="メイリオ" panose="020B0604030504040204" pitchFamily="50" charset="-128"/>
              </a:rPr>
              <a:t>￥</a:t>
            </a:r>
          </a:p>
        </p:txBody>
      </p:sp>
      <p:sp>
        <p:nvSpPr>
          <p:cNvPr id="46" name="テキスト ボックス 45">
            <a:extLst>
              <a:ext uri="{FF2B5EF4-FFF2-40B4-BE49-F238E27FC236}">
                <a16:creationId xmlns:a16="http://schemas.microsoft.com/office/drawing/2014/main" id="{BE81BF44-1209-7A69-6DA4-5744AF37265E}"/>
              </a:ext>
            </a:extLst>
          </p:cNvPr>
          <p:cNvSpPr txBox="1"/>
          <p:nvPr/>
        </p:nvSpPr>
        <p:spPr>
          <a:xfrm>
            <a:off x="1971645" y="5445224"/>
            <a:ext cx="852458" cy="577081"/>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サービス</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利用料</a:t>
            </a:r>
            <a:endParaRPr kumimoji="1" lang="en-US" altLang="ja-JP" sz="1050" dirty="0">
              <a:latin typeface="メイリオ" panose="020B0604030504040204" pitchFamily="50" charset="-128"/>
              <a:ea typeface="メイリオ" panose="020B0604030504040204" pitchFamily="50" charset="-128"/>
            </a:endParaRPr>
          </a:p>
          <a:p>
            <a:pPr algn="ctr"/>
            <a:r>
              <a:rPr kumimoji="1" lang="en-US" altLang="ja-JP" sz="1050" dirty="0">
                <a:latin typeface="メイリオ" panose="020B0604030504040204" pitchFamily="50" charset="-128"/>
                <a:ea typeface="メイリオ" panose="020B0604030504040204" pitchFamily="50" charset="-128"/>
              </a:rPr>
              <a:t>XX</a:t>
            </a:r>
            <a:r>
              <a:rPr kumimoji="1" lang="ja-JP" altLang="en-US" sz="1050" dirty="0">
                <a:latin typeface="メイリオ" panose="020B0604030504040204" pitchFamily="50" charset="-128"/>
                <a:ea typeface="メイリオ" panose="020B0604030504040204" pitchFamily="50" charset="-128"/>
              </a:rPr>
              <a:t>万円</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月</a:t>
            </a:r>
          </a:p>
        </p:txBody>
      </p:sp>
      <p:sp>
        <p:nvSpPr>
          <p:cNvPr id="47" name="楕円 46">
            <a:extLst>
              <a:ext uri="{FF2B5EF4-FFF2-40B4-BE49-F238E27FC236}">
                <a16:creationId xmlns:a16="http://schemas.microsoft.com/office/drawing/2014/main" id="{90776000-32E4-909D-2849-DA20504DA137}"/>
              </a:ext>
            </a:extLst>
          </p:cNvPr>
          <p:cNvSpPr/>
          <p:nvPr/>
        </p:nvSpPr>
        <p:spPr>
          <a:xfrm>
            <a:off x="2267744" y="5186016"/>
            <a:ext cx="259401" cy="25940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kumimoji="1" lang="ja-JP" altLang="en-US" sz="1600" b="1" dirty="0">
                <a:latin typeface="メイリオ" panose="020B0604030504040204" pitchFamily="50" charset="-128"/>
                <a:ea typeface="メイリオ" panose="020B0604030504040204" pitchFamily="50" charset="-128"/>
              </a:rPr>
              <a:t>￥</a:t>
            </a:r>
          </a:p>
        </p:txBody>
      </p:sp>
      <p:sp>
        <p:nvSpPr>
          <p:cNvPr id="48" name="テキスト ボックス 47">
            <a:extLst>
              <a:ext uri="{FF2B5EF4-FFF2-40B4-BE49-F238E27FC236}">
                <a16:creationId xmlns:a16="http://schemas.microsoft.com/office/drawing/2014/main" id="{7EE25C86-3558-27CE-BB3D-38614E847E62}"/>
              </a:ext>
            </a:extLst>
          </p:cNvPr>
          <p:cNvSpPr txBox="1"/>
          <p:nvPr/>
        </p:nvSpPr>
        <p:spPr>
          <a:xfrm>
            <a:off x="2051720" y="4555949"/>
            <a:ext cx="1114950" cy="253916"/>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サービス提供</a:t>
            </a:r>
          </a:p>
        </p:txBody>
      </p:sp>
      <p:sp>
        <p:nvSpPr>
          <p:cNvPr id="49" name="テキスト ボックス 48">
            <a:extLst>
              <a:ext uri="{FF2B5EF4-FFF2-40B4-BE49-F238E27FC236}">
                <a16:creationId xmlns:a16="http://schemas.microsoft.com/office/drawing/2014/main" id="{34D0EAAE-EEE7-9FE2-0034-2D73A62871BE}"/>
              </a:ext>
            </a:extLst>
          </p:cNvPr>
          <p:cNvSpPr txBox="1"/>
          <p:nvPr/>
        </p:nvSpPr>
        <p:spPr>
          <a:xfrm>
            <a:off x="2843807" y="2459052"/>
            <a:ext cx="834065" cy="577081"/>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機器･</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サービス</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提供</a:t>
            </a:r>
          </a:p>
        </p:txBody>
      </p:sp>
      <p:sp>
        <p:nvSpPr>
          <p:cNvPr id="50" name="テキスト ボックス 49">
            <a:extLst>
              <a:ext uri="{FF2B5EF4-FFF2-40B4-BE49-F238E27FC236}">
                <a16:creationId xmlns:a16="http://schemas.microsoft.com/office/drawing/2014/main" id="{6B288C57-8CC5-05E5-2376-A021792CE60B}"/>
              </a:ext>
            </a:extLst>
          </p:cNvPr>
          <p:cNvSpPr txBox="1"/>
          <p:nvPr/>
        </p:nvSpPr>
        <p:spPr>
          <a:xfrm>
            <a:off x="2747876" y="3797025"/>
            <a:ext cx="965912" cy="738664"/>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機器･</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サービス</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利用料</a:t>
            </a:r>
            <a:endParaRPr kumimoji="1" lang="en-US" altLang="ja-JP" sz="1050" dirty="0">
              <a:latin typeface="メイリオ" panose="020B0604030504040204" pitchFamily="50" charset="-128"/>
              <a:ea typeface="メイリオ" panose="020B0604030504040204" pitchFamily="50" charset="-128"/>
            </a:endParaRPr>
          </a:p>
          <a:p>
            <a:pPr algn="ctr"/>
            <a:r>
              <a:rPr kumimoji="1" lang="en-US" altLang="ja-JP" sz="1050" dirty="0">
                <a:latin typeface="メイリオ" panose="020B0604030504040204" pitchFamily="50" charset="-128"/>
                <a:ea typeface="メイリオ" panose="020B0604030504040204" pitchFamily="50" charset="-128"/>
              </a:rPr>
              <a:t>XX</a:t>
            </a:r>
            <a:r>
              <a:rPr kumimoji="1" lang="ja-JP" altLang="en-US" sz="1050" dirty="0">
                <a:latin typeface="メイリオ" panose="020B0604030504040204" pitchFamily="50" charset="-128"/>
                <a:ea typeface="メイリオ" panose="020B0604030504040204" pitchFamily="50" charset="-128"/>
              </a:rPr>
              <a:t>万円</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月</a:t>
            </a:r>
          </a:p>
        </p:txBody>
      </p:sp>
      <p:sp>
        <p:nvSpPr>
          <p:cNvPr id="51" name="楕円 50">
            <a:extLst>
              <a:ext uri="{FF2B5EF4-FFF2-40B4-BE49-F238E27FC236}">
                <a16:creationId xmlns:a16="http://schemas.microsoft.com/office/drawing/2014/main" id="{E6B3286B-2E27-D68F-CE6A-0D9CF46B3394}"/>
              </a:ext>
            </a:extLst>
          </p:cNvPr>
          <p:cNvSpPr/>
          <p:nvPr/>
        </p:nvSpPr>
        <p:spPr>
          <a:xfrm>
            <a:off x="3088463" y="3520497"/>
            <a:ext cx="259401" cy="25940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kumimoji="1" lang="ja-JP" altLang="en-US" sz="1600" b="1" dirty="0">
                <a:latin typeface="メイリオ" panose="020B0604030504040204" pitchFamily="50" charset="-128"/>
                <a:ea typeface="メイリオ" panose="020B0604030504040204" pitchFamily="50" charset="-128"/>
              </a:rPr>
              <a:t>￥</a:t>
            </a:r>
          </a:p>
        </p:txBody>
      </p:sp>
      <p:sp>
        <p:nvSpPr>
          <p:cNvPr id="52" name="テキスト ボックス 51">
            <a:extLst>
              <a:ext uri="{FF2B5EF4-FFF2-40B4-BE49-F238E27FC236}">
                <a16:creationId xmlns:a16="http://schemas.microsoft.com/office/drawing/2014/main" id="{66A09F29-FE08-1A84-D528-D3BFFCC0B817}"/>
              </a:ext>
            </a:extLst>
          </p:cNvPr>
          <p:cNvSpPr txBox="1"/>
          <p:nvPr/>
        </p:nvSpPr>
        <p:spPr>
          <a:xfrm>
            <a:off x="6732240" y="5339372"/>
            <a:ext cx="423147" cy="1061829"/>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研究</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環境</a:t>
            </a:r>
            <a:endParaRPr kumimoji="1"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開放</a:t>
            </a:r>
            <a:endParaRPr kumimoji="1" lang="en-US" altLang="ja-JP" sz="1050" dirty="0">
              <a:latin typeface="メイリオ" panose="020B0604030504040204" pitchFamily="50" charset="-128"/>
              <a:ea typeface="メイリオ" panose="020B0604030504040204" pitchFamily="50" charset="-128"/>
            </a:endParaRPr>
          </a:p>
        </p:txBody>
      </p:sp>
      <p:sp>
        <p:nvSpPr>
          <p:cNvPr id="54" name="テキスト ボックス 53">
            <a:extLst>
              <a:ext uri="{FF2B5EF4-FFF2-40B4-BE49-F238E27FC236}">
                <a16:creationId xmlns:a16="http://schemas.microsoft.com/office/drawing/2014/main" id="{2CB0D7DC-ED7F-6A04-4B7D-FA3A5DF4A627}"/>
              </a:ext>
            </a:extLst>
          </p:cNvPr>
          <p:cNvSpPr txBox="1"/>
          <p:nvPr/>
        </p:nvSpPr>
        <p:spPr>
          <a:xfrm>
            <a:off x="6660232" y="2924944"/>
            <a:ext cx="453970" cy="253916"/>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参画</a:t>
            </a:r>
            <a:endParaRPr kumimoji="1" lang="en-US" altLang="ja-JP" sz="1050" dirty="0">
              <a:latin typeface="メイリオ" panose="020B0604030504040204" pitchFamily="50" charset="-128"/>
              <a:ea typeface="メイリオ" panose="020B0604030504040204" pitchFamily="50" charset="-128"/>
            </a:endParaRPr>
          </a:p>
        </p:txBody>
      </p:sp>
      <p:cxnSp>
        <p:nvCxnSpPr>
          <p:cNvPr id="55" name="直線矢印コネクタ 54">
            <a:extLst>
              <a:ext uri="{FF2B5EF4-FFF2-40B4-BE49-F238E27FC236}">
                <a16:creationId xmlns:a16="http://schemas.microsoft.com/office/drawing/2014/main" id="{45B2921F-F0F3-832F-6589-4ED35B339244}"/>
              </a:ext>
            </a:extLst>
          </p:cNvPr>
          <p:cNvCxnSpPr>
            <a:cxnSpLocks/>
          </p:cNvCxnSpPr>
          <p:nvPr/>
        </p:nvCxnSpPr>
        <p:spPr>
          <a:xfrm flipH="1">
            <a:off x="6516216" y="3116926"/>
            <a:ext cx="612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56" name="テキスト ボックス 55">
            <a:extLst>
              <a:ext uri="{FF2B5EF4-FFF2-40B4-BE49-F238E27FC236}">
                <a16:creationId xmlns:a16="http://schemas.microsoft.com/office/drawing/2014/main" id="{BD26C46A-C74C-DA69-ED7E-32532251E7B0}"/>
              </a:ext>
            </a:extLst>
          </p:cNvPr>
          <p:cNvSpPr txBox="1"/>
          <p:nvPr/>
        </p:nvSpPr>
        <p:spPr>
          <a:xfrm>
            <a:off x="6660232" y="4759260"/>
            <a:ext cx="453970" cy="253916"/>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参画</a:t>
            </a:r>
            <a:endParaRPr kumimoji="1" lang="en-US" altLang="ja-JP" sz="1050" dirty="0">
              <a:latin typeface="メイリオ" panose="020B0604030504040204" pitchFamily="50" charset="-128"/>
              <a:ea typeface="メイリオ" panose="020B0604030504040204" pitchFamily="50" charset="-128"/>
            </a:endParaRPr>
          </a:p>
        </p:txBody>
      </p:sp>
      <p:cxnSp>
        <p:nvCxnSpPr>
          <p:cNvPr id="57" name="直線矢印コネクタ 56">
            <a:extLst>
              <a:ext uri="{FF2B5EF4-FFF2-40B4-BE49-F238E27FC236}">
                <a16:creationId xmlns:a16="http://schemas.microsoft.com/office/drawing/2014/main" id="{A7985EAC-BA93-3E35-9627-2616924EA0B8}"/>
              </a:ext>
            </a:extLst>
          </p:cNvPr>
          <p:cNvCxnSpPr>
            <a:cxnSpLocks/>
          </p:cNvCxnSpPr>
          <p:nvPr/>
        </p:nvCxnSpPr>
        <p:spPr>
          <a:xfrm flipH="1">
            <a:off x="6516216" y="4951242"/>
            <a:ext cx="648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68205D43-BA9F-A88E-605C-5EC2E45AD879}"/>
              </a:ext>
            </a:extLst>
          </p:cNvPr>
          <p:cNvGrpSpPr/>
          <p:nvPr/>
        </p:nvGrpSpPr>
        <p:grpSpPr>
          <a:xfrm>
            <a:off x="7812360" y="3003436"/>
            <a:ext cx="504000" cy="259401"/>
            <a:chOff x="7090143" y="3163215"/>
            <a:chExt cx="504000" cy="259401"/>
          </a:xfrm>
        </p:grpSpPr>
        <p:cxnSp>
          <p:nvCxnSpPr>
            <p:cNvPr id="59" name="直線矢印コネクタ 58">
              <a:extLst>
                <a:ext uri="{FF2B5EF4-FFF2-40B4-BE49-F238E27FC236}">
                  <a16:creationId xmlns:a16="http://schemas.microsoft.com/office/drawing/2014/main" id="{C28D6572-FEFA-8BCE-D289-FD7555175F4F}"/>
                </a:ext>
              </a:extLst>
            </p:cNvPr>
            <p:cNvCxnSpPr>
              <a:cxnSpLocks/>
            </p:cNvCxnSpPr>
            <p:nvPr/>
          </p:nvCxnSpPr>
          <p:spPr>
            <a:xfrm flipH="1">
              <a:off x="7090143" y="3300656"/>
              <a:ext cx="504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0" name="楕円 59">
              <a:extLst>
                <a:ext uri="{FF2B5EF4-FFF2-40B4-BE49-F238E27FC236}">
                  <a16:creationId xmlns:a16="http://schemas.microsoft.com/office/drawing/2014/main" id="{13FDCD54-AA5D-E0BF-8047-DFF7821E4246}"/>
                </a:ext>
              </a:extLst>
            </p:cNvPr>
            <p:cNvSpPr/>
            <p:nvPr/>
          </p:nvSpPr>
          <p:spPr>
            <a:xfrm>
              <a:off x="7273311" y="3163215"/>
              <a:ext cx="259401" cy="25940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kumimoji="1" lang="ja-JP" altLang="en-US" sz="1600" b="1" dirty="0">
                  <a:latin typeface="メイリオ" panose="020B0604030504040204" pitchFamily="50" charset="-128"/>
                  <a:ea typeface="メイリオ" panose="020B0604030504040204" pitchFamily="50" charset="-128"/>
                </a:rPr>
                <a:t>￥</a:t>
              </a:r>
            </a:p>
          </p:txBody>
        </p:sp>
      </p:grpSp>
      <p:sp>
        <p:nvSpPr>
          <p:cNvPr id="61" name="テキスト ボックス 60">
            <a:extLst>
              <a:ext uri="{FF2B5EF4-FFF2-40B4-BE49-F238E27FC236}">
                <a16:creationId xmlns:a16="http://schemas.microsoft.com/office/drawing/2014/main" id="{7B1D1749-7B8D-E351-537A-8525C34F8C49}"/>
              </a:ext>
            </a:extLst>
          </p:cNvPr>
          <p:cNvSpPr txBox="1"/>
          <p:nvPr/>
        </p:nvSpPr>
        <p:spPr>
          <a:xfrm>
            <a:off x="7799801" y="2636912"/>
            <a:ext cx="588623" cy="415498"/>
          </a:xfrm>
          <a:prstGeom prst="rect">
            <a:avLst/>
          </a:prstGeom>
          <a:noFill/>
        </p:spPr>
        <p:txBody>
          <a:bodyPr wrap="square" rtlCol="0">
            <a:spAutoFit/>
          </a:bodyPr>
          <a:lstStyle/>
          <a:p>
            <a:pPr algn="ctr"/>
            <a:r>
              <a:rPr lang="ja-JP" altLang="en-US" sz="1050" dirty="0">
                <a:latin typeface="メイリオ" panose="020B0604030504040204" pitchFamily="50" charset="-128"/>
                <a:ea typeface="メイリオ" panose="020B0604030504040204" pitchFamily="50" charset="-128"/>
              </a:rPr>
              <a:t>総務省</a:t>
            </a:r>
            <a:endParaRPr lang="en-US" altLang="ja-JP" sz="1050" dirty="0">
              <a:latin typeface="メイリオ" panose="020B0604030504040204" pitchFamily="50" charset="-128"/>
              <a:ea typeface="メイリオ" panose="020B0604030504040204" pitchFamily="50" charset="-128"/>
            </a:endParaRPr>
          </a:p>
          <a:p>
            <a:pPr algn="ctr"/>
            <a:r>
              <a:rPr kumimoji="1" lang="ja-JP" altLang="en-US" sz="1050" dirty="0">
                <a:latin typeface="メイリオ" panose="020B0604030504040204" pitchFamily="50" charset="-128"/>
                <a:ea typeface="メイリオ" panose="020B0604030504040204" pitchFamily="50" charset="-128"/>
              </a:rPr>
              <a:t>補助金</a:t>
            </a:r>
            <a:endParaRPr kumimoji="1" lang="en-US" altLang="ja-JP" sz="1050" dirty="0">
              <a:latin typeface="メイリオ" panose="020B0604030504040204" pitchFamily="50" charset="-128"/>
              <a:ea typeface="メイリオ" panose="020B0604030504040204" pitchFamily="50" charset="-128"/>
            </a:endParaRPr>
          </a:p>
        </p:txBody>
      </p:sp>
      <p:sp>
        <p:nvSpPr>
          <p:cNvPr id="1544" name="正方形/長方形 1543">
            <a:extLst>
              <a:ext uri="{FF2B5EF4-FFF2-40B4-BE49-F238E27FC236}">
                <a16:creationId xmlns:a16="http://schemas.microsoft.com/office/drawing/2014/main" id="{7C6267E2-61DE-5914-349B-9669ACDCD267}"/>
              </a:ext>
            </a:extLst>
          </p:cNvPr>
          <p:cNvSpPr/>
          <p:nvPr/>
        </p:nvSpPr>
        <p:spPr>
          <a:xfrm>
            <a:off x="3899443" y="3797025"/>
            <a:ext cx="1580210" cy="4266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社</a:t>
            </a:r>
            <a:br>
              <a:rPr kumimoji="1" lang="en-US" altLang="ja-JP" dirty="0">
                <a:solidFill>
                  <a:schemeClr val="tx1"/>
                </a:solidFill>
                <a:latin typeface="メイリオ" panose="020B0604030504040204" pitchFamily="50" charset="-128"/>
                <a:ea typeface="メイリオ" panose="020B0604030504040204" pitchFamily="50" charset="-128"/>
              </a:rPr>
            </a:br>
            <a:r>
              <a:rPr kumimoji="1" lang="ja-JP" altLang="en-US" dirty="0">
                <a:solidFill>
                  <a:schemeClr val="tx1"/>
                </a:solidFill>
                <a:latin typeface="メイリオ" panose="020B0604030504040204" pitchFamily="50" charset="-128"/>
                <a:ea typeface="メイリオ" panose="020B0604030504040204" pitchFamily="50" charset="-128"/>
              </a:rPr>
              <a:t>Ｂ</a:t>
            </a:r>
            <a:endParaRPr kumimoji="1" lang="en-US" altLang="ja-JP" dirty="0">
              <a:solidFill>
                <a:schemeClr val="tx1"/>
              </a:solidFill>
              <a:latin typeface="メイリオ" panose="020B0604030504040204" pitchFamily="50" charset="-128"/>
              <a:ea typeface="メイリオ" panose="020B0604030504040204" pitchFamily="50" charset="-128"/>
            </a:endParaRPr>
          </a:p>
        </p:txBody>
      </p:sp>
      <p:sp>
        <p:nvSpPr>
          <p:cNvPr id="1545" name="正方形/長方形 1544">
            <a:extLst>
              <a:ext uri="{FF2B5EF4-FFF2-40B4-BE49-F238E27FC236}">
                <a16:creationId xmlns:a16="http://schemas.microsoft.com/office/drawing/2014/main" id="{74DA9666-3C77-EA68-C931-B7EE450B944A}"/>
              </a:ext>
            </a:extLst>
          </p:cNvPr>
          <p:cNvSpPr/>
          <p:nvPr/>
        </p:nvSpPr>
        <p:spPr>
          <a:xfrm>
            <a:off x="3877179" y="4845927"/>
            <a:ext cx="1580210" cy="4266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dirty="0">
                <a:solidFill>
                  <a:schemeClr val="tx1"/>
                </a:solidFill>
                <a:latin typeface="メイリオ" panose="020B0604030504040204" pitchFamily="50" charset="-128"/>
                <a:ea typeface="メイリオ" panose="020B0604030504040204" pitchFamily="50" charset="-128"/>
              </a:rPr>
              <a:t>社</a:t>
            </a:r>
            <a:br>
              <a:rPr kumimoji="1" lang="en-US" altLang="ja-JP" dirty="0">
                <a:solidFill>
                  <a:schemeClr val="tx1"/>
                </a:solidFill>
                <a:latin typeface="メイリオ" panose="020B0604030504040204" pitchFamily="50" charset="-128"/>
                <a:ea typeface="メイリオ" panose="020B0604030504040204" pitchFamily="50" charset="-128"/>
              </a:rPr>
            </a:br>
            <a:r>
              <a:rPr kumimoji="1" lang="ja-JP" altLang="en-US" dirty="0">
                <a:solidFill>
                  <a:schemeClr val="tx1"/>
                </a:solidFill>
                <a:latin typeface="メイリオ" panose="020B0604030504040204" pitchFamily="50" charset="-128"/>
                <a:ea typeface="メイリオ" panose="020B0604030504040204" pitchFamily="50" charset="-128"/>
              </a:rPr>
              <a:t>Ｃ</a:t>
            </a:r>
            <a:endParaRPr kumimoji="1" lang="en-US" altLang="ja-JP" dirty="0">
              <a:solidFill>
                <a:schemeClr val="tx1"/>
              </a:solidFill>
              <a:latin typeface="メイリオ" panose="020B0604030504040204" pitchFamily="50" charset="-128"/>
              <a:ea typeface="メイリオ" panose="020B0604030504040204" pitchFamily="50" charset="-128"/>
            </a:endParaRPr>
          </a:p>
        </p:txBody>
      </p:sp>
      <p:grpSp>
        <p:nvGrpSpPr>
          <p:cNvPr id="1546" name="グループ化 1545">
            <a:extLst>
              <a:ext uri="{FF2B5EF4-FFF2-40B4-BE49-F238E27FC236}">
                <a16:creationId xmlns:a16="http://schemas.microsoft.com/office/drawing/2014/main" id="{6B7A7BF9-A329-EC6D-6087-426BE6E42B9A}"/>
              </a:ext>
            </a:extLst>
          </p:cNvPr>
          <p:cNvGrpSpPr/>
          <p:nvPr/>
        </p:nvGrpSpPr>
        <p:grpSpPr>
          <a:xfrm>
            <a:off x="6588560" y="2611515"/>
            <a:ext cx="504000" cy="259401"/>
            <a:chOff x="7090143" y="3163215"/>
            <a:chExt cx="504000" cy="259401"/>
          </a:xfrm>
        </p:grpSpPr>
        <p:cxnSp>
          <p:nvCxnSpPr>
            <p:cNvPr id="1547" name="直線矢印コネクタ 1546">
              <a:extLst>
                <a:ext uri="{FF2B5EF4-FFF2-40B4-BE49-F238E27FC236}">
                  <a16:creationId xmlns:a16="http://schemas.microsoft.com/office/drawing/2014/main" id="{1828B5D7-22B5-BB34-3920-9BDCB094CCF8}"/>
                </a:ext>
              </a:extLst>
            </p:cNvPr>
            <p:cNvCxnSpPr>
              <a:cxnSpLocks/>
            </p:cNvCxnSpPr>
            <p:nvPr/>
          </p:nvCxnSpPr>
          <p:spPr>
            <a:xfrm flipH="1">
              <a:off x="7090143" y="3300656"/>
              <a:ext cx="504000"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548" name="楕円 1547">
              <a:extLst>
                <a:ext uri="{FF2B5EF4-FFF2-40B4-BE49-F238E27FC236}">
                  <a16:creationId xmlns:a16="http://schemas.microsoft.com/office/drawing/2014/main" id="{A899A3DA-DF55-15E6-78AA-B3D21A1D40B0}"/>
                </a:ext>
              </a:extLst>
            </p:cNvPr>
            <p:cNvSpPr/>
            <p:nvPr/>
          </p:nvSpPr>
          <p:spPr>
            <a:xfrm>
              <a:off x="7273311" y="3163215"/>
              <a:ext cx="259401" cy="259401"/>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kumimoji="1" lang="ja-JP" altLang="en-US" sz="1600" b="1" dirty="0">
                  <a:latin typeface="メイリオ" panose="020B0604030504040204" pitchFamily="50" charset="-128"/>
                  <a:ea typeface="メイリオ" panose="020B0604030504040204" pitchFamily="50" charset="-128"/>
                </a:rPr>
                <a:t>￥</a:t>
              </a:r>
            </a:p>
          </p:txBody>
        </p:sp>
      </p:grpSp>
      <p:sp>
        <p:nvSpPr>
          <p:cNvPr id="1549" name="テキスト ボックス 1548">
            <a:extLst>
              <a:ext uri="{FF2B5EF4-FFF2-40B4-BE49-F238E27FC236}">
                <a16:creationId xmlns:a16="http://schemas.microsoft.com/office/drawing/2014/main" id="{ABB06CE1-940D-56D1-E63C-562EF3E63C3E}"/>
              </a:ext>
            </a:extLst>
          </p:cNvPr>
          <p:cNvSpPr txBox="1"/>
          <p:nvPr/>
        </p:nvSpPr>
        <p:spPr>
          <a:xfrm>
            <a:off x="6608292" y="2373081"/>
            <a:ext cx="588623" cy="253916"/>
          </a:xfrm>
          <a:prstGeom prst="rect">
            <a:avLst/>
          </a:prstGeom>
          <a:noFill/>
        </p:spPr>
        <p:txBody>
          <a:bodyPr wrap="square" rtlCol="0">
            <a:spAutoFit/>
          </a:bodyPr>
          <a:lstStyle/>
          <a:p>
            <a:pPr algn="ctr"/>
            <a:r>
              <a:rPr kumimoji="1" lang="ja-JP" altLang="en-US" sz="1050" dirty="0">
                <a:latin typeface="メイリオ" panose="020B0604030504040204" pitchFamily="50" charset="-128"/>
                <a:ea typeface="メイリオ" panose="020B0604030504040204" pitchFamily="50" charset="-128"/>
              </a:rPr>
              <a:t>構築費</a:t>
            </a:r>
            <a:endParaRPr kumimoji="1" lang="en-US" altLang="ja-JP" sz="1050" dirty="0">
              <a:latin typeface="メイリオ" panose="020B0604030504040204" pitchFamily="50" charset="-128"/>
              <a:ea typeface="メイリオ" panose="020B0604030504040204" pitchFamily="50" charset="-128"/>
            </a:endParaRPr>
          </a:p>
        </p:txBody>
      </p:sp>
      <p:sp>
        <p:nvSpPr>
          <p:cNvPr id="26" name="テキスト ボックス 25">
            <a:extLst>
              <a:ext uri="{FF2B5EF4-FFF2-40B4-BE49-F238E27FC236}">
                <a16:creationId xmlns:a16="http://schemas.microsoft.com/office/drawing/2014/main" id="{FE4208C6-9FE8-0A79-723B-99B6B72B1559}"/>
              </a:ext>
            </a:extLst>
          </p:cNvPr>
          <p:cNvSpPr txBox="1"/>
          <p:nvPr/>
        </p:nvSpPr>
        <p:spPr>
          <a:xfrm>
            <a:off x="4135756" y="1038145"/>
            <a:ext cx="2596484" cy="64633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wrap="square" numCol="1" spcCol="0" rtlCol="0" fromWordArt="0" anchor="ctr" anchorCtr="0" forceAA="0" compatLnSpc="1">
            <a:spAutoFit/>
          </a:bodyPr>
          <a:lstStyle/>
          <a:p>
            <a:pPr algn="ctr"/>
            <a:r>
              <a:rPr kumimoji="1" lang="ja-JP" altLang="en-US" sz="3600" u="sng" dirty="0">
                <a:solidFill>
                  <a:srgbClr val="FF0000"/>
                </a:solidFill>
              </a:rPr>
              <a:t>記載例</a:t>
            </a:r>
          </a:p>
        </p:txBody>
      </p:sp>
    </p:spTree>
    <p:extLst>
      <p:ext uri="{BB962C8B-B14F-4D97-AF65-F5344CB8AC3E}">
        <p14:creationId xmlns:p14="http://schemas.microsoft.com/office/powerpoint/2010/main" val="829938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39"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1939" name="think-cell data - do not delete" hidden="1"/>
                      <p:cNvPicPr>
                        <a:picLocks noChangeAspect="1"/>
                      </p:cNvPicPr>
                      <p:nvPr/>
                    </p:nvPicPr>
                    <p:blipFill>
                      <a:blip r:embed="rId4"/>
                      <a:stretch>
                        <a:fillRect/>
                      </a:stretch>
                    </p:blipFill>
                    <p:spPr>
                      <a:xfrm>
                        <a:off x="1588" y="1588"/>
                        <a:ext cx="1588" cy="1588"/>
                      </a:xfrm>
                      <a:prstGeom prst="rect">
                        <a:avLst/>
                      </a:prstGeom>
                    </p:spPr>
                  </p:pic>
                </p:oleObj>
              </mc:Fallback>
            </mc:AlternateContent>
          </a:graphicData>
        </a:graphic>
      </p:graphicFrame>
      <p:cxnSp>
        <p:nvCxnSpPr>
          <p:cNvPr id="1940" name="Straight Connector 71"/>
          <p:cNvCxnSpPr>
            <a:cxnSpLocks/>
          </p:cNvCxnSpPr>
          <p:nvPr/>
        </p:nvCxnSpPr>
        <p:spPr>
          <a:xfrm>
            <a:off x="1222744" y="2716307"/>
            <a:ext cx="10210898"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941" name="Straight Connector 71"/>
          <p:cNvCxnSpPr>
            <a:cxnSpLocks/>
          </p:cNvCxnSpPr>
          <p:nvPr/>
        </p:nvCxnSpPr>
        <p:spPr>
          <a:xfrm>
            <a:off x="1222744" y="3972709"/>
            <a:ext cx="10210898"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942" name="Straight Connector 71"/>
          <p:cNvCxnSpPr>
            <a:cxnSpLocks/>
          </p:cNvCxnSpPr>
          <p:nvPr/>
        </p:nvCxnSpPr>
        <p:spPr>
          <a:xfrm>
            <a:off x="1222744" y="5229111"/>
            <a:ext cx="10210898"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943" name="テキスト ボックス 6"/>
          <p:cNvSpPr txBox="1"/>
          <p:nvPr/>
        </p:nvSpPr>
        <p:spPr>
          <a:xfrm>
            <a:off x="1222745" y="1512106"/>
            <a:ext cx="2466443"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err="1">
                <a:ln>
                  <a:noFill/>
                </a:ln>
                <a:solidFill>
                  <a:srgbClr val="3EAD92"/>
                </a:solidFill>
                <a:effectLst/>
                <a:uLnTx/>
                <a:uFillTx/>
                <a:latin typeface="Trebuchet MS" panose="020B0603020202020204" pitchFamily="34" charset="0"/>
                <a:ea typeface="Meiryo UI" panose="020B0604030504040204" pitchFamily="50" charset="-128"/>
                <a:cs typeface="+mn-cs"/>
              </a:rPr>
              <a:t>Xxx</a:t>
            </a: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県</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xxx</a:t>
            </a: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市</a:t>
            </a:r>
            <a:endPar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944" name="テキスト ボックス 24"/>
          <p:cNvSpPr txBox="1"/>
          <p:nvPr/>
        </p:nvSpPr>
        <p:spPr>
          <a:xfrm>
            <a:off x="1222745" y="2768508"/>
            <a:ext cx="2466443"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45" name="テキスト ボックス 34"/>
          <p:cNvSpPr txBox="1"/>
          <p:nvPr/>
        </p:nvSpPr>
        <p:spPr>
          <a:xfrm>
            <a:off x="1222745" y="5281312"/>
            <a:ext cx="2466443"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grpSp>
        <p:nvGrpSpPr>
          <p:cNvPr id="1946" name="Group 200"/>
          <p:cNvGrpSpPr/>
          <p:nvPr/>
        </p:nvGrpSpPr>
        <p:grpSpPr>
          <a:xfrm>
            <a:off x="1222744" y="1108966"/>
            <a:ext cx="2466443" cy="288132"/>
            <a:chOff x="5069010" y="1088050"/>
            <a:chExt cx="2960760" cy="288132"/>
          </a:xfrm>
        </p:grpSpPr>
        <p:sp>
          <p:nvSpPr>
            <p:cNvPr id="1947" name="Rectangle 45"/>
            <p:cNvSpPr/>
            <p:nvPr/>
          </p:nvSpPr>
          <p:spPr>
            <a:xfrm>
              <a:off x="5069010" y="1088050"/>
              <a:ext cx="2960760" cy="288132"/>
            </a:xfrm>
            <a:prstGeom prst="rect">
              <a:avLst/>
            </a:prstGeom>
            <a:solidFill>
              <a:schemeClr val="tx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1526" rIns="9525"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対象 </a:t>
              </a:r>
              <a:r>
                <a:rPr kumimoji="1"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a:t>
              </a:r>
              <a:r>
                <a:rPr kumimoji="1"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地域・業界団体等</a:t>
              </a:r>
              <a:r>
                <a:rPr kumimoji="1"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a:t>
              </a:r>
              <a:endParaRPr kumimoji="1"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endParaRPr>
            </a:p>
          </p:txBody>
        </p:sp>
        <p:cxnSp>
          <p:nvCxnSpPr>
            <p:cNvPr id="1948" name="Straight Connector 195"/>
            <p:cNvCxnSpPr>
              <a:cxnSpLocks/>
            </p:cNvCxnSpPr>
            <p:nvPr/>
          </p:nvCxnSpPr>
          <p:spPr>
            <a:xfrm>
              <a:off x="5069010" y="1376182"/>
              <a:ext cx="2960760" cy="0"/>
            </a:xfrm>
            <a:prstGeom prst="line">
              <a:avLst/>
            </a:prstGeom>
            <a:solidFill>
              <a:schemeClr val="tx2"/>
            </a:solidFill>
            <a:ln w="9525" cap="rnd" cmpd="sng" algn="ctr">
              <a:noFill/>
              <a:prstDash val="solid"/>
              <a:round/>
            </a:ln>
            <a:effectLst/>
          </p:spPr>
          <p:style>
            <a:lnRef idx="1">
              <a:schemeClr val="accent1"/>
            </a:lnRef>
            <a:fillRef idx="0">
              <a:schemeClr val="accent1"/>
            </a:fillRef>
            <a:effectRef idx="0">
              <a:schemeClr val="accent1"/>
            </a:effectRef>
            <a:fontRef idx="minor">
              <a:schemeClr val="tx1"/>
            </a:fontRef>
          </p:style>
        </p:cxnSp>
      </p:grpSp>
      <p:sp>
        <p:nvSpPr>
          <p:cNvPr id="1949" name="テキスト ボックス 11"/>
          <p:cNvSpPr txBox="1"/>
          <p:nvPr/>
        </p:nvSpPr>
        <p:spPr>
          <a:xfrm>
            <a:off x="6468185" y="1512106"/>
            <a:ext cx="2466443"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実装の結果を元に、</a:t>
            </a:r>
            <a:r>
              <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年</a:t>
            </a:r>
            <a:r>
              <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月に具体的な</a:t>
            </a:r>
            <a:r>
              <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xxx</a:t>
            </a: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の導入の協議を</a:t>
            </a:r>
            <a:br>
              <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開始する</a:t>
            </a:r>
            <a:endPar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950" name="テキスト ボックス 12"/>
          <p:cNvSpPr txBox="1"/>
          <p:nvPr/>
        </p:nvSpPr>
        <p:spPr>
          <a:xfrm>
            <a:off x="6468185" y="2768508"/>
            <a:ext cx="2466443"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51" name="テキスト ボックス 14"/>
          <p:cNvSpPr txBox="1"/>
          <p:nvPr/>
        </p:nvSpPr>
        <p:spPr>
          <a:xfrm>
            <a:off x="6468185" y="5281312"/>
            <a:ext cx="2466443"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grpSp>
        <p:nvGrpSpPr>
          <p:cNvPr id="1952" name="Group 200"/>
          <p:cNvGrpSpPr/>
          <p:nvPr/>
        </p:nvGrpSpPr>
        <p:grpSpPr>
          <a:xfrm>
            <a:off x="6468184" y="1108966"/>
            <a:ext cx="2466443" cy="288132"/>
            <a:chOff x="5069010" y="1088050"/>
            <a:chExt cx="2960760" cy="288132"/>
          </a:xfrm>
        </p:grpSpPr>
        <p:sp>
          <p:nvSpPr>
            <p:cNvPr id="1953" name="Rectangle 45"/>
            <p:cNvSpPr/>
            <p:nvPr/>
          </p:nvSpPr>
          <p:spPr>
            <a:xfrm>
              <a:off x="5069010" y="1088050"/>
              <a:ext cx="2960760" cy="288132"/>
            </a:xfrm>
            <a:prstGeom prst="rect">
              <a:avLst/>
            </a:prstGeom>
            <a:solidFill>
              <a:schemeClr val="tx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1526" rIns="9525"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今後の取組予定</a:t>
              </a:r>
            </a:p>
          </p:txBody>
        </p:sp>
        <p:cxnSp>
          <p:nvCxnSpPr>
            <p:cNvPr id="1954" name="Straight Connector 195"/>
            <p:cNvCxnSpPr>
              <a:cxnSpLocks/>
            </p:cNvCxnSpPr>
            <p:nvPr/>
          </p:nvCxnSpPr>
          <p:spPr>
            <a:xfrm>
              <a:off x="5069010" y="1376182"/>
              <a:ext cx="2960760" cy="0"/>
            </a:xfrm>
            <a:prstGeom prst="line">
              <a:avLst/>
            </a:prstGeom>
            <a:solidFill>
              <a:schemeClr val="tx2"/>
            </a:solidFill>
            <a:ln w="9525" cap="rnd" cmpd="sng" algn="ctr">
              <a:noFill/>
              <a:prstDash val="solid"/>
              <a:round/>
            </a:ln>
            <a:effectLst/>
          </p:spPr>
          <p:style>
            <a:lnRef idx="1">
              <a:schemeClr val="accent1"/>
            </a:lnRef>
            <a:fillRef idx="0">
              <a:schemeClr val="accent1"/>
            </a:fillRef>
            <a:effectRef idx="0">
              <a:schemeClr val="accent1"/>
            </a:effectRef>
            <a:fontRef idx="minor">
              <a:schemeClr val="tx1"/>
            </a:fontRef>
          </p:style>
        </p:cxnSp>
      </p:grpSp>
      <p:sp>
        <p:nvSpPr>
          <p:cNvPr id="1955" name="テキスト ボックス 26"/>
          <p:cNvSpPr txBox="1"/>
          <p:nvPr/>
        </p:nvSpPr>
        <p:spPr>
          <a:xfrm>
            <a:off x="9090906" y="5281312"/>
            <a:ext cx="2466443"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56" name="テキスト ボックス 20"/>
          <p:cNvSpPr txBox="1"/>
          <p:nvPr/>
        </p:nvSpPr>
        <p:spPr>
          <a:xfrm>
            <a:off x="9090906" y="1512106"/>
            <a:ext cx="2466443"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ソリューションを共同利用することで、</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xxx</a:t>
            </a: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の年間利用料が</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削減することが可能</a:t>
            </a:r>
            <a:endPar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957" name="テキスト ボックス 21"/>
          <p:cNvSpPr txBox="1"/>
          <p:nvPr/>
        </p:nvSpPr>
        <p:spPr>
          <a:xfrm>
            <a:off x="9090906" y="2768508"/>
            <a:ext cx="2466443"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grpSp>
        <p:nvGrpSpPr>
          <p:cNvPr id="1958" name="Group 200"/>
          <p:cNvGrpSpPr/>
          <p:nvPr/>
        </p:nvGrpSpPr>
        <p:grpSpPr>
          <a:xfrm>
            <a:off x="9090905" y="1108966"/>
            <a:ext cx="2466443" cy="288132"/>
            <a:chOff x="5069010" y="1088050"/>
            <a:chExt cx="2960760" cy="288132"/>
          </a:xfrm>
        </p:grpSpPr>
        <p:sp>
          <p:nvSpPr>
            <p:cNvPr id="1959" name="Rectangle 45"/>
            <p:cNvSpPr/>
            <p:nvPr/>
          </p:nvSpPr>
          <p:spPr>
            <a:xfrm>
              <a:off x="5069010" y="1088050"/>
              <a:ext cx="2960760" cy="288132"/>
            </a:xfrm>
            <a:prstGeom prst="rect">
              <a:avLst/>
            </a:prstGeom>
            <a:solidFill>
              <a:schemeClr val="tx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1526" rIns="9525"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効果の見立て</a:t>
              </a:r>
            </a:p>
          </p:txBody>
        </p:sp>
        <p:cxnSp>
          <p:nvCxnSpPr>
            <p:cNvPr id="1960" name="Straight Connector 195"/>
            <p:cNvCxnSpPr>
              <a:cxnSpLocks/>
            </p:cNvCxnSpPr>
            <p:nvPr/>
          </p:nvCxnSpPr>
          <p:spPr>
            <a:xfrm>
              <a:off x="5069010" y="1376182"/>
              <a:ext cx="2960760" cy="0"/>
            </a:xfrm>
            <a:prstGeom prst="line">
              <a:avLst/>
            </a:prstGeom>
            <a:solidFill>
              <a:schemeClr val="tx2"/>
            </a:solidFill>
            <a:ln w="9525" cap="rnd" cmpd="sng" algn="ctr">
              <a:noFill/>
              <a:prstDash val="solid"/>
              <a:round/>
            </a:ln>
            <a:effectLst/>
          </p:spPr>
          <p:style>
            <a:lnRef idx="1">
              <a:schemeClr val="accent1"/>
            </a:lnRef>
            <a:fillRef idx="0">
              <a:schemeClr val="accent1"/>
            </a:fillRef>
            <a:effectRef idx="0">
              <a:schemeClr val="accent1"/>
            </a:effectRef>
            <a:fontRef idx="minor">
              <a:schemeClr val="tx1"/>
            </a:fontRef>
          </p:style>
        </p:cxnSp>
      </p:grpSp>
      <p:sp>
        <p:nvSpPr>
          <p:cNvPr id="1961" name="テキスト ボックス 11"/>
          <p:cNvSpPr txBox="1"/>
          <p:nvPr/>
        </p:nvSpPr>
        <p:spPr>
          <a:xfrm>
            <a:off x="3722143" y="1512106"/>
            <a:ext cx="2713087"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市で同様の地域課題</a:t>
            </a:r>
            <a:r>
              <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rPr>
              <a:t>ニーズがあることを把握しており、将来的なソリューションの共同利用も含め、今後連携を検討することに合意</a:t>
            </a:r>
            <a:endParaRPr kumimoji="1" lang="en-US" altLang="ja-JP" sz="1400" b="0" i="0" u="none" strike="noStrike" kern="1200" cap="none" spc="0" normalizeH="0" baseline="0" noProof="0" dirty="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962" name="テキスト ボックス 12"/>
          <p:cNvSpPr txBox="1"/>
          <p:nvPr/>
        </p:nvSpPr>
        <p:spPr>
          <a:xfrm>
            <a:off x="3845465" y="2768508"/>
            <a:ext cx="2466443"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63" name="テキスト ボックス 14"/>
          <p:cNvSpPr txBox="1"/>
          <p:nvPr/>
        </p:nvSpPr>
        <p:spPr>
          <a:xfrm>
            <a:off x="3845465" y="5281312"/>
            <a:ext cx="2466443"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grpSp>
        <p:nvGrpSpPr>
          <p:cNvPr id="1964" name="Group 200"/>
          <p:cNvGrpSpPr/>
          <p:nvPr/>
        </p:nvGrpSpPr>
        <p:grpSpPr>
          <a:xfrm>
            <a:off x="3845464" y="1108966"/>
            <a:ext cx="2466443" cy="288132"/>
            <a:chOff x="5069010" y="1088050"/>
            <a:chExt cx="2960760" cy="288132"/>
          </a:xfrm>
        </p:grpSpPr>
        <p:sp>
          <p:nvSpPr>
            <p:cNvPr id="1965" name="Rectangle 45"/>
            <p:cNvSpPr/>
            <p:nvPr/>
          </p:nvSpPr>
          <p:spPr>
            <a:xfrm>
              <a:off x="5069010" y="1088050"/>
              <a:ext cx="2960760" cy="288132"/>
            </a:xfrm>
            <a:prstGeom prst="rect">
              <a:avLst/>
            </a:prstGeom>
            <a:solidFill>
              <a:schemeClr val="tx2"/>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1526" rIns="9525"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現在の検討状況</a:t>
              </a:r>
            </a:p>
          </p:txBody>
        </p:sp>
        <p:cxnSp>
          <p:nvCxnSpPr>
            <p:cNvPr id="1966" name="Straight Connector 195"/>
            <p:cNvCxnSpPr>
              <a:cxnSpLocks/>
            </p:cNvCxnSpPr>
            <p:nvPr/>
          </p:nvCxnSpPr>
          <p:spPr>
            <a:xfrm>
              <a:off x="5069010" y="1376182"/>
              <a:ext cx="2960760" cy="0"/>
            </a:xfrm>
            <a:prstGeom prst="line">
              <a:avLst/>
            </a:prstGeom>
            <a:solidFill>
              <a:schemeClr val="tx2"/>
            </a:solidFill>
            <a:ln w="9525" cap="rnd" cmpd="sng" algn="ctr">
              <a:noFill/>
              <a:prstDash val="solid"/>
              <a:round/>
            </a:ln>
            <a:effectLst/>
          </p:spPr>
          <p:style>
            <a:lnRef idx="1">
              <a:schemeClr val="accent1"/>
            </a:lnRef>
            <a:fillRef idx="0">
              <a:schemeClr val="accent1"/>
            </a:fillRef>
            <a:effectRef idx="0">
              <a:schemeClr val="accent1"/>
            </a:effectRef>
            <a:fontRef idx="minor">
              <a:schemeClr val="tx1"/>
            </a:fontRef>
          </p:style>
        </p:cxnSp>
      </p:grpSp>
      <p:sp>
        <p:nvSpPr>
          <p:cNvPr id="1967" name="Rectangle 2"/>
          <p:cNvSpPr/>
          <p:nvPr/>
        </p:nvSpPr>
        <p:spPr>
          <a:xfrm>
            <a:off x="1228744" y="2784392"/>
            <a:ext cx="2466444" cy="1000688"/>
          </a:xfrm>
          <a:prstGeom prst="wedgeRectCallout">
            <a:avLst>
              <a:gd name="adj1" fmla="val -20346"/>
              <a:gd name="adj2" fmla="val -70124"/>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横展開にあたり、連携対象の候補となる地域や業界団体を記載すること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68" name="Rectangle 2"/>
          <p:cNvSpPr/>
          <p:nvPr/>
        </p:nvSpPr>
        <p:spPr>
          <a:xfrm>
            <a:off x="3851466" y="2784392"/>
            <a:ext cx="2466444" cy="1000688"/>
          </a:xfrm>
          <a:prstGeom prst="wedgeRectCallout">
            <a:avLst>
              <a:gd name="adj1" fmla="val -22293"/>
              <a:gd name="adj2" fmla="val -66316"/>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すでに連携検討や地域・業界</a:t>
            </a:r>
            <a:b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具体的な検討が進展している場合、</a:t>
            </a:r>
            <a:b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その概要を記載すること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ない場合は「</a:t>
            </a: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」として差し支えない</a:t>
            </a: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p>
        </p:txBody>
      </p:sp>
      <p:sp>
        <p:nvSpPr>
          <p:cNvPr id="1969" name="Rectangle 2"/>
          <p:cNvSpPr/>
          <p:nvPr/>
        </p:nvSpPr>
        <p:spPr>
          <a:xfrm>
            <a:off x="6474187" y="2784392"/>
            <a:ext cx="2466444" cy="1000688"/>
          </a:xfrm>
          <a:prstGeom prst="wedgeRectCallout">
            <a:avLst>
              <a:gd name="adj1" fmla="val -21806"/>
              <a:gd name="adj2" fmla="val -66951"/>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今後実施する具体的な取組方針を記載すること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70" name="Rectangle 2"/>
          <p:cNvSpPr/>
          <p:nvPr/>
        </p:nvSpPr>
        <p:spPr>
          <a:xfrm>
            <a:off x="9096907" y="2784392"/>
            <a:ext cx="2466444" cy="1000688"/>
          </a:xfrm>
          <a:prstGeom prst="wedgeRectCallout">
            <a:avLst>
              <a:gd name="adj1" fmla="val -23753"/>
              <a:gd name="adj2" fmla="val -64412"/>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他地域への横展開が実現することにより、どのような効果が見込まれるのか記載すること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71" name="テキスト ボックス 42"/>
          <p:cNvSpPr txBox="1"/>
          <p:nvPr/>
        </p:nvSpPr>
        <p:spPr>
          <a:xfrm>
            <a:off x="597838" y="364415"/>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Ⅴ</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横展開の計画</a:t>
            </a:r>
          </a:p>
        </p:txBody>
      </p:sp>
      <p:sp>
        <p:nvSpPr>
          <p:cNvPr id="1972" name="タイトル 7"/>
          <p:cNvSpPr>
            <a:spLocks noGrp="1"/>
          </p:cNvSpPr>
          <p:nvPr>
            <p:ph type="title"/>
          </p:nvPr>
        </p:nvSpPr>
        <p:spPr/>
        <p:txBody>
          <a:bodyPr vert="horz"/>
          <a:lstStyle/>
          <a:p>
            <a:pPr>
              <a:tabLst>
                <a:tab pos="355600" algn="l"/>
              </a:tabLst>
            </a:pPr>
            <a:r>
              <a:rPr kumimoji="1" lang="en-US" altLang="ja-JP" dirty="0">
                <a:solidFill>
                  <a:srgbClr val="FE9341"/>
                </a:solidFill>
                <a:latin typeface="Trebuchet MS" panose="020B0603020202020204" pitchFamily="34" charset="0"/>
                <a:ea typeface="Meiryo UI" panose="020B0604030504040204" pitchFamily="50" charset="-128"/>
              </a:rPr>
              <a:t>	</a:t>
            </a:r>
            <a:r>
              <a:rPr kumimoji="1" lang="ja-JP" altLang="en-US" dirty="0">
                <a:solidFill>
                  <a:srgbClr val="FE9341"/>
                </a:solidFill>
                <a:latin typeface="Trebuchet MS" panose="020B0603020202020204" pitchFamily="34" charset="0"/>
                <a:ea typeface="Meiryo UI" panose="020B0604030504040204" pitchFamily="50" charset="-128"/>
              </a:rPr>
              <a:t>他地域への横展開の方策・普及啓発活動</a:t>
            </a:r>
            <a:endParaRPr kumimoji="1" lang="en-US" altLang="ja-JP" dirty="0">
              <a:solidFill>
                <a:srgbClr val="FE9341"/>
              </a:solidFill>
              <a:latin typeface="Trebuchet MS" panose="020B0603020202020204" pitchFamily="34" charset="0"/>
              <a:ea typeface="Meiryo UI" panose="020B0604030504040204" pitchFamily="50" charset="-128"/>
            </a:endParaRPr>
          </a:p>
        </p:txBody>
      </p:sp>
      <p:sp>
        <p:nvSpPr>
          <p:cNvPr id="1973" name="Oval 1"/>
          <p:cNvSpPr>
            <a:spLocks noChangeAspect="1" noChangeArrowheads="1"/>
          </p:cNvSpPr>
          <p:nvPr/>
        </p:nvSpPr>
        <p:spPr>
          <a:xfrm>
            <a:off x="630000"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５</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sp>
        <p:nvSpPr>
          <p:cNvPr id="1974" name="Rectangle 82"/>
          <p:cNvSpPr/>
          <p:nvPr/>
        </p:nvSpPr>
        <p:spPr>
          <a:xfrm>
            <a:off x="339028" y="1512105"/>
            <a:ext cx="814577" cy="2408397"/>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36000" tIns="36000" rIns="0"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tab pos="268288" algn="l"/>
              </a:tabLst>
              <a:defRPr/>
            </a:pPr>
            <a:r>
              <a:rPr kumimoji="1" lang="ja-JP" altLang="en-US"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他地域への</a:t>
            </a:r>
            <a:br>
              <a:rPr kumimoji="1" lang="en-US" altLang="ja-JP"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br>
            <a:r>
              <a:rPr kumimoji="1" lang="ja-JP" altLang="en-US"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展開の方策</a:t>
            </a:r>
            <a:endParaRPr kumimoji="1" lang="en-US" altLang="ja-JP"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975" name="Rectangle 82"/>
          <p:cNvSpPr/>
          <p:nvPr/>
        </p:nvSpPr>
        <p:spPr>
          <a:xfrm>
            <a:off x="339028" y="4077114"/>
            <a:ext cx="814577" cy="2158086"/>
          </a:xfrm>
          <a:prstGeom prst="rect">
            <a:avLst/>
          </a:prstGeom>
          <a:solidFill>
            <a:srgbClr val="FFB47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36000" tIns="36000" rIns="0"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tab pos="268288" algn="l"/>
              </a:tabLst>
              <a:defRPr/>
            </a:pPr>
            <a:r>
              <a:rPr kumimoji="1" lang="zh-TW" altLang="en-US"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普及啓発活動</a:t>
            </a:r>
            <a:endParaRPr kumimoji="1" lang="en-US" altLang="ja-JP"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grpSp>
        <p:nvGrpSpPr>
          <p:cNvPr id="1976" name="グループ化 43"/>
          <p:cNvGrpSpPr/>
          <p:nvPr/>
        </p:nvGrpSpPr>
        <p:grpSpPr>
          <a:xfrm>
            <a:off x="1222744" y="4077114"/>
            <a:ext cx="10340607" cy="1818362"/>
            <a:chOff x="598489" y="1948043"/>
            <a:chExt cx="10964862" cy="1818362"/>
          </a:xfrm>
        </p:grpSpPr>
        <p:sp>
          <p:nvSpPr>
            <p:cNvPr id="1977" name="テキスト ボックス 8"/>
            <p:cNvSpPr txBox="1"/>
            <p:nvPr/>
          </p:nvSpPr>
          <p:spPr>
            <a:xfrm>
              <a:off x="598489" y="1948043"/>
              <a:ext cx="2616859"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rPr>
                <a:t>全国の自治体や、</a:t>
              </a:r>
              <a:r>
                <a:rPr kumimoji="1" lang="en-US" altLang="ja-JP" sz="14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rPr>
                <a:t>XX</a:t>
              </a:r>
              <a:r>
                <a:rPr kumimoji="1" lang="ja-JP" altLang="en-US" sz="14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rPr>
                <a:t>事業に関連のある企業が参加する</a:t>
              </a:r>
              <a:r>
                <a:rPr kumimoji="1" lang="en-US" altLang="ja-JP" sz="14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rPr>
                <a:t>XX</a:t>
              </a:r>
              <a:r>
                <a:rPr kumimoji="1" lang="ja-JP" altLang="en-US" sz="14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rPr>
                <a:t>イベントにおいて普及啓発活動に参加</a:t>
              </a:r>
              <a:endParaRPr kumimoji="1" lang="en-US" sz="14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endParaRPr>
            </a:p>
          </p:txBody>
        </p:sp>
        <p:sp>
          <p:nvSpPr>
            <p:cNvPr id="1978" name="テキスト ボックス 9"/>
            <p:cNvSpPr txBox="1"/>
            <p:nvPr/>
          </p:nvSpPr>
          <p:spPr>
            <a:xfrm>
              <a:off x="6163824" y="1948043"/>
              <a:ext cx="2616859"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rPr>
                <a:t>普及啓発活動のイベントで発表するコンテンツの作成</a:t>
              </a:r>
              <a:endParaRPr kumimoji="1" lang="en-US" altLang="ja-JP" sz="14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endParaRPr>
            </a:p>
          </p:txBody>
        </p:sp>
        <p:sp>
          <p:nvSpPr>
            <p:cNvPr id="1979" name="テキスト ボックス 10"/>
            <p:cNvSpPr txBox="1"/>
            <p:nvPr/>
          </p:nvSpPr>
          <p:spPr>
            <a:xfrm>
              <a:off x="8946492" y="1948043"/>
              <a:ext cx="2616859"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rPr>
                <a:t>ソリューションの有効性を示すことで、同様の課題に直面する自治体からも引き合いが見込まれる</a:t>
              </a:r>
              <a:endParaRPr kumimoji="1" lang="en-US" altLang="ja-JP" sz="14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80" name="テキスト ボックス 11"/>
            <p:cNvSpPr txBox="1"/>
            <p:nvPr/>
          </p:nvSpPr>
          <p:spPr>
            <a:xfrm>
              <a:off x="3381156" y="1948043"/>
              <a:ext cx="2616859" cy="1152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rPr>
                <a:t>XX</a:t>
              </a:r>
              <a:r>
                <a:rPr kumimoji="1" lang="ja-JP" altLang="en-US" sz="14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rPr>
                <a:t>イベントの実施時期を主催者と調整中</a:t>
              </a:r>
              <a:endParaRPr kumimoji="1" lang="en-US" sz="1400" b="0" i="0" u="none" strike="noStrike" kern="1200" cap="none" spc="0" normalizeH="0" baseline="0" noProof="0">
                <a:ln>
                  <a:noFill/>
                </a:ln>
                <a:solidFill>
                  <a:srgbClr val="4FB49C"/>
                </a:solidFill>
                <a:effectLst/>
                <a:uLnTx/>
                <a:uFillTx/>
                <a:latin typeface="Trebuchet MS" panose="020B0603020202020204" pitchFamily="34" charset="0"/>
                <a:ea typeface="Meiryo UI" panose="020B0604030504040204" pitchFamily="50" charset="-128"/>
                <a:cs typeface="+mn-cs"/>
              </a:endParaRPr>
            </a:p>
          </p:txBody>
        </p:sp>
        <p:sp>
          <p:nvSpPr>
            <p:cNvPr id="1981" name="Rectangle 2"/>
            <p:cNvSpPr/>
            <p:nvPr/>
          </p:nvSpPr>
          <p:spPr>
            <a:xfrm>
              <a:off x="599841" y="3046405"/>
              <a:ext cx="2616537" cy="720000"/>
            </a:xfrm>
            <a:prstGeom prst="wedgeRectCallout">
              <a:avLst>
                <a:gd name="adj1" fmla="val -17669"/>
                <a:gd name="adj2" fmla="val -67586"/>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参加・推進する普及啓発活動を</a:t>
              </a:r>
              <a:b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記載すること</a:t>
              </a:r>
            </a:p>
          </p:txBody>
        </p:sp>
        <p:sp>
          <p:nvSpPr>
            <p:cNvPr id="1982" name="Rectangle 2"/>
            <p:cNvSpPr/>
            <p:nvPr/>
          </p:nvSpPr>
          <p:spPr>
            <a:xfrm>
              <a:off x="3382166" y="3046405"/>
              <a:ext cx="2616537" cy="720000"/>
            </a:xfrm>
            <a:prstGeom prst="wedgeRectCallout">
              <a:avLst>
                <a:gd name="adj1" fmla="val -23267"/>
                <a:gd name="adj2" fmla="val -63144"/>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現時点で検討が進展している</a:t>
              </a:r>
              <a:b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場合、その概要を記載</a:t>
              </a:r>
              <a:r>
                <a:rPr kumimoji="1" lang="ja-JP" altLang="en-US" sz="1400">
                  <a:solidFill>
                    <a:srgbClr val="575757"/>
                  </a:solidFill>
                  <a:latin typeface="Trebuchet MS" panose="020B0603020202020204" pitchFamily="34" charset="0"/>
                  <a:ea typeface="Meiryo UI" panose="020B0604030504040204" pitchFamily="50" charset="-128"/>
                </a:rPr>
                <a:t>すること</a:t>
              </a:r>
              <a:endPar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ない場合は「</a:t>
              </a: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」と</a:t>
              </a:r>
              <a:r>
                <a:rPr kumimoji="1" lang="ja-JP" altLang="en-US" sz="1400" kern="0">
                  <a:solidFill>
                    <a:srgbClr val="575757"/>
                  </a:solidFill>
                  <a:latin typeface="Trebuchet MS" panose="020B0603020202020204" pitchFamily="34" charset="0"/>
                  <a:ea typeface="Meiryo UI" panose="020B0604030504040204" pitchFamily="50" charset="-128"/>
                </a:rPr>
                <a:t>記載可</a:t>
              </a: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p>
          </p:txBody>
        </p:sp>
        <p:sp>
          <p:nvSpPr>
            <p:cNvPr id="1983" name="Rectangle 2"/>
            <p:cNvSpPr/>
            <p:nvPr/>
          </p:nvSpPr>
          <p:spPr>
            <a:xfrm>
              <a:off x="6164490" y="3046405"/>
              <a:ext cx="2616537" cy="720000"/>
            </a:xfrm>
            <a:prstGeom prst="wedgeRectCallout">
              <a:avLst>
                <a:gd name="adj1" fmla="val -20833"/>
                <a:gd name="adj2" fmla="val -65682"/>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今後実施する具体的な取組方針を記載すること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84" name="Rectangle 2"/>
            <p:cNvSpPr/>
            <p:nvPr/>
          </p:nvSpPr>
          <p:spPr>
            <a:xfrm>
              <a:off x="8946814" y="3046405"/>
              <a:ext cx="2616537" cy="720000"/>
            </a:xfrm>
            <a:prstGeom prst="wedgeRectCallout">
              <a:avLst>
                <a:gd name="adj1" fmla="val -20833"/>
                <a:gd name="adj2" fmla="val -66316"/>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普及啓発活動により、どんな効果が見込まれるのか記載すること</a:t>
              </a:r>
            </a:p>
          </p:txBody>
        </p:sp>
      </p:grpSp>
      <p:sp>
        <p:nvSpPr>
          <p:cNvPr id="1985" name="Rectangle 217"/>
          <p:cNvSpPr/>
          <p:nvPr/>
        </p:nvSpPr>
        <p:spPr>
          <a:xfrm>
            <a:off x="630000" y="45429"/>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評価の観点：持続性・展開性</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86" name="Rectangle 2"/>
          <p:cNvSpPr/>
          <p:nvPr/>
        </p:nvSpPr>
        <p:spPr>
          <a:xfrm>
            <a:off x="1222744" y="2784392"/>
            <a:ext cx="2466444" cy="1000688"/>
          </a:xfrm>
          <a:prstGeom prst="wedgeRectCallout">
            <a:avLst>
              <a:gd name="adj1" fmla="val -20346"/>
              <a:gd name="adj2" fmla="val -70124"/>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横展開にあたり、連携対象の候補となる地域や業界団体を記載すること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87" name="Rectangle 2"/>
          <p:cNvSpPr/>
          <p:nvPr/>
        </p:nvSpPr>
        <p:spPr>
          <a:xfrm>
            <a:off x="3845466" y="2784392"/>
            <a:ext cx="2466444" cy="1000688"/>
          </a:xfrm>
          <a:prstGeom prst="wedgeRectCallout">
            <a:avLst>
              <a:gd name="adj1" fmla="val -22293"/>
              <a:gd name="adj2" fmla="val -66316"/>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すでに連携検討や地域・業界</a:t>
            </a:r>
            <a:b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具体的な検討が進展している場合、</a:t>
            </a:r>
            <a:b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その概要を記載すること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ない場合は「</a:t>
            </a: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」として差し支えない</a:t>
            </a: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p>
        </p:txBody>
      </p:sp>
      <p:sp>
        <p:nvSpPr>
          <p:cNvPr id="1988" name="Rectangle 2"/>
          <p:cNvSpPr/>
          <p:nvPr/>
        </p:nvSpPr>
        <p:spPr>
          <a:xfrm>
            <a:off x="6468187" y="2784392"/>
            <a:ext cx="2466444" cy="1000688"/>
          </a:xfrm>
          <a:prstGeom prst="wedgeRectCallout">
            <a:avLst>
              <a:gd name="adj1" fmla="val -21806"/>
              <a:gd name="adj2" fmla="val -66951"/>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今後実施する具体的な取組方針を記載すること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Tree>
    <p:extLst>
      <p:ext uri="{BB962C8B-B14F-4D97-AF65-F5344CB8AC3E}">
        <p14:creationId xmlns:p14="http://schemas.microsoft.com/office/powerpoint/2010/main" val="26059188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94"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1994" name="think-cell data - do not delete" hidden="1"/>
                      <p:cNvPicPr>
                        <a:picLocks noChangeAspect="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995" name="タイトル 1"/>
          <p:cNvSpPr>
            <a:spLocks noGrp="1"/>
          </p:cNvSpPr>
          <p:nvPr>
            <p:ph type="title"/>
          </p:nvPr>
        </p:nvSpPr>
        <p:spPr/>
        <p:txBody>
          <a:bodyPr vert="horz"/>
          <a:lstStyle/>
          <a:p>
            <a:pPr>
              <a:tabLst>
                <a:tab pos="3556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「デジ活」中山間地域への登録事業</a:t>
            </a:r>
            <a:endParaRPr kumimoji="1" lang="en-US">
              <a:solidFill>
                <a:srgbClr val="FE9341"/>
              </a:solidFill>
              <a:latin typeface="Trebuchet MS" panose="020B0603020202020204" pitchFamily="34" charset="0"/>
              <a:ea typeface="Meiryo UI" panose="020B0604030504040204" pitchFamily="50" charset="-128"/>
            </a:endParaRPr>
          </a:p>
        </p:txBody>
      </p:sp>
      <p:sp>
        <p:nvSpPr>
          <p:cNvPr id="1996" name="Rectangle 40"/>
          <p:cNvSpPr/>
          <p:nvPr/>
        </p:nvSpPr>
        <p:spPr>
          <a:xfrm>
            <a:off x="1169842" y="1649656"/>
            <a:ext cx="9172022" cy="3242384"/>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既に「デジ活」中山間地域に登録されている場合は、登録時に合わせて申請を行った事業名と共にその取組内容を記載してください</a:t>
            </a:r>
            <a:endPar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997" name="テキスト ボックス 42"/>
          <p:cNvSpPr txBox="1"/>
          <p:nvPr/>
        </p:nvSpPr>
        <p:spPr>
          <a:xfrm>
            <a:off x="597838" y="364415"/>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Ⅵ</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「デジ活」中山間地域への登録</a:t>
            </a:r>
          </a:p>
        </p:txBody>
      </p:sp>
      <p:sp>
        <p:nvSpPr>
          <p:cNvPr id="1998" name="Oval 6"/>
          <p:cNvSpPr>
            <a:spLocks noChangeAspect="1" noChangeArrowheads="1"/>
          </p:cNvSpPr>
          <p:nvPr/>
        </p:nvSpPr>
        <p:spPr>
          <a:xfrm>
            <a:off x="630000"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20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1</a:t>
            </a:r>
            <a:endParaRPr kumimoji="0" lang="en-US" sz="2000" b="0" i="0" u="none" strike="noStrike" kern="1200" cap="none" spc="0" normalizeH="0" baseline="0" noProof="0">
              <a:ln>
                <a:noFill/>
              </a:ln>
              <a:solidFill>
                <a:prstClr val="white"/>
              </a:solidFill>
              <a:effectLst/>
              <a:uLnTx/>
              <a:uFillTx/>
              <a:latin typeface="Trebuchet MS" panose="020B0603020202020204" pitchFamily="34" charset="0"/>
              <a:ea typeface="+mn-ea"/>
              <a:cs typeface="+mn-cs"/>
            </a:endParaRPr>
          </a:p>
        </p:txBody>
      </p:sp>
      <p:sp>
        <p:nvSpPr>
          <p:cNvPr id="1999" name="Rectangle 217"/>
          <p:cNvSpPr/>
          <p:nvPr/>
        </p:nvSpPr>
        <p:spPr>
          <a:xfrm>
            <a:off x="630000" y="45429"/>
            <a:ext cx="205200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2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評価の観点：⑤、⑦</a:t>
            </a:r>
            <a:endParaRPr kumimoji="1" lang="en-US" altLang="ja-JP" sz="12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2000" name="Rectangle 217"/>
          <p:cNvSpPr/>
          <p:nvPr/>
        </p:nvSpPr>
        <p:spPr>
          <a:xfrm>
            <a:off x="630000" y="45429"/>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 「デジ活」中山間地域への登録</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Tree>
    <p:extLst>
      <p:ext uri="{BB962C8B-B14F-4D97-AF65-F5344CB8AC3E}">
        <p14:creationId xmlns:p14="http://schemas.microsoft.com/office/powerpoint/2010/main" val="24579899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68"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1" imgW="473" imgH="473" progId="TCLayout.ActiveDocument.1">
                  <p:embed/>
                </p:oleObj>
              </mc:Choice>
              <mc:Fallback>
                <p:oleObj name="think-cell スライド" r:id="rId11" imgW="473" imgH="473" progId="TCLayout.ActiveDocument.1">
                  <p:embed/>
                  <p:pic>
                    <p:nvPicPr>
                      <p:cNvPr id="1068" name="think-cell data - do not delete" hidden="1"/>
                      <p:cNvPicPr>
                        <a:picLocks noChangeAspect="1"/>
                      </p:cNvPicPr>
                      <p:nvPr/>
                    </p:nvPicPr>
                    <p:blipFill>
                      <a:blip r:embed="rId12"/>
                      <a:stretch>
                        <a:fillRect/>
                      </a:stretch>
                    </p:blipFill>
                    <p:spPr>
                      <a:xfrm>
                        <a:off x="1588" y="1588"/>
                        <a:ext cx="1588" cy="1588"/>
                      </a:xfrm>
                      <a:prstGeom prst="rect">
                        <a:avLst/>
                      </a:prstGeom>
                    </p:spPr>
                  </p:pic>
                </p:oleObj>
              </mc:Fallback>
            </mc:AlternateContent>
          </a:graphicData>
        </a:graphic>
      </p:graphicFrame>
      <p:sp>
        <p:nvSpPr>
          <p:cNvPr id="1069" name="タイトル 26"/>
          <p:cNvSpPr>
            <a:spLocks noGrp="1"/>
          </p:cNvSpPr>
          <p:nvPr>
            <p:ph type="title"/>
          </p:nvPr>
        </p:nvSpPr>
        <p:spPr/>
        <p:txBody>
          <a:bodyPr vert="horz"/>
          <a:lstStyle/>
          <a:p>
            <a:pPr>
              <a:tabLst>
                <a:tab pos="355600" algn="l"/>
              </a:tabLst>
            </a:pPr>
            <a:r>
              <a:rPr kumimoji="1" lang="en-US" altLang="ja-JP" dirty="0">
                <a:solidFill>
                  <a:srgbClr val="FE9341"/>
                </a:solidFill>
                <a:latin typeface="Trebuchet MS" panose="020B0603020202020204" pitchFamily="34" charset="0"/>
                <a:ea typeface="Meiryo UI" panose="020B0604030504040204" pitchFamily="50" charset="-128"/>
              </a:rPr>
              <a:t>	</a:t>
            </a:r>
            <a:r>
              <a:rPr kumimoji="1" lang="ja-JP" altLang="en-US" dirty="0">
                <a:solidFill>
                  <a:srgbClr val="FE9341"/>
                </a:solidFill>
                <a:latin typeface="Trebuchet MS" panose="020B0603020202020204" pitchFamily="34" charset="0"/>
                <a:ea typeface="Meiryo UI" panose="020B0604030504040204" pitchFamily="50" charset="-128"/>
              </a:rPr>
              <a:t>地域の現状と抱えている課題</a:t>
            </a:r>
            <a:endParaRPr kumimoji="1" lang="en-US" altLang="ja-JP" dirty="0">
              <a:solidFill>
                <a:srgbClr val="FE9341"/>
              </a:solidFill>
              <a:latin typeface="Trebuchet MS" panose="020B0603020202020204" pitchFamily="34" charset="0"/>
              <a:ea typeface="Meiryo UI" panose="020B0604030504040204" pitchFamily="50" charset="-128"/>
            </a:endParaRPr>
          </a:p>
        </p:txBody>
      </p:sp>
      <p:sp>
        <p:nvSpPr>
          <p:cNvPr id="1070" name="Oval 20"/>
          <p:cNvSpPr>
            <a:spLocks noChangeAspect="1" noChangeArrowheads="1"/>
          </p:cNvSpPr>
          <p:nvPr/>
        </p:nvSpPr>
        <p:spPr>
          <a:xfrm>
            <a:off x="630000"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dirty="0">
                <a:solidFill>
                  <a:prstClr val="white"/>
                </a:solidFill>
                <a:latin typeface="Trebuchet MS" panose="020B0603020202020204" pitchFamily="34" charset="0"/>
              </a:rPr>
              <a:t>１</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sp>
        <p:nvSpPr>
          <p:cNvPr id="1071" name="Textfeld 1"/>
          <p:cNvSpPr txBox="1"/>
          <p:nvPr>
            <p:custDataLst>
              <p:tags r:id="rId1"/>
            </p:custDataLst>
          </p:nvPr>
        </p:nvSpPr>
        <p:spPr>
          <a:xfrm>
            <a:off x="771463" y="1090482"/>
            <a:ext cx="4056944" cy="294302"/>
          </a:xfrm>
          <a:prstGeom prst="rect">
            <a:avLst/>
          </a:prstGeom>
          <a:solidFill>
            <a:schemeClr val="tx2"/>
          </a:solidFill>
        </p:spPr>
        <p:txBody>
          <a:bodyPr vert="horz" wrap="square" lIns="36000" tIns="36000" rIns="36000" bIns="36000" rtlCol="0" anchor="b">
            <a:no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ja-JP" altLang="en-US" sz="160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地域の置かれている現状</a:t>
            </a:r>
            <a:endParaRPr kumimoji="0" lang="en-US" sz="160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072" name="Oval 20"/>
          <p:cNvSpPr>
            <a:spLocks noChangeArrowheads="1"/>
          </p:cNvSpPr>
          <p:nvPr/>
        </p:nvSpPr>
        <p:spPr>
          <a:xfrm>
            <a:off x="865125" y="1806442"/>
            <a:ext cx="193960" cy="180000"/>
          </a:xfrm>
          <a:prstGeom prst="ellipse">
            <a:avLst/>
          </a:prstGeom>
          <a:solidFill>
            <a:schemeClr val="tx2"/>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A</a:t>
            </a:r>
            <a:endPar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endParaRPr>
          </a:p>
        </p:txBody>
      </p:sp>
      <p:sp>
        <p:nvSpPr>
          <p:cNvPr id="1073" name="Oval 20"/>
          <p:cNvSpPr>
            <a:spLocks noChangeArrowheads="1"/>
          </p:cNvSpPr>
          <p:nvPr/>
        </p:nvSpPr>
        <p:spPr>
          <a:xfrm>
            <a:off x="857187" y="3283863"/>
            <a:ext cx="193960" cy="180000"/>
          </a:xfrm>
          <a:prstGeom prst="ellipse">
            <a:avLst/>
          </a:prstGeom>
          <a:solidFill>
            <a:schemeClr val="tx2"/>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B</a:t>
            </a:r>
            <a:endPar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endParaRPr>
          </a:p>
        </p:txBody>
      </p:sp>
      <p:sp>
        <p:nvSpPr>
          <p:cNvPr id="1074" name="Oval 20"/>
          <p:cNvSpPr>
            <a:spLocks noChangeArrowheads="1"/>
          </p:cNvSpPr>
          <p:nvPr/>
        </p:nvSpPr>
        <p:spPr>
          <a:xfrm>
            <a:off x="865124" y="4818434"/>
            <a:ext cx="193960" cy="180000"/>
          </a:xfrm>
          <a:prstGeom prst="ellipse">
            <a:avLst/>
          </a:prstGeom>
          <a:solidFill>
            <a:schemeClr val="tx2"/>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C</a:t>
            </a:r>
            <a:endPar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endParaRPr>
          </a:p>
        </p:txBody>
      </p:sp>
      <p:cxnSp>
        <p:nvCxnSpPr>
          <p:cNvPr id="1075" name="Straight Connector 92"/>
          <p:cNvCxnSpPr>
            <a:cxnSpLocks/>
          </p:cNvCxnSpPr>
          <p:nvPr/>
        </p:nvCxnSpPr>
        <p:spPr>
          <a:xfrm>
            <a:off x="782312" y="3206997"/>
            <a:ext cx="4046096" cy="0"/>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1076" name="Straight Connector 93"/>
          <p:cNvCxnSpPr>
            <a:cxnSpLocks/>
          </p:cNvCxnSpPr>
          <p:nvPr/>
        </p:nvCxnSpPr>
        <p:spPr>
          <a:xfrm>
            <a:off x="782312" y="4735217"/>
            <a:ext cx="4046096" cy="0"/>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sp>
        <p:nvSpPr>
          <p:cNvPr id="1077" name="Textfeld 1"/>
          <p:cNvSpPr txBox="1"/>
          <p:nvPr>
            <p:custDataLst>
              <p:tags r:id="rId2"/>
            </p:custDataLst>
          </p:nvPr>
        </p:nvSpPr>
        <p:spPr>
          <a:xfrm>
            <a:off x="1159768" y="4797733"/>
            <a:ext cx="3575192" cy="1403192"/>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600">
                <a:solidFill>
                  <a:srgbClr val="FFFFFF"/>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914400" rtl="0" eaLnBrk="1" fontAlgn="auto" latinLnBrk="0" hangingPunct="1">
              <a:lnSpc>
                <a:spcPct val="100000"/>
              </a:lnSpc>
              <a:spcBef>
                <a:spcPts val="0"/>
              </a:spcBef>
              <a:spcAft>
                <a:spcPts val="600"/>
              </a:spcAft>
              <a:buClrTx/>
              <a:buSzPct val="100000"/>
              <a:buFont typeface="Trebuchet MS" panose="020B0603020202020204" pitchFamily="34" charset="0"/>
              <a:buChar char="​"/>
              <a:tabLst/>
              <a:defRPr/>
            </a:pPr>
            <a:r>
              <a:rPr kumimoji="1" 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sym typeface="Trebuchet MS" panose="020B0603020202020204" pitchFamily="34" charset="0"/>
              </a:rPr>
              <a:t>XXX</a:t>
            </a:r>
          </a:p>
        </p:txBody>
      </p:sp>
      <p:sp>
        <p:nvSpPr>
          <p:cNvPr id="1078" name="Textfeld 1"/>
          <p:cNvSpPr txBox="1"/>
          <p:nvPr>
            <p:custDataLst>
              <p:tags r:id="rId3"/>
            </p:custDataLst>
          </p:nvPr>
        </p:nvSpPr>
        <p:spPr>
          <a:xfrm>
            <a:off x="1159543" y="1741291"/>
            <a:ext cx="3574709" cy="1403192"/>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600">
                <a:solidFill>
                  <a:srgbClr val="FFFFFF"/>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914400" rtl="0" eaLnBrk="1" fontAlgn="auto" latinLnBrk="0" hangingPunct="1">
              <a:lnSpc>
                <a:spcPct val="100000"/>
              </a:lnSpc>
              <a:spcBef>
                <a:spcPts val="0"/>
              </a:spcBef>
              <a:spcAft>
                <a:spcPts val="600"/>
              </a:spcAft>
              <a:buClrTx/>
              <a:buSzPct val="100000"/>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a:p>
            <a:pPr marL="0" marR="0" lvl="0" indent="0" algn="l" defTabSz="914400" rtl="0" eaLnBrk="1" fontAlgn="auto" latinLnBrk="0" hangingPunct="1">
              <a:lnSpc>
                <a:spcPct val="100000"/>
              </a:lnSpc>
              <a:spcBef>
                <a:spcPts val="0"/>
              </a:spcBef>
              <a:spcAft>
                <a:spcPts val="600"/>
              </a:spcAft>
              <a:buClrTx/>
              <a:buSzPct val="100000"/>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高齢化の進展</a:t>
            </a:r>
            <a:endPar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高齢化率が</a:t>
            </a:r>
            <a: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XX</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年から</a:t>
            </a:r>
            <a: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2024</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年にかけて</a:t>
            </a:r>
            <a: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XX</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％から</a:t>
            </a:r>
            <a: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XX</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％に上昇、</a:t>
            </a:r>
            <a: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2030</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年にかけて更に</a:t>
            </a:r>
            <a: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XX</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％まで上昇が見込まれる</a:t>
            </a:r>
            <a:endPar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p:txBody>
      </p:sp>
      <p:sp>
        <p:nvSpPr>
          <p:cNvPr id="1079" name="Textfeld 1"/>
          <p:cNvSpPr txBox="1"/>
          <p:nvPr>
            <p:custDataLst>
              <p:tags r:id="rId4"/>
            </p:custDataLst>
          </p:nvPr>
        </p:nvSpPr>
        <p:spPr>
          <a:xfrm>
            <a:off x="1159768" y="3269511"/>
            <a:ext cx="3575192" cy="1403192"/>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6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914400" rtl="0" eaLnBrk="1" fontAlgn="auto" latinLnBrk="0" hangingPunct="1">
              <a:lnSpc>
                <a:spcPct val="100000"/>
              </a:lnSpc>
              <a:spcBef>
                <a:spcPts val="0"/>
              </a:spcBef>
              <a:spcAft>
                <a:spcPts val="600"/>
              </a:spcAft>
              <a:buClrTx/>
              <a:buSzPct val="100000"/>
              <a:buFont typeface="Trebuchet MS" panose="020B0603020202020204" pitchFamily="34" charset="0"/>
              <a:buChar char="​"/>
              <a:tabLst/>
              <a:defRPr/>
            </a:pPr>
            <a:r>
              <a:rPr kumimoji="1" 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sym typeface="Trebuchet MS" panose="020B0603020202020204" pitchFamily="34" charset="0"/>
              </a:rPr>
              <a:t>XXX</a:t>
            </a:r>
          </a:p>
        </p:txBody>
      </p:sp>
      <p:sp>
        <p:nvSpPr>
          <p:cNvPr id="1080" name="Rectangle 25"/>
          <p:cNvSpPr/>
          <p:nvPr/>
        </p:nvSpPr>
        <p:spPr>
          <a:xfrm>
            <a:off x="771464" y="1090482"/>
            <a:ext cx="4056943" cy="5110444"/>
          </a:xfrm>
          <a:prstGeom prst="rect">
            <a:avLst/>
          </a:prstGeom>
          <a:noFill/>
          <a:ln w="3175" cap="flat" cmpd="sng" algn="ctr">
            <a:solidFill>
              <a:schemeClr val="tx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1" lang="en-US" sz="20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081" name="Textfeld 1"/>
          <p:cNvSpPr txBox="1"/>
          <p:nvPr>
            <p:custDataLst>
              <p:tags r:id="rId5"/>
            </p:custDataLst>
          </p:nvPr>
        </p:nvSpPr>
        <p:spPr>
          <a:xfrm>
            <a:off x="791647" y="1413896"/>
            <a:ext cx="4036760" cy="215444"/>
          </a:xfrm>
          <a:prstGeom prst="rect">
            <a:avLst/>
          </a:prstGeom>
          <a:solidFill>
            <a:schemeClr val="tx2">
              <a:lumMod val="40000"/>
              <a:lumOff val="6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914400" rtl="0" eaLnBrk="1" fontAlgn="auto" latinLnBrk="0" hangingPunct="1">
              <a:lnSpc>
                <a:spcPct val="100000"/>
              </a:lnSpc>
              <a:spcBef>
                <a:spcPts val="0"/>
              </a:spcBef>
              <a:spcAft>
                <a:spcPts val="600"/>
              </a:spcAft>
              <a:buClrTx/>
              <a:buSzPct val="100000"/>
              <a:buFont typeface="Trebuchet MS" panose="020B0603020202020204" pitchFamily="34" charset="0"/>
              <a:buNone/>
              <a:tabLst/>
              <a:defRPr/>
            </a:pP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内容</a:t>
            </a:r>
            <a:endParaRPr kumimoji="0"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082" name="吹き出し: 角を丸めた四角形 3"/>
          <p:cNvSpPr/>
          <p:nvPr/>
        </p:nvSpPr>
        <p:spPr>
          <a:xfrm>
            <a:off x="1954011" y="3233698"/>
            <a:ext cx="3159433" cy="658952"/>
          </a:xfrm>
          <a:prstGeom prst="wedgeRectCallout">
            <a:avLst>
              <a:gd name="adj1" fmla="val -35127"/>
              <a:gd name="adj2" fmla="val -78193"/>
            </a:avLst>
          </a:prstGeom>
          <a:solidFill>
            <a:srgbClr val="EEE89A"/>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地域の現状に関して、可能な限り定量的かつ詳細の情報を記載すること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cxnSp>
        <p:nvCxnSpPr>
          <p:cNvPr id="1083" name="Straight Connector 71"/>
          <p:cNvCxnSpPr>
            <a:cxnSpLocks/>
          </p:cNvCxnSpPr>
          <p:nvPr/>
        </p:nvCxnSpPr>
        <p:spPr>
          <a:xfrm>
            <a:off x="5298393" y="3282086"/>
            <a:ext cx="6009772"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084" name="Straight Connector 71"/>
          <p:cNvCxnSpPr>
            <a:cxnSpLocks/>
          </p:cNvCxnSpPr>
          <p:nvPr/>
        </p:nvCxnSpPr>
        <p:spPr>
          <a:xfrm>
            <a:off x="5298393" y="4780424"/>
            <a:ext cx="6009772"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085" name="Rectangle 25"/>
          <p:cNvSpPr/>
          <p:nvPr/>
        </p:nvSpPr>
        <p:spPr>
          <a:xfrm>
            <a:off x="5298393" y="1090482"/>
            <a:ext cx="5991663" cy="5110444"/>
          </a:xfrm>
          <a:prstGeom prst="rect">
            <a:avLst/>
          </a:prstGeom>
          <a:noFill/>
          <a:ln w="3175" cap="flat" cmpd="sng" algn="ctr">
            <a:solidFill>
              <a:schemeClr val="tx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1" lang="en-US" sz="20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086" name="Textfeld 1"/>
          <p:cNvSpPr txBox="1"/>
          <p:nvPr>
            <p:custDataLst>
              <p:tags r:id="rId6"/>
            </p:custDataLst>
          </p:nvPr>
        </p:nvSpPr>
        <p:spPr>
          <a:xfrm>
            <a:off x="5298393" y="1404376"/>
            <a:ext cx="1665997" cy="209102"/>
          </a:xfrm>
          <a:prstGeom prst="rect">
            <a:avLst/>
          </a:prstGeom>
          <a:solidFill>
            <a:schemeClr val="tx2">
              <a:lumMod val="40000"/>
              <a:lumOff val="6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914400" rtl="0" eaLnBrk="1" fontAlgn="auto" latinLnBrk="0" hangingPunct="1">
              <a:lnSpc>
                <a:spcPct val="100000"/>
              </a:lnSpc>
              <a:spcBef>
                <a:spcPts val="0"/>
              </a:spcBef>
              <a:spcAft>
                <a:spcPts val="600"/>
              </a:spcAft>
              <a:buClrTx/>
              <a:buSzPct val="100000"/>
              <a:buFont typeface="Trebuchet MS" panose="020B0603020202020204" pitchFamily="34" charset="0"/>
              <a:buNone/>
              <a:tabLst/>
              <a:defRPr/>
            </a:pP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対象者</a:t>
            </a:r>
            <a:endParaRPr kumimoji="0"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grpSp>
        <p:nvGrpSpPr>
          <p:cNvPr id="1087" name="グループ化 12"/>
          <p:cNvGrpSpPr/>
          <p:nvPr/>
        </p:nvGrpSpPr>
        <p:grpSpPr>
          <a:xfrm>
            <a:off x="5512741" y="1881286"/>
            <a:ext cx="5795424" cy="1237431"/>
            <a:chOff x="995680" y="1905269"/>
            <a:chExt cx="5378311" cy="1274960"/>
          </a:xfrm>
        </p:grpSpPr>
        <p:sp>
          <p:nvSpPr>
            <p:cNvPr id="1088" name="テキスト ボックス 13"/>
            <p:cNvSpPr txBox="1"/>
            <p:nvPr/>
          </p:nvSpPr>
          <p:spPr>
            <a:xfrm>
              <a:off x="995680" y="1905269"/>
              <a:ext cx="1363975" cy="127496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中山間地域に住む高齢者</a:t>
              </a:r>
              <a:endPar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p:txBody>
        </p:sp>
        <p:sp>
          <p:nvSpPr>
            <p:cNvPr id="1089" name="テキスト ボックス 20"/>
            <p:cNvSpPr txBox="1"/>
            <p:nvPr/>
          </p:nvSpPr>
          <p:spPr>
            <a:xfrm>
              <a:off x="2405379" y="1905269"/>
              <a:ext cx="3968612" cy="127496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XXXX</a:t>
              </a: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生活に必須である買い物、病院等への外出時にバス等の公共交通が利用困難で、必要な外出ができない</a:t>
              </a:r>
              <a:endPar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XX</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年の市調査では、「必要な外出に困難が生じている世帯割合」が</a:t>
              </a:r>
              <a: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XX</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p:txBody>
        </p:sp>
      </p:grpSp>
      <p:sp>
        <p:nvSpPr>
          <p:cNvPr id="1090" name="Oval 20"/>
          <p:cNvSpPr>
            <a:spLocks noChangeAspect="1" noChangeArrowheads="1"/>
          </p:cNvSpPr>
          <p:nvPr/>
        </p:nvSpPr>
        <p:spPr>
          <a:xfrm>
            <a:off x="5350093" y="1946979"/>
            <a:ext cx="232752" cy="20964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a</a:t>
            </a:r>
          </a:p>
        </p:txBody>
      </p:sp>
      <p:sp>
        <p:nvSpPr>
          <p:cNvPr id="1091" name="Oval 20"/>
          <p:cNvSpPr>
            <a:spLocks noChangeAspect="1" noChangeArrowheads="1"/>
          </p:cNvSpPr>
          <p:nvPr/>
        </p:nvSpPr>
        <p:spPr>
          <a:xfrm>
            <a:off x="5350093" y="3344515"/>
            <a:ext cx="232752" cy="20964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b</a:t>
            </a:r>
          </a:p>
        </p:txBody>
      </p:sp>
      <p:sp>
        <p:nvSpPr>
          <p:cNvPr id="1092" name="Oval 20"/>
          <p:cNvSpPr>
            <a:spLocks noChangeAspect="1" noChangeArrowheads="1"/>
          </p:cNvSpPr>
          <p:nvPr/>
        </p:nvSpPr>
        <p:spPr>
          <a:xfrm>
            <a:off x="5350093" y="4753555"/>
            <a:ext cx="232752" cy="209642"/>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Trebuchet MS" panose="020B0603020202020204" pitchFamily="34" charset="0"/>
                <a:ea typeface="+mn-ea"/>
                <a:cs typeface="+mn-cs"/>
              </a:rPr>
              <a:t>c</a:t>
            </a:r>
          </a:p>
        </p:txBody>
      </p:sp>
      <p:sp>
        <p:nvSpPr>
          <p:cNvPr id="1093" name="Textfeld 1"/>
          <p:cNvSpPr txBox="1"/>
          <p:nvPr>
            <p:custDataLst>
              <p:tags r:id="rId7"/>
            </p:custDataLst>
          </p:nvPr>
        </p:nvSpPr>
        <p:spPr>
          <a:xfrm>
            <a:off x="5298393" y="1090482"/>
            <a:ext cx="5991663" cy="285639"/>
          </a:xfrm>
          <a:prstGeom prst="rect">
            <a:avLst/>
          </a:prstGeom>
          <a:solidFill>
            <a:schemeClr val="tx2"/>
          </a:solidFill>
        </p:spPr>
        <p:txBody>
          <a:bodyPr vert="horz" wrap="square" lIns="36000" tIns="36000" rIns="36000" bIns="36000" rtlCol="0" anchor="b">
            <a:no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lang="ja-JP" altLang="en-US" sz="1600">
                <a:solidFill>
                  <a:srgbClr val="FFFFFF"/>
                </a:solidFill>
                <a:latin typeface="Trebuchet MS" panose="020B0603020202020204" pitchFamily="34" charset="0"/>
                <a:ea typeface="Meiryo UI" panose="020B0604030504040204" pitchFamily="50" charset="-128"/>
                <a:sym typeface="Trebuchet MS" panose="020B0603020202020204" pitchFamily="34" charset="0"/>
              </a:rPr>
              <a:t>本事業の対象とする地域</a:t>
            </a:r>
            <a:r>
              <a:rPr kumimoji="0" lang="ja-JP" altLang="en-US" sz="160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課題</a:t>
            </a:r>
            <a:endParaRPr kumimoji="0" lang="en-US" sz="160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sp>
        <p:nvSpPr>
          <p:cNvPr id="1094" name="Textfeld 1"/>
          <p:cNvSpPr txBox="1"/>
          <p:nvPr>
            <p:custDataLst>
              <p:tags r:id="rId8"/>
            </p:custDataLst>
          </p:nvPr>
        </p:nvSpPr>
        <p:spPr>
          <a:xfrm>
            <a:off x="7031769" y="1404376"/>
            <a:ext cx="4276396" cy="209102"/>
          </a:xfrm>
          <a:prstGeom prst="rect">
            <a:avLst/>
          </a:prstGeom>
          <a:solidFill>
            <a:schemeClr val="tx2">
              <a:lumMod val="40000"/>
              <a:lumOff val="6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914400" rtl="0" eaLnBrk="1" fontAlgn="auto" latinLnBrk="0" hangingPunct="1">
              <a:lnSpc>
                <a:spcPct val="100000"/>
              </a:lnSpc>
              <a:spcBef>
                <a:spcPts val="0"/>
              </a:spcBef>
              <a:spcAft>
                <a:spcPts val="600"/>
              </a:spcAft>
              <a:buClrTx/>
              <a:buSzPct val="100000"/>
              <a:buFont typeface="Trebuchet MS" panose="020B0603020202020204" pitchFamily="34" charset="0"/>
              <a:buNone/>
              <a:tabLst/>
              <a:defRPr/>
            </a:pP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内容</a:t>
            </a:r>
            <a:endParaRPr kumimoji="0"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endParaRPr>
          </a:p>
        </p:txBody>
      </p:sp>
      <p:grpSp>
        <p:nvGrpSpPr>
          <p:cNvPr id="1095" name="グループ化 33"/>
          <p:cNvGrpSpPr/>
          <p:nvPr/>
        </p:nvGrpSpPr>
        <p:grpSpPr>
          <a:xfrm>
            <a:off x="5512741" y="3335520"/>
            <a:ext cx="5795424" cy="1237431"/>
            <a:chOff x="995680" y="3403747"/>
            <a:chExt cx="5378311" cy="1274960"/>
          </a:xfrm>
        </p:grpSpPr>
        <p:sp>
          <p:nvSpPr>
            <p:cNvPr id="1096" name="テキスト ボックス 34"/>
            <p:cNvSpPr txBox="1"/>
            <p:nvPr/>
          </p:nvSpPr>
          <p:spPr>
            <a:xfrm>
              <a:off x="995680" y="3403747"/>
              <a:ext cx="1363975" cy="127496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XXXX</a:t>
              </a: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endPar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097" name="テキスト ボックス 20"/>
            <p:cNvSpPr txBox="1"/>
            <p:nvPr/>
          </p:nvSpPr>
          <p:spPr>
            <a:xfrm>
              <a:off x="2405379" y="3403747"/>
              <a:ext cx="3968612" cy="127496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XXXX</a:t>
              </a: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endPar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grpSp>
      <p:grpSp>
        <p:nvGrpSpPr>
          <p:cNvPr id="1098" name="グループ化 36"/>
          <p:cNvGrpSpPr/>
          <p:nvPr/>
        </p:nvGrpSpPr>
        <p:grpSpPr>
          <a:xfrm>
            <a:off x="5512741" y="4789753"/>
            <a:ext cx="5795424" cy="1237431"/>
            <a:chOff x="995680" y="4825744"/>
            <a:chExt cx="5378311" cy="1274960"/>
          </a:xfrm>
        </p:grpSpPr>
        <p:sp>
          <p:nvSpPr>
            <p:cNvPr id="1099" name="テキスト ボックス 37"/>
            <p:cNvSpPr txBox="1"/>
            <p:nvPr/>
          </p:nvSpPr>
          <p:spPr>
            <a:xfrm>
              <a:off x="995680" y="4825744"/>
              <a:ext cx="1363975" cy="127496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XXXX</a:t>
              </a: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endPar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100" name="テキスト ボックス 20"/>
            <p:cNvSpPr txBox="1"/>
            <p:nvPr/>
          </p:nvSpPr>
          <p:spPr>
            <a:xfrm>
              <a:off x="2405379" y="4825744"/>
              <a:ext cx="3968612" cy="127496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XXXX</a:t>
              </a: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endPar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grpSp>
      <p:sp>
        <p:nvSpPr>
          <p:cNvPr id="1101" name="テキスト ボックス 42"/>
          <p:cNvSpPr txBox="1"/>
          <p:nvPr/>
        </p:nvSpPr>
        <p:spPr>
          <a:xfrm>
            <a:off x="576000" y="360000"/>
            <a:ext cx="11066140"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Ⅰ</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地域の現状と課題認識</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02" name="Rectangle 217"/>
          <p:cNvSpPr/>
          <p:nvPr/>
        </p:nvSpPr>
        <p:spPr>
          <a:xfrm>
            <a:off x="630000" y="45429"/>
            <a:ext cx="5304456"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評価の観点：地域課題に対するソリューションの適切性・妥当性</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03" name="吹き出し: 角を丸めた四角形 3"/>
          <p:cNvSpPr/>
          <p:nvPr/>
        </p:nvSpPr>
        <p:spPr>
          <a:xfrm>
            <a:off x="6163779" y="3652708"/>
            <a:ext cx="5024527" cy="2138808"/>
          </a:xfrm>
          <a:prstGeom prst="wedgeRectCallout">
            <a:avLst>
              <a:gd name="adj1" fmla="val 3"/>
              <a:gd name="adj2" fmla="val -57361"/>
            </a:avLst>
          </a:prstGeom>
          <a:solidFill>
            <a:srgbClr val="EEE89A"/>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課題の内容について、以下の内容を記載すること</a:t>
            </a:r>
            <a:endParaRPr kumimoji="1" lang="en-US" altLang="ja-JP" sz="1400" dirty="0">
              <a:solidFill>
                <a:srgbClr val="575757"/>
              </a:solidFill>
              <a:latin typeface="Trebuchet MS" panose="020B0603020202020204" pitchFamily="34" charset="0"/>
              <a:ea typeface="Meiryo UI" panose="020B0604030504040204" pitchFamily="50" charset="-128"/>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どういった人が</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どこで</a:t>
            </a: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どのような場面において</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どのような問題が生じているか</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どの程度の大きさの課題なのか </a:t>
            </a:r>
            <a:b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b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併せて、それらの課題の大きさ・深刻度合を客観的に示す証拠情報（＝ 展開先候補の団体が、実証・実装による強い関心を抱いていることがわかる情報）を補足頂きたい</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Tree>
    <p:extLst>
      <p:ext uri="{BB962C8B-B14F-4D97-AF65-F5344CB8AC3E}">
        <p14:creationId xmlns:p14="http://schemas.microsoft.com/office/powerpoint/2010/main" val="10210280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13" name="表 3"/>
          <p:cNvGraphicFramePr>
            <a:graphicFrameLocks noGrp="1"/>
          </p:cNvGraphicFramePr>
          <p:nvPr>
            <p:extLst>
              <p:ext uri="{D42A27DB-BD31-4B8C-83A1-F6EECF244321}">
                <p14:modId xmlns:p14="http://schemas.microsoft.com/office/powerpoint/2010/main" val="1956298371"/>
              </p:ext>
            </p:extLst>
          </p:nvPr>
        </p:nvGraphicFramePr>
        <p:xfrm>
          <a:off x="394161" y="1245737"/>
          <a:ext cx="11133237" cy="3979196"/>
        </p:xfrm>
        <a:graphic>
          <a:graphicData uri="http://schemas.openxmlformats.org/drawingml/2006/table">
            <a:tbl>
              <a:tblPr>
                <a:tableStyleId>{073A0DAA-6AF3-43AB-8588-CEC1D06C72B9}</a:tableStyleId>
              </a:tblPr>
              <a:tblGrid>
                <a:gridCol w="1067500">
                  <a:extLst>
                    <a:ext uri="{9D8B030D-6E8A-4147-A177-3AD203B41FA5}">
                      <a16:colId xmlns:a16="http://schemas.microsoft.com/office/drawing/2014/main" val="20000"/>
                    </a:ext>
                  </a:extLst>
                </a:gridCol>
                <a:gridCol w="5314169">
                  <a:extLst>
                    <a:ext uri="{9D8B030D-6E8A-4147-A177-3AD203B41FA5}">
                      <a16:colId xmlns:a16="http://schemas.microsoft.com/office/drawing/2014/main" val="20001"/>
                    </a:ext>
                  </a:extLst>
                </a:gridCol>
                <a:gridCol w="4751568">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dirty="0">
                          <a:solidFill>
                            <a:schemeClr val="tx1"/>
                          </a:solidFill>
                          <a:latin typeface="+mn-ea"/>
                          <a:ea typeface="+mn-ea"/>
                          <a:cs typeface="+mn-cs"/>
                        </a:rPr>
                        <a:t>申請者</a:t>
                      </a:r>
                    </a:p>
                  </a:txBody>
                  <a:tcPr marL="72002" marR="72002" marT="0" marB="0" vert="eaVert" anchor="ctr"/>
                </a:tc>
                <a:tc>
                  <a:txBody>
                    <a:bodyPr/>
                    <a:lstStyle/>
                    <a:p>
                      <a:pPr algn="just">
                        <a:spcAft>
                          <a:spcPts val="0"/>
                        </a:spcAft>
                      </a:pPr>
                      <a:r>
                        <a:rPr kumimoji="1" lang="ja-JP" sz="1200" kern="1200" dirty="0">
                          <a:solidFill>
                            <a:schemeClr val="tx1"/>
                          </a:solidFill>
                          <a:latin typeface="+mn-ea"/>
                          <a:ea typeface="+mn-ea"/>
                          <a:cs typeface="+mn-cs"/>
                        </a:rPr>
                        <a:t>企業・団体名</a:t>
                      </a:r>
                    </a:p>
                  </a:txBody>
                  <a:tcPr marL="72002" marR="72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72002" marR="72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代表者役職・氏名</a:t>
                      </a:r>
                    </a:p>
                  </a:txBody>
                  <a:tcPr marL="72002" marR="72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72002" marR="72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所在地</a:t>
                      </a:r>
                    </a:p>
                  </a:txBody>
                  <a:tcPr marL="72002" marR="72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72002" marR="72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dirty="0">
                          <a:solidFill>
                            <a:schemeClr val="tx1"/>
                          </a:solidFill>
                          <a:latin typeface="+mn-ea"/>
                          <a:ea typeface="+mn-ea"/>
                          <a:cs typeface="+mn-cs"/>
                        </a:rPr>
                        <a:t>連絡担当窓口</a:t>
                      </a:r>
                    </a:p>
                  </a:txBody>
                  <a:tcPr marL="72002" marR="72002" marT="0" marB="0" vert="eaVert" anchor="ctr"/>
                </a:tc>
                <a:tc>
                  <a:txBody>
                    <a:bodyPr/>
                    <a:lstStyle/>
                    <a:p>
                      <a:pPr algn="just">
                        <a:spcAft>
                          <a:spcPts val="0"/>
                        </a:spcAft>
                      </a:pPr>
                      <a:r>
                        <a:rPr kumimoji="1" lang="ja-JP" sz="1200" kern="1200" dirty="0">
                          <a:solidFill>
                            <a:schemeClr val="tx1"/>
                          </a:solidFill>
                          <a:latin typeface="+mn-ea"/>
                          <a:ea typeface="+mn-ea"/>
                          <a:cs typeface="+mn-cs"/>
                        </a:rPr>
                        <a:t>氏名（ふりがな）</a:t>
                      </a:r>
                    </a:p>
                  </a:txBody>
                  <a:tcPr marL="72002" marR="72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72002" marR="72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所属（部署名）</a:t>
                      </a:r>
                    </a:p>
                  </a:txBody>
                  <a:tcPr marL="72002" marR="72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72002" marR="72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役職</a:t>
                      </a:r>
                    </a:p>
                  </a:txBody>
                  <a:tcPr marL="72002" marR="72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72002" marR="72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電話番号</a:t>
                      </a:r>
                    </a:p>
                    <a:p>
                      <a:pPr algn="just">
                        <a:spcAft>
                          <a:spcPts val="0"/>
                        </a:spcAft>
                      </a:pPr>
                      <a:r>
                        <a:rPr kumimoji="1" lang="ja-JP" sz="1200" kern="1200" dirty="0">
                          <a:solidFill>
                            <a:schemeClr val="tx1"/>
                          </a:solidFill>
                          <a:latin typeface="+mn-ea"/>
                          <a:ea typeface="+mn-ea"/>
                          <a:cs typeface="+mn-cs"/>
                        </a:rPr>
                        <a:t>（代表・直通）</a:t>
                      </a:r>
                    </a:p>
                  </a:txBody>
                  <a:tcPr marL="72002" marR="72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72002" marR="72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Ｅ－ｍａｉｌ</a:t>
                      </a:r>
                    </a:p>
                  </a:txBody>
                  <a:tcPr marL="72002" marR="72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72002" marR="72002" marT="0" marB="0" anchor="ctr"/>
                </a:tc>
                <a:extLst>
                  <a:ext uri="{0D108BD9-81ED-4DB2-BD59-A6C34878D82A}">
                    <a16:rowId xmlns:a16="http://schemas.microsoft.com/office/drawing/2014/main" val="10007"/>
                  </a:ext>
                </a:extLst>
              </a:tr>
            </a:tbl>
          </a:graphicData>
        </a:graphic>
      </p:graphicFrame>
      <p:sp>
        <p:nvSpPr>
          <p:cNvPr id="2014" name="Rectangle 67"/>
          <p:cNvSpPr>
            <a:spLocks noChangeArrowheads="1"/>
          </p:cNvSpPr>
          <p:nvPr/>
        </p:nvSpPr>
        <p:spPr>
          <a:xfrm>
            <a:off x="0" y="452899"/>
            <a:ext cx="12192000" cy="573088"/>
          </a:xfrm>
          <a:prstGeom prst="rect">
            <a:avLst/>
          </a:prstGeom>
          <a:solidFill>
            <a:schemeClr val="tx2"/>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a:solidFill>
                  <a:schemeClr val="bg1"/>
                </a:solidFill>
                <a:latin typeface="ＭＳ Ｐゴシック" panose="020B0600070205080204" pitchFamily="50" charset="-128"/>
              </a:rPr>
              <a:t>申請者情報　</a:t>
            </a:r>
          </a:p>
        </p:txBody>
      </p:sp>
    </p:spTree>
    <p:extLst>
      <p:ext uri="{BB962C8B-B14F-4D97-AF65-F5344CB8AC3E}">
        <p14:creationId xmlns:p14="http://schemas.microsoft.com/office/powerpoint/2010/main" val="106876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09"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6" imgW="395" imgH="396" progId="TCLayout.ActiveDocument.1">
                  <p:embed/>
                </p:oleObj>
              </mc:Choice>
              <mc:Fallback>
                <p:oleObj name="think-cell スライド" r:id="rId6" imgW="395" imgH="396" progId="TCLayout.ActiveDocument.1">
                  <p:embed/>
                  <p:pic>
                    <p:nvPicPr>
                      <p:cNvPr id="1109" name="think-cell data - do not delete" hidden="1"/>
                      <p:cNvPicPr>
                        <a:picLocks noChangeAspect="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110" name="テキスト ボックス 40"/>
          <p:cNvSpPr txBox="1"/>
          <p:nvPr/>
        </p:nvSpPr>
        <p:spPr>
          <a:xfrm>
            <a:off x="5449825" y="1690723"/>
            <a:ext cx="6464402" cy="4835054"/>
          </a:xfrm>
          <a:prstGeom prst="rect">
            <a:avLst/>
          </a:prstGeom>
          <a:noFill/>
          <a:ln>
            <a:solidFill>
              <a:schemeClr val="tx2"/>
            </a:solidFill>
          </a:ln>
        </p:spPr>
        <p:txBody>
          <a:bodyPr spcFirstLastPara="1" wrap="square" lIns="36000" tIns="36000" rIns="36000" bIns="36000" anchor="ctr" anchorCtr="0">
            <a:noAutofit/>
          </a:bodyPr>
          <a:lstStyle>
            <a:defPPr>
              <a:defRPr lang="en-US"/>
            </a:defPPr>
            <a:lvl1pPr>
              <a:lnSpc>
                <a:spcPct val="90000"/>
              </a:lnSpc>
              <a:buClr>
                <a:srgbClr val="FFFFFF"/>
              </a:buClr>
              <a:buSzPts val="1600"/>
              <a:buFont typeface="Trebuchet MS" panose="020B0603020202020204" pitchFamily="34" charset="0"/>
              <a:defRPr sz="1600" b="0" i="0" normalizeH="0" baseline="0">
                <a:ln>
                  <a:noFill/>
                </a:ln>
                <a:solidFill>
                  <a:srgbClr val="FFFFFF"/>
                </a:solidFill>
                <a:effectLst/>
                <a:uLnTx/>
                <a:uFillTx/>
                <a:latin typeface="Trebuchet MS" panose="020B0603020202020204" pitchFamily="34" charset="0"/>
                <a:ea typeface="Meiryo UI" panose="020B0604030504040204" pitchFamily="50" charset="-128"/>
                <a:cs typeface="Trebuchet M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endParaRPr lang="en-US" altLang="ja-JP"/>
          </a:p>
        </p:txBody>
      </p:sp>
      <p:sp>
        <p:nvSpPr>
          <p:cNvPr id="1111" name="タイトル 1"/>
          <p:cNvSpPr>
            <a:spLocks noGrp="1"/>
          </p:cNvSpPr>
          <p:nvPr>
            <p:ph type="title"/>
          </p:nvPr>
        </p:nvSpPr>
        <p:spPr/>
        <p:txBody>
          <a:bodyPr vert="horz"/>
          <a:lstStyle/>
          <a:p>
            <a:pPr>
              <a:tabLst>
                <a:tab pos="355600" algn="l"/>
              </a:tabLst>
            </a:pPr>
            <a:r>
              <a:rPr kumimoji="1" lang="en-US" altLang="ja-JP" dirty="0">
                <a:solidFill>
                  <a:srgbClr val="FE9341"/>
                </a:solidFill>
                <a:latin typeface="Trebuchet MS" panose="020B0603020202020204" pitchFamily="34" charset="0"/>
                <a:ea typeface="Meiryo UI" panose="020B0604030504040204" pitchFamily="50" charset="-128"/>
              </a:rPr>
              <a:t>	</a:t>
            </a:r>
            <a:r>
              <a:rPr kumimoji="1" lang="ja-JP" altLang="en-US" dirty="0">
                <a:solidFill>
                  <a:srgbClr val="FE9341"/>
                </a:solidFill>
                <a:latin typeface="Trebuchet MS" panose="020B0603020202020204" pitchFamily="34" charset="0"/>
                <a:ea typeface="Meiryo UI" panose="020B0604030504040204" pitchFamily="50" charset="-128"/>
              </a:rPr>
              <a:t>目指す姿と実現ステップ</a:t>
            </a:r>
            <a:endParaRPr kumimoji="1" lang="en-US" dirty="0">
              <a:solidFill>
                <a:srgbClr val="FE9341"/>
              </a:solidFill>
              <a:latin typeface="Trebuchet MS" panose="020B0603020202020204" pitchFamily="34" charset="0"/>
              <a:ea typeface="Meiryo UI" panose="020B0604030504040204" pitchFamily="50" charset="-128"/>
            </a:endParaRPr>
          </a:p>
        </p:txBody>
      </p:sp>
      <p:sp>
        <p:nvSpPr>
          <p:cNvPr id="1112" name="Rectangle 2"/>
          <p:cNvSpPr/>
          <p:nvPr/>
        </p:nvSpPr>
        <p:spPr>
          <a:xfrm>
            <a:off x="8995144" y="0"/>
            <a:ext cx="3196856" cy="1131522"/>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algn="l" defTabSz="914400" rtl="0" eaLnBrk="1" fontAlgn="auto" latinLnBrk="0" hangingPunct="1">
              <a:lnSpc>
                <a:spcPct val="100000"/>
              </a:lnSpc>
              <a:spcBef>
                <a:spcPts val="0"/>
              </a:spcBef>
              <a:spcAft>
                <a:spcPts val="0"/>
              </a:spcAft>
              <a:buClr>
                <a:srgbClr val="FFC000"/>
              </a:buClr>
              <a:buSzTx/>
              <a:tabLst/>
              <a:defRPr/>
            </a:pPr>
            <a:r>
              <a:rPr kumimoji="1" lang="ja-JP" altLang="en-US"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文章</a:t>
            </a: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＋必要に応じて図</a:t>
            </a:r>
            <a: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を用いて</a:t>
            </a:r>
            <a:br>
              <a:rPr kumimoji="1" lang="en-US" altLang="ja-JP"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各ステップの進化感を表現</a:t>
            </a:r>
          </a:p>
        </p:txBody>
      </p:sp>
      <p:sp>
        <p:nvSpPr>
          <p:cNvPr id="1113" name="Oval 20"/>
          <p:cNvSpPr>
            <a:spLocks noChangeAspect="1" noChangeArrowheads="1"/>
          </p:cNvSpPr>
          <p:nvPr/>
        </p:nvSpPr>
        <p:spPr>
          <a:xfrm>
            <a:off x="630000"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１</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sp>
        <p:nvSpPr>
          <p:cNvPr id="1114" name="テキスト ボックス 42"/>
          <p:cNvSpPr txBox="1"/>
          <p:nvPr/>
        </p:nvSpPr>
        <p:spPr>
          <a:xfrm>
            <a:off x="576000" y="360000"/>
            <a:ext cx="11066140"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Ⅱ</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目指す姿</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15" name="Rectangle 44"/>
          <p:cNvSpPr/>
          <p:nvPr/>
        </p:nvSpPr>
        <p:spPr>
          <a:xfrm>
            <a:off x="7688764" y="4776026"/>
            <a:ext cx="2020907" cy="1665289"/>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オンデマンドバスの</a:t>
            </a:r>
            <a:b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br>
            <a:r>
              <a:rPr kumimoji="1" lang="ja-JP" altLang="en-US" sz="1400">
                <a:solidFill>
                  <a:srgbClr val="3EAD92"/>
                </a:solidFill>
                <a:latin typeface="Meiryo UI" panose="020B0604030504040204" pitchFamily="50" charset="-128"/>
                <a:ea typeface="Meiryo UI" panose="020B0604030504040204" pitchFamily="50" charset="-128"/>
              </a:rPr>
              <a:t>市外</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導入</a:t>
            </a:r>
            <a:endPar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D36"/>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市外においても</a:t>
            </a:r>
            <a:b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オンデマンド交通開始</a:t>
            </a:r>
            <a:endPar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endPar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116" name="TextBox 46"/>
          <p:cNvSpPr txBox="1"/>
          <p:nvPr/>
        </p:nvSpPr>
        <p:spPr>
          <a:xfrm>
            <a:off x="9833568" y="4776026"/>
            <a:ext cx="2020907" cy="1665289"/>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defPPr>
              <a:defRPr lang="en-US"/>
            </a:defPPr>
            <a:lvl2pPr marL="108000" lvl="1">
              <a:buClr>
                <a:schemeClr val="tx2"/>
              </a:buClr>
              <a:defRPr kumimoji="1" sz="1600">
                <a:solidFill>
                  <a:schemeClr val="tx1"/>
                </a:solidFill>
                <a:latin typeface="Trebuchet MS" panose="020B0603020202020204" pitchFamily="34" charset="0"/>
                <a:ea typeface="Meiryo UI" panose="020B0604030504040204" pitchFamily="50" charset="-128"/>
              </a:defRPr>
            </a:lvl2pPr>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地域</a:t>
            </a:r>
            <a: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Maas</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の導入</a:t>
            </a:r>
            <a:endPar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D36"/>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交通機関を運行する会社の連携体制構築</a:t>
            </a:r>
            <a:endPar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D36"/>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利用者、ユースケースの確認</a:t>
            </a:r>
            <a:endPar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p:txBody>
      </p:sp>
      <p:sp>
        <p:nvSpPr>
          <p:cNvPr id="1117" name="ValueChainStarter"/>
          <p:cNvSpPr>
            <a:spLocks noChangeArrowheads="1"/>
          </p:cNvSpPr>
          <p:nvPr>
            <p:custDataLst>
              <p:tags r:id="rId1"/>
            </p:custDataLst>
          </p:nvPr>
        </p:nvSpPr>
        <p:spPr bwMode="gray">
          <a:xfrm>
            <a:off x="5484209" y="1769047"/>
            <a:ext cx="2020907" cy="328319"/>
          </a:xfrm>
          <a:prstGeom prst="homePlate">
            <a:avLst>
              <a:gd name="adj" fmla="val 33279"/>
            </a:avLst>
          </a:prstGeom>
          <a:solidFill>
            <a:schemeClr val="accent1"/>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2025~202X</a:t>
            </a:r>
          </a:p>
        </p:txBody>
      </p:sp>
      <p:sp>
        <p:nvSpPr>
          <p:cNvPr id="1118" name="正方形/長方形 22"/>
          <p:cNvSpPr/>
          <p:nvPr/>
        </p:nvSpPr>
        <p:spPr>
          <a:xfrm>
            <a:off x="5484208" y="2175466"/>
            <a:ext cx="2020907" cy="328319"/>
          </a:xfrm>
          <a:prstGeom prst="rect">
            <a:avLst/>
          </a:prstGeom>
          <a:noFill/>
          <a:ln w="19050" cap="rnd" cmpd="sng" algn="ctr">
            <a:solidFill>
              <a:srgbClr val="FF8D36"/>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a:solidFill>
                  <a:srgbClr val="575757"/>
                </a:solidFill>
                <a:latin typeface="Meiryo UI" panose="020B0604030504040204" pitchFamily="50" charset="-128"/>
                <a:ea typeface="Meiryo UI" panose="020B0604030504040204" pitchFamily="50" charset="-128"/>
              </a:rPr>
              <a:t>補助事業</a:t>
            </a:r>
            <a:endParaRPr kumimoji="1" lang="en-US" altLang="zh-TW"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119" name="正方形/長方形 24"/>
          <p:cNvSpPr/>
          <p:nvPr/>
        </p:nvSpPr>
        <p:spPr>
          <a:xfrm>
            <a:off x="9833568" y="2175466"/>
            <a:ext cx="2020907" cy="328319"/>
          </a:xfrm>
          <a:prstGeom prst="rect">
            <a:avLst/>
          </a:prstGeom>
          <a:noFill/>
          <a:ln w="19050" cap="rnd" cmpd="sng" algn="ctr">
            <a:solidFill>
              <a:srgbClr val="FF8D36"/>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a:solidFill>
                  <a:srgbClr val="575757"/>
                </a:solidFill>
                <a:latin typeface="Meiryo UI" panose="020B0604030504040204" pitchFamily="50" charset="-128"/>
                <a:ea typeface="Meiryo UI" panose="020B0604030504040204" pitchFamily="50" charset="-128"/>
              </a:rPr>
              <a:t>最終</a:t>
            </a:r>
            <a:r>
              <a:rPr kumimoji="1" lang="ja-JP" altLang="en-US"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的なゴール</a:t>
            </a:r>
          </a:p>
        </p:txBody>
      </p:sp>
      <p:sp>
        <p:nvSpPr>
          <p:cNvPr id="1120" name="正方形/長方形 12"/>
          <p:cNvSpPr/>
          <p:nvPr/>
        </p:nvSpPr>
        <p:spPr>
          <a:xfrm>
            <a:off x="7688764" y="2175466"/>
            <a:ext cx="2020907" cy="328319"/>
          </a:xfrm>
          <a:prstGeom prst="rect">
            <a:avLst/>
          </a:prstGeom>
          <a:noFill/>
          <a:ln w="19050" cap="rnd" cmpd="sng" algn="ctr">
            <a:solidFill>
              <a:srgbClr val="FF8D36"/>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横展開</a:t>
            </a:r>
            <a:endParaRPr kumimoji="1" lang="en-US" altLang="zh-TW"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121" name="Rectangle 44"/>
          <p:cNvSpPr/>
          <p:nvPr/>
        </p:nvSpPr>
        <p:spPr>
          <a:xfrm>
            <a:off x="5484208" y="4776026"/>
            <a:ext cx="2020907" cy="1665289"/>
          </a:xfrm>
          <a:prstGeom prst="rect">
            <a:avLst/>
          </a:prstGeom>
          <a:no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オンデマンドバスの</a:t>
            </a:r>
            <a:b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市内全域での</a:t>
            </a:r>
            <a:r>
              <a:rPr kumimoji="1" lang="ja-JP" altLang="en-US" sz="1400">
                <a:solidFill>
                  <a:srgbClr val="3EAD92"/>
                </a:solidFill>
                <a:latin typeface="Meiryo UI" panose="020B0604030504040204" pitchFamily="50" charset="-128"/>
                <a:ea typeface="Meiryo UI" panose="020B0604030504040204" pitchFamily="50" charset="-128"/>
              </a:rPr>
              <a:t>実装</a:t>
            </a:r>
            <a:endPar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D36"/>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運行主体会社 </a:t>
            </a:r>
            <a: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市と</a:t>
            </a:r>
            <a: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XX</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が出資</a:t>
            </a:r>
            <a: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 設立</a:t>
            </a:r>
            <a:endPar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D36"/>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市内全域でオンデマンド交通開始</a:t>
            </a:r>
            <a:endPar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endPar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122" name="Rectangle 2"/>
          <p:cNvSpPr/>
          <p:nvPr/>
        </p:nvSpPr>
        <p:spPr>
          <a:xfrm>
            <a:off x="5484208" y="2581885"/>
            <a:ext cx="2020907" cy="2028771"/>
          </a:xfrm>
          <a:prstGeom prst="rect">
            <a:avLst/>
          </a:prstGeom>
          <a:noFill/>
          <a:ln w="9525" cap="flat" cmpd="sng" algn="ctr">
            <a:solidFill>
              <a:schemeClr val="accent5"/>
            </a:solid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endParaRPr kumimoji="1" lang="en-US" altLang="ja-JP" sz="16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23" name="Rectangle 2"/>
          <p:cNvSpPr/>
          <p:nvPr/>
        </p:nvSpPr>
        <p:spPr>
          <a:xfrm>
            <a:off x="5534658" y="2660208"/>
            <a:ext cx="1920006" cy="1872124"/>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rPr>
              <a:t>(</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rPr>
              <a:t>必要に応じて</a:t>
            </a: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rPr>
              <a:t>)</a:t>
            </a:r>
            <a:b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rPr>
            </a:b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rPr>
              <a:t>視覚的にイメージできる</a:t>
            </a:r>
            <a:b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rPr>
            </a:b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rPr>
              <a:t>図等を挿入</a:t>
            </a:r>
            <a:br>
              <a:rPr kumimoji="1" lang="en-US" altLang="ja-JP" sz="1400">
                <a:solidFill>
                  <a:srgbClr val="575757"/>
                </a:solidFill>
                <a:latin typeface="Trebuchet MS" panose="020B0603020202020204" pitchFamily="34" charset="0"/>
                <a:ea typeface="Meiryo UI" panose="020B0604030504040204" pitchFamily="50" charset="-128"/>
              </a:rPr>
            </a:br>
            <a:r>
              <a:rPr kumimoji="1" lang="ja-JP" altLang="en-US" sz="1400">
                <a:solidFill>
                  <a:srgbClr val="575757"/>
                </a:solidFill>
                <a:latin typeface="Trebuchet MS" panose="020B0603020202020204" pitchFamily="34" charset="0"/>
                <a:ea typeface="Meiryo UI" panose="020B0604030504040204" pitchFamily="50" charset="-128"/>
              </a:rPr>
              <a:t>（</a:t>
            </a:r>
            <a:r>
              <a:rPr kumimoji="1" lang="en-US" altLang="ja-JP" sz="1400">
                <a:solidFill>
                  <a:srgbClr val="575757"/>
                </a:solidFill>
                <a:latin typeface="Trebuchet MS" panose="020B0603020202020204" pitchFamily="34" charset="0"/>
                <a:ea typeface="Meiryo UI" panose="020B0604030504040204" pitchFamily="50" charset="-128"/>
              </a:rPr>
              <a:t> ※</a:t>
            </a:r>
            <a:r>
              <a:rPr kumimoji="1" lang="ja-JP" altLang="en-US" sz="1400">
                <a:solidFill>
                  <a:srgbClr val="575757"/>
                </a:solidFill>
                <a:latin typeface="Trebuchet MS" panose="020B0603020202020204" pitchFamily="34" charset="0"/>
                <a:ea typeface="Meiryo UI" panose="020B0604030504040204" pitchFamily="50" charset="-128"/>
              </a:rPr>
              <a:t>図はなしでも問題ございません）</a:t>
            </a:r>
            <a:endPar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endParaRPr>
          </a:p>
        </p:txBody>
      </p:sp>
      <p:sp>
        <p:nvSpPr>
          <p:cNvPr id="1124" name="Rectangle 2"/>
          <p:cNvSpPr/>
          <p:nvPr/>
        </p:nvSpPr>
        <p:spPr>
          <a:xfrm>
            <a:off x="7688765" y="2581885"/>
            <a:ext cx="2020907" cy="2028771"/>
          </a:xfrm>
          <a:prstGeom prst="rect">
            <a:avLst/>
          </a:prstGeom>
          <a:noFill/>
          <a:ln w="9525" cap="flat" cmpd="sng" algn="ctr">
            <a:solidFill>
              <a:schemeClr val="accent5"/>
            </a:solid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endParaRPr kumimoji="1" lang="en-US" altLang="ja-JP" sz="16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25" name="Rectangle 2"/>
          <p:cNvSpPr/>
          <p:nvPr/>
        </p:nvSpPr>
        <p:spPr>
          <a:xfrm>
            <a:off x="9833568" y="2581885"/>
            <a:ext cx="2020907" cy="2028771"/>
          </a:xfrm>
          <a:prstGeom prst="rect">
            <a:avLst/>
          </a:prstGeom>
          <a:noFill/>
          <a:ln w="9525" cap="flat" cmpd="sng" algn="ctr">
            <a:solidFill>
              <a:schemeClr val="accent5"/>
            </a:solid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endParaRPr kumimoji="1" lang="en-US" altLang="ja-JP" sz="16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cxnSp>
        <p:nvCxnSpPr>
          <p:cNvPr id="1126" name="Straight Connector 19"/>
          <p:cNvCxnSpPr/>
          <p:nvPr/>
        </p:nvCxnSpPr>
        <p:spPr>
          <a:xfrm>
            <a:off x="5484208" y="4772635"/>
            <a:ext cx="6430019"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127" name="Rectangle 2"/>
          <p:cNvSpPr/>
          <p:nvPr/>
        </p:nvSpPr>
        <p:spPr>
          <a:xfrm>
            <a:off x="7771679" y="2660208"/>
            <a:ext cx="1920006" cy="1872124"/>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rPr>
              <a:t>左記同様</a:t>
            </a:r>
            <a:endPar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endParaRPr>
          </a:p>
        </p:txBody>
      </p:sp>
      <p:sp>
        <p:nvSpPr>
          <p:cNvPr id="1128" name="ValueChainStarter"/>
          <p:cNvSpPr>
            <a:spLocks noChangeArrowheads="1"/>
          </p:cNvSpPr>
          <p:nvPr>
            <p:custDataLst>
              <p:tags r:id="rId2"/>
            </p:custDataLst>
          </p:nvPr>
        </p:nvSpPr>
        <p:spPr bwMode="gray">
          <a:xfrm>
            <a:off x="7670778" y="1769047"/>
            <a:ext cx="2020907" cy="328319"/>
          </a:xfrm>
          <a:prstGeom prst="homePlate">
            <a:avLst>
              <a:gd name="adj" fmla="val 33279"/>
            </a:avLst>
          </a:prstGeom>
          <a:solidFill>
            <a:schemeClr val="accent1"/>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a:t>
            </a:r>
            <a:r>
              <a:rPr lang="en-US" altLang="ja-JP" sz="1600">
                <a:solidFill>
                  <a:prstClr val="white"/>
                </a:solidFill>
                <a:latin typeface="Trebuchet MS" panose="020B0603020202020204" pitchFamily="34" charset="0"/>
                <a:ea typeface="Meiryo UI" panose="020B0604030504040204" pitchFamily="50" charset="-128"/>
                <a:sym typeface="Trebuchet MS" panose="020B0603020202020204" pitchFamily="34" charset="0"/>
              </a:rPr>
              <a:t>X</a:t>
            </a:r>
            <a:r>
              <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~202X</a:t>
            </a:r>
          </a:p>
        </p:txBody>
      </p:sp>
      <p:sp>
        <p:nvSpPr>
          <p:cNvPr id="1129" name="ValueChainStarter"/>
          <p:cNvSpPr>
            <a:spLocks noChangeArrowheads="1"/>
          </p:cNvSpPr>
          <p:nvPr>
            <p:custDataLst>
              <p:tags r:id="rId3"/>
            </p:custDataLst>
          </p:nvPr>
        </p:nvSpPr>
        <p:spPr bwMode="gray">
          <a:xfrm>
            <a:off x="9833568" y="1769047"/>
            <a:ext cx="2020907" cy="328319"/>
          </a:xfrm>
          <a:prstGeom prst="homePlate">
            <a:avLst>
              <a:gd name="adj" fmla="val 33279"/>
            </a:avLst>
          </a:prstGeom>
          <a:solidFill>
            <a:schemeClr val="accent1"/>
          </a:solidFill>
          <a:ln w="38100" cap="rnd" algn="ctr">
            <a:noFill/>
            <a:round/>
            <a:headEnd/>
            <a:tailEnd/>
          </a:ln>
        </p:spPr>
        <p:txBody>
          <a:bodyPr lIns="0" tIns="0" rIns="0" bIns="0" anchor="ctr" anchorCtr="0"/>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a:t>
            </a:r>
            <a:r>
              <a:rPr lang="en-US" altLang="ja-JP" sz="1600">
                <a:solidFill>
                  <a:prstClr val="white"/>
                </a:solidFill>
                <a:latin typeface="Trebuchet MS" panose="020B0603020202020204" pitchFamily="34" charset="0"/>
                <a:ea typeface="Meiryo UI" panose="020B0604030504040204" pitchFamily="50" charset="-128"/>
                <a:sym typeface="Trebuchet MS" panose="020B0603020202020204" pitchFamily="34" charset="0"/>
              </a:rPr>
              <a:t>X</a:t>
            </a:r>
            <a:r>
              <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~202X</a:t>
            </a:r>
          </a:p>
        </p:txBody>
      </p:sp>
      <p:sp>
        <p:nvSpPr>
          <p:cNvPr id="1130" name="Rectangle 2"/>
          <p:cNvSpPr/>
          <p:nvPr/>
        </p:nvSpPr>
        <p:spPr>
          <a:xfrm>
            <a:off x="9893321" y="2660208"/>
            <a:ext cx="1920006" cy="1872124"/>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rPr>
              <a:t>左記同様</a:t>
            </a:r>
            <a:endPar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endParaRPr>
          </a:p>
        </p:txBody>
      </p:sp>
      <p:sp>
        <p:nvSpPr>
          <p:cNvPr id="1131" name="テキスト ボックス 26"/>
          <p:cNvSpPr txBox="1"/>
          <p:nvPr/>
        </p:nvSpPr>
        <p:spPr>
          <a:xfrm>
            <a:off x="597838" y="1650101"/>
            <a:ext cx="4351843" cy="2517861"/>
          </a:xfrm>
          <a:prstGeom prst="rect">
            <a:avLst/>
          </a:prstGeom>
          <a:noFill/>
          <a:ln w="12700" cap="rnd">
            <a:solidFill>
              <a:srgbClr val="FF8D36"/>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32" name="テキスト ボックス 27"/>
          <p:cNvSpPr txBox="1"/>
          <p:nvPr/>
        </p:nvSpPr>
        <p:spPr>
          <a:xfrm>
            <a:off x="597838" y="1650101"/>
            <a:ext cx="4351843" cy="251786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p>
          <a:p>
            <a:pPr marL="324000" marR="0" lvl="1" indent="-216000" algn="l" defTabSz="914400" rtl="0" eaLnBrk="1" fontAlgn="auto" latinLnBrk="0" hangingPunct="1">
              <a:lnSpc>
                <a:spcPct val="100000"/>
              </a:lnSpc>
              <a:spcBef>
                <a:spcPts val="0"/>
              </a:spcBef>
              <a:spcAft>
                <a:spcPts val="0"/>
              </a:spcAft>
              <a:buClr>
                <a:srgbClr val="FE9341"/>
              </a:buClr>
              <a:buSzTx/>
              <a:buFont typeface="Trebuchet MS" panose="020B0603020202020204" pitchFamily="34" charset="0"/>
              <a:buChar char="•"/>
              <a:tabLst/>
              <a:defRPr/>
            </a:pPr>
            <a:r>
              <a:rPr kumimoji="1" lang="en-US" altLang="ja-JP"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r>
              <a:rPr kumimoji="1" lang="ja-JP" altLang="en-US"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実装</a:t>
            </a:r>
            <a:r>
              <a:rPr kumimoji="1" lang="en-US" altLang="ja-JP"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r>
              <a:rPr kumimoji="1" lang="ja-JP" altLang="en-US"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 が目指す姿の場合</a:t>
            </a:r>
            <a:r>
              <a:rPr kumimoji="1" lang="en-US" altLang="ja-JP"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r>
              <a:rPr kumimoji="1" lang="ja-JP" altLang="en-US"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高齢者の地域内移動の利便性を高めるオンデマンド交通網の構築</a:t>
            </a:r>
            <a:endParaRPr kumimoji="1" lang="en-US" altLang="ja-JP"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E9341"/>
              </a:buClr>
              <a:buSzTx/>
              <a:buFont typeface="Trebuchet MS" panose="020B0603020202020204" pitchFamily="34" charset="0"/>
              <a:buChar char="•"/>
              <a:tabLst/>
              <a:defRPr/>
            </a:pPr>
            <a:r>
              <a:rPr kumimoji="1" lang="en-US" altLang="ja-JP"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r>
              <a:rPr kumimoji="1" lang="ja-JP" altLang="en-US"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地域</a:t>
            </a:r>
            <a:r>
              <a:rPr kumimoji="1" lang="en-US" altLang="ja-JP"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Maas</a:t>
            </a:r>
            <a:r>
              <a:rPr kumimoji="1" lang="ja-JP" altLang="en-US"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構想の実現</a:t>
            </a:r>
            <a:r>
              <a:rPr kumimoji="1" lang="en-US" altLang="ja-JP"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r>
              <a:rPr kumimoji="1" lang="ja-JP" altLang="en-US"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 が目指す姿の場合</a:t>
            </a:r>
            <a:r>
              <a:rPr kumimoji="1" lang="en-US" altLang="ja-JP"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r>
              <a:rPr kumimoji="1" lang="ja-JP" altLang="en-US"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地域交通 </a:t>
            </a:r>
            <a:r>
              <a:rPr kumimoji="1" lang="en-US" altLang="ja-JP"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r>
              <a:rPr kumimoji="1" lang="ja-JP" altLang="en-US"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鉄道、バス、オンデマンド交通を連携した</a:t>
            </a:r>
            <a:r>
              <a:rPr kumimoji="1" lang="en-US" altLang="ja-JP" sz="1600" b="0" i="0" u="none" strike="noStrike" kern="1200" cap="none" spc="0" normalizeH="0" baseline="0" noProof="0" err="1">
                <a:ln>
                  <a:noFill/>
                </a:ln>
                <a:solidFill>
                  <a:srgbClr val="3EAD92"/>
                </a:solidFill>
                <a:effectLst/>
                <a:uLnTx/>
                <a:uFillTx/>
                <a:latin typeface="Trebuchet MS" panose="020B0603020202020204" pitchFamily="34" charset="0"/>
                <a:ea typeface="Meiryo UI" panose="020B0604030504040204" pitchFamily="50" charset="-128"/>
                <a:cs typeface="+mn-cs"/>
              </a:rPr>
              <a:t>MaaS</a:t>
            </a:r>
            <a:r>
              <a:rPr kumimoji="1" lang="ja-JP" altLang="en-US"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の実現</a:t>
            </a:r>
            <a:endParaRPr kumimoji="1" lang="en-US" altLang="ja-JP" sz="16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133" name="テキスト ボックス 28"/>
          <p:cNvSpPr txBox="1"/>
          <p:nvPr/>
        </p:nvSpPr>
        <p:spPr>
          <a:xfrm>
            <a:off x="597838" y="4167962"/>
            <a:ext cx="4351843" cy="2357815"/>
          </a:xfrm>
          <a:prstGeom prst="rect">
            <a:avLst/>
          </a:prstGeom>
          <a:noFill/>
          <a:ln w="12700" cap="rnd">
            <a:solidFill>
              <a:srgbClr val="FF8D36"/>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34" name="Rectangle 2"/>
          <p:cNvSpPr/>
          <p:nvPr/>
        </p:nvSpPr>
        <p:spPr>
          <a:xfrm>
            <a:off x="674908" y="4411121"/>
            <a:ext cx="4210468" cy="1951340"/>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必要に応じて</a:t>
            </a: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視覚的にイメージできる図等を必要に応じて挿入すること</a:t>
            </a:r>
            <a:r>
              <a:rPr kumimoji="1" lang="en-US" altLang="ja-JP" sz="1400">
                <a:solidFill>
                  <a:srgbClr val="575757"/>
                </a:solidFill>
                <a:latin typeface="Trebuchet MS" panose="020B0603020202020204" pitchFamily="34" charset="0"/>
                <a:ea typeface="Meiryo UI" panose="020B0604030504040204" pitchFamily="50" charset="-128"/>
              </a:rPr>
              <a:t>※</a:t>
            </a:r>
            <a:r>
              <a:rPr kumimoji="1" lang="ja-JP" altLang="en-US" sz="1400">
                <a:solidFill>
                  <a:srgbClr val="575757"/>
                </a:solidFill>
                <a:latin typeface="Trebuchet MS" panose="020B0603020202020204" pitchFamily="34" charset="0"/>
                <a:ea typeface="Meiryo UI" panose="020B0604030504040204" pitchFamily="50" charset="-128"/>
              </a:rPr>
              <a:t>図はなしでも問題ございません</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393750" marR="0" lvl="1" indent="-285750" algn="l" defTabSz="914400" rtl="0" eaLnBrk="1" fontAlgn="auto" latinLnBrk="0" hangingPunct="1">
              <a:lnSpc>
                <a:spcPct val="100000"/>
              </a:lnSpc>
              <a:spcBef>
                <a:spcPts val="0"/>
              </a:spcBef>
              <a:spcAft>
                <a:spcPts val="0"/>
              </a:spcAft>
              <a:buClr>
                <a:srgbClr val="FE9341"/>
              </a:buClr>
              <a:buSzTx/>
              <a:buFont typeface="Arial" panose="020B0604020202020204" pitchFamily="34" charset="0"/>
              <a:buChar char="•"/>
              <a:tabLst/>
              <a:defRPr/>
            </a:pP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課題が解決された</a:t>
            </a:r>
            <a:r>
              <a:rPr kumimoji="1" lang="ja-JP" altLang="en-US" sz="1400" kern="0">
                <a:solidFill>
                  <a:srgbClr val="575757"/>
                </a:solidFill>
                <a:latin typeface="Trebuchet MS" panose="020B0603020202020204" pitchFamily="34" charset="0"/>
                <a:ea typeface="Meiryo UI" panose="020B0604030504040204" pitchFamily="50" charset="-128"/>
              </a:rPr>
              <a:t>状態</a:t>
            </a:r>
            <a:b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受益者、ステークホルダーの状況</a:t>
            </a: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p>
          <a:p>
            <a:pPr marL="393750" marR="0" lvl="1" indent="-285750" algn="l" defTabSz="914400" rtl="0" eaLnBrk="1" fontAlgn="auto" latinLnBrk="0" hangingPunct="1">
              <a:lnSpc>
                <a:spcPct val="100000"/>
              </a:lnSpc>
              <a:spcBef>
                <a:spcPts val="0"/>
              </a:spcBef>
              <a:spcAft>
                <a:spcPts val="0"/>
              </a:spcAft>
              <a:buClr>
                <a:srgbClr val="FE9341"/>
              </a:buClr>
              <a:buSzTx/>
              <a:buFont typeface="Arial" panose="020B0604020202020204" pitchFamily="34" charset="0"/>
              <a:buChar char="•"/>
              <a:tabLst/>
              <a:defRPr/>
            </a:pP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ソリューションの展開状況 </a:t>
            </a: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実装後</a:t>
            </a: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その後のフェーズも含めたもの</a:t>
            </a: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p>
          <a:p>
            <a:pPr marL="393750" marR="0" lvl="1" indent="-285750" algn="l" defTabSz="914400" rtl="0" eaLnBrk="1" fontAlgn="auto" latinLnBrk="0" hangingPunct="1">
              <a:lnSpc>
                <a:spcPct val="100000"/>
              </a:lnSpc>
              <a:spcBef>
                <a:spcPts val="0"/>
              </a:spcBef>
              <a:spcAft>
                <a:spcPts val="0"/>
              </a:spcAft>
              <a:buClr>
                <a:srgbClr val="FE9341"/>
              </a:buClr>
              <a:buSzTx/>
              <a:buFont typeface="Arial" panose="020B0604020202020204" pitchFamily="34" charset="0"/>
              <a:buChar char="•"/>
              <a:tabLst/>
              <a:defRPr/>
            </a:pPr>
            <a:endPar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35" name="テキスト ボックス 33"/>
          <p:cNvSpPr txBox="1"/>
          <p:nvPr/>
        </p:nvSpPr>
        <p:spPr>
          <a:xfrm>
            <a:off x="597838" y="1299217"/>
            <a:ext cx="4351843" cy="376373"/>
          </a:xfrm>
          <a:prstGeom prst="rect">
            <a:avLst/>
          </a:prstGeom>
          <a:solidFill>
            <a:srgbClr val="FF8222"/>
          </a:solidFill>
          <a:ln>
            <a:solidFill>
              <a:schemeClr val="tx2"/>
            </a:solidFill>
          </a:ln>
        </p:spPr>
        <p:txBody>
          <a:bodyPr spcFirstLastPara="1" wrap="square" lIns="36000" tIns="36000" rIns="36000" bIns="36000" anchor="ctr" anchorCtr="0">
            <a:noAutofit/>
          </a:bodyPr>
          <a:lstStyle>
            <a:defPPr>
              <a:defRPr lang="en-US"/>
            </a:defPPr>
            <a:lvl1pPr>
              <a:lnSpc>
                <a:spcPct val="90000"/>
              </a:lnSpc>
              <a:buClr>
                <a:srgbClr val="FFFFFF"/>
              </a:buClr>
              <a:buSzPts val="1600"/>
              <a:buFont typeface="Trebuchet MS" panose="020B0603020202020204" pitchFamily="34" charset="0"/>
              <a:defRPr sz="1600" b="0" i="0" normalizeH="0" baseline="0">
                <a:ln>
                  <a:noFill/>
                </a:ln>
                <a:solidFill>
                  <a:srgbClr val="FFFFFF"/>
                </a:solidFill>
                <a:effectLst/>
                <a:uLnTx/>
                <a:uFillTx/>
                <a:latin typeface="Trebuchet MS" panose="020B0603020202020204" pitchFamily="34" charset="0"/>
                <a:ea typeface="Meiryo UI" panose="020B0604030504040204" pitchFamily="50" charset="-128"/>
                <a:cs typeface="Trebuchet M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ja-JP" altLang="en-US"/>
              <a:t>目指す姿</a:t>
            </a:r>
            <a:endParaRPr lang="en-US" altLang="ja-JP"/>
          </a:p>
        </p:txBody>
      </p:sp>
      <p:sp>
        <p:nvSpPr>
          <p:cNvPr id="1136" name="テキスト ボックス 36"/>
          <p:cNvSpPr txBox="1"/>
          <p:nvPr/>
        </p:nvSpPr>
        <p:spPr>
          <a:xfrm>
            <a:off x="5449825" y="1299217"/>
            <a:ext cx="6464402" cy="376373"/>
          </a:xfrm>
          <a:prstGeom prst="rect">
            <a:avLst/>
          </a:prstGeom>
          <a:solidFill>
            <a:srgbClr val="FF8222"/>
          </a:solidFill>
          <a:ln>
            <a:solidFill>
              <a:schemeClr val="tx2"/>
            </a:solidFill>
          </a:ln>
        </p:spPr>
        <p:txBody>
          <a:bodyPr spcFirstLastPara="1" wrap="square" lIns="36000" tIns="36000" rIns="36000" bIns="36000" anchor="ctr" anchorCtr="0">
            <a:noAutofit/>
          </a:bodyPr>
          <a:lstStyle>
            <a:defPPr>
              <a:defRPr lang="en-US"/>
            </a:defPPr>
            <a:lvl1pPr>
              <a:lnSpc>
                <a:spcPct val="90000"/>
              </a:lnSpc>
              <a:buClr>
                <a:srgbClr val="FFFFFF"/>
              </a:buClr>
              <a:buSzPts val="1600"/>
              <a:buFont typeface="Trebuchet MS" panose="020B0603020202020204" pitchFamily="34" charset="0"/>
              <a:defRPr sz="1600" b="0" i="0" normalizeH="0" baseline="0">
                <a:ln>
                  <a:noFill/>
                </a:ln>
                <a:solidFill>
                  <a:srgbClr val="FFFFFF"/>
                </a:solidFill>
                <a:effectLst/>
                <a:uLnTx/>
                <a:uFillTx/>
                <a:latin typeface="Trebuchet MS" panose="020B0603020202020204" pitchFamily="34" charset="0"/>
                <a:ea typeface="Meiryo UI" panose="020B0604030504040204" pitchFamily="50" charset="-128"/>
                <a:cs typeface="Trebuchet M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ja-JP" altLang="en-US"/>
              <a:t>目指す姿に向けた実現ステップ</a:t>
            </a:r>
            <a:endParaRPr lang="en-US" altLang="ja-JP"/>
          </a:p>
        </p:txBody>
      </p:sp>
      <p:sp>
        <p:nvSpPr>
          <p:cNvPr id="1137" name="Rectangle 2"/>
          <p:cNvSpPr/>
          <p:nvPr/>
        </p:nvSpPr>
        <p:spPr>
          <a:xfrm>
            <a:off x="8503446" y="1372922"/>
            <a:ext cx="2660245" cy="300028"/>
          </a:xfrm>
          <a:prstGeom prst="wedgeRectCallout">
            <a:avLst>
              <a:gd name="adj1" fmla="val -22597"/>
              <a:gd name="adj2" fmla="val 105840"/>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38" name="Rectangle 2"/>
          <p:cNvSpPr/>
          <p:nvPr/>
        </p:nvSpPr>
        <p:spPr>
          <a:xfrm>
            <a:off x="8503445" y="1372922"/>
            <a:ext cx="2660245" cy="300028"/>
          </a:xfrm>
          <a:prstGeom prst="wedgeRectCallout">
            <a:avLst>
              <a:gd name="adj1" fmla="val 36814"/>
              <a:gd name="adj2" fmla="val 93531"/>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該当する年度を記載すること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39" name="Rectangle 217"/>
          <p:cNvSpPr/>
          <p:nvPr/>
        </p:nvSpPr>
        <p:spPr>
          <a:xfrm>
            <a:off x="639144" y="45429"/>
            <a:ext cx="5761656"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評価の観点：地域課題に対するソリューションの適切性・妥当性</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40" name="吹き出し: 角を丸めた四角形 11"/>
          <p:cNvSpPr/>
          <p:nvPr/>
        </p:nvSpPr>
        <p:spPr>
          <a:xfrm>
            <a:off x="2780142" y="3201950"/>
            <a:ext cx="2353189" cy="966012"/>
          </a:xfrm>
          <a:prstGeom prst="wedgeRectCallout">
            <a:avLst>
              <a:gd name="adj1" fmla="val -59654"/>
              <a:gd name="adj2" fmla="val -40844"/>
            </a:avLst>
          </a:prstGeom>
          <a:solidFill>
            <a:srgbClr val="EEE89A"/>
          </a:solidFill>
          <a:ln w="762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「本事業の対象とする地域課題」を解決することでの</a:t>
            </a:r>
            <a:endParaRPr kumimoji="1" lang="en-US" altLang="ja-JP"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目指す姿を言葉で表現したものを記載すること</a:t>
            </a:r>
            <a:endParaRPr kumimoji="1" lang="en-US" altLang="ja-JP"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Tree>
    <p:extLst>
      <p:ext uri="{BB962C8B-B14F-4D97-AF65-F5344CB8AC3E}">
        <p14:creationId xmlns:p14="http://schemas.microsoft.com/office/powerpoint/2010/main" val="18191175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46"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6" imgW="395" imgH="396" progId="TCLayout.ActiveDocument.1">
                  <p:embed/>
                </p:oleObj>
              </mc:Choice>
              <mc:Fallback>
                <p:oleObj name="think-cell スライド" r:id="rId6" imgW="395" imgH="396" progId="TCLayout.ActiveDocument.1">
                  <p:embed/>
                  <p:pic>
                    <p:nvPicPr>
                      <p:cNvPr id="1146" name="think-cell data - do not delete" hidden="1"/>
                      <p:cNvPicPr>
                        <a:picLocks noChangeAspect="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147" name="Rectangle 25"/>
          <p:cNvSpPr/>
          <p:nvPr/>
        </p:nvSpPr>
        <p:spPr>
          <a:xfrm>
            <a:off x="3369258" y="2397760"/>
            <a:ext cx="8194091" cy="3939540"/>
          </a:xfrm>
          <a:prstGeom prst="rect">
            <a:avLst/>
          </a:prstGeom>
          <a:solidFill>
            <a:srgbClr val="F2F2F2"/>
          </a:solidFill>
          <a:ln w="3175" cap="flat" cmpd="sng" algn="ctr">
            <a:noFill/>
            <a:prstDash val="solid"/>
          </a:ln>
          <a:effectLst/>
        </p:spPr>
        <p:txBody>
          <a:bodyPr lIns="0" tIns="0" rIns="0" bIns="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1" lang="en-US" sz="20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48" name="タイトル 1"/>
          <p:cNvSpPr>
            <a:spLocks noGrp="1"/>
          </p:cNvSpPr>
          <p:nvPr>
            <p:ph type="title"/>
          </p:nvPr>
        </p:nvSpPr>
        <p:spPr>
          <a:xfrm>
            <a:off x="630000" y="622800"/>
            <a:ext cx="10933350" cy="553998"/>
          </a:xfrm>
        </p:spPr>
        <p:txBody>
          <a:bodyPr vert="horz"/>
          <a:lstStyle/>
          <a:p>
            <a:pPr>
              <a:tabLst>
                <a:tab pos="355600" algn="l"/>
              </a:tabLst>
            </a:pPr>
            <a:r>
              <a:rPr kumimoji="1" lang="en-US" altLang="ja-JP" dirty="0">
                <a:solidFill>
                  <a:srgbClr val="FE9341"/>
                </a:solidFill>
                <a:latin typeface="Trebuchet MS" panose="020B0603020202020204" pitchFamily="34" charset="0"/>
                <a:ea typeface="Meiryo UI" panose="020B0604030504040204" pitchFamily="50" charset="-128"/>
              </a:rPr>
              <a:t>	</a:t>
            </a:r>
            <a:r>
              <a:rPr kumimoji="1" lang="ja-JP" altLang="en-US" dirty="0">
                <a:solidFill>
                  <a:srgbClr val="FE9341"/>
                </a:solidFill>
                <a:latin typeface="Trebuchet MS" panose="020B0603020202020204" pitchFamily="34" charset="0"/>
                <a:ea typeface="Meiryo UI" panose="020B0604030504040204" pitchFamily="50" charset="-128"/>
              </a:rPr>
              <a:t>成果 </a:t>
            </a:r>
            <a:r>
              <a:rPr kumimoji="1" lang="en-US" altLang="ja-JP" dirty="0">
                <a:solidFill>
                  <a:srgbClr val="FE9341"/>
                </a:solidFill>
                <a:latin typeface="Trebuchet MS" panose="020B0603020202020204" pitchFamily="34" charset="0"/>
                <a:ea typeface="Meiryo UI" panose="020B0604030504040204" pitchFamily="50" charset="-128"/>
              </a:rPr>
              <a:t>(</a:t>
            </a:r>
            <a:r>
              <a:rPr kumimoji="1" lang="ja-JP" altLang="en-US" dirty="0">
                <a:solidFill>
                  <a:srgbClr val="FE9341"/>
                </a:solidFill>
                <a:latin typeface="Trebuchet MS" panose="020B0603020202020204" pitchFamily="34" charset="0"/>
                <a:ea typeface="Meiryo UI" panose="020B0604030504040204" pitchFamily="50" charset="-128"/>
              </a:rPr>
              <a:t>アウトカム</a:t>
            </a:r>
            <a:r>
              <a:rPr kumimoji="1" lang="en-US" altLang="ja-JP" dirty="0">
                <a:solidFill>
                  <a:srgbClr val="FE9341"/>
                </a:solidFill>
                <a:latin typeface="Trebuchet MS" panose="020B0603020202020204" pitchFamily="34" charset="0"/>
                <a:ea typeface="Meiryo UI" panose="020B0604030504040204" pitchFamily="50" charset="-128"/>
              </a:rPr>
              <a:t>) </a:t>
            </a:r>
            <a:r>
              <a:rPr kumimoji="1" lang="ja-JP" altLang="en-US" dirty="0">
                <a:solidFill>
                  <a:srgbClr val="FE9341"/>
                </a:solidFill>
                <a:latin typeface="Trebuchet MS" panose="020B0603020202020204" pitchFamily="34" charset="0"/>
                <a:ea typeface="Meiryo UI" panose="020B0604030504040204" pitchFamily="50" charset="-128"/>
              </a:rPr>
              <a:t>指標</a:t>
            </a:r>
            <a:br>
              <a:rPr kumimoji="1" lang="en-US" altLang="ja-JP" dirty="0">
                <a:solidFill>
                  <a:srgbClr val="FE9341"/>
                </a:solidFill>
                <a:latin typeface="Trebuchet MS" panose="020B0603020202020204" pitchFamily="34" charset="0"/>
                <a:ea typeface="Meiryo UI" panose="020B0604030504040204" pitchFamily="50" charset="-128"/>
              </a:rPr>
            </a:br>
            <a:r>
              <a:rPr kumimoji="1" lang="en-US" altLang="ja-JP" sz="1600" dirty="0">
                <a:solidFill>
                  <a:schemeClr val="tx1"/>
                </a:solidFill>
                <a:latin typeface="Trebuchet MS" panose="020B0603020202020204" pitchFamily="34" charset="0"/>
                <a:ea typeface="Meiryo UI" panose="020B0604030504040204" pitchFamily="50" charset="-128"/>
              </a:rPr>
              <a:t>a. </a:t>
            </a:r>
            <a:r>
              <a:rPr kumimoji="1" lang="ja-JP" altLang="en-US" sz="1600" dirty="0">
                <a:solidFill>
                  <a:schemeClr val="tx1"/>
                </a:solidFill>
                <a:latin typeface="Trebuchet MS" panose="020B0603020202020204" pitchFamily="34" charset="0"/>
                <a:ea typeface="Meiryo UI" panose="020B0604030504040204" pitchFamily="50" charset="-128"/>
              </a:rPr>
              <a:t>ロジックツリー</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1149" name="Rectangle 2"/>
          <p:cNvSpPr/>
          <p:nvPr/>
        </p:nvSpPr>
        <p:spPr>
          <a:xfrm>
            <a:off x="5293452" y="-10161"/>
            <a:ext cx="6898547" cy="1216877"/>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目指す姿の実現に向け、定量</a:t>
            </a: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定性の成果 </a:t>
            </a: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アウトカム</a:t>
            </a: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 </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指標間で因果関係のつながりを整理。</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アウトカムは可能な限り、定量的に測定できるものを記載すること</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E9341"/>
              </a:buClr>
              <a:buSzTx/>
              <a:buFont typeface="Trebuchet MS" panose="020B0603020202020204" pitchFamily="34" charset="0"/>
              <a:buChar char="•"/>
              <a:tabLst/>
              <a:defRPr/>
            </a:pPr>
            <a:r>
              <a:rPr kumimoji="1" lang="ja-JP" altLang="en-US" sz="14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中間アウトカム</a:t>
            </a:r>
            <a:r>
              <a:rPr kumimoji="1" lang="en-US" altLang="ja-JP" sz="14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最終的なゴールに論理的につながる中間的な成果指標</a:t>
            </a:r>
            <a:endParaRPr kumimoji="1" lang="en-US" altLang="ja-JP" sz="14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E9341"/>
              </a:buClr>
              <a:buSzTx/>
              <a:buFont typeface="Trebuchet MS" panose="020B0603020202020204" pitchFamily="34" charset="0"/>
              <a:buChar char="•"/>
              <a:tabLst/>
              <a:defRPr/>
            </a:pPr>
            <a:r>
              <a:rPr kumimoji="1" lang="ja-JP" altLang="en-US" sz="14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最終アウトカム</a:t>
            </a:r>
            <a:r>
              <a:rPr kumimoji="1" lang="en-US" altLang="ja-JP" sz="14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最終的なゴールとして期待される成果指標</a:t>
            </a:r>
            <a:endParaRPr kumimoji="1" lang="en-US" altLang="ja-JP" sz="14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E9341"/>
              </a:buClr>
              <a:buSzTx/>
              <a:buFont typeface="Trebuchet MS" panose="020B0603020202020204" pitchFamily="34" charset="0"/>
              <a:buChar char="•"/>
              <a:tabLst/>
              <a:defRPr/>
            </a:pPr>
            <a:r>
              <a:rPr kumimoji="1" lang="ja-JP" altLang="en-US" sz="1400" kern="0" dirty="0">
                <a:solidFill>
                  <a:srgbClr val="575757"/>
                </a:solidFill>
                <a:latin typeface="Trebuchet MS" panose="020B0603020202020204" pitchFamily="34" charset="0"/>
                <a:ea typeface="Meiryo UI" panose="020B0604030504040204" pitchFamily="50" charset="-128"/>
              </a:rPr>
              <a:t>尚、アウトカム同士のつながりを意識して各項目を記載すること</a:t>
            </a:r>
            <a:r>
              <a:rPr kumimoji="1" lang="en-US" altLang="ja-JP" sz="1400" kern="0" dirty="0">
                <a:solidFill>
                  <a:srgbClr val="575757"/>
                </a:solidFill>
                <a:latin typeface="Trebuchet MS" panose="020B0603020202020204" pitchFamily="34" charset="0"/>
                <a:ea typeface="Meiryo UI" panose="020B0604030504040204" pitchFamily="50" charset="-128"/>
              </a:rPr>
              <a:t>(</a:t>
            </a:r>
            <a:r>
              <a:rPr kumimoji="1" lang="ja-JP" altLang="en-US" sz="1400" kern="0" dirty="0">
                <a:solidFill>
                  <a:srgbClr val="575757"/>
                </a:solidFill>
                <a:latin typeface="Trebuchet MS" panose="020B0603020202020204" pitchFamily="34" charset="0"/>
                <a:ea typeface="Meiryo UI" panose="020B0604030504040204" pitchFamily="50" charset="-128"/>
              </a:rPr>
              <a:t>例</a:t>
            </a:r>
            <a:r>
              <a:rPr kumimoji="1" lang="en-US" altLang="ja-JP" sz="1400" kern="0" dirty="0">
                <a:solidFill>
                  <a:srgbClr val="575757"/>
                </a:solidFill>
                <a:latin typeface="Trebuchet MS" panose="020B0603020202020204" pitchFamily="34" charset="0"/>
                <a:ea typeface="Meiryo UI" panose="020B0604030504040204" pitchFamily="50" charset="-128"/>
              </a:rPr>
              <a:t>: </a:t>
            </a:r>
            <a:r>
              <a:rPr kumimoji="1" lang="ja-JP" altLang="en-US" sz="1400" kern="0" dirty="0">
                <a:solidFill>
                  <a:srgbClr val="575757"/>
                </a:solidFill>
                <a:latin typeface="Trebuchet MS" panose="020B0603020202020204" pitchFamily="34" charset="0"/>
                <a:ea typeface="Meiryo UI" panose="020B0604030504040204" pitchFamily="50" charset="-128"/>
              </a:rPr>
              <a:t>オンデマンドバスの利用が広がることで外出困難な高齢者数が少なり、結果として高齢者の健康寿命の向上につながる</a:t>
            </a:r>
            <a:r>
              <a:rPr kumimoji="1" lang="en-US" altLang="ja-JP" sz="1400" kern="0" dirty="0">
                <a:solidFill>
                  <a:srgbClr val="575757"/>
                </a:solidFill>
                <a:latin typeface="Trebuchet MS" panose="020B0603020202020204" pitchFamily="34" charset="0"/>
                <a:ea typeface="Meiryo UI" panose="020B0604030504040204" pitchFamily="50" charset="-128"/>
              </a:rPr>
              <a:t>)</a:t>
            </a:r>
            <a:endParaRPr kumimoji="1" lang="en-US" altLang="ja-JP" sz="14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50" name="Textfeld 1"/>
          <p:cNvSpPr txBox="1"/>
          <p:nvPr>
            <p:custDataLst>
              <p:tags r:id="rId1"/>
            </p:custDataLst>
          </p:nvPr>
        </p:nvSpPr>
        <p:spPr>
          <a:xfrm>
            <a:off x="597838" y="2103458"/>
            <a:ext cx="2583100" cy="294302"/>
          </a:xfrm>
          <a:prstGeom prst="rect">
            <a:avLst/>
          </a:prstGeom>
          <a:solidFill>
            <a:srgbClr val="FF8222"/>
          </a:solidFill>
        </p:spPr>
        <p:txBody>
          <a:bodyPr vert="horz" wrap="square" lIns="36000" tIns="36000" rIns="36000" bIns="36000" rtlCol="0" anchor="b">
            <a:no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ja-JP" altLang="en-US" sz="1600" b="0" i="0" u="none" strike="noStrike" kern="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最終アウトカム</a:t>
            </a:r>
          </a:p>
        </p:txBody>
      </p:sp>
      <p:cxnSp>
        <p:nvCxnSpPr>
          <p:cNvPr id="1151" name="Straight Arrow Connector 5"/>
          <p:cNvCxnSpPr>
            <a:cxnSpLocks/>
            <a:stCxn id="1167" idx="1"/>
            <a:endCxn id="1155" idx="3"/>
          </p:cNvCxnSpPr>
          <p:nvPr/>
        </p:nvCxnSpPr>
        <p:spPr>
          <a:xfrm rot="10800000">
            <a:off x="2879596" y="3001281"/>
            <a:ext cx="780510" cy="2767540"/>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152" name="Straight Arrow Connector 5"/>
          <p:cNvCxnSpPr>
            <a:cxnSpLocks/>
            <a:stCxn id="1165" idx="1"/>
            <a:endCxn id="1155" idx="3"/>
          </p:cNvCxnSpPr>
          <p:nvPr>
            <p:custDataLst>
              <p:tags r:id="rId2"/>
            </p:custDataLst>
          </p:nvPr>
        </p:nvCxnSpPr>
        <p:spPr>
          <a:xfrm rot="10800000">
            <a:off x="2879596" y="3001282"/>
            <a:ext cx="780510" cy="922513"/>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sp>
        <p:nvSpPr>
          <p:cNvPr id="1153" name="テキスト ボックス 42"/>
          <p:cNvSpPr txBox="1"/>
          <p:nvPr/>
        </p:nvSpPr>
        <p:spPr>
          <a:xfrm>
            <a:off x="576000" y="360000"/>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Ⅱ</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目指す姿</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54" name="Rectangle 25"/>
          <p:cNvSpPr/>
          <p:nvPr/>
        </p:nvSpPr>
        <p:spPr>
          <a:xfrm>
            <a:off x="597838" y="2397760"/>
            <a:ext cx="2583100" cy="3939540"/>
          </a:xfrm>
          <a:prstGeom prst="rect">
            <a:avLst/>
          </a:prstGeom>
          <a:solidFill>
            <a:srgbClr val="F2F2F2"/>
          </a:solidFill>
          <a:ln w="3175" cap="flat" cmpd="sng" algn="ctr">
            <a:noFill/>
            <a:prstDash val="solid"/>
          </a:ln>
          <a:effectLst/>
        </p:spPr>
        <p:txBody>
          <a:bodyPr lIns="0" tIns="0" rIns="0" bIns="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1" lang="en-US" sz="20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55" name="正方形/長方形 31"/>
          <p:cNvSpPr/>
          <p:nvPr/>
        </p:nvSpPr>
        <p:spPr>
          <a:xfrm>
            <a:off x="891852" y="2641281"/>
            <a:ext cx="1987744" cy="720000"/>
          </a:xfrm>
          <a:prstGeom prst="rect">
            <a:avLst/>
          </a:prstGeom>
          <a:solidFill>
            <a:srgbClr val="FFFFFF"/>
          </a:solidFill>
          <a:ln w="28575" cap="rnd"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156" name="Oval 20"/>
          <p:cNvSpPr>
            <a:spLocks noChangeAspect="1" noChangeArrowheads="1"/>
          </p:cNvSpPr>
          <p:nvPr/>
        </p:nvSpPr>
        <p:spPr>
          <a:xfrm>
            <a:off x="630000"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dirty="0">
                <a:solidFill>
                  <a:prstClr val="white"/>
                </a:solidFill>
                <a:latin typeface="Trebuchet MS" panose="020B0603020202020204" pitchFamily="34" charset="0"/>
              </a:rPr>
              <a:t>２</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cxnSp>
        <p:nvCxnSpPr>
          <p:cNvPr id="1157" name="Straight Arrow Connector 18"/>
          <p:cNvCxnSpPr>
            <a:cxnSpLocks/>
            <a:stCxn id="1166" idx="1"/>
            <a:endCxn id="1155" idx="3"/>
          </p:cNvCxnSpPr>
          <p:nvPr/>
        </p:nvCxnSpPr>
        <p:spPr>
          <a:xfrm flipH="1">
            <a:off x="2879596" y="3001281"/>
            <a:ext cx="780510" cy="0"/>
          </a:xfrm>
          <a:prstGeom prst="straightConnector1">
            <a:avLst/>
          </a:prstGeom>
          <a:noFill/>
          <a:ln w="19050" cap="rnd" cmpd="sng" algn="ctr">
            <a:solidFill>
              <a:srgbClr val="6E6F73"/>
            </a:solidFill>
            <a:prstDash val="solid"/>
            <a:round/>
            <a:headEnd type="none" w="med" len="med"/>
            <a:tailEnd type="triangle" w="med" len="med"/>
          </a:ln>
          <a:effectLst/>
        </p:spPr>
      </p:cxnSp>
      <p:sp>
        <p:nvSpPr>
          <p:cNvPr id="1158" name="Textfeld 1"/>
          <p:cNvSpPr txBox="1"/>
          <p:nvPr>
            <p:custDataLst>
              <p:tags r:id="rId3"/>
            </p:custDataLst>
          </p:nvPr>
        </p:nvSpPr>
        <p:spPr>
          <a:xfrm>
            <a:off x="3369259" y="2103458"/>
            <a:ext cx="8194090" cy="294302"/>
          </a:xfrm>
          <a:prstGeom prst="rect">
            <a:avLst/>
          </a:prstGeom>
          <a:solidFill>
            <a:srgbClr val="FF8222"/>
          </a:solidFill>
        </p:spPr>
        <p:txBody>
          <a:bodyPr vert="horz" wrap="square" lIns="36000" tIns="36000" rIns="36000" bIns="36000" rtlCol="0" anchor="b">
            <a:no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ja-JP" altLang="en-US" sz="1600" b="0" i="0" u="none" strike="noStrike" kern="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中間アウトカム</a:t>
            </a:r>
          </a:p>
        </p:txBody>
      </p:sp>
      <p:cxnSp>
        <p:nvCxnSpPr>
          <p:cNvPr id="1159" name="Straight Arrow Connector 80"/>
          <p:cNvCxnSpPr>
            <a:cxnSpLocks/>
            <a:stCxn id="1169" idx="1"/>
          </p:cNvCxnSpPr>
          <p:nvPr/>
        </p:nvCxnSpPr>
        <p:spPr>
          <a:xfrm flipH="1">
            <a:off x="5731458" y="3001281"/>
            <a:ext cx="714507"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160" name="Straight Arrow Connector 18"/>
          <p:cNvCxnSpPr>
            <a:cxnSpLocks/>
            <a:stCxn id="1170" idx="1"/>
            <a:endCxn id="1165" idx="3"/>
          </p:cNvCxnSpPr>
          <p:nvPr/>
        </p:nvCxnSpPr>
        <p:spPr>
          <a:xfrm flipH="1">
            <a:off x="5714075" y="3923794"/>
            <a:ext cx="731890"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161" name="Straight Arrow Connector 18"/>
          <p:cNvCxnSpPr>
            <a:cxnSpLocks/>
            <a:stCxn id="1171" idx="1"/>
            <a:endCxn id="1167" idx="3"/>
          </p:cNvCxnSpPr>
          <p:nvPr/>
        </p:nvCxnSpPr>
        <p:spPr>
          <a:xfrm flipH="1">
            <a:off x="5714075" y="5768821"/>
            <a:ext cx="731890"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162" name="Straight Arrow Connector 80"/>
          <p:cNvCxnSpPr>
            <a:cxnSpLocks/>
          </p:cNvCxnSpPr>
          <p:nvPr/>
        </p:nvCxnSpPr>
        <p:spPr>
          <a:xfrm flipH="1">
            <a:off x="8499934" y="3001281"/>
            <a:ext cx="806764"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163" name="Straight Arrow Connector 18"/>
          <p:cNvCxnSpPr>
            <a:cxnSpLocks/>
          </p:cNvCxnSpPr>
          <p:nvPr/>
        </p:nvCxnSpPr>
        <p:spPr>
          <a:xfrm flipH="1">
            <a:off x="8499934" y="3923794"/>
            <a:ext cx="806764"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164" name="Straight Arrow Connector 18"/>
          <p:cNvCxnSpPr>
            <a:cxnSpLocks/>
          </p:cNvCxnSpPr>
          <p:nvPr/>
        </p:nvCxnSpPr>
        <p:spPr>
          <a:xfrm flipH="1">
            <a:off x="8499934" y="5768821"/>
            <a:ext cx="806764" cy="0"/>
          </a:xfrm>
          <a:prstGeom prst="straightConnector1">
            <a:avLst/>
          </a:prstGeom>
          <a:noFill/>
          <a:ln w="19050" cap="rnd" cmpd="sng" algn="ctr">
            <a:solidFill>
              <a:srgbClr val="6E6F73"/>
            </a:solidFill>
            <a:prstDash val="solid"/>
            <a:round/>
            <a:headEnd type="none" w="med" len="med"/>
            <a:tailEnd type="triangle" w="med" len="med"/>
          </a:ln>
          <a:effectLst/>
        </p:spPr>
      </p:cxnSp>
      <p:sp>
        <p:nvSpPr>
          <p:cNvPr id="1165" name="正方形/長方形 31"/>
          <p:cNvSpPr/>
          <p:nvPr/>
        </p:nvSpPr>
        <p:spPr>
          <a:xfrm>
            <a:off x="3660106" y="3563794"/>
            <a:ext cx="2053969" cy="720000"/>
          </a:xfrm>
          <a:prstGeom prst="rect">
            <a:avLst/>
          </a:prstGeom>
          <a:solidFill>
            <a:srgbClr val="FFFFFF"/>
          </a:solidFill>
          <a:ln w="28575" cap="rnd" cmpd="sng" algn="ctr">
            <a:solidFill>
              <a:srgbClr val="F494AF"/>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 地域内交通への満足度</a:t>
            </a:r>
            <a:endParaRPr kumimoji="1" lang="en-US" altLang="ja-JP" sz="1400" b="0" i="0" u="none" strike="noStrike" kern="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p:txBody>
      </p:sp>
      <p:sp>
        <p:nvSpPr>
          <p:cNvPr id="1166" name="正方形/長方形 31"/>
          <p:cNvSpPr/>
          <p:nvPr/>
        </p:nvSpPr>
        <p:spPr>
          <a:xfrm>
            <a:off x="3660106" y="2641281"/>
            <a:ext cx="2053969" cy="720000"/>
          </a:xfrm>
          <a:prstGeom prst="rect">
            <a:avLst/>
          </a:prstGeom>
          <a:solidFill>
            <a:srgbClr val="FFFFFF"/>
          </a:solidFill>
          <a:ln w="28575" cap="rnd" cmpd="sng" algn="ctr">
            <a:solidFill>
              <a:srgbClr val="F494AF"/>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XX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srgbClr val="3EAD92"/>
                </a:solidFill>
                <a:effectLst/>
                <a:uLnTx/>
                <a:uFillTx/>
                <a:latin typeface="Meiryo UI" panose="020B0604030504040204" pitchFamily="50" charset="-128"/>
                <a:ea typeface="Meiryo UI" panose="020B0604030504040204" pitchFamily="50" charset="-128"/>
                <a:cs typeface="+mn-cs"/>
              </a:rPr>
              <a:t> 高齢者の健康寿命</a:t>
            </a:r>
            <a:br>
              <a:rPr kumimoji="1" lang="en-US" altLang="ja-JP" sz="1400" b="0" i="0" u="none" strike="noStrike" kern="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br>
            <a:endParaRPr kumimoji="1" lang="en-US" altLang="ja-JP" sz="1400" b="0" i="0" u="none" strike="noStrike" kern="0" cap="none" spc="0" normalizeH="0" baseline="0" noProof="0" dirty="0">
              <a:ln>
                <a:noFill/>
              </a:ln>
              <a:solidFill>
                <a:srgbClr val="3EAD92"/>
              </a:solidFill>
              <a:effectLst/>
              <a:uLnTx/>
              <a:uFillTx/>
              <a:latin typeface="Meiryo UI" panose="020B0604030504040204" pitchFamily="50" charset="-128"/>
              <a:ea typeface="Meiryo UI" panose="020B0604030504040204" pitchFamily="50" charset="-128"/>
              <a:cs typeface="+mn-cs"/>
            </a:endParaRPr>
          </a:p>
        </p:txBody>
      </p:sp>
      <p:sp>
        <p:nvSpPr>
          <p:cNvPr id="1167" name="正方形/長方形 31"/>
          <p:cNvSpPr/>
          <p:nvPr/>
        </p:nvSpPr>
        <p:spPr>
          <a:xfrm>
            <a:off x="3660106" y="5408821"/>
            <a:ext cx="2053969" cy="720000"/>
          </a:xfrm>
          <a:prstGeom prst="rect">
            <a:avLst/>
          </a:prstGeom>
          <a:solidFill>
            <a:srgbClr val="FFFFFF"/>
          </a:solidFill>
          <a:ln w="28575" cap="rnd"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a:t>
            </a:r>
          </a:p>
        </p:txBody>
      </p:sp>
      <p:grpSp>
        <p:nvGrpSpPr>
          <p:cNvPr id="1168" name="Group 62"/>
          <p:cNvGrpSpPr/>
          <p:nvPr/>
        </p:nvGrpSpPr>
        <p:grpSpPr>
          <a:xfrm>
            <a:off x="6445965" y="2641281"/>
            <a:ext cx="2053969" cy="3487540"/>
            <a:chOff x="6293981" y="2641281"/>
            <a:chExt cx="2053969" cy="3487540"/>
          </a:xfrm>
        </p:grpSpPr>
        <p:sp>
          <p:nvSpPr>
            <p:cNvPr id="1169" name="正方形/長方形 31"/>
            <p:cNvSpPr/>
            <p:nvPr/>
          </p:nvSpPr>
          <p:spPr>
            <a:xfrm>
              <a:off x="6293981" y="2641281"/>
              <a:ext cx="2053969" cy="720000"/>
            </a:xfrm>
            <a:prstGeom prst="rect">
              <a:avLst/>
            </a:prstGeom>
            <a:solidFill>
              <a:srgbClr val="FFFFFF"/>
            </a:solidFill>
            <a:ln w="28575" cap="rnd" cmpd="sng" algn="ctr">
              <a:solidFill>
                <a:srgbClr val="F494AF"/>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a:t>
              </a:r>
              <a:b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外出困難な</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高齢者数</a:t>
              </a:r>
              <a:endParaRPr kumimoji="1" lang="en-US" altLang="ja-JP" sz="1400" b="0" i="0" u="none" strike="noStrike" kern="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p:txBody>
        </p:sp>
        <p:sp>
          <p:nvSpPr>
            <p:cNvPr id="1170" name="正方形/長方形 31"/>
            <p:cNvSpPr/>
            <p:nvPr/>
          </p:nvSpPr>
          <p:spPr>
            <a:xfrm>
              <a:off x="6293981" y="3563794"/>
              <a:ext cx="2053969" cy="720000"/>
            </a:xfrm>
            <a:prstGeom prst="rect">
              <a:avLst/>
            </a:prstGeom>
            <a:solidFill>
              <a:srgbClr val="FFFFFF"/>
            </a:solidFill>
            <a:ln w="28575" cap="rnd"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a:t>
              </a:r>
            </a:p>
          </p:txBody>
        </p:sp>
        <p:sp>
          <p:nvSpPr>
            <p:cNvPr id="1171" name="正方形/長方形 31"/>
            <p:cNvSpPr/>
            <p:nvPr/>
          </p:nvSpPr>
          <p:spPr>
            <a:xfrm>
              <a:off x="6293981" y="5408821"/>
              <a:ext cx="2053969" cy="720000"/>
            </a:xfrm>
            <a:prstGeom prst="rect">
              <a:avLst/>
            </a:prstGeom>
            <a:solidFill>
              <a:srgbClr val="FFFFFF"/>
            </a:solidFill>
            <a:ln w="28575" cap="rnd"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a:t>
              </a:r>
            </a:p>
          </p:txBody>
        </p:sp>
        <p:sp>
          <p:nvSpPr>
            <p:cNvPr id="1172" name="正方形/長方形 31"/>
            <p:cNvSpPr/>
            <p:nvPr/>
          </p:nvSpPr>
          <p:spPr>
            <a:xfrm>
              <a:off x="6293981" y="4486307"/>
              <a:ext cx="2053969" cy="720000"/>
            </a:xfrm>
            <a:prstGeom prst="rect">
              <a:avLst/>
            </a:prstGeom>
            <a:solidFill>
              <a:srgbClr val="FFFFFF"/>
            </a:solidFill>
            <a:ln w="28575" cap="rnd" cmpd="sng" algn="ctr">
              <a:solidFill>
                <a:srgbClr val="959595"/>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a:t>
              </a:r>
            </a:p>
          </p:txBody>
        </p:sp>
      </p:grpSp>
      <p:grpSp>
        <p:nvGrpSpPr>
          <p:cNvPr id="1173" name="Group 127"/>
          <p:cNvGrpSpPr/>
          <p:nvPr/>
        </p:nvGrpSpPr>
        <p:grpSpPr>
          <a:xfrm>
            <a:off x="9231824" y="2641281"/>
            <a:ext cx="2053969" cy="3487540"/>
            <a:chOff x="9290240" y="2641281"/>
            <a:chExt cx="2053969" cy="3487540"/>
          </a:xfrm>
        </p:grpSpPr>
        <p:sp>
          <p:nvSpPr>
            <p:cNvPr id="1174" name="正方形/長方形 31"/>
            <p:cNvSpPr/>
            <p:nvPr/>
          </p:nvSpPr>
          <p:spPr>
            <a:xfrm>
              <a:off x="9290240" y="2641281"/>
              <a:ext cx="2053969" cy="720000"/>
            </a:xfrm>
            <a:prstGeom prst="rect">
              <a:avLst/>
            </a:prstGeom>
            <a:solidFill>
              <a:srgbClr val="FFFFFF"/>
            </a:solidFill>
            <a:ln w="28575" cap="rnd" cmpd="sng" algn="ctr">
              <a:solidFill>
                <a:schemeClr val="accent6">
                  <a:lumMod val="60000"/>
                  <a:lumOff val="40000"/>
                </a:schemeClr>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a:t>
              </a:r>
              <a:b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高齢者のオンデマンドバス</a:t>
              </a:r>
              <a:br>
                <a:rPr kumimoji="1" lang="en-US" altLang="ja-JP" sz="1400" b="0" i="0" u="none" strike="noStrike" kern="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利用者</a:t>
              </a: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数</a:t>
              </a:r>
              <a:endParaRPr kumimoji="1" lang="en-US" altLang="ja-JP" sz="1400" b="0" i="0" u="none" strike="noStrike" kern="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endParaRPr>
            </a:p>
          </p:txBody>
        </p:sp>
        <p:sp>
          <p:nvSpPr>
            <p:cNvPr id="1175" name="正方形/長方形 31"/>
            <p:cNvSpPr/>
            <p:nvPr/>
          </p:nvSpPr>
          <p:spPr>
            <a:xfrm>
              <a:off x="9290240" y="3563794"/>
              <a:ext cx="2053969" cy="720000"/>
            </a:xfrm>
            <a:prstGeom prst="rect">
              <a:avLst/>
            </a:prstGeom>
            <a:solidFill>
              <a:srgbClr val="FFFFFF"/>
            </a:solidFill>
            <a:ln w="28575" cap="rnd" cmpd="sng" algn="ctr">
              <a:solidFill>
                <a:srgbClr val="959595"/>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a:t>
              </a:r>
            </a:p>
          </p:txBody>
        </p:sp>
        <p:sp>
          <p:nvSpPr>
            <p:cNvPr id="1176" name="正方形/長方形 31"/>
            <p:cNvSpPr/>
            <p:nvPr/>
          </p:nvSpPr>
          <p:spPr>
            <a:xfrm>
              <a:off x="9290240" y="5408821"/>
              <a:ext cx="2053969" cy="720000"/>
            </a:xfrm>
            <a:prstGeom prst="rect">
              <a:avLst/>
            </a:prstGeom>
            <a:solidFill>
              <a:srgbClr val="FFFFFF"/>
            </a:solidFill>
            <a:ln w="28575" cap="rnd" cmpd="sng" algn="ctr">
              <a:solidFill>
                <a:schemeClr val="bg1">
                  <a:lumMod val="50000"/>
                </a:schemeClr>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a:t>
              </a:r>
            </a:p>
          </p:txBody>
        </p:sp>
        <p:sp>
          <p:nvSpPr>
            <p:cNvPr id="1177" name="正方形/長方形 31"/>
            <p:cNvSpPr/>
            <p:nvPr/>
          </p:nvSpPr>
          <p:spPr>
            <a:xfrm>
              <a:off x="9290240" y="4486307"/>
              <a:ext cx="2053969" cy="720000"/>
            </a:xfrm>
            <a:prstGeom prst="rect">
              <a:avLst/>
            </a:prstGeom>
            <a:solidFill>
              <a:srgbClr val="FFFFFF"/>
            </a:solidFill>
            <a:ln w="28575" cap="rnd" cmpd="sng" algn="ctr">
              <a:solidFill>
                <a:schemeClr val="accent6">
                  <a:lumMod val="60000"/>
                  <a:lumOff val="40000"/>
                </a:schemeClr>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a:t>
              </a:r>
            </a:p>
          </p:txBody>
        </p:sp>
      </p:grpSp>
      <p:cxnSp>
        <p:nvCxnSpPr>
          <p:cNvPr id="1178" name="Straight Arrow Connector 18"/>
          <p:cNvCxnSpPr>
            <a:cxnSpLocks/>
          </p:cNvCxnSpPr>
          <p:nvPr/>
        </p:nvCxnSpPr>
        <p:spPr>
          <a:xfrm flipH="1">
            <a:off x="8499934" y="4846307"/>
            <a:ext cx="731891"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179" name="Straight Arrow Connector 18"/>
          <p:cNvCxnSpPr>
            <a:cxnSpLocks/>
            <a:stCxn id="1172" idx="1"/>
            <a:endCxn id="1165" idx="3"/>
          </p:cNvCxnSpPr>
          <p:nvPr/>
        </p:nvCxnSpPr>
        <p:spPr>
          <a:xfrm rot="10800000">
            <a:off x="5714075" y="3923795"/>
            <a:ext cx="731890" cy="922513"/>
          </a:xfrm>
          <a:prstGeom prst="bentConnector3">
            <a:avLst>
              <a:gd name="adj1" fmla="val 50000"/>
            </a:avLst>
          </a:prstGeom>
          <a:noFill/>
          <a:ln w="19050" cap="rnd" cmpd="sng" algn="ctr">
            <a:solidFill>
              <a:srgbClr val="6E6F73"/>
            </a:solidFill>
            <a:prstDash val="solid"/>
            <a:round/>
            <a:headEnd type="none" w="med" len="med"/>
            <a:tailEnd type="none" w="med" len="med"/>
          </a:ln>
          <a:effectLst/>
        </p:spPr>
      </p:cxnSp>
      <p:grpSp>
        <p:nvGrpSpPr>
          <p:cNvPr id="1180" name="Group 141"/>
          <p:cNvGrpSpPr/>
          <p:nvPr/>
        </p:nvGrpSpPr>
        <p:grpSpPr>
          <a:xfrm>
            <a:off x="5510742" y="3212981"/>
            <a:ext cx="288000" cy="288000"/>
            <a:chOff x="5202893" y="3174538"/>
            <a:chExt cx="288000" cy="288000"/>
          </a:xfrm>
        </p:grpSpPr>
        <p:sp>
          <p:nvSpPr>
            <p:cNvPr id="1181" name="Oval 445"/>
            <p:cNvSpPr/>
            <p:nvPr/>
          </p:nvSpPr>
          <p:spPr>
            <a:xfrm>
              <a:off x="5202893" y="3174538"/>
              <a:ext cx="288000" cy="288000"/>
            </a:xfrm>
            <a:prstGeom prst="ellips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sp>
          <p:nvSpPr>
            <p:cNvPr id="1182" name="Arrow: Right 446"/>
            <p:cNvSpPr/>
            <p:nvPr/>
          </p:nvSpPr>
          <p:spPr>
            <a:xfrm rot="19149717">
              <a:off x="5256893" y="3247812"/>
              <a:ext cx="180000" cy="141452"/>
            </a:xfrm>
            <a:prstGeom prst="rightArrow">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grpSp>
      <p:grpSp>
        <p:nvGrpSpPr>
          <p:cNvPr id="1183" name="Group 142"/>
          <p:cNvGrpSpPr/>
          <p:nvPr/>
        </p:nvGrpSpPr>
        <p:grpSpPr>
          <a:xfrm flipV="1">
            <a:off x="8296602" y="3212981"/>
            <a:ext cx="288000" cy="288000"/>
            <a:chOff x="5202893" y="3174538"/>
            <a:chExt cx="288000" cy="288000"/>
          </a:xfrm>
        </p:grpSpPr>
        <p:sp>
          <p:nvSpPr>
            <p:cNvPr id="1184"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sp>
          <p:nvSpPr>
            <p:cNvPr id="1185"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grpSp>
      <p:grpSp>
        <p:nvGrpSpPr>
          <p:cNvPr id="1186" name="Group 148"/>
          <p:cNvGrpSpPr/>
          <p:nvPr/>
        </p:nvGrpSpPr>
        <p:grpSpPr>
          <a:xfrm>
            <a:off x="5510742" y="4135494"/>
            <a:ext cx="288000" cy="288000"/>
            <a:chOff x="5409617" y="3305772"/>
            <a:chExt cx="288000" cy="288000"/>
          </a:xfrm>
        </p:grpSpPr>
        <p:sp>
          <p:nvSpPr>
            <p:cNvPr id="1187" name="Oval 445"/>
            <p:cNvSpPr/>
            <p:nvPr/>
          </p:nvSpPr>
          <p:spPr>
            <a:xfrm>
              <a:off x="5409617" y="3305772"/>
              <a:ext cx="288000" cy="288000"/>
            </a:xfrm>
            <a:prstGeom prst="ellips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sp>
          <p:nvSpPr>
            <p:cNvPr id="1188" name="Arrow: Right 446"/>
            <p:cNvSpPr/>
            <p:nvPr/>
          </p:nvSpPr>
          <p:spPr>
            <a:xfrm rot="19149717">
              <a:off x="5463617" y="3379046"/>
              <a:ext cx="180000" cy="141452"/>
            </a:xfrm>
            <a:prstGeom prst="rightArrow">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grpSp>
      <p:grpSp>
        <p:nvGrpSpPr>
          <p:cNvPr id="1189" name="Group 178"/>
          <p:cNvGrpSpPr/>
          <p:nvPr/>
        </p:nvGrpSpPr>
        <p:grpSpPr>
          <a:xfrm>
            <a:off x="7172962" y="1356934"/>
            <a:ext cx="4390388" cy="578043"/>
            <a:chOff x="7172961" y="1356934"/>
            <a:chExt cx="4390388" cy="578043"/>
          </a:xfrm>
        </p:grpSpPr>
        <p:sp>
          <p:nvSpPr>
            <p:cNvPr id="1190" name="Rectangle 2"/>
            <p:cNvSpPr/>
            <p:nvPr/>
          </p:nvSpPr>
          <p:spPr>
            <a:xfrm>
              <a:off x="7172961" y="1356934"/>
              <a:ext cx="4390388" cy="578043"/>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目標の方向性 </a:t>
              </a: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増減</a:t>
              </a:r>
              <a:r>
                <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は矢印で記載すること</a:t>
              </a:r>
              <a:endPar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grpSp>
          <p:nvGrpSpPr>
            <p:cNvPr id="1191" name="Group 177"/>
            <p:cNvGrpSpPr/>
            <p:nvPr/>
          </p:nvGrpSpPr>
          <p:grpSpPr>
            <a:xfrm>
              <a:off x="10498084" y="1501955"/>
              <a:ext cx="945340" cy="288000"/>
              <a:chOff x="10462524" y="1501955"/>
              <a:chExt cx="945340" cy="288000"/>
            </a:xfrm>
          </p:grpSpPr>
          <p:grpSp>
            <p:nvGrpSpPr>
              <p:cNvPr id="1192" name="Group 170"/>
              <p:cNvGrpSpPr/>
              <p:nvPr/>
            </p:nvGrpSpPr>
            <p:grpSpPr>
              <a:xfrm>
                <a:off x="10462524" y="1501955"/>
                <a:ext cx="288000" cy="288000"/>
                <a:chOff x="10462524" y="1501955"/>
                <a:chExt cx="288000" cy="288000"/>
              </a:xfrm>
            </p:grpSpPr>
            <p:sp>
              <p:nvSpPr>
                <p:cNvPr id="1193" name="Oval 445"/>
                <p:cNvSpPr/>
                <p:nvPr/>
              </p:nvSpPr>
              <p:spPr>
                <a:xfrm>
                  <a:off x="10462524" y="1501955"/>
                  <a:ext cx="288000" cy="288000"/>
                </a:xfrm>
                <a:prstGeom prst="ellips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sp>
              <p:nvSpPr>
                <p:cNvPr id="1194" name="Arrow: Right 446"/>
                <p:cNvSpPr/>
                <p:nvPr/>
              </p:nvSpPr>
              <p:spPr>
                <a:xfrm rot="19149717">
                  <a:off x="10516524" y="1575229"/>
                  <a:ext cx="180000" cy="141452"/>
                </a:xfrm>
                <a:prstGeom prst="rightArrow">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grpSp>
          <p:grpSp>
            <p:nvGrpSpPr>
              <p:cNvPr id="1195" name="Group 168"/>
              <p:cNvGrpSpPr/>
              <p:nvPr/>
            </p:nvGrpSpPr>
            <p:grpSpPr>
              <a:xfrm>
                <a:off x="10791194" y="1501955"/>
                <a:ext cx="288000" cy="288000"/>
                <a:chOff x="10791194" y="1501955"/>
                <a:chExt cx="288000" cy="288000"/>
              </a:xfrm>
            </p:grpSpPr>
            <p:sp>
              <p:nvSpPr>
                <p:cNvPr id="1196" name="Oval 445"/>
                <p:cNvSpPr/>
                <p:nvPr/>
              </p:nvSpPr>
              <p:spPr>
                <a:xfrm flipV="1">
                  <a:off x="10791194" y="1501955"/>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sp>
              <p:nvSpPr>
                <p:cNvPr id="1197" name="Arrow: Right 446"/>
                <p:cNvSpPr/>
                <p:nvPr/>
              </p:nvSpPr>
              <p:spPr>
                <a:xfrm rot="2450283" flipV="1">
                  <a:off x="10845194" y="1575229"/>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grpSp>
          <p:grpSp>
            <p:nvGrpSpPr>
              <p:cNvPr id="1198" name="Group 167"/>
              <p:cNvGrpSpPr/>
              <p:nvPr/>
            </p:nvGrpSpPr>
            <p:grpSpPr>
              <a:xfrm>
                <a:off x="11119864" y="1501955"/>
                <a:ext cx="288000" cy="288000"/>
                <a:chOff x="11119864" y="1501955"/>
                <a:chExt cx="288000" cy="288000"/>
              </a:xfrm>
            </p:grpSpPr>
            <p:sp>
              <p:nvSpPr>
                <p:cNvPr id="1199" name="Oval 445"/>
                <p:cNvSpPr/>
                <p:nvPr/>
              </p:nvSpPr>
              <p:spPr>
                <a:xfrm flipV="1">
                  <a:off x="11119864" y="1501955"/>
                  <a:ext cx="288000" cy="288000"/>
                </a:xfrm>
                <a:prstGeom prst="ellipse">
                  <a:avLst/>
                </a:prstGeom>
                <a:solidFill>
                  <a:srgbClr val="C8C8C8"/>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sp>
              <p:nvSpPr>
                <p:cNvPr id="1200" name="Arrow: Right 446"/>
                <p:cNvSpPr/>
                <p:nvPr/>
              </p:nvSpPr>
              <p:spPr>
                <a:xfrm flipV="1">
                  <a:off x="11173864" y="1575229"/>
                  <a:ext cx="180000" cy="141452"/>
                </a:xfrm>
                <a:prstGeom prst="rightArrow">
                  <a:avLst/>
                </a:prstGeom>
                <a:solidFill>
                  <a:srgbClr val="6E6F73"/>
                </a:solidFill>
                <a:ln w="9525" cap="rnd" cmpd="sng" algn="ctr">
                  <a:solidFill>
                    <a:srgbClr val="6E6F73"/>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grpSp>
        </p:grpSp>
      </p:grpSp>
      <p:grpSp>
        <p:nvGrpSpPr>
          <p:cNvPr id="1201" name="グループ化 26"/>
          <p:cNvGrpSpPr/>
          <p:nvPr/>
        </p:nvGrpSpPr>
        <p:grpSpPr>
          <a:xfrm>
            <a:off x="597838" y="1356934"/>
            <a:ext cx="6299120" cy="578043"/>
            <a:chOff x="630000" y="1356934"/>
            <a:chExt cx="6299120" cy="578043"/>
          </a:xfrm>
        </p:grpSpPr>
        <p:sp>
          <p:nvSpPr>
            <p:cNvPr id="1202" name="Rectangle 2"/>
            <p:cNvSpPr/>
            <p:nvPr/>
          </p:nvSpPr>
          <p:spPr>
            <a:xfrm>
              <a:off x="630000" y="1356934"/>
              <a:ext cx="6299120" cy="578043"/>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①横展開、②</a:t>
              </a:r>
              <a:r>
                <a:rPr kumimoji="1" lang="ja-JP" altLang="en-US" sz="1400" kern="0">
                  <a:solidFill>
                    <a:srgbClr val="575757"/>
                  </a:solidFill>
                  <a:latin typeface="Trebuchet MS" panose="020B0603020202020204" pitchFamily="34" charset="0"/>
                  <a:ea typeface="Meiryo UI" panose="020B0604030504040204" pitchFamily="50" charset="-128"/>
                </a:rPr>
                <a:t>補助事業</a:t>
              </a:r>
              <a:r>
                <a:rPr kumimoji="1" lang="ja-JP" altLang="en-US"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の</a:t>
              </a:r>
              <a:r>
                <a:rPr kumimoji="1" lang="ja-JP" altLang="en-US" sz="1400" b="0" i="0" u="sng"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成果 </a:t>
              </a:r>
              <a:r>
                <a:rPr kumimoji="1" lang="en-US" altLang="ja-JP" sz="1400" b="0" i="0" u="sng"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sng"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アウトカム</a:t>
              </a:r>
              <a:r>
                <a:rPr kumimoji="1" lang="en-US" altLang="ja-JP" sz="1400" b="0" i="0" u="sng"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sng"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指標として</a:t>
              </a:r>
              <a:br>
                <a:rPr kumimoji="1" lang="en-US" altLang="ja-JP" sz="1400" b="0" i="0" u="sng"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400" b="0" i="0" u="sng"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定量的かつ今後測定していく指標を色枠でハイライト</a:t>
              </a:r>
              <a:endPar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grpSp>
          <p:nvGrpSpPr>
            <p:cNvPr id="1203" name="Group 184"/>
            <p:cNvGrpSpPr/>
            <p:nvPr/>
          </p:nvGrpSpPr>
          <p:grpSpPr>
            <a:xfrm>
              <a:off x="4807779" y="1409231"/>
              <a:ext cx="2080232" cy="202917"/>
              <a:chOff x="4807779" y="1409231"/>
              <a:chExt cx="2080232" cy="202917"/>
            </a:xfrm>
          </p:grpSpPr>
          <p:sp>
            <p:nvSpPr>
              <p:cNvPr id="1204" name="テキスト ボックス 6"/>
              <p:cNvSpPr txBox="1"/>
              <p:nvPr/>
            </p:nvSpPr>
            <p:spPr>
              <a:xfrm>
                <a:off x="5160011" y="1409231"/>
                <a:ext cx="1728000" cy="202917"/>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200" b="0" i="0" u="sng"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横展開</a:t>
                </a:r>
                <a:r>
                  <a:rPr kumimoji="1" lang="ja-JP" altLang="en-US"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の成果指標</a:t>
                </a:r>
                <a:endParaRPr kumimoji="1" lang="en-US"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205" name="正方形/長方形 31"/>
              <p:cNvSpPr/>
              <p:nvPr/>
            </p:nvSpPr>
            <p:spPr>
              <a:xfrm>
                <a:off x="4807779" y="1427586"/>
                <a:ext cx="306511" cy="166206"/>
              </a:xfrm>
              <a:prstGeom prst="rect">
                <a:avLst/>
              </a:prstGeom>
              <a:solidFill>
                <a:srgbClr val="FFFFFF"/>
              </a:solidFill>
              <a:ln w="28575" cap="rnd" cmpd="sng" algn="ctr">
                <a:solidFill>
                  <a:srgbClr val="F494AF"/>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grpSp>
        <p:grpSp>
          <p:nvGrpSpPr>
            <p:cNvPr id="1206" name="Group 183"/>
            <p:cNvGrpSpPr/>
            <p:nvPr/>
          </p:nvGrpSpPr>
          <p:grpSpPr>
            <a:xfrm>
              <a:off x="4807779" y="1659038"/>
              <a:ext cx="2080232" cy="202917"/>
              <a:chOff x="4807779" y="1659038"/>
              <a:chExt cx="2080232" cy="202917"/>
            </a:xfrm>
          </p:grpSpPr>
          <p:sp>
            <p:nvSpPr>
              <p:cNvPr id="1207" name="正方形/長方形 31"/>
              <p:cNvSpPr/>
              <p:nvPr/>
            </p:nvSpPr>
            <p:spPr>
              <a:xfrm>
                <a:off x="4807779" y="1677394"/>
                <a:ext cx="306511" cy="166206"/>
              </a:xfrm>
              <a:prstGeom prst="rect">
                <a:avLst/>
              </a:prstGeom>
              <a:solidFill>
                <a:srgbClr val="FFFFFF"/>
              </a:solidFill>
              <a:ln w="28575" cap="rnd" cmpd="sng" algn="ctr">
                <a:solidFill>
                  <a:srgbClr val="64A5CC"/>
                </a:solid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208" name="テキスト ボックス 15"/>
              <p:cNvSpPr txBox="1"/>
              <p:nvPr/>
            </p:nvSpPr>
            <p:spPr>
              <a:xfrm>
                <a:off x="5160011" y="1659038"/>
                <a:ext cx="1728000" cy="202917"/>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200" u="sng">
                    <a:solidFill>
                      <a:srgbClr val="575757"/>
                    </a:solidFill>
                    <a:latin typeface="Trebuchet MS" panose="020B0603020202020204" pitchFamily="34" charset="0"/>
                    <a:ea typeface="Meiryo UI" panose="020B0604030504040204" pitchFamily="50" charset="-128"/>
                  </a:rPr>
                  <a:t>補助事業</a:t>
                </a:r>
                <a:r>
                  <a:rPr kumimoji="1" lang="ja-JP" altLang="en-US"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の成果指標</a:t>
                </a:r>
                <a:endParaRPr kumimoji="1" lang="en-US" sz="12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grpSp>
      </p:grpSp>
      <p:sp>
        <p:nvSpPr>
          <p:cNvPr id="1209" name="Rectangle 217"/>
          <p:cNvSpPr/>
          <p:nvPr/>
        </p:nvSpPr>
        <p:spPr>
          <a:xfrm>
            <a:off x="630000" y="45429"/>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評価の観点：地域課題に対するソリューションの適切性・妥当性</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210" name="Rectangle 2"/>
          <p:cNvSpPr/>
          <p:nvPr/>
        </p:nvSpPr>
        <p:spPr>
          <a:xfrm>
            <a:off x="597839" y="3462587"/>
            <a:ext cx="2583100" cy="1023717"/>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最終アウトカムは目指す姿の実現度合を測れる指標として記載する</a:t>
            </a:r>
          </a:p>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・例</a:t>
            </a: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域内での交通網のカバー率</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Tree>
    <p:extLst>
      <p:ext uri="{BB962C8B-B14F-4D97-AF65-F5344CB8AC3E}">
        <p14:creationId xmlns:p14="http://schemas.microsoft.com/office/powerpoint/2010/main" val="20836056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05"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9" imgW="395" imgH="396" progId="TCLayout.ActiveDocument.1">
                  <p:embed/>
                </p:oleObj>
              </mc:Choice>
              <mc:Fallback>
                <p:oleObj name="think-cell スライド" r:id="rId19" imgW="395" imgH="396" progId="TCLayout.ActiveDocument.1">
                  <p:embed/>
                  <p:pic>
                    <p:nvPicPr>
                      <p:cNvPr id="1305" name="think-cell data - do not delete" hidden="1"/>
                      <p:cNvPicPr>
                        <a:picLocks noChangeAspect="1"/>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1306" name="タイトル 1"/>
          <p:cNvSpPr>
            <a:spLocks noGrp="1"/>
          </p:cNvSpPr>
          <p:nvPr>
            <p:ph type="title"/>
          </p:nvPr>
        </p:nvSpPr>
        <p:spPr>
          <a:xfrm>
            <a:off x="630000" y="622800"/>
            <a:ext cx="10933350" cy="553998"/>
          </a:xfrm>
        </p:spPr>
        <p:txBody>
          <a:bodyPr vert="horz"/>
          <a:lstStyle/>
          <a:p>
            <a:pPr>
              <a:tabLst>
                <a:tab pos="355600" algn="l"/>
              </a:tabLst>
            </a:pPr>
            <a:r>
              <a:rPr kumimoji="1" lang="en-US" altLang="ja-JP" dirty="0">
                <a:solidFill>
                  <a:srgbClr val="FE9341"/>
                </a:solidFill>
                <a:latin typeface="Trebuchet MS" panose="020B0603020202020204" pitchFamily="34" charset="0"/>
                <a:ea typeface="Meiryo UI" panose="020B0604030504040204" pitchFamily="50" charset="-128"/>
              </a:rPr>
              <a:t>	</a:t>
            </a:r>
            <a:r>
              <a:rPr kumimoji="1" lang="ja-JP" altLang="en-US" dirty="0">
                <a:solidFill>
                  <a:srgbClr val="FE9341"/>
                </a:solidFill>
                <a:latin typeface="Trebuchet MS" panose="020B0603020202020204" pitchFamily="34" charset="0"/>
                <a:ea typeface="Meiryo UI" panose="020B0604030504040204" pitchFamily="50" charset="-128"/>
              </a:rPr>
              <a:t>成果 </a:t>
            </a:r>
            <a:r>
              <a:rPr kumimoji="1" lang="en-US" altLang="ja-JP" dirty="0">
                <a:solidFill>
                  <a:srgbClr val="FE9341"/>
                </a:solidFill>
                <a:latin typeface="Trebuchet MS" panose="020B0603020202020204" pitchFamily="34" charset="0"/>
                <a:ea typeface="Meiryo UI" panose="020B0604030504040204" pitchFamily="50" charset="-128"/>
              </a:rPr>
              <a:t>(</a:t>
            </a:r>
            <a:r>
              <a:rPr kumimoji="1" lang="ja-JP" altLang="en-US" dirty="0">
                <a:solidFill>
                  <a:srgbClr val="FE9341"/>
                </a:solidFill>
                <a:latin typeface="Trebuchet MS" panose="020B0603020202020204" pitchFamily="34" charset="0"/>
                <a:ea typeface="Meiryo UI" panose="020B0604030504040204" pitchFamily="50" charset="-128"/>
              </a:rPr>
              <a:t>アウトカム</a:t>
            </a:r>
            <a:r>
              <a:rPr kumimoji="1" lang="en-US" altLang="ja-JP" dirty="0">
                <a:solidFill>
                  <a:srgbClr val="FE9341"/>
                </a:solidFill>
                <a:latin typeface="Trebuchet MS" panose="020B0603020202020204" pitchFamily="34" charset="0"/>
                <a:ea typeface="Meiryo UI" panose="020B0604030504040204" pitchFamily="50" charset="-128"/>
              </a:rPr>
              <a:t>) </a:t>
            </a:r>
            <a:r>
              <a:rPr kumimoji="1" lang="ja-JP" altLang="en-US" dirty="0">
                <a:solidFill>
                  <a:srgbClr val="FE9341"/>
                </a:solidFill>
                <a:latin typeface="Trebuchet MS" panose="020B0603020202020204" pitchFamily="34" charset="0"/>
                <a:ea typeface="Meiryo UI" panose="020B0604030504040204" pitchFamily="50" charset="-128"/>
              </a:rPr>
              <a:t>指標</a:t>
            </a:r>
            <a:br>
              <a:rPr kumimoji="1" lang="en-US" altLang="ja-JP" dirty="0">
                <a:solidFill>
                  <a:srgbClr val="FE9341"/>
                </a:solidFill>
                <a:latin typeface="Trebuchet MS" panose="020B0603020202020204" pitchFamily="34" charset="0"/>
                <a:ea typeface="Meiryo UI" panose="020B0604030504040204" pitchFamily="50" charset="-128"/>
              </a:rPr>
            </a:br>
            <a:r>
              <a:rPr kumimoji="1" lang="en-US" altLang="ja-JP" sz="1600" dirty="0">
                <a:solidFill>
                  <a:schemeClr val="tx1"/>
                </a:solidFill>
                <a:latin typeface="Trebuchet MS" panose="020B0603020202020204" pitchFamily="34" charset="0"/>
                <a:ea typeface="Meiryo UI" panose="020B0604030504040204" pitchFamily="50" charset="-128"/>
              </a:rPr>
              <a:t>a. </a:t>
            </a:r>
            <a:r>
              <a:rPr kumimoji="1" lang="ja-JP" altLang="en-US" sz="1600" dirty="0">
                <a:solidFill>
                  <a:schemeClr val="tx1"/>
                </a:solidFill>
                <a:latin typeface="Trebuchet MS" panose="020B0603020202020204" pitchFamily="34" charset="0"/>
                <a:ea typeface="Meiryo UI" panose="020B0604030504040204" pitchFamily="50" charset="-128"/>
              </a:rPr>
              <a:t>ロジックツリー</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1307" name="テキスト ボックス 42"/>
          <p:cNvSpPr txBox="1"/>
          <p:nvPr/>
        </p:nvSpPr>
        <p:spPr>
          <a:xfrm>
            <a:off x="576000" y="360000"/>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Ⅱ</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目指す姿</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308" name="Oval 20"/>
          <p:cNvSpPr>
            <a:spLocks noChangeAspect="1" noChangeArrowheads="1"/>
          </p:cNvSpPr>
          <p:nvPr/>
        </p:nvSpPr>
        <p:spPr>
          <a:xfrm>
            <a:off x="630000"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２</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sp>
        <p:nvSpPr>
          <p:cNvPr id="1309" name="Google Shape;264;p8"/>
          <p:cNvSpPr/>
          <p:nvPr/>
        </p:nvSpPr>
        <p:spPr>
          <a:xfrm>
            <a:off x="2319595" y="1833855"/>
            <a:ext cx="9243755" cy="4577841"/>
          </a:xfrm>
          <a:prstGeom prst="rect">
            <a:avLst/>
          </a:prstGeom>
          <a:solidFill>
            <a:srgbClr val="F2F2F2"/>
          </a:solidFill>
          <a:ln>
            <a:noFill/>
          </a:ln>
        </p:spPr>
        <p:txBody>
          <a:bodyPr spcFirstLastPara="1" wrap="square" lIns="0" tIns="0" rIns="0" bIns="0" anchor="ctr" anchorCtr="0">
            <a:noAutofit/>
          </a:bodyPr>
          <a:lstStyle/>
          <a:p>
            <a:pPr marL="0" marR="0" lvl="0" indent="0" algn="ctr" defTabSz="914400" rtl="0" eaLnBrk="1" fontAlgn="auto" latinLnBrk="0" hangingPunct="1">
              <a:lnSpc>
                <a:spcPct val="95000"/>
              </a:lnSpc>
              <a:spcBef>
                <a:spcPts val="0"/>
              </a:spcBef>
              <a:spcAft>
                <a:spcPts val="0"/>
              </a:spcAft>
              <a:buClr>
                <a:srgbClr val="575757"/>
              </a:buClr>
              <a:buSzPts val="2000"/>
              <a:buFont typeface="Trebuchet MS"/>
              <a:buNone/>
              <a:tabLst/>
              <a:defRPr/>
            </a:pPr>
            <a:endParaRPr kumimoji="0"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sp>
        <p:nvSpPr>
          <p:cNvPr id="1310" name="Google Shape;253;p8"/>
          <p:cNvSpPr txBox="1"/>
          <p:nvPr/>
        </p:nvSpPr>
        <p:spPr>
          <a:xfrm>
            <a:off x="484220" y="1557541"/>
            <a:ext cx="1755776" cy="294302"/>
          </a:xfrm>
          <a:prstGeom prst="rect">
            <a:avLst/>
          </a:prstGeom>
          <a:solidFill>
            <a:srgbClr val="FF8222"/>
          </a:solidFill>
          <a:ln>
            <a:noFill/>
          </a:ln>
        </p:spPr>
        <p:txBody>
          <a:bodyPr spcFirstLastPara="1" wrap="square" lIns="36000" tIns="36000" rIns="36000" bIns="36000" anchor="b"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1600"/>
              <a:buFont typeface="Trebuchet MS"/>
              <a:buNone/>
              <a:tabLst/>
              <a:defRPr/>
            </a:pPr>
            <a:r>
              <a:rPr kumimoji="0" lang="en-US" sz="1600" b="0" i="0" u="none" strike="noStrike" kern="1200" cap="none" spc="0" normalizeH="0" baseline="0" noProof="0" err="1">
                <a:ln>
                  <a:noFill/>
                </a:ln>
                <a:solidFill>
                  <a:srgbClr val="FFFFFF"/>
                </a:solidFill>
                <a:effectLst/>
                <a:uLnTx/>
                <a:uFillTx/>
                <a:latin typeface="Trebuchet MS" panose="020B0603020202020204" pitchFamily="34" charset="0"/>
                <a:ea typeface="Meiryo UI" panose="020B0604030504040204" pitchFamily="50" charset="-128"/>
                <a:cs typeface="Trebuchet MS"/>
                <a:sym typeface="Trebuchet MS"/>
              </a:rPr>
              <a:t>最終アウトカム</a:t>
            </a:r>
            <a:endParaRPr kumimoji="0" sz="1400" b="0" i="0" u="none" strike="noStrike" kern="1200" cap="none" spc="0" normalizeH="0" baseline="0" noProof="0">
              <a:ln>
                <a:noFill/>
              </a:ln>
              <a:solidFill>
                <a:srgbClr val="000000"/>
              </a:solidFill>
              <a:effectLst/>
              <a:uLnTx/>
              <a:uFillTx/>
              <a:latin typeface="Trebuchet MS" panose="020B0603020202020204" pitchFamily="34" charset="0"/>
              <a:ea typeface="Meiryo UI" panose="020B0604030504040204" pitchFamily="50" charset="-128"/>
              <a:cs typeface="Arial"/>
              <a:sym typeface="Arial"/>
            </a:endParaRPr>
          </a:p>
        </p:txBody>
      </p:sp>
      <p:sp>
        <p:nvSpPr>
          <p:cNvPr id="1311" name="Google Shape;260;p8"/>
          <p:cNvSpPr/>
          <p:nvPr/>
        </p:nvSpPr>
        <p:spPr>
          <a:xfrm>
            <a:off x="473516" y="1833856"/>
            <a:ext cx="1777184" cy="4577840"/>
          </a:xfrm>
          <a:prstGeom prst="rect">
            <a:avLst/>
          </a:prstGeom>
          <a:solidFill>
            <a:srgbClr val="F2F2F2"/>
          </a:solidFill>
          <a:ln>
            <a:noFill/>
          </a:ln>
        </p:spPr>
        <p:txBody>
          <a:bodyPr spcFirstLastPara="1" wrap="square" lIns="0" tIns="0" rIns="0" bIns="0" anchor="ctr" anchorCtr="0">
            <a:noAutofit/>
          </a:bodyPr>
          <a:lstStyle/>
          <a:p>
            <a:pPr marL="0" marR="0" lvl="0" indent="0" algn="ctr" defTabSz="914400" rtl="0" eaLnBrk="1" fontAlgn="auto" latinLnBrk="0" hangingPunct="1">
              <a:lnSpc>
                <a:spcPct val="95000"/>
              </a:lnSpc>
              <a:spcBef>
                <a:spcPts val="0"/>
              </a:spcBef>
              <a:spcAft>
                <a:spcPts val="0"/>
              </a:spcAft>
              <a:buClr>
                <a:srgbClr val="575757"/>
              </a:buClr>
              <a:buSzPts val="2000"/>
              <a:buFont typeface="Trebuchet MS"/>
              <a:buNone/>
              <a:tabLst/>
              <a:defRPr/>
            </a:pPr>
            <a:endParaRPr kumimoji="0"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sp>
        <p:nvSpPr>
          <p:cNvPr id="1312" name="Google Shape;265;p8"/>
          <p:cNvSpPr txBox="1"/>
          <p:nvPr/>
        </p:nvSpPr>
        <p:spPr>
          <a:xfrm>
            <a:off x="2330416" y="1557541"/>
            <a:ext cx="9233539" cy="294302"/>
          </a:xfrm>
          <a:prstGeom prst="rect">
            <a:avLst/>
          </a:prstGeom>
          <a:solidFill>
            <a:srgbClr val="FF8222"/>
          </a:solidFill>
          <a:ln>
            <a:noFill/>
          </a:ln>
        </p:spPr>
        <p:txBody>
          <a:bodyPr spcFirstLastPara="1" wrap="square" lIns="36000" tIns="36000" rIns="36000" bIns="36000" anchor="b"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1600"/>
              <a:buFont typeface="Trebuchet MS"/>
              <a:buNone/>
              <a:tabLst/>
              <a:defRPr/>
            </a:pPr>
            <a:r>
              <a:rPr kumimoji="0" lang="en-US" sz="1600" b="0" i="0" u="none" strike="noStrike" kern="1200" cap="none" spc="0" normalizeH="0" baseline="0" noProof="0" err="1">
                <a:ln>
                  <a:noFill/>
                </a:ln>
                <a:solidFill>
                  <a:srgbClr val="FFFFFF"/>
                </a:solidFill>
                <a:effectLst/>
                <a:uLnTx/>
                <a:uFillTx/>
                <a:latin typeface="Trebuchet MS" panose="020B0603020202020204" pitchFamily="34" charset="0"/>
                <a:ea typeface="Meiryo UI" panose="020B0604030504040204" pitchFamily="50" charset="-128"/>
                <a:cs typeface="Trebuchet MS"/>
                <a:sym typeface="Trebuchet MS"/>
              </a:rPr>
              <a:t>中間アウトカム</a:t>
            </a:r>
            <a:endParaRPr kumimoji="0" sz="1400" b="0" i="0" u="none" strike="noStrike" kern="1200" cap="none" spc="0" normalizeH="0" baseline="0" noProof="0">
              <a:ln>
                <a:noFill/>
              </a:ln>
              <a:solidFill>
                <a:srgbClr val="000000"/>
              </a:solidFill>
              <a:effectLst/>
              <a:uLnTx/>
              <a:uFillTx/>
              <a:latin typeface="Trebuchet MS" panose="020B0603020202020204" pitchFamily="34" charset="0"/>
              <a:ea typeface="Meiryo UI" panose="020B0604030504040204" pitchFamily="50" charset="-128"/>
              <a:cs typeface="Arial"/>
              <a:sym typeface="Arial"/>
            </a:endParaRPr>
          </a:p>
        </p:txBody>
      </p:sp>
      <p:grpSp>
        <p:nvGrpSpPr>
          <p:cNvPr id="1313" name="Google Shape;303;p8"/>
          <p:cNvGrpSpPr/>
          <p:nvPr/>
        </p:nvGrpSpPr>
        <p:grpSpPr>
          <a:xfrm>
            <a:off x="9401763" y="1073606"/>
            <a:ext cx="2389458" cy="452724"/>
            <a:chOff x="4807779" y="1409231"/>
            <a:chExt cx="2080232" cy="452724"/>
          </a:xfrm>
        </p:grpSpPr>
        <p:grpSp>
          <p:nvGrpSpPr>
            <p:cNvPr id="1314" name="Google Shape;304;p8"/>
            <p:cNvGrpSpPr/>
            <p:nvPr/>
          </p:nvGrpSpPr>
          <p:grpSpPr>
            <a:xfrm>
              <a:off x="4807779" y="1409231"/>
              <a:ext cx="2080232" cy="202917"/>
              <a:chOff x="4807779" y="1409231"/>
              <a:chExt cx="2080232" cy="202917"/>
            </a:xfrm>
          </p:grpSpPr>
          <p:sp>
            <p:nvSpPr>
              <p:cNvPr id="1315" name="Google Shape;305;p8"/>
              <p:cNvSpPr txBox="1"/>
              <p:nvPr/>
            </p:nvSpPr>
            <p:spPr>
              <a:xfrm>
                <a:off x="5160011" y="1409231"/>
                <a:ext cx="1728000" cy="202917"/>
              </a:xfrm>
              <a:prstGeom prst="rect">
                <a:avLst/>
              </a:prstGeom>
              <a:noFill/>
              <a:ln>
                <a:noFill/>
              </a:ln>
            </p:spPr>
            <p:txBody>
              <a:bodyPr spcFirstLastPara="1"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
                    <a:srgbClr val="575757"/>
                  </a:buClr>
                  <a:buSzPts val="1200"/>
                  <a:buFont typeface="Trebuchet MS"/>
                  <a:buNone/>
                  <a:tabLst/>
                  <a:defRPr/>
                </a:pPr>
                <a:r>
                  <a:rPr kumimoji="0" lang="en-US" sz="105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a:t>
                </a:r>
                <a:r>
                  <a:rPr kumimoji="0" lang="en-US" sz="1050" b="0" i="0" u="sng" strike="noStrike" kern="1200" cap="none" spc="0" normalizeH="0" baseline="0" noProof="0" err="1">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横展開</a:t>
                </a:r>
                <a:r>
                  <a:rPr kumimoji="0" lang="en-US" sz="1050" b="0" i="0" u="none" strike="noStrike" kern="1200" cap="none" spc="0" normalizeH="0" baseline="0" noProof="0" err="1">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の成果指標</a:t>
                </a:r>
                <a:endParaRPr kumimoji="0" sz="105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sp>
            <p:nvSpPr>
              <p:cNvPr id="1316" name="Google Shape;306;p8"/>
              <p:cNvSpPr/>
              <p:nvPr/>
            </p:nvSpPr>
            <p:spPr>
              <a:xfrm>
                <a:off x="4807779" y="1427586"/>
                <a:ext cx="306511" cy="166206"/>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endParaRPr kumimoji="0"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grpSp>
        <p:grpSp>
          <p:nvGrpSpPr>
            <p:cNvPr id="1317" name="Google Shape;307;p8"/>
            <p:cNvGrpSpPr/>
            <p:nvPr/>
          </p:nvGrpSpPr>
          <p:grpSpPr>
            <a:xfrm>
              <a:off x="4807779" y="1659038"/>
              <a:ext cx="2080232" cy="202917"/>
              <a:chOff x="4807779" y="1659038"/>
              <a:chExt cx="2080232" cy="202917"/>
            </a:xfrm>
          </p:grpSpPr>
          <p:sp>
            <p:nvSpPr>
              <p:cNvPr id="1318" name="Google Shape;308;p8"/>
              <p:cNvSpPr/>
              <p:nvPr/>
            </p:nvSpPr>
            <p:spPr>
              <a:xfrm>
                <a:off x="4807779" y="1677394"/>
                <a:ext cx="306511" cy="166206"/>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endParaRPr kumimoji="0"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sp>
            <p:nvSpPr>
              <p:cNvPr id="1319" name="Google Shape;309;p8"/>
              <p:cNvSpPr txBox="1"/>
              <p:nvPr/>
            </p:nvSpPr>
            <p:spPr>
              <a:xfrm>
                <a:off x="5160011" y="1659038"/>
                <a:ext cx="1728000" cy="202917"/>
              </a:xfrm>
              <a:prstGeom prst="rect">
                <a:avLst/>
              </a:prstGeom>
              <a:noFill/>
              <a:ln>
                <a:noFill/>
              </a:ln>
            </p:spPr>
            <p:txBody>
              <a:bodyPr spcFirstLastPara="1"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
                    <a:srgbClr val="575757"/>
                  </a:buClr>
                  <a:buSzPts val="1200"/>
                  <a:buFont typeface="Trebuchet MS"/>
                  <a:buNone/>
                  <a:tabLst/>
                  <a:defRPr/>
                </a:pPr>
                <a:r>
                  <a:rPr kumimoji="0" lang="en-US" sz="105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a:t>
                </a:r>
                <a:r>
                  <a:rPr lang="ja-JP" altLang="en-US" sz="1050" u="sng">
                    <a:solidFill>
                      <a:srgbClr val="575757"/>
                    </a:solidFill>
                    <a:latin typeface="Trebuchet MS" panose="020B0603020202020204" pitchFamily="34" charset="0"/>
                    <a:ea typeface="Meiryo UI" panose="020B0604030504040204" pitchFamily="50" charset="-128"/>
                    <a:cs typeface="Trebuchet MS"/>
                    <a:sym typeface="Trebuchet MS"/>
                  </a:rPr>
                  <a:t>補助事業</a:t>
                </a:r>
                <a:r>
                  <a:rPr kumimoji="0" lang="en-US" sz="1050" b="0" i="0" u="none" strike="noStrike" kern="1200" cap="none" spc="0" normalizeH="0" baseline="0" noProof="0" err="1">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の成果指標</a:t>
                </a:r>
                <a:endParaRPr kumimoji="0" sz="105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grpSp>
      </p:grpSp>
      <p:sp>
        <p:nvSpPr>
          <p:cNvPr id="1320" name="Google Shape;256;p8"/>
          <p:cNvSpPr/>
          <p:nvPr/>
        </p:nvSpPr>
        <p:spPr>
          <a:xfrm>
            <a:off x="570542" y="3720310"/>
            <a:ext cx="1367442" cy="462064"/>
          </a:xfrm>
          <a:prstGeom prst="rect">
            <a:avLst/>
          </a:prstGeom>
          <a:solidFill>
            <a:srgbClr val="FFFFFF"/>
          </a:solidFill>
          <a:ln w="28575" cap="rnd" cmpd="sng" algn="ctr">
            <a:solidFill>
              <a:srgbClr val="6E6F73"/>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r>
              <a:rPr kumimoji="0" 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経済価値の実現</a:t>
            </a:r>
          </a:p>
        </p:txBody>
      </p:sp>
      <p:sp>
        <p:nvSpPr>
          <p:cNvPr id="1321" name="Google Shape;308;p8"/>
          <p:cNvSpPr/>
          <p:nvPr/>
        </p:nvSpPr>
        <p:spPr>
          <a:xfrm>
            <a:off x="6150688" y="2411402"/>
            <a:ext cx="352074" cy="110323"/>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endParaRPr kumimoji="0"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sp>
        <p:nvSpPr>
          <p:cNvPr id="1322" name="Google Shape;256;p8"/>
          <p:cNvSpPr/>
          <p:nvPr/>
        </p:nvSpPr>
        <p:spPr>
          <a:xfrm>
            <a:off x="4739429" y="2471607"/>
            <a:ext cx="957610" cy="720188"/>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XX</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に</a:t>
            </a:r>
            <a:b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b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要する</a:t>
            </a:r>
            <a:endPar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管理工数</a:t>
            </a:r>
            <a:endParaRPr kumimoji="0"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p:txBody>
      </p:sp>
      <p:sp>
        <p:nvSpPr>
          <p:cNvPr id="1323" name="Google Shape;256;p8"/>
          <p:cNvSpPr/>
          <p:nvPr/>
        </p:nvSpPr>
        <p:spPr>
          <a:xfrm>
            <a:off x="6147875" y="2180082"/>
            <a:ext cx="1304696" cy="477917"/>
          </a:xfrm>
          <a:prstGeom prst="rect">
            <a:avLst/>
          </a:prstGeom>
          <a:solidFill>
            <a:srgbClr val="FFFFFF"/>
          </a:solidFill>
          <a:ln w="28575" cap="rnd" cmpd="sng">
            <a:solidFill>
              <a:schemeClr val="accent6">
                <a:lumMod val="60000"/>
                <a:lumOff val="40000"/>
              </a:schemeClr>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XX</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チェック工数</a:t>
            </a:r>
            <a:endParaRPr kumimoji="0"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p:txBody>
      </p:sp>
      <p:sp>
        <p:nvSpPr>
          <p:cNvPr id="1324" name="Google Shape;256;p8"/>
          <p:cNvSpPr/>
          <p:nvPr/>
        </p:nvSpPr>
        <p:spPr>
          <a:xfrm>
            <a:off x="6147875" y="3041502"/>
            <a:ext cx="1304696" cy="469559"/>
          </a:xfrm>
          <a:prstGeom prst="rect">
            <a:avLst/>
          </a:prstGeom>
          <a:solidFill>
            <a:srgbClr val="FFFFFF"/>
          </a:solidFill>
          <a:ln w="28575" cap="rnd" cmpd="sng">
            <a:solidFill>
              <a:schemeClr val="accent6">
                <a:lumMod val="60000"/>
                <a:lumOff val="40000"/>
              </a:schemeClr>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XXX</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に係る</a:t>
            </a:r>
            <a:b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b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チェック工数</a:t>
            </a:r>
            <a:endParaRPr kumimoji="0"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p:txBody>
      </p:sp>
      <p:sp>
        <p:nvSpPr>
          <p:cNvPr id="1325" name="Google Shape;256;p8"/>
          <p:cNvSpPr/>
          <p:nvPr/>
        </p:nvSpPr>
        <p:spPr>
          <a:xfrm>
            <a:off x="7986467" y="1934393"/>
            <a:ext cx="1819887" cy="477917"/>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センサーによる</a:t>
            </a:r>
            <a:b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b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XX</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測定精度</a:t>
            </a:r>
            <a:endParaRPr kumimoji="0"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p:txBody>
      </p:sp>
      <p:sp>
        <p:nvSpPr>
          <p:cNvPr id="1326" name="Google Shape;256;p8"/>
          <p:cNvSpPr/>
          <p:nvPr/>
        </p:nvSpPr>
        <p:spPr>
          <a:xfrm>
            <a:off x="7988788" y="3553629"/>
            <a:ext cx="1819888" cy="477917"/>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AI</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画像認識による</a:t>
            </a:r>
            <a:b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b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品質計測の精度</a:t>
            </a:r>
          </a:p>
        </p:txBody>
      </p:sp>
      <p:sp>
        <p:nvSpPr>
          <p:cNvPr id="1327" name="Google Shape;256;p8"/>
          <p:cNvSpPr/>
          <p:nvPr/>
        </p:nvSpPr>
        <p:spPr>
          <a:xfrm>
            <a:off x="2347726" y="4915364"/>
            <a:ext cx="1478783" cy="478288"/>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r>
              <a:rPr kumimoji="0"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XX</a:t>
            </a:r>
            <a:r>
              <a:rPr kumimoji="0"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による</a:t>
            </a:r>
            <a:endParaRPr kumimoji="0"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被害額</a:t>
            </a:r>
            <a:endParaRPr kumimoji="0"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sp>
        <p:nvSpPr>
          <p:cNvPr id="1328" name="Google Shape;256;p8"/>
          <p:cNvSpPr/>
          <p:nvPr/>
        </p:nvSpPr>
        <p:spPr>
          <a:xfrm>
            <a:off x="4327177" y="5497049"/>
            <a:ext cx="1369862" cy="477917"/>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r>
              <a:rPr kumimoji="0"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XX</a:t>
            </a:r>
            <a:r>
              <a:rPr kumimoji="0"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の</a:t>
            </a:r>
            <a:endParaRPr kumimoji="0"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r>
              <a:rPr kumimoji="0"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発生頻度</a:t>
            </a:r>
            <a:endParaRPr kumimoji="0"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sp>
        <p:nvSpPr>
          <p:cNvPr id="1329" name="Google Shape;256;p8"/>
          <p:cNvSpPr/>
          <p:nvPr/>
        </p:nvSpPr>
        <p:spPr>
          <a:xfrm>
            <a:off x="4327177" y="4406050"/>
            <a:ext cx="1369862" cy="477917"/>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1</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回あたりの</a:t>
            </a:r>
            <a:b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b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XX</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の被害額</a:t>
            </a:r>
            <a:endParaRPr kumimoji="0"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p:txBody>
      </p:sp>
      <p:sp>
        <p:nvSpPr>
          <p:cNvPr id="1330" name="Google Shape;256;p8"/>
          <p:cNvSpPr/>
          <p:nvPr/>
        </p:nvSpPr>
        <p:spPr>
          <a:xfrm>
            <a:off x="6147875" y="4406050"/>
            <a:ext cx="1304696" cy="477917"/>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XX</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による</a:t>
            </a:r>
            <a:endPar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XX</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数</a:t>
            </a:r>
            <a:endParaRPr kumimoji="0"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p:txBody>
      </p:sp>
      <p:sp>
        <p:nvSpPr>
          <p:cNvPr id="1331" name="Google Shape;256;p8"/>
          <p:cNvSpPr/>
          <p:nvPr/>
        </p:nvSpPr>
        <p:spPr>
          <a:xfrm>
            <a:off x="6155417" y="5497049"/>
            <a:ext cx="1304696" cy="477917"/>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r>
              <a:rPr kumimoji="0"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XX</a:t>
            </a:r>
            <a:r>
              <a:rPr kumimoji="0"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の単価</a:t>
            </a:r>
            <a:endParaRPr kumimoji="0"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sp>
        <p:nvSpPr>
          <p:cNvPr id="1332" name="Google Shape;256;p8"/>
          <p:cNvSpPr/>
          <p:nvPr/>
        </p:nvSpPr>
        <p:spPr>
          <a:xfrm>
            <a:off x="7986468" y="4407118"/>
            <a:ext cx="1819888" cy="477917"/>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XX</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の</a:t>
            </a:r>
            <a:b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b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発生検知精度</a:t>
            </a:r>
            <a:endParaRPr kumimoji="0"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p:txBody>
      </p:sp>
      <p:sp>
        <p:nvSpPr>
          <p:cNvPr id="1333" name="Google Shape;256;p8"/>
          <p:cNvSpPr/>
          <p:nvPr/>
        </p:nvSpPr>
        <p:spPr>
          <a:xfrm>
            <a:off x="7967541" y="5122720"/>
            <a:ext cx="1819888" cy="477917"/>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監視</a:t>
            </a: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見回り</a:t>
            </a: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a:t>
            </a:r>
            <a:b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b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工数</a:t>
            </a:r>
            <a:endParaRPr kumimoji="0"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p:txBody>
      </p:sp>
      <p:sp>
        <p:nvSpPr>
          <p:cNvPr id="1334" name="Google Shape;256;p8"/>
          <p:cNvSpPr/>
          <p:nvPr/>
        </p:nvSpPr>
        <p:spPr>
          <a:xfrm>
            <a:off x="7967541" y="5825168"/>
            <a:ext cx="1819888" cy="477917"/>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r>
              <a:rPr kumimoji="0"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XX</a:t>
            </a:r>
            <a:r>
              <a:rPr kumimoji="0"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可能な</a:t>
            </a:r>
            <a:endParaRPr kumimoji="0"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r>
              <a:rPr kumimoji="0"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XX</a:t>
            </a:r>
            <a:r>
              <a:rPr kumimoji="0"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数</a:t>
            </a:r>
            <a:endParaRPr kumimoji="0"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sp>
        <p:nvSpPr>
          <p:cNvPr id="1335" name="Google Shape;256;p8"/>
          <p:cNvSpPr/>
          <p:nvPr/>
        </p:nvSpPr>
        <p:spPr>
          <a:xfrm>
            <a:off x="10122905" y="4145439"/>
            <a:ext cx="1304696" cy="477917"/>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XX</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測定精度</a:t>
            </a:r>
            <a:endParaRPr kumimoji="0"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p:txBody>
      </p:sp>
      <p:sp>
        <p:nvSpPr>
          <p:cNvPr id="1336" name="Google Shape;256;p8"/>
          <p:cNvSpPr/>
          <p:nvPr/>
        </p:nvSpPr>
        <p:spPr>
          <a:xfrm>
            <a:off x="10122905" y="4716855"/>
            <a:ext cx="1304696" cy="477917"/>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測定データ</a:t>
            </a:r>
            <a:endPar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伝送頻度</a:t>
            </a:r>
            <a:endPar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p:txBody>
      </p:sp>
      <p:sp>
        <p:nvSpPr>
          <p:cNvPr id="1337" name="Google Shape;256;p8"/>
          <p:cNvSpPr/>
          <p:nvPr/>
        </p:nvSpPr>
        <p:spPr>
          <a:xfrm>
            <a:off x="7986466" y="3014082"/>
            <a:ext cx="1819887" cy="477917"/>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カメラによる</a:t>
            </a:r>
            <a:b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b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XX</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の監視精度</a:t>
            </a:r>
          </a:p>
        </p:txBody>
      </p:sp>
      <p:sp>
        <p:nvSpPr>
          <p:cNvPr id="1338" name="Google Shape;256;p8"/>
          <p:cNvSpPr/>
          <p:nvPr/>
        </p:nvSpPr>
        <p:spPr>
          <a:xfrm>
            <a:off x="7986468" y="2471606"/>
            <a:ext cx="1819888" cy="477917"/>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測定データの</a:t>
            </a:r>
            <a:endParaRPr kumimoji="0"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伝送頻度</a:t>
            </a:r>
            <a:endParaRPr kumimoji="0"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p:txBody>
      </p:sp>
      <p:sp>
        <p:nvSpPr>
          <p:cNvPr id="1339" name="Google Shape;256;p8"/>
          <p:cNvSpPr/>
          <p:nvPr/>
        </p:nvSpPr>
        <p:spPr>
          <a:xfrm>
            <a:off x="3292612" y="2471607"/>
            <a:ext cx="1158249" cy="720188"/>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r>
              <a:rPr kumimoji="0"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XX</a:t>
            </a:r>
            <a:r>
              <a:rPr kumimoji="0"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への</a:t>
            </a:r>
            <a:br>
              <a:rPr kumimoji="0"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br>
            <a:r>
              <a:rPr kumimoji="0" lang="ja-JP" altLang="en-US"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作業シフト</a:t>
            </a:r>
            <a:endParaRPr kumimoji="0" lang="en-US" altLang="ja-JP"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cxnSp>
        <p:nvCxnSpPr>
          <p:cNvPr id="1340" name="Straight Arrow Connector 18"/>
          <p:cNvCxnSpPr>
            <a:cxnSpLocks/>
            <a:stCxn id="1322" idx="1"/>
            <a:endCxn id="1339" idx="3"/>
          </p:cNvCxnSpPr>
          <p:nvPr/>
        </p:nvCxnSpPr>
        <p:spPr>
          <a:xfrm flipH="1">
            <a:off x="4450861" y="2831701"/>
            <a:ext cx="288568"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341" name="Straight Arrow Connector 5"/>
          <p:cNvCxnSpPr>
            <a:cxnSpLocks/>
            <a:stCxn id="1329" idx="1"/>
            <a:endCxn id="1327" idx="3"/>
          </p:cNvCxnSpPr>
          <p:nvPr>
            <p:custDataLst>
              <p:tags r:id="rId1"/>
            </p:custDataLst>
          </p:nvPr>
        </p:nvCxnSpPr>
        <p:spPr>
          <a:xfrm rot="10800000" flipV="1">
            <a:off x="3826509" y="4645008"/>
            <a:ext cx="500668" cy="509499"/>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2" name="Straight Arrow Connector 5"/>
          <p:cNvCxnSpPr>
            <a:cxnSpLocks/>
            <a:stCxn id="1380" idx="1"/>
            <a:endCxn id="1320" idx="3"/>
          </p:cNvCxnSpPr>
          <p:nvPr>
            <p:custDataLst>
              <p:tags r:id="rId2"/>
            </p:custDataLst>
          </p:nvPr>
        </p:nvCxnSpPr>
        <p:spPr>
          <a:xfrm rot="10800000" flipV="1">
            <a:off x="1937985" y="2831700"/>
            <a:ext cx="447659" cy="1119641"/>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3" name="Straight Arrow Connector 5"/>
          <p:cNvCxnSpPr>
            <a:cxnSpLocks/>
            <a:stCxn id="1327" idx="1"/>
            <a:endCxn id="1320" idx="3"/>
          </p:cNvCxnSpPr>
          <p:nvPr>
            <p:custDataLst>
              <p:tags r:id="rId3"/>
            </p:custDataLst>
          </p:nvPr>
        </p:nvCxnSpPr>
        <p:spPr>
          <a:xfrm rot="10800000">
            <a:off x="1937984" y="3951342"/>
            <a:ext cx="409742" cy="1203166"/>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4" name="Straight Arrow Connector 5"/>
          <p:cNvCxnSpPr>
            <a:cxnSpLocks/>
            <a:stCxn id="1331" idx="1"/>
            <a:endCxn id="1329" idx="3"/>
          </p:cNvCxnSpPr>
          <p:nvPr>
            <p:custDataLst>
              <p:tags r:id="rId4"/>
            </p:custDataLst>
          </p:nvPr>
        </p:nvCxnSpPr>
        <p:spPr>
          <a:xfrm rot="10800000">
            <a:off x="5697039" y="4645010"/>
            <a:ext cx="458378" cy="1090999"/>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5" name="Straight Arrow Connector 5"/>
          <p:cNvCxnSpPr>
            <a:cxnSpLocks/>
            <a:stCxn id="1323" idx="1"/>
            <a:endCxn id="1322" idx="3"/>
          </p:cNvCxnSpPr>
          <p:nvPr>
            <p:custDataLst>
              <p:tags r:id="rId5"/>
            </p:custDataLst>
          </p:nvPr>
        </p:nvCxnSpPr>
        <p:spPr>
          <a:xfrm rot="10800000" flipV="1">
            <a:off x="5697039" y="2419041"/>
            <a:ext cx="450836" cy="412660"/>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6" name="Straight Arrow Connector 5"/>
          <p:cNvCxnSpPr>
            <a:cxnSpLocks/>
            <a:stCxn id="1324" idx="1"/>
            <a:endCxn id="1322" idx="3"/>
          </p:cNvCxnSpPr>
          <p:nvPr>
            <p:custDataLst>
              <p:tags r:id="rId6"/>
            </p:custDataLst>
          </p:nvPr>
        </p:nvCxnSpPr>
        <p:spPr>
          <a:xfrm rot="10800000">
            <a:off x="5697039" y="2831702"/>
            <a:ext cx="450836" cy="444581"/>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7" name="Straight Arrow Connector 5"/>
          <p:cNvCxnSpPr>
            <a:cxnSpLocks/>
            <a:stCxn id="1328" idx="1"/>
            <a:endCxn id="1327" idx="3"/>
          </p:cNvCxnSpPr>
          <p:nvPr>
            <p:custDataLst>
              <p:tags r:id="rId7"/>
            </p:custDataLst>
          </p:nvPr>
        </p:nvCxnSpPr>
        <p:spPr>
          <a:xfrm rot="10800000">
            <a:off x="3826509" y="5154508"/>
            <a:ext cx="500668" cy="581500"/>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48" name="Straight Arrow Connector 18"/>
          <p:cNvCxnSpPr>
            <a:cxnSpLocks/>
            <a:stCxn id="1330" idx="1"/>
            <a:endCxn id="1329" idx="3"/>
          </p:cNvCxnSpPr>
          <p:nvPr/>
        </p:nvCxnSpPr>
        <p:spPr>
          <a:xfrm flipH="1">
            <a:off x="5697039" y="4645009"/>
            <a:ext cx="450836" cy="0"/>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349" name="Straight Arrow Connector 5"/>
          <p:cNvCxnSpPr>
            <a:cxnSpLocks/>
          </p:cNvCxnSpPr>
          <p:nvPr>
            <p:custDataLst>
              <p:tags r:id="rId8"/>
            </p:custDataLst>
          </p:nvPr>
        </p:nvCxnSpPr>
        <p:spPr>
          <a:xfrm rot="10800000" flipV="1">
            <a:off x="7452571" y="2071751"/>
            <a:ext cx="533896" cy="245689"/>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0" name="Straight Arrow Connector 5"/>
          <p:cNvCxnSpPr>
            <a:cxnSpLocks/>
          </p:cNvCxnSpPr>
          <p:nvPr>
            <p:custDataLst>
              <p:tags r:id="rId9"/>
            </p:custDataLst>
          </p:nvPr>
        </p:nvCxnSpPr>
        <p:spPr>
          <a:xfrm rot="10800000">
            <a:off x="7452572" y="2317441"/>
            <a:ext cx="533897" cy="291524"/>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1" name="Straight Arrow Connector 5"/>
          <p:cNvCxnSpPr>
            <a:cxnSpLocks/>
            <a:stCxn id="1338" idx="1"/>
            <a:endCxn id="1324" idx="3"/>
          </p:cNvCxnSpPr>
          <p:nvPr>
            <p:custDataLst>
              <p:tags r:id="rId10"/>
            </p:custDataLst>
          </p:nvPr>
        </p:nvCxnSpPr>
        <p:spPr>
          <a:xfrm rot="10800000" flipV="1">
            <a:off x="7452572" y="2710564"/>
            <a:ext cx="533897" cy="565717"/>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2" name="Straight Arrow Connector 5"/>
          <p:cNvCxnSpPr>
            <a:cxnSpLocks/>
            <a:stCxn id="1337" idx="1"/>
            <a:endCxn id="1324" idx="3"/>
          </p:cNvCxnSpPr>
          <p:nvPr>
            <p:custDataLst>
              <p:tags r:id="rId11"/>
            </p:custDataLst>
          </p:nvPr>
        </p:nvCxnSpPr>
        <p:spPr>
          <a:xfrm rot="10800000" flipV="1">
            <a:off x="7452572" y="3253040"/>
            <a:ext cx="533895" cy="23241"/>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3" name="Straight Arrow Connector 5"/>
          <p:cNvCxnSpPr>
            <a:cxnSpLocks/>
            <a:stCxn id="1326" idx="1"/>
            <a:endCxn id="1324" idx="3"/>
          </p:cNvCxnSpPr>
          <p:nvPr>
            <p:custDataLst>
              <p:tags r:id="rId12"/>
            </p:custDataLst>
          </p:nvPr>
        </p:nvCxnSpPr>
        <p:spPr>
          <a:xfrm rot="10800000">
            <a:off x="7452572" y="3276282"/>
            <a:ext cx="536217" cy="516306"/>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4" name="Straight Arrow Connector 18"/>
          <p:cNvCxnSpPr>
            <a:cxnSpLocks/>
            <a:stCxn id="1332" idx="1"/>
            <a:endCxn id="1330" idx="3"/>
          </p:cNvCxnSpPr>
          <p:nvPr/>
        </p:nvCxnSpPr>
        <p:spPr>
          <a:xfrm flipH="1" flipV="1">
            <a:off x="7452571" y="4645009"/>
            <a:ext cx="533897" cy="1068"/>
          </a:xfrm>
          <a:prstGeom prst="straightConnector1">
            <a:avLst/>
          </a:prstGeom>
          <a:noFill/>
          <a:ln w="19050" cap="rnd" cmpd="sng" algn="ctr">
            <a:solidFill>
              <a:srgbClr val="6E6F73"/>
            </a:solidFill>
            <a:prstDash val="solid"/>
            <a:round/>
            <a:headEnd type="none" w="med" len="med"/>
            <a:tailEnd type="triangle" w="med" len="med"/>
          </a:ln>
          <a:effectLst/>
        </p:spPr>
      </p:cxnSp>
      <p:cxnSp>
        <p:nvCxnSpPr>
          <p:cNvPr id="1355" name="Straight Arrow Connector 5"/>
          <p:cNvCxnSpPr>
            <a:cxnSpLocks/>
            <a:stCxn id="1333" idx="1"/>
            <a:endCxn id="1330" idx="3"/>
          </p:cNvCxnSpPr>
          <p:nvPr>
            <p:custDataLst>
              <p:tags r:id="rId13"/>
            </p:custDataLst>
          </p:nvPr>
        </p:nvCxnSpPr>
        <p:spPr>
          <a:xfrm rot="10800000">
            <a:off x="7452571" y="4645009"/>
            <a:ext cx="514970" cy="716670"/>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6" name="Straight Arrow Connector 5"/>
          <p:cNvCxnSpPr>
            <a:cxnSpLocks/>
            <a:stCxn id="1334" idx="1"/>
            <a:endCxn id="1330" idx="3"/>
          </p:cNvCxnSpPr>
          <p:nvPr>
            <p:custDataLst>
              <p:tags r:id="rId14"/>
            </p:custDataLst>
          </p:nvPr>
        </p:nvCxnSpPr>
        <p:spPr>
          <a:xfrm rot="10800000">
            <a:off x="7452571" y="4645009"/>
            <a:ext cx="514970" cy="1419118"/>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7" name="Straight Arrow Connector 5"/>
          <p:cNvCxnSpPr>
            <a:cxnSpLocks/>
            <a:stCxn id="1335" idx="1"/>
            <a:endCxn id="1332" idx="3"/>
          </p:cNvCxnSpPr>
          <p:nvPr>
            <p:custDataLst>
              <p:tags r:id="rId15"/>
            </p:custDataLst>
          </p:nvPr>
        </p:nvCxnSpPr>
        <p:spPr>
          <a:xfrm rot="10800000" flipV="1">
            <a:off x="9806357" y="4384397"/>
            <a:ext cx="316549" cy="261679"/>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cxnSp>
        <p:nvCxnSpPr>
          <p:cNvPr id="1358" name="Straight Arrow Connector 5"/>
          <p:cNvCxnSpPr>
            <a:cxnSpLocks/>
            <a:stCxn id="1336" idx="1"/>
            <a:endCxn id="1332" idx="3"/>
          </p:cNvCxnSpPr>
          <p:nvPr>
            <p:custDataLst>
              <p:tags r:id="rId16"/>
            </p:custDataLst>
          </p:nvPr>
        </p:nvCxnSpPr>
        <p:spPr>
          <a:xfrm rot="10800000">
            <a:off x="9806357" y="4646078"/>
            <a:ext cx="316549" cy="309737"/>
          </a:xfrm>
          <a:prstGeom prst="bentConnector3">
            <a:avLst>
              <a:gd name="adj1" fmla="val 50000"/>
            </a:avLst>
          </a:prstGeom>
          <a:noFill/>
          <a:ln w="19050" cap="rnd" cmpd="sng" algn="ctr">
            <a:solidFill>
              <a:srgbClr val="6E6F73"/>
            </a:solidFill>
            <a:prstDash val="solid"/>
            <a:round/>
            <a:headEnd type="none" w="med" len="med"/>
            <a:tailEnd type="triangle" w="med" len="med"/>
          </a:ln>
          <a:effectLst/>
        </p:spPr>
      </p:cxnSp>
      <p:grpSp>
        <p:nvGrpSpPr>
          <p:cNvPr id="1359" name="Group 180"/>
          <p:cNvGrpSpPr/>
          <p:nvPr/>
        </p:nvGrpSpPr>
        <p:grpSpPr>
          <a:xfrm flipV="1">
            <a:off x="5553039" y="2957650"/>
            <a:ext cx="288000" cy="288000"/>
            <a:chOff x="5202893" y="3174538"/>
            <a:chExt cx="288000" cy="288000"/>
          </a:xfrm>
        </p:grpSpPr>
        <p:sp>
          <p:nvSpPr>
            <p:cNvPr id="1360"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sp>
          <p:nvSpPr>
            <p:cNvPr id="1361"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grpSp>
      <p:grpSp>
        <p:nvGrpSpPr>
          <p:cNvPr id="1362" name="Group 185"/>
          <p:cNvGrpSpPr/>
          <p:nvPr/>
        </p:nvGrpSpPr>
        <p:grpSpPr>
          <a:xfrm flipV="1">
            <a:off x="5531987" y="4742949"/>
            <a:ext cx="288000" cy="288000"/>
            <a:chOff x="5202893" y="3174538"/>
            <a:chExt cx="288000" cy="288000"/>
          </a:xfrm>
        </p:grpSpPr>
        <p:sp>
          <p:nvSpPr>
            <p:cNvPr id="1363"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sp>
          <p:nvSpPr>
            <p:cNvPr id="1364"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grpSp>
      <p:grpSp>
        <p:nvGrpSpPr>
          <p:cNvPr id="1365" name="Group 188"/>
          <p:cNvGrpSpPr/>
          <p:nvPr/>
        </p:nvGrpSpPr>
        <p:grpSpPr>
          <a:xfrm flipV="1">
            <a:off x="3589150" y="5217678"/>
            <a:ext cx="288000" cy="288000"/>
            <a:chOff x="5202893" y="3174538"/>
            <a:chExt cx="288000" cy="288000"/>
          </a:xfrm>
        </p:grpSpPr>
        <p:sp>
          <p:nvSpPr>
            <p:cNvPr id="1366"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sp>
          <p:nvSpPr>
            <p:cNvPr id="1367"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grpSp>
      <p:grpSp>
        <p:nvGrpSpPr>
          <p:cNvPr id="1368" name="Group 191"/>
          <p:cNvGrpSpPr/>
          <p:nvPr/>
        </p:nvGrpSpPr>
        <p:grpSpPr>
          <a:xfrm flipV="1">
            <a:off x="7274017" y="4696755"/>
            <a:ext cx="288000" cy="288000"/>
            <a:chOff x="5202893" y="3174538"/>
            <a:chExt cx="288000" cy="288000"/>
          </a:xfrm>
        </p:grpSpPr>
        <p:sp>
          <p:nvSpPr>
            <p:cNvPr id="1369"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sp>
          <p:nvSpPr>
            <p:cNvPr id="1370"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grpSp>
      <p:grpSp>
        <p:nvGrpSpPr>
          <p:cNvPr id="1371" name="Group 194"/>
          <p:cNvGrpSpPr/>
          <p:nvPr/>
        </p:nvGrpSpPr>
        <p:grpSpPr>
          <a:xfrm flipV="1">
            <a:off x="7316113" y="3377880"/>
            <a:ext cx="288000" cy="288000"/>
            <a:chOff x="5202893" y="3174538"/>
            <a:chExt cx="288000" cy="288000"/>
          </a:xfrm>
        </p:grpSpPr>
        <p:sp>
          <p:nvSpPr>
            <p:cNvPr id="1372"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sp>
          <p:nvSpPr>
            <p:cNvPr id="1373"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grpSp>
      <p:grpSp>
        <p:nvGrpSpPr>
          <p:cNvPr id="1374" name="Group 197"/>
          <p:cNvGrpSpPr/>
          <p:nvPr/>
        </p:nvGrpSpPr>
        <p:grpSpPr>
          <a:xfrm flipV="1">
            <a:off x="7316113" y="2528978"/>
            <a:ext cx="288000" cy="288000"/>
            <a:chOff x="5202893" y="3174538"/>
            <a:chExt cx="288000" cy="288000"/>
          </a:xfrm>
        </p:grpSpPr>
        <p:sp>
          <p:nvSpPr>
            <p:cNvPr id="1375"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sp>
          <p:nvSpPr>
            <p:cNvPr id="1376"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grpSp>
      <p:grpSp>
        <p:nvGrpSpPr>
          <p:cNvPr id="1377" name="Group 200"/>
          <p:cNvGrpSpPr/>
          <p:nvPr/>
        </p:nvGrpSpPr>
        <p:grpSpPr>
          <a:xfrm flipV="1">
            <a:off x="9577800" y="5424903"/>
            <a:ext cx="288000" cy="288000"/>
            <a:chOff x="5202893" y="3174538"/>
            <a:chExt cx="288000" cy="288000"/>
          </a:xfrm>
        </p:grpSpPr>
        <p:sp>
          <p:nvSpPr>
            <p:cNvPr id="1378" name="Oval 445"/>
            <p:cNvSpPr/>
            <p:nvPr/>
          </p:nvSpPr>
          <p:spPr>
            <a:xfrm>
              <a:off x="5202893" y="3174538"/>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sp>
          <p:nvSpPr>
            <p:cNvPr id="1379" name="Arrow: Right 446"/>
            <p:cNvSpPr/>
            <p:nvPr/>
          </p:nvSpPr>
          <p:spPr>
            <a:xfrm rot="19149717">
              <a:off x="5256893" y="3247812"/>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grpSp>
      <p:sp>
        <p:nvSpPr>
          <p:cNvPr id="1380" name="Google Shape;256;p8"/>
          <p:cNvSpPr/>
          <p:nvPr/>
        </p:nvSpPr>
        <p:spPr>
          <a:xfrm>
            <a:off x="2385643" y="2471607"/>
            <a:ext cx="733425" cy="720188"/>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panose="020B0603020202020204" pitchFamily="34" charset="0"/>
              <a:buNone/>
              <a:tabLst/>
              <a:defRPr/>
            </a:pPr>
            <a:r>
              <a:rPr kumimoji="0"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XX</a:t>
            </a: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rPr>
              <a:t>における収益</a:t>
            </a:r>
            <a:endParaRPr kumimoji="0"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a:endParaRPr>
          </a:p>
        </p:txBody>
      </p:sp>
      <p:grpSp>
        <p:nvGrpSpPr>
          <p:cNvPr id="1381" name="Group 204"/>
          <p:cNvGrpSpPr/>
          <p:nvPr/>
        </p:nvGrpSpPr>
        <p:grpSpPr>
          <a:xfrm>
            <a:off x="2917840" y="3014082"/>
            <a:ext cx="288000" cy="288000"/>
            <a:chOff x="5202893" y="3174538"/>
            <a:chExt cx="288000" cy="288000"/>
          </a:xfrm>
        </p:grpSpPr>
        <p:sp>
          <p:nvSpPr>
            <p:cNvPr id="1382" name="Oval 445"/>
            <p:cNvSpPr/>
            <p:nvPr/>
          </p:nvSpPr>
          <p:spPr>
            <a:xfrm>
              <a:off x="5202893" y="3174538"/>
              <a:ext cx="288000" cy="288000"/>
            </a:xfrm>
            <a:prstGeom prst="ellips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sp>
          <p:nvSpPr>
            <p:cNvPr id="1383" name="Arrow: Right 446"/>
            <p:cNvSpPr/>
            <p:nvPr/>
          </p:nvSpPr>
          <p:spPr>
            <a:xfrm rot="19149717">
              <a:off x="5256893" y="3247812"/>
              <a:ext cx="180000" cy="141452"/>
            </a:xfrm>
            <a:prstGeom prst="rightArrow">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endParaRPr>
            </a:p>
          </p:txBody>
        </p:sp>
      </p:grpSp>
      <p:cxnSp>
        <p:nvCxnSpPr>
          <p:cNvPr id="1384" name="Straight Arrow Connector 18"/>
          <p:cNvCxnSpPr>
            <a:cxnSpLocks/>
            <a:stCxn id="1339" idx="1"/>
            <a:endCxn id="1380" idx="3"/>
          </p:cNvCxnSpPr>
          <p:nvPr/>
        </p:nvCxnSpPr>
        <p:spPr>
          <a:xfrm flipH="1">
            <a:off x="3119068" y="2831701"/>
            <a:ext cx="173544" cy="0"/>
          </a:xfrm>
          <a:prstGeom prst="straightConnector1">
            <a:avLst/>
          </a:prstGeom>
          <a:noFill/>
          <a:ln w="19050" cap="rnd" cmpd="sng" algn="ctr">
            <a:solidFill>
              <a:srgbClr val="6E6F73"/>
            </a:solidFill>
            <a:prstDash val="solid"/>
            <a:round/>
            <a:headEnd type="none" w="med" len="med"/>
            <a:tailEnd type="triangle" w="med" len="med"/>
          </a:ln>
          <a:effectLst/>
        </p:spPr>
      </p:cxnSp>
      <p:sp>
        <p:nvSpPr>
          <p:cNvPr id="1385" name="Rectangle 2"/>
          <p:cNvSpPr/>
          <p:nvPr/>
        </p:nvSpPr>
        <p:spPr>
          <a:xfrm>
            <a:off x="9716708" y="565254"/>
            <a:ext cx="1656081" cy="578043"/>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目標の方向性 </a:t>
            </a: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増減</a:t>
            </a: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endPar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grpSp>
        <p:nvGrpSpPr>
          <p:cNvPr id="1386" name="Group 15"/>
          <p:cNvGrpSpPr/>
          <p:nvPr/>
        </p:nvGrpSpPr>
        <p:grpSpPr>
          <a:xfrm>
            <a:off x="8807288" y="703397"/>
            <a:ext cx="945340" cy="288000"/>
            <a:chOff x="10462524" y="1501955"/>
            <a:chExt cx="945340" cy="288000"/>
          </a:xfrm>
        </p:grpSpPr>
        <p:grpSp>
          <p:nvGrpSpPr>
            <p:cNvPr id="1387" name="Group 18"/>
            <p:cNvGrpSpPr/>
            <p:nvPr/>
          </p:nvGrpSpPr>
          <p:grpSpPr>
            <a:xfrm>
              <a:off x="10462524" y="1501955"/>
              <a:ext cx="288000" cy="288000"/>
              <a:chOff x="10462524" y="1501955"/>
              <a:chExt cx="288000" cy="288000"/>
            </a:xfrm>
          </p:grpSpPr>
          <p:sp>
            <p:nvSpPr>
              <p:cNvPr id="1388" name="Oval 445"/>
              <p:cNvSpPr/>
              <p:nvPr/>
            </p:nvSpPr>
            <p:spPr>
              <a:xfrm>
                <a:off x="10462524" y="1501955"/>
                <a:ext cx="288000" cy="288000"/>
              </a:xfrm>
              <a:prstGeom prst="ellips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sp>
            <p:nvSpPr>
              <p:cNvPr id="1389" name="Arrow: Right 446"/>
              <p:cNvSpPr/>
              <p:nvPr/>
            </p:nvSpPr>
            <p:spPr>
              <a:xfrm rot="19149717">
                <a:off x="10516524" y="1575229"/>
                <a:ext cx="180000" cy="141452"/>
              </a:xfrm>
              <a:prstGeom prst="rightArrow">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grpSp>
        <p:grpSp>
          <p:nvGrpSpPr>
            <p:cNvPr id="1390" name="Group 19"/>
            <p:cNvGrpSpPr/>
            <p:nvPr/>
          </p:nvGrpSpPr>
          <p:grpSpPr>
            <a:xfrm>
              <a:off x="10791194" y="1501955"/>
              <a:ext cx="288000" cy="288000"/>
              <a:chOff x="10791194" y="1501955"/>
              <a:chExt cx="288000" cy="288000"/>
            </a:xfrm>
          </p:grpSpPr>
          <p:sp>
            <p:nvSpPr>
              <p:cNvPr id="1391" name="Oval 445"/>
              <p:cNvSpPr/>
              <p:nvPr/>
            </p:nvSpPr>
            <p:spPr>
              <a:xfrm flipV="1">
                <a:off x="10791194" y="1501955"/>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sp>
            <p:nvSpPr>
              <p:cNvPr id="1392" name="Arrow: Right 446"/>
              <p:cNvSpPr/>
              <p:nvPr/>
            </p:nvSpPr>
            <p:spPr>
              <a:xfrm rot="2450283" flipV="1">
                <a:off x="10845194" y="1575229"/>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grpSp>
        <p:grpSp>
          <p:nvGrpSpPr>
            <p:cNvPr id="1393" name="Group 20"/>
            <p:cNvGrpSpPr/>
            <p:nvPr/>
          </p:nvGrpSpPr>
          <p:grpSpPr>
            <a:xfrm>
              <a:off x="11119864" y="1501955"/>
              <a:ext cx="288000" cy="288000"/>
              <a:chOff x="11119864" y="1501955"/>
              <a:chExt cx="288000" cy="288000"/>
            </a:xfrm>
          </p:grpSpPr>
          <p:sp>
            <p:nvSpPr>
              <p:cNvPr id="1394" name="Oval 445"/>
              <p:cNvSpPr/>
              <p:nvPr/>
            </p:nvSpPr>
            <p:spPr>
              <a:xfrm flipV="1">
                <a:off x="11119864" y="1501955"/>
                <a:ext cx="288000" cy="288000"/>
              </a:xfrm>
              <a:prstGeom prst="ellipse">
                <a:avLst/>
              </a:prstGeom>
              <a:solidFill>
                <a:srgbClr val="C8C8C8"/>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sp>
            <p:nvSpPr>
              <p:cNvPr id="1395" name="Arrow: Right 446"/>
              <p:cNvSpPr/>
              <p:nvPr/>
            </p:nvSpPr>
            <p:spPr>
              <a:xfrm flipV="1">
                <a:off x="11173864" y="1575229"/>
                <a:ext cx="180000" cy="141452"/>
              </a:xfrm>
              <a:prstGeom prst="rightArrow">
                <a:avLst/>
              </a:prstGeom>
              <a:solidFill>
                <a:srgbClr val="6E6F73"/>
              </a:solidFill>
              <a:ln w="9525" cap="rnd" cmpd="sng" algn="ctr">
                <a:solidFill>
                  <a:srgbClr val="6E6F73"/>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grpSp>
      </p:grpSp>
      <p:sp>
        <p:nvSpPr>
          <p:cNvPr id="1396" name="Rectangle 217"/>
          <p:cNvSpPr/>
          <p:nvPr/>
        </p:nvSpPr>
        <p:spPr>
          <a:xfrm>
            <a:off x="630000" y="45429"/>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評価の観点：地域課題に対するソリューションの適切性・妥当性</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397" name="Rectangle 2"/>
          <p:cNvSpPr/>
          <p:nvPr/>
        </p:nvSpPr>
        <p:spPr>
          <a:xfrm>
            <a:off x="7303677" y="106489"/>
            <a:ext cx="4772821" cy="442088"/>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例１：定量的なアウトカムに整理した後（</a:t>
            </a:r>
            <a:r>
              <a:rPr kumimoji="1" lang="ja-JP" altLang="en-US" sz="1600" b="1" i="0" u="sng"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適切な</a:t>
            </a:r>
            <a:r>
              <a:rPr kumimoji="1" lang="ja-JP" altLang="en-US"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例）</a:t>
            </a:r>
            <a:endParaRPr kumimoji="1" lang="en-US" altLang="ja-JP"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600" kern="0" dirty="0">
                <a:solidFill>
                  <a:srgbClr val="575757"/>
                </a:solidFill>
                <a:latin typeface="Trebuchet MS" panose="020B0603020202020204" pitchFamily="34" charset="0"/>
                <a:ea typeface="Meiryo UI" panose="020B0604030504040204" pitchFamily="50" charset="-128"/>
              </a:rPr>
              <a:t>（本資料は資料作成後、削除ください）</a:t>
            </a:r>
            <a:endParaRPr kumimoji="1" lang="en-US" altLang="ja-JP"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7B194992-77C7-05D2-7747-B3B33101803F}"/>
              </a:ext>
            </a:extLst>
          </p:cNvPr>
          <p:cNvSpPr txBox="1"/>
          <p:nvPr/>
        </p:nvSpPr>
        <p:spPr>
          <a:xfrm>
            <a:off x="4450861" y="693515"/>
            <a:ext cx="2596484" cy="64633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wrap="square" numCol="1" spcCol="0" rtlCol="0" fromWordArt="0" anchor="ctr" anchorCtr="0" forceAA="0" compatLnSpc="1">
            <a:spAutoFit/>
          </a:bodyPr>
          <a:lstStyle/>
          <a:p>
            <a:pPr algn="ctr"/>
            <a:r>
              <a:rPr kumimoji="1" lang="ja-JP" altLang="en-US" sz="3600" u="sng" dirty="0">
                <a:solidFill>
                  <a:srgbClr val="FF0000"/>
                </a:solidFill>
              </a:rPr>
              <a:t>記載例</a:t>
            </a:r>
          </a:p>
        </p:txBody>
      </p:sp>
    </p:spTree>
    <p:extLst>
      <p:ext uri="{BB962C8B-B14F-4D97-AF65-F5344CB8AC3E}">
        <p14:creationId xmlns:p14="http://schemas.microsoft.com/office/powerpoint/2010/main" val="55658285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16"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1216" name="think-cell data - do not delete" hidden="1"/>
                      <p:cNvPicPr>
                        <a:picLocks noChangeAspect="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17" name="タイトル 1"/>
          <p:cNvSpPr>
            <a:spLocks noGrp="1"/>
          </p:cNvSpPr>
          <p:nvPr>
            <p:ph type="title"/>
          </p:nvPr>
        </p:nvSpPr>
        <p:spPr>
          <a:xfrm>
            <a:off x="630000" y="622800"/>
            <a:ext cx="10933350" cy="553998"/>
          </a:xfrm>
        </p:spPr>
        <p:txBody>
          <a:bodyPr vert="horz"/>
          <a:lstStyle/>
          <a:p>
            <a:pPr>
              <a:tabLst>
                <a:tab pos="355600" algn="l"/>
              </a:tabLst>
            </a:pPr>
            <a:r>
              <a:rPr kumimoji="1" lang="en-US" altLang="ja-JP" dirty="0">
                <a:solidFill>
                  <a:srgbClr val="FE9341"/>
                </a:solidFill>
                <a:latin typeface="Trebuchet MS" panose="020B0603020202020204" pitchFamily="34" charset="0"/>
                <a:ea typeface="Meiryo UI" panose="020B0604030504040204" pitchFamily="50" charset="-128"/>
              </a:rPr>
              <a:t>	</a:t>
            </a:r>
            <a:r>
              <a:rPr kumimoji="1" lang="ja-JP" altLang="en-US" dirty="0">
                <a:solidFill>
                  <a:srgbClr val="FE9341"/>
                </a:solidFill>
                <a:latin typeface="Trebuchet MS" panose="020B0603020202020204" pitchFamily="34" charset="0"/>
                <a:ea typeface="Meiryo UI" panose="020B0604030504040204" pitchFamily="50" charset="-128"/>
              </a:rPr>
              <a:t>成果 </a:t>
            </a:r>
            <a:r>
              <a:rPr kumimoji="1" lang="en-US" altLang="ja-JP" dirty="0">
                <a:solidFill>
                  <a:srgbClr val="FE9341"/>
                </a:solidFill>
                <a:latin typeface="Trebuchet MS" panose="020B0603020202020204" pitchFamily="34" charset="0"/>
                <a:ea typeface="Meiryo UI" panose="020B0604030504040204" pitchFamily="50" charset="-128"/>
              </a:rPr>
              <a:t>(</a:t>
            </a:r>
            <a:r>
              <a:rPr kumimoji="1" lang="ja-JP" altLang="en-US" dirty="0">
                <a:solidFill>
                  <a:srgbClr val="FE9341"/>
                </a:solidFill>
                <a:latin typeface="Trebuchet MS" panose="020B0603020202020204" pitchFamily="34" charset="0"/>
                <a:ea typeface="Meiryo UI" panose="020B0604030504040204" pitchFamily="50" charset="-128"/>
              </a:rPr>
              <a:t>アウトカム</a:t>
            </a:r>
            <a:r>
              <a:rPr kumimoji="1" lang="en-US" altLang="ja-JP" dirty="0">
                <a:solidFill>
                  <a:srgbClr val="FE9341"/>
                </a:solidFill>
                <a:latin typeface="Trebuchet MS" panose="020B0603020202020204" pitchFamily="34" charset="0"/>
                <a:ea typeface="Meiryo UI" panose="020B0604030504040204" pitchFamily="50" charset="-128"/>
              </a:rPr>
              <a:t>) </a:t>
            </a:r>
            <a:r>
              <a:rPr kumimoji="1" lang="ja-JP" altLang="en-US" dirty="0">
                <a:solidFill>
                  <a:srgbClr val="FE9341"/>
                </a:solidFill>
                <a:latin typeface="Trebuchet MS" panose="020B0603020202020204" pitchFamily="34" charset="0"/>
                <a:ea typeface="Meiryo UI" panose="020B0604030504040204" pitchFamily="50" charset="-128"/>
              </a:rPr>
              <a:t>指標</a:t>
            </a:r>
            <a:br>
              <a:rPr kumimoji="1" lang="en-US" altLang="ja-JP" dirty="0">
                <a:solidFill>
                  <a:srgbClr val="FE9341"/>
                </a:solidFill>
                <a:latin typeface="Trebuchet MS" panose="020B0603020202020204" pitchFamily="34" charset="0"/>
                <a:ea typeface="Meiryo UI" panose="020B0604030504040204" pitchFamily="50" charset="-128"/>
              </a:rPr>
            </a:br>
            <a:r>
              <a:rPr kumimoji="1" lang="en-US" altLang="ja-JP" sz="1600" dirty="0">
                <a:solidFill>
                  <a:schemeClr val="tx1"/>
                </a:solidFill>
                <a:latin typeface="Trebuchet MS" panose="020B0603020202020204" pitchFamily="34" charset="0"/>
                <a:ea typeface="Meiryo UI" panose="020B0604030504040204" pitchFamily="50" charset="-128"/>
              </a:rPr>
              <a:t>a. </a:t>
            </a:r>
            <a:r>
              <a:rPr kumimoji="1" lang="ja-JP" altLang="en-US" sz="1600" dirty="0">
                <a:solidFill>
                  <a:schemeClr val="tx1"/>
                </a:solidFill>
                <a:latin typeface="Trebuchet MS" panose="020B0603020202020204" pitchFamily="34" charset="0"/>
                <a:ea typeface="Meiryo UI" panose="020B0604030504040204" pitchFamily="50" charset="-128"/>
              </a:rPr>
              <a:t>ロジックツリー</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1218" name="テキスト ボックス 42"/>
          <p:cNvSpPr txBox="1"/>
          <p:nvPr/>
        </p:nvSpPr>
        <p:spPr>
          <a:xfrm>
            <a:off x="576000" y="360000"/>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Ⅱ</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目指す姿</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219" name="Oval 20"/>
          <p:cNvSpPr>
            <a:spLocks noChangeAspect="1" noChangeArrowheads="1"/>
          </p:cNvSpPr>
          <p:nvPr/>
        </p:nvSpPr>
        <p:spPr>
          <a:xfrm>
            <a:off x="630000"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２</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sp>
        <p:nvSpPr>
          <p:cNvPr id="1220" name="Google Shape;264;p8"/>
          <p:cNvSpPr/>
          <p:nvPr/>
        </p:nvSpPr>
        <p:spPr>
          <a:xfrm>
            <a:off x="2319595" y="1833855"/>
            <a:ext cx="9243755" cy="4577841"/>
          </a:xfrm>
          <a:prstGeom prst="rect">
            <a:avLst/>
          </a:prstGeom>
          <a:solidFill>
            <a:srgbClr val="F2F2F2"/>
          </a:solidFill>
          <a:ln>
            <a:noFill/>
          </a:ln>
        </p:spPr>
        <p:txBody>
          <a:bodyPr spcFirstLastPara="1" wrap="square" lIns="0" tIns="0" rIns="0" bIns="0" anchor="ctr" anchorCtr="0">
            <a:noAutofit/>
          </a:bodyPr>
          <a:lstStyle/>
          <a:p>
            <a:pPr marL="0" marR="0" lvl="0" indent="0" algn="ctr" defTabSz="914400" rtl="0" eaLnBrk="1" fontAlgn="auto" latinLnBrk="0" hangingPunct="1">
              <a:lnSpc>
                <a:spcPct val="95000"/>
              </a:lnSpc>
              <a:spcBef>
                <a:spcPts val="0"/>
              </a:spcBef>
              <a:spcAft>
                <a:spcPts val="0"/>
              </a:spcAft>
              <a:buClr>
                <a:srgbClr val="575757"/>
              </a:buClr>
              <a:buSzPts val="2000"/>
              <a:buFont typeface="Trebuchet MS"/>
              <a:buNone/>
              <a:tabLst/>
              <a:defRPr/>
            </a:pPr>
            <a:endParaRPr kumimoji="0"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sp>
        <p:nvSpPr>
          <p:cNvPr id="1221" name="Google Shape;253;p8"/>
          <p:cNvSpPr txBox="1"/>
          <p:nvPr/>
        </p:nvSpPr>
        <p:spPr>
          <a:xfrm>
            <a:off x="484220" y="1557541"/>
            <a:ext cx="1755776" cy="294302"/>
          </a:xfrm>
          <a:prstGeom prst="rect">
            <a:avLst/>
          </a:prstGeom>
          <a:solidFill>
            <a:srgbClr val="FF8222"/>
          </a:solidFill>
          <a:ln>
            <a:noFill/>
          </a:ln>
        </p:spPr>
        <p:txBody>
          <a:bodyPr spcFirstLastPara="1" wrap="square" lIns="36000" tIns="36000" rIns="36000" bIns="36000" anchor="b"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1600"/>
              <a:buFont typeface="Trebuchet MS"/>
              <a:buNone/>
              <a:tabLst/>
              <a:defRPr/>
            </a:pPr>
            <a:r>
              <a:rPr kumimoji="0" lang="en-US" sz="1600" b="0" i="0" u="none" strike="noStrike" kern="1200" cap="none" spc="0" normalizeH="0" baseline="0" noProof="0" err="1">
                <a:ln>
                  <a:noFill/>
                </a:ln>
                <a:solidFill>
                  <a:srgbClr val="FFFFFF"/>
                </a:solidFill>
                <a:effectLst/>
                <a:uLnTx/>
                <a:uFillTx/>
                <a:latin typeface="Trebuchet MS" panose="020B0603020202020204" pitchFamily="34" charset="0"/>
                <a:ea typeface="Meiryo UI" panose="020B0604030504040204" pitchFamily="50" charset="-128"/>
                <a:cs typeface="Trebuchet MS"/>
                <a:sym typeface="Trebuchet MS"/>
              </a:rPr>
              <a:t>最終アウトカム</a:t>
            </a:r>
            <a:endParaRPr kumimoji="0" sz="1400" b="0" i="0" u="none" strike="noStrike" kern="1200" cap="none" spc="0" normalizeH="0" baseline="0" noProof="0">
              <a:ln>
                <a:noFill/>
              </a:ln>
              <a:solidFill>
                <a:srgbClr val="000000"/>
              </a:solidFill>
              <a:effectLst/>
              <a:uLnTx/>
              <a:uFillTx/>
              <a:latin typeface="Trebuchet MS" panose="020B0603020202020204" pitchFamily="34" charset="0"/>
              <a:ea typeface="Meiryo UI" panose="020B0604030504040204" pitchFamily="50" charset="-128"/>
              <a:cs typeface="Arial"/>
              <a:sym typeface="Arial"/>
            </a:endParaRPr>
          </a:p>
        </p:txBody>
      </p:sp>
      <p:sp>
        <p:nvSpPr>
          <p:cNvPr id="1222" name="Google Shape;260;p8"/>
          <p:cNvSpPr/>
          <p:nvPr/>
        </p:nvSpPr>
        <p:spPr>
          <a:xfrm>
            <a:off x="473516" y="1833856"/>
            <a:ext cx="1777184" cy="4577840"/>
          </a:xfrm>
          <a:prstGeom prst="rect">
            <a:avLst/>
          </a:prstGeom>
          <a:solidFill>
            <a:srgbClr val="F2F2F2"/>
          </a:solidFill>
          <a:ln>
            <a:noFill/>
          </a:ln>
        </p:spPr>
        <p:txBody>
          <a:bodyPr spcFirstLastPara="1" wrap="square" lIns="0" tIns="0" rIns="0" bIns="0" anchor="ctr" anchorCtr="0">
            <a:noAutofit/>
          </a:bodyPr>
          <a:lstStyle/>
          <a:p>
            <a:pPr marL="0" marR="0" lvl="0" indent="0" algn="ctr" defTabSz="914400" rtl="0" eaLnBrk="1" fontAlgn="auto" latinLnBrk="0" hangingPunct="1">
              <a:lnSpc>
                <a:spcPct val="95000"/>
              </a:lnSpc>
              <a:spcBef>
                <a:spcPts val="0"/>
              </a:spcBef>
              <a:spcAft>
                <a:spcPts val="0"/>
              </a:spcAft>
              <a:buClr>
                <a:srgbClr val="575757"/>
              </a:buClr>
              <a:buSzPts val="2000"/>
              <a:buFont typeface="Trebuchet MS"/>
              <a:buNone/>
              <a:tabLst/>
              <a:defRPr/>
            </a:pPr>
            <a:endParaRPr kumimoji="0" sz="16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sp>
        <p:nvSpPr>
          <p:cNvPr id="1223" name="Google Shape;265;p8"/>
          <p:cNvSpPr txBox="1"/>
          <p:nvPr/>
        </p:nvSpPr>
        <p:spPr>
          <a:xfrm>
            <a:off x="2330416" y="1557541"/>
            <a:ext cx="9233539" cy="294302"/>
          </a:xfrm>
          <a:prstGeom prst="rect">
            <a:avLst/>
          </a:prstGeom>
          <a:solidFill>
            <a:srgbClr val="FF8222"/>
          </a:solidFill>
          <a:ln>
            <a:noFill/>
          </a:ln>
        </p:spPr>
        <p:txBody>
          <a:bodyPr spcFirstLastPara="1" wrap="square" lIns="36000" tIns="36000" rIns="36000" bIns="36000" anchor="b"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1600"/>
              <a:buFont typeface="Trebuchet MS"/>
              <a:buNone/>
              <a:tabLst/>
              <a:defRPr/>
            </a:pPr>
            <a:r>
              <a:rPr kumimoji="0" lang="en-US" sz="1600" b="0" i="0" u="none" strike="noStrike" kern="1200" cap="none" spc="0" normalizeH="0" baseline="0" noProof="0" err="1">
                <a:ln>
                  <a:noFill/>
                </a:ln>
                <a:solidFill>
                  <a:srgbClr val="FFFFFF"/>
                </a:solidFill>
                <a:effectLst/>
                <a:uLnTx/>
                <a:uFillTx/>
                <a:latin typeface="Trebuchet MS" panose="020B0603020202020204" pitchFamily="34" charset="0"/>
                <a:ea typeface="Meiryo UI" panose="020B0604030504040204" pitchFamily="50" charset="-128"/>
                <a:cs typeface="Trebuchet MS"/>
                <a:sym typeface="Trebuchet MS"/>
              </a:rPr>
              <a:t>中間アウトカム</a:t>
            </a:r>
            <a:endParaRPr kumimoji="0" sz="1400" b="0" i="0" u="none" strike="noStrike" kern="1200" cap="none" spc="0" normalizeH="0" baseline="0" noProof="0">
              <a:ln>
                <a:noFill/>
              </a:ln>
              <a:solidFill>
                <a:srgbClr val="000000"/>
              </a:solidFill>
              <a:effectLst/>
              <a:uLnTx/>
              <a:uFillTx/>
              <a:latin typeface="Trebuchet MS" panose="020B0603020202020204" pitchFamily="34" charset="0"/>
              <a:ea typeface="Meiryo UI" panose="020B0604030504040204" pitchFamily="50" charset="-128"/>
              <a:cs typeface="Arial"/>
              <a:sym typeface="Arial"/>
            </a:endParaRPr>
          </a:p>
        </p:txBody>
      </p:sp>
      <p:grpSp>
        <p:nvGrpSpPr>
          <p:cNvPr id="1224" name="Google Shape;303;p8"/>
          <p:cNvGrpSpPr/>
          <p:nvPr/>
        </p:nvGrpSpPr>
        <p:grpSpPr>
          <a:xfrm>
            <a:off x="9401763" y="1073606"/>
            <a:ext cx="2389458" cy="452724"/>
            <a:chOff x="4807779" y="1409231"/>
            <a:chExt cx="2080232" cy="452724"/>
          </a:xfrm>
        </p:grpSpPr>
        <p:grpSp>
          <p:nvGrpSpPr>
            <p:cNvPr id="1225" name="Google Shape;304;p8"/>
            <p:cNvGrpSpPr/>
            <p:nvPr/>
          </p:nvGrpSpPr>
          <p:grpSpPr>
            <a:xfrm>
              <a:off x="4807779" y="1409231"/>
              <a:ext cx="2080232" cy="202917"/>
              <a:chOff x="4807779" y="1409231"/>
              <a:chExt cx="2080232" cy="202917"/>
            </a:xfrm>
          </p:grpSpPr>
          <p:sp>
            <p:nvSpPr>
              <p:cNvPr id="1226" name="Google Shape;305;p8"/>
              <p:cNvSpPr txBox="1"/>
              <p:nvPr/>
            </p:nvSpPr>
            <p:spPr>
              <a:xfrm>
                <a:off x="5160011" y="1409231"/>
                <a:ext cx="1728000" cy="202917"/>
              </a:xfrm>
              <a:prstGeom prst="rect">
                <a:avLst/>
              </a:prstGeom>
              <a:noFill/>
              <a:ln>
                <a:noFill/>
              </a:ln>
            </p:spPr>
            <p:txBody>
              <a:bodyPr spcFirstLastPara="1"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
                    <a:srgbClr val="575757"/>
                  </a:buClr>
                  <a:buSzPts val="1200"/>
                  <a:buFont typeface="Trebuchet MS"/>
                  <a:buNone/>
                  <a:tabLst/>
                  <a:defRPr/>
                </a:pPr>
                <a:r>
                  <a:rPr kumimoji="0" lang="en-US" sz="105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a:t>
                </a:r>
                <a:r>
                  <a:rPr kumimoji="0" lang="en-US" sz="1050" b="0" i="0" u="sng" strike="noStrike" kern="1200" cap="none" spc="0" normalizeH="0" baseline="0" noProof="0" err="1">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横展開</a:t>
                </a:r>
                <a:r>
                  <a:rPr kumimoji="0" lang="en-US" sz="1050" b="0" i="0" u="none" strike="noStrike" kern="1200" cap="none" spc="0" normalizeH="0" baseline="0" noProof="0" err="1">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の成果指標</a:t>
                </a:r>
                <a:endParaRPr kumimoji="0" sz="105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sp>
            <p:nvSpPr>
              <p:cNvPr id="1227" name="Google Shape;306;p8"/>
              <p:cNvSpPr/>
              <p:nvPr/>
            </p:nvSpPr>
            <p:spPr>
              <a:xfrm>
                <a:off x="4807779" y="1427586"/>
                <a:ext cx="306511" cy="166206"/>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endParaRPr kumimoji="0"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grpSp>
        <p:grpSp>
          <p:nvGrpSpPr>
            <p:cNvPr id="1228" name="Google Shape;307;p8"/>
            <p:cNvGrpSpPr/>
            <p:nvPr/>
          </p:nvGrpSpPr>
          <p:grpSpPr>
            <a:xfrm>
              <a:off x="4807779" y="1659038"/>
              <a:ext cx="2080232" cy="202917"/>
              <a:chOff x="4807779" y="1659038"/>
              <a:chExt cx="2080232" cy="202917"/>
            </a:xfrm>
          </p:grpSpPr>
          <p:sp>
            <p:nvSpPr>
              <p:cNvPr id="1229" name="Google Shape;308;p8"/>
              <p:cNvSpPr/>
              <p:nvPr/>
            </p:nvSpPr>
            <p:spPr>
              <a:xfrm>
                <a:off x="4807779" y="1677394"/>
                <a:ext cx="306511" cy="166206"/>
              </a:xfrm>
              <a:prstGeom prst="rect">
                <a:avLst/>
              </a:prstGeom>
              <a:solidFill>
                <a:srgbClr val="FFFFFF"/>
              </a:solidFill>
              <a:ln w="28575" cap="rnd" cmpd="sng">
                <a:solidFill>
                  <a:srgbClr val="64A5CC"/>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endParaRPr kumimoji="0" sz="11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sp>
            <p:nvSpPr>
              <p:cNvPr id="1230" name="Google Shape;309;p8"/>
              <p:cNvSpPr txBox="1"/>
              <p:nvPr/>
            </p:nvSpPr>
            <p:spPr>
              <a:xfrm>
                <a:off x="5160011" y="1659038"/>
                <a:ext cx="1728000" cy="202917"/>
              </a:xfrm>
              <a:prstGeom prst="rect">
                <a:avLst/>
              </a:prstGeom>
              <a:noFill/>
              <a:ln>
                <a:noFill/>
              </a:ln>
            </p:spPr>
            <p:txBody>
              <a:bodyPr spcFirstLastPara="1"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
                    <a:srgbClr val="575757"/>
                  </a:buClr>
                  <a:buSzPts val="1200"/>
                  <a:buFont typeface="Trebuchet MS"/>
                  <a:buNone/>
                  <a:tabLst/>
                  <a:defRPr/>
                </a:pPr>
                <a:r>
                  <a:rPr kumimoji="0" lang="en-US" sz="105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a:t>
                </a:r>
                <a:r>
                  <a:rPr kumimoji="0" lang="ja-JP" altLang="en-US" sz="1050" b="0" i="0" u="sng"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補助事業</a:t>
                </a:r>
                <a:r>
                  <a:rPr kumimoji="0" lang="en-US" sz="1050" b="0" i="0" u="none" strike="noStrike" kern="1200" cap="none" spc="0" normalizeH="0" baseline="0" noProof="0" err="1">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rPr>
                  <a:t>の成果指標</a:t>
                </a:r>
                <a:endParaRPr kumimoji="0" sz="105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Trebuchet MS"/>
                  <a:sym typeface="Trebuchet MS"/>
                </a:endParaRPr>
              </a:p>
            </p:txBody>
          </p:sp>
        </p:grpSp>
      </p:grpSp>
      <p:sp>
        <p:nvSpPr>
          <p:cNvPr id="1231" name="Rectangle 2"/>
          <p:cNvSpPr/>
          <p:nvPr/>
        </p:nvSpPr>
        <p:spPr>
          <a:xfrm>
            <a:off x="9716708" y="565254"/>
            <a:ext cx="1656081" cy="578043"/>
          </a:xfrm>
          <a:prstGeom prst="rect">
            <a:avLst/>
          </a:prstGeom>
          <a:no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目標の方向性 </a:t>
            </a: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増減</a:t>
            </a:r>
            <a:r>
              <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endParaRPr kumimoji="1" lang="en-US" altLang="ja-JP" sz="11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grpSp>
        <p:nvGrpSpPr>
          <p:cNvPr id="1232" name="Group 15"/>
          <p:cNvGrpSpPr/>
          <p:nvPr/>
        </p:nvGrpSpPr>
        <p:grpSpPr>
          <a:xfrm>
            <a:off x="8807288" y="703397"/>
            <a:ext cx="945340" cy="288000"/>
            <a:chOff x="10462524" y="1501955"/>
            <a:chExt cx="945340" cy="288000"/>
          </a:xfrm>
        </p:grpSpPr>
        <p:grpSp>
          <p:nvGrpSpPr>
            <p:cNvPr id="1233" name="Group 18"/>
            <p:cNvGrpSpPr/>
            <p:nvPr/>
          </p:nvGrpSpPr>
          <p:grpSpPr>
            <a:xfrm>
              <a:off x="10462524" y="1501955"/>
              <a:ext cx="288000" cy="288000"/>
              <a:chOff x="10462524" y="1501955"/>
              <a:chExt cx="288000" cy="288000"/>
            </a:xfrm>
          </p:grpSpPr>
          <p:sp>
            <p:nvSpPr>
              <p:cNvPr id="1234" name="Oval 445"/>
              <p:cNvSpPr/>
              <p:nvPr/>
            </p:nvSpPr>
            <p:spPr>
              <a:xfrm>
                <a:off x="10462524" y="1501955"/>
                <a:ext cx="288000" cy="288000"/>
              </a:xfrm>
              <a:prstGeom prst="ellipse">
                <a:avLst/>
              </a:prstGeom>
              <a:solidFill>
                <a:srgbClr val="C9E7C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sp>
            <p:nvSpPr>
              <p:cNvPr id="1235" name="Arrow: Right 446"/>
              <p:cNvSpPr/>
              <p:nvPr/>
            </p:nvSpPr>
            <p:spPr>
              <a:xfrm rot="19149717">
                <a:off x="10516524" y="1575229"/>
                <a:ext cx="180000" cy="141452"/>
              </a:xfrm>
              <a:prstGeom prst="rightArrow">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grpSp>
        <p:grpSp>
          <p:nvGrpSpPr>
            <p:cNvPr id="1236" name="Group 19"/>
            <p:cNvGrpSpPr/>
            <p:nvPr/>
          </p:nvGrpSpPr>
          <p:grpSpPr>
            <a:xfrm>
              <a:off x="10791194" y="1501955"/>
              <a:ext cx="288000" cy="288000"/>
              <a:chOff x="10791194" y="1501955"/>
              <a:chExt cx="288000" cy="288000"/>
            </a:xfrm>
          </p:grpSpPr>
          <p:sp>
            <p:nvSpPr>
              <p:cNvPr id="1237" name="Oval 445"/>
              <p:cNvSpPr/>
              <p:nvPr/>
            </p:nvSpPr>
            <p:spPr>
              <a:xfrm flipV="1">
                <a:off x="10791194" y="1501955"/>
                <a:ext cx="288000" cy="288000"/>
              </a:xfrm>
              <a:prstGeom prst="ellipse">
                <a:avLst/>
              </a:prstGeom>
              <a:solidFill>
                <a:srgbClr val="EBC5D0"/>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sp>
            <p:nvSpPr>
              <p:cNvPr id="1238" name="Arrow: Right 446"/>
              <p:cNvSpPr/>
              <p:nvPr/>
            </p:nvSpPr>
            <p:spPr>
              <a:xfrm rot="2450283" flipV="1">
                <a:off x="10845194" y="1575229"/>
                <a:ext cx="180000" cy="141452"/>
              </a:xfrm>
              <a:prstGeom prst="rightArrow">
                <a:avLst/>
              </a:prstGeom>
              <a:solidFill>
                <a:srgbClr val="E71C57"/>
              </a:solidFill>
              <a:ln w="9525" cap="rnd" cmpd="sng" algn="ctr">
                <a:solidFill>
                  <a:srgbClr val="E71C5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grpSp>
        <p:grpSp>
          <p:nvGrpSpPr>
            <p:cNvPr id="1239" name="Group 20"/>
            <p:cNvGrpSpPr/>
            <p:nvPr/>
          </p:nvGrpSpPr>
          <p:grpSpPr>
            <a:xfrm>
              <a:off x="11119864" y="1501955"/>
              <a:ext cx="288000" cy="288000"/>
              <a:chOff x="11119864" y="1501955"/>
              <a:chExt cx="288000" cy="288000"/>
            </a:xfrm>
          </p:grpSpPr>
          <p:sp>
            <p:nvSpPr>
              <p:cNvPr id="1240" name="Oval 445"/>
              <p:cNvSpPr/>
              <p:nvPr/>
            </p:nvSpPr>
            <p:spPr>
              <a:xfrm flipV="1">
                <a:off x="11119864" y="1501955"/>
                <a:ext cx="288000" cy="288000"/>
              </a:xfrm>
              <a:prstGeom prst="ellipse">
                <a:avLst/>
              </a:prstGeom>
              <a:solidFill>
                <a:srgbClr val="C8C8C8"/>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sp>
            <p:nvSpPr>
              <p:cNvPr id="1241" name="Arrow: Right 446"/>
              <p:cNvSpPr/>
              <p:nvPr/>
            </p:nvSpPr>
            <p:spPr>
              <a:xfrm flipV="1">
                <a:off x="11173864" y="1575229"/>
                <a:ext cx="180000" cy="141452"/>
              </a:xfrm>
              <a:prstGeom prst="rightArrow">
                <a:avLst/>
              </a:prstGeom>
              <a:solidFill>
                <a:srgbClr val="6E6F73"/>
              </a:solidFill>
              <a:ln w="9525" cap="rnd" cmpd="sng" algn="ctr">
                <a:solidFill>
                  <a:srgbClr val="6E6F73"/>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Trebuchet MS" panose="020B0603020202020204" pitchFamily="34" charset="0"/>
                  <a:ea typeface="+mn-ea"/>
                  <a:cs typeface="+mn-cs"/>
                </a:endParaRPr>
              </a:p>
            </p:txBody>
          </p:sp>
        </p:grpSp>
      </p:grpSp>
      <p:cxnSp>
        <p:nvCxnSpPr>
          <p:cNvPr id="1242" name="Google Shape;254;p8"/>
          <p:cNvCxnSpPr>
            <a:cxnSpLocks/>
            <a:stCxn id="1254" idx="1"/>
            <a:endCxn id="1244" idx="3"/>
          </p:cNvCxnSpPr>
          <p:nvPr/>
        </p:nvCxnSpPr>
        <p:spPr>
          <a:xfrm rot="10800000">
            <a:off x="1982805" y="2866529"/>
            <a:ext cx="1330793" cy="2767540"/>
          </a:xfrm>
          <a:prstGeom prst="bentConnector3">
            <a:avLst>
              <a:gd name="adj1" fmla="val 50000"/>
            </a:avLst>
          </a:prstGeom>
          <a:noFill/>
          <a:ln w="19050" cap="rnd" cmpd="sng">
            <a:solidFill>
              <a:srgbClr val="6E6F73"/>
            </a:solidFill>
            <a:prstDash val="solid"/>
            <a:round/>
            <a:headEnd type="none" w="sm" len="sm"/>
            <a:tailEnd type="triangle" w="med" len="med"/>
          </a:ln>
        </p:spPr>
      </p:cxnSp>
      <p:cxnSp>
        <p:nvCxnSpPr>
          <p:cNvPr id="1243" name="Google Shape;257;p8"/>
          <p:cNvCxnSpPr>
            <a:cxnSpLocks/>
            <a:stCxn id="1252" idx="1"/>
            <a:endCxn id="1244" idx="3"/>
          </p:cNvCxnSpPr>
          <p:nvPr/>
        </p:nvCxnSpPr>
        <p:spPr>
          <a:xfrm rot="10800000">
            <a:off x="1982805" y="2866530"/>
            <a:ext cx="1330793" cy="922513"/>
          </a:xfrm>
          <a:prstGeom prst="bentConnector3">
            <a:avLst>
              <a:gd name="adj1" fmla="val 50000"/>
            </a:avLst>
          </a:prstGeom>
          <a:noFill/>
          <a:ln w="19050" cap="rnd" cmpd="sng">
            <a:solidFill>
              <a:srgbClr val="6E6F73"/>
            </a:solidFill>
            <a:prstDash val="solid"/>
            <a:round/>
            <a:headEnd type="none" w="sm" len="sm"/>
            <a:tailEnd type="triangle" w="med" len="med"/>
          </a:ln>
        </p:spPr>
      </p:cxnSp>
      <p:sp>
        <p:nvSpPr>
          <p:cNvPr id="1244" name="Google Shape;256;p8"/>
          <p:cNvSpPr/>
          <p:nvPr/>
        </p:nvSpPr>
        <p:spPr>
          <a:xfrm>
            <a:off x="545343" y="2506529"/>
            <a:ext cx="1437461" cy="720000"/>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Trebuchet MS"/>
              <a:buNone/>
              <a:tabLst/>
              <a:defRPr/>
            </a:pPr>
            <a:r>
              <a:rPr kumimoji="0" lang="en-US" sz="1400" b="0" i="0" u="none" strike="noStrike" kern="1200" cap="none" spc="0" normalizeH="0" baseline="0" noProof="0" err="1">
                <a:ln>
                  <a:noFill/>
                </a:ln>
                <a:solidFill>
                  <a:srgbClr val="575757"/>
                </a:solidFill>
                <a:effectLst/>
                <a:uLnTx/>
                <a:uFillTx/>
                <a:latin typeface="Meiryo UI" panose="020B0604030504040204" pitchFamily="50" charset="-128"/>
                <a:ea typeface="Meiryo UI" panose="020B0604030504040204" pitchFamily="50" charset="-128"/>
                <a:cs typeface="Trebuchet MS"/>
                <a:sym typeface="Trebuchet MS"/>
              </a:rPr>
              <a:t>経済価値の実現</a:t>
            </a:r>
            <a:endParaRPr kumimoji="0"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Trebuchet MS"/>
              <a:sym typeface="Trebuchet MS"/>
            </a:endParaRPr>
          </a:p>
        </p:txBody>
      </p:sp>
      <p:cxnSp>
        <p:nvCxnSpPr>
          <p:cNvPr id="1245" name="Google Shape;262;p8"/>
          <p:cNvCxnSpPr>
            <a:cxnSpLocks/>
            <a:stCxn id="1253" idx="1"/>
            <a:endCxn id="1244" idx="3"/>
          </p:cNvCxnSpPr>
          <p:nvPr/>
        </p:nvCxnSpPr>
        <p:spPr>
          <a:xfrm flipH="1">
            <a:off x="1982804" y="2866529"/>
            <a:ext cx="1330793" cy="0"/>
          </a:xfrm>
          <a:prstGeom prst="straightConnector1">
            <a:avLst/>
          </a:prstGeom>
          <a:noFill/>
          <a:ln w="19050" cap="rnd" cmpd="sng">
            <a:solidFill>
              <a:srgbClr val="6E6F73"/>
            </a:solidFill>
            <a:prstDash val="solid"/>
            <a:round/>
            <a:headEnd type="none" w="sm" len="sm"/>
            <a:tailEnd type="triangle" w="med" len="med"/>
          </a:ln>
        </p:spPr>
      </p:cxnSp>
      <p:cxnSp>
        <p:nvCxnSpPr>
          <p:cNvPr id="1246" name="Google Shape;266;p8"/>
          <p:cNvCxnSpPr>
            <a:stCxn id="1256" idx="1"/>
          </p:cNvCxnSpPr>
          <p:nvPr/>
        </p:nvCxnSpPr>
        <p:spPr>
          <a:xfrm rot="10800000">
            <a:off x="5384856" y="2866529"/>
            <a:ext cx="714600" cy="0"/>
          </a:xfrm>
          <a:prstGeom prst="straightConnector1">
            <a:avLst/>
          </a:prstGeom>
          <a:noFill/>
          <a:ln w="19050" cap="rnd" cmpd="sng">
            <a:solidFill>
              <a:srgbClr val="6E6F73"/>
            </a:solidFill>
            <a:prstDash val="solid"/>
            <a:round/>
            <a:headEnd type="none" w="sm" len="sm"/>
            <a:tailEnd type="triangle" w="med" len="med"/>
          </a:ln>
        </p:spPr>
      </p:cxnSp>
      <p:cxnSp>
        <p:nvCxnSpPr>
          <p:cNvPr id="1247" name="Google Shape;268;p8"/>
          <p:cNvCxnSpPr>
            <a:stCxn id="1257" idx="1"/>
            <a:endCxn id="1252" idx="3"/>
          </p:cNvCxnSpPr>
          <p:nvPr/>
        </p:nvCxnSpPr>
        <p:spPr>
          <a:xfrm rot="10800000">
            <a:off x="5367456" y="3789042"/>
            <a:ext cx="732000" cy="0"/>
          </a:xfrm>
          <a:prstGeom prst="straightConnector1">
            <a:avLst/>
          </a:prstGeom>
          <a:noFill/>
          <a:ln w="19050" cap="rnd" cmpd="sng">
            <a:solidFill>
              <a:srgbClr val="6E6F73"/>
            </a:solidFill>
            <a:prstDash val="solid"/>
            <a:round/>
            <a:headEnd type="none" w="sm" len="sm"/>
            <a:tailEnd type="triangle" w="med" len="med"/>
          </a:ln>
        </p:spPr>
      </p:cxnSp>
      <p:cxnSp>
        <p:nvCxnSpPr>
          <p:cNvPr id="1248" name="Google Shape;270;p8"/>
          <p:cNvCxnSpPr>
            <a:stCxn id="1258" idx="1"/>
            <a:endCxn id="1254" idx="3"/>
          </p:cNvCxnSpPr>
          <p:nvPr/>
        </p:nvCxnSpPr>
        <p:spPr>
          <a:xfrm rot="10800000">
            <a:off x="5367756" y="5634069"/>
            <a:ext cx="731700" cy="0"/>
          </a:xfrm>
          <a:prstGeom prst="straightConnector1">
            <a:avLst/>
          </a:prstGeom>
          <a:noFill/>
          <a:ln w="19050" cap="rnd" cmpd="sng">
            <a:solidFill>
              <a:srgbClr val="6E6F73"/>
            </a:solidFill>
            <a:prstDash val="solid"/>
            <a:round/>
            <a:headEnd type="none" w="sm" len="sm"/>
            <a:tailEnd type="triangle" w="med" len="med"/>
          </a:ln>
        </p:spPr>
      </p:cxnSp>
      <p:cxnSp>
        <p:nvCxnSpPr>
          <p:cNvPr id="1249" name="Google Shape;272;p8"/>
          <p:cNvCxnSpPr/>
          <p:nvPr/>
        </p:nvCxnSpPr>
        <p:spPr>
          <a:xfrm rot="10800000">
            <a:off x="8153425" y="2866529"/>
            <a:ext cx="806764" cy="0"/>
          </a:xfrm>
          <a:prstGeom prst="straightConnector1">
            <a:avLst/>
          </a:prstGeom>
          <a:noFill/>
          <a:ln w="19050" cap="rnd" cmpd="sng">
            <a:solidFill>
              <a:srgbClr val="6E6F73"/>
            </a:solidFill>
            <a:prstDash val="solid"/>
            <a:round/>
            <a:headEnd type="none" w="sm" len="sm"/>
            <a:tailEnd type="triangle" w="med" len="med"/>
          </a:ln>
        </p:spPr>
      </p:cxnSp>
      <p:cxnSp>
        <p:nvCxnSpPr>
          <p:cNvPr id="1250" name="Google Shape;273;p8"/>
          <p:cNvCxnSpPr/>
          <p:nvPr/>
        </p:nvCxnSpPr>
        <p:spPr>
          <a:xfrm rot="10800000">
            <a:off x="8153425" y="3789042"/>
            <a:ext cx="806764" cy="0"/>
          </a:xfrm>
          <a:prstGeom prst="straightConnector1">
            <a:avLst/>
          </a:prstGeom>
          <a:noFill/>
          <a:ln w="19050" cap="rnd" cmpd="sng">
            <a:solidFill>
              <a:srgbClr val="6E6F73"/>
            </a:solidFill>
            <a:prstDash val="solid"/>
            <a:round/>
            <a:headEnd type="none" w="sm" len="sm"/>
            <a:tailEnd type="triangle" w="med" len="med"/>
          </a:ln>
        </p:spPr>
      </p:cxnSp>
      <p:cxnSp>
        <p:nvCxnSpPr>
          <p:cNvPr id="1251" name="Google Shape;274;p8"/>
          <p:cNvCxnSpPr/>
          <p:nvPr/>
        </p:nvCxnSpPr>
        <p:spPr>
          <a:xfrm rot="10800000">
            <a:off x="8153425" y="5634069"/>
            <a:ext cx="806764" cy="0"/>
          </a:xfrm>
          <a:prstGeom prst="straightConnector1">
            <a:avLst/>
          </a:prstGeom>
          <a:noFill/>
          <a:ln w="19050" cap="rnd" cmpd="sng">
            <a:solidFill>
              <a:srgbClr val="6E6F73"/>
            </a:solidFill>
            <a:prstDash val="solid"/>
            <a:round/>
            <a:headEnd type="none" w="sm" len="sm"/>
            <a:tailEnd type="triangle" w="med" len="med"/>
          </a:ln>
        </p:spPr>
      </p:cxnSp>
      <p:sp>
        <p:nvSpPr>
          <p:cNvPr id="1252" name="Google Shape;258;p8"/>
          <p:cNvSpPr/>
          <p:nvPr/>
        </p:nvSpPr>
        <p:spPr>
          <a:xfrm>
            <a:off x="3313597" y="3429042"/>
            <a:ext cx="2053969" cy="720000"/>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Arial"/>
              <a:buNone/>
              <a:tabLst/>
              <a:defRPr/>
            </a:pPr>
            <a:r>
              <a:rPr kumimoji="0" lang="en-US" sz="1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陸上管理</a:t>
            </a:r>
            <a:endParaRPr kumimoji="0"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Arial"/>
              <a:sym typeface="Arial"/>
            </a:endParaRPr>
          </a:p>
          <a:p>
            <a:pPr marL="0" marR="0" lvl="0" indent="0" algn="ctr" defTabSz="914400" rtl="0" eaLnBrk="1" fontAlgn="auto" latinLnBrk="0" hangingPunct="1">
              <a:lnSpc>
                <a:spcPct val="100000"/>
              </a:lnSpc>
              <a:spcBef>
                <a:spcPts val="0"/>
              </a:spcBef>
              <a:spcAft>
                <a:spcPts val="0"/>
              </a:spcAft>
              <a:buClr>
                <a:srgbClr val="3EAD92"/>
              </a:buClr>
              <a:buSzPts val="1400"/>
              <a:buFont typeface="Arial"/>
              <a:buNone/>
              <a:tabLst/>
              <a:defRPr/>
            </a:pPr>
            <a:r>
              <a:rPr kumimoji="0" lang="en-US"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Arial"/>
                <a:sym typeface="Arial"/>
              </a:rPr>
              <a:t> (</a:t>
            </a:r>
            <a:r>
              <a:rPr kumimoji="0" lang="en-US" sz="1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管理の簡素化</a:t>
            </a:r>
            <a:r>
              <a:rPr kumimoji="0" lang="en-US"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Arial"/>
                <a:sym typeface="Arial"/>
              </a:rPr>
              <a:t>) </a:t>
            </a:r>
            <a:endParaRPr kumimoji="0"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Arial"/>
              <a:sym typeface="Arial"/>
            </a:endParaRPr>
          </a:p>
        </p:txBody>
      </p:sp>
      <p:sp>
        <p:nvSpPr>
          <p:cNvPr id="1253" name="Google Shape;263;p8"/>
          <p:cNvSpPr/>
          <p:nvPr/>
        </p:nvSpPr>
        <p:spPr>
          <a:xfrm>
            <a:off x="3313597" y="2506529"/>
            <a:ext cx="2053969" cy="720000"/>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Arial"/>
              <a:buNone/>
              <a:tabLst/>
              <a:defRPr/>
            </a:pPr>
            <a:endParaRPr kumimoji="0" sz="1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
                <a:srgbClr val="575757"/>
              </a:buClr>
              <a:buSzPts val="1400"/>
              <a:buFont typeface="Arial"/>
              <a:buNone/>
              <a:tabLst/>
              <a:defRPr/>
            </a:pPr>
            <a:r>
              <a:rPr kumimoji="0" lang="en-US" sz="1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養殖の半自動化</a:t>
            </a:r>
            <a:endParaRPr kumimoji="0"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Arial"/>
              <a:sym typeface="Arial"/>
            </a:endParaRPr>
          </a:p>
          <a:p>
            <a:pPr marL="0" marR="0" lvl="0" indent="0" algn="ctr" defTabSz="914400" rtl="0" eaLnBrk="1" fontAlgn="auto" latinLnBrk="0" hangingPunct="1">
              <a:lnSpc>
                <a:spcPct val="100000"/>
              </a:lnSpc>
              <a:spcBef>
                <a:spcPts val="0"/>
              </a:spcBef>
              <a:spcAft>
                <a:spcPts val="0"/>
              </a:spcAft>
              <a:buClr>
                <a:srgbClr val="3EAD92"/>
              </a:buClr>
              <a:buSzPts val="1400"/>
              <a:buFont typeface="Arial"/>
              <a:buNone/>
              <a:tabLst/>
              <a:defRPr/>
            </a:pPr>
            <a:r>
              <a:rPr kumimoji="0" lang="en-US"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Arial"/>
                <a:sym typeface="Arial"/>
              </a:rPr>
              <a:t> (</a:t>
            </a:r>
            <a:r>
              <a:rPr kumimoji="0" lang="en-US" sz="1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育成の簡素化</a:t>
            </a:r>
            <a:r>
              <a:rPr kumimoji="0" lang="en-US"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Arial"/>
                <a:sym typeface="Arial"/>
              </a:rPr>
              <a:t>) </a:t>
            </a:r>
            <a:br>
              <a:rPr kumimoji="0" lang="en-US"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Arial"/>
                <a:sym typeface="Arial"/>
              </a:rPr>
            </a:br>
            <a:endParaRPr kumimoji="0"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Arial"/>
              <a:sym typeface="Arial"/>
            </a:endParaRPr>
          </a:p>
        </p:txBody>
      </p:sp>
      <p:sp>
        <p:nvSpPr>
          <p:cNvPr id="1254" name="Google Shape;255;p8"/>
          <p:cNvSpPr/>
          <p:nvPr/>
        </p:nvSpPr>
        <p:spPr>
          <a:xfrm>
            <a:off x="3313597" y="5274069"/>
            <a:ext cx="2054100" cy="720000"/>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Arial"/>
              <a:buNone/>
              <a:tabLst/>
              <a:defRPr/>
            </a:pPr>
            <a:r>
              <a:rPr kumimoji="0" lang="en-US" sz="1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赤潮発生の予測</a:t>
            </a:r>
            <a:endParaRPr kumimoji="0" sz="1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
                <a:srgbClr val="575757"/>
              </a:buClr>
              <a:buSzPts val="1400"/>
              <a:buFont typeface="Arial"/>
              <a:buNone/>
              <a:tabLst/>
              <a:defRPr/>
            </a:pPr>
            <a:r>
              <a:rPr kumimoji="0" lang="en-US" sz="1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（漁場の健全化）</a:t>
            </a:r>
            <a:endParaRPr kumimoji="0" sz="1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grpSp>
        <p:nvGrpSpPr>
          <p:cNvPr id="1255" name="Google Shape;275;p8"/>
          <p:cNvGrpSpPr/>
          <p:nvPr/>
        </p:nvGrpSpPr>
        <p:grpSpPr>
          <a:xfrm>
            <a:off x="6099456" y="2506529"/>
            <a:ext cx="2053969" cy="3487540"/>
            <a:chOff x="6293981" y="2641281"/>
            <a:chExt cx="2053969" cy="3487540"/>
          </a:xfrm>
        </p:grpSpPr>
        <p:sp>
          <p:nvSpPr>
            <p:cNvPr id="1256" name="Google Shape;267;p8"/>
            <p:cNvSpPr/>
            <p:nvPr/>
          </p:nvSpPr>
          <p:spPr>
            <a:xfrm>
              <a:off x="6293981" y="2641281"/>
              <a:ext cx="2053969" cy="720000"/>
            </a:xfrm>
            <a:prstGeom prst="rect">
              <a:avLst/>
            </a:prstGeom>
            <a:solidFill>
              <a:srgbClr val="FFFFFF"/>
            </a:solidFill>
            <a:ln w="28575" cap="rnd" cmpd="sng">
              <a:solidFill>
                <a:srgbClr val="999999"/>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Arial"/>
                <a:buNone/>
                <a:tabLst/>
                <a:defRPr/>
              </a:pPr>
              <a:r>
                <a:rPr kumimoji="0" lang="en-US" sz="1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少人数での生産活動</a:t>
              </a:r>
              <a:endParaRPr kumimoji="0"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Arial"/>
                <a:sym typeface="Arial"/>
              </a:endParaRPr>
            </a:p>
          </p:txBody>
        </p:sp>
        <p:sp>
          <p:nvSpPr>
            <p:cNvPr id="1257" name="Google Shape;269;p8"/>
            <p:cNvSpPr/>
            <p:nvPr/>
          </p:nvSpPr>
          <p:spPr>
            <a:xfrm>
              <a:off x="6293981" y="3563794"/>
              <a:ext cx="2053969" cy="720000"/>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Arial"/>
                <a:buNone/>
                <a:tabLst/>
                <a:defRPr/>
              </a:pPr>
              <a:r>
                <a:rPr kumimoji="0" lang="en-US" sz="1800" b="0" i="0" u="none" strike="noStrike" kern="1200" cap="none" spc="0" normalizeH="0" baseline="0" noProof="0" err="1">
                  <a:ln>
                    <a:noFill/>
                  </a:ln>
                  <a:solidFill>
                    <a:srgbClr val="575757"/>
                  </a:solidFill>
                  <a:effectLst/>
                  <a:uLnTx/>
                  <a:uFillTx/>
                  <a:latin typeface="Meiryo UI" panose="020B0604030504040204" pitchFamily="50" charset="-128"/>
                  <a:ea typeface="Meiryo UI" panose="020B0604030504040204" pitchFamily="50" charset="-128"/>
                  <a:cs typeface="+mn-cs"/>
                </a:rPr>
                <a:t>毎回の</a:t>
              </a:r>
              <a:r>
                <a:rPr kumimoji="0" lang="ja-JP" altLang="en-US" sz="1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見回り</a:t>
              </a:r>
              <a:endParaRPr kumimoji="0"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sym typeface="Arial"/>
              </a:endParaRPr>
            </a:p>
          </p:txBody>
        </p:sp>
        <p:sp>
          <p:nvSpPr>
            <p:cNvPr id="1258" name="Google Shape;271;p8"/>
            <p:cNvSpPr/>
            <p:nvPr/>
          </p:nvSpPr>
          <p:spPr>
            <a:xfrm>
              <a:off x="6293981" y="5408821"/>
              <a:ext cx="2053969" cy="720000"/>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Arial"/>
                <a:buNone/>
                <a:tabLst/>
                <a:defRPr/>
              </a:pPr>
              <a:r>
                <a:rPr kumimoji="0" lang="en-US" altLang="ja-JP" sz="1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a:t>
              </a:r>
              <a:r>
                <a:rPr kumimoji="0" lang="ja-JP" altLang="en-US" sz="1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の</a:t>
              </a:r>
              <a:r>
                <a:rPr kumimoji="0" lang="en-US" sz="1800" b="0" i="0" u="none" strike="noStrike" kern="1200" cap="none" spc="0" normalizeH="0" baseline="0" noProof="0" err="1">
                  <a:ln>
                    <a:noFill/>
                  </a:ln>
                  <a:solidFill>
                    <a:srgbClr val="575757"/>
                  </a:solidFill>
                  <a:effectLst/>
                  <a:uLnTx/>
                  <a:uFillTx/>
                  <a:latin typeface="Meiryo UI" panose="020B0604030504040204" pitchFamily="50" charset="-128"/>
                  <a:ea typeface="Meiryo UI" panose="020B0604030504040204" pitchFamily="50" charset="-128"/>
                  <a:cs typeface="+mn-cs"/>
                </a:rPr>
                <a:t>測定</a:t>
              </a:r>
              <a:endParaRPr kumimoji="0"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sym typeface="Arial"/>
              </a:endParaRPr>
            </a:p>
          </p:txBody>
        </p:sp>
        <p:sp>
          <p:nvSpPr>
            <p:cNvPr id="1259" name="Google Shape;276;p8"/>
            <p:cNvSpPr/>
            <p:nvPr/>
          </p:nvSpPr>
          <p:spPr>
            <a:xfrm>
              <a:off x="6293981" y="4486307"/>
              <a:ext cx="2053969" cy="720000"/>
            </a:xfrm>
            <a:prstGeom prst="rect">
              <a:avLst/>
            </a:prstGeom>
            <a:solidFill>
              <a:srgbClr val="FFFFFF"/>
            </a:solidFill>
            <a:ln w="28575" cap="rnd" cmpd="sng">
              <a:solidFill>
                <a:srgbClr val="F494A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Arial"/>
                <a:buNone/>
                <a:tabLst/>
                <a:defRPr/>
              </a:pPr>
              <a:r>
                <a:rPr kumimoji="0" lang="en-US" altLang="ja-JP" sz="1800" b="0" i="0" u="none" strike="noStrike" kern="1200" cap="none" spc="0" normalizeH="0" baseline="0" noProof="0" err="1">
                  <a:ln>
                    <a:noFill/>
                  </a:ln>
                  <a:solidFill>
                    <a:srgbClr val="575757"/>
                  </a:solidFill>
                  <a:effectLst/>
                  <a:uLnTx/>
                  <a:uFillTx/>
                  <a:latin typeface="Meiryo UI" panose="020B0604030504040204" pitchFamily="50" charset="-128"/>
                  <a:ea typeface="Meiryo UI" panose="020B0604030504040204" pitchFamily="50" charset="-128"/>
                  <a:cs typeface="+mn-cs"/>
                </a:rPr>
                <a:t>XX</a:t>
              </a:r>
              <a:r>
                <a:rPr kumimoji="0" lang="en-US" sz="1800" b="0" i="0" u="none" strike="noStrike" kern="1200" cap="none" spc="0" normalizeH="0" baseline="0" noProof="0" err="1">
                  <a:ln>
                    <a:noFill/>
                  </a:ln>
                  <a:solidFill>
                    <a:srgbClr val="575757"/>
                  </a:solidFill>
                  <a:effectLst/>
                  <a:uLnTx/>
                  <a:uFillTx/>
                  <a:latin typeface="Meiryo UI" panose="020B0604030504040204" pitchFamily="50" charset="-128"/>
                  <a:ea typeface="Meiryo UI" panose="020B0604030504040204" pitchFamily="50" charset="-128"/>
                  <a:cs typeface="+mn-cs"/>
                </a:rPr>
                <a:t>の測定</a:t>
              </a:r>
              <a:endParaRPr kumimoji="0"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sym typeface="Arial"/>
              </a:endParaRPr>
            </a:p>
          </p:txBody>
        </p:sp>
      </p:grpSp>
      <p:grpSp>
        <p:nvGrpSpPr>
          <p:cNvPr id="1260" name="Google Shape;277;p8"/>
          <p:cNvGrpSpPr/>
          <p:nvPr/>
        </p:nvGrpSpPr>
        <p:grpSpPr>
          <a:xfrm>
            <a:off x="8885315" y="2506529"/>
            <a:ext cx="2053969" cy="3487540"/>
            <a:chOff x="9290240" y="2641281"/>
            <a:chExt cx="2053969" cy="3487540"/>
          </a:xfrm>
        </p:grpSpPr>
        <p:sp>
          <p:nvSpPr>
            <p:cNvPr id="1261" name="Google Shape;278;p8"/>
            <p:cNvSpPr/>
            <p:nvPr/>
          </p:nvSpPr>
          <p:spPr>
            <a:xfrm>
              <a:off x="9290240" y="2641281"/>
              <a:ext cx="2053969" cy="720000"/>
            </a:xfrm>
            <a:prstGeom prst="rect">
              <a:avLst/>
            </a:prstGeom>
            <a:solidFill>
              <a:srgbClr val="FFFFFF"/>
            </a:solidFill>
            <a:ln w="28575" cap="rnd" cmpd="sng">
              <a:solidFill>
                <a:srgbClr val="62A5CC"/>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Arial"/>
                <a:buNone/>
                <a:tabLst/>
                <a:defRPr/>
              </a:pPr>
              <a:r>
                <a:rPr kumimoji="0" lang="en-US" altLang="ja-JP" sz="1800" b="0" i="0" u="none" strike="noStrike" kern="1200" cap="none" spc="0" normalizeH="0" baseline="0" noProof="0" err="1">
                  <a:ln>
                    <a:noFill/>
                  </a:ln>
                  <a:solidFill>
                    <a:srgbClr val="575757"/>
                  </a:solidFill>
                  <a:effectLst/>
                  <a:uLnTx/>
                  <a:uFillTx/>
                  <a:latin typeface="Meiryo UI" panose="020B0604030504040204" pitchFamily="50" charset="-128"/>
                  <a:ea typeface="Meiryo UI" panose="020B0604030504040204" pitchFamily="50" charset="-128"/>
                  <a:cs typeface="+mn-cs"/>
                </a:rPr>
                <a:t>XX</a:t>
              </a:r>
              <a:r>
                <a:rPr kumimoji="0" lang="en-US" sz="1800" b="0" i="0" u="none" strike="noStrike" kern="1200" cap="none" spc="0" normalizeH="0" baseline="0" noProof="0" err="1">
                  <a:ln>
                    <a:noFill/>
                  </a:ln>
                  <a:solidFill>
                    <a:srgbClr val="575757"/>
                  </a:solidFill>
                  <a:effectLst/>
                  <a:uLnTx/>
                  <a:uFillTx/>
                  <a:latin typeface="Meiryo UI" panose="020B0604030504040204" pitchFamily="50" charset="-128"/>
                  <a:ea typeface="Meiryo UI" panose="020B0604030504040204" pitchFamily="50" charset="-128"/>
                  <a:cs typeface="+mn-cs"/>
                </a:rPr>
                <a:t>にかかる手間</a:t>
              </a:r>
              <a:endParaRPr kumimoji="0"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Arial"/>
                <a:sym typeface="Arial"/>
              </a:endParaRPr>
            </a:p>
          </p:txBody>
        </p:sp>
        <p:sp>
          <p:nvSpPr>
            <p:cNvPr id="1262" name="Google Shape;279;p8"/>
            <p:cNvSpPr/>
            <p:nvPr/>
          </p:nvSpPr>
          <p:spPr>
            <a:xfrm>
              <a:off x="9290240" y="3563794"/>
              <a:ext cx="2053969" cy="720000"/>
            </a:xfrm>
            <a:prstGeom prst="rect">
              <a:avLst/>
            </a:prstGeom>
            <a:solidFill>
              <a:srgbClr val="FFFFFF"/>
            </a:solidFill>
            <a:ln w="28575" cap="rnd" cmpd="sng">
              <a:solidFill>
                <a:srgbClr val="959595"/>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Arial"/>
                <a:buNone/>
                <a:tabLst/>
                <a:defRPr/>
              </a:pPr>
              <a:r>
                <a:rPr kumimoji="0" lang="en-US" altLang="ja-JP" sz="1800" b="0" i="0" u="none" strike="noStrike" kern="1200" cap="none" spc="0" normalizeH="0" baseline="0" noProof="0" err="1">
                  <a:ln>
                    <a:noFill/>
                  </a:ln>
                  <a:solidFill>
                    <a:srgbClr val="575757"/>
                  </a:solidFill>
                  <a:effectLst/>
                  <a:uLnTx/>
                  <a:uFillTx/>
                  <a:latin typeface="Meiryo UI" panose="020B0604030504040204" pitchFamily="50" charset="-128"/>
                  <a:ea typeface="Meiryo UI" panose="020B0604030504040204" pitchFamily="50" charset="-128"/>
                  <a:cs typeface="+mn-cs"/>
                </a:rPr>
                <a:t>XX</a:t>
              </a:r>
              <a:r>
                <a:rPr kumimoji="0" lang="en-US" sz="1800" b="0" i="0" u="none" strike="noStrike" kern="1200" cap="none" spc="0" normalizeH="0" baseline="0" noProof="0" err="1">
                  <a:ln>
                    <a:noFill/>
                  </a:ln>
                  <a:solidFill>
                    <a:srgbClr val="575757"/>
                  </a:solidFill>
                  <a:effectLst/>
                  <a:uLnTx/>
                  <a:uFillTx/>
                  <a:latin typeface="Meiryo UI" panose="020B0604030504040204" pitchFamily="50" charset="-128"/>
                  <a:ea typeface="Meiryo UI" panose="020B0604030504040204" pitchFamily="50" charset="-128"/>
                  <a:cs typeface="+mn-cs"/>
                </a:rPr>
                <a:t>の環境監視</a:t>
              </a:r>
              <a:endParaRPr kumimoji="0"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sym typeface="Arial"/>
              </a:endParaRPr>
            </a:p>
          </p:txBody>
        </p:sp>
        <p:sp>
          <p:nvSpPr>
            <p:cNvPr id="1263" name="Google Shape;280;p8"/>
            <p:cNvSpPr/>
            <p:nvPr/>
          </p:nvSpPr>
          <p:spPr>
            <a:xfrm>
              <a:off x="9290240" y="5408821"/>
              <a:ext cx="2053969" cy="720000"/>
            </a:xfrm>
            <a:prstGeom prst="rect">
              <a:avLst/>
            </a:prstGeom>
            <a:solidFill>
              <a:srgbClr val="FFFFFF"/>
            </a:solidFill>
            <a:ln w="28575" cap="rnd" cmpd="sng">
              <a:solidFill>
                <a:srgbClr val="7F7F7F"/>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Arial"/>
                <a:buNone/>
                <a:tabLst/>
                <a:defRPr/>
              </a:pPr>
              <a:r>
                <a:rPr kumimoji="0" lang="en-US" altLang="ja-JP" sz="1800" b="0" i="0" u="none" strike="noStrike" kern="1200" cap="none" spc="0" normalizeH="0" baseline="0" noProof="0" err="1">
                  <a:ln>
                    <a:noFill/>
                  </a:ln>
                  <a:solidFill>
                    <a:srgbClr val="575757"/>
                  </a:solidFill>
                  <a:effectLst/>
                  <a:uLnTx/>
                  <a:uFillTx/>
                  <a:latin typeface="Meiryo UI" panose="020B0604030504040204" pitchFamily="50" charset="-128"/>
                  <a:ea typeface="Meiryo UI" panose="020B0604030504040204" pitchFamily="50" charset="-128"/>
                  <a:cs typeface="+mn-cs"/>
                </a:rPr>
                <a:t>XX</a:t>
              </a:r>
              <a:r>
                <a:rPr kumimoji="0" lang="en-US" sz="1800" b="0" i="0" u="none" strike="noStrike" kern="1200" cap="none" spc="0" normalizeH="0" baseline="0" noProof="0" err="1">
                  <a:ln>
                    <a:noFill/>
                  </a:ln>
                  <a:solidFill>
                    <a:srgbClr val="575757"/>
                  </a:solidFill>
                  <a:effectLst/>
                  <a:uLnTx/>
                  <a:uFillTx/>
                  <a:latin typeface="Meiryo UI" panose="020B0604030504040204" pitchFamily="50" charset="-128"/>
                  <a:ea typeface="Meiryo UI" panose="020B0604030504040204" pitchFamily="50" charset="-128"/>
                  <a:cs typeface="+mn-cs"/>
                </a:rPr>
                <a:t>発生の不規則性</a:t>
              </a:r>
              <a:endParaRPr kumimoji="0"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sym typeface="Arial"/>
              </a:endParaRPr>
            </a:p>
          </p:txBody>
        </p:sp>
        <p:sp>
          <p:nvSpPr>
            <p:cNvPr id="1264" name="Google Shape;281;p8"/>
            <p:cNvSpPr/>
            <p:nvPr/>
          </p:nvSpPr>
          <p:spPr>
            <a:xfrm>
              <a:off x="9290240" y="4486307"/>
              <a:ext cx="2053969" cy="720000"/>
            </a:xfrm>
            <a:prstGeom prst="rect">
              <a:avLst/>
            </a:prstGeom>
            <a:solidFill>
              <a:srgbClr val="FFFFFF"/>
            </a:solidFill>
            <a:ln w="28575" cap="rnd" cmpd="sng">
              <a:solidFill>
                <a:srgbClr val="62A5CC"/>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
                  <a:srgbClr val="575757"/>
                </a:buClr>
                <a:buSzPts val="1400"/>
                <a:buFont typeface="Arial"/>
                <a:buNone/>
                <a:tabLst/>
                <a:defRPr/>
              </a:pPr>
              <a:r>
                <a:rPr kumimoji="0" lang="en-US" altLang="ja-JP" sz="1800" b="0" i="0" u="none" strike="noStrike" kern="1200" cap="none" spc="0" normalizeH="0" baseline="0" noProof="0" err="1">
                  <a:ln>
                    <a:noFill/>
                  </a:ln>
                  <a:solidFill>
                    <a:srgbClr val="575757"/>
                  </a:solidFill>
                  <a:effectLst/>
                  <a:uLnTx/>
                  <a:uFillTx/>
                  <a:latin typeface="Meiryo UI" panose="020B0604030504040204" pitchFamily="50" charset="-128"/>
                  <a:ea typeface="Meiryo UI" panose="020B0604030504040204" pitchFamily="50" charset="-128"/>
                  <a:cs typeface="+mn-cs"/>
                </a:rPr>
                <a:t>XX</a:t>
              </a:r>
              <a:r>
                <a:rPr kumimoji="0" lang="en-US" sz="1800" b="0" i="0" u="none" strike="noStrike" kern="1200" cap="none" spc="0" normalizeH="0" baseline="0" noProof="0" err="1">
                  <a:ln>
                    <a:noFill/>
                  </a:ln>
                  <a:solidFill>
                    <a:srgbClr val="575757"/>
                  </a:solidFill>
                  <a:effectLst/>
                  <a:uLnTx/>
                  <a:uFillTx/>
                  <a:latin typeface="Meiryo UI" panose="020B0604030504040204" pitchFamily="50" charset="-128"/>
                  <a:ea typeface="Meiryo UI" panose="020B0604030504040204" pitchFamily="50" charset="-128"/>
                  <a:cs typeface="+mn-cs"/>
                </a:rPr>
                <a:t>の環境監視</a:t>
              </a:r>
              <a:endParaRPr kumimoji="0"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sym typeface="Arial"/>
              </a:endParaRPr>
            </a:p>
          </p:txBody>
        </p:sp>
      </p:grpSp>
      <p:cxnSp>
        <p:nvCxnSpPr>
          <p:cNvPr id="1265" name="Google Shape;282;p8"/>
          <p:cNvCxnSpPr/>
          <p:nvPr/>
        </p:nvCxnSpPr>
        <p:spPr>
          <a:xfrm rot="10800000">
            <a:off x="8153425" y="4711555"/>
            <a:ext cx="731891" cy="0"/>
          </a:xfrm>
          <a:prstGeom prst="straightConnector1">
            <a:avLst/>
          </a:prstGeom>
          <a:noFill/>
          <a:ln w="19050" cap="rnd" cmpd="sng">
            <a:solidFill>
              <a:srgbClr val="6E6F73"/>
            </a:solidFill>
            <a:prstDash val="solid"/>
            <a:round/>
            <a:headEnd type="none" w="sm" len="sm"/>
            <a:tailEnd type="triangle" w="med" len="med"/>
          </a:ln>
        </p:spPr>
      </p:cxnSp>
      <p:cxnSp>
        <p:nvCxnSpPr>
          <p:cNvPr id="1266" name="Google Shape;283;p8"/>
          <p:cNvCxnSpPr>
            <a:stCxn id="1259" idx="1"/>
            <a:endCxn id="1252" idx="3"/>
          </p:cNvCxnSpPr>
          <p:nvPr/>
        </p:nvCxnSpPr>
        <p:spPr>
          <a:xfrm rot="10800000">
            <a:off x="5367456" y="3789055"/>
            <a:ext cx="732000" cy="922500"/>
          </a:xfrm>
          <a:prstGeom prst="bentConnector3">
            <a:avLst>
              <a:gd name="adj1" fmla="val 49992"/>
            </a:avLst>
          </a:prstGeom>
          <a:noFill/>
          <a:ln w="19050" cap="rnd" cmpd="sng">
            <a:solidFill>
              <a:srgbClr val="6E6F73"/>
            </a:solidFill>
            <a:prstDash val="solid"/>
            <a:round/>
            <a:headEnd type="none" w="sm" len="sm"/>
            <a:tailEnd type="none" w="sm" len="sm"/>
          </a:ln>
        </p:spPr>
      </p:cxnSp>
      <p:grpSp>
        <p:nvGrpSpPr>
          <p:cNvPr id="1267" name="Google Shape;284;p8"/>
          <p:cNvGrpSpPr/>
          <p:nvPr/>
        </p:nvGrpSpPr>
        <p:grpSpPr>
          <a:xfrm>
            <a:off x="5164233" y="3078229"/>
            <a:ext cx="288000" cy="288000"/>
            <a:chOff x="5202893" y="3174538"/>
            <a:chExt cx="288000" cy="288000"/>
          </a:xfrm>
        </p:grpSpPr>
        <p:sp>
          <p:nvSpPr>
            <p:cNvPr id="1268" name="Google Shape;285;p8"/>
            <p:cNvSpPr/>
            <p:nvPr/>
          </p:nvSpPr>
          <p:spPr>
            <a:xfrm>
              <a:off x="5202893" y="3174538"/>
              <a:ext cx="288000" cy="288000"/>
            </a:xfrm>
            <a:prstGeom prst="ellipse">
              <a:avLst/>
            </a:prstGeom>
            <a:solidFill>
              <a:srgbClr val="C9E7CA"/>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sp>
          <p:nvSpPr>
            <p:cNvPr id="1269" name="Google Shape;286;p8"/>
            <p:cNvSpPr/>
            <p:nvPr/>
          </p:nvSpPr>
          <p:spPr>
            <a:xfrm rot="-2450283">
              <a:off x="5256893" y="3247812"/>
              <a:ext cx="180000" cy="141452"/>
            </a:xfrm>
            <a:prstGeom prst="rightArrow">
              <a:avLst>
                <a:gd name="adj1" fmla="val 50000"/>
                <a:gd name="adj2" fmla="val 50000"/>
              </a:avLst>
            </a:prstGeom>
            <a:solidFill>
              <a:srgbClr val="29BA74"/>
            </a:solidFill>
            <a:ln w="9525" cap="rnd" cmpd="sng">
              <a:solidFill>
                <a:srgbClr val="29BA7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grpSp>
      <p:grpSp>
        <p:nvGrpSpPr>
          <p:cNvPr id="1270" name="Google Shape;287;p8"/>
          <p:cNvGrpSpPr/>
          <p:nvPr/>
        </p:nvGrpSpPr>
        <p:grpSpPr>
          <a:xfrm rot="10800000" flipH="1">
            <a:off x="7950093" y="3078229"/>
            <a:ext cx="288000" cy="288000"/>
            <a:chOff x="5202893" y="3174538"/>
            <a:chExt cx="288000" cy="288000"/>
          </a:xfrm>
        </p:grpSpPr>
        <p:sp>
          <p:nvSpPr>
            <p:cNvPr id="1271" name="Google Shape;288;p8"/>
            <p:cNvSpPr/>
            <p:nvPr/>
          </p:nvSpPr>
          <p:spPr>
            <a:xfrm>
              <a:off x="5202893" y="3174538"/>
              <a:ext cx="288000" cy="288000"/>
            </a:xfrm>
            <a:prstGeom prst="ellipse">
              <a:avLst/>
            </a:prstGeom>
            <a:solidFill>
              <a:srgbClr val="EBC5D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sp>
          <p:nvSpPr>
            <p:cNvPr id="1272" name="Google Shape;289;p8"/>
            <p:cNvSpPr/>
            <p:nvPr/>
          </p:nvSpPr>
          <p:spPr>
            <a:xfrm rot="-2450283">
              <a:off x="5256893" y="3247812"/>
              <a:ext cx="180000" cy="141452"/>
            </a:xfrm>
            <a:prstGeom prst="rightArrow">
              <a:avLst>
                <a:gd name="adj1" fmla="val 50000"/>
                <a:gd name="adj2" fmla="val 50000"/>
              </a:avLst>
            </a:prstGeom>
            <a:solidFill>
              <a:srgbClr val="E71C57"/>
            </a:solidFill>
            <a:ln w="9525" cap="rnd" cmpd="sng">
              <a:solidFill>
                <a:srgbClr val="E71C5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grpSp>
      <p:grpSp>
        <p:nvGrpSpPr>
          <p:cNvPr id="1273" name="Google Shape;290;p8"/>
          <p:cNvGrpSpPr/>
          <p:nvPr/>
        </p:nvGrpSpPr>
        <p:grpSpPr>
          <a:xfrm>
            <a:off x="5164233" y="4000742"/>
            <a:ext cx="288000" cy="288000"/>
            <a:chOff x="5409617" y="3305772"/>
            <a:chExt cx="288000" cy="288000"/>
          </a:xfrm>
        </p:grpSpPr>
        <p:sp>
          <p:nvSpPr>
            <p:cNvPr id="1274" name="Google Shape;291;p8"/>
            <p:cNvSpPr/>
            <p:nvPr/>
          </p:nvSpPr>
          <p:spPr>
            <a:xfrm>
              <a:off x="5409617" y="3305772"/>
              <a:ext cx="288000" cy="288000"/>
            </a:xfrm>
            <a:prstGeom prst="ellipse">
              <a:avLst/>
            </a:prstGeom>
            <a:solidFill>
              <a:srgbClr val="C9E7CA"/>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sp>
          <p:nvSpPr>
            <p:cNvPr id="1275" name="Google Shape;292;p8"/>
            <p:cNvSpPr/>
            <p:nvPr/>
          </p:nvSpPr>
          <p:spPr>
            <a:xfrm rot="-2450283">
              <a:off x="5463617" y="3379046"/>
              <a:ext cx="180000" cy="141452"/>
            </a:xfrm>
            <a:prstGeom prst="rightArrow">
              <a:avLst>
                <a:gd name="adj1" fmla="val 50000"/>
                <a:gd name="adj2" fmla="val 50000"/>
              </a:avLst>
            </a:prstGeom>
            <a:solidFill>
              <a:srgbClr val="29BA74"/>
            </a:solidFill>
            <a:ln w="9525" cap="rnd" cmpd="sng">
              <a:solidFill>
                <a:srgbClr val="29BA7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grpSp>
      <p:grpSp>
        <p:nvGrpSpPr>
          <p:cNvPr id="1276" name="Google Shape;310;p8"/>
          <p:cNvGrpSpPr/>
          <p:nvPr/>
        </p:nvGrpSpPr>
        <p:grpSpPr>
          <a:xfrm rot="10800000" flipH="1">
            <a:off x="7950093" y="3894892"/>
            <a:ext cx="288000" cy="288000"/>
            <a:chOff x="5202893" y="3174538"/>
            <a:chExt cx="288000" cy="288000"/>
          </a:xfrm>
        </p:grpSpPr>
        <p:sp>
          <p:nvSpPr>
            <p:cNvPr id="1277" name="Google Shape;311;p8"/>
            <p:cNvSpPr/>
            <p:nvPr/>
          </p:nvSpPr>
          <p:spPr>
            <a:xfrm>
              <a:off x="5202893" y="3174538"/>
              <a:ext cx="288000" cy="288000"/>
            </a:xfrm>
            <a:prstGeom prst="ellipse">
              <a:avLst/>
            </a:prstGeom>
            <a:solidFill>
              <a:srgbClr val="EBC5D0"/>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sp>
          <p:nvSpPr>
            <p:cNvPr id="1278" name="Google Shape;312;p8"/>
            <p:cNvSpPr/>
            <p:nvPr/>
          </p:nvSpPr>
          <p:spPr>
            <a:xfrm rot="-2448511">
              <a:off x="5256881" y="3247907"/>
              <a:ext cx="179945" cy="141450"/>
            </a:xfrm>
            <a:prstGeom prst="rightArrow">
              <a:avLst>
                <a:gd name="adj1" fmla="val 50000"/>
                <a:gd name="adj2" fmla="val 50000"/>
              </a:avLst>
            </a:prstGeom>
            <a:solidFill>
              <a:srgbClr val="E71C57"/>
            </a:solidFill>
            <a:ln w="9525" cap="rnd" cmpd="sng">
              <a:solidFill>
                <a:srgbClr val="E71C57"/>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grpSp>
      <p:grpSp>
        <p:nvGrpSpPr>
          <p:cNvPr id="1279" name="Google Shape;313;p8"/>
          <p:cNvGrpSpPr/>
          <p:nvPr/>
        </p:nvGrpSpPr>
        <p:grpSpPr>
          <a:xfrm>
            <a:off x="7950083" y="4879267"/>
            <a:ext cx="288000" cy="288000"/>
            <a:chOff x="5409617" y="3305772"/>
            <a:chExt cx="288000" cy="288000"/>
          </a:xfrm>
        </p:grpSpPr>
        <p:sp>
          <p:nvSpPr>
            <p:cNvPr id="1280" name="Google Shape;314;p8"/>
            <p:cNvSpPr/>
            <p:nvPr/>
          </p:nvSpPr>
          <p:spPr>
            <a:xfrm>
              <a:off x="5409617" y="3305772"/>
              <a:ext cx="288000" cy="288000"/>
            </a:xfrm>
            <a:prstGeom prst="ellipse">
              <a:avLst/>
            </a:prstGeom>
            <a:solidFill>
              <a:srgbClr val="C9E7CA"/>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sp>
          <p:nvSpPr>
            <p:cNvPr id="1281" name="Google Shape;315;p8"/>
            <p:cNvSpPr/>
            <p:nvPr/>
          </p:nvSpPr>
          <p:spPr>
            <a:xfrm rot="-2448511">
              <a:off x="5463605" y="3379141"/>
              <a:ext cx="179945" cy="141450"/>
            </a:xfrm>
            <a:prstGeom prst="rightArrow">
              <a:avLst>
                <a:gd name="adj1" fmla="val 50000"/>
                <a:gd name="adj2" fmla="val 50000"/>
              </a:avLst>
            </a:prstGeom>
            <a:solidFill>
              <a:srgbClr val="29BA74"/>
            </a:solidFill>
            <a:ln w="9525" cap="rnd" cmpd="sng">
              <a:solidFill>
                <a:srgbClr val="29BA7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grpSp>
      <p:grpSp>
        <p:nvGrpSpPr>
          <p:cNvPr id="1282" name="Google Shape;316;p8"/>
          <p:cNvGrpSpPr/>
          <p:nvPr/>
        </p:nvGrpSpPr>
        <p:grpSpPr>
          <a:xfrm>
            <a:off x="7950083" y="5814792"/>
            <a:ext cx="288000" cy="288000"/>
            <a:chOff x="5409617" y="3305772"/>
            <a:chExt cx="288000" cy="288000"/>
          </a:xfrm>
        </p:grpSpPr>
        <p:sp>
          <p:nvSpPr>
            <p:cNvPr id="1283" name="Google Shape;317;p8"/>
            <p:cNvSpPr/>
            <p:nvPr/>
          </p:nvSpPr>
          <p:spPr>
            <a:xfrm>
              <a:off x="5409617" y="3305772"/>
              <a:ext cx="288000" cy="288000"/>
            </a:xfrm>
            <a:prstGeom prst="ellipse">
              <a:avLst/>
            </a:prstGeom>
            <a:solidFill>
              <a:srgbClr val="C9E7CA"/>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sp>
          <p:nvSpPr>
            <p:cNvPr id="1284" name="Google Shape;318;p8"/>
            <p:cNvSpPr/>
            <p:nvPr/>
          </p:nvSpPr>
          <p:spPr>
            <a:xfrm rot="-2448511">
              <a:off x="5463605" y="3379141"/>
              <a:ext cx="179945" cy="141450"/>
            </a:xfrm>
            <a:prstGeom prst="rightArrow">
              <a:avLst>
                <a:gd name="adj1" fmla="val 50000"/>
                <a:gd name="adj2" fmla="val 50000"/>
              </a:avLst>
            </a:prstGeom>
            <a:solidFill>
              <a:srgbClr val="29BA74"/>
            </a:solidFill>
            <a:ln w="9525" cap="rnd" cmpd="sng">
              <a:solidFill>
                <a:srgbClr val="29BA7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grpSp>
      <p:grpSp>
        <p:nvGrpSpPr>
          <p:cNvPr id="1285" name="Google Shape;319;p8"/>
          <p:cNvGrpSpPr/>
          <p:nvPr/>
        </p:nvGrpSpPr>
        <p:grpSpPr>
          <a:xfrm>
            <a:off x="5248258" y="5814792"/>
            <a:ext cx="288000" cy="288000"/>
            <a:chOff x="5409617" y="3305772"/>
            <a:chExt cx="288000" cy="288000"/>
          </a:xfrm>
        </p:grpSpPr>
        <p:sp>
          <p:nvSpPr>
            <p:cNvPr id="1286" name="Google Shape;320;p8"/>
            <p:cNvSpPr/>
            <p:nvPr/>
          </p:nvSpPr>
          <p:spPr>
            <a:xfrm>
              <a:off x="5409617" y="3305772"/>
              <a:ext cx="288000" cy="288000"/>
            </a:xfrm>
            <a:prstGeom prst="ellipse">
              <a:avLst/>
            </a:prstGeom>
            <a:solidFill>
              <a:srgbClr val="C9E7CA"/>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sp>
          <p:nvSpPr>
            <p:cNvPr id="1287" name="Google Shape;321;p8"/>
            <p:cNvSpPr/>
            <p:nvPr/>
          </p:nvSpPr>
          <p:spPr>
            <a:xfrm rot="-2448511">
              <a:off x="5463605" y="3379141"/>
              <a:ext cx="179945" cy="141450"/>
            </a:xfrm>
            <a:prstGeom prst="rightArrow">
              <a:avLst>
                <a:gd name="adj1" fmla="val 50000"/>
                <a:gd name="adj2" fmla="val 50000"/>
              </a:avLst>
            </a:prstGeom>
            <a:solidFill>
              <a:srgbClr val="29BA74"/>
            </a:solidFill>
            <a:ln w="9525" cap="rnd" cmpd="sng">
              <a:solidFill>
                <a:srgbClr val="29BA7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prstClr val="white"/>
                </a:buClr>
                <a:buSzPts val="1200"/>
                <a:buFont typeface="Trebuchet MS"/>
                <a:buNone/>
                <a:tabLst/>
                <a:defRPr/>
              </a:pPr>
              <a:endParaRPr kumimoji="0" sz="12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Trebuchet MS"/>
                <a:sym typeface="Trebuchet MS"/>
              </a:endParaRPr>
            </a:p>
          </p:txBody>
        </p:sp>
      </p:grpSp>
      <p:sp>
        <p:nvSpPr>
          <p:cNvPr id="1288" name="Speech Bubble: Rectangle with Corners Rounded 178"/>
          <p:cNvSpPr/>
          <p:nvPr/>
        </p:nvSpPr>
        <p:spPr>
          <a:xfrm>
            <a:off x="4090737" y="2003499"/>
            <a:ext cx="1276718" cy="449047"/>
          </a:xfrm>
          <a:prstGeom prst="wedgeRoundRectCallout">
            <a:avLst>
              <a:gd name="adj1" fmla="val -30634"/>
              <a:gd name="adj2" fmla="val 83935"/>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手段であって</a:t>
            </a:r>
            <a:b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指標ではない</a:t>
            </a:r>
            <a:endParaRPr kumimoji="1" 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289" name="Speech Bubble: Rectangle with Corners Rounded 183"/>
          <p:cNvSpPr/>
          <p:nvPr/>
        </p:nvSpPr>
        <p:spPr>
          <a:xfrm>
            <a:off x="2154639" y="3857986"/>
            <a:ext cx="1276718" cy="449047"/>
          </a:xfrm>
          <a:prstGeom prst="wedgeRoundRectCallout">
            <a:avLst>
              <a:gd name="adj1" fmla="val 81699"/>
              <a:gd name="adj2" fmla="val -78970"/>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手段であって</a:t>
            </a:r>
            <a:br>
              <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指標ではない</a:t>
            </a:r>
            <a:endParaRPr kumimoji="1" 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290" name="Speech Bubble: Rectangle with Corners Rounded 184"/>
          <p:cNvSpPr/>
          <p:nvPr/>
        </p:nvSpPr>
        <p:spPr>
          <a:xfrm>
            <a:off x="1539703" y="1864627"/>
            <a:ext cx="2216994" cy="578952"/>
          </a:xfrm>
          <a:prstGeom prst="wedgeRoundRectCallout">
            <a:avLst>
              <a:gd name="adj1" fmla="val 45082"/>
              <a:gd name="adj2" fmla="val 139489"/>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l" defTabSz="914400" rtl="0" eaLnBrk="1" fontAlgn="auto" latinLnBrk="0" hangingPunct="1">
              <a:lnSpc>
                <a:spcPct val="95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簡素化によって何を成果指標とするか</a:t>
            </a:r>
            <a:endParaRPr kumimoji="1" lang="en-US" altLang="ja-JP"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95000"/>
              </a:lnSpc>
              <a:spcBef>
                <a:spcPts val="0"/>
              </a:spcBef>
              <a:spcAft>
                <a:spcPts val="0"/>
              </a:spcAft>
              <a:buClrTx/>
              <a:buSzTx/>
              <a:buFontTx/>
              <a:buNone/>
              <a:tabLst/>
              <a:defRPr/>
            </a:pPr>
            <a:r>
              <a:rPr kumimoji="1" 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本事業においては作業工数</a:t>
            </a:r>
            <a:r>
              <a:rPr kumimoji="1" 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p>
        </p:txBody>
      </p:sp>
      <p:sp>
        <p:nvSpPr>
          <p:cNvPr id="1291" name="Speech Bubble: Rectangle with Corners Rounded 208"/>
          <p:cNvSpPr/>
          <p:nvPr/>
        </p:nvSpPr>
        <p:spPr>
          <a:xfrm>
            <a:off x="527738" y="3361148"/>
            <a:ext cx="1464593" cy="630323"/>
          </a:xfrm>
          <a:prstGeom prst="wedgeRoundRectCallout">
            <a:avLst>
              <a:gd name="adj1" fmla="val 93027"/>
              <a:gd name="adj2" fmla="val -116404"/>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l" defTabSz="914400" rtl="0" eaLnBrk="1" fontAlgn="auto" latinLnBrk="0" hangingPunct="1">
              <a:lnSpc>
                <a:spcPct val="95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中間アウトカムと最終アウトカムの因果関係が不明瞭</a:t>
            </a:r>
            <a:endParaRPr kumimoji="1" 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292" name="Speech Bubble: Rectangle with Corners Rounded 209"/>
          <p:cNvSpPr/>
          <p:nvPr/>
        </p:nvSpPr>
        <p:spPr>
          <a:xfrm>
            <a:off x="1539703" y="5984654"/>
            <a:ext cx="1464593" cy="630323"/>
          </a:xfrm>
          <a:prstGeom prst="wedgeRoundRectCallout">
            <a:avLst>
              <a:gd name="adj1" fmla="val 92370"/>
              <a:gd name="adj2" fmla="val -88917"/>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l" defTabSz="914400" rtl="0" eaLnBrk="1" fontAlgn="auto" latinLnBrk="0" hangingPunct="1">
              <a:lnSpc>
                <a:spcPct val="95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何をもって健全化とするかの指標がない</a:t>
            </a:r>
            <a:endParaRPr kumimoji="1" 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293" name="Speech Bubble: Rectangle with Corners Rounded 211"/>
          <p:cNvSpPr/>
          <p:nvPr/>
        </p:nvSpPr>
        <p:spPr>
          <a:xfrm>
            <a:off x="5742156" y="2119577"/>
            <a:ext cx="1464593" cy="461616"/>
          </a:xfrm>
          <a:prstGeom prst="wedgeRoundRectCallout">
            <a:avLst>
              <a:gd name="adj1" fmla="val 70683"/>
              <a:gd name="adj2" fmla="val 67468"/>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l" defTabSz="914400" rtl="0" eaLnBrk="1" fontAlgn="auto" latinLnBrk="0" hangingPunct="1">
              <a:lnSpc>
                <a:spcPct val="95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表記と目標の方向性がマッチしていない</a:t>
            </a:r>
            <a:endParaRPr kumimoji="1" 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294" name="Rectangle 213"/>
          <p:cNvSpPr/>
          <p:nvPr/>
        </p:nvSpPr>
        <p:spPr>
          <a:xfrm>
            <a:off x="8780391" y="2119577"/>
            <a:ext cx="2307912" cy="4035026"/>
          </a:xfrm>
          <a:prstGeom prst="rect">
            <a:avLst/>
          </a:prstGeom>
          <a:noFill/>
          <a:ln w="12700" cap="flat" cmpd="sng" algn="ctr">
            <a:solidFill>
              <a:srgbClr val="E71C57"/>
            </a:solid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1" lang="en-US" sz="20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295" name="Speech Bubble: Rectangle with Corners Rounded 212"/>
          <p:cNvSpPr/>
          <p:nvPr/>
        </p:nvSpPr>
        <p:spPr>
          <a:xfrm>
            <a:off x="9221665" y="1916668"/>
            <a:ext cx="1464593" cy="461616"/>
          </a:xfrm>
          <a:prstGeom prst="wedgeRoundRectCallout">
            <a:avLst>
              <a:gd name="adj1" fmla="val 45710"/>
              <a:gd name="adj2" fmla="val 23680"/>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l" defTabSz="914400" rtl="0" eaLnBrk="1" fontAlgn="auto" latinLnBrk="0" hangingPunct="1">
              <a:lnSpc>
                <a:spcPct val="95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何を指標として評価するか明確でない</a:t>
            </a:r>
            <a:endParaRPr kumimoji="1" 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296" name="Rectangle 215"/>
          <p:cNvSpPr/>
          <p:nvPr/>
        </p:nvSpPr>
        <p:spPr>
          <a:xfrm>
            <a:off x="5992958" y="4298382"/>
            <a:ext cx="2307912" cy="1804410"/>
          </a:xfrm>
          <a:prstGeom prst="rect">
            <a:avLst/>
          </a:prstGeom>
          <a:noFill/>
          <a:ln w="12700" cap="flat" cmpd="sng" algn="ctr">
            <a:solidFill>
              <a:srgbClr val="E71C57"/>
            </a:solid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1" lang="en-US" sz="20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297" name="Speech Bubble: Rectangle with Corners Rounded 210"/>
          <p:cNvSpPr/>
          <p:nvPr/>
        </p:nvSpPr>
        <p:spPr>
          <a:xfrm>
            <a:off x="6445690" y="6051337"/>
            <a:ext cx="1464593" cy="461616"/>
          </a:xfrm>
          <a:prstGeom prst="wedgeRoundRectCallout">
            <a:avLst>
              <a:gd name="adj1" fmla="val 28980"/>
              <a:gd name="adj2" fmla="val -19241"/>
              <a:gd name="adj3" fmla="val 16667"/>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l" defTabSz="914400" rtl="0" eaLnBrk="1" fontAlgn="auto" latinLnBrk="0" hangingPunct="1">
              <a:lnSpc>
                <a:spcPct val="95000"/>
              </a:lnSpc>
              <a:spcBef>
                <a:spcPts val="0"/>
              </a:spcBef>
              <a:spcAft>
                <a:spcPts val="0"/>
              </a:spcAft>
              <a:buClrTx/>
              <a:buSzTx/>
              <a:buFontTx/>
              <a:buNone/>
              <a:tabLst/>
              <a:defRPr/>
            </a:pPr>
            <a:r>
              <a:rPr kumimoji="1" lang="ja-JP" alt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何が指標となっているかわからない</a:t>
            </a:r>
            <a:endParaRPr kumimoji="1" lang="en-US" sz="1400" b="0" i="0" u="none" strike="noStrike" kern="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298" name="Rectangle 217"/>
          <p:cNvSpPr/>
          <p:nvPr/>
        </p:nvSpPr>
        <p:spPr>
          <a:xfrm>
            <a:off x="630000" y="45429"/>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評価の観点：地域課題に対するソリューションの適切性・妥当性</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299" name="Rectangle 217"/>
          <p:cNvSpPr/>
          <p:nvPr/>
        </p:nvSpPr>
        <p:spPr>
          <a:xfrm>
            <a:off x="7269733" y="106489"/>
            <a:ext cx="4806765" cy="442088"/>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例２：定量的なアウトカムに整理する前（</a:t>
            </a:r>
            <a:r>
              <a:rPr kumimoji="1" lang="ja-JP" altLang="en-US" sz="1600" b="1" i="0" u="sng" strike="noStrike" kern="0" cap="none" spc="0" normalizeH="0" baseline="0" noProof="0" dirty="0">
                <a:ln>
                  <a:noFill/>
                </a:ln>
                <a:solidFill>
                  <a:srgbClr val="FF0000"/>
                </a:solidFill>
                <a:effectLst/>
                <a:uLnTx/>
                <a:uFillTx/>
                <a:latin typeface="Trebuchet MS" panose="020B0603020202020204" pitchFamily="34" charset="0"/>
                <a:ea typeface="Meiryo UI" panose="020B0604030504040204" pitchFamily="50" charset="-128"/>
                <a:cs typeface="+mn-cs"/>
              </a:rPr>
              <a:t>不適切な</a:t>
            </a:r>
            <a:r>
              <a:rPr kumimoji="1" lang="ja-JP" altLang="en-US"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例）</a:t>
            </a:r>
            <a:endParaRPr kumimoji="1" lang="en-US" altLang="ja-JP"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algn="ctr">
              <a:buFont typeface="Trebuchet MS" panose="020B0603020202020204" pitchFamily="34" charset="0"/>
              <a:buChar char="​"/>
              <a:defRPr/>
            </a:pPr>
            <a:r>
              <a:rPr kumimoji="1" lang="ja-JP" altLang="en-US" sz="1600" kern="0" dirty="0">
                <a:solidFill>
                  <a:srgbClr val="575757"/>
                </a:solidFill>
                <a:latin typeface="Trebuchet MS" panose="020B0603020202020204" pitchFamily="34" charset="0"/>
                <a:ea typeface="Meiryo UI" panose="020B0604030504040204" pitchFamily="50" charset="-128"/>
              </a:rPr>
              <a:t>（本資料は資料作成後、削除ください）</a:t>
            </a:r>
            <a:endParaRPr kumimoji="1" lang="en-US" altLang="ja-JP" sz="1600" b="0" i="0" u="none" strike="noStrike" kern="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2" name="テキスト ボックス 1">
            <a:extLst>
              <a:ext uri="{FF2B5EF4-FFF2-40B4-BE49-F238E27FC236}">
                <a16:creationId xmlns:a16="http://schemas.microsoft.com/office/drawing/2014/main" id="{B1934302-6C90-C9BF-B023-5AFAAA6EFF92}"/>
              </a:ext>
            </a:extLst>
          </p:cNvPr>
          <p:cNvSpPr txBox="1"/>
          <p:nvPr/>
        </p:nvSpPr>
        <p:spPr>
          <a:xfrm>
            <a:off x="4450861" y="693515"/>
            <a:ext cx="2596484" cy="64633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wrap="square" numCol="1" spcCol="0" rtlCol="0" fromWordArt="0" anchor="ctr" anchorCtr="0" forceAA="0" compatLnSpc="1">
            <a:spAutoFit/>
          </a:bodyPr>
          <a:lstStyle/>
          <a:p>
            <a:pPr algn="ctr"/>
            <a:r>
              <a:rPr kumimoji="1" lang="ja-JP" altLang="en-US" sz="3600" u="sng" dirty="0">
                <a:solidFill>
                  <a:srgbClr val="FF0000"/>
                </a:solidFill>
              </a:rPr>
              <a:t>記載例</a:t>
            </a:r>
          </a:p>
        </p:txBody>
      </p:sp>
    </p:spTree>
    <p:extLst>
      <p:ext uri="{BB962C8B-B14F-4D97-AF65-F5344CB8AC3E}">
        <p14:creationId xmlns:p14="http://schemas.microsoft.com/office/powerpoint/2010/main" val="324196601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03"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8" imgW="395" imgH="396" progId="TCLayout.ActiveDocument.1">
                  <p:embed/>
                </p:oleObj>
              </mc:Choice>
              <mc:Fallback>
                <p:oleObj name="think-cell スライド" r:id="rId8" imgW="395" imgH="396" progId="TCLayout.ActiveDocument.1">
                  <p:embed/>
                  <p:pic>
                    <p:nvPicPr>
                      <p:cNvPr id="1403" name="think-cell data - do not delete" hidden="1"/>
                      <p:cNvPicPr>
                        <a:picLocks noChangeAspect="1"/>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1404" name="タイトル 1"/>
          <p:cNvSpPr>
            <a:spLocks noGrp="1"/>
          </p:cNvSpPr>
          <p:nvPr>
            <p:ph type="title"/>
          </p:nvPr>
        </p:nvSpPr>
        <p:spPr>
          <a:xfrm>
            <a:off x="630000" y="622800"/>
            <a:ext cx="10933350" cy="553998"/>
          </a:xfrm>
        </p:spPr>
        <p:txBody>
          <a:bodyPr vert="horz"/>
          <a:lstStyle/>
          <a:p>
            <a:pPr>
              <a:tabLst>
                <a:tab pos="3556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成果 </a:t>
            </a:r>
            <a:r>
              <a:rPr kumimoji="1" lang="en-US" altLang="ja-JP">
                <a:solidFill>
                  <a:srgbClr val="FE9341"/>
                </a:solidFill>
                <a:latin typeface="Trebuchet MS" panose="020B0603020202020204" pitchFamily="34" charset="0"/>
                <a:ea typeface="Meiryo UI" panose="020B0604030504040204" pitchFamily="50" charset="-128"/>
              </a:rPr>
              <a:t>(</a:t>
            </a:r>
            <a:r>
              <a:rPr kumimoji="1" lang="ja-JP" altLang="en-US">
                <a:solidFill>
                  <a:srgbClr val="FE9341"/>
                </a:solidFill>
                <a:latin typeface="Trebuchet MS" panose="020B0603020202020204" pitchFamily="34" charset="0"/>
                <a:ea typeface="Meiryo UI" panose="020B0604030504040204" pitchFamily="50" charset="-128"/>
              </a:rPr>
              <a:t>アウトカム</a:t>
            </a: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指標</a:t>
            </a:r>
            <a:br>
              <a:rPr kumimoji="1" lang="en-US" altLang="ja-JP">
                <a:solidFill>
                  <a:srgbClr val="FE9341"/>
                </a:solidFill>
                <a:latin typeface="Trebuchet MS" panose="020B0603020202020204" pitchFamily="34" charset="0"/>
                <a:ea typeface="Meiryo UI" panose="020B0604030504040204" pitchFamily="50" charset="-128"/>
              </a:rPr>
            </a:br>
            <a:r>
              <a:rPr kumimoji="1" lang="en-US" altLang="ja-JP" sz="1600">
                <a:solidFill>
                  <a:srgbClr val="575757"/>
                </a:solidFill>
                <a:latin typeface="Trebuchet MS" panose="020B0603020202020204" pitchFamily="34" charset="0"/>
                <a:ea typeface="Meiryo UI" panose="020B0604030504040204" pitchFamily="50" charset="-128"/>
              </a:rPr>
              <a:t>b.</a:t>
            </a:r>
            <a:r>
              <a:rPr kumimoji="1" lang="ja-JP" altLang="en-US" sz="1600">
                <a:solidFill>
                  <a:srgbClr val="575757"/>
                </a:solidFill>
                <a:latin typeface="Trebuchet MS" panose="020B0603020202020204" pitchFamily="34" charset="0"/>
                <a:ea typeface="Meiryo UI" panose="020B0604030504040204" pitchFamily="50" charset="-128"/>
              </a:rPr>
              <a:t>成果 </a:t>
            </a:r>
            <a:r>
              <a:rPr kumimoji="1" lang="en-US" altLang="ja-JP" sz="1600">
                <a:solidFill>
                  <a:srgbClr val="575757"/>
                </a:solidFill>
                <a:latin typeface="Trebuchet MS" panose="020B0603020202020204" pitchFamily="34" charset="0"/>
                <a:ea typeface="Meiryo UI" panose="020B0604030504040204" pitchFamily="50" charset="-128"/>
              </a:rPr>
              <a:t>(</a:t>
            </a:r>
            <a:r>
              <a:rPr kumimoji="1" lang="ja-JP" altLang="en-US" sz="1600">
                <a:solidFill>
                  <a:srgbClr val="575757"/>
                </a:solidFill>
                <a:latin typeface="Trebuchet MS" panose="020B0603020202020204" pitchFamily="34" charset="0"/>
                <a:ea typeface="Meiryo UI" panose="020B0604030504040204" pitchFamily="50" charset="-128"/>
              </a:rPr>
              <a:t>アウトカム</a:t>
            </a:r>
            <a:r>
              <a:rPr kumimoji="1" lang="en-US" altLang="ja-JP" sz="1600">
                <a:solidFill>
                  <a:srgbClr val="575757"/>
                </a:solidFill>
                <a:latin typeface="Trebuchet MS" panose="020B0603020202020204" pitchFamily="34" charset="0"/>
                <a:ea typeface="Meiryo UI" panose="020B0604030504040204" pitchFamily="50" charset="-128"/>
              </a:rPr>
              <a:t>) </a:t>
            </a:r>
            <a:r>
              <a:rPr kumimoji="1" lang="ja-JP" altLang="en-US" sz="1600">
                <a:solidFill>
                  <a:srgbClr val="575757"/>
                </a:solidFill>
                <a:latin typeface="Trebuchet MS" panose="020B0603020202020204" pitchFamily="34" charset="0"/>
                <a:ea typeface="Meiryo UI" panose="020B0604030504040204" pitchFamily="50" charset="-128"/>
              </a:rPr>
              <a:t>指標の設定</a:t>
            </a:r>
            <a:endParaRPr kumimoji="1" lang="en-US">
              <a:solidFill>
                <a:srgbClr val="575757"/>
              </a:solidFill>
              <a:latin typeface="Trebuchet MS" panose="020B0603020202020204" pitchFamily="34" charset="0"/>
              <a:ea typeface="Meiryo UI" panose="020B0604030504040204" pitchFamily="50" charset="-128"/>
            </a:endParaRPr>
          </a:p>
        </p:txBody>
      </p:sp>
      <p:cxnSp>
        <p:nvCxnSpPr>
          <p:cNvPr id="1405" name="Straight Connector 71"/>
          <p:cNvCxnSpPr>
            <a:cxnSpLocks/>
          </p:cNvCxnSpPr>
          <p:nvPr/>
        </p:nvCxnSpPr>
        <p:spPr>
          <a:xfrm>
            <a:off x="630000" y="2868758"/>
            <a:ext cx="10933350"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406" name="Straight Connector 71"/>
          <p:cNvCxnSpPr>
            <a:cxnSpLocks/>
          </p:cNvCxnSpPr>
          <p:nvPr/>
        </p:nvCxnSpPr>
        <p:spPr>
          <a:xfrm>
            <a:off x="630000" y="4058961"/>
            <a:ext cx="10933350"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407" name="Straight Connector 71"/>
          <p:cNvCxnSpPr>
            <a:cxnSpLocks/>
          </p:cNvCxnSpPr>
          <p:nvPr/>
        </p:nvCxnSpPr>
        <p:spPr>
          <a:xfrm>
            <a:off x="630000" y="5249164"/>
            <a:ext cx="10933350"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1408" name="テキスト ボックス 40"/>
          <p:cNvSpPr txBox="1"/>
          <p:nvPr/>
        </p:nvSpPr>
        <p:spPr>
          <a:xfrm>
            <a:off x="3076691" y="1728006"/>
            <a:ext cx="1392942"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なし</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09" name="テキスト ボックス 41"/>
          <p:cNvSpPr txBox="1"/>
          <p:nvPr/>
        </p:nvSpPr>
        <p:spPr>
          <a:xfrm>
            <a:off x="3076691" y="2918208"/>
            <a:ext cx="1392942"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n-ea"/>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n-ea"/>
              <a:cs typeface="+mn-cs"/>
            </a:endParaRPr>
          </a:p>
        </p:txBody>
      </p:sp>
      <p:sp>
        <p:nvSpPr>
          <p:cNvPr id="1410" name="テキスト ボックス 43"/>
          <p:cNvSpPr txBox="1"/>
          <p:nvPr/>
        </p:nvSpPr>
        <p:spPr>
          <a:xfrm>
            <a:off x="3076691" y="4108411"/>
            <a:ext cx="1392942"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11" name="テキスト ボックス 44"/>
          <p:cNvSpPr txBox="1"/>
          <p:nvPr/>
        </p:nvSpPr>
        <p:spPr>
          <a:xfrm>
            <a:off x="3076691" y="5298613"/>
            <a:ext cx="1392942"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12" name="テキスト ボックス 48"/>
          <p:cNvSpPr txBox="1"/>
          <p:nvPr/>
        </p:nvSpPr>
        <p:spPr>
          <a:xfrm>
            <a:off x="4584782" y="1728006"/>
            <a:ext cx="1392943"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のべ</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人</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13" name="テキスト ボックス 49"/>
          <p:cNvSpPr txBox="1"/>
          <p:nvPr/>
        </p:nvSpPr>
        <p:spPr>
          <a:xfrm>
            <a:off x="4584782" y="2918208"/>
            <a:ext cx="1392943"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p:txBody>
      </p:sp>
      <p:sp>
        <p:nvSpPr>
          <p:cNvPr id="1414" name="テキスト ボックス 50"/>
          <p:cNvSpPr txBox="1"/>
          <p:nvPr/>
        </p:nvSpPr>
        <p:spPr>
          <a:xfrm>
            <a:off x="4584782" y="4108411"/>
            <a:ext cx="1392943"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p:txBody>
      </p:sp>
      <p:sp>
        <p:nvSpPr>
          <p:cNvPr id="1415" name="テキスト ボックス 51"/>
          <p:cNvSpPr txBox="1"/>
          <p:nvPr/>
        </p:nvSpPr>
        <p:spPr>
          <a:xfrm>
            <a:off x="4584782" y="5298613"/>
            <a:ext cx="1392943"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p:txBody>
      </p:sp>
      <p:sp>
        <p:nvSpPr>
          <p:cNvPr id="1416" name="テキスト ボックス 97"/>
          <p:cNvSpPr txBox="1"/>
          <p:nvPr/>
        </p:nvSpPr>
        <p:spPr>
          <a:xfrm>
            <a:off x="6092873" y="1728006"/>
            <a:ext cx="3402145"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運行開始前の高齢者の利用意識調査から運行計画時に、一便当たりの利用者数を</a:t>
            </a:r>
            <a:b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b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人として見込んだ数値</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17" name="テキスト ボックス 98"/>
          <p:cNvSpPr txBox="1"/>
          <p:nvPr/>
        </p:nvSpPr>
        <p:spPr>
          <a:xfrm>
            <a:off x="6092873" y="2918208"/>
            <a:ext cx="3402145"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18" name="テキスト ボックス 99"/>
          <p:cNvSpPr txBox="1"/>
          <p:nvPr/>
        </p:nvSpPr>
        <p:spPr>
          <a:xfrm>
            <a:off x="6092873" y="4108411"/>
            <a:ext cx="3402145"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19" name="テキスト ボックス 100"/>
          <p:cNvSpPr txBox="1"/>
          <p:nvPr/>
        </p:nvSpPr>
        <p:spPr>
          <a:xfrm>
            <a:off x="6092873" y="5298613"/>
            <a:ext cx="3402145"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20" name="テキスト ボックス 104"/>
          <p:cNvSpPr txBox="1"/>
          <p:nvPr/>
        </p:nvSpPr>
        <p:spPr>
          <a:xfrm>
            <a:off x="9610167" y="1728006"/>
            <a:ext cx="1953183"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オンデマンドバス予約時の調査</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21" name="テキスト ボックス 105"/>
          <p:cNvSpPr txBox="1"/>
          <p:nvPr/>
        </p:nvSpPr>
        <p:spPr>
          <a:xfrm>
            <a:off x="9610167" y="2918209"/>
            <a:ext cx="1953183"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22" name="テキスト ボックス 106"/>
          <p:cNvSpPr txBox="1"/>
          <p:nvPr/>
        </p:nvSpPr>
        <p:spPr>
          <a:xfrm>
            <a:off x="9610167" y="4108412"/>
            <a:ext cx="1953183"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23" name="テキスト ボックス 107"/>
          <p:cNvSpPr txBox="1"/>
          <p:nvPr/>
        </p:nvSpPr>
        <p:spPr>
          <a:xfrm>
            <a:off x="9610167" y="5298613"/>
            <a:ext cx="1953183" cy="1091301"/>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24" name="テキスト ボックス 42"/>
          <p:cNvSpPr txBox="1"/>
          <p:nvPr/>
        </p:nvSpPr>
        <p:spPr>
          <a:xfrm>
            <a:off x="576000" y="360000"/>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Ⅱ</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目指す姿</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25" name="テキスト ボックス 9"/>
          <p:cNvSpPr txBox="1"/>
          <p:nvPr/>
        </p:nvSpPr>
        <p:spPr>
          <a:xfrm>
            <a:off x="630000" y="1728006"/>
            <a:ext cx="2331542" cy="1091301"/>
          </a:xfrm>
          <a:prstGeom prst="rect">
            <a:avLst/>
          </a:prstGeom>
          <a:noFill/>
          <a:ln w="28575" cap="rnd" cmpd="sng" algn="ctr">
            <a:solidFill>
              <a:srgbClr val="64A5C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XXXX</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高齢者のオンデマンドバス</a:t>
            </a:r>
            <a:b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br>
            <a:r>
              <a:rPr kumimoji="1" lang="ja-JP" altLang="en-US"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利用者数</a:t>
            </a:r>
            <a:r>
              <a:rPr kumimoji="1" lang="en-US" altLang="ja-JP" sz="1400" b="0" i="0" u="none" strike="noStrike" kern="1200" cap="none" spc="0" normalizeH="0" baseline="0" noProof="0">
                <a:ln>
                  <a:noFill/>
                </a:ln>
                <a:solidFill>
                  <a:srgbClr val="3EAD92"/>
                </a:solidFill>
                <a:effectLst/>
                <a:uLnTx/>
                <a:uFillTx/>
                <a:latin typeface="Meiryo UI" panose="020B0604030504040204" pitchFamily="50" charset="-128"/>
                <a:ea typeface="Meiryo UI" panose="020B0604030504040204"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426" name="テキスト ボックス 10"/>
          <p:cNvSpPr txBox="1"/>
          <p:nvPr/>
        </p:nvSpPr>
        <p:spPr>
          <a:xfrm>
            <a:off x="630000" y="2918208"/>
            <a:ext cx="2331542" cy="1091301"/>
          </a:xfrm>
          <a:prstGeom prst="rect">
            <a:avLst/>
          </a:prstGeom>
          <a:noFill/>
          <a:ln w="28575" cap="rnd" cmpd="sng" algn="ctr">
            <a:solidFill>
              <a:srgbClr val="64A5C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427" name="テキスト ボックス 11"/>
          <p:cNvSpPr txBox="1"/>
          <p:nvPr/>
        </p:nvSpPr>
        <p:spPr>
          <a:xfrm>
            <a:off x="630000" y="4108411"/>
            <a:ext cx="2331542" cy="1091301"/>
          </a:xfrm>
          <a:prstGeom prst="rect">
            <a:avLst/>
          </a:prstGeom>
          <a:noFill/>
          <a:ln w="28575" cap="rnd" cmpd="sng" algn="ctr">
            <a:solidFill>
              <a:srgbClr val="64A5C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428" name="テキスト ボックス 12"/>
          <p:cNvSpPr txBox="1"/>
          <p:nvPr/>
        </p:nvSpPr>
        <p:spPr>
          <a:xfrm>
            <a:off x="630000" y="5298613"/>
            <a:ext cx="2331542" cy="1091301"/>
          </a:xfrm>
          <a:prstGeom prst="rect">
            <a:avLst/>
          </a:prstGeom>
          <a:noFill/>
          <a:ln w="28575" cap="rnd" cmpd="sng" algn="ctr">
            <a:solidFill>
              <a:srgbClr val="64A5CC"/>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XXXX</a:t>
            </a:r>
            <a:endParaRPr kumimoji="1" lang="en-US"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1429" name="Textfeld 1"/>
          <p:cNvSpPr txBox="1"/>
          <p:nvPr>
            <p:custDataLst>
              <p:tags r:id="rId1"/>
            </p:custDataLst>
          </p:nvPr>
        </p:nvSpPr>
        <p:spPr>
          <a:xfrm>
            <a:off x="630000" y="1376640"/>
            <a:ext cx="2331542" cy="294302"/>
          </a:xfrm>
          <a:prstGeom prst="rect">
            <a:avLst/>
          </a:prstGeom>
          <a:solidFill>
            <a:srgbClr val="FF8222"/>
          </a:solidFill>
        </p:spPr>
        <p:txBody>
          <a:bodyPr vert="horz" wrap="square" lIns="36000" tIns="36000" rIns="36000" bIns="36000" rtlCol="0" anchor="b">
            <a:no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ja-JP" altLang="en-US" sz="1600" b="0" i="0" u="none" strike="noStrike" kern="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成果 </a:t>
            </a:r>
            <a:r>
              <a:rPr kumimoji="0" lang="en-US" altLang="ja-JP" sz="1600" b="0" i="0" u="none" strike="noStrike" kern="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a:t>
            </a:r>
            <a:r>
              <a:rPr kumimoji="0" lang="ja-JP" altLang="en-US" sz="1600" b="0" i="0" u="none" strike="noStrike" kern="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アウトカム</a:t>
            </a:r>
            <a:r>
              <a:rPr kumimoji="0" lang="en-US" altLang="ja-JP" sz="1600" b="0" i="0" u="none" strike="noStrike" kern="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 </a:t>
            </a:r>
            <a:r>
              <a:rPr kumimoji="0" lang="ja-JP" altLang="en-US" sz="1600" b="0" i="0" u="none" strike="noStrike" kern="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指標</a:t>
            </a:r>
          </a:p>
        </p:txBody>
      </p:sp>
      <p:sp>
        <p:nvSpPr>
          <p:cNvPr id="1430" name="Textfeld 1"/>
          <p:cNvSpPr txBox="1"/>
          <p:nvPr>
            <p:custDataLst>
              <p:tags r:id="rId2"/>
            </p:custDataLst>
          </p:nvPr>
        </p:nvSpPr>
        <p:spPr>
          <a:xfrm>
            <a:off x="3076691" y="1376640"/>
            <a:ext cx="1392942" cy="294302"/>
          </a:xfrm>
          <a:prstGeom prst="rect">
            <a:avLst/>
          </a:prstGeom>
          <a:solidFill>
            <a:srgbClr val="FF8222"/>
          </a:solidFill>
        </p:spPr>
        <p:txBody>
          <a:bodyPr vert="horz" wrap="square" lIns="36000" tIns="36000" rIns="36000" bIns="36000" rtlCol="0" anchor="b">
            <a:no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ja-JP" altLang="en-US" sz="1600" b="0" i="0" u="none" strike="noStrike" kern="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現状値</a:t>
            </a:r>
          </a:p>
        </p:txBody>
      </p:sp>
      <p:sp>
        <p:nvSpPr>
          <p:cNvPr id="1431" name="Textfeld 1"/>
          <p:cNvSpPr txBox="1"/>
          <p:nvPr>
            <p:custDataLst>
              <p:tags r:id="rId3"/>
            </p:custDataLst>
          </p:nvPr>
        </p:nvSpPr>
        <p:spPr>
          <a:xfrm>
            <a:off x="4584782" y="1376640"/>
            <a:ext cx="1392943" cy="294302"/>
          </a:xfrm>
          <a:prstGeom prst="rect">
            <a:avLst/>
          </a:prstGeom>
          <a:solidFill>
            <a:srgbClr val="FF8222"/>
          </a:solidFill>
        </p:spPr>
        <p:txBody>
          <a:bodyPr vert="horz" wrap="square" lIns="36000" tIns="36000" rIns="36000" bIns="36000" rtlCol="0" anchor="b">
            <a:no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ja-JP" altLang="en-US" sz="1600" b="0" i="0" u="none" strike="noStrike" kern="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目標値</a:t>
            </a:r>
          </a:p>
        </p:txBody>
      </p:sp>
      <p:sp>
        <p:nvSpPr>
          <p:cNvPr id="1432" name="Textfeld 1"/>
          <p:cNvSpPr txBox="1"/>
          <p:nvPr>
            <p:custDataLst>
              <p:tags r:id="rId4"/>
            </p:custDataLst>
          </p:nvPr>
        </p:nvSpPr>
        <p:spPr>
          <a:xfrm>
            <a:off x="6092873" y="1376640"/>
            <a:ext cx="3402145" cy="294302"/>
          </a:xfrm>
          <a:prstGeom prst="rect">
            <a:avLst/>
          </a:prstGeom>
          <a:solidFill>
            <a:srgbClr val="FF8222"/>
          </a:solidFill>
        </p:spPr>
        <p:txBody>
          <a:bodyPr vert="horz" wrap="square" lIns="36000" tIns="36000" rIns="36000" bIns="36000" rtlCol="0" anchor="b">
            <a:no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ja-JP" altLang="en-US" sz="1600" b="0" i="0" u="none" strike="noStrike" kern="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目標値設定の考え方</a:t>
            </a:r>
          </a:p>
        </p:txBody>
      </p:sp>
      <p:sp>
        <p:nvSpPr>
          <p:cNvPr id="1433" name="Textfeld 1"/>
          <p:cNvSpPr txBox="1"/>
          <p:nvPr>
            <p:custDataLst>
              <p:tags r:id="rId5"/>
            </p:custDataLst>
          </p:nvPr>
        </p:nvSpPr>
        <p:spPr>
          <a:xfrm>
            <a:off x="9610168" y="1376640"/>
            <a:ext cx="1953183" cy="294302"/>
          </a:xfrm>
          <a:prstGeom prst="rect">
            <a:avLst/>
          </a:prstGeom>
          <a:solidFill>
            <a:srgbClr val="FF8222"/>
          </a:solidFill>
        </p:spPr>
        <p:txBody>
          <a:bodyPr vert="horz" wrap="square" lIns="36000" tIns="36000" rIns="36000" bIns="36000" rtlCol="0" anchor="b">
            <a:no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ja-JP" altLang="en-US" sz="1600" b="0" i="0" u="none" strike="noStrike" kern="0" cap="none" spc="0" normalizeH="0" baseline="0" noProof="0">
                <a:ln>
                  <a:noFill/>
                </a:ln>
                <a:solidFill>
                  <a:srgbClr val="FFFFFF"/>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測定方法</a:t>
            </a:r>
          </a:p>
        </p:txBody>
      </p:sp>
      <p:sp>
        <p:nvSpPr>
          <p:cNvPr id="1434" name="Oval 20"/>
          <p:cNvSpPr>
            <a:spLocks noChangeAspect="1" noChangeArrowheads="1"/>
          </p:cNvSpPr>
          <p:nvPr/>
        </p:nvSpPr>
        <p:spPr>
          <a:xfrm>
            <a:off x="630000"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dirty="0">
                <a:solidFill>
                  <a:prstClr val="white"/>
                </a:solidFill>
                <a:latin typeface="Trebuchet MS" panose="020B0603020202020204" pitchFamily="34" charset="0"/>
              </a:rPr>
              <a:t>３</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sp>
        <p:nvSpPr>
          <p:cNvPr id="1435" name="Rectangle 217"/>
          <p:cNvSpPr/>
          <p:nvPr/>
        </p:nvSpPr>
        <p:spPr>
          <a:xfrm>
            <a:off x="630000" y="45429"/>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評価の観点：地域課題に対するソリューションの適切性・妥当性</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Tree>
    <p:extLst>
      <p:ext uri="{BB962C8B-B14F-4D97-AF65-F5344CB8AC3E}">
        <p14:creationId xmlns:p14="http://schemas.microsoft.com/office/powerpoint/2010/main" val="40400133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41" name="think-cell data - do not delete"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8" imgW="395" imgH="396" progId="TCLayout.ActiveDocument.1">
                  <p:embed/>
                </p:oleObj>
              </mc:Choice>
              <mc:Fallback>
                <p:oleObj name="think-cell スライド" r:id="rId8" imgW="395" imgH="396" progId="TCLayout.ActiveDocument.1">
                  <p:embed/>
                  <p:pic>
                    <p:nvPicPr>
                      <p:cNvPr id="1441" name="think-cell data - do not delete" hidden="1"/>
                      <p:cNvPicPr>
                        <a:picLocks noChangeAspect="1"/>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1442" name="Rectangle 2"/>
          <p:cNvSpPr/>
          <p:nvPr/>
        </p:nvSpPr>
        <p:spPr>
          <a:xfrm>
            <a:off x="6276227" y="1705610"/>
            <a:ext cx="2540370" cy="1609090"/>
          </a:xfrm>
          <a:prstGeom prst="rect">
            <a:avLst/>
          </a:prstGeom>
          <a:solidFill>
            <a:srgbClr val="FFFFFF"/>
          </a:solidFill>
          <a:ln w="9525" cap="flat" cmpd="sng" algn="ctr">
            <a:no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90000" bIns="0" rtlCol="0" anchor="t">
            <a:noAutofit/>
          </a:bodyPr>
          <a:lstStyle/>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高齢者のオンデマンドバス</a:t>
            </a:r>
            <a:b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利用者数</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 のべ</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xx</a:t>
            </a: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人</a:t>
            </a:r>
            <a:endPar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endPar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43" name="Rectangle 2"/>
          <p:cNvSpPr/>
          <p:nvPr/>
        </p:nvSpPr>
        <p:spPr>
          <a:xfrm>
            <a:off x="9022980" y="1705610"/>
            <a:ext cx="2540370" cy="1609090"/>
          </a:xfrm>
          <a:prstGeom prst="rect">
            <a:avLst/>
          </a:prstGeom>
          <a:solidFill>
            <a:srgbClr val="FFFFFF"/>
          </a:solidFill>
          <a:ln w="9525" cap="flat" cmpd="sng" algn="ctr">
            <a:no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0" tIns="0" rIns="90000" bIns="0" rtlCol="0" anchor="t">
            <a:noAutofit/>
          </a:bodyPr>
          <a:lstStyle/>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高齢者の外出機会増加に</a:t>
            </a:r>
            <a:b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伴うコミュニティ活性化</a:t>
            </a:r>
            <a:endPar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近隣住民</a:t>
            </a:r>
            <a: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親族の送迎負担軽減</a:t>
            </a:r>
            <a:endPar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44" name="Textfeld 1"/>
          <p:cNvSpPr txBox="1"/>
          <p:nvPr>
            <p:custDataLst>
              <p:tags r:id="rId1"/>
            </p:custDataLst>
          </p:nvPr>
        </p:nvSpPr>
        <p:spPr>
          <a:xfrm>
            <a:off x="6276225" y="1090482"/>
            <a:ext cx="5287124" cy="294302"/>
          </a:xfrm>
          <a:prstGeom prst="rect">
            <a:avLst/>
          </a:prstGeom>
          <a:solidFill>
            <a:schemeClr val="tx2"/>
          </a:solidFill>
        </p:spPr>
        <p:txBody>
          <a:bodyPr vert="horz" wrap="square" lIns="36000" tIns="36000" rIns="36000" bIns="36000" rtlCol="0" anchor="b">
            <a:no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中間アウトカム </a:t>
            </a:r>
            <a:r>
              <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a:t>
            </a:r>
            <a:r>
              <a:rPr lang="ja-JP" altLang="en-US" sz="1600">
                <a:solidFill>
                  <a:prstClr val="white"/>
                </a:solidFill>
                <a:latin typeface="Trebuchet MS" panose="020B0603020202020204" pitchFamily="34" charset="0"/>
                <a:ea typeface="Meiryo UI" panose="020B0604030504040204" pitchFamily="50" charset="-128"/>
              </a:rPr>
              <a:t>補助事業</a:t>
            </a:r>
            <a:r>
              <a:rPr kumimoji="0" lang="en-US" altLang="ja-JP"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a:t>
            </a:r>
          </a:p>
        </p:txBody>
      </p:sp>
      <p:sp>
        <p:nvSpPr>
          <p:cNvPr id="1445" name="Textfeld 1"/>
          <p:cNvSpPr txBox="1"/>
          <p:nvPr>
            <p:custDataLst>
              <p:tags r:id="rId2"/>
            </p:custDataLst>
          </p:nvPr>
        </p:nvSpPr>
        <p:spPr>
          <a:xfrm>
            <a:off x="597838" y="1090482"/>
            <a:ext cx="5446798" cy="294302"/>
          </a:xfrm>
          <a:prstGeom prst="rect">
            <a:avLst/>
          </a:prstGeom>
          <a:solidFill>
            <a:schemeClr val="tx2"/>
          </a:solidFill>
        </p:spPr>
        <p:txBody>
          <a:bodyPr vert="horz" wrap="square" lIns="36000" tIns="36000" rIns="36000" bIns="36000" rtlCol="0" anchor="b">
            <a:no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ja-JP" altLang="en-US" sz="1600" b="0" i="0" u="none" strike="noStrike" kern="1200" cap="none" spc="0" normalizeH="0" baseline="0" noProof="0">
                <a:ln>
                  <a:noFill/>
                </a:ln>
                <a:solidFill>
                  <a:prstClr val="white"/>
                </a:solidFill>
                <a:effectLst/>
                <a:uLnTx/>
                <a:uFillTx/>
                <a:latin typeface="Trebuchet MS" panose="020B0603020202020204" pitchFamily="34" charset="0"/>
                <a:ea typeface="Meiryo UI" panose="020B0604030504040204" pitchFamily="50" charset="-128"/>
                <a:cs typeface="+mn-cs"/>
              </a:rPr>
              <a:t>ソリューションの概要</a:t>
            </a:r>
          </a:p>
        </p:txBody>
      </p:sp>
      <p:sp>
        <p:nvSpPr>
          <p:cNvPr id="1446" name="Rectangle 2"/>
          <p:cNvSpPr/>
          <p:nvPr/>
        </p:nvSpPr>
        <p:spPr>
          <a:xfrm>
            <a:off x="783455" y="1926689"/>
            <a:ext cx="4968446" cy="1477468"/>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Autofit/>
          </a:bodyPr>
          <a:lstStyle/>
          <a:p>
            <a:pPr marL="0" marR="0" lvl="0" indent="0"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ソリューションの概要を</a:t>
            </a:r>
            <a:r>
              <a:rPr kumimoji="1" lang="ja-JP" altLang="en-US" sz="1400">
                <a:solidFill>
                  <a:srgbClr val="575757"/>
                </a:solidFill>
                <a:latin typeface="Trebuchet MS" panose="020B0603020202020204" pitchFamily="34" charset="0"/>
                <a:ea typeface="Meiryo UI" panose="020B0604030504040204" pitchFamily="50" charset="-128"/>
              </a:rPr>
              <a:t>出来る限り詳細に</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記載すること</a:t>
            </a:r>
            <a:b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en-US" altLang="ja-JP" sz="1400">
                <a:solidFill>
                  <a:srgbClr val="575757"/>
                </a:solidFill>
                <a:latin typeface="Trebuchet MS" panose="020B0603020202020204" pitchFamily="34" charset="0"/>
                <a:ea typeface="Meiryo UI" panose="020B0604030504040204" pitchFamily="50" charset="-128"/>
              </a:rPr>
              <a:t> </a:t>
            </a: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以下の内容を含めること</a:t>
            </a: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p>
          <a:p>
            <a:pPr marL="324000" marR="0" lvl="1" indent="-216000" defTabSz="914400" rtl="0" eaLnBrk="1" fontAlgn="auto" latinLnBrk="0" hangingPunct="1">
              <a:lnSpc>
                <a:spcPct val="100000"/>
              </a:lnSpc>
              <a:spcBef>
                <a:spcPts val="0"/>
              </a:spcBef>
              <a:spcAft>
                <a:spcPts val="0"/>
              </a:spcAft>
              <a:buClr>
                <a:srgbClr val="FE9341"/>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デジタル技術の内容</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324000" marR="0" lvl="1" indent="-216000" defTabSz="914400" rtl="0" eaLnBrk="1" fontAlgn="auto" latinLnBrk="0" hangingPunct="1">
              <a:lnSpc>
                <a:spcPct val="100000"/>
              </a:lnSpc>
              <a:spcBef>
                <a:spcPts val="0"/>
              </a:spcBef>
              <a:spcAft>
                <a:spcPts val="0"/>
              </a:spcAft>
              <a:buClr>
                <a:srgbClr val="FE9341"/>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主要機器、無線通信技術等の通信インフラ</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324000" marR="0" lvl="1" indent="-216000" defTabSz="914400" rtl="0" eaLnBrk="1" fontAlgn="auto" latinLnBrk="0" hangingPunct="1">
              <a:lnSpc>
                <a:spcPct val="100000"/>
              </a:lnSpc>
              <a:spcBef>
                <a:spcPts val="0"/>
              </a:spcBef>
              <a:spcAft>
                <a:spcPts val="0"/>
              </a:spcAft>
              <a:buClr>
                <a:srgbClr val="FE9341"/>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受益者等のステークホルダー、運用主体、展開先など</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47" name="タイトル 1"/>
          <p:cNvSpPr>
            <a:spLocks noGrp="1"/>
          </p:cNvSpPr>
          <p:nvPr>
            <p:ph type="title"/>
          </p:nvPr>
        </p:nvSpPr>
        <p:spPr/>
        <p:txBody>
          <a:bodyPr vert="horz"/>
          <a:lstStyle/>
          <a:p>
            <a:pPr>
              <a:tabLst>
                <a:tab pos="355600" algn="l"/>
              </a:tabLst>
            </a:pPr>
            <a:r>
              <a:rPr kumimoji="1" lang="en-US" altLang="ja-JP">
                <a:solidFill>
                  <a:srgbClr val="FE9341"/>
                </a:solidFill>
                <a:latin typeface="Trebuchet MS" panose="020B0603020202020204" pitchFamily="34" charset="0"/>
                <a:ea typeface="Meiryo UI" panose="020B0604030504040204" pitchFamily="50" charset="-128"/>
              </a:rPr>
              <a:t>	</a:t>
            </a:r>
            <a:r>
              <a:rPr kumimoji="1" lang="ja-JP" altLang="en-US">
                <a:solidFill>
                  <a:srgbClr val="FE9341"/>
                </a:solidFill>
                <a:latin typeface="Trebuchet MS" panose="020B0603020202020204" pitchFamily="34" charset="0"/>
                <a:ea typeface="Meiryo UI" panose="020B0604030504040204" pitchFamily="50" charset="-128"/>
              </a:rPr>
              <a:t>ソリューションの概要</a:t>
            </a:r>
            <a:endParaRPr kumimoji="1" lang="en-US">
              <a:solidFill>
                <a:srgbClr val="FE9341"/>
              </a:solidFill>
              <a:latin typeface="Trebuchet MS" panose="020B0603020202020204" pitchFamily="34" charset="0"/>
              <a:ea typeface="Meiryo UI" panose="020B0604030504040204" pitchFamily="50" charset="-128"/>
            </a:endParaRPr>
          </a:p>
        </p:txBody>
      </p:sp>
      <p:sp>
        <p:nvSpPr>
          <p:cNvPr id="1448" name="Rectangle 17"/>
          <p:cNvSpPr/>
          <p:nvPr/>
        </p:nvSpPr>
        <p:spPr>
          <a:xfrm>
            <a:off x="6942090" y="5338"/>
            <a:ext cx="5249910" cy="693019"/>
          </a:xfrm>
          <a:prstGeom prst="rect">
            <a:avLst/>
          </a:prstGeom>
          <a:solidFill>
            <a:schemeClr val="accent6">
              <a:lumMod val="20000"/>
              <a:lumOff val="80000"/>
            </a:schemeClr>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本事業において、複数のソリューションを組み合わせる場合、</a:t>
            </a:r>
            <a:endParaRPr kumimoji="1" lang="en-US" altLang="ja-JP"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ソリューションごとに頁を分けて記載すること</a:t>
            </a:r>
            <a:endParaRPr kumimoji="1" lang="en-US" sz="16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49" name="Rectangle 2"/>
          <p:cNvSpPr/>
          <p:nvPr/>
        </p:nvSpPr>
        <p:spPr>
          <a:xfrm>
            <a:off x="6527421" y="2847975"/>
            <a:ext cx="2178549" cy="467499"/>
          </a:xfrm>
          <a:prstGeom prst="wedgeRectCallout">
            <a:avLst>
              <a:gd name="adj1" fmla="val -54911"/>
              <a:gd name="adj2" fmla="val -33559"/>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Ⅱ</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③を参照し定量化できる</a:t>
            </a:r>
            <a:b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アウトカム指標を記載すること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50" name="テキスト ボックス 42"/>
          <p:cNvSpPr txBox="1"/>
          <p:nvPr/>
        </p:nvSpPr>
        <p:spPr>
          <a:xfrm>
            <a:off x="576000" y="360000"/>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Ⅲ</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ソリューション</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51" name="Textfeld 1"/>
          <p:cNvSpPr txBox="1"/>
          <p:nvPr>
            <p:custDataLst>
              <p:tags r:id="rId3"/>
            </p:custDataLst>
          </p:nvPr>
        </p:nvSpPr>
        <p:spPr>
          <a:xfrm>
            <a:off x="6276225" y="3454197"/>
            <a:ext cx="5287124" cy="294302"/>
          </a:xfrm>
          <a:prstGeom prst="rect">
            <a:avLst/>
          </a:prstGeom>
          <a:solidFill>
            <a:schemeClr val="tx2"/>
          </a:solidFill>
        </p:spPr>
        <p:txBody>
          <a:bodyPr vert="horz" wrap="square" lIns="36000" tIns="36000" rIns="36000" bIns="36000" rtlCol="0" anchor="b">
            <a:no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white"/>
                </a:solidFill>
                <a:effectLst/>
                <a:uLnTx/>
                <a:uFillTx/>
                <a:latin typeface="Trebuchet MS" panose="020B0603020202020204" pitchFamily="34" charset="0"/>
                <a:ea typeface="Meiryo UI" panose="020B0604030504040204" pitchFamily="50" charset="-128"/>
                <a:cs typeface="+mn-cs"/>
              </a:rPr>
              <a:t>中間アウトカムの実現に繋がるソリューションの価値</a:t>
            </a:r>
          </a:p>
        </p:txBody>
      </p:sp>
      <p:sp>
        <p:nvSpPr>
          <p:cNvPr id="1452" name="Textfeld 1"/>
          <p:cNvSpPr txBox="1"/>
          <p:nvPr>
            <p:custDataLst>
              <p:tags r:id="rId4"/>
            </p:custDataLst>
          </p:nvPr>
        </p:nvSpPr>
        <p:spPr>
          <a:xfrm>
            <a:off x="6276226" y="1413896"/>
            <a:ext cx="2540370" cy="215444"/>
          </a:xfrm>
          <a:prstGeom prst="rect">
            <a:avLst/>
          </a:prstGeom>
          <a:solidFill>
            <a:schemeClr val="tx2">
              <a:lumMod val="40000"/>
              <a:lumOff val="6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914400" rtl="0" eaLnBrk="1" fontAlgn="auto" latinLnBrk="0" hangingPunct="1">
              <a:lnSpc>
                <a:spcPct val="100000"/>
              </a:lnSpc>
              <a:spcBef>
                <a:spcPts val="0"/>
              </a:spcBef>
              <a:spcAft>
                <a:spcPts val="600"/>
              </a:spcAft>
              <a:buClrTx/>
              <a:buSzPct val="100000"/>
              <a:buFont typeface="Trebuchet MS" panose="020B0603020202020204" pitchFamily="34" charset="0"/>
              <a:buNone/>
              <a:tabLst/>
              <a:defRPr/>
            </a:pP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定量アウトカム</a:t>
            </a:r>
          </a:p>
        </p:txBody>
      </p:sp>
      <p:sp>
        <p:nvSpPr>
          <p:cNvPr id="1453" name="Textfeld 1"/>
          <p:cNvSpPr txBox="1"/>
          <p:nvPr>
            <p:custDataLst>
              <p:tags r:id="rId5"/>
            </p:custDataLst>
          </p:nvPr>
        </p:nvSpPr>
        <p:spPr>
          <a:xfrm>
            <a:off x="9022979" y="1413896"/>
            <a:ext cx="2540370" cy="215444"/>
          </a:xfrm>
          <a:prstGeom prst="rect">
            <a:avLst/>
          </a:prstGeom>
          <a:solidFill>
            <a:schemeClr val="tx2">
              <a:lumMod val="40000"/>
              <a:lumOff val="60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l" defTabSz="914400" rtl="0" eaLnBrk="1" fontAlgn="auto" latinLnBrk="0" hangingPunct="1">
              <a:lnSpc>
                <a:spcPct val="100000"/>
              </a:lnSpc>
              <a:spcBef>
                <a:spcPts val="0"/>
              </a:spcBef>
              <a:spcAft>
                <a:spcPts val="600"/>
              </a:spcAft>
              <a:buClrTx/>
              <a:buSzPct val="100000"/>
              <a:buFont typeface="Trebuchet MS" panose="020B0603020202020204" pitchFamily="34" charset="0"/>
              <a:buNone/>
              <a:tabLst/>
              <a:defRPr/>
            </a:pPr>
            <a:r>
              <a:rPr kumimoji="0"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sym typeface="Trebuchet MS" panose="020B0603020202020204" pitchFamily="34" charset="0"/>
              </a:rPr>
              <a:t>定性アウトカム</a:t>
            </a:r>
          </a:p>
        </p:txBody>
      </p:sp>
      <p:sp>
        <p:nvSpPr>
          <p:cNvPr id="1454" name="Oval 20"/>
          <p:cNvSpPr>
            <a:spLocks noChangeAspect="1" noChangeArrowheads="1"/>
          </p:cNvSpPr>
          <p:nvPr/>
        </p:nvSpPr>
        <p:spPr>
          <a:xfrm>
            <a:off x="630000" y="622800"/>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dirty="0">
                <a:solidFill>
                  <a:prstClr val="white"/>
                </a:solidFill>
                <a:latin typeface="Trebuchet MS" panose="020B0603020202020204" pitchFamily="34" charset="0"/>
              </a:rPr>
              <a:t>１</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sp>
        <p:nvSpPr>
          <p:cNvPr id="1455" name="テキスト ボックス 13"/>
          <p:cNvSpPr txBox="1"/>
          <p:nvPr/>
        </p:nvSpPr>
        <p:spPr>
          <a:xfrm>
            <a:off x="6276225" y="3791585"/>
            <a:ext cx="5287124" cy="2401876"/>
          </a:xfrm>
          <a:prstGeom prst="rect">
            <a:avLst/>
          </a:prstGeom>
          <a:noFill/>
          <a:ln w="9525" cap="rnd" cmpd="sng" algn="ctr">
            <a:no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0000" bIns="45720" numCol="1" spcCol="0" rtlCol="0" fromWordArt="0" anchor="t" anchorCtr="0" forceAA="0" compatLnSpc="1">
            <a:prstTxWarp prst="textNoShape">
              <a:avLst/>
            </a:prstTxWarp>
            <a:noAutofit/>
          </a:bodyPr>
          <a:lstStyle/>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XXXX</a:t>
            </a:r>
          </a:p>
          <a:p>
            <a:pPr marL="324000" marR="0" lvl="1"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高齢者の外出時の利便性の向上</a:t>
            </a:r>
            <a:endPar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a:p>
            <a:pPr marL="648000" marR="0" lvl="2" indent="-216000" algn="l" defTabSz="914400" rtl="0" eaLnBrk="1" fontAlgn="auto" latinLnBrk="0" hangingPunct="1">
              <a:lnSpc>
                <a:spcPct val="100000"/>
              </a:lnSpc>
              <a:spcBef>
                <a:spcPts val="0"/>
              </a:spcBef>
              <a:spcAft>
                <a:spcPts val="0"/>
              </a:spcAft>
              <a:buClr>
                <a:srgbClr val="FF8222"/>
              </a:buClr>
              <a:buSzTx/>
              <a:buFont typeface="Trebuchet MS" panose="020B0603020202020204" pitchFamily="34" charset="0"/>
              <a:buChar char="–"/>
              <a:tabLst/>
              <a:defRPr/>
            </a:pP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徒歩では困難な距離にあったバスの停留所が、家からアクセス</a:t>
            </a:r>
            <a:b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可能となることで、これまで外出を控えていた高齢者の外出が</a:t>
            </a:r>
            <a:br>
              <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rPr>
              <a:t>可能となった</a:t>
            </a:r>
            <a:endParaRPr kumimoji="1" lang="en-US" altLang="ja-JP" sz="1400" b="0" i="0" u="none" strike="noStrike" kern="1200" cap="none" spc="0" normalizeH="0" baseline="0" noProof="0">
              <a:ln>
                <a:noFill/>
              </a:ln>
              <a:solidFill>
                <a:srgbClr val="3EAD92"/>
              </a:solidFill>
              <a:effectLst/>
              <a:uLnTx/>
              <a:uFillTx/>
              <a:latin typeface="Trebuchet MS" panose="020B0603020202020204" pitchFamily="34" charset="0"/>
              <a:ea typeface="Meiryo UI" panose="020B0604030504040204" pitchFamily="50" charset="-128"/>
              <a:cs typeface="+mn-cs"/>
            </a:endParaRPr>
          </a:p>
        </p:txBody>
      </p:sp>
      <p:sp>
        <p:nvSpPr>
          <p:cNvPr id="1456" name="Rectangle 2"/>
          <p:cNvSpPr/>
          <p:nvPr/>
        </p:nvSpPr>
        <p:spPr>
          <a:xfrm>
            <a:off x="7069536" y="5370730"/>
            <a:ext cx="3906886" cy="650483"/>
          </a:xfrm>
          <a:prstGeom prst="wedgeRectCallout">
            <a:avLst>
              <a:gd name="adj1" fmla="val -54911"/>
              <a:gd name="adj2" fmla="val -33559"/>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受益者にとって中間アウトカムの実現につながる</a:t>
            </a:r>
            <a:b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ソリューションの具体的価値を記載すること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57" name="Rectangle 2"/>
          <p:cNvSpPr/>
          <p:nvPr/>
        </p:nvSpPr>
        <p:spPr>
          <a:xfrm>
            <a:off x="9203889" y="2847975"/>
            <a:ext cx="2178549" cy="467499"/>
          </a:xfrm>
          <a:prstGeom prst="wedgeRectCallout">
            <a:avLst>
              <a:gd name="adj1" fmla="val -54911"/>
              <a:gd name="adj2" fmla="val -33559"/>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08000" marR="0" lvl="1" indent="0" algn="l" defTabSz="914400" rtl="0" eaLnBrk="1" fontAlgn="auto" latinLnBrk="0" hangingPunct="1">
              <a:lnSpc>
                <a:spcPct val="100000"/>
              </a:lnSpc>
              <a:spcBef>
                <a:spcPts val="0"/>
              </a:spcBef>
              <a:spcAft>
                <a:spcPts val="0"/>
              </a:spcAft>
              <a:buClr>
                <a:srgbClr val="FF8222"/>
              </a:buClr>
              <a:buSzTx/>
              <a:buFontTx/>
              <a:buNone/>
              <a:tabLst/>
              <a:defRPr/>
            </a:pP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定量化できないアウトカム</a:t>
            </a:r>
            <a:b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b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指標を記載すること</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58" name="Rectangle 25"/>
          <p:cNvSpPr/>
          <p:nvPr/>
        </p:nvSpPr>
        <p:spPr>
          <a:xfrm>
            <a:off x="597838" y="1090482"/>
            <a:ext cx="5446798" cy="5110444"/>
          </a:xfrm>
          <a:prstGeom prst="rect">
            <a:avLst/>
          </a:prstGeom>
          <a:noFill/>
          <a:ln w="3175" cap="flat" cmpd="sng" algn="ctr">
            <a:solidFill>
              <a:schemeClr val="tx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1" lang="en-US" sz="20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59" name="Rectangle 25"/>
          <p:cNvSpPr/>
          <p:nvPr/>
        </p:nvSpPr>
        <p:spPr>
          <a:xfrm>
            <a:off x="6276225" y="1090482"/>
            <a:ext cx="5287124" cy="2281368"/>
          </a:xfrm>
          <a:prstGeom prst="rect">
            <a:avLst/>
          </a:prstGeom>
          <a:noFill/>
          <a:ln w="3175" cap="flat" cmpd="sng" algn="ctr">
            <a:solidFill>
              <a:schemeClr val="tx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1" lang="en-US" sz="20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60" name="Rectangle 25"/>
          <p:cNvSpPr/>
          <p:nvPr/>
        </p:nvSpPr>
        <p:spPr>
          <a:xfrm>
            <a:off x="6276225" y="3454197"/>
            <a:ext cx="5287124" cy="2746729"/>
          </a:xfrm>
          <a:prstGeom prst="rect">
            <a:avLst/>
          </a:prstGeom>
          <a:noFill/>
          <a:ln w="3175" cap="flat" cmpd="sng" algn="ctr">
            <a:solidFill>
              <a:schemeClr val="tx2"/>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95000"/>
              </a:lnSpc>
              <a:spcBef>
                <a:spcPts val="0"/>
              </a:spcBef>
              <a:spcAft>
                <a:spcPts val="0"/>
              </a:spcAft>
              <a:buClrTx/>
              <a:buSzTx/>
              <a:buFontTx/>
              <a:buNone/>
              <a:tabLst/>
              <a:defRPr/>
            </a:pPr>
            <a:endParaRPr kumimoji="1" lang="en-US" sz="20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61" name="Rectangle 2"/>
          <p:cNvSpPr/>
          <p:nvPr/>
        </p:nvSpPr>
        <p:spPr>
          <a:xfrm>
            <a:off x="598488" y="1431925"/>
            <a:ext cx="5446713" cy="4761536"/>
          </a:xfrm>
          <a:prstGeom prst="rect">
            <a:avLst/>
          </a:prstGeom>
          <a:noFill/>
          <a:ln w="9525" cap="flat" cmpd="sng" algn="ctr">
            <a:noFill/>
            <a:prstDash val="sysDot"/>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90000" tIns="36000" rIns="90000" bIns="36000" rtlCol="0" anchor="t"/>
          <a:lstStyle/>
          <a:p>
            <a:pPr marL="0" marR="0" lvl="0" indent="0" algn="l"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60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XX</a:t>
            </a:r>
          </a:p>
        </p:txBody>
      </p:sp>
      <p:sp>
        <p:nvSpPr>
          <p:cNvPr id="1462" name="Rectangle 2"/>
          <p:cNvSpPr/>
          <p:nvPr/>
        </p:nvSpPr>
        <p:spPr>
          <a:xfrm>
            <a:off x="783455" y="3880883"/>
            <a:ext cx="4968446" cy="2140329"/>
          </a:xfrm>
          <a:prstGeom prst="rect">
            <a:avLst/>
          </a:prstGeom>
          <a:solidFill>
            <a:srgbClr val="EEE89A"/>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noAutofit/>
          </a:bodyPr>
          <a:lstStyle/>
          <a:p>
            <a:pPr marL="0" marR="0" lvl="0" indent="0"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必要に応じて</a:t>
            </a:r>
            <a:r>
              <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 </a:t>
            </a:r>
            <a:r>
              <a:rPr kumimoji="1" lang="ja-JP" altLang="en-US"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上記を視覚的にイメージできる図等を必要に応じて挿入すること</a:t>
            </a:r>
            <a:r>
              <a:rPr kumimoji="1" lang="en-US" altLang="ja-JP" sz="1400">
                <a:solidFill>
                  <a:srgbClr val="575757"/>
                </a:solidFill>
                <a:latin typeface="Trebuchet MS" panose="020B0603020202020204" pitchFamily="34" charset="0"/>
                <a:ea typeface="Meiryo UI" panose="020B0604030504040204" pitchFamily="50" charset="-128"/>
              </a:rPr>
              <a:t>※</a:t>
            </a:r>
            <a:r>
              <a:rPr kumimoji="1" lang="ja-JP" altLang="en-US" sz="1400">
                <a:solidFill>
                  <a:srgbClr val="575757"/>
                </a:solidFill>
                <a:latin typeface="Trebuchet MS" panose="020B0603020202020204" pitchFamily="34" charset="0"/>
                <a:ea typeface="Meiryo UI" panose="020B0604030504040204" pitchFamily="50" charset="-128"/>
              </a:rPr>
              <a:t>図はなしでも問題ございません</a:t>
            </a:r>
            <a:endParaRPr kumimoji="1" lang="en-US" altLang="ja-JP" sz="1400" b="0" i="0" u="none" strike="noStrike" kern="120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463" name="Rectangle 217"/>
          <p:cNvSpPr/>
          <p:nvPr/>
        </p:nvSpPr>
        <p:spPr>
          <a:xfrm>
            <a:off x="630000" y="45429"/>
            <a:ext cx="3987720"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評価の観点：地域課題に対するソリューションの適切性・妥当性</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Tree>
    <p:extLst>
      <p:ext uri="{BB962C8B-B14F-4D97-AF65-F5344CB8AC3E}">
        <p14:creationId xmlns:p14="http://schemas.microsoft.com/office/powerpoint/2010/main" val="14934096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D1ADAAD7-A430-EA65-13E1-035BE1B0E41A}"/>
              </a:ext>
            </a:extLst>
          </p:cNvPr>
          <p:cNvGraphicFramePr>
            <a:graphicFrameLocks noChangeAspect="1"/>
          </p:cNvGraphicFramePr>
          <p:nvPr>
            <p:custDataLst>
              <p:tags r:id="rId1"/>
            </p:custDataLst>
          </p:nvPr>
        </p:nvGraphicFramePr>
        <p:xfrm>
          <a:off x="1144290" y="644228"/>
          <a:ext cx="1290" cy="1290"/>
        </p:xfrm>
        <a:graphic>
          <a:graphicData uri="http://schemas.openxmlformats.org/presentationml/2006/ole">
            <mc:AlternateContent xmlns:mc="http://schemas.openxmlformats.org/markup-compatibility/2006">
              <mc:Choice xmlns:v="urn:schemas-microsoft-com:vml" Requires="v">
                <p:oleObj name="think-cell スライド" r:id="rId10" imgW="395" imgH="396" progId="TCLayout.ActiveDocument.1">
                  <p:embed/>
                </p:oleObj>
              </mc:Choice>
              <mc:Fallback>
                <p:oleObj name="think-cell スライド" r:id="rId10" imgW="395" imgH="396" progId="TCLayout.ActiveDocument.1">
                  <p:embed/>
                  <p:pic>
                    <p:nvPicPr>
                      <p:cNvPr id="6" name="think-cell data - do not delete" hidden="1">
                        <a:extLst>
                          <a:ext uri="{FF2B5EF4-FFF2-40B4-BE49-F238E27FC236}">
                            <a16:creationId xmlns:a16="http://schemas.microsoft.com/office/drawing/2014/main" id="{D1ADAAD7-A430-EA65-13E1-035BE1B0E41A}"/>
                          </a:ext>
                        </a:extLst>
                      </p:cNvPr>
                      <p:cNvPicPr/>
                      <p:nvPr/>
                    </p:nvPicPr>
                    <p:blipFill>
                      <a:blip r:embed="rId11"/>
                      <a:stretch>
                        <a:fillRect/>
                      </a:stretch>
                    </p:blipFill>
                    <p:spPr>
                      <a:xfrm>
                        <a:off x="1144290" y="644228"/>
                        <a:ext cx="1290" cy="1290"/>
                      </a:xfrm>
                      <a:prstGeom prst="rect">
                        <a:avLst/>
                      </a:prstGeom>
                    </p:spPr>
                  </p:pic>
                </p:oleObj>
              </mc:Fallback>
            </mc:AlternateContent>
          </a:graphicData>
        </a:graphic>
      </p:graphicFrame>
      <p:cxnSp>
        <p:nvCxnSpPr>
          <p:cNvPr id="44" name="Straight Connector 71">
            <a:extLst>
              <a:ext uri="{FF2B5EF4-FFF2-40B4-BE49-F238E27FC236}">
                <a16:creationId xmlns:a16="http://schemas.microsoft.com/office/drawing/2014/main" id="{C0D5ECAF-5EF3-A345-2183-2A6F97E39B05}"/>
              </a:ext>
            </a:extLst>
          </p:cNvPr>
          <p:cNvCxnSpPr>
            <a:cxnSpLocks/>
          </p:cNvCxnSpPr>
          <p:nvPr/>
        </p:nvCxnSpPr>
        <p:spPr>
          <a:xfrm>
            <a:off x="122550" y="5003813"/>
            <a:ext cx="979470"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7" name="Rectangle 3">
            <a:extLst>
              <a:ext uri="{FF2B5EF4-FFF2-40B4-BE49-F238E27FC236}">
                <a16:creationId xmlns:a16="http://schemas.microsoft.com/office/drawing/2014/main" id="{1811D69F-7B50-6018-2A03-258B238F231B}"/>
              </a:ext>
            </a:extLst>
          </p:cNvPr>
          <p:cNvSpPr/>
          <p:nvPr/>
        </p:nvSpPr>
        <p:spPr>
          <a:xfrm>
            <a:off x="310640" y="5149517"/>
            <a:ext cx="979470" cy="1226319"/>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defTabSz="742950">
              <a:defRPr/>
            </a:pPr>
            <a:r>
              <a:rPr kumimoji="1" lang="en-US" altLang="ja-JP" sz="1200">
                <a:solidFill>
                  <a:srgbClr val="575757"/>
                </a:solidFill>
                <a:latin typeface="Meiryo UI" panose="020B0604030504040204" pitchFamily="50" charset="-128"/>
                <a:ea typeface="Meiryo UI" panose="020B0604030504040204" pitchFamily="50" charset="-128"/>
              </a:rPr>
              <a:t>XXXX</a:t>
            </a:r>
          </a:p>
        </p:txBody>
      </p:sp>
      <p:sp>
        <p:nvSpPr>
          <p:cNvPr id="50" name="テキスト ボックス 49">
            <a:extLst>
              <a:ext uri="{FF2B5EF4-FFF2-40B4-BE49-F238E27FC236}">
                <a16:creationId xmlns:a16="http://schemas.microsoft.com/office/drawing/2014/main" id="{EA09D99B-CBD3-0E95-FDDE-A8CC7D0959E3}"/>
              </a:ext>
            </a:extLst>
          </p:cNvPr>
          <p:cNvSpPr txBox="1"/>
          <p:nvPr/>
        </p:nvSpPr>
        <p:spPr>
          <a:xfrm>
            <a:off x="1489494" y="5080668"/>
            <a:ext cx="1958520" cy="122631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defTabSz="742950">
              <a:defRPr/>
            </a:pPr>
            <a:r>
              <a:rPr kumimoji="1" lang="en-US" altLang="ja-JP" sz="1200">
                <a:solidFill>
                  <a:srgbClr val="575757"/>
                </a:solidFill>
                <a:latin typeface="Meiryo UI" panose="020B0604030504040204" pitchFamily="50" charset="-128"/>
                <a:ea typeface="Meiryo UI" panose="020B0604030504040204" pitchFamily="50" charset="-128"/>
              </a:rPr>
              <a:t>XXXX</a:t>
            </a:r>
            <a:endParaRPr kumimoji="1" lang="en-US" sz="1200">
              <a:solidFill>
                <a:srgbClr val="575757"/>
              </a:solidFill>
              <a:latin typeface="Meiryo UI" panose="020B0604030504040204" pitchFamily="50" charset="-128"/>
              <a:ea typeface="Meiryo UI" panose="020B0604030504040204" pitchFamily="50" charset="-128"/>
            </a:endParaRPr>
          </a:p>
        </p:txBody>
      </p:sp>
      <p:sp>
        <p:nvSpPr>
          <p:cNvPr id="68" name="Rectangle 3">
            <a:extLst>
              <a:ext uri="{FF2B5EF4-FFF2-40B4-BE49-F238E27FC236}">
                <a16:creationId xmlns:a16="http://schemas.microsoft.com/office/drawing/2014/main" id="{A0D15ACE-B81C-069B-AEB4-B5324CA6FEE0}"/>
              </a:ext>
            </a:extLst>
          </p:cNvPr>
          <p:cNvSpPr/>
          <p:nvPr/>
        </p:nvSpPr>
        <p:spPr>
          <a:xfrm>
            <a:off x="91115" y="1889893"/>
            <a:ext cx="979470" cy="1226319"/>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marL="0" lvl="1" defTabSz="742950">
              <a:buClr>
                <a:srgbClr val="FF8222"/>
              </a:buClr>
              <a:defRPr/>
            </a:pPr>
            <a:r>
              <a:rPr kumimoji="1" lang="en-US" altLang="ja-JP" sz="1200" dirty="0">
                <a:solidFill>
                  <a:srgbClr val="575757"/>
                </a:solidFill>
                <a:latin typeface="Meiryo UI" panose="020B0604030504040204" pitchFamily="50" charset="-128"/>
                <a:ea typeface="Meiryo UI" panose="020B0604030504040204" pitchFamily="50" charset="-128"/>
              </a:rPr>
              <a:t>XXXX</a:t>
            </a:r>
          </a:p>
          <a:p>
            <a:pPr marL="0" lvl="1" defTabSz="742950">
              <a:buClr>
                <a:srgbClr val="FF8222"/>
              </a:buClr>
              <a:defRPr/>
            </a:pPr>
            <a:r>
              <a:rPr kumimoji="1" lang="ja-JP" altLang="en-US" sz="1200" dirty="0">
                <a:solidFill>
                  <a:srgbClr val="3EAD92"/>
                </a:solidFill>
                <a:latin typeface="Meiryo UI" panose="020B0604030504040204" pitchFamily="50" charset="-128"/>
                <a:ea typeface="Meiryo UI" panose="020B0604030504040204" pitchFamily="50" charset="-128"/>
              </a:rPr>
              <a:t>ローカル</a:t>
            </a:r>
            <a:r>
              <a:rPr kumimoji="1" lang="en-US" altLang="ja-JP" sz="1200" dirty="0">
                <a:solidFill>
                  <a:srgbClr val="3EAD92"/>
                </a:solidFill>
                <a:latin typeface="Meiryo UI" panose="020B0604030504040204" pitchFamily="50" charset="-128"/>
                <a:ea typeface="Meiryo UI" panose="020B0604030504040204" pitchFamily="50" charset="-128"/>
              </a:rPr>
              <a:t>5G		</a:t>
            </a:r>
          </a:p>
        </p:txBody>
      </p:sp>
      <p:sp>
        <p:nvSpPr>
          <p:cNvPr id="60" name="Textfeld 1">
            <a:extLst>
              <a:ext uri="{FF2B5EF4-FFF2-40B4-BE49-F238E27FC236}">
                <a16:creationId xmlns:a16="http://schemas.microsoft.com/office/drawing/2014/main" id="{707C44A1-B66B-A7F5-E1A4-2090DF692C10}"/>
              </a:ext>
            </a:extLst>
          </p:cNvPr>
          <p:cNvSpPr txBox="1"/>
          <p:nvPr>
            <p:custDataLst>
              <p:tags r:id="rId2"/>
            </p:custDataLst>
          </p:nvPr>
        </p:nvSpPr>
        <p:spPr>
          <a:xfrm>
            <a:off x="53945" y="1276709"/>
            <a:ext cx="979470" cy="556906"/>
          </a:xfrm>
          <a:prstGeom prst="rect">
            <a:avLst/>
          </a:prstGeom>
          <a:solidFill>
            <a:srgbClr val="FF8222"/>
          </a:solidFill>
          <a:ln>
            <a:solidFill>
              <a:srgbClr val="FF8222"/>
            </a:solidFill>
          </a:ln>
        </p:spPr>
        <p:txBody>
          <a:bodyPr vert="horz" wrap="square" lIns="29250" tIns="29250" rIns="29250" bIns="29250" rtlCol="0" anchor="ctr">
            <a:noAutofit/>
          </a:bodyPr>
          <a:lstStyle/>
          <a:p>
            <a:pPr defTabSz="742950">
              <a:lnSpc>
                <a:spcPct val="90000"/>
              </a:lnSpc>
              <a:spcAft>
                <a:spcPts val="488"/>
              </a:spcAft>
              <a:defRPr/>
            </a:pPr>
            <a:r>
              <a:rPr lang="ja-JP" altLang="en-US" sz="1200" kern="0">
                <a:solidFill>
                  <a:srgbClr val="FFFFFF"/>
                </a:solidFill>
                <a:latin typeface="Meiryo UI" panose="020B0604030504040204" pitchFamily="50" charset="-128"/>
                <a:ea typeface="Meiryo UI" panose="020B0604030504040204" pitchFamily="50" charset="-128"/>
                <a:sym typeface="Trebuchet MS" panose="020B0603020202020204" pitchFamily="34" charset="0"/>
              </a:rPr>
              <a:t>通信技術</a:t>
            </a:r>
          </a:p>
        </p:txBody>
      </p:sp>
      <p:sp>
        <p:nvSpPr>
          <p:cNvPr id="62" name="Textfeld 1">
            <a:extLst>
              <a:ext uri="{FF2B5EF4-FFF2-40B4-BE49-F238E27FC236}">
                <a16:creationId xmlns:a16="http://schemas.microsoft.com/office/drawing/2014/main" id="{85B326DB-8109-2025-CBE7-9BE579357726}"/>
              </a:ext>
            </a:extLst>
          </p:cNvPr>
          <p:cNvSpPr txBox="1"/>
          <p:nvPr>
            <p:custDataLst>
              <p:tags r:id="rId3"/>
            </p:custDataLst>
          </p:nvPr>
        </p:nvSpPr>
        <p:spPr>
          <a:xfrm>
            <a:off x="1182573" y="1283091"/>
            <a:ext cx="2954016" cy="556906"/>
          </a:xfrm>
          <a:prstGeom prst="rect">
            <a:avLst/>
          </a:prstGeom>
          <a:solidFill>
            <a:srgbClr val="FF8222"/>
          </a:solidFill>
          <a:ln>
            <a:solidFill>
              <a:srgbClr val="FF8222"/>
            </a:solidFill>
          </a:ln>
        </p:spPr>
        <p:txBody>
          <a:bodyPr vert="horz" wrap="square" lIns="29250" tIns="29250" rIns="29250" bIns="29250" rtlCol="0" anchor="ctr">
            <a:noAutofit/>
          </a:bodyPr>
          <a:lstStyle/>
          <a:p>
            <a:pPr defTabSz="742950">
              <a:lnSpc>
                <a:spcPct val="90000"/>
              </a:lnSpc>
              <a:spcAft>
                <a:spcPts val="488"/>
              </a:spcAft>
              <a:defRPr/>
            </a:pPr>
            <a:r>
              <a:rPr lang="ja-JP" altLang="en-US" sz="1200" kern="0" dirty="0">
                <a:solidFill>
                  <a:srgbClr val="FFFFFF"/>
                </a:solidFill>
                <a:latin typeface="Meiryo UI" panose="020B0604030504040204" pitchFamily="50" charset="-128"/>
                <a:ea typeface="Meiryo UI" panose="020B0604030504040204" pitchFamily="50" charset="-128"/>
                <a:sym typeface="Trebuchet MS" panose="020B0603020202020204" pitchFamily="34" charset="0"/>
              </a:rPr>
              <a:t>ソリューション実現要件を満たす通信技術の特徴</a:t>
            </a:r>
          </a:p>
        </p:txBody>
      </p:sp>
      <p:sp>
        <p:nvSpPr>
          <p:cNvPr id="10" name="Rectangle 3">
            <a:extLst>
              <a:ext uri="{FF2B5EF4-FFF2-40B4-BE49-F238E27FC236}">
                <a16:creationId xmlns:a16="http://schemas.microsoft.com/office/drawing/2014/main" id="{890E923E-168F-0A78-7743-9DC4111D6B56}"/>
              </a:ext>
            </a:extLst>
          </p:cNvPr>
          <p:cNvSpPr/>
          <p:nvPr/>
        </p:nvSpPr>
        <p:spPr>
          <a:xfrm>
            <a:off x="161691" y="3719003"/>
            <a:ext cx="979470" cy="1226317"/>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defTabSz="742950">
              <a:defRPr/>
            </a:pPr>
            <a:r>
              <a:rPr kumimoji="1" lang="en-US" altLang="ja-JP" sz="1200" dirty="0">
                <a:solidFill>
                  <a:srgbClr val="575757"/>
                </a:solidFill>
                <a:latin typeface="Meiryo UI" panose="020B0604030504040204" pitchFamily="50" charset="-128"/>
                <a:ea typeface="Meiryo UI" panose="020B0604030504040204" pitchFamily="50" charset="-128"/>
              </a:rPr>
              <a:t>XXXX</a:t>
            </a:r>
          </a:p>
        </p:txBody>
      </p:sp>
      <p:sp>
        <p:nvSpPr>
          <p:cNvPr id="48" name="テキスト ボックス 47">
            <a:extLst>
              <a:ext uri="{FF2B5EF4-FFF2-40B4-BE49-F238E27FC236}">
                <a16:creationId xmlns:a16="http://schemas.microsoft.com/office/drawing/2014/main" id="{A023F17B-BBF2-7850-8235-F63CF07272D0}"/>
              </a:ext>
            </a:extLst>
          </p:cNvPr>
          <p:cNvSpPr txBox="1"/>
          <p:nvPr/>
        </p:nvSpPr>
        <p:spPr>
          <a:xfrm>
            <a:off x="1467476" y="3752627"/>
            <a:ext cx="1958520" cy="12263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defTabSz="742950">
              <a:defRPr/>
            </a:pPr>
            <a:r>
              <a:rPr kumimoji="1" lang="en-US" altLang="ja-JP" sz="1200" dirty="0">
                <a:solidFill>
                  <a:srgbClr val="575757"/>
                </a:solidFill>
                <a:latin typeface="Meiryo UI" panose="020B0604030504040204" pitchFamily="50" charset="-128"/>
                <a:ea typeface="Meiryo UI" panose="020B0604030504040204" pitchFamily="50" charset="-128"/>
              </a:rPr>
              <a:t>XXXX</a:t>
            </a:r>
            <a:endParaRPr kumimoji="1" lang="en-US" sz="1200" dirty="0">
              <a:solidFill>
                <a:srgbClr val="575757"/>
              </a:solidFill>
              <a:latin typeface="Meiryo UI" panose="020B0604030504040204" pitchFamily="50" charset="-128"/>
              <a:ea typeface="Meiryo UI" panose="020B0604030504040204" pitchFamily="50" charset="-128"/>
            </a:endParaRPr>
          </a:p>
        </p:txBody>
      </p:sp>
      <p:cxnSp>
        <p:nvCxnSpPr>
          <p:cNvPr id="81" name="Straight Connector 71">
            <a:extLst>
              <a:ext uri="{FF2B5EF4-FFF2-40B4-BE49-F238E27FC236}">
                <a16:creationId xmlns:a16="http://schemas.microsoft.com/office/drawing/2014/main" id="{4F7CD484-29D5-BF10-36A7-2EE87DC57320}"/>
              </a:ext>
            </a:extLst>
          </p:cNvPr>
          <p:cNvCxnSpPr>
            <a:cxnSpLocks/>
          </p:cNvCxnSpPr>
          <p:nvPr/>
        </p:nvCxnSpPr>
        <p:spPr>
          <a:xfrm>
            <a:off x="122550" y="3567538"/>
            <a:ext cx="979470"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70" name="テキスト ボックス 49">
            <a:extLst>
              <a:ext uri="{FF2B5EF4-FFF2-40B4-BE49-F238E27FC236}">
                <a16:creationId xmlns:a16="http://schemas.microsoft.com/office/drawing/2014/main" id="{BE439D0D-E2FC-EF01-87BE-A9CD0FD7052D}"/>
              </a:ext>
            </a:extLst>
          </p:cNvPr>
          <p:cNvSpPr txBox="1"/>
          <p:nvPr/>
        </p:nvSpPr>
        <p:spPr>
          <a:xfrm>
            <a:off x="1214819" y="2046025"/>
            <a:ext cx="1958520" cy="122631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defTabSz="742950">
              <a:defRPr/>
            </a:pPr>
            <a:r>
              <a:rPr kumimoji="1" lang="en-US" altLang="ja-JP" sz="1200" dirty="0">
                <a:solidFill>
                  <a:srgbClr val="575757"/>
                </a:solidFill>
                <a:latin typeface="Meiryo UI" panose="020B0604030504040204" pitchFamily="50" charset="-128"/>
                <a:ea typeface="Meiryo UI" panose="020B0604030504040204" pitchFamily="50" charset="-128"/>
              </a:rPr>
              <a:t>XXXX</a:t>
            </a:r>
          </a:p>
          <a:p>
            <a:pPr defTabSz="742950">
              <a:defRPr/>
            </a:pPr>
            <a:r>
              <a:rPr kumimoji="1" lang="ja-JP" altLang="en-US" sz="1200" dirty="0">
                <a:solidFill>
                  <a:srgbClr val="3EAD92"/>
                </a:solidFill>
                <a:latin typeface="Meiryo UI" panose="020B0604030504040204" pitchFamily="50" charset="-128"/>
                <a:ea typeface="Meiryo UI" panose="020B0604030504040204" pitchFamily="50" charset="-128"/>
              </a:rPr>
              <a:t>ローカル</a:t>
            </a:r>
            <a:r>
              <a:rPr kumimoji="1" lang="en-US" altLang="ja-JP" sz="1200" dirty="0">
                <a:solidFill>
                  <a:srgbClr val="3EAD92"/>
                </a:solidFill>
                <a:latin typeface="Meiryo UI" panose="020B0604030504040204" pitchFamily="50" charset="-128"/>
                <a:ea typeface="Meiryo UI" panose="020B0604030504040204" pitchFamily="50" charset="-128"/>
              </a:rPr>
              <a:t>5G</a:t>
            </a:r>
            <a:r>
              <a:rPr kumimoji="1" lang="ja-JP" altLang="en-US" sz="1200" dirty="0">
                <a:solidFill>
                  <a:srgbClr val="3EAD92"/>
                </a:solidFill>
                <a:latin typeface="Meiryo UI" panose="020B0604030504040204" pitchFamily="50" charset="-128"/>
                <a:ea typeface="Meiryo UI" panose="020B0604030504040204" pitchFamily="50" charset="-128"/>
              </a:rPr>
              <a:t>の特性である高速通信による大容量・低遅延性</a:t>
            </a:r>
            <a:endParaRPr kumimoji="1" lang="en-US" altLang="ja-JP" sz="1200" dirty="0">
              <a:solidFill>
                <a:srgbClr val="3EAD92"/>
              </a:solidFill>
              <a:latin typeface="Meiryo UI" panose="020B0604030504040204" pitchFamily="50" charset="-128"/>
              <a:ea typeface="Meiryo UI" panose="020B0604030504040204" pitchFamily="50" charset="-128"/>
            </a:endParaRPr>
          </a:p>
          <a:p>
            <a:pPr defTabSz="742950">
              <a:defRPr/>
            </a:pPr>
            <a:endParaRPr kumimoji="1" lang="en-US" sz="1200" dirty="0">
              <a:solidFill>
                <a:srgbClr val="575757"/>
              </a:solidFill>
              <a:latin typeface="Trebuchet MS" panose="020B0603020202020204" pitchFamily="34" charset="0"/>
              <a:ea typeface="Meiryo UI" panose="020B0604030504040204" pitchFamily="50" charset="-128"/>
            </a:endParaRPr>
          </a:p>
        </p:txBody>
      </p:sp>
      <p:sp>
        <p:nvSpPr>
          <p:cNvPr id="4" name="Rectangle 25">
            <a:extLst>
              <a:ext uri="{FF2B5EF4-FFF2-40B4-BE49-F238E27FC236}">
                <a16:creationId xmlns:a16="http://schemas.microsoft.com/office/drawing/2014/main" id="{43192373-AA75-7D73-7161-15CE48EBB381}"/>
              </a:ext>
            </a:extLst>
          </p:cNvPr>
          <p:cNvSpPr/>
          <p:nvPr/>
        </p:nvSpPr>
        <p:spPr>
          <a:xfrm>
            <a:off x="66957" y="1276709"/>
            <a:ext cx="979470" cy="5150746"/>
          </a:xfrm>
          <a:prstGeom prst="rect">
            <a:avLst/>
          </a:prstGeom>
          <a:noFill/>
          <a:ln w="3175" cap="flat" cmpd="sng" algn="ctr">
            <a:solidFill>
              <a:schemeClr val="tx2"/>
            </a:solidFill>
            <a:prstDash val="solid"/>
          </a:ln>
          <a:effectLst/>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742950">
              <a:lnSpc>
                <a:spcPct val="95000"/>
              </a:lnSpc>
              <a:defRPr/>
            </a:pPr>
            <a:endParaRPr kumimoji="1" lang="en-US" sz="1200" kern="0">
              <a:solidFill>
                <a:srgbClr val="575757"/>
              </a:solidFill>
              <a:latin typeface="Meiryo UI" panose="020B0604030504040204" pitchFamily="50" charset="-128"/>
              <a:ea typeface="Meiryo UI" panose="020B0604030504040204" pitchFamily="50" charset="-128"/>
            </a:endParaRPr>
          </a:p>
        </p:txBody>
      </p:sp>
      <p:sp>
        <p:nvSpPr>
          <p:cNvPr id="8" name="Rectangle 25">
            <a:extLst>
              <a:ext uri="{FF2B5EF4-FFF2-40B4-BE49-F238E27FC236}">
                <a16:creationId xmlns:a16="http://schemas.microsoft.com/office/drawing/2014/main" id="{86C13444-5DDE-144A-837F-73E48333DA1A}"/>
              </a:ext>
            </a:extLst>
          </p:cNvPr>
          <p:cNvSpPr/>
          <p:nvPr/>
        </p:nvSpPr>
        <p:spPr>
          <a:xfrm>
            <a:off x="1154698" y="1251379"/>
            <a:ext cx="2988603" cy="5150746"/>
          </a:xfrm>
          <a:prstGeom prst="rect">
            <a:avLst/>
          </a:prstGeom>
          <a:noFill/>
          <a:ln w="3175" cap="flat" cmpd="sng" algn="ctr">
            <a:solidFill>
              <a:schemeClr val="tx2"/>
            </a:solidFill>
            <a:prstDash val="solid"/>
          </a:ln>
          <a:effectLst/>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742950">
              <a:lnSpc>
                <a:spcPct val="95000"/>
              </a:lnSpc>
              <a:defRPr/>
            </a:pPr>
            <a:endParaRPr kumimoji="1" lang="en-US" sz="1200" kern="0">
              <a:solidFill>
                <a:srgbClr val="575757"/>
              </a:solidFill>
              <a:latin typeface="Meiryo UI" panose="020B0604030504040204" pitchFamily="50" charset="-128"/>
              <a:ea typeface="Meiryo UI" panose="020B0604030504040204" pitchFamily="50" charset="-128"/>
            </a:endParaRPr>
          </a:p>
        </p:txBody>
      </p:sp>
      <p:cxnSp>
        <p:nvCxnSpPr>
          <p:cNvPr id="12" name="Straight Connector 71">
            <a:extLst>
              <a:ext uri="{FF2B5EF4-FFF2-40B4-BE49-F238E27FC236}">
                <a16:creationId xmlns:a16="http://schemas.microsoft.com/office/drawing/2014/main" id="{B99E56C0-F1E3-BA0D-8ACB-B6262ABAA2B7}"/>
              </a:ext>
            </a:extLst>
          </p:cNvPr>
          <p:cNvCxnSpPr>
            <a:cxnSpLocks/>
          </p:cNvCxnSpPr>
          <p:nvPr/>
        </p:nvCxnSpPr>
        <p:spPr>
          <a:xfrm>
            <a:off x="1182573" y="5003813"/>
            <a:ext cx="2912604"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4" name="Straight Connector 71">
            <a:extLst>
              <a:ext uri="{FF2B5EF4-FFF2-40B4-BE49-F238E27FC236}">
                <a16:creationId xmlns:a16="http://schemas.microsoft.com/office/drawing/2014/main" id="{C533B9DE-5F20-ECCD-6328-5697F0DED619}"/>
              </a:ext>
            </a:extLst>
          </p:cNvPr>
          <p:cNvCxnSpPr>
            <a:cxnSpLocks/>
          </p:cNvCxnSpPr>
          <p:nvPr/>
        </p:nvCxnSpPr>
        <p:spPr>
          <a:xfrm>
            <a:off x="1141161" y="3585656"/>
            <a:ext cx="2954016"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32" name="Rectangle 2">
            <a:extLst>
              <a:ext uri="{FF2B5EF4-FFF2-40B4-BE49-F238E27FC236}">
                <a16:creationId xmlns:a16="http://schemas.microsoft.com/office/drawing/2014/main" id="{C79CDDBA-4AFA-24E9-95BE-7C06D29D7FFA}"/>
              </a:ext>
            </a:extLst>
          </p:cNvPr>
          <p:cNvSpPr/>
          <p:nvPr/>
        </p:nvSpPr>
        <p:spPr>
          <a:xfrm>
            <a:off x="1654175" y="2986203"/>
            <a:ext cx="1958520" cy="581335"/>
          </a:xfrm>
          <a:prstGeom prst="wedgeRectCallout">
            <a:avLst>
              <a:gd name="adj1" fmla="val 4179"/>
              <a:gd name="adj2" fmla="val -104854"/>
            </a:avLst>
          </a:prstGeom>
          <a:solidFill>
            <a:srgbClr val="EEE89A"/>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29250" tIns="29250" rIns="29250" bIns="29250" rtlCol="0" anchor="t">
            <a:noAutofit/>
          </a:bodyPr>
          <a:lstStyle/>
          <a:p>
            <a:pPr marL="87750" lvl="1" defTabSz="742950">
              <a:buClr>
                <a:srgbClr val="FF8222"/>
              </a:buClr>
              <a:defRPr/>
            </a:pPr>
            <a:r>
              <a:rPr kumimoji="1" lang="ja-JP" altLang="en-US" sz="1200" kern="0" dirty="0">
                <a:solidFill>
                  <a:srgbClr val="575757"/>
                </a:solidFill>
                <a:latin typeface="Meiryo UI" panose="020B0604030504040204" pitchFamily="50" charset="-128"/>
                <a:ea typeface="Meiryo UI" panose="020B0604030504040204" pitchFamily="50" charset="-128"/>
              </a:rPr>
              <a:t>どういった特徴がソリューションに必要・重要なのかを記載すること</a:t>
            </a:r>
            <a:endParaRPr kumimoji="1" lang="en-US" altLang="ja-JP" sz="1200" kern="0" dirty="0">
              <a:solidFill>
                <a:srgbClr val="575757"/>
              </a:solidFill>
              <a:latin typeface="Meiryo UI" panose="020B0604030504040204" pitchFamily="50" charset="-128"/>
              <a:ea typeface="Meiryo UI" panose="020B0604030504040204" pitchFamily="50" charset="-128"/>
            </a:endParaRPr>
          </a:p>
        </p:txBody>
      </p:sp>
      <p:grpSp>
        <p:nvGrpSpPr>
          <p:cNvPr id="16" name="グループ化 15">
            <a:extLst>
              <a:ext uri="{FF2B5EF4-FFF2-40B4-BE49-F238E27FC236}">
                <a16:creationId xmlns:a16="http://schemas.microsoft.com/office/drawing/2014/main" id="{CF3AFCA8-D194-4518-ED4C-E8890A953FA1}"/>
              </a:ext>
            </a:extLst>
          </p:cNvPr>
          <p:cNvGrpSpPr/>
          <p:nvPr/>
        </p:nvGrpSpPr>
        <p:grpSpPr>
          <a:xfrm>
            <a:off x="6481896" y="1251379"/>
            <a:ext cx="5587554" cy="5150747"/>
            <a:chOff x="4485552" y="1276709"/>
            <a:chExt cx="5235057" cy="5150747"/>
          </a:xfrm>
        </p:grpSpPr>
        <p:sp>
          <p:nvSpPr>
            <p:cNvPr id="73" name="Textfeld 1">
              <a:extLst>
                <a:ext uri="{FF2B5EF4-FFF2-40B4-BE49-F238E27FC236}">
                  <a16:creationId xmlns:a16="http://schemas.microsoft.com/office/drawing/2014/main" id="{3727B93F-A879-839E-05DF-4773F09D2EF0}"/>
                </a:ext>
              </a:extLst>
            </p:cNvPr>
            <p:cNvSpPr txBox="1"/>
            <p:nvPr>
              <p:custDataLst>
                <p:tags r:id="rId5"/>
              </p:custDataLst>
            </p:nvPr>
          </p:nvSpPr>
          <p:spPr>
            <a:xfrm>
              <a:off x="4485553" y="1276709"/>
              <a:ext cx="5193284" cy="556906"/>
            </a:xfrm>
            <a:prstGeom prst="rect">
              <a:avLst/>
            </a:prstGeom>
            <a:solidFill>
              <a:srgbClr val="FF8222"/>
            </a:solidFill>
            <a:ln>
              <a:noFill/>
            </a:ln>
          </p:spPr>
          <p:txBody>
            <a:bodyPr vert="horz" wrap="square" lIns="29250" tIns="29250" rIns="29250" bIns="29250" rtlCol="0" anchor="ctr">
              <a:noAutofit/>
            </a:bodyPr>
            <a:lstStyle/>
            <a:p>
              <a:pPr defTabSz="742950">
                <a:lnSpc>
                  <a:spcPct val="90000"/>
                </a:lnSpc>
                <a:spcAft>
                  <a:spcPts val="488"/>
                </a:spcAft>
                <a:defRPr/>
              </a:pPr>
              <a:r>
                <a:rPr lang="ja-JP" altLang="en-US" sz="1200" kern="0">
                  <a:solidFill>
                    <a:srgbClr val="FFFFFF"/>
                  </a:solidFill>
                  <a:latin typeface="Meiryo UI" panose="020B0604030504040204" pitchFamily="50" charset="-128"/>
                  <a:ea typeface="Meiryo UI" panose="020B0604030504040204" pitchFamily="50" charset="-128"/>
                  <a:sym typeface="Trebuchet MS" panose="020B0603020202020204" pitchFamily="34" charset="0"/>
                </a:rPr>
                <a:t>他無線通信技術との比較</a:t>
              </a:r>
            </a:p>
          </p:txBody>
        </p:sp>
        <p:sp>
          <p:nvSpPr>
            <p:cNvPr id="67" name="テキスト ボックス 66">
              <a:extLst>
                <a:ext uri="{FF2B5EF4-FFF2-40B4-BE49-F238E27FC236}">
                  <a16:creationId xmlns:a16="http://schemas.microsoft.com/office/drawing/2014/main" id="{E8C44F3B-746A-D447-A41F-BF72119BABA5}"/>
                </a:ext>
              </a:extLst>
            </p:cNvPr>
            <p:cNvSpPr txBox="1"/>
            <p:nvPr/>
          </p:nvSpPr>
          <p:spPr>
            <a:xfrm>
              <a:off x="6246758" y="5080667"/>
              <a:ext cx="3473851" cy="122631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defTabSz="742950">
                <a:defRPr/>
              </a:pPr>
              <a:r>
                <a:rPr kumimoji="1" lang="en-US" altLang="ja-JP" sz="1200">
                  <a:solidFill>
                    <a:srgbClr val="575757"/>
                  </a:solidFill>
                  <a:latin typeface="Meiryo UI" panose="020B0604030504040204" pitchFamily="50" charset="-128"/>
                  <a:ea typeface="Meiryo UI" panose="020B0604030504040204" pitchFamily="50" charset="-128"/>
                </a:rPr>
                <a:t>XXXX</a:t>
              </a:r>
              <a:endParaRPr kumimoji="1" lang="en-US" sz="1200">
                <a:solidFill>
                  <a:srgbClr val="575757"/>
                </a:solidFill>
                <a:latin typeface="Meiryo UI" panose="020B0604030504040204" pitchFamily="50" charset="-128"/>
                <a:ea typeface="Meiryo UI" panose="020B0604030504040204" pitchFamily="50" charset="-128"/>
              </a:endParaRPr>
            </a:p>
          </p:txBody>
        </p:sp>
        <p:sp>
          <p:nvSpPr>
            <p:cNvPr id="22" name="テキスト ボックス 66">
              <a:extLst>
                <a:ext uri="{FF2B5EF4-FFF2-40B4-BE49-F238E27FC236}">
                  <a16:creationId xmlns:a16="http://schemas.microsoft.com/office/drawing/2014/main" id="{17C3D08B-835E-F47C-9E86-4260E005BE24}"/>
                </a:ext>
              </a:extLst>
            </p:cNvPr>
            <p:cNvSpPr txBox="1"/>
            <p:nvPr/>
          </p:nvSpPr>
          <p:spPr>
            <a:xfrm>
              <a:off x="4485552" y="5093230"/>
              <a:ext cx="1564054" cy="122631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defTabSz="742950">
                <a:defRPr/>
              </a:pPr>
              <a:r>
                <a:rPr kumimoji="1" lang="en-US" altLang="ja-JP" sz="1200">
                  <a:solidFill>
                    <a:srgbClr val="575757"/>
                  </a:solidFill>
                  <a:latin typeface="Meiryo UI" panose="020B0604030504040204" pitchFamily="50" charset="-128"/>
                  <a:ea typeface="Meiryo UI" panose="020B0604030504040204" pitchFamily="50" charset="-128"/>
                </a:rPr>
                <a:t>XXXX</a:t>
              </a:r>
              <a:endParaRPr kumimoji="1" lang="en-US" sz="1200">
                <a:solidFill>
                  <a:srgbClr val="575757"/>
                </a:solidFill>
                <a:latin typeface="Meiryo UI" panose="020B0604030504040204" pitchFamily="50" charset="-128"/>
                <a:ea typeface="Meiryo UI" panose="020B0604030504040204" pitchFamily="50" charset="-128"/>
              </a:endParaRPr>
            </a:p>
          </p:txBody>
        </p:sp>
        <p:sp>
          <p:nvSpPr>
            <p:cNvPr id="71" name="テキスト ボックス 66">
              <a:extLst>
                <a:ext uri="{FF2B5EF4-FFF2-40B4-BE49-F238E27FC236}">
                  <a16:creationId xmlns:a16="http://schemas.microsoft.com/office/drawing/2014/main" id="{5CA76E40-EFEC-EB7D-748B-70144D60BB19}"/>
                </a:ext>
              </a:extLst>
            </p:cNvPr>
            <p:cNvSpPr txBox="1"/>
            <p:nvPr/>
          </p:nvSpPr>
          <p:spPr>
            <a:xfrm>
              <a:off x="6204984" y="2241427"/>
              <a:ext cx="3473851" cy="122631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marL="263250" lvl="1" indent="-175500" defTabSz="742950">
                <a:buClr>
                  <a:srgbClr val="FF8222"/>
                </a:buClr>
                <a:buFont typeface="Trebuchet MS" panose="020B0603020202020204" pitchFamily="34" charset="0"/>
                <a:buChar char="•"/>
                <a:defRPr/>
              </a:pPr>
              <a:endParaRPr kumimoji="1" lang="en-US" altLang="ja-JP" sz="1200" dirty="0">
                <a:solidFill>
                  <a:srgbClr val="3EAD92"/>
                </a:solidFill>
                <a:latin typeface="Meiryo UI" panose="020B0604030504040204" pitchFamily="50" charset="-128"/>
                <a:ea typeface="Meiryo UI" panose="020B0604030504040204" pitchFamily="50" charset="-128"/>
              </a:endParaRPr>
            </a:p>
            <a:p>
              <a:pPr defTabSz="742950">
                <a:buFont typeface="Trebuchet MS" panose="020B0603020202020204" pitchFamily="34" charset="0"/>
                <a:buChar char="​"/>
                <a:defRPr/>
              </a:pPr>
              <a:r>
                <a:rPr kumimoji="1" lang="ja-JP" altLang="en-US" sz="1200" dirty="0">
                  <a:solidFill>
                    <a:srgbClr val="3EAD92"/>
                  </a:solidFill>
                  <a:latin typeface="Meiryo UI" panose="020B0604030504040204" pitchFamily="50" charset="-128"/>
                  <a:ea typeface="Meiryo UI" panose="020B0604030504040204" pitchFamily="50" charset="-128"/>
                </a:rPr>
                <a:t>本ソリューションでは容量約</a:t>
              </a:r>
              <a:r>
                <a:rPr kumimoji="1" lang="en-US" altLang="ja-JP" sz="1200" dirty="0" err="1">
                  <a:solidFill>
                    <a:srgbClr val="3EAD92"/>
                  </a:solidFill>
                  <a:latin typeface="Meiryo UI" panose="020B0604030504040204" pitchFamily="50" charset="-128"/>
                  <a:ea typeface="Meiryo UI" panose="020B0604030504040204" pitchFamily="50" charset="-128"/>
                </a:rPr>
                <a:t>xxxbyte</a:t>
              </a:r>
              <a:r>
                <a:rPr kumimoji="1" lang="ja-JP" altLang="en-US" sz="1200" dirty="0">
                  <a:solidFill>
                    <a:srgbClr val="3EAD92"/>
                  </a:solidFill>
                  <a:latin typeface="Meiryo UI" panose="020B0604030504040204" pitchFamily="50" charset="-128"/>
                  <a:ea typeface="Meiryo UI" panose="020B0604030504040204" pitchFamily="50" charset="-128"/>
                </a:rPr>
                <a:t>の情報を</a:t>
              </a:r>
              <a:br>
                <a:rPr kumimoji="1" lang="en-US" altLang="ja-JP" sz="1200" dirty="0">
                  <a:solidFill>
                    <a:srgbClr val="3EAD92"/>
                  </a:solidFill>
                  <a:latin typeface="Meiryo UI" panose="020B0604030504040204" pitchFamily="50" charset="-128"/>
                  <a:ea typeface="Meiryo UI" panose="020B0604030504040204" pitchFamily="50" charset="-128"/>
                </a:rPr>
              </a:br>
              <a:r>
                <a:rPr kumimoji="1" lang="en-US" altLang="ja-JP" sz="1200" dirty="0">
                  <a:solidFill>
                    <a:srgbClr val="3EAD92"/>
                  </a:solidFill>
                  <a:latin typeface="Meiryo UI" panose="020B0604030504040204" pitchFamily="50" charset="-128"/>
                  <a:ea typeface="Meiryo UI" panose="020B0604030504040204" pitchFamily="50" charset="-128"/>
                </a:rPr>
                <a:t>xx</a:t>
              </a:r>
              <a:r>
                <a:rPr kumimoji="1" lang="ja-JP" altLang="en-US" sz="1200" dirty="0">
                  <a:solidFill>
                    <a:srgbClr val="3EAD92"/>
                  </a:solidFill>
                  <a:latin typeface="Meiryo UI" panose="020B0604030504040204" pitchFamily="50" charset="-128"/>
                  <a:ea typeface="Meiryo UI" panose="020B0604030504040204" pitchFamily="50" charset="-128"/>
                </a:rPr>
                <a:t>秒以内にやり取りする必要があり、そのためには約</a:t>
              </a:r>
              <a:r>
                <a:rPr kumimoji="1" lang="en-US" altLang="ja-JP" sz="1200" dirty="0" err="1">
                  <a:solidFill>
                    <a:srgbClr val="3EAD92"/>
                  </a:solidFill>
                  <a:latin typeface="Meiryo UI" panose="020B0604030504040204" pitchFamily="50" charset="-128"/>
                  <a:ea typeface="Meiryo UI" panose="020B0604030504040204" pitchFamily="50" charset="-128"/>
                </a:rPr>
                <a:t>xxxbps</a:t>
              </a:r>
              <a:r>
                <a:rPr kumimoji="1" lang="ja-JP" altLang="en-US" sz="1200" dirty="0">
                  <a:solidFill>
                    <a:srgbClr val="3EAD92"/>
                  </a:solidFill>
                  <a:latin typeface="Meiryo UI" panose="020B0604030504040204" pitchFamily="50" charset="-128"/>
                  <a:ea typeface="Meiryo UI" panose="020B0604030504040204" pitchFamily="50" charset="-128"/>
                </a:rPr>
                <a:t>以上の速度が求められるため、高速のローカル</a:t>
              </a:r>
              <a:r>
                <a:rPr kumimoji="1" lang="en-US" altLang="ja-JP" sz="1200" dirty="0">
                  <a:solidFill>
                    <a:srgbClr val="3EAD92"/>
                  </a:solidFill>
                  <a:latin typeface="Meiryo UI" panose="020B0604030504040204" pitchFamily="50" charset="-128"/>
                  <a:ea typeface="Meiryo UI" panose="020B0604030504040204" pitchFamily="50" charset="-128"/>
                </a:rPr>
                <a:t>5G</a:t>
              </a:r>
              <a:r>
                <a:rPr kumimoji="1" lang="ja-JP" altLang="en-US" sz="1200" dirty="0">
                  <a:solidFill>
                    <a:srgbClr val="3EAD92"/>
                  </a:solidFill>
                  <a:latin typeface="Meiryo UI" panose="020B0604030504040204" pitchFamily="50" charset="-128"/>
                  <a:ea typeface="Meiryo UI" panose="020B0604030504040204" pitchFamily="50" charset="-128"/>
                </a:rPr>
                <a:t>が適している</a:t>
              </a:r>
              <a:endParaRPr kumimoji="1" lang="en-US" altLang="ja-JP" sz="1200" dirty="0">
                <a:solidFill>
                  <a:srgbClr val="3EAD92"/>
                </a:solidFill>
                <a:latin typeface="Meiryo UI" panose="020B0604030504040204" pitchFamily="50" charset="-128"/>
                <a:ea typeface="Meiryo UI" panose="020B0604030504040204" pitchFamily="50" charset="-128"/>
              </a:endParaRPr>
            </a:p>
          </p:txBody>
        </p:sp>
        <p:sp>
          <p:nvSpPr>
            <p:cNvPr id="72" name="テキスト ボックス 66">
              <a:extLst>
                <a:ext uri="{FF2B5EF4-FFF2-40B4-BE49-F238E27FC236}">
                  <a16:creationId xmlns:a16="http://schemas.microsoft.com/office/drawing/2014/main" id="{C94AD8E3-E078-C3DD-2509-3407FAF4A15F}"/>
                </a:ext>
              </a:extLst>
            </p:cNvPr>
            <p:cNvSpPr txBox="1"/>
            <p:nvPr/>
          </p:nvSpPr>
          <p:spPr>
            <a:xfrm>
              <a:off x="4485552" y="2245553"/>
              <a:ext cx="1564054" cy="122631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defTabSz="742950">
                <a:buFont typeface="Trebuchet MS" panose="020B0603020202020204" pitchFamily="34" charset="0"/>
                <a:buChar char="​"/>
                <a:defRPr/>
              </a:pPr>
              <a:r>
                <a:rPr kumimoji="1" lang="en-US" altLang="ja-JP" sz="1200" dirty="0">
                  <a:solidFill>
                    <a:srgbClr val="575757"/>
                  </a:solidFill>
                  <a:latin typeface="Meiryo UI" panose="020B0604030504040204" pitchFamily="50" charset="-128"/>
                  <a:ea typeface="Meiryo UI" panose="020B0604030504040204" pitchFamily="50" charset="-128"/>
                </a:rPr>
                <a:t>XXXX</a:t>
              </a:r>
            </a:p>
            <a:p>
              <a:pPr marL="141883" lvl="1" indent="-141883" defTabSz="742950">
                <a:buClr>
                  <a:srgbClr val="FF8222"/>
                </a:buClr>
                <a:buFont typeface="Trebuchet MS" panose="020B0603020202020204" pitchFamily="34" charset="0"/>
                <a:buChar char="•"/>
                <a:defRPr/>
              </a:pPr>
              <a:r>
                <a:rPr kumimoji="1" lang="en-US" altLang="ja-JP" sz="1200" dirty="0">
                  <a:solidFill>
                    <a:srgbClr val="3EAD92"/>
                  </a:solidFill>
                  <a:latin typeface="Meiryo UI" panose="020B0604030504040204" pitchFamily="50" charset="-128"/>
                  <a:ea typeface="Meiryo UI" panose="020B0604030504040204" pitchFamily="50" charset="-128"/>
                </a:rPr>
                <a:t>LPWA</a:t>
              </a:r>
            </a:p>
            <a:p>
              <a:pPr marL="141883" lvl="1" indent="-141883" defTabSz="742950">
                <a:buClr>
                  <a:srgbClr val="FF8222"/>
                </a:buClr>
                <a:buFont typeface="Trebuchet MS" panose="020B0603020202020204" pitchFamily="34" charset="0"/>
                <a:buChar char="•"/>
                <a:defRPr/>
              </a:pPr>
              <a:r>
                <a:rPr kumimoji="1" lang="en-US" altLang="ja-JP" sz="1200" dirty="0">
                  <a:solidFill>
                    <a:srgbClr val="3EAD92"/>
                  </a:solidFill>
                  <a:latin typeface="Meiryo UI" panose="020B0604030504040204" pitchFamily="50" charset="-128"/>
                  <a:ea typeface="Meiryo UI" panose="020B0604030504040204" pitchFamily="50" charset="-128"/>
                </a:rPr>
                <a:t>Wi-Fi </a:t>
              </a:r>
              <a:r>
                <a:rPr kumimoji="1" lang="en-US" altLang="ja-JP" sz="1200" dirty="0" err="1">
                  <a:solidFill>
                    <a:srgbClr val="3EAD92"/>
                  </a:solidFill>
                  <a:latin typeface="Meiryo UI" panose="020B0604030504040204" pitchFamily="50" charset="-128"/>
                  <a:ea typeface="Meiryo UI" panose="020B0604030504040204" pitchFamily="50" charset="-128"/>
                </a:rPr>
                <a:t>Halow</a:t>
              </a:r>
              <a:endParaRPr kumimoji="1" lang="en-US" altLang="ja-JP" sz="1200" dirty="0">
                <a:solidFill>
                  <a:srgbClr val="3EAD92"/>
                </a:solidFill>
                <a:latin typeface="Meiryo UI" panose="020B0604030504040204" pitchFamily="50" charset="-128"/>
                <a:ea typeface="Meiryo UI" panose="020B0604030504040204" pitchFamily="50" charset="-128"/>
              </a:endParaRPr>
            </a:p>
            <a:p>
              <a:pPr defTabSz="742950">
                <a:defRPr/>
              </a:pPr>
              <a:endParaRPr kumimoji="1" lang="en-US" sz="1200" dirty="0">
                <a:solidFill>
                  <a:srgbClr val="575757"/>
                </a:solidFill>
                <a:latin typeface="Trebuchet MS" panose="020B0603020202020204" pitchFamily="34" charset="0"/>
                <a:ea typeface="Meiryo UI" panose="020B0604030504040204" pitchFamily="50" charset="-128"/>
              </a:endParaRPr>
            </a:p>
          </p:txBody>
        </p:sp>
        <p:sp>
          <p:nvSpPr>
            <p:cNvPr id="75" name="Textfeld 1">
              <a:extLst>
                <a:ext uri="{FF2B5EF4-FFF2-40B4-BE49-F238E27FC236}">
                  <a16:creationId xmlns:a16="http://schemas.microsoft.com/office/drawing/2014/main" id="{45E47305-82CD-4A06-981C-1408559E0B5F}"/>
                </a:ext>
              </a:extLst>
            </p:cNvPr>
            <p:cNvSpPr txBox="1"/>
            <p:nvPr>
              <p:custDataLst>
                <p:tags r:id="rId6"/>
              </p:custDataLst>
            </p:nvPr>
          </p:nvSpPr>
          <p:spPr>
            <a:xfrm>
              <a:off x="4485552" y="1889892"/>
              <a:ext cx="1564054" cy="269579"/>
            </a:xfrm>
            <a:prstGeom prst="rect">
              <a:avLst/>
            </a:prstGeom>
            <a:solidFill>
              <a:srgbClr val="FF8222">
                <a:lumMod val="40000"/>
                <a:lumOff val="60000"/>
              </a:srgbClr>
            </a:solidFill>
            <a:ln w="9525" cap="rnd" cmpd="sng" algn="ctr">
              <a:noFill/>
              <a:prstDash val="solid"/>
              <a:round/>
              <a:headEnd type="none" w="med" len="med"/>
              <a:tailEnd type="none" w="med" len="med"/>
            </a:ln>
            <a:effectLst/>
          </p:spPr>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742950">
                <a:spcAft>
                  <a:spcPts val="488"/>
                </a:spcAft>
                <a:defRPr/>
              </a:pPr>
              <a:r>
                <a:rPr lang="ja-JP" altLang="en-US" sz="1200" kern="0">
                  <a:sym typeface="Trebuchet MS" panose="020B0603020202020204" pitchFamily="34" charset="0"/>
                </a:rPr>
                <a:t>名称</a:t>
              </a:r>
            </a:p>
          </p:txBody>
        </p:sp>
        <p:sp>
          <p:nvSpPr>
            <p:cNvPr id="76" name="Textfeld 1">
              <a:extLst>
                <a:ext uri="{FF2B5EF4-FFF2-40B4-BE49-F238E27FC236}">
                  <a16:creationId xmlns:a16="http://schemas.microsoft.com/office/drawing/2014/main" id="{18C0A32F-FA80-C36B-A68C-6B026FAC9F9A}"/>
                </a:ext>
              </a:extLst>
            </p:cNvPr>
            <p:cNvSpPr txBox="1"/>
            <p:nvPr>
              <p:custDataLst>
                <p:tags r:id="rId7"/>
              </p:custDataLst>
            </p:nvPr>
          </p:nvSpPr>
          <p:spPr>
            <a:xfrm>
              <a:off x="6204984" y="1889892"/>
              <a:ext cx="3473851" cy="269579"/>
            </a:xfrm>
            <a:prstGeom prst="rect">
              <a:avLst/>
            </a:prstGeom>
            <a:solidFill>
              <a:srgbClr val="FFCDA7"/>
            </a:solidFill>
            <a:ln w="9525" cap="rnd" cmpd="sng" algn="ctr">
              <a:noFill/>
              <a:prstDash val="solid"/>
              <a:round/>
              <a:headEnd type="none" w="med" len="med"/>
              <a:tailEnd type="none" w="med" len="med"/>
            </a:ln>
            <a:effectLst/>
          </p:spPr>
          <p:txBody>
            <a:bodyPr rot="0" spcFirstLastPara="0" vertOverflow="overflow" horzOverflow="overflow" vert="horz" wrap="square" lIns="29250" tIns="29250" rIns="29250" bIns="29250" numCol="1" spcCol="0" rtlCol="0" fromWordArt="0" anchor="ctr" anchorCtr="0" forceAA="0" compatLnSpc="1">
              <a:prstTxWarp prst="textNoShape">
                <a:avLst/>
              </a:prstTxWarp>
              <a:noAutofit/>
            </a:bodyPr>
            <a:lstStyle>
              <a:defPPr>
                <a:defRPr lang="en-US"/>
              </a:defPPr>
              <a:lvl1pPr>
                <a:spcAft>
                  <a:spcPts val="600"/>
                </a:spcAft>
                <a:buSzPct val="100000"/>
                <a:buFont typeface="Trebuchet MS" panose="020B0603020202020204" pitchFamily="34" charset="0"/>
                <a:buNone/>
                <a:defRPr sz="1400">
                  <a:solidFill>
                    <a:srgbClr val="575757"/>
                  </a:solidFill>
                  <a:latin typeface="Meiryo UI" panose="020B0604030504040204" pitchFamily="50" charset="-128"/>
                  <a:ea typeface="Meiryo UI"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defTabSz="742950">
                <a:spcAft>
                  <a:spcPts val="488"/>
                </a:spcAft>
                <a:defRPr/>
              </a:pPr>
              <a:r>
                <a:rPr lang="ja-JP" altLang="en-US" sz="1200" kern="0">
                  <a:sym typeface="Trebuchet MS" panose="020B0603020202020204" pitchFamily="34" charset="0"/>
                </a:rPr>
                <a:t>比較結果</a:t>
              </a:r>
            </a:p>
          </p:txBody>
        </p:sp>
        <p:sp>
          <p:nvSpPr>
            <p:cNvPr id="77" name="テキスト ボックス 76">
              <a:extLst>
                <a:ext uri="{FF2B5EF4-FFF2-40B4-BE49-F238E27FC236}">
                  <a16:creationId xmlns:a16="http://schemas.microsoft.com/office/drawing/2014/main" id="{C31268A9-BF78-4684-269A-7A46F9F819E2}"/>
                </a:ext>
              </a:extLst>
            </p:cNvPr>
            <p:cNvSpPr txBox="1"/>
            <p:nvPr/>
          </p:nvSpPr>
          <p:spPr>
            <a:xfrm>
              <a:off x="6204984" y="3667328"/>
              <a:ext cx="3473851" cy="12263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defTabSz="742950">
                <a:defRPr/>
              </a:pPr>
              <a:r>
                <a:rPr kumimoji="1" lang="en-US" altLang="ja-JP" sz="1200">
                  <a:solidFill>
                    <a:srgbClr val="575757"/>
                  </a:solidFill>
                  <a:latin typeface="Meiryo UI" panose="020B0604030504040204" pitchFamily="50" charset="-128"/>
                  <a:ea typeface="Meiryo UI" panose="020B0604030504040204" pitchFamily="50" charset="-128"/>
                </a:rPr>
                <a:t>XXXX</a:t>
              </a:r>
              <a:endParaRPr kumimoji="1" lang="en-US" sz="1200">
                <a:solidFill>
                  <a:srgbClr val="575757"/>
                </a:solidFill>
                <a:latin typeface="Meiryo UI" panose="020B0604030504040204" pitchFamily="50" charset="-128"/>
                <a:ea typeface="Meiryo UI" panose="020B0604030504040204" pitchFamily="50" charset="-128"/>
              </a:endParaRPr>
            </a:p>
          </p:txBody>
        </p:sp>
        <p:sp>
          <p:nvSpPr>
            <p:cNvPr id="78" name="テキスト ボックス 66">
              <a:extLst>
                <a:ext uri="{FF2B5EF4-FFF2-40B4-BE49-F238E27FC236}">
                  <a16:creationId xmlns:a16="http://schemas.microsoft.com/office/drawing/2014/main" id="{2F199CBB-6753-57B0-042E-0B921FF98B66}"/>
                </a:ext>
              </a:extLst>
            </p:cNvPr>
            <p:cNvSpPr txBox="1"/>
            <p:nvPr/>
          </p:nvSpPr>
          <p:spPr>
            <a:xfrm>
              <a:off x="4485552" y="3667328"/>
              <a:ext cx="1564054" cy="12263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defTabSz="742950">
                <a:defRPr/>
              </a:pPr>
              <a:r>
                <a:rPr kumimoji="1" lang="en-US" altLang="ja-JP" sz="1200" dirty="0">
                  <a:solidFill>
                    <a:srgbClr val="575757"/>
                  </a:solidFill>
                  <a:latin typeface="Meiryo UI" panose="020B0604030504040204" pitchFamily="50" charset="-128"/>
                  <a:ea typeface="Meiryo UI" panose="020B0604030504040204" pitchFamily="50" charset="-128"/>
                </a:rPr>
                <a:t>XXXX</a:t>
              </a:r>
              <a:endParaRPr kumimoji="1" lang="en-US" sz="1200" dirty="0">
                <a:solidFill>
                  <a:srgbClr val="575757"/>
                </a:solidFill>
                <a:latin typeface="Meiryo UI" panose="020B0604030504040204" pitchFamily="50" charset="-128"/>
                <a:ea typeface="Meiryo UI" panose="020B0604030504040204" pitchFamily="50" charset="-128"/>
              </a:endParaRPr>
            </a:p>
          </p:txBody>
        </p:sp>
        <p:sp>
          <p:nvSpPr>
            <p:cNvPr id="9" name="Rectangle 25">
              <a:extLst>
                <a:ext uri="{FF2B5EF4-FFF2-40B4-BE49-F238E27FC236}">
                  <a16:creationId xmlns:a16="http://schemas.microsoft.com/office/drawing/2014/main" id="{71D5A6A9-4156-CDF0-6860-E74FFFFB166E}"/>
                </a:ext>
              </a:extLst>
            </p:cNvPr>
            <p:cNvSpPr/>
            <p:nvPr/>
          </p:nvSpPr>
          <p:spPr>
            <a:xfrm>
              <a:off x="4485553" y="1276710"/>
              <a:ext cx="5193284" cy="5150746"/>
            </a:xfrm>
            <a:prstGeom prst="rect">
              <a:avLst/>
            </a:prstGeom>
            <a:noFill/>
            <a:ln w="3175" cap="flat" cmpd="sng" algn="ctr">
              <a:solidFill>
                <a:schemeClr val="tx2"/>
              </a:solidFill>
              <a:prstDash val="solid"/>
            </a:ln>
            <a:effectLst/>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742950">
                <a:lnSpc>
                  <a:spcPct val="95000"/>
                </a:lnSpc>
                <a:defRPr/>
              </a:pPr>
              <a:endParaRPr kumimoji="1" lang="en-US" sz="1200" kern="0">
                <a:solidFill>
                  <a:srgbClr val="575757"/>
                </a:solidFill>
                <a:latin typeface="Meiryo UI" panose="020B0604030504040204" pitchFamily="50" charset="-128"/>
                <a:ea typeface="Meiryo UI" panose="020B0604030504040204" pitchFamily="50" charset="-128"/>
              </a:endParaRPr>
            </a:p>
          </p:txBody>
        </p:sp>
        <p:cxnSp>
          <p:nvCxnSpPr>
            <p:cNvPr id="13" name="Straight Connector 71">
              <a:extLst>
                <a:ext uri="{FF2B5EF4-FFF2-40B4-BE49-F238E27FC236}">
                  <a16:creationId xmlns:a16="http://schemas.microsoft.com/office/drawing/2014/main" id="{64E33000-D8CB-8B49-02CB-274011BC8F62}"/>
                </a:ext>
              </a:extLst>
            </p:cNvPr>
            <p:cNvCxnSpPr>
              <a:cxnSpLocks/>
            </p:cNvCxnSpPr>
            <p:nvPr/>
          </p:nvCxnSpPr>
          <p:spPr>
            <a:xfrm>
              <a:off x="4485553" y="4993437"/>
              <a:ext cx="5193284"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15" name="Straight Connector 71">
              <a:extLst>
                <a:ext uri="{FF2B5EF4-FFF2-40B4-BE49-F238E27FC236}">
                  <a16:creationId xmlns:a16="http://schemas.microsoft.com/office/drawing/2014/main" id="{BAF689C2-6F57-C206-93FA-C01656324681}"/>
                </a:ext>
              </a:extLst>
            </p:cNvPr>
            <p:cNvCxnSpPr>
              <a:cxnSpLocks/>
            </p:cNvCxnSpPr>
            <p:nvPr/>
          </p:nvCxnSpPr>
          <p:spPr>
            <a:xfrm>
              <a:off x="4485553" y="3567538"/>
              <a:ext cx="5193284"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EE440D9C-D0BC-2CB6-6BBE-31F546D0F97E}"/>
                </a:ext>
              </a:extLst>
            </p:cNvPr>
            <p:cNvSpPr/>
            <p:nvPr/>
          </p:nvSpPr>
          <p:spPr>
            <a:xfrm>
              <a:off x="6246758" y="3505806"/>
              <a:ext cx="3088695" cy="581335"/>
            </a:xfrm>
            <a:prstGeom prst="wedgeRectCallout">
              <a:avLst>
                <a:gd name="adj1" fmla="val 4179"/>
                <a:gd name="adj2" fmla="val -104854"/>
              </a:avLst>
            </a:prstGeom>
            <a:solidFill>
              <a:srgbClr val="EEE89A"/>
            </a:solidFill>
            <a:ln w="76200" cap="flat" cmpd="sng" algn="ctr">
              <a:noFill/>
              <a:prstDash val="solid"/>
            </a:ln>
            <a:effectLst/>
            <a:extLst>
              <a:ext uri="{91240B29-F687-4F45-9708-019B960494DF}">
                <a14:hiddenLine xmlns:a14="http://schemas.microsoft.com/office/drawing/2010/main" w="76200" cap="flat" cmpd="sng" algn="ctr">
                  <a:gradFill flip="none" rotWithShape="1">
                    <a:gsLst>
                      <a:gs pos="0">
                        <a:schemeClr val="accent2"/>
                      </a:gs>
                      <a:gs pos="100000">
                        <a:schemeClr val="tx2"/>
                      </a:gs>
                    </a:gsLst>
                    <a:lin ang="2700000" scaled="1"/>
                    <a:tileRect/>
                  </a:gra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29250" tIns="29250" rIns="29250" bIns="29250" rtlCol="0" anchor="t">
              <a:noAutofit/>
            </a:bodyPr>
            <a:lstStyle/>
            <a:p>
              <a:pPr marL="87750" lvl="1" defTabSz="742950">
                <a:buClr>
                  <a:srgbClr val="FF8222"/>
                </a:buClr>
                <a:defRPr/>
              </a:pPr>
              <a:r>
                <a:rPr kumimoji="1" lang="ja-JP" altLang="en-US" sz="1200" kern="0">
                  <a:solidFill>
                    <a:srgbClr val="575757"/>
                  </a:solidFill>
                  <a:latin typeface="Meiryo UI" panose="020B0604030504040204" pitchFamily="50" charset="-128"/>
                  <a:ea typeface="Meiryo UI" panose="020B0604030504040204" pitchFamily="50" charset="-128"/>
                </a:rPr>
                <a:t>他技術と比較した結果としての優位性・</a:t>
              </a:r>
              <a:br>
                <a:rPr kumimoji="1" lang="en-US" altLang="ja-JP" sz="1200" kern="0">
                  <a:solidFill>
                    <a:srgbClr val="575757"/>
                  </a:solidFill>
                  <a:latin typeface="Meiryo UI" panose="020B0604030504040204" pitchFamily="50" charset="-128"/>
                  <a:ea typeface="Meiryo UI" panose="020B0604030504040204" pitchFamily="50" charset="-128"/>
                </a:rPr>
              </a:br>
              <a:r>
                <a:rPr kumimoji="1" lang="ja-JP" altLang="en-US" sz="1200" kern="0">
                  <a:solidFill>
                    <a:srgbClr val="575757"/>
                  </a:solidFill>
                  <a:latin typeface="Meiryo UI" panose="020B0604030504040204" pitchFamily="50" charset="-128"/>
                  <a:ea typeface="Meiryo UI" panose="020B0604030504040204" pitchFamily="50" charset="-128"/>
                </a:rPr>
                <a:t>合理性を記載すること</a:t>
              </a:r>
              <a:endParaRPr kumimoji="1" lang="en-US" altLang="ja-JP" sz="1200">
                <a:solidFill>
                  <a:srgbClr val="3EAD92"/>
                </a:solidFill>
                <a:latin typeface="Meiryo UI" panose="020B0604030504040204" pitchFamily="50" charset="-128"/>
                <a:ea typeface="Meiryo UI" panose="020B0604030504040204" pitchFamily="50" charset="-128"/>
              </a:endParaRPr>
            </a:p>
          </p:txBody>
        </p:sp>
      </p:grpSp>
      <p:sp>
        <p:nvSpPr>
          <p:cNvPr id="42" name="タイトル 16">
            <a:extLst>
              <a:ext uri="{FF2B5EF4-FFF2-40B4-BE49-F238E27FC236}">
                <a16:creationId xmlns:a16="http://schemas.microsoft.com/office/drawing/2014/main" id="{BD35D0E8-5706-4370-A245-3A264A0DF0AF}"/>
              </a:ext>
            </a:extLst>
          </p:cNvPr>
          <p:cNvSpPr>
            <a:spLocks noGrp="1"/>
          </p:cNvSpPr>
          <p:nvPr>
            <p:ph type="title"/>
          </p:nvPr>
        </p:nvSpPr>
        <p:spPr>
          <a:xfrm>
            <a:off x="976116" y="595697"/>
            <a:ext cx="8883347" cy="512448"/>
          </a:xfrm>
        </p:spPr>
        <p:txBody>
          <a:bodyPr vert="horz"/>
          <a:lstStyle/>
          <a:p>
            <a:r>
              <a:rPr kumimoji="1" lang="ja-JP" altLang="en-US" dirty="0">
                <a:solidFill>
                  <a:srgbClr val="FE9341"/>
                </a:solidFill>
                <a:latin typeface="Meiryo UI" panose="020B0604030504040204" pitchFamily="50" charset="-128"/>
                <a:ea typeface="Meiryo UI" panose="020B0604030504040204" pitchFamily="50" charset="-128"/>
              </a:rPr>
              <a:t>ソリューション等の採用理由</a:t>
            </a:r>
            <a:br>
              <a:rPr kumimoji="1" lang="en-US" altLang="ja-JP" dirty="0">
                <a:solidFill>
                  <a:srgbClr val="FE9341"/>
                </a:solidFill>
                <a:latin typeface="Meiryo UI" panose="020B0604030504040204" pitchFamily="50" charset="-128"/>
                <a:ea typeface="Meiryo UI" panose="020B0604030504040204" pitchFamily="50" charset="-128"/>
              </a:rPr>
            </a:br>
            <a:r>
              <a:rPr kumimoji="1" lang="ja-JP" altLang="en-US" sz="1300" dirty="0">
                <a:solidFill>
                  <a:srgbClr val="575757"/>
                </a:solidFill>
                <a:latin typeface="Meiryo UI" panose="020B0604030504040204" pitchFamily="50" charset="-128"/>
                <a:ea typeface="Meiryo UI" panose="020B0604030504040204" pitchFamily="50" charset="-128"/>
              </a:rPr>
              <a:t>無線通信技術の必要性・妥当性</a:t>
            </a:r>
            <a:endParaRPr lang="ja-JP" altLang="en-US" dirty="0">
              <a:latin typeface="Meiryo UI" panose="020B0604030504040204" pitchFamily="50" charset="-128"/>
            </a:endParaRPr>
          </a:p>
        </p:txBody>
      </p:sp>
      <p:sp>
        <p:nvSpPr>
          <p:cNvPr id="19" name="テキスト ボックス 18">
            <a:extLst>
              <a:ext uri="{FF2B5EF4-FFF2-40B4-BE49-F238E27FC236}">
                <a16:creationId xmlns:a16="http://schemas.microsoft.com/office/drawing/2014/main" id="{8D0F9585-850B-80C1-53BB-B49283D7EA6A}"/>
              </a:ext>
            </a:extLst>
          </p:cNvPr>
          <p:cNvSpPr txBox="1"/>
          <p:nvPr/>
        </p:nvSpPr>
        <p:spPr>
          <a:xfrm>
            <a:off x="4459491" y="5093231"/>
            <a:ext cx="1958520" cy="122631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defTabSz="742950">
              <a:defRPr/>
            </a:pPr>
            <a:r>
              <a:rPr kumimoji="1" lang="en-US" altLang="ja-JP" sz="1200">
                <a:solidFill>
                  <a:srgbClr val="575757"/>
                </a:solidFill>
                <a:latin typeface="Meiryo UI" panose="020B0604030504040204" pitchFamily="50" charset="-128"/>
                <a:ea typeface="Meiryo UI" panose="020B0604030504040204" pitchFamily="50" charset="-128"/>
              </a:rPr>
              <a:t>XXXX</a:t>
            </a:r>
            <a:endParaRPr kumimoji="1" lang="en-US" sz="1200">
              <a:solidFill>
                <a:srgbClr val="575757"/>
              </a:solidFill>
              <a:latin typeface="Meiryo UI" panose="020B0604030504040204" pitchFamily="50" charset="-128"/>
              <a:ea typeface="Meiryo UI" panose="020B0604030504040204" pitchFamily="50" charset="-128"/>
            </a:endParaRPr>
          </a:p>
        </p:txBody>
      </p:sp>
      <p:sp>
        <p:nvSpPr>
          <p:cNvPr id="20" name="Textfeld 1">
            <a:extLst>
              <a:ext uri="{FF2B5EF4-FFF2-40B4-BE49-F238E27FC236}">
                <a16:creationId xmlns:a16="http://schemas.microsoft.com/office/drawing/2014/main" id="{63567635-521C-0D0C-119B-46B29FEA6E1E}"/>
              </a:ext>
            </a:extLst>
          </p:cNvPr>
          <p:cNvSpPr txBox="1"/>
          <p:nvPr>
            <p:custDataLst>
              <p:tags r:id="rId4"/>
            </p:custDataLst>
          </p:nvPr>
        </p:nvSpPr>
        <p:spPr>
          <a:xfrm>
            <a:off x="4459491" y="1276709"/>
            <a:ext cx="1958520" cy="556906"/>
          </a:xfrm>
          <a:prstGeom prst="rect">
            <a:avLst/>
          </a:prstGeom>
          <a:solidFill>
            <a:srgbClr val="FF8222"/>
          </a:solidFill>
          <a:ln>
            <a:solidFill>
              <a:srgbClr val="FF8222"/>
            </a:solidFill>
          </a:ln>
        </p:spPr>
        <p:txBody>
          <a:bodyPr vert="horz" wrap="square" lIns="29250" tIns="29250" rIns="29250" bIns="29250" rtlCol="0" anchor="ctr">
            <a:noAutofit/>
          </a:bodyPr>
          <a:lstStyle/>
          <a:p>
            <a:pPr defTabSz="742950">
              <a:lnSpc>
                <a:spcPct val="90000"/>
              </a:lnSpc>
              <a:spcAft>
                <a:spcPts val="488"/>
              </a:spcAft>
              <a:defRPr/>
            </a:pPr>
            <a:r>
              <a:rPr lang="ja-JP" altLang="en-US" sz="1200" kern="0">
                <a:solidFill>
                  <a:srgbClr val="FFFFFF"/>
                </a:solidFill>
                <a:latin typeface="Meiryo UI" panose="020B0604030504040204" pitchFamily="50" charset="-128"/>
                <a:ea typeface="Meiryo UI" panose="020B0604030504040204" pitchFamily="50" charset="-128"/>
                <a:sym typeface="Trebuchet MS" panose="020B0603020202020204" pitchFamily="34" charset="0"/>
              </a:rPr>
              <a:t>許認可の状況</a:t>
            </a:r>
          </a:p>
        </p:txBody>
      </p:sp>
      <p:sp>
        <p:nvSpPr>
          <p:cNvPr id="21" name="テキスト ボックス 20">
            <a:extLst>
              <a:ext uri="{FF2B5EF4-FFF2-40B4-BE49-F238E27FC236}">
                <a16:creationId xmlns:a16="http://schemas.microsoft.com/office/drawing/2014/main" id="{12DB9465-ECF0-C2F0-3B16-1D06479BB0C7}"/>
              </a:ext>
            </a:extLst>
          </p:cNvPr>
          <p:cNvSpPr txBox="1"/>
          <p:nvPr/>
        </p:nvSpPr>
        <p:spPr>
          <a:xfrm>
            <a:off x="4459491" y="3667329"/>
            <a:ext cx="1958520" cy="12263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defTabSz="742950">
              <a:defRPr/>
            </a:pPr>
            <a:r>
              <a:rPr kumimoji="1" lang="en-US" altLang="ja-JP" sz="1200">
                <a:solidFill>
                  <a:srgbClr val="575757"/>
                </a:solidFill>
                <a:latin typeface="Meiryo UI" panose="020B0604030504040204" pitchFamily="50" charset="-128"/>
                <a:ea typeface="Meiryo UI" panose="020B0604030504040204" pitchFamily="50" charset="-128"/>
              </a:rPr>
              <a:t>XXXX</a:t>
            </a:r>
            <a:endParaRPr kumimoji="1" lang="en-US" sz="1200">
              <a:solidFill>
                <a:srgbClr val="575757"/>
              </a:solidFill>
              <a:latin typeface="Meiryo UI" panose="020B0604030504040204" pitchFamily="50" charset="-128"/>
              <a:ea typeface="Meiryo UI" panose="020B0604030504040204" pitchFamily="50" charset="-128"/>
            </a:endParaRPr>
          </a:p>
        </p:txBody>
      </p:sp>
      <p:sp>
        <p:nvSpPr>
          <p:cNvPr id="23" name="テキスト ボックス 49">
            <a:extLst>
              <a:ext uri="{FF2B5EF4-FFF2-40B4-BE49-F238E27FC236}">
                <a16:creationId xmlns:a16="http://schemas.microsoft.com/office/drawing/2014/main" id="{847F97DD-879E-5750-6348-36F434575357}"/>
              </a:ext>
            </a:extLst>
          </p:cNvPr>
          <p:cNvSpPr txBox="1"/>
          <p:nvPr/>
        </p:nvSpPr>
        <p:spPr>
          <a:xfrm>
            <a:off x="4459491" y="2241428"/>
            <a:ext cx="1958520" cy="122631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25" tIns="29250" rIns="73125" bIns="29250" numCol="1" spcCol="0" rtlCol="0" fromWordArt="0" anchor="t" anchorCtr="0" forceAA="0" compatLnSpc="1">
            <a:prstTxWarp prst="textNoShape">
              <a:avLst/>
            </a:prstTxWarp>
            <a:noAutofit/>
          </a:bodyPr>
          <a:lstStyle/>
          <a:p>
            <a:pPr defTabSz="742950">
              <a:defRPr/>
            </a:pPr>
            <a:r>
              <a:rPr kumimoji="1" lang="en-US" altLang="ja-JP" sz="1200">
                <a:solidFill>
                  <a:srgbClr val="575757"/>
                </a:solidFill>
                <a:latin typeface="Meiryo UI" panose="020B0604030504040204" pitchFamily="50" charset="-128"/>
                <a:ea typeface="Meiryo UI" panose="020B0604030504040204" pitchFamily="50" charset="-128"/>
              </a:rPr>
              <a:t>XXXX</a:t>
            </a:r>
          </a:p>
          <a:p>
            <a:pPr defTabSz="742950">
              <a:defRPr/>
            </a:pPr>
            <a:r>
              <a:rPr kumimoji="1" lang="ja-JP" altLang="en-US" sz="1200">
                <a:solidFill>
                  <a:srgbClr val="3EAD92"/>
                </a:solidFill>
                <a:latin typeface="Meiryo UI" panose="020B0604030504040204" pitchFamily="50" charset="-128"/>
                <a:ea typeface="Meiryo UI" panose="020B0604030504040204" pitchFamily="50" charset="-128"/>
              </a:rPr>
              <a:t>ローカル</a:t>
            </a:r>
            <a:r>
              <a:rPr kumimoji="1" lang="en-US" altLang="ja-JP" sz="1200">
                <a:solidFill>
                  <a:srgbClr val="3EAD92"/>
                </a:solidFill>
                <a:latin typeface="Meiryo UI" panose="020B0604030504040204" pitchFamily="50" charset="-128"/>
                <a:ea typeface="Meiryo UI" panose="020B0604030504040204" pitchFamily="50" charset="-128"/>
              </a:rPr>
              <a:t>5G</a:t>
            </a:r>
            <a:r>
              <a:rPr kumimoji="1" lang="ja-JP" altLang="en-US" sz="1200">
                <a:solidFill>
                  <a:srgbClr val="3EAD92"/>
                </a:solidFill>
                <a:latin typeface="Meiryo UI" panose="020B0604030504040204" pitchFamily="50" charset="-128"/>
                <a:ea typeface="Meiryo UI" panose="020B0604030504040204" pitchFamily="50" charset="-128"/>
              </a:rPr>
              <a:t>免許取得済</a:t>
            </a:r>
          </a:p>
          <a:p>
            <a:pPr defTabSz="742950">
              <a:defRPr/>
            </a:pPr>
            <a:r>
              <a:rPr kumimoji="1" lang="ja-JP" altLang="en-US" sz="1200">
                <a:solidFill>
                  <a:srgbClr val="3EAD92"/>
                </a:solidFill>
                <a:latin typeface="Meiryo UI" panose="020B0604030504040204" pitchFamily="50" charset="-128"/>
                <a:ea typeface="Meiryo UI" panose="020B0604030504040204" pitchFamily="50" charset="-128"/>
              </a:rPr>
              <a:t>ローカル</a:t>
            </a:r>
            <a:r>
              <a:rPr kumimoji="1" lang="en-US" altLang="ja-JP" sz="1200">
                <a:solidFill>
                  <a:srgbClr val="3EAD92"/>
                </a:solidFill>
                <a:latin typeface="Meiryo UI" panose="020B0604030504040204" pitchFamily="50" charset="-128"/>
                <a:ea typeface="Meiryo UI" panose="020B0604030504040204" pitchFamily="50" charset="-128"/>
              </a:rPr>
              <a:t>5G</a:t>
            </a:r>
            <a:r>
              <a:rPr kumimoji="1" lang="ja-JP" altLang="en-US" sz="1200">
                <a:solidFill>
                  <a:srgbClr val="3EAD92"/>
                </a:solidFill>
                <a:latin typeface="Meiryo UI" panose="020B0604030504040204" pitchFamily="50" charset="-128"/>
                <a:ea typeface="Meiryo UI" panose="020B0604030504040204" pitchFamily="50" charset="-128"/>
              </a:rPr>
              <a:t>免許取得に向けて事前調整中</a:t>
            </a:r>
            <a:endParaRPr kumimoji="1" lang="en-US" sz="1200">
              <a:solidFill>
                <a:srgbClr val="575757"/>
              </a:solidFill>
              <a:latin typeface="Meiryo UI" panose="020B0604030504040204" pitchFamily="50" charset="-128"/>
              <a:ea typeface="Meiryo UI" panose="020B0604030504040204" pitchFamily="50" charset="-128"/>
            </a:endParaRPr>
          </a:p>
        </p:txBody>
      </p:sp>
      <p:sp>
        <p:nvSpPr>
          <p:cNvPr id="24" name="Rectangle 25">
            <a:extLst>
              <a:ext uri="{FF2B5EF4-FFF2-40B4-BE49-F238E27FC236}">
                <a16:creationId xmlns:a16="http://schemas.microsoft.com/office/drawing/2014/main" id="{E961FD88-686C-7904-64B3-E80FC4BA024F}"/>
              </a:ext>
            </a:extLst>
          </p:cNvPr>
          <p:cNvSpPr/>
          <p:nvPr/>
        </p:nvSpPr>
        <p:spPr>
          <a:xfrm>
            <a:off x="4459491" y="1276710"/>
            <a:ext cx="1958520" cy="5150746"/>
          </a:xfrm>
          <a:prstGeom prst="rect">
            <a:avLst/>
          </a:prstGeom>
          <a:noFill/>
          <a:ln w="3175" cap="flat" cmpd="sng" algn="ctr">
            <a:solidFill>
              <a:schemeClr val="tx2"/>
            </a:solidFill>
            <a:prstDash val="solid"/>
          </a:ln>
          <a:effectLst/>
          <a:extLst>
            <a:ext uri="{909E8E84-426E-40DD-AFC4-6F175D3DCCD1}">
              <a14:hiddenFill xmlns:a14="http://schemas.microsoft.com/office/drawing/2010/main">
                <a:solidFill>
                  <a:srgbClr val="FFFFFF"/>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742950">
              <a:lnSpc>
                <a:spcPct val="95000"/>
              </a:lnSpc>
              <a:defRPr/>
            </a:pPr>
            <a:endParaRPr kumimoji="1" lang="en-US" sz="1200" kern="0">
              <a:solidFill>
                <a:srgbClr val="575757"/>
              </a:solidFill>
              <a:latin typeface="Meiryo UI" panose="020B0604030504040204" pitchFamily="50" charset="-128"/>
              <a:ea typeface="Meiryo UI" panose="020B0604030504040204" pitchFamily="50" charset="-128"/>
            </a:endParaRPr>
          </a:p>
        </p:txBody>
      </p:sp>
      <p:cxnSp>
        <p:nvCxnSpPr>
          <p:cNvPr id="25" name="Straight Connector 71">
            <a:extLst>
              <a:ext uri="{FF2B5EF4-FFF2-40B4-BE49-F238E27FC236}">
                <a16:creationId xmlns:a16="http://schemas.microsoft.com/office/drawing/2014/main" id="{A4C61CDF-3920-B1DA-0037-40FE7FAF793E}"/>
              </a:ext>
            </a:extLst>
          </p:cNvPr>
          <p:cNvCxnSpPr>
            <a:cxnSpLocks/>
          </p:cNvCxnSpPr>
          <p:nvPr/>
        </p:nvCxnSpPr>
        <p:spPr>
          <a:xfrm>
            <a:off x="4459490" y="4993437"/>
            <a:ext cx="1958520"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71">
            <a:extLst>
              <a:ext uri="{FF2B5EF4-FFF2-40B4-BE49-F238E27FC236}">
                <a16:creationId xmlns:a16="http://schemas.microsoft.com/office/drawing/2014/main" id="{2B3BF4CC-68B7-0697-8252-E40B618A6699}"/>
              </a:ext>
            </a:extLst>
          </p:cNvPr>
          <p:cNvCxnSpPr>
            <a:cxnSpLocks/>
          </p:cNvCxnSpPr>
          <p:nvPr/>
        </p:nvCxnSpPr>
        <p:spPr>
          <a:xfrm>
            <a:off x="4459490" y="3567538"/>
            <a:ext cx="1958520"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2" name="Rectangle 217">
            <a:extLst>
              <a:ext uri="{FF2B5EF4-FFF2-40B4-BE49-F238E27FC236}">
                <a16:creationId xmlns:a16="http://schemas.microsoft.com/office/drawing/2014/main" id="{971628FD-070D-9BEF-0185-6A41BDA0B7CC}"/>
              </a:ext>
            </a:extLst>
          </p:cNvPr>
          <p:cNvSpPr/>
          <p:nvPr/>
        </p:nvSpPr>
        <p:spPr>
          <a:xfrm>
            <a:off x="408388" y="201543"/>
            <a:ext cx="3903492" cy="196723"/>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lvl="0" algn="ctr">
              <a:defRPr/>
            </a:pPr>
            <a:r>
              <a:rPr kumimoji="1" lang="ja-JP" altLang="en-US" sz="1200" kern="0" dirty="0">
                <a:solidFill>
                  <a:srgbClr val="575757"/>
                </a:solidFill>
                <a:latin typeface="Meiryo UI" panose="020B0604030504040204" pitchFamily="50" charset="-128"/>
                <a:ea typeface="Meiryo UI" panose="020B0604030504040204" pitchFamily="50" charset="-128"/>
              </a:rPr>
              <a:t>評価の観点：通信インフラ整備の必要性</a:t>
            </a:r>
            <a:endParaRPr kumimoji="1" lang="en-US" altLang="ja-JP" sz="1200" kern="0" dirty="0">
              <a:solidFill>
                <a:srgbClr val="575757"/>
              </a:solidFill>
              <a:latin typeface="Meiryo UI" panose="020B0604030504040204" pitchFamily="50" charset="-128"/>
              <a:ea typeface="Meiryo UI" panose="020B0604030504040204" pitchFamily="50" charset="-128"/>
            </a:endParaRPr>
          </a:p>
        </p:txBody>
      </p:sp>
      <p:sp>
        <p:nvSpPr>
          <p:cNvPr id="27" name="Oval 20">
            <a:extLst>
              <a:ext uri="{FF2B5EF4-FFF2-40B4-BE49-F238E27FC236}">
                <a16:creationId xmlns:a16="http://schemas.microsoft.com/office/drawing/2014/main" id="{FFEB2F72-27B7-FD56-5F7E-5AC163BCD667}"/>
              </a:ext>
            </a:extLst>
          </p:cNvPr>
          <p:cNvSpPr>
            <a:spLocks noChangeAspect="1" noChangeArrowheads="1"/>
          </p:cNvSpPr>
          <p:nvPr/>
        </p:nvSpPr>
        <p:spPr>
          <a:xfrm>
            <a:off x="651426" y="606607"/>
            <a:ext cx="306910" cy="306910"/>
          </a:xfrm>
          <a:prstGeom prst="ellipse">
            <a:avLst/>
          </a:prstGeom>
          <a:solidFill>
            <a:srgbClr val="FF8D36"/>
          </a:solidFill>
          <a:ln>
            <a:noFill/>
          </a:ln>
        </p:spPr>
        <p:txBody>
          <a:bodyPr vert="horz" wrap="square" lIns="0" tIns="0" rIns="0" bIns="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rPr>
              <a:t>２</a:t>
            </a:r>
            <a:endParaRPr kumimoji="0" lang="en-US" sz="2000" b="0" i="0" u="none" strike="noStrike" kern="1200" cap="none" spc="0" normalizeH="0" baseline="0" noProof="0" dirty="0">
              <a:ln>
                <a:noFill/>
              </a:ln>
              <a:solidFill>
                <a:prstClr val="white"/>
              </a:solidFill>
              <a:effectLst/>
              <a:uLnTx/>
              <a:uFillTx/>
              <a:latin typeface="Trebuchet MS" panose="020B0603020202020204" pitchFamily="34" charset="0"/>
              <a:ea typeface="+mn-ea"/>
              <a:cs typeface="+mn-cs"/>
            </a:endParaRPr>
          </a:p>
        </p:txBody>
      </p:sp>
      <p:sp>
        <p:nvSpPr>
          <p:cNvPr id="11" name="テキスト ボックス 42">
            <a:extLst>
              <a:ext uri="{FF2B5EF4-FFF2-40B4-BE49-F238E27FC236}">
                <a16:creationId xmlns:a16="http://schemas.microsoft.com/office/drawing/2014/main" id="{0293CF52-61AA-7BB7-F1A9-B8BBD75786EC}"/>
              </a:ext>
            </a:extLst>
          </p:cNvPr>
          <p:cNvSpPr txBox="1"/>
          <p:nvPr/>
        </p:nvSpPr>
        <p:spPr>
          <a:xfrm>
            <a:off x="580850" y="398266"/>
            <a:ext cx="10965512" cy="1841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Ⅲ</a:t>
            </a:r>
            <a:r>
              <a:rPr kumimoji="1" lang="ja-JP" altLang="en-US"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rPr>
              <a:t>ソリューション</a:t>
            </a:r>
            <a:endParaRPr kumimoji="1" lang="en-US" altLang="ja-JP" sz="1400" b="0" i="0" u="none" strike="noStrike" kern="1200" cap="none" spc="0" normalizeH="0" baseline="0" noProof="0" dirty="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
        <p:nvSpPr>
          <p:cNvPr id="17" name="Rectangle 217">
            <a:extLst>
              <a:ext uri="{FF2B5EF4-FFF2-40B4-BE49-F238E27FC236}">
                <a16:creationId xmlns:a16="http://schemas.microsoft.com/office/drawing/2014/main" id="{F6B48B8E-E7EC-174B-73EB-45636F965C0E}"/>
              </a:ext>
            </a:extLst>
          </p:cNvPr>
          <p:cNvSpPr/>
          <p:nvPr/>
        </p:nvSpPr>
        <p:spPr>
          <a:xfrm>
            <a:off x="408388" y="1293"/>
            <a:ext cx="3903492" cy="242121"/>
          </a:xfrm>
          <a:prstGeom prst="rect">
            <a:avLst/>
          </a:prstGeom>
          <a:solidFill>
            <a:srgbClr val="EBC5D0"/>
          </a:solidFill>
          <a:ln w="762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 typeface="Trebuchet MS" panose="020B0603020202020204" pitchFamily="34" charset="0"/>
              <a:buChar char="​"/>
              <a:tabLst/>
              <a:defRPr/>
            </a:pPr>
            <a:r>
              <a:rPr kumimoji="1" lang="ja-JP" altLang="en-US"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rPr>
              <a:t>評価の観点：地域課題に対するソリューションの適切性・妥当性</a:t>
            </a:r>
            <a:endParaRPr kumimoji="1" lang="en-US" altLang="ja-JP" sz="1050" b="0" i="0" u="none" strike="noStrike" kern="0" cap="none" spc="0" normalizeH="0" baseline="0" noProof="0">
              <a:ln>
                <a:noFill/>
              </a:ln>
              <a:solidFill>
                <a:srgbClr val="575757"/>
              </a:solidFill>
              <a:effectLst/>
              <a:uLnTx/>
              <a:uFillTx/>
              <a:latin typeface="Trebuchet MS" panose="020B0603020202020204" pitchFamily="34" charset="0"/>
              <a:ea typeface="Meiryo UI" panose="020B0604030504040204" pitchFamily="50" charset="-128"/>
              <a:cs typeface="+mn-cs"/>
            </a:endParaRPr>
          </a:p>
        </p:txBody>
      </p:sp>
    </p:spTree>
    <p:extLst>
      <p:ext uri="{BB962C8B-B14F-4D97-AF65-F5344CB8AC3E}">
        <p14:creationId xmlns:p14="http://schemas.microsoft.com/office/powerpoint/2010/main" val="6053136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THINKCELLPRESENTATIONDONOTDELETE" val="&lt;?xml version=&quot;1.0&quot; encoding=&quot;UTF-16&quot; standalone=&quot;yes&quot;?&gt;&lt;root reqver=&quot;23045&quot;&gt;&lt;version val=&quot;2418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EE4P_MASTERWIZARD_DRAFT" val="0"/>
  <p:tag name="EE4P_LANGUAGE_ID" val="1033"/>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1.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2.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3.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14.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15.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16.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17.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18.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19.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20.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1.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2.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3.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4.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5.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6.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7.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8.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29.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3.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0.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31.xml><?xml version="1.0" encoding="utf-8"?>
<p:tagLst xmlns:a="http://schemas.openxmlformats.org/drawingml/2006/main" xmlns:r="http://schemas.openxmlformats.org/officeDocument/2006/relationships" xmlns:p="http://schemas.openxmlformats.org/presentationml/2006/main">
  <p:tag name="EE4P_SMART_ELEMENT_INVERTED" val="1"/>
</p:tagLst>
</file>

<file path=ppt/tags/tag32.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3.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4.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5.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6.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7.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8.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39.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0.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1.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4.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5.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6.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7.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8.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49.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50.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1.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2.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3.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4.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7.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8.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59.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6.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60.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61.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62.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63.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7.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8.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ags/tag9.xml><?xml version="1.0" encoding="utf-8"?>
<p:tagLst xmlns:a="http://schemas.openxmlformats.org/drawingml/2006/main" xmlns:r="http://schemas.openxmlformats.org/officeDocument/2006/relationships" xmlns:p="http://schemas.openxmlformats.org/presentationml/2006/main">
  <p:tag name="BCGCUSTOMTAGKEY" val="CommentTagValue"/>
</p:tagLst>
</file>

<file path=ppt/theme/theme1.xml><?xml version="1.0" encoding="utf-8"?>
<a:theme xmlns:a="http://schemas.openxmlformats.org/drawingml/2006/main" name="4_BCG Grid 16:9">
  <a:themeElements>
    <a:clrScheme name="Custom 11">
      <a:dk1>
        <a:srgbClr val="575757"/>
      </a:dk1>
      <a:lt1>
        <a:sysClr val="window" lastClr="FFFFFF"/>
      </a:lt1>
      <a:dk2>
        <a:srgbClr val="FF8222"/>
      </a:dk2>
      <a:lt2>
        <a:srgbClr val="F2F2F2"/>
      </a:lt2>
      <a:accent1>
        <a:srgbClr val="C85600"/>
      </a:accent1>
      <a:accent2>
        <a:srgbClr val="C9700A"/>
      </a:accent2>
      <a:accent3>
        <a:srgbClr val="D4DF33"/>
      </a:accent3>
      <a:accent4>
        <a:srgbClr val="E48D4A"/>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spDef>
      <a:spPr>
        <a:custGeom>
          <a:avLst/>
          <a:gdLst/>
          <a:ahLst/>
          <a:cxnLst/>
          <a:rect l="l" t="t" r="r" b="b"/>
          <a:pathLst/>
        </a:custGeom>
        <a:noFill/>
        <a:ln w="76200">
          <a:gradFill flip="none" rotWithShape="1">
            <a:gsLst>
              <a:gs pos="0">
                <a:schemeClr val="accent2"/>
              </a:gs>
              <a:gs pos="100000">
                <a:schemeClr val="tx2"/>
              </a:gs>
            </a:gsLst>
            <a:lin ang="2700000" scaled="1"/>
            <a:tileRect/>
          </a:gradFill>
        </a:ln>
      </a:spPr>
      <a:bodyPr vertOverflow="overflow" horzOverflow="overflow" lIns="0" tIns="0" rIns="0" bIns="0" rtlCol="0" anchor="ctr"/>
      <a:lstStyle>
        <a:defPPr algn="ctr">
          <a:lnSpc>
            <a:spcPct val="95000"/>
          </a:lnSpc>
          <a:defRPr sz="2000" kern="0" dirty="0" smtClean="0">
            <a:solidFill>
              <a:srgbClr val="575757"/>
            </a:solidFill>
            <a:latin typeface="Meiryo UI"/>
            <a:ea typeface="Meiryo UI"/>
          </a:defRPr>
        </a:defPPr>
      </a:lstStyle>
      <a:style>
        <a:lnRef idx="2">
          <a:schemeClr val="accent1">
            <a:shade val="50000"/>
          </a:schemeClr>
        </a:lnRef>
        <a:fillRef idx="1">
          <a:schemeClr val="accent1"/>
        </a:fillRef>
        <a:effectRef idx="0">
          <a:schemeClr val="accent1"/>
        </a:effectRef>
        <a:fontRef idx="minor">
          <a:schemeClr val="lt1"/>
        </a:fontRef>
      </a:style>
    </a:spDef>
    <a:lnDef>
      <a:spPr>
        <a:custGeom>
          <a:avLst/>
          <a:gdLst/>
          <a:ahLst/>
          <a:cxnLst/>
          <a:rect l="l" t="t" r="r" b="b"/>
          <a:pathLst/>
        </a:custGeom>
        <a:ln w="9525" cap="rnd">
          <a:solidFill>
            <a:schemeClr val="tx1">
              <a:lumMod val="60000"/>
              <a:lumOff val="40000"/>
            </a:schemeClr>
          </a:solidFill>
          <a:prstDash val="solid"/>
          <a:round/>
        </a:ln>
      </a:spPr>
      <a:bodyPr vertOverflow="overflow" horzOverflow="overflow"/>
      <a:lstStyle/>
      <a:style>
        <a:lnRef idx="1">
          <a:schemeClr val="accent1"/>
        </a:lnRef>
        <a:fillRef idx="0">
          <a:schemeClr val="accent1"/>
        </a:fillRef>
        <a:effectRef idx="0">
          <a:schemeClr val="accent1"/>
        </a:effectRef>
        <a:fontRef idx="minor">
          <a:schemeClr val="tx1"/>
        </a:fontRef>
      </a:style>
    </a:lnDef>
    <a:txDef>
      <a:spPr>
        <a:custGeom>
          <a:avLst/>
          <a:gdLst/>
          <a:ahLst/>
          <a:cxnLst/>
          <a:rect l="l" t="t" r="r" b="b"/>
          <a:pathLst/>
        </a:custGeom>
        <a:noFill/>
        <a:ln w="9525" cap="rnd">
          <a:noFill/>
          <a:prstDash val="solid"/>
          <a:round/>
        </a:ln>
      </a:spPr>
      <a:bodyPr rot="0" vertOverflow="overflow" horzOverflow="overflow" wrap="none" numCol="1" spcCol="0" rtlCol="0" fromWordArt="0" anchor="ctr" anchorCtr="0" forceAA="0" compatLnSpc="1"/>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56f8374-eac6-4c01-9e9a-c7d7573af740" xsi:nil="true"/>
    <lcf76f155ced4ddcb4097134ff3c332f xmlns="87c57fd4-e6b1-4cf6-9723-831ad817bb9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D0FD4A8DAF05E499AF02B575CC670D6" ma:contentTypeVersion="15" ma:contentTypeDescription="新しいドキュメントを作成します。" ma:contentTypeScope="" ma:versionID="5840c5e5cfea199d07d6667c4ee74677">
  <xsd:schema xmlns:xsd="http://www.w3.org/2001/XMLSchema" xmlns:xs="http://www.w3.org/2001/XMLSchema" xmlns:p="http://schemas.microsoft.com/office/2006/metadata/properties" xmlns:ns2="87c57fd4-e6b1-4cf6-9723-831ad817bb93" xmlns:ns3="956f8374-eac6-4c01-9e9a-c7d7573af740" targetNamespace="http://schemas.microsoft.com/office/2006/metadata/properties" ma:root="true" ma:fieldsID="6025ce2d40adc1bebc96a3b8c92ce328" ns2:_="" ns3:_="">
    <xsd:import namespace="87c57fd4-e6b1-4cf6-9723-831ad817bb93"/>
    <xsd:import namespace="956f8374-eac6-4c01-9e9a-c7d7573af74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TaxCatchAll" minOccurs="0"/>
                <xsd:element ref="ns2:MediaServiceOCR" minOccurs="0"/>
                <xsd:element ref="ns2:lcf76f155ced4ddcb4097134ff3c332f"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c57fd4-e6b1-4cf6-9723-831ad817bb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56f8374-eac6-4c01-9e9a-c7d7573af740"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4f4c2df7-119e-42eb-b5ef-c638e6a4a2bd}" ma:internalName="TaxCatchAll" ma:showField="CatchAllData" ma:web="956f8374-eac6-4c01-9e9a-c7d7573af74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65C290-61F4-44EE-8DE1-E908EE9F9E89}">
  <ds:schemaRefs>
    <ds:schemaRef ds:uri="http://schemas.microsoft.com/office/2006/metadata/properties"/>
    <ds:schemaRef ds:uri="http://schemas.microsoft.com/office/infopath/2007/PartnerControls"/>
    <ds:schemaRef ds:uri="956f8374-eac6-4c01-9e9a-c7d7573af740"/>
    <ds:schemaRef ds:uri="87c57fd4-e6b1-4cf6-9723-831ad817bb93"/>
  </ds:schemaRefs>
</ds:datastoreItem>
</file>

<file path=customXml/itemProps2.xml><?xml version="1.0" encoding="utf-8"?>
<ds:datastoreItem xmlns:ds="http://schemas.openxmlformats.org/officeDocument/2006/customXml" ds:itemID="{A54AED60-4943-4E34-9EF5-4AA209A5EA86}">
  <ds:schemaRefs>
    <ds:schemaRef ds:uri="http://schemas.microsoft.com/sharepoint/v3/contenttype/forms"/>
  </ds:schemaRefs>
</ds:datastoreItem>
</file>

<file path=customXml/itemProps3.xml><?xml version="1.0" encoding="utf-8"?>
<ds:datastoreItem xmlns:ds="http://schemas.openxmlformats.org/officeDocument/2006/customXml" ds:itemID="{C3981A06-F2E1-4ECE-BB30-D529D7C879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c57fd4-e6b1-4cf6-9723-831ad817bb93"/>
    <ds:schemaRef ds:uri="956f8374-eac6-4c01-9e9a-c7d7573af74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Words>4695</Words>
  <PresentationFormat>ワイド画面</PresentationFormat>
  <Paragraphs>954</Paragraphs>
  <Slides>20</Slides>
  <Notes>18</Notes>
  <HiddenSlides>0</HiddenSlides>
  <MMClips>0</MMClips>
  <ScaleCrop>false</ScaleCrop>
  <HeadingPairs>
    <vt:vector size="10"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20</vt:i4>
      </vt:variant>
      <vt:variant>
        <vt:lpstr>目的別スライド ショー</vt:lpstr>
      </vt:variant>
      <vt:variant>
        <vt:i4>1</vt:i4>
      </vt:variant>
    </vt:vector>
  </HeadingPairs>
  <TitlesOfParts>
    <vt:vector size="29" baseType="lpstr">
      <vt:lpstr>Meiryo UI</vt:lpstr>
      <vt:lpstr>ＭＳ Ｐゴシック</vt:lpstr>
      <vt:lpstr>メイリオ</vt:lpstr>
      <vt:lpstr>Arial</vt:lpstr>
      <vt:lpstr>Century</vt:lpstr>
      <vt:lpstr>Trebuchet MS</vt:lpstr>
      <vt:lpstr>4_BCG Grid 16:9</vt:lpstr>
      <vt:lpstr>think-cell スライド</vt:lpstr>
      <vt:lpstr>PowerPoint プレゼンテーション</vt:lpstr>
      <vt:lpstr> 地域の現状と抱えている課題</vt:lpstr>
      <vt:lpstr> 目指す姿と実現ステップ</vt:lpstr>
      <vt:lpstr> 成果 (アウトカム) 指標 a. ロジックツリー</vt:lpstr>
      <vt:lpstr> 成果 (アウトカム) 指標 a. ロジックツリー</vt:lpstr>
      <vt:lpstr> 成果 (アウトカム) 指標 a. ロジックツリー</vt:lpstr>
      <vt:lpstr> 成果 (アウトカム) 指標 b.成果 (アウトカム) 指標の設定</vt:lpstr>
      <vt:lpstr> ソリューションの概要</vt:lpstr>
      <vt:lpstr>ソリューション等の採用理由 無線通信技術の必要性・妥当性</vt:lpstr>
      <vt:lpstr>費用</vt:lpstr>
      <vt:lpstr> 費用対効果</vt:lpstr>
      <vt:lpstr>計画</vt:lpstr>
      <vt:lpstr>PowerPoint プレゼンテーション</vt:lpstr>
      <vt:lpstr> 横展開計画・スケジュール a.実装・横展開に向けた具体的計画</vt:lpstr>
      <vt:lpstr> 横展開計画・スケジュール b.横展開の体制</vt:lpstr>
      <vt:lpstr> 資金計画</vt:lpstr>
      <vt:lpstr> エコシステム</vt:lpstr>
      <vt:lpstr> 他地域への横展開の方策・普及啓発活動</vt:lpstr>
      <vt:lpstr> 「デジ活」中山間地域への登録事業</vt:lpstr>
      <vt:lpstr>PowerPoint プレゼンテーション</vt:lpstr>
      <vt:lpstr>Format Guide Workshop</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0x0101004D0FD4A8DAF05E499AF02B575CC670D6</vt:lpwstr>
  </property>
</Properties>
</file>