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29"/>
  </p:notesMasterIdLst>
  <p:handoutMasterIdLst>
    <p:handoutMasterId r:id="rId30"/>
  </p:handoutMasterIdLst>
  <p:sldIdLst>
    <p:sldId id="2147379366" r:id="rId3"/>
    <p:sldId id="2147379370" r:id="rId4"/>
    <p:sldId id="2147379371" r:id="rId5"/>
    <p:sldId id="2147379375" r:id="rId6"/>
    <p:sldId id="2147379374" r:id="rId7"/>
    <p:sldId id="308" r:id="rId8"/>
    <p:sldId id="309" r:id="rId9"/>
    <p:sldId id="306" r:id="rId10"/>
    <p:sldId id="2147379368" r:id="rId11"/>
    <p:sldId id="558" r:id="rId12"/>
    <p:sldId id="564" r:id="rId13"/>
    <p:sldId id="565" r:id="rId14"/>
    <p:sldId id="566" r:id="rId15"/>
    <p:sldId id="2147379347" r:id="rId16"/>
    <p:sldId id="567" r:id="rId17"/>
    <p:sldId id="2147379348" r:id="rId18"/>
    <p:sldId id="2147379349" r:id="rId19"/>
    <p:sldId id="2147379350" r:id="rId20"/>
    <p:sldId id="2147379351" r:id="rId21"/>
    <p:sldId id="2147379352" r:id="rId22"/>
    <p:sldId id="2147379353" r:id="rId23"/>
    <p:sldId id="2147379354" r:id="rId24"/>
    <p:sldId id="2147379355" r:id="rId25"/>
    <p:sldId id="2147379364" r:id="rId26"/>
    <p:sldId id="575" r:id="rId27"/>
    <p:sldId id="2147379357" r:id="rId28"/>
  </p:sldIdLst>
  <p:sldSz cx="9144000" cy="6858000" type="screen4x3"/>
  <p:notesSz cx="6797675" cy="99266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521415D9-36F7-43E2-AB2F-B90AF26B5E84}">
      <p14:sectionLst xmlns:p14="http://schemas.microsoft.com/office/powerpoint/2010/main">
        <p14:section name="共通" id="{A6241FD0-24CE-42F6-B2CF-0D359D981C91}">
          <p14:sldIdLst>
            <p14:sldId id="2147379366"/>
            <p14:sldId id="2147379370"/>
            <p14:sldId id="2147379371"/>
            <p14:sldId id="2147379375"/>
            <p14:sldId id="2147379374"/>
            <p14:sldId id="308"/>
            <p14:sldId id="309"/>
            <p14:sldId id="306"/>
            <p14:sldId id="2147379368"/>
            <p14:sldId id="558"/>
          </p14:sldIdLst>
        </p14:section>
        <p14:section name="（総務）地域課題解決のためのスマートシティ推進事業" id="{DAA17AFF-3962-410E-8D2A-5C96E6C432DD}">
          <p14:sldIdLst>
            <p14:sldId id="564"/>
            <p14:sldId id="565"/>
            <p14:sldId id="566"/>
            <p14:sldId id="2147379347"/>
            <p14:sldId id="567"/>
            <p14:sldId id="2147379348"/>
            <p14:sldId id="2147379349"/>
            <p14:sldId id="2147379350"/>
            <p14:sldId id="2147379351"/>
            <p14:sldId id="2147379352"/>
            <p14:sldId id="2147379353"/>
            <p14:sldId id="2147379354"/>
            <p14:sldId id="2147379355"/>
            <p14:sldId id="2147379364"/>
            <p14:sldId id="575"/>
            <p14:sldId id="214737935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F0000"/>
    <a:srgbClr val="FF6600"/>
    <a:srgbClr val="0000CC"/>
    <a:srgbClr val="FFCDC1"/>
    <a:srgbClr val="F73131"/>
    <a:srgbClr val="006600"/>
    <a:srgbClr val="FFFF00"/>
    <a:srgbClr val="FF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38F6E5-B59C-44E3-8A2D-2C862904042C}" v="7" dt="2025-01-22T01:16:45.119"/>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948"/>
    <p:restoredTop sz="97418" autoAdjust="0"/>
  </p:normalViewPr>
  <p:slideViewPr>
    <p:cSldViewPr>
      <p:cViewPr varScale="1">
        <p:scale>
          <a:sx n="126" d="100"/>
          <a:sy n="126" d="100"/>
        </p:scale>
        <p:origin x="888" y="1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8.xml" Type="http://schemas.openxmlformats.org/officeDocument/2006/relationships/slide"/><Relationship Id="rId11" Target="slides/slide9.xml" Type="http://schemas.openxmlformats.org/officeDocument/2006/relationships/slide"/><Relationship Id="rId12" Target="slides/slide10.xml" Type="http://schemas.openxmlformats.org/officeDocument/2006/relationships/slide"/><Relationship Id="rId13" Target="slides/slide11.xml" Type="http://schemas.openxmlformats.org/officeDocument/2006/relationships/slide"/><Relationship Id="rId14" Target="slides/slide12.xml" Type="http://schemas.openxmlformats.org/officeDocument/2006/relationships/slide"/><Relationship Id="rId15" Target="slides/slide13.xml" Type="http://schemas.openxmlformats.org/officeDocument/2006/relationships/slide"/><Relationship Id="rId16" Target="slides/slide14.xml" Type="http://schemas.openxmlformats.org/officeDocument/2006/relationships/slide"/><Relationship Id="rId17" Target="slides/slide15.xml" Type="http://schemas.openxmlformats.org/officeDocument/2006/relationships/slide"/><Relationship Id="rId18" Target="slides/slide16.xml" Type="http://schemas.openxmlformats.org/officeDocument/2006/relationships/slide"/><Relationship Id="rId19" Target="slides/slide17.xml" Type="http://schemas.openxmlformats.org/officeDocument/2006/relationships/slide"/><Relationship Id="rId2" Target="slideMasters/slideMaster2.xml" Type="http://schemas.openxmlformats.org/officeDocument/2006/relationships/slideMaster"/><Relationship Id="rId20" Target="slides/slide18.xml" Type="http://schemas.openxmlformats.org/officeDocument/2006/relationships/slide"/><Relationship Id="rId21" Target="slides/slide19.xml" Type="http://schemas.openxmlformats.org/officeDocument/2006/relationships/slide"/><Relationship Id="rId22" Target="slides/slide20.xml" Type="http://schemas.openxmlformats.org/officeDocument/2006/relationships/slide"/><Relationship Id="rId23" Target="slides/slide21.xml" Type="http://schemas.openxmlformats.org/officeDocument/2006/relationships/slide"/><Relationship Id="rId24" Target="slides/slide22.xml" Type="http://schemas.openxmlformats.org/officeDocument/2006/relationships/slide"/><Relationship Id="rId25" Target="slides/slide23.xml" Type="http://schemas.openxmlformats.org/officeDocument/2006/relationships/slide"/><Relationship Id="rId26" Target="slides/slide24.xml" Type="http://schemas.openxmlformats.org/officeDocument/2006/relationships/slide"/><Relationship Id="rId27" Target="slides/slide25.xml" Type="http://schemas.openxmlformats.org/officeDocument/2006/relationships/slide"/><Relationship Id="rId28" Target="slides/slide26.xml" Type="http://schemas.openxmlformats.org/officeDocument/2006/relationships/slide"/><Relationship Id="rId29" Target="notesMasters/notesMaster1.xml" Type="http://schemas.openxmlformats.org/officeDocument/2006/relationships/notesMaster"/><Relationship Id="rId3" Target="slides/slide1.xml" Type="http://schemas.openxmlformats.org/officeDocument/2006/relationships/slide"/><Relationship Id="rId30" Target="handoutMasters/handoutMaster1.xml" Type="http://schemas.openxmlformats.org/officeDocument/2006/relationships/handoutMaster"/><Relationship Id="rId31" Target="commentAuthors.xml" Type="http://schemas.openxmlformats.org/officeDocument/2006/relationships/commentAuthors"/><Relationship Id="rId32" Target="presProps.xml" Type="http://schemas.openxmlformats.org/officeDocument/2006/relationships/presProps"/><Relationship Id="rId33" Target="viewProps.xml" Type="http://schemas.openxmlformats.org/officeDocument/2006/relationships/viewProps"/><Relationship Id="rId34" Target="theme/theme1.xml" Type="http://schemas.openxmlformats.org/officeDocument/2006/relationships/theme"/><Relationship Id="rId35" Target="tableStyles.xml" Type="http://schemas.openxmlformats.org/officeDocument/2006/relationships/tableStyles"/><Relationship Id="rId36" Target="revisionInfo.xml" Type="http://schemas.microsoft.com/office/2015/10/relationships/revisionInfo"/><Relationship Id="rId37" Target="../customXml/item1.xml" Type="http://schemas.openxmlformats.org/officeDocument/2006/relationships/customXml"/><Relationship Id="rId38" Target="../customXml/item2.xml" Type="http://schemas.openxmlformats.org/officeDocument/2006/relationships/customXml"/><Relationship Id="rId39" Target="../customXml/item3.xml" Type="http://schemas.openxmlformats.org/officeDocument/2006/relationships/customXml"/><Relationship Id="rId4" Target="slides/slide2.xml" Type="http://schemas.openxmlformats.org/officeDocument/2006/relationships/slide"/><Relationship Id="rId5" Target="slides/slide3.xml" Type="http://schemas.openxmlformats.org/officeDocument/2006/relationships/slide"/><Relationship Id="rId6" Target="slides/slide4.xml" Type="http://schemas.openxmlformats.org/officeDocument/2006/relationships/slide"/><Relationship Id="rId7" Target="slides/slide5.xml" Type="http://schemas.openxmlformats.org/officeDocument/2006/relationships/slide"/><Relationship Id="rId8" Target="slides/slide6.xml" Type="http://schemas.openxmlformats.org/officeDocument/2006/relationships/slide"/><Relationship Id="rId9" Target="slides/slide7.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41" name="Rectangle 2"/>
          <p:cNvSpPr>
            <a:spLocks noGrp="1" noChangeArrowheads="1"/>
          </p:cNvSpPr>
          <p:nvPr>
            <p:ph type="hdr" sz="quarter"/>
          </p:nvPr>
        </p:nvSpPr>
        <p:spPr>
          <a:xfrm>
            <a:off x="1" y="1"/>
            <a:ext cx="2922350"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142" name="Rectangle 3"/>
          <p:cNvSpPr>
            <a:spLocks noGrp="1" noChangeArrowheads="1"/>
          </p:cNvSpPr>
          <p:nvPr>
            <p:ph type="dt" sz="quarter" idx="1"/>
          </p:nvPr>
        </p:nvSpPr>
        <p:spPr>
          <a:xfrm>
            <a:off x="3845198" y="1"/>
            <a:ext cx="2922349"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143" name="Rectangle 4"/>
          <p:cNvSpPr>
            <a:spLocks noGrp="1" noChangeArrowheads="1"/>
          </p:cNvSpPr>
          <p:nvPr>
            <p:ph type="ftr" sz="quarter" idx="2"/>
          </p:nvPr>
        </p:nvSpPr>
        <p:spPr>
          <a:xfrm>
            <a:off x="1" y="9430386"/>
            <a:ext cx="2922350"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144" name="Rectangle 5"/>
          <p:cNvSpPr>
            <a:spLocks noGrp="1" noChangeArrowheads="1"/>
          </p:cNvSpPr>
          <p:nvPr>
            <p:ph type="sldNum" sz="quarter" idx="3"/>
          </p:nvPr>
        </p:nvSpPr>
        <p:spPr>
          <a:xfrm>
            <a:off x="3845198" y="9430386"/>
            <a:ext cx="2922349"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4B53F7E7-4D7A-4BA0-8145-D9EED7F0E647}" type="slidenum">
              <a:rPr lang="en-US" altLang="ja-JP"/>
              <a:pPr>
                <a:defRPr/>
              </a:pPr>
              <a:t>‹#›</a:t>
            </a:fld>
            <a:endParaRPr lang="en-US" altLang="ja-JP"/>
          </a:p>
        </p:txBody>
      </p:sp>
    </p:spTree>
    <p:extLst>
      <p:ext uri="{BB962C8B-B14F-4D97-AF65-F5344CB8AC3E}">
        <p14:creationId xmlns:p14="http://schemas.microsoft.com/office/powerpoint/2010/main" val="3364796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34" name="Rectangle 2"/>
          <p:cNvSpPr>
            <a:spLocks noGrp="1" noChangeArrowheads="1"/>
          </p:cNvSpPr>
          <p:nvPr>
            <p:ph type="hdr" sz="quarter"/>
          </p:nvPr>
        </p:nvSpPr>
        <p:spPr>
          <a:xfrm>
            <a:off x="0"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135" name="Rectangle 3"/>
          <p:cNvSpPr>
            <a:spLocks noGrp="1" noChangeArrowheads="1"/>
          </p:cNvSpPr>
          <p:nvPr>
            <p:ph type="dt" idx="1"/>
          </p:nvPr>
        </p:nvSpPr>
        <p:spPr>
          <a:xfrm>
            <a:off x="3849955"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136" name="Rectangle 4"/>
          <p:cNvSpPr>
            <a:spLocks noGrp="1" noRot="1" noChangeAspect="1" noChangeArrowheads="1" noTextEdit="1"/>
          </p:cNvSpPr>
          <p:nvPr>
            <p:ph type="sldImg" idx="2"/>
          </p:nvPr>
        </p:nvSpPr>
        <p:spPr>
          <a:xfrm>
            <a:off x="915988" y="744538"/>
            <a:ext cx="4964112" cy="3722687"/>
          </a:xfrm>
          <a:prstGeom prst="rect">
            <a:avLst/>
          </a:prstGeom>
          <a:noFill/>
          <a:ln w="9525">
            <a:solidFill>
              <a:srgbClr val="000000"/>
            </a:solidFill>
            <a:miter lim="800000"/>
            <a:headEnd/>
            <a:tailEnd/>
          </a:ln>
        </p:spPr>
      </p:sp>
      <p:sp>
        <p:nvSpPr>
          <p:cNvPr id="1137" name="Rectangle 5"/>
          <p:cNvSpPr>
            <a:spLocks noGrp="1" noChangeArrowheads="1"/>
          </p:cNvSpPr>
          <p:nvPr>
            <p:ph type="body" sz="quarter" idx="3"/>
          </p:nvPr>
        </p:nvSpPr>
        <p:spPr>
          <a:xfrm>
            <a:off x="678658" y="4715193"/>
            <a:ext cx="5440360" cy="4467859"/>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138" name="Rectangle 6"/>
          <p:cNvSpPr>
            <a:spLocks noGrp="1" noChangeArrowheads="1"/>
          </p:cNvSpPr>
          <p:nvPr>
            <p:ph type="ftr" sz="quarter" idx="4"/>
          </p:nvPr>
        </p:nvSpPr>
        <p:spPr>
          <a:xfrm>
            <a:off x="0"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139" name="Rectangle 7"/>
          <p:cNvSpPr>
            <a:spLocks noGrp="1" noChangeArrowheads="1"/>
          </p:cNvSpPr>
          <p:nvPr>
            <p:ph type="sldNum" sz="quarter" idx="5"/>
          </p:nvPr>
        </p:nvSpPr>
        <p:spPr>
          <a:xfrm>
            <a:off x="3849955"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pPr>
                <a:defRPr/>
              </a:pPr>
              <a:t>‹#›</a:t>
            </a:fld>
            <a:endParaRPr lang="en-US" altLang="ja-JP"/>
          </a:p>
        </p:txBody>
      </p:sp>
    </p:spTree>
    <p:extLst>
      <p:ext uri="{BB962C8B-B14F-4D97-AF65-F5344CB8AC3E}">
        <p14:creationId xmlns:p14="http://schemas.microsoft.com/office/powerpoint/2010/main" val="28348193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30302">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366" indent="-288218" defTabSz="930302">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870"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4017"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5164"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6313"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7462"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8609"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9757"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a:t>
            </a:fld>
            <a:endParaRPr lang="en-US" altLang="ja-JP">
              <a:solidFill>
                <a:srgbClr val="000000"/>
              </a:solidFill>
              <a:ea typeface="ＭＳ Ｐゴシック" panose="020B0600070205080204" pitchFamily="50" charset="-128"/>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6437784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10</a:t>
            </a:fld>
            <a:endParaRPr lang="en-US" altLang="ja-JP">
              <a:ea typeface="ＭＳ Ｐゴシック" panose="020B0600070205080204" pitchFamily="50" charset="-128"/>
            </a:endParaRPr>
          </a:p>
        </p:txBody>
      </p:sp>
      <p:sp>
        <p:nvSpPr>
          <p:cNvPr id="1782" name="Rectangle 2"/>
          <p:cNvSpPr>
            <a:spLocks noGrp="1" noRot="1" noChangeAspect="1" noChangeArrowheads="1" noTextEdit="1"/>
          </p:cNvSpPr>
          <p:nvPr>
            <p:ph type="sldImg"/>
          </p:nvPr>
        </p:nvSpPr>
        <p:spPr>
          <a:ln/>
        </p:spPr>
      </p:sp>
      <p:sp>
        <p:nvSpPr>
          <p:cNvPr id="1783"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3745540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1"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Meiryo UI" panose="020B0604030504040204" pitchFamily="50" charset="-128"/>
              </a:rPr>
              <a:pPr>
                <a:spcBef>
                  <a:spcPct val="0"/>
                </a:spcBef>
                <a:defRPr/>
              </a:pPr>
              <a:t>14</a:t>
            </a:fld>
            <a:endParaRPr lang="en-US" altLang="ja-JP">
              <a:solidFill>
                <a:srgbClr val="000000"/>
              </a:solidFill>
              <a:ea typeface="Meiryo UI" panose="020B0604030504040204" pitchFamily="50" charset="-128"/>
            </a:endParaRPr>
          </a:p>
        </p:txBody>
      </p:sp>
      <p:sp>
        <p:nvSpPr>
          <p:cNvPr id="1902" name="Rectangle 2"/>
          <p:cNvSpPr>
            <a:spLocks noGrp="1" noRot="1" noChangeAspect="1" noChangeArrowheads="1" noTextEdit="1"/>
          </p:cNvSpPr>
          <p:nvPr>
            <p:ph type="sldImg"/>
          </p:nvPr>
        </p:nvSpPr>
        <p:spPr>
          <a:ln/>
        </p:spPr>
      </p:sp>
      <p:sp>
        <p:nvSpPr>
          <p:cNvPr id="1903"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256321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30302">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366" indent="-288218" defTabSz="930302">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870"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4017"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5164"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6313"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7462"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8609"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9757"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2</a:t>
            </a:fld>
            <a:endParaRPr lang="en-US" altLang="ja-JP">
              <a:solidFill>
                <a:srgbClr val="000000"/>
              </a:solidFill>
              <a:ea typeface="ＭＳ Ｐゴシック" panose="020B0600070205080204" pitchFamily="50" charset="-128"/>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89193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30302">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366" indent="-288218" defTabSz="930302">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870"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4017"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5164"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6313"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7462"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8609"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9757"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3</a:t>
            </a:fld>
            <a:endParaRPr lang="en-US" altLang="ja-JP">
              <a:solidFill>
                <a:srgbClr val="000000"/>
              </a:solidFill>
              <a:ea typeface="ＭＳ Ｐゴシック" panose="020B0600070205080204" pitchFamily="50" charset="-128"/>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4713296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30302">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366" indent="-288218" defTabSz="930302">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870"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4017"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5164"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6313"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7462"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8609"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9757"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4</a:t>
            </a:fld>
            <a:endParaRPr lang="en-US" altLang="ja-JP">
              <a:solidFill>
                <a:srgbClr val="000000"/>
              </a:solidFill>
              <a:ea typeface="ＭＳ Ｐゴシック" panose="020B0600070205080204" pitchFamily="50" charset="-128"/>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206964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30302">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366" indent="-288218" defTabSz="930302">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870"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4017"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5164"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6313"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7462"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8609"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9757"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5</a:t>
            </a:fld>
            <a:endParaRPr lang="en-US" altLang="ja-JP">
              <a:solidFill>
                <a:srgbClr val="000000"/>
              </a:solidFill>
              <a:ea typeface="ＭＳ Ｐゴシック" panose="020B0600070205080204" pitchFamily="50" charset="-128"/>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7279245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2"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6</a:t>
            </a:fld>
            <a:endParaRPr lang="en-US" altLang="ja-JP">
              <a:ea typeface="ＭＳ Ｐゴシック" panose="020B0600070205080204" pitchFamily="50" charset="-128"/>
            </a:endParaRPr>
          </a:p>
        </p:txBody>
      </p:sp>
      <p:sp>
        <p:nvSpPr>
          <p:cNvPr id="1623" name="Rectangle 2"/>
          <p:cNvSpPr>
            <a:spLocks noGrp="1" noRot="1" noChangeAspect="1" noChangeArrowheads="1" noTextEdit="1"/>
          </p:cNvSpPr>
          <p:nvPr>
            <p:ph type="sldImg"/>
          </p:nvPr>
        </p:nvSpPr>
        <p:spPr>
          <a:ln/>
        </p:spPr>
      </p:sp>
      <p:sp>
        <p:nvSpPr>
          <p:cNvPr id="1624"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686912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8"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7</a:t>
            </a:fld>
            <a:endParaRPr lang="en-US" altLang="ja-JP">
              <a:ea typeface="ＭＳ Ｐゴシック" panose="020B0600070205080204" pitchFamily="50" charset="-128"/>
            </a:endParaRPr>
          </a:p>
        </p:txBody>
      </p:sp>
      <p:sp>
        <p:nvSpPr>
          <p:cNvPr id="1699" name="Rectangle 2"/>
          <p:cNvSpPr>
            <a:spLocks noGrp="1" noRot="1" noChangeAspect="1" noChangeArrowheads="1" noTextEdit="1"/>
          </p:cNvSpPr>
          <p:nvPr>
            <p:ph type="sldImg"/>
          </p:nvPr>
        </p:nvSpPr>
        <p:spPr>
          <a:ln/>
        </p:spPr>
      </p:sp>
      <p:sp>
        <p:nvSpPr>
          <p:cNvPr id="170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6695901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7"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8</a:t>
            </a:fld>
            <a:endParaRPr lang="en-US" altLang="ja-JP">
              <a:ea typeface="ＭＳ Ｐゴシック" panose="020B0600070205080204" pitchFamily="50" charset="-128"/>
            </a:endParaRPr>
          </a:p>
        </p:txBody>
      </p:sp>
      <p:sp>
        <p:nvSpPr>
          <p:cNvPr id="1718" name="Rectangle 2"/>
          <p:cNvSpPr>
            <a:spLocks noGrp="1" noRot="1" noChangeAspect="1" noChangeArrowheads="1" noTextEdit="1"/>
          </p:cNvSpPr>
          <p:nvPr>
            <p:ph type="sldImg"/>
          </p:nvPr>
        </p:nvSpPr>
        <p:spPr>
          <a:ln/>
        </p:spPr>
      </p:sp>
      <p:sp>
        <p:nvSpPr>
          <p:cNvPr id="171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840549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4"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9</a:t>
            </a:fld>
            <a:endParaRPr lang="en-US" altLang="ja-JP">
              <a:solidFill>
                <a:srgbClr val="000000"/>
              </a:solidFill>
              <a:ea typeface="ＭＳ Ｐゴシック" panose="020B0600070205080204" pitchFamily="50" charset="-128"/>
            </a:endParaRPr>
          </a:p>
        </p:txBody>
      </p:sp>
      <p:sp>
        <p:nvSpPr>
          <p:cNvPr id="1395" name="Rectangle 2"/>
          <p:cNvSpPr>
            <a:spLocks noGrp="1" noRot="1" noChangeAspect="1" noChangeArrowheads="1" noTextEdit="1"/>
          </p:cNvSpPr>
          <p:nvPr>
            <p:ph type="sldImg"/>
          </p:nvPr>
        </p:nvSpPr>
        <p:spPr>
          <a:ln/>
        </p:spPr>
      </p:sp>
      <p:sp>
        <p:nvSpPr>
          <p:cNvPr id="139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964211241"/>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1032"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103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3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35" name="Rectangle 6"/>
          <p:cNvSpPr>
            <a:spLocks noGrp="1" noChangeArrowheads="1"/>
          </p:cNvSpPr>
          <p:nvPr>
            <p:ph type="sldNum" sz="quarter" idx="12"/>
          </p:nvPr>
        </p:nvSpPr>
        <p:spPr>
          <a:ln/>
        </p:spPr>
        <p:txBody>
          <a:bodyPr/>
          <a:lstStyle>
            <a:lvl1pPr>
              <a:defRPr/>
            </a:lvl1pPr>
          </a:lstStyle>
          <a:p>
            <a:pPr>
              <a:defRPr/>
            </a:pPr>
            <a:fld id="{367FCEB3-C420-400D-9DF3-AABFEA07EB20}" type="slidenum">
              <a:rPr lang="en-US" altLang="ja-JP"/>
              <a:pPr>
                <a:defRPr/>
              </a:pPr>
              <a:t>‹#›</a:t>
            </a:fld>
            <a:endParaRPr lang="en-US" altLang="ja-JP"/>
          </a:p>
        </p:txBody>
      </p:sp>
    </p:spTree>
    <p:extLst>
      <p:ext uri="{BB962C8B-B14F-4D97-AF65-F5344CB8AC3E}">
        <p14:creationId xmlns:p14="http://schemas.microsoft.com/office/powerpoint/2010/main" val="1958746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2" name="Rectangle 6"/>
          <p:cNvSpPr>
            <a:spLocks noGrp="1" noChangeArrowheads="1"/>
          </p:cNvSpPr>
          <p:nvPr>
            <p:ph type="sldNum" sz="quarter" idx="12"/>
          </p:nvPr>
        </p:nvSpPr>
        <p:spPr>
          <a:ln/>
        </p:spPr>
        <p:txBody>
          <a:bodyPr/>
          <a:lstStyle>
            <a:lvl1pPr>
              <a:defRPr/>
            </a:lvl1pPr>
          </a:lstStyle>
          <a:p>
            <a:pPr>
              <a:defRPr/>
            </a:pPr>
            <a:fld id="{5744B9A6-F962-47BE-A435-95FB34C96498}" type="slidenum">
              <a:rPr lang="en-US" altLang="ja-JP"/>
              <a:pPr>
                <a:defRPr/>
              </a:pPr>
              <a:t>‹#›</a:t>
            </a:fld>
            <a:endParaRPr lang="en-US" altLang="ja-JP"/>
          </a:p>
        </p:txBody>
      </p:sp>
    </p:spTree>
    <p:extLst>
      <p:ext uri="{BB962C8B-B14F-4D97-AF65-F5344CB8AC3E}">
        <p14:creationId xmlns:p14="http://schemas.microsoft.com/office/powerpoint/2010/main" val="2600449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1095"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8" name="Rectangle 6"/>
          <p:cNvSpPr>
            <a:spLocks noGrp="1" noChangeArrowheads="1"/>
          </p:cNvSpPr>
          <p:nvPr>
            <p:ph type="sldNum" sz="quarter" idx="12"/>
          </p:nvPr>
        </p:nvSpPr>
        <p:spPr>
          <a:ln/>
        </p:spPr>
        <p:txBody>
          <a:bodyPr/>
          <a:lstStyle>
            <a:lvl1pPr>
              <a:defRPr/>
            </a:lvl1pPr>
          </a:lstStyle>
          <a:p>
            <a:pPr>
              <a:defRPr/>
            </a:pPr>
            <a:fld id="{0271A7B6-14F3-4207-B043-8CD2B4D488D2}" type="slidenum">
              <a:rPr lang="en-US" altLang="ja-JP"/>
              <a:pPr>
                <a:defRPr/>
              </a:pPr>
              <a:t>‹#›</a:t>
            </a:fld>
            <a:endParaRPr lang="en-US" altLang="ja-JP"/>
          </a:p>
        </p:txBody>
      </p:sp>
    </p:spTree>
    <p:extLst>
      <p:ext uri="{BB962C8B-B14F-4D97-AF65-F5344CB8AC3E}">
        <p14:creationId xmlns:p14="http://schemas.microsoft.com/office/powerpoint/2010/main" val="27423166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3414266"/>
      </p:ext>
    </p:extLst>
  </p:cSld>
  <p:clrMapOvr>
    <a:masterClrMapping/>
  </p:clrMapOvr>
  <p:extLst>
    <p:ext uri="{DCECCB84-F9BA-43D5-87BE-67443E8EF086}">
      <p15:sldGuideLst xmlns:p15="http://schemas.microsoft.com/office/powerpoint/2012/main">
        <p15:guide id="1" orient="horz" pos="2160">
          <p15:clr>
            <a:srgbClr val="FBAE40"/>
          </p15:clr>
        </p15:guide>
        <p15:guide id="2" pos="312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 Title Only">
    <p:spTree>
      <p:nvGrpSpPr>
        <p:cNvPr id="1" name=""/>
        <p:cNvGrpSpPr/>
        <p:nvPr/>
      </p:nvGrpSpPr>
      <p:grpSpPr>
        <a:xfrm>
          <a:off x="0" y="0"/>
          <a:ext cx="0" cy="0"/>
          <a:chOff x="0" y="0"/>
          <a:chExt cx="0" cy="0"/>
        </a:xfrm>
      </p:grpSpPr>
      <p:sp>
        <p:nvSpPr>
          <p:cNvPr id="1101"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a:p>
        </p:txBody>
      </p:sp>
      <p:sp>
        <p:nvSpPr>
          <p:cNvPr id="1102" name="Title 7"/>
          <p:cNvSpPr>
            <a:spLocks noGrp="1"/>
          </p:cNvSpPr>
          <p:nvPr>
            <p:ph type="title" hasCustomPrompt="1"/>
          </p:nvPr>
        </p:nvSpPr>
        <p:spPr>
          <a:xfrm>
            <a:off x="472500" y="622800"/>
            <a:ext cx="8200013" cy="332399"/>
          </a:xfrm>
        </p:spPr>
        <p:txBody>
          <a:bodyPr/>
          <a:lstStyle>
            <a:lvl1pPr>
              <a:defRPr>
                <a:latin typeface="+mj-lt"/>
                <a:sym typeface="Trebuchet MS" panose="020B0603020202020204" pitchFamily="34" charset="0"/>
              </a:defRPr>
            </a:lvl1pPr>
          </a:lstStyle>
          <a:p>
            <a:r>
              <a:rPr lang="en-US"/>
              <a:t>Click to add title</a:t>
            </a:r>
          </a:p>
        </p:txBody>
      </p:sp>
    </p:spTree>
    <p:extLst>
      <p:ext uri="{BB962C8B-B14F-4D97-AF65-F5344CB8AC3E}">
        <p14:creationId xmlns:p14="http://schemas.microsoft.com/office/powerpoint/2010/main" val="41688208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10" name="Title 1"/>
          <p:cNvSpPr>
            <a:spLocks noGrp="1"/>
          </p:cNvSpPr>
          <p:nvPr>
            <p:ph type="ctrTitle"/>
          </p:nvPr>
        </p:nvSpPr>
        <p:spPr>
          <a:xfrm>
            <a:off x="1143000" y="1122363"/>
            <a:ext cx="6858000" cy="2387600"/>
          </a:xfrm>
        </p:spPr>
        <p:txBody>
          <a:bodyPr anchor="b"/>
          <a:lstStyle>
            <a:lvl1pPr algn="ctr">
              <a:defRPr sz="6000"/>
            </a:lvl1pPr>
          </a:lstStyle>
          <a:p>
            <a:r>
              <a:rPr kumimoji="1" lang="en-US"/>
              <a:t>Click to edit Master title style</a:t>
            </a:r>
          </a:p>
        </p:txBody>
      </p:sp>
      <p:sp>
        <p:nvSpPr>
          <p:cNvPr id="1111"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en-US"/>
              <a:t>Click to edit Master subtitle style</a:t>
            </a:r>
          </a:p>
        </p:txBody>
      </p:sp>
      <p:sp>
        <p:nvSpPr>
          <p:cNvPr id="1112" name="Date Placeholder 3"/>
          <p:cNvSpPr>
            <a:spLocks noGrp="1"/>
          </p:cNvSpPr>
          <p:nvPr>
            <p:ph type="dt" sz="half" idx="10"/>
          </p:nvPr>
        </p:nvSpPr>
        <p:spPr/>
        <p:txBody>
          <a:bodyPr/>
          <a:lstStyle/>
          <a:p>
            <a:pPr fontAlgn="base">
              <a:spcBef>
                <a:spcPct val="0"/>
              </a:spcBef>
              <a:spcAft>
                <a:spcPct val="0"/>
              </a:spcAft>
              <a:defRPr/>
            </a:pPr>
            <a:endParaRPr lang="ja-JP" altLang="en-US"/>
          </a:p>
        </p:txBody>
      </p:sp>
      <p:sp>
        <p:nvSpPr>
          <p:cNvPr id="1113" name="Footer Placeholder 4"/>
          <p:cNvSpPr>
            <a:spLocks noGrp="1"/>
          </p:cNvSpPr>
          <p:nvPr>
            <p:ph type="ftr" sz="quarter" idx="11"/>
          </p:nvPr>
        </p:nvSpPr>
        <p:spPr/>
        <p:txBody>
          <a:bodyPr/>
          <a:lstStyle/>
          <a:p>
            <a:pPr fontAlgn="base">
              <a:spcBef>
                <a:spcPct val="0"/>
              </a:spcBef>
              <a:spcAft>
                <a:spcPct val="0"/>
              </a:spcAft>
              <a:defRPr/>
            </a:pPr>
            <a:endParaRPr lang="ja-JP" altLang="en-US"/>
          </a:p>
        </p:txBody>
      </p:sp>
      <p:sp>
        <p:nvSpPr>
          <p:cNvPr id="1114" name="Slide Number Placeholder 5"/>
          <p:cNvSpPr>
            <a:spLocks noGrp="1"/>
          </p:cNvSpPr>
          <p:nvPr>
            <p:ph type="sldNum" sz="quarter" idx="12"/>
          </p:nvPr>
        </p:nvSpPr>
        <p:spPr/>
        <p:txBody>
          <a:bodyPr/>
          <a:lstStyle/>
          <a:p>
            <a:pPr fontAlgn="base">
              <a:spcBef>
                <a:spcPct val="0"/>
              </a:spcBef>
              <a:spcAft>
                <a:spcPct val="0"/>
              </a:spcAft>
              <a:defRPr/>
            </a:pPr>
            <a:fld id="{A6A5B751-25C4-46CC-8F2B-2AFF10021099}" type="slidenum">
              <a:rPr lang="ja-JP" altLang="en-US">
                <a:latin typeface="Arial" panose="020B0604020202020204" pitchFamily="34" charset="0"/>
              </a:rPr>
              <a:pPr fontAlgn="base">
                <a:spcBef>
                  <a:spcPct val="0"/>
                </a:spcBef>
                <a:spcAft>
                  <a:spcPct val="0"/>
                </a:spcAft>
                <a:defRPr/>
              </a:pPr>
              <a:t>‹#›</a:t>
            </a:fld>
            <a:endParaRPr lang="ja-JP" altLang="en-US">
              <a:latin typeface="Arial" panose="020B0604020202020204" pitchFamily="34" charset="0"/>
            </a:endParaRPr>
          </a:p>
        </p:txBody>
      </p:sp>
    </p:spTree>
    <p:extLst>
      <p:ext uri="{BB962C8B-B14F-4D97-AF65-F5344CB8AC3E}">
        <p14:creationId xmlns:p14="http://schemas.microsoft.com/office/powerpoint/2010/main" val="3594439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lang="ja-JP" altLang="en-US"/>
              <a:t>マスタ タイトルの書式設定</a:t>
            </a:r>
          </a:p>
        </p:txBody>
      </p:sp>
      <p:sp>
        <p:nvSpPr>
          <p:cNvPr id="1038"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9"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0"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1" name="Rectangle 6"/>
          <p:cNvSpPr>
            <a:spLocks noGrp="1" noChangeArrowheads="1"/>
          </p:cNvSpPr>
          <p:nvPr>
            <p:ph type="sldNum" sz="quarter" idx="12"/>
          </p:nvPr>
        </p:nvSpPr>
        <p:spPr>
          <a:ln/>
        </p:spPr>
        <p:txBody>
          <a:bodyPr/>
          <a:lstStyle>
            <a:lvl1pPr>
              <a:defRPr/>
            </a:lvl1pPr>
          </a:lstStyle>
          <a:p>
            <a:pPr>
              <a:defRPr/>
            </a:pPr>
            <a:fld id="{ED70751B-34C4-41F7-9A42-B8AF8614956A}" type="slidenum">
              <a:rPr lang="en-US" altLang="ja-JP"/>
              <a:pPr>
                <a:defRPr/>
              </a:pPr>
              <a:t>‹#›</a:t>
            </a:fld>
            <a:endParaRPr lang="en-US" altLang="ja-JP"/>
          </a:p>
        </p:txBody>
      </p:sp>
    </p:spTree>
    <p:extLst>
      <p:ext uri="{BB962C8B-B14F-4D97-AF65-F5344CB8AC3E}">
        <p14:creationId xmlns:p14="http://schemas.microsoft.com/office/powerpoint/2010/main" val="203378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1044"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104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7" name="Rectangle 6"/>
          <p:cNvSpPr>
            <a:spLocks noGrp="1" noChangeArrowheads="1"/>
          </p:cNvSpPr>
          <p:nvPr>
            <p:ph type="sldNum" sz="quarter" idx="12"/>
          </p:nvPr>
        </p:nvSpPr>
        <p:spPr>
          <a:ln/>
        </p:spPr>
        <p:txBody>
          <a:bodyPr/>
          <a:lstStyle>
            <a:lvl1pPr>
              <a:defRPr/>
            </a:lvl1pPr>
          </a:lstStyle>
          <a:p>
            <a:pPr>
              <a:defRPr/>
            </a:pPr>
            <a:fld id="{DF89F343-E9CF-4B4F-B1F2-5AE56531BE65}" type="slidenum">
              <a:rPr lang="en-US" altLang="ja-JP"/>
              <a:pPr>
                <a:defRPr/>
              </a:pPr>
              <a:t>‹#›</a:t>
            </a:fld>
            <a:endParaRPr lang="en-US" altLang="ja-JP"/>
          </a:p>
        </p:txBody>
      </p:sp>
    </p:spTree>
    <p:extLst>
      <p:ext uri="{BB962C8B-B14F-4D97-AF65-F5344CB8AC3E}">
        <p14:creationId xmlns:p14="http://schemas.microsoft.com/office/powerpoint/2010/main" val="3121066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lang="ja-JP" altLang="en-US"/>
              <a:t>マスタ タイトルの書式設定</a:t>
            </a:r>
          </a:p>
        </p:txBody>
      </p:sp>
      <p:sp>
        <p:nvSpPr>
          <p:cNvPr id="1050"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1"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5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54" name="Rectangle 6"/>
          <p:cNvSpPr>
            <a:spLocks noGrp="1" noChangeArrowheads="1"/>
          </p:cNvSpPr>
          <p:nvPr>
            <p:ph type="sldNum" sz="quarter" idx="12"/>
          </p:nvPr>
        </p:nvSpPr>
        <p:spPr>
          <a:ln/>
        </p:spPr>
        <p:txBody>
          <a:bodyPr/>
          <a:lstStyle>
            <a:lvl1pPr>
              <a:defRPr/>
            </a:lvl1pPr>
          </a:lstStyle>
          <a:p>
            <a:pPr>
              <a:defRPr/>
            </a:pPr>
            <a:fld id="{787189A7-C794-42E5-B514-19BD8B9D7F40}" type="slidenum">
              <a:rPr lang="en-US" altLang="ja-JP"/>
              <a:pPr>
                <a:defRPr/>
              </a:pPr>
              <a:t>‹#›</a:t>
            </a:fld>
            <a:endParaRPr lang="en-US" altLang="ja-JP"/>
          </a:p>
        </p:txBody>
      </p:sp>
    </p:spTree>
    <p:extLst>
      <p:ext uri="{BB962C8B-B14F-4D97-AF65-F5344CB8AC3E}">
        <p14:creationId xmlns:p14="http://schemas.microsoft.com/office/powerpoint/2010/main" val="1200844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lang="ja-JP" altLang="en-US"/>
              <a:t>マスタ タイトルの書式設定</a:t>
            </a:r>
          </a:p>
        </p:txBody>
      </p:sp>
      <p:sp>
        <p:nvSpPr>
          <p:cNvPr id="1057"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58"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60"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1"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2"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3" name="Rectangle 6"/>
          <p:cNvSpPr>
            <a:spLocks noGrp="1" noChangeArrowheads="1"/>
          </p:cNvSpPr>
          <p:nvPr>
            <p:ph type="sldNum" sz="quarter" idx="12"/>
          </p:nvPr>
        </p:nvSpPr>
        <p:spPr>
          <a:ln/>
        </p:spPr>
        <p:txBody>
          <a:bodyPr/>
          <a:lstStyle>
            <a:lvl1pPr>
              <a:defRPr/>
            </a:lvl1pPr>
          </a:lstStyle>
          <a:p>
            <a:pPr>
              <a:defRPr/>
            </a:pPr>
            <a:fld id="{98D135CE-EC53-4CC2-8921-63B1DF7CEFA1}" type="slidenum">
              <a:rPr lang="en-US" altLang="ja-JP"/>
              <a:pPr>
                <a:defRPr/>
              </a:pPr>
              <a:t>‹#›</a:t>
            </a:fld>
            <a:endParaRPr lang="en-US" altLang="ja-JP"/>
          </a:p>
        </p:txBody>
      </p:sp>
    </p:spTree>
    <p:extLst>
      <p:ext uri="{BB962C8B-B14F-4D97-AF65-F5344CB8AC3E}">
        <p14:creationId xmlns:p14="http://schemas.microsoft.com/office/powerpoint/2010/main" val="1780009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lang="ja-JP" altLang="en-US"/>
              <a:t>マスタ タイトルの書式設定</a:t>
            </a:r>
          </a:p>
        </p:txBody>
      </p:sp>
      <p:sp>
        <p:nvSpPr>
          <p:cNvPr id="106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8" name="Rectangle 6"/>
          <p:cNvSpPr>
            <a:spLocks noGrp="1" noChangeArrowheads="1"/>
          </p:cNvSpPr>
          <p:nvPr>
            <p:ph type="sldNum" sz="quarter" idx="12"/>
          </p:nvPr>
        </p:nvSpPr>
        <p:spPr>
          <a:ln/>
        </p:spPr>
        <p:txBody>
          <a:bodyPr/>
          <a:lstStyle>
            <a:lvl1pPr>
              <a:defRPr/>
            </a:lvl1pPr>
          </a:lstStyle>
          <a:p>
            <a:pPr>
              <a:defRPr/>
            </a:pPr>
            <a:fld id="{7C38E426-13D8-4731-800B-C6CA3BC2C743}" type="slidenum">
              <a:rPr lang="en-US" altLang="ja-JP"/>
              <a:pPr>
                <a:defRPr/>
              </a:pPr>
              <a:t>‹#›</a:t>
            </a:fld>
            <a:endParaRPr lang="en-US" altLang="ja-JP"/>
          </a:p>
        </p:txBody>
      </p:sp>
    </p:spTree>
    <p:extLst>
      <p:ext uri="{BB962C8B-B14F-4D97-AF65-F5344CB8AC3E}">
        <p14:creationId xmlns:p14="http://schemas.microsoft.com/office/powerpoint/2010/main" val="713940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2" name="Rectangle 6"/>
          <p:cNvSpPr>
            <a:spLocks noGrp="1" noChangeArrowheads="1"/>
          </p:cNvSpPr>
          <p:nvPr>
            <p:ph type="sldNum" sz="quarter" idx="12"/>
          </p:nvPr>
        </p:nvSpPr>
        <p:spPr>
          <a:ln/>
        </p:spPr>
        <p:txBody>
          <a:bodyPr/>
          <a:lstStyle>
            <a:lvl1pPr>
              <a:defRPr/>
            </a:lvl1pPr>
          </a:lstStyle>
          <a:p>
            <a:pPr>
              <a:defRPr/>
            </a:pPr>
            <a:fld id="{3637AC06-2987-4D3C-B767-74FF378237D4}" type="slidenum">
              <a:rPr lang="en-US" altLang="ja-JP"/>
              <a:pPr>
                <a:defRPr/>
              </a:pPr>
              <a:t>‹#›</a:t>
            </a:fld>
            <a:endParaRPr lang="en-US" altLang="ja-JP"/>
          </a:p>
        </p:txBody>
      </p:sp>
    </p:spTree>
    <p:extLst>
      <p:ext uri="{BB962C8B-B14F-4D97-AF65-F5344CB8AC3E}">
        <p14:creationId xmlns:p14="http://schemas.microsoft.com/office/powerpoint/2010/main" val="3376456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1075"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76"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7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9" name="Rectangle 6"/>
          <p:cNvSpPr>
            <a:spLocks noGrp="1" noChangeArrowheads="1"/>
          </p:cNvSpPr>
          <p:nvPr>
            <p:ph type="sldNum" sz="quarter" idx="12"/>
          </p:nvPr>
        </p:nvSpPr>
        <p:spPr>
          <a:ln/>
        </p:spPr>
        <p:txBody>
          <a:bodyPr/>
          <a:lstStyle>
            <a:lvl1pPr>
              <a:defRPr/>
            </a:lvl1pPr>
          </a:lstStyle>
          <a:p>
            <a:pPr>
              <a:defRPr/>
            </a:pPr>
            <a:fld id="{148E220E-741E-4C4E-AF44-E2074EF01C6A}" type="slidenum">
              <a:rPr lang="en-US" altLang="ja-JP"/>
              <a:pPr>
                <a:defRPr/>
              </a:pPr>
              <a:t>‹#›</a:t>
            </a:fld>
            <a:endParaRPr lang="en-US" altLang="ja-JP"/>
          </a:p>
        </p:txBody>
      </p:sp>
    </p:spTree>
    <p:extLst>
      <p:ext uri="{BB962C8B-B14F-4D97-AF65-F5344CB8AC3E}">
        <p14:creationId xmlns:p14="http://schemas.microsoft.com/office/powerpoint/2010/main" val="2798948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1082"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1083"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8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8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86" name="Rectangle 6"/>
          <p:cNvSpPr>
            <a:spLocks noGrp="1" noChangeArrowheads="1"/>
          </p:cNvSpPr>
          <p:nvPr>
            <p:ph type="sldNum" sz="quarter" idx="12"/>
          </p:nvPr>
        </p:nvSpPr>
        <p:spPr>
          <a:ln/>
        </p:spPr>
        <p:txBody>
          <a:bodyPr/>
          <a:lstStyle>
            <a:lvl1pPr>
              <a:defRPr/>
            </a:lvl1pPr>
          </a:lstStyle>
          <a:p>
            <a:pPr>
              <a:defRPr/>
            </a:pPr>
            <a:fld id="{8E1880E6-BF27-4B64-B1E8-768BD1D51DE5}" type="slidenum">
              <a:rPr lang="en-US" altLang="ja-JP"/>
              <a:pPr>
                <a:defRPr/>
              </a:pPr>
              <a:t>‹#›</a:t>
            </a:fld>
            <a:endParaRPr lang="en-US" altLang="ja-JP"/>
          </a:p>
        </p:txBody>
      </p:sp>
    </p:spTree>
    <p:extLst>
      <p:ext uri="{BB962C8B-B14F-4D97-AF65-F5344CB8AC3E}">
        <p14:creationId xmlns:p14="http://schemas.microsoft.com/office/powerpoint/2010/main" val="1828513879"/>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4.xml" Type="http://schemas.openxmlformats.org/officeDocument/2006/relationships/slideLayout"/><Relationship Id="rId2" Target="../theme/theme2.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title"/>
          </p:nvPr>
        </p:nvSpPr>
        <p:spPr>
          <a:xfrm>
            <a:off x="457200" y="274638"/>
            <a:ext cx="8229600" cy="11430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6" name="Rectangle 3"/>
          <p:cNvSpPr>
            <a:spLocks noGrp="1" noChangeArrowheads="1"/>
          </p:cNvSpPr>
          <p:nvPr>
            <p:ph type="body" idx="1"/>
          </p:nvPr>
        </p:nvSpPr>
        <p:spPr>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7" name="Rectangle 4"/>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pitchFamily="50" charset="-128"/>
              </a:defRPr>
            </a:lvl1pPr>
          </a:lstStyle>
          <a:p>
            <a:pPr>
              <a:defRPr/>
            </a:pPr>
            <a:endParaRPr lang="en-US" altLang="ja-JP"/>
          </a:p>
        </p:txBody>
      </p:sp>
      <p:sp>
        <p:nvSpPr>
          <p:cNvPr id="1028" name="Rectangle 5"/>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a:p>
        </p:txBody>
      </p:sp>
      <p:sp>
        <p:nvSpPr>
          <p:cNvPr id="1029" name="Rectangle 6"/>
          <p:cNvSpPr>
            <a:spLocks noGrp="1" noChangeArrowheads="1"/>
          </p:cNvSpPr>
          <p:nvPr>
            <p:ph type="sldNum" sz="quarter" idx="4"/>
          </p:nvPr>
        </p:nvSpPr>
        <p:spPr>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FD9BB62-D0E4-4F2F-9365-A85B5DD33C1B}"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86" r:id="rId13"/>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4" name="タイトル プレースホルダー 1"/>
          <p:cNvSpPr>
            <a:spLocks noGrp="1"/>
          </p:cNvSpPr>
          <p:nvPr>
            <p:ph type="title"/>
          </p:nvPr>
        </p:nvSpPr>
        <p:spPr>
          <a:xfrm>
            <a:off x="457200" y="274638"/>
            <a:ext cx="8229600" cy="1143000"/>
          </a:xfrm>
          <a:prstGeom prst="rect">
            <a:avLst/>
          </a:prstGeom>
          <a:noFill/>
          <a:ln>
            <a:noFill/>
          </a:ln>
        </p:spPr>
        <p:txBody>
          <a:bodyPr vert="horz" wrap="square" lIns="91346" tIns="45676" rIns="91346" bIns="45676" numCol="1" anchor="ctr" anchorCtr="0" compatLnSpc="1">
            <a:prstTxWarp prst="textNoShape">
              <a:avLst/>
            </a:prstTxWarp>
          </a:bodyPr>
          <a:lstStyle/>
          <a:p>
            <a:pPr lvl="0"/>
            <a:r>
              <a:rPr lang="ja-JP" altLang="en-US"/>
              <a:t>マスター タイトルの書式設定</a:t>
            </a:r>
          </a:p>
        </p:txBody>
      </p:sp>
      <p:sp>
        <p:nvSpPr>
          <p:cNvPr id="1105" name="テキスト プレースホルダー 2"/>
          <p:cNvSpPr>
            <a:spLocks noGrp="1"/>
          </p:cNvSpPr>
          <p:nvPr>
            <p:ph type="body" idx="1"/>
          </p:nvPr>
        </p:nvSpPr>
        <p:spPr>
          <a:xfrm>
            <a:off x="457200" y="1600203"/>
            <a:ext cx="8229600" cy="4525963"/>
          </a:xfrm>
          <a:prstGeom prst="rect">
            <a:avLst/>
          </a:prstGeom>
          <a:noFill/>
          <a:ln>
            <a:noFill/>
          </a:ln>
        </p:spPr>
        <p:txBody>
          <a:bodyPr vert="horz" wrap="square" lIns="91346" tIns="45676" rIns="91346" bIns="45676"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6" name="日付プレースホルダー 3"/>
          <p:cNvSpPr>
            <a:spLocks noGrp="1"/>
          </p:cNvSpPr>
          <p:nvPr>
            <p:ph type="dt" sz="half" idx="2"/>
          </p:nvPr>
        </p:nvSpPr>
        <p:spPr>
          <a:xfrm>
            <a:off x="457200" y="6356353"/>
            <a:ext cx="2133600" cy="365125"/>
          </a:xfrm>
          <a:prstGeom prst="rect">
            <a:avLst/>
          </a:prstGeom>
        </p:spPr>
        <p:txBody>
          <a:bodyPr vert="horz" lIns="91346" tIns="45676" rIns="91346" bIns="45676" rtlCol="0" anchor="ctr"/>
          <a:lstStyle>
            <a:lvl1pPr algn="l"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7" name="フッター プレースホルダー 4"/>
          <p:cNvSpPr>
            <a:spLocks noGrp="1"/>
          </p:cNvSpPr>
          <p:nvPr>
            <p:ph type="ftr" sz="quarter" idx="3"/>
          </p:nvPr>
        </p:nvSpPr>
        <p:spPr>
          <a:xfrm>
            <a:off x="3124200" y="6356353"/>
            <a:ext cx="2895600" cy="365125"/>
          </a:xfrm>
          <a:prstGeom prst="rect">
            <a:avLst/>
          </a:prstGeom>
        </p:spPr>
        <p:txBody>
          <a:bodyPr vert="horz" lIns="91346" tIns="45676" rIns="91346" bIns="45676" rtlCol="0" anchor="ctr"/>
          <a:lstStyle>
            <a:lvl1pPr algn="ctr"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8" name="スライド番号プレースホルダー 5"/>
          <p:cNvSpPr>
            <a:spLocks noGrp="1"/>
          </p:cNvSpPr>
          <p:nvPr>
            <p:ph type="sldNum" sz="quarter" idx="4"/>
          </p:nvPr>
        </p:nvSpPr>
        <p:spPr>
          <a:xfrm>
            <a:off x="6553200" y="6356353"/>
            <a:ext cx="2133600" cy="365125"/>
          </a:xfrm>
          <a:prstGeom prst="rect">
            <a:avLst/>
          </a:prstGeom>
        </p:spPr>
        <p:txBody>
          <a:bodyPr vert="horz" wrap="square" lIns="91346" tIns="45676" rIns="91346" bIns="45676" numCol="1" anchor="ctr" anchorCtr="0" compatLnSpc="1">
            <a:prstTxWarp prst="textNoShape">
              <a:avLst/>
            </a:prstTxWarp>
          </a:bodyPr>
          <a:lstStyle>
            <a:lvl1pPr algn="r" eaLnBrk="1" hangingPunct="1">
              <a:defRPr sz="1108">
                <a:solidFill>
                  <a:srgbClr val="898989"/>
                </a:solidFill>
              </a:defRPr>
            </a:lvl1pPr>
          </a:lstStyle>
          <a:p>
            <a:pPr fontAlgn="base">
              <a:spcBef>
                <a:spcPct val="0"/>
              </a:spcBef>
              <a:spcAft>
                <a:spcPct val="0"/>
              </a:spcAft>
              <a:defRPr/>
            </a:pPr>
            <a:fld id="{A6A5B751-25C4-46CC-8F2B-2AFF10021099}" type="slidenum">
              <a:rPr lang="ja-JP" altLang="en-US">
                <a:latin typeface="Arial" panose="020B0604020202020204" pitchFamily="34" charset="0"/>
              </a:rPr>
              <a:pPr fontAlgn="base">
                <a:spcBef>
                  <a:spcPct val="0"/>
                </a:spcBef>
                <a:spcAft>
                  <a:spcPct val="0"/>
                </a:spcAft>
                <a:defRPr/>
              </a:pPr>
              <a:t>‹#›</a:t>
            </a:fld>
            <a:endParaRPr lang="ja-JP" altLang="en-US">
              <a:latin typeface="Arial" panose="020B0604020202020204" pitchFamily="34" charset="0"/>
            </a:endParaRPr>
          </a:p>
        </p:txBody>
      </p:sp>
    </p:spTree>
    <p:extLst>
      <p:ext uri="{BB962C8B-B14F-4D97-AF65-F5344CB8AC3E}">
        <p14:creationId xmlns:p14="http://schemas.microsoft.com/office/powerpoint/2010/main" val="4246866677"/>
      </p:ext>
    </p:extLst>
  </p:cSld>
  <p:clrMap bg1="lt1" tx1="dk1" bg2="lt2" tx2="dk2" accent1="accent1" accent2="accent2" accent3="accent3" accent4="accent4" accent5="accent5" accent6="accent6" hlink="hlink" folHlink="folHlink"/>
  <p:sldLayoutIdLst>
    <p:sldLayoutId id="2147483661"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842613" rtl="0" eaLnBrk="0" fontAlgn="base" hangingPunct="0">
        <a:spcBef>
          <a:spcPct val="0"/>
        </a:spcBef>
        <a:spcAft>
          <a:spcPct val="0"/>
        </a:spcAft>
        <a:defRPr kumimoji="1" sz="4062" kern="1200">
          <a:solidFill>
            <a:schemeClr val="tx1"/>
          </a:solidFill>
          <a:latin typeface="+mj-lt"/>
          <a:ea typeface="+mj-ea"/>
          <a:cs typeface="+mj-cs"/>
        </a:defRPr>
      </a:lvl1pPr>
      <a:lvl2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2pPr>
      <a:lvl3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3pPr>
      <a:lvl4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4pPr>
      <a:lvl5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5pPr>
      <a:lvl6pPr marL="422039"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6pPr>
      <a:lvl7pPr marL="844078"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7pPr>
      <a:lvl8pPr marL="1266117"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8pPr>
      <a:lvl9pPr marL="1688155"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9pPr>
    </p:titleStyle>
    <p:bodyStyle>
      <a:lvl1pPr marL="315064" indent="-315064" algn="l" defTabSz="842613" rtl="0" eaLnBrk="0" fontAlgn="base" hangingPunct="0">
        <a:spcBef>
          <a:spcPct val="20000"/>
        </a:spcBef>
        <a:spcAft>
          <a:spcPct val="0"/>
        </a:spcAft>
        <a:buFont typeface="Arial" panose="020B0604020202020204" pitchFamily="34" charset="0"/>
        <a:buChar char="•"/>
        <a:defRPr kumimoji="1" sz="2954" kern="1200">
          <a:solidFill>
            <a:schemeClr val="tx1"/>
          </a:solidFill>
          <a:latin typeface="+mn-lt"/>
          <a:ea typeface="+mn-ea"/>
          <a:cs typeface="+mn-cs"/>
        </a:defRPr>
      </a:lvl1pPr>
      <a:lvl2pPr marL="684348" indent="-262310" algn="l" defTabSz="842613" rtl="0" eaLnBrk="0" fontAlgn="base" hangingPunct="0">
        <a:spcBef>
          <a:spcPct val="20000"/>
        </a:spcBef>
        <a:spcAft>
          <a:spcPct val="0"/>
        </a:spcAft>
        <a:buFont typeface="Arial" panose="020B0604020202020204" pitchFamily="34" charset="0"/>
        <a:buChar char="–"/>
        <a:defRPr kumimoji="1" sz="2585" kern="1200">
          <a:solidFill>
            <a:schemeClr val="tx1"/>
          </a:solidFill>
          <a:latin typeface="+mn-lt"/>
          <a:ea typeface="+mn-ea"/>
          <a:cs typeface="+mn-cs"/>
        </a:defRPr>
      </a:lvl2pPr>
      <a:lvl3pPr marL="1053632" indent="-209555" algn="l" defTabSz="842613" rtl="0" eaLnBrk="0" fontAlgn="base" hangingPunct="0">
        <a:spcBef>
          <a:spcPct val="20000"/>
        </a:spcBef>
        <a:spcAft>
          <a:spcPct val="0"/>
        </a:spcAft>
        <a:buFont typeface="Arial" panose="020B0604020202020204" pitchFamily="34" charset="0"/>
        <a:buChar char="•"/>
        <a:defRPr kumimoji="1" sz="2215" kern="1200">
          <a:solidFill>
            <a:schemeClr val="tx1"/>
          </a:solidFill>
          <a:latin typeface="+mn-lt"/>
          <a:ea typeface="+mn-ea"/>
          <a:cs typeface="+mn-cs"/>
        </a:defRPr>
      </a:lvl3pPr>
      <a:lvl4pPr marL="1474205"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4pPr>
      <a:lvl5pPr marL="1896244"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5pPr>
      <a:lvl6pPr marL="2318873"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0485"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2097"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3708"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3227" rtl="0" eaLnBrk="1" latinLnBrk="0" hangingPunct="1">
        <a:defRPr kumimoji="1" sz="1662" kern="1200">
          <a:solidFill>
            <a:schemeClr val="tx1"/>
          </a:solidFill>
          <a:latin typeface="+mn-lt"/>
          <a:ea typeface="+mn-ea"/>
          <a:cs typeface="+mn-cs"/>
        </a:defRPr>
      </a:lvl1pPr>
      <a:lvl2pPr marL="421614" algn="l" defTabSz="843227" rtl="0" eaLnBrk="1" latinLnBrk="0" hangingPunct="1">
        <a:defRPr kumimoji="1" sz="1662" kern="1200">
          <a:solidFill>
            <a:schemeClr val="tx1"/>
          </a:solidFill>
          <a:latin typeface="+mn-lt"/>
          <a:ea typeface="+mn-ea"/>
          <a:cs typeface="+mn-cs"/>
        </a:defRPr>
      </a:lvl2pPr>
      <a:lvl3pPr marL="843227" algn="l" defTabSz="843227" rtl="0" eaLnBrk="1" latinLnBrk="0" hangingPunct="1">
        <a:defRPr kumimoji="1" sz="1662" kern="1200">
          <a:solidFill>
            <a:schemeClr val="tx1"/>
          </a:solidFill>
          <a:latin typeface="+mn-lt"/>
          <a:ea typeface="+mn-ea"/>
          <a:cs typeface="+mn-cs"/>
        </a:defRPr>
      </a:lvl3pPr>
      <a:lvl4pPr marL="1264838" algn="l" defTabSz="843227" rtl="0" eaLnBrk="1" latinLnBrk="0" hangingPunct="1">
        <a:defRPr kumimoji="1" sz="1662" kern="1200">
          <a:solidFill>
            <a:schemeClr val="tx1"/>
          </a:solidFill>
          <a:latin typeface="+mn-lt"/>
          <a:ea typeface="+mn-ea"/>
          <a:cs typeface="+mn-cs"/>
        </a:defRPr>
      </a:lvl4pPr>
      <a:lvl5pPr marL="1686453" algn="l" defTabSz="843227" rtl="0" eaLnBrk="1" latinLnBrk="0" hangingPunct="1">
        <a:defRPr kumimoji="1" sz="1662" kern="1200">
          <a:solidFill>
            <a:schemeClr val="tx1"/>
          </a:solidFill>
          <a:latin typeface="+mn-lt"/>
          <a:ea typeface="+mn-ea"/>
          <a:cs typeface="+mn-cs"/>
        </a:defRPr>
      </a:lvl5pPr>
      <a:lvl6pPr marL="2108063" algn="l" defTabSz="843227" rtl="0" eaLnBrk="1" latinLnBrk="0" hangingPunct="1">
        <a:defRPr kumimoji="1" sz="1662" kern="1200">
          <a:solidFill>
            <a:schemeClr val="tx1"/>
          </a:solidFill>
          <a:latin typeface="+mn-lt"/>
          <a:ea typeface="+mn-ea"/>
          <a:cs typeface="+mn-cs"/>
        </a:defRPr>
      </a:lvl6pPr>
      <a:lvl7pPr marL="2529676" algn="l" defTabSz="843227" rtl="0" eaLnBrk="1" latinLnBrk="0" hangingPunct="1">
        <a:defRPr kumimoji="1" sz="1662" kern="1200">
          <a:solidFill>
            <a:schemeClr val="tx1"/>
          </a:solidFill>
          <a:latin typeface="+mn-lt"/>
          <a:ea typeface="+mn-ea"/>
          <a:cs typeface="+mn-cs"/>
        </a:defRPr>
      </a:lvl7pPr>
      <a:lvl8pPr marL="2951289" algn="l" defTabSz="843227" rtl="0" eaLnBrk="1" latinLnBrk="0" hangingPunct="1">
        <a:defRPr kumimoji="1" sz="1662" kern="1200">
          <a:solidFill>
            <a:schemeClr val="tx1"/>
          </a:solidFill>
          <a:latin typeface="+mn-lt"/>
          <a:ea typeface="+mn-ea"/>
          <a:cs typeface="+mn-cs"/>
        </a:defRPr>
      </a:lvl8pPr>
      <a:lvl9pPr marL="3372906" algn="l" defTabSz="843227"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11.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１．スマートシティ関連事業への応募状況　</a:t>
            </a:r>
            <a:r>
              <a:rPr kumimoji="1" lang="en-US" altLang="ja-JP"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申請者名</a:t>
            </a:r>
            <a:r>
              <a:rPr kumimoji="1" lang="en-US" altLang="ja-JP"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232" name="テキスト ボックス 15"/>
          <p:cNvSpPr txBox="1"/>
          <p:nvPr/>
        </p:nvSpPr>
        <p:spPr>
          <a:xfrm>
            <a:off x="17247" y="4246238"/>
            <a:ext cx="5673838"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1400" b="0" i="0" u="none" strike="noStrike" kern="1200" cap="none" spc="0" normalizeH="0" baseline="0" noProof="0" dirty="0">
                <a:ln>
                  <a:noFill/>
                </a:ln>
                <a:solidFill>
                  <a:srgbClr val="000000"/>
                </a:solidFill>
                <a:effectLst/>
                <a:uLnTx/>
                <a:uFillTx/>
                <a:latin typeface="ＭＳ Ｐゴシック"/>
                <a:ea typeface="ＭＳ Ｐゴシック"/>
                <a:cs typeface="+mn-cs"/>
              </a:rPr>
              <a:t>関連事業応募・採択状況</a:t>
            </a:r>
            <a:r>
              <a:rPr kumimoji="1" lang="en-US" altLang="ja-JP" sz="140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1400" b="0" i="0" u="none" strike="noStrike" kern="1200" cap="none" spc="0" normalizeH="0" baseline="0" noProof="0" dirty="0">
                <a:ln>
                  <a:noFill/>
                </a:ln>
                <a:solidFill>
                  <a:srgbClr val="000000"/>
                </a:solidFill>
                <a:effectLst/>
                <a:uLnTx/>
                <a:uFillTx/>
                <a:latin typeface="ＭＳ Ｐゴシック"/>
                <a:ea typeface="ＭＳ Ｐゴシック"/>
                <a:cs typeface="+mn-cs"/>
              </a:rPr>
              <a:t>　</a:t>
            </a:r>
            <a:r>
              <a:rPr kumimoji="1" lang="ja-JP" altLang="en-US" sz="1400" b="0" i="1" u="none" strike="noStrike" kern="1200" cap="none" spc="0" normalizeH="0" baseline="0" noProof="0" dirty="0">
                <a:ln>
                  <a:noFill/>
                </a:ln>
                <a:solidFill>
                  <a:srgbClr val="FF0000"/>
                </a:solidFill>
                <a:effectLst/>
                <a:uLnTx/>
                <a:uFillTx/>
                <a:latin typeface="ＭＳ Ｐゴシック"/>
                <a:ea typeface="ＭＳ Ｐゴシック"/>
                <a:cs typeface="+mn-cs"/>
              </a:rPr>
              <a:t>該当する事業に○をつけること</a:t>
            </a:r>
          </a:p>
        </p:txBody>
      </p:sp>
      <p:sp>
        <p:nvSpPr>
          <p:cNvPr id="1234" name="テキスト ボックス 18"/>
          <p:cNvSpPr txBox="1"/>
          <p:nvPr/>
        </p:nvSpPr>
        <p:spPr>
          <a:xfrm>
            <a:off x="57870" y="548680"/>
            <a:ext cx="5234210"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a:ln>
                  <a:noFill/>
                </a:ln>
                <a:solidFill>
                  <a:srgbClr val="000000"/>
                </a:solidFill>
                <a:effectLst/>
                <a:uLnTx/>
                <a:uFillTx/>
                <a:latin typeface="ＭＳ Ｐゴシック"/>
                <a:ea typeface="ＭＳ Ｐゴシック"/>
                <a:cs typeface="+mn-cs"/>
              </a:rPr>
              <a:t>【</a:t>
            </a:r>
            <a:r>
              <a:rPr kumimoji="1" lang="ja-JP" altLang="en-US" sz="1400" b="0" i="0" u="none" strike="noStrike" kern="1200" cap="none" spc="0" normalizeH="0" baseline="0" noProof="0">
                <a:ln>
                  <a:noFill/>
                </a:ln>
                <a:solidFill>
                  <a:srgbClr val="000000"/>
                </a:solidFill>
                <a:effectLst/>
                <a:uLnTx/>
                <a:uFillTx/>
                <a:latin typeface="ＭＳ Ｐゴシック"/>
                <a:ea typeface="ＭＳ Ｐゴシック"/>
                <a:cs typeface="+mn-cs"/>
              </a:rPr>
              <a:t>応募事業</a:t>
            </a:r>
            <a:r>
              <a:rPr kumimoji="1" lang="en-US" altLang="ja-JP" sz="1400" b="0" i="0" u="none" strike="noStrike" kern="1200" cap="none" spc="0" normalizeH="0" baseline="0" noProof="0">
                <a:ln>
                  <a:noFill/>
                </a:ln>
                <a:solidFill>
                  <a:srgbClr val="000000"/>
                </a:solidFill>
                <a:effectLst/>
                <a:uLnTx/>
                <a:uFillTx/>
                <a:latin typeface="ＭＳ Ｐゴシック"/>
                <a:ea typeface="ＭＳ Ｐゴシック"/>
                <a:cs typeface="+mn-cs"/>
              </a:rPr>
              <a:t>】</a:t>
            </a:r>
            <a:r>
              <a:rPr kumimoji="1" lang="ja-JP" altLang="en-US" sz="1400" b="0" i="0" u="none" strike="noStrike" kern="1200" cap="none" spc="0" normalizeH="0" baseline="0" noProof="0">
                <a:ln>
                  <a:noFill/>
                </a:ln>
                <a:solidFill>
                  <a:srgbClr val="000000"/>
                </a:solidFill>
                <a:effectLst/>
                <a:uLnTx/>
                <a:uFillTx/>
                <a:latin typeface="ＭＳ Ｐゴシック"/>
                <a:ea typeface="ＭＳ Ｐゴシック"/>
                <a:cs typeface="+mn-cs"/>
              </a:rPr>
              <a:t>　　</a:t>
            </a:r>
            <a:r>
              <a:rPr kumimoji="1" lang="en-US" altLang="ja-JP" sz="1400" b="0" i="1" u="none" strike="noStrike" kern="1200" cap="none" spc="0" normalizeH="0" baseline="0" noProof="0">
                <a:ln>
                  <a:noFill/>
                </a:ln>
                <a:solidFill>
                  <a:srgbClr val="FF0000"/>
                </a:solidFill>
                <a:effectLst/>
                <a:uLnTx/>
                <a:uFillTx/>
                <a:latin typeface="ＭＳ Ｐゴシック"/>
                <a:ea typeface="ＭＳ Ｐゴシック"/>
                <a:cs typeface="+mn-cs"/>
              </a:rPr>
              <a:t>※</a:t>
            </a:r>
            <a:r>
              <a:rPr kumimoji="1" lang="ja-JP" altLang="en-US" sz="1400" b="0" i="1" u="none" strike="noStrike" kern="1200" cap="none" spc="0" normalizeH="0" baseline="0" noProof="0">
                <a:ln>
                  <a:noFill/>
                </a:ln>
                <a:solidFill>
                  <a:srgbClr val="FF0000"/>
                </a:solidFill>
                <a:effectLst/>
                <a:uLnTx/>
                <a:uFillTx/>
                <a:latin typeface="ＭＳ Ｐゴシック"/>
                <a:ea typeface="ＭＳ Ｐゴシック"/>
                <a:cs typeface="+mn-cs"/>
              </a:rPr>
              <a:t>応募しない事業の行は削除すること</a:t>
            </a:r>
          </a:p>
        </p:txBody>
      </p:sp>
      <p:sp>
        <p:nvSpPr>
          <p:cNvPr id="1236" name="テキスト ボックス 16"/>
          <p:cNvSpPr txBox="1"/>
          <p:nvPr/>
        </p:nvSpPr>
        <p:spPr>
          <a:xfrm>
            <a:off x="242046" y="6280214"/>
            <a:ext cx="8794450" cy="553998"/>
          </a:xfrm>
          <a:prstGeom prst="rect">
            <a:avLst/>
          </a:prstGeom>
          <a:noFill/>
        </p:spPr>
        <p:txBody>
          <a:bodyPr wrap="square" rtlCol="0">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１：施策名は、平成</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29</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年度～令和２年度「データ利活用型スマートシティ推進事業」、令和</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年度「データ連携促進型スマートシティ推進事業」、</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000" dirty="0">
                <a:solidFill>
                  <a:srgbClr val="000000"/>
                </a:solidFill>
                <a:latin typeface="Meiryo UI" panose="020B0604030504040204" pitchFamily="50" charset="-128"/>
                <a:ea typeface="Meiryo UI" panose="020B0604030504040204" pitchFamily="50" charset="-128"/>
              </a:rPr>
              <a:t>　　　　 令和</a:t>
            </a:r>
            <a:r>
              <a:rPr lang="en-US" altLang="ja-JP" sz="1000" dirty="0">
                <a:solidFill>
                  <a:srgbClr val="000000"/>
                </a:solidFill>
                <a:latin typeface="Meiryo UI" panose="020B0604030504040204" pitchFamily="50" charset="-128"/>
                <a:ea typeface="Meiryo UI" panose="020B0604030504040204" pitchFamily="50" charset="-128"/>
              </a:rPr>
              <a:t>4</a:t>
            </a:r>
            <a:r>
              <a:rPr lang="ja-JP" altLang="en-US" sz="1000" dirty="0">
                <a:solidFill>
                  <a:srgbClr val="000000"/>
                </a:solidFill>
                <a:latin typeface="Meiryo UI" panose="020B0604030504040204" pitchFamily="50" charset="-128"/>
                <a:ea typeface="Meiryo UI" panose="020B0604030504040204" pitchFamily="50" charset="-128"/>
              </a:rPr>
              <a:t>年度～令和</a:t>
            </a:r>
            <a:r>
              <a:rPr lang="en-US" altLang="ja-JP" sz="1000" dirty="0">
                <a:solidFill>
                  <a:srgbClr val="000000"/>
                </a:solidFill>
                <a:latin typeface="Meiryo UI" panose="020B0604030504040204" pitchFamily="50" charset="-128"/>
                <a:ea typeface="Meiryo UI" panose="020B0604030504040204" pitchFamily="50" charset="-128"/>
              </a:rPr>
              <a:t>6</a:t>
            </a:r>
            <a:r>
              <a:rPr lang="ja-JP" altLang="en-US" sz="1000" dirty="0">
                <a:solidFill>
                  <a:srgbClr val="000000"/>
                </a:solidFill>
                <a:latin typeface="Meiryo UI" panose="020B0604030504040204" pitchFamily="50" charset="-128"/>
                <a:ea typeface="Meiryo UI" panose="020B0604030504040204" pitchFamily="50" charset="-128"/>
              </a:rPr>
              <a:t>年度「地域課題解決のためのスマートシティ推進事業」</a:t>
            </a:r>
            <a:endParaRPr lang="en-US" altLang="ja-JP" sz="1000" dirty="0">
              <a:solidFill>
                <a:srgbClr val="000000"/>
              </a:solidFill>
              <a:latin typeface="Meiryo UI" panose="020B0604030504040204" pitchFamily="50" charset="-128"/>
              <a:ea typeface="Meiryo UI" panose="020B0604030504040204" pitchFamily="50" charset="-128"/>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※２：令和元～３年度「スマートシティモデルプロジェクト」 </a:t>
            </a:r>
            <a:r>
              <a:rPr lang="ja-JP" altLang="en-US" sz="1000" noProof="0" dirty="0">
                <a:solidFill>
                  <a:srgbClr val="000000"/>
                </a:solidFill>
                <a:latin typeface="Meiryo UI" panose="020B0604030504040204" pitchFamily="50" charset="-128"/>
                <a:ea typeface="Meiryo UI" panose="020B0604030504040204" pitchFamily="50" charset="-128"/>
              </a:rPr>
              <a:t>　　</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３：令和元年度の施策名は「新モビリティサービス推進事業」</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66AD1B6A-CF5E-4516-931F-C026AA17EAE4}" type="slidenum">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1</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graphicFrame>
        <p:nvGraphicFramePr>
          <p:cNvPr id="1233" name="表 4"/>
          <p:cNvGraphicFramePr>
            <a:graphicFrameLocks noGrp="1"/>
          </p:cNvGraphicFramePr>
          <p:nvPr/>
        </p:nvGraphicFramePr>
        <p:xfrm>
          <a:off x="266314" y="873196"/>
          <a:ext cx="8770182" cy="3367320"/>
        </p:xfrm>
        <a:graphic>
          <a:graphicData uri="http://schemas.openxmlformats.org/drawingml/2006/table">
            <a:tbl>
              <a:tblPr firstRow="1" bandRow="1">
                <a:tableStyleId>{5940675A-B579-460E-94D1-54222C63F5DA}</a:tableStyleId>
              </a:tblPr>
              <a:tblGrid>
                <a:gridCol w="2145446">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5544616">
                  <a:extLst>
                    <a:ext uri="{9D8B030D-6E8A-4147-A177-3AD203B41FA5}">
                      <a16:colId xmlns:a16="http://schemas.microsoft.com/office/drawing/2014/main" val="20002"/>
                    </a:ext>
                  </a:extLst>
                </a:gridCol>
              </a:tblGrid>
              <a:tr h="225745">
                <a:tc rowSpan="2">
                  <a:txBody>
                    <a:bodyPr/>
                    <a:lstStyle/>
                    <a:p>
                      <a:r>
                        <a:rPr kumimoji="1" lang="ja-JP" altLang="en-US" sz="1100">
                          <a:solidFill>
                            <a:schemeClr val="tx1"/>
                          </a:solidFill>
                          <a:latin typeface="+mn-ea"/>
                          <a:ea typeface="+mn-ea"/>
                        </a:rPr>
                        <a:t>内閣府 「未来技術社会実装事業」</a:t>
                      </a:r>
                    </a:p>
                  </a:txBody>
                  <a:tcPr/>
                </a:tc>
                <a:tc>
                  <a:txBody>
                    <a:bodyPr/>
                    <a:lstStyle/>
                    <a:p>
                      <a:r>
                        <a:rPr kumimoji="1" lang="ja-JP" altLang="en-US" sz="1200">
                          <a:solidFill>
                            <a:schemeClr val="tx1"/>
                          </a:solidFill>
                          <a:latin typeface="+mn-ea"/>
                          <a:ea typeface="+mn-ea"/>
                        </a:rPr>
                        <a:t>事業名</a:t>
                      </a:r>
                    </a:p>
                  </a:txBody>
                  <a:tcPr/>
                </a:tc>
                <a:tc>
                  <a:txBody>
                    <a:bodyPr/>
                    <a:lstStyle/>
                    <a:p>
                      <a:endParaRPr kumimoji="1" lang="ja-JP" altLang="en-US" sz="1200">
                        <a:solidFill>
                          <a:schemeClr val="tx1"/>
                        </a:solidFill>
                        <a:latin typeface="+mn-ea"/>
                        <a:ea typeface="+mn-ea"/>
                      </a:endParaRPr>
                    </a:p>
                  </a:txBody>
                  <a:tcPr/>
                </a:tc>
                <a:extLst>
                  <a:ext uri="{0D108BD9-81ED-4DB2-BD59-A6C34878D82A}">
                    <a16:rowId xmlns:a16="http://schemas.microsoft.com/office/drawing/2014/main" val="10000"/>
                  </a:ext>
                </a:extLst>
              </a:tr>
              <a:tr h="225745">
                <a:tc vMerge="1">
                  <a:txBody>
                    <a:bodyPr/>
                    <a:lstStyle/>
                    <a:p>
                      <a:endParaRPr lang="ja-JP" altLang="en-US" sz="1200">
                        <a:latin typeface="+mn-ea"/>
                        <a:ea typeface="+mn-ea"/>
                      </a:endParaRPr>
                    </a:p>
                  </a:txBody>
                  <a:tcPr/>
                </a:tc>
                <a:tc>
                  <a:txBody>
                    <a:bodyPr/>
                    <a:lstStyle/>
                    <a:p>
                      <a:r>
                        <a:rPr kumimoji="1" lang="ja-JP" altLang="en-US" sz="1100">
                          <a:solidFill>
                            <a:schemeClr val="tx1"/>
                          </a:solidFill>
                          <a:latin typeface="+mn-ea"/>
                          <a:ea typeface="+mn-ea"/>
                        </a:rPr>
                        <a:t>実施団体名</a:t>
                      </a:r>
                    </a:p>
                  </a:txBody>
                  <a:tcPr/>
                </a:tc>
                <a:tc>
                  <a:txBody>
                    <a:bodyPr/>
                    <a:lstStyle/>
                    <a:p>
                      <a:endParaRPr kumimoji="1" lang="ja-JP" altLang="en-US" sz="1100">
                        <a:solidFill>
                          <a:schemeClr val="tx1"/>
                        </a:solidFill>
                        <a:latin typeface="+mn-ea"/>
                        <a:ea typeface="+mn-ea"/>
                      </a:endParaRPr>
                    </a:p>
                  </a:txBody>
                  <a:tcPr/>
                </a:tc>
                <a:extLst>
                  <a:ext uri="{0D108BD9-81ED-4DB2-BD59-A6C34878D82A}">
                    <a16:rowId xmlns:a16="http://schemas.microsoft.com/office/drawing/2014/main" val="10001"/>
                  </a:ext>
                </a:extLst>
              </a:tr>
              <a:tr h="225745">
                <a:tc rowSpan="2">
                  <a:txBody>
                    <a:bodyPr/>
                    <a:lstStyle/>
                    <a:p>
                      <a:r>
                        <a:rPr lang="ja-JP" altLang="en-US" sz="1100" dirty="0">
                          <a:solidFill>
                            <a:schemeClr val="tx1"/>
                          </a:solidFill>
                          <a:latin typeface="+mn-ea"/>
                          <a:ea typeface="+mn-ea"/>
                        </a:rPr>
                        <a:t>総務省「地域社会</a:t>
                      </a:r>
                      <a:r>
                        <a:rPr lang="en-US" altLang="ja-JP" sz="1100" dirty="0">
                          <a:solidFill>
                            <a:schemeClr val="tx1"/>
                          </a:solidFill>
                          <a:latin typeface="+mn-ea"/>
                          <a:ea typeface="+mn-ea"/>
                        </a:rPr>
                        <a:t>DX</a:t>
                      </a:r>
                      <a:r>
                        <a:rPr lang="ja-JP" altLang="en-US" sz="1100" dirty="0">
                          <a:solidFill>
                            <a:schemeClr val="tx1"/>
                          </a:solidFill>
                          <a:latin typeface="+mn-ea"/>
                          <a:ea typeface="+mn-ea"/>
                        </a:rPr>
                        <a:t>推進パッケージ事業」（補助事業）</a:t>
                      </a:r>
                    </a:p>
                  </a:txBody>
                  <a:tcPr/>
                </a:tc>
                <a:tc>
                  <a:txBody>
                    <a:bodyPr/>
                    <a:lstStyle/>
                    <a:p>
                      <a:r>
                        <a:rPr kumimoji="1" lang="ja-JP" altLang="en-US" sz="1100">
                          <a:solidFill>
                            <a:schemeClr val="tx1"/>
                          </a:solidFill>
                          <a:latin typeface="+mn-ea"/>
                          <a:ea typeface="+mn-ea"/>
                        </a:rPr>
                        <a:t>事業名</a:t>
                      </a:r>
                    </a:p>
                  </a:txBody>
                  <a:tcPr/>
                </a:tc>
                <a:tc>
                  <a:txBody>
                    <a:bodyPr/>
                    <a:lstStyle/>
                    <a:p>
                      <a:endParaRPr kumimoji="1" lang="ja-JP" altLang="en-US" sz="1100">
                        <a:solidFill>
                          <a:schemeClr val="tx1"/>
                        </a:solidFill>
                        <a:latin typeface="+mn-ea"/>
                        <a:ea typeface="+mn-ea"/>
                      </a:endParaRPr>
                    </a:p>
                  </a:txBody>
                  <a:tcPr/>
                </a:tc>
                <a:extLst>
                  <a:ext uri="{0D108BD9-81ED-4DB2-BD59-A6C34878D82A}">
                    <a16:rowId xmlns:a16="http://schemas.microsoft.com/office/drawing/2014/main" val="10002"/>
                  </a:ext>
                </a:extLst>
              </a:tr>
              <a:tr h="300994">
                <a:tc vMerge="1">
                  <a:txBody>
                    <a:bodyPr/>
                    <a:lstStyle/>
                    <a:p>
                      <a:endParaRPr lang="ja-JP" altLang="en-US" sz="1200">
                        <a:latin typeface="+mn-ea"/>
                        <a:ea typeface="+mn-ea"/>
                      </a:endParaRPr>
                    </a:p>
                  </a:txBody>
                  <a:tcPr/>
                </a:tc>
                <a:tc>
                  <a:txBody>
                    <a:bodyPr/>
                    <a:lstStyle/>
                    <a:p>
                      <a:r>
                        <a:rPr kumimoji="1" lang="ja-JP" altLang="en-US" sz="1100">
                          <a:solidFill>
                            <a:schemeClr val="tx1"/>
                          </a:solidFill>
                          <a:latin typeface="+mn-ea"/>
                          <a:ea typeface="+mn-ea"/>
                        </a:rPr>
                        <a:t>実施団体名</a:t>
                      </a:r>
                    </a:p>
                  </a:txBody>
                  <a:tcPr/>
                </a:tc>
                <a:tc>
                  <a:txBody>
                    <a:bodyPr/>
                    <a:lstStyle/>
                    <a:p>
                      <a:r>
                        <a:rPr kumimoji="1" lang="en-US" altLang="ja-JP" sz="1100" i="1">
                          <a:solidFill>
                            <a:schemeClr val="tx1"/>
                          </a:solidFill>
                          <a:latin typeface="+mn-ea"/>
                          <a:ea typeface="+mn-ea"/>
                        </a:rPr>
                        <a:t>※</a:t>
                      </a:r>
                      <a:r>
                        <a:rPr kumimoji="1" lang="ja-JP" altLang="en-US" sz="1100" i="1">
                          <a:solidFill>
                            <a:schemeClr val="tx1"/>
                          </a:solidFill>
                          <a:latin typeface="+mn-ea"/>
                          <a:ea typeface="+mn-ea"/>
                        </a:rPr>
                        <a:t>　実施団体（補助事業者）となる地方公共団体又は民間事業者等の名称を記載</a:t>
                      </a:r>
                    </a:p>
                    <a:p>
                      <a:r>
                        <a:rPr kumimoji="1" lang="ja-JP" altLang="en-US" sz="1100" i="1">
                          <a:solidFill>
                            <a:schemeClr val="tx1"/>
                          </a:solidFill>
                          <a:latin typeface="+mn-ea"/>
                          <a:ea typeface="+mn-ea"/>
                        </a:rPr>
                        <a:t>（一部事務組合又は広域連合をはじめとする連携主体（法人格を有さないコンソーシアムは含まない）が実施団体となる場合は、当該連携主体の名称を記載）</a:t>
                      </a:r>
                    </a:p>
                  </a:txBody>
                  <a:tcPr/>
                </a:tc>
                <a:extLst>
                  <a:ext uri="{0D108BD9-81ED-4DB2-BD59-A6C34878D82A}">
                    <a16:rowId xmlns:a16="http://schemas.microsoft.com/office/drawing/2014/main" val="10003"/>
                  </a:ext>
                </a:extLst>
              </a:tr>
              <a:tr h="150497">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n-ea"/>
                          <a:ea typeface="+mn-ea"/>
                        </a:rPr>
                        <a:t>国土交通省 「スマートシティ実装化支援事業」</a:t>
                      </a:r>
                    </a:p>
                  </a:txBody>
                  <a:tcPr/>
                </a:tc>
                <a:tc>
                  <a:txBody>
                    <a:bodyPr/>
                    <a:lstStyle/>
                    <a:p>
                      <a:r>
                        <a:rPr kumimoji="1" lang="ja-JP" altLang="en-US" sz="1100">
                          <a:solidFill>
                            <a:schemeClr val="tx1"/>
                          </a:solidFill>
                          <a:latin typeface="+mn-ea"/>
                          <a:ea typeface="+mn-ea"/>
                        </a:rPr>
                        <a:t>事業名</a:t>
                      </a:r>
                    </a:p>
                  </a:txBody>
                  <a:tcPr/>
                </a:tc>
                <a:tc>
                  <a:txBody>
                    <a:bodyPr/>
                    <a:lstStyle/>
                    <a:p>
                      <a:endParaRPr kumimoji="1" lang="ja-JP" altLang="en-US" sz="1100" i="1">
                        <a:solidFill>
                          <a:schemeClr val="tx1"/>
                        </a:solidFill>
                        <a:latin typeface="+mn-ea"/>
                        <a:ea typeface="+mn-ea"/>
                      </a:endParaRPr>
                    </a:p>
                  </a:txBody>
                  <a:tcPr/>
                </a:tc>
                <a:extLst>
                  <a:ext uri="{0D108BD9-81ED-4DB2-BD59-A6C34878D82A}">
                    <a16:rowId xmlns:a16="http://schemas.microsoft.com/office/drawing/2014/main" val="3127345282"/>
                  </a:ext>
                </a:extLst>
              </a:tr>
              <a:tr h="150497">
                <a:tc vMerge="1">
                  <a:txBody>
                    <a:bodyPr/>
                    <a:lstStyle/>
                    <a:p>
                      <a:endParaRPr kumimoji="1" lang="ja-JP" altLang="en-US"/>
                    </a:p>
                  </a:txBody>
                  <a:tcPr/>
                </a:tc>
                <a:tc>
                  <a:txBody>
                    <a:bodyPr/>
                    <a:lstStyle/>
                    <a:p>
                      <a:r>
                        <a:rPr kumimoji="1" lang="ja-JP" altLang="en-US" sz="1100">
                          <a:solidFill>
                            <a:schemeClr val="tx1"/>
                          </a:solidFill>
                          <a:latin typeface="+mn-ea"/>
                          <a:ea typeface="+mn-ea"/>
                        </a:rPr>
                        <a:t>団体名</a:t>
                      </a:r>
                    </a:p>
                  </a:txBody>
                  <a:tcPr/>
                </a:tc>
                <a:tc>
                  <a:txBody>
                    <a:bodyPr/>
                    <a:lstStyle/>
                    <a:p>
                      <a:endParaRPr kumimoji="1" lang="ja-JP" altLang="en-US" sz="1100" i="1">
                        <a:solidFill>
                          <a:schemeClr val="tx1"/>
                        </a:solidFill>
                        <a:latin typeface="+mn-ea"/>
                        <a:ea typeface="+mn-ea"/>
                      </a:endParaRPr>
                    </a:p>
                  </a:txBody>
                  <a:tcPr/>
                </a:tc>
                <a:extLst>
                  <a:ext uri="{0D108BD9-81ED-4DB2-BD59-A6C34878D82A}">
                    <a16:rowId xmlns:a16="http://schemas.microsoft.com/office/drawing/2014/main" val="2590993732"/>
                  </a:ext>
                </a:extLst>
              </a:tr>
              <a:tr h="22574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n-ea"/>
                          <a:ea typeface="+mn-ea"/>
                        </a:rPr>
                        <a:t>経済産業省 「</a:t>
                      </a:r>
                      <a:r>
                        <a:rPr kumimoji="1" lang="zh-TW" altLang="en-US" sz="1100" dirty="0">
                          <a:solidFill>
                            <a:schemeClr val="tx1"/>
                          </a:solidFill>
                          <a:latin typeface="+mn-ea"/>
                          <a:ea typeface="+mn-ea"/>
                        </a:rPr>
                        <a:t>地域新</a:t>
                      </a:r>
                      <a:r>
                        <a:rPr kumimoji="1" lang="en-US" altLang="zh-TW" sz="1100" dirty="0" err="1">
                          <a:solidFill>
                            <a:schemeClr val="tx1"/>
                          </a:solidFill>
                          <a:latin typeface="+mn-ea"/>
                          <a:ea typeface="+mn-ea"/>
                        </a:rPr>
                        <a:t>MaaS</a:t>
                      </a:r>
                      <a:r>
                        <a:rPr kumimoji="1" lang="zh-TW" altLang="en-US" sz="1100" dirty="0">
                          <a:solidFill>
                            <a:schemeClr val="tx1"/>
                          </a:solidFill>
                          <a:latin typeface="+mn-ea"/>
                          <a:ea typeface="+mn-ea"/>
                        </a:rPr>
                        <a:t>創出推進事業</a:t>
                      </a:r>
                      <a:r>
                        <a:rPr kumimoji="1" lang="ja-JP" altLang="en-US" sz="1100" dirty="0">
                          <a:solidFill>
                            <a:schemeClr val="tx1"/>
                          </a:solidFill>
                          <a:latin typeface="+mn-ea"/>
                          <a:ea typeface="+mn-ea"/>
                        </a:rPr>
                        <a:t>」</a:t>
                      </a:r>
                    </a:p>
                  </a:txBody>
                  <a:tcPr/>
                </a:tc>
                <a:tc>
                  <a:txBody>
                    <a:bodyPr/>
                    <a:lstStyle/>
                    <a:p>
                      <a:r>
                        <a:rPr kumimoji="1" lang="ja-JP" altLang="en-US" sz="1100">
                          <a:solidFill>
                            <a:schemeClr val="tx1"/>
                          </a:solidFill>
                          <a:latin typeface="+mn-ea"/>
                          <a:ea typeface="+mn-ea"/>
                        </a:rPr>
                        <a:t>事業名</a:t>
                      </a:r>
                    </a:p>
                  </a:txBody>
                  <a:tcPr/>
                </a:tc>
                <a:tc>
                  <a:txBody>
                    <a:bodyPr/>
                    <a:lstStyle/>
                    <a:p>
                      <a:endParaRPr kumimoji="1" lang="ja-JP" altLang="en-US" sz="1100">
                        <a:solidFill>
                          <a:schemeClr val="tx1"/>
                        </a:solidFill>
                        <a:latin typeface="+mn-ea"/>
                        <a:ea typeface="+mn-ea"/>
                      </a:endParaRPr>
                    </a:p>
                  </a:txBody>
                  <a:tcPr/>
                </a:tc>
                <a:extLst>
                  <a:ext uri="{0D108BD9-81ED-4DB2-BD59-A6C34878D82A}">
                    <a16:rowId xmlns:a16="http://schemas.microsoft.com/office/drawing/2014/main" val="10004"/>
                  </a:ext>
                </a:extLst>
              </a:tr>
              <a:tr h="273600">
                <a:tc vMerge="1">
                  <a:txBody>
                    <a:bodyPr/>
                    <a:lstStyle/>
                    <a:p>
                      <a:endParaRPr kumimoji="1" lang="ja-JP" altLang="en-US" sz="1200">
                        <a:latin typeface="+mn-ea"/>
                        <a:ea typeface="+mn-ea"/>
                      </a:endParaRPr>
                    </a:p>
                  </a:txBody>
                  <a:tcPr/>
                </a:tc>
                <a:tc>
                  <a:txBody>
                    <a:bodyPr/>
                    <a:lstStyle/>
                    <a:p>
                      <a:r>
                        <a:rPr kumimoji="1" lang="ja-JP" altLang="en-US" sz="1100">
                          <a:solidFill>
                            <a:schemeClr val="tx1"/>
                          </a:solidFill>
                          <a:latin typeface="+mn-ea"/>
                          <a:ea typeface="+mn-ea"/>
                        </a:rPr>
                        <a:t>実施団体名</a:t>
                      </a:r>
                    </a:p>
                  </a:txBody>
                  <a:tcPr/>
                </a:tc>
                <a:tc>
                  <a:txBody>
                    <a:bodyPr/>
                    <a:lstStyle/>
                    <a:p>
                      <a:endParaRPr kumimoji="1" lang="ja-JP" altLang="en-US" sz="1100">
                        <a:solidFill>
                          <a:schemeClr val="tx1"/>
                        </a:solidFill>
                        <a:latin typeface="+mn-ea"/>
                        <a:ea typeface="+mn-ea"/>
                      </a:endParaRPr>
                    </a:p>
                  </a:txBody>
                  <a:tcPr/>
                </a:tc>
                <a:extLst>
                  <a:ext uri="{0D108BD9-81ED-4DB2-BD59-A6C34878D82A}">
                    <a16:rowId xmlns:a16="http://schemas.microsoft.com/office/drawing/2014/main" val="10005"/>
                  </a:ext>
                </a:extLst>
              </a:tr>
              <a:tr h="22574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n-ea"/>
                          <a:ea typeface="+mn-ea"/>
                        </a:rPr>
                        <a:t>国土交通省 「日本版</a:t>
                      </a:r>
                      <a:r>
                        <a:rPr kumimoji="1" lang="en-US" altLang="ja-JP" sz="1100" dirty="0" err="1">
                          <a:solidFill>
                            <a:schemeClr val="tx1"/>
                          </a:solidFill>
                          <a:latin typeface="+mn-ea"/>
                          <a:ea typeface="+mn-ea"/>
                        </a:rPr>
                        <a:t>MaaS</a:t>
                      </a:r>
                      <a:r>
                        <a:rPr kumimoji="1" lang="ja-JP" altLang="en-US" sz="1100" dirty="0">
                          <a:solidFill>
                            <a:schemeClr val="tx1"/>
                          </a:solidFill>
                          <a:latin typeface="+mn-ea"/>
                          <a:ea typeface="+mn-ea"/>
                        </a:rPr>
                        <a:t>推進・支援事業（「交通空白」解消等リ・デザイン全面展開プロジェクト）」（以下、「日本版</a:t>
                      </a:r>
                      <a:r>
                        <a:rPr kumimoji="1" lang="en-US" altLang="ja-JP" sz="1100" dirty="0" err="1">
                          <a:solidFill>
                            <a:schemeClr val="tx1"/>
                          </a:solidFill>
                          <a:latin typeface="+mn-ea"/>
                          <a:ea typeface="+mn-ea"/>
                        </a:rPr>
                        <a:t>MaaS</a:t>
                      </a:r>
                      <a:r>
                        <a:rPr kumimoji="1" lang="ja-JP" altLang="en-US" sz="1100" dirty="0">
                          <a:solidFill>
                            <a:schemeClr val="tx1"/>
                          </a:solidFill>
                          <a:latin typeface="+mn-ea"/>
                          <a:ea typeface="+mn-ea"/>
                        </a:rPr>
                        <a:t>推進・支援事業」という。）</a:t>
                      </a:r>
                    </a:p>
                  </a:txBody>
                  <a:tcPr/>
                </a:tc>
                <a:tc>
                  <a:txBody>
                    <a:bodyPr/>
                    <a:lstStyle/>
                    <a:p>
                      <a:r>
                        <a:rPr kumimoji="1" lang="ja-JP" altLang="en-US" sz="1100">
                          <a:solidFill>
                            <a:schemeClr val="tx1"/>
                          </a:solidFill>
                          <a:latin typeface="+mn-ea"/>
                          <a:ea typeface="+mn-ea"/>
                        </a:rPr>
                        <a:t>事業名</a:t>
                      </a:r>
                      <a:endParaRPr kumimoji="1" lang="ja-JP" altLang="en-US" sz="1100" strike="sngStrike">
                        <a:solidFill>
                          <a:srgbClr val="00B050"/>
                        </a:solidFill>
                        <a:latin typeface="+mn-ea"/>
                        <a:ea typeface="+mn-ea"/>
                      </a:endParaRPr>
                    </a:p>
                  </a:txBody>
                  <a:tcPr/>
                </a:tc>
                <a:tc>
                  <a:txBody>
                    <a:bodyPr/>
                    <a:lstStyle/>
                    <a:p>
                      <a:endParaRPr kumimoji="1" lang="ja-JP" altLang="en-US" sz="1100">
                        <a:solidFill>
                          <a:schemeClr val="tx1"/>
                        </a:solidFill>
                        <a:latin typeface="+mn-ea"/>
                        <a:ea typeface="+mn-ea"/>
                      </a:endParaRPr>
                    </a:p>
                  </a:txBody>
                  <a:tcPr/>
                </a:tc>
                <a:extLst>
                  <a:ext uri="{0D108BD9-81ED-4DB2-BD59-A6C34878D82A}">
                    <a16:rowId xmlns:a16="http://schemas.microsoft.com/office/drawing/2014/main" val="10006"/>
                  </a:ext>
                </a:extLst>
              </a:tr>
              <a:tr h="225745">
                <a:tc vMerge="1">
                  <a:txBody>
                    <a:bodyPr/>
                    <a:lstStyle/>
                    <a:p>
                      <a:endParaRPr kumimoji="1" lang="ja-JP" altLang="en-US" sz="1200">
                        <a:latin typeface="+mn-ea"/>
                        <a:ea typeface="+mn-ea"/>
                      </a:endParaRPr>
                    </a:p>
                  </a:txBody>
                  <a:tcPr/>
                </a:tc>
                <a:tc>
                  <a:txBody>
                    <a:bodyPr/>
                    <a:lstStyle/>
                    <a:p>
                      <a:r>
                        <a:rPr kumimoji="1" lang="ja-JP" altLang="en-US" sz="1100" dirty="0">
                          <a:solidFill>
                            <a:schemeClr val="tx1"/>
                          </a:solidFill>
                          <a:latin typeface="+mn-ea"/>
                          <a:ea typeface="+mn-ea"/>
                        </a:rPr>
                        <a:t>申請者</a:t>
                      </a:r>
                    </a:p>
                  </a:txBody>
                  <a:tcPr/>
                </a:tc>
                <a:tc>
                  <a:txBody>
                    <a:bodyPr/>
                    <a:lstStyle/>
                    <a:p>
                      <a:pPr algn="just">
                        <a:spcAft>
                          <a:spcPts val="0"/>
                        </a:spcAft>
                      </a:pPr>
                      <a:r>
                        <a:rPr lang="ja-JP" sz="110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（例）○○協議会、</a:t>
                      </a:r>
                      <a:r>
                        <a:rPr lang="en-US" sz="110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a:t>
                      </a:r>
                      <a:r>
                        <a:rPr lang="en-US" sz="1100" i="1" kern="100" dirty="0" err="1">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事業</a:t>
                      </a:r>
                      <a:r>
                        <a:rPr lang="ja-JP" sz="110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実行委員会（仮称）</a:t>
                      </a:r>
                      <a:endParaRPr lang="ja-JP" sz="11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bl>
          </a:graphicData>
        </a:graphic>
      </p:graphicFrame>
      <p:graphicFrame>
        <p:nvGraphicFramePr>
          <p:cNvPr id="1231" name="表 12"/>
          <p:cNvGraphicFramePr>
            <a:graphicFrameLocks noGrp="1"/>
          </p:cNvGraphicFramePr>
          <p:nvPr/>
        </p:nvGraphicFramePr>
        <p:xfrm>
          <a:off x="293177" y="4529607"/>
          <a:ext cx="8685723" cy="1782360"/>
        </p:xfrm>
        <a:graphic>
          <a:graphicData uri="http://schemas.openxmlformats.org/drawingml/2006/table">
            <a:tbl>
              <a:tblPr firstRow="1" bandRow="1">
                <a:tableStyleId>{5940675A-B579-460E-94D1-54222C63F5DA}</a:tableStyleId>
              </a:tblPr>
              <a:tblGrid>
                <a:gridCol w="4374073">
                  <a:extLst>
                    <a:ext uri="{9D8B030D-6E8A-4147-A177-3AD203B41FA5}">
                      <a16:colId xmlns:a16="http://schemas.microsoft.com/office/drawing/2014/main" val="20000"/>
                    </a:ext>
                  </a:extLst>
                </a:gridCol>
                <a:gridCol w="628650">
                  <a:extLst>
                    <a:ext uri="{9D8B030D-6E8A-4147-A177-3AD203B41FA5}">
                      <a16:colId xmlns:a16="http://schemas.microsoft.com/office/drawing/2014/main" val="2326779085"/>
                    </a:ext>
                  </a:extLst>
                </a:gridCol>
                <a:gridCol w="469900">
                  <a:extLst>
                    <a:ext uri="{9D8B030D-6E8A-4147-A177-3AD203B41FA5}">
                      <a16:colId xmlns:a16="http://schemas.microsoft.com/office/drawing/2014/main" val="20001"/>
                    </a:ext>
                  </a:extLst>
                </a:gridCol>
                <a:gridCol w="438150">
                  <a:extLst>
                    <a:ext uri="{9D8B030D-6E8A-4147-A177-3AD203B41FA5}">
                      <a16:colId xmlns:a16="http://schemas.microsoft.com/office/drawing/2014/main" val="3061389270"/>
                    </a:ext>
                  </a:extLst>
                </a:gridCol>
                <a:gridCol w="450850">
                  <a:extLst>
                    <a:ext uri="{9D8B030D-6E8A-4147-A177-3AD203B41FA5}">
                      <a16:colId xmlns:a16="http://schemas.microsoft.com/office/drawing/2014/main" val="509676669"/>
                    </a:ext>
                  </a:extLst>
                </a:gridCol>
                <a:gridCol w="400050">
                  <a:extLst>
                    <a:ext uri="{9D8B030D-6E8A-4147-A177-3AD203B41FA5}">
                      <a16:colId xmlns:a16="http://schemas.microsoft.com/office/drawing/2014/main" val="3044282376"/>
                    </a:ext>
                  </a:extLst>
                </a:gridCol>
                <a:gridCol w="406400">
                  <a:extLst>
                    <a:ext uri="{9D8B030D-6E8A-4147-A177-3AD203B41FA5}">
                      <a16:colId xmlns:a16="http://schemas.microsoft.com/office/drawing/2014/main" val="20002"/>
                    </a:ext>
                  </a:extLst>
                </a:gridCol>
                <a:gridCol w="445963">
                  <a:extLst>
                    <a:ext uri="{9D8B030D-6E8A-4147-A177-3AD203B41FA5}">
                      <a16:colId xmlns:a16="http://schemas.microsoft.com/office/drawing/2014/main" val="20003"/>
                    </a:ext>
                  </a:extLst>
                </a:gridCol>
                <a:gridCol w="589087">
                  <a:extLst>
                    <a:ext uri="{9D8B030D-6E8A-4147-A177-3AD203B41FA5}">
                      <a16:colId xmlns:a16="http://schemas.microsoft.com/office/drawing/2014/main" val="20004"/>
                    </a:ext>
                  </a:extLst>
                </a:gridCol>
                <a:gridCol w="482600">
                  <a:extLst>
                    <a:ext uri="{9D8B030D-6E8A-4147-A177-3AD203B41FA5}">
                      <a16:colId xmlns:a16="http://schemas.microsoft.com/office/drawing/2014/main" val="20005"/>
                    </a:ext>
                  </a:extLst>
                </a:gridCol>
              </a:tblGrid>
              <a:tr h="238929">
                <a:tc gridSpan="2">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7</a:t>
                      </a:r>
                      <a:r>
                        <a:rPr kumimoji="1" lang="ja-JP" altLang="en-US" sz="1050" dirty="0">
                          <a:solidFill>
                            <a:schemeClr val="tx1"/>
                          </a:solidFill>
                          <a:latin typeface="Meiryo UI" panose="020B0604030504040204" pitchFamily="50" charset="-128"/>
                          <a:ea typeface="Meiryo UI" panose="020B0604030504040204" pitchFamily="50" charset="-128"/>
                        </a:rPr>
                        <a:t>年度に応募する事業</a:t>
                      </a:r>
                    </a:p>
                  </a:txBody>
                  <a:tcPr>
                    <a:lnR w="12700" cap="flat" cmpd="sng" algn="ctr">
                      <a:solidFill>
                        <a:schemeClr val="tx1"/>
                      </a:solidFill>
                      <a:prstDash val="solid"/>
                      <a:round/>
                      <a:headEnd type="none" w="med" len="med"/>
                      <a:tailEnd type="none" w="med" len="med"/>
                    </a:lnR>
                    <a:solidFill>
                      <a:schemeClr val="bg1">
                        <a:lumMod val="85000"/>
                      </a:schemeClr>
                    </a:solidFill>
                  </a:tcPr>
                </a:tc>
                <a:tc hMerge="1">
                  <a:txBody>
                    <a:bodyPr/>
                    <a:lstStyle/>
                    <a:p>
                      <a:endParaRPr kumimoji="1" lang="ja-JP" altLang="en-US"/>
                    </a:p>
                  </a:txBody>
                  <a:tcPr/>
                </a:tc>
                <a:tc gridSpan="8">
                  <a:txBody>
                    <a:bodyPr/>
                    <a:lstStyle/>
                    <a:p>
                      <a:pPr algn="ctr"/>
                      <a:r>
                        <a:rPr kumimoji="1" lang="ja-JP" altLang="en-US" sz="1050">
                          <a:solidFill>
                            <a:schemeClr val="tx1"/>
                          </a:solidFill>
                          <a:latin typeface="Meiryo UI" panose="020B0604030504040204" pitchFamily="50" charset="-128"/>
                          <a:ea typeface="Meiryo UI" panose="020B0604030504040204" pitchFamily="50" charset="-128"/>
                        </a:rPr>
                        <a:t>過去の採択事業</a:t>
                      </a:r>
                    </a:p>
                  </a:txBody>
                  <a:tcPr>
                    <a:lnL w="12700" cap="flat" cmpd="sng" algn="ctr">
                      <a:solidFill>
                        <a:schemeClr val="tx1"/>
                      </a:solidFill>
                      <a:prstDash val="solid"/>
                      <a:round/>
                      <a:headEnd type="none" w="med" len="med"/>
                      <a:tailEnd type="none" w="med" len="med"/>
                    </a:lnL>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0"/>
                  </a:ext>
                </a:extLst>
              </a:tr>
              <a:tr h="238929">
                <a:tc>
                  <a:txBody>
                    <a:bodyPr/>
                    <a:lstStyle/>
                    <a:p>
                      <a:endParaRPr kumimoji="1" lang="ja-JP" altLang="en-US" sz="105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R7</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R6</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R5</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R4</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R3</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R2</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R1</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H30</a:t>
                      </a:r>
                    </a:p>
                  </a:txBody>
                  <a:tcPr>
                    <a:solidFill>
                      <a:schemeClr val="bg1">
                        <a:lumMod val="85000"/>
                      </a:schemeClr>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H29</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1"/>
                  </a:ext>
                </a:extLst>
              </a:tr>
              <a:tr h="238929">
                <a:tc>
                  <a:txBody>
                    <a:bodyPr/>
                    <a:lstStyle/>
                    <a:p>
                      <a:r>
                        <a:rPr kumimoji="1" lang="ja-JP" altLang="en-US" sz="1050">
                          <a:solidFill>
                            <a:schemeClr val="tx1"/>
                          </a:solidFill>
                          <a:latin typeface="Meiryo UI" panose="020B0604030504040204" pitchFamily="50" charset="-128"/>
                          <a:ea typeface="Meiryo UI" panose="020B0604030504040204" pitchFamily="50" charset="-128"/>
                        </a:rPr>
                        <a:t>内閣府 「未来技術社会実装事業」</a:t>
                      </a: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i="0" u="none"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2"/>
                  </a:ext>
                </a:extLst>
              </a:tr>
              <a:tr h="238929">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総務省 「地域社会</a:t>
                      </a:r>
                      <a:r>
                        <a:rPr kumimoji="1" lang="en-US" altLang="ja-JP" sz="1050" dirty="0">
                          <a:solidFill>
                            <a:schemeClr val="tx1"/>
                          </a:solidFill>
                          <a:latin typeface="Meiryo UI" panose="020B0604030504040204" pitchFamily="50" charset="-128"/>
                          <a:ea typeface="Meiryo UI" panose="020B0604030504040204" pitchFamily="50" charset="-128"/>
                        </a:rPr>
                        <a:t>DX</a:t>
                      </a:r>
                      <a:r>
                        <a:rPr kumimoji="1" lang="ja-JP" altLang="en-US" sz="1050" dirty="0">
                          <a:solidFill>
                            <a:schemeClr val="tx1"/>
                          </a:solidFill>
                          <a:latin typeface="Meiryo UI" panose="020B0604030504040204" pitchFamily="50" charset="-128"/>
                          <a:ea typeface="Meiryo UI" panose="020B0604030504040204" pitchFamily="50" charset="-128"/>
                        </a:rPr>
                        <a:t>推進パッケージ事業」（補助事業）</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１</a:t>
                      </a: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238929">
                <a:tc>
                  <a:txBody>
                    <a:bodyPr/>
                    <a:lstStyle/>
                    <a:p>
                      <a:r>
                        <a:rPr kumimoji="1" lang="ja-JP" altLang="en-US" sz="1050">
                          <a:solidFill>
                            <a:schemeClr val="tx1"/>
                          </a:solidFill>
                          <a:latin typeface="Meiryo UI" panose="020B0604030504040204" pitchFamily="50" charset="-128"/>
                          <a:ea typeface="Meiryo UI" panose="020B0604030504040204" pitchFamily="50" charset="-128"/>
                        </a:rPr>
                        <a:t>国土交通省 「スマートシティ実装化支援事業」</a:t>
                      </a:r>
                      <a:r>
                        <a:rPr kumimoji="1" lang="en-US" altLang="ja-JP" sz="1050">
                          <a:solidFill>
                            <a:schemeClr val="tx1"/>
                          </a:solidFill>
                          <a:latin typeface="Meiryo UI" panose="020B0604030504040204" pitchFamily="50" charset="-128"/>
                          <a:ea typeface="Meiryo UI" panose="020B0604030504040204" pitchFamily="50" charset="-128"/>
                        </a:rPr>
                        <a:t>※</a:t>
                      </a:r>
                      <a:r>
                        <a:rPr kumimoji="1" lang="ja-JP" altLang="en-US" sz="1050">
                          <a:solidFill>
                            <a:schemeClr val="tx1"/>
                          </a:solidFill>
                          <a:latin typeface="Meiryo UI" panose="020B0604030504040204" pitchFamily="50" charset="-128"/>
                          <a:ea typeface="Meiryo UI" panose="020B0604030504040204" pitchFamily="50" charset="-128"/>
                        </a:rPr>
                        <a:t>２</a:t>
                      </a: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3818094682"/>
                  </a:ext>
                </a:extLst>
              </a:tr>
              <a:tr h="273600">
                <a:tc>
                  <a:txBody>
                    <a:bodyPr/>
                    <a:lstStyle/>
                    <a:p>
                      <a:r>
                        <a:rPr kumimoji="1" lang="ja-JP" altLang="en-US" sz="1050">
                          <a:solidFill>
                            <a:schemeClr val="tx1"/>
                          </a:solidFill>
                          <a:latin typeface="Meiryo UI" panose="020B0604030504040204" pitchFamily="50" charset="-128"/>
                          <a:ea typeface="Meiryo UI" panose="020B0604030504040204" pitchFamily="50" charset="-128"/>
                        </a:rPr>
                        <a:t>経済産業省 「</a:t>
                      </a:r>
                      <a:r>
                        <a:rPr kumimoji="1" lang="zh-TW" altLang="en-US" sz="1050">
                          <a:solidFill>
                            <a:schemeClr val="tx1"/>
                          </a:solidFill>
                          <a:latin typeface="Meiryo UI" panose="020B0604030504040204" pitchFamily="50" charset="-128"/>
                          <a:ea typeface="Meiryo UI" panose="020B0604030504040204" pitchFamily="50" charset="-128"/>
                        </a:rPr>
                        <a:t>地域新</a:t>
                      </a:r>
                      <a:r>
                        <a:rPr kumimoji="1" lang="en-US" altLang="zh-TW" sz="1050" err="1">
                          <a:solidFill>
                            <a:schemeClr val="tx1"/>
                          </a:solidFill>
                          <a:latin typeface="Meiryo UI" panose="020B0604030504040204" pitchFamily="50" charset="-128"/>
                          <a:ea typeface="Meiryo UI" panose="020B0604030504040204" pitchFamily="50" charset="-128"/>
                        </a:rPr>
                        <a:t>MaaS</a:t>
                      </a:r>
                      <a:r>
                        <a:rPr kumimoji="1" lang="zh-TW" altLang="en-US" sz="1050">
                          <a:solidFill>
                            <a:schemeClr val="tx1"/>
                          </a:solidFill>
                          <a:latin typeface="Meiryo UI" panose="020B0604030504040204" pitchFamily="50" charset="-128"/>
                          <a:ea typeface="Meiryo UI" panose="020B0604030504040204" pitchFamily="50" charset="-128"/>
                        </a:rPr>
                        <a:t>創出推進事業</a:t>
                      </a:r>
                      <a:r>
                        <a:rPr kumimoji="1" lang="ja-JP" altLang="en-US" sz="1050">
                          <a:solidFill>
                            <a:schemeClr val="tx1"/>
                          </a:solidFill>
                          <a:latin typeface="Meiryo UI" panose="020B0604030504040204" pitchFamily="50" charset="-128"/>
                          <a:ea typeface="Meiryo UI" panose="020B0604030504040204" pitchFamily="50" charset="-128"/>
                        </a:rPr>
                        <a:t>」</a:t>
                      </a: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4"/>
                  </a:ext>
                </a:extLst>
              </a:tr>
              <a:tr h="238929">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国土交通省 「日本版</a:t>
                      </a:r>
                      <a:r>
                        <a:rPr kumimoji="1" lang="en-US" altLang="ja-JP" sz="1050" dirty="0" err="1">
                          <a:solidFill>
                            <a:schemeClr val="tx1"/>
                          </a:solidFill>
                          <a:latin typeface="Meiryo UI" panose="020B0604030504040204" pitchFamily="50" charset="-128"/>
                          <a:ea typeface="Meiryo UI" panose="020B0604030504040204" pitchFamily="50" charset="-128"/>
                        </a:rPr>
                        <a:t>MaaS</a:t>
                      </a:r>
                      <a:r>
                        <a:rPr kumimoji="1" lang="ja-JP" altLang="en-US" sz="1050" dirty="0">
                          <a:solidFill>
                            <a:schemeClr val="tx1"/>
                          </a:solidFill>
                          <a:latin typeface="Meiryo UI" panose="020B0604030504040204" pitchFamily="50" charset="-128"/>
                          <a:ea typeface="Meiryo UI" panose="020B0604030504040204" pitchFamily="50" charset="-128"/>
                        </a:rPr>
                        <a:t>推進・支援事業」※３</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18637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6"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７．</a:t>
            </a:r>
            <a:r>
              <a:rPr lang="ja-JP" altLang="en-US" sz="2400" b="1" spc="-150" dirty="0">
                <a:solidFill>
                  <a:schemeClr val="bg1"/>
                </a:solidFill>
                <a:latin typeface="ＭＳ Ｐゴシック" panose="020B0600070205080204" pitchFamily="50" charset="-128"/>
              </a:rPr>
              <a:t>スマートシティセキュリティガイドライン導入チェックシート</a:t>
            </a:r>
          </a:p>
        </p:txBody>
      </p:sp>
      <p:sp>
        <p:nvSpPr>
          <p:cNvPr id="1777" name="正方形/長方形 1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778" name="正方形/長方形 4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C5F9EFF0-FBE0-45DB-9E52-70A68EC07DD8}" type="slidenum">
              <a:rPr lang="en-US" altLang="ja-JP" sz="1480" smtClean="0">
                <a:solidFill>
                  <a:schemeClr val="tx1"/>
                </a:solidFill>
              </a:rPr>
              <a:t>10</a:t>
            </a:fld>
            <a:endParaRPr kumimoji="1" lang="ja-JP" altLang="en-US" sz="1480" dirty="0">
              <a:solidFill>
                <a:schemeClr val="tx1"/>
              </a:solidFill>
            </a:endParaRPr>
          </a:p>
        </p:txBody>
      </p:sp>
      <p:sp>
        <p:nvSpPr>
          <p:cNvPr id="1779" name="正方形/長方形 25"/>
          <p:cNvSpPr/>
          <p:nvPr/>
        </p:nvSpPr>
        <p:spPr>
          <a:xfrm>
            <a:off x="323528" y="698273"/>
            <a:ext cx="8496944" cy="307777"/>
          </a:xfrm>
          <a:prstGeom prst="rect">
            <a:avLst/>
          </a:prstGeom>
        </p:spPr>
        <p:txBody>
          <a:bodyPr wrap="square">
            <a:spAutoFit/>
          </a:bodyPr>
          <a:lstStyle/>
          <a:p>
            <a:r>
              <a:rPr lang="en-US" altLang="ja-JP" sz="1400" i="1" dirty="0">
                <a:solidFill>
                  <a:srgbClr val="FF0000"/>
                </a:solidFill>
              </a:rPr>
              <a:t>※</a:t>
            </a:r>
            <a:r>
              <a:rPr lang="ja-JP" altLang="en-US" sz="1400" i="1" dirty="0">
                <a:solidFill>
                  <a:srgbClr val="FF0000"/>
                </a:solidFill>
              </a:rPr>
              <a:t>該当する</a:t>
            </a:r>
            <a:r>
              <a:rPr lang="ja-JP" altLang="en-US" sz="1400" i="1">
                <a:solidFill>
                  <a:srgbClr val="FF0000"/>
                </a:solidFill>
              </a:rPr>
              <a:t>場合、様式４－２</a:t>
            </a:r>
            <a:r>
              <a:rPr lang="ja-JP" altLang="en-US" sz="1400" i="1" dirty="0">
                <a:solidFill>
                  <a:srgbClr val="FF0000"/>
                </a:solidFill>
              </a:rPr>
              <a:t>の</a:t>
            </a:r>
            <a:r>
              <a:rPr lang="en-US" altLang="ja-JP" sz="1400" i="1" dirty="0">
                <a:solidFill>
                  <a:srgbClr val="FF0000"/>
                </a:solidFill>
              </a:rPr>
              <a:t>Excel</a:t>
            </a:r>
            <a:r>
              <a:rPr lang="ja-JP" altLang="en-US" sz="1400" i="1" dirty="0">
                <a:solidFill>
                  <a:srgbClr val="FF0000"/>
                </a:solidFill>
              </a:rPr>
              <a:t>シートに記載</a:t>
            </a:r>
            <a:endParaRPr lang="en-US" altLang="ja-JP" sz="1400" i="1" dirty="0">
              <a:solidFill>
                <a:srgbClr val="FF0000"/>
              </a:solidFill>
            </a:endParaRPr>
          </a:p>
        </p:txBody>
      </p:sp>
    </p:spTree>
    <p:extLst>
      <p:ext uri="{BB962C8B-B14F-4D97-AF65-F5344CB8AC3E}">
        <p14:creationId xmlns:p14="http://schemas.microsoft.com/office/powerpoint/2010/main" val="3251649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7"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実施計画</a:t>
            </a:r>
          </a:p>
        </p:txBody>
      </p:sp>
      <p:sp>
        <p:nvSpPr>
          <p:cNvPr id="1858"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59" name="Text Box 4"/>
          <p:cNvSpPr txBox="1">
            <a:spLocks noChangeArrowheads="1"/>
          </p:cNvSpPr>
          <p:nvPr/>
        </p:nvSpPr>
        <p:spPr>
          <a:xfrm>
            <a:off x="107504" y="561084"/>
            <a:ext cx="7398461"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構築する都市ＯＳ（データ連携基盤等）</a:t>
            </a:r>
            <a:endParaRPr kumimoji="1" lang="ja-JP" altLang="en-US"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860" name="正方形/長方形 8"/>
          <p:cNvSpPr/>
          <p:nvPr/>
        </p:nvSpPr>
        <p:spPr>
          <a:xfrm>
            <a:off x="262336" y="1137084"/>
            <a:ext cx="8784210" cy="5339923"/>
          </a:xfrm>
          <a:prstGeom prst="rect">
            <a:avLst/>
          </a:prstGeom>
        </p:spPr>
        <p:txBody>
          <a:bodyPr wrap="square">
            <a:spAutoFit/>
          </a:bodyPr>
          <a:lstStyle/>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＜構築する都市</a:t>
            </a:r>
            <a:r>
              <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OS</a:t>
            </a: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の種類＞</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　都市</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OS</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の種類（製品名、サービス名、スクラッチ開発など）を記載して下さい。</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＜予定しているベンダー候補＞</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○○○（理由：）</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　当該ベンダーを候補とした理由も記載して下さい。</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＜運用体制＞</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所有者：○○○</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運営者：○○○</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保守管理者：○○○</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その他</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　都市</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OS</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をどのように運用していくのか詳細かつ具体的に記載すること。</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＜予定コストとマネタイズ＞</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イニシャルコスト：○○○円</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ランニングコスト：○○○円</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マネタイズの手法：○○○</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　（事業費全体ではなく）都市</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OS</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に限ったイニシャルコスト及びランニングコストの金額と、どのようにマネタイズを実施するのか記載して下さい。</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 ＞</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en-US" altLang="ja-JP"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en-US" altLang="ja-JP"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　どのような機能・サービスを実現するデータ連携基盤を構築するのか等を詳細かつ具体的に記載すること。</a:t>
            </a:r>
            <a:endParaRPr kumimoji="1" lang="en-US" altLang="ja-JP"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　「スマートシティセキュリティガイドライン（第</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2.0</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版）」（</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2021</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年６月 総務省）</a:t>
            </a:r>
            <a:r>
              <a:rPr kumimoji="1" lang="ja-JP"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等に留意し、サプライチェーンリスク対応を含む十分なサイバーセキュリティ対策を講ずること</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ja-JP" altLang="en-US"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！注意点！</a:t>
            </a:r>
            <a:endParaRPr kumimoji="1" lang="en-US" altLang="ja-JP"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88900" marR="44450" lvl="0" indent="3810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　</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総務省 「地域課題解決のための</a:t>
            </a: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スマートシティ推進事業」は、</a:t>
            </a:r>
            <a:r>
              <a:rPr kumimoji="1" lang="ja-JP" altLang="en-US" sz="1100" b="0" i="1" u="sng"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都市</a:t>
            </a:r>
            <a:r>
              <a:rPr kumimoji="1" lang="en-US" altLang="ja-JP" sz="1100" b="0" i="1" u="sng"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OS</a:t>
            </a:r>
            <a:r>
              <a:rPr kumimoji="1" lang="ja-JP" altLang="en-US" sz="1100" b="0" i="1" u="sng"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（データ連携基盤等）及びそれに接続するサービス等の実装</a:t>
            </a: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に対する</a:t>
            </a:r>
            <a:br>
              <a:rPr kumimoji="1" lang="en-US" altLang="ja-JP" sz="1100" b="0" i="1" u="none"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b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補助を行うものであることに留意すること。また</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、本事業で構築したデータ連携基盤及びソリューションは最低５年間は運営し続ける必要がある。</a:t>
            </a:r>
            <a:endParaRPr kumimoji="1" lang="en-US" altLang="ja-JP"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endParaRPr>
          </a:p>
        </p:txBody>
      </p:sp>
      <p:sp>
        <p:nvSpPr>
          <p:cNvPr id="1861" name="正方形/長方形 11"/>
          <p:cNvSpPr/>
          <p:nvPr/>
        </p:nvSpPr>
        <p:spPr>
          <a:xfrm>
            <a:off x="5917238" y="1187850"/>
            <a:ext cx="2592288" cy="123303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（任意）</a:t>
            </a:r>
          </a:p>
        </p:txBody>
      </p:sp>
      <p:sp>
        <p:nvSpPr>
          <p:cNvPr id="1862" name="正方形/長方形 12"/>
          <p:cNvSpPr/>
          <p:nvPr/>
        </p:nvSpPr>
        <p:spPr>
          <a:xfrm>
            <a:off x="5586748" y="6509431"/>
            <a:ext cx="3430800" cy="261610"/>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注）１枚に収めること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863"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64"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979F9C23-9200-4672-BDF8-0C160F17ED5E}"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11</a:t>
            </a:fld>
            <a:endPar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849350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6"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実施計画</a:t>
            </a:r>
          </a:p>
        </p:txBody>
      </p:sp>
      <p:sp>
        <p:nvSpPr>
          <p:cNvPr id="1867"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68" name="Text Box 4"/>
          <p:cNvSpPr txBox="1">
            <a:spLocks noChangeArrowheads="1"/>
          </p:cNvSpPr>
          <p:nvPr/>
        </p:nvSpPr>
        <p:spPr>
          <a:xfrm>
            <a:off x="107504" y="561084"/>
            <a:ext cx="4471717"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活用するデータとサービス</a:t>
            </a:r>
            <a:endParaRPr kumimoji="1" lang="ja-JP" altLang="en-US"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869" name="正方形/長方形 8"/>
          <p:cNvSpPr/>
          <p:nvPr/>
        </p:nvSpPr>
        <p:spPr>
          <a:xfrm>
            <a:off x="275768" y="4797152"/>
            <a:ext cx="8592463" cy="938719"/>
          </a:xfrm>
          <a:prstGeom prst="rect">
            <a:avLst/>
          </a:prstGeom>
        </p:spPr>
        <p:txBody>
          <a:bodyPr wrap="square">
            <a:spAutoFit/>
          </a:bodyPr>
          <a:lstStyle/>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　どの分野の</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どのような</a:t>
            </a:r>
            <a:r>
              <a:rPr kumimoji="1" lang="ja-JP"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データを収集・分析等を行った上で</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a:t>
            </a:r>
            <a:r>
              <a:rPr kumimoji="1" lang="ja-JP"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どういったサービスに活用するのか、具体的に記載すること</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。なお</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n-cs"/>
              </a:rPr>
              <a:t>、令和６年度以降の予定を記載する場合には、その旨が分かるよう記載すること。</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n-cs"/>
              </a:rPr>
              <a:t>　分野・都市横断的にデータを利用するサービスを展開する場合は、その詳細を記載すること。（加点評価する）</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n-cs"/>
              </a:rPr>
              <a:t>　パーソナルデータを活用することで、個人に最適化したサービスを提供する取組については、その詳細を記載すること。（加点評価する）</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endParaRPr>
          </a:p>
        </p:txBody>
      </p:sp>
      <p:graphicFrame>
        <p:nvGraphicFramePr>
          <p:cNvPr id="1870" name="表 3"/>
          <p:cNvGraphicFramePr>
            <a:graphicFrameLocks noGrp="1"/>
          </p:cNvGraphicFramePr>
          <p:nvPr/>
        </p:nvGraphicFramePr>
        <p:xfrm>
          <a:off x="539550" y="1260293"/>
          <a:ext cx="8208914" cy="3543300"/>
        </p:xfrm>
        <a:graphic>
          <a:graphicData uri="http://schemas.openxmlformats.org/drawingml/2006/table">
            <a:tbl>
              <a:tblPr firstRow="1" bandRow="1">
                <a:tableStyleId>{5940675A-B579-460E-94D1-54222C63F5DA}</a:tableStyleId>
              </a:tblPr>
              <a:tblGrid>
                <a:gridCol w="2531723">
                  <a:extLst>
                    <a:ext uri="{9D8B030D-6E8A-4147-A177-3AD203B41FA5}">
                      <a16:colId xmlns:a16="http://schemas.microsoft.com/office/drawing/2014/main" val="20000"/>
                    </a:ext>
                  </a:extLst>
                </a:gridCol>
                <a:gridCol w="537031">
                  <a:extLst>
                    <a:ext uri="{9D8B030D-6E8A-4147-A177-3AD203B41FA5}">
                      <a16:colId xmlns:a16="http://schemas.microsoft.com/office/drawing/2014/main" val="20001"/>
                    </a:ext>
                  </a:extLst>
                </a:gridCol>
                <a:gridCol w="387632">
                  <a:extLst>
                    <a:ext uri="{9D8B030D-6E8A-4147-A177-3AD203B41FA5}">
                      <a16:colId xmlns:a16="http://schemas.microsoft.com/office/drawing/2014/main" val="20002"/>
                    </a:ext>
                  </a:extLst>
                </a:gridCol>
                <a:gridCol w="1530339">
                  <a:extLst>
                    <a:ext uri="{9D8B030D-6E8A-4147-A177-3AD203B41FA5}">
                      <a16:colId xmlns:a16="http://schemas.microsoft.com/office/drawing/2014/main" val="20003"/>
                    </a:ext>
                  </a:extLst>
                </a:gridCol>
                <a:gridCol w="690469">
                  <a:extLst>
                    <a:ext uri="{9D8B030D-6E8A-4147-A177-3AD203B41FA5}">
                      <a16:colId xmlns:a16="http://schemas.microsoft.com/office/drawing/2014/main" val="20004"/>
                    </a:ext>
                  </a:extLst>
                </a:gridCol>
                <a:gridCol w="1150782">
                  <a:extLst>
                    <a:ext uri="{9D8B030D-6E8A-4147-A177-3AD203B41FA5}">
                      <a16:colId xmlns:a16="http://schemas.microsoft.com/office/drawing/2014/main" val="20005"/>
                    </a:ext>
                  </a:extLst>
                </a:gridCol>
                <a:gridCol w="1380938">
                  <a:extLst>
                    <a:ext uri="{9D8B030D-6E8A-4147-A177-3AD203B41FA5}">
                      <a16:colId xmlns:a16="http://schemas.microsoft.com/office/drawing/2014/main" val="20006"/>
                    </a:ext>
                  </a:extLst>
                </a:gridCol>
              </a:tblGrid>
              <a:tr h="131943">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サービス</a:t>
                      </a:r>
                    </a:p>
                  </a:txBody>
                  <a:tcPr>
                    <a:solidFill>
                      <a:srgbClr val="FFCDC1"/>
                    </a:solidFill>
                  </a:tcPr>
                </a:tc>
                <a:tc>
                  <a:txBody>
                    <a:bodyPr/>
                    <a:lstStyle/>
                    <a:p>
                      <a:r>
                        <a:rPr kumimoji="1" lang="ja-JP" altLang="en-US" sz="1050" dirty="0">
                          <a:latin typeface="Meiryo UI" panose="020B0604030504040204" pitchFamily="50" charset="-128"/>
                          <a:ea typeface="Meiryo UI" panose="020B0604030504040204" pitchFamily="50" charset="-128"/>
                        </a:rPr>
                        <a:t>分野</a:t>
                      </a:r>
                    </a:p>
                  </a:txBody>
                  <a:tcPr>
                    <a:solidFill>
                      <a:srgbClr val="FFCDC1"/>
                    </a:solidFill>
                  </a:tcPr>
                </a:tc>
                <a:tc>
                  <a:txBody>
                    <a:bodyPr/>
                    <a:lstStyle/>
                    <a:p>
                      <a:r>
                        <a:rPr kumimoji="1" lang="ja-JP" altLang="en-US" sz="700" dirty="0">
                          <a:latin typeface="Meiryo UI" panose="020B0604030504040204" pitchFamily="50" charset="-128"/>
                          <a:ea typeface="Meiryo UI" panose="020B0604030504040204" pitchFamily="50" charset="-128"/>
                        </a:rPr>
                        <a:t>都市</a:t>
                      </a:r>
                      <a:r>
                        <a:rPr kumimoji="1" lang="en-US" altLang="ja-JP" sz="700" dirty="0">
                          <a:latin typeface="Meiryo UI" panose="020B0604030504040204" pitchFamily="50" charset="-128"/>
                          <a:ea typeface="Meiryo UI" panose="020B0604030504040204" pitchFamily="50" charset="-128"/>
                        </a:rPr>
                        <a:t>OS</a:t>
                      </a:r>
                      <a:endParaRPr kumimoji="1" lang="ja-JP" altLang="en-US" sz="600" dirty="0">
                        <a:latin typeface="Meiryo UI" panose="020B0604030504040204" pitchFamily="50" charset="-128"/>
                        <a:ea typeface="Meiryo UI" panose="020B0604030504040204" pitchFamily="50" charset="-128"/>
                      </a:endParaRPr>
                    </a:p>
                  </a:txBody>
                  <a:tcPr/>
                </a:tc>
                <a:tc>
                  <a:txBody>
                    <a:bodyPr/>
                    <a:lstStyle/>
                    <a:p>
                      <a:r>
                        <a:rPr kumimoji="1" lang="ja-JP" altLang="en-US" sz="1050" dirty="0">
                          <a:latin typeface="Meiryo UI" panose="020B0604030504040204" pitchFamily="50" charset="-128"/>
                          <a:ea typeface="Meiryo UI" panose="020B0604030504040204" pitchFamily="50" charset="-128"/>
                        </a:rPr>
                        <a:t>データ</a:t>
                      </a:r>
                    </a:p>
                  </a:txBody>
                  <a:tcPr>
                    <a:solidFill>
                      <a:schemeClr val="bg1">
                        <a:lumMod val="85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分野</a:t>
                      </a:r>
                    </a:p>
                  </a:txBody>
                  <a:tcPr>
                    <a:solidFill>
                      <a:schemeClr val="bg1">
                        <a:lumMod val="85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区分</a:t>
                      </a:r>
                    </a:p>
                  </a:txBody>
                  <a:tcPr>
                    <a:solidFill>
                      <a:schemeClr val="bg1">
                        <a:lumMod val="85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ストア先（管理者）</a:t>
                      </a:r>
                    </a:p>
                  </a:txBody>
                  <a:tcPr>
                    <a:solidFill>
                      <a:schemeClr val="bg1">
                        <a:lumMod val="85000"/>
                      </a:schemeClr>
                    </a:solidFill>
                  </a:tcPr>
                </a:tc>
                <a:extLst>
                  <a:ext uri="{0D108BD9-81ED-4DB2-BD59-A6C34878D82A}">
                    <a16:rowId xmlns:a16="http://schemas.microsoft.com/office/drawing/2014/main" val="10000"/>
                  </a:ext>
                </a:extLst>
              </a:tr>
              <a:tr h="131943">
                <a:tc rowSpan="2">
                  <a:txBody>
                    <a:bodyPr/>
                    <a:lstStyle/>
                    <a:p>
                      <a:r>
                        <a:rPr kumimoji="1" lang="en-US" altLang="ja-JP" sz="1050" dirty="0">
                          <a:solidFill>
                            <a:schemeClr val="tx1"/>
                          </a:solidFill>
                          <a:latin typeface="Meiryo UI" panose="020B0604030504040204" pitchFamily="50" charset="-128"/>
                          <a:ea typeface="Meiryo UI" panose="020B0604030504040204" pitchFamily="50" charset="-128"/>
                        </a:rPr>
                        <a:t>A)</a:t>
                      </a:r>
                      <a:r>
                        <a:rPr kumimoji="1" lang="ja-JP" altLang="en-US" sz="1050" dirty="0">
                          <a:solidFill>
                            <a:schemeClr val="tx1"/>
                          </a:solidFill>
                          <a:latin typeface="Meiryo UI" panose="020B0604030504040204" pitchFamily="50" charset="-128"/>
                          <a:ea typeface="Meiryo UI" panose="020B0604030504040204" pitchFamily="50" charset="-128"/>
                        </a:rPr>
                        <a:t>ゴミ収集車の効率的なルート設定</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93663" indent="-93663"/>
                      <a:r>
                        <a:rPr kumimoji="1" lang="ja-JP" altLang="en-US" sz="1050" dirty="0">
                          <a:solidFill>
                            <a:schemeClr val="tx1"/>
                          </a:solidFill>
                          <a:latin typeface="Meiryo UI" panose="020B0604030504040204" pitchFamily="50" charset="-128"/>
                          <a:ea typeface="Meiryo UI" panose="020B0604030504040204" pitchFamily="50" charset="-128"/>
                        </a:rPr>
                        <a:t>－通行止めなどのデータを踏まえつつ、空のゴミ箱をルートに含まない効率的なルートをリアルタイムで決定</a:t>
                      </a:r>
                    </a:p>
                  </a:txBody>
                  <a:tcPr/>
                </a:tc>
                <a:tc rowSpan="2">
                  <a:txBody>
                    <a:bodyPr/>
                    <a:lstStyle/>
                    <a:p>
                      <a:r>
                        <a:rPr kumimoji="1" lang="ja-JP" altLang="en-US" sz="800" dirty="0">
                          <a:latin typeface="Meiryo UI" panose="020B0604030504040204" pitchFamily="50" charset="-128"/>
                          <a:ea typeface="Meiryo UI" panose="020B0604030504040204" pitchFamily="50" charset="-128"/>
                        </a:rPr>
                        <a:t>⑩環境・エネルギー</a:t>
                      </a:r>
                    </a:p>
                  </a:txBody>
                  <a:tcPr/>
                </a:tc>
                <a:tc>
                  <a:txBody>
                    <a:bodyPr/>
                    <a:lstStyle/>
                    <a:p>
                      <a:r>
                        <a:rPr kumimoji="1" lang="ja-JP" altLang="en-US" sz="1050" dirty="0">
                          <a:latin typeface="Meiryo UI" panose="020B0604030504040204" pitchFamily="50" charset="-128"/>
                          <a:ea typeface="Meiryo UI" panose="020B0604030504040204" pitchFamily="50" charset="-128"/>
                        </a:rPr>
                        <a:t>←</a:t>
                      </a:r>
                    </a:p>
                  </a:txBody>
                  <a:tcPr/>
                </a:tc>
                <a:tc>
                  <a:txBody>
                    <a:bodyPr/>
                    <a:lstStyle/>
                    <a:p>
                      <a:r>
                        <a:rPr kumimoji="1" lang="ja-JP" altLang="en-US" sz="1050" dirty="0">
                          <a:latin typeface="Meiryo UI" panose="020B0604030504040204" pitchFamily="50" charset="-128"/>
                          <a:ea typeface="Meiryo UI" panose="020B0604030504040204" pitchFamily="50" charset="-128"/>
                        </a:rPr>
                        <a:t>各ゴミ箱の内容量データ</a:t>
                      </a:r>
                    </a:p>
                  </a:txBody>
                  <a:tcPr/>
                </a:tc>
                <a:tc>
                  <a:txBody>
                    <a:bodyPr/>
                    <a:lstStyle/>
                    <a:p>
                      <a:r>
                        <a:rPr kumimoji="1" lang="ja-JP" altLang="en-US" sz="800" dirty="0">
                          <a:latin typeface="Meiryo UI" panose="020B0604030504040204" pitchFamily="50" charset="-128"/>
                          <a:ea typeface="Meiryo UI" panose="020B0604030504040204" pitchFamily="50" charset="-128"/>
                        </a:rPr>
                        <a:t>⑩環境・エネルギー</a:t>
                      </a:r>
                    </a:p>
                  </a:txBody>
                  <a:tcPr/>
                </a:tc>
                <a:tc>
                  <a:txBody>
                    <a:bodyPr/>
                    <a:lstStyle/>
                    <a:p>
                      <a:r>
                        <a:rPr kumimoji="1" lang="ja-JP" altLang="en-US" sz="800" dirty="0">
                          <a:latin typeface="Meiryo UI" panose="020B0604030504040204" pitchFamily="50" charset="-128"/>
                          <a:ea typeface="Meiryo UI" panose="020B0604030504040204" pitchFamily="50" charset="-128"/>
                        </a:rPr>
                        <a:t>④非パーソナルデータ</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Ａセンシングデータ</a:t>
                      </a: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1"/>
                  </a:ext>
                </a:extLst>
              </a:tr>
              <a:tr h="131943">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r>
                        <a:rPr kumimoji="1" lang="ja-JP" altLang="en-US" sz="1050" dirty="0">
                          <a:latin typeface="Meiryo UI" panose="020B0604030504040204" pitchFamily="50" charset="-128"/>
                          <a:ea typeface="Meiryo UI" panose="020B0604030504040204" pitchFamily="50" charset="-128"/>
                        </a:rPr>
                        <a:t>←</a:t>
                      </a:r>
                    </a:p>
                  </a:txBody>
                  <a:tcPr/>
                </a:tc>
                <a:tc>
                  <a:txBody>
                    <a:bodyPr/>
                    <a:lstStyle/>
                    <a:p>
                      <a:r>
                        <a:rPr kumimoji="1" lang="ja-JP" altLang="en-US" sz="1050" dirty="0">
                          <a:latin typeface="Meiryo UI" panose="020B0604030504040204" pitchFamily="50" charset="-128"/>
                          <a:ea typeface="Meiryo UI" panose="020B0604030504040204" pitchFamily="50" charset="-128"/>
                        </a:rPr>
                        <a:t>通行止め等の道路交通データ</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⑥交通・モビリティ</a:t>
                      </a:r>
                    </a:p>
                    <a:p>
                      <a:endParaRPr kumimoji="1" lang="ja-JP" altLang="en-US" sz="800" dirty="0">
                        <a:latin typeface="Meiryo UI" panose="020B0604030504040204" pitchFamily="50" charset="-128"/>
                        <a:ea typeface="Meiryo UI" panose="020B0604030504040204" pitchFamily="50" charset="-128"/>
                      </a:endParaRPr>
                    </a:p>
                  </a:txBody>
                  <a:tcPr/>
                </a:tc>
                <a:tc>
                  <a:txBody>
                    <a:bodyPr/>
                    <a:lstStyle/>
                    <a:p>
                      <a:r>
                        <a:rPr kumimoji="1" lang="ja-JP" altLang="en-US" sz="800" dirty="0">
                          <a:latin typeface="Meiryo UI" panose="020B0604030504040204" pitchFamily="50" charset="-128"/>
                          <a:ea typeface="Meiryo UI" panose="020B0604030504040204" pitchFamily="50" charset="-128"/>
                        </a:rPr>
                        <a:t>④非パーソナルデータ</a:t>
                      </a:r>
                      <a:endParaRPr kumimoji="1" lang="en-US" altLang="ja-JP" sz="800" dirty="0">
                        <a:latin typeface="Meiryo UI" panose="020B0604030504040204" pitchFamily="50" charset="-128"/>
                        <a:ea typeface="Meiryo UI" panose="020B0604030504040204" pitchFamily="50" charset="-128"/>
                      </a:endParaRPr>
                    </a:p>
                    <a:p>
                      <a:r>
                        <a:rPr kumimoji="1" lang="en-US" altLang="ja-JP" sz="800" dirty="0">
                          <a:latin typeface="Meiryo UI" panose="020B0604030504040204" pitchFamily="50" charset="-128"/>
                          <a:ea typeface="Meiryo UI" panose="020B0604030504040204" pitchFamily="50" charset="-128"/>
                        </a:rPr>
                        <a:t>D</a:t>
                      </a:r>
                      <a:r>
                        <a:rPr kumimoji="1" lang="ja-JP" altLang="en-US" sz="800" dirty="0">
                          <a:latin typeface="Meiryo UI" panose="020B0604030504040204" pitchFamily="50" charset="-128"/>
                          <a:ea typeface="Meiryo UI" panose="020B0604030504040204" pitchFamily="50" charset="-128"/>
                        </a:rPr>
                        <a:t>その他（交通センター情報）</a:t>
                      </a:r>
                    </a:p>
                  </a:txBody>
                  <a:tcPr/>
                </a:tc>
                <a:tc>
                  <a:txBody>
                    <a:bodyPr/>
                    <a:lstStyle/>
                    <a:p>
                      <a:endParaRPr kumimoji="1" lang="ja-JP" altLang="en-US" sz="105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131943">
                <a:tc>
                  <a:txBody>
                    <a:bodyPr/>
                    <a:lstStyle/>
                    <a:p>
                      <a:r>
                        <a:rPr kumimoji="1" lang="en-US" altLang="ja-JP" sz="1050" dirty="0">
                          <a:solidFill>
                            <a:schemeClr val="tx1"/>
                          </a:solidFill>
                          <a:latin typeface="Meiryo UI" panose="020B0604030504040204" pitchFamily="50" charset="-128"/>
                          <a:ea typeface="Meiryo UI" panose="020B0604030504040204" pitchFamily="50" charset="-128"/>
                        </a:rPr>
                        <a:t>B)</a:t>
                      </a:r>
                      <a:r>
                        <a:rPr kumimoji="1" lang="ja-JP" altLang="en-US" sz="1050" dirty="0">
                          <a:solidFill>
                            <a:schemeClr val="tx1"/>
                          </a:solidFill>
                          <a:latin typeface="Meiryo UI" panose="020B0604030504040204" pitchFamily="50" charset="-128"/>
                          <a:ea typeface="Meiryo UI" panose="020B0604030504040204" pitchFamily="50" charset="-128"/>
                        </a:rPr>
                        <a:t>道路交通情報（電光表示板等）</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93663" indent="-93663"/>
                      <a:r>
                        <a:rPr kumimoji="1" lang="ja-JP" altLang="en-US" sz="1050" dirty="0">
                          <a:solidFill>
                            <a:schemeClr val="tx1"/>
                          </a:solidFill>
                          <a:latin typeface="Meiryo UI" panose="020B0604030504040204" pitchFamily="50" charset="-128"/>
                          <a:ea typeface="Meiryo UI" panose="020B0604030504040204" pitchFamily="50" charset="-128"/>
                        </a:rPr>
                        <a:t>－収集データを元に、目的地までの所要時間をスマートフォンや電光表示板に表示し、混雑緩和を図る</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⑥交通・モビリティ</a:t>
                      </a:r>
                    </a:p>
                  </a:txBody>
                  <a:tcPr/>
                </a:tc>
                <a:tc>
                  <a:txBody>
                    <a:bodyPr/>
                    <a:lstStyle/>
                    <a:p>
                      <a:r>
                        <a:rPr kumimoji="1" lang="ja-JP" altLang="en-US" sz="1050" dirty="0">
                          <a:latin typeface="Meiryo UI" panose="020B0604030504040204" pitchFamily="50" charset="-128"/>
                          <a:ea typeface="Meiryo UI" panose="020B0604030504040204" pitchFamily="50" charset="-128"/>
                        </a:rPr>
                        <a:t>←</a:t>
                      </a:r>
                    </a:p>
                  </a:txBody>
                  <a:tcPr/>
                </a:tc>
                <a:tc rowSpan="3">
                  <a:txBody>
                    <a:bodyPr/>
                    <a:lstStyle/>
                    <a:p>
                      <a:r>
                        <a:rPr kumimoji="1" lang="ja-JP" altLang="en-US" sz="1050" dirty="0">
                          <a:latin typeface="Meiryo UI" panose="020B0604030504040204" pitchFamily="50" charset="-128"/>
                          <a:ea typeface="Meiryo UI" panose="020B0604030504040204" pitchFamily="50" charset="-128"/>
                        </a:rPr>
                        <a:t>・バス車内混雑情報</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・バス停間所要時間</a:t>
                      </a:r>
                    </a:p>
                  </a:txBody>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⑥交通・モビリティ</a:t>
                      </a:r>
                    </a:p>
                    <a:p>
                      <a:endParaRPr kumimoji="1" lang="ja-JP" altLang="en-US" sz="800" dirty="0">
                        <a:latin typeface="Meiryo UI" panose="020B0604030504040204" pitchFamily="50" charset="-128"/>
                        <a:ea typeface="Meiryo UI" panose="020B0604030504040204" pitchFamily="50" charset="-128"/>
                      </a:endParaRPr>
                    </a:p>
                  </a:txBody>
                  <a:tcPr/>
                </a:tc>
                <a:tc rowSpan="3">
                  <a:txBody>
                    <a:bodyPr/>
                    <a:lstStyle/>
                    <a:p>
                      <a:r>
                        <a:rPr kumimoji="1" lang="ja-JP" altLang="en-US" sz="800" dirty="0">
                          <a:latin typeface="Meiryo UI" panose="020B0604030504040204" pitchFamily="50" charset="-128"/>
                          <a:ea typeface="Meiryo UI" panose="020B0604030504040204" pitchFamily="50" charset="-128"/>
                        </a:rPr>
                        <a:t>①オープンデータ</a:t>
                      </a:r>
                      <a:endParaRPr kumimoji="1" lang="en-US" altLang="ja-JP" sz="8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Ａセンシングデータ</a:t>
                      </a:r>
                    </a:p>
                  </a:txBody>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社内データベース（●●バス）</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⇒市オープンデータサイト（●●市）</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131943">
                <a:tc>
                  <a:txBody>
                    <a:bodyPr/>
                    <a:lstStyle/>
                    <a:p>
                      <a:r>
                        <a:rPr kumimoji="1" lang="en-US" altLang="ja-JP" sz="1050" dirty="0">
                          <a:solidFill>
                            <a:schemeClr val="tx1"/>
                          </a:solidFill>
                          <a:latin typeface="Meiryo UI" panose="020B0604030504040204" pitchFamily="50" charset="-128"/>
                          <a:ea typeface="Meiryo UI" panose="020B0604030504040204" pitchFamily="50" charset="-128"/>
                        </a:rPr>
                        <a:t>C)</a:t>
                      </a:r>
                      <a:r>
                        <a:rPr kumimoji="1" lang="ja-JP" altLang="en-US" sz="1050" dirty="0">
                          <a:solidFill>
                            <a:schemeClr val="tx1"/>
                          </a:solidFill>
                          <a:latin typeface="Meiryo UI" panose="020B0604030504040204" pitchFamily="50" charset="-128"/>
                          <a:ea typeface="Meiryo UI" panose="020B0604030504040204" pitchFamily="50" charset="-128"/>
                        </a:rPr>
                        <a:t>混雑緩和観光ルート作成</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93663" indent="-93663"/>
                      <a:r>
                        <a:rPr kumimoji="1" lang="ja-JP" altLang="en-US" sz="1050" dirty="0">
                          <a:solidFill>
                            <a:schemeClr val="tx1"/>
                          </a:solidFill>
                          <a:latin typeface="Meiryo UI" panose="020B0604030504040204" pitchFamily="50" charset="-128"/>
                          <a:ea typeface="Meiryo UI" panose="020B0604030504040204" pitchFamily="50" charset="-128"/>
                        </a:rPr>
                        <a:t>－観光需要ピーク時に混雑緩和できる観光ルートや、集客を行うための観光施策の検討</a:t>
                      </a:r>
                    </a:p>
                  </a:txBody>
                  <a:tcPr/>
                </a:tc>
                <a:tc>
                  <a:txBody>
                    <a:bodyPr/>
                    <a:lstStyle/>
                    <a:p>
                      <a:r>
                        <a:rPr kumimoji="1" lang="ja-JP" altLang="en-US" sz="800" dirty="0">
                          <a:latin typeface="Meiryo UI" panose="020B0604030504040204" pitchFamily="50" charset="-128"/>
                          <a:ea typeface="Meiryo UI" panose="020B0604030504040204" pitchFamily="50" charset="-128"/>
                        </a:rPr>
                        <a:t>⑤観光・地域活性化</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4"/>
                  </a:ext>
                </a:extLst>
              </a:tr>
              <a:tr h="131943">
                <a:tc>
                  <a:txBody>
                    <a:bodyPr/>
                    <a:lstStyle/>
                    <a:p>
                      <a:r>
                        <a:rPr kumimoji="1" lang="en-US" altLang="ja-JP" sz="1050" dirty="0">
                          <a:solidFill>
                            <a:schemeClr val="tx1"/>
                          </a:solidFill>
                          <a:latin typeface="Meiryo UI" panose="020B0604030504040204" pitchFamily="50" charset="-128"/>
                          <a:ea typeface="Meiryo UI" panose="020B0604030504040204" pitchFamily="50" charset="-128"/>
                        </a:rPr>
                        <a:t>D)</a:t>
                      </a:r>
                      <a:r>
                        <a:rPr kumimoji="1" lang="ja-JP" altLang="en-US" sz="1050" dirty="0">
                          <a:solidFill>
                            <a:schemeClr val="tx1"/>
                          </a:solidFill>
                          <a:latin typeface="Meiryo UI" panose="020B0604030504040204" pitchFamily="50" charset="-128"/>
                          <a:ea typeface="Meiryo UI" panose="020B0604030504040204" pitchFamily="50" charset="-128"/>
                        </a:rPr>
                        <a:t>大規模災害時シミュレーション</a:t>
                      </a: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予定</a:t>
                      </a:r>
                      <a:r>
                        <a:rPr kumimoji="1" lang="en-US" altLang="ja-JP" sz="1050" dirty="0">
                          <a:solidFill>
                            <a:schemeClr val="tx1"/>
                          </a:solidFill>
                          <a:latin typeface="Meiryo UI" panose="020B0604030504040204" pitchFamily="50" charset="-128"/>
                          <a:ea typeface="Meiryo UI" panose="020B0604030504040204" pitchFamily="50" charset="-128"/>
                        </a:rPr>
                        <a:t>】</a:t>
                      </a:r>
                    </a:p>
                    <a:p>
                      <a:pPr marL="93663" indent="-93663"/>
                      <a:r>
                        <a:rPr kumimoji="1" lang="ja-JP" altLang="en-US" sz="1050" dirty="0">
                          <a:solidFill>
                            <a:schemeClr val="tx1"/>
                          </a:solidFill>
                          <a:latin typeface="Meiryo UI" panose="020B0604030504040204" pitchFamily="50" charset="-128"/>
                          <a:ea typeface="Meiryo UI" panose="020B0604030504040204" pitchFamily="50" charset="-128"/>
                        </a:rPr>
                        <a:t>－大規模災害発生時の人や車の動きをシミュレーションし、防災計画として臨時避難所や避難誘導等を検討</a:t>
                      </a:r>
                    </a:p>
                  </a:txBody>
                  <a:tcPr/>
                </a:tc>
                <a:tc>
                  <a:txBody>
                    <a:bodyPr/>
                    <a:lstStyle/>
                    <a:p>
                      <a:r>
                        <a:rPr kumimoji="1" lang="ja-JP" altLang="en-US" sz="800" dirty="0">
                          <a:latin typeface="Meiryo UI" panose="020B0604030504040204" pitchFamily="50" charset="-128"/>
                          <a:ea typeface="Meiryo UI" panose="020B0604030504040204" pitchFamily="50" charset="-128"/>
                        </a:rPr>
                        <a:t>①防災</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5"/>
                  </a:ext>
                </a:extLst>
              </a:tr>
              <a:tr h="145544">
                <a:tc>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6"/>
                  </a:ext>
                </a:extLst>
              </a:tr>
            </a:tbl>
          </a:graphicData>
        </a:graphic>
      </p:graphicFrame>
      <p:sp>
        <p:nvSpPr>
          <p:cNvPr id="1871" name="正方形/長方形 14"/>
          <p:cNvSpPr/>
          <p:nvPr/>
        </p:nvSpPr>
        <p:spPr>
          <a:xfrm>
            <a:off x="1080877" y="5595002"/>
            <a:ext cx="7416824" cy="1035120"/>
          </a:xfrm>
          <a:prstGeom prst="rect">
            <a:avLst/>
          </a:prstGeom>
          <a:solidFill>
            <a:schemeClr val="bg1"/>
          </a:solidFill>
          <a:ln w="952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分野の一覧</a:t>
            </a:r>
            <a: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①交通モビリティ、②エネルギー、③防災、④インフラ維持管理、⑤観光・地域活性化、⑥健康・医療、⑦農林水産業、⑧環境、⑨セキュリティ・見守り、⑩物流、⑪都市計画・整備、⑫その他</a:t>
            </a: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区分の一覧</a:t>
            </a:r>
            <a: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①オープンデータ、 （以下オープンデータ以外の） ②パーソナルデータ（個人情報）、③パーソナルデータ（匿名加工情報等）、④非パーソナルデータ</a:t>
            </a: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Ａセンシングデータ、Ｂ購買情報、Ｃ地理空間データ、Ｄその他（手入力など）</a:t>
            </a: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872" name="正方形/長方形 15"/>
          <p:cNvSpPr/>
          <p:nvPr/>
        </p:nvSpPr>
        <p:spPr>
          <a:xfrm>
            <a:off x="363543" y="981083"/>
            <a:ext cx="3128337" cy="276999"/>
          </a:xfrm>
          <a:prstGeom prst="rect">
            <a:avLst/>
          </a:prstGeom>
        </p:spPr>
        <p:txBody>
          <a:bodyPr wrap="square">
            <a:spAutoFit/>
          </a:bodyPr>
          <a:lstStyle/>
          <a:p>
            <a:pPr marL="381000" marR="44450" lvl="0" indent="-381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200" b="0"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r>
              <a:rPr kumimoji="1" lang="ja-JP" altLang="en-US" sz="1200" b="0"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データ・サービス相関表</a:t>
            </a:r>
            <a:r>
              <a:rPr kumimoji="1" lang="en-US" altLang="ja-JP" sz="1200" b="0"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endParaRPr kumimoji="1" lang="ja-JP" altLang="ja-JP" sz="1200" b="0"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873" name="正方形/長方形 17"/>
          <p:cNvSpPr/>
          <p:nvPr/>
        </p:nvSpPr>
        <p:spPr>
          <a:xfrm>
            <a:off x="4959263" y="3974359"/>
            <a:ext cx="3128337" cy="276999"/>
          </a:xfrm>
          <a:prstGeom prst="rect">
            <a:avLst/>
          </a:prstGeom>
          <a:solidFill>
            <a:schemeClr val="bg1">
              <a:lumMod val="85000"/>
            </a:schemeClr>
          </a:solidFill>
          <a:ln>
            <a:solidFill>
              <a:schemeClr val="tx1"/>
            </a:solidFill>
          </a:ln>
        </p:spPr>
        <p:txBody>
          <a:bodyPr wrap="square">
            <a:spAutoFit/>
          </a:bodyPr>
          <a:lstStyle/>
          <a:p>
            <a:pPr marL="381000" marR="44450" lvl="0" indent="-381000" algn="ctr"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200" b="1" i="0" u="none" strike="noStrike" kern="100" cap="none" spc="0" normalizeH="0" baseline="0" noProof="0" dirty="0">
                <a:ln>
                  <a:noFill/>
                </a:ln>
                <a:solidFill>
                  <a:srgbClr val="C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記載例</a:t>
            </a:r>
            <a:endParaRPr kumimoji="1" lang="ja-JP" altLang="ja-JP" sz="1200" b="1" i="0" u="none" strike="noStrike" kern="100" cap="none" spc="0" normalizeH="0" baseline="0" noProof="0" dirty="0">
              <a:ln>
                <a:noFill/>
              </a:ln>
              <a:solidFill>
                <a:srgbClr val="C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874"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75" name="正方形/長方形 12"/>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FF3090DA-6FB9-414E-B719-C78A97C2C8C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12</a:t>
            </a:fld>
            <a:endPar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876" name="正方形/長方形 12"/>
          <p:cNvSpPr/>
          <p:nvPr/>
        </p:nvSpPr>
        <p:spPr>
          <a:xfrm>
            <a:off x="2987824" y="6607787"/>
            <a:ext cx="6768752"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注）必要に応じ、適宜枚数を追加すること（追加する場合は、以降のページ番号を</a:t>
            </a:r>
            <a:r>
              <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rPr>
              <a:t>25a,25b…</a:t>
            </a: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とすること）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Tree>
    <p:extLst>
      <p:ext uri="{BB962C8B-B14F-4D97-AF65-F5344CB8AC3E}">
        <p14:creationId xmlns:p14="http://schemas.microsoft.com/office/powerpoint/2010/main" val="14197390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実施計画</a:t>
            </a:r>
          </a:p>
        </p:txBody>
      </p:sp>
      <p:sp>
        <p:nvSpPr>
          <p:cNvPr id="1879"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80" name="Text Box 4"/>
          <p:cNvSpPr txBox="1">
            <a:spLocks noChangeArrowheads="1"/>
          </p:cNvSpPr>
          <p:nvPr/>
        </p:nvSpPr>
        <p:spPr>
          <a:xfrm>
            <a:off x="107504" y="561084"/>
            <a:ext cx="7398461"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活用するデータとサービス</a:t>
            </a:r>
            <a:endParaRPr kumimoji="1" lang="ja-JP" altLang="en-US"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881" name="正方形/長方形 8"/>
          <p:cNvSpPr/>
          <p:nvPr/>
        </p:nvSpPr>
        <p:spPr>
          <a:xfrm>
            <a:off x="279430" y="4420619"/>
            <a:ext cx="8592463" cy="1277273"/>
          </a:xfrm>
          <a:prstGeom prst="rect">
            <a:avLst/>
          </a:prstGeom>
        </p:spPr>
        <p:txBody>
          <a:bodyPr wrap="square">
            <a:spAutoFit/>
          </a:bodyPr>
          <a:lstStyle/>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　地域の抱える課題を解決するサービス等の内容を具体的に記載すること。なお、都市</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OS</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との関係性についても明確に記載すること。</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　</a:t>
            </a:r>
            <a:r>
              <a:rPr kumimoji="1" lang="ja-JP"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個人情報等機密性の高い情報等をどのようなセキュリティポリシーに従って取り扱うか、セキュリティポリシー等の所管部局・部署と十分に協議をしたか、外部委託を行う場合を含めて必要な情報セキュリティ対策が講じられているかなどを詳細かつ具体的に記載すること。</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n-cs"/>
              </a:rPr>
              <a:t>　</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rPr>
              <a:t>AI</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n-cs"/>
              </a:rPr>
              <a:t>等の先端技術を用いる場合は、その詳細を記載すること。（加点評価する）</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ja-JP" altLang="ja-JP" sz="1100" b="0" i="0" u="none" strike="noStrike" kern="100" cap="none" spc="0" normalizeH="0" baseline="0" noProof="0" dirty="0">
              <a:ln>
                <a:noFill/>
              </a:ln>
              <a:solidFill>
                <a:srgbClr val="FFAA0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ja-JP"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882" name="正方形/長方形 15"/>
          <p:cNvSpPr/>
          <p:nvPr/>
        </p:nvSpPr>
        <p:spPr>
          <a:xfrm>
            <a:off x="363543" y="1031885"/>
            <a:ext cx="3128337" cy="276999"/>
          </a:xfrm>
          <a:prstGeom prst="rect">
            <a:avLst/>
          </a:prstGeom>
        </p:spPr>
        <p:txBody>
          <a:bodyPr wrap="square">
            <a:spAutoFit/>
          </a:bodyPr>
          <a:lstStyle/>
          <a:p>
            <a:pPr marL="381000" marR="44450" lvl="0" indent="-381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2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r>
              <a:rPr kumimoji="1" lang="ja-JP" altLang="en-US" sz="12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具体的なサービス等の詳細</a:t>
            </a:r>
            <a:r>
              <a:rPr kumimoji="1" lang="en-US" altLang="ja-JP" sz="12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endParaRPr kumimoji="1" lang="ja-JP" altLang="ja-JP" sz="12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883"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84" name="正方形/長方形 11"/>
          <p:cNvSpPr/>
          <p:nvPr/>
        </p:nvSpPr>
        <p:spPr>
          <a:xfrm>
            <a:off x="5796136" y="1467636"/>
            <a:ext cx="2592288" cy="123303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（任意）</a:t>
            </a:r>
          </a:p>
        </p:txBody>
      </p:sp>
      <p:sp>
        <p:nvSpPr>
          <p:cNvPr id="1885" name="正方形/長方形 12"/>
          <p:cNvSpPr/>
          <p:nvPr/>
        </p:nvSpPr>
        <p:spPr>
          <a:xfrm>
            <a:off x="465949" y="1308884"/>
            <a:ext cx="8498540" cy="1107996"/>
          </a:xfrm>
          <a:prstGeom prst="rect">
            <a:avLst/>
          </a:prstGeom>
        </p:spPr>
        <p:txBody>
          <a:bodyPr wrap="square">
            <a:spAutoFit/>
          </a:bodyPr>
          <a:lstStyle/>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a:t>
            </a:r>
            <a:r>
              <a:rPr kumimoji="1" lang="ja-JP" altLang="en-US"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（例）</a:t>
            </a:r>
            <a:r>
              <a:rPr kumimoji="1" lang="ja-JP" altLang="en-US" sz="11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ゴミ収集車の効率的なルート設定</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noStrike" kern="100" cap="none" spc="0" normalizeH="0" baseline="0" noProof="0" dirty="0">
              <a:ln>
                <a:noFill/>
              </a:ln>
              <a:solidFill>
                <a:srgbClr val="0070C0"/>
              </a:solidFill>
              <a:effectLst/>
              <a:highlight>
                <a:srgbClr val="FFFF00"/>
              </a:highligh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＜地域の抱える課題＞</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ja-JP" sz="1100" b="0" i="0" u="none" strike="noStrike" kern="100" cap="none" spc="0" normalizeH="0" baseline="0" noProof="0" dirty="0">
              <a:ln>
                <a:noFill/>
              </a:ln>
              <a:solidFill>
                <a:srgbClr val="000000"/>
              </a:solidFill>
              <a:effectLst/>
              <a:uLnTx/>
              <a:uFillTx/>
              <a:latin typeface="ＭＳ Ｐゴシック"/>
              <a:ea typeface="ＭＳ Ｐゴシック" panose="020B060007020508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＜サービスの詳細説明＞</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ja-JP" sz="1100" b="0" i="0" u="none" strike="noStrike" kern="100" cap="none" spc="0" normalizeH="0" baseline="0" noProof="0" dirty="0">
              <a:ln>
                <a:noFill/>
              </a:ln>
              <a:solidFill>
                <a:srgbClr val="000000"/>
              </a:solidFill>
              <a:effectLst/>
              <a:uLnTx/>
              <a:uFillTx/>
              <a:latin typeface="ＭＳ Ｐゴシック"/>
              <a:ea typeface="ＭＳ Ｐゴシック" panose="020B0600070205080204" pitchFamily="50" charset="-128"/>
              <a:cs typeface="Meiryo UI" panose="020B0604030504040204" pitchFamily="50" charset="-128"/>
            </a:endParaRPr>
          </a:p>
        </p:txBody>
      </p:sp>
      <p:sp>
        <p:nvSpPr>
          <p:cNvPr id="1886"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911DFCFD-93B4-46E4-B022-71F00A525759}"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13</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887" name="正方形/長方形 11"/>
          <p:cNvSpPr/>
          <p:nvPr/>
        </p:nvSpPr>
        <p:spPr>
          <a:xfrm>
            <a:off x="2843808" y="6467901"/>
            <a:ext cx="6768752"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注）必要に応じ、適宜枚数を追加すること（追加する場合は、以降のページ番号を</a:t>
            </a:r>
            <a:r>
              <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rPr>
              <a:t>26a,26b…</a:t>
            </a: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とすること）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Tree>
    <p:extLst>
      <p:ext uri="{BB962C8B-B14F-4D97-AF65-F5344CB8AC3E}">
        <p14:creationId xmlns:p14="http://schemas.microsoft.com/office/powerpoint/2010/main" val="18638947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9" name="Text Box 4"/>
          <p:cNvSpPr txBox="1">
            <a:spLocks noChangeArrowheads="1"/>
          </p:cNvSpPr>
          <p:nvPr/>
        </p:nvSpPr>
        <p:spPr>
          <a:xfrm>
            <a:off x="107504" y="558262"/>
            <a:ext cx="8310835" cy="558294"/>
          </a:xfrm>
          <a:prstGeom prst="rect">
            <a:avLst/>
          </a:prstGeom>
          <a:noFill/>
          <a:ln w="9525">
            <a:noFill/>
            <a:miter lim="800000"/>
            <a:headEnd/>
            <a:tailEnd/>
          </a:ln>
          <a:effectLst/>
        </p:spPr>
        <p:txBody>
          <a:bodyPr wrap="square">
            <a:spAutoFit/>
          </a:bodyPr>
          <a:lstStyle/>
          <a:p>
            <a:pPr marL="219813" indent="-219813" defTabSz="844083" eaLnBrk="1" hangingPunct="1">
              <a:spcBef>
                <a:spcPct val="5000"/>
              </a:spcBef>
              <a:buFont typeface="Wingdings" pitchFamily="2" charset="2"/>
              <a:buChar char="n"/>
              <a:defRPr/>
            </a:pPr>
            <a:r>
              <a:rPr lang="ja-JP" altLang="en-US" sz="1477" b="1" dirty="0">
                <a:solidFill>
                  <a:srgbClr val="000000"/>
                </a:solidFill>
                <a:latin typeface="Tahoma" pitchFamily="34" charset="0"/>
                <a:ea typeface="Meiryo UI" panose="020B0604030504040204" pitchFamily="50" charset="-128"/>
              </a:rPr>
              <a:t>データ連携基盤共同利用ビジョン</a:t>
            </a:r>
            <a:r>
              <a:rPr lang="ja-JP" altLang="en-US" sz="1477" b="1" dirty="0">
                <a:latin typeface="Tahoma" pitchFamily="34" charset="0"/>
                <a:ea typeface="Meiryo UI" panose="020B0604030504040204" pitchFamily="50" charset="-128"/>
              </a:rPr>
              <a:t>の</a:t>
            </a:r>
            <a:r>
              <a:rPr lang="ja-JP" altLang="en-US" sz="1477" b="1" dirty="0">
                <a:solidFill>
                  <a:srgbClr val="000000"/>
                </a:solidFill>
                <a:latin typeface="Tahoma" pitchFamily="34" charset="0"/>
                <a:ea typeface="Meiryo UI" panose="020B0604030504040204" pitchFamily="50" charset="-128"/>
              </a:rPr>
              <a:t>都道府県との協議</a:t>
            </a:r>
          </a:p>
          <a:p>
            <a:pPr defTabSz="844083" eaLnBrk="1" hangingPunct="1">
              <a:spcBef>
                <a:spcPct val="5000"/>
              </a:spcBef>
              <a:defRPr/>
            </a:pPr>
            <a:endParaRPr lang="ja-JP" altLang="en-US" sz="1477" b="1" dirty="0">
              <a:solidFill>
                <a:srgbClr val="000000"/>
              </a:solidFill>
              <a:latin typeface="Tahoma" pitchFamily="34" charset="0"/>
              <a:ea typeface="Meiryo UI" panose="020B0604030504040204" pitchFamily="50" charset="-128"/>
            </a:endParaRPr>
          </a:p>
        </p:txBody>
      </p:sp>
      <p:sp>
        <p:nvSpPr>
          <p:cNvPr id="1890" name="Text Box 4"/>
          <p:cNvSpPr txBox="1">
            <a:spLocks noChangeArrowheads="1"/>
          </p:cNvSpPr>
          <p:nvPr/>
        </p:nvSpPr>
        <p:spPr>
          <a:xfrm>
            <a:off x="179512" y="2166958"/>
            <a:ext cx="6945534" cy="319639"/>
          </a:xfrm>
          <a:prstGeom prst="rect">
            <a:avLst/>
          </a:prstGeom>
          <a:noFill/>
          <a:ln w="9525">
            <a:noFill/>
            <a:miter lim="800000"/>
            <a:headEnd/>
            <a:tailEnd/>
          </a:ln>
          <a:effectLst/>
        </p:spPr>
        <p:txBody>
          <a:bodyPr wrap="square">
            <a:spAutoFit/>
          </a:bodyPr>
          <a:lstStyle/>
          <a:p>
            <a:pPr marL="219813" indent="-219813" defTabSz="844083" eaLnBrk="1" hangingPunct="1">
              <a:spcBef>
                <a:spcPct val="5000"/>
              </a:spcBef>
              <a:buFont typeface="Wingdings" pitchFamily="2" charset="2"/>
              <a:buChar char="n"/>
              <a:defRPr/>
            </a:pPr>
            <a:r>
              <a:rPr lang="ja-JP" altLang="en-US" sz="1477" b="1" dirty="0">
                <a:solidFill>
                  <a:srgbClr val="000000"/>
                </a:solidFill>
                <a:latin typeface="Tahoma" pitchFamily="34" charset="0"/>
                <a:ea typeface="Meiryo UI" panose="020B0604030504040204" pitchFamily="50" charset="-128"/>
              </a:rPr>
              <a:t>都道府県との協議内容</a:t>
            </a:r>
          </a:p>
        </p:txBody>
      </p:sp>
      <p:sp>
        <p:nvSpPr>
          <p:cNvPr id="1891" name="Rectangle 66"/>
          <p:cNvSpPr>
            <a:spLocks noChangeArrowheads="1"/>
          </p:cNvSpPr>
          <p:nvPr/>
        </p:nvSpPr>
        <p:spPr>
          <a:xfrm>
            <a:off x="179512" y="974862"/>
            <a:ext cx="8784975" cy="1032277"/>
          </a:xfrm>
          <a:prstGeom prst="rect">
            <a:avLst/>
          </a:prstGeom>
          <a:noFill/>
          <a:ln w="19050">
            <a:solidFill>
              <a:schemeClr val="bg1">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844083" eaLnBrk="1" hangingPunct="1">
              <a:spcBef>
                <a:spcPct val="0"/>
              </a:spcBef>
              <a:buNone/>
            </a:pPr>
            <a:endParaRPr lang="ja-JP" altLang="en-US" sz="1662">
              <a:solidFill>
                <a:srgbClr val="0070C0"/>
              </a:solidFill>
              <a:latin typeface="Meiryo UI" panose="020B0604030504040204" pitchFamily="50" charset="-128"/>
              <a:ea typeface="Meiryo UI" panose="020B0604030504040204" pitchFamily="50" charset="-128"/>
            </a:endParaRPr>
          </a:p>
        </p:txBody>
      </p:sp>
      <p:sp>
        <p:nvSpPr>
          <p:cNvPr id="1892" name="テキスト ボックス 4"/>
          <p:cNvSpPr txBox="1"/>
          <p:nvPr/>
        </p:nvSpPr>
        <p:spPr>
          <a:xfrm>
            <a:off x="292972" y="1339446"/>
            <a:ext cx="8165557" cy="764697"/>
          </a:xfrm>
          <a:prstGeom prst="rect">
            <a:avLst/>
          </a:prstGeom>
          <a:noFill/>
        </p:spPr>
        <p:txBody>
          <a:bodyPr wrap="square" rtlCol="0">
            <a:spAutoFit/>
          </a:bodyPr>
          <a:lstStyle/>
          <a:p>
            <a:pPr marL="299084" lvl="0" indent="-299084" defTabSz="844083">
              <a:lnSpc>
                <a:spcPts val="1846"/>
              </a:lnSpc>
            </a:pPr>
            <a:r>
              <a:rPr lang="ja-JP" altLang="en-US" sz="1477" b="1" dirty="0">
                <a:solidFill>
                  <a:prstClr val="black"/>
                </a:solidFill>
                <a:latin typeface="Meiryo UI" panose="020B0604030504040204" pitchFamily="50" charset="-128"/>
                <a:ea typeface="Meiryo UI" panose="020B0604030504040204" pitchFamily="50" charset="-128"/>
              </a:rPr>
              <a:t>□</a:t>
            </a:r>
            <a:r>
              <a:rPr lang="ja-JP" altLang="en-US" sz="1477" dirty="0">
                <a:solidFill>
                  <a:prstClr val="black"/>
                </a:solidFill>
                <a:latin typeface="Meiryo UI" panose="020B0604030504040204" pitchFamily="50" charset="-128"/>
                <a:ea typeface="Meiryo UI" panose="020B0604030504040204" pitchFamily="50" charset="-128"/>
              </a:rPr>
              <a:t>各都道府県下のデータ連携基盤の共同利用について、都道府県と協議すること</a:t>
            </a:r>
            <a:endParaRPr lang="en-US" altLang="ja-JP" sz="1477" dirty="0">
              <a:solidFill>
                <a:prstClr val="black"/>
              </a:solidFill>
              <a:latin typeface="Meiryo UI" panose="020B0604030504040204" pitchFamily="50" charset="-128"/>
              <a:ea typeface="Meiryo UI" panose="020B0604030504040204" pitchFamily="50" charset="-128"/>
            </a:endParaRPr>
          </a:p>
          <a:p>
            <a:pPr marL="298946" lvl="0" indent="32239" defTabSz="844083">
              <a:lnSpc>
                <a:spcPts val="1846"/>
              </a:lnSpc>
            </a:pPr>
            <a:r>
              <a:rPr lang="en-US" altLang="ja-JP" sz="1477" dirty="0">
                <a:solidFill>
                  <a:prstClr val="black"/>
                </a:solidFill>
                <a:latin typeface="Meiryo UI" panose="020B0604030504040204" pitchFamily="50" charset="-128"/>
                <a:ea typeface="Meiryo UI" panose="020B0604030504040204" pitchFamily="50" charset="-128"/>
              </a:rPr>
              <a:t>※</a:t>
            </a:r>
            <a:r>
              <a:rPr lang="ja-JP" altLang="en-US" sz="1477" dirty="0">
                <a:solidFill>
                  <a:prstClr val="black"/>
                </a:solidFill>
                <a:latin typeface="Meiryo UI" panose="020B0604030504040204" pitchFamily="50" charset="-128"/>
                <a:ea typeface="Meiryo UI" panose="020B0604030504040204" pitchFamily="50" charset="-128"/>
              </a:rPr>
              <a:t>都道府県の場合は、各都道府県下のデータ連携基盤共同利用について検討すること</a:t>
            </a:r>
            <a:endParaRPr lang="en-US" altLang="ja-JP" sz="1477" dirty="0">
              <a:solidFill>
                <a:prstClr val="black"/>
              </a:solidFill>
              <a:latin typeface="Meiryo UI" panose="020B0604030504040204" pitchFamily="50" charset="-128"/>
              <a:ea typeface="Meiryo UI" panose="020B0604030504040204" pitchFamily="50" charset="-128"/>
            </a:endParaRPr>
          </a:p>
          <a:p>
            <a:pPr marL="299084" indent="-299084" defTabSz="844083">
              <a:lnSpc>
                <a:spcPts val="1846"/>
              </a:lnSpc>
            </a:pPr>
            <a:r>
              <a:rPr lang="ja-JP" altLang="en-US" sz="1477" b="1" dirty="0">
                <a:solidFill>
                  <a:prstClr val="black"/>
                </a:solidFill>
                <a:latin typeface="Meiryo UI" panose="020B0604030504040204" pitchFamily="50" charset="-128"/>
                <a:ea typeface="Meiryo UI" panose="020B0604030504040204" pitchFamily="50" charset="-128"/>
              </a:rPr>
              <a:t>　</a:t>
            </a:r>
            <a:endParaRPr lang="en-US" altLang="ja-JP" sz="1477" dirty="0">
              <a:solidFill>
                <a:prstClr val="black"/>
              </a:solidFill>
              <a:latin typeface="Meiryo UI" panose="020B0604030504040204" pitchFamily="50" charset="-128"/>
              <a:ea typeface="Meiryo UI" panose="020B0604030504040204" pitchFamily="50" charset="-128"/>
            </a:endParaRPr>
          </a:p>
        </p:txBody>
      </p:sp>
      <p:sp>
        <p:nvSpPr>
          <p:cNvPr id="1893" name="テキスト ボックス 5"/>
          <p:cNvSpPr txBox="1"/>
          <p:nvPr/>
        </p:nvSpPr>
        <p:spPr>
          <a:xfrm>
            <a:off x="292972" y="1019807"/>
            <a:ext cx="8048118" cy="319639"/>
          </a:xfrm>
          <a:prstGeom prst="rect">
            <a:avLst/>
          </a:prstGeom>
          <a:noFill/>
        </p:spPr>
        <p:txBody>
          <a:bodyPr wrap="square" rtlCol="0">
            <a:spAutoFit/>
          </a:bodyPr>
          <a:lstStyle/>
          <a:p>
            <a:pPr defTabSz="844083"/>
            <a:r>
              <a:rPr lang="ja-JP" altLang="en-US" sz="1477" dirty="0">
                <a:solidFill>
                  <a:prstClr val="black"/>
                </a:solidFill>
                <a:latin typeface="Meiryo UI" panose="020B0604030504040204" pitchFamily="50" charset="-128"/>
                <a:ea typeface="Meiryo UI" panose="020B0604030504040204" pitchFamily="50" charset="-128"/>
              </a:rPr>
              <a:t>申請にあたり、以下要件を遵守のうえ取組を行うこと</a:t>
            </a:r>
            <a:endParaRPr lang="en-US" altLang="ja-JP" sz="1477" dirty="0">
              <a:solidFill>
                <a:prstClr val="black"/>
              </a:solidFill>
              <a:latin typeface="Meiryo UI" panose="020B0604030504040204" pitchFamily="50" charset="-128"/>
              <a:ea typeface="Meiryo UI" panose="020B0604030504040204" pitchFamily="50" charset="-128"/>
            </a:endParaRPr>
          </a:p>
        </p:txBody>
      </p:sp>
      <p:sp>
        <p:nvSpPr>
          <p:cNvPr id="1894" name="Rectangle 66"/>
          <p:cNvSpPr>
            <a:spLocks noChangeArrowheads="1"/>
          </p:cNvSpPr>
          <p:nvPr/>
        </p:nvSpPr>
        <p:spPr>
          <a:xfrm>
            <a:off x="179513" y="2486598"/>
            <a:ext cx="8784974" cy="4038746"/>
          </a:xfrm>
          <a:prstGeom prst="rect">
            <a:avLst/>
          </a:prstGeom>
          <a:noFill/>
          <a:ln w="19050">
            <a:solidFill>
              <a:schemeClr val="bg1">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844083" eaLnBrk="1" hangingPunct="1">
              <a:spcBef>
                <a:spcPct val="0"/>
              </a:spcBef>
              <a:buNone/>
              <a:defRPr/>
            </a:pPr>
            <a:endParaRPr lang="ja-JP" altLang="en-US" sz="1662">
              <a:solidFill>
                <a:srgbClr val="0070C0"/>
              </a:solidFill>
              <a:ea typeface="Meiryo UI" panose="020B0604030504040204" pitchFamily="50" charset="-128"/>
            </a:endParaRPr>
          </a:p>
        </p:txBody>
      </p:sp>
      <p:sp>
        <p:nvSpPr>
          <p:cNvPr id="1895" name="正方形/長方形 22"/>
          <p:cNvSpPr/>
          <p:nvPr/>
        </p:nvSpPr>
        <p:spPr>
          <a:xfrm>
            <a:off x="241866" y="2564904"/>
            <a:ext cx="8042109" cy="291170"/>
          </a:xfrm>
          <a:prstGeom prst="rect">
            <a:avLst/>
          </a:prstGeom>
        </p:spPr>
        <p:txBody>
          <a:bodyPr wrap="square">
            <a:spAutoFit/>
          </a:bodyPr>
          <a:lstStyle/>
          <a:p>
            <a:pPr marL="165593" indent="-165593" defTabSz="844083">
              <a:defRPr/>
            </a:pPr>
            <a:r>
              <a:rPr lang="en-US" altLang="ja-JP" sz="1292" dirty="0">
                <a:solidFill>
                  <a:srgbClr val="FF0000"/>
                </a:solidFill>
                <a:ea typeface="Meiryo UI" panose="020B0604030504040204" pitchFamily="50" charset="-128"/>
              </a:rPr>
              <a:t>※</a:t>
            </a:r>
            <a:r>
              <a:rPr lang="ja-JP" altLang="en-US" sz="1292" dirty="0">
                <a:solidFill>
                  <a:srgbClr val="FF0000"/>
                </a:solidFill>
                <a:ea typeface="Meiryo UI" panose="020B0604030504040204" pitchFamily="50" charset="-128"/>
              </a:rPr>
              <a:t>都道府県との協議内容（現時点の方向性）について記載すること</a:t>
            </a:r>
            <a:endParaRPr lang="en-US" altLang="ja-JP" sz="1292" dirty="0">
              <a:solidFill>
                <a:srgbClr val="FF0000"/>
              </a:solidFill>
              <a:ea typeface="Meiryo UI" panose="020B0604030504040204" pitchFamily="50" charset="-128"/>
            </a:endParaRPr>
          </a:p>
        </p:txBody>
      </p:sp>
      <p:sp>
        <p:nvSpPr>
          <p:cNvPr id="1896" name="四角形: 角を丸くする 1"/>
          <p:cNvSpPr/>
          <p:nvPr/>
        </p:nvSpPr>
        <p:spPr>
          <a:xfrm>
            <a:off x="476249" y="3139703"/>
            <a:ext cx="8191499" cy="2732536"/>
          </a:xfrm>
          <a:prstGeom prst="roundRect">
            <a:avLst>
              <a:gd name="adj" fmla="val 12833"/>
            </a:avLst>
          </a:prstGeom>
          <a:solidFill>
            <a:srgbClr val="C5E0B4"/>
          </a:solidFill>
          <a:ln w="12700">
            <a:noFill/>
          </a:ln>
        </p:spPr>
        <p:txBody>
          <a:bodyPr vert="horz" lIns="0" tIns="0" rIns="0" bIns="0" rtlCol="0" anchor="ctr"/>
          <a:lstStyle/>
          <a:p>
            <a:pPr algn="ctr" defTabSz="457200">
              <a:lnSpc>
                <a:spcPts val="2700"/>
              </a:lnSpc>
              <a:defRPr/>
            </a:pPr>
            <a:r>
              <a:rPr lang="ja-JP" altLang="en-US" b="1" dirty="0">
                <a:solidFill>
                  <a:sysClr val="windowText" lastClr="000000"/>
                </a:solidFill>
                <a:latin typeface="Meiryo UI" panose="020B0604030504040204" pitchFamily="50" charset="-128"/>
                <a:ea typeface="Meiryo UI" panose="020B0604030504040204" pitchFamily="50" charset="-128"/>
              </a:rPr>
              <a:t>データ連携基盤共同利用ビジョン（仮称）の構成要素イメージを</a:t>
            </a:r>
            <a:endParaRPr lang="en-US" altLang="ja-JP" b="1" dirty="0">
              <a:solidFill>
                <a:sysClr val="windowText" lastClr="000000"/>
              </a:solidFill>
              <a:latin typeface="Meiryo UI" panose="020B0604030504040204" pitchFamily="50" charset="-128"/>
              <a:ea typeface="Meiryo UI" panose="020B0604030504040204" pitchFamily="50" charset="-128"/>
            </a:endParaRPr>
          </a:p>
          <a:p>
            <a:pPr algn="ctr" defTabSz="457200">
              <a:lnSpc>
                <a:spcPts val="2700"/>
              </a:lnSpc>
              <a:defRPr/>
            </a:pPr>
            <a:r>
              <a:rPr lang="ja-JP" altLang="en-US" b="1" dirty="0">
                <a:solidFill>
                  <a:sysClr val="windowText" lastClr="000000"/>
                </a:solidFill>
                <a:latin typeface="Meiryo UI" panose="020B0604030504040204" pitchFamily="50" charset="-128"/>
                <a:ea typeface="Meiryo UI" panose="020B0604030504040204" pitchFamily="50" charset="-128"/>
              </a:rPr>
              <a:t>参考に、都道府県と協議した内容を踏まえ</a:t>
            </a:r>
            <a:endParaRPr lang="en-US" altLang="ja-JP" b="1" dirty="0">
              <a:solidFill>
                <a:sysClr val="windowText" lastClr="000000"/>
              </a:solidFill>
              <a:latin typeface="Meiryo UI" panose="020B0604030504040204" pitchFamily="50" charset="-128"/>
              <a:ea typeface="Meiryo UI" panose="020B0604030504040204" pitchFamily="50" charset="-128"/>
            </a:endParaRPr>
          </a:p>
          <a:p>
            <a:pPr algn="ctr" defTabSz="457200">
              <a:lnSpc>
                <a:spcPts val="2700"/>
              </a:lnSpc>
              <a:defRPr/>
            </a:pPr>
            <a:r>
              <a:rPr lang="ja-JP" altLang="en-US" b="1" dirty="0">
                <a:solidFill>
                  <a:sysClr val="windowText" lastClr="000000"/>
                </a:solidFill>
                <a:latin typeface="Meiryo UI" panose="020B0604030504040204" pitchFamily="50" charset="-128"/>
                <a:ea typeface="Meiryo UI" panose="020B0604030504040204" pitchFamily="50" charset="-128"/>
              </a:rPr>
              <a:t>現時点の方針や方向性について記載すること</a:t>
            </a:r>
            <a:endParaRPr lang="en-US" altLang="ja-JP" b="1" dirty="0">
              <a:solidFill>
                <a:sysClr val="windowText" lastClr="000000"/>
              </a:solidFill>
              <a:latin typeface="Meiryo UI" panose="020B0604030504040204" pitchFamily="50" charset="-128"/>
              <a:ea typeface="Meiryo UI" panose="020B0604030504040204" pitchFamily="50" charset="-128"/>
            </a:endParaRPr>
          </a:p>
          <a:p>
            <a:pPr algn="ctr" defTabSz="457200">
              <a:lnSpc>
                <a:spcPts val="2700"/>
              </a:lnSpc>
              <a:defRPr/>
            </a:pPr>
            <a:r>
              <a:rPr lang="en-US" altLang="ja-JP" sz="1600" b="1" dirty="0">
                <a:solidFill>
                  <a:sysClr val="windowText" lastClr="000000"/>
                </a:solidFill>
                <a:latin typeface="Meiryo UI" panose="020B0604030504040204" pitchFamily="50" charset="-128"/>
                <a:ea typeface="Meiryo UI" panose="020B0604030504040204" pitchFamily="50" charset="-128"/>
              </a:rPr>
              <a:t>※</a:t>
            </a:r>
            <a:r>
              <a:rPr lang="ja-JP" altLang="en-US" sz="1600" b="1" dirty="0">
                <a:solidFill>
                  <a:sysClr val="windowText" lastClr="000000"/>
                </a:solidFill>
                <a:latin typeface="Meiryo UI" panose="020B0604030504040204" pitchFamily="50" charset="-128"/>
                <a:ea typeface="Meiryo UI" panose="020B0604030504040204" pitchFamily="50" charset="-128"/>
              </a:rPr>
              <a:t>地域内の基盤に関する現況を都道府県と認識合わせをしたうえで、</a:t>
            </a:r>
            <a:endParaRPr lang="en-US" altLang="ja-JP" sz="1600" b="1" dirty="0">
              <a:solidFill>
                <a:sysClr val="windowText" lastClr="000000"/>
              </a:solidFill>
              <a:latin typeface="Meiryo UI" panose="020B0604030504040204" pitchFamily="50" charset="-128"/>
              <a:ea typeface="Meiryo UI" panose="020B0604030504040204" pitchFamily="50" charset="-128"/>
            </a:endParaRPr>
          </a:p>
          <a:p>
            <a:pPr algn="ctr" defTabSz="457200">
              <a:lnSpc>
                <a:spcPts val="2700"/>
              </a:lnSpc>
              <a:defRPr/>
            </a:pPr>
            <a:r>
              <a:rPr lang="ja-JP" altLang="en-US" sz="1600" b="1" dirty="0">
                <a:solidFill>
                  <a:sysClr val="windowText" lastClr="000000"/>
                </a:solidFill>
                <a:latin typeface="Meiryo UI" panose="020B0604030504040204" pitchFamily="50" charset="-128"/>
                <a:ea typeface="Meiryo UI" panose="020B0604030504040204" pitchFamily="50" charset="-128"/>
              </a:rPr>
              <a:t>過大な投資をすることなく、地域内でのデータ連携・利活用が</a:t>
            </a:r>
            <a:endParaRPr lang="en-US" altLang="ja-JP" sz="1600" b="1" dirty="0">
              <a:solidFill>
                <a:sysClr val="windowText" lastClr="000000"/>
              </a:solidFill>
              <a:latin typeface="Meiryo UI" panose="020B0604030504040204" pitchFamily="50" charset="-128"/>
              <a:ea typeface="Meiryo UI" panose="020B0604030504040204" pitchFamily="50" charset="-128"/>
            </a:endParaRPr>
          </a:p>
          <a:p>
            <a:pPr algn="ctr" defTabSz="457200">
              <a:lnSpc>
                <a:spcPts val="2700"/>
              </a:lnSpc>
              <a:defRPr/>
            </a:pPr>
            <a:r>
              <a:rPr lang="ja-JP" altLang="en-US" sz="1600" b="1" dirty="0">
                <a:solidFill>
                  <a:sysClr val="windowText" lastClr="000000"/>
                </a:solidFill>
                <a:latin typeface="Meiryo UI" panose="020B0604030504040204" pitchFamily="50" charset="-128"/>
                <a:ea typeface="Meiryo UI" panose="020B0604030504040204" pitchFamily="50" charset="-128"/>
              </a:rPr>
              <a:t>より促進される環境が整備されることが望ましい</a:t>
            </a:r>
            <a:endParaRPr lang="en-US" altLang="ja-JP" sz="1600" b="1" dirty="0">
              <a:solidFill>
                <a:sysClr val="windowText" lastClr="000000"/>
              </a:solidFill>
              <a:latin typeface="Meiryo UI" panose="020B0604030504040204" pitchFamily="50" charset="-128"/>
              <a:ea typeface="Meiryo UI" panose="020B0604030504040204" pitchFamily="50" charset="-128"/>
            </a:endParaRPr>
          </a:p>
        </p:txBody>
      </p:sp>
      <p:sp>
        <p:nvSpPr>
          <p:cNvPr id="1897"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defTabSz="844083" eaLnBrk="1" hangingPunct="1">
              <a:defRPr/>
            </a:pPr>
            <a:r>
              <a:rPr lang="ja-JP" altLang="en-US" sz="2200" b="1" dirty="0">
                <a:solidFill>
                  <a:srgbClr val="FFFFFF"/>
                </a:solidFill>
                <a:latin typeface="Meiryo UI" panose="020B0604030504040204" pitchFamily="50" charset="-128"/>
                <a:ea typeface="Meiryo UI" panose="020B0604030504040204" pitchFamily="50" charset="-128"/>
              </a:rPr>
              <a:t>データ連携基盤の構築及び相互運用性の確保に向けた考え方</a:t>
            </a:r>
          </a:p>
        </p:txBody>
      </p:sp>
      <p:sp>
        <p:nvSpPr>
          <p:cNvPr id="1898"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99"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8AE82183-63B9-42EC-9F2B-52C7F0311F0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14</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6492823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5"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906"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907" name="Text Box 4"/>
          <p:cNvSpPr txBox="1">
            <a:spLocks noChangeArrowheads="1"/>
          </p:cNvSpPr>
          <p:nvPr/>
        </p:nvSpPr>
        <p:spPr>
          <a:xfrm>
            <a:off x="35496" y="552834"/>
            <a:ext cx="7398461" cy="400110"/>
          </a:xfrm>
          <a:prstGeom prst="rect">
            <a:avLst/>
          </a:prstGeom>
          <a:noFill/>
          <a:ln w="9525">
            <a:noFill/>
            <a:miter lim="800000"/>
            <a:headEnd/>
            <a:tailEnd/>
          </a:ln>
          <a:effectLst/>
        </p:spPr>
        <p:txBody>
          <a:bodyPr wrap="square">
            <a:spAutoFit/>
          </a:bodyPr>
          <a:lstStyle/>
          <a:p>
            <a:pPr marL="342900" marR="0" lvl="0" indent="-342900" algn="l" defTabSz="914400" rtl="0" eaLnBrk="1" fontAlgn="base" latinLnBrk="0" hangingPunct="1">
              <a:lnSpc>
                <a:spcPct val="100000"/>
              </a:lnSpc>
              <a:spcBef>
                <a:spcPct val="5000"/>
              </a:spcBef>
              <a:spcAft>
                <a:spcPct val="0"/>
              </a:spcAft>
              <a:buClrTx/>
              <a:buSzTx/>
              <a:buFont typeface="Wingdings" panose="05000000000000000000"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（１）「適合性」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908"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909" name="表 8"/>
          <p:cNvGraphicFramePr>
            <a:graphicFrameLocks noGrp="1"/>
          </p:cNvGraphicFramePr>
          <p:nvPr/>
        </p:nvGraphicFramePr>
        <p:xfrm>
          <a:off x="334796" y="1137051"/>
          <a:ext cx="8474408" cy="5364048"/>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756000">
                <a:tc rowSpan="2">
                  <a:txBody>
                    <a:bodyPr/>
                    <a:lstStyle/>
                    <a:p>
                      <a:pPr marR="44450" indent="0" algn="ctr">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①</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endParaRPr kumimoji="1" 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応募主体</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93663"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１）都道府県、（２）市町村（一部事務組合又は広域連合を含む）、（３）法人格を有する組織のいずれかであること。ただし、（３）法人格を有する組織が実施団体となる場合には、事業に関連する都道府県又は市区町村との間で、出資 、包括連携協定、コンソーシアム組成等によりガバナンスが確立されていること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080000">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en-US" altLang="ja-JP" sz="1200" i="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marR="44450" indent="0">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提案者である○○株式会社は（３）に該当するものであり、令和５年○月にスマートシティの推進について○○市と「～協定」を締結しており･･･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76000">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②</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リファレンスアーキテクチャ</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「スマートシティリファレンスアーキテクチャ</a:t>
                      </a:r>
                      <a:r>
                        <a:rPr kumimoji="1" lang="ja-JP" altLang="en-US" sz="1200" kern="1200">
                          <a:solidFill>
                            <a:schemeClr val="tx1"/>
                          </a:solidFill>
                          <a:latin typeface="Meiryo UI" panose="020B0604030504040204" pitchFamily="50" charset="-128"/>
                          <a:ea typeface="Meiryo UI" panose="020B0604030504040204" pitchFamily="50" charset="-128"/>
                          <a:cs typeface="+mn-cs"/>
                        </a:rPr>
                        <a:t>　ホワイトペーパー（第二版）」</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に基づき、スマートシティの構成要素が明確に整理されており、可視化されていること</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080000">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応募様式共通部分に記載のとおり「スマートシティリファレンスアーキテクチャ　ホワイトペーパー（第二版）」に準拠している。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32048">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③</a:t>
                      </a:r>
                      <a:r>
                        <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必須</a:t>
                      </a:r>
                      <a:r>
                        <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３つの基本理念：市民（利用者）中心主義</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”Well-Being</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の向上“ に向け、市民目線を意識し、市民自らの主体的な取組を重視していること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440000">
                <a:tc vMerge="1">
                  <a:txBody>
                    <a:bodyPr/>
                    <a:lstStyle/>
                    <a:p>
                      <a:endParaRPr kumimoji="1" lang="ja-JP" altLang="en-US"/>
                    </a:p>
                  </a:txBody>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市は従来より○</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という課題がある。この課題解決に向け、市民と共同で･･･</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endParaRPr kumimoji="1" lang="ja-JP" altLang="en-US" sz="1200" dirty="0"/>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910" name="正方形/長方形 13"/>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911"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3C3346BC-0628-4DAF-A9AA-D209B1302158}"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15</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9666335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3"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914"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915" name="Text Box 4"/>
          <p:cNvSpPr txBox="1">
            <a:spLocks noChangeArrowheads="1"/>
          </p:cNvSpPr>
          <p:nvPr/>
        </p:nvSpPr>
        <p:spPr>
          <a:xfrm>
            <a:off x="35496" y="552834"/>
            <a:ext cx="7398461" cy="400110"/>
          </a:xfrm>
          <a:prstGeom prst="rect">
            <a:avLst/>
          </a:prstGeom>
          <a:noFill/>
          <a:ln w="9525">
            <a:noFill/>
            <a:miter lim="800000"/>
            <a:headEnd/>
            <a:tailEnd/>
          </a:ln>
          <a:effectLst/>
        </p:spPr>
        <p:txBody>
          <a:bodyPr wrap="square">
            <a:spAutoFit/>
          </a:bodyPr>
          <a:lstStyle/>
          <a:p>
            <a:pPr marL="342900" marR="0" lvl="0" indent="-342900" algn="l" defTabSz="914400" rtl="0" eaLnBrk="1" fontAlgn="base" latinLnBrk="0" hangingPunct="1">
              <a:lnSpc>
                <a:spcPct val="100000"/>
              </a:lnSpc>
              <a:spcBef>
                <a:spcPct val="5000"/>
              </a:spcBef>
              <a:spcAft>
                <a:spcPct val="0"/>
              </a:spcAft>
              <a:buClrTx/>
              <a:buSzTx/>
              <a:buFont typeface="Wingdings" panose="05000000000000000000"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（１）「適合性」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916"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917" name="表 8"/>
          <p:cNvGraphicFramePr>
            <a:graphicFrameLocks noGrp="1"/>
          </p:cNvGraphicFramePr>
          <p:nvPr/>
        </p:nvGraphicFramePr>
        <p:xfrm>
          <a:off x="334796" y="1175973"/>
          <a:ext cx="8474408" cy="5457216"/>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567604">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④</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３つの基本理念：ビジョン・課題中心主義</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実施地域において策定した総合計画や地方版まち・ひと・しごと創生総合戦略などの各種戦略に沿ったものであり、事業の実施が同戦略の推進に寄与すること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12009">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ja-JP"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市は従来より○</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推進してきているところであり、○年○月に策定した「地方版総合戦略」においても、重要な柱立ての１つとして盛り込まれている。本事業は同戦略の実現に向けて、○○という観点において寄与するものであり･</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95683">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⑤</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３つの基本理念：ビジョン・課題中心主義</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事業の実施を通じて期待される事業の成果が明確に示されており、地域の課題解決に資する根拠が明確に示されていること。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特に、民間事業者等が事業主体となる場合にあっては、事業実施地域自治体において、事業を通じて解決したい地域課題が</a:t>
                      </a:r>
                      <a:br>
                        <a:rPr kumimoji="1" lang="en-US" altLang="ja-JP" sz="1200" kern="1200" dirty="0">
                          <a:solidFill>
                            <a:schemeClr val="tx1"/>
                          </a:solidFill>
                          <a:latin typeface="Meiryo UI" panose="020B0604030504040204" pitchFamily="50" charset="-128"/>
                          <a:ea typeface="Meiryo UI" panose="020B0604030504040204" pitchFamily="50" charset="-128"/>
                          <a:cs typeface="+mn-cs"/>
                        </a:rPr>
                      </a:br>
                      <a:r>
                        <a:rPr kumimoji="1" lang="ja-JP" altLang="en-US" sz="1200" kern="1200" dirty="0">
                          <a:solidFill>
                            <a:schemeClr val="tx1"/>
                          </a:solidFill>
                          <a:latin typeface="Meiryo UI" panose="020B0604030504040204" pitchFamily="50" charset="-128"/>
                          <a:ea typeface="Meiryo UI" panose="020B0604030504040204" pitchFamily="50" charset="-128"/>
                          <a:cs typeface="+mn-cs"/>
                        </a:rPr>
                        <a:t>特定されており、当該課題を解決するうえで事業の実施を必要としていることが明確に示されていること。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446083">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ja-JP"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0" marR="44450" indent="0">
                        <a:spcAft>
                          <a:spcPts val="0"/>
                        </a:spcAft>
                        <a:tabLst>
                          <a:tab pos="2700020" algn="ctr"/>
                          <a:tab pos="5400040" algn="r"/>
                        </a:tabLst>
                      </a:pP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・本事業を行うことにより、○○という地域課題が○○という観点から解決することができると見込んでおり･･･</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・事業費○万円に対して、○○をはじめとする波及効果としてコスト換算を行うと○万円の効果を見込んでおり･･･</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・○○市においては、令和○年度から○○に取り組むなど、○○を重要課題として対策を推進しているところ。</a:t>
                      </a:r>
                      <a:b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b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提案者である○○株式会社と○○市が締結している「○○協定」においても、重点的に解決すべき地域課題として</a:t>
                      </a:r>
                      <a:b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b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○○が掲げられており、その対策として○○を実施することについては、令和○年○月に実施した市民アンケートでも～という結果を得ている。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endPar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918" name="正方形/長方形 12"/>
          <p:cNvSpPr/>
          <p:nvPr/>
        </p:nvSpPr>
        <p:spPr>
          <a:xfrm>
            <a:off x="5725918" y="5589240"/>
            <a:ext cx="2929414" cy="94500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（任意）</a:t>
            </a:r>
          </a:p>
        </p:txBody>
      </p:sp>
      <p:sp>
        <p:nvSpPr>
          <p:cNvPr id="1919" name="正方形/長方形 13"/>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92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029308CE-4D20-4FB8-B3A7-2335054D3E2B}"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16</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5977115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2"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923"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924" name="Text Box 4"/>
          <p:cNvSpPr txBox="1">
            <a:spLocks noChangeArrowheads="1"/>
          </p:cNvSpPr>
          <p:nvPr/>
        </p:nvSpPr>
        <p:spPr>
          <a:xfrm>
            <a:off x="35496" y="552834"/>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（２）「具体性・実行性」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925"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926" name="表 8"/>
          <p:cNvGraphicFramePr>
            <a:graphicFrameLocks noGrp="1"/>
          </p:cNvGraphicFramePr>
          <p:nvPr/>
        </p:nvGraphicFramePr>
        <p:xfrm>
          <a:off x="334796" y="1137051"/>
          <a:ext cx="8474408" cy="5535309"/>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503926">
                <a:tc rowSpan="2">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①</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実施計画</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実施体制や事業スケジュール等を含めた事業の実施計画が効率的・効果的に組まれており、翌年度以降も含めた事業計画等の確実な実施・運営が見込めること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239253">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・○○市においては、令和○年○月に、令和○年度までを期間としたスマートシティ推進計画を策定し、これに則って取組を進めてきた。</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・庁内では、○○課にスマートシティ担当者○名を置くとともに、○○課、○○課からなる協議体制を設けている。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・事業の実施体制として、令和６年〇月に○○市、○○社、○○協会等をメンバーとする「〇〇コンソーシアム」を設立している。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35950">
                <a:tc rowSpan="2">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②</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推進体制</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首長がリーダーシップを発揮しているとともに、官民が定期的に意見交換する場が設けられているなど、地域において自立的・持続的に事業を行い、継続的な改善を図る体制が確立されていること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71789">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・○○市長の指示のもと、部署横断で取り組む体制ができており、その詳細や本事業に対する想いについて市長自ら作成した市長レターを別添する。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・令和</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〇</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年度からの自走に向けて、令和</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〇</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年</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〇</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月を目途に</a:t>
                      </a:r>
                      <a:r>
                        <a:rPr kumimoji="1" lang="ja-JP" altLang="en-US" sz="1200" i="1" kern="100" dirty="0">
                          <a:solidFill>
                            <a:srgbClr val="FFAA01"/>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事業継続及び更なる普及展開に向けた</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官民連携の協議会</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を設立し･･･</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268288" marR="44450" indent="-268288"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本事業に対する首長の想いや意気込みを示した市長レターを添付可能。</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14669">
                <a:tc rowSpan="2">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③</a:t>
                      </a:r>
                      <a:endParaRPr kumimoji="1" lang="en-US"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多様な主体の参画</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地域に根差したサービス事業者、ベンチャー企業、大学・高専等の研究教育機関、市民などが参画していること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274981">
                <a:tc vMerge="1">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endParaRPr kumimoji="1" lang="en-US"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企業、○</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大学、○○高専などが参画する「○</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協議会」を設立予定であり、当該体制において事業を推進するとともに、ハッカソンやワークショップなどを開催するなかで市民参画を促し、市民含む多様な主体の声を事業に反映しつつ･･･</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・地元の</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企業や</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大学など、様々な主体が参画する</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意思</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を示しており、具体的には、</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企業は</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データを活用した○</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サービスの開発・提供を行ったり、○</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大学は</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データを活用した</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技術の研究開発を行ったりするなど、多様なニーズが届いており･･･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927" name="正方形/長方形 13"/>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928"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CEFB1023-847C-460D-A65B-2B2E6CC80B10}"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17</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1201708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0"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931"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932" name="Text Box 4"/>
          <p:cNvSpPr txBox="1">
            <a:spLocks noChangeArrowheads="1"/>
          </p:cNvSpPr>
          <p:nvPr/>
        </p:nvSpPr>
        <p:spPr>
          <a:xfrm>
            <a:off x="107504" y="608117"/>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（３）「継続性」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933"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934" name="表 10"/>
          <p:cNvGraphicFramePr>
            <a:graphicFrameLocks noGrp="1"/>
          </p:cNvGraphicFramePr>
          <p:nvPr/>
        </p:nvGraphicFramePr>
        <p:xfrm>
          <a:off x="334796" y="1137050"/>
          <a:ext cx="8474408" cy="5388293"/>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461848">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①</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p>
                      <a:pPr marR="44450" indent="0" algn="ctr">
                        <a:spcAft>
                          <a:spcPts val="0"/>
                        </a:spcAft>
                        <a:tabLst>
                          <a:tab pos="2700020" algn="ctr"/>
                          <a:tab pos="5400040" algn="r"/>
                        </a:tabLst>
                      </a:pPr>
                      <a:endParaRPr kumimoji="1" 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継続性の確保</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本事業により補助を受け実装したシステム等は、少なくとも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5</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年間使い続ける見込みがあること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616466">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・本事業で構築した</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は、</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５年間以上使用することとしている。次年度から順次システムの拡張を行う予定であり、令和〇年度〇〇という</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KPI</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を設定している。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注意</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５年間の運用継続がなされない場合、補助金返還を求める可能性があることに留意されたい。</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92771">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②</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資金的持続性の確保</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事業費を低減するための工夫を図る、利用者課金、民間資金の投入などを積極的に行う（見込み含む）など、資金的持続性を確保していること</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617208">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機器については、レンタルに比較し購入する方が５年間で○○万円低廉に抑えることができるため</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を○○市、○○町と共同利用することにより・・</a:t>
                      </a:r>
                      <a:r>
                        <a:rPr kumimoji="1" lang="ja-JP" altLang="en-US" sz="1200" i="1" kern="100" dirty="0">
                          <a:solidFill>
                            <a:schemeClr val="accent6">
                              <a:lumMod val="60000"/>
                              <a:lumOff val="40000"/>
                            </a:schemeClr>
                          </a:solidFill>
                          <a:latin typeface="Meiryo UI" panose="020B0604030504040204" pitchFamily="50" charset="-128"/>
                          <a:ea typeface="ＭＳ ゴシック" panose="020B0609070205080204" pitchFamily="49" charset="-128"/>
                          <a:cs typeface="Meiryo UI" panose="020B0604030504040204" pitchFamily="50" charset="-128"/>
                        </a:rPr>
                        <a:t>・</a:t>
                      </a:r>
                      <a:endParaRPr kumimoji="1" lang="en-US" altLang="ja-JP" sz="1200" i="1" kern="100" dirty="0">
                        <a:solidFill>
                          <a:schemeClr val="accent6">
                            <a:lumMod val="60000"/>
                            <a:lumOff val="40000"/>
                          </a:schemeClr>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今</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年度では○</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市の予算化により自己負担分を支出するとともに、翌年度において運用資金を確保するため、○</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銀行や</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株式会社から事業実施に係る出融資の支援を頂ける見込み（総計</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円程度）であり、更に利用料徴収による○</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円の収入やデータ売買による○</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円の収入も見込んでおり･･･（※資金計画や翌年度以降の事業計画に関する事項）</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935" name="正方形/長方形 12"/>
          <p:cNvSpPr/>
          <p:nvPr/>
        </p:nvSpPr>
        <p:spPr>
          <a:xfrm>
            <a:off x="4427984" y="5085184"/>
            <a:ext cx="4225937" cy="129614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表</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（任意）</a:t>
            </a:r>
          </a:p>
        </p:txBody>
      </p:sp>
      <p:sp>
        <p:nvSpPr>
          <p:cNvPr id="1936" name="正方形/長方形 13"/>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937"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3662EF19-B93C-4124-932A-E32BBFB433D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18</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3062277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9"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940"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941" name="Text Box 4"/>
          <p:cNvSpPr txBox="1">
            <a:spLocks noChangeArrowheads="1"/>
          </p:cNvSpPr>
          <p:nvPr/>
        </p:nvSpPr>
        <p:spPr>
          <a:xfrm>
            <a:off x="107504" y="608117"/>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（４）「汎用性・発展性」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942"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943" name="表 8"/>
          <p:cNvGraphicFramePr>
            <a:graphicFrameLocks noGrp="1"/>
          </p:cNvGraphicFramePr>
          <p:nvPr/>
        </p:nvGraphicFramePr>
        <p:xfrm>
          <a:off x="334796" y="1005623"/>
          <a:ext cx="8474408" cy="5729114"/>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420298">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①</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p>
                      <a:pPr marR="44450" indent="0" algn="ctr">
                        <a:spcAft>
                          <a:spcPts val="0"/>
                        </a:spcAft>
                        <a:tabLst>
                          <a:tab pos="2700020" algn="ctr"/>
                          <a:tab pos="5400040" algn="r"/>
                        </a:tabLst>
                      </a:pPr>
                      <a:endParaRPr kumimoji="1" 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ロックインの排除</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構築したベンダー以外の企業もシステムを運用・改修することができるように技術・運用の両面から配慮されていること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442069">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・主要箇所はすべて</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である～を用いて都市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を構築する予定であり・・・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・また、構築したベンダー以外の企業も都市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を運用・改修ができるよう、○○をする予定であり・・・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・次年度以降の調達においては、構築ベンダーが過度に優位とならないよう、必要な情報を提供し、かつ、十分な準備期間をもって調達を行う予定であり</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07147">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②</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相互運用性・データ流通</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実装する都市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は、分野間・地域間におけるデータ・サービスの接続及びデータの相互流通を可能とするものであること</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あわせて、各サービス等が相互運用性やデータ流通に配慮して構築されていること</a:t>
                      </a:r>
                      <a:endParaRPr kumimoji="1" lang="en-US" altLang="ja-JP" sz="1200" kern="1200" dirty="0">
                        <a:solidFill>
                          <a:schemeClr val="tx1"/>
                        </a:solidFill>
                        <a:highlight>
                          <a:srgbClr val="FFFF00"/>
                        </a:highlight>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290587">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・データ仲介機能（</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Broker</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）として～を用い、データ蓄積方式及びデータ分散方式に対応する・・・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・他都市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間、サービス間、アセット間の連携を実現するため、</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API</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は～を用い・・・</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間連携及び分野間データ連携を実現するため、～のコネクタを用い・・・</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・各サービスは将来のデータ連携を視野に入れ、〇〇とする予定であり</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0070C0"/>
                        </a:solidFill>
                        <a:highlight>
                          <a:srgbClr val="FFFF00"/>
                        </a:highlight>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32048">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③</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indent="0" algn="l" defTabSz="914400" rtl="0" eaLnBrk="1" latinLnBrk="0" hangingPunct="1">
                        <a:spcAft>
                          <a:spcPts val="0"/>
                        </a:spcAft>
                        <a:tabLst>
                          <a:tab pos="2700020" algn="ctr"/>
                          <a:tab pos="5400040" algn="r"/>
                        </a:tabLst>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拡張容易性</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0" marR="44450" indent="0" algn="l" defTabSz="914400" rtl="0" eaLnBrk="1" latinLnBrk="0" hangingPunct="1">
                        <a:spcAft>
                          <a:spcPts val="0"/>
                        </a:spcAft>
                        <a:tabLst>
                          <a:tab pos="2700020" algn="ctr"/>
                          <a:tab pos="5400040" algn="r"/>
                        </a:tabLst>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実装する都市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は、ビルディングブロック方式で構築するなど、地域が解決する課題や目指すべき将来像に応じた将来の機能追加や更新を少ない負担で行えるようにするものであること</a:t>
                      </a:r>
                    </a:p>
                    <a:p>
                      <a:pPr marL="0" marR="44450" indent="0" algn="l" defTabSz="914400" rtl="0" eaLnBrk="1" latinLnBrk="0" hangingPunct="1">
                        <a:spcAft>
                          <a:spcPts val="0"/>
                        </a:spcAft>
                        <a:tabLst>
                          <a:tab pos="2700020" algn="ctr"/>
                          <a:tab pos="5400040" algn="r"/>
                        </a:tabLst>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あわせて、各サービス等が拡張容易性に配慮して構築されていること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296000">
                <a:tc vMerge="1">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endParaRPr kumimoji="1" lang="en-US"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の～機能、～機能等の各機能はモジュール化されており拡張容易性を有する。具体的には、今年度はスモールスタートで～機能のみを導入するものの、来年度にはビルディングブロック方式で～機能を追加する予定としてお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・各サービスは将来の機能拡張を視野に入れ、〇〇とする予定であり</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944" name="正方形/長方形 10"/>
          <p:cNvSpPr/>
          <p:nvPr/>
        </p:nvSpPr>
        <p:spPr>
          <a:xfrm>
            <a:off x="6711820" y="6177352"/>
            <a:ext cx="2004956" cy="5640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図表（任意）</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50" b="0" i="0" u="none" strike="noStrike" kern="1200" cap="none" spc="0" normalizeH="0" baseline="0" noProof="0" dirty="0">
                <a:ln>
                  <a:noFill/>
                </a:ln>
                <a:solidFill>
                  <a:srgbClr val="000000"/>
                </a:solidFill>
                <a:effectLst/>
                <a:uLnTx/>
                <a:uFillTx/>
                <a:latin typeface="Arial"/>
                <a:ea typeface="ＭＳ Ｐゴシック"/>
                <a:cs typeface="+mn-cs"/>
              </a:rPr>
              <a:t>※</a:t>
            </a:r>
            <a:r>
              <a:rPr kumimoji="1" lang="ja-JP" altLang="en-US" sz="1050" b="0" i="0" u="none" strike="noStrike" kern="1200" cap="none" spc="0" normalizeH="0" baseline="0" noProof="0" dirty="0">
                <a:ln>
                  <a:noFill/>
                </a:ln>
                <a:solidFill>
                  <a:srgbClr val="000000"/>
                </a:solidFill>
                <a:effectLst/>
                <a:uLnTx/>
                <a:uFillTx/>
                <a:latin typeface="Arial"/>
                <a:ea typeface="ＭＳ Ｐゴシック"/>
                <a:cs typeface="+mn-cs"/>
              </a:rPr>
              <a:t>②と合わせて１つの</a:t>
            </a:r>
            <a:endParaRPr kumimoji="1" lang="en-US" altLang="ja-JP" sz="105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Arial"/>
                <a:ea typeface="ＭＳ Ｐゴシック"/>
                <a:cs typeface="+mn-cs"/>
              </a:rPr>
              <a:t>図表としても良い</a:t>
            </a:r>
            <a:endParaRPr kumimoji="1" lang="en-US" altLang="ja-JP" sz="105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945"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946"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DA6B9734-E06D-47EF-B8AB-F9BA31986B24}"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19</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947" name="正方形/長方形 10"/>
          <p:cNvSpPr/>
          <p:nvPr/>
        </p:nvSpPr>
        <p:spPr>
          <a:xfrm>
            <a:off x="6711820" y="4149080"/>
            <a:ext cx="2004956" cy="5640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図表（任意）</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Arial"/>
                <a:ea typeface="ＭＳ Ｐゴシック"/>
                <a:cs typeface="+mn-cs"/>
              </a:rPr>
              <a:t>※</a:t>
            </a:r>
            <a:r>
              <a:rPr kumimoji="1" lang="ja-JP" altLang="en-US" sz="1100" b="0" i="0" u="none" strike="noStrike" kern="1200" cap="none" spc="0" normalizeH="0" baseline="0" noProof="0" dirty="0">
                <a:ln>
                  <a:noFill/>
                </a:ln>
                <a:solidFill>
                  <a:srgbClr val="000000"/>
                </a:solidFill>
                <a:effectLst/>
                <a:uLnTx/>
                <a:uFillTx/>
                <a:latin typeface="Arial"/>
                <a:ea typeface="ＭＳ Ｐゴシック"/>
                <a:cs typeface="+mn-cs"/>
              </a:rPr>
              <a:t>③と合わせて１つの</a:t>
            </a:r>
            <a:endParaRPr kumimoji="1" lang="en-US" altLang="ja-JP" sz="11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Arial"/>
                <a:ea typeface="ＭＳ Ｐゴシック"/>
                <a:cs typeface="+mn-cs"/>
              </a:rPr>
              <a:t>図表としても良い</a:t>
            </a:r>
            <a:endParaRPr kumimoji="1" lang="en-US" altLang="ja-JP" sz="110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389109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2400" b="1" dirty="0">
                <a:solidFill>
                  <a:schemeClr val="bg1"/>
                </a:solidFill>
                <a:latin typeface="ＭＳ Ｐゴシック"/>
                <a:ea typeface="ＭＳ Ｐゴシック"/>
              </a:rPr>
              <a:t>2</a:t>
            </a:r>
            <a:r>
              <a:rPr kumimoji="1" lang="ja-JP" altLang="en-US" sz="2400" b="1" i="0" u="none" strike="noStrike" kern="1200" cap="none" spc="0" normalizeH="0" baseline="0" noProof="0" dirty="0">
                <a:ln>
                  <a:noFill/>
                </a:ln>
                <a:solidFill>
                  <a:schemeClr val="bg1"/>
                </a:solidFill>
                <a:effectLst/>
                <a:uLnTx/>
                <a:uFillTx/>
                <a:latin typeface="ＭＳ Ｐゴシック"/>
                <a:ea typeface="ＭＳ Ｐゴシック"/>
                <a:cs typeface="+mn-cs"/>
              </a:rPr>
              <a:t>．</a:t>
            </a:r>
            <a:r>
              <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rPr>
              <a:t>合同審査評価ポイントへの</a:t>
            </a:r>
            <a:r>
              <a:rPr lang="ja-JP" altLang="en-US" sz="2400" b="1" dirty="0">
                <a:solidFill>
                  <a:srgbClr val="FFFFFF"/>
                </a:solidFill>
                <a:latin typeface="ＭＳ Ｐゴシック"/>
                <a:ea typeface="ＭＳ Ｐゴシック"/>
              </a:rPr>
              <a:t>該当性</a:t>
            </a:r>
            <a:r>
              <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rPr>
              <a:t>　</a:t>
            </a:r>
            <a:r>
              <a:rPr kumimoji="1" lang="en-US" altLang="ja-JP" sz="2400" b="1" i="0" u="none" strike="noStrike" kern="1200" cap="none" spc="0" normalizeH="0" baseline="0" noProof="0" dirty="0">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rPr>
              <a:t>申請者名</a:t>
            </a:r>
            <a:r>
              <a:rPr kumimoji="1" lang="en-US" altLang="ja-JP" sz="2400" b="1" i="0" u="none" strike="noStrike" kern="1200" cap="none" spc="0" normalizeH="0" baseline="0" noProof="0" dirty="0">
                <a:ln>
                  <a:noFill/>
                </a:ln>
                <a:solidFill>
                  <a:srgbClr val="FFFFFF"/>
                </a:solidFill>
                <a:effectLst/>
                <a:uLnTx/>
                <a:uFillTx/>
                <a:latin typeface="ＭＳ Ｐゴシック"/>
                <a:ea typeface="ＭＳ Ｐゴシック"/>
                <a:cs typeface="+mn-cs"/>
              </a:rPr>
              <a:t>】</a:t>
            </a:r>
            <a:endPar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A1264516-8899-442B-8DBF-9D5455FF797E}"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2</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3" name="テキスト ボックス 1"/>
          <p:cNvSpPr txBox="1"/>
          <p:nvPr/>
        </p:nvSpPr>
        <p:spPr>
          <a:xfrm>
            <a:off x="-180528" y="608682"/>
            <a:ext cx="8496944" cy="600164"/>
          </a:xfrm>
          <a:prstGeom prst="rect">
            <a:avLst/>
          </a:prstGeom>
          <a:noFill/>
        </p:spPr>
        <p:txBody>
          <a:bodyPr wrap="square" rtlCol="0">
            <a:spAutoFit/>
          </a:bodyPr>
          <a:lstStyle/>
          <a:p>
            <a:pPr marL="176213" marR="0" lvl="0" indent="0" algn="l" defTabSz="457200" rtl="0" eaLnBrk="1" fontAlgn="auto" latinLnBrk="0" hangingPunct="1">
              <a:lnSpc>
                <a:spcPct val="100000"/>
              </a:lnSpc>
              <a:spcBef>
                <a:spcPts val="0"/>
              </a:spcBef>
              <a:spcAft>
                <a:spcPts val="600"/>
              </a:spcAft>
              <a:buClrTx/>
              <a:buSzTx/>
              <a:buFontTx/>
              <a:buNone/>
              <a:tabLst/>
              <a:defRPr/>
            </a:pPr>
            <a:r>
              <a:rPr lang="ja-JP" altLang="en-US" sz="1400" b="1" dirty="0">
                <a:solidFill>
                  <a:prstClr val="black"/>
                </a:solidFill>
                <a:latin typeface="ＭＳ Ｐゴシック" panose="020B0600070205080204" pitchFamily="50" charset="-128"/>
              </a:rPr>
              <a:t>（１）合同審査評価</a:t>
            </a:r>
            <a:r>
              <a:rPr kumimoji="1" lang="ja-JP" altLang="en-US" sz="1400" b="1" i="0" u="none" strike="noStrike" kern="1200" cap="none" spc="0" normalizeH="0" baseline="0" noProof="0" dirty="0">
                <a:ln>
                  <a:noFill/>
                </a:ln>
                <a:solidFill>
                  <a:prstClr val="black"/>
                </a:solidFill>
                <a:effectLst/>
                <a:uLnTx/>
                <a:uFillTx/>
                <a:latin typeface="ＭＳ Ｐゴシック" panose="020B0600070205080204" pitchFamily="50" charset="-128"/>
              </a:rPr>
              <a:t>ポイントへの該当性</a:t>
            </a:r>
            <a:endParaRPr kumimoji="1" lang="en-US" altLang="ja-JP" sz="1400" b="1" i="0" u="none" strike="noStrike" kern="1200" cap="none" spc="0" normalizeH="0" baseline="0" noProof="0" dirty="0">
              <a:ln>
                <a:noFill/>
              </a:ln>
              <a:solidFill>
                <a:prstClr val="black"/>
              </a:solidFill>
              <a:effectLst/>
              <a:uLnTx/>
              <a:uFillTx/>
              <a:latin typeface="ＭＳ Ｐゴシック" panose="020B0600070205080204" pitchFamily="50" charset="-128"/>
            </a:endParaRPr>
          </a:p>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rPr>
              <a:t>　 事業毎の評価基準のほか、合同審査会では以下のポイントを評価する。</a:t>
            </a:r>
            <a:r>
              <a:rPr kumimoji="1" lang="ja-JP" altLang="en-US" sz="1400" b="1" i="1" u="none" strike="noStrike" kern="1200" cap="none" spc="0" normalizeH="0" baseline="0" noProof="0" dirty="0">
                <a:ln>
                  <a:noFill/>
                </a:ln>
                <a:solidFill>
                  <a:srgbClr val="FF0000"/>
                </a:solidFill>
                <a:effectLst/>
                <a:uLnTx/>
                <a:uFillTx/>
                <a:latin typeface="ＭＳ Ｐゴシック" panose="020B0600070205080204" pitchFamily="50" charset="-128"/>
              </a:rPr>
              <a:t>該当する項目に〇をつけること</a:t>
            </a:r>
          </a:p>
        </p:txBody>
      </p:sp>
      <p:graphicFrame>
        <p:nvGraphicFramePr>
          <p:cNvPr id="14" name="表 12"/>
          <p:cNvGraphicFramePr>
            <a:graphicFrameLocks noGrp="1"/>
          </p:cNvGraphicFramePr>
          <p:nvPr/>
        </p:nvGraphicFramePr>
        <p:xfrm>
          <a:off x="214138" y="1208846"/>
          <a:ext cx="8775590" cy="1828800"/>
        </p:xfrm>
        <a:graphic>
          <a:graphicData uri="http://schemas.openxmlformats.org/drawingml/2006/table">
            <a:tbl>
              <a:tblPr firstRow="1" bandRow="1">
                <a:tableStyleId>{5940675A-B579-460E-94D1-54222C63F5DA}</a:tableStyleId>
              </a:tblPr>
              <a:tblGrid>
                <a:gridCol w="8270406">
                  <a:extLst>
                    <a:ext uri="{9D8B030D-6E8A-4147-A177-3AD203B41FA5}">
                      <a16:colId xmlns:a16="http://schemas.microsoft.com/office/drawing/2014/main" val="20000"/>
                    </a:ext>
                  </a:extLst>
                </a:gridCol>
                <a:gridCol w="505184">
                  <a:extLst>
                    <a:ext uri="{9D8B030D-6E8A-4147-A177-3AD203B41FA5}">
                      <a16:colId xmlns:a16="http://schemas.microsoft.com/office/drawing/2014/main" val="20001"/>
                    </a:ext>
                  </a:extLst>
                </a:gridCol>
              </a:tblGrid>
              <a:tr h="238929">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合同審査評価ポイント</a:t>
                      </a:r>
                    </a:p>
                  </a:txBody>
                  <a:tcPr>
                    <a:solidFill>
                      <a:schemeClr val="bg1">
                        <a:lumMod val="85000"/>
                      </a:schemeClr>
                    </a:solidFill>
                  </a:tcPr>
                </a:tc>
                <a:tc>
                  <a:txBody>
                    <a:bodyPr/>
                    <a:lstStyle/>
                    <a:p>
                      <a:pPr algn="ctr"/>
                      <a:r>
                        <a:rPr kumimoji="1" lang="ja-JP" altLang="en-US" sz="1200">
                          <a:latin typeface="Meiryo UI" panose="020B0604030504040204" pitchFamily="50" charset="-128"/>
                          <a:ea typeface="Meiryo UI" panose="020B0604030504040204" pitchFamily="50" charset="-128"/>
                        </a:rPr>
                        <a:t>〇</a:t>
                      </a:r>
                    </a:p>
                  </a:txBody>
                  <a:tcPr>
                    <a:solidFill>
                      <a:schemeClr val="bg1">
                        <a:lumMod val="85000"/>
                      </a:schemeClr>
                    </a:solidFill>
                  </a:tcPr>
                </a:tc>
                <a:extLst>
                  <a:ext uri="{0D108BD9-81ED-4DB2-BD59-A6C34878D82A}">
                    <a16:rowId xmlns:a16="http://schemas.microsoft.com/office/drawing/2014/main" val="10000"/>
                  </a:ext>
                </a:extLst>
              </a:tr>
              <a:tr h="238929">
                <a:tc>
                  <a:txBody>
                    <a:bodyPr/>
                    <a:lstStyle/>
                    <a:p>
                      <a:r>
                        <a:rPr kumimoji="1" lang="ja-JP" altLang="en-US" sz="1200">
                          <a:solidFill>
                            <a:schemeClr val="tx1"/>
                          </a:solidFill>
                          <a:latin typeface="Meiryo UI" panose="020B0604030504040204" pitchFamily="50" charset="-128"/>
                          <a:ea typeface="Meiryo UI" panose="020B0604030504040204" pitchFamily="50" charset="-128"/>
                        </a:rPr>
                        <a:t>①新規性、先進性があり、かつ、将来の横展開・本格普及にふさわしい案件</a:t>
                      </a:r>
                    </a:p>
                  </a:txBody>
                  <a:tcPr/>
                </a:tc>
                <a:tc>
                  <a:txBody>
                    <a:bodyP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2"/>
                  </a:ext>
                </a:extLst>
              </a:tr>
              <a:tr h="238929">
                <a:tc>
                  <a:txBody>
                    <a:bodyPr/>
                    <a:lstStyle/>
                    <a:p>
                      <a:r>
                        <a:rPr kumimoji="1" lang="ja-JP" altLang="en-US" sz="1200">
                          <a:solidFill>
                            <a:schemeClr val="tx1"/>
                          </a:solidFill>
                          <a:latin typeface="Meiryo UI" panose="020B0604030504040204" pitchFamily="50" charset="-128"/>
                          <a:ea typeface="Meiryo UI" panose="020B0604030504040204" pitchFamily="50" charset="-128"/>
                        </a:rPr>
                        <a:t>②効果的な施策間連携がされている、又は連携予定の案件</a:t>
                      </a:r>
                    </a:p>
                  </a:txBody>
                  <a:tcPr/>
                </a:tc>
                <a:tc>
                  <a:txBody>
                    <a:bodyP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3"/>
                  </a:ext>
                </a:extLst>
              </a:tr>
              <a:tr h="238929">
                <a:tc>
                  <a:txBody>
                    <a:bodyPr/>
                    <a:lstStyle/>
                    <a:p>
                      <a:r>
                        <a:rPr kumimoji="1" lang="ja-JP" altLang="en-US" sz="1200">
                          <a:solidFill>
                            <a:schemeClr val="tx1"/>
                          </a:solidFill>
                          <a:latin typeface="Meiryo UI" panose="020B0604030504040204" pitchFamily="50" charset="-128"/>
                          <a:ea typeface="Meiryo UI" panose="020B0604030504040204" pitchFamily="50" charset="-128"/>
                        </a:rPr>
                        <a:t>③効果的な地域間連携がされている、又は連携予定の案件</a:t>
                      </a:r>
                    </a:p>
                  </a:txBody>
                  <a:tcPr/>
                </a:tc>
                <a:tc>
                  <a:txBody>
                    <a:bodyP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063819935"/>
                  </a:ext>
                </a:extLst>
              </a:tr>
              <a:tr h="273600">
                <a:tc>
                  <a:txBody>
                    <a:bodyPr/>
                    <a:lstStyle/>
                    <a:p>
                      <a:r>
                        <a:rPr kumimoji="1" lang="ja-JP" altLang="en-US" sz="1200">
                          <a:solidFill>
                            <a:schemeClr val="tx1"/>
                          </a:solidFill>
                          <a:latin typeface="Meiryo UI" panose="020B0604030504040204" pitchFamily="50" charset="-128"/>
                          <a:ea typeface="Meiryo UI" panose="020B0604030504040204" pitchFamily="50" charset="-128"/>
                        </a:rPr>
                        <a:t>④データ連携基盤（都市</a:t>
                      </a:r>
                      <a:r>
                        <a:rPr kumimoji="1" lang="en-US" altLang="ja-JP" sz="1200">
                          <a:solidFill>
                            <a:schemeClr val="tx1"/>
                          </a:solidFill>
                          <a:latin typeface="Meiryo UI" panose="020B0604030504040204" pitchFamily="50" charset="-128"/>
                          <a:ea typeface="Meiryo UI" panose="020B0604030504040204" pitchFamily="50" charset="-128"/>
                        </a:rPr>
                        <a:t>OS</a:t>
                      </a:r>
                      <a:r>
                        <a:rPr kumimoji="1" lang="ja-JP" altLang="en-US" sz="1200">
                          <a:solidFill>
                            <a:schemeClr val="tx1"/>
                          </a:solidFill>
                          <a:latin typeface="Meiryo UI" panose="020B0604030504040204" pitchFamily="50" charset="-128"/>
                          <a:ea typeface="Meiryo UI" panose="020B0604030504040204" pitchFamily="50" charset="-128"/>
                        </a:rPr>
                        <a:t>等）を構築している案件、又は構築予定の案件</a:t>
                      </a:r>
                    </a:p>
                  </a:txBody>
                  <a:tcPr/>
                </a:tc>
                <a:tc>
                  <a:txBody>
                    <a:bodyP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4"/>
                  </a:ext>
                </a:extLst>
              </a:tr>
              <a:tr h="238929">
                <a:tc>
                  <a:txBody>
                    <a:bodyPr/>
                    <a:lstStyle/>
                    <a:p>
                      <a:r>
                        <a:rPr kumimoji="1" lang="ja-JP" altLang="en-US" sz="1200" dirty="0">
                          <a:solidFill>
                            <a:schemeClr val="tx1"/>
                          </a:solidFill>
                          <a:latin typeface="Meiryo UI"/>
                          <a:ea typeface="Meiryo UI"/>
                        </a:rPr>
                        <a:t>⑤作成する</a:t>
                      </a:r>
                      <a:r>
                        <a:rPr kumimoji="1" lang="en-US" altLang="ja-JP" sz="1200" dirty="0">
                          <a:solidFill>
                            <a:schemeClr val="tx1"/>
                          </a:solidFill>
                          <a:latin typeface="Meiryo UI"/>
                          <a:ea typeface="Meiryo UI"/>
                        </a:rPr>
                        <a:t>API</a:t>
                      </a:r>
                      <a:r>
                        <a:rPr kumimoji="1" lang="ja-JP" altLang="en-US" sz="1200" dirty="0">
                          <a:solidFill>
                            <a:schemeClr val="tx1"/>
                          </a:solidFill>
                          <a:latin typeface="Meiryo UI"/>
                          <a:ea typeface="Meiryo UI"/>
                        </a:rPr>
                        <a:t>を公開又は公開予定の案件（応募者が</a:t>
                      </a:r>
                      <a:r>
                        <a:rPr kumimoji="1" lang="en-US" altLang="ja-JP" sz="1200" dirty="0">
                          <a:solidFill>
                            <a:schemeClr val="tx1"/>
                          </a:solidFill>
                          <a:latin typeface="Meiryo UI"/>
                          <a:ea typeface="Meiryo UI"/>
                        </a:rPr>
                        <a:t>HP</a:t>
                      </a:r>
                      <a:r>
                        <a:rPr kumimoji="1" lang="ja-JP" altLang="en-US" sz="1200" dirty="0">
                          <a:solidFill>
                            <a:schemeClr val="tx1"/>
                          </a:solidFill>
                          <a:latin typeface="Meiryo UI"/>
                          <a:ea typeface="Meiryo UI"/>
                        </a:rPr>
                        <a:t>に</a:t>
                      </a:r>
                      <a:r>
                        <a:rPr kumimoji="1" lang="en-US" altLang="ja-JP" sz="1200" dirty="0">
                          <a:solidFill>
                            <a:schemeClr val="tx1"/>
                          </a:solidFill>
                          <a:latin typeface="Meiryo UI"/>
                          <a:ea typeface="Meiryo UI"/>
                        </a:rPr>
                        <a:t>API</a:t>
                      </a:r>
                      <a:r>
                        <a:rPr kumimoji="1" lang="ja-JP" altLang="en-US" sz="1200" dirty="0">
                          <a:solidFill>
                            <a:schemeClr val="tx1"/>
                          </a:solidFill>
                          <a:latin typeface="Meiryo UI"/>
                          <a:ea typeface="Meiryo UI"/>
                        </a:rPr>
                        <a:t>を公開すると供に、スマートシティ官民連携プラットフォームサイト上にその</a:t>
                      </a:r>
                      <a:r>
                        <a:rPr kumimoji="1" lang="en-US" altLang="ja-JP" sz="1200" dirty="0">
                          <a:solidFill>
                            <a:schemeClr val="tx1"/>
                          </a:solidFill>
                          <a:latin typeface="Meiryo UI"/>
                          <a:ea typeface="Meiryo UI"/>
                        </a:rPr>
                        <a:t>URL</a:t>
                      </a:r>
                      <a:r>
                        <a:rPr kumimoji="1" lang="ja-JP" altLang="en-US" sz="1200" dirty="0">
                          <a:solidFill>
                            <a:schemeClr val="tx1"/>
                          </a:solidFill>
                          <a:latin typeface="Meiryo UI"/>
                          <a:ea typeface="Meiryo UI"/>
                        </a:rPr>
                        <a:t>を公開すること）</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6"/>
                  </a:ext>
                </a:extLst>
              </a:tr>
            </a:tbl>
          </a:graphicData>
        </a:graphic>
      </p:graphicFrame>
      <p:sp>
        <p:nvSpPr>
          <p:cNvPr id="2" name="テキスト ボックス 1">
            <a:extLst>
              <a:ext uri="{FF2B5EF4-FFF2-40B4-BE49-F238E27FC236}">
                <a16:creationId xmlns:a16="http://schemas.microsoft.com/office/drawing/2014/main" id="{EFB42B09-46F3-C1BD-DDA9-2CA72E47795B}"/>
              </a:ext>
            </a:extLst>
          </p:cNvPr>
          <p:cNvSpPr txBox="1"/>
          <p:nvPr/>
        </p:nvSpPr>
        <p:spPr>
          <a:xfrm>
            <a:off x="-119324" y="3157878"/>
            <a:ext cx="8939796" cy="307777"/>
          </a:xfrm>
          <a:prstGeom prst="rect">
            <a:avLst/>
          </a:prstGeom>
          <a:noFill/>
        </p:spPr>
        <p:txBody>
          <a:bodyPr wrap="square" rtlCol="0">
            <a:spAutoFit/>
          </a:bodyPr>
          <a:lstStyle/>
          <a:p>
            <a:pPr marL="176213" marR="0" lvl="0" defTabSz="457200" rtl="0" eaLnBrk="1" fontAlgn="auto" latinLnBrk="0" hangingPunct="1">
              <a:lnSpc>
                <a:spcPct val="100000"/>
              </a:lnSpc>
              <a:spcBef>
                <a:spcPts val="0"/>
              </a:spcBef>
              <a:spcAft>
                <a:spcPts val="600"/>
              </a:spcAft>
              <a:buClrTx/>
              <a:buSzTx/>
              <a:buFontTx/>
              <a:buNone/>
              <a:tabLst/>
              <a:defRPr/>
            </a:pPr>
            <a:r>
              <a:rPr kumimoji="1" lang="ja-JP" altLang="en-US" sz="1400" b="1" i="0" u="none" strike="noStrike" kern="1200" cap="none" spc="0" normalizeH="0" baseline="0" noProof="0" dirty="0">
                <a:ln>
                  <a:noFill/>
                </a:ln>
                <a:effectLst/>
                <a:uLnTx/>
                <a:uFillTx/>
                <a:latin typeface="ＭＳ Ｐゴシック" panose="020B0600070205080204" pitchFamily="50" charset="-128"/>
              </a:rPr>
              <a:t>（２）</a:t>
            </a:r>
            <a:r>
              <a:rPr kumimoji="1" lang="ja-JP" altLang="en-US" sz="1400" b="1" i="0" u="none" strike="noStrike" kern="1200" cap="none" spc="0" normalizeH="0" baseline="0" noProof="0" dirty="0">
                <a:ln>
                  <a:noFill/>
                </a:ln>
                <a:solidFill>
                  <a:prstClr val="black"/>
                </a:solidFill>
                <a:effectLst/>
                <a:uLnTx/>
                <a:uFillTx/>
                <a:latin typeface="ＭＳ Ｐゴシック" panose="020B0600070205080204" pitchFamily="50" charset="-128"/>
              </a:rPr>
              <a:t>関連する国の支援事業の採択実績　</a:t>
            </a:r>
            <a:r>
              <a:rPr kumimoji="1" lang="ja-JP" altLang="en-US" sz="1400" b="1" i="1" u="none" strike="noStrike" kern="1200" cap="none" spc="0" normalizeH="0" baseline="0" noProof="0" dirty="0">
                <a:ln>
                  <a:noFill/>
                </a:ln>
                <a:solidFill>
                  <a:srgbClr val="FF0000"/>
                </a:solidFill>
                <a:effectLst/>
                <a:uLnTx/>
                <a:uFillTx/>
                <a:latin typeface="ＭＳ Ｐゴシック" panose="020B0600070205080204" pitchFamily="50" charset="-128"/>
              </a:rPr>
              <a:t>該当する国の支援事業がない場合は記入不要</a:t>
            </a:r>
            <a:endParaRPr kumimoji="1" lang="en-US" altLang="ja-JP" sz="1400" b="1" i="1" u="none" strike="noStrike" kern="1200" cap="none" spc="0" normalizeH="0" baseline="0" noProof="0" dirty="0">
              <a:ln>
                <a:noFill/>
              </a:ln>
              <a:solidFill>
                <a:srgbClr val="FF0000"/>
              </a:solidFill>
              <a:effectLst/>
              <a:uLnTx/>
              <a:uFillTx/>
              <a:latin typeface="ＭＳ Ｐゴシック" panose="020B0600070205080204" pitchFamily="50" charset="-128"/>
            </a:endParaRPr>
          </a:p>
        </p:txBody>
      </p:sp>
      <p:graphicFrame>
        <p:nvGraphicFramePr>
          <p:cNvPr id="4" name="表 12">
            <a:extLst>
              <a:ext uri="{FF2B5EF4-FFF2-40B4-BE49-F238E27FC236}">
                <a16:creationId xmlns:a16="http://schemas.microsoft.com/office/drawing/2014/main" id="{E29CFFC7-A244-3C06-2BA3-9B3747F77F90}"/>
              </a:ext>
            </a:extLst>
          </p:cNvPr>
          <p:cNvGraphicFramePr>
            <a:graphicFrameLocks noGrp="1"/>
          </p:cNvGraphicFramePr>
          <p:nvPr/>
        </p:nvGraphicFramePr>
        <p:xfrm>
          <a:off x="214138" y="3585887"/>
          <a:ext cx="8775590" cy="1097280"/>
        </p:xfrm>
        <a:graphic>
          <a:graphicData uri="http://schemas.openxmlformats.org/drawingml/2006/table">
            <a:tbl>
              <a:tblPr firstRow="1" bandRow="1">
                <a:tableStyleId>{5940675A-B579-460E-94D1-54222C63F5DA}</a:tableStyleId>
              </a:tblPr>
              <a:tblGrid>
                <a:gridCol w="3421758">
                  <a:extLst>
                    <a:ext uri="{9D8B030D-6E8A-4147-A177-3AD203B41FA5}">
                      <a16:colId xmlns:a16="http://schemas.microsoft.com/office/drawing/2014/main" val="20000"/>
                    </a:ext>
                  </a:extLst>
                </a:gridCol>
                <a:gridCol w="2118165">
                  <a:extLst>
                    <a:ext uri="{9D8B030D-6E8A-4147-A177-3AD203B41FA5}">
                      <a16:colId xmlns:a16="http://schemas.microsoft.com/office/drawing/2014/main" val="2909948701"/>
                    </a:ext>
                  </a:extLst>
                </a:gridCol>
                <a:gridCol w="1008112">
                  <a:extLst>
                    <a:ext uri="{9D8B030D-6E8A-4147-A177-3AD203B41FA5}">
                      <a16:colId xmlns:a16="http://schemas.microsoft.com/office/drawing/2014/main" val="149445225"/>
                    </a:ext>
                  </a:extLst>
                </a:gridCol>
                <a:gridCol w="2227555">
                  <a:extLst>
                    <a:ext uri="{9D8B030D-6E8A-4147-A177-3AD203B41FA5}">
                      <a16:colId xmlns:a16="http://schemas.microsoft.com/office/drawing/2014/main" val="20001"/>
                    </a:ext>
                  </a:extLst>
                </a:gridCol>
              </a:tblGrid>
              <a:tr h="238929">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国の支援事業の名称</a:t>
                      </a:r>
                    </a:p>
                  </a:txBody>
                  <a:tcPr>
                    <a:solidFill>
                      <a:schemeClr val="bg1">
                        <a:lumMod val="85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所管省庁等</a:t>
                      </a:r>
                    </a:p>
                  </a:txBody>
                  <a:tcPr>
                    <a:solidFill>
                      <a:schemeClr val="bg1">
                        <a:lumMod val="85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申請者</a:t>
                      </a:r>
                    </a:p>
                  </a:txBody>
                  <a:tcPr>
                    <a:solidFill>
                      <a:schemeClr val="bg1">
                        <a:lumMod val="85000"/>
                      </a:schemeClr>
                    </a:solidFill>
                  </a:tcPr>
                </a:tc>
                <a:tc>
                  <a:txBody>
                    <a:bodyPr/>
                    <a:lstStyle/>
                    <a:p>
                      <a:pPr algn="ctr"/>
                      <a:r>
                        <a:rPr kumimoji="1" lang="ja-JP" altLang="en-US" sz="1200" dirty="0">
                          <a:latin typeface="Meiryo UI" panose="020B0604030504040204" pitchFamily="50" charset="-128"/>
                          <a:ea typeface="Meiryo UI" panose="020B0604030504040204" pitchFamily="50" charset="-128"/>
                        </a:rPr>
                        <a:t>採択年度</a:t>
                      </a:r>
                    </a:p>
                  </a:txBody>
                  <a:tcPr>
                    <a:solidFill>
                      <a:schemeClr val="bg1">
                        <a:lumMod val="85000"/>
                      </a:schemeClr>
                    </a:solidFill>
                  </a:tcPr>
                </a:tc>
                <a:extLst>
                  <a:ext uri="{0D108BD9-81ED-4DB2-BD59-A6C34878D82A}">
                    <a16:rowId xmlns:a16="http://schemas.microsoft.com/office/drawing/2014/main" val="10000"/>
                  </a:ext>
                </a:extLst>
              </a:tr>
              <a:tr h="238929">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pPr algn="l"/>
                      <a:endParaRPr kumimoji="1" lang="ja-JP" altLang="en-US" sz="120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238929">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pPr algn="l"/>
                      <a:endParaRPr kumimoji="1" lang="ja-JP" altLang="en-US" sz="120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067295386"/>
                  </a:ext>
                </a:extLst>
              </a:tr>
              <a:tr h="238929">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bl>
          </a:graphicData>
        </a:graphic>
      </p:graphicFrame>
      <p:sp>
        <p:nvSpPr>
          <p:cNvPr id="3" name="テキスト ボックス 2">
            <a:extLst>
              <a:ext uri="{FF2B5EF4-FFF2-40B4-BE49-F238E27FC236}">
                <a16:creationId xmlns:a16="http://schemas.microsoft.com/office/drawing/2014/main" id="{D481B9F8-4D28-F9FE-085B-63343B16A20B}"/>
              </a:ext>
            </a:extLst>
          </p:cNvPr>
          <p:cNvSpPr txBox="1"/>
          <p:nvPr/>
        </p:nvSpPr>
        <p:spPr>
          <a:xfrm>
            <a:off x="132035" y="4683167"/>
            <a:ext cx="8939796" cy="1754326"/>
          </a:xfrm>
          <a:prstGeom prst="rect">
            <a:avLst/>
          </a:prstGeom>
          <a:noFill/>
        </p:spPr>
        <p:txBody>
          <a:bodyPr wrap="square" rtlCol="0">
            <a:spAutoFit/>
          </a:bodyPr>
          <a:lstStyle/>
          <a:p>
            <a:pPr marR="0" lvl="0" algn="l" defTabSz="457200" rtl="0" eaLnBrk="1" fontAlgn="auto" latinLnBrk="0" hangingPunct="1">
              <a:lnSpc>
                <a:spcPct val="100000"/>
              </a:lnSpc>
              <a:spcBef>
                <a:spcPts val="0"/>
              </a:spcBef>
              <a:spcAft>
                <a:spcPts val="600"/>
              </a:spcAft>
              <a:buClrTx/>
              <a:buSzTx/>
              <a:buFontTx/>
              <a:buNone/>
              <a:tabLst/>
              <a:defRPr/>
            </a:pPr>
            <a:r>
              <a:rPr lang="ja-JP" altLang="en-US" sz="1400" dirty="0">
                <a:solidFill>
                  <a:srgbClr val="FF0000"/>
                </a:solidFill>
                <a:latin typeface="ＭＳ Ｐゴシック" panose="020B0600070205080204" pitchFamily="50" charset="-128"/>
              </a:rPr>
              <a:t>（以下の記載要領は申請時に削除可）</a:t>
            </a:r>
            <a:endParaRPr lang="en-US" altLang="ja-JP" sz="1400" dirty="0">
              <a:solidFill>
                <a:srgbClr val="FF0000"/>
              </a:solidFill>
              <a:latin typeface="ＭＳ Ｐゴシック" panose="020B0600070205080204" pitchFamily="50" charset="-128"/>
            </a:endParaRP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ja-JP" altLang="en-US" sz="1400" dirty="0">
                <a:solidFill>
                  <a:srgbClr val="FF0000"/>
                </a:solidFill>
                <a:latin typeface="ＭＳ Ｐゴシック" panose="020B0600070205080204" pitchFamily="50" charset="-128"/>
              </a:rPr>
              <a:t>評価ポイント②（施策間連携）及び③（地域間連携）に該当し、かつ、国の支援事業と連携を図る場合に、当該支援事業について記載する（加点の際の参考情報として活用する）。「国の支援事業」とは、様式「２．スマートシティ関連事業への応募状況」における５事業以外の事業とし、国の交付金、補助金、委託費等によるものとする（本事業の申請者以外の者が申請したものを含む）。　</a:t>
            </a:r>
            <a:endParaRPr lang="en-US" altLang="ja-JP" sz="1400" dirty="0">
              <a:solidFill>
                <a:srgbClr val="FF0000"/>
              </a:solidFill>
              <a:latin typeface="ＭＳ Ｐゴシック" panose="020B0600070205080204" pitchFamily="50" charset="-128"/>
            </a:endParaRP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ja-JP" altLang="en-US" sz="1400" dirty="0">
                <a:solidFill>
                  <a:srgbClr val="FF0000"/>
                </a:solidFill>
                <a:latin typeface="ＭＳ Ｐゴシック" panose="020B0600070205080204" pitchFamily="50" charset="-128"/>
              </a:rPr>
              <a:t>併せて、次ページ「（３）合同審査評価ポイントを満たしている理由」に、これらの国の支援事業がどのように施策間連携や地域間連携に関わっているのかを記載する。</a:t>
            </a:r>
            <a:endParaRPr lang="en-US" altLang="ja-JP" sz="1400" dirty="0">
              <a:solidFill>
                <a:srgbClr val="FF0000"/>
              </a:solidFill>
              <a:latin typeface="ＭＳ Ｐゴシック" panose="020B0600070205080204" pitchFamily="50" charset="-128"/>
            </a:endParaRPr>
          </a:p>
        </p:txBody>
      </p:sp>
    </p:spTree>
    <p:extLst>
      <p:ext uri="{BB962C8B-B14F-4D97-AF65-F5344CB8AC3E}">
        <p14:creationId xmlns:p14="http://schemas.microsoft.com/office/powerpoint/2010/main" val="41332608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9"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950"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951" name="Text Box 4"/>
          <p:cNvSpPr txBox="1">
            <a:spLocks noChangeArrowheads="1"/>
          </p:cNvSpPr>
          <p:nvPr/>
        </p:nvSpPr>
        <p:spPr>
          <a:xfrm>
            <a:off x="107504" y="608117"/>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（４）「汎用性・発展性」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952"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953" name="表 8"/>
          <p:cNvGraphicFramePr>
            <a:graphicFrameLocks noGrp="1"/>
          </p:cNvGraphicFramePr>
          <p:nvPr/>
        </p:nvGraphicFramePr>
        <p:xfrm>
          <a:off x="334796" y="1137050"/>
          <a:ext cx="8474408" cy="5507274"/>
        </p:xfrm>
        <a:graphic>
          <a:graphicData uri="http://schemas.openxmlformats.org/drawingml/2006/table">
            <a:tbl>
              <a:tblPr/>
              <a:tblGrid>
                <a:gridCol w="348772">
                  <a:extLst>
                    <a:ext uri="{9D8B030D-6E8A-4147-A177-3AD203B41FA5}">
                      <a16:colId xmlns:a16="http://schemas.microsoft.com/office/drawing/2014/main" val="20000"/>
                    </a:ext>
                  </a:extLst>
                </a:gridCol>
                <a:gridCol w="8125636">
                  <a:extLst>
                    <a:ext uri="{9D8B030D-6E8A-4147-A177-3AD203B41FA5}">
                      <a16:colId xmlns:a16="http://schemas.microsoft.com/office/drawing/2014/main" val="20001"/>
                    </a:ext>
                  </a:extLst>
                </a:gridCol>
              </a:tblGrid>
              <a:tr h="419742">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④</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p>
                      <a:pPr marR="44450" indent="0" algn="ctr">
                        <a:spcAft>
                          <a:spcPts val="0"/>
                        </a:spcAft>
                        <a:tabLst>
                          <a:tab pos="2700020" algn="ctr"/>
                          <a:tab pos="5400040" algn="r"/>
                        </a:tabLst>
                      </a:pPr>
                      <a:endParaRPr kumimoji="1" 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オープン</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API】</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HP</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に</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API</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公開するとともに、スマートシティ官民連携</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PF</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サイト上にその</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URL</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を公開すること</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155835">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開発者サイトを</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HP</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掲載し</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API</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の取得方法などを公開するとともに、スマートシティ官民連携</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PF</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サイト</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開発者サイトの</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URL</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を公開する。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59154">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⑤</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クラウド・バイ・デフォルト原則</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及びアプリケーションをクラウド上で構築すること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28769">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拡張可能性を考慮した</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システム設計をするとともに、クラウド上で構築するようベンダへ発注予定であ</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る</a:t>
                      </a:r>
                      <a:r>
                        <a:rPr kumimoji="1" lang="ja-JP" altLang="en-US" sz="1200" i="1" kern="100" dirty="0">
                          <a:solidFill>
                            <a:srgbClr val="FFAA01"/>
                          </a:solidFill>
                          <a:latin typeface="Meiryo UI" panose="020B0604030504040204" pitchFamily="50" charset="-128"/>
                          <a:ea typeface="ＭＳ ゴシック" panose="020B0609070205080204" pitchFamily="49" charset="-128"/>
                          <a:cs typeface="Meiryo UI" panose="020B0604030504040204" pitchFamily="50" charset="-128"/>
                        </a:rPr>
                        <a:t>。</a:t>
                      </a:r>
                      <a:endParaRPr kumimoji="1" lang="en-US" altLang="ja-JP" sz="1200" i="1" kern="100" dirty="0">
                        <a:solidFill>
                          <a:srgbClr val="FFAA01"/>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19518">
                <a:tc rowSpan="2">
                  <a:txBody>
                    <a:bodyPr/>
                    <a:lstStyle/>
                    <a:p>
                      <a:pPr marL="0" marR="44450" indent="0" algn="l"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⑥</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88900" marR="44450" indent="0" algn="l" defTabSz="914400" rtl="0" eaLnBrk="1" latinLnBrk="0" hangingPunct="1">
                        <a:spcAft>
                          <a:spcPts val="0"/>
                        </a:spcAft>
                        <a:tabLst>
                          <a:tab pos="2700020" algn="ctr"/>
                          <a:tab pos="5400040" algn="r"/>
                        </a:tabLst>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データモデル</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88900" marR="44450" indent="0" algn="l" defTabSz="914400" rtl="0" eaLnBrk="1" latinLnBrk="0" hangingPunct="1">
                        <a:spcAft>
                          <a:spcPts val="0"/>
                        </a:spcAft>
                        <a:tabLst>
                          <a:tab pos="2700020" algn="ctr"/>
                          <a:tab pos="5400040" algn="r"/>
                        </a:tabLst>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データフォーマットについて、標準化されたフォーマットがある場合はそのフォーマットを使用すること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24256">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と</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については</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（独）情報処理推進機構が策定した「共通語彙基盤」</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と</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については内閣府「</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2020</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年度 スーパーシティのデータ連携基盤に関する調査業務 データ連携基盤技術報告書」（</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2021</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年</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3</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月）</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に基づくデータ</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モデル</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を使用する予定であ</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る。</a:t>
                      </a:r>
                      <a:endPar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954"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955"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AFAC8300-1680-4329-9ADC-E5080EBF74C4}"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20</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8529773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7"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958"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959" name="Text Box 4"/>
          <p:cNvSpPr txBox="1">
            <a:spLocks noChangeArrowheads="1"/>
          </p:cNvSpPr>
          <p:nvPr/>
        </p:nvSpPr>
        <p:spPr>
          <a:xfrm>
            <a:off x="107504" y="608117"/>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（４）「汎用性・発展性」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960"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961" name="表 8"/>
          <p:cNvGraphicFramePr>
            <a:graphicFrameLocks noGrp="1"/>
          </p:cNvGraphicFramePr>
          <p:nvPr/>
        </p:nvGraphicFramePr>
        <p:xfrm>
          <a:off x="334796" y="1137050"/>
          <a:ext cx="8474408" cy="2272896"/>
        </p:xfrm>
        <a:graphic>
          <a:graphicData uri="http://schemas.openxmlformats.org/drawingml/2006/table">
            <a:tbl>
              <a:tblPr/>
              <a:tblGrid>
                <a:gridCol w="348772">
                  <a:extLst>
                    <a:ext uri="{9D8B030D-6E8A-4147-A177-3AD203B41FA5}">
                      <a16:colId xmlns:a16="http://schemas.microsoft.com/office/drawing/2014/main" val="20000"/>
                    </a:ext>
                  </a:extLst>
                </a:gridCol>
                <a:gridCol w="8125636">
                  <a:extLst>
                    <a:ext uri="{9D8B030D-6E8A-4147-A177-3AD203B41FA5}">
                      <a16:colId xmlns:a16="http://schemas.microsoft.com/office/drawing/2014/main" val="20001"/>
                    </a:ext>
                  </a:extLst>
                </a:gridCol>
              </a:tblGrid>
              <a:tr h="519518">
                <a:tc rowSpan="2">
                  <a:txBody>
                    <a:bodyPr/>
                    <a:lstStyle/>
                    <a:p>
                      <a:pPr marL="0" marR="44450" indent="0" algn="l"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⑦</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88900" marR="44450" indent="0" algn="l" defTabSz="914400" rtl="0" eaLnBrk="1" latinLnBrk="0" hangingPunct="1">
                        <a:spcAft>
                          <a:spcPts val="0"/>
                        </a:spcAft>
                        <a:tabLst>
                          <a:tab pos="2700020" algn="ctr"/>
                          <a:tab pos="5400040" algn="r"/>
                        </a:tabLst>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相互利用</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88900" marR="44450" indent="0" algn="l" defTabSz="914400" rtl="0" eaLnBrk="1" latinLnBrk="0" hangingPunct="1">
                        <a:spcAft>
                          <a:spcPts val="0"/>
                        </a:spcAft>
                        <a:tabLst>
                          <a:tab pos="2700020" algn="ctr"/>
                          <a:tab pos="5400040" algn="r"/>
                        </a:tabLst>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について、デジタル庁の推奨モジュールをベースとすることなどにより、他の都市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との間でアプリケーションやデータの相互利用・連携を促進することとしているか。</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24256">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については、デジタル庁が推奨している○○を使用する。</a:t>
                      </a:r>
                      <a:endPar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962"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963"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36E819F3-B866-43EB-A30F-83BDD1476CDC}"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21</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26863883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5"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966"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967" name="Text Box 4"/>
          <p:cNvSpPr txBox="1">
            <a:spLocks noChangeArrowheads="1"/>
          </p:cNvSpPr>
          <p:nvPr/>
        </p:nvSpPr>
        <p:spPr>
          <a:xfrm>
            <a:off x="0" y="576000"/>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（５）「有効性・効率性」</a:t>
            </a:r>
          </a:p>
        </p:txBody>
      </p:sp>
      <p:sp>
        <p:nvSpPr>
          <p:cNvPr id="1968"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969" name="正方形/長方形 9"/>
          <p:cNvSpPr/>
          <p:nvPr/>
        </p:nvSpPr>
        <p:spPr>
          <a:xfrm>
            <a:off x="179513" y="1044278"/>
            <a:ext cx="8640960" cy="461665"/>
          </a:xfrm>
          <a:prstGeom prst="rect">
            <a:avLst/>
          </a:prstGeom>
        </p:spPr>
        <p:txBody>
          <a:bodyPr wrap="square">
            <a:spAutoFit/>
          </a:bodyPr>
          <a:lstStyle/>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ja-JP"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p:txBody>
      </p:sp>
      <p:graphicFrame>
        <p:nvGraphicFramePr>
          <p:cNvPr id="1970" name="表 8"/>
          <p:cNvGraphicFramePr>
            <a:graphicFrameLocks noGrp="1"/>
          </p:cNvGraphicFramePr>
          <p:nvPr/>
        </p:nvGraphicFramePr>
        <p:xfrm>
          <a:off x="334796" y="1087201"/>
          <a:ext cx="8474408" cy="5168424"/>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397583">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①</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都道府県データ連携共同利用ビジョン</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都道府県において、各自県内の自治体等へ共同利用ビジョンについて協議をしていること。</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市区町村においては、都道府県と協議していること。</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00000">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ja-JP"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0" marR="44450" indent="0" algn="just">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総務省</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-26</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のとおり、都道府県と各自県内の自治体等へ共同利用ビジョンについて協議している。</a:t>
                      </a:r>
                      <a:endParaRPr lang="en-US" altLang="ja-JP" sz="1200" kern="100" dirty="0">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21325">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②</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３つの基本理念：分野間連携①</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複数分野のデータ及びサービスを都市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に接続するものであること。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10504">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ja-JP"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0" marR="44450" indent="0" algn="just">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本事業では、構築する都市</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に、○○、○○のデータ及び○○、○○のサービスを接続する。</a:t>
                      </a:r>
                      <a:endParaRPr lang="en-US" altLang="ja-JP" sz="1200" kern="100" dirty="0">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08485">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③</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３つの基本理念：分野間連携②</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を介してデータを分野間連携（</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）することで、新たな価値を生み出すサービスを提供するものであること</a:t>
                      </a:r>
                    </a:p>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※①one to many</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1</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分野のデータを複数分野で利用）パターン、②</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many to one</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（複数分野のデータを１分野で利用）パターン</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512000">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○○及び○○のデータを連携させることで、○○を</a:t>
                      </a:r>
                      <a:r>
                        <a:rPr kumimoji="1" lang="ja-JP" altLang="en-US" sz="1200" i="1" kern="100" dirty="0" err="1">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～する</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サービスを提供する。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・〇〇のデータを○○と○○のサービスで活用する。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971"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972"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E1B767A3-7078-47AE-97DF-D75E26148F02}"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22</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973" name="正方形/長方形 13"/>
          <p:cNvSpPr/>
          <p:nvPr/>
        </p:nvSpPr>
        <p:spPr>
          <a:xfrm>
            <a:off x="5858152" y="5252368"/>
            <a:ext cx="2939220" cy="97076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図表（任意）</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5113835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5"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976"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977" name="Text Box 4"/>
          <p:cNvSpPr txBox="1">
            <a:spLocks noChangeArrowheads="1"/>
          </p:cNvSpPr>
          <p:nvPr/>
        </p:nvSpPr>
        <p:spPr>
          <a:xfrm>
            <a:off x="0" y="576000"/>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（５）「有効性・効率性」</a:t>
            </a:r>
          </a:p>
        </p:txBody>
      </p:sp>
      <p:sp>
        <p:nvSpPr>
          <p:cNvPr id="1978"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979" name="正方形/長方形 9"/>
          <p:cNvSpPr/>
          <p:nvPr/>
        </p:nvSpPr>
        <p:spPr>
          <a:xfrm>
            <a:off x="179513" y="1044278"/>
            <a:ext cx="8640960" cy="461665"/>
          </a:xfrm>
          <a:prstGeom prst="rect">
            <a:avLst/>
          </a:prstGeom>
        </p:spPr>
        <p:txBody>
          <a:bodyPr wrap="square">
            <a:spAutoFit/>
          </a:bodyPr>
          <a:lstStyle/>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ja-JP"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p:txBody>
      </p:sp>
      <p:graphicFrame>
        <p:nvGraphicFramePr>
          <p:cNvPr id="1980" name="表 8"/>
          <p:cNvGraphicFramePr>
            <a:graphicFrameLocks noGrp="1"/>
          </p:cNvGraphicFramePr>
          <p:nvPr/>
        </p:nvGraphicFramePr>
        <p:xfrm>
          <a:off x="334796" y="1087201"/>
          <a:ext cx="8474408" cy="5338596"/>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397583">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④</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パーソナルデータの活用</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パーソナルデータを活用することで、個人に最適化したサービスを提供するものであること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00000">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○○サービスについては、○○のデータのほか、マイナンバーカードの個人認証機能を活用して○○のデータを取得し、利用者一人一人に適した○○を提供する。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21325">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⑤</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先端技術使用等</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AI</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など先端技術を用いて、データを高度に解析し、それを利活用したサービスの実装を都市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上で予定していること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06448">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AI</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カメラを使用して取得されたデータを活用している。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AI</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により連携データを制御している。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08485">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⑥</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３つの基本理念：都市間連携①</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複数の地域で都市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を共同利用するなど、都市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を効率的に活用するものであること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512000">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ja-JP"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0" marR="44450" indent="0" algn="just">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本事業で構築する都市</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は、○○市及び○○町（</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or</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都道府県内の○つの市町）と共同利用する予定である。</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・本事業では、○○市が構築した（</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or</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○○社が○○市において構築・実装した）都市</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を共同利用し、当該都市</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に当市のサービスを接続するものである。</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・本事業は、○○市が構築した（</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or</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○○社が○○市において構築・実装した）ものと同種の都市</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を構築するものであり、イニシャルコストを削減するとともに、○○市の都市</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との接続を容易にするものである。</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令和７年度以降についても、該当する予定があれば、可能な範囲で具体的に記載すること。</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また、共同利用の具体的な予定が立っていなくとも、近隣自治体との共同利用実現に向けて取り組む予定があれば、適宜記載すること。</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981"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982"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29101C8C-7F49-469E-920A-955DC28A3548}"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23</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9395943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4"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985"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986" name="Text Box 4"/>
          <p:cNvSpPr txBox="1">
            <a:spLocks noChangeArrowheads="1"/>
          </p:cNvSpPr>
          <p:nvPr/>
        </p:nvSpPr>
        <p:spPr>
          <a:xfrm>
            <a:off x="0" y="576000"/>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（５）「有効性・効率性」</a:t>
            </a:r>
          </a:p>
        </p:txBody>
      </p:sp>
      <p:sp>
        <p:nvSpPr>
          <p:cNvPr id="1987"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988" name="正方形/長方形 9"/>
          <p:cNvSpPr/>
          <p:nvPr/>
        </p:nvSpPr>
        <p:spPr>
          <a:xfrm>
            <a:off x="179513" y="1044278"/>
            <a:ext cx="8640960" cy="461665"/>
          </a:xfrm>
          <a:prstGeom prst="rect">
            <a:avLst/>
          </a:prstGeom>
        </p:spPr>
        <p:txBody>
          <a:bodyPr wrap="square">
            <a:spAutoFit/>
          </a:bodyPr>
          <a:lstStyle/>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ja-JP"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p:txBody>
      </p:sp>
      <p:graphicFrame>
        <p:nvGraphicFramePr>
          <p:cNvPr id="1989" name="表 8"/>
          <p:cNvGraphicFramePr>
            <a:graphicFrameLocks noGrp="1"/>
          </p:cNvGraphicFramePr>
          <p:nvPr/>
        </p:nvGraphicFramePr>
        <p:xfrm>
          <a:off x="334796" y="1087201"/>
          <a:ext cx="8474408" cy="3169791"/>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397583">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⑦</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３つの基本理念：都市間連携②</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を介してデータを都市間連携することで、新たな価値を生み出すサービスを提供するものであること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00000">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○○サービスについて、当市のデータと○○市のデータを連携させることで、～の面においてより高度なサービスを提供する。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令和７年度以降についても、該当する予定があれば、可能な範囲で具体的に記載すること。</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21325">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⑧</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横展開</a:t>
                      </a: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構築したシステム等の情報や得られた知見を他の自治体に共有し、事例の横展開に貢献する取組であること</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06448">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u="none"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・デジタル庁の公表する推奨モジュールをベースに都市</a:t>
                      </a:r>
                      <a:r>
                        <a:rPr kumimoji="1" lang="en-US" altLang="ja-JP" sz="1200" i="1" u="none"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u="none" kern="100" noProof="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を構築する</a:t>
                      </a:r>
                      <a:r>
                        <a:rPr kumimoji="1" lang="ja-JP" altLang="en-US" sz="1200" i="1" u="none"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こと等によりデータやアプリケーションの横展開を図る。</a:t>
                      </a:r>
                      <a:endParaRPr kumimoji="1" lang="en-US" altLang="ja-JP" sz="1200" i="1" u="none"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・構築した都市</a:t>
                      </a:r>
                      <a:r>
                        <a:rPr kumimoji="1" lang="en-US" altLang="ja-JP" sz="1200" i="1"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の設計書等を、類似の地域課題を抱える○○市と共有又は開示することにより横展開を目指す。</a:t>
                      </a:r>
                      <a:endParaRPr kumimoji="1" lang="en-US" altLang="ja-JP" sz="1200" i="1"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990"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99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32</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6556273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3"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994"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995" name="Text Box 4"/>
          <p:cNvSpPr txBox="1">
            <a:spLocks noChangeArrowheads="1"/>
          </p:cNvSpPr>
          <p:nvPr/>
        </p:nvSpPr>
        <p:spPr>
          <a:xfrm>
            <a:off x="0" y="530320"/>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（６）「その他」</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996"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997" name="正方形/長方形 9"/>
          <p:cNvSpPr/>
          <p:nvPr/>
        </p:nvSpPr>
        <p:spPr>
          <a:xfrm>
            <a:off x="179513" y="1044278"/>
            <a:ext cx="8640960" cy="461665"/>
          </a:xfrm>
          <a:prstGeom prst="rect">
            <a:avLst/>
          </a:prstGeom>
        </p:spPr>
        <p:txBody>
          <a:bodyPr wrap="square">
            <a:spAutoFit/>
          </a:bodyPr>
          <a:lstStyle/>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ja-JP"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p:txBody>
      </p:sp>
      <p:graphicFrame>
        <p:nvGraphicFramePr>
          <p:cNvPr id="1998" name="表 8"/>
          <p:cNvGraphicFramePr>
            <a:graphicFrameLocks noGrp="1"/>
          </p:cNvGraphicFramePr>
          <p:nvPr/>
        </p:nvGraphicFramePr>
        <p:xfrm>
          <a:off x="334796" y="1109561"/>
          <a:ext cx="8474408" cy="5547604"/>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447231">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①</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R="44450" indent="0" algn="ctr">
                        <a:spcAft>
                          <a:spcPts val="0"/>
                        </a:spcAft>
                        <a:tabLst>
                          <a:tab pos="2700020" algn="ctr"/>
                          <a:tab pos="5400040" algn="r"/>
                        </a:tabLst>
                      </a:pPr>
                      <a:endParaRPr kumimoji="1" 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５つの基本原則：セキュリティの確保</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スマートシティセキュリティガイドライン（第</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2.0</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版）を参考としながら適切なセキュリティ対策を実施すること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20080">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スマートシティセキュリティガイドライン（第</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2.0</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版）</a:t>
                      </a:r>
                      <a:r>
                        <a:rPr kumimoji="1" lang="en-US" altLang="ja-JP" sz="1200" i="1" kern="100" baseline="300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を参考に適切なセキュリティ対策を実施する。詳細は応募様式共通部分後のスマートシティセキュリティガイドライン導入チェックシートに記載。</a:t>
                      </a:r>
                      <a:endPar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63261">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②</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サプライチェーンリスク</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err="1">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機材、端末などがサプライチェーンリスクを考慮したものであること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24971">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err="1">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機材、端末などはサプライチェーンリスクが考慮されたものを調達することとしており・・・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63261">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③</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５つの基本原則：プライバシーの確保</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プライバシー影響評価（</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PIA</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）を実施するなど、プライバシーを確保したものであること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64106">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just">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本事業実施前にプライバシー影響評価（</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PIA</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）を実施することとしており･･･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999"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2000" name="正方形/長方形 13"/>
          <p:cNvSpPr/>
          <p:nvPr/>
        </p:nvSpPr>
        <p:spPr>
          <a:xfrm>
            <a:off x="6468411" y="4941168"/>
            <a:ext cx="2065317" cy="158417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（任意）</a:t>
            </a:r>
          </a:p>
        </p:txBody>
      </p:sp>
      <p:sp>
        <p:nvSpPr>
          <p:cNvPr id="2001"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254AE4FC-4867-4F83-A8D5-3B90D26F7548}"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25</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24055847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3"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事業スケジュール</a:t>
            </a:r>
          </a:p>
        </p:txBody>
      </p:sp>
      <p:sp>
        <p:nvSpPr>
          <p:cNvPr id="2004"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2005" name="Rectangle 66"/>
          <p:cNvSpPr>
            <a:spLocks noChangeArrowheads="1"/>
          </p:cNvSpPr>
          <p:nvPr/>
        </p:nvSpPr>
        <p:spPr>
          <a:xfrm>
            <a:off x="108536" y="980728"/>
            <a:ext cx="8855951"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2006" name="Text Box 4"/>
          <p:cNvSpPr txBox="1">
            <a:spLocks noChangeArrowheads="1"/>
          </p:cNvSpPr>
          <p:nvPr/>
        </p:nvSpPr>
        <p:spPr>
          <a:xfrm>
            <a:off x="0" y="592835"/>
            <a:ext cx="74523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事業スケジュール</a:t>
            </a:r>
          </a:p>
        </p:txBody>
      </p:sp>
      <p:sp>
        <p:nvSpPr>
          <p:cNvPr id="2007" name="正方形/長方形 12"/>
          <p:cNvSpPr/>
          <p:nvPr/>
        </p:nvSpPr>
        <p:spPr>
          <a:xfrm>
            <a:off x="108536" y="1084321"/>
            <a:ext cx="8712285" cy="52322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事業ごとに各実施項目の手順が分かるように整理し記入してください。</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（例）</a:t>
            </a:r>
          </a:p>
        </p:txBody>
      </p:sp>
      <p:graphicFrame>
        <p:nvGraphicFramePr>
          <p:cNvPr id="2008" name="表 13"/>
          <p:cNvGraphicFramePr>
            <a:graphicFrameLocks noGrp="1"/>
          </p:cNvGraphicFramePr>
          <p:nvPr/>
        </p:nvGraphicFramePr>
        <p:xfrm>
          <a:off x="270766" y="1617042"/>
          <a:ext cx="8591662" cy="4584248"/>
        </p:xfrm>
        <a:graphic>
          <a:graphicData uri="http://schemas.openxmlformats.org/drawingml/2006/table">
            <a:tbl>
              <a:tblPr firstRow="1" bandRow="1"/>
              <a:tblGrid>
                <a:gridCol w="1564930">
                  <a:extLst>
                    <a:ext uri="{9D8B030D-6E8A-4147-A177-3AD203B41FA5}">
                      <a16:colId xmlns:a16="http://schemas.microsoft.com/office/drawing/2014/main" val="20000"/>
                    </a:ext>
                  </a:extLst>
                </a:gridCol>
                <a:gridCol w="585561">
                  <a:extLst>
                    <a:ext uri="{9D8B030D-6E8A-4147-A177-3AD203B41FA5}">
                      <a16:colId xmlns:a16="http://schemas.microsoft.com/office/drawing/2014/main" val="20001"/>
                    </a:ext>
                  </a:extLst>
                </a:gridCol>
                <a:gridCol w="585561">
                  <a:extLst>
                    <a:ext uri="{9D8B030D-6E8A-4147-A177-3AD203B41FA5}">
                      <a16:colId xmlns:a16="http://schemas.microsoft.com/office/drawing/2014/main" val="20002"/>
                    </a:ext>
                  </a:extLst>
                </a:gridCol>
                <a:gridCol w="585561">
                  <a:extLst>
                    <a:ext uri="{9D8B030D-6E8A-4147-A177-3AD203B41FA5}">
                      <a16:colId xmlns:a16="http://schemas.microsoft.com/office/drawing/2014/main" val="20003"/>
                    </a:ext>
                  </a:extLst>
                </a:gridCol>
                <a:gridCol w="585561">
                  <a:extLst>
                    <a:ext uri="{9D8B030D-6E8A-4147-A177-3AD203B41FA5}">
                      <a16:colId xmlns:a16="http://schemas.microsoft.com/office/drawing/2014/main" val="20004"/>
                    </a:ext>
                  </a:extLst>
                </a:gridCol>
                <a:gridCol w="585561">
                  <a:extLst>
                    <a:ext uri="{9D8B030D-6E8A-4147-A177-3AD203B41FA5}">
                      <a16:colId xmlns:a16="http://schemas.microsoft.com/office/drawing/2014/main" val="20005"/>
                    </a:ext>
                  </a:extLst>
                </a:gridCol>
                <a:gridCol w="585561">
                  <a:extLst>
                    <a:ext uri="{9D8B030D-6E8A-4147-A177-3AD203B41FA5}">
                      <a16:colId xmlns:a16="http://schemas.microsoft.com/office/drawing/2014/main" val="20006"/>
                    </a:ext>
                  </a:extLst>
                </a:gridCol>
                <a:gridCol w="585561">
                  <a:extLst>
                    <a:ext uri="{9D8B030D-6E8A-4147-A177-3AD203B41FA5}">
                      <a16:colId xmlns:a16="http://schemas.microsoft.com/office/drawing/2014/main" val="20007"/>
                    </a:ext>
                  </a:extLst>
                </a:gridCol>
                <a:gridCol w="585561">
                  <a:extLst>
                    <a:ext uri="{9D8B030D-6E8A-4147-A177-3AD203B41FA5}">
                      <a16:colId xmlns:a16="http://schemas.microsoft.com/office/drawing/2014/main" val="20008"/>
                    </a:ext>
                  </a:extLst>
                </a:gridCol>
                <a:gridCol w="585561">
                  <a:extLst>
                    <a:ext uri="{9D8B030D-6E8A-4147-A177-3AD203B41FA5}">
                      <a16:colId xmlns:a16="http://schemas.microsoft.com/office/drawing/2014/main" val="20009"/>
                    </a:ext>
                  </a:extLst>
                </a:gridCol>
                <a:gridCol w="585561">
                  <a:extLst>
                    <a:ext uri="{9D8B030D-6E8A-4147-A177-3AD203B41FA5}">
                      <a16:colId xmlns:a16="http://schemas.microsoft.com/office/drawing/2014/main" val="20010"/>
                    </a:ext>
                  </a:extLst>
                </a:gridCol>
                <a:gridCol w="585561">
                  <a:extLst>
                    <a:ext uri="{9D8B030D-6E8A-4147-A177-3AD203B41FA5}">
                      <a16:colId xmlns:a16="http://schemas.microsoft.com/office/drawing/2014/main" val="20011"/>
                    </a:ext>
                  </a:extLst>
                </a:gridCol>
                <a:gridCol w="585561">
                  <a:extLst>
                    <a:ext uri="{9D8B030D-6E8A-4147-A177-3AD203B41FA5}">
                      <a16:colId xmlns:a16="http://schemas.microsoft.com/office/drawing/2014/main" val="20012"/>
                    </a:ext>
                  </a:extLst>
                </a:gridCol>
              </a:tblGrid>
              <a:tr h="369913">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a:latin typeface="Meiryo UI" panose="020B0604030504040204" pitchFamily="50" charset="-128"/>
                          <a:ea typeface="Meiryo UI" panose="020B0604030504040204" pitchFamily="50" charset="-128"/>
                        </a:rPr>
                        <a:t>2024</a:t>
                      </a:r>
                      <a:r>
                        <a:rPr kumimoji="1" lang="ja-JP" altLang="en-US" sz="800" dirty="0">
                          <a:latin typeface="Meiryo UI" panose="020B0604030504040204" pitchFamily="50" charset="-128"/>
                          <a:ea typeface="Meiryo UI" panose="020B0604030504040204" pitchFamily="50" charset="-128"/>
                        </a:rPr>
                        <a:t>年</a:t>
                      </a: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4</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5</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6</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7</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8</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9</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11</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12</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a:latin typeface="Meiryo UI" panose="020B0604030504040204" pitchFamily="50" charset="-128"/>
                          <a:ea typeface="Meiryo UI" panose="020B0604030504040204" pitchFamily="50" charset="-128"/>
                        </a:rPr>
                        <a:t>2025</a:t>
                      </a:r>
                      <a:r>
                        <a:rPr kumimoji="1" lang="ja-JP" altLang="en-US" sz="800" dirty="0">
                          <a:latin typeface="Meiryo UI" panose="020B0604030504040204" pitchFamily="50" charset="-128"/>
                          <a:ea typeface="Meiryo UI" panose="020B0604030504040204" pitchFamily="50" charset="-128"/>
                        </a:rPr>
                        <a:t>年</a:t>
                      </a: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solidFill>
                            <a:schemeClr val="bg1"/>
                          </a:solidFill>
                          <a:latin typeface="Meiryo UI" panose="020B0604030504040204" pitchFamily="50" charset="-128"/>
                          <a:ea typeface="Meiryo UI" panose="020B0604030504040204" pitchFamily="50" charset="-128"/>
                        </a:rPr>
                        <a:t>2</a:t>
                      </a:r>
                      <a:r>
                        <a:rPr kumimoji="1" lang="ja-JP" altLang="en-US" sz="1100" dirty="0">
                          <a:solidFill>
                            <a:schemeClr val="bg1"/>
                          </a:solidFill>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3</a:t>
                      </a:r>
                      <a:r>
                        <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16625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70629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A</a:t>
                      </a:r>
                      <a:r>
                        <a:rPr kumimoji="1" lang="ja-JP" altLang="en-US" sz="1100" dirty="0">
                          <a:solidFill>
                            <a:schemeClr val="tx1"/>
                          </a:solidFill>
                          <a:latin typeface="Meiryo UI" panose="020B0604030504040204" pitchFamily="50" charset="-128"/>
                          <a:ea typeface="Meiryo UI" panose="020B0604030504040204" pitchFamily="50" charset="-128"/>
                        </a:rPr>
                        <a:t>）○○サービス開発</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（事業費：○○万円）</a:t>
                      </a: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720080">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B</a:t>
                      </a:r>
                      <a:r>
                        <a:rPr kumimoji="1" lang="ja-JP" altLang="en-US" sz="1100" dirty="0">
                          <a:solidFill>
                            <a:schemeClr val="tx1"/>
                          </a:solidFill>
                          <a:latin typeface="Meiryo UI" panose="020B0604030504040204" pitchFamily="50" charset="-128"/>
                          <a:ea typeface="Meiryo UI" panose="020B0604030504040204" pitchFamily="50" charset="-128"/>
                        </a:rPr>
                        <a:t>）○○アプリ開発</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（事業費：○○万円）</a:t>
                      </a: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69567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C</a:t>
                      </a:r>
                      <a:r>
                        <a:rPr kumimoji="1" lang="ja-JP" altLang="en-US" sz="1100" dirty="0">
                          <a:solidFill>
                            <a:schemeClr val="tx1"/>
                          </a:solidFill>
                          <a:latin typeface="Meiryo UI" panose="020B0604030504040204" pitchFamily="50" charset="-128"/>
                          <a:ea typeface="Meiryo UI" panose="020B0604030504040204" pitchFamily="50" charset="-128"/>
                        </a:rPr>
                        <a:t>）都市</a:t>
                      </a:r>
                      <a:r>
                        <a:rPr kumimoji="1" lang="en-US" altLang="ja-JP" sz="1100" dirty="0">
                          <a:solidFill>
                            <a:schemeClr val="tx1"/>
                          </a:solidFill>
                          <a:latin typeface="Meiryo UI" panose="020B0604030504040204" pitchFamily="50" charset="-128"/>
                          <a:ea typeface="Meiryo UI" panose="020B0604030504040204" pitchFamily="50" charset="-128"/>
                        </a:rPr>
                        <a:t>OS</a:t>
                      </a:r>
                      <a:r>
                        <a:rPr kumimoji="1" lang="ja-JP" altLang="en-US" sz="1100" dirty="0">
                          <a:solidFill>
                            <a:schemeClr val="tx1"/>
                          </a:solidFill>
                          <a:latin typeface="Meiryo UI" panose="020B0604030504040204" pitchFamily="50" charset="-128"/>
                          <a:ea typeface="Meiryo UI" panose="020B0604030504040204" pitchFamily="50" charset="-128"/>
                        </a:rPr>
                        <a:t>整備</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（事業費：○○万円）</a:t>
                      </a: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74674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513378">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r h="57606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lang="ja-JP" altLang="en-US"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7"/>
                  </a:ext>
                </a:extLst>
              </a:tr>
            </a:tbl>
          </a:graphicData>
        </a:graphic>
      </p:graphicFrame>
      <p:sp>
        <p:nvSpPr>
          <p:cNvPr id="2009" name="ホームベース 15"/>
          <p:cNvSpPr/>
          <p:nvPr/>
        </p:nvSpPr>
        <p:spPr>
          <a:xfrm>
            <a:off x="4686748" y="2535753"/>
            <a:ext cx="90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２．システム設計</a:t>
            </a:r>
          </a:p>
        </p:txBody>
      </p:sp>
      <p:sp>
        <p:nvSpPr>
          <p:cNvPr id="2010" name="ホームベース 16"/>
          <p:cNvSpPr/>
          <p:nvPr/>
        </p:nvSpPr>
        <p:spPr>
          <a:xfrm>
            <a:off x="5583436" y="2656127"/>
            <a:ext cx="234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３．構築</a:t>
            </a:r>
          </a:p>
        </p:txBody>
      </p:sp>
      <p:sp>
        <p:nvSpPr>
          <p:cNvPr id="2011" name="ホームベース 17"/>
          <p:cNvSpPr/>
          <p:nvPr/>
        </p:nvSpPr>
        <p:spPr>
          <a:xfrm>
            <a:off x="7883187" y="2790602"/>
            <a:ext cx="97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４．稼働（実装）</a:t>
            </a:r>
          </a:p>
        </p:txBody>
      </p:sp>
      <p:sp>
        <p:nvSpPr>
          <p:cNvPr id="2012" name="正方形/長方形 26"/>
          <p:cNvSpPr/>
          <p:nvPr/>
        </p:nvSpPr>
        <p:spPr>
          <a:xfrm>
            <a:off x="5586748" y="6509431"/>
            <a:ext cx="3430800" cy="261610"/>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注）１枚に収めること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2013" name="正方形/長方形 2"/>
          <p:cNvSpPr/>
          <p:nvPr/>
        </p:nvSpPr>
        <p:spPr>
          <a:xfrm>
            <a:off x="629952" y="4653136"/>
            <a:ext cx="8118648" cy="1569660"/>
          </a:xfrm>
          <a:prstGeom prst="rect">
            <a:avLst/>
          </a:prstGeom>
          <a:solidFill>
            <a:schemeClr val="bg1"/>
          </a:solidFill>
        </p:spPr>
        <p:txBody>
          <a:bodyPr wrap="square">
            <a:spAutoFit/>
          </a:bodyPr>
          <a:lstStyle/>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ja-JP" altLang="en-US" sz="12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！注意点！</a:t>
            </a:r>
            <a:endParaRPr kumimoji="1" lang="en-US" altLang="ja-JP" sz="12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88900" marR="44450" lvl="0" indent="38100" algn="l" defTabSz="914400" rtl="0" eaLnBrk="0" fontAlgn="base" latinLnBrk="0" hangingPunct="0">
              <a:lnSpc>
                <a:spcPct val="100000"/>
              </a:lnSpc>
              <a:spcBef>
                <a:spcPct val="0"/>
              </a:spcBef>
              <a:spcAft>
                <a:spcPts val="0"/>
              </a:spcAft>
              <a:buClrTx/>
              <a:buSzTx/>
              <a:buFontTx/>
              <a:buNone/>
              <a:tabLst/>
              <a:defRPr/>
            </a:pPr>
            <a:r>
              <a:rPr kumimoji="1" lang="ja-JP" altLang="en-US" sz="12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①</a:t>
            </a:r>
            <a:r>
              <a:rPr kumimoji="1" lang="ja-JP" altLang="en-US" sz="12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総務省 「地域課題解決のためのスマートシティ推進事業」は</a:t>
            </a:r>
            <a:r>
              <a:rPr kumimoji="1" lang="ja-JP" altLang="en-US" sz="1200" b="0" i="1" u="none"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a:t>
            </a:r>
            <a:r>
              <a:rPr kumimoji="1" lang="ja-JP" altLang="en-US" sz="1200" b="0" i="1" u="sng"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都市</a:t>
            </a:r>
            <a:r>
              <a:rPr kumimoji="1" lang="en-US" altLang="ja-JP" sz="1200" b="0" i="1" u="sng"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OS</a:t>
            </a:r>
            <a:r>
              <a:rPr kumimoji="1" lang="ja-JP" altLang="en-US" sz="1200" b="0" i="1" u="sng"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（データ連携基盤等）及びそれに接続するサービス等の実装</a:t>
            </a:r>
            <a:r>
              <a:rPr kumimoji="1" lang="ja-JP" altLang="en-US" sz="1200" b="0" i="1" u="none"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に対する補助を行うものであることに留意すること。</a:t>
            </a:r>
            <a:r>
              <a:rPr kumimoji="1" lang="ja-JP" altLang="en-US" sz="12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また、本事業で構築したデータ連携基盤及びソリューションは最低５年間は運営し続ける必要がある。</a:t>
            </a:r>
            <a:endParaRPr kumimoji="1" lang="en-US" altLang="ja-JP" sz="12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88900" marR="44450" lvl="0" indent="38100" algn="l" defTabSz="914400" rtl="0" eaLnBrk="0" fontAlgn="base" latinLnBrk="0" hangingPunct="0">
              <a:lnSpc>
                <a:spcPct val="100000"/>
              </a:lnSpc>
              <a:spcBef>
                <a:spcPct val="0"/>
              </a:spcBef>
              <a:spcAft>
                <a:spcPts val="0"/>
              </a:spcAft>
              <a:buClrTx/>
              <a:buSzTx/>
              <a:buFontTx/>
              <a:buNone/>
              <a:tabLst/>
              <a:defRPr/>
            </a:pPr>
            <a:r>
              <a:rPr kumimoji="1" lang="ja-JP" altLang="en-US" sz="1200" b="0" i="1" u="none" strike="noStrike" kern="100" cap="none" spc="0" normalizeH="0" baseline="0" noProof="0" dirty="0">
                <a:ln>
                  <a:noFill/>
                </a:ln>
                <a:solidFill>
                  <a:srgbClr val="F73131"/>
                </a:solidFill>
                <a:effectLst/>
                <a:uLnTx/>
                <a:uFillTx/>
                <a:latin typeface="ＭＳ Ｐゴシック"/>
                <a:ea typeface="ＭＳ ゴシック" panose="020B0609070205080204" pitchFamily="49" charset="-128"/>
                <a:cs typeface="Meiryo UI" panose="020B0604030504040204" pitchFamily="50" charset="-128"/>
              </a:rPr>
              <a:t>　継続して運用しない場合、補助金の返還を求める可能性があることに留意すること。</a:t>
            </a:r>
            <a:endParaRPr kumimoji="1" lang="en-US" altLang="ja-JP" sz="1200" b="0" i="1" u="none" strike="noStrike" kern="100" cap="none" spc="0" normalizeH="0" baseline="0" noProof="0" dirty="0">
              <a:ln>
                <a:noFill/>
              </a:ln>
              <a:solidFill>
                <a:srgbClr val="F73131"/>
              </a:solidFill>
              <a:effectLst/>
              <a:uLnTx/>
              <a:uFillTx/>
              <a:latin typeface="ＭＳ Ｐゴシック"/>
              <a:ea typeface="ＭＳ ゴシック" panose="020B0609070205080204" pitchFamily="49" charset="-128"/>
              <a:cs typeface="Meiryo UI" panose="020B0604030504040204" pitchFamily="50" charset="-128"/>
            </a:endParaRPr>
          </a:p>
          <a:p>
            <a:pPr marL="268288" marR="44450" lvl="0" indent="-141288" algn="l" defTabSz="914400" rtl="0" eaLnBrk="0" fontAlgn="base" latinLnBrk="0" hangingPunct="0">
              <a:lnSpc>
                <a:spcPct val="100000"/>
              </a:lnSpc>
              <a:spcBef>
                <a:spcPct val="0"/>
              </a:spcBef>
              <a:spcAft>
                <a:spcPts val="0"/>
              </a:spcAft>
              <a:buClrTx/>
              <a:buSzTx/>
              <a:buFontTx/>
              <a:buNone/>
              <a:tabLst/>
              <a:defRPr/>
            </a:pPr>
            <a:r>
              <a:rPr kumimoji="1" lang="ja-JP" altLang="en-US" sz="1200" b="0" i="1" u="none" strike="noStrike" kern="100" cap="none" spc="0" normalizeH="0" baseline="0" noProof="0" dirty="0">
                <a:ln>
                  <a:noFill/>
                </a:ln>
                <a:solidFill>
                  <a:srgbClr val="F73131"/>
                </a:solidFill>
                <a:effectLst/>
                <a:uLnTx/>
                <a:uFillTx/>
                <a:latin typeface="ＭＳ Ｐゴシック"/>
                <a:ea typeface="ＭＳ ゴシック" panose="020B0609070205080204" pitchFamily="49" charset="-128"/>
                <a:cs typeface="Meiryo UI" panose="020B0604030504040204" pitchFamily="50" charset="-128"/>
              </a:rPr>
              <a:t>②交付決定日より前に支出負担行為にあたる契約の締結などを行った場合、補助金の対象外となります。（ただし、例えば、契約に先立つ事業者募集や選定作業、見積の取得など支出を伴わない準備行為については事前着手可能です。）</a:t>
            </a:r>
            <a:endParaRPr kumimoji="1" lang="en-US" altLang="ja-JP" sz="1200" b="0" i="1" u="none" strike="sngStrike" kern="100" cap="none" spc="0" normalizeH="0" baseline="0" noProof="0" dirty="0">
              <a:ln>
                <a:noFill/>
              </a:ln>
              <a:solidFill>
                <a:srgbClr val="0070C0"/>
              </a:solidFill>
              <a:effectLst/>
              <a:highlight>
                <a:srgbClr val="FFFF00"/>
              </a:highlight>
              <a:uLnTx/>
              <a:uFillTx/>
              <a:latin typeface="ＭＳ Ｐゴシック"/>
              <a:ea typeface="ＭＳ Ｐゴシック" panose="020B0600070205080204" pitchFamily="50" charset="-128"/>
              <a:cs typeface="+mn-cs"/>
            </a:endParaRPr>
          </a:p>
        </p:txBody>
      </p:sp>
      <p:sp>
        <p:nvSpPr>
          <p:cNvPr id="2014" name="正方形/長方形 22"/>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D4653F7B-82F8-4DC6-9BD9-720387948024}"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26</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2015" name="ホームベース 18"/>
          <p:cNvSpPr/>
          <p:nvPr/>
        </p:nvSpPr>
        <p:spPr>
          <a:xfrm>
            <a:off x="4192786" y="2406044"/>
            <a:ext cx="205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１．詳細計画作成・調査</a:t>
            </a:r>
          </a:p>
        </p:txBody>
      </p:sp>
      <p:sp>
        <p:nvSpPr>
          <p:cNvPr id="2016" name="ホームベース 18"/>
          <p:cNvSpPr/>
          <p:nvPr/>
        </p:nvSpPr>
        <p:spPr>
          <a:xfrm>
            <a:off x="1836600" y="2276335"/>
            <a:ext cx="234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０</a:t>
            </a:r>
            <a:r>
              <a:rPr kumimoji="1" lang="ja-JP" altLang="en-US" sz="800" b="0" i="0" u="none" strike="noStrike" kern="1200" cap="none" spc="0" normalizeH="0" baseline="0" noProof="0" dirty="0" err="1">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全体計画作成・調査</a:t>
            </a:r>
          </a:p>
        </p:txBody>
      </p:sp>
      <p:sp>
        <p:nvSpPr>
          <p:cNvPr id="2017" name="ホームベース 15"/>
          <p:cNvSpPr/>
          <p:nvPr/>
        </p:nvSpPr>
        <p:spPr>
          <a:xfrm>
            <a:off x="4686748" y="3956602"/>
            <a:ext cx="90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２．システム設計</a:t>
            </a:r>
          </a:p>
        </p:txBody>
      </p:sp>
      <p:sp>
        <p:nvSpPr>
          <p:cNvPr id="2018" name="ホームベース 16"/>
          <p:cNvSpPr/>
          <p:nvPr/>
        </p:nvSpPr>
        <p:spPr>
          <a:xfrm>
            <a:off x="5583436" y="4076976"/>
            <a:ext cx="234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３．構築</a:t>
            </a:r>
          </a:p>
        </p:txBody>
      </p:sp>
      <p:sp>
        <p:nvSpPr>
          <p:cNvPr id="2019" name="ホームベース 17"/>
          <p:cNvSpPr/>
          <p:nvPr/>
        </p:nvSpPr>
        <p:spPr>
          <a:xfrm>
            <a:off x="7883187" y="4211451"/>
            <a:ext cx="97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４．稼働（実装）</a:t>
            </a:r>
          </a:p>
        </p:txBody>
      </p:sp>
      <p:sp>
        <p:nvSpPr>
          <p:cNvPr id="2020" name="ホームベース 18"/>
          <p:cNvSpPr/>
          <p:nvPr/>
        </p:nvSpPr>
        <p:spPr>
          <a:xfrm>
            <a:off x="4192786" y="3826893"/>
            <a:ext cx="205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１．詳細計画作成・調査</a:t>
            </a:r>
          </a:p>
        </p:txBody>
      </p:sp>
      <p:sp>
        <p:nvSpPr>
          <p:cNvPr id="2021" name="ホームベース 18"/>
          <p:cNvSpPr/>
          <p:nvPr/>
        </p:nvSpPr>
        <p:spPr>
          <a:xfrm>
            <a:off x="1836600" y="3697184"/>
            <a:ext cx="234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０</a:t>
            </a:r>
            <a:r>
              <a:rPr kumimoji="1" lang="ja-JP" altLang="en-US" sz="800" b="0" i="0" u="none" strike="noStrike" kern="1200" cap="none" spc="0" normalizeH="0" baseline="0" noProof="0" dirty="0" err="1">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全体計画作成・調査</a:t>
            </a:r>
          </a:p>
        </p:txBody>
      </p:sp>
      <p:sp>
        <p:nvSpPr>
          <p:cNvPr id="2022" name="ホームベース 15"/>
          <p:cNvSpPr/>
          <p:nvPr/>
        </p:nvSpPr>
        <p:spPr>
          <a:xfrm>
            <a:off x="4686748" y="3263202"/>
            <a:ext cx="90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２．システム設計</a:t>
            </a:r>
          </a:p>
        </p:txBody>
      </p:sp>
      <p:sp>
        <p:nvSpPr>
          <p:cNvPr id="2023" name="ホームベース 16"/>
          <p:cNvSpPr/>
          <p:nvPr/>
        </p:nvSpPr>
        <p:spPr>
          <a:xfrm>
            <a:off x="5583436" y="3383576"/>
            <a:ext cx="234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３．構築</a:t>
            </a:r>
          </a:p>
        </p:txBody>
      </p:sp>
      <p:sp>
        <p:nvSpPr>
          <p:cNvPr id="2024" name="ホームベース 17"/>
          <p:cNvSpPr/>
          <p:nvPr/>
        </p:nvSpPr>
        <p:spPr>
          <a:xfrm>
            <a:off x="7883187" y="3518051"/>
            <a:ext cx="97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４．稼働（実装）</a:t>
            </a:r>
          </a:p>
        </p:txBody>
      </p:sp>
      <p:sp>
        <p:nvSpPr>
          <p:cNvPr id="2025" name="ホームベース 18"/>
          <p:cNvSpPr/>
          <p:nvPr/>
        </p:nvSpPr>
        <p:spPr>
          <a:xfrm>
            <a:off x="4192786" y="3133493"/>
            <a:ext cx="205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１．詳細計画作成・調査</a:t>
            </a:r>
          </a:p>
        </p:txBody>
      </p:sp>
      <p:sp>
        <p:nvSpPr>
          <p:cNvPr id="2026" name="ホームベース 18"/>
          <p:cNvSpPr/>
          <p:nvPr/>
        </p:nvSpPr>
        <p:spPr>
          <a:xfrm>
            <a:off x="1836600" y="3003784"/>
            <a:ext cx="234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０</a:t>
            </a:r>
            <a:r>
              <a:rPr kumimoji="1" lang="ja-JP" altLang="en-US" sz="800" b="0" i="0" u="none" strike="noStrike" kern="1200" cap="none" spc="0" normalizeH="0" baseline="0" noProof="0" dirty="0" err="1">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全体計画作成・調査</a:t>
            </a:r>
          </a:p>
        </p:txBody>
      </p:sp>
    </p:spTree>
    <p:extLst>
      <p:ext uri="{BB962C8B-B14F-4D97-AF65-F5344CB8AC3E}">
        <p14:creationId xmlns:p14="http://schemas.microsoft.com/office/powerpoint/2010/main" val="3211195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2400" b="1" dirty="0">
                <a:solidFill>
                  <a:srgbClr val="FFFFFF"/>
                </a:solidFill>
                <a:latin typeface="ＭＳ Ｐゴシック"/>
                <a:ea typeface="ＭＳ Ｐゴシック"/>
              </a:rPr>
              <a:t>2</a:t>
            </a:r>
            <a:r>
              <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rPr>
              <a:t>．合同審査評価ポイントへの該当性　</a:t>
            </a:r>
            <a:r>
              <a:rPr kumimoji="1" lang="en-US" altLang="ja-JP" sz="2400" b="1" i="0" u="none" strike="noStrike" kern="1200" cap="none" spc="0" normalizeH="0" baseline="0" noProof="0" dirty="0">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rPr>
              <a:t>申請者名</a:t>
            </a:r>
            <a:r>
              <a:rPr kumimoji="1" lang="en-US" altLang="ja-JP" sz="2400" b="1" i="0" u="none" strike="noStrike" kern="1200" cap="none" spc="0" normalizeH="0" baseline="0" noProof="0" dirty="0">
                <a:ln>
                  <a:noFill/>
                </a:ln>
                <a:solidFill>
                  <a:srgbClr val="FFFFFF"/>
                </a:solidFill>
                <a:effectLst/>
                <a:uLnTx/>
                <a:uFillTx/>
                <a:latin typeface="ＭＳ Ｐゴシック"/>
                <a:ea typeface="ＭＳ Ｐゴシック"/>
                <a:cs typeface="+mn-cs"/>
              </a:rPr>
              <a:t>】</a:t>
            </a:r>
            <a:endPar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A1264516-8899-442B-8DBF-9D5455FF797E}"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3</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3" name="テキスト ボックス 1"/>
          <p:cNvSpPr txBox="1"/>
          <p:nvPr/>
        </p:nvSpPr>
        <p:spPr>
          <a:xfrm>
            <a:off x="-180528" y="608682"/>
            <a:ext cx="8496944" cy="307777"/>
          </a:xfrm>
          <a:prstGeom prst="rect">
            <a:avLst/>
          </a:prstGeom>
          <a:noFill/>
        </p:spPr>
        <p:txBody>
          <a:bodyPr wrap="square" rtlCol="0">
            <a:spAutoFit/>
          </a:bodyPr>
          <a:lstStyle/>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（３）合同審査評価ポイントを満たしている理由</a:t>
            </a:r>
            <a:endParaRPr kumimoji="1" lang="en-US" altLang="ja-JP" sz="14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5" name="Rectangle 66"/>
          <p:cNvSpPr>
            <a:spLocks noChangeArrowheads="1"/>
          </p:cNvSpPr>
          <p:nvPr/>
        </p:nvSpPr>
        <p:spPr>
          <a:xfrm>
            <a:off x="102102" y="977551"/>
            <a:ext cx="8939796" cy="5520442"/>
          </a:xfrm>
          <a:prstGeom prst="rect">
            <a:avLst/>
          </a:prstGeom>
          <a:noFill/>
          <a:ln w="28575">
            <a:solidFill>
              <a:schemeClr val="tx1"/>
            </a:solid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合同審査評価ポイントを満たしている理由を簡潔に記載</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記載欄が不足する場合はスライドを複写して最大２頁まで記載可、①～⑤の項目に対応して記載し、該当のない項目については記載不要</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①どのような点に新規性、先進性があり、また、横展開や本格普及にふさわしい事業であると考える理由を記載</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②連携する施策（分野）とともに、連携した取組により、例えば早期の目的の達成、コスト削減、職員の効率的な配置が可能となるなどの効果を記載</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③ 市町村を超えた地域間において連携している場合にその内容を記載（受益対象地域が複数市町村にまたがる場合や、他市町村のデータを活用する場合等を想定）</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④都市</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に該当する場合は、３特徴（相互運用性、データ流通、拡張容易性（ビルディングブロック））を満たしていることを示すこと。また、</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p</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９の「都市</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」の様式を必ず埋めること。</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⑤既にＡＰＩを公開している場合は、</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API</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を公開していることが確認できるウェブページの</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URL</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を記載、今後予定している場合は、公開時期を併せて記載</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400" b="0" i="0"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774150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2400" b="1" dirty="0">
                <a:solidFill>
                  <a:srgbClr val="FFFFFF"/>
                </a:solidFill>
                <a:latin typeface="ＭＳ Ｐゴシック"/>
                <a:ea typeface="ＭＳ Ｐゴシック"/>
              </a:rPr>
              <a:t>2</a:t>
            </a:r>
            <a:r>
              <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rPr>
              <a:t>．合同審査評価ポイントへの該当性　</a:t>
            </a:r>
            <a:r>
              <a:rPr kumimoji="1" lang="en-US" altLang="ja-JP" sz="2400" b="1" i="0" u="none" strike="noStrike" kern="1200" cap="none" spc="0" normalizeH="0" baseline="0" noProof="0" dirty="0">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rPr>
              <a:t>申請者名</a:t>
            </a:r>
            <a:r>
              <a:rPr kumimoji="1" lang="en-US" altLang="ja-JP" sz="2400" b="1" i="0" u="none" strike="noStrike" kern="1200" cap="none" spc="0" normalizeH="0" baseline="0" noProof="0" dirty="0">
                <a:ln>
                  <a:noFill/>
                </a:ln>
                <a:solidFill>
                  <a:srgbClr val="FFFFFF"/>
                </a:solidFill>
                <a:effectLst/>
                <a:uLnTx/>
                <a:uFillTx/>
                <a:latin typeface="ＭＳ Ｐゴシック"/>
                <a:ea typeface="ＭＳ Ｐゴシック"/>
                <a:cs typeface="+mn-cs"/>
              </a:rPr>
              <a:t>】</a:t>
            </a:r>
            <a:endPar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A1264516-8899-442B-8DBF-9D5455FF797E}"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4</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3" name="テキスト ボックス 1"/>
          <p:cNvSpPr txBox="1"/>
          <p:nvPr/>
        </p:nvSpPr>
        <p:spPr>
          <a:xfrm>
            <a:off x="-139072" y="966291"/>
            <a:ext cx="8496944" cy="600164"/>
          </a:xfrm>
          <a:prstGeom prst="rect">
            <a:avLst/>
          </a:prstGeom>
          <a:noFill/>
        </p:spPr>
        <p:txBody>
          <a:bodyPr wrap="square" rtlCol="0">
            <a:spAutoFit/>
          </a:bodyPr>
          <a:lstStyle/>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（１）合同審査評価ポイントへの該当性</a:t>
            </a:r>
            <a:endParaRPr kumimoji="1" lang="en-US" altLang="ja-JP" sz="1400" b="1"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4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事業毎の評価基準のほか、合同審査会では以下のポイントを評価する。</a:t>
            </a:r>
            <a:r>
              <a:rPr kumimoji="1" lang="ja-JP" altLang="en-US" sz="1400" b="1" i="1" u="none" strike="noStrike" kern="1200" cap="none" spc="0"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該当する項目に〇をつけること。</a:t>
            </a:r>
          </a:p>
        </p:txBody>
      </p:sp>
      <p:graphicFrame>
        <p:nvGraphicFramePr>
          <p:cNvPr id="14" name="表 12"/>
          <p:cNvGraphicFramePr>
            <a:graphicFrameLocks noGrp="1"/>
          </p:cNvGraphicFramePr>
          <p:nvPr/>
        </p:nvGraphicFramePr>
        <p:xfrm>
          <a:off x="214138" y="1610863"/>
          <a:ext cx="8775590" cy="1828800"/>
        </p:xfrm>
        <a:graphic>
          <a:graphicData uri="http://schemas.openxmlformats.org/drawingml/2006/table">
            <a:tbl>
              <a:tblPr firstRow="1" bandRow="1">
                <a:tableStyleId>{5940675A-B579-460E-94D1-54222C63F5DA}</a:tableStyleId>
              </a:tblPr>
              <a:tblGrid>
                <a:gridCol w="8270406">
                  <a:extLst>
                    <a:ext uri="{9D8B030D-6E8A-4147-A177-3AD203B41FA5}">
                      <a16:colId xmlns:a16="http://schemas.microsoft.com/office/drawing/2014/main" val="20000"/>
                    </a:ext>
                  </a:extLst>
                </a:gridCol>
                <a:gridCol w="505184">
                  <a:extLst>
                    <a:ext uri="{9D8B030D-6E8A-4147-A177-3AD203B41FA5}">
                      <a16:colId xmlns:a16="http://schemas.microsoft.com/office/drawing/2014/main" val="20001"/>
                    </a:ext>
                  </a:extLst>
                </a:gridCol>
              </a:tblGrid>
              <a:tr h="238929">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合同審査評価ポイント</a:t>
                      </a:r>
                    </a:p>
                  </a:txBody>
                  <a:tcPr>
                    <a:solidFill>
                      <a:schemeClr val="bg1">
                        <a:lumMod val="85000"/>
                      </a:schemeClr>
                    </a:solidFill>
                  </a:tcPr>
                </a:tc>
                <a:tc>
                  <a:txBody>
                    <a:bodyPr/>
                    <a:lstStyle/>
                    <a:p>
                      <a:pPr algn="ctr"/>
                      <a:r>
                        <a:rPr kumimoji="1" lang="ja-JP" altLang="en-US" sz="1200" dirty="0">
                          <a:latin typeface="Meiryo UI" panose="020B0604030504040204" pitchFamily="50" charset="-128"/>
                          <a:ea typeface="Meiryo UI" panose="020B0604030504040204" pitchFamily="50" charset="-128"/>
                        </a:rPr>
                        <a:t>○</a:t>
                      </a:r>
                    </a:p>
                  </a:txBody>
                  <a:tcPr>
                    <a:solidFill>
                      <a:schemeClr val="bg1">
                        <a:lumMod val="85000"/>
                      </a:schemeClr>
                    </a:solidFill>
                  </a:tcPr>
                </a:tc>
                <a:extLst>
                  <a:ext uri="{0D108BD9-81ED-4DB2-BD59-A6C34878D82A}">
                    <a16:rowId xmlns:a16="http://schemas.microsoft.com/office/drawing/2014/main" val="10000"/>
                  </a:ext>
                </a:extLst>
              </a:tr>
              <a:tr h="238929">
                <a:tc>
                  <a:txBody>
                    <a:bodyPr/>
                    <a:lstStyle/>
                    <a:p>
                      <a:r>
                        <a:rPr kumimoji="1" lang="ja-JP" altLang="en-US" sz="1200">
                          <a:solidFill>
                            <a:schemeClr val="tx1"/>
                          </a:solidFill>
                          <a:latin typeface="Meiryo UI" panose="020B0604030504040204" pitchFamily="50" charset="-128"/>
                          <a:ea typeface="Meiryo UI" panose="020B0604030504040204" pitchFamily="50" charset="-128"/>
                        </a:rPr>
                        <a:t>①新規性、先進性があり、かつ、将来の横展開・本格普及にふさわしい案件</a:t>
                      </a:r>
                    </a:p>
                  </a:txBody>
                  <a:tcPr/>
                </a:tc>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0002"/>
                  </a:ext>
                </a:extLst>
              </a:tr>
              <a:tr h="238929">
                <a:tc>
                  <a:txBody>
                    <a:bodyPr/>
                    <a:lstStyle/>
                    <a:p>
                      <a:r>
                        <a:rPr kumimoji="1" lang="ja-JP" altLang="en-US" sz="1200">
                          <a:solidFill>
                            <a:schemeClr val="tx1"/>
                          </a:solidFill>
                          <a:latin typeface="Meiryo UI" panose="020B0604030504040204" pitchFamily="50" charset="-128"/>
                          <a:ea typeface="Meiryo UI" panose="020B0604030504040204" pitchFamily="50" charset="-128"/>
                        </a:rPr>
                        <a:t>②効果的な施策間連携がされている、又は連携予定の案件</a:t>
                      </a:r>
                    </a:p>
                  </a:txBody>
                  <a:tcPr/>
                </a:tc>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0003"/>
                  </a:ext>
                </a:extLst>
              </a:tr>
              <a:tr h="238929">
                <a:tc>
                  <a:txBody>
                    <a:bodyPr/>
                    <a:lstStyle/>
                    <a:p>
                      <a:r>
                        <a:rPr kumimoji="1" lang="ja-JP" altLang="en-US" sz="1200">
                          <a:solidFill>
                            <a:schemeClr val="tx1"/>
                          </a:solidFill>
                          <a:latin typeface="Meiryo UI" panose="020B0604030504040204" pitchFamily="50" charset="-128"/>
                          <a:ea typeface="Meiryo UI" panose="020B0604030504040204" pitchFamily="50" charset="-128"/>
                        </a:rPr>
                        <a:t>③効果的な地域間連携がされている、又は連携予定の案件</a:t>
                      </a:r>
                    </a:p>
                  </a:txBody>
                  <a:tcPr/>
                </a:tc>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2063819935"/>
                  </a:ext>
                </a:extLst>
              </a:tr>
              <a:tr h="273600">
                <a:tc>
                  <a:txBody>
                    <a:bodyPr/>
                    <a:lstStyle/>
                    <a:p>
                      <a:r>
                        <a:rPr kumimoji="1" lang="ja-JP" altLang="en-US" sz="1200">
                          <a:solidFill>
                            <a:schemeClr val="tx1"/>
                          </a:solidFill>
                          <a:latin typeface="Meiryo UI"/>
                          <a:ea typeface="Meiryo UI"/>
                        </a:rPr>
                        <a:t>④データ連携基盤（都市</a:t>
                      </a:r>
                      <a:r>
                        <a:rPr kumimoji="1" lang="en-US" altLang="ja-JP" sz="1200">
                          <a:solidFill>
                            <a:schemeClr val="tx1"/>
                          </a:solidFill>
                          <a:latin typeface="Meiryo UI"/>
                          <a:ea typeface="Meiryo UI"/>
                        </a:rPr>
                        <a:t>OS</a:t>
                      </a:r>
                      <a:r>
                        <a:rPr kumimoji="1" lang="ja-JP" altLang="en-US" sz="1200">
                          <a:solidFill>
                            <a:schemeClr val="tx1"/>
                          </a:solidFill>
                          <a:latin typeface="Meiryo UI"/>
                          <a:ea typeface="Meiryo UI"/>
                        </a:rPr>
                        <a:t>等）を構築している案件、又は構築予定の案件</a:t>
                      </a:r>
                    </a:p>
                  </a:txBody>
                  <a:tcPr/>
                </a:tc>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0004"/>
                  </a:ext>
                </a:extLst>
              </a:tr>
              <a:tr h="238929">
                <a:tc>
                  <a:txBody>
                    <a:bodyPr/>
                    <a:lstStyle/>
                    <a:p>
                      <a:r>
                        <a:rPr kumimoji="1" lang="ja-JP" altLang="en-US" sz="1200">
                          <a:solidFill>
                            <a:schemeClr val="tx1"/>
                          </a:solidFill>
                          <a:latin typeface="Meiryo UI"/>
                          <a:ea typeface="Meiryo UI"/>
                        </a:rPr>
                        <a:t>⑤作成する</a:t>
                      </a:r>
                      <a:r>
                        <a:rPr kumimoji="1" lang="en-US" altLang="ja-JP" sz="1200">
                          <a:solidFill>
                            <a:schemeClr val="tx1"/>
                          </a:solidFill>
                          <a:latin typeface="Meiryo UI"/>
                          <a:ea typeface="Meiryo UI"/>
                        </a:rPr>
                        <a:t>API</a:t>
                      </a:r>
                      <a:r>
                        <a:rPr kumimoji="1" lang="ja-JP" altLang="en-US" sz="1200">
                          <a:solidFill>
                            <a:schemeClr val="tx1"/>
                          </a:solidFill>
                          <a:latin typeface="Meiryo UI"/>
                          <a:ea typeface="Meiryo UI"/>
                        </a:rPr>
                        <a:t>を公開又は公開予定の案件（応募者が</a:t>
                      </a:r>
                      <a:r>
                        <a:rPr kumimoji="1" lang="en-US" altLang="ja-JP" sz="1200">
                          <a:solidFill>
                            <a:schemeClr val="tx1"/>
                          </a:solidFill>
                          <a:latin typeface="Meiryo UI"/>
                          <a:ea typeface="Meiryo UI"/>
                        </a:rPr>
                        <a:t>HP</a:t>
                      </a:r>
                      <a:r>
                        <a:rPr kumimoji="1" lang="ja-JP" altLang="en-US" sz="1200">
                          <a:solidFill>
                            <a:schemeClr val="tx1"/>
                          </a:solidFill>
                          <a:latin typeface="Meiryo UI"/>
                          <a:ea typeface="Meiryo UI"/>
                        </a:rPr>
                        <a:t>に</a:t>
                      </a:r>
                      <a:r>
                        <a:rPr kumimoji="1" lang="en-US" altLang="ja-JP" sz="1200">
                          <a:solidFill>
                            <a:schemeClr val="tx1"/>
                          </a:solidFill>
                          <a:latin typeface="Meiryo UI"/>
                          <a:ea typeface="Meiryo UI"/>
                        </a:rPr>
                        <a:t>API</a:t>
                      </a:r>
                      <a:r>
                        <a:rPr kumimoji="1" lang="ja-JP" altLang="en-US" sz="1200">
                          <a:solidFill>
                            <a:schemeClr val="tx1"/>
                          </a:solidFill>
                          <a:latin typeface="Meiryo UI"/>
                          <a:ea typeface="Meiryo UI"/>
                        </a:rPr>
                        <a:t>を公開すると供に、スマートシティ官民連携プラットフォームサイト上にその</a:t>
                      </a:r>
                      <a:r>
                        <a:rPr kumimoji="1" lang="en-US" altLang="ja-JP" sz="1200">
                          <a:solidFill>
                            <a:schemeClr val="tx1"/>
                          </a:solidFill>
                          <a:latin typeface="Meiryo UI"/>
                          <a:ea typeface="Meiryo UI"/>
                        </a:rPr>
                        <a:t>URL</a:t>
                      </a:r>
                      <a:r>
                        <a:rPr kumimoji="1" lang="ja-JP" altLang="en-US" sz="1200">
                          <a:solidFill>
                            <a:schemeClr val="tx1"/>
                          </a:solidFill>
                          <a:latin typeface="Meiryo UI"/>
                          <a:ea typeface="Meiryo UI"/>
                        </a:rPr>
                        <a:t>を公開すること）</a:t>
                      </a:r>
                    </a:p>
                  </a:txBody>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0006"/>
                  </a:ext>
                </a:extLst>
              </a:tr>
            </a:tbl>
          </a:graphicData>
        </a:graphic>
      </p:graphicFrame>
      <p:sp>
        <p:nvSpPr>
          <p:cNvPr id="2" name="テキスト ボックス 1">
            <a:extLst>
              <a:ext uri="{FF2B5EF4-FFF2-40B4-BE49-F238E27FC236}">
                <a16:creationId xmlns:a16="http://schemas.microsoft.com/office/drawing/2014/main" id="{EFB42B09-46F3-C1BD-DDA9-2CA72E47795B}"/>
              </a:ext>
            </a:extLst>
          </p:cNvPr>
          <p:cNvSpPr txBox="1"/>
          <p:nvPr/>
        </p:nvSpPr>
        <p:spPr>
          <a:xfrm>
            <a:off x="-119324" y="3559895"/>
            <a:ext cx="8939796" cy="307777"/>
          </a:xfrm>
          <a:prstGeom prst="rect">
            <a:avLst/>
          </a:prstGeom>
          <a:noFill/>
        </p:spPr>
        <p:txBody>
          <a:bodyPr wrap="square" rtlCol="0">
            <a:spAutoFit/>
          </a:bodyPr>
          <a:lstStyle/>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（２）関連する国の支援事業の採択実績　</a:t>
            </a:r>
            <a:r>
              <a:rPr kumimoji="1" lang="ja-JP" altLang="en-US" sz="1400" b="1" i="1" u="none" strike="noStrike" kern="1200" cap="none" spc="0"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該当する国の支援事業がない場合は記入不要</a:t>
            </a:r>
            <a:endParaRPr kumimoji="1" lang="en-US" altLang="ja-JP" sz="1400" b="1" i="1" u="none" strike="noStrike" kern="1200" cap="none" spc="0"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p:txBody>
      </p:sp>
      <p:graphicFrame>
        <p:nvGraphicFramePr>
          <p:cNvPr id="4" name="表 12">
            <a:extLst>
              <a:ext uri="{FF2B5EF4-FFF2-40B4-BE49-F238E27FC236}">
                <a16:creationId xmlns:a16="http://schemas.microsoft.com/office/drawing/2014/main" id="{E29CFFC7-A244-3C06-2BA3-9B3747F77F90}"/>
              </a:ext>
            </a:extLst>
          </p:cNvPr>
          <p:cNvGraphicFramePr>
            <a:graphicFrameLocks noGrp="1"/>
          </p:cNvGraphicFramePr>
          <p:nvPr/>
        </p:nvGraphicFramePr>
        <p:xfrm>
          <a:off x="214138" y="3987904"/>
          <a:ext cx="8775590" cy="1463040"/>
        </p:xfrm>
        <a:graphic>
          <a:graphicData uri="http://schemas.openxmlformats.org/drawingml/2006/table">
            <a:tbl>
              <a:tblPr firstRow="1" bandRow="1">
                <a:tableStyleId>{5940675A-B579-460E-94D1-54222C63F5DA}</a:tableStyleId>
              </a:tblPr>
              <a:tblGrid>
                <a:gridCol w="3637782">
                  <a:extLst>
                    <a:ext uri="{9D8B030D-6E8A-4147-A177-3AD203B41FA5}">
                      <a16:colId xmlns:a16="http://schemas.microsoft.com/office/drawing/2014/main" val="20000"/>
                    </a:ext>
                  </a:extLst>
                </a:gridCol>
                <a:gridCol w="1902141">
                  <a:extLst>
                    <a:ext uri="{9D8B030D-6E8A-4147-A177-3AD203B41FA5}">
                      <a16:colId xmlns:a16="http://schemas.microsoft.com/office/drawing/2014/main" val="2909948701"/>
                    </a:ext>
                  </a:extLst>
                </a:gridCol>
                <a:gridCol w="1008112">
                  <a:extLst>
                    <a:ext uri="{9D8B030D-6E8A-4147-A177-3AD203B41FA5}">
                      <a16:colId xmlns:a16="http://schemas.microsoft.com/office/drawing/2014/main" val="946953878"/>
                    </a:ext>
                  </a:extLst>
                </a:gridCol>
                <a:gridCol w="2227555">
                  <a:extLst>
                    <a:ext uri="{9D8B030D-6E8A-4147-A177-3AD203B41FA5}">
                      <a16:colId xmlns:a16="http://schemas.microsoft.com/office/drawing/2014/main" val="20001"/>
                    </a:ext>
                  </a:extLst>
                </a:gridCol>
              </a:tblGrid>
              <a:tr h="238929">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国の支援事業の名称</a:t>
                      </a:r>
                    </a:p>
                  </a:txBody>
                  <a:tcPr>
                    <a:solidFill>
                      <a:schemeClr val="bg1">
                        <a:lumMod val="85000"/>
                      </a:schemeClr>
                    </a:solidFill>
                  </a:tcPr>
                </a:tc>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所管省庁等</a:t>
                      </a:r>
                    </a:p>
                  </a:txBody>
                  <a:tcPr>
                    <a:solidFill>
                      <a:schemeClr val="bg1">
                        <a:lumMod val="85000"/>
                      </a:schemeClr>
                    </a:solidFill>
                  </a:tcPr>
                </a:tc>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申請者</a:t>
                      </a:r>
                    </a:p>
                  </a:txBody>
                  <a:tcPr>
                    <a:solidFill>
                      <a:schemeClr val="bg1">
                        <a:lumMod val="85000"/>
                      </a:schemeClr>
                    </a:solidFill>
                  </a:tcPr>
                </a:tc>
                <a:tc>
                  <a:txBody>
                    <a:bodyPr/>
                    <a:lstStyle/>
                    <a:p>
                      <a:pPr algn="ctr"/>
                      <a:r>
                        <a:rPr kumimoji="1" lang="ja-JP" altLang="en-US" sz="1200">
                          <a:latin typeface="Meiryo UI" panose="020B0604030504040204" pitchFamily="50" charset="-128"/>
                          <a:ea typeface="Meiryo UI" panose="020B0604030504040204" pitchFamily="50" charset="-128"/>
                        </a:rPr>
                        <a:t>採択年度</a:t>
                      </a:r>
                    </a:p>
                  </a:txBody>
                  <a:tcPr>
                    <a:solidFill>
                      <a:schemeClr val="bg1">
                        <a:lumMod val="85000"/>
                      </a:schemeClr>
                    </a:solidFill>
                  </a:tcPr>
                </a:tc>
                <a:extLst>
                  <a:ext uri="{0D108BD9-81ED-4DB2-BD59-A6C34878D82A}">
                    <a16:rowId xmlns:a16="http://schemas.microsoft.com/office/drawing/2014/main" val="10000"/>
                  </a:ext>
                </a:extLst>
              </a:tr>
              <a:tr h="238929">
                <a:tc>
                  <a:txBody>
                    <a:bodyPr/>
                    <a:lstStyle/>
                    <a:p>
                      <a:r>
                        <a:rPr kumimoji="1" lang="ja-JP" altLang="en-US" sz="1200" i="1">
                          <a:solidFill>
                            <a:schemeClr val="tx1"/>
                          </a:solidFill>
                          <a:latin typeface="ＭＳ ゴシック" panose="020B0609070205080204" pitchFamily="49" charset="-128"/>
                          <a:ea typeface="ＭＳ ゴシック" panose="020B0609070205080204" pitchFamily="49" charset="-128"/>
                        </a:rPr>
                        <a:t>デジタル田園都市国家構想交付金</a:t>
                      </a:r>
                      <a:r>
                        <a:rPr kumimoji="1" lang="en-US" altLang="ja-JP" sz="1200" i="1">
                          <a:solidFill>
                            <a:schemeClr val="tx1"/>
                          </a:solidFill>
                          <a:latin typeface="ＭＳ ゴシック" panose="020B0609070205080204" pitchFamily="49" charset="-128"/>
                          <a:ea typeface="ＭＳ ゴシック" panose="020B0609070205080204" pitchFamily="49" charset="-128"/>
                        </a:rPr>
                        <a:t>Type</a:t>
                      </a:r>
                      <a:r>
                        <a:rPr kumimoji="1" lang="ja-JP" altLang="en-US" sz="1200" i="1">
                          <a:solidFill>
                            <a:schemeClr val="tx1"/>
                          </a:solidFill>
                          <a:latin typeface="ＭＳ ゴシック" panose="020B0609070205080204" pitchFamily="49" charset="-128"/>
                          <a:ea typeface="ＭＳ ゴシック" panose="020B0609070205080204" pitchFamily="49" charset="-128"/>
                        </a:rPr>
                        <a:t>２</a:t>
                      </a:r>
                    </a:p>
                  </a:txBody>
                  <a:tcPr/>
                </a:tc>
                <a:tc>
                  <a:txBody>
                    <a:bodyPr/>
                    <a:lstStyle/>
                    <a:p>
                      <a:r>
                        <a:rPr kumimoji="1" lang="ja-JP" altLang="en-US" sz="1200" i="1">
                          <a:solidFill>
                            <a:schemeClr val="tx1"/>
                          </a:solidFill>
                          <a:latin typeface="ＭＳ ゴシック" panose="020B0609070205080204" pitchFamily="49" charset="-128"/>
                          <a:ea typeface="ＭＳ ゴシック" panose="020B0609070205080204" pitchFamily="49" charset="-128"/>
                        </a:rPr>
                        <a:t>内閣官房</a:t>
                      </a:r>
                    </a:p>
                  </a:txBody>
                  <a:tcPr/>
                </a:tc>
                <a:tc>
                  <a:txBody>
                    <a:bodyPr/>
                    <a:lstStyle/>
                    <a:p>
                      <a:r>
                        <a:rPr kumimoji="1" lang="ja-JP" altLang="en-US" sz="1200" i="1">
                          <a:solidFill>
                            <a:schemeClr val="tx1"/>
                          </a:solidFill>
                          <a:latin typeface="ＭＳ ゴシック" panose="020B0609070205080204" pitchFamily="49" charset="-128"/>
                          <a:ea typeface="ＭＳ ゴシック" panose="020B0609070205080204" pitchFamily="49" charset="-128"/>
                        </a:rPr>
                        <a:t>本市</a:t>
                      </a:r>
                    </a:p>
                  </a:txBody>
                  <a:tcPr/>
                </a:tc>
                <a:tc>
                  <a:txBody>
                    <a:bodyPr/>
                    <a:lstStyle/>
                    <a:p>
                      <a:pPr algn="l"/>
                      <a:r>
                        <a:rPr kumimoji="1" lang="ja-JP" altLang="en-US" sz="1200" i="1">
                          <a:solidFill>
                            <a:schemeClr val="tx1"/>
                          </a:solidFill>
                          <a:latin typeface="ＭＳ ゴシック" panose="020B0609070205080204" pitchFamily="49" charset="-128"/>
                          <a:ea typeface="ＭＳ ゴシック" panose="020B0609070205080204" pitchFamily="49" charset="-128"/>
                        </a:rPr>
                        <a:t>令和５年度</a:t>
                      </a:r>
                    </a:p>
                  </a:txBody>
                  <a:tcPr/>
                </a:tc>
                <a:extLst>
                  <a:ext uri="{0D108BD9-81ED-4DB2-BD59-A6C34878D82A}">
                    <a16:rowId xmlns:a16="http://schemas.microsoft.com/office/drawing/2014/main" val="10002"/>
                  </a:ext>
                </a:extLst>
              </a:tr>
              <a:tr h="238929">
                <a:tc>
                  <a:txBody>
                    <a:bodyPr/>
                    <a:lstStyle/>
                    <a:p>
                      <a:r>
                        <a:rPr kumimoji="1" lang="ja-JP" altLang="en-US" sz="1200" i="1">
                          <a:solidFill>
                            <a:schemeClr val="tx1"/>
                          </a:solidFill>
                          <a:latin typeface="ＭＳ ゴシック" panose="020B0609070205080204" pitchFamily="49" charset="-128"/>
                          <a:ea typeface="ＭＳ ゴシック" panose="020B0609070205080204" pitchFamily="49" charset="-128"/>
                        </a:rPr>
                        <a:t>共創の場形成支援プログラム（</a:t>
                      </a:r>
                      <a:r>
                        <a:rPr kumimoji="1" lang="en-US" altLang="ja-JP" sz="1200" i="1">
                          <a:solidFill>
                            <a:schemeClr val="tx1"/>
                          </a:solidFill>
                          <a:latin typeface="ＭＳ ゴシック" panose="020B0609070205080204" pitchFamily="49" charset="-128"/>
                          <a:ea typeface="ＭＳ ゴシック" panose="020B0609070205080204" pitchFamily="49" charset="-128"/>
                        </a:rPr>
                        <a:t>COI-NEXT)</a:t>
                      </a:r>
                      <a:endParaRPr kumimoji="1" lang="ja-JP" altLang="en-US" sz="1200" i="1">
                        <a:solidFill>
                          <a:schemeClr val="tx1"/>
                        </a:solidFill>
                        <a:latin typeface="ＭＳ ゴシック" panose="020B0609070205080204" pitchFamily="49" charset="-128"/>
                        <a:ea typeface="ＭＳ ゴシック" panose="020B0609070205080204" pitchFamily="49" charset="-128"/>
                      </a:endParaRPr>
                    </a:p>
                  </a:txBody>
                  <a:tcPr/>
                </a:tc>
                <a:tc>
                  <a:txBody>
                    <a:bodyPr/>
                    <a:lstStyle/>
                    <a:p>
                      <a:r>
                        <a:rPr kumimoji="1" lang="ja-JP" altLang="en-US" sz="1200" i="1">
                          <a:solidFill>
                            <a:schemeClr val="tx1"/>
                          </a:solidFill>
                          <a:latin typeface="ＭＳ ゴシック" panose="020B0609070205080204" pitchFamily="49" charset="-128"/>
                          <a:ea typeface="ＭＳ ゴシック" panose="020B0609070205080204" pitchFamily="49" charset="-128"/>
                        </a:rPr>
                        <a:t>文部科学省</a:t>
                      </a:r>
                      <a:endParaRPr kumimoji="1" lang="en-US" altLang="ja-JP" sz="1200" i="1">
                        <a:solidFill>
                          <a:schemeClr val="tx1"/>
                        </a:solidFill>
                        <a:latin typeface="ＭＳ ゴシック" panose="020B0609070205080204" pitchFamily="49" charset="-128"/>
                        <a:ea typeface="ＭＳ ゴシック" panose="020B0609070205080204" pitchFamily="49" charset="-128"/>
                      </a:endParaRPr>
                    </a:p>
                    <a:p>
                      <a:r>
                        <a:rPr kumimoji="1" lang="ja-JP" altLang="en-US" sz="1200" i="1">
                          <a:solidFill>
                            <a:schemeClr val="tx1"/>
                          </a:solidFill>
                          <a:latin typeface="ＭＳ ゴシック" panose="020B0609070205080204" pitchFamily="49" charset="-128"/>
                          <a:ea typeface="ＭＳ ゴシック" panose="020B0609070205080204" pitchFamily="49" charset="-128"/>
                        </a:rPr>
                        <a:t>（国立研究開発法人科学技術振興機構（</a:t>
                      </a:r>
                      <a:r>
                        <a:rPr kumimoji="1" lang="en-US" altLang="ja-JP" sz="1200" i="1">
                          <a:solidFill>
                            <a:schemeClr val="tx1"/>
                          </a:solidFill>
                          <a:latin typeface="ＭＳ ゴシック" panose="020B0609070205080204" pitchFamily="49" charset="-128"/>
                          <a:ea typeface="ＭＳ ゴシック" panose="020B0609070205080204" pitchFamily="49" charset="-128"/>
                        </a:rPr>
                        <a:t>JST</a:t>
                      </a:r>
                      <a:r>
                        <a:rPr kumimoji="1" lang="ja-JP" altLang="en-US" sz="1200" i="1">
                          <a:solidFill>
                            <a:schemeClr val="tx1"/>
                          </a:solidFill>
                          <a:latin typeface="ＭＳ ゴシック" panose="020B0609070205080204" pitchFamily="49" charset="-128"/>
                          <a:ea typeface="ＭＳ ゴシック" panose="020B0609070205080204" pitchFamily="49" charset="-128"/>
                        </a:rPr>
                        <a:t>））</a:t>
                      </a:r>
                    </a:p>
                  </a:txBody>
                  <a:tcPr/>
                </a:tc>
                <a:tc>
                  <a:txBody>
                    <a:bodyPr/>
                    <a:lstStyle/>
                    <a:p>
                      <a:r>
                        <a:rPr kumimoji="1" lang="ja-JP" altLang="en-US" sz="1200" i="1">
                          <a:solidFill>
                            <a:schemeClr val="tx1"/>
                          </a:solidFill>
                          <a:latin typeface="ＭＳ ゴシック" panose="020B0609070205080204" pitchFamily="49" charset="-128"/>
                          <a:ea typeface="ＭＳ ゴシック" panose="020B0609070205080204" pitchFamily="49" charset="-128"/>
                        </a:rPr>
                        <a:t>●●大学</a:t>
                      </a:r>
                    </a:p>
                  </a:txBody>
                  <a:tcPr/>
                </a:tc>
                <a:tc>
                  <a:txBody>
                    <a:bodyPr/>
                    <a:lstStyle/>
                    <a:p>
                      <a:pPr algn="l"/>
                      <a:r>
                        <a:rPr kumimoji="1" lang="ja-JP" altLang="en-US" sz="1200" i="1">
                          <a:solidFill>
                            <a:schemeClr val="tx1"/>
                          </a:solidFill>
                          <a:latin typeface="ＭＳ ゴシック" panose="020B0609070205080204" pitchFamily="49" charset="-128"/>
                          <a:ea typeface="ＭＳ ゴシック" panose="020B0609070205080204" pitchFamily="49" charset="-128"/>
                        </a:rPr>
                        <a:t>令和４年度</a:t>
                      </a:r>
                    </a:p>
                  </a:txBody>
                  <a:tcPr/>
                </a:tc>
                <a:extLst>
                  <a:ext uri="{0D108BD9-81ED-4DB2-BD59-A6C34878D82A}">
                    <a16:rowId xmlns:a16="http://schemas.microsoft.com/office/drawing/2014/main" val="4067295386"/>
                  </a:ext>
                </a:extLst>
              </a:tr>
              <a:tr h="238929">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pPr algn="l"/>
                      <a:endParaRPr kumimoji="1" lang="ja-JP" altLang="en-US" sz="120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bl>
          </a:graphicData>
        </a:graphic>
      </p:graphicFrame>
      <p:sp>
        <p:nvSpPr>
          <p:cNvPr id="5" name="テキスト ボックス 4">
            <a:extLst>
              <a:ext uri="{FF2B5EF4-FFF2-40B4-BE49-F238E27FC236}">
                <a16:creationId xmlns:a16="http://schemas.microsoft.com/office/drawing/2014/main" id="{1492F229-1D69-FDBB-098F-3CE9F36FE613}"/>
              </a:ext>
            </a:extLst>
          </p:cNvPr>
          <p:cNvSpPr txBox="1"/>
          <p:nvPr/>
        </p:nvSpPr>
        <p:spPr>
          <a:xfrm>
            <a:off x="6613464" y="651700"/>
            <a:ext cx="2376264" cy="584775"/>
          </a:xfrm>
          <a:prstGeom prst="rect">
            <a:avLst/>
          </a:prstGeom>
          <a:solidFill>
            <a:schemeClr val="bg1">
              <a:lumMod val="85000"/>
            </a:schemeClr>
          </a:solidFill>
          <a:ln>
            <a:solidFill>
              <a:schemeClr val="tx1"/>
            </a:solidFill>
          </a:ln>
        </p:spPr>
        <p:txBody>
          <a:bodyPr wrap="square" rtlCol="0">
            <a:spAutoFit/>
          </a:bodyPr>
          <a:lstStyle/>
          <a:p>
            <a:pPr algn="ctr"/>
            <a:r>
              <a:rPr kumimoji="1" lang="ja-JP" altLang="en-US" sz="2000"/>
              <a:t>記載例</a:t>
            </a:r>
            <a:endParaRPr kumimoji="1" lang="en-US" altLang="ja-JP" sz="2000"/>
          </a:p>
          <a:p>
            <a:pPr algn="ctr"/>
            <a:r>
              <a:rPr lang="ja-JP" altLang="en-US" sz="1200">
                <a:solidFill>
                  <a:srgbClr val="FF0000"/>
                </a:solidFill>
              </a:rPr>
              <a:t>申請時にこのスライドは削除する</a:t>
            </a:r>
            <a:endParaRPr kumimoji="1" lang="en-US" altLang="ja-JP" sz="1200">
              <a:solidFill>
                <a:srgbClr val="FF0000"/>
              </a:solidFill>
            </a:endParaRPr>
          </a:p>
        </p:txBody>
      </p:sp>
    </p:spTree>
    <p:extLst>
      <p:ext uri="{BB962C8B-B14F-4D97-AF65-F5344CB8AC3E}">
        <p14:creationId xmlns:p14="http://schemas.microsoft.com/office/powerpoint/2010/main" val="1300297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2400" b="1" dirty="0">
                <a:solidFill>
                  <a:srgbClr val="FFFFFF"/>
                </a:solidFill>
                <a:latin typeface="ＭＳ Ｐゴシック"/>
                <a:ea typeface="ＭＳ Ｐゴシック"/>
              </a:rPr>
              <a:t>2</a:t>
            </a:r>
            <a:r>
              <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rPr>
              <a:t>．合同審査評価ポイントへの該当性　</a:t>
            </a:r>
            <a:r>
              <a:rPr kumimoji="1" lang="en-US" altLang="ja-JP" sz="2400" b="1" i="0" u="none" strike="noStrike" kern="1200" cap="none" spc="0" normalizeH="0" baseline="0" noProof="0" dirty="0">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rPr>
              <a:t>申請者名</a:t>
            </a:r>
            <a:r>
              <a:rPr kumimoji="1" lang="en-US" altLang="ja-JP" sz="2400" b="1" i="0" u="none" strike="noStrike" kern="1200" cap="none" spc="0" normalizeH="0" baseline="0" noProof="0" dirty="0">
                <a:ln>
                  <a:noFill/>
                </a:ln>
                <a:solidFill>
                  <a:srgbClr val="FFFFFF"/>
                </a:solidFill>
                <a:effectLst/>
                <a:uLnTx/>
                <a:uFillTx/>
                <a:latin typeface="ＭＳ Ｐゴシック"/>
                <a:ea typeface="ＭＳ Ｐゴシック"/>
                <a:cs typeface="+mn-cs"/>
              </a:rPr>
              <a:t>】</a:t>
            </a:r>
            <a:endPar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A1264516-8899-442B-8DBF-9D5455FF797E}"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5</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3" name="テキスト ボックス 1"/>
          <p:cNvSpPr txBox="1"/>
          <p:nvPr/>
        </p:nvSpPr>
        <p:spPr>
          <a:xfrm>
            <a:off x="-32423" y="613276"/>
            <a:ext cx="4032448" cy="307777"/>
          </a:xfrm>
          <a:prstGeom prst="rect">
            <a:avLst/>
          </a:prstGeom>
          <a:noFill/>
        </p:spPr>
        <p:txBody>
          <a:bodyPr wrap="square" rtlCol="0">
            <a:spAutoFit/>
          </a:bodyPr>
          <a:lstStyle/>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（３）合同審査評価ポイントを満たしている理由</a:t>
            </a:r>
            <a:endParaRPr kumimoji="1" lang="en-US" altLang="ja-JP" sz="1400" b="1"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5" name="Rectangle 66"/>
          <p:cNvSpPr>
            <a:spLocks noChangeArrowheads="1"/>
          </p:cNvSpPr>
          <p:nvPr/>
        </p:nvSpPr>
        <p:spPr>
          <a:xfrm>
            <a:off x="102102" y="1340768"/>
            <a:ext cx="8939796" cy="5342114"/>
          </a:xfrm>
          <a:prstGeom prst="rect">
            <a:avLst/>
          </a:prstGeom>
          <a:noFill/>
          <a:ln w="28575">
            <a:solidFill>
              <a:schemeClr val="tx1"/>
            </a:solid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①本事業は</a:t>
            </a:r>
            <a:r>
              <a:rPr lang="ja-JP" altLang="en-US" sz="1400" i="1" dirty="0"/>
              <a:t>●●</a:t>
            </a: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という点で前例がなく、新たなサービスの開発につながるものである。また、本事業において解決を目指す</a:t>
            </a:r>
            <a:r>
              <a:rPr lang="ja-JP" altLang="en-US" sz="1400" i="1" dirty="0"/>
              <a:t>■■</a:t>
            </a: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という課題は全国の地方都市で生じている共通の課題であることから、本事業で▲▲の点を確認し、その知見とともに事業の成果を横展開、本格普及させていく意義は大きい。</a:t>
            </a:r>
            <a:endPar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②本事業は、本市における●●分野の</a:t>
            </a:r>
            <a:r>
              <a:rPr lang="ja-JP" altLang="en-US" sz="1400" i="1" dirty="0"/>
              <a:t>■■</a:t>
            </a: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データを活用して▲▲分野における</a:t>
            </a:r>
            <a:r>
              <a:rPr lang="ja-JP" altLang="en-US" sz="1400" i="1" dirty="0"/>
              <a:t>●●</a:t>
            </a: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という課題の解決を目指すものである。これにより、従来個々に進めていた施策を一体で行うことになるため、全体の作業期間の短縮や、■■の外部委託費用を一部削減することが可能となる。加えて、関係課による連携が強化され、緊急時においては▲▲の点で円滑な初動も可能となる。</a:t>
            </a:r>
            <a:endPar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③ </a:t>
            </a:r>
            <a:r>
              <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例１</a:t>
            </a:r>
            <a:r>
              <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本事業は、令和５年度に本市が「デジタル田園都市国家構想交付金（デジタル実装</a:t>
            </a:r>
            <a:r>
              <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Type</a:t>
            </a: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２）」により整備したデータ連携基盤を活用し、隣接する●●町と共同で運用するものである。なお、将来的には、県下全市町村の▲▲データを活用しつつ、更に他地域への展開、連携を図る計画としている。</a:t>
            </a:r>
            <a:endPar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lang="ja-JP" altLang="en-US" sz="1400" i="1" dirty="0"/>
              <a:t>　</a:t>
            </a:r>
            <a:r>
              <a:rPr lang="en-US" altLang="ja-JP" sz="1400" i="1" dirty="0"/>
              <a:t>【</a:t>
            </a:r>
            <a:r>
              <a:rPr lang="ja-JP" altLang="en-US" sz="1400" i="1" dirty="0"/>
              <a:t>例２</a:t>
            </a:r>
            <a:r>
              <a:rPr lang="en-US" altLang="ja-JP" sz="1400" i="1" dirty="0"/>
              <a:t>】</a:t>
            </a:r>
            <a:r>
              <a:rPr lang="ja-JP" altLang="en-US" sz="1400" i="1" dirty="0"/>
              <a:t>本事業は、●●大学が平成４年度から継続中の「地域の場形成支援プログラム（</a:t>
            </a:r>
            <a:r>
              <a:rPr lang="en-US" altLang="ja-JP" sz="1400" i="1" dirty="0"/>
              <a:t>COI-NEXT)</a:t>
            </a:r>
            <a:r>
              <a:rPr lang="ja-JP" altLang="en-US" sz="1400" i="1" dirty="0"/>
              <a:t>」による事業と役割分担を行いつつ進めるものであり、両事業の連携により■■の効果を高めるため、同プログラムにより構築されたプラットフォームにおいて本事業の計画を検討してきたところである。本事業の実施後は、プラットフォームにおいて、●●大学から技術的助言を得るとともに、民間企業、まちづくり支援団体、商店街組合等の意見を聞きながら事業の進捗管理を行う予定（詳細は「６．都市マネジメント（運営体制）参照）。</a:t>
            </a:r>
            <a:endPar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④内閣府のスマートシティ・リファレンスアーキテクチャに準拠した都市</a:t>
            </a:r>
            <a:r>
              <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a:t>
            </a:r>
            <a:r>
              <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FIWARE</a:t>
            </a: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）を使用する予定であり、３特徴（相互運用性、データ流通、拡張容易性（ビルディングブロック））を満たしている（「９．都市</a:t>
            </a:r>
            <a:r>
              <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」参照）。</a:t>
            </a:r>
            <a:endPar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⑤本事業で活用する</a:t>
            </a:r>
            <a:r>
              <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API</a:t>
            </a: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は本市の市民ポータルサイトで公開している。なお、</a:t>
            </a:r>
            <a:r>
              <a:rPr lang="ja-JP" altLang="en-US" sz="1400" i="1" dirty="0"/>
              <a:t>●●</a:t>
            </a: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に関する一部の</a:t>
            </a:r>
            <a:r>
              <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API</a:t>
            </a: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については、事業終了後、関係機関と調整の上、令和■年度を目途にスマートシティ官民連携プラットフォームでも公開する予定。</a:t>
            </a:r>
            <a:endPar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400" b="0" i="0"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2" name="テキスト ボックス 1">
            <a:extLst>
              <a:ext uri="{FF2B5EF4-FFF2-40B4-BE49-F238E27FC236}">
                <a16:creationId xmlns:a16="http://schemas.microsoft.com/office/drawing/2014/main" id="{47DB23EC-E6A5-DB9C-CACB-5058A5F35C82}"/>
              </a:ext>
            </a:extLst>
          </p:cNvPr>
          <p:cNvSpPr txBox="1"/>
          <p:nvPr/>
        </p:nvSpPr>
        <p:spPr>
          <a:xfrm>
            <a:off x="6612041" y="649648"/>
            <a:ext cx="2376264" cy="584775"/>
          </a:xfrm>
          <a:prstGeom prst="rect">
            <a:avLst/>
          </a:prstGeom>
          <a:solidFill>
            <a:schemeClr val="bg1">
              <a:lumMod val="85000"/>
            </a:schemeClr>
          </a:solidFill>
          <a:ln>
            <a:solidFill>
              <a:schemeClr val="tx1"/>
            </a:solidFill>
          </a:ln>
        </p:spPr>
        <p:txBody>
          <a:bodyPr wrap="square" rtlCol="0">
            <a:spAutoFit/>
          </a:bodyPr>
          <a:lstStyle/>
          <a:p>
            <a:pPr algn="ctr"/>
            <a:r>
              <a:rPr kumimoji="1" lang="ja-JP" altLang="en-US" sz="2000"/>
              <a:t>記載例</a:t>
            </a:r>
            <a:endParaRPr kumimoji="1" lang="en-US" altLang="ja-JP" sz="2000"/>
          </a:p>
          <a:p>
            <a:pPr algn="ctr"/>
            <a:r>
              <a:rPr lang="ja-JP" altLang="en-US" sz="1200">
                <a:solidFill>
                  <a:srgbClr val="FF0000"/>
                </a:solidFill>
              </a:rPr>
              <a:t>申請時にこのスライドは削除する</a:t>
            </a:r>
            <a:endParaRPr kumimoji="1" lang="en-US" altLang="ja-JP" sz="1200">
              <a:solidFill>
                <a:srgbClr val="FF0000"/>
              </a:solidFill>
            </a:endParaRPr>
          </a:p>
        </p:txBody>
      </p:sp>
    </p:spTree>
    <p:extLst>
      <p:ext uri="{BB962C8B-B14F-4D97-AF65-F5344CB8AC3E}">
        <p14:creationId xmlns:p14="http://schemas.microsoft.com/office/powerpoint/2010/main" val="825977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9" name="Rectangle 66"/>
          <p:cNvSpPr>
            <a:spLocks noChangeArrowheads="1"/>
          </p:cNvSpPr>
          <p:nvPr/>
        </p:nvSpPr>
        <p:spPr>
          <a:xfrm>
            <a:off x="122626" y="929277"/>
            <a:ext cx="8913870" cy="2113853"/>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610"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b="1" dirty="0">
                <a:solidFill>
                  <a:schemeClr val="bg1"/>
                </a:solidFill>
                <a:latin typeface="ＭＳ Ｐゴシック" panose="020B0600070205080204" pitchFamily="50" charset="-128"/>
              </a:rPr>
              <a:t>3</a:t>
            </a:r>
            <a:r>
              <a:rPr lang="ja-JP" altLang="en-US" sz="2400" b="1" dirty="0">
                <a:solidFill>
                  <a:schemeClr val="bg1"/>
                </a:solidFill>
                <a:latin typeface="ＭＳ Ｐゴシック" panose="020B0600070205080204" pitchFamily="50" charset="-128"/>
              </a:rPr>
              <a:t>．スマートシティサービス・アセット</a:t>
            </a:r>
            <a:endParaRPr lang="ja-JP" altLang="en-US" sz="1800" b="1" dirty="0">
              <a:solidFill>
                <a:schemeClr val="bg1"/>
              </a:solidFill>
              <a:latin typeface="ＭＳ Ｐゴシック" panose="020B0600070205080204" pitchFamily="50" charset="-128"/>
            </a:endParaRPr>
          </a:p>
        </p:txBody>
      </p:sp>
      <p:sp>
        <p:nvSpPr>
          <p:cNvPr id="1611" name="Text Box 4"/>
          <p:cNvSpPr txBox="1">
            <a:spLocks noChangeArrowheads="1"/>
          </p:cNvSpPr>
          <p:nvPr/>
        </p:nvSpPr>
        <p:spPr>
          <a:xfrm>
            <a:off x="25927" y="502711"/>
            <a:ext cx="4291748"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スマートシティサービス</a:t>
            </a:r>
            <a:endParaRPr lang="ja-JP" altLang="en-US" sz="2000" b="1" dirty="0">
              <a:latin typeface="+mn-ea"/>
              <a:ea typeface="+mn-ea"/>
            </a:endParaRPr>
          </a:p>
        </p:txBody>
      </p:sp>
      <p:sp>
        <p:nvSpPr>
          <p:cNvPr id="1612" name="正方形/長方形 18"/>
          <p:cNvSpPr/>
          <p:nvPr/>
        </p:nvSpPr>
        <p:spPr>
          <a:xfrm>
            <a:off x="66892" y="2513389"/>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613" name="正方形/長方形 22"/>
          <p:cNvSpPr/>
          <p:nvPr/>
        </p:nvSpPr>
        <p:spPr>
          <a:xfrm>
            <a:off x="90767" y="908720"/>
            <a:ext cx="8884397" cy="738664"/>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提案内容のうち、都市</a:t>
            </a:r>
            <a:r>
              <a:rPr lang="en-US" altLang="ja-JP" sz="1400" i="1" dirty="0">
                <a:solidFill>
                  <a:srgbClr val="FF0000"/>
                </a:solidFill>
              </a:rPr>
              <a:t>OS</a:t>
            </a:r>
            <a:r>
              <a:rPr lang="ja-JP" altLang="en-US" sz="1400" i="1" dirty="0">
                <a:solidFill>
                  <a:srgbClr val="FF0000"/>
                </a:solidFill>
              </a:rPr>
              <a:t>上で管理され利用者に提供されるアプリなど、「スマートシティリファレンスアーキテクチャ」において「スマートシティサービス」と整理されている事項について、ホワイトペーパー第６章を参照し、記載すること</a:t>
            </a:r>
            <a:endParaRPr lang="en-US" altLang="ja-JP" sz="1400" i="1" dirty="0">
              <a:solidFill>
                <a:srgbClr val="FF0000"/>
              </a:solidFill>
            </a:endParaRPr>
          </a:p>
        </p:txBody>
      </p:sp>
      <p:sp>
        <p:nvSpPr>
          <p:cNvPr id="1614" name="Rectangle 66"/>
          <p:cNvSpPr>
            <a:spLocks noChangeArrowheads="1"/>
          </p:cNvSpPr>
          <p:nvPr/>
        </p:nvSpPr>
        <p:spPr>
          <a:xfrm>
            <a:off x="183958" y="3965113"/>
            <a:ext cx="8913870" cy="2113853"/>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615" name="Text Box 4"/>
          <p:cNvSpPr txBox="1">
            <a:spLocks noChangeArrowheads="1"/>
          </p:cNvSpPr>
          <p:nvPr/>
        </p:nvSpPr>
        <p:spPr>
          <a:xfrm>
            <a:off x="87259" y="3538547"/>
            <a:ext cx="4291748"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スマートシティアセット</a:t>
            </a:r>
            <a:endParaRPr lang="ja-JP" altLang="en-US" sz="2000" b="1" dirty="0">
              <a:latin typeface="+mn-ea"/>
              <a:ea typeface="+mn-ea"/>
            </a:endParaRPr>
          </a:p>
        </p:txBody>
      </p:sp>
      <p:sp>
        <p:nvSpPr>
          <p:cNvPr id="1616" name="正方形/長方形 16"/>
          <p:cNvSpPr/>
          <p:nvPr/>
        </p:nvSpPr>
        <p:spPr>
          <a:xfrm>
            <a:off x="128224" y="5549225"/>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617" name="正方形/長方形 17"/>
          <p:cNvSpPr/>
          <p:nvPr/>
        </p:nvSpPr>
        <p:spPr>
          <a:xfrm>
            <a:off x="152099" y="3944556"/>
            <a:ext cx="8884397" cy="738664"/>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提案内容のうち、都市</a:t>
            </a:r>
            <a:r>
              <a:rPr lang="en-US" altLang="ja-JP" sz="1400" i="1" dirty="0">
                <a:solidFill>
                  <a:srgbClr val="FF0000"/>
                </a:solidFill>
              </a:rPr>
              <a:t>OS</a:t>
            </a:r>
            <a:r>
              <a:rPr lang="ja-JP" altLang="en-US" sz="1400" i="1" dirty="0">
                <a:solidFill>
                  <a:srgbClr val="FF0000"/>
                </a:solidFill>
              </a:rPr>
              <a:t>が取得し得るデジタルなデータを生成するアセットなど、</a:t>
            </a:r>
            <a:r>
              <a:rPr lang="ja-JP" altLang="en-US" sz="1400" i="1" dirty="0">
                <a:solidFill>
                  <a:schemeClr val="accent2"/>
                </a:solidFill>
              </a:rPr>
              <a:t>「</a:t>
            </a:r>
            <a:r>
              <a:rPr lang="ja-JP" altLang="en-US" sz="1400" i="1" dirty="0">
                <a:solidFill>
                  <a:srgbClr val="FF0000"/>
                </a:solidFill>
              </a:rPr>
              <a:t>スマートシティリファレンスアーキテクチャ」において「スマートシティアセット」と整理されている事項について、ホワイトペーパー第８章を参照し、記載すること</a:t>
            </a:r>
            <a:endParaRPr lang="en-US" altLang="ja-JP" sz="1400" i="1" dirty="0">
              <a:solidFill>
                <a:srgbClr val="FF0000"/>
              </a:solidFill>
            </a:endParaRPr>
          </a:p>
        </p:txBody>
      </p:sp>
      <p:sp>
        <p:nvSpPr>
          <p:cNvPr id="1618" name="正方形/長方形 676"/>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619" name="テキスト 673"/>
          <p:cNvSpPr txBox="1"/>
          <p:nvPr/>
        </p:nvSpPr>
        <p:spPr>
          <a:xfrm>
            <a:off x="2990356" y="572972"/>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620" name="正方形/長方形 14"/>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903B1401-892A-4D2E-B233-6C5D35998DDD}" type="slidenum">
              <a:rPr kumimoji="1" lang="en-US" altLang="ja-JP" sz="1480" smtClean="0">
                <a:solidFill>
                  <a:schemeClr val="tx1"/>
                </a:solidFill>
              </a:rPr>
              <a:t>6</a:t>
            </a:fld>
            <a:endParaRPr kumimoji="1" lang="ja-JP" altLang="en-US" sz="1480" dirty="0">
              <a:solidFill>
                <a:schemeClr val="tx1"/>
              </a:solidFill>
            </a:endParaRPr>
          </a:p>
        </p:txBody>
      </p:sp>
    </p:spTree>
    <p:extLst>
      <p:ext uri="{BB962C8B-B14F-4D97-AF65-F5344CB8AC3E}">
        <p14:creationId xmlns:p14="http://schemas.microsoft.com/office/powerpoint/2010/main" val="1638578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6"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627"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b="1" dirty="0">
                <a:solidFill>
                  <a:schemeClr val="bg1"/>
                </a:solidFill>
                <a:latin typeface="ＭＳ Ｐゴシック" panose="020B0600070205080204" pitchFamily="50" charset="-128"/>
              </a:rPr>
              <a:t>4</a:t>
            </a:r>
            <a:r>
              <a:rPr lang="ja-JP" altLang="en-US" sz="2400" b="1">
                <a:solidFill>
                  <a:schemeClr val="bg1"/>
                </a:solidFill>
                <a:latin typeface="ＭＳ Ｐゴシック" panose="020B0600070205080204" pitchFamily="50" charset="-128"/>
              </a:rPr>
              <a:t>．</a:t>
            </a:r>
            <a:r>
              <a:rPr lang="ja-JP" altLang="en-US" sz="2400" b="1" dirty="0">
                <a:solidFill>
                  <a:schemeClr val="bg1"/>
                </a:solidFill>
                <a:latin typeface="ＭＳ Ｐゴシック" panose="020B0600070205080204" pitchFamily="50" charset="-128"/>
              </a:rPr>
              <a:t>都市ＯＳ</a:t>
            </a:r>
            <a:endParaRPr lang="ja-JP" altLang="en-US" sz="1800" b="1" dirty="0">
              <a:solidFill>
                <a:schemeClr val="bg1"/>
              </a:solidFill>
              <a:latin typeface="ＭＳ Ｐゴシック" panose="020B0600070205080204" pitchFamily="50" charset="-128"/>
            </a:endParaRPr>
          </a:p>
        </p:txBody>
      </p:sp>
      <p:sp>
        <p:nvSpPr>
          <p:cNvPr id="1628"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a:latin typeface="Tahoma" pitchFamily="34" charset="0"/>
              </a:rPr>
              <a:t>都市ＯＳ（機能（サービス）、データ、データ連携、共通機能）</a:t>
            </a:r>
            <a:endParaRPr lang="ja-JP" altLang="en-US" sz="2000" b="1" dirty="0">
              <a:latin typeface="Tahoma" pitchFamily="34" charset="0"/>
            </a:endParaRPr>
          </a:p>
        </p:txBody>
      </p:sp>
      <p:sp>
        <p:nvSpPr>
          <p:cNvPr id="1629" name="正方形/長方形 18"/>
          <p:cNvSpPr/>
          <p:nvPr/>
        </p:nvSpPr>
        <p:spPr>
          <a:xfrm>
            <a:off x="56888" y="3487763"/>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630" name="正方形/長方形 22"/>
          <p:cNvSpPr/>
          <p:nvPr/>
        </p:nvSpPr>
        <p:spPr>
          <a:xfrm>
            <a:off x="150080" y="965627"/>
            <a:ext cx="8886416" cy="1446550"/>
          </a:xfrm>
          <a:prstGeom prst="rect">
            <a:avLst/>
          </a:prstGeom>
        </p:spPr>
        <p:txBody>
          <a:bodyPr wrap="square">
            <a:spAutoFit/>
          </a:bodyPr>
          <a:lstStyle/>
          <a:p>
            <a:pPr marL="176213" indent="-176213"/>
            <a:r>
              <a:rPr lang="en-US" altLang="ja-JP" sz="1100" i="1" dirty="0">
                <a:solidFill>
                  <a:srgbClr val="FF0000"/>
                </a:solidFill>
              </a:rPr>
              <a:t>※</a:t>
            </a:r>
            <a:r>
              <a:rPr lang="ja-JP" altLang="en-US" sz="1100" i="1" dirty="0">
                <a:solidFill>
                  <a:srgbClr val="FF0000"/>
                </a:solidFill>
              </a:rPr>
              <a:t>　提案内容のうち、</a:t>
            </a:r>
            <a:endParaRPr lang="en-US" altLang="ja-JP" sz="1100" i="1" dirty="0">
              <a:solidFill>
                <a:srgbClr val="FF0000"/>
              </a:solidFill>
            </a:endParaRPr>
          </a:p>
          <a:p>
            <a:pPr marL="176213" indent="-176213"/>
            <a:r>
              <a:rPr lang="ja-JP" altLang="en-US" sz="1100" i="1" dirty="0">
                <a:solidFill>
                  <a:srgbClr val="FF0000"/>
                </a:solidFill>
              </a:rPr>
              <a:t>①都市</a:t>
            </a:r>
            <a:r>
              <a:rPr lang="en-US" altLang="ja-JP" sz="1100" i="1" dirty="0">
                <a:solidFill>
                  <a:srgbClr val="FF0000"/>
                </a:solidFill>
              </a:rPr>
              <a:t>OS</a:t>
            </a:r>
            <a:r>
              <a:rPr lang="ja-JP" altLang="en-US" sz="1100" i="1" dirty="0">
                <a:solidFill>
                  <a:srgbClr val="FF0000"/>
                </a:solidFill>
              </a:rPr>
              <a:t>上の各種サービスと連携する機能や</a:t>
            </a:r>
            <a:r>
              <a:rPr lang="en-US" altLang="ja-JP" sz="1100" i="1" dirty="0">
                <a:solidFill>
                  <a:srgbClr val="FF0000"/>
                </a:solidFill>
              </a:rPr>
              <a:t>API</a:t>
            </a:r>
            <a:r>
              <a:rPr lang="ja-JP" altLang="en-US" sz="1100" i="1" dirty="0">
                <a:solidFill>
                  <a:srgbClr val="FF0000"/>
                </a:solidFill>
              </a:rPr>
              <a:t>の提供、用途に応じた認証方法の提供、都市</a:t>
            </a:r>
            <a:r>
              <a:rPr lang="en-US" altLang="ja-JP" sz="1100" i="1" dirty="0">
                <a:solidFill>
                  <a:srgbClr val="FF0000"/>
                </a:solidFill>
              </a:rPr>
              <a:t>OS</a:t>
            </a:r>
            <a:r>
              <a:rPr lang="ja-JP" altLang="en-US" sz="1100" i="1" dirty="0">
                <a:solidFill>
                  <a:srgbClr val="FF0000"/>
                </a:solidFill>
              </a:rPr>
              <a:t>と連携するサービスの管理や機能の組合せの提供（機能（サービス））、</a:t>
            </a:r>
            <a:endParaRPr lang="en-US" altLang="ja-JP" sz="1100" i="1" dirty="0">
              <a:solidFill>
                <a:srgbClr val="FF0000"/>
              </a:solidFill>
            </a:endParaRPr>
          </a:p>
          <a:p>
            <a:pPr marL="176213" indent="-176213"/>
            <a:r>
              <a:rPr lang="ja-JP" altLang="en-US" sz="1100" i="1" dirty="0">
                <a:solidFill>
                  <a:srgbClr val="FF0000"/>
                </a:solidFill>
              </a:rPr>
              <a:t>②分散されたデータの仲介や都市</a:t>
            </a:r>
            <a:r>
              <a:rPr lang="en-US" altLang="ja-JP" sz="1100" i="1" dirty="0">
                <a:solidFill>
                  <a:srgbClr val="FF0000"/>
                </a:solidFill>
              </a:rPr>
              <a:t>OS</a:t>
            </a:r>
            <a:r>
              <a:rPr lang="ja-JP" altLang="en-US" sz="1100" i="1" dirty="0">
                <a:solidFill>
                  <a:srgbClr val="FF0000"/>
                </a:solidFill>
              </a:rPr>
              <a:t>上に保存・蓄積されたデータの管理（データ）、</a:t>
            </a:r>
            <a:endParaRPr lang="en-US" altLang="ja-JP" sz="1100" i="1" dirty="0">
              <a:solidFill>
                <a:srgbClr val="FF0000"/>
              </a:solidFill>
            </a:endParaRPr>
          </a:p>
          <a:p>
            <a:pPr marL="176213" indent="-176213"/>
            <a:r>
              <a:rPr lang="ja-JP" altLang="en-US" sz="1100" i="1" dirty="0">
                <a:solidFill>
                  <a:srgbClr val="FF0000"/>
                </a:solidFill>
              </a:rPr>
              <a:t>③都市</a:t>
            </a:r>
            <a:r>
              <a:rPr lang="en-US" altLang="ja-JP" sz="1100" i="1" dirty="0">
                <a:solidFill>
                  <a:srgbClr val="FF0000"/>
                </a:solidFill>
              </a:rPr>
              <a:t>OS</a:t>
            </a:r>
            <a:r>
              <a:rPr lang="ja-JP" altLang="en-US" sz="1100" i="1" dirty="0">
                <a:solidFill>
                  <a:srgbClr val="FF0000"/>
                </a:solidFill>
              </a:rPr>
              <a:t>に接続するアセットの管理や制御の実行、インタフェースの管理（データ連携）、</a:t>
            </a:r>
            <a:endParaRPr lang="en-US" altLang="ja-JP" sz="1100" i="1" dirty="0">
              <a:solidFill>
                <a:srgbClr val="FF0000"/>
              </a:solidFill>
            </a:endParaRPr>
          </a:p>
          <a:p>
            <a:pPr marL="176213" indent="-176213"/>
            <a:r>
              <a:rPr lang="ja-JP" altLang="en-US" sz="1100" i="1" dirty="0">
                <a:solidFill>
                  <a:srgbClr val="FF0000"/>
                </a:solidFill>
              </a:rPr>
              <a:t>④都市</a:t>
            </a:r>
            <a:r>
              <a:rPr lang="en-US" altLang="ja-JP" sz="1100" i="1" dirty="0">
                <a:solidFill>
                  <a:srgbClr val="FF0000"/>
                </a:solidFill>
              </a:rPr>
              <a:t>OS</a:t>
            </a:r>
            <a:r>
              <a:rPr lang="ja-JP" altLang="en-US" sz="1100" i="1" dirty="0">
                <a:solidFill>
                  <a:srgbClr val="FF0000"/>
                </a:solidFill>
              </a:rPr>
              <a:t>を防御するために必要なセキュリティ機能の提供、都市</a:t>
            </a:r>
            <a:r>
              <a:rPr lang="en-US" altLang="ja-JP" sz="1100" i="1" dirty="0">
                <a:solidFill>
                  <a:srgbClr val="FF0000"/>
                </a:solidFill>
              </a:rPr>
              <a:t>OS</a:t>
            </a:r>
            <a:r>
              <a:rPr lang="ja-JP" altLang="en-US" sz="1100" i="1" dirty="0">
                <a:solidFill>
                  <a:srgbClr val="FF0000"/>
                </a:solidFill>
              </a:rPr>
              <a:t>の運用に必要な監視・バックアップ・障害対策等の機能の提供（共通機能）</a:t>
            </a:r>
            <a:endParaRPr lang="en-US" altLang="ja-JP" sz="1100" i="1" dirty="0">
              <a:solidFill>
                <a:srgbClr val="FF0000"/>
              </a:solidFill>
            </a:endParaRPr>
          </a:p>
          <a:p>
            <a:pPr marL="176213" indent="-176213"/>
            <a:r>
              <a:rPr lang="ja-JP" altLang="en-US" sz="1100" i="1" dirty="0">
                <a:solidFill>
                  <a:srgbClr val="FF0000"/>
                </a:solidFill>
              </a:rPr>
              <a:t>など、「スマートシティリファレンスアーキテクチャ」において「都市</a:t>
            </a:r>
            <a:r>
              <a:rPr lang="en-US" altLang="ja-JP" sz="1100" i="1" dirty="0">
                <a:solidFill>
                  <a:srgbClr val="FF0000"/>
                </a:solidFill>
              </a:rPr>
              <a:t>OS</a:t>
            </a:r>
            <a:r>
              <a:rPr lang="ja-JP" altLang="en-US" sz="1100" i="1" dirty="0">
                <a:solidFill>
                  <a:srgbClr val="FF0000"/>
                </a:solidFill>
              </a:rPr>
              <a:t>」と整理されている事項について、ホワイトペーパー第７章を参照し、記載すること</a:t>
            </a:r>
            <a:endParaRPr lang="en-US" altLang="ja-JP" sz="1100" i="1" dirty="0">
              <a:solidFill>
                <a:srgbClr val="FF0000"/>
              </a:solidFill>
            </a:endParaRPr>
          </a:p>
          <a:p>
            <a:pPr marL="176213" indent="-176213"/>
            <a:r>
              <a:rPr lang="ja-JP" altLang="en-US" sz="1100" i="1" dirty="0">
                <a:solidFill>
                  <a:srgbClr val="FF0000"/>
                </a:solidFill>
              </a:rPr>
              <a:t>（特に、３特徴（相互運用性、データ流通、拡張容易性（ビルディングブロック））を満たしていることを示すこと。）</a:t>
            </a:r>
            <a:endParaRPr lang="en-US" altLang="ja-JP" sz="1100" i="1" dirty="0">
              <a:solidFill>
                <a:srgbClr val="FF0000"/>
              </a:solidFill>
            </a:endParaRPr>
          </a:p>
        </p:txBody>
      </p:sp>
      <p:sp>
        <p:nvSpPr>
          <p:cNvPr id="1631" name="正方形/長方形 678"/>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632" name="テキスト 679"/>
          <p:cNvSpPr txBox="1"/>
          <p:nvPr/>
        </p:nvSpPr>
        <p:spPr>
          <a:xfrm>
            <a:off x="2990356" y="6397674"/>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633"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FDDC5C6-F915-4EE4-B5F0-999877D9DF8F}" type="slidenum">
              <a:rPr kumimoji="1" lang="en-US" altLang="ja-JP" sz="1480" smtClean="0">
                <a:solidFill>
                  <a:schemeClr val="tx1"/>
                </a:solidFill>
              </a:rPr>
              <a:t>7</a:t>
            </a:fld>
            <a:endParaRPr kumimoji="1" lang="ja-JP" altLang="en-US" sz="1480" dirty="0">
              <a:solidFill>
                <a:schemeClr val="tx1"/>
              </a:solidFill>
            </a:endParaRPr>
          </a:p>
        </p:txBody>
      </p:sp>
      <p:graphicFrame>
        <p:nvGraphicFramePr>
          <p:cNvPr id="1634" name="表 12"/>
          <p:cNvGraphicFramePr>
            <a:graphicFrameLocks noGrp="1"/>
          </p:cNvGraphicFramePr>
          <p:nvPr/>
        </p:nvGraphicFramePr>
        <p:xfrm>
          <a:off x="372086" y="5846400"/>
          <a:ext cx="8389024" cy="822960"/>
        </p:xfrm>
        <a:graphic>
          <a:graphicData uri="http://schemas.openxmlformats.org/drawingml/2006/table">
            <a:tbl>
              <a:tblPr firstRow="1" bandRow="1">
                <a:tableStyleId>{5940675A-B579-460E-94D1-54222C63F5DA}</a:tableStyleId>
              </a:tblPr>
              <a:tblGrid>
                <a:gridCol w="1895658">
                  <a:extLst>
                    <a:ext uri="{9D8B030D-6E8A-4147-A177-3AD203B41FA5}">
                      <a16:colId xmlns:a16="http://schemas.microsoft.com/office/drawing/2014/main" val="20000"/>
                    </a:ext>
                  </a:extLst>
                </a:gridCol>
                <a:gridCol w="6493366">
                  <a:extLst>
                    <a:ext uri="{9D8B030D-6E8A-4147-A177-3AD203B41FA5}">
                      <a16:colId xmlns:a16="http://schemas.microsoft.com/office/drawing/2014/main" val="20001"/>
                    </a:ext>
                  </a:extLst>
                </a:gridCol>
              </a:tblGrid>
              <a:tr h="238929">
                <a:tc>
                  <a:txBody>
                    <a:bodyPr/>
                    <a:lstStyle/>
                    <a:p>
                      <a:pPr algn="l"/>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構築する都市</a:t>
                      </a:r>
                      <a:r>
                        <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OS</a:t>
                      </a: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の種類</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l"/>
                      <a:r>
                        <a:rPr kumimoji="1" lang="ja-JP" altLang="en-US" sz="1200" dirty="0">
                          <a:solidFill>
                            <a:srgbClr val="FF0000"/>
                          </a:solidFill>
                          <a:latin typeface="Meiryo UI" panose="020B0604030504040204" pitchFamily="50" charset="-128"/>
                          <a:ea typeface="Meiryo UI" panose="020B0604030504040204" pitchFamily="50" charset="-128"/>
                        </a:rPr>
                        <a:t>製品名・スクラッチ開発など</a:t>
                      </a:r>
                    </a:p>
                  </a:txBody>
                  <a:tcPr>
                    <a:noFill/>
                  </a:tcPr>
                </a:tc>
                <a:extLst>
                  <a:ext uri="{0D108BD9-81ED-4DB2-BD59-A6C34878D82A}">
                    <a16:rowId xmlns:a16="http://schemas.microsoft.com/office/drawing/2014/main" val="10000"/>
                  </a:ext>
                </a:extLst>
              </a:tr>
              <a:tr h="238929">
                <a:tc>
                  <a:txBody>
                    <a:bodyPr/>
                    <a:lstStyle/>
                    <a:p>
                      <a:r>
                        <a:rPr kumimoji="1" lang="ja-JP" altLang="en-US" sz="12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予定しているベンダー候補</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1"/>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構築（予定）年度</a:t>
                      </a:r>
                    </a:p>
                  </a:txBody>
                  <a:tcPr>
                    <a:solidFill>
                      <a:schemeClr val="bg1">
                        <a:lumMod val="85000"/>
                      </a:schemeClr>
                    </a:solidFill>
                  </a:tcPr>
                </a:tc>
                <a:tc>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bl>
          </a:graphicData>
        </a:graphic>
      </p:graphicFrame>
      <p:sp>
        <p:nvSpPr>
          <p:cNvPr id="1635" name="正方形/長方形 85"/>
          <p:cNvSpPr/>
          <p:nvPr/>
        </p:nvSpPr>
        <p:spPr>
          <a:xfrm>
            <a:off x="4808982" y="4397868"/>
            <a:ext cx="1927357" cy="1399665"/>
          </a:xfrm>
          <a:prstGeom prst="rect">
            <a:avLst/>
          </a:prstGeom>
          <a:solidFill>
            <a:srgbClr val="4472C4">
              <a:lumMod val="20000"/>
              <a:lumOff val="80000"/>
            </a:srgbClr>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36" name="正方形/長方形 94"/>
          <p:cNvSpPr/>
          <p:nvPr/>
        </p:nvSpPr>
        <p:spPr>
          <a:xfrm>
            <a:off x="461907" y="3359685"/>
            <a:ext cx="481325" cy="1253843"/>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37" name="テキスト ボックス 95"/>
          <p:cNvSpPr txBox="1"/>
          <p:nvPr/>
        </p:nvSpPr>
        <p:spPr>
          <a:xfrm>
            <a:off x="499859" y="3365019"/>
            <a:ext cx="383503" cy="1248509"/>
          </a:xfrm>
          <a:prstGeom prst="rect">
            <a:avLst/>
          </a:prstGeom>
          <a:noFill/>
        </p:spPr>
        <p:txBody>
          <a:bodyPr vert="eaVert"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データ連携基盤</a:t>
            </a:r>
          </a:p>
        </p:txBody>
      </p:sp>
      <p:sp>
        <p:nvSpPr>
          <p:cNvPr id="1638" name="正方形/長方形 96"/>
          <p:cNvSpPr/>
          <p:nvPr/>
        </p:nvSpPr>
        <p:spPr>
          <a:xfrm>
            <a:off x="448995" y="2379534"/>
            <a:ext cx="481325" cy="907686"/>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39" name="テキスト ボックス 97"/>
          <p:cNvSpPr txBox="1"/>
          <p:nvPr/>
        </p:nvSpPr>
        <p:spPr>
          <a:xfrm>
            <a:off x="516089" y="2348880"/>
            <a:ext cx="383503" cy="857862"/>
          </a:xfrm>
          <a:prstGeom prst="rect">
            <a:avLst/>
          </a:prstGeom>
          <a:noFill/>
        </p:spPr>
        <p:txBody>
          <a:bodyPr vert="eaVert"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サービス</a:t>
            </a:r>
            <a:endParaRPr kumimoji="1" lang="ja-JP" altLang="en-US" sz="1292" b="1" i="0" u="none" strike="noStrike" kern="1200" cap="none" spc="0" normalizeH="0" baseline="0" noProof="0" dirty="0">
              <a:ln>
                <a:noFill/>
              </a:ln>
              <a:solidFill>
                <a:srgbClr val="00B050"/>
              </a:solidFill>
              <a:effectLst/>
              <a:uLnTx/>
              <a:uFillTx/>
              <a:latin typeface="Meiryo UI" panose="020B0604030504040204" pitchFamily="50" charset="-128"/>
              <a:ea typeface="Meiryo UI" panose="020B0604030504040204" pitchFamily="50" charset="-128"/>
              <a:cs typeface="+mn-cs"/>
            </a:endParaRPr>
          </a:p>
        </p:txBody>
      </p:sp>
      <p:sp>
        <p:nvSpPr>
          <p:cNvPr id="1640" name="正方形/長方形 98"/>
          <p:cNvSpPr/>
          <p:nvPr/>
        </p:nvSpPr>
        <p:spPr>
          <a:xfrm>
            <a:off x="463518" y="4676585"/>
            <a:ext cx="481325" cy="1028035"/>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41" name="テキスト ボックス 99"/>
          <p:cNvSpPr txBox="1"/>
          <p:nvPr/>
        </p:nvSpPr>
        <p:spPr>
          <a:xfrm>
            <a:off x="395536" y="4757544"/>
            <a:ext cx="582339" cy="828717"/>
          </a:xfrm>
          <a:prstGeom prst="rect">
            <a:avLst/>
          </a:prstGeom>
          <a:noFill/>
        </p:spPr>
        <p:txBody>
          <a:bodyPr vert="eaVert"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データ・</a:t>
            </a:r>
            <a:endParaRPr kumimoji="1" lang="en-US" altLang="ja-JP"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アセット</a:t>
            </a:r>
          </a:p>
        </p:txBody>
      </p:sp>
      <p:sp>
        <p:nvSpPr>
          <p:cNvPr id="1642" name="正方形/長方形 100"/>
          <p:cNvSpPr/>
          <p:nvPr/>
        </p:nvSpPr>
        <p:spPr>
          <a:xfrm>
            <a:off x="1300032" y="3701867"/>
            <a:ext cx="5441058" cy="713714"/>
          </a:xfrm>
          <a:prstGeom prst="rect">
            <a:avLst/>
          </a:prstGeom>
          <a:solidFill>
            <a:srgbClr val="4472C4">
              <a:lumMod val="20000"/>
              <a:lumOff val="80000"/>
            </a:srgbClr>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43" name="円柱 103"/>
          <p:cNvSpPr/>
          <p:nvPr/>
        </p:nvSpPr>
        <p:spPr>
          <a:xfrm>
            <a:off x="1699972" y="4884016"/>
            <a:ext cx="802207" cy="572899"/>
          </a:xfrm>
          <a:prstGeom prst="can">
            <a:avLst/>
          </a:prstGeom>
          <a:noFill/>
          <a:ln w="12700" cap="flat" cmpd="sng" algn="ctr">
            <a:solidFill>
              <a:srgbClr val="5B9BD5">
                <a:shade val="50000"/>
              </a:srgbClr>
            </a:solidFill>
            <a:prstDash val="solid"/>
            <a:miter lim="800000"/>
          </a:ln>
          <a:effectLst/>
        </p:spPr>
        <p:txBody>
          <a:bodyPr wrap="none"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自治体河川</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監視システム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44" name="正方形/長方形 110"/>
          <p:cNvSpPr/>
          <p:nvPr/>
        </p:nvSpPr>
        <p:spPr>
          <a:xfrm>
            <a:off x="1933616" y="3823723"/>
            <a:ext cx="2057187" cy="340995"/>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データ仲介機能</a:t>
            </a:r>
            <a:endParaRPr kumimoji="1" lang="en-US" altLang="ja-JP"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（データ蓄積・データ分散・イベント処理）</a:t>
            </a:r>
            <a:endParaRPr kumimoji="1" lang="ja-JP" altLang="en-US"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645" name="円柱 111"/>
          <p:cNvSpPr/>
          <p:nvPr/>
        </p:nvSpPr>
        <p:spPr>
          <a:xfrm>
            <a:off x="2790909" y="4881733"/>
            <a:ext cx="802207" cy="572899"/>
          </a:xfrm>
          <a:prstGeom prst="can">
            <a:avLst/>
          </a:prstGeom>
          <a:noFill/>
          <a:ln w="12700" cap="flat" cmpd="sng" algn="ctr">
            <a:solidFill>
              <a:srgbClr val="5B9BD5">
                <a:shade val="50000"/>
              </a:srgbClr>
            </a:solidFill>
            <a:prstDash val="solid"/>
            <a:miter lim="800000"/>
          </a:ln>
          <a:effectLst/>
        </p:spPr>
        <p:txBody>
          <a:bodyPr wrap="none"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人流データ</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提供システム</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46" name="楕円 112"/>
          <p:cNvSpPr/>
          <p:nvPr/>
        </p:nvSpPr>
        <p:spPr>
          <a:xfrm>
            <a:off x="2013180" y="4761385"/>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47" name="テキスト ボックス 113"/>
          <p:cNvSpPr txBox="1"/>
          <p:nvPr/>
        </p:nvSpPr>
        <p:spPr>
          <a:xfrm>
            <a:off x="1612241" y="4676585"/>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48" name="テキスト ボックス 114"/>
          <p:cNvSpPr txBox="1"/>
          <p:nvPr/>
        </p:nvSpPr>
        <p:spPr>
          <a:xfrm>
            <a:off x="954948" y="5239458"/>
            <a:ext cx="822921"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●●市</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649" name="テキスト ボックス 115"/>
          <p:cNvSpPr txBox="1"/>
          <p:nvPr/>
        </p:nvSpPr>
        <p:spPr>
          <a:xfrm>
            <a:off x="2719396" y="5464345"/>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●●通信事業者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650" name="楕円 116"/>
          <p:cNvSpPr/>
          <p:nvPr/>
        </p:nvSpPr>
        <p:spPr>
          <a:xfrm>
            <a:off x="1743035" y="3564534"/>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51" name="テキスト ボックス 117"/>
          <p:cNvSpPr txBox="1"/>
          <p:nvPr/>
        </p:nvSpPr>
        <p:spPr>
          <a:xfrm>
            <a:off x="1410732" y="3462505"/>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52" name="楕円 118"/>
          <p:cNvSpPr/>
          <p:nvPr/>
        </p:nvSpPr>
        <p:spPr>
          <a:xfrm>
            <a:off x="2808467" y="3563707"/>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53" name="テキスト ボックス 119"/>
          <p:cNvSpPr txBox="1"/>
          <p:nvPr/>
        </p:nvSpPr>
        <p:spPr>
          <a:xfrm>
            <a:off x="2495590" y="3451964"/>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54" name="楕円 120"/>
          <p:cNvSpPr/>
          <p:nvPr/>
        </p:nvSpPr>
        <p:spPr>
          <a:xfrm>
            <a:off x="3876584" y="3567771"/>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55" name="テキスト ボックス 121"/>
          <p:cNvSpPr txBox="1"/>
          <p:nvPr/>
        </p:nvSpPr>
        <p:spPr>
          <a:xfrm>
            <a:off x="3563707" y="3456029"/>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56" name="テキスト ボックス 122"/>
          <p:cNvSpPr txBox="1"/>
          <p:nvPr/>
        </p:nvSpPr>
        <p:spPr>
          <a:xfrm>
            <a:off x="2288459" y="2395933"/>
            <a:ext cx="1186270"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ヘルスケア事業者●●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657" name="テキスト ボックス 123"/>
          <p:cNvSpPr txBox="1"/>
          <p:nvPr/>
        </p:nvSpPr>
        <p:spPr>
          <a:xfrm>
            <a:off x="3504182" y="2395933"/>
            <a:ext cx="971786"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小売事業者●●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658" name="テキスト ボックス 124"/>
          <p:cNvSpPr txBox="1"/>
          <p:nvPr/>
        </p:nvSpPr>
        <p:spPr>
          <a:xfrm>
            <a:off x="4550914" y="2395933"/>
            <a:ext cx="971786"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宅配事業者●●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659" name="テキスト ボックス 125"/>
          <p:cNvSpPr txBox="1"/>
          <p:nvPr/>
        </p:nvSpPr>
        <p:spPr>
          <a:xfrm>
            <a:off x="5562801" y="2395933"/>
            <a:ext cx="971786"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660" name="正方形/長方形 127"/>
          <p:cNvSpPr/>
          <p:nvPr/>
        </p:nvSpPr>
        <p:spPr>
          <a:xfrm>
            <a:off x="7540011" y="3749432"/>
            <a:ext cx="1352469" cy="632957"/>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他都市（●市）の</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データ連携基盤</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61" name="楕円 128"/>
          <p:cNvSpPr/>
          <p:nvPr/>
        </p:nvSpPr>
        <p:spPr>
          <a:xfrm>
            <a:off x="6655861" y="3970444"/>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62" name="テキスト ボックス 129"/>
          <p:cNvSpPr txBox="1"/>
          <p:nvPr/>
        </p:nvSpPr>
        <p:spPr>
          <a:xfrm>
            <a:off x="6716209" y="3786619"/>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63" name="楕円 130"/>
          <p:cNvSpPr/>
          <p:nvPr/>
        </p:nvSpPr>
        <p:spPr>
          <a:xfrm>
            <a:off x="7445081" y="3968781"/>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64" name="テキスト ボックス 131"/>
          <p:cNvSpPr txBox="1"/>
          <p:nvPr/>
        </p:nvSpPr>
        <p:spPr>
          <a:xfrm>
            <a:off x="7193164" y="3793936"/>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65" name="円柱 134"/>
          <p:cNvSpPr/>
          <p:nvPr/>
        </p:nvSpPr>
        <p:spPr>
          <a:xfrm>
            <a:off x="4920659" y="4879063"/>
            <a:ext cx="802207" cy="572899"/>
          </a:xfrm>
          <a:prstGeom prst="can">
            <a:avLst/>
          </a:prstGeom>
          <a:solidFill>
            <a:schemeClr val="bg1"/>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66" name="テキスト ボックス 135"/>
          <p:cNvSpPr txBox="1"/>
          <p:nvPr/>
        </p:nvSpPr>
        <p:spPr>
          <a:xfrm>
            <a:off x="4845603" y="5484198"/>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●●団体</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667" name="正方形/長方形 136"/>
          <p:cNvSpPr/>
          <p:nvPr/>
        </p:nvSpPr>
        <p:spPr>
          <a:xfrm>
            <a:off x="4069127" y="3821440"/>
            <a:ext cx="2057187" cy="342989"/>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データ処理機能</a:t>
            </a:r>
            <a:endParaRPr kumimoji="1" lang="en-US" altLang="ja-JP"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（データ変換・データ受付・データ取得）</a:t>
            </a:r>
            <a:endParaRPr kumimoji="1" lang="ja-JP" altLang="en-US"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668" name="円柱 139"/>
          <p:cNvSpPr/>
          <p:nvPr/>
        </p:nvSpPr>
        <p:spPr>
          <a:xfrm>
            <a:off x="3871807" y="4884016"/>
            <a:ext cx="802207" cy="572899"/>
          </a:xfrm>
          <a:prstGeom prst="can">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バリアフリー</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関連データ</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69" name="テキスト ボックス 140"/>
          <p:cNvSpPr txBox="1"/>
          <p:nvPr/>
        </p:nvSpPr>
        <p:spPr>
          <a:xfrm>
            <a:off x="3796074" y="5449862"/>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一社●●</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cxnSp>
        <p:nvCxnSpPr>
          <p:cNvPr id="1670" name="直線コネクタ 142"/>
          <p:cNvCxnSpPr>
            <a:stCxn id="1661" idx="6"/>
            <a:endCxn id="1663" idx="2"/>
          </p:cNvCxnSpPr>
          <p:nvPr/>
        </p:nvCxnSpPr>
        <p:spPr>
          <a:xfrm flipV="1">
            <a:off x="6842088" y="4060500"/>
            <a:ext cx="602993" cy="1663"/>
          </a:xfrm>
          <a:prstGeom prst="line">
            <a:avLst/>
          </a:prstGeom>
          <a:noFill/>
          <a:ln w="6350" cap="flat" cmpd="sng" algn="ctr">
            <a:solidFill>
              <a:srgbClr val="5B9BD5"/>
            </a:solidFill>
            <a:prstDash val="solid"/>
            <a:miter lim="800000"/>
          </a:ln>
          <a:effectLst/>
        </p:spPr>
      </p:cxnSp>
      <p:cxnSp>
        <p:nvCxnSpPr>
          <p:cNvPr id="1671" name="直線コネクタ 144"/>
          <p:cNvCxnSpPr>
            <a:stCxn id="1646" idx="0"/>
          </p:cNvCxnSpPr>
          <p:nvPr/>
        </p:nvCxnSpPr>
        <p:spPr>
          <a:xfrm flipV="1">
            <a:off x="2106294" y="4401192"/>
            <a:ext cx="1" cy="360193"/>
          </a:xfrm>
          <a:prstGeom prst="line">
            <a:avLst/>
          </a:prstGeom>
          <a:noFill/>
          <a:ln w="6350" cap="flat" cmpd="sng" algn="ctr">
            <a:solidFill>
              <a:srgbClr val="5B9BD5"/>
            </a:solidFill>
            <a:prstDash val="solid"/>
            <a:miter lim="800000"/>
          </a:ln>
          <a:effectLst/>
        </p:spPr>
      </p:cxnSp>
      <p:cxnSp>
        <p:nvCxnSpPr>
          <p:cNvPr id="1672" name="直線コネクタ 145"/>
          <p:cNvCxnSpPr>
            <a:stCxn id="1645" idx="1"/>
          </p:cNvCxnSpPr>
          <p:nvPr/>
        </p:nvCxnSpPr>
        <p:spPr>
          <a:xfrm flipH="1" flipV="1">
            <a:off x="3185624" y="4412022"/>
            <a:ext cx="6389" cy="469710"/>
          </a:xfrm>
          <a:prstGeom prst="line">
            <a:avLst/>
          </a:prstGeom>
          <a:noFill/>
          <a:ln w="6350" cap="flat" cmpd="sng" algn="ctr">
            <a:solidFill>
              <a:srgbClr val="5B9BD5"/>
            </a:solidFill>
            <a:prstDash val="solid"/>
            <a:miter lim="800000"/>
          </a:ln>
          <a:effectLst/>
        </p:spPr>
      </p:cxnSp>
      <p:cxnSp>
        <p:nvCxnSpPr>
          <p:cNvPr id="1673" name="直線コネクタ 146"/>
          <p:cNvCxnSpPr>
            <a:stCxn id="1668" idx="1"/>
          </p:cNvCxnSpPr>
          <p:nvPr/>
        </p:nvCxnSpPr>
        <p:spPr>
          <a:xfrm flipH="1" flipV="1">
            <a:off x="4264885" y="4417837"/>
            <a:ext cx="8026" cy="466179"/>
          </a:xfrm>
          <a:prstGeom prst="line">
            <a:avLst/>
          </a:prstGeom>
          <a:noFill/>
          <a:ln w="6350" cap="flat" cmpd="sng" algn="ctr">
            <a:solidFill>
              <a:srgbClr val="5B9BD5"/>
            </a:solidFill>
            <a:prstDash val="solid"/>
            <a:miter lim="800000"/>
          </a:ln>
          <a:effectLst/>
        </p:spPr>
      </p:cxnSp>
      <p:cxnSp>
        <p:nvCxnSpPr>
          <p:cNvPr id="1674" name="直線コネクタ 147"/>
          <p:cNvCxnSpPr>
            <a:stCxn id="1650" idx="0"/>
          </p:cNvCxnSpPr>
          <p:nvPr/>
        </p:nvCxnSpPr>
        <p:spPr>
          <a:xfrm flipH="1" flipV="1">
            <a:off x="1829804" y="3186971"/>
            <a:ext cx="6346" cy="377562"/>
          </a:xfrm>
          <a:prstGeom prst="line">
            <a:avLst/>
          </a:prstGeom>
          <a:noFill/>
          <a:ln w="6350" cap="flat" cmpd="sng" algn="ctr">
            <a:solidFill>
              <a:srgbClr val="5B9BD5"/>
            </a:solidFill>
            <a:prstDash val="solid"/>
            <a:miter lim="800000"/>
          </a:ln>
          <a:effectLst/>
        </p:spPr>
      </p:cxnSp>
      <p:cxnSp>
        <p:nvCxnSpPr>
          <p:cNvPr id="1675" name="直線コネクタ 148"/>
          <p:cNvCxnSpPr>
            <a:stCxn id="1652" idx="0"/>
          </p:cNvCxnSpPr>
          <p:nvPr/>
        </p:nvCxnSpPr>
        <p:spPr>
          <a:xfrm flipH="1" flipV="1">
            <a:off x="2899414" y="3186970"/>
            <a:ext cx="2167" cy="376736"/>
          </a:xfrm>
          <a:prstGeom prst="line">
            <a:avLst/>
          </a:prstGeom>
          <a:noFill/>
          <a:ln w="6350" cap="flat" cmpd="sng" algn="ctr">
            <a:solidFill>
              <a:srgbClr val="5B9BD5"/>
            </a:solidFill>
            <a:prstDash val="solid"/>
            <a:miter lim="800000"/>
          </a:ln>
          <a:effectLst/>
        </p:spPr>
      </p:cxnSp>
      <p:cxnSp>
        <p:nvCxnSpPr>
          <p:cNvPr id="1676" name="直線コネクタ 152"/>
          <p:cNvCxnSpPr>
            <a:stCxn id="1654" idx="0"/>
          </p:cNvCxnSpPr>
          <p:nvPr/>
        </p:nvCxnSpPr>
        <p:spPr>
          <a:xfrm flipH="1" flipV="1">
            <a:off x="3969024" y="3186969"/>
            <a:ext cx="675" cy="380802"/>
          </a:xfrm>
          <a:prstGeom prst="line">
            <a:avLst/>
          </a:prstGeom>
          <a:noFill/>
          <a:ln w="6350" cap="flat" cmpd="sng" algn="ctr">
            <a:solidFill>
              <a:srgbClr val="5B9BD5"/>
            </a:solidFill>
            <a:prstDash val="solid"/>
            <a:miter lim="800000"/>
          </a:ln>
          <a:effectLst/>
        </p:spPr>
      </p:cxnSp>
      <p:sp>
        <p:nvSpPr>
          <p:cNvPr id="1677" name="楕円 154"/>
          <p:cNvSpPr/>
          <p:nvPr/>
        </p:nvSpPr>
        <p:spPr>
          <a:xfrm>
            <a:off x="4946745" y="3551800"/>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78" name="テキスト ボックス 155"/>
          <p:cNvSpPr txBox="1"/>
          <p:nvPr/>
        </p:nvSpPr>
        <p:spPr>
          <a:xfrm>
            <a:off x="4633867" y="3440058"/>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679" name="直線コネクタ 156"/>
          <p:cNvCxnSpPr>
            <a:stCxn id="1677" idx="0"/>
          </p:cNvCxnSpPr>
          <p:nvPr/>
        </p:nvCxnSpPr>
        <p:spPr>
          <a:xfrm flipH="1" flipV="1">
            <a:off x="5038632" y="3186968"/>
            <a:ext cx="1226" cy="364832"/>
          </a:xfrm>
          <a:prstGeom prst="line">
            <a:avLst/>
          </a:prstGeom>
          <a:noFill/>
          <a:ln w="6350" cap="flat" cmpd="sng" algn="ctr">
            <a:solidFill>
              <a:srgbClr val="5B9BD5"/>
            </a:solidFill>
            <a:prstDash val="solid"/>
            <a:miter lim="800000"/>
          </a:ln>
          <a:effectLst/>
        </p:spPr>
      </p:cxnSp>
      <p:sp>
        <p:nvSpPr>
          <p:cNvPr id="1680" name="楕円 157"/>
          <p:cNvSpPr/>
          <p:nvPr/>
        </p:nvSpPr>
        <p:spPr>
          <a:xfrm>
            <a:off x="5953837" y="3549454"/>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81" name="テキスト ボックス 158"/>
          <p:cNvSpPr txBox="1"/>
          <p:nvPr/>
        </p:nvSpPr>
        <p:spPr>
          <a:xfrm>
            <a:off x="5640960" y="3437712"/>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682" name="直線コネクタ 159"/>
          <p:cNvCxnSpPr>
            <a:stCxn id="1680" idx="0"/>
          </p:cNvCxnSpPr>
          <p:nvPr/>
        </p:nvCxnSpPr>
        <p:spPr>
          <a:xfrm flipH="1" flipV="1">
            <a:off x="6032277" y="3186967"/>
            <a:ext cx="14674" cy="362487"/>
          </a:xfrm>
          <a:prstGeom prst="line">
            <a:avLst/>
          </a:prstGeom>
          <a:noFill/>
          <a:ln w="6350" cap="flat" cmpd="sng" algn="ctr">
            <a:solidFill>
              <a:srgbClr val="5B9BD5"/>
            </a:solidFill>
            <a:prstDash val="solid"/>
            <a:miter lim="800000"/>
          </a:ln>
          <a:effectLst/>
        </p:spPr>
      </p:cxnSp>
      <p:sp>
        <p:nvSpPr>
          <p:cNvPr id="1683" name="正方形/長方形 160"/>
          <p:cNvSpPr/>
          <p:nvPr/>
        </p:nvSpPr>
        <p:spPr>
          <a:xfrm>
            <a:off x="1343163" y="2700298"/>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MaaS</a:t>
            </a: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84" name="正方形/長方形 161"/>
          <p:cNvSpPr/>
          <p:nvPr/>
        </p:nvSpPr>
        <p:spPr>
          <a:xfrm>
            <a:off x="2411647" y="2702456"/>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ヘルスケア情報</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85" name="正方形/長方形 162"/>
          <p:cNvSpPr/>
          <p:nvPr/>
        </p:nvSpPr>
        <p:spPr>
          <a:xfrm>
            <a:off x="3464056" y="2702877"/>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注文システム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86" name="正方形/長方形 163"/>
          <p:cNvSpPr/>
          <p:nvPr/>
        </p:nvSpPr>
        <p:spPr>
          <a:xfrm>
            <a:off x="4524366" y="2704680"/>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配送支援</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87" name="正方形/長方形 164"/>
          <p:cNvSpPr/>
          <p:nvPr/>
        </p:nvSpPr>
        <p:spPr>
          <a:xfrm>
            <a:off x="5569849" y="2705650"/>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アプリ</a:t>
            </a:r>
          </a:p>
        </p:txBody>
      </p:sp>
      <p:sp>
        <p:nvSpPr>
          <p:cNvPr id="1688" name="楕円 165"/>
          <p:cNvSpPr/>
          <p:nvPr/>
        </p:nvSpPr>
        <p:spPr>
          <a:xfrm>
            <a:off x="3098898" y="4782461"/>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89" name="テキスト ボックス 166"/>
          <p:cNvSpPr txBox="1"/>
          <p:nvPr/>
        </p:nvSpPr>
        <p:spPr>
          <a:xfrm>
            <a:off x="2751423" y="4667839"/>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90" name="円柱 169"/>
          <p:cNvSpPr/>
          <p:nvPr/>
        </p:nvSpPr>
        <p:spPr>
          <a:xfrm>
            <a:off x="5912087" y="4892536"/>
            <a:ext cx="802207" cy="572899"/>
          </a:xfrm>
          <a:prstGeom prst="can">
            <a:avLst/>
          </a:prstGeom>
          <a:solidFill>
            <a:schemeClr val="bg1"/>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データ</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91" name="テキスト ボックス 170"/>
          <p:cNvSpPr txBox="1"/>
          <p:nvPr/>
        </p:nvSpPr>
        <p:spPr>
          <a:xfrm>
            <a:off x="5828418" y="5506111"/>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●●（株）</a:t>
            </a:r>
            <a:r>
              <a:rPr kumimoji="1" lang="en-US" altLang="ja-JP" sz="73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p:txBody>
      </p:sp>
      <p:sp>
        <p:nvSpPr>
          <p:cNvPr id="1692" name="テキスト ボックス 172"/>
          <p:cNvSpPr txBox="1"/>
          <p:nvPr/>
        </p:nvSpPr>
        <p:spPr>
          <a:xfrm>
            <a:off x="1346845" y="2395933"/>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交通事業者●●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693" name="テキスト ボックス 86"/>
          <p:cNvSpPr txBox="1"/>
          <p:nvPr/>
        </p:nvSpPr>
        <p:spPr>
          <a:xfrm>
            <a:off x="4013039" y="4541634"/>
            <a:ext cx="58320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手入力</a:t>
            </a:r>
          </a:p>
        </p:txBody>
      </p:sp>
      <p:sp>
        <p:nvSpPr>
          <p:cNvPr id="1694" name="テキスト ボックス 87"/>
          <p:cNvSpPr txBox="1"/>
          <p:nvPr/>
        </p:nvSpPr>
        <p:spPr>
          <a:xfrm>
            <a:off x="4815411" y="4397504"/>
            <a:ext cx="747390"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蓄積方式</a:t>
            </a:r>
          </a:p>
        </p:txBody>
      </p:sp>
      <p:sp>
        <p:nvSpPr>
          <p:cNvPr id="1695" name="正方形/長方形 1"/>
          <p:cNvSpPr/>
          <p:nvPr/>
        </p:nvSpPr>
        <p:spPr>
          <a:xfrm>
            <a:off x="150080" y="2348880"/>
            <a:ext cx="8843840" cy="3448653"/>
          </a:xfrm>
          <a:prstGeom prst="rect">
            <a:avLst/>
          </a:prstGeom>
          <a:noFill/>
          <a:ln w="9525">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6" name="正方形/長方形 164"/>
          <p:cNvSpPr/>
          <p:nvPr/>
        </p:nvSpPr>
        <p:spPr>
          <a:xfrm>
            <a:off x="7603987" y="2368390"/>
            <a:ext cx="1394796" cy="346989"/>
          </a:xfrm>
          <a:prstGeom prst="rect">
            <a:avLst/>
          </a:prstGeom>
          <a:solidFill>
            <a:schemeClr val="bg1">
              <a:lumMod val="75000"/>
            </a:schemeClr>
          </a:solidFill>
          <a:ln>
            <a:solidFill>
              <a:schemeClr val="bg1">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システム構成図の例</a:t>
            </a:r>
            <a:endParaRPr kumimoji="1" lang="ja-JP" altLang="en-US" sz="11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3569673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2" name="Rectangle 66"/>
          <p:cNvSpPr>
            <a:spLocks noChangeArrowheads="1"/>
          </p:cNvSpPr>
          <p:nvPr/>
        </p:nvSpPr>
        <p:spPr>
          <a:xfrm>
            <a:off x="122626" y="929277"/>
            <a:ext cx="8550951" cy="915547"/>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703"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b="1" dirty="0">
                <a:solidFill>
                  <a:schemeClr val="bg1"/>
                </a:solidFill>
                <a:latin typeface="ＭＳ Ｐゴシック" panose="020B0600070205080204" pitchFamily="50" charset="-128"/>
              </a:rPr>
              <a:t>5</a:t>
            </a:r>
            <a:r>
              <a:rPr lang="ja-JP" altLang="en-US" sz="2400" b="1" dirty="0">
                <a:solidFill>
                  <a:schemeClr val="bg1"/>
                </a:solidFill>
                <a:latin typeface="ＭＳ Ｐゴシック" panose="020B0600070205080204" pitchFamily="50" charset="-128"/>
              </a:rPr>
              <a:t>．その他</a:t>
            </a:r>
            <a:endParaRPr lang="ja-JP" altLang="en-US" sz="1800" b="1" dirty="0">
              <a:solidFill>
                <a:schemeClr val="bg1"/>
              </a:solidFill>
              <a:latin typeface="ＭＳ Ｐゴシック" panose="020B0600070205080204" pitchFamily="50" charset="-128"/>
            </a:endParaRPr>
          </a:p>
        </p:txBody>
      </p:sp>
      <p:sp>
        <p:nvSpPr>
          <p:cNvPr id="1704" name="Text Box 4"/>
          <p:cNvSpPr txBox="1">
            <a:spLocks noChangeArrowheads="1"/>
          </p:cNvSpPr>
          <p:nvPr/>
        </p:nvSpPr>
        <p:spPr>
          <a:xfrm>
            <a:off x="25926" y="502711"/>
            <a:ext cx="5626193"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mn-ea"/>
                <a:ea typeface="+mn-ea"/>
              </a:rPr>
              <a:t>関連法令、各地域でのルール・ガイドライン</a:t>
            </a:r>
          </a:p>
        </p:txBody>
      </p:sp>
      <p:sp>
        <p:nvSpPr>
          <p:cNvPr id="1705" name="正方形/長方形 18"/>
          <p:cNvSpPr/>
          <p:nvPr/>
        </p:nvSpPr>
        <p:spPr>
          <a:xfrm>
            <a:off x="66892" y="2539428"/>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706" name="正方形/長方形 22"/>
          <p:cNvSpPr/>
          <p:nvPr/>
        </p:nvSpPr>
        <p:spPr>
          <a:xfrm>
            <a:off x="90767" y="908720"/>
            <a:ext cx="8418759" cy="954107"/>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提案内容のうち、スマートシティの関連法令（法令・条例）への対応や各地域でのルール・ガイドラインの策定、施策効果最大化のための制度の活用など、「スマートシティリファレンスアーキテクチャ」において「スマートシティルール」と整理されている事項について、ホワイトペーパー第４章を参照し、記載すること</a:t>
            </a:r>
            <a:endParaRPr lang="en-US" altLang="ja-JP" sz="1400" i="1" dirty="0">
              <a:solidFill>
                <a:srgbClr val="FF0000"/>
              </a:solidFill>
            </a:endParaRPr>
          </a:p>
          <a:p>
            <a:pPr marL="176213" indent="-176213"/>
            <a:r>
              <a:rPr lang="ja-JP" altLang="en-US" sz="1400" i="1" dirty="0">
                <a:solidFill>
                  <a:srgbClr val="FF0000"/>
                </a:solidFill>
              </a:rPr>
              <a:t>　（特筆すべきものがあれば）</a:t>
            </a:r>
            <a:endParaRPr lang="en-US" altLang="ja-JP" sz="1400" i="1" dirty="0">
              <a:solidFill>
                <a:srgbClr val="FF0000"/>
              </a:solidFill>
            </a:endParaRPr>
          </a:p>
        </p:txBody>
      </p:sp>
      <p:sp>
        <p:nvSpPr>
          <p:cNvPr id="1707" name="Rectangle 66"/>
          <p:cNvSpPr>
            <a:spLocks noChangeArrowheads="1"/>
          </p:cNvSpPr>
          <p:nvPr/>
        </p:nvSpPr>
        <p:spPr>
          <a:xfrm>
            <a:off x="122626" y="3722903"/>
            <a:ext cx="8550951" cy="2709502"/>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708" name="Text Box 4"/>
          <p:cNvSpPr txBox="1">
            <a:spLocks noChangeArrowheads="1"/>
          </p:cNvSpPr>
          <p:nvPr/>
        </p:nvSpPr>
        <p:spPr>
          <a:xfrm>
            <a:off x="25926" y="3284984"/>
            <a:ext cx="5626193"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mn-ea"/>
                <a:ea typeface="+mn-ea"/>
              </a:rPr>
              <a:t>ＰＲポイント</a:t>
            </a:r>
          </a:p>
        </p:txBody>
      </p:sp>
      <p:sp>
        <p:nvSpPr>
          <p:cNvPr id="1709" name="正方形/長方形 10"/>
          <p:cNvSpPr/>
          <p:nvPr/>
        </p:nvSpPr>
        <p:spPr>
          <a:xfrm>
            <a:off x="122626" y="3769295"/>
            <a:ext cx="8418759" cy="307777"/>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ここまでの記載内容以外に、事業全体としてのＰＲポイントがあれば、記載すること。</a:t>
            </a:r>
            <a:endParaRPr lang="en-US" altLang="ja-JP" sz="1400" i="1" dirty="0">
              <a:solidFill>
                <a:srgbClr val="FF0000"/>
              </a:solidFill>
            </a:endParaRPr>
          </a:p>
        </p:txBody>
      </p:sp>
      <p:sp>
        <p:nvSpPr>
          <p:cNvPr id="1710" name="正方形/長方形 68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711" name="テキスト 679"/>
          <p:cNvSpPr txBox="1"/>
          <p:nvPr/>
        </p:nvSpPr>
        <p:spPr>
          <a:xfrm>
            <a:off x="2990356" y="6506492"/>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712" name="正方形/長方形 12"/>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1D08FF65-CCB3-433B-BD61-39E8B773BB37}" type="slidenum">
              <a:rPr lang="en-US" altLang="ja-JP" sz="1480" smtClean="0">
                <a:solidFill>
                  <a:schemeClr val="tx1"/>
                </a:solidFill>
              </a:rPr>
              <a:t>8</a:t>
            </a:fld>
            <a:endParaRPr kumimoji="1" lang="ja-JP" altLang="en-US" sz="1480" dirty="0">
              <a:solidFill>
                <a:schemeClr val="tx1"/>
              </a:solidFill>
            </a:endParaRPr>
          </a:p>
        </p:txBody>
      </p:sp>
      <p:sp>
        <p:nvSpPr>
          <p:cNvPr id="1713" name="Rectangle 66"/>
          <p:cNvSpPr>
            <a:spLocks noChangeArrowheads="1"/>
          </p:cNvSpPr>
          <p:nvPr/>
        </p:nvSpPr>
        <p:spPr>
          <a:xfrm>
            <a:off x="132196" y="2297429"/>
            <a:ext cx="8550951" cy="915547"/>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714" name="Text Box 4"/>
          <p:cNvSpPr txBox="1">
            <a:spLocks noChangeArrowheads="1"/>
          </p:cNvSpPr>
          <p:nvPr/>
        </p:nvSpPr>
        <p:spPr>
          <a:xfrm>
            <a:off x="35496" y="1870863"/>
            <a:ext cx="5626193"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mn-ea"/>
                <a:ea typeface="+mn-ea"/>
              </a:rPr>
              <a:t>セキュリティ対策</a:t>
            </a:r>
          </a:p>
        </p:txBody>
      </p:sp>
      <p:sp>
        <p:nvSpPr>
          <p:cNvPr id="1715" name="正方形/長方形 22"/>
          <p:cNvSpPr/>
          <p:nvPr/>
        </p:nvSpPr>
        <p:spPr>
          <a:xfrm>
            <a:off x="100337" y="2276872"/>
            <a:ext cx="8418759" cy="738664"/>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a:t>
            </a:r>
            <a:r>
              <a:rPr lang="ja-JP" altLang="en-US" sz="14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スマートシティセキュリティガイドライン（第</a:t>
            </a:r>
            <a:r>
              <a:rPr lang="en-US" altLang="ja-JP" sz="14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2.0</a:t>
            </a:r>
            <a:r>
              <a:rPr lang="ja-JP" altLang="en-US" sz="14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版）を参考に、</a:t>
            </a:r>
            <a:r>
              <a:rPr lang="ja-JP" altLang="en-US" sz="1400" i="1" dirty="0">
                <a:solidFill>
                  <a:srgbClr val="FF0000"/>
                </a:solidFill>
              </a:rPr>
              <a:t>セキュリティ対策の実施状況について記載。応募事業に関連する範囲で、</a:t>
            </a:r>
            <a:r>
              <a:rPr lang="ja-JP" altLang="en-US" sz="14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後出のスマートシティセキュリティガイドライン導入チェックシートにも記載すること。</a:t>
            </a:r>
            <a:endParaRPr lang="en-US" altLang="ja-JP" sz="1400" i="1" dirty="0">
              <a:solidFill>
                <a:srgbClr val="FF0000"/>
              </a:solidFill>
            </a:endParaRPr>
          </a:p>
        </p:txBody>
      </p:sp>
    </p:spTree>
    <p:extLst>
      <p:ext uri="{BB962C8B-B14F-4D97-AF65-F5344CB8AC3E}">
        <p14:creationId xmlns:p14="http://schemas.microsoft.com/office/powerpoint/2010/main" val="3020157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7"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348"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2400" b="1" dirty="0">
                <a:solidFill>
                  <a:srgbClr val="FFFFFF"/>
                </a:solidFill>
                <a:latin typeface="ＭＳ Ｐゴシック" panose="020B0600070205080204" pitchFamily="50" charset="-128"/>
              </a:rPr>
              <a:t>6</a:t>
            </a:r>
            <a:r>
              <a:rPr kumimoji="1" lang="ja-JP" altLang="en-US"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．スケジュール</a:t>
            </a:r>
            <a:endPar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349"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中長期スケジュール</a:t>
            </a:r>
          </a:p>
        </p:txBody>
      </p:sp>
      <p:sp>
        <p:nvSpPr>
          <p:cNvPr id="1350" name="正方形/長方形 22"/>
          <p:cNvSpPr/>
          <p:nvPr/>
        </p:nvSpPr>
        <p:spPr>
          <a:xfrm>
            <a:off x="108536" y="1084321"/>
            <a:ext cx="8712285" cy="738664"/>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提案事業が解決を目指す地域課題に対する取組全体の中長期（</a:t>
            </a: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5</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年程度）のスケジュールを整理し、提案事業を明示して記入すること</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（例）</a:t>
            </a:r>
          </a:p>
        </p:txBody>
      </p:sp>
      <p:sp>
        <p:nvSpPr>
          <p:cNvPr id="1351" name="正方形/長方形 1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graphicFrame>
        <p:nvGraphicFramePr>
          <p:cNvPr id="1353" name="表 79"/>
          <p:cNvGraphicFramePr>
            <a:graphicFrameLocks noGrp="1"/>
          </p:cNvGraphicFramePr>
          <p:nvPr/>
        </p:nvGraphicFramePr>
        <p:xfrm>
          <a:off x="240811" y="1916832"/>
          <a:ext cx="8676709" cy="4304196"/>
        </p:xfrm>
        <a:graphic>
          <a:graphicData uri="http://schemas.openxmlformats.org/drawingml/2006/table">
            <a:tbl>
              <a:tblPr firstRow="1" bandRow="1"/>
              <a:tblGrid>
                <a:gridCol w="855023">
                  <a:extLst>
                    <a:ext uri="{9D8B030D-6E8A-4147-A177-3AD203B41FA5}">
                      <a16:colId xmlns:a16="http://schemas.microsoft.com/office/drawing/2014/main" val="20000"/>
                    </a:ext>
                  </a:extLst>
                </a:gridCol>
                <a:gridCol w="1404289">
                  <a:extLst>
                    <a:ext uri="{9D8B030D-6E8A-4147-A177-3AD203B41FA5}">
                      <a16:colId xmlns:a16="http://schemas.microsoft.com/office/drawing/2014/main" val="20001"/>
                    </a:ext>
                  </a:extLst>
                </a:gridCol>
                <a:gridCol w="1600477">
                  <a:extLst>
                    <a:ext uri="{9D8B030D-6E8A-4147-A177-3AD203B41FA5}">
                      <a16:colId xmlns:a16="http://schemas.microsoft.com/office/drawing/2014/main" val="20002"/>
                    </a:ext>
                  </a:extLst>
                </a:gridCol>
                <a:gridCol w="1605640">
                  <a:extLst>
                    <a:ext uri="{9D8B030D-6E8A-4147-A177-3AD203B41FA5}">
                      <a16:colId xmlns:a16="http://schemas.microsoft.com/office/drawing/2014/main" val="20003"/>
                    </a:ext>
                  </a:extLst>
                </a:gridCol>
                <a:gridCol w="1605640">
                  <a:extLst>
                    <a:ext uri="{9D8B030D-6E8A-4147-A177-3AD203B41FA5}">
                      <a16:colId xmlns:a16="http://schemas.microsoft.com/office/drawing/2014/main" val="20004"/>
                    </a:ext>
                  </a:extLst>
                </a:gridCol>
                <a:gridCol w="1605640">
                  <a:extLst>
                    <a:ext uri="{9D8B030D-6E8A-4147-A177-3AD203B41FA5}">
                      <a16:colId xmlns:a16="http://schemas.microsoft.com/office/drawing/2014/main" val="20005"/>
                    </a:ext>
                  </a:extLst>
                </a:gridCol>
              </a:tblGrid>
              <a:tr h="267355">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2025</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2026</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2027</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2028</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bg1"/>
                          </a:solidFill>
                          <a:latin typeface="Meiryo UI" panose="020B0604030504040204" pitchFamily="50" charset="-128"/>
                          <a:ea typeface="Meiryo UI" panose="020B0604030504040204" pitchFamily="50" charset="-128"/>
                        </a:rPr>
                        <a:t>2029</a:t>
                      </a:r>
                      <a:r>
                        <a:rPr kumimoji="1" lang="ja-JP" altLang="en-US" sz="1200" b="1"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49293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62382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latin typeface="Meiryo UI" panose="020B0604030504040204" pitchFamily="50" charset="-128"/>
                          <a:ea typeface="Meiryo UI" panose="020B0604030504040204" pitchFamily="50" charset="-128"/>
                        </a:rPr>
                        <a:t>〇〇〇〇</a:t>
                      </a:r>
                      <a:endParaRPr kumimoji="1" lang="en-US" altLang="ja-JP" sz="120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62382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latin typeface="Meiryo UI" panose="020B0604030504040204" pitchFamily="50" charset="-128"/>
                          <a:ea typeface="Meiryo UI" panose="020B0604030504040204" pitchFamily="50" charset="-128"/>
                        </a:rPr>
                        <a:t>〇〇〇〇</a:t>
                      </a:r>
                      <a:endParaRPr kumimoji="1" lang="en-US" altLang="ja-JP" sz="1200">
                        <a:latin typeface="Meiryo UI" panose="020B0604030504040204" pitchFamily="50" charset="-128"/>
                        <a:ea typeface="Meiryo UI" panose="020B0604030504040204" pitchFamily="50" charset="-128"/>
                      </a:endParaRPr>
                    </a:p>
                    <a:p>
                      <a:r>
                        <a:rPr kumimoji="1" lang="ja-JP" altLang="en-US" sz="120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62382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latin typeface="Meiryo UI" panose="020B0604030504040204" pitchFamily="50" charset="-128"/>
                          <a:ea typeface="Meiryo UI" panose="020B0604030504040204" pitchFamily="50" charset="-128"/>
                        </a:rPr>
                        <a:t>〇〇〇〇</a:t>
                      </a:r>
                      <a:endParaRPr kumimoji="1" lang="en-US" altLang="ja-JP" sz="1200">
                        <a:latin typeface="Meiryo UI" panose="020B0604030504040204" pitchFamily="50" charset="-128"/>
                        <a:ea typeface="Meiryo UI" panose="020B0604030504040204" pitchFamily="50" charset="-128"/>
                      </a:endParaRPr>
                    </a:p>
                    <a:p>
                      <a:r>
                        <a:rPr kumimoji="1" lang="ja-JP" altLang="en-US" sz="120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43237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50704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r h="67728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lang="ja-JP" altLang="en-US" sz="1200">
                          <a:latin typeface="Meiryo UI" panose="020B0604030504040204" pitchFamily="50" charset="-128"/>
                          <a:ea typeface="Meiryo UI" panose="020B0604030504040204" pitchFamily="50" charset="-128"/>
                        </a:rPr>
                        <a:t>データ連携基盤</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7"/>
                  </a:ext>
                </a:extLst>
              </a:tr>
            </a:tbl>
          </a:graphicData>
        </a:graphic>
      </p:graphicFrame>
      <p:sp>
        <p:nvSpPr>
          <p:cNvPr id="1354" name="右矢印 80"/>
          <p:cNvSpPr/>
          <p:nvPr/>
        </p:nvSpPr>
        <p:spPr>
          <a:xfrm>
            <a:off x="1157837" y="3107755"/>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5" name="テキスト ボックス 81"/>
          <p:cNvSpPr txBox="1"/>
          <p:nvPr/>
        </p:nvSpPr>
        <p:spPr>
          <a:xfrm>
            <a:off x="1060979" y="2906599"/>
            <a:ext cx="75206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実証</a:t>
            </a:r>
          </a:p>
        </p:txBody>
      </p:sp>
      <p:sp>
        <p:nvSpPr>
          <p:cNvPr id="1356" name="テキスト ボックス 82"/>
          <p:cNvSpPr txBox="1"/>
          <p:nvPr/>
        </p:nvSpPr>
        <p:spPr>
          <a:xfrm>
            <a:off x="2546104" y="2916844"/>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1357" name="右矢印 83"/>
          <p:cNvSpPr/>
          <p:nvPr/>
        </p:nvSpPr>
        <p:spPr>
          <a:xfrm>
            <a:off x="2714073" y="3112409"/>
            <a:ext cx="6084000" cy="18925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8" name="右矢印 84"/>
          <p:cNvSpPr/>
          <p:nvPr/>
        </p:nvSpPr>
        <p:spPr>
          <a:xfrm>
            <a:off x="2516003" y="3770706"/>
            <a:ext cx="1540723" cy="175917"/>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9" name="テキスト ボックス 85"/>
          <p:cNvSpPr txBox="1"/>
          <p:nvPr/>
        </p:nvSpPr>
        <p:spPr>
          <a:xfrm>
            <a:off x="2392101" y="3523950"/>
            <a:ext cx="75206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実証</a:t>
            </a:r>
          </a:p>
        </p:txBody>
      </p:sp>
      <p:sp>
        <p:nvSpPr>
          <p:cNvPr id="1360" name="テキスト ボックス 86"/>
          <p:cNvSpPr txBox="1"/>
          <p:nvPr/>
        </p:nvSpPr>
        <p:spPr>
          <a:xfrm>
            <a:off x="4220543" y="3596706"/>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1361" name="右矢印 87"/>
          <p:cNvSpPr/>
          <p:nvPr/>
        </p:nvSpPr>
        <p:spPr>
          <a:xfrm>
            <a:off x="4280978" y="3775445"/>
            <a:ext cx="4464000" cy="171178"/>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62" name="テキスト ボックス 88"/>
          <p:cNvSpPr txBox="1"/>
          <p:nvPr/>
        </p:nvSpPr>
        <p:spPr>
          <a:xfrm>
            <a:off x="539552" y="4653136"/>
            <a:ext cx="342909" cy="86177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nvGrpSpPr>
          <p:cNvPr id="5" name="グループ化 4">
            <a:extLst>
              <a:ext uri="{FF2B5EF4-FFF2-40B4-BE49-F238E27FC236}">
                <a16:creationId xmlns:a16="http://schemas.microsoft.com/office/drawing/2014/main" id="{C045F559-38E8-3AC3-98E4-68CA692C8C4C}"/>
              </a:ext>
            </a:extLst>
          </p:cNvPr>
          <p:cNvGrpSpPr/>
          <p:nvPr/>
        </p:nvGrpSpPr>
        <p:grpSpPr>
          <a:xfrm>
            <a:off x="1067352" y="5661248"/>
            <a:ext cx="7274001" cy="414943"/>
            <a:chOff x="1067352" y="5949280"/>
            <a:chExt cx="7274001" cy="414943"/>
          </a:xfrm>
        </p:grpSpPr>
        <p:sp>
          <p:nvSpPr>
            <p:cNvPr id="1363" name="山形 89"/>
            <p:cNvSpPr/>
            <p:nvPr/>
          </p:nvSpPr>
          <p:spPr>
            <a:xfrm>
              <a:off x="7960601"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4" name="山形 90"/>
            <p:cNvSpPr/>
            <p:nvPr/>
          </p:nvSpPr>
          <p:spPr>
            <a:xfrm>
              <a:off x="1147992" y="6212472"/>
              <a:ext cx="972000" cy="111872"/>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5" name="山形 91"/>
            <p:cNvSpPr/>
            <p:nvPr/>
          </p:nvSpPr>
          <p:spPr>
            <a:xfrm>
              <a:off x="5850453" y="62152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6" name="山形 92"/>
            <p:cNvSpPr/>
            <p:nvPr/>
          </p:nvSpPr>
          <p:spPr>
            <a:xfrm>
              <a:off x="6278344"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7" name="山形 93"/>
            <p:cNvSpPr/>
            <p:nvPr/>
          </p:nvSpPr>
          <p:spPr>
            <a:xfrm>
              <a:off x="6699580" y="6214380"/>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8" name="山形 94"/>
            <p:cNvSpPr/>
            <p:nvPr/>
          </p:nvSpPr>
          <p:spPr>
            <a:xfrm>
              <a:off x="7127472"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9" name="山形 95"/>
            <p:cNvSpPr/>
            <p:nvPr/>
          </p:nvSpPr>
          <p:spPr>
            <a:xfrm>
              <a:off x="7555364"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0" name="テキスト ボックス 96"/>
            <p:cNvSpPr txBox="1"/>
            <p:nvPr/>
          </p:nvSpPr>
          <p:spPr>
            <a:xfrm>
              <a:off x="1067352" y="5949280"/>
              <a:ext cx="138827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システム開発</a:t>
              </a:r>
            </a:p>
          </p:txBody>
        </p:sp>
        <p:sp>
          <p:nvSpPr>
            <p:cNvPr id="1371" name="山形 97"/>
            <p:cNvSpPr/>
            <p:nvPr/>
          </p:nvSpPr>
          <p:spPr>
            <a:xfrm>
              <a:off x="2921823"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2" name="山形 98"/>
            <p:cNvSpPr/>
            <p:nvPr/>
          </p:nvSpPr>
          <p:spPr>
            <a:xfrm>
              <a:off x="3343059" y="6214806"/>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3" name="山形 99"/>
            <p:cNvSpPr/>
            <p:nvPr/>
          </p:nvSpPr>
          <p:spPr>
            <a:xfrm>
              <a:off x="3770951"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4" name="山形 100"/>
            <p:cNvSpPr/>
            <p:nvPr/>
          </p:nvSpPr>
          <p:spPr>
            <a:xfrm>
              <a:off x="4190051" y="6211594"/>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5" name="山形 101"/>
            <p:cNvSpPr/>
            <p:nvPr/>
          </p:nvSpPr>
          <p:spPr>
            <a:xfrm>
              <a:off x="4607015"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6" name="山形 102"/>
            <p:cNvSpPr/>
            <p:nvPr/>
          </p:nvSpPr>
          <p:spPr>
            <a:xfrm>
              <a:off x="5028251" y="6214380"/>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7" name="山形 103"/>
            <p:cNvSpPr/>
            <p:nvPr/>
          </p:nvSpPr>
          <p:spPr>
            <a:xfrm>
              <a:off x="5438559"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8" name="山形 104"/>
            <p:cNvSpPr/>
            <p:nvPr/>
          </p:nvSpPr>
          <p:spPr>
            <a:xfrm>
              <a:off x="2510783" y="620852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9" name="テキスト ボックス 105"/>
            <p:cNvSpPr txBox="1"/>
            <p:nvPr/>
          </p:nvSpPr>
          <p:spPr>
            <a:xfrm>
              <a:off x="2014918" y="5953402"/>
              <a:ext cx="82889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運用開始</a:t>
              </a:r>
            </a:p>
          </p:txBody>
        </p:sp>
        <p:sp>
          <p:nvSpPr>
            <p:cNvPr id="1380" name="楕円 106"/>
            <p:cNvSpPr/>
            <p:nvPr/>
          </p:nvSpPr>
          <p:spPr>
            <a:xfrm>
              <a:off x="2222801" y="6203481"/>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81" name="右矢印 107"/>
          <p:cNvSpPr/>
          <p:nvPr/>
        </p:nvSpPr>
        <p:spPr>
          <a:xfrm>
            <a:off x="2743632" y="4420196"/>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2" name="右矢印 108"/>
          <p:cNvSpPr/>
          <p:nvPr/>
        </p:nvSpPr>
        <p:spPr>
          <a:xfrm>
            <a:off x="4346363" y="4399382"/>
            <a:ext cx="1390220" cy="185239"/>
          </a:xfrm>
          <a:prstGeom prst="rightArrow">
            <a:avLst/>
          </a:prstGeom>
          <a:solidFill>
            <a:srgbClr val="FFC000">
              <a:lumMod val="40000"/>
              <a:lumOff val="6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3" name="テキスト ボックス 109"/>
          <p:cNvSpPr txBox="1"/>
          <p:nvPr/>
        </p:nvSpPr>
        <p:spPr>
          <a:xfrm>
            <a:off x="2917276" y="4236528"/>
            <a:ext cx="75206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調査</a:t>
            </a:r>
          </a:p>
        </p:txBody>
      </p:sp>
      <p:sp>
        <p:nvSpPr>
          <p:cNvPr id="1384" name="テキスト ボックス 110"/>
          <p:cNvSpPr txBox="1"/>
          <p:nvPr/>
        </p:nvSpPr>
        <p:spPr>
          <a:xfrm>
            <a:off x="4275364" y="4242200"/>
            <a:ext cx="75206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実証</a:t>
            </a:r>
          </a:p>
        </p:txBody>
      </p:sp>
      <p:sp>
        <p:nvSpPr>
          <p:cNvPr id="1385" name="右矢印 111"/>
          <p:cNvSpPr/>
          <p:nvPr/>
        </p:nvSpPr>
        <p:spPr>
          <a:xfrm>
            <a:off x="6250474" y="4411091"/>
            <a:ext cx="2484000" cy="17353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6" name="テキスト ボックス 112"/>
          <p:cNvSpPr txBox="1"/>
          <p:nvPr/>
        </p:nvSpPr>
        <p:spPr>
          <a:xfrm>
            <a:off x="6196282" y="4216536"/>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1387" name="楕円 113"/>
          <p:cNvSpPr/>
          <p:nvPr/>
        </p:nvSpPr>
        <p:spPr>
          <a:xfrm>
            <a:off x="3537922" y="2246565"/>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8" name="テキスト ボックス 114"/>
          <p:cNvSpPr txBox="1"/>
          <p:nvPr/>
        </p:nvSpPr>
        <p:spPr>
          <a:xfrm>
            <a:off x="2423136" y="2454118"/>
            <a:ext cx="1855696"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月：〇〇事業完成</a:t>
            </a:r>
          </a:p>
        </p:txBody>
      </p:sp>
      <p:sp>
        <p:nvSpPr>
          <p:cNvPr id="1389" name="楕円 117"/>
          <p:cNvSpPr/>
          <p:nvPr/>
        </p:nvSpPr>
        <p:spPr>
          <a:xfrm>
            <a:off x="4258002" y="2250317"/>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90" name="テキスト ボックス 118"/>
          <p:cNvSpPr txBox="1"/>
          <p:nvPr/>
        </p:nvSpPr>
        <p:spPr>
          <a:xfrm>
            <a:off x="3920297" y="2457870"/>
            <a:ext cx="2032497"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５月：国際イベント開催</a:t>
            </a:r>
          </a:p>
        </p:txBody>
      </p:sp>
      <p:sp>
        <p:nvSpPr>
          <p:cNvPr id="1391" name="楕円 119"/>
          <p:cNvSpPr/>
          <p:nvPr/>
        </p:nvSpPr>
        <p:spPr>
          <a:xfrm>
            <a:off x="2097762" y="2243925"/>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92" name="テキスト ボックス 120"/>
          <p:cNvSpPr txBox="1"/>
          <p:nvPr/>
        </p:nvSpPr>
        <p:spPr>
          <a:xfrm>
            <a:off x="1060979" y="2451285"/>
            <a:ext cx="1855696"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12</a:t>
            </a: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月：市庁舎完成</a:t>
            </a:r>
          </a:p>
        </p:txBody>
      </p:sp>
      <p:sp>
        <p:nvSpPr>
          <p:cNvPr id="48" name="正方形/長方形 4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E357BC4E-2BA1-4FDD-9054-7E6C98651431}"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9</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3" name="正方形/長方形 2">
            <a:extLst>
              <a:ext uri="{FF2B5EF4-FFF2-40B4-BE49-F238E27FC236}">
                <a16:creationId xmlns:a16="http://schemas.microsoft.com/office/drawing/2014/main" id="{15370D2F-DBD5-CEA8-A1FB-F5F76C31A572}"/>
              </a:ext>
            </a:extLst>
          </p:cNvPr>
          <p:cNvSpPr/>
          <p:nvPr/>
        </p:nvSpPr>
        <p:spPr>
          <a:xfrm>
            <a:off x="240811" y="2708920"/>
            <a:ext cx="8676709" cy="618879"/>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4" name="吹き出し: 角を丸めた四角形 3">
            <a:extLst>
              <a:ext uri="{FF2B5EF4-FFF2-40B4-BE49-F238E27FC236}">
                <a16:creationId xmlns:a16="http://schemas.microsoft.com/office/drawing/2014/main" id="{90665569-4B09-75E6-E47D-B4F8EC632E43}"/>
              </a:ext>
            </a:extLst>
          </p:cNvPr>
          <p:cNvSpPr/>
          <p:nvPr/>
        </p:nvSpPr>
        <p:spPr>
          <a:xfrm>
            <a:off x="8083021" y="2266167"/>
            <a:ext cx="820168" cy="277000"/>
          </a:xfrm>
          <a:prstGeom prst="wedgeRoundRectCallout">
            <a:avLst>
              <a:gd name="adj1" fmla="val -33630"/>
              <a:gd name="adj2" fmla="val 107202"/>
              <a:gd name="adj3" fmla="val 16667"/>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000000"/>
                </a:solidFill>
                <a:effectLst/>
                <a:uLnTx/>
                <a:uFillTx/>
                <a:latin typeface="Arial"/>
                <a:ea typeface="ＭＳ Ｐゴシック"/>
                <a:cs typeface="+mn-cs"/>
              </a:rPr>
              <a:t>提案事業</a:t>
            </a:r>
          </a:p>
        </p:txBody>
      </p:sp>
      <p:sp>
        <p:nvSpPr>
          <p:cNvPr id="2" name="正方形/長方形 22">
            <a:extLst>
              <a:ext uri="{FF2B5EF4-FFF2-40B4-BE49-F238E27FC236}">
                <a16:creationId xmlns:a16="http://schemas.microsoft.com/office/drawing/2014/main" id="{EFE50919-728D-A7C3-5EB3-11EDFD902BFC}"/>
              </a:ext>
            </a:extLst>
          </p:cNvPr>
          <p:cNvSpPr/>
          <p:nvPr/>
        </p:nvSpPr>
        <p:spPr>
          <a:xfrm>
            <a:off x="180195" y="6237312"/>
            <a:ext cx="8737325" cy="52322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ＭＳ Ｐゴシック"/>
                <a:ea typeface="ＭＳ Ｐゴシック"/>
                <a:cs typeface="+mn-cs"/>
              </a:rPr>
              <a:t>　</a:t>
            </a:r>
            <a:r>
              <a:rPr kumimoji="1" lang="ja-JP" altLang="ja-JP" sz="1400" b="0" i="1" u="none" strike="noStrike" kern="1200" cap="none" spc="0" normalizeH="0" baseline="0" noProof="0" dirty="0">
                <a:ln>
                  <a:noFill/>
                </a:ln>
                <a:solidFill>
                  <a:srgbClr val="FF0000"/>
                </a:solidFill>
                <a:effectLst/>
                <a:uLnTx/>
                <a:uFillTx/>
                <a:latin typeface="ＭＳ Ｐゴシック"/>
                <a:ea typeface="ＭＳ Ｐゴシック"/>
                <a:cs typeface="ＭＳ Ｐゴシック" panose="020B0600070205080204" pitchFamily="50" charset="-128"/>
              </a:rPr>
              <a:t>未来技術社会実装事業に応募する団体については、</a:t>
            </a:r>
            <a:r>
              <a:rPr kumimoji="1" lang="ja-JP" altLang="en-US" sz="1400" b="0" i="1" u="none" strike="noStrike" kern="1200" cap="none" spc="0" normalizeH="0" baseline="0" noProof="0" dirty="0">
                <a:ln>
                  <a:noFill/>
                </a:ln>
                <a:solidFill>
                  <a:srgbClr val="FF0000"/>
                </a:solidFill>
                <a:effectLst/>
                <a:uLnTx/>
                <a:uFillTx/>
                <a:latin typeface="ＭＳ Ｐゴシック"/>
                <a:ea typeface="ＭＳ Ｐゴシック"/>
                <a:cs typeface="ＭＳ Ｐゴシック" panose="020B0600070205080204" pitchFamily="50" charset="-128"/>
              </a:rPr>
              <a:t>支援期間は原則３年間とする。なお、支援期間満了後も地方公共団体が継続を希望する場合は、内閣府の認定を受けた場合に、追加で２年間の支援を受けることができる。</a:t>
            </a:r>
            <a:endParaRPr kumimoji="1" lang="ja-JP" altLang="en-US" sz="14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Tree>
    <p:extLst>
      <p:ext uri="{BB962C8B-B14F-4D97-AF65-F5344CB8AC3E}">
        <p14:creationId xmlns:p14="http://schemas.microsoft.com/office/powerpoint/2010/main" val="1168598964"/>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4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pPr>
      <a:bodyPr vertOverflow="overflow" horzOverflow="overflow" wrap="none">
        <a:spAutoFit/>
      </a:bodyPr>
      <a:lstStyle>
        <a:defPPr fontAlgn="auto">
          <a:spcBef>
            <a:spcPts val="0"/>
          </a:spcBef>
          <a:spcAft>
            <a:spcPts val="0"/>
          </a:spcAft>
          <a:defRPr b="1" u="sng" dirty="0">
            <a:solidFill>
              <a:prstClr val="black"/>
            </a:solidFill>
            <a:latin typeface="+mn-ea"/>
          </a:defRPr>
        </a:defPPr>
      </a:lstStyle>
    </a:sp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D0FD4A8DAF05E499AF02B575CC670D6" ma:contentTypeVersion="15" ma:contentTypeDescription="新しいドキュメントを作成します。" ma:contentTypeScope="" ma:versionID="5840c5e5cfea199d07d6667c4ee74677">
  <xsd:schema xmlns:xsd="http://www.w3.org/2001/XMLSchema" xmlns:xs="http://www.w3.org/2001/XMLSchema" xmlns:p="http://schemas.microsoft.com/office/2006/metadata/properties" xmlns:ns2="87c57fd4-e6b1-4cf6-9723-831ad817bb93" xmlns:ns3="956f8374-eac6-4c01-9e9a-c7d7573af740" targetNamespace="http://schemas.microsoft.com/office/2006/metadata/properties" ma:root="true" ma:fieldsID="6025ce2d40adc1bebc96a3b8c92ce328" ns2:_="" ns3:_="">
    <xsd:import namespace="87c57fd4-e6b1-4cf6-9723-831ad817bb93"/>
    <xsd:import namespace="956f8374-eac6-4c01-9e9a-c7d7573af74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TaxCatchAll" minOccurs="0"/>
                <xsd:element ref="ns2:MediaServiceOCR" minOccurs="0"/>
                <xsd:element ref="ns2:lcf76f155ced4ddcb4097134ff3c332f"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c57fd4-e6b1-4cf6-9723-831ad817bb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descriptio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OCR" ma:index="17"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56f8374-eac6-4c01-9e9a-c7d7573af740"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4f4c2df7-119e-42eb-b5ef-c638e6a4a2bd}" ma:internalName="TaxCatchAll" ma:showField="CatchAllData" ma:web="956f8374-eac6-4c01-9e9a-c7d7573af74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56f8374-eac6-4c01-9e9a-c7d7573af740" xsi:nil="true"/>
    <lcf76f155ced4ddcb4097134ff3c332f xmlns="87c57fd4-e6b1-4cf6-9723-831ad817bb9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43D91DE-D32E-45AB-8136-DC4154AFD6FD}"/>
</file>

<file path=customXml/itemProps2.xml><?xml version="1.0" encoding="utf-8"?>
<ds:datastoreItem xmlns:ds="http://schemas.openxmlformats.org/officeDocument/2006/customXml" ds:itemID="{319C4547-306E-4AB2-B335-D20D856DE812}"/>
</file>

<file path=customXml/itemProps3.xml><?xml version="1.0" encoding="utf-8"?>
<ds:datastoreItem xmlns:ds="http://schemas.openxmlformats.org/officeDocument/2006/customXml" ds:itemID="{447A729D-5CB7-4CB1-9A45-0CDF9042962D}"/>
</file>

<file path=docProps/app.xml><?xml version="1.0" encoding="utf-8"?>
<Properties xmlns="http://schemas.openxmlformats.org/officeDocument/2006/extended-properties" xmlns:vt="http://schemas.openxmlformats.org/officeDocument/2006/docPropsVTypes">
  <Words>7585</Words>
  <PresentationFormat>画面に合わせる (4:3)</PresentationFormat>
  <Paragraphs>690</Paragraphs>
  <Slides>26</Slides>
  <Notes>11</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26</vt:i4>
      </vt:variant>
    </vt:vector>
  </HeadingPairs>
  <TitlesOfParts>
    <vt:vector size="37" baseType="lpstr">
      <vt:lpstr>BIZ UDPゴシック</vt:lpstr>
      <vt:lpstr>Meiryo UI</vt:lpstr>
      <vt:lpstr>ＭＳ Ｐゴシック</vt:lpstr>
      <vt:lpstr>ＭＳ ゴシック</vt:lpstr>
      <vt:lpstr>Arial</vt:lpstr>
      <vt:lpstr>Calibri</vt:lpstr>
      <vt:lpstr>Century</vt:lpstr>
      <vt:lpstr>Tahoma</vt:lpstr>
      <vt:lpstr>Wingdings</vt:lpstr>
      <vt:lpstr>標準デザイン</vt:lpstr>
      <vt:lpstr>41_デザインの設定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0x0101004D0FD4A8DAF05E499AF02B575CC670D6</vt:lpwstr>
  </property>
</Properties>
</file>