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253" r:id="rId4"/>
    <p:sldMasterId id="2147485323" r:id="rId5"/>
  </p:sldMasterIdLst>
  <p:notesMasterIdLst>
    <p:notesMasterId r:id="rId23"/>
  </p:notesMasterIdLst>
  <p:handoutMasterIdLst>
    <p:handoutMasterId r:id="rId24"/>
  </p:handoutMasterIdLst>
  <p:sldIdLst>
    <p:sldId id="2147477040" r:id="rId6"/>
    <p:sldId id="2147477042" r:id="rId7"/>
    <p:sldId id="2147481121" r:id="rId8"/>
    <p:sldId id="2147477027" r:id="rId9"/>
    <p:sldId id="2147477046" r:id="rId10"/>
    <p:sldId id="2147477035" r:id="rId11"/>
    <p:sldId id="2147477050" r:id="rId12"/>
    <p:sldId id="2147481106" r:id="rId13"/>
    <p:sldId id="2147477065" r:id="rId14"/>
    <p:sldId id="2147481111" r:id="rId15"/>
    <p:sldId id="2147481105" r:id="rId16"/>
    <p:sldId id="2147477068" r:id="rId17"/>
    <p:sldId id="2147477069" r:id="rId18"/>
    <p:sldId id="2147481116" r:id="rId19"/>
    <p:sldId id="2147481118" r:id="rId20"/>
    <p:sldId id="2147481120" r:id="rId21"/>
    <p:sldId id="2147481107" r:id="rId22"/>
  </p:sldIdLst>
  <p:sldSz cx="9906000" cy="6858000" type="A4"/>
  <p:notesSz cx="6807200" cy="9939338"/>
  <p:custShowLst>
    <p:custShow name="Format Guide Workshop" id="0">
      <p:sldLst/>
    </p:custShow>
  </p:custShowLst>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120" userDrawn="1">
          <p15:clr>
            <a:srgbClr val="A4A3A4"/>
          </p15:clr>
        </p15:guide>
        <p15:guide id="3" orient="horz" pos="96"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作成者"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E1EE"/>
    <a:srgbClr val="3EAD92"/>
    <a:srgbClr val="FFB47A"/>
    <a:srgbClr val="FFE6D3"/>
    <a:srgbClr val="FFFFFF"/>
    <a:srgbClr val="29BA74"/>
    <a:srgbClr val="4FB49C"/>
    <a:srgbClr val="EEE89A"/>
    <a:srgbClr val="E71C57"/>
    <a:srgbClr val="1F8B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528BB1-3B93-468E-97F4-7AB1A02DDEC7}" v="130" dt="2025-02-12T10:36:27.463"/>
    <p1510:client id="{9C5547AA-4029-47C9-85F9-0B507F8157B2}" v="3" dt="2025-02-12T04:11:07.2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977" autoAdjust="0"/>
  </p:normalViewPr>
  <p:slideViewPr>
    <p:cSldViewPr snapToGrid="0">
      <p:cViewPr varScale="1">
        <p:scale>
          <a:sx n="107" d="100"/>
          <a:sy n="107" d="100"/>
        </p:scale>
        <p:origin x="1398" y="102"/>
      </p:cViewPr>
      <p:guideLst>
        <p:guide pos="3120"/>
        <p:guide orient="horz" pos="9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6"/>
            <a:ext cx="2949787" cy="498693"/>
          </a:xfrm>
          <a:prstGeom prst="rect">
            <a:avLst/>
          </a:prstGeom>
        </p:spPr>
        <p:txBody>
          <a:bodyPr vert="horz" lIns="95682" tIns="47841" rIns="95682" bIns="47841" rtlCol="0"/>
          <a:lstStyle>
            <a:lvl1pPr algn="l">
              <a:defRPr sz="1300"/>
            </a:lvl1pPr>
          </a:lstStyle>
          <a:p>
            <a:endParaRPr lang="en-US" sz="900"/>
          </a:p>
        </p:txBody>
      </p:sp>
      <p:sp>
        <p:nvSpPr>
          <p:cNvPr id="3" name="Date Placeholder 2"/>
          <p:cNvSpPr>
            <a:spLocks noGrp="1"/>
          </p:cNvSpPr>
          <p:nvPr>
            <p:ph type="dt" sz="quarter" idx="1"/>
          </p:nvPr>
        </p:nvSpPr>
        <p:spPr>
          <a:xfrm>
            <a:off x="3855843" y="6"/>
            <a:ext cx="2949787" cy="498693"/>
          </a:xfrm>
          <a:prstGeom prst="rect">
            <a:avLst/>
          </a:prstGeom>
        </p:spPr>
        <p:txBody>
          <a:bodyPr vert="horz" lIns="95682" tIns="47841" rIns="95682" bIns="47841" rtlCol="0"/>
          <a:lstStyle>
            <a:lvl1pPr algn="r">
              <a:defRPr sz="1300"/>
            </a:lvl1pPr>
          </a:lstStyle>
          <a:p>
            <a:fld id="{57691E93-EF64-46CC-85E2-BBB5BEDB9501}" type="datetimeFigureOut">
              <a:rPr lang="en-US" sz="900"/>
              <a:t>2/12/2025</a:t>
            </a:fld>
            <a:endParaRPr lang="en-US" sz="900"/>
          </a:p>
        </p:txBody>
      </p:sp>
      <p:sp>
        <p:nvSpPr>
          <p:cNvPr id="4" name="Footer Placeholder 3"/>
          <p:cNvSpPr>
            <a:spLocks noGrp="1"/>
          </p:cNvSpPr>
          <p:nvPr>
            <p:ph type="ftr" sz="quarter" idx="2"/>
          </p:nvPr>
        </p:nvSpPr>
        <p:spPr>
          <a:xfrm>
            <a:off x="4" y="9440650"/>
            <a:ext cx="2949787" cy="498692"/>
          </a:xfrm>
          <a:prstGeom prst="rect">
            <a:avLst/>
          </a:prstGeom>
        </p:spPr>
        <p:txBody>
          <a:bodyPr vert="horz" lIns="95682" tIns="47841" rIns="95682" bIns="47841" rtlCol="0" anchor="b"/>
          <a:lstStyle>
            <a:lvl1pPr algn="l">
              <a:defRPr sz="1300"/>
            </a:lvl1pPr>
          </a:lstStyle>
          <a:p>
            <a:endParaRPr lang="en-US" sz="900"/>
          </a:p>
        </p:txBody>
      </p:sp>
      <p:sp>
        <p:nvSpPr>
          <p:cNvPr id="5" name="Slide Number Placeholder 4"/>
          <p:cNvSpPr>
            <a:spLocks noGrp="1"/>
          </p:cNvSpPr>
          <p:nvPr>
            <p:ph type="sldNum" sz="quarter" idx="3"/>
          </p:nvPr>
        </p:nvSpPr>
        <p:spPr>
          <a:xfrm>
            <a:off x="3855843" y="9440650"/>
            <a:ext cx="2949787" cy="498692"/>
          </a:xfrm>
          <a:prstGeom prst="rect">
            <a:avLst/>
          </a:prstGeom>
        </p:spPr>
        <p:txBody>
          <a:bodyPr vert="horz" lIns="95682" tIns="47841" rIns="95682" bIns="47841" rtlCol="0" anchor="b"/>
          <a:lstStyle>
            <a:lvl1pPr algn="r">
              <a:defRPr sz="1300"/>
            </a:lvl1pPr>
          </a:lstStyle>
          <a:p>
            <a:fld id="{3DCECA85-2A7A-423F-89EA-6868CB52DF19}" type="slidenum">
              <a:rPr lang="en-US" sz="900"/>
              <a:t>‹#›</a:t>
            </a:fld>
            <a:endParaRPr lang="en-US" sz="9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2" y="4746569"/>
            <a:ext cx="6805625" cy="5192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5682" tIns="47841" rIns="95682" bIns="47841" rtlCol="0" anchor="ctr"/>
          <a:lstStyle/>
          <a:p>
            <a:pPr algn="ctr"/>
            <a:endParaRPr lang="en-US"/>
          </a:p>
        </p:txBody>
      </p:sp>
      <p:sp>
        <p:nvSpPr>
          <p:cNvPr id="2" name="Header Placeholder 1"/>
          <p:cNvSpPr>
            <a:spLocks noGrp="1"/>
          </p:cNvSpPr>
          <p:nvPr>
            <p:ph type="hdr" sz="quarter"/>
          </p:nvPr>
        </p:nvSpPr>
        <p:spPr>
          <a:xfrm>
            <a:off x="80733" y="6"/>
            <a:ext cx="2869056" cy="498693"/>
          </a:xfrm>
          <a:prstGeom prst="rect">
            <a:avLst/>
          </a:prstGeom>
        </p:spPr>
        <p:txBody>
          <a:bodyPr vert="horz" lIns="95682" tIns="47841" rIns="95682" bIns="47841" rtlCol="0"/>
          <a:lstStyle>
            <a:lvl1pPr algn="l">
              <a:defRPr sz="1400"/>
            </a:lvl1pPr>
          </a:lstStyle>
          <a:p>
            <a:endParaRPr lang="en-US"/>
          </a:p>
        </p:txBody>
      </p:sp>
      <p:sp>
        <p:nvSpPr>
          <p:cNvPr id="4" name="Slide Image Placeholder 3"/>
          <p:cNvSpPr>
            <a:spLocks noGrp="1" noRot="1" noChangeAspect="1"/>
          </p:cNvSpPr>
          <p:nvPr>
            <p:ph type="sldImg" idx="2"/>
          </p:nvPr>
        </p:nvSpPr>
        <p:spPr>
          <a:xfrm>
            <a:off x="498475" y="617538"/>
            <a:ext cx="5791200" cy="4008437"/>
          </a:xfrm>
          <a:prstGeom prst="rect">
            <a:avLst/>
          </a:prstGeom>
          <a:noFill/>
          <a:ln w="9525">
            <a:solidFill>
              <a:schemeClr val="bg2"/>
            </a:solidFill>
          </a:ln>
        </p:spPr>
        <p:txBody>
          <a:bodyPr vert="horz" lIns="95682" tIns="47841" rIns="95682" bIns="47841" rtlCol="0" anchor="ctr"/>
          <a:lstStyle/>
          <a:p>
            <a:endParaRPr lang="en-US"/>
          </a:p>
        </p:txBody>
      </p:sp>
      <p:sp>
        <p:nvSpPr>
          <p:cNvPr id="6" name="Footer Placeholder 5"/>
          <p:cNvSpPr>
            <a:spLocks noGrp="1"/>
          </p:cNvSpPr>
          <p:nvPr>
            <p:ph type="ftr" sz="quarter" idx="4"/>
          </p:nvPr>
        </p:nvSpPr>
        <p:spPr>
          <a:xfrm>
            <a:off x="80733" y="9409899"/>
            <a:ext cx="2869056" cy="498692"/>
          </a:xfrm>
          <a:prstGeom prst="rect">
            <a:avLst/>
          </a:prstGeom>
        </p:spPr>
        <p:txBody>
          <a:bodyPr vert="horz" lIns="95682" tIns="47841" rIns="95682" bIns="47841" rtlCol="0" anchor="b"/>
          <a:lstStyle>
            <a:lvl1pPr algn="l">
              <a:defRPr sz="1400"/>
            </a:lvl1pPr>
          </a:lstStyle>
          <a:p>
            <a:endParaRPr lang="en-US"/>
          </a:p>
        </p:txBody>
      </p:sp>
      <p:sp>
        <p:nvSpPr>
          <p:cNvPr id="7" name="Slide Number Placeholder 6"/>
          <p:cNvSpPr>
            <a:spLocks noGrp="1"/>
          </p:cNvSpPr>
          <p:nvPr>
            <p:ph type="sldNum" sz="quarter" idx="5"/>
          </p:nvPr>
        </p:nvSpPr>
        <p:spPr>
          <a:xfrm>
            <a:off x="3855842" y="9409899"/>
            <a:ext cx="2859930" cy="498692"/>
          </a:xfrm>
          <a:prstGeom prst="rect">
            <a:avLst/>
          </a:prstGeom>
        </p:spPr>
        <p:txBody>
          <a:bodyPr vert="horz" lIns="95682" tIns="47841" rIns="95682" bIns="47841"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4186" y="5073642"/>
            <a:ext cx="6281581" cy="4055926"/>
          </a:xfrm>
          <a:prstGeom prst="rect">
            <a:avLst/>
          </a:prstGeom>
        </p:spPr>
        <p:txBody>
          <a:bodyPr vert="horz" lIns="95682" tIns="47841" rIns="95682" bIns="4784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56066" y="0"/>
            <a:ext cx="2949581" cy="498846"/>
          </a:xfrm>
          <a:prstGeom prst="rect">
            <a:avLst/>
          </a:prstGeom>
        </p:spPr>
        <p:txBody>
          <a:bodyPr vert="horz" lIns="94594" tIns="47297" rIns="94594" bIns="47297" rtlCol="0"/>
          <a:lstStyle>
            <a:lvl1pPr algn="r">
              <a:defRPr sz="1300"/>
            </a:lvl1pPr>
          </a:lstStyle>
          <a:p>
            <a:fld id="{F2C7CF5F-7CF3-4DF3-838A-EE34544862CC}" type="datetimeFigureOut">
              <a:rPr lang="en-US" smtClean="0"/>
              <a:t>2/12/2025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5"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0063" y="617538"/>
            <a:ext cx="5789612" cy="4008437"/>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
        <p:nvSpPr>
          <p:cNvPr id="5" name="ヘッダー プレースホルダー 4">
            <a:extLst>
              <a:ext uri="{FF2B5EF4-FFF2-40B4-BE49-F238E27FC236}">
                <a16:creationId xmlns:a16="http://schemas.microsoft.com/office/drawing/2014/main" id="{251560CA-1BAF-406A-C208-C2C32492B590}"/>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6E6F73"/>
                </a:solidFill>
                <a:effectLst/>
                <a:uLnTx/>
                <a:uFillTx/>
                <a:latin typeface="Trebuchet MS"/>
                <a:ea typeface="+mn-ea"/>
                <a:cs typeface="+mn-cs"/>
              </a:rPr>
              <a:t>No.X </a:t>
            </a:r>
            <a:r>
              <a:rPr kumimoji="0" lang="ja-JP" altLang="en-US" sz="1400" b="0" i="0" u="none" strike="noStrike" kern="1200" cap="none" spc="0" normalizeH="0" baseline="0" noProof="0">
                <a:ln>
                  <a:noFill/>
                </a:ln>
                <a:solidFill>
                  <a:srgbClr val="6E6F73"/>
                </a:solidFill>
                <a:effectLst/>
                <a:uLnTx/>
                <a:uFillTx/>
                <a:latin typeface="Trebuchet MS"/>
                <a:ea typeface="+mn-ea"/>
                <a:cs typeface="+mn-cs"/>
              </a:rPr>
              <a:t>実証件名を記載</a:t>
            </a:r>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832659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574675"/>
            <a:ext cx="5378450" cy="3724275"/>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832659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98475" y="617538"/>
            <a:ext cx="5791200" cy="4008437"/>
          </a:xfrm>
        </p:spPr>
      </p:sp>
      <p:sp>
        <p:nvSpPr>
          <p:cNvPr id="3" name="ノート プレースホルダー 2"/>
          <p:cNvSpPr>
            <a:spLocks noGrp="1"/>
          </p:cNvSpPr>
          <p:nvPr>
            <p:ph type="body" idx="1"/>
          </p:nvPr>
        </p:nvSpPr>
        <p:spPr/>
        <p:txBody>
          <a:bodyPr/>
          <a:lstStyle/>
          <a:p>
            <a:endParaRPr kumimoji="1" 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977721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98475" y="617538"/>
            <a:ext cx="5791200" cy="4008437"/>
          </a:xfrm>
        </p:spPr>
      </p:sp>
      <p:sp>
        <p:nvSpPr>
          <p:cNvPr id="3" name="ノート プレースホルダー 2"/>
          <p:cNvSpPr>
            <a:spLocks noGrp="1"/>
          </p:cNvSpPr>
          <p:nvPr>
            <p:ph type="body" idx="1"/>
          </p:nvPr>
        </p:nvSpPr>
        <p:spPr/>
        <p:txBody>
          <a:bodyPr/>
          <a:lstStyle/>
          <a:p>
            <a:endParaRPr kumimoji="1" 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01553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9328942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862888" y="6433825"/>
            <a:ext cx="1204166" cy="125099"/>
          </a:xfrm>
          <a:prstGeom prst="rect">
            <a:avLst/>
          </a:prstGeom>
        </p:spPr>
        <p:txBody>
          <a:bodyPr/>
          <a:lstStyle>
            <a:lvl1pPr>
              <a:defRPr>
                <a:latin typeface="+mn-lt"/>
                <a:sym typeface="Trebuchet MS" panose="020B0603020202020204" pitchFamily="34" charset="0"/>
              </a:defRPr>
            </a:lvl1pPr>
          </a:lstStyle>
          <a:p>
            <a:endParaRPr lang="en-US"/>
          </a:p>
        </p:txBody>
      </p:sp>
      <p:sp>
        <p:nvSpPr>
          <p:cNvPr id="5" name="Title 4"/>
          <p:cNvSpPr>
            <a:spLocks noGrp="1"/>
          </p:cNvSpPr>
          <p:nvPr>
            <p:ph type="title" hasCustomPrompt="1"/>
          </p:nvPr>
        </p:nvSpPr>
        <p:spPr>
          <a:xfrm>
            <a:off x="511875" y="622800"/>
            <a:ext cx="8883225"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36868619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E4FFF-81B3-4CDA-B0A1-3363FFB22A6A}"/>
              </a:ext>
            </a:extLst>
          </p:cNvPr>
          <p:cNvSpPr>
            <a:spLocks noGrp="1"/>
          </p:cNvSpPr>
          <p:nvPr>
            <p:ph type="title" hasCustomPrompt="1"/>
          </p:nvPr>
        </p:nvSpPr>
        <p:spPr>
          <a:xfrm>
            <a:off x="511875" y="622800"/>
            <a:ext cx="8883347" cy="382669"/>
          </a:xfrm>
        </p:spPr>
        <p:txBody>
          <a:bodyPr/>
          <a:lstStyle>
            <a:lvl1pPr>
              <a:defRPr sz="2763"/>
            </a:lvl1pPr>
          </a:lstStyle>
          <a:p>
            <a:r>
              <a:rPr lang="en-US"/>
              <a:t>Click to add title</a:t>
            </a: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511387" y="2085629"/>
            <a:ext cx="8883713" cy="4089131"/>
          </a:xfrm>
        </p:spPr>
        <p:txBody>
          <a:bodyPr/>
          <a:lstStyle>
            <a:lvl1pPr>
              <a:lnSpc>
                <a:spcPct val="100000"/>
              </a:lnSpc>
              <a:spcBef>
                <a:spcPts val="0"/>
              </a:spcBef>
              <a:spcAft>
                <a:spcPts val="0"/>
              </a:spcAft>
              <a:defRPr sz="1625"/>
            </a:lvl1pPr>
            <a:lvl2pPr>
              <a:lnSpc>
                <a:spcPct val="100000"/>
              </a:lnSpc>
              <a:spcBef>
                <a:spcPts val="0"/>
              </a:spcBef>
              <a:spcAft>
                <a:spcPts val="0"/>
              </a:spcAft>
              <a:defRPr sz="1625"/>
            </a:lvl2pPr>
            <a:lvl3pPr>
              <a:lnSpc>
                <a:spcPct val="100000"/>
              </a:lnSpc>
              <a:spcBef>
                <a:spcPts val="0"/>
              </a:spcBef>
              <a:spcAft>
                <a:spcPts val="0"/>
              </a:spcAft>
              <a:defRPr sz="1625"/>
            </a:lvl3pPr>
            <a:lvl4pPr>
              <a:lnSpc>
                <a:spcPct val="100000"/>
              </a:lnSpc>
              <a:spcBef>
                <a:spcPts val="0"/>
              </a:spcBef>
              <a:spcAft>
                <a:spcPts val="0"/>
              </a:spcAft>
              <a:defRPr sz="2275"/>
            </a:lvl4pPr>
            <a:lvl5pPr>
              <a:lnSpc>
                <a:spcPct val="100000"/>
              </a:lnSpc>
              <a:spcBef>
                <a:spcPts val="0"/>
              </a:spcBef>
              <a:spcAft>
                <a:spcPts val="0"/>
              </a:spcAft>
              <a:defRPr sz="22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65790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1688208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a:lstStyle/>
          <a:p>
            <a:r>
              <a:rPr lang="en-US"/>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511388" y="2085628"/>
            <a:ext cx="8883834" cy="4072976"/>
          </a:xfrm>
        </p:spPr>
        <p:txBody>
          <a:bodyPr/>
          <a:lstStyle>
            <a:lvl1pPr>
              <a:lnSpc>
                <a:spcPct val="100000"/>
              </a:lnSpc>
              <a:spcBef>
                <a:spcPts val="0"/>
              </a:spcBef>
              <a:spcAft>
                <a:spcPts val="0"/>
              </a:spcAft>
              <a:defRPr/>
            </a:lvl1pPr>
            <a:lvl2pPr>
              <a:lnSpc>
                <a:spcPct val="100000"/>
              </a:lnSpc>
              <a:spcBef>
                <a:spcPts val="0"/>
              </a:spcBef>
              <a:spcAft>
                <a:spcPts val="0"/>
              </a:spcAft>
              <a:defRPr/>
            </a:lvl2pPr>
            <a:lvl3pPr>
              <a:lnSpc>
                <a:spcPct val="100000"/>
              </a:lnSpc>
              <a:spcBef>
                <a:spcPts val="0"/>
              </a:spcBef>
              <a:spcAft>
                <a:spcPts val="0"/>
              </a:spcAft>
              <a:defRPr/>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6702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4.xml"/><Relationship Id="rId7"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ags" Target="../tags/tag3.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206234401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スライド" r:id="rId4" imgW="270" imgH="270" progId="TCLayout.ActiveDocument.1">
                  <p:embed/>
                </p:oleObj>
              </mc:Choice>
              <mc:Fallback>
                <p:oleObj name="think-cellスライド"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3493976800"/>
      </p:ext>
    </p:extLst>
  </p:cSld>
  <p:clrMap bg1="lt1" tx1="dk1" bg2="lt2" tx2="dk2" accent1="accent1" accent2="accent2" accent3="accent3" accent4="accent4" accent5="accent5" accent6="accent6" hlink="hlink" folHlink="folHlink"/>
  <p:sldLayoutIdLst>
    <p:sldLayoutId id="2147485254"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22" userDrawn="1">
          <p15:clr>
            <a:srgbClr val="F26B43"/>
          </p15:clr>
        </p15:guide>
        <p15:guide id="3" pos="5918" userDrawn="1">
          <p15:clr>
            <a:srgbClr val="F26B43"/>
          </p15:clr>
        </p15:guide>
        <p15:guide id="4" orient="horz" pos="388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
            </p:custDataLst>
            <p:extLst>
              <p:ext uri="{D42A27DB-BD31-4B8C-83A1-F6EECF244321}">
                <p14:modId xmlns:p14="http://schemas.microsoft.com/office/powerpoint/2010/main" val="3034826411"/>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スライド" r:id="rId7" imgW="270" imgH="270" progId="TCLayout.ActiveDocument.1">
                  <p:embed/>
                </p:oleObj>
              </mc:Choice>
              <mc:Fallback>
                <p:oleObj name="think-cellスライド" r:id="rId7" imgW="270" imgH="270" progId="TCLayout.ActiveDocument.1">
                  <p:embed/>
                  <p:pic>
                    <p:nvPicPr>
                      <p:cNvPr id="2" name="Object 1" hidden="1"/>
                      <p:cNvPicPr/>
                      <p:nvPr/>
                    </p:nvPicPr>
                    <p:blipFill>
                      <a:blip r:embed="rId8"/>
                      <a:stretch>
                        <a:fillRect/>
                      </a:stretch>
                    </p:blipFill>
                    <p:spPr>
                      <a:xfrm>
                        <a:off x="1291" y="1589"/>
                        <a:ext cx="1289" cy="1587"/>
                      </a:xfrm>
                      <a:prstGeom prst="rect">
                        <a:avLst/>
                      </a:prstGeom>
                    </p:spPr>
                  </p:pic>
                </p:oleObj>
              </mc:Fallback>
            </mc:AlternateContent>
          </a:graphicData>
        </a:graphic>
      </p:graphicFrame>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7" name="Date Placeholder 3">
            <a:extLst>
              <a:ext uri="{FF2B5EF4-FFF2-40B4-BE49-F238E27FC236}">
                <a16:creationId xmlns:a16="http://schemas.microsoft.com/office/drawing/2014/main" id="{636CF578-AF80-4A8A-BB01-1E2DDDC7EA9E}"/>
              </a:ext>
            </a:extLst>
          </p:cNvPr>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8" name="TextBox 11">
            <a:extLst>
              <a:ext uri="{FF2B5EF4-FFF2-40B4-BE49-F238E27FC236}">
                <a16:creationId xmlns:a16="http://schemas.microsoft.com/office/drawing/2014/main" id="{841CEBB2-3C57-4EFC-9A47-FA555470C4B2}"/>
              </a:ext>
            </a:extLst>
          </p:cNvPr>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919172687"/>
      </p:ext>
    </p:extLst>
  </p:cSld>
  <p:clrMap bg1="lt1" tx1="dk1" bg2="lt2" tx2="dk2" accent1="accent1" accent2="accent2" accent3="accent3" accent4="accent4" accent5="accent5" accent6="accent6" hlink="hlink" folHlink="folHlink"/>
  <p:sldLayoutIdLst>
    <p:sldLayoutId id="2147485324" r:id="rId1"/>
    <p:sldLayoutId id="2147485325" r:id="rId2"/>
    <p:sldLayoutId id="2147485326" r:id="rId3"/>
    <p:sldLayoutId id="2147485327" r:id="rId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22" userDrawn="1">
          <p15:clr>
            <a:srgbClr val="F26B43"/>
          </p15:clr>
        </p15:guide>
        <p15:guide id="3" pos="5918"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2.emf"/><Relationship Id="rId4" Type="http://schemas.openxmlformats.org/officeDocument/2006/relationships/oleObject" Target="../embeddings/oleObject3.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tags" Target="../tags/tag40.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tags" Target="../tags/tag41.x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1.xml"/><Relationship Id="rId1" Type="http://schemas.openxmlformats.org/officeDocument/2006/relationships/tags" Target="../tags/tag42.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4.emf"/><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oleObject" Target="../embeddings/oleObject13.bin"/><Relationship Id="rId5" Type="http://schemas.openxmlformats.org/officeDocument/2006/relationships/slideLayout" Target="../slideLayouts/slideLayout1.xml"/><Relationship Id="rId4" Type="http://schemas.openxmlformats.org/officeDocument/2006/relationships/tags" Target="../tags/tag46.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xml"/><Relationship Id="rId1" Type="http://schemas.openxmlformats.org/officeDocument/2006/relationships/tags" Target="../tags/tag47.xml"/><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image" Target="../media/image4.emf"/><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oleObject" Target="../embeddings/oleObject15.bin"/><Relationship Id="rId5" Type="http://schemas.openxmlformats.org/officeDocument/2006/relationships/slideLayout" Target="../slideLayouts/slideLayout1.xml"/><Relationship Id="rId4" Type="http://schemas.openxmlformats.org/officeDocument/2006/relationships/tags" Target="../tags/tag5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xml"/><Relationship Id="rId1" Type="http://schemas.openxmlformats.org/officeDocument/2006/relationships/tags" Target="../tags/tag52.xml"/><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xml"/><Relationship Id="rId1" Type="http://schemas.openxmlformats.org/officeDocument/2006/relationships/tags" Target="../tags/tag53.xml"/><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ags" Target="../tags/tag7.xml"/><Relationship Id="rId7" Type="http://schemas.openxmlformats.org/officeDocument/2006/relationships/oleObject" Target="../embeddings/oleObject4.bin"/><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tags" Target="../tags/tag11.xml"/><Relationship Id="rId7" Type="http://schemas.openxmlformats.org/officeDocument/2006/relationships/slideLayout" Target="../slideLayouts/slideLayout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image" Target="../media/image3.emf"/></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17.xml"/><Relationship Id="rId7" Type="http://schemas.openxmlformats.org/officeDocument/2006/relationships/oleObject" Target="../embeddings/oleObject6.bin"/><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8.xml"/></Relationships>
</file>

<file path=ppt/slides/_rels/slide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4.emf"/><Relationship Id="rId5" Type="http://schemas.openxmlformats.org/officeDocument/2006/relationships/oleObject" Target="../embeddings/oleObject7.bin"/><Relationship Id="rId4"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24.xml"/><Relationship Id="rId7" Type="http://schemas.openxmlformats.org/officeDocument/2006/relationships/oleObject" Target="../embeddings/oleObject8.bin"/><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tags" Target="../tags/tag25.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28.xml"/><Relationship Id="rId7" Type="http://schemas.openxmlformats.org/officeDocument/2006/relationships/tags" Target="../tags/tag3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10" Type="http://schemas.openxmlformats.org/officeDocument/2006/relationships/image" Target="../media/image4.emf"/><Relationship Id="rId4" Type="http://schemas.openxmlformats.org/officeDocument/2006/relationships/tags" Target="../tags/tag29.xml"/><Relationship Id="rId9"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35.xml"/><Relationship Id="rId7"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9" Type="http://schemas.openxmlformats.org/officeDocument/2006/relationships/image" Target="../media/image4.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xml"/><Relationship Id="rId1" Type="http://schemas.openxmlformats.org/officeDocument/2006/relationships/tags" Target="../tags/tag39.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F22113DB-C636-B6DE-426F-65A41A0FD5CD}"/>
              </a:ext>
            </a:extLst>
          </p:cNvPr>
          <p:cNvGraphicFramePr>
            <a:graphicFrameLocks noChangeAspect="1"/>
          </p:cNvGraphicFramePr>
          <p:nvPr>
            <p:custDataLst>
              <p:tags r:id="rId1"/>
            </p:custDataLst>
            <p:extLst>
              <p:ext uri="{D42A27DB-BD31-4B8C-83A1-F6EECF244321}">
                <p14:modId xmlns:p14="http://schemas.microsoft.com/office/powerpoint/2010/main" val="2924977862"/>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4" imgW="473" imgH="473" progId="TCLayout.ActiveDocument.1">
                  <p:embed/>
                </p:oleObj>
              </mc:Choice>
              <mc:Fallback>
                <p:oleObj name="think-cellスライド" r:id="rId4" imgW="473" imgH="473" progId="TCLayout.ActiveDocument.1">
                  <p:embed/>
                  <p:pic>
                    <p:nvPicPr>
                      <p:cNvPr id="2" name="Object 1" hidden="1">
                        <a:extLst>
                          <a:ext uri="{FF2B5EF4-FFF2-40B4-BE49-F238E27FC236}">
                            <a16:creationId xmlns:a16="http://schemas.microsoft.com/office/drawing/2014/main" id="{F22113DB-C636-B6DE-426F-65A41A0FD5CD}"/>
                          </a:ext>
                        </a:extLst>
                      </p:cNvPr>
                      <p:cNvPicPr/>
                      <p:nvPr/>
                    </p:nvPicPr>
                    <p:blipFill>
                      <a:blip r:embed="rId5"/>
                      <a:stretch>
                        <a:fillRect/>
                      </a:stretch>
                    </p:blipFill>
                    <p:spPr>
                      <a:xfrm>
                        <a:off x="1290" y="644228"/>
                        <a:ext cx="1290" cy="1290"/>
                      </a:xfrm>
                      <a:prstGeom prst="rect">
                        <a:avLst/>
                      </a:prstGeom>
                    </p:spPr>
                  </p:pic>
                </p:oleObj>
              </mc:Fallback>
            </mc:AlternateContent>
          </a:graphicData>
        </a:graphic>
      </p:graphicFrame>
      <p:sp>
        <p:nvSpPr>
          <p:cNvPr id="4" name="正方形/長方形 1">
            <a:extLst>
              <a:ext uri="{FF2B5EF4-FFF2-40B4-BE49-F238E27FC236}">
                <a16:creationId xmlns:a16="http://schemas.microsoft.com/office/drawing/2014/main" id="{43DB4DBA-2A02-66FD-07D7-EF84CF423C7B}"/>
              </a:ext>
            </a:extLst>
          </p:cNvPr>
          <p:cNvSpPr/>
          <p:nvPr/>
        </p:nvSpPr>
        <p:spPr>
          <a:xfrm>
            <a:off x="0" y="1791000"/>
            <a:ext cx="9906000" cy="1518075"/>
          </a:xfrm>
          <a:prstGeom prst="rect">
            <a:avLst/>
          </a:prstGeom>
          <a:solidFill>
            <a:srgbClr val="ED92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42950">
              <a:defRPr/>
            </a:pPr>
            <a:endParaRPr kumimoji="1" lang="ja-JP" altLang="en-US" sz="1300">
              <a:solidFill>
                <a:prstClr val="white"/>
              </a:solidFill>
              <a:latin typeface="Trebuchet MS" panose="020B0603020202020204" pitchFamily="34" charset="0"/>
            </a:endParaRPr>
          </a:p>
        </p:txBody>
      </p:sp>
      <p:sp>
        <p:nvSpPr>
          <p:cNvPr id="5" name="TextBox 4">
            <a:extLst>
              <a:ext uri="{FF2B5EF4-FFF2-40B4-BE49-F238E27FC236}">
                <a16:creationId xmlns:a16="http://schemas.microsoft.com/office/drawing/2014/main" id="{654ECA98-533A-C37E-0A02-816FEA8F7B38}"/>
              </a:ext>
            </a:extLst>
          </p:cNvPr>
          <p:cNvSpPr txBox="1"/>
          <p:nvPr/>
        </p:nvSpPr>
        <p:spPr>
          <a:xfrm>
            <a:off x="215261" y="1175607"/>
            <a:ext cx="6211714" cy="22512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defTabSz="742950">
              <a:defRPr/>
            </a:pPr>
            <a:r>
              <a:rPr lang="ja-JP" altLang="en-US" sz="1463" dirty="0">
                <a:solidFill>
                  <a:srgbClr val="575757"/>
                </a:solidFill>
                <a:latin typeface="Trebuchet MS" panose="020B0603020202020204" pitchFamily="34" charset="0"/>
                <a:ea typeface="Meiryo UI" panose="020B0604030504040204" pitchFamily="50" charset="-128"/>
              </a:rPr>
              <a:t>令和</a:t>
            </a:r>
            <a:r>
              <a:rPr lang="en-US" altLang="ja-JP" sz="1463" dirty="0">
                <a:solidFill>
                  <a:srgbClr val="575757"/>
                </a:solidFill>
                <a:latin typeface="Trebuchet MS" panose="020B0603020202020204" pitchFamily="34" charset="0"/>
                <a:ea typeface="Meiryo UI" panose="020B0604030504040204" pitchFamily="50" charset="-128"/>
              </a:rPr>
              <a:t>6</a:t>
            </a:r>
            <a:r>
              <a:rPr lang="ja-JP" altLang="en-US" sz="1463" dirty="0">
                <a:solidFill>
                  <a:srgbClr val="575757"/>
                </a:solidFill>
                <a:latin typeface="Trebuchet MS" panose="020B0603020202020204" pitchFamily="34" charset="0"/>
                <a:ea typeface="Meiryo UI" panose="020B0604030504040204" pitchFamily="50" charset="-128"/>
              </a:rPr>
              <a:t>年度補正 地域社会</a:t>
            </a:r>
            <a:r>
              <a:rPr lang="en-US" altLang="ja-JP" sz="1463" dirty="0">
                <a:solidFill>
                  <a:srgbClr val="575757"/>
                </a:solidFill>
                <a:latin typeface="Trebuchet MS" panose="020B0603020202020204" pitchFamily="34" charset="0"/>
                <a:ea typeface="Meiryo UI" panose="020B0604030504040204" pitchFamily="50" charset="-128"/>
              </a:rPr>
              <a:t>DX</a:t>
            </a:r>
            <a:r>
              <a:rPr lang="ja-JP" altLang="en-US" sz="1463" dirty="0">
                <a:solidFill>
                  <a:srgbClr val="575757"/>
                </a:solidFill>
                <a:latin typeface="Trebuchet MS" panose="020B0603020202020204" pitchFamily="34" charset="0"/>
                <a:ea typeface="Meiryo UI" panose="020B0604030504040204" pitchFamily="50" charset="-128"/>
              </a:rPr>
              <a:t>推進パッケージ事業</a:t>
            </a:r>
            <a:r>
              <a:rPr lang="en-US" altLang="ja-JP" sz="1463" dirty="0">
                <a:solidFill>
                  <a:srgbClr val="575757"/>
                </a:solidFill>
                <a:latin typeface="Trebuchet MS" panose="020B0603020202020204" pitchFamily="34" charset="0"/>
                <a:ea typeface="Meiryo UI" panose="020B0604030504040204" pitchFamily="50" charset="-128"/>
              </a:rPr>
              <a:t>(</a:t>
            </a:r>
            <a:r>
              <a:rPr lang="ja-JP" altLang="en-US" sz="1463" dirty="0">
                <a:solidFill>
                  <a:srgbClr val="575757"/>
                </a:solidFill>
                <a:latin typeface="Trebuchet MS" panose="020B0603020202020204" pitchFamily="34" charset="0"/>
                <a:ea typeface="Meiryo UI" panose="020B0604030504040204" pitchFamily="50" charset="-128"/>
              </a:rPr>
              <a:t>先進無線システム活用タイプ</a:t>
            </a:r>
            <a:r>
              <a:rPr lang="en-US" altLang="ja-JP" sz="1463" dirty="0">
                <a:solidFill>
                  <a:srgbClr val="575757"/>
                </a:solidFill>
                <a:latin typeface="Trebuchet MS" panose="020B0603020202020204" pitchFamily="34" charset="0"/>
                <a:ea typeface="Meiryo UI" panose="020B0604030504040204" pitchFamily="50" charset="-128"/>
              </a:rPr>
              <a:t>)</a:t>
            </a:r>
            <a:r>
              <a:rPr lang="ja-JP" altLang="en-US" sz="1463" dirty="0">
                <a:solidFill>
                  <a:srgbClr val="575757"/>
                </a:solidFill>
                <a:latin typeface="Trebuchet MS" panose="020B0603020202020204" pitchFamily="34" charset="0"/>
                <a:ea typeface="Meiryo UI" panose="020B0604030504040204" pitchFamily="50" charset="-128"/>
              </a:rPr>
              <a:t>　</a:t>
            </a:r>
            <a:endParaRPr lang="en-US" sz="1463" dirty="0">
              <a:solidFill>
                <a:srgbClr val="575757"/>
              </a:solidFill>
              <a:latin typeface="Trebuchet MS" panose="020B0603020202020204" pitchFamily="34" charset="0"/>
              <a:ea typeface="Meiryo UI" panose="020B0604030504040204" pitchFamily="50" charset="-128"/>
            </a:endParaRPr>
          </a:p>
        </p:txBody>
      </p:sp>
      <p:sp>
        <p:nvSpPr>
          <p:cNvPr id="6" name="TextBox 5">
            <a:extLst>
              <a:ext uri="{FF2B5EF4-FFF2-40B4-BE49-F238E27FC236}">
                <a16:creationId xmlns:a16="http://schemas.microsoft.com/office/drawing/2014/main" id="{F4A7BED5-4410-3CEB-13F2-75EA5EA235D9}"/>
              </a:ext>
            </a:extLst>
          </p:cNvPr>
          <p:cNvSpPr txBox="1"/>
          <p:nvPr/>
        </p:nvSpPr>
        <p:spPr>
          <a:xfrm>
            <a:off x="2163214" y="2112417"/>
            <a:ext cx="5447379"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defTabSz="742950">
              <a:defRPr/>
            </a:pPr>
            <a:r>
              <a:rPr lang="en-US" altLang="ja-JP" sz="2600">
                <a:solidFill>
                  <a:srgbClr val="FFFFFF"/>
                </a:solidFill>
                <a:latin typeface="Trebuchet MS" panose="020B0603020202020204" pitchFamily="34" charset="0"/>
                <a:ea typeface="Meiryo UI" panose="020B0604030504040204" pitchFamily="50" charset="-128"/>
              </a:rPr>
              <a:t>XXXX(</a:t>
            </a:r>
            <a:r>
              <a:rPr lang="ja-JP" altLang="en-US" sz="2600">
                <a:solidFill>
                  <a:srgbClr val="FFFFFF"/>
                </a:solidFill>
                <a:latin typeface="Trebuchet MS" panose="020B0603020202020204" pitchFamily="34" charset="0"/>
                <a:ea typeface="Meiryo UI" panose="020B0604030504040204" pitchFamily="50" charset="-128"/>
              </a:rPr>
              <a:t>実証件名</a:t>
            </a:r>
            <a:r>
              <a:rPr lang="en-US" altLang="ja-JP" sz="2600">
                <a:solidFill>
                  <a:srgbClr val="FFFFFF"/>
                </a:solidFill>
                <a:latin typeface="Trebuchet MS" panose="020B0603020202020204" pitchFamily="34" charset="0"/>
                <a:ea typeface="Meiryo UI" panose="020B0604030504040204" pitchFamily="50" charset="-128"/>
              </a:rPr>
              <a:t>)</a:t>
            </a:r>
          </a:p>
          <a:p>
            <a:pPr algn="ctr" defTabSz="742950">
              <a:defRPr/>
            </a:pPr>
            <a:r>
              <a:rPr lang="ja-JP" altLang="en-US" sz="2600">
                <a:solidFill>
                  <a:srgbClr val="FFFFFF"/>
                </a:solidFill>
                <a:latin typeface="Trebuchet MS" panose="020B0603020202020204" pitchFamily="34" charset="0"/>
                <a:ea typeface="Meiryo UI" panose="020B0604030504040204" pitchFamily="50" charset="-128"/>
              </a:rPr>
              <a:t>応募書類</a:t>
            </a:r>
            <a:endParaRPr lang="en-US" sz="2600">
              <a:solidFill>
                <a:srgbClr val="FFFFFF"/>
              </a:solidFill>
              <a:latin typeface="Trebuchet MS" panose="020B0603020202020204" pitchFamily="34" charset="0"/>
              <a:ea typeface="Meiryo UI" panose="020B0604030504040204" pitchFamily="50" charset="-128"/>
            </a:endParaRPr>
          </a:p>
        </p:txBody>
      </p:sp>
      <p:sp>
        <p:nvSpPr>
          <p:cNvPr id="7" name="TextBox 6">
            <a:extLst>
              <a:ext uri="{FF2B5EF4-FFF2-40B4-BE49-F238E27FC236}">
                <a16:creationId xmlns:a16="http://schemas.microsoft.com/office/drawing/2014/main" id="{AD6C2335-0305-C9A9-0A0D-D3D20F6829B6}"/>
              </a:ext>
            </a:extLst>
          </p:cNvPr>
          <p:cNvSpPr txBox="1"/>
          <p:nvPr/>
        </p:nvSpPr>
        <p:spPr>
          <a:xfrm>
            <a:off x="3762167" y="4639361"/>
            <a:ext cx="2394508" cy="31745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defTabSz="742950">
              <a:defRPr/>
            </a:pPr>
            <a:r>
              <a:rPr lang="en-US" altLang="ja-JP" sz="1463">
                <a:solidFill>
                  <a:srgbClr val="575757"/>
                </a:solidFill>
                <a:latin typeface="Trebuchet MS" panose="020B0603020202020204" pitchFamily="34" charset="0"/>
                <a:ea typeface="Meiryo UI" panose="020B0604030504040204" pitchFamily="50" charset="-128"/>
              </a:rPr>
              <a:t>XXX(</a:t>
            </a:r>
            <a:r>
              <a:rPr lang="ja-JP" altLang="en-US" sz="1463">
                <a:solidFill>
                  <a:srgbClr val="575757"/>
                </a:solidFill>
                <a:latin typeface="Trebuchet MS" panose="020B0603020202020204" pitchFamily="34" charset="0"/>
                <a:ea typeface="Meiryo UI" panose="020B0604030504040204" pitchFamily="50" charset="-128"/>
              </a:rPr>
              <a:t>代表団体名</a:t>
            </a:r>
            <a:r>
              <a:rPr lang="en-US" altLang="ja-JP" sz="1463">
                <a:solidFill>
                  <a:srgbClr val="575757"/>
                </a:solidFill>
                <a:latin typeface="Trebuchet MS" panose="020B0603020202020204" pitchFamily="34" charset="0"/>
                <a:ea typeface="Meiryo UI" panose="020B0604030504040204" pitchFamily="50" charset="-128"/>
              </a:rPr>
              <a:t>)</a:t>
            </a:r>
            <a:endParaRPr lang="en-US" sz="1463">
              <a:solidFill>
                <a:srgbClr val="575757"/>
              </a:solidFill>
              <a:latin typeface="Trebuchet MS" panose="020B0603020202020204" pitchFamily="34" charset="0"/>
              <a:ea typeface="Meiryo UI" panose="020B0604030504040204" pitchFamily="50" charset="-128"/>
            </a:endParaRPr>
          </a:p>
        </p:txBody>
      </p:sp>
      <p:sp>
        <p:nvSpPr>
          <p:cNvPr id="10" name="TextBox 9">
            <a:extLst>
              <a:ext uri="{FF2B5EF4-FFF2-40B4-BE49-F238E27FC236}">
                <a16:creationId xmlns:a16="http://schemas.microsoft.com/office/drawing/2014/main" id="{04E2CEE1-3E83-3391-5186-3BEFF986B5AB}"/>
              </a:ext>
            </a:extLst>
          </p:cNvPr>
          <p:cNvSpPr txBox="1"/>
          <p:nvPr/>
        </p:nvSpPr>
        <p:spPr>
          <a:xfrm>
            <a:off x="3762167" y="4339279"/>
            <a:ext cx="2394508" cy="31745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defTabSz="742950">
              <a:defRPr/>
            </a:pPr>
            <a:r>
              <a:rPr lang="en-US" altLang="ja-JP" sz="1463" dirty="0">
                <a:solidFill>
                  <a:srgbClr val="575757"/>
                </a:solidFill>
                <a:latin typeface="Trebuchet MS" panose="020B0603020202020204" pitchFamily="34" charset="0"/>
                <a:ea typeface="Meiryo UI" panose="020B0604030504040204" pitchFamily="50" charset="-128"/>
              </a:rPr>
              <a:t>2025</a:t>
            </a:r>
            <a:r>
              <a:rPr lang="ja-JP" altLang="en-US" sz="1463" dirty="0">
                <a:solidFill>
                  <a:srgbClr val="575757"/>
                </a:solidFill>
                <a:latin typeface="Trebuchet MS" panose="020B0603020202020204" pitchFamily="34" charset="0"/>
                <a:ea typeface="Meiryo UI" panose="020B0604030504040204" pitchFamily="50" charset="-128"/>
              </a:rPr>
              <a:t>年</a:t>
            </a:r>
            <a:r>
              <a:rPr lang="en-US" altLang="ja-JP" sz="1463" dirty="0">
                <a:solidFill>
                  <a:srgbClr val="575757"/>
                </a:solidFill>
                <a:latin typeface="Trebuchet MS" panose="020B0603020202020204" pitchFamily="34" charset="0"/>
                <a:ea typeface="Meiryo UI" panose="020B0604030504040204" pitchFamily="50" charset="-128"/>
              </a:rPr>
              <a:t>x</a:t>
            </a:r>
            <a:r>
              <a:rPr lang="en-US" sz="1463" dirty="0">
                <a:solidFill>
                  <a:srgbClr val="575757"/>
                </a:solidFill>
                <a:latin typeface="Trebuchet MS" panose="020B0603020202020204" pitchFamily="34" charset="0"/>
                <a:ea typeface="Meiryo UI" panose="020B0604030504040204" pitchFamily="50" charset="-128"/>
              </a:rPr>
              <a:t>x</a:t>
            </a:r>
            <a:r>
              <a:rPr lang="ja-JP" altLang="en-US" sz="1463" dirty="0">
                <a:solidFill>
                  <a:srgbClr val="575757"/>
                </a:solidFill>
                <a:latin typeface="Trebuchet MS" panose="020B0603020202020204" pitchFamily="34" charset="0"/>
                <a:ea typeface="Meiryo UI" panose="020B0604030504040204" pitchFamily="50" charset="-128"/>
              </a:rPr>
              <a:t>月</a:t>
            </a:r>
            <a:r>
              <a:rPr lang="en-US" altLang="ja-JP" sz="1463" dirty="0">
                <a:solidFill>
                  <a:srgbClr val="575757"/>
                </a:solidFill>
                <a:latin typeface="Trebuchet MS" panose="020B0603020202020204" pitchFamily="34" charset="0"/>
                <a:ea typeface="Meiryo UI" panose="020B0604030504040204" pitchFamily="50" charset="-128"/>
              </a:rPr>
              <a:t>xx</a:t>
            </a:r>
            <a:r>
              <a:rPr lang="ja-JP" altLang="en-US" sz="1463" dirty="0">
                <a:solidFill>
                  <a:srgbClr val="575757"/>
                </a:solidFill>
                <a:latin typeface="Trebuchet MS" panose="020B0603020202020204" pitchFamily="34" charset="0"/>
                <a:ea typeface="Meiryo UI" panose="020B0604030504040204" pitchFamily="50" charset="-128"/>
              </a:rPr>
              <a:t>日</a:t>
            </a:r>
            <a:endParaRPr lang="en-US" sz="1463" dirty="0">
              <a:solidFill>
                <a:srgbClr val="575757"/>
              </a:solidFill>
              <a:latin typeface="Trebuchet MS" panose="020B0603020202020204" pitchFamily="34" charset="0"/>
              <a:ea typeface="Meiryo UI" panose="020B0604030504040204" pitchFamily="50" charset="-128"/>
            </a:endParaRPr>
          </a:p>
        </p:txBody>
      </p:sp>
      <p:sp>
        <p:nvSpPr>
          <p:cNvPr id="11" name="Rectangle 2">
            <a:extLst>
              <a:ext uri="{FF2B5EF4-FFF2-40B4-BE49-F238E27FC236}">
                <a16:creationId xmlns:a16="http://schemas.microsoft.com/office/drawing/2014/main" id="{A8829BDB-6769-65EE-6240-C9A0D3FD71A0}"/>
              </a:ext>
            </a:extLst>
          </p:cNvPr>
          <p:cNvSpPr/>
          <p:nvPr/>
        </p:nvSpPr>
        <p:spPr>
          <a:xfrm>
            <a:off x="6584883" y="642937"/>
            <a:ext cx="3321117" cy="880804"/>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63250" lvl="1" indent="-175500" defTabSz="742950">
              <a:buClr>
                <a:srgbClr val="FE9341"/>
              </a:buClr>
              <a:buFont typeface="Trebuchet MS" panose="020B0603020202020204" pitchFamily="34" charset="0"/>
              <a:buChar char="•"/>
              <a:defRPr/>
            </a:pPr>
            <a:r>
              <a:rPr kumimoji="1" lang="ja-JP" altLang="en-US" sz="1300">
                <a:solidFill>
                  <a:srgbClr val="575757"/>
                </a:solidFill>
                <a:latin typeface="Trebuchet MS" panose="020B0603020202020204" pitchFamily="34" charset="0"/>
                <a:ea typeface="Meiryo UI" panose="020B0604030504040204" pitchFamily="50" charset="-128"/>
              </a:rPr>
              <a:t>青色</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黄色のステッカー部分は記載要領ですので、全て削除の上、ご提出ください</a:t>
            </a:r>
            <a:endParaRPr kumimoji="1" lang="en-US" altLang="ja-JP" sz="13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300">
                <a:solidFill>
                  <a:srgbClr val="3EAD92"/>
                </a:solidFill>
                <a:latin typeface="Trebuchet MS" panose="020B0603020202020204" pitchFamily="34" charset="0"/>
                <a:ea typeface="Meiryo UI" panose="020B0604030504040204" pitchFamily="50" charset="-128"/>
              </a:rPr>
              <a:t>緑字</a:t>
            </a:r>
            <a:r>
              <a:rPr kumimoji="1" lang="ja-JP" altLang="en-US" sz="1300">
                <a:solidFill>
                  <a:srgbClr val="575757"/>
                </a:solidFill>
                <a:latin typeface="Trebuchet MS" panose="020B0603020202020204" pitchFamily="34" charset="0"/>
                <a:ea typeface="Meiryo UI" panose="020B0604030504040204" pitchFamily="50" charset="-128"/>
              </a:rPr>
              <a:t>の部分は記載例ですので、ご参照頂いた上で、全て削除の上、ご提出ください</a:t>
            </a:r>
            <a:endParaRPr kumimoji="1" lang="en-US" sz="1300">
              <a:solidFill>
                <a:srgbClr val="3EAD92"/>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087010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think-cell data - do not delete" hidden="1">
            <a:extLst>
              <a:ext uri="{FF2B5EF4-FFF2-40B4-BE49-F238E27FC236}">
                <a16:creationId xmlns:a16="http://schemas.microsoft.com/office/drawing/2014/main" id="{225E919F-FA0B-92A0-FE4A-DDA180B88F6F}"/>
              </a:ext>
            </a:extLst>
          </p:cNvPr>
          <p:cNvGraphicFramePr>
            <a:graphicFrameLocks noChangeAspect="1"/>
          </p:cNvGraphicFramePr>
          <p:nvPr>
            <p:custDataLst>
              <p:tags r:id="rId1"/>
            </p:custDataLst>
            <p:extLst>
              <p:ext uri="{D42A27DB-BD31-4B8C-83A1-F6EECF244321}">
                <p14:modId xmlns:p14="http://schemas.microsoft.com/office/powerpoint/2010/main" val="1020437738"/>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58" name="think-cell data - do not delete" hidden="1">
                        <a:extLst>
                          <a:ext uri="{FF2B5EF4-FFF2-40B4-BE49-F238E27FC236}">
                            <a16:creationId xmlns:a16="http://schemas.microsoft.com/office/drawing/2014/main" id="{225E919F-FA0B-92A0-FE4A-DDA180B88F6F}"/>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grpSp>
        <p:nvGrpSpPr>
          <p:cNvPr id="4" name="グループ化 3">
            <a:extLst>
              <a:ext uri="{FF2B5EF4-FFF2-40B4-BE49-F238E27FC236}">
                <a16:creationId xmlns:a16="http://schemas.microsoft.com/office/drawing/2014/main" id="{21D014F5-9204-4C2D-666B-C8CA271FA176}"/>
              </a:ext>
            </a:extLst>
          </p:cNvPr>
          <p:cNvGrpSpPr/>
          <p:nvPr/>
        </p:nvGrpSpPr>
        <p:grpSpPr>
          <a:xfrm>
            <a:off x="140939" y="1091141"/>
            <a:ext cx="9624122" cy="5231122"/>
            <a:chOff x="140939" y="1091141"/>
            <a:chExt cx="9624122" cy="4541665"/>
          </a:xfrm>
        </p:grpSpPr>
        <p:sp>
          <p:nvSpPr>
            <p:cNvPr id="27" name="Rectangle 45">
              <a:extLst>
                <a:ext uri="{FF2B5EF4-FFF2-40B4-BE49-F238E27FC236}">
                  <a16:creationId xmlns:a16="http://schemas.microsoft.com/office/drawing/2014/main" id="{5BC0E058-5E72-BE0B-0E3E-26869850D66E}"/>
                </a:ext>
              </a:extLst>
            </p:cNvPr>
            <p:cNvSpPr/>
            <p:nvPr/>
          </p:nvSpPr>
          <p:spPr>
            <a:xfrm>
              <a:off x="1382239" y="1091141"/>
              <a:ext cx="1703841" cy="222310"/>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項目</a:t>
              </a:r>
            </a:p>
          </p:txBody>
        </p:sp>
        <p:sp>
          <p:nvSpPr>
            <p:cNvPr id="33" name="Rectangle 2">
              <a:extLst>
                <a:ext uri="{FF2B5EF4-FFF2-40B4-BE49-F238E27FC236}">
                  <a16:creationId xmlns:a16="http://schemas.microsoft.com/office/drawing/2014/main" id="{96601148-B393-D7FF-B1D7-02B11FBBDE75}"/>
                </a:ext>
              </a:extLst>
            </p:cNvPr>
            <p:cNvSpPr/>
            <p:nvPr/>
          </p:nvSpPr>
          <p:spPr>
            <a:xfrm>
              <a:off x="3100994" y="5143100"/>
              <a:ext cx="2689239" cy="38133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a:solidFill>
                    <a:srgbClr val="575757"/>
                  </a:solidFill>
                  <a:latin typeface="Trebuchet MS" panose="020B0603020202020204" pitchFamily="34" charset="0"/>
                  <a:ea typeface="Meiryo UI" panose="020B0604030504040204" pitchFamily="50" charset="-128"/>
                </a:rPr>
                <a:t>XXX</a:t>
              </a:r>
              <a:r>
                <a:rPr kumimoji="1" lang="ja-JP" altLang="en-US" sz="1000">
                  <a:solidFill>
                    <a:srgbClr val="575757"/>
                  </a:solidFill>
                  <a:latin typeface="Trebuchet MS" panose="020B0603020202020204" pitchFamily="34" charset="0"/>
                  <a:ea typeface="Meiryo UI" panose="020B0604030504040204" pitchFamily="50" charset="-128"/>
                </a:rPr>
                <a:t> </a:t>
              </a:r>
              <a:r>
                <a:rPr kumimoji="1" lang="en-US" altLang="ja-JP" sz="1000">
                  <a:solidFill>
                    <a:srgbClr val="4FB49C"/>
                  </a:solidFill>
                  <a:latin typeface="Trebuchet MS" panose="020B0603020202020204" pitchFamily="34" charset="0"/>
                  <a:ea typeface="Meiryo UI" panose="020B0604030504040204" pitchFamily="50" charset="-128"/>
                </a:rPr>
                <a:t> 1,460</a:t>
              </a:r>
              <a:r>
                <a:rPr kumimoji="1" lang="ja-JP" altLang="en-US" sz="1000">
                  <a:solidFill>
                    <a:srgbClr val="4FB49C"/>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37" name="Rectangle 2">
              <a:extLst>
                <a:ext uri="{FF2B5EF4-FFF2-40B4-BE49-F238E27FC236}">
                  <a16:creationId xmlns:a16="http://schemas.microsoft.com/office/drawing/2014/main" id="{8863E257-1786-9A32-A41A-0BFDF2F52BDF}"/>
                </a:ext>
              </a:extLst>
            </p:cNvPr>
            <p:cNvSpPr/>
            <p:nvPr/>
          </p:nvSpPr>
          <p:spPr>
            <a:xfrm>
              <a:off x="5873237" y="5143100"/>
              <a:ext cx="2689239" cy="38133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18" name="Rectangle 3">
              <a:extLst>
                <a:ext uri="{FF2B5EF4-FFF2-40B4-BE49-F238E27FC236}">
                  <a16:creationId xmlns:a16="http://schemas.microsoft.com/office/drawing/2014/main" id="{43FBE28B-E4FF-62CB-3360-03698E4D8EF1}"/>
                </a:ext>
              </a:extLst>
            </p:cNvPr>
            <p:cNvSpPr/>
            <p:nvPr/>
          </p:nvSpPr>
          <p:spPr>
            <a:xfrm>
              <a:off x="140939" y="5034727"/>
              <a:ext cx="9605305" cy="598079"/>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計（税込み）</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52" name="Rectangle 2">
              <a:extLst>
                <a:ext uri="{FF2B5EF4-FFF2-40B4-BE49-F238E27FC236}">
                  <a16:creationId xmlns:a16="http://schemas.microsoft.com/office/drawing/2014/main" id="{A615F3AD-1149-BE99-D575-63840E07F370}"/>
                </a:ext>
              </a:extLst>
            </p:cNvPr>
            <p:cNvSpPr/>
            <p:nvPr/>
          </p:nvSpPr>
          <p:spPr>
            <a:xfrm>
              <a:off x="3498650" y="5143100"/>
              <a:ext cx="1688414" cy="38133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p:txBody>
        </p:sp>
        <p:grpSp>
          <p:nvGrpSpPr>
            <p:cNvPr id="10" name="グループ化 9">
              <a:extLst>
                <a:ext uri="{FF2B5EF4-FFF2-40B4-BE49-F238E27FC236}">
                  <a16:creationId xmlns:a16="http://schemas.microsoft.com/office/drawing/2014/main" id="{6D41252F-A5EF-18B9-7523-0E7753C0F48A}"/>
                </a:ext>
              </a:extLst>
            </p:cNvPr>
            <p:cNvGrpSpPr/>
            <p:nvPr/>
          </p:nvGrpSpPr>
          <p:grpSpPr>
            <a:xfrm>
              <a:off x="3100994" y="1091141"/>
              <a:ext cx="6645251" cy="222310"/>
              <a:chOff x="3999316" y="1134231"/>
              <a:chExt cx="7867991" cy="218955"/>
            </a:xfrm>
          </p:grpSpPr>
          <p:sp>
            <p:nvSpPr>
              <p:cNvPr id="50" name="Rectangle 45">
                <a:extLst>
                  <a:ext uri="{FF2B5EF4-FFF2-40B4-BE49-F238E27FC236}">
                    <a16:creationId xmlns:a16="http://schemas.microsoft.com/office/drawing/2014/main" id="{C7B355D7-02AD-C2B3-1EB8-493E5021303B}"/>
                  </a:ext>
                </a:extLst>
              </p:cNvPr>
              <p:cNvSpPr/>
              <p:nvPr/>
            </p:nvSpPr>
            <p:spPr>
              <a:xfrm>
                <a:off x="3999316" y="1134231"/>
                <a:ext cx="3922856" cy="218955"/>
              </a:xfrm>
              <a:prstGeom prst="rect">
                <a:avLst/>
              </a:prstGeom>
              <a:solidFill>
                <a:srgbClr val="FF8D36"/>
              </a:solidFill>
              <a:ln w="38100" cap="rnd" algn="ctr">
                <a:noFill/>
                <a:round/>
                <a:headEnd/>
                <a:tailEnd/>
              </a:ln>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金額</a:t>
                </a:r>
              </a:p>
            </p:txBody>
          </p:sp>
          <p:sp>
            <p:nvSpPr>
              <p:cNvPr id="9" name="Rectangle 45">
                <a:extLst>
                  <a:ext uri="{FF2B5EF4-FFF2-40B4-BE49-F238E27FC236}">
                    <a16:creationId xmlns:a16="http://schemas.microsoft.com/office/drawing/2014/main" id="{C26CB61E-26D8-6DCF-6494-81A5D4EBADA2}"/>
                  </a:ext>
                </a:extLst>
              </p:cNvPr>
              <p:cNvSpPr/>
              <p:nvPr/>
            </p:nvSpPr>
            <p:spPr>
              <a:xfrm>
                <a:off x="7944451" y="1134231"/>
                <a:ext cx="3922856" cy="218955"/>
              </a:xfrm>
              <a:prstGeom prst="rect">
                <a:avLst/>
              </a:prstGeom>
              <a:solidFill>
                <a:srgbClr val="FF8D36"/>
              </a:solidFill>
              <a:ln w="38100" cap="rnd" algn="ctr">
                <a:noFill/>
                <a:round/>
                <a:headEnd/>
                <a:tailEnd/>
              </a:ln>
            </p:spPr>
            <p:txBody>
              <a:bodyPr lIns="29250" tIns="0" rIns="29250" bIns="0" anchor="ctr" anchorCtr="0"/>
              <a:lstStyle/>
              <a:p>
                <a:pPr defTabSz="742950" eaLnBrk="0" hangingPunct="0">
                  <a:defRPr/>
                </a:pPr>
                <a:r>
                  <a:rPr lang="ja-JP" altLang="en-US" sz="1400">
                    <a:solidFill>
                      <a:prstClr val="white"/>
                    </a:solidFill>
                    <a:latin typeface="Trebuchet MS" panose="020B0603020202020204" pitchFamily="34" charset="0"/>
                    <a:ea typeface="Meiryo UI" panose="020B0604030504040204" pitchFamily="50" charset="-128"/>
                  </a:rPr>
                  <a:t>積算の考え方</a:t>
                </a:r>
              </a:p>
            </p:txBody>
          </p:sp>
        </p:grpSp>
        <p:sp>
          <p:nvSpPr>
            <p:cNvPr id="31" name="Rectangle 2">
              <a:extLst>
                <a:ext uri="{FF2B5EF4-FFF2-40B4-BE49-F238E27FC236}">
                  <a16:creationId xmlns:a16="http://schemas.microsoft.com/office/drawing/2014/main" id="{F4E5A249-6D6E-E1C5-BDD6-A84B36E4A023}"/>
                </a:ext>
              </a:extLst>
            </p:cNvPr>
            <p:cNvSpPr/>
            <p:nvPr/>
          </p:nvSpPr>
          <p:spPr>
            <a:xfrm>
              <a:off x="3100993" y="1446346"/>
              <a:ext cx="3332034" cy="69065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11" name="Straight Connector 71">
              <a:extLst>
                <a:ext uri="{FF2B5EF4-FFF2-40B4-BE49-F238E27FC236}">
                  <a16:creationId xmlns:a16="http://schemas.microsoft.com/office/drawing/2014/main" id="{5A6D18A8-634A-308F-5BAE-C0BE5A245E71}"/>
                </a:ext>
              </a:extLst>
            </p:cNvPr>
            <p:cNvCxnSpPr>
              <a:cxnSpLocks/>
            </p:cNvCxnSpPr>
            <p:nvPr/>
          </p:nvCxnSpPr>
          <p:spPr>
            <a:xfrm>
              <a:off x="140939" y="2308772"/>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ectangle 3">
              <a:extLst>
                <a:ext uri="{FF2B5EF4-FFF2-40B4-BE49-F238E27FC236}">
                  <a16:creationId xmlns:a16="http://schemas.microsoft.com/office/drawing/2014/main" id="{6CEAD92F-D403-BA68-54A9-2D757A233248}"/>
                </a:ext>
              </a:extLst>
            </p:cNvPr>
            <p:cNvSpPr/>
            <p:nvPr/>
          </p:nvSpPr>
          <p:spPr>
            <a:xfrm>
              <a:off x="140939" y="1446346"/>
              <a:ext cx="1205820" cy="820621"/>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物品のリース経費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19" name="Rectangle 2">
              <a:extLst>
                <a:ext uri="{FF2B5EF4-FFF2-40B4-BE49-F238E27FC236}">
                  <a16:creationId xmlns:a16="http://schemas.microsoft.com/office/drawing/2014/main" id="{EF5CDC35-8DF0-8196-C223-9597EB20DBD4}"/>
                </a:ext>
              </a:extLst>
            </p:cNvPr>
            <p:cNvSpPr/>
            <p:nvPr/>
          </p:nvSpPr>
          <p:spPr>
            <a:xfrm>
              <a:off x="1382239" y="1446346"/>
              <a:ext cx="1732970" cy="69065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ローカル</a:t>
              </a:r>
              <a:r>
                <a:rPr kumimoji="1" lang="en-US" altLang="ja-JP" sz="1000">
                  <a:solidFill>
                    <a:srgbClr val="3EAD92"/>
                  </a:solidFill>
                  <a:latin typeface="Trebuchet MS" panose="020B0603020202020204" pitchFamily="34" charset="0"/>
                  <a:ea typeface="Meiryo UI" panose="020B0604030504040204" pitchFamily="50" charset="-128"/>
                </a:rPr>
                <a:t>5G</a:t>
              </a:r>
              <a:r>
                <a:rPr kumimoji="1" lang="ja-JP" altLang="en-US" sz="1000">
                  <a:solidFill>
                    <a:srgbClr val="3EAD92"/>
                  </a:solidFill>
                  <a:latin typeface="Trebuchet MS" panose="020B0603020202020204" pitchFamily="34" charset="0"/>
                  <a:ea typeface="Meiryo UI" panose="020B0604030504040204" pitchFamily="50" charset="-128"/>
                </a:rPr>
                <a:t>サブスク</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2" name="Rectangle 3">
              <a:extLst>
                <a:ext uri="{FF2B5EF4-FFF2-40B4-BE49-F238E27FC236}">
                  <a16:creationId xmlns:a16="http://schemas.microsoft.com/office/drawing/2014/main" id="{AE0F1A12-FDFF-7E61-FDEC-1FE1B21F0694}"/>
                </a:ext>
              </a:extLst>
            </p:cNvPr>
            <p:cNvSpPr/>
            <p:nvPr/>
          </p:nvSpPr>
          <p:spPr>
            <a:xfrm>
              <a:off x="158570" y="2003528"/>
              <a:ext cx="9606491" cy="263440"/>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計（税込み）</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8" name="Rectangle 2">
              <a:extLst>
                <a:ext uri="{FF2B5EF4-FFF2-40B4-BE49-F238E27FC236}">
                  <a16:creationId xmlns:a16="http://schemas.microsoft.com/office/drawing/2014/main" id="{D7B75890-A664-046F-F25D-DFEF1FEE4729}"/>
                </a:ext>
              </a:extLst>
            </p:cNvPr>
            <p:cNvSpPr/>
            <p:nvPr/>
          </p:nvSpPr>
          <p:spPr>
            <a:xfrm>
              <a:off x="3498651" y="2051263"/>
              <a:ext cx="1688414" cy="167970"/>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12" name="Rectangle 2">
              <a:extLst>
                <a:ext uri="{FF2B5EF4-FFF2-40B4-BE49-F238E27FC236}">
                  <a16:creationId xmlns:a16="http://schemas.microsoft.com/office/drawing/2014/main" id="{412D743C-91E5-CC36-D4CA-6B34DF919A1F}"/>
                </a:ext>
              </a:extLst>
            </p:cNvPr>
            <p:cNvSpPr/>
            <p:nvPr/>
          </p:nvSpPr>
          <p:spPr>
            <a:xfrm>
              <a:off x="6433027" y="1446346"/>
              <a:ext cx="3332034" cy="69065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か月</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13" name="Rectangle 2">
              <a:extLst>
                <a:ext uri="{FF2B5EF4-FFF2-40B4-BE49-F238E27FC236}">
                  <a16:creationId xmlns:a16="http://schemas.microsoft.com/office/drawing/2014/main" id="{9226C6D2-56E8-7B15-2501-30B56B55F88A}"/>
                </a:ext>
              </a:extLst>
            </p:cNvPr>
            <p:cNvSpPr/>
            <p:nvPr/>
          </p:nvSpPr>
          <p:spPr>
            <a:xfrm>
              <a:off x="3100993" y="2361231"/>
              <a:ext cx="3332034" cy="69065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14" name="Straight Connector 71">
              <a:extLst>
                <a:ext uri="{FF2B5EF4-FFF2-40B4-BE49-F238E27FC236}">
                  <a16:creationId xmlns:a16="http://schemas.microsoft.com/office/drawing/2014/main" id="{088F4EE1-8F31-CDD8-412D-E1AD482D6226}"/>
                </a:ext>
              </a:extLst>
            </p:cNvPr>
            <p:cNvCxnSpPr>
              <a:cxnSpLocks/>
            </p:cNvCxnSpPr>
            <p:nvPr/>
          </p:nvCxnSpPr>
          <p:spPr>
            <a:xfrm>
              <a:off x="140939" y="3223656"/>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Rectangle 3">
              <a:extLst>
                <a:ext uri="{FF2B5EF4-FFF2-40B4-BE49-F238E27FC236}">
                  <a16:creationId xmlns:a16="http://schemas.microsoft.com/office/drawing/2014/main" id="{FA7BF320-D800-B8C1-01B8-DBAAC8CF1F40}"/>
                </a:ext>
              </a:extLst>
            </p:cNvPr>
            <p:cNvSpPr/>
            <p:nvPr/>
          </p:nvSpPr>
          <p:spPr>
            <a:xfrm>
              <a:off x="140939" y="2361231"/>
              <a:ext cx="1205820" cy="820621"/>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物品の購入経費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1" name="Rectangle 2">
              <a:extLst>
                <a:ext uri="{FF2B5EF4-FFF2-40B4-BE49-F238E27FC236}">
                  <a16:creationId xmlns:a16="http://schemas.microsoft.com/office/drawing/2014/main" id="{642002BF-BC34-F01A-1894-5DFD74474805}"/>
                </a:ext>
              </a:extLst>
            </p:cNvPr>
            <p:cNvSpPr/>
            <p:nvPr/>
          </p:nvSpPr>
          <p:spPr>
            <a:xfrm>
              <a:off x="1382239" y="2361231"/>
              <a:ext cx="1732970" cy="69065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バッテリー</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無線機器</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22" name="Rectangle 3">
              <a:extLst>
                <a:ext uri="{FF2B5EF4-FFF2-40B4-BE49-F238E27FC236}">
                  <a16:creationId xmlns:a16="http://schemas.microsoft.com/office/drawing/2014/main" id="{83D74245-D138-3435-870E-4C99F340DE88}"/>
                </a:ext>
              </a:extLst>
            </p:cNvPr>
            <p:cNvSpPr/>
            <p:nvPr/>
          </p:nvSpPr>
          <p:spPr>
            <a:xfrm>
              <a:off x="158570" y="2918414"/>
              <a:ext cx="9606491" cy="263440"/>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計（税込み）</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25" name="Rectangle 2">
              <a:extLst>
                <a:ext uri="{FF2B5EF4-FFF2-40B4-BE49-F238E27FC236}">
                  <a16:creationId xmlns:a16="http://schemas.microsoft.com/office/drawing/2014/main" id="{0E6FA179-80A9-1549-1B33-C810513830E5}"/>
                </a:ext>
              </a:extLst>
            </p:cNvPr>
            <p:cNvSpPr/>
            <p:nvPr/>
          </p:nvSpPr>
          <p:spPr>
            <a:xfrm>
              <a:off x="3498651" y="2966148"/>
              <a:ext cx="1688414" cy="167970"/>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26" name="Rectangle 2">
              <a:extLst>
                <a:ext uri="{FF2B5EF4-FFF2-40B4-BE49-F238E27FC236}">
                  <a16:creationId xmlns:a16="http://schemas.microsoft.com/office/drawing/2014/main" id="{4ABE24AA-B573-CE7E-7E1D-038DB1001376}"/>
                </a:ext>
              </a:extLst>
            </p:cNvPr>
            <p:cNvSpPr/>
            <p:nvPr/>
          </p:nvSpPr>
          <p:spPr>
            <a:xfrm>
              <a:off x="6433027" y="2361231"/>
              <a:ext cx="3332034" cy="69065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個</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個</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41" name="Rectangle 2">
              <a:extLst>
                <a:ext uri="{FF2B5EF4-FFF2-40B4-BE49-F238E27FC236}">
                  <a16:creationId xmlns:a16="http://schemas.microsoft.com/office/drawing/2014/main" id="{21E7081B-9E87-91A2-1AC0-A644CE51E5B3}"/>
                </a:ext>
              </a:extLst>
            </p:cNvPr>
            <p:cNvSpPr/>
            <p:nvPr/>
          </p:nvSpPr>
          <p:spPr>
            <a:xfrm>
              <a:off x="3100993" y="3265462"/>
              <a:ext cx="3332034" cy="69065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sp>
          <p:nvSpPr>
            <p:cNvPr id="45" name="Rectangle 3">
              <a:extLst>
                <a:ext uri="{FF2B5EF4-FFF2-40B4-BE49-F238E27FC236}">
                  <a16:creationId xmlns:a16="http://schemas.microsoft.com/office/drawing/2014/main" id="{27EE2CE3-BD82-4DE6-A871-8F415C929975}"/>
                </a:ext>
              </a:extLst>
            </p:cNvPr>
            <p:cNvSpPr/>
            <p:nvPr/>
          </p:nvSpPr>
          <p:spPr>
            <a:xfrm>
              <a:off x="140939" y="3265463"/>
              <a:ext cx="1205820" cy="820621"/>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役務費</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6" name="Rectangle 2">
              <a:extLst>
                <a:ext uri="{FF2B5EF4-FFF2-40B4-BE49-F238E27FC236}">
                  <a16:creationId xmlns:a16="http://schemas.microsoft.com/office/drawing/2014/main" id="{B258B95B-2AB2-F344-E576-077016084A21}"/>
                </a:ext>
              </a:extLst>
            </p:cNvPr>
            <p:cNvSpPr/>
            <p:nvPr/>
          </p:nvSpPr>
          <p:spPr>
            <a:xfrm>
              <a:off x="1382239" y="3265462"/>
              <a:ext cx="1732970" cy="69065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endParaRPr kumimoji="1" lang="ja-JP" altLang="en-US"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ＡＩ開発費</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ja-JP" altLang="en-US" sz="1000">
                  <a:solidFill>
                    <a:srgbClr val="3EAD92"/>
                  </a:solidFill>
                  <a:latin typeface="Trebuchet MS" panose="020B0603020202020204" pitchFamily="34" charset="0"/>
                  <a:ea typeface="Meiryo UI" panose="020B0604030504040204" pitchFamily="50" charset="-128"/>
                </a:rPr>
                <a:t>アプリケーション開発費</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47" name="Rectangle 3">
              <a:extLst>
                <a:ext uri="{FF2B5EF4-FFF2-40B4-BE49-F238E27FC236}">
                  <a16:creationId xmlns:a16="http://schemas.microsoft.com/office/drawing/2014/main" id="{0F713E94-3443-FFFE-D303-0190FFA00040}"/>
                </a:ext>
              </a:extLst>
            </p:cNvPr>
            <p:cNvSpPr/>
            <p:nvPr/>
          </p:nvSpPr>
          <p:spPr>
            <a:xfrm>
              <a:off x="158570" y="3822646"/>
              <a:ext cx="9606491" cy="263440"/>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計（税込み）</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48" name="Rectangle 2">
              <a:extLst>
                <a:ext uri="{FF2B5EF4-FFF2-40B4-BE49-F238E27FC236}">
                  <a16:creationId xmlns:a16="http://schemas.microsoft.com/office/drawing/2014/main" id="{6D997B18-7A44-DAAD-AEDA-9FB71A58E95D}"/>
                </a:ext>
              </a:extLst>
            </p:cNvPr>
            <p:cNvSpPr/>
            <p:nvPr/>
          </p:nvSpPr>
          <p:spPr>
            <a:xfrm>
              <a:off x="3498651" y="3870380"/>
              <a:ext cx="1688414" cy="167970"/>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49" name="Rectangle 2">
              <a:extLst>
                <a:ext uri="{FF2B5EF4-FFF2-40B4-BE49-F238E27FC236}">
                  <a16:creationId xmlns:a16="http://schemas.microsoft.com/office/drawing/2014/main" id="{A4122755-37EA-E08A-232C-6B9768F4EDEC}"/>
                </a:ext>
              </a:extLst>
            </p:cNvPr>
            <p:cNvSpPr/>
            <p:nvPr/>
          </p:nvSpPr>
          <p:spPr>
            <a:xfrm>
              <a:off x="6433027" y="3265462"/>
              <a:ext cx="3332034" cy="69065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575757"/>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人日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円</a:t>
              </a:r>
              <a:endParaRPr kumimoji="1" lang="en-US" altLang="ja-JP" sz="1000">
                <a:solidFill>
                  <a:srgbClr val="3EAD92"/>
                </a:solidFill>
                <a:latin typeface="Trebuchet MS" panose="020B0603020202020204" pitchFamily="34" charset="0"/>
                <a:ea typeface="Meiryo UI" panose="020B0604030504040204" pitchFamily="50" charset="-128"/>
              </a:endParaRPr>
            </a:p>
            <a:p>
              <a:pPr marL="193477" lvl="1" indent="-105767" defTabSz="742950">
                <a:buClr>
                  <a:srgbClr val="FF8222"/>
                </a:buClr>
                <a:buFont typeface="Trebuchet MS" panose="020B0603020202020204" pitchFamily="34" charset="0"/>
                <a:buChar char="•"/>
                <a:defRPr/>
              </a:pP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人日 </a:t>
              </a:r>
              <a:r>
                <a:rPr kumimoji="1" lang="en-US" altLang="ja-JP" sz="1000">
                  <a:solidFill>
                    <a:srgbClr val="3EAD92"/>
                  </a:solidFill>
                  <a:latin typeface="Trebuchet MS" panose="020B0603020202020204" pitchFamily="34" charset="0"/>
                  <a:ea typeface="Meiryo UI" panose="020B0604030504040204" pitchFamily="50" charset="-128"/>
                </a:rPr>
                <a:t>× XX</a:t>
              </a:r>
              <a:r>
                <a:rPr kumimoji="1" lang="ja-JP" altLang="en-US" sz="1000">
                  <a:solidFill>
                    <a:srgbClr val="3EAD92"/>
                  </a:solidFill>
                  <a:latin typeface="Trebuchet MS" panose="020B0603020202020204" pitchFamily="34" charset="0"/>
                  <a:ea typeface="Meiryo UI" panose="020B0604030504040204" pitchFamily="50" charset="-128"/>
                </a:rPr>
                <a:t>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E0D90AD1-A745-49DC-0B32-A4B576B38E46}"/>
                </a:ext>
              </a:extLst>
            </p:cNvPr>
            <p:cNvCxnSpPr>
              <a:cxnSpLocks/>
            </p:cNvCxnSpPr>
            <p:nvPr/>
          </p:nvCxnSpPr>
          <p:spPr>
            <a:xfrm>
              <a:off x="140939" y="4116876"/>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Rectangle 2">
              <a:extLst>
                <a:ext uri="{FF2B5EF4-FFF2-40B4-BE49-F238E27FC236}">
                  <a16:creationId xmlns:a16="http://schemas.microsoft.com/office/drawing/2014/main" id="{C8ACE7B8-FC01-06DF-9C0C-2DAE1D15C96D}"/>
                </a:ext>
              </a:extLst>
            </p:cNvPr>
            <p:cNvSpPr/>
            <p:nvPr/>
          </p:nvSpPr>
          <p:spPr>
            <a:xfrm>
              <a:off x="3100993" y="4154698"/>
              <a:ext cx="3332034" cy="51537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cxnSp>
          <p:nvCxnSpPr>
            <p:cNvPr id="61" name="Straight Connector 71">
              <a:extLst>
                <a:ext uri="{FF2B5EF4-FFF2-40B4-BE49-F238E27FC236}">
                  <a16:creationId xmlns:a16="http://schemas.microsoft.com/office/drawing/2014/main" id="{055E6C37-E8D4-B0EF-42F2-CC3EDCFE0CC0}"/>
                </a:ext>
              </a:extLst>
            </p:cNvPr>
            <p:cNvCxnSpPr>
              <a:cxnSpLocks/>
            </p:cNvCxnSpPr>
            <p:nvPr/>
          </p:nvCxnSpPr>
          <p:spPr>
            <a:xfrm>
              <a:off x="140939" y="5009195"/>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Rectangle 3">
              <a:extLst>
                <a:ext uri="{FF2B5EF4-FFF2-40B4-BE49-F238E27FC236}">
                  <a16:creationId xmlns:a16="http://schemas.microsoft.com/office/drawing/2014/main" id="{EACA5FA5-75FE-7191-7D84-E0CA9213F3F0}"/>
                </a:ext>
              </a:extLst>
            </p:cNvPr>
            <p:cNvSpPr/>
            <p:nvPr/>
          </p:nvSpPr>
          <p:spPr>
            <a:xfrm>
              <a:off x="140939" y="4154699"/>
              <a:ext cx="1205820" cy="820621"/>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Trebuchet MS" panose="020B0603020202020204" pitchFamily="34" charset="0"/>
                  <a:ea typeface="Meiryo UI" panose="020B0604030504040204" pitchFamily="50" charset="-128"/>
                </a:rPr>
                <a:t>その他</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3" name="Rectangle 2">
              <a:extLst>
                <a:ext uri="{FF2B5EF4-FFF2-40B4-BE49-F238E27FC236}">
                  <a16:creationId xmlns:a16="http://schemas.microsoft.com/office/drawing/2014/main" id="{843603C5-3FF9-DB0C-29AE-4E6BDBDC2151}"/>
                </a:ext>
              </a:extLst>
            </p:cNvPr>
            <p:cNvSpPr/>
            <p:nvPr/>
          </p:nvSpPr>
          <p:spPr>
            <a:xfrm>
              <a:off x="1382239" y="4154698"/>
              <a:ext cx="1732970" cy="51537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p>
          </p:txBody>
        </p:sp>
        <p:sp>
          <p:nvSpPr>
            <p:cNvPr id="64" name="Rectangle 3">
              <a:extLst>
                <a:ext uri="{FF2B5EF4-FFF2-40B4-BE49-F238E27FC236}">
                  <a16:creationId xmlns:a16="http://schemas.microsoft.com/office/drawing/2014/main" id="{A0534C95-213E-5626-53E3-654583A4C123}"/>
                </a:ext>
              </a:extLst>
            </p:cNvPr>
            <p:cNvSpPr/>
            <p:nvPr/>
          </p:nvSpPr>
          <p:spPr>
            <a:xfrm>
              <a:off x="158570" y="4711882"/>
              <a:ext cx="9606491" cy="263440"/>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計（税込み）</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65" name="Rectangle 2">
              <a:extLst>
                <a:ext uri="{FF2B5EF4-FFF2-40B4-BE49-F238E27FC236}">
                  <a16:creationId xmlns:a16="http://schemas.microsoft.com/office/drawing/2014/main" id="{0F835B2C-EB08-8159-6FE1-4BDF3A1ECD7C}"/>
                </a:ext>
              </a:extLst>
            </p:cNvPr>
            <p:cNvSpPr/>
            <p:nvPr/>
          </p:nvSpPr>
          <p:spPr>
            <a:xfrm>
              <a:off x="3498651" y="4759616"/>
              <a:ext cx="1688414" cy="167970"/>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00" kern="0">
                  <a:solidFill>
                    <a:srgbClr val="575757"/>
                  </a:solidFill>
                  <a:latin typeface="Trebuchet MS" panose="020B0603020202020204" pitchFamily="34" charset="0"/>
                  <a:ea typeface="Meiryo UI" panose="020B0604030504040204" pitchFamily="50" charset="-128"/>
                </a:rPr>
                <a:t>XXX</a:t>
              </a:r>
              <a:r>
                <a:rPr kumimoji="1" lang="ja-JP" altLang="en-US" sz="1000" kern="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4FB49C"/>
                </a:solidFill>
                <a:latin typeface="Trebuchet MS" panose="020B0603020202020204" pitchFamily="34" charset="0"/>
                <a:ea typeface="Meiryo UI" panose="020B0604030504040204" pitchFamily="50" charset="-128"/>
              </a:endParaRPr>
            </a:p>
          </p:txBody>
        </p:sp>
        <p:sp>
          <p:nvSpPr>
            <p:cNvPr id="66" name="Rectangle 2">
              <a:extLst>
                <a:ext uri="{FF2B5EF4-FFF2-40B4-BE49-F238E27FC236}">
                  <a16:creationId xmlns:a16="http://schemas.microsoft.com/office/drawing/2014/main" id="{268AE339-1642-8F62-062A-3760DC40BC45}"/>
                </a:ext>
              </a:extLst>
            </p:cNvPr>
            <p:cNvSpPr/>
            <p:nvPr/>
          </p:nvSpPr>
          <p:spPr>
            <a:xfrm>
              <a:off x="6433027" y="4154698"/>
              <a:ext cx="3332034" cy="51537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lvl="1" indent="-105767" defTabSz="742950">
                <a:buClr>
                  <a:srgbClr val="FF8222"/>
                </a:buClr>
                <a:buFont typeface="Trebuchet MS" panose="020B0603020202020204" pitchFamily="34" charset="0"/>
                <a:buChar char="•"/>
                <a:defRPr/>
              </a:pPr>
              <a:r>
                <a:rPr kumimoji="1" lang="en-US" altLang="ja-JP" sz="1000">
                  <a:solidFill>
                    <a:srgbClr val="575757"/>
                  </a:solidFill>
                  <a:latin typeface="Trebuchet MS" panose="020B0603020202020204" pitchFamily="34" charset="0"/>
                  <a:ea typeface="Meiryo UI" panose="020B0604030504040204" pitchFamily="50" charset="-128"/>
                </a:rPr>
                <a:t>XX</a:t>
              </a:r>
              <a:r>
                <a:rPr kumimoji="1" lang="ja-JP" altLang="en-US" sz="1000">
                  <a:solidFill>
                    <a:srgbClr val="575757"/>
                  </a:solidFill>
                  <a:latin typeface="Trebuchet MS" panose="020B0603020202020204" pitchFamily="34" charset="0"/>
                  <a:ea typeface="Meiryo UI" panose="020B0604030504040204" pitchFamily="50" charset="-128"/>
                </a:rPr>
                <a:t>万円</a:t>
              </a:r>
              <a:endParaRPr kumimoji="1" lang="en-US" altLang="ja-JP" sz="1000">
                <a:solidFill>
                  <a:srgbClr val="3EAD92"/>
                </a:solidFill>
                <a:latin typeface="Trebuchet MS" panose="020B0603020202020204" pitchFamily="34" charset="0"/>
                <a:ea typeface="Meiryo UI" panose="020B0604030504040204" pitchFamily="50" charset="-128"/>
              </a:endParaRPr>
            </a:p>
          </p:txBody>
        </p:sp>
      </p:grpSp>
      <p:sp>
        <p:nvSpPr>
          <p:cNvPr id="68" name="Rectangle 2">
            <a:extLst>
              <a:ext uri="{FF2B5EF4-FFF2-40B4-BE49-F238E27FC236}">
                <a16:creationId xmlns:a16="http://schemas.microsoft.com/office/drawing/2014/main" id="{B085D353-D9D4-28A4-339E-DCF41C965174}"/>
              </a:ext>
            </a:extLst>
          </p:cNvPr>
          <p:cNvSpPr/>
          <p:nvPr/>
        </p:nvSpPr>
        <p:spPr>
          <a:xfrm>
            <a:off x="6859916" y="436970"/>
            <a:ext cx="2905145" cy="399735"/>
          </a:xfrm>
          <a:prstGeom prst="wedgeRectCallout">
            <a:avLst>
              <a:gd name="adj1" fmla="val -21955"/>
              <a:gd name="adj2" fmla="val 11687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a:solidFill>
                  <a:srgbClr val="575757"/>
                </a:solidFill>
                <a:latin typeface="Trebuchet MS" panose="020B0603020202020204" pitchFamily="34" charset="0"/>
                <a:ea typeface="Meiryo UI" panose="020B0604030504040204" pitchFamily="50" charset="-128"/>
              </a:rPr>
              <a:t>金額の積算の根拠を、可能な限り分解して記載すること</a:t>
            </a:r>
            <a:endParaRPr kumimoji="1" lang="en-US" altLang="ja-JP" sz="1050">
              <a:solidFill>
                <a:schemeClr val="tx1"/>
              </a:solidFill>
              <a:latin typeface="Trebuchet MS" panose="020B0603020202020204" pitchFamily="34" charset="0"/>
              <a:ea typeface="Meiryo UI" panose="020B0604030504040204" pitchFamily="50" charset="-128"/>
            </a:endParaRPr>
          </a:p>
        </p:txBody>
      </p:sp>
      <p:sp>
        <p:nvSpPr>
          <p:cNvPr id="67" name="Rectangle 2">
            <a:extLst>
              <a:ext uri="{FF2B5EF4-FFF2-40B4-BE49-F238E27FC236}">
                <a16:creationId xmlns:a16="http://schemas.microsoft.com/office/drawing/2014/main" id="{C8B9F182-490C-9CA3-9812-D94D1EC3E98E}"/>
              </a:ext>
            </a:extLst>
          </p:cNvPr>
          <p:cNvSpPr/>
          <p:nvPr/>
        </p:nvSpPr>
        <p:spPr>
          <a:xfrm>
            <a:off x="4035977" y="329415"/>
            <a:ext cx="2719741" cy="761725"/>
          </a:xfrm>
          <a:prstGeom prst="wedgeRectCallout">
            <a:avLst>
              <a:gd name="adj1" fmla="val -41604"/>
              <a:gd name="adj2" fmla="val 6363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a:solidFill>
                  <a:srgbClr val="575757"/>
                </a:solidFill>
                <a:latin typeface="Trebuchet MS" panose="020B0603020202020204" pitchFamily="34" charset="0"/>
                <a:ea typeface="Meiryo UI" panose="020B0604030504040204" pitchFamily="50" charset="-128"/>
              </a:rPr>
              <a:t>購入の対象は、以下のいずれかに限る</a:t>
            </a:r>
            <a:endParaRPr kumimoji="1" lang="en-US" altLang="ja-JP" sz="1050" kern="0">
              <a:solidFill>
                <a:srgbClr val="575757"/>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050">
                <a:solidFill>
                  <a:schemeClr val="tx1"/>
                </a:solidFill>
                <a:latin typeface="Trebuchet MS" panose="020B0603020202020204" pitchFamily="34" charset="0"/>
                <a:ea typeface="Meiryo UI" panose="020B0604030504040204" pitchFamily="50" charset="-128"/>
              </a:rPr>
              <a:t>取得単価が税込１０万円未満又は使用可能期間が１年未満の物品</a:t>
            </a:r>
            <a:endParaRPr kumimoji="1" lang="en-US" altLang="ja-JP" sz="1050">
              <a:solidFill>
                <a:schemeClr val="tx1"/>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050">
                <a:solidFill>
                  <a:schemeClr val="tx1"/>
                </a:solidFill>
                <a:latin typeface="Trebuchet MS" panose="020B0603020202020204" pitchFamily="34" charset="0"/>
                <a:ea typeface="Meiryo UI" panose="020B0604030504040204" pitchFamily="50" charset="-128"/>
              </a:rPr>
              <a:t>リースなどで調達できないネットワーク／ソリューション機器</a:t>
            </a:r>
            <a:endParaRPr kumimoji="1" lang="en-US" altLang="ja-JP" sz="1050">
              <a:solidFill>
                <a:schemeClr val="tx1"/>
              </a:solidFill>
              <a:latin typeface="Trebuchet MS" panose="020B0603020202020204" pitchFamily="34" charset="0"/>
              <a:ea typeface="Meiryo UI" panose="020B0604030504040204" pitchFamily="50" charset="-128"/>
            </a:endParaRPr>
          </a:p>
        </p:txBody>
      </p:sp>
      <p:sp>
        <p:nvSpPr>
          <p:cNvPr id="55" name="タイトル 16">
            <a:extLst>
              <a:ext uri="{FF2B5EF4-FFF2-40B4-BE49-F238E27FC236}">
                <a16:creationId xmlns:a16="http://schemas.microsoft.com/office/drawing/2014/main" id="{6C470277-3865-4BFD-8C22-EC05C5AEDD85}"/>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実証費用</a:t>
            </a:r>
            <a:endParaRPr lang="ja-JP" altLang="en-US"/>
          </a:p>
        </p:txBody>
      </p:sp>
      <p:sp>
        <p:nvSpPr>
          <p:cNvPr id="57" name="テキスト ボックス 42">
            <a:extLst>
              <a:ext uri="{FF2B5EF4-FFF2-40B4-BE49-F238E27FC236}">
                <a16:creationId xmlns:a16="http://schemas.microsoft.com/office/drawing/2014/main" id="{08276C3E-5C4C-4D3B-B543-86DAC3A3C1EA}"/>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実証</a:t>
            </a:r>
          </a:p>
        </p:txBody>
      </p:sp>
      <p:sp>
        <p:nvSpPr>
          <p:cNvPr id="59" name="Rectangle 217">
            <a:extLst>
              <a:ext uri="{FF2B5EF4-FFF2-40B4-BE49-F238E27FC236}">
                <a16:creationId xmlns:a16="http://schemas.microsoft.com/office/drawing/2014/main" id="{6F5452CD-6F0D-43EA-B7DF-556CFD2F925B}"/>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評価の観点：実証事業の計画性・実行性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3209219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862985361"/>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C1CFFAAD-B8F7-A72D-B6F0-9865CD3D7B01}"/>
              </a:ext>
            </a:extLst>
          </p:cNvPr>
          <p:cNvSpPr/>
          <p:nvPr/>
        </p:nvSpPr>
        <p:spPr>
          <a:xfrm>
            <a:off x="6998110" y="645974"/>
            <a:ext cx="2907891" cy="592149"/>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300" kern="0">
                <a:solidFill>
                  <a:srgbClr val="575757"/>
                </a:solidFill>
                <a:latin typeface="Trebuchet MS" panose="020B0603020202020204" pitchFamily="34" charset="0"/>
                <a:ea typeface="Meiryo UI" panose="020B0604030504040204" pitchFamily="50" charset="-128"/>
              </a:rPr>
              <a:t>サプライチェーンリスク対応を含めたサイバーセキュリティ対策の内容を記載ください</a:t>
            </a: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11" name="タイトル 16">
            <a:extLst>
              <a:ext uri="{FF2B5EF4-FFF2-40B4-BE49-F238E27FC236}">
                <a16:creationId xmlns:a16="http://schemas.microsoft.com/office/drawing/2014/main" id="{886EE707-11FC-434D-BEBB-932473BE6070}"/>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サイバーセキュリティ対策</a:t>
            </a:r>
            <a:endParaRPr lang="ja-JP" altLang="en-US"/>
          </a:p>
        </p:txBody>
      </p:sp>
      <p:sp>
        <p:nvSpPr>
          <p:cNvPr id="13" name="テキスト ボックス 42">
            <a:extLst>
              <a:ext uri="{FF2B5EF4-FFF2-40B4-BE49-F238E27FC236}">
                <a16:creationId xmlns:a16="http://schemas.microsoft.com/office/drawing/2014/main" id="{82D1E747-00A6-4F20-9B3D-B5169A333991}"/>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実証</a:t>
            </a:r>
          </a:p>
        </p:txBody>
      </p:sp>
      <p:sp>
        <p:nvSpPr>
          <p:cNvPr id="14" name="Rectangle 217">
            <a:extLst>
              <a:ext uri="{FF2B5EF4-FFF2-40B4-BE49-F238E27FC236}">
                <a16:creationId xmlns:a16="http://schemas.microsoft.com/office/drawing/2014/main" id="{8F59F041-334F-4893-816E-93EE301C252F}"/>
              </a:ext>
            </a:extLst>
          </p:cNvPr>
          <p:cNvSpPr/>
          <p:nvPr/>
        </p:nvSpPr>
        <p:spPr>
          <a:xfrm>
            <a:off x="199844" y="172744"/>
            <a:ext cx="23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評価の観点：サイバーセキュリティ対策</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5974403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3013723005"/>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39" name="Rectangle 82">
            <a:extLst>
              <a:ext uri="{FF2B5EF4-FFF2-40B4-BE49-F238E27FC236}">
                <a16:creationId xmlns:a16="http://schemas.microsoft.com/office/drawing/2014/main" id="{A949A369-1C85-B27D-CA46-547C059A2F4E}"/>
              </a:ext>
            </a:extLst>
          </p:cNvPr>
          <p:cNvSpPr/>
          <p:nvPr/>
        </p:nvSpPr>
        <p:spPr>
          <a:xfrm>
            <a:off x="4191951" y="2580368"/>
            <a:ext cx="667401" cy="1294906"/>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実装・横展開のしやすさ</a:t>
            </a:r>
            <a:endPar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2" name="Rectangle 43">
            <a:extLst>
              <a:ext uri="{FF2B5EF4-FFF2-40B4-BE49-F238E27FC236}">
                <a16:creationId xmlns:a16="http://schemas.microsoft.com/office/drawing/2014/main" id="{796C95FF-106E-06C7-D454-06B7326A534A}"/>
              </a:ext>
            </a:extLst>
          </p:cNvPr>
          <p:cNvSpPr/>
          <p:nvPr/>
        </p:nvSpPr>
        <p:spPr>
          <a:xfrm>
            <a:off x="4936224" y="2580368"/>
            <a:ext cx="4759866" cy="12949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200" kern="0">
                <a:solidFill>
                  <a:srgbClr val="3EAD92"/>
                </a:solidFill>
                <a:latin typeface="Trebuchet MS" panose="020B0603020202020204" pitchFamily="34" charset="0"/>
                <a:ea typeface="Meiryo UI" panose="020B0604030504040204" pitchFamily="50" charset="-128"/>
              </a:rPr>
              <a:t>導入先には想定される効果の大きさや導入費用については既に認識頂いており、実証結果によるものの導入に前向きなリアクションを得られている</a:t>
            </a:r>
            <a:endPar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日本</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は山間部が多く、住民は少ないが面積が広く、</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集落が点在している類似の条件の自治体が多く存在し、ニーズが重なるこれらの地域に横展開することが可能</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アプリケーションに関して、自治体用に過度なカスタマイズはしておらず、今回の実証結果を踏まえた横展開は容易</a:t>
            </a:r>
            <a:endPar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grpSp>
        <p:nvGrpSpPr>
          <p:cNvPr id="68" name="グループ化 67">
            <a:extLst>
              <a:ext uri="{FF2B5EF4-FFF2-40B4-BE49-F238E27FC236}">
                <a16:creationId xmlns:a16="http://schemas.microsoft.com/office/drawing/2014/main" id="{658084B9-ED01-35F3-9D2D-575376EE8F70}"/>
              </a:ext>
            </a:extLst>
          </p:cNvPr>
          <p:cNvGrpSpPr/>
          <p:nvPr/>
        </p:nvGrpSpPr>
        <p:grpSpPr>
          <a:xfrm>
            <a:off x="4191951" y="1103729"/>
            <a:ext cx="5504140" cy="1424236"/>
            <a:chOff x="4191951" y="1103729"/>
            <a:chExt cx="5504140" cy="1357830"/>
          </a:xfrm>
        </p:grpSpPr>
        <p:sp>
          <p:nvSpPr>
            <p:cNvPr id="38" name="Rectangle 82">
              <a:extLst>
                <a:ext uri="{FF2B5EF4-FFF2-40B4-BE49-F238E27FC236}">
                  <a16:creationId xmlns:a16="http://schemas.microsoft.com/office/drawing/2014/main" id="{D45D6E52-6A5D-146D-2B1D-D5A9EB2C3F2B}"/>
                </a:ext>
              </a:extLst>
            </p:cNvPr>
            <p:cNvSpPr/>
            <p:nvPr/>
          </p:nvSpPr>
          <p:spPr>
            <a:xfrm>
              <a:off x="4191951" y="1103729"/>
              <a:ext cx="667401" cy="1308309"/>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概要</a:t>
              </a:r>
              <a:endPar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1" name="Rectangle 43">
              <a:extLst>
                <a:ext uri="{FF2B5EF4-FFF2-40B4-BE49-F238E27FC236}">
                  <a16:creationId xmlns:a16="http://schemas.microsoft.com/office/drawing/2014/main" id="{CEEE0461-D8D8-2E18-A51D-4A30E8DAE5F2}"/>
                </a:ext>
              </a:extLst>
            </p:cNvPr>
            <p:cNvSpPr/>
            <p:nvPr/>
          </p:nvSpPr>
          <p:spPr>
            <a:xfrm>
              <a:off x="4936224" y="1103729"/>
              <a:ext cx="4759866" cy="130830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buClr>
                  <a:srgbClr val="FF8222"/>
                </a:buClr>
                <a:buFont typeface="Trebuchet MS" panose="020B0603020202020204" pitchFamily="34" charset="0"/>
                <a:buChar char="•"/>
              </a:pPr>
              <a:r>
                <a:rPr kumimoji="1" lang="ja-JP" altLang="en-US" sz="1200" kern="0">
                  <a:solidFill>
                    <a:srgbClr val="3EAD92"/>
                  </a:solidFill>
                  <a:latin typeface="Trebuchet MS" panose="020B0603020202020204" pitchFamily="34" charset="0"/>
                  <a:ea typeface="Meiryo UI" panose="020B0604030504040204" pitchFamily="50" charset="-128"/>
                </a:rPr>
                <a:t>県内の中小製造業 </a:t>
              </a: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売上</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億円程度</a:t>
              </a:r>
              <a:r>
                <a:rPr kumimoji="1" lang="en-US" altLang="ja-JP" sz="1200" kern="0">
                  <a:solidFill>
                    <a:srgbClr val="3EAD92"/>
                  </a:solidFill>
                  <a:latin typeface="Trebuchet MS" panose="020B0603020202020204" pitchFamily="34" charset="0"/>
                  <a:ea typeface="Meiryo UI" panose="020B0604030504040204" pitchFamily="50" charset="-128"/>
                </a:rPr>
                <a:t>) </a:t>
              </a:r>
              <a:r>
                <a:rPr kumimoji="1" lang="ja-JP" altLang="en-US" sz="1200" kern="0">
                  <a:solidFill>
                    <a:srgbClr val="3EAD92"/>
                  </a:solidFill>
                  <a:latin typeface="Trebuchet MS" panose="020B0603020202020204" pitchFamily="34" charset="0"/>
                  <a:ea typeface="Meiryo UI" panose="020B0604030504040204" pitchFamily="50" charset="-128"/>
                </a:rPr>
                <a:t>を対象として、売り切りモデル </a:t>
              </a:r>
              <a:br>
                <a:rPr kumimoji="1" lang="ja-JP" altLang="en-US" sz="1200" kern="0">
                  <a:solidFill>
                    <a:srgbClr val="3EAD92"/>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サブスクリプションモデル</a:t>
              </a:r>
              <a:r>
                <a:rPr kumimoji="1" lang="en-US" altLang="ja-JP" sz="1200" kern="0">
                  <a:solidFill>
                    <a:srgbClr val="3EAD92"/>
                  </a:solidFill>
                  <a:latin typeface="Trebuchet MS" panose="020B0603020202020204" pitchFamily="34" charset="0"/>
                  <a:ea typeface="Meiryo UI" panose="020B0604030504040204" pitchFamily="50" charset="-128"/>
                </a:rPr>
                <a:t>) </a:t>
              </a:r>
              <a:r>
                <a:rPr kumimoji="1" lang="ja-JP" altLang="en-US" sz="1200" kern="0">
                  <a:solidFill>
                    <a:srgbClr val="3EAD92"/>
                  </a:solidFill>
                  <a:latin typeface="Trebuchet MS" panose="020B0603020202020204" pitchFamily="34" charset="0"/>
                  <a:ea typeface="Meiryo UI" panose="020B0604030504040204" pitchFamily="50" charset="-128"/>
                </a:rPr>
                <a:t>で</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万円 </a:t>
              </a: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月額</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万円</a:t>
              </a:r>
              <a:r>
                <a:rPr kumimoji="1" lang="en-US" altLang="ja-JP" sz="1200" kern="0">
                  <a:solidFill>
                    <a:srgbClr val="3EAD92"/>
                  </a:solidFill>
                  <a:latin typeface="Trebuchet MS" panose="020B0603020202020204" pitchFamily="34" charset="0"/>
                  <a:ea typeface="Meiryo UI" panose="020B0604030504040204" pitchFamily="50" charset="-128"/>
                </a:rPr>
                <a:t>) </a:t>
              </a:r>
              <a:r>
                <a:rPr kumimoji="1" lang="ja-JP" altLang="en-US" sz="1200" kern="0">
                  <a:solidFill>
                    <a:srgbClr val="3EAD92"/>
                  </a:solidFill>
                  <a:latin typeface="Trebuchet MS" panose="020B0603020202020204" pitchFamily="34" charset="0"/>
                  <a:ea typeface="Meiryo UI" panose="020B0604030504040204" pitchFamily="50" charset="-128"/>
                </a:rPr>
                <a:t>で販売。</a:t>
              </a:r>
              <a:br>
                <a:rPr kumimoji="1" lang="ja-JP" altLang="en-US" sz="1200" kern="0">
                  <a:solidFill>
                    <a:srgbClr val="3EAD92"/>
                  </a:solidFill>
                  <a:latin typeface="Trebuchet MS" panose="020B0603020202020204" pitchFamily="34" charset="0"/>
                  <a:ea typeface="Meiryo UI" panose="020B0604030504040204" pitchFamily="50" charset="-128"/>
                </a:rPr>
              </a:br>
              <a:r>
                <a:rPr kumimoji="1" lang="ja-JP" altLang="en-US" sz="1200" kern="0">
                  <a:solidFill>
                    <a:srgbClr val="3EAD92"/>
                  </a:solidFill>
                  <a:latin typeface="Trebuchet MS" panose="020B0603020202020204" pitchFamily="34" charset="0"/>
                  <a:ea typeface="Meiryo UI" panose="020B0604030504040204" pitchFamily="50" charset="-128"/>
                </a:rPr>
                <a:t>実装初年度は</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社、翌年度以降は毎年</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社に展開していく。</a:t>
              </a:r>
            </a:p>
            <a:p>
              <a:pPr marL="324000" lvl="1" indent="-216000">
                <a:buClr>
                  <a:srgbClr val="FF8222"/>
                </a:buClr>
                <a:buFont typeface="Trebuchet MS" panose="020B0603020202020204" pitchFamily="34" charset="0"/>
                <a:buChar char="•"/>
              </a:pPr>
              <a:r>
                <a:rPr kumimoji="1" lang="ja-JP" altLang="en-US" sz="1200" kern="0">
                  <a:solidFill>
                    <a:srgbClr val="3EAD92"/>
                  </a:solidFill>
                  <a:latin typeface="Trebuchet MS" panose="020B0603020202020204" pitchFamily="34" charset="0"/>
                  <a:ea typeface="Meiryo UI" panose="020B0604030504040204" pitchFamily="50" charset="-128"/>
                </a:rPr>
                <a:t>初期開発費用が、本事業の補助金で賄われているため、実装段階では</a:t>
              </a:r>
              <a:r>
                <a:rPr kumimoji="1" lang="en-US" altLang="ja-JP" sz="1200" kern="0">
                  <a:solidFill>
                    <a:srgbClr val="3EAD92"/>
                  </a:solidFill>
                  <a:latin typeface="Trebuchet MS" panose="020B0603020202020204" pitchFamily="34" charset="0"/>
                  <a:ea typeface="Meiryo UI" panose="020B0604030504040204" pitchFamily="50" charset="-128"/>
                </a:rPr>
                <a:t>SE</a:t>
              </a:r>
              <a:r>
                <a:rPr kumimoji="1" lang="ja-JP" altLang="en-US" sz="1200" kern="0">
                  <a:solidFill>
                    <a:srgbClr val="3EAD92"/>
                  </a:solidFill>
                  <a:latin typeface="Trebuchet MS" panose="020B0603020202020204" pitchFamily="34" charset="0"/>
                  <a:ea typeface="Meiryo UI" panose="020B0604030504040204" pitchFamily="50" charset="-128"/>
                </a:rPr>
                <a:t>費用のみが必要となるが、</a:t>
              </a:r>
              <a:r>
                <a:rPr kumimoji="1" lang="en-US" altLang="ja-JP" sz="1200" kern="0">
                  <a:solidFill>
                    <a:srgbClr val="3EAD92"/>
                  </a:solidFill>
                  <a:latin typeface="Trebuchet MS" panose="020B0603020202020204" pitchFamily="34" charset="0"/>
                  <a:ea typeface="Meiryo UI" panose="020B0604030504040204" pitchFamily="50" charset="-128"/>
                </a:rPr>
                <a:t>1</a:t>
              </a:r>
              <a:r>
                <a:rPr kumimoji="1" lang="ja-JP" altLang="en-US" sz="1200" kern="0">
                  <a:solidFill>
                    <a:srgbClr val="3EAD92"/>
                  </a:solidFill>
                  <a:latin typeface="Trebuchet MS" panose="020B0603020202020204" pitchFamily="34" charset="0"/>
                  <a:ea typeface="Meiryo UI" panose="020B0604030504040204" pitchFamily="50" charset="-128"/>
                </a:rPr>
                <a:t>件当たり、</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万円の想定であることから、高い収益性を実現できると考えている</a:t>
              </a:r>
              <a:endParaRPr kumimoji="1" lang="en-US" altLang="ja-JP" sz="1200" kern="0">
                <a:solidFill>
                  <a:srgbClr val="3EAD92"/>
                </a:solidFill>
                <a:latin typeface="Trebuchet MS" panose="020B0603020202020204" pitchFamily="34" charset="0"/>
                <a:ea typeface="Meiryo UI" panose="020B0604030504040204" pitchFamily="50" charset="-128"/>
              </a:endParaRPr>
            </a:p>
          </p:txBody>
        </p:sp>
        <p:cxnSp>
          <p:nvCxnSpPr>
            <p:cNvPr id="5" name="Straight Connector 4">
              <a:extLst>
                <a:ext uri="{FF2B5EF4-FFF2-40B4-BE49-F238E27FC236}">
                  <a16:creationId xmlns:a16="http://schemas.microsoft.com/office/drawing/2014/main" id="{8B0D801E-CD8A-B142-F4F2-C7471891DEA6}"/>
                </a:ext>
              </a:extLst>
            </p:cNvPr>
            <p:cNvCxnSpPr/>
            <p:nvPr/>
          </p:nvCxnSpPr>
          <p:spPr>
            <a:xfrm>
              <a:off x="4191951" y="2461559"/>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525B7E17-D0F3-E235-E1E0-81B9937FE802}"/>
              </a:ext>
            </a:extLst>
          </p:cNvPr>
          <p:cNvGrpSpPr/>
          <p:nvPr/>
        </p:nvGrpSpPr>
        <p:grpSpPr>
          <a:xfrm>
            <a:off x="4191951" y="3980067"/>
            <a:ext cx="5504140" cy="1064900"/>
            <a:chOff x="5069843" y="4157218"/>
            <a:chExt cx="6073079" cy="2051260"/>
          </a:xfrm>
        </p:grpSpPr>
        <p:sp>
          <p:nvSpPr>
            <p:cNvPr id="12" name="Rectangle 82">
              <a:extLst>
                <a:ext uri="{FF2B5EF4-FFF2-40B4-BE49-F238E27FC236}">
                  <a16:creationId xmlns:a16="http://schemas.microsoft.com/office/drawing/2014/main" id="{332B9A85-AD48-E373-4C26-96634998520C}"/>
                </a:ext>
              </a:extLst>
            </p:cNvPr>
            <p:cNvSpPr/>
            <p:nvPr/>
          </p:nvSpPr>
          <p:spPr>
            <a:xfrm>
              <a:off x="5069843" y="4221629"/>
              <a:ext cx="736388" cy="1986849"/>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展開</a:t>
              </a:r>
              <a:br>
                <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主体</a:t>
              </a:r>
              <a:r>
                <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a:t>
              </a:r>
            </a:p>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方法</a:t>
              </a:r>
              <a:endPar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Rectangle 43">
              <a:extLst>
                <a:ext uri="{FF2B5EF4-FFF2-40B4-BE49-F238E27FC236}">
                  <a16:creationId xmlns:a16="http://schemas.microsoft.com/office/drawing/2014/main" id="{4B205C6A-DF59-E156-75D6-47D8FCC77E57}"/>
                </a:ext>
              </a:extLst>
            </p:cNvPr>
            <p:cNvSpPr/>
            <p:nvPr/>
          </p:nvSpPr>
          <p:spPr>
            <a:xfrm>
              <a:off x="5891048" y="4221630"/>
              <a:ext cx="5251873" cy="158281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lvl="1" defTabSz="742950">
                <a:buClr>
                  <a:srgbClr val="FF8222"/>
                </a:buClr>
                <a:defRPr/>
              </a:pPr>
              <a:r>
                <a:rPr kumimoji="1" lang="en-US" altLang="ja-JP" sz="1200" dirty="0">
                  <a:solidFill>
                    <a:srgbClr val="575757"/>
                  </a:solidFill>
                  <a:latin typeface="Trebuchet MS" panose="020B0603020202020204" pitchFamily="34" charset="0"/>
                  <a:ea typeface="Meiryo UI" panose="020B0604030504040204" pitchFamily="50" charset="-128"/>
                </a:rPr>
                <a:t>XX</a:t>
              </a:r>
              <a:endParaRPr kumimoji="1" lang="en-US" altLang="ja-JP" sz="1200" kern="0" dirty="0">
                <a:solidFill>
                  <a:srgbClr val="575757"/>
                </a:solidFill>
                <a:latin typeface="Trebuchet MS" panose="020B0603020202020204" pitchFamily="34" charset="0"/>
                <a:ea typeface="Meiryo UI" panose="020B0604030504040204" pitchFamily="50" charset="-128"/>
              </a:endParaRPr>
            </a:p>
            <a:p>
              <a:pPr marL="0" lvl="1" defTabSz="742950">
                <a:buClr>
                  <a:srgbClr val="FF8222"/>
                </a:buClr>
                <a:defRPr/>
              </a:pPr>
              <a:r>
                <a:rPr kumimoji="1" lang="en-US" altLang="ja-JP" sz="1200" kern="0" dirty="0">
                  <a:solidFill>
                    <a:srgbClr val="3EAD92"/>
                  </a:solidFill>
                  <a:latin typeface="Trebuchet MS" panose="020B0603020202020204" pitchFamily="34" charset="0"/>
                  <a:ea typeface="Meiryo UI" panose="020B0604030504040204" pitchFamily="50" charset="-128"/>
                </a:rPr>
                <a:t>XXX</a:t>
              </a:r>
              <a:r>
                <a:rPr kumimoji="1" lang="ja-JP" altLang="en-US" sz="1200" kern="0" dirty="0">
                  <a:solidFill>
                    <a:srgbClr val="3EAD92"/>
                  </a:solidFill>
                  <a:latin typeface="Trebuchet MS" panose="020B0603020202020204" pitchFamily="34" charset="0"/>
                  <a:ea typeface="Meiryo UI" panose="020B0604030504040204" pitchFamily="50" charset="-128"/>
                </a:rPr>
                <a:t>社が本ソリューションの販売・展開を担う。</a:t>
              </a:r>
              <a:r>
                <a:rPr kumimoji="1" lang="en-US" altLang="ja-JP" sz="1200" kern="0" dirty="0">
                  <a:solidFill>
                    <a:srgbClr val="3EAD92"/>
                  </a:solidFill>
                  <a:latin typeface="Trebuchet MS" panose="020B0603020202020204" pitchFamily="34" charset="0"/>
                  <a:ea typeface="Meiryo UI" panose="020B0604030504040204" pitchFamily="50" charset="-128"/>
                </a:rPr>
                <a:t>XXXX</a:t>
              </a:r>
              <a:r>
                <a:rPr kumimoji="1" lang="ja-JP" altLang="en-US" sz="1200" kern="0" dirty="0">
                  <a:solidFill>
                    <a:srgbClr val="3EAD92"/>
                  </a:solidFill>
                  <a:latin typeface="Trebuchet MS" panose="020B0603020202020204" pitchFamily="34" charset="0"/>
                  <a:ea typeface="Meiryo UI" panose="020B0604030504040204" pitchFamily="50" charset="-128"/>
                </a:rPr>
                <a:t>営業部の</a:t>
              </a:r>
              <a:r>
                <a:rPr kumimoji="1" lang="en-US" altLang="ja-JP" sz="1200" kern="0" dirty="0">
                  <a:solidFill>
                    <a:srgbClr val="3EAD92"/>
                  </a:solidFill>
                  <a:latin typeface="Trebuchet MS" panose="020B0603020202020204" pitchFamily="34" charset="0"/>
                  <a:ea typeface="Meiryo UI" panose="020B0604030504040204" pitchFamily="50" charset="-128"/>
                </a:rPr>
                <a:t>XX</a:t>
              </a:r>
              <a:r>
                <a:rPr kumimoji="1" lang="ja-JP" altLang="en-US" sz="1200" kern="0" dirty="0">
                  <a:solidFill>
                    <a:srgbClr val="3EAD92"/>
                  </a:solidFill>
                  <a:latin typeface="Trebuchet MS" panose="020B0603020202020204" pitchFamily="34" charset="0"/>
                  <a:ea typeface="Meiryo UI" panose="020B0604030504040204" pitchFamily="50" charset="-128"/>
                </a:rPr>
                <a:t>人が担当</a:t>
              </a:r>
              <a:br>
                <a:rPr kumimoji="1" lang="en-US" altLang="ja-JP" sz="1200" kern="0" dirty="0">
                  <a:solidFill>
                    <a:srgbClr val="3EAD92"/>
                  </a:solidFill>
                  <a:latin typeface="Trebuchet MS" panose="020B0603020202020204" pitchFamily="34" charset="0"/>
                  <a:ea typeface="Meiryo UI" panose="020B0604030504040204" pitchFamily="50" charset="-128"/>
                </a:rPr>
              </a:br>
              <a:r>
                <a:rPr kumimoji="1" lang="ja-JP" altLang="en-US" sz="1200" kern="0" dirty="0">
                  <a:solidFill>
                    <a:srgbClr val="3EAD92"/>
                  </a:solidFill>
                  <a:latin typeface="Trebuchet MS" panose="020B0603020202020204" pitchFamily="34" charset="0"/>
                  <a:ea typeface="Meiryo UI" panose="020B0604030504040204" pitchFamily="50" charset="-128"/>
                </a:rPr>
                <a:t>既存商品の</a:t>
              </a:r>
              <a:r>
                <a:rPr kumimoji="1" lang="en-US" altLang="ja-JP" sz="1200" kern="0" dirty="0">
                  <a:solidFill>
                    <a:srgbClr val="3EAD92"/>
                  </a:solidFill>
                  <a:latin typeface="Trebuchet MS" panose="020B0603020202020204" pitchFamily="34" charset="0"/>
                  <a:ea typeface="Meiryo UI" panose="020B0604030504040204" pitchFamily="50" charset="-128"/>
                </a:rPr>
                <a:t>XXX</a:t>
              </a:r>
              <a:r>
                <a:rPr kumimoji="1" lang="ja-JP" altLang="en-US" sz="1200" kern="0" dirty="0">
                  <a:solidFill>
                    <a:srgbClr val="3EAD92"/>
                  </a:solidFill>
                  <a:latin typeface="Trebuchet MS" panose="020B0603020202020204" pitchFamily="34" charset="0"/>
                  <a:ea typeface="Meiryo UI" panose="020B0604030504040204" pitchFamily="50" charset="-128"/>
                </a:rPr>
                <a:t>を提案する際に本ソリューションの提案を実施。現在でも</a:t>
              </a:r>
              <a:br>
                <a:rPr kumimoji="1" lang="en-US" altLang="ja-JP" sz="1200" kern="0" dirty="0">
                  <a:solidFill>
                    <a:srgbClr val="3EAD92"/>
                  </a:solidFill>
                  <a:latin typeface="Trebuchet MS" panose="020B0603020202020204" pitchFamily="34" charset="0"/>
                  <a:ea typeface="Meiryo UI" panose="020B0604030504040204" pitchFamily="50" charset="-128"/>
                </a:rPr>
              </a:br>
              <a:r>
                <a:rPr kumimoji="1" lang="en-US" altLang="ja-JP" sz="1200" kern="0" dirty="0">
                  <a:solidFill>
                    <a:srgbClr val="3EAD92"/>
                  </a:solidFill>
                  <a:latin typeface="Trebuchet MS" panose="020B0603020202020204" pitchFamily="34" charset="0"/>
                  <a:ea typeface="Meiryo UI" panose="020B0604030504040204" pitchFamily="50" charset="-128"/>
                </a:rPr>
                <a:t>XX</a:t>
              </a:r>
              <a:r>
                <a:rPr kumimoji="1" lang="ja-JP" altLang="en-US" sz="1200" kern="0" dirty="0">
                  <a:solidFill>
                    <a:srgbClr val="3EAD92"/>
                  </a:solidFill>
                  <a:latin typeface="Trebuchet MS" panose="020B0603020202020204" pitchFamily="34" charset="0"/>
                  <a:ea typeface="Meiryo UI" panose="020B0604030504040204" pitchFamily="50" charset="-128"/>
                </a:rPr>
                <a:t>社から関心の声をもらっており、展開の実現確度は高いと考えている</a:t>
              </a:r>
              <a:endParaRPr kumimoji="1" lang="en-US" altLang="ja-JP" sz="1200" kern="0" dirty="0">
                <a:solidFill>
                  <a:srgbClr val="3EAD92"/>
                </a:solidFill>
                <a:latin typeface="Trebuchet MS" panose="020B0603020202020204" pitchFamily="34" charset="0"/>
                <a:ea typeface="Meiryo UI" panose="020B0604030504040204" pitchFamily="50" charset="-128"/>
              </a:endParaRPr>
            </a:p>
          </p:txBody>
        </p:sp>
        <p:cxnSp>
          <p:nvCxnSpPr>
            <p:cNvPr id="14" name="Straight Connector 4">
              <a:extLst>
                <a:ext uri="{FF2B5EF4-FFF2-40B4-BE49-F238E27FC236}">
                  <a16:creationId xmlns:a16="http://schemas.microsoft.com/office/drawing/2014/main" id="{7613BBC6-236D-A049-93A1-4DCE3C5D8079}"/>
                </a:ext>
              </a:extLst>
            </p:cNvPr>
            <p:cNvCxnSpPr/>
            <p:nvPr/>
          </p:nvCxnSpPr>
          <p:spPr>
            <a:xfrm>
              <a:off x="5069843" y="4157218"/>
              <a:ext cx="6073079"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cxnSp>
        <p:nvCxnSpPr>
          <p:cNvPr id="16" name="Straight Connector 4">
            <a:extLst>
              <a:ext uri="{FF2B5EF4-FFF2-40B4-BE49-F238E27FC236}">
                <a16:creationId xmlns:a16="http://schemas.microsoft.com/office/drawing/2014/main" id="{8AF1C9AD-8614-4CD5-CF9D-8312A5605609}"/>
              </a:ext>
            </a:extLst>
          </p:cNvPr>
          <p:cNvCxnSpPr/>
          <p:nvPr/>
        </p:nvCxnSpPr>
        <p:spPr>
          <a:xfrm>
            <a:off x="4191951" y="3927671"/>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4" name="タイトル 16">
            <a:extLst>
              <a:ext uri="{FF2B5EF4-FFF2-40B4-BE49-F238E27FC236}">
                <a16:creationId xmlns:a16="http://schemas.microsoft.com/office/drawing/2014/main" id="{82F5DF0B-074D-4080-942D-22DF3C4493CE}"/>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実装・展開計画</a:t>
            </a:r>
            <a:endParaRPr lang="ja-JP" altLang="en-US"/>
          </a:p>
        </p:txBody>
      </p:sp>
      <p:sp>
        <p:nvSpPr>
          <p:cNvPr id="27" name="テキスト ボックス 42">
            <a:extLst>
              <a:ext uri="{FF2B5EF4-FFF2-40B4-BE49-F238E27FC236}">
                <a16:creationId xmlns:a16="http://schemas.microsoft.com/office/drawing/2014/main" id="{CF803E6C-1D7D-4A29-A2AF-22952E106C15}"/>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実装・横展開の計画</a:t>
            </a:r>
          </a:p>
        </p:txBody>
      </p:sp>
      <p:sp>
        <p:nvSpPr>
          <p:cNvPr id="28" name="Rectangle 217">
            <a:extLst>
              <a:ext uri="{FF2B5EF4-FFF2-40B4-BE49-F238E27FC236}">
                <a16:creationId xmlns:a16="http://schemas.microsoft.com/office/drawing/2014/main" id="{19C2BE9C-6851-4542-9821-321BFAAB5D41}"/>
              </a:ext>
            </a:extLst>
          </p:cNvPr>
          <p:cNvSpPr/>
          <p:nvPr/>
        </p:nvSpPr>
        <p:spPr>
          <a:xfrm>
            <a:off x="199844" y="187816"/>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grpSp>
        <p:nvGrpSpPr>
          <p:cNvPr id="3" name="bcgIcons_Office Building ">
            <a:extLst>
              <a:ext uri="{FF2B5EF4-FFF2-40B4-BE49-F238E27FC236}">
                <a16:creationId xmlns:a16="http://schemas.microsoft.com/office/drawing/2014/main" id="{C082FA02-73EB-B9A4-B7A2-E137CA73604D}"/>
              </a:ext>
            </a:extLst>
          </p:cNvPr>
          <p:cNvGrpSpPr>
            <a:grpSpLocks noChangeAspect="1"/>
          </p:cNvGrpSpPr>
          <p:nvPr/>
        </p:nvGrpSpPr>
        <p:grpSpPr>
          <a:xfrm>
            <a:off x="516580" y="1105840"/>
            <a:ext cx="719333" cy="720000"/>
            <a:chOff x="5273799" y="2606040"/>
            <a:chExt cx="1644396" cy="1645920"/>
          </a:xfrm>
        </p:grpSpPr>
        <p:sp>
          <p:nvSpPr>
            <p:cNvPr id="4" name="AutoShape 23">
              <a:extLst>
                <a:ext uri="{FF2B5EF4-FFF2-40B4-BE49-F238E27FC236}">
                  <a16:creationId xmlns:a16="http://schemas.microsoft.com/office/drawing/2014/main" id="{B9B3F6DF-D8A6-45D8-F928-341353BEEA6F}"/>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7" name="Group 2">
              <a:extLst>
                <a:ext uri="{FF2B5EF4-FFF2-40B4-BE49-F238E27FC236}">
                  <a16:creationId xmlns:a16="http://schemas.microsoft.com/office/drawing/2014/main" id="{20F8C3C7-B12F-8A2A-CE99-8F2CB73BA8F3}"/>
                </a:ext>
              </a:extLst>
            </p:cNvPr>
            <p:cNvGrpSpPr/>
            <p:nvPr/>
          </p:nvGrpSpPr>
          <p:grpSpPr>
            <a:xfrm>
              <a:off x="5618604" y="2747391"/>
              <a:ext cx="954786" cy="1333881"/>
              <a:chOff x="5618604" y="2747391"/>
              <a:chExt cx="954786" cy="1333881"/>
            </a:xfrm>
          </p:grpSpPr>
          <p:sp>
            <p:nvSpPr>
              <p:cNvPr id="8" name="Freeform 25">
                <a:extLst>
                  <a:ext uri="{FF2B5EF4-FFF2-40B4-BE49-F238E27FC236}">
                    <a16:creationId xmlns:a16="http://schemas.microsoft.com/office/drawing/2014/main" id="{8512022D-776D-F1CB-FC5A-A7D6B243A0C0}"/>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9" name="Freeform 26">
                <a:extLst>
                  <a:ext uri="{FF2B5EF4-FFF2-40B4-BE49-F238E27FC236}">
                    <a16:creationId xmlns:a16="http://schemas.microsoft.com/office/drawing/2014/main" id="{1AFADE30-F6E7-4387-C681-7536FF941554}"/>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10" name="bcgIcons_Office Building ">
            <a:extLst>
              <a:ext uri="{FF2B5EF4-FFF2-40B4-BE49-F238E27FC236}">
                <a16:creationId xmlns:a16="http://schemas.microsoft.com/office/drawing/2014/main" id="{AD367529-87BC-162E-225F-3F76254747B7}"/>
              </a:ext>
            </a:extLst>
          </p:cNvPr>
          <p:cNvGrpSpPr>
            <a:grpSpLocks noChangeAspect="1"/>
          </p:cNvGrpSpPr>
          <p:nvPr/>
        </p:nvGrpSpPr>
        <p:grpSpPr>
          <a:xfrm>
            <a:off x="511875" y="2163089"/>
            <a:ext cx="719333" cy="720000"/>
            <a:chOff x="5273799" y="2606040"/>
            <a:chExt cx="1644396" cy="1645920"/>
          </a:xfrm>
        </p:grpSpPr>
        <p:sp>
          <p:nvSpPr>
            <p:cNvPr id="11" name="AutoShape 23">
              <a:extLst>
                <a:ext uri="{FF2B5EF4-FFF2-40B4-BE49-F238E27FC236}">
                  <a16:creationId xmlns:a16="http://schemas.microsoft.com/office/drawing/2014/main" id="{2F5EAA18-CDF7-5914-8DB2-7B26ED877DF8}"/>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18" name="Group 2">
              <a:extLst>
                <a:ext uri="{FF2B5EF4-FFF2-40B4-BE49-F238E27FC236}">
                  <a16:creationId xmlns:a16="http://schemas.microsoft.com/office/drawing/2014/main" id="{BA2E83DD-D46E-3F11-8A04-3A39CCBB054B}"/>
                </a:ext>
              </a:extLst>
            </p:cNvPr>
            <p:cNvGrpSpPr/>
            <p:nvPr/>
          </p:nvGrpSpPr>
          <p:grpSpPr>
            <a:xfrm>
              <a:off x="5618604" y="2747391"/>
              <a:ext cx="954786" cy="1333881"/>
              <a:chOff x="5618604" y="2747391"/>
              <a:chExt cx="954786" cy="1333881"/>
            </a:xfrm>
          </p:grpSpPr>
          <p:sp>
            <p:nvSpPr>
              <p:cNvPr id="19" name="Freeform 25">
                <a:extLst>
                  <a:ext uri="{FF2B5EF4-FFF2-40B4-BE49-F238E27FC236}">
                    <a16:creationId xmlns:a16="http://schemas.microsoft.com/office/drawing/2014/main" id="{A2A2F9C9-45EE-A5A2-AB9D-6645D1055344}"/>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20" name="Freeform 26">
                <a:extLst>
                  <a:ext uri="{FF2B5EF4-FFF2-40B4-BE49-F238E27FC236}">
                    <a16:creationId xmlns:a16="http://schemas.microsoft.com/office/drawing/2014/main" id="{D475A85E-E7F5-FA0B-EF7D-4580D8306008}"/>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21" name="bcgIcons_Large Group of People/Public ">
            <a:extLst>
              <a:ext uri="{FF2B5EF4-FFF2-40B4-BE49-F238E27FC236}">
                <a16:creationId xmlns:a16="http://schemas.microsoft.com/office/drawing/2014/main" id="{FFB7E8C8-794F-E0BC-4E88-85ABA347C542}"/>
              </a:ext>
            </a:extLst>
          </p:cNvPr>
          <p:cNvGrpSpPr>
            <a:grpSpLocks noChangeAspect="1"/>
          </p:cNvGrpSpPr>
          <p:nvPr/>
        </p:nvGrpSpPr>
        <p:grpSpPr>
          <a:xfrm>
            <a:off x="3134530" y="2163089"/>
            <a:ext cx="719333" cy="720000"/>
            <a:chOff x="5273803" y="2606040"/>
            <a:chExt cx="1644396" cy="1645920"/>
          </a:xfrm>
        </p:grpSpPr>
        <p:sp>
          <p:nvSpPr>
            <p:cNvPr id="22" name="AutoShape 18">
              <a:extLst>
                <a:ext uri="{FF2B5EF4-FFF2-40B4-BE49-F238E27FC236}">
                  <a16:creationId xmlns:a16="http://schemas.microsoft.com/office/drawing/2014/main" id="{E3AD1BF9-3E05-668E-9EE3-D943FC380A57}"/>
                </a:ext>
              </a:extLst>
            </p:cNvPr>
            <p:cNvSpPr>
              <a:spLocks noChangeAspect="1" noChangeArrowheads="1" noTextEdit="1"/>
            </p:cNvSpPr>
            <p:nvPr/>
          </p:nvSpPr>
          <p:spPr bwMode="auto">
            <a:xfrm>
              <a:off x="5273803"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3" name="Group 4">
              <a:extLst>
                <a:ext uri="{FF2B5EF4-FFF2-40B4-BE49-F238E27FC236}">
                  <a16:creationId xmlns:a16="http://schemas.microsoft.com/office/drawing/2014/main" id="{F832A434-2BBE-A53E-DCD4-CA91DBAE6BEF}"/>
                </a:ext>
              </a:extLst>
            </p:cNvPr>
            <p:cNvGrpSpPr/>
            <p:nvPr/>
          </p:nvGrpSpPr>
          <p:grpSpPr>
            <a:xfrm>
              <a:off x="5336668" y="2770251"/>
              <a:ext cx="1515999" cy="1311783"/>
              <a:chOff x="5336668" y="2770251"/>
              <a:chExt cx="1515999" cy="1311783"/>
            </a:xfrm>
          </p:grpSpPr>
          <p:sp>
            <p:nvSpPr>
              <p:cNvPr id="29" name="Freeform 20">
                <a:extLst>
                  <a:ext uri="{FF2B5EF4-FFF2-40B4-BE49-F238E27FC236}">
                    <a16:creationId xmlns:a16="http://schemas.microsoft.com/office/drawing/2014/main" id="{E1F1E2C3-30F5-9ED1-E58D-8B333366835C}"/>
                  </a:ext>
                </a:extLst>
              </p:cNvPr>
              <p:cNvSpPr>
                <a:spLocks noEditPoints="1"/>
              </p:cNvSpPr>
              <p:nvPr/>
            </p:nvSpPr>
            <p:spPr bwMode="auto">
              <a:xfrm>
                <a:off x="5336668" y="2770251"/>
                <a:ext cx="1515999" cy="1311783"/>
              </a:xfrm>
              <a:custGeom>
                <a:avLst/>
                <a:gdLst>
                  <a:gd name="T0" fmla="*/ 227 w 2124"/>
                  <a:gd name="T1" fmla="*/ 496 h 1836"/>
                  <a:gd name="T2" fmla="*/ 528 w 2124"/>
                  <a:gd name="T3" fmla="*/ 467 h 1836"/>
                  <a:gd name="T4" fmla="*/ 996 w 2124"/>
                  <a:gd name="T5" fmla="*/ 467 h 1836"/>
                  <a:gd name="T6" fmla="*/ 695 w 2124"/>
                  <a:gd name="T7" fmla="*/ 496 h 1836"/>
                  <a:gd name="T8" fmla="*/ 994 w 2124"/>
                  <a:gd name="T9" fmla="*/ 498 h 1836"/>
                  <a:gd name="T10" fmla="*/ 1130 w 2124"/>
                  <a:gd name="T11" fmla="*/ 467 h 1836"/>
                  <a:gd name="T12" fmla="*/ 1431 w 2124"/>
                  <a:gd name="T13" fmla="*/ 496 h 1836"/>
                  <a:gd name="T14" fmla="*/ 1933 w 2124"/>
                  <a:gd name="T15" fmla="*/ 467 h 1836"/>
                  <a:gd name="T16" fmla="*/ 1631 w 2124"/>
                  <a:gd name="T17" fmla="*/ 496 h 1836"/>
                  <a:gd name="T18" fmla="*/ 1930 w 2124"/>
                  <a:gd name="T19" fmla="*/ 498 h 1836"/>
                  <a:gd name="T20" fmla="*/ 427 w 2124"/>
                  <a:gd name="T21" fmla="*/ 273 h 1836"/>
                  <a:gd name="T22" fmla="*/ 729 w 2124"/>
                  <a:gd name="T23" fmla="*/ 301 h 1836"/>
                  <a:gd name="T24" fmla="*/ 1230 w 2124"/>
                  <a:gd name="T25" fmla="*/ 273 h 1836"/>
                  <a:gd name="T26" fmla="*/ 929 w 2124"/>
                  <a:gd name="T27" fmla="*/ 301 h 1836"/>
                  <a:gd name="T28" fmla="*/ 1228 w 2124"/>
                  <a:gd name="T29" fmla="*/ 304 h 1836"/>
                  <a:gd name="T30" fmla="*/ 1364 w 2124"/>
                  <a:gd name="T31" fmla="*/ 273 h 1836"/>
                  <a:gd name="T32" fmla="*/ 1665 w 2124"/>
                  <a:gd name="T33" fmla="*/ 301 h 1836"/>
                  <a:gd name="T34" fmla="*/ 996 w 2124"/>
                  <a:gd name="T35" fmla="*/ 78 h 1836"/>
                  <a:gd name="T36" fmla="*/ 695 w 2124"/>
                  <a:gd name="T37" fmla="*/ 107 h 1836"/>
                  <a:gd name="T38" fmla="*/ 994 w 2124"/>
                  <a:gd name="T39" fmla="*/ 109 h 1836"/>
                  <a:gd name="T40" fmla="*/ 1130 w 2124"/>
                  <a:gd name="T41" fmla="*/ 78 h 1836"/>
                  <a:gd name="T42" fmla="*/ 1431 w 2124"/>
                  <a:gd name="T43" fmla="*/ 107 h 1836"/>
                  <a:gd name="T44" fmla="*/ 1893 w 2124"/>
                  <a:gd name="T45" fmla="*/ 584 h 1836"/>
                  <a:gd name="T46" fmla="*/ 1893 w 2124"/>
                  <a:gd name="T47" fmla="*/ 628 h 1836"/>
                  <a:gd name="T48" fmla="*/ 2060 w 2124"/>
                  <a:gd name="T49" fmla="*/ 662 h 1836"/>
                  <a:gd name="T50" fmla="*/ 69 w 2124"/>
                  <a:gd name="T51" fmla="*/ 693 h 1836"/>
                  <a:gd name="T52" fmla="*/ 377 w 2124"/>
                  <a:gd name="T53" fmla="*/ 638 h 1836"/>
                  <a:gd name="T54" fmla="*/ 1533 w 2124"/>
                  <a:gd name="T55" fmla="*/ 1602 h 1836"/>
                  <a:gd name="T56" fmla="*/ 1155 w 2124"/>
                  <a:gd name="T57" fmla="*/ 1543 h 1836"/>
                  <a:gd name="T58" fmla="*/ 2102 w 2124"/>
                  <a:gd name="T59" fmla="*/ 1836 h 1836"/>
                  <a:gd name="T60" fmla="*/ 1191 w 2124"/>
                  <a:gd name="T61" fmla="*/ 1811 h 1836"/>
                  <a:gd name="T62" fmla="*/ 787 w 2124"/>
                  <a:gd name="T63" fmla="*/ 1449 h 1836"/>
                  <a:gd name="T64" fmla="*/ 404 w 2124"/>
                  <a:gd name="T65" fmla="*/ 1449 h 1836"/>
                  <a:gd name="T66" fmla="*/ 0 w 2124"/>
                  <a:gd name="T67" fmla="*/ 1814 h 1836"/>
                  <a:gd name="T68" fmla="*/ 1191 w 2124"/>
                  <a:gd name="T69" fmla="*/ 1811 h 1836"/>
                  <a:gd name="T70" fmla="*/ 896 w 2124"/>
                  <a:gd name="T71" fmla="*/ 662 h 1836"/>
                  <a:gd name="T72" fmla="*/ 1197 w 2124"/>
                  <a:gd name="T73" fmla="*/ 690 h 1836"/>
                  <a:gd name="T74" fmla="*/ 1356 w 2124"/>
                  <a:gd name="T75" fmla="*/ 1362 h 1836"/>
                  <a:gd name="T76" fmla="*/ 1407 w 2124"/>
                  <a:gd name="T77" fmla="*/ 1450 h 1836"/>
                  <a:gd name="T78" fmla="*/ 1649 w 2124"/>
                  <a:gd name="T79" fmla="*/ 1450 h 1836"/>
                  <a:gd name="T80" fmla="*/ 1701 w 2124"/>
                  <a:gd name="T81" fmla="*/ 1362 h 1836"/>
                  <a:gd name="T82" fmla="*/ 1796 w 2124"/>
                  <a:gd name="T83" fmla="*/ 1101 h 1836"/>
                  <a:gd name="T84" fmla="*/ 1528 w 2124"/>
                  <a:gd name="T85" fmla="*/ 1401 h 1836"/>
                  <a:gd name="T86" fmla="*/ 1261 w 2124"/>
                  <a:gd name="T87" fmla="*/ 1101 h 1836"/>
                  <a:gd name="T88" fmla="*/ 322 w 2124"/>
                  <a:gd name="T89" fmla="*/ 1157 h 1836"/>
                  <a:gd name="T90" fmla="*/ 440 w 2124"/>
                  <a:gd name="T91" fmla="*/ 1423 h 1836"/>
                  <a:gd name="T92" fmla="*/ 717 w 2124"/>
                  <a:gd name="T93" fmla="*/ 1399 h 1836"/>
                  <a:gd name="T94" fmla="*/ 761 w 2124"/>
                  <a:gd name="T95" fmla="*/ 1367 h 1836"/>
                  <a:gd name="T96" fmla="*/ 916 w 2124"/>
                  <a:gd name="T97" fmla="*/ 1076 h 1836"/>
                  <a:gd name="T98" fmla="*/ 738 w 2124"/>
                  <a:gd name="T99" fmla="*/ 1329 h 1836"/>
                  <a:gd name="T100" fmla="*/ 350 w 2124"/>
                  <a:gd name="T101" fmla="*/ 1122 h 1836"/>
                  <a:gd name="T102" fmla="*/ 322 w 2124"/>
                  <a:gd name="T103" fmla="*/ 1157 h 1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24" h="1836">
                    <a:moveTo>
                      <a:pt x="512" y="503"/>
                    </a:moveTo>
                    <a:cubicBezTo>
                      <a:pt x="505" y="503"/>
                      <a:pt x="499" y="501"/>
                      <a:pt x="495" y="496"/>
                    </a:cubicBezTo>
                    <a:cubicBezTo>
                      <a:pt x="461" y="456"/>
                      <a:pt x="413" y="433"/>
                      <a:pt x="361" y="433"/>
                    </a:cubicBezTo>
                    <a:cubicBezTo>
                      <a:pt x="309" y="433"/>
                      <a:pt x="260" y="456"/>
                      <a:pt x="227" y="496"/>
                    </a:cubicBezTo>
                    <a:cubicBezTo>
                      <a:pt x="219" y="505"/>
                      <a:pt x="205" y="506"/>
                      <a:pt x="196" y="498"/>
                    </a:cubicBezTo>
                    <a:cubicBezTo>
                      <a:pt x="187" y="491"/>
                      <a:pt x="186" y="477"/>
                      <a:pt x="193" y="467"/>
                    </a:cubicBezTo>
                    <a:cubicBezTo>
                      <a:pt x="235" y="418"/>
                      <a:pt x="296" y="389"/>
                      <a:pt x="361" y="389"/>
                    </a:cubicBezTo>
                    <a:cubicBezTo>
                      <a:pt x="426" y="389"/>
                      <a:pt x="487" y="418"/>
                      <a:pt x="528" y="467"/>
                    </a:cubicBezTo>
                    <a:cubicBezTo>
                      <a:pt x="536" y="477"/>
                      <a:pt x="535" y="491"/>
                      <a:pt x="526" y="498"/>
                    </a:cubicBezTo>
                    <a:cubicBezTo>
                      <a:pt x="522" y="502"/>
                      <a:pt x="516" y="503"/>
                      <a:pt x="512" y="503"/>
                    </a:cubicBezTo>
                    <a:close/>
                    <a:moveTo>
                      <a:pt x="994" y="498"/>
                    </a:moveTo>
                    <a:cubicBezTo>
                      <a:pt x="1003" y="491"/>
                      <a:pt x="1004" y="477"/>
                      <a:pt x="996" y="467"/>
                    </a:cubicBezTo>
                    <a:cubicBezTo>
                      <a:pt x="955" y="418"/>
                      <a:pt x="894" y="389"/>
                      <a:pt x="829" y="389"/>
                    </a:cubicBezTo>
                    <a:cubicBezTo>
                      <a:pt x="764" y="389"/>
                      <a:pt x="703" y="418"/>
                      <a:pt x="661" y="467"/>
                    </a:cubicBezTo>
                    <a:cubicBezTo>
                      <a:pt x="654" y="477"/>
                      <a:pt x="655" y="491"/>
                      <a:pt x="664" y="498"/>
                    </a:cubicBezTo>
                    <a:cubicBezTo>
                      <a:pt x="673" y="506"/>
                      <a:pt x="687" y="505"/>
                      <a:pt x="695" y="496"/>
                    </a:cubicBezTo>
                    <a:cubicBezTo>
                      <a:pt x="728" y="456"/>
                      <a:pt x="777" y="433"/>
                      <a:pt x="829" y="433"/>
                    </a:cubicBezTo>
                    <a:cubicBezTo>
                      <a:pt x="881" y="433"/>
                      <a:pt x="929" y="456"/>
                      <a:pt x="963" y="496"/>
                    </a:cubicBezTo>
                    <a:cubicBezTo>
                      <a:pt x="967" y="501"/>
                      <a:pt x="973" y="503"/>
                      <a:pt x="980" y="503"/>
                    </a:cubicBezTo>
                    <a:cubicBezTo>
                      <a:pt x="985" y="503"/>
                      <a:pt x="990" y="502"/>
                      <a:pt x="994" y="498"/>
                    </a:cubicBezTo>
                    <a:close/>
                    <a:moveTo>
                      <a:pt x="1462" y="498"/>
                    </a:moveTo>
                    <a:cubicBezTo>
                      <a:pt x="1471" y="491"/>
                      <a:pt x="1472" y="477"/>
                      <a:pt x="1465" y="467"/>
                    </a:cubicBezTo>
                    <a:cubicBezTo>
                      <a:pt x="1423" y="418"/>
                      <a:pt x="1362" y="389"/>
                      <a:pt x="1297" y="389"/>
                    </a:cubicBezTo>
                    <a:cubicBezTo>
                      <a:pt x="1232" y="389"/>
                      <a:pt x="1171" y="418"/>
                      <a:pt x="1130" y="467"/>
                    </a:cubicBezTo>
                    <a:cubicBezTo>
                      <a:pt x="1122" y="477"/>
                      <a:pt x="1123" y="491"/>
                      <a:pt x="1132" y="498"/>
                    </a:cubicBezTo>
                    <a:cubicBezTo>
                      <a:pt x="1142" y="506"/>
                      <a:pt x="1155" y="505"/>
                      <a:pt x="1163" y="496"/>
                    </a:cubicBezTo>
                    <a:cubicBezTo>
                      <a:pt x="1197" y="456"/>
                      <a:pt x="1245" y="433"/>
                      <a:pt x="1297" y="433"/>
                    </a:cubicBezTo>
                    <a:cubicBezTo>
                      <a:pt x="1349" y="433"/>
                      <a:pt x="1398" y="456"/>
                      <a:pt x="1431" y="496"/>
                    </a:cubicBezTo>
                    <a:cubicBezTo>
                      <a:pt x="1435" y="501"/>
                      <a:pt x="1441" y="503"/>
                      <a:pt x="1448" y="503"/>
                    </a:cubicBezTo>
                    <a:cubicBezTo>
                      <a:pt x="1453" y="503"/>
                      <a:pt x="1458" y="502"/>
                      <a:pt x="1462" y="498"/>
                    </a:cubicBezTo>
                    <a:close/>
                    <a:moveTo>
                      <a:pt x="1930" y="498"/>
                    </a:moveTo>
                    <a:cubicBezTo>
                      <a:pt x="1939" y="491"/>
                      <a:pt x="1940" y="477"/>
                      <a:pt x="1933" y="467"/>
                    </a:cubicBezTo>
                    <a:cubicBezTo>
                      <a:pt x="1891" y="418"/>
                      <a:pt x="1830" y="389"/>
                      <a:pt x="1765" y="389"/>
                    </a:cubicBezTo>
                    <a:cubicBezTo>
                      <a:pt x="1700" y="389"/>
                      <a:pt x="1639" y="418"/>
                      <a:pt x="1598" y="467"/>
                    </a:cubicBezTo>
                    <a:cubicBezTo>
                      <a:pt x="1590" y="477"/>
                      <a:pt x="1591" y="491"/>
                      <a:pt x="1600" y="498"/>
                    </a:cubicBezTo>
                    <a:cubicBezTo>
                      <a:pt x="1610" y="506"/>
                      <a:pt x="1624" y="505"/>
                      <a:pt x="1631" y="496"/>
                    </a:cubicBezTo>
                    <a:cubicBezTo>
                      <a:pt x="1665" y="456"/>
                      <a:pt x="1713" y="433"/>
                      <a:pt x="1765" y="433"/>
                    </a:cubicBezTo>
                    <a:cubicBezTo>
                      <a:pt x="1817" y="433"/>
                      <a:pt x="1866" y="456"/>
                      <a:pt x="1899" y="496"/>
                    </a:cubicBezTo>
                    <a:cubicBezTo>
                      <a:pt x="1903" y="501"/>
                      <a:pt x="1910" y="503"/>
                      <a:pt x="1916" y="503"/>
                    </a:cubicBezTo>
                    <a:cubicBezTo>
                      <a:pt x="1921" y="503"/>
                      <a:pt x="1926" y="502"/>
                      <a:pt x="1930" y="498"/>
                    </a:cubicBezTo>
                    <a:close/>
                    <a:moveTo>
                      <a:pt x="760" y="304"/>
                    </a:moveTo>
                    <a:cubicBezTo>
                      <a:pt x="769" y="296"/>
                      <a:pt x="770" y="282"/>
                      <a:pt x="762" y="273"/>
                    </a:cubicBezTo>
                    <a:cubicBezTo>
                      <a:pt x="721" y="223"/>
                      <a:pt x="660" y="195"/>
                      <a:pt x="595" y="195"/>
                    </a:cubicBezTo>
                    <a:cubicBezTo>
                      <a:pt x="530" y="195"/>
                      <a:pt x="469" y="223"/>
                      <a:pt x="427" y="273"/>
                    </a:cubicBezTo>
                    <a:cubicBezTo>
                      <a:pt x="420" y="282"/>
                      <a:pt x="421" y="296"/>
                      <a:pt x="430" y="304"/>
                    </a:cubicBezTo>
                    <a:cubicBezTo>
                      <a:pt x="439" y="312"/>
                      <a:pt x="453" y="310"/>
                      <a:pt x="461" y="301"/>
                    </a:cubicBezTo>
                    <a:cubicBezTo>
                      <a:pt x="494" y="262"/>
                      <a:pt x="543" y="239"/>
                      <a:pt x="595" y="239"/>
                    </a:cubicBezTo>
                    <a:cubicBezTo>
                      <a:pt x="647" y="239"/>
                      <a:pt x="695" y="262"/>
                      <a:pt x="729" y="301"/>
                    </a:cubicBezTo>
                    <a:cubicBezTo>
                      <a:pt x="733" y="306"/>
                      <a:pt x="739" y="309"/>
                      <a:pt x="746" y="309"/>
                    </a:cubicBezTo>
                    <a:cubicBezTo>
                      <a:pt x="751" y="309"/>
                      <a:pt x="756" y="307"/>
                      <a:pt x="760" y="304"/>
                    </a:cubicBezTo>
                    <a:close/>
                    <a:moveTo>
                      <a:pt x="1228" y="304"/>
                    </a:moveTo>
                    <a:cubicBezTo>
                      <a:pt x="1237" y="296"/>
                      <a:pt x="1238" y="282"/>
                      <a:pt x="1230" y="273"/>
                    </a:cubicBezTo>
                    <a:cubicBezTo>
                      <a:pt x="1189" y="223"/>
                      <a:pt x="1128" y="195"/>
                      <a:pt x="1063" y="195"/>
                    </a:cubicBezTo>
                    <a:cubicBezTo>
                      <a:pt x="998" y="195"/>
                      <a:pt x="937" y="223"/>
                      <a:pt x="896" y="273"/>
                    </a:cubicBezTo>
                    <a:cubicBezTo>
                      <a:pt x="888" y="282"/>
                      <a:pt x="889" y="296"/>
                      <a:pt x="898" y="304"/>
                    </a:cubicBezTo>
                    <a:cubicBezTo>
                      <a:pt x="908" y="312"/>
                      <a:pt x="921" y="310"/>
                      <a:pt x="929" y="301"/>
                    </a:cubicBezTo>
                    <a:cubicBezTo>
                      <a:pt x="963" y="262"/>
                      <a:pt x="1011" y="239"/>
                      <a:pt x="1063" y="239"/>
                    </a:cubicBezTo>
                    <a:cubicBezTo>
                      <a:pt x="1115" y="239"/>
                      <a:pt x="1163" y="262"/>
                      <a:pt x="1197" y="301"/>
                    </a:cubicBezTo>
                    <a:cubicBezTo>
                      <a:pt x="1201" y="306"/>
                      <a:pt x="1207" y="309"/>
                      <a:pt x="1214" y="309"/>
                    </a:cubicBezTo>
                    <a:cubicBezTo>
                      <a:pt x="1219" y="309"/>
                      <a:pt x="1224" y="307"/>
                      <a:pt x="1228" y="304"/>
                    </a:cubicBezTo>
                    <a:close/>
                    <a:moveTo>
                      <a:pt x="1696" y="304"/>
                    </a:moveTo>
                    <a:cubicBezTo>
                      <a:pt x="1705" y="296"/>
                      <a:pt x="1706" y="282"/>
                      <a:pt x="1699" y="273"/>
                    </a:cubicBezTo>
                    <a:cubicBezTo>
                      <a:pt x="1657" y="223"/>
                      <a:pt x="1596" y="195"/>
                      <a:pt x="1531" y="195"/>
                    </a:cubicBezTo>
                    <a:cubicBezTo>
                      <a:pt x="1466" y="195"/>
                      <a:pt x="1405" y="223"/>
                      <a:pt x="1364" y="273"/>
                    </a:cubicBezTo>
                    <a:cubicBezTo>
                      <a:pt x="1356" y="282"/>
                      <a:pt x="1357" y="296"/>
                      <a:pt x="1366" y="304"/>
                    </a:cubicBezTo>
                    <a:cubicBezTo>
                      <a:pt x="1376" y="312"/>
                      <a:pt x="1389" y="310"/>
                      <a:pt x="1397" y="301"/>
                    </a:cubicBezTo>
                    <a:cubicBezTo>
                      <a:pt x="1431" y="262"/>
                      <a:pt x="1479" y="239"/>
                      <a:pt x="1531" y="239"/>
                    </a:cubicBezTo>
                    <a:cubicBezTo>
                      <a:pt x="1583" y="239"/>
                      <a:pt x="1632" y="262"/>
                      <a:pt x="1665" y="301"/>
                    </a:cubicBezTo>
                    <a:cubicBezTo>
                      <a:pt x="1669" y="306"/>
                      <a:pt x="1675" y="309"/>
                      <a:pt x="1682" y="309"/>
                    </a:cubicBezTo>
                    <a:cubicBezTo>
                      <a:pt x="1687" y="309"/>
                      <a:pt x="1692" y="307"/>
                      <a:pt x="1696" y="304"/>
                    </a:cubicBezTo>
                    <a:close/>
                    <a:moveTo>
                      <a:pt x="994" y="109"/>
                    </a:moveTo>
                    <a:cubicBezTo>
                      <a:pt x="1003" y="101"/>
                      <a:pt x="1004" y="88"/>
                      <a:pt x="996" y="78"/>
                    </a:cubicBezTo>
                    <a:cubicBezTo>
                      <a:pt x="955" y="29"/>
                      <a:pt x="894" y="0"/>
                      <a:pt x="829" y="0"/>
                    </a:cubicBezTo>
                    <a:cubicBezTo>
                      <a:pt x="764" y="0"/>
                      <a:pt x="703" y="29"/>
                      <a:pt x="661" y="78"/>
                    </a:cubicBezTo>
                    <a:cubicBezTo>
                      <a:pt x="654" y="88"/>
                      <a:pt x="655" y="101"/>
                      <a:pt x="664" y="109"/>
                    </a:cubicBezTo>
                    <a:cubicBezTo>
                      <a:pt x="673" y="117"/>
                      <a:pt x="687" y="116"/>
                      <a:pt x="695" y="107"/>
                    </a:cubicBezTo>
                    <a:cubicBezTo>
                      <a:pt x="728" y="67"/>
                      <a:pt x="777" y="44"/>
                      <a:pt x="829" y="44"/>
                    </a:cubicBezTo>
                    <a:cubicBezTo>
                      <a:pt x="881" y="44"/>
                      <a:pt x="929" y="67"/>
                      <a:pt x="963" y="107"/>
                    </a:cubicBezTo>
                    <a:cubicBezTo>
                      <a:pt x="967" y="112"/>
                      <a:pt x="973" y="114"/>
                      <a:pt x="980" y="114"/>
                    </a:cubicBezTo>
                    <a:cubicBezTo>
                      <a:pt x="985" y="114"/>
                      <a:pt x="990" y="113"/>
                      <a:pt x="994" y="109"/>
                    </a:cubicBezTo>
                    <a:close/>
                    <a:moveTo>
                      <a:pt x="1462" y="109"/>
                    </a:moveTo>
                    <a:cubicBezTo>
                      <a:pt x="1471" y="101"/>
                      <a:pt x="1472" y="88"/>
                      <a:pt x="1465" y="78"/>
                    </a:cubicBezTo>
                    <a:cubicBezTo>
                      <a:pt x="1423" y="29"/>
                      <a:pt x="1362" y="0"/>
                      <a:pt x="1297" y="0"/>
                    </a:cubicBezTo>
                    <a:cubicBezTo>
                      <a:pt x="1232" y="0"/>
                      <a:pt x="1171" y="29"/>
                      <a:pt x="1130" y="78"/>
                    </a:cubicBezTo>
                    <a:cubicBezTo>
                      <a:pt x="1122" y="88"/>
                      <a:pt x="1123" y="101"/>
                      <a:pt x="1132" y="109"/>
                    </a:cubicBezTo>
                    <a:cubicBezTo>
                      <a:pt x="1142" y="117"/>
                      <a:pt x="1155" y="116"/>
                      <a:pt x="1163" y="107"/>
                    </a:cubicBezTo>
                    <a:cubicBezTo>
                      <a:pt x="1197" y="67"/>
                      <a:pt x="1245" y="44"/>
                      <a:pt x="1297" y="44"/>
                    </a:cubicBezTo>
                    <a:cubicBezTo>
                      <a:pt x="1349" y="44"/>
                      <a:pt x="1398" y="67"/>
                      <a:pt x="1431" y="107"/>
                    </a:cubicBezTo>
                    <a:cubicBezTo>
                      <a:pt x="1435" y="112"/>
                      <a:pt x="1441" y="114"/>
                      <a:pt x="1448" y="114"/>
                    </a:cubicBezTo>
                    <a:cubicBezTo>
                      <a:pt x="1453" y="114"/>
                      <a:pt x="1458" y="113"/>
                      <a:pt x="1462" y="109"/>
                    </a:cubicBezTo>
                    <a:close/>
                    <a:moveTo>
                      <a:pt x="2060" y="662"/>
                    </a:moveTo>
                    <a:cubicBezTo>
                      <a:pt x="2018" y="612"/>
                      <a:pt x="1957" y="584"/>
                      <a:pt x="1893" y="584"/>
                    </a:cubicBezTo>
                    <a:cubicBezTo>
                      <a:pt x="1839" y="584"/>
                      <a:pt x="1788" y="603"/>
                      <a:pt x="1749" y="638"/>
                    </a:cubicBezTo>
                    <a:cubicBezTo>
                      <a:pt x="1760" y="647"/>
                      <a:pt x="1771" y="657"/>
                      <a:pt x="1781" y="667"/>
                    </a:cubicBezTo>
                    <a:cubicBezTo>
                      <a:pt x="1781" y="667"/>
                      <a:pt x="1781" y="668"/>
                      <a:pt x="1781" y="668"/>
                    </a:cubicBezTo>
                    <a:cubicBezTo>
                      <a:pt x="1813" y="642"/>
                      <a:pt x="1852" y="628"/>
                      <a:pt x="1893" y="628"/>
                    </a:cubicBezTo>
                    <a:cubicBezTo>
                      <a:pt x="1944" y="628"/>
                      <a:pt x="1993" y="651"/>
                      <a:pt x="2026" y="690"/>
                    </a:cubicBezTo>
                    <a:cubicBezTo>
                      <a:pt x="2031" y="695"/>
                      <a:pt x="2037" y="698"/>
                      <a:pt x="2043" y="698"/>
                    </a:cubicBezTo>
                    <a:cubicBezTo>
                      <a:pt x="2048" y="698"/>
                      <a:pt x="2053" y="696"/>
                      <a:pt x="2057" y="693"/>
                    </a:cubicBezTo>
                    <a:cubicBezTo>
                      <a:pt x="2067" y="685"/>
                      <a:pt x="2068" y="671"/>
                      <a:pt x="2060" y="662"/>
                    </a:cubicBezTo>
                    <a:close/>
                    <a:moveTo>
                      <a:pt x="377" y="638"/>
                    </a:moveTo>
                    <a:cubicBezTo>
                      <a:pt x="338" y="603"/>
                      <a:pt x="287" y="584"/>
                      <a:pt x="233" y="584"/>
                    </a:cubicBezTo>
                    <a:cubicBezTo>
                      <a:pt x="169" y="584"/>
                      <a:pt x="108" y="612"/>
                      <a:pt x="66" y="662"/>
                    </a:cubicBezTo>
                    <a:cubicBezTo>
                      <a:pt x="58" y="671"/>
                      <a:pt x="59" y="685"/>
                      <a:pt x="69" y="693"/>
                    </a:cubicBezTo>
                    <a:cubicBezTo>
                      <a:pt x="78" y="701"/>
                      <a:pt x="92" y="699"/>
                      <a:pt x="100" y="690"/>
                    </a:cubicBezTo>
                    <a:cubicBezTo>
                      <a:pt x="133" y="651"/>
                      <a:pt x="182" y="628"/>
                      <a:pt x="233" y="628"/>
                    </a:cubicBezTo>
                    <a:cubicBezTo>
                      <a:pt x="274" y="628"/>
                      <a:pt x="313" y="642"/>
                      <a:pt x="344" y="667"/>
                    </a:cubicBezTo>
                    <a:cubicBezTo>
                      <a:pt x="355" y="657"/>
                      <a:pt x="366" y="647"/>
                      <a:pt x="377" y="638"/>
                    </a:cubicBezTo>
                    <a:close/>
                    <a:moveTo>
                      <a:pt x="2052" y="1567"/>
                    </a:moveTo>
                    <a:cubicBezTo>
                      <a:pt x="2030" y="1534"/>
                      <a:pt x="2004" y="1506"/>
                      <a:pt x="1974" y="1492"/>
                    </a:cubicBezTo>
                    <a:cubicBezTo>
                      <a:pt x="1885" y="1451"/>
                      <a:pt x="1720" y="1449"/>
                      <a:pt x="1720" y="1449"/>
                    </a:cubicBezTo>
                    <a:cubicBezTo>
                      <a:pt x="1720" y="1449"/>
                      <a:pt x="1614" y="1537"/>
                      <a:pt x="1533" y="1602"/>
                    </a:cubicBezTo>
                    <a:cubicBezTo>
                      <a:pt x="1530" y="1604"/>
                      <a:pt x="1527" y="1604"/>
                      <a:pt x="1524" y="1602"/>
                    </a:cubicBezTo>
                    <a:cubicBezTo>
                      <a:pt x="1464" y="1555"/>
                      <a:pt x="1337" y="1449"/>
                      <a:pt x="1337" y="1449"/>
                    </a:cubicBezTo>
                    <a:cubicBezTo>
                      <a:pt x="1337" y="1449"/>
                      <a:pt x="1197" y="1451"/>
                      <a:pt x="1105" y="1483"/>
                    </a:cubicBezTo>
                    <a:cubicBezTo>
                      <a:pt x="1123" y="1499"/>
                      <a:pt x="1139" y="1519"/>
                      <a:pt x="1155" y="1543"/>
                    </a:cubicBezTo>
                    <a:cubicBezTo>
                      <a:pt x="1208" y="1621"/>
                      <a:pt x="1235" y="1714"/>
                      <a:pt x="1235" y="1811"/>
                    </a:cubicBezTo>
                    <a:cubicBezTo>
                      <a:pt x="1235" y="1814"/>
                      <a:pt x="1235" y="1814"/>
                      <a:pt x="1235" y="1814"/>
                    </a:cubicBezTo>
                    <a:cubicBezTo>
                      <a:pt x="1235" y="1821"/>
                      <a:pt x="1234" y="1829"/>
                      <a:pt x="1231" y="1836"/>
                    </a:cubicBezTo>
                    <a:cubicBezTo>
                      <a:pt x="2102" y="1836"/>
                      <a:pt x="2102" y="1836"/>
                      <a:pt x="2102" y="1836"/>
                    </a:cubicBezTo>
                    <a:cubicBezTo>
                      <a:pt x="2114" y="1836"/>
                      <a:pt x="2124" y="1826"/>
                      <a:pt x="2124" y="1814"/>
                    </a:cubicBezTo>
                    <a:cubicBezTo>
                      <a:pt x="2124" y="1811"/>
                      <a:pt x="2124" y="1811"/>
                      <a:pt x="2124" y="1811"/>
                    </a:cubicBezTo>
                    <a:cubicBezTo>
                      <a:pt x="2124" y="1724"/>
                      <a:pt x="2100" y="1639"/>
                      <a:pt x="2052" y="1567"/>
                    </a:cubicBezTo>
                    <a:close/>
                    <a:moveTo>
                      <a:pt x="1191" y="1811"/>
                    </a:moveTo>
                    <a:cubicBezTo>
                      <a:pt x="1191" y="1724"/>
                      <a:pt x="1167" y="1639"/>
                      <a:pt x="1119" y="1567"/>
                    </a:cubicBezTo>
                    <a:cubicBezTo>
                      <a:pt x="1097" y="1534"/>
                      <a:pt x="1071" y="1506"/>
                      <a:pt x="1042" y="1492"/>
                    </a:cubicBezTo>
                    <a:cubicBezTo>
                      <a:pt x="952" y="1451"/>
                      <a:pt x="787" y="1449"/>
                      <a:pt x="787" y="1449"/>
                    </a:cubicBezTo>
                    <a:cubicBezTo>
                      <a:pt x="787" y="1449"/>
                      <a:pt x="787" y="1449"/>
                      <a:pt x="787" y="1449"/>
                    </a:cubicBezTo>
                    <a:cubicBezTo>
                      <a:pt x="787" y="1449"/>
                      <a:pt x="722" y="1541"/>
                      <a:pt x="592" y="1541"/>
                    </a:cubicBezTo>
                    <a:cubicBezTo>
                      <a:pt x="599" y="1541"/>
                      <a:pt x="599" y="1541"/>
                      <a:pt x="599" y="1541"/>
                    </a:cubicBezTo>
                    <a:cubicBezTo>
                      <a:pt x="469" y="1541"/>
                      <a:pt x="404" y="1449"/>
                      <a:pt x="404" y="1449"/>
                    </a:cubicBezTo>
                    <a:cubicBezTo>
                      <a:pt x="404" y="1449"/>
                      <a:pt x="404" y="1449"/>
                      <a:pt x="404" y="1449"/>
                    </a:cubicBezTo>
                    <a:cubicBezTo>
                      <a:pt x="404" y="1449"/>
                      <a:pt x="239" y="1451"/>
                      <a:pt x="150" y="1492"/>
                    </a:cubicBezTo>
                    <a:cubicBezTo>
                      <a:pt x="120" y="1506"/>
                      <a:pt x="94" y="1534"/>
                      <a:pt x="72" y="1567"/>
                    </a:cubicBezTo>
                    <a:cubicBezTo>
                      <a:pt x="24" y="1639"/>
                      <a:pt x="0" y="1724"/>
                      <a:pt x="0" y="1811"/>
                    </a:cubicBezTo>
                    <a:cubicBezTo>
                      <a:pt x="0" y="1814"/>
                      <a:pt x="0" y="1814"/>
                      <a:pt x="0" y="1814"/>
                    </a:cubicBezTo>
                    <a:cubicBezTo>
                      <a:pt x="0" y="1826"/>
                      <a:pt x="10" y="1836"/>
                      <a:pt x="22" y="1836"/>
                    </a:cubicBezTo>
                    <a:cubicBezTo>
                      <a:pt x="1169" y="1836"/>
                      <a:pt x="1169" y="1836"/>
                      <a:pt x="1169" y="1836"/>
                    </a:cubicBezTo>
                    <a:cubicBezTo>
                      <a:pt x="1181" y="1836"/>
                      <a:pt x="1191" y="1826"/>
                      <a:pt x="1191" y="1814"/>
                    </a:cubicBezTo>
                    <a:lnTo>
                      <a:pt x="1191" y="1811"/>
                    </a:lnTo>
                    <a:close/>
                    <a:moveTo>
                      <a:pt x="1228" y="693"/>
                    </a:moveTo>
                    <a:cubicBezTo>
                      <a:pt x="1237" y="685"/>
                      <a:pt x="1238" y="671"/>
                      <a:pt x="1230" y="662"/>
                    </a:cubicBezTo>
                    <a:cubicBezTo>
                      <a:pt x="1189" y="612"/>
                      <a:pt x="1128" y="584"/>
                      <a:pt x="1063" y="584"/>
                    </a:cubicBezTo>
                    <a:cubicBezTo>
                      <a:pt x="998" y="584"/>
                      <a:pt x="937" y="612"/>
                      <a:pt x="896" y="662"/>
                    </a:cubicBezTo>
                    <a:cubicBezTo>
                      <a:pt x="888" y="671"/>
                      <a:pt x="889" y="685"/>
                      <a:pt x="898" y="693"/>
                    </a:cubicBezTo>
                    <a:cubicBezTo>
                      <a:pt x="908" y="701"/>
                      <a:pt x="921" y="699"/>
                      <a:pt x="929" y="690"/>
                    </a:cubicBezTo>
                    <a:cubicBezTo>
                      <a:pt x="963" y="651"/>
                      <a:pt x="1011" y="628"/>
                      <a:pt x="1063" y="628"/>
                    </a:cubicBezTo>
                    <a:cubicBezTo>
                      <a:pt x="1115" y="628"/>
                      <a:pt x="1163" y="651"/>
                      <a:pt x="1197" y="690"/>
                    </a:cubicBezTo>
                    <a:cubicBezTo>
                      <a:pt x="1201" y="695"/>
                      <a:pt x="1207" y="698"/>
                      <a:pt x="1214" y="698"/>
                    </a:cubicBezTo>
                    <a:cubicBezTo>
                      <a:pt x="1219" y="698"/>
                      <a:pt x="1224" y="696"/>
                      <a:pt x="1228" y="693"/>
                    </a:cubicBezTo>
                    <a:close/>
                    <a:moveTo>
                      <a:pt x="1255" y="1157"/>
                    </a:moveTo>
                    <a:cubicBezTo>
                      <a:pt x="1275" y="1207"/>
                      <a:pt x="1328" y="1336"/>
                      <a:pt x="1356" y="1362"/>
                    </a:cubicBezTo>
                    <a:cubicBezTo>
                      <a:pt x="1358" y="1363"/>
                      <a:pt x="1361" y="1365"/>
                      <a:pt x="1363" y="1367"/>
                    </a:cubicBezTo>
                    <a:cubicBezTo>
                      <a:pt x="1363" y="1414"/>
                      <a:pt x="1363" y="1414"/>
                      <a:pt x="1363" y="1414"/>
                    </a:cubicBezTo>
                    <a:cubicBezTo>
                      <a:pt x="1365" y="1415"/>
                      <a:pt x="1365" y="1415"/>
                      <a:pt x="1365" y="1415"/>
                    </a:cubicBezTo>
                    <a:cubicBezTo>
                      <a:pt x="1365" y="1416"/>
                      <a:pt x="1383" y="1430"/>
                      <a:pt x="1407" y="1450"/>
                    </a:cubicBezTo>
                    <a:cubicBezTo>
                      <a:pt x="1407" y="1399"/>
                      <a:pt x="1407" y="1399"/>
                      <a:pt x="1407" y="1399"/>
                    </a:cubicBezTo>
                    <a:cubicBezTo>
                      <a:pt x="1444" y="1422"/>
                      <a:pt x="1492" y="1445"/>
                      <a:pt x="1528" y="1445"/>
                    </a:cubicBezTo>
                    <a:cubicBezTo>
                      <a:pt x="1565" y="1445"/>
                      <a:pt x="1613" y="1422"/>
                      <a:pt x="1649" y="1399"/>
                    </a:cubicBezTo>
                    <a:cubicBezTo>
                      <a:pt x="1649" y="1450"/>
                      <a:pt x="1649" y="1450"/>
                      <a:pt x="1649" y="1450"/>
                    </a:cubicBezTo>
                    <a:cubicBezTo>
                      <a:pt x="1675" y="1430"/>
                      <a:pt x="1692" y="1415"/>
                      <a:pt x="1692" y="1415"/>
                    </a:cubicBezTo>
                    <a:cubicBezTo>
                      <a:pt x="1693" y="1414"/>
                      <a:pt x="1693" y="1414"/>
                      <a:pt x="1693" y="1414"/>
                    </a:cubicBezTo>
                    <a:cubicBezTo>
                      <a:pt x="1693" y="1368"/>
                      <a:pt x="1693" y="1368"/>
                      <a:pt x="1693" y="1368"/>
                    </a:cubicBezTo>
                    <a:cubicBezTo>
                      <a:pt x="1696" y="1365"/>
                      <a:pt x="1699" y="1363"/>
                      <a:pt x="1701" y="1362"/>
                    </a:cubicBezTo>
                    <a:cubicBezTo>
                      <a:pt x="1729" y="1336"/>
                      <a:pt x="1782" y="1207"/>
                      <a:pt x="1802" y="1157"/>
                    </a:cubicBezTo>
                    <a:cubicBezTo>
                      <a:pt x="1837" y="1135"/>
                      <a:pt x="1846" y="1097"/>
                      <a:pt x="1849" y="1081"/>
                    </a:cubicBezTo>
                    <a:cubicBezTo>
                      <a:pt x="1849" y="1079"/>
                      <a:pt x="1849" y="1078"/>
                      <a:pt x="1849" y="1076"/>
                    </a:cubicBezTo>
                    <a:cubicBezTo>
                      <a:pt x="1796" y="1101"/>
                      <a:pt x="1796" y="1101"/>
                      <a:pt x="1796" y="1101"/>
                    </a:cubicBezTo>
                    <a:cubicBezTo>
                      <a:pt x="1791" y="1109"/>
                      <a:pt x="1784" y="1117"/>
                      <a:pt x="1774" y="1122"/>
                    </a:cubicBezTo>
                    <a:cubicBezTo>
                      <a:pt x="1769" y="1124"/>
                      <a:pt x="1766" y="1129"/>
                      <a:pt x="1764" y="1134"/>
                    </a:cubicBezTo>
                    <a:cubicBezTo>
                      <a:pt x="1731" y="1217"/>
                      <a:pt x="1687" y="1315"/>
                      <a:pt x="1671" y="1329"/>
                    </a:cubicBezTo>
                    <a:cubicBezTo>
                      <a:pt x="1644" y="1353"/>
                      <a:pt x="1568" y="1401"/>
                      <a:pt x="1528" y="1401"/>
                    </a:cubicBezTo>
                    <a:cubicBezTo>
                      <a:pt x="1489" y="1401"/>
                      <a:pt x="1413" y="1353"/>
                      <a:pt x="1385" y="1329"/>
                    </a:cubicBezTo>
                    <a:cubicBezTo>
                      <a:pt x="1370" y="1315"/>
                      <a:pt x="1326" y="1217"/>
                      <a:pt x="1293" y="1134"/>
                    </a:cubicBezTo>
                    <a:cubicBezTo>
                      <a:pt x="1291" y="1129"/>
                      <a:pt x="1287" y="1124"/>
                      <a:pt x="1283" y="1122"/>
                    </a:cubicBezTo>
                    <a:cubicBezTo>
                      <a:pt x="1273" y="1117"/>
                      <a:pt x="1266" y="1109"/>
                      <a:pt x="1261" y="1101"/>
                    </a:cubicBezTo>
                    <a:cubicBezTo>
                      <a:pt x="1208" y="1076"/>
                      <a:pt x="1208" y="1076"/>
                      <a:pt x="1208" y="1076"/>
                    </a:cubicBezTo>
                    <a:cubicBezTo>
                      <a:pt x="1208" y="1078"/>
                      <a:pt x="1208" y="1080"/>
                      <a:pt x="1208" y="1083"/>
                    </a:cubicBezTo>
                    <a:cubicBezTo>
                      <a:pt x="1212" y="1102"/>
                      <a:pt x="1222" y="1136"/>
                      <a:pt x="1255" y="1157"/>
                    </a:cubicBezTo>
                    <a:close/>
                    <a:moveTo>
                      <a:pt x="322" y="1157"/>
                    </a:moveTo>
                    <a:cubicBezTo>
                      <a:pt x="342" y="1207"/>
                      <a:pt x="395" y="1336"/>
                      <a:pt x="423" y="1362"/>
                    </a:cubicBezTo>
                    <a:cubicBezTo>
                      <a:pt x="425" y="1363"/>
                      <a:pt x="428" y="1365"/>
                      <a:pt x="431" y="1368"/>
                    </a:cubicBezTo>
                    <a:cubicBezTo>
                      <a:pt x="431" y="1411"/>
                      <a:pt x="431" y="1411"/>
                      <a:pt x="431" y="1411"/>
                    </a:cubicBezTo>
                    <a:cubicBezTo>
                      <a:pt x="440" y="1423"/>
                      <a:pt x="440" y="1423"/>
                      <a:pt x="440" y="1423"/>
                    </a:cubicBezTo>
                    <a:cubicBezTo>
                      <a:pt x="441" y="1425"/>
                      <a:pt x="452" y="1440"/>
                      <a:pt x="475" y="1457"/>
                    </a:cubicBezTo>
                    <a:cubicBezTo>
                      <a:pt x="475" y="1399"/>
                      <a:pt x="475" y="1399"/>
                      <a:pt x="475" y="1399"/>
                    </a:cubicBezTo>
                    <a:cubicBezTo>
                      <a:pt x="511" y="1422"/>
                      <a:pt x="559" y="1445"/>
                      <a:pt x="595" y="1445"/>
                    </a:cubicBezTo>
                    <a:cubicBezTo>
                      <a:pt x="632" y="1445"/>
                      <a:pt x="680" y="1422"/>
                      <a:pt x="717" y="1399"/>
                    </a:cubicBezTo>
                    <a:cubicBezTo>
                      <a:pt x="717" y="1457"/>
                      <a:pt x="717" y="1457"/>
                      <a:pt x="717" y="1457"/>
                    </a:cubicBezTo>
                    <a:cubicBezTo>
                      <a:pt x="740" y="1440"/>
                      <a:pt x="751" y="1424"/>
                      <a:pt x="751" y="1423"/>
                    </a:cubicBezTo>
                    <a:cubicBezTo>
                      <a:pt x="761" y="1411"/>
                      <a:pt x="761" y="1411"/>
                      <a:pt x="761" y="1411"/>
                    </a:cubicBezTo>
                    <a:cubicBezTo>
                      <a:pt x="761" y="1367"/>
                      <a:pt x="761" y="1367"/>
                      <a:pt x="761" y="1367"/>
                    </a:cubicBezTo>
                    <a:cubicBezTo>
                      <a:pt x="763" y="1365"/>
                      <a:pt x="766" y="1363"/>
                      <a:pt x="768" y="1362"/>
                    </a:cubicBezTo>
                    <a:cubicBezTo>
                      <a:pt x="796" y="1336"/>
                      <a:pt x="849" y="1207"/>
                      <a:pt x="869" y="1157"/>
                    </a:cubicBezTo>
                    <a:cubicBezTo>
                      <a:pt x="904" y="1135"/>
                      <a:pt x="913" y="1097"/>
                      <a:pt x="916" y="1081"/>
                    </a:cubicBezTo>
                    <a:cubicBezTo>
                      <a:pt x="916" y="1079"/>
                      <a:pt x="916" y="1078"/>
                      <a:pt x="916" y="1076"/>
                    </a:cubicBezTo>
                    <a:cubicBezTo>
                      <a:pt x="863" y="1101"/>
                      <a:pt x="863" y="1101"/>
                      <a:pt x="863" y="1101"/>
                    </a:cubicBezTo>
                    <a:cubicBezTo>
                      <a:pt x="858" y="1109"/>
                      <a:pt x="851" y="1117"/>
                      <a:pt x="841" y="1122"/>
                    </a:cubicBezTo>
                    <a:cubicBezTo>
                      <a:pt x="836" y="1124"/>
                      <a:pt x="833" y="1129"/>
                      <a:pt x="831" y="1134"/>
                    </a:cubicBezTo>
                    <a:cubicBezTo>
                      <a:pt x="798" y="1217"/>
                      <a:pt x="754" y="1315"/>
                      <a:pt x="738" y="1329"/>
                    </a:cubicBezTo>
                    <a:cubicBezTo>
                      <a:pt x="711" y="1353"/>
                      <a:pt x="635" y="1401"/>
                      <a:pt x="595" y="1401"/>
                    </a:cubicBezTo>
                    <a:cubicBezTo>
                      <a:pt x="556" y="1401"/>
                      <a:pt x="480" y="1353"/>
                      <a:pt x="452" y="1329"/>
                    </a:cubicBezTo>
                    <a:cubicBezTo>
                      <a:pt x="437" y="1315"/>
                      <a:pt x="393" y="1217"/>
                      <a:pt x="360" y="1134"/>
                    </a:cubicBezTo>
                    <a:cubicBezTo>
                      <a:pt x="358" y="1129"/>
                      <a:pt x="354" y="1124"/>
                      <a:pt x="350" y="1122"/>
                    </a:cubicBezTo>
                    <a:cubicBezTo>
                      <a:pt x="339" y="1117"/>
                      <a:pt x="333" y="1109"/>
                      <a:pt x="328" y="1101"/>
                    </a:cubicBezTo>
                    <a:cubicBezTo>
                      <a:pt x="275" y="1076"/>
                      <a:pt x="275" y="1076"/>
                      <a:pt x="275" y="1076"/>
                    </a:cubicBezTo>
                    <a:cubicBezTo>
                      <a:pt x="275" y="1078"/>
                      <a:pt x="275" y="1080"/>
                      <a:pt x="275" y="1083"/>
                    </a:cubicBezTo>
                    <a:cubicBezTo>
                      <a:pt x="279" y="1102"/>
                      <a:pt x="289" y="1136"/>
                      <a:pt x="322" y="11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30" name="Freeform 21">
                <a:extLst>
                  <a:ext uri="{FF2B5EF4-FFF2-40B4-BE49-F238E27FC236}">
                    <a16:creationId xmlns:a16="http://schemas.microsoft.com/office/drawing/2014/main" id="{00A13840-2030-E0DA-EAF3-A3C94C3F6912}"/>
                  </a:ext>
                </a:extLst>
              </p:cNvPr>
              <p:cNvSpPr>
                <a:spLocks noEditPoints="1"/>
              </p:cNvSpPr>
              <p:nvPr/>
            </p:nvSpPr>
            <p:spPr bwMode="auto">
              <a:xfrm>
                <a:off x="5540884" y="3203448"/>
                <a:ext cx="1150239" cy="575691"/>
              </a:xfrm>
              <a:custGeom>
                <a:avLst/>
                <a:gdLst>
                  <a:gd name="T0" fmla="*/ 1542 w 1612"/>
                  <a:gd name="T1" fmla="*/ 422 h 806"/>
                  <a:gd name="T2" fmla="*/ 1542 w 1612"/>
                  <a:gd name="T3" fmla="*/ 421 h 806"/>
                  <a:gd name="T4" fmla="*/ 1508 w 1612"/>
                  <a:gd name="T5" fmla="*/ 469 h 806"/>
                  <a:gd name="T6" fmla="*/ 1505 w 1612"/>
                  <a:gd name="T7" fmla="*/ 470 h 806"/>
                  <a:gd name="T8" fmla="*/ 1485 w 1612"/>
                  <a:gd name="T9" fmla="*/ 470 h 806"/>
                  <a:gd name="T10" fmla="*/ 1483 w 1612"/>
                  <a:gd name="T11" fmla="*/ 470 h 806"/>
                  <a:gd name="T12" fmla="*/ 1074 w 1612"/>
                  <a:gd name="T13" fmla="*/ 253 h 806"/>
                  <a:gd name="T14" fmla="*/ 1070 w 1612"/>
                  <a:gd name="T15" fmla="*/ 253 h 806"/>
                  <a:gd name="T16" fmla="*/ 949 w 1612"/>
                  <a:gd name="T17" fmla="*/ 445 h 806"/>
                  <a:gd name="T18" fmla="*/ 949 w 1612"/>
                  <a:gd name="T19" fmla="*/ 444 h 806"/>
                  <a:gd name="T20" fmla="*/ 932 w 1612"/>
                  <a:gd name="T21" fmla="*/ 315 h 806"/>
                  <a:gd name="T22" fmla="*/ 1242 w 1612"/>
                  <a:gd name="T23" fmla="*/ 0 h 806"/>
                  <a:gd name="T24" fmla="*/ 1553 w 1612"/>
                  <a:gd name="T25" fmla="*/ 315 h 806"/>
                  <a:gd name="T26" fmla="*/ 1542 w 1612"/>
                  <a:gd name="T27" fmla="*/ 422 h 806"/>
                  <a:gd name="T28" fmla="*/ 619 w 1612"/>
                  <a:gd name="T29" fmla="*/ 317 h 806"/>
                  <a:gd name="T30" fmla="*/ 310 w 1612"/>
                  <a:gd name="T31" fmla="*/ 0 h 806"/>
                  <a:gd name="T32" fmla="*/ 0 w 1612"/>
                  <a:gd name="T33" fmla="*/ 317 h 806"/>
                  <a:gd name="T34" fmla="*/ 12 w 1612"/>
                  <a:gd name="T35" fmla="*/ 427 h 806"/>
                  <a:gd name="T36" fmla="*/ 12 w 1612"/>
                  <a:gd name="T37" fmla="*/ 428 h 806"/>
                  <a:gd name="T38" fmla="*/ 43 w 1612"/>
                  <a:gd name="T39" fmla="*/ 467 h 806"/>
                  <a:gd name="T40" fmla="*/ 64 w 1612"/>
                  <a:gd name="T41" fmla="*/ 469 h 806"/>
                  <a:gd name="T42" fmla="*/ 140 w 1612"/>
                  <a:gd name="T43" fmla="*/ 254 h 806"/>
                  <a:gd name="T44" fmla="*/ 547 w 1612"/>
                  <a:gd name="T45" fmla="*/ 240 h 806"/>
                  <a:gd name="T46" fmla="*/ 550 w 1612"/>
                  <a:gd name="T47" fmla="*/ 473 h 806"/>
                  <a:gd name="T48" fmla="*/ 573 w 1612"/>
                  <a:gd name="T49" fmla="*/ 473 h 806"/>
                  <a:gd name="T50" fmla="*/ 608 w 1612"/>
                  <a:gd name="T51" fmla="*/ 424 h 806"/>
                  <a:gd name="T52" fmla="*/ 608 w 1612"/>
                  <a:gd name="T53" fmla="*/ 424 h 806"/>
                  <a:gd name="T54" fmla="*/ 619 w 1612"/>
                  <a:gd name="T55" fmla="*/ 317 h 806"/>
                  <a:gd name="T56" fmla="*/ 1033 w 1612"/>
                  <a:gd name="T57" fmla="*/ 780 h 806"/>
                  <a:gd name="T58" fmla="*/ 946 w 1612"/>
                  <a:gd name="T59" fmla="*/ 612 h 806"/>
                  <a:gd name="T60" fmla="*/ 872 w 1612"/>
                  <a:gd name="T61" fmla="*/ 756 h 806"/>
                  <a:gd name="T62" fmla="*/ 949 w 1612"/>
                  <a:gd name="T63" fmla="*/ 806 h 806"/>
                  <a:gd name="T64" fmla="*/ 1033 w 1612"/>
                  <a:gd name="T65" fmla="*/ 799 h 806"/>
                  <a:gd name="T66" fmla="*/ 1033 w 1612"/>
                  <a:gd name="T67" fmla="*/ 780 h 806"/>
                  <a:gd name="T68" fmla="*/ 1538 w 1612"/>
                  <a:gd name="T69" fmla="*/ 613 h 806"/>
                  <a:gd name="T70" fmla="*/ 1451 w 1612"/>
                  <a:gd name="T71" fmla="*/ 781 h 806"/>
                  <a:gd name="T72" fmla="*/ 1451 w 1612"/>
                  <a:gd name="T73" fmla="*/ 799 h 806"/>
                  <a:gd name="T74" fmla="*/ 1536 w 1612"/>
                  <a:gd name="T75" fmla="*/ 806 h 806"/>
                  <a:gd name="T76" fmla="*/ 1612 w 1612"/>
                  <a:gd name="T77" fmla="*/ 756 h 806"/>
                  <a:gd name="T78" fmla="*/ 1538 w 1612"/>
                  <a:gd name="T79" fmla="*/ 613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2" h="806">
                    <a:moveTo>
                      <a:pt x="1542" y="422"/>
                    </a:moveTo>
                    <a:cubicBezTo>
                      <a:pt x="1542" y="422"/>
                      <a:pt x="1542" y="421"/>
                      <a:pt x="1542" y="421"/>
                    </a:cubicBezTo>
                    <a:cubicBezTo>
                      <a:pt x="1541" y="422"/>
                      <a:pt x="1536" y="437"/>
                      <a:pt x="1508" y="469"/>
                    </a:cubicBezTo>
                    <a:cubicBezTo>
                      <a:pt x="1507" y="470"/>
                      <a:pt x="1506" y="470"/>
                      <a:pt x="1505" y="470"/>
                    </a:cubicBezTo>
                    <a:cubicBezTo>
                      <a:pt x="1485" y="470"/>
                      <a:pt x="1485" y="470"/>
                      <a:pt x="1485" y="470"/>
                    </a:cubicBezTo>
                    <a:cubicBezTo>
                      <a:pt x="1484" y="470"/>
                      <a:pt x="1484" y="470"/>
                      <a:pt x="1483" y="470"/>
                    </a:cubicBezTo>
                    <a:cubicBezTo>
                      <a:pt x="1074" y="253"/>
                      <a:pt x="1074" y="253"/>
                      <a:pt x="1074" y="253"/>
                    </a:cubicBezTo>
                    <a:cubicBezTo>
                      <a:pt x="1073" y="253"/>
                      <a:pt x="1071" y="253"/>
                      <a:pt x="1070" y="253"/>
                    </a:cubicBezTo>
                    <a:cubicBezTo>
                      <a:pt x="979" y="283"/>
                      <a:pt x="980" y="472"/>
                      <a:pt x="949" y="445"/>
                    </a:cubicBezTo>
                    <a:cubicBezTo>
                      <a:pt x="949" y="444"/>
                      <a:pt x="949" y="444"/>
                      <a:pt x="949" y="444"/>
                    </a:cubicBezTo>
                    <a:cubicBezTo>
                      <a:pt x="936" y="410"/>
                      <a:pt x="932" y="354"/>
                      <a:pt x="932" y="315"/>
                    </a:cubicBezTo>
                    <a:cubicBezTo>
                      <a:pt x="932" y="141"/>
                      <a:pt x="1067" y="0"/>
                      <a:pt x="1242" y="0"/>
                    </a:cubicBezTo>
                    <a:cubicBezTo>
                      <a:pt x="1418" y="0"/>
                      <a:pt x="1553" y="141"/>
                      <a:pt x="1553" y="315"/>
                    </a:cubicBezTo>
                    <a:cubicBezTo>
                      <a:pt x="1553" y="353"/>
                      <a:pt x="1554" y="389"/>
                      <a:pt x="1542" y="422"/>
                    </a:cubicBezTo>
                    <a:close/>
                    <a:moveTo>
                      <a:pt x="619" y="317"/>
                    </a:moveTo>
                    <a:cubicBezTo>
                      <a:pt x="619" y="142"/>
                      <a:pt x="485" y="0"/>
                      <a:pt x="310" y="0"/>
                    </a:cubicBezTo>
                    <a:cubicBezTo>
                      <a:pt x="134" y="0"/>
                      <a:pt x="0" y="142"/>
                      <a:pt x="0" y="317"/>
                    </a:cubicBezTo>
                    <a:cubicBezTo>
                      <a:pt x="0" y="356"/>
                      <a:pt x="0" y="393"/>
                      <a:pt x="12" y="427"/>
                    </a:cubicBezTo>
                    <a:cubicBezTo>
                      <a:pt x="12" y="428"/>
                      <a:pt x="12" y="428"/>
                      <a:pt x="12" y="428"/>
                    </a:cubicBezTo>
                    <a:cubicBezTo>
                      <a:pt x="43" y="456"/>
                      <a:pt x="43" y="467"/>
                      <a:pt x="43" y="467"/>
                    </a:cubicBezTo>
                    <a:cubicBezTo>
                      <a:pt x="64" y="469"/>
                      <a:pt x="64" y="469"/>
                      <a:pt x="64" y="469"/>
                    </a:cubicBezTo>
                    <a:cubicBezTo>
                      <a:pt x="64" y="469"/>
                      <a:pt x="47" y="283"/>
                      <a:pt x="140" y="254"/>
                    </a:cubicBezTo>
                    <a:cubicBezTo>
                      <a:pt x="140" y="254"/>
                      <a:pt x="512" y="418"/>
                      <a:pt x="547" y="240"/>
                    </a:cubicBezTo>
                    <a:cubicBezTo>
                      <a:pt x="550" y="462"/>
                      <a:pt x="550" y="473"/>
                      <a:pt x="550" y="473"/>
                    </a:cubicBezTo>
                    <a:cubicBezTo>
                      <a:pt x="573" y="473"/>
                      <a:pt x="573" y="473"/>
                      <a:pt x="573" y="473"/>
                    </a:cubicBezTo>
                    <a:cubicBezTo>
                      <a:pt x="602" y="440"/>
                      <a:pt x="607" y="424"/>
                      <a:pt x="608" y="424"/>
                    </a:cubicBezTo>
                    <a:cubicBezTo>
                      <a:pt x="608" y="424"/>
                      <a:pt x="608" y="424"/>
                      <a:pt x="608" y="424"/>
                    </a:cubicBezTo>
                    <a:cubicBezTo>
                      <a:pt x="620" y="391"/>
                      <a:pt x="619" y="355"/>
                      <a:pt x="619" y="317"/>
                    </a:cubicBezTo>
                    <a:close/>
                    <a:moveTo>
                      <a:pt x="1033" y="780"/>
                    </a:moveTo>
                    <a:cubicBezTo>
                      <a:pt x="1011" y="755"/>
                      <a:pt x="982" y="699"/>
                      <a:pt x="946" y="612"/>
                    </a:cubicBezTo>
                    <a:cubicBezTo>
                      <a:pt x="943" y="671"/>
                      <a:pt x="933" y="750"/>
                      <a:pt x="872" y="756"/>
                    </a:cubicBezTo>
                    <a:cubicBezTo>
                      <a:pt x="899" y="783"/>
                      <a:pt x="925" y="798"/>
                      <a:pt x="949" y="806"/>
                    </a:cubicBezTo>
                    <a:cubicBezTo>
                      <a:pt x="984" y="802"/>
                      <a:pt x="1015" y="800"/>
                      <a:pt x="1033" y="799"/>
                    </a:cubicBezTo>
                    <a:lnTo>
                      <a:pt x="1033" y="780"/>
                    </a:lnTo>
                    <a:close/>
                    <a:moveTo>
                      <a:pt x="1538" y="613"/>
                    </a:moveTo>
                    <a:cubicBezTo>
                      <a:pt x="1502" y="699"/>
                      <a:pt x="1473" y="755"/>
                      <a:pt x="1451" y="781"/>
                    </a:cubicBezTo>
                    <a:cubicBezTo>
                      <a:pt x="1451" y="799"/>
                      <a:pt x="1451" y="799"/>
                      <a:pt x="1451" y="799"/>
                    </a:cubicBezTo>
                    <a:cubicBezTo>
                      <a:pt x="1469" y="800"/>
                      <a:pt x="1501" y="802"/>
                      <a:pt x="1536" y="806"/>
                    </a:cubicBezTo>
                    <a:cubicBezTo>
                      <a:pt x="1560" y="798"/>
                      <a:pt x="1586" y="783"/>
                      <a:pt x="1612" y="756"/>
                    </a:cubicBezTo>
                    <a:cubicBezTo>
                      <a:pt x="1552" y="750"/>
                      <a:pt x="1542" y="672"/>
                      <a:pt x="1538" y="61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31" name="bcgIcons_Office Building ">
            <a:extLst>
              <a:ext uri="{FF2B5EF4-FFF2-40B4-BE49-F238E27FC236}">
                <a16:creationId xmlns:a16="http://schemas.microsoft.com/office/drawing/2014/main" id="{5A8D49F7-C6D6-79DD-32F3-D48A38B11980}"/>
              </a:ext>
            </a:extLst>
          </p:cNvPr>
          <p:cNvGrpSpPr>
            <a:grpSpLocks noChangeAspect="1"/>
          </p:cNvGrpSpPr>
          <p:nvPr/>
        </p:nvGrpSpPr>
        <p:grpSpPr>
          <a:xfrm>
            <a:off x="1826890" y="2155923"/>
            <a:ext cx="719333" cy="720000"/>
            <a:chOff x="5273799" y="2606040"/>
            <a:chExt cx="1644396" cy="1645920"/>
          </a:xfrm>
        </p:grpSpPr>
        <p:sp>
          <p:nvSpPr>
            <p:cNvPr id="32" name="AutoShape 23">
              <a:extLst>
                <a:ext uri="{FF2B5EF4-FFF2-40B4-BE49-F238E27FC236}">
                  <a16:creationId xmlns:a16="http://schemas.microsoft.com/office/drawing/2014/main" id="{AE8DEC62-C130-0EA6-E338-8E0762CCB2C2}"/>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3" name="Group 2">
              <a:extLst>
                <a:ext uri="{FF2B5EF4-FFF2-40B4-BE49-F238E27FC236}">
                  <a16:creationId xmlns:a16="http://schemas.microsoft.com/office/drawing/2014/main" id="{73E9D99E-79D7-93BD-07E9-C12E58183E0E}"/>
                </a:ext>
              </a:extLst>
            </p:cNvPr>
            <p:cNvGrpSpPr/>
            <p:nvPr/>
          </p:nvGrpSpPr>
          <p:grpSpPr>
            <a:xfrm>
              <a:off x="5618604" y="2747391"/>
              <a:ext cx="954786" cy="1333881"/>
              <a:chOff x="5618604" y="2747391"/>
              <a:chExt cx="954786" cy="1333881"/>
            </a:xfrm>
          </p:grpSpPr>
          <p:sp>
            <p:nvSpPr>
              <p:cNvPr id="34" name="Freeform 25">
                <a:extLst>
                  <a:ext uri="{FF2B5EF4-FFF2-40B4-BE49-F238E27FC236}">
                    <a16:creationId xmlns:a16="http://schemas.microsoft.com/office/drawing/2014/main" id="{871A0931-AAA2-62FF-94F4-FDB82B870B21}"/>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35" name="Freeform 26">
                <a:extLst>
                  <a:ext uri="{FF2B5EF4-FFF2-40B4-BE49-F238E27FC236}">
                    <a16:creationId xmlns:a16="http://schemas.microsoft.com/office/drawing/2014/main" id="{80ED1391-41FE-FC15-207D-4D2A9418F221}"/>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grpSp>
        <p:nvGrpSpPr>
          <p:cNvPr id="37" name="bcgIcons_Office Building ">
            <a:extLst>
              <a:ext uri="{FF2B5EF4-FFF2-40B4-BE49-F238E27FC236}">
                <a16:creationId xmlns:a16="http://schemas.microsoft.com/office/drawing/2014/main" id="{124683C1-8BC0-3B58-3144-C8E6F541A9DD}"/>
              </a:ext>
            </a:extLst>
          </p:cNvPr>
          <p:cNvGrpSpPr>
            <a:grpSpLocks noChangeAspect="1"/>
          </p:cNvGrpSpPr>
          <p:nvPr/>
        </p:nvGrpSpPr>
        <p:grpSpPr>
          <a:xfrm>
            <a:off x="509925" y="3271957"/>
            <a:ext cx="719333" cy="720000"/>
            <a:chOff x="5273799" y="2606040"/>
            <a:chExt cx="1644396" cy="1645920"/>
          </a:xfrm>
        </p:grpSpPr>
        <p:sp>
          <p:nvSpPr>
            <p:cNvPr id="40" name="AutoShape 23">
              <a:extLst>
                <a:ext uri="{FF2B5EF4-FFF2-40B4-BE49-F238E27FC236}">
                  <a16:creationId xmlns:a16="http://schemas.microsoft.com/office/drawing/2014/main" id="{E387A5CB-D7F5-574A-9E31-605405A308D6}"/>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2">
              <a:extLst>
                <a:ext uri="{FF2B5EF4-FFF2-40B4-BE49-F238E27FC236}">
                  <a16:creationId xmlns:a16="http://schemas.microsoft.com/office/drawing/2014/main" id="{C058AF9A-F90F-A676-C7CA-5EEA35D8C7CC}"/>
                </a:ext>
              </a:extLst>
            </p:cNvPr>
            <p:cNvGrpSpPr/>
            <p:nvPr/>
          </p:nvGrpSpPr>
          <p:grpSpPr>
            <a:xfrm>
              <a:off x="5618604" y="2747391"/>
              <a:ext cx="954786" cy="1333881"/>
              <a:chOff x="5618604" y="2747391"/>
              <a:chExt cx="954786" cy="1333881"/>
            </a:xfrm>
          </p:grpSpPr>
          <p:sp>
            <p:nvSpPr>
              <p:cNvPr id="44" name="Freeform 25">
                <a:extLst>
                  <a:ext uri="{FF2B5EF4-FFF2-40B4-BE49-F238E27FC236}">
                    <a16:creationId xmlns:a16="http://schemas.microsoft.com/office/drawing/2014/main" id="{1CE647A1-42FC-0826-5DBF-E30F06DC0E33}"/>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46" name="Freeform 26">
                <a:extLst>
                  <a:ext uri="{FF2B5EF4-FFF2-40B4-BE49-F238E27FC236}">
                    <a16:creationId xmlns:a16="http://schemas.microsoft.com/office/drawing/2014/main" id="{56009180-FF6A-F3CA-625F-F3D6B44BA31C}"/>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cxnSp>
        <p:nvCxnSpPr>
          <p:cNvPr id="47" name="直線矢印コネクタ 46">
            <a:extLst>
              <a:ext uri="{FF2B5EF4-FFF2-40B4-BE49-F238E27FC236}">
                <a16:creationId xmlns:a16="http://schemas.microsoft.com/office/drawing/2014/main" id="{9330652D-9F19-F030-F9F8-AF1128DC2B2C}"/>
              </a:ext>
            </a:extLst>
          </p:cNvPr>
          <p:cNvCxnSpPr>
            <a:cxnSpLocks/>
            <a:stCxn id="4" idx="3"/>
          </p:cNvCxnSpPr>
          <p:nvPr/>
        </p:nvCxnSpPr>
        <p:spPr>
          <a:xfrm>
            <a:off x="1235913" y="1465840"/>
            <a:ext cx="686147" cy="626738"/>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284355E6-BA38-1506-0232-D808229AAA90}"/>
              </a:ext>
            </a:extLst>
          </p:cNvPr>
          <p:cNvCxnSpPr>
            <a:cxnSpLocks/>
            <a:stCxn id="40" idx="3"/>
          </p:cNvCxnSpPr>
          <p:nvPr/>
        </p:nvCxnSpPr>
        <p:spPr>
          <a:xfrm flipV="1">
            <a:off x="1229258" y="3001227"/>
            <a:ext cx="597632" cy="63073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818D8D73-E3F7-410D-3A6B-97BF26EDD9B1}"/>
              </a:ext>
            </a:extLst>
          </p:cNvPr>
          <p:cNvCxnSpPr>
            <a:cxnSpLocks/>
          </p:cNvCxnSpPr>
          <p:nvPr/>
        </p:nvCxnSpPr>
        <p:spPr>
          <a:xfrm flipH="1" flipV="1">
            <a:off x="1351300" y="1356458"/>
            <a:ext cx="654193" cy="615223"/>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nvGrpSpPr>
          <p:cNvPr id="50" name="グループ化 49">
            <a:extLst>
              <a:ext uri="{FF2B5EF4-FFF2-40B4-BE49-F238E27FC236}">
                <a16:creationId xmlns:a16="http://schemas.microsoft.com/office/drawing/2014/main" id="{9FED1CD7-7DC3-EA95-F266-91E2378C7F5C}"/>
              </a:ext>
            </a:extLst>
          </p:cNvPr>
          <p:cNvGrpSpPr/>
          <p:nvPr/>
        </p:nvGrpSpPr>
        <p:grpSpPr>
          <a:xfrm>
            <a:off x="1198616" y="2407344"/>
            <a:ext cx="642598" cy="123226"/>
            <a:chOff x="1472414" y="2896861"/>
            <a:chExt cx="444682" cy="123226"/>
          </a:xfrm>
        </p:grpSpPr>
        <p:cxnSp>
          <p:nvCxnSpPr>
            <p:cNvPr id="51" name="直線矢印コネクタ 50">
              <a:extLst>
                <a:ext uri="{FF2B5EF4-FFF2-40B4-BE49-F238E27FC236}">
                  <a16:creationId xmlns:a16="http://schemas.microsoft.com/office/drawing/2014/main" id="{8597DDA4-2954-0467-FDF2-B19EDC5EDD55}"/>
                </a:ext>
              </a:extLst>
            </p:cNvPr>
            <p:cNvCxnSpPr>
              <a:cxnSpLocks/>
            </p:cNvCxnSpPr>
            <p:nvPr/>
          </p:nvCxnSpPr>
          <p:spPr>
            <a:xfrm>
              <a:off x="1494534" y="3020087"/>
              <a:ext cx="422562"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AB1573E6-9C47-C763-0B87-B578D0C727F0}"/>
                </a:ext>
              </a:extLst>
            </p:cNvPr>
            <p:cNvCxnSpPr>
              <a:cxnSpLocks/>
            </p:cNvCxnSpPr>
            <p:nvPr/>
          </p:nvCxnSpPr>
          <p:spPr>
            <a:xfrm flipH="1">
              <a:off x="1472414" y="2896861"/>
              <a:ext cx="414438"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3" name="直線矢印コネクタ 52">
            <a:extLst>
              <a:ext uri="{FF2B5EF4-FFF2-40B4-BE49-F238E27FC236}">
                <a16:creationId xmlns:a16="http://schemas.microsoft.com/office/drawing/2014/main" id="{8E7461D1-1F70-39CD-FCFF-F210AD224A17}"/>
              </a:ext>
            </a:extLst>
          </p:cNvPr>
          <p:cNvCxnSpPr>
            <a:cxnSpLocks/>
          </p:cNvCxnSpPr>
          <p:nvPr/>
        </p:nvCxnSpPr>
        <p:spPr>
          <a:xfrm flipH="1">
            <a:off x="1337345" y="3062279"/>
            <a:ext cx="640378" cy="702069"/>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sp>
        <p:nvSpPr>
          <p:cNvPr id="54" name="正方形/長方形 53">
            <a:extLst>
              <a:ext uri="{FF2B5EF4-FFF2-40B4-BE49-F238E27FC236}">
                <a16:creationId xmlns:a16="http://schemas.microsoft.com/office/drawing/2014/main" id="{4C861FE1-9F9C-165D-1C39-D082B19FF1FD}"/>
              </a:ext>
            </a:extLst>
          </p:cNvPr>
          <p:cNvSpPr/>
          <p:nvPr/>
        </p:nvSpPr>
        <p:spPr>
          <a:xfrm>
            <a:off x="2458845" y="2640039"/>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buFont typeface="Trebuchet MS" panose="020B0603020202020204" pitchFamily="34" charset="0"/>
              <a:buChar char="​"/>
            </a:pPr>
            <a:r>
              <a:rPr lang="ja-JP" altLang="en-US" sz="800">
                <a:solidFill>
                  <a:srgbClr val="575757"/>
                </a:solidFill>
                <a:ea typeface="Meiryo UI" panose="020B0604030504040204" pitchFamily="50" charset="-128"/>
              </a:rPr>
              <a:t>サービス提供</a:t>
            </a:r>
            <a:endParaRPr lang="en-US" sz="800">
              <a:solidFill>
                <a:srgbClr val="575757"/>
              </a:solidFill>
              <a:ea typeface="Meiryo UI" panose="020B0604030504040204" pitchFamily="50" charset="-128"/>
            </a:endParaRPr>
          </a:p>
        </p:txBody>
      </p:sp>
      <p:sp>
        <p:nvSpPr>
          <p:cNvPr id="55" name="正方形/長方形 54">
            <a:extLst>
              <a:ext uri="{FF2B5EF4-FFF2-40B4-BE49-F238E27FC236}">
                <a16:creationId xmlns:a16="http://schemas.microsoft.com/office/drawing/2014/main" id="{6FCB5F8E-AE4D-D4A6-62FD-E70B7E8D6366}"/>
              </a:ext>
            </a:extLst>
          </p:cNvPr>
          <p:cNvSpPr/>
          <p:nvPr/>
        </p:nvSpPr>
        <p:spPr>
          <a:xfrm>
            <a:off x="1251418" y="2610117"/>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buSzPts val="1200"/>
              <a:buFont typeface="Trebuchet MS" panose="020B0603020202020204" pitchFamily="34" charset="0"/>
              <a:buChar char="​"/>
            </a:pPr>
            <a:r>
              <a:rPr lang="ja-JP" altLang="en-US" sz="800">
                <a:solidFill>
                  <a:srgbClr val="575757"/>
                </a:solidFill>
                <a:ea typeface="Meiryo UI" panose="020B0604030504040204" pitchFamily="50" charset="-128"/>
              </a:rPr>
              <a:t>通信</a:t>
            </a:r>
            <a:r>
              <a:rPr lang="en-US" altLang="ja-JP" sz="800">
                <a:solidFill>
                  <a:srgbClr val="575757"/>
                </a:solidFill>
                <a:ea typeface="Meiryo UI" panose="020B0604030504040204" pitchFamily="50" charset="-128"/>
              </a:rPr>
              <a:t>XX</a:t>
            </a:r>
            <a:r>
              <a:rPr lang="ja-JP" altLang="en-US" sz="800">
                <a:solidFill>
                  <a:srgbClr val="575757"/>
                </a:solidFill>
                <a:ea typeface="Meiryo UI" panose="020B0604030504040204" pitchFamily="50" charset="-128"/>
              </a:rPr>
              <a:t>提供</a:t>
            </a:r>
            <a:endParaRPr lang="en-US" sz="800">
              <a:solidFill>
                <a:srgbClr val="575757"/>
              </a:solidFill>
              <a:ea typeface="Meiryo UI" panose="020B0604030504040204" pitchFamily="50" charset="-128"/>
            </a:endParaRPr>
          </a:p>
        </p:txBody>
      </p:sp>
      <p:sp>
        <p:nvSpPr>
          <p:cNvPr id="56" name="正方形/長方形 55">
            <a:extLst>
              <a:ext uri="{FF2B5EF4-FFF2-40B4-BE49-F238E27FC236}">
                <a16:creationId xmlns:a16="http://schemas.microsoft.com/office/drawing/2014/main" id="{7F8D68E2-E5E6-0ADA-B377-C7AF25C16D63}"/>
              </a:ext>
            </a:extLst>
          </p:cNvPr>
          <p:cNvSpPr/>
          <p:nvPr/>
        </p:nvSpPr>
        <p:spPr>
          <a:xfrm>
            <a:off x="2458845" y="215795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利用料</a:t>
            </a:r>
            <a:endParaRPr lang="en-US" altLang="ja-JP" sz="800">
              <a:solidFill>
                <a:srgbClr val="575757"/>
              </a:solidFill>
              <a:ea typeface="Meiryo UI" panose="020B0604030504040204" pitchFamily="50" charset="-128"/>
            </a:endParaRPr>
          </a:p>
        </p:txBody>
      </p:sp>
      <p:sp>
        <p:nvSpPr>
          <p:cNvPr id="57" name="正方形/長方形 56">
            <a:extLst>
              <a:ext uri="{FF2B5EF4-FFF2-40B4-BE49-F238E27FC236}">
                <a16:creationId xmlns:a16="http://schemas.microsoft.com/office/drawing/2014/main" id="{FD109B2E-A29D-5E90-722B-6297DA25C71D}"/>
              </a:ext>
            </a:extLst>
          </p:cNvPr>
          <p:cNvSpPr/>
          <p:nvPr/>
        </p:nvSpPr>
        <p:spPr>
          <a:xfrm>
            <a:off x="1526924" y="1316573"/>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購入費</a:t>
            </a:r>
            <a:endParaRPr lang="en-US" altLang="ja-JP" sz="800">
              <a:solidFill>
                <a:srgbClr val="575757"/>
              </a:solidFill>
              <a:ea typeface="Meiryo UI" panose="020B0604030504040204" pitchFamily="50" charset="-128"/>
            </a:endParaRPr>
          </a:p>
        </p:txBody>
      </p:sp>
      <p:sp>
        <p:nvSpPr>
          <p:cNvPr id="58" name="正方形/長方形 57">
            <a:extLst>
              <a:ext uri="{FF2B5EF4-FFF2-40B4-BE49-F238E27FC236}">
                <a16:creationId xmlns:a16="http://schemas.microsoft.com/office/drawing/2014/main" id="{307443BE-2EC4-7A02-40C1-33C0F9BC7F9D}"/>
              </a:ext>
            </a:extLst>
          </p:cNvPr>
          <p:cNvSpPr/>
          <p:nvPr/>
        </p:nvSpPr>
        <p:spPr>
          <a:xfrm>
            <a:off x="804747" y="1825570"/>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en-US" altLang="ja-JP" sz="800">
                <a:solidFill>
                  <a:srgbClr val="575757"/>
                </a:solidFill>
                <a:ea typeface="Meiryo UI" panose="020B0604030504040204" pitchFamily="50" charset="-128"/>
              </a:rPr>
              <a:t>XX</a:t>
            </a:r>
            <a:r>
              <a:rPr lang="ja-JP" altLang="en-US" sz="800">
                <a:solidFill>
                  <a:srgbClr val="575757"/>
                </a:solidFill>
                <a:ea typeface="Meiryo UI" panose="020B0604030504040204" pitchFamily="50" charset="-128"/>
              </a:rPr>
              <a:t>機器提供</a:t>
            </a:r>
            <a:endParaRPr lang="en-US" altLang="ja-JP" sz="800">
              <a:solidFill>
                <a:srgbClr val="575757"/>
              </a:solidFill>
              <a:ea typeface="Meiryo UI" panose="020B0604030504040204" pitchFamily="50" charset="-128"/>
            </a:endParaRPr>
          </a:p>
        </p:txBody>
      </p:sp>
      <p:sp>
        <p:nvSpPr>
          <p:cNvPr id="59" name="正方形/長方形 58">
            <a:extLst>
              <a:ext uri="{FF2B5EF4-FFF2-40B4-BE49-F238E27FC236}">
                <a16:creationId xmlns:a16="http://schemas.microsoft.com/office/drawing/2014/main" id="{51CA771F-57F3-670B-0027-3A2F903C574A}"/>
              </a:ext>
            </a:extLst>
          </p:cNvPr>
          <p:cNvSpPr/>
          <p:nvPr/>
        </p:nvSpPr>
        <p:spPr>
          <a:xfrm>
            <a:off x="789484" y="312383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サービス提供</a:t>
            </a:r>
            <a:endParaRPr lang="en-US" altLang="ja-JP" sz="800">
              <a:solidFill>
                <a:srgbClr val="575757"/>
              </a:solidFill>
              <a:ea typeface="Meiryo UI" panose="020B0604030504040204" pitchFamily="50" charset="-128"/>
            </a:endParaRPr>
          </a:p>
        </p:txBody>
      </p:sp>
      <p:sp>
        <p:nvSpPr>
          <p:cNvPr id="60" name="正方形/長方形 59">
            <a:extLst>
              <a:ext uri="{FF2B5EF4-FFF2-40B4-BE49-F238E27FC236}">
                <a16:creationId xmlns:a16="http://schemas.microsoft.com/office/drawing/2014/main" id="{0435E8FD-0B45-9910-37BA-EC8F3942C262}"/>
              </a:ext>
            </a:extLst>
          </p:cNvPr>
          <p:cNvSpPr/>
          <p:nvPr/>
        </p:nvSpPr>
        <p:spPr>
          <a:xfrm>
            <a:off x="1566113" y="3579357"/>
            <a:ext cx="71933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buSzPts val="1200"/>
            </a:pPr>
            <a:r>
              <a:rPr lang="ja-JP" altLang="en-US" sz="800">
                <a:solidFill>
                  <a:srgbClr val="575757"/>
                </a:solidFill>
                <a:ea typeface="Meiryo UI" panose="020B0604030504040204" pitchFamily="50" charset="-128"/>
              </a:rPr>
              <a:t>収益の</a:t>
            </a:r>
            <a:r>
              <a:rPr lang="en-US" altLang="ja-JP" sz="800">
                <a:solidFill>
                  <a:srgbClr val="575757"/>
                </a:solidFill>
                <a:ea typeface="Meiryo UI" panose="020B0604030504040204" pitchFamily="50" charset="-128"/>
              </a:rPr>
              <a:t>X</a:t>
            </a:r>
            <a:r>
              <a:rPr lang="ja-JP" altLang="en-US" sz="800">
                <a:solidFill>
                  <a:srgbClr val="575757"/>
                </a:solidFill>
                <a:ea typeface="Meiryo UI" panose="020B0604030504040204" pitchFamily="50" charset="-128"/>
              </a:rPr>
              <a:t>％還元</a:t>
            </a:r>
            <a:endParaRPr lang="en-US" altLang="ja-JP" sz="800">
              <a:solidFill>
                <a:srgbClr val="575757"/>
              </a:solidFill>
              <a:ea typeface="Meiryo UI" panose="020B0604030504040204" pitchFamily="50" charset="-128"/>
            </a:endParaRPr>
          </a:p>
        </p:txBody>
      </p:sp>
      <p:grpSp>
        <p:nvGrpSpPr>
          <p:cNvPr id="61" name="グループ化 60">
            <a:extLst>
              <a:ext uri="{FF2B5EF4-FFF2-40B4-BE49-F238E27FC236}">
                <a16:creationId xmlns:a16="http://schemas.microsoft.com/office/drawing/2014/main" id="{A60B03C4-1972-C258-D413-152944D3057F}"/>
              </a:ext>
            </a:extLst>
          </p:cNvPr>
          <p:cNvGrpSpPr/>
          <p:nvPr/>
        </p:nvGrpSpPr>
        <p:grpSpPr>
          <a:xfrm>
            <a:off x="2460440" y="2397797"/>
            <a:ext cx="642598" cy="123226"/>
            <a:chOff x="1472414" y="2896861"/>
            <a:chExt cx="444682" cy="123226"/>
          </a:xfrm>
        </p:grpSpPr>
        <p:cxnSp>
          <p:nvCxnSpPr>
            <p:cNvPr id="62" name="直線矢印コネクタ 61">
              <a:extLst>
                <a:ext uri="{FF2B5EF4-FFF2-40B4-BE49-F238E27FC236}">
                  <a16:creationId xmlns:a16="http://schemas.microsoft.com/office/drawing/2014/main" id="{9EBD0A5B-B6B2-658D-BB2E-681B40BA2E31}"/>
                </a:ext>
              </a:extLst>
            </p:cNvPr>
            <p:cNvCxnSpPr>
              <a:cxnSpLocks/>
            </p:cNvCxnSpPr>
            <p:nvPr/>
          </p:nvCxnSpPr>
          <p:spPr>
            <a:xfrm>
              <a:off x="1494534" y="3020087"/>
              <a:ext cx="422562"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3989EA90-7215-E70C-78BE-50FC3BC54D91}"/>
                </a:ext>
              </a:extLst>
            </p:cNvPr>
            <p:cNvCxnSpPr>
              <a:cxnSpLocks/>
            </p:cNvCxnSpPr>
            <p:nvPr/>
          </p:nvCxnSpPr>
          <p:spPr>
            <a:xfrm flipH="1">
              <a:off x="1472414" y="2896861"/>
              <a:ext cx="414438"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sp>
        <p:nvSpPr>
          <p:cNvPr id="64" name="正方形/長方形 63">
            <a:extLst>
              <a:ext uri="{FF2B5EF4-FFF2-40B4-BE49-F238E27FC236}">
                <a16:creationId xmlns:a16="http://schemas.microsoft.com/office/drawing/2014/main" id="{D2B4B1C4-6760-87E2-F458-C4D370BF821E}"/>
              </a:ext>
            </a:extLst>
          </p:cNvPr>
          <p:cNvSpPr/>
          <p:nvPr/>
        </p:nvSpPr>
        <p:spPr>
          <a:xfrm>
            <a:off x="1199101" y="215795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algn="ctr">
              <a:buSzPts val="1200"/>
            </a:pPr>
            <a:r>
              <a:rPr lang="ja-JP" altLang="en-US" sz="800">
                <a:solidFill>
                  <a:srgbClr val="575757"/>
                </a:solidFill>
                <a:ea typeface="Meiryo UI" panose="020B0604030504040204" pitchFamily="50" charset="-128"/>
              </a:rPr>
              <a:t>購入費</a:t>
            </a:r>
            <a:endParaRPr lang="en-US" altLang="ja-JP" sz="800">
              <a:solidFill>
                <a:srgbClr val="575757"/>
              </a:solidFill>
              <a:ea typeface="Meiryo UI" panose="020B0604030504040204" pitchFamily="50" charset="-128"/>
            </a:endParaRPr>
          </a:p>
        </p:txBody>
      </p:sp>
      <p:sp>
        <p:nvSpPr>
          <p:cNvPr id="66" name="正方形/長方形 65">
            <a:extLst>
              <a:ext uri="{FF2B5EF4-FFF2-40B4-BE49-F238E27FC236}">
                <a16:creationId xmlns:a16="http://schemas.microsoft.com/office/drawing/2014/main" id="{2B625554-B0CA-E892-462D-9AD64BE387A2}"/>
              </a:ext>
            </a:extLst>
          </p:cNvPr>
          <p:cNvSpPr/>
          <p:nvPr/>
        </p:nvSpPr>
        <p:spPr>
          <a:xfrm>
            <a:off x="1849020" y="2896139"/>
            <a:ext cx="719333" cy="161583"/>
          </a:xfrm>
          <a:prstGeom prst="rect">
            <a:avLst/>
          </a:prstGeom>
          <a:solidFill>
            <a:srgbClr val="9A9A9A"/>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buSzPts val="1200"/>
            </a:pPr>
            <a:r>
              <a:rPr lang="ja-JP" altLang="en-US" sz="1050">
                <a:solidFill>
                  <a:srgbClr val="FFFFFF"/>
                </a:solidFill>
                <a:ea typeface="Meiryo UI" panose="020B0604030504040204" pitchFamily="50" charset="-128"/>
              </a:rPr>
              <a:t>販売主体</a:t>
            </a:r>
            <a:endParaRPr lang="en-US" altLang="ja-JP" sz="1050">
              <a:solidFill>
                <a:srgbClr val="FFFFFF"/>
              </a:solidFill>
              <a:ea typeface="Meiryo UI" panose="020B0604030504040204" pitchFamily="50" charset="-128"/>
            </a:endParaRPr>
          </a:p>
        </p:txBody>
      </p:sp>
      <p:sp>
        <p:nvSpPr>
          <p:cNvPr id="67" name="正方形/長方形 66">
            <a:extLst>
              <a:ext uri="{FF2B5EF4-FFF2-40B4-BE49-F238E27FC236}">
                <a16:creationId xmlns:a16="http://schemas.microsoft.com/office/drawing/2014/main" id="{061D7F13-E944-E6F3-0ED5-39A73CF88BC7}"/>
              </a:ext>
            </a:extLst>
          </p:cNvPr>
          <p:cNvSpPr/>
          <p:nvPr/>
        </p:nvSpPr>
        <p:spPr>
          <a:xfrm>
            <a:off x="2984930" y="2836672"/>
            <a:ext cx="1017366" cy="323165"/>
          </a:xfrm>
          <a:prstGeom prst="rect">
            <a:avLst/>
          </a:prstGeom>
          <a:solidFill>
            <a:srgbClr val="9A9A9A"/>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algn="ctr">
              <a:buSzPts val="1200"/>
            </a:pPr>
            <a:r>
              <a:rPr lang="ja-JP" altLang="en-US" sz="1050">
                <a:solidFill>
                  <a:srgbClr val="FFFFFF"/>
                </a:solidFill>
                <a:ea typeface="Meiryo UI" panose="020B0604030504040204" pitchFamily="50" charset="-128"/>
              </a:rPr>
              <a:t>導入先</a:t>
            </a:r>
            <a:br>
              <a:rPr lang="en-US" altLang="ja-JP" sz="1050">
                <a:solidFill>
                  <a:srgbClr val="FFFFFF"/>
                </a:solidFill>
                <a:ea typeface="Meiryo UI" panose="020B0604030504040204" pitchFamily="50" charset="-128"/>
              </a:rPr>
            </a:br>
            <a:r>
              <a:rPr lang="en-US" altLang="ja-JP" sz="1050">
                <a:solidFill>
                  <a:srgbClr val="FFFFFF"/>
                </a:solidFill>
                <a:ea typeface="Meiryo UI" panose="020B0604030504040204" pitchFamily="50" charset="-128"/>
              </a:rPr>
              <a:t>(</a:t>
            </a:r>
            <a:r>
              <a:rPr lang="ja-JP" altLang="en-US" sz="1050">
                <a:solidFill>
                  <a:srgbClr val="FFFFFF"/>
                </a:solidFill>
                <a:ea typeface="Meiryo UI" panose="020B0604030504040204" pitchFamily="50" charset="-128"/>
              </a:rPr>
              <a:t>実装</a:t>
            </a:r>
            <a:r>
              <a:rPr lang="en-US" altLang="ja-JP" sz="1050">
                <a:solidFill>
                  <a:srgbClr val="FFFFFF"/>
                </a:solidFill>
                <a:ea typeface="Meiryo UI" panose="020B0604030504040204" pitchFamily="50" charset="-128"/>
              </a:rPr>
              <a:t>/</a:t>
            </a:r>
            <a:r>
              <a:rPr lang="ja-JP" altLang="en-US" sz="1050">
                <a:solidFill>
                  <a:srgbClr val="FFFFFF"/>
                </a:solidFill>
                <a:ea typeface="Meiryo UI" panose="020B0604030504040204" pitchFamily="50" charset="-128"/>
              </a:rPr>
              <a:t>横展開先</a:t>
            </a:r>
            <a:r>
              <a:rPr lang="en-US" altLang="ja-JP" sz="1050">
                <a:solidFill>
                  <a:srgbClr val="FFFFFF"/>
                </a:solidFill>
                <a:ea typeface="Meiryo UI" panose="020B0604030504040204" pitchFamily="50" charset="-128"/>
              </a:rPr>
              <a:t>)</a:t>
            </a:r>
          </a:p>
        </p:txBody>
      </p:sp>
      <p:sp>
        <p:nvSpPr>
          <p:cNvPr id="69" name="Rectangle 2">
            <a:extLst>
              <a:ext uri="{FF2B5EF4-FFF2-40B4-BE49-F238E27FC236}">
                <a16:creationId xmlns:a16="http://schemas.microsoft.com/office/drawing/2014/main" id="{72B181F6-643D-8656-0518-3A93C2DBF019}"/>
              </a:ext>
            </a:extLst>
          </p:cNvPr>
          <p:cNvSpPr/>
          <p:nvPr/>
        </p:nvSpPr>
        <p:spPr>
          <a:xfrm>
            <a:off x="441455" y="4344602"/>
            <a:ext cx="3459323" cy="2355722"/>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70" name="Rectangle 45">
            <a:extLst>
              <a:ext uri="{FF2B5EF4-FFF2-40B4-BE49-F238E27FC236}">
                <a16:creationId xmlns:a16="http://schemas.microsoft.com/office/drawing/2014/main" id="{B583E39C-777E-AEBF-F12B-888529177F0C}"/>
              </a:ext>
            </a:extLst>
          </p:cNvPr>
          <p:cNvSpPr/>
          <p:nvPr/>
        </p:nvSpPr>
        <p:spPr>
          <a:xfrm>
            <a:off x="441456" y="4186705"/>
            <a:ext cx="3459322" cy="195946"/>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200">
                <a:solidFill>
                  <a:srgbClr val="FFFFFF"/>
                </a:solidFill>
                <a:latin typeface="Trebuchet MS" panose="020B0603020202020204" pitchFamily="34" charset="0"/>
                <a:ea typeface="Meiryo UI" panose="020B0604030504040204" pitchFamily="50" charset="-128"/>
              </a:rPr>
              <a:t>実施体制図</a:t>
            </a:r>
          </a:p>
        </p:txBody>
      </p:sp>
      <p:sp>
        <p:nvSpPr>
          <p:cNvPr id="71" name="Rectangle 16">
            <a:extLst>
              <a:ext uri="{FF2B5EF4-FFF2-40B4-BE49-F238E27FC236}">
                <a16:creationId xmlns:a16="http://schemas.microsoft.com/office/drawing/2014/main" id="{C4966446-99E1-1746-8335-42D20143B6D0}"/>
              </a:ext>
            </a:extLst>
          </p:cNvPr>
          <p:cNvSpPr/>
          <p:nvPr/>
        </p:nvSpPr>
        <p:spPr>
          <a:xfrm>
            <a:off x="1786782" y="4434848"/>
            <a:ext cx="829551" cy="69764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7750" lvl="1" defTabSz="742950">
              <a:buClr>
                <a:srgbClr val="FF8222"/>
              </a:buClr>
              <a:defRPr/>
            </a:pPr>
            <a:r>
              <a:rPr kumimoji="1" lang="ja-JP" altLang="en-US" sz="1200" b="1" kern="0">
                <a:solidFill>
                  <a:srgbClr val="575757"/>
                </a:solidFill>
                <a:latin typeface="Trebuchet MS" panose="020B0603020202020204" pitchFamily="34" charset="0"/>
                <a:ea typeface="Meiryo UI" panose="020B0604030504040204" pitchFamily="50" charset="-128"/>
              </a:rPr>
              <a:t>実装・展開</a:t>
            </a:r>
            <a:endParaRPr kumimoji="1" lang="en-US" altLang="ja-JP" sz="12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b="1" kern="0">
                <a:solidFill>
                  <a:srgbClr val="575757"/>
                </a:solidFill>
                <a:latin typeface="Trebuchet MS" panose="020B0603020202020204" pitchFamily="34" charset="0"/>
                <a:ea typeface="Meiryo UI" panose="020B0604030504040204" pitchFamily="50" charset="-128"/>
              </a:rPr>
              <a:t>責任団体</a:t>
            </a:r>
            <a:endParaRPr kumimoji="1" lang="en-US" altLang="ja-JP" sz="12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2" name="Rectangle 17">
            <a:extLst>
              <a:ext uri="{FF2B5EF4-FFF2-40B4-BE49-F238E27FC236}">
                <a16:creationId xmlns:a16="http://schemas.microsoft.com/office/drawing/2014/main" id="{9063B87E-9FEA-1865-1A3F-556F44C05BF9}"/>
              </a:ext>
            </a:extLst>
          </p:cNvPr>
          <p:cNvSpPr/>
          <p:nvPr/>
        </p:nvSpPr>
        <p:spPr>
          <a:xfrm>
            <a:off x="1786782"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3" name="Rectangle 19">
            <a:extLst>
              <a:ext uri="{FF2B5EF4-FFF2-40B4-BE49-F238E27FC236}">
                <a16:creationId xmlns:a16="http://schemas.microsoft.com/office/drawing/2014/main" id="{42EA6867-5354-7BEE-A23F-7E3ECB154ED1}"/>
              </a:ext>
            </a:extLst>
          </p:cNvPr>
          <p:cNvSpPr/>
          <p:nvPr/>
        </p:nvSpPr>
        <p:spPr>
          <a:xfrm>
            <a:off x="602031"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市</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4" name="Rectangle 20">
            <a:extLst>
              <a:ext uri="{FF2B5EF4-FFF2-40B4-BE49-F238E27FC236}">
                <a16:creationId xmlns:a16="http://schemas.microsoft.com/office/drawing/2014/main" id="{F748EDE3-0621-4630-ECC9-543EA0B0689C}"/>
              </a:ext>
            </a:extLst>
          </p:cNvPr>
          <p:cNvSpPr/>
          <p:nvPr/>
        </p:nvSpPr>
        <p:spPr>
          <a:xfrm>
            <a:off x="2971534"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75" name="Rectangle 21">
            <a:extLst>
              <a:ext uri="{FF2B5EF4-FFF2-40B4-BE49-F238E27FC236}">
                <a16:creationId xmlns:a16="http://schemas.microsoft.com/office/drawing/2014/main" id="{97BB4A40-B8ED-ABCA-8152-17B284724CB8}"/>
              </a:ext>
            </a:extLst>
          </p:cNvPr>
          <p:cNvSpPr/>
          <p:nvPr/>
        </p:nvSpPr>
        <p:spPr>
          <a:xfrm>
            <a:off x="2971534" y="6081218"/>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cxnSp>
        <p:nvCxnSpPr>
          <p:cNvPr id="76" name="Straight Connector 23">
            <a:extLst>
              <a:ext uri="{FF2B5EF4-FFF2-40B4-BE49-F238E27FC236}">
                <a16:creationId xmlns:a16="http://schemas.microsoft.com/office/drawing/2014/main" id="{40144792-D4BD-1F17-5162-83DC0E1B1B0F}"/>
              </a:ext>
            </a:extLst>
          </p:cNvPr>
          <p:cNvCxnSpPr>
            <a:cxnSpLocks/>
            <a:endCxn id="72" idx="0"/>
          </p:cNvCxnSpPr>
          <p:nvPr/>
        </p:nvCxnSpPr>
        <p:spPr>
          <a:xfrm>
            <a:off x="2201558" y="5164112"/>
            <a:ext cx="0" cy="14566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Straight Connector 24">
            <a:extLst>
              <a:ext uri="{FF2B5EF4-FFF2-40B4-BE49-F238E27FC236}">
                <a16:creationId xmlns:a16="http://schemas.microsoft.com/office/drawing/2014/main" id="{B5FC535A-B6E0-CF54-17D0-95565092931D}"/>
              </a:ext>
            </a:extLst>
          </p:cNvPr>
          <p:cNvCxnSpPr>
            <a:cxnSpLocks/>
            <a:stCxn id="74" idx="2"/>
            <a:endCxn id="75" idx="0"/>
          </p:cNvCxnSpPr>
          <p:nvPr/>
        </p:nvCxnSpPr>
        <p:spPr>
          <a:xfrm>
            <a:off x="3386310" y="5960505"/>
            <a:ext cx="0" cy="120713"/>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Straight Connector 30">
            <a:extLst>
              <a:ext uri="{FF2B5EF4-FFF2-40B4-BE49-F238E27FC236}">
                <a16:creationId xmlns:a16="http://schemas.microsoft.com/office/drawing/2014/main" id="{31C58792-69FF-138B-B58B-245510180B9C}"/>
              </a:ext>
            </a:extLst>
          </p:cNvPr>
          <p:cNvCxnSpPr>
            <a:cxnSpLocks/>
            <a:stCxn id="73" idx="0"/>
          </p:cNvCxnSpPr>
          <p:nvPr/>
        </p:nvCxnSpPr>
        <p:spPr>
          <a:xfrm rot="5400000" flipH="1" flipV="1">
            <a:off x="1536348" y="4644571"/>
            <a:ext cx="145668" cy="1184751"/>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9" name="Oval 20">
            <a:extLst>
              <a:ext uri="{FF2B5EF4-FFF2-40B4-BE49-F238E27FC236}">
                <a16:creationId xmlns:a16="http://schemas.microsoft.com/office/drawing/2014/main" id="{D26A7CF2-1F72-BC17-BC8D-A4CB6222451E}"/>
              </a:ext>
            </a:extLst>
          </p:cNvPr>
          <p:cNvSpPr>
            <a:spLocks noChangeArrowheads="1"/>
          </p:cNvSpPr>
          <p:nvPr/>
        </p:nvSpPr>
        <p:spPr bwMode="auto">
          <a:xfrm>
            <a:off x="1725899" y="4395801"/>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a</a:t>
            </a:r>
          </a:p>
        </p:txBody>
      </p:sp>
      <p:sp>
        <p:nvSpPr>
          <p:cNvPr id="80" name="Oval 20">
            <a:extLst>
              <a:ext uri="{FF2B5EF4-FFF2-40B4-BE49-F238E27FC236}">
                <a16:creationId xmlns:a16="http://schemas.microsoft.com/office/drawing/2014/main" id="{287881D3-C85F-7DB2-AC0E-E78B6586C9C5}"/>
              </a:ext>
            </a:extLst>
          </p:cNvPr>
          <p:cNvSpPr>
            <a:spLocks noChangeArrowheads="1"/>
          </p:cNvSpPr>
          <p:nvPr/>
        </p:nvSpPr>
        <p:spPr bwMode="auto">
          <a:xfrm>
            <a:off x="1725899"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c</a:t>
            </a:r>
          </a:p>
        </p:txBody>
      </p:sp>
      <p:sp>
        <p:nvSpPr>
          <p:cNvPr id="81" name="Oval 20">
            <a:extLst>
              <a:ext uri="{FF2B5EF4-FFF2-40B4-BE49-F238E27FC236}">
                <a16:creationId xmlns:a16="http://schemas.microsoft.com/office/drawing/2014/main" id="{83D685B9-1E07-B871-31EC-2B30F32A390D}"/>
              </a:ext>
            </a:extLst>
          </p:cNvPr>
          <p:cNvSpPr>
            <a:spLocks noChangeArrowheads="1"/>
          </p:cNvSpPr>
          <p:nvPr/>
        </p:nvSpPr>
        <p:spPr bwMode="auto">
          <a:xfrm>
            <a:off x="541147"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b</a:t>
            </a:r>
          </a:p>
        </p:txBody>
      </p:sp>
      <p:sp>
        <p:nvSpPr>
          <p:cNvPr id="82" name="Oval 20">
            <a:extLst>
              <a:ext uri="{FF2B5EF4-FFF2-40B4-BE49-F238E27FC236}">
                <a16:creationId xmlns:a16="http://schemas.microsoft.com/office/drawing/2014/main" id="{F5CCB789-82F4-C1EB-1439-04B60649FDCE}"/>
              </a:ext>
            </a:extLst>
          </p:cNvPr>
          <p:cNvSpPr>
            <a:spLocks noChangeArrowheads="1"/>
          </p:cNvSpPr>
          <p:nvPr/>
        </p:nvSpPr>
        <p:spPr bwMode="auto">
          <a:xfrm>
            <a:off x="2910650"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d</a:t>
            </a:r>
          </a:p>
        </p:txBody>
      </p:sp>
      <p:sp>
        <p:nvSpPr>
          <p:cNvPr id="83" name="Oval 20">
            <a:extLst>
              <a:ext uri="{FF2B5EF4-FFF2-40B4-BE49-F238E27FC236}">
                <a16:creationId xmlns:a16="http://schemas.microsoft.com/office/drawing/2014/main" id="{5D4CA307-1991-035C-B4B8-24B6CDE27E05}"/>
              </a:ext>
            </a:extLst>
          </p:cNvPr>
          <p:cNvSpPr>
            <a:spLocks noChangeArrowheads="1"/>
          </p:cNvSpPr>
          <p:nvPr/>
        </p:nvSpPr>
        <p:spPr bwMode="auto">
          <a:xfrm>
            <a:off x="2910650" y="6046672"/>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e</a:t>
            </a:r>
          </a:p>
        </p:txBody>
      </p:sp>
      <p:cxnSp>
        <p:nvCxnSpPr>
          <p:cNvPr id="84" name="Straight Connector 30">
            <a:extLst>
              <a:ext uri="{FF2B5EF4-FFF2-40B4-BE49-F238E27FC236}">
                <a16:creationId xmlns:a16="http://schemas.microsoft.com/office/drawing/2014/main" id="{9FED0CC7-522D-641B-E32B-6FB20F3046FE}"/>
              </a:ext>
            </a:extLst>
          </p:cNvPr>
          <p:cNvCxnSpPr>
            <a:cxnSpLocks/>
            <a:stCxn id="74" idx="0"/>
          </p:cNvCxnSpPr>
          <p:nvPr/>
        </p:nvCxnSpPr>
        <p:spPr>
          <a:xfrm rot="16200000" flipV="1">
            <a:off x="2721100" y="4644570"/>
            <a:ext cx="145668" cy="118475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8" name="Rectangle 2">
            <a:extLst>
              <a:ext uri="{FF2B5EF4-FFF2-40B4-BE49-F238E27FC236}">
                <a16:creationId xmlns:a16="http://schemas.microsoft.com/office/drawing/2014/main" id="{D7ADA139-2EEA-EA63-86C7-9895859CDEBA}"/>
              </a:ext>
            </a:extLst>
          </p:cNvPr>
          <p:cNvSpPr/>
          <p:nvPr/>
        </p:nvSpPr>
        <p:spPr>
          <a:xfrm>
            <a:off x="441455" y="1098630"/>
            <a:ext cx="3459323" cy="2954590"/>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99" name="Rectangle 45">
            <a:extLst>
              <a:ext uri="{FF2B5EF4-FFF2-40B4-BE49-F238E27FC236}">
                <a16:creationId xmlns:a16="http://schemas.microsoft.com/office/drawing/2014/main" id="{A05ED7E3-E257-2985-6AC1-1CA80056586D}"/>
              </a:ext>
            </a:extLst>
          </p:cNvPr>
          <p:cNvSpPr/>
          <p:nvPr/>
        </p:nvSpPr>
        <p:spPr>
          <a:xfrm>
            <a:off x="441456" y="940733"/>
            <a:ext cx="3459322" cy="195946"/>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200">
                <a:solidFill>
                  <a:srgbClr val="FFFFFF"/>
                </a:solidFill>
                <a:latin typeface="Trebuchet MS" panose="020B0603020202020204" pitchFamily="34" charset="0"/>
                <a:ea typeface="Meiryo UI" panose="020B0604030504040204" pitchFamily="50" charset="-128"/>
              </a:rPr>
              <a:t>ビジネスモデル</a:t>
            </a:r>
          </a:p>
        </p:txBody>
      </p:sp>
      <p:grpSp>
        <p:nvGrpSpPr>
          <p:cNvPr id="101" name="グループ化 100">
            <a:extLst>
              <a:ext uri="{FF2B5EF4-FFF2-40B4-BE49-F238E27FC236}">
                <a16:creationId xmlns:a16="http://schemas.microsoft.com/office/drawing/2014/main" id="{40156039-9C5A-7280-B795-7A71D66FFD8C}"/>
              </a:ext>
            </a:extLst>
          </p:cNvPr>
          <p:cNvGrpSpPr/>
          <p:nvPr/>
        </p:nvGrpSpPr>
        <p:grpSpPr>
          <a:xfrm>
            <a:off x="4191951" y="5085573"/>
            <a:ext cx="5504140" cy="1584608"/>
            <a:chOff x="5069843" y="4157218"/>
            <a:chExt cx="6073079" cy="2714411"/>
          </a:xfrm>
        </p:grpSpPr>
        <p:sp>
          <p:nvSpPr>
            <p:cNvPr id="102" name="Rectangle 82">
              <a:extLst>
                <a:ext uri="{FF2B5EF4-FFF2-40B4-BE49-F238E27FC236}">
                  <a16:creationId xmlns:a16="http://schemas.microsoft.com/office/drawing/2014/main" id="{E2192890-ACD2-397E-AC47-08CEC996726C}"/>
                </a:ext>
              </a:extLst>
            </p:cNvPr>
            <p:cNvSpPr/>
            <p:nvPr/>
          </p:nvSpPr>
          <p:spPr>
            <a:xfrm>
              <a:off x="5069843" y="4221630"/>
              <a:ext cx="736388" cy="2649999"/>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400">
                  <a:solidFill>
                    <a:prstClr val="white"/>
                  </a:solidFill>
                  <a:latin typeface="Trebuchet MS" panose="020B0603020202020204" pitchFamily="34" charset="0"/>
                  <a:ea typeface="Meiryo UI" panose="020B0604030504040204" pitchFamily="50" charset="-128"/>
                  <a:sym typeface="Trebuchet MS" panose="020B0603020202020204" pitchFamily="34" charset="0"/>
                </a:rPr>
                <a:t>横展開の方策・普及啓発活動</a:t>
              </a:r>
              <a:endParaRPr kumimoji="1" lang="en-US" altLang="ja-JP" sz="14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03" name="Rectangle 43">
              <a:extLst>
                <a:ext uri="{FF2B5EF4-FFF2-40B4-BE49-F238E27FC236}">
                  <a16:creationId xmlns:a16="http://schemas.microsoft.com/office/drawing/2014/main" id="{35FF74B0-F3C5-D0AE-87D5-4D06FCB1C686}"/>
                </a:ext>
              </a:extLst>
            </p:cNvPr>
            <p:cNvSpPr/>
            <p:nvPr/>
          </p:nvSpPr>
          <p:spPr>
            <a:xfrm>
              <a:off x="5891048" y="4221630"/>
              <a:ext cx="5251873" cy="158281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lvl="1" defTabSz="742950">
                <a:buClr>
                  <a:srgbClr val="FF8222"/>
                </a:buClr>
                <a:defRPr/>
              </a:pPr>
              <a:r>
                <a:rPr kumimoji="1" lang="en-US" altLang="ja-JP" sz="1200">
                  <a:solidFill>
                    <a:srgbClr val="575757"/>
                  </a:solidFill>
                  <a:latin typeface="Trebuchet MS" panose="020B0603020202020204" pitchFamily="34" charset="0"/>
                  <a:ea typeface="Meiryo UI" panose="020B0604030504040204" pitchFamily="50" charset="-128"/>
                </a:rPr>
                <a:t>XX</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0" lvl="1" defTabSz="742950">
                <a:buClr>
                  <a:srgbClr val="FF8222"/>
                </a:buClr>
                <a:defRPr/>
              </a:pP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県</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市が横展開先の候補</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269875" marR="0" lvl="1" indent="-2159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将来的なソリューションの共同利用も含め、今後連携を検討することに合意</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269875" marR="0" lvl="1" indent="-2159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200" kern="0">
                  <a:solidFill>
                    <a:srgbClr val="3EAD92"/>
                  </a:solidFill>
                  <a:latin typeface="Trebuchet MS" panose="020B0603020202020204" pitchFamily="34" charset="0"/>
                  <a:ea typeface="Meiryo UI" panose="020B0604030504040204" pitchFamily="50" charset="-128"/>
                </a:rPr>
                <a:t>実証の結果を元に、</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年</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月に具体的な</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の導入の協議を開始する</a:t>
              </a:r>
              <a:endParaRPr kumimoji="1" lang="en-US" altLang="ja-JP" sz="1200" kern="0">
                <a:solidFill>
                  <a:srgbClr val="3EAD92"/>
                </a:solidFill>
                <a:latin typeface="Trebuchet MS" panose="020B0603020202020204" pitchFamily="34" charset="0"/>
                <a:ea typeface="Meiryo UI" panose="020B0604030504040204" pitchFamily="50" charset="-128"/>
              </a:endParaRPr>
            </a:p>
            <a:p>
              <a:pPr marL="269875" marR="0" lvl="1" indent="-2159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200" kern="0">
                  <a:solidFill>
                    <a:srgbClr val="3EAD92"/>
                  </a:solidFill>
                  <a:latin typeface="Trebuchet MS" panose="020B0603020202020204" pitchFamily="34" charset="0"/>
                  <a:ea typeface="Meiryo UI" panose="020B0604030504040204" pitchFamily="50" charset="-128"/>
                </a:rPr>
                <a:t>想定される効果の大きさや導入費用については既に認識頂いており、</a:t>
              </a:r>
              <a:br>
                <a:rPr kumimoji="1" lang="en-US" altLang="ja-JP" sz="1200" kern="0">
                  <a:solidFill>
                    <a:srgbClr val="3EAD92"/>
                  </a:solidFill>
                  <a:latin typeface="Trebuchet MS" panose="020B0603020202020204" pitchFamily="34" charset="0"/>
                  <a:ea typeface="Meiryo UI" panose="020B0604030504040204" pitchFamily="50" charset="-128"/>
                </a:rPr>
              </a:br>
              <a:r>
                <a:rPr kumimoji="1" lang="ja-JP" altLang="en-US" sz="1200" kern="0">
                  <a:solidFill>
                    <a:srgbClr val="3EAD92"/>
                  </a:solidFill>
                  <a:latin typeface="Trebuchet MS" panose="020B0603020202020204" pitchFamily="34" charset="0"/>
                  <a:ea typeface="Meiryo UI" panose="020B0604030504040204" pitchFamily="50" charset="-128"/>
                </a:rPr>
                <a:t>実証結果によるものの導入に前向きなリアクションを得られている</a:t>
              </a:r>
              <a:endParaRPr kumimoji="1" lang="en-US" altLang="ja-JP" sz="1200" kern="0">
                <a:solidFill>
                  <a:srgbClr val="3EAD92"/>
                </a:solidFill>
                <a:latin typeface="Trebuchet MS" panose="020B0603020202020204" pitchFamily="34" charset="0"/>
                <a:ea typeface="Meiryo UI" panose="020B0604030504040204" pitchFamily="50" charset="-128"/>
              </a:endParaRPr>
            </a:p>
            <a:p>
              <a:pPr marL="0" lvl="1" defTabSz="742950">
                <a:buClr>
                  <a:srgbClr val="FF8222"/>
                </a:buClr>
                <a:defRPr/>
              </a:pPr>
              <a:r>
                <a:rPr kumimoji="1" lang="ja-JP" altLang="en-US" sz="1200" kern="0">
                  <a:solidFill>
                    <a:srgbClr val="3EAD92"/>
                  </a:solidFill>
                  <a:latin typeface="Trebuchet MS" panose="020B0603020202020204" pitchFamily="34" charset="0"/>
                  <a:ea typeface="Meiryo UI" panose="020B0604030504040204" pitchFamily="50" charset="-128"/>
                </a:rPr>
                <a:t>更に、全国の自治体や、</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事業に関連のある企業が参加する</a:t>
              </a: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イベントにおいて普及啓発活動に参加予定</a:t>
              </a:r>
              <a:endParaRPr kumimoji="1" lang="en-US" altLang="ja-JP" sz="1200" kern="0">
                <a:solidFill>
                  <a:srgbClr val="3EAD92"/>
                </a:solidFill>
                <a:latin typeface="Trebuchet MS" panose="020B0603020202020204" pitchFamily="34" charset="0"/>
                <a:ea typeface="Meiryo UI" panose="020B0604030504040204" pitchFamily="50" charset="-128"/>
              </a:endParaRPr>
            </a:p>
          </p:txBody>
        </p:sp>
        <p:cxnSp>
          <p:nvCxnSpPr>
            <p:cNvPr id="104" name="Straight Connector 4">
              <a:extLst>
                <a:ext uri="{FF2B5EF4-FFF2-40B4-BE49-F238E27FC236}">
                  <a16:creationId xmlns:a16="http://schemas.microsoft.com/office/drawing/2014/main" id="{8C1A7623-8CEA-3025-F1B8-751547DCAA99}"/>
                </a:ext>
              </a:extLst>
            </p:cNvPr>
            <p:cNvCxnSpPr/>
            <p:nvPr/>
          </p:nvCxnSpPr>
          <p:spPr>
            <a:xfrm>
              <a:off x="5069843" y="4157218"/>
              <a:ext cx="6073079"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cxnSp>
        <p:nvCxnSpPr>
          <p:cNvPr id="105" name="Straight Connector 4">
            <a:extLst>
              <a:ext uri="{FF2B5EF4-FFF2-40B4-BE49-F238E27FC236}">
                <a16:creationId xmlns:a16="http://schemas.microsoft.com/office/drawing/2014/main" id="{D0B02953-4155-23F6-2D9F-320ABC5FD7EE}"/>
              </a:ext>
            </a:extLst>
          </p:cNvPr>
          <p:cNvCxnSpPr/>
          <p:nvPr/>
        </p:nvCxnSpPr>
        <p:spPr>
          <a:xfrm>
            <a:off x="4191951" y="5033177"/>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40" name="Rectangle 217">
            <a:extLst>
              <a:ext uri="{FF2B5EF4-FFF2-40B4-BE49-F238E27FC236}">
                <a16:creationId xmlns:a16="http://schemas.microsoft.com/office/drawing/2014/main" id="{B7B86DEF-1080-3FCE-66C3-36929ABE5928}"/>
              </a:ext>
            </a:extLst>
          </p:cNvPr>
          <p:cNvSpPr/>
          <p:nvPr/>
        </p:nvSpPr>
        <p:spPr>
          <a:xfrm>
            <a:off x="199844" y="-30477"/>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sp>
        <p:nvSpPr>
          <p:cNvPr id="17" name="Rectangle 2">
            <a:extLst>
              <a:ext uri="{FF2B5EF4-FFF2-40B4-BE49-F238E27FC236}">
                <a16:creationId xmlns:a16="http://schemas.microsoft.com/office/drawing/2014/main" id="{8CDA8BDC-D490-6ED9-BB01-F82E3E9A6111}"/>
              </a:ext>
            </a:extLst>
          </p:cNvPr>
          <p:cNvSpPr/>
          <p:nvPr/>
        </p:nvSpPr>
        <p:spPr>
          <a:xfrm>
            <a:off x="2181118" y="1208227"/>
            <a:ext cx="1573412" cy="791160"/>
          </a:xfrm>
          <a:prstGeom prst="wedgeRectCallout">
            <a:avLst>
              <a:gd name="adj1" fmla="val 30500"/>
              <a:gd name="adj2" fmla="val 68843"/>
            </a:avLst>
          </a:prstGeom>
          <a:noFill/>
          <a:ln w="28575" cap="flat" cmpd="sng" algn="ctr">
            <a:gradFill flip="none" rotWithShape="1">
              <a:gsLst>
                <a:gs pos="0">
                  <a:schemeClr val="accent2"/>
                </a:gs>
                <a:gs pos="100000">
                  <a:schemeClr val="tx2"/>
                </a:gs>
              </a:gsLst>
              <a:lin ang="2700000" scaled="1"/>
              <a:tileRect/>
            </a:gradFill>
            <a:prstDash val="solid"/>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050" kern="0" dirty="0">
                <a:solidFill>
                  <a:srgbClr val="3EAD92"/>
                </a:solidFill>
                <a:latin typeface="Trebuchet MS" panose="020B0603020202020204" pitchFamily="34" charset="0"/>
                <a:ea typeface="Meiryo UI" panose="020B0604030504040204" pitchFamily="50" charset="-128"/>
              </a:rPr>
              <a:t>XXXX(</a:t>
            </a:r>
            <a:r>
              <a:rPr kumimoji="1" lang="ja-JP" altLang="en-US" sz="1050" kern="0" dirty="0">
                <a:solidFill>
                  <a:srgbClr val="3EAD92"/>
                </a:solidFill>
                <a:latin typeface="Trebuchet MS" panose="020B0603020202020204" pitchFamily="34" charset="0"/>
                <a:ea typeface="Meiryo UI" panose="020B0604030504040204" pitchFamily="50" charset="-128"/>
              </a:rPr>
              <a:t>導入先からもらっている実装に対する前向きなコメントを記載すること</a:t>
            </a:r>
            <a:r>
              <a:rPr kumimoji="1" lang="en-US" altLang="ja-JP" sz="1050" kern="0" dirty="0">
                <a:solidFill>
                  <a:srgbClr val="3EAD92"/>
                </a:solidFill>
                <a:latin typeface="Trebuchet MS" panose="020B0603020202020204" pitchFamily="34" charset="0"/>
                <a:ea typeface="Meiryo UI" panose="020B0604030504040204" pitchFamily="50" charset="-128"/>
              </a:rPr>
              <a:t>)</a:t>
            </a:r>
            <a:endParaRPr kumimoji="1" lang="en-US" altLang="ja-JP" sz="1050" dirty="0">
              <a:solidFill>
                <a:srgbClr val="3EAD92"/>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0806154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492270872"/>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6" imgW="395" imgH="396" progId="TCLayout.ActiveDocument.1">
                  <p:embed/>
                </p:oleObj>
              </mc:Choice>
              <mc:Fallback>
                <p:oleObj name="think-cellスライド" r:id="rId6"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7"/>
                      <a:stretch>
                        <a:fillRect/>
                      </a:stretch>
                    </p:blipFill>
                    <p:spPr>
                      <a:xfrm>
                        <a:off x="1290" y="644228"/>
                        <a:ext cx="1290" cy="1290"/>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6FB7203B-6154-5E6D-895F-5D5E9B22087A}"/>
              </a:ext>
            </a:extLst>
          </p:cNvPr>
          <p:cNvSpPr>
            <a:spLocks noGrp="1"/>
          </p:cNvSpPr>
          <p:nvPr>
            <p:ph type="title"/>
          </p:nvPr>
        </p:nvSpPr>
        <p:spPr>
          <a:xfrm>
            <a:off x="199844" y="64185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期待効果</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資金計画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導入先</a:t>
            </a:r>
            <a:endParaRPr kumimoji="1" lang="en-US">
              <a:solidFill>
                <a:srgbClr val="FE9341"/>
              </a:solidFill>
              <a:latin typeface="Trebuchet MS" panose="020B0603020202020204" pitchFamily="34" charset="0"/>
              <a:ea typeface="Meiryo UI" panose="020B0604030504040204" pitchFamily="50" charset="-128"/>
            </a:endParaRPr>
          </a:p>
        </p:txBody>
      </p:sp>
      <p:sp>
        <p:nvSpPr>
          <p:cNvPr id="7" name="テキスト ボックス 42">
            <a:extLst>
              <a:ext uri="{FF2B5EF4-FFF2-40B4-BE49-F238E27FC236}">
                <a16:creationId xmlns:a16="http://schemas.microsoft.com/office/drawing/2014/main" id="{92A5DAA3-DF00-3512-42CC-E4C843FFC3A9}"/>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defPPr>
              <a:defRPr lang="en-US"/>
            </a:defPPr>
            <a:lvl1pPr defTabSz="742950">
              <a:defRPr kumimoji="1" sz="1200">
                <a:solidFill>
                  <a:srgbClr val="575757"/>
                </a:solidFill>
                <a:latin typeface="Trebuchet MS" panose="020B0603020202020204" pitchFamily="34" charset="0"/>
                <a:ea typeface="Meiryo UI" panose="020B0604030504040204" pitchFamily="50" charset="-128"/>
              </a:defRPr>
            </a:lvl1pPr>
          </a:lstStyle>
          <a:p>
            <a:r>
              <a:rPr lang="ja-JP" altLang="en-US" dirty="0"/>
              <a:t>実装・横展開の計画</a:t>
            </a:r>
          </a:p>
        </p:txBody>
      </p:sp>
      <p:sp>
        <p:nvSpPr>
          <p:cNvPr id="65" name="Rectangle 2">
            <a:extLst>
              <a:ext uri="{FF2B5EF4-FFF2-40B4-BE49-F238E27FC236}">
                <a16:creationId xmlns:a16="http://schemas.microsoft.com/office/drawing/2014/main" id="{55409392-20D0-5E68-69BF-610875C6E7BA}"/>
              </a:ext>
            </a:extLst>
          </p:cNvPr>
          <p:cNvSpPr/>
          <p:nvPr/>
        </p:nvSpPr>
        <p:spPr>
          <a:xfrm>
            <a:off x="5738792" y="30100"/>
            <a:ext cx="3905974" cy="500335"/>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defTabSz="742950">
              <a:defRPr/>
            </a:pPr>
            <a:r>
              <a:rPr kumimoji="1" lang="ja-JP" altLang="en-US" sz="1100">
                <a:solidFill>
                  <a:srgbClr val="575757"/>
                </a:solidFill>
                <a:latin typeface="Trebuchet MS" panose="020B0603020202020204" pitchFamily="34" charset="0"/>
                <a:ea typeface="Meiryo UI" panose="020B0604030504040204" pitchFamily="50" charset="-128"/>
              </a:rPr>
              <a:t>各年度の費用小計に対して、経費を負担する主体を記載してください </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補助金等の記載も含む</a:t>
            </a:r>
            <a:r>
              <a:rPr kumimoji="1" lang="en-US" altLang="ja-JP" sz="1100">
                <a:solidFill>
                  <a:srgbClr val="575757"/>
                </a:solidFill>
                <a:latin typeface="Trebuchet MS" panose="020B0603020202020204" pitchFamily="34" charset="0"/>
                <a:ea typeface="Meiryo UI" panose="020B0604030504040204" pitchFamily="50" charset="-128"/>
              </a:rPr>
              <a:t>)</a:t>
            </a:r>
          </a:p>
        </p:txBody>
      </p:sp>
      <p:sp>
        <p:nvSpPr>
          <p:cNvPr id="45" name="正方形/長方形 8">
            <a:extLst>
              <a:ext uri="{FF2B5EF4-FFF2-40B4-BE49-F238E27FC236}">
                <a16:creationId xmlns:a16="http://schemas.microsoft.com/office/drawing/2014/main" id="{49A45D28-7E05-9969-CC36-2CCF416571B8}"/>
              </a:ext>
            </a:extLst>
          </p:cNvPr>
          <p:cNvSpPr/>
          <p:nvPr/>
        </p:nvSpPr>
        <p:spPr>
          <a:xfrm>
            <a:off x="1574788" y="31179"/>
            <a:ext cx="4046352" cy="532823"/>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ja-JP" altLang="en-US" sz="1200" b="1" u="sng">
                <a:solidFill>
                  <a:srgbClr val="E71C57"/>
                </a:solidFill>
                <a:latin typeface="Trebuchet MS"/>
                <a:ea typeface="Meiryo UI" panose="020B0604030504040204" pitchFamily="50" charset="-128"/>
                <a:sym typeface="Trebuchet MS" panose="020B0603020202020204" pitchFamily="34" charset="0"/>
              </a:rPr>
              <a:t>導入先視点</a:t>
            </a:r>
            <a:r>
              <a:rPr lang="ja-JP" altLang="en-US" sz="1200">
                <a:solidFill>
                  <a:srgbClr val="575757"/>
                </a:solidFill>
                <a:latin typeface="Trebuchet MS"/>
                <a:ea typeface="Meiryo UI" panose="020B0604030504040204" pitchFamily="50" charset="-128"/>
                <a:sym typeface="Trebuchet MS" panose="020B0603020202020204" pitchFamily="34" charset="0"/>
              </a:rPr>
              <a:t>で記載ください</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は次頁に詳細を記載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年度ごとに替わる場合は、それぞれ分けて記載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p>
        </p:txBody>
      </p:sp>
      <p:sp>
        <p:nvSpPr>
          <p:cNvPr id="9" name="Rectangle 2">
            <a:extLst>
              <a:ext uri="{FF2B5EF4-FFF2-40B4-BE49-F238E27FC236}">
                <a16:creationId xmlns:a16="http://schemas.microsoft.com/office/drawing/2014/main" id="{D3BD9F4D-B3A8-5D9F-0F15-0F40C2AA50F3}"/>
              </a:ext>
            </a:extLst>
          </p:cNvPr>
          <p:cNvSpPr/>
          <p:nvPr/>
        </p:nvSpPr>
        <p:spPr>
          <a:xfrm>
            <a:off x="5697155" y="577128"/>
            <a:ext cx="1253548"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必要な年度分を記載すること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62" name="ValueChainStarter">
            <a:extLst>
              <a:ext uri="{FF2B5EF4-FFF2-40B4-BE49-F238E27FC236}">
                <a16:creationId xmlns:a16="http://schemas.microsoft.com/office/drawing/2014/main" id="{0181A5C0-5D9A-9ADA-80CF-5DF3F3857721}"/>
              </a:ext>
            </a:extLst>
          </p:cNvPr>
          <p:cNvSpPr>
            <a:spLocks noChangeArrowheads="1"/>
          </p:cNvSpPr>
          <p:nvPr>
            <p:custDataLst>
              <p:tags r:id="rId2"/>
            </p:custDataLst>
          </p:nvPr>
        </p:nvSpPr>
        <p:spPr bwMode="gray">
          <a:xfrm>
            <a:off x="1984124" y="939941"/>
            <a:ext cx="1164855" cy="318499"/>
          </a:xfrm>
          <a:prstGeom prst="homePlate">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3" name="ValueChainHeader">
            <a:extLst>
              <a:ext uri="{FF2B5EF4-FFF2-40B4-BE49-F238E27FC236}">
                <a16:creationId xmlns:a16="http://schemas.microsoft.com/office/drawing/2014/main" id="{71AB34E7-43DC-8C38-5815-789B65E36EC6}"/>
              </a:ext>
            </a:extLst>
          </p:cNvPr>
          <p:cNvSpPr>
            <a:spLocks noChangeArrowheads="1"/>
          </p:cNvSpPr>
          <p:nvPr>
            <p:custDataLst>
              <p:tags r:id="rId3"/>
            </p:custDataLst>
          </p:nvPr>
        </p:nvSpPr>
        <p:spPr bwMode="gray">
          <a:xfrm>
            <a:off x="3154381"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4" name="ValueChainHeader">
            <a:extLst>
              <a:ext uri="{FF2B5EF4-FFF2-40B4-BE49-F238E27FC236}">
                <a16:creationId xmlns:a16="http://schemas.microsoft.com/office/drawing/2014/main" id="{4549FCC0-267D-72CA-F9DC-CF3A98EC3ED1}"/>
              </a:ext>
            </a:extLst>
          </p:cNvPr>
          <p:cNvSpPr>
            <a:spLocks noChangeArrowheads="1"/>
          </p:cNvSpPr>
          <p:nvPr>
            <p:custDataLst>
              <p:tags r:id="rId4"/>
            </p:custDataLst>
          </p:nvPr>
        </p:nvSpPr>
        <p:spPr bwMode="gray">
          <a:xfrm>
            <a:off x="4324639"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74" name="Straight Connector 55">
            <a:extLst>
              <a:ext uri="{FF2B5EF4-FFF2-40B4-BE49-F238E27FC236}">
                <a16:creationId xmlns:a16="http://schemas.microsoft.com/office/drawing/2014/main" id="{2C93A4BC-6485-347D-FF97-1CB76A11746E}"/>
              </a:ext>
            </a:extLst>
          </p:cNvPr>
          <p:cNvCxnSpPr>
            <a:cxnSpLocks/>
          </p:cNvCxnSpPr>
          <p:nvPr/>
        </p:nvCxnSpPr>
        <p:spPr>
          <a:xfrm>
            <a:off x="5739358" y="1258440"/>
            <a:ext cx="19578" cy="484167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5" name="Group 59">
            <a:extLst>
              <a:ext uri="{FF2B5EF4-FFF2-40B4-BE49-F238E27FC236}">
                <a16:creationId xmlns:a16="http://schemas.microsoft.com/office/drawing/2014/main" id="{A4ED897B-E39A-8493-2E92-DC706CF49EC5}"/>
              </a:ext>
            </a:extLst>
          </p:cNvPr>
          <p:cNvGrpSpPr>
            <a:grpSpLocks noChangeAspect="1"/>
          </p:cNvGrpSpPr>
          <p:nvPr/>
        </p:nvGrpSpPr>
        <p:grpSpPr>
          <a:xfrm>
            <a:off x="5621140" y="3527186"/>
            <a:ext cx="256015" cy="264009"/>
            <a:chOff x="982662" y="1847850"/>
            <a:chExt cx="269875" cy="269875"/>
          </a:xfrm>
        </p:grpSpPr>
        <p:sp>
          <p:nvSpPr>
            <p:cNvPr id="77" name="Oval 50">
              <a:extLst>
                <a:ext uri="{FF2B5EF4-FFF2-40B4-BE49-F238E27FC236}">
                  <a16:creationId xmlns:a16="http://schemas.microsoft.com/office/drawing/2014/main" id="{043C8C80-78A3-09B9-7240-3D02C39D6CFB}"/>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sp>
          <p:nvSpPr>
            <p:cNvPr id="78" name="Freeform 51">
              <a:extLst>
                <a:ext uri="{FF2B5EF4-FFF2-40B4-BE49-F238E27FC236}">
                  <a16:creationId xmlns:a16="http://schemas.microsoft.com/office/drawing/2014/main" id="{BE464A8A-24AD-24AD-3912-291A3DC03053}"/>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grpSp>
      <p:grpSp>
        <p:nvGrpSpPr>
          <p:cNvPr id="79" name="グループ化 78">
            <a:extLst>
              <a:ext uri="{FF2B5EF4-FFF2-40B4-BE49-F238E27FC236}">
                <a16:creationId xmlns:a16="http://schemas.microsoft.com/office/drawing/2014/main" id="{7B22331F-F68D-652B-F05D-44173FEF7313}"/>
              </a:ext>
            </a:extLst>
          </p:cNvPr>
          <p:cNvGrpSpPr/>
          <p:nvPr/>
        </p:nvGrpSpPr>
        <p:grpSpPr>
          <a:xfrm>
            <a:off x="5930657" y="1258439"/>
            <a:ext cx="3893110" cy="5141343"/>
            <a:chOff x="5882208" y="2431011"/>
            <a:chExt cx="3893110" cy="3952536"/>
          </a:xfrm>
        </p:grpSpPr>
        <p:sp>
          <p:nvSpPr>
            <p:cNvPr id="80" name="Rectangle 45">
              <a:extLst>
                <a:ext uri="{FF2B5EF4-FFF2-40B4-BE49-F238E27FC236}">
                  <a16:creationId xmlns:a16="http://schemas.microsoft.com/office/drawing/2014/main" id="{C8349DBD-85E8-D1D0-DFA3-40DFE7D2A887}"/>
                </a:ext>
              </a:extLst>
            </p:cNvPr>
            <p:cNvSpPr/>
            <p:nvPr/>
          </p:nvSpPr>
          <p:spPr>
            <a:xfrm>
              <a:off x="6303063" y="2431011"/>
              <a:ext cx="599579" cy="1057577"/>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導入先</a:t>
              </a:r>
              <a:br>
                <a:rPr lang="en-US" altLang="ja-JP" sz="1100">
                  <a:solidFill>
                    <a:srgbClr val="575757"/>
                  </a:solidFill>
                  <a:latin typeface="+mj-lt"/>
                  <a:ea typeface="Meiryo UI" panose="020B0604030504040204" pitchFamily="50" charset="-128"/>
                </a:rPr>
              </a:br>
              <a:r>
                <a:rPr lang="en-US" altLang="ja-JP" sz="1100">
                  <a:solidFill>
                    <a:srgbClr val="575757"/>
                  </a:solidFill>
                  <a:latin typeface="+mj-lt"/>
                  <a:ea typeface="Meiryo UI" panose="020B0604030504040204" pitchFamily="50" charset="-128"/>
                </a:rPr>
                <a:t>(</a:t>
              </a:r>
              <a:r>
                <a:rPr lang="ja-JP" altLang="en-US" sz="1100">
                  <a:solidFill>
                    <a:srgbClr val="575757"/>
                  </a:solidFill>
                  <a:latin typeface="+mj-lt"/>
                  <a:ea typeface="Meiryo UI" panose="020B0604030504040204" pitchFamily="50" charset="-128"/>
                </a:rPr>
                <a:t>支払元</a:t>
              </a:r>
              <a:r>
                <a:rPr lang="en-US" altLang="ja-JP" sz="1100">
                  <a:solidFill>
                    <a:srgbClr val="575757"/>
                  </a:solidFill>
                  <a:latin typeface="+mj-lt"/>
                  <a:ea typeface="Meiryo UI" panose="020B0604030504040204" pitchFamily="50" charset="-128"/>
                </a:rPr>
                <a:t>)</a:t>
              </a:r>
            </a:p>
          </p:txBody>
        </p:sp>
        <p:sp>
          <p:nvSpPr>
            <p:cNvPr id="81" name="Rectangle 2">
              <a:extLst>
                <a:ext uri="{FF2B5EF4-FFF2-40B4-BE49-F238E27FC236}">
                  <a16:creationId xmlns:a16="http://schemas.microsoft.com/office/drawing/2014/main" id="{FC731CF4-6DBC-77AB-72F6-9148E5BAF71B}"/>
                </a:ext>
              </a:extLst>
            </p:cNvPr>
            <p:cNvSpPr/>
            <p:nvPr/>
          </p:nvSpPr>
          <p:spPr>
            <a:xfrm>
              <a:off x="7001099" y="2471497"/>
              <a:ext cx="2774219" cy="101709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Trebuchet MS" panose="020B0603020202020204" pitchFamily="34" charset="0"/>
                  <a:ea typeface="Meiryo UI" panose="020B0604030504040204" pitchFamily="50" charset="-128"/>
                </a:rPr>
                <a:t>XX</a:t>
              </a:r>
              <a:endParaRPr kumimoji="1" lang="en-US" altLang="ja-JP" sz="1200" kern="0">
                <a:solidFill>
                  <a:srgbClr val="575757"/>
                </a:solidFill>
                <a:latin typeface="Trebuchet MS" panose="020B0603020202020204" pitchFamily="34" charset="0"/>
                <a:ea typeface="Meiryo UI" panose="020B0604030504040204" pitchFamily="50" charset="-128"/>
              </a:endParaRPr>
            </a:p>
            <a:p>
              <a:pPr marL="0" lvl="1" defTabSz="742950">
                <a:buClr>
                  <a:srgbClr val="FF8222"/>
                </a:buClr>
                <a:defRPr/>
              </a:pP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という効果の大きさや</a:t>
              </a:r>
              <a:r>
                <a:rPr kumimoji="1" lang="en-US" altLang="ja-JP" sz="1200" kern="0">
                  <a:solidFill>
                    <a:srgbClr val="3EAD92"/>
                  </a:solidFill>
                  <a:latin typeface="Trebuchet MS" panose="020B0603020202020204" pitchFamily="34" charset="0"/>
                  <a:ea typeface="Meiryo UI" panose="020B0604030504040204" pitchFamily="50" charset="-128"/>
                </a:rPr>
                <a:t>XXX</a:t>
              </a:r>
              <a:r>
                <a:rPr kumimoji="1" lang="ja-JP" altLang="en-US" sz="1200" kern="0">
                  <a:solidFill>
                    <a:srgbClr val="3EAD92"/>
                  </a:solidFill>
                  <a:latin typeface="Trebuchet MS" panose="020B0603020202020204" pitchFamily="34" charset="0"/>
                  <a:ea typeface="Meiryo UI" panose="020B0604030504040204" pitchFamily="50" charset="-128"/>
                </a:rPr>
                <a:t>円というイニシャル</a:t>
              </a:r>
              <a:r>
                <a:rPr kumimoji="1" lang="en-US" altLang="ja-JP" sz="1200" kern="0">
                  <a:solidFill>
                    <a:srgbClr val="3EAD92"/>
                  </a:solidFill>
                  <a:latin typeface="Trebuchet MS" panose="020B0603020202020204" pitchFamily="34" charset="0"/>
                  <a:ea typeface="Meiryo UI" panose="020B0604030504040204" pitchFamily="50" charset="-128"/>
                </a:rPr>
                <a:t>/</a:t>
              </a:r>
              <a:r>
                <a:rPr kumimoji="1" lang="ja-JP" altLang="en-US" sz="1200" kern="0">
                  <a:solidFill>
                    <a:srgbClr val="3EAD92"/>
                  </a:solidFill>
                  <a:latin typeface="Trebuchet MS" panose="020B0603020202020204" pitchFamily="34" charset="0"/>
                  <a:ea typeface="Meiryo UI" panose="020B0604030504040204" pitchFamily="50" charset="-128"/>
                </a:rPr>
                <a:t>ランニング費用は既に認識頂いており、実証結果によるものの導入に前向きなリアクションを得られている</a:t>
              </a:r>
            </a:p>
          </p:txBody>
        </p:sp>
        <p:sp>
          <p:nvSpPr>
            <p:cNvPr id="82" name="Rectangle 3">
              <a:extLst>
                <a:ext uri="{FF2B5EF4-FFF2-40B4-BE49-F238E27FC236}">
                  <a16:creationId xmlns:a16="http://schemas.microsoft.com/office/drawing/2014/main" id="{F47DB9CC-A6DC-295E-13C0-8FBA391DF5C2}"/>
                </a:ext>
              </a:extLst>
            </p:cNvPr>
            <p:cNvSpPr/>
            <p:nvPr/>
          </p:nvSpPr>
          <p:spPr>
            <a:xfrm>
              <a:off x="5882209" y="2431013"/>
              <a:ext cx="373326" cy="105517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投資の妥当性</a:t>
              </a:r>
              <a:br>
                <a:rPr kumimoji="1" lang="en-US" altLang="ja-JP" sz="1200">
                  <a:solidFill>
                    <a:srgbClr val="575757"/>
                  </a:solidFill>
                  <a:latin typeface="+mj-lt"/>
                  <a:ea typeface="Meiryo UI" panose="020B0604030504040204" pitchFamily="50" charset="-128"/>
                </a:rPr>
              </a:br>
              <a:r>
                <a:rPr kumimoji="1" lang="en-US" altLang="ja-JP" sz="1200">
                  <a:solidFill>
                    <a:srgbClr val="575757"/>
                  </a:solidFill>
                  <a:latin typeface="+mj-lt"/>
                  <a:ea typeface="Meiryo UI" panose="020B0604030504040204" pitchFamily="50" charset="-128"/>
                </a:rPr>
                <a:t>(</a:t>
              </a:r>
              <a:r>
                <a:rPr kumimoji="1" lang="ja-JP" altLang="en-US" sz="1200">
                  <a:solidFill>
                    <a:srgbClr val="575757"/>
                  </a:solidFill>
                  <a:latin typeface="+mj-lt"/>
                  <a:ea typeface="Meiryo UI" panose="020B0604030504040204" pitchFamily="50" charset="-128"/>
                </a:rPr>
                <a:t>現時点見立て</a:t>
              </a:r>
              <a:r>
                <a:rPr kumimoji="1" lang="en-US" altLang="ja-JP" sz="1200">
                  <a:solidFill>
                    <a:srgbClr val="575757"/>
                  </a:solidFill>
                  <a:latin typeface="+mj-lt"/>
                  <a:ea typeface="Meiryo UI" panose="020B0604030504040204" pitchFamily="50" charset="-128"/>
                </a:rPr>
                <a:t>)</a:t>
              </a:r>
              <a:endParaRPr kumimoji="1" lang="en-US" altLang="en-US" sz="1200">
                <a:solidFill>
                  <a:srgbClr val="575757"/>
                </a:solidFill>
                <a:latin typeface="+mj-lt"/>
                <a:ea typeface="Meiryo UI" panose="020B0604030504040204" pitchFamily="50" charset="-128"/>
              </a:endParaRPr>
            </a:p>
          </p:txBody>
        </p:sp>
        <p:cxnSp>
          <p:nvCxnSpPr>
            <p:cNvPr id="83" name="Straight Connector 71">
              <a:extLst>
                <a:ext uri="{FF2B5EF4-FFF2-40B4-BE49-F238E27FC236}">
                  <a16:creationId xmlns:a16="http://schemas.microsoft.com/office/drawing/2014/main" id="{3906BD8F-12A9-7A82-BD64-7638E8305DD8}"/>
                </a:ext>
              </a:extLst>
            </p:cNvPr>
            <p:cNvCxnSpPr>
              <a:cxnSpLocks/>
            </p:cNvCxnSpPr>
            <p:nvPr/>
          </p:nvCxnSpPr>
          <p:spPr>
            <a:xfrm>
              <a:off x="5882208" y="3551724"/>
              <a:ext cx="3705755" cy="863"/>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3">
              <a:extLst>
                <a:ext uri="{FF2B5EF4-FFF2-40B4-BE49-F238E27FC236}">
                  <a16:creationId xmlns:a16="http://schemas.microsoft.com/office/drawing/2014/main" id="{51278ED5-07DE-1F3C-DE4C-BF46E3745E9A}"/>
                </a:ext>
              </a:extLst>
            </p:cNvPr>
            <p:cNvSpPr/>
            <p:nvPr/>
          </p:nvSpPr>
          <p:spPr>
            <a:xfrm>
              <a:off x="5882211" y="3628931"/>
              <a:ext cx="373325" cy="275461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妥当性を高めるための目標</a:t>
              </a:r>
              <a:endParaRPr kumimoji="1" lang="en-US" altLang="en-US" sz="1200">
                <a:solidFill>
                  <a:srgbClr val="575757"/>
                </a:solidFill>
                <a:latin typeface="+mj-lt"/>
                <a:ea typeface="Meiryo UI" panose="020B0604030504040204" pitchFamily="50" charset="-128"/>
              </a:endParaRPr>
            </a:p>
          </p:txBody>
        </p:sp>
        <p:sp>
          <p:nvSpPr>
            <p:cNvPr id="86" name="Rectangle 2">
              <a:extLst>
                <a:ext uri="{FF2B5EF4-FFF2-40B4-BE49-F238E27FC236}">
                  <a16:creationId xmlns:a16="http://schemas.microsoft.com/office/drawing/2014/main" id="{B02A8C87-C0BB-7506-D58D-9793818E5667}"/>
                </a:ext>
              </a:extLst>
            </p:cNvPr>
            <p:cNvSpPr/>
            <p:nvPr/>
          </p:nvSpPr>
          <p:spPr>
            <a:xfrm>
              <a:off x="6964356" y="3628931"/>
              <a:ext cx="2774219" cy="137695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導入先の声を踏まえると、さらに</a:t>
              </a: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％の費用を削減できると妥当性が高まる</a:t>
              </a:r>
              <a:endParaRPr kumimoji="1" lang="en-US" altLang="ja-JP" sz="1200" kern="0">
                <a:solidFill>
                  <a:srgbClr val="3EAD92"/>
                </a:solidFill>
                <a:latin typeface="+mj-lt"/>
                <a:ea typeface="Meiryo UI" panose="020B0604030504040204" pitchFamily="50" charset="-128"/>
              </a:endParaRPr>
            </a:p>
          </p:txBody>
        </p:sp>
        <p:sp>
          <p:nvSpPr>
            <p:cNvPr id="87" name="Rectangle 45">
              <a:extLst>
                <a:ext uri="{FF2B5EF4-FFF2-40B4-BE49-F238E27FC236}">
                  <a16:creationId xmlns:a16="http://schemas.microsoft.com/office/drawing/2014/main" id="{186A9AE5-C626-EE81-6B4A-59E69D796ACD}"/>
                </a:ext>
              </a:extLst>
            </p:cNvPr>
            <p:cNvSpPr/>
            <p:nvPr/>
          </p:nvSpPr>
          <p:spPr>
            <a:xfrm>
              <a:off x="6303062" y="3628933"/>
              <a:ext cx="599579" cy="1376951"/>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目標</a:t>
              </a:r>
            </a:p>
          </p:txBody>
        </p:sp>
        <p:sp>
          <p:nvSpPr>
            <p:cNvPr id="88" name="Rectangle 45">
              <a:extLst>
                <a:ext uri="{FF2B5EF4-FFF2-40B4-BE49-F238E27FC236}">
                  <a16:creationId xmlns:a16="http://schemas.microsoft.com/office/drawing/2014/main" id="{887C8420-3B7B-964E-7D1E-1802605E3D7B}"/>
                </a:ext>
              </a:extLst>
            </p:cNvPr>
            <p:cNvSpPr/>
            <p:nvPr/>
          </p:nvSpPr>
          <p:spPr>
            <a:xfrm>
              <a:off x="6303063" y="5168990"/>
              <a:ext cx="599579" cy="1214555"/>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アクション</a:t>
              </a:r>
            </a:p>
          </p:txBody>
        </p:sp>
        <p:sp>
          <p:nvSpPr>
            <p:cNvPr id="89" name="Rectangle 2">
              <a:extLst>
                <a:ext uri="{FF2B5EF4-FFF2-40B4-BE49-F238E27FC236}">
                  <a16:creationId xmlns:a16="http://schemas.microsoft.com/office/drawing/2014/main" id="{500364C2-E918-BD8E-3423-FA83FAE5B89A}"/>
                </a:ext>
              </a:extLst>
            </p:cNvPr>
            <p:cNvSpPr/>
            <p:nvPr/>
          </p:nvSpPr>
          <p:spPr>
            <a:xfrm>
              <a:off x="6964356" y="5168990"/>
              <a:ext cx="2774219" cy="12145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％の低減に向けては、</a:t>
              </a: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機器のリース化・エンジニア作業のマニュアル化による工数削減により、可能になる見込み</a:t>
              </a:r>
              <a:endParaRPr kumimoji="1" lang="en-US" altLang="ja-JP" sz="1200" kern="0">
                <a:solidFill>
                  <a:srgbClr val="3EAD92"/>
                </a:solidFill>
                <a:latin typeface="+mj-lt"/>
                <a:ea typeface="Meiryo UI" panose="020B0604030504040204" pitchFamily="50" charset="-128"/>
              </a:endParaRPr>
            </a:p>
          </p:txBody>
        </p:sp>
        <p:cxnSp>
          <p:nvCxnSpPr>
            <p:cNvPr id="90" name="Straight Connector 71">
              <a:extLst>
                <a:ext uri="{FF2B5EF4-FFF2-40B4-BE49-F238E27FC236}">
                  <a16:creationId xmlns:a16="http://schemas.microsoft.com/office/drawing/2014/main" id="{1AE9E24D-9D9F-73A4-2112-27083CBC5F24}"/>
                </a:ext>
              </a:extLst>
            </p:cNvPr>
            <p:cNvCxnSpPr>
              <a:cxnSpLocks/>
            </p:cNvCxnSpPr>
            <p:nvPr/>
          </p:nvCxnSpPr>
          <p:spPr>
            <a:xfrm>
              <a:off x="6567555" y="5060733"/>
              <a:ext cx="3066292"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8" name="Rectangle 3">
            <a:extLst>
              <a:ext uri="{FF2B5EF4-FFF2-40B4-BE49-F238E27FC236}">
                <a16:creationId xmlns:a16="http://schemas.microsoft.com/office/drawing/2014/main" id="{2F0014F9-C45D-7A69-CA80-504DFBC8526A}"/>
              </a:ext>
            </a:extLst>
          </p:cNvPr>
          <p:cNvSpPr/>
          <p:nvPr/>
        </p:nvSpPr>
        <p:spPr>
          <a:xfrm>
            <a:off x="201012" y="2086189"/>
            <a:ext cx="447495" cy="120045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費用</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0" name="Rectangle 3">
            <a:extLst>
              <a:ext uri="{FF2B5EF4-FFF2-40B4-BE49-F238E27FC236}">
                <a16:creationId xmlns:a16="http://schemas.microsoft.com/office/drawing/2014/main" id="{B85321EA-3218-F228-6972-EFB2619DC27D}"/>
              </a:ext>
            </a:extLst>
          </p:cNvPr>
          <p:cNvSpPr/>
          <p:nvPr/>
        </p:nvSpPr>
        <p:spPr>
          <a:xfrm>
            <a:off x="706605" y="2086189"/>
            <a:ext cx="1262654" cy="350871"/>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イニシャル</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2" name="Rectangle 3">
            <a:extLst>
              <a:ext uri="{FF2B5EF4-FFF2-40B4-BE49-F238E27FC236}">
                <a16:creationId xmlns:a16="http://schemas.microsoft.com/office/drawing/2014/main" id="{618C6105-A8EB-F010-29E1-CD35B2AED8E5}"/>
              </a:ext>
            </a:extLst>
          </p:cNvPr>
          <p:cNvSpPr/>
          <p:nvPr/>
        </p:nvSpPr>
        <p:spPr>
          <a:xfrm>
            <a:off x="706605" y="2537649"/>
            <a:ext cx="1262654" cy="350871"/>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ランニング</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件</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D80C3BE5-472A-D829-4DD2-3FE7EAF9776A}"/>
              </a:ext>
            </a:extLst>
          </p:cNvPr>
          <p:cNvCxnSpPr>
            <a:cxnSpLocks/>
          </p:cNvCxnSpPr>
          <p:nvPr/>
        </p:nvCxnSpPr>
        <p:spPr>
          <a:xfrm>
            <a:off x="706604" y="248735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71">
            <a:extLst>
              <a:ext uri="{FF2B5EF4-FFF2-40B4-BE49-F238E27FC236}">
                <a16:creationId xmlns:a16="http://schemas.microsoft.com/office/drawing/2014/main" id="{14588EDC-14A3-E217-03AB-B1EDDD26190D}"/>
              </a:ext>
            </a:extLst>
          </p:cNvPr>
          <p:cNvCxnSpPr>
            <a:cxnSpLocks/>
          </p:cNvCxnSpPr>
          <p:nvPr/>
        </p:nvCxnSpPr>
        <p:spPr>
          <a:xfrm>
            <a:off x="199847" y="3412428"/>
            <a:ext cx="5317452" cy="0"/>
          </a:xfrm>
          <a:prstGeom prst="line">
            <a:avLst/>
          </a:prstGeom>
          <a:ln w="19050"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1" name="Rectangle 3">
            <a:extLst>
              <a:ext uri="{FF2B5EF4-FFF2-40B4-BE49-F238E27FC236}">
                <a16:creationId xmlns:a16="http://schemas.microsoft.com/office/drawing/2014/main" id="{D1096527-511C-17EC-C244-B2E4ED34A8A0}"/>
              </a:ext>
            </a:extLst>
          </p:cNvPr>
          <p:cNvSpPr/>
          <p:nvPr/>
        </p:nvSpPr>
        <p:spPr>
          <a:xfrm>
            <a:off x="201012" y="3455044"/>
            <a:ext cx="447495" cy="246282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資金調達</a:t>
            </a:r>
            <a:endParaRPr kumimoji="1" lang="en-US" altLang="ja-JP" sz="1300">
              <a:solidFill>
                <a:srgbClr val="575757"/>
              </a:solidFill>
              <a:latin typeface="Trebuchet MS" panose="020B0603020202020204" pitchFamily="34" charset="0"/>
              <a:ea typeface="Meiryo UI" panose="020B0604030504040204" pitchFamily="50" charset="-128"/>
            </a:endParaRPr>
          </a:p>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方法</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66" name="Rectangle 3">
            <a:extLst>
              <a:ext uri="{FF2B5EF4-FFF2-40B4-BE49-F238E27FC236}">
                <a16:creationId xmlns:a16="http://schemas.microsoft.com/office/drawing/2014/main" id="{6B870525-BA36-9997-8F1A-4B388851A360}"/>
              </a:ext>
            </a:extLst>
          </p:cNvPr>
          <p:cNvSpPr/>
          <p:nvPr/>
        </p:nvSpPr>
        <p:spPr>
          <a:xfrm>
            <a:off x="706605" y="3455043"/>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300">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省</a:t>
            </a:r>
            <a:r>
              <a:rPr kumimoji="1" lang="en-US" altLang="ja-JP" sz="1138">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事業</a:t>
            </a:r>
            <a:br>
              <a:rPr kumimoji="1" lang="en-US" altLang="ja-JP" sz="1138">
                <a:solidFill>
                  <a:srgbClr val="3EAD92"/>
                </a:solidFill>
                <a:latin typeface="Trebuchet MS" panose="020B0603020202020204" pitchFamily="34" charset="0"/>
                <a:ea typeface="Meiryo UI" panose="020B0604030504040204" pitchFamily="50" charset="-128"/>
              </a:rPr>
            </a:br>
            <a:r>
              <a:rPr kumimoji="1" lang="ja-JP" altLang="en-US" sz="1138">
                <a:solidFill>
                  <a:srgbClr val="3EAD92"/>
                </a:solidFill>
                <a:latin typeface="Trebuchet MS" panose="020B0603020202020204" pitchFamily="34" charset="0"/>
                <a:ea typeface="Meiryo UI" panose="020B0604030504040204" pitchFamily="50" charset="-128"/>
              </a:rPr>
              <a:t>補助金</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300">
              <a:solidFill>
                <a:srgbClr val="FE9341"/>
              </a:solidFill>
              <a:latin typeface="Trebuchet MS" panose="020B0603020202020204" pitchFamily="34" charset="0"/>
              <a:ea typeface="Meiryo UI" panose="020B0604030504040204" pitchFamily="50" charset="-128"/>
            </a:endParaRPr>
          </a:p>
        </p:txBody>
      </p:sp>
      <p:sp>
        <p:nvSpPr>
          <p:cNvPr id="73" name="Rectangle 3">
            <a:extLst>
              <a:ext uri="{FF2B5EF4-FFF2-40B4-BE49-F238E27FC236}">
                <a16:creationId xmlns:a16="http://schemas.microsoft.com/office/drawing/2014/main" id="{D9B1ECAE-3C2B-504C-EA98-394B1B7C2EE6}"/>
              </a:ext>
            </a:extLst>
          </p:cNvPr>
          <p:cNvSpPr/>
          <p:nvPr/>
        </p:nvSpPr>
        <p:spPr>
          <a:xfrm>
            <a:off x="706605" y="4303288"/>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76" name="Rectangle 3">
            <a:extLst>
              <a:ext uri="{FF2B5EF4-FFF2-40B4-BE49-F238E27FC236}">
                <a16:creationId xmlns:a16="http://schemas.microsoft.com/office/drawing/2014/main" id="{61EE5775-8CB8-E966-5700-D69BAE89FFC6}"/>
              </a:ext>
            </a:extLst>
          </p:cNvPr>
          <p:cNvSpPr/>
          <p:nvPr/>
        </p:nvSpPr>
        <p:spPr>
          <a:xfrm>
            <a:off x="706605" y="5151532"/>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cxnSp>
        <p:nvCxnSpPr>
          <p:cNvPr id="85" name="Straight Connector 71">
            <a:extLst>
              <a:ext uri="{FF2B5EF4-FFF2-40B4-BE49-F238E27FC236}">
                <a16:creationId xmlns:a16="http://schemas.microsoft.com/office/drawing/2014/main" id="{EDB45D8D-857D-8BD6-8132-8708A4899409}"/>
              </a:ext>
            </a:extLst>
          </p:cNvPr>
          <p:cNvCxnSpPr>
            <a:cxnSpLocks/>
          </p:cNvCxnSpPr>
          <p:nvPr/>
        </p:nvCxnSpPr>
        <p:spPr>
          <a:xfrm>
            <a:off x="706604" y="426233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96" name="Straight Connector 71">
            <a:extLst>
              <a:ext uri="{FF2B5EF4-FFF2-40B4-BE49-F238E27FC236}">
                <a16:creationId xmlns:a16="http://schemas.microsoft.com/office/drawing/2014/main" id="{392FC2E5-372D-FCEC-88E1-55999062B504}"/>
              </a:ext>
            </a:extLst>
          </p:cNvPr>
          <p:cNvCxnSpPr>
            <a:cxnSpLocks/>
          </p:cNvCxnSpPr>
          <p:nvPr/>
        </p:nvCxnSpPr>
        <p:spPr>
          <a:xfrm>
            <a:off x="706604" y="5110580"/>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0621AFC5-EC94-9AFF-17FB-849E8794D4E3}"/>
              </a:ext>
            </a:extLst>
          </p:cNvPr>
          <p:cNvSpPr/>
          <p:nvPr/>
        </p:nvSpPr>
        <p:spPr>
          <a:xfrm>
            <a:off x="731877" y="4021061"/>
            <a:ext cx="1262654" cy="109839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資金調達方法を</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endParaRPr kumimoji="1" lang="en-US" altLang="ja-JP" sz="1138">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団体として負担する場合は、事前に実現性を確認すること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2" name="Rectangle 3">
            <a:extLst>
              <a:ext uri="{FF2B5EF4-FFF2-40B4-BE49-F238E27FC236}">
                <a16:creationId xmlns:a16="http://schemas.microsoft.com/office/drawing/2014/main" id="{9FA976B6-2B00-348C-9AE0-6CDF4F92AC1A}"/>
              </a:ext>
            </a:extLst>
          </p:cNvPr>
          <p:cNvSpPr/>
          <p:nvPr/>
        </p:nvSpPr>
        <p:spPr>
          <a:xfrm>
            <a:off x="201012" y="1629431"/>
            <a:ext cx="1748707" cy="37890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収益</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6" name="Straight Connector 71">
            <a:extLst>
              <a:ext uri="{FF2B5EF4-FFF2-40B4-BE49-F238E27FC236}">
                <a16:creationId xmlns:a16="http://schemas.microsoft.com/office/drawing/2014/main" id="{CFBBC755-E606-8372-7A3D-C795F23AB6E0}"/>
              </a:ext>
            </a:extLst>
          </p:cNvPr>
          <p:cNvCxnSpPr>
            <a:cxnSpLocks/>
          </p:cNvCxnSpPr>
          <p:nvPr/>
        </p:nvCxnSpPr>
        <p:spPr>
          <a:xfrm>
            <a:off x="706604" y="205172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0" name="Rectangle 3">
            <a:extLst>
              <a:ext uri="{FF2B5EF4-FFF2-40B4-BE49-F238E27FC236}">
                <a16:creationId xmlns:a16="http://schemas.microsoft.com/office/drawing/2014/main" id="{B618C36D-FDF6-A257-8C8D-7486C15B4206}"/>
              </a:ext>
            </a:extLst>
          </p:cNvPr>
          <p:cNvSpPr/>
          <p:nvPr/>
        </p:nvSpPr>
        <p:spPr>
          <a:xfrm>
            <a:off x="648507" y="2986390"/>
            <a:ext cx="1320753" cy="30025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合計</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52" name="Straight Connector 71">
            <a:extLst>
              <a:ext uri="{FF2B5EF4-FFF2-40B4-BE49-F238E27FC236}">
                <a16:creationId xmlns:a16="http://schemas.microsoft.com/office/drawing/2014/main" id="{56B528FD-EA88-BD1A-4CA0-5FBB0F48379F}"/>
              </a:ext>
            </a:extLst>
          </p:cNvPr>
          <p:cNvCxnSpPr>
            <a:cxnSpLocks/>
          </p:cNvCxnSpPr>
          <p:nvPr/>
        </p:nvCxnSpPr>
        <p:spPr>
          <a:xfrm>
            <a:off x="706604" y="293609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4" name="Rectangle 2">
            <a:extLst>
              <a:ext uri="{FF2B5EF4-FFF2-40B4-BE49-F238E27FC236}">
                <a16:creationId xmlns:a16="http://schemas.microsoft.com/office/drawing/2014/main" id="{A0CC441A-727E-FAFA-5547-BCC99BD58FBB}"/>
              </a:ext>
            </a:extLst>
          </p:cNvPr>
          <p:cNvSpPr/>
          <p:nvPr/>
        </p:nvSpPr>
        <p:spPr>
          <a:xfrm>
            <a:off x="1984124" y="2086189"/>
            <a:ext cx="1164855" cy="350871"/>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7" name="Rectangle 2">
            <a:extLst>
              <a:ext uri="{FF2B5EF4-FFF2-40B4-BE49-F238E27FC236}">
                <a16:creationId xmlns:a16="http://schemas.microsoft.com/office/drawing/2014/main" id="{340B2501-6F0A-E324-FD3A-8A83D63574E7}"/>
              </a:ext>
            </a:extLst>
          </p:cNvPr>
          <p:cNvSpPr/>
          <p:nvPr/>
        </p:nvSpPr>
        <p:spPr>
          <a:xfrm>
            <a:off x="3154382" y="2086189"/>
            <a:ext cx="1164855" cy="350871"/>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20" name="Rectangle 2">
            <a:extLst>
              <a:ext uri="{FF2B5EF4-FFF2-40B4-BE49-F238E27FC236}">
                <a16:creationId xmlns:a16="http://schemas.microsoft.com/office/drawing/2014/main" id="{3FCB0299-1B58-0697-E0B4-11C42A42F7FB}"/>
              </a:ext>
            </a:extLst>
          </p:cNvPr>
          <p:cNvSpPr/>
          <p:nvPr/>
        </p:nvSpPr>
        <p:spPr>
          <a:xfrm>
            <a:off x="4324639" y="2086189"/>
            <a:ext cx="1164855" cy="350871"/>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02" name="Rectangle 3">
            <a:extLst>
              <a:ext uri="{FF2B5EF4-FFF2-40B4-BE49-F238E27FC236}">
                <a16:creationId xmlns:a16="http://schemas.microsoft.com/office/drawing/2014/main" id="{6255C330-7D9E-7C23-C6B3-5E23C966BF7F}"/>
              </a:ext>
            </a:extLst>
          </p:cNvPr>
          <p:cNvSpPr/>
          <p:nvPr/>
        </p:nvSpPr>
        <p:spPr>
          <a:xfrm>
            <a:off x="1984124" y="3455043"/>
            <a:ext cx="1164855"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138">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万円</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138">
              <a:solidFill>
                <a:srgbClr val="FE9341"/>
              </a:solidFill>
              <a:latin typeface="Trebuchet MS" panose="020B0603020202020204" pitchFamily="34" charset="0"/>
              <a:ea typeface="Meiryo UI" panose="020B0604030504040204" pitchFamily="50" charset="-128"/>
            </a:endParaRPr>
          </a:p>
        </p:txBody>
      </p:sp>
      <p:sp>
        <p:nvSpPr>
          <p:cNvPr id="4" name="Rectangle 2">
            <a:extLst>
              <a:ext uri="{FF2B5EF4-FFF2-40B4-BE49-F238E27FC236}">
                <a16:creationId xmlns:a16="http://schemas.microsoft.com/office/drawing/2014/main" id="{7028AD44-3110-936D-542F-D352652A646F}"/>
              </a:ext>
            </a:extLst>
          </p:cNvPr>
          <p:cNvSpPr/>
          <p:nvPr/>
        </p:nvSpPr>
        <p:spPr>
          <a:xfrm>
            <a:off x="1984124" y="3889439"/>
            <a:ext cx="1164855" cy="318295"/>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資金の調達手段ごとに金額を記載すること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22" name="Rectangle 2">
            <a:extLst>
              <a:ext uri="{FF2B5EF4-FFF2-40B4-BE49-F238E27FC236}">
                <a16:creationId xmlns:a16="http://schemas.microsoft.com/office/drawing/2014/main" id="{BB8481CB-82B7-FB05-00D2-38C6B63CB059}"/>
              </a:ext>
            </a:extLst>
          </p:cNvPr>
          <p:cNvSpPr/>
          <p:nvPr/>
        </p:nvSpPr>
        <p:spPr>
          <a:xfrm>
            <a:off x="3154381" y="3455043"/>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3" name="Rectangle 2">
            <a:extLst>
              <a:ext uri="{FF2B5EF4-FFF2-40B4-BE49-F238E27FC236}">
                <a16:creationId xmlns:a16="http://schemas.microsoft.com/office/drawing/2014/main" id="{46926E8B-518C-096C-4842-4C6240F8A723}"/>
              </a:ext>
            </a:extLst>
          </p:cNvPr>
          <p:cNvSpPr/>
          <p:nvPr/>
        </p:nvSpPr>
        <p:spPr>
          <a:xfrm>
            <a:off x="4324639" y="3455043"/>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4" name="Rectangle 2">
            <a:extLst>
              <a:ext uri="{FF2B5EF4-FFF2-40B4-BE49-F238E27FC236}">
                <a16:creationId xmlns:a16="http://schemas.microsoft.com/office/drawing/2014/main" id="{74A80C1D-3D2E-A604-ACD0-61E6464CB095}"/>
              </a:ext>
            </a:extLst>
          </p:cNvPr>
          <p:cNvSpPr/>
          <p:nvPr/>
        </p:nvSpPr>
        <p:spPr>
          <a:xfrm>
            <a:off x="3154381"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5" name="Rectangle 2">
            <a:extLst>
              <a:ext uri="{FF2B5EF4-FFF2-40B4-BE49-F238E27FC236}">
                <a16:creationId xmlns:a16="http://schemas.microsoft.com/office/drawing/2014/main" id="{1E8E703B-8A38-FDA9-A4DF-7C06E6EC09B0}"/>
              </a:ext>
            </a:extLst>
          </p:cNvPr>
          <p:cNvSpPr/>
          <p:nvPr/>
        </p:nvSpPr>
        <p:spPr>
          <a:xfrm>
            <a:off x="4324639"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6" name="Rectangle 2">
            <a:extLst>
              <a:ext uri="{FF2B5EF4-FFF2-40B4-BE49-F238E27FC236}">
                <a16:creationId xmlns:a16="http://schemas.microsoft.com/office/drawing/2014/main" id="{5E5EB982-3086-37CE-3A9C-9F06AFFFAECC}"/>
              </a:ext>
            </a:extLst>
          </p:cNvPr>
          <p:cNvSpPr/>
          <p:nvPr/>
        </p:nvSpPr>
        <p:spPr>
          <a:xfrm>
            <a:off x="3154381"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7" name="Rectangle 2">
            <a:extLst>
              <a:ext uri="{FF2B5EF4-FFF2-40B4-BE49-F238E27FC236}">
                <a16:creationId xmlns:a16="http://schemas.microsoft.com/office/drawing/2014/main" id="{7B6C37ED-6E40-895B-119B-0D6F753C0EE9}"/>
              </a:ext>
            </a:extLst>
          </p:cNvPr>
          <p:cNvSpPr/>
          <p:nvPr/>
        </p:nvSpPr>
        <p:spPr>
          <a:xfrm>
            <a:off x="4324639"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9" name="Rectangle 2">
            <a:extLst>
              <a:ext uri="{FF2B5EF4-FFF2-40B4-BE49-F238E27FC236}">
                <a16:creationId xmlns:a16="http://schemas.microsoft.com/office/drawing/2014/main" id="{AA19E55E-F936-2F69-D443-9EBA72457029}"/>
              </a:ext>
            </a:extLst>
          </p:cNvPr>
          <p:cNvSpPr/>
          <p:nvPr/>
        </p:nvSpPr>
        <p:spPr>
          <a:xfrm>
            <a:off x="1984124"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1" name="Rectangle 2">
            <a:extLst>
              <a:ext uri="{FF2B5EF4-FFF2-40B4-BE49-F238E27FC236}">
                <a16:creationId xmlns:a16="http://schemas.microsoft.com/office/drawing/2014/main" id="{D8752712-2CDF-1126-D431-3CA17A6D961F}"/>
              </a:ext>
            </a:extLst>
          </p:cNvPr>
          <p:cNvSpPr/>
          <p:nvPr/>
        </p:nvSpPr>
        <p:spPr>
          <a:xfrm>
            <a:off x="1984124"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9" name="Rectangle 2">
            <a:extLst>
              <a:ext uri="{FF2B5EF4-FFF2-40B4-BE49-F238E27FC236}">
                <a16:creationId xmlns:a16="http://schemas.microsoft.com/office/drawing/2014/main" id="{C1C19F9C-C89C-7439-444B-9EB39FCCFDDA}"/>
              </a:ext>
            </a:extLst>
          </p:cNvPr>
          <p:cNvSpPr/>
          <p:nvPr/>
        </p:nvSpPr>
        <p:spPr>
          <a:xfrm>
            <a:off x="1984124" y="1629431"/>
            <a:ext cx="3505370" cy="395536"/>
          </a:xfrm>
          <a:prstGeom prst="rect">
            <a:avLst/>
          </a:prstGeom>
          <a:solidFill>
            <a:srgbClr val="C9E7CA"/>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3" name="Rectangle 2">
            <a:extLst>
              <a:ext uri="{FF2B5EF4-FFF2-40B4-BE49-F238E27FC236}">
                <a16:creationId xmlns:a16="http://schemas.microsoft.com/office/drawing/2014/main" id="{7BEBAFAC-C078-4EE4-BDDE-9A084639A095}"/>
              </a:ext>
            </a:extLst>
          </p:cNvPr>
          <p:cNvSpPr/>
          <p:nvPr/>
        </p:nvSpPr>
        <p:spPr>
          <a:xfrm>
            <a:off x="1984124"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4" name="Rectangle 2">
            <a:extLst>
              <a:ext uri="{FF2B5EF4-FFF2-40B4-BE49-F238E27FC236}">
                <a16:creationId xmlns:a16="http://schemas.microsoft.com/office/drawing/2014/main" id="{0622B0C8-DC3A-067B-B170-6A9CEE3F4383}"/>
              </a:ext>
            </a:extLst>
          </p:cNvPr>
          <p:cNvSpPr/>
          <p:nvPr/>
        </p:nvSpPr>
        <p:spPr>
          <a:xfrm>
            <a:off x="3154381"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6" name="Rectangle 2">
            <a:extLst>
              <a:ext uri="{FF2B5EF4-FFF2-40B4-BE49-F238E27FC236}">
                <a16:creationId xmlns:a16="http://schemas.microsoft.com/office/drawing/2014/main" id="{23C3F828-43BD-2E48-B467-CD97173277F8}"/>
              </a:ext>
            </a:extLst>
          </p:cNvPr>
          <p:cNvSpPr/>
          <p:nvPr/>
        </p:nvSpPr>
        <p:spPr>
          <a:xfrm>
            <a:off x="4324639"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92" name="Rectangle 2">
            <a:extLst>
              <a:ext uri="{FF2B5EF4-FFF2-40B4-BE49-F238E27FC236}">
                <a16:creationId xmlns:a16="http://schemas.microsoft.com/office/drawing/2014/main" id="{6253C873-6902-013D-333E-9C23CA818C3F}"/>
              </a:ext>
            </a:extLst>
          </p:cNvPr>
          <p:cNvSpPr/>
          <p:nvPr/>
        </p:nvSpPr>
        <p:spPr>
          <a:xfrm>
            <a:off x="4443308" y="1568209"/>
            <a:ext cx="1268245" cy="330396"/>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3" name="Oval 20">
            <a:extLst>
              <a:ext uri="{FF2B5EF4-FFF2-40B4-BE49-F238E27FC236}">
                <a16:creationId xmlns:a16="http://schemas.microsoft.com/office/drawing/2014/main" id="{0F10C494-5117-1740-96A7-030AE5CA6822}"/>
              </a:ext>
            </a:extLst>
          </p:cNvPr>
          <p:cNvSpPr>
            <a:spLocks noChangeAspect="1" noChangeArrowheads="1"/>
          </p:cNvSpPr>
          <p:nvPr/>
        </p:nvSpPr>
        <p:spPr bwMode="auto">
          <a:xfrm>
            <a:off x="1936841" y="1533600"/>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94" name="Rectangle 2">
            <a:extLst>
              <a:ext uri="{FF2B5EF4-FFF2-40B4-BE49-F238E27FC236}">
                <a16:creationId xmlns:a16="http://schemas.microsoft.com/office/drawing/2014/main" id="{3CB202DF-AC55-5785-1252-37F6F04C706B}"/>
              </a:ext>
            </a:extLst>
          </p:cNvPr>
          <p:cNvSpPr/>
          <p:nvPr/>
        </p:nvSpPr>
        <p:spPr>
          <a:xfrm>
            <a:off x="1984124" y="2515217"/>
            <a:ext cx="3505370" cy="395536"/>
          </a:xfrm>
          <a:prstGeom prst="rect">
            <a:avLst/>
          </a:prstGeom>
          <a:solidFill>
            <a:srgbClr val="C9E7CA"/>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95" name="Rectangle 2">
            <a:extLst>
              <a:ext uri="{FF2B5EF4-FFF2-40B4-BE49-F238E27FC236}">
                <a16:creationId xmlns:a16="http://schemas.microsoft.com/office/drawing/2014/main" id="{2057E9F9-371C-C19B-9FA5-C92F384A9C90}"/>
              </a:ext>
            </a:extLst>
          </p:cNvPr>
          <p:cNvSpPr/>
          <p:nvPr/>
        </p:nvSpPr>
        <p:spPr>
          <a:xfrm>
            <a:off x="4443308" y="2453995"/>
            <a:ext cx="1268245" cy="330396"/>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7" name="Oval 20">
            <a:extLst>
              <a:ext uri="{FF2B5EF4-FFF2-40B4-BE49-F238E27FC236}">
                <a16:creationId xmlns:a16="http://schemas.microsoft.com/office/drawing/2014/main" id="{CF29AF71-8CBC-4BD9-9492-5C4A1DCA3ABF}"/>
              </a:ext>
            </a:extLst>
          </p:cNvPr>
          <p:cNvSpPr>
            <a:spLocks noChangeAspect="1" noChangeArrowheads="1"/>
          </p:cNvSpPr>
          <p:nvPr/>
        </p:nvSpPr>
        <p:spPr bwMode="auto">
          <a:xfrm>
            <a:off x="1936841" y="2419386"/>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8" name="Oval 20">
            <a:extLst>
              <a:ext uri="{FF2B5EF4-FFF2-40B4-BE49-F238E27FC236}">
                <a16:creationId xmlns:a16="http://schemas.microsoft.com/office/drawing/2014/main" id="{337286A0-3F86-C5B3-E723-E1F8F2B56F8B}"/>
              </a:ext>
            </a:extLst>
          </p:cNvPr>
          <p:cNvSpPr>
            <a:spLocks noChangeAspect="1" noChangeArrowheads="1"/>
          </p:cNvSpPr>
          <p:nvPr/>
        </p:nvSpPr>
        <p:spPr bwMode="auto">
          <a:xfrm>
            <a:off x="1936841" y="1979706"/>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99" name="Oval 20">
            <a:extLst>
              <a:ext uri="{FF2B5EF4-FFF2-40B4-BE49-F238E27FC236}">
                <a16:creationId xmlns:a16="http://schemas.microsoft.com/office/drawing/2014/main" id="{65DA9E36-B6DB-638A-E46B-F5A51EC2F6DB}"/>
              </a:ext>
            </a:extLst>
          </p:cNvPr>
          <p:cNvSpPr>
            <a:spLocks noChangeAspect="1" noChangeArrowheads="1"/>
          </p:cNvSpPr>
          <p:nvPr/>
        </p:nvSpPr>
        <p:spPr bwMode="auto">
          <a:xfrm>
            <a:off x="1653506" y="226929"/>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00" name="Oval 20">
            <a:extLst>
              <a:ext uri="{FF2B5EF4-FFF2-40B4-BE49-F238E27FC236}">
                <a16:creationId xmlns:a16="http://schemas.microsoft.com/office/drawing/2014/main" id="{B298CBAF-4C8C-88A6-D08C-67BEBC601D29}"/>
              </a:ext>
            </a:extLst>
          </p:cNvPr>
          <p:cNvSpPr>
            <a:spLocks noChangeAspect="1" noChangeArrowheads="1"/>
          </p:cNvSpPr>
          <p:nvPr/>
        </p:nvSpPr>
        <p:spPr bwMode="auto">
          <a:xfrm>
            <a:off x="1949719" y="226929"/>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103" name="Rectangle 2">
            <a:extLst>
              <a:ext uri="{FF2B5EF4-FFF2-40B4-BE49-F238E27FC236}">
                <a16:creationId xmlns:a16="http://schemas.microsoft.com/office/drawing/2014/main" id="{7EF69DE5-204F-D437-6EDC-DC5F10F8EA83}"/>
              </a:ext>
            </a:extLst>
          </p:cNvPr>
          <p:cNvSpPr/>
          <p:nvPr/>
        </p:nvSpPr>
        <p:spPr>
          <a:xfrm>
            <a:off x="7152206" y="2341536"/>
            <a:ext cx="2376827" cy="457169"/>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団体としての負担額の実現性について、事前に導入先の団体に確認しておくこと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5" name="Rectangle 217">
            <a:extLst>
              <a:ext uri="{FF2B5EF4-FFF2-40B4-BE49-F238E27FC236}">
                <a16:creationId xmlns:a16="http://schemas.microsoft.com/office/drawing/2014/main" id="{01D58CA8-7570-5B84-295D-75D972CB15F5}"/>
              </a:ext>
            </a:extLst>
          </p:cNvPr>
          <p:cNvSpPr/>
          <p:nvPr/>
        </p:nvSpPr>
        <p:spPr>
          <a:xfrm>
            <a:off x="199844" y="6594854"/>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sp>
        <p:nvSpPr>
          <p:cNvPr id="8" name="Rectangle 217">
            <a:extLst>
              <a:ext uri="{FF2B5EF4-FFF2-40B4-BE49-F238E27FC236}">
                <a16:creationId xmlns:a16="http://schemas.microsoft.com/office/drawing/2014/main" id="{54A9165C-0A63-8A32-738E-E93D0140503A}"/>
              </a:ext>
            </a:extLst>
          </p:cNvPr>
          <p:cNvSpPr/>
          <p:nvPr/>
        </p:nvSpPr>
        <p:spPr>
          <a:xfrm>
            <a:off x="199844" y="6376561"/>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5766405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99D4362-400C-CA4D-A0A1-7679336F89ED}"/>
              </a:ext>
            </a:extLst>
          </p:cNvPr>
          <p:cNvGraphicFramePr>
            <a:graphicFrameLocks noChangeAspect="1"/>
          </p:cNvGraphicFramePr>
          <p:nvPr>
            <p:custDataLst>
              <p:tags r:id="rId1"/>
            </p:custDataLst>
            <p:extLst>
              <p:ext uri="{D42A27DB-BD31-4B8C-83A1-F6EECF244321}">
                <p14:modId xmlns:p14="http://schemas.microsoft.com/office/powerpoint/2010/main" val="2791007855"/>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4" name="think-cell data - do not delete" hidden="1">
                        <a:extLst>
                          <a:ext uri="{FF2B5EF4-FFF2-40B4-BE49-F238E27FC236}">
                            <a16:creationId xmlns:a16="http://schemas.microsoft.com/office/drawing/2014/main" id="{C99D4362-400C-CA4D-A0A1-7679336F89ED}"/>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22" name="正方形/長方形 8">
            <a:extLst>
              <a:ext uri="{FF2B5EF4-FFF2-40B4-BE49-F238E27FC236}">
                <a16:creationId xmlns:a16="http://schemas.microsoft.com/office/drawing/2014/main" id="{DF1A808B-6C53-6DB0-2811-9DB3894443A4}"/>
              </a:ext>
            </a:extLst>
          </p:cNvPr>
          <p:cNvSpPr/>
          <p:nvPr/>
        </p:nvSpPr>
        <p:spPr>
          <a:xfrm>
            <a:off x="5840547" y="214880"/>
            <a:ext cx="3833786" cy="744351"/>
          </a:xfrm>
          <a:prstGeom prst="wedgeRectCallout">
            <a:avLst>
              <a:gd name="adj1" fmla="val -73646"/>
              <a:gd name="adj2" fmla="val 313774"/>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ja-JP" altLang="en-US" sz="1200" dirty="0">
                <a:solidFill>
                  <a:srgbClr val="575757"/>
                </a:solidFill>
                <a:latin typeface="Trebuchet MS"/>
                <a:ea typeface="Meiryo UI" panose="020B0604030504040204" pitchFamily="50" charset="-128"/>
                <a:sym typeface="Trebuchet MS" panose="020B0603020202020204" pitchFamily="34" charset="0"/>
              </a:rPr>
              <a:t>費用対効果に見合わなくとも、そのソリューションを導入することとなっている場合</a:t>
            </a:r>
            <a:r>
              <a:rPr lang="en-US" altLang="ja-JP" sz="1200" dirty="0">
                <a:solidFill>
                  <a:srgbClr val="575757"/>
                </a:solidFill>
                <a:latin typeface="Trebuchet MS"/>
                <a:ea typeface="Meiryo UI" panose="020B0604030504040204" pitchFamily="50" charset="-128"/>
                <a:sym typeface="Trebuchet MS" panose="020B0603020202020204" pitchFamily="34" charset="0"/>
              </a:rPr>
              <a:t>(= </a:t>
            </a:r>
            <a:r>
              <a:rPr lang="ja-JP" altLang="en-US" sz="1200" dirty="0">
                <a:solidFill>
                  <a:srgbClr val="575757"/>
                </a:solidFill>
                <a:latin typeface="Trebuchet MS"/>
                <a:ea typeface="Meiryo UI" panose="020B0604030504040204" pitchFamily="50" charset="-128"/>
                <a:sym typeface="Trebuchet MS" panose="020B0603020202020204" pitchFamily="34" charset="0"/>
              </a:rPr>
              <a:t>定性効果が大きい場合</a:t>
            </a:r>
            <a:r>
              <a:rPr lang="en-US" altLang="ja-JP" sz="1200" dirty="0">
                <a:solidFill>
                  <a:srgbClr val="575757"/>
                </a:solidFill>
                <a:latin typeface="Trebuchet MS"/>
                <a:ea typeface="Meiryo UI" panose="020B0604030504040204" pitchFamily="50" charset="-128"/>
                <a:sym typeface="Trebuchet MS" panose="020B0603020202020204" pitchFamily="34" charset="0"/>
              </a:rPr>
              <a:t>)</a:t>
            </a:r>
            <a:r>
              <a:rPr lang="ja-JP" altLang="en-US" sz="1200" dirty="0">
                <a:solidFill>
                  <a:srgbClr val="575757"/>
                </a:solidFill>
                <a:latin typeface="Trebuchet MS"/>
                <a:ea typeface="Meiryo UI" panose="020B0604030504040204" pitchFamily="50" charset="-128"/>
                <a:sym typeface="Trebuchet MS" panose="020B0603020202020204" pitchFamily="34" charset="0"/>
              </a:rPr>
              <a:t>は、その根拠を定性効果の</a:t>
            </a:r>
            <a:r>
              <a:rPr lang="en-US" altLang="ja-JP" sz="1200" dirty="0">
                <a:solidFill>
                  <a:srgbClr val="575757"/>
                </a:solidFill>
                <a:latin typeface="Trebuchet MS"/>
                <a:ea typeface="Meiryo UI" panose="020B0604030504040204" pitchFamily="50" charset="-128"/>
                <a:sym typeface="Trebuchet MS" panose="020B0603020202020204" pitchFamily="34" charset="0"/>
              </a:rPr>
              <a:t>"</a:t>
            </a:r>
            <a:r>
              <a:rPr lang="ja-JP" altLang="en-US" sz="1200" dirty="0">
                <a:solidFill>
                  <a:srgbClr val="575757"/>
                </a:solidFill>
                <a:latin typeface="Trebuchet MS"/>
                <a:ea typeface="Meiryo UI" panose="020B0604030504040204" pitchFamily="50" charset="-128"/>
                <a:sym typeface="Trebuchet MS" panose="020B0603020202020204" pitchFamily="34" charset="0"/>
              </a:rPr>
              <a:t>算出の根拠</a:t>
            </a:r>
            <a:r>
              <a:rPr lang="en-US" altLang="ja-JP" sz="1200" dirty="0">
                <a:solidFill>
                  <a:srgbClr val="575757"/>
                </a:solidFill>
                <a:latin typeface="Trebuchet MS"/>
                <a:ea typeface="Meiryo UI" panose="020B0604030504040204" pitchFamily="50" charset="-128"/>
                <a:sym typeface="Trebuchet MS" panose="020B0603020202020204" pitchFamily="34" charset="0"/>
              </a:rPr>
              <a:t>"</a:t>
            </a:r>
            <a:r>
              <a:rPr lang="ja-JP" altLang="en-US" sz="1200" dirty="0">
                <a:solidFill>
                  <a:srgbClr val="575757"/>
                </a:solidFill>
                <a:latin typeface="Trebuchet MS"/>
                <a:ea typeface="Meiryo UI" panose="020B0604030504040204" pitchFamily="50" charset="-128"/>
                <a:sym typeface="Trebuchet MS" panose="020B0603020202020204" pitchFamily="34" charset="0"/>
              </a:rPr>
              <a:t>のボックス内に記載すること</a:t>
            </a:r>
            <a:endParaRPr lang="en-US" altLang="ja-JP" sz="1200" dirty="0">
              <a:solidFill>
                <a:srgbClr val="575757"/>
              </a:solidFill>
              <a:latin typeface="Trebuchet MS"/>
              <a:ea typeface="Meiryo UI" panose="020B0604030504040204" pitchFamily="50" charset="-128"/>
              <a:sym typeface="Trebuchet MS" panose="020B0603020202020204" pitchFamily="34" charset="0"/>
            </a:endParaRPr>
          </a:p>
        </p:txBody>
      </p:sp>
      <p:sp>
        <p:nvSpPr>
          <p:cNvPr id="111" name="Rectangle 2">
            <a:extLst>
              <a:ext uri="{FF2B5EF4-FFF2-40B4-BE49-F238E27FC236}">
                <a16:creationId xmlns:a16="http://schemas.microsoft.com/office/drawing/2014/main" id="{CD6EEABA-4410-8356-116F-A4A75121C96D}"/>
              </a:ext>
            </a:extLst>
          </p:cNvPr>
          <p:cNvSpPr/>
          <p:nvPr/>
        </p:nvSpPr>
        <p:spPr>
          <a:xfrm>
            <a:off x="8513713" y="2072210"/>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12" name="Rectangle 2">
            <a:extLst>
              <a:ext uri="{FF2B5EF4-FFF2-40B4-BE49-F238E27FC236}">
                <a16:creationId xmlns:a16="http://schemas.microsoft.com/office/drawing/2014/main" id="{933B796C-356F-D329-9D4D-912A6B16D171}"/>
              </a:ext>
            </a:extLst>
          </p:cNvPr>
          <p:cNvSpPr/>
          <p:nvPr/>
        </p:nvSpPr>
        <p:spPr>
          <a:xfrm>
            <a:off x="8513713" y="3509042"/>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13" name="Rectangle 2">
            <a:extLst>
              <a:ext uri="{FF2B5EF4-FFF2-40B4-BE49-F238E27FC236}">
                <a16:creationId xmlns:a16="http://schemas.microsoft.com/office/drawing/2014/main" id="{B7F388F9-9535-89FF-8A0E-CCA70D7F965B}"/>
              </a:ext>
            </a:extLst>
          </p:cNvPr>
          <p:cNvSpPr/>
          <p:nvPr/>
        </p:nvSpPr>
        <p:spPr>
          <a:xfrm>
            <a:off x="8513713" y="5049977"/>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cxnSp>
        <p:nvCxnSpPr>
          <p:cNvPr id="11" name="Straight Connector 71">
            <a:extLst>
              <a:ext uri="{FF2B5EF4-FFF2-40B4-BE49-F238E27FC236}">
                <a16:creationId xmlns:a16="http://schemas.microsoft.com/office/drawing/2014/main" id="{F19E97CE-5B73-6285-B3ED-3B75BB3B505D}"/>
              </a:ext>
            </a:extLst>
          </p:cNvPr>
          <p:cNvCxnSpPr>
            <a:cxnSpLocks/>
          </p:cNvCxnSpPr>
          <p:nvPr/>
        </p:nvCxnSpPr>
        <p:spPr>
          <a:xfrm flipV="1">
            <a:off x="156815" y="3419615"/>
            <a:ext cx="9238408"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71">
            <a:extLst>
              <a:ext uri="{FF2B5EF4-FFF2-40B4-BE49-F238E27FC236}">
                <a16:creationId xmlns:a16="http://schemas.microsoft.com/office/drawing/2014/main" id="{ED40547D-FFBB-6032-6701-551686777250}"/>
              </a:ext>
            </a:extLst>
          </p:cNvPr>
          <p:cNvCxnSpPr>
            <a:cxnSpLocks/>
          </p:cNvCxnSpPr>
          <p:nvPr/>
        </p:nvCxnSpPr>
        <p:spPr>
          <a:xfrm>
            <a:off x="477905" y="4973228"/>
            <a:ext cx="8917318"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3">
            <a:extLst>
              <a:ext uri="{FF2B5EF4-FFF2-40B4-BE49-F238E27FC236}">
                <a16:creationId xmlns:a16="http://schemas.microsoft.com/office/drawing/2014/main" id="{7420117C-20E2-6F21-FA78-94DDFCD02CD9}"/>
              </a:ext>
            </a:extLst>
          </p:cNvPr>
          <p:cNvSpPr/>
          <p:nvPr/>
        </p:nvSpPr>
        <p:spPr>
          <a:xfrm>
            <a:off x="156815" y="3492698"/>
            <a:ext cx="321091" cy="2985606"/>
          </a:xfrm>
          <a:prstGeom prst="rect">
            <a:avLst/>
          </a:prstGeom>
          <a:solidFill>
            <a:srgbClr val="FFB47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費用</a:t>
            </a:r>
            <a:endParaRPr kumimoji="1" lang="en-US" altLang="en-US" sz="1200">
              <a:solidFill>
                <a:srgbClr val="575757"/>
              </a:solidFill>
              <a:latin typeface="+mj-lt"/>
              <a:ea typeface="Meiryo UI" panose="020B0604030504040204" pitchFamily="50" charset="-128"/>
            </a:endParaRPr>
          </a:p>
        </p:txBody>
      </p:sp>
      <p:sp>
        <p:nvSpPr>
          <p:cNvPr id="14" name="Rectangle 3">
            <a:extLst>
              <a:ext uri="{FF2B5EF4-FFF2-40B4-BE49-F238E27FC236}">
                <a16:creationId xmlns:a16="http://schemas.microsoft.com/office/drawing/2014/main" id="{0AC30DA9-BE76-4A88-5F2B-988EF5CC240C}"/>
              </a:ext>
            </a:extLst>
          </p:cNvPr>
          <p:cNvSpPr/>
          <p:nvPr/>
        </p:nvSpPr>
        <p:spPr>
          <a:xfrm>
            <a:off x="156815" y="2043757"/>
            <a:ext cx="321091" cy="132837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効果</a:t>
            </a:r>
            <a:endParaRPr kumimoji="1" lang="en-US" altLang="en-US" sz="1200">
              <a:solidFill>
                <a:srgbClr val="575757"/>
              </a:solidFill>
              <a:latin typeface="+mj-lt"/>
              <a:ea typeface="Meiryo UI" panose="020B0604030504040204" pitchFamily="50" charset="-128"/>
            </a:endParaRPr>
          </a:p>
        </p:txBody>
      </p:sp>
      <p:sp>
        <p:nvSpPr>
          <p:cNvPr id="17" name="Rectangle 3">
            <a:extLst>
              <a:ext uri="{FF2B5EF4-FFF2-40B4-BE49-F238E27FC236}">
                <a16:creationId xmlns:a16="http://schemas.microsoft.com/office/drawing/2014/main" id="{08A1FFA4-C6F2-7A47-7F44-02E10564C431}"/>
              </a:ext>
            </a:extLst>
          </p:cNvPr>
          <p:cNvSpPr/>
          <p:nvPr/>
        </p:nvSpPr>
        <p:spPr>
          <a:xfrm>
            <a:off x="507872" y="3487812"/>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イニシャル</a:t>
            </a:r>
            <a:endParaRPr kumimoji="1" lang="en-US" altLang="en-US" sz="1200">
              <a:solidFill>
                <a:srgbClr val="575757"/>
              </a:solidFill>
              <a:latin typeface="+mj-lt"/>
              <a:ea typeface="Meiryo UI" panose="020B0604030504040204" pitchFamily="50" charset="-128"/>
            </a:endParaRPr>
          </a:p>
        </p:txBody>
      </p:sp>
      <p:sp>
        <p:nvSpPr>
          <p:cNvPr id="18" name="Rectangle 3">
            <a:extLst>
              <a:ext uri="{FF2B5EF4-FFF2-40B4-BE49-F238E27FC236}">
                <a16:creationId xmlns:a16="http://schemas.microsoft.com/office/drawing/2014/main" id="{B769808F-F211-C046-207D-E054CE05BFC1}"/>
              </a:ext>
            </a:extLst>
          </p:cNvPr>
          <p:cNvSpPr/>
          <p:nvPr/>
        </p:nvSpPr>
        <p:spPr>
          <a:xfrm>
            <a:off x="515350" y="5008974"/>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ランニング</a:t>
            </a:r>
            <a:endParaRPr kumimoji="1" lang="en-US" altLang="en-US" sz="1200">
              <a:solidFill>
                <a:srgbClr val="575757"/>
              </a:solidFill>
              <a:latin typeface="+mj-lt"/>
              <a:ea typeface="Meiryo UI" panose="020B0604030504040204" pitchFamily="50" charset="-128"/>
            </a:endParaRPr>
          </a:p>
        </p:txBody>
      </p:sp>
      <p:sp>
        <p:nvSpPr>
          <p:cNvPr id="69" name="Rectangle 2">
            <a:extLst>
              <a:ext uri="{FF2B5EF4-FFF2-40B4-BE49-F238E27FC236}">
                <a16:creationId xmlns:a16="http://schemas.microsoft.com/office/drawing/2014/main" id="{9EB9FFD5-5DCC-200A-6FA5-8B12183290FF}"/>
              </a:ext>
            </a:extLst>
          </p:cNvPr>
          <p:cNvSpPr/>
          <p:nvPr/>
        </p:nvSpPr>
        <p:spPr>
          <a:xfrm>
            <a:off x="7691036"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p:txBody>
      </p:sp>
      <p:sp>
        <p:nvSpPr>
          <p:cNvPr id="15" name="Rectangle 3">
            <a:extLst>
              <a:ext uri="{FF2B5EF4-FFF2-40B4-BE49-F238E27FC236}">
                <a16:creationId xmlns:a16="http://schemas.microsoft.com/office/drawing/2014/main" id="{9309CACC-F73F-3473-800E-087C97E54525}"/>
              </a:ext>
            </a:extLst>
          </p:cNvPr>
          <p:cNvSpPr/>
          <p:nvPr/>
        </p:nvSpPr>
        <p:spPr>
          <a:xfrm>
            <a:off x="507872" y="2043757"/>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定量 </a:t>
            </a:r>
            <a:br>
              <a:rPr kumimoji="1" lang="en-US" altLang="ja-JP" sz="1200">
                <a:solidFill>
                  <a:srgbClr val="575757"/>
                </a:solidFill>
                <a:latin typeface="+mj-lt"/>
                <a:ea typeface="Meiryo UI" panose="020B0604030504040204" pitchFamily="50" charset="-128"/>
              </a:rPr>
            </a:br>
            <a:endParaRPr kumimoji="1" lang="en-US" altLang="ja-JP" sz="1000">
              <a:solidFill>
                <a:srgbClr val="575757"/>
              </a:solidFill>
              <a:latin typeface="+mj-lt"/>
              <a:ea typeface="Meiryo UI" panose="020B0604030504040204" pitchFamily="50" charset="-128"/>
            </a:endParaRPr>
          </a:p>
        </p:txBody>
      </p:sp>
      <p:sp>
        <p:nvSpPr>
          <p:cNvPr id="3" name="Rectangle 3">
            <a:extLst>
              <a:ext uri="{FF2B5EF4-FFF2-40B4-BE49-F238E27FC236}">
                <a16:creationId xmlns:a16="http://schemas.microsoft.com/office/drawing/2014/main" id="{B4D7E54D-8149-908D-F989-EA1037FF5310}"/>
              </a:ext>
            </a:extLst>
          </p:cNvPr>
          <p:cNvSpPr/>
          <p:nvPr/>
        </p:nvSpPr>
        <p:spPr>
          <a:xfrm>
            <a:off x="507872" y="2738872"/>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定性</a:t>
            </a:r>
            <a:endParaRPr kumimoji="1" lang="en-US" altLang="ja-JP" sz="1000">
              <a:solidFill>
                <a:srgbClr val="575757"/>
              </a:solidFill>
              <a:latin typeface="+mj-lt"/>
              <a:ea typeface="Meiryo UI" panose="020B0604030504040204" pitchFamily="50" charset="-128"/>
            </a:endParaRPr>
          </a:p>
        </p:txBody>
      </p:sp>
      <p:sp>
        <p:nvSpPr>
          <p:cNvPr id="64" name="Rectangle 45">
            <a:extLst>
              <a:ext uri="{FF2B5EF4-FFF2-40B4-BE49-F238E27FC236}">
                <a16:creationId xmlns:a16="http://schemas.microsoft.com/office/drawing/2014/main" id="{FA57C858-DA65-EA24-B488-C7C67B69A4C9}"/>
              </a:ext>
            </a:extLst>
          </p:cNvPr>
          <p:cNvSpPr/>
          <p:nvPr/>
        </p:nvSpPr>
        <p:spPr>
          <a:xfrm>
            <a:off x="7691036" y="1670643"/>
            <a:ext cx="783714" cy="22954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数量</a:t>
            </a:r>
          </a:p>
        </p:txBody>
      </p:sp>
      <p:sp>
        <p:nvSpPr>
          <p:cNvPr id="65" name="Rectangle 45">
            <a:extLst>
              <a:ext uri="{FF2B5EF4-FFF2-40B4-BE49-F238E27FC236}">
                <a16:creationId xmlns:a16="http://schemas.microsoft.com/office/drawing/2014/main" id="{E9F25385-416F-B011-D200-1F1DB54B4D2C}"/>
              </a:ext>
            </a:extLst>
          </p:cNvPr>
          <p:cNvSpPr/>
          <p:nvPr/>
        </p:nvSpPr>
        <p:spPr>
          <a:xfrm>
            <a:off x="8549780" y="1670644"/>
            <a:ext cx="783714"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計</a:t>
            </a:r>
            <a:r>
              <a:rPr lang="en-US" altLang="ja-JP" sz="1200">
                <a:solidFill>
                  <a:prstClr val="white"/>
                </a:solidFill>
                <a:latin typeface="+mj-lt"/>
                <a:ea typeface="Meiryo UI" panose="020B0604030504040204" pitchFamily="50" charset="-128"/>
              </a:rPr>
              <a:t>(</a:t>
            </a:r>
            <a:r>
              <a:rPr lang="ja-JP" altLang="en-US" sz="1200">
                <a:solidFill>
                  <a:prstClr val="white"/>
                </a:solidFill>
                <a:latin typeface="+mj-lt"/>
                <a:ea typeface="Meiryo UI" panose="020B0604030504040204" pitchFamily="50" charset="-128"/>
              </a:rPr>
              <a:t>金額</a:t>
            </a:r>
            <a:r>
              <a:rPr lang="en-US" altLang="ja-JP" sz="1200">
                <a:solidFill>
                  <a:prstClr val="white"/>
                </a:solidFill>
                <a:latin typeface="+mj-lt"/>
                <a:ea typeface="Meiryo UI" panose="020B0604030504040204" pitchFamily="50" charset="-128"/>
              </a:rPr>
              <a:t>)</a:t>
            </a:r>
            <a:endParaRPr lang="ja-JP" altLang="en-US" sz="1200">
              <a:solidFill>
                <a:prstClr val="white"/>
              </a:solidFill>
              <a:latin typeface="+mj-lt"/>
              <a:ea typeface="Meiryo UI" panose="020B0604030504040204" pitchFamily="50" charset="-128"/>
            </a:endParaRPr>
          </a:p>
        </p:txBody>
      </p:sp>
      <p:sp>
        <p:nvSpPr>
          <p:cNvPr id="38" name="Rectangle 2">
            <a:extLst>
              <a:ext uri="{FF2B5EF4-FFF2-40B4-BE49-F238E27FC236}">
                <a16:creationId xmlns:a16="http://schemas.microsoft.com/office/drawing/2014/main" id="{7890F24D-78A4-AD04-294D-9E340E7E920D}"/>
              </a:ext>
            </a:extLst>
          </p:cNvPr>
          <p:cNvSpPr/>
          <p:nvPr/>
        </p:nvSpPr>
        <p:spPr>
          <a:xfrm>
            <a:off x="8531783"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41" name="Rectangle 2">
            <a:extLst>
              <a:ext uri="{FF2B5EF4-FFF2-40B4-BE49-F238E27FC236}">
                <a16:creationId xmlns:a16="http://schemas.microsoft.com/office/drawing/2014/main" id="{E7FA39D4-F1E7-3810-1EF8-70B157B5C838}"/>
              </a:ext>
            </a:extLst>
          </p:cNvPr>
          <p:cNvSpPr/>
          <p:nvPr/>
        </p:nvSpPr>
        <p:spPr>
          <a:xfrm>
            <a:off x="7691036"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3" name="Rectangle 2">
            <a:extLst>
              <a:ext uri="{FF2B5EF4-FFF2-40B4-BE49-F238E27FC236}">
                <a16:creationId xmlns:a16="http://schemas.microsoft.com/office/drawing/2014/main" id="{D6C79909-D1BA-9E23-D305-57CBD2EE7EFB}"/>
              </a:ext>
            </a:extLst>
          </p:cNvPr>
          <p:cNvSpPr/>
          <p:nvPr/>
        </p:nvSpPr>
        <p:spPr>
          <a:xfrm>
            <a:off x="8531783"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4" name="Rectangle 2">
            <a:extLst>
              <a:ext uri="{FF2B5EF4-FFF2-40B4-BE49-F238E27FC236}">
                <a16:creationId xmlns:a16="http://schemas.microsoft.com/office/drawing/2014/main" id="{79642E48-C702-5F45-CA72-535B8C777560}"/>
              </a:ext>
            </a:extLst>
          </p:cNvPr>
          <p:cNvSpPr/>
          <p:nvPr/>
        </p:nvSpPr>
        <p:spPr>
          <a:xfrm>
            <a:off x="7694248"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6" name="Rectangle 2">
            <a:extLst>
              <a:ext uri="{FF2B5EF4-FFF2-40B4-BE49-F238E27FC236}">
                <a16:creationId xmlns:a16="http://schemas.microsoft.com/office/drawing/2014/main" id="{CD70038B-83E0-4C17-15F4-A429CB48EE8F}"/>
              </a:ext>
            </a:extLst>
          </p:cNvPr>
          <p:cNvSpPr/>
          <p:nvPr/>
        </p:nvSpPr>
        <p:spPr>
          <a:xfrm>
            <a:off x="8547667"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50" name="Rectangle 2">
            <a:extLst>
              <a:ext uri="{FF2B5EF4-FFF2-40B4-BE49-F238E27FC236}">
                <a16:creationId xmlns:a16="http://schemas.microsoft.com/office/drawing/2014/main" id="{BBB56958-F95C-4691-1FE7-91F8E605C2B3}"/>
              </a:ext>
            </a:extLst>
          </p:cNvPr>
          <p:cNvSpPr/>
          <p:nvPr/>
        </p:nvSpPr>
        <p:spPr>
          <a:xfrm>
            <a:off x="7694248"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51" name="Rectangle 2">
            <a:extLst>
              <a:ext uri="{FF2B5EF4-FFF2-40B4-BE49-F238E27FC236}">
                <a16:creationId xmlns:a16="http://schemas.microsoft.com/office/drawing/2014/main" id="{154BCFBD-466F-249E-9125-424A282D29AE}"/>
              </a:ext>
            </a:extLst>
          </p:cNvPr>
          <p:cNvSpPr/>
          <p:nvPr/>
        </p:nvSpPr>
        <p:spPr>
          <a:xfrm>
            <a:off x="8547667"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59" name="タイトル 16">
            <a:extLst>
              <a:ext uri="{FF2B5EF4-FFF2-40B4-BE49-F238E27FC236}">
                <a16:creationId xmlns:a16="http://schemas.microsoft.com/office/drawing/2014/main" id="{E0E3C703-C104-46C5-A360-7D754C16A826}"/>
              </a:ext>
            </a:extLst>
          </p:cNvPr>
          <p:cNvSpPr>
            <a:spLocks noGrp="1"/>
          </p:cNvSpPr>
          <p:nvPr>
            <p:ph type="title"/>
          </p:nvPr>
        </p:nvSpPr>
        <p:spPr>
          <a:xfrm>
            <a:off x="199845" y="622801"/>
            <a:ext cx="9195378" cy="540148"/>
          </a:xfrm>
        </p:spPr>
        <p:txBody>
          <a:bodyPr vert="horz" wrap="square" lIns="0" tIns="0" rIns="0" bIns="0" rtlCol="0" anchor="t">
            <a:noAutofit/>
          </a:bodyPr>
          <a:lstStyle/>
          <a:p>
            <a:pPr>
              <a:tabLst>
                <a:tab pos="288925" algn="l"/>
              </a:tabLst>
            </a:pPr>
            <a:r>
              <a:rPr kumimoji="1" lang="en-US" altLang="ja-JP" dirty="0">
                <a:solidFill>
                  <a:srgbClr val="FE9341"/>
                </a:solidFill>
                <a:ea typeface="Meiryo UI" panose="020B0604030504040204" pitchFamily="50" charset="-128"/>
              </a:rPr>
              <a:t>	</a:t>
            </a:r>
            <a:r>
              <a:rPr kumimoji="1" lang="ja-JP" altLang="en-US" dirty="0">
                <a:solidFill>
                  <a:srgbClr val="FE9341"/>
                </a:solidFill>
                <a:ea typeface="Meiryo UI" panose="020B0604030504040204" pitchFamily="50" charset="-128"/>
              </a:rPr>
              <a:t>期待効果の根拠</a:t>
            </a:r>
            <a:r>
              <a:rPr kumimoji="1" lang="en-US" altLang="ja-JP" dirty="0">
                <a:solidFill>
                  <a:srgbClr val="FE9341"/>
                </a:solidFill>
                <a:ea typeface="Meiryo UI" panose="020B0604030504040204" pitchFamily="50" charset="-128"/>
              </a:rPr>
              <a:t>_</a:t>
            </a:r>
            <a:r>
              <a:rPr kumimoji="1" lang="ja-JP" altLang="en-US" dirty="0">
                <a:solidFill>
                  <a:srgbClr val="FE9341"/>
                </a:solidFill>
                <a:ea typeface="Meiryo UI" panose="020B0604030504040204" pitchFamily="50" charset="-128"/>
              </a:rPr>
              <a:t>導入先</a:t>
            </a:r>
            <a:br>
              <a:rPr kumimoji="1" lang="en-US" altLang="ja-JP" dirty="0">
                <a:solidFill>
                  <a:srgbClr val="FE9341"/>
                </a:solidFill>
                <a:ea typeface="Meiryo UI" panose="020B0604030504040204" pitchFamily="50" charset="-128"/>
              </a:rPr>
            </a:br>
            <a:endParaRPr kumimoji="1" lang="ja-JP" altLang="en-US" sz="1300" dirty="0">
              <a:solidFill>
                <a:srgbClr val="575757"/>
              </a:solidFill>
              <a:ea typeface="Meiryo UI" panose="020B0604030504040204" pitchFamily="50" charset="-128"/>
            </a:endParaRPr>
          </a:p>
        </p:txBody>
      </p:sp>
      <p:sp>
        <p:nvSpPr>
          <p:cNvPr id="70" name="テキスト ボックス 42">
            <a:extLst>
              <a:ext uri="{FF2B5EF4-FFF2-40B4-BE49-F238E27FC236}">
                <a16:creationId xmlns:a16="http://schemas.microsoft.com/office/drawing/2014/main" id="{26F1BBFF-BB46-4522-835E-EA90501DB00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mj-lt"/>
                <a:ea typeface="Meiryo UI" panose="020B0604030504040204" pitchFamily="50" charset="-128"/>
              </a:rPr>
              <a:t>実装・横展開の計画</a:t>
            </a:r>
          </a:p>
        </p:txBody>
      </p:sp>
      <p:sp>
        <p:nvSpPr>
          <p:cNvPr id="10" name="Rectangle 82">
            <a:extLst>
              <a:ext uri="{FF2B5EF4-FFF2-40B4-BE49-F238E27FC236}">
                <a16:creationId xmlns:a16="http://schemas.microsoft.com/office/drawing/2014/main" id="{B415B485-1D18-5C60-6780-6770596FD140}"/>
              </a:ext>
            </a:extLst>
          </p:cNvPr>
          <p:cNvSpPr/>
          <p:nvPr/>
        </p:nvSpPr>
        <p:spPr>
          <a:xfrm>
            <a:off x="199844" y="1209023"/>
            <a:ext cx="634273" cy="289795"/>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300">
                <a:solidFill>
                  <a:prstClr val="white"/>
                </a:solidFill>
                <a:latin typeface="+mj-lt"/>
                <a:ea typeface="Meiryo UI" panose="020B0604030504040204" pitchFamily="50" charset="-128"/>
                <a:sym typeface="Trebuchet MS" panose="020B0603020202020204" pitchFamily="34" charset="0"/>
              </a:rPr>
              <a:t>導入先</a:t>
            </a:r>
            <a:endParaRPr kumimoji="1" lang="en-US" altLang="ja-JP" sz="1300">
              <a:solidFill>
                <a:prstClr val="white"/>
              </a:solidFill>
              <a:latin typeface="+mj-lt"/>
              <a:ea typeface="Meiryo UI" panose="020B0604030504040204" pitchFamily="50" charset="-128"/>
              <a:sym typeface="Trebuchet MS" panose="020B0603020202020204" pitchFamily="34" charset="0"/>
            </a:endParaRPr>
          </a:p>
        </p:txBody>
      </p:sp>
      <p:sp>
        <p:nvSpPr>
          <p:cNvPr id="6" name="Rectangle 2">
            <a:extLst>
              <a:ext uri="{FF2B5EF4-FFF2-40B4-BE49-F238E27FC236}">
                <a16:creationId xmlns:a16="http://schemas.microsoft.com/office/drawing/2014/main" id="{618934D0-406A-6BF0-240D-03080CBC7C0E}"/>
              </a:ext>
            </a:extLst>
          </p:cNvPr>
          <p:cNvSpPr/>
          <p:nvPr/>
        </p:nvSpPr>
        <p:spPr>
          <a:xfrm>
            <a:off x="1163397" y="2043756"/>
            <a:ext cx="126718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人件費の削減</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収穫量の増加</a:t>
            </a:r>
            <a:endParaRPr kumimoji="1" lang="en-US" altLang="ja-JP" sz="1200" kern="0">
              <a:solidFill>
                <a:srgbClr val="3EAD92"/>
              </a:solidFill>
              <a:latin typeface="+mj-lt"/>
              <a:ea typeface="Meiryo UI" panose="020B0604030504040204" pitchFamily="50" charset="-128"/>
            </a:endParaRPr>
          </a:p>
        </p:txBody>
      </p:sp>
      <p:sp>
        <p:nvSpPr>
          <p:cNvPr id="20" name="Rectangle 2">
            <a:extLst>
              <a:ext uri="{FF2B5EF4-FFF2-40B4-BE49-F238E27FC236}">
                <a16:creationId xmlns:a16="http://schemas.microsoft.com/office/drawing/2014/main" id="{FA80E61D-0406-95E7-55AC-485E6ACC9887}"/>
              </a:ext>
            </a:extLst>
          </p:cNvPr>
          <p:cNvSpPr/>
          <p:nvPr/>
        </p:nvSpPr>
        <p:spPr>
          <a:xfrm>
            <a:off x="1163397" y="3493761"/>
            <a:ext cx="126718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機器</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42" name="Rectangle 45">
            <a:extLst>
              <a:ext uri="{FF2B5EF4-FFF2-40B4-BE49-F238E27FC236}">
                <a16:creationId xmlns:a16="http://schemas.microsoft.com/office/drawing/2014/main" id="{3DE9722B-5155-F6CC-4B38-1A827E579975}"/>
              </a:ext>
            </a:extLst>
          </p:cNvPr>
          <p:cNvSpPr/>
          <p:nvPr/>
        </p:nvSpPr>
        <p:spPr>
          <a:xfrm>
            <a:off x="1163397" y="1670644"/>
            <a:ext cx="1267189"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項目</a:t>
            </a:r>
          </a:p>
        </p:txBody>
      </p:sp>
      <p:sp>
        <p:nvSpPr>
          <p:cNvPr id="66" name="Rectangle 2">
            <a:extLst>
              <a:ext uri="{FF2B5EF4-FFF2-40B4-BE49-F238E27FC236}">
                <a16:creationId xmlns:a16="http://schemas.microsoft.com/office/drawing/2014/main" id="{A6CF4C70-03A6-D060-6438-2EF249439EBC}"/>
              </a:ext>
            </a:extLst>
          </p:cNvPr>
          <p:cNvSpPr/>
          <p:nvPr/>
        </p:nvSpPr>
        <p:spPr>
          <a:xfrm>
            <a:off x="2528109" y="2043757"/>
            <a:ext cx="92147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p:txBody>
      </p:sp>
      <p:sp>
        <p:nvSpPr>
          <p:cNvPr id="67" name="Rectangle 2">
            <a:extLst>
              <a:ext uri="{FF2B5EF4-FFF2-40B4-BE49-F238E27FC236}">
                <a16:creationId xmlns:a16="http://schemas.microsoft.com/office/drawing/2014/main" id="{346360C5-32B7-6115-10BA-6913139C9598}"/>
              </a:ext>
            </a:extLst>
          </p:cNvPr>
          <p:cNvSpPr/>
          <p:nvPr/>
        </p:nvSpPr>
        <p:spPr>
          <a:xfrm>
            <a:off x="2528109" y="3483587"/>
            <a:ext cx="92147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8" name="Rectangle 45">
            <a:extLst>
              <a:ext uri="{FF2B5EF4-FFF2-40B4-BE49-F238E27FC236}">
                <a16:creationId xmlns:a16="http://schemas.microsoft.com/office/drawing/2014/main" id="{520F585D-0D0A-AFC5-A755-941EC133C528}"/>
              </a:ext>
            </a:extLst>
          </p:cNvPr>
          <p:cNvSpPr/>
          <p:nvPr/>
        </p:nvSpPr>
        <p:spPr>
          <a:xfrm>
            <a:off x="2528109" y="1670644"/>
            <a:ext cx="92147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金額</a:t>
            </a:r>
          </a:p>
        </p:txBody>
      </p:sp>
      <p:sp>
        <p:nvSpPr>
          <p:cNvPr id="39" name="Rectangle 2">
            <a:extLst>
              <a:ext uri="{FF2B5EF4-FFF2-40B4-BE49-F238E27FC236}">
                <a16:creationId xmlns:a16="http://schemas.microsoft.com/office/drawing/2014/main" id="{821674CB-46A6-55F2-9864-44BBF12D4665}"/>
              </a:ext>
            </a:extLst>
          </p:cNvPr>
          <p:cNvSpPr/>
          <p:nvPr/>
        </p:nvSpPr>
        <p:spPr>
          <a:xfrm>
            <a:off x="1163397" y="2738872"/>
            <a:ext cx="126718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交通事故の防止</a:t>
            </a:r>
            <a:endParaRPr kumimoji="1" lang="en-US" altLang="ja-JP" sz="1200" kern="0">
              <a:solidFill>
                <a:srgbClr val="3EAD92"/>
              </a:solidFill>
              <a:latin typeface="+mj-lt"/>
              <a:ea typeface="Meiryo UI" panose="020B0604030504040204" pitchFamily="50" charset="-128"/>
            </a:endParaRPr>
          </a:p>
        </p:txBody>
      </p:sp>
      <p:sp>
        <p:nvSpPr>
          <p:cNvPr id="40" name="Rectangle 2">
            <a:extLst>
              <a:ext uri="{FF2B5EF4-FFF2-40B4-BE49-F238E27FC236}">
                <a16:creationId xmlns:a16="http://schemas.microsoft.com/office/drawing/2014/main" id="{8F1C6734-BD4C-78D1-A3B7-A587DEE8B4CC}"/>
              </a:ext>
            </a:extLst>
          </p:cNvPr>
          <p:cNvSpPr/>
          <p:nvPr/>
        </p:nvSpPr>
        <p:spPr>
          <a:xfrm>
            <a:off x="2528109" y="2738872"/>
            <a:ext cx="92147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47" name="Rectangle 2">
            <a:extLst>
              <a:ext uri="{FF2B5EF4-FFF2-40B4-BE49-F238E27FC236}">
                <a16:creationId xmlns:a16="http://schemas.microsoft.com/office/drawing/2014/main" id="{322C86D9-077C-C399-5DBE-4FD4C5F7001C}"/>
              </a:ext>
            </a:extLst>
          </p:cNvPr>
          <p:cNvSpPr/>
          <p:nvPr/>
        </p:nvSpPr>
        <p:spPr>
          <a:xfrm>
            <a:off x="1163397" y="5053628"/>
            <a:ext cx="126718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リース料金</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49" name="Rectangle 2">
            <a:extLst>
              <a:ext uri="{FF2B5EF4-FFF2-40B4-BE49-F238E27FC236}">
                <a16:creationId xmlns:a16="http://schemas.microsoft.com/office/drawing/2014/main" id="{7B6652E6-94BF-774C-6696-09CB6107FD21}"/>
              </a:ext>
            </a:extLst>
          </p:cNvPr>
          <p:cNvSpPr/>
          <p:nvPr/>
        </p:nvSpPr>
        <p:spPr>
          <a:xfrm>
            <a:off x="2528109" y="5043454"/>
            <a:ext cx="92147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21" name="Rectangle 43">
            <a:extLst>
              <a:ext uri="{FF2B5EF4-FFF2-40B4-BE49-F238E27FC236}">
                <a16:creationId xmlns:a16="http://schemas.microsoft.com/office/drawing/2014/main" id="{17054FEC-3AEB-F851-3518-9DA91CC6FFF4}"/>
              </a:ext>
            </a:extLst>
          </p:cNvPr>
          <p:cNvSpPr/>
          <p:nvPr/>
        </p:nvSpPr>
        <p:spPr>
          <a:xfrm>
            <a:off x="833973" y="1209023"/>
            <a:ext cx="3793137" cy="289795"/>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lvl="1" defTabSz="742950">
              <a:buClr>
                <a:srgbClr val="FF8222"/>
              </a:buClr>
              <a:defRPr/>
            </a:pPr>
            <a:r>
              <a:rPr kumimoji="1" lang="en-US" altLang="ja-JP" sz="1138">
                <a:solidFill>
                  <a:srgbClr val="575757"/>
                </a:solidFill>
                <a:latin typeface="+mj-lt"/>
                <a:ea typeface="Meiryo UI" panose="020B0604030504040204" pitchFamily="50" charset="-128"/>
              </a:rPr>
              <a:t>XX</a:t>
            </a:r>
          </a:p>
        </p:txBody>
      </p:sp>
      <p:sp>
        <p:nvSpPr>
          <p:cNvPr id="92" name="正方形/長方形 8">
            <a:extLst>
              <a:ext uri="{FF2B5EF4-FFF2-40B4-BE49-F238E27FC236}">
                <a16:creationId xmlns:a16="http://schemas.microsoft.com/office/drawing/2014/main" id="{35C387EA-18A7-029A-165B-CEF209462544}"/>
              </a:ext>
            </a:extLst>
          </p:cNvPr>
          <p:cNvSpPr/>
          <p:nvPr/>
        </p:nvSpPr>
        <p:spPr>
          <a:xfrm>
            <a:off x="2148560" y="31180"/>
            <a:ext cx="3021200" cy="384422"/>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は前頁と同様の数字が入る</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p:txBody>
      </p:sp>
      <p:sp>
        <p:nvSpPr>
          <p:cNvPr id="105" name="Oval 20">
            <a:extLst>
              <a:ext uri="{FF2B5EF4-FFF2-40B4-BE49-F238E27FC236}">
                <a16:creationId xmlns:a16="http://schemas.microsoft.com/office/drawing/2014/main" id="{C2B9B134-936C-CE37-C237-36F1940F1E15}"/>
              </a:ext>
            </a:extLst>
          </p:cNvPr>
          <p:cNvSpPr>
            <a:spLocks noChangeAspect="1" noChangeArrowheads="1"/>
          </p:cNvSpPr>
          <p:nvPr/>
        </p:nvSpPr>
        <p:spPr bwMode="auto">
          <a:xfrm>
            <a:off x="9209619" y="197764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06" name="Oval 20">
            <a:extLst>
              <a:ext uri="{FF2B5EF4-FFF2-40B4-BE49-F238E27FC236}">
                <a16:creationId xmlns:a16="http://schemas.microsoft.com/office/drawing/2014/main" id="{446C633D-BE41-0D68-6A05-8103D9A27A2F}"/>
              </a:ext>
            </a:extLst>
          </p:cNvPr>
          <p:cNvSpPr>
            <a:spLocks noChangeAspect="1" noChangeArrowheads="1"/>
          </p:cNvSpPr>
          <p:nvPr/>
        </p:nvSpPr>
        <p:spPr bwMode="auto">
          <a:xfrm>
            <a:off x="9209618" y="4963753"/>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107" name="Oval 20">
            <a:extLst>
              <a:ext uri="{FF2B5EF4-FFF2-40B4-BE49-F238E27FC236}">
                <a16:creationId xmlns:a16="http://schemas.microsoft.com/office/drawing/2014/main" id="{C9B26ABE-9B27-EF14-3CA0-4B839A825F8E}"/>
              </a:ext>
            </a:extLst>
          </p:cNvPr>
          <p:cNvSpPr>
            <a:spLocks noChangeAspect="1" noChangeArrowheads="1"/>
          </p:cNvSpPr>
          <p:nvPr/>
        </p:nvSpPr>
        <p:spPr bwMode="auto">
          <a:xfrm>
            <a:off x="9209618" y="342086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114" name="Oval 20">
            <a:extLst>
              <a:ext uri="{FF2B5EF4-FFF2-40B4-BE49-F238E27FC236}">
                <a16:creationId xmlns:a16="http://schemas.microsoft.com/office/drawing/2014/main" id="{C3ADA520-7866-8B01-6862-75BF4159011D}"/>
              </a:ext>
            </a:extLst>
          </p:cNvPr>
          <p:cNvSpPr>
            <a:spLocks noChangeAspect="1" noChangeArrowheads="1"/>
          </p:cNvSpPr>
          <p:nvPr/>
        </p:nvSpPr>
        <p:spPr bwMode="auto">
          <a:xfrm>
            <a:off x="2210725" y="129447"/>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15" name="Oval 20">
            <a:extLst>
              <a:ext uri="{FF2B5EF4-FFF2-40B4-BE49-F238E27FC236}">
                <a16:creationId xmlns:a16="http://schemas.microsoft.com/office/drawing/2014/main" id="{82DD0FEC-1DE5-830E-27F7-89BDB080F804}"/>
              </a:ext>
            </a:extLst>
          </p:cNvPr>
          <p:cNvSpPr>
            <a:spLocks noChangeAspect="1" noChangeArrowheads="1"/>
          </p:cNvSpPr>
          <p:nvPr/>
        </p:nvSpPr>
        <p:spPr bwMode="auto">
          <a:xfrm>
            <a:off x="2506938" y="129447"/>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5" name="Rectangle 2">
            <a:extLst>
              <a:ext uri="{FF2B5EF4-FFF2-40B4-BE49-F238E27FC236}">
                <a16:creationId xmlns:a16="http://schemas.microsoft.com/office/drawing/2014/main" id="{6595959D-346F-DBE5-5535-41C577C89C7C}"/>
              </a:ext>
            </a:extLst>
          </p:cNvPr>
          <p:cNvSpPr/>
          <p:nvPr/>
        </p:nvSpPr>
        <p:spPr>
          <a:xfrm>
            <a:off x="3543854" y="2043757"/>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人 </a:t>
            </a:r>
            <a:r>
              <a:rPr kumimoji="1" lang="en-US" altLang="ja-JP" sz="1200" kern="0">
                <a:solidFill>
                  <a:srgbClr val="3EAD92"/>
                </a:solidFill>
                <a:latin typeface="+mj-lt"/>
                <a:ea typeface="Meiryo UI" panose="020B0604030504040204" pitchFamily="50" charset="-128"/>
              </a:rPr>
              <a:t>× XX</a:t>
            </a:r>
            <a:r>
              <a:rPr kumimoji="1" lang="ja-JP" altLang="en-US" sz="1200" kern="0">
                <a:solidFill>
                  <a:srgbClr val="3EAD92"/>
                </a:solidFill>
                <a:latin typeface="+mj-lt"/>
                <a:ea typeface="Meiryo UI" panose="020B0604030504040204" pitchFamily="50" charset="-128"/>
              </a:rPr>
              <a:t>時間</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人・月 削減 </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根拠は</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 </a:t>
            </a:r>
            <a:r>
              <a:rPr kumimoji="1" lang="en-US" altLang="ja-JP" sz="1200" kern="0">
                <a:solidFill>
                  <a:srgbClr val="3EAD92"/>
                </a:solidFill>
                <a:latin typeface="+mj-lt"/>
                <a:ea typeface="Meiryo UI" panose="020B0604030504040204" pitchFamily="50" charset="-128"/>
              </a:rPr>
              <a:t>× XX</a:t>
            </a:r>
            <a:r>
              <a:rPr kumimoji="1" lang="ja-JP" altLang="en-US" sz="1200" kern="0">
                <a:solidFill>
                  <a:srgbClr val="3EAD92"/>
                </a:solidFill>
                <a:latin typeface="+mj-lt"/>
                <a:ea typeface="Meiryo UI" panose="020B0604030504040204" pitchFamily="50" charset="-128"/>
              </a:rPr>
              <a:t>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時</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XXt</a:t>
            </a:r>
            <a:r>
              <a:rPr kumimoji="1" lang="en-US" altLang="ja-JP" sz="1200" kern="0">
                <a:solidFill>
                  <a:srgbClr val="3EAD92"/>
                </a:solidFill>
                <a:latin typeface="+mj-lt"/>
                <a:ea typeface="Meiryo UI" panose="020B0604030504040204" pitchFamily="50" charset="-128"/>
              </a:rPr>
              <a:t> × XX%</a:t>
            </a:r>
            <a:r>
              <a:rPr kumimoji="1" lang="ja-JP" altLang="en-US" sz="1200" kern="0">
                <a:solidFill>
                  <a:srgbClr val="3EAD92"/>
                </a:solidFill>
                <a:latin typeface="+mj-lt"/>
                <a:ea typeface="Meiryo UI" panose="020B0604030504040204" pitchFamily="50" charset="-128"/>
              </a:rPr>
              <a:t>増</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根拠は</a:t>
            </a:r>
            <a:r>
              <a:rPr kumimoji="1" lang="en-US" altLang="ja-JP" sz="1200" kern="0">
                <a:solidFill>
                  <a:srgbClr val="3EAD92"/>
                </a:solidFill>
                <a:latin typeface="+mj-lt"/>
                <a:ea typeface="Meiryo UI" panose="020B0604030504040204" pitchFamily="50" charset="-128"/>
              </a:rPr>
              <a:t>XXX) × XX</a:t>
            </a:r>
            <a:r>
              <a:rPr kumimoji="1" lang="ja-JP" altLang="en-US" sz="1200" kern="0">
                <a:solidFill>
                  <a:srgbClr val="3EAD92"/>
                </a:solidFill>
                <a:latin typeface="+mj-lt"/>
                <a:ea typeface="Meiryo UI" panose="020B0604030504040204" pitchFamily="50" charset="-128"/>
              </a:rPr>
              <a:t>円</a:t>
            </a:r>
            <a:r>
              <a:rPr kumimoji="1" lang="en-US" altLang="ja-JP" sz="1200" kern="0">
                <a:solidFill>
                  <a:srgbClr val="3EAD92"/>
                </a:solidFill>
                <a:latin typeface="+mj-lt"/>
                <a:ea typeface="Meiryo UI" panose="020B0604030504040204" pitchFamily="50" charset="-128"/>
              </a:rPr>
              <a:t>/t</a:t>
            </a:r>
          </a:p>
        </p:txBody>
      </p:sp>
      <p:sp>
        <p:nvSpPr>
          <p:cNvPr id="7" name="Rectangle 2">
            <a:extLst>
              <a:ext uri="{FF2B5EF4-FFF2-40B4-BE49-F238E27FC236}">
                <a16:creationId xmlns:a16="http://schemas.microsoft.com/office/drawing/2014/main" id="{1CB2D18E-5714-C99D-C861-7A42D4F15B63}"/>
              </a:ext>
            </a:extLst>
          </p:cNvPr>
          <p:cNvSpPr/>
          <p:nvPr/>
        </p:nvSpPr>
        <p:spPr>
          <a:xfrm>
            <a:off x="3543854" y="3483587"/>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の販売価格が</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円のため</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9" name="Rectangle 45">
            <a:extLst>
              <a:ext uri="{FF2B5EF4-FFF2-40B4-BE49-F238E27FC236}">
                <a16:creationId xmlns:a16="http://schemas.microsoft.com/office/drawing/2014/main" id="{463031C7-4C95-86A8-9865-11978C259D1B}"/>
              </a:ext>
            </a:extLst>
          </p:cNvPr>
          <p:cNvSpPr/>
          <p:nvPr/>
        </p:nvSpPr>
        <p:spPr>
          <a:xfrm>
            <a:off x="3543854" y="1670644"/>
            <a:ext cx="407215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算出の根拠</a:t>
            </a:r>
          </a:p>
        </p:txBody>
      </p:sp>
      <p:sp>
        <p:nvSpPr>
          <p:cNvPr id="16" name="Rectangle 2">
            <a:extLst>
              <a:ext uri="{FF2B5EF4-FFF2-40B4-BE49-F238E27FC236}">
                <a16:creationId xmlns:a16="http://schemas.microsoft.com/office/drawing/2014/main" id="{52717315-DB50-F12C-C337-B52C67A9F132}"/>
              </a:ext>
            </a:extLst>
          </p:cNvPr>
          <p:cNvSpPr/>
          <p:nvPr/>
        </p:nvSpPr>
        <p:spPr>
          <a:xfrm>
            <a:off x="3543854" y="2738872"/>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kern="0" dirty="0">
                <a:solidFill>
                  <a:srgbClr val="575757"/>
                </a:solidFill>
                <a:latin typeface="+mj-lt"/>
                <a:ea typeface="Meiryo UI" panose="020B0604030504040204" pitchFamily="50" charset="-128"/>
              </a:rPr>
              <a:t>XX</a:t>
            </a:r>
          </a:p>
          <a:p>
            <a:pPr marL="0" lvl="1" defTabSz="742950">
              <a:buClr>
                <a:srgbClr val="FF8222"/>
              </a:buClr>
              <a:defRPr/>
            </a:pPr>
            <a:r>
              <a:rPr kumimoji="1" lang="en-US" altLang="ja-JP" sz="1200" kern="0" dirty="0">
                <a:solidFill>
                  <a:srgbClr val="3EAD92"/>
                </a:solidFill>
                <a:latin typeface="+mj-lt"/>
                <a:ea typeface="Meiryo UI" panose="020B0604030504040204" pitchFamily="50" charset="-128"/>
              </a:rPr>
              <a:t>XXX(</a:t>
            </a:r>
            <a:r>
              <a:rPr kumimoji="1" lang="ja-JP" altLang="en-US" sz="1200" kern="0" dirty="0">
                <a:solidFill>
                  <a:srgbClr val="3EAD92"/>
                </a:solidFill>
                <a:latin typeface="+mj-lt"/>
                <a:ea typeface="Meiryo UI" panose="020B0604030504040204" pitchFamily="50" charset="-128"/>
              </a:rPr>
              <a:t>定性効果が大きい場合は、それが重要である理由を補足</a:t>
            </a:r>
            <a:r>
              <a:rPr kumimoji="1" lang="en-US" altLang="ja-JP" sz="1200" kern="0" dirty="0">
                <a:solidFill>
                  <a:srgbClr val="3EAD92"/>
                </a:solidFill>
                <a:latin typeface="+mj-lt"/>
                <a:ea typeface="Meiryo UI" panose="020B0604030504040204" pitchFamily="50" charset="-128"/>
              </a:rPr>
              <a:t>)</a:t>
            </a:r>
          </a:p>
        </p:txBody>
      </p:sp>
      <p:sp>
        <p:nvSpPr>
          <p:cNvPr id="19" name="Rectangle 2">
            <a:extLst>
              <a:ext uri="{FF2B5EF4-FFF2-40B4-BE49-F238E27FC236}">
                <a16:creationId xmlns:a16="http://schemas.microsoft.com/office/drawing/2014/main" id="{6F2B4DE2-C5C9-DA75-1E43-772C99C6DAEE}"/>
              </a:ext>
            </a:extLst>
          </p:cNvPr>
          <p:cNvSpPr/>
          <p:nvPr/>
        </p:nvSpPr>
        <p:spPr>
          <a:xfrm>
            <a:off x="3543854" y="5043454"/>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のリース料金が</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円のため</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Tree>
    <p:extLst>
      <p:ext uri="{BB962C8B-B14F-4D97-AF65-F5344CB8AC3E}">
        <p14:creationId xmlns:p14="http://schemas.microsoft.com/office/powerpoint/2010/main" val="28745053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352BA-B247-047A-EE89-B1129BA4B26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24E42FB-185F-C5F5-D7E1-6D51675A9BCF}"/>
              </a:ext>
            </a:extLst>
          </p:cNvPr>
          <p:cNvGraphicFramePr>
            <a:graphicFrameLocks noChangeAspect="1"/>
          </p:cNvGraphicFramePr>
          <p:nvPr>
            <p:custDataLst>
              <p:tags r:id="rId1"/>
            </p:custDataLst>
            <p:extLst>
              <p:ext uri="{D42A27DB-BD31-4B8C-83A1-F6EECF244321}">
                <p14:modId xmlns:p14="http://schemas.microsoft.com/office/powerpoint/2010/main" val="3123185756"/>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6" imgW="395" imgH="396" progId="TCLayout.ActiveDocument.1">
                  <p:embed/>
                </p:oleObj>
              </mc:Choice>
              <mc:Fallback>
                <p:oleObj name="think-cellスライド" r:id="rId6" imgW="395" imgH="396" progId="TCLayout.ActiveDocument.1">
                  <p:embed/>
                  <p:pic>
                    <p:nvPicPr>
                      <p:cNvPr id="6" name="think-cell data - do not delete" hidden="1">
                        <a:extLst>
                          <a:ext uri="{FF2B5EF4-FFF2-40B4-BE49-F238E27FC236}">
                            <a16:creationId xmlns:a16="http://schemas.microsoft.com/office/drawing/2014/main" id="{F24E42FB-185F-C5F5-D7E1-6D51675A9BCF}"/>
                          </a:ext>
                        </a:extLst>
                      </p:cNvPr>
                      <p:cNvPicPr/>
                      <p:nvPr/>
                    </p:nvPicPr>
                    <p:blipFill>
                      <a:blip r:embed="rId7"/>
                      <a:stretch>
                        <a:fillRect/>
                      </a:stretch>
                    </p:blipFill>
                    <p:spPr>
                      <a:xfrm>
                        <a:off x="1290" y="644228"/>
                        <a:ext cx="1290" cy="1290"/>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8110A970-75AE-BC7F-F5C2-58D177F93D74}"/>
              </a:ext>
            </a:extLst>
          </p:cNvPr>
          <p:cNvSpPr>
            <a:spLocks noGrp="1"/>
          </p:cNvSpPr>
          <p:nvPr>
            <p:ph type="title"/>
          </p:nvPr>
        </p:nvSpPr>
        <p:spPr>
          <a:xfrm>
            <a:off x="199844" y="64185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期待効果</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資金計画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販売主体</a:t>
            </a:r>
            <a:endParaRPr kumimoji="1" lang="en-US">
              <a:solidFill>
                <a:srgbClr val="FE9341"/>
              </a:solidFill>
              <a:latin typeface="Trebuchet MS" panose="020B0603020202020204" pitchFamily="34" charset="0"/>
              <a:ea typeface="Meiryo UI" panose="020B0604030504040204" pitchFamily="50" charset="-128"/>
            </a:endParaRPr>
          </a:p>
        </p:txBody>
      </p:sp>
      <p:sp>
        <p:nvSpPr>
          <p:cNvPr id="7" name="テキスト ボックス 42">
            <a:extLst>
              <a:ext uri="{FF2B5EF4-FFF2-40B4-BE49-F238E27FC236}">
                <a16:creationId xmlns:a16="http://schemas.microsoft.com/office/drawing/2014/main" id="{671C03D0-72D5-38D2-B790-BEFF6ECCE19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defPPr>
              <a:defRPr lang="en-US"/>
            </a:defPPr>
            <a:lvl1pPr defTabSz="742950">
              <a:defRPr kumimoji="1" sz="1200">
                <a:solidFill>
                  <a:srgbClr val="575757"/>
                </a:solidFill>
                <a:latin typeface="Trebuchet MS" panose="020B0603020202020204" pitchFamily="34" charset="0"/>
                <a:ea typeface="Meiryo UI" panose="020B0604030504040204" pitchFamily="50" charset="-128"/>
              </a:defRPr>
            </a:lvl1pPr>
          </a:lstStyle>
          <a:p>
            <a:r>
              <a:rPr lang="ja-JP" altLang="en-US" dirty="0"/>
              <a:t>実装・横展開の計画</a:t>
            </a:r>
          </a:p>
        </p:txBody>
      </p:sp>
      <p:sp>
        <p:nvSpPr>
          <p:cNvPr id="28" name="Rectangle 3">
            <a:extLst>
              <a:ext uri="{FF2B5EF4-FFF2-40B4-BE49-F238E27FC236}">
                <a16:creationId xmlns:a16="http://schemas.microsoft.com/office/drawing/2014/main" id="{CE2BD7B7-6A85-ACA6-4BE8-2EC2E0CBF819}"/>
              </a:ext>
            </a:extLst>
          </p:cNvPr>
          <p:cNvSpPr/>
          <p:nvPr/>
        </p:nvSpPr>
        <p:spPr>
          <a:xfrm>
            <a:off x="201012" y="2658528"/>
            <a:ext cx="447495" cy="1432400"/>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費用</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5" name="Rectangle 3">
            <a:extLst>
              <a:ext uri="{FF2B5EF4-FFF2-40B4-BE49-F238E27FC236}">
                <a16:creationId xmlns:a16="http://schemas.microsoft.com/office/drawing/2014/main" id="{3B70EAFE-79D0-896A-C88C-2745AEF2AC85}"/>
              </a:ext>
            </a:extLst>
          </p:cNvPr>
          <p:cNvSpPr/>
          <p:nvPr/>
        </p:nvSpPr>
        <p:spPr>
          <a:xfrm>
            <a:off x="706605" y="3477543"/>
            <a:ext cx="1262654" cy="272355"/>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r>
              <a:rPr kumimoji="1" lang="ja-JP" altLang="en-US" sz="1300">
                <a:solidFill>
                  <a:srgbClr val="575757"/>
                </a:solidFill>
                <a:latin typeface="Trebuchet MS" panose="020B0603020202020204" pitchFamily="34" charset="0"/>
                <a:ea typeface="Meiryo UI" panose="020B0604030504040204" pitchFamily="50" charset="-128"/>
              </a:rPr>
              <a:t>件数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導入先数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37" name="Straight Connector 71">
            <a:extLst>
              <a:ext uri="{FF2B5EF4-FFF2-40B4-BE49-F238E27FC236}">
                <a16:creationId xmlns:a16="http://schemas.microsoft.com/office/drawing/2014/main" id="{3642A446-11E6-E773-0291-4151540EAB3F}"/>
              </a:ext>
            </a:extLst>
          </p:cNvPr>
          <p:cNvCxnSpPr>
            <a:cxnSpLocks/>
          </p:cNvCxnSpPr>
          <p:nvPr/>
        </p:nvCxnSpPr>
        <p:spPr>
          <a:xfrm>
            <a:off x="706604" y="3431921"/>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0" name="Rectangle 3">
            <a:extLst>
              <a:ext uri="{FF2B5EF4-FFF2-40B4-BE49-F238E27FC236}">
                <a16:creationId xmlns:a16="http://schemas.microsoft.com/office/drawing/2014/main" id="{3B477CCD-087F-43DE-0CCD-E261E2708B96}"/>
              </a:ext>
            </a:extLst>
          </p:cNvPr>
          <p:cNvSpPr/>
          <p:nvPr/>
        </p:nvSpPr>
        <p:spPr>
          <a:xfrm>
            <a:off x="706605" y="2658527"/>
            <a:ext cx="1262654" cy="318266"/>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イニシャル</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32" name="Rectangle 3">
            <a:extLst>
              <a:ext uri="{FF2B5EF4-FFF2-40B4-BE49-F238E27FC236}">
                <a16:creationId xmlns:a16="http://schemas.microsoft.com/office/drawing/2014/main" id="{529BA705-616A-BC19-86C4-359B4887DCC2}"/>
              </a:ext>
            </a:extLst>
          </p:cNvPr>
          <p:cNvSpPr/>
          <p:nvPr/>
        </p:nvSpPr>
        <p:spPr>
          <a:xfrm>
            <a:off x="706605" y="3068035"/>
            <a:ext cx="1262654" cy="318266"/>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ランニング</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件</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34" name="Straight Connector 71">
            <a:extLst>
              <a:ext uri="{FF2B5EF4-FFF2-40B4-BE49-F238E27FC236}">
                <a16:creationId xmlns:a16="http://schemas.microsoft.com/office/drawing/2014/main" id="{605D0F05-31DA-0997-22EC-E6036CA7485F}"/>
              </a:ext>
            </a:extLst>
          </p:cNvPr>
          <p:cNvCxnSpPr>
            <a:cxnSpLocks/>
          </p:cNvCxnSpPr>
          <p:nvPr/>
        </p:nvCxnSpPr>
        <p:spPr>
          <a:xfrm>
            <a:off x="706604" y="302241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71">
            <a:extLst>
              <a:ext uri="{FF2B5EF4-FFF2-40B4-BE49-F238E27FC236}">
                <a16:creationId xmlns:a16="http://schemas.microsoft.com/office/drawing/2014/main" id="{BBF32E7D-39B8-DE19-ACD4-6754B13B9004}"/>
              </a:ext>
            </a:extLst>
          </p:cNvPr>
          <p:cNvCxnSpPr>
            <a:cxnSpLocks/>
          </p:cNvCxnSpPr>
          <p:nvPr/>
        </p:nvCxnSpPr>
        <p:spPr>
          <a:xfrm>
            <a:off x="199847" y="4205025"/>
            <a:ext cx="5317452" cy="0"/>
          </a:xfrm>
          <a:prstGeom prst="line">
            <a:avLst/>
          </a:prstGeom>
          <a:ln w="19050"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1" name="Rectangle 3">
            <a:extLst>
              <a:ext uri="{FF2B5EF4-FFF2-40B4-BE49-F238E27FC236}">
                <a16:creationId xmlns:a16="http://schemas.microsoft.com/office/drawing/2014/main" id="{65B9F6EF-1369-4383-616D-01BE208EBF64}"/>
              </a:ext>
            </a:extLst>
          </p:cNvPr>
          <p:cNvSpPr/>
          <p:nvPr/>
        </p:nvSpPr>
        <p:spPr>
          <a:xfrm>
            <a:off x="201012" y="4243681"/>
            <a:ext cx="447495" cy="2233965"/>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資金調達</a:t>
            </a:r>
            <a:endParaRPr kumimoji="1" lang="en-US" altLang="ja-JP" sz="1300">
              <a:solidFill>
                <a:srgbClr val="575757"/>
              </a:solidFill>
              <a:latin typeface="Trebuchet MS" panose="020B0603020202020204" pitchFamily="34" charset="0"/>
              <a:ea typeface="Meiryo UI" panose="020B0604030504040204" pitchFamily="50" charset="-128"/>
            </a:endParaRPr>
          </a:p>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方法</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66" name="Rectangle 3">
            <a:extLst>
              <a:ext uri="{FF2B5EF4-FFF2-40B4-BE49-F238E27FC236}">
                <a16:creationId xmlns:a16="http://schemas.microsoft.com/office/drawing/2014/main" id="{F7C2F0B7-8AB0-6844-37C2-C97CD433C971}"/>
              </a:ext>
            </a:extLst>
          </p:cNvPr>
          <p:cNvSpPr/>
          <p:nvPr/>
        </p:nvSpPr>
        <p:spPr>
          <a:xfrm>
            <a:off x="706605" y="4243680"/>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300">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省</a:t>
            </a:r>
            <a:r>
              <a:rPr kumimoji="1" lang="en-US" altLang="ja-JP" sz="1138">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事業</a:t>
            </a:r>
            <a:br>
              <a:rPr kumimoji="1" lang="en-US" altLang="ja-JP" sz="1138">
                <a:solidFill>
                  <a:srgbClr val="3EAD92"/>
                </a:solidFill>
                <a:latin typeface="Trebuchet MS" panose="020B0603020202020204" pitchFamily="34" charset="0"/>
                <a:ea typeface="Meiryo UI" panose="020B0604030504040204" pitchFamily="50" charset="-128"/>
              </a:rPr>
            </a:br>
            <a:r>
              <a:rPr kumimoji="1" lang="ja-JP" altLang="en-US" sz="1138">
                <a:solidFill>
                  <a:srgbClr val="3EAD92"/>
                </a:solidFill>
                <a:latin typeface="Trebuchet MS" panose="020B0603020202020204" pitchFamily="34" charset="0"/>
                <a:ea typeface="Meiryo UI" panose="020B0604030504040204" pitchFamily="50" charset="-128"/>
              </a:rPr>
              <a:t>補助金</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300">
              <a:solidFill>
                <a:srgbClr val="FE9341"/>
              </a:solidFill>
              <a:latin typeface="Trebuchet MS" panose="020B0603020202020204" pitchFamily="34" charset="0"/>
              <a:ea typeface="Meiryo UI" panose="020B0604030504040204" pitchFamily="50" charset="-128"/>
            </a:endParaRPr>
          </a:p>
        </p:txBody>
      </p:sp>
      <p:sp>
        <p:nvSpPr>
          <p:cNvPr id="73" name="Rectangle 3">
            <a:extLst>
              <a:ext uri="{FF2B5EF4-FFF2-40B4-BE49-F238E27FC236}">
                <a16:creationId xmlns:a16="http://schemas.microsoft.com/office/drawing/2014/main" id="{3D3765ED-A516-3CAB-28B5-F956622B6BAB}"/>
              </a:ext>
            </a:extLst>
          </p:cNvPr>
          <p:cNvSpPr/>
          <p:nvPr/>
        </p:nvSpPr>
        <p:spPr>
          <a:xfrm>
            <a:off x="706605" y="5013101"/>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76" name="Rectangle 3">
            <a:extLst>
              <a:ext uri="{FF2B5EF4-FFF2-40B4-BE49-F238E27FC236}">
                <a16:creationId xmlns:a16="http://schemas.microsoft.com/office/drawing/2014/main" id="{D0DF0848-6821-BE90-C73C-696640A8168B}"/>
              </a:ext>
            </a:extLst>
          </p:cNvPr>
          <p:cNvSpPr/>
          <p:nvPr/>
        </p:nvSpPr>
        <p:spPr>
          <a:xfrm>
            <a:off x="706605" y="5782521"/>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cxnSp>
        <p:nvCxnSpPr>
          <p:cNvPr id="85" name="Straight Connector 71">
            <a:extLst>
              <a:ext uri="{FF2B5EF4-FFF2-40B4-BE49-F238E27FC236}">
                <a16:creationId xmlns:a16="http://schemas.microsoft.com/office/drawing/2014/main" id="{2467785A-1FA7-0256-EBFF-CE8F5BD99CC4}"/>
              </a:ext>
            </a:extLst>
          </p:cNvPr>
          <p:cNvCxnSpPr>
            <a:cxnSpLocks/>
          </p:cNvCxnSpPr>
          <p:nvPr/>
        </p:nvCxnSpPr>
        <p:spPr>
          <a:xfrm>
            <a:off x="706604" y="4975953"/>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96" name="Straight Connector 71">
            <a:extLst>
              <a:ext uri="{FF2B5EF4-FFF2-40B4-BE49-F238E27FC236}">
                <a16:creationId xmlns:a16="http://schemas.microsoft.com/office/drawing/2014/main" id="{ED9EDF03-6E5F-1CEE-31FE-200298C50DB8}"/>
              </a:ext>
            </a:extLst>
          </p:cNvPr>
          <p:cNvCxnSpPr>
            <a:cxnSpLocks/>
          </p:cNvCxnSpPr>
          <p:nvPr/>
        </p:nvCxnSpPr>
        <p:spPr>
          <a:xfrm>
            <a:off x="706604" y="574537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8AF074B0-9267-96BA-26D9-7328DE326AC3}"/>
              </a:ext>
            </a:extLst>
          </p:cNvPr>
          <p:cNvSpPr/>
          <p:nvPr/>
        </p:nvSpPr>
        <p:spPr>
          <a:xfrm>
            <a:off x="731877" y="4757100"/>
            <a:ext cx="1262654" cy="28871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資金調達方法を</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65" name="Rectangle 2">
            <a:extLst>
              <a:ext uri="{FF2B5EF4-FFF2-40B4-BE49-F238E27FC236}">
                <a16:creationId xmlns:a16="http://schemas.microsoft.com/office/drawing/2014/main" id="{17C864BD-093A-9F04-1DA5-8BD4DD69EDB7}"/>
              </a:ext>
            </a:extLst>
          </p:cNvPr>
          <p:cNvSpPr/>
          <p:nvPr/>
        </p:nvSpPr>
        <p:spPr>
          <a:xfrm>
            <a:off x="5738792" y="30100"/>
            <a:ext cx="3905974" cy="500335"/>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defTabSz="742950">
              <a:defRPr/>
            </a:pPr>
            <a:r>
              <a:rPr kumimoji="1" lang="ja-JP" altLang="en-US" sz="1100">
                <a:solidFill>
                  <a:srgbClr val="575757"/>
                </a:solidFill>
                <a:latin typeface="Trebuchet MS" panose="020B0603020202020204" pitchFamily="34" charset="0"/>
                <a:ea typeface="Meiryo UI" panose="020B0604030504040204" pitchFamily="50" charset="-128"/>
              </a:rPr>
              <a:t>各年度の費用小計に対して、経費を負担する主体を記載してください </a:t>
            </a:r>
            <a:r>
              <a:rPr kumimoji="1" lang="en-US" altLang="ja-JP" sz="1100">
                <a:solidFill>
                  <a:srgbClr val="575757"/>
                </a:solidFill>
                <a:latin typeface="Trebuchet MS" panose="020B0603020202020204" pitchFamily="34" charset="0"/>
                <a:ea typeface="Meiryo UI" panose="020B0604030504040204" pitchFamily="50" charset="-128"/>
              </a:rPr>
              <a:t>(</a:t>
            </a:r>
            <a:r>
              <a:rPr kumimoji="1" lang="ja-JP" altLang="en-US" sz="1100">
                <a:solidFill>
                  <a:srgbClr val="575757"/>
                </a:solidFill>
                <a:latin typeface="Trebuchet MS" panose="020B0603020202020204" pitchFamily="34" charset="0"/>
                <a:ea typeface="Meiryo UI" panose="020B0604030504040204" pitchFamily="50" charset="-128"/>
              </a:rPr>
              <a:t>補助金等の記載も含む</a:t>
            </a:r>
            <a:r>
              <a:rPr kumimoji="1" lang="en-US" altLang="ja-JP" sz="1100">
                <a:solidFill>
                  <a:srgbClr val="575757"/>
                </a:solidFill>
                <a:latin typeface="Trebuchet MS" panose="020B0603020202020204" pitchFamily="34" charset="0"/>
                <a:ea typeface="Meiryo UI" panose="020B0604030504040204" pitchFamily="50" charset="-128"/>
              </a:rPr>
              <a:t>)</a:t>
            </a:r>
          </a:p>
        </p:txBody>
      </p:sp>
      <p:sp>
        <p:nvSpPr>
          <p:cNvPr id="12" name="Rectangle 3">
            <a:extLst>
              <a:ext uri="{FF2B5EF4-FFF2-40B4-BE49-F238E27FC236}">
                <a16:creationId xmlns:a16="http://schemas.microsoft.com/office/drawing/2014/main" id="{F118A2A4-0499-DCB9-B03F-895D022ACA81}"/>
              </a:ext>
            </a:extLst>
          </p:cNvPr>
          <p:cNvSpPr/>
          <p:nvPr/>
        </p:nvSpPr>
        <p:spPr>
          <a:xfrm>
            <a:off x="201012" y="1378762"/>
            <a:ext cx="447495" cy="1228292"/>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収益</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Rectangle 3">
            <a:extLst>
              <a:ext uri="{FF2B5EF4-FFF2-40B4-BE49-F238E27FC236}">
                <a16:creationId xmlns:a16="http://schemas.microsoft.com/office/drawing/2014/main" id="{9AC0FF84-0246-B5AE-21FA-16D6F4847B7B}"/>
              </a:ext>
            </a:extLst>
          </p:cNvPr>
          <p:cNvSpPr/>
          <p:nvPr/>
        </p:nvSpPr>
        <p:spPr>
          <a:xfrm>
            <a:off x="648507" y="2247840"/>
            <a:ext cx="1320753" cy="36563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合計</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33" name="Rectangle 3">
            <a:extLst>
              <a:ext uri="{FF2B5EF4-FFF2-40B4-BE49-F238E27FC236}">
                <a16:creationId xmlns:a16="http://schemas.microsoft.com/office/drawing/2014/main" id="{5001B60C-E83B-4E0B-326E-CBD547FD513E}"/>
              </a:ext>
            </a:extLst>
          </p:cNvPr>
          <p:cNvSpPr/>
          <p:nvPr/>
        </p:nvSpPr>
        <p:spPr>
          <a:xfrm>
            <a:off x="706605" y="1378763"/>
            <a:ext cx="1262654" cy="358780"/>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収益</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件</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6" name="Straight Connector 71">
            <a:extLst>
              <a:ext uri="{FF2B5EF4-FFF2-40B4-BE49-F238E27FC236}">
                <a16:creationId xmlns:a16="http://schemas.microsoft.com/office/drawing/2014/main" id="{6EB94F81-363B-D389-6D6B-6CB02BF279FD}"/>
              </a:ext>
            </a:extLst>
          </p:cNvPr>
          <p:cNvCxnSpPr>
            <a:cxnSpLocks/>
          </p:cNvCxnSpPr>
          <p:nvPr/>
        </p:nvCxnSpPr>
        <p:spPr>
          <a:xfrm>
            <a:off x="706604" y="2231521"/>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5" name="正方形/長方形 8">
            <a:extLst>
              <a:ext uri="{FF2B5EF4-FFF2-40B4-BE49-F238E27FC236}">
                <a16:creationId xmlns:a16="http://schemas.microsoft.com/office/drawing/2014/main" id="{1628531C-5A33-AAFB-2196-073BF45EEBF7}"/>
              </a:ext>
            </a:extLst>
          </p:cNvPr>
          <p:cNvSpPr/>
          <p:nvPr/>
        </p:nvSpPr>
        <p:spPr>
          <a:xfrm>
            <a:off x="1574788" y="31179"/>
            <a:ext cx="2868520" cy="556691"/>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ja-JP" altLang="en-US" sz="1200" b="1" u="sng">
                <a:solidFill>
                  <a:srgbClr val="E71C57"/>
                </a:solidFill>
                <a:latin typeface="Trebuchet MS"/>
                <a:ea typeface="Meiryo UI" panose="020B0604030504040204" pitchFamily="50" charset="-128"/>
                <a:sym typeface="Trebuchet MS" panose="020B0603020202020204" pitchFamily="34" charset="0"/>
              </a:rPr>
              <a:t>販売主体視点</a:t>
            </a:r>
            <a:r>
              <a:rPr lang="ja-JP" altLang="en-US" sz="1200">
                <a:solidFill>
                  <a:srgbClr val="575757"/>
                </a:solidFill>
                <a:latin typeface="Trebuchet MS"/>
                <a:ea typeface="Meiryo UI" panose="020B0604030504040204" pitchFamily="50" charset="-128"/>
                <a:sym typeface="Trebuchet MS" panose="020B0603020202020204" pitchFamily="34" charset="0"/>
              </a:rPr>
              <a:t>で記載ください</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は次頁に詳細を記載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r>
              <a:rPr lang="ja-JP" altLang="en-US" sz="1200">
                <a:solidFill>
                  <a:srgbClr val="575757"/>
                </a:solidFill>
                <a:latin typeface="Trebuchet MS"/>
                <a:ea typeface="Meiryo UI" panose="020B0604030504040204" pitchFamily="50" charset="-128"/>
                <a:sym typeface="Trebuchet MS" panose="020B0603020202020204" pitchFamily="34" charset="0"/>
              </a:rPr>
              <a:t>年度ごとに替わる場合は、それぞれ分けて記載</a:t>
            </a:r>
            <a:r>
              <a:rPr lang="en-US" altLang="ja-JP" sz="1200">
                <a:solidFill>
                  <a:srgbClr val="575757"/>
                </a:solidFill>
                <a:latin typeface="Trebuchet MS"/>
                <a:ea typeface="Meiryo UI" panose="020B0604030504040204" pitchFamily="50" charset="-128"/>
                <a:sym typeface="Trebuchet MS" panose="020B0603020202020204" pitchFamily="34" charset="0"/>
              </a:rPr>
              <a:t>)</a:t>
            </a:r>
          </a:p>
        </p:txBody>
      </p:sp>
      <p:sp>
        <p:nvSpPr>
          <p:cNvPr id="11" name="Rectangle 3">
            <a:extLst>
              <a:ext uri="{FF2B5EF4-FFF2-40B4-BE49-F238E27FC236}">
                <a16:creationId xmlns:a16="http://schemas.microsoft.com/office/drawing/2014/main" id="{E0971DA6-4557-9108-E598-D4282FDE8360}"/>
              </a:ext>
            </a:extLst>
          </p:cNvPr>
          <p:cNvSpPr/>
          <p:nvPr/>
        </p:nvSpPr>
        <p:spPr>
          <a:xfrm>
            <a:off x="706605" y="1801192"/>
            <a:ext cx="1262654" cy="358780"/>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件数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kumimoji="1"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導入先数</a:t>
            </a:r>
            <a:r>
              <a:rPr kumimoji="1"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endParaRPr kumimoji="1" 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0" name="Rectangle 3">
            <a:extLst>
              <a:ext uri="{FF2B5EF4-FFF2-40B4-BE49-F238E27FC236}">
                <a16:creationId xmlns:a16="http://schemas.microsoft.com/office/drawing/2014/main" id="{61C55FA6-5A1E-A6B3-67B2-F0A0DF8BA593}"/>
              </a:ext>
            </a:extLst>
          </p:cNvPr>
          <p:cNvSpPr/>
          <p:nvPr/>
        </p:nvSpPr>
        <p:spPr>
          <a:xfrm>
            <a:off x="648507" y="3818577"/>
            <a:ext cx="1320753" cy="272355"/>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300">
                <a:solidFill>
                  <a:srgbClr val="575757"/>
                </a:solidFill>
                <a:latin typeface="Trebuchet MS" panose="020B0603020202020204" pitchFamily="34" charset="0"/>
                <a:ea typeface="Meiryo UI" panose="020B0604030504040204" pitchFamily="50" charset="-128"/>
              </a:rPr>
              <a:t>合計</a:t>
            </a:r>
            <a:endParaRPr kumimoji="1" lang="en-US" sz="1300">
              <a:solidFill>
                <a:srgbClr val="575757"/>
              </a:solidFill>
              <a:latin typeface="Trebuchet MS" panose="020B0603020202020204" pitchFamily="34" charset="0"/>
              <a:ea typeface="Meiryo UI" panose="020B0604030504040204" pitchFamily="50" charset="-128"/>
            </a:endParaRPr>
          </a:p>
        </p:txBody>
      </p:sp>
      <p:cxnSp>
        <p:nvCxnSpPr>
          <p:cNvPr id="52" name="Straight Connector 71">
            <a:extLst>
              <a:ext uri="{FF2B5EF4-FFF2-40B4-BE49-F238E27FC236}">
                <a16:creationId xmlns:a16="http://schemas.microsoft.com/office/drawing/2014/main" id="{7619CB65-17E3-A6B4-72AB-484EE11D6A02}"/>
              </a:ext>
            </a:extLst>
          </p:cNvPr>
          <p:cNvCxnSpPr>
            <a:cxnSpLocks/>
          </p:cNvCxnSpPr>
          <p:nvPr/>
        </p:nvCxnSpPr>
        <p:spPr>
          <a:xfrm>
            <a:off x="706604" y="377295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nvGrpSpPr>
          <p:cNvPr id="57" name="Group 5">
            <a:extLst>
              <a:ext uri="{FF2B5EF4-FFF2-40B4-BE49-F238E27FC236}">
                <a16:creationId xmlns:a16="http://schemas.microsoft.com/office/drawing/2014/main" id="{4BD3D3FE-71B7-5ED9-32A1-2617E98DB0FA}"/>
              </a:ext>
            </a:extLst>
          </p:cNvPr>
          <p:cNvGrpSpPr>
            <a:grpSpLocks noChangeAspect="1"/>
          </p:cNvGrpSpPr>
          <p:nvPr/>
        </p:nvGrpSpPr>
        <p:grpSpPr>
          <a:xfrm>
            <a:off x="1262000" y="3345119"/>
            <a:ext cx="151864" cy="151864"/>
            <a:chOff x="4843364" y="3319364"/>
            <a:chExt cx="219273" cy="219273"/>
          </a:xfrm>
        </p:grpSpPr>
        <p:sp>
          <p:nvSpPr>
            <p:cNvPr id="58" name="Oval 18">
              <a:extLst>
                <a:ext uri="{FF2B5EF4-FFF2-40B4-BE49-F238E27FC236}">
                  <a16:creationId xmlns:a16="http://schemas.microsoft.com/office/drawing/2014/main" id="{1F54D898-6512-4F11-C8B0-83CB46E74157}"/>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59" name="Freeform 19">
              <a:extLst>
                <a:ext uri="{FF2B5EF4-FFF2-40B4-BE49-F238E27FC236}">
                  <a16:creationId xmlns:a16="http://schemas.microsoft.com/office/drawing/2014/main" id="{593EB30F-1630-F599-ECB8-6708B7B26B20}"/>
                </a:ext>
              </a:extLst>
            </p:cNvPr>
            <p:cNvSpPr>
              <a:spLocks/>
            </p:cNvSpPr>
            <p:nvPr/>
          </p:nvSpPr>
          <p:spPr bwMode="auto">
            <a:xfrm>
              <a:off x="4907856" y="3383856"/>
              <a:ext cx="90289" cy="90289"/>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60" name="Group 7">
            <a:extLst>
              <a:ext uri="{FF2B5EF4-FFF2-40B4-BE49-F238E27FC236}">
                <a16:creationId xmlns:a16="http://schemas.microsoft.com/office/drawing/2014/main" id="{74E6CD74-ED7C-4044-85EC-C7D6CDC03A91}"/>
              </a:ext>
            </a:extLst>
          </p:cNvPr>
          <p:cNvGrpSpPr>
            <a:grpSpLocks noChangeAspect="1"/>
          </p:cNvGrpSpPr>
          <p:nvPr/>
        </p:nvGrpSpPr>
        <p:grpSpPr>
          <a:xfrm>
            <a:off x="1262000" y="2922240"/>
            <a:ext cx="151864" cy="151864"/>
            <a:chOff x="4843364" y="3319364"/>
            <a:chExt cx="219273" cy="219273"/>
          </a:xfrm>
        </p:grpSpPr>
        <p:sp>
          <p:nvSpPr>
            <p:cNvPr id="61" name="Oval 6">
              <a:extLst>
                <a:ext uri="{FF2B5EF4-FFF2-40B4-BE49-F238E27FC236}">
                  <a16:creationId xmlns:a16="http://schemas.microsoft.com/office/drawing/2014/main" id="{608239D8-D84E-27C4-B0EF-534B1FA8D240}"/>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67" name="Freeform 7">
              <a:extLst>
                <a:ext uri="{FF2B5EF4-FFF2-40B4-BE49-F238E27FC236}">
                  <a16:creationId xmlns:a16="http://schemas.microsoft.com/office/drawing/2014/main" id="{39C604A5-D1B3-911E-4AF2-0A1E86A74474}"/>
                </a:ext>
              </a:extLst>
            </p:cNvPr>
            <p:cNvSpPr>
              <a:spLocks/>
            </p:cNvSpPr>
            <p:nvPr/>
          </p:nvSpPr>
          <p:spPr bwMode="auto">
            <a:xfrm>
              <a:off x="4893667" y="3369667"/>
              <a:ext cx="118665" cy="118665"/>
            </a:xfrm>
            <a:custGeom>
              <a:avLst/>
              <a:gdLst>
                <a:gd name="T0" fmla="*/ 50 w 92"/>
                <a:gd name="T1" fmla="*/ 0 h 92"/>
                <a:gd name="T2" fmla="*/ 41 w 92"/>
                <a:gd name="T3" fmla="*/ 0 h 92"/>
                <a:gd name="T4" fmla="*/ 41 w 92"/>
                <a:gd name="T5" fmla="*/ 42 h 92"/>
                <a:gd name="T6" fmla="*/ 0 w 92"/>
                <a:gd name="T7" fmla="*/ 42 h 92"/>
                <a:gd name="T8" fmla="*/ 0 w 92"/>
                <a:gd name="T9" fmla="*/ 51 h 92"/>
                <a:gd name="T10" fmla="*/ 41 w 92"/>
                <a:gd name="T11" fmla="*/ 51 h 92"/>
                <a:gd name="T12" fmla="*/ 41 w 92"/>
                <a:gd name="T13" fmla="*/ 92 h 92"/>
                <a:gd name="T14" fmla="*/ 50 w 92"/>
                <a:gd name="T15" fmla="*/ 92 h 92"/>
                <a:gd name="T16" fmla="*/ 50 w 92"/>
                <a:gd name="T17" fmla="*/ 51 h 92"/>
                <a:gd name="T18" fmla="*/ 92 w 92"/>
                <a:gd name="T19" fmla="*/ 51 h 92"/>
                <a:gd name="T20" fmla="*/ 92 w 92"/>
                <a:gd name="T21" fmla="*/ 42 h 92"/>
                <a:gd name="T22" fmla="*/ 50 w 92"/>
                <a:gd name="T23" fmla="*/ 42 h 92"/>
                <a:gd name="T24" fmla="*/ 50 w 92"/>
                <a:gd name="T2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92">
                  <a:moveTo>
                    <a:pt x="50" y="0"/>
                  </a:moveTo>
                  <a:lnTo>
                    <a:pt x="41" y="0"/>
                  </a:lnTo>
                  <a:lnTo>
                    <a:pt x="41" y="42"/>
                  </a:lnTo>
                  <a:lnTo>
                    <a:pt x="0" y="42"/>
                  </a:lnTo>
                  <a:lnTo>
                    <a:pt x="0" y="51"/>
                  </a:lnTo>
                  <a:lnTo>
                    <a:pt x="41" y="51"/>
                  </a:lnTo>
                  <a:lnTo>
                    <a:pt x="41" y="92"/>
                  </a:lnTo>
                  <a:lnTo>
                    <a:pt x="50" y="92"/>
                  </a:lnTo>
                  <a:lnTo>
                    <a:pt x="50" y="51"/>
                  </a:lnTo>
                  <a:lnTo>
                    <a:pt x="92" y="51"/>
                  </a:lnTo>
                  <a:lnTo>
                    <a:pt x="92" y="42"/>
                  </a:lnTo>
                  <a:lnTo>
                    <a:pt x="50" y="42"/>
                  </a:lnTo>
                  <a:lnTo>
                    <a:pt x="50"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grpSp>
        <p:nvGrpSpPr>
          <p:cNvPr id="68" name="Group 5">
            <a:extLst>
              <a:ext uri="{FF2B5EF4-FFF2-40B4-BE49-F238E27FC236}">
                <a16:creationId xmlns:a16="http://schemas.microsoft.com/office/drawing/2014/main" id="{AD0B12F7-8438-0095-919F-E0A311110521}"/>
              </a:ext>
            </a:extLst>
          </p:cNvPr>
          <p:cNvGrpSpPr>
            <a:grpSpLocks noChangeAspect="1"/>
          </p:cNvGrpSpPr>
          <p:nvPr/>
        </p:nvGrpSpPr>
        <p:grpSpPr>
          <a:xfrm>
            <a:off x="1262000" y="1696543"/>
            <a:ext cx="151864" cy="151864"/>
            <a:chOff x="4843364" y="3319364"/>
            <a:chExt cx="219273" cy="219273"/>
          </a:xfrm>
        </p:grpSpPr>
        <p:sp>
          <p:nvSpPr>
            <p:cNvPr id="69" name="Oval 18">
              <a:extLst>
                <a:ext uri="{FF2B5EF4-FFF2-40B4-BE49-F238E27FC236}">
                  <a16:creationId xmlns:a16="http://schemas.microsoft.com/office/drawing/2014/main" id="{09DED11D-6F35-5C2B-DFF7-478ED26756AD}"/>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endParaRPr lang="en-US" sz="1463"/>
            </a:p>
          </p:txBody>
        </p:sp>
        <p:sp>
          <p:nvSpPr>
            <p:cNvPr id="70" name="Freeform 19">
              <a:extLst>
                <a:ext uri="{FF2B5EF4-FFF2-40B4-BE49-F238E27FC236}">
                  <a16:creationId xmlns:a16="http://schemas.microsoft.com/office/drawing/2014/main" id="{5DD4BAD2-1A94-8929-CB78-BE02797E92AB}"/>
                </a:ext>
              </a:extLst>
            </p:cNvPr>
            <p:cNvSpPr>
              <a:spLocks/>
            </p:cNvSpPr>
            <p:nvPr/>
          </p:nvSpPr>
          <p:spPr bwMode="auto">
            <a:xfrm>
              <a:off x="4907856" y="3383856"/>
              <a:ext cx="90289" cy="90289"/>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endParaRPr lang="en-US" sz="1463"/>
            </a:p>
          </p:txBody>
        </p:sp>
      </p:grpSp>
      <p:sp>
        <p:nvSpPr>
          <p:cNvPr id="9" name="Rectangle 2">
            <a:extLst>
              <a:ext uri="{FF2B5EF4-FFF2-40B4-BE49-F238E27FC236}">
                <a16:creationId xmlns:a16="http://schemas.microsoft.com/office/drawing/2014/main" id="{510D4F1F-6E37-C30A-702A-9BEDFD8FBEF3}"/>
              </a:ext>
            </a:extLst>
          </p:cNvPr>
          <p:cNvSpPr/>
          <p:nvPr/>
        </p:nvSpPr>
        <p:spPr>
          <a:xfrm>
            <a:off x="5697155" y="577128"/>
            <a:ext cx="1253548"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必要な年度分を記載すること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62" name="ValueChainStarter">
            <a:extLst>
              <a:ext uri="{FF2B5EF4-FFF2-40B4-BE49-F238E27FC236}">
                <a16:creationId xmlns:a16="http://schemas.microsoft.com/office/drawing/2014/main" id="{95AA2A0F-C303-B944-6252-4B3CC4BF3A39}"/>
              </a:ext>
            </a:extLst>
          </p:cNvPr>
          <p:cNvSpPr>
            <a:spLocks noChangeArrowheads="1"/>
          </p:cNvSpPr>
          <p:nvPr>
            <p:custDataLst>
              <p:tags r:id="rId2"/>
            </p:custDataLst>
          </p:nvPr>
        </p:nvSpPr>
        <p:spPr bwMode="gray">
          <a:xfrm>
            <a:off x="1984124" y="939941"/>
            <a:ext cx="1164855" cy="318499"/>
          </a:xfrm>
          <a:prstGeom prst="homePlate">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3" name="ValueChainHeader">
            <a:extLst>
              <a:ext uri="{FF2B5EF4-FFF2-40B4-BE49-F238E27FC236}">
                <a16:creationId xmlns:a16="http://schemas.microsoft.com/office/drawing/2014/main" id="{919E0566-E48B-22A1-9EA7-31163BC721ED}"/>
              </a:ext>
            </a:extLst>
          </p:cNvPr>
          <p:cNvSpPr>
            <a:spLocks noChangeArrowheads="1"/>
          </p:cNvSpPr>
          <p:nvPr>
            <p:custDataLst>
              <p:tags r:id="rId3"/>
            </p:custDataLst>
          </p:nvPr>
        </p:nvSpPr>
        <p:spPr bwMode="gray">
          <a:xfrm>
            <a:off x="3154381"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4" name="ValueChainHeader">
            <a:extLst>
              <a:ext uri="{FF2B5EF4-FFF2-40B4-BE49-F238E27FC236}">
                <a16:creationId xmlns:a16="http://schemas.microsoft.com/office/drawing/2014/main" id="{3D94A202-0C6D-AFE6-C904-90E20253C7D3}"/>
              </a:ext>
            </a:extLst>
          </p:cNvPr>
          <p:cNvSpPr>
            <a:spLocks noChangeArrowheads="1"/>
          </p:cNvSpPr>
          <p:nvPr>
            <p:custDataLst>
              <p:tags r:id="rId4"/>
            </p:custDataLst>
          </p:nvPr>
        </p:nvSpPr>
        <p:spPr bwMode="gray">
          <a:xfrm>
            <a:off x="4324639"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2028</a:t>
            </a:r>
            <a:r>
              <a:rPr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年度</a:t>
            </a:r>
            <a:endPar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Rectangle 2">
            <a:extLst>
              <a:ext uri="{FF2B5EF4-FFF2-40B4-BE49-F238E27FC236}">
                <a16:creationId xmlns:a16="http://schemas.microsoft.com/office/drawing/2014/main" id="{3757A9CC-154E-4B20-185A-5DD23FC53AC0}"/>
              </a:ext>
            </a:extLst>
          </p:cNvPr>
          <p:cNvSpPr/>
          <p:nvPr/>
        </p:nvSpPr>
        <p:spPr>
          <a:xfrm>
            <a:off x="1984124" y="2658527"/>
            <a:ext cx="1164855" cy="318266"/>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5" name="Rectangle 2">
            <a:extLst>
              <a:ext uri="{FF2B5EF4-FFF2-40B4-BE49-F238E27FC236}">
                <a16:creationId xmlns:a16="http://schemas.microsoft.com/office/drawing/2014/main" id="{A7DE5990-56F2-3AB1-A0F3-A366C02A780B}"/>
              </a:ext>
            </a:extLst>
          </p:cNvPr>
          <p:cNvSpPr/>
          <p:nvPr/>
        </p:nvSpPr>
        <p:spPr>
          <a:xfrm>
            <a:off x="1984124"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6" name="Rectangle 2">
            <a:extLst>
              <a:ext uri="{FF2B5EF4-FFF2-40B4-BE49-F238E27FC236}">
                <a16:creationId xmlns:a16="http://schemas.microsoft.com/office/drawing/2014/main" id="{D5CA0A59-005C-D130-78C8-DDBF775F5DD0}"/>
              </a:ext>
            </a:extLst>
          </p:cNvPr>
          <p:cNvSpPr/>
          <p:nvPr/>
        </p:nvSpPr>
        <p:spPr>
          <a:xfrm>
            <a:off x="3154381"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17" name="Rectangle 2">
            <a:extLst>
              <a:ext uri="{FF2B5EF4-FFF2-40B4-BE49-F238E27FC236}">
                <a16:creationId xmlns:a16="http://schemas.microsoft.com/office/drawing/2014/main" id="{5087BE30-11A8-8F96-0BC7-51615DFDC8BA}"/>
              </a:ext>
            </a:extLst>
          </p:cNvPr>
          <p:cNvSpPr/>
          <p:nvPr/>
        </p:nvSpPr>
        <p:spPr>
          <a:xfrm>
            <a:off x="3154382" y="2658527"/>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8" name="Rectangle 2">
            <a:extLst>
              <a:ext uri="{FF2B5EF4-FFF2-40B4-BE49-F238E27FC236}">
                <a16:creationId xmlns:a16="http://schemas.microsoft.com/office/drawing/2014/main" id="{6114B0FC-6EB4-E89D-19DC-208E9A43520B}"/>
              </a:ext>
            </a:extLst>
          </p:cNvPr>
          <p:cNvSpPr/>
          <p:nvPr/>
        </p:nvSpPr>
        <p:spPr>
          <a:xfrm>
            <a:off x="4324639"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20" name="Rectangle 2">
            <a:extLst>
              <a:ext uri="{FF2B5EF4-FFF2-40B4-BE49-F238E27FC236}">
                <a16:creationId xmlns:a16="http://schemas.microsoft.com/office/drawing/2014/main" id="{462B9E7A-C52F-6CEB-309C-1BF1FAFA4963}"/>
              </a:ext>
            </a:extLst>
          </p:cNvPr>
          <p:cNvSpPr/>
          <p:nvPr/>
        </p:nvSpPr>
        <p:spPr>
          <a:xfrm>
            <a:off x="4324639" y="2658527"/>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ー</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102" name="Rectangle 3">
            <a:extLst>
              <a:ext uri="{FF2B5EF4-FFF2-40B4-BE49-F238E27FC236}">
                <a16:creationId xmlns:a16="http://schemas.microsoft.com/office/drawing/2014/main" id="{3DDE8722-0741-C267-14C4-3F56C14133E5}"/>
              </a:ext>
            </a:extLst>
          </p:cNvPr>
          <p:cNvSpPr/>
          <p:nvPr/>
        </p:nvSpPr>
        <p:spPr>
          <a:xfrm>
            <a:off x="1984124" y="4243680"/>
            <a:ext cx="1164855"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138">
                <a:solidFill>
                  <a:srgbClr val="575757"/>
                </a:solidFill>
                <a:latin typeface="Trebuchet MS" panose="020B0603020202020204" pitchFamily="34" charset="0"/>
                <a:ea typeface="Meiryo UI" panose="020B0604030504040204" pitchFamily="50" charset="-128"/>
              </a:rPr>
              <a:t>xxx</a:t>
            </a:r>
          </a:p>
          <a:p>
            <a:pPr defTabSz="742950">
              <a:defRPr/>
            </a:pPr>
            <a:r>
              <a:rPr kumimoji="1" lang="en-US" altLang="ja-JP" sz="1138" err="1">
                <a:solidFill>
                  <a:srgbClr val="3EAD92"/>
                </a:solidFill>
                <a:latin typeface="Trebuchet MS" panose="020B0603020202020204" pitchFamily="34" charset="0"/>
                <a:ea typeface="Meiryo UI" panose="020B0604030504040204" pitchFamily="50" charset="-128"/>
              </a:rPr>
              <a:t>Xxx</a:t>
            </a:r>
            <a:r>
              <a:rPr kumimoji="1" lang="ja-JP" altLang="en-US" sz="1138">
                <a:solidFill>
                  <a:srgbClr val="3EAD92"/>
                </a:solidFill>
                <a:latin typeface="Trebuchet MS" panose="020B0603020202020204" pitchFamily="34" charset="0"/>
                <a:ea typeface="Meiryo UI" panose="020B0604030504040204" pitchFamily="50" charset="-128"/>
              </a:rPr>
              <a:t>万円</a:t>
            </a:r>
            <a:endParaRPr kumimoji="1" lang="en-US" altLang="ja-JP" sz="1138">
              <a:solidFill>
                <a:srgbClr val="3EAD92"/>
              </a:solidFill>
              <a:latin typeface="Trebuchet MS" panose="020B0603020202020204" pitchFamily="34" charset="0"/>
              <a:ea typeface="Meiryo UI" panose="020B0604030504040204" pitchFamily="50" charset="-128"/>
            </a:endParaRPr>
          </a:p>
          <a:p>
            <a:pPr defTabSz="742950">
              <a:defRPr/>
            </a:pPr>
            <a:endParaRPr kumimoji="1" lang="en-US" sz="1138">
              <a:solidFill>
                <a:srgbClr val="FE9341"/>
              </a:solidFill>
              <a:latin typeface="Trebuchet MS" panose="020B0603020202020204" pitchFamily="34" charset="0"/>
              <a:ea typeface="Meiryo UI" panose="020B0604030504040204" pitchFamily="50" charset="-128"/>
            </a:endParaRPr>
          </a:p>
        </p:txBody>
      </p:sp>
      <p:sp>
        <p:nvSpPr>
          <p:cNvPr id="4" name="Rectangle 2">
            <a:extLst>
              <a:ext uri="{FF2B5EF4-FFF2-40B4-BE49-F238E27FC236}">
                <a16:creationId xmlns:a16="http://schemas.microsoft.com/office/drawing/2014/main" id="{97423F38-22EA-D03B-DDC9-485B3C872AC6}"/>
              </a:ext>
            </a:extLst>
          </p:cNvPr>
          <p:cNvSpPr/>
          <p:nvPr/>
        </p:nvSpPr>
        <p:spPr>
          <a:xfrm>
            <a:off x="1984124" y="4637709"/>
            <a:ext cx="1164855" cy="28871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資金の調達手段ごとに金額を記載すること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22" name="Rectangle 2">
            <a:extLst>
              <a:ext uri="{FF2B5EF4-FFF2-40B4-BE49-F238E27FC236}">
                <a16:creationId xmlns:a16="http://schemas.microsoft.com/office/drawing/2014/main" id="{9B9B4247-F5A8-0E09-DDCE-E0E7E0A30DD5}"/>
              </a:ext>
            </a:extLst>
          </p:cNvPr>
          <p:cNvSpPr/>
          <p:nvPr/>
        </p:nvSpPr>
        <p:spPr>
          <a:xfrm>
            <a:off x="3154381" y="4243680"/>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3" name="Rectangle 2">
            <a:extLst>
              <a:ext uri="{FF2B5EF4-FFF2-40B4-BE49-F238E27FC236}">
                <a16:creationId xmlns:a16="http://schemas.microsoft.com/office/drawing/2014/main" id="{A2549813-1AB4-EB58-23BC-71D5C793D02E}"/>
              </a:ext>
            </a:extLst>
          </p:cNvPr>
          <p:cNvSpPr/>
          <p:nvPr/>
        </p:nvSpPr>
        <p:spPr>
          <a:xfrm>
            <a:off x="4324639" y="4243680"/>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4" name="Rectangle 2">
            <a:extLst>
              <a:ext uri="{FF2B5EF4-FFF2-40B4-BE49-F238E27FC236}">
                <a16:creationId xmlns:a16="http://schemas.microsoft.com/office/drawing/2014/main" id="{00680C71-6447-C812-E735-4352F0A74E07}"/>
              </a:ext>
            </a:extLst>
          </p:cNvPr>
          <p:cNvSpPr/>
          <p:nvPr/>
        </p:nvSpPr>
        <p:spPr>
          <a:xfrm>
            <a:off x="3154381"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5" name="Rectangle 2">
            <a:extLst>
              <a:ext uri="{FF2B5EF4-FFF2-40B4-BE49-F238E27FC236}">
                <a16:creationId xmlns:a16="http://schemas.microsoft.com/office/drawing/2014/main" id="{433BFBF5-9C1A-221E-6074-E1FFDBF047EA}"/>
              </a:ext>
            </a:extLst>
          </p:cNvPr>
          <p:cNvSpPr/>
          <p:nvPr/>
        </p:nvSpPr>
        <p:spPr>
          <a:xfrm>
            <a:off x="4324639"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6" name="Rectangle 2">
            <a:extLst>
              <a:ext uri="{FF2B5EF4-FFF2-40B4-BE49-F238E27FC236}">
                <a16:creationId xmlns:a16="http://schemas.microsoft.com/office/drawing/2014/main" id="{3F6CCB10-37AB-D528-C574-9961D5E10553}"/>
              </a:ext>
            </a:extLst>
          </p:cNvPr>
          <p:cNvSpPr/>
          <p:nvPr/>
        </p:nvSpPr>
        <p:spPr>
          <a:xfrm>
            <a:off x="3154381"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7" name="Rectangle 2">
            <a:extLst>
              <a:ext uri="{FF2B5EF4-FFF2-40B4-BE49-F238E27FC236}">
                <a16:creationId xmlns:a16="http://schemas.microsoft.com/office/drawing/2014/main" id="{A4231253-E035-87C1-24BA-6CCC7B702F92}"/>
              </a:ext>
            </a:extLst>
          </p:cNvPr>
          <p:cNvSpPr/>
          <p:nvPr/>
        </p:nvSpPr>
        <p:spPr>
          <a:xfrm>
            <a:off x="4324639"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29" name="Rectangle 2">
            <a:extLst>
              <a:ext uri="{FF2B5EF4-FFF2-40B4-BE49-F238E27FC236}">
                <a16:creationId xmlns:a16="http://schemas.microsoft.com/office/drawing/2014/main" id="{3BAE6A9A-A50B-8DF6-7EC7-284F4B3A1050}"/>
              </a:ext>
            </a:extLst>
          </p:cNvPr>
          <p:cNvSpPr/>
          <p:nvPr/>
        </p:nvSpPr>
        <p:spPr>
          <a:xfrm>
            <a:off x="1984124"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1" name="Rectangle 2">
            <a:extLst>
              <a:ext uri="{FF2B5EF4-FFF2-40B4-BE49-F238E27FC236}">
                <a16:creationId xmlns:a16="http://schemas.microsoft.com/office/drawing/2014/main" id="{4DDA52D6-D09B-1DA9-4AC2-44D651F14007}"/>
              </a:ext>
            </a:extLst>
          </p:cNvPr>
          <p:cNvSpPr/>
          <p:nvPr/>
        </p:nvSpPr>
        <p:spPr>
          <a:xfrm>
            <a:off x="1984124"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xxx</a:t>
            </a:r>
          </a:p>
        </p:txBody>
      </p:sp>
      <p:sp>
        <p:nvSpPr>
          <p:cNvPr id="38" name="Rectangle 2">
            <a:extLst>
              <a:ext uri="{FF2B5EF4-FFF2-40B4-BE49-F238E27FC236}">
                <a16:creationId xmlns:a16="http://schemas.microsoft.com/office/drawing/2014/main" id="{FBB1119F-2A48-6D6B-7C1F-D69686C9635A}"/>
              </a:ext>
            </a:extLst>
          </p:cNvPr>
          <p:cNvSpPr/>
          <p:nvPr/>
        </p:nvSpPr>
        <p:spPr>
          <a:xfrm>
            <a:off x="1984124"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39" name="Rectangle 2">
            <a:extLst>
              <a:ext uri="{FF2B5EF4-FFF2-40B4-BE49-F238E27FC236}">
                <a16:creationId xmlns:a16="http://schemas.microsoft.com/office/drawing/2014/main" id="{6374D138-58C0-A176-DCFB-EF7BCAD0D35D}"/>
              </a:ext>
            </a:extLst>
          </p:cNvPr>
          <p:cNvSpPr/>
          <p:nvPr/>
        </p:nvSpPr>
        <p:spPr>
          <a:xfrm>
            <a:off x="1984124" y="1378763"/>
            <a:ext cx="3505370" cy="358780"/>
          </a:xfrm>
          <a:prstGeom prst="rect">
            <a:avLst/>
          </a:prstGeom>
          <a:solidFill>
            <a:srgbClr val="CBE1EE"/>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2" name="Rectangle 2">
            <a:extLst>
              <a:ext uri="{FF2B5EF4-FFF2-40B4-BE49-F238E27FC236}">
                <a16:creationId xmlns:a16="http://schemas.microsoft.com/office/drawing/2014/main" id="{9E5E0D41-703A-63F7-0E3C-725FE2441030}"/>
              </a:ext>
            </a:extLst>
          </p:cNvPr>
          <p:cNvSpPr/>
          <p:nvPr/>
        </p:nvSpPr>
        <p:spPr>
          <a:xfrm>
            <a:off x="3154382"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4" name="Rectangle 2">
            <a:extLst>
              <a:ext uri="{FF2B5EF4-FFF2-40B4-BE49-F238E27FC236}">
                <a16:creationId xmlns:a16="http://schemas.microsoft.com/office/drawing/2014/main" id="{45920454-0DB2-41B6-8E1F-77ECA8A80C2D}"/>
              </a:ext>
            </a:extLst>
          </p:cNvPr>
          <p:cNvSpPr/>
          <p:nvPr/>
        </p:nvSpPr>
        <p:spPr>
          <a:xfrm>
            <a:off x="4324639"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6" name="Rectangle 2">
            <a:extLst>
              <a:ext uri="{FF2B5EF4-FFF2-40B4-BE49-F238E27FC236}">
                <a16:creationId xmlns:a16="http://schemas.microsoft.com/office/drawing/2014/main" id="{F66BB2BD-F40F-9981-7078-E4409E927B23}"/>
              </a:ext>
            </a:extLst>
          </p:cNvPr>
          <p:cNvSpPr/>
          <p:nvPr/>
        </p:nvSpPr>
        <p:spPr>
          <a:xfrm>
            <a:off x="1984124"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7" name="Rectangle 2">
            <a:extLst>
              <a:ext uri="{FF2B5EF4-FFF2-40B4-BE49-F238E27FC236}">
                <a16:creationId xmlns:a16="http://schemas.microsoft.com/office/drawing/2014/main" id="{A84761A4-BD07-9E36-7616-598946FD9F3A}"/>
              </a:ext>
            </a:extLst>
          </p:cNvPr>
          <p:cNvSpPr/>
          <p:nvPr/>
        </p:nvSpPr>
        <p:spPr>
          <a:xfrm>
            <a:off x="3154382"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48" name="Rectangle 2">
            <a:extLst>
              <a:ext uri="{FF2B5EF4-FFF2-40B4-BE49-F238E27FC236}">
                <a16:creationId xmlns:a16="http://schemas.microsoft.com/office/drawing/2014/main" id="{FDB3EBF6-CE0D-E86A-9C05-0F5D9DDF1AFB}"/>
              </a:ext>
            </a:extLst>
          </p:cNvPr>
          <p:cNvSpPr/>
          <p:nvPr/>
        </p:nvSpPr>
        <p:spPr>
          <a:xfrm>
            <a:off x="4324639"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3" name="Rectangle 2">
            <a:extLst>
              <a:ext uri="{FF2B5EF4-FFF2-40B4-BE49-F238E27FC236}">
                <a16:creationId xmlns:a16="http://schemas.microsoft.com/office/drawing/2014/main" id="{8FB6A2F4-195B-BD68-FCA5-6A338E40B15F}"/>
              </a:ext>
            </a:extLst>
          </p:cNvPr>
          <p:cNvSpPr/>
          <p:nvPr/>
        </p:nvSpPr>
        <p:spPr>
          <a:xfrm>
            <a:off x="1984124"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4" name="Rectangle 2">
            <a:extLst>
              <a:ext uri="{FF2B5EF4-FFF2-40B4-BE49-F238E27FC236}">
                <a16:creationId xmlns:a16="http://schemas.microsoft.com/office/drawing/2014/main" id="{5151C5B6-732E-6FD3-D720-2DB36FA67AC9}"/>
              </a:ext>
            </a:extLst>
          </p:cNvPr>
          <p:cNvSpPr/>
          <p:nvPr/>
        </p:nvSpPr>
        <p:spPr>
          <a:xfrm>
            <a:off x="3154381"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56" name="Rectangle 2">
            <a:extLst>
              <a:ext uri="{FF2B5EF4-FFF2-40B4-BE49-F238E27FC236}">
                <a16:creationId xmlns:a16="http://schemas.microsoft.com/office/drawing/2014/main" id="{89C93AA8-7CC1-B96E-3460-6EA8A74505A0}"/>
              </a:ext>
            </a:extLst>
          </p:cNvPr>
          <p:cNvSpPr/>
          <p:nvPr/>
        </p:nvSpPr>
        <p:spPr>
          <a:xfrm>
            <a:off x="4324639"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cxnSp>
        <p:nvCxnSpPr>
          <p:cNvPr id="74" name="Straight Connector 55">
            <a:extLst>
              <a:ext uri="{FF2B5EF4-FFF2-40B4-BE49-F238E27FC236}">
                <a16:creationId xmlns:a16="http://schemas.microsoft.com/office/drawing/2014/main" id="{821D817A-9208-16C3-4506-F07996627D82}"/>
              </a:ext>
            </a:extLst>
          </p:cNvPr>
          <p:cNvCxnSpPr>
            <a:cxnSpLocks/>
          </p:cNvCxnSpPr>
          <p:nvPr/>
        </p:nvCxnSpPr>
        <p:spPr>
          <a:xfrm>
            <a:off x="5739358" y="1258440"/>
            <a:ext cx="19578" cy="484167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5" name="Group 59">
            <a:extLst>
              <a:ext uri="{FF2B5EF4-FFF2-40B4-BE49-F238E27FC236}">
                <a16:creationId xmlns:a16="http://schemas.microsoft.com/office/drawing/2014/main" id="{45205A5D-545D-DED4-42AE-5CC5D16EE67B}"/>
              </a:ext>
            </a:extLst>
          </p:cNvPr>
          <p:cNvGrpSpPr>
            <a:grpSpLocks noChangeAspect="1"/>
          </p:cNvGrpSpPr>
          <p:nvPr/>
        </p:nvGrpSpPr>
        <p:grpSpPr>
          <a:xfrm>
            <a:off x="5621140" y="3527186"/>
            <a:ext cx="256015" cy="264009"/>
            <a:chOff x="982662" y="1847850"/>
            <a:chExt cx="269875" cy="269875"/>
          </a:xfrm>
        </p:grpSpPr>
        <p:sp>
          <p:nvSpPr>
            <p:cNvPr id="77" name="Oval 50">
              <a:extLst>
                <a:ext uri="{FF2B5EF4-FFF2-40B4-BE49-F238E27FC236}">
                  <a16:creationId xmlns:a16="http://schemas.microsoft.com/office/drawing/2014/main" id="{BC9DEF97-8F88-DB82-9D95-5AF2FF74EF42}"/>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sp>
          <p:nvSpPr>
            <p:cNvPr id="78" name="Freeform 51">
              <a:extLst>
                <a:ext uri="{FF2B5EF4-FFF2-40B4-BE49-F238E27FC236}">
                  <a16:creationId xmlns:a16="http://schemas.microsoft.com/office/drawing/2014/main" id="{F8135DD2-BFD8-A4C0-D361-A976023163A4}"/>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defTabSz="742950">
                <a:defRPr/>
              </a:pPr>
              <a:endParaRPr lang="en-US" altLang="en-US" sz="1600">
                <a:solidFill>
                  <a:prstClr val="white"/>
                </a:solidFill>
                <a:latin typeface="+mj-lt"/>
              </a:endParaRPr>
            </a:p>
          </p:txBody>
        </p:sp>
      </p:grpSp>
      <p:grpSp>
        <p:nvGrpSpPr>
          <p:cNvPr id="79" name="グループ化 78">
            <a:extLst>
              <a:ext uri="{FF2B5EF4-FFF2-40B4-BE49-F238E27FC236}">
                <a16:creationId xmlns:a16="http://schemas.microsoft.com/office/drawing/2014/main" id="{97B4949E-0B7D-0C7F-22E3-4BCFD7EB46E4}"/>
              </a:ext>
            </a:extLst>
          </p:cNvPr>
          <p:cNvGrpSpPr/>
          <p:nvPr/>
        </p:nvGrpSpPr>
        <p:grpSpPr>
          <a:xfrm>
            <a:off x="5930657" y="1258439"/>
            <a:ext cx="3893110" cy="5141343"/>
            <a:chOff x="5882208" y="2431011"/>
            <a:chExt cx="3893110" cy="3952536"/>
          </a:xfrm>
        </p:grpSpPr>
        <p:sp>
          <p:nvSpPr>
            <p:cNvPr id="80" name="Rectangle 45">
              <a:extLst>
                <a:ext uri="{FF2B5EF4-FFF2-40B4-BE49-F238E27FC236}">
                  <a16:creationId xmlns:a16="http://schemas.microsoft.com/office/drawing/2014/main" id="{69107D43-2790-5913-C27B-D07852909543}"/>
                </a:ext>
              </a:extLst>
            </p:cNvPr>
            <p:cNvSpPr/>
            <p:nvPr/>
          </p:nvSpPr>
          <p:spPr>
            <a:xfrm>
              <a:off x="6303063" y="2431011"/>
              <a:ext cx="599579" cy="1057577"/>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販売主体</a:t>
              </a:r>
              <a:endParaRPr lang="en-US" altLang="ja-JP" sz="1100">
                <a:solidFill>
                  <a:srgbClr val="575757"/>
                </a:solidFill>
                <a:latin typeface="+mj-lt"/>
                <a:ea typeface="Meiryo UI" panose="020B0604030504040204" pitchFamily="50" charset="-128"/>
              </a:endParaRPr>
            </a:p>
          </p:txBody>
        </p:sp>
        <p:sp>
          <p:nvSpPr>
            <p:cNvPr id="81" name="Rectangle 2">
              <a:extLst>
                <a:ext uri="{FF2B5EF4-FFF2-40B4-BE49-F238E27FC236}">
                  <a16:creationId xmlns:a16="http://schemas.microsoft.com/office/drawing/2014/main" id="{E4D4FEA4-20D6-12B6-D0F3-85E05DE9D307}"/>
                </a:ext>
              </a:extLst>
            </p:cNvPr>
            <p:cNvSpPr/>
            <p:nvPr/>
          </p:nvSpPr>
          <p:spPr>
            <a:xfrm>
              <a:off x="7001099" y="2471497"/>
              <a:ext cx="2774219" cy="101709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社に導入することで、利益がでるため、</a:t>
              </a:r>
              <a:br>
                <a:rPr kumimoji="1" lang="en-US" altLang="ja-JP" sz="1200" kern="0">
                  <a:solidFill>
                    <a:srgbClr val="3EAD92"/>
                  </a:solidFill>
                  <a:latin typeface="+mj-lt"/>
                  <a:ea typeface="Meiryo UI" panose="020B0604030504040204" pitchFamily="50" charset="-128"/>
                </a:rPr>
              </a:b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年以内に黒字化可能な見込み</a:t>
              </a:r>
              <a:endParaRPr kumimoji="1" lang="en-US" altLang="ja-JP" sz="1200" kern="0">
                <a:solidFill>
                  <a:srgbClr val="3EAD92"/>
                </a:solidFill>
                <a:latin typeface="+mj-lt"/>
                <a:ea typeface="Meiryo UI" panose="020B0604030504040204" pitchFamily="50" charset="-128"/>
              </a:endParaRPr>
            </a:p>
          </p:txBody>
        </p:sp>
        <p:sp>
          <p:nvSpPr>
            <p:cNvPr id="82" name="Rectangle 3">
              <a:extLst>
                <a:ext uri="{FF2B5EF4-FFF2-40B4-BE49-F238E27FC236}">
                  <a16:creationId xmlns:a16="http://schemas.microsoft.com/office/drawing/2014/main" id="{A5501C01-48DE-D1F0-AC39-9FD79F9117DE}"/>
                </a:ext>
              </a:extLst>
            </p:cNvPr>
            <p:cNvSpPr/>
            <p:nvPr/>
          </p:nvSpPr>
          <p:spPr>
            <a:xfrm>
              <a:off x="5882209" y="2431013"/>
              <a:ext cx="373326" cy="105517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投資の妥当性</a:t>
              </a:r>
              <a:br>
                <a:rPr kumimoji="1" lang="en-US" altLang="ja-JP" sz="1200">
                  <a:solidFill>
                    <a:srgbClr val="575757"/>
                  </a:solidFill>
                  <a:latin typeface="+mj-lt"/>
                  <a:ea typeface="Meiryo UI" panose="020B0604030504040204" pitchFamily="50" charset="-128"/>
                </a:rPr>
              </a:br>
              <a:r>
                <a:rPr kumimoji="1" lang="en-US" altLang="ja-JP" sz="1200">
                  <a:solidFill>
                    <a:srgbClr val="575757"/>
                  </a:solidFill>
                  <a:latin typeface="+mj-lt"/>
                  <a:ea typeface="Meiryo UI" panose="020B0604030504040204" pitchFamily="50" charset="-128"/>
                </a:rPr>
                <a:t>(</a:t>
              </a:r>
              <a:r>
                <a:rPr kumimoji="1" lang="ja-JP" altLang="en-US" sz="1200">
                  <a:solidFill>
                    <a:srgbClr val="575757"/>
                  </a:solidFill>
                  <a:latin typeface="+mj-lt"/>
                  <a:ea typeface="Meiryo UI" panose="020B0604030504040204" pitchFamily="50" charset="-128"/>
                </a:rPr>
                <a:t>現時点見立て</a:t>
              </a:r>
              <a:r>
                <a:rPr kumimoji="1" lang="en-US" altLang="ja-JP" sz="1200">
                  <a:solidFill>
                    <a:srgbClr val="575757"/>
                  </a:solidFill>
                  <a:latin typeface="+mj-lt"/>
                  <a:ea typeface="Meiryo UI" panose="020B0604030504040204" pitchFamily="50" charset="-128"/>
                </a:rPr>
                <a:t>)</a:t>
              </a:r>
              <a:endParaRPr kumimoji="1" lang="en-US" altLang="en-US" sz="1200">
                <a:solidFill>
                  <a:srgbClr val="575757"/>
                </a:solidFill>
                <a:latin typeface="+mj-lt"/>
                <a:ea typeface="Meiryo UI" panose="020B0604030504040204" pitchFamily="50" charset="-128"/>
              </a:endParaRPr>
            </a:p>
          </p:txBody>
        </p:sp>
        <p:cxnSp>
          <p:nvCxnSpPr>
            <p:cNvPr id="83" name="Straight Connector 71">
              <a:extLst>
                <a:ext uri="{FF2B5EF4-FFF2-40B4-BE49-F238E27FC236}">
                  <a16:creationId xmlns:a16="http://schemas.microsoft.com/office/drawing/2014/main" id="{7DAE967F-317B-E59D-77B4-2E9BCA03CDCC}"/>
                </a:ext>
              </a:extLst>
            </p:cNvPr>
            <p:cNvCxnSpPr>
              <a:cxnSpLocks/>
            </p:cNvCxnSpPr>
            <p:nvPr/>
          </p:nvCxnSpPr>
          <p:spPr>
            <a:xfrm>
              <a:off x="5882208" y="3551724"/>
              <a:ext cx="3705755" cy="863"/>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3">
              <a:extLst>
                <a:ext uri="{FF2B5EF4-FFF2-40B4-BE49-F238E27FC236}">
                  <a16:creationId xmlns:a16="http://schemas.microsoft.com/office/drawing/2014/main" id="{FAD05CD6-47FE-C4E4-DA8F-674F4DBEF1F4}"/>
                </a:ext>
              </a:extLst>
            </p:cNvPr>
            <p:cNvSpPr/>
            <p:nvPr/>
          </p:nvSpPr>
          <p:spPr>
            <a:xfrm>
              <a:off x="5882211" y="3628931"/>
              <a:ext cx="373325" cy="275461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妥当性を高めるための目標</a:t>
              </a:r>
              <a:endParaRPr kumimoji="1" lang="en-US" altLang="en-US" sz="1200">
                <a:solidFill>
                  <a:srgbClr val="575757"/>
                </a:solidFill>
                <a:latin typeface="+mj-lt"/>
                <a:ea typeface="Meiryo UI" panose="020B0604030504040204" pitchFamily="50" charset="-128"/>
              </a:endParaRPr>
            </a:p>
          </p:txBody>
        </p:sp>
        <p:sp>
          <p:nvSpPr>
            <p:cNvPr id="86" name="Rectangle 2">
              <a:extLst>
                <a:ext uri="{FF2B5EF4-FFF2-40B4-BE49-F238E27FC236}">
                  <a16:creationId xmlns:a16="http://schemas.microsoft.com/office/drawing/2014/main" id="{7181A0E9-80E2-362F-F635-B3E76BE56763}"/>
                </a:ext>
              </a:extLst>
            </p:cNvPr>
            <p:cNvSpPr/>
            <p:nvPr/>
          </p:nvSpPr>
          <p:spPr>
            <a:xfrm>
              <a:off x="6964356" y="3628931"/>
              <a:ext cx="2774219" cy="137695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によるソリューションの汎用化と、</a:t>
              </a:r>
              <a:br>
                <a:rPr kumimoji="1" lang="en-US" altLang="ja-JP" sz="1200" kern="0">
                  <a:solidFill>
                    <a:srgbClr val="3EAD92"/>
                  </a:solidFill>
                  <a:latin typeface="+mj-lt"/>
                  <a:ea typeface="Meiryo UI" panose="020B0604030504040204" pitchFamily="50" charset="-128"/>
                </a:rPr>
              </a:b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による利用料の削減が必要</a:t>
              </a:r>
              <a:endParaRPr kumimoji="1" lang="en-US" altLang="ja-JP" sz="1200" kern="0">
                <a:solidFill>
                  <a:srgbClr val="3EAD92"/>
                </a:solidFill>
                <a:latin typeface="+mj-lt"/>
                <a:ea typeface="Meiryo UI" panose="020B0604030504040204" pitchFamily="50" charset="-128"/>
              </a:endParaRPr>
            </a:p>
          </p:txBody>
        </p:sp>
        <p:sp>
          <p:nvSpPr>
            <p:cNvPr id="87" name="Rectangle 45">
              <a:extLst>
                <a:ext uri="{FF2B5EF4-FFF2-40B4-BE49-F238E27FC236}">
                  <a16:creationId xmlns:a16="http://schemas.microsoft.com/office/drawing/2014/main" id="{0B7F1D38-A6B6-6481-36A0-BA8070F2F0A9}"/>
                </a:ext>
              </a:extLst>
            </p:cNvPr>
            <p:cNvSpPr/>
            <p:nvPr/>
          </p:nvSpPr>
          <p:spPr>
            <a:xfrm>
              <a:off x="6303062" y="3628933"/>
              <a:ext cx="599579" cy="1376951"/>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目標</a:t>
              </a:r>
            </a:p>
          </p:txBody>
        </p:sp>
        <p:sp>
          <p:nvSpPr>
            <p:cNvPr id="88" name="Rectangle 45">
              <a:extLst>
                <a:ext uri="{FF2B5EF4-FFF2-40B4-BE49-F238E27FC236}">
                  <a16:creationId xmlns:a16="http://schemas.microsoft.com/office/drawing/2014/main" id="{FD12C257-1FE3-6744-058F-C5E3CC722968}"/>
                </a:ext>
              </a:extLst>
            </p:cNvPr>
            <p:cNvSpPr/>
            <p:nvPr/>
          </p:nvSpPr>
          <p:spPr>
            <a:xfrm>
              <a:off x="6303063" y="5168990"/>
              <a:ext cx="599579" cy="1214555"/>
            </a:xfrm>
            <a:prstGeom prst="rect">
              <a:avLst/>
            </a:prstGeom>
            <a:solidFill>
              <a:srgbClr val="FFE6D3"/>
            </a:solidFill>
            <a:ln w="38100" cap="rnd" algn="ctr">
              <a:noFill/>
              <a:round/>
              <a:headEnd/>
              <a:tailEnd/>
            </a:ln>
          </p:spPr>
          <p:txBody>
            <a:bodyPr lIns="29250" tIns="0" rIns="29250" bIns="0" anchor="ctr" anchorCtr="0"/>
            <a:lstStyle/>
            <a:p>
              <a:pPr defTabSz="742950" eaLnBrk="0" hangingPunct="0">
                <a:defRPr/>
              </a:pPr>
              <a:r>
                <a:rPr lang="ja-JP" altLang="en-US" sz="1100">
                  <a:solidFill>
                    <a:srgbClr val="575757"/>
                  </a:solidFill>
                  <a:latin typeface="+mj-lt"/>
                  <a:ea typeface="Meiryo UI" panose="020B0604030504040204" pitchFamily="50" charset="-128"/>
                </a:rPr>
                <a:t>アクション</a:t>
              </a:r>
            </a:p>
          </p:txBody>
        </p:sp>
        <p:sp>
          <p:nvSpPr>
            <p:cNvPr id="89" name="Rectangle 2">
              <a:extLst>
                <a:ext uri="{FF2B5EF4-FFF2-40B4-BE49-F238E27FC236}">
                  <a16:creationId xmlns:a16="http://schemas.microsoft.com/office/drawing/2014/main" id="{BA06153C-581A-DF28-A9BD-AB12E6088E00}"/>
                </a:ext>
              </a:extLst>
            </p:cNvPr>
            <p:cNvSpPr/>
            <p:nvPr/>
          </p:nvSpPr>
          <p:spPr>
            <a:xfrm>
              <a:off x="6964356" y="5168990"/>
              <a:ext cx="2774219" cy="12145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p:txBody>
        </p:sp>
        <p:cxnSp>
          <p:nvCxnSpPr>
            <p:cNvPr id="90" name="Straight Connector 71">
              <a:extLst>
                <a:ext uri="{FF2B5EF4-FFF2-40B4-BE49-F238E27FC236}">
                  <a16:creationId xmlns:a16="http://schemas.microsoft.com/office/drawing/2014/main" id="{7EBBA81E-1BCB-BFC9-6F55-EC724C507574}"/>
                </a:ext>
              </a:extLst>
            </p:cNvPr>
            <p:cNvCxnSpPr>
              <a:cxnSpLocks/>
            </p:cNvCxnSpPr>
            <p:nvPr/>
          </p:nvCxnSpPr>
          <p:spPr>
            <a:xfrm>
              <a:off x="6567555" y="5060733"/>
              <a:ext cx="3066292"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Rectangle 2">
            <a:extLst>
              <a:ext uri="{FF2B5EF4-FFF2-40B4-BE49-F238E27FC236}">
                <a16:creationId xmlns:a16="http://schemas.microsoft.com/office/drawing/2014/main" id="{F8025F96-B0A1-6423-BF5F-0DD27DEE3B0F}"/>
              </a:ext>
            </a:extLst>
          </p:cNvPr>
          <p:cNvSpPr/>
          <p:nvPr/>
        </p:nvSpPr>
        <p:spPr>
          <a:xfrm>
            <a:off x="4443308" y="1323230"/>
            <a:ext cx="1268245"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3" name="Oval 20">
            <a:extLst>
              <a:ext uri="{FF2B5EF4-FFF2-40B4-BE49-F238E27FC236}">
                <a16:creationId xmlns:a16="http://schemas.microsoft.com/office/drawing/2014/main" id="{00A73ADE-5AE6-91F4-C344-003DEF2C80B9}"/>
              </a:ext>
            </a:extLst>
          </p:cNvPr>
          <p:cNvSpPr>
            <a:spLocks noChangeAspect="1" noChangeArrowheads="1"/>
          </p:cNvSpPr>
          <p:nvPr/>
        </p:nvSpPr>
        <p:spPr bwMode="auto">
          <a:xfrm>
            <a:off x="1936841" y="129183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94" name="Rectangle 2">
            <a:extLst>
              <a:ext uri="{FF2B5EF4-FFF2-40B4-BE49-F238E27FC236}">
                <a16:creationId xmlns:a16="http://schemas.microsoft.com/office/drawing/2014/main" id="{29F2591D-D7E7-C20F-FA24-8C9D0DF30F56}"/>
              </a:ext>
            </a:extLst>
          </p:cNvPr>
          <p:cNvSpPr/>
          <p:nvPr/>
        </p:nvSpPr>
        <p:spPr>
          <a:xfrm>
            <a:off x="1984124" y="3047687"/>
            <a:ext cx="3505370" cy="358780"/>
          </a:xfrm>
          <a:prstGeom prst="rect">
            <a:avLst/>
          </a:prstGeom>
          <a:solidFill>
            <a:srgbClr val="CBE1EE"/>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en-US" altLang="ja-JP" sz="1300">
                <a:solidFill>
                  <a:srgbClr val="575757"/>
                </a:solidFill>
                <a:latin typeface="Trebuchet MS" panose="020B0603020202020204" pitchFamily="34" charset="0"/>
                <a:ea typeface="Meiryo UI" panose="020B0604030504040204" pitchFamily="50" charset="-128"/>
              </a:rPr>
              <a:t>xxx</a:t>
            </a:r>
          </a:p>
        </p:txBody>
      </p:sp>
      <p:sp>
        <p:nvSpPr>
          <p:cNvPr id="95" name="Rectangle 2">
            <a:extLst>
              <a:ext uri="{FF2B5EF4-FFF2-40B4-BE49-F238E27FC236}">
                <a16:creationId xmlns:a16="http://schemas.microsoft.com/office/drawing/2014/main" id="{74A9B80F-7C4E-078C-22DF-751EB8D4982C}"/>
              </a:ext>
            </a:extLst>
          </p:cNvPr>
          <p:cNvSpPr/>
          <p:nvPr/>
        </p:nvSpPr>
        <p:spPr>
          <a:xfrm>
            <a:off x="4443308" y="2992154"/>
            <a:ext cx="1268245"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年度ごとに替わる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場合は分けて記載</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7" name="Oval 20">
            <a:extLst>
              <a:ext uri="{FF2B5EF4-FFF2-40B4-BE49-F238E27FC236}">
                <a16:creationId xmlns:a16="http://schemas.microsoft.com/office/drawing/2014/main" id="{D9B8F0BD-0A03-8205-C72B-8E43309198B1}"/>
              </a:ext>
            </a:extLst>
          </p:cNvPr>
          <p:cNvSpPr>
            <a:spLocks noChangeAspect="1" noChangeArrowheads="1"/>
          </p:cNvSpPr>
          <p:nvPr/>
        </p:nvSpPr>
        <p:spPr bwMode="auto">
          <a:xfrm>
            <a:off x="1936841" y="2960761"/>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8" name="Oval 20">
            <a:extLst>
              <a:ext uri="{FF2B5EF4-FFF2-40B4-BE49-F238E27FC236}">
                <a16:creationId xmlns:a16="http://schemas.microsoft.com/office/drawing/2014/main" id="{5892751B-0996-C99D-0DE5-AF1F5050FB11}"/>
              </a:ext>
            </a:extLst>
          </p:cNvPr>
          <p:cNvSpPr>
            <a:spLocks noChangeAspect="1" noChangeArrowheads="1"/>
          </p:cNvSpPr>
          <p:nvPr/>
        </p:nvSpPr>
        <p:spPr bwMode="auto">
          <a:xfrm>
            <a:off x="1936841" y="256193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99" name="Oval 20">
            <a:extLst>
              <a:ext uri="{FF2B5EF4-FFF2-40B4-BE49-F238E27FC236}">
                <a16:creationId xmlns:a16="http://schemas.microsoft.com/office/drawing/2014/main" id="{ACD00304-D5C2-E0DB-A026-344F5BC6C3DC}"/>
              </a:ext>
            </a:extLst>
          </p:cNvPr>
          <p:cNvSpPr>
            <a:spLocks noChangeAspect="1" noChangeArrowheads="1"/>
          </p:cNvSpPr>
          <p:nvPr/>
        </p:nvSpPr>
        <p:spPr bwMode="auto">
          <a:xfrm>
            <a:off x="1653506" y="22692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100" name="Oval 20">
            <a:extLst>
              <a:ext uri="{FF2B5EF4-FFF2-40B4-BE49-F238E27FC236}">
                <a16:creationId xmlns:a16="http://schemas.microsoft.com/office/drawing/2014/main" id="{62360E83-8E88-D3EA-D557-233548D79BED}"/>
              </a:ext>
            </a:extLst>
          </p:cNvPr>
          <p:cNvSpPr>
            <a:spLocks noChangeAspect="1" noChangeArrowheads="1"/>
          </p:cNvSpPr>
          <p:nvPr/>
        </p:nvSpPr>
        <p:spPr bwMode="auto">
          <a:xfrm>
            <a:off x="1949719" y="22692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10" name="Rectangle 217">
            <a:extLst>
              <a:ext uri="{FF2B5EF4-FFF2-40B4-BE49-F238E27FC236}">
                <a16:creationId xmlns:a16="http://schemas.microsoft.com/office/drawing/2014/main" id="{B1ADAE2A-049D-9A93-8AB8-BB6FBBFF358A}"/>
              </a:ext>
            </a:extLst>
          </p:cNvPr>
          <p:cNvSpPr/>
          <p:nvPr/>
        </p:nvSpPr>
        <p:spPr>
          <a:xfrm>
            <a:off x="195995" y="6526502"/>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評価の観点：実装・横展開の計画性・実行性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3119902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C1FFD-65A6-2A5E-4618-CB2ED92FB8C6}"/>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24F1116-4130-BE18-3E06-E73D8677EDC2}"/>
              </a:ext>
            </a:extLst>
          </p:cNvPr>
          <p:cNvGraphicFramePr>
            <a:graphicFrameLocks noChangeAspect="1"/>
          </p:cNvGraphicFramePr>
          <p:nvPr>
            <p:custDataLst>
              <p:tags r:id="rId1"/>
            </p:custDataLst>
            <p:extLst>
              <p:ext uri="{D42A27DB-BD31-4B8C-83A1-F6EECF244321}">
                <p14:modId xmlns:p14="http://schemas.microsoft.com/office/powerpoint/2010/main" val="2508816409"/>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404" imgH="405" progId="TCLayout.ActiveDocument.1">
                  <p:embed/>
                </p:oleObj>
              </mc:Choice>
              <mc:Fallback>
                <p:oleObj name="think-cellスライド" r:id="rId3" imgW="404" imgH="405" progId="TCLayout.ActiveDocument.1">
                  <p:embed/>
                  <p:pic>
                    <p:nvPicPr>
                      <p:cNvPr id="4" name="think-cell data - do not delete" hidden="1">
                        <a:extLst>
                          <a:ext uri="{FF2B5EF4-FFF2-40B4-BE49-F238E27FC236}">
                            <a16:creationId xmlns:a16="http://schemas.microsoft.com/office/drawing/2014/main" id="{D24F1116-4130-BE18-3E06-E73D8677EDC2}"/>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108" name="Rectangle 2">
            <a:extLst>
              <a:ext uri="{FF2B5EF4-FFF2-40B4-BE49-F238E27FC236}">
                <a16:creationId xmlns:a16="http://schemas.microsoft.com/office/drawing/2014/main" id="{1CFF0BB2-1C2B-05DE-1F2F-FEC4F7B4F841}"/>
              </a:ext>
            </a:extLst>
          </p:cNvPr>
          <p:cNvSpPr/>
          <p:nvPr/>
        </p:nvSpPr>
        <p:spPr>
          <a:xfrm>
            <a:off x="8540467" y="2072210"/>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09" name="Rectangle 2">
            <a:extLst>
              <a:ext uri="{FF2B5EF4-FFF2-40B4-BE49-F238E27FC236}">
                <a16:creationId xmlns:a16="http://schemas.microsoft.com/office/drawing/2014/main" id="{FE210E2F-7265-50B7-96B1-9BA434040DEE}"/>
              </a:ext>
            </a:extLst>
          </p:cNvPr>
          <p:cNvSpPr/>
          <p:nvPr/>
        </p:nvSpPr>
        <p:spPr>
          <a:xfrm>
            <a:off x="8540467" y="3509042"/>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110" name="Rectangle 2">
            <a:extLst>
              <a:ext uri="{FF2B5EF4-FFF2-40B4-BE49-F238E27FC236}">
                <a16:creationId xmlns:a16="http://schemas.microsoft.com/office/drawing/2014/main" id="{4AB74D27-551B-98C1-7766-D34840ADED8A}"/>
              </a:ext>
            </a:extLst>
          </p:cNvPr>
          <p:cNvSpPr/>
          <p:nvPr/>
        </p:nvSpPr>
        <p:spPr>
          <a:xfrm>
            <a:off x="8540467" y="5049977"/>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59" name="タイトル 16">
            <a:extLst>
              <a:ext uri="{FF2B5EF4-FFF2-40B4-BE49-F238E27FC236}">
                <a16:creationId xmlns:a16="http://schemas.microsoft.com/office/drawing/2014/main" id="{ACED54F2-B507-AECE-6FB8-DFB56FD26C0F}"/>
              </a:ext>
            </a:extLst>
          </p:cNvPr>
          <p:cNvSpPr>
            <a:spLocks noGrp="1"/>
          </p:cNvSpPr>
          <p:nvPr>
            <p:ph type="title"/>
          </p:nvPr>
        </p:nvSpPr>
        <p:spPr>
          <a:xfrm>
            <a:off x="199845" y="622801"/>
            <a:ext cx="9195378" cy="540148"/>
          </a:xfrm>
        </p:spPr>
        <p:txBody>
          <a:bodyPr vert="horz" wrap="square" lIns="0" tIns="0" rIns="0" bIns="0" rtlCol="0" anchor="t">
            <a:noAutofit/>
          </a:bodyPr>
          <a:lstStyle/>
          <a:p>
            <a:pPr>
              <a:tabLst>
                <a:tab pos="288925" algn="l"/>
              </a:tabLst>
            </a:pPr>
            <a:r>
              <a:rPr kumimoji="1" lang="en-US" altLang="ja-JP">
                <a:solidFill>
                  <a:srgbClr val="FE9341"/>
                </a:solidFill>
                <a:ea typeface="Meiryo UI" panose="020B0604030504040204" pitchFamily="50" charset="-128"/>
              </a:rPr>
              <a:t>	</a:t>
            </a:r>
            <a:r>
              <a:rPr kumimoji="1" lang="ja-JP" altLang="en-US">
                <a:solidFill>
                  <a:srgbClr val="FE9341"/>
                </a:solidFill>
                <a:ea typeface="Meiryo UI" panose="020B0604030504040204" pitchFamily="50" charset="-128"/>
              </a:rPr>
              <a:t>期待効果の根拠</a:t>
            </a:r>
            <a:r>
              <a:rPr kumimoji="1" lang="en-US" altLang="ja-JP">
                <a:solidFill>
                  <a:srgbClr val="FE9341"/>
                </a:solidFill>
                <a:ea typeface="Meiryo UI" panose="020B0604030504040204" pitchFamily="50" charset="-128"/>
              </a:rPr>
              <a:t>_</a:t>
            </a:r>
            <a:r>
              <a:rPr kumimoji="1" lang="ja-JP" altLang="en-US">
                <a:solidFill>
                  <a:srgbClr val="FE9341"/>
                </a:solidFill>
                <a:ea typeface="Meiryo UI" panose="020B0604030504040204" pitchFamily="50" charset="-128"/>
              </a:rPr>
              <a:t>販売主体</a:t>
            </a:r>
            <a:br>
              <a:rPr kumimoji="1" lang="en-US" altLang="ja-JP">
                <a:solidFill>
                  <a:srgbClr val="FE9341"/>
                </a:solidFill>
                <a:ea typeface="Meiryo UI" panose="020B0604030504040204" pitchFamily="50" charset="-128"/>
              </a:rPr>
            </a:br>
            <a:endParaRPr kumimoji="1" lang="ja-JP" altLang="en-US" sz="1300">
              <a:solidFill>
                <a:srgbClr val="575757"/>
              </a:solidFill>
              <a:ea typeface="Meiryo UI" panose="020B0604030504040204" pitchFamily="50" charset="-128"/>
            </a:endParaRPr>
          </a:p>
        </p:txBody>
      </p:sp>
      <p:sp>
        <p:nvSpPr>
          <p:cNvPr id="70" name="テキスト ボックス 42">
            <a:extLst>
              <a:ext uri="{FF2B5EF4-FFF2-40B4-BE49-F238E27FC236}">
                <a16:creationId xmlns:a16="http://schemas.microsoft.com/office/drawing/2014/main" id="{DA08339A-C43F-8496-948B-C88543E41E87}"/>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mj-lt"/>
                <a:ea typeface="Meiryo UI" panose="020B0604030504040204" pitchFamily="50" charset="-128"/>
              </a:rPr>
              <a:t>実装・横展開の計画</a:t>
            </a:r>
          </a:p>
        </p:txBody>
      </p:sp>
      <p:sp>
        <p:nvSpPr>
          <p:cNvPr id="10" name="Rectangle 82">
            <a:extLst>
              <a:ext uri="{FF2B5EF4-FFF2-40B4-BE49-F238E27FC236}">
                <a16:creationId xmlns:a16="http://schemas.microsoft.com/office/drawing/2014/main" id="{6CCE46AF-F822-887B-814B-3B0BAABD980F}"/>
              </a:ext>
            </a:extLst>
          </p:cNvPr>
          <p:cNvSpPr/>
          <p:nvPr/>
        </p:nvSpPr>
        <p:spPr>
          <a:xfrm>
            <a:off x="199844" y="1209023"/>
            <a:ext cx="634273" cy="289795"/>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300">
                <a:solidFill>
                  <a:prstClr val="white"/>
                </a:solidFill>
                <a:latin typeface="+mj-lt"/>
                <a:ea typeface="Meiryo UI" panose="020B0604030504040204" pitchFamily="50" charset="-128"/>
                <a:sym typeface="Trebuchet MS" panose="020B0603020202020204" pitchFamily="34" charset="0"/>
              </a:rPr>
              <a:t>販売主体</a:t>
            </a:r>
            <a:endParaRPr kumimoji="1" lang="en-US" altLang="ja-JP" sz="1300">
              <a:solidFill>
                <a:prstClr val="white"/>
              </a:solidFill>
              <a:latin typeface="+mj-lt"/>
              <a:ea typeface="Meiryo UI" panose="020B0604030504040204" pitchFamily="50" charset="-128"/>
              <a:sym typeface="Trebuchet MS" panose="020B0603020202020204" pitchFamily="34" charset="0"/>
            </a:endParaRPr>
          </a:p>
        </p:txBody>
      </p:sp>
      <p:sp>
        <p:nvSpPr>
          <p:cNvPr id="21" name="Rectangle 43">
            <a:extLst>
              <a:ext uri="{FF2B5EF4-FFF2-40B4-BE49-F238E27FC236}">
                <a16:creationId xmlns:a16="http://schemas.microsoft.com/office/drawing/2014/main" id="{3A2312B7-12E8-4A94-E4F0-15406227AAE8}"/>
              </a:ext>
            </a:extLst>
          </p:cNvPr>
          <p:cNvSpPr/>
          <p:nvPr/>
        </p:nvSpPr>
        <p:spPr>
          <a:xfrm>
            <a:off x="833974" y="1209023"/>
            <a:ext cx="3226070" cy="289795"/>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lvl="1" defTabSz="742950">
              <a:buClr>
                <a:srgbClr val="FF8222"/>
              </a:buClr>
              <a:defRPr/>
            </a:pPr>
            <a:r>
              <a:rPr kumimoji="1" lang="en-US" altLang="ja-JP" sz="1138">
                <a:solidFill>
                  <a:srgbClr val="575757"/>
                </a:solidFill>
                <a:latin typeface="+mj-lt"/>
                <a:ea typeface="Meiryo UI" panose="020B0604030504040204" pitchFamily="50" charset="-128"/>
              </a:rPr>
              <a:t>XX</a:t>
            </a:r>
          </a:p>
        </p:txBody>
      </p:sp>
      <p:cxnSp>
        <p:nvCxnSpPr>
          <p:cNvPr id="30" name="Straight Connector 71">
            <a:extLst>
              <a:ext uri="{FF2B5EF4-FFF2-40B4-BE49-F238E27FC236}">
                <a16:creationId xmlns:a16="http://schemas.microsoft.com/office/drawing/2014/main" id="{A7C07812-5F54-0F0E-B933-D8B63AEBDC88}"/>
              </a:ext>
            </a:extLst>
          </p:cNvPr>
          <p:cNvCxnSpPr>
            <a:cxnSpLocks/>
          </p:cNvCxnSpPr>
          <p:nvPr/>
        </p:nvCxnSpPr>
        <p:spPr>
          <a:xfrm flipV="1">
            <a:off x="199844" y="3419615"/>
            <a:ext cx="9195380"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71">
            <a:extLst>
              <a:ext uri="{FF2B5EF4-FFF2-40B4-BE49-F238E27FC236}">
                <a16:creationId xmlns:a16="http://schemas.microsoft.com/office/drawing/2014/main" id="{A82C4C68-961F-4678-8E10-FBE9D22E7EAB}"/>
              </a:ext>
            </a:extLst>
          </p:cNvPr>
          <p:cNvCxnSpPr>
            <a:cxnSpLocks/>
          </p:cNvCxnSpPr>
          <p:nvPr/>
        </p:nvCxnSpPr>
        <p:spPr>
          <a:xfrm>
            <a:off x="520935" y="4973228"/>
            <a:ext cx="8874289"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Rectangle 3">
            <a:extLst>
              <a:ext uri="{FF2B5EF4-FFF2-40B4-BE49-F238E27FC236}">
                <a16:creationId xmlns:a16="http://schemas.microsoft.com/office/drawing/2014/main" id="{7E41CB38-4BA9-0AF3-B73E-892384C85D82}"/>
              </a:ext>
            </a:extLst>
          </p:cNvPr>
          <p:cNvSpPr/>
          <p:nvPr/>
        </p:nvSpPr>
        <p:spPr>
          <a:xfrm>
            <a:off x="199844" y="3492698"/>
            <a:ext cx="321091" cy="2985606"/>
          </a:xfrm>
          <a:prstGeom prst="rect">
            <a:avLst/>
          </a:prstGeom>
          <a:solidFill>
            <a:srgbClr val="FFB47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費用</a:t>
            </a:r>
            <a:endParaRPr kumimoji="1" lang="en-US" altLang="en-US" sz="1200">
              <a:solidFill>
                <a:srgbClr val="575757"/>
              </a:solidFill>
              <a:latin typeface="+mj-lt"/>
              <a:ea typeface="Meiryo UI" panose="020B0604030504040204" pitchFamily="50" charset="-128"/>
            </a:endParaRPr>
          </a:p>
        </p:txBody>
      </p:sp>
      <p:sp>
        <p:nvSpPr>
          <p:cNvPr id="35" name="Rectangle 3">
            <a:extLst>
              <a:ext uri="{FF2B5EF4-FFF2-40B4-BE49-F238E27FC236}">
                <a16:creationId xmlns:a16="http://schemas.microsoft.com/office/drawing/2014/main" id="{9D16D7D6-6594-4C41-E93E-0A42ED507BB8}"/>
              </a:ext>
            </a:extLst>
          </p:cNvPr>
          <p:cNvSpPr/>
          <p:nvPr/>
        </p:nvSpPr>
        <p:spPr>
          <a:xfrm>
            <a:off x="199844" y="2043757"/>
            <a:ext cx="321091" cy="132837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効果</a:t>
            </a:r>
            <a:endParaRPr kumimoji="1" lang="en-US" altLang="en-US" sz="1200">
              <a:solidFill>
                <a:srgbClr val="575757"/>
              </a:solidFill>
              <a:latin typeface="+mj-lt"/>
              <a:ea typeface="Meiryo UI" panose="020B0604030504040204" pitchFamily="50" charset="-128"/>
            </a:endParaRPr>
          </a:p>
        </p:txBody>
      </p:sp>
      <p:sp>
        <p:nvSpPr>
          <p:cNvPr id="36" name="Rectangle 3">
            <a:extLst>
              <a:ext uri="{FF2B5EF4-FFF2-40B4-BE49-F238E27FC236}">
                <a16:creationId xmlns:a16="http://schemas.microsoft.com/office/drawing/2014/main" id="{8B6A2D94-3A68-1A89-86D7-1B036BB842BC}"/>
              </a:ext>
            </a:extLst>
          </p:cNvPr>
          <p:cNvSpPr/>
          <p:nvPr/>
        </p:nvSpPr>
        <p:spPr>
          <a:xfrm>
            <a:off x="550901" y="3487812"/>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イニシャル</a:t>
            </a:r>
            <a:endParaRPr kumimoji="1" lang="en-US" altLang="en-US" sz="1200">
              <a:solidFill>
                <a:srgbClr val="575757"/>
              </a:solidFill>
              <a:latin typeface="+mj-lt"/>
              <a:ea typeface="Meiryo UI" panose="020B0604030504040204" pitchFamily="50" charset="-128"/>
            </a:endParaRPr>
          </a:p>
        </p:txBody>
      </p:sp>
      <p:sp>
        <p:nvSpPr>
          <p:cNvPr id="37" name="Rectangle 3">
            <a:extLst>
              <a:ext uri="{FF2B5EF4-FFF2-40B4-BE49-F238E27FC236}">
                <a16:creationId xmlns:a16="http://schemas.microsoft.com/office/drawing/2014/main" id="{26EA6B9E-FD15-D5C1-697A-D593835C2586}"/>
              </a:ext>
            </a:extLst>
          </p:cNvPr>
          <p:cNvSpPr/>
          <p:nvPr/>
        </p:nvSpPr>
        <p:spPr>
          <a:xfrm>
            <a:off x="558379" y="5008974"/>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ランニング</a:t>
            </a:r>
            <a:endParaRPr kumimoji="1" lang="en-US" altLang="en-US" sz="1200">
              <a:solidFill>
                <a:srgbClr val="575757"/>
              </a:solidFill>
              <a:latin typeface="+mj-lt"/>
              <a:ea typeface="Meiryo UI" panose="020B0604030504040204" pitchFamily="50" charset="-128"/>
            </a:endParaRPr>
          </a:p>
        </p:txBody>
      </p:sp>
      <p:sp>
        <p:nvSpPr>
          <p:cNvPr id="58" name="Rectangle 2">
            <a:extLst>
              <a:ext uri="{FF2B5EF4-FFF2-40B4-BE49-F238E27FC236}">
                <a16:creationId xmlns:a16="http://schemas.microsoft.com/office/drawing/2014/main" id="{53E2073D-613B-6FA8-4578-5C246E8F4F7F}"/>
              </a:ext>
            </a:extLst>
          </p:cNvPr>
          <p:cNvSpPr/>
          <p:nvPr/>
        </p:nvSpPr>
        <p:spPr>
          <a:xfrm>
            <a:off x="7691036"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12</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p:txBody>
      </p:sp>
      <p:sp>
        <p:nvSpPr>
          <p:cNvPr id="71" name="Rectangle 3">
            <a:extLst>
              <a:ext uri="{FF2B5EF4-FFF2-40B4-BE49-F238E27FC236}">
                <a16:creationId xmlns:a16="http://schemas.microsoft.com/office/drawing/2014/main" id="{FDC82575-25B2-E751-5C92-211C9C18014E}"/>
              </a:ext>
            </a:extLst>
          </p:cNvPr>
          <p:cNvSpPr/>
          <p:nvPr/>
        </p:nvSpPr>
        <p:spPr>
          <a:xfrm>
            <a:off x="550901" y="2043757"/>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定量 </a:t>
            </a:r>
            <a:br>
              <a:rPr kumimoji="1" lang="en-US" altLang="ja-JP" sz="1200">
                <a:solidFill>
                  <a:srgbClr val="575757"/>
                </a:solidFill>
                <a:latin typeface="+mj-lt"/>
                <a:ea typeface="Meiryo UI" panose="020B0604030504040204" pitchFamily="50" charset="-128"/>
              </a:rPr>
            </a:br>
            <a:endParaRPr kumimoji="1" lang="en-US" altLang="ja-JP" sz="1000">
              <a:solidFill>
                <a:srgbClr val="575757"/>
              </a:solidFill>
              <a:latin typeface="+mj-lt"/>
              <a:ea typeface="Meiryo UI" panose="020B0604030504040204" pitchFamily="50" charset="-128"/>
            </a:endParaRPr>
          </a:p>
        </p:txBody>
      </p:sp>
      <p:sp>
        <p:nvSpPr>
          <p:cNvPr id="72" name="Rectangle 3">
            <a:extLst>
              <a:ext uri="{FF2B5EF4-FFF2-40B4-BE49-F238E27FC236}">
                <a16:creationId xmlns:a16="http://schemas.microsoft.com/office/drawing/2014/main" id="{C0C4D54C-3689-697D-CC2B-67FD6225433D}"/>
              </a:ext>
            </a:extLst>
          </p:cNvPr>
          <p:cNvSpPr/>
          <p:nvPr/>
        </p:nvSpPr>
        <p:spPr>
          <a:xfrm>
            <a:off x="550901" y="2738872"/>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200">
                <a:solidFill>
                  <a:srgbClr val="575757"/>
                </a:solidFill>
                <a:latin typeface="+mj-lt"/>
                <a:ea typeface="Meiryo UI" panose="020B0604030504040204" pitchFamily="50" charset="-128"/>
              </a:rPr>
              <a:t>定性</a:t>
            </a:r>
            <a:endParaRPr kumimoji="1" lang="en-US" altLang="ja-JP" sz="1000">
              <a:solidFill>
                <a:srgbClr val="575757"/>
              </a:solidFill>
              <a:latin typeface="+mj-lt"/>
              <a:ea typeface="Meiryo UI" panose="020B0604030504040204" pitchFamily="50" charset="-128"/>
            </a:endParaRPr>
          </a:p>
        </p:txBody>
      </p:sp>
      <p:sp>
        <p:nvSpPr>
          <p:cNvPr id="76" name="Rectangle 2">
            <a:extLst>
              <a:ext uri="{FF2B5EF4-FFF2-40B4-BE49-F238E27FC236}">
                <a16:creationId xmlns:a16="http://schemas.microsoft.com/office/drawing/2014/main" id="{62905C8B-CBF0-F9FE-94FC-B4E18994CC46}"/>
              </a:ext>
            </a:extLst>
          </p:cNvPr>
          <p:cNvSpPr/>
          <p:nvPr/>
        </p:nvSpPr>
        <p:spPr>
          <a:xfrm>
            <a:off x="8531783"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79" name="Rectangle 2">
            <a:extLst>
              <a:ext uri="{FF2B5EF4-FFF2-40B4-BE49-F238E27FC236}">
                <a16:creationId xmlns:a16="http://schemas.microsoft.com/office/drawing/2014/main" id="{589BD808-28CB-6D57-9A5C-3161CC9E384B}"/>
              </a:ext>
            </a:extLst>
          </p:cNvPr>
          <p:cNvSpPr/>
          <p:nvPr/>
        </p:nvSpPr>
        <p:spPr>
          <a:xfrm>
            <a:off x="7691036"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0" name="Rectangle 2">
            <a:extLst>
              <a:ext uri="{FF2B5EF4-FFF2-40B4-BE49-F238E27FC236}">
                <a16:creationId xmlns:a16="http://schemas.microsoft.com/office/drawing/2014/main" id="{A5919CAF-36BF-15F2-503A-0DAF3DFA2063}"/>
              </a:ext>
            </a:extLst>
          </p:cNvPr>
          <p:cNvSpPr/>
          <p:nvPr/>
        </p:nvSpPr>
        <p:spPr>
          <a:xfrm>
            <a:off x="8531783"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1" name="Rectangle 2">
            <a:extLst>
              <a:ext uri="{FF2B5EF4-FFF2-40B4-BE49-F238E27FC236}">
                <a16:creationId xmlns:a16="http://schemas.microsoft.com/office/drawing/2014/main" id="{4E947601-96DA-2D2F-73C7-A6E9EFA49D57}"/>
              </a:ext>
            </a:extLst>
          </p:cNvPr>
          <p:cNvSpPr/>
          <p:nvPr/>
        </p:nvSpPr>
        <p:spPr>
          <a:xfrm>
            <a:off x="7694248"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2" name="Rectangle 2">
            <a:extLst>
              <a:ext uri="{FF2B5EF4-FFF2-40B4-BE49-F238E27FC236}">
                <a16:creationId xmlns:a16="http://schemas.microsoft.com/office/drawing/2014/main" id="{882965A7-8F4F-ED77-DD8F-01EF04426BAC}"/>
              </a:ext>
            </a:extLst>
          </p:cNvPr>
          <p:cNvSpPr/>
          <p:nvPr/>
        </p:nvSpPr>
        <p:spPr>
          <a:xfrm>
            <a:off x="8547667"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48" name="Rectangle 2">
            <a:extLst>
              <a:ext uri="{FF2B5EF4-FFF2-40B4-BE49-F238E27FC236}">
                <a16:creationId xmlns:a16="http://schemas.microsoft.com/office/drawing/2014/main" id="{445D7CF6-8936-E639-8E7D-0F35F6C5AC21}"/>
              </a:ext>
            </a:extLst>
          </p:cNvPr>
          <p:cNvSpPr/>
          <p:nvPr/>
        </p:nvSpPr>
        <p:spPr>
          <a:xfrm>
            <a:off x="1157179" y="2043756"/>
            <a:ext cx="1270636"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リース料金</a:t>
            </a:r>
            <a:endParaRPr kumimoji="1" lang="en-US" altLang="ja-JP" sz="1200" kern="0">
              <a:solidFill>
                <a:srgbClr val="3EAD92"/>
              </a:solidFill>
              <a:latin typeface="+mj-lt"/>
              <a:ea typeface="Meiryo UI" panose="020B0604030504040204" pitchFamily="50" charset="-128"/>
            </a:endParaRPr>
          </a:p>
        </p:txBody>
      </p:sp>
      <p:sp>
        <p:nvSpPr>
          <p:cNvPr id="52" name="Rectangle 2">
            <a:extLst>
              <a:ext uri="{FF2B5EF4-FFF2-40B4-BE49-F238E27FC236}">
                <a16:creationId xmlns:a16="http://schemas.microsoft.com/office/drawing/2014/main" id="{E35A71D8-4E8C-D639-1D6D-CC4CD8F037C6}"/>
              </a:ext>
            </a:extLst>
          </p:cNvPr>
          <p:cNvSpPr/>
          <p:nvPr/>
        </p:nvSpPr>
        <p:spPr>
          <a:xfrm>
            <a:off x="1157179" y="3493761"/>
            <a:ext cx="1270636"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機器</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55" name="Rectangle 2">
            <a:extLst>
              <a:ext uri="{FF2B5EF4-FFF2-40B4-BE49-F238E27FC236}">
                <a16:creationId xmlns:a16="http://schemas.microsoft.com/office/drawing/2014/main" id="{0A3053F9-CF16-41FF-5EF5-531C4CF67BDF}"/>
              </a:ext>
            </a:extLst>
          </p:cNvPr>
          <p:cNvSpPr/>
          <p:nvPr/>
        </p:nvSpPr>
        <p:spPr>
          <a:xfrm>
            <a:off x="2525602" y="2043757"/>
            <a:ext cx="92397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p:txBody>
      </p:sp>
      <p:sp>
        <p:nvSpPr>
          <p:cNvPr id="57" name="Rectangle 2">
            <a:extLst>
              <a:ext uri="{FF2B5EF4-FFF2-40B4-BE49-F238E27FC236}">
                <a16:creationId xmlns:a16="http://schemas.microsoft.com/office/drawing/2014/main" id="{9E834478-E46B-68F4-F427-47307D0B3088}"/>
              </a:ext>
            </a:extLst>
          </p:cNvPr>
          <p:cNvSpPr/>
          <p:nvPr/>
        </p:nvSpPr>
        <p:spPr>
          <a:xfrm>
            <a:off x="2525602" y="3483587"/>
            <a:ext cx="92397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台</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77" name="Rectangle 2">
            <a:extLst>
              <a:ext uri="{FF2B5EF4-FFF2-40B4-BE49-F238E27FC236}">
                <a16:creationId xmlns:a16="http://schemas.microsoft.com/office/drawing/2014/main" id="{B8B8F0D1-C3B2-6AAD-C266-336026CFACCE}"/>
              </a:ext>
            </a:extLst>
          </p:cNvPr>
          <p:cNvSpPr/>
          <p:nvPr/>
        </p:nvSpPr>
        <p:spPr>
          <a:xfrm>
            <a:off x="1157179" y="2738872"/>
            <a:ext cx="1270636"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78" name="Rectangle 2">
            <a:extLst>
              <a:ext uri="{FF2B5EF4-FFF2-40B4-BE49-F238E27FC236}">
                <a16:creationId xmlns:a16="http://schemas.microsoft.com/office/drawing/2014/main" id="{7DA1C7B5-E747-6165-4588-F9660CCBF411}"/>
              </a:ext>
            </a:extLst>
          </p:cNvPr>
          <p:cNvSpPr/>
          <p:nvPr/>
        </p:nvSpPr>
        <p:spPr>
          <a:xfrm>
            <a:off x="2525602" y="2738872"/>
            <a:ext cx="92397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3" name="Rectangle 2">
            <a:extLst>
              <a:ext uri="{FF2B5EF4-FFF2-40B4-BE49-F238E27FC236}">
                <a16:creationId xmlns:a16="http://schemas.microsoft.com/office/drawing/2014/main" id="{A4858946-CECA-698A-B2BA-54B6710B7A0D}"/>
              </a:ext>
            </a:extLst>
          </p:cNvPr>
          <p:cNvSpPr/>
          <p:nvPr/>
        </p:nvSpPr>
        <p:spPr>
          <a:xfrm>
            <a:off x="1157179" y="5053628"/>
            <a:ext cx="1270636"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a:t>
            </a:r>
            <a:r>
              <a:rPr kumimoji="1" lang="ja-JP" altLang="en-US" sz="1200" kern="0">
                <a:solidFill>
                  <a:srgbClr val="3EAD92"/>
                </a:solidFill>
                <a:latin typeface="+mj-lt"/>
                <a:ea typeface="Meiryo UI" panose="020B0604030504040204" pitchFamily="50" charset="-128"/>
              </a:rPr>
              <a:t>メンテナンス費</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その他</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p:txBody>
      </p:sp>
      <p:sp>
        <p:nvSpPr>
          <p:cNvPr id="84" name="Rectangle 2">
            <a:extLst>
              <a:ext uri="{FF2B5EF4-FFF2-40B4-BE49-F238E27FC236}">
                <a16:creationId xmlns:a16="http://schemas.microsoft.com/office/drawing/2014/main" id="{38F43434-DC92-9410-95F7-2280D17B253F}"/>
              </a:ext>
            </a:extLst>
          </p:cNvPr>
          <p:cNvSpPr/>
          <p:nvPr/>
        </p:nvSpPr>
        <p:spPr>
          <a:xfrm>
            <a:off x="2525602" y="5043454"/>
            <a:ext cx="92397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85" name="Rectangle 2">
            <a:extLst>
              <a:ext uri="{FF2B5EF4-FFF2-40B4-BE49-F238E27FC236}">
                <a16:creationId xmlns:a16="http://schemas.microsoft.com/office/drawing/2014/main" id="{94A06C09-32B3-D6C8-BF7D-1FF08C16E1EC}"/>
              </a:ext>
            </a:extLst>
          </p:cNvPr>
          <p:cNvSpPr/>
          <p:nvPr/>
        </p:nvSpPr>
        <p:spPr>
          <a:xfrm>
            <a:off x="7694248"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24</a:t>
            </a:r>
            <a:r>
              <a:rPr kumimoji="1" lang="ja-JP" altLang="en-US" sz="1200" kern="0">
                <a:solidFill>
                  <a:srgbClr val="3EAD92"/>
                </a:solidFill>
                <a:latin typeface="+mj-lt"/>
                <a:ea typeface="Meiryo UI" panose="020B0604030504040204" pitchFamily="50" charset="-128"/>
              </a:rPr>
              <a:t>か月</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86" name="Rectangle 2">
            <a:extLst>
              <a:ext uri="{FF2B5EF4-FFF2-40B4-BE49-F238E27FC236}">
                <a16:creationId xmlns:a16="http://schemas.microsoft.com/office/drawing/2014/main" id="{61F288C5-B51F-1386-E562-34942DF39399}"/>
              </a:ext>
            </a:extLst>
          </p:cNvPr>
          <p:cNvSpPr/>
          <p:nvPr/>
        </p:nvSpPr>
        <p:spPr>
          <a:xfrm>
            <a:off x="8547667"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b="1">
                <a:solidFill>
                  <a:srgbClr val="575757"/>
                </a:solidFill>
                <a:latin typeface="+mj-lt"/>
                <a:ea typeface="Meiryo UI" panose="020B0604030504040204" pitchFamily="50" charset="-128"/>
              </a:rPr>
              <a:t>XX</a:t>
            </a:r>
            <a:endParaRPr kumimoji="1" lang="en-US" altLang="ja-JP" sz="1200" b="1"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err="1">
                <a:solidFill>
                  <a:srgbClr val="3EAD92"/>
                </a:solidFill>
                <a:latin typeface="+mj-lt"/>
                <a:ea typeface="Meiryo UI" panose="020B0604030504040204" pitchFamily="50" charset="-128"/>
              </a:rPr>
              <a:t>XXXXX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endParaRPr kumimoji="1" lang="en-US" altLang="ja-JP" sz="1200" kern="0">
              <a:solidFill>
                <a:srgbClr val="3EAD92"/>
              </a:solidFill>
              <a:latin typeface="+mj-lt"/>
              <a:ea typeface="Meiryo UI" panose="020B0604030504040204" pitchFamily="50" charset="-128"/>
            </a:endParaRPr>
          </a:p>
        </p:txBody>
      </p:sp>
      <p:sp>
        <p:nvSpPr>
          <p:cNvPr id="89" name="Oval 20">
            <a:extLst>
              <a:ext uri="{FF2B5EF4-FFF2-40B4-BE49-F238E27FC236}">
                <a16:creationId xmlns:a16="http://schemas.microsoft.com/office/drawing/2014/main" id="{05679AD3-6291-3770-8AC0-E0048FCA05B7}"/>
              </a:ext>
            </a:extLst>
          </p:cNvPr>
          <p:cNvSpPr>
            <a:spLocks noChangeAspect="1" noChangeArrowheads="1"/>
          </p:cNvSpPr>
          <p:nvPr/>
        </p:nvSpPr>
        <p:spPr bwMode="auto">
          <a:xfrm>
            <a:off x="9274814" y="1977642"/>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90" name="Oval 20">
            <a:extLst>
              <a:ext uri="{FF2B5EF4-FFF2-40B4-BE49-F238E27FC236}">
                <a16:creationId xmlns:a16="http://schemas.microsoft.com/office/drawing/2014/main" id="{BD8D2534-65AE-87A2-2F6B-A2229D384262}"/>
              </a:ext>
            </a:extLst>
          </p:cNvPr>
          <p:cNvSpPr>
            <a:spLocks noChangeAspect="1" noChangeArrowheads="1"/>
          </p:cNvSpPr>
          <p:nvPr/>
        </p:nvSpPr>
        <p:spPr bwMode="auto">
          <a:xfrm>
            <a:off x="9274813" y="4963753"/>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1" name="Oval 20">
            <a:extLst>
              <a:ext uri="{FF2B5EF4-FFF2-40B4-BE49-F238E27FC236}">
                <a16:creationId xmlns:a16="http://schemas.microsoft.com/office/drawing/2014/main" id="{FEFD8101-BCA9-721B-2C1C-F76A471CEAB4}"/>
              </a:ext>
            </a:extLst>
          </p:cNvPr>
          <p:cNvSpPr>
            <a:spLocks noChangeAspect="1" noChangeArrowheads="1"/>
          </p:cNvSpPr>
          <p:nvPr/>
        </p:nvSpPr>
        <p:spPr bwMode="auto">
          <a:xfrm>
            <a:off x="9274813" y="3420862"/>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2</a:t>
            </a:r>
          </a:p>
        </p:txBody>
      </p:sp>
      <p:sp>
        <p:nvSpPr>
          <p:cNvPr id="2" name="正方形/長方形 8">
            <a:extLst>
              <a:ext uri="{FF2B5EF4-FFF2-40B4-BE49-F238E27FC236}">
                <a16:creationId xmlns:a16="http://schemas.microsoft.com/office/drawing/2014/main" id="{6283FAC1-839E-039F-1FA4-A357C744FA2C}"/>
              </a:ext>
            </a:extLst>
          </p:cNvPr>
          <p:cNvSpPr/>
          <p:nvPr/>
        </p:nvSpPr>
        <p:spPr>
          <a:xfrm>
            <a:off x="2148560" y="31180"/>
            <a:ext cx="3021200" cy="384422"/>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lvl="1" defTabSz="742950">
              <a:buClr>
                <a:srgbClr val="FF8222"/>
              </a:buClr>
              <a:defRPr/>
            </a:pPr>
            <a:r>
              <a:rPr lang="en-US" altLang="ja-JP" sz="1200">
                <a:solidFill>
                  <a:srgbClr val="575757"/>
                </a:solidFill>
                <a:latin typeface="Trebuchet MS"/>
                <a:ea typeface="Meiryo UI" panose="020B0604030504040204" pitchFamily="50" charset="-128"/>
                <a:sym typeface="Trebuchet MS" panose="020B0603020202020204" pitchFamily="34" charset="0"/>
              </a:rPr>
              <a:t>    ~     </a:t>
            </a:r>
            <a:r>
              <a:rPr lang="ja-JP" altLang="en-US" sz="1200">
                <a:solidFill>
                  <a:srgbClr val="575757"/>
                </a:solidFill>
                <a:latin typeface="Trebuchet MS"/>
                <a:ea typeface="Meiryo UI" panose="020B0604030504040204" pitchFamily="50" charset="-128"/>
                <a:sym typeface="Trebuchet MS" panose="020B0603020202020204" pitchFamily="34" charset="0"/>
              </a:rPr>
              <a:t>は前頁と同様の数字が入る</a:t>
            </a:r>
            <a:endParaRPr lang="en-US" altLang="ja-JP" sz="1200">
              <a:solidFill>
                <a:srgbClr val="575757"/>
              </a:solidFill>
              <a:latin typeface="Trebuchet MS"/>
              <a:ea typeface="Meiryo UI" panose="020B0604030504040204" pitchFamily="50" charset="-128"/>
              <a:sym typeface="Trebuchet MS" panose="020B0603020202020204" pitchFamily="34" charset="0"/>
            </a:endParaRPr>
          </a:p>
        </p:txBody>
      </p:sp>
      <p:sp>
        <p:nvSpPr>
          <p:cNvPr id="5" name="Oval 20">
            <a:extLst>
              <a:ext uri="{FF2B5EF4-FFF2-40B4-BE49-F238E27FC236}">
                <a16:creationId xmlns:a16="http://schemas.microsoft.com/office/drawing/2014/main" id="{56B74917-F8EA-4641-34FF-2430D19F4805}"/>
              </a:ext>
            </a:extLst>
          </p:cNvPr>
          <p:cNvSpPr>
            <a:spLocks noChangeAspect="1" noChangeArrowheads="1"/>
          </p:cNvSpPr>
          <p:nvPr/>
        </p:nvSpPr>
        <p:spPr bwMode="auto">
          <a:xfrm>
            <a:off x="2210725" y="12944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1</a:t>
            </a:r>
          </a:p>
        </p:txBody>
      </p:sp>
      <p:sp>
        <p:nvSpPr>
          <p:cNvPr id="7" name="Oval 20">
            <a:extLst>
              <a:ext uri="{FF2B5EF4-FFF2-40B4-BE49-F238E27FC236}">
                <a16:creationId xmlns:a16="http://schemas.microsoft.com/office/drawing/2014/main" id="{3F3CEBA1-DD82-BF1F-27D7-289ADAE40339}"/>
              </a:ext>
            </a:extLst>
          </p:cNvPr>
          <p:cNvSpPr>
            <a:spLocks noChangeAspect="1" noChangeArrowheads="1"/>
          </p:cNvSpPr>
          <p:nvPr/>
        </p:nvSpPr>
        <p:spPr bwMode="auto">
          <a:xfrm>
            <a:off x="2506938" y="12944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algn="ctr"/>
            <a:r>
              <a:rPr lang="en-US" sz="1100">
                <a:solidFill>
                  <a:schemeClr val="bg1"/>
                </a:solidFill>
              </a:rPr>
              <a:t>3</a:t>
            </a:r>
          </a:p>
        </p:txBody>
      </p:sp>
      <p:sp>
        <p:nvSpPr>
          <p:cNvPr id="9" name="Rectangle 45">
            <a:extLst>
              <a:ext uri="{FF2B5EF4-FFF2-40B4-BE49-F238E27FC236}">
                <a16:creationId xmlns:a16="http://schemas.microsoft.com/office/drawing/2014/main" id="{EB91B97E-F72C-2399-83B3-A0173F416A67}"/>
              </a:ext>
            </a:extLst>
          </p:cNvPr>
          <p:cNvSpPr/>
          <p:nvPr/>
        </p:nvSpPr>
        <p:spPr>
          <a:xfrm>
            <a:off x="7691036" y="1670643"/>
            <a:ext cx="783714" cy="22954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数量</a:t>
            </a:r>
          </a:p>
        </p:txBody>
      </p:sp>
      <p:sp>
        <p:nvSpPr>
          <p:cNvPr id="16" name="Rectangle 45">
            <a:extLst>
              <a:ext uri="{FF2B5EF4-FFF2-40B4-BE49-F238E27FC236}">
                <a16:creationId xmlns:a16="http://schemas.microsoft.com/office/drawing/2014/main" id="{87DFEA6D-F116-B4F7-DD78-4B98F0194081}"/>
              </a:ext>
            </a:extLst>
          </p:cNvPr>
          <p:cNvSpPr/>
          <p:nvPr/>
        </p:nvSpPr>
        <p:spPr>
          <a:xfrm>
            <a:off x="8549780" y="1670644"/>
            <a:ext cx="783714"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計</a:t>
            </a:r>
            <a:r>
              <a:rPr lang="en-US" altLang="ja-JP" sz="1200">
                <a:solidFill>
                  <a:prstClr val="white"/>
                </a:solidFill>
                <a:latin typeface="+mj-lt"/>
                <a:ea typeface="Meiryo UI" panose="020B0604030504040204" pitchFamily="50" charset="-128"/>
              </a:rPr>
              <a:t>(</a:t>
            </a:r>
            <a:r>
              <a:rPr lang="ja-JP" altLang="en-US" sz="1200">
                <a:solidFill>
                  <a:prstClr val="white"/>
                </a:solidFill>
                <a:latin typeface="+mj-lt"/>
                <a:ea typeface="Meiryo UI" panose="020B0604030504040204" pitchFamily="50" charset="-128"/>
              </a:rPr>
              <a:t>金額</a:t>
            </a:r>
            <a:r>
              <a:rPr lang="en-US" altLang="ja-JP" sz="1200">
                <a:solidFill>
                  <a:prstClr val="white"/>
                </a:solidFill>
                <a:latin typeface="+mj-lt"/>
                <a:ea typeface="Meiryo UI" panose="020B0604030504040204" pitchFamily="50" charset="-128"/>
              </a:rPr>
              <a:t>)</a:t>
            </a:r>
            <a:endParaRPr lang="ja-JP" altLang="en-US" sz="1200">
              <a:solidFill>
                <a:prstClr val="white"/>
              </a:solidFill>
              <a:latin typeface="+mj-lt"/>
              <a:ea typeface="Meiryo UI" panose="020B0604030504040204" pitchFamily="50" charset="-128"/>
            </a:endParaRPr>
          </a:p>
        </p:txBody>
      </p:sp>
      <p:sp>
        <p:nvSpPr>
          <p:cNvPr id="19" name="Rectangle 45">
            <a:extLst>
              <a:ext uri="{FF2B5EF4-FFF2-40B4-BE49-F238E27FC236}">
                <a16:creationId xmlns:a16="http://schemas.microsoft.com/office/drawing/2014/main" id="{215B726C-BA77-B351-C67F-40AAF1FCEB4E}"/>
              </a:ext>
            </a:extLst>
          </p:cNvPr>
          <p:cNvSpPr/>
          <p:nvPr/>
        </p:nvSpPr>
        <p:spPr>
          <a:xfrm>
            <a:off x="1163397" y="1670644"/>
            <a:ext cx="1267189"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項目</a:t>
            </a:r>
          </a:p>
        </p:txBody>
      </p:sp>
      <p:sp>
        <p:nvSpPr>
          <p:cNvPr id="22" name="Rectangle 45">
            <a:extLst>
              <a:ext uri="{FF2B5EF4-FFF2-40B4-BE49-F238E27FC236}">
                <a16:creationId xmlns:a16="http://schemas.microsoft.com/office/drawing/2014/main" id="{6CE89F8C-DA1A-E95B-A20C-D19B8006D444}"/>
              </a:ext>
            </a:extLst>
          </p:cNvPr>
          <p:cNvSpPr/>
          <p:nvPr/>
        </p:nvSpPr>
        <p:spPr>
          <a:xfrm>
            <a:off x="2528109" y="1670644"/>
            <a:ext cx="92147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金額</a:t>
            </a:r>
          </a:p>
        </p:txBody>
      </p:sp>
      <p:sp>
        <p:nvSpPr>
          <p:cNvPr id="23" name="Rectangle 45">
            <a:extLst>
              <a:ext uri="{FF2B5EF4-FFF2-40B4-BE49-F238E27FC236}">
                <a16:creationId xmlns:a16="http://schemas.microsoft.com/office/drawing/2014/main" id="{F8CC9DC9-8596-CCC4-BA2C-E11D79132B28}"/>
              </a:ext>
            </a:extLst>
          </p:cNvPr>
          <p:cNvSpPr/>
          <p:nvPr/>
        </p:nvSpPr>
        <p:spPr>
          <a:xfrm>
            <a:off x="3543854" y="1670644"/>
            <a:ext cx="407215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defTabSz="742950" eaLnBrk="0" hangingPunct="0">
              <a:defRPr/>
            </a:pPr>
            <a:r>
              <a:rPr lang="ja-JP" altLang="en-US" sz="1200">
                <a:solidFill>
                  <a:prstClr val="white"/>
                </a:solidFill>
                <a:latin typeface="+mj-lt"/>
                <a:ea typeface="Meiryo UI" panose="020B0604030504040204" pitchFamily="50" charset="-128"/>
              </a:rPr>
              <a:t>算出の根拠</a:t>
            </a:r>
          </a:p>
        </p:txBody>
      </p:sp>
      <p:sp>
        <p:nvSpPr>
          <p:cNvPr id="25" name="Rectangle 2">
            <a:extLst>
              <a:ext uri="{FF2B5EF4-FFF2-40B4-BE49-F238E27FC236}">
                <a16:creationId xmlns:a16="http://schemas.microsoft.com/office/drawing/2014/main" id="{C5F129A6-453C-C555-59A0-F646F33CC318}"/>
              </a:ext>
            </a:extLst>
          </p:cNvPr>
          <p:cNvSpPr/>
          <p:nvPr/>
        </p:nvSpPr>
        <p:spPr>
          <a:xfrm>
            <a:off x="3543854" y="2043757"/>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XXXX</a:t>
            </a:r>
          </a:p>
        </p:txBody>
      </p:sp>
      <p:sp>
        <p:nvSpPr>
          <p:cNvPr id="26" name="Rectangle 2">
            <a:extLst>
              <a:ext uri="{FF2B5EF4-FFF2-40B4-BE49-F238E27FC236}">
                <a16:creationId xmlns:a16="http://schemas.microsoft.com/office/drawing/2014/main" id="{0E403748-B52D-82D9-1FE7-49CD4131E01D}"/>
              </a:ext>
            </a:extLst>
          </p:cNvPr>
          <p:cNvSpPr/>
          <p:nvPr/>
        </p:nvSpPr>
        <p:spPr>
          <a:xfrm>
            <a:off x="3543854" y="3483587"/>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の販売価格が</a:t>
            </a: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円のため</a:t>
            </a: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27" name="Rectangle 2">
            <a:extLst>
              <a:ext uri="{FF2B5EF4-FFF2-40B4-BE49-F238E27FC236}">
                <a16:creationId xmlns:a16="http://schemas.microsoft.com/office/drawing/2014/main" id="{EF88D65C-5EAC-BEAC-F007-A5A986821F5F}"/>
              </a:ext>
            </a:extLst>
          </p:cNvPr>
          <p:cNvSpPr/>
          <p:nvPr/>
        </p:nvSpPr>
        <p:spPr>
          <a:xfrm>
            <a:off x="3543854" y="2738872"/>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ja-JP" altLang="en-US" sz="1200" kern="0">
                <a:solidFill>
                  <a:srgbClr val="575757"/>
                </a:solidFill>
                <a:latin typeface="+mj-lt"/>
                <a:ea typeface="Meiryo UI" panose="020B0604030504040204" pitchFamily="50" charset="-128"/>
              </a:rPr>
              <a:t>ー</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ja-JP" altLang="en-US" sz="1200" kern="0">
                <a:solidFill>
                  <a:srgbClr val="3EAD92"/>
                </a:solidFill>
                <a:latin typeface="+mj-lt"/>
                <a:ea typeface="Meiryo UI" panose="020B0604030504040204" pitchFamily="50" charset="-128"/>
              </a:rPr>
              <a:t>ー</a:t>
            </a:r>
            <a:endParaRPr kumimoji="1" lang="en-US" altLang="ja-JP" sz="1200" kern="0">
              <a:solidFill>
                <a:srgbClr val="3EAD92"/>
              </a:solidFill>
              <a:latin typeface="+mj-lt"/>
              <a:ea typeface="Meiryo UI" panose="020B0604030504040204" pitchFamily="50" charset="-128"/>
            </a:endParaRPr>
          </a:p>
        </p:txBody>
      </p:sp>
      <p:sp>
        <p:nvSpPr>
          <p:cNvPr id="33" name="Rectangle 2">
            <a:extLst>
              <a:ext uri="{FF2B5EF4-FFF2-40B4-BE49-F238E27FC236}">
                <a16:creationId xmlns:a16="http://schemas.microsoft.com/office/drawing/2014/main" id="{DE84DA48-B27D-F72E-1A3F-918F2F49DA3A}"/>
              </a:ext>
            </a:extLst>
          </p:cNvPr>
          <p:cNvSpPr/>
          <p:nvPr/>
        </p:nvSpPr>
        <p:spPr>
          <a:xfrm>
            <a:off x="3543854" y="5043454"/>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lvl="1" defTabSz="742950">
              <a:buClr>
                <a:srgbClr val="FF8222"/>
              </a:buClr>
              <a:defRPr/>
            </a:pPr>
            <a:r>
              <a:rPr kumimoji="1" lang="en-US" altLang="ja-JP" sz="1200">
                <a:solidFill>
                  <a:srgbClr val="575757"/>
                </a:solidFill>
                <a:latin typeface="+mj-lt"/>
                <a:ea typeface="Meiryo UI" panose="020B0604030504040204" pitchFamily="50" charset="-128"/>
              </a:rPr>
              <a:t>XX</a:t>
            </a:r>
            <a:endParaRPr kumimoji="1" lang="en-US" altLang="ja-JP" sz="1200" kern="0">
              <a:solidFill>
                <a:srgbClr val="575757"/>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r>
              <a:rPr kumimoji="1" lang="ja-JP" altLang="en-US" sz="1200" kern="0">
                <a:solidFill>
                  <a:srgbClr val="3EAD92"/>
                </a:solidFill>
                <a:latin typeface="+mj-lt"/>
                <a:ea typeface="Meiryo UI" panose="020B0604030504040204" pitchFamily="50" charset="-128"/>
              </a:rPr>
              <a:t>万円</a:t>
            </a:r>
            <a:r>
              <a:rPr kumimoji="1" lang="en-US" altLang="ja-JP" sz="1200" kern="0">
                <a:solidFill>
                  <a:srgbClr val="3EAD92"/>
                </a:solidFill>
                <a:latin typeface="+mj-lt"/>
                <a:ea typeface="Meiryo UI" panose="020B0604030504040204" pitchFamily="50" charset="-128"/>
              </a:rPr>
              <a:t>/</a:t>
            </a:r>
            <a:r>
              <a:rPr kumimoji="1" lang="ja-JP" altLang="en-US" sz="1200" kern="0">
                <a:solidFill>
                  <a:srgbClr val="3EAD92"/>
                </a:solidFill>
                <a:latin typeface="+mj-lt"/>
                <a:ea typeface="Meiryo UI" panose="020B0604030504040204" pitchFamily="50" charset="-128"/>
              </a:rPr>
              <a:t>時間 </a:t>
            </a:r>
            <a:r>
              <a:rPr kumimoji="1" lang="en-US" altLang="ja-JP" sz="1200" kern="0">
                <a:solidFill>
                  <a:srgbClr val="3EAD92"/>
                </a:solidFill>
                <a:latin typeface="+mj-lt"/>
                <a:ea typeface="Meiryo UI" panose="020B0604030504040204" pitchFamily="50" charset="-128"/>
              </a:rPr>
              <a:t>× XXX</a:t>
            </a:r>
            <a:r>
              <a:rPr kumimoji="1" lang="ja-JP" altLang="en-US" sz="1200" kern="0">
                <a:solidFill>
                  <a:srgbClr val="3EAD92"/>
                </a:solidFill>
                <a:latin typeface="+mj-lt"/>
                <a:ea typeface="Meiryo UI" panose="020B0604030504040204" pitchFamily="50" charset="-128"/>
              </a:rPr>
              <a:t>時間</a:t>
            </a:r>
            <a:r>
              <a:rPr kumimoji="1" lang="en-US" altLang="ja-JP" sz="1200" kern="0">
                <a:solidFill>
                  <a:srgbClr val="3EAD92"/>
                </a:solidFill>
                <a:latin typeface="+mj-lt"/>
                <a:ea typeface="Meiryo UI" panose="020B0604030504040204" pitchFamily="50" charset="-128"/>
              </a:rPr>
              <a:t> </a:t>
            </a:r>
          </a:p>
          <a:p>
            <a:pPr marL="0" lvl="1" defTabSz="742950">
              <a:buClr>
                <a:srgbClr val="FF8222"/>
              </a:buClr>
              <a:defRPr/>
            </a:pPr>
            <a:endParaRPr kumimoji="1" lang="en-US" altLang="ja-JP" sz="1200" kern="0">
              <a:solidFill>
                <a:srgbClr val="3EAD92"/>
              </a:solidFill>
              <a:latin typeface="+mj-lt"/>
              <a:ea typeface="Meiryo UI" panose="020B0604030504040204" pitchFamily="50" charset="-128"/>
            </a:endParaRPr>
          </a:p>
          <a:p>
            <a:pPr marL="0" lvl="1" defTabSz="742950">
              <a:buClr>
                <a:srgbClr val="FF8222"/>
              </a:buClr>
              <a:defRPr/>
            </a:pPr>
            <a:r>
              <a:rPr kumimoji="1" lang="en-US" altLang="ja-JP" sz="1200" kern="0">
                <a:solidFill>
                  <a:srgbClr val="3EAD92"/>
                </a:solidFill>
                <a:latin typeface="+mj-lt"/>
                <a:ea typeface="Meiryo UI" panose="020B0604030504040204" pitchFamily="50" charset="-128"/>
              </a:rPr>
              <a:t>XXX</a:t>
            </a:r>
          </a:p>
        </p:txBody>
      </p:sp>
      <p:sp>
        <p:nvSpPr>
          <p:cNvPr id="34" name="Rectangle 2">
            <a:extLst>
              <a:ext uri="{FF2B5EF4-FFF2-40B4-BE49-F238E27FC236}">
                <a16:creationId xmlns:a16="http://schemas.microsoft.com/office/drawing/2014/main" id="{F63F1087-F112-C4D2-36C2-8E406E55942E}"/>
              </a:ext>
            </a:extLst>
          </p:cNvPr>
          <p:cNvSpPr/>
          <p:nvPr/>
        </p:nvSpPr>
        <p:spPr>
          <a:xfrm>
            <a:off x="4468605" y="1033219"/>
            <a:ext cx="3222431" cy="540148"/>
          </a:xfrm>
          <a:prstGeom prst="wedgeRectCallout">
            <a:avLst>
              <a:gd name="adj1" fmla="val -26433"/>
              <a:gd name="adj2" fmla="val 14228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「定量効果」については、前々頁の導入先の費用に同一の項目</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金額が含まれていること </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販売主体にとっての売上は、導入先にとっての費用の一部になるため</a:t>
            </a:r>
            <a:r>
              <a:rPr kumimoji="1" lang="en-US" altLang="ja-JP" sz="1138">
                <a:solidFill>
                  <a:srgbClr val="575757"/>
                </a:solidFill>
                <a:latin typeface="Trebuchet MS" panose="020B0603020202020204" pitchFamily="34" charset="0"/>
                <a:ea typeface="Meiryo UI" panose="020B0604030504040204" pitchFamily="50" charset="-128"/>
              </a:rPr>
              <a:t>)</a:t>
            </a:r>
          </a:p>
        </p:txBody>
      </p:sp>
      <p:sp>
        <p:nvSpPr>
          <p:cNvPr id="45" name="Rectangle 2">
            <a:extLst>
              <a:ext uri="{FF2B5EF4-FFF2-40B4-BE49-F238E27FC236}">
                <a16:creationId xmlns:a16="http://schemas.microsoft.com/office/drawing/2014/main" id="{0129A759-4CF3-8AD4-386E-424F2A87A1D1}"/>
              </a:ext>
            </a:extLst>
          </p:cNvPr>
          <p:cNvSpPr/>
          <p:nvPr/>
        </p:nvSpPr>
        <p:spPr>
          <a:xfrm>
            <a:off x="3720849" y="5973893"/>
            <a:ext cx="2667081" cy="540148"/>
          </a:xfrm>
          <a:prstGeom prst="wedgeRectCallout">
            <a:avLst>
              <a:gd name="adj1" fmla="val -27274"/>
              <a:gd name="adj2" fmla="val -77890"/>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販売元のコストについては、可能な範囲で</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算出の根拠を記載すること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317866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2336174397"/>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C1CFFAAD-B8F7-A72D-B6F0-9865CD3D7B01}"/>
              </a:ext>
            </a:extLst>
          </p:cNvPr>
          <p:cNvSpPr/>
          <p:nvPr/>
        </p:nvSpPr>
        <p:spPr>
          <a:xfrm>
            <a:off x="950497" y="1983283"/>
            <a:ext cx="7452268" cy="2634437"/>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63250" lvl="1" indent="-175500">
              <a:buClr>
                <a:schemeClr val="tx2"/>
              </a:buClr>
              <a:buFont typeface="Trebuchet MS" panose="020B0603020202020204" pitchFamily="34" charset="0"/>
              <a:buChar char="•"/>
              <a:defRPr/>
            </a:pPr>
            <a:r>
              <a:rPr kumimoji="1" lang="ja-JP" altLang="en-US" sz="1300">
                <a:solidFill>
                  <a:schemeClr val="tx1"/>
                </a:solidFill>
                <a:latin typeface="Trebuchet MS" panose="020B0603020202020204" pitchFamily="34" charset="0"/>
                <a:ea typeface="Meiryo UI" panose="020B0604030504040204" pitchFamily="50" charset="-128"/>
              </a:rPr>
              <a:t>中山間地域等を含む地域であり、農林水産分野と連携しデジタル技術を活用して地域を活性化させていく取組を推進予定の場合は、取組内容について記載ください（本事業の公募に合わせて「デジ活」中山間地域に係るチェックシートを提出予定の団体のみ記載してください）</a:t>
            </a:r>
            <a:endParaRPr kumimoji="1" lang="en-US" altLang="ja-JP" sz="1300">
              <a:solidFill>
                <a:schemeClr val="tx1"/>
              </a:solidFill>
              <a:latin typeface="Trebuchet MS" panose="020B0603020202020204" pitchFamily="34" charset="0"/>
              <a:ea typeface="Meiryo UI" panose="020B0604030504040204" pitchFamily="50" charset="-128"/>
            </a:endParaRPr>
          </a:p>
          <a:p>
            <a:pPr marL="263250" lvl="1" indent="-175500">
              <a:buClr>
                <a:schemeClr val="tx2"/>
              </a:buClr>
              <a:buFont typeface="Trebuchet MS" panose="020B0603020202020204" pitchFamily="34" charset="0"/>
              <a:buChar char="•"/>
              <a:defRPr/>
            </a:pPr>
            <a:r>
              <a:rPr kumimoji="1" lang="ja-JP" altLang="en-US" sz="1300">
                <a:solidFill>
                  <a:schemeClr val="tx1"/>
                </a:solidFill>
                <a:latin typeface="Trebuchet MS" panose="020B0603020202020204" pitchFamily="34" charset="0"/>
                <a:ea typeface="Meiryo UI" panose="020B0604030504040204" pitchFamily="50" charset="-128"/>
              </a:rPr>
              <a:t>既に「デジ活」中山間地域に登録されている場合は、登録時に合わせて申請を行った事業名と共にその取組内容を記載してください</a:t>
            </a:r>
            <a:endParaRPr kumimoji="1" lang="en-US" altLang="ja-JP" sz="1300">
              <a:solidFill>
                <a:schemeClr val="tx1"/>
              </a:solidFill>
              <a:latin typeface="Trebuchet MS" panose="020B0603020202020204" pitchFamily="34" charset="0"/>
              <a:ea typeface="Meiryo UI" panose="020B0604030504040204" pitchFamily="50" charset="-128"/>
            </a:endParaRPr>
          </a:p>
        </p:txBody>
      </p:sp>
      <p:sp>
        <p:nvSpPr>
          <p:cNvPr id="15" name="タイトル 16">
            <a:extLst>
              <a:ext uri="{FF2B5EF4-FFF2-40B4-BE49-F238E27FC236}">
                <a16:creationId xmlns:a16="http://schemas.microsoft.com/office/drawing/2014/main" id="{854AF0CF-CFD3-4567-8178-31083818D79E}"/>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「デジ活」中山間地域への登録事業</a:t>
            </a:r>
            <a:endParaRPr lang="ja-JP" altLang="en-US"/>
          </a:p>
        </p:txBody>
      </p:sp>
      <p:sp>
        <p:nvSpPr>
          <p:cNvPr id="17" name="テキスト ボックス 42">
            <a:extLst>
              <a:ext uri="{FF2B5EF4-FFF2-40B4-BE49-F238E27FC236}">
                <a16:creationId xmlns:a16="http://schemas.microsoft.com/office/drawing/2014/main" id="{1FE34A97-BF62-4529-AEB0-E99881049707}"/>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「デジ活」中山間地域への登録</a:t>
            </a:r>
          </a:p>
        </p:txBody>
      </p:sp>
      <p:sp>
        <p:nvSpPr>
          <p:cNvPr id="18" name="Rectangle 217">
            <a:extLst>
              <a:ext uri="{FF2B5EF4-FFF2-40B4-BE49-F238E27FC236}">
                <a16:creationId xmlns:a16="http://schemas.microsoft.com/office/drawing/2014/main" id="{132B76D1-38B7-41CF-934B-C0874B7D384A}"/>
              </a:ext>
            </a:extLst>
          </p:cNvPr>
          <p:cNvSpPr/>
          <p:nvPr/>
        </p:nvSpPr>
        <p:spPr>
          <a:xfrm>
            <a:off x="199844" y="172744"/>
            <a:ext cx="284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 「デジ活」中山間地域への登録</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4579899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FBEC9DB-A2D8-2FB3-88EE-6AC9C61D9D4B}"/>
              </a:ext>
            </a:extLst>
          </p:cNvPr>
          <p:cNvGraphicFramePr>
            <a:graphicFrameLocks noChangeAspect="1"/>
          </p:cNvGraphicFramePr>
          <p:nvPr>
            <p:custDataLst>
              <p:tags r:id="rId1"/>
            </p:custDataLst>
            <p:extLst>
              <p:ext uri="{D42A27DB-BD31-4B8C-83A1-F6EECF244321}">
                <p14:modId xmlns:p14="http://schemas.microsoft.com/office/powerpoint/2010/main" val="570338225"/>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7" imgW="473" imgH="473" progId="TCLayout.ActiveDocument.1">
                  <p:embed/>
                </p:oleObj>
              </mc:Choice>
              <mc:Fallback>
                <p:oleObj name="think-cellスライド" r:id="rId7" imgW="473" imgH="473" progId="TCLayout.ActiveDocument.1">
                  <p:embed/>
                  <p:pic>
                    <p:nvPicPr>
                      <p:cNvPr id="2" name="think-cell data - do not delete" hidden="1">
                        <a:extLst>
                          <a:ext uri="{FF2B5EF4-FFF2-40B4-BE49-F238E27FC236}">
                            <a16:creationId xmlns:a16="http://schemas.microsoft.com/office/drawing/2014/main" id="{8FBEC9DB-A2D8-2FB3-88EE-6AC9C61D9D4B}"/>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27" name="タイトル 26">
            <a:extLst>
              <a:ext uri="{FF2B5EF4-FFF2-40B4-BE49-F238E27FC236}">
                <a16:creationId xmlns:a16="http://schemas.microsoft.com/office/drawing/2014/main" id="{229ABE23-CAAF-858B-1429-388ECEB0F7A8}"/>
              </a:ext>
            </a:extLst>
          </p:cNvPr>
          <p:cNvSpPr>
            <a:spLocks noGrp="1"/>
          </p:cNvSpPr>
          <p:nvPr>
            <p:ph type="title"/>
          </p:nvPr>
        </p:nvSpPr>
        <p:spPr>
          <a:xfrm>
            <a:off x="199844" y="641858"/>
            <a:ext cx="8883347" cy="270074"/>
          </a:xfrm>
        </p:spPr>
        <p:txBody>
          <a:bodyPr vert="horz"/>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地域の課題と目指す姿</a:t>
            </a:r>
            <a:endParaRPr kumimoji="1" lang="en-US" altLang="ja-JP">
              <a:solidFill>
                <a:srgbClr val="FE9341"/>
              </a:solidFill>
              <a:latin typeface="Trebuchet MS" panose="020B0603020202020204" pitchFamily="34" charset="0"/>
              <a:ea typeface="Meiryo UI" panose="020B0604030504040204" pitchFamily="50" charset="-128"/>
            </a:endParaRPr>
          </a:p>
        </p:txBody>
      </p:sp>
      <p:cxnSp>
        <p:nvCxnSpPr>
          <p:cNvPr id="42" name="Straight Connector 71">
            <a:extLst>
              <a:ext uri="{FF2B5EF4-FFF2-40B4-BE49-F238E27FC236}">
                <a16:creationId xmlns:a16="http://schemas.microsoft.com/office/drawing/2014/main" id="{741EB160-9010-4707-03DF-61E201A90B28}"/>
              </a:ext>
            </a:extLst>
          </p:cNvPr>
          <p:cNvCxnSpPr>
            <a:cxnSpLocks/>
          </p:cNvCxnSpPr>
          <p:nvPr/>
        </p:nvCxnSpPr>
        <p:spPr>
          <a:xfrm>
            <a:off x="199844" y="3434155"/>
            <a:ext cx="53712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3" name="Straight Connector 71">
            <a:extLst>
              <a:ext uri="{FF2B5EF4-FFF2-40B4-BE49-F238E27FC236}">
                <a16:creationId xmlns:a16="http://schemas.microsoft.com/office/drawing/2014/main" id="{CB38E28D-3989-71FA-5583-F1D5DE5688F5}"/>
              </a:ext>
            </a:extLst>
          </p:cNvPr>
          <p:cNvCxnSpPr>
            <a:cxnSpLocks/>
          </p:cNvCxnSpPr>
          <p:nvPr/>
        </p:nvCxnSpPr>
        <p:spPr>
          <a:xfrm>
            <a:off x="199844" y="5054514"/>
            <a:ext cx="53712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5">
            <a:extLst>
              <a:ext uri="{FF2B5EF4-FFF2-40B4-BE49-F238E27FC236}">
                <a16:creationId xmlns:a16="http://schemas.microsoft.com/office/drawing/2014/main" id="{E2C4D9C5-9BB1-46EB-478E-385101C426D6}"/>
              </a:ext>
            </a:extLst>
          </p:cNvPr>
          <p:cNvSpPr/>
          <p:nvPr/>
        </p:nvSpPr>
        <p:spPr>
          <a:xfrm>
            <a:off x="199844" y="1064072"/>
            <a:ext cx="5355049" cy="5526627"/>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625" kern="0">
              <a:solidFill>
                <a:srgbClr val="575757"/>
              </a:solidFill>
              <a:latin typeface="Trebuchet MS" panose="020B0603020202020204" pitchFamily="34" charset="0"/>
              <a:ea typeface="Meiryo UI" panose="020B0604030504040204" pitchFamily="50" charset="-128"/>
            </a:endParaRPr>
          </a:p>
        </p:txBody>
      </p:sp>
      <p:sp>
        <p:nvSpPr>
          <p:cNvPr id="6" name="Textfeld 1">
            <a:extLst>
              <a:ext uri="{FF2B5EF4-FFF2-40B4-BE49-F238E27FC236}">
                <a16:creationId xmlns:a16="http://schemas.microsoft.com/office/drawing/2014/main" id="{2FC53699-BD88-1EB9-8027-E1B908BF0B93}"/>
              </a:ext>
            </a:extLst>
          </p:cNvPr>
          <p:cNvSpPr txBox="1"/>
          <p:nvPr>
            <p:custDataLst>
              <p:tags r:id="rId2"/>
            </p:custDataLst>
          </p:nvPr>
        </p:nvSpPr>
        <p:spPr>
          <a:xfrm>
            <a:off x="199844" y="1403529"/>
            <a:ext cx="1488985" cy="22613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138">
                <a:latin typeface="Trebuchet MS" panose="020B0603020202020204" pitchFamily="34" charset="0"/>
                <a:sym typeface="Trebuchet MS" panose="020B0603020202020204" pitchFamily="34" charset="0"/>
              </a:rPr>
              <a:t>対象者</a:t>
            </a:r>
            <a:endParaRPr lang="en-US" sz="1138">
              <a:latin typeface="Trebuchet MS" panose="020B0603020202020204" pitchFamily="34" charset="0"/>
              <a:sym typeface="Trebuchet MS" panose="020B0603020202020204" pitchFamily="34" charset="0"/>
            </a:endParaRPr>
          </a:p>
        </p:txBody>
      </p:sp>
      <p:grpSp>
        <p:nvGrpSpPr>
          <p:cNvPr id="13" name="グループ化 12">
            <a:extLst>
              <a:ext uri="{FF2B5EF4-FFF2-40B4-BE49-F238E27FC236}">
                <a16:creationId xmlns:a16="http://schemas.microsoft.com/office/drawing/2014/main" id="{602711FE-B51C-3BF6-1362-2B5BDCFF7D9D}"/>
              </a:ext>
            </a:extLst>
          </p:cNvPr>
          <p:cNvGrpSpPr/>
          <p:nvPr/>
        </p:nvGrpSpPr>
        <p:grpSpPr>
          <a:xfrm>
            <a:off x="391418" y="1919277"/>
            <a:ext cx="5179660" cy="1338205"/>
            <a:chOff x="995680" y="1905269"/>
            <a:chExt cx="5378311" cy="1274960"/>
          </a:xfrm>
        </p:grpSpPr>
        <p:sp>
          <p:nvSpPr>
            <p:cNvPr id="14" name="テキスト ボックス 13">
              <a:extLst>
                <a:ext uri="{FF2B5EF4-FFF2-40B4-BE49-F238E27FC236}">
                  <a16:creationId xmlns:a16="http://schemas.microsoft.com/office/drawing/2014/main" id="{45DBF9D2-646F-5776-954D-F8A7F98D950F}"/>
                </a:ext>
              </a:extLst>
            </p:cNvPr>
            <p:cNvSpPr txBox="1"/>
            <p:nvPr/>
          </p:nvSpPr>
          <p:spPr>
            <a:xfrm>
              <a:off x="995680" y="1905269"/>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中山間地域に住む高齢者</a:t>
              </a:r>
              <a:endParaRPr kumimoji="1" lang="en-US" altLang="ja-JP" sz="1138">
                <a:solidFill>
                  <a:srgbClr val="3EAD92"/>
                </a:solidFill>
                <a:latin typeface="Meiryo UI" panose="020B0604030504040204" pitchFamily="50" charset="-128"/>
                <a:ea typeface="Meiryo UI" panose="020B0604030504040204" pitchFamily="50" charset="-128"/>
              </a:endParaRPr>
            </a:p>
          </p:txBody>
        </p:sp>
        <p:sp>
          <p:nvSpPr>
            <p:cNvPr id="23" name="テキスト ボックス 20">
              <a:extLst>
                <a:ext uri="{FF2B5EF4-FFF2-40B4-BE49-F238E27FC236}">
                  <a16:creationId xmlns:a16="http://schemas.microsoft.com/office/drawing/2014/main" id="{1B2F8A2E-DD95-61A6-53AE-AAD6A49BC529}"/>
                </a:ext>
              </a:extLst>
            </p:cNvPr>
            <p:cNvSpPr txBox="1"/>
            <p:nvPr/>
          </p:nvSpPr>
          <p:spPr>
            <a:xfrm>
              <a:off x="2405379" y="1905269"/>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dirty="0">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生活に必須である買い物、病院等への外出時にバス等の公共交通が利用困難で、必要な外出ができない</a:t>
              </a:r>
              <a:endParaRPr kumimoji="1" lang="en-US" altLang="ja-JP" sz="1138" dirty="0">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en-US" altLang="ja-JP" sz="1138" dirty="0">
                  <a:solidFill>
                    <a:srgbClr val="3EAD92"/>
                  </a:solidFill>
                  <a:latin typeface="Meiryo UI" panose="020B0604030504040204" pitchFamily="50" charset="-128"/>
                  <a:ea typeface="Meiryo UI" panose="020B0604030504040204" pitchFamily="50" charset="-128"/>
                </a:rPr>
                <a:t>XX</a:t>
              </a:r>
              <a:r>
                <a:rPr kumimoji="1" lang="ja-JP" altLang="en-US" sz="1138" dirty="0">
                  <a:solidFill>
                    <a:srgbClr val="3EAD92"/>
                  </a:solidFill>
                  <a:latin typeface="Meiryo UI" panose="020B0604030504040204" pitchFamily="50" charset="-128"/>
                  <a:ea typeface="Meiryo UI" panose="020B0604030504040204" pitchFamily="50" charset="-128"/>
                </a:rPr>
                <a:t>年の市調査では、「必要な外出に困難が生じている世帯割合」が</a:t>
              </a:r>
              <a:r>
                <a:rPr kumimoji="1" lang="en-US" altLang="ja-JP" sz="1138" dirty="0">
                  <a:solidFill>
                    <a:srgbClr val="3EAD92"/>
                  </a:solidFill>
                  <a:latin typeface="Meiryo UI" panose="020B0604030504040204" pitchFamily="50" charset="-128"/>
                  <a:ea typeface="Meiryo UI" panose="020B0604030504040204" pitchFamily="50" charset="-128"/>
                </a:rPr>
                <a:t>XX</a:t>
              </a:r>
              <a:r>
                <a:rPr kumimoji="1" lang="ja-JP" altLang="en-US" sz="1138" dirty="0">
                  <a:solidFill>
                    <a:srgbClr val="3EAD92"/>
                  </a:solidFill>
                  <a:latin typeface="Meiryo UI" panose="020B0604030504040204" pitchFamily="50" charset="-128"/>
                  <a:ea typeface="Meiryo UI" panose="020B0604030504040204" pitchFamily="50" charset="-128"/>
                </a:rPr>
                <a:t>％</a:t>
              </a:r>
              <a:endParaRPr kumimoji="1" lang="en-US" altLang="ja-JP" sz="1138" dirty="0">
                <a:solidFill>
                  <a:srgbClr val="3EAD92"/>
                </a:solidFill>
                <a:latin typeface="Meiryo UI" panose="020B0604030504040204" pitchFamily="50" charset="-128"/>
                <a:ea typeface="Meiryo UI" panose="020B0604030504040204" pitchFamily="50" charset="-128"/>
              </a:endParaRPr>
            </a:p>
          </p:txBody>
        </p:sp>
      </p:grpSp>
      <p:sp>
        <p:nvSpPr>
          <p:cNvPr id="24" name="Oval 20">
            <a:extLst>
              <a:ext uri="{FF2B5EF4-FFF2-40B4-BE49-F238E27FC236}">
                <a16:creationId xmlns:a16="http://schemas.microsoft.com/office/drawing/2014/main" id="{EBA2D366-4BEA-1338-41C9-6D92062002E9}"/>
              </a:ext>
            </a:extLst>
          </p:cNvPr>
          <p:cNvSpPr>
            <a:spLocks noChangeAspect="1" noChangeArrowheads="1"/>
          </p:cNvSpPr>
          <p:nvPr/>
        </p:nvSpPr>
        <p:spPr bwMode="auto">
          <a:xfrm>
            <a:off x="246051" y="1990320"/>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975">
                <a:solidFill>
                  <a:prstClr val="white"/>
                </a:solidFill>
                <a:latin typeface="Trebuchet MS" panose="020B0603020202020204" pitchFamily="34" charset="0"/>
              </a:rPr>
              <a:t>a</a:t>
            </a:r>
          </a:p>
        </p:txBody>
      </p:sp>
      <p:sp>
        <p:nvSpPr>
          <p:cNvPr id="25" name="Oval 20">
            <a:extLst>
              <a:ext uri="{FF2B5EF4-FFF2-40B4-BE49-F238E27FC236}">
                <a16:creationId xmlns:a16="http://schemas.microsoft.com/office/drawing/2014/main" id="{41C401B8-DD3C-CD2E-38F7-87B24387CBA0}"/>
              </a:ext>
            </a:extLst>
          </p:cNvPr>
          <p:cNvSpPr>
            <a:spLocks noChangeAspect="1" noChangeArrowheads="1"/>
          </p:cNvSpPr>
          <p:nvPr/>
        </p:nvSpPr>
        <p:spPr bwMode="auto">
          <a:xfrm>
            <a:off x="246051" y="3547434"/>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975">
                <a:solidFill>
                  <a:prstClr val="white"/>
                </a:solidFill>
                <a:latin typeface="Trebuchet MS" panose="020B0603020202020204" pitchFamily="34" charset="0"/>
              </a:rPr>
              <a:t>b</a:t>
            </a:r>
          </a:p>
        </p:txBody>
      </p:sp>
      <p:sp>
        <p:nvSpPr>
          <p:cNvPr id="28" name="Oval 20">
            <a:extLst>
              <a:ext uri="{FF2B5EF4-FFF2-40B4-BE49-F238E27FC236}">
                <a16:creationId xmlns:a16="http://schemas.microsoft.com/office/drawing/2014/main" id="{072F856B-0706-6353-697E-957FB2E49A3C}"/>
              </a:ext>
            </a:extLst>
          </p:cNvPr>
          <p:cNvSpPr>
            <a:spLocks noChangeAspect="1" noChangeArrowheads="1"/>
          </p:cNvSpPr>
          <p:nvPr/>
        </p:nvSpPr>
        <p:spPr bwMode="auto">
          <a:xfrm>
            <a:off x="246051" y="5122027"/>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975">
                <a:solidFill>
                  <a:prstClr val="white"/>
                </a:solidFill>
                <a:latin typeface="Trebuchet MS" panose="020B0603020202020204" pitchFamily="34" charset="0"/>
              </a:rPr>
              <a:t>c</a:t>
            </a:r>
          </a:p>
        </p:txBody>
      </p:sp>
      <p:sp>
        <p:nvSpPr>
          <p:cNvPr id="30" name="Textfeld 1">
            <a:extLst>
              <a:ext uri="{FF2B5EF4-FFF2-40B4-BE49-F238E27FC236}">
                <a16:creationId xmlns:a16="http://schemas.microsoft.com/office/drawing/2014/main" id="{86B66E91-BC0A-9A8A-E62A-7B1C70A035EB}"/>
              </a:ext>
            </a:extLst>
          </p:cNvPr>
          <p:cNvSpPr txBox="1"/>
          <p:nvPr>
            <p:custDataLst>
              <p:tags r:id="rId3"/>
            </p:custDataLst>
          </p:nvPr>
        </p:nvSpPr>
        <p:spPr>
          <a:xfrm>
            <a:off x="199844" y="1064072"/>
            <a:ext cx="5355049" cy="308901"/>
          </a:xfrm>
          <a:prstGeom prst="rect">
            <a:avLst/>
          </a:prstGeom>
          <a:solidFill>
            <a:schemeClr val="tx2"/>
          </a:solidFill>
        </p:spPr>
        <p:txBody>
          <a:bodyPr vert="horz" wrap="square" lIns="29250" tIns="29250" rIns="29250" bIns="29250" rtlCol="0" anchor="b">
            <a:noAutofit/>
          </a:bodyPr>
          <a:lstStyle/>
          <a:p>
            <a:pPr defTabSz="742950">
              <a:lnSpc>
                <a:spcPct val="90000"/>
              </a:lnSpc>
              <a:spcAft>
                <a:spcPts val="488"/>
              </a:spcAft>
              <a:defRPr/>
            </a:pPr>
            <a:r>
              <a:rPr lang="ja-JP" altLang="en-US" sz="1300">
                <a:solidFill>
                  <a:srgbClr val="FFFFFF"/>
                </a:solidFill>
                <a:latin typeface="Trebuchet MS" panose="020B0603020202020204" pitchFamily="34" charset="0"/>
                <a:ea typeface="Meiryo UI" panose="020B0604030504040204" pitchFamily="50" charset="-128"/>
                <a:sym typeface="Trebuchet MS" panose="020B0603020202020204" pitchFamily="34" charset="0"/>
              </a:rPr>
              <a:t>本事業の対象とする地域課題</a:t>
            </a:r>
            <a:endParaRPr lang="en-US" sz="13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1" name="Textfeld 1">
            <a:extLst>
              <a:ext uri="{FF2B5EF4-FFF2-40B4-BE49-F238E27FC236}">
                <a16:creationId xmlns:a16="http://schemas.microsoft.com/office/drawing/2014/main" id="{20DF671B-4C06-1BE2-1104-575159AEAAA6}"/>
              </a:ext>
            </a:extLst>
          </p:cNvPr>
          <p:cNvSpPr txBox="1"/>
          <p:nvPr>
            <p:custDataLst>
              <p:tags r:id="rId4"/>
            </p:custDataLst>
          </p:nvPr>
        </p:nvSpPr>
        <p:spPr>
          <a:xfrm>
            <a:off x="1749049" y="1403529"/>
            <a:ext cx="3822029" cy="22613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138">
                <a:latin typeface="Trebuchet MS" panose="020B0603020202020204" pitchFamily="34" charset="0"/>
                <a:sym typeface="Trebuchet MS" panose="020B0603020202020204" pitchFamily="34" charset="0"/>
              </a:rPr>
              <a:t>内容</a:t>
            </a:r>
            <a:endParaRPr lang="en-US" sz="1138">
              <a:latin typeface="Trebuchet MS" panose="020B0603020202020204" pitchFamily="34" charset="0"/>
              <a:sym typeface="Trebuchet MS" panose="020B0603020202020204" pitchFamily="34" charset="0"/>
            </a:endParaRPr>
          </a:p>
        </p:txBody>
      </p:sp>
      <p:grpSp>
        <p:nvGrpSpPr>
          <p:cNvPr id="34" name="グループ化 33">
            <a:extLst>
              <a:ext uri="{FF2B5EF4-FFF2-40B4-BE49-F238E27FC236}">
                <a16:creationId xmlns:a16="http://schemas.microsoft.com/office/drawing/2014/main" id="{DE2D12CE-1EB9-8EF0-4F26-97C14E0CB61F}"/>
              </a:ext>
            </a:extLst>
          </p:cNvPr>
          <p:cNvGrpSpPr/>
          <p:nvPr/>
        </p:nvGrpSpPr>
        <p:grpSpPr>
          <a:xfrm>
            <a:off x="391418" y="3491940"/>
            <a:ext cx="5179660" cy="1338205"/>
            <a:chOff x="995680" y="3403747"/>
            <a:chExt cx="5378311" cy="1274960"/>
          </a:xfrm>
        </p:grpSpPr>
        <p:sp>
          <p:nvSpPr>
            <p:cNvPr id="35" name="テキスト ボックス 34">
              <a:extLst>
                <a:ext uri="{FF2B5EF4-FFF2-40B4-BE49-F238E27FC236}">
                  <a16:creationId xmlns:a16="http://schemas.microsoft.com/office/drawing/2014/main" id="{F8424383-186E-4C5A-2597-89A195B377EB}"/>
                </a:ext>
              </a:extLst>
            </p:cNvPr>
            <p:cNvSpPr txBox="1"/>
            <p:nvPr/>
          </p:nvSpPr>
          <p:spPr>
            <a:xfrm>
              <a:off x="995680" y="3403747"/>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36" name="テキスト ボックス 20">
              <a:extLst>
                <a:ext uri="{FF2B5EF4-FFF2-40B4-BE49-F238E27FC236}">
                  <a16:creationId xmlns:a16="http://schemas.microsoft.com/office/drawing/2014/main" id="{84B94C89-7F1A-904A-0451-EEF6B6EA23AC}"/>
                </a:ext>
              </a:extLst>
            </p:cNvPr>
            <p:cNvSpPr txBox="1"/>
            <p:nvPr/>
          </p:nvSpPr>
          <p:spPr>
            <a:xfrm>
              <a:off x="2405379" y="3403747"/>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263250" lvl="1" indent="-175500" defTabSz="742950">
                <a:buClr>
                  <a:srgbClr val="FF8222"/>
                </a:buClr>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grpSp>
      <p:grpSp>
        <p:nvGrpSpPr>
          <p:cNvPr id="37" name="グループ化 36">
            <a:extLst>
              <a:ext uri="{FF2B5EF4-FFF2-40B4-BE49-F238E27FC236}">
                <a16:creationId xmlns:a16="http://schemas.microsoft.com/office/drawing/2014/main" id="{606E644A-D8DE-FE4A-B42C-72C1A7CB2E4D}"/>
              </a:ext>
            </a:extLst>
          </p:cNvPr>
          <p:cNvGrpSpPr/>
          <p:nvPr/>
        </p:nvGrpSpPr>
        <p:grpSpPr>
          <a:xfrm>
            <a:off x="391418" y="5064603"/>
            <a:ext cx="5179660" cy="1338205"/>
            <a:chOff x="995680" y="4825744"/>
            <a:chExt cx="5378311" cy="1274960"/>
          </a:xfrm>
        </p:grpSpPr>
        <p:sp>
          <p:nvSpPr>
            <p:cNvPr id="38" name="テキスト ボックス 37">
              <a:extLst>
                <a:ext uri="{FF2B5EF4-FFF2-40B4-BE49-F238E27FC236}">
                  <a16:creationId xmlns:a16="http://schemas.microsoft.com/office/drawing/2014/main" id="{CA411073-F495-4F92-C23F-785C940F7839}"/>
                </a:ext>
              </a:extLst>
            </p:cNvPr>
            <p:cNvSpPr txBox="1"/>
            <p:nvPr/>
          </p:nvSpPr>
          <p:spPr>
            <a:xfrm>
              <a:off x="995680" y="4825744"/>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39" name="テキスト ボックス 20">
              <a:extLst>
                <a:ext uri="{FF2B5EF4-FFF2-40B4-BE49-F238E27FC236}">
                  <a16:creationId xmlns:a16="http://schemas.microsoft.com/office/drawing/2014/main" id="{DAB939B1-5EE2-981B-343E-DC0EF43BDAC2}"/>
                </a:ext>
              </a:extLst>
            </p:cNvPr>
            <p:cNvSpPr txBox="1"/>
            <p:nvPr/>
          </p:nvSpPr>
          <p:spPr>
            <a:xfrm>
              <a:off x="2405379" y="4825744"/>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263250" lvl="1" indent="-175500" defTabSz="742950">
                <a:buClr>
                  <a:srgbClr val="FF8222"/>
                </a:buClr>
                <a:buFont typeface="Trebuchet MS" panose="020B0603020202020204" pitchFamily="34" charset="0"/>
                <a:buChar char="•"/>
                <a:defRPr/>
              </a:pPr>
              <a:r>
                <a:rPr kumimoji="1" lang="en-US" altLang="ja-JP" sz="1138">
                  <a:solidFill>
                    <a:srgbClr val="575757"/>
                  </a:solidFill>
                  <a:latin typeface="Meiryo UI" panose="020B0604030504040204" pitchFamily="50" charset="-128"/>
                  <a:ea typeface="Meiryo UI" panose="020B0604030504040204" pitchFamily="50" charset="-128"/>
                </a:rPr>
                <a:t>XXXX</a:t>
              </a:r>
            </a:p>
            <a:p>
              <a:pPr marL="263250" lvl="1" indent="-175500" defTabSz="742950">
                <a:buClr>
                  <a:srgbClr val="FF8222"/>
                </a:buClr>
                <a:buFont typeface="Trebuchet MS" panose="020B0603020202020204" pitchFamily="34" charset="0"/>
                <a:buChar char="•"/>
                <a:defRPr/>
              </a:pPr>
              <a:endParaRPr kumimoji="1" lang="en-US" altLang="ja-JP" sz="1138">
                <a:solidFill>
                  <a:srgbClr val="575757"/>
                </a:solidFill>
                <a:latin typeface="Meiryo UI" panose="020B0604030504040204" pitchFamily="50" charset="-128"/>
                <a:ea typeface="Meiryo UI" panose="020B0604030504040204" pitchFamily="50" charset="-128"/>
              </a:endParaRPr>
            </a:p>
          </p:txBody>
        </p:sp>
      </p:grpSp>
      <p:sp>
        <p:nvSpPr>
          <p:cNvPr id="40" name="吹き出し: 角を丸めた四角形 3">
            <a:extLst>
              <a:ext uri="{FF2B5EF4-FFF2-40B4-BE49-F238E27FC236}">
                <a16:creationId xmlns:a16="http://schemas.microsoft.com/office/drawing/2014/main" id="{9CB42ABE-6F96-7B0D-6E06-A449411CB370}"/>
              </a:ext>
            </a:extLst>
          </p:cNvPr>
          <p:cNvSpPr/>
          <p:nvPr/>
        </p:nvSpPr>
        <p:spPr>
          <a:xfrm>
            <a:off x="973283" y="3373875"/>
            <a:ext cx="4490672" cy="2312988"/>
          </a:xfrm>
          <a:prstGeom prst="wedgeRectCallout">
            <a:avLst>
              <a:gd name="adj1" fmla="val 3"/>
              <a:gd name="adj2" fmla="val -57361"/>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課題の内容について、以下の内容を記載すること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どういった人が</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どこで</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どのような場面において</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どのような問題が生じているか</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どの程度の大きさの課題なのか </a:t>
            </a:r>
            <a:br>
              <a:rPr kumimoji="1" lang="en-US" altLang="ja-JP" sz="1138">
                <a:solidFill>
                  <a:srgbClr val="575757"/>
                </a:solidFill>
                <a:latin typeface="Trebuchet MS" panose="020B0603020202020204" pitchFamily="34" charset="0"/>
                <a:ea typeface="Meiryo UI" panose="020B0604030504040204" pitchFamily="50" charset="-128"/>
              </a:rPr>
            </a:br>
            <a:endParaRPr kumimoji="1" lang="en-US" altLang="ja-JP" sz="1138">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併せて、それらの課題の大きさ・深刻度合を客観的に示す証拠情報（＝ 展開先候補の団体が、実証・実装による強い関心を抱いていることがわかる情報）を補足頂きたい</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9" name="Rectangle 217">
            <a:extLst>
              <a:ext uri="{FF2B5EF4-FFF2-40B4-BE49-F238E27FC236}">
                <a16:creationId xmlns:a16="http://schemas.microsoft.com/office/drawing/2014/main" id="{9A2E9322-7EF8-CF8B-C652-8503D3CB85BC}"/>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10" name="テキスト ボックス 9">
            <a:extLst>
              <a:ext uri="{FF2B5EF4-FFF2-40B4-BE49-F238E27FC236}">
                <a16:creationId xmlns:a16="http://schemas.microsoft.com/office/drawing/2014/main" id="{73E179E9-75C2-6D65-F185-8A040653C893}"/>
              </a:ext>
            </a:extLst>
          </p:cNvPr>
          <p:cNvSpPr txBox="1"/>
          <p:nvPr/>
        </p:nvSpPr>
        <p:spPr>
          <a:xfrm>
            <a:off x="5762652" y="1421922"/>
            <a:ext cx="3647973" cy="2567853"/>
          </a:xfrm>
          <a:prstGeom prst="rect">
            <a:avLst/>
          </a:prstGeom>
          <a:noFill/>
          <a:ln w="12700" cap="rnd">
            <a:solidFill>
              <a:srgbClr val="FF8D36"/>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1" name="テキスト ボックス 10">
            <a:extLst>
              <a:ext uri="{FF2B5EF4-FFF2-40B4-BE49-F238E27FC236}">
                <a16:creationId xmlns:a16="http://schemas.microsoft.com/office/drawing/2014/main" id="{D7C16315-7C21-8CF0-876E-E16F43F147F8}"/>
              </a:ext>
            </a:extLst>
          </p:cNvPr>
          <p:cNvSpPr txBox="1"/>
          <p:nvPr/>
        </p:nvSpPr>
        <p:spPr>
          <a:xfrm>
            <a:off x="5762652" y="1421922"/>
            <a:ext cx="3647973" cy="25678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300" dirty="0">
                <a:solidFill>
                  <a:srgbClr val="575757"/>
                </a:solidFill>
                <a:latin typeface="Meiryo UI" panose="020B0604030504040204" pitchFamily="50" charset="-128"/>
                <a:ea typeface="Meiryo UI" panose="020B0604030504040204" pitchFamily="50" charset="-128"/>
              </a:rPr>
              <a:t>XXX</a:t>
            </a:r>
          </a:p>
          <a:p>
            <a:pPr marL="263250" lvl="1" indent="-175500" defTabSz="742950">
              <a:buClr>
                <a:srgbClr val="FE9341"/>
              </a:buClr>
              <a:buFont typeface="Trebuchet MS" panose="020B0603020202020204" pitchFamily="34" charset="0"/>
              <a:buChar char="•"/>
              <a:defRPr/>
            </a:pP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実装</a:t>
            </a: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 が目指す姿の場合</a:t>
            </a: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高齢者の地域内移動の利便性を高めるオンデマンド交通網の構築</a:t>
            </a:r>
            <a:endParaRPr kumimoji="1" lang="en-US" altLang="ja-JP" sz="1300" dirty="0">
              <a:solidFill>
                <a:srgbClr val="3EAD92"/>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地域</a:t>
            </a:r>
            <a:r>
              <a:rPr kumimoji="1" lang="en-US" altLang="ja-JP" sz="1300" dirty="0">
                <a:solidFill>
                  <a:srgbClr val="3EAD92"/>
                </a:solidFill>
                <a:latin typeface="Trebuchet MS" panose="020B0603020202020204" pitchFamily="34" charset="0"/>
                <a:ea typeface="Meiryo UI" panose="020B0604030504040204" pitchFamily="50" charset="-128"/>
              </a:rPr>
              <a:t>Maas</a:t>
            </a:r>
            <a:r>
              <a:rPr kumimoji="1" lang="ja-JP" altLang="en-US" sz="1300" dirty="0">
                <a:solidFill>
                  <a:srgbClr val="3EAD92"/>
                </a:solidFill>
                <a:latin typeface="Trebuchet MS" panose="020B0603020202020204" pitchFamily="34" charset="0"/>
                <a:ea typeface="Meiryo UI" panose="020B0604030504040204" pitchFamily="50" charset="-128"/>
              </a:rPr>
              <a:t>構想の実現</a:t>
            </a: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 が目指す姿の場合</a:t>
            </a: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地域交通 </a:t>
            </a: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鉄道、バス、オンデマンド交通</a:t>
            </a:r>
            <a:r>
              <a:rPr kumimoji="1" lang="en-US" altLang="ja-JP" sz="1300" dirty="0">
                <a:solidFill>
                  <a:srgbClr val="3EAD92"/>
                </a:solidFill>
                <a:latin typeface="Trebuchet MS" panose="020B0603020202020204" pitchFamily="34" charset="0"/>
                <a:ea typeface="Meiryo UI" panose="020B0604030504040204" pitchFamily="50" charset="-128"/>
              </a:rPr>
              <a:t>)</a:t>
            </a:r>
            <a:r>
              <a:rPr kumimoji="1" lang="ja-JP" altLang="en-US" sz="1300" dirty="0">
                <a:solidFill>
                  <a:srgbClr val="3EAD92"/>
                </a:solidFill>
                <a:latin typeface="Trebuchet MS" panose="020B0603020202020204" pitchFamily="34" charset="0"/>
                <a:ea typeface="Meiryo UI" panose="020B0604030504040204" pitchFamily="50" charset="-128"/>
              </a:rPr>
              <a:t>を連携した</a:t>
            </a:r>
            <a:r>
              <a:rPr kumimoji="1" lang="en-US" altLang="ja-JP" sz="1300" dirty="0" err="1">
                <a:solidFill>
                  <a:srgbClr val="3EAD92"/>
                </a:solidFill>
                <a:latin typeface="Trebuchet MS" panose="020B0603020202020204" pitchFamily="34" charset="0"/>
                <a:ea typeface="Meiryo UI" panose="020B0604030504040204" pitchFamily="50" charset="-128"/>
              </a:rPr>
              <a:t>MaaS</a:t>
            </a:r>
            <a:r>
              <a:rPr kumimoji="1" lang="ja-JP" altLang="en-US" sz="1300" dirty="0">
                <a:solidFill>
                  <a:srgbClr val="3EAD92"/>
                </a:solidFill>
                <a:latin typeface="Trebuchet MS" panose="020B0603020202020204" pitchFamily="34" charset="0"/>
                <a:ea typeface="Meiryo UI" panose="020B0604030504040204" pitchFamily="50" charset="-128"/>
              </a:rPr>
              <a:t>の実現</a:t>
            </a:r>
            <a:endParaRPr kumimoji="1" lang="en-US" altLang="ja-JP" sz="1300" dirty="0">
              <a:solidFill>
                <a:srgbClr val="3EAD92"/>
              </a:solidFill>
              <a:latin typeface="Trebuchet MS" panose="020B0603020202020204" pitchFamily="34" charset="0"/>
              <a:ea typeface="Meiryo UI" panose="020B0604030504040204" pitchFamily="50" charset="-128"/>
            </a:endParaRPr>
          </a:p>
        </p:txBody>
      </p:sp>
      <p:sp>
        <p:nvSpPr>
          <p:cNvPr id="29" name="テキスト ボックス 28">
            <a:extLst>
              <a:ext uri="{FF2B5EF4-FFF2-40B4-BE49-F238E27FC236}">
                <a16:creationId xmlns:a16="http://schemas.microsoft.com/office/drawing/2014/main" id="{E3B92A87-C0E3-7AE9-F752-301D0695B011}"/>
              </a:ext>
            </a:extLst>
          </p:cNvPr>
          <p:cNvSpPr txBox="1"/>
          <p:nvPr/>
        </p:nvSpPr>
        <p:spPr>
          <a:xfrm>
            <a:off x="5762652" y="3989775"/>
            <a:ext cx="3647973" cy="2600924"/>
          </a:xfrm>
          <a:prstGeom prst="rect">
            <a:avLst/>
          </a:prstGeom>
          <a:noFill/>
          <a:ln w="12700" cap="rnd">
            <a:solidFill>
              <a:srgbClr val="FF8D36"/>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12" name="吹き出し: 角を丸めた四角形 11">
            <a:extLst>
              <a:ext uri="{FF2B5EF4-FFF2-40B4-BE49-F238E27FC236}">
                <a16:creationId xmlns:a16="http://schemas.microsoft.com/office/drawing/2014/main" id="{49159CA0-72F5-9384-9D19-311E68553066}"/>
              </a:ext>
            </a:extLst>
          </p:cNvPr>
          <p:cNvSpPr/>
          <p:nvPr/>
        </p:nvSpPr>
        <p:spPr>
          <a:xfrm>
            <a:off x="6383971" y="3004583"/>
            <a:ext cx="3180601" cy="985192"/>
          </a:xfrm>
          <a:prstGeom prst="wedgeRectCallout">
            <a:avLst>
              <a:gd name="adj1" fmla="val -59654"/>
              <a:gd name="adj2" fmla="val -40844"/>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300" dirty="0">
                <a:solidFill>
                  <a:srgbClr val="575757"/>
                </a:solidFill>
                <a:latin typeface="Trebuchet MS" panose="020B0603020202020204" pitchFamily="34" charset="0"/>
                <a:ea typeface="Meiryo UI" panose="020B0604030504040204" pitchFamily="50" charset="-128"/>
              </a:rPr>
              <a:t>「本事業の対象とする地域課題」を今回ご提案頂くソリューションで解決することでの目指す姿を言葉で表現したものを記載すること</a:t>
            </a:r>
            <a:endParaRPr kumimoji="1" lang="en-US" altLang="ja-JP" sz="1300" dirty="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300" dirty="0">
                <a:solidFill>
                  <a:srgbClr val="575757"/>
                </a:solidFill>
                <a:latin typeface="Trebuchet MS" panose="020B0603020202020204" pitchFamily="34" charset="0"/>
                <a:ea typeface="Meiryo UI" panose="020B0604030504040204" pitchFamily="50" charset="-128"/>
              </a:rPr>
              <a:t>※</a:t>
            </a:r>
            <a:r>
              <a:rPr kumimoji="1" lang="ja-JP" altLang="en-US" sz="1300" dirty="0">
                <a:solidFill>
                  <a:srgbClr val="575757"/>
                </a:solidFill>
                <a:latin typeface="Trebuchet MS" panose="020B0603020202020204" pitchFamily="34" charset="0"/>
                <a:ea typeface="Meiryo UI" panose="020B0604030504040204" pitchFamily="50" charset="-128"/>
              </a:rPr>
              <a:t>長期的な将来の目指す姿ではなく、ソリューションの導入で実現できるものを記載する</a:t>
            </a:r>
            <a:endParaRPr kumimoji="1" lang="en-US" altLang="ja-JP" sz="1300" dirty="0">
              <a:solidFill>
                <a:srgbClr val="575757"/>
              </a:solidFill>
              <a:latin typeface="Trebuchet MS" panose="020B0603020202020204" pitchFamily="34" charset="0"/>
              <a:ea typeface="Meiryo UI" panose="020B0604030504040204" pitchFamily="50" charset="-128"/>
            </a:endParaRPr>
          </a:p>
        </p:txBody>
      </p:sp>
      <p:sp>
        <p:nvSpPr>
          <p:cNvPr id="15" name="Rectangle 2">
            <a:extLst>
              <a:ext uri="{FF2B5EF4-FFF2-40B4-BE49-F238E27FC236}">
                <a16:creationId xmlns:a16="http://schemas.microsoft.com/office/drawing/2014/main" id="{72C1A598-914F-43FF-DE35-4040E24E7AD3}"/>
              </a:ext>
            </a:extLst>
          </p:cNvPr>
          <p:cNvSpPr/>
          <p:nvPr/>
        </p:nvSpPr>
        <p:spPr>
          <a:xfrm>
            <a:off x="5827256" y="4237761"/>
            <a:ext cx="3529464" cy="1990084"/>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defTabSz="742950">
              <a:buFont typeface="Trebuchet MS" panose="020B0603020202020204" pitchFamily="34" charset="0"/>
              <a:buChar char="​"/>
              <a:defRPr/>
            </a:pP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必要に応じて</a:t>
            </a:r>
            <a:r>
              <a:rPr kumimoji="1" lang="en-US" altLang="ja-JP" sz="1138">
                <a:solidFill>
                  <a:srgbClr val="575757"/>
                </a:solidFill>
                <a:latin typeface="Trebuchet MS" panose="020B0603020202020204" pitchFamily="34" charset="0"/>
                <a:ea typeface="Meiryo UI" panose="020B0604030504040204" pitchFamily="50" charset="-128"/>
              </a:rPr>
              <a:t>) </a:t>
            </a:r>
            <a:r>
              <a:rPr kumimoji="1" lang="ja-JP" altLang="en-US" sz="1138">
                <a:solidFill>
                  <a:srgbClr val="575757"/>
                </a:solidFill>
                <a:latin typeface="Trebuchet MS" panose="020B0603020202020204" pitchFamily="34" charset="0"/>
                <a:ea typeface="Meiryo UI" panose="020B0604030504040204" pitchFamily="50" charset="-128"/>
              </a:rPr>
              <a:t>視覚的にイメージできる図等を必要に応じて挿入すること</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図はなしでも問題ございません</a:t>
            </a:r>
            <a:endParaRPr kumimoji="1" lang="en-US" altLang="ja-JP" sz="1138">
              <a:solidFill>
                <a:srgbClr val="575757"/>
              </a:solidFill>
              <a:latin typeface="Trebuchet MS" panose="020B0603020202020204" pitchFamily="34" charset="0"/>
              <a:ea typeface="Meiryo UI" panose="020B0604030504040204" pitchFamily="50" charset="-128"/>
            </a:endParaRPr>
          </a:p>
          <a:p>
            <a:pPr marL="319922" lvl="1" indent="-232172" defTabSz="742950">
              <a:buClr>
                <a:srgbClr val="FE9341"/>
              </a:buClr>
              <a:buFont typeface="Arial" panose="020B0604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課題が解決された状態</a:t>
            </a:r>
            <a:br>
              <a:rPr kumimoji="1" lang="en-US" altLang="ja-JP" sz="1138" kern="0">
                <a:solidFill>
                  <a:srgbClr val="575757"/>
                </a:solidFill>
                <a:latin typeface="Trebuchet MS" panose="020B0603020202020204" pitchFamily="34" charset="0"/>
                <a:ea typeface="Meiryo UI" panose="020B0604030504040204" pitchFamily="50" charset="-128"/>
              </a:rPr>
            </a:b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受益者、ステークホルダーの状況</a:t>
            </a:r>
            <a:r>
              <a:rPr kumimoji="1" lang="en-US" altLang="ja-JP" sz="1138" kern="0">
                <a:solidFill>
                  <a:srgbClr val="575757"/>
                </a:solidFill>
                <a:latin typeface="Trebuchet MS" panose="020B0603020202020204" pitchFamily="34" charset="0"/>
                <a:ea typeface="Meiryo UI" panose="020B0604030504040204" pitchFamily="50" charset="-128"/>
              </a:rPr>
              <a:t>) </a:t>
            </a:r>
          </a:p>
          <a:p>
            <a:pPr marL="319922" lvl="1" indent="-232172" defTabSz="742950">
              <a:buClr>
                <a:srgbClr val="FE9341"/>
              </a:buClr>
              <a:buFont typeface="Arial" panose="020B0604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ソリューションの展開状況 </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実装後</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その後のフェーズも含めたもの</a:t>
            </a:r>
            <a:r>
              <a:rPr kumimoji="1" lang="en-US" altLang="ja-JP" sz="1138" kern="0">
                <a:solidFill>
                  <a:srgbClr val="575757"/>
                </a:solidFill>
                <a:latin typeface="Trebuchet MS" panose="020B0603020202020204" pitchFamily="34" charset="0"/>
                <a:ea typeface="Meiryo UI" panose="020B0604030504040204" pitchFamily="50" charset="-128"/>
              </a:rPr>
              <a:t>)</a:t>
            </a:r>
          </a:p>
          <a:p>
            <a:pPr marL="319922" lvl="1" indent="-232172" defTabSz="742950">
              <a:buClr>
                <a:srgbClr val="FE9341"/>
              </a:buClr>
              <a:buFont typeface="Arial" panose="020B0604020202020204" pitchFamily="34" charset="0"/>
              <a:buChar char="•"/>
              <a:defRPr/>
            </a:pP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6" name="テキスト ボックス 15">
            <a:extLst>
              <a:ext uri="{FF2B5EF4-FFF2-40B4-BE49-F238E27FC236}">
                <a16:creationId xmlns:a16="http://schemas.microsoft.com/office/drawing/2014/main" id="{CAA536B9-4FDF-10F0-2507-6D8EA752B2CB}"/>
              </a:ext>
            </a:extLst>
          </p:cNvPr>
          <p:cNvSpPr txBox="1"/>
          <p:nvPr/>
        </p:nvSpPr>
        <p:spPr>
          <a:xfrm>
            <a:off x="5762652" y="1064072"/>
            <a:ext cx="3647973"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300"/>
              <a:t>目指す姿</a:t>
            </a:r>
            <a:endParaRPr lang="en-US" altLang="ja-JP" sz="1300"/>
          </a:p>
        </p:txBody>
      </p:sp>
      <p:sp>
        <p:nvSpPr>
          <p:cNvPr id="17" name="テキスト ボックス 42">
            <a:extLst>
              <a:ext uri="{FF2B5EF4-FFF2-40B4-BE49-F238E27FC236}">
                <a16:creationId xmlns:a16="http://schemas.microsoft.com/office/drawing/2014/main" id="{6CB4EB90-1FBE-F62D-C4C0-623A73EBD8FF}"/>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現状の課題と目指す姿</a:t>
            </a:r>
          </a:p>
        </p:txBody>
      </p:sp>
    </p:spTree>
    <p:extLst>
      <p:ext uri="{BB962C8B-B14F-4D97-AF65-F5344CB8AC3E}">
        <p14:creationId xmlns:p14="http://schemas.microsoft.com/office/powerpoint/2010/main" val="1021028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BD00E4B8-67F6-B5B7-901E-45A61B1C676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8" imgW="404" imgH="405" progId="TCLayout.ActiveDocument.1">
                  <p:embed/>
                </p:oleObj>
              </mc:Choice>
              <mc:Fallback>
                <p:oleObj name="think-cellスライド" r:id="rId8" imgW="404" imgH="405" progId="TCLayout.ActiveDocument.1">
                  <p:embed/>
                  <p:pic>
                    <p:nvPicPr>
                      <p:cNvPr id="50" name="think-cell data - do not delete" hidden="1">
                        <a:extLst>
                          <a:ext uri="{FF2B5EF4-FFF2-40B4-BE49-F238E27FC236}">
                            <a16:creationId xmlns:a16="http://schemas.microsoft.com/office/drawing/2014/main" id="{BD00E4B8-67F6-B5B7-901E-45A61B1C6764}"/>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7" name="テキスト ボックス 26">
            <a:extLst>
              <a:ext uri="{FF2B5EF4-FFF2-40B4-BE49-F238E27FC236}">
                <a16:creationId xmlns:a16="http://schemas.microsoft.com/office/drawing/2014/main" id="{A7B59292-CE1D-DD72-DA80-EC63536D81C2}"/>
              </a:ext>
            </a:extLst>
          </p:cNvPr>
          <p:cNvSpPr txBox="1"/>
          <p:nvPr/>
        </p:nvSpPr>
        <p:spPr>
          <a:xfrm>
            <a:off x="4261464" y="1546592"/>
            <a:ext cx="5418846" cy="4931053"/>
          </a:xfrm>
          <a:prstGeom prst="rect">
            <a:avLst/>
          </a:prstGeom>
          <a:noFill/>
          <a:ln>
            <a:solidFill>
              <a:schemeClr val="tx2"/>
            </a:solidFill>
          </a:ln>
          <a:extLst>
            <a:ext uri="{909E8E84-426E-40DD-AFC4-6F175D3DCCD1}">
              <a14:hiddenFill xmlns:a14="http://schemas.microsoft.com/office/drawing/2010/main">
                <a:solidFill>
                  <a:srgbClr val="FF8222"/>
                </a:solidFill>
              </a14:hiddenFill>
            </a:ext>
          </a:extLst>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altLang="ja-JP" sz="1300" dirty="0"/>
          </a:p>
        </p:txBody>
      </p:sp>
      <p:sp>
        <p:nvSpPr>
          <p:cNvPr id="47" name="テキスト ボックス 46">
            <a:extLst>
              <a:ext uri="{FF2B5EF4-FFF2-40B4-BE49-F238E27FC236}">
                <a16:creationId xmlns:a16="http://schemas.microsoft.com/office/drawing/2014/main" id="{475B2836-C0A2-E3A2-E531-CBA9FE5C92ED}"/>
              </a:ext>
            </a:extLst>
          </p:cNvPr>
          <p:cNvSpPr txBox="1"/>
          <p:nvPr/>
        </p:nvSpPr>
        <p:spPr>
          <a:xfrm>
            <a:off x="511875" y="1546592"/>
            <a:ext cx="3610720" cy="4931053"/>
          </a:xfrm>
          <a:prstGeom prst="rect">
            <a:avLst/>
          </a:prstGeom>
          <a:noFill/>
          <a:ln>
            <a:solidFill>
              <a:schemeClr val="tx2"/>
            </a:solidFill>
          </a:ln>
          <a:extLst>
            <a:ext uri="{909E8E84-426E-40DD-AFC4-6F175D3DCCD1}">
              <a14:hiddenFill xmlns:a14="http://schemas.microsoft.com/office/drawing/2010/main">
                <a:solidFill>
                  <a:srgbClr val="FF8222"/>
                </a:solidFill>
              </a14:hiddenFill>
            </a:ext>
          </a:extLst>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endParaRPr lang="en-US" altLang="ja-JP" sz="1300"/>
          </a:p>
        </p:txBody>
      </p:sp>
      <p:sp>
        <p:nvSpPr>
          <p:cNvPr id="2" name="タイトル 1">
            <a:extLst>
              <a:ext uri="{FF2B5EF4-FFF2-40B4-BE49-F238E27FC236}">
                <a16:creationId xmlns:a16="http://schemas.microsoft.com/office/drawing/2014/main" id="{979906A6-79F6-950D-CBC7-93EB34A24506}"/>
              </a:ext>
            </a:extLst>
          </p:cNvPr>
          <p:cNvSpPr>
            <a:spLocks noGrp="1"/>
          </p:cNvSpPr>
          <p:nvPr>
            <p:ph type="title"/>
          </p:nvPr>
        </p:nvSpPr>
        <p:spPr/>
        <p:txBody>
          <a:bodyPr vert="horz"/>
          <a:lstStyle/>
          <a:p>
            <a:r>
              <a:rPr kumimoji="1" lang="ja-JP" altLang="en-US">
                <a:latin typeface="Meiryo UI" panose="020B0604030504040204" pitchFamily="50" charset="-128"/>
                <a:ea typeface="Meiryo UI" panose="020B0604030504040204" pitchFamily="50" charset="-128"/>
              </a:rPr>
              <a:t>これまでの取り組み状況と今後の実現ステップ</a:t>
            </a:r>
            <a:endParaRPr kumimoji="1" lang="en-US">
              <a:latin typeface="Meiryo UI" panose="020B0604030504040204" pitchFamily="50" charset="-128"/>
              <a:ea typeface="Meiryo UI" panose="020B0604030504040204" pitchFamily="50" charset="-128"/>
            </a:endParaRPr>
          </a:p>
        </p:txBody>
      </p:sp>
      <p:sp>
        <p:nvSpPr>
          <p:cNvPr id="4" name="Rectangle 44">
            <a:extLst>
              <a:ext uri="{FF2B5EF4-FFF2-40B4-BE49-F238E27FC236}">
                <a16:creationId xmlns:a16="http://schemas.microsoft.com/office/drawing/2014/main" id="{36D49E9A-B162-D907-0639-473A715F66C4}"/>
              </a:ext>
            </a:extLst>
          </p:cNvPr>
          <p:cNvSpPr/>
          <p:nvPr/>
        </p:nvSpPr>
        <p:spPr>
          <a:xfrm>
            <a:off x="6138275"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138" dirty="0">
                <a:solidFill>
                  <a:srgbClr val="575757"/>
                </a:solidFill>
                <a:latin typeface="Meiryo UI" panose="020B0604030504040204" pitchFamily="50" charset="-128"/>
                <a:ea typeface="Meiryo UI" panose="020B0604030504040204" pitchFamily="50" charset="-128"/>
              </a:rPr>
              <a:t>XXX</a:t>
            </a:r>
          </a:p>
          <a:p>
            <a:pPr defTabSz="742950">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当該地域において、本オンデマンドバスの実装。</a:t>
            </a:r>
            <a:endParaRPr kumimoji="1" lang="en-US" altLang="ja-JP" sz="1138" dirty="0">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運行主体会社 </a:t>
            </a:r>
            <a:r>
              <a:rPr kumimoji="1" lang="en-US" altLang="ja-JP" sz="1138" dirty="0">
                <a:solidFill>
                  <a:srgbClr val="3EAD92"/>
                </a:solidFill>
                <a:latin typeface="Meiryo UI" panose="020B0604030504040204" pitchFamily="50" charset="-128"/>
                <a:ea typeface="Meiryo UI" panose="020B0604030504040204" pitchFamily="50" charset="-128"/>
              </a:rPr>
              <a:t>(</a:t>
            </a:r>
            <a:r>
              <a:rPr kumimoji="1" lang="ja-JP" altLang="en-US" sz="1138" dirty="0">
                <a:solidFill>
                  <a:srgbClr val="3EAD92"/>
                </a:solidFill>
                <a:latin typeface="Meiryo UI" panose="020B0604030504040204" pitchFamily="50" charset="-128"/>
                <a:ea typeface="Meiryo UI" panose="020B0604030504040204" pitchFamily="50" charset="-128"/>
              </a:rPr>
              <a:t>市と</a:t>
            </a:r>
            <a:r>
              <a:rPr kumimoji="1" lang="en-US" altLang="ja-JP" sz="1138" dirty="0">
                <a:solidFill>
                  <a:srgbClr val="3EAD92"/>
                </a:solidFill>
                <a:latin typeface="Meiryo UI" panose="020B0604030504040204" pitchFamily="50" charset="-128"/>
                <a:ea typeface="Meiryo UI" panose="020B0604030504040204" pitchFamily="50" charset="-128"/>
              </a:rPr>
              <a:t>XX</a:t>
            </a:r>
            <a:r>
              <a:rPr kumimoji="1" lang="ja-JP" altLang="en-US" sz="1138" dirty="0">
                <a:solidFill>
                  <a:srgbClr val="3EAD92"/>
                </a:solidFill>
                <a:latin typeface="Meiryo UI" panose="020B0604030504040204" pitchFamily="50" charset="-128"/>
                <a:ea typeface="Meiryo UI" panose="020B0604030504040204" pitchFamily="50" charset="-128"/>
              </a:rPr>
              <a:t>が出資</a:t>
            </a:r>
            <a:r>
              <a:rPr kumimoji="1" lang="en-US" altLang="ja-JP" sz="1138" dirty="0">
                <a:solidFill>
                  <a:srgbClr val="3EAD92"/>
                </a:solidFill>
                <a:latin typeface="Meiryo UI" panose="020B0604030504040204" pitchFamily="50" charset="-128"/>
                <a:ea typeface="Meiryo UI" panose="020B0604030504040204" pitchFamily="50" charset="-128"/>
              </a:rPr>
              <a:t>)</a:t>
            </a:r>
            <a:r>
              <a:rPr kumimoji="1" lang="ja-JP" altLang="en-US" sz="1138" dirty="0">
                <a:solidFill>
                  <a:srgbClr val="3EAD92"/>
                </a:solidFill>
                <a:latin typeface="Meiryo UI" panose="020B0604030504040204" pitchFamily="50" charset="-128"/>
                <a:ea typeface="Meiryo UI" panose="020B0604030504040204" pitchFamily="50" charset="-128"/>
              </a:rPr>
              <a:t> 設立</a:t>
            </a:r>
            <a:endParaRPr kumimoji="1" lang="en-US" altLang="ja-JP" sz="1138" dirty="0">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市内全域でオンデマンド交通開始</a:t>
            </a:r>
            <a:endParaRPr kumimoji="1" lang="en-US" altLang="ja-JP" sz="1138" dirty="0">
              <a:solidFill>
                <a:srgbClr val="3EAD92"/>
              </a:solidFill>
              <a:latin typeface="Meiryo UI" panose="020B0604030504040204" pitchFamily="50" charset="-128"/>
              <a:ea typeface="Meiryo UI" panose="020B0604030504040204" pitchFamily="50" charset="-128"/>
            </a:endParaRPr>
          </a:p>
          <a:p>
            <a:pPr marL="87750" lvl="1" defTabSz="742950">
              <a:buClr>
                <a:srgbClr val="FF8222"/>
              </a:buClr>
              <a:defRPr/>
            </a:pPr>
            <a:endParaRPr kumimoji="1" lang="en-US" altLang="ja-JP" sz="1138" dirty="0">
              <a:solidFill>
                <a:srgbClr val="575757"/>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更に、展開余地を検証するための要件を具体化し、</a:t>
            </a:r>
            <a:br>
              <a:rPr kumimoji="1" lang="en-US" altLang="ja-JP" sz="1138" dirty="0">
                <a:solidFill>
                  <a:srgbClr val="3EAD92"/>
                </a:solidFill>
                <a:latin typeface="Meiryo UI" panose="020B0604030504040204" pitchFamily="50" charset="-128"/>
                <a:ea typeface="Meiryo UI" panose="020B0604030504040204" pitchFamily="50" charset="-128"/>
              </a:rPr>
            </a:br>
            <a:r>
              <a:rPr kumimoji="1" lang="ja-JP" altLang="en-US" sz="1138" dirty="0">
                <a:solidFill>
                  <a:srgbClr val="3EAD92"/>
                </a:solidFill>
                <a:latin typeface="Meiryo UI" panose="020B0604030504040204" pitchFamily="50" charset="-128"/>
                <a:ea typeface="Meiryo UI" panose="020B0604030504040204" pitchFamily="50" charset="-128"/>
              </a:rPr>
              <a:t>ソリューションを汎用化</a:t>
            </a:r>
            <a:endParaRPr kumimoji="1" lang="en-US" altLang="ja-JP" sz="1138" dirty="0">
              <a:solidFill>
                <a:srgbClr val="3EAD92"/>
              </a:solidFill>
              <a:latin typeface="Meiryo UI" panose="020B0604030504040204" pitchFamily="50" charset="-128"/>
              <a:ea typeface="Meiryo UI" panose="020B0604030504040204" pitchFamily="50" charset="-128"/>
            </a:endParaRPr>
          </a:p>
        </p:txBody>
      </p:sp>
      <p:sp>
        <p:nvSpPr>
          <p:cNvPr id="5" name="TextBox 46">
            <a:extLst>
              <a:ext uri="{FF2B5EF4-FFF2-40B4-BE49-F238E27FC236}">
                <a16:creationId xmlns:a16="http://schemas.microsoft.com/office/drawing/2014/main" id="{4A67D19B-EEE1-31DC-B8DD-B7129E5B45D7}"/>
              </a:ext>
            </a:extLst>
          </p:cNvPr>
          <p:cNvSpPr txBox="1"/>
          <p:nvPr/>
        </p:nvSpPr>
        <p:spPr>
          <a:xfrm>
            <a:off x="7936177"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defPPr>
              <a:defRPr lang="en-US"/>
            </a:defPPr>
            <a:lvl2pPr marL="108000" lvl="1">
              <a:buClr>
                <a:schemeClr val="tx2"/>
              </a:buClr>
              <a:defRPr kumimoji="1" sz="1600">
                <a:solidFill>
                  <a:schemeClr val="tx1"/>
                </a:solidFill>
                <a:latin typeface="Trebuchet MS" panose="020B0603020202020204" pitchFamily="34" charset="0"/>
                <a:ea typeface="Meiryo UI" panose="020B0604030504040204" pitchFamily="50" charset="-128"/>
              </a:defRPr>
            </a:lvl2pPr>
          </a:lstStyle>
          <a:p>
            <a:pPr marL="0" lvl="1" defTabSz="742950">
              <a:buClr>
                <a:srgbClr val="FF8222"/>
              </a:buClr>
              <a:defRPr/>
            </a:pPr>
            <a:r>
              <a:rPr lang="en-US" altLang="ja-JP" sz="1138" dirty="0">
                <a:solidFill>
                  <a:srgbClr val="575757"/>
                </a:solidFill>
                <a:latin typeface="Meiryo UI" panose="020B0604030504040204" pitchFamily="50" charset="-128"/>
              </a:rPr>
              <a:t>XXX</a:t>
            </a:r>
          </a:p>
          <a:p>
            <a:pPr defTabSz="742950">
              <a:buFont typeface="Trebuchet MS" panose="020B0603020202020204" pitchFamily="34" charset="0"/>
              <a:buChar char="​"/>
              <a:defRPr/>
            </a:pPr>
            <a:r>
              <a:rPr kumimoji="1" lang="en-US" altLang="ja-JP" sz="1138" dirty="0">
                <a:solidFill>
                  <a:srgbClr val="3EAD92"/>
                </a:solidFill>
                <a:latin typeface="Meiryo UI" panose="020B0604030504040204" pitchFamily="50" charset="-128"/>
                <a:ea typeface="Meiryo UI" panose="020B0604030504040204" pitchFamily="50" charset="-128"/>
              </a:rPr>
              <a:t>XXX</a:t>
            </a:r>
            <a:r>
              <a:rPr kumimoji="1" lang="ja-JP" altLang="en-US" sz="1138" dirty="0">
                <a:solidFill>
                  <a:srgbClr val="3EAD92"/>
                </a:solidFill>
                <a:latin typeface="Meiryo UI" panose="020B0604030504040204" pitchFamily="50" charset="-128"/>
                <a:ea typeface="Meiryo UI" panose="020B0604030504040204" pitchFamily="50" charset="-128"/>
              </a:rPr>
              <a:t>地域でのオンデマンドバスの横展開</a:t>
            </a:r>
            <a:endParaRPr kumimoji="1" lang="en-US" altLang="ja-JP" sz="1138" dirty="0">
              <a:solidFill>
                <a:srgbClr val="3EAD92"/>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endParaRPr kumimoji="1" lang="en-US" altLang="ja-JP" sz="1138" dirty="0">
              <a:solidFill>
                <a:srgbClr val="3EAD92"/>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更に、当該地域においては、</a:t>
            </a:r>
            <a:endParaRPr kumimoji="1" lang="en-US" altLang="ja-JP" sz="1138" dirty="0">
              <a:solidFill>
                <a:srgbClr val="3EAD92"/>
              </a:solidFill>
              <a:latin typeface="Meiryo UI" panose="020B0604030504040204" pitchFamily="50" charset="-128"/>
              <a:ea typeface="Meiryo UI" panose="020B0604030504040204" pitchFamily="50" charset="-128"/>
            </a:endParaRPr>
          </a:p>
          <a:p>
            <a:pPr defTabSz="742950">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地域</a:t>
            </a:r>
            <a:r>
              <a:rPr kumimoji="1" lang="en-US" altLang="ja-JP" sz="1138" dirty="0">
                <a:solidFill>
                  <a:srgbClr val="3EAD92"/>
                </a:solidFill>
                <a:latin typeface="Meiryo UI" panose="020B0604030504040204" pitchFamily="50" charset="-128"/>
                <a:ea typeface="Meiryo UI" panose="020B0604030504040204" pitchFamily="50" charset="-128"/>
              </a:rPr>
              <a:t>Maas</a:t>
            </a:r>
            <a:r>
              <a:rPr kumimoji="1" lang="ja-JP" altLang="en-US" sz="1138" dirty="0">
                <a:solidFill>
                  <a:srgbClr val="3EAD92"/>
                </a:solidFill>
                <a:latin typeface="Meiryo UI" panose="020B0604030504040204" pitchFamily="50" charset="-128"/>
                <a:ea typeface="Meiryo UI" panose="020B0604030504040204" pitchFamily="50" charset="-128"/>
              </a:rPr>
              <a:t>の導入を進める</a:t>
            </a:r>
            <a:endParaRPr kumimoji="1" lang="en-US" altLang="ja-JP" sz="1138" dirty="0">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lang="ja-JP" altLang="en-US" sz="1138" dirty="0">
                <a:solidFill>
                  <a:srgbClr val="3EAD92"/>
                </a:solidFill>
                <a:latin typeface="Meiryo UI" panose="020B0604030504040204" pitchFamily="50" charset="-128"/>
              </a:rPr>
              <a:t>交通機関を運行する会社の連携体制構築</a:t>
            </a:r>
            <a:endParaRPr lang="en-US" altLang="ja-JP" sz="1138" dirty="0">
              <a:solidFill>
                <a:srgbClr val="3EAD92"/>
              </a:solidFill>
              <a:latin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lang="ja-JP" altLang="en-US" sz="1138" dirty="0">
                <a:solidFill>
                  <a:srgbClr val="3EAD92"/>
                </a:solidFill>
                <a:latin typeface="Meiryo UI" panose="020B0604030504040204" pitchFamily="50" charset="-128"/>
              </a:rPr>
              <a:t>利用者、ユースケースの確認</a:t>
            </a:r>
            <a:endParaRPr lang="en-US" altLang="ja-JP" sz="1138" dirty="0">
              <a:solidFill>
                <a:srgbClr val="3EAD92"/>
              </a:solidFill>
              <a:latin typeface="Meiryo UI" panose="020B0604030504040204" pitchFamily="50" charset="-128"/>
            </a:endParaRPr>
          </a:p>
        </p:txBody>
      </p:sp>
      <p:sp>
        <p:nvSpPr>
          <p:cNvPr id="6" name="ValueChainStarter">
            <a:extLst>
              <a:ext uri="{FF2B5EF4-FFF2-40B4-BE49-F238E27FC236}">
                <a16:creationId xmlns:a16="http://schemas.microsoft.com/office/drawing/2014/main" id="{A2F7BB75-B490-4A81-CC5F-2E93B248ABFD}"/>
              </a:ext>
            </a:extLst>
          </p:cNvPr>
          <p:cNvSpPr>
            <a:spLocks noChangeArrowheads="1"/>
          </p:cNvSpPr>
          <p:nvPr>
            <p:custDataLst>
              <p:tags r:id="rId2"/>
            </p:custDataLst>
          </p:nvPr>
        </p:nvSpPr>
        <p:spPr bwMode="gray">
          <a:xfrm>
            <a:off x="4290286"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dirty="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2025</a:t>
            </a:r>
          </a:p>
        </p:txBody>
      </p:sp>
      <p:sp>
        <p:nvSpPr>
          <p:cNvPr id="7" name="正方形/長方形 6">
            <a:extLst>
              <a:ext uri="{FF2B5EF4-FFF2-40B4-BE49-F238E27FC236}">
                <a16:creationId xmlns:a16="http://schemas.microsoft.com/office/drawing/2014/main" id="{5353012D-E4FE-EA12-C0DD-EAA79C1DADC2}"/>
              </a:ext>
            </a:extLst>
          </p:cNvPr>
          <p:cNvSpPr/>
          <p:nvPr/>
        </p:nvSpPr>
        <p:spPr>
          <a:xfrm>
            <a:off x="4290285"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zh-TW" altLang="en-US" sz="1138">
                <a:solidFill>
                  <a:srgbClr val="575757"/>
                </a:solidFill>
                <a:latin typeface="Meiryo UI" panose="020B0604030504040204" pitchFamily="50" charset="-128"/>
                <a:ea typeface="Meiryo UI" panose="020B0604030504040204" pitchFamily="50" charset="-128"/>
              </a:rPr>
              <a:t>実証</a:t>
            </a:r>
            <a:endParaRPr kumimoji="1" lang="en-US" altLang="zh-TW" sz="1138">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12AE3FD0-4B60-F86F-76B3-57E9A2BA25C4}"/>
              </a:ext>
            </a:extLst>
          </p:cNvPr>
          <p:cNvSpPr/>
          <p:nvPr/>
        </p:nvSpPr>
        <p:spPr>
          <a:xfrm>
            <a:off x="7936177"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138" dirty="0">
                <a:solidFill>
                  <a:srgbClr val="575757"/>
                </a:solidFill>
                <a:latin typeface="Meiryo UI" panose="020B0604030504040204" pitchFamily="50" charset="-128"/>
                <a:ea typeface="Meiryo UI" panose="020B0604030504040204" pitchFamily="50" charset="-128"/>
              </a:rPr>
              <a:t>横展開</a:t>
            </a:r>
            <a:br>
              <a:rPr kumimoji="1" lang="en-US" altLang="ja-JP" sz="1138" dirty="0">
                <a:solidFill>
                  <a:srgbClr val="575757"/>
                </a:solidFill>
                <a:latin typeface="Meiryo UI" panose="020B0604030504040204" pitchFamily="50" charset="-128"/>
                <a:ea typeface="Meiryo UI" panose="020B0604030504040204" pitchFamily="50" charset="-128"/>
              </a:rPr>
            </a:br>
            <a:r>
              <a:rPr kumimoji="1" lang="ja-JP" altLang="en-US" sz="1138" dirty="0">
                <a:solidFill>
                  <a:srgbClr val="575757"/>
                </a:solidFill>
                <a:latin typeface="Meiryo UI" panose="020B0604030504040204" pitchFamily="50" charset="-128"/>
                <a:ea typeface="Meiryo UI" panose="020B0604030504040204" pitchFamily="50" charset="-128"/>
              </a:rPr>
              <a:t>（最終的なゴール）</a:t>
            </a:r>
          </a:p>
        </p:txBody>
      </p:sp>
      <p:sp>
        <p:nvSpPr>
          <p:cNvPr id="9" name="正方形/長方形 8">
            <a:extLst>
              <a:ext uri="{FF2B5EF4-FFF2-40B4-BE49-F238E27FC236}">
                <a16:creationId xmlns:a16="http://schemas.microsoft.com/office/drawing/2014/main" id="{EAFA412B-44BF-F8DD-0598-D1A12E540F7F}"/>
              </a:ext>
            </a:extLst>
          </p:cNvPr>
          <p:cNvSpPr/>
          <p:nvPr/>
        </p:nvSpPr>
        <p:spPr>
          <a:xfrm>
            <a:off x="6138275"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ja-JP" altLang="en-US" sz="1138" dirty="0">
                <a:solidFill>
                  <a:srgbClr val="575757"/>
                </a:solidFill>
                <a:latin typeface="Meiryo UI" panose="020B0604030504040204" pitchFamily="50" charset="-128"/>
                <a:ea typeface="Meiryo UI" panose="020B0604030504040204" pitchFamily="50" charset="-128"/>
              </a:rPr>
              <a:t>実装</a:t>
            </a:r>
            <a:endParaRPr kumimoji="1" lang="en-US" altLang="zh-TW" sz="1138" dirty="0">
              <a:solidFill>
                <a:srgbClr val="575757"/>
              </a:solidFill>
              <a:latin typeface="Meiryo UI" panose="020B0604030504040204" pitchFamily="50" charset="-128"/>
              <a:ea typeface="Meiryo UI" panose="020B0604030504040204" pitchFamily="50" charset="-128"/>
            </a:endParaRPr>
          </a:p>
        </p:txBody>
      </p:sp>
      <p:sp>
        <p:nvSpPr>
          <p:cNvPr id="10" name="Rectangle 44">
            <a:extLst>
              <a:ext uri="{FF2B5EF4-FFF2-40B4-BE49-F238E27FC236}">
                <a16:creationId xmlns:a16="http://schemas.microsoft.com/office/drawing/2014/main" id="{43056E67-81B6-6EEE-3A4F-912177448D58}"/>
              </a:ext>
            </a:extLst>
          </p:cNvPr>
          <p:cNvSpPr/>
          <p:nvPr/>
        </p:nvSpPr>
        <p:spPr>
          <a:xfrm>
            <a:off x="4290285"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138" dirty="0">
                <a:solidFill>
                  <a:srgbClr val="575757"/>
                </a:solidFill>
                <a:latin typeface="Meiryo UI" panose="020B0604030504040204" pitchFamily="50" charset="-128"/>
                <a:ea typeface="Meiryo UI" panose="020B0604030504040204" pitchFamily="50" charset="-128"/>
              </a:rPr>
              <a:t>XXX</a:t>
            </a:r>
          </a:p>
          <a:p>
            <a:pPr defTabSz="742950">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オンデマンドバスの市内全域での運用による、技術的検証及び費用対効果の評価</a:t>
            </a:r>
            <a:endParaRPr kumimoji="1" lang="en-US" altLang="ja-JP" sz="1138" dirty="0">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不感地帯を</a:t>
            </a:r>
            <a:r>
              <a:rPr kumimoji="1" lang="en-US" altLang="ja-JP" sz="1138" dirty="0">
                <a:solidFill>
                  <a:srgbClr val="3EAD92"/>
                </a:solidFill>
                <a:latin typeface="Meiryo UI" panose="020B0604030504040204" pitchFamily="50" charset="-128"/>
                <a:ea typeface="Meiryo UI" panose="020B0604030504040204" pitchFamily="50" charset="-128"/>
              </a:rPr>
              <a:t>L5G</a:t>
            </a:r>
            <a:r>
              <a:rPr kumimoji="1" lang="ja-JP" altLang="en-US" sz="1138" dirty="0">
                <a:solidFill>
                  <a:srgbClr val="3EAD92"/>
                </a:solidFill>
                <a:latin typeface="Meiryo UI" panose="020B0604030504040204" pitchFamily="50" charset="-128"/>
                <a:ea typeface="Meiryo UI" panose="020B0604030504040204" pitchFamily="50" charset="-128"/>
              </a:rPr>
              <a:t>で補った場合の通信の安定性および自動運転システムの安全性を検証</a:t>
            </a:r>
          </a:p>
          <a:p>
            <a:pPr marL="263250" lvl="1" indent="-175500" defTabSz="742950">
              <a:buClr>
                <a:srgbClr val="FF8D36"/>
              </a:buClr>
              <a:buFont typeface="Trebuchet MS" panose="020B0603020202020204" pitchFamily="34" charset="0"/>
              <a:buChar char="•"/>
              <a:defRPr/>
            </a:pPr>
            <a:r>
              <a:rPr kumimoji="1" lang="ja-JP" altLang="en-US" sz="1138" dirty="0">
                <a:solidFill>
                  <a:srgbClr val="3EAD92"/>
                </a:solidFill>
                <a:latin typeface="Meiryo UI" panose="020B0604030504040204" pitchFamily="50" charset="-128"/>
                <a:ea typeface="Meiryo UI" panose="020B0604030504040204" pitchFamily="50" charset="-128"/>
              </a:rPr>
              <a:t>利用者の満足度や外出頻度の変化を調査し、社会的な効果を測定（予約方法の使いやすさや利用頻度も含む）</a:t>
            </a:r>
            <a:endParaRPr kumimoji="1" lang="en-US" altLang="ja-JP" sz="1138" dirty="0">
              <a:solidFill>
                <a:srgbClr val="575757"/>
              </a:solidFill>
              <a:latin typeface="Meiryo UI" panose="020B0604030504040204" pitchFamily="50" charset="-128"/>
              <a:ea typeface="Meiryo UI" panose="020B0604030504040204" pitchFamily="50" charset="-128"/>
            </a:endParaRPr>
          </a:p>
        </p:txBody>
      </p:sp>
      <p:sp>
        <p:nvSpPr>
          <p:cNvPr id="17" name="ValueChainStarter">
            <a:extLst>
              <a:ext uri="{FF2B5EF4-FFF2-40B4-BE49-F238E27FC236}">
                <a16:creationId xmlns:a16="http://schemas.microsoft.com/office/drawing/2014/main" id="{66E1F56E-FC6D-C092-61EE-C9D2EA40F19C}"/>
              </a:ext>
            </a:extLst>
          </p:cNvPr>
          <p:cNvSpPr>
            <a:spLocks noChangeArrowheads="1"/>
          </p:cNvSpPr>
          <p:nvPr>
            <p:custDataLst>
              <p:tags r:id="rId3"/>
            </p:custDataLst>
          </p:nvPr>
        </p:nvSpPr>
        <p:spPr bwMode="gray">
          <a:xfrm>
            <a:off x="6123199"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dirty="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2026</a:t>
            </a:r>
          </a:p>
        </p:txBody>
      </p:sp>
      <p:sp>
        <p:nvSpPr>
          <p:cNvPr id="18" name="ValueChainStarter">
            <a:extLst>
              <a:ext uri="{FF2B5EF4-FFF2-40B4-BE49-F238E27FC236}">
                <a16:creationId xmlns:a16="http://schemas.microsoft.com/office/drawing/2014/main" id="{475911CD-E9AD-0AF3-644B-C3A6668DC6EF}"/>
              </a:ext>
            </a:extLst>
          </p:cNvPr>
          <p:cNvSpPr>
            <a:spLocks noChangeArrowheads="1"/>
          </p:cNvSpPr>
          <p:nvPr>
            <p:custDataLst>
              <p:tags r:id="rId4"/>
            </p:custDataLst>
          </p:nvPr>
        </p:nvSpPr>
        <p:spPr bwMode="gray">
          <a:xfrm>
            <a:off x="7936177"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dirty="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2027~202X</a:t>
            </a:r>
          </a:p>
        </p:txBody>
      </p:sp>
      <p:sp>
        <p:nvSpPr>
          <p:cNvPr id="26" name="テキスト ボックス 25">
            <a:extLst>
              <a:ext uri="{FF2B5EF4-FFF2-40B4-BE49-F238E27FC236}">
                <a16:creationId xmlns:a16="http://schemas.microsoft.com/office/drawing/2014/main" id="{1A61331E-48C3-043F-2086-0795DE101FEA}"/>
              </a:ext>
            </a:extLst>
          </p:cNvPr>
          <p:cNvSpPr txBox="1"/>
          <p:nvPr/>
        </p:nvSpPr>
        <p:spPr>
          <a:xfrm>
            <a:off x="4261464" y="1147313"/>
            <a:ext cx="5418846"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300"/>
              <a:t>目指す姿に向けた実現ステップ</a:t>
            </a:r>
            <a:endParaRPr lang="en-US" altLang="ja-JP" sz="1300"/>
          </a:p>
        </p:txBody>
      </p:sp>
      <p:sp>
        <p:nvSpPr>
          <p:cNvPr id="29" name="Rectangle 2">
            <a:extLst>
              <a:ext uri="{FF2B5EF4-FFF2-40B4-BE49-F238E27FC236}">
                <a16:creationId xmlns:a16="http://schemas.microsoft.com/office/drawing/2014/main" id="{5592ADAB-BAB5-15BC-2C7C-7300C51392F0}"/>
              </a:ext>
            </a:extLst>
          </p:cNvPr>
          <p:cNvSpPr/>
          <p:nvPr/>
        </p:nvSpPr>
        <p:spPr>
          <a:xfrm>
            <a:off x="7164150" y="1141204"/>
            <a:ext cx="2229975" cy="305985"/>
          </a:xfrm>
          <a:prstGeom prst="wedgeRectCallout">
            <a:avLst>
              <a:gd name="adj1" fmla="val 36814"/>
              <a:gd name="adj2" fmla="val 93531"/>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a:solidFill>
                  <a:srgbClr val="575757"/>
                </a:solidFill>
                <a:latin typeface="Trebuchet MS" panose="020B0603020202020204" pitchFamily="34" charset="0"/>
                <a:ea typeface="Meiryo UI" panose="020B0604030504040204" pitchFamily="50" charset="-128"/>
              </a:rPr>
              <a:t>該当する年度を記載すること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p:txBody>
      </p:sp>
      <p:sp>
        <p:nvSpPr>
          <p:cNvPr id="30" name="Rectangle 44">
            <a:extLst>
              <a:ext uri="{FF2B5EF4-FFF2-40B4-BE49-F238E27FC236}">
                <a16:creationId xmlns:a16="http://schemas.microsoft.com/office/drawing/2014/main" id="{A01FA977-773E-E0C5-48D4-DB33EAFCD480}"/>
              </a:ext>
            </a:extLst>
          </p:cNvPr>
          <p:cNvSpPr/>
          <p:nvPr/>
        </p:nvSpPr>
        <p:spPr>
          <a:xfrm>
            <a:off x="580560"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138">
                <a:solidFill>
                  <a:srgbClr val="575757"/>
                </a:solidFill>
                <a:latin typeface="Meiryo UI" panose="020B0604030504040204" pitchFamily="50" charset="-128"/>
                <a:ea typeface="Meiryo UI" panose="020B0604030504040204" pitchFamily="50" charset="-128"/>
              </a:rPr>
              <a:t>XXX</a:t>
            </a:r>
          </a:p>
          <a:p>
            <a:pPr defTabSz="742950">
              <a:buFont typeface="Trebuchet MS" panose="020B0603020202020204" pitchFamily="34" charset="0"/>
              <a:buChar char="​"/>
              <a:defRPr/>
            </a:pPr>
            <a:r>
              <a:rPr kumimoji="1" lang="ja-JP" altLang="en-US" sz="1138">
                <a:solidFill>
                  <a:srgbClr val="3EAD92"/>
                </a:solidFill>
                <a:latin typeface="Meiryo UI" panose="020B0604030504040204" pitchFamily="50" charset="-128"/>
                <a:ea typeface="Meiryo UI" panose="020B0604030504040204" pitchFamily="50" charset="-128"/>
              </a:rPr>
              <a:t>中山間地域でのオンデマンドバスの実証</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r>
              <a:rPr kumimoji="1" lang="ja-JP" altLang="en-US" sz="1138">
                <a:solidFill>
                  <a:srgbClr val="3EAD92"/>
                </a:solidFill>
                <a:latin typeface="Meiryo UI" panose="020B0604030504040204" pitchFamily="50" charset="-128"/>
                <a:ea typeface="Meiryo UI" panose="020B0604030504040204" pitchFamily="50" charset="-128"/>
              </a:rPr>
              <a:t>のニーズの把握</a:t>
            </a:r>
            <a:endParaRPr kumimoji="1" lang="en-US" altLang="ja-JP" sz="1138">
              <a:solidFill>
                <a:srgbClr val="3EAD92"/>
              </a:solidFill>
              <a:latin typeface="Meiryo UI" panose="020B0604030504040204" pitchFamily="50" charset="-128"/>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en-US" altLang="ja-JP" sz="1138">
                <a:solidFill>
                  <a:srgbClr val="3EAD92"/>
                </a:solidFill>
                <a:latin typeface="Meiryo UI" panose="020B0604030504040204" pitchFamily="50" charset="-128"/>
                <a:ea typeface="Meiryo UI" panose="020B0604030504040204" pitchFamily="50" charset="-128"/>
              </a:rPr>
              <a:t>XXX</a:t>
            </a:r>
            <a:r>
              <a:rPr kumimoji="1" lang="ja-JP" altLang="en-US" sz="1138">
                <a:solidFill>
                  <a:srgbClr val="3EAD92"/>
                </a:solidFill>
                <a:latin typeface="Meiryo UI" panose="020B0604030504040204" pitchFamily="50" charset="-128"/>
                <a:ea typeface="Meiryo UI" panose="020B0604030504040204" pitchFamily="50" charset="-128"/>
              </a:rPr>
              <a:t>に関する課題が大きく、対応を強化する必要</a:t>
            </a:r>
            <a:endParaRPr kumimoji="1" lang="en-US" altLang="ja-JP" sz="1138">
              <a:solidFill>
                <a:srgbClr val="575757"/>
              </a:solidFill>
              <a:latin typeface="Meiryo UI" panose="020B0604030504040204" pitchFamily="50" charset="-128"/>
              <a:ea typeface="Meiryo UI" panose="020B0604030504040204" pitchFamily="50" charset="-128"/>
            </a:endParaRPr>
          </a:p>
        </p:txBody>
      </p:sp>
      <p:sp>
        <p:nvSpPr>
          <p:cNvPr id="31" name="TextBox 46">
            <a:extLst>
              <a:ext uri="{FF2B5EF4-FFF2-40B4-BE49-F238E27FC236}">
                <a16:creationId xmlns:a16="http://schemas.microsoft.com/office/drawing/2014/main" id="{302588BA-725B-477E-B057-FA5F14F9F341}"/>
              </a:ext>
            </a:extLst>
          </p:cNvPr>
          <p:cNvSpPr txBox="1"/>
          <p:nvPr/>
        </p:nvSpPr>
        <p:spPr>
          <a:xfrm>
            <a:off x="2378462"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defPPr>
              <a:defRPr lang="en-US"/>
            </a:defPPr>
            <a:lvl2pPr marL="108000" lvl="1">
              <a:buClr>
                <a:schemeClr val="tx2"/>
              </a:buClr>
              <a:defRPr kumimoji="1" sz="1600">
                <a:solidFill>
                  <a:schemeClr val="tx1"/>
                </a:solidFill>
                <a:latin typeface="Trebuchet MS" panose="020B0603020202020204" pitchFamily="34" charset="0"/>
                <a:ea typeface="Meiryo UI" panose="020B0604030504040204" pitchFamily="50" charset="-128"/>
              </a:defRPr>
            </a:lvl2pPr>
          </a:lstStyle>
          <a:p>
            <a:pPr marL="0" lvl="1" defTabSz="742950">
              <a:buClr>
                <a:srgbClr val="FF8222"/>
              </a:buClr>
              <a:defRPr/>
            </a:pPr>
            <a:r>
              <a:rPr lang="en-US" altLang="ja-JP" sz="1138">
                <a:solidFill>
                  <a:srgbClr val="575757"/>
                </a:solidFill>
                <a:latin typeface="Meiryo UI" panose="020B0604030504040204" pitchFamily="50" charset="-128"/>
              </a:rPr>
              <a:t>XXX</a:t>
            </a:r>
          </a:p>
        </p:txBody>
      </p:sp>
      <p:sp>
        <p:nvSpPr>
          <p:cNvPr id="34" name="正方形/長方形 33">
            <a:extLst>
              <a:ext uri="{FF2B5EF4-FFF2-40B4-BE49-F238E27FC236}">
                <a16:creationId xmlns:a16="http://schemas.microsoft.com/office/drawing/2014/main" id="{63720686-5D23-EAF9-8CC3-99B7629D78BB}"/>
              </a:ext>
            </a:extLst>
          </p:cNvPr>
          <p:cNvSpPr/>
          <p:nvPr/>
        </p:nvSpPr>
        <p:spPr>
          <a:xfrm>
            <a:off x="2378462"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en-US" altLang="ja-JP" sz="1138">
                <a:solidFill>
                  <a:srgbClr val="575757"/>
                </a:solidFill>
                <a:latin typeface="Meiryo UI" panose="020B0604030504040204" pitchFamily="50" charset="-128"/>
                <a:ea typeface="Meiryo UI" panose="020B0604030504040204" pitchFamily="50" charset="-128"/>
              </a:rPr>
              <a:t>XXX</a:t>
            </a:r>
            <a:endParaRPr kumimoji="1" lang="ja-JP" altLang="en-US" sz="1138">
              <a:solidFill>
                <a:srgbClr val="575757"/>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0C8AA362-1D3D-33F2-91F5-363DD30BF71D}"/>
              </a:ext>
            </a:extLst>
          </p:cNvPr>
          <p:cNvSpPr/>
          <p:nvPr/>
        </p:nvSpPr>
        <p:spPr>
          <a:xfrm>
            <a:off x="580560"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r>
              <a:rPr kumimoji="1" lang="en-US" altLang="ja-JP" sz="1138">
                <a:solidFill>
                  <a:srgbClr val="575757"/>
                </a:solidFill>
                <a:latin typeface="Meiryo UI" panose="020B0604030504040204" pitchFamily="50" charset="-128"/>
                <a:ea typeface="Meiryo UI" panose="020B0604030504040204" pitchFamily="50" charset="-128"/>
              </a:rPr>
              <a:t>XXX</a:t>
            </a:r>
            <a:endParaRPr kumimoji="1" lang="en-US" altLang="zh-TW" sz="1138">
              <a:solidFill>
                <a:srgbClr val="575757"/>
              </a:solidFill>
              <a:latin typeface="Meiryo UI" panose="020B0604030504040204" pitchFamily="50" charset="-128"/>
              <a:ea typeface="Meiryo UI" panose="020B0604030504040204" pitchFamily="50" charset="-128"/>
            </a:endParaRPr>
          </a:p>
        </p:txBody>
      </p:sp>
      <p:sp>
        <p:nvSpPr>
          <p:cNvPr id="43" name="ValueChainStarter">
            <a:extLst>
              <a:ext uri="{FF2B5EF4-FFF2-40B4-BE49-F238E27FC236}">
                <a16:creationId xmlns:a16="http://schemas.microsoft.com/office/drawing/2014/main" id="{6C368705-9A18-52D1-2E79-AB0CE0EE57F1}"/>
              </a:ext>
            </a:extLst>
          </p:cNvPr>
          <p:cNvSpPr>
            <a:spLocks noChangeArrowheads="1"/>
          </p:cNvSpPr>
          <p:nvPr>
            <p:custDataLst>
              <p:tags r:id="rId5"/>
            </p:custDataLst>
          </p:nvPr>
        </p:nvSpPr>
        <p:spPr bwMode="gray">
          <a:xfrm>
            <a:off x="565484"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202X~202X</a:t>
            </a:r>
          </a:p>
        </p:txBody>
      </p:sp>
      <p:sp>
        <p:nvSpPr>
          <p:cNvPr id="44" name="ValueChainStarter">
            <a:extLst>
              <a:ext uri="{FF2B5EF4-FFF2-40B4-BE49-F238E27FC236}">
                <a16:creationId xmlns:a16="http://schemas.microsoft.com/office/drawing/2014/main" id="{BC8F05F8-A872-3807-1644-8E79905CE08F}"/>
              </a:ext>
            </a:extLst>
          </p:cNvPr>
          <p:cNvSpPr>
            <a:spLocks noChangeArrowheads="1"/>
          </p:cNvSpPr>
          <p:nvPr>
            <p:custDataLst>
              <p:tags r:id="rId6"/>
            </p:custDataLst>
          </p:nvPr>
        </p:nvSpPr>
        <p:spPr bwMode="gray">
          <a:xfrm>
            <a:off x="2378462"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algn="ctr" defTabSz="742950" eaLnBrk="0" hangingPunct="0">
              <a:defRPr/>
            </a:pPr>
            <a:r>
              <a:rPr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202X~202X</a:t>
            </a:r>
          </a:p>
        </p:txBody>
      </p:sp>
      <p:grpSp>
        <p:nvGrpSpPr>
          <p:cNvPr id="3" name="グループ化 2">
            <a:extLst>
              <a:ext uri="{FF2B5EF4-FFF2-40B4-BE49-F238E27FC236}">
                <a16:creationId xmlns:a16="http://schemas.microsoft.com/office/drawing/2014/main" id="{FA05D0E6-8ACA-7C68-079F-E40190FB7D0E}"/>
              </a:ext>
            </a:extLst>
          </p:cNvPr>
          <p:cNvGrpSpPr/>
          <p:nvPr/>
        </p:nvGrpSpPr>
        <p:grpSpPr>
          <a:xfrm>
            <a:off x="511875" y="2455450"/>
            <a:ext cx="9168435" cy="1610434"/>
            <a:chOff x="511875" y="2455449"/>
            <a:chExt cx="9168435" cy="2118585"/>
          </a:xfrm>
        </p:grpSpPr>
        <p:sp>
          <p:nvSpPr>
            <p:cNvPr id="11" name="Rectangle 2">
              <a:extLst>
                <a:ext uri="{FF2B5EF4-FFF2-40B4-BE49-F238E27FC236}">
                  <a16:creationId xmlns:a16="http://schemas.microsoft.com/office/drawing/2014/main" id="{E748E6BE-7C35-A7B5-A18B-5EDFDA5F71E8}"/>
                </a:ext>
              </a:extLst>
            </p:cNvPr>
            <p:cNvSpPr/>
            <p:nvPr/>
          </p:nvSpPr>
          <p:spPr>
            <a:xfrm>
              <a:off x="4290285"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42" name="Rectangle 2">
              <a:extLst>
                <a:ext uri="{FF2B5EF4-FFF2-40B4-BE49-F238E27FC236}">
                  <a16:creationId xmlns:a16="http://schemas.microsoft.com/office/drawing/2014/main" id="{948253ED-E37B-C3C3-B9D1-06DD827B022B}"/>
                </a:ext>
              </a:extLst>
            </p:cNvPr>
            <p:cNvSpPr/>
            <p:nvPr/>
          </p:nvSpPr>
          <p:spPr>
            <a:xfrm>
              <a:off x="4332576"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3" name="Rectangle 2">
              <a:extLst>
                <a:ext uri="{FF2B5EF4-FFF2-40B4-BE49-F238E27FC236}">
                  <a16:creationId xmlns:a16="http://schemas.microsoft.com/office/drawing/2014/main" id="{0500DE4D-7F82-B079-B014-EB8DDD72956E}"/>
                </a:ext>
              </a:extLst>
            </p:cNvPr>
            <p:cNvSpPr/>
            <p:nvPr/>
          </p:nvSpPr>
          <p:spPr>
            <a:xfrm>
              <a:off x="6138276"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14" name="Rectangle 2">
              <a:extLst>
                <a:ext uri="{FF2B5EF4-FFF2-40B4-BE49-F238E27FC236}">
                  <a16:creationId xmlns:a16="http://schemas.microsoft.com/office/drawing/2014/main" id="{1D6F72F6-8570-8C23-2A97-CB82E9174BD7}"/>
                </a:ext>
              </a:extLst>
            </p:cNvPr>
            <p:cNvSpPr/>
            <p:nvPr/>
          </p:nvSpPr>
          <p:spPr>
            <a:xfrm>
              <a:off x="7936177"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cxnSp>
          <p:nvCxnSpPr>
            <p:cNvPr id="15" name="Straight Connector 19">
              <a:extLst>
                <a:ext uri="{FF2B5EF4-FFF2-40B4-BE49-F238E27FC236}">
                  <a16:creationId xmlns:a16="http://schemas.microsoft.com/office/drawing/2014/main" id="{58ECF907-5484-75AB-8F1A-E33BA507EA46}"/>
                </a:ext>
              </a:extLst>
            </p:cNvPr>
            <p:cNvCxnSpPr/>
            <p:nvPr/>
          </p:nvCxnSpPr>
          <p:spPr>
            <a:xfrm>
              <a:off x="4290286" y="4574034"/>
              <a:ext cx="539002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6" name="Rectangle 2">
              <a:extLst>
                <a:ext uri="{FF2B5EF4-FFF2-40B4-BE49-F238E27FC236}">
                  <a16:creationId xmlns:a16="http://schemas.microsoft.com/office/drawing/2014/main" id="{5553289B-2729-9F31-5BCE-E87F58411B2D}"/>
                </a:ext>
              </a:extLst>
            </p:cNvPr>
            <p:cNvSpPr/>
            <p:nvPr/>
          </p:nvSpPr>
          <p:spPr>
            <a:xfrm>
              <a:off x="6207779"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9" name="Rectangle 2">
              <a:extLst>
                <a:ext uri="{FF2B5EF4-FFF2-40B4-BE49-F238E27FC236}">
                  <a16:creationId xmlns:a16="http://schemas.microsoft.com/office/drawing/2014/main" id="{F5704C2B-C2E8-D7EE-8D91-2F9B90A5EA13}"/>
                </a:ext>
              </a:extLst>
            </p:cNvPr>
            <p:cNvSpPr/>
            <p:nvPr/>
          </p:nvSpPr>
          <p:spPr>
            <a:xfrm>
              <a:off x="7986266"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39" name="Rectangle 2">
              <a:extLst>
                <a:ext uri="{FF2B5EF4-FFF2-40B4-BE49-F238E27FC236}">
                  <a16:creationId xmlns:a16="http://schemas.microsoft.com/office/drawing/2014/main" id="{851C9F24-FA9C-A810-9B68-9CC83815B046}"/>
                </a:ext>
              </a:extLst>
            </p:cNvPr>
            <p:cNvSpPr/>
            <p:nvPr/>
          </p:nvSpPr>
          <p:spPr>
            <a:xfrm>
              <a:off x="580561"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40" name="Rectangle 2">
              <a:extLst>
                <a:ext uri="{FF2B5EF4-FFF2-40B4-BE49-F238E27FC236}">
                  <a16:creationId xmlns:a16="http://schemas.microsoft.com/office/drawing/2014/main" id="{EE4E9CD6-8787-1907-1D3D-C6382E1727B5}"/>
                </a:ext>
              </a:extLst>
            </p:cNvPr>
            <p:cNvSpPr/>
            <p:nvPr/>
          </p:nvSpPr>
          <p:spPr>
            <a:xfrm>
              <a:off x="2378462"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endParaRPr kumimoji="1" lang="en-US" altLang="ja-JP" sz="1300" kern="0">
                <a:solidFill>
                  <a:srgbClr val="575757"/>
                </a:solidFill>
                <a:latin typeface="Trebuchet MS" panose="020B0603020202020204" pitchFamily="34" charset="0"/>
                <a:ea typeface="Meiryo UI" panose="020B0604030504040204" pitchFamily="50" charset="-128"/>
              </a:endParaRPr>
            </a:p>
          </p:txBody>
        </p:sp>
        <p:cxnSp>
          <p:nvCxnSpPr>
            <p:cNvPr id="41" name="Straight Connector 19">
              <a:extLst>
                <a:ext uri="{FF2B5EF4-FFF2-40B4-BE49-F238E27FC236}">
                  <a16:creationId xmlns:a16="http://schemas.microsoft.com/office/drawing/2014/main" id="{F9A5BF1F-C992-2354-5FAA-60EDC453B379}"/>
                </a:ext>
              </a:extLst>
            </p:cNvPr>
            <p:cNvCxnSpPr/>
            <p:nvPr/>
          </p:nvCxnSpPr>
          <p:spPr>
            <a:xfrm>
              <a:off x="511875" y="4574034"/>
              <a:ext cx="36107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2" name="Rectangle 2">
              <a:extLst>
                <a:ext uri="{FF2B5EF4-FFF2-40B4-BE49-F238E27FC236}">
                  <a16:creationId xmlns:a16="http://schemas.microsoft.com/office/drawing/2014/main" id="{7737373E-6849-0281-0ACF-DD5E20A5F10B}"/>
                </a:ext>
              </a:extLst>
            </p:cNvPr>
            <p:cNvSpPr/>
            <p:nvPr/>
          </p:nvSpPr>
          <p:spPr>
            <a:xfrm>
              <a:off x="650064"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必要に応じて</a:t>
              </a:r>
              <a:r>
                <a:rPr kumimoji="1" lang="en-US" altLang="ja-JP" sz="1138">
                  <a:solidFill>
                    <a:srgbClr val="575757"/>
                  </a:solidFill>
                  <a:latin typeface="Trebuchet MS" panose="020B0603020202020204" pitchFamily="34" charset="0"/>
                  <a:ea typeface="Meiryo UI" panose="020B0604030504040204" pitchFamily="50" charset="-128"/>
                </a:rPr>
                <a:t>)</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視覚的にイメージできる</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図等を挿入</a:t>
              </a:r>
              <a:br>
                <a:rPr kumimoji="1" lang="en-US" altLang="ja-JP" sz="1138">
                  <a:solidFill>
                    <a:srgbClr val="575757"/>
                  </a:solidFill>
                  <a:latin typeface="Trebuchet MS" panose="020B0603020202020204" pitchFamily="34" charset="0"/>
                  <a:ea typeface="Meiryo UI" panose="020B0604030504040204" pitchFamily="50" charset="-128"/>
                </a:rPr>
              </a:br>
              <a:r>
                <a:rPr kumimoji="1" lang="ja-JP" altLang="en-US" sz="1138">
                  <a:solidFill>
                    <a:srgbClr val="575757"/>
                  </a:solidFill>
                  <a:latin typeface="Trebuchet MS" panose="020B0603020202020204" pitchFamily="34" charset="0"/>
                  <a:ea typeface="Meiryo UI" panose="020B0604030504040204" pitchFamily="50" charset="-128"/>
                </a:rPr>
                <a:t>（</a:t>
              </a:r>
              <a:r>
                <a:rPr kumimoji="1" lang="en-US" altLang="ja-JP" sz="1138">
                  <a:solidFill>
                    <a:srgbClr val="575757"/>
                  </a:solidFill>
                  <a:latin typeface="Trebuchet MS" panose="020B0603020202020204" pitchFamily="34" charset="0"/>
                  <a:ea typeface="Meiryo UI" panose="020B0604030504040204" pitchFamily="50" charset="-128"/>
                </a:rPr>
                <a:t> ※</a:t>
              </a:r>
              <a:r>
                <a:rPr kumimoji="1" lang="ja-JP" altLang="en-US" sz="1138">
                  <a:solidFill>
                    <a:srgbClr val="575757"/>
                  </a:solidFill>
                  <a:latin typeface="Trebuchet MS" panose="020B0603020202020204" pitchFamily="34" charset="0"/>
                  <a:ea typeface="Meiryo UI" panose="020B0604030504040204" pitchFamily="50" charset="-128"/>
                </a:rPr>
                <a:t>図はなしでも問題ございません）</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45" name="Rectangle 2">
              <a:extLst>
                <a:ext uri="{FF2B5EF4-FFF2-40B4-BE49-F238E27FC236}">
                  <a16:creationId xmlns:a16="http://schemas.microsoft.com/office/drawing/2014/main" id="{D3D0E893-5D14-A806-0BC1-F72D4FDF507F}"/>
                </a:ext>
              </a:extLst>
            </p:cNvPr>
            <p:cNvSpPr/>
            <p:nvPr/>
          </p:nvSpPr>
          <p:spPr>
            <a:xfrm>
              <a:off x="2428551"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algn="ct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左記同様</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sp>
        <p:nvSpPr>
          <p:cNvPr id="46" name="テキスト ボックス 45">
            <a:extLst>
              <a:ext uri="{FF2B5EF4-FFF2-40B4-BE49-F238E27FC236}">
                <a16:creationId xmlns:a16="http://schemas.microsoft.com/office/drawing/2014/main" id="{80F8276D-29CA-F1B3-4CED-1657B24AC015}"/>
              </a:ext>
            </a:extLst>
          </p:cNvPr>
          <p:cNvSpPr txBox="1"/>
          <p:nvPr/>
        </p:nvSpPr>
        <p:spPr>
          <a:xfrm>
            <a:off x="511875" y="1147313"/>
            <a:ext cx="3610720"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300"/>
              <a:t>これまでの取り組み</a:t>
            </a:r>
            <a:endParaRPr lang="en-US" altLang="ja-JP" sz="1300"/>
          </a:p>
        </p:txBody>
      </p:sp>
      <p:sp>
        <p:nvSpPr>
          <p:cNvPr id="51" name="Rectangle 2">
            <a:extLst>
              <a:ext uri="{FF2B5EF4-FFF2-40B4-BE49-F238E27FC236}">
                <a16:creationId xmlns:a16="http://schemas.microsoft.com/office/drawing/2014/main" id="{6D42D922-B08B-D233-ABB0-696F8746E038}"/>
              </a:ext>
            </a:extLst>
          </p:cNvPr>
          <p:cNvSpPr/>
          <p:nvPr/>
        </p:nvSpPr>
        <p:spPr>
          <a:xfrm>
            <a:off x="1985858" y="6336460"/>
            <a:ext cx="2346718" cy="497434"/>
          </a:xfrm>
          <a:prstGeom prst="wedgeRectCallout">
            <a:avLst>
              <a:gd name="adj1" fmla="val 53290"/>
              <a:gd name="adj2" fmla="val -8089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dirty="0">
                <a:solidFill>
                  <a:srgbClr val="575757"/>
                </a:solidFill>
                <a:latin typeface="Trebuchet MS" panose="020B0603020202020204" pitchFamily="34" charset="0"/>
                <a:ea typeface="Meiryo UI" panose="020B0604030504040204" pitchFamily="50" charset="-128"/>
              </a:rPr>
              <a:t>もし、本実証の内容がこれまでの取り組みの課題を踏まえたものになっている場合、繋がりが分かるように記載すること</a:t>
            </a:r>
            <a:endParaRPr kumimoji="1" lang="en-US" altLang="ja-JP" sz="1138" dirty="0">
              <a:solidFill>
                <a:srgbClr val="575757"/>
              </a:solidFill>
              <a:latin typeface="Trebuchet MS" panose="020B0603020202020204" pitchFamily="34" charset="0"/>
              <a:ea typeface="Meiryo UI" panose="020B0604030504040204" pitchFamily="50" charset="-128"/>
            </a:endParaRPr>
          </a:p>
        </p:txBody>
      </p:sp>
      <p:sp>
        <p:nvSpPr>
          <p:cNvPr id="53" name="Rectangle 217">
            <a:extLst>
              <a:ext uri="{FF2B5EF4-FFF2-40B4-BE49-F238E27FC236}">
                <a16:creationId xmlns:a16="http://schemas.microsoft.com/office/drawing/2014/main" id="{968E94DB-20AA-9975-4381-DE380AB4F5DB}"/>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評価の観点：実証事業の計画性・実行性</a:t>
            </a:r>
            <a:endParaRPr kumimoji="1" lang="en-US" altLang="ja-JP" sz="1200" kern="0" dirty="0">
              <a:solidFill>
                <a:srgbClr val="575757"/>
              </a:solidFill>
              <a:latin typeface="Trebuchet MS" panose="020B0603020202020204" pitchFamily="34" charset="0"/>
              <a:ea typeface="Meiryo UI" panose="020B0604030504040204" pitchFamily="50" charset="-128"/>
            </a:endParaRPr>
          </a:p>
        </p:txBody>
      </p:sp>
      <p:sp>
        <p:nvSpPr>
          <p:cNvPr id="54" name="テキスト ボックス 42">
            <a:extLst>
              <a:ext uri="{FF2B5EF4-FFF2-40B4-BE49-F238E27FC236}">
                <a16:creationId xmlns:a16="http://schemas.microsoft.com/office/drawing/2014/main" id="{E1DFA358-41C8-23BC-6D6B-6A7A56831FA5}"/>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現状の課題と目指す姿</a:t>
            </a:r>
          </a:p>
        </p:txBody>
      </p:sp>
      <p:sp>
        <p:nvSpPr>
          <p:cNvPr id="20" name="Rectangle 2">
            <a:extLst>
              <a:ext uri="{FF2B5EF4-FFF2-40B4-BE49-F238E27FC236}">
                <a16:creationId xmlns:a16="http://schemas.microsoft.com/office/drawing/2014/main" id="{6457DD28-226E-52E3-6D49-705FE50F251B}"/>
              </a:ext>
            </a:extLst>
          </p:cNvPr>
          <p:cNvSpPr/>
          <p:nvPr/>
        </p:nvSpPr>
        <p:spPr>
          <a:xfrm>
            <a:off x="1866614" y="949281"/>
            <a:ext cx="2229975" cy="383846"/>
          </a:xfrm>
          <a:prstGeom prst="wedgeRectCallout">
            <a:avLst>
              <a:gd name="adj1" fmla="val -42428"/>
              <a:gd name="adj2" fmla="val 8667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該当する取組みが無い場合は記載不要で削除すること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1752357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3985035016"/>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7" imgW="395" imgH="396" progId="TCLayout.ActiveDocument.1">
                  <p:embed/>
                </p:oleObj>
              </mc:Choice>
              <mc:Fallback>
                <p:oleObj name="think-cellスライド" r:id="rId7"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5" name="Rectangle 2">
            <a:extLst>
              <a:ext uri="{FF2B5EF4-FFF2-40B4-BE49-F238E27FC236}">
                <a16:creationId xmlns:a16="http://schemas.microsoft.com/office/drawing/2014/main" id="{D14FAB29-6901-62F1-826A-810BC8F96603}"/>
              </a:ext>
            </a:extLst>
          </p:cNvPr>
          <p:cNvSpPr/>
          <p:nvPr/>
        </p:nvSpPr>
        <p:spPr>
          <a:xfrm>
            <a:off x="4477479" y="419100"/>
            <a:ext cx="5428522" cy="1288248"/>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目指す姿の実現に向け、定量</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定性の成果 </a:t>
            </a:r>
            <a:r>
              <a:rPr kumimoji="1" lang="en-US" altLang="ja-JP" sz="1138">
                <a:solidFill>
                  <a:srgbClr val="575757"/>
                </a:solidFill>
                <a:latin typeface="Trebuchet MS" panose="020B0603020202020204" pitchFamily="34" charset="0"/>
                <a:ea typeface="Meiryo UI" panose="020B0604030504040204" pitchFamily="50" charset="-128"/>
              </a:rPr>
              <a:t>(</a:t>
            </a:r>
            <a:r>
              <a:rPr kumimoji="1" lang="ja-JP" altLang="en-US" sz="1138">
                <a:solidFill>
                  <a:srgbClr val="575757"/>
                </a:solidFill>
                <a:latin typeface="Trebuchet MS" panose="020B0603020202020204" pitchFamily="34" charset="0"/>
                <a:ea typeface="Meiryo UI" panose="020B0604030504040204" pitchFamily="50" charset="-128"/>
              </a:rPr>
              <a:t>アウトカム</a:t>
            </a:r>
            <a:r>
              <a:rPr kumimoji="1" lang="en-US" altLang="ja-JP" sz="1138">
                <a:solidFill>
                  <a:srgbClr val="575757"/>
                </a:solidFill>
                <a:latin typeface="Trebuchet MS" panose="020B0603020202020204" pitchFamily="34" charset="0"/>
                <a:ea typeface="Meiryo UI" panose="020B0604030504040204" pitchFamily="50" charset="-128"/>
              </a:rPr>
              <a:t>) </a:t>
            </a:r>
            <a:r>
              <a:rPr kumimoji="1" lang="ja-JP" altLang="en-US" sz="1138">
                <a:solidFill>
                  <a:srgbClr val="575757"/>
                </a:solidFill>
                <a:latin typeface="Trebuchet MS" panose="020B0603020202020204" pitchFamily="34" charset="0"/>
                <a:ea typeface="Meiryo UI" panose="020B0604030504040204" pitchFamily="50" charset="-128"/>
              </a:rPr>
              <a:t>指標間で因果関係のつながりを整理。</a:t>
            </a:r>
            <a:endParaRPr kumimoji="1" lang="en-US" altLang="ja-JP" sz="1138">
              <a:solidFill>
                <a:srgbClr val="575757"/>
              </a:solidFill>
              <a:latin typeface="Trebuchet MS" panose="020B0603020202020204" pitchFamily="34" charset="0"/>
              <a:ea typeface="Meiryo UI" panose="020B0604030504040204" pitchFamily="50" charset="-128"/>
            </a:endParaRPr>
          </a:p>
          <a:p>
            <a:pPr defTabSz="742950">
              <a:buFont typeface="Trebuchet MS" panose="020B0603020202020204" pitchFamily="34" charset="0"/>
              <a:buChar char="​"/>
              <a:defRPr/>
            </a:pPr>
            <a:r>
              <a:rPr kumimoji="1" lang="ja-JP" altLang="en-US" sz="1138">
                <a:solidFill>
                  <a:srgbClr val="575757"/>
                </a:solidFill>
                <a:latin typeface="Trebuchet MS" panose="020B0603020202020204" pitchFamily="34" charset="0"/>
                <a:ea typeface="Meiryo UI" panose="020B0604030504040204" pitchFamily="50" charset="-128"/>
              </a:rPr>
              <a:t>アウトカムは可能な限り、定量的に測定できるものを記載すること</a:t>
            </a:r>
            <a:endParaRPr kumimoji="1" lang="en-US" altLang="ja-JP" sz="1138">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中間アウトカム</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最終的なゴールに論理的につながる中間的な成果指標</a:t>
            </a:r>
            <a:endParaRPr kumimoji="1" lang="en-US" altLang="ja-JP" sz="1138" kern="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最終アウトカム</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最終的なゴールとして期待される成果指標</a:t>
            </a:r>
            <a:endParaRPr kumimoji="1" lang="en-US" altLang="ja-JP" sz="1138" kern="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138" kern="0">
                <a:solidFill>
                  <a:srgbClr val="575757"/>
                </a:solidFill>
                <a:latin typeface="Trebuchet MS" panose="020B0603020202020204" pitchFamily="34" charset="0"/>
                <a:ea typeface="Meiryo UI" panose="020B0604030504040204" pitchFamily="50" charset="-128"/>
              </a:rPr>
              <a:t>尚、アウトカム同士のつながりを意識して各項目を記載すること</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例</a:t>
            </a:r>
            <a:r>
              <a:rPr kumimoji="1" lang="en-US" altLang="ja-JP" sz="1138" kern="0">
                <a:solidFill>
                  <a:srgbClr val="575757"/>
                </a:solidFill>
                <a:latin typeface="Trebuchet MS" panose="020B0603020202020204" pitchFamily="34" charset="0"/>
                <a:ea typeface="Meiryo UI" panose="020B0604030504040204" pitchFamily="50" charset="-128"/>
              </a:rPr>
              <a:t>: </a:t>
            </a:r>
            <a:r>
              <a:rPr kumimoji="1" lang="ja-JP" altLang="en-US" sz="1138" kern="0">
                <a:solidFill>
                  <a:srgbClr val="575757"/>
                </a:solidFill>
                <a:latin typeface="Trebuchet MS" panose="020B0603020202020204" pitchFamily="34" charset="0"/>
                <a:ea typeface="Meiryo UI" panose="020B0604030504040204" pitchFamily="50" charset="-128"/>
              </a:rPr>
              <a:t>オンデマンドバスの利用が広がることで外出困難な高齢者数が少なり、結果として高齢者の健康寿命の向上につながる</a:t>
            </a:r>
            <a:r>
              <a:rPr kumimoji="1" lang="en-US" altLang="ja-JP" sz="1138" kern="0">
                <a:solidFill>
                  <a:srgbClr val="575757"/>
                </a:solidFill>
                <a:latin typeface="Trebuchet MS" panose="020B0603020202020204" pitchFamily="34" charset="0"/>
                <a:ea typeface="Meiryo UI" panose="020B0604030504040204" pitchFamily="50" charset="-128"/>
              </a:rPr>
              <a:t>)</a:t>
            </a:r>
          </a:p>
        </p:txBody>
      </p:sp>
      <p:grpSp>
        <p:nvGrpSpPr>
          <p:cNvPr id="11" name="グループ化 10">
            <a:extLst>
              <a:ext uri="{FF2B5EF4-FFF2-40B4-BE49-F238E27FC236}">
                <a16:creationId xmlns:a16="http://schemas.microsoft.com/office/drawing/2014/main" id="{4026973D-5AB1-07A2-3D57-BFF04D4ECD09}"/>
              </a:ext>
            </a:extLst>
          </p:cNvPr>
          <p:cNvGrpSpPr/>
          <p:nvPr/>
        </p:nvGrpSpPr>
        <p:grpSpPr>
          <a:xfrm>
            <a:off x="130880" y="1801477"/>
            <a:ext cx="9644557" cy="4486592"/>
            <a:chOff x="485743" y="1872428"/>
            <a:chExt cx="8909479" cy="4144638"/>
          </a:xfrm>
        </p:grpSpPr>
        <p:sp>
          <p:nvSpPr>
            <p:cNvPr id="53" name="Rectangle 25">
              <a:extLst>
                <a:ext uri="{FF2B5EF4-FFF2-40B4-BE49-F238E27FC236}">
                  <a16:creationId xmlns:a16="http://schemas.microsoft.com/office/drawing/2014/main" id="{FE3667CE-A68B-B375-8603-64BAF117E64F}"/>
                </a:ext>
              </a:extLst>
            </p:cNvPr>
            <p:cNvSpPr/>
            <p:nvPr/>
          </p:nvSpPr>
          <p:spPr>
            <a:xfrm>
              <a:off x="2737523" y="2816190"/>
              <a:ext cx="6657699" cy="3200876"/>
            </a:xfrm>
            <a:prstGeom prst="rect">
              <a:avLst/>
            </a:prstGeom>
            <a:solidFill>
              <a:srgbClr val="F2F2F2"/>
            </a:solidFill>
            <a:ln w="3175" cap="flat" cmpd="sng" algn="ctr">
              <a:noFill/>
              <a:prstDash val="solid"/>
            </a:ln>
            <a:effectLst/>
            <a:extLst>
              <a:ext uri="{91240B29-F687-4F45-9708-019B960494DF}">
                <a14:hiddenLine xmlns:a14="http://schemas.microsoft.com/office/drawing/2010/main" w="3175" cap="flat" cmpd="sng" algn="ctr">
                  <a:solidFill>
                    <a:srgbClr val="FF8222"/>
                  </a:solidFill>
                  <a:prstDash val="solid"/>
                </a14:hiddenLine>
              </a:ext>
            </a:extLst>
          </p:spPr>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51" name="Textfeld 1">
              <a:extLst>
                <a:ext uri="{FF2B5EF4-FFF2-40B4-BE49-F238E27FC236}">
                  <a16:creationId xmlns:a16="http://schemas.microsoft.com/office/drawing/2014/main" id="{1B60959A-1C83-C329-708E-93D3B12ACF15}"/>
                </a:ext>
              </a:extLst>
            </p:cNvPr>
            <p:cNvSpPr txBox="1"/>
            <p:nvPr>
              <p:custDataLst>
                <p:tags r:id="rId2"/>
              </p:custDataLst>
            </p:nvPr>
          </p:nvSpPr>
          <p:spPr>
            <a:xfrm>
              <a:off x="485743" y="2577069"/>
              <a:ext cx="2098769"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最終アウトカム</a:t>
              </a:r>
            </a:p>
          </p:txBody>
        </p:sp>
        <p:cxnSp>
          <p:nvCxnSpPr>
            <p:cNvPr id="175" name="Straight Arrow Connector 5">
              <a:extLst>
                <a:ext uri="{FF2B5EF4-FFF2-40B4-BE49-F238E27FC236}">
                  <a16:creationId xmlns:a16="http://schemas.microsoft.com/office/drawing/2014/main" id="{B28BFD89-8D9B-0E02-885D-FA8978C3E799}"/>
                </a:ext>
              </a:extLst>
            </p:cNvPr>
            <p:cNvCxnSpPr>
              <a:cxnSpLocks/>
              <a:stCxn id="25" idx="1"/>
              <a:endCxn id="29" idx="3"/>
            </p:cNvCxnSpPr>
            <p:nvPr/>
          </p:nvCxnSpPr>
          <p:spPr>
            <a:xfrm rot="10800000">
              <a:off x="2339672" y="3306550"/>
              <a:ext cx="634164" cy="2248626"/>
            </a:xfrm>
            <a:prstGeom prst="bentConnector3">
              <a:avLst>
                <a:gd name="adj1" fmla="val 50000"/>
              </a:avLst>
            </a:prstGeom>
            <a:noFill/>
            <a:ln w="19050" cap="rnd" cmpd="sng" algn="ctr">
              <a:solidFill>
                <a:srgbClr val="6E6F73"/>
              </a:solidFill>
              <a:prstDash val="solid"/>
              <a:round/>
              <a:headEnd type="none" w="med" len="med"/>
              <a:tailEnd type="triangle" w="med" len="med"/>
            </a:ln>
            <a:effectLst/>
          </p:spPr>
        </p:cxnSp>
        <p:cxnSp>
          <p:nvCxnSpPr>
            <p:cNvPr id="177" name="Straight Arrow Connector 5">
              <a:extLst>
                <a:ext uri="{FF2B5EF4-FFF2-40B4-BE49-F238E27FC236}">
                  <a16:creationId xmlns:a16="http://schemas.microsoft.com/office/drawing/2014/main" id="{D0CCC227-71C1-7358-337E-6FC0A35A1DA3}"/>
                </a:ext>
              </a:extLst>
            </p:cNvPr>
            <p:cNvCxnSpPr>
              <a:cxnSpLocks/>
              <a:stCxn id="19" idx="1"/>
              <a:endCxn id="29" idx="3"/>
            </p:cNvCxnSpPr>
            <p:nvPr>
              <p:custDataLst>
                <p:tags r:id="rId3"/>
              </p:custDataLst>
            </p:nvPr>
          </p:nvCxnSpPr>
          <p:spPr>
            <a:xfrm rot="10800000">
              <a:off x="2339672" y="3306551"/>
              <a:ext cx="634164" cy="749542"/>
            </a:xfrm>
            <a:prstGeom prst="bentConnector3">
              <a:avLst>
                <a:gd name="adj1" fmla="val 50000"/>
              </a:avLst>
            </a:prstGeom>
            <a:noFill/>
            <a:ln w="19050" cap="rnd" cmpd="sng" algn="ctr">
              <a:solidFill>
                <a:srgbClr val="6E6F73"/>
              </a:solidFill>
              <a:prstDash val="solid"/>
              <a:round/>
              <a:headEnd type="none" w="med" len="med"/>
              <a:tailEnd type="triangle" w="med" len="med"/>
            </a:ln>
            <a:effectLst/>
          </p:spPr>
        </p:cxnSp>
        <p:sp>
          <p:nvSpPr>
            <p:cNvPr id="50" name="Rectangle 25">
              <a:extLst>
                <a:ext uri="{FF2B5EF4-FFF2-40B4-BE49-F238E27FC236}">
                  <a16:creationId xmlns:a16="http://schemas.microsoft.com/office/drawing/2014/main" id="{DD2E1470-B26E-C195-A014-E62F0C905ACD}"/>
                </a:ext>
              </a:extLst>
            </p:cNvPr>
            <p:cNvSpPr/>
            <p:nvPr/>
          </p:nvSpPr>
          <p:spPr>
            <a:xfrm>
              <a:off x="485743" y="2816190"/>
              <a:ext cx="2098769" cy="3200876"/>
            </a:xfrm>
            <a:prstGeom prst="rect">
              <a:avLst/>
            </a:prstGeom>
            <a:solidFill>
              <a:srgbClr val="F2F2F2"/>
            </a:solidFill>
            <a:ln w="3175" cap="flat" cmpd="sng" algn="ctr">
              <a:noFill/>
              <a:prstDash val="solid"/>
            </a:ln>
            <a:effectLst/>
            <a:extLst>
              <a:ext uri="{91240B29-F687-4F45-9708-019B960494DF}">
                <a14:hiddenLine xmlns:a14="http://schemas.microsoft.com/office/drawing/2010/main" w="3175" cap="flat" cmpd="sng" algn="ctr">
                  <a:solidFill>
                    <a:srgbClr val="FF8222"/>
                  </a:solidFill>
                  <a:prstDash val="solid"/>
                </a14:hiddenLine>
              </a:ext>
            </a:extLst>
          </p:spPr>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29" name="正方形/長方形 31">
              <a:extLst>
                <a:ext uri="{FF2B5EF4-FFF2-40B4-BE49-F238E27FC236}">
                  <a16:creationId xmlns:a16="http://schemas.microsoft.com/office/drawing/2014/main" id="{6EE1EC5B-24A0-1D80-8D15-3886B07D5098}"/>
                </a:ext>
              </a:extLst>
            </p:cNvPr>
            <p:cNvSpPr/>
            <p:nvPr/>
          </p:nvSpPr>
          <p:spPr>
            <a:xfrm>
              <a:off x="724630" y="3014050"/>
              <a:ext cx="1615042" cy="585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8" name="Rectangle 2">
              <a:extLst>
                <a:ext uri="{FF2B5EF4-FFF2-40B4-BE49-F238E27FC236}">
                  <a16:creationId xmlns:a16="http://schemas.microsoft.com/office/drawing/2014/main" id="{03F4B713-1920-B125-349D-DA24413E25A7}"/>
                </a:ext>
              </a:extLst>
            </p:cNvPr>
            <p:cNvSpPr/>
            <p:nvPr/>
          </p:nvSpPr>
          <p:spPr>
            <a:xfrm>
              <a:off x="485744" y="3681362"/>
              <a:ext cx="2098769" cy="831770"/>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defTabSz="742950">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最終アウトカムは目指す姿の実現度合を測れる指標として記載する</a:t>
              </a:r>
            </a:p>
            <a:p>
              <a:pPr defTabSz="742950">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・例</a:t>
              </a:r>
              <a:r>
                <a:rPr kumimoji="1" lang="en-US" altLang="ja-JP" sz="1200">
                  <a:solidFill>
                    <a:srgbClr val="575757"/>
                  </a:solidFill>
                  <a:latin typeface="Trebuchet MS" panose="020B0603020202020204" pitchFamily="34" charset="0"/>
                  <a:ea typeface="Meiryo UI" panose="020B0604030504040204" pitchFamily="50" charset="-128"/>
                </a:rPr>
                <a:t>: </a:t>
              </a:r>
              <a:r>
                <a:rPr kumimoji="1" lang="ja-JP" altLang="en-US" sz="1200">
                  <a:solidFill>
                    <a:srgbClr val="575757"/>
                  </a:solidFill>
                  <a:latin typeface="Trebuchet MS" panose="020B0603020202020204" pitchFamily="34" charset="0"/>
                  <a:ea typeface="Meiryo UI" panose="020B0604030504040204" pitchFamily="50" charset="-128"/>
                </a:rPr>
                <a:t>域内での交通網のカバー率</a:t>
              </a:r>
              <a:endParaRPr kumimoji="1" lang="en-US" altLang="ja-JP" sz="1200">
                <a:solidFill>
                  <a:srgbClr val="575757"/>
                </a:solidFill>
                <a:latin typeface="Trebuchet MS" panose="020B0603020202020204" pitchFamily="34" charset="0"/>
                <a:ea typeface="Meiryo UI" panose="020B0604030504040204" pitchFamily="50" charset="-128"/>
              </a:endParaRPr>
            </a:p>
          </p:txBody>
        </p:sp>
        <p:cxnSp>
          <p:nvCxnSpPr>
            <p:cNvPr id="58" name="Straight Arrow Connector 18">
              <a:extLst>
                <a:ext uri="{FF2B5EF4-FFF2-40B4-BE49-F238E27FC236}">
                  <a16:creationId xmlns:a16="http://schemas.microsoft.com/office/drawing/2014/main" id="{ED142FC1-61A3-1ABB-0A9C-15BACDE54609}"/>
                </a:ext>
              </a:extLst>
            </p:cNvPr>
            <p:cNvCxnSpPr>
              <a:cxnSpLocks/>
              <a:stCxn id="20" idx="1"/>
              <a:endCxn id="29" idx="3"/>
            </p:cNvCxnSpPr>
            <p:nvPr/>
          </p:nvCxnSpPr>
          <p:spPr>
            <a:xfrm flipH="1">
              <a:off x="2339672" y="3306550"/>
              <a:ext cx="634164" cy="0"/>
            </a:xfrm>
            <a:prstGeom prst="straightConnector1">
              <a:avLst/>
            </a:prstGeom>
            <a:noFill/>
            <a:ln w="19050" cap="rnd" cmpd="sng" algn="ctr">
              <a:solidFill>
                <a:srgbClr val="6E6F73"/>
              </a:solidFill>
              <a:prstDash val="solid"/>
              <a:round/>
              <a:headEnd type="none" w="med" len="med"/>
              <a:tailEnd type="triangle" w="med" len="med"/>
            </a:ln>
            <a:effectLst/>
          </p:spPr>
        </p:cxnSp>
        <p:sp>
          <p:nvSpPr>
            <p:cNvPr id="54" name="Textfeld 1">
              <a:extLst>
                <a:ext uri="{FF2B5EF4-FFF2-40B4-BE49-F238E27FC236}">
                  <a16:creationId xmlns:a16="http://schemas.microsoft.com/office/drawing/2014/main" id="{DE553D96-F6C7-F1DD-6445-7B966577D47B}"/>
                </a:ext>
              </a:extLst>
            </p:cNvPr>
            <p:cNvSpPr txBox="1"/>
            <p:nvPr>
              <p:custDataLst>
                <p:tags r:id="rId4"/>
              </p:custDataLst>
            </p:nvPr>
          </p:nvSpPr>
          <p:spPr>
            <a:xfrm>
              <a:off x="2737523" y="2577069"/>
              <a:ext cx="6657698"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中間アウトカム</a:t>
              </a:r>
            </a:p>
          </p:txBody>
        </p:sp>
        <p:cxnSp>
          <p:nvCxnSpPr>
            <p:cNvPr id="21" name="Straight Arrow Connector 80">
              <a:extLst>
                <a:ext uri="{FF2B5EF4-FFF2-40B4-BE49-F238E27FC236}">
                  <a16:creationId xmlns:a16="http://schemas.microsoft.com/office/drawing/2014/main" id="{F706651A-D41C-2312-E531-EFACC33BCBDF}"/>
                </a:ext>
              </a:extLst>
            </p:cNvPr>
            <p:cNvCxnSpPr>
              <a:cxnSpLocks/>
              <a:stCxn id="22" idx="1"/>
            </p:cNvCxnSpPr>
            <p:nvPr/>
          </p:nvCxnSpPr>
          <p:spPr>
            <a:xfrm flipH="1">
              <a:off x="4656810" y="3306550"/>
              <a:ext cx="580537"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4" name="Straight Arrow Connector 18">
              <a:extLst>
                <a:ext uri="{FF2B5EF4-FFF2-40B4-BE49-F238E27FC236}">
                  <a16:creationId xmlns:a16="http://schemas.microsoft.com/office/drawing/2014/main" id="{54A983E0-1339-09EE-67F4-DC299074C1E6}"/>
                </a:ext>
              </a:extLst>
            </p:cNvPr>
            <p:cNvCxnSpPr>
              <a:cxnSpLocks/>
              <a:stCxn id="23" idx="1"/>
              <a:endCxn id="19" idx="3"/>
            </p:cNvCxnSpPr>
            <p:nvPr/>
          </p:nvCxnSpPr>
          <p:spPr>
            <a:xfrm flipH="1">
              <a:off x="4642686" y="4056092"/>
              <a:ext cx="594661"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57" name="Straight Arrow Connector 18">
              <a:extLst>
                <a:ext uri="{FF2B5EF4-FFF2-40B4-BE49-F238E27FC236}">
                  <a16:creationId xmlns:a16="http://schemas.microsoft.com/office/drawing/2014/main" id="{15C977BC-2FB9-F2EE-9652-64EF87C82007}"/>
                </a:ext>
              </a:extLst>
            </p:cNvPr>
            <p:cNvCxnSpPr>
              <a:cxnSpLocks/>
              <a:stCxn id="46" idx="1"/>
              <a:endCxn id="25" idx="3"/>
            </p:cNvCxnSpPr>
            <p:nvPr/>
          </p:nvCxnSpPr>
          <p:spPr>
            <a:xfrm flipH="1">
              <a:off x="4642686" y="5555177"/>
              <a:ext cx="594661"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7" name="Straight Arrow Connector 80">
              <a:extLst>
                <a:ext uri="{FF2B5EF4-FFF2-40B4-BE49-F238E27FC236}">
                  <a16:creationId xmlns:a16="http://schemas.microsoft.com/office/drawing/2014/main" id="{614106F5-A293-C976-F6BE-2E3635CD4C7C}"/>
                </a:ext>
              </a:extLst>
            </p:cNvPr>
            <p:cNvCxnSpPr>
              <a:cxnSpLocks/>
            </p:cNvCxnSpPr>
            <p:nvPr/>
          </p:nvCxnSpPr>
          <p:spPr>
            <a:xfrm flipH="1">
              <a:off x="6906196" y="3306550"/>
              <a:ext cx="655496"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8" name="Straight Arrow Connector 18">
              <a:extLst>
                <a:ext uri="{FF2B5EF4-FFF2-40B4-BE49-F238E27FC236}">
                  <a16:creationId xmlns:a16="http://schemas.microsoft.com/office/drawing/2014/main" id="{A60F27A4-1F8D-EA42-B32C-A1E11D4F66F5}"/>
                </a:ext>
              </a:extLst>
            </p:cNvPr>
            <p:cNvCxnSpPr>
              <a:cxnSpLocks/>
            </p:cNvCxnSpPr>
            <p:nvPr/>
          </p:nvCxnSpPr>
          <p:spPr>
            <a:xfrm flipH="1">
              <a:off x="6906196" y="4056092"/>
              <a:ext cx="655496"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9" name="Straight Arrow Connector 18">
              <a:extLst>
                <a:ext uri="{FF2B5EF4-FFF2-40B4-BE49-F238E27FC236}">
                  <a16:creationId xmlns:a16="http://schemas.microsoft.com/office/drawing/2014/main" id="{7A7170A5-2B52-030E-9EFA-EBC92868CF76}"/>
                </a:ext>
              </a:extLst>
            </p:cNvPr>
            <p:cNvCxnSpPr>
              <a:cxnSpLocks/>
            </p:cNvCxnSpPr>
            <p:nvPr/>
          </p:nvCxnSpPr>
          <p:spPr>
            <a:xfrm flipH="1">
              <a:off x="6906196" y="5555177"/>
              <a:ext cx="655496" cy="0"/>
            </a:xfrm>
            <a:prstGeom prst="straightConnector1">
              <a:avLst/>
            </a:prstGeom>
            <a:noFill/>
            <a:ln w="19050" cap="rnd" cmpd="sng" algn="ctr">
              <a:solidFill>
                <a:srgbClr val="6E6F73"/>
              </a:solidFill>
              <a:prstDash val="solid"/>
              <a:round/>
              <a:headEnd type="none" w="med" len="med"/>
              <a:tailEnd type="triangle" w="med" len="med"/>
            </a:ln>
            <a:effectLst/>
          </p:spPr>
        </p:cxnSp>
        <p:sp>
          <p:nvSpPr>
            <p:cNvPr id="19" name="正方形/長方形 31">
              <a:extLst>
                <a:ext uri="{FF2B5EF4-FFF2-40B4-BE49-F238E27FC236}">
                  <a16:creationId xmlns:a16="http://schemas.microsoft.com/office/drawing/2014/main" id="{D4A518C2-0093-AD88-97DC-75A3441476B0}"/>
                </a:ext>
              </a:extLst>
            </p:cNvPr>
            <p:cNvSpPr/>
            <p:nvPr/>
          </p:nvSpPr>
          <p:spPr>
            <a:xfrm>
              <a:off x="2973836" y="3763592"/>
              <a:ext cx="1668850" cy="585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a:p>
              <a:pPr algn="ctr" defTabSz="742950">
                <a:defRPr/>
              </a:pPr>
              <a:r>
                <a:rPr kumimoji="1" lang="ja-JP" altLang="en-US" sz="1200" kern="0">
                  <a:solidFill>
                    <a:srgbClr val="3EAD92"/>
                  </a:solidFill>
                  <a:latin typeface="Meiryo UI" panose="020B0604030504040204" pitchFamily="50" charset="-128"/>
                  <a:ea typeface="Meiryo UI" panose="020B0604030504040204" pitchFamily="50" charset="-128"/>
                </a:rPr>
                <a:t> 地域内交通への満足度</a:t>
              </a: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20" name="正方形/長方形 31">
              <a:extLst>
                <a:ext uri="{FF2B5EF4-FFF2-40B4-BE49-F238E27FC236}">
                  <a16:creationId xmlns:a16="http://schemas.microsoft.com/office/drawing/2014/main" id="{28981769-6C4B-D967-142C-D7B4B632D0C0}"/>
                </a:ext>
              </a:extLst>
            </p:cNvPr>
            <p:cNvSpPr/>
            <p:nvPr/>
          </p:nvSpPr>
          <p:spPr>
            <a:xfrm>
              <a:off x="2973836" y="3014050"/>
              <a:ext cx="1668850" cy="585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a:p>
              <a:pPr algn="ctr" defTabSz="742950">
                <a:defRPr/>
              </a:pPr>
              <a:r>
                <a:rPr kumimoji="1" lang="ja-JP" altLang="en-US" sz="1200" kern="0">
                  <a:solidFill>
                    <a:srgbClr val="3EAD92"/>
                  </a:solidFill>
                  <a:latin typeface="Meiryo UI" panose="020B0604030504040204" pitchFamily="50" charset="-128"/>
                  <a:ea typeface="Meiryo UI" panose="020B0604030504040204" pitchFamily="50" charset="-128"/>
                </a:rPr>
                <a:t> 高齢者の健康寿命</a:t>
              </a:r>
              <a:br>
                <a:rPr kumimoji="1" lang="en-US" altLang="ja-JP" sz="1200" kern="0">
                  <a:solidFill>
                    <a:srgbClr val="575757"/>
                  </a:solidFill>
                  <a:latin typeface="Meiryo UI" panose="020B0604030504040204" pitchFamily="50" charset="-128"/>
                  <a:ea typeface="Meiryo UI" panose="020B0604030504040204" pitchFamily="50" charset="-128"/>
                </a:rPr>
              </a:b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25" name="正方形/長方形 31">
              <a:extLst>
                <a:ext uri="{FF2B5EF4-FFF2-40B4-BE49-F238E27FC236}">
                  <a16:creationId xmlns:a16="http://schemas.microsoft.com/office/drawing/2014/main" id="{3710CD10-4983-EDB1-4523-BDDBC3773141}"/>
                </a:ext>
              </a:extLst>
            </p:cNvPr>
            <p:cNvSpPr/>
            <p:nvPr/>
          </p:nvSpPr>
          <p:spPr>
            <a:xfrm>
              <a:off x="2973836" y="5262677"/>
              <a:ext cx="1668850" cy="585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grpSp>
          <p:nvGrpSpPr>
            <p:cNvPr id="63" name="Group 62">
              <a:extLst>
                <a:ext uri="{FF2B5EF4-FFF2-40B4-BE49-F238E27FC236}">
                  <a16:creationId xmlns:a16="http://schemas.microsoft.com/office/drawing/2014/main" id="{3A10FD5D-90CF-979D-5B1E-11087E1D7034}"/>
                </a:ext>
              </a:extLst>
            </p:cNvPr>
            <p:cNvGrpSpPr/>
            <p:nvPr/>
          </p:nvGrpSpPr>
          <p:grpSpPr>
            <a:xfrm>
              <a:off x="5237347" y="3014050"/>
              <a:ext cx="1668850" cy="2833626"/>
              <a:chOff x="6293981" y="2641281"/>
              <a:chExt cx="2053969" cy="3487540"/>
            </a:xfrm>
          </p:grpSpPr>
          <p:sp>
            <p:nvSpPr>
              <p:cNvPr id="22" name="正方形/長方形 31">
                <a:extLst>
                  <a:ext uri="{FF2B5EF4-FFF2-40B4-BE49-F238E27FC236}">
                    <a16:creationId xmlns:a16="http://schemas.microsoft.com/office/drawing/2014/main" id="{70CB0611-7DA1-769B-C12E-8FB420F6C6D5}"/>
                  </a:ext>
                </a:extLst>
              </p:cNvPr>
              <p:cNvSpPr/>
              <p:nvPr/>
            </p:nvSpPr>
            <p:spPr>
              <a:xfrm>
                <a:off x="6293981" y="2641281"/>
                <a:ext cx="2053969" cy="720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br>
                  <a:rPr kumimoji="1" lang="en-US" altLang="ja-JP" sz="1200" kern="0">
                    <a:solidFill>
                      <a:srgbClr val="575757"/>
                    </a:solidFill>
                    <a:latin typeface="Meiryo UI" panose="020B0604030504040204" pitchFamily="50" charset="-128"/>
                    <a:ea typeface="Meiryo UI" panose="020B0604030504040204" pitchFamily="50" charset="-128"/>
                  </a:rPr>
                </a:br>
                <a:r>
                  <a:rPr kumimoji="1" lang="ja-JP" altLang="en-US" sz="1200" kern="0">
                    <a:solidFill>
                      <a:srgbClr val="3EAD92"/>
                    </a:solidFill>
                    <a:latin typeface="Meiryo UI" panose="020B0604030504040204" pitchFamily="50" charset="-128"/>
                    <a:ea typeface="Meiryo UI" panose="020B0604030504040204" pitchFamily="50" charset="-128"/>
                  </a:rPr>
                  <a:t>外出困難な</a:t>
                </a:r>
                <a:r>
                  <a:rPr kumimoji="1" lang="ja-JP" altLang="en-US" sz="1200">
                    <a:solidFill>
                      <a:srgbClr val="3EAD92"/>
                    </a:solidFill>
                    <a:latin typeface="Meiryo UI" panose="020B0604030504040204" pitchFamily="50" charset="-128"/>
                    <a:ea typeface="Meiryo UI" panose="020B0604030504040204" pitchFamily="50" charset="-128"/>
                  </a:rPr>
                  <a:t>高齢者数</a:t>
                </a: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23" name="正方形/長方形 31">
                <a:extLst>
                  <a:ext uri="{FF2B5EF4-FFF2-40B4-BE49-F238E27FC236}">
                    <a16:creationId xmlns:a16="http://schemas.microsoft.com/office/drawing/2014/main" id="{115CC2A0-FC7B-3DEC-D2C0-58FD29FF1E25}"/>
                  </a:ext>
                </a:extLst>
              </p:cNvPr>
              <p:cNvSpPr/>
              <p:nvPr/>
            </p:nvSpPr>
            <p:spPr>
              <a:xfrm>
                <a:off x="6293981" y="3563794"/>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46" name="正方形/長方形 31">
                <a:extLst>
                  <a:ext uri="{FF2B5EF4-FFF2-40B4-BE49-F238E27FC236}">
                    <a16:creationId xmlns:a16="http://schemas.microsoft.com/office/drawing/2014/main" id="{E0FF24EB-8F74-0B56-AC8D-E83A74322EC4}"/>
                  </a:ext>
                </a:extLst>
              </p:cNvPr>
              <p:cNvSpPr/>
              <p:nvPr/>
            </p:nvSpPr>
            <p:spPr>
              <a:xfrm>
                <a:off x="6293981" y="5408821"/>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36" name="正方形/長方形 31">
                <a:extLst>
                  <a:ext uri="{FF2B5EF4-FFF2-40B4-BE49-F238E27FC236}">
                    <a16:creationId xmlns:a16="http://schemas.microsoft.com/office/drawing/2014/main" id="{8795AC3B-A50E-C849-A9E2-7340FAAAED5A}"/>
                  </a:ext>
                </a:extLst>
              </p:cNvPr>
              <p:cNvSpPr/>
              <p:nvPr/>
            </p:nvSpPr>
            <p:spPr>
              <a:xfrm>
                <a:off x="6293981" y="4486307"/>
                <a:ext cx="2053969" cy="720000"/>
              </a:xfrm>
              <a:prstGeom prst="rect">
                <a:avLst/>
              </a:prstGeom>
              <a:solidFill>
                <a:srgbClr val="FFFFFF"/>
              </a:solidFill>
              <a:ln w="28575" cap="rnd" cmpd="sng" algn="ctr">
                <a:solidFill>
                  <a:srgbClr val="959595"/>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grpSp>
        <p:grpSp>
          <p:nvGrpSpPr>
            <p:cNvPr id="128" name="Group 127">
              <a:extLst>
                <a:ext uri="{FF2B5EF4-FFF2-40B4-BE49-F238E27FC236}">
                  <a16:creationId xmlns:a16="http://schemas.microsoft.com/office/drawing/2014/main" id="{9CA77FDC-698B-A856-1D92-A45DE19A752E}"/>
                </a:ext>
              </a:extLst>
            </p:cNvPr>
            <p:cNvGrpSpPr/>
            <p:nvPr/>
          </p:nvGrpSpPr>
          <p:grpSpPr>
            <a:xfrm>
              <a:off x="7500857" y="3014050"/>
              <a:ext cx="1668850" cy="2833626"/>
              <a:chOff x="9290240" y="2641281"/>
              <a:chExt cx="2053969" cy="3487540"/>
            </a:xfrm>
          </p:grpSpPr>
          <p:sp>
            <p:nvSpPr>
              <p:cNvPr id="173" name="正方形/長方形 31">
                <a:extLst>
                  <a:ext uri="{FF2B5EF4-FFF2-40B4-BE49-F238E27FC236}">
                    <a16:creationId xmlns:a16="http://schemas.microsoft.com/office/drawing/2014/main" id="{F15DA66F-8B6C-92DE-DE53-D89E87670AB0}"/>
                  </a:ext>
                </a:extLst>
              </p:cNvPr>
              <p:cNvSpPr/>
              <p:nvPr/>
            </p:nvSpPr>
            <p:spPr>
              <a:xfrm>
                <a:off x="9290240" y="2641281"/>
                <a:ext cx="2053969" cy="720000"/>
              </a:xfrm>
              <a:prstGeom prst="rect">
                <a:avLst/>
              </a:prstGeom>
              <a:solidFill>
                <a:srgbClr val="FFFFFF"/>
              </a:solidFill>
              <a:ln w="28575" cap="rnd" cmpd="sng" algn="ctr">
                <a:solidFill>
                  <a:schemeClr val="accent6">
                    <a:lumMod val="60000"/>
                    <a:lumOff val="4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br>
                  <a:rPr kumimoji="1" lang="en-US" altLang="ja-JP" sz="1200" kern="0">
                    <a:solidFill>
                      <a:srgbClr val="575757"/>
                    </a:solidFill>
                    <a:latin typeface="Meiryo UI" panose="020B0604030504040204" pitchFamily="50" charset="-128"/>
                    <a:ea typeface="Meiryo UI" panose="020B0604030504040204" pitchFamily="50" charset="-128"/>
                  </a:rPr>
                </a:br>
                <a:r>
                  <a:rPr kumimoji="1" lang="ja-JP" altLang="en-US" sz="1200" kern="0">
                    <a:solidFill>
                      <a:srgbClr val="3EAD92"/>
                    </a:solidFill>
                    <a:latin typeface="Meiryo UI" panose="020B0604030504040204" pitchFamily="50" charset="-128"/>
                    <a:ea typeface="Meiryo UI" panose="020B0604030504040204" pitchFamily="50" charset="-128"/>
                  </a:rPr>
                  <a:t>高齢者のオンデマンドバス</a:t>
                </a:r>
                <a:br>
                  <a:rPr kumimoji="1" lang="en-US" altLang="ja-JP" sz="1200" kern="0">
                    <a:solidFill>
                      <a:srgbClr val="3EAD92"/>
                    </a:solidFill>
                    <a:latin typeface="Meiryo UI" panose="020B0604030504040204" pitchFamily="50" charset="-128"/>
                    <a:ea typeface="Meiryo UI" panose="020B0604030504040204" pitchFamily="50" charset="-128"/>
                  </a:rPr>
                </a:br>
                <a:r>
                  <a:rPr kumimoji="1" lang="ja-JP" altLang="en-US" sz="1200" kern="0">
                    <a:solidFill>
                      <a:srgbClr val="3EAD92"/>
                    </a:solidFill>
                    <a:latin typeface="Meiryo UI" panose="020B0604030504040204" pitchFamily="50" charset="-128"/>
                    <a:ea typeface="Meiryo UI" panose="020B0604030504040204" pitchFamily="50" charset="-128"/>
                  </a:rPr>
                  <a:t>利用者</a:t>
                </a:r>
                <a:r>
                  <a:rPr kumimoji="1" lang="ja-JP" altLang="en-US" sz="1200">
                    <a:solidFill>
                      <a:srgbClr val="3EAD92"/>
                    </a:solidFill>
                    <a:latin typeface="Meiryo UI" panose="020B0604030504040204" pitchFamily="50" charset="-128"/>
                    <a:ea typeface="Meiryo UI" panose="020B0604030504040204" pitchFamily="50" charset="-128"/>
                  </a:rPr>
                  <a:t>数</a:t>
                </a:r>
                <a:endParaRPr kumimoji="1" lang="en-US" altLang="ja-JP" sz="1200" kern="0">
                  <a:solidFill>
                    <a:srgbClr val="3EAD92"/>
                  </a:solidFill>
                  <a:latin typeface="Meiryo UI" panose="020B0604030504040204" pitchFamily="50" charset="-128"/>
                  <a:ea typeface="Meiryo UI" panose="020B0604030504040204" pitchFamily="50" charset="-128"/>
                </a:endParaRPr>
              </a:p>
            </p:txBody>
          </p:sp>
          <p:sp>
            <p:nvSpPr>
              <p:cNvPr id="172" name="正方形/長方形 31">
                <a:extLst>
                  <a:ext uri="{FF2B5EF4-FFF2-40B4-BE49-F238E27FC236}">
                    <a16:creationId xmlns:a16="http://schemas.microsoft.com/office/drawing/2014/main" id="{F47ABD20-096E-6B46-6849-4A02F35C7051}"/>
                  </a:ext>
                </a:extLst>
              </p:cNvPr>
              <p:cNvSpPr/>
              <p:nvPr/>
            </p:nvSpPr>
            <p:spPr>
              <a:xfrm>
                <a:off x="9290240" y="3563794"/>
                <a:ext cx="2053969" cy="720000"/>
              </a:xfrm>
              <a:prstGeom prst="rect">
                <a:avLst/>
              </a:prstGeom>
              <a:solidFill>
                <a:srgbClr val="FFFFFF"/>
              </a:solidFill>
              <a:ln w="28575" cap="rnd" cmpd="sng" algn="ctr">
                <a:solidFill>
                  <a:srgbClr val="959595"/>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174" name="正方形/長方形 31">
                <a:extLst>
                  <a:ext uri="{FF2B5EF4-FFF2-40B4-BE49-F238E27FC236}">
                    <a16:creationId xmlns:a16="http://schemas.microsoft.com/office/drawing/2014/main" id="{51E11FB2-B34F-9DD2-098F-24BB7497C942}"/>
                  </a:ext>
                </a:extLst>
              </p:cNvPr>
              <p:cNvSpPr/>
              <p:nvPr/>
            </p:nvSpPr>
            <p:spPr>
              <a:xfrm>
                <a:off x="9290240" y="5408821"/>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sp>
            <p:nvSpPr>
              <p:cNvPr id="38" name="正方形/長方形 31">
                <a:extLst>
                  <a:ext uri="{FF2B5EF4-FFF2-40B4-BE49-F238E27FC236}">
                    <a16:creationId xmlns:a16="http://schemas.microsoft.com/office/drawing/2014/main" id="{ACCF432E-BB6A-C105-9663-9C30B9BB8C47}"/>
                  </a:ext>
                </a:extLst>
              </p:cNvPr>
              <p:cNvSpPr/>
              <p:nvPr/>
            </p:nvSpPr>
            <p:spPr>
              <a:xfrm>
                <a:off x="9290240" y="4486307"/>
                <a:ext cx="2053969" cy="720000"/>
              </a:xfrm>
              <a:prstGeom prst="rect">
                <a:avLst/>
              </a:prstGeom>
              <a:solidFill>
                <a:srgbClr val="FFFFFF"/>
              </a:solidFill>
              <a:ln w="28575" cap="rnd" cmpd="sng" algn="ctr">
                <a:solidFill>
                  <a:schemeClr val="accent6">
                    <a:lumMod val="60000"/>
                    <a:lumOff val="4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r>
                  <a:rPr kumimoji="1" lang="en-US" altLang="ja-JP" sz="1200" kern="0">
                    <a:solidFill>
                      <a:srgbClr val="575757"/>
                    </a:solidFill>
                    <a:latin typeface="Meiryo UI" panose="020B0604030504040204" pitchFamily="50" charset="-128"/>
                    <a:ea typeface="Meiryo UI" panose="020B0604030504040204" pitchFamily="50" charset="-128"/>
                  </a:rPr>
                  <a:t>XX</a:t>
                </a:r>
              </a:p>
            </p:txBody>
          </p:sp>
        </p:grpSp>
        <p:cxnSp>
          <p:nvCxnSpPr>
            <p:cNvPr id="39" name="Straight Arrow Connector 18">
              <a:extLst>
                <a:ext uri="{FF2B5EF4-FFF2-40B4-BE49-F238E27FC236}">
                  <a16:creationId xmlns:a16="http://schemas.microsoft.com/office/drawing/2014/main" id="{92C9FBB2-6574-2122-4422-D68F27735956}"/>
                </a:ext>
              </a:extLst>
            </p:cNvPr>
            <p:cNvCxnSpPr>
              <a:cxnSpLocks/>
            </p:cNvCxnSpPr>
            <p:nvPr/>
          </p:nvCxnSpPr>
          <p:spPr>
            <a:xfrm flipH="1">
              <a:off x="6906197" y="4805634"/>
              <a:ext cx="594661"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40" name="Straight Arrow Connector 18">
              <a:extLst>
                <a:ext uri="{FF2B5EF4-FFF2-40B4-BE49-F238E27FC236}">
                  <a16:creationId xmlns:a16="http://schemas.microsoft.com/office/drawing/2014/main" id="{279329D1-E596-3FF7-5F3A-9842DD6529BF}"/>
                </a:ext>
              </a:extLst>
            </p:cNvPr>
            <p:cNvCxnSpPr>
              <a:cxnSpLocks/>
              <a:stCxn id="36" idx="1"/>
              <a:endCxn id="19" idx="3"/>
            </p:cNvCxnSpPr>
            <p:nvPr/>
          </p:nvCxnSpPr>
          <p:spPr>
            <a:xfrm rot="10800000">
              <a:off x="4642686" y="4056093"/>
              <a:ext cx="594661" cy="749542"/>
            </a:xfrm>
            <a:prstGeom prst="bentConnector3">
              <a:avLst>
                <a:gd name="adj1" fmla="val 50000"/>
              </a:avLst>
            </a:prstGeom>
            <a:noFill/>
            <a:ln w="19050" cap="rnd" cmpd="sng" algn="ctr">
              <a:solidFill>
                <a:srgbClr val="6E6F73"/>
              </a:solidFill>
              <a:prstDash val="solid"/>
              <a:round/>
              <a:headEnd type="none" w="med" len="med"/>
              <a:tailEnd type="none" w="med" len="med"/>
            </a:ln>
            <a:effectLst/>
          </p:spPr>
        </p:cxnSp>
        <p:grpSp>
          <p:nvGrpSpPr>
            <p:cNvPr id="142" name="Group 141">
              <a:extLst>
                <a:ext uri="{FF2B5EF4-FFF2-40B4-BE49-F238E27FC236}">
                  <a16:creationId xmlns:a16="http://schemas.microsoft.com/office/drawing/2014/main" id="{C139511E-7FB6-1179-1969-BB872D92C482}"/>
                </a:ext>
              </a:extLst>
            </p:cNvPr>
            <p:cNvGrpSpPr/>
            <p:nvPr/>
          </p:nvGrpSpPr>
          <p:grpSpPr>
            <a:xfrm>
              <a:off x="4477478" y="3478557"/>
              <a:ext cx="234000" cy="234000"/>
              <a:chOff x="5202893" y="3174538"/>
              <a:chExt cx="288000" cy="288000"/>
            </a:xfrm>
          </p:grpSpPr>
          <p:sp>
            <p:nvSpPr>
              <p:cNvPr id="12" name="Oval 445">
                <a:extLst>
                  <a:ext uri="{FF2B5EF4-FFF2-40B4-BE49-F238E27FC236}">
                    <a16:creationId xmlns:a16="http://schemas.microsoft.com/office/drawing/2014/main" id="{98A4BDD7-277F-876A-7128-DAACF3EB0815}"/>
                  </a:ext>
                </a:extLst>
              </p:cNvPr>
              <p:cNvSpPr/>
              <p:nvPr/>
            </p:nvSpPr>
            <p:spPr>
              <a:xfrm>
                <a:off x="5202893" y="3174538"/>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sp>
            <p:nvSpPr>
              <p:cNvPr id="13" name="Arrow: Right 446">
                <a:extLst>
                  <a:ext uri="{FF2B5EF4-FFF2-40B4-BE49-F238E27FC236}">
                    <a16:creationId xmlns:a16="http://schemas.microsoft.com/office/drawing/2014/main" id="{27898342-E6D7-38C0-31E1-590A46BE77EA}"/>
                  </a:ext>
                </a:extLst>
              </p:cNvPr>
              <p:cNvSpPr/>
              <p:nvPr/>
            </p:nvSpPr>
            <p:spPr>
              <a:xfrm rot="19149718">
                <a:off x="5256893" y="3247812"/>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grpSp>
        <p:grpSp>
          <p:nvGrpSpPr>
            <p:cNvPr id="143" name="Group 142">
              <a:extLst>
                <a:ext uri="{FF2B5EF4-FFF2-40B4-BE49-F238E27FC236}">
                  <a16:creationId xmlns:a16="http://schemas.microsoft.com/office/drawing/2014/main" id="{DF4C01CB-0C46-510E-E56A-83477E8FB14B}"/>
                </a:ext>
              </a:extLst>
            </p:cNvPr>
            <p:cNvGrpSpPr/>
            <p:nvPr/>
          </p:nvGrpSpPr>
          <p:grpSpPr>
            <a:xfrm flipV="1">
              <a:off x="6740989" y="3478557"/>
              <a:ext cx="234000" cy="234000"/>
              <a:chOff x="5202893" y="3174538"/>
              <a:chExt cx="288000" cy="288000"/>
            </a:xfrm>
          </p:grpSpPr>
          <p:sp>
            <p:nvSpPr>
              <p:cNvPr id="144" name="Oval 445">
                <a:extLst>
                  <a:ext uri="{FF2B5EF4-FFF2-40B4-BE49-F238E27FC236}">
                    <a16:creationId xmlns:a16="http://schemas.microsoft.com/office/drawing/2014/main" id="{B27D0BEA-7D6E-3385-C779-11D660F8C2B4}"/>
                  </a:ext>
                </a:extLst>
              </p:cNvPr>
              <p:cNvSpPr/>
              <p:nvPr/>
            </p:nvSpPr>
            <p:spPr>
              <a:xfrm>
                <a:off x="5202893" y="3174538"/>
                <a:ext cx="288000" cy="288000"/>
              </a:xfrm>
              <a:prstGeom prst="ellipse">
                <a:avLst/>
              </a:prstGeom>
              <a:solidFill>
                <a:srgbClr val="EBC5D0"/>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sp>
            <p:nvSpPr>
              <p:cNvPr id="145" name="Arrow: Right 446">
                <a:extLst>
                  <a:ext uri="{FF2B5EF4-FFF2-40B4-BE49-F238E27FC236}">
                    <a16:creationId xmlns:a16="http://schemas.microsoft.com/office/drawing/2014/main" id="{7FDB0423-5B01-1B15-D430-480D6BA372AD}"/>
                  </a:ext>
                </a:extLst>
              </p:cNvPr>
              <p:cNvSpPr/>
              <p:nvPr/>
            </p:nvSpPr>
            <p:spPr>
              <a:xfrm rot="19149718">
                <a:off x="5256893" y="3247812"/>
                <a:ext cx="180000" cy="141452"/>
              </a:xfrm>
              <a:prstGeom prst="rightArrow">
                <a:avLst/>
              </a:prstGeom>
              <a:solidFill>
                <a:srgbClr val="E71C57"/>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grpSp>
        <p:grpSp>
          <p:nvGrpSpPr>
            <p:cNvPr id="149" name="Group 148">
              <a:extLst>
                <a:ext uri="{FF2B5EF4-FFF2-40B4-BE49-F238E27FC236}">
                  <a16:creationId xmlns:a16="http://schemas.microsoft.com/office/drawing/2014/main" id="{C8D35D59-5C7E-8B71-6BED-E6D3C92B4830}"/>
                </a:ext>
              </a:extLst>
            </p:cNvPr>
            <p:cNvGrpSpPr/>
            <p:nvPr/>
          </p:nvGrpSpPr>
          <p:grpSpPr>
            <a:xfrm>
              <a:off x="4477478" y="4228098"/>
              <a:ext cx="234000" cy="234000"/>
              <a:chOff x="5409617" y="3305772"/>
              <a:chExt cx="288000" cy="288000"/>
            </a:xfrm>
          </p:grpSpPr>
          <p:sp>
            <p:nvSpPr>
              <p:cNvPr id="147" name="Oval 445">
                <a:extLst>
                  <a:ext uri="{FF2B5EF4-FFF2-40B4-BE49-F238E27FC236}">
                    <a16:creationId xmlns:a16="http://schemas.microsoft.com/office/drawing/2014/main" id="{DD2B1ED3-CD77-8DF5-464C-E69494E89718}"/>
                  </a:ext>
                </a:extLst>
              </p:cNvPr>
              <p:cNvSpPr/>
              <p:nvPr/>
            </p:nvSpPr>
            <p:spPr>
              <a:xfrm>
                <a:off x="5409617" y="3305772"/>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sp>
            <p:nvSpPr>
              <p:cNvPr id="148" name="Arrow: Right 446">
                <a:extLst>
                  <a:ext uri="{FF2B5EF4-FFF2-40B4-BE49-F238E27FC236}">
                    <a16:creationId xmlns:a16="http://schemas.microsoft.com/office/drawing/2014/main" id="{47C3C22B-D431-9C32-0377-5696A73BD399}"/>
                  </a:ext>
                </a:extLst>
              </p:cNvPr>
              <p:cNvSpPr/>
              <p:nvPr/>
            </p:nvSpPr>
            <p:spPr>
              <a:xfrm rot="19149718">
                <a:off x="5463617" y="3379046"/>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1200">
                  <a:solidFill>
                    <a:srgbClr val="FFFFFF"/>
                  </a:solidFill>
                  <a:latin typeface="Trebuchet MS" panose="020B0603020202020204" pitchFamily="34" charset="0"/>
                </a:endParaRPr>
              </a:p>
            </p:txBody>
          </p:sp>
        </p:grpSp>
        <p:grpSp>
          <p:nvGrpSpPr>
            <p:cNvPr id="179" name="Group 178">
              <a:extLst>
                <a:ext uri="{FF2B5EF4-FFF2-40B4-BE49-F238E27FC236}">
                  <a16:creationId xmlns:a16="http://schemas.microsoft.com/office/drawing/2014/main" id="{40FCA174-0695-F133-E3D1-8CE759023829}"/>
                </a:ext>
              </a:extLst>
            </p:cNvPr>
            <p:cNvGrpSpPr/>
            <p:nvPr/>
          </p:nvGrpSpPr>
          <p:grpSpPr>
            <a:xfrm>
              <a:off x="5828032" y="1872428"/>
              <a:ext cx="3567190" cy="469660"/>
              <a:chOff x="7172961" y="1356934"/>
              <a:chExt cx="4390388" cy="578043"/>
            </a:xfrm>
          </p:grpSpPr>
          <p:sp>
            <p:nvSpPr>
              <p:cNvPr id="30" name="Rectangle 2">
                <a:extLst>
                  <a:ext uri="{FF2B5EF4-FFF2-40B4-BE49-F238E27FC236}">
                    <a16:creationId xmlns:a16="http://schemas.microsoft.com/office/drawing/2014/main" id="{5017F0A3-4C64-91D7-0081-01A87AC2DCBE}"/>
                  </a:ext>
                </a:extLst>
              </p:cNvPr>
              <p:cNvSpPr/>
              <p:nvPr/>
            </p:nvSpPr>
            <p:spPr>
              <a:xfrm>
                <a:off x="7172961" y="1356934"/>
                <a:ext cx="4390388" cy="578043"/>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目標の方向性 </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増減</a:t>
                </a:r>
                <a:r>
                  <a:rPr kumimoji="1" lang="en-US" altLang="ja-JP" sz="1138" kern="0">
                    <a:solidFill>
                      <a:srgbClr val="575757"/>
                    </a:solidFill>
                    <a:latin typeface="Trebuchet MS" panose="020B0603020202020204" pitchFamily="34" charset="0"/>
                    <a:ea typeface="Meiryo UI" panose="020B0604030504040204" pitchFamily="50" charset="-128"/>
                  </a:rPr>
                  <a:t>)</a:t>
                </a:r>
                <a:r>
                  <a:rPr kumimoji="1" lang="ja-JP" altLang="en-US" sz="1138" kern="0">
                    <a:solidFill>
                      <a:srgbClr val="575757"/>
                    </a:solidFill>
                    <a:latin typeface="Trebuchet MS" panose="020B0603020202020204" pitchFamily="34" charset="0"/>
                    <a:ea typeface="Meiryo UI" panose="020B0604030504040204" pitchFamily="50" charset="-128"/>
                  </a:rPr>
                  <a:t> は矢印で記載すること</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nvGrpSpPr>
              <p:cNvPr id="178" name="Group 177">
                <a:extLst>
                  <a:ext uri="{FF2B5EF4-FFF2-40B4-BE49-F238E27FC236}">
                    <a16:creationId xmlns:a16="http://schemas.microsoft.com/office/drawing/2014/main" id="{FB9425C8-0DB8-863B-BA1D-998E6F1FEF59}"/>
                  </a:ext>
                </a:extLst>
              </p:cNvPr>
              <p:cNvGrpSpPr/>
              <p:nvPr/>
            </p:nvGrpSpPr>
            <p:grpSpPr>
              <a:xfrm>
                <a:off x="10498084" y="1501955"/>
                <a:ext cx="945340" cy="288000"/>
                <a:chOff x="10462524" y="1501955"/>
                <a:chExt cx="945340" cy="288000"/>
              </a:xfrm>
            </p:grpSpPr>
            <p:grpSp>
              <p:nvGrpSpPr>
                <p:cNvPr id="171" name="Group 170">
                  <a:extLst>
                    <a:ext uri="{FF2B5EF4-FFF2-40B4-BE49-F238E27FC236}">
                      <a16:creationId xmlns:a16="http://schemas.microsoft.com/office/drawing/2014/main" id="{C6C59B66-33F9-368E-524E-CE6C60C01027}"/>
                    </a:ext>
                  </a:extLst>
                </p:cNvPr>
                <p:cNvGrpSpPr/>
                <p:nvPr/>
              </p:nvGrpSpPr>
              <p:grpSpPr>
                <a:xfrm>
                  <a:off x="10462524" y="1501955"/>
                  <a:ext cx="288000" cy="288000"/>
                  <a:chOff x="10462524" y="1501955"/>
                  <a:chExt cx="288000" cy="288000"/>
                </a:xfrm>
              </p:grpSpPr>
              <p:sp>
                <p:nvSpPr>
                  <p:cNvPr id="160" name="Oval 445">
                    <a:extLst>
                      <a:ext uri="{FF2B5EF4-FFF2-40B4-BE49-F238E27FC236}">
                        <a16:creationId xmlns:a16="http://schemas.microsoft.com/office/drawing/2014/main" id="{4E67D8B7-B750-75F7-E754-671ACE655D72}"/>
                      </a:ext>
                    </a:extLst>
                  </p:cNvPr>
                  <p:cNvSpPr/>
                  <p:nvPr/>
                </p:nvSpPr>
                <p:spPr>
                  <a:xfrm>
                    <a:off x="10462524" y="1501955"/>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sp>
                <p:nvSpPr>
                  <p:cNvPr id="161" name="Arrow: Right 446">
                    <a:extLst>
                      <a:ext uri="{FF2B5EF4-FFF2-40B4-BE49-F238E27FC236}">
                        <a16:creationId xmlns:a16="http://schemas.microsoft.com/office/drawing/2014/main" id="{65706DBB-D7AD-BCA0-BF1A-2D6E2BB68B27}"/>
                      </a:ext>
                    </a:extLst>
                  </p:cNvPr>
                  <p:cNvSpPr/>
                  <p:nvPr/>
                </p:nvSpPr>
                <p:spPr>
                  <a:xfrm rot="19149718">
                    <a:off x="10516524" y="1575229"/>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grpSp>
            <p:grpSp>
              <p:nvGrpSpPr>
                <p:cNvPr id="169" name="Group 168">
                  <a:extLst>
                    <a:ext uri="{FF2B5EF4-FFF2-40B4-BE49-F238E27FC236}">
                      <a16:creationId xmlns:a16="http://schemas.microsoft.com/office/drawing/2014/main" id="{6645BC1E-914E-8B2F-9240-390B7FA778F0}"/>
                    </a:ext>
                  </a:extLst>
                </p:cNvPr>
                <p:cNvGrpSpPr/>
                <p:nvPr/>
              </p:nvGrpSpPr>
              <p:grpSpPr>
                <a:xfrm>
                  <a:off x="10791194" y="1501955"/>
                  <a:ext cx="288000" cy="288000"/>
                  <a:chOff x="10791194" y="1501955"/>
                  <a:chExt cx="288000" cy="288000"/>
                </a:xfrm>
              </p:grpSpPr>
              <p:sp>
                <p:nvSpPr>
                  <p:cNvPr id="163" name="Oval 445">
                    <a:extLst>
                      <a:ext uri="{FF2B5EF4-FFF2-40B4-BE49-F238E27FC236}">
                        <a16:creationId xmlns:a16="http://schemas.microsoft.com/office/drawing/2014/main" id="{1B25DE63-9C68-618B-3614-012646ED7767}"/>
                      </a:ext>
                    </a:extLst>
                  </p:cNvPr>
                  <p:cNvSpPr/>
                  <p:nvPr/>
                </p:nvSpPr>
                <p:spPr>
                  <a:xfrm flipV="1">
                    <a:off x="10791194" y="1501955"/>
                    <a:ext cx="288000" cy="288000"/>
                  </a:xfrm>
                  <a:prstGeom prst="ellipse">
                    <a:avLst/>
                  </a:prstGeom>
                  <a:solidFill>
                    <a:srgbClr val="EBC5D0"/>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sp>
                <p:nvSpPr>
                  <p:cNvPr id="164" name="Arrow: Right 446">
                    <a:extLst>
                      <a:ext uri="{FF2B5EF4-FFF2-40B4-BE49-F238E27FC236}">
                        <a16:creationId xmlns:a16="http://schemas.microsoft.com/office/drawing/2014/main" id="{A73D418B-7DB5-0DD9-E688-6E670468A147}"/>
                      </a:ext>
                    </a:extLst>
                  </p:cNvPr>
                  <p:cNvSpPr/>
                  <p:nvPr/>
                </p:nvSpPr>
                <p:spPr>
                  <a:xfrm rot="2450282" flipV="1">
                    <a:off x="10845194" y="1575229"/>
                    <a:ext cx="180000" cy="141452"/>
                  </a:xfrm>
                  <a:prstGeom prst="rightArrow">
                    <a:avLst/>
                  </a:prstGeom>
                  <a:solidFill>
                    <a:srgbClr val="E71C57"/>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grpSp>
            <p:grpSp>
              <p:nvGrpSpPr>
                <p:cNvPr id="168" name="Group 167">
                  <a:extLst>
                    <a:ext uri="{FF2B5EF4-FFF2-40B4-BE49-F238E27FC236}">
                      <a16:creationId xmlns:a16="http://schemas.microsoft.com/office/drawing/2014/main" id="{0CFFE403-3B10-80B8-9DF5-1B9552540858}"/>
                    </a:ext>
                  </a:extLst>
                </p:cNvPr>
                <p:cNvGrpSpPr/>
                <p:nvPr/>
              </p:nvGrpSpPr>
              <p:grpSpPr>
                <a:xfrm>
                  <a:off x="11119864" y="1501955"/>
                  <a:ext cx="288000" cy="288000"/>
                  <a:chOff x="11119864" y="1501955"/>
                  <a:chExt cx="288000" cy="288000"/>
                </a:xfrm>
              </p:grpSpPr>
              <p:sp>
                <p:nvSpPr>
                  <p:cNvPr id="166" name="Oval 445">
                    <a:extLst>
                      <a:ext uri="{FF2B5EF4-FFF2-40B4-BE49-F238E27FC236}">
                        <a16:creationId xmlns:a16="http://schemas.microsoft.com/office/drawing/2014/main" id="{AF8294EF-5561-0DF9-660B-D43E29A907F4}"/>
                      </a:ext>
                    </a:extLst>
                  </p:cNvPr>
                  <p:cNvSpPr/>
                  <p:nvPr/>
                </p:nvSpPr>
                <p:spPr>
                  <a:xfrm flipV="1">
                    <a:off x="11119864" y="1501955"/>
                    <a:ext cx="288000" cy="288000"/>
                  </a:xfrm>
                  <a:prstGeom prst="ellipse">
                    <a:avLst/>
                  </a:prstGeom>
                  <a:solidFill>
                    <a:srgbClr val="C8C8C8"/>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sp>
                <p:nvSpPr>
                  <p:cNvPr id="167" name="Arrow: Right 446">
                    <a:extLst>
                      <a:ext uri="{FF2B5EF4-FFF2-40B4-BE49-F238E27FC236}">
                        <a16:creationId xmlns:a16="http://schemas.microsoft.com/office/drawing/2014/main" id="{2CD236E5-EC3F-019A-A675-83F8BEE433DC}"/>
                      </a:ext>
                    </a:extLst>
                  </p:cNvPr>
                  <p:cNvSpPr/>
                  <p:nvPr/>
                </p:nvSpPr>
                <p:spPr>
                  <a:xfrm flipV="1">
                    <a:off x="11173864" y="1575229"/>
                    <a:ext cx="180000" cy="141452"/>
                  </a:xfrm>
                  <a:prstGeom prst="rightArrow">
                    <a:avLst/>
                  </a:prstGeom>
                  <a:solidFill>
                    <a:srgbClr val="6E6F73"/>
                  </a:solidFill>
                  <a:ln w="9525" cap="rnd" cmpd="sng" algn="ctr">
                    <a:solidFill>
                      <a:srgbClr val="6E6F7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defTabSz="742950">
                      <a:defRPr/>
                    </a:pPr>
                    <a:endParaRPr kumimoji="1" lang="en-US" sz="975">
                      <a:solidFill>
                        <a:srgbClr val="FFFFFF"/>
                      </a:solidFill>
                      <a:latin typeface="Trebuchet MS" panose="020B0603020202020204" pitchFamily="34" charset="0"/>
                    </a:endParaRPr>
                  </a:p>
                </p:txBody>
              </p:sp>
            </p:grpSp>
          </p:grpSp>
        </p:grpSp>
        <p:grpSp>
          <p:nvGrpSpPr>
            <p:cNvPr id="27" name="グループ化 26">
              <a:extLst>
                <a:ext uri="{FF2B5EF4-FFF2-40B4-BE49-F238E27FC236}">
                  <a16:creationId xmlns:a16="http://schemas.microsoft.com/office/drawing/2014/main" id="{CB780D71-D12E-4D36-FFB0-190010F97FD7}"/>
                </a:ext>
              </a:extLst>
            </p:cNvPr>
            <p:cNvGrpSpPr/>
            <p:nvPr/>
          </p:nvGrpSpPr>
          <p:grpSpPr>
            <a:xfrm>
              <a:off x="485743" y="1872428"/>
              <a:ext cx="5118035" cy="469660"/>
              <a:chOff x="630000" y="1356934"/>
              <a:chExt cx="6299120" cy="578043"/>
            </a:xfrm>
          </p:grpSpPr>
          <p:sp>
            <p:nvSpPr>
              <p:cNvPr id="31" name="Rectangle 2">
                <a:extLst>
                  <a:ext uri="{FF2B5EF4-FFF2-40B4-BE49-F238E27FC236}">
                    <a16:creationId xmlns:a16="http://schemas.microsoft.com/office/drawing/2014/main" id="{02D68EDD-B6DE-2FE9-AF91-C3F3D6E39F20}"/>
                  </a:ext>
                </a:extLst>
              </p:cNvPr>
              <p:cNvSpPr/>
              <p:nvPr/>
            </p:nvSpPr>
            <p:spPr>
              <a:xfrm>
                <a:off x="630000" y="1356934"/>
                <a:ext cx="6299120" cy="578043"/>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138" kern="0">
                    <a:solidFill>
                      <a:srgbClr val="575757"/>
                    </a:solidFill>
                    <a:latin typeface="Trebuchet MS" panose="020B0603020202020204" pitchFamily="34" charset="0"/>
                    <a:ea typeface="Meiryo UI" panose="020B0604030504040204" pitchFamily="50" charset="-128"/>
                  </a:rPr>
                  <a:t>①実装・横展開、②実証の</a:t>
                </a:r>
                <a:r>
                  <a:rPr kumimoji="1" lang="ja-JP" altLang="en-US" sz="1138" u="sng" kern="0">
                    <a:solidFill>
                      <a:srgbClr val="575757"/>
                    </a:solidFill>
                    <a:latin typeface="Trebuchet MS" panose="020B0603020202020204" pitchFamily="34" charset="0"/>
                    <a:ea typeface="Meiryo UI" panose="020B0604030504040204" pitchFamily="50" charset="-128"/>
                  </a:rPr>
                  <a:t>成果 </a:t>
                </a:r>
                <a:r>
                  <a:rPr kumimoji="1" lang="en-US" altLang="ja-JP" sz="1138" u="sng" kern="0">
                    <a:solidFill>
                      <a:srgbClr val="575757"/>
                    </a:solidFill>
                    <a:latin typeface="Trebuchet MS" panose="020B0603020202020204" pitchFamily="34" charset="0"/>
                    <a:ea typeface="Meiryo UI" panose="020B0604030504040204" pitchFamily="50" charset="-128"/>
                  </a:rPr>
                  <a:t>(</a:t>
                </a:r>
                <a:r>
                  <a:rPr kumimoji="1" lang="ja-JP" altLang="en-US" sz="1138" u="sng" kern="0">
                    <a:solidFill>
                      <a:srgbClr val="575757"/>
                    </a:solidFill>
                    <a:latin typeface="Trebuchet MS" panose="020B0603020202020204" pitchFamily="34" charset="0"/>
                    <a:ea typeface="Meiryo UI" panose="020B0604030504040204" pitchFamily="50" charset="-128"/>
                  </a:rPr>
                  <a:t>アウトカム</a:t>
                </a:r>
                <a:r>
                  <a:rPr kumimoji="1" lang="en-US" altLang="ja-JP" sz="1138" u="sng" kern="0">
                    <a:solidFill>
                      <a:srgbClr val="575757"/>
                    </a:solidFill>
                    <a:latin typeface="Trebuchet MS" panose="020B0603020202020204" pitchFamily="34" charset="0"/>
                    <a:ea typeface="Meiryo UI" panose="020B0604030504040204" pitchFamily="50" charset="-128"/>
                  </a:rPr>
                  <a:t>)</a:t>
                </a:r>
                <a:r>
                  <a:rPr kumimoji="1" lang="ja-JP" altLang="en-US" sz="1138" u="sng" kern="0">
                    <a:solidFill>
                      <a:srgbClr val="575757"/>
                    </a:solidFill>
                    <a:latin typeface="Trebuchet MS" panose="020B0603020202020204" pitchFamily="34" charset="0"/>
                    <a:ea typeface="Meiryo UI" panose="020B0604030504040204" pitchFamily="50" charset="-128"/>
                  </a:rPr>
                  <a:t> 指標として</a:t>
                </a:r>
                <a:br>
                  <a:rPr kumimoji="1" lang="en-US" altLang="ja-JP" sz="1138" u="sng" kern="0">
                    <a:solidFill>
                      <a:srgbClr val="575757"/>
                    </a:solidFill>
                    <a:latin typeface="Trebuchet MS" panose="020B0603020202020204" pitchFamily="34" charset="0"/>
                    <a:ea typeface="Meiryo UI" panose="020B0604030504040204" pitchFamily="50" charset="-128"/>
                  </a:rPr>
                </a:br>
                <a:r>
                  <a:rPr kumimoji="1" lang="ja-JP" altLang="en-US" sz="1138" u="sng" kern="0">
                    <a:solidFill>
                      <a:srgbClr val="575757"/>
                    </a:solidFill>
                    <a:latin typeface="Trebuchet MS" panose="020B0603020202020204" pitchFamily="34" charset="0"/>
                    <a:ea typeface="Meiryo UI" panose="020B0604030504040204" pitchFamily="50" charset="-128"/>
                  </a:rPr>
                  <a:t>定量的かつ今後測定していく指標を色枠でハイライト</a:t>
                </a: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nvGrpSpPr>
              <p:cNvPr id="185" name="Group 184">
                <a:extLst>
                  <a:ext uri="{FF2B5EF4-FFF2-40B4-BE49-F238E27FC236}">
                    <a16:creationId xmlns:a16="http://schemas.microsoft.com/office/drawing/2014/main" id="{6283FE6E-2485-C4A1-1054-E38F93852C38}"/>
                  </a:ext>
                </a:extLst>
              </p:cNvPr>
              <p:cNvGrpSpPr/>
              <p:nvPr/>
            </p:nvGrpSpPr>
            <p:grpSpPr>
              <a:xfrm>
                <a:off x="4807779" y="1409231"/>
                <a:ext cx="2080232" cy="202917"/>
                <a:chOff x="4807779" y="1409231"/>
                <a:chExt cx="2080232" cy="202917"/>
              </a:xfrm>
            </p:grpSpPr>
            <p:sp>
              <p:nvSpPr>
                <p:cNvPr id="7" name="テキスト ボックス 6">
                  <a:extLst>
                    <a:ext uri="{FF2B5EF4-FFF2-40B4-BE49-F238E27FC236}">
                      <a16:creationId xmlns:a16="http://schemas.microsoft.com/office/drawing/2014/main" id="{05FB388A-AACF-30DB-CCA6-D6AECA040A4D}"/>
                    </a:ext>
                  </a:extLst>
                </p:cNvPr>
                <p:cNvSpPr txBox="1"/>
                <p:nvPr/>
              </p:nvSpPr>
              <p:spPr>
                <a:xfrm>
                  <a:off x="5160011" y="1409231"/>
                  <a:ext cx="1728000" cy="2029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742950">
                    <a:defRPr/>
                  </a:pPr>
                  <a:r>
                    <a:rPr kumimoji="1" lang="en-US" altLang="ja-JP" sz="975">
                      <a:solidFill>
                        <a:srgbClr val="575757"/>
                      </a:solidFill>
                      <a:latin typeface="Trebuchet MS" panose="020B0603020202020204" pitchFamily="34" charset="0"/>
                      <a:ea typeface="Meiryo UI" panose="020B0604030504040204" pitchFamily="50" charset="-128"/>
                    </a:rPr>
                    <a:t>:</a:t>
                  </a:r>
                  <a:r>
                    <a:rPr kumimoji="1" lang="ja-JP" altLang="en-US" sz="975" u="sng">
                      <a:solidFill>
                        <a:srgbClr val="575757"/>
                      </a:solidFill>
                      <a:latin typeface="Trebuchet MS" panose="020B0603020202020204" pitchFamily="34" charset="0"/>
                      <a:ea typeface="Meiryo UI" panose="020B0604030504040204" pitchFamily="50" charset="-128"/>
                    </a:rPr>
                    <a:t>実装・横展開</a:t>
                  </a:r>
                  <a:r>
                    <a:rPr kumimoji="1" lang="ja-JP" altLang="en-US" sz="975">
                      <a:solidFill>
                        <a:srgbClr val="575757"/>
                      </a:solidFill>
                      <a:latin typeface="Trebuchet MS" panose="020B0603020202020204" pitchFamily="34" charset="0"/>
                      <a:ea typeface="Meiryo UI" panose="020B0604030504040204" pitchFamily="50" charset="-128"/>
                    </a:rPr>
                    <a:t>の成果指標</a:t>
                  </a:r>
                  <a:endParaRPr kumimoji="1" lang="en-US" sz="975">
                    <a:solidFill>
                      <a:srgbClr val="575757"/>
                    </a:solidFill>
                    <a:latin typeface="Trebuchet MS" panose="020B0603020202020204" pitchFamily="34" charset="0"/>
                    <a:ea typeface="Meiryo UI" panose="020B0604030504040204" pitchFamily="50" charset="-128"/>
                  </a:endParaRPr>
                </a:p>
              </p:txBody>
            </p:sp>
            <p:sp>
              <p:nvSpPr>
                <p:cNvPr id="3" name="正方形/長方形 31">
                  <a:extLst>
                    <a:ext uri="{FF2B5EF4-FFF2-40B4-BE49-F238E27FC236}">
                      <a16:creationId xmlns:a16="http://schemas.microsoft.com/office/drawing/2014/main" id="{2FDDD3E4-35D3-3567-5828-D7714E834952}"/>
                    </a:ext>
                  </a:extLst>
                </p:cNvPr>
                <p:cNvSpPr/>
                <p:nvPr/>
              </p:nvSpPr>
              <p:spPr>
                <a:xfrm>
                  <a:off x="4807779" y="1427586"/>
                  <a:ext cx="306511" cy="166206"/>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endParaRPr kumimoji="1" lang="en-US" altLang="ja-JP" sz="1138" kern="0">
                    <a:solidFill>
                      <a:srgbClr val="575757"/>
                    </a:solidFill>
                    <a:latin typeface="Trebuchet MS" panose="020B0603020202020204" pitchFamily="34" charset="0"/>
                    <a:ea typeface="Meiryo UI" panose="020B0604030504040204" pitchFamily="50" charset="-128"/>
                  </a:endParaRPr>
                </a:p>
              </p:txBody>
            </p:sp>
          </p:grpSp>
          <p:grpSp>
            <p:nvGrpSpPr>
              <p:cNvPr id="184" name="Group 183">
                <a:extLst>
                  <a:ext uri="{FF2B5EF4-FFF2-40B4-BE49-F238E27FC236}">
                    <a16:creationId xmlns:a16="http://schemas.microsoft.com/office/drawing/2014/main" id="{8E787AB2-E0C0-E943-5BE3-9AE22F3A7B55}"/>
                  </a:ext>
                </a:extLst>
              </p:cNvPr>
              <p:cNvGrpSpPr/>
              <p:nvPr/>
            </p:nvGrpSpPr>
            <p:grpSpPr>
              <a:xfrm>
                <a:off x="4807779" y="1659038"/>
                <a:ext cx="2080232" cy="202917"/>
                <a:chOff x="4807779" y="1659038"/>
                <a:chExt cx="2080232" cy="202917"/>
              </a:xfrm>
            </p:grpSpPr>
            <p:sp>
              <p:nvSpPr>
                <p:cNvPr id="15" name="正方形/長方形 31">
                  <a:extLst>
                    <a:ext uri="{FF2B5EF4-FFF2-40B4-BE49-F238E27FC236}">
                      <a16:creationId xmlns:a16="http://schemas.microsoft.com/office/drawing/2014/main" id="{3892DFE3-07BB-6688-B946-7D0C58AD5DC5}"/>
                    </a:ext>
                  </a:extLst>
                </p:cNvPr>
                <p:cNvSpPr/>
                <p:nvPr/>
              </p:nvSpPr>
              <p:spPr>
                <a:xfrm>
                  <a:off x="4807779" y="1677394"/>
                  <a:ext cx="306511" cy="166206"/>
                </a:xfrm>
                <a:prstGeom prst="rect">
                  <a:avLst/>
                </a:prstGeom>
                <a:solidFill>
                  <a:srgbClr val="FFFFFF"/>
                </a:solidFill>
                <a:ln w="28575" cap="rnd" cmpd="sng" algn="ctr">
                  <a:solidFill>
                    <a:srgbClr val="64A5CC"/>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algn="ctr" defTabSz="742950">
                    <a:defRPr/>
                  </a:pPr>
                  <a:endParaRPr kumimoji="1" lang="en-US" altLang="ja-JP" sz="1138" kern="0">
                    <a:solidFill>
                      <a:srgbClr val="575757"/>
                    </a:solidFill>
                    <a:latin typeface="Trebuchet MS" panose="020B0603020202020204" pitchFamily="34" charset="0"/>
                    <a:ea typeface="Meiryo UI" panose="020B0604030504040204" pitchFamily="50" charset="-128"/>
                  </a:endParaRPr>
                </a:p>
              </p:txBody>
            </p:sp>
            <p:sp>
              <p:nvSpPr>
                <p:cNvPr id="16" name="テキスト ボックス 15">
                  <a:extLst>
                    <a:ext uri="{FF2B5EF4-FFF2-40B4-BE49-F238E27FC236}">
                      <a16:creationId xmlns:a16="http://schemas.microsoft.com/office/drawing/2014/main" id="{3D10E9C3-5D7B-C2DE-BE94-7BAA84B827E2}"/>
                    </a:ext>
                  </a:extLst>
                </p:cNvPr>
                <p:cNvSpPr txBox="1"/>
                <p:nvPr/>
              </p:nvSpPr>
              <p:spPr>
                <a:xfrm>
                  <a:off x="5160011" y="1659038"/>
                  <a:ext cx="1728000" cy="2029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defTabSz="742950">
                    <a:defRPr/>
                  </a:pPr>
                  <a:r>
                    <a:rPr kumimoji="1" lang="en-US" altLang="ja-JP" sz="975">
                      <a:solidFill>
                        <a:srgbClr val="575757"/>
                      </a:solidFill>
                      <a:latin typeface="Trebuchet MS" panose="020B0603020202020204" pitchFamily="34" charset="0"/>
                      <a:ea typeface="Meiryo UI" panose="020B0604030504040204" pitchFamily="50" charset="-128"/>
                    </a:rPr>
                    <a:t>:</a:t>
                  </a:r>
                  <a:r>
                    <a:rPr kumimoji="1" lang="ja-JP" altLang="en-US" sz="975" u="sng">
                      <a:solidFill>
                        <a:srgbClr val="575757"/>
                      </a:solidFill>
                      <a:latin typeface="Trebuchet MS" panose="020B0603020202020204" pitchFamily="34" charset="0"/>
                      <a:ea typeface="Meiryo UI" panose="020B0604030504040204" pitchFamily="50" charset="-128"/>
                    </a:rPr>
                    <a:t>実証</a:t>
                  </a:r>
                  <a:r>
                    <a:rPr kumimoji="1" lang="ja-JP" altLang="en-US" sz="975">
                      <a:solidFill>
                        <a:srgbClr val="575757"/>
                      </a:solidFill>
                      <a:latin typeface="Trebuchet MS" panose="020B0603020202020204" pitchFamily="34" charset="0"/>
                      <a:ea typeface="Meiryo UI" panose="020B0604030504040204" pitchFamily="50" charset="-128"/>
                    </a:rPr>
                    <a:t>の成果指標</a:t>
                  </a:r>
                  <a:endParaRPr kumimoji="1" lang="en-US" sz="975">
                    <a:solidFill>
                      <a:srgbClr val="575757"/>
                    </a:solidFill>
                    <a:latin typeface="Trebuchet MS" panose="020B0603020202020204" pitchFamily="34" charset="0"/>
                    <a:ea typeface="Meiryo UI" panose="020B0604030504040204" pitchFamily="50" charset="-128"/>
                  </a:endParaRPr>
                </a:p>
              </p:txBody>
            </p:sp>
          </p:grpSp>
        </p:grpSp>
      </p:grpSp>
      <p:sp>
        <p:nvSpPr>
          <p:cNvPr id="74" name="テキスト ボックス 42">
            <a:extLst>
              <a:ext uri="{FF2B5EF4-FFF2-40B4-BE49-F238E27FC236}">
                <a16:creationId xmlns:a16="http://schemas.microsoft.com/office/drawing/2014/main" id="{236F7441-9ED6-4E09-B37C-237EBB123D24}"/>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現状の課題と目指す姿</a:t>
            </a:r>
          </a:p>
        </p:txBody>
      </p:sp>
      <p:sp>
        <p:nvSpPr>
          <p:cNvPr id="75" name="Rectangle 217">
            <a:extLst>
              <a:ext uri="{FF2B5EF4-FFF2-40B4-BE49-F238E27FC236}">
                <a16:creationId xmlns:a16="http://schemas.microsoft.com/office/drawing/2014/main" id="{5EB8E0D5-60BC-455C-8746-461FA4BA5ECB}"/>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4" name="タイトル 3">
            <a:extLst>
              <a:ext uri="{FF2B5EF4-FFF2-40B4-BE49-F238E27FC236}">
                <a16:creationId xmlns:a16="http://schemas.microsoft.com/office/drawing/2014/main" id="{026B3210-2A0D-4753-BF8D-9CBD20EC0AC3}"/>
              </a:ext>
            </a:extLst>
          </p:cNvPr>
          <p:cNvSpPr>
            <a:spLocks noGrp="1"/>
          </p:cNvSpPr>
          <p:nvPr>
            <p:ph type="title"/>
          </p:nvPr>
        </p:nvSpPr>
        <p:spPr>
          <a:xfrm>
            <a:off x="511875" y="622801"/>
            <a:ext cx="8883347" cy="450123"/>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成果 </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アウトカム</a:t>
            </a: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指標</a:t>
            </a:r>
            <a:br>
              <a:rPr kumimoji="1" lang="en-US" altLang="ja-JP">
                <a:solidFill>
                  <a:srgbClr val="FE9341"/>
                </a:solidFill>
                <a:latin typeface="Trebuchet MS" panose="020B0603020202020204" pitchFamily="34" charset="0"/>
                <a:ea typeface="Meiryo UI" panose="020B0604030504040204" pitchFamily="50" charset="-128"/>
              </a:rPr>
            </a:br>
            <a:r>
              <a:rPr kumimoji="1" lang="en-US" altLang="ja-JP" sz="1300">
                <a:solidFill>
                  <a:srgbClr val="575757"/>
                </a:solidFill>
                <a:latin typeface="Trebuchet MS" panose="020B0603020202020204" pitchFamily="34" charset="0"/>
                <a:ea typeface="Meiryo UI" panose="020B0604030504040204" pitchFamily="50" charset="-128"/>
              </a:rPr>
              <a:t>a. </a:t>
            </a:r>
            <a:r>
              <a:rPr kumimoji="1" lang="ja-JP" altLang="en-US" sz="1300">
                <a:solidFill>
                  <a:srgbClr val="575757"/>
                </a:solidFill>
                <a:latin typeface="Trebuchet MS" panose="020B0603020202020204" pitchFamily="34" charset="0"/>
                <a:ea typeface="Meiryo UI" panose="020B0604030504040204" pitchFamily="50" charset="-128"/>
              </a:rPr>
              <a:t>ロジックツリー</a:t>
            </a:r>
            <a:endParaRPr kumimoji="1" lang="ja-JP" altLang="en-US"/>
          </a:p>
        </p:txBody>
      </p:sp>
    </p:spTree>
    <p:extLst>
      <p:ext uri="{BB962C8B-B14F-4D97-AF65-F5344CB8AC3E}">
        <p14:creationId xmlns:p14="http://schemas.microsoft.com/office/powerpoint/2010/main" val="38362265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55817890"/>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5" imgW="395" imgH="396" progId="TCLayout.ActiveDocument.1">
                  <p:embed/>
                </p:oleObj>
              </mc:Choice>
              <mc:Fallback>
                <p:oleObj name="think-cellスライド" r:id="rId5"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18" name="Rectangle 17">
            <a:extLst>
              <a:ext uri="{FF2B5EF4-FFF2-40B4-BE49-F238E27FC236}">
                <a16:creationId xmlns:a16="http://schemas.microsoft.com/office/drawing/2014/main" id="{653B5CBE-BC40-3C90-6EC5-19A1920E2A1A}"/>
              </a:ext>
            </a:extLst>
          </p:cNvPr>
          <p:cNvSpPr/>
          <p:nvPr/>
        </p:nvSpPr>
        <p:spPr>
          <a:xfrm>
            <a:off x="5473833" y="229980"/>
            <a:ext cx="4265552" cy="563078"/>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本実証において、複数のソリューションを組み合わせる場合、</a:t>
            </a:r>
            <a:endParaRPr kumimoji="1" lang="en-US" altLang="ja-JP" sz="13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300">
                <a:solidFill>
                  <a:srgbClr val="575757"/>
                </a:solidFill>
                <a:latin typeface="Trebuchet MS" panose="020B0603020202020204" pitchFamily="34" charset="0"/>
                <a:ea typeface="Meiryo UI" panose="020B0604030504040204" pitchFamily="50" charset="-128"/>
              </a:rPr>
              <a:t>ソリューションごとに頁を分けて記載すること</a:t>
            </a:r>
            <a:endParaRPr kumimoji="1" lang="en-US" sz="1300">
              <a:solidFill>
                <a:srgbClr val="575757"/>
              </a:solidFill>
              <a:latin typeface="Trebuchet MS" panose="020B0603020202020204" pitchFamily="34" charset="0"/>
              <a:ea typeface="Meiryo UI" panose="020B0604030504040204" pitchFamily="50" charset="-128"/>
            </a:endParaRPr>
          </a:p>
        </p:txBody>
      </p:sp>
      <p:sp>
        <p:nvSpPr>
          <p:cNvPr id="23" name="Textfeld 1">
            <a:extLst>
              <a:ext uri="{FF2B5EF4-FFF2-40B4-BE49-F238E27FC236}">
                <a16:creationId xmlns:a16="http://schemas.microsoft.com/office/drawing/2014/main" id="{033B3554-6F15-781E-2A2A-DC8EA3385565}"/>
              </a:ext>
            </a:extLst>
          </p:cNvPr>
          <p:cNvSpPr txBox="1"/>
          <p:nvPr>
            <p:custDataLst>
              <p:tags r:id="rId2"/>
            </p:custDataLst>
          </p:nvPr>
        </p:nvSpPr>
        <p:spPr>
          <a:xfrm>
            <a:off x="122489" y="977654"/>
            <a:ext cx="4759692" cy="315402"/>
          </a:xfrm>
          <a:prstGeom prst="rect">
            <a:avLst/>
          </a:prstGeom>
          <a:solidFill>
            <a:schemeClr val="tx2"/>
          </a:solidFill>
        </p:spPr>
        <p:txBody>
          <a:bodyPr vert="horz" wrap="square" lIns="29250" tIns="29250" rIns="29250" bIns="29250" rtlCol="0" anchor="b">
            <a:noAutofit/>
          </a:bodyPr>
          <a:lstStyle/>
          <a:p>
            <a:pPr defTabSz="742950" eaLnBrk="0" hangingPunct="0">
              <a:defRPr/>
            </a:pPr>
            <a:r>
              <a:rPr lang="ja-JP" altLang="en-US" sz="1200">
                <a:solidFill>
                  <a:prstClr val="white"/>
                </a:solidFill>
                <a:latin typeface="Trebuchet MS" panose="020B0603020202020204" pitchFamily="34" charset="0"/>
                <a:ea typeface="Meiryo UI" panose="020B0604030504040204" pitchFamily="50" charset="-128"/>
              </a:rPr>
              <a:t>ソリューションの概要</a:t>
            </a:r>
          </a:p>
        </p:txBody>
      </p:sp>
      <p:sp>
        <p:nvSpPr>
          <p:cNvPr id="25" name="Rectangle 2">
            <a:extLst>
              <a:ext uri="{FF2B5EF4-FFF2-40B4-BE49-F238E27FC236}">
                <a16:creationId xmlns:a16="http://schemas.microsoft.com/office/drawing/2014/main" id="{8BFA4A65-96F3-E85E-23DB-966E810332F7}"/>
              </a:ext>
            </a:extLst>
          </p:cNvPr>
          <p:cNvSpPr/>
          <p:nvPr/>
        </p:nvSpPr>
        <p:spPr>
          <a:xfrm>
            <a:off x="284690" y="1873815"/>
            <a:ext cx="4341683" cy="1583400"/>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4295" tIns="37148" rIns="74295" bIns="37148" rtlCol="0" anchor="ctr">
            <a:noAutofit/>
          </a:bodyPr>
          <a:lstStyle/>
          <a:p>
            <a:pPr defTabSz="742950">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ソリューションの概要を出来る限り詳細に記載すること</a:t>
            </a:r>
            <a:br>
              <a:rPr kumimoji="1" lang="en-US" altLang="ja-JP" sz="1200">
                <a:solidFill>
                  <a:srgbClr val="575757"/>
                </a:solidFill>
                <a:latin typeface="Trebuchet MS" panose="020B0603020202020204" pitchFamily="34" charset="0"/>
                <a:ea typeface="Meiryo UI" panose="020B0604030504040204" pitchFamily="50" charset="-128"/>
              </a:rPr>
            </a:br>
            <a:r>
              <a:rPr kumimoji="1" lang="en-US" altLang="ja-JP" sz="1200">
                <a:solidFill>
                  <a:srgbClr val="575757"/>
                </a:solidFill>
                <a:latin typeface="Trebuchet MS" panose="020B0603020202020204" pitchFamily="34" charset="0"/>
                <a:ea typeface="Meiryo UI" panose="020B0604030504040204" pitchFamily="50" charset="-128"/>
              </a:rPr>
              <a:t> (</a:t>
            </a:r>
            <a:r>
              <a:rPr kumimoji="1" lang="ja-JP" altLang="en-US" sz="1200">
                <a:solidFill>
                  <a:srgbClr val="575757"/>
                </a:solidFill>
                <a:latin typeface="Trebuchet MS" panose="020B0603020202020204" pitchFamily="34" charset="0"/>
                <a:ea typeface="Meiryo UI" panose="020B0604030504040204" pitchFamily="50" charset="-128"/>
              </a:rPr>
              <a:t>以下の内容を含めること</a:t>
            </a:r>
            <a:r>
              <a:rPr kumimoji="1" lang="en-US" altLang="ja-JP" sz="1200">
                <a:solidFill>
                  <a:srgbClr val="575757"/>
                </a:solidFill>
                <a:latin typeface="Trebuchet MS" panose="020B0603020202020204" pitchFamily="34" charset="0"/>
                <a:ea typeface="Meiryo UI" panose="020B0604030504040204" pitchFamily="50" charset="-128"/>
              </a:rPr>
              <a:t>) </a:t>
            </a:r>
          </a:p>
          <a:p>
            <a:pPr marL="263250" lvl="1" indent="-175500" defTabSz="742950">
              <a:buClr>
                <a:srgbClr val="FE9341"/>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デジタル技術の内容</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主要機器、無線通信技術等の通信インフラ</a:t>
            </a:r>
            <a:endParaRPr kumimoji="1" lang="en-US" altLang="ja-JP" sz="120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E9341"/>
              </a:buClr>
              <a:buFont typeface="Trebuchet MS" panose="020B0603020202020204" pitchFamily="34" charset="0"/>
              <a:buChar char="•"/>
              <a:defRPr/>
            </a:pPr>
            <a:r>
              <a:rPr kumimoji="1" lang="ja-JP" altLang="en-US" sz="1200">
                <a:solidFill>
                  <a:srgbClr val="575757"/>
                </a:solidFill>
                <a:latin typeface="Trebuchet MS" panose="020B0603020202020204" pitchFamily="34" charset="0"/>
                <a:ea typeface="Meiryo UI" panose="020B0604030504040204" pitchFamily="50" charset="-128"/>
              </a:rPr>
              <a:t>受益者等のステークホルダー、運用主体、展開先など</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15" name="Rectangle 25">
            <a:extLst>
              <a:ext uri="{FF2B5EF4-FFF2-40B4-BE49-F238E27FC236}">
                <a16:creationId xmlns:a16="http://schemas.microsoft.com/office/drawing/2014/main" id="{85A15B32-119C-A8A5-353B-ABE6291D5DFC}"/>
              </a:ext>
            </a:extLst>
          </p:cNvPr>
          <p:cNvSpPr/>
          <p:nvPr/>
        </p:nvSpPr>
        <p:spPr>
          <a:xfrm>
            <a:off x="122489" y="977654"/>
            <a:ext cx="4759692" cy="5476853"/>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24" name="Rectangle 2">
            <a:extLst>
              <a:ext uri="{FF2B5EF4-FFF2-40B4-BE49-F238E27FC236}">
                <a16:creationId xmlns:a16="http://schemas.microsoft.com/office/drawing/2014/main" id="{5F3A6585-A065-6B86-554B-9161D2A701F3}"/>
              </a:ext>
            </a:extLst>
          </p:cNvPr>
          <p:cNvSpPr/>
          <p:nvPr/>
        </p:nvSpPr>
        <p:spPr>
          <a:xfrm>
            <a:off x="123057" y="1343579"/>
            <a:ext cx="4759618" cy="5102929"/>
          </a:xfrm>
          <a:prstGeom prst="rect">
            <a:avLst/>
          </a:prstGeom>
          <a:noFill/>
          <a:ln w="9525" cap="flat" cmpd="sng" algn="ctr">
            <a:no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73125" tIns="29250" rIns="73125" bIns="29250" rtlCol="0" anchor="t"/>
          <a:lstStyle/>
          <a:p>
            <a:pPr defTabSz="742950">
              <a:buFont typeface="Trebuchet MS" panose="020B0603020202020204" pitchFamily="34" charset="0"/>
              <a:buChar char="​"/>
              <a:defRPr/>
            </a:pPr>
            <a:r>
              <a:rPr kumimoji="1" lang="en-US" altLang="ja-JP" sz="1200" kern="0">
                <a:solidFill>
                  <a:srgbClr val="575757"/>
                </a:solidFill>
                <a:latin typeface="Trebuchet MS" panose="020B0603020202020204" pitchFamily="34" charset="0"/>
                <a:ea typeface="Meiryo UI" panose="020B0604030504040204" pitchFamily="50" charset="-128"/>
              </a:rPr>
              <a:t>XX</a:t>
            </a:r>
          </a:p>
        </p:txBody>
      </p:sp>
      <p:sp>
        <p:nvSpPr>
          <p:cNvPr id="5" name="Rectangle 2">
            <a:extLst>
              <a:ext uri="{FF2B5EF4-FFF2-40B4-BE49-F238E27FC236}">
                <a16:creationId xmlns:a16="http://schemas.microsoft.com/office/drawing/2014/main" id="{062A89E5-C18D-FA15-B729-BE7C892F0228}"/>
              </a:ext>
            </a:extLst>
          </p:cNvPr>
          <p:cNvSpPr/>
          <p:nvPr/>
        </p:nvSpPr>
        <p:spPr>
          <a:xfrm>
            <a:off x="284690" y="3968123"/>
            <a:ext cx="4341683" cy="2293786"/>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4295" tIns="37148" rIns="74295" bIns="37148" rtlCol="0" anchor="ctr">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必要に応じて</a:t>
            </a:r>
            <a:r>
              <a:rPr kumimoji="1" lang="en-US" altLang="ja-JP" sz="1200">
                <a:solidFill>
                  <a:srgbClr val="575757"/>
                </a:solidFill>
                <a:latin typeface="Trebuchet MS" panose="020B0603020202020204" pitchFamily="34" charset="0"/>
                <a:ea typeface="Meiryo UI" panose="020B0604030504040204" pitchFamily="50" charset="-128"/>
              </a:rPr>
              <a:t>) </a:t>
            </a:r>
            <a:r>
              <a:rPr kumimoji="1" lang="ja-JP" altLang="en-US" sz="1200">
                <a:solidFill>
                  <a:srgbClr val="575757"/>
                </a:solidFill>
                <a:latin typeface="Trebuchet MS" panose="020B0603020202020204" pitchFamily="34" charset="0"/>
                <a:ea typeface="Meiryo UI" panose="020B0604030504040204" pitchFamily="50" charset="-128"/>
              </a:rPr>
              <a:t>上記を視覚的にイメージできる図等を必要に応じて挿入すること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図はなしでも問題ございません</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28" name="タイトル 26">
            <a:extLst>
              <a:ext uri="{FF2B5EF4-FFF2-40B4-BE49-F238E27FC236}">
                <a16:creationId xmlns:a16="http://schemas.microsoft.com/office/drawing/2014/main" id="{2CE02807-1587-4BB8-BDF9-78E1DD9787AF}"/>
              </a:ext>
            </a:extLst>
          </p:cNvPr>
          <p:cNvSpPr txBox="1">
            <a:spLocks/>
          </p:cNvSpPr>
          <p:nvPr/>
        </p:nvSpPr>
        <p:spPr>
          <a:xfrm>
            <a:off x="199844" y="641858"/>
            <a:ext cx="8883347" cy="270074"/>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ソリューションの概要</a:t>
            </a:r>
            <a:endParaRPr kumimoji="1" lang="en-US" altLang="ja-JP">
              <a:solidFill>
                <a:srgbClr val="FE9341"/>
              </a:solidFill>
              <a:latin typeface="Trebuchet MS" panose="020B0603020202020204" pitchFamily="34" charset="0"/>
              <a:ea typeface="Meiryo UI" panose="020B0604030504040204" pitchFamily="50" charset="-128"/>
            </a:endParaRPr>
          </a:p>
        </p:txBody>
      </p:sp>
      <p:sp>
        <p:nvSpPr>
          <p:cNvPr id="30" name="テキスト ボックス 42">
            <a:extLst>
              <a:ext uri="{FF2B5EF4-FFF2-40B4-BE49-F238E27FC236}">
                <a16:creationId xmlns:a16="http://schemas.microsoft.com/office/drawing/2014/main" id="{05E640B0-EC30-4B92-85A6-E2A1C67F23B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ソリューション</a:t>
            </a:r>
          </a:p>
        </p:txBody>
      </p:sp>
      <p:sp>
        <p:nvSpPr>
          <p:cNvPr id="31" name="Rectangle 217">
            <a:extLst>
              <a:ext uri="{FF2B5EF4-FFF2-40B4-BE49-F238E27FC236}">
                <a16:creationId xmlns:a16="http://schemas.microsoft.com/office/drawing/2014/main" id="{E2A0FC14-F099-4A01-A96B-C2BA3D75625C}"/>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7" name="テキスト ボックス 6">
            <a:extLst>
              <a:ext uri="{FF2B5EF4-FFF2-40B4-BE49-F238E27FC236}">
                <a16:creationId xmlns:a16="http://schemas.microsoft.com/office/drawing/2014/main" id="{485492F0-69BC-C692-F3E9-CB1F8932666B}"/>
              </a:ext>
            </a:extLst>
          </p:cNvPr>
          <p:cNvSpPr txBox="1"/>
          <p:nvPr/>
        </p:nvSpPr>
        <p:spPr>
          <a:xfrm>
            <a:off x="5320349" y="1579990"/>
            <a:ext cx="3762842" cy="3984743"/>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市内を運行しているバス会社の減便・路線数の減少が</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続いており、免許を持たない高齢者の多くは、自宅から</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バス停留所まで徒歩ではアクセスが困難で、タクシー利用や近隣住民の好意に頼って外出している状況にある。</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この状況を解消するためには、事前予約制のオンデマンド</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形式で運行する、比較的廉価に利用できるバスによって、</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自宅からほぼ歩かずに目的地への足を確保することで、</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課題の解決が可能となる。</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8" name="Textfeld 1">
            <a:extLst>
              <a:ext uri="{FF2B5EF4-FFF2-40B4-BE49-F238E27FC236}">
                <a16:creationId xmlns:a16="http://schemas.microsoft.com/office/drawing/2014/main" id="{613015B9-8487-3A99-B463-F9EE4843544B}"/>
              </a:ext>
            </a:extLst>
          </p:cNvPr>
          <p:cNvSpPr txBox="1"/>
          <p:nvPr>
            <p:custDataLst>
              <p:tags r:id="rId3"/>
            </p:custDataLst>
          </p:nvPr>
        </p:nvSpPr>
        <p:spPr>
          <a:xfrm>
            <a:off x="5320349" y="972238"/>
            <a:ext cx="3762842"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課題解決への有効性</a:t>
            </a:r>
          </a:p>
        </p:txBody>
      </p:sp>
      <p:sp>
        <p:nvSpPr>
          <p:cNvPr id="10" name="Rectangle 2">
            <a:extLst>
              <a:ext uri="{FF2B5EF4-FFF2-40B4-BE49-F238E27FC236}">
                <a16:creationId xmlns:a16="http://schemas.microsoft.com/office/drawing/2014/main" id="{AE043E07-6740-5D58-ECF4-F07A08BA38F0}"/>
              </a:ext>
            </a:extLst>
          </p:cNvPr>
          <p:cNvSpPr/>
          <p:nvPr/>
        </p:nvSpPr>
        <p:spPr>
          <a:xfrm>
            <a:off x="5412308" y="3968124"/>
            <a:ext cx="3578925" cy="2293786"/>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課題の解決手段として採用するソリューションが</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有効であると考えられる理由を記載すること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11" name="Rectangle 25">
            <a:extLst>
              <a:ext uri="{FF2B5EF4-FFF2-40B4-BE49-F238E27FC236}">
                <a16:creationId xmlns:a16="http://schemas.microsoft.com/office/drawing/2014/main" id="{B951AABC-AC59-AC4C-9913-7F1243348EF1}"/>
              </a:ext>
            </a:extLst>
          </p:cNvPr>
          <p:cNvSpPr/>
          <p:nvPr/>
        </p:nvSpPr>
        <p:spPr>
          <a:xfrm>
            <a:off x="5320349" y="972237"/>
            <a:ext cx="3762842" cy="5482269"/>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625" kern="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4934096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595887488"/>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7" imgW="395" imgH="396" progId="TCLayout.ActiveDocument.1">
                  <p:embed/>
                </p:oleObj>
              </mc:Choice>
              <mc:Fallback>
                <p:oleObj name="think-cellスライド" r:id="rId7"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4" name="Rectangle 2">
            <a:extLst>
              <a:ext uri="{FF2B5EF4-FFF2-40B4-BE49-F238E27FC236}">
                <a16:creationId xmlns:a16="http://schemas.microsoft.com/office/drawing/2014/main" id="{C4447110-9B46-4E68-5E7F-DD93DB7149CF}"/>
              </a:ext>
            </a:extLst>
          </p:cNvPr>
          <p:cNvSpPr/>
          <p:nvPr/>
        </p:nvSpPr>
        <p:spPr>
          <a:xfrm>
            <a:off x="4572000" y="205723"/>
            <a:ext cx="5334000" cy="117869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defTabSz="742950">
              <a:buFont typeface="Trebuchet MS" panose="020B0603020202020204" pitchFamily="34" charset="0"/>
              <a:buChar char="​"/>
              <a:defRPr/>
            </a:pPr>
            <a:r>
              <a:rPr kumimoji="1" lang="ja-JP" altLang="en-US" sz="1300">
                <a:solidFill>
                  <a:srgbClr val="575757"/>
                </a:solidFill>
                <a:latin typeface="Trebuchet MS" panose="020B0603020202020204" pitchFamily="34" charset="0"/>
                <a:ea typeface="Meiryo UI" panose="020B0604030504040204" pitchFamily="50" charset="-128"/>
              </a:rPr>
              <a:t>複数のソリューションがある場合、頁を分けて記載すること。</a:t>
            </a:r>
            <a:br>
              <a:rPr kumimoji="1" lang="en-US" altLang="ja-JP" sz="1300">
                <a:solidFill>
                  <a:srgbClr val="575757"/>
                </a:solidFill>
                <a:latin typeface="Trebuchet MS" panose="020B0603020202020204" pitchFamily="34" charset="0"/>
                <a:ea typeface="Meiryo UI" panose="020B0604030504040204" pitchFamily="50" charset="-128"/>
              </a:rPr>
            </a:br>
            <a:r>
              <a:rPr kumimoji="1" lang="ja-JP" altLang="en-US" sz="1300">
                <a:solidFill>
                  <a:srgbClr val="575757"/>
                </a:solidFill>
                <a:latin typeface="Trebuchet MS" panose="020B0603020202020204" pitchFamily="34" charset="0"/>
                <a:ea typeface="Meiryo UI" panose="020B0604030504040204" pitchFamily="50" charset="-128"/>
              </a:rPr>
              <a:t>他ソリューションとの比較は、国内の類似ソリューションに関する先進事例は調査した上で記載すること。海外への展開も視野に入れている場合、国外事例も可能な限り調査すること。</a:t>
            </a:r>
            <a:endParaRPr kumimoji="1" lang="en-US" altLang="ja-JP" sz="1300">
              <a:solidFill>
                <a:srgbClr val="575757"/>
              </a:solidFill>
              <a:latin typeface="Trebuchet MS" panose="020B0603020202020204" pitchFamily="34" charset="0"/>
              <a:ea typeface="Meiryo UI" panose="020B0604030504040204" pitchFamily="50" charset="-128"/>
            </a:endParaRPr>
          </a:p>
        </p:txBody>
      </p:sp>
      <p:grpSp>
        <p:nvGrpSpPr>
          <p:cNvPr id="12" name="グループ化 11">
            <a:extLst>
              <a:ext uri="{FF2B5EF4-FFF2-40B4-BE49-F238E27FC236}">
                <a16:creationId xmlns:a16="http://schemas.microsoft.com/office/drawing/2014/main" id="{89A9839D-B808-FE11-C94E-640C19F951BD}"/>
              </a:ext>
            </a:extLst>
          </p:cNvPr>
          <p:cNvGrpSpPr/>
          <p:nvPr/>
        </p:nvGrpSpPr>
        <p:grpSpPr>
          <a:xfrm>
            <a:off x="5811064" y="1444721"/>
            <a:ext cx="3866123" cy="279251"/>
            <a:chOff x="7081671" y="923152"/>
            <a:chExt cx="4481677" cy="294302"/>
          </a:xfrm>
        </p:grpSpPr>
        <p:sp>
          <p:nvSpPr>
            <p:cNvPr id="7" name="Rectangle 82">
              <a:extLst>
                <a:ext uri="{FF2B5EF4-FFF2-40B4-BE49-F238E27FC236}">
                  <a16:creationId xmlns:a16="http://schemas.microsoft.com/office/drawing/2014/main" id="{2E464951-4593-2796-3A5E-D87679B72CB7}"/>
                </a:ext>
              </a:extLst>
            </p:cNvPr>
            <p:cNvSpPr/>
            <p:nvPr/>
          </p:nvSpPr>
          <p:spPr>
            <a:xfrm>
              <a:off x="7081671" y="923152"/>
              <a:ext cx="736388" cy="294302"/>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742950">
                <a:tabLst>
                  <a:tab pos="217984" algn="l"/>
                </a:tabLst>
                <a:defRPr/>
              </a:pPr>
              <a:r>
                <a:rPr kumimoji="1" lang="ja-JP" altLang="en-US" sz="1300">
                  <a:solidFill>
                    <a:prstClr val="white"/>
                  </a:solidFill>
                  <a:latin typeface="Trebuchet MS" panose="020B0603020202020204" pitchFamily="34" charset="0"/>
                  <a:ea typeface="Meiryo UI" panose="020B0604030504040204" pitchFamily="50" charset="-128"/>
                  <a:sym typeface="Trebuchet MS" panose="020B0603020202020204" pitchFamily="34" charset="0"/>
                </a:rPr>
                <a:t>ｿﾘｭｰｼｮﾝ</a:t>
              </a:r>
              <a:endParaRPr kumimoji="1" lang="en-US" altLang="ja-JP" sz="13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 name="Rectangle 43">
              <a:extLst>
                <a:ext uri="{FF2B5EF4-FFF2-40B4-BE49-F238E27FC236}">
                  <a16:creationId xmlns:a16="http://schemas.microsoft.com/office/drawing/2014/main" id="{51A383BC-92BB-F98C-2886-85AD6D74D8E8}"/>
                </a:ext>
              </a:extLst>
            </p:cNvPr>
            <p:cNvSpPr/>
            <p:nvPr/>
          </p:nvSpPr>
          <p:spPr>
            <a:xfrm>
              <a:off x="7817893" y="923152"/>
              <a:ext cx="3745455" cy="294302"/>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lvl="1" defTabSz="742950">
                <a:buClr>
                  <a:srgbClr val="FF8222"/>
                </a:buClr>
                <a:defRPr/>
              </a:pPr>
              <a:r>
                <a:rPr kumimoji="1" lang="en-US" altLang="ja-JP" sz="1138">
                  <a:solidFill>
                    <a:srgbClr val="575757"/>
                  </a:solidFill>
                  <a:latin typeface="Trebuchet MS" panose="020B0603020202020204" pitchFamily="34" charset="0"/>
                  <a:ea typeface="Meiryo UI" panose="020B0604030504040204" pitchFamily="50" charset="-128"/>
                </a:rPr>
                <a:t>XX</a:t>
              </a:r>
            </a:p>
          </p:txBody>
        </p:sp>
      </p:grpSp>
      <p:sp>
        <p:nvSpPr>
          <p:cNvPr id="17" name="タイトル 16">
            <a:extLst>
              <a:ext uri="{FF2B5EF4-FFF2-40B4-BE49-F238E27FC236}">
                <a16:creationId xmlns:a16="http://schemas.microsoft.com/office/drawing/2014/main" id="{74F022F7-4A87-400B-8891-07BB5C8EC1E7}"/>
              </a:ext>
            </a:extLst>
          </p:cNvPr>
          <p:cNvSpPr>
            <a:spLocks noGrp="1"/>
          </p:cNvSpPr>
          <p:nvPr>
            <p:ph type="title"/>
          </p:nvPr>
        </p:nvSpPr>
        <p:spPr>
          <a:xfrm>
            <a:off x="511875" y="622801"/>
            <a:ext cx="8883347" cy="450123"/>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ソリューション等の採用理由</a:t>
            </a:r>
            <a:br>
              <a:rPr kumimoji="1" lang="en-US" altLang="ja-JP">
                <a:solidFill>
                  <a:srgbClr val="FE9341"/>
                </a:solidFill>
                <a:latin typeface="Trebuchet MS" panose="020B0603020202020204" pitchFamily="34" charset="0"/>
                <a:ea typeface="Meiryo UI" panose="020B0604030504040204" pitchFamily="50" charset="-128"/>
              </a:rPr>
            </a:br>
            <a:r>
              <a:rPr kumimoji="1" lang="en-US" altLang="ja-JP" sz="1300">
                <a:solidFill>
                  <a:srgbClr val="575757"/>
                </a:solidFill>
                <a:latin typeface="Trebuchet MS" panose="020B0603020202020204" pitchFamily="34" charset="0"/>
                <a:ea typeface="Meiryo UI" panose="020B0604030504040204" pitchFamily="50" charset="-128"/>
              </a:rPr>
              <a:t>a.</a:t>
            </a:r>
            <a:r>
              <a:rPr kumimoji="1" lang="ja-JP" altLang="en-US" sz="1300">
                <a:solidFill>
                  <a:srgbClr val="575757"/>
                </a:solidFill>
                <a:latin typeface="Trebuchet MS" panose="020B0603020202020204" pitchFamily="34" charset="0"/>
                <a:ea typeface="Meiryo UI" panose="020B0604030504040204" pitchFamily="50" charset="-128"/>
              </a:rPr>
              <a:t>他ソリューションに対する優位性・新規性</a:t>
            </a:r>
            <a:endParaRPr lang="ja-JP" altLang="en-US"/>
          </a:p>
        </p:txBody>
      </p:sp>
      <p:sp>
        <p:nvSpPr>
          <p:cNvPr id="48" name="テキスト ボックス 42">
            <a:extLst>
              <a:ext uri="{FF2B5EF4-FFF2-40B4-BE49-F238E27FC236}">
                <a16:creationId xmlns:a16="http://schemas.microsoft.com/office/drawing/2014/main" id="{ACF587B3-EC87-4B9E-9339-447B62AF34D6}"/>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ソリューション</a:t>
            </a:r>
          </a:p>
        </p:txBody>
      </p:sp>
      <p:sp>
        <p:nvSpPr>
          <p:cNvPr id="49" name="Rectangle 217">
            <a:extLst>
              <a:ext uri="{FF2B5EF4-FFF2-40B4-BE49-F238E27FC236}">
                <a16:creationId xmlns:a16="http://schemas.microsoft.com/office/drawing/2014/main" id="{7607B0EE-4C85-4240-9DCE-820F3D3203F2}"/>
              </a:ext>
            </a:extLst>
          </p:cNvPr>
          <p:cNvSpPr/>
          <p:nvPr/>
        </p:nvSpPr>
        <p:spPr>
          <a:xfrm>
            <a:off x="199844" y="0"/>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8" name="Rectangle 217">
            <a:extLst>
              <a:ext uri="{FF2B5EF4-FFF2-40B4-BE49-F238E27FC236}">
                <a16:creationId xmlns:a16="http://schemas.microsoft.com/office/drawing/2014/main" id="{4DE1162D-7F4F-CCF2-BFA2-8EFDA1992D7C}"/>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buFont typeface="Trebuchet MS" panose="020B0603020202020204" pitchFamily="34" charset="0"/>
              <a:buChar char="​"/>
              <a:defRPr/>
            </a:pPr>
            <a:r>
              <a:rPr kumimoji="1" lang="ja-JP" altLang="en-US" sz="1200" kern="0">
                <a:solidFill>
                  <a:srgbClr val="575757"/>
                </a:solidFill>
                <a:latin typeface="Trebuchet MS" panose="020B0603020202020204" pitchFamily="34" charset="0"/>
                <a:ea typeface="Meiryo UI" panose="020B0604030504040204" pitchFamily="50" charset="-128"/>
              </a:rPr>
              <a:t>評価の観点：ソリューションの先進性・新規性</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5" name="グループ化 4">
            <a:extLst>
              <a:ext uri="{FF2B5EF4-FFF2-40B4-BE49-F238E27FC236}">
                <a16:creationId xmlns:a16="http://schemas.microsoft.com/office/drawing/2014/main" id="{B6103A71-4816-F854-1502-7E6FDDCD9264}"/>
              </a:ext>
            </a:extLst>
          </p:cNvPr>
          <p:cNvGrpSpPr/>
          <p:nvPr/>
        </p:nvGrpSpPr>
        <p:grpSpPr>
          <a:xfrm>
            <a:off x="449207" y="1820791"/>
            <a:ext cx="8946015" cy="4592496"/>
            <a:chOff x="449207" y="1820791"/>
            <a:chExt cx="7596124" cy="4592496"/>
          </a:xfrm>
        </p:grpSpPr>
        <p:sp>
          <p:nvSpPr>
            <p:cNvPr id="44" name="Textfeld 1">
              <a:extLst>
                <a:ext uri="{FF2B5EF4-FFF2-40B4-BE49-F238E27FC236}">
                  <a16:creationId xmlns:a16="http://schemas.microsoft.com/office/drawing/2014/main" id="{E1FA1F78-D73D-78DA-72F5-78D107A404D9}"/>
                </a:ext>
              </a:extLst>
            </p:cNvPr>
            <p:cNvSpPr txBox="1"/>
            <p:nvPr>
              <p:custDataLst>
                <p:tags r:id="rId2"/>
              </p:custDataLst>
            </p:nvPr>
          </p:nvSpPr>
          <p:spPr>
            <a:xfrm>
              <a:off x="5052166" y="1820791"/>
              <a:ext cx="2881260"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他ソリューションに対する新規性の比較</a:t>
              </a:r>
            </a:p>
          </p:txBody>
        </p:sp>
        <p:sp>
          <p:nvSpPr>
            <p:cNvPr id="66" name="テキスト ボックス 65">
              <a:extLst>
                <a:ext uri="{FF2B5EF4-FFF2-40B4-BE49-F238E27FC236}">
                  <a16:creationId xmlns:a16="http://schemas.microsoft.com/office/drawing/2014/main" id="{A539C1C4-43CF-C79A-7B06-AA462842B8F7}"/>
                </a:ext>
              </a:extLst>
            </p:cNvPr>
            <p:cNvSpPr txBox="1"/>
            <p:nvPr/>
          </p:nvSpPr>
          <p:spPr>
            <a:xfrm>
              <a:off x="5052165" y="2100043"/>
              <a:ext cx="2881260"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marL="0" marR="0" lvl="1" indent="0" algn="l" defTabSz="91440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本実証で予定しているオンデマンドバスは、域内で社会福祉協議会が主体となって運行している福祉介護施設への送迎バスとの共同送迎という形をとるのは、日本で</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事例目で新規性がある。単なるオンデマンド交通ではなく、他の移動との重ね掛けという形式をとることで、送迎車両や職員の工数削減が可能という点で先進性がある。</a:t>
              </a:r>
              <a:endPar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13" name="Rectangle 2">
              <a:extLst>
                <a:ext uri="{FF2B5EF4-FFF2-40B4-BE49-F238E27FC236}">
                  <a16:creationId xmlns:a16="http://schemas.microsoft.com/office/drawing/2014/main" id="{733B9EA3-7819-1F89-17D0-652985494E46}"/>
                </a:ext>
              </a:extLst>
            </p:cNvPr>
            <p:cNvSpPr/>
            <p:nvPr/>
          </p:nvSpPr>
          <p:spPr>
            <a:xfrm>
              <a:off x="5120551" y="5254111"/>
              <a:ext cx="2924780"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他ソリューションと比較した際に、</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本取組の新規性を記載してください</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また、これまでの取組で類似の</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ソリューションを使用している場合、</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本実証との差分を記載すること</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15" name="Textfeld 1">
              <a:extLst>
                <a:ext uri="{FF2B5EF4-FFF2-40B4-BE49-F238E27FC236}">
                  <a16:creationId xmlns:a16="http://schemas.microsoft.com/office/drawing/2014/main" id="{43875C3C-7FA8-DB26-657C-82D6D8D64C94}"/>
                </a:ext>
              </a:extLst>
            </p:cNvPr>
            <p:cNvSpPr txBox="1"/>
            <p:nvPr>
              <p:custDataLst>
                <p:tags r:id="rId3"/>
              </p:custDataLst>
            </p:nvPr>
          </p:nvSpPr>
          <p:spPr>
            <a:xfrm>
              <a:off x="2058998" y="1820791"/>
              <a:ext cx="2881260"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他ソリューションに対する優位性の比較</a:t>
              </a:r>
            </a:p>
          </p:txBody>
        </p:sp>
        <p:sp>
          <p:nvSpPr>
            <p:cNvPr id="16" name="テキスト ボックス 15">
              <a:extLst>
                <a:ext uri="{FF2B5EF4-FFF2-40B4-BE49-F238E27FC236}">
                  <a16:creationId xmlns:a16="http://schemas.microsoft.com/office/drawing/2014/main" id="{8E019CF7-0681-9301-2C85-8B5804736292}"/>
                </a:ext>
              </a:extLst>
            </p:cNvPr>
            <p:cNvSpPr txBox="1"/>
            <p:nvPr/>
          </p:nvSpPr>
          <p:spPr>
            <a:xfrm>
              <a:off x="2058999" y="2100043"/>
              <a:ext cx="2881260"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定時・定路線での運行形態では、</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面積の広い</a:t>
              </a:r>
              <a:r>
                <a:rPr kumimoji="1" lang="en-US" altLang="ja-JP" sz="1200">
                  <a:solidFill>
                    <a:srgbClr val="3EAD92"/>
                  </a:solidFill>
                  <a:latin typeface="Trebuchet MS" panose="020B0603020202020204" pitchFamily="34" charset="0"/>
                  <a:ea typeface="Meiryo UI" panose="020B0604030504040204" pitchFamily="50" charset="-128"/>
                </a:rPr>
                <a:t>xxx</a:t>
              </a:r>
              <a:r>
                <a:rPr kumimoji="1" lang="ja-JP" altLang="en-US" sz="1200">
                  <a:solidFill>
                    <a:srgbClr val="3EAD92"/>
                  </a:solidFill>
                  <a:latin typeface="Trebuchet MS" panose="020B0603020202020204" pitchFamily="34" charset="0"/>
                  <a:ea typeface="Meiryo UI" panose="020B0604030504040204" pitchFamily="50" charset="-128"/>
                </a:rPr>
                <a:t>市では、バス停までの距離が遠く、目的地への移動に時間がかかり、運行本数も多くは確保することが困難であるため、高齢者にとっての利便性が上がるとは言い難い。</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停留所を集落内に多数設置し、予約があったところから最短経路で目的地に立ち寄る運行形式とすることで、バス停へのアクセスや、希望する時間の利用、目的地への到達時間などで利便性を向上できる。</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defRPr/>
              </a:pPr>
              <a:endParaRPr kumimoji="1" lang="en-US" sz="1200">
                <a:solidFill>
                  <a:srgbClr val="3EAD92"/>
                </a:solidFill>
                <a:latin typeface="Trebuchet MS" panose="020B0603020202020204" pitchFamily="34" charset="0"/>
              </a:endParaRPr>
            </a:p>
          </p:txBody>
        </p:sp>
        <p:sp>
          <p:nvSpPr>
            <p:cNvPr id="18" name="テキスト ボックス 65">
              <a:extLst>
                <a:ext uri="{FF2B5EF4-FFF2-40B4-BE49-F238E27FC236}">
                  <a16:creationId xmlns:a16="http://schemas.microsoft.com/office/drawing/2014/main" id="{1741DD6B-AE8E-3ADB-6DBB-AF60F77A94AC}"/>
                </a:ext>
              </a:extLst>
            </p:cNvPr>
            <p:cNvSpPr txBox="1"/>
            <p:nvPr/>
          </p:nvSpPr>
          <p:spPr>
            <a:xfrm>
              <a:off x="449209" y="2100043"/>
              <a:ext cx="1497881"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定時定路線の</a:t>
              </a:r>
              <a:br>
                <a:rPr kumimoji="1" lang="en-US" altLang="ja-JP" sz="1200">
                  <a:solidFill>
                    <a:srgbClr val="3EAD92"/>
                  </a:solidFill>
                  <a:latin typeface="Trebuchet MS" panose="020B0603020202020204" pitchFamily="34" charset="0"/>
                  <a:ea typeface="Meiryo UI" panose="020B0604030504040204" pitchFamily="50" charset="-128"/>
                </a:rPr>
              </a:br>
              <a:r>
                <a:rPr kumimoji="1" lang="ja-JP" altLang="en-US" sz="1200">
                  <a:solidFill>
                    <a:srgbClr val="3EAD92"/>
                  </a:solidFill>
                  <a:latin typeface="Trebuchet MS" panose="020B0603020202020204" pitchFamily="34" charset="0"/>
                  <a:ea typeface="Meiryo UI" panose="020B0604030504040204" pitchFamily="50" charset="-128"/>
                </a:rPr>
                <a:t>コミュニティバス</a:t>
              </a:r>
              <a:endParaRPr kumimoji="1" lang="en-US" sz="1200">
                <a:solidFill>
                  <a:srgbClr val="575757"/>
                </a:solidFill>
                <a:latin typeface="Trebuchet MS" panose="020B0603020202020204" pitchFamily="34" charset="0"/>
              </a:endParaRPr>
            </a:p>
          </p:txBody>
        </p:sp>
        <p:sp>
          <p:nvSpPr>
            <p:cNvPr id="21" name="Rectangle 2">
              <a:extLst>
                <a:ext uri="{FF2B5EF4-FFF2-40B4-BE49-F238E27FC236}">
                  <a16:creationId xmlns:a16="http://schemas.microsoft.com/office/drawing/2014/main" id="{9CF57E3C-8253-EE5D-2047-8843EC58E7B8}"/>
                </a:ext>
              </a:extLst>
            </p:cNvPr>
            <p:cNvSpPr/>
            <p:nvPr/>
          </p:nvSpPr>
          <p:spPr>
            <a:xfrm>
              <a:off x="2127385" y="5254111"/>
              <a:ext cx="2924780"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他ソリューションと比較した際に、</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本取組の優位性を記載してください</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また、これまでの取組で類似の</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ソリューションを使用している場合、</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本実証との差分を記載すること</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24" name="Rectangle 2">
              <a:extLst>
                <a:ext uri="{FF2B5EF4-FFF2-40B4-BE49-F238E27FC236}">
                  <a16:creationId xmlns:a16="http://schemas.microsoft.com/office/drawing/2014/main" id="{E53E97EF-C8A9-BA8D-28C6-08F7D4CC18BA}"/>
                </a:ext>
              </a:extLst>
            </p:cNvPr>
            <p:cNvSpPr/>
            <p:nvPr/>
          </p:nvSpPr>
          <p:spPr>
            <a:xfrm>
              <a:off x="484762" y="5254111"/>
              <a:ext cx="1426776"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比較対象となる</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類似のソリュー</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ションを記載すること</a:t>
              </a:r>
              <a:endParaRPr kumimoji="1" lang="en-US" altLang="ja-JP" sz="120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25" name="Rectangle 25">
              <a:extLst>
                <a:ext uri="{FF2B5EF4-FFF2-40B4-BE49-F238E27FC236}">
                  <a16:creationId xmlns:a16="http://schemas.microsoft.com/office/drawing/2014/main" id="{172852F2-6462-59DC-E2A0-0F1DCD6ECE61}"/>
                </a:ext>
              </a:extLst>
            </p:cNvPr>
            <p:cNvSpPr/>
            <p:nvPr/>
          </p:nvSpPr>
          <p:spPr>
            <a:xfrm>
              <a:off x="449208" y="1820791"/>
              <a:ext cx="7484216" cy="457757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625" kern="0">
                <a:solidFill>
                  <a:srgbClr val="575757"/>
                </a:solidFill>
                <a:latin typeface="Trebuchet MS" panose="020B0603020202020204" pitchFamily="34" charset="0"/>
                <a:ea typeface="Meiryo UI" panose="020B0604030504040204" pitchFamily="50" charset="-128"/>
              </a:endParaRPr>
            </a:p>
          </p:txBody>
        </p:sp>
        <p:sp>
          <p:nvSpPr>
            <p:cNvPr id="3" name="Textfeld 1">
              <a:extLst>
                <a:ext uri="{FF2B5EF4-FFF2-40B4-BE49-F238E27FC236}">
                  <a16:creationId xmlns:a16="http://schemas.microsoft.com/office/drawing/2014/main" id="{6210CF47-9F86-C1D4-119A-F00B33733C9D}"/>
                </a:ext>
              </a:extLst>
            </p:cNvPr>
            <p:cNvSpPr txBox="1"/>
            <p:nvPr>
              <p:custDataLst>
                <p:tags r:id="rId4"/>
              </p:custDataLst>
            </p:nvPr>
          </p:nvSpPr>
          <p:spPr>
            <a:xfrm>
              <a:off x="449207" y="1820791"/>
              <a:ext cx="1497881" cy="279251"/>
            </a:xfrm>
            <a:prstGeom prst="rect">
              <a:avLst/>
            </a:prstGeom>
            <a:solidFill>
              <a:srgbClr val="FF8222"/>
            </a:solidFill>
            <a:ln>
              <a:solidFill>
                <a:srgbClr val="FF8222"/>
              </a:solidFill>
            </a:ln>
          </p:spPr>
          <p:txBody>
            <a:bodyPr vert="horz" wrap="square" lIns="29250" tIns="29250" rIns="29250" bIns="29250" rtlCol="0" anchor="b">
              <a:noAutofit/>
            </a:bodyPr>
            <a:lstStyle/>
            <a:p>
              <a:pPr defTabSz="742950">
                <a:lnSpc>
                  <a:spcPct val="90000"/>
                </a:lnSpc>
                <a:spcAft>
                  <a:spcPts val="488"/>
                </a:spcAft>
                <a:defRPr/>
              </a:pP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名称</a:t>
              </a:r>
            </a:p>
          </p:txBody>
        </p:sp>
      </p:grpSp>
      <p:sp>
        <p:nvSpPr>
          <p:cNvPr id="10" name="Rectangle 2">
            <a:extLst>
              <a:ext uri="{FF2B5EF4-FFF2-40B4-BE49-F238E27FC236}">
                <a16:creationId xmlns:a16="http://schemas.microsoft.com/office/drawing/2014/main" id="{A1B6537D-9A69-3ADE-8A94-D52F3F1FF8D4}"/>
              </a:ext>
            </a:extLst>
          </p:cNvPr>
          <p:cNvSpPr/>
          <p:nvPr/>
        </p:nvSpPr>
        <p:spPr>
          <a:xfrm>
            <a:off x="1789531" y="1192492"/>
            <a:ext cx="2653717" cy="383846"/>
          </a:xfrm>
          <a:prstGeom prst="wedgeRectCallout">
            <a:avLst>
              <a:gd name="adj1" fmla="val 51405"/>
              <a:gd name="adj2" fmla="val 110058"/>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a:solidFill>
                  <a:srgbClr val="575757"/>
                </a:solidFill>
                <a:latin typeface="Trebuchet MS" panose="020B0603020202020204" pitchFamily="34" charset="0"/>
                <a:ea typeface="Meiryo UI" panose="020B0604030504040204" pitchFamily="50" charset="-128"/>
              </a:rPr>
              <a:t>優位性と新規性を明確にわけて記載できない場合は纏めて記載いただく形でも可</a:t>
            </a:r>
            <a:endParaRPr kumimoji="1" lang="en-US" altLang="ja-JP" sz="120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1321239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3295265616"/>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9" imgW="395" imgH="396" progId="TCLayout.ActiveDocument.1">
                  <p:embed/>
                </p:oleObj>
              </mc:Choice>
              <mc:Fallback>
                <p:oleObj name="think-cellスライド" r:id="rId9"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10"/>
                      <a:stretch>
                        <a:fillRect/>
                      </a:stretch>
                    </p:blipFill>
                    <p:spPr>
                      <a:xfrm>
                        <a:off x="1290" y="644228"/>
                        <a:ext cx="1290" cy="1290"/>
                      </a:xfrm>
                      <a:prstGeom prst="rect">
                        <a:avLst/>
                      </a:prstGeom>
                    </p:spPr>
                  </p:pic>
                </p:oleObj>
              </mc:Fallback>
            </mc:AlternateContent>
          </a:graphicData>
        </a:graphic>
      </p:graphicFrame>
      <p:cxnSp>
        <p:nvCxnSpPr>
          <p:cNvPr id="44" name="Straight Connector 71">
            <a:extLst>
              <a:ext uri="{FF2B5EF4-FFF2-40B4-BE49-F238E27FC236}">
                <a16:creationId xmlns:a16="http://schemas.microsoft.com/office/drawing/2014/main" id="{C0D5ECAF-5EF3-A345-2183-2A6F97E39B05}"/>
              </a:ext>
            </a:extLst>
          </p:cNvPr>
          <p:cNvCxnSpPr>
            <a:cxnSpLocks/>
          </p:cNvCxnSpPr>
          <p:nvPr/>
        </p:nvCxnSpPr>
        <p:spPr>
          <a:xfrm>
            <a:off x="201324" y="4993437"/>
            <a:ext cx="97947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1811D69F-7B50-6018-2A03-258B238F231B}"/>
              </a:ext>
            </a:extLst>
          </p:cNvPr>
          <p:cNvSpPr/>
          <p:nvPr/>
        </p:nvSpPr>
        <p:spPr>
          <a:xfrm>
            <a:off x="201324" y="5093230"/>
            <a:ext cx="979470" cy="12263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50" name="テキスト ボックス 49">
            <a:extLst>
              <a:ext uri="{FF2B5EF4-FFF2-40B4-BE49-F238E27FC236}">
                <a16:creationId xmlns:a16="http://schemas.microsoft.com/office/drawing/2014/main" id="{EA09D99B-CBD3-0E95-FDDE-A8CC7D0959E3}"/>
              </a:ext>
            </a:extLst>
          </p:cNvPr>
          <p:cNvSpPr txBox="1"/>
          <p:nvPr/>
        </p:nvSpPr>
        <p:spPr>
          <a:xfrm>
            <a:off x="1275528" y="5093230"/>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68" name="Rectangle 3">
            <a:extLst>
              <a:ext uri="{FF2B5EF4-FFF2-40B4-BE49-F238E27FC236}">
                <a16:creationId xmlns:a16="http://schemas.microsoft.com/office/drawing/2014/main" id="{A0D15ACE-B81C-069B-AEB4-B5324CA6FEE0}"/>
              </a:ext>
            </a:extLst>
          </p:cNvPr>
          <p:cNvSpPr/>
          <p:nvPr/>
        </p:nvSpPr>
        <p:spPr>
          <a:xfrm>
            <a:off x="201324" y="2241428"/>
            <a:ext cx="979470" cy="12263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lvl="1" defTabSz="742950">
              <a:buClr>
                <a:srgbClr val="FF8222"/>
              </a:buCl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marL="0" lvl="1" defTabSz="742950">
              <a:buClr>
                <a:srgbClr val="FF8222"/>
              </a:buClr>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		</a:t>
            </a:r>
          </a:p>
        </p:txBody>
      </p:sp>
      <p:sp>
        <p:nvSpPr>
          <p:cNvPr id="60" name="Textfeld 1">
            <a:extLst>
              <a:ext uri="{FF2B5EF4-FFF2-40B4-BE49-F238E27FC236}">
                <a16:creationId xmlns:a16="http://schemas.microsoft.com/office/drawing/2014/main" id="{707C44A1-B66B-A7F5-E1A4-2090DF692C10}"/>
              </a:ext>
            </a:extLst>
          </p:cNvPr>
          <p:cNvSpPr txBox="1"/>
          <p:nvPr>
            <p:custDataLst>
              <p:tags r:id="rId2"/>
            </p:custDataLst>
          </p:nvPr>
        </p:nvSpPr>
        <p:spPr>
          <a:xfrm>
            <a:off x="201324" y="1276709"/>
            <a:ext cx="97947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通信技術</a:t>
            </a:r>
          </a:p>
        </p:txBody>
      </p:sp>
      <p:sp>
        <p:nvSpPr>
          <p:cNvPr id="62" name="Textfeld 1">
            <a:extLst>
              <a:ext uri="{FF2B5EF4-FFF2-40B4-BE49-F238E27FC236}">
                <a16:creationId xmlns:a16="http://schemas.microsoft.com/office/drawing/2014/main" id="{85B326DB-8109-2025-CBE7-9BE579357726}"/>
              </a:ext>
            </a:extLst>
          </p:cNvPr>
          <p:cNvSpPr txBox="1"/>
          <p:nvPr>
            <p:custDataLst>
              <p:tags r:id="rId3"/>
            </p:custDataLst>
          </p:nvPr>
        </p:nvSpPr>
        <p:spPr>
          <a:xfrm>
            <a:off x="1275528" y="1276709"/>
            <a:ext cx="195852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ソリューション実現の要件を満たす</a:t>
            </a:r>
            <a:b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通信技術の特徴</a:t>
            </a:r>
          </a:p>
        </p:txBody>
      </p:sp>
      <p:sp>
        <p:nvSpPr>
          <p:cNvPr id="10" name="Rectangle 3">
            <a:extLst>
              <a:ext uri="{FF2B5EF4-FFF2-40B4-BE49-F238E27FC236}">
                <a16:creationId xmlns:a16="http://schemas.microsoft.com/office/drawing/2014/main" id="{890E923E-168F-0A78-7743-9DC4111D6B56}"/>
              </a:ext>
            </a:extLst>
          </p:cNvPr>
          <p:cNvSpPr/>
          <p:nvPr/>
        </p:nvSpPr>
        <p:spPr>
          <a:xfrm>
            <a:off x="201324" y="3667328"/>
            <a:ext cx="979470" cy="122631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8" name="テキスト ボックス 47">
            <a:extLst>
              <a:ext uri="{FF2B5EF4-FFF2-40B4-BE49-F238E27FC236}">
                <a16:creationId xmlns:a16="http://schemas.microsoft.com/office/drawing/2014/main" id="{A023F17B-BBF2-7850-8235-F63CF07272D0}"/>
              </a:ext>
            </a:extLst>
          </p:cNvPr>
          <p:cNvSpPr txBox="1"/>
          <p:nvPr/>
        </p:nvSpPr>
        <p:spPr>
          <a:xfrm>
            <a:off x="1275528" y="3667328"/>
            <a:ext cx="1958520"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cxnSp>
        <p:nvCxnSpPr>
          <p:cNvPr id="81" name="Straight Connector 71">
            <a:extLst>
              <a:ext uri="{FF2B5EF4-FFF2-40B4-BE49-F238E27FC236}">
                <a16:creationId xmlns:a16="http://schemas.microsoft.com/office/drawing/2014/main" id="{4F7CD484-29D5-BF10-36A7-2EE87DC57320}"/>
              </a:ext>
            </a:extLst>
          </p:cNvPr>
          <p:cNvCxnSpPr>
            <a:cxnSpLocks/>
          </p:cNvCxnSpPr>
          <p:nvPr/>
        </p:nvCxnSpPr>
        <p:spPr>
          <a:xfrm>
            <a:off x="201324" y="3567538"/>
            <a:ext cx="97947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70" name="テキスト ボックス 49">
            <a:extLst>
              <a:ext uri="{FF2B5EF4-FFF2-40B4-BE49-F238E27FC236}">
                <a16:creationId xmlns:a16="http://schemas.microsoft.com/office/drawing/2014/main" id="{BE439D0D-E2FC-EF01-87BE-A9CD0FD7052D}"/>
              </a:ext>
            </a:extLst>
          </p:cNvPr>
          <p:cNvSpPr txBox="1"/>
          <p:nvPr/>
        </p:nvSpPr>
        <p:spPr>
          <a:xfrm>
            <a:off x="1275528" y="2241427"/>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の特性である高速通信による大容量・低遅延性</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 name="Rectangle 25">
            <a:extLst>
              <a:ext uri="{FF2B5EF4-FFF2-40B4-BE49-F238E27FC236}">
                <a16:creationId xmlns:a16="http://schemas.microsoft.com/office/drawing/2014/main" id="{43192373-AA75-7D73-7161-15CE48EBB381}"/>
              </a:ext>
            </a:extLst>
          </p:cNvPr>
          <p:cNvSpPr/>
          <p:nvPr/>
        </p:nvSpPr>
        <p:spPr>
          <a:xfrm>
            <a:off x="201324" y="1276710"/>
            <a:ext cx="97947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sp>
        <p:nvSpPr>
          <p:cNvPr id="8" name="Rectangle 25">
            <a:extLst>
              <a:ext uri="{FF2B5EF4-FFF2-40B4-BE49-F238E27FC236}">
                <a16:creationId xmlns:a16="http://schemas.microsoft.com/office/drawing/2014/main" id="{86C13444-5DDE-144A-837F-73E48333DA1A}"/>
              </a:ext>
            </a:extLst>
          </p:cNvPr>
          <p:cNvSpPr/>
          <p:nvPr/>
        </p:nvSpPr>
        <p:spPr>
          <a:xfrm>
            <a:off x="1275528" y="1276710"/>
            <a:ext cx="195852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cxnSp>
        <p:nvCxnSpPr>
          <p:cNvPr id="12" name="Straight Connector 71">
            <a:extLst>
              <a:ext uri="{FF2B5EF4-FFF2-40B4-BE49-F238E27FC236}">
                <a16:creationId xmlns:a16="http://schemas.microsoft.com/office/drawing/2014/main" id="{B99E56C0-F1E3-BA0D-8ACB-B6262ABAA2B7}"/>
              </a:ext>
            </a:extLst>
          </p:cNvPr>
          <p:cNvCxnSpPr>
            <a:cxnSpLocks/>
          </p:cNvCxnSpPr>
          <p:nvPr/>
        </p:nvCxnSpPr>
        <p:spPr>
          <a:xfrm>
            <a:off x="1275527" y="4993437"/>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4" name="Straight Connector 71">
            <a:extLst>
              <a:ext uri="{FF2B5EF4-FFF2-40B4-BE49-F238E27FC236}">
                <a16:creationId xmlns:a16="http://schemas.microsoft.com/office/drawing/2014/main" id="{C533B9DE-5F20-ECCD-6328-5697F0DED619}"/>
              </a:ext>
            </a:extLst>
          </p:cNvPr>
          <p:cNvCxnSpPr>
            <a:cxnSpLocks/>
          </p:cNvCxnSpPr>
          <p:nvPr/>
        </p:nvCxnSpPr>
        <p:spPr>
          <a:xfrm>
            <a:off x="1275527" y="3567538"/>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2" name="Rectangle 2">
            <a:extLst>
              <a:ext uri="{FF2B5EF4-FFF2-40B4-BE49-F238E27FC236}">
                <a16:creationId xmlns:a16="http://schemas.microsoft.com/office/drawing/2014/main" id="{C79CDDBA-4AFA-24E9-95BE-7C06D29D7FFA}"/>
              </a:ext>
            </a:extLst>
          </p:cNvPr>
          <p:cNvSpPr/>
          <p:nvPr/>
        </p:nvSpPr>
        <p:spPr>
          <a:xfrm>
            <a:off x="1288540" y="3505806"/>
            <a:ext cx="1958520"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どういった特徴がソリューションに必要・重要なのかを記載すること</a:t>
            </a:r>
            <a:endParaRPr kumimoji="1" lang="en-US" altLang="ja-JP" sz="1200" kern="0">
              <a:solidFill>
                <a:srgbClr val="575757"/>
              </a:solidFill>
              <a:latin typeface="Trebuchet MS" panose="020B0603020202020204" pitchFamily="34" charset="0"/>
              <a:ea typeface="Meiryo UI" panose="020B0604030504040204" pitchFamily="50" charset="-128"/>
            </a:endParaRPr>
          </a:p>
        </p:txBody>
      </p:sp>
      <p:grpSp>
        <p:nvGrpSpPr>
          <p:cNvPr id="16" name="グループ化 15">
            <a:extLst>
              <a:ext uri="{FF2B5EF4-FFF2-40B4-BE49-F238E27FC236}">
                <a16:creationId xmlns:a16="http://schemas.microsoft.com/office/drawing/2014/main" id="{CF3AFCA8-D194-4518-ED4C-E8890A953FA1}"/>
              </a:ext>
            </a:extLst>
          </p:cNvPr>
          <p:cNvGrpSpPr/>
          <p:nvPr/>
        </p:nvGrpSpPr>
        <p:grpSpPr>
          <a:xfrm>
            <a:off x="5383481" y="1276709"/>
            <a:ext cx="4295356" cy="5150747"/>
            <a:chOff x="4485552" y="1276709"/>
            <a:chExt cx="5193285" cy="5150747"/>
          </a:xfrm>
        </p:grpSpPr>
        <p:sp>
          <p:nvSpPr>
            <p:cNvPr id="73" name="Textfeld 1">
              <a:extLst>
                <a:ext uri="{FF2B5EF4-FFF2-40B4-BE49-F238E27FC236}">
                  <a16:creationId xmlns:a16="http://schemas.microsoft.com/office/drawing/2014/main" id="{3727B93F-A879-839E-05DF-4773F09D2EF0}"/>
                </a:ext>
              </a:extLst>
            </p:cNvPr>
            <p:cNvSpPr txBox="1"/>
            <p:nvPr>
              <p:custDataLst>
                <p:tags r:id="rId5"/>
              </p:custDataLst>
            </p:nvPr>
          </p:nvSpPr>
          <p:spPr>
            <a:xfrm>
              <a:off x="4485553" y="1276709"/>
              <a:ext cx="5193284" cy="556906"/>
            </a:xfrm>
            <a:prstGeom prst="rect">
              <a:avLst/>
            </a:prstGeom>
            <a:solidFill>
              <a:srgbClr val="FF8222"/>
            </a:solidFill>
            <a:ln>
              <a:no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他無線通信技術との比較</a:t>
              </a:r>
            </a:p>
          </p:txBody>
        </p:sp>
        <p:sp>
          <p:nvSpPr>
            <p:cNvPr id="67" name="テキスト ボックス 66">
              <a:extLst>
                <a:ext uri="{FF2B5EF4-FFF2-40B4-BE49-F238E27FC236}">
                  <a16:creationId xmlns:a16="http://schemas.microsoft.com/office/drawing/2014/main" id="{E8C44F3B-746A-D447-A41F-BF72119BABA5}"/>
                </a:ext>
              </a:extLst>
            </p:cNvPr>
            <p:cNvSpPr txBox="1"/>
            <p:nvPr/>
          </p:nvSpPr>
          <p:spPr>
            <a:xfrm>
              <a:off x="6204984" y="5093230"/>
              <a:ext cx="3473851"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2" name="テキスト ボックス 66">
              <a:extLst>
                <a:ext uri="{FF2B5EF4-FFF2-40B4-BE49-F238E27FC236}">
                  <a16:creationId xmlns:a16="http://schemas.microsoft.com/office/drawing/2014/main" id="{17C3D08B-835E-F47C-9E86-4260E005BE24}"/>
                </a:ext>
              </a:extLst>
            </p:cNvPr>
            <p:cNvSpPr txBox="1"/>
            <p:nvPr/>
          </p:nvSpPr>
          <p:spPr>
            <a:xfrm>
              <a:off x="4485552" y="5093230"/>
              <a:ext cx="1564054"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1" name="テキスト ボックス 66">
              <a:extLst>
                <a:ext uri="{FF2B5EF4-FFF2-40B4-BE49-F238E27FC236}">
                  <a16:creationId xmlns:a16="http://schemas.microsoft.com/office/drawing/2014/main" id="{5CA76E40-EFEC-EB7D-748B-70144D60BB19}"/>
                </a:ext>
              </a:extLst>
            </p:cNvPr>
            <p:cNvSpPr txBox="1"/>
            <p:nvPr/>
          </p:nvSpPr>
          <p:spPr>
            <a:xfrm>
              <a:off x="6204984" y="2241427"/>
              <a:ext cx="3473851"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lvl="1" indent="-175500" defTabSz="742950">
                <a:buClr>
                  <a:srgbClr val="FF8222"/>
                </a:buClr>
                <a:buFont typeface="Trebuchet MS" panose="020B0603020202020204" pitchFamily="34" charset="0"/>
                <a:buChar char="•"/>
                <a:defRPr/>
              </a:pP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buFont typeface="Trebuchet MS" panose="020B0603020202020204" pitchFamily="34" charset="0"/>
                <a:buChar char="​"/>
                <a:defRPr/>
              </a:pPr>
              <a:r>
                <a:rPr kumimoji="1" lang="ja-JP" altLang="en-US" sz="1200">
                  <a:solidFill>
                    <a:srgbClr val="3EAD92"/>
                  </a:solidFill>
                  <a:latin typeface="Trebuchet MS" panose="020B0603020202020204" pitchFamily="34" charset="0"/>
                  <a:ea typeface="Meiryo UI" panose="020B0604030504040204" pitchFamily="50" charset="-128"/>
                </a:rPr>
                <a:t>本ソリューションでは容量約</a:t>
              </a:r>
              <a:r>
                <a:rPr kumimoji="1" lang="en-US" altLang="ja-JP" sz="1200" err="1">
                  <a:solidFill>
                    <a:srgbClr val="3EAD92"/>
                  </a:solidFill>
                  <a:latin typeface="Trebuchet MS" panose="020B0603020202020204" pitchFamily="34" charset="0"/>
                  <a:ea typeface="Meiryo UI" panose="020B0604030504040204" pitchFamily="50" charset="-128"/>
                </a:rPr>
                <a:t>xxxbyte</a:t>
              </a:r>
              <a:r>
                <a:rPr kumimoji="1" lang="ja-JP" altLang="en-US" sz="1200">
                  <a:solidFill>
                    <a:srgbClr val="3EAD92"/>
                  </a:solidFill>
                  <a:latin typeface="Trebuchet MS" panose="020B0603020202020204" pitchFamily="34" charset="0"/>
                  <a:ea typeface="Meiryo UI" panose="020B0604030504040204" pitchFamily="50" charset="-128"/>
                </a:rPr>
                <a:t>の情報を</a:t>
              </a:r>
              <a:br>
                <a:rPr kumimoji="1" lang="en-US" altLang="ja-JP" sz="1200">
                  <a:solidFill>
                    <a:srgbClr val="3EAD92"/>
                  </a:solidFill>
                  <a:latin typeface="Trebuchet MS" panose="020B0603020202020204" pitchFamily="34" charset="0"/>
                  <a:ea typeface="Meiryo UI" panose="020B0604030504040204" pitchFamily="50" charset="-128"/>
                </a:rPr>
              </a:b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秒以内にやり取りする必要があり、そのためには約</a:t>
              </a:r>
              <a:r>
                <a:rPr kumimoji="1" lang="en-US" altLang="ja-JP" sz="1200" err="1">
                  <a:solidFill>
                    <a:srgbClr val="3EAD92"/>
                  </a:solidFill>
                  <a:latin typeface="Trebuchet MS" panose="020B0603020202020204" pitchFamily="34" charset="0"/>
                  <a:ea typeface="Meiryo UI" panose="020B0604030504040204" pitchFamily="50" charset="-128"/>
                </a:rPr>
                <a:t>xxxbps</a:t>
              </a:r>
              <a:r>
                <a:rPr kumimoji="1" lang="ja-JP" altLang="en-US" sz="1200">
                  <a:solidFill>
                    <a:srgbClr val="3EAD92"/>
                  </a:solidFill>
                  <a:latin typeface="Trebuchet MS" panose="020B0603020202020204" pitchFamily="34" charset="0"/>
                  <a:ea typeface="Meiryo UI" panose="020B0604030504040204" pitchFamily="50" charset="-128"/>
                </a:rPr>
                <a:t>以上の速度が求められるため、高速のローカル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が適している</a:t>
              </a:r>
              <a:endParaRPr kumimoji="1" lang="en-US" altLang="ja-JP" sz="1200">
                <a:solidFill>
                  <a:srgbClr val="3EAD92"/>
                </a:solidFill>
                <a:latin typeface="Trebuchet MS" panose="020B0603020202020204" pitchFamily="34" charset="0"/>
                <a:ea typeface="Meiryo UI" panose="020B0604030504040204" pitchFamily="50" charset="-128"/>
              </a:endParaRPr>
            </a:p>
          </p:txBody>
        </p:sp>
        <p:sp>
          <p:nvSpPr>
            <p:cNvPr id="72" name="テキスト ボックス 66">
              <a:extLst>
                <a:ext uri="{FF2B5EF4-FFF2-40B4-BE49-F238E27FC236}">
                  <a16:creationId xmlns:a16="http://schemas.microsoft.com/office/drawing/2014/main" id="{C94AD8E3-E078-C3DD-2509-3407FAF4A15F}"/>
                </a:ext>
              </a:extLst>
            </p:cNvPr>
            <p:cNvSpPr txBox="1"/>
            <p:nvPr/>
          </p:nvSpPr>
          <p:spPr>
            <a:xfrm>
              <a:off x="4485552" y="2245553"/>
              <a:ext cx="1564054"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marL="141883" lvl="1" indent="-141883" defTabSz="742950">
                <a:buClr>
                  <a:srgbClr val="FF8222"/>
                </a:buClr>
                <a:buFont typeface="Trebuchet MS" panose="020B0603020202020204" pitchFamily="34" charset="0"/>
                <a:buChar char="•"/>
                <a:defRPr/>
              </a:pPr>
              <a:r>
                <a:rPr kumimoji="1" lang="en-US" altLang="ja-JP" sz="1200" err="1">
                  <a:solidFill>
                    <a:srgbClr val="3EAD92"/>
                  </a:solidFill>
                  <a:latin typeface="Trebuchet MS" panose="020B0603020202020204" pitchFamily="34" charset="0"/>
                  <a:ea typeface="Meiryo UI" panose="020B0604030504040204" pitchFamily="50" charset="-128"/>
                </a:rPr>
                <a:t>LPWA</a:t>
              </a:r>
              <a:endParaRPr kumimoji="1" lang="en-US" altLang="ja-JP" sz="1200">
                <a:solidFill>
                  <a:srgbClr val="3EAD92"/>
                </a:solidFill>
                <a:latin typeface="Trebuchet MS" panose="020B0603020202020204" pitchFamily="34" charset="0"/>
                <a:ea typeface="Meiryo UI" panose="020B0604030504040204" pitchFamily="50" charset="-128"/>
              </a:endParaRPr>
            </a:p>
            <a:p>
              <a:pPr marL="141883" lvl="1" indent="-141883" defTabSz="742950">
                <a:buClr>
                  <a:srgbClr val="FF8222"/>
                </a:buClr>
                <a:buFont typeface="Trebuchet MS" panose="020B0603020202020204" pitchFamily="34" charset="0"/>
                <a:buChar char="•"/>
                <a:defRPr/>
              </a:pPr>
              <a:r>
                <a:rPr kumimoji="1" lang="en-US" altLang="ja-JP" sz="1200">
                  <a:solidFill>
                    <a:srgbClr val="3EAD92"/>
                  </a:solidFill>
                  <a:latin typeface="Trebuchet MS" panose="020B0603020202020204" pitchFamily="34" charset="0"/>
                  <a:ea typeface="Meiryo UI" panose="020B0604030504040204" pitchFamily="50" charset="-128"/>
                </a:rPr>
                <a:t>Wi-Fi </a:t>
              </a:r>
              <a:r>
                <a:rPr kumimoji="1" lang="en-US" altLang="ja-JP" sz="1200" err="1">
                  <a:solidFill>
                    <a:srgbClr val="3EAD92"/>
                  </a:solidFill>
                  <a:latin typeface="Trebuchet MS" panose="020B0603020202020204" pitchFamily="34" charset="0"/>
                  <a:ea typeface="Meiryo UI" panose="020B0604030504040204" pitchFamily="50" charset="-128"/>
                </a:rPr>
                <a:t>Halow</a:t>
              </a:r>
              <a:endParaRPr kumimoji="1" lang="en-US" altLang="ja-JP" sz="1200">
                <a:solidFill>
                  <a:srgbClr val="3EAD92"/>
                </a:solidFill>
                <a:latin typeface="Trebuchet MS" panose="020B0603020202020204" pitchFamily="34" charset="0"/>
                <a:ea typeface="Meiryo UI" panose="020B0604030504040204" pitchFamily="50" charset="-128"/>
              </a:endParaRP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5" name="Textfeld 1">
              <a:extLst>
                <a:ext uri="{FF2B5EF4-FFF2-40B4-BE49-F238E27FC236}">
                  <a16:creationId xmlns:a16="http://schemas.microsoft.com/office/drawing/2014/main" id="{45E47305-82CD-4A06-981C-1408559E0B5F}"/>
                </a:ext>
              </a:extLst>
            </p:cNvPr>
            <p:cNvSpPr txBox="1"/>
            <p:nvPr>
              <p:custDataLst>
                <p:tags r:id="rId6"/>
              </p:custDataLst>
            </p:nvPr>
          </p:nvSpPr>
          <p:spPr>
            <a:xfrm>
              <a:off x="4485552" y="1889892"/>
              <a:ext cx="1564054" cy="269579"/>
            </a:xfrm>
            <a:prstGeom prst="rect">
              <a:avLst/>
            </a:prstGeom>
            <a:solidFill>
              <a:srgbClr val="FF8222">
                <a:lumMod val="40000"/>
                <a:lumOff val="60000"/>
              </a:srgbClr>
            </a:solidFill>
            <a:ln w="9525" cap="rnd" cmpd="sng" algn="ctr">
              <a:noFill/>
              <a:prstDash val="solid"/>
              <a:round/>
              <a:headEnd type="none" w="med" len="med"/>
              <a:tailEnd type="none" w="med" len="med"/>
            </a:ln>
            <a:effectLst/>
          </p:spPr>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200" kern="0">
                  <a:latin typeface="Trebuchet MS" panose="020B0603020202020204" pitchFamily="34" charset="0"/>
                  <a:sym typeface="Trebuchet MS" panose="020B0603020202020204" pitchFamily="34" charset="0"/>
                </a:rPr>
                <a:t>名称</a:t>
              </a:r>
            </a:p>
          </p:txBody>
        </p:sp>
        <p:sp>
          <p:nvSpPr>
            <p:cNvPr id="76" name="Textfeld 1">
              <a:extLst>
                <a:ext uri="{FF2B5EF4-FFF2-40B4-BE49-F238E27FC236}">
                  <a16:creationId xmlns:a16="http://schemas.microsoft.com/office/drawing/2014/main" id="{18C0A32F-FA80-C36B-A68C-6B026FAC9F9A}"/>
                </a:ext>
              </a:extLst>
            </p:cNvPr>
            <p:cNvSpPr txBox="1"/>
            <p:nvPr>
              <p:custDataLst>
                <p:tags r:id="rId7"/>
              </p:custDataLst>
            </p:nvPr>
          </p:nvSpPr>
          <p:spPr>
            <a:xfrm>
              <a:off x="6204984" y="1889892"/>
              <a:ext cx="3473851" cy="269579"/>
            </a:xfrm>
            <a:prstGeom prst="rect">
              <a:avLst/>
            </a:prstGeom>
            <a:solidFill>
              <a:srgbClr val="FFCDA7"/>
            </a:solidFill>
            <a:ln w="9525" cap="rnd" cmpd="sng" algn="ctr">
              <a:noFill/>
              <a:prstDash val="solid"/>
              <a:round/>
              <a:headEnd type="none" w="med" len="med"/>
              <a:tailEnd type="none" w="med" len="med"/>
            </a:ln>
            <a:effectLst/>
          </p:spPr>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defTabSz="742950">
                <a:spcAft>
                  <a:spcPts val="488"/>
                </a:spcAft>
                <a:defRPr/>
              </a:pPr>
              <a:r>
                <a:rPr lang="ja-JP" altLang="en-US" sz="1200" kern="0">
                  <a:latin typeface="Trebuchet MS" panose="020B0603020202020204" pitchFamily="34" charset="0"/>
                  <a:sym typeface="Trebuchet MS" panose="020B0603020202020204" pitchFamily="34" charset="0"/>
                </a:rPr>
                <a:t>比較結果</a:t>
              </a:r>
            </a:p>
          </p:txBody>
        </p:sp>
        <p:sp>
          <p:nvSpPr>
            <p:cNvPr id="77" name="テキスト ボックス 76">
              <a:extLst>
                <a:ext uri="{FF2B5EF4-FFF2-40B4-BE49-F238E27FC236}">
                  <a16:creationId xmlns:a16="http://schemas.microsoft.com/office/drawing/2014/main" id="{C31268A9-BF78-4684-269A-7A46F9F819E2}"/>
                </a:ext>
              </a:extLst>
            </p:cNvPr>
            <p:cNvSpPr txBox="1"/>
            <p:nvPr/>
          </p:nvSpPr>
          <p:spPr>
            <a:xfrm>
              <a:off x="6204984" y="3667328"/>
              <a:ext cx="3473851"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78" name="テキスト ボックス 66">
              <a:extLst>
                <a:ext uri="{FF2B5EF4-FFF2-40B4-BE49-F238E27FC236}">
                  <a16:creationId xmlns:a16="http://schemas.microsoft.com/office/drawing/2014/main" id="{2F199CBB-6753-57B0-042E-0B921FF98B66}"/>
                </a:ext>
              </a:extLst>
            </p:cNvPr>
            <p:cNvSpPr txBox="1"/>
            <p:nvPr/>
          </p:nvSpPr>
          <p:spPr>
            <a:xfrm>
              <a:off x="4485552" y="3667328"/>
              <a:ext cx="1564054"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9" name="Rectangle 25">
              <a:extLst>
                <a:ext uri="{FF2B5EF4-FFF2-40B4-BE49-F238E27FC236}">
                  <a16:creationId xmlns:a16="http://schemas.microsoft.com/office/drawing/2014/main" id="{71D5A6A9-4156-CDF0-6860-E74FFFFB166E}"/>
                </a:ext>
              </a:extLst>
            </p:cNvPr>
            <p:cNvSpPr/>
            <p:nvPr/>
          </p:nvSpPr>
          <p:spPr>
            <a:xfrm>
              <a:off x="4485553" y="1276710"/>
              <a:ext cx="5193284"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cxnSp>
          <p:nvCxnSpPr>
            <p:cNvPr id="13" name="Straight Connector 71">
              <a:extLst>
                <a:ext uri="{FF2B5EF4-FFF2-40B4-BE49-F238E27FC236}">
                  <a16:creationId xmlns:a16="http://schemas.microsoft.com/office/drawing/2014/main" id="{64E33000-D8CB-8B49-02CB-274011BC8F62}"/>
                </a:ext>
              </a:extLst>
            </p:cNvPr>
            <p:cNvCxnSpPr>
              <a:cxnSpLocks/>
            </p:cNvCxnSpPr>
            <p:nvPr/>
          </p:nvCxnSpPr>
          <p:spPr>
            <a:xfrm>
              <a:off x="4485553" y="4993437"/>
              <a:ext cx="519328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5" name="Straight Connector 71">
              <a:extLst>
                <a:ext uri="{FF2B5EF4-FFF2-40B4-BE49-F238E27FC236}">
                  <a16:creationId xmlns:a16="http://schemas.microsoft.com/office/drawing/2014/main" id="{BAF689C2-6F57-C206-93FA-C01656324681}"/>
                </a:ext>
              </a:extLst>
            </p:cNvPr>
            <p:cNvCxnSpPr>
              <a:cxnSpLocks/>
            </p:cNvCxnSpPr>
            <p:nvPr/>
          </p:nvCxnSpPr>
          <p:spPr>
            <a:xfrm>
              <a:off x="4485553" y="3567538"/>
              <a:ext cx="519328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EE440D9C-D0BC-2CB6-6BBE-31F546D0F97E}"/>
                </a:ext>
              </a:extLst>
            </p:cNvPr>
            <p:cNvSpPr/>
            <p:nvPr/>
          </p:nvSpPr>
          <p:spPr>
            <a:xfrm>
              <a:off x="6246758" y="3505806"/>
              <a:ext cx="2883763"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他技術と比較した結果としての優位性・</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ja-JP" altLang="en-US" sz="1200" kern="0">
                  <a:solidFill>
                    <a:srgbClr val="575757"/>
                  </a:solidFill>
                  <a:latin typeface="Trebuchet MS" panose="020B0603020202020204" pitchFamily="34" charset="0"/>
                  <a:ea typeface="Meiryo UI" panose="020B0604030504040204" pitchFamily="50" charset="-128"/>
                </a:rPr>
                <a:t>合理性を記載すること</a:t>
              </a:r>
              <a:endParaRPr kumimoji="1" lang="en-US" altLang="ja-JP" sz="1200">
                <a:solidFill>
                  <a:srgbClr val="3EAD92"/>
                </a:solidFill>
                <a:latin typeface="Trebuchet MS" panose="020B0603020202020204" pitchFamily="34" charset="0"/>
                <a:ea typeface="Meiryo UI" panose="020B0604030504040204" pitchFamily="50" charset="-128"/>
              </a:endParaRPr>
            </a:p>
          </p:txBody>
        </p:sp>
      </p:grpSp>
      <p:sp>
        <p:nvSpPr>
          <p:cNvPr id="42" name="タイトル 16">
            <a:extLst>
              <a:ext uri="{FF2B5EF4-FFF2-40B4-BE49-F238E27FC236}">
                <a16:creationId xmlns:a16="http://schemas.microsoft.com/office/drawing/2014/main" id="{BD35D0E8-5706-4370-A245-3A264A0DF0AF}"/>
              </a:ext>
            </a:extLst>
          </p:cNvPr>
          <p:cNvSpPr>
            <a:spLocks noGrp="1"/>
          </p:cNvSpPr>
          <p:nvPr>
            <p:ph type="title"/>
          </p:nvPr>
        </p:nvSpPr>
        <p:spPr>
          <a:xfrm>
            <a:off x="511875" y="622801"/>
            <a:ext cx="8883347" cy="450123"/>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ソリューション等の採用理由</a:t>
            </a:r>
            <a:br>
              <a:rPr kumimoji="1" lang="en-US" altLang="ja-JP">
                <a:solidFill>
                  <a:srgbClr val="FE9341"/>
                </a:solidFill>
                <a:latin typeface="Trebuchet MS" panose="020B0603020202020204" pitchFamily="34" charset="0"/>
                <a:ea typeface="Meiryo UI" panose="020B0604030504040204" pitchFamily="50" charset="-128"/>
              </a:rPr>
            </a:br>
            <a:r>
              <a:rPr kumimoji="1" lang="en-US" altLang="ja-JP" sz="1300">
                <a:solidFill>
                  <a:srgbClr val="575757"/>
                </a:solidFill>
                <a:latin typeface="Trebuchet MS" panose="020B0603020202020204" pitchFamily="34" charset="0"/>
                <a:ea typeface="Meiryo UI" panose="020B0604030504040204" pitchFamily="50" charset="-128"/>
              </a:rPr>
              <a:t>b.</a:t>
            </a:r>
            <a:r>
              <a:rPr kumimoji="1" lang="ja-JP" altLang="en-US" sz="1300">
                <a:solidFill>
                  <a:srgbClr val="575757"/>
                </a:solidFill>
                <a:latin typeface="Trebuchet MS" panose="020B0603020202020204" pitchFamily="34" charset="0"/>
                <a:ea typeface="Meiryo UI" panose="020B0604030504040204" pitchFamily="50" charset="-128"/>
              </a:rPr>
              <a:t>無線通信技術の優位性</a:t>
            </a:r>
            <a:endParaRPr lang="ja-JP" altLang="en-US"/>
          </a:p>
        </p:txBody>
      </p:sp>
      <p:sp>
        <p:nvSpPr>
          <p:cNvPr id="45" name="テキスト ボックス 42">
            <a:extLst>
              <a:ext uri="{FF2B5EF4-FFF2-40B4-BE49-F238E27FC236}">
                <a16:creationId xmlns:a16="http://schemas.microsoft.com/office/drawing/2014/main" id="{C3D59F11-30AF-4D24-A54D-EB32F9E7DD20}"/>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ソリューション</a:t>
            </a:r>
          </a:p>
        </p:txBody>
      </p:sp>
      <p:sp>
        <p:nvSpPr>
          <p:cNvPr id="46" name="Rectangle 217">
            <a:extLst>
              <a:ext uri="{FF2B5EF4-FFF2-40B4-BE49-F238E27FC236}">
                <a16:creationId xmlns:a16="http://schemas.microsoft.com/office/drawing/2014/main" id="{D8E37732-4269-46C5-BAC1-F72606D4B67F}"/>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a:solidFill>
                  <a:srgbClr val="575757"/>
                </a:solidFill>
                <a:latin typeface="Trebuchet MS" panose="020B0603020202020204" pitchFamily="34" charset="0"/>
                <a:ea typeface="Meiryo UI" panose="020B0604030504040204" pitchFamily="50" charset="-128"/>
              </a:rPr>
              <a:t>評価の観点：地域課題に対するソリューションの適切性・妥当性</a:t>
            </a:r>
          </a:p>
        </p:txBody>
      </p:sp>
      <p:sp>
        <p:nvSpPr>
          <p:cNvPr id="19" name="テキスト ボックス 18">
            <a:extLst>
              <a:ext uri="{FF2B5EF4-FFF2-40B4-BE49-F238E27FC236}">
                <a16:creationId xmlns:a16="http://schemas.microsoft.com/office/drawing/2014/main" id="{8D0F9585-850B-80C1-53BB-B49283D7EA6A}"/>
              </a:ext>
            </a:extLst>
          </p:cNvPr>
          <p:cNvSpPr txBox="1"/>
          <p:nvPr/>
        </p:nvSpPr>
        <p:spPr>
          <a:xfrm>
            <a:off x="3316491" y="5093230"/>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0" name="Textfeld 1">
            <a:extLst>
              <a:ext uri="{FF2B5EF4-FFF2-40B4-BE49-F238E27FC236}">
                <a16:creationId xmlns:a16="http://schemas.microsoft.com/office/drawing/2014/main" id="{63567635-521C-0D0C-119B-46B29FEA6E1E}"/>
              </a:ext>
            </a:extLst>
          </p:cNvPr>
          <p:cNvSpPr txBox="1"/>
          <p:nvPr>
            <p:custDataLst>
              <p:tags r:id="rId4"/>
            </p:custDataLst>
          </p:nvPr>
        </p:nvSpPr>
        <p:spPr>
          <a:xfrm>
            <a:off x="3316491" y="1276709"/>
            <a:ext cx="195852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許認可の状況</a:t>
            </a:r>
          </a:p>
        </p:txBody>
      </p:sp>
      <p:sp>
        <p:nvSpPr>
          <p:cNvPr id="21" name="テキスト ボックス 20">
            <a:extLst>
              <a:ext uri="{FF2B5EF4-FFF2-40B4-BE49-F238E27FC236}">
                <a16:creationId xmlns:a16="http://schemas.microsoft.com/office/drawing/2014/main" id="{12DB9465-ECF0-C2F0-3B16-1D06479BB0C7}"/>
              </a:ext>
            </a:extLst>
          </p:cNvPr>
          <p:cNvSpPr txBox="1"/>
          <p:nvPr/>
        </p:nvSpPr>
        <p:spPr>
          <a:xfrm>
            <a:off x="3316491" y="3667328"/>
            <a:ext cx="1958520"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3" name="テキスト ボックス 49">
            <a:extLst>
              <a:ext uri="{FF2B5EF4-FFF2-40B4-BE49-F238E27FC236}">
                <a16:creationId xmlns:a16="http://schemas.microsoft.com/office/drawing/2014/main" id="{847F97DD-879E-5750-6348-36F434575357}"/>
              </a:ext>
            </a:extLst>
          </p:cNvPr>
          <p:cNvSpPr txBox="1"/>
          <p:nvPr/>
        </p:nvSpPr>
        <p:spPr>
          <a:xfrm>
            <a:off x="3316491" y="2241427"/>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免許取得済</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ローカル</a:t>
            </a:r>
            <a:r>
              <a:rPr kumimoji="1" lang="en-US" altLang="ja-JP" sz="1200">
                <a:solidFill>
                  <a:srgbClr val="3EAD92"/>
                </a:solidFill>
                <a:latin typeface="Trebuchet MS" panose="020B0603020202020204" pitchFamily="34" charset="0"/>
                <a:ea typeface="Meiryo UI" panose="020B0604030504040204" pitchFamily="50" charset="-128"/>
              </a:rPr>
              <a:t>5G</a:t>
            </a:r>
            <a:r>
              <a:rPr kumimoji="1" lang="ja-JP" altLang="en-US" sz="1200">
                <a:solidFill>
                  <a:srgbClr val="3EAD92"/>
                </a:solidFill>
                <a:latin typeface="Trebuchet MS" panose="020B0603020202020204" pitchFamily="34" charset="0"/>
                <a:ea typeface="Meiryo UI" panose="020B0604030504040204" pitchFamily="50" charset="-128"/>
              </a:rPr>
              <a:t>免許取得に向けて事前調整中</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24" name="Rectangle 25">
            <a:extLst>
              <a:ext uri="{FF2B5EF4-FFF2-40B4-BE49-F238E27FC236}">
                <a16:creationId xmlns:a16="http://schemas.microsoft.com/office/drawing/2014/main" id="{E961FD88-686C-7904-64B3-E80FC4BA024F}"/>
              </a:ext>
            </a:extLst>
          </p:cNvPr>
          <p:cNvSpPr/>
          <p:nvPr/>
        </p:nvSpPr>
        <p:spPr>
          <a:xfrm>
            <a:off x="3316491" y="1276710"/>
            <a:ext cx="195852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lnSpc>
                <a:spcPct val="95000"/>
              </a:lnSpc>
              <a:defRPr/>
            </a:pPr>
            <a:endParaRPr kumimoji="1" lang="en-US" sz="1200" kern="0">
              <a:solidFill>
                <a:srgbClr val="575757"/>
              </a:solidFill>
              <a:latin typeface="Trebuchet MS" panose="020B0603020202020204" pitchFamily="34" charset="0"/>
              <a:ea typeface="Meiryo UI" panose="020B0604030504040204" pitchFamily="50" charset="-128"/>
            </a:endParaRPr>
          </a:p>
        </p:txBody>
      </p:sp>
      <p:cxnSp>
        <p:nvCxnSpPr>
          <p:cNvPr id="25" name="Straight Connector 71">
            <a:extLst>
              <a:ext uri="{FF2B5EF4-FFF2-40B4-BE49-F238E27FC236}">
                <a16:creationId xmlns:a16="http://schemas.microsoft.com/office/drawing/2014/main" id="{A4C61CDF-3920-B1DA-0037-40FE7FAF793E}"/>
              </a:ext>
            </a:extLst>
          </p:cNvPr>
          <p:cNvCxnSpPr>
            <a:cxnSpLocks/>
          </p:cNvCxnSpPr>
          <p:nvPr/>
        </p:nvCxnSpPr>
        <p:spPr>
          <a:xfrm>
            <a:off x="3316490" y="4993437"/>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2B3BF4CC-68B7-0697-8252-E40B618A6699}"/>
              </a:ext>
            </a:extLst>
          </p:cNvPr>
          <p:cNvCxnSpPr>
            <a:cxnSpLocks/>
          </p:cNvCxnSpPr>
          <p:nvPr/>
        </p:nvCxnSpPr>
        <p:spPr>
          <a:xfrm>
            <a:off x="3316490" y="3567538"/>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7292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1412782709"/>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8" imgW="395" imgH="396" progId="TCLayout.ActiveDocument.1">
                  <p:embed/>
                </p:oleObj>
              </mc:Choice>
              <mc:Fallback>
                <p:oleObj name="think-cellスライド" r:id="rId8"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9"/>
                      <a:stretch>
                        <a:fillRect/>
                      </a:stretch>
                    </p:blipFill>
                    <p:spPr>
                      <a:xfrm>
                        <a:off x="1290" y="644228"/>
                        <a:ext cx="1290" cy="1290"/>
                      </a:xfrm>
                      <a:prstGeom prst="rect">
                        <a:avLst/>
                      </a:prstGeom>
                    </p:spPr>
                  </p:pic>
                </p:oleObj>
              </mc:Fallback>
            </mc:AlternateContent>
          </a:graphicData>
        </a:graphic>
      </p:graphicFrame>
      <p:sp>
        <p:nvSpPr>
          <p:cNvPr id="31" name="タイトル 16">
            <a:extLst>
              <a:ext uri="{FF2B5EF4-FFF2-40B4-BE49-F238E27FC236}">
                <a16:creationId xmlns:a16="http://schemas.microsoft.com/office/drawing/2014/main" id="{27F31424-D682-40E3-8762-477325FDEDB8}"/>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実証内容</a:t>
            </a:r>
            <a:endParaRPr lang="ja-JP" altLang="en-US"/>
          </a:p>
        </p:txBody>
      </p:sp>
      <p:sp>
        <p:nvSpPr>
          <p:cNvPr id="34" name="テキスト ボックス 42">
            <a:extLst>
              <a:ext uri="{FF2B5EF4-FFF2-40B4-BE49-F238E27FC236}">
                <a16:creationId xmlns:a16="http://schemas.microsoft.com/office/drawing/2014/main" id="{6833A9BD-B578-4062-B11D-91173BDFF763}"/>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実証</a:t>
            </a:r>
          </a:p>
        </p:txBody>
      </p:sp>
      <p:sp>
        <p:nvSpPr>
          <p:cNvPr id="35" name="Rectangle 217">
            <a:extLst>
              <a:ext uri="{FF2B5EF4-FFF2-40B4-BE49-F238E27FC236}">
                <a16:creationId xmlns:a16="http://schemas.microsoft.com/office/drawing/2014/main" id="{0D3CDDC1-8314-42B1-8932-9BCBC2327A82}"/>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評価の観点：実証事業の計画性・実行性</a:t>
            </a:r>
          </a:p>
        </p:txBody>
      </p:sp>
      <p:grpSp>
        <p:nvGrpSpPr>
          <p:cNvPr id="19" name="グループ化 18">
            <a:extLst>
              <a:ext uri="{FF2B5EF4-FFF2-40B4-BE49-F238E27FC236}">
                <a16:creationId xmlns:a16="http://schemas.microsoft.com/office/drawing/2014/main" id="{C4BE03A4-1895-D880-5A92-FDE7CA1A721C}"/>
              </a:ext>
            </a:extLst>
          </p:cNvPr>
          <p:cNvGrpSpPr/>
          <p:nvPr/>
        </p:nvGrpSpPr>
        <p:grpSpPr>
          <a:xfrm>
            <a:off x="199844" y="1040145"/>
            <a:ext cx="9195378" cy="1363820"/>
            <a:chOff x="102861" y="4359345"/>
            <a:chExt cx="4719180" cy="1674255"/>
          </a:xfrm>
        </p:grpSpPr>
        <p:sp>
          <p:nvSpPr>
            <p:cNvPr id="4" name="TextBox 47">
              <a:extLst>
                <a:ext uri="{FF2B5EF4-FFF2-40B4-BE49-F238E27FC236}">
                  <a16:creationId xmlns:a16="http://schemas.microsoft.com/office/drawing/2014/main" id="{68061BDC-65AF-1E6D-902E-5070D508CD62}"/>
                </a:ext>
              </a:extLst>
            </p:cNvPr>
            <p:cNvSpPr txBox="1"/>
            <p:nvPr/>
          </p:nvSpPr>
          <p:spPr>
            <a:xfrm>
              <a:off x="866517" y="4359345"/>
              <a:ext cx="3955524" cy="1674255"/>
            </a:xfrm>
            <a:prstGeom prst="rect">
              <a:avLst/>
            </a:prstGeom>
            <a:noFill/>
            <a:ln w="1270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noAutofit/>
            </a:bodyPr>
            <a:lstStyle>
              <a:defPPr>
                <a:defRPr lang="en-US"/>
              </a:defPPr>
              <a:lvl2pPr marL="108000" lvl="1">
                <a:buClr>
                  <a:schemeClr val="tx2"/>
                </a:buClr>
                <a:defRPr kumimoji="1" sz="1100" kern="0">
                  <a:solidFill>
                    <a:srgbClr val="575757"/>
                  </a:solidFill>
                  <a:latin typeface="Meiryo UI" panose="020B0604030504040204" pitchFamily="50" charset="-128"/>
                  <a:ea typeface="Meiryo UI" panose="020B0604030504040204" pitchFamily="50" charset="-128"/>
                </a:defRPr>
              </a:lvl2pPr>
            </a:lstStyle>
            <a:p>
              <a:pPr marL="0" lvl="1" defTabSz="742950">
                <a:buClr>
                  <a:srgbClr val="FF8222"/>
                </a:buClr>
                <a:defRPr/>
              </a:pPr>
              <a:r>
                <a:rPr lang="en-US" altLang="ja-JP" sz="1200" kern="1200" dirty="0">
                  <a:latin typeface="Trebuchet MS" panose="020B0603020202020204" pitchFamily="34" charset="0"/>
                </a:rPr>
                <a:t>XXX</a:t>
              </a:r>
            </a:p>
            <a:p>
              <a:pPr marL="0" lvl="1" defTabSz="742950">
                <a:buClr>
                  <a:srgbClr val="FF8222"/>
                </a:buClr>
                <a:defRPr/>
              </a:pPr>
              <a:r>
                <a:rPr lang="ja-JP" altLang="en-US" sz="1200" kern="1200" dirty="0">
                  <a:solidFill>
                    <a:srgbClr val="3EAD92"/>
                  </a:solidFill>
                  <a:latin typeface="Trebuchet MS" panose="020B0603020202020204" pitchFamily="34" charset="0"/>
                </a:rPr>
                <a:t>ソリューションの導入による効果の大きさ及び技術面・オペレーション面での実現性を見立て、実装可否を検証</a:t>
              </a:r>
              <a:endParaRPr lang="en-US" altLang="ja-JP" sz="1200" kern="1200" dirty="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dirty="0">
                  <a:solidFill>
                    <a:srgbClr val="3EAD92"/>
                  </a:solidFill>
                  <a:latin typeface="Trebuchet MS" panose="020B0603020202020204" pitchFamily="34" charset="0"/>
                </a:rPr>
                <a:t>効果面：実装に向けて、作業工数を</a:t>
              </a:r>
              <a:r>
                <a:rPr lang="en-US" altLang="ja-JP" sz="1200" kern="1200" dirty="0">
                  <a:solidFill>
                    <a:srgbClr val="3EAD92"/>
                  </a:solidFill>
                  <a:latin typeface="Trebuchet MS" panose="020B0603020202020204" pitchFamily="34" charset="0"/>
                </a:rPr>
                <a:t>XX%</a:t>
              </a:r>
              <a:r>
                <a:rPr lang="ja-JP" altLang="en-US" sz="1200" kern="1200" dirty="0">
                  <a:solidFill>
                    <a:srgbClr val="3EAD92"/>
                  </a:solidFill>
                  <a:latin typeface="Trebuchet MS" panose="020B0603020202020204" pitchFamily="34" charset="0"/>
                </a:rPr>
                <a:t>以上削減できるかどうか検証</a:t>
              </a:r>
              <a:endParaRPr lang="en-US" altLang="ja-JP" sz="1200" kern="1200" dirty="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dirty="0">
                  <a:solidFill>
                    <a:srgbClr val="3EAD92"/>
                  </a:solidFill>
                  <a:latin typeface="Trebuchet MS" panose="020B0603020202020204" pitchFamily="34" charset="0"/>
                </a:rPr>
                <a:t>技術面：実運用が可能かどうか、</a:t>
              </a:r>
              <a:r>
                <a:rPr lang="en-US" altLang="ja-JP" sz="1200" kern="1200" dirty="0">
                  <a:solidFill>
                    <a:srgbClr val="3EAD92"/>
                  </a:solidFill>
                  <a:latin typeface="Trebuchet MS" panose="020B0603020202020204" pitchFamily="34" charset="0"/>
                </a:rPr>
                <a:t>AI</a:t>
              </a:r>
              <a:r>
                <a:rPr lang="ja-JP" altLang="en-US" sz="1200" kern="1200" dirty="0">
                  <a:solidFill>
                    <a:srgbClr val="3EAD92"/>
                  </a:solidFill>
                  <a:latin typeface="Trebuchet MS" panose="020B0603020202020204" pitchFamily="34" charset="0"/>
                </a:rPr>
                <a:t>での点検制度を検証</a:t>
              </a:r>
              <a:r>
                <a:rPr lang="en-US" altLang="ja-JP" sz="1200" kern="1200" dirty="0">
                  <a:solidFill>
                    <a:srgbClr val="3EAD92"/>
                  </a:solidFill>
                  <a:latin typeface="Trebuchet MS" panose="020B0603020202020204" pitchFamily="34" charset="0"/>
                </a:rPr>
                <a:t>(</a:t>
              </a:r>
              <a:r>
                <a:rPr lang="ja-JP" altLang="en-US" sz="1200" kern="1200" dirty="0">
                  <a:solidFill>
                    <a:srgbClr val="3EAD92"/>
                  </a:solidFill>
                  <a:latin typeface="Trebuchet MS" panose="020B0603020202020204" pitchFamily="34" charset="0"/>
                </a:rPr>
                <a:t>点検精度</a:t>
              </a:r>
              <a:r>
                <a:rPr lang="en-US" altLang="ja-JP" sz="1200" kern="1200" dirty="0">
                  <a:solidFill>
                    <a:srgbClr val="3EAD92"/>
                  </a:solidFill>
                  <a:latin typeface="Trebuchet MS" panose="020B0603020202020204" pitchFamily="34" charset="0"/>
                </a:rPr>
                <a:t>95%</a:t>
              </a:r>
              <a:r>
                <a:rPr lang="ja-JP" altLang="en-US" sz="1200" kern="1200" dirty="0">
                  <a:solidFill>
                    <a:srgbClr val="3EAD92"/>
                  </a:solidFill>
                  <a:latin typeface="Trebuchet MS" panose="020B0603020202020204" pitchFamily="34" charset="0"/>
                </a:rPr>
                <a:t>以上</a:t>
              </a:r>
              <a:r>
                <a:rPr lang="en-US" altLang="ja-JP" sz="1200" kern="1200" dirty="0">
                  <a:solidFill>
                    <a:srgbClr val="3EAD92"/>
                  </a:solidFill>
                  <a:latin typeface="Trebuchet MS" panose="020B0603020202020204" pitchFamily="34" charset="0"/>
                </a:rPr>
                <a:t>)</a:t>
              </a:r>
              <a:endParaRPr lang="ja-JP" altLang="en-US" sz="1200" kern="1200" dirty="0">
                <a:solidFill>
                  <a:srgbClr val="3EAD92"/>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dirty="0">
                  <a:solidFill>
                    <a:srgbClr val="3EAD92"/>
                  </a:solidFill>
                  <a:latin typeface="Trebuchet MS" panose="020B0603020202020204" pitchFamily="34" charset="0"/>
                </a:rPr>
                <a:t>運営面：実装可能なサービス内容の検証や、サービス提供・設備設置・運用等に関する費用負担</a:t>
              </a:r>
              <a:r>
                <a:rPr lang="en-US" altLang="ja-JP" sz="1200" kern="1200" dirty="0">
                  <a:solidFill>
                    <a:srgbClr val="3EAD92"/>
                  </a:solidFill>
                  <a:latin typeface="Trebuchet MS" panose="020B0603020202020204" pitchFamily="34" charset="0"/>
                </a:rPr>
                <a:t>(</a:t>
              </a:r>
              <a:r>
                <a:rPr lang="ja-JP" altLang="en-US" sz="1200" kern="1200" dirty="0">
                  <a:solidFill>
                    <a:srgbClr val="3EAD92"/>
                  </a:solidFill>
                  <a:latin typeface="Trebuchet MS" panose="020B0603020202020204" pitchFamily="34" charset="0"/>
                </a:rPr>
                <a:t>目標</a:t>
              </a:r>
              <a:r>
                <a:rPr lang="en-US" altLang="ja-JP" sz="1200" kern="1200" dirty="0">
                  <a:solidFill>
                    <a:srgbClr val="3EAD92"/>
                  </a:solidFill>
                  <a:latin typeface="Trebuchet MS" panose="020B0603020202020204" pitchFamily="34" charset="0"/>
                </a:rPr>
                <a:t>: XX</a:t>
              </a:r>
              <a:r>
                <a:rPr lang="ja-JP" altLang="en-US" sz="1200" kern="1200" dirty="0">
                  <a:solidFill>
                    <a:srgbClr val="3EAD92"/>
                  </a:solidFill>
                  <a:latin typeface="Trebuchet MS" panose="020B0603020202020204" pitchFamily="34" charset="0"/>
                </a:rPr>
                <a:t>万円未満</a:t>
              </a:r>
              <a:r>
                <a:rPr lang="en-US" altLang="ja-JP" sz="1200" kern="1200" dirty="0">
                  <a:solidFill>
                    <a:srgbClr val="3EAD92"/>
                  </a:solidFill>
                  <a:latin typeface="Trebuchet MS" panose="020B0603020202020204" pitchFamily="34" charset="0"/>
                </a:rPr>
                <a:t>)</a:t>
              </a:r>
              <a:r>
                <a:rPr lang="ja-JP" altLang="en-US" sz="1200" kern="1200" dirty="0">
                  <a:solidFill>
                    <a:srgbClr val="3EAD92"/>
                  </a:solidFill>
                  <a:latin typeface="Trebuchet MS" panose="020B0603020202020204" pitchFamily="34" charset="0"/>
                </a:rPr>
                <a:t>の検証</a:t>
              </a:r>
              <a:endParaRPr lang="en-US" altLang="ja-JP" sz="1200" kern="1200" dirty="0">
                <a:solidFill>
                  <a:srgbClr val="FF0000"/>
                </a:solidFill>
                <a:latin typeface="Trebuchet MS" panose="020B0603020202020204" pitchFamily="34" charset="0"/>
              </a:endParaRPr>
            </a:p>
            <a:p>
              <a:pPr marL="263250" lvl="1" indent="-175500" defTabSz="742950">
                <a:buClr>
                  <a:srgbClr val="FF8222"/>
                </a:buClr>
                <a:buFont typeface="Trebuchet MS" panose="020B0603020202020204" pitchFamily="34" charset="0"/>
                <a:buChar char="•"/>
                <a:defRPr/>
              </a:pPr>
              <a:r>
                <a:rPr lang="ja-JP" altLang="en-US" sz="1200" kern="1200" dirty="0">
                  <a:solidFill>
                    <a:srgbClr val="3EAD92"/>
                  </a:solidFill>
                  <a:latin typeface="Trebuchet MS" panose="020B0603020202020204" pitchFamily="34" charset="0"/>
                </a:rPr>
                <a:t>展開先：</a:t>
              </a:r>
              <a:r>
                <a:rPr lang="en-US" altLang="ja-JP" sz="1200" kern="1200" dirty="0">
                  <a:solidFill>
                    <a:srgbClr val="3EAD92"/>
                  </a:solidFill>
                  <a:latin typeface="Trebuchet MS" panose="020B0603020202020204" pitchFamily="34" charset="0"/>
                </a:rPr>
                <a:t>XXXX</a:t>
              </a:r>
              <a:r>
                <a:rPr lang="ja-JP" altLang="en-US" sz="1200" kern="1200" dirty="0">
                  <a:solidFill>
                    <a:srgbClr val="3EAD92"/>
                  </a:solidFill>
                  <a:latin typeface="Trebuchet MS" panose="020B0603020202020204" pitchFamily="34" charset="0"/>
                </a:rPr>
                <a:t>の観点で、汎用的な需要が期待できるソリューションかどうかを検証</a:t>
              </a:r>
              <a:r>
                <a:rPr lang="en-US" altLang="ja-JP" sz="1200" kern="1200" dirty="0">
                  <a:solidFill>
                    <a:srgbClr val="3EAD92"/>
                  </a:solidFill>
                  <a:latin typeface="Trebuchet MS" panose="020B0603020202020204" pitchFamily="34" charset="0"/>
                </a:rPr>
                <a:t>(</a:t>
              </a:r>
              <a:r>
                <a:rPr lang="ja-JP" altLang="en-US" sz="1200" kern="1200" dirty="0">
                  <a:solidFill>
                    <a:srgbClr val="3EAD92"/>
                  </a:solidFill>
                  <a:latin typeface="Trebuchet MS" panose="020B0603020202020204" pitchFamily="34" charset="0"/>
                </a:rPr>
                <a:t>目標</a:t>
              </a:r>
              <a:r>
                <a:rPr lang="en-US" altLang="ja-JP" sz="1200" kern="1200" dirty="0">
                  <a:solidFill>
                    <a:srgbClr val="3EAD92"/>
                  </a:solidFill>
                  <a:latin typeface="Trebuchet MS" panose="020B0603020202020204" pitchFamily="34" charset="0"/>
                </a:rPr>
                <a:t>: XX</a:t>
              </a:r>
              <a:r>
                <a:rPr lang="ja-JP" altLang="en-US" sz="1200" kern="1200" dirty="0">
                  <a:solidFill>
                    <a:srgbClr val="3EAD92"/>
                  </a:solidFill>
                  <a:latin typeface="Trebuchet MS" panose="020B0603020202020204" pitchFamily="34" charset="0"/>
                </a:rPr>
                <a:t>団体以上</a:t>
              </a:r>
              <a:r>
                <a:rPr lang="en-US" altLang="ja-JP" sz="1200" kern="1200">
                  <a:solidFill>
                    <a:srgbClr val="3EAD92"/>
                  </a:solidFill>
                  <a:latin typeface="Trebuchet MS" panose="020B0603020202020204" pitchFamily="34" charset="0"/>
                </a:rPr>
                <a:t>)</a:t>
              </a:r>
              <a:endParaRPr lang="ja-JP" altLang="en-US" sz="1200" kern="1200" dirty="0">
                <a:solidFill>
                  <a:srgbClr val="3EAD92"/>
                </a:solidFill>
                <a:latin typeface="Trebuchet MS" panose="020B0603020202020204" pitchFamily="34" charset="0"/>
              </a:endParaRPr>
            </a:p>
          </p:txBody>
        </p:sp>
        <p:sp>
          <p:nvSpPr>
            <p:cNvPr id="5" name="Rectangle 3">
              <a:extLst>
                <a:ext uri="{FF2B5EF4-FFF2-40B4-BE49-F238E27FC236}">
                  <a16:creationId xmlns:a16="http://schemas.microsoft.com/office/drawing/2014/main" id="{C42100EA-EB9E-1B3E-3BE4-7CC065903BD3}"/>
                </a:ext>
              </a:extLst>
            </p:cNvPr>
            <p:cNvSpPr/>
            <p:nvPr/>
          </p:nvSpPr>
          <p:spPr>
            <a:xfrm>
              <a:off x="102861" y="4359345"/>
              <a:ext cx="763656" cy="1674255"/>
            </a:xfrm>
            <a:prstGeom prst="rect">
              <a:avLst/>
            </a:prstGeom>
            <a:solidFill>
              <a:srgbClr val="FFB47A"/>
            </a:solidFill>
            <a:ln w="12700" cap="rnd"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defTabSz="742950">
                <a:defRPr/>
              </a:pPr>
              <a:r>
                <a:rPr kumimoji="1" lang="ja-JP" altLang="en-US" sz="1400">
                  <a:solidFill>
                    <a:srgbClr val="575757"/>
                  </a:solidFill>
                  <a:latin typeface="Trebuchet MS" panose="020B0603020202020204" pitchFamily="34" charset="0"/>
                  <a:ea typeface="Meiryo UI" panose="020B0604030504040204" pitchFamily="50" charset="-128"/>
                </a:rPr>
                <a:t>実装する上で</a:t>
              </a:r>
              <a:br>
                <a:rPr kumimoji="1" lang="en-US" altLang="ja-JP" sz="1400">
                  <a:solidFill>
                    <a:srgbClr val="575757"/>
                  </a:solidFill>
                  <a:latin typeface="Trebuchet MS" panose="020B0603020202020204" pitchFamily="34" charset="0"/>
                  <a:ea typeface="Meiryo UI" panose="020B0604030504040204" pitchFamily="50" charset="-128"/>
                </a:rPr>
              </a:br>
              <a:r>
                <a:rPr kumimoji="1" lang="ja-JP" altLang="en-US" sz="1400">
                  <a:solidFill>
                    <a:srgbClr val="575757"/>
                  </a:solidFill>
                  <a:latin typeface="Trebuchet MS" panose="020B0603020202020204" pitchFamily="34" charset="0"/>
                  <a:ea typeface="Meiryo UI" panose="020B0604030504040204" pitchFamily="50" charset="-128"/>
                </a:rPr>
                <a:t>検証・検討しなければいけない課題</a:t>
              </a:r>
              <a:endParaRPr kumimoji="1" lang="en-US" sz="1400">
                <a:solidFill>
                  <a:srgbClr val="575757"/>
                </a:solidFill>
                <a:latin typeface="Trebuchet MS" panose="020B0603020202020204" pitchFamily="34" charset="0"/>
                <a:ea typeface="Meiryo UI" panose="020B0604030504040204" pitchFamily="50" charset="-128"/>
              </a:endParaRPr>
            </a:p>
          </p:txBody>
        </p:sp>
      </p:grpSp>
      <p:grpSp>
        <p:nvGrpSpPr>
          <p:cNvPr id="20" name="グループ化 19">
            <a:extLst>
              <a:ext uri="{FF2B5EF4-FFF2-40B4-BE49-F238E27FC236}">
                <a16:creationId xmlns:a16="http://schemas.microsoft.com/office/drawing/2014/main" id="{12A1A020-79C5-ADE9-2DCB-173E93F3A46B}"/>
              </a:ext>
            </a:extLst>
          </p:cNvPr>
          <p:cNvGrpSpPr/>
          <p:nvPr/>
        </p:nvGrpSpPr>
        <p:grpSpPr>
          <a:xfrm>
            <a:off x="165621" y="2776859"/>
            <a:ext cx="9590854" cy="3695691"/>
            <a:chOff x="511875" y="1761458"/>
            <a:chExt cx="8883348" cy="4073285"/>
          </a:xfrm>
        </p:grpSpPr>
        <p:cxnSp>
          <p:nvCxnSpPr>
            <p:cNvPr id="22" name="Straight Connector 71">
              <a:extLst>
                <a:ext uri="{FF2B5EF4-FFF2-40B4-BE49-F238E27FC236}">
                  <a16:creationId xmlns:a16="http://schemas.microsoft.com/office/drawing/2014/main" id="{548A29A5-5785-EDE6-BED6-B5F39FB44B28}"/>
                </a:ext>
              </a:extLst>
            </p:cNvPr>
            <p:cNvCxnSpPr>
              <a:cxnSpLocks/>
            </p:cNvCxnSpPr>
            <p:nvPr/>
          </p:nvCxnSpPr>
          <p:spPr>
            <a:xfrm>
              <a:off x="511875" y="2973803"/>
              <a:ext cx="88833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6FD228D3-DA38-9D6C-68C7-BB3B9AF1A0F1}"/>
                </a:ext>
              </a:extLst>
            </p:cNvPr>
            <p:cNvCxnSpPr>
              <a:cxnSpLocks/>
            </p:cNvCxnSpPr>
            <p:nvPr/>
          </p:nvCxnSpPr>
          <p:spPr>
            <a:xfrm>
              <a:off x="511875" y="3940843"/>
              <a:ext cx="88833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71">
              <a:extLst>
                <a:ext uri="{FF2B5EF4-FFF2-40B4-BE49-F238E27FC236}">
                  <a16:creationId xmlns:a16="http://schemas.microsoft.com/office/drawing/2014/main" id="{E83A4AA0-C734-8131-D429-473CEB162D8A}"/>
                </a:ext>
              </a:extLst>
            </p:cNvPr>
            <p:cNvCxnSpPr>
              <a:cxnSpLocks/>
            </p:cNvCxnSpPr>
            <p:nvPr/>
          </p:nvCxnSpPr>
          <p:spPr>
            <a:xfrm>
              <a:off x="511875" y="4907883"/>
              <a:ext cx="88833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68B46313-94EB-02E1-4A27-4D0394E01F36}"/>
                </a:ext>
              </a:extLst>
            </p:cNvPr>
            <p:cNvSpPr txBox="1"/>
            <p:nvPr/>
          </p:nvSpPr>
          <p:spPr>
            <a:xfrm>
              <a:off x="2499812" y="2046943"/>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なし</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38" name="テキスト ボックス 37">
              <a:extLst>
                <a:ext uri="{FF2B5EF4-FFF2-40B4-BE49-F238E27FC236}">
                  <a16:creationId xmlns:a16="http://schemas.microsoft.com/office/drawing/2014/main" id="{33C944A4-1D5F-E6FB-9B6D-395EE29D8C64}"/>
                </a:ext>
              </a:extLst>
            </p:cNvPr>
            <p:cNvSpPr txBox="1"/>
            <p:nvPr/>
          </p:nvSpPr>
          <p:spPr>
            <a:xfrm>
              <a:off x="2499812" y="3013982"/>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rPr>
                <a:t>XXXX</a:t>
              </a:r>
              <a:endParaRPr kumimoji="1" lang="en-US" sz="1200">
                <a:solidFill>
                  <a:srgbClr val="575757"/>
                </a:solidFill>
                <a:latin typeface="Trebuchet MS" panose="020B0603020202020204" pitchFamily="34" charset="0"/>
              </a:endParaRPr>
            </a:p>
          </p:txBody>
        </p:sp>
        <p:sp>
          <p:nvSpPr>
            <p:cNvPr id="39" name="テキスト ボックス 38">
              <a:extLst>
                <a:ext uri="{FF2B5EF4-FFF2-40B4-BE49-F238E27FC236}">
                  <a16:creationId xmlns:a16="http://schemas.microsoft.com/office/drawing/2014/main" id="{621B137A-7C5D-DF3A-ECF7-E90B97609892}"/>
                </a:ext>
              </a:extLst>
            </p:cNvPr>
            <p:cNvSpPr txBox="1"/>
            <p:nvPr/>
          </p:nvSpPr>
          <p:spPr>
            <a:xfrm>
              <a:off x="2499812" y="3981022"/>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0" name="テキスト ボックス 39">
              <a:extLst>
                <a:ext uri="{FF2B5EF4-FFF2-40B4-BE49-F238E27FC236}">
                  <a16:creationId xmlns:a16="http://schemas.microsoft.com/office/drawing/2014/main" id="{38FAC27E-8C37-CE45-1E8C-3CCEA1E9B30C}"/>
                </a:ext>
              </a:extLst>
            </p:cNvPr>
            <p:cNvSpPr txBox="1"/>
            <p:nvPr/>
          </p:nvSpPr>
          <p:spPr>
            <a:xfrm>
              <a:off x="2499812" y="4948061"/>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43" name="テキスト ボックス 42">
              <a:extLst>
                <a:ext uri="{FF2B5EF4-FFF2-40B4-BE49-F238E27FC236}">
                  <a16:creationId xmlns:a16="http://schemas.microsoft.com/office/drawing/2014/main" id="{72679330-2C36-BD82-49F8-700CDBAF4565}"/>
                </a:ext>
              </a:extLst>
            </p:cNvPr>
            <p:cNvSpPr txBox="1"/>
            <p:nvPr/>
          </p:nvSpPr>
          <p:spPr>
            <a:xfrm>
              <a:off x="3725136" y="2046943"/>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のべ</a:t>
              </a: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44" name="テキスト ボックス 43">
              <a:extLst>
                <a:ext uri="{FF2B5EF4-FFF2-40B4-BE49-F238E27FC236}">
                  <a16:creationId xmlns:a16="http://schemas.microsoft.com/office/drawing/2014/main" id="{D3115D0C-EE29-D1B8-C07F-69C0B7F00F5B}"/>
                </a:ext>
              </a:extLst>
            </p:cNvPr>
            <p:cNvSpPr txBox="1"/>
            <p:nvPr/>
          </p:nvSpPr>
          <p:spPr>
            <a:xfrm>
              <a:off x="3725136" y="3013982"/>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5" name="テキスト ボックス 44">
              <a:extLst>
                <a:ext uri="{FF2B5EF4-FFF2-40B4-BE49-F238E27FC236}">
                  <a16:creationId xmlns:a16="http://schemas.microsoft.com/office/drawing/2014/main" id="{F7C71E46-768A-ACDD-17D1-3047E3948A78}"/>
                </a:ext>
              </a:extLst>
            </p:cNvPr>
            <p:cNvSpPr txBox="1"/>
            <p:nvPr/>
          </p:nvSpPr>
          <p:spPr>
            <a:xfrm>
              <a:off x="3725136" y="3981022"/>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6" name="テキスト ボックス 45">
              <a:extLst>
                <a:ext uri="{FF2B5EF4-FFF2-40B4-BE49-F238E27FC236}">
                  <a16:creationId xmlns:a16="http://schemas.microsoft.com/office/drawing/2014/main" id="{C87729B9-2CB2-4344-4993-A53F1D087056}"/>
                </a:ext>
              </a:extLst>
            </p:cNvPr>
            <p:cNvSpPr txBox="1"/>
            <p:nvPr/>
          </p:nvSpPr>
          <p:spPr>
            <a:xfrm>
              <a:off x="3725136" y="4948061"/>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p:txBody>
        </p:sp>
        <p:sp>
          <p:nvSpPr>
            <p:cNvPr id="47" name="テキスト ボックス 46">
              <a:extLst>
                <a:ext uri="{FF2B5EF4-FFF2-40B4-BE49-F238E27FC236}">
                  <a16:creationId xmlns:a16="http://schemas.microsoft.com/office/drawing/2014/main" id="{4A03E479-6D43-17E6-0527-51A9C82EECD9}"/>
                </a:ext>
              </a:extLst>
            </p:cNvPr>
            <p:cNvSpPr txBox="1"/>
            <p:nvPr/>
          </p:nvSpPr>
          <p:spPr>
            <a:xfrm>
              <a:off x="4950460" y="2046943"/>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運行開始前の高齢者の利用意識調査から運行計画時に、一便当たりの利用者数を</a:t>
              </a:r>
              <a:br>
                <a:rPr kumimoji="1" lang="en-US" altLang="ja-JP" sz="1200">
                  <a:solidFill>
                    <a:srgbClr val="3EAD92"/>
                  </a:solidFill>
                  <a:latin typeface="Trebuchet MS" panose="020B0603020202020204" pitchFamily="34" charset="0"/>
                  <a:ea typeface="Meiryo UI" panose="020B0604030504040204" pitchFamily="50" charset="-128"/>
                </a:rPr>
              </a:br>
              <a:r>
                <a:rPr kumimoji="1" lang="en-US" altLang="ja-JP" sz="1200">
                  <a:solidFill>
                    <a:srgbClr val="3EAD92"/>
                  </a:solidFill>
                  <a:latin typeface="Trebuchet MS" panose="020B0603020202020204" pitchFamily="34" charset="0"/>
                  <a:ea typeface="Meiryo UI" panose="020B0604030504040204" pitchFamily="50" charset="-128"/>
                </a:rPr>
                <a:t>XX</a:t>
              </a:r>
              <a:r>
                <a:rPr kumimoji="1" lang="ja-JP" altLang="en-US" sz="1200">
                  <a:solidFill>
                    <a:srgbClr val="3EAD92"/>
                  </a:solidFill>
                  <a:latin typeface="Trebuchet MS" panose="020B0603020202020204" pitchFamily="34" charset="0"/>
                  <a:ea typeface="Meiryo UI" panose="020B0604030504040204" pitchFamily="50" charset="-128"/>
                </a:rPr>
                <a:t>人として見込んだ数値</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0" name="テキスト ボックス 49">
              <a:extLst>
                <a:ext uri="{FF2B5EF4-FFF2-40B4-BE49-F238E27FC236}">
                  <a16:creationId xmlns:a16="http://schemas.microsoft.com/office/drawing/2014/main" id="{11BC749F-6FF3-223D-A25C-4B64DF081B46}"/>
                </a:ext>
              </a:extLst>
            </p:cNvPr>
            <p:cNvSpPr txBox="1"/>
            <p:nvPr/>
          </p:nvSpPr>
          <p:spPr>
            <a:xfrm>
              <a:off x="4950460" y="3013982"/>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1" name="テキスト ボックス 50">
              <a:extLst>
                <a:ext uri="{FF2B5EF4-FFF2-40B4-BE49-F238E27FC236}">
                  <a16:creationId xmlns:a16="http://schemas.microsoft.com/office/drawing/2014/main" id="{FAAB90E3-FF89-EE77-DCE5-6AB8DB4E57F1}"/>
                </a:ext>
              </a:extLst>
            </p:cNvPr>
            <p:cNvSpPr txBox="1"/>
            <p:nvPr/>
          </p:nvSpPr>
          <p:spPr>
            <a:xfrm>
              <a:off x="4950460" y="3981022"/>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2" name="テキスト ボックス 51">
              <a:extLst>
                <a:ext uri="{FF2B5EF4-FFF2-40B4-BE49-F238E27FC236}">
                  <a16:creationId xmlns:a16="http://schemas.microsoft.com/office/drawing/2014/main" id="{999A10C6-01F2-B209-542A-A89054E6BD18}"/>
                </a:ext>
              </a:extLst>
            </p:cNvPr>
            <p:cNvSpPr txBox="1"/>
            <p:nvPr/>
          </p:nvSpPr>
          <p:spPr>
            <a:xfrm>
              <a:off x="4950460" y="4948061"/>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3" name="テキスト ボックス 52">
              <a:extLst>
                <a:ext uri="{FF2B5EF4-FFF2-40B4-BE49-F238E27FC236}">
                  <a16:creationId xmlns:a16="http://schemas.microsoft.com/office/drawing/2014/main" id="{A53BF3D0-ED4B-9450-FA7F-76D72A5E37F9}"/>
                </a:ext>
              </a:extLst>
            </p:cNvPr>
            <p:cNvSpPr txBox="1"/>
            <p:nvPr/>
          </p:nvSpPr>
          <p:spPr>
            <a:xfrm>
              <a:off x="7808261" y="2046943"/>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p>
            <a:p>
              <a:pPr defTabSz="742950">
                <a:defRPr/>
              </a:pPr>
              <a:r>
                <a:rPr kumimoji="1" lang="ja-JP" altLang="en-US" sz="1200">
                  <a:solidFill>
                    <a:srgbClr val="3EAD92"/>
                  </a:solidFill>
                  <a:latin typeface="Trebuchet MS" panose="020B0603020202020204" pitchFamily="34" charset="0"/>
                  <a:ea typeface="Meiryo UI" panose="020B0604030504040204" pitchFamily="50" charset="-128"/>
                </a:rPr>
                <a:t>オンデマンドバス予約時の調査</a:t>
              </a:r>
              <a:r>
                <a:rPr kumimoji="1" lang="en-US" altLang="ja-JP" sz="1200">
                  <a:solidFill>
                    <a:srgbClr val="3EAD92"/>
                  </a:solidFill>
                  <a:latin typeface="Trebuchet MS" panose="020B0603020202020204" pitchFamily="34" charset="0"/>
                  <a:ea typeface="Meiryo UI" panose="020B0604030504040204" pitchFamily="50" charset="-128"/>
                </a:rPr>
                <a:t> </a:t>
              </a:r>
            </a:p>
            <a:p>
              <a:pPr defTabSz="742950">
                <a:defRPr/>
              </a:pP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4" name="テキスト ボックス 53">
              <a:extLst>
                <a:ext uri="{FF2B5EF4-FFF2-40B4-BE49-F238E27FC236}">
                  <a16:creationId xmlns:a16="http://schemas.microsoft.com/office/drawing/2014/main" id="{7D5E3198-F493-4990-53B3-90E1E3C33AFA}"/>
                </a:ext>
              </a:extLst>
            </p:cNvPr>
            <p:cNvSpPr txBox="1"/>
            <p:nvPr/>
          </p:nvSpPr>
          <p:spPr>
            <a:xfrm>
              <a:off x="7808261" y="3013983"/>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5" name="テキスト ボックス 54">
              <a:extLst>
                <a:ext uri="{FF2B5EF4-FFF2-40B4-BE49-F238E27FC236}">
                  <a16:creationId xmlns:a16="http://schemas.microsoft.com/office/drawing/2014/main" id="{9D883331-6CCF-4676-D2D0-DE4F61EEB0D3}"/>
                </a:ext>
              </a:extLst>
            </p:cNvPr>
            <p:cNvSpPr txBox="1"/>
            <p:nvPr/>
          </p:nvSpPr>
          <p:spPr>
            <a:xfrm>
              <a:off x="7808261" y="3981023"/>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6" name="テキスト ボックス 55">
              <a:extLst>
                <a:ext uri="{FF2B5EF4-FFF2-40B4-BE49-F238E27FC236}">
                  <a16:creationId xmlns:a16="http://schemas.microsoft.com/office/drawing/2014/main" id="{B375E00B-049F-D83A-C4ED-B1FE531F7F7D}"/>
                </a:ext>
              </a:extLst>
            </p:cNvPr>
            <p:cNvSpPr txBox="1"/>
            <p:nvPr/>
          </p:nvSpPr>
          <p:spPr>
            <a:xfrm>
              <a:off x="7808261" y="4948061"/>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rPr>
                <a:t>XXXX</a:t>
              </a:r>
              <a:endParaRPr kumimoji="1" lang="en-US" sz="1200">
                <a:solidFill>
                  <a:srgbClr val="575757"/>
                </a:solidFill>
                <a:latin typeface="Trebuchet MS" panose="020B0603020202020204" pitchFamily="34" charset="0"/>
                <a:ea typeface="Meiryo UI" panose="020B0604030504040204" pitchFamily="50" charset="-128"/>
              </a:endParaRPr>
            </a:p>
          </p:txBody>
        </p:sp>
        <p:sp>
          <p:nvSpPr>
            <p:cNvPr id="57" name="テキスト ボックス 56">
              <a:extLst>
                <a:ext uri="{FF2B5EF4-FFF2-40B4-BE49-F238E27FC236}">
                  <a16:creationId xmlns:a16="http://schemas.microsoft.com/office/drawing/2014/main" id="{A11DDB7A-4EAE-ABAB-7E86-5B0866CF4E94}"/>
                </a:ext>
              </a:extLst>
            </p:cNvPr>
            <p:cNvSpPr txBox="1"/>
            <p:nvPr/>
          </p:nvSpPr>
          <p:spPr>
            <a:xfrm>
              <a:off x="511875" y="2046943"/>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p>
            <a:p>
              <a:pPr defTabSz="742950">
                <a:defRPr/>
              </a:pPr>
              <a:r>
                <a:rPr kumimoji="1" lang="ja-JP" altLang="en-US" sz="1200">
                  <a:solidFill>
                    <a:srgbClr val="3EAD92"/>
                  </a:solidFill>
                  <a:latin typeface="Meiryo UI" panose="020B0604030504040204" pitchFamily="50" charset="-128"/>
                  <a:ea typeface="Meiryo UI" panose="020B0604030504040204" pitchFamily="50" charset="-128"/>
                </a:rPr>
                <a:t>高齢者のオンデマンドバス</a:t>
              </a:r>
              <a:br>
                <a:rPr kumimoji="1" lang="en-US" altLang="ja-JP" sz="1200">
                  <a:solidFill>
                    <a:srgbClr val="3EAD92"/>
                  </a:solidFill>
                  <a:latin typeface="Meiryo UI" panose="020B0604030504040204" pitchFamily="50" charset="-128"/>
                  <a:ea typeface="Meiryo UI" panose="020B0604030504040204" pitchFamily="50" charset="-128"/>
                </a:rPr>
              </a:br>
              <a:r>
                <a:rPr kumimoji="1" lang="ja-JP" altLang="en-US" sz="1200">
                  <a:solidFill>
                    <a:srgbClr val="3EAD92"/>
                  </a:solidFill>
                  <a:latin typeface="Meiryo UI" panose="020B0604030504040204" pitchFamily="50" charset="-128"/>
                  <a:ea typeface="Meiryo UI" panose="020B0604030504040204" pitchFamily="50" charset="-128"/>
                </a:rPr>
                <a:t>利用者数</a:t>
              </a:r>
              <a:r>
                <a:rPr kumimoji="1" lang="en-US" altLang="ja-JP" sz="1200">
                  <a:solidFill>
                    <a:srgbClr val="3EAD92"/>
                  </a:solidFill>
                  <a:latin typeface="Meiryo UI" panose="020B0604030504040204" pitchFamily="50" charset="-128"/>
                  <a:ea typeface="Meiryo UI" panose="020B0604030504040204" pitchFamily="50" charset="-128"/>
                </a:rPr>
                <a:t> </a:t>
              </a:r>
            </a:p>
            <a:p>
              <a:pPr defTabSz="742950">
                <a:defRPr/>
              </a:pP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58" name="テキスト ボックス 57">
              <a:extLst>
                <a:ext uri="{FF2B5EF4-FFF2-40B4-BE49-F238E27FC236}">
                  <a16:creationId xmlns:a16="http://schemas.microsoft.com/office/drawing/2014/main" id="{981067B2-3A77-6DE5-AB82-D5ABB21C980E}"/>
                </a:ext>
              </a:extLst>
            </p:cNvPr>
            <p:cNvSpPr txBox="1"/>
            <p:nvPr/>
          </p:nvSpPr>
          <p:spPr>
            <a:xfrm>
              <a:off x="511875" y="3013982"/>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59" name="テキスト ボックス 58">
              <a:extLst>
                <a:ext uri="{FF2B5EF4-FFF2-40B4-BE49-F238E27FC236}">
                  <a16:creationId xmlns:a16="http://schemas.microsoft.com/office/drawing/2014/main" id="{F8B735A0-1F72-9964-22A4-B658B39475E7}"/>
                </a:ext>
              </a:extLst>
            </p:cNvPr>
            <p:cNvSpPr txBox="1"/>
            <p:nvPr/>
          </p:nvSpPr>
          <p:spPr>
            <a:xfrm>
              <a:off x="511875" y="3981022"/>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4BBFB86A-E7CB-2246-F64F-9B1C9B086137}"/>
                </a:ext>
              </a:extLst>
            </p:cNvPr>
            <p:cNvSpPr txBox="1"/>
            <p:nvPr/>
          </p:nvSpPr>
          <p:spPr>
            <a:xfrm>
              <a:off x="511875" y="4948061"/>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Meiryo UI" panose="020B0604030504040204" pitchFamily="50" charset="-128"/>
                  <a:ea typeface="Meiryo UI" panose="020B0604030504040204" pitchFamily="50" charset="-128"/>
                </a:rPr>
                <a:t>XXXX</a:t>
              </a:r>
              <a:endParaRPr kumimoji="1" lang="en-US" sz="1200">
                <a:solidFill>
                  <a:srgbClr val="575757"/>
                </a:solidFill>
                <a:latin typeface="Meiryo UI" panose="020B0604030504040204" pitchFamily="50" charset="-128"/>
                <a:ea typeface="Meiryo UI" panose="020B0604030504040204" pitchFamily="50" charset="-128"/>
              </a:endParaRPr>
            </a:p>
          </p:txBody>
        </p:sp>
        <p:sp>
          <p:nvSpPr>
            <p:cNvPr id="61" name="Textfeld 1">
              <a:extLst>
                <a:ext uri="{FF2B5EF4-FFF2-40B4-BE49-F238E27FC236}">
                  <a16:creationId xmlns:a16="http://schemas.microsoft.com/office/drawing/2014/main" id="{A2E6B45E-10D6-4931-D501-73F2A1AEDCFB}"/>
                </a:ext>
              </a:extLst>
            </p:cNvPr>
            <p:cNvSpPr txBox="1"/>
            <p:nvPr>
              <p:custDataLst>
                <p:tags r:id="rId2"/>
              </p:custDataLst>
            </p:nvPr>
          </p:nvSpPr>
          <p:spPr>
            <a:xfrm>
              <a:off x="511875" y="1761458"/>
              <a:ext cx="1894378"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成果 </a:t>
              </a: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アウトカム</a:t>
              </a:r>
              <a:r>
                <a:rPr lang="en-US" altLang="ja-JP"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 </a:t>
              </a: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指標</a:t>
              </a:r>
            </a:p>
          </p:txBody>
        </p:sp>
        <p:sp>
          <p:nvSpPr>
            <p:cNvPr id="62" name="Textfeld 1">
              <a:extLst>
                <a:ext uri="{FF2B5EF4-FFF2-40B4-BE49-F238E27FC236}">
                  <a16:creationId xmlns:a16="http://schemas.microsoft.com/office/drawing/2014/main" id="{5FD1F36E-B322-31B8-5987-7B717387CD73}"/>
                </a:ext>
              </a:extLst>
            </p:cNvPr>
            <p:cNvSpPr txBox="1"/>
            <p:nvPr>
              <p:custDataLst>
                <p:tags r:id="rId3"/>
              </p:custDataLst>
            </p:nvPr>
          </p:nvSpPr>
          <p:spPr>
            <a:xfrm>
              <a:off x="2499812" y="1761458"/>
              <a:ext cx="1131765"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現状値</a:t>
              </a:r>
            </a:p>
          </p:txBody>
        </p:sp>
        <p:sp>
          <p:nvSpPr>
            <p:cNvPr id="63" name="Textfeld 1">
              <a:extLst>
                <a:ext uri="{FF2B5EF4-FFF2-40B4-BE49-F238E27FC236}">
                  <a16:creationId xmlns:a16="http://schemas.microsoft.com/office/drawing/2014/main" id="{88DBA1A4-6122-42B3-5670-955CE064B420}"/>
                </a:ext>
              </a:extLst>
            </p:cNvPr>
            <p:cNvSpPr txBox="1"/>
            <p:nvPr>
              <p:custDataLst>
                <p:tags r:id="rId4"/>
              </p:custDataLst>
            </p:nvPr>
          </p:nvSpPr>
          <p:spPr>
            <a:xfrm>
              <a:off x="3725136" y="1761458"/>
              <a:ext cx="1131766"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目標値</a:t>
              </a:r>
            </a:p>
          </p:txBody>
        </p:sp>
        <p:sp>
          <p:nvSpPr>
            <p:cNvPr id="64" name="Textfeld 1">
              <a:extLst>
                <a:ext uri="{FF2B5EF4-FFF2-40B4-BE49-F238E27FC236}">
                  <a16:creationId xmlns:a16="http://schemas.microsoft.com/office/drawing/2014/main" id="{4D1DF674-7A9E-AB48-FF2F-21AABB470010}"/>
                </a:ext>
              </a:extLst>
            </p:cNvPr>
            <p:cNvSpPr txBox="1"/>
            <p:nvPr>
              <p:custDataLst>
                <p:tags r:id="rId5"/>
              </p:custDataLst>
            </p:nvPr>
          </p:nvSpPr>
          <p:spPr>
            <a:xfrm>
              <a:off x="4950460" y="1761458"/>
              <a:ext cx="2764243"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目標値設定の考え方</a:t>
              </a:r>
            </a:p>
          </p:txBody>
        </p:sp>
        <p:sp>
          <p:nvSpPr>
            <p:cNvPr id="65" name="Textfeld 1">
              <a:extLst>
                <a:ext uri="{FF2B5EF4-FFF2-40B4-BE49-F238E27FC236}">
                  <a16:creationId xmlns:a16="http://schemas.microsoft.com/office/drawing/2014/main" id="{DD3E78CE-73ED-A3A1-EE63-1BD099D18A27}"/>
                </a:ext>
              </a:extLst>
            </p:cNvPr>
            <p:cNvSpPr txBox="1"/>
            <p:nvPr>
              <p:custDataLst>
                <p:tags r:id="rId6"/>
              </p:custDataLst>
            </p:nvPr>
          </p:nvSpPr>
          <p:spPr>
            <a:xfrm>
              <a:off x="7808262" y="1761458"/>
              <a:ext cx="1586961" cy="239120"/>
            </a:xfrm>
            <a:prstGeom prst="rect">
              <a:avLst/>
            </a:prstGeom>
            <a:solidFill>
              <a:srgbClr val="FF8222"/>
            </a:solidFill>
          </p:spPr>
          <p:txBody>
            <a:bodyPr vert="horz" wrap="square" lIns="29250" tIns="29250" rIns="29250" bIns="29250" rtlCol="0" anchor="b">
              <a:noAutofit/>
            </a:bodyPr>
            <a:lstStyle/>
            <a:p>
              <a:pPr defTabSz="742950">
                <a:lnSpc>
                  <a:spcPct val="90000"/>
                </a:lnSpc>
                <a:spcAft>
                  <a:spcPts val="488"/>
                </a:spcAft>
                <a:defRPr/>
              </a:pPr>
              <a:r>
                <a:rPr lang="ja-JP" altLang="en-US" sz="12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測定方法</a:t>
              </a:r>
            </a:p>
          </p:txBody>
        </p:sp>
      </p:grpSp>
      <p:sp>
        <p:nvSpPr>
          <p:cNvPr id="2" name="Rectangle 2">
            <a:extLst>
              <a:ext uri="{FF2B5EF4-FFF2-40B4-BE49-F238E27FC236}">
                <a16:creationId xmlns:a16="http://schemas.microsoft.com/office/drawing/2014/main" id="{05134E67-C809-0D45-E627-7A71EB6DA6C7}"/>
              </a:ext>
            </a:extLst>
          </p:cNvPr>
          <p:cNvSpPr/>
          <p:nvPr/>
        </p:nvSpPr>
        <p:spPr>
          <a:xfrm>
            <a:off x="2466522" y="503198"/>
            <a:ext cx="6082837" cy="451248"/>
          </a:xfrm>
          <a:prstGeom prst="wedgeRectCallout">
            <a:avLst>
              <a:gd name="adj1" fmla="val -38652"/>
              <a:gd name="adj2" fmla="val 1134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サブブレッドに、効果面・技術面・運営面・展開先のそれぞれで、実装に向けた課題</a:t>
            </a:r>
            <a:r>
              <a:rPr kumimoji="1" lang="en-US" altLang="ja-JP" sz="1200" kern="0">
                <a:solidFill>
                  <a:srgbClr val="575757"/>
                </a:solidFill>
                <a:latin typeface="Trebuchet MS" panose="020B0603020202020204" pitchFamily="34" charset="0"/>
                <a:ea typeface="Meiryo UI" panose="020B0604030504040204" pitchFamily="50" charset="-128"/>
              </a:rPr>
              <a:t>(= </a:t>
            </a:r>
            <a:r>
              <a:rPr kumimoji="1" lang="ja-JP" altLang="en-US" sz="1200" kern="0">
                <a:solidFill>
                  <a:srgbClr val="575757"/>
                </a:solidFill>
                <a:latin typeface="Trebuchet MS" panose="020B0603020202020204" pitchFamily="34" charset="0"/>
                <a:ea typeface="Meiryo UI" panose="020B0604030504040204" pitchFamily="50" charset="-128"/>
              </a:rPr>
              <a:t>実証で確認すべき内容</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を記載する。　</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様式</a:t>
            </a:r>
            <a:r>
              <a:rPr kumimoji="1" lang="en-US" altLang="ja-JP" sz="1200" kern="0">
                <a:solidFill>
                  <a:srgbClr val="575757"/>
                </a:solidFill>
                <a:latin typeface="Trebuchet MS" panose="020B0603020202020204" pitchFamily="34" charset="0"/>
                <a:ea typeface="Meiryo UI" panose="020B0604030504040204" pitchFamily="50" charset="-128"/>
              </a:rPr>
              <a:t>2) </a:t>
            </a:r>
            <a:r>
              <a:rPr kumimoji="1" lang="ja-JP" altLang="en-US" sz="1200" kern="0">
                <a:solidFill>
                  <a:srgbClr val="575757"/>
                </a:solidFill>
                <a:latin typeface="Trebuchet MS" panose="020B0603020202020204" pitchFamily="34" charset="0"/>
                <a:ea typeface="Meiryo UI" panose="020B0604030504040204" pitchFamily="50" charset="-128"/>
              </a:rPr>
              <a:t>概要版での該当項目欄と同様の内容を記載すること</a:t>
            </a:r>
            <a:endParaRPr kumimoji="1" lang="ja-JP" altLang="en-US" sz="120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379034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1ADAAD7-A430-EA65-13E1-035BE1B0E41A}"/>
              </a:ext>
            </a:extLst>
          </p:cNvPr>
          <p:cNvGraphicFramePr>
            <a:graphicFrameLocks noChangeAspect="1"/>
          </p:cNvGraphicFramePr>
          <p:nvPr>
            <p:custDataLst>
              <p:tags r:id="rId1"/>
            </p:custDataLst>
            <p:extLst>
              <p:ext uri="{D42A27DB-BD31-4B8C-83A1-F6EECF244321}">
                <p14:modId xmlns:p14="http://schemas.microsoft.com/office/powerpoint/2010/main" val="965788521"/>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スライド" r:id="rId3" imgW="395" imgH="396" progId="TCLayout.ActiveDocument.1">
                  <p:embed/>
                </p:oleObj>
              </mc:Choice>
              <mc:Fallback>
                <p:oleObj name="think-cellスライド" r:id="rId3" imgW="395" imgH="396" progId="TCLayout.ActiveDocument.1">
                  <p:embed/>
                  <p:pic>
                    <p:nvPicPr>
                      <p:cNvPr id="6" name="think-cell data - do not delete" hidden="1">
                        <a:extLst>
                          <a:ext uri="{FF2B5EF4-FFF2-40B4-BE49-F238E27FC236}">
                            <a16:creationId xmlns:a16="http://schemas.microsoft.com/office/drawing/2014/main" id="{D1ADAAD7-A430-EA65-13E1-035BE1B0E41A}"/>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C1CFFAAD-B8F7-A72D-B6F0-9865CD3D7B01}"/>
              </a:ext>
            </a:extLst>
          </p:cNvPr>
          <p:cNvSpPr/>
          <p:nvPr/>
        </p:nvSpPr>
        <p:spPr>
          <a:xfrm>
            <a:off x="4436757" y="119274"/>
            <a:ext cx="5392190" cy="592149"/>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300" kern="0">
                <a:solidFill>
                  <a:srgbClr val="575757"/>
                </a:solidFill>
                <a:latin typeface="Trebuchet MS" panose="020B0603020202020204" pitchFamily="34" charset="0"/>
                <a:ea typeface="Meiryo UI" panose="020B0604030504040204" pitchFamily="50" charset="-128"/>
              </a:rPr>
              <a:t>各団体の役割と必要リソース、担当者名を記載すること</a:t>
            </a:r>
            <a:br>
              <a:rPr kumimoji="1" lang="en-US" altLang="ja-JP" sz="1300" kern="0">
                <a:solidFill>
                  <a:srgbClr val="575757"/>
                </a:solidFill>
                <a:latin typeface="Trebuchet MS" panose="020B0603020202020204" pitchFamily="34" charset="0"/>
                <a:ea typeface="Meiryo UI" panose="020B0604030504040204" pitchFamily="50" charset="-128"/>
              </a:rPr>
            </a:br>
            <a:r>
              <a:rPr kumimoji="1" lang="en-US" altLang="ja-JP" sz="1300" kern="0">
                <a:solidFill>
                  <a:srgbClr val="575757"/>
                </a:solidFill>
                <a:latin typeface="Trebuchet MS" panose="020B0603020202020204" pitchFamily="34" charset="0"/>
                <a:ea typeface="Meiryo UI" panose="020B0604030504040204" pitchFamily="50" charset="-128"/>
              </a:rPr>
              <a:t>※</a:t>
            </a:r>
            <a:r>
              <a:rPr kumimoji="1" lang="ja-JP" altLang="en-US" sz="1300" kern="0">
                <a:solidFill>
                  <a:srgbClr val="575757"/>
                </a:solidFill>
                <a:latin typeface="Trebuchet MS" panose="020B0603020202020204" pitchFamily="34" charset="0"/>
                <a:ea typeface="Meiryo UI" panose="020B0604030504040204" pitchFamily="50" charset="-128"/>
              </a:rPr>
              <a:t>スタートアップが参画している場合は加点要素のため明記すること</a:t>
            </a:r>
            <a:endParaRPr kumimoji="1" lang="en-US" altLang="ja-JP" sz="1300" kern="0">
              <a:solidFill>
                <a:srgbClr val="575757"/>
              </a:solidFill>
              <a:latin typeface="Trebuchet MS" panose="020B0603020202020204" pitchFamily="34" charset="0"/>
              <a:ea typeface="Meiryo UI" panose="020B0604030504040204" pitchFamily="50" charset="-128"/>
            </a:endParaRPr>
          </a:p>
        </p:txBody>
      </p:sp>
      <p:sp>
        <p:nvSpPr>
          <p:cNvPr id="3" name="Rectangle 2">
            <a:extLst>
              <a:ext uri="{FF2B5EF4-FFF2-40B4-BE49-F238E27FC236}">
                <a16:creationId xmlns:a16="http://schemas.microsoft.com/office/drawing/2014/main" id="{130668B8-6897-1B37-3E7F-70B82483F585}"/>
              </a:ext>
            </a:extLst>
          </p:cNvPr>
          <p:cNvSpPr/>
          <p:nvPr/>
        </p:nvSpPr>
        <p:spPr>
          <a:xfrm>
            <a:off x="146897" y="1431626"/>
            <a:ext cx="3459323" cy="5015184"/>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lvl="1" defTabSz="742950">
              <a:buClr>
                <a:srgbClr val="FF8222"/>
              </a:buClr>
              <a:defRPr/>
            </a:pPr>
            <a:endParaRPr kumimoji="1" lang="en-US" altLang="ja-JP" sz="1200" kern="0">
              <a:solidFill>
                <a:srgbClr val="575757"/>
              </a:solidFill>
              <a:latin typeface="Trebuchet MS" panose="020B0603020202020204" pitchFamily="34" charset="0"/>
              <a:ea typeface="Meiryo UI" panose="020B0604030504040204" pitchFamily="50" charset="-128"/>
            </a:endParaRPr>
          </a:p>
        </p:txBody>
      </p:sp>
      <p:sp>
        <p:nvSpPr>
          <p:cNvPr id="37" name="Rectangle 45">
            <a:extLst>
              <a:ext uri="{FF2B5EF4-FFF2-40B4-BE49-F238E27FC236}">
                <a16:creationId xmlns:a16="http://schemas.microsoft.com/office/drawing/2014/main" id="{FA64B46B-DED0-DC90-F415-89444E9ED359}"/>
              </a:ext>
            </a:extLst>
          </p:cNvPr>
          <p:cNvSpPr/>
          <p:nvPr/>
        </p:nvSpPr>
        <p:spPr>
          <a:xfrm>
            <a:off x="146898" y="1419826"/>
            <a:ext cx="3459322" cy="283727"/>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defTabSz="742950">
              <a:defRPr/>
            </a:pPr>
            <a:r>
              <a:rPr kumimoji="1" lang="ja-JP" altLang="en-US" sz="1200">
                <a:solidFill>
                  <a:srgbClr val="FFFFFF"/>
                </a:solidFill>
                <a:latin typeface="Trebuchet MS" panose="020B0603020202020204" pitchFamily="34" charset="0"/>
                <a:ea typeface="Meiryo UI" panose="020B0604030504040204" pitchFamily="50" charset="-128"/>
              </a:rPr>
              <a:t>実施体制図</a:t>
            </a:r>
          </a:p>
        </p:txBody>
      </p:sp>
      <p:sp>
        <p:nvSpPr>
          <p:cNvPr id="8" name="Rectangle 16">
            <a:extLst>
              <a:ext uri="{FF2B5EF4-FFF2-40B4-BE49-F238E27FC236}">
                <a16:creationId xmlns:a16="http://schemas.microsoft.com/office/drawing/2014/main" id="{DE425FC3-B853-068E-D7C0-DF625F2DF16D}"/>
              </a:ext>
            </a:extLst>
          </p:cNvPr>
          <p:cNvSpPr/>
          <p:nvPr/>
        </p:nvSpPr>
        <p:spPr>
          <a:xfrm>
            <a:off x="1492224" y="2526140"/>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7750" lvl="1" defTabSz="742950">
              <a:buClr>
                <a:srgbClr val="FF8222"/>
              </a:buClr>
              <a:defRPr/>
            </a:pPr>
            <a:r>
              <a:rPr kumimoji="1" lang="ja-JP" altLang="en-US" sz="1200" b="1" kern="0">
                <a:solidFill>
                  <a:srgbClr val="575757"/>
                </a:solidFill>
                <a:latin typeface="Trebuchet MS" panose="020B0603020202020204" pitchFamily="34" charset="0"/>
                <a:ea typeface="Meiryo UI" panose="020B0604030504040204" pitchFamily="50" charset="-128"/>
              </a:rPr>
              <a:t>プロジェクト</a:t>
            </a:r>
            <a:br>
              <a:rPr kumimoji="1" lang="en-US" altLang="ja-JP" sz="1200" b="1" kern="0">
                <a:solidFill>
                  <a:srgbClr val="575757"/>
                </a:solidFill>
                <a:latin typeface="Trebuchet MS" panose="020B0603020202020204" pitchFamily="34" charset="0"/>
                <a:ea typeface="Meiryo UI" panose="020B0604030504040204" pitchFamily="50" charset="-128"/>
              </a:rPr>
            </a:br>
            <a:r>
              <a:rPr kumimoji="1" lang="ja-JP" altLang="en-US" sz="1200" b="1" kern="0">
                <a:solidFill>
                  <a:srgbClr val="575757"/>
                </a:solidFill>
                <a:latin typeface="Trebuchet MS" panose="020B0603020202020204" pitchFamily="34" charset="0"/>
                <a:ea typeface="Meiryo UI" panose="020B0604030504040204" pitchFamily="50" charset="-128"/>
              </a:rPr>
              <a:t>の全体管理</a:t>
            </a:r>
            <a:endParaRPr kumimoji="1" lang="en-US" altLang="ja-JP" sz="12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9" name="Rectangle 17">
            <a:extLst>
              <a:ext uri="{FF2B5EF4-FFF2-40B4-BE49-F238E27FC236}">
                <a16:creationId xmlns:a16="http://schemas.microsoft.com/office/drawing/2014/main" id="{E8477F98-4797-ADBC-E722-1B492733E021}"/>
              </a:ext>
            </a:extLst>
          </p:cNvPr>
          <p:cNvSpPr/>
          <p:nvPr/>
        </p:nvSpPr>
        <p:spPr>
          <a:xfrm>
            <a:off x="1492224" y="3578994"/>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11" name="Rectangle 19">
            <a:extLst>
              <a:ext uri="{FF2B5EF4-FFF2-40B4-BE49-F238E27FC236}">
                <a16:creationId xmlns:a16="http://schemas.microsoft.com/office/drawing/2014/main" id="{8758FF57-478F-0BCF-680A-EEAFF7BFA936}"/>
              </a:ext>
            </a:extLst>
          </p:cNvPr>
          <p:cNvSpPr/>
          <p:nvPr/>
        </p:nvSpPr>
        <p:spPr>
          <a:xfrm>
            <a:off x="307473" y="3578994"/>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b="1" kern="0">
                <a:solidFill>
                  <a:srgbClr val="575757"/>
                </a:solidFill>
                <a:latin typeface="Trebuchet MS" panose="020B0603020202020204" pitchFamily="34" charset="0"/>
                <a:ea typeface="Meiryo UI" panose="020B0604030504040204" pitchFamily="50" charset="-128"/>
              </a:rPr>
              <a:t>ソリューション開発</a:t>
            </a:r>
            <a:endParaRPr kumimoji="1" lang="en-US" altLang="ja-JP" sz="1200" b="1" kern="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市</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16" name="Rectangle 20">
            <a:extLst>
              <a:ext uri="{FF2B5EF4-FFF2-40B4-BE49-F238E27FC236}">
                <a16:creationId xmlns:a16="http://schemas.microsoft.com/office/drawing/2014/main" id="{367CFF2B-A82E-C003-D70B-DE956421257E}"/>
              </a:ext>
            </a:extLst>
          </p:cNvPr>
          <p:cNvSpPr/>
          <p:nvPr/>
        </p:nvSpPr>
        <p:spPr>
          <a:xfrm>
            <a:off x="2676976" y="3578994"/>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sp>
        <p:nvSpPr>
          <p:cNvPr id="19" name="Rectangle 21">
            <a:extLst>
              <a:ext uri="{FF2B5EF4-FFF2-40B4-BE49-F238E27FC236}">
                <a16:creationId xmlns:a16="http://schemas.microsoft.com/office/drawing/2014/main" id="{0B0DAC8D-77B6-A497-8921-22A53206D538}"/>
              </a:ext>
            </a:extLst>
          </p:cNvPr>
          <p:cNvSpPr/>
          <p:nvPr/>
        </p:nvSpPr>
        <p:spPr>
          <a:xfrm>
            <a:off x="2676976" y="4696026"/>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en-US" altLang="ja-JP" sz="1200" b="1" kern="0">
                <a:solidFill>
                  <a:srgbClr val="575757"/>
                </a:solidFill>
                <a:latin typeface="Trebuchet MS" panose="020B0603020202020204" pitchFamily="34" charset="0"/>
                <a:ea typeface="Meiryo UI" panose="020B0604030504040204" pitchFamily="50" charset="-128"/>
              </a:rPr>
              <a:t>xxx</a:t>
            </a:r>
          </a:p>
          <a:p>
            <a:pPr marL="87750" lvl="1" defTabSz="742950">
              <a:buClr>
                <a:srgbClr val="FF8222"/>
              </a:buClr>
              <a:defRPr/>
            </a:pPr>
            <a:r>
              <a:rPr kumimoji="1" lang="en-US" altLang="ja-JP" sz="1200" kern="0">
                <a:solidFill>
                  <a:srgbClr val="575757"/>
                </a:solidFill>
                <a:latin typeface="Trebuchet MS" panose="020B0603020202020204" pitchFamily="34" charset="0"/>
                <a:ea typeface="Meiryo UI" panose="020B0604030504040204" pitchFamily="50" charset="-128"/>
              </a:rPr>
              <a:t>XXX</a:t>
            </a:r>
            <a:r>
              <a:rPr kumimoji="1" lang="ja-JP" altLang="en-US" sz="1200" kern="0">
                <a:solidFill>
                  <a:srgbClr val="575757"/>
                </a:solidFill>
                <a:latin typeface="Trebuchet MS" panose="020B0603020202020204" pitchFamily="34" charset="0"/>
                <a:ea typeface="Meiryo UI" panose="020B0604030504040204" pitchFamily="50" charset="-128"/>
              </a:rPr>
              <a:t> </a:t>
            </a:r>
            <a:br>
              <a:rPr kumimoji="1" lang="en-US" altLang="ja-JP" sz="1200" kern="0">
                <a:solidFill>
                  <a:srgbClr val="575757"/>
                </a:solidFill>
                <a:latin typeface="Trebuchet MS" panose="020B0603020202020204" pitchFamily="34" charset="0"/>
                <a:ea typeface="Meiryo UI" panose="020B0604030504040204" pitchFamily="50" charset="-128"/>
              </a:rPr>
            </a:br>
            <a:r>
              <a:rPr kumimoji="1" lang="en-US" altLang="ja-JP" sz="1200" kern="0">
                <a:solidFill>
                  <a:srgbClr val="3EAD92"/>
                </a:solidFill>
                <a:latin typeface="Trebuchet MS" panose="020B0603020202020204" pitchFamily="34" charset="0"/>
                <a:ea typeface="Meiryo UI" panose="020B0604030504040204" pitchFamily="50" charset="-128"/>
              </a:rPr>
              <a:t>(xx</a:t>
            </a:r>
            <a:r>
              <a:rPr kumimoji="1" lang="ja-JP" altLang="en-US" sz="1200" kern="0">
                <a:solidFill>
                  <a:srgbClr val="3EAD92"/>
                </a:solidFill>
                <a:latin typeface="Trebuchet MS" panose="020B0603020202020204" pitchFamily="34" charset="0"/>
                <a:ea typeface="Meiryo UI" panose="020B0604030504040204" pitchFamily="50" charset="-128"/>
              </a:rPr>
              <a:t>社</a:t>
            </a:r>
            <a:r>
              <a:rPr kumimoji="1" lang="en-US" altLang="ja-JP" sz="1200" kern="0">
                <a:solidFill>
                  <a:srgbClr val="3EAD92"/>
                </a:solidFill>
                <a:latin typeface="Trebuchet MS" panose="020B0603020202020204" pitchFamily="34" charset="0"/>
                <a:ea typeface="Meiryo UI" panose="020B0604030504040204" pitchFamily="50" charset="-128"/>
              </a:rPr>
              <a:t>)</a:t>
            </a:r>
          </a:p>
        </p:txBody>
      </p:sp>
      <p:cxnSp>
        <p:nvCxnSpPr>
          <p:cNvPr id="23" name="Straight Connector 23">
            <a:extLst>
              <a:ext uri="{FF2B5EF4-FFF2-40B4-BE49-F238E27FC236}">
                <a16:creationId xmlns:a16="http://schemas.microsoft.com/office/drawing/2014/main" id="{ABF2DE8A-77CB-6575-588A-7DEA1219C2D9}"/>
              </a:ext>
            </a:extLst>
          </p:cNvPr>
          <p:cNvCxnSpPr>
            <a:cxnSpLocks/>
            <a:stCxn id="8" idx="2"/>
            <a:endCxn id="9" idx="0"/>
          </p:cNvCxnSpPr>
          <p:nvPr/>
        </p:nvCxnSpPr>
        <p:spPr>
          <a:xfrm>
            <a:off x="1907000" y="3368066"/>
            <a:ext cx="0" cy="21092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6" name="Straight Connector 24">
            <a:extLst>
              <a:ext uri="{FF2B5EF4-FFF2-40B4-BE49-F238E27FC236}">
                <a16:creationId xmlns:a16="http://schemas.microsoft.com/office/drawing/2014/main" id="{D84402DA-7668-D693-6682-399E39C6829E}"/>
              </a:ext>
            </a:extLst>
          </p:cNvPr>
          <p:cNvCxnSpPr>
            <a:cxnSpLocks/>
            <a:stCxn id="16" idx="2"/>
            <a:endCxn id="19" idx="0"/>
          </p:cNvCxnSpPr>
          <p:nvPr/>
        </p:nvCxnSpPr>
        <p:spPr>
          <a:xfrm>
            <a:off x="3091752" y="4420920"/>
            <a:ext cx="0" cy="27510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Straight Connector 30">
            <a:extLst>
              <a:ext uri="{FF2B5EF4-FFF2-40B4-BE49-F238E27FC236}">
                <a16:creationId xmlns:a16="http://schemas.microsoft.com/office/drawing/2014/main" id="{953C2234-9B88-673B-4142-CA76DC4946D0}"/>
              </a:ext>
            </a:extLst>
          </p:cNvPr>
          <p:cNvCxnSpPr>
            <a:cxnSpLocks/>
            <a:stCxn id="11" idx="0"/>
            <a:endCxn id="8" idx="2"/>
          </p:cNvCxnSpPr>
          <p:nvPr/>
        </p:nvCxnSpPr>
        <p:spPr>
          <a:xfrm rot="5400000" flipH="1" flipV="1">
            <a:off x="1209160" y="2881155"/>
            <a:ext cx="210928" cy="1184751"/>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Oval 20">
            <a:extLst>
              <a:ext uri="{FF2B5EF4-FFF2-40B4-BE49-F238E27FC236}">
                <a16:creationId xmlns:a16="http://schemas.microsoft.com/office/drawing/2014/main" id="{A0BB68C0-CA8D-91C5-8B4A-78C601D62BC6}"/>
              </a:ext>
            </a:extLst>
          </p:cNvPr>
          <p:cNvSpPr>
            <a:spLocks noChangeArrowheads="1"/>
          </p:cNvSpPr>
          <p:nvPr/>
        </p:nvSpPr>
        <p:spPr bwMode="auto">
          <a:xfrm>
            <a:off x="1431341" y="2476117"/>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a</a:t>
            </a:r>
          </a:p>
        </p:txBody>
      </p:sp>
      <p:sp>
        <p:nvSpPr>
          <p:cNvPr id="30" name="Oval 20">
            <a:extLst>
              <a:ext uri="{FF2B5EF4-FFF2-40B4-BE49-F238E27FC236}">
                <a16:creationId xmlns:a16="http://schemas.microsoft.com/office/drawing/2014/main" id="{0661F4BE-E86C-DBE8-799F-8C6F0964BC8B}"/>
              </a:ext>
            </a:extLst>
          </p:cNvPr>
          <p:cNvSpPr>
            <a:spLocks noChangeArrowheads="1"/>
          </p:cNvSpPr>
          <p:nvPr/>
        </p:nvSpPr>
        <p:spPr bwMode="auto">
          <a:xfrm>
            <a:off x="1431341" y="3528971"/>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c</a:t>
            </a:r>
          </a:p>
        </p:txBody>
      </p:sp>
      <p:sp>
        <p:nvSpPr>
          <p:cNvPr id="32" name="Oval 20">
            <a:extLst>
              <a:ext uri="{FF2B5EF4-FFF2-40B4-BE49-F238E27FC236}">
                <a16:creationId xmlns:a16="http://schemas.microsoft.com/office/drawing/2014/main" id="{02464D8E-B320-8400-460B-3F27B037101D}"/>
              </a:ext>
            </a:extLst>
          </p:cNvPr>
          <p:cNvSpPr>
            <a:spLocks noChangeArrowheads="1"/>
          </p:cNvSpPr>
          <p:nvPr/>
        </p:nvSpPr>
        <p:spPr bwMode="auto">
          <a:xfrm>
            <a:off x="246589" y="3528971"/>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b</a:t>
            </a:r>
          </a:p>
        </p:txBody>
      </p:sp>
      <p:sp>
        <p:nvSpPr>
          <p:cNvPr id="33" name="Oval 20">
            <a:extLst>
              <a:ext uri="{FF2B5EF4-FFF2-40B4-BE49-F238E27FC236}">
                <a16:creationId xmlns:a16="http://schemas.microsoft.com/office/drawing/2014/main" id="{DCD0EF4B-45C6-A85D-F0D8-9FF44FA53AC4}"/>
              </a:ext>
            </a:extLst>
          </p:cNvPr>
          <p:cNvSpPr>
            <a:spLocks noChangeArrowheads="1"/>
          </p:cNvSpPr>
          <p:nvPr/>
        </p:nvSpPr>
        <p:spPr bwMode="auto">
          <a:xfrm>
            <a:off x="2616092" y="3528971"/>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d</a:t>
            </a:r>
          </a:p>
        </p:txBody>
      </p:sp>
      <p:sp>
        <p:nvSpPr>
          <p:cNvPr id="34" name="Oval 20">
            <a:extLst>
              <a:ext uri="{FF2B5EF4-FFF2-40B4-BE49-F238E27FC236}">
                <a16:creationId xmlns:a16="http://schemas.microsoft.com/office/drawing/2014/main" id="{600A2478-95BD-2A4D-9E82-9F4BC39731F0}"/>
              </a:ext>
            </a:extLst>
          </p:cNvPr>
          <p:cNvSpPr>
            <a:spLocks noChangeArrowheads="1"/>
          </p:cNvSpPr>
          <p:nvPr/>
        </p:nvSpPr>
        <p:spPr bwMode="auto">
          <a:xfrm>
            <a:off x="2616092" y="4646002"/>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algn="ctr" defTabSz="742950">
              <a:defRPr/>
            </a:pPr>
            <a:r>
              <a:rPr lang="en-US" sz="1200">
                <a:solidFill>
                  <a:prstClr val="white"/>
                </a:solidFill>
                <a:latin typeface="Trebuchet MS" panose="020B0603020202020204" pitchFamily="34" charset="0"/>
              </a:rPr>
              <a:t>e</a:t>
            </a:r>
          </a:p>
        </p:txBody>
      </p:sp>
      <p:cxnSp>
        <p:nvCxnSpPr>
          <p:cNvPr id="40" name="Straight Connector 30">
            <a:extLst>
              <a:ext uri="{FF2B5EF4-FFF2-40B4-BE49-F238E27FC236}">
                <a16:creationId xmlns:a16="http://schemas.microsoft.com/office/drawing/2014/main" id="{4D998FE0-08EE-DA7C-C4D6-9BB027FA93D7}"/>
              </a:ext>
            </a:extLst>
          </p:cNvPr>
          <p:cNvCxnSpPr>
            <a:cxnSpLocks/>
            <a:stCxn id="16" idx="0"/>
            <a:endCxn id="8" idx="2"/>
          </p:cNvCxnSpPr>
          <p:nvPr/>
        </p:nvCxnSpPr>
        <p:spPr>
          <a:xfrm rot="16200000" flipV="1">
            <a:off x="2393912" y="2881154"/>
            <a:ext cx="210928" cy="118475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Rectangle 2">
            <a:extLst>
              <a:ext uri="{FF2B5EF4-FFF2-40B4-BE49-F238E27FC236}">
                <a16:creationId xmlns:a16="http://schemas.microsoft.com/office/drawing/2014/main" id="{3A7CDFC7-A889-1646-0528-FE81FD3F46A2}"/>
              </a:ext>
            </a:extLst>
          </p:cNvPr>
          <p:cNvSpPr/>
          <p:nvPr/>
        </p:nvSpPr>
        <p:spPr>
          <a:xfrm>
            <a:off x="1046403" y="1121300"/>
            <a:ext cx="2494524" cy="451248"/>
          </a:xfrm>
          <a:prstGeom prst="wedgeRectCallout">
            <a:avLst>
              <a:gd name="adj1" fmla="val -28895"/>
              <a:gd name="adj2" fmla="val 7993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a:solidFill>
                  <a:srgbClr val="575757"/>
                </a:solidFill>
                <a:latin typeface="Trebuchet MS" panose="020B0603020202020204" pitchFamily="34" charset="0"/>
                <a:ea typeface="Meiryo UI" panose="020B0604030504040204" pitchFamily="50" charset="-128"/>
              </a:rPr>
              <a:t>地域のステークホルダーが含まれているか確認すること</a:t>
            </a:r>
            <a:endParaRPr kumimoji="1" lang="ja-JP" altLang="en-US" sz="1200">
              <a:solidFill>
                <a:srgbClr val="575757"/>
              </a:solidFill>
              <a:latin typeface="Trebuchet MS" panose="020B0603020202020204" pitchFamily="34" charset="0"/>
              <a:ea typeface="Meiryo UI" panose="020B0604030504040204" pitchFamily="50" charset="-128"/>
            </a:endParaRPr>
          </a:p>
        </p:txBody>
      </p:sp>
      <p:sp>
        <p:nvSpPr>
          <p:cNvPr id="80" name="タイトル 16">
            <a:extLst>
              <a:ext uri="{FF2B5EF4-FFF2-40B4-BE49-F238E27FC236}">
                <a16:creationId xmlns:a16="http://schemas.microsoft.com/office/drawing/2014/main" id="{16615242-86A8-4167-9412-C844A5FC9BCD}"/>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実証計画</a:t>
            </a:r>
            <a:endParaRPr lang="ja-JP" altLang="en-US"/>
          </a:p>
        </p:txBody>
      </p:sp>
      <p:sp>
        <p:nvSpPr>
          <p:cNvPr id="90" name="テキスト ボックス 42">
            <a:extLst>
              <a:ext uri="{FF2B5EF4-FFF2-40B4-BE49-F238E27FC236}">
                <a16:creationId xmlns:a16="http://schemas.microsoft.com/office/drawing/2014/main" id="{6041B0CC-0FB8-401B-9448-B1380B8A78BC}"/>
              </a:ext>
            </a:extLst>
          </p:cNvPr>
          <p:cNvSpPr txBox="1"/>
          <p:nvPr/>
        </p:nvSpPr>
        <p:spPr>
          <a:xfrm>
            <a:off x="199844" y="431920"/>
            <a:ext cx="8991239" cy="1496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7148" rIns="0" bIns="37148" numCol="1" spcCol="0" rtlCol="0" fromWordArt="0" anchor="ctr" anchorCtr="0" forceAA="0" compatLnSpc="1">
            <a:prstTxWarp prst="textNoShape">
              <a:avLst/>
            </a:prstTxWarp>
            <a:noAutofit/>
          </a:bodyPr>
          <a:lstStyle/>
          <a:p>
            <a:pPr defTabSz="742950">
              <a:defRPr/>
            </a:pPr>
            <a:r>
              <a:rPr kumimoji="1" lang="ja-JP" altLang="en-US" sz="1200" dirty="0">
                <a:solidFill>
                  <a:srgbClr val="575757"/>
                </a:solidFill>
                <a:latin typeface="Trebuchet MS" panose="020B0603020202020204" pitchFamily="34" charset="0"/>
                <a:ea typeface="Meiryo UI" panose="020B0604030504040204" pitchFamily="50" charset="-128"/>
              </a:rPr>
              <a:t>実証</a:t>
            </a:r>
          </a:p>
        </p:txBody>
      </p:sp>
      <p:sp>
        <p:nvSpPr>
          <p:cNvPr id="15" name="楕円 14">
            <a:extLst>
              <a:ext uri="{FF2B5EF4-FFF2-40B4-BE49-F238E27FC236}">
                <a16:creationId xmlns:a16="http://schemas.microsoft.com/office/drawing/2014/main" id="{7F97CF5D-6438-8B56-2537-4254C80C762D}"/>
              </a:ext>
            </a:extLst>
          </p:cNvPr>
          <p:cNvSpPr/>
          <p:nvPr/>
        </p:nvSpPr>
        <p:spPr>
          <a:xfrm>
            <a:off x="1785873" y="2396569"/>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5000"/>
              </a:lnSpc>
            </a:pPr>
            <a:r>
              <a:rPr kumimoji="1" lang="en-US"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名</a:t>
            </a:r>
            <a:r>
              <a:rPr kumimoji="1" lang="en-US" altLang="ja-JP"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時間</a:t>
            </a:r>
            <a:endParaRPr kumimoji="1" lang="en-US" sz="900" kern="0">
              <a:solidFill>
                <a:srgbClr val="575757"/>
              </a:solidFill>
              <a:latin typeface="Meiryo UI" panose="020B0604030504040204" pitchFamily="50" charset="-128"/>
              <a:ea typeface="Meiryo UI" panose="020B0604030504040204" pitchFamily="50" charset="-128"/>
            </a:endParaRPr>
          </a:p>
        </p:txBody>
      </p:sp>
      <p:sp>
        <p:nvSpPr>
          <p:cNvPr id="17" name="楕円 16">
            <a:extLst>
              <a:ext uri="{FF2B5EF4-FFF2-40B4-BE49-F238E27FC236}">
                <a16:creationId xmlns:a16="http://schemas.microsoft.com/office/drawing/2014/main" id="{E2A38EAB-6953-975A-AAC1-8A6FBA5C0678}"/>
              </a:ext>
            </a:extLst>
          </p:cNvPr>
          <p:cNvSpPr/>
          <p:nvPr/>
        </p:nvSpPr>
        <p:spPr>
          <a:xfrm>
            <a:off x="633673" y="3499013"/>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5000"/>
              </a:lnSpc>
            </a:pPr>
            <a:r>
              <a:rPr kumimoji="1" lang="en-US"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名</a:t>
            </a:r>
            <a:r>
              <a:rPr kumimoji="1" lang="en-US" altLang="ja-JP"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時間</a:t>
            </a:r>
            <a:endParaRPr kumimoji="1" lang="en-US" sz="900" kern="0">
              <a:solidFill>
                <a:srgbClr val="575757"/>
              </a:solidFill>
              <a:latin typeface="Meiryo UI" panose="020B0604030504040204" pitchFamily="50" charset="-128"/>
              <a:ea typeface="Meiryo UI" panose="020B0604030504040204" pitchFamily="50" charset="-128"/>
            </a:endParaRPr>
          </a:p>
        </p:txBody>
      </p:sp>
      <p:sp>
        <p:nvSpPr>
          <p:cNvPr id="18" name="楕円 17">
            <a:extLst>
              <a:ext uri="{FF2B5EF4-FFF2-40B4-BE49-F238E27FC236}">
                <a16:creationId xmlns:a16="http://schemas.microsoft.com/office/drawing/2014/main" id="{95FF06F6-7EA1-5910-BB6F-0033E30A4036}"/>
              </a:ext>
            </a:extLst>
          </p:cNvPr>
          <p:cNvSpPr/>
          <p:nvPr/>
        </p:nvSpPr>
        <p:spPr>
          <a:xfrm>
            <a:off x="1787744" y="3499013"/>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5000"/>
              </a:lnSpc>
            </a:pPr>
            <a:r>
              <a:rPr kumimoji="1" lang="en-US"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名</a:t>
            </a:r>
            <a:r>
              <a:rPr kumimoji="1" lang="en-US" altLang="ja-JP"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時間</a:t>
            </a:r>
            <a:endParaRPr kumimoji="1" lang="en-US" sz="900" kern="0">
              <a:solidFill>
                <a:srgbClr val="575757"/>
              </a:solidFill>
              <a:latin typeface="Meiryo UI" panose="020B0604030504040204" pitchFamily="50" charset="-128"/>
              <a:ea typeface="Meiryo UI" panose="020B0604030504040204" pitchFamily="50" charset="-128"/>
            </a:endParaRPr>
          </a:p>
        </p:txBody>
      </p:sp>
      <p:sp>
        <p:nvSpPr>
          <p:cNvPr id="20" name="楕円 19">
            <a:extLst>
              <a:ext uri="{FF2B5EF4-FFF2-40B4-BE49-F238E27FC236}">
                <a16:creationId xmlns:a16="http://schemas.microsoft.com/office/drawing/2014/main" id="{9B934CF8-BAE3-D3EB-EF84-9FFE06737BDE}"/>
              </a:ext>
            </a:extLst>
          </p:cNvPr>
          <p:cNvSpPr/>
          <p:nvPr/>
        </p:nvSpPr>
        <p:spPr>
          <a:xfrm>
            <a:off x="2883826" y="3499013"/>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5000"/>
              </a:lnSpc>
            </a:pPr>
            <a:r>
              <a:rPr kumimoji="1" lang="en-US"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名</a:t>
            </a:r>
            <a:r>
              <a:rPr kumimoji="1" lang="en-US" altLang="ja-JP"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時間</a:t>
            </a:r>
            <a:endParaRPr kumimoji="1" lang="en-US" sz="900" kern="0">
              <a:solidFill>
                <a:srgbClr val="575757"/>
              </a:solidFill>
              <a:latin typeface="Meiryo UI" panose="020B0604030504040204" pitchFamily="50" charset="-128"/>
              <a:ea typeface="Meiryo UI" panose="020B0604030504040204" pitchFamily="50" charset="-128"/>
            </a:endParaRPr>
          </a:p>
        </p:txBody>
      </p:sp>
      <p:sp>
        <p:nvSpPr>
          <p:cNvPr id="21" name="楕円 20">
            <a:extLst>
              <a:ext uri="{FF2B5EF4-FFF2-40B4-BE49-F238E27FC236}">
                <a16:creationId xmlns:a16="http://schemas.microsoft.com/office/drawing/2014/main" id="{9E4A0E8F-F74F-1345-A6A6-331BEF6E2ED7}"/>
              </a:ext>
            </a:extLst>
          </p:cNvPr>
          <p:cNvSpPr/>
          <p:nvPr/>
        </p:nvSpPr>
        <p:spPr>
          <a:xfrm>
            <a:off x="2883826" y="4616012"/>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5000"/>
              </a:lnSpc>
            </a:pPr>
            <a:r>
              <a:rPr kumimoji="1" lang="en-US"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名</a:t>
            </a:r>
            <a:r>
              <a:rPr kumimoji="1" lang="en-US" altLang="ja-JP" sz="900" kern="0">
                <a:solidFill>
                  <a:srgbClr val="575757"/>
                </a:solidFill>
                <a:latin typeface="Meiryo UI" panose="020B0604030504040204" pitchFamily="50" charset="-128"/>
                <a:ea typeface="Meiryo UI" panose="020B0604030504040204" pitchFamily="50" charset="-128"/>
              </a:rPr>
              <a:t>×X</a:t>
            </a:r>
            <a:r>
              <a:rPr kumimoji="1" lang="ja-JP" altLang="en-US" sz="900" kern="0">
                <a:solidFill>
                  <a:srgbClr val="575757"/>
                </a:solidFill>
                <a:latin typeface="Meiryo UI" panose="020B0604030504040204" pitchFamily="50" charset="-128"/>
                <a:ea typeface="Meiryo UI" panose="020B0604030504040204" pitchFamily="50" charset="-128"/>
              </a:rPr>
              <a:t>時間</a:t>
            </a:r>
            <a:endParaRPr kumimoji="1" lang="en-US" sz="900" kern="0">
              <a:solidFill>
                <a:srgbClr val="575757"/>
              </a:solidFill>
              <a:latin typeface="Meiryo UI" panose="020B0604030504040204" pitchFamily="50" charset="-128"/>
              <a:ea typeface="Meiryo UI" panose="020B0604030504040204" pitchFamily="50" charset="-128"/>
            </a:endParaRPr>
          </a:p>
        </p:txBody>
      </p:sp>
      <p:sp>
        <p:nvSpPr>
          <p:cNvPr id="451" name="Rectangle 82">
            <a:extLst>
              <a:ext uri="{FF2B5EF4-FFF2-40B4-BE49-F238E27FC236}">
                <a16:creationId xmlns:a16="http://schemas.microsoft.com/office/drawing/2014/main" id="{E2EC8DCE-66CD-55C3-48AB-10DB0B07E869}"/>
              </a:ext>
            </a:extLst>
          </p:cNvPr>
          <p:cNvSpPr/>
          <p:nvPr/>
        </p:nvSpPr>
        <p:spPr>
          <a:xfrm>
            <a:off x="4271570" y="4877442"/>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52" name="Rectangle 82">
            <a:extLst>
              <a:ext uri="{FF2B5EF4-FFF2-40B4-BE49-F238E27FC236}">
                <a16:creationId xmlns:a16="http://schemas.microsoft.com/office/drawing/2014/main" id="{4B0F30D1-7321-FA50-EEDF-9C51F3C62A5E}"/>
              </a:ext>
            </a:extLst>
          </p:cNvPr>
          <p:cNvSpPr/>
          <p:nvPr/>
        </p:nvSpPr>
        <p:spPr>
          <a:xfrm>
            <a:off x="4271570" y="5681356"/>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66" name="Straight Connector 71">
            <a:extLst>
              <a:ext uri="{FF2B5EF4-FFF2-40B4-BE49-F238E27FC236}">
                <a16:creationId xmlns:a16="http://schemas.microsoft.com/office/drawing/2014/main" id="{82A54149-1A54-CA69-5555-E4B423A9BA25}"/>
              </a:ext>
            </a:extLst>
          </p:cNvPr>
          <p:cNvCxnSpPr>
            <a:cxnSpLocks/>
          </p:cNvCxnSpPr>
          <p:nvPr/>
        </p:nvCxnSpPr>
        <p:spPr>
          <a:xfrm>
            <a:off x="3747143" y="3226863"/>
            <a:ext cx="6009332"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8" name="Straight Connector 71">
            <a:extLst>
              <a:ext uri="{FF2B5EF4-FFF2-40B4-BE49-F238E27FC236}">
                <a16:creationId xmlns:a16="http://schemas.microsoft.com/office/drawing/2014/main" id="{FB0CDE25-D92A-C89D-3C60-6067D7FD0DC4}"/>
              </a:ext>
            </a:extLst>
          </p:cNvPr>
          <p:cNvCxnSpPr>
            <a:cxnSpLocks/>
          </p:cNvCxnSpPr>
          <p:nvPr/>
        </p:nvCxnSpPr>
        <p:spPr>
          <a:xfrm>
            <a:off x="3747143" y="4832875"/>
            <a:ext cx="6009332"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9" name="Straight Connector 71">
            <a:extLst>
              <a:ext uri="{FF2B5EF4-FFF2-40B4-BE49-F238E27FC236}">
                <a16:creationId xmlns:a16="http://schemas.microsoft.com/office/drawing/2014/main" id="{5A1C8C32-FA9C-8B47-0F5D-6C500DC91ECC}"/>
              </a:ext>
            </a:extLst>
          </p:cNvPr>
          <p:cNvCxnSpPr>
            <a:cxnSpLocks/>
          </p:cNvCxnSpPr>
          <p:nvPr/>
        </p:nvCxnSpPr>
        <p:spPr>
          <a:xfrm>
            <a:off x="3747143" y="5636785"/>
            <a:ext cx="6009332"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4" name="Rectangle 82">
            <a:extLst>
              <a:ext uri="{FF2B5EF4-FFF2-40B4-BE49-F238E27FC236}">
                <a16:creationId xmlns:a16="http://schemas.microsoft.com/office/drawing/2014/main" id="{243617EB-116A-5434-E49E-5A6B516163C1}"/>
              </a:ext>
            </a:extLst>
          </p:cNvPr>
          <p:cNvSpPr/>
          <p:nvPr/>
        </p:nvSpPr>
        <p:spPr>
          <a:xfrm>
            <a:off x="4271570" y="1675371"/>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70" name="Rectangle 82">
            <a:extLst>
              <a:ext uri="{FF2B5EF4-FFF2-40B4-BE49-F238E27FC236}">
                <a16:creationId xmlns:a16="http://schemas.microsoft.com/office/drawing/2014/main" id="{E544B5E7-FD1A-39E7-2749-D021979B8AB4}"/>
              </a:ext>
            </a:extLst>
          </p:cNvPr>
          <p:cNvSpPr/>
          <p:nvPr/>
        </p:nvSpPr>
        <p:spPr>
          <a:xfrm>
            <a:off x="4271570" y="2477472"/>
            <a:ext cx="978049" cy="70663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71" name="Rectangle 82">
            <a:extLst>
              <a:ext uri="{FF2B5EF4-FFF2-40B4-BE49-F238E27FC236}">
                <a16:creationId xmlns:a16="http://schemas.microsoft.com/office/drawing/2014/main" id="{27F2F5C1-1670-4B98-85CA-BB460CE9D38F}"/>
              </a:ext>
            </a:extLst>
          </p:cNvPr>
          <p:cNvSpPr/>
          <p:nvPr/>
        </p:nvSpPr>
        <p:spPr>
          <a:xfrm>
            <a:off x="4271570" y="3271430"/>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77" name="Rectangle 82">
            <a:extLst>
              <a:ext uri="{FF2B5EF4-FFF2-40B4-BE49-F238E27FC236}">
                <a16:creationId xmlns:a16="http://schemas.microsoft.com/office/drawing/2014/main" id="{0C22B896-43B0-E1E7-4607-53F88352C708}"/>
              </a:ext>
            </a:extLst>
          </p:cNvPr>
          <p:cNvSpPr/>
          <p:nvPr/>
        </p:nvSpPr>
        <p:spPr>
          <a:xfrm>
            <a:off x="4271570" y="4073531"/>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a:t>
            </a:r>
            <a:endPar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89" name="Rectangle 82">
            <a:extLst>
              <a:ext uri="{FF2B5EF4-FFF2-40B4-BE49-F238E27FC236}">
                <a16:creationId xmlns:a16="http://schemas.microsoft.com/office/drawing/2014/main" id="{816DA0A7-B213-46DC-6786-1D7922CE5C24}"/>
              </a:ext>
            </a:extLst>
          </p:cNvPr>
          <p:cNvSpPr/>
          <p:nvPr/>
        </p:nvSpPr>
        <p:spPr>
          <a:xfrm>
            <a:off x="3746787" y="1675371"/>
            <a:ext cx="446432" cy="1508734"/>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事前準備</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490" name="Rectangle 82">
            <a:extLst>
              <a:ext uri="{FF2B5EF4-FFF2-40B4-BE49-F238E27FC236}">
                <a16:creationId xmlns:a16="http://schemas.microsoft.com/office/drawing/2014/main" id="{425E9CD7-C6F0-3433-3972-0EFBBDCBC41E}"/>
              </a:ext>
            </a:extLst>
          </p:cNvPr>
          <p:cNvSpPr/>
          <p:nvPr/>
        </p:nvSpPr>
        <p:spPr>
          <a:xfrm>
            <a:off x="3746787" y="3271427"/>
            <a:ext cx="446432" cy="1518688"/>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実証</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5" name="Rectangle 82">
            <a:extLst>
              <a:ext uri="{FF2B5EF4-FFF2-40B4-BE49-F238E27FC236}">
                <a16:creationId xmlns:a16="http://schemas.microsoft.com/office/drawing/2014/main" id="{4E205BAF-1CDC-C4E1-243D-749F3F5F7135}"/>
              </a:ext>
            </a:extLst>
          </p:cNvPr>
          <p:cNvSpPr/>
          <p:nvPr/>
        </p:nvSpPr>
        <p:spPr>
          <a:xfrm>
            <a:off x="3746787" y="4877442"/>
            <a:ext cx="446432"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実装計画の具体化</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8" name="Rectangle 82">
            <a:extLst>
              <a:ext uri="{FF2B5EF4-FFF2-40B4-BE49-F238E27FC236}">
                <a16:creationId xmlns:a16="http://schemas.microsoft.com/office/drawing/2014/main" id="{DBBE25B5-E820-758A-6AA3-BAC5421DAC95}"/>
              </a:ext>
            </a:extLst>
          </p:cNvPr>
          <p:cNvSpPr/>
          <p:nvPr/>
        </p:nvSpPr>
        <p:spPr>
          <a:xfrm>
            <a:off x="3746787" y="5681356"/>
            <a:ext cx="446432"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defTabSz="742950">
              <a:tabLst>
                <a:tab pos="217984" algn="l"/>
              </a:tabLst>
              <a:defRPr/>
            </a:pP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成果の</a:t>
            </a:r>
            <a:b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kumimoji="1"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とりまとめ</a:t>
            </a:r>
            <a:endPar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64" name="Straight Connector 71">
            <a:extLst>
              <a:ext uri="{FF2B5EF4-FFF2-40B4-BE49-F238E27FC236}">
                <a16:creationId xmlns:a16="http://schemas.microsoft.com/office/drawing/2014/main" id="{A9829345-1EDD-1B20-8DC1-D89AF659A030}"/>
              </a:ext>
            </a:extLst>
          </p:cNvPr>
          <p:cNvCxnSpPr>
            <a:cxnSpLocks/>
          </p:cNvCxnSpPr>
          <p:nvPr/>
        </p:nvCxnSpPr>
        <p:spPr>
          <a:xfrm>
            <a:off x="4271570" y="2434714"/>
            <a:ext cx="548178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 name="Straight Connector 71">
            <a:extLst>
              <a:ext uri="{FF2B5EF4-FFF2-40B4-BE49-F238E27FC236}">
                <a16:creationId xmlns:a16="http://schemas.microsoft.com/office/drawing/2014/main" id="{832F863C-5E17-3A20-A65D-BD738ABC3144}"/>
              </a:ext>
            </a:extLst>
          </p:cNvPr>
          <p:cNvCxnSpPr>
            <a:cxnSpLocks/>
          </p:cNvCxnSpPr>
          <p:nvPr/>
        </p:nvCxnSpPr>
        <p:spPr>
          <a:xfrm>
            <a:off x="4271570" y="4030773"/>
            <a:ext cx="548178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52">
            <a:extLst>
              <a:ext uri="{FF2B5EF4-FFF2-40B4-BE49-F238E27FC236}">
                <a16:creationId xmlns:a16="http://schemas.microsoft.com/office/drawing/2014/main" id="{903EB585-4ECF-8298-794E-DA3749DF2158}"/>
              </a:ext>
            </a:extLst>
          </p:cNvPr>
          <p:cNvCxnSpPr>
            <a:cxnSpLocks/>
          </p:cNvCxnSpPr>
          <p:nvPr/>
        </p:nvCxnSpPr>
        <p:spPr>
          <a:xfrm>
            <a:off x="4510355" y="1561722"/>
            <a:ext cx="5243183" cy="0"/>
          </a:xfrm>
          <a:prstGeom prst="line">
            <a:avLst/>
          </a:prstGeom>
          <a:ln w="9525" cap="rnd">
            <a:solidFill>
              <a:schemeClr val="tx1">
                <a:lumMod val="60000"/>
                <a:lumOff val="40000"/>
              </a:schemeClr>
            </a:solidFill>
            <a:prstDash val="solid"/>
            <a:round/>
            <a:tailEnd type="arrow"/>
          </a:ln>
        </p:spPr>
        <p:style>
          <a:lnRef idx="1">
            <a:schemeClr val="accent1"/>
          </a:lnRef>
          <a:fillRef idx="0">
            <a:schemeClr val="accent1"/>
          </a:fillRef>
          <a:effectRef idx="0">
            <a:schemeClr val="accent1"/>
          </a:effectRef>
          <a:fontRef idx="minor">
            <a:schemeClr val="tx1"/>
          </a:fontRef>
        </p:style>
      </p:cxnSp>
      <p:sp>
        <p:nvSpPr>
          <p:cNvPr id="35" name="AutoShape 8">
            <a:extLst>
              <a:ext uri="{FF2B5EF4-FFF2-40B4-BE49-F238E27FC236}">
                <a16:creationId xmlns:a16="http://schemas.microsoft.com/office/drawing/2014/main" id="{96D985FF-0410-83B9-33D6-30B80C0A9D28}"/>
              </a:ext>
            </a:extLst>
          </p:cNvPr>
          <p:cNvSpPr>
            <a:spLocks noChangeArrowheads="1"/>
          </p:cNvSpPr>
          <p:nvPr/>
        </p:nvSpPr>
        <p:spPr bwMode="auto">
          <a:xfrm>
            <a:off x="6712553"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10</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36" name="AutoShape 8">
            <a:extLst>
              <a:ext uri="{FF2B5EF4-FFF2-40B4-BE49-F238E27FC236}">
                <a16:creationId xmlns:a16="http://schemas.microsoft.com/office/drawing/2014/main" id="{5C34EA89-2E7F-9E5D-6757-4ED4CF42FDD9}"/>
              </a:ext>
            </a:extLst>
          </p:cNvPr>
          <p:cNvSpPr>
            <a:spLocks noChangeArrowheads="1"/>
          </p:cNvSpPr>
          <p:nvPr/>
        </p:nvSpPr>
        <p:spPr bwMode="auto">
          <a:xfrm>
            <a:off x="6195384"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9</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3" name="AutoShape 8">
            <a:extLst>
              <a:ext uri="{FF2B5EF4-FFF2-40B4-BE49-F238E27FC236}">
                <a16:creationId xmlns:a16="http://schemas.microsoft.com/office/drawing/2014/main" id="{776FE068-7B5A-D42B-2565-8814DB2B8136}"/>
              </a:ext>
            </a:extLst>
          </p:cNvPr>
          <p:cNvSpPr>
            <a:spLocks noChangeArrowheads="1"/>
          </p:cNvSpPr>
          <p:nvPr/>
        </p:nvSpPr>
        <p:spPr bwMode="auto">
          <a:xfrm>
            <a:off x="7229722"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11</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4" name="AutoShape 8">
            <a:extLst>
              <a:ext uri="{FF2B5EF4-FFF2-40B4-BE49-F238E27FC236}">
                <a16:creationId xmlns:a16="http://schemas.microsoft.com/office/drawing/2014/main" id="{00B6A1AD-308A-5713-010E-3DF8F89D2BEE}"/>
              </a:ext>
            </a:extLst>
          </p:cNvPr>
          <p:cNvSpPr>
            <a:spLocks noChangeArrowheads="1"/>
          </p:cNvSpPr>
          <p:nvPr/>
        </p:nvSpPr>
        <p:spPr bwMode="auto">
          <a:xfrm>
            <a:off x="7746890"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5" name="AutoShape 8">
            <a:extLst>
              <a:ext uri="{FF2B5EF4-FFF2-40B4-BE49-F238E27FC236}">
                <a16:creationId xmlns:a16="http://schemas.microsoft.com/office/drawing/2014/main" id="{095123A9-96F7-CBC1-C16D-332BB60B148E}"/>
              </a:ext>
            </a:extLst>
          </p:cNvPr>
          <p:cNvSpPr>
            <a:spLocks noChangeArrowheads="1"/>
          </p:cNvSpPr>
          <p:nvPr/>
        </p:nvSpPr>
        <p:spPr bwMode="auto">
          <a:xfrm>
            <a:off x="8264059"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2026</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7" name="AutoShape 8">
            <a:extLst>
              <a:ext uri="{FF2B5EF4-FFF2-40B4-BE49-F238E27FC236}">
                <a16:creationId xmlns:a16="http://schemas.microsoft.com/office/drawing/2014/main" id="{0259DA41-2974-5195-6176-FADE5A5BB241}"/>
              </a:ext>
            </a:extLst>
          </p:cNvPr>
          <p:cNvSpPr>
            <a:spLocks noChangeArrowheads="1"/>
          </p:cNvSpPr>
          <p:nvPr/>
        </p:nvSpPr>
        <p:spPr bwMode="auto">
          <a:xfrm>
            <a:off x="9298397"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3</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cxnSp>
        <p:nvCxnSpPr>
          <p:cNvPr id="48" name="Straight Connector 75">
            <a:extLst>
              <a:ext uri="{FF2B5EF4-FFF2-40B4-BE49-F238E27FC236}">
                <a16:creationId xmlns:a16="http://schemas.microsoft.com/office/drawing/2014/main" id="{5EDF64B9-BF6C-C9CE-8E03-D3AED5189645}"/>
              </a:ext>
            </a:extLst>
          </p:cNvPr>
          <p:cNvCxnSpPr>
            <a:cxnSpLocks/>
          </p:cNvCxnSpPr>
          <p:nvPr/>
        </p:nvCxnSpPr>
        <p:spPr>
          <a:xfrm flipV="1">
            <a:off x="6136299"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9" name="Straight Connector 76">
            <a:extLst>
              <a:ext uri="{FF2B5EF4-FFF2-40B4-BE49-F238E27FC236}">
                <a16:creationId xmlns:a16="http://schemas.microsoft.com/office/drawing/2014/main" id="{058E9894-F5E5-9DA5-4C00-FF7D18783B0B}"/>
              </a:ext>
            </a:extLst>
          </p:cNvPr>
          <p:cNvCxnSpPr>
            <a:cxnSpLocks/>
          </p:cNvCxnSpPr>
          <p:nvPr/>
        </p:nvCxnSpPr>
        <p:spPr>
          <a:xfrm flipV="1">
            <a:off x="6653468"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0" name="Straight Connector 77">
            <a:extLst>
              <a:ext uri="{FF2B5EF4-FFF2-40B4-BE49-F238E27FC236}">
                <a16:creationId xmlns:a16="http://schemas.microsoft.com/office/drawing/2014/main" id="{4179B508-20BF-4480-A48B-686332DB215A}"/>
              </a:ext>
            </a:extLst>
          </p:cNvPr>
          <p:cNvCxnSpPr>
            <a:cxnSpLocks/>
          </p:cNvCxnSpPr>
          <p:nvPr/>
        </p:nvCxnSpPr>
        <p:spPr>
          <a:xfrm flipV="1">
            <a:off x="7170637"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1" name="Straight Connector 78">
            <a:extLst>
              <a:ext uri="{FF2B5EF4-FFF2-40B4-BE49-F238E27FC236}">
                <a16:creationId xmlns:a16="http://schemas.microsoft.com/office/drawing/2014/main" id="{14A9BE82-0561-841F-0CD8-5375CD32896F}"/>
              </a:ext>
            </a:extLst>
          </p:cNvPr>
          <p:cNvCxnSpPr>
            <a:cxnSpLocks/>
          </p:cNvCxnSpPr>
          <p:nvPr/>
        </p:nvCxnSpPr>
        <p:spPr>
          <a:xfrm flipV="1">
            <a:off x="7687805"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2" name="Straight Connector 79">
            <a:extLst>
              <a:ext uri="{FF2B5EF4-FFF2-40B4-BE49-F238E27FC236}">
                <a16:creationId xmlns:a16="http://schemas.microsoft.com/office/drawing/2014/main" id="{11436ADE-D734-8C15-A435-AAF22E5E960C}"/>
              </a:ext>
            </a:extLst>
          </p:cNvPr>
          <p:cNvCxnSpPr>
            <a:cxnSpLocks/>
          </p:cNvCxnSpPr>
          <p:nvPr/>
        </p:nvCxnSpPr>
        <p:spPr>
          <a:xfrm flipV="1">
            <a:off x="8204974"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3" name="Straight Connector 80">
            <a:extLst>
              <a:ext uri="{FF2B5EF4-FFF2-40B4-BE49-F238E27FC236}">
                <a16:creationId xmlns:a16="http://schemas.microsoft.com/office/drawing/2014/main" id="{93F20DE7-55DE-0A01-A93B-A784A6285BAC}"/>
              </a:ext>
            </a:extLst>
          </p:cNvPr>
          <p:cNvCxnSpPr>
            <a:cxnSpLocks/>
          </p:cNvCxnSpPr>
          <p:nvPr/>
        </p:nvCxnSpPr>
        <p:spPr>
          <a:xfrm flipV="1">
            <a:off x="8722143"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4" name="Straight Connector 81">
            <a:extLst>
              <a:ext uri="{FF2B5EF4-FFF2-40B4-BE49-F238E27FC236}">
                <a16:creationId xmlns:a16="http://schemas.microsoft.com/office/drawing/2014/main" id="{11E8DA0F-FA43-6C71-08D1-61FFB5034316}"/>
              </a:ext>
            </a:extLst>
          </p:cNvPr>
          <p:cNvCxnSpPr>
            <a:cxnSpLocks/>
          </p:cNvCxnSpPr>
          <p:nvPr/>
        </p:nvCxnSpPr>
        <p:spPr>
          <a:xfrm flipV="1">
            <a:off x="9239312" y="915128"/>
            <a:ext cx="0" cy="5527631"/>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5" name="Straight Connector 112">
            <a:extLst>
              <a:ext uri="{FF2B5EF4-FFF2-40B4-BE49-F238E27FC236}">
                <a16:creationId xmlns:a16="http://schemas.microsoft.com/office/drawing/2014/main" id="{88E98D5B-A695-CF47-3DA3-22883DF2CA11}"/>
              </a:ext>
            </a:extLst>
          </p:cNvPr>
          <p:cNvCxnSpPr>
            <a:cxnSpLocks/>
          </p:cNvCxnSpPr>
          <p:nvPr/>
        </p:nvCxnSpPr>
        <p:spPr>
          <a:xfrm flipV="1">
            <a:off x="9756475" y="986978"/>
            <a:ext cx="0" cy="5426171"/>
          </a:xfrm>
          <a:prstGeom prst="line">
            <a:avLst/>
          </a:prstGeom>
          <a:ln w="9049"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6" name="AutoShape 8">
            <a:extLst>
              <a:ext uri="{FF2B5EF4-FFF2-40B4-BE49-F238E27FC236}">
                <a16:creationId xmlns:a16="http://schemas.microsoft.com/office/drawing/2014/main" id="{713177A6-A78D-A535-3F52-9364EE870587}"/>
              </a:ext>
            </a:extLst>
          </p:cNvPr>
          <p:cNvSpPr>
            <a:spLocks noChangeArrowheads="1"/>
          </p:cNvSpPr>
          <p:nvPr/>
        </p:nvSpPr>
        <p:spPr bwMode="auto">
          <a:xfrm>
            <a:off x="8781228"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a:t>
            </a:r>
            <a:r>
              <a:rPr lang="ja-JP" altLang="en-US"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50" name="Rectangle 217">
            <a:extLst>
              <a:ext uri="{FF2B5EF4-FFF2-40B4-BE49-F238E27FC236}">
                <a16:creationId xmlns:a16="http://schemas.microsoft.com/office/drawing/2014/main" id="{031973A2-B19A-FB44-90D6-86CE92649E06}"/>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742950">
              <a:buFont typeface="Trebuchet MS" panose="020B0603020202020204" pitchFamily="34" charset="0"/>
              <a:buChar char="​"/>
            </a:pPr>
            <a:r>
              <a:rPr kumimoji="1" lang="ja-JP" altLang="en-US" sz="1200" kern="0" dirty="0">
                <a:solidFill>
                  <a:srgbClr val="575757"/>
                </a:solidFill>
                <a:latin typeface="Trebuchet MS" panose="020B0603020202020204" pitchFamily="34" charset="0"/>
                <a:ea typeface="Meiryo UI" panose="020B0604030504040204" pitchFamily="50" charset="-128"/>
              </a:rPr>
              <a:t>評価の観点：実証事業の計画性・実行性</a:t>
            </a:r>
          </a:p>
        </p:txBody>
      </p:sp>
      <p:sp>
        <p:nvSpPr>
          <p:cNvPr id="5" name="AutoShape 8">
            <a:extLst>
              <a:ext uri="{FF2B5EF4-FFF2-40B4-BE49-F238E27FC236}">
                <a16:creationId xmlns:a16="http://schemas.microsoft.com/office/drawing/2014/main" id="{02DE2353-DBB2-9620-7D53-19662358F7F3}"/>
              </a:ext>
            </a:extLst>
          </p:cNvPr>
          <p:cNvSpPr>
            <a:spLocks noChangeArrowheads="1"/>
          </p:cNvSpPr>
          <p:nvPr/>
        </p:nvSpPr>
        <p:spPr bwMode="auto">
          <a:xfrm>
            <a:off x="5172671"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7</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 name="AutoShape 8">
            <a:extLst>
              <a:ext uri="{FF2B5EF4-FFF2-40B4-BE49-F238E27FC236}">
                <a16:creationId xmlns:a16="http://schemas.microsoft.com/office/drawing/2014/main" id="{66E636C4-5C69-83B0-010E-286062A82DD4}"/>
              </a:ext>
            </a:extLst>
          </p:cNvPr>
          <p:cNvSpPr>
            <a:spLocks noChangeArrowheads="1"/>
          </p:cNvSpPr>
          <p:nvPr/>
        </p:nvSpPr>
        <p:spPr bwMode="auto">
          <a:xfrm>
            <a:off x="4655502"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2025</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6</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0" name="AutoShape 8">
            <a:extLst>
              <a:ext uri="{FF2B5EF4-FFF2-40B4-BE49-F238E27FC236}">
                <a16:creationId xmlns:a16="http://schemas.microsoft.com/office/drawing/2014/main" id="{B8C9E523-2E0A-4ABE-0588-F74A87663EF0}"/>
              </a:ext>
            </a:extLst>
          </p:cNvPr>
          <p:cNvSpPr>
            <a:spLocks noChangeArrowheads="1"/>
          </p:cNvSpPr>
          <p:nvPr/>
        </p:nvSpPr>
        <p:spPr bwMode="auto">
          <a:xfrm>
            <a:off x="5689840"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algn="ctr" defTabSz="742950" eaLnBrk="0" hangingPunct="0">
              <a:lnSpc>
                <a:spcPct val="90000"/>
              </a:lnSpc>
              <a:defRPr/>
            </a:pP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algn="ctr" defTabSz="742950" eaLnBrk="0" hangingPunct="0">
              <a:lnSpc>
                <a:spcPct val="90000"/>
              </a:lnSpc>
              <a:defRPr/>
            </a:pPr>
            <a:r>
              <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8</a:t>
            </a:r>
            <a:r>
              <a:rPr lang="ja-JP" altLang="en-US"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lang="en-US" altLang="ja-JP" sz="1200" dirty="0">
              <a:solidFill>
                <a:srgbClr val="575757"/>
              </a:solidFill>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cxnSp>
        <p:nvCxnSpPr>
          <p:cNvPr id="13" name="Straight Connector 75">
            <a:extLst>
              <a:ext uri="{FF2B5EF4-FFF2-40B4-BE49-F238E27FC236}">
                <a16:creationId xmlns:a16="http://schemas.microsoft.com/office/drawing/2014/main" id="{BE212935-7D24-01A6-F2D7-C0FC34EB7448}"/>
              </a:ext>
            </a:extLst>
          </p:cNvPr>
          <p:cNvCxnSpPr>
            <a:cxnSpLocks/>
          </p:cNvCxnSpPr>
          <p:nvPr/>
        </p:nvCxnSpPr>
        <p:spPr>
          <a:xfrm flipV="1">
            <a:off x="4596417"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Connector 76">
            <a:extLst>
              <a:ext uri="{FF2B5EF4-FFF2-40B4-BE49-F238E27FC236}">
                <a16:creationId xmlns:a16="http://schemas.microsoft.com/office/drawing/2014/main" id="{16EB1C33-A1B5-9E54-2DBA-488A463CD425}"/>
              </a:ext>
            </a:extLst>
          </p:cNvPr>
          <p:cNvCxnSpPr>
            <a:cxnSpLocks/>
          </p:cNvCxnSpPr>
          <p:nvPr/>
        </p:nvCxnSpPr>
        <p:spPr>
          <a:xfrm flipV="1">
            <a:off x="5113586"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2" name="Straight Connector 77">
            <a:extLst>
              <a:ext uri="{FF2B5EF4-FFF2-40B4-BE49-F238E27FC236}">
                <a16:creationId xmlns:a16="http://schemas.microsoft.com/office/drawing/2014/main" id="{E57B21B9-93FD-1A5C-AC9A-C9D8BE369E16}"/>
              </a:ext>
            </a:extLst>
          </p:cNvPr>
          <p:cNvCxnSpPr>
            <a:cxnSpLocks/>
          </p:cNvCxnSpPr>
          <p:nvPr/>
        </p:nvCxnSpPr>
        <p:spPr>
          <a:xfrm flipV="1">
            <a:off x="5630755"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46" name="Group 17">
            <a:extLst>
              <a:ext uri="{FF2B5EF4-FFF2-40B4-BE49-F238E27FC236}">
                <a16:creationId xmlns:a16="http://schemas.microsoft.com/office/drawing/2014/main" id="{CCBEDD56-050B-C5E0-0223-DF4499253CCF}"/>
              </a:ext>
            </a:extLst>
          </p:cNvPr>
          <p:cNvGrpSpPr/>
          <p:nvPr/>
        </p:nvGrpSpPr>
        <p:grpSpPr>
          <a:xfrm>
            <a:off x="4891357" y="1930463"/>
            <a:ext cx="589651" cy="210431"/>
            <a:chOff x="2798383" y="2487700"/>
            <a:chExt cx="1208216" cy="184666"/>
          </a:xfrm>
        </p:grpSpPr>
        <p:cxnSp>
          <p:nvCxnSpPr>
            <p:cNvPr id="58" name="直線矢印コネクタ 57">
              <a:extLst>
                <a:ext uri="{FF2B5EF4-FFF2-40B4-BE49-F238E27FC236}">
                  <a16:creationId xmlns:a16="http://schemas.microsoft.com/office/drawing/2014/main" id="{D66BF94E-D40E-53EA-1FA5-0ED27DD34C4D}"/>
                </a:ext>
              </a:extLst>
            </p:cNvPr>
            <p:cNvCxnSpPr/>
            <p:nvPr/>
          </p:nvCxnSpPr>
          <p:spPr>
            <a:xfrm>
              <a:off x="2798383" y="2672366"/>
              <a:ext cx="1208216" cy="0"/>
            </a:xfrm>
            <a:prstGeom prst="straightConnector1">
              <a:avLst/>
            </a:prstGeom>
            <a:ln w="19050" cap="rnd">
              <a:solidFill>
                <a:schemeClr val="bg1">
                  <a:lumMod val="5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9" name="Rectangle 82">
              <a:extLst>
                <a:ext uri="{FF2B5EF4-FFF2-40B4-BE49-F238E27FC236}">
                  <a16:creationId xmlns:a16="http://schemas.microsoft.com/office/drawing/2014/main" id="{BC0D1A21-77A1-7DEC-28C0-6F8BE296AAFE}"/>
                </a:ext>
              </a:extLst>
            </p:cNvPr>
            <p:cNvSpPr/>
            <p:nvPr/>
          </p:nvSpPr>
          <p:spPr>
            <a:xfrm>
              <a:off x="2798383" y="2487700"/>
              <a:ext cx="1208216" cy="184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chemeClr val="tx2">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defTabSz="742950">
                <a:tabLst>
                  <a:tab pos="217984" algn="l"/>
                </a:tabLst>
                <a:defRPr/>
              </a:pPr>
              <a:r>
                <a:rPr kumimoji="1"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XXX</a:t>
              </a:r>
              <a:endParaRPr kumimoji="1" 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grpSp>
      <p:sp>
        <p:nvSpPr>
          <p:cNvPr id="38" name="Rectangle 2">
            <a:extLst>
              <a:ext uri="{FF2B5EF4-FFF2-40B4-BE49-F238E27FC236}">
                <a16:creationId xmlns:a16="http://schemas.microsoft.com/office/drawing/2014/main" id="{467312A9-8829-E945-2B8B-2B245A5BDA36}"/>
              </a:ext>
            </a:extLst>
          </p:cNvPr>
          <p:cNvSpPr/>
          <p:nvPr/>
        </p:nvSpPr>
        <p:spPr>
          <a:xfrm>
            <a:off x="4743218" y="1672070"/>
            <a:ext cx="4854838" cy="4755961"/>
          </a:xfrm>
          <a:prstGeom prst="wedgeRectCallout">
            <a:avLst>
              <a:gd name="adj1" fmla="val -53630"/>
              <a:gd name="adj2" fmla="val -1719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200" kern="0" dirty="0">
                <a:solidFill>
                  <a:srgbClr val="575757"/>
                </a:solidFill>
                <a:latin typeface="Trebuchet MS" panose="020B0603020202020204" pitchFamily="34" charset="0"/>
                <a:ea typeface="Meiryo UI" panose="020B0604030504040204" pitchFamily="50" charset="-128"/>
              </a:rPr>
              <a:t>下記の例を参考にして縦軸の項目を記載</a:t>
            </a:r>
            <a:endParaRPr kumimoji="1" lang="en-US" altLang="ja-JP" sz="1200" kern="0" dirty="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事前準備 </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必要な項目を洗い出し、いつまでにどのプロセスを完了するかの観点で記載</a:t>
            </a:r>
            <a:r>
              <a:rPr kumimoji="1" lang="en-US" altLang="ja-JP" sz="1200" dirty="0">
                <a:solidFill>
                  <a:srgbClr val="575757"/>
                </a:solidFill>
                <a:latin typeface="Trebuchet MS" panose="020B0603020202020204" pitchFamily="34" charset="0"/>
                <a:ea typeface="Meiryo UI" panose="020B0604030504040204" pitchFamily="50" charset="-128"/>
              </a:rPr>
              <a:t>)</a:t>
            </a:r>
            <a:endParaRPr kumimoji="1" lang="ja-JP" altLang="en-US" sz="1200" dirty="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免許取得</a:t>
            </a:r>
            <a:endParaRPr kumimoji="1" lang="en-US" altLang="ja-JP" sz="1200" dirty="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契約締結</a:t>
            </a: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機器調達</a:t>
            </a: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ネットワーク設計・施工</a:t>
            </a: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ソリューション開発　等</a:t>
            </a:r>
          </a:p>
          <a:p>
            <a:pPr marL="263250" lvl="1"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実証 </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実証の</a:t>
            </a:r>
            <a:r>
              <a:rPr kumimoji="1" lang="en-US" altLang="ja-JP" sz="1200" dirty="0" err="1">
                <a:solidFill>
                  <a:srgbClr val="575757"/>
                </a:solidFill>
                <a:latin typeface="Trebuchet MS" panose="020B0603020202020204" pitchFamily="34" charset="0"/>
                <a:ea typeface="Meiryo UI" panose="020B0604030504040204" pitchFamily="50" charset="-128"/>
              </a:rPr>
              <a:t>PDCA</a:t>
            </a:r>
            <a:r>
              <a:rPr kumimoji="1" lang="ja-JP" altLang="en-US" sz="1200" dirty="0">
                <a:solidFill>
                  <a:srgbClr val="575757"/>
                </a:solidFill>
                <a:latin typeface="Trebuchet MS" panose="020B0603020202020204" pitchFamily="34" charset="0"/>
                <a:ea typeface="Meiryo UI" panose="020B0604030504040204" pitchFamily="50" charset="-128"/>
              </a:rPr>
              <a:t>サイクルをどのタイミングで回していくのかの観点で記載</a:t>
            </a:r>
            <a:r>
              <a:rPr kumimoji="1" lang="en-US" altLang="ja-JP" sz="1200" dirty="0">
                <a:solidFill>
                  <a:srgbClr val="575757"/>
                </a:solidFill>
                <a:latin typeface="Trebuchet MS" panose="020B0603020202020204" pitchFamily="34" charset="0"/>
                <a:ea typeface="Meiryo UI" panose="020B0604030504040204" pitchFamily="50" charset="-128"/>
              </a:rPr>
              <a:t>)</a:t>
            </a:r>
            <a:endParaRPr kumimoji="1" lang="ja-JP" altLang="en-US" sz="1200" dirty="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実行</a:t>
            </a: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成果・課題の分析</a:t>
            </a:r>
            <a:endParaRPr kumimoji="1" lang="en-US" altLang="ja-JP" sz="1200" dirty="0">
              <a:solidFill>
                <a:srgbClr val="575757"/>
              </a:solidFill>
              <a:latin typeface="Trebuchet MS" panose="020B0603020202020204" pitchFamily="34" charset="0"/>
              <a:ea typeface="Meiryo UI" panose="020B0604030504040204" pitchFamily="50" charset="-128"/>
            </a:endParaRPr>
          </a:p>
          <a:p>
            <a:pPr marL="526500" lvl="2"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フィードバック　等</a:t>
            </a:r>
            <a:endParaRPr kumimoji="1" lang="en-US" altLang="ja-JP" sz="1200" dirty="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実装計画の具体化　</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検討のタイミングの観点で記載</a:t>
            </a:r>
            <a:r>
              <a:rPr kumimoji="1" lang="en-US" altLang="ja-JP" sz="1200" dirty="0">
                <a:solidFill>
                  <a:srgbClr val="575757"/>
                </a:solidFill>
                <a:latin typeface="Trebuchet MS" panose="020B0603020202020204" pitchFamily="34" charset="0"/>
                <a:ea typeface="Meiryo UI" panose="020B0604030504040204" pitchFamily="50" charset="-128"/>
              </a:rPr>
              <a:t>)</a:t>
            </a:r>
          </a:p>
          <a:p>
            <a:pPr marL="263250" lvl="1" indent="-175500" defTabSz="742950">
              <a:buClr>
                <a:srgbClr val="FF8D36"/>
              </a:buClr>
              <a:buFont typeface="Trebuchet MS" panose="020B0603020202020204" pitchFamily="34" charset="0"/>
              <a:buChar char="•"/>
              <a:defRPr/>
            </a:pPr>
            <a:r>
              <a:rPr kumimoji="1" lang="ja-JP" altLang="en-US" sz="1200" dirty="0">
                <a:solidFill>
                  <a:srgbClr val="575757"/>
                </a:solidFill>
                <a:latin typeface="Trebuchet MS" panose="020B0603020202020204" pitchFamily="34" charset="0"/>
                <a:ea typeface="Meiryo UI" panose="020B0604030504040204" pitchFamily="50" charset="-128"/>
              </a:rPr>
              <a:t>成果の取りまとめ </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着手・完了時期確認の観点で記載</a:t>
            </a:r>
            <a:r>
              <a:rPr kumimoji="1" lang="en-US" altLang="ja-JP" sz="1200" dirty="0">
                <a:solidFill>
                  <a:srgbClr val="575757"/>
                </a:solidFill>
                <a:latin typeface="Trebuchet MS" panose="020B0603020202020204" pitchFamily="34" charset="0"/>
                <a:ea typeface="Meiryo UI" panose="020B0604030504040204" pitchFamily="50" charset="-128"/>
              </a:rPr>
              <a:t>)</a:t>
            </a:r>
          </a:p>
          <a:p>
            <a:pPr marL="87750" lvl="1" defTabSz="742950">
              <a:buClr>
                <a:srgbClr val="FF8222"/>
              </a:buClr>
              <a:defRPr/>
            </a:pPr>
            <a:r>
              <a:rPr kumimoji="1" lang="ja-JP" altLang="en-US" sz="1200" dirty="0">
                <a:solidFill>
                  <a:srgbClr val="575757"/>
                </a:solidFill>
                <a:latin typeface="Trebuchet MS" panose="020B0603020202020204" pitchFamily="34" charset="0"/>
                <a:ea typeface="Meiryo UI" panose="020B0604030504040204" pitchFamily="50" charset="-128"/>
              </a:rPr>
              <a:t>等</a:t>
            </a:r>
            <a:endParaRPr kumimoji="1" lang="en-US" altLang="ja-JP" sz="1200" dirty="0">
              <a:solidFill>
                <a:srgbClr val="575757"/>
              </a:solidFill>
              <a:latin typeface="Trebuchet MS" panose="020B0603020202020204" pitchFamily="34" charset="0"/>
              <a:ea typeface="Meiryo UI" panose="020B0604030504040204" pitchFamily="50" charset="-128"/>
            </a:endParaRPr>
          </a:p>
          <a:p>
            <a:pPr marL="263250" lvl="1" indent="-175500" defTabSz="742950">
              <a:buClr>
                <a:srgbClr val="FF8222"/>
              </a:buClr>
              <a:buFont typeface="Trebuchet MS" panose="020B0603020202020204" pitchFamily="34" charset="0"/>
              <a:buChar char="•"/>
              <a:defRPr/>
            </a:pPr>
            <a:endParaRPr kumimoji="1" lang="ja-JP" altLang="en-US" sz="1200" dirty="0">
              <a:solidFill>
                <a:srgbClr val="575757"/>
              </a:solidFill>
              <a:latin typeface="Trebuchet MS" panose="020B0603020202020204" pitchFamily="34" charset="0"/>
              <a:ea typeface="Meiryo UI" panose="020B0604030504040204" pitchFamily="50" charset="-128"/>
            </a:endParaRPr>
          </a:p>
          <a:p>
            <a:pPr marL="87750" lvl="1" defTabSz="742950">
              <a:buClr>
                <a:srgbClr val="FF8222"/>
              </a:buClr>
              <a:defRPr/>
            </a:pPr>
            <a:r>
              <a:rPr kumimoji="1" lang="ja-JP" altLang="en-US" sz="1200" kern="0" dirty="0">
                <a:solidFill>
                  <a:srgbClr val="575757"/>
                </a:solidFill>
                <a:latin typeface="Trebuchet MS" panose="020B0603020202020204" pitchFamily="34" charset="0"/>
                <a:ea typeface="Meiryo UI" panose="020B0604030504040204" pitchFamily="50" charset="-128"/>
              </a:rPr>
              <a:t>尚、書類の不備等があると再委託契約に時間かかり、実証開始が遅れる可能性があるため、余裕を持ったスケジュールを組んでおくこと。</a:t>
            </a:r>
            <a:r>
              <a:rPr kumimoji="1" lang="en-US" altLang="ja-JP" sz="1200" kern="0" dirty="0">
                <a:solidFill>
                  <a:srgbClr val="575757"/>
                </a:solidFill>
                <a:latin typeface="Trebuchet MS" panose="020B0603020202020204" pitchFamily="34" charset="0"/>
                <a:ea typeface="Meiryo UI" panose="020B0604030504040204" pitchFamily="50" charset="-128"/>
              </a:rPr>
              <a:t>(</a:t>
            </a:r>
            <a:r>
              <a:rPr kumimoji="1" lang="ja-JP" altLang="en-US" sz="1200" kern="0" dirty="0">
                <a:solidFill>
                  <a:srgbClr val="575757"/>
                </a:solidFill>
                <a:latin typeface="Trebuchet MS" panose="020B0603020202020204" pitchFamily="34" charset="0"/>
                <a:ea typeface="Meiryo UI" panose="020B0604030504040204" pitchFamily="50" charset="-128"/>
              </a:rPr>
              <a:t>順調に進めば</a:t>
            </a:r>
            <a:r>
              <a:rPr kumimoji="1" lang="en-US" altLang="ja-JP" sz="1200" kern="0" dirty="0">
                <a:solidFill>
                  <a:srgbClr val="575757"/>
                </a:solidFill>
                <a:latin typeface="Trebuchet MS" panose="020B0603020202020204" pitchFamily="34" charset="0"/>
                <a:ea typeface="Meiryo UI" panose="020B0604030504040204" pitchFamily="50" charset="-128"/>
              </a:rPr>
              <a:t>6</a:t>
            </a:r>
            <a:r>
              <a:rPr kumimoji="1" lang="ja-JP" altLang="en-US" sz="1200" kern="0" dirty="0">
                <a:solidFill>
                  <a:srgbClr val="575757"/>
                </a:solidFill>
                <a:latin typeface="Trebuchet MS" panose="020B0603020202020204" pitchFamily="34" charset="0"/>
                <a:ea typeface="Meiryo UI" panose="020B0604030504040204" pitchFamily="50" charset="-128"/>
              </a:rPr>
              <a:t>月半ばには実証が開始できるようなスケジュールになるが、更に</a:t>
            </a:r>
            <a:r>
              <a:rPr kumimoji="1" lang="en-US" altLang="ja-JP" sz="1200" kern="0" dirty="0">
                <a:solidFill>
                  <a:srgbClr val="575757"/>
                </a:solidFill>
                <a:latin typeface="Trebuchet MS" panose="020B0603020202020204" pitchFamily="34" charset="0"/>
                <a:ea typeface="Meiryo UI" panose="020B0604030504040204" pitchFamily="50" charset="-128"/>
              </a:rPr>
              <a:t>1</a:t>
            </a:r>
            <a:r>
              <a:rPr kumimoji="1" lang="ja-JP" altLang="en-US" sz="1200" kern="0" dirty="0">
                <a:solidFill>
                  <a:srgbClr val="575757"/>
                </a:solidFill>
                <a:latin typeface="Trebuchet MS" panose="020B0603020202020204" pitchFamily="34" charset="0"/>
                <a:ea typeface="Meiryo UI" panose="020B0604030504040204" pitchFamily="50" charset="-128"/>
              </a:rPr>
              <a:t>か月程度遅れても挽回できるようなスケジュールを設定しておくこと</a:t>
            </a:r>
            <a:r>
              <a:rPr kumimoji="1" lang="en-US" altLang="ja-JP" sz="1200" kern="0" dirty="0">
                <a:solidFill>
                  <a:srgbClr val="575757"/>
                </a:solidFill>
                <a:latin typeface="Trebuchet MS" panose="020B0603020202020204" pitchFamily="34" charset="0"/>
                <a:ea typeface="Meiryo UI" panose="020B0604030504040204" pitchFamily="50" charset="-128"/>
              </a:rPr>
              <a:t>)</a:t>
            </a:r>
            <a:endParaRPr kumimoji="1" lang="ja-JP" altLang="en-US" sz="1200" kern="0" dirty="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7033419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EE4P_STYLE_ID" val="0fbcd015-fbac-494c-bcad-77fcf24a62f5"/>
</p:tagLst>
</file>

<file path=ppt/tags/tag10.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1.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2.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3.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4.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7.xml><?xml version="1.0" encoding="utf-8"?>
<p:tagLst xmlns:a="http://schemas.openxmlformats.org/drawingml/2006/main" xmlns:r="http://schemas.openxmlformats.org/officeDocument/2006/relationships" xmlns:p="http://schemas.openxmlformats.org/presentationml/2006/main">
  <p:tag name="EE4P_SMART_ELEMENT_INVERTED" val="1"/>
</p:tagLst>
</file>

<file path=ppt/tags/tag1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2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4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46.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1.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2.xml><?xml version="1.0" encoding="utf-8"?>
<a:theme xmlns:a="http://schemas.openxmlformats.org/drawingml/2006/main" name="4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pFill/>
        <a:ln w="76200">
          <a:gradFill flip="none" rotWithShape="1">
            <a:gsLst>
              <a:gs pos="0">
                <a:schemeClr val="accent2"/>
              </a:gs>
              <a:gs pos="100000">
                <a:schemeClr val="tx2"/>
              </a:gs>
            </a:gsLst>
            <a:lin ang="2700000" scaled="1"/>
            <a:tileRect/>
          </a:gradFill>
        </a:ln>
      </a:spPr>
      <a:bodyPr lIns="0" tIns="0" rIns="0" bIns="0" rtlCol="0" anchor="ctr"/>
      <a:lstStyle>
        <a:defPPr algn="ctr">
          <a:lnSpc>
            <a:spcPct val="95000"/>
          </a:lnSpc>
          <a:defRPr sz="2000" kern="0" dirty="0" smtClean="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D0FD4A8DAF05E499AF02B575CC670D6" ma:contentTypeVersion="15" ma:contentTypeDescription="新しいドキュメントを作成します。" ma:contentTypeScope="" ma:versionID="5840c5e5cfea199d07d6667c4ee74677">
  <xsd:schema xmlns:xsd="http://www.w3.org/2001/XMLSchema" xmlns:xs="http://www.w3.org/2001/XMLSchema" xmlns:p="http://schemas.microsoft.com/office/2006/metadata/properties" xmlns:ns2="87c57fd4-e6b1-4cf6-9723-831ad817bb93" xmlns:ns3="956f8374-eac6-4c01-9e9a-c7d7573af740" targetNamespace="http://schemas.microsoft.com/office/2006/metadata/properties" ma:root="true" ma:fieldsID="6025ce2d40adc1bebc96a3b8c92ce328" ns2:_="" ns3:_="">
    <xsd:import namespace="87c57fd4-e6b1-4cf6-9723-831ad817bb93"/>
    <xsd:import namespace="956f8374-eac6-4c01-9e9a-c7d7573af74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TaxCatchAll" minOccurs="0"/>
                <xsd:element ref="ns2:MediaServiceOCR" minOccurs="0"/>
                <xsd:element ref="ns2:lcf76f155ced4ddcb4097134ff3c332f"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c57fd4-e6b1-4cf6-9723-831ad817bb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56f8374-eac6-4c01-9e9a-c7d7573af740"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4f4c2df7-119e-42eb-b5ef-c638e6a4a2bd}" ma:internalName="TaxCatchAll" ma:showField="CatchAllData" ma:web="956f8374-eac6-4c01-9e9a-c7d7573af74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87c57fd4-e6b1-4cf6-9723-831ad817bb93">
      <Terms xmlns="http://schemas.microsoft.com/office/infopath/2007/PartnerControls"/>
    </lcf76f155ced4ddcb4097134ff3c332f>
    <TaxCatchAll xmlns="956f8374-eac6-4c01-9e9a-c7d7573af740"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7985984-F216-4E9A-81A8-38AF4AE370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c57fd4-e6b1-4cf6-9723-831ad817bb93"/>
    <ds:schemaRef ds:uri="956f8374-eac6-4c01-9e9a-c7d7573af7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C0415B-4C76-4947-A3B4-0D1FD06B2CC0}">
  <ds:schemaRefs>
    <ds:schemaRef ds:uri="http://schemas.microsoft.com/office/2006/metadata/properties"/>
    <ds:schemaRef ds:uri="http://schemas.microsoft.com/office/infopath/2007/PartnerControls"/>
    <ds:schemaRef ds:uri="87c57fd4-e6b1-4cf6-9723-831ad817bb93"/>
    <ds:schemaRef ds:uri="956f8374-eac6-4c01-9e9a-c7d7573af740"/>
  </ds:schemaRefs>
</ds:datastoreItem>
</file>

<file path=customXml/itemProps3.xml><?xml version="1.0" encoding="utf-8"?>
<ds:datastoreItem xmlns:ds="http://schemas.openxmlformats.org/officeDocument/2006/customXml" ds:itemID="{58D00573-C82A-4831-AE78-3CCEB4482D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4386</Words>
  <Application>Microsoft Office PowerPoint</Application>
  <PresentationFormat>A4 210 x 297 mm</PresentationFormat>
  <Paragraphs>722</Paragraphs>
  <Slides>17</Slides>
  <Notes>4</Notes>
  <HiddenSlides>0</HiddenSlides>
  <MMClips>0</MMClips>
  <ScaleCrop>false</ScaleCrop>
  <HeadingPairs>
    <vt:vector size="10" baseType="variant">
      <vt:variant>
        <vt:lpstr>使用されているフォント</vt:lpstr>
      </vt:variant>
      <vt:variant>
        <vt:i4>3</vt:i4>
      </vt:variant>
      <vt:variant>
        <vt:lpstr>テーマ</vt:lpstr>
      </vt:variant>
      <vt:variant>
        <vt:i4>2</vt:i4>
      </vt:variant>
      <vt:variant>
        <vt:lpstr>埋め込まれた OLE サーバー</vt:lpstr>
      </vt:variant>
      <vt:variant>
        <vt:i4>1</vt:i4>
      </vt:variant>
      <vt:variant>
        <vt:lpstr>スライド タイトル</vt:lpstr>
      </vt:variant>
      <vt:variant>
        <vt:i4>17</vt:i4>
      </vt:variant>
      <vt:variant>
        <vt:lpstr>目的別スライド ショー</vt:lpstr>
      </vt:variant>
      <vt:variant>
        <vt:i4>1</vt:i4>
      </vt:variant>
    </vt:vector>
  </HeadingPairs>
  <TitlesOfParts>
    <vt:vector size="24" baseType="lpstr">
      <vt:lpstr>Meiryo UI</vt:lpstr>
      <vt:lpstr>Arial</vt:lpstr>
      <vt:lpstr>Trebuchet MS</vt:lpstr>
      <vt:lpstr>2_BCG Grid 16:9</vt:lpstr>
      <vt:lpstr>4_BCG Grid 16:9</vt:lpstr>
      <vt:lpstr>think-cellスライド</vt:lpstr>
      <vt:lpstr>PowerPoint プレゼンテーション</vt:lpstr>
      <vt:lpstr> 地域の課題と目指す姿</vt:lpstr>
      <vt:lpstr>これまでの取り組み状況と今後の実現ステップ</vt:lpstr>
      <vt:lpstr>成果 (アウトカム) 指標 a. ロジックツリー</vt:lpstr>
      <vt:lpstr>PowerPoint プレゼンテーション</vt:lpstr>
      <vt:lpstr>ソリューション等の採用理由 a.他ソリューションに対する優位性・新規性</vt:lpstr>
      <vt:lpstr>ソリューション等の採用理由 b.無線通信技術の優位性</vt:lpstr>
      <vt:lpstr>実証内容</vt:lpstr>
      <vt:lpstr>実証計画</vt:lpstr>
      <vt:lpstr>実証費用</vt:lpstr>
      <vt:lpstr>サイバーセキュリティ対策</vt:lpstr>
      <vt:lpstr>実装・展開計画</vt:lpstr>
      <vt:lpstr> 期待効果/資金計画_導入先</vt:lpstr>
      <vt:lpstr> 期待効果の根拠_導入先 </vt:lpstr>
      <vt:lpstr> 期待効果/資金計画_販売主体</vt:lpstr>
      <vt:lpstr> 期待効果の根拠_販売主体 </vt:lpstr>
      <vt:lpstr>「デジ活」中山間地域への登録事業</vt:lpstr>
      <vt:lpstr>Format Guide Workshop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2025-02-12T10:37:31Z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0d5c4f4-7a29-4385-b7a5-afbe2154ae6f_SiteId">
    <vt:lpwstr>2dfb2f0b-4d21-4268-9559-72926144c918</vt:lpwstr>
  </property>
  <property fmtid="{D5CDD505-2E9C-101B-9397-08002B2CF9AE}" pid="3" name="MSIP_Label_b0d5c4f4-7a29-4385-b7a5-afbe2154ae6f_Method">
    <vt:lpwstr>Standard</vt:lpwstr>
  </property>
  <property fmtid="{D5CDD505-2E9C-101B-9397-08002B2CF9AE}" pid="4" name="MSIP_Label_b0d5c4f4-7a29-4385-b7a5-afbe2154ae6f_SetDate">
    <vt:lpwstr>2025-01-30T07:28:48Z</vt:lpwstr>
  </property>
  <property fmtid="{D5CDD505-2E9C-101B-9397-08002B2CF9AE}" pid="5" name="MediaServiceImageTags">
    <vt:lpwstr/>
  </property>
  <property fmtid="{D5CDD505-2E9C-101B-9397-08002B2CF9AE}" pid="6" name="MSIP_Label_b0d5c4f4-7a29-4385-b7a5-afbe2154ae6f_Name">
    <vt:lpwstr>Confidential</vt:lpwstr>
  </property>
  <property fmtid="{D5CDD505-2E9C-101B-9397-08002B2CF9AE}" pid="7" name="ContentTypeId">
    <vt:lpwstr>0x0101004D0FD4A8DAF05E499AF02B575CC670D6</vt:lpwstr>
  </property>
  <property fmtid="{D5CDD505-2E9C-101B-9397-08002B2CF9AE}" pid="8" name="MSIP_Label_b0d5c4f4-7a29-4385-b7a5-afbe2154ae6f_ActionId">
    <vt:lpwstr>63f3cd00-8e18-4019-a8d9-36935411bce6</vt:lpwstr>
  </property>
  <property fmtid="{D5CDD505-2E9C-101B-9397-08002B2CF9AE}" pid="9" name="MSIP_Label_b0d5c4f4-7a29-4385-b7a5-afbe2154ae6f_Enabled">
    <vt:lpwstr>true</vt:lpwstr>
  </property>
  <property fmtid="{D5CDD505-2E9C-101B-9397-08002B2CF9AE}" pid="10" name="MSIP_Label_b0d5c4f4-7a29-4385-b7a5-afbe2154ae6f_ContentBits">
    <vt:lpwstr>0</vt:lpwstr>
  </property>
</Properties>
</file>