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3"/>
  </p:handoutMasterIdLst>
  <p:sldIdLst>
    <p:sldId id="257" r:id="rId2"/>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279201-95FA-47DF-ABF8-1D8396D998B3}" v="3" dt="2025-03-05T06:40:42.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1" autoAdjust="0"/>
    <p:restoredTop sz="90929"/>
  </p:normalViewPr>
  <p:slideViewPr>
    <p:cSldViewPr>
      <p:cViewPr varScale="1">
        <p:scale>
          <a:sx n="79" d="100"/>
          <a:sy n="79" d="100"/>
        </p:scale>
        <p:origin x="1062"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handoutMasters/handoutMaster1.xml" Type="http://schemas.openxmlformats.org/officeDocument/2006/relationships/handout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revisionInfo.xml" Type="http://schemas.microsoft.com/office/2015/10/relationships/revisionInfo"/></Relationships>
</file>

<file path=ppt/handoutMasters/_rels/handoutMaster1.xml.rels><?xml version="1.0" encoding="UTF-8" standalone="yes"?><Relationships xmlns="http://schemas.openxmlformats.org/package/2006/relationships"><Relationship Id="rId1" Target="../theme/theme2.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9" name="Rectangle 1027"/>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100" name="Rectangle 1028"/>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101" name="Rectangle 1029"/>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E1F4A0-B4E6-455C-8133-68875631A137}" type="slidenum">
              <a:rPr lang="en-US" altLang="ja-JP"/>
              <a:pPr>
                <a:defRPr/>
              </a:pPr>
              <a:t>‹#›</a:t>
            </a:fld>
            <a:endParaRPr lang="en-US" altLang="ja-JP"/>
          </a:p>
        </p:txBody>
      </p:sp>
    </p:spTree>
    <p:extLst>
      <p:ext uri="{BB962C8B-B14F-4D97-AF65-F5344CB8AC3E}">
        <p14:creationId xmlns:p14="http://schemas.microsoft.com/office/powerpoint/2010/main" val="2183713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378280-D146-4E48-9C5E-9F73F26D0694}" type="slidenum">
              <a:rPr lang="en-US" altLang="ja-JP"/>
              <a:pPr>
                <a:defRPr/>
              </a:pPr>
              <a:t>‹#›</a:t>
            </a:fld>
            <a:endParaRPr lang="en-US" altLang="ja-JP"/>
          </a:p>
        </p:txBody>
      </p:sp>
    </p:spTree>
    <p:extLst>
      <p:ext uri="{BB962C8B-B14F-4D97-AF65-F5344CB8AC3E}">
        <p14:creationId xmlns:p14="http://schemas.microsoft.com/office/powerpoint/2010/main" val="169577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C9BF03-F888-493F-BA64-9641C6F76E8A}" type="slidenum">
              <a:rPr lang="en-US" altLang="ja-JP"/>
              <a:pPr>
                <a:defRPr/>
              </a:pPr>
              <a:t>‹#›</a:t>
            </a:fld>
            <a:endParaRPr lang="en-US" altLang="ja-JP"/>
          </a:p>
        </p:txBody>
      </p:sp>
    </p:spTree>
    <p:extLst>
      <p:ext uri="{BB962C8B-B14F-4D97-AF65-F5344CB8AC3E}">
        <p14:creationId xmlns:p14="http://schemas.microsoft.com/office/powerpoint/2010/main" val="642106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543084-BA2A-4816-9503-6594FDEB663C}" type="slidenum">
              <a:rPr lang="en-US" altLang="ja-JP"/>
              <a:pPr>
                <a:defRPr/>
              </a:pPr>
              <a:t>‹#›</a:t>
            </a:fld>
            <a:endParaRPr lang="en-US" altLang="ja-JP"/>
          </a:p>
        </p:txBody>
      </p:sp>
    </p:spTree>
    <p:extLst>
      <p:ext uri="{BB962C8B-B14F-4D97-AF65-F5344CB8AC3E}">
        <p14:creationId xmlns:p14="http://schemas.microsoft.com/office/powerpoint/2010/main" val="428487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EE692B-5C88-40C4-AEB3-83EFDCFAED76}" type="slidenum">
              <a:rPr lang="en-US" altLang="ja-JP"/>
              <a:pPr>
                <a:defRPr/>
              </a:pPr>
              <a:t>‹#›</a:t>
            </a:fld>
            <a:endParaRPr lang="en-US" altLang="ja-JP"/>
          </a:p>
        </p:txBody>
      </p:sp>
    </p:spTree>
    <p:extLst>
      <p:ext uri="{BB962C8B-B14F-4D97-AF65-F5344CB8AC3E}">
        <p14:creationId xmlns:p14="http://schemas.microsoft.com/office/powerpoint/2010/main" val="89399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BAA8ABA-D22D-4EDF-BBCD-4AC8AB475958}" type="slidenum">
              <a:rPr lang="en-US" altLang="ja-JP"/>
              <a:pPr>
                <a:defRPr/>
              </a:pPr>
              <a:t>‹#›</a:t>
            </a:fld>
            <a:endParaRPr lang="en-US" altLang="ja-JP"/>
          </a:p>
        </p:txBody>
      </p:sp>
    </p:spTree>
    <p:extLst>
      <p:ext uri="{BB962C8B-B14F-4D97-AF65-F5344CB8AC3E}">
        <p14:creationId xmlns:p14="http://schemas.microsoft.com/office/powerpoint/2010/main" val="140687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1A9205B-EF37-4991-B7EC-9F927AC71C5B}" type="slidenum">
              <a:rPr lang="en-US" altLang="ja-JP"/>
              <a:pPr>
                <a:defRPr/>
              </a:pPr>
              <a:t>‹#›</a:t>
            </a:fld>
            <a:endParaRPr lang="en-US" altLang="ja-JP"/>
          </a:p>
        </p:txBody>
      </p:sp>
    </p:spTree>
    <p:extLst>
      <p:ext uri="{BB962C8B-B14F-4D97-AF65-F5344CB8AC3E}">
        <p14:creationId xmlns:p14="http://schemas.microsoft.com/office/powerpoint/2010/main" val="109760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8664C0A-9733-419F-86E7-05E942232B27}" type="slidenum">
              <a:rPr lang="en-US" altLang="ja-JP"/>
              <a:pPr>
                <a:defRPr/>
              </a:pPr>
              <a:t>‹#›</a:t>
            </a:fld>
            <a:endParaRPr lang="en-US" altLang="ja-JP"/>
          </a:p>
        </p:txBody>
      </p:sp>
    </p:spTree>
    <p:extLst>
      <p:ext uri="{BB962C8B-B14F-4D97-AF65-F5344CB8AC3E}">
        <p14:creationId xmlns:p14="http://schemas.microsoft.com/office/powerpoint/2010/main" val="398508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FE72C2B-AA80-4930-A4C5-45F0471087B3}" type="slidenum">
              <a:rPr lang="en-US" altLang="ja-JP"/>
              <a:pPr>
                <a:defRPr/>
              </a:pPr>
              <a:t>‹#›</a:t>
            </a:fld>
            <a:endParaRPr lang="en-US" altLang="ja-JP"/>
          </a:p>
        </p:txBody>
      </p:sp>
    </p:spTree>
    <p:extLst>
      <p:ext uri="{BB962C8B-B14F-4D97-AF65-F5344CB8AC3E}">
        <p14:creationId xmlns:p14="http://schemas.microsoft.com/office/powerpoint/2010/main" val="364788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0D8B943-F03A-4236-A347-2B41CA05038B}" type="slidenum">
              <a:rPr lang="en-US" altLang="ja-JP"/>
              <a:pPr>
                <a:defRPr/>
              </a:pPr>
              <a:t>‹#›</a:t>
            </a:fld>
            <a:endParaRPr lang="en-US" altLang="ja-JP"/>
          </a:p>
        </p:txBody>
      </p:sp>
    </p:spTree>
    <p:extLst>
      <p:ext uri="{BB962C8B-B14F-4D97-AF65-F5344CB8AC3E}">
        <p14:creationId xmlns:p14="http://schemas.microsoft.com/office/powerpoint/2010/main" val="170780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1DEF36-A812-4DCE-B3C5-9924087D75AF}" type="slidenum">
              <a:rPr lang="en-US" altLang="ja-JP"/>
              <a:pPr>
                <a:defRPr/>
              </a:pPr>
              <a:t>‹#›</a:t>
            </a:fld>
            <a:endParaRPr lang="en-US" altLang="ja-JP"/>
          </a:p>
        </p:txBody>
      </p:sp>
    </p:spTree>
    <p:extLst>
      <p:ext uri="{BB962C8B-B14F-4D97-AF65-F5344CB8AC3E}">
        <p14:creationId xmlns:p14="http://schemas.microsoft.com/office/powerpoint/2010/main" val="952193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FE92A75-2636-46AE-9E29-4B142D0F247E}" type="slidenum">
              <a:rPr lang="en-US" altLang="ja-JP"/>
              <a:pPr>
                <a:defRPr/>
              </a:pPr>
              <a:t>‹#›</a:t>
            </a:fld>
            <a:endParaRPr lang="en-US" altLang="ja-JP"/>
          </a:p>
        </p:txBody>
      </p:sp>
    </p:spTree>
    <p:extLst>
      <p:ext uri="{BB962C8B-B14F-4D97-AF65-F5344CB8AC3E}">
        <p14:creationId xmlns:p14="http://schemas.microsoft.com/office/powerpoint/2010/main" val="181442190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0A10D4-784A-4EA2-BB73-7C8F385602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直線コネクタ 66"/>
          <p:cNvCxnSpPr/>
          <p:nvPr/>
        </p:nvCxnSpPr>
        <p:spPr>
          <a:xfrm>
            <a:off x="6558513" y="3330745"/>
            <a:ext cx="0" cy="4395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3" name="Line 269"/>
          <p:cNvSpPr>
            <a:spLocks noChangeShapeType="1"/>
          </p:cNvSpPr>
          <p:nvPr/>
        </p:nvSpPr>
        <p:spPr bwMode="auto">
          <a:xfrm>
            <a:off x="6541516" y="1770740"/>
            <a:ext cx="2443932"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cxnSp>
        <p:nvCxnSpPr>
          <p:cNvPr id="99" name="直線コネクタ 98"/>
          <p:cNvCxnSpPr/>
          <p:nvPr/>
        </p:nvCxnSpPr>
        <p:spPr>
          <a:xfrm>
            <a:off x="8659865" y="3790922"/>
            <a:ext cx="0" cy="62062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108" name="Text Box 328"/>
          <p:cNvSpPr txBox="1">
            <a:spLocks noChangeArrowheads="1"/>
          </p:cNvSpPr>
          <p:nvPr/>
        </p:nvSpPr>
        <p:spPr bwMode="auto">
          <a:xfrm>
            <a:off x="567488" y="5344011"/>
            <a:ext cx="6401735" cy="10618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just"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凡例</a:t>
            </a:r>
          </a:p>
          <a:p>
            <a:pPr marL="0" marR="0" lvl="0" indent="0" algn="just"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・○Ｃ</a:t>
            </a: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○Ｃ</a:t>
            </a: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○Ｃ</a:t>
            </a: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○Ｃ</a:t>
            </a: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　　　　　　　　　　　　　　　　　　　　　　　　　既設タップオフ（クロージャー）</a:t>
            </a:r>
            <a:endPar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endParaRPr>
          </a:p>
          <a:p>
            <a:pPr marL="0" marR="0" lvl="0" indent="0" algn="just" defTabSz="914400" rtl="0" eaLnBrk="1" fontAlgn="base" latinLnBrk="0" hangingPunct="1">
              <a:lnSpc>
                <a:spcPct val="100000"/>
              </a:lnSpc>
              <a:spcBef>
                <a:spcPct val="5000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　↑全芯数</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新設</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更改</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芯数</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補助対象芯数</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使用芯数</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敷設距離　　　　　　　　　　　　　　</a:t>
            </a: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新設タップオフ（クロージャー）</a:t>
            </a:r>
          </a:p>
          <a:p>
            <a:pPr marL="0" marR="0" lvl="0" indent="0" algn="just"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　　　　　補助対象（ＦＴＴＨ化）　　　　　　　　　　　　　　　　　　　　　 既設ノード</a:t>
            </a:r>
          </a:p>
          <a:p>
            <a:pPr marL="0" marR="0" lvl="0" indent="0" algn="just"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　　　　　既設　　　　　　　　　　　　　　　　　　　　　　　　　　　　　</a:t>
            </a:r>
          </a:p>
        </p:txBody>
      </p:sp>
      <p:sp>
        <p:nvSpPr>
          <p:cNvPr id="2054" name="Rectangle 2"/>
          <p:cNvSpPr>
            <a:spLocks noGrp="1" noChangeArrowheads="1"/>
          </p:cNvSpPr>
          <p:nvPr>
            <p:ph type="ctrTitle"/>
          </p:nvPr>
        </p:nvSpPr>
        <p:spPr>
          <a:xfrm>
            <a:off x="428229" y="512490"/>
            <a:ext cx="2651919" cy="533400"/>
          </a:xfrm>
        </p:spPr>
        <p:txBody>
          <a:bodyPr/>
          <a:lstStyle/>
          <a:p>
            <a:pPr algn="l" eaLnBrk="1" hangingPunct="1"/>
            <a:r>
              <a:rPr lang="en-US" altLang="ja-JP" sz="2000"/>
              <a:t>○○</a:t>
            </a:r>
            <a:r>
              <a:rPr lang="ja-JP" altLang="en-US" sz="2000"/>
              <a:t>共聴回線</a:t>
            </a:r>
            <a:r>
              <a:rPr lang="ja-JP" altLang="en-US" sz="2000" dirty="0"/>
              <a:t>系統図</a:t>
            </a:r>
          </a:p>
        </p:txBody>
      </p:sp>
      <p:sp>
        <p:nvSpPr>
          <p:cNvPr id="2055" name="Text Box 231"/>
          <p:cNvSpPr txBox="1">
            <a:spLocks noChangeArrowheads="1"/>
          </p:cNvSpPr>
          <p:nvPr/>
        </p:nvSpPr>
        <p:spPr bwMode="auto">
          <a:xfrm>
            <a:off x="577850" y="188640"/>
            <a:ext cx="28892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（記載イメージ）</a:t>
            </a:r>
          </a:p>
        </p:txBody>
      </p:sp>
      <p:sp>
        <p:nvSpPr>
          <p:cNvPr id="2056" name="Text Box 233"/>
          <p:cNvSpPr txBox="1">
            <a:spLocks noChangeArrowheads="1"/>
          </p:cNvSpPr>
          <p:nvPr/>
        </p:nvSpPr>
        <p:spPr bwMode="auto">
          <a:xfrm>
            <a:off x="818622" y="4112617"/>
            <a:ext cx="937286" cy="46166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058" name="Oval 235"/>
          <p:cNvSpPr>
            <a:spLocks noChangeArrowheads="1"/>
          </p:cNvSpPr>
          <p:nvPr/>
        </p:nvSpPr>
        <p:spPr bwMode="auto">
          <a:xfrm>
            <a:off x="1031876" y="4131667"/>
            <a:ext cx="46778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ja-JP"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059" name="AutoShape 236"/>
          <p:cNvSpPr>
            <a:spLocks noChangeArrowheads="1"/>
          </p:cNvSpPr>
          <p:nvPr/>
        </p:nvSpPr>
        <p:spPr bwMode="auto">
          <a:xfrm rot="5400000">
            <a:off x="1145118" y="4172148"/>
            <a:ext cx="323850" cy="350838"/>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063" name="Line 242"/>
          <p:cNvSpPr>
            <a:spLocks noChangeShapeType="1"/>
          </p:cNvSpPr>
          <p:nvPr/>
        </p:nvSpPr>
        <p:spPr bwMode="auto">
          <a:xfrm flipH="1">
            <a:off x="4404387" y="1766269"/>
            <a:ext cx="1719" cy="2598762"/>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067" name="Line 249"/>
          <p:cNvSpPr>
            <a:spLocks noChangeShapeType="1"/>
          </p:cNvSpPr>
          <p:nvPr/>
        </p:nvSpPr>
        <p:spPr bwMode="auto">
          <a:xfrm>
            <a:off x="6564770" y="1801195"/>
            <a:ext cx="0" cy="1513673"/>
          </a:xfrm>
          <a:prstGeom prst="line">
            <a:avLst/>
          </a:prstGeom>
          <a:noFill/>
          <a:ln w="1587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084" name="Rectangle 268"/>
          <p:cNvSpPr>
            <a:spLocks noChangeArrowheads="1"/>
          </p:cNvSpPr>
          <p:nvPr/>
        </p:nvSpPr>
        <p:spPr bwMode="auto">
          <a:xfrm rot="2640000">
            <a:off x="4719272" y="6000425"/>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085" name="Line 269"/>
          <p:cNvSpPr>
            <a:spLocks noChangeShapeType="1"/>
          </p:cNvSpPr>
          <p:nvPr/>
        </p:nvSpPr>
        <p:spPr bwMode="auto">
          <a:xfrm flipV="1">
            <a:off x="6605155" y="3316695"/>
            <a:ext cx="1779639"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086" name="Oval 238"/>
          <p:cNvSpPr>
            <a:spLocks noChangeArrowheads="1"/>
          </p:cNvSpPr>
          <p:nvPr/>
        </p:nvSpPr>
        <p:spPr bwMode="auto">
          <a:xfrm>
            <a:off x="4319657" y="4275335"/>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 name="Oval 275"/>
          <p:cNvSpPr>
            <a:spLocks noChangeArrowheads="1"/>
          </p:cNvSpPr>
          <p:nvPr/>
        </p:nvSpPr>
        <p:spPr bwMode="auto">
          <a:xfrm>
            <a:off x="4719108" y="5597942"/>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110" name="Text Box 334"/>
          <p:cNvSpPr txBox="1">
            <a:spLocks noChangeArrowheads="1"/>
          </p:cNvSpPr>
          <p:nvPr/>
        </p:nvSpPr>
        <p:spPr bwMode="auto">
          <a:xfrm>
            <a:off x="4131799" y="4449167"/>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01</a:t>
            </a:r>
          </a:p>
        </p:txBody>
      </p:sp>
      <p:sp>
        <p:nvSpPr>
          <p:cNvPr id="2111" name="Text Box 335"/>
          <p:cNvSpPr txBox="1">
            <a:spLocks noChangeArrowheads="1"/>
          </p:cNvSpPr>
          <p:nvPr/>
        </p:nvSpPr>
        <p:spPr bwMode="auto">
          <a:xfrm>
            <a:off x="3952525" y="3037783"/>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02</a:t>
            </a:r>
          </a:p>
        </p:txBody>
      </p:sp>
      <p:sp>
        <p:nvSpPr>
          <p:cNvPr id="2112" name="Text Box 336"/>
          <p:cNvSpPr txBox="1">
            <a:spLocks noChangeArrowheads="1"/>
          </p:cNvSpPr>
          <p:nvPr/>
        </p:nvSpPr>
        <p:spPr bwMode="auto">
          <a:xfrm>
            <a:off x="8216746" y="411484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03</a:t>
            </a:r>
          </a:p>
        </p:txBody>
      </p:sp>
      <p:sp>
        <p:nvSpPr>
          <p:cNvPr id="2113" name="Text Box 337"/>
          <p:cNvSpPr txBox="1">
            <a:spLocks noChangeArrowheads="1"/>
          </p:cNvSpPr>
          <p:nvPr/>
        </p:nvSpPr>
        <p:spPr bwMode="auto">
          <a:xfrm>
            <a:off x="6082856" y="3610803"/>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FF0000"/>
                </a:solidFill>
                <a:effectLst/>
                <a:uLnTx/>
                <a:uFillTx/>
                <a:latin typeface="ＭＳ ゴシック" pitchFamily="49" charset="-128"/>
                <a:ea typeface="ＭＳ ゴシック" pitchFamily="49" charset="-128"/>
                <a:cs typeface="+mn-cs"/>
              </a:rPr>
              <a:t>05</a:t>
            </a:r>
          </a:p>
        </p:txBody>
      </p:sp>
      <p:sp>
        <p:nvSpPr>
          <p:cNvPr id="2122" name="Oval 349"/>
          <p:cNvSpPr>
            <a:spLocks noChangeArrowheads="1"/>
          </p:cNvSpPr>
          <p:nvPr/>
        </p:nvSpPr>
        <p:spPr bwMode="auto">
          <a:xfrm>
            <a:off x="4719108" y="5774327"/>
            <a:ext cx="156502" cy="144462"/>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2123" name="Text Box 350"/>
          <p:cNvSpPr txBox="1">
            <a:spLocks noChangeArrowheads="1"/>
          </p:cNvSpPr>
          <p:nvPr/>
        </p:nvSpPr>
        <p:spPr bwMode="auto">
          <a:xfrm>
            <a:off x="8384794" y="352753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FF0000"/>
                </a:solidFill>
                <a:effectLst/>
                <a:uLnTx/>
                <a:uFillTx/>
                <a:latin typeface="ＭＳ ゴシック" pitchFamily="49" charset="-128"/>
                <a:ea typeface="ＭＳ ゴシック" pitchFamily="49" charset="-128"/>
                <a:cs typeface="+mn-cs"/>
              </a:rPr>
              <a:t>04</a:t>
            </a:r>
          </a:p>
        </p:txBody>
      </p:sp>
      <p:sp>
        <p:nvSpPr>
          <p:cNvPr id="2127" name="Rectangle 358"/>
          <p:cNvSpPr>
            <a:spLocks noChangeArrowheads="1"/>
          </p:cNvSpPr>
          <p:nvPr/>
        </p:nvSpPr>
        <p:spPr bwMode="auto">
          <a:xfrm>
            <a:off x="2511514" y="4357763"/>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20C/20C/20C/18C/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endParaRPr>
          </a:p>
        </p:txBody>
      </p:sp>
      <p:sp>
        <p:nvSpPr>
          <p:cNvPr id="95" name="Rectangle 287"/>
          <p:cNvSpPr>
            <a:spLocks noChangeArrowheads="1"/>
          </p:cNvSpPr>
          <p:nvPr/>
        </p:nvSpPr>
        <p:spPr bwMode="auto">
          <a:xfrm rot="2640000">
            <a:off x="8932000" y="1698509"/>
            <a:ext cx="156501" cy="144462"/>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cxnSp>
        <p:nvCxnSpPr>
          <p:cNvPr id="4" name="直線コネクタ 3"/>
          <p:cNvCxnSpPr/>
          <p:nvPr/>
        </p:nvCxnSpPr>
        <p:spPr>
          <a:xfrm>
            <a:off x="6537176" y="3352874"/>
            <a:ext cx="1928326" cy="4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082" name="Oval 256"/>
          <p:cNvSpPr>
            <a:spLocks noChangeArrowheads="1"/>
          </p:cNvSpPr>
          <p:nvPr/>
        </p:nvSpPr>
        <p:spPr bwMode="auto">
          <a:xfrm>
            <a:off x="8579990" y="3725103"/>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16" name="Oval 270"/>
          <p:cNvSpPr>
            <a:spLocks noChangeArrowheads="1"/>
          </p:cNvSpPr>
          <p:nvPr/>
        </p:nvSpPr>
        <p:spPr bwMode="auto">
          <a:xfrm>
            <a:off x="6484021" y="2187846"/>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17" name="Rectangle 358"/>
          <p:cNvSpPr>
            <a:spLocks noChangeArrowheads="1"/>
          </p:cNvSpPr>
          <p:nvPr/>
        </p:nvSpPr>
        <p:spPr bwMode="auto">
          <a:xfrm>
            <a:off x="5894666" y="4407145"/>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4C/4C/4C/4C/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p:txBody>
      </p:sp>
      <p:sp>
        <p:nvSpPr>
          <p:cNvPr id="118" name="Rectangle 358"/>
          <p:cNvSpPr>
            <a:spLocks noChangeArrowheads="1"/>
          </p:cNvSpPr>
          <p:nvPr/>
        </p:nvSpPr>
        <p:spPr bwMode="auto">
          <a:xfrm>
            <a:off x="8645993" y="3912495"/>
            <a:ext cx="11027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4C/4C/4C/2C/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（■■地区）</a:t>
            </a:r>
            <a:endPar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endParaRPr>
          </a:p>
        </p:txBody>
      </p:sp>
      <p:sp>
        <p:nvSpPr>
          <p:cNvPr id="121" name="Rectangle 358"/>
          <p:cNvSpPr>
            <a:spLocks noChangeArrowheads="1"/>
          </p:cNvSpPr>
          <p:nvPr/>
        </p:nvSpPr>
        <p:spPr bwMode="auto">
          <a:xfrm>
            <a:off x="6528074" y="3546826"/>
            <a:ext cx="11027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4C/4C/4C/2C/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（■■地区）</a:t>
            </a:r>
            <a:endPar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endParaRPr>
          </a:p>
        </p:txBody>
      </p:sp>
      <p:sp>
        <p:nvSpPr>
          <p:cNvPr id="122" name="Rectangle 358"/>
          <p:cNvSpPr>
            <a:spLocks noChangeArrowheads="1"/>
          </p:cNvSpPr>
          <p:nvPr/>
        </p:nvSpPr>
        <p:spPr bwMode="auto">
          <a:xfrm>
            <a:off x="4389165" y="2953230"/>
            <a:ext cx="16675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12C/12C/0C/10C/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既設の光ファイバーを活用</a:t>
            </a:r>
            <a:endPar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endParaRPr>
          </a:p>
        </p:txBody>
      </p:sp>
      <p:sp>
        <p:nvSpPr>
          <p:cNvPr id="123" name="Rectangle 358"/>
          <p:cNvSpPr>
            <a:spLocks noChangeArrowheads="1"/>
          </p:cNvSpPr>
          <p:nvPr/>
        </p:nvSpPr>
        <p:spPr bwMode="auto">
          <a:xfrm>
            <a:off x="6998381" y="3067436"/>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4C/0C/0C/4C/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p:txBody>
      </p:sp>
      <p:sp>
        <p:nvSpPr>
          <p:cNvPr id="124" name="Rectangle 358"/>
          <p:cNvSpPr>
            <a:spLocks noChangeArrowheads="1"/>
          </p:cNvSpPr>
          <p:nvPr/>
        </p:nvSpPr>
        <p:spPr bwMode="auto">
          <a:xfrm>
            <a:off x="3209342" y="3613351"/>
            <a:ext cx="12668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16C/0C/0C/14C/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既設の光ファイバーを活用</a:t>
            </a:r>
            <a:endPar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endParaRPr>
          </a:p>
        </p:txBody>
      </p:sp>
      <p:sp>
        <p:nvSpPr>
          <p:cNvPr id="125" name="Rectangle 358"/>
          <p:cNvSpPr>
            <a:spLocks noChangeArrowheads="1"/>
          </p:cNvSpPr>
          <p:nvPr/>
        </p:nvSpPr>
        <p:spPr bwMode="auto">
          <a:xfrm>
            <a:off x="3459602" y="2472836"/>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4C/0C/0C/4C/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p:txBody>
      </p:sp>
      <p:sp>
        <p:nvSpPr>
          <p:cNvPr id="127" name="Rectangle 358"/>
          <p:cNvSpPr>
            <a:spLocks noChangeArrowheads="1"/>
          </p:cNvSpPr>
          <p:nvPr/>
        </p:nvSpPr>
        <p:spPr bwMode="auto">
          <a:xfrm>
            <a:off x="5682387" y="2535413"/>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4C/0C/0C/4C/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p:txBody>
      </p:sp>
      <p:sp>
        <p:nvSpPr>
          <p:cNvPr id="129" name="Rectangle 358"/>
          <p:cNvSpPr>
            <a:spLocks noChangeArrowheads="1"/>
          </p:cNvSpPr>
          <p:nvPr/>
        </p:nvSpPr>
        <p:spPr bwMode="auto">
          <a:xfrm>
            <a:off x="7064329" y="1783732"/>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4C/0C/0C/4C/</a:t>
            </a:r>
            <a:r>
              <a:rPr kumimoji="1" lang="ja-JP" altLang="en-US"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a:t>
            </a:r>
            <a:r>
              <a:rPr kumimoji="1" lang="en-US" altLang="ja-JP" sz="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m</a:t>
            </a:r>
          </a:p>
        </p:txBody>
      </p:sp>
      <p:sp>
        <p:nvSpPr>
          <p:cNvPr id="61" name="Text Box 335"/>
          <p:cNvSpPr txBox="1">
            <a:spLocks noChangeArrowheads="1"/>
          </p:cNvSpPr>
          <p:nvPr/>
        </p:nvSpPr>
        <p:spPr bwMode="auto">
          <a:xfrm>
            <a:off x="8033096" y="3001992"/>
            <a:ext cx="54156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FF0000"/>
                </a:solidFill>
                <a:effectLst/>
                <a:uLnTx/>
                <a:uFillTx/>
                <a:latin typeface="ＭＳ ゴシック" pitchFamily="49" charset="-128"/>
                <a:ea typeface="ＭＳ ゴシック" pitchFamily="49" charset="-128"/>
                <a:cs typeface="+mn-cs"/>
              </a:rPr>
              <a:t>A</a:t>
            </a:r>
          </a:p>
        </p:txBody>
      </p:sp>
      <p:sp>
        <p:nvSpPr>
          <p:cNvPr id="62" name="Text Box 335"/>
          <p:cNvSpPr txBox="1">
            <a:spLocks noChangeArrowheads="1"/>
          </p:cNvSpPr>
          <p:nvPr/>
        </p:nvSpPr>
        <p:spPr bwMode="auto">
          <a:xfrm>
            <a:off x="3952525" y="1467552"/>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B</a:t>
            </a:r>
          </a:p>
        </p:txBody>
      </p:sp>
      <p:sp>
        <p:nvSpPr>
          <p:cNvPr id="63" name="Text Box 335"/>
          <p:cNvSpPr txBox="1">
            <a:spLocks noChangeArrowheads="1"/>
          </p:cNvSpPr>
          <p:nvPr/>
        </p:nvSpPr>
        <p:spPr bwMode="auto">
          <a:xfrm>
            <a:off x="8624896" y="146990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C</a:t>
            </a:r>
          </a:p>
        </p:txBody>
      </p:sp>
      <p:cxnSp>
        <p:nvCxnSpPr>
          <p:cNvPr id="64" name="直線コネクタ 63"/>
          <p:cNvCxnSpPr>
            <a:stCxn id="2056" idx="3"/>
          </p:cNvCxnSpPr>
          <p:nvPr/>
        </p:nvCxnSpPr>
        <p:spPr>
          <a:xfrm>
            <a:off x="1755908" y="4343450"/>
            <a:ext cx="6913878" cy="148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5" name="Oval 270"/>
          <p:cNvSpPr>
            <a:spLocks noChangeArrowheads="1"/>
          </p:cNvSpPr>
          <p:nvPr/>
        </p:nvSpPr>
        <p:spPr bwMode="auto">
          <a:xfrm>
            <a:off x="6473248" y="3711593"/>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76" name="Oval 270"/>
          <p:cNvSpPr>
            <a:spLocks noChangeArrowheads="1"/>
          </p:cNvSpPr>
          <p:nvPr/>
        </p:nvSpPr>
        <p:spPr bwMode="auto">
          <a:xfrm>
            <a:off x="8579990" y="4292800"/>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77" name="Text Box 337"/>
          <p:cNvSpPr txBox="1">
            <a:spLocks noChangeArrowheads="1"/>
          </p:cNvSpPr>
          <p:nvPr/>
        </p:nvSpPr>
        <p:spPr bwMode="auto">
          <a:xfrm>
            <a:off x="6122459" y="202979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07</a:t>
            </a:r>
          </a:p>
        </p:txBody>
      </p:sp>
      <p:sp>
        <p:nvSpPr>
          <p:cNvPr id="78" name="Text Box 337"/>
          <p:cNvSpPr txBox="1">
            <a:spLocks noChangeArrowheads="1"/>
          </p:cNvSpPr>
          <p:nvPr/>
        </p:nvSpPr>
        <p:spPr bwMode="auto">
          <a:xfrm>
            <a:off x="6150053" y="306245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06</a:t>
            </a:r>
          </a:p>
        </p:txBody>
      </p:sp>
      <p:cxnSp>
        <p:nvCxnSpPr>
          <p:cNvPr id="69" name="直線コネクタ 68"/>
          <p:cNvCxnSpPr/>
          <p:nvPr/>
        </p:nvCxnSpPr>
        <p:spPr>
          <a:xfrm flipV="1">
            <a:off x="748421" y="6078193"/>
            <a:ext cx="354267" cy="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9" name="Line 269"/>
          <p:cNvSpPr>
            <a:spLocks noChangeShapeType="1"/>
          </p:cNvSpPr>
          <p:nvPr/>
        </p:nvSpPr>
        <p:spPr bwMode="auto">
          <a:xfrm>
            <a:off x="4394466" y="3316611"/>
            <a:ext cx="1086363" cy="85"/>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115" name="Oval 270"/>
          <p:cNvSpPr>
            <a:spLocks noChangeArrowheads="1"/>
          </p:cNvSpPr>
          <p:nvPr/>
        </p:nvSpPr>
        <p:spPr bwMode="auto">
          <a:xfrm>
            <a:off x="6480262" y="3242637"/>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83" name="Line 269"/>
          <p:cNvSpPr>
            <a:spLocks noChangeShapeType="1"/>
          </p:cNvSpPr>
          <p:nvPr/>
        </p:nvSpPr>
        <p:spPr bwMode="auto">
          <a:xfrm>
            <a:off x="5552735" y="3331535"/>
            <a:ext cx="894025" cy="8408"/>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68" name="Rectangle 299"/>
          <p:cNvSpPr>
            <a:spLocks noChangeArrowheads="1"/>
          </p:cNvSpPr>
          <p:nvPr/>
        </p:nvSpPr>
        <p:spPr bwMode="auto">
          <a:xfrm rot="2640000">
            <a:off x="4333143" y="3250453"/>
            <a:ext cx="156501" cy="144462"/>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70" name="Oval 270"/>
          <p:cNvSpPr>
            <a:spLocks noChangeArrowheads="1"/>
          </p:cNvSpPr>
          <p:nvPr/>
        </p:nvSpPr>
        <p:spPr bwMode="auto">
          <a:xfrm>
            <a:off x="4330806" y="1700808"/>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71" name="Oval 256"/>
          <p:cNvSpPr>
            <a:spLocks noChangeArrowheads="1"/>
          </p:cNvSpPr>
          <p:nvPr/>
        </p:nvSpPr>
        <p:spPr bwMode="auto">
          <a:xfrm>
            <a:off x="8409384" y="3284984"/>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65" name="Text Box 329"/>
          <p:cNvSpPr txBox="1">
            <a:spLocks noChangeArrowheads="1"/>
          </p:cNvSpPr>
          <p:nvPr/>
        </p:nvSpPr>
        <p:spPr bwMode="auto">
          <a:xfrm>
            <a:off x="3049189" y="325959"/>
            <a:ext cx="3748051" cy="78483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just" defTabSz="914400" rtl="0" eaLnBrk="1" fontAlgn="base" latinLnBrk="0" hangingPunct="1">
              <a:lnSpc>
                <a:spcPct val="100000"/>
              </a:lnSpc>
              <a:spcBef>
                <a:spcPct val="50000"/>
              </a:spcBef>
              <a:spcAft>
                <a:spcPct val="0"/>
              </a:spcAft>
              <a:buClrTx/>
              <a:buSzTx/>
              <a:buFontTx/>
              <a:buNone/>
              <a:tabLst/>
              <a:defRPr/>
            </a:pPr>
            <a:r>
              <a:rPr kumimoji="1" lang="en-US" altLang="ja-JP" sz="10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a:t>
            </a:r>
            <a:r>
              <a:rPr kumimoji="1" lang="ja-JP" altLang="en-US" sz="10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回線系統図については、各団体（事業者）の使用する様式を使用して差支えないが少なくとも以下の内容が分かるものであること。</a:t>
            </a:r>
            <a:endParaRPr kumimoji="1" lang="en-US" altLang="ja-JP" sz="10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endParaRPr>
          </a:p>
          <a:p>
            <a:pPr marL="0" marR="0" lvl="0" indent="0" algn="just" defTabSz="914400" rtl="0" eaLnBrk="1" fontAlgn="base" latinLnBrk="0" hangingPunct="1">
              <a:lnSpc>
                <a:spcPct val="100000"/>
              </a:lnSpc>
              <a:spcBef>
                <a:spcPct val="50000"/>
              </a:spcBef>
              <a:spcAft>
                <a:spcPct val="0"/>
              </a:spcAft>
              <a:buClrTx/>
              <a:buSzTx/>
              <a:buFontTx/>
              <a:buNone/>
              <a:tabLst/>
              <a:defRPr/>
            </a:pPr>
            <a:r>
              <a:rPr kumimoji="1" lang="ja-JP" altLang="en-US" sz="10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○回線系統図は、現行ネットワークを図示したもの及び補助事業で整備した後のネットワークを図示したものの２種類を作成すること。</a:t>
            </a:r>
          </a:p>
        </p:txBody>
      </p:sp>
      <p:sp>
        <p:nvSpPr>
          <p:cNvPr id="66" name="AutoShape 360"/>
          <p:cNvSpPr>
            <a:spLocks noChangeArrowheads="1"/>
          </p:cNvSpPr>
          <p:nvPr/>
        </p:nvSpPr>
        <p:spPr bwMode="auto">
          <a:xfrm>
            <a:off x="4678693" y="4785352"/>
            <a:ext cx="4876470" cy="432370"/>
          </a:xfrm>
          <a:prstGeom prst="wedgeRectCallout">
            <a:avLst>
              <a:gd name="adj1" fmla="val 31643"/>
              <a:gd name="adj2" fmla="val -120201"/>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末端は、ＦＴＴＨであれば、ＰＯＮ方式の場合、分岐装置までの配置が把握できること、また、ＳＳ方式の場合は、加入者に最も近接しているカプラまで把握できるものとする。</a:t>
            </a:r>
          </a:p>
        </p:txBody>
      </p:sp>
      <p:sp>
        <p:nvSpPr>
          <p:cNvPr id="74" name="AutoShape 342"/>
          <p:cNvSpPr>
            <a:spLocks noChangeArrowheads="1"/>
          </p:cNvSpPr>
          <p:nvPr/>
        </p:nvSpPr>
        <p:spPr bwMode="auto">
          <a:xfrm>
            <a:off x="1102688" y="4707137"/>
            <a:ext cx="3373470" cy="785802"/>
          </a:xfrm>
          <a:prstGeom prst="wedgeRectCallout">
            <a:avLst>
              <a:gd name="adj1" fmla="val -55516"/>
              <a:gd name="adj2" fmla="val 48888"/>
            </a:avLst>
          </a:prstGeom>
          <a:solidFill>
            <a:schemeClr val="bg1"/>
          </a:solidFill>
          <a:ln w="9525">
            <a:solidFill>
              <a:srgbClr val="0000FF"/>
            </a:solidFill>
            <a:miter lim="800000"/>
            <a:headEnd/>
            <a:tailEnd/>
          </a:ln>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凡例を必ずつけること。</a:t>
            </a:r>
            <a:endParaRPr kumimoji="1" lang="en-US" altLang="ja-JP"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また、本事業で新設（更新）する光ファイバーに、補助対象部分と、補助対象外部分が含まれる場合は、凡例で明示すること。</a:t>
            </a:r>
            <a:endParaRPr kumimoji="1" lang="en-US" altLang="ja-JP"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　（例）</a:t>
            </a:r>
            <a:r>
              <a:rPr kumimoji="1" lang="ja-JP" altLang="en-US" sz="800" b="0" i="0" u="none" strike="noStrike" kern="1200" cap="none" spc="0" normalizeH="0" baseline="0" noProof="0" dirty="0">
                <a:ln>
                  <a:noFill/>
                </a:ln>
                <a:solidFill>
                  <a:srgbClr val="FF0000"/>
                </a:solidFill>
                <a:effectLst/>
                <a:uLnTx/>
                <a:uFillTx/>
                <a:latin typeface="Times New Roman" pitchFamily="18" charset="0"/>
                <a:ea typeface="ＭＳ Ｐゴシック" pitchFamily="50" charset="-128"/>
                <a:cs typeface="+mn-cs"/>
              </a:rPr>
              <a:t>赤･･･補助対象部分</a:t>
            </a:r>
            <a:endParaRPr kumimoji="1" lang="en-US" altLang="ja-JP"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　　　　青･･･補助対象外部分</a:t>
            </a:r>
            <a:endParaRPr kumimoji="1" lang="en-US" altLang="ja-JP"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　　　　</a:t>
            </a:r>
            <a:r>
              <a:rPr kumimoji="1" lang="ja-JP" altLang="en-US" sz="800" b="0" i="0" u="none" strike="noStrike" kern="1200" cap="none" spc="0" normalizeH="0" baseline="0" noProof="0" dirty="0">
                <a:ln>
                  <a:noFill/>
                </a:ln>
                <a:solidFill>
                  <a:srgbClr val="008000"/>
                </a:solidFill>
                <a:effectLst/>
                <a:uLnTx/>
                <a:uFillTx/>
                <a:latin typeface="Times New Roman" pitchFamily="18" charset="0"/>
                <a:ea typeface="ＭＳ Ｐゴシック" pitchFamily="50" charset="-128"/>
                <a:cs typeface="+mn-cs"/>
              </a:rPr>
              <a:t>緑･･･共有部分</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84" name="AutoShape 359"/>
          <p:cNvSpPr>
            <a:spLocks noChangeArrowheads="1"/>
          </p:cNvSpPr>
          <p:nvPr/>
        </p:nvSpPr>
        <p:spPr bwMode="auto">
          <a:xfrm>
            <a:off x="1094832" y="3075826"/>
            <a:ext cx="2651919" cy="360363"/>
          </a:xfrm>
          <a:prstGeom prst="wedgeRectCallout">
            <a:avLst>
              <a:gd name="adj1" fmla="val 35907"/>
              <a:gd name="adj2" fmla="val 101230"/>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FF"/>
                </a:solidFill>
                <a:effectLst/>
                <a:uLnTx/>
                <a:uFillTx/>
                <a:latin typeface="Times New Roman" pitchFamily="18" charset="0"/>
                <a:ea typeface="ＭＳ Ｐゴシック" pitchFamily="50" charset="-128"/>
                <a:cs typeface="+mn-cs"/>
              </a:rPr>
              <a:t>既存の光ファイバーを使用する場合には、その芯線数、距離を明示するとともに、その旨を記載すること。</a:t>
            </a:r>
          </a:p>
        </p:txBody>
      </p:sp>
      <p:sp>
        <p:nvSpPr>
          <p:cNvPr id="86" name="Line 269"/>
          <p:cNvSpPr>
            <a:spLocks noChangeShapeType="1"/>
          </p:cNvSpPr>
          <p:nvPr/>
        </p:nvSpPr>
        <p:spPr bwMode="auto">
          <a:xfrm>
            <a:off x="728373" y="6297589"/>
            <a:ext cx="354267"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391</Words>
  <PresentationFormat>A4 210 x 297 mm</PresentationFormat>
  <Paragraphs>42</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ゴシック</vt:lpstr>
      <vt:lpstr>Times New Roman</vt:lpstr>
      <vt:lpstr>標準デザイン</vt:lpstr>
      <vt:lpstr>○○共聴回線系統図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