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5613" cy="993933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5266C-029E-4575-894F-1833983A3920}" v="3" dt="2025-03-06T09:02:45.95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7" d="100"/>
          <a:sy n="57" d="100"/>
        </p:scale>
        <p:origin x="882" y="8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presProps.xml" Type="http://schemas.openxmlformats.org/officeDocument/2006/relationships/presProps"/><Relationship Id="rId4" Target="viewProps.xml" Type="http://schemas.openxmlformats.org/officeDocument/2006/relationships/viewProps"/><Relationship Id="rId5" Target="theme/theme1.xml" Type="http://schemas.openxmlformats.org/officeDocument/2006/relationships/theme"/><Relationship Id="rId6" Target="tableStyles.xml" Type="http://schemas.openxmlformats.org/officeDocument/2006/relationships/tableStyles"/><Relationship Id="rId7" Target="revisionInfo.xml" Type="http://schemas.microsoft.com/office/2015/10/relationships/revisionInfo"/></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2025/3/6</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0C03D1-248D-47BA-9603-C104C4C1AD54}"/>
              </a:ext>
            </a:extLst>
          </p:cNvPr>
          <p:cNvGrpSpPr/>
          <p:nvPr/>
        </p:nvGrpSpPr>
        <p:grpSpPr>
          <a:xfrm>
            <a:off x="107917" y="123286"/>
            <a:ext cx="12567393" cy="9036051"/>
            <a:chOff x="64098" y="75073"/>
            <a:chExt cx="12567393" cy="9036051"/>
          </a:xfrm>
        </p:grpSpPr>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 y="75074"/>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6" name="フリーフォーム 85"/>
            <p:cNvSpPr/>
            <p:nvPr/>
          </p:nvSpPr>
          <p:spPr>
            <a:xfrm>
              <a:off x="3323868" y="75073"/>
              <a:ext cx="8832720" cy="7191432"/>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27881" y="3291349"/>
              <a:ext cx="4782698" cy="871537"/>
            </a:xfrm>
            <a:custGeom>
              <a:avLst/>
              <a:gdLst>
                <a:gd name="connsiteX0" fmla="*/ 5225143 w 5225143"/>
                <a:gd name="connsiteY0" fmla="*/ 0 h 871303"/>
                <a:gd name="connsiteX1" fmla="*/ 3080657 w 5225143"/>
                <a:gd name="connsiteY1" fmla="*/ 174172 h 871303"/>
                <a:gd name="connsiteX2" fmla="*/ 2982685 w 5225143"/>
                <a:gd name="connsiteY2" fmla="*/ 174172 h 871303"/>
                <a:gd name="connsiteX3" fmla="*/ 2318657 w 5225143"/>
                <a:gd name="connsiteY3" fmla="*/ 457200 h 871303"/>
                <a:gd name="connsiteX4" fmla="*/ 1567543 w 5225143"/>
                <a:gd name="connsiteY4" fmla="*/ 587829 h 871303"/>
                <a:gd name="connsiteX5" fmla="*/ 740228 w 5225143"/>
                <a:gd name="connsiteY5" fmla="*/ 783772 h 871303"/>
                <a:gd name="connsiteX6" fmla="*/ 0 w 5225143"/>
                <a:gd name="connsiteY6" fmla="*/ 870858 h 8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143" h="871303">
                  <a:moveTo>
                    <a:pt x="5225143" y="0"/>
                  </a:moveTo>
                  <a:lnTo>
                    <a:pt x="3080657" y="174172"/>
                  </a:lnTo>
                  <a:cubicBezTo>
                    <a:pt x="2706914" y="203201"/>
                    <a:pt x="3109685" y="127001"/>
                    <a:pt x="2982685" y="174172"/>
                  </a:cubicBezTo>
                  <a:cubicBezTo>
                    <a:pt x="2855685" y="221343"/>
                    <a:pt x="2554514" y="388257"/>
                    <a:pt x="2318657" y="457200"/>
                  </a:cubicBezTo>
                  <a:cubicBezTo>
                    <a:pt x="2082800" y="526143"/>
                    <a:pt x="1830614" y="533400"/>
                    <a:pt x="1567543" y="587829"/>
                  </a:cubicBezTo>
                  <a:cubicBezTo>
                    <a:pt x="1304472" y="642258"/>
                    <a:pt x="1001485" y="736601"/>
                    <a:pt x="740228" y="783772"/>
                  </a:cubicBezTo>
                  <a:cubicBezTo>
                    <a:pt x="478971" y="830943"/>
                    <a:pt x="58057" y="876301"/>
                    <a:pt x="0" y="870858"/>
                  </a:cubicBezTo>
                </a:path>
              </a:pathLst>
            </a:custGeom>
            <a:ln/>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7"/>
            <p:cNvSpPr txBox="1"/>
            <p:nvPr/>
          </p:nvSpPr>
          <p:spPr>
            <a:xfrm>
              <a:off x="178593" y="3262497"/>
              <a:ext cx="1917548" cy="584775"/>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40" name="フリーフォーム 39"/>
            <p:cNvSpPr/>
            <p:nvPr/>
          </p:nvSpPr>
          <p:spPr>
            <a:xfrm rot="10340599" flipV="1">
              <a:off x="7585790" y="2682707"/>
              <a:ext cx="701050" cy="977187"/>
            </a:xfrm>
            <a:custGeom>
              <a:avLst/>
              <a:gdLst>
                <a:gd name="connsiteX0" fmla="*/ 0 w 1846384"/>
                <a:gd name="connsiteY0" fmla="*/ 0 h 445739"/>
                <a:gd name="connsiteX1" fmla="*/ 515815 w 1846384"/>
                <a:gd name="connsiteY1" fmla="*/ 293077 h 445739"/>
                <a:gd name="connsiteX2" fmla="*/ 785446 w 1846384"/>
                <a:gd name="connsiteY2" fmla="*/ 445477 h 445739"/>
                <a:gd name="connsiteX3" fmla="*/ 1846384 w 1846384"/>
                <a:gd name="connsiteY3" fmla="*/ 322384 h 445739"/>
              </a:gdLst>
              <a:ahLst/>
              <a:cxnLst>
                <a:cxn ang="0">
                  <a:pos x="connsiteX0" y="connsiteY0"/>
                </a:cxn>
                <a:cxn ang="0">
                  <a:pos x="connsiteX1" y="connsiteY1"/>
                </a:cxn>
                <a:cxn ang="0">
                  <a:pos x="connsiteX2" y="connsiteY2"/>
                </a:cxn>
                <a:cxn ang="0">
                  <a:pos x="connsiteX3" y="connsiteY3"/>
                </a:cxn>
              </a:cxnLst>
              <a:rect l="l" t="t" r="r" b="b"/>
              <a:pathLst>
                <a:path w="1846384" h="445739">
                  <a:moveTo>
                    <a:pt x="0" y="0"/>
                  </a:moveTo>
                  <a:lnTo>
                    <a:pt x="515815" y="293077"/>
                  </a:lnTo>
                  <a:cubicBezTo>
                    <a:pt x="646723" y="367323"/>
                    <a:pt x="563685" y="440593"/>
                    <a:pt x="785446" y="445477"/>
                  </a:cubicBezTo>
                  <a:cubicBezTo>
                    <a:pt x="1007207" y="450361"/>
                    <a:pt x="1426795" y="386372"/>
                    <a:pt x="1846384" y="32238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53" name="角丸四角形 52"/>
            <p:cNvSpPr/>
            <p:nvPr/>
          </p:nvSpPr>
          <p:spPr>
            <a:xfrm>
              <a:off x="8843283" y="998792"/>
              <a:ext cx="3141625" cy="1768957"/>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共聴施設の</a:t>
              </a:r>
              <a:r>
                <a:rPr kumimoji="1" lang="en-US" altLang="ja-JP" sz="1200" dirty="0">
                  <a:solidFill>
                    <a:schemeClr val="dk1"/>
                  </a:solidFill>
                  <a:effectLst/>
                  <a:latin typeface="+mn-lt"/>
                  <a:ea typeface="+mn-ea"/>
                  <a:cs typeface="+mn-cs"/>
                </a:rPr>
                <a:t>CATV</a:t>
              </a:r>
              <a:r>
                <a:rPr kumimoji="1" lang="ja-JP" altLang="en-US" sz="1200" dirty="0">
                  <a:solidFill>
                    <a:schemeClr val="dk1"/>
                  </a:solidFill>
                  <a:effectLst/>
                  <a:latin typeface="+mn-lt"/>
                  <a:ea typeface="+mn-ea"/>
                  <a:cs typeface="+mn-cs"/>
                </a:rPr>
                <a:t>等による代替</a:t>
              </a:r>
              <a:endParaRPr kumimoji="1" lang="en-US" altLang="ja-JP" sz="1200" dirty="0">
                <a:solidFill>
                  <a:schemeClr val="dk1"/>
                </a:solidFill>
                <a:effectLst/>
                <a:latin typeface="+mn-lt"/>
                <a:ea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　△△地区（△△共聴施設）</a:t>
              </a:r>
              <a:endParaRPr kumimoji="1" lang="en-US" altLang="ja-JP" sz="1200" dirty="0">
                <a:solidFill>
                  <a:schemeClr val="dk1"/>
                </a:solidFill>
                <a:effectLst/>
                <a:latin typeface="+mn-lt"/>
                <a:ea typeface="+mn-ea"/>
                <a:cs typeface="+mn-cs"/>
              </a:endParaRPr>
            </a:p>
            <a:p>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エリア内世帯数</a:t>
              </a:r>
              <a:r>
                <a:rPr kumimoji="1" lang="en-US" altLang="ja-JP" sz="1200" dirty="0">
                  <a:solidFill>
                    <a:schemeClr val="dk1"/>
                  </a:solidFill>
                  <a:effectLst/>
                  <a:latin typeface="+mn-lt"/>
                  <a:ea typeface="+mn-ea"/>
                  <a:cs typeface="+mn-cs"/>
                </a:rPr>
                <a:t>】</a:t>
              </a:r>
              <a:endParaRPr lang="ja-JP" altLang="ja-JP" sz="1600" dirty="0">
                <a:effectLst/>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a:t>
              </a:r>
              <a:endParaRPr lang="ja-JP" altLang="ja-JP" sz="1600" dirty="0">
                <a:effectLst/>
              </a:endParaRPr>
            </a:p>
            <a:p>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エリア内辺地共聴施設加入世帯数</a:t>
              </a:r>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　　</a:t>
              </a:r>
              <a:endParaRPr kumimoji="1" lang="en-US" altLang="ja-JP" sz="1200" dirty="0">
                <a:solidFill>
                  <a:schemeClr val="dk1"/>
                </a:solidFill>
                <a:effectLst/>
                <a:latin typeface="+mn-lt"/>
                <a:ea typeface="+mn-ea"/>
                <a:cs typeface="+mn-cs"/>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a:t>
              </a:r>
              <a:endParaRPr kumimoji="1" lang="en-US" altLang="ja-JP" sz="1200" dirty="0">
                <a:solidFill>
                  <a:schemeClr val="dk1"/>
                </a:solidFill>
                <a:effectLst/>
                <a:latin typeface="+mn-lt"/>
                <a:ea typeface="+mn-ea"/>
                <a:cs typeface="+mn-cs"/>
              </a:endParaRPr>
            </a:p>
            <a:p>
              <a:r>
                <a:rPr kumimoji="1" lang="en-US" altLang="ja-JP" sz="1200" dirty="0"/>
                <a:t>【</a:t>
              </a:r>
              <a:r>
                <a:rPr kumimoji="1" lang="ja-JP" altLang="en-US" sz="1200" dirty="0"/>
                <a:t>うち移行先への移行予定世帯</a:t>
              </a:r>
              <a:r>
                <a:rPr kumimoji="1" lang="en-US" altLang="ja-JP" sz="1200" dirty="0"/>
                <a:t>】</a:t>
              </a:r>
            </a:p>
            <a:p>
              <a:r>
                <a:rPr kumimoji="1" lang="ja-JP" altLang="en-US" sz="1200" dirty="0"/>
                <a:t>　○○世帯</a:t>
              </a:r>
            </a:p>
          </p:txBody>
        </p:sp>
        <p:sp>
          <p:nvSpPr>
            <p:cNvPr id="54" name="角丸四角形 53"/>
            <p:cNvSpPr/>
            <p:nvPr/>
          </p:nvSpPr>
          <p:spPr>
            <a:xfrm>
              <a:off x="7939145" y="1800060"/>
              <a:ext cx="650084" cy="802666"/>
            </a:xfrm>
            <a:prstGeom prst="roundRect">
              <a:avLst/>
            </a:prstGeom>
            <a:noFill/>
            <a:ln w="825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角丸四角形 86"/>
            <p:cNvSpPr/>
            <p:nvPr/>
          </p:nvSpPr>
          <p:spPr>
            <a:xfrm>
              <a:off x="64098" y="611649"/>
              <a:ext cx="7488830" cy="2001595"/>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有線一般放送事業者所有施設、市所有施設の</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契約など、所有形態を問わず、移行先事業者が利用しているネットワークの構成が分かるように、整備エリア内の既設のネットワークについてすべて記載すること。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契約等を締結している場合は、その旨記載すること</a:t>
              </a:r>
              <a:r>
                <a:rPr kumimoji="1" lang="ja-JP" altLang="en-US" sz="1100" b="1" dirty="0">
                  <a:solidFill>
                    <a:srgbClr val="0000FF"/>
                  </a:solidFill>
                  <a:latin typeface="ＭＳ Ｐゴシック" panose="020B0600070205080204" pitchFamily="50" charset="-128"/>
                  <a:ea typeface="ＭＳ Ｐゴシック" panose="020B0600070205080204" pitchFamily="50" charset="-128"/>
                </a:rPr>
                <a:t>。</a:t>
              </a:r>
              <a:endParaRPr kumimoji="1" lang="en-US" altLang="ja-JP" sz="11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既設のネットワークと新設のネットワークの表記の違い、所有者が分かるよう記載すること。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本事業によりカバーされるエリアの世帯数およびその加入世帯数について記載すること。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　整備計画書（資料３）と対応関係が分かるようにすること。</a:t>
              </a:r>
            </a:p>
            <a:p>
              <a:pPr marL="271463" indent="-271463" algn="just"/>
              <a:r>
                <a:rPr lang="ja-JP" altLang="en-US" sz="1400" b="1" dirty="0">
                  <a:solidFill>
                    <a:srgbClr val="0000FF"/>
                  </a:solidFill>
                  <a:latin typeface="ＭＳ Ｐゴシック" panose="020B0600070205080204" pitchFamily="50" charset="-128"/>
                </a:rPr>
                <a:t>●　条件不利地域の範囲が正確に分かるようにすること。</a:t>
              </a:r>
              <a:endParaRPr kumimoji="1" lang="ja-JP" altLang="en-US" sz="1400" b="1" dirty="0">
                <a:solidFill>
                  <a:srgbClr val="0000FF"/>
                </a:solidFill>
                <a:latin typeface="ＭＳ Ｐゴシック" panose="020B0600070205080204" pitchFamily="50" charset="-128"/>
                <a:ea typeface="ＭＳ Ｐゴシック" panose="020B0600070205080204" pitchFamily="50" charset="-128"/>
              </a:endParaRPr>
            </a:p>
          </p:txBody>
        </p:sp>
        <p:sp>
          <p:nvSpPr>
            <p:cNvPr id="88" name="テキスト ボックス 33"/>
            <p:cNvSpPr txBox="1"/>
            <p:nvPr/>
          </p:nvSpPr>
          <p:spPr>
            <a:xfrm>
              <a:off x="178593" y="102061"/>
              <a:ext cx="4666220" cy="439738"/>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latin typeface="AR Pゴシック体S" pitchFamily="50" charset="-128"/>
                  <a:ea typeface="AR Pゴシック体S" pitchFamily="50" charset="-128"/>
                </a:rPr>
                <a:t>○○市における整備エリア図（例）</a:t>
              </a:r>
            </a:p>
          </p:txBody>
        </p:sp>
        <p:sp>
          <p:nvSpPr>
            <p:cNvPr id="89" name="フリーフォーム 88"/>
            <p:cNvSpPr/>
            <p:nvPr/>
          </p:nvSpPr>
          <p:spPr>
            <a:xfrm>
              <a:off x="6378222" y="3431822"/>
              <a:ext cx="1241778" cy="101600"/>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663049" y="3275298"/>
              <a:ext cx="703884" cy="246836"/>
            </a:xfrm>
            <a:custGeom>
              <a:avLst/>
              <a:gdLst>
                <a:gd name="connsiteX0" fmla="*/ 733777 w 733777"/>
                <a:gd name="connsiteY0" fmla="*/ 214489 h 214489"/>
                <a:gd name="connsiteX1" fmla="*/ 191911 w 733777"/>
                <a:gd name="connsiteY1" fmla="*/ 146756 h 214489"/>
                <a:gd name="connsiteX2" fmla="*/ 0 w 733777"/>
                <a:gd name="connsiteY2" fmla="*/ 0 h 214489"/>
                <a:gd name="connsiteX3" fmla="*/ 0 w 733777"/>
                <a:gd name="connsiteY3" fmla="*/ 0 h 214489"/>
              </a:gdLst>
              <a:ahLst/>
              <a:cxnLst>
                <a:cxn ang="0">
                  <a:pos x="connsiteX0" y="connsiteY0"/>
                </a:cxn>
                <a:cxn ang="0">
                  <a:pos x="connsiteX1" y="connsiteY1"/>
                </a:cxn>
                <a:cxn ang="0">
                  <a:pos x="connsiteX2" y="connsiteY2"/>
                </a:cxn>
                <a:cxn ang="0">
                  <a:pos x="connsiteX3" y="connsiteY3"/>
                </a:cxn>
              </a:cxnLst>
              <a:rect l="l" t="t" r="r" b="b"/>
              <a:pathLst>
                <a:path w="733777" h="214489">
                  <a:moveTo>
                    <a:pt x="733777" y="214489"/>
                  </a:moveTo>
                  <a:cubicBezTo>
                    <a:pt x="523992" y="198496"/>
                    <a:pt x="314207" y="182504"/>
                    <a:pt x="191911" y="146756"/>
                  </a:cubicBezTo>
                  <a:cubicBezTo>
                    <a:pt x="69615" y="111008"/>
                    <a:pt x="0" y="0"/>
                    <a:pt x="0" y="0"/>
                  </a:cubicBezTo>
                  <a:lnTo>
                    <a:pt x="0" y="0"/>
                  </a:ln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フリーフォーム 90"/>
            <p:cNvSpPr/>
            <p:nvPr/>
          </p:nvSpPr>
          <p:spPr>
            <a:xfrm>
              <a:off x="5598976" y="3275298"/>
              <a:ext cx="564444" cy="2257776"/>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091289" y="5452533"/>
              <a:ext cx="4707467" cy="135467"/>
            </a:xfrm>
            <a:custGeom>
              <a:avLst/>
              <a:gdLst>
                <a:gd name="connsiteX0" fmla="*/ 0 w 4707467"/>
                <a:gd name="connsiteY0" fmla="*/ 101600 h 135467"/>
                <a:gd name="connsiteX1" fmla="*/ 169333 w 4707467"/>
                <a:gd name="connsiteY1" fmla="*/ 79023 h 135467"/>
                <a:gd name="connsiteX2" fmla="*/ 508000 w 4707467"/>
                <a:gd name="connsiteY2" fmla="*/ 90311 h 135467"/>
                <a:gd name="connsiteX3" fmla="*/ 1309511 w 4707467"/>
                <a:gd name="connsiteY3" fmla="*/ 112889 h 135467"/>
                <a:gd name="connsiteX4" fmla="*/ 1388533 w 4707467"/>
                <a:gd name="connsiteY4" fmla="*/ 124178 h 135467"/>
                <a:gd name="connsiteX5" fmla="*/ 1422400 w 4707467"/>
                <a:gd name="connsiteY5" fmla="*/ 135467 h 135467"/>
                <a:gd name="connsiteX6" fmla="*/ 1817511 w 4707467"/>
                <a:gd name="connsiteY6" fmla="*/ 124178 h 135467"/>
                <a:gd name="connsiteX7" fmla="*/ 2009422 w 4707467"/>
                <a:gd name="connsiteY7" fmla="*/ 101600 h 135467"/>
                <a:gd name="connsiteX8" fmla="*/ 2099733 w 4707467"/>
                <a:gd name="connsiteY8" fmla="*/ 90311 h 135467"/>
                <a:gd name="connsiteX9" fmla="*/ 2178755 w 4707467"/>
                <a:gd name="connsiteY9" fmla="*/ 67734 h 135467"/>
                <a:gd name="connsiteX10" fmla="*/ 2212622 w 4707467"/>
                <a:gd name="connsiteY10" fmla="*/ 56445 h 135467"/>
                <a:gd name="connsiteX11" fmla="*/ 2370667 w 4707467"/>
                <a:gd name="connsiteY11" fmla="*/ 33867 h 135467"/>
                <a:gd name="connsiteX12" fmla="*/ 2506133 w 4707467"/>
                <a:gd name="connsiteY12" fmla="*/ 11289 h 135467"/>
                <a:gd name="connsiteX13" fmla="*/ 4707467 w 4707467"/>
                <a:gd name="connsiteY13" fmla="*/ 0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7467" h="135467">
                  <a:moveTo>
                    <a:pt x="0" y="101600"/>
                  </a:moveTo>
                  <a:cubicBezTo>
                    <a:pt x="60049" y="89590"/>
                    <a:pt x="103336" y="79023"/>
                    <a:pt x="169333" y="79023"/>
                  </a:cubicBezTo>
                  <a:cubicBezTo>
                    <a:pt x="282285" y="79023"/>
                    <a:pt x="395098" y="86958"/>
                    <a:pt x="508000" y="90311"/>
                  </a:cubicBezTo>
                  <a:lnTo>
                    <a:pt x="1309511" y="112889"/>
                  </a:lnTo>
                  <a:cubicBezTo>
                    <a:pt x="1335852" y="116652"/>
                    <a:pt x="1362442" y="118960"/>
                    <a:pt x="1388533" y="124178"/>
                  </a:cubicBezTo>
                  <a:cubicBezTo>
                    <a:pt x="1400202" y="126512"/>
                    <a:pt x="1410500" y="135467"/>
                    <a:pt x="1422400" y="135467"/>
                  </a:cubicBezTo>
                  <a:cubicBezTo>
                    <a:pt x="1554157" y="135467"/>
                    <a:pt x="1685807" y="127941"/>
                    <a:pt x="1817511" y="124178"/>
                  </a:cubicBezTo>
                  <a:cubicBezTo>
                    <a:pt x="1916336" y="99472"/>
                    <a:pt x="1827999" y="118879"/>
                    <a:pt x="2009422" y="101600"/>
                  </a:cubicBezTo>
                  <a:cubicBezTo>
                    <a:pt x="2039623" y="98724"/>
                    <a:pt x="2069629" y="94074"/>
                    <a:pt x="2099733" y="90311"/>
                  </a:cubicBezTo>
                  <a:cubicBezTo>
                    <a:pt x="2180955" y="63239"/>
                    <a:pt x="2079504" y="96092"/>
                    <a:pt x="2178755" y="67734"/>
                  </a:cubicBezTo>
                  <a:cubicBezTo>
                    <a:pt x="2190197" y="64465"/>
                    <a:pt x="2201006" y="59026"/>
                    <a:pt x="2212622" y="56445"/>
                  </a:cubicBezTo>
                  <a:cubicBezTo>
                    <a:pt x="2266910" y="44381"/>
                    <a:pt x="2315128" y="42411"/>
                    <a:pt x="2370667" y="33867"/>
                  </a:cubicBezTo>
                  <a:cubicBezTo>
                    <a:pt x="2414404" y="27138"/>
                    <a:pt x="2461920" y="11731"/>
                    <a:pt x="2506133" y="11289"/>
                  </a:cubicBezTo>
                  <a:lnTo>
                    <a:pt x="4707467" y="0"/>
                  </a:ln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sz="2000"/>
            </a:p>
          </p:txBody>
        </p:sp>
        <p:sp>
          <p:nvSpPr>
            <p:cNvPr id="98" name="フリーフォーム 97"/>
            <p:cNvSpPr/>
            <p:nvPr/>
          </p:nvSpPr>
          <p:spPr>
            <a:xfrm>
              <a:off x="9811651" y="4896403"/>
              <a:ext cx="117541" cy="1312486"/>
            </a:xfrm>
            <a:custGeom>
              <a:avLst/>
              <a:gdLst>
                <a:gd name="connsiteX0" fmla="*/ 7525 w 109125"/>
                <a:gd name="connsiteY0" fmla="*/ 1636889 h 1636889"/>
                <a:gd name="connsiteX1" fmla="*/ 7525 w 109125"/>
                <a:gd name="connsiteY1" fmla="*/ 1580444 h 1636889"/>
                <a:gd name="connsiteX2" fmla="*/ 7525 w 109125"/>
                <a:gd name="connsiteY2" fmla="*/ 372533 h 1636889"/>
                <a:gd name="connsiteX3" fmla="*/ 109125 w 109125"/>
                <a:gd name="connsiteY3" fmla="*/ 0 h 1636889"/>
              </a:gdLst>
              <a:ahLst/>
              <a:cxnLst>
                <a:cxn ang="0">
                  <a:pos x="connsiteX0" y="connsiteY0"/>
                </a:cxn>
                <a:cxn ang="0">
                  <a:pos x="connsiteX1" y="connsiteY1"/>
                </a:cxn>
                <a:cxn ang="0">
                  <a:pos x="connsiteX2" y="connsiteY2"/>
                </a:cxn>
                <a:cxn ang="0">
                  <a:pos x="connsiteX3" y="connsiteY3"/>
                </a:cxn>
              </a:cxnLst>
              <a:rect l="l" t="t" r="r" b="b"/>
              <a:pathLst>
                <a:path w="109125" h="1636889">
                  <a:moveTo>
                    <a:pt x="7525" y="1636889"/>
                  </a:moveTo>
                  <a:lnTo>
                    <a:pt x="7525" y="1580444"/>
                  </a:lnTo>
                  <a:cubicBezTo>
                    <a:pt x="7525" y="1369718"/>
                    <a:pt x="-9408" y="635940"/>
                    <a:pt x="7525" y="372533"/>
                  </a:cubicBezTo>
                  <a:cubicBezTo>
                    <a:pt x="24458" y="109126"/>
                    <a:pt x="66791" y="54563"/>
                    <a:pt x="109125" y="0"/>
                  </a:cubicBez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71" name="角丸四角形 70"/>
            <p:cNvSpPr/>
            <p:nvPr/>
          </p:nvSpPr>
          <p:spPr>
            <a:xfrm>
              <a:off x="5190147" y="2727383"/>
              <a:ext cx="2635884" cy="431226"/>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400" dirty="0"/>
                <a:t>共聴施設が所在する場所までの伝送路設備</a:t>
              </a:r>
            </a:p>
          </p:txBody>
        </p:sp>
        <p:sp>
          <p:nvSpPr>
            <p:cNvPr id="9" name="円/楕円 8"/>
            <p:cNvSpPr/>
            <p:nvPr/>
          </p:nvSpPr>
          <p:spPr>
            <a:xfrm rot="12369456">
              <a:off x="519824" y="3972712"/>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588692" y="3985213"/>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10399" y="7192700"/>
              <a:ext cx="5876977" cy="1891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410325" y="7213888"/>
              <a:ext cx="843022" cy="4055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a:latin typeface="+mn-ea"/>
                </a:rPr>
                <a:t>】</a:t>
              </a:r>
            </a:p>
          </p:txBody>
        </p:sp>
        <p:cxnSp>
          <p:nvCxnSpPr>
            <p:cNvPr id="24" name="直線コネクタ 23"/>
            <p:cNvCxnSpPr/>
            <p:nvPr/>
          </p:nvCxnSpPr>
          <p:spPr>
            <a:xfrm>
              <a:off x="631645" y="8360066"/>
              <a:ext cx="1051774" cy="0"/>
            </a:xfrm>
            <a:prstGeom prst="lin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51"/>
            <p:cNvSpPr txBox="1"/>
            <p:nvPr/>
          </p:nvSpPr>
          <p:spPr>
            <a:xfrm>
              <a:off x="1724505" y="8303621"/>
              <a:ext cx="445285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既設同軸幹線</a:t>
              </a:r>
              <a:r>
                <a:rPr lang="ja-JP" altLang="en-US" sz="1400" dirty="0">
                  <a:latin typeface="ＭＳ Ｐゴシック" panose="020B0600070205080204" pitchFamily="50" charset="-128"/>
                </a:rPr>
                <a:t>（市所有。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r>
                <a:rPr lang="ja-JP" altLang="en-US" sz="1400" dirty="0">
                  <a:latin typeface="ＭＳ Ｐゴシック" panose="020B0600070205080204" pitchFamily="50" charset="-128"/>
                  <a:ea typeface="ＭＳ Ｐゴシック" panose="020B0600070205080204" pitchFamily="50" charset="-128"/>
                </a:rPr>
                <a:t>）</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75" name="テキスト ボックス 51"/>
            <p:cNvSpPr txBox="1"/>
            <p:nvPr/>
          </p:nvSpPr>
          <p:spPr>
            <a:xfrm>
              <a:off x="1725230" y="7416683"/>
              <a:ext cx="4342426" cy="52321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400" dirty="0">
                  <a:latin typeface="ＭＳ Ｐゴシック" panose="020B0600070205080204" pitchFamily="50" charset="-128"/>
                  <a:ea typeface="ＭＳ Ｐゴシック" panose="020B0600070205080204" pitchFamily="50" charset="-128"/>
                </a:rPr>
                <a:t>更改</a:t>
              </a:r>
              <a:r>
                <a:rPr lang="ja-JP" altLang="en-US" sz="1400" dirty="0">
                  <a:latin typeface="ＭＳ Ｐゴシック" panose="020B0600070205080204" pitchFamily="50" charset="-128"/>
                </a:rPr>
                <a:t>する既設光幹線（市所有。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endParaRPr kumimoji="1" lang="en-US" altLang="ja-JP" sz="1400" dirty="0">
                <a:latin typeface="ＭＳ Ｐゴシック" panose="020B0600070205080204" pitchFamily="50" charset="-128"/>
                <a:ea typeface="ＭＳ Ｐゴシック" panose="020B0600070205080204" pitchFamily="50" charset="-128"/>
              </a:endParaRPr>
            </a:p>
          </p:txBody>
        </p:sp>
        <p:cxnSp>
          <p:nvCxnSpPr>
            <p:cNvPr id="83" name="直線コネクタ 82"/>
            <p:cNvCxnSpPr/>
            <p:nvPr/>
          </p:nvCxnSpPr>
          <p:spPr>
            <a:xfrm>
              <a:off x="626470" y="7688150"/>
              <a:ext cx="1051774" cy="0"/>
            </a:xfrm>
            <a:prstGeom prst="lin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5" name="円/楕円 4"/>
            <p:cNvSpPr/>
            <p:nvPr/>
          </p:nvSpPr>
          <p:spPr>
            <a:xfrm>
              <a:off x="644323" y="8696025"/>
              <a:ext cx="1015772" cy="266783"/>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745902" y="8675528"/>
              <a:ext cx="1705247" cy="307777"/>
            </a:xfrm>
            <a:prstGeom prst="rect">
              <a:avLst/>
            </a:prstGeom>
            <a:noFill/>
          </p:spPr>
          <p:txBody>
            <a:bodyPr wrap="square" lIns="91440" tIns="45720" rIns="91440" bIns="4572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a:latin typeface="ＭＳ Ｐゴシック"/>
                  <a:ea typeface="ＭＳ Ｐゴシック"/>
                </a:rPr>
                <a:t>過疎地域</a:t>
              </a:r>
              <a:endParaRPr kumimoji="1" lang="en-US" altLang="ja-JP" sz="1400">
                <a:latin typeface="ＭＳ Ｐゴシック"/>
                <a:ea typeface="ＭＳ Ｐゴシック"/>
              </a:endParaRPr>
            </a:p>
          </p:txBody>
        </p:sp>
        <p:sp>
          <p:nvSpPr>
            <p:cNvPr id="63" name="テキスト ボックス 51"/>
            <p:cNvSpPr txBox="1"/>
            <p:nvPr/>
          </p:nvSpPr>
          <p:spPr>
            <a:xfrm>
              <a:off x="1733009" y="7967873"/>
              <a:ext cx="432686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rPr>
                <a:t>既設光幹線（市所有）</a:t>
              </a:r>
              <a:endParaRPr lang="en-US" altLang="ja-JP" sz="1400" dirty="0">
                <a:latin typeface="ＭＳ Ｐゴシック" panose="020B0600070205080204" pitchFamily="50" charset="-128"/>
              </a:endParaRPr>
            </a:p>
          </p:txBody>
        </p:sp>
        <p:cxnSp>
          <p:nvCxnSpPr>
            <p:cNvPr id="62" name="直線コネクタ 61"/>
            <p:cNvCxnSpPr>
              <a:cxnSpLocks/>
            </p:cNvCxnSpPr>
            <p:nvPr/>
          </p:nvCxnSpPr>
          <p:spPr>
            <a:xfrm>
              <a:off x="597314" y="8024108"/>
              <a:ext cx="108093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8" name="四角形吹き出し 37"/>
            <p:cNvSpPr/>
            <p:nvPr/>
          </p:nvSpPr>
          <p:spPr>
            <a:xfrm>
              <a:off x="291560" y="5217694"/>
              <a:ext cx="4396854" cy="1534985"/>
            </a:xfrm>
            <a:prstGeom prst="wedgeRectCallout">
              <a:avLst>
                <a:gd name="adj1" fmla="val -40792"/>
                <a:gd name="adj2" fmla="val 72076"/>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solidFill>
                    <a:srgbClr val="0000FF"/>
                  </a:solidFill>
                </a:rPr>
                <a:t>●凡例を必ずつけること。</a:t>
              </a:r>
              <a:endParaRPr lang="en-US" altLang="ja-JP" sz="1400" b="1" dirty="0">
                <a:solidFill>
                  <a:srgbClr val="0000FF"/>
                </a:solidFill>
              </a:endParaRPr>
            </a:p>
            <a:p>
              <a:r>
                <a:rPr lang="ja-JP" altLang="en-US" sz="1400" b="1" dirty="0">
                  <a:solidFill>
                    <a:srgbClr val="0000FF"/>
                  </a:solidFill>
                </a:rPr>
                <a:t>●また、本事業に、補助対象部分と、補助対象外部分が含まれる場合は、凡例で明示すること。</a:t>
              </a:r>
              <a:endParaRPr lang="en-US" altLang="ja-JP" sz="1400" b="1" dirty="0">
                <a:solidFill>
                  <a:srgbClr val="0000FF"/>
                </a:solidFill>
              </a:endParaRPr>
            </a:p>
            <a:p>
              <a:endParaRPr lang="en-US" altLang="ja-JP" sz="1000" b="1" dirty="0">
                <a:solidFill>
                  <a:srgbClr val="0000FF"/>
                </a:solidFill>
              </a:endParaRPr>
            </a:p>
            <a:p>
              <a:r>
                <a:rPr lang="ja-JP" altLang="en-US" b="1" dirty="0">
                  <a:solidFill>
                    <a:schemeClr val="tx1"/>
                  </a:solidFill>
                </a:rPr>
                <a:t>　（例）</a:t>
              </a:r>
              <a:r>
                <a:rPr lang="ja-JP" altLang="en-US" b="1" dirty="0">
                  <a:solidFill>
                    <a:srgbClr val="FF0000"/>
                  </a:solidFill>
                </a:rPr>
                <a:t>赤</a:t>
              </a:r>
              <a:r>
                <a:rPr lang="ja-JP" altLang="en-US" b="1" dirty="0">
                  <a:solidFill>
                    <a:schemeClr val="tx1"/>
                  </a:solidFill>
                </a:rPr>
                <a:t>･･･</a:t>
              </a:r>
              <a:r>
                <a:rPr lang="ja-JP" altLang="en-US" b="1" dirty="0">
                  <a:solidFill>
                    <a:srgbClr val="FF0000"/>
                  </a:solidFill>
                </a:rPr>
                <a:t>補助対象部分</a:t>
              </a:r>
              <a:endParaRPr lang="en-US" altLang="ja-JP" b="1">
                <a:solidFill>
                  <a:srgbClr val="FF0000"/>
                </a:solidFill>
              </a:endParaRPr>
            </a:p>
            <a:p>
              <a:r>
                <a:rPr lang="ja-JP" altLang="en-US" b="1">
                  <a:solidFill>
                    <a:srgbClr val="0000FF"/>
                  </a:solidFill>
                </a:rPr>
                <a:t>　　　　</a:t>
              </a:r>
              <a:r>
                <a:rPr lang="ja-JP" altLang="en-US" b="1" dirty="0">
                  <a:solidFill>
                    <a:srgbClr val="0000FF"/>
                  </a:solidFill>
                </a:rPr>
                <a:t>青</a:t>
              </a:r>
              <a:r>
                <a:rPr lang="ja-JP" altLang="en-US" b="1" dirty="0">
                  <a:solidFill>
                    <a:schemeClr val="tx1"/>
                  </a:solidFill>
                </a:rPr>
                <a:t>･･･</a:t>
              </a:r>
              <a:r>
                <a:rPr lang="ja-JP" altLang="en-US" b="1" dirty="0">
                  <a:solidFill>
                    <a:srgbClr val="0000FF"/>
                  </a:solidFill>
                </a:rPr>
                <a:t>補助対象外部分</a:t>
              </a:r>
              <a:endParaRPr lang="en-US" altLang="ja-JP" b="1" dirty="0">
                <a:solidFill>
                  <a:srgbClr val="0000FF"/>
                </a:solidFill>
              </a:endParaRPr>
            </a:p>
            <a:p>
              <a:r>
                <a:rPr lang="ja-JP" altLang="en-US" b="1" dirty="0">
                  <a:solidFill>
                    <a:srgbClr val="0000FF"/>
                  </a:solidFill>
                </a:rPr>
                <a:t>　　　　</a:t>
              </a:r>
              <a:r>
                <a:rPr lang="ja-JP" altLang="en-US" b="1" dirty="0">
                  <a:solidFill>
                    <a:srgbClr val="008000"/>
                  </a:solidFill>
                </a:rPr>
                <a:t>緑</a:t>
              </a:r>
              <a:r>
                <a:rPr lang="ja-JP" altLang="en-US" b="1" dirty="0">
                  <a:solidFill>
                    <a:schemeClr val="tx1"/>
                  </a:solidFill>
                </a:rPr>
                <a:t>･･･</a:t>
              </a:r>
              <a:r>
                <a:rPr lang="ja-JP" altLang="en-US" b="1" dirty="0">
                  <a:solidFill>
                    <a:srgbClr val="008000"/>
                  </a:solidFill>
                </a:rPr>
                <a:t>共有部分</a:t>
              </a:r>
              <a:endParaRPr lang="en-US" altLang="ja-JP" b="1" dirty="0">
                <a:solidFill>
                  <a:srgbClr val="0000FF"/>
                </a:solidFill>
              </a:endParaRPr>
            </a:p>
            <a:p>
              <a:r>
                <a:rPr kumimoji="1" lang="ja-JP" altLang="en-US" b="1" dirty="0">
                  <a:solidFill>
                    <a:srgbClr val="0000FF"/>
                  </a:solidFill>
                </a:rPr>
                <a:t>　</a:t>
              </a:r>
              <a:endParaRPr kumimoji="1" lang="en-US" altLang="ja-JP" b="1" dirty="0">
                <a:solidFill>
                  <a:srgbClr val="0000FF"/>
                </a:solidFill>
              </a:endParaRPr>
            </a:p>
          </p:txBody>
        </p:sp>
      </p:grpSp>
      <p:sp>
        <p:nvSpPr>
          <p:cNvPr id="2" name="角丸四角形 53">
            <a:extLst>
              <a:ext uri="{FF2B5EF4-FFF2-40B4-BE49-F238E27FC236}">
                <a16:creationId xmlns:a16="http://schemas.microsoft.com/office/drawing/2014/main" id="{4C07C10D-2C67-2B6E-BA38-EFC9432F166B}"/>
              </a:ext>
            </a:extLst>
          </p:cNvPr>
          <p:cNvSpPr/>
          <p:nvPr/>
        </p:nvSpPr>
        <p:spPr>
          <a:xfrm>
            <a:off x="8477433" y="3872059"/>
            <a:ext cx="409669" cy="540070"/>
          </a:xfrm>
          <a:prstGeom prst="roundRect">
            <a:avLst>
              <a:gd name="adj" fmla="val 23642"/>
            </a:avLst>
          </a:prstGeom>
          <a:noFill/>
          <a:ln w="825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 name="フリーフォーム 88">
            <a:extLst>
              <a:ext uri="{FF2B5EF4-FFF2-40B4-BE49-F238E27FC236}">
                <a16:creationId xmlns:a16="http://schemas.microsoft.com/office/drawing/2014/main" id="{99EEE7A3-B732-CF26-415B-3D3A222C9150}"/>
              </a:ext>
            </a:extLst>
          </p:cNvPr>
          <p:cNvSpPr/>
          <p:nvPr/>
        </p:nvSpPr>
        <p:spPr>
          <a:xfrm rot="3754555">
            <a:off x="7983573" y="3903700"/>
            <a:ext cx="603807" cy="45719"/>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52">
            <a:extLst>
              <a:ext uri="{FF2B5EF4-FFF2-40B4-BE49-F238E27FC236}">
                <a16:creationId xmlns:a16="http://schemas.microsoft.com/office/drawing/2014/main" id="{244AFF0D-B8B4-7A58-89C7-1C05250346C1}"/>
              </a:ext>
            </a:extLst>
          </p:cNvPr>
          <p:cNvSpPr/>
          <p:nvPr/>
        </p:nvSpPr>
        <p:spPr>
          <a:xfrm>
            <a:off x="9091399" y="3031643"/>
            <a:ext cx="3141625" cy="1768957"/>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共聴施設の</a:t>
            </a:r>
            <a:r>
              <a:rPr kumimoji="1" lang="en-US" altLang="ja-JP" sz="1200" dirty="0">
                <a:solidFill>
                  <a:schemeClr val="dk1"/>
                </a:solidFill>
                <a:effectLst/>
                <a:latin typeface="+mn-lt"/>
                <a:ea typeface="+mn-ea"/>
                <a:cs typeface="+mn-cs"/>
              </a:rPr>
              <a:t>CATV</a:t>
            </a:r>
            <a:r>
              <a:rPr kumimoji="1" lang="ja-JP" altLang="en-US" sz="1200" dirty="0">
                <a:solidFill>
                  <a:schemeClr val="dk1"/>
                </a:solidFill>
                <a:effectLst/>
                <a:latin typeface="+mn-lt"/>
                <a:ea typeface="+mn-ea"/>
                <a:cs typeface="+mn-cs"/>
              </a:rPr>
              <a:t>等による代替</a:t>
            </a:r>
            <a:endParaRPr kumimoji="1" lang="en-US" altLang="ja-JP" sz="1200" dirty="0">
              <a:solidFill>
                <a:schemeClr val="dk1"/>
              </a:solidFill>
              <a:effectLst/>
              <a:latin typeface="+mn-lt"/>
              <a:ea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　■■地区（■■共聴施設）</a:t>
            </a:r>
            <a:endParaRPr kumimoji="1" lang="en-US" altLang="ja-JP" sz="1200" dirty="0">
              <a:solidFill>
                <a:schemeClr val="dk1"/>
              </a:solidFill>
              <a:effectLst/>
              <a:latin typeface="+mn-lt"/>
              <a:ea typeface="+mn-ea"/>
              <a:cs typeface="+mn-cs"/>
            </a:endParaRPr>
          </a:p>
          <a:p>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エリア内世帯数</a:t>
            </a:r>
            <a:r>
              <a:rPr kumimoji="1" lang="en-US" altLang="ja-JP" sz="1200" dirty="0">
                <a:solidFill>
                  <a:schemeClr val="dk1"/>
                </a:solidFill>
                <a:effectLst/>
                <a:latin typeface="+mn-lt"/>
                <a:ea typeface="+mn-ea"/>
                <a:cs typeface="+mn-cs"/>
              </a:rPr>
              <a:t>】</a:t>
            </a:r>
            <a:endParaRPr lang="ja-JP" altLang="ja-JP" sz="1600" dirty="0">
              <a:effectLst/>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a:t>
            </a:r>
            <a:endParaRPr lang="ja-JP" altLang="ja-JP" sz="1600" dirty="0">
              <a:effectLst/>
            </a:endParaRPr>
          </a:p>
          <a:p>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エリア内辺地共聴施設加入世帯数</a:t>
            </a:r>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　　</a:t>
            </a:r>
            <a:endParaRPr kumimoji="1" lang="en-US" altLang="ja-JP" sz="1200" dirty="0">
              <a:solidFill>
                <a:schemeClr val="dk1"/>
              </a:solidFill>
              <a:effectLst/>
              <a:latin typeface="+mn-lt"/>
              <a:ea typeface="+mn-ea"/>
              <a:cs typeface="+mn-cs"/>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a:t>
            </a:r>
            <a:endParaRPr kumimoji="1" lang="en-US" altLang="ja-JP" sz="1200" dirty="0">
              <a:solidFill>
                <a:schemeClr val="dk1"/>
              </a:solidFill>
              <a:effectLst/>
              <a:latin typeface="+mn-lt"/>
              <a:ea typeface="+mn-ea"/>
              <a:cs typeface="+mn-cs"/>
            </a:endParaRPr>
          </a:p>
          <a:p>
            <a:r>
              <a:rPr kumimoji="1" lang="en-US" altLang="ja-JP" sz="1200" dirty="0"/>
              <a:t>【</a:t>
            </a:r>
            <a:r>
              <a:rPr kumimoji="1" lang="ja-JP" altLang="en-US" sz="1200" dirty="0"/>
              <a:t>うち移行先への移行予定世帯</a:t>
            </a:r>
            <a:r>
              <a:rPr kumimoji="1" lang="en-US" altLang="ja-JP" sz="1200" dirty="0"/>
              <a:t>】</a:t>
            </a:r>
          </a:p>
          <a:p>
            <a:r>
              <a:rPr kumimoji="1" lang="ja-JP" altLang="en-US" sz="1200" dirty="0"/>
              <a:t>　■■世帯</a:t>
            </a:r>
          </a:p>
        </p:txBody>
      </p:sp>
    </p:spTree>
    <p:extLst>
      <p:ext uri="{BB962C8B-B14F-4D97-AF65-F5344CB8AC3E}">
        <p14:creationId xmlns:p14="http://schemas.microsoft.com/office/powerpoint/2010/main" val="1564661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Words>356</Words>
  <PresentationFormat>A3 297x420 mm</PresentationFormat>
  <Paragraphs>38</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 Pゴシック体S</vt:lpstr>
      <vt:lpstr>ＭＳ Ｐゴシック</vt:lpstr>
      <vt:lpstr>Arial</vt:lpstr>
      <vt:lpstr>blank</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