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9" r:id="rId5"/>
  </p:sldIdLst>
  <p:sldSz cx="9144000" cy="6858000" type="screen4x3"/>
  <p:notesSz cx="6635750" cy="97678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00"/>
    <a:srgbClr val="FF2121"/>
    <a:srgbClr val="FFFF66"/>
    <a:srgbClr val="CCFF33"/>
    <a:srgbClr val="66FF33"/>
    <a:srgbClr val="00FF99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93074A-B01F-4BAB-90EE-FFC4CFABC612}" v="4" dt="2025-02-25T10:40:13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4636" autoAdjust="0"/>
  </p:normalViewPr>
  <p:slideViewPr>
    <p:cSldViewPr>
      <p:cViewPr varScale="1">
        <p:scale>
          <a:sx n="107" d="100"/>
          <a:sy n="107" d="100"/>
        </p:scale>
        <p:origin x="20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12" Target="changesInfos/changesInfo1.xml" Type="http://schemas.microsoft.com/office/2016/11/relationships/changesInfo"/><Relationship Id="rId13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撫養 将志(MUYA Masashi)" userId="d2a1e1d4-66e6-4c82-9394-93504430f6fe" providerId="ADAL" clId="{1593074A-B01F-4BAB-90EE-FFC4CFABC612}"/>
    <pc:docChg chg="undo custSel modSld">
      <pc:chgData name="撫養 将志(MUYA Masashi)" userId="d2a1e1d4-66e6-4c82-9394-93504430f6fe" providerId="ADAL" clId="{1593074A-B01F-4BAB-90EE-FFC4CFABC612}" dt="2025-02-25T10:40:13.242" v="11"/>
      <pc:docMkLst>
        <pc:docMk/>
      </pc:docMkLst>
      <pc:sldChg chg="modSp mod">
        <pc:chgData name="撫養 将志(MUYA Masashi)" userId="d2a1e1d4-66e6-4c82-9394-93504430f6fe" providerId="ADAL" clId="{1593074A-B01F-4BAB-90EE-FFC4CFABC612}" dt="2025-02-25T10:40:13.242" v="11"/>
        <pc:sldMkLst>
          <pc:docMk/>
          <pc:sldMk cId="3847368992" sldId="279"/>
        </pc:sldMkLst>
        <pc:spChg chg="mod">
          <ac:chgData name="撫養 将志(MUYA Masashi)" userId="d2a1e1d4-66e6-4c82-9394-93504430f6fe" providerId="ADAL" clId="{1593074A-B01F-4BAB-90EE-FFC4CFABC612}" dt="2025-02-25T10:40:00.057" v="6"/>
          <ac:spMkLst>
            <pc:docMk/>
            <pc:sldMk cId="3847368992" sldId="279"/>
            <ac:spMk id="2" creationId="{00000000-0000-0000-0000-000000000000}"/>
          </ac:spMkLst>
        </pc:spChg>
        <pc:spChg chg="mod">
          <ac:chgData name="撫養 将志(MUYA Masashi)" userId="d2a1e1d4-66e6-4c82-9394-93504430f6fe" providerId="ADAL" clId="{1593074A-B01F-4BAB-90EE-FFC4CFABC612}" dt="2025-02-25T10:40:13.242" v="11"/>
          <ac:spMkLst>
            <pc:docMk/>
            <pc:sldMk cId="3847368992" sldId="279"/>
            <ac:spMk id="3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76065" cy="490359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58121" y="0"/>
            <a:ext cx="2876064" cy="490359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DDBEE890-4A18-4A74-AF37-053A04C381BB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277529"/>
            <a:ext cx="2876065" cy="490359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58121" y="9277529"/>
            <a:ext cx="2876064" cy="490359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4BA82222-44C0-4A40-84F9-61F6156C8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518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75286" cy="489877"/>
          </a:xfrm>
          <a:prstGeom prst="rect">
            <a:avLst/>
          </a:prstGeom>
        </p:spPr>
        <p:txBody>
          <a:bodyPr vert="horz" lIns="89551" tIns="44774" rIns="89551" bIns="4477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58919" y="2"/>
            <a:ext cx="2875286" cy="489877"/>
          </a:xfrm>
          <a:prstGeom prst="rect">
            <a:avLst/>
          </a:prstGeom>
        </p:spPr>
        <p:txBody>
          <a:bodyPr vert="horz" lIns="89551" tIns="44774" rIns="89551" bIns="44774" rtlCol="0"/>
          <a:lstStyle>
            <a:lvl1pPr algn="r">
              <a:defRPr sz="1200"/>
            </a:lvl1pPr>
          </a:lstStyle>
          <a:p>
            <a:fld id="{147E6E7E-E558-412D-8467-4CCAE1C115FA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1220788"/>
            <a:ext cx="4394200" cy="3295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551" tIns="44774" rIns="89551" bIns="4477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3886" y="4700633"/>
            <a:ext cx="5307981" cy="3845686"/>
          </a:xfrm>
          <a:prstGeom prst="rect">
            <a:avLst/>
          </a:prstGeom>
        </p:spPr>
        <p:txBody>
          <a:bodyPr vert="horz" lIns="89551" tIns="44774" rIns="89551" bIns="4477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78014"/>
            <a:ext cx="2875286" cy="489877"/>
          </a:xfrm>
          <a:prstGeom prst="rect">
            <a:avLst/>
          </a:prstGeom>
        </p:spPr>
        <p:txBody>
          <a:bodyPr vert="horz" lIns="89551" tIns="44774" rIns="89551" bIns="4477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58919" y="9278014"/>
            <a:ext cx="2875286" cy="489877"/>
          </a:xfrm>
          <a:prstGeom prst="rect">
            <a:avLst/>
          </a:prstGeom>
        </p:spPr>
        <p:txBody>
          <a:bodyPr vert="horz" lIns="89551" tIns="44774" rIns="89551" bIns="44774" rtlCol="0" anchor="b"/>
          <a:lstStyle>
            <a:lvl1pPr algn="r">
              <a:defRPr sz="1200"/>
            </a:lvl1pPr>
          </a:lstStyle>
          <a:p>
            <a:fld id="{C59C0E99-61DE-45E4-BC2E-5D0CA02D1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807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C0E99-61DE-45E4-BC2E-5D0CA02D11DC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38619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B5A8-DC1D-4A58-A8D4-5002BA8EF77D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261B-DB7D-4FE9-8687-6FAB90A3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75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D4E8-6A4C-41E3-AF25-26378C828EFD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261B-DB7D-4FE9-8687-6FAB90A3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72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7CB8-7527-4C3E-9C42-C4FA0F3A3215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261B-DB7D-4FE9-8687-6FAB90A3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16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04948-533B-49D1-A9D4-3F039E6648C3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261B-DB7D-4FE9-8687-6FAB90A3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210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0EA6-3EE4-4892-9007-90DFF5C24C54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261B-DB7D-4FE9-8687-6FAB90A3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96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9B2-B0BA-476E-9D62-5137A597973F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261B-DB7D-4FE9-8687-6FAB90A3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91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CB0B-C676-4CD4-90EA-DEEA9DDE2336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261B-DB7D-4FE9-8687-6FAB90A3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19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5D2E-37E6-4284-9A86-B01A60D1393F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261B-DB7D-4FE9-8687-6FAB90A3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25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554A-6093-4779-BBB2-C762D4176A38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261B-DB7D-4FE9-8687-6FAB90A3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5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E2A3-BDBB-4A55-81BE-890A7F5EEE26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261B-DB7D-4FE9-8687-6FAB90A3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3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8D0D9-D0B0-48C1-8543-8309EDE45F06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261B-DB7D-4FE9-8687-6FAB90A3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51228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11DA7-208E-4B3C-9F11-68AA273D57AA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C261B-DB7D-4FE9-8687-6FAB90A37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041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62112" y="582211"/>
            <a:ext cx="1253679" cy="8232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ja-JP" altLang="en-US" sz="1600" dirty="0">
                <a:solidFill>
                  <a:prstClr val="black"/>
                </a:solidFill>
              </a:rPr>
              <a:t>○○県</a:t>
            </a:r>
            <a:endParaRPr lang="en-US" altLang="ja-JP" sz="1600" dirty="0">
              <a:solidFill>
                <a:prstClr val="black"/>
              </a:solidFill>
            </a:endParaRPr>
          </a:p>
          <a:p>
            <a:pPr algn="ctr">
              <a:lnSpc>
                <a:spcPts val="2000"/>
              </a:lnSpc>
            </a:pPr>
            <a:r>
              <a:rPr lang="ja-JP" altLang="en-US" sz="1600" dirty="0">
                <a:solidFill>
                  <a:prstClr val="black"/>
                </a:solidFill>
              </a:rPr>
              <a:t>○○市</a:t>
            </a:r>
            <a:endParaRPr lang="en-US" altLang="ja-JP" sz="1600" dirty="0">
              <a:solidFill>
                <a:prstClr val="black"/>
              </a:solidFill>
            </a:endParaRPr>
          </a:p>
          <a:p>
            <a:pPr algn="ctr">
              <a:lnSpc>
                <a:spcPts val="2000"/>
              </a:lnSpc>
            </a:pPr>
            <a:r>
              <a:rPr lang="en-US" altLang="ja-JP" sz="1600" dirty="0">
                <a:solidFill>
                  <a:prstClr val="black"/>
                </a:solidFill>
              </a:rPr>
              <a:t>【</a:t>
            </a:r>
            <a:r>
              <a:rPr lang="ja-JP" altLang="en-US" sz="1600" dirty="0">
                <a:solidFill>
                  <a:prstClr val="black"/>
                </a:solidFill>
              </a:rPr>
              <a:t>送り側</a:t>
            </a:r>
            <a:r>
              <a:rPr lang="en-US" altLang="ja-JP" sz="1600" dirty="0">
                <a:solidFill>
                  <a:prstClr val="black"/>
                </a:solidFill>
              </a:rPr>
              <a:t>】</a:t>
            </a:r>
            <a:r>
              <a:rPr lang="ja-JP" altLang="en-US" sz="1600" dirty="0">
                <a:solidFill>
                  <a:srgbClr val="FF0000"/>
                </a:solidFill>
              </a:rPr>
              <a:t>　　　　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812921" y="605199"/>
            <a:ext cx="6112375" cy="79009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交流を始める動機：</a:t>
            </a:r>
          </a:p>
          <a:p>
            <a:pPr>
              <a:lnSpc>
                <a:spcPts val="28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特徴：</a:t>
            </a:r>
            <a:endParaRPr lang="ja-JP" altLang="en-US" sz="16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417"/>
            <a:ext cx="9144000" cy="462614"/>
          </a:xfrm>
        </p:spPr>
        <p:txBody>
          <a:bodyPr>
            <a:noAutofit/>
          </a:bodyPr>
          <a:lstStyle/>
          <a:p>
            <a:r>
              <a:rPr lang="ja-JP" altLang="en-US" sz="1600" dirty="0">
                <a:latin typeface="+mn-ea"/>
                <a:ea typeface="+mn-ea"/>
              </a:rPr>
              <a:t>令和７</a:t>
            </a:r>
            <a:r>
              <a:rPr lang="ja-JP" altLang="ja-JP" sz="1600" dirty="0">
                <a:latin typeface="+mn-ea"/>
                <a:ea typeface="+mn-ea"/>
              </a:rPr>
              <a:t>年度</a:t>
            </a:r>
            <a:r>
              <a:rPr lang="ja-JP" altLang="en-US" sz="1600" dirty="0">
                <a:latin typeface="+mn-ea"/>
                <a:ea typeface="+mn-ea"/>
              </a:rPr>
              <a:t>都市・農山漁村の地域連携による子供農山漁村交流推進支援事業の概要（例）</a:t>
            </a:r>
            <a:endParaRPr kumimoji="1" lang="ja-JP" altLang="en-US" sz="1600" dirty="0">
              <a:latin typeface="+mn-ea"/>
              <a:ea typeface="+mn-ea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556763" y="4195337"/>
            <a:ext cx="4383904" cy="24921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日程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：令和７年○月○日～○月○日（○泊○日）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宿泊・交流・体験の概要</a:t>
            </a:r>
            <a:endParaRPr lang="en-US" altLang="ja-JP" sz="1400" u="sng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・宿泊形態：集団宿泊施設＋農家民泊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・交流：町役場訪問、○○小学校○年生との交流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・体験：○○○見学、○○○○施設見学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○○体験、○○○製作体験、○○体験、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・オンライン交流：ふりかえりワークショップ等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参加者</a:t>
            </a:r>
            <a:endParaRPr lang="en-US" altLang="ja-JP" sz="1400" u="sng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：対象（○○小学校○年生・参加人数○○名</a:t>
            </a:r>
            <a:r>
              <a: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募集方法</a:t>
            </a:r>
            <a:endParaRPr lang="en-US" altLang="ja-JP" sz="1400" u="sng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：○○小学校○年生全員を対象</a:t>
            </a:r>
            <a:endParaRPr lang="en-US" altLang="ja-JP" sz="1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542729" y="1522204"/>
            <a:ext cx="4397937" cy="38981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prstClr val="white"/>
                </a:solidFill>
              </a:rPr>
              <a:t>受入側の要点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4551851" y="1910119"/>
            <a:ext cx="4388815" cy="1919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環境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：農山村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現状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・少子高齢化、過疎化の進行による人口減少が進んでいる。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・農業が産業基盤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組織名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：○○町農山漁村交流推進委員会</a:t>
            </a:r>
            <a:endParaRPr lang="en-US" altLang="ja-JP" sz="16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コーディネーター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：○○○○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・主な役割</a:t>
            </a:r>
            <a:r>
              <a: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企画立案、運営、安全管理、引率</a:t>
            </a:r>
            <a:r>
              <a:rPr lang="en-US" altLang="ja-JP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送り・受入</a:t>
            </a:r>
            <a:r>
              <a:rPr lang="en-US" altLang="ja-JP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49968" y="1522202"/>
            <a:ext cx="4402365" cy="3879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prstClr val="white"/>
                </a:solidFill>
              </a:rPr>
              <a:t>送り側の要点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144791" y="1910120"/>
            <a:ext cx="4407542" cy="19196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環境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：都市部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現状・課題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　・　○○市は住宅都市で、</a:t>
            </a:r>
            <a:r>
              <a:rPr lang="ja-JP" altLang="ja-JP" sz="1100" dirty="0">
                <a:solidFill>
                  <a:prstClr val="black"/>
                </a:solidFill>
              </a:rPr>
              <a:t>児童は農業に接する機会が少ない。</a:t>
            </a:r>
            <a:endParaRPr lang="en-US" altLang="ja-JP" sz="11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　・　食材の栽培の苦労などについて、児童が自ら学ぶ機会や場がない。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組織名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：○○市交流プロジェクト本部</a:t>
            </a:r>
            <a:endParaRPr lang="en-US" altLang="ja-JP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◆</a:t>
            </a:r>
            <a:r>
              <a:rPr lang="ja-JP" altLang="en-US" sz="1400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コーディネーター</a:t>
            </a: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：○○○○</a:t>
            </a:r>
            <a:endParaRPr lang="en-US" altLang="ja-JP" sz="14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・主な役割</a:t>
            </a:r>
            <a:r>
              <a: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企画立案、運営、安全管理、引率</a:t>
            </a:r>
            <a:r>
              <a:rPr lang="en-US" altLang="ja-JP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送り・受入</a:t>
            </a:r>
            <a:r>
              <a:rPr lang="en-US" altLang="ja-JP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en-US" altLang="ja-JP" sz="1100" dirty="0">
              <a:solidFill>
                <a:srgbClr val="FF0000"/>
              </a:solidFill>
            </a:endParaRPr>
          </a:p>
          <a:p>
            <a:pPr lvl="0">
              <a:lnSpc>
                <a:spcPts val="1800"/>
              </a:lnSpc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542729" y="3831720"/>
            <a:ext cx="4397937" cy="36361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prstClr val="white"/>
                </a:solidFill>
              </a:rPr>
              <a:t>交流の要点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149969" y="3831720"/>
            <a:ext cx="4406797" cy="3636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prstClr val="white"/>
                </a:solidFill>
              </a:rPr>
              <a:t>連携体制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1464331" y="592428"/>
            <a:ext cx="1253679" cy="8082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ja-JP" altLang="en-US" sz="1600" dirty="0">
                <a:solidFill>
                  <a:prstClr val="black"/>
                </a:solidFill>
              </a:rPr>
              <a:t>○○県</a:t>
            </a:r>
            <a:endParaRPr lang="en-US" altLang="ja-JP" sz="1600" dirty="0">
              <a:solidFill>
                <a:prstClr val="black"/>
              </a:solidFill>
            </a:endParaRPr>
          </a:p>
          <a:p>
            <a:pPr algn="ctr">
              <a:lnSpc>
                <a:spcPts val="2000"/>
              </a:lnSpc>
            </a:pPr>
            <a:r>
              <a:rPr lang="ja-JP" altLang="en-US" sz="1600" dirty="0">
                <a:solidFill>
                  <a:prstClr val="black"/>
                </a:solidFill>
              </a:rPr>
              <a:t>○○町</a:t>
            </a:r>
          </a:p>
          <a:p>
            <a:pPr algn="ctr">
              <a:lnSpc>
                <a:spcPts val="2000"/>
              </a:lnSpc>
            </a:pPr>
            <a:r>
              <a:rPr lang="en-US" altLang="ja-JP" sz="1600" b="1" dirty="0">
                <a:solidFill>
                  <a:prstClr val="black"/>
                </a:solidFill>
              </a:rPr>
              <a:t>【</a:t>
            </a:r>
            <a:r>
              <a:rPr lang="ja-JP" altLang="en-US" sz="1600" b="1" dirty="0">
                <a:solidFill>
                  <a:prstClr val="black"/>
                </a:solidFill>
              </a:rPr>
              <a:t>受入側</a:t>
            </a:r>
            <a:r>
              <a:rPr lang="en-US" altLang="ja-JP" sz="1600" b="1" dirty="0">
                <a:solidFill>
                  <a:prstClr val="black"/>
                </a:solidFill>
              </a:rPr>
              <a:t>】</a:t>
            </a:r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dirty="0">
                <a:solidFill>
                  <a:srgbClr val="FF0000"/>
                </a:solidFill>
              </a:rPr>
              <a:t>　　　</a:t>
            </a:r>
          </a:p>
        </p:txBody>
      </p:sp>
      <p:sp>
        <p:nvSpPr>
          <p:cNvPr id="13" name="右矢印 12"/>
          <p:cNvSpPr/>
          <p:nvPr/>
        </p:nvSpPr>
        <p:spPr>
          <a:xfrm>
            <a:off x="1283689" y="697098"/>
            <a:ext cx="334666" cy="65502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149968" y="4195339"/>
            <a:ext cx="4406795" cy="249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46925" y="4329198"/>
            <a:ext cx="4212882" cy="2358268"/>
            <a:chOff x="248026" y="4350000"/>
            <a:chExt cx="4212882" cy="2358268"/>
          </a:xfrm>
        </p:grpSpPr>
        <p:sp>
          <p:nvSpPr>
            <p:cNvPr id="78" name="正方形/長方形 77"/>
            <p:cNvSpPr/>
            <p:nvPr/>
          </p:nvSpPr>
          <p:spPr>
            <a:xfrm>
              <a:off x="248026" y="4350000"/>
              <a:ext cx="2004594" cy="229993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thaiDist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457301" y="4350756"/>
              <a:ext cx="2003607" cy="2289283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thaiDist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80" name="角丸四角形 79"/>
            <p:cNvSpPr/>
            <p:nvPr/>
          </p:nvSpPr>
          <p:spPr>
            <a:xfrm>
              <a:off x="2927570" y="5275460"/>
              <a:ext cx="1275395" cy="33177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0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コーディネーター</a:t>
              </a:r>
              <a:endPara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3543835" y="6409085"/>
              <a:ext cx="834409" cy="2550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thaiDist"/>
              <a:r>
                <a:rPr lang="ja-JP" altLang="en-US" sz="1000" dirty="0">
                  <a:solidFill>
                    <a:prstClr val="black"/>
                  </a:solidFill>
                </a:rPr>
                <a:t>宿泊・体験</a:t>
              </a:r>
            </a:p>
          </p:txBody>
        </p:sp>
        <p:pic>
          <p:nvPicPr>
            <p:cNvPr id="83" name="Picture 2" descr="C:\Users\ochiaimototsugu\AppData\Local\Microsoft\Windows\Temporary Internet Files\Content.IE5\V43MTC3Q\MC900433839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8629" y="5872201"/>
              <a:ext cx="755199" cy="71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7" name="正方形/長方形 76"/>
            <p:cNvSpPr/>
            <p:nvPr/>
          </p:nvSpPr>
          <p:spPr>
            <a:xfrm>
              <a:off x="3015914" y="4371198"/>
              <a:ext cx="1215510" cy="30920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thaiDist"/>
              <a:r>
                <a:rPr lang="en-US" altLang="ja-JP" sz="1400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【</a:t>
              </a:r>
              <a:r>
                <a:rPr lang="ja-JP" altLang="en-US" sz="1400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受入側</a:t>
              </a:r>
              <a:r>
                <a:rPr lang="en-US" altLang="ja-JP" sz="1400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】</a:t>
              </a:r>
            </a:p>
          </p:txBody>
        </p:sp>
        <p:sp>
          <p:nvSpPr>
            <p:cNvPr id="85" name="下矢印 84"/>
            <p:cNvSpPr/>
            <p:nvPr/>
          </p:nvSpPr>
          <p:spPr>
            <a:xfrm>
              <a:off x="3164846" y="4929617"/>
              <a:ext cx="588519" cy="356510"/>
            </a:xfrm>
            <a:prstGeom prst="downArrow">
              <a:avLst>
                <a:gd name="adj1" fmla="val 50000"/>
                <a:gd name="adj2" fmla="val 36548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prstClr val="white"/>
                  </a:solidFill>
                </a:rPr>
                <a:t>調整</a:t>
              </a:r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828684" y="4370527"/>
              <a:ext cx="980187" cy="30777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ja-JP" sz="1400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【</a:t>
              </a:r>
              <a:r>
                <a:rPr lang="ja-JP" altLang="en-US" sz="1400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送り側</a:t>
              </a:r>
              <a:r>
                <a:rPr lang="en-US" altLang="ja-JP" sz="1400" dirty="0">
                  <a:solidFill>
                    <a:prstClr val="black"/>
                  </a:solidFill>
                  <a:latin typeface="ＭＳ Ｐゴシック" panose="020B0600070205080204" pitchFamily="50" charset="-128"/>
                </a:rPr>
                <a:t>】</a:t>
              </a:r>
            </a:p>
          </p:txBody>
        </p:sp>
        <p:sp>
          <p:nvSpPr>
            <p:cNvPr id="87" name="角丸四角形 86"/>
            <p:cNvSpPr/>
            <p:nvPr/>
          </p:nvSpPr>
          <p:spPr>
            <a:xfrm>
              <a:off x="2716322" y="4701707"/>
              <a:ext cx="1494936" cy="22839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200" dirty="0">
                  <a:solidFill>
                    <a:prstClr val="black"/>
                  </a:solidFill>
                </a:rPr>
                <a:t>○○県○○町</a:t>
              </a:r>
            </a:p>
          </p:txBody>
        </p:sp>
        <p:pic>
          <p:nvPicPr>
            <p:cNvPr id="89" name="図 8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839" y="5868169"/>
              <a:ext cx="671577" cy="530829"/>
            </a:xfrm>
            <a:prstGeom prst="rect">
              <a:avLst/>
            </a:prstGeom>
          </p:spPr>
        </p:pic>
        <p:sp>
          <p:nvSpPr>
            <p:cNvPr id="91" name="下矢印 90"/>
            <p:cNvSpPr/>
            <p:nvPr/>
          </p:nvSpPr>
          <p:spPr>
            <a:xfrm>
              <a:off x="935931" y="4929617"/>
              <a:ext cx="588519" cy="917325"/>
            </a:xfrm>
            <a:prstGeom prst="downArrow">
              <a:avLst>
                <a:gd name="adj1" fmla="val 50000"/>
                <a:gd name="adj2" fmla="val 36548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prstClr val="white"/>
                  </a:solidFill>
                </a:rPr>
                <a:t>調整</a:t>
              </a:r>
            </a:p>
          </p:txBody>
        </p:sp>
        <p:sp>
          <p:nvSpPr>
            <p:cNvPr id="92" name="右矢印 91"/>
            <p:cNvSpPr/>
            <p:nvPr/>
          </p:nvSpPr>
          <p:spPr>
            <a:xfrm>
              <a:off x="1646827" y="6002831"/>
              <a:ext cx="998055" cy="412236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prstClr val="white"/>
                  </a:solidFill>
                </a:rPr>
                <a:t>交流</a:t>
              </a:r>
            </a:p>
          </p:txBody>
        </p:sp>
        <p:pic>
          <p:nvPicPr>
            <p:cNvPr id="93" name="図 9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3031" y="5902101"/>
              <a:ext cx="671577" cy="530829"/>
            </a:xfrm>
            <a:prstGeom prst="rect">
              <a:avLst/>
            </a:prstGeom>
          </p:spPr>
        </p:pic>
        <p:sp>
          <p:nvSpPr>
            <p:cNvPr id="95" name="角丸四角形 94"/>
            <p:cNvSpPr/>
            <p:nvPr/>
          </p:nvSpPr>
          <p:spPr>
            <a:xfrm>
              <a:off x="516094" y="6359444"/>
              <a:ext cx="1428194" cy="32802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000" dirty="0">
                  <a:solidFill>
                    <a:prstClr val="black"/>
                  </a:solidFill>
                </a:rPr>
                <a:t>○○小学校○年生</a:t>
              </a:r>
            </a:p>
          </p:txBody>
        </p:sp>
        <p:sp>
          <p:nvSpPr>
            <p:cNvPr id="96" name="角丸四角形 95"/>
            <p:cNvSpPr/>
            <p:nvPr/>
          </p:nvSpPr>
          <p:spPr>
            <a:xfrm>
              <a:off x="2374989" y="6380245"/>
              <a:ext cx="1428194" cy="32802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000" dirty="0">
                  <a:solidFill>
                    <a:prstClr val="black"/>
                  </a:solidFill>
                </a:rPr>
                <a:t>○○小学校○年生</a:t>
              </a:r>
            </a:p>
          </p:txBody>
        </p:sp>
        <p:sp>
          <p:nvSpPr>
            <p:cNvPr id="38" name="下矢印 37"/>
            <p:cNvSpPr/>
            <p:nvPr/>
          </p:nvSpPr>
          <p:spPr>
            <a:xfrm>
              <a:off x="3590125" y="5615627"/>
              <a:ext cx="519168" cy="343537"/>
            </a:xfrm>
            <a:prstGeom prst="downArrow">
              <a:avLst>
                <a:gd name="adj1" fmla="val 50000"/>
                <a:gd name="adj2" fmla="val 36548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prstClr val="white"/>
                  </a:solidFill>
                </a:rPr>
                <a:t>手配</a:t>
              </a:r>
            </a:p>
          </p:txBody>
        </p:sp>
        <p:sp>
          <p:nvSpPr>
            <p:cNvPr id="90" name="下矢印 89"/>
            <p:cNvSpPr/>
            <p:nvPr/>
          </p:nvSpPr>
          <p:spPr>
            <a:xfrm>
              <a:off x="2904866" y="5607240"/>
              <a:ext cx="519168" cy="343537"/>
            </a:xfrm>
            <a:prstGeom prst="downArrow">
              <a:avLst>
                <a:gd name="adj1" fmla="val 50000"/>
                <a:gd name="adj2" fmla="val 36548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>
                  <a:solidFill>
                    <a:prstClr val="white"/>
                  </a:solidFill>
                </a:rPr>
                <a:t>手配</a:t>
              </a:r>
            </a:p>
          </p:txBody>
        </p:sp>
        <p:sp>
          <p:nvSpPr>
            <p:cNvPr id="88" name="左右矢印 87"/>
            <p:cNvSpPr/>
            <p:nvPr/>
          </p:nvSpPr>
          <p:spPr>
            <a:xfrm>
              <a:off x="1914095" y="4555904"/>
              <a:ext cx="897138" cy="398963"/>
            </a:xfrm>
            <a:prstGeom prst="leftRight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prstClr val="white"/>
                  </a:solidFill>
                </a:rPr>
                <a:t>調整</a:t>
              </a:r>
            </a:p>
          </p:txBody>
        </p:sp>
        <p:sp>
          <p:nvSpPr>
            <p:cNvPr id="84" name="左右矢印 83"/>
            <p:cNvSpPr/>
            <p:nvPr/>
          </p:nvSpPr>
          <p:spPr>
            <a:xfrm rot="1340604">
              <a:off x="1781728" y="5074544"/>
              <a:ext cx="1286705" cy="398963"/>
            </a:xfrm>
            <a:prstGeom prst="leftRight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prstClr val="white"/>
                  </a:solidFill>
                </a:rPr>
                <a:t>調整</a:t>
              </a:r>
            </a:p>
          </p:txBody>
        </p:sp>
      </p:grpSp>
      <p:sp>
        <p:nvSpPr>
          <p:cNvPr id="36" name="角丸四角形 35"/>
          <p:cNvSpPr/>
          <p:nvPr/>
        </p:nvSpPr>
        <p:spPr>
          <a:xfrm>
            <a:off x="473496" y="4658180"/>
            <a:ext cx="1494936" cy="3628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</a:rPr>
              <a:t>○○県○○市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algn="ctr"/>
            <a:r>
              <a:rPr lang="ja-JP" altLang="en-US" sz="1000" dirty="0">
                <a:solidFill>
                  <a:prstClr val="black"/>
                </a:solidFill>
              </a:rPr>
              <a:t>（交流プロジェクト本部）</a:t>
            </a:r>
          </a:p>
        </p:txBody>
      </p:sp>
    </p:spTree>
    <p:extLst>
      <p:ext uri="{BB962C8B-B14F-4D97-AF65-F5344CB8AC3E}">
        <p14:creationId xmlns:p14="http://schemas.microsoft.com/office/powerpoint/2010/main" val="3847368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e64e565-f0b0-4856-90c7-0bdae66761f4" xsi:nil="true"/>
    <lcf76f155ced4ddcb4097134ff3c332f xmlns="15ce296d-d777-4be1-9b36-a888f350100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F90B5D912838644B73FF752CB4433CE" ma:contentTypeVersion="14" ma:contentTypeDescription="新しいドキュメントを作成します。" ma:contentTypeScope="" ma:versionID="50e972bbcd94058666f10e1c229b136a">
  <xsd:schema xmlns:xsd="http://www.w3.org/2001/XMLSchema" xmlns:xs="http://www.w3.org/2001/XMLSchema" xmlns:p="http://schemas.microsoft.com/office/2006/metadata/properties" xmlns:ns2="15ce296d-d777-4be1-9b36-a888f3501002" xmlns:ns3="de64e565-f0b0-4856-90c7-0bdae66761f4" targetNamespace="http://schemas.microsoft.com/office/2006/metadata/properties" ma:root="true" ma:fieldsID="93f7fd7d33895a6727b68681e44ecc2b" ns2:_="" ns3:_="">
    <xsd:import namespace="15ce296d-d777-4be1-9b36-a888f3501002"/>
    <xsd:import namespace="de64e565-f0b0-4856-90c7-0bdae66761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e296d-d777-4be1-9b36-a888f35010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4e565-f0b0-4856-90c7-0bdae66761f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e3d3b76-adf0-4c14-b2d6-d1d68ed01023}" ma:internalName="TaxCatchAll" ma:showField="CatchAllData" ma:web="de64e565-f0b0-4856-90c7-0bdae66761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D23E21-91E9-4D7B-9EEB-A0886FF0BB56}">
  <ds:schemaRefs>
    <ds:schemaRef ds:uri="http://schemas.microsoft.com/office/2006/metadata/properties"/>
    <ds:schemaRef ds:uri="http://schemas.microsoft.com/office/infopath/2007/PartnerControls"/>
    <ds:schemaRef ds:uri="de64e565-f0b0-4856-90c7-0bdae66761f4"/>
    <ds:schemaRef ds:uri="15ce296d-d777-4be1-9b36-a888f3501002"/>
  </ds:schemaRefs>
</ds:datastoreItem>
</file>

<file path=customXml/itemProps2.xml><?xml version="1.0" encoding="utf-8"?>
<ds:datastoreItem xmlns:ds="http://schemas.openxmlformats.org/officeDocument/2006/customXml" ds:itemID="{A41D9919-6624-4CE1-9441-38A4E4B59D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2BF048-5745-4307-A95F-09C926DDD9C9}"/>
</file>

<file path=docProps/app.xml><?xml version="1.0" encoding="utf-8"?>
<Properties xmlns="http://schemas.openxmlformats.org/officeDocument/2006/extended-properties" xmlns:vt="http://schemas.openxmlformats.org/officeDocument/2006/docPropsVTypes">
  <Words>332</Words>
  <PresentationFormat>画面に合わせる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令和７年度都市・農山漁村の地域連携による子供農山漁村交流推進支援事業の概要（例）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0x010100DF90B5D912838644B73FF752CB4433CE</vt:lpwstr>
  </property>
  <property fmtid="{D5CDD505-2E9C-101B-9397-08002B2CF9AE}" pid="3" name="MediaServiceImageTags">
    <vt:lpwstr/>
  </property>
</Properties>
</file>