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changesinfo+xml" PartName="/ppt/changesInfos/changesInfo1.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1"/>
  </p:sldMasterIdLst>
  <p:notesMasterIdLst>
    <p:notesMasterId r:id="rId11"/>
  </p:notesMasterIdLst>
  <p:sldIdLst>
    <p:sldId id="293" r:id="rId2"/>
    <p:sldId id="285" r:id="rId3"/>
    <p:sldId id="256" r:id="rId4"/>
    <p:sldId id="257" r:id="rId5"/>
    <p:sldId id="258" r:id="rId6"/>
    <p:sldId id="259" r:id="rId7"/>
    <p:sldId id="260" r:id="rId8"/>
    <p:sldId id="261" r:id="rId9"/>
    <p:sldId id="262" r:id="rId10"/>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三浦　寛子" initials="三浦　寛子" lastIdx="1" clrIdx="0">
    <p:extLst>
      <p:ext uri="{19B8F6BF-5375-455C-9EA6-DF929625EA0E}">
        <p15:presenceInfo xmlns:p15="http://schemas.microsoft.com/office/powerpoint/2012/main" userId="S-1-5-21-915568037-2826360818-1062434887-19801" providerId="AD"/>
      </p:ext>
    </p:extLst>
  </p:cmAuthor>
  <p:cmAuthor id="2" name="英司 狩野" initials="英狩" lastIdx="2" clrIdx="1">
    <p:extLst>
      <p:ext uri="{19B8F6BF-5375-455C-9EA6-DF929625EA0E}">
        <p15:presenceInfo xmlns:p15="http://schemas.microsoft.com/office/powerpoint/2012/main" userId="d7358cc3e131e286" providerId="Windows Live"/>
      </p:ext>
    </p:extLst>
  </p:cmAuthor>
  <p:cmAuthor id="3" name="知宏 米山" initials="知米" lastIdx="1" clrIdx="2">
    <p:extLst>
      <p:ext uri="{19B8F6BF-5375-455C-9EA6-DF929625EA0E}">
        <p15:presenceInfo xmlns:p15="http://schemas.microsoft.com/office/powerpoint/2012/main" userId="49c88abbab20557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405159-50A1-1BDD-BA99-D0C4FDB6186B}" v="2" dt="2025-04-01T18:39:19.448"/>
    <p1510:client id="{44BAD8C4-9C61-D55E-711C-BA8E35A15CD0}" v="5" dt="2025-04-01T17:52:35.50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391"/>
    <p:restoredTop sz="97327"/>
  </p:normalViewPr>
  <p:slideViewPr>
    <p:cSldViewPr snapToGrid="0">
      <p:cViewPr varScale="1">
        <p:scale>
          <a:sx n="152" d="100"/>
          <a:sy n="152" d="100"/>
        </p:scale>
        <p:origin x="208" y="672"/>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notesMasters/notesMaster1.xml" Type="http://schemas.openxmlformats.org/officeDocument/2006/relationships/notesMaster"/><Relationship Id="rId12" Target="commentAuthors.xml" Type="http://schemas.openxmlformats.org/officeDocument/2006/relationships/commentAuthors"/><Relationship Id="rId13" Target="presProps.xml" Type="http://schemas.openxmlformats.org/officeDocument/2006/relationships/presProps"/><Relationship Id="rId14" Target="viewProps.xml" Type="http://schemas.openxmlformats.org/officeDocument/2006/relationships/viewProps"/><Relationship Id="rId15" Target="theme/theme1.xml" Type="http://schemas.openxmlformats.org/officeDocument/2006/relationships/theme"/><Relationship Id="rId16" Target="tableStyles.xml" Type="http://schemas.openxmlformats.org/officeDocument/2006/relationships/tableStyles"/><Relationship Id="rId17" Target="changesInfos/changesInfo1.xml" Type="http://schemas.microsoft.com/office/2016/11/relationships/changesInfo"/><Relationship Id="rId18" Target="revisionInfo.xml" Type="http://schemas.microsoft.com/office/2015/10/relationships/revisionInfo"/><Relationship Id="rId19" Target="../customXml/item1.xml" Type="http://schemas.openxmlformats.org/officeDocument/2006/relationships/customXml"/><Relationship Id="rId2" Target="slides/slide1.xml" Type="http://schemas.openxmlformats.org/officeDocument/2006/relationships/slide"/><Relationship Id="rId20" Target="../customXml/item2.xml" Type="http://schemas.openxmlformats.org/officeDocument/2006/relationships/customXml"/><Relationship Id="rId21" Target="../customXml/item3.xml" Type="http://schemas.openxmlformats.org/officeDocument/2006/relationships/customXml"/><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狩野英司" userId="S::kano@dslink.onmicrosoft.com::08f115db-3b4a-419e-b380-0c8fc6ac7a36" providerId="AD" clId="Web-{14405159-50A1-1BDD-BA99-D0C4FDB6186B}"/>
    <pc:docChg chg="modSld">
      <pc:chgData name="狩野英司" userId="S::kano@dslink.onmicrosoft.com::08f115db-3b4a-419e-b380-0c8fc6ac7a36" providerId="AD" clId="Web-{14405159-50A1-1BDD-BA99-D0C4FDB6186B}" dt="2025-04-01T18:39:19.448" v="0" actId="20577"/>
      <pc:docMkLst>
        <pc:docMk/>
      </pc:docMkLst>
      <pc:sldChg chg="modSp">
        <pc:chgData name="狩野英司" userId="S::kano@dslink.onmicrosoft.com::08f115db-3b4a-419e-b380-0c8fc6ac7a36" providerId="AD" clId="Web-{14405159-50A1-1BDD-BA99-D0C4FDB6186B}" dt="2025-04-01T18:39:19.448" v="0" actId="20577"/>
        <pc:sldMkLst>
          <pc:docMk/>
          <pc:sldMk cId="3205199590" sldId="293"/>
        </pc:sldMkLst>
        <pc:spChg chg="mod">
          <ac:chgData name="狩野英司" userId="S::kano@dslink.onmicrosoft.com::08f115db-3b4a-419e-b380-0c8fc6ac7a36" providerId="AD" clId="Web-{14405159-50A1-1BDD-BA99-D0C4FDB6186B}" dt="2025-04-01T18:39:19.448" v="0" actId="20577"/>
          <ac:spMkLst>
            <pc:docMk/>
            <pc:sldMk cId="3205199590" sldId="293"/>
            <ac:spMk id="3" creationId="{F2ED7F40-F66A-9637-6081-50114A24724A}"/>
          </ac:spMkLst>
        </pc:spChg>
      </pc:sldChg>
    </pc:docChg>
  </pc:docChgLst>
  <pc:docChgLst>
    <pc:chgData name="狩野英司" userId="S::kano@dslink.onmicrosoft.com::08f115db-3b4a-419e-b380-0c8fc6ac7a36" providerId="AD" clId="Web-{44BAD8C4-9C61-D55E-711C-BA8E35A15CD0}"/>
    <pc:docChg chg="modSld">
      <pc:chgData name="狩野英司" userId="S::kano@dslink.onmicrosoft.com::08f115db-3b4a-419e-b380-0c8fc6ac7a36" providerId="AD" clId="Web-{44BAD8C4-9C61-D55E-711C-BA8E35A15CD0}" dt="2025-04-01T17:52:20.444" v="1"/>
      <pc:docMkLst>
        <pc:docMk/>
      </pc:docMkLst>
      <pc:sldChg chg="delSp">
        <pc:chgData name="狩野英司" userId="S::kano@dslink.onmicrosoft.com::08f115db-3b4a-419e-b380-0c8fc6ac7a36" providerId="AD" clId="Web-{44BAD8C4-9C61-D55E-711C-BA8E35A15CD0}" dt="2025-04-01T17:52:20.444" v="1"/>
        <pc:sldMkLst>
          <pc:docMk/>
          <pc:sldMk cId="3205199590" sldId="293"/>
        </pc:sldMkLst>
        <pc:spChg chg="del">
          <ac:chgData name="狩野英司" userId="S::kano@dslink.onmicrosoft.com::08f115db-3b4a-419e-b380-0c8fc6ac7a36" providerId="AD" clId="Web-{44BAD8C4-9C61-D55E-711C-BA8E35A15CD0}" dt="2025-04-01T17:52:12.225" v="0"/>
          <ac:spMkLst>
            <pc:docMk/>
            <pc:sldMk cId="3205199590" sldId="293"/>
            <ac:spMk id="2" creationId="{CCB7551B-4C47-F7E9-1557-EFD89C8F1CD8}"/>
          </ac:spMkLst>
        </pc:spChg>
        <pc:spChg chg="del">
          <ac:chgData name="狩野英司" userId="S::kano@dslink.onmicrosoft.com::08f115db-3b4a-419e-b380-0c8fc6ac7a36" providerId="AD" clId="Web-{44BAD8C4-9C61-D55E-711C-BA8E35A15CD0}" dt="2025-04-01T17:52:20.444" v="1"/>
          <ac:spMkLst>
            <pc:docMk/>
            <pc:sldMk cId="3205199590" sldId="293"/>
            <ac:spMk id="5" creationId="{EA5FAB57-F0D0-7C71-2D49-81009AFC6738}"/>
          </ac:spMkLst>
        </pc:spChg>
      </pc:sldChg>
    </pc:docChg>
  </pc:docChgLst>
</pc:chgInfo>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E9729B-76B0-5D46-941A-92C7BF182D33}" type="datetimeFigureOut">
              <a:rPr kumimoji="1" lang="ja-JP" altLang="en-US" smtClean="0"/>
              <a:t>2025/4/1</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38B24D-23DF-9D47-8CEF-E67AA594EAF8}" type="slidenum">
              <a:rPr kumimoji="1" lang="ja-JP" altLang="en-US" smtClean="0"/>
              <a:t>‹#›</a:t>
            </a:fld>
            <a:endParaRPr kumimoji="1" lang="ja-JP" altLang="en-US"/>
          </a:p>
        </p:txBody>
      </p:sp>
    </p:spTree>
    <p:extLst>
      <p:ext uri="{BB962C8B-B14F-4D97-AF65-F5344CB8AC3E}">
        <p14:creationId xmlns:p14="http://schemas.microsoft.com/office/powerpoint/2010/main" val="416024673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6F8A428-635F-7437-BD6C-FF8173468D0F}"/>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41A78E1D-5384-22BB-C2FB-FA6A875554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A792C660-3683-8D25-8993-9B98016BCBA4}"/>
              </a:ext>
            </a:extLst>
          </p:cNvPr>
          <p:cNvSpPr>
            <a:spLocks noGrp="1"/>
          </p:cNvSpPr>
          <p:nvPr>
            <p:ph type="dt" sz="half" idx="10"/>
          </p:nvPr>
        </p:nvSpPr>
        <p:spPr/>
        <p:txBody>
          <a:bodyPr/>
          <a:lstStyle/>
          <a:p>
            <a:fld id="{FAF6F597-25C4-1248-BF2A-A6DB5849F000}" type="datetime1">
              <a:rPr kumimoji="1" lang="ja-JP" altLang="en-US" smtClean="0"/>
              <a:t>2025/4/1</a:t>
            </a:fld>
            <a:endParaRPr kumimoji="1" lang="ja-JP" altLang="en-US"/>
          </a:p>
        </p:txBody>
      </p:sp>
      <p:sp>
        <p:nvSpPr>
          <p:cNvPr id="5" name="フッター プレースホルダー 4">
            <a:extLst>
              <a:ext uri="{FF2B5EF4-FFF2-40B4-BE49-F238E27FC236}">
                <a16:creationId xmlns:a16="http://schemas.microsoft.com/office/drawing/2014/main" id="{8A5E4783-C1F6-B24F-A648-025E9A19AE3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88F6FFA-C4C3-1EBE-4238-D188043B7295}"/>
              </a:ext>
            </a:extLst>
          </p:cNvPr>
          <p:cNvSpPr>
            <a:spLocks noGrp="1"/>
          </p:cNvSpPr>
          <p:nvPr>
            <p:ph type="sldNum" sz="quarter" idx="12"/>
          </p:nvPr>
        </p:nvSpPr>
        <p:spPr>
          <a:xfrm>
            <a:off x="9296400" y="6429502"/>
            <a:ext cx="2743200" cy="365125"/>
          </a:xfrm>
        </p:spPr>
        <p:txBody>
          <a:bodyPr/>
          <a:lstStyle/>
          <a:p>
            <a:fld id="{1E080EAA-7BFB-FD42-850D-F3985290BD01}" type="slidenum">
              <a:rPr kumimoji="1" lang="ja-JP" altLang="en-US" smtClean="0"/>
              <a:t>‹#›</a:t>
            </a:fld>
            <a:endParaRPr kumimoji="1" lang="ja-JP" altLang="en-US"/>
          </a:p>
        </p:txBody>
      </p:sp>
    </p:spTree>
    <p:extLst>
      <p:ext uri="{BB962C8B-B14F-4D97-AF65-F5344CB8AC3E}">
        <p14:creationId xmlns:p14="http://schemas.microsoft.com/office/powerpoint/2010/main" val="920975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365DB37-8EA9-0C30-8560-F2EE54F78629}"/>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4292CEC-5E27-3D53-8EF7-2BD6E7F46CD5}"/>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0DEEAF3-9C1A-6EB3-8187-990B925B9185}"/>
              </a:ext>
            </a:extLst>
          </p:cNvPr>
          <p:cNvSpPr>
            <a:spLocks noGrp="1"/>
          </p:cNvSpPr>
          <p:nvPr>
            <p:ph type="dt" sz="half" idx="10"/>
          </p:nvPr>
        </p:nvSpPr>
        <p:spPr/>
        <p:txBody>
          <a:bodyPr/>
          <a:lstStyle/>
          <a:p>
            <a:fld id="{48B752AF-68B9-1444-8917-53883BEAD27F}" type="datetime1">
              <a:rPr kumimoji="1" lang="ja-JP" altLang="en-US" smtClean="0"/>
              <a:t>2025/4/1</a:t>
            </a:fld>
            <a:endParaRPr kumimoji="1" lang="ja-JP" altLang="en-US"/>
          </a:p>
        </p:txBody>
      </p:sp>
      <p:sp>
        <p:nvSpPr>
          <p:cNvPr id="5" name="フッター プレースホルダー 4">
            <a:extLst>
              <a:ext uri="{FF2B5EF4-FFF2-40B4-BE49-F238E27FC236}">
                <a16:creationId xmlns:a16="http://schemas.microsoft.com/office/drawing/2014/main" id="{7A0D55A0-2DD5-3738-B95B-4793E6C1C58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DE35928-E8A6-A0F0-C3B8-3638E275C745}"/>
              </a:ext>
            </a:extLst>
          </p:cNvPr>
          <p:cNvSpPr>
            <a:spLocks noGrp="1"/>
          </p:cNvSpPr>
          <p:nvPr>
            <p:ph type="sldNum" sz="quarter" idx="12"/>
          </p:nvPr>
        </p:nvSpPr>
        <p:spPr/>
        <p:txBody>
          <a:bodyPr/>
          <a:lstStyle/>
          <a:p>
            <a:fld id="{1E080EAA-7BFB-FD42-850D-F3985290BD01}" type="slidenum">
              <a:rPr kumimoji="1" lang="ja-JP" altLang="en-US" smtClean="0"/>
              <a:t>‹#›</a:t>
            </a:fld>
            <a:endParaRPr kumimoji="1" lang="ja-JP" altLang="en-US"/>
          </a:p>
        </p:txBody>
      </p:sp>
    </p:spTree>
    <p:extLst>
      <p:ext uri="{BB962C8B-B14F-4D97-AF65-F5344CB8AC3E}">
        <p14:creationId xmlns:p14="http://schemas.microsoft.com/office/powerpoint/2010/main" val="680901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51278744-2F7D-8F81-2F25-B4E5094209C9}"/>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BA7A2B8-3716-77C3-DC5F-4D40DB8E7A02}"/>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201E83A-DAA8-D3CB-3962-C36A93AF1955}"/>
              </a:ext>
            </a:extLst>
          </p:cNvPr>
          <p:cNvSpPr>
            <a:spLocks noGrp="1"/>
          </p:cNvSpPr>
          <p:nvPr>
            <p:ph type="dt" sz="half" idx="10"/>
          </p:nvPr>
        </p:nvSpPr>
        <p:spPr/>
        <p:txBody>
          <a:bodyPr/>
          <a:lstStyle/>
          <a:p>
            <a:fld id="{64A626A8-A24D-AB44-8272-08BB03234300}" type="datetime1">
              <a:rPr kumimoji="1" lang="ja-JP" altLang="en-US" smtClean="0"/>
              <a:t>2025/4/1</a:t>
            </a:fld>
            <a:endParaRPr kumimoji="1" lang="ja-JP" altLang="en-US"/>
          </a:p>
        </p:txBody>
      </p:sp>
      <p:sp>
        <p:nvSpPr>
          <p:cNvPr id="5" name="フッター プレースホルダー 4">
            <a:extLst>
              <a:ext uri="{FF2B5EF4-FFF2-40B4-BE49-F238E27FC236}">
                <a16:creationId xmlns:a16="http://schemas.microsoft.com/office/drawing/2014/main" id="{B0F70F22-F457-6B42-25DF-A323D33D385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D843160-5849-A4AB-B227-8B71387F5938}"/>
              </a:ext>
            </a:extLst>
          </p:cNvPr>
          <p:cNvSpPr>
            <a:spLocks noGrp="1"/>
          </p:cNvSpPr>
          <p:nvPr>
            <p:ph type="sldNum" sz="quarter" idx="12"/>
          </p:nvPr>
        </p:nvSpPr>
        <p:spPr/>
        <p:txBody>
          <a:bodyPr/>
          <a:lstStyle/>
          <a:p>
            <a:fld id="{1E080EAA-7BFB-FD42-850D-F3985290BD01}" type="slidenum">
              <a:rPr kumimoji="1" lang="ja-JP" altLang="en-US" smtClean="0"/>
              <a:t>‹#›</a:t>
            </a:fld>
            <a:endParaRPr kumimoji="1" lang="ja-JP" altLang="en-US"/>
          </a:p>
        </p:txBody>
      </p:sp>
    </p:spTree>
    <p:extLst>
      <p:ext uri="{BB962C8B-B14F-4D97-AF65-F5344CB8AC3E}">
        <p14:creationId xmlns:p14="http://schemas.microsoft.com/office/powerpoint/2010/main" val="3366822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01D8C13-E51D-A176-9EF1-E5C696DF718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359846D-483D-9BF2-424D-003D54E47E8F}"/>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08AD3B7-B500-BD6E-655D-3D1069EDB292}"/>
              </a:ext>
            </a:extLst>
          </p:cNvPr>
          <p:cNvSpPr>
            <a:spLocks noGrp="1"/>
          </p:cNvSpPr>
          <p:nvPr>
            <p:ph type="dt" sz="half" idx="10"/>
          </p:nvPr>
        </p:nvSpPr>
        <p:spPr/>
        <p:txBody>
          <a:bodyPr/>
          <a:lstStyle/>
          <a:p>
            <a:fld id="{F6499039-C02D-484F-AEF2-BFDB9166A2EF}" type="datetime1">
              <a:rPr kumimoji="1" lang="ja-JP" altLang="en-US" smtClean="0"/>
              <a:t>2025/4/1</a:t>
            </a:fld>
            <a:endParaRPr kumimoji="1" lang="ja-JP" altLang="en-US"/>
          </a:p>
        </p:txBody>
      </p:sp>
      <p:sp>
        <p:nvSpPr>
          <p:cNvPr id="5" name="フッター プレースホルダー 4">
            <a:extLst>
              <a:ext uri="{FF2B5EF4-FFF2-40B4-BE49-F238E27FC236}">
                <a16:creationId xmlns:a16="http://schemas.microsoft.com/office/drawing/2014/main" id="{84A78659-846C-C54D-6747-F04F2BDDC6A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9D1E44F-3F3F-7E62-DD18-B71A2C59466E}"/>
              </a:ext>
            </a:extLst>
          </p:cNvPr>
          <p:cNvSpPr>
            <a:spLocks noGrp="1"/>
          </p:cNvSpPr>
          <p:nvPr>
            <p:ph type="sldNum" sz="quarter" idx="12"/>
          </p:nvPr>
        </p:nvSpPr>
        <p:spPr/>
        <p:txBody>
          <a:bodyPr/>
          <a:lstStyle/>
          <a:p>
            <a:fld id="{1E080EAA-7BFB-FD42-850D-F3985290BD01}" type="slidenum">
              <a:rPr kumimoji="1" lang="ja-JP" altLang="en-US" smtClean="0"/>
              <a:t>‹#›</a:t>
            </a:fld>
            <a:endParaRPr kumimoji="1" lang="ja-JP" altLang="en-US"/>
          </a:p>
        </p:txBody>
      </p:sp>
    </p:spTree>
    <p:extLst>
      <p:ext uri="{BB962C8B-B14F-4D97-AF65-F5344CB8AC3E}">
        <p14:creationId xmlns:p14="http://schemas.microsoft.com/office/powerpoint/2010/main" val="1621143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EF4C54-FDF6-48D0-7A24-F441540883B5}"/>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52EF3A0-F01A-315E-B7A3-509D57AE86C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755E7FD-16FF-DB9E-D1C2-AF1094781150}"/>
              </a:ext>
            </a:extLst>
          </p:cNvPr>
          <p:cNvSpPr>
            <a:spLocks noGrp="1"/>
          </p:cNvSpPr>
          <p:nvPr>
            <p:ph type="dt" sz="half" idx="10"/>
          </p:nvPr>
        </p:nvSpPr>
        <p:spPr/>
        <p:txBody>
          <a:bodyPr/>
          <a:lstStyle/>
          <a:p>
            <a:fld id="{4BA81DE6-B55B-5144-8281-64E5379872E9}" type="datetime1">
              <a:rPr kumimoji="1" lang="ja-JP" altLang="en-US" smtClean="0"/>
              <a:t>2025/4/1</a:t>
            </a:fld>
            <a:endParaRPr kumimoji="1" lang="ja-JP" altLang="en-US"/>
          </a:p>
        </p:txBody>
      </p:sp>
      <p:sp>
        <p:nvSpPr>
          <p:cNvPr id="5" name="フッター プレースホルダー 4">
            <a:extLst>
              <a:ext uri="{FF2B5EF4-FFF2-40B4-BE49-F238E27FC236}">
                <a16:creationId xmlns:a16="http://schemas.microsoft.com/office/drawing/2014/main" id="{61C55FFB-E70D-F1E4-2A2C-AD0CC545146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93D29F6-CCF3-11F4-21C2-002F786CF6A5}"/>
              </a:ext>
            </a:extLst>
          </p:cNvPr>
          <p:cNvSpPr>
            <a:spLocks noGrp="1"/>
          </p:cNvSpPr>
          <p:nvPr>
            <p:ph type="sldNum" sz="quarter" idx="12"/>
          </p:nvPr>
        </p:nvSpPr>
        <p:spPr/>
        <p:txBody>
          <a:bodyPr/>
          <a:lstStyle/>
          <a:p>
            <a:fld id="{1E080EAA-7BFB-FD42-850D-F3985290BD01}" type="slidenum">
              <a:rPr kumimoji="1" lang="ja-JP" altLang="en-US" smtClean="0"/>
              <a:t>‹#›</a:t>
            </a:fld>
            <a:endParaRPr kumimoji="1" lang="ja-JP" altLang="en-US"/>
          </a:p>
        </p:txBody>
      </p:sp>
    </p:spTree>
    <p:extLst>
      <p:ext uri="{BB962C8B-B14F-4D97-AF65-F5344CB8AC3E}">
        <p14:creationId xmlns:p14="http://schemas.microsoft.com/office/powerpoint/2010/main" val="40701996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91BFDF-B497-5346-CF09-58DCC35B850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A73E10B-89E0-28FF-4B65-C24ECF913FE7}"/>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5D4F952D-24E5-1AC3-241D-3505541CAD3A}"/>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06142FCD-8D62-3B59-8689-B1BD10B8906B}"/>
              </a:ext>
            </a:extLst>
          </p:cNvPr>
          <p:cNvSpPr>
            <a:spLocks noGrp="1"/>
          </p:cNvSpPr>
          <p:nvPr>
            <p:ph type="dt" sz="half" idx="10"/>
          </p:nvPr>
        </p:nvSpPr>
        <p:spPr/>
        <p:txBody>
          <a:bodyPr/>
          <a:lstStyle/>
          <a:p>
            <a:fld id="{EEC4CD2D-9FA6-4949-8075-D55D6E1276FE}" type="datetime1">
              <a:rPr kumimoji="1" lang="ja-JP" altLang="en-US" smtClean="0"/>
              <a:t>2025/4/1</a:t>
            </a:fld>
            <a:endParaRPr kumimoji="1" lang="ja-JP" altLang="en-US"/>
          </a:p>
        </p:txBody>
      </p:sp>
      <p:sp>
        <p:nvSpPr>
          <p:cNvPr id="6" name="フッター プレースホルダー 5">
            <a:extLst>
              <a:ext uri="{FF2B5EF4-FFF2-40B4-BE49-F238E27FC236}">
                <a16:creationId xmlns:a16="http://schemas.microsoft.com/office/drawing/2014/main" id="{6E36DF4D-BE1D-1F18-1366-B0C4CC30641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011CADE-1AA2-F4D6-D482-197AC4B66B7C}"/>
              </a:ext>
            </a:extLst>
          </p:cNvPr>
          <p:cNvSpPr>
            <a:spLocks noGrp="1"/>
          </p:cNvSpPr>
          <p:nvPr>
            <p:ph type="sldNum" sz="quarter" idx="12"/>
          </p:nvPr>
        </p:nvSpPr>
        <p:spPr/>
        <p:txBody>
          <a:bodyPr/>
          <a:lstStyle/>
          <a:p>
            <a:fld id="{1E080EAA-7BFB-FD42-850D-F3985290BD01}" type="slidenum">
              <a:rPr kumimoji="1" lang="ja-JP" altLang="en-US" smtClean="0"/>
              <a:t>‹#›</a:t>
            </a:fld>
            <a:endParaRPr kumimoji="1" lang="ja-JP" altLang="en-US"/>
          </a:p>
        </p:txBody>
      </p:sp>
    </p:spTree>
    <p:extLst>
      <p:ext uri="{BB962C8B-B14F-4D97-AF65-F5344CB8AC3E}">
        <p14:creationId xmlns:p14="http://schemas.microsoft.com/office/powerpoint/2010/main" val="1924128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DCFC9F-DD22-BA01-5477-DF494F8D103E}"/>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B2C0077-E369-CB95-8333-1015A46542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9B55E3D9-410D-4C14-6346-C3A746A18032}"/>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DDA7ECA1-0EBB-E886-F8C0-BCA4A37F40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E43D339D-3556-97E9-0F03-7B6DC8C9432D}"/>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A0B17CF4-2A5C-6D6F-66BD-3566FADCA77B}"/>
              </a:ext>
            </a:extLst>
          </p:cNvPr>
          <p:cNvSpPr>
            <a:spLocks noGrp="1"/>
          </p:cNvSpPr>
          <p:nvPr>
            <p:ph type="dt" sz="half" idx="10"/>
          </p:nvPr>
        </p:nvSpPr>
        <p:spPr/>
        <p:txBody>
          <a:bodyPr/>
          <a:lstStyle/>
          <a:p>
            <a:fld id="{38265EDC-6D4E-1F47-BDCF-5D0653912023}" type="datetime1">
              <a:rPr kumimoji="1" lang="ja-JP" altLang="en-US" smtClean="0"/>
              <a:t>2025/4/1</a:t>
            </a:fld>
            <a:endParaRPr kumimoji="1" lang="ja-JP" altLang="en-US"/>
          </a:p>
        </p:txBody>
      </p:sp>
      <p:sp>
        <p:nvSpPr>
          <p:cNvPr id="8" name="フッター プレースホルダー 7">
            <a:extLst>
              <a:ext uri="{FF2B5EF4-FFF2-40B4-BE49-F238E27FC236}">
                <a16:creationId xmlns:a16="http://schemas.microsoft.com/office/drawing/2014/main" id="{E538012D-2CF6-2803-D856-262D20ADEA2F}"/>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81A08C51-3176-9458-061B-81BBCD9F88E6}"/>
              </a:ext>
            </a:extLst>
          </p:cNvPr>
          <p:cNvSpPr>
            <a:spLocks noGrp="1"/>
          </p:cNvSpPr>
          <p:nvPr>
            <p:ph type="sldNum" sz="quarter" idx="12"/>
          </p:nvPr>
        </p:nvSpPr>
        <p:spPr/>
        <p:txBody>
          <a:bodyPr/>
          <a:lstStyle/>
          <a:p>
            <a:fld id="{1E080EAA-7BFB-FD42-850D-F3985290BD01}" type="slidenum">
              <a:rPr kumimoji="1" lang="ja-JP" altLang="en-US" smtClean="0"/>
              <a:t>‹#›</a:t>
            </a:fld>
            <a:endParaRPr kumimoji="1" lang="ja-JP" altLang="en-US"/>
          </a:p>
        </p:txBody>
      </p:sp>
    </p:spTree>
    <p:extLst>
      <p:ext uri="{BB962C8B-B14F-4D97-AF65-F5344CB8AC3E}">
        <p14:creationId xmlns:p14="http://schemas.microsoft.com/office/powerpoint/2010/main" val="799349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EA793C-FCE7-8B39-EB7B-3672C4C3FDBA}"/>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EB5D0CC-010B-4AC7-455E-3BEF4D20B723}"/>
              </a:ext>
            </a:extLst>
          </p:cNvPr>
          <p:cNvSpPr>
            <a:spLocks noGrp="1"/>
          </p:cNvSpPr>
          <p:nvPr>
            <p:ph type="dt" sz="half" idx="10"/>
          </p:nvPr>
        </p:nvSpPr>
        <p:spPr/>
        <p:txBody>
          <a:bodyPr/>
          <a:lstStyle/>
          <a:p>
            <a:fld id="{3C2E4C89-2C85-5C44-B4E6-164C3678671D}" type="datetime1">
              <a:rPr kumimoji="1" lang="ja-JP" altLang="en-US" smtClean="0"/>
              <a:t>2025/4/1</a:t>
            </a:fld>
            <a:endParaRPr kumimoji="1" lang="ja-JP" altLang="en-US"/>
          </a:p>
        </p:txBody>
      </p:sp>
      <p:sp>
        <p:nvSpPr>
          <p:cNvPr id="4" name="フッター プレースホルダー 3">
            <a:extLst>
              <a:ext uri="{FF2B5EF4-FFF2-40B4-BE49-F238E27FC236}">
                <a16:creationId xmlns:a16="http://schemas.microsoft.com/office/drawing/2014/main" id="{D95A6C16-DC02-28EC-25EB-F326F349986A}"/>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4C5575B0-DB0B-F834-0831-49E394F7AC0B}"/>
              </a:ext>
            </a:extLst>
          </p:cNvPr>
          <p:cNvSpPr>
            <a:spLocks noGrp="1"/>
          </p:cNvSpPr>
          <p:nvPr>
            <p:ph type="sldNum" sz="quarter" idx="12"/>
          </p:nvPr>
        </p:nvSpPr>
        <p:spPr/>
        <p:txBody>
          <a:bodyPr/>
          <a:lstStyle/>
          <a:p>
            <a:fld id="{1E080EAA-7BFB-FD42-850D-F3985290BD01}" type="slidenum">
              <a:rPr kumimoji="1" lang="ja-JP" altLang="en-US" smtClean="0"/>
              <a:t>‹#›</a:t>
            </a:fld>
            <a:endParaRPr kumimoji="1" lang="ja-JP" altLang="en-US"/>
          </a:p>
        </p:txBody>
      </p:sp>
    </p:spTree>
    <p:extLst>
      <p:ext uri="{BB962C8B-B14F-4D97-AF65-F5344CB8AC3E}">
        <p14:creationId xmlns:p14="http://schemas.microsoft.com/office/powerpoint/2010/main" val="2115698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6D3D08E-F9FD-81F4-04AA-7EA805ACF094}"/>
              </a:ext>
            </a:extLst>
          </p:cNvPr>
          <p:cNvSpPr>
            <a:spLocks noGrp="1"/>
          </p:cNvSpPr>
          <p:nvPr>
            <p:ph type="dt" sz="half" idx="10"/>
          </p:nvPr>
        </p:nvSpPr>
        <p:spPr/>
        <p:txBody>
          <a:bodyPr/>
          <a:lstStyle/>
          <a:p>
            <a:fld id="{F9D1B85A-9E3F-074F-8658-99D9F11DB9D2}" type="datetime1">
              <a:rPr kumimoji="1" lang="ja-JP" altLang="en-US" smtClean="0"/>
              <a:t>2025/4/1</a:t>
            </a:fld>
            <a:endParaRPr kumimoji="1" lang="ja-JP" altLang="en-US"/>
          </a:p>
        </p:txBody>
      </p:sp>
      <p:sp>
        <p:nvSpPr>
          <p:cNvPr id="3" name="フッター プレースホルダー 2">
            <a:extLst>
              <a:ext uri="{FF2B5EF4-FFF2-40B4-BE49-F238E27FC236}">
                <a16:creationId xmlns:a16="http://schemas.microsoft.com/office/drawing/2014/main" id="{74410D95-269D-B1CC-D0E6-1BFCD51FCCA9}"/>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3B0402D6-0A3B-26B4-96DE-8DE4CA0FE4CE}"/>
              </a:ext>
            </a:extLst>
          </p:cNvPr>
          <p:cNvSpPr>
            <a:spLocks noGrp="1"/>
          </p:cNvSpPr>
          <p:nvPr>
            <p:ph type="sldNum" sz="quarter" idx="12"/>
          </p:nvPr>
        </p:nvSpPr>
        <p:spPr/>
        <p:txBody>
          <a:bodyPr/>
          <a:lstStyle/>
          <a:p>
            <a:fld id="{1E080EAA-7BFB-FD42-850D-F3985290BD01}" type="slidenum">
              <a:rPr kumimoji="1" lang="ja-JP" altLang="en-US" smtClean="0"/>
              <a:t>‹#›</a:t>
            </a:fld>
            <a:endParaRPr kumimoji="1" lang="ja-JP" altLang="en-US"/>
          </a:p>
        </p:txBody>
      </p:sp>
    </p:spTree>
    <p:extLst>
      <p:ext uri="{BB962C8B-B14F-4D97-AF65-F5344CB8AC3E}">
        <p14:creationId xmlns:p14="http://schemas.microsoft.com/office/powerpoint/2010/main" val="3551725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44F8C3-DE22-FCF3-C37F-C10B1605176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65E8B08-83F5-AA5C-9AF7-3823BDECB3A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7A20B76C-6B3E-68C3-BCCD-72C11C5740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6D3F808-AC53-4F1D-261C-10D1B772E01A}"/>
              </a:ext>
            </a:extLst>
          </p:cNvPr>
          <p:cNvSpPr>
            <a:spLocks noGrp="1"/>
          </p:cNvSpPr>
          <p:nvPr>
            <p:ph type="dt" sz="half" idx="10"/>
          </p:nvPr>
        </p:nvSpPr>
        <p:spPr/>
        <p:txBody>
          <a:bodyPr/>
          <a:lstStyle/>
          <a:p>
            <a:fld id="{235BA7B2-3DC5-9140-AAE0-BA357D0FC10D}" type="datetime1">
              <a:rPr kumimoji="1" lang="ja-JP" altLang="en-US" smtClean="0"/>
              <a:t>2025/4/1</a:t>
            </a:fld>
            <a:endParaRPr kumimoji="1" lang="ja-JP" altLang="en-US"/>
          </a:p>
        </p:txBody>
      </p:sp>
      <p:sp>
        <p:nvSpPr>
          <p:cNvPr id="6" name="フッター プレースホルダー 5">
            <a:extLst>
              <a:ext uri="{FF2B5EF4-FFF2-40B4-BE49-F238E27FC236}">
                <a16:creationId xmlns:a16="http://schemas.microsoft.com/office/drawing/2014/main" id="{530933C4-B254-E133-DE06-16680663783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891A38C-769E-3A84-975E-18931F477FDF}"/>
              </a:ext>
            </a:extLst>
          </p:cNvPr>
          <p:cNvSpPr>
            <a:spLocks noGrp="1"/>
          </p:cNvSpPr>
          <p:nvPr>
            <p:ph type="sldNum" sz="quarter" idx="12"/>
          </p:nvPr>
        </p:nvSpPr>
        <p:spPr/>
        <p:txBody>
          <a:bodyPr/>
          <a:lstStyle/>
          <a:p>
            <a:fld id="{1E080EAA-7BFB-FD42-850D-F3985290BD01}" type="slidenum">
              <a:rPr kumimoji="1" lang="ja-JP" altLang="en-US" smtClean="0"/>
              <a:t>‹#›</a:t>
            </a:fld>
            <a:endParaRPr kumimoji="1" lang="ja-JP" altLang="en-US"/>
          </a:p>
        </p:txBody>
      </p:sp>
    </p:spTree>
    <p:extLst>
      <p:ext uri="{BB962C8B-B14F-4D97-AF65-F5344CB8AC3E}">
        <p14:creationId xmlns:p14="http://schemas.microsoft.com/office/powerpoint/2010/main" val="2517428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8867D3-C458-3166-B633-41DC5E9E10A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61D8F117-27E6-7465-47E2-42744D48B3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A226B830-6E09-7BE8-1F36-C12CFCE80E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ED9A47A-EDF3-7DE1-F923-F4C66DF45926}"/>
              </a:ext>
            </a:extLst>
          </p:cNvPr>
          <p:cNvSpPr>
            <a:spLocks noGrp="1"/>
          </p:cNvSpPr>
          <p:nvPr>
            <p:ph type="dt" sz="half" idx="10"/>
          </p:nvPr>
        </p:nvSpPr>
        <p:spPr/>
        <p:txBody>
          <a:bodyPr/>
          <a:lstStyle/>
          <a:p>
            <a:fld id="{6FCADC3B-55CD-5E48-8B00-75508961BB66}" type="datetime1">
              <a:rPr kumimoji="1" lang="ja-JP" altLang="en-US" smtClean="0"/>
              <a:t>2025/4/1</a:t>
            </a:fld>
            <a:endParaRPr kumimoji="1" lang="ja-JP" altLang="en-US"/>
          </a:p>
        </p:txBody>
      </p:sp>
      <p:sp>
        <p:nvSpPr>
          <p:cNvPr id="6" name="フッター プレースホルダー 5">
            <a:extLst>
              <a:ext uri="{FF2B5EF4-FFF2-40B4-BE49-F238E27FC236}">
                <a16:creationId xmlns:a16="http://schemas.microsoft.com/office/drawing/2014/main" id="{700A8AAD-9E45-B4B6-5A89-382343BB168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990FCC2-EFF6-B9B5-3DAA-9C06557139EB}"/>
              </a:ext>
            </a:extLst>
          </p:cNvPr>
          <p:cNvSpPr>
            <a:spLocks noGrp="1"/>
          </p:cNvSpPr>
          <p:nvPr>
            <p:ph type="sldNum" sz="quarter" idx="12"/>
          </p:nvPr>
        </p:nvSpPr>
        <p:spPr/>
        <p:txBody>
          <a:bodyPr/>
          <a:lstStyle/>
          <a:p>
            <a:fld id="{1E080EAA-7BFB-FD42-850D-F3985290BD01}" type="slidenum">
              <a:rPr kumimoji="1" lang="ja-JP" altLang="en-US" smtClean="0"/>
              <a:t>‹#›</a:t>
            </a:fld>
            <a:endParaRPr kumimoji="1" lang="ja-JP" altLang="en-US"/>
          </a:p>
        </p:txBody>
      </p:sp>
    </p:spTree>
    <p:extLst>
      <p:ext uri="{BB962C8B-B14F-4D97-AF65-F5344CB8AC3E}">
        <p14:creationId xmlns:p14="http://schemas.microsoft.com/office/powerpoint/2010/main" val="3758409962"/>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A39C7418-5B84-ADD6-1C33-6F380C4871B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B4FF026-3F1C-D8A2-5AF3-6D55010251D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BDD042C-CC81-459F-2330-076A0AD86F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89076B5-7719-3241-AB8A-989B1DBCBED4}" type="datetime1">
              <a:rPr kumimoji="1" lang="ja-JP" altLang="en-US" smtClean="0"/>
              <a:t>2025/4/1</a:t>
            </a:fld>
            <a:endParaRPr kumimoji="1" lang="ja-JP" altLang="en-US"/>
          </a:p>
        </p:txBody>
      </p:sp>
      <p:sp>
        <p:nvSpPr>
          <p:cNvPr id="5" name="フッター プレースホルダー 4">
            <a:extLst>
              <a:ext uri="{FF2B5EF4-FFF2-40B4-BE49-F238E27FC236}">
                <a16:creationId xmlns:a16="http://schemas.microsoft.com/office/drawing/2014/main" id="{863762A8-5B53-47AC-76A7-1DDBCC1C81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B3ECFF02-CBA7-D6BB-61F9-5C00D77A10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E080EAA-7BFB-FD42-850D-F3985290BD01}" type="slidenum">
              <a:rPr kumimoji="1" lang="ja-JP" altLang="en-US" smtClean="0"/>
              <a:t>‹#›</a:t>
            </a:fld>
            <a:endParaRPr kumimoji="1" lang="ja-JP" altLang="en-US"/>
          </a:p>
        </p:txBody>
      </p:sp>
    </p:spTree>
    <p:extLst>
      <p:ext uri="{BB962C8B-B14F-4D97-AF65-F5344CB8AC3E}">
        <p14:creationId xmlns:p14="http://schemas.microsoft.com/office/powerpoint/2010/main" val="15091659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2.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3.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4.png" Type="http://schemas.openxmlformats.org/officeDocument/2006/relationships/image"/><Relationship Id="rId3" Target="../media/image5.pn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C2EDB151-301D-A76D-4891-03EBB6FF3378}"/>
              </a:ext>
            </a:extLst>
          </p:cNvPr>
          <p:cNvSpPr txBox="1"/>
          <p:nvPr/>
        </p:nvSpPr>
        <p:spPr>
          <a:xfrm>
            <a:off x="212942" y="2319960"/>
            <a:ext cx="11749414" cy="1077218"/>
          </a:xfrm>
          <a:prstGeom prst="rect">
            <a:avLst/>
          </a:prstGeom>
          <a:noFill/>
        </p:spPr>
        <p:txBody>
          <a:bodyPr wrap="square" rtlCol="0" anchor="b">
            <a:spAutoFit/>
          </a:bodyPr>
          <a:lstStyle/>
          <a:p>
            <a:pPr algn="ctr"/>
            <a:r>
              <a:rPr kumimoji="1" lang="ja-JP" altLang="en-US" sz="3200" b="1" dirty="0"/>
              <a:t>業務標準ガイドライン</a:t>
            </a:r>
            <a:endParaRPr kumimoji="1" lang="en-US" altLang="ja-JP" sz="3200" b="1" dirty="0"/>
          </a:p>
          <a:p>
            <a:pPr algn="ctr"/>
            <a:r>
              <a:rPr kumimoji="1" lang="ja-JP" altLang="en-US" sz="3200" b="1" dirty="0"/>
              <a:t>テンプレート</a:t>
            </a:r>
            <a:endParaRPr lang="en-US" altLang="ja-JP" sz="3200" b="1" dirty="0"/>
          </a:p>
        </p:txBody>
      </p:sp>
      <p:cxnSp>
        <p:nvCxnSpPr>
          <p:cNvPr id="6" name="直線コネクタ 5">
            <a:extLst>
              <a:ext uri="{FF2B5EF4-FFF2-40B4-BE49-F238E27FC236}">
                <a16:creationId xmlns:a16="http://schemas.microsoft.com/office/drawing/2014/main" id="{D0302DC8-31A8-9C97-70DA-4916D009E647}"/>
              </a:ext>
            </a:extLst>
          </p:cNvPr>
          <p:cNvCxnSpPr>
            <a:cxnSpLocks/>
          </p:cNvCxnSpPr>
          <p:nvPr/>
        </p:nvCxnSpPr>
        <p:spPr>
          <a:xfrm>
            <a:off x="3595339" y="3429000"/>
            <a:ext cx="5001322" cy="0"/>
          </a:xfrm>
          <a:prstGeom prst="line">
            <a:avLst/>
          </a:prstGeom>
        </p:spPr>
        <p:style>
          <a:lnRef idx="2">
            <a:schemeClr val="dk1"/>
          </a:lnRef>
          <a:fillRef idx="0">
            <a:schemeClr val="dk1"/>
          </a:fillRef>
          <a:effectRef idx="1">
            <a:schemeClr val="dk1"/>
          </a:effectRef>
          <a:fontRef idx="minor">
            <a:schemeClr val="tx1"/>
          </a:fontRef>
        </p:style>
      </p:cxnSp>
      <p:sp>
        <p:nvSpPr>
          <p:cNvPr id="3" name="テキスト ボックス 2">
            <a:extLst>
              <a:ext uri="{FF2B5EF4-FFF2-40B4-BE49-F238E27FC236}">
                <a16:creationId xmlns:a16="http://schemas.microsoft.com/office/drawing/2014/main" id="{F2ED7F40-F66A-9637-6081-50114A24724A}"/>
              </a:ext>
            </a:extLst>
          </p:cNvPr>
          <p:cNvSpPr txBox="1"/>
          <p:nvPr/>
        </p:nvSpPr>
        <p:spPr>
          <a:xfrm>
            <a:off x="4257870" y="4230442"/>
            <a:ext cx="3792357" cy="830997"/>
          </a:xfrm>
          <a:prstGeom prst="rect">
            <a:avLst/>
          </a:prstGeom>
          <a:noFill/>
        </p:spPr>
        <p:txBody>
          <a:bodyPr wrap="square" lIns="91440" tIns="45720" rIns="91440" bIns="45720" rtlCol="0" anchor="t">
            <a:spAutoFit/>
          </a:bodyPr>
          <a:lstStyle/>
          <a:p>
            <a:pPr algn="ctr"/>
            <a:r>
              <a:rPr kumimoji="1" lang="en-US" altLang="ja-JP" sz="1600" b="1" dirty="0"/>
              <a:t>2025</a:t>
            </a:r>
            <a:r>
              <a:rPr kumimoji="1" lang="ja-JP" altLang="en-US" sz="1600" b="1" dirty="0"/>
              <a:t>年</a:t>
            </a:r>
            <a:r>
              <a:rPr kumimoji="1" lang="en-US" altLang="ja-JP" sz="1600" b="1" dirty="0"/>
              <a:t>3</a:t>
            </a:r>
            <a:r>
              <a:rPr kumimoji="1" lang="ja-JP" altLang="en-US" sz="1600" b="1" dirty="0"/>
              <a:t>月</a:t>
            </a:r>
          </a:p>
          <a:p>
            <a:pPr algn="ctr"/>
            <a:r>
              <a:rPr kumimoji="1" lang="ja-JP" altLang="en-US" sz="1600" b="1" dirty="0"/>
              <a:t>株式会社コパイロット</a:t>
            </a:r>
            <a:endParaRPr lang="en-US" altLang="ja-JP" sz="1600" b="1" dirty="0"/>
          </a:p>
          <a:p>
            <a:pPr algn="ctr"/>
            <a:r>
              <a:rPr kumimoji="1" lang="ja-JP" altLang="en-US" sz="1600" b="1">
                <a:ea typeface="游ゴシック"/>
              </a:rPr>
              <a:t>（協力</a:t>
            </a:r>
            <a:r>
              <a:rPr lang="ja-JP" altLang="en-US" sz="1600" b="1">
                <a:ea typeface="游ゴシック"/>
              </a:rPr>
              <a:t>：</a:t>
            </a:r>
            <a:r>
              <a:rPr kumimoji="1" lang="ja-JP" altLang="en-US" sz="1600" b="1">
                <a:ea typeface="游ゴシック"/>
              </a:rPr>
              <a:t>福島県郡山市）</a:t>
            </a:r>
            <a:endParaRPr kumimoji="1" lang="en-US" altLang="ja-JP" sz="1600" b="1">
              <a:ea typeface="游ゴシック"/>
            </a:endParaRPr>
          </a:p>
        </p:txBody>
      </p:sp>
    </p:spTree>
    <p:extLst>
      <p:ext uri="{BB962C8B-B14F-4D97-AF65-F5344CB8AC3E}">
        <p14:creationId xmlns:p14="http://schemas.microsoft.com/office/powerpoint/2010/main" val="3205199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2C9F92-C5E1-93D2-D8B7-511DC5B74290}"/>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B8B7AEC-6A73-AD56-90AE-52A53AF4FF73}"/>
              </a:ext>
            </a:extLst>
          </p:cNvPr>
          <p:cNvSpPr txBox="1"/>
          <p:nvPr/>
        </p:nvSpPr>
        <p:spPr>
          <a:xfrm>
            <a:off x="212942" y="125896"/>
            <a:ext cx="11749414" cy="369332"/>
          </a:xfrm>
          <a:prstGeom prst="rect">
            <a:avLst/>
          </a:prstGeom>
          <a:noFill/>
        </p:spPr>
        <p:txBody>
          <a:bodyPr wrap="square" rtlCol="0">
            <a:spAutoFit/>
          </a:bodyPr>
          <a:lstStyle/>
          <a:p>
            <a:r>
              <a:rPr kumimoji="1" lang="ja-JP" altLang="en-US" b="1"/>
              <a:t>本ドキュメントについて</a:t>
            </a:r>
          </a:p>
        </p:txBody>
      </p:sp>
      <p:cxnSp>
        <p:nvCxnSpPr>
          <p:cNvPr id="6" name="直線コネクタ 5">
            <a:extLst>
              <a:ext uri="{FF2B5EF4-FFF2-40B4-BE49-F238E27FC236}">
                <a16:creationId xmlns:a16="http://schemas.microsoft.com/office/drawing/2014/main" id="{1DF1315F-1E9C-092F-C040-4BD7F91DAA69}"/>
              </a:ext>
            </a:extLst>
          </p:cNvPr>
          <p:cNvCxnSpPr/>
          <p:nvPr/>
        </p:nvCxnSpPr>
        <p:spPr>
          <a:xfrm>
            <a:off x="212942" y="557222"/>
            <a:ext cx="11589417" cy="0"/>
          </a:xfrm>
          <a:prstGeom prst="line">
            <a:avLst/>
          </a:prstGeom>
        </p:spPr>
        <p:style>
          <a:lnRef idx="2">
            <a:schemeClr val="dk1"/>
          </a:lnRef>
          <a:fillRef idx="0">
            <a:schemeClr val="dk1"/>
          </a:fillRef>
          <a:effectRef idx="1">
            <a:schemeClr val="dk1"/>
          </a:effectRef>
          <a:fontRef idx="minor">
            <a:schemeClr val="tx1"/>
          </a:fontRef>
        </p:style>
      </p:cxnSp>
      <p:sp>
        <p:nvSpPr>
          <p:cNvPr id="19" name="テキスト ボックス 18">
            <a:extLst>
              <a:ext uri="{FF2B5EF4-FFF2-40B4-BE49-F238E27FC236}">
                <a16:creationId xmlns:a16="http://schemas.microsoft.com/office/drawing/2014/main" id="{5718B850-9E4B-AB44-F6F1-97DAC79D2925}"/>
              </a:ext>
            </a:extLst>
          </p:cNvPr>
          <p:cNvSpPr txBox="1"/>
          <p:nvPr/>
        </p:nvSpPr>
        <p:spPr>
          <a:xfrm>
            <a:off x="798627" y="866037"/>
            <a:ext cx="4673259" cy="5131789"/>
          </a:xfrm>
          <a:prstGeom prst="rect">
            <a:avLst/>
          </a:prstGeom>
          <a:noFill/>
        </p:spPr>
        <p:txBody>
          <a:bodyPr wrap="square" rtlCol="0">
            <a:spAutoFit/>
          </a:bodyPr>
          <a:lstStyle/>
          <a:p>
            <a:pPr>
              <a:lnSpc>
                <a:spcPct val="150000"/>
              </a:lnSpc>
              <a:spcAft>
                <a:spcPts val="1200"/>
              </a:spcAft>
            </a:pPr>
            <a:r>
              <a:rPr lang="ja-JP" altLang="en-US" sz="1600" b="1" dirty="0"/>
              <a:t>使い方</a:t>
            </a:r>
            <a:endParaRPr lang="en-US" altLang="ja-JP" sz="1600" b="1" dirty="0"/>
          </a:p>
          <a:p>
            <a:pPr marL="285750" indent="-285750">
              <a:lnSpc>
                <a:spcPct val="150000"/>
              </a:lnSpc>
              <a:spcAft>
                <a:spcPts val="1200"/>
              </a:spcAft>
              <a:buFont typeface="Arial" panose="020B0604020202020204" pitchFamily="34" charset="0"/>
              <a:buChar char="•"/>
            </a:pPr>
            <a:r>
              <a:rPr lang="ja-JP" altLang="en-US" sz="1600" dirty="0"/>
              <a:t>本ドキュメントは、福島県郡山市で長年にわたりブラッシュアップされてきた業務改善を促進するための業務ルールを定めた業務標準ガイドラインのテンプレートです。</a:t>
            </a:r>
            <a:endParaRPr lang="en-US" altLang="ja-JP" sz="1600" dirty="0"/>
          </a:p>
          <a:p>
            <a:pPr marL="285750" indent="-285750">
              <a:lnSpc>
                <a:spcPct val="150000"/>
              </a:lnSpc>
              <a:spcAft>
                <a:spcPts val="1200"/>
              </a:spcAft>
              <a:buFont typeface="Arial" panose="020B0604020202020204" pitchFamily="34" charset="0"/>
              <a:buChar char="•"/>
            </a:pPr>
            <a:r>
              <a:rPr lang="ja-JP" altLang="en-US" sz="1600" dirty="0"/>
              <a:t>全庁共通の業務である「</a:t>
            </a:r>
            <a:r>
              <a:rPr lang="ja-JP" altLang="en-US" sz="1600" i="0" u="none" strike="noStrike" kern="1200" baseline="0" dirty="0">
                <a:solidFill>
                  <a:srgbClr val="000000"/>
                </a:solidFill>
                <a:latin typeface="游ゴシック" panose="020B0400000000000000" pitchFamily="34" charset="-128"/>
                <a:ea typeface="游ゴシック" panose="020B0400000000000000" pitchFamily="34" charset="-128"/>
              </a:rPr>
              <a:t>文書関係・照会関係業務」「</a:t>
            </a:r>
            <a:r>
              <a:rPr kumimoji="1" lang="ja-JP" altLang="en-US" sz="1600" dirty="0"/>
              <a:t>研修・セミナー等関係業務</a:t>
            </a:r>
            <a:r>
              <a:rPr lang="ja-JP" altLang="en-US" sz="1600" i="0" u="none" strike="noStrike" kern="1200" baseline="0" dirty="0">
                <a:solidFill>
                  <a:srgbClr val="000000"/>
                </a:solidFill>
                <a:latin typeface="游ゴシック" panose="020B0400000000000000" pitchFamily="34" charset="-128"/>
                <a:ea typeface="游ゴシック" panose="020B0400000000000000" pitchFamily="34" charset="-128"/>
              </a:rPr>
              <a:t>」「</a:t>
            </a:r>
            <a:r>
              <a:rPr kumimoji="1" lang="ja-JP" altLang="en-US" sz="1600" dirty="0"/>
              <a:t>庁内会議関係業務</a:t>
            </a:r>
            <a:r>
              <a:rPr lang="ja-JP" altLang="en-US" sz="1600" i="0" u="none" strike="noStrike" kern="1200" baseline="0" dirty="0">
                <a:solidFill>
                  <a:srgbClr val="000000"/>
                </a:solidFill>
                <a:latin typeface="游ゴシック" panose="020B0400000000000000" pitchFamily="34" charset="-128"/>
                <a:ea typeface="游ゴシック" panose="020B0400000000000000" pitchFamily="34" charset="-128"/>
              </a:rPr>
              <a:t>」を対象としています。</a:t>
            </a:r>
            <a:endParaRPr lang="en-US" altLang="ja-JP" sz="1600" i="0" u="none" strike="noStrike" kern="1200" baseline="0" dirty="0">
              <a:solidFill>
                <a:srgbClr val="000000"/>
              </a:solidFill>
              <a:latin typeface="游ゴシック" panose="020B0400000000000000" pitchFamily="34" charset="-128"/>
              <a:ea typeface="游ゴシック" panose="020B0400000000000000" pitchFamily="34" charset="-128"/>
            </a:endParaRPr>
          </a:p>
          <a:p>
            <a:pPr marL="285750" indent="-285750">
              <a:lnSpc>
                <a:spcPct val="150000"/>
              </a:lnSpc>
              <a:spcAft>
                <a:spcPts val="1200"/>
              </a:spcAft>
              <a:buFont typeface="Arial" panose="020B0604020202020204" pitchFamily="34" charset="0"/>
              <a:buChar char="•"/>
            </a:pPr>
            <a:r>
              <a:rPr lang="ja-JP" altLang="en-US" sz="1600" dirty="0">
                <a:solidFill>
                  <a:srgbClr val="000000"/>
                </a:solidFill>
                <a:latin typeface="游ゴシック" panose="020B0400000000000000" pitchFamily="34" charset="-128"/>
                <a:ea typeface="游ゴシック" panose="020B0400000000000000" pitchFamily="34" charset="-128"/>
              </a:rPr>
              <a:t>どの機関でも、そのまま業務改善の手引きとして役立てることができますが、全庁展開する場合は、参考例の部分を中心にカスタマイズしていただくとより効果的です。</a:t>
            </a:r>
            <a:endParaRPr lang="en-US" altLang="ja-JP" sz="1600" dirty="0"/>
          </a:p>
        </p:txBody>
      </p:sp>
      <p:sp>
        <p:nvSpPr>
          <p:cNvPr id="2" name="スライド番号プレースホルダー 1">
            <a:extLst>
              <a:ext uri="{FF2B5EF4-FFF2-40B4-BE49-F238E27FC236}">
                <a16:creationId xmlns:a16="http://schemas.microsoft.com/office/drawing/2014/main" id="{A9830177-1E5F-04B3-A59D-2501FD07A88B}"/>
              </a:ext>
            </a:extLst>
          </p:cNvPr>
          <p:cNvSpPr>
            <a:spLocks noGrp="1"/>
          </p:cNvSpPr>
          <p:nvPr>
            <p:ph type="sldNum" sz="quarter" idx="12"/>
          </p:nvPr>
        </p:nvSpPr>
        <p:spPr/>
        <p:txBody>
          <a:bodyPr/>
          <a:lstStyle/>
          <a:p>
            <a:fld id="{1E080EAA-7BFB-FD42-850D-F3985290BD01}" type="slidenum">
              <a:rPr kumimoji="1" lang="ja-JP" altLang="en-US" smtClean="0"/>
              <a:t>1</a:t>
            </a:fld>
            <a:endParaRPr kumimoji="1" lang="ja-JP" altLang="en-US"/>
          </a:p>
        </p:txBody>
      </p:sp>
      <p:cxnSp>
        <p:nvCxnSpPr>
          <p:cNvPr id="5" name="直線コネクタ 4">
            <a:extLst>
              <a:ext uri="{FF2B5EF4-FFF2-40B4-BE49-F238E27FC236}">
                <a16:creationId xmlns:a16="http://schemas.microsoft.com/office/drawing/2014/main" id="{51CAB166-3D82-33C3-079F-D5CD20BCE5EF}"/>
              </a:ext>
            </a:extLst>
          </p:cNvPr>
          <p:cNvCxnSpPr/>
          <p:nvPr/>
        </p:nvCxnSpPr>
        <p:spPr>
          <a:xfrm>
            <a:off x="863600" y="1357086"/>
            <a:ext cx="4441371" cy="0"/>
          </a:xfrm>
          <a:prstGeom prst="line">
            <a:avLst/>
          </a:prstGeom>
          <a:ln w="12700">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
        <p:nvSpPr>
          <p:cNvPr id="7" name="テキスト ボックス 6">
            <a:extLst>
              <a:ext uri="{FF2B5EF4-FFF2-40B4-BE49-F238E27FC236}">
                <a16:creationId xmlns:a16="http://schemas.microsoft.com/office/drawing/2014/main" id="{E9738514-3380-DAD7-AB8F-CBEA4815D024}"/>
              </a:ext>
            </a:extLst>
          </p:cNvPr>
          <p:cNvSpPr txBox="1"/>
          <p:nvPr/>
        </p:nvSpPr>
        <p:spPr>
          <a:xfrm>
            <a:off x="6422913" y="866037"/>
            <a:ext cx="4673259" cy="2889381"/>
          </a:xfrm>
          <a:prstGeom prst="rect">
            <a:avLst/>
          </a:prstGeom>
          <a:noFill/>
        </p:spPr>
        <p:txBody>
          <a:bodyPr wrap="square" rtlCol="0">
            <a:spAutoFit/>
          </a:bodyPr>
          <a:lstStyle/>
          <a:p>
            <a:pPr>
              <a:lnSpc>
                <a:spcPct val="150000"/>
              </a:lnSpc>
              <a:spcAft>
                <a:spcPts val="1200"/>
              </a:spcAft>
            </a:pPr>
            <a:r>
              <a:rPr lang="ja-JP" altLang="en-US" sz="1600" b="1" dirty="0"/>
              <a:t>構成</a:t>
            </a:r>
            <a:endParaRPr lang="en-US" altLang="ja-JP" sz="1600" b="1" dirty="0"/>
          </a:p>
          <a:p>
            <a:pPr marL="342900" indent="-342900">
              <a:lnSpc>
                <a:spcPct val="150000"/>
              </a:lnSpc>
              <a:spcAft>
                <a:spcPts val="1200"/>
              </a:spcAft>
              <a:buFont typeface="+mj-lt"/>
              <a:buAutoNum type="arabicPeriod"/>
            </a:pPr>
            <a:r>
              <a:rPr lang="ja-JP" altLang="en-US" sz="1600" dirty="0"/>
              <a:t>文書関係・照会関係業務</a:t>
            </a:r>
            <a:endParaRPr lang="en-US" altLang="ja-JP" sz="1600" dirty="0"/>
          </a:p>
          <a:p>
            <a:pPr marL="342900" indent="-342900">
              <a:lnSpc>
                <a:spcPct val="150000"/>
              </a:lnSpc>
              <a:spcAft>
                <a:spcPts val="1200"/>
              </a:spcAft>
              <a:buFont typeface="+mj-lt"/>
              <a:buAutoNum type="arabicPeriod"/>
            </a:pPr>
            <a:r>
              <a:rPr lang="ja-JP" altLang="en-US" sz="1600" dirty="0"/>
              <a:t>研修・セミナー等関係業務</a:t>
            </a:r>
            <a:endParaRPr lang="en-US" altLang="ja-JP" sz="1600" dirty="0"/>
          </a:p>
          <a:p>
            <a:pPr marL="342900" indent="-342900">
              <a:lnSpc>
                <a:spcPct val="150000"/>
              </a:lnSpc>
              <a:spcAft>
                <a:spcPts val="1200"/>
              </a:spcAft>
              <a:buFont typeface="+mj-lt"/>
              <a:buAutoNum type="arabicPeriod"/>
            </a:pPr>
            <a:r>
              <a:rPr lang="ja-JP" altLang="en-US" sz="1600" dirty="0"/>
              <a:t>庁内会議関係業務</a:t>
            </a:r>
            <a:endParaRPr lang="en-US" altLang="ja-JP" sz="1600" dirty="0"/>
          </a:p>
          <a:p>
            <a:pPr marL="342900" indent="-342900">
              <a:lnSpc>
                <a:spcPct val="150000"/>
              </a:lnSpc>
              <a:spcAft>
                <a:spcPts val="1200"/>
              </a:spcAft>
              <a:buFont typeface="+mj-lt"/>
              <a:buAutoNum type="arabicPeriod"/>
            </a:pPr>
            <a:r>
              <a:rPr lang="ja-JP" altLang="en-US" sz="1600" dirty="0"/>
              <a:t>その他：</a:t>
            </a:r>
            <a:r>
              <a:rPr lang="ja-JP" altLang="en-US" sz="1600" dirty="0">
                <a:solidFill>
                  <a:prstClr val="black"/>
                </a:solidFill>
                <a:latin typeface="Times-Roman"/>
              </a:rPr>
              <a:t>業務進捗を円滑に行うために気をつけたいこと</a:t>
            </a:r>
            <a:endParaRPr lang="en-US" altLang="ja-JP" sz="1600" dirty="0"/>
          </a:p>
        </p:txBody>
      </p:sp>
      <p:cxnSp>
        <p:nvCxnSpPr>
          <p:cNvPr id="8" name="直線コネクタ 7">
            <a:extLst>
              <a:ext uri="{FF2B5EF4-FFF2-40B4-BE49-F238E27FC236}">
                <a16:creationId xmlns:a16="http://schemas.microsoft.com/office/drawing/2014/main" id="{EA7D2479-B8D6-BBA8-855E-043497E28440}"/>
              </a:ext>
            </a:extLst>
          </p:cNvPr>
          <p:cNvCxnSpPr/>
          <p:nvPr/>
        </p:nvCxnSpPr>
        <p:spPr>
          <a:xfrm>
            <a:off x="6487886" y="1357086"/>
            <a:ext cx="4441371" cy="0"/>
          </a:xfrm>
          <a:prstGeom prst="line">
            <a:avLst/>
          </a:prstGeom>
          <a:ln w="12700">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50909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C2EDB151-301D-A76D-4891-03EBB6FF3378}"/>
              </a:ext>
            </a:extLst>
          </p:cNvPr>
          <p:cNvSpPr txBox="1"/>
          <p:nvPr/>
        </p:nvSpPr>
        <p:spPr>
          <a:xfrm>
            <a:off x="212942" y="125896"/>
            <a:ext cx="11749414" cy="369332"/>
          </a:xfrm>
          <a:prstGeom prst="rect">
            <a:avLst/>
          </a:prstGeom>
          <a:noFill/>
        </p:spPr>
        <p:txBody>
          <a:bodyPr wrap="square" rtlCol="0">
            <a:spAutoFit/>
          </a:bodyPr>
          <a:lstStyle/>
          <a:p>
            <a:r>
              <a:rPr kumimoji="1" lang="en-US" altLang="ja-JP" b="1" dirty="0"/>
              <a:t>1</a:t>
            </a:r>
            <a:r>
              <a:rPr kumimoji="1" lang="ja-JP" altLang="en-US" b="1"/>
              <a:t>　文書関係・照会関係業務</a:t>
            </a:r>
          </a:p>
        </p:txBody>
      </p:sp>
      <p:cxnSp>
        <p:nvCxnSpPr>
          <p:cNvPr id="6" name="直線コネクタ 5">
            <a:extLst>
              <a:ext uri="{FF2B5EF4-FFF2-40B4-BE49-F238E27FC236}">
                <a16:creationId xmlns:a16="http://schemas.microsoft.com/office/drawing/2014/main" id="{D0302DC8-31A8-9C97-70DA-4916D009E647}"/>
              </a:ext>
            </a:extLst>
          </p:cNvPr>
          <p:cNvCxnSpPr/>
          <p:nvPr/>
        </p:nvCxnSpPr>
        <p:spPr>
          <a:xfrm>
            <a:off x="212942" y="557222"/>
            <a:ext cx="11589417" cy="0"/>
          </a:xfrm>
          <a:prstGeom prst="line">
            <a:avLst/>
          </a:prstGeom>
        </p:spPr>
        <p:style>
          <a:lnRef idx="2">
            <a:schemeClr val="dk1"/>
          </a:lnRef>
          <a:fillRef idx="0">
            <a:schemeClr val="dk1"/>
          </a:fillRef>
          <a:effectRef idx="1">
            <a:schemeClr val="dk1"/>
          </a:effectRef>
          <a:fontRef idx="minor">
            <a:schemeClr val="tx1"/>
          </a:fontRef>
        </p:style>
      </p:cxnSp>
      <p:sp>
        <p:nvSpPr>
          <p:cNvPr id="7" name="テキスト ボックス 6">
            <a:extLst>
              <a:ext uri="{FF2B5EF4-FFF2-40B4-BE49-F238E27FC236}">
                <a16:creationId xmlns:a16="http://schemas.microsoft.com/office/drawing/2014/main" id="{8BD369C7-5B4C-42C2-9CED-3680BB7908A4}"/>
              </a:ext>
            </a:extLst>
          </p:cNvPr>
          <p:cNvSpPr txBox="1"/>
          <p:nvPr/>
        </p:nvSpPr>
        <p:spPr>
          <a:xfrm>
            <a:off x="212942" y="676086"/>
            <a:ext cx="11749414" cy="276999"/>
          </a:xfrm>
          <a:prstGeom prst="rect">
            <a:avLst/>
          </a:prstGeom>
          <a:noFill/>
        </p:spPr>
        <p:txBody>
          <a:bodyPr wrap="square" rtlCol="0">
            <a:spAutoFit/>
          </a:bodyPr>
          <a:lstStyle/>
          <a:p>
            <a:r>
              <a:rPr kumimoji="1" lang="en-US" altLang="ja-JP" sz="1200" b="1" dirty="0"/>
              <a:t>1-1</a:t>
            </a:r>
            <a:r>
              <a:rPr kumimoji="1" lang="ja-JP" altLang="en-US" sz="1200" b="1"/>
              <a:t>　庁内の約束事</a:t>
            </a:r>
          </a:p>
        </p:txBody>
      </p:sp>
      <p:sp>
        <p:nvSpPr>
          <p:cNvPr id="8" name="テキスト ボックス 7">
            <a:extLst>
              <a:ext uri="{FF2B5EF4-FFF2-40B4-BE49-F238E27FC236}">
                <a16:creationId xmlns:a16="http://schemas.microsoft.com/office/drawing/2014/main" id="{A6BA7132-6C20-1104-6B30-66CCD7F5E430}"/>
              </a:ext>
            </a:extLst>
          </p:cNvPr>
          <p:cNvSpPr txBox="1"/>
          <p:nvPr/>
        </p:nvSpPr>
        <p:spPr>
          <a:xfrm>
            <a:off x="212942" y="1009300"/>
            <a:ext cx="11749414" cy="276999"/>
          </a:xfrm>
          <a:prstGeom prst="rect">
            <a:avLst/>
          </a:prstGeom>
          <a:noFill/>
        </p:spPr>
        <p:txBody>
          <a:bodyPr wrap="square" rtlCol="0">
            <a:spAutoFit/>
          </a:bodyPr>
          <a:lstStyle/>
          <a:p>
            <a:r>
              <a:rPr kumimoji="1" lang="ja-JP" altLang="en-US" sz="1200" b="1"/>
              <a:t>（</a:t>
            </a:r>
            <a:r>
              <a:rPr kumimoji="1" lang="en-US" altLang="ja-JP" sz="1200" b="1" dirty="0"/>
              <a:t>1</a:t>
            </a:r>
            <a:r>
              <a:rPr kumimoji="1" lang="ja-JP" altLang="en-US" sz="1200" b="1"/>
              <a:t>）送り手：照会所属</a:t>
            </a:r>
          </a:p>
        </p:txBody>
      </p:sp>
      <p:sp>
        <p:nvSpPr>
          <p:cNvPr id="9" name="正方形/長方形 8">
            <a:extLst>
              <a:ext uri="{FF2B5EF4-FFF2-40B4-BE49-F238E27FC236}">
                <a16:creationId xmlns:a16="http://schemas.microsoft.com/office/drawing/2014/main" id="{7196F213-57FB-B711-15F4-6A9356DFC644}"/>
              </a:ext>
            </a:extLst>
          </p:cNvPr>
          <p:cNvSpPr/>
          <p:nvPr/>
        </p:nvSpPr>
        <p:spPr>
          <a:xfrm>
            <a:off x="398921" y="1495586"/>
            <a:ext cx="747953" cy="511445"/>
          </a:xfrm>
          <a:prstGeom prst="rect">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a:solidFill>
                  <a:schemeClr val="tx1"/>
                </a:solidFill>
              </a:rPr>
              <a:t>はじめに</a:t>
            </a:r>
          </a:p>
        </p:txBody>
      </p:sp>
      <p:sp>
        <p:nvSpPr>
          <p:cNvPr id="10" name="正方形/長方形 9">
            <a:extLst>
              <a:ext uri="{FF2B5EF4-FFF2-40B4-BE49-F238E27FC236}">
                <a16:creationId xmlns:a16="http://schemas.microsoft.com/office/drawing/2014/main" id="{F4A7CAB7-600B-464E-F8AC-512EFB0E8098}"/>
              </a:ext>
            </a:extLst>
          </p:cNvPr>
          <p:cNvSpPr/>
          <p:nvPr/>
        </p:nvSpPr>
        <p:spPr>
          <a:xfrm>
            <a:off x="398921" y="2084522"/>
            <a:ext cx="747953" cy="2100020"/>
          </a:xfrm>
          <a:prstGeom prst="rect">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050" b="1">
                <a:solidFill>
                  <a:schemeClr val="tx1"/>
                </a:solidFill>
              </a:rPr>
              <a:t>対象所属 回答方法 回答期限</a:t>
            </a:r>
            <a:endParaRPr kumimoji="1" lang="ja-JP" altLang="en-US" sz="1050" b="1">
              <a:solidFill>
                <a:schemeClr val="tx1"/>
              </a:solidFill>
            </a:endParaRPr>
          </a:p>
        </p:txBody>
      </p:sp>
      <p:sp>
        <p:nvSpPr>
          <p:cNvPr id="11" name="正方形/長方形 10">
            <a:extLst>
              <a:ext uri="{FF2B5EF4-FFF2-40B4-BE49-F238E27FC236}">
                <a16:creationId xmlns:a16="http://schemas.microsoft.com/office/drawing/2014/main" id="{D21590A0-731C-D291-3BED-430A63037EE8}"/>
              </a:ext>
            </a:extLst>
          </p:cNvPr>
          <p:cNvSpPr/>
          <p:nvPr/>
        </p:nvSpPr>
        <p:spPr>
          <a:xfrm>
            <a:off x="398921" y="4300780"/>
            <a:ext cx="747953" cy="1412391"/>
          </a:xfrm>
          <a:prstGeom prst="rect">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050" b="1">
                <a:solidFill>
                  <a:schemeClr val="tx1"/>
                </a:solidFill>
              </a:rPr>
              <a:t>変更点 留意事項 資料掲示</a:t>
            </a:r>
            <a:endParaRPr kumimoji="1" lang="ja-JP" altLang="en-US" sz="1050" b="1">
              <a:solidFill>
                <a:schemeClr val="tx1"/>
              </a:solidFill>
            </a:endParaRPr>
          </a:p>
        </p:txBody>
      </p:sp>
      <p:sp>
        <p:nvSpPr>
          <p:cNvPr id="12" name="正方形/長方形 11">
            <a:extLst>
              <a:ext uri="{FF2B5EF4-FFF2-40B4-BE49-F238E27FC236}">
                <a16:creationId xmlns:a16="http://schemas.microsoft.com/office/drawing/2014/main" id="{14F8DD5F-7624-1EAC-F64D-EA3A5C589C97}"/>
              </a:ext>
            </a:extLst>
          </p:cNvPr>
          <p:cNvSpPr/>
          <p:nvPr/>
        </p:nvSpPr>
        <p:spPr>
          <a:xfrm>
            <a:off x="398921" y="5823568"/>
            <a:ext cx="747953" cy="666426"/>
          </a:xfrm>
          <a:prstGeom prst="rect">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a:solidFill>
                  <a:schemeClr val="tx1"/>
                </a:solidFill>
              </a:rPr>
              <a:t>起案前に</a:t>
            </a:r>
          </a:p>
        </p:txBody>
      </p:sp>
      <p:sp>
        <p:nvSpPr>
          <p:cNvPr id="13" name="テキスト ボックス 12">
            <a:extLst>
              <a:ext uri="{FF2B5EF4-FFF2-40B4-BE49-F238E27FC236}">
                <a16:creationId xmlns:a16="http://schemas.microsoft.com/office/drawing/2014/main" id="{B70F2330-1B62-85BA-A433-90BFF9477A3F}"/>
              </a:ext>
            </a:extLst>
          </p:cNvPr>
          <p:cNvSpPr txBox="1"/>
          <p:nvPr/>
        </p:nvSpPr>
        <p:spPr>
          <a:xfrm>
            <a:off x="1208867" y="1497496"/>
            <a:ext cx="4486759" cy="509535"/>
          </a:xfrm>
          <a:prstGeom prst="rect">
            <a:avLst/>
          </a:prstGeom>
          <a:noFill/>
        </p:spPr>
        <p:txBody>
          <a:bodyPr wrap="square" rtlCol="0">
            <a:noAutofit/>
          </a:bodyPr>
          <a:lstStyle/>
          <a:p>
            <a:pPr marL="171450" indent="-171450">
              <a:spcAft>
                <a:spcPts val="600"/>
              </a:spcAft>
              <a:buFont typeface="Wingdings" pitchFamily="2" charset="2"/>
              <a:buChar char="p"/>
            </a:pPr>
            <a:r>
              <a:rPr lang="ja-JP" altLang="en-US" sz="1200"/>
              <a:t>照会の目的や内容を明確にし、照会の必要性や方法の効率化を検討する。</a:t>
            </a:r>
            <a:endParaRPr kumimoji="1" lang="ja-JP" altLang="en-US" sz="1200" b="1"/>
          </a:p>
        </p:txBody>
      </p:sp>
      <p:sp>
        <p:nvSpPr>
          <p:cNvPr id="14" name="テキスト ボックス 13">
            <a:extLst>
              <a:ext uri="{FF2B5EF4-FFF2-40B4-BE49-F238E27FC236}">
                <a16:creationId xmlns:a16="http://schemas.microsoft.com/office/drawing/2014/main" id="{00CA9C3D-EAB0-A34A-4F92-5F230BFDEC56}"/>
              </a:ext>
            </a:extLst>
          </p:cNvPr>
          <p:cNvSpPr txBox="1"/>
          <p:nvPr/>
        </p:nvSpPr>
        <p:spPr>
          <a:xfrm>
            <a:off x="1208867" y="2086431"/>
            <a:ext cx="4486759" cy="2098111"/>
          </a:xfrm>
          <a:prstGeom prst="rect">
            <a:avLst/>
          </a:prstGeom>
          <a:noFill/>
        </p:spPr>
        <p:txBody>
          <a:bodyPr wrap="square" rtlCol="0">
            <a:noAutofit/>
          </a:bodyPr>
          <a:lstStyle/>
          <a:p>
            <a:pPr marL="171450" indent="-171450">
              <a:spcAft>
                <a:spcPts val="600"/>
              </a:spcAft>
              <a:buFont typeface="Wingdings" pitchFamily="2" charset="2"/>
              <a:buChar char="p"/>
            </a:pPr>
            <a:r>
              <a:rPr lang="ja-JP" altLang="en-US" sz="1200"/>
              <a:t>原則、「該当がない場合は回答不要」とする。 </a:t>
            </a:r>
            <a:endParaRPr lang="en-US" altLang="ja-JP" sz="1200" dirty="0"/>
          </a:p>
          <a:p>
            <a:pPr marL="171450" indent="-171450">
              <a:spcAft>
                <a:spcPts val="600"/>
              </a:spcAft>
              <a:buFont typeface="Wingdings" pitchFamily="2" charset="2"/>
              <a:buChar char="p"/>
            </a:pPr>
            <a:r>
              <a:rPr lang="ja-JP" altLang="en-US" sz="1200"/>
              <a:t>各課に属する内容や軽易なものは、課長から課長へ照会し、効率化を図る。主管課取りまとめが必要な場合は、その旨を明記する。 </a:t>
            </a:r>
            <a:endParaRPr lang="en-US" altLang="ja-JP" sz="1200" dirty="0"/>
          </a:p>
          <a:p>
            <a:pPr marL="171450" indent="-171450">
              <a:spcAft>
                <a:spcPts val="600"/>
              </a:spcAft>
              <a:buFont typeface="Wingdings" pitchFamily="2" charset="2"/>
              <a:buChar char="p"/>
            </a:pPr>
            <a:r>
              <a:rPr lang="ja-JP" altLang="en-US" sz="1200"/>
              <a:t>全庁を対象とする必要性がない照会は、該当所属宛てに照会する。 </a:t>
            </a:r>
            <a:endParaRPr lang="en-US" altLang="ja-JP" sz="1200" dirty="0"/>
          </a:p>
          <a:p>
            <a:pPr marL="171450" indent="-171450">
              <a:spcAft>
                <a:spcPts val="600"/>
              </a:spcAft>
              <a:buFont typeface="Wingdings" pitchFamily="2" charset="2"/>
              <a:buChar char="p"/>
            </a:pPr>
            <a:r>
              <a:rPr lang="ja-JP" altLang="en-US" sz="1200"/>
              <a:t>主管課で取りまとめる必要性のない照会は、該当所属から直接回答とする。 </a:t>
            </a:r>
            <a:endParaRPr lang="en-US" altLang="ja-JP" sz="1200" dirty="0"/>
          </a:p>
          <a:p>
            <a:pPr marL="171450" indent="-171450">
              <a:spcAft>
                <a:spcPts val="600"/>
              </a:spcAft>
              <a:buFont typeface="Wingdings" pitchFamily="2" charset="2"/>
              <a:buChar char="p"/>
            </a:pPr>
            <a:r>
              <a:rPr lang="ja-JP" altLang="en-US" sz="1200"/>
              <a:t>回答期限は、内容に応じた適切な期間を設定する。</a:t>
            </a:r>
            <a:endParaRPr kumimoji="1" lang="ja-JP" altLang="en-US" sz="1200" b="1"/>
          </a:p>
        </p:txBody>
      </p:sp>
      <p:sp>
        <p:nvSpPr>
          <p:cNvPr id="15" name="テキスト ボックス 14">
            <a:extLst>
              <a:ext uri="{FF2B5EF4-FFF2-40B4-BE49-F238E27FC236}">
                <a16:creationId xmlns:a16="http://schemas.microsoft.com/office/drawing/2014/main" id="{30D47724-A6BF-1D36-CE98-6A666A831979}"/>
              </a:ext>
            </a:extLst>
          </p:cNvPr>
          <p:cNvSpPr txBox="1"/>
          <p:nvPr/>
        </p:nvSpPr>
        <p:spPr>
          <a:xfrm>
            <a:off x="1208867" y="4294939"/>
            <a:ext cx="4486759" cy="1418232"/>
          </a:xfrm>
          <a:prstGeom prst="rect">
            <a:avLst/>
          </a:prstGeom>
          <a:noFill/>
        </p:spPr>
        <p:txBody>
          <a:bodyPr wrap="square" rtlCol="0">
            <a:noAutofit/>
          </a:bodyPr>
          <a:lstStyle/>
          <a:p>
            <a:pPr marL="171450" indent="-171450">
              <a:spcAft>
                <a:spcPts val="600"/>
              </a:spcAft>
              <a:buFont typeface="Wingdings" pitchFamily="2" charset="2"/>
              <a:buChar char="p"/>
            </a:pPr>
            <a:r>
              <a:rPr lang="ja-JP" altLang="en-US" sz="1200"/>
              <a:t>様式や回答方法、前回からの変更点等を明記する。 </a:t>
            </a:r>
            <a:endParaRPr lang="en-US" altLang="ja-JP" sz="1200" dirty="0"/>
          </a:p>
          <a:p>
            <a:pPr marL="171450" indent="-171450">
              <a:spcAft>
                <a:spcPts val="600"/>
              </a:spcAft>
              <a:buFont typeface="Wingdings" pitchFamily="2" charset="2"/>
              <a:buChar char="p"/>
            </a:pPr>
            <a:r>
              <a:rPr lang="ja-JP" altLang="en-US" sz="1200"/>
              <a:t>回答に当たっての留意事項は、記入例や記載要領、フロー図等でわかりやすく提示する。 </a:t>
            </a:r>
            <a:endParaRPr lang="en-US" altLang="ja-JP" sz="1200" dirty="0"/>
          </a:p>
          <a:p>
            <a:pPr marL="171450" indent="-171450">
              <a:spcAft>
                <a:spcPts val="600"/>
              </a:spcAft>
              <a:buFont typeface="Wingdings" pitchFamily="2" charset="2"/>
              <a:buChar char="p"/>
            </a:pPr>
            <a:r>
              <a:rPr lang="ja-JP" altLang="en-US" sz="1200"/>
              <a:t>前回の回答内容や参照資料などがある場合は、照会文書一式を庁内の掲示板や共有サーバに保存し、照会文に掲示場所のリンクを貼付する。</a:t>
            </a:r>
            <a:endParaRPr kumimoji="1" lang="ja-JP" altLang="en-US" sz="1200" b="1"/>
          </a:p>
        </p:txBody>
      </p:sp>
      <p:sp>
        <p:nvSpPr>
          <p:cNvPr id="16" name="テキスト ボックス 15">
            <a:extLst>
              <a:ext uri="{FF2B5EF4-FFF2-40B4-BE49-F238E27FC236}">
                <a16:creationId xmlns:a16="http://schemas.microsoft.com/office/drawing/2014/main" id="{29F68BF1-8C09-20F3-6937-C084C96506C6}"/>
              </a:ext>
            </a:extLst>
          </p:cNvPr>
          <p:cNvSpPr txBox="1"/>
          <p:nvPr/>
        </p:nvSpPr>
        <p:spPr>
          <a:xfrm>
            <a:off x="1208867" y="5825474"/>
            <a:ext cx="4486759" cy="509535"/>
          </a:xfrm>
          <a:prstGeom prst="rect">
            <a:avLst/>
          </a:prstGeom>
          <a:noFill/>
        </p:spPr>
        <p:txBody>
          <a:bodyPr wrap="square" rtlCol="0">
            <a:noAutofit/>
          </a:bodyPr>
          <a:lstStyle/>
          <a:p>
            <a:pPr marL="171450" indent="-171450">
              <a:spcAft>
                <a:spcPts val="600"/>
              </a:spcAft>
              <a:buFont typeface="Wingdings" pitchFamily="2" charset="2"/>
              <a:buChar char="p"/>
            </a:pPr>
            <a:r>
              <a:rPr lang="ja-JP" altLang="en-US" sz="1200"/>
              <a:t>回答所属で何をしてほしいのか、要点は何かなど、わかりにくい文書や資料となっていないか、事前に課内で確認してもらう。</a:t>
            </a:r>
            <a:endParaRPr kumimoji="1" lang="ja-JP" altLang="en-US" sz="1200" b="1"/>
          </a:p>
        </p:txBody>
      </p:sp>
      <p:sp>
        <p:nvSpPr>
          <p:cNvPr id="2" name="正方形/長方形 1">
            <a:extLst>
              <a:ext uri="{FF2B5EF4-FFF2-40B4-BE49-F238E27FC236}">
                <a16:creationId xmlns:a16="http://schemas.microsoft.com/office/drawing/2014/main" id="{5F29C6E9-A59E-D2C8-C902-41C65C197518}"/>
              </a:ext>
            </a:extLst>
          </p:cNvPr>
          <p:cNvSpPr/>
          <p:nvPr/>
        </p:nvSpPr>
        <p:spPr>
          <a:xfrm>
            <a:off x="6389016" y="1495586"/>
            <a:ext cx="747953" cy="1281487"/>
          </a:xfrm>
          <a:prstGeom prst="rect">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a:solidFill>
                  <a:schemeClr val="tx1"/>
                </a:solidFill>
              </a:rPr>
              <a:t>送付時に</a:t>
            </a:r>
          </a:p>
        </p:txBody>
      </p:sp>
      <p:sp>
        <p:nvSpPr>
          <p:cNvPr id="3" name="テキスト ボックス 2">
            <a:extLst>
              <a:ext uri="{FF2B5EF4-FFF2-40B4-BE49-F238E27FC236}">
                <a16:creationId xmlns:a16="http://schemas.microsoft.com/office/drawing/2014/main" id="{973CE13D-7391-DA2C-D5A4-8E91F768EDBF}"/>
              </a:ext>
            </a:extLst>
          </p:cNvPr>
          <p:cNvSpPr txBox="1"/>
          <p:nvPr/>
        </p:nvSpPr>
        <p:spPr>
          <a:xfrm>
            <a:off x="7198962" y="1497496"/>
            <a:ext cx="4486759" cy="1276701"/>
          </a:xfrm>
          <a:prstGeom prst="rect">
            <a:avLst/>
          </a:prstGeom>
          <a:noFill/>
        </p:spPr>
        <p:txBody>
          <a:bodyPr wrap="square" rtlCol="0">
            <a:noAutofit/>
          </a:bodyPr>
          <a:lstStyle/>
          <a:p>
            <a:pPr marL="171450" indent="-171450">
              <a:spcAft>
                <a:spcPts val="600"/>
              </a:spcAft>
              <a:buFont typeface="Wingdings" pitchFamily="2" charset="2"/>
              <a:buChar char="p"/>
            </a:pPr>
            <a:r>
              <a:rPr lang="ja-JP" altLang="en-US" sz="1200"/>
              <a:t>送付先は主管課を経由せず、該当所属宛てへ直接発送する。部長名での照会等も各所属宛てへ発送する。 </a:t>
            </a:r>
            <a:endParaRPr lang="en-US" altLang="ja-JP" sz="1200" dirty="0"/>
          </a:p>
          <a:p>
            <a:pPr marL="171450" indent="-171450">
              <a:spcAft>
                <a:spcPts val="600"/>
              </a:spcAft>
              <a:buFont typeface="Wingdings" pitchFamily="2" charset="2"/>
              <a:buChar char="p"/>
            </a:pPr>
            <a:r>
              <a:rPr lang="ja-JP" altLang="en-US" sz="1200"/>
              <a:t>受け手が収受する文書は、原則、文書管理システムで発送する。 </a:t>
            </a:r>
            <a:endParaRPr lang="en-US" altLang="ja-JP" sz="1200" dirty="0"/>
          </a:p>
          <a:p>
            <a:pPr marL="171450" indent="-171450">
              <a:spcAft>
                <a:spcPts val="600"/>
              </a:spcAft>
              <a:buFont typeface="Wingdings" pitchFamily="2" charset="2"/>
              <a:buChar char="p"/>
            </a:pPr>
            <a:r>
              <a:rPr lang="ja-JP" altLang="en-US" sz="1200"/>
              <a:t>文書管理システムの備考欄やメール本文に概要（アウトライン）を入れ、簡潔に伝える。</a:t>
            </a:r>
            <a:endParaRPr kumimoji="1" lang="ja-JP" altLang="en-US" sz="1200" b="1"/>
          </a:p>
        </p:txBody>
      </p:sp>
      <p:sp>
        <p:nvSpPr>
          <p:cNvPr id="5" name="正方形/長方形 4">
            <a:extLst>
              <a:ext uri="{FF2B5EF4-FFF2-40B4-BE49-F238E27FC236}">
                <a16:creationId xmlns:a16="http://schemas.microsoft.com/office/drawing/2014/main" id="{CBD5D182-3DFB-A543-9169-4263E736B957}"/>
              </a:ext>
            </a:extLst>
          </p:cNvPr>
          <p:cNvSpPr/>
          <p:nvPr/>
        </p:nvSpPr>
        <p:spPr>
          <a:xfrm>
            <a:off x="6389016" y="2898185"/>
            <a:ext cx="747953" cy="666426"/>
          </a:xfrm>
          <a:prstGeom prst="rect">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050" b="1">
                <a:solidFill>
                  <a:schemeClr val="tx1"/>
                </a:solidFill>
              </a:rPr>
              <a:t>期限前後</a:t>
            </a:r>
            <a:endParaRPr kumimoji="1" lang="ja-JP" altLang="en-US" sz="1050" b="1">
              <a:solidFill>
                <a:schemeClr val="tx1"/>
              </a:solidFill>
            </a:endParaRPr>
          </a:p>
        </p:txBody>
      </p:sp>
      <p:sp>
        <p:nvSpPr>
          <p:cNvPr id="17" name="テキスト ボックス 16">
            <a:extLst>
              <a:ext uri="{FF2B5EF4-FFF2-40B4-BE49-F238E27FC236}">
                <a16:creationId xmlns:a16="http://schemas.microsoft.com/office/drawing/2014/main" id="{DD719512-AF7D-4016-A5D1-9431CDA6E2E8}"/>
              </a:ext>
            </a:extLst>
          </p:cNvPr>
          <p:cNvSpPr txBox="1"/>
          <p:nvPr/>
        </p:nvSpPr>
        <p:spPr>
          <a:xfrm>
            <a:off x="7198962" y="2900091"/>
            <a:ext cx="4486759" cy="509535"/>
          </a:xfrm>
          <a:prstGeom prst="rect">
            <a:avLst/>
          </a:prstGeom>
          <a:noFill/>
        </p:spPr>
        <p:txBody>
          <a:bodyPr wrap="square" rtlCol="0">
            <a:noAutofit/>
          </a:bodyPr>
          <a:lstStyle/>
          <a:p>
            <a:pPr marL="171450" indent="-171450">
              <a:spcAft>
                <a:spcPts val="600"/>
              </a:spcAft>
              <a:buFont typeface="Wingdings" pitchFamily="2" charset="2"/>
              <a:buChar char="p"/>
            </a:pPr>
            <a:r>
              <a:rPr lang="ja-JP" altLang="en-US" sz="1200"/>
              <a:t>回答漏れがないか注意喚起するため、期限の前後にリマインドメールを送付する。</a:t>
            </a:r>
            <a:endParaRPr kumimoji="1" lang="ja-JP" altLang="en-US" sz="1200" b="1"/>
          </a:p>
        </p:txBody>
      </p:sp>
      <p:sp>
        <p:nvSpPr>
          <p:cNvPr id="18" name="テキスト ボックス 17">
            <a:extLst>
              <a:ext uri="{FF2B5EF4-FFF2-40B4-BE49-F238E27FC236}">
                <a16:creationId xmlns:a16="http://schemas.microsoft.com/office/drawing/2014/main" id="{950F227C-F3E1-D79A-85AC-E49F530A586A}"/>
              </a:ext>
            </a:extLst>
          </p:cNvPr>
          <p:cNvSpPr txBox="1"/>
          <p:nvPr/>
        </p:nvSpPr>
        <p:spPr>
          <a:xfrm>
            <a:off x="6385301" y="3928623"/>
            <a:ext cx="5300420" cy="2400329"/>
          </a:xfrm>
          <a:prstGeom prst="rect">
            <a:avLst/>
          </a:prstGeom>
          <a:noFill/>
        </p:spPr>
        <p:txBody>
          <a:bodyPr wrap="square" rtlCol="0">
            <a:noAutofit/>
          </a:bodyPr>
          <a:lstStyle/>
          <a:p>
            <a:r>
              <a:rPr lang="ja-JP" altLang="en-US" sz="1200"/>
              <a:t>＜記載例＞</a:t>
            </a:r>
            <a:endParaRPr lang="en-US" altLang="ja-JP" sz="1200" dirty="0"/>
          </a:p>
          <a:p>
            <a:pPr indent="138113"/>
            <a:r>
              <a:rPr lang="en-US" altLang="ja-JP" sz="1200" dirty="0"/>
              <a:t>---------------------------------------------------- </a:t>
            </a:r>
          </a:p>
          <a:p>
            <a:pPr indent="138113"/>
            <a:r>
              <a:rPr lang="ja-JP" altLang="en-US" sz="1200"/>
              <a:t>〇種 別：照会（●●課→●●課） </a:t>
            </a:r>
            <a:endParaRPr lang="en-US" altLang="ja-JP" sz="1200" dirty="0"/>
          </a:p>
          <a:p>
            <a:pPr indent="138113"/>
            <a:r>
              <a:rPr lang="ja-JP" altLang="en-US" sz="1200"/>
              <a:t>〇内 容：・・・・・・・・・ </a:t>
            </a:r>
            <a:endParaRPr lang="en-US" altLang="ja-JP" sz="1200" dirty="0"/>
          </a:p>
          <a:p>
            <a:pPr indent="138113"/>
            <a:r>
              <a:rPr lang="ja-JP" altLang="en-US" sz="1200"/>
              <a:t>〇期 限：●年●月●日 </a:t>
            </a:r>
            <a:r>
              <a:rPr lang="en-US" altLang="ja-JP" sz="1200" dirty="0"/>
              <a:t>※</a:t>
            </a:r>
            <a:r>
              <a:rPr lang="ja-JP" altLang="en-US" sz="1200"/>
              <a:t>該当がない場合は回答不要 </a:t>
            </a:r>
            <a:endParaRPr lang="en-US" altLang="ja-JP" sz="1200" dirty="0"/>
          </a:p>
          <a:p>
            <a:pPr indent="138113"/>
            <a:r>
              <a:rPr lang="ja-JP" altLang="en-US" sz="1200"/>
              <a:t>〇取りまとめ：不要 </a:t>
            </a:r>
            <a:endParaRPr lang="en-US" altLang="ja-JP" sz="1200" dirty="0"/>
          </a:p>
          <a:p>
            <a:pPr indent="138113"/>
            <a:r>
              <a:rPr lang="ja-JP" altLang="en-US" sz="1200"/>
              <a:t>〇掲 示 先：掲示板＞●●課</a:t>
            </a:r>
            <a:r>
              <a:rPr lang="en-US" altLang="ja-JP" sz="1200" dirty="0"/>
              <a:t>&gt;■■</a:t>
            </a:r>
            <a:r>
              <a:rPr lang="ja-JP" altLang="en-US" sz="1200"/>
              <a:t>＞▼▼ </a:t>
            </a:r>
            <a:endParaRPr lang="en-US" altLang="ja-JP" sz="1200" dirty="0"/>
          </a:p>
          <a:p>
            <a:pPr indent="138113"/>
            <a:r>
              <a:rPr lang="en-US" altLang="ja-JP" sz="1200" dirty="0"/>
              <a:t>---------------------------------------------------- </a:t>
            </a:r>
          </a:p>
          <a:p>
            <a:pPr indent="138113"/>
            <a:r>
              <a:rPr lang="en-US" altLang="ja-JP" sz="1200" dirty="0"/>
              <a:t>※</a:t>
            </a:r>
            <a:r>
              <a:rPr lang="ja-JP" altLang="en-US" sz="1200"/>
              <a:t>種別には、文書の種別及び送付先を記載</a:t>
            </a:r>
            <a:endParaRPr lang="en-US" altLang="ja-JP" sz="1200" dirty="0"/>
          </a:p>
          <a:p>
            <a:pPr indent="138113"/>
            <a:r>
              <a:rPr lang="ja-JP" altLang="en-US" sz="1200"/>
              <a:t>　文書の種別例 </a:t>
            </a:r>
            <a:r>
              <a:rPr lang="en-US" altLang="ja-JP" sz="1200" dirty="0"/>
              <a:t>: </a:t>
            </a:r>
            <a:r>
              <a:rPr lang="ja-JP" altLang="en-US" sz="1200"/>
              <a:t>照会、通知、依頼、送付 等 </a:t>
            </a:r>
            <a:endParaRPr lang="en-US" altLang="ja-JP" sz="1200" dirty="0"/>
          </a:p>
          <a:p>
            <a:pPr indent="138113"/>
            <a:r>
              <a:rPr lang="en-US" altLang="ja-JP" sz="1200" dirty="0"/>
              <a:t>※</a:t>
            </a:r>
            <a:r>
              <a:rPr lang="ja-JP" altLang="en-US" sz="1200"/>
              <a:t>メールで送付する場合は、掲示先のリンクを貼付</a:t>
            </a:r>
            <a:endParaRPr lang="en-US" altLang="ja-JP" sz="1200" dirty="0"/>
          </a:p>
          <a:p>
            <a:endParaRPr kumimoji="1" lang="en-US" altLang="ja-JP" sz="1200" b="1" dirty="0"/>
          </a:p>
          <a:p>
            <a:r>
              <a:rPr lang="ja-JP" altLang="en-US" sz="1200"/>
              <a:t>＜リマインドメールの件名例＞</a:t>
            </a:r>
            <a:endParaRPr lang="en-US" altLang="ja-JP" sz="1200" b="1" dirty="0"/>
          </a:p>
          <a:p>
            <a:pPr marL="6350" indent="131763"/>
            <a:r>
              <a:rPr lang="en-US" altLang="ja-JP" sz="1200" dirty="0"/>
              <a:t>【</a:t>
            </a:r>
            <a:r>
              <a:rPr lang="ja-JP" altLang="en-US" sz="1200"/>
              <a:t>リマインド●</a:t>
            </a:r>
            <a:r>
              <a:rPr lang="en-US" altLang="ja-JP" sz="1200" dirty="0"/>
              <a:t>/●</a:t>
            </a:r>
            <a:r>
              <a:rPr lang="ja-JP" altLang="en-US" sz="1200"/>
              <a:t>〆</a:t>
            </a:r>
            <a:r>
              <a:rPr lang="en-US" altLang="ja-JP" sz="1200" dirty="0"/>
              <a:t>】</a:t>
            </a:r>
            <a:r>
              <a:rPr lang="ja-JP" altLang="en-US" sz="1200"/>
              <a:t>〇年度□□調査について</a:t>
            </a:r>
            <a:endParaRPr kumimoji="1" lang="ja-JP" altLang="en-US" sz="1200" b="1"/>
          </a:p>
        </p:txBody>
      </p:sp>
      <p:sp>
        <p:nvSpPr>
          <p:cNvPr id="19" name="スライド番号プレースホルダー 18">
            <a:extLst>
              <a:ext uri="{FF2B5EF4-FFF2-40B4-BE49-F238E27FC236}">
                <a16:creationId xmlns:a16="http://schemas.microsoft.com/office/drawing/2014/main" id="{67EC2719-043B-D053-8659-ABEB385A0B6C}"/>
              </a:ext>
            </a:extLst>
          </p:cNvPr>
          <p:cNvSpPr>
            <a:spLocks noGrp="1"/>
          </p:cNvSpPr>
          <p:nvPr>
            <p:ph type="sldNum" sz="quarter" idx="12"/>
          </p:nvPr>
        </p:nvSpPr>
        <p:spPr/>
        <p:txBody>
          <a:bodyPr/>
          <a:lstStyle/>
          <a:p>
            <a:fld id="{1E080EAA-7BFB-FD42-850D-F3985290BD01}" type="slidenum">
              <a:rPr kumimoji="1" lang="ja-JP" altLang="en-US" smtClean="0"/>
              <a:t>2</a:t>
            </a:fld>
            <a:endParaRPr kumimoji="1" lang="ja-JP" altLang="en-US"/>
          </a:p>
        </p:txBody>
      </p:sp>
    </p:spTree>
    <p:extLst>
      <p:ext uri="{BB962C8B-B14F-4D97-AF65-F5344CB8AC3E}">
        <p14:creationId xmlns:p14="http://schemas.microsoft.com/office/powerpoint/2010/main" val="3684394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9AAB81-330D-C617-6A1B-DD29F39593ED}"/>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0124E83-953E-A039-E182-9F57259D0ACD}"/>
              </a:ext>
            </a:extLst>
          </p:cNvPr>
          <p:cNvSpPr txBox="1"/>
          <p:nvPr/>
        </p:nvSpPr>
        <p:spPr>
          <a:xfrm>
            <a:off x="212942" y="125896"/>
            <a:ext cx="11749414" cy="369332"/>
          </a:xfrm>
          <a:prstGeom prst="rect">
            <a:avLst/>
          </a:prstGeom>
          <a:noFill/>
        </p:spPr>
        <p:txBody>
          <a:bodyPr wrap="square" rtlCol="0">
            <a:spAutoFit/>
          </a:bodyPr>
          <a:lstStyle/>
          <a:p>
            <a:r>
              <a:rPr kumimoji="1" lang="en-US" altLang="ja-JP" b="1" dirty="0"/>
              <a:t>1</a:t>
            </a:r>
            <a:r>
              <a:rPr kumimoji="1" lang="ja-JP" altLang="en-US" b="1"/>
              <a:t>　文書関係・照会関係業務</a:t>
            </a:r>
          </a:p>
        </p:txBody>
      </p:sp>
      <p:cxnSp>
        <p:nvCxnSpPr>
          <p:cNvPr id="6" name="直線コネクタ 5">
            <a:extLst>
              <a:ext uri="{FF2B5EF4-FFF2-40B4-BE49-F238E27FC236}">
                <a16:creationId xmlns:a16="http://schemas.microsoft.com/office/drawing/2014/main" id="{73988A07-C26C-15B3-EC02-FEE31FB7D73B}"/>
              </a:ext>
            </a:extLst>
          </p:cNvPr>
          <p:cNvCxnSpPr/>
          <p:nvPr/>
        </p:nvCxnSpPr>
        <p:spPr>
          <a:xfrm>
            <a:off x="212942" y="557222"/>
            <a:ext cx="11589417" cy="0"/>
          </a:xfrm>
          <a:prstGeom prst="line">
            <a:avLst/>
          </a:prstGeom>
        </p:spPr>
        <p:style>
          <a:lnRef idx="2">
            <a:schemeClr val="dk1"/>
          </a:lnRef>
          <a:fillRef idx="0">
            <a:schemeClr val="dk1"/>
          </a:fillRef>
          <a:effectRef idx="1">
            <a:schemeClr val="dk1"/>
          </a:effectRef>
          <a:fontRef idx="minor">
            <a:schemeClr val="tx1"/>
          </a:fontRef>
        </p:style>
      </p:cxnSp>
      <p:sp>
        <p:nvSpPr>
          <p:cNvPr id="7" name="テキスト ボックス 6">
            <a:extLst>
              <a:ext uri="{FF2B5EF4-FFF2-40B4-BE49-F238E27FC236}">
                <a16:creationId xmlns:a16="http://schemas.microsoft.com/office/drawing/2014/main" id="{84BB814C-F887-8700-C612-66E026DE6237}"/>
              </a:ext>
            </a:extLst>
          </p:cNvPr>
          <p:cNvSpPr txBox="1"/>
          <p:nvPr/>
        </p:nvSpPr>
        <p:spPr>
          <a:xfrm>
            <a:off x="212942" y="676086"/>
            <a:ext cx="11749414" cy="276999"/>
          </a:xfrm>
          <a:prstGeom prst="rect">
            <a:avLst/>
          </a:prstGeom>
          <a:noFill/>
        </p:spPr>
        <p:txBody>
          <a:bodyPr wrap="square" rtlCol="0">
            <a:spAutoFit/>
          </a:bodyPr>
          <a:lstStyle/>
          <a:p>
            <a:r>
              <a:rPr kumimoji="1" lang="en-US" altLang="ja-JP" sz="1200" b="1" dirty="0"/>
              <a:t>1-2</a:t>
            </a:r>
            <a:r>
              <a:rPr kumimoji="1" lang="ja-JP" altLang="en-US" sz="1200" b="1"/>
              <a:t>　庁内の約束事</a:t>
            </a:r>
          </a:p>
        </p:txBody>
      </p:sp>
      <p:sp>
        <p:nvSpPr>
          <p:cNvPr id="8" name="テキスト ボックス 7">
            <a:extLst>
              <a:ext uri="{FF2B5EF4-FFF2-40B4-BE49-F238E27FC236}">
                <a16:creationId xmlns:a16="http://schemas.microsoft.com/office/drawing/2014/main" id="{064D4555-5B9E-E68A-533E-C772B3E42ABE}"/>
              </a:ext>
            </a:extLst>
          </p:cNvPr>
          <p:cNvSpPr txBox="1"/>
          <p:nvPr/>
        </p:nvSpPr>
        <p:spPr>
          <a:xfrm>
            <a:off x="212942" y="1009300"/>
            <a:ext cx="5482684" cy="276999"/>
          </a:xfrm>
          <a:prstGeom prst="rect">
            <a:avLst/>
          </a:prstGeom>
          <a:noFill/>
        </p:spPr>
        <p:txBody>
          <a:bodyPr wrap="square" rtlCol="0">
            <a:spAutoFit/>
          </a:bodyPr>
          <a:lstStyle/>
          <a:p>
            <a:r>
              <a:rPr kumimoji="1" lang="ja-JP" altLang="en-US" sz="1200" b="1"/>
              <a:t>（</a:t>
            </a:r>
            <a:r>
              <a:rPr kumimoji="1" lang="en-US" altLang="ja-JP" sz="1200" b="1" dirty="0"/>
              <a:t>2</a:t>
            </a:r>
            <a:r>
              <a:rPr kumimoji="1" lang="ja-JP" altLang="en-US" sz="1200" b="1"/>
              <a:t>）</a:t>
            </a:r>
            <a:r>
              <a:rPr lang="ja-JP" altLang="en-US" sz="1200" b="1"/>
              <a:t>受け手：回答所属</a:t>
            </a:r>
            <a:endParaRPr kumimoji="1" lang="ja-JP" altLang="en-US" sz="1200" b="1"/>
          </a:p>
        </p:txBody>
      </p:sp>
      <p:sp>
        <p:nvSpPr>
          <p:cNvPr id="13" name="テキスト ボックス 12">
            <a:extLst>
              <a:ext uri="{FF2B5EF4-FFF2-40B4-BE49-F238E27FC236}">
                <a16:creationId xmlns:a16="http://schemas.microsoft.com/office/drawing/2014/main" id="{4D5B975B-D870-2846-6A5E-9455C92602E7}"/>
              </a:ext>
            </a:extLst>
          </p:cNvPr>
          <p:cNvSpPr txBox="1"/>
          <p:nvPr/>
        </p:nvSpPr>
        <p:spPr>
          <a:xfrm>
            <a:off x="317714" y="1311519"/>
            <a:ext cx="4486759" cy="509535"/>
          </a:xfrm>
          <a:prstGeom prst="rect">
            <a:avLst/>
          </a:prstGeom>
          <a:noFill/>
        </p:spPr>
        <p:txBody>
          <a:bodyPr wrap="square" rtlCol="0">
            <a:noAutofit/>
          </a:bodyPr>
          <a:lstStyle/>
          <a:p>
            <a:pPr marL="171450" indent="-171450">
              <a:spcAft>
                <a:spcPts val="600"/>
              </a:spcAft>
              <a:buFont typeface="Wingdings" pitchFamily="2" charset="2"/>
              <a:buChar char="p"/>
            </a:pPr>
            <a:r>
              <a:rPr lang="ja-JP" altLang="en-US" sz="1200"/>
              <a:t>ファイルサーバの保存場所やフォルダ名等、課の共通ルール を決めておく。 </a:t>
            </a:r>
            <a:endParaRPr lang="en-US" altLang="ja-JP" sz="1200" dirty="0"/>
          </a:p>
          <a:p>
            <a:pPr marL="171450" indent="-171450">
              <a:spcAft>
                <a:spcPts val="600"/>
              </a:spcAft>
              <a:buFont typeface="Wingdings" pitchFamily="2" charset="2"/>
              <a:buChar char="p"/>
            </a:pPr>
            <a:r>
              <a:rPr lang="ja-JP" altLang="en-US" sz="1200"/>
              <a:t>所属内の他職員が見ても回答内容やその根拠がわかるよう、 没データの削除や根拠資料等を整理しておく。 </a:t>
            </a:r>
            <a:endParaRPr lang="en-US" altLang="ja-JP" sz="1200" dirty="0"/>
          </a:p>
          <a:p>
            <a:pPr marL="171450" indent="-171450">
              <a:spcAft>
                <a:spcPts val="600"/>
              </a:spcAft>
              <a:buFont typeface="Wingdings" pitchFamily="2" charset="2"/>
              <a:buChar char="p"/>
            </a:pPr>
            <a:r>
              <a:rPr lang="ja-JP" altLang="en-US" sz="1200"/>
              <a:t>庁内照会等に対して、添書なしで回答する。 </a:t>
            </a:r>
            <a:endParaRPr lang="en-US" altLang="ja-JP" sz="1200" dirty="0"/>
          </a:p>
          <a:p>
            <a:pPr marL="171450" indent="-171450">
              <a:spcAft>
                <a:spcPts val="600"/>
              </a:spcAft>
              <a:buFont typeface="Wingdings" pitchFamily="2" charset="2"/>
              <a:buChar char="p"/>
            </a:pPr>
            <a:r>
              <a:rPr lang="ja-JP" altLang="en-US" sz="1200"/>
              <a:t>回答期限を過ぎる場合は、期限を過ぎる見込みとなった時点 で早急に連絡をする。 </a:t>
            </a:r>
            <a:endParaRPr lang="en-US" altLang="ja-JP" sz="1200" dirty="0"/>
          </a:p>
          <a:p>
            <a:pPr marL="171450" indent="-171450">
              <a:spcAft>
                <a:spcPts val="600"/>
              </a:spcAft>
              <a:buFont typeface="Wingdings" pitchFamily="2" charset="2"/>
              <a:buChar char="p"/>
            </a:pPr>
            <a:r>
              <a:rPr lang="ja-JP" altLang="en-US" sz="1200"/>
              <a:t>担当者間の内容確認や情報共有等は、上司などへの報告を適 宜実施し、起案による決裁は不要とする。</a:t>
            </a:r>
            <a:endParaRPr kumimoji="1" lang="ja-JP" altLang="en-US" sz="1200" b="1"/>
          </a:p>
        </p:txBody>
      </p:sp>
      <p:sp>
        <p:nvSpPr>
          <p:cNvPr id="19" name="テキスト ボックス 18">
            <a:extLst>
              <a:ext uri="{FF2B5EF4-FFF2-40B4-BE49-F238E27FC236}">
                <a16:creationId xmlns:a16="http://schemas.microsoft.com/office/drawing/2014/main" id="{DA1D58EA-363E-31E4-9270-5F9B7A71F16D}"/>
              </a:ext>
            </a:extLst>
          </p:cNvPr>
          <p:cNvSpPr txBox="1"/>
          <p:nvPr/>
        </p:nvSpPr>
        <p:spPr>
          <a:xfrm>
            <a:off x="6381267" y="1009300"/>
            <a:ext cx="5482684" cy="276999"/>
          </a:xfrm>
          <a:prstGeom prst="rect">
            <a:avLst/>
          </a:prstGeom>
          <a:noFill/>
        </p:spPr>
        <p:txBody>
          <a:bodyPr wrap="square" rtlCol="0">
            <a:spAutoFit/>
          </a:bodyPr>
          <a:lstStyle/>
          <a:p>
            <a:r>
              <a:rPr kumimoji="1" lang="ja-JP" altLang="en-US" sz="1200" b="1"/>
              <a:t>（</a:t>
            </a:r>
            <a:r>
              <a:rPr kumimoji="1" lang="en-US" altLang="ja-JP" sz="1200" b="1" dirty="0"/>
              <a:t>3</a:t>
            </a:r>
            <a:r>
              <a:rPr kumimoji="1" lang="ja-JP" altLang="en-US" sz="1200" b="1"/>
              <a:t>）</a:t>
            </a:r>
            <a:r>
              <a:rPr lang="ja-JP" altLang="en-US" sz="1200" b="1"/>
              <a:t>その他、周知・情報提供、ペーパーレス</a:t>
            </a:r>
            <a:endParaRPr kumimoji="1" lang="ja-JP" altLang="en-US" sz="1200" b="1"/>
          </a:p>
        </p:txBody>
      </p:sp>
      <p:sp>
        <p:nvSpPr>
          <p:cNvPr id="20" name="テキスト ボックス 19">
            <a:extLst>
              <a:ext uri="{FF2B5EF4-FFF2-40B4-BE49-F238E27FC236}">
                <a16:creationId xmlns:a16="http://schemas.microsoft.com/office/drawing/2014/main" id="{5F2BC524-11F8-92BE-166F-00D6DD180954}"/>
              </a:ext>
            </a:extLst>
          </p:cNvPr>
          <p:cNvSpPr txBox="1"/>
          <p:nvPr/>
        </p:nvSpPr>
        <p:spPr>
          <a:xfrm>
            <a:off x="6532534" y="1311519"/>
            <a:ext cx="4486759" cy="2105860"/>
          </a:xfrm>
          <a:prstGeom prst="rect">
            <a:avLst/>
          </a:prstGeom>
          <a:noFill/>
        </p:spPr>
        <p:txBody>
          <a:bodyPr wrap="square" rtlCol="0">
            <a:noAutofit/>
          </a:bodyPr>
          <a:lstStyle/>
          <a:p>
            <a:pPr marL="171450" indent="-171450">
              <a:spcAft>
                <a:spcPts val="600"/>
              </a:spcAft>
              <a:buFont typeface="Wingdings" pitchFamily="2" charset="2"/>
              <a:buChar char="p"/>
            </a:pPr>
            <a:r>
              <a:rPr lang="ja-JP" altLang="en-US" sz="1200"/>
              <a:t>周知依頼や情報提供は主管課を経由せず、各課へ送付する。 </a:t>
            </a:r>
            <a:endParaRPr lang="en-US" altLang="ja-JP" sz="1200" dirty="0"/>
          </a:p>
          <a:p>
            <a:pPr marL="171450" indent="-171450">
              <a:spcAft>
                <a:spcPts val="600"/>
              </a:spcAft>
              <a:buFont typeface="Wingdings" pitchFamily="2" charset="2"/>
              <a:buChar char="p"/>
            </a:pPr>
            <a:r>
              <a:rPr lang="ja-JP" altLang="en-US" sz="1200"/>
              <a:t>課の出先機関への周知については、内容に応じて判断する。 </a:t>
            </a:r>
            <a:endParaRPr lang="en-US" altLang="ja-JP" sz="1200" dirty="0"/>
          </a:p>
          <a:p>
            <a:pPr marL="171450" indent="-171450">
              <a:spcAft>
                <a:spcPts val="600"/>
              </a:spcAft>
              <a:buFont typeface="Wingdings" pitchFamily="2" charset="2"/>
              <a:buChar char="p"/>
            </a:pPr>
            <a:r>
              <a:rPr lang="ja-JP" altLang="en-US" sz="1200"/>
              <a:t>電子決裁や周知・情報共有等では、ペーパーレスに努める。</a:t>
            </a:r>
            <a:endParaRPr lang="en-US" altLang="ja-JP" sz="1200" dirty="0"/>
          </a:p>
          <a:p>
            <a:pPr marL="171450" indent="-171450">
              <a:spcAft>
                <a:spcPts val="600"/>
              </a:spcAft>
              <a:buFont typeface="Wingdings" pitchFamily="2" charset="2"/>
              <a:buChar char="p"/>
            </a:pPr>
            <a:endParaRPr kumimoji="1" lang="en-US" altLang="ja-JP" sz="1200" b="1" dirty="0"/>
          </a:p>
          <a:p>
            <a:pPr>
              <a:spcAft>
                <a:spcPts val="600"/>
              </a:spcAft>
            </a:pPr>
            <a:r>
              <a:rPr lang="ja-JP" altLang="en-US" sz="1200"/>
              <a:t>●掲示ルール</a:t>
            </a:r>
            <a:endParaRPr lang="en-US" altLang="ja-JP" sz="1200" dirty="0"/>
          </a:p>
          <a:p>
            <a:pPr marL="171450" indent="-171450">
              <a:spcAft>
                <a:spcPts val="600"/>
              </a:spcAft>
              <a:buFont typeface="Wingdings" pitchFamily="2" charset="2"/>
              <a:buChar char="p"/>
            </a:pPr>
            <a:r>
              <a:rPr lang="ja-JP" altLang="en-US" sz="1200"/>
              <a:t>長期間掲示を要さないものは、掲示期間を指定する。 </a:t>
            </a:r>
            <a:endParaRPr lang="en-US" altLang="ja-JP" sz="1200" dirty="0"/>
          </a:p>
          <a:p>
            <a:pPr marL="171450" indent="-171450">
              <a:spcAft>
                <a:spcPts val="600"/>
              </a:spcAft>
              <a:buFont typeface="Wingdings" pitchFamily="2" charset="2"/>
              <a:buChar char="p"/>
            </a:pPr>
            <a:r>
              <a:rPr lang="ja-JP" altLang="en-US" sz="1200"/>
              <a:t>マニュアルや様式、各種計画等は、最新版を掲示する。</a:t>
            </a:r>
            <a:endParaRPr kumimoji="1" lang="ja-JP" altLang="en-US" sz="1200" b="1"/>
          </a:p>
        </p:txBody>
      </p:sp>
      <p:pic>
        <p:nvPicPr>
          <p:cNvPr id="21" name="図 20">
            <a:extLst>
              <a:ext uri="{FF2B5EF4-FFF2-40B4-BE49-F238E27FC236}">
                <a16:creationId xmlns:a16="http://schemas.microsoft.com/office/drawing/2014/main" id="{084D467D-ACA2-6240-081C-D1232629D397}"/>
              </a:ext>
            </a:extLst>
          </p:cNvPr>
          <p:cNvPicPr>
            <a:picLocks noChangeAspect="1"/>
          </p:cNvPicPr>
          <p:nvPr/>
        </p:nvPicPr>
        <p:blipFill>
          <a:blip r:embed="rId2"/>
          <a:stretch>
            <a:fillRect/>
          </a:stretch>
        </p:blipFill>
        <p:spPr>
          <a:xfrm>
            <a:off x="481740" y="3488289"/>
            <a:ext cx="4322733" cy="2288719"/>
          </a:xfrm>
          <a:prstGeom prst="rect">
            <a:avLst/>
          </a:prstGeom>
        </p:spPr>
      </p:pic>
      <p:sp>
        <p:nvSpPr>
          <p:cNvPr id="22" name="テキスト ボックス 21">
            <a:extLst>
              <a:ext uri="{FF2B5EF4-FFF2-40B4-BE49-F238E27FC236}">
                <a16:creationId xmlns:a16="http://schemas.microsoft.com/office/drawing/2014/main" id="{010789CD-C5B0-1966-FE02-C319F3D08516}"/>
              </a:ext>
            </a:extLst>
          </p:cNvPr>
          <p:cNvSpPr txBox="1"/>
          <p:nvPr/>
        </p:nvSpPr>
        <p:spPr>
          <a:xfrm>
            <a:off x="6532534" y="3488289"/>
            <a:ext cx="4773480" cy="856942"/>
          </a:xfrm>
          <a:prstGeom prst="rect">
            <a:avLst/>
          </a:prstGeom>
          <a:noFill/>
        </p:spPr>
        <p:txBody>
          <a:bodyPr wrap="square" rtlCol="0">
            <a:noAutofit/>
          </a:bodyPr>
          <a:lstStyle/>
          <a:p>
            <a:r>
              <a:rPr lang="ja-JP" altLang="en-US" sz="1200"/>
              <a:t>共通業務と個別業務のフォルダのどちらにデータを保存するか迷ったことはありませんか？</a:t>
            </a:r>
            <a:endParaRPr lang="en-US" altLang="ja-JP" sz="1200" dirty="0"/>
          </a:p>
          <a:p>
            <a:r>
              <a:rPr lang="ja-JP" altLang="en-US" sz="1200"/>
              <a:t>共通に括れる業務は、なるべく課の共有業務フォルダに保存した方が、 アクセスしやすく、他業務の参考とすることができます。</a:t>
            </a:r>
            <a:endParaRPr kumimoji="1" lang="ja-JP" altLang="en-US" sz="1200" b="1"/>
          </a:p>
        </p:txBody>
      </p:sp>
      <p:sp>
        <p:nvSpPr>
          <p:cNvPr id="23" name="テキスト ボックス 22">
            <a:extLst>
              <a:ext uri="{FF2B5EF4-FFF2-40B4-BE49-F238E27FC236}">
                <a16:creationId xmlns:a16="http://schemas.microsoft.com/office/drawing/2014/main" id="{7D95BAEE-DDC3-A40F-DA20-A29FDF1E4197}"/>
              </a:ext>
            </a:extLst>
          </p:cNvPr>
          <p:cNvSpPr txBox="1"/>
          <p:nvPr/>
        </p:nvSpPr>
        <p:spPr>
          <a:xfrm>
            <a:off x="6532534" y="4462769"/>
            <a:ext cx="4773480" cy="1589293"/>
          </a:xfrm>
          <a:prstGeom prst="rect">
            <a:avLst/>
          </a:prstGeom>
          <a:solidFill>
            <a:schemeClr val="bg1">
              <a:lumMod val="75000"/>
            </a:schemeClr>
          </a:solidFill>
        </p:spPr>
        <p:txBody>
          <a:bodyPr wrap="square" rtlCol="0">
            <a:noAutofit/>
          </a:bodyPr>
          <a:lstStyle/>
          <a:p>
            <a:pPr>
              <a:spcAft>
                <a:spcPts val="600"/>
              </a:spcAft>
            </a:pPr>
            <a:r>
              <a:rPr lang="ja-JP" altLang="en-US" sz="1200" b="1"/>
              <a:t>所属内のルール例</a:t>
            </a:r>
            <a:endParaRPr kumimoji="1" lang="en-US" altLang="ja-JP" sz="1200" b="1" dirty="0"/>
          </a:p>
          <a:p>
            <a:pPr marL="171450" indent="-171450">
              <a:spcAft>
                <a:spcPts val="600"/>
              </a:spcAft>
              <a:buFont typeface="Arial" panose="020B0604020202020204" pitchFamily="34" charset="0"/>
              <a:buChar char="•"/>
            </a:pPr>
            <a:r>
              <a:rPr lang="ja-JP" altLang="en-US" sz="1200"/>
              <a:t>部・課・係等のフォルダには番号を付番する。 </a:t>
            </a:r>
            <a:endParaRPr lang="en-US" altLang="ja-JP" sz="1200" dirty="0"/>
          </a:p>
          <a:p>
            <a:pPr marL="171450" indent="-171450">
              <a:spcAft>
                <a:spcPts val="600"/>
              </a:spcAft>
              <a:buFont typeface="Arial" panose="020B0604020202020204" pitchFamily="34" charset="0"/>
              <a:buChar char="•"/>
            </a:pPr>
            <a:r>
              <a:rPr lang="ja-JP" altLang="en-US" sz="1200"/>
              <a:t>フォルダ内で順に表示されるよう、番号、年度、日付等を付す。 </a:t>
            </a:r>
            <a:endParaRPr lang="en-US" altLang="ja-JP" sz="1200" dirty="0"/>
          </a:p>
          <a:p>
            <a:pPr marL="171450" indent="-171450">
              <a:spcAft>
                <a:spcPts val="600"/>
              </a:spcAft>
              <a:buFont typeface="Arial" panose="020B0604020202020204" pitchFamily="34" charset="0"/>
              <a:buChar char="•"/>
            </a:pPr>
            <a:r>
              <a:rPr lang="ja-JP" altLang="en-US" sz="1200"/>
              <a:t>容量の大きい写真等データは使用後に削除する。 </a:t>
            </a:r>
            <a:endParaRPr lang="en-US" altLang="ja-JP" sz="1200" dirty="0"/>
          </a:p>
          <a:p>
            <a:pPr marL="171450" indent="-171450">
              <a:spcAft>
                <a:spcPts val="600"/>
              </a:spcAft>
              <a:buFont typeface="Arial" panose="020B0604020202020204" pitchFamily="34" charset="0"/>
              <a:buChar char="•"/>
            </a:pPr>
            <a:r>
              <a:rPr lang="ja-JP" altLang="en-US" sz="1200"/>
              <a:t>最新版、確定版が分かるようにしておく。（没データは削除、 データ名に没と付す、途中生成フォルダに移動）　　　など</a:t>
            </a:r>
            <a:endParaRPr kumimoji="1" lang="ja-JP" altLang="en-US" sz="1200" b="1"/>
          </a:p>
        </p:txBody>
      </p:sp>
      <p:sp>
        <p:nvSpPr>
          <p:cNvPr id="2" name="スライド番号プレースホルダー 1">
            <a:extLst>
              <a:ext uri="{FF2B5EF4-FFF2-40B4-BE49-F238E27FC236}">
                <a16:creationId xmlns:a16="http://schemas.microsoft.com/office/drawing/2014/main" id="{28B6D8EC-0A52-557F-3CF4-A8F368D77428}"/>
              </a:ext>
            </a:extLst>
          </p:cNvPr>
          <p:cNvSpPr>
            <a:spLocks noGrp="1"/>
          </p:cNvSpPr>
          <p:nvPr>
            <p:ph type="sldNum" sz="quarter" idx="12"/>
          </p:nvPr>
        </p:nvSpPr>
        <p:spPr/>
        <p:txBody>
          <a:bodyPr/>
          <a:lstStyle/>
          <a:p>
            <a:fld id="{1E080EAA-7BFB-FD42-850D-F3985290BD01}" type="slidenum">
              <a:rPr kumimoji="1" lang="ja-JP" altLang="en-US" smtClean="0"/>
              <a:t>3</a:t>
            </a:fld>
            <a:endParaRPr kumimoji="1" lang="ja-JP" altLang="en-US"/>
          </a:p>
        </p:txBody>
      </p:sp>
    </p:spTree>
    <p:extLst>
      <p:ext uri="{BB962C8B-B14F-4D97-AF65-F5344CB8AC3E}">
        <p14:creationId xmlns:p14="http://schemas.microsoft.com/office/powerpoint/2010/main" val="272728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641910-D60A-E8CD-E8F0-DAAC2E88E392}"/>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4808E2C5-2FE2-B91B-BFD0-67FBD08F42D7}"/>
              </a:ext>
            </a:extLst>
          </p:cNvPr>
          <p:cNvSpPr txBox="1"/>
          <p:nvPr/>
        </p:nvSpPr>
        <p:spPr>
          <a:xfrm>
            <a:off x="212942" y="125896"/>
            <a:ext cx="11749414" cy="369332"/>
          </a:xfrm>
          <a:prstGeom prst="rect">
            <a:avLst/>
          </a:prstGeom>
          <a:noFill/>
        </p:spPr>
        <p:txBody>
          <a:bodyPr wrap="square" rtlCol="0">
            <a:spAutoFit/>
          </a:bodyPr>
          <a:lstStyle/>
          <a:p>
            <a:r>
              <a:rPr kumimoji="1" lang="en-US" altLang="ja-JP" b="1" dirty="0"/>
              <a:t>1</a:t>
            </a:r>
            <a:r>
              <a:rPr kumimoji="1" lang="ja-JP" altLang="en-US" b="1"/>
              <a:t>　文書関係・照会関係業務</a:t>
            </a:r>
          </a:p>
        </p:txBody>
      </p:sp>
      <p:cxnSp>
        <p:nvCxnSpPr>
          <p:cNvPr id="6" name="直線コネクタ 5">
            <a:extLst>
              <a:ext uri="{FF2B5EF4-FFF2-40B4-BE49-F238E27FC236}">
                <a16:creationId xmlns:a16="http://schemas.microsoft.com/office/drawing/2014/main" id="{34835B48-6C08-ABC7-4720-AD112FC921BD}"/>
              </a:ext>
            </a:extLst>
          </p:cNvPr>
          <p:cNvCxnSpPr/>
          <p:nvPr/>
        </p:nvCxnSpPr>
        <p:spPr>
          <a:xfrm>
            <a:off x="212942" y="557222"/>
            <a:ext cx="11589417" cy="0"/>
          </a:xfrm>
          <a:prstGeom prst="line">
            <a:avLst/>
          </a:prstGeom>
        </p:spPr>
        <p:style>
          <a:lnRef idx="2">
            <a:schemeClr val="dk1"/>
          </a:lnRef>
          <a:fillRef idx="0">
            <a:schemeClr val="dk1"/>
          </a:fillRef>
          <a:effectRef idx="1">
            <a:schemeClr val="dk1"/>
          </a:effectRef>
          <a:fontRef idx="minor">
            <a:schemeClr val="tx1"/>
          </a:fontRef>
        </p:style>
      </p:cxnSp>
      <p:sp>
        <p:nvSpPr>
          <p:cNvPr id="7" name="テキスト ボックス 6">
            <a:extLst>
              <a:ext uri="{FF2B5EF4-FFF2-40B4-BE49-F238E27FC236}">
                <a16:creationId xmlns:a16="http://schemas.microsoft.com/office/drawing/2014/main" id="{7BA450D4-65BE-6CF4-2E94-F5175427B0FE}"/>
              </a:ext>
            </a:extLst>
          </p:cNvPr>
          <p:cNvSpPr txBox="1"/>
          <p:nvPr/>
        </p:nvSpPr>
        <p:spPr>
          <a:xfrm>
            <a:off x="212942" y="676086"/>
            <a:ext cx="11749414" cy="276999"/>
          </a:xfrm>
          <a:prstGeom prst="rect">
            <a:avLst/>
          </a:prstGeom>
          <a:noFill/>
        </p:spPr>
        <p:txBody>
          <a:bodyPr wrap="square" rtlCol="0">
            <a:spAutoFit/>
          </a:bodyPr>
          <a:lstStyle/>
          <a:p>
            <a:r>
              <a:rPr kumimoji="1" lang="en-US" altLang="ja-JP" sz="1200" b="1" dirty="0"/>
              <a:t>1-3</a:t>
            </a:r>
            <a:r>
              <a:rPr kumimoji="1" lang="ja-JP" altLang="en-US" sz="1200" b="1"/>
              <a:t>　</a:t>
            </a:r>
            <a:r>
              <a:rPr lang="ja-JP" altLang="en-US" sz="1200" b="1"/>
              <a:t>文書関係・照会回答業務で心がけること</a:t>
            </a:r>
            <a:endParaRPr kumimoji="1" lang="ja-JP" altLang="en-US" sz="1200" b="1"/>
          </a:p>
        </p:txBody>
      </p:sp>
      <p:sp>
        <p:nvSpPr>
          <p:cNvPr id="8" name="テキスト ボックス 7">
            <a:extLst>
              <a:ext uri="{FF2B5EF4-FFF2-40B4-BE49-F238E27FC236}">
                <a16:creationId xmlns:a16="http://schemas.microsoft.com/office/drawing/2014/main" id="{CEA0EAFB-F11C-92C4-63B7-10231FFCBDE2}"/>
              </a:ext>
            </a:extLst>
          </p:cNvPr>
          <p:cNvSpPr txBox="1"/>
          <p:nvPr/>
        </p:nvSpPr>
        <p:spPr>
          <a:xfrm>
            <a:off x="212942" y="1009300"/>
            <a:ext cx="5482684" cy="276999"/>
          </a:xfrm>
          <a:prstGeom prst="rect">
            <a:avLst/>
          </a:prstGeom>
          <a:noFill/>
        </p:spPr>
        <p:txBody>
          <a:bodyPr wrap="square" rtlCol="0">
            <a:spAutoFit/>
          </a:bodyPr>
          <a:lstStyle/>
          <a:p>
            <a:r>
              <a:rPr kumimoji="1" lang="ja-JP" altLang="en-US" sz="1200" b="1"/>
              <a:t>（</a:t>
            </a:r>
            <a:r>
              <a:rPr lang="en-US" altLang="ja-JP" sz="1200" b="1" dirty="0"/>
              <a:t>1</a:t>
            </a:r>
            <a:r>
              <a:rPr kumimoji="1" lang="ja-JP" altLang="en-US" sz="1200" b="1"/>
              <a:t>）</a:t>
            </a:r>
            <a:r>
              <a:rPr lang="ja-JP" altLang="en-US" sz="1200" b="1"/>
              <a:t>送り手の配慮</a:t>
            </a:r>
            <a:endParaRPr kumimoji="1" lang="ja-JP" altLang="en-US" sz="1200" b="1"/>
          </a:p>
        </p:txBody>
      </p:sp>
      <p:sp>
        <p:nvSpPr>
          <p:cNvPr id="13" name="テキスト ボックス 12">
            <a:extLst>
              <a:ext uri="{FF2B5EF4-FFF2-40B4-BE49-F238E27FC236}">
                <a16:creationId xmlns:a16="http://schemas.microsoft.com/office/drawing/2014/main" id="{0BFC013F-17A4-E22B-FFB9-34A76F30EFA3}"/>
              </a:ext>
            </a:extLst>
          </p:cNvPr>
          <p:cNvSpPr txBox="1"/>
          <p:nvPr/>
        </p:nvSpPr>
        <p:spPr>
          <a:xfrm>
            <a:off x="317714" y="1311519"/>
            <a:ext cx="4486759" cy="509535"/>
          </a:xfrm>
          <a:prstGeom prst="rect">
            <a:avLst/>
          </a:prstGeom>
          <a:noFill/>
        </p:spPr>
        <p:txBody>
          <a:bodyPr wrap="square" rtlCol="0">
            <a:noAutofit/>
          </a:bodyPr>
          <a:lstStyle/>
          <a:p>
            <a:r>
              <a:rPr lang="ja-JP" altLang="en-US" sz="1000"/>
              <a:t>文書の送り手は、受け手目線で回答事務が円滑に行えるよう配慮します。</a:t>
            </a:r>
            <a:endParaRPr kumimoji="1" lang="ja-JP" altLang="en-US" sz="1000" b="1"/>
          </a:p>
        </p:txBody>
      </p:sp>
      <p:sp>
        <p:nvSpPr>
          <p:cNvPr id="19" name="テキスト ボックス 18">
            <a:extLst>
              <a:ext uri="{FF2B5EF4-FFF2-40B4-BE49-F238E27FC236}">
                <a16:creationId xmlns:a16="http://schemas.microsoft.com/office/drawing/2014/main" id="{9A41C610-F4AE-8A53-2F38-D82E19A45ADA}"/>
              </a:ext>
            </a:extLst>
          </p:cNvPr>
          <p:cNvSpPr txBox="1"/>
          <p:nvPr/>
        </p:nvSpPr>
        <p:spPr>
          <a:xfrm>
            <a:off x="6381267" y="1009300"/>
            <a:ext cx="5482684" cy="276999"/>
          </a:xfrm>
          <a:prstGeom prst="rect">
            <a:avLst/>
          </a:prstGeom>
          <a:noFill/>
        </p:spPr>
        <p:txBody>
          <a:bodyPr wrap="square" rtlCol="0">
            <a:spAutoFit/>
          </a:bodyPr>
          <a:lstStyle/>
          <a:p>
            <a:r>
              <a:rPr kumimoji="1" lang="ja-JP" altLang="en-US" sz="1200" b="1"/>
              <a:t>（</a:t>
            </a:r>
            <a:r>
              <a:rPr kumimoji="1" lang="en-US" altLang="ja-JP" sz="1200" b="1" dirty="0"/>
              <a:t>2</a:t>
            </a:r>
            <a:r>
              <a:rPr kumimoji="1" lang="ja-JP" altLang="en-US" sz="1200" b="1"/>
              <a:t>）受け手の工夫</a:t>
            </a:r>
          </a:p>
        </p:txBody>
      </p:sp>
      <p:sp>
        <p:nvSpPr>
          <p:cNvPr id="20" name="テキスト ボックス 19">
            <a:extLst>
              <a:ext uri="{FF2B5EF4-FFF2-40B4-BE49-F238E27FC236}">
                <a16:creationId xmlns:a16="http://schemas.microsoft.com/office/drawing/2014/main" id="{379C72A1-F2C6-CBB6-7735-3AAFA9722D14}"/>
              </a:ext>
            </a:extLst>
          </p:cNvPr>
          <p:cNvSpPr txBox="1"/>
          <p:nvPr/>
        </p:nvSpPr>
        <p:spPr>
          <a:xfrm>
            <a:off x="6532534" y="1311519"/>
            <a:ext cx="4486759" cy="777476"/>
          </a:xfrm>
          <a:prstGeom prst="rect">
            <a:avLst/>
          </a:prstGeom>
          <a:noFill/>
        </p:spPr>
        <p:txBody>
          <a:bodyPr wrap="square" rtlCol="0">
            <a:noAutofit/>
          </a:bodyPr>
          <a:lstStyle/>
          <a:p>
            <a:r>
              <a:rPr lang="ja-JP" altLang="en-US" sz="1050"/>
              <a:t>課内であらかじめ共通ルールを決めておき、回答の分担や進捗管理を円滑に行えるようにします。 </a:t>
            </a:r>
            <a:endParaRPr lang="en-US" altLang="ja-JP" sz="1050" dirty="0"/>
          </a:p>
          <a:p>
            <a:r>
              <a:rPr lang="ja-JP" altLang="en-US" sz="1050"/>
              <a:t>なお、主管課は部内調整の一環として、部内調整を要する回答や部内説明等の所属調整を適宜行います。</a:t>
            </a:r>
            <a:endParaRPr kumimoji="1" lang="ja-JP" altLang="en-US" sz="1050" b="1"/>
          </a:p>
        </p:txBody>
      </p:sp>
      <p:sp>
        <p:nvSpPr>
          <p:cNvPr id="2" name="テキスト ボックス 1">
            <a:extLst>
              <a:ext uri="{FF2B5EF4-FFF2-40B4-BE49-F238E27FC236}">
                <a16:creationId xmlns:a16="http://schemas.microsoft.com/office/drawing/2014/main" id="{DAB635B5-5797-DDAD-039F-778AF9AB84D2}"/>
              </a:ext>
            </a:extLst>
          </p:cNvPr>
          <p:cNvSpPr txBox="1"/>
          <p:nvPr/>
        </p:nvSpPr>
        <p:spPr>
          <a:xfrm>
            <a:off x="395205" y="1743560"/>
            <a:ext cx="1480090" cy="705173"/>
          </a:xfrm>
          <a:prstGeom prst="rect">
            <a:avLst/>
          </a:prstGeom>
          <a:solidFill>
            <a:schemeClr val="tx1">
              <a:lumMod val="50000"/>
              <a:lumOff val="50000"/>
            </a:schemeClr>
          </a:solidFill>
          <a:ln>
            <a:solidFill>
              <a:schemeClr val="tx1">
                <a:lumMod val="50000"/>
                <a:lumOff val="50000"/>
              </a:schemeClr>
            </a:solidFill>
          </a:ln>
        </p:spPr>
        <p:txBody>
          <a:bodyPr wrap="square" rtlCol="0" anchor="ctr">
            <a:noAutofit/>
          </a:bodyPr>
          <a:lstStyle/>
          <a:p>
            <a:pPr algn="ctr"/>
            <a:r>
              <a:rPr lang="ja-JP" altLang="en-US" sz="1000" b="1">
                <a:solidFill>
                  <a:schemeClr val="bg1"/>
                </a:solidFill>
              </a:rPr>
              <a:t>目的や内容を明確に 要点をわかりやすく 簡潔に伝える</a:t>
            </a:r>
            <a:endParaRPr kumimoji="1" lang="ja-JP" altLang="en-US" sz="1000" b="1">
              <a:solidFill>
                <a:schemeClr val="bg1"/>
              </a:solidFill>
            </a:endParaRPr>
          </a:p>
        </p:txBody>
      </p:sp>
      <p:sp>
        <p:nvSpPr>
          <p:cNvPr id="3" name="テキスト ボックス 2">
            <a:extLst>
              <a:ext uri="{FF2B5EF4-FFF2-40B4-BE49-F238E27FC236}">
                <a16:creationId xmlns:a16="http://schemas.microsoft.com/office/drawing/2014/main" id="{D18104EE-3D20-3631-931F-6AF0F534C0DC}"/>
              </a:ext>
            </a:extLst>
          </p:cNvPr>
          <p:cNvSpPr txBox="1"/>
          <p:nvPr/>
        </p:nvSpPr>
        <p:spPr>
          <a:xfrm>
            <a:off x="1875292" y="1743560"/>
            <a:ext cx="3642105" cy="705173"/>
          </a:xfrm>
          <a:prstGeom prst="rect">
            <a:avLst/>
          </a:prstGeom>
          <a:solidFill>
            <a:schemeClr val="bg1"/>
          </a:solidFill>
          <a:ln>
            <a:solidFill>
              <a:schemeClr val="tx1">
                <a:lumMod val="50000"/>
                <a:lumOff val="50000"/>
              </a:schemeClr>
            </a:solidFill>
          </a:ln>
        </p:spPr>
        <p:txBody>
          <a:bodyPr wrap="square" rtlCol="0" anchor="ctr">
            <a:noAutofit/>
          </a:bodyPr>
          <a:lstStyle/>
          <a:p>
            <a:r>
              <a:rPr lang="ja-JP" altLang="en-US" sz="1000"/>
              <a:t>「外部から来た照会文書がそのまま転送され、どこの所属が何を回答すべきかわかりにくい」「添付資料等を読 み込まなければ、内容がわからない」など、要点がわかりにくい照会になっていないか、予め内部で確認する。</a:t>
            </a:r>
            <a:endParaRPr kumimoji="1" lang="ja-JP" altLang="en-US" sz="1000" b="1">
              <a:solidFill>
                <a:schemeClr val="bg1"/>
              </a:solidFill>
            </a:endParaRPr>
          </a:p>
        </p:txBody>
      </p:sp>
      <p:sp>
        <p:nvSpPr>
          <p:cNvPr id="5" name="テキスト ボックス 4">
            <a:extLst>
              <a:ext uri="{FF2B5EF4-FFF2-40B4-BE49-F238E27FC236}">
                <a16:creationId xmlns:a16="http://schemas.microsoft.com/office/drawing/2014/main" id="{4976C95D-093F-81AE-63F3-8DC9BC612A33}"/>
              </a:ext>
            </a:extLst>
          </p:cNvPr>
          <p:cNvSpPr txBox="1"/>
          <p:nvPr/>
        </p:nvSpPr>
        <p:spPr>
          <a:xfrm>
            <a:off x="395205" y="2557222"/>
            <a:ext cx="1480090" cy="619931"/>
          </a:xfrm>
          <a:prstGeom prst="rect">
            <a:avLst/>
          </a:prstGeom>
          <a:solidFill>
            <a:schemeClr val="tx1">
              <a:lumMod val="50000"/>
              <a:lumOff val="50000"/>
            </a:schemeClr>
          </a:solidFill>
          <a:ln>
            <a:solidFill>
              <a:schemeClr val="tx1">
                <a:lumMod val="50000"/>
                <a:lumOff val="50000"/>
              </a:schemeClr>
            </a:solidFill>
          </a:ln>
        </p:spPr>
        <p:txBody>
          <a:bodyPr wrap="square" rtlCol="0" anchor="ctr">
            <a:noAutofit/>
          </a:bodyPr>
          <a:lstStyle/>
          <a:p>
            <a:pPr algn="ctr"/>
            <a:r>
              <a:rPr lang="ja-JP" altLang="en-US" sz="1000" b="1">
                <a:solidFill>
                  <a:schemeClr val="bg1"/>
                </a:solidFill>
              </a:rPr>
              <a:t>前回の回答内容等を 掲示、変更点や留意 事項を明記</a:t>
            </a:r>
            <a:endParaRPr kumimoji="1" lang="ja-JP" altLang="en-US" sz="1000" b="1">
              <a:solidFill>
                <a:schemeClr val="bg1"/>
              </a:solidFill>
            </a:endParaRPr>
          </a:p>
        </p:txBody>
      </p:sp>
      <p:sp>
        <p:nvSpPr>
          <p:cNvPr id="9" name="テキスト ボックス 8">
            <a:extLst>
              <a:ext uri="{FF2B5EF4-FFF2-40B4-BE49-F238E27FC236}">
                <a16:creationId xmlns:a16="http://schemas.microsoft.com/office/drawing/2014/main" id="{D1775DAF-6400-B23B-CAD3-93F8AB845B7E}"/>
              </a:ext>
            </a:extLst>
          </p:cNvPr>
          <p:cNvSpPr txBox="1"/>
          <p:nvPr/>
        </p:nvSpPr>
        <p:spPr>
          <a:xfrm>
            <a:off x="1875292" y="2557222"/>
            <a:ext cx="3642105" cy="619931"/>
          </a:xfrm>
          <a:prstGeom prst="rect">
            <a:avLst/>
          </a:prstGeom>
          <a:solidFill>
            <a:schemeClr val="bg1"/>
          </a:solidFill>
          <a:ln>
            <a:solidFill>
              <a:schemeClr val="tx1">
                <a:lumMod val="50000"/>
                <a:lumOff val="50000"/>
              </a:schemeClr>
            </a:solidFill>
          </a:ln>
        </p:spPr>
        <p:txBody>
          <a:bodyPr wrap="square" rtlCol="0" anchor="ctr">
            <a:noAutofit/>
          </a:bodyPr>
          <a:lstStyle/>
          <a:p>
            <a:r>
              <a:rPr lang="ja-JP" altLang="en-US" sz="1000"/>
              <a:t>業務分担や人事異動等により担当者が変更となった場合でも効率的に処理できるよう、前回からの変更点等を明記するなど、送り手側が配慮する。</a:t>
            </a:r>
            <a:endParaRPr kumimoji="1" lang="ja-JP" altLang="en-US" sz="1000" b="1">
              <a:solidFill>
                <a:schemeClr val="bg1"/>
              </a:solidFill>
            </a:endParaRPr>
          </a:p>
        </p:txBody>
      </p:sp>
      <p:sp>
        <p:nvSpPr>
          <p:cNvPr id="12" name="テキスト ボックス 11">
            <a:extLst>
              <a:ext uri="{FF2B5EF4-FFF2-40B4-BE49-F238E27FC236}">
                <a16:creationId xmlns:a16="http://schemas.microsoft.com/office/drawing/2014/main" id="{CADD7202-AD12-9637-DAB9-3D9F67AC6F9E}"/>
              </a:ext>
            </a:extLst>
          </p:cNvPr>
          <p:cNvSpPr txBox="1"/>
          <p:nvPr/>
        </p:nvSpPr>
        <p:spPr>
          <a:xfrm>
            <a:off x="395205" y="3285642"/>
            <a:ext cx="1480090" cy="619931"/>
          </a:xfrm>
          <a:prstGeom prst="rect">
            <a:avLst/>
          </a:prstGeom>
          <a:solidFill>
            <a:schemeClr val="tx1">
              <a:lumMod val="50000"/>
              <a:lumOff val="50000"/>
            </a:schemeClr>
          </a:solidFill>
          <a:ln>
            <a:solidFill>
              <a:schemeClr val="tx1">
                <a:lumMod val="50000"/>
                <a:lumOff val="50000"/>
              </a:schemeClr>
            </a:solidFill>
          </a:ln>
        </p:spPr>
        <p:txBody>
          <a:bodyPr wrap="square" rtlCol="0" anchor="ctr">
            <a:noAutofit/>
          </a:bodyPr>
          <a:lstStyle/>
          <a:p>
            <a:pPr algn="ctr"/>
            <a:r>
              <a:rPr lang="ja-JP" altLang="en-US" sz="1000" b="1">
                <a:solidFill>
                  <a:schemeClr val="bg1"/>
                </a:solidFill>
              </a:rPr>
              <a:t>受け手が収受する文 書は文書管理システ ムで発送</a:t>
            </a:r>
            <a:endParaRPr kumimoji="1" lang="ja-JP" altLang="en-US" sz="1000" b="1">
              <a:solidFill>
                <a:schemeClr val="bg1"/>
              </a:solidFill>
            </a:endParaRPr>
          </a:p>
        </p:txBody>
      </p:sp>
      <p:sp>
        <p:nvSpPr>
          <p:cNvPr id="14" name="テキスト ボックス 13">
            <a:extLst>
              <a:ext uri="{FF2B5EF4-FFF2-40B4-BE49-F238E27FC236}">
                <a16:creationId xmlns:a16="http://schemas.microsoft.com/office/drawing/2014/main" id="{63B2190E-3B43-4DB4-C69F-DDEFBDFA6694}"/>
              </a:ext>
            </a:extLst>
          </p:cNvPr>
          <p:cNvSpPr txBox="1"/>
          <p:nvPr/>
        </p:nvSpPr>
        <p:spPr>
          <a:xfrm>
            <a:off x="1875292" y="3285642"/>
            <a:ext cx="3642105" cy="619931"/>
          </a:xfrm>
          <a:prstGeom prst="rect">
            <a:avLst/>
          </a:prstGeom>
          <a:solidFill>
            <a:schemeClr val="bg1"/>
          </a:solidFill>
          <a:ln>
            <a:solidFill>
              <a:schemeClr val="tx1">
                <a:lumMod val="50000"/>
                <a:lumOff val="50000"/>
              </a:schemeClr>
            </a:solidFill>
          </a:ln>
        </p:spPr>
        <p:txBody>
          <a:bodyPr wrap="square" rtlCol="0" anchor="ctr">
            <a:noAutofit/>
          </a:bodyPr>
          <a:lstStyle/>
          <a:p>
            <a:r>
              <a:rPr lang="ja-JP" altLang="en-US" sz="1000"/>
              <a:t>受け手がシステム登録する照会等をメールで送付すると、 文書管理システムに収受登録を別途する必要があるため、 原則、文書管理システムによる発送とする。</a:t>
            </a:r>
            <a:endParaRPr kumimoji="1" lang="ja-JP" altLang="en-US" sz="1000" b="1">
              <a:solidFill>
                <a:schemeClr val="bg1"/>
              </a:solidFill>
            </a:endParaRPr>
          </a:p>
        </p:txBody>
      </p:sp>
      <p:sp>
        <p:nvSpPr>
          <p:cNvPr id="15" name="テキスト ボックス 14">
            <a:extLst>
              <a:ext uri="{FF2B5EF4-FFF2-40B4-BE49-F238E27FC236}">
                <a16:creationId xmlns:a16="http://schemas.microsoft.com/office/drawing/2014/main" id="{7AC03FFC-CB82-892A-280D-2F069B640A63}"/>
              </a:ext>
            </a:extLst>
          </p:cNvPr>
          <p:cNvSpPr txBox="1"/>
          <p:nvPr/>
        </p:nvSpPr>
        <p:spPr>
          <a:xfrm>
            <a:off x="395205" y="4014063"/>
            <a:ext cx="1480090" cy="619931"/>
          </a:xfrm>
          <a:prstGeom prst="rect">
            <a:avLst/>
          </a:prstGeom>
          <a:solidFill>
            <a:schemeClr val="tx1">
              <a:lumMod val="50000"/>
              <a:lumOff val="50000"/>
            </a:schemeClr>
          </a:solidFill>
          <a:ln>
            <a:solidFill>
              <a:schemeClr val="tx1">
                <a:lumMod val="50000"/>
                <a:lumOff val="50000"/>
              </a:schemeClr>
            </a:solidFill>
          </a:ln>
        </p:spPr>
        <p:txBody>
          <a:bodyPr wrap="square" rtlCol="0" anchor="ctr">
            <a:noAutofit/>
          </a:bodyPr>
          <a:lstStyle/>
          <a:p>
            <a:pPr algn="ctr"/>
            <a:r>
              <a:rPr lang="ja-JP" altLang="en-US" sz="1000" b="1">
                <a:solidFill>
                  <a:schemeClr val="bg1"/>
                </a:solidFill>
              </a:rPr>
              <a:t>安易に主管課経由や 取りまとめとしない</a:t>
            </a:r>
            <a:endParaRPr kumimoji="1" lang="ja-JP" altLang="en-US" sz="1000" b="1">
              <a:solidFill>
                <a:schemeClr val="bg1"/>
              </a:solidFill>
            </a:endParaRPr>
          </a:p>
        </p:txBody>
      </p:sp>
      <p:sp>
        <p:nvSpPr>
          <p:cNvPr id="16" name="テキスト ボックス 15">
            <a:extLst>
              <a:ext uri="{FF2B5EF4-FFF2-40B4-BE49-F238E27FC236}">
                <a16:creationId xmlns:a16="http://schemas.microsoft.com/office/drawing/2014/main" id="{09CCCBBE-31F2-F6A6-0CF5-9D5265AF3C4A}"/>
              </a:ext>
            </a:extLst>
          </p:cNvPr>
          <p:cNvSpPr txBox="1"/>
          <p:nvPr/>
        </p:nvSpPr>
        <p:spPr>
          <a:xfrm>
            <a:off x="1875292" y="4014063"/>
            <a:ext cx="3642105" cy="619931"/>
          </a:xfrm>
          <a:prstGeom prst="rect">
            <a:avLst/>
          </a:prstGeom>
          <a:solidFill>
            <a:schemeClr val="bg1"/>
          </a:solidFill>
          <a:ln>
            <a:solidFill>
              <a:schemeClr val="tx1">
                <a:lumMod val="50000"/>
                <a:lumOff val="50000"/>
              </a:schemeClr>
            </a:solidFill>
          </a:ln>
        </p:spPr>
        <p:txBody>
          <a:bodyPr wrap="square" rtlCol="0" anchor="ctr">
            <a:noAutofit/>
          </a:bodyPr>
          <a:lstStyle/>
          <a:p>
            <a:r>
              <a:rPr lang="ja-JP" altLang="en-US" sz="1000"/>
              <a:t>主管課の事務「部内事務の企画、調整及び連絡に関すること」に該当するものか、該当所属からの回答でよいものか区別する。</a:t>
            </a:r>
            <a:endParaRPr kumimoji="1" lang="ja-JP" altLang="en-US" sz="1000" b="1">
              <a:solidFill>
                <a:schemeClr val="bg1"/>
              </a:solidFill>
            </a:endParaRPr>
          </a:p>
        </p:txBody>
      </p:sp>
      <p:sp>
        <p:nvSpPr>
          <p:cNvPr id="17" name="テキスト ボックス 16">
            <a:extLst>
              <a:ext uri="{FF2B5EF4-FFF2-40B4-BE49-F238E27FC236}">
                <a16:creationId xmlns:a16="http://schemas.microsoft.com/office/drawing/2014/main" id="{C8ECEF06-8646-F759-58CC-D417029045CF}"/>
              </a:ext>
            </a:extLst>
          </p:cNvPr>
          <p:cNvSpPr txBox="1"/>
          <p:nvPr/>
        </p:nvSpPr>
        <p:spPr>
          <a:xfrm>
            <a:off x="391173" y="4945868"/>
            <a:ext cx="5126224" cy="261610"/>
          </a:xfrm>
          <a:prstGeom prst="rect">
            <a:avLst/>
          </a:prstGeom>
          <a:noFill/>
        </p:spPr>
        <p:txBody>
          <a:bodyPr wrap="square" rtlCol="0">
            <a:spAutoFit/>
          </a:bodyPr>
          <a:lstStyle/>
          <a:p>
            <a:r>
              <a:rPr lang="ja-JP" altLang="en-US" sz="1100" b="1"/>
              <a:t>定例的に行っている照会が前例踏襲になっていませんか？</a:t>
            </a:r>
            <a:endParaRPr kumimoji="1" lang="ja-JP" altLang="en-US" sz="1100" b="1"/>
          </a:p>
        </p:txBody>
      </p:sp>
      <p:sp>
        <p:nvSpPr>
          <p:cNvPr id="18" name="テキスト ボックス 17">
            <a:extLst>
              <a:ext uri="{FF2B5EF4-FFF2-40B4-BE49-F238E27FC236}">
                <a16:creationId xmlns:a16="http://schemas.microsoft.com/office/drawing/2014/main" id="{21323464-6817-397C-36DA-83B3A839C6B7}"/>
              </a:ext>
            </a:extLst>
          </p:cNvPr>
          <p:cNvSpPr txBox="1"/>
          <p:nvPr/>
        </p:nvSpPr>
        <p:spPr>
          <a:xfrm>
            <a:off x="449450" y="5232591"/>
            <a:ext cx="4486759" cy="1068187"/>
          </a:xfrm>
          <a:prstGeom prst="rect">
            <a:avLst/>
          </a:prstGeom>
          <a:noFill/>
        </p:spPr>
        <p:txBody>
          <a:bodyPr wrap="square" rtlCol="0">
            <a:noAutofit/>
          </a:bodyPr>
          <a:lstStyle/>
          <a:p>
            <a:r>
              <a:rPr lang="ja-JP" altLang="en-US" sz="1000"/>
              <a:t>必要性が低くなっている照会等の廃止や縮小のほか、類似する照会を統合するなど、照会の必要性を検討しましょう。 </a:t>
            </a:r>
            <a:endParaRPr lang="en-US" altLang="ja-JP" sz="1000" dirty="0"/>
          </a:p>
          <a:p>
            <a:endParaRPr lang="en-US" altLang="ja-JP" sz="1000" dirty="0"/>
          </a:p>
          <a:p>
            <a:r>
              <a:rPr lang="ja-JP" altLang="en-US" sz="1000"/>
              <a:t>また、回答方法をマクロや</a:t>
            </a:r>
            <a:r>
              <a:rPr lang="en" altLang="ja-JP" sz="1000" dirty="0"/>
              <a:t>RPA</a:t>
            </a:r>
            <a:r>
              <a:rPr lang="ja-JP" altLang="en-US" sz="1000"/>
              <a:t>等で集計を簡易にしたエクセル様式やかんたん電子申請に変更するなど、送り手と受け手双方の業務効率化を検討しましょう。</a:t>
            </a:r>
            <a:endParaRPr kumimoji="1" lang="ja-JP" altLang="en-US" sz="1000" b="1"/>
          </a:p>
        </p:txBody>
      </p:sp>
      <p:sp>
        <p:nvSpPr>
          <p:cNvPr id="24" name="テキスト ボックス 23">
            <a:extLst>
              <a:ext uri="{FF2B5EF4-FFF2-40B4-BE49-F238E27FC236}">
                <a16:creationId xmlns:a16="http://schemas.microsoft.com/office/drawing/2014/main" id="{F4CDB30C-CB2E-483F-22B6-117A1464BEAE}"/>
              </a:ext>
            </a:extLst>
          </p:cNvPr>
          <p:cNvSpPr txBox="1"/>
          <p:nvPr/>
        </p:nvSpPr>
        <p:spPr>
          <a:xfrm>
            <a:off x="6532534" y="2166446"/>
            <a:ext cx="4486759" cy="3041032"/>
          </a:xfrm>
          <a:prstGeom prst="rect">
            <a:avLst/>
          </a:prstGeom>
          <a:noFill/>
          <a:ln w="15875">
            <a:solidFill>
              <a:schemeClr val="tx1">
                <a:lumMod val="50000"/>
                <a:lumOff val="50000"/>
              </a:schemeClr>
            </a:solidFill>
          </a:ln>
        </p:spPr>
        <p:txBody>
          <a:bodyPr wrap="square" rtlCol="0">
            <a:noAutofit/>
          </a:bodyPr>
          <a:lstStyle/>
          <a:p>
            <a:r>
              <a:rPr lang="ja-JP" altLang="en-US" sz="1050"/>
              <a:t>参考：各所属の事例</a:t>
            </a:r>
            <a:endParaRPr lang="en-US" altLang="ja-JP" sz="1050" dirty="0"/>
          </a:p>
          <a:p>
            <a:r>
              <a:rPr lang="ja-JP" altLang="en-US" sz="1050"/>
              <a:t>＜課内での共有ルール＞</a:t>
            </a:r>
            <a:endParaRPr lang="en-US" altLang="ja-JP" sz="1050" dirty="0"/>
          </a:p>
          <a:p>
            <a:pPr marL="171450" indent="-171450">
              <a:buFont typeface="Arial" panose="020B0604020202020204" pitchFamily="34" charset="0"/>
              <a:buChar char="•"/>
            </a:pPr>
            <a:r>
              <a:rPr lang="ja-JP" altLang="en-US" sz="1050"/>
              <a:t>供覧時に各係での回答の有無を確認し、共有の対応リストに入力、共有フォルダに保管してもらう。</a:t>
            </a:r>
            <a:endParaRPr lang="en-US" altLang="ja-JP" sz="1050" dirty="0"/>
          </a:p>
          <a:p>
            <a:pPr marL="171450" indent="-171450">
              <a:buFont typeface="Arial" panose="020B0604020202020204" pitchFamily="34" charset="0"/>
              <a:buChar char="•"/>
            </a:pPr>
            <a:r>
              <a:rPr lang="ja-JP" altLang="en-US" sz="1050"/>
              <a:t>根拠や過去の回答が検索し易いよう、ファイルサーバの保管場所を決めておく。 </a:t>
            </a:r>
            <a:endParaRPr lang="en-US" altLang="ja-JP" sz="1050" dirty="0"/>
          </a:p>
          <a:p>
            <a:endParaRPr lang="en-US" altLang="ja-JP" sz="1050" dirty="0"/>
          </a:p>
          <a:p>
            <a:r>
              <a:rPr lang="ja-JP" altLang="en-US" sz="1050"/>
              <a:t>＜ファイル名を〆切日付順＞</a:t>
            </a:r>
            <a:endParaRPr lang="en-US" altLang="ja-JP" sz="1050" dirty="0"/>
          </a:p>
          <a:p>
            <a:pPr marL="171450" indent="-171450">
              <a:buFont typeface="Arial" panose="020B0604020202020204" pitchFamily="34" charset="0"/>
              <a:buChar char="•"/>
            </a:pPr>
            <a:r>
              <a:rPr lang="ja-JP" altLang="en-US" sz="1050"/>
              <a:t>ファイル名に〆切の日付を入れ、いつまでに回答が必要か分かりやすくする。 </a:t>
            </a:r>
            <a:endParaRPr lang="en-US" altLang="ja-JP" sz="1050" dirty="0"/>
          </a:p>
          <a:p>
            <a:r>
              <a:rPr lang="en-US" altLang="ja-JP" sz="1050" dirty="0"/>
              <a:t>20230228</a:t>
            </a:r>
            <a:r>
              <a:rPr lang="ja-JP" altLang="en-US" sz="1050"/>
              <a:t>〆</a:t>
            </a:r>
            <a:r>
              <a:rPr lang="en-US" altLang="ja-JP" sz="1050" dirty="0"/>
              <a:t>_◇</a:t>
            </a:r>
            <a:r>
              <a:rPr lang="ja-JP" altLang="en-US" sz="1050"/>
              <a:t>年度〇〇調査（■■課） </a:t>
            </a:r>
            <a:endParaRPr lang="en-US" altLang="ja-JP" sz="1050" dirty="0"/>
          </a:p>
          <a:p>
            <a:endParaRPr lang="en-US" altLang="ja-JP" sz="1050" dirty="0"/>
          </a:p>
          <a:p>
            <a:r>
              <a:rPr lang="ja-JP" altLang="en-US" sz="1050"/>
              <a:t>＜事前確認＞</a:t>
            </a:r>
            <a:endParaRPr lang="en-US" altLang="ja-JP" sz="1050" dirty="0"/>
          </a:p>
          <a:p>
            <a:pPr marL="171450" indent="-171450">
              <a:buFont typeface="Arial" panose="020B0604020202020204" pitchFamily="34" charset="0"/>
              <a:buChar char="•"/>
            </a:pPr>
            <a:r>
              <a:rPr lang="ja-JP" altLang="en-US" sz="1050"/>
              <a:t>上司に回答案の確認を受け、短時間で手戻りのない起案をする。 </a:t>
            </a:r>
            <a:endParaRPr lang="en-US" altLang="ja-JP" sz="1050" dirty="0"/>
          </a:p>
          <a:p>
            <a:endParaRPr lang="en-US" altLang="ja-JP" sz="1050" dirty="0"/>
          </a:p>
          <a:p>
            <a:r>
              <a:rPr lang="ja-JP" altLang="en-US" sz="1050"/>
              <a:t>＜事前準備＞</a:t>
            </a:r>
            <a:endParaRPr lang="en-US" altLang="ja-JP" sz="1050" dirty="0"/>
          </a:p>
          <a:p>
            <a:pPr marL="171450" indent="-171450">
              <a:buFont typeface="Arial" panose="020B0604020202020204" pitchFamily="34" charset="0"/>
              <a:buChar char="•"/>
            </a:pPr>
            <a:r>
              <a:rPr lang="ja-JP" altLang="en-US" sz="1050"/>
              <a:t>年間スケジュールで定例の照会等を把握し、事前に必要データを備えておく。</a:t>
            </a:r>
            <a:endParaRPr kumimoji="1" lang="ja-JP" altLang="en-US" sz="1050" b="1"/>
          </a:p>
        </p:txBody>
      </p:sp>
      <p:graphicFrame>
        <p:nvGraphicFramePr>
          <p:cNvPr id="25" name="表 24">
            <a:extLst>
              <a:ext uri="{FF2B5EF4-FFF2-40B4-BE49-F238E27FC236}">
                <a16:creationId xmlns:a16="http://schemas.microsoft.com/office/drawing/2014/main" id="{6C4CD496-134B-5337-2AD0-62A1DCDF8DF9}"/>
              </a:ext>
            </a:extLst>
          </p:cNvPr>
          <p:cNvGraphicFramePr>
            <a:graphicFrameLocks noGrp="1"/>
          </p:cNvGraphicFramePr>
          <p:nvPr>
            <p:extLst>
              <p:ext uri="{D42A27DB-BD31-4B8C-83A1-F6EECF244321}">
                <p14:modId xmlns:p14="http://schemas.microsoft.com/office/powerpoint/2010/main" val="2048461249"/>
              </p:ext>
            </p:extLst>
          </p:nvPr>
        </p:nvGraphicFramePr>
        <p:xfrm>
          <a:off x="6096000" y="5310026"/>
          <a:ext cx="5446749" cy="1422078"/>
        </p:xfrm>
        <a:graphic>
          <a:graphicData uri="http://schemas.openxmlformats.org/drawingml/2006/table">
            <a:tbl>
              <a:tblPr>
                <a:tableStyleId>{5C22544A-7EE6-4342-B048-85BDC9FD1C3A}</a:tableStyleId>
              </a:tblPr>
              <a:tblGrid>
                <a:gridCol w="1063083">
                  <a:extLst>
                    <a:ext uri="{9D8B030D-6E8A-4147-A177-3AD203B41FA5}">
                      <a16:colId xmlns:a16="http://schemas.microsoft.com/office/drawing/2014/main" val="2022012330"/>
                    </a:ext>
                  </a:extLst>
                </a:gridCol>
                <a:gridCol w="2111297">
                  <a:extLst>
                    <a:ext uri="{9D8B030D-6E8A-4147-A177-3AD203B41FA5}">
                      <a16:colId xmlns:a16="http://schemas.microsoft.com/office/drawing/2014/main" val="2948553797"/>
                    </a:ext>
                  </a:extLst>
                </a:gridCol>
                <a:gridCol w="2272369">
                  <a:extLst>
                    <a:ext uri="{9D8B030D-6E8A-4147-A177-3AD203B41FA5}">
                      <a16:colId xmlns:a16="http://schemas.microsoft.com/office/drawing/2014/main" val="4275442328"/>
                    </a:ext>
                  </a:extLst>
                </a:gridCol>
              </a:tblGrid>
              <a:tr h="324798">
                <a:tc>
                  <a:txBody>
                    <a:bodyPr/>
                    <a:lstStyle/>
                    <a:p>
                      <a:endParaRPr kumimoji="1" lang="ja-JP" altLang="en-US" sz="9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kumimoji="1" lang="ja-JP" altLang="en-US" sz="900"/>
                        <a:t>エクセル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kumimoji="1" lang="ja-JP" altLang="en-US" sz="900"/>
                        <a:t>かんたん電子申請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4204964363"/>
                  </a:ext>
                </a:extLst>
              </a:tr>
              <a:tr h="324798">
                <a:tc>
                  <a:txBody>
                    <a:bodyPr/>
                    <a:lstStyle/>
                    <a:p>
                      <a:r>
                        <a:rPr kumimoji="1" lang="ja-JP" altLang="en-US" sz="900"/>
                        <a:t>メリット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ja-JP" altLang="en-US" sz="900"/>
                        <a:t>入力・作成・集計が簡易決定前の調整と回答・保存が同様式で可能</a:t>
                      </a:r>
                      <a:endParaRPr kumimoji="1" lang="ja-JP" altLang="en-US" sz="9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900"/>
                        <a:t>集計データの抽出が簡易</a:t>
                      </a:r>
                      <a:endParaRPr kumimoji="1" lang="ja-JP" altLang="en-US" sz="9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81312621"/>
                  </a:ext>
                </a:extLst>
              </a:tr>
              <a:tr h="324798">
                <a:tc>
                  <a:txBody>
                    <a:bodyPr/>
                    <a:lstStyle/>
                    <a:p>
                      <a:r>
                        <a:rPr kumimoji="1" lang="ja-JP" altLang="en-US" sz="900"/>
                        <a:t>適している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ja-JP" altLang="en-US" sz="900"/>
                        <a:t>所属内・部局内での調整を要するもの前回の回答内容の修正をするもの</a:t>
                      </a:r>
                      <a:endParaRPr kumimoji="1" lang="ja-JP" altLang="en-US" sz="9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900"/>
                        <a:t>所属内・部局内での決定内容が簡易で あるもの個人単位アンケート調査</a:t>
                      </a:r>
                      <a:endParaRPr kumimoji="1" lang="ja-JP" altLang="en-US" sz="9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68795605"/>
                  </a:ext>
                </a:extLst>
              </a:tr>
              <a:tr h="324798">
                <a:tc>
                  <a:txBody>
                    <a:bodyPr/>
                    <a:lstStyle/>
                    <a:p>
                      <a:r>
                        <a:rPr kumimoji="1" lang="ja-JP" altLang="en-US" sz="900"/>
                        <a:t>適していない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ja-JP" altLang="en-US" sz="900"/>
                        <a:t>多数を対象とした個人単位のアンケート調査</a:t>
                      </a:r>
                      <a:endParaRPr kumimoji="1" lang="ja-JP" altLang="en-US" sz="9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900"/>
                        <a:t>部局内・所属内の調整項目が多いもの</a:t>
                      </a:r>
                      <a:endParaRPr kumimoji="1" lang="ja-JP" altLang="en-US" sz="9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18477595"/>
                  </a:ext>
                </a:extLst>
              </a:tr>
            </a:tbl>
          </a:graphicData>
        </a:graphic>
      </p:graphicFrame>
      <p:sp>
        <p:nvSpPr>
          <p:cNvPr id="10" name="スライド番号プレースホルダー 9">
            <a:extLst>
              <a:ext uri="{FF2B5EF4-FFF2-40B4-BE49-F238E27FC236}">
                <a16:creationId xmlns:a16="http://schemas.microsoft.com/office/drawing/2014/main" id="{D5B8F2B3-AF85-CE36-465D-6E68B7F65DEA}"/>
              </a:ext>
            </a:extLst>
          </p:cNvPr>
          <p:cNvSpPr>
            <a:spLocks noGrp="1"/>
          </p:cNvSpPr>
          <p:nvPr>
            <p:ph type="sldNum" sz="quarter" idx="12"/>
          </p:nvPr>
        </p:nvSpPr>
        <p:spPr/>
        <p:txBody>
          <a:bodyPr/>
          <a:lstStyle/>
          <a:p>
            <a:fld id="{1E080EAA-7BFB-FD42-850D-F3985290BD01}" type="slidenum">
              <a:rPr kumimoji="1" lang="ja-JP" altLang="en-US" smtClean="0"/>
              <a:t>4</a:t>
            </a:fld>
            <a:endParaRPr kumimoji="1" lang="ja-JP" altLang="en-US"/>
          </a:p>
        </p:txBody>
      </p:sp>
    </p:spTree>
    <p:extLst>
      <p:ext uri="{BB962C8B-B14F-4D97-AF65-F5344CB8AC3E}">
        <p14:creationId xmlns:p14="http://schemas.microsoft.com/office/powerpoint/2010/main" val="3609477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0B95C2-3EB9-EE91-E78B-66FA89C3ABE7}"/>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4830E61A-A179-ED27-70D9-5B66B4D40CA7}"/>
              </a:ext>
            </a:extLst>
          </p:cNvPr>
          <p:cNvSpPr txBox="1"/>
          <p:nvPr/>
        </p:nvSpPr>
        <p:spPr>
          <a:xfrm>
            <a:off x="212942" y="125896"/>
            <a:ext cx="11749414" cy="369332"/>
          </a:xfrm>
          <a:prstGeom prst="rect">
            <a:avLst/>
          </a:prstGeom>
          <a:noFill/>
        </p:spPr>
        <p:txBody>
          <a:bodyPr wrap="square" rtlCol="0">
            <a:spAutoFit/>
          </a:bodyPr>
          <a:lstStyle/>
          <a:p>
            <a:r>
              <a:rPr kumimoji="1" lang="en-US" altLang="ja-JP" b="1" dirty="0"/>
              <a:t>2</a:t>
            </a:r>
            <a:r>
              <a:rPr kumimoji="1" lang="ja-JP" altLang="en-US" b="1"/>
              <a:t>　研修・セミナー等関係業務</a:t>
            </a:r>
          </a:p>
        </p:txBody>
      </p:sp>
      <p:cxnSp>
        <p:nvCxnSpPr>
          <p:cNvPr id="6" name="直線コネクタ 5">
            <a:extLst>
              <a:ext uri="{FF2B5EF4-FFF2-40B4-BE49-F238E27FC236}">
                <a16:creationId xmlns:a16="http://schemas.microsoft.com/office/drawing/2014/main" id="{1367C4E3-5A48-E16A-E287-E4D707DED434}"/>
              </a:ext>
            </a:extLst>
          </p:cNvPr>
          <p:cNvCxnSpPr/>
          <p:nvPr/>
        </p:nvCxnSpPr>
        <p:spPr>
          <a:xfrm>
            <a:off x="212942" y="557222"/>
            <a:ext cx="11589417" cy="0"/>
          </a:xfrm>
          <a:prstGeom prst="line">
            <a:avLst/>
          </a:prstGeom>
        </p:spPr>
        <p:style>
          <a:lnRef idx="2">
            <a:schemeClr val="dk1"/>
          </a:lnRef>
          <a:fillRef idx="0">
            <a:schemeClr val="dk1"/>
          </a:fillRef>
          <a:effectRef idx="1">
            <a:schemeClr val="dk1"/>
          </a:effectRef>
          <a:fontRef idx="minor">
            <a:schemeClr val="tx1"/>
          </a:fontRef>
        </p:style>
      </p:cxnSp>
      <p:sp>
        <p:nvSpPr>
          <p:cNvPr id="10" name="テキスト ボックス 9">
            <a:extLst>
              <a:ext uri="{FF2B5EF4-FFF2-40B4-BE49-F238E27FC236}">
                <a16:creationId xmlns:a16="http://schemas.microsoft.com/office/drawing/2014/main" id="{D81CF980-A420-6EED-D295-1FE66CF0EA5B}"/>
              </a:ext>
            </a:extLst>
          </p:cNvPr>
          <p:cNvSpPr txBox="1"/>
          <p:nvPr/>
        </p:nvSpPr>
        <p:spPr>
          <a:xfrm>
            <a:off x="212942" y="676086"/>
            <a:ext cx="11749414" cy="276999"/>
          </a:xfrm>
          <a:prstGeom prst="rect">
            <a:avLst/>
          </a:prstGeom>
          <a:noFill/>
        </p:spPr>
        <p:txBody>
          <a:bodyPr wrap="square" rtlCol="0">
            <a:spAutoFit/>
          </a:bodyPr>
          <a:lstStyle/>
          <a:p>
            <a:r>
              <a:rPr kumimoji="1" lang="en-US" altLang="ja-JP" sz="1200" b="1" dirty="0"/>
              <a:t>2-1</a:t>
            </a:r>
            <a:r>
              <a:rPr kumimoji="1" lang="ja-JP" altLang="en-US" sz="1200" b="1"/>
              <a:t>　</a:t>
            </a:r>
            <a:r>
              <a:rPr lang="ja-JP" altLang="en-US" sz="1200" b="1"/>
              <a:t>庁内の約束事</a:t>
            </a:r>
            <a:endParaRPr kumimoji="1" lang="ja-JP" altLang="en-US" sz="1200" b="1"/>
          </a:p>
        </p:txBody>
      </p:sp>
      <p:sp>
        <p:nvSpPr>
          <p:cNvPr id="11" name="テキスト ボックス 10">
            <a:extLst>
              <a:ext uri="{FF2B5EF4-FFF2-40B4-BE49-F238E27FC236}">
                <a16:creationId xmlns:a16="http://schemas.microsoft.com/office/drawing/2014/main" id="{0560E936-C108-D22F-CF52-C0AAC01E6B52}"/>
              </a:ext>
            </a:extLst>
          </p:cNvPr>
          <p:cNvSpPr txBox="1"/>
          <p:nvPr/>
        </p:nvSpPr>
        <p:spPr>
          <a:xfrm>
            <a:off x="295285" y="1071949"/>
            <a:ext cx="5228286" cy="1351584"/>
          </a:xfrm>
          <a:prstGeom prst="rect">
            <a:avLst/>
          </a:prstGeom>
          <a:noFill/>
          <a:ln w="15875">
            <a:solidFill>
              <a:schemeClr val="tx1">
                <a:lumMod val="50000"/>
                <a:lumOff val="50000"/>
              </a:schemeClr>
            </a:solidFill>
          </a:ln>
        </p:spPr>
        <p:txBody>
          <a:bodyPr wrap="square" rtlCol="0">
            <a:noAutofit/>
          </a:bodyPr>
          <a:lstStyle/>
          <a:p>
            <a:pPr marL="171450" indent="-171450">
              <a:lnSpc>
                <a:spcPct val="150000"/>
              </a:lnSpc>
              <a:buFont typeface="Wingdings" pitchFamily="2" charset="2"/>
              <a:buChar char="p"/>
            </a:pPr>
            <a:r>
              <a:rPr lang="ja-JP" altLang="en-US" sz="1050"/>
              <a:t>開催の必要性が低いセミナー等は実施しない。 </a:t>
            </a:r>
            <a:endParaRPr lang="en-US" altLang="ja-JP" sz="1050" dirty="0"/>
          </a:p>
          <a:p>
            <a:pPr marL="171450" indent="-171450">
              <a:lnSpc>
                <a:spcPct val="150000"/>
              </a:lnSpc>
              <a:buFont typeface="Wingdings" pitchFamily="2" charset="2"/>
              <a:buChar char="p"/>
            </a:pPr>
            <a:r>
              <a:rPr lang="ja-JP" altLang="en-US" sz="1050"/>
              <a:t>安易な動員は行わない。 </a:t>
            </a:r>
            <a:endParaRPr lang="en-US" altLang="ja-JP" sz="1050" dirty="0"/>
          </a:p>
          <a:p>
            <a:pPr marL="171450" indent="-171450">
              <a:lnSpc>
                <a:spcPct val="150000"/>
              </a:lnSpc>
              <a:buFont typeface="Wingdings" pitchFamily="2" charset="2"/>
              <a:buChar char="p"/>
            </a:pPr>
            <a:r>
              <a:rPr lang="ja-JP" altLang="en-US" sz="1050"/>
              <a:t>目的に応じて対象者を明確にする。 </a:t>
            </a:r>
            <a:endParaRPr lang="en-US" altLang="ja-JP" sz="1050" dirty="0"/>
          </a:p>
          <a:p>
            <a:pPr marL="171450" indent="-171450">
              <a:lnSpc>
                <a:spcPct val="150000"/>
              </a:lnSpc>
              <a:buFont typeface="Wingdings" pitchFamily="2" charset="2"/>
              <a:buChar char="p"/>
            </a:pPr>
            <a:r>
              <a:rPr lang="ja-JP" altLang="en-US" sz="1050"/>
              <a:t>対象者や内容に応じて、オンラインセミナーや録画配信等を活用する。 </a:t>
            </a:r>
            <a:endParaRPr lang="en-US" altLang="ja-JP" sz="1050" dirty="0"/>
          </a:p>
          <a:p>
            <a:pPr marL="171450" indent="-171450">
              <a:lnSpc>
                <a:spcPct val="150000"/>
              </a:lnSpc>
              <a:buFont typeface="Wingdings" pitchFamily="2" charset="2"/>
              <a:buChar char="p"/>
            </a:pPr>
            <a:r>
              <a:rPr lang="ja-JP" altLang="en-US" sz="1050"/>
              <a:t>実施後のアンケートやテスト等を実施し、成果の検証を行う。</a:t>
            </a:r>
            <a:endParaRPr kumimoji="1" lang="ja-JP" altLang="en-US" sz="1050"/>
          </a:p>
        </p:txBody>
      </p:sp>
      <p:sp>
        <p:nvSpPr>
          <p:cNvPr id="21" name="テキスト ボックス 20">
            <a:extLst>
              <a:ext uri="{FF2B5EF4-FFF2-40B4-BE49-F238E27FC236}">
                <a16:creationId xmlns:a16="http://schemas.microsoft.com/office/drawing/2014/main" id="{050C4944-09C0-8016-2580-34BC8696DCBB}"/>
              </a:ext>
            </a:extLst>
          </p:cNvPr>
          <p:cNvSpPr txBox="1"/>
          <p:nvPr/>
        </p:nvSpPr>
        <p:spPr>
          <a:xfrm>
            <a:off x="295285" y="2790914"/>
            <a:ext cx="4486759" cy="286823"/>
          </a:xfrm>
          <a:prstGeom prst="rect">
            <a:avLst/>
          </a:prstGeom>
          <a:noFill/>
        </p:spPr>
        <p:txBody>
          <a:bodyPr wrap="square" rtlCol="0">
            <a:noAutofit/>
          </a:bodyPr>
          <a:lstStyle/>
          <a:p>
            <a:r>
              <a:rPr lang="ja-JP" altLang="en-US" sz="1000"/>
              <a:t>＜オンラインと参集の比較＞</a:t>
            </a:r>
            <a:endParaRPr kumimoji="1" lang="ja-JP" altLang="en-US" sz="1000" b="1"/>
          </a:p>
        </p:txBody>
      </p:sp>
      <p:graphicFrame>
        <p:nvGraphicFramePr>
          <p:cNvPr id="22" name="表 21">
            <a:extLst>
              <a:ext uri="{FF2B5EF4-FFF2-40B4-BE49-F238E27FC236}">
                <a16:creationId xmlns:a16="http://schemas.microsoft.com/office/drawing/2014/main" id="{4F4BB65B-7FF6-9206-098D-A3FCB16ECBE5}"/>
              </a:ext>
            </a:extLst>
          </p:cNvPr>
          <p:cNvGraphicFramePr>
            <a:graphicFrameLocks noGrp="1"/>
          </p:cNvGraphicFramePr>
          <p:nvPr>
            <p:extLst>
              <p:ext uri="{D42A27DB-BD31-4B8C-83A1-F6EECF244321}">
                <p14:modId xmlns:p14="http://schemas.microsoft.com/office/powerpoint/2010/main" val="3293942110"/>
              </p:ext>
            </p:extLst>
          </p:nvPr>
        </p:nvGraphicFramePr>
        <p:xfrm>
          <a:off x="364274" y="3069225"/>
          <a:ext cx="5159298" cy="1792596"/>
        </p:xfrm>
        <a:graphic>
          <a:graphicData uri="http://schemas.openxmlformats.org/drawingml/2006/table">
            <a:tbl>
              <a:tblPr>
                <a:tableStyleId>{5C22544A-7EE6-4342-B048-85BDC9FD1C3A}</a:tableStyleId>
              </a:tblPr>
              <a:tblGrid>
                <a:gridCol w="1006979">
                  <a:extLst>
                    <a:ext uri="{9D8B030D-6E8A-4147-A177-3AD203B41FA5}">
                      <a16:colId xmlns:a16="http://schemas.microsoft.com/office/drawing/2014/main" val="2022012330"/>
                    </a:ext>
                  </a:extLst>
                </a:gridCol>
                <a:gridCol w="1999874">
                  <a:extLst>
                    <a:ext uri="{9D8B030D-6E8A-4147-A177-3AD203B41FA5}">
                      <a16:colId xmlns:a16="http://schemas.microsoft.com/office/drawing/2014/main" val="2948553797"/>
                    </a:ext>
                  </a:extLst>
                </a:gridCol>
                <a:gridCol w="2152445">
                  <a:extLst>
                    <a:ext uri="{9D8B030D-6E8A-4147-A177-3AD203B41FA5}">
                      <a16:colId xmlns:a16="http://schemas.microsoft.com/office/drawing/2014/main" val="4275442328"/>
                    </a:ext>
                  </a:extLst>
                </a:gridCol>
              </a:tblGrid>
              <a:tr h="324798">
                <a:tc>
                  <a:txBody>
                    <a:bodyPr/>
                    <a:lstStyle/>
                    <a:p>
                      <a:r>
                        <a:rPr kumimoji="1" lang="ja-JP" altLang="en-US" sz="900"/>
                        <a:t>比較項目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ja-JP" altLang="en-US" sz="900"/>
                        <a:t>オンライン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ja-JP" altLang="en-US" sz="900"/>
                        <a:t>参集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4204964363"/>
                  </a:ext>
                </a:extLst>
              </a:tr>
              <a:tr h="324798">
                <a:tc>
                  <a:txBody>
                    <a:bodyPr/>
                    <a:lstStyle/>
                    <a:p>
                      <a:r>
                        <a:rPr kumimoji="1" lang="ja-JP" altLang="en-US" sz="900"/>
                        <a:t>会場までの移動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kumimoji="1" lang="ja-JP" altLang="en-US" sz="900"/>
                        <a:t>なし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900"/>
                        <a:t>あり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81312621"/>
                  </a:ext>
                </a:extLst>
              </a:tr>
              <a:tr h="324798">
                <a:tc>
                  <a:txBody>
                    <a:bodyPr/>
                    <a:lstStyle/>
                    <a:p>
                      <a:r>
                        <a:rPr kumimoji="1" lang="ja-JP" altLang="en-US" sz="900"/>
                        <a:t>メリット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ja-JP" altLang="en-US" sz="900"/>
                        <a:t>受講者がどこでも受けられる。</a:t>
                      </a:r>
                      <a:endParaRPr lang="en-US" altLang="ja-JP" sz="900" dirty="0"/>
                    </a:p>
                    <a:p>
                      <a:r>
                        <a:rPr lang="ja-JP" altLang="en-US" sz="900"/>
                        <a:t>人数制限を行わずに実施できる。</a:t>
                      </a:r>
                      <a:endParaRPr lang="en-US" altLang="ja-JP" sz="900" dirty="0"/>
                    </a:p>
                    <a:p>
                      <a:r>
                        <a:rPr lang="ja-JP" altLang="en-US" sz="900"/>
                        <a:t>日程調整がしやすい。</a:t>
                      </a:r>
                      <a:endParaRPr kumimoji="1" lang="ja-JP" altLang="en-US" sz="9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900"/>
                        <a:t>講師や受講者同士の双方向のコミュニケーション（質疑応答、意見交換、グループワーク等）を充実できる。</a:t>
                      </a:r>
                      <a:endParaRPr kumimoji="1" lang="ja-JP" altLang="en-US" sz="9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68795605"/>
                  </a:ext>
                </a:extLst>
              </a:tr>
              <a:tr h="324798">
                <a:tc>
                  <a:txBody>
                    <a:bodyPr/>
                    <a:lstStyle/>
                    <a:p>
                      <a:r>
                        <a:rPr kumimoji="1" lang="ja-JP" altLang="en-US" sz="900"/>
                        <a:t>デメリット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ja-JP" altLang="en-US" sz="900"/>
                        <a:t>受講できる環境整備やリテラシーが必要。 受講者の集中力が途切れやすい。 受講者の反応や理解度が読み取りづらい。</a:t>
                      </a:r>
                      <a:endParaRPr kumimoji="1" lang="ja-JP" altLang="en-US" sz="9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900"/>
                        <a:t>場所、参加者数に制限がある。移動時間を含めて、参加者の時間を拘束する。 日程調整や会場準備等を要する。</a:t>
                      </a:r>
                      <a:endParaRPr kumimoji="1" lang="ja-JP" altLang="en-US" sz="9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18477595"/>
                  </a:ext>
                </a:extLst>
              </a:tr>
            </a:tbl>
          </a:graphicData>
        </a:graphic>
      </p:graphicFrame>
      <p:sp>
        <p:nvSpPr>
          <p:cNvPr id="23" name="テキスト ボックス 22">
            <a:extLst>
              <a:ext uri="{FF2B5EF4-FFF2-40B4-BE49-F238E27FC236}">
                <a16:creationId xmlns:a16="http://schemas.microsoft.com/office/drawing/2014/main" id="{0F77EC46-763F-1D9E-14B0-532E4BB721EE}"/>
              </a:ext>
            </a:extLst>
          </p:cNvPr>
          <p:cNvSpPr txBox="1"/>
          <p:nvPr/>
        </p:nvSpPr>
        <p:spPr>
          <a:xfrm>
            <a:off x="6279017" y="1046977"/>
            <a:ext cx="5126224" cy="261610"/>
          </a:xfrm>
          <a:prstGeom prst="rect">
            <a:avLst/>
          </a:prstGeom>
          <a:noFill/>
        </p:spPr>
        <p:txBody>
          <a:bodyPr wrap="square" rtlCol="0">
            <a:spAutoFit/>
          </a:bodyPr>
          <a:lstStyle/>
          <a:p>
            <a:r>
              <a:rPr lang="ja-JP" altLang="en-US" sz="1100" b="1"/>
              <a:t>実施すること自体が目的となっていませんか？</a:t>
            </a:r>
            <a:endParaRPr kumimoji="1" lang="ja-JP" altLang="en-US" sz="1100" b="1"/>
          </a:p>
        </p:txBody>
      </p:sp>
      <p:sp>
        <p:nvSpPr>
          <p:cNvPr id="26" name="テキスト ボックス 25">
            <a:extLst>
              <a:ext uri="{FF2B5EF4-FFF2-40B4-BE49-F238E27FC236}">
                <a16:creationId xmlns:a16="http://schemas.microsoft.com/office/drawing/2014/main" id="{5066C744-0E62-1F6E-6F2F-4D1D4A039EA7}"/>
              </a:ext>
            </a:extLst>
          </p:cNvPr>
          <p:cNvSpPr txBox="1"/>
          <p:nvPr/>
        </p:nvSpPr>
        <p:spPr>
          <a:xfrm>
            <a:off x="6337294" y="1333700"/>
            <a:ext cx="4486759" cy="1253383"/>
          </a:xfrm>
          <a:prstGeom prst="rect">
            <a:avLst/>
          </a:prstGeom>
          <a:noFill/>
        </p:spPr>
        <p:txBody>
          <a:bodyPr wrap="square" rtlCol="0">
            <a:noAutofit/>
          </a:bodyPr>
          <a:lstStyle/>
          <a:p>
            <a:r>
              <a:rPr lang="ja-JP" altLang="en-US" sz="1000"/>
              <a:t>オンラインでのセミナー等が普及し、多様な手法を選択することができるようになりました。 しかし、セミナー等を実施すること自体が目的とならないよう、目的・効果・規模などを十分に検討する必要があります。</a:t>
            </a:r>
            <a:endParaRPr lang="en-US" altLang="ja-JP" sz="1000" dirty="0"/>
          </a:p>
          <a:p>
            <a:endParaRPr kumimoji="1" lang="en-US" altLang="ja-JP" sz="1000" b="1" dirty="0"/>
          </a:p>
          <a:p>
            <a:pPr marL="171450" indent="-171450">
              <a:buFont typeface="Arial" panose="020B0604020202020204" pitchFamily="34" charset="0"/>
              <a:buChar char="•"/>
            </a:pPr>
            <a:r>
              <a:rPr lang="ja-JP" altLang="en-US" sz="1000"/>
              <a:t>事業の目的や対象者に応じた効果的な手法は何か？</a:t>
            </a:r>
            <a:endParaRPr lang="en-US" altLang="ja-JP" sz="1000" dirty="0"/>
          </a:p>
          <a:p>
            <a:pPr marL="171450" indent="-171450">
              <a:buFont typeface="Arial" panose="020B0604020202020204" pitchFamily="34" charset="0"/>
              <a:buChar char="•"/>
            </a:pPr>
            <a:r>
              <a:rPr lang="ja-JP" altLang="en-US" sz="1000"/>
              <a:t>他の手法で代替や補完はできるか？</a:t>
            </a:r>
            <a:endParaRPr lang="en-US" altLang="ja-JP" sz="1000" dirty="0"/>
          </a:p>
          <a:p>
            <a:pPr marL="171450" indent="-171450">
              <a:buFont typeface="Arial" panose="020B0604020202020204" pitchFamily="34" charset="0"/>
              <a:buChar char="•"/>
            </a:pPr>
            <a:r>
              <a:rPr lang="ja-JP" altLang="en-US" sz="1000"/>
              <a:t>他の仕掛けや工夫はできないか？ など</a:t>
            </a:r>
            <a:endParaRPr lang="en-US" altLang="ja-JP" sz="1000" dirty="0"/>
          </a:p>
          <a:p>
            <a:endParaRPr kumimoji="1" lang="en-US" altLang="ja-JP" sz="1000" b="1" dirty="0"/>
          </a:p>
          <a:p>
            <a:endParaRPr kumimoji="1" lang="en-US" altLang="ja-JP" sz="1000" b="1" dirty="0"/>
          </a:p>
          <a:p>
            <a:endParaRPr lang="en-US" altLang="ja-JP" sz="1000" b="1" dirty="0"/>
          </a:p>
          <a:p>
            <a:r>
              <a:rPr kumimoji="1" lang="ja-JP" altLang="en-US" sz="1000" b="1"/>
              <a:t>＜</a:t>
            </a:r>
            <a:r>
              <a:rPr lang="ja-JP" altLang="en-US" sz="1000" b="1"/>
              <a:t>普及啓発や職員向け周知等の手法例＞</a:t>
            </a:r>
            <a:endParaRPr lang="en-US" altLang="ja-JP" sz="1000" b="1" dirty="0"/>
          </a:p>
          <a:p>
            <a:endParaRPr kumimoji="1" lang="ja-JP" altLang="en-US" sz="1000" b="1"/>
          </a:p>
        </p:txBody>
      </p:sp>
      <p:pic>
        <p:nvPicPr>
          <p:cNvPr id="29" name="図 28">
            <a:extLst>
              <a:ext uri="{FF2B5EF4-FFF2-40B4-BE49-F238E27FC236}">
                <a16:creationId xmlns:a16="http://schemas.microsoft.com/office/drawing/2014/main" id="{53DBA4EC-8162-DD2C-4E96-0D5B4B192848}"/>
              </a:ext>
            </a:extLst>
          </p:cNvPr>
          <p:cNvPicPr>
            <a:picLocks noChangeAspect="1"/>
          </p:cNvPicPr>
          <p:nvPr/>
        </p:nvPicPr>
        <p:blipFill>
          <a:blip r:embed="rId2"/>
          <a:stretch>
            <a:fillRect/>
          </a:stretch>
        </p:blipFill>
        <p:spPr>
          <a:xfrm>
            <a:off x="6337294" y="3199650"/>
            <a:ext cx="4941849" cy="2982264"/>
          </a:xfrm>
          <a:prstGeom prst="rect">
            <a:avLst/>
          </a:prstGeom>
        </p:spPr>
      </p:pic>
      <p:sp>
        <p:nvSpPr>
          <p:cNvPr id="2" name="スライド番号プレースホルダー 1">
            <a:extLst>
              <a:ext uri="{FF2B5EF4-FFF2-40B4-BE49-F238E27FC236}">
                <a16:creationId xmlns:a16="http://schemas.microsoft.com/office/drawing/2014/main" id="{133586E8-00C5-CEBA-C46A-BAC26768B997}"/>
              </a:ext>
            </a:extLst>
          </p:cNvPr>
          <p:cNvSpPr>
            <a:spLocks noGrp="1"/>
          </p:cNvSpPr>
          <p:nvPr>
            <p:ph type="sldNum" sz="quarter" idx="12"/>
          </p:nvPr>
        </p:nvSpPr>
        <p:spPr/>
        <p:txBody>
          <a:bodyPr/>
          <a:lstStyle/>
          <a:p>
            <a:fld id="{1E080EAA-7BFB-FD42-850D-F3985290BD01}" type="slidenum">
              <a:rPr kumimoji="1" lang="ja-JP" altLang="en-US" smtClean="0"/>
              <a:t>5</a:t>
            </a:fld>
            <a:endParaRPr kumimoji="1" lang="ja-JP" altLang="en-US"/>
          </a:p>
        </p:txBody>
      </p:sp>
    </p:spTree>
    <p:extLst>
      <p:ext uri="{BB962C8B-B14F-4D97-AF65-F5344CB8AC3E}">
        <p14:creationId xmlns:p14="http://schemas.microsoft.com/office/powerpoint/2010/main" val="2371632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88A5FD-B3EF-5F69-E72B-D2F4CF7A4357}"/>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4A631441-7C9D-16D4-19A6-D59610DA7AD5}"/>
              </a:ext>
            </a:extLst>
          </p:cNvPr>
          <p:cNvSpPr txBox="1"/>
          <p:nvPr/>
        </p:nvSpPr>
        <p:spPr>
          <a:xfrm>
            <a:off x="212942" y="125896"/>
            <a:ext cx="11749414" cy="369332"/>
          </a:xfrm>
          <a:prstGeom prst="rect">
            <a:avLst/>
          </a:prstGeom>
          <a:noFill/>
        </p:spPr>
        <p:txBody>
          <a:bodyPr wrap="square" rtlCol="0">
            <a:spAutoFit/>
          </a:bodyPr>
          <a:lstStyle/>
          <a:p>
            <a:r>
              <a:rPr kumimoji="1" lang="en-US" altLang="ja-JP" b="1" dirty="0"/>
              <a:t>3</a:t>
            </a:r>
            <a:r>
              <a:rPr kumimoji="1" lang="ja-JP" altLang="en-US" b="1"/>
              <a:t>　庁内会議関係業務</a:t>
            </a:r>
          </a:p>
        </p:txBody>
      </p:sp>
      <p:cxnSp>
        <p:nvCxnSpPr>
          <p:cNvPr id="6" name="直線コネクタ 5">
            <a:extLst>
              <a:ext uri="{FF2B5EF4-FFF2-40B4-BE49-F238E27FC236}">
                <a16:creationId xmlns:a16="http://schemas.microsoft.com/office/drawing/2014/main" id="{29009B50-205C-3EB4-4819-918C1C4D82F8}"/>
              </a:ext>
            </a:extLst>
          </p:cNvPr>
          <p:cNvCxnSpPr/>
          <p:nvPr/>
        </p:nvCxnSpPr>
        <p:spPr>
          <a:xfrm>
            <a:off x="212942" y="557222"/>
            <a:ext cx="11589417" cy="0"/>
          </a:xfrm>
          <a:prstGeom prst="line">
            <a:avLst/>
          </a:prstGeom>
        </p:spPr>
        <p:style>
          <a:lnRef idx="2">
            <a:schemeClr val="dk1"/>
          </a:lnRef>
          <a:fillRef idx="0">
            <a:schemeClr val="dk1"/>
          </a:fillRef>
          <a:effectRef idx="1">
            <a:schemeClr val="dk1"/>
          </a:effectRef>
          <a:fontRef idx="minor">
            <a:schemeClr val="tx1"/>
          </a:fontRef>
        </p:style>
      </p:cxnSp>
      <p:sp>
        <p:nvSpPr>
          <p:cNvPr id="10" name="テキスト ボックス 9">
            <a:extLst>
              <a:ext uri="{FF2B5EF4-FFF2-40B4-BE49-F238E27FC236}">
                <a16:creationId xmlns:a16="http://schemas.microsoft.com/office/drawing/2014/main" id="{4024DA55-7188-C833-B8FE-385A77E06B90}"/>
              </a:ext>
            </a:extLst>
          </p:cNvPr>
          <p:cNvSpPr txBox="1"/>
          <p:nvPr/>
        </p:nvSpPr>
        <p:spPr>
          <a:xfrm>
            <a:off x="212942" y="676086"/>
            <a:ext cx="11749414" cy="276999"/>
          </a:xfrm>
          <a:prstGeom prst="rect">
            <a:avLst/>
          </a:prstGeom>
          <a:noFill/>
        </p:spPr>
        <p:txBody>
          <a:bodyPr wrap="square" rtlCol="0">
            <a:spAutoFit/>
          </a:bodyPr>
          <a:lstStyle/>
          <a:p>
            <a:r>
              <a:rPr kumimoji="1" lang="en-US" altLang="ja-JP" sz="1200" b="1" dirty="0"/>
              <a:t>3-1</a:t>
            </a:r>
            <a:r>
              <a:rPr kumimoji="1" lang="ja-JP" altLang="en-US" sz="1200" b="1"/>
              <a:t>　庁内の約束事</a:t>
            </a:r>
          </a:p>
        </p:txBody>
      </p:sp>
      <p:sp>
        <p:nvSpPr>
          <p:cNvPr id="2" name="正方形/長方形 1">
            <a:extLst>
              <a:ext uri="{FF2B5EF4-FFF2-40B4-BE49-F238E27FC236}">
                <a16:creationId xmlns:a16="http://schemas.microsoft.com/office/drawing/2014/main" id="{A28C4F2A-373E-3CA0-827E-087CAD0F7C1A}"/>
              </a:ext>
            </a:extLst>
          </p:cNvPr>
          <p:cNvSpPr/>
          <p:nvPr/>
        </p:nvSpPr>
        <p:spPr>
          <a:xfrm>
            <a:off x="398921" y="1290866"/>
            <a:ext cx="747953" cy="790979"/>
          </a:xfrm>
          <a:prstGeom prst="rect">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a:solidFill>
                  <a:schemeClr val="tx1"/>
                </a:solidFill>
              </a:rPr>
              <a:t>はじめに</a:t>
            </a:r>
          </a:p>
        </p:txBody>
      </p:sp>
      <p:sp>
        <p:nvSpPr>
          <p:cNvPr id="3" name="正方形/長方形 2">
            <a:extLst>
              <a:ext uri="{FF2B5EF4-FFF2-40B4-BE49-F238E27FC236}">
                <a16:creationId xmlns:a16="http://schemas.microsoft.com/office/drawing/2014/main" id="{B2690DDD-2004-3505-5C2B-45CA17C49E9C}"/>
              </a:ext>
            </a:extLst>
          </p:cNvPr>
          <p:cNvSpPr/>
          <p:nvPr/>
        </p:nvSpPr>
        <p:spPr>
          <a:xfrm>
            <a:off x="398921" y="2223508"/>
            <a:ext cx="747953" cy="2448993"/>
          </a:xfrm>
          <a:prstGeom prst="rect">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050" b="1">
                <a:solidFill>
                  <a:schemeClr val="tx1"/>
                </a:solidFill>
              </a:rPr>
              <a:t>資料作成</a:t>
            </a:r>
            <a:endParaRPr lang="en-US" altLang="ja-JP" sz="1050" b="1" dirty="0">
              <a:solidFill>
                <a:schemeClr val="tx1"/>
              </a:solidFill>
            </a:endParaRPr>
          </a:p>
          <a:p>
            <a:pPr algn="ctr"/>
            <a:r>
              <a:rPr kumimoji="1" lang="ja-JP" altLang="en-US" sz="1050" b="1">
                <a:solidFill>
                  <a:schemeClr val="tx1"/>
                </a:solidFill>
              </a:rPr>
              <a:t>運営進行</a:t>
            </a:r>
          </a:p>
        </p:txBody>
      </p:sp>
      <p:sp>
        <p:nvSpPr>
          <p:cNvPr id="5" name="正方形/長方形 4">
            <a:extLst>
              <a:ext uri="{FF2B5EF4-FFF2-40B4-BE49-F238E27FC236}">
                <a16:creationId xmlns:a16="http://schemas.microsoft.com/office/drawing/2014/main" id="{4864102B-9243-380C-C059-C338565EA700}"/>
              </a:ext>
            </a:extLst>
          </p:cNvPr>
          <p:cNvSpPr/>
          <p:nvPr/>
        </p:nvSpPr>
        <p:spPr>
          <a:xfrm>
            <a:off x="398921" y="4827475"/>
            <a:ext cx="747953" cy="1002740"/>
          </a:xfrm>
          <a:prstGeom prst="rect">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050" b="1">
                <a:solidFill>
                  <a:schemeClr val="tx1"/>
                </a:solidFill>
              </a:rPr>
              <a:t>庁内</a:t>
            </a:r>
            <a:endParaRPr lang="en-US" altLang="ja-JP" sz="1050" b="1" dirty="0">
              <a:solidFill>
                <a:schemeClr val="tx1"/>
              </a:solidFill>
            </a:endParaRPr>
          </a:p>
          <a:p>
            <a:pPr algn="ctr"/>
            <a:r>
              <a:rPr kumimoji="1" lang="ja-JP" altLang="en-US" sz="1050" b="1">
                <a:solidFill>
                  <a:schemeClr val="tx1"/>
                </a:solidFill>
              </a:rPr>
              <a:t>打合せ</a:t>
            </a:r>
          </a:p>
        </p:txBody>
      </p:sp>
      <p:sp>
        <p:nvSpPr>
          <p:cNvPr id="7" name="テキスト ボックス 6">
            <a:extLst>
              <a:ext uri="{FF2B5EF4-FFF2-40B4-BE49-F238E27FC236}">
                <a16:creationId xmlns:a16="http://schemas.microsoft.com/office/drawing/2014/main" id="{1EE26498-564C-C711-0AF9-0570BF01134D}"/>
              </a:ext>
            </a:extLst>
          </p:cNvPr>
          <p:cNvSpPr txBox="1"/>
          <p:nvPr/>
        </p:nvSpPr>
        <p:spPr>
          <a:xfrm>
            <a:off x="1208867" y="1293541"/>
            <a:ext cx="4486759" cy="790979"/>
          </a:xfrm>
          <a:prstGeom prst="rect">
            <a:avLst/>
          </a:prstGeom>
          <a:noFill/>
        </p:spPr>
        <p:txBody>
          <a:bodyPr wrap="square" rtlCol="0">
            <a:noAutofit/>
          </a:bodyPr>
          <a:lstStyle/>
          <a:p>
            <a:pPr marL="171450" indent="-171450">
              <a:spcAft>
                <a:spcPts val="600"/>
              </a:spcAft>
              <a:buFont typeface="Wingdings" pitchFamily="2" charset="2"/>
              <a:buChar char="p"/>
            </a:pPr>
            <a:r>
              <a:rPr lang="ja-JP" altLang="en-US" sz="1200"/>
              <a:t>目的や内容に応じて文書開催や庁議、オンライン会議を活用するなど、適した開催手法を選択する。 </a:t>
            </a:r>
            <a:endParaRPr lang="en-US" altLang="ja-JP" sz="1200" dirty="0"/>
          </a:p>
          <a:p>
            <a:pPr marL="171450" indent="-171450">
              <a:spcAft>
                <a:spcPts val="600"/>
              </a:spcAft>
              <a:buFont typeface="Wingdings" pitchFamily="2" charset="2"/>
              <a:buChar char="p"/>
            </a:pPr>
            <a:r>
              <a:rPr lang="ja-JP" altLang="en-US" sz="1200"/>
              <a:t>真に必要な関係者を参加者とする。</a:t>
            </a:r>
            <a:endParaRPr kumimoji="1" lang="ja-JP" altLang="en-US" sz="1200" b="1"/>
          </a:p>
        </p:txBody>
      </p:sp>
      <p:sp>
        <p:nvSpPr>
          <p:cNvPr id="8" name="テキスト ボックス 7">
            <a:extLst>
              <a:ext uri="{FF2B5EF4-FFF2-40B4-BE49-F238E27FC236}">
                <a16:creationId xmlns:a16="http://schemas.microsoft.com/office/drawing/2014/main" id="{F179F286-02C7-571D-A36E-5C1D5355D373}"/>
              </a:ext>
            </a:extLst>
          </p:cNvPr>
          <p:cNvSpPr txBox="1"/>
          <p:nvPr/>
        </p:nvSpPr>
        <p:spPr>
          <a:xfrm>
            <a:off x="1208867" y="2225418"/>
            <a:ext cx="4486759" cy="2448993"/>
          </a:xfrm>
          <a:prstGeom prst="rect">
            <a:avLst/>
          </a:prstGeom>
          <a:noFill/>
        </p:spPr>
        <p:txBody>
          <a:bodyPr wrap="square" rtlCol="0">
            <a:noAutofit/>
          </a:bodyPr>
          <a:lstStyle/>
          <a:p>
            <a:pPr marL="171450" indent="-171450">
              <a:spcAft>
                <a:spcPts val="600"/>
              </a:spcAft>
              <a:buFont typeface="Wingdings" pitchFamily="2" charset="2"/>
              <a:buChar char="p"/>
            </a:pPr>
            <a:r>
              <a:rPr lang="ja-JP" altLang="en-US" sz="1200"/>
              <a:t>資料は事前配付する。 </a:t>
            </a:r>
            <a:endParaRPr lang="en-US" altLang="ja-JP" sz="1200" dirty="0"/>
          </a:p>
          <a:p>
            <a:pPr marL="171450" indent="-171450">
              <a:spcAft>
                <a:spcPts val="600"/>
              </a:spcAft>
              <a:buFont typeface="Wingdings" pitchFamily="2" charset="2"/>
              <a:buChar char="p"/>
            </a:pPr>
            <a:r>
              <a:rPr lang="ja-JP" altLang="en-US" sz="1200"/>
              <a:t>次第には、開催理由や行動計画等（アジェンダ）を記載する。 </a:t>
            </a:r>
            <a:endParaRPr lang="en-US" altLang="ja-JP" sz="1200" dirty="0"/>
          </a:p>
          <a:p>
            <a:pPr marL="171450" indent="-171450">
              <a:spcAft>
                <a:spcPts val="600"/>
              </a:spcAft>
              <a:buFont typeface="Wingdings" pitchFamily="2" charset="2"/>
              <a:buChar char="p"/>
            </a:pPr>
            <a:r>
              <a:rPr lang="ja-JP" altLang="en-US" sz="1200"/>
              <a:t>目的や意図が理解できるわかりやすい資料を作成する。 </a:t>
            </a:r>
            <a:endParaRPr lang="en-US" altLang="ja-JP" sz="1200" dirty="0"/>
          </a:p>
          <a:p>
            <a:pPr marL="171450" indent="-171450">
              <a:spcAft>
                <a:spcPts val="600"/>
              </a:spcAft>
              <a:buFont typeface="Wingdings" pitchFamily="2" charset="2"/>
              <a:buChar char="p"/>
            </a:pPr>
            <a:r>
              <a:rPr lang="ja-JP" altLang="en-US" sz="1200"/>
              <a:t>参加者からの意見がほしいポイントや協議しなければならない事項を明示する。 </a:t>
            </a:r>
            <a:endParaRPr lang="en-US" altLang="ja-JP" sz="1200" dirty="0"/>
          </a:p>
          <a:p>
            <a:pPr marL="171450" indent="-171450">
              <a:spcAft>
                <a:spcPts val="600"/>
              </a:spcAft>
              <a:buFont typeface="Wingdings" pitchFamily="2" charset="2"/>
              <a:buChar char="p"/>
            </a:pPr>
            <a:r>
              <a:rPr lang="ja-JP" altLang="en-US" sz="1200"/>
              <a:t>形式的な冒頭挨拶は廃止する。 </a:t>
            </a:r>
            <a:endParaRPr lang="en-US" altLang="ja-JP" sz="1200" dirty="0"/>
          </a:p>
          <a:p>
            <a:pPr marL="171450" indent="-171450">
              <a:spcAft>
                <a:spcPts val="600"/>
              </a:spcAft>
              <a:buFont typeface="Wingdings" pitchFamily="2" charset="2"/>
              <a:buChar char="p"/>
            </a:pPr>
            <a:r>
              <a:rPr lang="ja-JP" altLang="en-US" sz="1200"/>
              <a:t>事務局説明は簡潔に行い、質問と回答を繰り返し、意見が出やすい会議進行</a:t>
            </a:r>
            <a:r>
              <a:rPr lang="en-US" altLang="ja-JP" sz="1200" dirty="0"/>
              <a:t>(</a:t>
            </a:r>
            <a:r>
              <a:rPr lang="ja-JP" altLang="en-US" sz="1200"/>
              <a:t>意見聴取</a:t>
            </a:r>
            <a:r>
              <a:rPr lang="en-US" altLang="ja-JP" sz="1200" dirty="0"/>
              <a:t>)</a:t>
            </a:r>
            <a:r>
              <a:rPr lang="ja-JP" altLang="en-US" sz="1200"/>
              <a:t>を行う。 </a:t>
            </a:r>
            <a:endParaRPr lang="en-US" altLang="ja-JP" sz="1200" dirty="0"/>
          </a:p>
          <a:p>
            <a:pPr marL="171450" indent="-171450">
              <a:spcAft>
                <a:spcPts val="600"/>
              </a:spcAft>
              <a:buFont typeface="Wingdings" pitchFamily="2" charset="2"/>
              <a:buChar char="p"/>
            </a:pPr>
            <a:r>
              <a:rPr lang="ja-JP" altLang="en-US" sz="1200"/>
              <a:t>オンラインによる会議の場合は、会議の流れや発言時のルールなどをあらかじめ決め、お知らせする。</a:t>
            </a:r>
            <a:endParaRPr kumimoji="1" lang="ja-JP" altLang="en-US" sz="1200" b="1"/>
          </a:p>
        </p:txBody>
      </p:sp>
      <p:sp>
        <p:nvSpPr>
          <p:cNvPr id="9" name="テキスト ボックス 8">
            <a:extLst>
              <a:ext uri="{FF2B5EF4-FFF2-40B4-BE49-F238E27FC236}">
                <a16:creationId xmlns:a16="http://schemas.microsoft.com/office/drawing/2014/main" id="{4418C64D-5FB8-314D-CB42-11F292DA2841}"/>
              </a:ext>
            </a:extLst>
          </p:cNvPr>
          <p:cNvSpPr txBox="1"/>
          <p:nvPr/>
        </p:nvSpPr>
        <p:spPr>
          <a:xfrm>
            <a:off x="1208867" y="4821633"/>
            <a:ext cx="4486759" cy="1008581"/>
          </a:xfrm>
          <a:prstGeom prst="rect">
            <a:avLst/>
          </a:prstGeom>
          <a:noFill/>
        </p:spPr>
        <p:txBody>
          <a:bodyPr wrap="square" rtlCol="0">
            <a:noAutofit/>
          </a:bodyPr>
          <a:lstStyle/>
          <a:p>
            <a:pPr marL="171450" indent="-171450">
              <a:spcAft>
                <a:spcPts val="600"/>
              </a:spcAft>
              <a:buFont typeface="Wingdings" pitchFamily="2" charset="2"/>
              <a:buChar char="p"/>
            </a:pPr>
            <a:r>
              <a:rPr lang="ja-JP" altLang="en-US" sz="1200"/>
              <a:t>庁内の情報共有には、グループウェアやスケジュール等を活用する。 </a:t>
            </a:r>
            <a:endParaRPr lang="en-US" altLang="ja-JP" sz="1200" dirty="0"/>
          </a:p>
          <a:p>
            <a:pPr marL="171450" indent="-171450">
              <a:spcAft>
                <a:spcPts val="600"/>
              </a:spcAft>
              <a:buFont typeface="Wingdings" pitchFamily="2" charset="2"/>
              <a:buChar char="p"/>
            </a:pPr>
            <a:r>
              <a:rPr lang="ja-JP" altLang="en-US" sz="1200"/>
              <a:t>朝礼や係内打合せ、担当者間打合せ等を適宜行い、業務目標や進捗の共有に努める。</a:t>
            </a:r>
            <a:endParaRPr kumimoji="1" lang="ja-JP" altLang="en-US" sz="1200" b="1"/>
          </a:p>
        </p:txBody>
      </p:sp>
      <p:sp>
        <p:nvSpPr>
          <p:cNvPr id="12" name="テキスト ボックス 11">
            <a:extLst>
              <a:ext uri="{FF2B5EF4-FFF2-40B4-BE49-F238E27FC236}">
                <a16:creationId xmlns:a16="http://schemas.microsoft.com/office/drawing/2014/main" id="{5385A298-E8BF-AB49-5DA1-C5F237E9B539}"/>
              </a:ext>
            </a:extLst>
          </p:cNvPr>
          <p:cNvSpPr txBox="1"/>
          <p:nvPr/>
        </p:nvSpPr>
        <p:spPr>
          <a:xfrm>
            <a:off x="6822466" y="1290867"/>
            <a:ext cx="4773480" cy="344646"/>
          </a:xfrm>
          <a:prstGeom prst="rect">
            <a:avLst/>
          </a:prstGeom>
          <a:noFill/>
        </p:spPr>
        <p:txBody>
          <a:bodyPr wrap="square" rtlCol="0">
            <a:noAutofit/>
          </a:bodyPr>
          <a:lstStyle/>
          <a:p>
            <a:r>
              <a:rPr lang="ja-JP" altLang="en-US" sz="1200"/>
              <a:t>◆実施に当たり、明確にすること</a:t>
            </a:r>
            <a:endParaRPr kumimoji="1" lang="ja-JP" altLang="en-US" sz="1200" b="1"/>
          </a:p>
        </p:txBody>
      </p:sp>
      <p:sp>
        <p:nvSpPr>
          <p:cNvPr id="13" name="テキスト ボックス 12">
            <a:extLst>
              <a:ext uri="{FF2B5EF4-FFF2-40B4-BE49-F238E27FC236}">
                <a16:creationId xmlns:a16="http://schemas.microsoft.com/office/drawing/2014/main" id="{563202E5-A528-6DBA-DD3A-40DAA94C0238}"/>
              </a:ext>
            </a:extLst>
          </p:cNvPr>
          <p:cNvSpPr txBox="1"/>
          <p:nvPr/>
        </p:nvSpPr>
        <p:spPr>
          <a:xfrm>
            <a:off x="6822466" y="1648949"/>
            <a:ext cx="4773480" cy="1109120"/>
          </a:xfrm>
          <a:prstGeom prst="rect">
            <a:avLst/>
          </a:prstGeom>
          <a:solidFill>
            <a:schemeClr val="bg1">
              <a:lumMod val="75000"/>
            </a:schemeClr>
          </a:solidFill>
        </p:spPr>
        <p:txBody>
          <a:bodyPr wrap="square" rtlCol="0">
            <a:noAutofit/>
          </a:bodyPr>
          <a:lstStyle/>
          <a:p>
            <a:pPr marL="222250" indent="-222250"/>
            <a:r>
              <a:rPr lang="en-US" altLang="ja-JP" sz="1200" dirty="0"/>
              <a:t>① </a:t>
            </a:r>
            <a:r>
              <a:rPr lang="ja-JP" altLang="en-US" sz="1200"/>
              <a:t>開催の目的や意図を明確にする。 </a:t>
            </a:r>
            <a:endParaRPr lang="en-US" altLang="ja-JP" sz="1200" dirty="0"/>
          </a:p>
          <a:p>
            <a:pPr marL="222250" indent="-222250"/>
            <a:r>
              <a:rPr lang="en-US" altLang="ja-JP" sz="1200" dirty="0"/>
              <a:t>② </a:t>
            </a:r>
            <a:r>
              <a:rPr lang="ja-JP" altLang="en-US" sz="1200"/>
              <a:t>意見がほしいポイントや協議しなければならない事項を明確に分かりやすく提示する。 </a:t>
            </a:r>
            <a:endParaRPr lang="en-US" altLang="ja-JP" sz="1200" dirty="0"/>
          </a:p>
          <a:p>
            <a:pPr marL="222250" indent="-222250"/>
            <a:r>
              <a:rPr lang="en-US" altLang="ja-JP" sz="1200" dirty="0"/>
              <a:t>③</a:t>
            </a:r>
            <a:r>
              <a:rPr lang="ja-JP" altLang="en-US" sz="1200"/>
              <a:t>会議のゴール（成果目標）は何か、決めることは何かをはっきりさせる。</a:t>
            </a:r>
            <a:endParaRPr kumimoji="1" lang="ja-JP" altLang="en-US" sz="1200" b="1"/>
          </a:p>
        </p:txBody>
      </p:sp>
      <p:sp>
        <p:nvSpPr>
          <p:cNvPr id="14" name="テキスト ボックス 13">
            <a:extLst>
              <a:ext uri="{FF2B5EF4-FFF2-40B4-BE49-F238E27FC236}">
                <a16:creationId xmlns:a16="http://schemas.microsoft.com/office/drawing/2014/main" id="{2F8D6649-2F24-BDF6-291B-5FFEA3D6D865}"/>
              </a:ext>
            </a:extLst>
          </p:cNvPr>
          <p:cNvSpPr txBox="1"/>
          <p:nvPr/>
        </p:nvSpPr>
        <p:spPr>
          <a:xfrm>
            <a:off x="6822466" y="2993288"/>
            <a:ext cx="4773480" cy="344646"/>
          </a:xfrm>
          <a:prstGeom prst="rect">
            <a:avLst/>
          </a:prstGeom>
          <a:noFill/>
        </p:spPr>
        <p:txBody>
          <a:bodyPr wrap="square" rtlCol="0">
            <a:noAutofit/>
          </a:bodyPr>
          <a:lstStyle/>
          <a:p>
            <a:r>
              <a:rPr lang="ja-JP" altLang="en-US" sz="1200" b="1"/>
              <a:t>＜意見を出しやすくする工夫例＞</a:t>
            </a:r>
            <a:endParaRPr lang="en-US" altLang="ja-JP" sz="1200" b="1" dirty="0"/>
          </a:p>
          <a:p>
            <a:endParaRPr kumimoji="1" lang="en-US" altLang="ja-JP" sz="1200" dirty="0"/>
          </a:p>
          <a:p>
            <a:pPr marL="171450" indent="-171450">
              <a:buFont typeface="Arial" panose="020B0604020202020204" pitchFamily="34" charset="0"/>
              <a:buChar char="•"/>
            </a:pPr>
            <a:r>
              <a:rPr lang="ja-JP" altLang="en-US" sz="1200"/>
              <a:t>事前に質問票を提出してもらう</a:t>
            </a:r>
            <a:endParaRPr lang="en-US" altLang="ja-JP" sz="1200" dirty="0"/>
          </a:p>
          <a:p>
            <a:pPr marL="171450" indent="-171450">
              <a:buFont typeface="Arial" panose="020B0604020202020204" pitchFamily="34" charset="0"/>
              <a:buChar char="•"/>
            </a:pPr>
            <a:r>
              <a:rPr lang="ja-JP" altLang="en-US" sz="1200"/>
              <a:t>事前に資料や次第を確認してから参加してもらう</a:t>
            </a:r>
            <a:endParaRPr lang="en-US" altLang="ja-JP" sz="1200" dirty="0"/>
          </a:p>
          <a:p>
            <a:pPr marL="171450" indent="-171450">
              <a:buFont typeface="Arial" panose="020B0604020202020204" pitchFamily="34" charset="0"/>
              <a:buChar char="•"/>
            </a:pPr>
            <a:r>
              <a:rPr lang="ja-JP" altLang="en-US" sz="1200"/>
              <a:t>意見書に記載例を追記する</a:t>
            </a:r>
            <a:endParaRPr lang="en-US" altLang="ja-JP" sz="1200" dirty="0"/>
          </a:p>
          <a:p>
            <a:pPr marL="171450" indent="-171450">
              <a:buFont typeface="Arial" panose="020B0604020202020204" pitchFamily="34" charset="0"/>
              <a:buChar char="•"/>
            </a:pPr>
            <a:r>
              <a:rPr lang="ja-JP" altLang="en-US" sz="1200"/>
              <a:t>少人数の場合、スタンドミーティングを活用する など</a:t>
            </a:r>
            <a:endParaRPr lang="en-US" altLang="ja-JP" sz="1200" dirty="0"/>
          </a:p>
          <a:p>
            <a:pPr marL="171450" indent="-171450">
              <a:buFont typeface="Arial" panose="020B0604020202020204" pitchFamily="34" charset="0"/>
              <a:buChar char="•"/>
            </a:pPr>
            <a:endParaRPr kumimoji="1" lang="en-US" altLang="ja-JP" sz="1200" dirty="0"/>
          </a:p>
          <a:p>
            <a:endParaRPr lang="en-US" altLang="ja-JP" sz="1200" dirty="0"/>
          </a:p>
          <a:p>
            <a:r>
              <a:rPr kumimoji="1" lang="ja-JP" altLang="en-US" sz="1200" b="1"/>
              <a:t>＜行動計画等（アジェンダ）例＞</a:t>
            </a:r>
            <a:endParaRPr kumimoji="1" lang="en-US" altLang="ja-JP" sz="1200" b="1" dirty="0"/>
          </a:p>
          <a:p>
            <a:endParaRPr kumimoji="1" lang="ja-JP" altLang="en-US" sz="1200"/>
          </a:p>
        </p:txBody>
      </p:sp>
      <p:pic>
        <p:nvPicPr>
          <p:cNvPr id="16" name="図 15">
            <a:extLst>
              <a:ext uri="{FF2B5EF4-FFF2-40B4-BE49-F238E27FC236}">
                <a16:creationId xmlns:a16="http://schemas.microsoft.com/office/drawing/2014/main" id="{1A017E5E-1EC7-AF5F-418D-8A8C5FC6EB80}"/>
              </a:ext>
            </a:extLst>
          </p:cNvPr>
          <p:cNvPicPr>
            <a:picLocks noChangeAspect="1"/>
          </p:cNvPicPr>
          <p:nvPr/>
        </p:nvPicPr>
        <p:blipFill>
          <a:blip r:embed="rId2"/>
          <a:stretch>
            <a:fillRect/>
          </a:stretch>
        </p:blipFill>
        <p:spPr>
          <a:xfrm>
            <a:off x="7176569" y="4721392"/>
            <a:ext cx="2767614" cy="1708669"/>
          </a:xfrm>
          <a:prstGeom prst="rect">
            <a:avLst/>
          </a:prstGeom>
        </p:spPr>
      </p:pic>
      <p:sp>
        <p:nvSpPr>
          <p:cNvPr id="11" name="スライド番号プレースホルダー 10">
            <a:extLst>
              <a:ext uri="{FF2B5EF4-FFF2-40B4-BE49-F238E27FC236}">
                <a16:creationId xmlns:a16="http://schemas.microsoft.com/office/drawing/2014/main" id="{3CFCCB8A-B23D-5B73-AB8C-23EE01A54D39}"/>
              </a:ext>
            </a:extLst>
          </p:cNvPr>
          <p:cNvSpPr>
            <a:spLocks noGrp="1"/>
          </p:cNvSpPr>
          <p:nvPr>
            <p:ph type="sldNum" sz="quarter" idx="12"/>
          </p:nvPr>
        </p:nvSpPr>
        <p:spPr/>
        <p:txBody>
          <a:bodyPr/>
          <a:lstStyle/>
          <a:p>
            <a:fld id="{1E080EAA-7BFB-FD42-850D-F3985290BD01}" type="slidenum">
              <a:rPr kumimoji="1" lang="ja-JP" altLang="en-US" smtClean="0"/>
              <a:t>6</a:t>
            </a:fld>
            <a:endParaRPr kumimoji="1" lang="ja-JP" altLang="en-US"/>
          </a:p>
        </p:txBody>
      </p:sp>
    </p:spTree>
    <p:extLst>
      <p:ext uri="{BB962C8B-B14F-4D97-AF65-F5344CB8AC3E}">
        <p14:creationId xmlns:p14="http://schemas.microsoft.com/office/powerpoint/2010/main" val="834410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1AD743-F869-0144-4A42-93933B3FBE13}"/>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655719B9-AD33-6DA2-80A5-7BD6065A95D2}"/>
              </a:ext>
            </a:extLst>
          </p:cNvPr>
          <p:cNvSpPr txBox="1"/>
          <p:nvPr/>
        </p:nvSpPr>
        <p:spPr>
          <a:xfrm>
            <a:off x="212942" y="125896"/>
            <a:ext cx="11749414" cy="369332"/>
          </a:xfrm>
          <a:prstGeom prst="rect">
            <a:avLst/>
          </a:prstGeom>
          <a:noFill/>
        </p:spPr>
        <p:txBody>
          <a:bodyPr wrap="square" rtlCol="0">
            <a:spAutoFit/>
          </a:bodyPr>
          <a:lstStyle/>
          <a:p>
            <a:r>
              <a:rPr kumimoji="1" lang="en-US" altLang="ja-JP" b="1" dirty="0"/>
              <a:t>3</a:t>
            </a:r>
            <a:r>
              <a:rPr kumimoji="1" lang="ja-JP" altLang="en-US" b="1"/>
              <a:t>　庁内会議関係業務</a:t>
            </a:r>
          </a:p>
        </p:txBody>
      </p:sp>
      <p:cxnSp>
        <p:nvCxnSpPr>
          <p:cNvPr id="6" name="直線コネクタ 5">
            <a:extLst>
              <a:ext uri="{FF2B5EF4-FFF2-40B4-BE49-F238E27FC236}">
                <a16:creationId xmlns:a16="http://schemas.microsoft.com/office/drawing/2014/main" id="{E6C2F2BF-96A9-CD61-03AE-8A98E6104626}"/>
              </a:ext>
            </a:extLst>
          </p:cNvPr>
          <p:cNvCxnSpPr/>
          <p:nvPr/>
        </p:nvCxnSpPr>
        <p:spPr>
          <a:xfrm>
            <a:off x="212942" y="557222"/>
            <a:ext cx="11589417" cy="0"/>
          </a:xfrm>
          <a:prstGeom prst="line">
            <a:avLst/>
          </a:prstGeom>
        </p:spPr>
        <p:style>
          <a:lnRef idx="2">
            <a:schemeClr val="dk1"/>
          </a:lnRef>
          <a:fillRef idx="0">
            <a:schemeClr val="dk1"/>
          </a:fillRef>
          <a:effectRef idx="1">
            <a:schemeClr val="dk1"/>
          </a:effectRef>
          <a:fontRef idx="minor">
            <a:schemeClr val="tx1"/>
          </a:fontRef>
        </p:style>
      </p:cxnSp>
      <p:sp>
        <p:nvSpPr>
          <p:cNvPr id="10" name="テキスト ボックス 9">
            <a:extLst>
              <a:ext uri="{FF2B5EF4-FFF2-40B4-BE49-F238E27FC236}">
                <a16:creationId xmlns:a16="http://schemas.microsoft.com/office/drawing/2014/main" id="{E9DB7562-61CF-6775-4A67-E4511BF76F2E}"/>
              </a:ext>
            </a:extLst>
          </p:cNvPr>
          <p:cNvSpPr txBox="1"/>
          <p:nvPr/>
        </p:nvSpPr>
        <p:spPr>
          <a:xfrm>
            <a:off x="212942" y="676086"/>
            <a:ext cx="5303195" cy="276999"/>
          </a:xfrm>
          <a:prstGeom prst="rect">
            <a:avLst/>
          </a:prstGeom>
          <a:noFill/>
        </p:spPr>
        <p:txBody>
          <a:bodyPr wrap="square" rtlCol="0">
            <a:spAutoFit/>
          </a:bodyPr>
          <a:lstStyle/>
          <a:p>
            <a:r>
              <a:rPr kumimoji="1" lang="en-US" altLang="ja-JP" sz="1200" b="1" dirty="0"/>
              <a:t>3-2</a:t>
            </a:r>
            <a:r>
              <a:rPr kumimoji="1" lang="ja-JP" altLang="en-US" sz="1200" b="1"/>
              <a:t>　会議や打合せの最後には「確認」を</a:t>
            </a:r>
          </a:p>
        </p:txBody>
      </p:sp>
      <p:pic>
        <p:nvPicPr>
          <p:cNvPr id="11" name="図 10">
            <a:extLst>
              <a:ext uri="{FF2B5EF4-FFF2-40B4-BE49-F238E27FC236}">
                <a16:creationId xmlns:a16="http://schemas.microsoft.com/office/drawing/2014/main" id="{E102E1F9-BA11-806A-0AA6-FF8C82AD150B}"/>
              </a:ext>
            </a:extLst>
          </p:cNvPr>
          <p:cNvPicPr>
            <a:picLocks noChangeAspect="1"/>
          </p:cNvPicPr>
          <p:nvPr/>
        </p:nvPicPr>
        <p:blipFill>
          <a:blip r:embed="rId2"/>
          <a:stretch>
            <a:fillRect/>
          </a:stretch>
        </p:blipFill>
        <p:spPr>
          <a:xfrm>
            <a:off x="949490" y="2223302"/>
            <a:ext cx="3258237" cy="2558082"/>
          </a:xfrm>
          <a:prstGeom prst="rect">
            <a:avLst/>
          </a:prstGeom>
        </p:spPr>
      </p:pic>
      <p:sp>
        <p:nvSpPr>
          <p:cNvPr id="15" name="テキスト ボックス 14">
            <a:extLst>
              <a:ext uri="{FF2B5EF4-FFF2-40B4-BE49-F238E27FC236}">
                <a16:creationId xmlns:a16="http://schemas.microsoft.com/office/drawing/2014/main" id="{94482380-A84D-3B4E-AC75-F76A227506BE}"/>
              </a:ext>
            </a:extLst>
          </p:cNvPr>
          <p:cNvSpPr txBox="1"/>
          <p:nvPr/>
        </p:nvSpPr>
        <p:spPr>
          <a:xfrm>
            <a:off x="391930" y="1045540"/>
            <a:ext cx="4773480" cy="879903"/>
          </a:xfrm>
          <a:prstGeom prst="rect">
            <a:avLst/>
          </a:prstGeom>
          <a:noFill/>
        </p:spPr>
        <p:txBody>
          <a:bodyPr wrap="square" rtlCol="0">
            <a:noAutofit/>
          </a:bodyPr>
          <a:lstStyle/>
          <a:p>
            <a:r>
              <a:rPr lang="ja-JP" altLang="en-US" sz="1200"/>
              <a:t>会議や打合せをしたけれど、「方針が決まらなかった」「解決方 法が不明確なまま終わってしまった」こんなことはありませんか？ </a:t>
            </a:r>
            <a:endParaRPr lang="en-US" altLang="ja-JP" sz="1200" dirty="0"/>
          </a:p>
          <a:p>
            <a:endParaRPr lang="en-US" altLang="ja-JP" sz="1200" dirty="0"/>
          </a:p>
          <a:p>
            <a:r>
              <a:rPr lang="ja-JP" altLang="en-US" sz="1200"/>
              <a:t>会議や打合せの最後にはまとめの時間を設定し、決定・未決定事 項や今後の進め方などの方向性を確認し、共有します。</a:t>
            </a:r>
            <a:endParaRPr kumimoji="1" lang="ja-JP" altLang="en-US" sz="1200"/>
          </a:p>
        </p:txBody>
      </p:sp>
      <p:sp>
        <p:nvSpPr>
          <p:cNvPr id="17" name="テキスト ボックス 16">
            <a:extLst>
              <a:ext uri="{FF2B5EF4-FFF2-40B4-BE49-F238E27FC236}">
                <a16:creationId xmlns:a16="http://schemas.microsoft.com/office/drawing/2014/main" id="{4E16807A-7651-B359-5A9B-EC937611A21C}"/>
              </a:ext>
            </a:extLst>
          </p:cNvPr>
          <p:cNvSpPr txBox="1"/>
          <p:nvPr/>
        </p:nvSpPr>
        <p:spPr>
          <a:xfrm>
            <a:off x="391930" y="5079243"/>
            <a:ext cx="4773480" cy="879903"/>
          </a:xfrm>
          <a:prstGeom prst="rect">
            <a:avLst/>
          </a:prstGeom>
          <a:noFill/>
        </p:spPr>
        <p:txBody>
          <a:bodyPr wrap="square" rtlCol="0">
            <a:noAutofit/>
          </a:bodyPr>
          <a:lstStyle/>
          <a:p>
            <a:r>
              <a:rPr lang="ja-JP" altLang="en-US" sz="1200" b="1"/>
              <a:t>参考</a:t>
            </a:r>
            <a:endParaRPr lang="en-US" altLang="ja-JP" sz="1200" b="1" dirty="0"/>
          </a:p>
          <a:p>
            <a:r>
              <a:rPr lang="ja-JP" altLang="en-US" sz="1200"/>
              <a:t>まとめの内容確認を若手職員や新任担当者に行ってもらう ことで、不明な点が残っていないか、説明の不備がないかを 参加者間で共有することができます。</a:t>
            </a:r>
            <a:endParaRPr kumimoji="1" lang="ja-JP" altLang="en-US" sz="1200"/>
          </a:p>
        </p:txBody>
      </p:sp>
      <p:sp>
        <p:nvSpPr>
          <p:cNvPr id="18" name="テキスト ボックス 17">
            <a:extLst>
              <a:ext uri="{FF2B5EF4-FFF2-40B4-BE49-F238E27FC236}">
                <a16:creationId xmlns:a16="http://schemas.microsoft.com/office/drawing/2014/main" id="{8938B143-91FA-9FBD-517B-E7C0632B2CE3}"/>
              </a:ext>
            </a:extLst>
          </p:cNvPr>
          <p:cNvSpPr txBox="1"/>
          <p:nvPr/>
        </p:nvSpPr>
        <p:spPr>
          <a:xfrm>
            <a:off x="6531967" y="676086"/>
            <a:ext cx="5303195" cy="276999"/>
          </a:xfrm>
          <a:prstGeom prst="rect">
            <a:avLst/>
          </a:prstGeom>
          <a:noFill/>
        </p:spPr>
        <p:txBody>
          <a:bodyPr wrap="square" rtlCol="0">
            <a:spAutoFit/>
          </a:bodyPr>
          <a:lstStyle/>
          <a:p>
            <a:r>
              <a:rPr kumimoji="1" lang="en-US" altLang="ja-JP" sz="1200" b="1" dirty="0"/>
              <a:t>3-3</a:t>
            </a:r>
            <a:r>
              <a:rPr kumimoji="1" lang="ja-JP" altLang="en-US" sz="1200" b="1"/>
              <a:t>　グループウェアを活用した意見交換、情報共有</a:t>
            </a:r>
          </a:p>
        </p:txBody>
      </p:sp>
      <p:sp>
        <p:nvSpPr>
          <p:cNvPr id="19" name="テキスト ボックス 18">
            <a:extLst>
              <a:ext uri="{FF2B5EF4-FFF2-40B4-BE49-F238E27FC236}">
                <a16:creationId xmlns:a16="http://schemas.microsoft.com/office/drawing/2014/main" id="{44C6A3B6-C5AA-102F-A0DE-519FAF70ACEF}"/>
              </a:ext>
            </a:extLst>
          </p:cNvPr>
          <p:cNvSpPr txBox="1"/>
          <p:nvPr/>
        </p:nvSpPr>
        <p:spPr>
          <a:xfrm>
            <a:off x="6562272" y="1045540"/>
            <a:ext cx="4773480" cy="879903"/>
          </a:xfrm>
          <a:prstGeom prst="rect">
            <a:avLst/>
          </a:prstGeom>
          <a:noFill/>
        </p:spPr>
        <p:txBody>
          <a:bodyPr wrap="square" rtlCol="0">
            <a:noAutofit/>
          </a:bodyPr>
          <a:lstStyle/>
          <a:p>
            <a:r>
              <a:rPr lang="ja-JP" altLang="en-US" sz="1200"/>
              <a:t>グループウェアは所属内、係内の情報共有のほか、部局横断のワーキンググループや業務担当者間の意見交換・情報共有、庁内会議の文書開催などにも活用することができます。</a:t>
            </a:r>
            <a:endParaRPr kumimoji="1" lang="ja-JP" altLang="en-US" sz="1200"/>
          </a:p>
        </p:txBody>
      </p:sp>
      <p:sp>
        <p:nvSpPr>
          <p:cNvPr id="2" name="スライド番号プレースホルダー 1">
            <a:extLst>
              <a:ext uri="{FF2B5EF4-FFF2-40B4-BE49-F238E27FC236}">
                <a16:creationId xmlns:a16="http://schemas.microsoft.com/office/drawing/2014/main" id="{69809292-4D86-F7C9-44CC-AFD2734B7D07}"/>
              </a:ext>
            </a:extLst>
          </p:cNvPr>
          <p:cNvSpPr>
            <a:spLocks noGrp="1"/>
          </p:cNvSpPr>
          <p:nvPr>
            <p:ph type="sldNum" sz="quarter" idx="12"/>
          </p:nvPr>
        </p:nvSpPr>
        <p:spPr/>
        <p:txBody>
          <a:bodyPr/>
          <a:lstStyle/>
          <a:p>
            <a:fld id="{1E080EAA-7BFB-FD42-850D-F3985290BD01}" type="slidenum">
              <a:rPr kumimoji="1" lang="ja-JP" altLang="en-US" smtClean="0"/>
              <a:t>7</a:t>
            </a:fld>
            <a:endParaRPr kumimoji="1" lang="ja-JP" altLang="en-US"/>
          </a:p>
        </p:txBody>
      </p:sp>
      <p:pic>
        <p:nvPicPr>
          <p:cNvPr id="3" name="図 2">
            <a:extLst>
              <a:ext uri="{FF2B5EF4-FFF2-40B4-BE49-F238E27FC236}">
                <a16:creationId xmlns:a16="http://schemas.microsoft.com/office/drawing/2014/main" id="{A88B8CF6-A7DC-33FE-1066-A3E64810BC1A}"/>
              </a:ext>
            </a:extLst>
          </p:cNvPr>
          <p:cNvPicPr>
            <a:picLocks noChangeAspect="1"/>
          </p:cNvPicPr>
          <p:nvPr/>
        </p:nvPicPr>
        <p:blipFill>
          <a:blip r:embed="rId3"/>
          <a:stretch>
            <a:fillRect/>
          </a:stretch>
        </p:blipFill>
        <p:spPr>
          <a:xfrm>
            <a:off x="6562271" y="1778059"/>
            <a:ext cx="4602695" cy="4713437"/>
          </a:xfrm>
          <a:prstGeom prst="rect">
            <a:avLst/>
          </a:prstGeom>
        </p:spPr>
      </p:pic>
    </p:spTree>
    <p:extLst>
      <p:ext uri="{BB962C8B-B14F-4D97-AF65-F5344CB8AC3E}">
        <p14:creationId xmlns:p14="http://schemas.microsoft.com/office/powerpoint/2010/main" val="9536310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B124B4-E961-DACB-E0AD-3CE2391F927A}"/>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2DA8F9D-B9D3-B8DA-0BBC-55C85B8E9EA7}"/>
              </a:ext>
            </a:extLst>
          </p:cNvPr>
          <p:cNvSpPr txBox="1"/>
          <p:nvPr/>
        </p:nvSpPr>
        <p:spPr>
          <a:xfrm>
            <a:off x="212942" y="125896"/>
            <a:ext cx="11749414" cy="369332"/>
          </a:xfrm>
          <a:prstGeom prst="rect">
            <a:avLst/>
          </a:prstGeom>
          <a:noFill/>
        </p:spPr>
        <p:txBody>
          <a:bodyPr wrap="square" rtlCol="0">
            <a:spAutoFit/>
          </a:bodyPr>
          <a:lstStyle/>
          <a:p>
            <a:r>
              <a:rPr lang="ja-JP" altLang="en-US" sz="1800" b="1">
                <a:solidFill>
                  <a:prstClr val="black"/>
                </a:solidFill>
                <a:latin typeface="Times-Roman"/>
              </a:rPr>
              <a:t>その他：業務進捗を円滑に行うために気をつけたいこと</a:t>
            </a:r>
            <a:endParaRPr kumimoji="1" lang="ja-JP" altLang="en-US" b="1"/>
          </a:p>
        </p:txBody>
      </p:sp>
      <p:cxnSp>
        <p:nvCxnSpPr>
          <p:cNvPr id="6" name="直線コネクタ 5">
            <a:extLst>
              <a:ext uri="{FF2B5EF4-FFF2-40B4-BE49-F238E27FC236}">
                <a16:creationId xmlns:a16="http://schemas.microsoft.com/office/drawing/2014/main" id="{58EB8B91-F48E-6286-4679-DBD2F51B192F}"/>
              </a:ext>
            </a:extLst>
          </p:cNvPr>
          <p:cNvCxnSpPr/>
          <p:nvPr/>
        </p:nvCxnSpPr>
        <p:spPr>
          <a:xfrm>
            <a:off x="212942" y="557222"/>
            <a:ext cx="11589417" cy="0"/>
          </a:xfrm>
          <a:prstGeom prst="line">
            <a:avLst/>
          </a:prstGeom>
        </p:spPr>
        <p:style>
          <a:lnRef idx="2">
            <a:schemeClr val="dk1"/>
          </a:lnRef>
          <a:fillRef idx="0">
            <a:schemeClr val="dk1"/>
          </a:fillRef>
          <a:effectRef idx="1">
            <a:schemeClr val="dk1"/>
          </a:effectRef>
          <a:fontRef idx="minor">
            <a:schemeClr val="tx1"/>
          </a:fontRef>
        </p:style>
      </p:cxnSp>
      <p:sp>
        <p:nvSpPr>
          <p:cNvPr id="10" name="テキスト ボックス 9">
            <a:extLst>
              <a:ext uri="{FF2B5EF4-FFF2-40B4-BE49-F238E27FC236}">
                <a16:creationId xmlns:a16="http://schemas.microsoft.com/office/drawing/2014/main" id="{C7F6E44E-A73F-AC0D-CB6C-1BE70B5DE38B}"/>
              </a:ext>
            </a:extLst>
          </p:cNvPr>
          <p:cNvSpPr txBox="1"/>
          <p:nvPr/>
        </p:nvSpPr>
        <p:spPr>
          <a:xfrm>
            <a:off x="339323" y="735559"/>
            <a:ext cx="3102687" cy="338554"/>
          </a:xfrm>
          <a:prstGeom prst="rect">
            <a:avLst/>
          </a:prstGeom>
          <a:noFill/>
        </p:spPr>
        <p:txBody>
          <a:bodyPr wrap="square" rtlCol="0">
            <a:spAutoFit/>
          </a:bodyPr>
          <a:lstStyle/>
          <a:p>
            <a:r>
              <a:rPr kumimoji="1" lang="ja-JP" altLang="en-US" sz="1600" b="1"/>
              <a:t>所属内では</a:t>
            </a:r>
          </a:p>
        </p:txBody>
      </p:sp>
      <p:sp>
        <p:nvSpPr>
          <p:cNvPr id="2" name="テキスト ボックス 1">
            <a:extLst>
              <a:ext uri="{FF2B5EF4-FFF2-40B4-BE49-F238E27FC236}">
                <a16:creationId xmlns:a16="http://schemas.microsoft.com/office/drawing/2014/main" id="{4EA990AC-B83A-7F64-3785-068AE77671C8}"/>
              </a:ext>
            </a:extLst>
          </p:cNvPr>
          <p:cNvSpPr txBox="1"/>
          <p:nvPr/>
        </p:nvSpPr>
        <p:spPr>
          <a:xfrm>
            <a:off x="4302130" y="735559"/>
            <a:ext cx="3102687" cy="338554"/>
          </a:xfrm>
          <a:prstGeom prst="rect">
            <a:avLst/>
          </a:prstGeom>
          <a:noFill/>
        </p:spPr>
        <p:txBody>
          <a:bodyPr wrap="square" rtlCol="0">
            <a:spAutoFit/>
          </a:bodyPr>
          <a:lstStyle/>
          <a:p>
            <a:r>
              <a:rPr kumimoji="1" lang="ja-JP" altLang="en-US" sz="1600" b="1"/>
              <a:t>上司は</a:t>
            </a:r>
          </a:p>
        </p:txBody>
      </p:sp>
      <p:sp>
        <p:nvSpPr>
          <p:cNvPr id="3" name="テキスト ボックス 2">
            <a:extLst>
              <a:ext uri="{FF2B5EF4-FFF2-40B4-BE49-F238E27FC236}">
                <a16:creationId xmlns:a16="http://schemas.microsoft.com/office/drawing/2014/main" id="{BCC355CE-124C-6641-1A7E-D94D1E57DA2C}"/>
              </a:ext>
            </a:extLst>
          </p:cNvPr>
          <p:cNvSpPr txBox="1"/>
          <p:nvPr/>
        </p:nvSpPr>
        <p:spPr>
          <a:xfrm>
            <a:off x="8264530" y="735559"/>
            <a:ext cx="3102687" cy="338554"/>
          </a:xfrm>
          <a:prstGeom prst="rect">
            <a:avLst/>
          </a:prstGeom>
          <a:noFill/>
        </p:spPr>
        <p:txBody>
          <a:bodyPr wrap="square" rtlCol="0">
            <a:spAutoFit/>
          </a:bodyPr>
          <a:lstStyle/>
          <a:p>
            <a:r>
              <a:rPr kumimoji="1" lang="ja-JP" altLang="en-US" sz="1600" b="1"/>
              <a:t>部下は</a:t>
            </a:r>
          </a:p>
        </p:txBody>
      </p:sp>
      <p:sp>
        <p:nvSpPr>
          <p:cNvPr id="5" name="テキスト ボックス 4">
            <a:extLst>
              <a:ext uri="{FF2B5EF4-FFF2-40B4-BE49-F238E27FC236}">
                <a16:creationId xmlns:a16="http://schemas.microsoft.com/office/drawing/2014/main" id="{18FD01FD-6E5F-D909-937A-E0BCC8DF369E}"/>
              </a:ext>
            </a:extLst>
          </p:cNvPr>
          <p:cNvSpPr txBox="1"/>
          <p:nvPr/>
        </p:nvSpPr>
        <p:spPr>
          <a:xfrm>
            <a:off x="339323" y="1133502"/>
            <a:ext cx="3571038" cy="5598599"/>
          </a:xfrm>
          <a:prstGeom prst="rect">
            <a:avLst/>
          </a:prstGeom>
          <a:noFill/>
          <a:ln w="15875">
            <a:solidFill>
              <a:schemeClr val="tx1">
                <a:lumMod val="50000"/>
                <a:lumOff val="50000"/>
              </a:schemeClr>
            </a:solidFill>
          </a:ln>
        </p:spPr>
        <p:txBody>
          <a:bodyPr wrap="square" rtlCol="0">
            <a:noAutofit/>
          </a:bodyPr>
          <a:lstStyle/>
          <a:p>
            <a:r>
              <a:rPr lang="ja-JP" altLang="en-US" sz="1400" b="1"/>
              <a:t>✔ 業務の目標、進捗状況を共有 </a:t>
            </a:r>
            <a:endParaRPr lang="en-US" altLang="ja-JP" sz="1400" b="1" dirty="0"/>
          </a:p>
          <a:p>
            <a:pPr marL="285750" indent="-285750">
              <a:buFont typeface="Arial" panose="020B0604020202020204" pitchFamily="34" charset="0"/>
              <a:buChar char="•"/>
            </a:pPr>
            <a:r>
              <a:rPr lang="ja-JP" altLang="en-US" sz="1400"/>
              <a:t>業務の目標を共有する。 </a:t>
            </a:r>
            <a:endParaRPr lang="en-US" altLang="ja-JP" sz="1400" dirty="0"/>
          </a:p>
          <a:p>
            <a:pPr marL="285750" indent="-285750">
              <a:buFont typeface="Arial" panose="020B0604020202020204" pitchFamily="34" charset="0"/>
              <a:buChar char="•"/>
            </a:pPr>
            <a:r>
              <a:rPr lang="ja-JP" altLang="en-US" sz="1400"/>
              <a:t>所属内の業務状況を把握する。 </a:t>
            </a:r>
            <a:endParaRPr lang="en-US" altLang="ja-JP" sz="1400" dirty="0"/>
          </a:p>
          <a:p>
            <a:endParaRPr lang="en-US" altLang="ja-JP" sz="1400" dirty="0"/>
          </a:p>
          <a:p>
            <a:r>
              <a:rPr lang="ja-JP" altLang="en-US" sz="1400" b="1"/>
              <a:t>✔ グループウェアのスケジュールを活用 </a:t>
            </a:r>
            <a:endParaRPr lang="en-US" altLang="ja-JP" sz="1400" b="1" dirty="0"/>
          </a:p>
          <a:p>
            <a:pPr marL="285750" indent="-285750">
              <a:buFont typeface="Arial" panose="020B0604020202020204" pitchFamily="34" charset="0"/>
              <a:buChar char="•"/>
            </a:pPr>
            <a:r>
              <a:rPr lang="ja-JP" altLang="en-US" sz="1400"/>
              <a:t>業務の期限や打合せ予定を見える化</a:t>
            </a:r>
            <a:endParaRPr lang="en-US" altLang="ja-JP" sz="1400" dirty="0"/>
          </a:p>
          <a:p>
            <a:r>
              <a:rPr lang="ja-JP" altLang="en-US" sz="1400"/>
              <a:t> </a:t>
            </a:r>
            <a:endParaRPr lang="en-US" altLang="ja-JP" sz="1400" dirty="0"/>
          </a:p>
          <a:p>
            <a:r>
              <a:rPr lang="ja-JP" altLang="en-US" sz="1400" b="1"/>
              <a:t>✔ データは皆がわかりやすく </a:t>
            </a:r>
            <a:endParaRPr lang="en-US" altLang="ja-JP" sz="1400" b="1" dirty="0"/>
          </a:p>
          <a:p>
            <a:pPr marL="285750" indent="-285750">
              <a:buFont typeface="Arial" panose="020B0604020202020204" pitchFamily="34" charset="0"/>
              <a:buChar char="•"/>
            </a:pPr>
            <a:r>
              <a:rPr lang="ja-JP" altLang="en-US" sz="1400"/>
              <a:t>所属内でのファイルサーバのルール作りをして、データを整理する。 </a:t>
            </a:r>
            <a:endParaRPr lang="en-US" altLang="ja-JP" sz="1400" dirty="0"/>
          </a:p>
          <a:p>
            <a:pPr marL="285750" indent="-285750">
              <a:buFont typeface="Arial" panose="020B0604020202020204" pitchFamily="34" charset="0"/>
              <a:buChar char="•"/>
            </a:pPr>
            <a:r>
              <a:rPr lang="ja-JP" altLang="en-US" sz="1400"/>
              <a:t>定期的に不要データを削除する</a:t>
            </a:r>
            <a:endParaRPr lang="en-US" altLang="ja-JP" sz="1400" dirty="0"/>
          </a:p>
          <a:p>
            <a:endParaRPr lang="en-US" altLang="ja-JP" sz="1400" dirty="0"/>
          </a:p>
          <a:p>
            <a:r>
              <a:rPr lang="ja-JP" altLang="en-US" sz="1400" b="1"/>
              <a:t>✔ 互いに確認 </a:t>
            </a:r>
            <a:endParaRPr lang="en-US" altLang="ja-JP" sz="1400" b="1" dirty="0"/>
          </a:p>
          <a:p>
            <a:pPr marL="285750" indent="-285750">
              <a:buFont typeface="Arial" panose="020B0604020202020204" pitchFamily="34" charset="0"/>
              <a:buChar char="•"/>
            </a:pPr>
            <a:r>
              <a:rPr lang="ja-JP" altLang="en-US" sz="1400"/>
              <a:t>業務の進め方を確認しあう。 </a:t>
            </a:r>
            <a:endParaRPr lang="en-US" altLang="ja-JP" sz="1400" dirty="0"/>
          </a:p>
          <a:p>
            <a:pPr marL="285750" indent="-285750">
              <a:buFont typeface="Arial" panose="020B0604020202020204" pitchFamily="34" charset="0"/>
              <a:buChar char="•"/>
            </a:pPr>
            <a:r>
              <a:rPr lang="ja-JP" altLang="en-US" sz="1400"/>
              <a:t>係内の業務について、互いに事務の遅れや困っていることはないか確認し合う。 </a:t>
            </a:r>
            <a:endParaRPr lang="en-US" altLang="ja-JP" sz="1400" dirty="0"/>
          </a:p>
          <a:p>
            <a:endParaRPr lang="en-US" altLang="ja-JP" sz="1400" dirty="0"/>
          </a:p>
          <a:p>
            <a:r>
              <a:rPr lang="ja-JP" altLang="en-US" sz="1400" b="1"/>
              <a:t>✔ 相談・報告 </a:t>
            </a:r>
            <a:endParaRPr lang="en-US" altLang="ja-JP" sz="1400" b="1" dirty="0"/>
          </a:p>
          <a:p>
            <a:pPr marL="285750" indent="-285750">
              <a:buFont typeface="Arial" panose="020B0604020202020204" pitchFamily="34" charset="0"/>
              <a:buChar char="•"/>
            </a:pPr>
            <a:r>
              <a:rPr lang="ja-JP" altLang="en-US" sz="1400"/>
              <a:t>気軽に相談しやすい雰囲気づくり </a:t>
            </a:r>
            <a:endParaRPr lang="en-US" altLang="ja-JP" sz="1400" dirty="0"/>
          </a:p>
          <a:p>
            <a:pPr marL="285750" indent="-285750">
              <a:buFont typeface="Arial" panose="020B0604020202020204" pitchFamily="34" charset="0"/>
              <a:buChar char="•"/>
            </a:pPr>
            <a:r>
              <a:rPr lang="ja-JP" altLang="en-US" sz="1400"/>
              <a:t>早い段階での状況報告</a:t>
            </a:r>
            <a:endParaRPr lang="en-US" altLang="ja-JP" sz="1400" dirty="0"/>
          </a:p>
          <a:p>
            <a:endParaRPr kumimoji="1" lang="en-US" altLang="ja-JP" sz="1400" b="1" dirty="0"/>
          </a:p>
          <a:p>
            <a:r>
              <a:rPr lang="ja-JP" altLang="en-US" sz="1400" b="1"/>
              <a:t>✔ 打合せ </a:t>
            </a:r>
            <a:endParaRPr lang="en-US" altLang="ja-JP" sz="1400" b="1" dirty="0"/>
          </a:p>
          <a:p>
            <a:pPr marL="285750" indent="-285750">
              <a:buFont typeface="Arial" panose="020B0604020202020204" pitchFamily="34" charset="0"/>
              <a:buChar char="•"/>
            </a:pPr>
            <a:r>
              <a:rPr lang="ja-JP" altLang="en-US" sz="1400"/>
              <a:t>所属内の打合せでは資料を必要最低限 とする</a:t>
            </a:r>
            <a:endParaRPr kumimoji="1" lang="ja-JP" altLang="en-US" sz="1400" b="1"/>
          </a:p>
        </p:txBody>
      </p:sp>
      <p:sp>
        <p:nvSpPr>
          <p:cNvPr id="7" name="テキスト ボックス 6">
            <a:extLst>
              <a:ext uri="{FF2B5EF4-FFF2-40B4-BE49-F238E27FC236}">
                <a16:creationId xmlns:a16="http://schemas.microsoft.com/office/drawing/2014/main" id="{26CEEAF0-916F-554B-968D-2AB0D376F7D0}"/>
              </a:ext>
            </a:extLst>
          </p:cNvPr>
          <p:cNvSpPr txBox="1"/>
          <p:nvPr/>
        </p:nvSpPr>
        <p:spPr>
          <a:xfrm>
            <a:off x="4302130" y="1133502"/>
            <a:ext cx="3571038" cy="5598593"/>
          </a:xfrm>
          <a:prstGeom prst="rect">
            <a:avLst/>
          </a:prstGeom>
          <a:noFill/>
          <a:ln w="15875">
            <a:solidFill>
              <a:schemeClr val="tx1">
                <a:lumMod val="50000"/>
                <a:lumOff val="50000"/>
              </a:schemeClr>
            </a:solidFill>
          </a:ln>
        </p:spPr>
        <p:txBody>
          <a:bodyPr wrap="square" rtlCol="0">
            <a:noAutofit/>
          </a:bodyPr>
          <a:lstStyle/>
          <a:p>
            <a:r>
              <a:rPr lang="ja-JP" altLang="en-US" sz="1400" b="1"/>
              <a:t>✔ 方向性を示す </a:t>
            </a:r>
            <a:endParaRPr lang="en-US" altLang="ja-JP" sz="1400" b="1" dirty="0"/>
          </a:p>
          <a:p>
            <a:pPr marL="285750" indent="-285750">
              <a:buFont typeface="Arial" panose="020B0604020202020204" pitchFamily="34" charset="0"/>
              <a:buChar char="•"/>
            </a:pPr>
            <a:r>
              <a:rPr lang="ja-JP" altLang="en-US" sz="1400"/>
              <a:t>指示事項の目的と成果物を明確にして、 部下が動きやすいようにする。 </a:t>
            </a:r>
            <a:endParaRPr lang="en-US" altLang="ja-JP" sz="1400" dirty="0"/>
          </a:p>
          <a:p>
            <a:pPr marL="285750" indent="-285750">
              <a:buFont typeface="Arial" panose="020B0604020202020204" pitchFamily="34" charset="0"/>
              <a:buChar char="•"/>
            </a:pPr>
            <a:r>
              <a:rPr lang="ja-JP" altLang="en-US" sz="1400"/>
              <a:t>目的や経緯、方針、いつまでにどの程度のものが必要かを伝える。</a:t>
            </a:r>
            <a:endParaRPr lang="en-US" altLang="ja-JP" sz="1400" dirty="0"/>
          </a:p>
          <a:p>
            <a:endParaRPr lang="en-US" altLang="ja-JP" sz="1400" dirty="0"/>
          </a:p>
          <a:p>
            <a:r>
              <a:rPr lang="ja-JP" altLang="en-US" sz="1400" b="1"/>
              <a:t>✔ まずは今あるもので </a:t>
            </a:r>
            <a:endParaRPr lang="en-US" altLang="ja-JP" sz="1400" b="1" dirty="0"/>
          </a:p>
          <a:p>
            <a:pPr marL="285750" indent="-285750">
              <a:buFont typeface="Arial" panose="020B0604020202020204" pitchFamily="34" charset="0"/>
              <a:buChar char="•"/>
            </a:pPr>
            <a:r>
              <a:rPr lang="ja-JP" altLang="en-US" sz="1400"/>
              <a:t>既存の資料、データで代用できないか 検討する。 </a:t>
            </a:r>
            <a:endParaRPr lang="en-US" altLang="ja-JP" sz="1400" dirty="0"/>
          </a:p>
          <a:p>
            <a:pPr marL="285750" indent="-285750">
              <a:buFont typeface="Arial" panose="020B0604020202020204" pitchFamily="34" charset="0"/>
              <a:buChar char="•"/>
            </a:pPr>
            <a:r>
              <a:rPr lang="ja-JP" altLang="en-US" sz="1400"/>
              <a:t>所属内の打合せでは資料を必要最低限 とする。</a:t>
            </a:r>
            <a:endParaRPr lang="en-US" altLang="ja-JP" sz="1400" dirty="0"/>
          </a:p>
          <a:p>
            <a:endParaRPr lang="en-US" altLang="ja-JP" sz="1400" dirty="0"/>
          </a:p>
          <a:p>
            <a:r>
              <a:rPr lang="ja-JP" altLang="en-US" sz="1400" b="1"/>
              <a:t>✔進捗状況を確認 </a:t>
            </a:r>
            <a:endParaRPr lang="en-US" altLang="ja-JP" sz="1400" b="1" dirty="0"/>
          </a:p>
          <a:p>
            <a:pPr marL="285750" indent="-285750">
              <a:buFont typeface="Arial" panose="020B0604020202020204" pitchFamily="34" charset="0"/>
              <a:buChar char="•"/>
            </a:pPr>
            <a:r>
              <a:rPr lang="ja-JP" altLang="en-US" sz="1400"/>
              <a:t>部下の業務の状況を把握し、声掛け </a:t>
            </a:r>
            <a:endParaRPr lang="en-US" altLang="ja-JP" sz="1400" dirty="0"/>
          </a:p>
          <a:p>
            <a:pPr marL="285750" indent="-285750">
              <a:buFont typeface="Arial" panose="020B0604020202020204" pitchFamily="34" charset="0"/>
              <a:buChar char="•"/>
            </a:pPr>
            <a:r>
              <a:rPr lang="ja-JP" altLang="en-US" sz="1400"/>
              <a:t>進捗が遅れている事務は積極的に助言し、 必要に応じて業務の再配分を行う。</a:t>
            </a:r>
            <a:endParaRPr lang="en-US" altLang="ja-JP" sz="1400" dirty="0"/>
          </a:p>
          <a:p>
            <a:endParaRPr lang="en-US" altLang="ja-JP" sz="1400" dirty="0"/>
          </a:p>
          <a:p>
            <a:r>
              <a:rPr lang="ja-JP" altLang="en-US" sz="1400" b="1"/>
              <a:t>✔途中で確認 </a:t>
            </a:r>
            <a:endParaRPr lang="en-US" altLang="ja-JP" sz="1400" b="1" dirty="0"/>
          </a:p>
          <a:p>
            <a:pPr marL="285750" indent="-285750">
              <a:buFont typeface="Arial" panose="020B0604020202020204" pitchFamily="34" charset="0"/>
              <a:buChar char="•"/>
            </a:pPr>
            <a:r>
              <a:rPr lang="ja-JP" altLang="en-US" sz="1400"/>
              <a:t>途中の段階で作業状況や内容を確認し、 すり合わせをする。 </a:t>
            </a:r>
            <a:endParaRPr lang="en-US" altLang="ja-JP" sz="1400" dirty="0"/>
          </a:p>
          <a:p>
            <a:pPr marL="285750" indent="-285750">
              <a:buFont typeface="Arial" panose="020B0604020202020204" pitchFamily="34" charset="0"/>
              <a:buChar char="•"/>
            </a:pPr>
            <a:r>
              <a:rPr lang="ja-JP" altLang="en-US" sz="1400"/>
              <a:t>目標設定の内容に沿っているか確認する。</a:t>
            </a:r>
            <a:endParaRPr kumimoji="1" lang="ja-JP" altLang="en-US" sz="1400" b="1"/>
          </a:p>
        </p:txBody>
      </p:sp>
      <p:sp>
        <p:nvSpPr>
          <p:cNvPr id="8" name="テキスト ボックス 7">
            <a:extLst>
              <a:ext uri="{FF2B5EF4-FFF2-40B4-BE49-F238E27FC236}">
                <a16:creationId xmlns:a16="http://schemas.microsoft.com/office/drawing/2014/main" id="{159906B9-F0C2-8F07-7FBA-B5BA541D322A}"/>
              </a:ext>
            </a:extLst>
          </p:cNvPr>
          <p:cNvSpPr txBox="1"/>
          <p:nvPr/>
        </p:nvSpPr>
        <p:spPr>
          <a:xfrm>
            <a:off x="8264530" y="1133502"/>
            <a:ext cx="3571038" cy="5598585"/>
          </a:xfrm>
          <a:prstGeom prst="rect">
            <a:avLst/>
          </a:prstGeom>
          <a:noFill/>
          <a:ln w="15875">
            <a:solidFill>
              <a:schemeClr val="tx1">
                <a:lumMod val="50000"/>
                <a:lumOff val="50000"/>
              </a:schemeClr>
            </a:solidFill>
          </a:ln>
        </p:spPr>
        <p:txBody>
          <a:bodyPr wrap="square" rtlCol="0">
            <a:noAutofit/>
          </a:bodyPr>
          <a:lstStyle/>
          <a:p>
            <a:r>
              <a:rPr lang="ja-JP" altLang="en-US" sz="1400" b="1"/>
              <a:t>✔方向性を確認 </a:t>
            </a:r>
            <a:endParaRPr lang="en-US" altLang="ja-JP" sz="1400" b="1" dirty="0"/>
          </a:p>
          <a:p>
            <a:pPr marL="285750" indent="-285750">
              <a:buFont typeface="Arial" panose="020B0604020202020204" pitchFamily="34" charset="0"/>
              <a:buChar char="•"/>
            </a:pPr>
            <a:r>
              <a:rPr lang="ja-JP" altLang="en-US" sz="1400"/>
              <a:t>上司へ、目的や方針、いつまでにどの程 度のものが必要か確認する。 </a:t>
            </a:r>
            <a:endParaRPr lang="en-US" altLang="ja-JP" sz="1400" dirty="0"/>
          </a:p>
          <a:p>
            <a:pPr marL="285750" indent="-285750">
              <a:buFont typeface="Arial" panose="020B0604020202020204" pitchFamily="34" charset="0"/>
              <a:buChar char="•"/>
            </a:pPr>
            <a:r>
              <a:rPr lang="ja-JP" altLang="en-US" sz="1400"/>
              <a:t>早い段階で、方向性・進め方を確認する。</a:t>
            </a:r>
            <a:endParaRPr lang="en-US" altLang="ja-JP" sz="1400" dirty="0"/>
          </a:p>
          <a:p>
            <a:endParaRPr lang="en-US" altLang="ja-JP" sz="1400" dirty="0"/>
          </a:p>
          <a:p>
            <a:r>
              <a:rPr lang="ja-JP" altLang="en-US" sz="1400" b="1"/>
              <a:t>✔ まずは今あるもので </a:t>
            </a:r>
            <a:endParaRPr lang="en-US" altLang="ja-JP" sz="1400" b="1" dirty="0"/>
          </a:p>
          <a:p>
            <a:pPr marL="285750" indent="-285750">
              <a:buFont typeface="Arial" panose="020B0604020202020204" pitchFamily="34" charset="0"/>
              <a:buChar char="•"/>
            </a:pPr>
            <a:r>
              <a:rPr lang="ja-JP" altLang="en-US" sz="1400"/>
              <a:t>既存の資料、データを提示して説明する。 </a:t>
            </a:r>
            <a:endParaRPr lang="en-US" altLang="ja-JP" sz="1400" dirty="0"/>
          </a:p>
          <a:p>
            <a:pPr marL="285750" indent="-285750">
              <a:buFont typeface="Arial" panose="020B0604020202020204" pitchFamily="34" charset="0"/>
              <a:buChar char="•"/>
            </a:pPr>
            <a:r>
              <a:rPr lang="ja-JP" altLang="en-US" sz="1400"/>
              <a:t>所属内の打合せでは資料を必要最低限とする。</a:t>
            </a:r>
            <a:endParaRPr lang="en-US" altLang="ja-JP" sz="1400" dirty="0"/>
          </a:p>
          <a:p>
            <a:endParaRPr lang="en-US" altLang="ja-JP" sz="1400" dirty="0"/>
          </a:p>
          <a:p>
            <a:r>
              <a:rPr lang="ja-JP" altLang="en-US" sz="1400" b="1"/>
              <a:t>✔進捗状況の報告 </a:t>
            </a:r>
            <a:endParaRPr lang="en-US" altLang="ja-JP" sz="1400" b="1" dirty="0"/>
          </a:p>
          <a:p>
            <a:pPr marL="285750" indent="-285750">
              <a:buFont typeface="Arial" panose="020B0604020202020204" pitchFamily="34" charset="0"/>
              <a:buChar char="•"/>
            </a:pPr>
            <a:r>
              <a:rPr lang="ja-JP" altLang="en-US" sz="1400"/>
              <a:t>進捗状況や予定、課題等の情報共有を 行う。 </a:t>
            </a:r>
            <a:endParaRPr lang="en-US" altLang="ja-JP" sz="1400" dirty="0"/>
          </a:p>
          <a:p>
            <a:pPr marL="285750" indent="-285750">
              <a:buFont typeface="Arial" panose="020B0604020202020204" pitchFamily="34" charset="0"/>
              <a:buChar char="•"/>
            </a:pPr>
            <a:r>
              <a:rPr lang="ja-JP" altLang="en-US" sz="1400"/>
              <a:t>業務進捗の状況を報告し、着手や中間 報告も行う。</a:t>
            </a:r>
            <a:endParaRPr lang="en-US" altLang="ja-JP" sz="1400" dirty="0"/>
          </a:p>
          <a:p>
            <a:endParaRPr lang="en-US" altLang="ja-JP" sz="1400" dirty="0"/>
          </a:p>
          <a:p>
            <a:r>
              <a:rPr lang="ja-JP" altLang="en-US" sz="1400" b="1"/>
              <a:t>✔ 途中で確認 </a:t>
            </a:r>
            <a:endParaRPr lang="en-US" altLang="ja-JP" sz="1400" b="1" dirty="0"/>
          </a:p>
          <a:p>
            <a:pPr marL="285750" indent="-285750">
              <a:buFont typeface="Arial" panose="020B0604020202020204" pitchFamily="34" charset="0"/>
              <a:buChar char="•"/>
            </a:pPr>
            <a:r>
              <a:rPr lang="ja-JP" altLang="en-US" sz="1400"/>
              <a:t>途中の段階で上司に意向の確認や相談を行い、すり合わせをする。</a:t>
            </a:r>
            <a:endParaRPr kumimoji="1" lang="ja-JP" altLang="en-US" sz="1400" b="1"/>
          </a:p>
        </p:txBody>
      </p:sp>
      <p:sp>
        <p:nvSpPr>
          <p:cNvPr id="9" name="スライド番号プレースホルダー 8">
            <a:extLst>
              <a:ext uri="{FF2B5EF4-FFF2-40B4-BE49-F238E27FC236}">
                <a16:creationId xmlns:a16="http://schemas.microsoft.com/office/drawing/2014/main" id="{76816489-0111-6D99-9C10-9442537023F9}"/>
              </a:ext>
            </a:extLst>
          </p:cNvPr>
          <p:cNvSpPr>
            <a:spLocks noGrp="1"/>
          </p:cNvSpPr>
          <p:nvPr>
            <p:ph type="sldNum" sz="quarter" idx="12"/>
          </p:nvPr>
        </p:nvSpPr>
        <p:spPr/>
        <p:txBody>
          <a:bodyPr/>
          <a:lstStyle/>
          <a:p>
            <a:fld id="{1E080EAA-7BFB-FD42-850D-F3985290BD01}" type="slidenum">
              <a:rPr kumimoji="1" lang="ja-JP" altLang="en-US" smtClean="0"/>
              <a:t>8</a:t>
            </a:fld>
            <a:endParaRPr kumimoji="1" lang="ja-JP" altLang="en-US"/>
          </a:p>
        </p:txBody>
      </p:sp>
    </p:spTree>
    <p:extLst>
      <p:ext uri="{BB962C8B-B14F-4D97-AF65-F5344CB8AC3E}">
        <p14:creationId xmlns:p14="http://schemas.microsoft.com/office/powerpoint/2010/main" val="183162916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4A3541878C559E489C716CB0F675BDC1" ma:contentTypeVersion="16" ma:contentTypeDescription="新しいドキュメントを作成します。" ma:contentTypeScope="" ma:versionID="ac9576ebeac34d9fa836bb77fa2dac0e">
  <xsd:schema xmlns:xsd="http://www.w3.org/2001/XMLSchema" xmlns:xs="http://www.w3.org/2001/XMLSchema" xmlns:p="http://schemas.microsoft.com/office/2006/metadata/properties" xmlns:ns2="313dae9c-55ad-4c36-bb32-412dd15db9bd" xmlns:ns3="10be3460-9752-49b0-8c5e-c2f1d83cc0ff" targetNamespace="http://schemas.microsoft.com/office/2006/metadata/properties" ma:root="true" ma:fieldsID="46a71aabf50ea12c8a31939d61899872" ns2:_="" ns3:_="">
    <xsd:import namespace="313dae9c-55ad-4c36-bb32-412dd15db9bd"/>
    <xsd:import namespace="10be3460-9752-49b0-8c5e-c2f1d83cc0f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3:TaxCatchAll" minOccurs="0"/>
                <xsd:element ref="ns2:MediaServiceOCR" minOccurs="0"/>
                <xsd:element ref="ns2:lcf76f155ced4ddcb4097134ff3c332f"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3dae9c-55ad-4c36-bb32-412dd15db9b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description="" ma:hidden="true" ma:indexed="true" ma:internalName="MediaServiceDateTaken" ma:readOnly="true">
      <xsd:simpleType>
        <xsd:restriction base="dms:Text"/>
      </xsd:simpleType>
    </xsd:element>
    <xsd:element name="MediaServiceObjectDetectorVersions" ma:index="12" nillable="true" ma:displayName="MediaServiceObjectDetectorVersions" ma:description=""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OCR" ma:index="17"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Location" ma:index="20" nillable="true" ma:displayName="Location" ma:description="" ma:indexed="true" ma:internalName="MediaServiceLocation" ma:readOnly="true">
      <xsd:simpleType>
        <xsd:restriction base="dms:Text"/>
      </xsd:simpleType>
    </xsd:element>
    <xsd:element name="MediaServiceBillingMetadata" ma:index="21"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0be3460-9752-49b0-8c5e-c2f1d83cc0ff"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256f963b-e234-45d4-a2ba-17acdd02ad15}" ma:internalName="TaxCatchAll" ma:showField="CatchAllData" ma:web="10be3460-9752-49b0-8c5e-c2f1d83cc0f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10be3460-9752-49b0-8c5e-c2f1d83cc0ff" xsi:nil="true"/>
    <lcf76f155ced4ddcb4097134ff3c332f xmlns="313dae9c-55ad-4c36-bb32-412dd15db9b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F485015-4A4A-4EBD-B895-4E18FF263021}"/>
</file>

<file path=customXml/itemProps2.xml><?xml version="1.0" encoding="utf-8"?>
<ds:datastoreItem xmlns:ds="http://schemas.openxmlformats.org/officeDocument/2006/customXml" ds:itemID="{C44FD2F2-2870-4B08-8C8A-8A970CBAD13D}"/>
</file>

<file path=customXml/itemProps3.xml><?xml version="1.0" encoding="utf-8"?>
<ds:datastoreItem xmlns:ds="http://schemas.openxmlformats.org/officeDocument/2006/customXml" ds:itemID="{881A402C-53FD-4CD8-8743-A648C23ECADF}"/>
</file>

<file path=docProps/app.xml><?xml version="1.0" encoding="utf-8"?>
<Properties xmlns="http://schemas.openxmlformats.org/officeDocument/2006/extended-properties" xmlns:vt="http://schemas.openxmlformats.org/officeDocument/2006/docPropsVTypes">
  <Words>2770</Words>
  <PresentationFormat>Widescreen</PresentationFormat>
  <Paragraphs>255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テーマ</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0x0101004A3541878C559E489C716CB0F675BDC1</vt:lpwstr>
  </property>
</Properties>
</file>