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64E571A-76E9-1A32-2093-F9F8AF69D977}" name="Jiro Fukuda" initials="JF" userId="09370dde824b70cd" providerId="Windows Live"/>
  <p188:author id="{916E154A-6B20-1F48-EDF6-317A00A3FB29}" name="英司 狩野" initials="英狩" userId="d7358cc3e131e28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3E0C3-75AE-4F55-1DB4-1A7B9787EA7B}" v="3" dt="2025-03-31T00:49:56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39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revisionInfo.xml" Type="http://schemas.microsoft.com/office/2015/10/relationships/revisionInfo"/><Relationship Id="rId11" Target="authors.xml" Type="http://schemas.microsoft.com/office/2018/10/relationships/authors"/><Relationship Id="rId12" Target="../customXml/item1.xml" Type="http://schemas.openxmlformats.org/officeDocument/2006/relationships/customXml"/><Relationship Id="rId13" Target="../customXml/item2.xml" Type="http://schemas.openxmlformats.org/officeDocument/2006/relationships/customXml"/><Relationship Id="rId14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changesInfos/changesInfo1.xml" Type="http://schemas.microsoft.com/office/2016/11/relationships/changes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狩野英司" userId="S::kano@dslink.onmicrosoft.com::08f115db-3b4a-419e-b380-0c8fc6ac7a36" providerId="AD" clId="Web-{09F3E0C3-75AE-4F55-1DB4-1A7B9787EA7B}"/>
    <pc:docChg chg="modSld">
      <pc:chgData name="狩野英司" userId="S::kano@dslink.onmicrosoft.com::08f115db-3b4a-419e-b380-0c8fc6ac7a36" providerId="AD" clId="Web-{09F3E0C3-75AE-4F55-1DB4-1A7B9787EA7B}" dt="2025-03-31T00:49:56.417" v="1"/>
      <pc:docMkLst>
        <pc:docMk/>
      </pc:docMkLst>
      <pc:sldChg chg="delSp modSp">
        <pc:chgData name="狩野英司" userId="S::kano@dslink.onmicrosoft.com::08f115db-3b4a-419e-b380-0c8fc6ac7a36" providerId="AD" clId="Web-{09F3E0C3-75AE-4F55-1DB4-1A7B9787EA7B}" dt="2025-03-31T00:49:56.417" v="1"/>
        <pc:sldMkLst>
          <pc:docMk/>
          <pc:sldMk cId="3589541179" sldId="257"/>
        </pc:sldMkLst>
        <pc:spChg chg="del">
          <ac:chgData name="狩野英司" userId="S::kano@dslink.onmicrosoft.com::08f115db-3b4a-419e-b380-0c8fc6ac7a36" providerId="AD" clId="Web-{09F3E0C3-75AE-4F55-1DB4-1A7B9787EA7B}" dt="2025-03-31T00:49:56.417" v="1"/>
          <ac:spMkLst>
            <pc:docMk/>
            <pc:sldMk cId="3589541179" sldId="257"/>
            <ac:spMk id="2" creationId="{A1AA4F2E-E2C0-B77D-AC3B-D012C7FCCEE1}"/>
          </ac:spMkLst>
        </pc:spChg>
        <pc:spChg chg="mod">
          <ac:chgData name="狩野英司" userId="S::kano@dslink.onmicrosoft.com::08f115db-3b4a-419e-b380-0c8fc6ac7a36" providerId="AD" clId="Web-{09F3E0C3-75AE-4F55-1DB4-1A7B9787EA7B}" dt="2025-03-31T00:49:54.433" v="0" actId="20577"/>
          <ac:spMkLst>
            <pc:docMk/>
            <pc:sldMk cId="3589541179" sldId="257"/>
            <ac:spMk id="4" creationId="{150AE4F8-3E0D-7686-8D73-C8CDB9A1B7FB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C3FB8-56D2-459C-AA94-157C479568F5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CE8AC-F997-46F3-8F22-7064C234C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31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DD128-5FB0-4461-8D98-9FE5BDE934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8847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9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7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16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7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5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2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9612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10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50AE4F8-3E0D-7686-8D73-C8CDB9A1B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ja-JP" altLang="en-US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9800" dirty="0">
                <a:latin typeface="游ゴシック"/>
                <a:ea typeface="游ゴシック"/>
              </a:rPr>
              <a:t>CVCA</a:t>
            </a:r>
            <a:br>
              <a:rPr lang="en-US" altLang="ja-JP" sz="5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2700">
                <a:latin typeface="游ゴシック"/>
                <a:ea typeface="游ゴシック"/>
              </a:rPr>
              <a:t>（顧客価値連鎖分析</a:t>
            </a:r>
            <a:r>
              <a:rPr lang="en-US" altLang="ja-JP" sz="2700" dirty="0">
                <a:latin typeface="游ゴシック"/>
                <a:ea typeface="游ゴシック"/>
              </a:rPr>
              <a:t>:</a:t>
            </a:r>
            <a:r>
              <a:rPr lang="ja-JP" altLang="en-US" sz="2700" dirty="0">
                <a:latin typeface="游ゴシック"/>
                <a:ea typeface="游ゴシック"/>
              </a:rPr>
              <a:t> </a:t>
            </a:r>
            <a:r>
              <a:rPr lang="en-US" altLang="ja-JP" sz="2700" dirty="0">
                <a:latin typeface="游ゴシック"/>
                <a:ea typeface="游ゴシック"/>
              </a:rPr>
              <a:t>Customer Value Chain Analysis</a:t>
            </a:r>
            <a:r>
              <a:rPr lang="ja-JP" altLang="en-US" sz="2700" dirty="0">
                <a:latin typeface="游ゴシック"/>
                <a:ea typeface="游ゴシック"/>
              </a:rPr>
              <a:t>）</a:t>
            </a:r>
            <a:br>
              <a:rPr lang="en-US" altLang="ja-JP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dirty="0">
                <a:latin typeface="游ゴシック"/>
                <a:ea typeface="游ゴシック"/>
              </a:rPr>
              <a:t>ワークシート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887A78B-9E16-4758-9936-B65AB7E2F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月版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福田次郎（横浜市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CIO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補佐監）</a:t>
            </a:r>
          </a:p>
        </p:txBody>
      </p:sp>
    </p:spTree>
    <p:extLst>
      <p:ext uri="{BB962C8B-B14F-4D97-AF65-F5344CB8AC3E}">
        <p14:creationId xmlns:p14="http://schemas.microsoft.com/office/powerpoint/2010/main" val="358954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FBEED-A5F5-291F-4C14-1192838420EF}"/>
              </a:ext>
            </a:extLst>
          </p:cNvPr>
          <p:cNvSpPr/>
          <p:nvPr/>
        </p:nvSpPr>
        <p:spPr>
          <a:xfrm>
            <a:off x="0" y="0"/>
            <a:ext cx="4826301" cy="4322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rtlCol="0" anchor="ctr">
            <a:spAutoFit/>
          </a:bodyPr>
          <a:lstStyle/>
          <a:p>
            <a:r>
              <a:rPr kumimoji="1"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ワークシート：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CVCA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1533919" y="2462848"/>
            <a:ext cx="1650249" cy="1082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</a:t>
            </a:r>
            <a:endParaRPr kumimoji="1" lang="ja-JP" alt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4267200" y="2462848"/>
            <a:ext cx="1650249" cy="1082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◇◇◇◇</a:t>
            </a:r>
            <a:endParaRPr kumimoji="1" lang="ja-JP" alt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3281435" y="2824494"/>
            <a:ext cx="833365" cy="52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3281435" y="3140852"/>
            <a:ext cx="833365" cy="52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184168" y="2406710"/>
            <a:ext cx="1079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①□□□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58367" y="3192726"/>
            <a:ext cx="1272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\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△△△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74523" y="688927"/>
            <a:ext cx="4366688" cy="42711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ステークホルダー（人や組織）を円または四角で表し、名称を記入します。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ステークホルダー間でやりとりされる、「物品」「金銭」「サービス」「情報」などの「取引」を、その方向で矢印で表し、内容を記載します。金銭は「￥」を付けると良いでしょう。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流れが判るように「取引」の順序に番号をつけます。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検討しているサービスを提供する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主体（例えば、当該行政サービスを提供する担当部署）を中心に、関係者を周辺に配置すると描きやすくなります。</a:t>
            </a:r>
            <a:endParaRPr kumimoji="1"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サービスの受益者だけでなく、サービスの提供に不可欠な関係者、サービスに関わると良い関係者など、必要なステークホルダーを過不足なく追記します。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38492"/>
              </p:ext>
            </p:extLst>
          </p:nvPr>
        </p:nvGraphicFramePr>
        <p:xfrm>
          <a:off x="4914901" y="216110"/>
          <a:ext cx="64988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8872">
                  <a:extLst>
                    <a:ext uri="{9D8B030D-6E8A-4147-A177-3AD203B41FA5}">
                      <a16:colId xmlns:a16="http://schemas.microsoft.com/office/drawing/2014/main" val="46823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プロジェクト名：　　　　　　　  日付：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NAME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177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6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541878C559E489C716CB0F675BDC1" ma:contentTypeVersion="16" ma:contentTypeDescription="新しいドキュメントを作成します。" ma:contentTypeScope="" ma:versionID="ac9576ebeac34d9fa836bb77fa2dac0e">
  <xsd:schema xmlns:xsd="http://www.w3.org/2001/XMLSchema" xmlns:xs="http://www.w3.org/2001/XMLSchema" xmlns:p="http://schemas.microsoft.com/office/2006/metadata/properties" xmlns:ns2="313dae9c-55ad-4c36-bb32-412dd15db9bd" xmlns:ns3="10be3460-9752-49b0-8c5e-c2f1d83cc0ff" targetNamespace="http://schemas.microsoft.com/office/2006/metadata/properties" ma:root="true" ma:fieldsID="46a71aabf50ea12c8a31939d61899872" ns2:_="" ns3:_="">
    <xsd:import namespace="313dae9c-55ad-4c36-bb32-412dd15db9bd"/>
    <xsd:import namespace="10be3460-9752-49b0-8c5e-c2f1d83cc0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MediaServiceOCR" minOccurs="0"/>
                <xsd:element ref="ns2:lcf76f155ced4ddcb4097134ff3c332f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dae9c-55ad-4c36-bb32-412dd15d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e3460-9752-49b0-8c5e-c2f1d83cc0f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56f963b-e234-45d4-a2ba-17acdd02ad15}" ma:internalName="TaxCatchAll" ma:showField="CatchAllData" ma:web="10be3460-9752-49b0-8c5e-c2f1d83cc0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0be3460-9752-49b0-8c5e-c2f1d83cc0ff" xsi:nil="true"/>
    <lcf76f155ced4ddcb4097134ff3c332f xmlns="313dae9c-55ad-4c36-bb32-412dd15db9b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CC0055-608F-4F89-BC5F-BE7BB4C3D11E}"/>
</file>

<file path=customXml/itemProps2.xml><?xml version="1.0" encoding="utf-8"?>
<ds:datastoreItem xmlns:ds="http://schemas.openxmlformats.org/officeDocument/2006/customXml" ds:itemID="{B14CE5FC-B7C7-46E3-9661-AC8679B778F7}"/>
</file>

<file path=customXml/itemProps3.xml><?xml version="1.0" encoding="utf-8"?>
<ds:datastoreItem xmlns:ds="http://schemas.openxmlformats.org/officeDocument/2006/customXml" ds:itemID="{180C8510-D58D-41D2-AA00-CB957D355DDF}"/>
</file>

<file path=docProps/app.xml><?xml version="1.0" encoding="utf-8"?>
<Properties xmlns="http://schemas.openxmlformats.org/officeDocument/2006/extended-properties" xmlns:vt="http://schemas.openxmlformats.org/officeDocument/2006/docPropsVTypes">
  <Words>228</Words>
  <PresentationFormat>Widescreen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 CVCA （顧客価値連鎖分析: Customer Value Chain Analysis） ワークシート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0x0101004A3541878C559E489C716CB0F675BDC1</vt:lpwstr>
  </property>
</Properties>
</file>