
<file path=[Content_Types].xml><?xml version="1.0" encoding="utf-8"?>
<Types xmlns="http://schemas.openxmlformats.org/package/2006/content-types">
  <Default ContentType="application/x-fontdata" Extension="fntdata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5143500" type="screen16x9"/>
  <p:notesSz cx="6858000" cy="9144000"/>
  <p:embeddedFontLst>
    <p:embeddedFont>
      <p:font typeface="Yu Gothic UI" panose="020B0500000000000000" pitchFamily="34" charset="-128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16E154A-6B20-1F48-EDF6-317A00A3FB29}" name="英司 狩野" initials="英狩" userId="d7358cc3e131e28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F1DDAE-F8EF-D668-117B-1B4FCED43664}" v="31" dt="2025-03-29T02:27:53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05"/>
  </p:normalViewPr>
  <p:slideViewPr>
    <p:cSldViewPr snapToGrid="0">
      <p:cViewPr varScale="1">
        <p:scale>
          <a:sx n="87" d="100"/>
          <a:sy n="87" d="100"/>
        </p:scale>
        <p:origin x="87" y="4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changesInfos/changesInfo1.xml" Type="http://schemas.microsoft.com/office/2016/11/relationships/changesInfo"/><Relationship Id="rId14" Target="revisionInfo.xml" Type="http://schemas.microsoft.com/office/2015/10/relationships/revisionInfo"/><Relationship Id="rId15" Target="authors.xml" Type="http://schemas.microsoft.com/office/2018/10/relationships/authors"/><Relationship Id="rId16" Target="../customXml/item1.xml" Type="http://schemas.openxmlformats.org/officeDocument/2006/relationships/customXml"/><Relationship Id="rId17" Target="../customXml/item2.xml" Type="http://schemas.openxmlformats.org/officeDocument/2006/relationships/customXml"/><Relationship Id="rId18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notesMasters/notesMaster1.xml" Type="http://schemas.openxmlformats.org/officeDocument/2006/relationships/notesMaster"/><Relationship Id="rId7" Target="fonts/font1.fntdata" Type="http://schemas.openxmlformats.org/officeDocument/2006/relationships/font"/><Relationship Id="rId8" Target="fonts/font2.fntdata" Type="http://schemas.openxmlformats.org/officeDocument/2006/relationships/font"/><Relationship Id="rId9" Target="presProps.xml" Type="http://schemas.openxmlformats.org/officeDocument/2006/relationships/pres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狩野英司" userId="S::kano@dslink.onmicrosoft.com::08f115db-3b4a-419e-b380-0c8fc6ac7a36" providerId="AD" clId="Web-{6CF1DDAE-F8EF-D668-117B-1B4FCED43664}"/>
    <pc:docChg chg="modSld">
      <pc:chgData name="狩野英司" userId="S::kano@dslink.onmicrosoft.com::08f115db-3b4a-419e-b380-0c8fc6ac7a36" providerId="AD" clId="Web-{6CF1DDAE-F8EF-D668-117B-1B4FCED43664}" dt="2025-03-29T02:27:50.334" v="23" actId="20577"/>
      <pc:docMkLst>
        <pc:docMk/>
      </pc:docMkLst>
      <pc:sldChg chg="modSp">
        <pc:chgData name="狩野英司" userId="S::kano@dslink.onmicrosoft.com::08f115db-3b4a-419e-b380-0c8fc6ac7a36" providerId="AD" clId="Web-{6CF1DDAE-F8EF-D668-117B-1B4FCED43664}" dt="2025-03-29T02:27:50.334" v="23" actId="20577"/>
        <pc:sldMkLst>
          <pc:docMk/>
          <pc:sldMk cId="0" sldId="257"/>
        </pc:sldMkLst>
        <pc:spChg chg="mod">
          <ac:chgData name="狩野英司" userId="S::kano@dslink.onmicrosoft.com::08f115db-3b4a-419e-b380-0c8fc6ac7a36" providerId="AD" clId="Web-{6CF1DDAE-F8EF-D668-117B-1B4FCED43664}" dt="2025-03-29T02:27:50.334" v="23" actId="20577"/>
          <ac:spMkLst>
            <pc:docMk/>
            <pc:sldMk cId="0" sldId="257"/>
            <ac:spMk id="63" creationId="{00000000-0000-0000-0000-000000000000}"/>
          </ac:spMkLst>
        </pc:spChg>
        <pc:spChg chg="mod">
          <ac:chgData name="狩野英司" userId="S::kano@dslink.onmicrosoft.com::08f115db-3b4a-419e-b380-0c8fc6ac7a36" providerId="AD" clId="Web-{6CF1DDAE-F8EF-D668-117B-1B4FCED43664}" dt="2025-03-29T02:27:42.255" v="22" actId="20577"/>
          <ac:spMkLst>
            <pc:docMk/>
            <pc:sldMk cId="0" sldId="257"/>
            <ac:spMk id="6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88485408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88485408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388485408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388485408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3884854085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3884854085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884c21dd3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3884c21dd3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127975" y="1164725"/>
            <a:ext cx="6232800" cy="24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 ExtraBold"/>
                <a:sym typeface="Raleway ExtraBold"/>
              </a:rPr>
              <a:t>部門横断型協働の</a:t>
            </a:r>
            <a:endParaRPr sz="4200" dirty="0">
              <a:solidFill>
                <a:srgbClr val="15335C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Raleway ExtraBold"/>
              <a:sym typeface="Raleway Extra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 ExtraBold"/>
                <a:sym typeface="Raleway ExtraBold"/>
              </a:rPr>
              <a:t>デザイン</a:t>
            </a:r>
            <a:endParaRPr sz="4200" dirty="0">
              <a:solidFill>
                <a:srgbClr val="15335C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Raleway ExtraBold"/>
              <a:sym typeface="Raleway Extra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30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"/>
                <a:sym typeface="Raleway"/>
              </a:rPr>
            </a:br>
            <a:r>
              <a:rPr lang="en" sz="30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"/>
                <a:sym typeface="Raleway"/>
              </a:rPr>
              <a:t>ワークシート</a:t>
            </a:r>
            <a:endParaRPr sz="3000" dirty="0">
              <a:solidFill>
                <a:srgbClr val="15335C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Raleway"/>
              <a:sym typeface="Raleway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127975" y="3571875"/>
            <a:ext cx="47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 Medium"/>
                <a:sym typeface="Raleway Medium"/>
              </a:rPr>
              <a:t>2025</a:t>
            </a:r>
            <a:r>
              <a:rPr lang="ja-JP" altLang="en-US" sz="18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 Medium"/>
                <a:sym typeface="Raleway Medium"/>
              </a:rPr>
              <a:t>年</a:t>
            </a:r>
            <a:r>
              <a:rPr lang="en-US" altLang="ja-JP" sz="18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 Medium"/>
                <a:sym typeface="Raleway Medium"/>
              </a:rPr>
              <a:t>3</a:t>
            </a:r>
            <a:r>
              <a:rPr lang="ja-JP" altLang="en-US" sz="1800" dirty="0">
                <a:solidFill>
                  <a:srgbClr val="15335C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 Medium"/>
                <a:sym typeface="Raleway Medium"/>
              </a:rPr>
              <a:t>月</a:t>
            </a:r>
            <a:endParaRPr sz="1800" dirty="0">
              <a:solidFill>
                <a:srgbClr val="15335C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Raleway Medium"/>
              <a:sym typeface="Raleway Medium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1251200" y="4461700"/>
            <a:ext cx="6564600" cy="0"/>
          </a:xfrm>
          <a:prstGeom prst="straightConnector1">
            <a:avLst/>
          </a:prstGeom>
          <a:noFill/>
          <a:ln w="28575" cap="flat" cmpd="sng">
            <a:solidFill>
              <a:srgbClr val="15335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500" y="324525"/>
            <a:ext cx="1359925" cy="46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222075"/>
            <a:ext cx="1666500" cy="318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公開文書名：</a:t>
            </a: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>
              <a:lnSpc>
                <a:spcPct val="114999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 dirty="0" err="1">
                <a:latin typeface="Yu Gothic UI"/>
                <a:ea typeface="Yu Gothic UI"/>
              </a:rPr>
              <a:t>制作者</a:t>
            </a:r>
            <a:r>
              <a:rPr lang="en" sz="1000" dirty="0">
                <a:latin typeface="Yu Gothic UI"/>
                <a:ea typeface="Yu Gothic UI"/>
              </a:rPr>
              <a:t>：</a:t>
            </a:r>
            <a:endParaRPr sz="1000" dirty="0">
              <a:latin typeface="Yu Gothic UI"/>
              <a:ea typeface="Yu Gothic U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公開年度：</a:t>
            </a: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ja-JP" altLang="en" sz="1000">
                <a:latin typeface="Yu Gothic UI"/>
                <a:ea typeface="Yu Gothic UI"/>
              </a:rPr>
              <a:t>バージョン情報</a:t>
            </a:r>
            <a:r>
              <a:rPr lang="en" sz="1000" dirty="0">
                <a:latin typeface="Yu Gothic UI"/>
                <a:ea typeface="Yu Gothic UI"/>
              </a:rPr>
              <a:t>：</a:t>
            </a:r>
            <a:endParaRPr sz="1000" dirty="0">
              <a:latin typeface="Yu Gothic UI"/>
              <a:ea typeface="Yu Gothic U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4735363"/>
            <a:ext cx="724850" cy="2493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5" name="Google Shape;65;p14"/>
          <p:cNvCxnSpPr/>
          <p:nvPr/>
        </p:nvCxnSpPr>
        <p:spPr>
          <a:xfrm>
            <a:off x="1248550" y="4860013"/>
            <a:ext cx="7011900" cy="0"/>
          </a:xfrm>
          <a:prstGeom prst="straightConnector1">
            <a:avLst/>
          </a:prstGeom>
          <a:noFill/>
          <a:ln w="9525" cap="flat" cmpd="sng">
            <a:solidFill>
              <a:srgbClr val="15335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1856225" y="916550"/>
            <a:ext cx="3345900" cy="349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部門横断型協働のデザイン　ワークシート</a:t>
            </a:r>
          </a:p>
          <a:p>
            <a:pPr marL="0" lvl="0" indent="0" algn="l">
              <a:lnSpc>
                <a:spcPct val="114999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 dirty="0" err="1">
                <a:latin typeface="Yu Gothic UI"/>
                <a:ea typeface="Yu Gothic UI"/>
              </a:rPr>
              <a:t>ラスムス・バルダ</a:t>
            </a:r>
            <a:r>
              <a:rPr lang="en" sz="1000" dirty="0">
                <a:latin typeface="Yu Gothic UI"/>
                <a:ea typeface="Yu Gothic UI"/>
              </a:rPr>
              <a:t>ー（Rasmus Balder）</a:t>
            </a:r>
            <a:endParaRPr sz="1000" dirty="0">
              <a:latin typeface="Yu Gothic UI"/>
              <a:ea typeface="Yu Gothic U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メッテ・ノーマーク（Mette Nørmark）</a:t>
            </a: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エスベン・グロンデル（Esben Grøndal）</a:t>
            </a: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indent="0">
              <a:lnSpc>
                <a:spcPct val="114999"/>
              </a:lnSpc>
              <a:spcBef>
                <a:spcPts val="1200"/>
              </a:spcBef>
              <a:buNone/>
            </a:pPr>
            <a:endParaRPr lang="en" sz="1000" dirty="0">
              <a:latin typeface="Yu Gothic UI"/>
              <a:ea typeface="Yu Gothic U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 dirty="0">
                <a:latin typeface="Yu Gothic UI"/>
                <a:ea typeface="Yu Gothic UI"/>
              </a:rPr>
              <a:t>2025年3</a:t>
            </a:r>
            <a:r>
              <a:rPr lang="ja-JP" altLang="en-US" sz="1000" dirty="0">
                <a:latin typeface="Yu Gothic UI"/>
                <a:ea typeface="Yu Gothic UI"/>
              </a:rPr>
              <a:t>月</a:t>
            </a:r>
            <a:endParaRPr sz="100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marL="0" lvl="0" indent="0" algn="l" rtl="0">
              <a:lnSpc>
                <a:spcPct val="114999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000" dirty="0">
                <a:latin typeface="Yu Gothic UI"/>
                <a:ea typeface="Yu Gothic UI"/>
              </a:rPr>
              <a:t>バージョン 0.1（ベータ版）</a:t>
            </a:r>
            <a:endParaRPr sz="1000" dirty="0">
              <a:latin typeface="Yu Gothic UI"/>
              <a:ea typeface="Yu Gothic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/>
          <p:nvPr/>
        </p:nvSpPr>
        <p:spPr>
          <a:xfrm>
            <a:off x="396325" y="1121700"/>
            <a:ext cx="2718600" cy="3638400"/>
          </a:xfrm>
          <a:prstGeom prst="foldedCorner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999999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「設定」は課題の背景</a:t>
            </a:r>
            <a:endParaRPr sz="900">
              <a:solidFill>
                <a:srgbClr val="999999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3255000" y="1121700"/>
            <a:ext cx="2718600" cy="3655200"/>
          </a:xfrm>
          <a:prstGeom prst="foldedCorner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999999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「対立」は課題の本質や要素</a:t>
            </a:r>
            <a:endParaRPr sz="900">
              <a:solidFill>
                <a:srgbClr val="999999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6113700" y="1121775"/>
            <a:ext cx="2718600" cy="3655200"/>
          </a:xfrm>
          <a:prstGeom prst="foldedCorner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999999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「解決」は課題の解決策、または本ケースでのストーリーの構成においては、この段階は問題の現在の「状況（現状）」を指す。</a:t>
            </a:r>
            <a:endParaRPr sz="900">
              <a:solidFill>
                <a:srgbClr val="999999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311696" y="721496"/>
            <a:ext cx="1533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設定</a:t>
            </a:r>
            <a:endParaRPr b="1">
              <a:solidFill>
                <a:schemeClr val="dk2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3167835" y="721502"/>
            <a:ext cx="1533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対立</a:t>
            </a:r>
            <a:endParaRPr b="1">
              <a:solidFill>
                <a:schemeClr val="dk2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6023950" y="721502"/>
            <a:ext cx="1533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現状</a:t>
            </a:r>
            <a:endParaRPr b="1">
              <a:solidFill>
                <a:schemeClr val="dk2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311700" y="148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420" dirty="0">
                <a:latin typeface="Yu Gothic UI" panose="020B0500000000000000" pitchFamily="34" charset="-128"/>
                <a:ea typeface="Yu Gothic UI" panose="020B0500000000000000" pitchFamily="34" charset="-128"/>
              </a:rPr>
              <a:t>5.1 課題の兆候</a:t>
            </a:r>
            <a:r>
              <a:rPr lang="ja-JP" altLang="en-US" sz="1420" dirty="0">
                <a:latin typeface="Yu Gothic UI" panose="020B0500000000000000" pitchFamily="34" charset="-128"/>
                <a:ea typeface="Yu Gothic UI" panose="020B0500000000000000" pitchFamily="34" charset="-128"/>
              </a:rPr>
              <a:t>の察知（フェーズ１）</a:t>
            </a:r>
            <a:endParaRPr sz="142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311700" y="375625"/>
            <a:ext cx="85206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dirty="0">
                <a:latin typeface="Yu Gothic UI" panose="020B0500000000000000" pitchFamily="34" charset="-128"/>
                <a:ea typeface="Yu Gothic UI" panose="020B0500000000000000" pitchFamily="34" charset="-128"/>
                <a:cs typeface="Raleway"/>
                <a:sym typeface="Raleway"/>
              </a:rPr>
              <a:t>ワークシート</a:t>
            </a:r>
            <a:endParaRPr sz="1050" dirty="0">
              <a:latin typeface="Yu Gothic UI" panose="020B0500000000000000" pitchFamily="34" charset="-128"/>
              <a:ea typeface="Yu Gothic UI" panose="020B0500000000000000" pitchFamily="34" charset="-128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fld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3" name="Google Shape;143;p16"/>
          <p:cNvSpPr/>
          <p:nvPr/>
        </p:nvSpPr>
        <p:spPr>
          <a:xfrm>
            <a:off x="2642339" y="3438660"/>
            <a:ext cx="18744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4724128" y="3438660"/>
            <a:ext cx="18744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5" name="Google Shape;145;p16"/>
          <p:cNvSpPr/>
          <p:nvPr/>
        </p:nvSpPr>
        <p:spPr>
          <a:xfrm>
            <a:off x="6805917" y="3438660"/>
            <a:ext cx="18744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2847301" y="2028108"/>
            <a:ext cx="14643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4929091" y="2028108"/>
            <a:ext cx="14643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7010899" y="2028108"/>
            <a:ext cx="14643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2988738" y="617602"/>
            <a:ext cx="11811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5070506" y="617602"/>
            <a:ext cx="11811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7152316" y="617602"/>
            <a:ext cx="1181100" cy="1170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2" name="Google Shape;152;p16"/>
          <p:cNvSpPr/>
          <p:nvPr/>
        </p:nvSpPr>
        <p:spPr>
          <a:xfrm>
            <a:off x="2642339" y="215426"/>
            <a:ext cx="6037800" cy="284100"/>
          </a:xfrm>
          <a:prstGeom prst="rect">
            <a:avLst/>
          </a:prstGeom>
          <a:solidFill>
            <a:srgbClr val="1533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課題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2642475" y="4670802"/>
            <a:ext cx="1874400" cy="284100"/>
          </a:xfrm>
          <a:prstGeom prst="rect">
            <a:avLst/>
          </a:prstGeom>
          <a:solidFill>
            <a:srgbClr val="47A6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部門 1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4724128" y="4670778"/>
            <a:ext cx="1874400" cy="284100"/>
          </a:xfrm>
          <a:prstGeom prst="rect">
            <a:avLst/>
          </a:prstGeom>
          <a:solidFill>
            <a:srgbClr val="47A6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部門 2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5" name="Google Shape;155;p16"/>
          <p:cNvSpPr/>
          <p:nvPr/>
        </p:nvSpPr>
        <p:spPr>
          <a:xfrm>
            <a:off x="6805781" y="4670778"/>
            <a:ext cx="1874400" cy="284100"/>
          </a:xfrm>
          <a:prstGeom prst="rect">
            <a:avLst/>
          </a:prstGeom>
          <a:solidFill>
            <a:srgbClr val="47A6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部門 3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6" name="Google Shape;156;p16"/>
          <p:cNvSpPr/>
          <p:nvPr/>
        </p:nvSpPr>
        <p:spPr>
          <a:xfrm rot="-5400000">
            <a:off x="1728175" y="3888403"/>
            <a:ext cx="1141800" cy="2715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階層1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7" name="Google Shape;157;p16"/>
          <p:cNvSpPr/>
          <p:nvPr/>
        </p:nvSpPr>
        <p:spPr>
          <a:xfrm rot="-5400000">
            <a:off x="1728175" y="2477875"/>
            <a:ext cx="1141800" cy="2715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階層2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59" name="Google Shape;159;p16"/>
          <p:cNvSpPr/>
          <p:nvPr/>
        </p:nvSpPr>
        <p:spPr>
          <a:xfrm rot="-5400000">
            <a:off x="1728175" y="1067346"/>
            <a:ext cx="1141800" cy="2715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階層3</a:t>
            </a:r>
            <a:endParaRPr sz="1000" b="1">
              <a:solidFill>
                <a:schemeClr val="lt1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60" name="Google Shape;160;p16"/>
          <p:cNvSpPr txBox="1"/>
          <p:nvPr/>
        </p:nvSpPr>
        <p:spPr>
          <a:xfrm>
            <a:off x="311699" y="148800"/>
            <a:ext cx="201733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20" dirty="0">
                <a:latin typeface="Yu Gothic UI" panose="020B0500000000000000" pitchFamily="34" charset="-128"/>
                <a:ea typeface="Yu Gothic UI" panose="020B0500000000000000" pitchFamily="34" charset="-128"/>
              </a:rPr>
              <a:t>5.3 交差的マッピング</a:t>
            </a:r>
            <a:r>
              <a:rPr lang="ja-JP" altLang="en-US" sz="1420" dirty="0">
                <a:latin typeface="Yu Gothic UI" panose="020B0500000000000000" pitchFamily="34" charset="-128"/>
                <a:ea typeface="Yu Gothic UI" panose="020B0500000000000000" pitchFamily="34" charset="-128"/>
              </a:rPr>
              <a:t>（フェーズ３）</a:t>
            </a:r>
            <a:endParaRPr sz="1420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161" name="Google Shape;161;p16"/>
          <p:cNvSpPr txBox="1"/>
          <p:nvPr/>
        </p:nvSpPr>
        <p:spPr>
          <a:xfrm>
            <a:off x="283709" y="544931"/>
            <a:ext cx="1734300" cy="4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dirty="0">
                <a:solidFill>
                  <a:srgbClr val="00000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Raleway"/>
                <a:sym typeface="Raleway"/>
              </a:rPr>
              <a:t>ワークシート</a:t>
            </a:r>
            <a:endParaRPr sz="1050" dirty="0">
              <a:solidFill>
                <a:srgbClr val="00000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3541878C559E489C716CB0F675BDC1" ma:contentTypeVersion="16" ma:contentTypeDescription="新しいドキュメントを作成します。" ma:contentTypeScope="" ma:versionID="ac9576ebeac34d9fa836bb77fa2dac0e">
  <xsd:schema xmlns:xsd="http://www.w3.org/2001/XMLSchema" xmlns:xs="http://www.w3.org/2001/XMLSchema" xmlns:p="http://schemas.microsoft.com/office/2006/metadata/properties" xmlns:ns2="313dae9c-55ad-4c36-bb32-412dd15db9bd" xmlns:ns3="10be3460-9752-49b0-8c5e-c2f1d83cc0ff" targetNamespace="http://schemas.microsoft.com/office/2006/metadata/properties" ma:root="true" ma:fieldsID="46a71aabf50ea12c8a31939d61899872" ns2:_="" ns3:_="">
    <xsd:import namespace="313dae9c-55ad-4c36-bb32-412dd15db9bd"/>
    <xsd:import namespace="10be3460-9752-49b0-8c5e-c2f1d83cc0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dae9c-55ad-4c36-bb32-412dd15d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e3460-9752-49b0-8c5e-c2f1d83cc0f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56f963b-e234-45d4-a2ba-17acdd02ad15}" ma:internalName="TaxCatchAll" ma:showField="CatchAllData" ma:web="10be3460-9752-49b0-8c5e-c2f1d83cc0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be3460-9752-49b0-8c5e-c2f1d83cc0ff" xsi:nil="true"/>
    <lcf76f155ced4ddcb4097134ff3c332f xmlns="313dae9c-55ad-4c36-bb32-412dd15db9b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8172057-2E0F-4AAE-B6C9-7E8E38C51539}"/>
</file>

<file path=customXml/itemProps2.xml><?xml version="1.0" encoding="utf-8"?>
<ds:datastoreItem xmlns:ds="http://schemas.openxmlformats.org/officeDocument/2006/customXml" ds:itemID="{3898B321-DACE-4FA1-B6B5-A5444A0EFB94}"/>
</file>

<file path=customXml/itemProps3.xml><?xml version="1.0" encoding="utf-8"?>
<ds:datastoreItem xmlns:ds="http://schemas.openxmlformats.org/officeDocument/2006/customXml" ds:itemID="{74E37C56-7546-4646-B5E8-6F45F3046DB7}"/>
</file>

<file path=docProps/app.xml><?xml version="1.0" encoding="utf-8"?>
<Properties xmlns="http://schemas.openxmlformats.org/officeDocument/2006/extended-properties" xmlns:vt="http://schemas.openxmlformats.org/officeDocument/2006/docPropsVTypes">
  <Words>119</Words>
  <PresentationFormat>On-screen Show (16:9)</PresentationFormat>
  <Paragraphs>40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Simple Light</vt:lpstr>
      <vt:lpstr>PowerPoint Presentation</vt:lpstr>
      <vt:lpstr>PowerPoint Presentation</vt:lpstr>
      <vt:lpstr>5.1 課題の兆候の察知（フェーズ１）</vt:lpstr>
      <vt:lpstr>PowerPoint Presentation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0x0101004A3541878C559E489C716CB0F675BDC1</vt:lpwstr>
  </property>
</Properties>
</file>