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74" r:id="rId1"/>
  </p:sldMasterIdLst>
  <p:notesMasterIdLst>
    <p:notesMasterId r:id="rId4"/>
  </p:notesMasterIdLst>
  <p:sldIdLst>
    <p:sldId id="324" r:id="rId2"/>
    <p:sldId id="325" r:id="rId3"/>
  </p:sldIdLst>
  <p:sldSz cx="9906000" cy="6858000" type="A4"/>
  <p:notesSz cx="6807200" cy="9939338"/>
  <p:custDataLst>
    <p:tags r:id="rId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52" userDrawn="1">
          <p15:clr>
            <a:srgbClr val="A4A3A4"/>
          </p15:clr>
        </p15:guide>
        <p15:guide id="2" pos="309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595959"/>
    <a:srgbClr val="003B83"/>
    <a:srgbClr val="C7DDFF"/>
    <a:srgbClr val="E46C0A"/>
    <a:srgbClr val="ED7D31"/>
    <a:srgbClr val="AE5A21"/>
    <a:srgbClr val="788EA9"/>
    <a:srgbClr val="FFE1E1"/>
    <a:srgbClr val="FFA7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875F72-6AD6-4366-BE8B-AD462B8069AA}" v="3" dt="2025-04-18T09:38:05.689"/>
    <p1510:client id="{17C65172-DCFC-498B-B14D-2586C79E5AEB}" v="3" dt="2025-04-18T01:51:39.70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3" autoAdjust="0"/>
    <p:restoredTop sz="95354" autoAdjust="0"/>
  </p:normalViewPr>
  <p:slideViewPr>
    <p:cSldViewPr snapToGrid="0">
      <p:cViewPr varScale="1">
        <p:scale>
          <a:sx n="93" d="100"/>
          <a:sy n="93" d="100"/>
        </p:scale>
        <p:origin x="662" y="293"/>
      </p:cViewPr>
      <p:guideLst>
        <p:guide orient="horz" pos="3952"/>
        <p:guide pos="309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tags" Target="tags/tag1.xml"/><Relationship Id="rId15" Type="http://schemas.openxmlformats.org/officeDocument/2006/relationships/customXml" Target="../customXml/item3.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 Id="rId14"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25830FBF-6DD2-46AC-8E2B-561665E39189}" type="datetimeFigureOut">
              <a:rPr kumimoji="1" lang="ja-JP" altLang="en-US" smtClean="0"/>
              <a:t>2025/4/18</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C690FDB8-BBED-40E3-8921-6F64D7CE12BC}" type="slidenum">
              <a:rPr kumimoji="1" lang="ja-JP" altLang="en-US" smtClean="0"/>
              <a:t>‹#›</a:t>
            </a:fld>
            <a:endParaRPr kumimoji="1" lang="ja-JP" altLang="en-US"/>
          </a:p>
        </p:txBody>
      </p:sp>
    </p:spTree>
    <p:extLst>
      <p:ext uri="{BB962C8B-B14F-4D97-AF65-F5344CB8AC3E}">
        <p14:creationId xmlns:p14="http://schemas.microsoft.com/office/powerpoint/2010/main" val="15493254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DCB43C-46BF-4416-8F82-3F8CD6EBF9EC}" type="datetime1">
              <a:rPr kumimoji="1" lang="ja-JP" altLang="en-US" smtClean="0"/>
              <a:t>2025/4/18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174925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98D708-0C33-4625-A7A4-5AC7E737063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C2CFD98-BC90-4B9C-80D0-DD3EACF5FAC8}"/>
              </a:ext>
            </a:extLst>
          </p:cNvPr>
          <p:cNvSpPr>
            <a:spLocks noGrp="1"/>
          </p:cNvSpPr>
          <p:nvPr>
            <p:ph type="dt" sz="half" idx="10"/>
          </p:nvPr>
        </p:nvSpPr>
        <p:spPr/>
        <p:txBody>
          <a:bodyPr/>
          <a:lstStyle/>
          <a:p>
            <a:fld id="{58930D59-849C-44FC-A232-2F0921079289}" type="datetime1">
              <a:rPr kumimoji="1" lang="ja-JP" altLang="en-US" smtClean="0"/>
              <a:t>2025/4/18</a:t>
            </a:fld>
            <a:endParaRPr kumimoji="1" lang="ja-JP" altLang="en-US"/>
          </a:p>
        </p:txBody>
      </p:sp>
      <p:sp>
        <p:nvSpPr>
          <p:cNvPr id="4" name="フッター プレースホルダー 3">
            <a:extLst>
              <a:ext uri="{FF2B5EF4-FFF2-40B4-BE49-F238E27FC236}">
                <a16:creationId xmlns:a16="http://schemas.microsoft.com/office/drawing/2014/main" id="{B68A80A5-280D-4D13-9D2E-A08E2C246D53}"/>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5917520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94EF86-25B8-44ED-BE89-575E3D8ADD73}" type="datetime1">
              <a:rPr kumimoji="1" lang="ja-JP" altLang="en-US" smtClean="0"/>
              <a:t>2025/4/18</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Tree>
    <p:extLst>
      <p:ext uri="{BB962C8B-B14F-4D97-AF65-F5344CB8AC3E}">
        <p14:creationId xmlns:p14="http://schemas.microsoft.com/office/powerpoint/2010/main" val="1911541924"/>
      </p:ext>
    </p:extLst>
  </p:cSld>
  <p:clrMap bg1="lt1" tx1="dk1" bg2="lt2" tx2="dk2" accent1="accent1" accent2="accent2" accent3="accent3" accent4="accent4" accent5="accent5" accent6="accent6" hlink="hlink" folHlink="folHlink"/>
  <p:sldLayoutIdLst>
    <p:sldLayoutId id="2147483675" r:id="rId1"/>
    <p:sldLayoutId id="2147483676" r:id="rId2"/>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8BAC8D-4228-4220-1533-A5CAAA39C138}"/>
            </a:ext>
          </a:extLst>
        </p:cNvPr>
        <p:cNvGrpSpPr/>
        <p:nvPr/>
      </p:nvGrpSpPr>
      <p:grpSpPr>
        <a:xfrm>
          <a:off x="0" y="0"/>
          <a:ext cx="0" cy="0"/>
          <a:chOff x="0" y="0"/>
          <a:chExt cx="0" cy="0"/>
        </a:xfrm>
      </p:grpSpPr>
      <p:sp>
        <p:nvSpPr>
          <p:cNvPr id="3" name="正方形/長方形 2">
            <a:extLst>
              <a:ext uri="{FF2B5EF4-FFF2-40B4-BE49-F238E27FC236}">
                <a16:creationId xmlns:a16="http://schemas.microsoft.com/office/drawing/2014/main" id="{8496F407-EEF2-C7ED-F136-7C432E724B28}"/>
              </a:ext>
            </a:extLst>
          </p:cNvPr>
          <p:cNvSpPr/>
          <p:nvPr/>
        </p:nvSpPr>
        <p:spPr>
          <a:xfrm>
            <a:off x="6000" y="88733"/>
            <a:ext cx="9900000" cy="369332"/>
          </a:xfrm>
          <a:prstGeom prst="rect">
            <a:avLst/>
          </a:prstGeom>
        </p:spPr>
        <p:txBody>
          <a:bodyPr wrap="square">
            <a:spAutoFit/>
          </a:bodyPr>
          <a:lstStyle/>
          <a:p>
            <a:pPr algn="ctr" defTabSz="457177">
              <a:defRPr/>
            </a:pPr>
            <a:r>
              <a:rPr lang="ja-JP" altLang="en-US" b="1" kern="100" dirty="0">
                <a:latin typeface="ＭＳ 明朝" panose="02020609040205080304" pitchFamily="17" charset="-128"/>
                <a:ea typeface="ＭＳ 明朝" panose="02020609040205080304" pitchFamily="17" charset="-128"/>
                <a:cs typeface="Times New Roman" panose="02020603050405020304" pitchFamily="18" charset="0"/>
              </a:rPr>
              <a:t>実証件名</a:t>
            </a:r>
          </a:p>
        </p:txBody>
      </p:sp>
      <p:graphicFrame>
        <p:nvGraphicFramePr>
          <p:cNvPr id="80" name="表 79">
            <a:extLst>
              <a:ext uri="{FF2B5EF4-FFF2-40B4-BE49-F238E27FC236}">
                <a16:creationId xmlns:a16="http://schemas.microsoft.com/office/drawing/2014/main" id="{233F6A45-B020-ACBB-7717-6EAEB86FDDC9}"/>
              </a:ext>
            </a:extLst>
          </p:cNvPr>
          <p:cNvGraphicFramePr>
            <a:graphicFrameLocks noGrp="1"/>
          </p:cNvGraphicFramePr>
          <p:nvPr>
            <p:extLst>
              <p:ext uri="{D42A27DB-BD31-4B8C-83A1-F6EECF244321}">
                <p14:modId xmlns:p14="http://schemas.microsoft.com/office/powerpoint/2010/main" val="2885445639"/>
              </p:ext>
            </p:extLst>
          </p:nvPr>
        </p:nvGraphicFramePr>
        <p:xfrm>
          <a:off x="75001" y="497905"/>
          <a:ext cx="9755999" cy="2952720"/>
        </p:xfrm>
        <a:graphic>
          <a:graphicData uri="http://schemas.openxmlformats.org/drawingml/2006/table">
            <a:tbl>
              <a:tblPr firstRow="1" bandRow="1">
                <a:tableStyleId>{F5AB1C69-6EDB-4FF4-983F-18BD219EF322}</a:tableStyleId>
              </a:tblPr>
              <a:tblGrid>
                <a:gridCol w="948037">
                  <a:extLst>
                    <a:ext uri="{9D8B030D-6E8A-4147-A177-3AD203B41FA5}">
                      <a16:colId xmlns:a16="http://schemas.microsoft.com/office/drawing/2014/main" val="20000"/>
                    </a:ext>
                  </a:extLst>
                </a:gridCol>
                <a:gridCol w="3456023">
                  <a:extLst>
                    <a:ext uri="{9D8B030D-6E8A-4147-A177-3AD203B41FA5}">
                      <a16:colId xmlns:a16="http://schemas.microsoft.com/office/drawing/2014/main" val="20001"/>
                    </a:ext>
                  </a:extLst>
                </a:gridCol>
                <a:gridCol w="1050202">
                  <a:extLst>
                    <a:ext uri="{9D8B030D-6E8A-4147-A177-3AD203B41FA5}">
                      <a16:colId xmlns:a16="http://schemas.microsoft.com/office/drawing/2014/main" val="2723707140"/>
                    </a:ext>
                  </a:extLst>
                </a:gridCol>
                <a:gridCol w="4301737">
                  <a:extLst>
                    <a:ext uri="{9D8B030D-6E8A-4147-A177-3AD203B41FA5}">
                      <a16:colId xmlns:a16="http://schemas.microsoft.com/office/drawing/2014/main" val="870812655"/>
                    </a:ext>
                  </a:extLst>
                </a:gridCol>
              </a:tblGrid>
              <a:tr h="21527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実施体制</a:t>
                      </a:r>
                      <a:endParaRPr kumimoji="1" lang="en-US" altLang="ja-JP" sz="1100" b="1" dirty="0">
                        <a:solidFill>
                          <a:schemeClr val="tx1"/>
                        </a:solidFill>
                        <a:latin typeface="ＭＳ 明朝" panose="02020609040205080304" pitchFamily="17" charset="-128"/>
                        <a:ea typeface="ＭＳ 明朝" panose="02020609040205080304" pitchFamily="17"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1" dirty="0">
                          <a:solidFill>
                            <a:schemeClr val="tx1"/>
                          </a:solidFill>
                          <a:latin typeface="ＭＳ 明朝" panose="02020609040205080304" pitchFamily="17" charset="-128"/>
                          <a:ea typeface="ＭＳ 明朝" panose="02020609040205080304" pitchFamily="17" charset="-128"/>
                        </a:rPr>
                        <a:t>（下線：技術開発主体、研究・調査主体）</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u="sng" dirty="0">
                          <a:solidFill>
                            <a:srgbClr val="FF0000"/>
                          </a:solidFill>
                          <a:latin typeface="ＭＳ 明朝" panose="02020609040205080304" pitchFamily="17" charset="-128"/>
                          <a:ea typeface="ＭＳ 明朝" panose="02020609040205080304" pitchFamily="17" charset="-128"/>
                        </a:rPr>
                        <a:t>A</a:t>
                      </a:r>
                      <a:r>
                        <a:rPr kumimoji="0" lang="ja-JP" altLang="en-US" sz="1100" b="0" i="0" u="sng"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社</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B</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社</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株</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C</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社</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株</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1100" b="1" dirty="0">
                          <a:solidFill>
                            <a:schemeClr val="tx1"/>
                          </a:solidFill>
                          <a:latin typeface="ＭＳ 明朝" panose="02020609040205080304" pitchFamily="17" charset="-128"/>
                          <a:ea typeface="ＭＳ 明朝" panose="02020609040205080304" pitchFamily="17" charset="-128"/>
                        </a:rPr>
                        <a:t>技術開発区分</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提案する対策技術について、該当する技術開発区分を</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1</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つ記載すること。（複数の技術開発区分にまたがる場合は、主となる技術開発区分を選択して記載すること。）</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62370">
                <a:tc>
                  <a:txBody>
                    <a:bodyPr/>
                    <a:lstStyle/>
                    <a:p>
                      <a:pPr algn="ctr"/>
                      <a:r>
                        <a:rPr kumimoji="1" lang="ja-JP" altLang="en-US" sz="1100" b="1" dirty="0">
                          <a:solidFill>
                            <a:schemeClr val="tx1"/>
                          </a:solidFill>
                          <a:latin typeface="ＭＳ 明朝" panose="02020609040205080304" pitchFamily="17" charset="-128"/>
                          <a:ea typeface="ＭＳ 明朝" panose="02020609040205080304" pitchFamily="17" charset="-128"/>
                        </a:rPr>
                        <a:t>対策技術</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実証で活用する対策技術について記載。</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対象とする</a:t>
                      </a:r>
                      <a:br>
                        <a:rPr kumimoji="1" lang="en-US" altLang="ja-JP" sz="1100" b="1" dirty="0">
                          <a:solidFill>
                            <a:schemeClr val="tx1"/>
                          </a:solidFill>
                          <a:latin typeface="ＭＳ 明朝" panose="02020609040205080304" pitchFamily="17" charset="-128"/>
                          <a:ea typeface="ＭＳ 明朝" panose="02020609040205080304" pitchFamily="17" charset="-128"/>
                        </a:rPr>
                      </a:br>
                      <a:r>
                        <a:rPr kumimoji="1" lang="ja-JP" altLang="en-US" sz="1100" b="1" dirty="0">
                          <a:solidFill>
                            <a:schemeClr val="tx1"/>
                          </a:solidFill>
                          <a:latin typeface="ＭＳ 明朝" panose="02020609040205080304" pitchFamily="17" charset="-128"/>
                          <a:ea typeface="ＭＳ 明朝" panose="02020609040205080304" pitchFamily="17" charset="-128"/>
                        </a:rPr>
                        <a:t>偽・誤情報</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対象とするインターネット上の偽・誤情報の種類を記載。</a:t>
                      </a:r>
                      <a:endPar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情報の対象</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人、物体、風景 など</a:t>
                      </a:r>
                      <a:endPar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情報の形態</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画像、映像、音声、テキスト など</a:t>
                      </a:r>
                      <a:endPar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24834158"/>
                  </a:ext>
                </a:extLst>
              </a:tr>
              <a:tr h="648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1" dirty="0">
                          <a:solidFill>
                            <a:schemeClr val="tx1"/>
                          </a:solidFill>
                          <a:latin typeface="ＭＳ 明朝" panose="02020609040205080304" pitchFamily="17" charset="-128"/>
                          <a:ea typeface="ＭＳ 明朝" panose="02020609040205080304" pitchFamily="17" charset="-128"/>
                        </a:rPr>
                        <a:t>KPI</a:t>
                      </a:r>
                      <a:endParaRPr kumimoji="1" lang="ja-JP" altLang="en-US" sz="1100" b="1" dirty="0">
                        <a:solidFill>
                          <a:schemeClr val="tx1"/>
                        </a:solidFill>
                        <a:latin typeface="ＭＳ 明朝" panose="02020609040205080304" pitchFamily="17" charset="-128"/>
                        <a:ea typeface="ＭＳ 明朝" panose="02020609040205080304" pitchFamily="17" charset="-128"/>
                      </a:endParaRP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3">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中長期的な成果（アウトカム）目標を記載。</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3550793349"/>
                  </a:ext>
                </a:extLst>
              </a:tr>
              <a:tr h="1116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実証概要</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3">
                  <a:txBody>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〇〇</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対象とする偽・誤情報</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への技術的対策には、〇〇〇〇という課題が存在。</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背景・課題 </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技術・社会実装における課題等</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を記載。</a:t>
                      </a:r>
                      <a:endPar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対策技術</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を活用し、〇〇〇〇を実施。</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課題解決のために提案する取組の概要。</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〇〇〇〇の実現を図る。</a:t>
                      </a:r>
                      <a:endPar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p>
                      <a:pPr marL="0" marR="0" lvl="0" indent="0" algn="l" defTabSz="914400" rtl="0" eaLnBrk="1" fontAlgn="auto" latinLnBrk="0" hangingPunct="1">
                        <a:lnSpc>
                          <a:spcPct val="150000"/>
                        </a:lnSpc>
                        <a:spcBef>
                          <a:spcPts val="0"/>
                        </a:spcBef>
                        <a:spcAft>
                          <a:spcPts val="0"/>
                        </a:spcAft>
                        <a:buClrTx/>
                        <a:buSzTx/>
                        <a:buFont typeface="Wingdings" panose="05000000000000000000" pitchFamily="2" charset="2"/>
                        <a:buNone/>
                        <a:tabLst/>
                        <a:defRPr/>
                      </a:pP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※150-300</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文字程度で、原則としてフォーマットに記載されている文章を用い、○○○○の箇所に提案内容を記載すること。</a:t>
                      </a:r>
                    </a:p>
                  </a:txBody>
                  <a:tcPr marL="36000" marR="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68629331"/>
                  </a:ext>
                </a:extLst>
              </a:tr>
            </a:tbl>
          </a:graphicData>
        </a:graphic>
      </p:graphicFrame>
      <p:sp>
        <p:nvSpPr>
          <p:cNvPr id="10" name="正方形/長方形 9">
            <a:extLst>
              <a:ext uri="{FF2B5EF4-FFF2-40B4-BE49-F238E27FC236}">
                <a16:creationId xmlns:a16="http://schemas.microsoft.com/office/drawing/2014/main" id="{D04A817F-C479-9306-F1D7-7AD45589F6FA}"/>
              </a:ext>
            </a:extLst>
          </p:cNvPr>
          <p:cNvSpPr/>
          <p:nvPr/>
        </p:nvSpPr>
        <p:spPr>
          <a:xfrm>
            <a:off x="9161138" y="55429"/>
            <a:ext cx="669861" cy="22973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ＭＳ 明朝" panose="02020609040205080304" pitchFamily="17" charset="-128"/>
                <a:ea typeface="ＭＳ 明朝" panose="02020609040205080304" pitchFamily="17" charset="-128"/>
              </a:rPr>
              <a:t>様式</a:t>
            </a:r>
            <a:r>
              <a:rPr kumimoji="1" lang="en-US" altLang="ja-JP" sz="1200" dirty="0">
                <a:solidFill>
                  <a:schemeClr val="tx1"/>
                </a:solidFill>
                <a:latin typeface="ＭＳ 明朝" panose="02020609040205080304" pitchFamily="17" charset="-128"/>
                <a:ea typeface="ＭＳ 明朝" panose="02020609040205080304" pitchFamily="17" charset="-128"/>
              </a:rPr>
              <a:t>2</a:t>
            </a:r>
            <a:r>
              <a:rPr kumimoji="1" lang="ja-JP" altLang="en-US" sz="1200" dirty="0">
                <a:solidFill>
                  <a:schemeClr val="tx1"/>
                </a:solidFill>
                <a:latin typeface="ＭＳ 明朝" panose="02020609040205080304" pitchFamily="17" charset="-128"/>
                <a:ea typeface="ＭＳ 明朝" panose="02020609040205080304" pitchFamily="17" charset="-128"/>
              </a:rPr>
              <a:t>　</a:t>
            </a:r>
          </a:p>
        </p:txBody>
      </p:sp>
      <p:sp>
        <p:nvSpPr>
          <p:cNvPr id="8" name="テキスト ボックス 7">
            <a:extLst>
              <a:ext uri="{FF2B5EF4-FFF2-40B4-BE49-F238E27FC236}">
                <a16:creationId xmlns:a16="http://schemas.microsoft.com/office/drawing/2014/main" id="{2EF83235-BE7A-38F7-829F-6596E024DCC7}"/>
              </a:ext>
            </a:extLst>
          </p:cNvPr>
          <p:cNvSpPr txBox="1"/>
          <p:nvPr/>
        </p:nvSpPr>
        <p:spPr>
          <a:xfrm>
            <a:off x="5505450" y="-45288"/>
            <a:ext cx="3514725" cy="584775"/>
          </a:xfrm>
          <a:prstGeom prst="rect">
            <a:avLst/>
          </a:prstGeom>
          <a:noFill/>
        </p:spPr>
        <p:txBody>
          <a:bodyPr wrap="square">
            <a:spAutoFit/>
          </a:bodyPr>
          <a:lstStyle/>
          <a:p>
            <a:pPr marL="171450" indent="-171450">
              <a:buFont typeface="Meiryo UI" panose="020B0604030504040204" pitchFamily="50" charset="-128"/>
              <a:buChar char="※"/>
            </a:pPr>
            <a:r>
              <a:rPr lang="ja-JP" altLang="en-US" sz="800" dirty="0">
                <a:solidFill>
                  <a:srgbClr val="FF0000"/>
                </a:solidFill>
                <a:latin typeface="ＭＳ 明朝" panose="02020609040205080304" pitchFamily="17" charset="-128"/>
                <a:ea typeface="ＭＳ 明朝" panose="02020609040205080304" pitchFamily="17" charset="-128"/>
              </a:rPr>
              <a:t>赤字は記載内容の例示または説明であり、記載の際は赤字を削除し黒字で記載すること。</a:t>
            </a:r>
            <a:endParaRPr lang="en-US" altLang="ja-JP" sz="800" dirty="0">
              <a:solidFill>
                <a:srgbClr val="FF0000"/>
              </a:solidFill>
              <a:latin typeface="ＭＳ 明朝" panose="02020609040205080304" pitchFamily="17" charset="-128"/>
              <a:ea typeface="ＭＳ 明朝" panose="02020609040205080304" pitchFamily="17" charset="-128"/>
            </a:endParaRPr>
          </a:p>
          <a:p>
            <a:pPr marL="171450" indent="-171450">
              <a:buFont typeface="Meiryo UI" panose="020B0604030504040204" pitchFamily="50" charset="-128"/>
              <a:buChar char="※"/>
            </a:pPr>
            <a:r>
              <a:rPr lang="ja-JP" altLang="en-US" sz="800" dirty="0">
                <a:solidFill>
                  <a:srgbClr val="FF0000"/>
                </a:solidFill>
                <a:latin typeface="ＭＳ 明朝" panose="02020609040205080304" pitchFamily="17" charset="-128"/>
                <a:ea typeface="ＭＳ 明朝" panose="02020609040205080304" pitchFamily="17" charset="-128"/>
              </a:rPr>
              <a:t>研究・調査区分として提案する場合は次頁のひな形を利用すること</a:t>
            </a:r>
            <a:endParaRPr lang="en-US" altLang="ja-JP" sz="800" dirty="0">
              <a:solidFill>
                <a:srgbClr val="FF0000"/>
              </a:solidFill>
              <a:latin typeface="ＭＳ 明朝" panose="02020609040205080304" pitchFamily="17" charset="-128"/>
              <a:ea typeface="ＭＳ 明朝" panose="02020609040205080304" pitchFamily="17" charset="-128"/>
            </a:endParaRPr>
          </a:p>
          <a:p>
            <a:pPr marL="171450" indent="-171450">
              <a:buFont typeface="Meiryo UI" panose="020B0604030504040204" pitchFamily="50" charset="-128"/>
              <a:buChar char="※"/>
            </a:pPr>
            <a:r>
              <a:rPr lang="en-US" altLang="ja-JP" sz="800" dirty="0">
                <a:solidFill>
                  <a:srgbClr val="FF0000"/>
                </a:solidFill>
                <a:latin typeface="ＭＳ 明朝" panose="02020609040205080304" pitchFamily="17" charset="-128"/>
                <a:ea typeface="ＭＳ 明朝" panose="02020609040205080304" pitchFamily="17" charset="-128"/>
              </a:rPr>
              <a:t>1</a:t>
            </a:r>
            <a:r>
              <a:rPr lang="ja-JP" altLang="en-US" sz="800" dirty="0">
                <a:solidFill>
                  <a:srgbClr val="FF0000"/>
                </a:solidFill>
                <a:latin typeface="ＭＳ 明朝" panose="02020609040205080304" pitchFamily="17" charset="-128"/>
                <a:ea typeface="ＭＳ 明朝" panose="02020609040205080304" pitchFamily="17" charset="-128"/>
              </a:rPr>
              <a:t>枚に収めること。</a:t>
            </a:r>
            <a:endParaRPr lang="en-US" altLang="ja-JP" sz="800" dirty="0">
              <a:solidFill>
                <a:srgbClr val="FF0000"/>
              </a:solidFill>
              <a:latin typeface="ＭＳ 明朝" panose="02020609040205080304" pitchFamily="17" charset="-128"/>
              <a:ea typeface="ＭＳ 明朝" panose="02020609040205080304" pitchFamily="17" charset="-128"/>
            </a:endParaRPr>
          </a:p>
        </p:txBody>
      </p:sp>
      <p:sp>
        <p:nvSpPr>
          <p:cNvPr id="2" name="正方形/長方形 1">
            <a:extLst>
              <a:ext uri="{FF2B5EF4-FFF2-40B4-BE49-F238E27FC236}">
                <a16:creationId xmlns:a16="http://schemas.microsoft.com/office/drawing/2014/main" id="{C6192B47-7FD8-8C9D-3575-0D5A5F6A294A}"/>
              </a:ext>
            </a:extLst>
          </p:cNvPr>
          <p:cNvSpPr/>
          <p:nvPr/>
        </p:nvSpPr>
        <p:spPr>
          <a:xfrm>
            <a:off x="377098" y="3485277"/>
            <a:ext cx="9151805" cy="3283990"/>
          </a:xfrm>
          <a:prstGeom prst="rect">
            <a:avLst/>
          </a:prstGeom>
          <a:solidFill>
            <a:schemeClr val="bg1"/>
          </a:solidFill>
          <a:ln w="6350">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dirty="0">
                <a:solidFill>
                  <a:schemeClr val="tx1"/>
                </a:solidFill>
                <a:latin typeface="ＭＳ 明朝" panose="02020609040205080304" pitchFamily="17" charset="-128"/>
                <a:ea typeface="ＭＳ 明朝" panose="02020609040205080304" pitchFamily="17" charset="-128"/>
              </a:rPr>
              <a:t>＜技術開発・社会実装に向けた課題の概要、提案する取組及び期待される効果等について、図等を用いて自由に記載。＞</a:t>
            </a:r>
          </a:p>
          <a:p>
            <a:pPr algn="ctr"/>
            <a:endParaRPr kumimoji="1" lang="en-US" altLang="ja-JP" sz="2400" dirty="0">
              <a:solidFill>
                <a:srgbClr val="FF0000"/>
              </a:solidFill>
              <a:latin typeface="ＭＳ 明朝" panose="02020609040205080304" pitchFamily="17" charset="-128"/>
              <a:ea typeface="ＭＳ 明朝" panose="02020609040205080304" pitchFamily="17" charset="-128"/>
            </a:endParaRPr>
          </a:p>
          <a:p>
            <a:pPr algn="ctr"/>
            <a:endParaRPr kumimoji="1" lang="en-US" altLang="ja-JP" sz="2400" dirty="0">
              <a:solidFill>
                <a:srgbClr val="FF0000"/>
              </a:solidFill>
              <a:latin typeface="ＭＳ 明朝" panose="02020609040205080304" pitchFamily="17" charset="-128"/>
              <a:ea typeface="ＭＳ 明朝" panose="02020609040205080304" pitchFamily="17" charset="-128"/>
            </a:endParaRPr>
          </a:p>
          <a:p>
            <a:pPr algn="ctr"/>
            <a:endParaRPr kumimoji="1" lang="en-US" altLang="ja-JP" sz="2400" dirty="0">
              <a:solidFill>
                <a:srgbClr val="FF0000"/>
              </a:solidFill>
              <a:latin typeface="ＭＳ 明朝" panose="02020609040205080304" pitchFamily="17" charset="-128"/>
              <a:ea typeface="ＭＳ 明朝" panose="02020609040205080304" pitchFamily="17" charset="-128"/>
            </a:endParaRPr>
          </a:p>
          <a:p>
            <a:pPr algn="ctr"/>
            <a:r>
              <a:rPr kumimoji="1" lang="ja-JP" altLang="en-US" sz="2400" dirty="0">
                <a:solidFill>
                  <a:srgbClr val="FF0000"/>
                </a:solidFill>
                <a:latin typeface="ＭＳ 明朝" panose="02020609040205080304" pitchFamily="17" charset="-128"/>
                <a:ea typeface="ＭＳ 明朝" panose="02020609040205080304" pitchFamily="17" charset="-128"/>
              </a:rPr>
              <a:t>事業概要を表す図・イラスト等を記載</a:t>
            </a:r>
          </a:p>
        </p:txBody>
      </p:sp>
      <p:sp>
        <p:nvSpPr>
          <p:cNvPr id="6" name="正方形/長方形 5">
            <a:extLst>
              <a:ext uri="{FF2B5EF4-FFF2-40B4-BE49-F238E27FC236}">
                <a16:creationId xmlns:a16="http://schemas.microsoft.com/office/drawing/2014/main" id="{D1480470-AA95-297C-C34C-D01FBE6AACD0}"/>
              </a:ext>
            </a:extLst>
          </p:cNvPr>
          <p:cNvSpPr/>
          <p:nvPr/>
        </p:nvSpPr>
        <p:spPr>
          <a:xfrm>
            <a:off x="75000" y="64625"/>
            <a:ext cx="1609425" cy="364950"/>
          </a:xfrm>
          <a:prstGeom prst="rect">
            <a:avLst/>
          </a:prstGeom>
          <a:solidFill>
            <a:srgbClr val="E0301E">
              <a:lumMod val="20000"/>
              <a:lumOff val="80000"/>
            </a:srgbClr>
          </a:solidFill>
          <a:ln w="6350">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018824" eaLnBrk="1" fontAlgn="auto" latinLnBrk="0" hangingPunct="1">
              <a:lnSpc>
                <a:spcPct val="100000"/>
              </a:lnSpc>
              <a:spcBef>
                <a:spcPts val="0"/>
              </a:spcBef>
              <a:spcAft>
                <a:spcPts val="0"/>
              </a:spcAft>
              <a:buClrTx/>
              <a:buSzTx/>
              <a:buFontTx/>
              <a:buNone/>
              <a:tabLst/>
              <a:defRPr/>
            </a:pPr>
            <a:r>
              <a:rPr kumimoji="1" lang="ja-JP" altLang="en-US" sz="1100" b="1" i="0" u="none" strike="noStrike" kern="0" cap="none" spc="0" normalizeH="0" baseline="0" noProof="0" dirty="0">
                <a:ln>
                  <a:noFill/>
                </a:ln>
                <a:solidFill>
                  <a:srgbClr val="000000"/>
                </a:solidFill>
                <a:effectLst/>
                <a:uLnTx/>
                <a:uFillTx/>
                <a:latin typeface="ＭＳ 明朝" panose="02020609040205080304" pitchFamily="17" charset="-128"/>
                <a:ea typeface="ＭＳ 明朝" panose="02020609040205080304" pitchFamily="17" charset="-128"/>
              </a:rPr>
              <a:t>技術開発区分向け</a:t>
            </a:r>
            <a:endParaRPr kumimoji="1" lang="en-US" altLang="ja-JP" sz="1100" b="1" i="0" u="none" strike="noStrike" kern="0" cap="none" spc="0" normalizeH="0" baseline="0" noProof="0" dirty="0">
              <a:ln>
                <a:noFill/>
              </a:ln>
              <a:solidFill>
                <a:srgbClr val="000000"/>
              </a:solidFill>
              <a:effectLst/>
              <a:uLnTx/>
              <a:uFillTx/>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685139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1FC5A2-8C29-1083-2C92-98761EE8F0A8}"/>
            </a:ext>
          </a:extLst>
        </p:cNvPr>
        <p:cNvGrpSpPr/>
        <p:nvPr/>
      </p:nvGrpSpPr>
      <p:grpSpPr>
        <a:xfrm>
          <a:off x="0" y="0"/>
          <a:ext cx="0" cy="0"/>
          <a:chOff x="0" y="0"/>
          <a:chExt cx="0" cy="0"/>
        </a:xfrm>
      </p:grpSpPr>
      <p:sp>
        <p:nvSpPr>
          <p:cNvPr id="3" name="正方形/長方形 2">
            <a:extLst>
              <a:ext uri="{FF2B5EF4-FFF2-40B4-BE49-F238E27FC236}">
                <a16:creationId xmlns:a16="http://schemas.microsoft.com/office/drawing/2014/main" id="{74ECBE84-02A1-FFC6-5250-E34B839316F0}"/>
              </a:ext>
            </a:extLst>
          </p:cNvPr>
          <p:cNvSpPr/>
          <p:nvPr/>
        </p:nvSpPr>
        <p:spPr>
          <a:xfrm>
            <a:off x="6000" y="88733"/>
            <a:ext cx="9900000" cy="369332"/>
          </a:xfrm>
          <a:prstGeom prst="rect">
            <a:avLst/>
          </a:prstGeom>
        </p:spPr>
        <p:txBody>
          <a:bodyPr wrap="square">
            <a:spAutoFit/>
          </a:bodyPr>
          <a:lstStyle/>
          <a:p>
            <a:pPr algn="ctr" defTabSz="457177">
              <a:defRPr/>
            </a:pPr>
            <a:r>
              <a:rPr lang="ja-JP" altLang="en-US" b="1" kern="100" dirty="0">
                <a:latin typeface="ＭＳ 明朝" panose="02020609040205080304" pitchFamily="17" charset="-128"/>
                <a:ea typeface="ＭＳ 明朝" panose="02020609040205080304" pitchFamily="17" charset="-128"/>
                <a:cs typeface="Times New Roman" panose="02020603050405020304" pitchFamily="18" charset="0"/>
              </a:rPr>
              <a:t>研究件名</a:t>
            </a:r>
          </a:p>
        </p:txBody>
      </p:sp>
      <p:graphicFrame>
        <p:nvGraphicFramePr>
          <p:cNvPr id="80" name="表 79">
            <a:extLst>
              <a:ext uri="{FF2B5EF4-FFF2-40B4-BE49-F238E27FC236}">
                <a16:creationId xmlns:a16="http://schemas.microsoft.com/office/drawing/2014/main" id="{630FE85F-11AF-B298-7E89-CEAABC797E31}"/>
              </a:ext>
            </a:extLst>
          </p:cNvPr>
          <p:cNvGraphicFramePr>
            <a:graphicFrameLocks noGrp="1"/>
          </p:cNvGraphicFramePr>
          <p:nvPr>
            <p:extLst>
              <p:ext uri="{D42A27DB-BD31-4B8C-83A1-F6EECF244321}">
                <p14:modId xmlns:p14="http://schemas.microsoft.com/office/powerpoint/2010/main" val="1924870261"/>
              </p:ext>
            </p:extLst>
          </p:nvPr>
        </p:nvGraphicFramePr>
        <p:xfrm>
          <a:off x="75001" y="497905"/>
          <a:ext cx="9755999" cy="2948334"/>
        </p:xfrm>
        <a:graphic>
          <a:graphicData uri="http://schemas.openxmlformats.org/drawingml/2006/table">
            <a:tbl>
              <a:tblPr firstRow="1" bandRow="1">
                <a:tableStyleId>{F5AB1C69-6EDB-4FF4-983F-18BD219EF322}</a:tableStyleId>
              </a:tblPr>
              <a:tblGrid>
                <a:gridCol w="948037">
                  <a:extLst>
                    <a:ext uri="{9D8B030D-6E8A-4147-A177-3AD203B41FA5}">
                      <a16:colId xmlns:a16="http://schemas.microsoft.com/office/drawing/2014/main" val="20000"/>
                    </a:ext>
                  </a:extLst>
                </a:gridCol>
                <a:gridCol w="3456023">
                  <a:extLst>
                    <a:ext uri="{9D8B030D-6E8A-4147-A177-3AD203B41FA5}">
                      <a16:colId xmlns:a16="http://schemas.microsoft.com/office/drawing/2014/main" val="20001"/>
                    </a:ext>
                  </a:extLst>
                </a:gridCol>
                <a:gridCol w="1050202">
                  <a:extLst>
                    <a:ext uri="{9D8B030D-6E8A-4147-A177-3AD203B41FA5}">
                      <a16:colId xmlns:a16="http://schemas.microsoft.com/office/drawing/2014/main" val="2723707140"/>
                    </a:ext>
                  </a:extLst>
                </a:gridCol>
                <a:gridCol w="4301737">
                  <a:extLst>
                    <a:ext uri="{9D8B030D-6E8A-4147-A177-3AD203B41FA5}">
                      <a16:colId xmlns:a16="http://schemas.microsoft.com/office/drawing/2014/main" val="870812655"/>
                    </a:ext>
                  </a:extLst>
                </a:gridCol>
              </a:tblGrid>
              <a:tr h="21527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実施体制</a:t>
                      </a:r>
                      <a:endParaRPr kumimoji="1" lang="en-US" altLang="ja-JP" sz="1100" b="1" dirty="0">
                        <a:solidFill>
                          <a:schemeClr val="tx1"/>
                        </a:solidFill>
                        <a:latin typeface="ＭＳ 明朝" panose="02020609040205080304" pitchFamily="17" charset="-128"/>
                        <a:ea typeface="ＭＳ 明朝" panose="02020609040205080304" pitchFamily="17"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1" dirty="0">
                          <a:solidFill>
                            <a:schemeClr val="tx1"/>
                          </a:solidFill>
                          <a:latin typeface="ＭＳ 明朝" panose="02020609040205080304" pitchFamily="17" charset="-128"/>
                          <a:ea typeface="ＭＳ 明朝" panose="02020609040205080304" pitchFamily="17" charset="-128"/>
                        </a:rPr>
                        <a:t>（下線：技術開発主体、研究・調査主体）</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u="sng" dirty="0">
                          <a:solidFill>
                            <a:srgbClr val="FF0000"/>
                          </a:solidFill>
                          <a:latin typeface="ＭＳ 明朝" panose="02020609040205080304" pitchFamily="17" charset="-128"/>
                          <a:ea typeface="ＭＳ 明朝" panose="02020609040205080304" pitchFamily="17" charset="-128"/>
                        </a:rPr>
                        <a:t>A</a:t>
                      </a:r>
                      <a:r>
                        <a:rPr kumimoji="0" lang="ja-JP" altLang="en-US" sz="1100" b="0" i="0" u="sng"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大学</a:t>
                      </a:r>
                      <a:r>
                        <a:rPr kumimoji="0" lang="en-US" altLang="ja-JP" sz="1100" b="0" i="0" u="sng"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B</a:t>
                      </a:r>
                      <a:r>
                        <a:rPr kumimoji="0" lang="ja-JP" altLang="en-US" sz="1100" b="0" i="0" u="sng"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研究室</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C</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社</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株</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D</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社</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株</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対象とする</a:t>
                      </a:r>
                      <a:br>
                        <a:rPr kumimoji="1" lang="en-US" altLang="ja-JP" sz="1100" b="1" dirty="0">
                          <a:solidFill>
                            <a:schemeClr val="tx1"/>
                          </a:solidFill>
                          <a:latin typeface="ＭＳ 明朝" panose="02020609040205080304" pitchFamily="17" charset="-128"/>
                          <a:ea typeface="ＭＳ 明朝" panose="02020609040205080304" pitchFamily="17" charset="-128"/>
                        </a:rPr>
                      </a:br>
                      <a:r>
                        <a:rPr kumimoji="1" lang="ja-JP" altLang="en-US" sz="1100" b="1" dirty="0">
                          <a:solidFill>
                            <a:schemeClr val="tx1"/>
                          </a:solidFill>
                          <a:latin typeface="ＭＳ 明朝" panose="02020609040205080304" pitchFamily="17" charset="-128"/>
                          <a:ea typeface="ＭＳ 明朝" panose="02020609040205080304" pitchFamily="17" charset="-128"/>
                        </a:rPr>
                        <a:t>偽・誤情報</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対象とするインターネット上の偽・誤情報の種類を記載。</a:t>
                      </a:r>
                      <a:endPar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情報の対象</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人、物体、風景 など</a:t>
                      </a:r>
                      <a:endPar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情報の形態</a:t>
                      </a:r>
                      <a:r>
                        <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画像、映像、音声、テキスト など</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473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研究概要</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3">
                  <a:txBody>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〇〇</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対象とする偽・誤情報</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には、〇〇〇〇という課題が存在。</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背景・課題 </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技術・社会実装における課題等</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 </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を記載。</a:t>
                      </a:r>
                      <a:endPar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○○〇〇という研究を実施。</a:t>
                      </a: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課題解決のために提案する取組の概要。</a:t>
                      </a: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〇〇〇〇の実現を図る。</a:t>
                      </a:r>
                      <a:endPar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p>
                      <a:pPr marL="0" marR="0" lvl="0" indent="0" algn="l" defTabSz="914400" rtl="0" eaLnBrk="1" fontAlgn="auto" latinLnBrk="0" hangingPunct="1">
                        <a:lnSpc>
                          <a:spcPct val="150000"/>
                        </a:lnSpc>
                        <a:spcBef>
                          <a:spcPts val="0"/>
                        </a:spcBef>
                        <a:spcAft>
                          <a:spcPts val="0"/>
                        </a:spcAft>
                        <a:buClrTx/>
                        <a:buSzTx/>
                        <a:buFont typeface="Wingdings" panose="05000000000000000000" pitchFamily="2" charset="2"/>
                        <a:buNone/>
                        <a:tabLst/>
                        <a:defRPr/>
                      </a:pPr>
                      <a:r>
                        <a:rPr kumimoji="0" lang="en-US" altLang="ja-JP"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※150-300</a:t>
                      </a:r>
                      <a:r>
                        <a:rPr kumimoji="0" lang="ja-JP" altLang="en-US" sz="1100" b="0" i="0" u="none" strike="noStrike" kern="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n-cs"/>
                        </a:rPr>
                        <a:t>文字程度で、原則としてフォーマットに記載されている文章を用い、○○○○の箇所に提案内容を記載すること。</a:t>
                      </a:r>
                    </a:p>
                  </a:txBody>
                  <a:tcPr marL="36000" marR="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68629331"/>
                  </a:ext>
                </a:extLst>
              </a:tr>
              <a:tr h="648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専門知識・</a:t>
                      </a:r>
                      <a:endParaRPr kumimoji="1" lang="en-US" altLang="ja-JP" sz="1100" b="1" dirty="0">
                        <a:solidFill>
                          <a:schemeClr val="tx1"/>
                        </a:solidFill>
                        <a:latin typeface="ＭＳ 明朝" panose="02020609040205080304" pitchFamily="17" charset="-128"/>
                        <a:ea typeface="ＭＳ 明朝" panose="02020609040205080304" pitchFamily="17"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適格性</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3">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研究内容に関する専門知識や適格性がわかるように経歴や知見を記載。</a:t>
                      </a:r>
                      <a:endPar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dirty="0">
                        <a:solidFill>
                          <a:schemeClr val="tx1"/>
                        </a:solidFill>
                        <a:latin typeface="ＭＳ 明朝" panose="02020609040205080304" pitchFamily="17" charset="-128"/>
                        <a:ea typeface="ＭＳ 明朝" panose="02020609040205080304" pitchFamily="17" charset="-128"/>
                      </a:endParaRPr>
                    </a:p>
                  </a:txBody>
                  <a:tcPr marL="36000" marR="36000" anchor="ctr"/>
                </a:tc>
                <a:tc hMerge="1">
                  <a:txBody>
                    <a:bodyPr/>
                    <a:lstStyle/>
                    <a:p>
                      <a:endParaRPr lang="ja-JP" altLang="en-US" dirty="0"/>
                    </a:p>
                  </a:txBody>
                  <a:tcPr marL="36000" marR="36000" anchor="ctr"/>
                </a:tc>
                <a:extLst>
                  <a:ext uri="{0D108BD9-81ED-4DB2-BD59-A6C34878D82A}">
                    <a16:rowId xmlns:a16="http://schemas.microsoft.com/office/drawing/2014/main" val="886837212"/>
                  </a:ext>
                </a:extLst>
              </a:tr>
              <a:tr h="648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研究経験</a:t>
                      </a:r>
                      <a:endParaRPr kumimoji="1" lang="en-US" altLang="ja-JP" sz="1100" b="1" dirty="0">
                        <a:solidFill>
                          <a:schemeClr val="tx1"/>
                        </a:solidFill>
                        <a:latin typeface="ＭＳ 明朝" panose="02020609040205080304" pitchFamily="17" charset="-128"/>
                        <a:ea typeface="ＭＳ 明朝" panose="02020609040205080304" pitchFamily="17"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dirty="0">
                          <a:solidFill>
                            <a:schemeClr val="tx1"/>
                          </a:solidFill>
                          <a:latin typeface="ＭＳ 明朝" panose="02020609040205080304" pitchFamily="17" charset="-128"/>
                          <a:ea typeface="ＭＳ 明朝" panose="02020609040205080304" pitchFamily="17" charset="-128"/>
                        </a:rPr>
                        <a:t>及び実績</a:t>
                      </a: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3">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ja-JP" altLang="en-US"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rPr>
                        <a:t>提案内容の研究業務に寄与する技術に関する研究調査を実施した経験及び実績や、インターネット上の偽・誤情報等への対策技術に寄与する研究調査を実施した経験及び実績を記載。</a:t>
                      </a:r>
                      <a:endParaRPr kumimoji="0" lang="en-US" altLang="ja-JP" sz="1100" b="0" i="0" u="none" strike="noStrike" kern="0" cap="none" spc="0" normalizeH="0" baseline="0" dirty="0">
                        <a:ln>
                          <a:noFill/>
                        </a:ln>
                        <a:solidFill>
                          <a:srgbClr val="FF0000"/>
                        </a:solidFill>
                        <a:effectLst/>
                        <a:uLnTx/>
                        <a:uFillTx/>
                        <a:latin typeface="ＭＳ 明朝" panose="02020609040205080304" pitchFamily="17" charset="-128"/>
                        <a:ea typeface="ＭＳ 明朝" panose="02020609040205080304" pitchFamily="17" charset="-128"/>
                        <a:cs typeface="+mn-cs"/>
                      </a:endParaRPr>
                    </a:p>
                  </a:txBody>
                  <a:tcPr marL="36000" marR="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50966025"/>
                  </a:ext>
                </a:extLst>
              </a:tr>
            </a:tbl>
          </a:graphicData>
        </a:graphic>
      </p:graphicFrame>
      <p:sp>
        <p:nvSpPr>
          <p:cNvPr id="6" name="正方形/長方形 5">
            <a:extLst>
              <a:ext uri="{FF2B5EF4-FFF2-40B4-BE49-F238E27FC236}">
                <a16:creationId xmlns:a16="http://schemas.microsoft.com/office/drawing/2014/main" id="{08081900-6A57-F063-D0D0-01F30BB11B60}"/>
              </a:ext>
            </a:extLst>
          </p:cNvPr>
          <p:cNvSpPr/>
          <p:nvPr/>
        </p:nvSpPr>
        <p:spPr>
          <a:xfrm>
            <a:off x="75000" y="64625"/>
            <a:ext cx="1609425" cy="364950"/>
          </a:xfrm>
          <a:prstGeom prst="rect">
            <a:avLst/>
          </a:prstGeom>
          <a:solidFill>
            <a:srgbClr val="E0301E">
              <a:lumMod val="20000"/>
              <a:lumOff val="80000"/>
            </a:srgbClr>
          </a:solidFill>
          <a:ln w="6350">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018824" eaLnBrk="1" fontAlgn="auto" latinLnBrk="0" hangingPunct="1">
              <a:lnSpc>
                <a:spcPct val="100000"/>
              </a:lnSpc>
              <a:spcBef>
                <a:spcPts val="0"/>
              </a:spcBef>
              <a:spcAft>
                <a:spcPts val="0"/>
              </a:spcAft>
              <a:buClrTx/>
              <a:buSzTx/>
              <a:buFontTx/>
              <a:buNone/>
              <a:tabLst/>
              <a:defRPr/>
            </a:pPr>
            <a:r>
              <a:rPr kumimoji="1" lang="ja-JP" altLang="en-US" sz="1100" b="1" kern="0" dirty="0">
                <a:solidFill>
                  <a:srgbClr val="000000"/>
                </a:solidFill>
                <a:latin typeface="ＭＳ 明朝" panose="02020609040205080304" pitchFamily="17" charset="-128"/>
                <a:ea typeface="ＭＳ 明朝" panose="02020609040205080304" pitchFamily="17" charset="-128"/>
              </a:rPr>
              <a:t>研究・調査</a:t>
            </a:r>
            <a:r>
              <a:rPr kumimoji="1" lang="ja-JP" altLang="en-US" sz="1100" b="1" i="0" u="none" strike="noStrike" kern="0" cap="none" spc="0" normalizeH="0" baseline="0" noProof="0" dirty="0">
                <a:ln>
                  <a:noFill/>
                </a:ln>
                <a:solidFill>
                  <a:srgbClr val="000000"/>
                </a:solidFill>
                <a:effectLst/>
                <a:uLnTx/>
                <a:uFillTx/>
                <a:latin typeface="ＭＳ 明朝" panose="02020609040205080304" pitchFamily="17" charset="-128"/>
                <a:ea typeface="ＭＳ 明朝" panose="02020609040205080304" pitchFamily="17" charset="-128"/>
              </a:rPr>
              <a:t>区分向け</a:t>
            </a:r>
            <a:endParaRPr kumimoji="1" lang="en-US" altLang="ja-JP" sz="1100" b="1" i="0" u="none" strike="noStrike" kern="0" cap="none" spc="0" normalizeH="0" baseline="0" noProof="0" dirty="0">
              <a:ln>
                <a:noFill/>
              </a:ln>
              <a:solidFill>
                <a:srgbClr val="000000"/>
              </a:solidFill>
              <a:effectLst/>
              <a:uLnTx/>
              <a:uFillTx/>
              <a:latin typeface="ＭＳ 明朝" panose="02020609040205080304" pitchFamily="17" charset="-128"/>
              <a:ea typeface="ＭＳ 明朝" panose="02020609040205080304" pitchFamily="17" charset="-128"/>
            </a:endParaRPr>
          </a:p>
        </p:txBody>
      </p:sp>
      <p:sp>
        <p:nvSpPr>
          <p:cNvPr id="9" name="テキスト ボックス 8">
            <a:extLst>
              <a:ext uri="{FF2B5EF4-FFF2-40B4-BE49-F238E27FC236}">
                <a16:creationId xmlns:a16="http://schemas.microsoft.com/office/drawing/2014/main" id="{27093DDE-7ACD-3F61-72B6-F29A08EAD8AB}"/>
              </a:ext>
            </a:extLst>
          </p:cNvPr>
          <p:cNvSpPr txBox="1"/>
          <p:nvPr/>
        </p:nvSpPr>
        <p:spPr>
          <a:xfrm>
            <a:off x="5505450" y="-45288"/>
            <a:ext cx="3514725" cy="584775"/>
          </a:xfrm>
          <a:prstGeom prst="rect">
            <a:avLst/>
          </a:prstGeom>
          <a:noFill/>
        </p:spPr>
        <p:txBody>
          <a:bodyPr wrap="square">
            <a:spAutoFit/>
          </a:bodyPr>
          <a:lstStyle/>
          <a:p>
            <a:pPr marL="171450" indent="-171450">
              <a:buFont typeface="Meiryo UI" panose="020B0604030504040204" pitchFamily="50" charset="-128"/>
              <a:buChar char="※"/>
            </a:pPr>
            <a:r>
              <a:rPr lang="ja-JP" altLang="en-US" sz="800" dirty="0">
                <a:solidFill>
                  <a:srgbClr val="FF0000"/>
                </a:solidFill>
                <a:latin typeface="ＭＳ 明朝" panose="02020609040205080304" pitchFamily="17" charset="-128"/>
                <a:ea typeface="ＭＳ 明朝" panose="02020609040205080304" pitchFamily="17" charset="-128"/>
              </a:rPr>
              <a:t>赤字は記載内容の例示または説明であり、記載の際は赤字を削除し黒字で記載すること。</a:t>
            </a:r>
            <a:endParaRPr lang="en-US" altLang="ja-JP" sz="800" dirty="0">
              <a:solidFill>
                <a:srgbClr val="FF0000"/>
              </a:solidFill>
              <a:latin typeface="ＭＳ 明朝" panose="02020609040205080304" pitchFamily="17" charset="-128"/>
              <a:ea typeface="ＭＳ 明朝" panose="02020609040205080304" pitchFamily="17" charset="-128"/>
            </a:endParaRPr>
          </a:p>
          <a:p>
            <a:pPr marL="171450" indent="-171450">
              <a:buFont typeface="Meiryo UI" panose="020B0604030504040204" pitchFamily="50" charset="-128"/>
              <a:buChar char="※"/>
            </a:pPr>
            <a:r>
              <a:rPr lang="ja-JP" altLang="en-US" sz="800" dirty="0">
                <a:solidFill>
                  <a:srgbClr val="FF0000"/>
                </a:solidFill>
                <a:latin typeface="ＭＳ 明朝" panose="02020609040205080304" pitchFamily="17" charset="-128"/>
                <a:ea typeface="ＭＳ 明朝" panose="02020609040205080304" pitchFamily="17" charset="-128"/>
              </a:rPr>
              <a:t>技術開発区分として提案する場合は前頁のひな形を利用すること</a:t>
            </a:r>
            <a:endParaRPr lang="en-US" altLang="ja-JP" sz="800" dirty="0">
              <a:solidFill>
                <a:srgbClr val="FF0000"/>
              </a:solidFill>
              <a:latin typeface="ＭＳ 明朝" panose="02020609040205080304" pitchFamily="17" charset="-128"/>
              <a:ea typeface="ＭＳ 明朝" panose="02020609040205080304" pitchFamily="17" charset="-128"/>
            </a:endParaRPr>
          </a:p>
          <a:p>
            <a:pPr marL="171450" indent="-171450">
              <a:buFont typeface="Meiryo UI" panose="020B0604030504040204" pitchFamily="50" charset="-128"/>
              <a:buChar char="※"/>
            </a:pPr>
            <a:r>
              <a:rPr lang="en-US" altLang="ja-JP" sz="800" dirty="0">
                <a:solidFill>
                  <a:srgbClr val="FF0000"/>
                </a:solidFill>
                <a:latin typeface="ＭＳ 明朝" panose="02020609040205080304" pitchFamily="17" charset="-128"/>
                <a:ea typeface="ＭＳ 明朝" panose="02020609040205080304" pitchFamily="17" charset="-128"/>
              </a:rPr>
              <a:t>1</a:t>
            </a:r>
            <a:r>
              <a:rPr lang="ja-JP" altLang="en-US" sz="800" dirty="0">
                <a:solidFill>
                  <a:srgbClr val="FF0000"/>
                </a:solidFill>
                <a:latin typeface="ＭＳ 明朝" panose="02020609040205080304" pitchFamily="17" charset="-128"/>
                <a:ea typeface="ＭＳ 明朝" panose="02020609040205080304" pitchFamily="17" charset="-128"/>
              </a:rPr>
              <a:t>枚に収めること。</a:t>
            </a:r>
            <a:endParaRPr lang="en-US" altLang="ja-JP" sz="800" dirty="0">
              <a:solidFill>
                <a:srgbClr val="FF0000"/>
              </a:solidFill>
              <a:latin typeface="ＭＳ 明朝" panose="02020609040205080304" pitchFamily="17" charset="-128"/>
              <a:ea typeface="ＭＳ 明朝" panose="02020609040205080304" pitchFamily="17" charset="-128"/>
            </a:endParaRPr>
          </a:p>
        </p:txBody>
      </p:sp>
      <p:sp>
        <p:nvSpPr>
          <p:cNvPr id="14" name="正方形/長方形 13">
            <a:extLst>
              <a:ext uri="{FF2B5EF4-FFF2-40B4-BE49-F238E27FC236}">
                <a16:creationId xmlns:a16="http://schemas.microsoft.com/office/drawing/2014/main" id="{D81384BB-CE6D-DF62-0ABA-A44EA3F4F0DC}"/>
              </a:ext>
            </a:extLst>
          </p:cNvPr>
          <p:cNvSpPr/>
          <p:nvPr/>
        </p:nvSpPr>
        <p:spPr>
          <a:xfrm>
            <a:off x="377098" y="3485277"/>
            <a:ext cx="9151805" cy="3283990"/>
          </a:xfrm>
          <a:prstGeom prst="rect">
            <a:avLst/>
          </a:prstGeom>
          <a:solidFill>
            <a:schemeClr val="bg1"/>
          </a:solidFill>
          <a:ln w="6350">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dirty="0">
                <a:solidFill>
                  <a:schemeClr val="tx1"/>
                </a:solidFill>
                <a:latin typeface="ＭＳ 明朝" panose="02020609040205080304" pitchFamily="17" charset="-128"/>
                <a:ea typeface="ＭＳ 明朝" panose="02020609040205080304" pitchFamily="17" charset="-128"/>
              </a:rPr>
              <a:t>＜研究の背景・目的や提案する取組及び期待される効果等について、図等を用いて自由に記載。＞</a:t>
            </a:r>
          </a:p>
          <a:p>
            <a:pPr algn="ctr"/>
            <a:endParaRPr kumimoji="1" lang="en-US" altLang="ja-JP" sz="2400" dirty="0">
              <a:solidFill>
                <a:srgbClr val="FF0000"/>
              </a:solidFill>
              <a:latin typeface="ＭＳ 明朝" panose="02020609040205080304" pitchFamily="17" charset="-128"/>
              <a:ea typeface="ＭＳ 明朝" panose="02020609040205080304" pitchFamily="17" charset="-128"/>
            </a:endParaRPr>
          </a:p>
          <a:p>
            <a:pPr algn="ctr"/>
            <a:endParaRPr kumimoji="1" lang="en-US" altLang="ja-JP" sz="2400" dirty="0">
              <a:solidFill>
                <a:srgbClr val="FF0000"/>
              </a:solidFill>
              <a:latin typeface="ＭＳ 明朝" panose="02020609040205080304" pitchFamily="17" charset="-128"/>
              <a:ea typeface="ＭＳ 明朝" panose="02020609040205080304" pitchFamily="17" charset="-128"/>
            </a:endParaRPr>
          </a:p>
          <a:p>
            <a:pPr algn="ctr"/>
            <a:endParaRPr kumimoji="1" lang="en-US" altLang="ja-JP" sz="2400" dirty="0">
              <a:solidFill>
                <a:srgbClr val="FF0000"/>
              </a:solidFill>
              <a:latin typeface="ＭＳ 明朝" panose="02020609040205080304" pitchFamily="17" charset="-128"/>
              <a:ea typeface="ＭＳ 明朝" panose="02020609040205080304" pitchFamily="17" charset="-128"/>
            </a:endParaRPr>
          </a:p>
          <a:p>
            <a:pPr algn="ctr"/>
            <a:r>
              <a:rPr kumimoji="1" lang="ja-JP" altLang="en-US" sz="2400" dirty="0">
                <a:solidFill>
                  <a:srgbClr val="FF0000"/>
                </a:solidFill>
                <a:latin typeface="ＭＳ 明朝" panose="02020609040205080304" pitchFamily="17" charset="-128"/>
                <a:ea typeface="ＭＳ 明朝" panose="02020609040205080304" pitchFamily="17" charset="-128"/>
              </a:rPr>
              <a:t>研究概要を表す図・イラスト等を記載</a:t>
            </a:r>
          </a:p>
        </p:txBody>
      </p:sp>
      <p:sp>
        <p:nvSpPr>
          <p:cNvPr id="2" name="正方形/長方形 1">
            <a:extLst>
              <a:ext uri="{FF2B5EF4-FFF2-40B4-BE49-F238E27FC236}">
                <a16:creationId xmlns:a16="http://schemas.microsoft.com/office/drawing/2014/main" id="{51DBD3EA-F1C0-A81B-E3DE-DE2019E37565}"/>
              </a:ext>
            </a:extLst>
          </p:cNvPr>
          <p:cNvSpPr/>
          <p:nvPr/>
        </p:nvSpPr>
        <p:spPr>
          <a:xfrm>
            <a:off x="9161138" y="55429"/>
            <a:ext cx="669861" cy="22973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ＭＳ 明朝" panose="02020609040205080304" pitchFamily="17" charset="-128"/>
                <a:ea typeface="ＭＳ 明朝" panose="02020609040205080304" pitchFamily="17" charset="-128"/>
              </a:rPr>
              <a:t>様式</a:t>
            </a:r>
            <a:r>
              <a:rPr kumimoji="1" lang="en-US" altLang="ja-JP" sz="1200" dirty="0">
                <a:solidFill>
                  <a:schemeClr val="tx1"/>
                </a:solidFill>
                <a:latin typeface="ＭＳ 明朝" panose="02020609040205080304" pitchFamily="17" charset="-128"/>
                <a:ea typeface="ＭＳ 明朝" panose="02020609040205080304" pitchFamily="17" charset="-128"/>
              </a:rPr>
              <a:t>2</a:t>
            </a:r>
            <a:r>
              <a:rPr kumimoji="1" lang="ja-JP" altLang="en-US" sz="1200" dirty="0">
                <a:solidFill>
                  <a:schemeClr val="tx1"/>
                </a:solidFill>
                <a:latin typeface="ＭＳ 明朝" panose="02020609040205080304" pitchFamily="17" charset="-128"/>
                <a:ea typeface="ＭＳ 明朝" panose="02020609040205080304" pitchFamily="17" charset="-128"/>
              </a:rPr>
              <a:t>　</a:t>
            </a:r>
          </a:p>
        </p:txBody>
      </p:sp>
    </p:spTree>
    <p:extLst>
      <p:ext uri="{BB962C8B-B14F-4D97-AF65-F5344CB8AC3E}">
        <p14:creationId xmlns:p14="http://schemas.microsoft.com/office/powerpoint/2010/main" val="3767237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LASTSLIDEVIEWED" val="324,1,Slide69"/>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0211E18529DF4FAF119C6AAB408550" ma:contentTypeVersion="12" ma:contentTypeDescription="Create a new document." ma:contentTypeScope="" ma:versionID="0087ca65dcceeba0b053d1b9df92b6f3">
  <xsd:schema xmlns:xsd="http://www.w3.org/2001/XMLSchema" xmlns:xs="http://www.w3.org/2001/XMLSchema" xmlns:p="http://schemas.microsoft.com/office/2006/metadata/properties" xmlns:ns2="d77c5c8f-7996-4fc4-a748-f0fe0090f0f8" xmlns:ns3="ce8d4765-580c-45b3-bed4-cff9d9824b14" targetNamespace="http://schemas.microsoft.com/office/2006/metadata/properties" ma:root="true" ma:fieldsID="b9f7c0ed9c6e3a57fb323da65840f621" ns2:_="" ns3:_="">
    <xsd:import namespace="d77c5c8f-7996-4fc4-a748-f0fe0090f0f8"/>
    <xsd:import namespace="ce8d4765-580c-45b3-bed4-cff9d9824b1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Billing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7c5c8f-7996-4fc4-a748-f0fe0090f0f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BillingMetadata" ma:index="12" nillable="true" ma:displayName="MediaServiceBillingMetadata" ma:hidden="true" ma:internalName="MediaServiceBillingMetadata" ma:readOnly="true">
      <xsd:simpleType>
        <xsd:restriction base="dms:Note"/>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7bde53e-b0a2-4e98-8550-8a152603f3a2"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e8d4765-580c-45b3-bed4-cff9d9824b1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2974cacb-20d8-40c9-af65-1b4587fb4dcd}" ma:internalName="TaxCatchAll" ma:showField="CatchAllData" ma:web="ce8d4765-580c-45b3-bed4-cff9d9824b1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77c5c8f-7996-4fc4-a748-f0fe0090f0f8">
      <Terms xmlns="http://schemas.microsoft.com/office/infopath/2007/PartnerControls"/>
    </lcf76f155ced4ddcb4097134ff3c332f>
    <TaxCatchAll xmlns="ce8d4765-580c-45b3-bed4-cff9d9824b14" xsi:nil="true"/>
  </documentManagement>
</p:properties>
</file>

<file path=customXml/itemProps1.xml><?xml version="1.0" encoding="utf-8"?>
<ds:datastoreItem xmlns:ds="http://schemas.openxmlformats.org/officeDocument/2006/customXml" ds:itemID="{9AA2A9F9-FA3D-445B-8AD8-31CDADC7FCF9}"/>
</file>

<file path=customXml/itemProps2.xml><?xml version="1.0" encoding="utf-8"?>
<ds:datastoreItem xmlns:ds="http://schemas.openxmlformats.org/officeDocument/2006/customXml" ds:itemID="{A9A835E2-2043-48F2-A43D-CC52EEFB5D7A}"/>
</file>

<file path=customXml/itemProps3.xml><?xml version="1.0" encoding="utf-8"?>
<ds:datastoreItem xmlns:ds="http://schemas.openxmlformats.org/officeDocument/2006/customXml" ds:itemID="{B8082652-5FBB-4416-A764-7980072E411F}"/>
</file>

<file path=docProps/app.xml><?xml version="1.0" encoding="utf-8"?>
<Properties xmlns="http://schemas.openxmlformats.org/officeDocument/2006/extended-properties" xmlns:vt="http://schemas.openxmlformats.org/officeDocument/2006/docPropsVTypes">
  <Template>Office Theme</Template>
  <TotalTime>0</TotalTime>
  <Words>684</Words>
  <Application>Microsoft Office PowerPoint</Application>
  <PresentationFormat>A4 210 x 297 mm</PresentationFormat>
  <Paragraphs>58</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UI</vt:lpstr>
      <vt:lpstr>ＭＳ 明朝</vt:lpstr>
      <vt:lpstr>游ゴシック</vt:lpstr>
      <vt:lpstr>Arial</vt:lpstr>
      <vt:lpstr>Calibri</vt:lpstr>
      <vt:lpstr>Calibri Light</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created xsi:type="dcterms:W3CDTF">2025-04-18T09:38:05Z</dcterms:created>
  <dcterms:modified xsi:type="dcterms:W3CDTF">2025-04-18T09:38:10Z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0x010100990211E18529DF4FAF119C6AAB408550</vt:lpwstr>
  </property>
</Properties>
</file>