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5"/>
  </p:notesMasterIdLst>
  <p:sldIdLst>
    <p:sldId id="460" r:id="rId2"/>
    <p:sldId id="468" r:id="rId3"/>
    <p:sldId id="467" r:id="rId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00FF00"/>
    <a:srgbClr val="00CC99"/>
    <a:srgbClr val="00FF99"/>
    <a:srgbClr val="66FF66"/>
    <a:srgbClr val="66FF33"/>
    <a:srgbClr val="B2CB7F"/>
    <a:srgbClr val="FFCC99"/>
    <a:srgbClr val="FFFF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D59F1F-1119-41AB-8932-D6E121A8B1A0}" v="5" dt="2025-05-12T07:38:43.36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64" autoAdjust="0"/>
    <p:restoredTop sz="95873" autoAdjust="0"/>
  </p:normalViewPr>
  <p:slideViewPr>
    <p:cSldViewPr snapToGrid="0">
      <p:cViewPr varScale="1">
        <p:scale>
          <a:sx n="107" d="100"/>
          <a:sy n="107" d="100"/>
        </p:scale>
        <p:origin x="1812" y="102"/>
      </p:cViewPr>
      <p:guideLst>
        <p:guide orient="horz" pos="2160"/>
        <p:guide pos="3120"/>
      </p:guideLst>
    </p:cSldViewPr>
  </p:slideViewPr>
  <p:notesTextViewPr>
    <p:cViewPr>
      <p:scale>
        <a:sx n="100" d="100"/>
        <a:sy n="100" d="100"/>
      </p:scale>
      <p:origin x="0" y="0"/>
    </p:cViewPr>
  </p:notesTextViewPr>
  <p:sorterViewPr>
    <p:cViewPr>
      <p:scale>
        <a:sx n="125" d="100"/>
        <a:sy n="125" d="100"/>
      </p:scale>
      <p:origin x="0" y="8328"/>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revisionInfo.xml" Type="http://schemas.microsoft.com/office/2015/10/relationships/revisionInfo"/><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notesMasters/notesMaster1.xml" Type="http://schemas.openxmlformats.org/officeDocument/2006/relationships/notesMaster"/><Relationship Id="rId6" Target="presProps.xml" Type="http://schemas.openxmlformats.org/officeDocument/2006/relationships/presProps"/><Relationship Id="rId7" Target="viewProps.xml" Type="http://schemas.openxmlformats.org/officeDocument/2006/relationships/viewProps"/><Relationship Id="rId8" Target="theme/theme1.xml" Type="http://schemas.openxmlformats.org/officeDocument/2006/relationships/theme"/><Relationship Id="rId9"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50375" cy="497367"/>
          </a:xfrm>
          <a:prstGeom prst="rect">
            <a:avLst/>
          </a:prstGeom>
        </p:spPr>
        <p:txBody>
          <a:bodyPr vert="horz" lIns="92229" tIns="46115" rIns="92229" bIns="4611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221" y="2"/>
            <a:ext cx="2950374" cy="497367"/>
          </a:xfrm>
          <a:prstGeom prst="rect">
            <a:avLst/>
          </a:prstGeom>
        </p:spPr>
        <p:txBody>
          <a:bodyPr vert="horz" lIns="92229" tIns="46115" rIns="92229" bIns="46115" rtlCol="0"/>
          <a:lstStyle>
            <a:lvl1pPr algn="r">
              <a:defRPr sz="1200"/>
            </a:lvl1pPr>
          </a:lstStyle>
          <a:p>
            <a:fld id="{90F73343-A501-40EC-96EE-808513613A66}" type="datetimeFigureOut">
              <a:rPr kumimoji="1" lang="ja-JP" altLang="en-US" smtClean="0"/>
              <a:t>2025/5/12</a:t>
            </a:fld>
            <a:endParaRPr kumimoji="1" lang="ja-JP" altLang="en-US" dirty="0"/>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29" tIns="46115" rIns="92229" bIns="46115" rtlCol="0" anchor="ctr"/>
          <a:lstStyle/>
          <a:p>
            <a:endParaRPr lang="ja-JP" altLang="en-US" dirty="0"/>
          </a:p>
        </p:txBody>
      </p:sp>
      <p:sp>
        <p:nvSpPr>
          <p:cNvPr id="5" name="ノート プレースホルダー 4"/>
          <p:cNvSpPr>
            <a:spLocks noGrp="1"/>
          </p:cNvSpPr>
          <p:nvPr>
            <p:ph type="body" sz="quarter" idx="3"/>
          </p:nvPr>
        </p:nvSpPr>
        <p:spPr>
          <a:xfrm>
            <a:off x="680239" y="4720985"/>
            <a:ext cx="5446723" cy="4473102"/>
          </a:xfrm>
          <a:prstGeom prst="rect">
            <a:avLst/>
          </a:prstGeom>
        </p:spPr>
        <p:txBody>
          <a:bodyPr vert="horz" lIns="92229" tIns="46115" rIns="92229" bIns="461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372"/>
            <a:ext cx="2950375" cy="497366"/>
          </a:xfrm>
          <a:prstGeom prst="rect">
            <a:avLst/>
          </a:prstGeom>
        </p:spPr>
        <p:txBody>
          <a:bodyPr vert="horz" lIns="92229" tIns="46115" rIns="92229" bIns="4611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29" tIns="46115" rIns="92229" bIns="46115" rtlCol="0" anchor="b"/>
          <a:lstStyle>
            <a:lvl1pPr algn="r">
              <a:defRPr sz="1200"/>
            </a:lvl1pPr>
          </a:lstStyle>
          <a:p>
            <a:fld id="{3781EB83-02FA-4BF6-832E-67A0E11A499E}" type="slidenum">
              <a:rPr kumimoji="1" lang="ja-JP" altLang="en-US" smtClean="0"/>
              <a:t>‹#›</a:t>
            </a:fld>
            <a:endParaRPr kumimoji="1" lang="ja-JP" altLang="en-US" dirty="0"/>
          </a:p>
        </p:txBody>
      </p:sp>
    </p:spTree>
    <p:extLst>
      <p:ext uri="{BB962C8B-B14F-4D97-AF65-F5344CB8AC3E}">
        <p14:creationId xmlns:p14="http://schemas.microsoft.com/office/powerpoint/2010/main" val="25779966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6925" y="774700"/>
            <a:ext cx="5580063" cy="3862388"/>
          </a:xfrm>
          <a:prstGeom prst="rect">
            <a:avLst/>
          </a:prstGeom>
        </p:spPr>
      </p:sp>
      <p:sp>
        <p:nvSpPr>
          <p:cNvPr id="3" name="ノート プレースホルダー 2"/>
          <p:cNvSpPr>
            <a:spLocks noGrp="1"/>
          </p:cNvSpPr>
          <p:nvPr>
            <p:ph type="body" idx="1"/>
          </p:nvPr>
        </p:nvSpPr>
        <p:spPr>
          <a:xfrm>
            <a:off x="717459" y="4897424"/>
            <a:ext cx="5739674" cy="4639665"/>
          </a:xfrm>
          <a:prstGeom prst="rect">
            <a:avLst/>
          </a:prstGeom>
        </p:spPr>
        <p:txBody>
          <a:bodyPr lIns="92236" tIns="46118" rIns="92236" bIns="46118"/>
          <a:lstStyle/>
          <a:p>
            <a:endParaRPr kumimoji="1" lang="ja-JP" altLang="en-US" dirty="0"/>
          </a:p>
        </p:txBody>
      </p:sp>
      <p:sp>
        <p:nvSpPr>
          <p:cNvPr id="4" name="スライド番号プレースホルダー 3"/>
          <p:cNvSpPr>
            <a:spLocks noGrp="1"/>
          </p:cNvSpPr>
          <p:nvPr>
            <p:ph type="sldNum" sz="quarter" idx="10"/>
          </p:nvPr>
        </p:nvSpPr>
        <p:spPr/>
        <p:txBody>
          <a:bodyPr/>
          <a:lstStyle/>
          <a:p>
            <a:fld id="{3781EB83-02FA-4BF6-832E-67A0E11A499E}" type="slidenum">
              <a:rPr kumimoji="1" lang="ja-JP" altLang="en-US" smtClean="0"/>
              <a:pPr/>
              <a:t>0</a:t>
            </a:fld>
            <a:endParaRPr kumimoji="1" lang="ja-JP" altLang="en-US" dirty="0"/>
          </a:p>
        </p:txBody>
      </p:sp>
    </p:spTree>
    <p:extLst>
      <p:ext uri="{BB962C8B-B14F-4D97-AF65-F5344CB8AC3E}">
        <p14:creationId xmlns:p14="http://schemas.microsoft.com/office/powerpoint/2010/main" val="1448264330"/>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B8A73707-36B0-408B-9F0E-A9650B96256A}" type="datetime1">
              <a:rPr kumimoji="1" lang="ja-JP" altLang="en-US" smtClean="0"/>
              <a:t>2025/5/12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5B5F7AC-18DB-45DD-9943-11411C34958D}" type="datetime1">
              <a:rPr kumimoji="1" lang="ja-JP" altLang="en-US" smtClean="0"/>
              <a:t>2025/5/12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5D9D67E-5D9F-4DD8-B7AA-47D8070366BA}" type="datetime1">
              <a:rPr kumimoji="1" lang="ja-JP" altLang="en-US" smtClean="0"/>
              <a:t>2025/5/12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811F036-B167-4397-9AFC-F22130D85DD0}" type="datetime1">
              <a:rPr kumimoji="1" lang="ja-JP" altLang="en-US" smtClean="0"/>
              <a:t>2025/5/12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07937CB5-6866-436B-94E3-84B61437B84B}" type="datetime1">
              <a:rPr kumimoji="1" lang="ja-JP" altLang="en-US" smtClean="0"/>
              <a:t>2025/5/12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C7A7457B-92F5-40DB-9C23-352EFB33E7CF}" type="datetime1">
              <a:rPr kumimoji="1" lang="ja-JP" altLang="en-US" smtClean="0"/>
              <a:t>2025/5/12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032354D-6AAB-4D22-B1C2-3AA01FCF9408}" type="datetime1">
              <a:rPr kumimoji="1" lang="ja-JP" altLang="en-US" smtClean="0"/>
              <a:t>2025/5/12</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F0E5F179-7FC5-4C60-B30A-0AD7E50990FA}" type="datetime1">
              <a:rPr kumimoji="1" lang="ja-JP" altLang="en-US" smtClean="0"/>
              <a:t>2025/5/12</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3430866-5901-4B3C-84EE-28A09939EFCC}" type="datetime1">
              <a:rPr kumimoji="1" lang="ja-JP" altLang="en-US" smtClean="0"/>
              <a:t>2025/5/12</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010DA22-05DC-4C1E-ABCF-F52B390AE2CB}" type="datetime1">
              <a:rPr kumimoji="1" lang="ja-JP" altLang="en-US" smtClean="0"/>
              <a:t>2025/5/12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45B7087-76C3-41EF-987C-9FD4E9BC396A}" type="datetime1">
              <a:rPr kumimoji="1" lang="ja-JP" altLang="en-US" smtClean="0"/>
              <a:t>2025/5/12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B9C0C-1DE3-44DB-A8F6-BBB5047B0E90}" type="datetime1">
              <a:rPr kumimoji="1" lang="ja-JP" altLang="en-US" smtClean="0"/>
              <a:t>2025/5/12</a:t>
            </a:fld>
            <a:endParaRPr kumimoji="1" lang="ja-JP" altLang="en-US" dirty="0"/>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C8CC77-7C3F-4F42-BE18-F028DB2765DB}"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3146464896"/>
              </p:ext>
            </p:extLst>
          </p:nvPr>
        </p:nvGraphicFramePr>
        <p:xfrm>
          <a:off x="208779" y="870139"/>
          <a:ext cx="9504088" cy="1852493"/>
        </p:xfrm>
        <a:graphic>
          <a:graphicData uri="http://schemas.openxmlformats.org/drawingml/2006/table">
            <a:tbl>
              <a:tblPr firstRow="1" bandRow="1">
                <a:tableStyleId>{1FECB4D8-DB02-4DC6-A0A2-4F2EBAE1DC90}</a:tableStyleId>
              </a:tblPr>
              <a:tblGrid>
                <a:gridCol w="1240459">
                  <a:extLst>
                    <a:ext uri="{9D8B030D-6E8A-4147-A177-3AD203B41FA5}">
                      <a16:colId xmlns:a16="http://schemas.microsoft.com/office/drawing/2014/main" val="20000"/>
                    </a:ext>
                  </a:extLst>
                </a:gridCol>
                <a:gridCol w="8263629">
                  <a:extLst>
                    <a:ext uri="{9D8B030D-6E8A-4147-A177-3AD203B41FA5}">
                      <a16:colId xmlns:a16="http://schemas.microsoft.com/office/drawing/2014/main" val="20001"/>
                    </a:ext>
                  </a:extLst>
                </a:gridCol>
              </a:tblGrid>
              <a:tr h="261226">
                <a:tc>
                  <a:txBody>
                    <a:bodyPr/>
                    <a:lstStyle/>
                    <a:p>
                      <a:r>
                        <a:rPr kumimoji="1" lang="ja-JP" altLang="en-US" sz="1200" b="1" dirty="0">
                          <a:solidFill>
                            <a:schemeClr val="bg1"/>
                          </a:solidFill>
                          <a:latin typeface="+mn-ea"/>
                          <a:ea typeface="+mn-ea"/>
                        </a:rPr>
                        <a:t>提案者</a:t>
                      </a:r>
                      <a:endParaRPr kumimoji="1" lang="en-US" altLang="ja-JP" sz="1200" b="1" dirty="0">
                        <a:solidFill>
                          <a:schemeClr val="bg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i="1" u="sng" dirty="0">
                          <a:solidFill>
                            <a:srgbClr val="FF0000"/>
                          </a:solidFill>
                          <a:latin typeface="+mn-ea"/>
                        </a:rPr>
                        <a:t>○○</a:t>
                      </a:r>
                      <a:r>
                        <a:rPr lang="ja-JP" altLang="en-US" sz="1200" i="1" dirty="0">
                          <a:solidFill>
                            <a:srgbClr val="FF0000"/>
                          </a:solidFill>
                          <a:latin typeface="+mn-ea"/>
                        </a:rPr>
                        <a:t>、○○・・・　</a:t>
                      </a:r>
                      <a:r>
                        <a:rPr lang="en-US" altLang="ja-JP" sz="1200" i="1" dirty="0">
                          <a:solidFill>
                            <a:srgbClr val="FF0000"/>
                          </a:solidFill>
                          <a:latin typeface="+mn-ea"/>
                        </a:rPr>
                        <a:t>※</a:t>
                      </a:r>
                      <a:r>
                        <a:rPr lang="ja-JP" altLang="en-US" sz="1200" i="1" dirty="0">
                          <a:solidFill>
                            <a:srgbClr val="FF0000"/>
                          </a:solidFill>
                          <a:latin typeface="+mn-ea"/>
                        </a:rPr>
                        <a:t>代表団体を含む、すべての機関について記載</a:t>
                      </a:r>
                      <a:r>
                        <a:rPr lang="ja-JP" altLang="en-US" sz="1200" i="1" dirty="0">
                          <a:solidFill>
                            <a:srgbClr val="FF0000"/>
                          </a:solidFill>
                          <a:latin typeface="ＭＳ Ｐゴシック" panose="020B0600070205080204" pitchFamily="50" charset="-128"/>
                        </a:rPr>
                        <a:t>してください。代表団体名に下線を引いてください。</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261226">
                <a:tc>
                  <a:txBody>
                    <a:bodyPr/>
                    <a:lstStyle/>
                    <a:p>
                      <a:r>
                        <a:rPr kumimoji="1" lang="ja-JP" altLang="en-US" sz="1200" b="1" dirty="0">
                          <a:solidFill>
                            <a:schemeClr val="bg1"/>
                          </a:solidFill>
                          <a:latin typeface="+mn-ea"/>
                          <a:ea typeface="+mn-ea"/>
                        </a:rPr>
                        <a:t>実施地域</a:t>
                      </a:r>
                      <a:endParaRPr kumimoji="1" lang="en-US" altLang="ja-JP" sz="1200" b="1" dirty="0">
                        <a:solidFill>
                          <a:schemeClr val="bg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i="1" dirty="0">
                        <a:solidFill>
                          <a:srgbClr val="FF0000"/>
                        </a:solidFill>
                        <a:latin typeface="ＭＳ Ｐゴシック" panose="020B060007020508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12615669"/>
                  </a:ext>
                </a:extLst>
              </a:tr>
              <a:tr h="1015821">
                <a:tc>
                  <a:txBody>
                    <a:bodyPr/>
                    <a:lstStyle/>
                    <a:p>
                      <a:pPr marL="0" algn="l" defTabSz="914400" rtl="0" eaLnBrk="1" latinLnBrk="0" hangingPunct="1"/>
                      <a:r>
                        <a:rPr kumimoji="1" lang="ja-JP" altLang="en-US" sz="1200" b="1" kern="1200" dirty="0">
                          <a:solidFill>
                            <a:schemeClr val="bg1"/>
                          </a:solidFill>
                          <a:latin typeface="+mn-ea"/>
                          <a:ea typeface="+mn-ea"/>
                          <a:cs typeface="+mn-cs"/>
                        </a:rPr>
                        <a:t>事業概要</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ja-JP" altLang="en-US" sz="1200" b="0" i="1" u="none" strike="noStrike" kern="0" cap="none" spc="0" normalizeH="0" baseline="0" noProof="0" dirty="0">
                          <a:ln>
                            <a:noFill/>
                          </a:ln>
                          <a:solidFill>
                            <a:srgbClr val="FF0000"/>
                          </a:solidFill>
                          <a:effectLst/>
                          <a:uLnTx/>
                          <a:uFillTx/>
                          <a:latin typeface="ＭＳ Ｐゴシック" panose="020B0600070205080204" pitchFamily="50" charset="-128"/>
                          <a:ea typeface="+mn-ea"/>
                        </a:rPr>
                        <a:t>実証を行う事業全体の概要を</a:t>
                      </a:r>
                      <a:r>
                        <a:rPr kumimoji="0" lang="en-US" altLang="ja-JP" sz="1200" b="0" i="1" u="none" strike="noStrike" kern="0" cap="none" spc="0" normalizeH="0" baseline="0" noProof="0" dirty="0">
                          <a:ln>
                            <a:noFill/>
                          </a:ln>
                          <a:solidFill>
                            <a:srgbClr val="FF0000"/>
                          </a:solidFill>
                          <a:effectLst/>
                          <a:uLnTx/>
                          <a:uFillTx/>
                          <a:latin typeface="ＭＳ Ｐゴシック" panose="020B0600070205080204" pitchFamily="50" charset="-128"/>
                          <a:ea typeface="+mn-ea"/>
                        </a:rPr>
                        <a:t>300</a:t>
                      </a:r>
                      <a:r>
                        <a:rPr kumimoji="0" lang="ja-JP" altLang="en-US" sz="1200" b="0" i="1" u="none" strike="noStrike" kern="0" cap="none" spc="0" normalizeH="0" baseline="0" noProof="0" dirty="0">
                          <a:ln>
                            <a:noFill/>
                          </a:ln>
                          <a:solidFill>
                            <a:srgbClr val="FF0000"/>
                          </a:solidFill>
                          <a:effectLst/>
                          <a:uLnTx/>
                          <a:uFillTx/>
                          <a:latin typeface="ＭＳ Ｐゴシック" panose="020B0600070205080204" pitchFamily="50" charset="-128"/>
                          <a:ea typeface="+mn-ea"/>
                        </a:rPr>
                        <a:t>字以内で記載してください。</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88032">
                <a:tc>
                  <a:txBody>
                    <a:bodyPr/>
                    <a:lstStyle/>
                    <a:p>
                      <a:pPr marL="0" algn="l" defTabSz="914400" rtl="0" eaLnBrk="1" latinLnBrk="0" hangingPunct="1"/>
                      <a:r>
                        <a:rPr kumimoji="1" lang="ja-JP" altLang="en-US" sz="1200" b="1" kern="1200" dirty="0">
                          <a:solidFill>
                            <a:schemeClr val="bg1"/>
                          </a:solidFill>
                          <a:latin typeface="+mn-ea"/>
                          <a:ea typeface="+mn-ea"/>
                          <a:cs typeface="+mn-cs"/>
                        </a:rPr>
                        <a:t>事業費</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solidFill>
                            <a:srgbClr val="FF0000"/>
                          </a:solidFill>
                        </a:rPr>
                        <a:t>○○，○○○千円（税込み）（千円未満切り捨てで記載）</a:t>
                      </a:r>
                      <a:endParaRPr kumimoji="1" lang="ja-JP" altLang="en-US" sz="1200" b="0" i="1" dirty="0">
                        <a:solidFill>
                          <a:srgbClr val="FF0000"/>
                        </a:solidFill>
                        <a:latin typeface="ＭＳ ゴシック" pitchFamily="49" charset="-128"/>
                        <a:ea typeface="ＭＳ ゴシック" pitchFamily="49"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bl>
          </a:graphicData>
        </a:graphic>
      </p:graphicFrame>
      <p:sp>
        <p:nvSpPr>
          <p:cNvPr id="78" name="正方形/長方形 77"/>
          <p:cNvSpPr/>
          <p:nvPr/>
        </p:nvSpPr>
        <p:spPr>
          <a:xfrm>
            <a:off x="36125" y="11353"/>
            <a:ext cx="9869875" cy="711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lgn="ctr"/>
            <a:r>
              <a:rPr lang="ja-JP" altLang="en-US" sz="2000" dirty="0">
                <a:solidFill>
                  <a:prstClr val="black"/>
                </a:solidFill>
                <a:latin typeface="HGP創英角ｺﾞｼｯｸUB" pitchFamily="50" charset="-128"/>
                <a:ea typeface="HGP創英角ｺﾞｼｯｸUB" pitchFamily="50" charset="-128"/>
              </a:rPr>
              <a:t>｛代表団体名｝（一者のみ記載して下さい）</a:t>
            </a:r>
          </a:p>
          <a:p>
            <a:pPr marL="182563" indent="-182563" algn="ctr"/>
            <a:r>
              <a:rPr lang="ja-JP" altLang="en-US" sz="2000" dirty="0">
                <a:solidFill>
                  <a:prstClr val="black"/>
                </a:solidFill>
                <a:latin typeface="HGP創英角ｺﾞｼｯｸUB" pitchFamily="50" charset="-128"/>
                <a:ea typeface="HGP創英角ｺﾞｼｯｸUB" pitchFamily="50" charset="-128"/>
              </a:rPr>
              <a:t>｛課題名｝</a:t>
            </a:r>
            <a:endParaRPr lang="en-US" altLang="ja-JP" sz="2000" dirty="0">
              <a:solidFill>
                <a:prstClr val="black"/>
              </a:solidFill>
              <a:latin typeface="HGP創英角ｺﾞｼｯｸUB" pitchFamily="50" charset="-128"/>
              <a:ea typeface="HGP創英角ｺﾞｼｯｸUB" pitchFamily="50" charset="-128"/>
            </a:endParaRPr>
          </a:p>
        </p:txBody>
      </p:sp>
      <p:sp>
        <p:nvSpPr>
          <p:cNvPr id="24" name="正方形/長方形 23"/>
          <p:cNvSpPr/>
          <p:nvPr/>
        </p:nvSpPr>
        <p:spPr>
          <a:xfrm>
            <a:off x="8735589" y="189090"/>
            <a:ext cx="1092480"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様式９</a:t>
            </a:r>
          </a:p>
        </p:txBody>
      </p:sp>
      <p:sp>
        <p:nvSpPr>
          <p:cNvPr id="2" name="テキスト ボックス 1"/>
          <p:cNvSpPr txBox="1"/>
          <p:nvPr/>
        </p:nvSpPr>
        <p:spPr>
          <a:xfrm>
            <a:off x="721453" y="2913858"/>
            <a:ext cx="1107996" cy="369332"/>
          </a:xfrm>
          <a:prstGeom prst="rect">
            <a:avLst/>
          </a:prstGeom>
          <a:noFill/>
          <a:ln>
            <a:solidFill>
              <a:schemeClr val="tx1"/>
            </a:solidFill>
          </a:ln>
        </p:spPr>
        <p:txBody>
          <a:bodyPr wrap="none" rtlCol="0">
            <a:spAutoFit/>
          </a:bodyPr>
          <a:lstStyle/>
          <a:p>
            <a:r>
              <a:rPr kumimoji="1" lang="ja-JP" altLang="en-US" dirty="0"/>
              <a:t>事業概要</a:t>
            </a:r>
          </a:p>
        </p:txBody>
      </p:sp>
      <p:sp>
        <p:nvSpPr>
          <p:cNvPr id="12" name="正方形/長方形 11"/>
          <p:cNvSpPr/>
          <p:nvPr/>
        </p:nvSpPr>
        <p:spPr>
          <a:xfrm>
            <a:off x="1007444" y="3736716"/>
            <a:ext cx="8122046" cy="8062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r>
              <a:rPr lang="en-US" altLang="ja-JP" sz="1200" dirty="0">
                <a:solidFill>
                  <a:srgbClr val="FF0000"/>
                </a:solidFill>
                <a:latin typeface="+mn-ea"/>
              </a:rPr>
              <a:t>※</a:t>
            </a:r>
            <a:r>
              <a:rPr lang="ja-JP" altLang="en-US" sz="1200" dirty="0">
                <a:solidFill>
                  <a:srgbClr val="FF0000"/>
                </a:solidFill>
                <a:latin typeface="+mn-ea"/>
              </a:rPr>
              <a:t>　この中で、様式１企画提案書（全体概要）の記載内容を踏まえ、図を用いる等して、提案する実証の内容について分かりやすく示してください。</a:t>
            </a:r>
          </a:p>
        </p:txBody>
      </p:sp>
    </p:spTree>
    <p:extLst>
      <p:ext uri="{BB962C8B-B14F-4D97-AF65-F5344CB8AC3E}">
        <p14:creationId xmlns:p14="http://schemas.microsoft.com/office/powerpoint/2010/main" val="3294479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6125" y="11353"/>
            <a:ext cx="9869875" cy="711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lgn="ctr"/>
            <a:r>
              <a:rPr lang="ja-JP" altLang="en-US" sz="2000" dirty="0">
                <a:solidFill>
                  <a:prstClr val="black"/>
                </a:solidFill>
                <a:latin typeface="HGP創英角ｺﾞｼｯｸUB" pitchFamily="50" charset="-128"/>
                <a:ea typeface="HGP創英角ｺﾞｼｯｸUB" pitchFamily="50" charset="-128"/>
              </a:rPr>
              <a:t>｛代表団体名｝（一者のみ記載して下さい）</a:t>
            </a:r>
          </a:p>
          <a:p>
            <a:pPr marL="182563" indent="-182563" algn="ctr"/>
            <a:r>
              <a:rPr lang="ja-JP" altLang="en-US" sz="2000" dirty="0">
                <a:solidFill>
                  <a:prstClr val="black"/>
                </a:solidFill>
                <a:latin typeface="HGP創英角ｺﾞｼｯｸUB" pitchFamily="50" charset="-128"/>
                <a:ea typeface="HGP創英角ｺﾞｼｯｸUB" pitchFamily="50" charset="-128"/>
              </a:rPr>
              <a:t>｛課題名｝</a:t>
            </a:r>
            <a:endParaRPr lang="en-US" altLang="ja-JP" sz="2000" dirty="0">
              <a:solidFill>
                <a:prstClr val="black"/>
              </a:solidFill>
              <a:latin typeface="HGP創英角ｺﾞｼｯｸUB" pitchFamily="50" charset="-128"/>
              <a:ea typeface="HGP創英角ｺﾞｼｯｸUB" pitchFamily="50" charset="-128"/>
            </a:endParaRPr>
          </a:p>
        </p:txBody>
      </p:sp>
      <p:sp>
        <p:nvSpPr>
          <p:cNvPr id="49" name="Rectangle 2"/>
          <p:cNvSpPr txBox="1">
            <a:spLocks noChangeArrowheads="1"/>
          </p:cNvSpPr>
          <p:nvPr/>
        </p:nvSpPr>
        <p:spPr bwMode="auto">
          <a:xfrm>
            <a:off x="234950" y="684327"/>
            <a:ext cx="944880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3196" numCol="1" anchor="b" anchorCtr="0" compatLnSpc="1">
            <a:prstTxWarp prst="textNoShape">
              <a:avLst/>
            </a:prstTxWarp>
          </a:bodyPr>
          <a:lstStyle>
            <a:lvl1pPr algn="l" defTabSz="863600" rtl="0" eaLnBrk="0" fontAlgn="base" hangingPunct="0">
              <a:spcBef>
                <a:spcPct val="0"/>
              </a:spcBef>
              <a:spcAft>
                <a:spcPct val="0"/>
              </a:spcAft>
              <a:defRPr sz="2000">
                <a:solidFill>
                  <a:schemeClr val="tx1"/>
                </a:solidFill>
                <a:latin typeface="+mj-lt"/>
                <a:ea typeface="+mj-ea"/>
                <a:cs typeface="+mj-cs"/>
              </a:defRPr>
            </a:lvl1pPr>
            <a:lvl2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2pPr>
            <a:lvl3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3pPr>
            <a:lvl4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4pPr>
            <a:lvl5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5pPr>
            <a:lvl6pPr marL="4572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6pPr>
            <a:lvl7pPr marL="9144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7pPr>
            <a:lvl8pPr marL="13716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8pPr>
            <a:lvl9pPr marL="18288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9pPr>
          </a:lstStyle>
          <a:p>
            <a:pPr eaLnBrk="1" hangingPunct="1">
              <a:defRPr/>
            </a:pPr>
            <a:r>
              <a:rPr kumimoji="0" lang="ja-JP" altLang="en-US" sz="1800" kern="0" dirty="0">
                <a:solidFill>
                  <a:srgbClr val="000000"/>
                </a:solidFill>
                <a:latin typeface="HGP創英角ｺﾞｼｯｸUB"/>
                <a:ea typeface="HGP創英角ｺﾞｼｯｸUB"/>
              </a:rPr>
              <a:t>スキーム概要</a:t>
            </a:r>
          </a:p>
        </p:txBody>
      </p:sp>
      <p:cxnSp>
        <p:nvCxnSpPr>
          <p:cNvPr id="50" name="直線コネクタ 49"/>
          <p:cNvCxnSpPr/>
          <p:nvPr/>
        </p:nvCxnSpPr>
        <p:spPr>
          <a:xfrm>
            <a:off x="241300" y="1171690"/>
            <a:ext cx="9436100" cy="7874"/>
          </a:xfrm>
          <a:prstGeom prst="line">
            <a:avLst/>
          </a:prstGeom>
        </p:spPr>
        <p:style>
          <a:lnRef idx="1">
            <a:schemeClr val="dk1"/>
          </a:lnRef>
          <a:fillRef idx="0">
            <a:schemeClr val="dk1"/>
          </a:fillRef>
          <a:effectRef idx="0">
            <a:schemeClr val="dk1"/>
          </a:effectRef>
          <a:fontRef idx="minor">
            <a:schemeClr val="tx1"/>
          </a:fontRef>
        </p:style>
      </p:cxnSp>
      <p:sp>
        <p:nvSpPr>
          <p:cNvPr id="61" name="正方形/長方形 60"/>
          <p:cNvSpPr/>
          <p:nvPr/>
        </p:nvSpPr>
        <p:spPr>
          <a:xfrm>
            <a:off x="337351" y="5509042"/>
            <a:ext cx="9340049" cy="1262450"/>
          </a:xfrm>
          <a:prstGeom prst="rect">
            <a:avLst/>
          </a:prstGeom>
          <a:solidFill>
            <a:schemeClr val="bg1"/>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注意事項</a:t>
            </a:r>
            <a:endParaRPr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図等を用いて実施体制を分かりやすく記入してください。また、それぞれの役割ごとに想定している人員についても記入してください。</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提案者のみならず、委託事業の実施に関わる全ての者について役割、責任を明記してください。</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フォントのサイズ等は記載しやすいように作成時に調整してください。</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スキーム概要は一枚に収めてください。</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上記は例であり、配置は実証を行うスキームに応じて作成して下さい。</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8735589" y="189090"/>
            <a:ext cx="1092480"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rPr>
              <a:t>様式９</a:t>
            </a:r>
          </a:p>
        </p:txBody>
      </p:sp>
      <p:sp>
        <p:nvSpPr>
          <p:cNvPr id="31" name="正方形/長方形 30"/>
          <p:cNvSpPr/>
          <p:nvPr/>
        </p:nvSpPr>
        <p:spPr>
          <a:xfrm>
            <a:off x="1855086" y="1421078"/>
            <a:ext cx="546038" cy="253916"/>
          </a:xfrm>
          <a:prstGeom prst="rect">
            <a:avLst/>
          </a:prstGeom>
        </p:spPr>
        <p:txBody>
          <a:bodyPr wrap="square">
            <a:spAutoFit/>
          </a:bodyPr>
          <a:lstStyle/>
          <a:p>
            <a:pPr algn="ctr" fontAlgn="base">
              <a:spcAft>
                <a:spcPct val="0"/>
              </a:spcAft>
              <a:buClr>
                <a:srgbClr val="000000"/>
              </a:buClr>
              <a:buFont typeface="Wingdings" pitchFamily="2" charset="2"/>
              <a:buNone/>
              <a:defRPr/>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3353163" y="1395909"/>
            <a:ext cx="3199674" cy="1217105"/>
            <a:chOff x="188419" y="1349427"/>
            <a:chExt cx="2344324" cy="1217105"/>
          </a:xfrm>
          <a:effectLst/>
        </p:grpSpPr>
        <p:sp>
          <p:nvSpPr>
            <p:cNvPr id="5" name="テキスト ボックス 4"/>
            <p:cNvSpPr txBox="1"/>
            <p:nvPr/>
          </p:nvSpPr>
          <p:spPr>
            <a:xfrm>
              <a:off x="188419" y="1349427"/>
              <a:ext cx="2344324" cy="369332"/>
            </a:xfrm>
            <a:prstGeom prst="rect">
              <a:avLst/>
            </a:prstGeom>
            <a:noFill/>
            <a:ln w="38100">
              <a:solidFill>
                <a:schemeClr val="tx2">
                  <a:lumMod val="60000"/>
                  <a:lumOff val="40000"/>
                </a:schemeClr>
              </a:solidFill>
            </a:ln>
            <a:effectLst/>
          </p:spPr>
          <p:txBody>
            <a:bodyPr wrap="square" rtlCol="0">
              <a:spAutoFit/>
            </a:bodyPr>
            <a:lstStyle/>
            <a:p>
              <a:pPr algn="ct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88419" y="1735535"/>
              <a:ext cx="2344324" cy="830997"/>
            </a:xfrm>
            <a:prstGeom prst="rect">
              <a:avLst/>
            </a:prstGeom>
            <a:solidFill>
              <a:schemeClr val="accent5">
                <a:lumMod val="20000"/>
                <a:lumOff val="80000"/>
              </a:schemeClr>
            </a:solidFill>
          </p:spPr>
          <p:txBody>
            <a:bodyPr wrap="square" rtlCol="0">
              <a:spAutoFit/>
            </a:bodyPr>
            <a:lstStyle/>
            <a:p>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i="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例）</a:t>
              </a:r>
              <a:endParaRPr lang="en-US" altLang="ja-JP" sz="1200" i="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i="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○○社は、△△から□□を受け取り、</a:t>
              </a:r>
              <a:r>
                <a:rPr lang="en-US" altLang="ja-JP" sz="1200" i="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i="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して☆☆する。</a:t>
              </a:r>
              <a:endParaRPr lang="en-US" altLang="ja-JP" sz="1200" i="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3" name="グループ化 32"/>
          <p:cNvGrpSpPr/>
          <p:nvPr/>
        </p:nvGrpSpPr>
        <p:grpSpPr>
          <a:xfrm>
            <a:off x="455649" y="3355826"/>
            <a:ext cx="2798873" cy="1217105"/>
            <a:chOff x="188419" y="1349427"/>
            <a:chExt cx="2344324" cy="1217105"/>
          </a:xfrm>
          <a:effectLst/>
        </p:grpSpPr>
        <p:sp>
          <p:nvSpPr>
            <p:cNvPr id="34" name="テキスト ボックス 33"/>
            <p:cNvSpPr txBox="1"/>
            <p:nvPr/>
          </p:nvSpPr>
          <p:spPr>
            <a:xfrm>
              <a:off x="188419" y="1349427"/>
              <a:ext cx="2344324" cy="369332"/>
            </a:xfrm>
            <a:prstGeom prst="rect">
              <a:avLst/>
            </a:prstGeom>
            <a:noFill/>
            <a:ln w="28575">
              <a:solidFill>
                <a:schemeClr val="accent6">
                  <a:lumMod val="60000"/>
                  <a:lumOff val="40000"/>
                </a:schemeClr>
              </a:solidFill>
            </a:ln>
          </p:spPr>
          <p:txBody>
            <a:bodyPr wrap="square" rtlCol="0">
              <a:spAutoFit/>
            </a:bodyPr>
            <a:lstStyle/>
            <a:p>
              <a:pPr algn="ct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188419" y="1735535"/>
              <a:ext cx="2344324" cy="830997"/>
            </a:xfrm>
            <a:prstGeom prst="rect">
              <a:avLst/>
            </a:prstGeom>
            <a:solidFill>
              <a:schemeClr val="accent6">
                <a:lumMod val="20000"/>
                <a:lumOff val="80000"/>
              </a:schemeClr>
            </a:solidFill>
            <a:ln>
              <a:solidFill>
                <a:schemeClr val="accent6">
                  <a:lumMod val="20000"/>
                  <a:lumOff val="80000"/>
                </a:schemeClr>
              </a:solidFill>
            </a:ln>
          </p:spPr>
          <p:txBody>
            <a:bodyPr wrap="square" rtlCol="0">
              <a:spAutoFit/>
            </a:bodyPr>
            <a:lstStyle/>
            <a:p>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i="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例）</a:t>
              </a:r>
              <a:endParaRPr lang="en-US" altLang="ja-JP" sz="1200" i="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i="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・・・は、○○社に★★の□□を提供する。</a:t>
              </a:r>
              <a:endParaRPr lang="en-US" altLang="ja-JP" sz="1200" i="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6" name="グループ化 35"/>
          <p:cNvGrpSpPr/>
          <p:nvPr/>
        </p:nvGrpSpPr>
        <p:grpSpPr>
          <a:xfrm>
            <a:off x="6632765" y="3604776"/>
            <a:ext cx="3106378" cy="1032439"/>
            <a:chOff x="188419" y="1349427"/>
            <a:chExt cx="2344324" cy="1032439"/>
          </a:xfrm>
          <a:effectLst/>
        </p:grpSpPr>
        <p:sp>
          <p:nvSpPr>
            <p:cNvPr id="37" name="テキスト ボックス 36"/>
            <p:cNvSpPr txBox="1"/>
            <p:nvPr/>
          </p:nvSpPr>
          <p:spPr>
            <a:xfrm>
              <a:off x="188419" y="1349427"/>
              <a:ext cx="2344324" cy="369332"/>
            </a:xfrm>
            <a:prstGeom prst="rect">
              <a:avLst/>
            </a:prstGeom>
            <a:noFill/>
            <a:ln w="38100">
              <a:solidFill>
                <a:schemeClr val="accent4">
                  <a:lumMod val="60000"/>
                  <a:lumOff val="40000"/>
                </a:schemeClr>
              </a:solidFill>
            </a:ln>
          </p:spPr>
          <p:txBody>
            <a:bodyPr wrap="square" rtlCol="0">
              <a:spAutoFit/>
            </a:bodyPr>
            <a:lstStyle/>
            <a:p>
              <a:pPr algn="ct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188419" y="1735535"/>
              <a:ext cx="2344324" cy="646331"/>
            </a:xfrm>
            <a:prstGeom prst="rect">
              <a:avLst/>
            </a:prstGeom>
            <a:solidFill>
              <a:schemeClr val="accent4">
                <a:lumMod val="20000"/>
                <a:lumOff val="80000"/>
              </a:schemeClr>
            </a:solidFill>
          </p:spPr>
          <p:txBody>
            <a:bodyPr wrap="square" rtlCol="0">
              <a:spAutoFit/>
            </a:bodyPr>
            <a:lstStyle/>
            <a:p>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i="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例）</a:t>
              </a:r>
              <a:endParaRPr lang="en-US" altLang="ja-JP" sz="1200" i="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i="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○○社が●●した結果、□□が◇◇となる。</a:t>
              </a:r>
              <a:endParaRPr lang="en-US" altLang="ja-JP" sz="1200" i="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11" name="カギ線コネクタ 10"/>
          <p:cNvCxnSpPr/>
          <p:nvPr/>
        </p:nvCxnSpPr>
        <p:spPr>
          <a:xfrm rot="5400000" flipH="1" flipV="1">
            <a:off x="1501091" y="1967521"/>
            <a:ext cx="1376584" cy="878114"/>
          </a:xfrm>
          <a:prstGeom prst="bentConnector3">
            <a:avLst>
              <a:gd name="adj1" fmla="val 100610"/>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88419" y="1251113"/>
            <a:ext cx="530915" cy="369332"/>
          </a:xfrm>
          <a:prstGeom prst="rect">
            <a:avLst/>
          </a:prstGeom>
          <a:noFill/>
        </p:spPr>
        <p:txBody>
          <a:bodyPr wrap="none" rtlCol="0">
            <a:spAutoFit/>
          </a:bodyPr>
          <a:lstStyle/>
          <a:p>
            <a:r>
              <a:rPr lang="ja-JP" altLang="en-US" dirty="0">
                <a:solidFill>
                  <a:prstClr val="black"/>
                </a:solidFill>
              </a:rPr>
              <a:t>例：</a:t>
            </a:r>
          </a:p>
        </p:txBody>
      </p:sp>
      <p:cxnSp>
        <p:nvCxnSpPr>
          <p:cNvPr id="44" name="カギ線コネクタ 43"/>
          <p:cNvCxnSpPr/>
          <p:nvPr/>
        </p:nvCxnSpPr>
        <p:spPr>
          <a:xfrm rot="16200000" flipH="1">
            <a:off x="6476668" y="2033627"/>
            <a:ext cx="1442127" cy="811445"/>
          </a:xfrm>
          <a:prstGeom prst="bentConnector3">
            <a:avLst>
              <a:gd name="adj1" fmla="val 1187"/>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6924713" y="1450845"/>
            <a:ext cx="546038" cy="253916"/>
          </a:xfrm>
          <a:prstGeom prst="rect">
            <a:avLst/>
          </a:prstGeom>
        </p:spPr>
        <p:txBody>
          <a:bodyPr wrap="square">
            <a:spAutoFit/>
          </a:bodyPr>
          <a:lstStyle/>
          <a:p>
            <a:pPr algn="ctr" fontAlgn="base">
              <a:spcAft>
                <a:spcPct val="0"/>
              </a:spcAft>
              <a:buClr>
                <a:srgbClr val="000000"/>
              </a:buClr>
              <a:buFont typeface="Wingdings" pitchFamily="2" charset="2"/>
              <a:buNone/>
              <a:defRPr/>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矢印コネクタ 8"/>
          <p:cNvCxnSpPr/>
          <p:nvPr/>
        </p:nvCxnSpPr>
        <p:spPr>
          <a:xfrm flipH="1">
            <a:off x="3472951" y="4614770"/>
            <a:ext cx="29880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3681424" y="4277391"/>
            <a:ext cx="546038" cy="253916"/>
          </a:xfrm>
          <a:prstGeom prst="rect">
            <a:avLst/>
          </a:prstGeom>
        </p:spPr>
        <p:txBody>
          <a:bodyPr wrap="square">
            <a:spAutoFit/>
          </a:bodyPr>
          <a:lstStyle/>
          <a:p>
            <a:pPr algn="ctr" fontAlgn="base">
              <a:spcAft>
                <a:spcPct val="0"/>
              </a:spcAft>
              <a:buClr>
                <a:srgbClr val="000000"/>
              </a:buClr>
              <a:buFont typeface="Wingdings" pitchFamily="2" charset="2"/>
              <a:buNone/>
              <a:defRPr/>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90393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36125" y="11353"/>
            <a:ext cx="9869875" cy="711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lgn="ctr"/>
            <a:r>
              <a:rPr lang="ja-JP" altLang="en-US" sz="2000" dirty="0">
                <a:solidFill>
                  <a:prstClr val="black"/>
                </a:solidFill>
                <a:latin typeface="HGP創英角ｺﾞｼｯｸUB" pitchFamily="50" charset="-128"/>
                <a:ea typeface="HGP創英角ｺﾞｼｯｸUB" pitchFamily="50" charset="-128"/>
              </a:rPr>
              <a:t>｛代表団体名｝（一者のみ記載して下さい）</a:t>
            </a:r>
          </a:p>
          <a:p>
            <a:pPr marL="182563" indent="-182563" algn="ctr"/>
            <a:r>
              <a:rPr lang="ja-JP" altLang="en-US" sz="2000" dirty="0">
                <a:solidFill>
                  <a:prstClr val="black"/>
                </a:solidFill>
                <a:latin typeface="HGP創英角ｺﾞｼｯｸUB" pitchFamily="50" charset="-128"/>
                <a:ea typeface="HGP創英角ｺﾞｼｯｸUB" pitchFamily="50" charset="-128"/>
              </a:rPr>
              <a:t>｛課題名｝</a:t>
            </a:r>
            <a:endParaRPr lang="en-US" altLang="ja-JP" sz="2000" dirty="0">
              <a:solidFill>
                <a:prstClr val="black"/>
              </a:solidFill>
              <a:latin typeface="HGP創英角ｺﾞｼｯｸUB" pitchFamily="50" charset="-128"/>
              <a:ea typeface="HGP創英角ｺﾞｼｯｸUB" pitchFamily="50" charset="-128"/>
            </a:endParaRPr>
          </a:p>
        </p:txBody>
      </p:sp>
      <p:sp>
        <p:nvSpPr>
          <p:cNvPr id="9" name="正方形/長方形 8"/>
          <p:cNvSpPr/>
          <p:nvPr/>
        </p:nvSpPr>
        <p:spPr>
          <a:xfrm>
            <a:off x="8735589" y="189090"/>
            <a:ext cx="1092480"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様式９</a:t>
            </a:r>
          </a:p>
        </p:txBody>
      </p:sp>
      <p:sp>
        <p:nvSpPr>
          <p:cNvPr id="10" name="テキスト ボックス 9"/>
          <p:cNvSpPr txBox="1"/>
          <p:nvPr/>
        </p:nvSpPr>
        <p:spPr>
          <a:xfrm>
            <a:off x="8247839" y="6624633"/>
            <a:ext cx="1654628" cy="276999"/>
          </a:xfrm>
          <a:prstGeom prst="rect">
            <a:avLst/>
          </a:prstGeom>
          <a:noFill/>
        </p:spPr>
        <p:txBody>
          <a:bodyPr wrap="square" rtlCol="0">
            <a:spAutoFit/>
          </a:bodyPr>
          <a:lstStyle/>
          <a:p>
            <a:r>
              <a:rPr kumimoji="1" lang="en-US" altLang="ja-JP" sz="1200" i="1" dirty="0">
                <a:solidFill>
                  <a:srgbClr val="FF0000"/>
                </a:solidFill>
              </a:rPr>
              <a:t>※</a:t>
            </a:r>
            <a:r>
              <a:rPr kumimoji="1" lang="ja-JP" altLang="en-US" sz="1200" i="1" dirty="0">
                <a:solidFill>
                  <a:srgbClr val="FF0000"/>
                </a:solidFill>
              </a:rPr>
              <a:t>一枚に収めること。</a:t>
            </a:r>
          </a:p>
        </p:txBody>
      </p:sp>
      <p:sp>
        <p:nvSpPr>
          <p:cNvPr id="2" name="テキスト ボックス 1"/>
          <p:cNvSpPr txBox="1"/>
          <p:nvPr/>
        </p:nvSpPr>
        <p:spPr>
          <a:xfrm>
            <a:off x="177128" y="826781"/>
            <a:ext cx="9587974" cy="338554"/>
          </a:xfrm>
          <a:prstGeom prst="rect">
            <a:avLst/>
          </a:prstGeom>
          <a:noFill/>
        </p:spPr>
        <p:txBody>
          <a:bodyPr wrap="square" rtlCol="0">
            <a:spAutoFit/>
          </a:bodyPr>
          <a:lstStyle/>
          <a:p>
            <a:r>
              <a:rPr lang="ja-JP" altLang="en-US" sz="1600" dirty="0"/>
              <a:t>実証での検証事項</a:t>
            </a:r>
            <a:endParaRPr kumimoji="1" lang="ja-JP" altLang="en-US" sz="1600" dirty="0"/>
          </a:p>
        </p:txBody>
      </p:sp>
      <p:graphicFrame>
        <p:nvGraphicFramePr>
          <p:cNvPr id="16" name="表 15"/>
          <p:cNvGraphicFramePr>
            <a:graphicFrameLocks noGrp="1"/>
          </p:cNvGraphicFramePr>
          <p:nvPr>
            <p:extLst>
              <p:ext uri="{D42A27DB-BD31-4B8C-83A1-F6EECF244321}">
                <p14:modId xmlns:p14="http://schemas.microsoft.com/office/powerpoint/2010/main" val="2765792428"/>
              </p:ext>
            </p:extLst>
          </p:nvPr>
        </p:nvGraphicFramePr>
        <p:xfrm>
          <a:off x="177128" y="1156708"/>
          <a:ext cx="9587974" cy="2527241"/>
        </p:xfrm>
        <a:graphic>
          <a:graphicData uri="http://schemas.openxmlformats.org/drawingml/2006/table">
            <a:tbl>
              <a:tblPr firstRow="1" bandRow="1">
                <a:tableStyleId>{1FECB4D8-DB02-4DC6-A0A2-4F2EBAE1DC90}</a:tableStyleId>
              </a:tblPr>
              <a:tblGrid>
                <a:gridCol w="1265933">
                  <a:extLst>
                    <a:ext uri="{9D8B030D-6E8A-4147-A177-3AD203B41FA5}">
                      <a16:colId xmlns:a16="http://schemas.microsoft.com/office/drawing/2014/main" val="20000"/>
                    </a:ext>
                  </a:extLst>
                </a:gridCol>
                <a:gridCol w="8322041">
                  <a:extLst>
                    <a:ext uri="{9D8B030D-6E8A-4147-A177-3AD203B41FA5}">
                      <a16:colId xmlns:a16="http://schemas.microsoft.com/office/drawing/2014/main" val="20001"/>
                    </a:ext>
                  </a:extLst>
                </a:gridCol>
              </a:tblGrid>
              <a:tr h="25272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n-ea"/>
                          <a:ea typeface="+mn-ea"/>
                        </a:rPr>
                        <a:t>実証での</a:t>
                      </a:r>
                      <a:endParaRPr kumimoji="1" lang="en-US" altLang="ja-JP" sz="1200" b="1" dirty="0">
                        <a:solidFill>
                          <a:schemeClr val="bg1"/>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n-ea"/>
                          <a:ea typeface="+mn-ea"/>
                        </a:rPr>
                        <a:t>検証事項</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7" name="テキスト ボックス 16"/>
          <p:cNvSpPr txBox="1"/>
          <p:nvPr/>
        </p:nvSpPr>
        <p:spPr>
          <a:xfrm>
            <a:off x="177127" y="3767465"/>
            <a:ext cx="9587975" cy="338554"/>
          </a:xfrm>
          <a:prstGeom prst="rect">
            <a:avLst/>
          </a:prstGeom>
          <a:noFill/>
        </p:spPr>
        <p:txBody>
          <a:bodyPr wrap="square" rtlCol="0">
            <a:spAutoFit/>
          </a:bodyPr>
          <a:lstStyle/>
          <a:p>
            <a:r>
              <a:rPr kumimoji="1" lang="ja-JP" altLang="en-US" sz="1600" dirty="0"/>
              <a:t>その他特記すべきアピールポイント</a:t>
            </a:r>
          </a:p>
        </p:txBody>
      </p:sp>
      <p:graphicFrame>
        <p:nvGraphicFramePr>
          <p:cNvPr id="23" name="表 22"/>
          <p:cNvGraphicFramePr>
            <a:graphicFrameLocks noGrp="1"/>
          </p:cNvGraphicFramePr>
          <p:nvPr>
            <p:extLst>
              <p:ext uri="{D42A27DB-BD31-4B8C-83A1-F6EECF244321}">
                <p14:modId xmlns:p14="http://schemas.microsoft.com/office/powerpoint/2010/main" val="2021091620"/>
              </p:ext>
            </p:extLst>
          </p:nvPr>
        </p:nvGraphicFramePr>
        <p:xfrm>
          <a:off x="177075" y="4106019"/>
          <a:ext cx="9587974" cy="2528088"/>
        </p:xfrm>
        <a:graphic>
          <a:graphicData uri="http://schemas.openxmlformats.org/drawingml/2006/table">
            <a:tbl>
              <a:tblPr firstRow="1" bandRow="1">
                <a:tableStyleId>{1FECB4D8-DB02-4DC6-A0A2-4F2EBAE1DC90}</a:tableStyleId>
              </a:tblPr>
              <a:tblGrid>
                <a:gridCol w="1265933">
                  <a:extLst>
                    <a:ext uri="{9D8B030D-6E8A-4147-A177-3AD203B41FA5}">
                      <a16:colId xmlns:a16="http://schemas.microsoft.com/office/drawing/2014/main" val="20000"/>
                    </a:ext>
                  </a:extLst>
                </a:gridCol>
                <a:gridCol w="8322041">
                  <a:extLst>
                    <a:ext uri="{9D8B030D-6E8A-4147-A177-3AD203B41FA5}">
                      <a16:colId xmlns:a16="http://schemas.microsoft.com/office/drawing/2014/main" val="20001"/>
                    </a:ext>
                  </a:extLst>
                </a:gridCol>
              </a:tblGrid>
              <a:tr h="1264044">
                <a:tc>
                  <a:txBody>
                    <a:bodyPr/>
                    <a:lstStyle/>
                    <a:p>
                      <a:pPr algn="ctr"/>
                      <a:r>
                        <a:rPr kumimoji="1" lang="ja-JP" altLang="en-US" sz="1200" b="1" dirty="0">
                          <a:solidFill>
                            <a:schemeClr val="bg1"/>
                          </a:solidFill>
                          <a:latin typeface="+mn-ea"/>
                          <a:ea typeface="+mn-ea"/>
                        </a:rPr>
                        <a:t>●●●●●●</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2640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n-ea"/>
                          <a:ea typeface="+mn-ea"/>
                        </a:rPr>
                        <a:t>●●●●●●</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kumimoji="1" lang="en-US" altLang="ja-JP" sz="1200" b="0" dirty="0">
                        <a:solidFill>
                          <a:schemeClr val="tx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26" name="正方形/長方形 25"/>
          <p:cNvSpPr/>
          <p:nvPr/>
        </p:nvSpPr>
        <p:spPr>
          <a:xfrm>
            <a:off x="1820252" y="4794227"/>
            <a:ext cx="7643003" cy="115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200" dirty="0">
                <a:solidFill>
                  <a:srgbClr val="FF0000"/>
                </a:solidFill>
              </a:rPr>
              <a:t>実施要領の「４　委託先候補の選定及び採択</a:t>
            </a:r>
            <a:r>
              <a:rPr lang="ja-JP" altLang="en-US" sz="1200" dirty="0">
                <a:solidFill>
                  <a:srgbClr val="FF0000"/>
                </a:solidFill>
              </a:rPr>
              <a:t>　</a:t>
            </a:r>
            <a:r>
              <a:rPr lang="ja-JP" altLang="ja-JP" sz="1200" dirty="0">
                <a:solidFill>
                  <a:srgbClr val="FF0000"/>
                </a:solidFill>
              </a:rPr>
              <a:t>（２）選定のポイント</a:t>
            </a:r>
            <a:r>
              <a:rPr lang="ja-JP" altLang="en-US" sz="1200" dirty="0">
                <a:solidFill>
                  <a:srgbClr val="FF0000"/>
                </a:solidFill>
              </a:rPr>
              <a:t>」に基づき、</a:t>
            </a:r>
            <a:r>
              <a:rPr lang="ja-JP" altLang="en-US" sz="1200" dirty="0">
                <a:solidFill>
                  <a:srgbClr val="FF0000"/>
                </a:solidFill>
                <a:latin typeface="ＭＳ Ｐゴシック" panose="020B0600070205080204" pitchFamily="50" charset="-128"/>
              </a:rPr>
              <a:t>その他特記すべきアピールポイントがあれば</a:t>
            </a:r>
            <a:r>
              <a:rPr lang="ja-JP" altLang="en-US" sz="1200" dirty="0">
                <a:solidFill>
                  <a:srgbClr val="FF0000"/>
                </a:solidFill>
              </a:rPr>
              <a:t>記載してください。</a:t>
            </a:r>
            <a:endParaRPr lang="en-US" altLang="ja-JP" sz="1200" dirty="0">
              <a:solidFill>
                <a:srgbClr val="FF0000"/>
              </a:solidFill>
              <a:latin typeface="ＭＳ Ｐゴシック" panose="020B0600070205080204" pitchFamily="50" charset="-128"/>
            </a:endParaRPr>
          </a:p>
        </p:txBody>
      </p:sp>
      <p:sp>
        <p:nvSpPr>
          <p:cNvPr id="27" name="正方形/長方形 26"/>
          <p:cNvSpPr/>
          <p:nvPr/>
        </p:nvSpPr>
        <p:spPr>
          <a:xfrm>
            <a:off x="1820251" y="1799754"/>
            <a:ext cx="7643003" cy="115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FF0000"/>
                </a:solidFill>
                <a:latin typeface="+mn-ea"/>
              </a:rPr>
              <a:t>様式１　</a:t>
            </a:r>
            <a:r>
              <a:rPr lang="ja-JP" altLang="ja-JP" sz="1200" dirty="0">
                <a:solidFill>
                  <a:srgbClr val="FF0000"/>
                </a:solidFill>
                <a:latin typeface="+mn-ea"/>
              </a:rPr>
              <a:t>企画提案書（全体概要）</a:t>
            </a:r>
            <a:r>
              <a:rPr lang="ja-JP" altLang="en-US" sz="1200" dirty="0">
                <a:solidFill>
                  <a:srgbClr val="FF0000"/>
                </a:solidFill>
                <a:latin typeface="+mn-ea"/>
              </a:rPr>
              <a:t>の「実証での検証事項」欄に記載の内容と同じものを、記載してください。</a:t>
            </a:r>
            <a:endParaRPr lang="en-US" altLang="ja-JP" sz="1200" dirty="0">
              <a:solidFill>
                <a:srgbClr val="FF0000"/>
              </a:solidFill>
              <a:latin typeface="ＭＳ Ｐゴシック" panose="020B0600070205080204" pitchFamily="50" charset="-128"/>
            </a:endParaRPr>
          </a:p>
        </p:txBody>
      </p:sp>
    </p:spTree>
    <p:extLst>
      <p:ext uri="{BB962C8B-B14F-4D97-AF65-F5344CB8AC3E}">
        <p14:creationId xmlns:p14="http://schemas.microsoft.com/office/powerpoint/2010/main" val="26017558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410</Words>
  <PresentationFormat>A4 210 x 297 mm</PresentationFormat>
  <Paragraphs>48</Paragraphs>
  <Slides>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HGP創英角ｺﾞｼｯｸUB</vt:lpstr>
      <vt:lpstr>Meiryo UI</vt:lpstr>
      <vt:lpstr>ＭＳ Ｐゴシック</vt:lpstr>
      <vt:lpstr>ＭＳ ゴシック</vt:lpstr>
      <vt:lpstr>Arial</vt:lpstr>
      <vt:lpstr>Calibri</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