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sldIdLst>
    <p:sldId id="283"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a:srgbClr val="00CCFF"/>
    <a:srgbClr val="0099FF"/>
    <a:srgbClr val="FFFFFF"/>
    <a:srgbClr val="DBEE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81" autoAdjust="0"/>
    <p:restoredTop sz="93020" autoAdjust="0"/>
  </p:normalViewPr>
  <p:slideViewPr>
    <p:cSldViewPr snapToGrid="0">
      <p:cViewPr varScale="1">
        <p:scale>
          <a:sx n="43" d="100"/>
          <a:sy n="43" d="100"/>
        </p:scale>
        <p:origin x="2016" y="260"/>
      </p:cViewPr>
      <p:guideLst/>
    </p:cSldViewPr>
  </p:slideViewPr>
  <p:notesTextViewPr>
    <p:cViewPr>
      <p:scale>
        <a:sx n="20" d="100"/>
        <a:sy n="2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notesMasters/notesMaster1.xml" Type="http://schemas.openxmlformats.org/officeDocument/2006/relationships/notesMaster"/><Relationship Id="rId29" Target="presProps.xml" Type="http://schemas.openxmlformats.org/officeDocument/2006/relationships/presProps"/><Relationship Id="rId3" Target="slides/slide2.xml" Type="http://schemas.openxmlformats.org/officeDocument/2006/relationships/slide"/><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4CB7EF-B315-4E6C-B332-2BD24FD00FD1}" type="datetimeFigureOut">
              <a:rPr kumimoji="1" lang="ja-JP" altLang="en-US" smtClean="0"/>
              <a:t>2025/6/20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511542-EF90-4AC3-ABD5-31A7ABDE75FC}" type="slidenum">
              <a:rPr kumimoji="1" lang="ja-JP" altLang="en-US" smtClean="0"/>
              <a:t>‹#›</a:t>
            </a:fld>
            <a:endParaRPr kumimoji="1" lang="ja-JP" altLang="en-US"/>
          </a:p>
        </p:txBody>
      </p:sp>
    </p:spTree>
    <p:extLst>
      <p:ext uri="{BB962C8B-B14F-4D97-AF65-F5344CB8AC3E}">
        <p14:creationId xmlns:p14="http://schemas.microsoft.com/office/powerpoint/2010/main" val="18403388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F511542-EF90-4AC3-ABD5-31A7ABDE75FC}" type="slidenum">
              <a:rPr kumimoji="1" lang="ja-JP" altLang="en-US" smtClean="0"/>
              <a:t>5</a:t>
            </a:fld>
            <a:endParaRPr kumimoji="1" lang="ja-JP" altLang="en-US"/>
          </a:p>
        </p:txBody>
      </p:sp>
    </p:spTree>
    <p:extLst>
      <p:ext uri="{BB962C8B-B14F-4D97-AF65-F5344CB8AC3E}">
        <p14:creationId xmlns:p14="http://schemas.microsoft.com/office/powerpoint/2010/main" val="80750580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36CB0A3-59A1-4242-8E32-8383FFB635BB}"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7748BD-48CD-4E39-9201-0E0FF17A00DF}" type="slidenum">
              <a:rPr kumimoji="1" lang="ja-JP" altLang="en-US" smtClean="0"/>
              <a:t>‹#›</a:t>
            </a:fld>
            <a:endParaRPr kumimoji="1" lang="ja-JP" altLang="en-US"/>
          </a:p>
        </p:txBody>
      </p:sp>
    </p:spTree>
    <p:extLst>
      <p:ext uri="{BB962C8B-B14F-4D97-AF65-F5344CB8AC3E}">
        <p14:creationId xmlns:p14="http://schemas.microsoft.com/office/powerpoint/2010/main" val="2587621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492A2A-6354-4D80-81E3-60CB656F897A}"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7748BD-48CD-4E39-9201-0E0FF17A00DF}" type="slidenum">
              <a:rPr kumimoji="1" lang="ja-JP" altLang="en-US" smtClean="0"/>
              <a:t>‹#›</a:t>
            </a:fld>
            <a:endParaRPr kumimoji="1" lang="ja-JP" altLang="en-US"/>
          </a:p>
        </p:txBody>
      </p:sp>
    </p:spTree>
    <p:extLst>
      <p:ext uri="{BB962C8B-B14F-4D97-AF65-F5344CB8AC3E}">
        <p14:creationId xmlns:p14="http://schemas.microsoft.com/office/powerpoint/2010/main" val="4133382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0C9EAB-7C5A-426D-AF00-7653ADCBFCAD}"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7748BD-48CD-4E39-9201-0E0FF17A00DF}" type="slidenum">
              <a:rPr kumimoji="1" lang="ja-JP" altLang="en-US" smtClean="0"/>
              <a:t>‹#›</a:t>
            </a:fld>
            <a:endParaRPr kumimoji="1" lang="ja-JP" altLang="en-US"/>
          </a:p>
        </p:txBody>
      </p:sp>
    </p:spTree>
    <p:extLst>
      <p:ext uri="{BB962C8B-B14F-4D97-AF65-F5344CB8AC3E}">
        <p14:creationId xmlns:p14="http://schemas.microsoft.com/office/powerpoint/2010/main" val="978067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C8B167-73A7-4369-9E5E-0D8A8A280A4C}"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7748BD-48CD-4E39-9201-0E0FF17A00DF}" type="slidenum">
              <a:rPr kumimoji="1" lang="ja-JP" altLang="en-US" smtClean="0"/>
              <a:t>‹#›</a:t>
            </a:fld>
            <a:endParaRPr kumimoji="1" lang="ja-JP" altLang="en-US"/>
          </a:p>
        </p:txBody>
      </p:sp>
    </p:spTree>
    <p:extLst>
      <p:ext uri="{BB962C8B-B14F-4D97-AF65-F5344CB8AC3E}">
        <p14:creationId xmlns:p14="http://schemas.microsoft.com/office/powerpoint/2010/main" val="1914082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54150AD-FECF-40CC-9E30-4852533D64C5}"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7748BD-48CD-4E39-9201-0E0FF17A00DF}" type="slidenum">
              <a:rPr kumimoji="1" lang="ja-JP" altLang="en-US" smtClean="0"/>
              <a:t>‹#›</a:t>
            </a:fld>
            <a:endParaRPr kumimoji="1" lang="ja-JP" altLang="en-US"/>
          </a:p>
        </p:txBody>
      </p:sp>
    </p:spTree>
    <p:extLst>
      <p:ext uri="{BB962C8B-B14F-4D97-AF65-F5344CB8AC3E}">
        <p14:creationId xmlns:p14="http://schemas.microsoft.com/office/powerpoint/2010/main" val="3881947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1E4FDB-59FA-4D75-BDB6-1B2F61937A73}" type="datetime1">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7748BD-48CD-4E39-9201-0E0FF17A00DF}" type="slidenum">
              <a:rPr kumimoji="1" lang="ja-JP" altLang="en-US" smtClean="0"/>
              <a:t>‹#›</a:t>
            </a:fld>
            <a:endParaRPr kumimoji="1" lang="ja-JP" altLang="en-US"/>
          </a:p>
        </p:txBody>
      </p:sp>
    </p:spTree>
    <p:extLst>
      <p:ext uri="{BB962C8B-B14F-4D97-AF65-F5344CB8AC3E}">
        <p14:creationId xmlns:p14="http://schemas.microsoft.com/office/powerpoint/2010/main" val="243960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0A0035-A879-49BA-A097-D548F08EE1A1}" type="datetime1">
              <a:rPr kumimoji="1" lang="ja-JP" altLang="en-US" smtClean="0"/>
              <a:t>2025/6/20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7748BD-48CD-4E39-9201-0E0FF17A00DF}" type="slidenum">
              <a:rPr kumimoji="1" lang="ja-JP" altLang="en-US" smtClean="0"/>
              <a:t>‹#›</a:t>
            </a:fld>
            <a:endParaRPr kumimoji="1" lang="ja-JP" altLang="en-US"/>
          </a:p>
        </p:txBody>
      </p:sp>
    </p:spTree>
    <p:extLst>
      <p:ext uri="{BB962C8B-B14F-4D97-AF65-F5344CB8AC3E}">
        <p14:creationId xmlns:p14="http://schemas.microsoft.com/office/powerpoint/2010/main" val="2025956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74CEACF-211A-4A98-B4D2-C43746C4156D}" type="datetime1">
              <a:rPr kumimoji="1" lang="ja-JP" altLang="en-US" smtClean="0"/>
              <a:t>2025/6/20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7748BD-48CD-4E39-9201-0E0FF17A00DF}" type="slidenum">
              <a:rPr kumimoji="1" lang="ja-JP" altLang="en-US" smtClean="0"/>
              <a:t>‹#›</a:t>
            </a:fld>
            <a:endParaRPr kumimoji="1" lang="ja-JP" altLang="en-US"/>
          </a:p>
        </p:txBody>
      </p:sp>
    </p:spTree>
    <p:extLst>
      <p:ext uri="{BB962C8B-B14F-4D97-AF65-F5344CB8AC3E}">
        <p14:creationId xmlns:p14="http://schemas.microsoft.com/office/powerpoint/2010/main" val="2297359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D1C10D-E645-40ED-A02B-FC49FE030949}" type="datetime1">
              <a:rPr kumimoji="1" lang="ja-JP" altLang="en-US" smtClean="0"/>
              <a:t>2025/6/20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7748BD-48CD-4E39-9201-0E0FF17A00DF}" type="slidenum">
              <a:rPr kumimoji="1" lang="ja-JP" altLang="en-US" smtClean="0"/>
              <a:t>‹#›</a:t>
            </a:fld>
            <a:endParaRPr kumimoji="1" lang="ja-JP" altLang="en-US"/>
          </a:p>
        </p:txBody>
      </p:sp>
    </p:spTree>
    <p:extLst>
      <p:ext uri="{BB962C8B-B14F-4D97-AF65-F5344CB8AC3E}">
        <p14:creationId xmlns:p14="http://schemas.microsoft.com/office/powerpoint/2010/main" val="3006297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D59CA03-B710-4B63-B5D1-EE6B8D8A598C}" type="datetime1">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7748BD-48CD-4E39-9201-0E0FF17A00DF}" type="slidenum">
              <a:rPr kumimoji="1" lang="ja-JP" altLang="en-US" smtClean="0"/>
              <a:t>‹#›</a:t>
            </a:fld>
            <a:endParaRPr kumimoji="1" lang="ja-JP" altLang="en-US"/>
          </a:p>
        </p:txBody>
      </p:sp>
    </p:spTree>
    <p:extLst>
      <p:ext uri="{BB962C8B-B14F-4D97-AF65-F5344CB8AC3E}">
        <p14:creationId xmlns:p14="http://schemas.microsoft.com/office/powerpoint/2010/main" val="2974397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55A8A0-2980-4850-83AC-7B95ACE8B8F4}" type="datetime1">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7748BD-48CD-4E39-9201-0E0FF17A00DF}" type="slidenum">
              <a:rPr kumimoji="1" lang="ja-JP" altLang="en-US" smtClean="0"/>
              <a:t>‹#›</a:t>
            </a:fld>
            <a:endParaRPr kumimoji="1" lang="ja-JP" altLang="en-US"/>
          </a:p>
        </p:txBody>
      </p:sp>
    </p:spTree>
    <p:extLst>
      <p:ext uri="{BB962C8B-B14F-4D97-AF65-F5344CB8AC3E}">
        <p14:creationId xmlns:p14="http://schemas.microsoft.com/office/powerpoint/2010/main" val="413242723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51E7DAF-4311-40C8-8A9B-60AD5DC962AD}" type="datetime1">
              <a:rPr kumimoji="1" lang="ja-JP" altLang="en-US" smtClean="0"/>
              <a:t>2025/6/20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07748BD-48CD-4E39-9201-0E0FF17A00DF}" type="slidenum">
              <a:rPr kumimoji="1" lang="ja-JP" altLang="en-US" smtClean="0"/>
              <a:t>‹#›</a:t>
            </a:fld>
            <a:endParaRPr kumimoji="1" lang="ja-JP" altLang="en-US"/>
          </a:p>
        </p:txBody>
      </p:sp>
    </p:spTree>
    <p:extLst>
      <p:ext uri="{BB962C8B-B14F-4D97-AF65-F5344CB8AC3E}">
        <p14:creationId xmlns:p14="http://schemas.microsoft.com/office/powerpoint/2010/main" val="35856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9.png" Type="http://schemas.openxmlformats.org/officeDocument/2006/relationships/image"/><Relationship Id="rId11" Target="../media/image10.svg" Type="http://schemas.openxmlformats.org/officeDocument/2006/relationships/image"/><Relationship Id="rId12" Target="../media/image11.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1.png" Type="http://schemas.openxmlformats.org/officeDocument/2006/relationships/image"/><Relationship Id="rId7" Target="../media/image2.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7.png" Type="http://schemas.openxmlformats.org/officeDocument/2006/relationships/image"/><Relationship Id="rId3" Target="../media/image8.svg" Type="http://schemas.openxmlformats.org/officeDocument/2006/relationships/image"/><Relationship Id="rId4" Target="../media/image12.png" Type="http://schemas.openxmlformats.org/officeDocument/2006/relationships/image"/><Relationship Id="rId5" Target="../media/image13.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1.png" Type="http://schemas.openxmlformats.org/officeDocument/2006/relationships/image"/><Relationship Id="rId7" Target="../media/image2.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11.svg" Type="http://schemas.openxmlformats.org/officeDocument/2006/relationships/image"/><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1.png" Type="http://schemas.openxmlformats.org/officeDocument/2006/relationships/image"/><Relationship Id="rId7" Target="../media/image2.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7.png" Type="http://schemas.openxmlformats.org/officeDocument/2006/relationships/image"/><Relationship Id="rId3" Target="../media/image8.svg" Type="http://schemas.openxmlformats.org/officeDocument/2006/relationships/image"/><Relationship Id="rId4" Target="../media/image12.png" Type="http://schemas.openxmlformats.org/officeDocument/2006/relationships/image"/><Relationship Id="rId5" Target="../media/image13.sv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1.png" Type="http://schemas.openxmlformats.org/officeDocument/2006/relationships/image"/><Relationship Id="rId5" Target="../media/image2.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 Id="rId8" Target="../media/image12.png" Type="http://schemas.openxmlformats.org/officeDocument/2006/relationships/image"/><Relationship Id="rId9" Target="../media/image13.sv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7.png" Type="http://schemas.openxmlformats.org/officeDocument/2006/relationships/image"/><Relationship Id="rId3" Target="../media/image8.svg" Type="http://schemas.openxmlformats.org/officeDocument/2006/relationships/image"/><Relationship Id="rId4" Target="../media/image1.png" Type="http://schemas.openxmlformats.org/officeDocument/2006/relationships/image"/><Relationship Id="rId5" Target="../media/image11.svg" Type="http://schemas.openxmlformats.org/officeDocument/2006/relationships/image"/><Relationship Id="rId6" Target="../media/image12.png" Type="http://schemas.openxmlformats.org/officeDocument/2006/relationships/image"/><Relationship Id="rId7" Target="../media/image13.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7.png" Type="http://schemas.openxmlformats.org/officeDocument/2006/relationships/image"/><Relationship Id="rId3" Target="../media/image8.svg" Type="http://schemas.openxmlformats.org/officeDocument/2006/relationships/image"/><Relationship Id="rId4" Target="../media/image12.png" Type="http://schemas.openxmlformats.org/officeDocument/2006/relationships/image"/><Relationship Id="rId5" Target="../media/image13.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14.png" Type="http://schemas.openxmlformats.org/officeDocument/2006/relationships/image"/><Relationship Id="rId8" Target="../media/image15.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83A5364-4B0F-CBE4-5312-12A2FA44FD33}"/>
              </a:ext>
            </a:extLst>
          </p:cNvPr>
          <p:cNvSpPr/>
          <p:nvPr/>
        </p:nvSpPr>
        <p:spPr>
          <a:xfrm>
            <a:off x="353962" y="530943"/>
            <a:ext cx="8436077" cy="2123768"/>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2800" b="0" i="0" u="none" strike="noStrike" baseline="0" dirty="0">
                <a:solidFill>
                  <a:srgbClr val="000000"/>
                </a:solidFill>
                <a:latin typeface="游ゴシック" panose="020B0400000000000000" pitchFamily="50" charset="-128"/>
                <a:ea typeface="游ゴシック" panose="020B0400000000000000" pitchFamily="50" charset="-128"/>
              </a:rPr>
              <a:t>2_</a:t>
            </a:r>
            <a:r>
              <a:rPr lang="ja-JP" altLang="en-US" sz="2800" b="0" i="0" u="none" strike="noStrike" baseline="0" dirty="0">
                <a:solidFill>
                  <a:srgbClr val="000000"/>
                </a:solidFill>
                <a:latin typeface="游ゴシック" panose="020B0400000000000000" pitchFamily="50" charset="-128"/>
                <a:ea typeface="游ゴシック" panose="020B0400000000000000" pitchFamily="50" charset="-128"/>
              </a:rPr>
              <a:t>業務フロー</a:t>
            </a:r>
            <a:r>
              <a:rPr lang="en-US" altLang="ja-JP" sz="2800" b="0" i="0" u="none" strike="noStrike" baseline="0" dirty="0">
                <a:solidFill>
                  <a:srgbClr val="000000"/>
                </a:solidFill>
                <a:latin typeface="游ゴシック" panose="020B0400000000000000" pitchFamily="50" charset="-128"/>
                <a:ea typeface="游ゴシック" panose="020B0400000000000000" pitchFamily="50" charset="-128"/>
              </a:rPr>
              <a:t>_010</a:t>
            </a:r>
            <a:r>
              <a:rPr lang="ja-JP" altLang="en-US" sz="2800" b="0" i="0" u="none" strike="noStrike" baseline="0" dirty="0">
                <a:solidFill>
                  <a:srgbClr val="000000"/>
                </a:solidFill>
                <a:latin typeface="游ゴシック" panose="020B0400000000000000" pitchFamily="50" charset="-128"/>
                <a:ea typeface="游ゴシック" panose="020B0400000000000000" pitchFamily="50" charset="-128"/>
              </a:rPr>
              <a:t>個人住民税</a:t>
            </a:r>
            <a:endParaRPr kumimoji="1" lang="ja-JP" altLang="en-US" sz="2800" dirty="0">
              <a:latin typeface="游ゴシック" panose="020B0400000000000000" pitchFamily="50" charset="-128"/>
              <a:ea typeface="游ゴシック" panose="020B0400000000000000" pitchFamily="50" charset="-128"/>
            </a:endParaRPr>
          </a:p>
        </p:txBody>
      </p:sp>
      <p:sp>
        <p:nvSpPr>
          <p:cNvPr id="9" name="正方形/長方形 8">
            <a:extLst>
              <a:ext uri="{FF2B5EF4-FFF2-40B4-BE49-F238E27FC236}">
                <a16:creationId xmlns:a16="http://schemas.microsoft.com/office/drawing/2014/main" id="{DB62800D-798A-2D1C-1E41-D9354DFD59EC}"/>
              </a:ext>
            </a:extLst>
          </p:cNvPr>
          <p:cNvSpPr/>
          <p:nvPr/>
        </p:nvSpPr>
        <p:spPr>
          <a:xfrm>
            <a:off x="353962" y="2654711"/>
            <a:ext cx="8436077" cy="3672346"/>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sz="1100" dirty="0">
                <a:solidFill>
                  <a:schemeClr val="tx1"/>
                </a:solidFill>
                <a:latin typeface="游ゴシック" panose="020B0400000000000000" pitchFamily="50" charset="-128"/>
                <a:ea typeface="游ゴシック" panose="020B0400000000000000" pitchFamily="50" charset="-128"/>
              </a:rPr>
              <a:t>BPMN</a:t>
            </a:r>
            <a:r>
              <a:rPr kumimoji="1" lang="ja-JP" altLang="en-US" sz="1100" dirty="0">
                <a:solidFill>
                  <a:schemeClr val="tx1"/>
                </a:solidFill>
                <a:latin typeface="游ゴシック" panose="020B0400000000000000" pitchFamily="50" charset="-128"/>
                <a:ea typeface="游ゴシック" panose="020B0400000000000000" pitchFamily="50" charset="-128"/>
              </a:rPr>
              <a:t>凡例</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p:txBody>
      </p:sp>
      <p:grpSp>
        <p:nvGrpSpPr>
          <p:cNvPr id="22" name="グループ化 21">
            <a:extLst>
              <a:ext uri="{FF2B5EF4-FFF2-40B4-BE49-F238E27FC236}">
                <a16:creationId xmlns:a16="http://schemas.microsoft.com/office/drawing/2014/main" id="{532C8893-C466-EACF-51AA-AC8ED34B7398}"/>
              </a:ext>
            </a:extLst>
          </p:cNvPr>
          <p:cNvGrpSpPr/>
          <p:nvPr/>
        </p:nvGrpSpPr>
        <p:grpSpPr>
          <a:xfrm>
            <a:off x="547477" y="2897160"/>
            <a:ext cx="1783080" cy="560760"/>
            <a:chOff x="6903720" y="2897160"/>
            <a:chExt cx="1783080" cy="560760"/>
          </a:xfrm>
        </p:grpSpPr>
        <p:sp>
          <p:nvSpPr>
            <p:cNvPr id="11" name="正方形/長方形 10">
              <a:extLst>
                <a:ext uri="{FF2B5EF4-FFF2-40B4-BE49-F238E27FC236}">
                  <a16:creationId xmlns:a16="http://schemas.microsoft.com/office/drawing/2014/main" id="{7BCE702F-8D84-05E3-381C-564CCDFB5F84}"/>
                </a:ext>
              </a:extLst>
            </p:cNvPr>
            <p:cNvSpPr/>
            <p:nvPr/>
          </p:nvSpPr>
          <p:spPr>
            <a:xfrm>
              <a:off x="6903720" y="2897160"/>
              <a:ext cx="369570" cy="56076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プール１</a:t>
              </a:r>
            </a:p>
          </p:txBody>
        </p:sp>
        <p:sp>
          <p:nvSpPr>
            <p:cNvPr id="12" name="正方形/長方形 11">
              <a:extLst>
                <a:ext uri="{FF2B5EF4-FFF2-40B4-BE49-F238E27FC236}">
                  <a16:creationId xmlns:a16="http://schemas.microsoft.com/office/drawing/2014/main" id="{AD61C040-BDD2-8633-AD98-F4397466DD70}"/>
                </a:ext>
              </a:extLst>
            </p:cNvPr>
            <p:cNvSpPr/>
            <p:nvPr/>
          </p:nvSpPr>
          <p:spPr>
            <a:xfrm>
              <a:off x="7273290" y="2897160"/>
              <a:ext cx="41148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レーン１</a:t>
              </a:r>
            </a:p>
          </p:txBody>
        </p:sp>
        <p:sp>
          <p:nvSpPr>
            <p:cNvPr id="13" name="正方形/長方形 12">
              <a:extLst>
                <a:ext uri="{FF2B5EF4-FFF2-40B4-BE49-F238E27FC236}">
                  <a16:creationId xmlns:a16="http://schemas.microsoft.com/office/drawing/2014/main" id="{4F66DC0F-41CC-E80B-4D2A-42C47EB88684}"/>
                </a:ext>
              </a:extLst>
            </p:cNvPr>
            <p:cNvSpPr/>
            <p:nvPr/>
          </p:nvSpPr>
          <p:spPr>
            <a:xfrm>
              <a:off x="7273290" y="3177540"/>
              <a:ext cx="41148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レーン２</a:t>
              </a:r>
            </a:p>
          </p:txBody>
        </p:sp>
        <p:sp>
          <p:nvSpPr>
            <p:cNvPr id="14" name="正方形/長方形 13">
              <a:extLst>
                <a:ext uri="{FF2B5EF4-FFF2-40B4-BE49-F238E27FC236}">
                  <a16:creationId xmlns:a16="http://schemas.microsoft.com/office/drawing/2014/main" id="{9B9E3D33-17AB-C17C-7E47-FC2526381905}"/>
                </a:ext>
              </a:extLst>
            </p:cNvPr>
            <p:cNvSpPr/>
            <p:nvPr/>
          </p:nvSpPr>
          <p:spPr>
            <a:xfrm>
              <a:off x="7684770" y="2897160"/>
              <a:ext cx="100203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5" name="正方形/長方形 14">
              <a:extLst>
                <a:ext uri="{FF2B5EF4-FFF2-40B4-BE49-F238E27FC236}">
                  <a16:creationId xmlns:a16="http://schemas.microsoft.com/office/drawing/2014/main" id="{0F30861C-9FED-E347-BB90-A56ECAF61FD1}"/>
                </a:ext>
              </a:extLst>
            </p:cNvPr>
            <p:cNvSpPr/>
            <p:nvPr/>
          </p:nvSpPr>
          <p:spPr>
            <a:xfrm>
              <a:off x="7684770" y="3177540"/>
              <a:ext cx="100203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sp>
        <p:nvSpPr>
          <p:cNvPr id="16" name="正方形/長方形 15">
            <a:extLst>
              <a:ext uri="{FF2B5EF4-FFF2-40B4-BE49-F238E27FC236}">
                <a16:creationId xmlns:a16="http://schemas.microsoft.com/office/drawing/2014/main" id="{2B5F6F83-F589-E818-DF88-7F4898046C6A}"/>
              </a:ext>
            </a:extLst>
          </p:cNvPr>
          <p:cNvSpPr/>
          <p:nvPr/>
        </p:nvSpPr>
        <p:spPr>
          <a:xfrm>
            <a:off x="547477" y="3578860"/>
            <a:ext cx="398145"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プール２</a:t>
            </a:r>
          </a:p>
        </p:txBody>
      </p:sp>
      <p:sp>
        <p:nvSpPr>
          <p:cNvPr id="17" name="正方形/長方形 16">
            <a:extLst>
              <a:ext uri="{FF2B5EF4-FFF2-40B4-BE49-F238E27FC236}">
                <a16:creationId xmlns:a16="http://schemas.microsoft.com/office/drawing/2014/main" id="{32757456-28A4-B44A-3C37-F37D464770EA}"/>
              </a:ext>
            </a:extLst>
          </p:cNvPr>
          <p:cNvSpPr/>
          <p:nvPr/>
        </p:nvSpPr>
        <p:spPr>
          <a:xfrm>
            <a:off x="945621" y="3578860"/>
            <a:ext cx="668655"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4" name="正方形/長方形 23">
            <a:extLst>
              <a:ext uri="{FF2B5EF4-FFF2-40B4-BE49-F238E27FC236}">
                <a16:creationId xmlns:a16="http://schemas.microsoft.com/office/drawing/2014/main" id="{0C7B23D1-0C6D-8F97-17D7-7DED834B454E}"/>
              </a:ext>
            </a:extLst>
          </p:cNvPr>
          <p:cNvSpPr/>
          <p:nvPr/>
        </p:nvSpPr>
        <p:spPr>
          <a:xfrm>
            <a:off x="2449757" y="2938290"/>
            <a:ext cx="277948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プールとレーン：</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プールの中に関係者とその活動内容が記載される。１組織が１つのプールとして示され、レーン１と２は当該組織内の部署や役割を示す。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またプールは、プール２のように外部組織を表現する場合などには内部に何も記載しない状態で表現することもできる。</a:t>
            </a:r>
          </a:p>
        </p:txBody>
      </p:sp>
      <p:cxnSp>
        <p:nvCxnSpPr>
          <p:cNvPr id="26" name="直線コネクタ 25">
            <a:extLst>
              <a:ext uri="{FF2B5EF4-FFF2-40B4-BE49-F238E27FC236}">
                <a16:creationId xmlns:a16="http://schemas.microsoft.com/office/drawing/2014/main" id="{F949A9DA-ED7E-173C-7188-939DEF859DE2}"/>
              </a:ext>
            </a:extLst>
          </p:cNvPr>
          <p:cNvCxnSpPr>
            <a:cxnSpLocks/>
            <a:endCxn id="24" idx="1"/>
          </p:cNvCxnSpPr>
          <p:nvPr/>
        </p:nvCxnSpPr>
        <p:spPr>
          <a:xfrm>
            <a:off x="2021513" y="3046690"/>
            <a:ext cx="428244" cy="13085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28" name="グループ化 127">
            <a:extLst>
              <a:ext uri="{FF2B5EF4-FFF2-40B4-BE49-F238E27FC236}">
                <a16:creationId xmlns:a16="http://schemas.microsoft.com/office/drawing/2014/main" id="{031461C8-86A2-291C-A6DA-AFD290445344}"/>
              </a:ext>
            </a:extLst>
          </p:cNvPr>
          <p:cNvGrpSpPr/>
          <p:nvPr/>
        </p:nvGrpSpPr>
        <p:grpSpPr>
          <a:xfrm>
            <a:off x="2449240" y="2962964"/>
            <a:ext cx="69614" cy="428983"/>
            <a:chOff x="2439407" y="2962964"/>
            <a:chExt cx="69614" cy="428983"/>
          </a:xfrm>
        </p:grpSpPr>
        <p:cxnSp>
          <p:nvCxnSpPr>
            <p:cNvPr id="116" name="直線コネクタ 115">
              <a:extLst>
                <a:ext uri="{FF2B5EF4-FFF2-40B4-BE49-F238E27FC236}">
                  <a16:creationId xmlns:a16="http://schemas.microsoft.com/office/drawing/2014/main" id="{8CA8FC86-E47F-8F6C-B0B9-C82BF85D61FD}"/>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20" name="直線コネクタ 119">
              <a:extLst>
                <a:ext uri="{FF2B5EF4-FFF2-40B4-BE49-F238E27FC236}">
                  <a16:creationId xmlns:a16="http://schemas.microsoft.com/office/drawing/2014/main" id="{80F20D9C-457D-CFC4-1970-5D4FE63953D6}"/>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21" name="直線コネクタ 120">
              <a:extLst>
                <a:ext uri="{FF2B5EF4-FFF2-40B4-BE49-F238E27FC236}">
                  <a16:creationId xmlns:a16="http://schemas.microsoft.com/office/drawing/2014/main" id="{168D8DE2-A682-D21E-86D5-E55C1E6BC9E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2" name="楕円 31">
            <a:extLst>
              <a:ext uri="{FF2B5EF4-FFF2-40B4-BE49-F238E27FC236}">
                <a16:creationId xmlns:a16="http://schemas.microsoft.com/office/drawing/2014/main" id="{FB2C2364-D5F4-FA72-872C-7F37B858EC0F}"/>
              </a:ext>
            </a:extLst>
          </p:cNvPr>
          <p:cNvSpPr/>
          <p:nvPr/>
        </p:nvSpPr>
        <p:spPr>
          <a:xfrm>
            <a:off x="547477" y="4067261"/>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04" name="グループ化 303">
            <a:extLst>
              <a:ext uri="{FF2B5EF4-FFF2-40B4-BE49-F238E27FC236}">
                <a16:creationId xmlns:a16="http://schemas.microsoft.com/office/drawing/2014/main" id="{D6182982-D9CA-54B4-0025-C2AE9BA31932}"/>
              </a:ext>
            </a:extLst>
          </p:cNvPr>
          <p:cNvGrpSpPr/>
          <p:nvPr/>
        </p:nvGrpSpPr>
        <p:grpSpPr>
          <a:xfrm>
            <a:off x="729521" y="3919033"/>
            <a:ext cx="2098149" cy="478500"/>
            <a:chOff x="719688" y="3919033"/>
            <a:chExt cx="2098149" cy="478500"/>
          </a:xfrm>
        </p:grpSpPr>
        <p:cxnSp>
          <p:nvCxnSpPr>
            <p:cNvPr id="129" name="直線コネクタ 128">
              <a:extLst>
                <a:ext uri="{FF2B5EF4-FFF2-40B4-BE49-F238E27FC236}">
                  <a16:creationId xmlns:a16="http://schemas.microsoft.com/office/drawing/2014/main" id="{B27272B3-34DC-CBC8-ED39-29C8361D7FF2}"/>
                </a:ext>
              </a:extLst>
            </p:cNvPr>
            <p:cNvCxnSpPr>
              <a:cxnSpLocks/>
              <a:stCxn id="32" idx="6"/>
              <a:endCxn id="135"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01" name="グループ化 300">
              <a:extLst>
                <a:ext uri="{FF2B5EF4-FFF2-40B4-BE49-F238E27FC236}">
                  <a16:creationId xmlns:a16="http://schemas.microsoft.com/office/drawing/2014/main" id="{852553DF-5FC0-B233-0571-C6E941F16F4D}"/>
                </a:ext>
              </a:extLst>
            </p:cNvPr>
            <p:cNvGrpSpPr/>
            <p:nvPr/>
          </p:nvGrpSpPr>
          <p:grpSpPr>
            <a:xfrm>
              <a:off x="1031931" y="3919033"/>
              <a:ext cx="1785906" cy="478500"/>
              <a:chOff x="949016" y="3919033"/>
              <a:chExt cx="1785906" cy="478500"/>
            </a:xfrm>
          </p:grpSpPr>
          <p:grpSp>
            <p:nvGrpSpPr>
              <p:cNvPr id="130" name="グループ化 129">
                <a:extLst>
                  <a:ext uri="{FF2B5EF4-FFF2-40B4-BE49-F238E27FC236}">
                    <a16:creationId xmlns:a16="http://schemas.microsoft.com/office/drawing/2014/main" id="{D758D632-BC5B-6FC3-D5C1-DA4CEC8B16C7}"/>
                  </a:ext>
                </a:extLst>
              </p:cNvPr>
              <p:cNvGrpSpPr/>
              <p:nvPr/>
            </p:nvGrpSpPr>
            <p:grpSpPr>
              <a:xfrm>
                <a:off x="949016" y="4008899"/>
                <a:ext cx="69614" cy="298768"/>
                <a:chOff x="2439407" y="2962964"/>
                <a:chExt cx="69614" cy="428983"/>
              </a:xfrm>
            </p:grpSpPr>
            <p:cxnSp>
              <p:nvCxnSpPr>
                <p:cNvPr id="131" name="直線コネクタ 130">
                  <a:extLst>
                    <a:ext uri="{FF2B5EF4-FFF2-40B4-BE49-F238E27FC236}">
                      <a16:creationId xmlns:a16="http://schemas.microsoft.com/office/drawing/2014/main" id="{0F48E90C-FB62-5DAD-1EA6-3F1DAD91B27F}"/>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32" name="直線コネクタ 131">
                  <a:extLst>
                    <a:ext uri="{FF2B5EF4-FFF2-40B4-BE49-F238E27FC236}">
                      <a16:creationId xmlns:a16="http://schemas.microsoft.com/office/drawing/2014/main" id="{912D0ADE-F87D-B5C9-108E-AF36CC2F998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33" name="直線コネクタ 132">
                  <a:extLst>
                    <a:ext uri="{FF2B5EF4-FFF2-40B4-BE49-F238E27FC236}">
                      <a16:creationId xmlns:a16="http://schemas.microsoft.com/office/drawing/2014/main" id="{A10B7EA8-8905-5490-B10D-85488BAADC3C}"/>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35" name="正方形/長方形 134">
                <a:extLst>
                  <a:ext uri="{FF2B5EF4-FFF2-40B4-BE49-F238E27FC236}">
                    <a16:creationId xmlns:a16="http://schemas.microsoft.com/office/drawing/2014/main" id="{3406E73F-AF68-C03D-B3FB-0F97899923DD}"/>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開始イベント：</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事務の開始を示し、必ず記載する必要がある。</a:t>
                </a:r>
              </a:p>
            </p:txBody>
          </p:sp>
        </p:grpSp>
      </p:grpSp>
      <p:grpSp>
        <p:nvGrpSpPr>
          <p:cNvPr id="357" name="グループ化 356">
            <a:extLst>
              <a:ext uri="{FF2B5EF4-FFF2-40B4-BE49-F238E27FC236}">
                <a16:creationId xmlns:a16="http://schemas.microsoft.com/office/drawing/2014/main" id="{0DAFFC3C-E31F-5E2A-85CE-ECAB92F09C84}"/>
              </a:ext>
            </a:extLst>
          </p:cNvPr>
          <p:cNvGrpSpPr/>
          <p:nvPr/>
        </p:nvGrpSpPr>
        <p:grpSpPr>
          <a:xfrm>
            <a:off x="3027353" y="3438297"/>
            <a:ext cx="2090089" cy="478500"/>
            <a:chOff x="3017520" y="3438297"/>
            <a:chExt cx="2090089" cy="478500"/>
          </a:xfrm>
        </p:grpSpPr>
        <p:cxnSp>
          <p:nvCxnSpPr>
            <p:cNvPr id="171" name="直線コネクタ 170">
              <a:extLst>
                <a:ext uri="{FF2B5EF4-FFF2-40B4-BE49-F238E27FC236}">
                  <a16:creationId xmlns:a16="http://schemas.microsoft.com/office/drawing/2014/main" id="{2F320CA1-56BC-3767-9CB5-15420025D6D8}"/>
                </a:ext>
              </a:extLst>
            </p:cNvPr>
            <p:cNvCxnSpPr>
              <a:cxnSpLocks/>
              <a:endCxn id="173" idx="1"/>
            </p:cNvCxnSpPr>
            <p:nvPr/>
          </p:nvCxnSpPr>
          <p:spPr>
            <a:xfrm>
              <a:off x="3017520" y="3677547"/>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72" name="グループ化 171">
              <a:extLst>
                <a:ext uri="{FF2B5EF4-FFF2-40B4-BE49-F238E27FC236}">
                  <a16:creationId xmlns:a16="http://schemas.microsoft.com/office/drawing/2014/main" id="{1D2506C8-8D65-5D19-71F6-7DCA588790F4}"/>
                </a:ext>
              </a:extLst>
            </p:cNvPr>
            <p:cNvGrpSpPr/>
            <p:nvPr/>
          </p:nvGrpSpPr>
          <p:grpSpPr>
            <a:xfrm>
              <a:off x="3321703" y="3528163"/>
              <a:ext cx="69614" cy="298768"/>
              <a:chOff x="2439407" y="2962964"/>
              <a:chExt cx="69614" cy="428983"/>
            </a:xfrm>
          </p:grpSpPr>
          <p:cxnSp>
            <p:nvCxnSpPr>
              <p:cNvPr id="174" name="直線コネクタ 173">
                <a:extLst>
                  <a:ext uri="{FF2B5EF4-FFF2-40B4-BE49-F238E27FC236}">
                    <a16:creationId xmlns:a16="http://schemas.microsoft.com/office/drawing/2014/main" id="{D2A44CF3-23AD-D39B-1748-ACE0512501F2}"/>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75" name="直線コネクタ 174">
                <a:extLst>
                  <a:ext uri="{FF2B5EF4-FFF2-40B4-BE49-F238E27FC236}">
                    <a16:creationId xmlns:a16="http://schemas.microsoft.com/office/drawing/2014/main" id="{51A86CDC-4E03-CBE4-EE7D-FFDE1D27ABA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76" name="直線コネクタ 175">
                <a:extLst>
                  <a:ext uri="{FF2B5EF4-FFF2-40B4-BE49-F238E27FC236}">
                    <a16:creationId xmlns:a16="http://schemas.microsoft.com/office/drawing/2014/main" id="{854D579F-74F7-2F29-48F0-0E2EA7C928FC}"/>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73" name="正方形/長方形 172">
              <a:extLst>
                <a:ext uri="{FF2B5EF4-FFF2-40B4-BE49-F238E27FC236}">
                  <a16:creationId xmlns:a16="http://schemas.microsoft.com/office/drawing/2014/main" id="{8B709013-4349-DFEC-384C-1EF05B869A1B}"/>
                </a:ext>
              </a:extLst>
            </p:cNvPr>
            <p:cNvSpPr/>
            <p:nvPr/>
          </p:nvSpPr>
          <p:spPr>
            <a:xfrm>
              <a:off x="3327337" y="343829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メッセージ送信中間イベント：</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業務フロー図の中間に配置され、他のプールにメッセージを送ってから、直ちに次の作業に移ることを示す。</a:t>
              </a:r>
            </a:p>
          </p:txBody>
        </p:sp>
      </p:grpSp>
      <p:grpSp>
        <p:nvGrpSpPr>
          <p:cNvPr id="76" name="グループ化 75">
            <a:extLst>
              <a:ext uri="{FF2B5EF4-FFF2-40B4-BE49-F238E27FC236}">
                <a16:creationId xmlns:a16="http://schemas.microsoft.com/office/drawing/2014/main" id="{8FF4C419-F34F-E974-59B7-AD312F8B2C52}"/>
              </a:ext>
            </a:extLst>
          </p:cNvPr>
          <p:cNvGrpSpPr/>
          <p:nvPr/>
        </p:nvGrpSpPr>
        <p:grpSpPr>
          <a:xfrm>
            <a:off x="2810236" y="4057917"/>
            <a:ext cx="182044" cy="182044"/>
            <a:chOff x="2800403" y="4055471"/>
            <a:chExt cx="182044" cy="182044"/>
          </a:xfrm>
        </p:grpSpPr>
        <p:sp>
          <p:nvSpPr>
            <p:cNvPr id="51" name="楕円 50">
              <a:extLst>
                <a:ext uri="{FF2B5EF4-FFF2-40B4-BE49-F238E27FC236}">
                  <a16:creationId xmlns:a16="http://schemas.microsoft.com/office/drawing/2014/main" id="{D420A0D1-4116-141D-C28B-5073DA96731F}"/>
                </a:ext>
              </a:extLst>
            </p:cNvPr>
            <p:cNvSpPr/>
            <p:nvPr/>
          </p:nvSpPr>
          <p:spPr>
            <a:xfrm>
              <a:off x="2800403" y="4055471"/>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55" name="グラフィックス 54" descr="封筒 枠線">
              <a:extLst>
                <a:ext uri="{FF2B5EF4-FFF2-40B4-BE49-F238E27FC236}">
                  <a16:creationId xmlns:a16="http://schemas.microsoft.com/office/drawing/2014/main" id="{DCD9FB18-89D1-7A65-DF7A-5831D53FB5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12225" y="4067293"/>
              <a:ext cx="158400" cy="158400"/>
            </a:xfrm>
            <a:prstGeom prst="rect">
              <a:avLst/>
            </a:prstGeom>
          </p:spPr>
        </p:pic>
      </p:grpSp>
      <p:grpSp>
        <p:nvGrpSpPr>
          <p:cNvPr id="355" name="グループ化 354">
            <a:extLst>
              <a:ext uri="{FF2B5EF4-FFF2-40B4-BE49-F238E27FC236}">
                <a16:creationId xmlns:a16="http://schemas.microsoft.com/office/drawing/2014/main" id="{B00D6681-1264-2235-0F3D-1D4EC6AF01AC}"/>
              </a:ext>
            </a:extLst>
          </p:cNvPr>
          <p:cNvGrpSpPr/>
          <p:nvPr/>
        </p:nvGrpSpPr>
        <p:grpSpPr>
          <a:xfrm>
            <a:off x="3027353" y="3910253"/>
            <a:ext cx="2090089" cy="478500"/>
            <a:chOff x="3017520" y="3907807"/>
            <a:chExt cx="2090089" cy="478500"/>
          </a:xfrm>
        </p:grpSpPr>
        <p:cxnSp>
          <p:nvCxnSpPr>
            <p:cNvPr id="178" name="直線コネクタ 177">
              <a:extLst>
                <a:ext uri="{FF2B5EF4-FFF2-40B4-BE49-F238E27FC236}">
                  <a16:creationId xmlns:a16="http://schemas.microsoft.com/office/drawing/2014/main" id="{A886F46F-1CA0-FC66-1CE4-A0C5CD107CE1}"/>
                </a:ext>
              </a:extLst>
            </p:cNvPr>
            <p:cNvCxnSpPr>
              <a:cxnSpLocks/>
              <a:endCxn id="180" idx="1"/>
            </p:cNvCxnSpPr>
            <p:nvPr/>
          </p:nvCxnSpPr>
          <p:spPr>
            <a:xfrm>
              <a:off x="3017520" y="4147057"/>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B9A03435-EE15-CF15-C5E5-FE0DBEA9C131}"/>
                </a:ext>
              </a:extLst>
            </p:cNvPr>
            <p:cNvGrpSpPr/>
            <p:nvPr/>
          </p:nvGrpSpPr>
          <p:grpSpPr>
            <a:xfrm>
              <a:off x="3321703" y="3997673"/>
              <a:ext cx="69614" cy="298768"/>
              <a:chOff x="2439407" y="2962964"/>
              <a:chExt cx="69614" cy="428983"/>
            </a:xfrm>
          </p:grpSpPr>
          <p:cxnSp>
            <p:nvCxnSpPr>
              <p:cNvPr id="181" name="直線コネクタ 180">
                <a:extLst>
                  <a:ext uri="{FF2B5EF4-FFF2-40B4-BE49-F238E27FC236}">
                    <a16:creationId xmlns:a16="http://schemas.microsoft.com/office/drawing/2014/main" id="{16298B90-5C3D-2A58-AE58-EC10F59C1D27}"/>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E019881F-93C2-C727-E4D5-DF3A97C0527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440FF5AE-59C3-B78C-BC34-5AD8F0E98223}"/>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A2F60F21-6A57-E73D-6ED3-0B3C86F7BAEA}"/>
                </a:ext>
              </a:extLst>
            </p:cNvPr>
            <p:cNvSpPr/>
            <p:nvPr/>
          </p:nvSpPr>
          <p:spPr>
            <a:xfrm>
              <a:off x="3327337" y="390780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メッセージ受信中間イベント：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業務フロー図の中間に配置され、他のプールからのメッセージを送信するまで作業が待機されることを示す。</a:t>
              </a:r>
            </a:p>
          </p:txBody>
        </p:sp>
      </p:grpSp>
      <p:grpSp>
        <p:nvGrpSpPr>
          <p:cNvPr id="186" name="グループ化 185">
            <a:extLst>
              <a:ext uri="{FF2B5EF4-FFF2-40B4-BE49-F238E27FC236}">
                <a16:creationId xmlns:a16="http://schemas.microsoft.com/office/drawing/2014/main" id="{5F408DC9-8872-CE1A-2E80-8D29B757C1C0}"/>
              </a:ext>
            </a:extLst>
          </p:cNvPr>
          <p:cNvGrpSpPr/>
          <p:nvPr/>
        </p:nvGrpSpPr>
        <p:grpSpPr>
          <a:xfrm>
            <a:off x="3331536" y="4476616"/>
            <a:ext cx="69614" cy="298768"/>
            <a:chOff x="2439407" y="2962964"/>
            <a:chExt cx="69614" cy="428983"/>
          </a:xfrm>
        </p:grpSpPr>
        <p:cxnSp>
          <p:nvCxnSpPr>
            <p:cNvPr id="188" name="直線コネクタ 187">
              <a:extLst>
                <a:ext uri="{FF2B5EF4-FFF2-40B4-BE49-F238E27FC236}">
                  <a16:creationId xmlns:a16="http://schemas.microsoft.com/office/drawing/2014/main" id="{A0F5E3B9-9F3D-4B6F-2A15-86B53367663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89" name="直線コネクタ 188">
              <a:extLst>
                <a:ext uri="{FF2B5EF4-FFF2-40B4-BE49-F238E27FC236}">
                  <a16:creationId xmlns:a16="http://schemas.microsoft.com/office/drawing/2014/main" id="{698022DC-DA47-18FB-E621-4250D82650D2}"/>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90" name="直線コネクタ 189">
              <a:extLst>
                <a:ext uri="{FF2B5EF4-FFF2-40B4-BE49-F238E27FC236}">
                  <a16:creationId xmlns:a16="http://schemas.microsoft.com/office/drawing/2014/main" id="{E84C88A0-56A0-305F-403A-BA99FAC753F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74" name="グループ化 73">
            <a:extLst>
              <a:ext uri="{FF2B5EF4-FFF2-40B4-BE49-F238E27FC236}">
                <a16:creationId xmlns:a16="http://schemas.microsoft.com/office/drawing/2014/main" id="{662B9D0B-440F-111F-CE30-56E1851DFA65}"/>
              </a:ext>
            </a:extLst>
          </p:cNvPr>
          <p:cNvGrpSpPr/>
          <p:nvPr/>
        </p:nvGrpSpPr>
        <p:grpSpPr>
          <a:xfrm>
            <a:off x="2810236" y="4530437"/>
            <a:ext cx="182044" cy="182044"/>
            <a:chOff x="2800403" y="4528867"/>
            <a:chExt cx="182044" cy="182044"/>
          </a:xfrm>
        </p:grpSpPr>
        <p:sp>
          <p:nvSpPr>
            <p:cNvPr id="49" name="楕円 48">
              <a:extLst>
                <a:ext uri="{FF2B5EF4-FFF2-40B4-BE49-F238E27FC236}">
                  <a16:creationId xmlns:a16="http://schemas.microsoft.com/office/drawing/2014/main" id="{6A44E847-E149-5C0B-7622-1C668553E26C}"/>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69" name="矢印: 右 68">
              <a:extLst>
                <a:ext uri="{FF2B5EF4-FFF2-40B4-BE49-F238E27FC236}">
                  <a16:creationId xmlns:a16="http://schemas.microsoft.com/office/drawing/2014/main" id="{55EE449A-22DB-ED73-002E-96E0A45E34DC}"/>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53" name="グループ化 352">
            <a:extLst>
              <a:ext uri="{FF2B5EF4-FFF2-40B4-BE49-F238E27FC236}">
                <a16:creationId xmlns:a16="http://schemas.microsoft.com/office/drawing/2014/main" id="{BEF1BDBC-0B61-FA4E-2A87-217C5DEAC006}"/>
              </a:ext>
            </a:extLst>
          </p:cNvPr>
          <p:cNvGrpSpPr/>
          <p:nvPr/>
        </p:nvGrpSpPr>
        <p:grpSpPr>
          <a:xfrm>
            <a:off x="3027353" y="4382209"/>
            <a:ext cx="2090089" cy="478500"/>
            <a:chOff x="3017520" y="4386750"/>
            <a:chExt cx="2090089" cy="478500"/>
          </a:xfrm>
        </p:grpSpPr>
        <p:cxnSp>
          <p:nvCxnSpPr>
            <p:cNvPr id="185" name="直線コネクタ 184">
              <a:extLst>
                <a:ext uri="{FF2B5EF4-FFF2-40B4-BE49-F238E27FC236}">
                  <a16:creationId xmlns:a16="http://schemas.microsoft.com/office/drawing/2014/main" id="{753D65E7-7B84-DC9A-7769-FC7FD82E7E3C}"/>
                </a:ext>
              </a:extLst>
            </p:cNvPr>
            <p:cNvCxnSpPr>
              <a:cxnSpLocks/>
              <a:endCxn id="187" idx="1"/>
            </p:cNvCxnSpPr>
            <p:nvPr/>
          </p:nvCxnSpPr>
          <p:spPr>
            <a:xfrm>
              <a:off x="3017520" y="4626000"/>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187" name="正方形/長方形 186">
              <a:extLst>
                <a:ext uri="{FF2B5EF4-FFF2-40B4-BE49-F238E27FC236}">
                  <a16:creationId xmlns:a16="http://schemas.microsoft.com/office/drawing/2014/main" id="{B0C6F527-3724-9CD6-AB07-CD57740CD7E4}"/>
                </a:ext>
              </a:extLst>
            </p:cNvPr>
            <p:cNvSpPr/>
            <p:nvPr/>
          </p:nvSpPr>
          <p:spPr>
            <a:xfrm>
              <a:off x="3327337" y="4386750"/>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リンク・スルーイベント：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単一の業務フローがページを跨ることを示す。</a:t>
              </a:r>
            </a:p>
          </p:txBody>
        </p:sp>
      </p:grpSp>
      <p:grpSp>
        <p:nvGrpSpPr>
          <p:cNvPr id="193" name="グループ化 192">
            <a:extLst>
              <a:ext uri="{FF2B5EF4-FFF2-40B4-BE49-F238E27FC236}">
                <a16:creationId xmlns:a16="http://schemas.microsoft.com/office/drawing/2014/main" id="{32169928-1C30-5193-3226-080F27A3444C}"/>
              </a:ext>
            </a:extLst>
          </p:cNvPr>
          <p:cNvGrpSpPr/>
          <p:nvPr/>
        </p:nvGrpSpPr>
        <p:grpSpPr>
          <a:xfrm>
            <a:off x="3331536" y="4944814"/>
            <a:ext cx="69614" cy="298768"/>
            <a:chOff x="2439407" y="2962964"/>
            <a:chExt cx="69614" cy="428983"/>
          </a:xfrm>
        </p:grpSpPr>
        <p:cxnSp>
          <p:nvCxnSpPr>
            <p:cNvPr id="195" name="直線コネクタ 194">
              <a:extLst>
                <a:ext uri="{FF2B5EF4-FFF2-40B4-BE49-F238E27FC236}">
                  <a16:creationId xmlns:a16="http://schemas.microsoft.com/office/drawing/2014/main" id="{283819D0-70AB-679B-F0BD-186C1028ED35}"/>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B188B74D-AA48-C0D1-A73C-6F2B473F73B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C2274E22-4E7E-C82B-6A7B-C119E495EB41}"/>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350" name="グループ化 349">
            <a:extLst>
              <a:ext uri="{FF2B5EF4-FFF2-40B4-BE49-F238E27FC236}">
                <a16:creationId xmlns:a16="http://schemas.microsoft.com/office/drawing/2014/main" id="{9B6BC275-3D15-5D65-E3D7-0D8FD5CF5C2F}"/>
              </a:ext>
            </a:extLst>
          </p:cNvPr>
          <p:cNvGrpSpPr/>
          <p:nvPr/>
        </p:nvGrpSpPr>
        <p:grpSpPr>
          <a:xfrm>
            <a:off x="2810236" y="4854165"/>
            <a:ext cx="2307206" cy="478500"/>
            <a:chOff x="2800403" y="4854948"/>
            <a:chExt cx="2307206" cy="478500"/>
          </a:xfrm>
        </p:grpSpPr>
        <p:grpSp>
          <p:nvGrpSpPr>
            <p:cNvPr id="75" name="グループ化 74">
              <a:extLst>
                <a:ext uri="{FF2B5EF4-FFF2-40B4-BE49-F238E27FC236}">
                  <a16:creationId xmlns:a16="http://schemas.microsoft.com/office/drawing/2014/main" id="{37A9ABA4-62FA-4B02-B4D3-3C02B898A1E1}"/>
                </a:ext>
              </a:extLst>
            </p:cNvPr>
            <p:cNvGrpSpPr/>
            <p:nvPr/>
          </p:nvGrpSpPr>
          <p:grpSpPr>
            <a:xfrm>
              <a:off x="2800403" y="5001346"/>
              <a:ext cx="182044" cy="182044"/>
              <a:chOff x="2800403" y="5001346"/>
              <a:chExt cx="182044" cy="182044"/>
            </a:xfrm>
          </p:grpSpPr>
          <p:sp>
            <p:nvSpPr>
              <p:cNvPr id="54" name="楕円 53">
                <a:extLst>
                  <a:ext uri="{FF2B5EF4-FFF2-40B4-BE49-F238E27FC236}">
                    <a16:creationId xmlns:a16="http://schemas.microsoft.com/office/drawing/2014/main" id="{EEDC3577-BC26-0927-F4C3-AF8F64DFEB9F}"/>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70" name="矢印: 右 69">
                <a:extLst>
                  <a:ext uri="{FF2B5EF4-FFF2-40B4-BE49-F238E27FC236}">
                    <a16:creationId xmlns:a16="http://schemas.microsoft.com/office/drawing/2014/main" id="{EF5D6242-DC9D-0968-EEE5-26E8A772F18D}"/>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nvGrpSpPr>
            <p:cNvPr id="349" name="グループ化 348">
              <a:extLst>
                <a:ext uri="{FF2B5EF4-FFF2-40B4-BE49-F238E27FC236}">
                  <a16:creationId xmlns:a16="http://schemas.microsoft.com/office/drawing/2014/main" id="{92FA1C88-3E4E-988E-9648-F00E7AE7C55D}"/>
                </a:ext>
              </a:extLst>
            </p:cNvPr>
            <p:cNvGrpSpPr/>
            <p:nvPr/>
          </p:nvGrpSpPr>
          <p:grpSpPr>
            <a:xfrm>
              <a:off x="3017520" y="4854948"/>
              <a:ext cx="2090089" cy="478500"/>
              <a:chOff x="3017520" y="4854948"/>
              <a:chExt cx="2090089" cy="478500"/>
            </a:xfrm>
          </p:grpSpPr>
          <p:cxnSp>
            <p:nvCxnSpPr>
              <p:cNvPr id="192" name="直線コネクタ 191">
                <a:extLst>
                  <a:ext uri="{FF2B5EF4-FFF2-40B4-BE49-F238E27FC236}">
                    <a16:creationId xmlns:a16="http://schemas.microsoft.com/office/drawing/2014/main" id="{A6F62BF0-77DD-D00D-3F7D-4EE0004D846F}"/>
                  </a:ext>
                </a:extLst>
              </p:cNvPr>
              <p:cNvCxnSpPr>
                <a:cxnSpLocks/>
                <a:endCxn id="194" idx="1"/>
              </p:cNvCxnSpPr>
              <p:nvPr/>
            </p:nvCxnSpPr>
            <p:spPr>
              <a:xfrm>
                <a:off x="3017520" y="5094198"/>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194" name="正方形/長方形 193">
                <a:extLst>
                  <a:ext uri="{FF2B5EF4-FFF2-40B4-BE49-F238E27FC236}">
                    <a16:creationId xmlns:a16="http://schemas.microsoft.com/office/drawing/2014/main" id="{60A1BB45-D275-18D7-CE7F-2BE365A4E699}"/>
                  </a:ext>
                </a:extLst>
              </p:cNvPr>
              <p:cNvSpPr/>
              <p:nvPr/>
            </p:nvSpPr>
            <p:spPr>
              <a:xfrm>
                <a:off x="3327337" y="4854948"/>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リンク・キャッチイベント：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単一の業務フローがページを跨ることを示す。</a:t>
                </a:r>
              </a:p>
            </p:txBody>
          </p:sp>
        </p:grpSp>
      </p:grpSp>
      <p:grpSp>
        <p:nvGrpSpPr>
          <p:cNvPr id="351" name="グループ化 350">
            <a:extLst>
              <a:ext uri="{FF2B5EF4-FFF2-40B4-BE49-F238E27FC236}">
                <a16:creationId xmlns:a16="http://schemas.microsoft.com/office/drawing/2014/main" id="{8DEDDFD7-D405-47E2-632F-426F3E17BFC9}"/>
              </a:ext>
            </a:extLst>
          </p:cNvPr>
          <p:cNvGrpSpPr/>
          <p:nvPr/>
        </p:nvGrpSpPr>
        <p:grpSpPr>
          <a:xfrm>
            <a:off x="2746318" y="5326121"/>
            <a:ext cx="2371124" cy="478500"/>
            <a:chOff x="2736485" y="5325597"/>
            <a:chExt cx="2371124" cy="478500"/>
          </a:xfrm>
        </p:grpSpPr>
        <p:cxnSp>
          <p:nvCxnSpPr>
            <p:cNvPr id="57" name="直線矢印コネクタ 56">
              <a:extLst>
                <a:ext uri="{FF2B5EF4-FFF2-40B4-BE49-F238E27FC236}">
                  <a16:creationId xmlns:a16="http://schemas.microsoft.com/office/drawing/2014/main" id="{9B0FFACC-3857-ABE4-67B3-4EDF645A0387}"/>
                </a:ext>
              </a:extLst>
            </p:cNvPr>
            <p:cNvCxnSpPr>
              <a:cxnSpLocks/>
            </p:cNvCxnSpPr>
            <p:nvPr/>
          </p:nvCxnSpPr>
          <p:spPr>
            <a:xfrm>
              <a:off x="2736485" y="5564847"/>
              <a:ext cx="3098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48" name="グループ化 347">
              <a:extLst>
                <a:ext uri="{FF2B5EF4-FFF2-40B4-BE49-F238E27FC236}">
                  <a16:creationId xmlns:a16="http://schemas.microsoft.com/office/drawing/2014/main" id="{A14687C9-F0E1-2AF0-DD7F-AE3288A410F6}"/>
                </a:ext>
              </a:extLst>
            </p:cNvPr>
            <p:cNvGrpSpPr/>
            <p:nvPr/>
          </p:nvGrpSpPr>
          <p:grpSpPr>
            <a:xfrm>
              <a:off x="3175488" y="5325597"/>
              <a:ext cx="1932121" cy="478500"/>
              <a:chOff x="3175488" y="5325597"/>
              <a:chExt cx="1932121" cy="478500"/>
            </a:xfrm>
          </p:grpSpPr>
          <p:cxnSp>
            <p:nvCxnSpPr>
              <p:cNvPr id="199" name="直線コネクタ 198">
                <a:extLst>
                  <a:ext uri="{FF2B5EF4-FFF2-40B4-BE49-F238E27FC236}">
                    <a16:creationId xmlns:a16="http://schemas.microsoft.com/office/drawing/2014/main" id="{F12DE4C2-66FA-0ACE-611F-A048C05544B5}"/>
                  </a:ext>
                </a:extLst>
              </p:cNvPr>
              <p:cNvCxnSpPr>
                <a:cxnSpLocks/>
                <a:endCxn id="201" idx="1"/>
              </p:cNvCxnSpPr>
              <p:nvPr/>
            </p:nvCxnSpPr>
            <p:spPr>
              <a:xfrm>
                <a:off x="3175488" y="5564847"/>
                <a:ext cx="151849"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00" name="グループ化 199">
                <a:extLst>
                  <a:ext uri="{FF2B5EF4-FFF2-40B4-BE49-F238E27FC236}">
                    <a16:creationId xmlns:a16="http://schemas.microsoft.com/office/drawing/2014/main" id="{56BCA107-17F8-D017-B24B-4A3D37977B7E}"/>
                  </a:ext>
                </a:extLst>
              </p:cNvPr>
              <p:cNvGrpSpPr/>
              <p:nvPr/>
            </p:nvGrpSpPr>
            <p:grpSpPr>
              <a:xfrm>
                <a:off x="3321703" y="5415463"/>
                <a:ext cx="69614" cy="298768"/>
                <a:chOff x="2439407" y="2962964"/>
                <a:chExt cx="69614" cy="428983"/>
              </a:xfrm>
            </p:grpSpPr>
            <p:cxnSp>
              <p:nvCxnSpPr>
                <p:cNvPr id="202" name="直線コネクタ 201">
                  <a:extLst>
                    <a:ext uri="{FF2B5EF4-FFF2-40B4-BE49-F238E27FC236}">
                      <a16:creationId xmlns:a16="http://schemas.microsoft.com/office/drawing/2014/main" id="{313A5A13-A423-A4E1-5B8D-90BD7A9CF0F1}"/>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03" name="直線コネクタ 202">
                  <a:extLst>
                    <a:ext uri="{FF2B5EF4-FFF2-40B4-BE49-F238E27FC236}">
                      <a16:creationId xmlns:a16="http://schemas.microsoft.com/office/drawing/2014/main" id="{1197A645-94C6-F5A2-8093-5411FCABCEDF}"/>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04" name="直線コネクタ 203">
                  <a:extLst>
                    <a:ext uri="{FF2B5EF4-FFF2-40B4-BE49-F238E27FC236}">
                      <a16:creationId xmlns:a16="http://schemas.microsoft.com/office/drawing/2014/main" id="{2A6C64E3-9B5D-DDA2-8179-40C360691D1F}"/>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01" name="正方形/長方形 200">
                <a:extLst>
                  <a:ext uri="{FF2B5EF4-FFF2-40B4-BE49-F238E27FC236}">
                    <a16:creationId xmlns:a16="http://schemas.microsoft.com/office/drawing/2014/main" id="{E5FE8404-9FA6-71FD-D8CB-F597CA19E9E3}"/>
                  </a:ext>
                </a:extLst>
              </p:cNvPr>
              <p:cNvSpPr/>
              <p:nvPr/>
            </p:nvSpPr>
            <p:spPr>
              <a:xfrm>
                <a:off x="3327337" y="532559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シーケンスフロー：</a:t>
                </a:r>
              </a:p>
              <a:p>
                <a:r>
                  <a:rPr kumimoji="1" lang="ja-JP" altLang="en-US" sz="500" dirty="0">
                    <a:solidFill>
                      <a:schemeClr val="tx1"/>
                    </a:solidFill>
                    <a:latin typeface="游ゴシック" panose="020B0400000000000000" pitchFamily="50" charset="-128"/>
                    <a:ea typeface="游ゴシック" panose="020B0400000000000000" pitchFamily="50" charset="-128"/>
                  </a:rPr>
                  <a:t>イベントやアクティビティ同士を接続する。</a:t>
                </a:r>
              </a:p>
            </p:txBody>
          </p:sp>
        </p:grpSp>
      </p:grpSp>
      <p:grpSp>
        <p:nvGrpSpPr>
          <p:cNvPr id="219" name="グループ化 218">
            <a:extLst>
              <a:ext uri="{FF2B5EF4-FFF2-40B4-BE49-F238E27FC236}">
                <a16:creationId xmlns:a16="http://schemas.microsoft.com/office/drawing/2014/main" id="{E6037F22-D55E-63E0-F6E7-C76FEE6864DE}"/>
              </a:ext>
            </a:extLst>
          </p:cNvPr>
          <p:cNvGrpSpPr/>
          <p:nvPr/>
        </p:nvGrpSpPr>
        <p:grpSpPr>
          <a:xfrm>
            <a:off x="5276777" y="2787361"/>
            <a:ext cx="455771" cy="301859"/>
            <a:chOff x="5266944" y="2798826"/>
            <a:chExt cx="455771" cy="301859"/>
          </a:xfrm>
        </p:grpSpPr>
        <p:sp>
          <p:nvSpPr>
            <p:cNvPr id="78" name="四角形: 角を丸くする 77">
              <a:extLst>
                <a:ext uri="{FF2B5EF4-FFF2-40B4-BE49-F238E27FC236}">
                  <a16:creationId xmlns:a16="http://schemas.microsoft.com/office/drawing/2014/main" id="{67BDF6D9-7E2C-2EEB-2F3F-450EB9D9D28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82" name="グラフィックス 81" descr="挙手 枠線">
              <a:extLst>
                <a:ext uri="{FF2B5EF4-FFF2-40B4-BE49-F238E27FC236}">
                  <a16:creationId xmlns:a16="http://schemas.microsoft.com/office/drawing/2014/main" id="{E502BADA-F0D5-5AE6-C357-3CD8E3DDFE0C}"/>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cxnSp>
        <p:nvCxnSpPr>
          <p:cNvPr id="213" name="直線コネクタ 212">
            <a:extLst>
              <a:ext uri="{FF2B5EF4-FFF2-40B4-BE49-F238E27FC236}">
                <a16:creationId xmlns:a16="http://schemas.microsoft.com/office/drawing/2014/main" id="{9C615B66-6A6C-BE94-2D66-9C0A5220372D}"/>
              </a:ext>
            </a:extLst>
          </p:cNvPr>
          <p:cNvCxnSpPr>
            <a:cxnSpLocks/>
            <a:endCxn id="215" idx="1"/>
          </p:cNvCxnSpPr>
          <p:nvPr/>
        </p:nvCxnSpPr>
        <p:spPr>
          <a:xfrm>
            <a:off x="5742848" y="2938290"/>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14" name="グループ化 213">
            <a:extLst>
              <a:ext uri="{FF2B5EF4-FFF2-40B4-BE49-F238E27FC236}">
                <a16:creationId xmlns:a16="http://schemas.microsoft.com/office/drawing/2014/main" id="{CB1998BF-F83D-955D-3DEA-42C171604CBD}"/>
              </a:ext>
            </a:extLst>
          </p:cNvPr>
          <p:cNvGrpSpPr/>
          <p:nvPr/>
        </p:nvGrpSpPr>
        <p:grpSpPr>
          <a:xfrm>
            <a:off x="5973447" y="2788906"/>
            <a:ext cx="68400" cy="298768"/>
            <a:chOff x="2439407" y="2962964"/>
            <a:chExt cx="69614" cy="428983"/>
          </a:xfrm>
        </p:grpSpPr>
        <p:cxnSp>
          <p:nvCxnSpPr>
            <p:cNvPr id="216" name="直線コネクタ 215">
              <a:extLst>
                <a:ext uri="{FF2B5EF4-FFF2-40B4-BE49-F238E27FC236}">
                  <a16:creationId xmlns:a16="http://schemas.microsoft.com/office/drawing/2014/main" id="{6C461503-F66A-A5EF-B479-E3D5677F03E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17" name="直線コネクタ 216">
              <a:extLst>
                <a:ext uri="{FF2B5EF4-FFF2-40B4-BE49-F238E27FC236}">
                  <a16:creationId xmlns:a16="http://schemas.microsoft.com/office/drawing/2014/main" id="{A1294017-51F2-42DE-ADFF-C8A0393A40B4}"/>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18" name="直線コネクタ 217">
              <a:extLst>
                <a:ext uri="{FF2B5EF4-FFF2-40B4-BE49-F238E27FC236}">
                  <a16:creationId xmlns:a16="http://schemas.microsoft.com/office/drawing/2014/main" id="{49A49F1A-A4A0-C86A-5E1C-29D920311BB7}"/>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15" name="正方形/長方形 214">
            <a:extLst>
              <a:ext uri="{FF2B5EF4-FFF2-40B4-BE49-F238E27FC236}">
                <a16:creationId xmlns:a16="http://schemas.microsoft.com/office/drawing/2014/main" id="{EE504C51-50AA-F757-F78D-AB4297337475}"/>
              </a:ext>
            </a:extLst>
          </p:cNvPr>
          <p:cNvSpPr/>
          <p:nvPr/>
        </p:nvSpPr>
        <p:spPr>
          <a:xfrm>
            <a:off x="5982332" y="2699040"/>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マニュアル タスク：</a:t>
            </a:r>
          </a:p>
          <a:p>
            <a:r>
              <a:rPr kumimoji="1" lang="ja-JP" altLang="en-US" sz="500" dirty="0">
                <a:solidFill>
                  <a:schemeClr val="tx1"/>
                </a:solidFill>
                <a:latin typeface="游ゴシック" panose="020B0400000000000000" pitchFamily="50" charset="-128"/>
                <a:ea typeface="游ゴシック" panose="020B0400000000000000" pitchFamily="50" charset="-128"/>
              </a:rPr>
              <a:t>人が手作業で行うタスクであることを示す。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370" name="グループ化 369">
            <a:extLst>
              <a:ext uri="{FF2B5EF4-FFF2-40B4-BE49-F238E27FC236}">
                <a16:creationId xmlns:a16="http://schemas.microsoft.com/office/drawing/2014/main" id="{EFAD8EB5-BE8C-260D-BE75-972FD7E23526}"/>
              </a:ext>
            </a:extLst>
          </p:cNvPr>
          <p:cNvGrpSpPr/>
          <p:nvPr/>
        </p:nvGrpSpPr>
        <p:grpSpPr>
          <a:xfrm>
            <a:off x="5276777" y="3241846"/>
            <a:ext cx="455771" cy="301859"/>
            <a:chOff x="5266944" y="3241846"/>
            <a:chExt cx="455771" cy="301859"/>
          </a:xfrm>
        </p:grpSpPr>
        <p:pic>
          <p:nvPicPr>
            <p:cNvPr id="84" name="グラフィックス 83" descr="ユーザー 枠線">
              <a:extLst>
                <a:ext uri="{FF2B5EF4-FFF2-40B4-BE49-F238E27FC236}">
                  <a16:creationId xmlns:a16="http://schemas.microsoft.com/office/drawing/2014/main" id="{B568A253-0BC1-FC20-A116-D2073A44C989}"/>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301234" y="3273832"/>
              <a:ext cx="98334" cy="98334"/>
            </a:xfrm>
            <a:prstGeom prst="rect">
              <a:avLst/>
            </a:prstGeom>
          </p:spPr>
        </p:pic>
        <p:sp>
          <p:nvSpPr>
            <p:cNvPr id="81" name="四角形: 角を丸くする 80">
              <a:extLst>
                <a:ext uri="{FF2B5EF4-FFF2-40B4-BE49-F238E27FC236}">
                  <a16:creationId xmlns:a16="http://schemas.microsoft.com/office/drawing/2014/main" id="{4167D8A7-33D1-8FCE-4431-3F36F349F392}"/>
                </a:ext>
              </a:extLst>
            </p:cNvPr>
            <p:cNvSpPr/>
            <p:nvPr/>
          </p:nvSpPr>
          <p:spPr>
            <a:xfrm>
              <a:off x="5266944" y="324184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76" name="グループ化 375">
            <a:extLst>
              <a:ext uri="{FF2B5EF4-FFF2-40B4-BE49-F238E27FC236}">
                <a16:creationId xmlns:a16="http://schemas.microsoft.com/office/drawing/2014/main" id="{7F2D0EB8-7A1A-56A9-83B7-DFC144A717CD}"/>
              </a:ext>
            </a:extLst>
          </p:cNvPr>
          <p:cNvGrpSpPr/>
          <p:nvPr/>
        </p:nvGrpSpPr>
        <p:grpSpPr>
          <a:xfrm>
            <a:off x="5742848" y="3148971"/>
            <a:ext cx="3047191" cy="478500"/>
            <a:chOff x="5742848" y="3148971"/>
            <a:chExt cx="3047191" cy="478500"/>
          </a:xfrm>
        </p:grpSpPr>
        <p:cxnSp>
          <p:nvCxnSpPr>
            <p:cNvPr id="221" name="直線コネクタ 220">
              <a:extLst>
                <a:ext uri="{FF2B5EF4-FFF2-40B4-BE49-F238E27FC236}">
                  <a16:creationId xmlns:a16="http://schemas.microsoft.com/office/drawing/2014/main" id="{E9034793-3FB4-58A8-48A3-8835995778DE}"/>
                </a:ext>
              </a:extLst>
            </p:cNvPr>
            <p:cNvCxnSpPr>
              <a:cxnSpLocks/>
              <a:endCxn id="223" idx="1"/>
            </p:cNvCxnSpPr>
            <p:nvPr/>
          </p:nvCxnSpPr>
          <p:spPr>
            <a:xfrm>
              <a:off x="5742848" y="3388221"/>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22" name="グループ化 221">
              <a:extLst>
                <a:ext uri="{FF2B5EF4-FFF2-40B4-BE49-F238E27FC236}">
                  <a16:creationId xmlns:a16="http://schemas.microsoft.com/office/drawing/2014/main" id="{13F526C0-063F-73EE-2BD0-5DAEDF18961C}"/>
                </a:ext>
              </a:extLst>
            </p:cNvPr>
            <p:cNvGrpSpPr/>
            <p:nvPr/>
          </p:nvGrpSpPr>
          <p:grpSpPr>
            <a:xfrm>
              <a:off x="5973447" y="3238837"/>
              <a:ext cx="68400" cy="298768"/>
              <a:chOff x="2439407" y="2962964"/>
              <a:chExt cx="69614" cy="428983"/>
            </a:xfrm>
          </p:grpSpPr>
          <p:cxnSp>
            <p:nvCxnSpPr>
              <p:cNvPr id="224" name="直線コネクタ 223">
                <a:extLst>
                  <a:ext uri="{FF2B5EF4-FFF2-40B4-BE49-F238E27FC236}">
                    <a16:creationId xmlns:a16="http://schemas.microsoft.com/office/drawing/2014/main" id="{1379C60C-F05D-9D19-6C76-955F99495EBE}"/>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25" name="直線コネクタ 224">
                <a:extLst>
                  <a:ext uri="{FF2B5EF4-FFF2-40B4-BE49-F238E27FC236}">
                    <a16:creationId xmlns:a16="http://schemas.microsoft.com/office/drawing/2014/main" id="{1BE431F9-C198-C8E8-30A3-B8C5E6FE7D7B}"/>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26" name="直線コネクタ 225">
                <a:extLst>
                  <a:ext uri="{FF2B5EF4-FFF2-40B4-BE49-F238E27FC236}">
                    <a16:creationId xmlns:a16="http://schemas.microsoft.com/office/drawing/2014/main" id="{A6573457-D358-44ED-5AD0-039AB7FE672B}"/>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23" name="正方形/長方形 222">
              <a:extLst>
                <a:ext uri="{FF2B5EF4-FFF2-40B4-BE49-F238E27FC236}">
                  <a16:creationId xmlns:a16="http://schemas.microsoft.com/office/drawing/2014/main" id="{9C8FF1F9-2B63-319D-F9BC-87995F063914}"/>
                </a:ext>
              </a:extLst>
            </p:cNvPr>
            <p:cNvSpPr/>
            <p:nvPr/>
          </p:nvSpPr>
          <p:spPr>
            <a:xfrm>
              <a:off x="5982332" y="3148971"/>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ユーザータスク：</a:t>
              </a:r>
            </a:p>
            <a:p>
              <a:r>
                <a:rPr kumimoji="1" lang="ja-JP" altLang="en-US" sz="500" dirty="0">
                  <a:solidFill>
                    <a:schemeClr val="tx1"/>
                  </a:solidFill>
                  <a:latin typeface="游ゴシック" panose="020B0400000000000000" pitchFamily="50" charset="-128"/>
                  <a:ea typeface="游ゴシック" panose="020B0400000000000000" pitchFamily="50" charset="-128"/>
                </a:rPr>
                <a:t>人が情報システム等を使って行うタスクであることを示す。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361" name="グループ化 360">
            <a:extLst>
              <a:ext uri="{FF2B5EF4-FFF2-40B4-BE49-F238E27FC236}">
                <a16:creationId xmlns:a16="http://schemas.microsoft.com/office/drawing/2014/main" id="{2A8E9A36-E103-E610-29F4-99CC8962C7B8}"/>
              </a:ext>
            </a:extLst>
          </p:cNvPr>
          <p:cNvGrpSpPr/>
          <p:nvPr/>
        </p:nvGrpSpPr>
        <p:grpSpPr>
          <a:xfrm>
            <a:off x="5349722" y="3598902"/>
            <a:ext cx="3440317" cy="478500"/>
            <a:chOff x="5339889" y="3472482"/>
            <a:chExt cx="3440317" cy="478500"/>
          </a:xfrm>
        </p:grpSpPr>
        <p:grpSp>
          <p:nvGrpSpPr>
            <p:cNvPr id="88" name="グループ化 87">
              <a:extLst>
                <a:ext uri="{FF2B5EF4-FFF2-40B4-BE49-F238E27FC236}">
                  <a16:creationId xmlns:a16="http://schemas.microsoft.com/office/drawing/2014/main" id="{DA6BB0FA-43EB-9C5E-4DCB-D010D24F35C8}"/>
                </a:ext>
              </a:extLst>
            </p:cNvPr>
            <p:cNvGrpSpPr/>
            <p:nvPr/>
          </p:nvGrpSpPr>
          <p:grpSpPr>
            <a:xfrm>
              <a:off x="5339889" y="3663446"/>
              <a:ext cx="309880" cy="91022"/>
              <a:chOff x="5331714" y="3674931"/>
              <a:chExt cx="309880" cy="91022"/>
            </a:xfrm>
          </p:grpSpPr>
          <p:cxnSp>
            <p:nvCxnSpPr>
              <p:cNvPr id="86" name="直線矢印コネクタ 85">
                <a:extLst>
                  <a:ext uri="{FF2B5EF4-FFF2-40B4-BE49-F238E27FC236}">
                    <a16:creationId xmlns:a16="http://schemas.microsoft.com/office/drawing/2014/main" id="{8043F7D3-9D17-7328-659A-47DB87F221C6}"/>
                  </a:ext>
                </a:extLst>
              </p:cNvPr>
              <p:cNvCxnSpPr>
                <a:cxnSpLocks/>
              </p:cNvCxnSpPr>
              <p:nvPr/>
            </p:nvCxnSpPr>
            <p:spPr>
              <a:xfrm>
                <a:off x="5331714" y="3674931"/>
                <a:ext cx="309880"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87" name="直線矢印コネクタ 86">
                <a:extLst>
                  <a:ext uri="{FF2B5EF4-FFF2-40B4-BE49-F238E27FC236}">
                    <a16:creationId xmlns:a16="http://schemas.microsoft.com/office/drawing/2014/main" id="{9F76B847-758B-5196-5E67-979842C0FA81}"/>
                  </a:ext>
                </a:extLst>
              </p:cNvPr>
              <p:cNvCxnSpPr>
                <a:cxnSpLocks/>
              </p:cNvCxnSpPr>
              <p:nvPr/>
            </p:nvCxnSpPr>
            <p:spPr>
              <a:xfrm>
                <a:off x="5331714" y="3765953"/>
                <a:ext cx="30988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cxnSp>
          <p:nvCxnSpPr>
            <p:cNvPr id="228" name="直線コネクタ 227">
              <a:extLst>
                <a:ext uri="{FF2B5EF4-FFF2-40B4-BE49-F238E27FC236}">
                  <a16:creationId xmlns:a16="http://schemas.microsoft.com/office/drawing/2014/main" id="{8D87E10D-37C2-923C-A38B-342FBE209CCE}"/>
                </a:ext>
              </a:extLst>
            </p:cNvPr>
            <p:cNvCxnSpPr>
              <a:cxnSpLocks/>
              <a:endCxn id="230" idx="1"/>
            </p:cNvCxnSpPr>
            <p:nvPr/>
          </p:nvCxnSpPr>
          <p:spPr>
            <a:xfrm>
              <a:off x="5733015" y="3711732"/>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29" name="グループ化 228">
              <a:extLst>
                <a:ext uri="{FF2B5EF4-FFF2-40B4-BE49-F238E27FC236}">
                  <a16:creationId xmlns:a16="http://schemas.microsoft.com/office/drawing/2014/main" id="{EA92263B-E318-FA79-44EB-F26ECB8BCF9C}"/>
                </a:ext>
              </a:extLst>
            </p:cNvPr>
            <p:cNvGrpSpPr/>
            <p:nvPr/>
          </p:nvGrpSpPr>
          <p:grpSpPr>
            <a:xfrm>
              <a:off x="5963614" y="3562348"/>
              <a:ext cx="68400" cy="298768"/>
              <a:chOff x="2439407" y="2962964"/>
              <a:chExt cx="69614" cy="428983"/>
            </a:xfrm>
          </p:grpSpPr>
          <p:cxnSp>
            <p:nvCxnSpPr>
              <p:cNvPr id="231" name="直線コネクタ 230">
                <a:extLst>
                  <a:ext uri="{FF2B5EF4-FFF2-40B4-BE49-F238E27FC236}">
                    <a16:creationId xmlns:a16="http://schemas.microsoft.com/office/drawing/2014/main" id="{1BB3F20E-773F-E13F-B246-CE0AEC107566}"/>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32" name="直線コネクタ 231">
                <a:extLst>
                  <a:ext uri="{FF2B5EF4-FFF2-40B4-BE49-F238E27FC236}">
                    <a16:creationId xmlns:a16="http://schemas.microsoft.com/office/drawing/2014/main" id="{A031FBC5-204C-D7AB-8CED-7639C1311E7E}"/>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33" name="直線コネクタ 232">
                <a:extLst>
                  <a:ext uri="{FF2B5EF4-FFF2-40B4-BE49-F238E27FC236}">
                    <a16:creationId xmlns:a16="http://schemas.microsoft.com/office/drawing/2014/main" id="{C7F3F300-6311-3AE2-B96B-6B3FFC2C65C6}"/>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30" name="正方形/長方形 229">
              <a:extLst>
                <a:ext uri="{FF2B5EF4-FFF2-40B4-BE49-F238E27FC236}">
                  <a16:creationId xmlns:a16="http://schemas.microsoft.com/office/drawing/2014/main" id="{634B0AF4-2CC5-3489-77A1-EC065F7543A9}"/>
                </a:ext>
              </a:extLst>
            </p:cNvPr>
            <p:cNvSpPr/>
            <p:nvPr/>
          </p:nvSpPr>
          <p:spPr>
            <a:xfrm>
              <a:off x="5972499" y="3472482"/>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関連／データ関連：</a:t>
              </a:r>
            </a:p>
            <a:p>
              <a:r>
                <a:rPr kumimoji="1" lang="ja-JP" altLang="en-US" sz="500" dirty="0">
                  <a:solidFill>
                    <a:schemeClr val="tx1"/>
                  </a:solidFill>
                  <a:latin typeface="游ゴシック" panose="020B0400000000000000" pitchFamily="50" charset="-128"/>
                  <a:ea typeface="游ゴシック" panose="020B0400000000000000" pitchFamily="50" charset="-128"/>
                </a:rPr>
                <a:t>データや注釈との関連があることを示す。データストア間の接続にはデータ関連を用いる。</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371" name="グループ化 370">
            <a:extLst>
              <a:ext uri="{FF2B5EF4-FFF2-40B4-BE49-F238E27FC236}">
                <a16:creationId xmlns:a16="http://schemas.microsoft.com/office/drawing/2014/main" id="{DDA5908A-6763-301E-80CF-A7E21907CAF3}"/>
              </a:ext>
            </a:extLst>
          </p:cNvPr>
          <p:cNvGrpSpPr/>
          <p:nvPr/>
        </p:nvGrpSpPr>
        <p:grpSpPr>
          <a:xfrm>
            <a:off x="5309590" y="4125523"/>
            <a:ext cx="390144" cy="325120"/>
            <a:chOff x="5299757" y="4130088"/>
            <a:chExt cx="390144" cy="325120"/>
          </a:xfrm>
        </p:grpSpPr>
        <p:sp>
          <p:nvSpPr>
            <p:cNvPr id="97" name="加算記号 96">
              <a:extLst>
                <a:ext uri="{FF2B5EF4-FFF2-40B4-BE49-F238E27FC236}">
                  <a16:creationId xmlns:a16="http://schemas.microsoft.com/office/drawing/2014/main" id="{AF09B368-C577-C337-9D7F-2B2AEB3A0D4E}"/>
                </a:ext>
              </a:extLst>
            </p:cNvPr>
            <p:cNvSpPr/>
            <p:nvPr/>
          </p:nvSpPr>
          <p:spPr>
            <a:xfrm>
              <a:off x="5390649" y="4182956"/>
              <a:ext cx="208360" cy="210255"/>
            </a:xfrm>
            <a:prstGeom prst="mathPlus">
              <a:avLst>
                <a:gd name="adj1" fmla="val 9501"/>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9" name="ひし形 88">
              <a:extLst>
                <a:ext uri="{FF2B5EF4-FFF2-40B4-BE49-F238E27FC236}">
                  <a16:creationId xmlns:a16="http://schemas.microsoft.com/office/drawing/2014/main" id="{C7B92ABF-2152-F63B-9790-15ED5E44CB34}"/>
                </a:ext>
              </a:extLst>
            </p:cNvPr>
            <p:cNvSpPr/>
            <p:nvPr/>
          </p:nvSpPr>
          <p:spPr>
            <a:xfrm>
              <a:off x="5299757" y="4130088"/>
              <a:ext cx="390144" cy="32512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grpSp>
      <p:grpSp>
        <p:nvGrpSpPr>
          <p:cNvPr id="4" name="グループ化 3">
            <a:extLst>
              <a:ext uri="{FF2B5EF4-FFF2-40B4-BE49-F238E27FC236}">
                <a16:creationId xmlns:a16="http://schemas.microsoft.com/office/drawing/2014/main" id="{85AA283F-3153-C04F-E31F-C0C455DD83DD}"/>
              </a:ext>
            </a:extLst>
          </p:cNvPr>
          <p:cNvGrpSpPr/>
          <p:nvPr/>
        </p:nvGrpSpPr>
        <p:grpSpPr>
          <a:xfrm>
            <a:off x="5699734" y="4048833"/>
            <a:ext cx="3090305" cy="478500"/>
            <a:chOff x="5699734" y="4048833"/>
            <a:chExt cx="3090305" cy="478500"/>
          </a:xfrm>
        </p:grpSpPr>
        <p:cxnSp>
          <p:nvCxnSpPr>
            <p:cNvPr id="235" name="直線コネクタ 234">
              <a:extLst>
                <a:ext uri="{FF2B5EF4-FFF2-40B4-BE49-F238E27FC236}">
                  <a16:creationId xmlns:a16="http://schemas.microsoft.com/office/drawing/2014/main" id="{7B0B341D-5199-DA9E-63A3-BFEBB828C3B4}"/>
                </a:ext>
              </a:extLst>
            </p:cNvPr>
            <p:cNvCxnSpPr>
              <a:cxnSpLocks/>
              <a:stCxn id="89" idx="3"/>
              <a:endCxn id="237" idx="1"/>
            </p:cNvCxnSpPr>
            <p:nvPr/>
          </p:nvCxnSpPr>
          <p:spPr>
            <a:xfrm>
              <a:off x="5699734" y="4288083"/>
              <a:ext cx="282598"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36" name="グループ化 235">
              <a:extLst>
                <a:ext uri="{FF2B5EF4-FFF2-40B4-BE49-F238E27FC236}">
                  <a16:creationId xmlns:a16="http://schemas.microsoft.com/office/drawing/2014/main" id="{B1E2F300-6AAF-31BF-DB61-6DF8EA26F752}"/>
                </a:ext>
              </a:extLst>
            </p:cNvPr>
            <p:cNvGrpSpPr/>
            <p:nvPr/>
          </p:nvGrpSpPr>
          <p:grpSpPr>
            <a:xfrm>
              <a:off x="5973447" y="4092505"/>
              <a:ext cx="68400" cy="391156"/>
              <a:chOff x="2439407" y="2962964"/>
              <a:chExt cx="69614" cy="428983"/>
            </a:xfrm>
          </p:grpSpPr>
          <p:cxnSp>
            <p:nvCxnSpPr>
              <p:cNvPr id="238" name="直線コネクタ 237">
                <a:extLst>
                  <a:ext uri="{FF2B5EF4-FFF2-40B4-BE49-F238E27FC236}">
                    <a16:creationId xmlns:a16="http://schemas.microsoft.com/office/drawing/2014/main" id="{F0F44F94-BEA3-0727-8374-D93E7166F64D}"/>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39" name="直線コネクタ 238">
                <a:extLst>
                  <a:ext uri="{FF2B5EF4-FFF2-40B4-BE49-F238E27FC236}">
                    <a16:creationId xmlns:a16="http://schemas.microsoft.com/office/drawing/2014/main" id="{D78664DC-8920-C752-6816-1932E708D964}"/>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40" name="直線コネクタ 239">
                <a:extLst>
                  <a:ext uri="{FF2B5EF4-FFF2-40B4-BE49-F238E27FC236}">
                    <a16:creationId xmlns:a16="http://schemas.microsoft.com/office/drawing/2014/main" id="{BB4FADD2-D062-1FE9-BBB6-A0EF6A915E79}"/>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37" name="正方形/長方形 236">
              <a:extLst>
                <a:ext uri="{FF2B5EF4-FFF2-40B4-BE49-F238E27FC236}">
                  <a16:creationId xmlns:a16="http://schemas.microsoft.com/office/drawing/2014/main" id="{5D105BEA-FE2C-7FE7-E67D-098909B07AA1}"/>
                </a:ext>
              </a:extLst>
            </p:cNvPr>
            <p:cNvSpPr/>
            <p:nvPr/>
          </p:nvSpPr>
          <p:spPr>
            <a:xfrm>
              <a:off x="5982332" y="4048833"/>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並列ゲートウェイ：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業務フローの分岐や結合（</a:t>
              </a:r>
              <a:r>
                <a:rPr kumimoji="1" lang="en-US" altLang="ja-JP" sz="500" dirty="0">
                  <a:solidFill>
                    <a:schemeClr val="tx1"/>
                  </a:solidFill>
                  <a:latin typeface="游ゴシック" panose="020B0400000000000000" pitchFamily="50" charset="-128"/>
                  <a:ea typeface="游ゴシック" panose="020B0400000000000000" pitchFamily="50" charset="-128"/>
                </a:rPr>
                <a:t>OR</a:t>
              </a:r>
              <a:r>
                <a:rPr kumimoji="1" lang="ja-JP" altLang="en-US" sz="500" dirty="0">
                  <a:solidFill>
                    <a:schemeClr val="tx1"/>
                  </a:solidFill>
                  <a:latin typeface="游ゴシック" panose="020B0400000000000000" pitchFamily="50" charset="-128"/>
                  <a:ea typeface="游ゴシック" panose="020B0400000000000000" pitchFamily="50" charset="-128"/>
                </a:rPr>
                <a:t>条件）で使われ、条件に基づいて判断が行われることを示す。本資料では分岐と統合の両方で使用し、分岐（流出）または結合（流入）する経路のうち、いずれか若しくは双方の経路に流れることを示す。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115" name="グループ化 114">
            <a:extLst>
              <a:ext uri="{FF2B5EF4-FFF2-40B4-BE49-F238E27FC236}">
                <a16:creationId xmlns:a16="http://schemas.microsoft.com/office/drawing/2014/main" id="{D37B5F7F-ABF3-8BC1-A241-542F3D9F2509}"/>
              </a:ext>
            </a:extLst>
          </p:cNvPr>
          <p:cNvGrpSpPr/>
          <p:nvPr/>
        </p:nvGrpSpPr>
        <p:grpSpPr>
          <a:xfrm>
            <a:off x="5284071" y="5466424"/>
            <a:ext cx="439201" cy="345439"/>
            <a:chOff x="5274238" y="5435536"/>
            <a:chExt cx="439201" cy="345439"/>
          </a:xfrm>
        </p:grpSpPr>
        <p:sp>
          <p:nvSpPr>
            <p:cNvPr id="96" name="フローチャート: 磁気ディスク 95">
              <a:extLst>
                <a:ext uri="{FF2B5EF4-FFF2-40B4-BE49-F238E27FC236}">
                  <a16:creationId xmlns:a16="http://schemas.microsoft.com/office/drawing/2014/main" id="{3BDE6508-BA9E-FB7E-63B3-DFB1CBC5B79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2" name="円弧 111">
              <a:extLst>
                <a:ext uri="{FF2B5EF4-FFF2-40B4-BE49-F238E27FC236}">
                  <a16:creationId xmlns:a16="http://schemas.microsoft.com/office/drawing/2014/main" id="{2A14C72E-1DA1-1625-413D-4ABCF2B1277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4" name="円弧 113">
              <a:extLst>
                <a:ext uri="{FF2B5EF4-FFF2-40B4-BE49-F238E27FC236}">
                  <a16:creationId xmlns:a16="http://schemas.microsoft.com/office/drawing/2014/main" id="{4DB77D5B-AA18-8CE1-F0CA-898E53A26FF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75" name="グループ化 374">
            <a:extLst>
              <a:ext uri="{FF2B5EF4-FFF2-40B4-BE49-F238E27FC236}">
                <a16:creationId xmlns:a16="http://schemas.microsoft.com/office/drawing/2014/main" id="{05CAC3E9-CF0D-C8E4-BCFF-EFD17AE1601B}"/>
              </a:ext>
            </a:extLst>
          </p:cNvPr>
          <p:cNvGrpSpPr/>
          <p:nvPr/>
        </p:nvGrpSpPr>
        <p:grpSpPr>
          <a:xfrm>
            <a:off x="5723272" y="5398626"/>
            <a:ext cx="3066767" cy="478500"/>
            <a:chOff x="5723272" y="5398626"/>
            <a:chExt cx="3066767" cy="478500"/>
          </a:xfrm>
        </p:grpSpPr>
        <p:cxnSp>
          <p:nvCxnSpPr>
            <p:cNvPr id="256" name="直線コネクタ 255">
              <a:extLst>
                <a:ext uri="{FF2B5EF4-FFF2-40B4-BE49-F238E27FC236}">
                  <a16:creationId xmlns:a16="http://schemas.microsoft.com/office/drawing/2014/main" id="{DB9035E3-4983-B22C-A594-A552F63DD291}"/>
                </a:ext>
              </a:extLst>
            </p:cNvPr>
            <p:cNvCxnSpPr>
              <a:cxnSpLocks/>
              <a:stCxn id="96" idx="4"/>
              <a:endCxn id="258" idx="1"/>
            </p:cNvCxnSpPr>
            <p:nvPr/>
          </p:nvCxnSpPr>
          <p:spPr>
            <a:xfrm flipV="1">
              <a:off x="5723272" y="5637876"/>
              <a:ext cx="259060" cy="1268"/>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57" name="グループ化 256">
              <a:extLst>
                <a:ext uri="{FF2B5EF4-FFF2-40B4-BE49-F238E27FC236}">
                  <a16:creationId xmlns:a16="http://schemas.microsoft.com/office/drawing/2014/main" id="{D7CEC4CB-110C-5ECB-6B81-2C7C89E4862D}"/>
                </a:ext>
              </a:extLst>
            </p:cNvPr>
            <p:cNvGrpSpPr/>
            <p:nvPr/>
          </p:nvGrpSpPr>
          <p:grpSpPr>
            <a:xfrm>
              <a:off x="5973447" y="5488492"/>
              <a:ext cx="68400" cy="298768"/>
              <a:chOff x="2439407" y="2962964"/>
              <a:chExt cx="69614" cy="428983"/>
            </a:xfrm>
          </p:grpSpPr>
          <p:cxnSp>
            <p:nvCxnSpPr>
              <p:cNvPr id="259" name="直線コネクタ 258">
                <a:extLst>
                  <a:ext uri="{FF2B5EF4-FFF2-40B4-BE49-F238E27FC236}">
                    <a16:creationId xmlns:a16="http://schemas.microsoft.com/office/drawing/2014/main" id="{3957A4E2-73F4-A41F-1B53-D0472E2BCA60}"/>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60" name="直線コネクタ 259">
                <a:extLst>
                  <a:ext uri="{FF2B5EF4-FFF2-40B4-BE49-F238E27FC236}">
                    <a16:creationId xmlns:a16="http://schemas.microsoft.com/office/drawing/2014/main" id="{036A4FAD-2E88-977A-B8E4-B488E3C2E91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61" name="直線コネクタ 260">
                <a:extLst>
                  <a:ext uri="{FF2B5EF4-FFF2-40B4-BE49-F238E27FC236}">
                    <a16:creationId xmlns:a16="http://schemas.microsoft.com/office/drawing/2014/main" id="{55C7D8DC-D474-3AC7-CA63-236D31D6DEBE}"/>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58" name="正方形/長方形 257">
              <a:extLst>
                <a:ext uri="{FF2B5EF4-FFF2-40B4-BE49-F238E27FC236}">
                  <a16:creationId xmlns:a16="http://schemas.microsoft.com/office/drawing/2014/main" id="{BB745815-6FFB-9276-6E2D-568C9F474C1D}"/>
                </a:ext>
              </a:extLst>
            </p:cNvPr>
            <p:cNvSpPr/>
            <p:nvPr/>
          </p:nvSpPr>
          <p:spPr>
            <a:xfrm>
              <a:off x="5982332" y="5398626"/>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データストア：</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業務フロー内において継続的に参照されたり更新されたりする、蓄積された情報群を示す。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pic>
        <p:nvPicPr>
          <p:cNvPr id="95" name="グラフィックス 94" descr="紙 枠線">
            <a:extLst>
              <a:ext uri="{FF2B5EF4-FFF2-40B4-BE49-F238E27FC236}">
                <a16:creationId xmlns:a16="http://schemas.microsoft.com/office/drawing/2014/main" id="{9501BE58-36A5-7807-004F-C442A02A127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352998" y="5957400"/>
            <a:ext cx="303328" cy="303328"/>
          </a:xfrm>
          <a:prstGeom prst="rect">
            <a:avLst/>
          </a:prstGeom>
        </p:spPr>
      </p:pic>
      <p:grpSp>
        <p:nvGrpSpPr>
          <p:cNvPr id="377" name="グループ化 376">
            <a:extLst>
              <a:ext uri="{FF2B5EF4-FFF2-40B4-BE49-F238E27FC236}">
                <a16:creationId xmlns:a16="http://schemas.microsoft.com/office/drawing/2014/main" id="{567EEDD6-0102-8F12-2554-D0EDBAE6F845}"/>
              </a:ext>
            </a:extLst>
          </p:cNvPr>
          <p:cNvGrpSpPr/>
          <p:nvPr/>
        </p:nvGrpSpPr>
        <p:grpSpPr>
          <a:xfrm>
            <a:off x="5742848" y="5848557"/>
            <a:ext cx="3047191" cy="478500"/>
            <a:chOff x="5742848" y="5848557"/>
            <a:chExt cx="3047191" cy="478500"/>
          </a:xfrm>
        </p:grpSpPr>
        <p:cxnSp>
          <p:nvCxnSpPr>
            <p:cNvPr id="263" name="直線コネクタ 262">
              <a:extLst>
                <a:ext uri="{FF2B5EF4-FFF2-40B4-BE49-F238E27FC236}">
                  <a16:creationId xmlns:a16="http://schemas.microsoft.com/office/drawing/2014/main" id="{257C4DA9-0437-7DA6-EB88-541357F5340A}"/>
                </a:ext>
              </a:extLst>
            </p:cNvPr>
            <p:cNvCxnSpPr>
              <a:cxnSpLocks/>
              <a:endCxn id="265" idx="1"/>
            </p:cNvCxnSpPr>
            <p:nvPr/>
          </p:nvCxnSpPr>
          <p:spPr>
            <a:xfrm>
              <a:off x="5742848" y="6087807"/>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64" name="グループ化 263">
              <a:extLst>
                <a:ext uri="{FF2B5EF4-FFF2-40B4-BE49-F238E27FC236}">
                  <a16:creationId xmlns:a16="http://schemas.microsoft.com/office/drawing/2014/main" id="{3F9C8131-BAEF-0D6E-21B7-C98AC32CB1E5}"/>
                </a:ext>
              </a:extLst>
            </p:cNvPr>
            <p:cNvGrpSpPr/>
            <p:nvPr/>
          </p:nvGrpSpPr>
          <p:grpSpPr>
            <a:xfrm>
              <a:off x="5973447" y="5938423"/>
              <a:ext cx="68400" cy="298768"/>
              <a:chOff x="2439407" y="2962964"/>
              <a:chExt cx="69614" cy="428983"/>
            </a:xfrm>
          </p:grpSpPr>
          <p:cxnSp>
            <p:nvCxnSpPr>
              <p:cNvPr id="266" name="直線コネクタ 265">
                <a:extLst>
                  <a:ext uri="{FF2B5EF4-FFF2-40B4-BE49-F238E27FC236}">
                    <a16:creationId xmlns:a16="http://schemas.microsoft.com/office/drawing/2014/main" id="{6F3D50D9-3503-DB66-D7C0-539DD5689E6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67" name="直線コネクタ 266">
                <a:extLst>
                  <a:ext uri="{FF2B5EF4-FFF2-40B4-BE49-F238E27FC236}">
                    <a16:creationId xmlns:a16="http://schemas.microsoft.com/office/drawing/2014/main" id="{6863CBD3-59F8-C651-EDDE-C89771CA365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68" name="直線コネクタ 267">
                <a:extLst>
                  <a:ext uri="{FF2B5EF4-FFF2-40B4-BE49-F238E27FC236}">
                    <a16:creationId xmlns:a16="http://schemas.microsoft.com/office/drawing/2014/main" id="{ABF6E549-E787-0BDB-EF74-EDD2246946CE}"/>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65" name="正方形/長方形 264">
              <a:extLst>
                <a:ext uri="{FF2B5EF4-FFF2-40B4-BE49-F238E27FC236}">
                  <a16:creationId xmlns:a16="http://schemas.microsoft.com/office/drawing/2014/main" id="{8D2AA20C-BA89-4FBD-708A-6DFBD4E24F0F}"/>
                </a:ext>
              </a:extLst>
            </p:cNvPr>
            <p:cNvSpPr/>
            <p:nvPr/>
          </p:nvSpPr>
          <p:spPr>
            <a:xfrm>
              <a:off x="5982332" y="5848557"/>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データオブジェクト：</a:t>
              </a:r>
            </a:p>
            <a:p>
              <a:r>
                <a:rPr kumimoji="1" lang="ja-JP" altLang="en-US" sz="500" dirty="0">
                  <a:solidFill>
                    <a:schemeClr val="tx1"/>
                  </a:solidFill>
                  <a:latin typeface="游ゴシック" panose="020B0400000000000000" pitchFamily="50" charset="-128"/>
                  <a:ea typeface="游ゴシック" panose="020B0400000000000000" pitchFamily="50" charset="-128"/>
                </a:rPr>
                <a:t>アクティビティで必要とされるデータや作成されるデータを示す。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cxnSp>
        <p:nvCxnSpPr>
          <p:cNvPr id="242" name="直線コネクタ 241">
            <a:extLst>
              <a:ext uri="{FF2B5EF4-FFF2-40B4-BE49-F238E27FC236}">
                <a16:creationId xmlns:a16="http://schemas.microsoft.com/office/drawing/2014/main" id="{FAE2F752-E806-12B7-2B9B-B7736488AA28}"/>
              </a:ext>
            </a:extLst>
          </p:cNvPr>
          <p:cNvCxnSpPr>
            <a:cxnSpLocks/>
            <a:stCxn id="406" idx="3"/>
            <a:endCxn id="244" idx="1"/>
          </p:cNvCxnSpPr>
          <p:nvPr/>
        </p:nvCxnSpPr>
        <p:spPr>
          <a:xfrm>
            <a:off x="5699062" y="4738014"/>
            <a:ext cx="283270"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44" name="正方形/長方形 243">
            <a:extLst>
              <a:ext uri="{FF2B5EF4-FFF2-40B4-BE49-F238E27FC236}">
                <a16:creationId xmlns:a16="http://schemas.microsoft.com/office/drawing/2014/main" id="{93DF54A9-F2CF-47CE-0532-2171E7D4F400}"/>
              </a:ext>
            </a:extLst>
          </p:cNvPr>
          <p:cNvSpPr/>
          <p:nvPr/>
        </p:nvSpPr>
        <p:spPr>
          <a:xfrm>
            <a:off x="5982332" y="4498764"/>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排他ゲートウェイ：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業務フローの分岐や結合（</a:t>
            </a:r>
            <a:r>
              <a:rPr kumimoji="1" lang="en-US" altLang="ja-JP" sz="500" dirty="0">
                <a:solidFill>
                  <a:schemeClr val="tx1"/>
                </a:solidFill>
                <a:latin typeface="游ゴシック" panose="020B0400000000000000" pitchFamily="50" charset="-128"/>
                <a:ea typeface="游ゴシック" panose="020B0400000000000000" pitchFamily="50" charset="-128"/>
              </a:rPr>
              <a:t>XOR</a:t>
            </a:r>
            <a:r>
              <a:rPr kumimoji="1" lang="ja-JP" altLang="en-US" sz="500" dirty="0">
                <a:solidFill>
                  <a:schemeClr val="tx1"/>
                </a:solidFill>
                <a:latin typeface="游ゴシック" panose="020B0400000000000000" pitchFamily="50" charset="-128"/>
                <a:ea typeface="游ゴシック" panose="020B0400000000000000" pitchFamily="50" charset="-128"/>
              </a:rPr>
              <a:t>条件）で使われ、条件に基づいて判断が行われることを示す。</a:t>
            </a:r>
          </a:p>
          <a:p>
            <a:r>
              <a:rPr kumimoji="1" lang="ja-JP" altLang="en-US" sz="500" dirty="0">
                <a:solidFill>
                  <a:schemeClr val="tx1"/>
                </a:solidFill>
                <a:latin typeface="游ゴシック" panose="020B0400000000000000" pitchFamily="50" charset="-128"/>
                <a:ea typeface="游ゴシック" panose="020B0400000000000000" pitchFamily="50" charset="-128"/>
              </a:rPr>
              <a:t>本資料では分岐と統合の両方で使用し、分岐（流出）または結合（流入）する経路のうち、必ずいずれか一つの経路に流れることを示す。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275" name="グループ化 274">
            <a:extLst>
              <a:ext uri="{FF2B5EF4-FFF2-40B4-BE49-F238E27FC236}">
                <a16:creationId xmlns:a16="http://schemas.microsoft.com/office/drawing/2014/main" id="{91805203-00A3-2B85-15F5-643F5A51725C}"/>
              </a:ext>
            </a:extLst>
          </p:cNvPr>
          <p:cNvGrpSpPr/>
          <p:nvPr/>
        </p:nvGrpSpPr>
        <p:grpSpPr>
          <a:xfrm>
            <a:off x="5973447" y="4537883"/>
            <a:ext cx="68400" cy="391156"/>
            <a:chOff x="2439407" y="2962964"/>
            <a:chExt cx="69614" cy="428983"/>
          </a:xfrm>
        </p:grpSpPr>
        <p:cxnSp>
          <p:nvCxnSpPr>
            <p:cNvPr id="276" name="直線コネクタ 275">
              <a:extLst>
                <a:ext uri="{FF2B5EF4-FFF2-40B4-BE49-F238E27FC236}">
                  <a16:creationId xmlns:a16="http://schemas.microsoft.com/office/drawing/2014/main" id="{8AA07A6A-91BD-10C2-27A7-1285875C316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77" name="直線コネクタ 276">
              <a:extLst>
                <a:ext uri="{FF2B5EF4-FFF2-40B4-BE49-F238E27FC236}">
                  <a16:creationId xmlns:a16="http://schemas.microsoft.com/office/drawing/2014/main" id="{00AAB2CA-4B33-A4E8-A15E-6C0E49707755}"/>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78" name="直線コネクタ 277">
              <a:extLst>
                <a:ext uri="{FF2B5EF4-FFF2-40B4-BE49-F238E27FC236}">
                  <a16:creationId xmlns:a16="http://schemas.microsoft.com/office/drawing/2014/main" id="{34249AA4-4190-DD44-3DF8-216F02151FC5}"/>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18" name="グループ化 17">
            <a:extLst>
              <a:ext uri="{FF2B5EF4-FFF2-40B4-BE49-F238E27FC236}">
                <a16:creationId xmlns:a16="http://schemas.microsoft.com/office/drawing/2014/main" id="{B6BD896F-304F-3745-4F54-D56C30A65F93}"/>
              </a:ext>
            </a:extLst>
          </p:cNvPr>
          <p:cNvGrpSpPr/>
          <p:nvPr/>
        </p:nvGrpSpPr>
        <p:grpSpPr>
          <a:xfrm>
            <a:off x="5309590" y="4948695"/>
            <a:ext cx="3480449" cy="478500"/>
            <a:chOff x="5309590" y="4948695"/>
            <a:chExt cx="3480449" cy="478500"/>
          </a:xfrm>
        </p:grpSpPr>
        <p:grpSp>
          <p:nvGrpSpPr>
            <p:cNvPr id="103" name="グループ化 102">
              <a:extLst>
                <a:ext uri="{FF2B5EF4-FFF2-40B4-BE49-F238E27FC236}">
                  <a16:creationId xmlns:a16="http://schemas.microsoft.com/office/drawing/2014/main" id="{6BF71E52-A037-5796-CE38-64473A5874B5}"/>
                </a:ext>
              </a:extLst>
            </p:cNvPr>
            <p:cNvGrpSpPr/>
            <p:nvPr/>
          </p:nvGrpSpPr>
          <p:grpSpPr>
            <a:xfrm>
              <a:off x="5309590" y="5027736"/>
              <a:ext cx="390144" cy="325120"/>
              <a:chOff x="5299757" y="4933989"/>
              <a:chExt cx="390144" cy="325120"/>
            </a:xfrm>
          </p:grpSpPr>
          <p:sp>
            <p:nvSpPr>
              <p:cNvPr id="93" name="ひし形 92">
                <a:extLst>
                  <a:ext uri="{FF2B5EF4-FFF2-40B4-BE49-F238E27FC236}">
                    <a16:creationId xmlns:a16="http://schemas.microsoft.com/office/drawing/2014/main" id="{29404368-0FB6-E01F-29EA-78A544B77871}"/>
                  </a:ext>
                </a:extLst>
              </p:cNvPr>
              <p:cNvSpPr/>
              <p:nvPr/>
            </p:nvSpPr>
            <p:spPr>
              <a:xfrm>
                <a:off x="5299757" y="4933989"/>
                <a:ext cx="390144" cy="32512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100" name="楕円 99">
                <a:extLst>
                  <a:ext uri="{FF2B5EF4-FFF2-40B4-BE49-F238E27FC236}">
                    <a16:creationId xmlns:a16="http://schemas.microsoft.com/office/drawing/2014/main" id="{22D54DE7-0AFC-2321-6602-43F41EC72B1D}"/>
                  </a:ext>
                </a:extLst>
              </p:cNvPr>
              <p:cNvSpPr/>
              <p:nvPr/>
            </p:nvSpPr>
            <p:spPr>
              <a:xfrm>
                <a:off x="5403807" y="500552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01" name="五角形 100">
                <a:extLst>
                  <a:ext uri="{FF2B5EF4-FFF2-40B4-BE49-F238E27FC236}">
                    <a16:creationId xmlns:a16="http://schemas.microsoft.com/office/drawing/2014/main" id="{4E198FA7-16CE-067D-8A43-F5FEC731AC62}"/>
                  </a:ext>
                </a:extLst>
              </p:cNvPr>
              <p:cNvSpPr/>
              <p:nvPr/>
            </p:nvSpPr>
            <p:spPr>
              <a:xfrm>
                <a:off x="5433870" y="5036092"/>
                <a:ext cx="116205" cy="115200"/>
              </a:xfrm>
              <a:prstGeom prst="pentagon">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cxnSp>
          <p:nvCxnSpPr>
            <p:cNvPr id="249" name="直線コネクタ 248">
              <a:extLst>
                <a:ext uri="{FF2B5EF4-FFF2-40B4-BE49-F238E27FC236}">
                  <a16:creationId xmlns:a16="http://schemas.microsoft.com/office/drawing/2014/main" id="{BDCF37AD-5693-F344-1A38-5783CDE5F109}"/>
                </a:ext>
              </a:extLst>
            </p:cNvPr>
            <p:cNvCxnSpPr>
              <a:cxnSpLocks/>
              <a:stCxn id="93" idx="3"/>
              <a:endCxn id="251" idx="1"/>
            </p:cNvCxnSpPr>
            <p:nvPr/>
          </p:nvCxnSpPr>
          <p:spPr>
            <a:xfrm flipV="1">
              <a:off x="5699734" y="5187945"/>
              <a:ext cx="282598" cy="2351"/>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51" name="正方形/長方形 250">
              <a:extLst>
                <a:ext uri="{FF2B5EF4-FFF2-40B4-BE49-F238E27FC236}">
                  <a16:creationId xmlns:a16="http://schemas.microsoft.com/office/drawing/2014/main" id="{11624568-B0F0-0F69-95FE-BA4F863106C7}"/>
                </a:ext>
              </a:extLst>
            </p:cNvPr>
            <p:cNvSpPr/>
            <p:nvPr/>
          </p:nvSpPr>
          <p:spPr>
            <a:xfrm>
              <a:off x="5982332" y="4948695"/>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イベントベースゲートウェイ：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279" name="グループ化 278">
              <a:extLst>
                <a:ext uri="{FF2B5EF4-FFF2-40B4-BE49-F238E27FC236}">
                  <a16:creationId xmlns:a16="http://schemas.microsoft.com/office/drawing/2014/main" id="{5AD371D6-DA59-A544-9D69-BABA4F4DBB5E}"/>
                </a:ext>
              </a:extLst>
            </p:cNvPr>
            <p:cNvGrpSpPr/>
            <p:nvPr/>
          </p:nvGrpSpPr>
          <p:grpSpPr>
            <a:xfrm>
              <a:off x="5973447" y="4992367"/>
              <a:ext cx="68400" cy="391156"/>
              <a:chOff x="2439407" y="2962964"/>
              <a:chExt cx="69614" cy="428983"/>
            </a:xfrm>
          </p:grpSpPr>
          <p:cxnSp>
            <p:nvCxnSpPr>
              <p:cNvPr id="280" name="直線コネクタ 279">
                <a:extLst>
                  <a:ext uri="{FF2B5EF4-FFF2-40B4-BE49-F238E27FC236}">
                    <a16:creationId xmlns:a16="http://schemas.microsoft.com/office/drawing/2014/main" id="{CE1B2947-3213-E8C5-9B8A-0638F8C556A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81" name="直線コネクタ 280">
                <a:extLst>
                  <a:ext uri="{FF2B5EF4-FFF2-40B4-BE49-F238E27FC236}">
                    <a16:creationId xmlns:a16="http://schemas.microsoft.com/office/drawing/2014/main" id="{012A1219-E093-6270-EC86-859FEFAB454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82" name="直線コネクタ 281">
                <a:extLst>
                  <a:ext uri="{FF2B5EF4-FFF2-40B4-BE49-F238E27FC236}">
                    <a16:creationId xmlns:a16="http://schemas.microsoft.com/office/drawing/2014/main" id="{670DF3BE-CB3B-C818-6BEE-22F7E55D1246}"/>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grpSp>
        <p:nvGrpSpPr>
          <p:cNvPr id="347" name="グループ化 346">
            <a:extLst>
              <a:ext uri="{FF2B5EF4-FFF2-40B4-BE49-F238E27FC236}">
                <a16:creationId xmlns:a16="http://schemas.microsoft.com/office/drawing/2014/main" id="{FF8A185C-00EA-E0A5-4D96-99413CDD9981}"/>
              </a:ext>
            </a:extLst>
          </p:cNvPr>
          <p:cNvGrpSpPr/>
          <p:nvPr/>
        </p:nvGrpSpPr>
        <p:grpSpPr>
          <a:xfrm>
            <a:off x="3185321" y="5798076"/>
            <a:ext cx="1932121" cy="478500"/>
            <a:chOff x="3175488" y="5798076"/>
            <a:chExt cx="1932121" cy="478500"/>
          </a:xfrm>
        </p:grpSpPr>
        <p:cxnSp>
          <p:nvCxnSpPr>
            <p:cNvPr id="206" name="直線コネクタ 205">
              <a:extLst>
                <a:ext uri="{FF2B5EF4-FFF2-40B4-BE49-F238E27FC236}">
                  <a16:creationId xmlns:a16="http://schemas.microsoft.com/office/drawing/2014/main" id="{7732FA73-F4D3-4F5D-566C-A6CAE198C723}"/>
                </a:ext>
              </a:extLst>
            </p:cNvPr>
            <p:cNvCxnSpPr>
              <a:cxnSpLocks/>
            </p:cNvCxnSpPr>
            <p:nvPr/>
          </p:nvCxnSpPr>
          <p:spPr>
            <a:xfrm>
              <a:off x="3175488" y="6037326"/>
              <a:ext cx="151849"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08" name="正方形/長方形 207">
              <a:extLst>
                <a:ext uri="{FF2B5EF4-FFF2-40B4-BE49-F238E27FC236}">
                  <a16:creationId xmlns:a16="http://schemas.microsoft.com/office/drawing/2014/main" id="{43047A80-A0AA-A4C6-CD70-1F7D77972043}"/>
                </a:ext>
              </a:extLst>
            </p:cNvPr>
            <p:cNvSpPr/>
            <p:nvPr/>
          </p:nvSpPr>
          <p:spPr>
            <a:xfrm>
              <a:off x="3327337" y="5798076"/>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メッセージフロー：</a:t>
              </a:r>
            </a:p>
            <a:p>
              <a:r>
                <a:rPr kumimoji="1" lang="ja-JP" altLang="en-US" sz="500" dirty="0">
                  <a:solidFill>
                    <a:schemeClr val="tx1"/>
                  </a:solidFill>
                  <a:latin typeface="游ゴシック" panose="020B0400000000000000" pitchFamily="50" charset="-128"/>
                  <a:ea typeface="游ゴシック" panose="020B0400000000000000" pitchFamily="50" charset="-128"/>
                </a:rPr>
                <a:t>プールを跨いでメッセージのやり取りがあることを示す際に使用する。メッセージとは口頭や文書、メール等である。同一プール内では使用できない。</a:t>
              </a:r>
            </a:p>
          </p:txBody>
        </p:sp>
        <p:grpSp>
          <p:nvGrpSpPr>
            <p:cNvPr id="283" name="グループ化 282">
              <a:extLst>
                <a:ext uri="{FF2B5EF4-FFF2-40B4-BE49-F238E27FC236}">
                  <a16:creationId xmlns:a16="http://schemas.microsoft.com/office/drawing/2014/main" id="{84A5814E-69BF-8CF0-1734-D24641657769}"/>
                </a:ext>
              </a:extLst>
            </p:cNvPr>
            <p:cNvGrpSpPr/>
            <p:nvPr/>
          </p:nvGrpSpPr>
          <p:grpSpPr>
            <a:xfrm>
              <a:off x="3321702" y="5841748"/>
              <a:ext cx="68400" cy="391156"/>
              <a:chOff x="2439407" y="2962964"/>
              <a:chExt cx="69614" cy="428983"/>
            </a:xfrm>
          </p:grpSpPr>
          <p:cxnSp>
            <p:nvCxnSpPr>
              <p:cNvPr id="284" name="直線コネクタ 283">
                <a:extLst>
                  <a:ext uri="{FF2B5EF4-FFF2-40B4-BE49-F238E27FC236}">
                    <a16:creationId xmlns:a16="http://schemas.microsoft.com/office/drawing/2014/main" id="{BB1171E9-3B2A-CD6B-2DD0-92D33C88C82A}"/>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85" name="直線コネクタ 284">
                <a:extLst>
                  <a:ext uri="{FF2B5EF4-FFF2-40B4-BE49-F238E27FC236}">
                    <a16:creationId xmlns:a16="http://schemas.microsoft.com/office/drawing/2014/main" id="{28A4087D-6E67-0222-9486-2F746732AED2}"/>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86" name="直線コネクタ 285">
                <a:extLst>
                  <a:ext uri="{FF2B5EF4-FFF2-40B4-BE49-F238E27FC236}">
                    <a16:creationId xmlns:a16="http://schemas.microsoft.com/office/drawing/2014/main" id="{E27EA952-7E2D-584D-1DEA-16A9BF71FD51}"/>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grpSp>
        <p:nvGrpSpPr>
          <p:cNvPr id="340" name="グループ化 339">
            <a:extLst>
              <a:ext uri="{FF2B5EF4-FFF2-40B4-BE49-F238E27FC236}">
                <a16:creationId xmlns:a16="http://schemas.microsoft.com/office/drawing/2014/main" id="{CA425B4F-9BA7-2902-D71A-CB6A2D190301}"/>
              </a:ext>
            </a:extLst>
          </p:cNvPr>
          <p:cNvGrpSpPr/>
          <p:nvPr/>
        </p:nvGrpSpPr>
        <p:grpSpPr>
          <a:xfrm>
            <a:off x="547477" y="4388794"/>
            <a:ext cx="2280193" cy="478500"/>
            <a:chOff x="537644" y="4376448"/>
            <a:chExt cx="2280193" cy="478500"/>
          </a:xfrm>
        </p:grpSpPr>
        <p:grpSp>
          <p:nvGrpSpPr>
            <p:cNvPr id="40" name="グループ化 39">
              <a:extLst>
                <a:ext uri="{FF2B5EF4-FFF2-40B4-BE49-F238E27FC236}">
                  <a16:creationId xmlns:a16="http://schemas.microsoft.com/office/drawing/2014/main" id="{AA27697A-DF1C-7A14-C626-13008D87B763}"/>
                </a:ext>
              </a:extLst>
            </p:cNvPr>
            <p:cNvGrpSpPr/>
            <p:nvPr/>
          </p:nvGrpSpPr>
          <p:grpSpPr>
            <a:xfrm>
              <a:off x="537644" y="4524676"/>
              <a:ext cx="182044" cy="182044"/>
              <a:chOff x="8420362" y="4556924"/>
              <a:chExt cx="182044" cy="182044"/>
            </a:xfrm>
          </p:grpSpPr>
          <p:sp>
            <p:nvSpPr>
              <p:cNvPr id="33" name="楕円 32">
                <a:extLst>
                  <a:ext uri="{FF2B5EF4-FFF2-40B4-BE49-F238E27FC236}">
                    <a16:creationId xmlns:a16="http://schemas.microsoft.com/office/drawing/2014/main" id="{AE3D04C6-CE52-B425-2737-538855C36FBB}"/>
                  </a:ext>
                </a:extLst>
              </p:cNvPr>
              <p:cNvSpPr/>
              <p:nvPr/>
            </p:nvSpPr>
            <p:spPr>
              <a:xfrm>
                <a:off x="8420362" y="4556924"/>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pic>
            <p:nvPicPr>
              <p:cNvPr id="39" name="グラフィックス 38" descr="時計 単色塗りつぶし">
                <a:extLst>
                  <a:ext uri="{FF2B5EF4-FFF2-40B4-BE49-F238E27FC236}">
                    <a16:creationId xmlns:a16="http://schemas.microsoft.com/office/drawing/2014/main" id="{264E1F7F-A877-28FE-3C8A-D815392AA0AA}"/>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8432124" y="4568686"/>
                <a:ext cx="158520" cy="158520"/>
              </a:xfrm>
              <a:prstGeom prst="rect">
                <a:avLst/>
              </a:prstGeom>
            </p:spPr>
          </p:pic>
        </p:grpSp>
        <p:grpSp>
          <p:nvGrpSpPr>
            <p:cNvPr id="305" name="グループ化 304">
              <a:extLst>
                <a:ext uri="{FF2B5EF4-FFF2-40B4-BE49-F238E27FC236}">
                  <a16:creationId xmlns:a16="http://schemas.microsoft.com/office/drawing/2014/main" id="{313E7966-912F-0633-9E49-066612FF57F9}"/>
                </a:ext>
              </a:extLst>
            </p:cNvPr>
            <p:cNvGrpSpPr/>
            <p:nvPr/>
          </p:nvGrpSpPr>
          <p:grpSpPr>
            <a:xfrm>
              <a:off x="719688" y="4376448"/>
              <a:ext cx="2098149" cy="478500"/>
              <a:chOff x="719688" y="3919033"/>
              <a:chExt cx="2098149" cy="478500"/>
            </a:xfrm>
          </p:grpSpPr>
          <p:cxnSp>
            <p:nvCxnSpPr>
              <p:cNvPr id="306" name="直線コネクタ 305">
                <a:extLst>
                  <a:ext uri="{FF2B5EF4-FFF2-40B4-BE49-F238E27FC236}">
                    <a16:creationId xmlns:a16="http://schemas.microsoft.com/office/drawing/2014/main" id="{871482B6-424B-7109-7BB1-1D5F05EDAAAA}"/>
                  </a:ext>
                </a:extLst>
              </p:cNvPr>
              <p:cNvCxnSpPr>
                <a:cxnSpLocks/>
                <a:endCxn id="309"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07" name="グループ化 306">
                <a:extLst>
                  <a:ext uri="{FF2B5EF4-FFF2-40B4-BE49-F238E27FC236}">
                    <a16:creationId xmlns:a16="http://schemas.microsoft.com/office/drawing/2014/main" id="{9DCD2DEF-309B-6FE8-48FD-3DE7D38A8709}"/>
                  </a:ext>
                </a:extLst>
              </p:cNvPr>
              <p:cNvGrpSpPr/>
              <p:nvPr/>
            </p:nvGrpSpPr>
            <p:grpSpPr>
              <a:xfrm>
                <a:off x="1031931" y="3919033"/>
                <a:ext cx="1785906" cy="478500"/>
                <a:chOff x="949016" y="3919033"/>
                <a:chExt cx="1785906" cy="478500"/>
              </a:xfrm>
            </p:grpSpPr>
            <p:grpSp>
              <p:nvGrpSpPr>
                <p:cNvPr id="308" name="グループ化 307">
                  <a:extLst>
                    <a:ext uri="{FF2B5EF4-FFF2-40B4-BE49-F238E27FC236}">
                      <a16:creationId xmlns:a16="http://schemas.microsoft.com/office/drawing/2014/main" id="{A5C83DA5-5EC0-5E7F-7BE2-E5D247C64E46}"/>
                    </a:ext>
                  </a:extLst>
                </p:cNvPr>
                <p:cNvGrpSpPr/>
                <p:nvPr/>
              </p:nvGrpSpPr>
              <p:grpSpPr>
                <a:xfrm>
                  <a:off x="949016" y="4008899"/>
                  <a:ext cx="69614" cy="298768"/>
                  <a:chOff x="2439407" y="2962964"/>
                  <a:chExt cx="69614" cy="428983"/>
                </a:xfrm>
              </p:grpSpPr>
              <p:cxnSp>
                <p:nvCxnSpPr>
                  <p:cNvPr id="310" name="直線コネクタ 309">
                    <a:extLst>
                      <a:ext uri="{FF2B5EF4-FFF2-40B4-BE49-F238E27FC236}">
                        <a16:creationId xmlns:a16="http://schemas.microsoft.com/office/drawing/2014/main" id="{E3703342-8C1E-D275-C052-AEDAD6E4B48E}"/>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11" name="直線コネクタ 310">
                    <a:extLst>
                      <a:ext uri="{FF2B5EF4-FFF2-40B4-BE49-F238E27FC236}">
                        <a16:creationId xmlns:a16="http://schemas.microsoft.com/office/drawing/2014/main" id="{861D0458-0766-D455-889F-A51CCBF985F6}"/>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12" name="直線コネクタ 311">
                    <a:extLst>
                      <a:ext uri="{FF2B5EF4-FFF2-40B4-BE49-F238E27FC236}">
                        <a16:creationId xmlns:a16="http://schemas.microsoft.com/office/drawing/2014/main" id="{9326A9D8-C8E0-9D17-0F85-75530D166D23}"/>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09" name="正方形/長方形 308">
                  <a:extLst>
                    <a:ext uri="{FF2B5EF4-FFF2-40B4-BE49-F238E27FC236}">
                      <a16:creationId xmlns:a16="http://schemas.microsoft.com/office/drawing/2014/main" id="{5C43D740-8246-4272-0F7E-2DE097C4B20C}"/>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タイマー開始イベント：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期日の到来による事務の開始を示す。</a:t>
                  </a:r>
                </a:p>
              </p:txBody>
            </p:sp>
          </p:grpSp>
        </p:grpSp>
      </p:grpSp>
      <p:sp>
        <p:nvSpPr>
          <p:cNvPr id="34" name="楕円 33">
            <a:extLst>
              <a:ext uri="{FF2B5EF4-FFF2-40B4-BE49-F238E27FC236}">
                <a16:creationId xmlns:a16="http://schemas.microsoft.com/office/drawing/2014/main" id="{4665FD8F-1887-8730-8729-AD3969393DD0}"/>
              </a:ext>
            </a:extLst>
          </p:cNvPr>
          <p:cNvSpPr/>
          <p:nvPr/>
        </p:nvSpPr>
        <p:spPr>
          <a:xfrm>
            <a:off x="547477" y="5006783"/>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13" name="グループ化 312">
            <a:extLst>
              <a:ext uri="{FF2B5EF4-FFF2-40B4-BE49-F238E27FC236}">
                <a16:creationId xmlns:a16="http://schemas.microsoft.com/office/drawing/2014/main" id="{6D125BAA-C761-391E-5013-CC4CFD3F4292}"/>
              </a:ext>
            </a:extLst>
          </p:cNvPr>
          <p:cNvGrpSpPr/>
          <p:nvPr/>
        </p:nvGrpSpPr>
        <p:grpSpPr>
          <a:xfrm>
            <a:off x="729521" y="4858555"/>
            <a:ext cx="2098149" cy="478500"/>
            <a:chOff x="719688" y="3919033"/>
            <a:chExt cx="2098149" cy="478500"/>
          </a:xfrm>
        </p:grpSpPr>
        <p:cxnSp>
          <p:nvCxnSpPr>
            <p:cNvPr id="314" name="直線コネクタ 313">
              <a:extLst>
                <a:ext uri="{FF2B5EF4-FFF2-40B4-BE49-F238E27FC236}">
                  <a16:creationId xmlns:a16="http://schemas.microsoft.com/office/drawing/2014/main" id="{6582D63B-7E4C-C43E-3037-2D2BFDC59B38}"/>
                </a:ext>
              </a:extLst>
            </p:cNvPr>
            <p:cNvCxnSpPr>
              <a:cxnSpLocks/>
              <a:endCxn id="317"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15" name="グループ化 314">
              <a:extLst>
                <a:ext uri="{FF2B5EF4-FFF2-40B4-BE49-F238E27FC236}">
                  <a16:creationId xmlns:a16="http://schemas.microsoft.com/office/drawing/2014/main" id="{36EE1416-9B37-1AE2-C1FF-3036B20D8059}"/>
                </a:ext>
              </a:extLst>
            </p:cNvPr>
            <p:cNvGrpSpPr/>
            <p:nvPr/>
          </p:nvGrpSpPr>
          <p:grpSpPr>
            <a:xfrm>
              <a:off x="1031931" y="3919033"/>
              <a:ext cx="1785906" cy="478500"/>
              <a:chOff x="949016" y="3919033"/>
              <a:chExt cx="1785906" cy="478500"/>
            </a:xfrm>
          </p:grpSpPr>
          <p:grpSp>
            <p:nvGrpSpPr>
              <p:cNvPr id="316" name="グループ化 315">
                <a:extLst>
                  <a:ext uri="{FF2B5EF4-FFF2-40B4-BE49-F238E27FC236}">
                    <a16:creationId xmlns:a16="http://schemas.microsoft.com/office/drawing/2014/main" id="{890CC843-50BC-2943-3F2C-75394E96F3C9}"/>
                  </a:ext>
                </a:extLst>
              </p:cNvPr>
              <p:cNvGrpSpPr/>
              <p:nvPr/>
            </p:nvGrpSpPr>
            <p:grpSpPr>
              <a:xfrm>
                <a:off x="949016" y="4008899"/>
                <a:ext cx="69614" cy="298768"/>
                <a:chOff x="2439407" y="2962964"/>
                <a:chExt cx="69614" cy="428983"/>
              </a:xfrm>
            </p:grpSpPr>
            <p:cxnSp>
              <p:nvCxnSpPr>
                <p:cNvPr id="318" name="直線コネクタ 317">
                  <a:extLst>
                    <a:ext uri="{FF2B5EF4-FFF2-40B4-BE49-F238E27FC236}">
                      <a16:creationId xmlns:a16="http://schemas.microsoft.com/office/drawing/2014/main" id="{A49B3683-BDD9-52B9-613F-96A45F1D4F8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19" name="直線コネクタ 318">
                  <a:extLst>
                    <a:ext uri="{FF2B5EF4-FFF2-40B4-BE49-F238E27FC236}">
                      <a16:creationId xmlns:a16="http://schemas.microsoft.com/office/drawing/2014/main" id="{02188016-CF2B-F281-7E27-7F1C0455543D}"/>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20" name="直線コネクタ 319">
                  <a:extLst>
                    <a:ext uri="{FF2B5EF4-FFF2-40B4-BE49-F238E27FC236}">
                      <a16:creationId xmlns:a16="http://schemas.microsoft.com/office/drawing/2014/main" id="{F7D039D8-DF5E-430E-FB65-230EF35F4F28}"/>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17" name="正方形/長方形 316">
                <a:extLst>
                  <a:ext uri="{FF2B5EF4-FFF2-40B4-BE49-F238E27FC236}">
                    <a16:creationId xmlns:a16="http://schemas.microsoft.com/office/drawing/2014/main" id="{2320F7C4-C89C-5DAC-9A44-12E056C08C92}"/>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終了イベント：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事務の終了を示し、必ず記載する必要がある。</a:t>
                </a:r>
              </a:p>
            </p:txBody>
          </p:sp>
        </p:grpSp>
      </p:grpSp>
      <p:grpSp>
        <p:nvGrpSpPr>
          <p:cNvPr id="45" name="グループ化 44">
            <a:extLst>
              <a:ext uri="{FF2B5EF4-FFF2-40B4-BE49-F238E27FC236}">
                <a16:creationId xmlns:a16="http://schemas.microsoft.com/office/drawing/2014/main" id="{120C1782-1201-1B99-DB18-E856D0315A5A}"/>
              </a:ext>
            </a:extLst>
          </p:cNvPr>
          <p:cNvGrpSpPr/>
          <p:nvPr/>
        </p:nvGrpSpPr>
        <p:grpSpPr>
          <a:xfrm>
            <a:off x="547477" y="5476544"/>
            <a:ext cx="182044" cy="185462"/>
            <a:chOff x="8420362" y="5457393"/>
            <a:chExt cx="182044" cy="185462"/>
          </a:xfrm>
        </p:grpSpPr>
        <p:sp>
          <p:nvSpPr>
            <p:cNvPr id="35" name="楕円 34">
              <a:extLst>
                <a:ext uri="{FF2B5EF4-FFF2-40B4-BE49-F238E27FC236}">
                  <a16:creationId xmlns:a16="http://schemas.microsoft.com/office/drawing/2014/main" id="{8F8610E2-9C62-F819-48F0-28FB535E6BEB}"/>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44" name="グラフィックス 43" descr="封筒 枠線">
              <a:extLst>
                <a:ext uri="{FF2B5EF4-FFF2-40B4-BE49-F238E27FC236}">
                  <a16:creationId xmlns:a16="http://schemas.microsoft.com/office/drawing/2014/main" id="{F1D0D136-C707-464A-D8E3-4B9CF2501AD4}"/>
                </a:ext>
              </a:extLst>
            </p:cNvPr>
            <p:cNvPicPr>
              <a:picLocks noChangeAspect="1"/>
            </p:cNvPicPr>
            <p:nvPr/>
          </p:nvPicPr>
          <p:blipFill>
            <a:blip r:embed="rId2">
              <a:extLst>
                <a:ext uri="{96DAC541-7B7A-43D3-8B79-37D633B846F1}">
                  <asvg:svgBlip xmlns:asvg="http://schemas.microsoft.com/office/drawing/2016/SVG/main" r:embed="rId12"/>
                </a:ext>
              </a:extLst>
            </a:blip>
            <a:stretch>
              <a:fillRect/>
            </a:stretch>
          </p:blipFill>
          <p:spPr>
            <a:xfrm>
              <a:off x="8439804" y="5484455"/>
              <a:ext cx="158400" cy="158400"/>
            </a:xfrm>
            <a:prstGeom prst="rect">
              <a:avLst/>
            </a:prstGeom>
          </p:spPr>
        </p:pic>
      </p:grpSp>
      <p:grpSp>
        <p:nvGrpSpPr>
          <p:cNvPr id="343" name="グループ化 342">
            <a:extLst>
              <a:ext uri="{FF2B5EF4-FFF2-40B4-BE49-F238E27FC236}">
                <a16:creationId xmlns:a16="http://schemas.microsoft.com/office/drawing/2014/main" id="{D3AEE1BE-64ED-B5FD-8222-178ECC8B0464}"/>
              </a:ext>
            </a:extLst>
          </p:cNvPr>
          <p:cNvGrpSpPr/>
          <p:nvPr/>
        </p:nvGrpSpPr>
        <p:grpSpPr>
          <a:xfrm>
            <a:off x="729521" y="5328316"/>
            <a:ext cx="1956456" cy="478500"/>
            <a:chOff x="719688" y="5325597"/>
            <a:chExt cx="1956456" cy="478500"/>
          </a:xfrm>
        </p:grpSpPr>
        <p:cxnSp>
          <p:nvCxnSpPr>
            <p:cNvPr id="322" name="直線コネクタ 321">
              <a:extLst>
                <a:ext uri="{FF2B5EF4-FFF2-40B4-BE49-F238E27FC236}">
                  <a16:creationId xmlns:a16="http://schemas.microsoft.com/office/drawing/2014/main" id="{5DD9C4C4-0473-386C-50F6-CE27CEA6283B}"/>
                </a:ext>
              </a:extLst>
            </p:cNvPr>
            <p:cNvCxnSpPr>
              <a:cxnSpLocks/>
              <a:endCxn id="325" idx="1"/>
            </p:cNvCxnSpPr>
            <p:nvPr/>
          </p:nvCxnSpPr>
          <p:spPr>
            <a:xfrm>
              <a:off x="719688" y="5564847"/>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24" name="グループ化 323">
              <a:extLst>
                <a:ext uri="{FF2B5EF4-FFF2-40B4-BE49-F238E27FC236}">
                  <a16:creationId xmlns:a16="http://schemas.microsoft.com/office/drawing/2014/main" id="{60E42DED-EB78-057A-C7DE-25F332EE4140}"/>
                </a:ext>
              </a:extLst>
            </p:cNvPr>
            <p:cNvGrpSpPr/>
            <p:nvPr/>
          </p:nvGrpSpPr>
          <p:grpSpPr>
            <a:xfrm>
              <a:off x="1031931" y="5415463"/>
              <a:ext cx="69614" cy="298768"/>
              <a:chOff x="2439407" y="2962964"/>
              <a:chExt cx="69614" cy="428983"/>
            </a:xfrm>
          </p:grpSpPr>
          <p:cxnSp>
            <p:nvCxnSpPr>
              <p:cNvPr id="326" name="直線コネクタ 325">
                <a:extLst>
                  <a:ext uri="{FF2B5EF4-FFF2-40B4-BE49-F238E27FC236}">
                    <a16:creationId xmlns:a16="http://schemas.microsoft.com/office/drawing/2014/main" id="{19E33D6D-5DE1-7606-E04D-F02F66D662EA}"/>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27" name="直線コネクタ 326">
                <a:extLst>
                  <a:ext uri="{FF2B5EF4-FFF2-40B4-BE49-F238E27FC236}">
                    <a16:creationId xmlns:a16="http://schemas.microsoft.com/office/drawing/2014/main" id="{007AD1F4-711E-B9AE-C2C5-A5AFA88B6FB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28" name="直線コネクタ 327">
                <a:extLst>
                  <a:ext uri="{FF2B5EF4-FFF2-40B4-BE49-F238E27FC236}">
                    <a16:creationId xmlns:a16="http://schemas.microsoft.com/office/drawing/2014/main" id="{546C3708-93B9-026A-6BA3-DF100875715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25" name="正方形/長方形 324">
              <a:extLst>
                <a:ext uri="{FF2B5EF4-FFF2-40B4-BE49-F238E27FC236}">
                  <a16:creationId xmlns:a16="http://schemas.microsoft.com/office/drawing/2014/main" id="{1277C96D-BBE6-0E4F-A046-057C9C044B88}"/>
                </a:ext>
              </a:extLst>
            </p:cNvPr>
            <p:cNvSpPr/>
            <p:nvPr/>
          </p:nvSpPr>
          <p:spPr>
            <a:xfrm>
              <a:off x="1037565" y="5325597"/>
              <a:ext cx="1638579"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メッセージ開始イベント：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他のプールからのメッセージを受け取ることで事務が開始することを示す。</a:t>
              </a:r>
            </a:p>
          </p:txBody>
        </p:sp>
      </p:grpSp>
      <p:grpSp>
        <p:nvGrpSpPr>
          <p:cNvPr id="345" name="グループ化 344">
            <a:extLst>
              <a:ext uri="{FF2B5EF4-FFF2-40B4-BE49-F238E27FC236}">
                <a16:creationId xmlns:a16="http://schemas.microsoft.com/office/drawing/2014/main" id="{E0649BC9-770E-AF32-E90C-3AA8EC7CA8B4}"/>
              </a:ext>
            </a:extLst>
          </p:cNvPr>
          <p:cNvGrpSpPr/>
          <p:nvPr/>
        </p:nvGrpSpPr>
        <p:grpSpPr>
          <a:xfrm>
            <a:off x="729521" y="5798076"/>
            <a:ext cx="1956456" cy="478500"/>
            <a:chOff x="719688" y="5798076"/>
            <a:chExt cx="1956456" cy="478500"/>
          </a:xfrm>
        </p:grpSpPr>
        <p:cxnSp>
          <p:nvCxnSpPr>
            <p:cNvPr id="330" name="直線コネクタ 329">
              <a:extLst>
                <a:ext uri="{FF2B5EF4-FFF2-40B4-BE49-F238E27FC236}">
                  <a16:creationId xmlns:a16="http://schemas.microsoft.com/office/drawing/2014/main" id="{4D982E03-CF64-B903-5C68-7F1BD2A377CA}"/>
                </a:ext>
              </a:extLst>
            </p:cNvPr>
            <p:cNvCxnSpPr>
              <a:cxnSpLocks/>
              <a:endCxn id="333" idx="1"/>
            </p:cNvCxnSpPr>
            <p:nvPr/>
          </p:nvCxnSpPr>
          <p:spPr>
            <a:xfrm>
              <a:off x="719688" y="6037326"/>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32" name="グループ化 331">
              <a:extLst>
                <a:ext uri="{FF2B5EF4-FFF2-40B4-BE49-F238E27FC236}">
                  <a16:creationId xmlns:a16="http://schemas.microsoft.com/office/drawing/2014/main" id="{C311FA80-6391-6E42-6551-A904AAF9BC81}"/>
                </a:ext>
              </a:extLst>
            </p:cNvPr>
            <p:cNvGrpSpPr/>
            <p:nvPr/>
          </p:nvGrpSpPr>
          <p:grpSpPr>
            <a:xfrm>
              <a:off x="1031931" y="5887942"/>
              <a:ext cx="69614" cy="298768"/>
              <a:chOff x="2439407" y="2962964"/>
              <a:chExt cx="69614" cy="428983"/>
            </a:xfrm>
          </p:grpSpPr>
          <p:cxnSp>
            <p:nvCxnSpPr>
              <p:cNvPr id="334" name="直線コネクタ 333">
                <a:extLst>
                  <a:ext uri="{FF2B5EF4-FFF2-40B4-BE49-F238E27FC236}">
                    <a16:creationId xmlns:a16="http://schemas.microsoft.com/office/drawing/2014/main" id="{7DB1DA41-3748-E21F-C564-6E3084B51977}"/>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35" name="直線コネクタ 334">
                <a:extLst>
                  <a:ext uri="{FF2B5EF4-FFF2-40B4-BE49-F238E27FC236}">
                    <a16:creationId xmlns:a16="http://schemas.microsoft.com/office/drawing/2014/main" id="{654AD2A4-9B42-5A9D-608E-B771D0A0C37C}"/>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36" name="直線コネクタ 335">
                <a:extLst>
                  <a:ext uri="{FF2B5EF4-FFF2-40B4-BE49-F238E27FC236}">
                    <a16:creationId xmlns:a16="http://schemas.microsoft.com/office/drawing/2014/main" id="{7B8D8C86-DF65-DC3D-5E82-CE6313323E95}"/>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33" name="正方形/長方形 332">
              <a:extLst>
                <a:ext uri="{FF2B5EF4-FFF2-40B4-BE49-F238E27FC236}">
                  <a16:creationId xmlns:a16="http://schemas.microsoft.com/office/drawing/2014/main" id="{A398EC67-AF79-5F52-7A57-29EED16C52D5}"/>
                </a:ext>
              </a:extLst>
            </p:cNvPr>
            <p:cNvSpPr/>
            <p:nvPr/>
          </p:nvSpPr>
          <p:spPr>
            <a:xfrm>
              <a:off x="1037565" y="5798076"/>
              <a:ext cx="1638579"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メッセージ終了イベント：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他のプールにメッセージを送って、事務が終了することを示す。</a:t>
              </a:r>
            </a:p>
          </p:txBody>
        </p:sp>
      </p:grpSp>
      <p:grpSp>
        <p:nvGrpSpPr>
          <p:cNvPr id="407" name="グループ化 406">
            <a:extLst>
              <a:ext uri="{FF2B5EF4-FFF2-40B4-BE49-F238E27FC236}">
                <a16:creationId xmlns:a16="http://schemas.microsoft.com/office/drawing/2014/main" id="{5EDF4FA3-1CAA-6BA1-3AC0-E507C2887B4F}"/>
              </a:ext>
            </a:extLst>
          </p:cNvPr>
          <p:cNvGrpSpPr/>
          <p:nvPr/>
        </p:nvGrpSpPr>
        <p:grpSpPr>
          <a:xfrm>
            <a:off x="2810266" y="3583909"/>
            <a:ext cx="182044" cy="182044"/>
            <a:chOff x="2810266" y="3583909"/>
            <a:chExt cx="182044" cy="182044"/>
          </a:xfrm>
        </p:grpSpPr>
        <p:sp>
          <p:nvSpPr>
            <p:cNvPr id="48" name="楕円 47">
              <a:extLst>
                <a:ext uri="{FF2B5EF4-FFF2-40B4-BE49-F238E27FC236}">
                  <a16:creationId xmlns:a16="http://schemas.microsoft.com/office/drawing/2014/main" id="{4F7FCE7C-2023-0F72-7F1B-3DA33EF9DA93}"/>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94" name="グループ化 393">
              <a:extLst>
                <a:ext uri="{FF2B5EF4-FFF2-40B4-BE49-F238E27FC236}">
                  <a16:creationId xmlns:a16="http://schemas.microsoft.com/office/drawing/2014/main" id="{B2B03675-2FC7-B3CF-2C04-F06C92E7146C}"/>
                </a:ext>
              </a:extLst>
            </p:cNvPr>
            <p:cNvGrpSpPr/>
            <p:nvPr/>
          </p:nvGrpSpPr>
          <p:grpSpPr>
            <a:xfrm>
              <a:off x="2835232" y="3634549"/>
              <a:ext cx="132113" cy="80765"/>
              <a:chOff x="2601006" y="3678667"/>
              <a:chExt cx="132113" cy="80765"/>
            </a:xfrm>
          </p:grpSpPr>
          <p:sp>
            <p:nvSpPr>
              <p:cNvPr id="389" name="正方形/長方形 388">
                <a:extLst>
                  <a:ext uri="{FF2B5EF4-FFF2-40B4-BE49-F238E27FC236}">
                    <a16:creationId xmlns:a16="http://schemas.microsoft.com/office/drawing/2014/main" id="{74BF7F4F-45D8-4CB7-4A12-5E84ECDF22E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90" name="二等辺三角形 389">
                <a:extLst>
                  <a:ext uri="{FF2B5EF4-FFF2-40B4-BE49-F238E27FC236}">
                    <a16:creationId xmlns:a16="http://schemas.microsoft.com/office/drawing/2014/main" id="{C86C4506-D083-C6FD-2A22-0447F10BBED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92" name="二等辺三角形 391">
                <a:extLst>
                  <a:ext uri="{FF2B5EF4-FFF2-40B4-BE49-F238E27FC236}">
                    <a16:creationId xmlns:a16="http://schemas.microsoft.com/office/drawing/2014/main" id="{C3EDFD91-8830-3E97-9C7C-13201C4ED2D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393" name="正方形/長方形 392">
                <a:extLst>
                  <a:ext uri="{FF2B5EF4-FFF2-40B4-BE49-F238E27FC236}">
                    <a16:creationId xmlns:a16="http://schemas.microsoft.com/office/drawing/2014/main" id="{26568535-0174-A171-E145-9F6F0F743C4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405" name="グループ化 404">
            <a:extLst>
              <a:ext uri="{FF2B5EF4-FFF2-40B4-BE49-F238E27FC236}">
                <a16:creationId xmlns:a16="http://schemas.microsoft.com/office/drawing/2014/main" id="{3D6845C9-0B9E-3D66-6601-EB37AF62AB10}"/>
              </a:ext>
            </a:extLst>
          </p:cNvPr>
          <p:cNvGrpSpPr/>
          <p:nvPr/>
        </p:nvGrpSpPr>
        <p:grpSpPr>
          <a:xfrm>
            <a:off x="547477" y="5946304"/>
            <a:ext cx="182044" cy="182044"/>
            <a:chOff x="547477" y="5946304"/>
            <a:chExt cx="182044" cy="182044"/>
          </a:xfrm>
        </p:grpSpPr>
        <p:sp>
          <p:nvSpPr>
            <p:cNvPr id="37" name="楕円 36">
              <a:extLst>
                <a:ext uri="{FF2B5EF4-FFF2-40B4-BE49-F238E27FC236}">
                  <a16:creationId xmlns:a16="http://schemas.microsoft.com/office/drawing/2014/main" id="{2DB963B9-DC15-300F-1788-D03DEEC34E4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400" name="グループ化 399">
              <a:extLst>
                <a:ext uri="{FF2B5EF4-FFF2-40B4-BE49-F238E27FC236}">
                  <a16:creationId xmlns:a16="http://schemas.microsoft.com/office/drawing/2014/main" id="{475CA3F3-470D-068F-12C9-B11BEA2F91F6}"/>
                </a:ext>
              </a:extLst>
            </p:cNvPr>
            <p:cNvGrpSpPr/>
            <p:nvPr/>
          </p:nvGrpSpPr>
          <p:grpSpPr>
            <a:xfrm>
              <a:off x="572442" y="5996943"/>
              <a:ext cx="132113" cy="80765"/>
              <a:chOff x="2601006" y="3678667"/>
              <a:chExt cx="132113" cy="80765"/>
            </a:xfrm>
          </p:grpSpPr>
          <p:sp>
            <p:nvSpPr>
              <p:cNvPr id="401" name="正方形/長方形 400">
                <a:extLst>
                  <a:ext uri="{FF2B5EF4-FFF2-40B4-BE49-F238E27FC236}">
                    <a16:creationId xmlns:a16="http://schemas.microsoft.com/office/drawing/2014/main" id="{6BECA6CF-6BE4-D51D-B03B-3463F45056DE}"/>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02" name="二等辺三角形 401">
                <a:extLst>
                  <a:ext uri="{FF2B5EF4-FFF2-40B4-BE49-F238E27FC236}">
                    <a16:creationId xmlns:a16="http://schemas.microsoft.com/office/drawing/2014/main" id="{A53F9631-E4AD-EA33-FFD4-6A6F3846800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03" name="二等辺三角形 402">
                <a:extLst>
                  <a:ext uri="{FF2B5EF4-FFF2-40B4-BE49-F238E27FC236}">
                    <a16:creationId xmlns:a16="http://schemas.microsoft.com/office/drawing/2014/main" id="{A891383A-CD62-41D5-C79F-3395FE99F4B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404" name="正方形/長方形 403">
                <a:extLst>
                  <a:ext uri="{FF2B5EF4-FFF2-40B4-BE49-F238E27FC236}">
                    <a16:creationId xmlns:a16="http://schemas.microsoft.com/office/drawing/2014/main" id="{7609DB91-1BBC-A09E-FC13-28F973859BA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406" name="ひし形 405">
            <a:extLst>
              <a:ext uri="{FF2B5EF4-FFF2-40B4-BE49-F238E27FC236}">
                <a16:creationId xmlns:a16="http://schemas.microsoft.com/office/drawing/2014/main" id="{86F93B86-3590-6F3F-ABBC-E66421AAD34B}"/>
              </a:ext>
            </a:extLst>
          </p:cNvPr>
          <p:cNvSpPr/>
          <p:nvPr/>
        </p:nvSpPr>
        <p:spPr>
          <a:xfrm>
            <a:off x="5310262" y="4576014"/>
            <a:ext cx="388800" cy="32400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3" name="グループ化 2">
            <a:extLst>
              <a:ext uri="{FF2B5EF4-FFF2-40B4-BE49-F238E27FC236}">
                <a16:creationId xmlns:a16="http://schemas.microsoft.com/office/drawing/2014/main" id="{3D9F38C0-09D0-2CE4-F149-65F85A6AD90A}"/>
              </a:ext>
            </a:extLst>
          </p:cNvPr>
          <p:cNvGrpSpPr/>
          <p:nvPr/>
        </p:nvGrpSpPr>
        <p:grpSpPr>
          <a:xfrm>
            <a:off x="2731895" y="6013561"/>
            <a:ext cx="332977" cy="47531"/>
            <a:chOff x="8094074" y="5728204"/>
            <a:chExt cx="332977" cy="47531"/>
          </a:xfrm>
        </p:grpSpPr>
        <p:cxnSp>
          <p:nvCxnSpPr>
            <p:cNvPr id="7" name="直線矢印コネクタ 6">
              <a:extLst>
                <a:ext uri="{FF2B5EF4-FFF2-40B4-BE49-F238E27FC236}">
                  <a16:creationId xmlns:a16="http://schemas.microsoft.com/office/drawing/2014/main" id="{3EF13912-3A8D-3517-48F2-62A664555C16}"/>
                </a:ext>
              </a:extLst>
            </p:cNvPr>
            <p:cNvCxnSpPr>
              <a:cxnSpLocks/>
              <a:stCxn id="8" idx="6"/>
              <a:endCxn id="10" idx="3"/>
            </p:cNvCxnSpPr>
            <p:nvPr/>
          </p:nvCxnSpPr>
          <p:spPr>
            <a:xfrm flipV="1">
              <a:off x="8141605" y="5751969"/>
              <a:ext cx="213572" cy="1"/>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8" name="楕円 7">
              <a:extLst>
                <a:ext uri="{FF2B5EF4-FFF2-40B4-BE49-F238E27FC236}">
                  <a16:creationId xmlns:a16="http://schemas.microsoft.com/office/drawing/2014/main" id="{B367C58E-8386-CBA5-79BC-6108B8B5D797}"/>
                </a:ext>
              </a:extLst>
            </p:cNvPr>
            <p:cNvSpPr/>
            <p:nvPr/>
          </p:nvSpPr>
          <p:spPr>
            <a:xfrm>
              <a:off x="809407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0" name="二等辺三角形 9">
              <a:extLst>
                <a:ext uri="{FF2B5EF4-FFF2-40B4-BE49-F238E27FC236}">
                  <a16:creationId xmlns:a16="http://schemas.microsoft.com/office/drawing/2014/main" id="{B8B7D352-3FB1-5491-0C59-E4042AA2A673}"/>
                </a:ext>
              </a:extLst>
            </p:cNvPr>
            <p:cNvSpPr/>
            <p:nvPr/>
          </p:nvSpPr>
          <p:spPr>
            <a:xfrm rot="5400000">
              <a:off x="8367804" y="5716032"/>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spTree>
    <p:extLst>
      <p:ext uri="{BB962C8B-B14F-4D97-AF65-F5344CB8AC3E}">
        <p14:creationId xmlns:p14="http://schemas.microsoft.com/office/powerpoint/2010/main" val="1261384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CDB41-6C5D-6D25-3F00-F54186543527}"/>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4A95563E-FCE6-6DDF-5699-EC1F6CC4067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5C8B9160-62CD-C06F-40DD-EC5003E01E6C}"/>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31B657B6-6A63-5058-7731-2844076ED9E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0FF4918E-6953-7899-87E6-070E8E0C9DAE}"/>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E95C90F0-C1D0-BFF3-0E8B-52A04CF2713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670E5D2F-3B79-019F-8F1A-80223AEA8775}"/>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2.4</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3ACC1FCC-F09E-6256-219C-0FE40B4939DA}"/>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税額決定通知書送付</a:t>
              </a:r>
              <a:r>
                <a:rPr kumimoji="1" lang="en-US" altLang="ja-JP" sz="1000" b="1" dirty="0">
                  <a:solidFill>
                    <a:schemeClr val="tx1"/>
                  </a:solidFill>
                  <a:latin typeface="+mn-ea"/>
                </a:rPr>
                <a:t>(</a:t>
              </a:r>
              <a:r>
                <a:rPr kumimoji="1" lang="ja-JP" altLang="en-US" sz="1000" b="1" dirty="0">
                  <a:solidFill>
                    <a:schemeClr val="tx1"/>
                  </a:solidFill>
                  <a:latin typeface="+mn-ea"/>
                </a:rPr>
                <a:t>普通徴収分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13AD1C3B-3025-AB88-68AD-B766845BDE63}"/>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当初課税</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B9F76056-C3D5-429A-7EFB-7F9349A7323B}"/>
              </a:ext>
            </a:extLst>
          </p:cNvPr>
          <p:cNvGrpSpPr/>
          <p:nvPr/>
        </p:nvGrpSpPr>
        <p:grpSpPr>
          <a:xfrm>
            <a:off x="331641" y="1889571"/>
            <a:ext cx="8480719" cy="2301429"/>
            <a:chOff x="4383024" y="977900"/>
            <a:chExt cx="8480719" cy="447033"/>
          </a:xfrm>
        </p:grpSpPr>
        <p:sp>
          <p:nvSpPr>
            <p:cNvPr id="17" name="正方形/長方形 16">
              <a:extLst>
                <a:ext uri="{FF2B5EF4-FFF2-40B4-BE49-F238E27FC236}">
                  <a16:creationId xmlns:a16="http://schemas.microsoft.com/office/drawing/2014/main" id="{86D12163-D253-EFAE-7444-C084FC60AB03}"/>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21D5FE99-B46D-2B98-D639-A03D734A7B2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19" name="楕円 18">
            <a:extLst>
              <a:ext uri="{FF2B5EF4-FFF2-40B4-BE49-F238E27FC236}">
                <a16:creationId xmlns:a16="http://schemas.microsoft.com/office/drawing/2014/main" id="{40B9383D-6E4A-FAAB-2004-DC6E4278C7FD}"/>
              </a:ext>
            </a:extLst>
          </p:cNvPr>
          <p:cNvSpPr/>
          <p:nvPr/>
        </p:nvSpPr>
        <p:spPr>
          <a:xfrm>
            <a:off x="1003149" y="2887285"/>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5" name="スライド番号プレースホルダー 54">
            <a:extLst>
              <a:ext uri="{FF2B5EF4-FFF2-40B4-BE49-F238E27FC236}">
                <a16:creationId xmlns:a16="http://schemas.microsoft.com/office/drawing/2014/main" id="{E7C5CA5E-8807-BF78-2443-9B5FBD3C2E3F}"/>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10</a:t>
            </a:fld>
            <a:endParaRPr kumimoji="1" lang="ja-JP" altLang="en-US" sz="800" dirty="0">
              <a:solidFill>
                <a:schemeClr val="tx1"/>
              </a:solidFill>
              <a:latin typeface="+mn-ea"/>
            </a:endParaRPr>
          </a:p>
        </p:txBody>
      </p:sp>
      <p:grpSp>
        <p:nvGrpSpPr>
          <p:cNvPr id="56" name="グループ化 55">
            <a:extLst>
              <a:ext uri="{FF2B5EF4-FFF2-40B4-BE49-F238E27FC236}">
                <a16:creationId xmlns:a16="http://schemas.microsoft.com/office/drawing/2014/main" id="{B7A16698-1CA6-FB95-3BCE-2F4C57960C47}"/>
              </a:ext>
            </a:extLst>
          </p:cNvPr>
          <p:cNvGrpSpPr/>
          <p:nvPr/>
        </p:nvGrpSpPr>
        <p:grpSpPr>
          <a:xfrm rot="16200000">
            <a:off x="3826954" y="2144350"/>
            <a:ext cx="1450859" cy="47531"/>
            <a:chOff x="8122792" y="5728204"/>
            <a:chExt cx="1450859" cy="47531"/>
          </a:xfrm>
        </p:grpSpPr>
        <p:cxnSp>
          <p:nvCxnSpPr>
            <p:cNvPr id="57" name="直線矢印コネクタ 56">
              <a:extLst>
                <a:ext uri="{FF2B5EF4-FFF2-40B4-BE49-F238E27FC236}">
                  <a16:creationId xmlns:a16="http://schemas.microsoft.com/office/drawing/2014/main" id="{1C69D8FE-08EB-9F1B-88D2-49DC9F38EA08}"/>
                </a:ext>
              </a:extLst>
            </p:cNvPr>
            <p:cNvCxnSpPr>
              <a:cxnSpLocks/>
              <a:stCxn id="58" idx="6"/>
              <a:endCxn id="59" idx="0"/>
            </p:cNvCxnSpPr>
            <p:nvPr/>
          </p:nvCxnSpPr>
          <p:spPr>
            <a:xfrm rot="5400000" flipV="1">
              <a:off x="8871986" y="5050308"/>
              <a:ext cx="2" cy="140332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B3A07D51-0AB5-B75B-FE88-271D9D27DDF6}"/>
                </a:ext>
              </a:extLst>
            </p:cNvPr>
            <p:cNvSpPr/>
            <p:nvPr/>
          </p:nvSpPr>
          <p:spPr>
            <a:xfrm>
              <a:off x="8122792"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E0C2BDE6-48F0-9BF4-AE1B-E6CDE28DF935}"/>
                </a:ext>
              </a:extLst>
            </p:cNvPr>
            <p:cNvSpPr/>
            <p:nvPr/>
          </p:nvSpPr>
          <p:spPr>
            <a:xfrm rot="5400000">
              <a:off x="9514404" y="571603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62" name="正方形/長方形 61">
            <a:extLst>
              <a:ext uri="{FF2B5EF4-FFF2-40B4-BE49-F238E27FC236}">
                <a16:creationId xmlns:a16="http://schemas.microsoft.com/office/drawing/2014/main" id="{92174AA1-051D-EC68-BC9F-9EE3C64A5EB3}"/>
              </a:ext>
            </a:extLst>
          </p:cNvPr>
          <p:cNvSpPr/>
          <p:nvPr/>
        </p:nvSpPr>
        <p:spPr>
          <a:xfrm>
            <a:off x="845337" y="319196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grpSp>
        <p:nvGrpSpPr>
          <p:cNvPr id="102" name="グループ化 101">
            <a:extLst>
              <a:ext uri="{FF2B5EF4-FFF2-40B4-BE49-F238E27FC236}">
                <a16:creationId xmlns:a16="http://schemas.microsoft.com/office/drawing/2014/main" id="{0F51C8E7-E592-F64B-82EA-53DB1E9B3901}"/>
              </a:ext>
            </a:extLst>
          </p:cNvPr>
          <p:cNvGrpSpPr/>
          <p:nvPr/>
        </p:nvGrpSpPr>
        <p:grpSpPr>
          <a:xfrm>
            <a:off x="1897008" y="2805910"/>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37DFC49A-87DE-BFA2-824D-272302D633A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9D4D26A4-429C-444E-BC6C-A1ED9010755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納税通知書・</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納付書発行</a:t>
              </a:r>
            </a:p>
          </p:txBody>
        </p:sp>
      </p:grpSp>
      <p:grpSp>
        <p:nvGrpSpPr>
          <p:cNvPr id="23" name="グループ化 22">
            <a:extLst>
              <a:ext uri="{FF2B5EF4-FFF2-40B4-BE49-F238E27FC236}">
                <a16:creationId xmlns:a16="http://schemas.microsoft.com/office/drawing/2014/main" id="{19629D3E-5AEF-1D5F-9EC1-825F2F0BDD18}"/>
              </a:ext>
            </a:extLst>
          </p:cNvPr>
          <p:cNvGrpSpPr/>
          <p:nvPr/>
        </p:nvGrpSpPr>
        <p:grpSpPr>
          <a:xfrm>
            <a:off x="1907132" y="4502659"/>
            <a:ext cx="575637" cy="451948"/>
            <a:chOff x="5274238" y="5435536"/>
            <a:chExt cx="439201" cy="345439"/>
          </a:xfrm>
        </p:grpSpPr>
        <p:sp>
          <p:nvSpPr>
            <p:cNvPr id="24" name="フローチャート: 磁気ディスク 23">
              <a:extLst>
                <a:ext uri="{FF2B5EF4-FFF2-40B4-BE49-F238E27FC236}">
                  <a16:creationId xmlns:a16="http://schemas.microsoft.com/office/drawing/2014/main" id="{826378D9-79C7-514C-195F-456D6F12358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5" name="円弧 24">
              <a:extLst>
                <a:ext uri="{FF2B5EF4-FFF2-40B4-BE49-F238E27FC236}">
                  <a16:creationId xmlns:a16="http://schemas.microsoft.com/office/drawing/2014/main" id="{B8085732-4262-3274-7527-F6C7CAF66A8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2640CAD0-CE57-4DBC-4671-EEABD581187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3" name="直線矢印コネクタ 32">
            <a:extLst>
              <a:ext uri="{FF2B5EF4-FFF2-40B4-BE49-F238E27FC236}">
                <a16:creationId xmlns:a16="http://schemas.microsoft.com/office/drawing/2014/main" id="{1F5A6138-B7C8-E5FD-F5C4-8043C271BE40}"/>
              </a:ext>
            </a:extLst>
          </p:cNvPr>
          <p:cNvCxnSpPr>
            <a:cxnSpLocks/>
          </p:cNvCxnSpPr>
          <p:nvPr/>
        </p:nvCxnSpPr>
        <p:spPr>
          <a:xfrm flipV="1">
            <a:off x="2194950"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A2710BCD-3B0A-F432-2F62-1AF65E933C48}"/>
              </a:ext>
            </a:extLst>
          </p:cNvPr>
          <p:cNvCxnSpPr>
            <a:cxnSpLocks/>
            <a:stCxn id="19" idx="6"/>
            <a:endCxn id="22" idx="1"/>
          </p:cNvCxnSpPr>
          <p:nvPr/>
        </p:nvCxnSpPr>
        <p:spPr>
          <a:xfrm>
            <a:off x="1309149" y="3040285"/>
            <a:ext cx="58785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E532A545-0D01-81E8-2A35-5AFB01A505C9}"/>
              </a:ext>
            </a:extLst>
          </p:cNvPr>
          <p:cNvGrpSpPr/>
          <p:nvPr/>
        </p:nvGrpSpPr>
        <p:grpSpPr>
          <a:xfrm>
            <a:off x="2338860" y="3274658"/>
            <a:ext cx="580493" cy="652050"/>
            <a:chOff x="2338860" y="3274658"/>
            <a:chExt cx="580493" cy="652050"/>
          </a:xfrm>
        </p:grpSpPr>
        <p:pic>
          <p:nvPicPr>
            <p:cNvPr id="27" name="グラフィックス 26" descr="紙 枠線">
              <a:extLst>
                <a:ext uri="{FF2B5EF4-FFF2-40B4-BE49-F238E27FC236}">
                  <a16:creationId xmlns:a16="http://schemas.microsoft.com/office/drawing/2014/main" id="{9A8961DB-CE07-E5A4-1B4F-EE10324E2C9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391282"/>
              <a:ext cx="307340" cy="307340"/>
            </a:xfrm>
            <a:prstGeom prst="rect">
              <a:avLst/>
            </a:prstGeom>
          </p:spPr>
        </p:pic>
        <p:cxnSp>
          <p:nvCxnSpPr>
            <p:cNvPr id="37" name="直線矢印コネクタ 36">
              <a:extLst>
                <a:ext uri="{FF2B5EF4-FFF2-40B4-BE49-F238E27FC236}">
                  <a16:creationId xmlns:a16="http://schemas.microsoft.com/office/drawing/2014/main" id="{434C1C7E-5EBF-4C26-C7E7-5A2741AA42B1}"/>
                </a:ext>
              </a:extLst>
            </p:cNvPr>
            <p:cNvCxnSpPr>
              <a:cxnSpLocks/>
            </p:cNvCxnSpPr>
            <p:nvPr/>
          </p:nvCxnSpPr>
          <p:spPr>
            <a:xfrm rot="16200000" flipH="1">
              <a:off x="2307467"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3" name="正方形/長方形 62">
              <a:extLst>
                <a:ext uri="{FF2B5EF4-FFF2-40B4-BE49-F238E27FC236}">
                  <a16:creationId xmlns:a16="http://schemas.microsoft.com/office/drawing/2014/main" id="{3A24F59C-C9F1-5963-1080-D2B91FE6F393}"/>
                </a:ext>
              </a:extLst>
            </p:cNvPr>
            <p:cNvSpPr/>
            <p:nvPr/>
          </p:nvSpPr>
          <p:spPr>
            <a:xfrm>
              <a:off x="2373770" y="3644255"/>
              <a:ext cx="54558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rgbClr val="000000"/>
                  </a:solidFill>
                  <a:latin typeface="+mn-ea"/>
                </a:rPr>
                <a:t>納税通知書</a:t>
              </a:r>
              <a:endParaRPr kumimoji="1" lang="en-US" altLang="ja-JP" sz="500" b="1" dirty="0">
                <a:solidFill>
                  <a:srgbClr val="000000"/>
                </a:solidFill>
                <a:latin typeface="+mn-ea"/>
              </a:endParaRPr>
            </a:p>
            <a:p>
              <a:r>
                <a:rPr kumimoji="1" lang="ja-JP" altLang="en-US" sz="500" b="1" dirty="0">
                  <a:solidFill>
                    <a:srgbClr val="000000"/>
                  </a:solidFill>
                  <a:latin typeface="+mn-ea"/>
                </a:rPr>
                <a:t>納付書</a:t>
              </a:r>
            </a:p>
          </p:txBody>
        </p:sp>
      </p:grpSp>
      <p:grpSp>
        <p:nvGrpSpPr>
          <p:cNvPr id="5" name="グループ化 4">
            <a:extLst>
              <a:ext uri="{FF2B5EF4-FFF2-40B4-BE49-F238E27FC236}">
                <a16:creationId xmlns:a16="http://schemas.microsoft.com/office/drawing/2014/main" id="{1D689C2E-67E6-7002-ED92-695B8549F40C}"/>
              </a:ext>
            </a:extLst>
          </p:cNvPr>
          <p:cNvGrpSpPr/>
          <p:nvPr/>
        </p:nvGrpSpPr>
        <p:grpSpPr>
          <a:xfrm>
            <a:off x="2338859" y="4899759"/>
            <a:ext cx="752658" cy="404654"/>
            <a:chOff x="2261244" y="4907280"/>
            <a:chExt cx="752658" cy="404654"/>
          </a:xfrm>
        </p:grpSpPr>
        <p:cxnSp>
          <p:nvCxnSpPr>
            <p:cNvPr id="46" name="直線矢印コネクタ 45">
              <a:extLst>
                <a:ext uri="{FF2B5EF4-FFF2-40B4-BE49-F238E27FC236}">
                  <a16:creationId xmlns:a16="http://schemas.microsoft.com/office/drawing/2014/main" id="{245D8647-CF76-A975-5814-B584BC375D3F}"/>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01B0205D-C01F-BC39-6153-940E2FDED5F0}"/>
                </a:ext>
              </a:extLst>
            </p:cNvPr>
            <p:cNvGrpSpPr/>
            <p:nvPr/>
          </p:nvGrpSpPr>
          <p:grpSpPr>
            <a:xfrm>
              <a:off x="2383864" y="5013166"/>
              <a:ext cx="69614" cy="298768"/>
              <a:chOff x="2439407" y="2962964"/>
              <a:chExt cx="69614" cy="428983"/>
            </a:xfrm>
          </p:grpSpPr>
          <p:cxnSp>
            <p:nvCxnSpPr>
              <p:cNvPr id="51" name="直線コネクタ 50">
                <a:extLst>
                  <a:ext uri="{FF2B5EF4-FFF2-40B4-BE49-F238E27FC236}">
                    <a16:creationId xmlns:a16="http://schemas.microsoft.com/office/drawing/2014/main" id="{DF0E1989-4F69-A801-439D-58139C8B296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40D42D3F-D307-B81A-30BF-1206B830B84F}"/>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5AFDD2D6-CEF0-F002-6653-9024458685D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2BD7BC59-4337-BC9C-DBC2-6EDA78986186}"/>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a:t>
              </a:r>
            </a:p>
          </p:txBody>
        </p:sp>
      </p:grpSp>
      <p:cxnSp>
        <p:nvCxnSpPr>
          <p:cNvPr id="110" name="直線矢印コネクタ 109">
            <a:extLst>
              <a:ext uri="{FF2B5EF4-FFF2-40B4-BE49-F238E27FC236}">
                <a16:creationId xmlns:a16="http://schemas.microsoft.com/office/drawing/2014/main" id="{0BDB5B74-579E-4592-C8D2-D4A012F28594}"/>
              </a:ext>
            </a:extLst>
          </p:cNvPr>
          <p:cNvCxnSpPr>
            <a:cxnSpLocks/>
            <a:stCxn id="22" idx="3"/>
            <a:endCxn id="6" idx="1"/>
          </p:cNvCxnSpPr>
          <p:nvPr/>
        </p:nvCxnSpPr>
        <p:spPr>
          <a:xfrm>
            <a:off x="2492892" y="3040285"/>
            <a:ext cx="5748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42" name="直線矢印コネクタ 36">
            <a:extLst>
              <a:ext uri="{FF2B5EF4-FFF2-40B4-BE49-F238E27FC236}">
                <a16:creationId xmlns:a16="http://schemas.microsoft.com/office/drawing/2014/main" id="{282D931F-DEC1-D7A9-EAB0-5F5E1C7D98D3}"/>
              </a:ext>
            </a:extLst>
          </p:cNvPr>
          <p:cNvCxnSpPr>
            <a:cxnSpLocks/>
            <a:stCxn id="27" idx="3"/>
            <a:endCxn id="34" idx="4"/>
          </p:cNvCxnSpPr>
          <p:nvPr/>
        </p:nvCxnSpPr>
        <p:spPr>
          <a:xfrm flipV="1">
            <a:off x="2800232" y="3193285"/>
            <a:ext cx="1752150" cy="351667"/>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1" name="正方形/長方形 150">
            <a:extLst>
              <a:ext uri="{FF2B5EF4-FFF2-40B4-BE49-F238E27FC236}">
                <a16:creationId xmlns:a16="http://schemas.microsoft.com/office/drawing/2014/main" id="{A8D931B6-F9DE-070A-28EC-CC24B6661163}"/>
              </a:ext>
            </a:extLst>
          </p:cNvPr>
          <p:cNvSpPr/>
          <p:nvPr/>
        </p:nvSpPr>
        <p:spPr>
          <a:xfrm>
            <a:off x="4203776" y="204843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20" name="グループ化 19">
            <a:extLst>
              <a:ext uri="{FF2B5EF4-FFF2-40B4-BE49-F238E27FC236}">
                <a16:creationId xmlns:a16="http://schemas.microsoft.com/office/drawing/2014/main" id="{F07E6F2D-ADC5-BD83-5AA6-8A4CFBF18647}"/>
              </a:ext>
            </a:extLst>
          </p:cNvPr>
          <p:cNvGrpSpPr/>
          <p:nvPr/>
        </p:nvGrpSpPr>
        <p:grpSpPr>
          <a:xfrm>
            <a:off x="4552380" y="1463514"/>
            <a:ext cx="722165" cy="477793"/>
            <a:chOff x="4552380" y="1463514"/>
            <a:chExt cx="722165" cy="477793"/>
          </a:xfrm>
        </p:grpSpPr>
        <p:pic>
          <p:nvPicPr>
            <p:cNvPr id="32" name="グラフィックス 31" descr="紙 枠線">
              <a:extLst>
                <a:ext uri="{FF2B5EF4-FFF2-40B4-BE49-F238E27FC236}">
                  <a16:creationId xmlns:a16="http://schemas.microsoft.com/office/drawing/2014/main" id="{2AE67869-42FA-4C0C-AF3A-8B4E06ACDD0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892858" y="1463514"/>
              <a:ext cx="260934" cy="260934"/>
            </a:xfrm>
            <a:prstGeom prst="rect">
              <a:avLst/>
            </a:prstGeom>
          </p:spPr>
        </p:pic>
        <p:sp>
          <p:nvSpPr>
            <p:cNvPr id="152" name="正方形/長方形 151">
              <a:extLst>
                <a:ext uri="{FF2B5EF4-FFF2-40B4-BE49-F238E27FC236}">
                  <a16:creationId xmlns:a16="http://schemas.microsoft.com/office/drawing/2014/main" id="{BF5885BC-7DA7-41D1-A780-DE8F5D32BB63}"/>
                </a:ext>
              </a:extLst>
            </p:cNvPr>
            <p:cNvSpPr/>
            <p:nvPr/>
          </p:nvSpPr>
          <p:spPr>
            <a:xfrm>
              <a:off x="4772105" y="1658854"/>
              <a:ext cx="502440"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rgbClr val="000000"/>
                  </a:solidFill>
                  <a:latin typeface="+mn-ea"/>
                </a:rPr>
                <a:t>納税通知書</a:t>
              </a:r>
              <a:endParaRPr kumimoji="1" lang="en-US" altLang="ja-JP" sz="500" b="1" dirty="0">
                <a:solidFill>
                  <a:srgbClr val="000000"/>
                </a:solidFill>
                <a:latin typeface="+mn-ea"/>
              </a:endParaRPr>
            </a:p>
            <a:p>
              <a:r>
                <a:rPr kumimoji="1" lang="ja-JP" altLang="en-US" sz="500" b="1" dirty="0">
                  <a:solidFill>
                    <a:srgbClr val="000000"/>
                  </a:solidFill>
                  <a:latin typeface="+mn-ea"/>
                </a:rPr>
                <a:t>納付書</a:t>
              </a:r>
            </a:p>
          </p:txBody>
        </p:sp>
        <p:cxnSp>
          <p:nvCxnSpPr>
            <p:cNvPr id="155" name="直線矢印コネクタ 154">
              <a:extLst>
                <a:ext uri="{FF2B5EF4-FFF2-40B4-BE49-F238E27FC236}">
                  <a16:creationId xmlns:a16="http://schemas.microsoft.com/office/drawing/2014/main" id="{72E70DE7-1815-FA83-334A-EFA10A08F643}"/>
                </a:ext>
              </a:extLst>
            </p:cNvPr>
            <p:cNvCxnSpPr>
              <a:cxnSpLocks/>
              <a:endCxn id="32" idx="1"/>
            </p:cNvCxnSpPr>
            <p:nvPr/>
          </p:nvCxnSpPr>
          <p:spPr>
            <a:xfrm flipV="1">
              <a:off x="4552380" y="1593981"/>
              <a:ext cx="340478" cy="1601"/>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sp>
        <p:nvSpPr>
          <p:cNvPr id="159" name="正方形/長方形 158">
            <a:extLst>
              <a:ext uri="{FF2B5EF4-FFF2-40B4-BE49-F238E27FC236}">
                <a16:creationId xmlns:a16="http://schemas.microsoft.com/office/drawing/2014/main" id="{F9660409-390F-BAD0-B5D8-F3595CA27030}"/>
              </a:ext>
            </a:extLst>
          </p:cNvPr>
          <p:cNvSpPr/>
          <p:nvPr/>
        </p:nvSpPr>
        <p:spPr>
          <a:xfrm>
            <a:off x="6758568" y="5715000"/>
            <a:ext cx="2053792" cy="62992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コメント</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該当する機能要件</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①</a:t>
            </a:r>
            <a:r>
              <a:rPr kumimoji="1" lang="en-US" altLang="zh-TW" sz="500" b="1" dirty="0">
                <a:solidFill>
                  <a:srgbClr val="000000"/>
                </a:solidFill>
                <a:latin typeface="游ゴシック" panose="020B0400000000000000" pitchFamily="50" charset="-128"/>
                <a:ea typeface="游ゴシック" panose="020B0400000000000000" pitchFamily="50" charset="-128"/>
              </a:rPr>
              <a:t>4.2.1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4.2.9</a:t>
            </a:r>
            <a:r>
              <a:rPr kumimoji="1" lang="zh-TW" altLang="en-US" sz="500" b="1" dirty="0">
                <a:solidFill>
                  <a:srgbClr val="000000"/>
                </a:solidFill>
                <a:latin typeface="游ゴシック" panose="020B0400000000000000" pitchFamily="50" charset="-128"/>
                <a:ea typeface="游ゴシック" panose="020B0400000000000000" pitchFamily="50" charset="-128"/>
              </a:rPr>
              <a:t>　普通徴収納税通知書等発行</a:t>
            </a:r>
          </a:p>
          <a:p>
            <a:r>
              <a:rPr kumimoji="1" lang="zh-TW" altLang="en-US" sz="500" b="1" dirty="0">
                <a:solidFill>
                  <a:srgbClr val="000000"/>
                </a:solidFill>
                <a:latin typeface="游ゴシック" panose="020B0400000000000000" pitchFamily="50" charset="-128"/>
                <a:ea typeface="游ゴシック" panose="020B0400000000000000" pitchFamily="50" charset="-128"/>
              </a:rPr>
              <a:t>②</a:t>
            </a:r>
            <a:r>
              <a:rPr kumimoji="1" lang="en-US" altLang="zh-TW" sz="500" b="1" dirty="0">
                <a:solidFill>
                  <a:srgbClr val="000000"/>
                </a:solidFill>
                <a:latin typeface="游ゴシック" panose="020B0400000000000000" pitchFamily="50" charset="-128"/>
                <a:ea typeface="游ゴシック" panose="020B0400000000000000" pitchFamily="50" charset="-128"/>
              </a:rPr>
              <a:t>4.2.10</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4.2.14</a:t>
            </a:r>
            <a:r>
              <a:rPr kumimoji="1" lang="zh-TW" altLang="en-US" sz="500" b="1" dirty="0">
                <a:solidFill>
                  <a:srgbClr val="000000"/>
                </a:solidFill>
                <a:latin typeface="游ゴシック" panose="020B0400000000000000" pitchFamily="50" charset="-128"/>
                <a:ea typeface="游ゴシック" panose="020B0400000000000000" pitchFamily="50" charset="-128"/>
              </a:rPr>
              <a:t>　普通徴収納付書発行</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p:txBody>
      </p:sp>
      <p:cxnSp>
        <p:nvCxnSpPr>
          <p:cNvPr id="160" name="直線矢印コネクタ 159">
            <a:extLst>
              <a:ext uri="{FF2B5EF4-FFF2-40B4-BE49-F238E27FC236}">
                <a16:creationId xmlns:a16="http://schemas.microsoft.com/office/drawing/2014/main" id="{7EDA05C1-CD66-410D-5CA2-0949501EC922}"/>
              </a:ext>
            </a:extLst>
          </p:cNvPr>
          <p:cNvCxnSpPr>
            <a:cxnSpLocks/>
            <a:stCxn id="6" idx="3"/>
            <a:endCxn id="34" idx="2"/>
          </p:cNvCxnSpPr>
          <p:nvPr/>
        </p:nvCxnSpPr>
        <p:spPr>
          <a:xfrm>
            <a:off x="3655149" y="3040285"/>
            <a:ext cx="74423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 name="グループ化 3">
            <a:extLst>
              <a:ext uri="{FF2B5EF4-FFF2-40B4-BE49-F238E27FC236}">
                <a16:creationId xmlns:a16="http://schemas.microsoft.com/office/drawing/2014/main" id="{22A0CE43-FBE2-215D-96FD-A81E1FD8D34B}"/>
              </a:ext>
            </a:extLst>
          </p:cNvPr>
          <p:cNvGrpSpPr/>
          <p:nvPr/>
        </p:nvGrpSpPr>
        <p:grpSpPr>
          <a:xfrm>
            <a:off x="3067734" y="2811529"/>
            <a:ext cx="587415" cy="457512"/>
            <a:chOff x="5266944" y="2798826"/>
            <a:chExt cx="455771" cy="301859"/>
          </a:xfrm>
        </p:grpSpPr>
        <p:sp>
          <p:nvSpPr>
            <p:cNvPr id="6" name="四角形: 角を丸くする 5">
              <a:extLst>
                <a:ext uri="{FF2B5EF4-FFF2-40B4-BE49-F238E27FC236}">
                  <a16:creationId xmlns:a16="http://schemas.microsoft.com/office/drawing/2014/main" id="{3D7F814C-7AEE-D083-B7A7-44494E920D01}"/>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封入・封緘</a:t>
              </a:r>
            </a:p>
          </p:txBody>
        </p:sp>
        <p:pic>
          <p:nvPicPr>
            <p:cNvPr id="12" name="グラフィックス 11" descr="挙手 枠線">
              <a:extLst>
                <a:ext uri="{FF2B5EF4-FFF2-40B4-BE49-F238E27FC236}">
                  <a16:creationId xmlns:a16="http://schemas.microsoft.com/office/drawing/2014/main" id="{13964FA1-0878-D710-0B23-5F037F82F23E}"/>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grpSp>
        <p:nvGrpSpPr>
          <p:cNvPr id="31" name="グループ化 30">
            <a:extLst>
              <a:ext uri="{FF2B5EF4-FFF2-40B4-BE49-F238E27FC236}">
                <a16:creationId xmlns:a16="http://schemas.microsoft.com/office/drawing/2014/main" id="{791DD490-ACBF-44FC-C68A-812B25674E10}"/>
              </a:ext>
            </a:extLst>
          </p:cNvPr>
          <p:cNvGrpSpPr/>
          <p:nvPr/>
        </p:nvGrpSpPr>
        <p:grpSpPr>
          <a:xfrm>
            <a:off x="4399382" y="2887285"/>
            <a:ext cx="306000" cy="306000"/>
            <a:chOff x="547477" y="5946304"/>
            <a:chExt cx="182044" cy="182044"/>
          </a:xfrm>
        </p:grpSpPr>
        <p:sp>
          <p:nvSpPr>
            <p:cNvPr id="34" name="楕円 33">
              <a:extLst>
                <a:ext uri="{FF2B5EF4-FFF2-40B4-BE49-F238E27FC236}">
                  <a16:creationId xmlns:a16="http://schemas.microsoft.com/office/drawing/2014/main" id="{5181C8E5-5164-C42A-EC29-8E6D50168B2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nvGrpSpPr>
            <p:cNvPr id="35" name="グループ化 34">
              <a:extLst>
                <a:ext uri="{FF2B5EF4-FFF2-40B4-BE49-F238E27FC236}">
                  <a16:creationId xmlns:a16="http://schemas.microsoft.com/office/drawing/2014/main" id="{B6335049-E4B5-6A1F-2A79-CCD164906541}"/>
                </a:ext>
              </a:extLst>
            </p:cNvPr>
            <p:cNvGrpSpPr/>
            <p:nvPr/>
          </p:nvGrpSpPr>
          <p:grpSpPr>
            <a:xfrm>
              <a:off x="572442" y="5996943"/>
              <a:ext cx="132113" cy="80765"/>
              <a:chOff x="2601006" y="3678667"/>
              <a:chExt cx="132113" cy="80765"/>
            </a:xfrm>
          </p:grpSpPr>
          <p:sp>
            <p:nvSpPr>
              <p:cNvPr id="36" name="正方形/長方形 35">
                <a:extLst>
                  <a:ext uri="{FF2B5EF4-FFF2-40B4-BE49-F238E27FC236}">
                    <a16:creationId xmlns:a16="http://schemas.microsoft.com/office/drawing/2014/main" id="{73EA06C1-A9E5-1EAF-0C23-4F830A4CA9EA}"/>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 name="二等辺三角形 37">
                <a:extLst>
                  <a:ext uri="{FF2B5EF4-FFF2-40B4-BE49-F238E27FC236}">
                    <a16:creationId xmlns:a16="http://schemas.microsoft.com/office/drawing/2014/main" id="{BE4B0E8C-7E95-CCA2-0626-1DFFCC306CE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9" name="二等辺三角形 38">
                <a:extLst>
                  <a:ext uri="{FF2B5EF4-FFF2-40B4-BE49-F238E27FC236}">
                    <a16:creationId xmlns:a16="http://schemas.microsoft.com/office/drawing/2014/main" id="{792A1673-E6A9-591C-41B6-B29A8F5D4BC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40" name="正方形/長方形 39">
                <a:extLst>
                  <a:ext uri="{FF2B5EF4-FFF2-40B4-BE49-F238E27FC236}">
                    <a16:creationId xmlns:a16="http://schemas.microsoft.com/office/drawing/2014/main" id="{4C58B96A-9D6B-0D44-7FA7-D1027AE0BAF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41" name="正方形/長方形 40">
            <a:extLst>
              <a:ext uri="{FF2B5EF4-FFF2-40B4-BE49-F238E27FC236}">
                <a16:creationId xmlns:a16="http://schemas.microsoft.com/office/drawing/2014/main" id="{F7F177BA-9DBD-6D99-E733-C3DD1BDA40E4}"/>
              </a:ext>
            </a:extLst>
          </p:cNvPr>
          <p:cNvSpPr/>
          <p:nvPr/>
        </p:nvSpPr>
        <p:spPr>
          <a:xfrm>
            <a:off x="4499438" y="308322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発送して終了</a:t>
            </a:r>
          </a:p>
        </p:txBody>
      </p:sp>
    </p:spTree>
    <p:extLst>
      <p:ext uri="{BB962C8B-B14F-4D97-AF65-F5344CB8AC3E}">
        <p14:creationId xmlns:p14="http://schemas.microsoft.com/office/powerpoint/2010/main" val="3238926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0876C-F4DF-A260-13FF-9E0A9BAFE1D7}"/>
            </a:ext>
          </a:extLst>
        </p:cNvPr>
        <p:cNvGrpSpPr/>
        <p:nvPr/>
      </p:nvGrpSpPr>
      <p:grpSpPr>
        <a:xfrm>
          <a:off x="0" y="0"/>
          <a:ext cx="0" cy="0"/>
          <a:chOff x="0" y="0"/>
          <a:chExt cx="0" cy="0"/>
        </a:xfrm>
      </p:grpSpPr>
      <p:grpSp>
        <p:nvGrpSpPr>
          <p:cNvPr id="84" name="グループ化 83">
            <a:extLst>
              <a:ext uri="{FF2B5EF4-FFF2-40B4-BE49-F238E27FC236}">
                <a16:creationId xmlns:a16="http://schemas.microsoft.com/office/drawing/2014/main" id="{B9D13DA9-D1F1-A6C2-1A0D-DF5402264130}"/>
              </a:ext>
            </a:extLst>
          </p:cNvPr>
          <p:cNvGrpSpPr/>
          <p:nvPr/>
        </p:nvGrpSpPr>
        <p:grpSpPr>
          <a:xfrm rot="5400000" flipV="1">
            <a:off x="5364691" y="3819484"/>
            <a:ext cx="2410800" cy="47531"/>
            <a:chOff x="8092308" y="5728205"/>
            <a:chExt cx="2410800" cy="47531"/>
          </a:xfrm>
        </p:grpSpPr>
        <p:cxnSp>
          <p:nvCxnSpPr>
            <p:cNvPr id="90" name="直線矢印コネクタ 89">
              <a:extLst>
                <a:ext uri="{FF2B5EF4-FFF2-40B4-BE49-F238E27FC236}">
                  <a16:creationId xmlns:a16="http://schemas.microsoft.com/office/drawing/2014/main" id="{FEC7BF1C-C1AD-10D0-9015-26AD7BFD0D9D}"/>
                </a:ext>
              </a:extLst>
            </p:cNvPr>
            <p:cNvCxnSpPr>
              <a:cxnSpLocks/>
              <a:stCxn id="91" idx="6"/>
              <a:endCxn id="92" idx="0"/>
            </p:cNvCxnSpPr>
            <p:nvPr/>
          </p:nvCxnSpPr>
          <p:spPr>
            <a:xfrm rot="5400000" flipV="1">
              <a:off x="9321471" y="4570341"/>
              <a:ext cx="6" cy="236326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1" name="楕円 90">
              <a:extLst>
                <a:ext uri="{FF2B5EF4-FFF2-40B4-BE49-F238E27FC236}">
                  <a16:creationId xmlns:a16="http://schemas.microsoft.com/office/drawing/2014/main" id="{A3B3FFE7-4874-B910-F40F-10B5D0620901}"/>
                </a:ext>
              </a:extLst>
            </p:cNvPr>
            <p:cNvSpPr/>
            <p:nvPr/>
          </p:nvSpPr>
          <p:spPr>
            <a:xfrm>
              <a:off x="8092308" y="572820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二等辺三角形 91">
              <a:extLst>
                <a:ext uri="{FF2B5EF4-FFF2-40B4-BE49-F238E27FC236}">
                  <a16:creationId xmlns:a16="http://schemas.microsoft.com/office/drawing/2014/main" id="{066859D7-3628-A761-6E68-244FB2BB475D}"/>
                </a:ext>
              </a:extLst>
            </p:cNvPr>
            <p:cNvSpPr/>
            <p:nvPr/>
          </p:nvSpPr>
          <p:spPr>
            <a:xfrm rot="5400000">
              <a:off x="10443860" y="571604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3" name="グループ化 12">
            <a:extLst>
              <a:ext uri="{FF2B5EF4-FFF2-40B4-BE49-F238E27FC236}">
                <a16:creationId xmlns:a16="http://schemas.microsoft.com/office/drawing/2014/main" id="{9E179768-27F5-4D28-2FF3-8CE8C8EF50F5}"/>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C49A0AA-93CB-CA68-E910-9D6A592BC868}"/>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48531546-475B-A1A4-D83A-F5ACBB663E8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024BD735-209A-28C8-7B78-AFF503C79469}"/>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DC5557E-D9AA-63D5-FDC6-21726CC3DF59}"/>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667927E1-3253-11FE-0CC7-4BF2446B4510}"/>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2.5</a:t>
              </a:r>
            </a:p>
          </p:txBody>
        </p:sp>
        <p:sp>
          <p:nvSpPr>
            <p:cNvPr id="10" name="正方形/長方形 9">
              <a:extLst>
                <a:ext uri="{FF2B5EF4-FFF2-40B4-BE49-F238E27FC236}">
                  <a16:creationId xmlns:a16="http://schemas.microsoft.com/office/drawing/2014/main" id="{E8CB3322-6525-B6FB-3715-220A5E2C7C9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住登外課税処理</a:t>
              </a:r>
            </a:p>
          </p:txBody>
        </p:sp>
        <p:sp>
          <p:nvSpPr>
            <p:cNvPr id="14" name="正方形/長方形 13">
              <a:extLst>
                <a:ext uri="{FF2B5EF4-FFF2-40B4-BE49-F238E27FC236}">
                  <a16:creationId xmlns:a16="http://schemas.microsoft.com/office/drawing/2014/main" id="{6C902F15-A381-4C4F-DA25-0A09602A1B44}"/>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当初課税</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F700D16C-F9A6-61E5-1397-56C5C5AE061A}"/>
              </a:ext>
            </a:extLst>
          </p:cNvPr>
          <p:cNvGrpSpPr/>
          <p:nvPr/>
        </p:nvGrpSpPr>
        <p:grpSpPr>
          <a:xfrm>
            <a:off x="331641" y="1889571"/>
            <a:ext cx="8480719" cy="2388902"/>
            <a:chOff x="4383024" y="977900"/>
            <a:chExt cx="8480719" cy="447033"/>
          </a:xfrm>
        </p:grpSpPr>
        <p:sp>
          <p:nvSpPr>
            <p:cNvPr id="17" name="正方形/長方形 16">
              <a:extLst>
                <a:ext uri="{FF2B5EF4-FFF2-40B4-BE49-F238E27FC236}">
                  <a16:creationId xmlns:a16="http://schemas.microsoft.com/office/drawing/2014/main" id="{E6C6A17F-0B47-C670-0EA3-B1B64147AF0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F77CEAC5-5F50-F675-7B50-89C39FD59F0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20DB5B8F-4401-FA40-CA65-A83CEA6ADE82}"/>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11</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40F57545-1BE2-C952-BCCB-649A050B2CE8}"/>
              </a:ext>
            </a:extLst>
          </p:cNvPr>
          <p:cNvSpPr/>
          <p:nvPr/>
        </p:nvSpPr>
        <p:spPr>
          <a:xfrm>
            <a:off x="741505" y="265249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33" name="直線矢印コネクタ 32">
            <a:extLst>
              <a:ext uri="{FF2B5EF4-FFF2-40B4-BE49-F238E27FC236}">
                <a16:creationId xmlns:a16="http://schemas.microsoft.com/office/drawing/2014/main" id="{1B9BEBFF-229E-D09B-B5A8-67C887EB4B52}"/>
              </a:ext>
            </a:extLst>
          </p:cNvPr>
          <p:cNvCxnSpPr>
            <a:cxnSpLocks/>
            <a:stCxn id="5" idx="2"/>
            <a:endCxn id="118" idx="1"/>
          </p:cNvCxnSpPr>
          <p:nvPr/>
        </p:nvCxnSpPr>
        <p:spPr>
          <a:xfrm>
            <a:off x="2246297" y="2728387"/>
            <a:ext cx="1299" cy="228974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3FAAA68A-EF2F-E12A-42B2-CA20D67897A6}"/>
              </a:ext>
            </a:extLst>
          </p:cNvPr>
          <p:cNvSpPr/>
          <p:nvPr/>
        </p:nvSpPr>
        <p:spPr>
          <a:xfrm>
            <a:off x="6758568" y="5848350"/>
            <a:ext cx="2053792" cy="60449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mn-ea"/>
              </a:rPr>
              <a:t>【</a:t>
            </a:r>
            <a:r>
              <a:rPr kumimoji="1" lang="ja-JP" altLang="en-US" sz="500" b="1" dirty="0">
                <a:solidFill>
                  <a:srgbClr val="000000"/>
                </a:solidFill>
                <a:latin typeface="+mn-ea"/>
              </a:rPr>
              <a:t>コメント</a:t>
            </a:r>
            <a:r>
              <a:rPr kumimoji="1" lang="en-US" altLang="ja-JP" sz="500" b="1" dirty="0">
                <a:solidFill>
                  <a:srgbClr val="000000"/>
                </a:solidFill>
                <a:latin typeface="+mn-ea"/>
              </a:rPr>
              <a:t>】</a:t>
            </a:r>
            <a:r>
              <a:rPr kumimoji="1" lang="ja-JP" altLang="en-US" sz="500" b="1" dirty="0">
                <a:solidFill>
                  <a:srgbClr val="000000"/>
                </a:solidFill>
                <a:latin typeface="+mn-ea"/>
              </a:rPr>
              <a:t>該当する機能要件</a:t>
            </a:r>
            <a:endParaRPr kumimoji="1" lang="en-US" altLang="ja-JP" sz="500" b="1" dirty="0">
              <a:solidFill>
                <a:srgbClr val="000000"/>
              </a:solidFill>
              <a:latin typeface="+mn-ea"/>
            </a:endParaRPr>
          </a:p>
          <a:p>
            <a:r>
              <a:rPr kumimoji="1" lang="ja-JP" altLang="en-US" sz="500" b="1" dirty="0">
                <a:solidFill>
                  <a:srgbClr val="000000"/>
                </a:solidFill>
                <a:latin typeface="+mn-ea"/>
              </a:rPr>
              <a:t>①</a:t>
            </a:r>
            <a:r>
              <a:rPr kumimoji="1" lang="en-US" altLang="ja-JP" sz="500" b="1" dirty="0">
                <a:solidFill>
                  <a:srgbClr val="000000"/>
                </a:solidFill>
                <a:latin typeface="+mn-ea"/>
              </a:rPr>
              <a:t>2.3.1</a:t>
            </a:r>
            <a:r>
              <a:rPr kumimoji="1" lang="ja-JP" altLang="en-US" sz="500" b="1" dirty="0">
                <a:solidFill>
                  <a:srgbClr val="000000"/>
                </a:solidFill>
                <a:latin typeface="+mn-ea"/>
              </a:rPr>
              <a:t>～</a:t>
            </a:r>
            <a:r>
              <a:rPr kumimoji="1" lang="en-US" altLang="ja-JP" sz="500" b="1" dirty="0">
                <a:solidFill>
                  <a:srgbClr val="000000"/>
                </a:solidFill>
                <a:latin typeface="+mn-ea"/>
              </a:rPr>
              <a:t>2.3.7</a:t>
            </a:r>
            <a:r>
              <a:rPr kumimoji="1" lang="ja-JP" altLang="en-US" sz="500" b="1" dirty="0">
                <a:solidFill>
                  <a:srgbClr val="000000"/>
                </a:solidFill>
                <a:latin typeface="+mn-ea"/>
              </a:rPr>
              <a:t>　住登外課税管理通知作成</a:t>
            </a:r>
          </a:p>
        </p:txBody>
      </p:sp>
      <p:grpSp>
        <p:nvGrpSpPr>
          <p:cNvPr id="105" name="グループ化 104">
            <a:extLst>
              <a:ext uri="{FF2B5EF4-FFF2-40B4-BE49-F238E27FC236}">
                <a16:creationId xmlns:a16="http://schemas.microsoft.com/office/drawing/2014/main" id="{80D5A0F9-B107-69E7-2716-1288C2703B19}"/>
              </a:ext>
            </a:extLst>
          </p:cNvPr>
          <p:cNvGrpSpPr/>
          <p:nvPr/>
        </p:nvGrpSpPr>
        <p:grpSpPr>
          <a:xfrm>
            <a:off x="3871527" y="3177073"/>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9B01B9C7-A9F9-50A4-1E21-4DAD495AC52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A9A0407C-C573-D67F-B110-E75C05E5745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住登外課税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通知データ登録</a:t>
              </a:r>
              <a:endParaRPr kumimoji="1" lang="en-US" altLang="ja-JP" sz="500" b="1" dirty="0">
                <a:solidFill>
                  <a:srgbClr val="000000"/>
                </a:solidFill>
                <a:latin typeface="+mn-ea"/>
              </a:endParaRPr>
            </a:p>
          </p:txBody>
        </p:sp>
      </p:grpSp>
      <p:cxnSp>
        <p:nvCxnSpPr>
          <p:cNvPr id="108" name="直線矢印コネクタ 107">
            <a:extLst>
              <a:ext uri="{FF2B5EF4-FFF2-40B4-BE49-F238E27FC236}">
                <a16:creationId xmlns:a16="http://schemas.microsoft.com/office/drawing/2014/main" id="{6800EE94-0877-9763-461E-C70A877CD978}"/>
              </a:ext>
            </a:extLst>
          </p:cNvPr>
          <p:cNvCxnSpPr>
            <a:cxnSpLocks/>
            <a:stCxn id="122" idx="2"/>
            <a:endCxn id="198" idx="1"/>
          </p:cNvCxnSpPr>
          <p:nvPr/>
        </p:nvCxnSpPr>
        <p:spPr>
          <a:xfrm>
            <a:off x="4169469" y="3645823"/>
            <a:ext cx="1299" cy="13723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CC6C7651-2808-6089-E1A3-BCECAD9F10F1}"/>
              </a:ext>
            </a:extLst>
          </p:cNvPr>
          <p:cNvGrpSpPr/>
          <p:nvPr/>
        </p:nvGrpSpPr>
        <p:grpSpPr>
          <a:xfrm>
            <a:off x="1958478" y="5018133"/>
            <a:ext cx="575638" cy="451948"/>
            <a:chOff x="5274238" y="5435536"/>
            <a:chExt cx="439202" cy="345439"/>
          </a:xfrm>
        </p:grpSpPr>
        <p:sp>
          <p:nvSpPr>
            <p:cNvPr id="118" name="フローチャート: 磁気ディスク 117">
              <a:extLst>
                <a:ext uri="{FF2B5EF4-FFF2-40B4-BE49-F238E27FC236}">
                  <a16:creationId xmlns:a16="http://schemas.microsoft.com/office/drawing/2014/main" id="{80310AEA-75F6-9C6D-E7EE-6D314F56F4AF}"/>
                </a:ext>
              </a:extLst>
            </p:cNvPr>
            <p:cNvSpPr/>
            <p:nvPr/>
          </p:nvSpPr>
          <p:spPr>
            <a:xfrm>
              <a:off x="5276220"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19" name="円弧 118">
              <a:extLst>
                <a:ext uri="{FF2B5EF4-FFF2-40B4-BE49-F238E27FC236}">
                  <a16:creationId xmlns:a16="http://schemas.microsoft.com/office/drawing/2014/main" id="{46BA0533-A95A-E11C-D203-B0EF1A25021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2FB789C0-292A-AE2F-BD24-5112014A24E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4" name="グループ化 43">
            <a:extLst>
              <a:ext uri="{FF2B5EF4-FFF2-40B4-BE49-F238E27FC236}">
                <a16:creationId xmlns:a16="http://schemas.microsoft.com/office/drawing/2014/main" id="{1546738B-716E-144C-3D5B-05CD484BA51D}"/>
              </a:ext>
            </a:extLst>
          </p:cNvPr>
          <p:cNvGrpSpPr/>
          <p:nvPr/>
        </p:nvGrpSpPr>
        <p:grpSpPr>
          <a:xfrm>
            <a:off x="4659083" y="5018133"/>
            <a:ext cx="575637" cy="451948"/>
            <a:chOff x="5274238" y="5435536"/>
            <a:chExt cx="439201" cy="345439"/>
          </a:xfrm>
        </p:grpSpPr>
        <p:sp>
          <p:nvSpPr>
            <p:cNvPr id="69" name="フローチャート: 磁気ディスク 68">
              <a:extLst>
                <a:ext uri="{FF2B5EF4-FFF2-40B4-BE49-F238E27FC236}">
                  <a16:creationId xmlns:a16="http://schemas.microsoft.com/office/drawing/2014/main" id="{762BB279-391B-1BD6-86A5-140AAA9526E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70" name="円弧 69">
              <a:extLst>
                <a:ext uri="{FF2B5EF4-FFF2-40B4-BE49-F238E27FC236}">
                  <a16:creationId xmlns:a16="http://schemas.microsoft.com/office/drawing/2014/main" id="{616B4640-3304-2D88-93C8-A79BF7F28F9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65153727-063D-AA85-CC44-A768D55FED5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grpSp>
        <p:nvGrpSpPr>
          <p:cNvPr id="297" name="グループ化 296">
            <a:extLst>
              <a:ext uri="{FF2B5EF4-FFF2-40B4-BE49-F238E27FC236}">
                <a16:creationId xmlns:a16="http://schemas.microsoft.com/office/drawing/2014/main" id="{5C2B0CE2-1E62-A45D-71ED-C042C6C8C60B}"/>
              </a:ext>
            </a:extLst>
          </p:cNvPr>
          <p:cNvGrpSpPr/>
          <p:nvPr/>
        </p:nvGrpSpPr>
        <p:grpSpPr>
          <a:xfrm>
            <a:off x="5086291" y="5402778"/>
            <a:ext cx="752658" cy="404654"/>
            <a:chOff x="5549538" y="5066857"/>
            <a:chExt cx="752658" cy="404654"/>
          </a:xfrm>
        </p:grpSpPr>
        <p:cxnSp>
          <p:nvCxnSpPr>
            <p:cNvPr id="54" name="直線矢印コネクタ 53">
              <a:extLst>
                <a:ext uri="{FF2B5EF4-FFF2-40B4-BE49-F238E27FC236}">
                  <a16:creationId xmlns:a16="http://schemas.microsoft.com/office/drawing/2014/main" id="{773D5C2C-E46C-BAAF-D70A-25BCF7A276F4}"/>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2C6F013A-1C67-91A0-B480-A4592EFAC0DA}"/>
                </a:ext>
              </a:extLst>
            </p:cNvPr>
            <p:cNvGrpSpPr/>
            <p:nvPr/>
          </p:nvGrpSpPr>
          <p:grpSpPr>
            <a:xfrm>
              <a:off x="5672158" y="5172743"/>
              <a:ext cx="69614" cy="298768"/>
              <a:chOff x="2439407" y="2962964"/>
              <a:chExt cx="69614" cy="428983"/>
            </a:xfrm>
          </p:grpSpPr>
          <p:cxnSp>
            <p:nvCxnSpPr>
              <p:cNvPr id="66" name="直線コネクタ 65">
                <a:extLst>
                  <a:ext uri="{FF2B5EF4-FFF2-40B4-BE49-F238E27FC236}">
                    <a16:creationId xmlns:a16="http://schemas.microsoft.com/office/drawing/2014/main" id="{1CBE0EDC-CB5C-855C-95D4-CCF8C708778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BDB1518B-8F18-87C4-582A-3FEAD7787AF2}"/>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8" name="直線コネクタ 67">
                <a:extLst>
                  <a:ext uri="{FF2B5EF4-FFF2-40B4-BE49-F238E27FC236}">
                    <a16:creationId xmlns:a16="http://schemas.microsoft.com/office/drawing/2014/main" id="{37D9E331-680B-6ED0-8102-F750248E529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5" name="正方形/長方形 64">
              <a:extLst>
                <a:ext uri="{FF2B5EF4-FFF2-40B4-BE49-F238E27FC236}">
                  <a16:creationId xmlns:a16="http://schemas.microsoft.com/office/drawing/2014/main" id="{23C27220-AF1A-CEAC-D786-CAA03D6E1F8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58" name="直線矢印コネクタ 157">
            <a:extLst>
              <a:ext uri="{FF2B5EF4-FFF2-40B4-BE49-F238E27FC236}">
                <a16:creationId xmlns:a16="http://schemas.microsoft.com/office/drawing/2014/main" id="{4F94811E-661F-0B62-1467-E0525EB05493}"/>
              </a:ext>
            </a:extLst>
          </p:cNvPr>
          <p:cNvCxnSpPr>
            <a:cxnSpLocks/>
            <a:stCxn id="2" idx="6"/>
            <a:endCxn id="5" idx="1"/>
          </p:cNvCxnSpPr>
          <p:nvPr/>
        </p:nvCxnSpPr>
        <p:spPr>
          <a:xfrm>
            <a:off x="1296203" y="2494012"/>
            <a:ext cx="65215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91" name="グループ化 190">
            <a:extLst>
              <a:ext uri="{FF2B5EF4-FFF2-40B4-BE49-F238E27FC236}">
                <a16:creationId xmlns:a16="http://schemas.microsoft.com/office/drawing/2014/main" id="{14149270-607C-F126-0CDA-FF7238B9985C}"/>
              </a:ext>
            </a:extLst>
          </p:cNvPr>
          <p:cNvGrpSpPr/>
          <p:nvPr/>
        </p:nvGrpSpPr>
        <p:grpSpPr>
          <a:xfrm>
            <a:off x="3881651" y="5018133"/>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E622961D-32DC-2857-1065-281A7979E37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国税連携</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99" name="円弧 198">
              <a:extLst>
                <a:ext uri="{FF2B5EF4-FFF2-40B4-BE49-F238E27FC236}">
                  <a16:creationId xmlns:a16="http://schemas.microsoft.com/office/drawing/2014/main" id="{0E185CCF-BECC-1E62-7379-E64E9FC76C9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22D6D6C7-F442-1CA5-3651-9A44DE6F891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29024694-CBCE-AB9C-3F85-D9346FA486D6}"/>
              </a:ext>
            </a:extLst>
          </p:cNvPr>
          <p:cNvGrpSpPr/>
          <p:nvPr/>
        </p:nvGrpSpPr>
        <p:grpSpPr>
          <a:xfrm>
            <a:off x="2375992" y="5402778"/>
            <a:ext cx="752658" cy="404654"/>
            <a:chOff x="4488244" y="5206471"/>
            <a:chExt cx="752658" cy="404654"/>
          </a:xfrm>
        </p:grpSpPr>
        <p:cxnSp>
          <p:nvCxnSpPr>
            <p:cNvPr id="192" name="直線矢印コネクタ 191">
              <a:extLst>
                <a:ext uri="{FF2B5EF4-FFF2-40B4-BE49-F238E27FC236}">
                  <a16:creationId xmlns:a16="http://schemas.microsoft.com/office/drawing/2014/main" id="{C71B34BB-943D-FD8E-A0FA-659F70E0971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601ADA9F-5301-1E7E-A315-DE62A7C2AD62}"/>
                </a:ext>
              </a:extLst>
            </p:cNvPr>
            <p:cNvGrpSpPr/>
            <p:nvPr/>
          </p:nvGrpSpPr>
          <p:grpSpPr>
            <a:xfrm>
              <a:off x="4610864" y="5312357"/>
              <a:ext cx="69614" cy="298768"/>
              <a:chOff x="2439407" y="2962964"/>
              <a:chExt cx="69614" cy="428983"/>
            </a:xfrm>
          </p:grpSpPr>
          <p:cxnSp>
            <p:nvCxnSpPr>
              <p:cNvPr id="195" name="直線コネクタ 194">
                <a:extLst>
                  <a:ext uri="{FF2B5EF4-FFF2-40B4-BE49-F238E27FC236}">
                    <a16:creationId xmlns:a16="http://schemas.microsoft.com/office/drawing/2014/main" id="{E091A7B5-6A43-6ACB-1811-2992E181272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22B2AF32-89E0-3F0C-EF9B-51AC565A7E52}"/>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E0355862-2FDB-6D7D-47B9-4C883C23D04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111204A2-FAE3-5BB0-CF75-4693C7D222A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225" name="直線矢印コネクタ 224">
            <a:extLst>
              <a:ext uri="{FF2B5EF4-FFF2-40B4-BE49-F238E27FC236}">
                <a16:creationId xmlns:a16="http://schemas.microsoft.com/office/drawing/2014/main" id="{093FE5F4-FAEF-5CDC-3C26-AA6A43007613}"/>
              </a:ext>
            </a:extLst>
          </p:cNvPr>
          <p:cNvCxnSpPr>
            <a:cxnSpLocks/>
            <a:stCxn id="6" idx="3"/>
            <a:endCxn id="73" idx="1"/>
          </p:cNvCxnSpPr>
          <p:nvPr/>
        </p:nvCxnSpPr>
        <p:spPr>
          <a:xfrm>
            <a:off x="3770591" y="2494012"/>
            <a:ext cx="87836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31" name="グループ化 230">
            <a:extLst>
              <a:ext uri="{FF2B5EF4-FFF2-40B4-BE49-F238E27FC236}">
                <a16:creationId xmlns:a16="http://schemas.microsoft.com/office/drawing/2014/main" id="{DB8EE6F4-CAC8-B06A-4D2E-710DC4D4785D}"/>
              </a:ext>
            </a:extLst>
          </p:cNvPr>
          <p:cNvGrpSpPr/>
          <p:nvPr/>
        </p:nvGrpSpPr>
        <p:grpSpPr>
          <a:xfrm>
            <a:off x="5106908" y="2725006"/>
            <a:ext cx="842538" cy="422012"/>
            <a:chOff x="4489837" y="3515543"/>
            <a:chExt cx="842538" cy="422012"/>
          </a:xfrm>
        </p:grpSpPr>
        <p:pic>
          <p:nvPicPr>
            <p:cNvPr id="232" name="グラフィックス 231" descr="紙 枠線">
              <a:extLst>
                <a:ext uri="{FF2B5EF4-FFF2-40B4-BE49-F238E27FC236}">
                  <a16:creationId xmlns:a16="http://schemas.microsoft.com/office/drawing/2014/main" id="{71477CAC-77ED-2AB6-6ED6-D4A1E430CDD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025035" y="3630215"/>
              <a:ext cx="307340" cy="307340"/>
            </a:xfrm>
            <a:prstGeom prst="rect">
              <a:avLst/>
            </a:prstGeom>
          </p:spPr>
        </p:pic>
        <p:cxnSp>
          <p:nvCxnSpPr>
            <p:cNvPr id="37" name="直線矢印コネクタ 36">
              <a:extLst>
                <a:ext uri="{FF2B5EF4-FFF2-40B4-BE49-F238E27FC236}">
                  <a16:creationId xmlns:a16="http://schemas.microsoft.com/office/drawing/2014/main" id="{FF5A31B1-5811-FDBC-37AB-2D2708357AB8}"/>
                </a:ext>
              </a:extLst>
            </p:cNvPr>
            <p:cNvCxnSpPr>
              <a:cxnSpLocks/>
            </p:cNvCxnSpPr>
            <p:nvPr/>
          </p:nvCxnSpPr>
          <p:spPr>
            <a:xfrm>
              <a:off x="4489837" y="3515543"/>
              <a:ext cx="597264" cy="268342"/>
            </a:xfrm>
            <a:prstGeom prst="curvedConnector3">
              <a:avLst>
                <a:gd name="adj1" fmla="val 56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cxnSp>
        <p:nvCxnSpPr>
          <p:cNvPr id="242" name="直線矢印コネクタ 241">
            <a:extLst>
              <a:ext uri="{FF2B5EF4-FFF2-40B4-BE49-F238E27FC236}">
                <a16:creationId xmlns:a16="http://schemas.microsoft.com/office/drawing/2014/main" id="{DA23B176-92E0-7B59-A4A2-DF973041D23D}"/>
              </a:ext>
            </a:extLst>
          </p:cNvPr>
          <p:cNvCxnSpPr>
            <a:cxnSpLocks/>
            <a:stCxn id="73" idx="3"/>
            <a:endCxn id="99" idx="2"/>
          </p:cNvCxnSpPr>
          <p:nvPr/>
        </p:nvCxnSpPr>
        <p:spPr>
          <a:xfrm>
            <a:off x="5244843" y="2494012"/>
            <a:ext cx="11722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 name="楕円 1">
            <a:extLst>
              <a:ext uri="{FF2B5EF4-FFF2-40B4-BE49-F238E27FC236}">
                <a16:creationId xmlns:a16="http://schemas.microsoft.com/office/drawing/2014/main" id="{11727421-3302-59B0-0D6D-0EF8596E2203}"/>
              </a:ext>
            </a:extLst>
          </p:cNvPr>
          <p:cNvSpPr/>
          <p:nvPr/>
        </p:nvSpPr>
        <p:spPr>
          <a:xfrm>
            <a:off x="990203" y="234101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 name="正方形/長方形 28">
            <a:extLst>
              <a:ext uri="{FF2B5EF4-FFF2-40B4-BE49-F238E27FC236}">
                <a16:creationId xmlns:a16="http://schemas.microsoft.com/office/drawing/2014/main" id="{30C156D4-70A5-AF1D-E061-F2598C8F2445}"/>
              </a:ext>
            </a:extLst>
          </p:cNvPr>
          <p:cNvSpPr/>
          <p:nvPr/>
        </p:nvSpPr>
        <p:spPr>
          <a:xfrm>
            <a:off x="3196907" y="2124877"/>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err="1">
                <a:solidFill>
                  <a:schemeClr val="tx1"/>
                </a:solidFill>
                <a:latin typeface="+mn-ea"/>
              </a:rPr>
              <a:t>eLTAX</a:t>
            </a:r>
            <a:r>
              <a:rPr kumimoji="1" lang="ja-JP" altLang="en-US" sz="600" b="1" dirty="0">
                <a:solidFill>
                  <a:schemeClr val="tx1"/>
                </a:solidFill>
                <a:latin typeface="+mn-ea"/>
              </a:rPr>
              <a:t>経由か否か</a:t>
            </a:r>
          </a:p>
        </p:txBody>
      </p:sp>
      <p:sp>
        <p:nvSpPr>
          <p:cNvPr id="30" name="正方形/長方形 29">
            <a:extLst>
              <a:ext uri="{FF2B5EF4-FFF2-40B4-BE49-F238E27FC236}">
                <a16:creationId xmlns:a16="http://schemas.microsoft.com/office/drawing/2014/main" id="{452F48DD-A1BB-4D15-9890-DE1617E27ABC}"/>
              </a:ext>
            </a:extLst>
          </p:cNvPr>
          <p:cNvSpPr/>
          <p:nvPr/>
        </p:nvSpPr>
        <p:spPr>
          <a:xfrm>
            <a:off x="3683283" y="2384388"/>
            <a:ext cx="986955"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r>
              <a:rPr kumimoji="1" lang="ja-JP" altLang="en-US" sz="600" b="1" dirty="0">
                <a:solidFill>
                  <a:schemeClr val="tx1"/>
                </a:solidFill>
                <a:highlight>
                  <a:srgbClr val="FFFFFF"/>
                </a:highlight>
                <a:latin typeface="+mn-ea"/>
              </a:rPr>
              <a:t>帳票</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cxnSp>
        <p:nvCxnSpPr>
          <p:cNvPr id="36" name="直線矢印コネクタ 48">
            <a:extLst>
              <a:ext uri="{FF2B5EF4-FFF2-40B4-BE49-F238E27FC236}">
                <a16:creationId xmlns:a16="http://schemas.microsoft.com/office/drawing/2014/main" id="{89FB3916-1BA0-0E98-52D3-CB978083342F}"/>
              </a:ext>
            </a:extLst>
          </p:cNvPr>
          <p:cNvCxnSpPr>
            <a:cxnSpLocks/>
            <a:stCxn id="6" idx="2"/>
            <a:endCxn id="122" idx="1"/>
          </p:cNvCxnSpPr>
          <p:nvPr/>
        </p:nvCxnSpPr>
        <p:spPr>
          <a:xfrm rot="16200000" flipH="1">
            <a:off x="3344850" y="2884770"/>
            <a:ext cx="780433" cy="272921"/>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4" name="グループ化 93">
            <a:extLst>
              <a:ext uri="{FF2B5EF4-FFF2-40B4-BE49-F238E27FC236}">
                <a16:creationId xmlns:a16="http://schemas.microsoft.com/office/drawing/2014/main" id="{62133B1D-79BA-0628-7877-96D12D4DA78E}"/>
              </a:ext>
            </a:extLst>
          </p:cNvPr>
          <p:cNvGrpSpPr/>
          <p:nvPr/>
        </p:nvGrpSpPr>
        <p:grpSpPr>
          <a:xfrm>
            <a:off x="6417088" y="2341012"/>
            <a:ext cx="306000" cy="306000"/>
            <a:chOff x="547477" y="5946304"/>
            <a:chExt cx="182044" cy="182044"/>
          </a:xfrm>
        </p:grpSpPr>
        <p:sp>
          <p:nvSpPr>
            <p:cNvPr id="99" name="楕円 98">
              <a:extLst>
                <a:ext uri="{FF2B5EF4-FFF2-40B4-BE49-F238E27FC236}">
                  <a16:creationId xmlns:a16="http://schemas.microsoft.com/office/drawing/2014/main" id="{48BB4DC2-2145-4FFA-F1CD-5FCE1164AABE}"/>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00" name="グループ化 99">
              <a:extLst>
                <a:ext uri="{FF2B5EF4-FFF2-40B4-BE49-F238E27FC236}">
                  <a16:creationId xmlns:a16="http://schemas.microsoft.com/office/drawing/2014/main" id="{5E081C63-98D2-4EB3-30E9-F8B3AFB04490}"/>
                </a:ext>
              </a:extLst>
            </p:cNvPr>
            <p:cNvGrpSpPr/>
            <p:nvPr/>
          </p:nvGrpSpPr>
          <p:grpSpPr>
            <a:xfrm>
              <a:off x="572442" y="5996943"/>
              <a:ext cx="132113" cy="80765"/>
              <a:chOff x="2601006" y="3678667"/>
              <a:chExt cx="132113" cy="80765"/>
            </a:xfrm>
          </p:grpSpPr>
          <p:sp>
            <p:nvSpPr>
              <p:cNvPr id="124" name="正方形/長方形 123">
                <a:extLst>
                  <a:ext uri="{FF2B5EF4-FFF2-40B4-BE49-F238E27FC236}">
                    <a16:creationId xmlns:a16="http://schemas.microsoft.com/office/drawing/2014/main" id="{327B1220-C1B2-191C-BA8D-5347E19A76F3}"/>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6" name="二等辺三角形 125">
                <a:extLst>
                  <a:ext uri="{FF2B5EF4-FFF2-40B4-BE49-F238E27FC236}">
                    <a16:creationId xmlns:a16="http://schemas.microsoft.com/office/drawing/2014/main" id="{F62BDF0D-515F-768A-7DF1-E59C738CF16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8" name="二等辺三角形 127">
                <a:extLst>
                  <a:ext uri="{FF2B5EF4-FFF2-40B4-BE49-F238E27FC236}">
                    <a16:creationId xmlns:a16="http://schemas.microsoft.com/office/drawing/2014/main" id="{C9C8E140-781F-9436-B20B-B20C8697E072}"/>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32" name="正方形/長方形 131">
                <a:extLst>
                  <a:ext uri="{FF2B5EF4-FFF2-40B4-BE49-F238E27FC236}">
                    <a16:creationId xmlns:a16="http://schemas.microsoft.com/office/drawing/2014/main" id="{45DB69DF-A643-87CB-27C1-EBD3495F9047}"/>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cxnSp>
        <p:nvCxnSpPr>
          <p:cNvPr id="202" name="直線矢印コネクタ 184">
            <a:extLst>
              <a:ext uri="{FF2B5EF4-FFF2-40B4-BE49-F238E27FC236}">
                <a16:creationId xmlns:a16="http://schemas.microsoft.com/office/drawing/2014/main" id="{4B589B23-F68F-BA11-BBD9-2969B7E6E511}"/>
              </a:ext>
            </a:extLst>
          </p:cNvPr>
          <p:cNvCxnSpPr>
            <a:cxnSpLocks/>
            <a:stCxn id="232" idx="3"/>
          </p:cNvCxnSpPr>
          <p:nvPr/>
        </p:nvCxnSpPr>
        <p:spPr>
          <a:xfrm>
            <a:off x="5949446" y="2993348"/>
            <a:ext cx="618793" cy="444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26" name="正方形/長方形 225">
            <a:extLst>
              <a:ext uri="{FF2B5EF4-FFF2-40B4-BE49-F238E27FC236}">
                <a16:creationId xmlns:a16="http://schemas.microsoft.com/office/drawing/2014/main" id="{34047A49-58AE-8D87-EED8-8D8A712AA27A}"/>
              </a:ext>
            </a:extLst>
          </p:cNvPr>
          <p:cNvSpPr/>
          <p:nvPr/>
        </p:nvSpPr>
        <p:spPr>
          <a:xfrm>
            <a:off x="3100875" y="2828967"/>
            <a:ext cx="986955"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highlight>
                  <a:srgbClr val="FFFFFF"/>
                </a:highlight>
                <a:latin typeface="+mn-ea"/>
              </a:rPr>
              <a:t>Yes</a:t>
            </a:r>
          </a:p>
          <a:p>
            <a:pPr algn="ctr"/>
            <a:r>
              <a:rPr kumimoji="1" lang="en-US" altLang="ja-JP" sz="600" b="1" dirty="0">
                <a:solidFill>
                  <a:schemeClr val="tx1"/>
                </a:solidFill>
                <a:highlight>
                  <a:srgbClr val="FFFFFF"/>
                </a:highlight>
                <a:latin typeface="+mn-ea"/>
              </a:rPr>
              <a:t>(</a:t>
            </a:r>
            <a:r>
              <a:rPr kumimoji="1" lang="en-US" altLang="ja-JP" sz="600" b="1" dirty="0" err="1">
                <a:solidFill>
                  <a:schemeClr val="tx1"/>
                </a:solidFill>
                <a:highlight>
                  <a:srgbClr val="FFFFFF"/>
                </a:highlight>
                <a:latin typeface="+mn-ea"/>
              </a:rPr>
              <a:t>eLTAX</a:t>
            </a:r>
            <a:r>
              <a:rPr kumimoji="1" lang="ja-JP" altLang="en-US" sz="600" b="1" dirty="0">
                <a:solidFill>
                  <a:schemeClr val="tx1"/>
                </a:solidFill>
                <a:highlight>
                  <a:srgbClr val="FFFFFF"/>
                </a:highlight>
                <a:latin typeface="+mn-ea"/>
              </a:rPr>
              <a:t>連携データ</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3" name="グループ化 2">
            <a:extLst>
              <a:ext uri="{FF2B5EF4-FFF2-40B4-BE49-F238E27FC236}">
                <a16:creationId xmlns:a16="http://schemas.microsoft.com/office/drawing/2014/main" id="{F862828A-0B40-E5BF-5FA8-EE74044F625F}"/>
              </a:ext>
            </a:extLst>
          </p:cNvPr>
          <p:cNvGrpSpPr/>
          <p:nvPr/>
        </p:nvGrpSpPr>
        <p:grpSpPr>
          <a:xfrm>
            <a:off x="1948355" y="2259637"/>
            <a:ext cx="595884" cy="468750"/>
            <a:chOff x="6615900" y="3043528"/>
            <a:chExt cx="595884" cy="468750"/>
          </a:xfrm>
        </p:grpSpPr>
        <p:pic>
          <p:nvPicPr>
            <p:cNvPr id="4" name="グラフィックス 3" descr="ユーザー 枠線">
              <a:extLst>
                <a:ext uri="{FF2B5EF4-FFF2-40B4-BE49-F238E27FC236}">
                  <a16:creationId xmlns:a16="http://schemas.microsoft.com/office/drawing/2014/main" id="{E1737DA6-667D-F05F-16D3-B474D81FCC8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5" name="四角形: 角を丸くする 4">
              <a:extLst>
                <a:ext uri="{FF2B5EF4-FFF2-40B4-BE49-F238E27FC236}">
                  <a16:creationId xmlns:a16="http://schemas.microsoft.com/office/drawing/2014/main" id="{F3D1703C-DB1A-2144-9F1F-89FF18884C47}"/>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住登外課税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通知作成</a:t>
              </a:r>
              <a:endParaRPr kumimoji="1" lang="en-US" altLang="ja-JP" sz="500" b="1" dirty="0">
                <a:solidFill>
                  <a:srgbClr val="000000"/>
                </a:solidFill>
                <a:latin typeface="+mn-ea"/>
              </a:endParaRPr>
            </a:p>
          </p:txBody>
        </p:sp>
      </p:grpSp>
      <p:cxnSp>
        <p:nvCxnSpPr>
          <p:cNvPr id="22" name="直線矢印コネクタ 21">
            <a:extLst>
              <a:ext uri="{FF2B5EF4-FFF2-40B4-BE49-F238E27FC236}">
                <a16:creationId xmlns:a16="http://schemas.microsoft.com/office/drawing/2014/main" id="{BFA0D89D-156B-F3DD-69E2-7CBE9585B77B}"/>
              </a:ext>
            </a:extLst>
          </p:cNvPr>
          <p:cNvCxnSpPr>
            <a:cxnSpLocks/>
            <a:stCxn id="5" idx="3"/>
            <a:endCxn id="6" idx="1"/>
          </p:cNvCxnSpPr>
          <p:nvPr/>
        </p:nvCxnSpPr>
        <p:spPr>
          <a:xfrm>
            <a:off x="2544239" y="2494012"/>
            <a:ext cx="8823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40" name="楕円 39">
            <a:extLst>
              <a:ext uri="{FF2B5EF4-FFF2-40B4-BE49-F238E27FC236}">
                <a16:creationId xmlns:a16="http://schemas.microsoft.com/office/drawing/2014/main" id="{E1B4A3C6-F25B-97F1-C9CC-8D08EBC7E6F2}"/>
              </a:ext>
            </a:extLst>
          </p:cNvPr>
          <p:cNvSpPr/>
          <p:nvPr/>
        </p:nvSpPr>
        <p:spPr>
          <a:xfrm>
            <a:off x="5154595" y="3258689"/>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C6865D5C-B176-3BAF-AA33-AEF381194CE7}"/>
              </a:ext>
            </a:extLst>
          </p:cNvPr>
          <p:cNvSpPr/>
          <p:nvPr/>
        </p:nvSpPr>
        <p:spPr>
          <a:xfrm>
            <a:off x="4812647" y="357766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終了</a:t>
            </a:r>
          </a:p>
        </p:txBody>
      </p:sp>
      <p:cxnSp>
        <p:nvCxnSpPr>
          <p:cNvPr id="64" name="直線矢印コネクタ 63">
            <a:extLst>
              <a:ext uri="{FF2B5EF4-FFF2-40B4-BE49-F238E27FC236}">
                <a16:creationId xmlns:a16="http://schemas.microsoft.com/office/drawing/2014/main" id="{21067FC5-3305-9596-DC8D-E29BA69F532B}"/>
              </a:ext>
            </a:extLst>
          </p:cNvPr>
          <p:cNvCxnSpPr>
            <a:cxnSpLocks/>
            <a:stCxn id="73" idx="2"/>
            <a:endCxn id="69" idx="1"/>
          </p:cNvCxnSpPr>
          <p:nvPr/>
        </p:nvCxnSpPr>
        <p:spPr>
          <a:xfrm>
            <a:off x="4946901" y="2728387"/>
            <a:ext cx="1299" cy="228974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1" name="グループ化 100">
            <a:extLst>
              <a:ext uri="{FF2B5EF4-FFF2-40B4-BE49-F238E27FC236}">
                <a16:creationId xmlns:a16="http://schemas.microsoft.com/office/drawing/2014/main" id="{D516295C-A521-7A5C-0251-2D2D1EFBADD6}"/>
              </a:ext>
            </a:extLst>
          </p:cNvPr>
          <p:cNvGrpSpPr/>
          <p:nvPr/>
        </p:nvGrpSpPr>
        <p:grpSpPr>
          <a:xfrm>
            <a:off x="5930772" y="5058758"/>
            <a:ext cx="1276805" cy="449892"/>
            <a:chOff x="6954823" y="5133875"/>
            <a:chExt cx="1276805" cy="449892"/>
          </a:xfrm>
        </p:grpSpPr>
        <p:sp>
          <p:nvSpPr>
            <p:cNvPr id="102" name="正方形/長方形 101">
              <a:extLst>
                <a:ext uri="{FF2B5EF4-FFF2-40B4-BE49-F238E27FC236}">
                  <a16:creationId xmlns:a16="http://schemas.microsoft.com/office/drawing/2014/main" id="{E9804EA2-F254-2282-B071-01B87053560F}"/>
                </a:ext>
              </a:extLst>
            </p:cNvPr>
            <p:cNvSpPr/>
            <p:nvPr/>
          </p:nvSpPr>
          <p:spPr>
            <a:xfrm>
              <a:off x="6954823" y="5133875"/>
              <a:ext cx="35966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他市区町村</a:t>
              </a:r>
            </a:p>
          </p:txBody>
        </p:sp>
        <p:sp>
          <p:nvSpPr>
            <p:cNvPr id="103" name="正方形/長方形 102">
              <a:extLst>
                <a:ext uri="{FF2B5EF4-FFF2-40B4-BE49-F238E27FC236}">
                  <a16:creationId xmlns:a16="http://schemas.microsoft.com/office/drawing/2014/main" id="{1A645339-5C89-2C6B-7BAC-63FDCFAF9F34}"/>
                </a:ext>
              </a:extLst>
            </p:cNvPr>
            <p:cNvSpPr/>
            <p:nvPr/>
          </p:nvSpPr>
          <p:spPr>
            <a:xfrm>
              <a:off x="7314487" y="5133875"/>
              <a:ext cx="91714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109" name="正方形/長方形 108">
            <a:extLst>
              <a:ext uri="{FF2B5EF4-FFF2-40B4-BE49-F238E27FC236}">
                <a16:creationId xmlns:a16="http://schemas.microsoft.com/office/drawing/2014/main" id="{E2D0620C-441A-6902-C154-AEF7B6B93099}"/>
              </a:ext>
            </a:extLst>
          </p:cNvPr>
          <p:cNvSpPr/>
          <p:nvPr/>
        </p:nvSpPr>
        <p:spPr>
          <a:xfrm>
            <a:off x="5422774" y="3127875"/>
            <a:ext cx="85066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＜標準オプション＞</a:t>
            </a:r>
          </a:p>
          <a:p>
            <a:r>
              <a:rPr kumimoji="1" lang="en-US" altLang="ja-JP" sz="500" b="1" dirty="0">
                <a:solidFill>
                  <a:srgbClr val="000000"/>
                </a:solidFill>
                <a:latin typeface="+mn-ea"/>
              </a:rPr>
              <a:t>294-3</a:t>
            </a:r>
            <a:r>
              <a:rPr kumimoji="1" lang="ja-JP" altLang="en-US" sz="500" b="1" dirty="0">
                <a:solidFill>
                  <a:srgbClr val="000000"/>
                </a:solidFill>
                <a:latin typeface="+mn-ea"/>
              </a:rPr>
              <a:t>通知</a:t>
            </a:r>
            <a:r>
              <a:rPr kumimoji="1" lang="en-US" altLang="ja-JP" sz="500" b="1" dirty="0">
                <a:solidFill>
                  <a:srgbClr val="000000"/>
                </a:solidFill>
                <a:latin typeface="+mn-ea"/>
              </a:rPr>
              <a:t>(</a:t>
            </a:r>
            <a:r>
              <a:rPr kumimoji="1" lang="ja-JP" altLang="en-US" sz="500" b="1" dirty="0">
                <a:solidFill>
                  <a:srgbClr val="000000"/>
                </a:solidFill>
                <a:latin typeface="+mn-ea"/>
              </a:rPr>
              <a:t>帳票</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grpSp>
        <p:nvGrpSpPr>
          <p:cNvPr id="42" name="グループ化 41">
            <a:extLst>
              <a:ext uri="{FF2B5EF4-FFF2-40B4-BE49-F238E27FC236}">
                <a16:creationId xmlns:a16="http://schemas.microsoft.com/office/drawing/2014/main" id="{88E09062-AAFC-2EAA-306D-353198B5909D}"/>
              </a:ext>
            </a:extLst>
          </p:cNvPr>
          <p:cNvGrpSpPr/>
          <p:nvPr/>
        </p:nvGrpSpPr>
        <p:grpSpPr>
          <a:xfrm>
            <a:off x="4648959" y="2259637"/>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966880ED-A65F-E558-DF18-96BA23D5168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9F83CF5F-2442-606E-54BC-44737FF558E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住登外課税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通知入力</a:t>
              </a:r>
            </a:p>
          </p:txBody>
        </p:sp>
      </p:grpSp>
      <p:grpSp>
        <p:nvGrpSpPr>
          <p:cNvPr id="24" name="グループ化 23">
            <a:extLst>
              <a:ext uri="{FF2B5EF4-FFF2-40B4-BE49-F238E27FC236}">
                <a16:creationId xmlns:a16="http://schemas.microsoft.com/office/drawing/2014/main" id="{DC3FB1B3-9543-F446-7F70-A1A06133DEC0}"/>
              </a:ext>
            </a:extLst>
          </p:cNvPr>
          <p:cNvGrpSpPr/>
          <p:nvPr/>
        </p:nvGrpSpPr>
        <p:grpSpPr>
          <a:xfrm>
            <a:off x="4467411" y="3361603"/>
            <a:ext cx="687184" cy="122657"/>
            <a:chOff x="4467411" y="3361603"/>
            <a:chExt cx="687184" cy="122657"/>
          </a:xfrm>
        </p:grpSpPr>
        <p:cxnSp>
          <p:nvCxnSpPr>
            <p:cNvPr id="110" name="直線矢印コネクタ 109">
              <a:extLst>
                <a:ext uri="{FF2B5EF4-FFF2-40B4-BE49-F238E27FC236}">
                  <a16:creationId xmlns:a16="http://schemas.microsoft.com/office/drawing/2014/main" id="{246AFF2D-0C52-2745-1CCB-71A717D90DBC}"/>
                </a:ext>
              </a:extLst>
            </p:cNvPr>
            <p:cNvCxnSpPr>
              <a:cxnSpLocks/>
              <a:stCxn id="122" idx="3"/>
              <a:endCxn id="40" idx="2"/>
            </p:cNvCxnSpPr>
            <p:nvPr/>
          </p:nvCxnSpPr>
          <p:spPr>
            <a:xfrm>
              <a:off x="4467411" y="3411448"/>
              <a:ext cx="68718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18" name="円弧 217">
              <a:extLst>
                <a:ext uri="{FF2B5EF4-FFF2-40B4-BE49-F238E27FC236}">
                  <a16:creationId xmlns:a16="http://schemas.microsoft.com/office/drawing/2014/main" id="{A8FBA583-0963-2BA2-8655-E0FC07770D74}"/>
                </a:ext>
              </a:extLst>
            </p:cNvPr>
            <p:cNvSpPr/>
            <p:nvPr/>
          </p:nvSpPr>
          <p:spPr>
            <a:xfrm>
              <a:off x="4892182" y="3361603"/>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grpSp>
        <p:nvGrpSpPr>
          <p:cNvPr id="23" name="グループ化 22">
            <a:extLst>
              <a:ext uri="{FF2B5EF4-FFF2-40B4-BE49-F238E27FC236}">
                <a16:creationId xmlns:a16="http://schemas.microsoft.com/office/drawing/2014/main" id="{34C68559-466C-3634-ECC0-40E5022CF7A2}"/>
              </a:ext>
            </a:extLst>
          </p:cNvPr>
          <p:cNvGrpSpPr/>
          <p:nvPr/>
        </p:nvGrpSpPr>
        <p:grpSpPr>
          <a:xfrm>
            <a:off x="6568239" y="3054012"/>
            <a:ext cx="956713" cy="564852"/>
            <a:chOff x="6568239" y="3054012"/>
            <a:chExt cx="956713" cy="564852"/>
          </a:xfrm>
        </p:grpSpPr>
        <p:pic>
          <p:nvPicPr>
            <p:cNvPr id="87" name="グラフィックス 86" descr="紙 枠線">
              <a:extLst>
                <a:ext uri="{FF2B5EF4-FFF2-40B4-BE49-F238E27FC236}">
                  <a16:creationId xmlns:a16="http://schemas.microsoft.com/office/drawing/2014/main" id="{A093656B-C254-0B86-1C11-968D9BDDAC6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903562" y="3054012"/>
              <a:ext cx="307340" cy="307340"/>
            </a:xfrm>
            <a:prstGeom prst="rect">
              <a:avLst/>
            </a:prstGeom>
          </p:spPr>
        </p:pic>
        <p:cxnSp>
          <p:nvCxnSpPr>
            <p:cNvPr id="93" name="直線矢印コネクタ 92">
              <a:extLst>
                <a:ext uri="{FF2B5EF4-FFF2-40B4-BE49-F238E27FC236}">
                  <a16:creationId xmlns:a16="http://schemas.microsoft.com/office/drawing/2014/main" id="{88BA9773-DA33-D11F-49CF-FB4F86F13056}"/>
                </a:ext>
              </a:extLst>
            </p:cNvPr>
            <p:cNvCxnSpPr>
              <a:cxnSpLocks/>
              <a:endCxn id="87" idx="1"/>
            </p:cNvCxnSpPr>
            <p:nvPr/>
          </p:nvCxnSpPr>
          <p:spPr>
            <a:xfrm>
              <a:off x="6568239" y="3207682"/>
              <a:ext cx="33532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16" name="正方形/長方形 115">
              <a:extLst>
                <a:ext uri="{FF2B5EF4-FFF2-40B4-BE49-F238E27FC236}">
                  <a16:creationId xmlns:a16="http://schemas.microsoft.com/office/drawing/2014/main" id="{2D9F9B64-C347-E5A0-3D37-1C952AF5E899}"/>
                </a:ext>
              </a:extLst>
            </p:cNvPr>
            <p:cNvSpPr/>
            <p:nvPr/>
          </p:nvSpPr>
          <p:spPr>
            <a:xfrm>
              <a:off x="6674285" y="3336411"/>
              <a:ext cx="85066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＜標準オプション＞</a:t>
              </a:r>
            </a:p>
            <a:p>
              <a:r>
                <a:rPr kumimoji="1" lang="en-US" altLang="ja-JP" sz="500" b="1" dirty="0">
                  <a:solidFill>
                    <a:srgbClr val="000000"/>
                  </a:solidFill>
                  <a:latin typeface="+mn-ea"/>
                </a:rPr>
                <a:t>294-3</a:t>
              </a:r>
              <a:r>
                <a:rPr kumimoji="1" lang="ja-JP" altLang="en-US" sz="500" b="1" dirty="0">
                  <a:solidFill>
                    <a:srgbClr val="000000"/>
                  </a:solidFill>
                  <a:latin typeface="+mn-ea"/>
                </a:rPr>
                <a:t>通知</a:t>
              </a:r>
              <a:r>
                <a:rPr kumimoji="1" lang="en-US" altLang="ja-JP" sz="500" b="1" dirty="0">
                  <a:solidFill>
                    <a:srgbClr val="000000"/>
                  </a:solidFill>
                  <a:latin typeface="+mn-ea"/>
                </a:rPr>
                <a:t>(</a:t>
              </a:r>
              <a:r>
                <a:rPr kumimoji="1" lang="ja-JP" altLang="en-US" sz="500" b="1" dirty="0">
                  <a:solidFill>
                    <a:srgbClr val="000000"/>
                  </a:solidFill>
                  <a:latin typeface="+mn-ea"/>
                </a:rPr>
                <a:t>帳票</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grpSp>
      <p:sp>
        <p:nvSpPr>
          <p:cNvPr id="117" name="正方形/長方形 116">
            <a:extLst>
              <a:ext uri="{FF2B5EF4-FFF2-40B4-BE49-F238E27FC236}">
                <a16:creationId xmlns:a16="http://schemas.microsoft.com/office/drawing/2014/main" id="{2B5B6F5F-5B34-EA48-5572-39932CF21674}"/>
              </a:ext>
            </a:extLst>
          </p:cNvPr>
          <p:cNvSpPr/>
          <p:nvPr/>
        </p:nvSpPr>
        <p:spPr>
          <a:xfrm>
            <a:off x="6059133" y="204743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送付して終了</a:t>
            </a:r>
          </a:p>
        </p:txBody>
      </p:sp>
      <p:grpSp>
        <p:nvGrpSpPr>
          <p:cNvPr id="20" name="グループ化 19">
            <a:extLst>
              <a:ext uri="{FF2B5EF4-FFF2-40B4-BE49-F238E27FC236}">
                <a16:creationId xmlns:a16="http://schemas.microsoft.com/office/drawing/2014/main" id="{36F4EB95-D815-E299-387A-B12C8279C117}"/>
              </a:ext>
            </a:extLst>
          </p:cNvPr>
          <p:cNvGrpSpPr/>
          <p:nvPr/>
        </p:nvGrpSpPr>
        <p:grpSpPr>
          <a:xfrm>
            <a:off x="4170090" y="3743928"/>
            <a:ext cx="914326" cy="564852"/>
            <a:chOff x="4170090" y="3743928"/>
            <a:chExt cx="914326" cy="564852"/>
          </a:xfrm>
        </p:grpSpPr>
        <p:grpSp>
          <p:nvGrpSpPr>
            <p:cNvPr id="123" name="グループ化 122">
              <a:extLst>
                <a:ext uri="{FF2B5EF4-FFF2-40B4-BE49-F238E27FC236}">
                  <a16:creationId xmlns:a16="http://schemas.microsoft.com/office/drawing/2014/main" id="{9C4E5BC0-2802-F7A9-0140-49CA87B677E6}"/>
                </a:ext>
              </a:extLst>
            </p:cNvPr>
            <p:cNvGrpSpPr/>
            <p:nvPr/>
          </p:nvGrpSpPr>
          <p:grpSpPr>
            <a:xfrm>
              <a:off x="4170090" y="3743928"/>
              <a:ext cx="642663" cy="307340"/>
              <a:chOff x="6819900" y="3303093"/>
              <a:chExt cx="642663" cy="307340"/>
            </a:xfrm>
          </p:grpSpPr>
          <p:pic>
            <p:nvPicPr>
              <p:cNvPr id="142" name="グラフィックス 141" descr="紙 枠線">
                <a:extLst>
                  <a:ext uri="{FF2B5EF4-FFF2-40B4-BE49-F238E27FC236}">
                    <a16:creationId xmlns:a16="http://schemas.microsoft.com/office/drawing/2014/main" id="{28CFD7B7-2AE0-3597-5630-9949BF03C07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155223" y="3303093"/>
                <a:ext cx="307340" cy="307340"/>
              </a:xfrm>
              <a:prstGeom prst="rect">
                <a:avLst/>
              </a:prstGeom>
            </p:spPr>
          </p:pic>
          <p:cxnSp>
            <p:nvCxnSpPr>
              <p:cNvPr id="143" name="直線矢印コネクタ 142">
                <a:extLst>
                  <a:ext uri="{FF2B5EF4-FFF2-40B4-BE49-F238E27FC236}">
                    <a16:creationId xmlns:a16="http://schemas.microsoft.com/office/drawing/2014/main" id="{57D5F7C9-A336-9240-84FD-848B2D050547}"/>
                  </a:ext>
                </a:extLst>
              </p:cNvPr>
              <p:cNvCxnSpPr>
                <a:cxnSpLocks/>
                <a:endCxn id="142" idx="1"/>
              </p:cNvCxnSpPr>
              <p:nvPr/>
            </p:nvCxnSpPr>
            <p:spPr>
              <a:xfrm>
                <a:off x="6819900" y="3456763"/>
                <a:ext cx="33532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sp>
          <p:nvSpPr>
            <p:cNvPr id="144" name="正方形/長方形 143">
              <a:extLst>
                <a:ext uri="{FF2B5EF4-FFF2-40B4-BE49-F238E27FC236}">
                  <a16:creationId xmlns:a16="http://schemas.microsoft.com/office/drawing/2014/main" id="{D19B7600-1E5C-CDCD-C4B1-42F511B5B71B}"/>
                </a:ext>
              </a:extLst>
            </p:cNvPr>
            <p:cNvSpPr/>
            <p:nvPr/>
          </p:nvSpPr>
          <p:spPr>
            <a:xfrm>
              <a:off x="4233749" y="4026327"/>
              <a:ext cx="85066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en-US" altLang="ja-JP" sz="500" b="1" dirty="0">
                  <a:solidFill>
                    <a:srgbClr val="000000"/>
                  </a:solidFill>
                  <a:latin typeface="+mn-ea"/>
                </a:rPr>
                <a:t>294-3</a:t>
              </a:r>
              <a:r>
                <a:rPr kumimoji="1" lang="ja-JP" altLang="en-US" sz="500" b="1" dirty="0">
                  <a:solidFill>
                    <a:srgbClr val="000000"/>
                  </a:solidFill>
                  <a:latin typeface="+mn-ea"/>
                </a:rPr>
                <a:t>通知</a:t>
              </a:r>
              <a:endParaRPr kumimoji="1" lang="en-US" altLang="ja-JP" sz="500" b="1" dirty="0">
                <a:solidFill>
                  <a:srgbClr val="000000"/>
                </a:solidFill>
                <a:latin typeface="+mn-ea"/>
              </a:endParaRPr>
            </a:p>
            <a:p>
              <a:pPr algn="ctr"/>
              <a:r>
                <a:rPr kumimoji="1" lang="en-US" altLang="ja-JP" sz="500" b="1" dirty="0">
                  <a:solidFill>
                    <a:srgbClr val="000000"/>
                  </a:solidFill>
                  <a:latin typeface="+mn-ea"/>
                </a:rPr>
                <a:t>(</a:t>
              </a:r>
              <a:r>
                <a:rPr kumimoji="1" lang="ja-JP" altLang="en-US" sz="500" b="1" dirty="0">
                  <a:solidFill>
                    <a:srgbClr val="000000"/>
                  </a:solidFill>
                  <a:latin typeface="+mn-ea"/>
                </a:rPr>
                <a:t>データ</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grpSp>
      <p:grpSp>
        <p:nvGrpSpPr>
          <p:cNvPr id="12" name="グループ化 11">
            <a:extLst>
              <a:ext uri="{FF2B5EF4-FFF2-40B4-BE49-F238E27FC236}">
                <a16:creationId xmlns:a16="http://schemas.microsoft.com/office/drawing/2014/main" id="{B866E277-A205-FE88-6301-67CDF6E47A3E}"/>
              </a:ext>
            </a:extLst>
          </p:cNvPr>
          <p:cNvGrpSpPr/>
          <p:nvPr/>
        </p:nvGrpSpPr>
        <p:grpSpPr>
          <a:xfrm>
            <a:off x="2246296" y="2848673"/>
            <a:ext cx="912957" cy="612904"/>
            <a:chOff x="2246296" y="2848673"/>
            <a:chExt cx="912957" cy="612904"/>
          </a:xfrm>
        </p:grpSpPr>
        <p:pic>
          <p:nvPicPr>
            <p:cNvPr id="19" name="グラフィックス 18" descr="紙 枠線">
              <a:extLst>
                <a:ext uri="{FF2B5EF4-FFF2-40B4-BE49-F238E27FC236}">
                  <a16:creationId xmlns:a16="http://schemas.microsoft.com/office/drawing/2014/main" id="{20B5504A-44A8-9619-4127-AE52E338BA4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528032" y="2848673"/>
              <a:ext cx="307340" cy="307340"/>
            </a:xfrm>
            <a:prstGeom prst="rect">
              <a:avLst/>
            </a:prstGeom>
          </p:spPr>
        </p:pic>
        <p:sp>
          <p:nvSpPr>
            <p:cNvPr id="21" name="正方形/長方形 20">
              <a:extLst>
                <a:ext uri="{FF2B5EF4-FFF2-40B4-BE49-F238E27FC236}">
                  <a16:creationId xmlns:a16="http://schemas.microsoft.com/office/drawing/2014/main" id="{94F39263-8C20-37D0-32B2-7121F3FCE089}"/>
                </a:ext>
              </a:extLst>
            </p:cNvPr>
            <p:cNvSpPr/>
            <p:nvPr/>
          </p:nvSpPr>
          <p:spPr>
            <a:xfrm>
              <a:off x="2308586" y="3127875"/>
              <a:ext cx="850667" cy="33370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r>
                <a:rPr kumimoji="1" lang="ja-JP" altLang="en-US" sz="500" b="1" dirty="0">
                  <a:solidFill>
                    <a:srgbClr val="000000"/>
                  </a:solidFill>
                  <a:latin typeface="+mn-ea"/>
                </a:rPr>
                <a:t>＜標準オプション＞</a:t>
              </a:r>
            </a:p>
            <a:p>
              <a:r>
                <a:rPr kumimoji="1" lang="en-US" altLang="ja-JP" sz="500" b="1" dirty="0">
                  <a:solidFill>
                    <a:srgbClr val="000000"/>
                  </a:solidFill>
                  <a:latin typeface="+mn-ea"/>
                </a:rPr>
                <a:t>294-3</a:t>
              </a:r>
              <a:r>
                <a:rPr kumimoji="1" lang="ja-JP" altLang="en-US" sz="500" b="1" dirty="0">
                  <a:solidFill>
                    <a:srgbClr val="000000"/>
                  </a:solidFill>
                  <a:latin typeface="+mn-ea"/>
                </a:rPr>
                <a:t>通知</a:t>
              </a:r>
            </a:p>
            <a:p>
              <a:r>
                <a:rPr kumimoji="1" lang="en-US" altLang="ja-JP" sz="500" b="1" dirty="0">
                  <a:solidFill>
                    <a:srgbClr val="000000"/>
                  </a:solidFill>
                  <a:latin typeface="+mn-ea"/>
                </a:rPr>
                <a:t>294-3</a:t>
              </a:r>
              <a:r>
                <a:rPr kumimoji="1" lang="ja-JP" altLang="en-US" sz="500" b="1" dirty="0">
                  <a:solidFill>
                    <a:srgbClr val="000000"/>
                  </a:solidFill>
                  <a:latin typeface="+mn-ea"/>
                </a:rPr>
                <a:t>通知発送者リスト</a:t>
              </a:r>
            </a:p>
          </p:txBody>
        </p:sp>
        <p:cxnSp>
          <p:nvCxnSpPr>
            <p:cNvPr id="146" name="直線矢印コネクタ 145">
              <a:extLst>
                <a:ext uri="{FF2B5EF4-FFF2-40B4-BE49-F238E27FC236}">
                  <a16:creationId xmlns:a16="http://schemas.microsoft.com/office/drawing/2014/main" id="{6A27119B-9B03-87F7-A788-711708A95FFA}"/>
                </a:ext>
              </a:extLst>
            </p:cNvPr>
            <p:cNvCxnSpPr>
              <a:cxnSpLocks/>
              <a:endCxn id="19" idx="1"/>
            </p:cNvCxnSpPr>
            <p:nvPr/>
          </p:nvCxnSpPr>
          <p:spPr>
            <a:xfrm>
              <a:off x="2246296" y="3002343"/>
              <a:ext cx="28173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sp>
        <p:nvSpPr>
          <p:cNvPr id="95" name="正方形/長方形 94">
            <a:extLst>
              <a:ext uri="{FF2B5EF4-FFF2-40B4-BE49-F238E27FC236}">
                <a16:creationId xmlns:a16="http://schemas.microsoft.com/office/drawing/2014/main" id="{ABB8FF68-8F5E-6E14-6CA2-B74DD06702B8}"/>
              </a:ext>
            </a:extLst>
          </p:cNvPr>
          <p:cNvSpPr/>
          <p:nvPr/>
        </p:nvSpPr>
        <p:spPr>
          <a:xfrm>
            <a:off x="6213815" y="3771772"/>
            <a:ext cx="712547"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通知</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
        <p:nvSpPr>
          <p:cNvPr id="6" name="ひし形 5">
            <a:extLst>
              <a:ext uri="{FF2B5EF4-FFF2-40B4-BE49-F238E27FC236}">
                <a16:creationId xmlns:a16="http://schemas.microsoft.com/office/drawing/2014/main" id="{35AA8862-EFC2-741F-F61D-1FB8A6780FB0}"/>
              </a:ext>
            </a:extLst>
          </p:cNvPr>
          <p:cNvSpPr/>
          <p:nvPr/>
        </p:nvSpPr>
        <p:spPr>
          <a:xfrm>
            <a:off x="3426620" y="2357009"/>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369782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359808-8868-B07E-5AC8-9CDC7A4D3400}"/>
            </a:ext>
          </a:extLst>
        </p:cNvPr>
        <p:cNvGrpSpPr/>
        <p:nvPr/>
      </p:nvGrpSpPr>
      <p:grpSpPr>
        <a:xfrm>
          <a:off x="0" y="0"/>
          <a:ext cx="0" cy="0"/>
          <a:chOff x="0" y="0"/>
          <a:chExt cx="0" cy="0"/>
        </a:xfrm>
      </p:grpSpPr>
      <p:grpSp>
        <p:nvGrpSpPr>
          <p:cNvPr id="85" name="グループ化 84">
            <a:extLst>
              <a:ext uri="{FF2B5EF4-FFF2-40B4-BE49-F238E27FC236}">
                <a16:creationId xmlns:a16="http://schemas.microsoft.com/office/drawing/2014/main" id="{61E0AAD5-679C-5E6E-897C-A331D34D85F6}"/>
              </a:ext>
            </a:extLst>
          </p:cNvPr>
          <p:cNvGrpSpPr/>
          <p:nvPr/>
        </p:nvGrpSpPr>
        <p:grpSpPr>
          <a:xfrm rot="5400000" flipV="1">
            <a:off x="5905276" y="2113226"/>
            <a:ext cx="1460846" cy="47531"/>
            <a:chOff x="8094132" y="5728204"/>
            <a:chExt cx="1460846" cy="47531"/>
          </a:xfrm>
        </p:grpSpPr>
        <p:cxnSp>
          <p:nvCxnSpPr>
            <p:cNvPr id="89" name="直線矢印コネクタ 88">
              <a:extLst>
                <a:ext uri="{FF2B5EF4-FFF2-40B4-BE49-F238E27FC236}">
                  <a16:creationId xmlns:a16="http://schemas.microsoft.com/office/drawing/2014/main" id="{CF2A9189-A8EE-88E5-61C7-83AF07F7DF59}"/>
                </a:ext>
              </a:extLst>
            </p:cNvPr>
            <p:cNvCxnSpPr>
              <a:cxnSpLocks/>
              <a:stCxn id="90" idx="6"/>
              <a:endCxn id="91" idx="0"/>
            </p:cNvCxnSpPr>
            <p:nvPr/>
          </p:nvCxnSpPr>
          <p:spPr>
            <a:xfrm rot="5400000" flipV="1">
              <a:off x="8848320" y="5045314"/>
              <a:ext cx="2" cy="141331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0" name="楕円 89">
              <a:extLst>
                <a:ext uri="{FF2B5EF4-FFF2-40B4-BE49-F238E27FC236}">
                  <a16:creationId xmlns:a16="http://schemas.microsoft.com/office/drawing/2014/main" id="{D1C882D5-954C-27BC-9BC0-17372A2423E3}"/>
                </a:ext>
              </a:extLst>
            </p:cNvPr>
            <p:cNvSpPr/>
            <p:nvPr/>
          </p:nvSpPr>
          <p:spPr>
            <a:xfrm>
              <a:off x="8094132"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1" name="二等辺三角形 90">
              <a:extLst>
                <a:ext uri="{FF2B5EF4-FFF2-40B4-BE49-F238E27FC236}">
                  <a16:creationId xmlns:a16="http://schemas.microsoft.com/office/drawing/2014/main" id="{C43AFA78-E84D-881D-4AC1-D21A1E9797FE}"/>
                </a:ext>
              </a:extLst>
            </p:cNvPr>
            <p:cNvSpPr/>
            <p:nvPr/>
          </p:nvSpPr>
          <p:spPr>
            <a:xfrm rot="5400000">
              <a:off x="9495731" y="571603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56" name="グループ化 55">
            <a:extLst>
              <a:ext uri="{FF2B5EF4-FFF2-40B4-BE49-F238E27FC236}">
                <a16:creationId xmlns:a16="http://schemas.microsoft.com/office/drawing/2014/main" id="{EE5ADF39-2C07-8AD2-642C-1879ADE95E51}"/>
              </a:ext>
            </a:extLst>
          </p:cNvPr>
          <p:cNvGrpSpPr/>
          <p:nvPr/>
        </p:nvGrpSpPr>
        <p:grpSpPr>
          <a:xfrm rot="16200000">
            <a:off x="4874213" y="2144876"/>
            <a:ext cx="1449231" cy="47531"/>
            <a:chOff x="8123082" y="5728204"/>
            <a:chExt cx="1449231" cy="47531"/>
          </a:xfrm>
        </p:grpSpPr>
        <p:cxnSp>
          <p:nvCxnSpPr>
            <p:cNvPr id="57" name="直線矢印コネクタ 56">
              <a:extLst>
                <a:ext uri="{FF2B5EF4-FFF2-40B4-BE49-F238E27FC236}">
                  <a16:creationId xmlns:a16="http://schemas.microsoft.com/office/drawing/2014/main" id="{41DE73C8-76A3-BCA1-CCD9-E69F2ABACC3C}"/>
                </a:ext>
              </a:extLst>
            </p:cNvPr>
            <p:cNvCxnSpPr>
              <a:cxnSpLocks/>
              <a:stCxn id="58" idx="6"/>
              <a:endCxn id="59" idx="0"/>
            </p:cNvCxnSpPr>
            <p:nvPr/>
          </p:nvCxnSpPr>
          <p:spPr>
            <a:xfrm rot="5400000" flipV="1">
              <a:off x="8871462" y="5051121"/>
              <a:ext cx="2" cy="140170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8EF354D6-A10D-E833-2EFF-4312003843BF}"/>
                </a:ext>
              </a:extLst>
            </p:cNvPr>
            <p:cNvSpPr/>
            <p:nvPr/>
          </p:nvSpPr>
          <p:spPr>
            <a:xfrm>
              <a:off x="8123082"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E12311FF-8E19-867F-5ED7-3D2F5FE1BE7F}"/>
                </a:ext>
              </a:extLst>
            </p:cNvPr>
            <p:cNvSpPr/>
            <p:nvPr/>
          </p:nvSpPr>
          <p:spPr>
            <a:xfrm rot="5400000">
              <a:off x="9513066" y="571603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56092FA6-8E7B-AE69-44AC-EAE4CDEDC9E1}"/>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9082A6AA-A364-165A-C0DD-39757521545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D26DD505-5F7B-0D5B-7E3B-A8AE6930925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08143A52-383B-D86E-2B88-1FA810362C57}"/>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698CD645-A5B4-7038-42DA-BB2818168C32}"/>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874DD9E5-C848-7396-CA04-75ED07CAF64E}"/>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43AA9687-80C2-049A-D959-FFB0A39180B1}"/>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未申告管理</a:t>
              </a:r>
            </a:p>
          </p:txBody>
        </p:sp>
        <p:sp>
          <p:nvSpPr>
            <p:cNvPr id="14" name="正方形/長方形 13">
              <a:extLst>
                <a:ext uri="{FF2B5EF4-FFF2-40B4-BE49-F238E27FC236}">
                  <a16:creationId xmlns:a16="http://schemas.microsoft.com/office/drawing/2014/main" id="{5F36911B-C168-30B7-7CD6-BF931B0BC12F}"/>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課税・台帳情報入力</a:t>
              </a:r>
              <a:r>
                <a:rPr kumimoji="1" lang="en-US" altLang="ja-JP" sz="1000" b="1" dirty="0">
                  <a:solidFill>
                    <a:schemeClr val="tx1"/>
                  </a:solidFill>
                  <a:latin typeface="+mn-ea"/>
                </a:rPr>
                <a:t>(</a:t>
              </a:r>
              <a:r>
                <a:rPr kumimoji="1" lang="ja-JP" altLang="en-US" sz="1000" b="1" dirty="0">
                  <a:solidFill>
                    <a:schemeClr val="tx1"/>
                  </a:solidFill>
                  <a:latin typeface="+mn-ea"/>
                </a:rPr>
                <a:t>随時分</a:t>
              </a:r>
              <a:r>
                <a:rPr kumimoji="1" lang="en-US" altLang="ja-JP" sz="1000" b="1" dirty="0">
                  <a:solidFill>
                    <a:schemeClr val="tx1"/>
                  </a:solidFill>
                  <a:latin typeface="+mn-ea"/>
                </a:rPr>
                <a:t>)</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6A08115D-0451-15B9-7542-12C118B6036E}"/>
              </a:ext>
            </a:extLst>
          </p:cNvPr>
          <p:cNvGrpSpPr/>
          <p:nvPr/>
        </p:nvGrpSpPr>
        <p:grpSpPr>
          <a:xfrm>
            <a:off x="331641" y="1889571"/>
            <a:ext cx="8480719" cy="2301429"/>
            <a:chOff x="4383024" y="977900"/>
            <a:chExt cx="8480719" cy="447033"/>
          </a:xfrm>
        </p:grpSpPr>
        <p:sp>
          <p:nvSpPr>
            <p:cNvPr id="17" name="正方形/長方形 16">
              <a:extLst>
                <a:ext uri="{FF2B5EF4-FFF2-40B4-BE49-F238E27FC236}">
                  <a16:creationId xmlns:a16="http://schemas.microsoft.com/office/drawing/2014/main" id="{4204523F-248E-B9D9-AEEF-F8DC10232439}"/>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43C4580F-2C08-95C8-B65F-51A165338C3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19" name="楕円 18">
            <a:extLst>
              <a:ext uri="{FF2B5EF4-FFF2-40B4-BE49-F238E27FC236}">
                <a16:creationId xmlns:a16="http://schemas.microsoft.com/office/drawing/2014/main" id="{3051711D-9699-39F5-CDEA-B4F1B7BFBFDA}"/>
              </a:ext>
            </a:extLst>
          </p:cNvPr>
          <p:cNvSpPr/>
          <p:nvPr/>
        </p:nvSpPr>
        <p:spPr>
          <a:xfrm>
            <a:off x="889744" y="2887285"/>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5" name="スライド番号プレースホルダー 54">
            <a:extLst>
              <a:ext uri="{FF2B5EF4-FFF2-40B4-BE49-F238E27FC236}">
                <a16:creationId xmlns:a16="http://schemas.microsoft.com/office/drawing/2014/main" id="{C931800E-D1FB-87FC-B02B-7928C2D41068}"/>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12</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C3AD9D6C-2C89-0E18-1157-AA869DC09884}"/>
              </a:ext>
            </a:extLst>
          </p:cNvPr>
          <p:cNvSpPr/>
          <p:nvPr/>
        </p:nvSpPr>
        <p:spPr>
          <a:xfrm>
            <a:off x="731932" y="319542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grpSp>
        <p:nvGrpSpPr>
          <p:cNvPr id="102" name="グループ化 101">
            <a:extLst>
              <a:ext uri="{FF2B5EF4-FFF2-40B4-BE49-F238E27FC236}">
                <a16:creationId xmlns:a16="http://schemas.microsoft.com/office/drawing/2014/main" id="{3C2670CA-048B-3D43-7050-943B9E28B8B3}"/>
              </a:ext>
            </a:extLst>
          </p:cNvPr>
          <p:cNvGrpSpPr/>
          <p:nvPr/>
        </p:nvGrpSpPr>
        <p:grpSpPr>
          <a:xfrm>
            <a:off x="1573899" y="2805910"/>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DC98BE8B-868E-8E36-0795-4D6B92EC9CC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09D59FB5-F4AF-ED13-C03E-B8A4E240645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未申告者対象抽出</a:t>
              </a:r>
            </a:p>
          </p:txBody>
        </p:sp>
      </p:grpSp>
      <p:grpSp>
        <p:nvGrpSpPr>
          <p:cNvPr id="23" name="グループ化 22">
            <a:extLst>
              <a:ext uri="{FF2B5EF4-FFF2-40B4-BE49-F238E27FC236}">
                <a16:creationId xmlns:a16="http://schemas.microsoft.com/office/drawing/2014/main" id="{4BE5805A-E208-3F2F-2E79-7BA7552DF80A}"/>
              </a:ext>
            </a:extLst>
          </p:cNvPr>
          <p:cNvGrpSpPr/>
          <p:nvPr/>
        </p:nvGrpSpPr>
        <p:grpSpPr>
          <a:xfrm>
            <a:off x="1584023" y="4502659"/>
            <a:ext cx="575637" cy="451948"/>
            <a:chOff x="5274238" y="5435536"/>
            <a:chExt cx="439201" cy="345439"/>
          </a:xfrm>
        </p:grpSpPr>
        <p:sp>
          <p:nvSpPr>
            <p:cNvPr id="24" name="フローチャート: 磁気ディスク 23">
              <a:extLst>
                <a:ext uri="{FF2B5EF4-FFF2-40B4-BE49-F238E27FC236}">
                  <a16:creationId xmlns:a16="http://schemas.microsoft.com/office/drawing/2014/main" id="{193DC624-A38B-FA99-B86E-3849C88AC30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5" name="円弧 24">
              <a:extLst>
                <a:ext uri="{FF2B5EF4-FFF2-40B4-BE49-F238E27FC236}">
                  <a16:creationId xmlns:a16="http://schemas.microsoft.com/office/drawing/2014/main" id="{B694B40C-9371-3587-8D3F-97EC1D16120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048024ED-97A7-7E79-03AE-7C7D500BB3B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3" name="直線矢印コネクタ 32">
            <a:extLst>
              <a:ext uri="{FF2B5EF4-FFF2-40B4-BE49-F238E27FC236}">
                <a16:creationId xmlns:a16="http://schemas.microsoft.com/office/drawing/2014/main" id="{F2E42BE8-E661-A565-E6CC-9BB0997CE543}"/>
              </a:ext>
            </a:extLst>
          </p:cNvPr>
          <p:cNvCxnSpPr>
            <a:cxnSpLocks/>
            <a:stCxn id="24" idx="1"/>
            <a:endCxn id="22" idx="2"/>
          </p:cNvCxnSpPr>
          <p:nvPr/>
        </p:nvCxnSpPr>
        <p:spPr>
          <a:xfrm flipH="1" flipV="1">
            <a:off x="1871841"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149ED0D7-5FD8-A42A-743E-C71B3A16131A}"/>
              </a:ext>
            </a:extLst>
          </p:cNvPr>
          <p:cNvCxnSpPr>
            <a:cxnSpLocks/>
            <a:stCxn id="19" idx="6"/>
            <a:endCxn id="22" idx="1"/>
          </p:cNvCxnSpPr>
          <p:nvPr/>
        </p:nvCxnSpPr>
        <p:spPr>
          <a:xfrm>
            <a:off x="1195744" y="3040285"/>
            <a:ext cx="37815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8" name="グループ化 127">
            <a:extLst>
              <a:ext uri="{FF2B5EF4-FFF2-40B4-BE49-F238E27FC236}">
                <a16:creationId xmlns:a16="http://schemas.microsoft.com/office/drawing/2014/main" id="{36C09AFF-28E4-2D2C-DD7A-B159CFF1E81D}"/>
              </a:ext>
            </a:extLst>
          </p:cNvPr>
          <p:cNvGrpSpPr/>
          <p:nvPr/>
        </p:nvGrpSpPr>
        <p:grpSpPr>
          <a:xfrm>
            <a:off x="2015475" y="4887979"/>
            <a:ext cx="752658" cy="404654"/>
            <a:chOff x="2261244" y="4907280"/>
            <a:chExt cx="752658" cy="404654"/>
          </a:xfrm>
        </p:grpSpPr>
        <p:cxnSp>
          <p:nvCxnSpPr>
            <p:cNvPr id="46" name="直線矢印コネクタ 45">
              <a:extLst>
                <a:ext uri="{FF2B5EF4-FFF2-40B4-BE49-F238E27FC236}">
                  <a16:creationId xmlns:a16="http://schemas.microsoft.com/office/drawing/2014/main" id="{C344E274-DE7A-757F-740B-C7011F23FB3B}"/>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C797E5EA-02A2-E23A-A367-47D074C1C46F}"/>
                </a:ext>
              </a:extLst>
            </p:cNvPr>
            <p:cNvGrpSpPr/>
            <p:nvPr/>
          </p:nvGrpSpPr>
          <p:grpSpPr>
            <a:xfrm>
              <a:off x="2383864" y="5013166"/>
              <a:ext cx="69614" cy="298768"/>
              <a:chOff x="2439407" y="2962964"/>
              <a:chExt cx="69614" cy="428983"/>
            </a:xfrm>
          </p:grpSpPr>
          <p:cxnSp>
            <p:nvCxnSpPr>
              <p:cNvPr id="51" name="直線コネクタ 50">
                <a:extLst>
                  <a:ext uri="{FF2B5EF4-FFF2-40B4-BE49-F238E27FC236}">
                    <a16:creationId xmlns:a16="http://schemas.microsoft.com/office/drawing/2014/main" id="{C47FECB8-82B9-A039-3DB5-5699D127D21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A22CC5D7-2D18-0F66-EBEA-AFFCA21DA6F7}"/>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6794BE69-66D9-F24C-607F-6179CF46647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2FCF07DA-DAAE-E6FC-856A-003459CBB53F}"/>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10" name="直線矢印コネクタ 109">
            <a:extLst>
              <a:ext uri="{FF2B5EF4-FFF2-40B4-BE49-F238E27FC236}">
                <a16:creationId xmlns:a16="http://schemas.microsoft.com/office/drawing/2014/main" id="{914F4DB6-55AB-CE0F-4DE2-BA5DBF1EDF31}"/>
              </a:ext>
            </a:extLst>
          </p:cNvPr>
          <p:cNvCxnSpPr>
            <a:cxnSpLocks/>
            <a:stCxn id="22" idx="3"/>
            <a:endCxn id="74" idx="1"/>
          </p:cNvCxnSpPr>
          <p:nvPr/>
        </p:nvCxnSpPr>
        <p:spPr>
          <a:xfrm>
            <a:off x="2169783" y="3040285"/>
            <a:ext cx="55352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0475A917-1C9B-4135-4DC9-948A9FA04048}"/>
              </a:ext>
            </a:extLst>
          </p:cNvPr>
          <p:cNvSpPr/>
          <p:nvPr/>
        </p:nvSpPr>
        <p:spPr>
          <a:xfrm>
            <a:off x="6758568" y="5505450"/>
            <a:ext cx="2053792" cy="83947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コメント</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該当する機能要件</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ja-JP" altLang="en-US" sz="500" b="1" dirty="0">
                <a:solidFill>
                  <a:srgbClr val="000000"/>
                </a:solidFill>
                <a:latin typeface="游ゴシック" panose="020B0400000000000000" pitchFamily="50" charset="-128"/>
                <a:ea typeface="游ゴシック" panose="020B0400000000000000" pitchFamily="50" charset="-128"/>
              </a:rPr>
              <a:t>①</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en-US" altLang="ja-JP" sz="500" b="1" dirty="0">
                <a:solidFill>
                  <a:srgbClr val="0066CC"/>
                </a:solidFill>
                <a:latin typeface="游ゴシック" panose="020B0400000000000000" pitchFamily="50" charset="-128"/>
                <a:ea typeface="游ゴシック" panose="020B0400000000000000" pitchFamily="50" charset="-128"/>
              </a:rPr>
              <a:t>3.1.1</a:t>
            </a:r>
            <a:r>
              <a:rPr kumimoji="1" lang="ja-JP" altLang="en-US" sz="500" b="1" dirty="0">
                <a:solidFill>
                  <a:srgbClr val="0066CC"/>
                </a:solidFill>
                <a:latin typeface="游ゴシック" panose="020B0400000000000000" pitchFamily="50" charset="-128"/>
                <a:ea typeface="游ゴシック" panose="020B0400000000000000" pitchFamily="50" charset="-128"/>
              </a:rPr>
              <a:t>　未申告者管理</a:t>
            </a:r>
          </a:p>
          <a:p>
            <a:r>
              <a:rPr kumimoji="1" lang="en-US" altLang="ja-JP" sz="500" b="1" dirty="0">
                <a:solidFill>
                  <a:srgbClr val="000000"/>
                </a:solidFill>
                <a:latin typeface="游ゴシック" panose="020B0400000000000000" pitchFamily="50" charset="-128"/>
                <a:ea typeface="游ゴシック" panose="020B0400000000000000" pitchFamily="50" charset="-128"/>
              </a:rPr>
              <a:t>3.1.2</a:t>
            </a:r>
            <a:r>
              <a:rPr kumimoji="1" lang="ja-JP" altLang="en-US" sz="500" b="1" dirty="0">
                <a:solidFill>
                  <a:srgbClr val="000000"/>
                </a:solidFill>
                <a:latin typeface="游ゴシック" panose="020B0400000000000000" pitchFamily="50" charset="-128"/>
                <a:ea typeface="游ゴシック" panose="020B0400000000000000" pitchFamily="50" charset="-128"/>
              </a:rPr>
              <a:t>　未申告者管理</a:t>
            </a:r>
          </a:p>
          <a:p>
            <a:r>
              <a:rPr kumimoji="1" lang="en-US" altLang="ja-JP" sz="500" b="1" dirty="0">
                <a:solidFill>
                  <a:srgbClr val="0066CC"/>
                </a:solidFill>
                <a:latin typeface="游ゴシック" panose="020B0400000000000000" pitchFamily="50" charset="-128"/>
                <a:ea typeface="游ゴシック" panose="020B0400000000000000" pitchFamily="50" charset="-128"/>
              </a:rPr>
              <a:t>3.1.3</a:t>
            </a:r>
            <a:r>
              <a:rPr kumimoji="1" lang="ja-JP" altLang="en-US" sz="500" b="1" dirty="0">
                <a:solidFill>
                  <a:srgbClr val="0066CC"/>
                </a:solidFill>
                <a:latin typeface="游ゴシック" panose="020B0400000000000000" pitchFamily="50" charset="-128"/>
                <a:ea typeface="游ゴシック" panose="020B0400000000000000" pitchFamily="50" charset="-128"/>
              </a:rPr>
              <a:t>　未申告者管理</a:t>
            </a:r>
          </a:p>
          <a:p>
            <a:r>
              <a:rPr kumimoji="1" lang="en-US" altLang="ja-JP" sz="500" b="1" dirty="0">
                <a:solidFill>
                  <a:srgbClr val="000000"/>
                </a:solidFill>
                <a:latin typeface="游ゴシック" panose="020B0400000000000000" pitchFamily="50" charset="-128"/>
                <a:ea typeface="游ゴシック" panose="020B0400000000000000" pitchFamily="50" charset="-128"/>
              </a:rPr>
              <a:t>3.1.4</a:t>
            </a:r>
            <a:r>
              <a:rPr kumimoji="1" lang="ja-JP" altLang="en-US" sz="500" b="1" dirty="0">
                <a:solidFill>
                  <a:srgbClr val="000000"/>
                </a:solidFill>
                <a:latin typeface="游ゴシック" panose="020B0400000000000000" pitchFamily="50" charset="-128"/>
                <a:ea typeface="游ゴシック" panose="020B0400000000000000" pitchFamily="50" charset="-128"/>
              </a:rPr>
              <a:t>　未申告者管理</a:t>
            </a:r>
          </a:p>
          <a:p>
            <a:r>
              <a:rPr kumimoji="1" lang="ja-JP" altLang="en-US" sz="500" b="1" dirty="0">
                <a:solidFill>
                  <a:srgbClr val="000000"/>
                </a:solidFill>
                <a:latin typeface="游ゴシック" panose="020B0400000000000000" pitchFamily="50" charset="-128"/>
                <a:ea typeface="游ゴシック" panose="020B0400000000000000" pitchFamily="50" charset="-128"/>
              </a:rPr>
              <a:t>②</a:t>
            </a:r>
            <a:r>
              <a:rPr kumimoji="1" lang="en-US" altLang="ja-JP" sz="500" b="1" dirty="0">
                <a:solidFill>
                  <a:srgbClr val="000000"/>
                </a:solidFill>
                <a:latin typeface="游ゴシック" panose="020B0400000000000000" pitchFamily="50" charset="-128"/>
                <a:ea typeface="游ゴシック" panose="020B0400000000000000" pitchFamily="50" charset="-128"/>
              </a:rPr>
              <a:t>3.1.5</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3.1.8</a:t>
            </a:r>
            <a:r>
              <a:rPr kumimoji="1" lang="ja-JP" altLang="en-US" sz="500" b="1" dirty="0">
                <a:solidFill>
                  <a:srgbClr val="000000"/>
                </a:solidFill>
                <a:latin typeface="游ゴシック" panose="020B0400000000000000" pitchFamily="50" charset="-128"/>
                <a:ea typeface="游ゴシック" panose="020B0400000000000000" pitchFamily="50" charset="-128"/>
              </a:rPr>
              <a:t>　未申告案内通知書</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催告書</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・簡易申告書等作成</a:t>
            </a:r>
          </a:p>
          <a:p>
            <a:r>
              <a:rPr kumimoji="1" lang="ja-JP" altLang="en-US" sz="500" b="1" dirty="0">
                <a:solidFill>
                  <a:srgbClr val="000000"/>
                </a:solidFill>
                <a:latin typeface="游ゴシック" panose="020B0400000000000000" pitchFamily="50" charset="-128"/>
                <a:ea typeface="游ゴシック" panose="020B0400000000000000" pitchFamily="50" charset="-128"/>
              </a:rPr>
              <a:t>③</a:t>
            </a:r>
            <a:r>
              <a:rPr kumimoji="1" lang="en-US" altLang="ja-JP" sz="500" b="1" dirty="0">
                <a:solidFill>
                  <a:srgbClr val="000000"/>
                </a:solidFill>
                <a:latin typeface="游ゴシック" panose="020B0400000000000000" pitchFamily="50" charset="-128"/>
                <a:ea typeface="游ゴシック" panose="020B0400000000000000" pitchFamily="50" charset="-128"/>
              </a:rPr>
              <a:t>3.1.9</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3.1.10</a:t>
            </a:r>
            <a:r>
              <a:rPr kumimoji="1" lang="ja-JP" altLang="en-US" sz="500" b="1" dirty="0">
                <a:solidFill>
                  <a:srgbClr val="000000"/>
                </a:solidFill>
                <a:latin typeface="游ゴシック" panose="020B0400000000000000" pitchFamily="50" charset="-128"/>
                <a:ea typeface="游ゴシック" panose="020B0400000000000000" pitchFamily="50" charset="-128"/>
              </a:rPr>
              <a:t>　申告情報管理</a:t>
            </a:r>
          </a:p>
        </p:txBody>
      </p:sp>
      <p:cxnSp>
        <p:nvCxnSpPr>
          <p:cNvPr id="160" name="直線矢印コネクタ 159">
            <a:extLst>
              <a:ext uri="{FF2B5EF4-FFF2-40B4-BE49-F238E27FC236}">
                <a16:creationId xmlns:a16="http://schemas.microsoft.com/office/drawing/2014/main" id="{FE628FD4-DC3F-78C2-6A14-AD2DEEC409D1}"/>
              </a:ext>
            </a:extLst>
          </p:cNvPr>
          <p:cNvCxnSpPr>
            <a:cxnSpLocks/>
            <a:stCxn id="6" idx="3"/>
            <a:endCxn id="54" idx="2"/>
          </p:cNvCxnSpPr>
          <p:nvPr/>
        </p:nvCxnSpPr>
        <p:spPr>
          <a:xfrm>
            <a:off x="4703755" y="3040285"/>
            <a:ext cx="74207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 name="グループ化 3">
            <a:extLst>
              <a:ext uri="{FF2B5EF4-FFF2-40B4-BE49-F238E27FC236}">
                <a16:creationId xmlns:a16="http://schemas.microsoft.com/office/drawing/2014/main" id="{757AB67B-3E7C-A49A-484C-38BCCEA81F6C}"/>
              </a:ext>
            </a:extLst>
          </p:cNvPr>
          <p:cNvGrpSpPr/>
          <p:nvPr/>
        </p:nvGrpSpPr>
        <p:grpSpPr>
          <a:xfrm>
            <a:off x="4116340" y="2811529"/>
            <a:ext cx="587415" cy="457512"/>
            <a:chOff x="5266944" y="2798826"/>
            <a:chExt cx="455771" cy="301859"/>
          </a:xfrm>
        </p:grpSpPr>
        <p:sp>
          <p:nvSpPr>
            <p:cNvPr id="6" name="四角形: 角を丸くする 5">
              <a:extLst>
                <a:ext uri="{FF2B5EF4-FFF2-40B4-BE49-F238E27FC236}">
                  <a16:creationId xmlns:a16="http://schemas.microsoft.com/office/drawing/2014/main" id="{1A61BF8C-24D6-296E-8E72-8BD28DBF98A8}"/>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封入・封緘</a:t>
              </a:r>
            </a:p>
          </p:txBody>
        </p:sp>
        <p:pic>
          <p:nvPicPr>
            <p:cNvPr id="12" name="グラフィックス 11" descr="挙手 枠線">
              <a:extLst>
                <a:ext uri="{FF2B5EF4-FFF2-40B4-BE49-F238E27FC236}">
                  <a16:creationId xmlns:a16="http://schemas.microsoft.com/office/drawing/2014/main" id="{6D2FE6C0-C9EC-146C-0509-87EF9B4555A5}"/>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45" name="グループ化 44">
            <a:extLst>
              <a:ext uri="{FF2B5EF4-FFF2-40B4-BE49-F238E27FC236}">
                <a16:creationId xmlns:a16="http://schemas.microsoft.com/office/drawing/2014/main" id="{8490E954-3384-1191-2D85-34F3912790C0}"/>
              </a:ext>
            </a:extLst>
          </p:cNvPr>
          <p:cNvGrpSpPr/>
          <p:nvPr/>
        </p:nvGrpSpPr>
        <p:grpSpPr>
          <a:xfrm>
            <a:off x="6482699" y="2887285"/>
            <a:ext cx="306000" cy="306000"/>
            <a:chOff x="2800403" y="4055471"/>
            <a:chExt cx="182044" cy="182044"/>
          </a:xfrm>
        </p:grpSpPr>
        <p:sp>
          <p:nvSpPr>
            <p:cNvPr id="47" name="楕円 46">
              <a:extLst>
                <a:ext uri="{FF2B5EF4-FFF2-40B4-BE49-F238E27FC236}">
                  <a16:creationId xmlns:a16="http://schemas.microsoft.com/office/drawing/2014/main" id="{541F47B1-F781-D364-6664-E429677E396F}"/>
                </a:ext>
              </a:extLst>
            </p:cNvPr>
            <p:cNvSpPr/>
            <p:nvPr/>
          </p:nvSpPr>
          <p:spPr>
            <a:xfrm>
              <a:off x="2800403" y="4055471"/>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48" name="グラフィックス 47" descr="封筒 枠線">
              <a:extLst>
                <a:ext uri="{FF2B5EF4-FFF2-40B4-BE49-F238E27FC236}">
                  <a16:creationId xmlns:a16="http://schemas.microsoft.com/office/drawing/2014/main" id="{F96DD3C9-26D1-4EDB-C882-51952CE1FF8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812225" y="4067293"/>
              <a:ext cx="158400" cy="158400"/>
            </a:xfrm>
            <a:prstGeom prst="rect">
              <a:avLst/>
            </a:prstGeom>
          </p:spPr>
        </p:pic>
      </p:grpSp>
      <p:sp>
        <p:nvSpPr>
          <p:cNvPr id="151" name="正方形/長方形 150">
            <a:extLst>
              <a:ext uri="{FF2B5EF4-FFF2-40B4-BE49-F238E27FC236}">
                <a16:creationId xmlns:a16="http://schemas.microsoft.com/office/drawing/2014/main" id="{52998739-5AE0-840A-A770-D2CA416D9273}"/>
              </a:ext>
            </a:extLst>
          </p:cNvPr>
          <p:cNvSpPr/>
          <p:nvPr/>
        </p:nvSpPr>
        <p:spPr>
          <a:xfrm>
            <a:off x="5250222" y="204843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5" name="グループ化 4">
            <a:extLst>
              <a:ext uri="{FF2B5EF4-FFF2-40B4-BE49-F238E27FC236}">
                <a16:creationId xmlns:a16="http://schemas.microsoft.com/office/drawing/2014/main" id="{0ADAE54B-1857-4EB2-4E38-ED019BC99ADB}"/>
              </a:ext>
            </a:extLst>
          </p:cNvPr>
          <p:cNvGrpSpPr/>
          <p:nvPr/>
        </p:nvGrpSpPr>
        <p:grpSpPr>
          <a:xfrm>
            <a:off x="4532815" y="1463514"/>
            <a:ext cx="1171443" cy="516572"/>
            <a:chOff x="4532815" y="1463514"/>
            <a:chExt cx="1171443" cy="516572"/>
          </a:xfrm>
        </p:grpSpPr>
        <p:pic>
          <p:nvPicPr>
            <p:cNvPr id="32" name="グラフィックス 31" descr="紙 枠線">
              <a:extLst>
                <a:ext uri="{FF2B5EF4-FFF2-40B4-BE49-F238E27FC236}">
                  <a16:creationId xmlns:a16="http://schemas.microsoft.com/office/drawing/2014/main" id="{6B8C09CE-0AF1-EFB7-B713-226938F69F8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688545" y="1463514"/>
              <a:ext cx="260934" cy="260934"/>
            </a:xfrm>
            <a:prstGeom prst="rect">
              <a:avLst/>
            </a:prstGeom>
          </p:spPr>
        </p:pic>
        <p:sp>
          <p:nvSpPr>
            <p:cNvPr id="152" name="正方形/長方形 151">
              <a:extLst>
                <a:ext uri="{FF2B5EF4-FFF2-40B4-BE49-F238E27FC236}">
                  <a16:creationId xmlns:a16="http://schemas.microsoft.com/office/drawing/2014/main" id="{8E37047F-E401-EA67-F27A-DF97793A123A}"/>
                </a:ext>
              </a:extLst>
            </p:cNvPr>
            <p:cNvSpPr/>
            <p:nvPr/>
          </p:nvSpPr>
          <p:spPr>
            <a:xfrm>
              <a:off x="4532815" y="1697633"/>
              <a:ext cx="117144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rgbClr val="000000"/>
                  </a:solidFill>
                  <a:latin typeface="+mn-ea"/>
                </a:rPr>
                <a:t>未申告通知書</a:t>
              </a:r>
            </a:p>
            <a:p>
              <a:r>
                <a:rPr kumimoji="1" lang="ja-JP" altLang="en-US" sz="500" b="1" dirty="0">
                  <a:solidFill>
                    <a:srgbClr val="000000"/>
                  </a:solidFill>
                  <a:latin typeface="+mn-ea"/>
                </a:rPr>
                <a:t>住民税申告書</a:t>
              </a:r>
              <a:r>
                <a:rPr kumimoji="1" lang="en-US" altLang="ja-JP" sz="500" b="1" dirty="0">
                  <a:solidFill>
                    <a:srgbClr val="000000"/>
                  </a:solidFill>
                  <a:latin typeface="+mn-ea"/>
                </a:rPr>
                <a:t>(</a:t>
              </a:r>
              <a:r>
                <a:rPr kumimoji="1" lang="ja-JP" altLang="en-US" sz="500" b="1" dirty="0">
                  <a:solidFill>
                    <a:srgbClr val="000000"/>
                  </a:solidFill>
                  <a:latin typeface="+mn-ea"/>
                </a:rPr>
                <a:t>または簡易申告書</a:t>
              </a:r>
              <a:r>
                <a:rPr kumimoji="1" lang="en-US" altLang="ja-JP" sz="500" b="1" dirty="0">
                  <a:solidFill>
                    <a:srgbClr val="000000"/>
                  </a:solidFill>
                  <a:latin typeface="+mn-ea"/>
                </a:rPr>
                <a:t>)</a:t>
              </a:r>
              <a:endParaRPr kumimoji="1" lang="ja-JP" altLang="en-US" sz="500" b="1" dirty="0">
                <a:solidFill>
                  <a:srgbClr val="000000"/>
                </a:solidFill>
                <a:latin typeface="+mn-ea"/>
              </a:endParaRPr>
            </a:p>
            <a:p>
              <a:endParaRPr kumimoji="1" lang="ja-JP" altLang="en-US" sz="500" b="1" dirty="0">
                <a:solidFill>
                  <a:schemeClr val="tx1"/>
                </a:solidFill>
                <a:latin typeface="+mn-ea"/>
              </a:endParaRPr>
            </a:p>
          </p:txBody>
        </p:sp>
        <p:cxnSp>
          <p:nvCxnSpPr>
            <p:cNvPr id="155" name="直線矢印コネクタ 154">
              <a:extLst>
                <a:ext uri="{FF2B5EF4-FFF2-40B4-BE49-F238E27FC236}">
                  <a16:creationId xmlns:a16="http://schemas.microsoft.com/office/drawing/2014/main" id="{85AED9B9-77C7-5D4C-F9FA-6FE511E05E12}"/>
                </a:ext>
              </a:extLst>
            </p:cNvPr>
            <p:cNvCxnSpPr>
              <a:cxnSpLocks/>
              <a:stCxn id="32" idx="3"/>
            </p:cNvCxnSpPr>
            <p:nvPr/>
          </p:nvCxnSpPr>
          <p:spPr>
            <a:xfrm>
              <a:off x="4949479" y="1593981"/>
              <a:ext cx="64755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72" name="グループ化 71">
            <a:extLst>
              <a:ext uri="{FF2B5EF4-FFF2-40B4-BE49-F238E27FC236}">
                <a16:creationId xmlns:a16="http://schemas.microsoft.com/office/drawing/2014/main" id="{B4A803AA-1E53-2A23-2D80-17B9C911023E}"/>
              </a:ext>
            </a:extLst>
          </p:cNvPr>
          <p:cNvGrpSpPr/>
          <p:nvPr/>
        </p:nvGrpSpPr>
        <p:grpSpPr>
          <a:xfrm>
            <a:off x="2723303" y="2805910"/>
            <a:ext cx="595884" cy="468750"/>
            <a:chOff x="2420174" y="2805910"/>
            <a:chExt cx="595884" cy="468750"/>
          </a:xfrm>
        </p:grpSpPr>
        <p:pic>
          <p:nvPicPr>
            <p:cNvPr id="73" name="グラフィックス 72" descr="ユーザー 枠線">
              <a:extLst>
                <a:ext uri="{FF2B5EF4-FFF2-40B4-BE49-F238E27FC236}">
                  <a16:creationId xmlns:a16="http://schemas.microsoft.com/office/drawing/2014/main" id="{62E51499-3010-25DD-6960-F771E25BE56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4" name="四角形: 角を丸くする 73">
              <a:extLst>
                <a:ext uri="{FF2B5EF4-FFF2-40B4-BE49-F238E27FC236}">
                  <a16:creationId xmlns:a16="http://schemas.microsoft.com/office/drawing/2014/main" id="{62CBE0DE-3AF6-3DCD-2ADA-45E34896458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申告案内通知</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作成・出力</a:t>
              </a:r>
            </a:p>
          </p:txBody>
        </p:sp>
      </p:grpSp>
      <p:grpSp>
        <p:nvGrpSpPr>
          <p:cNvPr id="75" name="グループ化 74">
            <a:extLst>
              <a:ext uri="{FF2B5EF4-FFF2-40B4-BE49-F238E27FC236}">
                <a16:creationId xmlns:a16="http://schemas.microsoft.com/office/drawing/2014/main" id="{665B58A0-2148-6C3C-9D70-E93CC38BC12B}"/>
              </a:ext>
            </a:extLst>
          </p:cNvPr>
          <p:cNvGrpSpPr/>
          <p:nvPr/>
        </p:nvGrpSpPr>
        <p:grpSpPr>
          <a:xfrm>
            <a:off x="2733427" y="4502659"/>
            <a:ext cx="575637" cy="451948"/>
            <a:chOff x="5274238" y="5435536"/>
            <a:chExt cx="439201" cy="345439"/>
          </a:xfrm>
        </p:grpSpPr>
        <p:sp>
          <p:nvSpPr>
            <p:cNvPr id="76" name="フローチャート: 磁気ディスク 75">
              <a:extLst>
                <a:ext uri="{FF2B5EF4-FFF2-40B4-BE49-F238E27FC236}">
                  <a16:creationId xmlns:a16="http://schemas.microsoft.com/office/drawing/2014/main" id="{0323DB58-3F65-E6E5-680B-CD99011A1A4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77" name="円弧 76">
              <a:extLst>
                <a:ext uri="{FF2B5EF4-FFF2-40B4-BE49-F238E27FC236}">
                  <a16:creationId xmlns:a16="http://schemas.microsoft.com/office/drawing/2014/main" id="{F0C1FFE9-F83F-8DA5-C8DF-77EE7DAAC0E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8" name="円弧 77">
              <a:extLst>
                <a:ext uri="{FF2B5EF4-FFF2-40B4-BE49-F238E27FC236}">
                  <a16:creationId xmlns:a16="http://schemas.microsoft.com/office/drawing/2014/main" id="{645158A4-41AB-8078-B302-FA36FF9F430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79" name="直線矢印コネクタ 78">
            <a:extLst>
              <a:ext uri="{FF2B5EF4-FFF2-40B4-BE49-F238E27FC236}">
                <a16:creationId xmlns:a16="http://schemas.microsoft.com/office/drawing/2014/main" id="{6D78DE44-88C5-C45D-2D04-F6C13E80DCA7}"/>
              </a:ext>
            </a:extLst>
          </p:cNvPr>
          <p:cNvCxnSpPr>
            <a:cxnSpLocks/>
            <a:stCxn id="76" idx="1"/>
            <a:endCxn id="74" idx="2"/>
          </p:cNvCxnSpPr>
          <p:nvPr/>
        </p:nvCxnSpPr>
        <p:spPr>
          <a:xfrm flipH="1" flipV="1">
            <a:off x="3021245"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6" name="正方形/長方形 85">
            <a:extLst>
              <a:ext uri="{FF2B5EF4-FFF2-40B4-BE49-F238E27FC236}">
                <a16:creationId xmlns:a16="http://schemas.microsoft.com/office/drawing/2014/main" id="{14273B87-D28F-D166-B18A-374D81B7CFE3}"/>
              </a:ext>
            </a:extLst>
          </p:cNvPr>
          <p:cNvSpPr/>
          <p:nvPr/>
        </p:nvSpPr>
        <p:spPr>
          <a:xfrm>
            <a:off x="6287093" y="204843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回答</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20" name="グループ化 19">
            <a:extLst>
              <a:ext uri="{FF2B5EF4-FFF2-40B4-BE49-F238E27FC236}">
                <a16:creationId xmlns:a16="http://schemas.microsoft.com/office/drawing/2014/main" id="{EB0D7948-88E4-1D3F-A59B-E8A14A8E4008}"/>
              </a:ext>
            </a:extLst>
          </p:cNvPr>
          <p:cNvGrpSpPr/>
          <p:nvPr/>
        </p:nvGrpSpPr>
        <p:grpSpPr>
          <a:xfrm>
            <a:off x="6596327" y="1463514"/>
            <a:ext cx="1157898" cy="515092"/>
            <a:chOff x="6596327" y="1463514"/>
            <a:chExt cx="1157898" cy="515092"/>
          </a:xfrm>
        </p:grpSpPr>
        <p:pic>
          <p:nvPicPr>
            <p:cNvPr id="84" name="グラフィックス 83" descr="紙 枠線">
              <a:extLst>
                <a:ext uri="{FF2B5EF4-FFF2-40B4-BE49-F238E27FC236}">
                  <a16:creationId xmlns:a16="http://schemas.microsoft.com/office/drawing/2014/main" id="{668EBF37-64B2-3319-AD32-79055377BCE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982905" y="1463514"/>
              <a:ext cx="260934" cy="260934"/>
            </a:xfrm>
            <a:prstGeom prst="rect">
              <a:avLst/>
            </a:prstGeom>
          </p:spPr>
        </p:pic>
        <p:sp>
          <p:nvSpPr>
            <p:cNvPr id="87" name="正方形/長方形 86">
              <a:extLst>
                <a:ext uri="{FF2B5EF4-FFF2-40B4-BE49-F238E27FC236}">
                  <a16:creationId xmlns:a16="http://schemas.microsoft.com/office/drawing/2014/main" id="{232B3463-2DF7-C43E-D222-663872586DFC}"/>
                </a:ext>
              </a:extLst>
            </p:cNvPr>
            <p:cNvSpPr/>
            <p:nvPr/>
          </p:nvSpPr>
          <p:spPr>
            <a:xfrm>
              <a:off x="6596327" y="1696153"/>
              <a:ext cx="115789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500" b="1" dirty="0">
                  <a:solidFill>
                    <a:srgbClr val="000000"/>
                  </a:solidFill>
                  <a:latin typeface="+mn-ea"/>
                </a:rPr>
                <a:t>住民税申告書</a:t>
              </a:r>
              <a:r>
                <a:rPr kumimoji="1" lang="en-US" altLang="ja-JP" sz="500" b="1" dirty="0">
                  <a:solidFill>
                    <a:srgbClr val="000000"/>
                  </a:solidFill>
                  <a:latin typeface="+mn-ea"/>
                </a:rPr>
                <a:t>(</a:t>
              </a:r>
              <a:r>
                <a:rPr kumimoji="1" lang="ja-JP" altLang="en-US" sz="500" b="1" dirty="0">
                  <a:solidFill>
                    <a:srgbClr val="000000"/>
                  </a:solidFill>
                  <a:latin typeface="+mn-ea"/>
                </a:rPr>
                <a:t>または簡易申告書</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cxnSp>
          <p:nvCxnSpPr>
            <p:cNvPr id="88" name="直線矢印コネクタ 87">
              <a:extLst>
                <a:ext uri="{FF2B5EF4-FFF2-40B4-BE49-F238E27FC236}">
                  <a16:creationId xmlns:a16="http://schemas.microsoft.com/office/drawing/2014/main" id="{2A0CE807-A8CB-60AF-0E02-A99EBD046107}"/>
                </a:ext>
              </a:extLst>
            </p:cNvPr>
            <p:cNvCxnSpPr>
              <a:cxnSpLocks/>
              <a:endCxn id="84" idx="1"/>
            </p:cNvCxnSpPr>
            <p:nvPr/>
          </p:nvCxnSpPr>
          <p:spPr>
            <a:xfrm flipV="1">
              <a:off x="6642427" y="1593981"/>
              <a:ext cx="340478" cy="1601"/>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94" name="グループ化 93">
            <a:extLst>
              <a:ext uri="{FF2B5EF4-FFF2-40B4-BE49-F238E27FC236}">
                <a16:creationId xmlns:a16="http://schemas.microsoft.com/office/drawing/2014/main" id="{7D5E1275-FFEA-2A36-F8C5-247F3F8C5A34}"/>
              </a:ext>
            </a:extLst>
          </p:cNvPr>
          <p:cNvGrpSpPr/>
          <p:nvPr/>
        </p:nvGrpSpPr>
        <p:grpSpPr>
          <a:xfrm>
            <a:off x="7273674" y="2805910"/>
            <a:ext cx="595884" cy="468750"/>
            <a:chOff x="2420174" y="2805910"/>
            <a:chExt cx="595884" cy="468750"/>
          </a:xfrm>
        </p:grpSpPr>
        <p:pic>
          <p:nvPicPr>
            <p:cNvPr id="95" name="グラフィックス 94" descr="ユーザー 枠線">
              <a:extLst>
                <a:ext uri="{FF2B5EF4-FFF2-40B4-BE49-F238E27FC236}">
                  <a16:creationId xmlns:a16="http://schemas.microsoft.com/office/drawing/2014/main" id="{423B78B9-16A8-799F-C179-0A94AAD767C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96" name="四角形: 角を丸くする 95">
              <a:extLst>
                <a:ext uri="{FF2B5EF4-FFF2-40B4-BE49-F238E27FC236}">
                  <a16:creationId xmlns:a16="http://schemas.microsoft.com/office/drawing/2014/main" id="{DF299F33-FA13-DB7D-4D89-79B77CC4A58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申告情報登録</a:t>
              </a:r>
            </a:p>
          </p:txBody>
        </p:sp>
      </p:grpSp>
      <p:grpSp>
        <p:nvGrpSpPr>
          <p:cNvPr id="97" name="グループ化 96">
            <a:extLst>
              <a:ext uri="{FF2B5EF4-FFF2-40B4-BE49-F238E27FC236}">
                <a16:creationId xmlns:a16="http://schemas.microsoft.com/office/drawing/2014/main" id="{59EE5A66-990F-E4AF-A202-2E2E6285C7F3}"/>
              </a:ext>
            </a:extLst>
          </p:cNvPr>
          <p:cNvGrpSpPr/>
          <p:nvPr/>
        </p:nvGrpSpPr>
        <p:grpSpPr>
          <a:xfrm>
            <a:off x="7283798" y="4502659"/>
            <a:ext cx="575637" cy="451948"/>
            <a:chOff x="5274238" y="5435536"/>
            <a:chExt cx="439201" cy="345439"/>
          </a:xfrm>
        </p:grpSpPr>
        <p:sp>
          <p:nvSpPr>
            <p:cNvPr id="98" name="フローチャート: 磁気ディスク 97">
              <a:extLst>
                <a:ext uri="{FF2B5EF4-FFF2-40B4-BE49-F238E27FC236}">
                  <a16:creationId xmlns:a16="http://schemas.microsoft.com/office/drawing/2014/main" id="{01DD59B9-BE99-81A5-475C-3F0FA8011FC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99" name="円弧 98">
              <a:extLst>
                <a:ext uri="{FF2B5EF4-FFF2-40B4-BE49-F238E27FC236}">
                  <a16:creationId xmlns:a16="http://schemas.microsoft.com/office/drawing/2014/main" id="{775B3046-BF3C-0167-848F-5019DEC6CCA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00" name="円弧 99">
              <a:extLst>
                <a:ext uri="{FF2B5EF4-FFF2-40B4-BE49-F238E27FC236}">
                  <a16:creationId xmlns:a16="http://schemas.microsoft.com/office/drawing/2014/main" id="{136E43CB-2820-F738-EEB5-04340D1A99D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01" name="直線矢印コネクタ 100">
            <a:extLst>
              <a:ext uri="{FF2B5EF4-FFF2-40B4-BE49-F238E27FC236}">
                <a16:creationId xmlns:a16="http://schemas.microsoft.com/office/drawing/2014/main" id="{6AA0D589-2A1F-2159-D8DC-F5E57AA0B468}"/>
              </a:ext>
            </a:extLst>
          </p:cNvPr>
          <p:cNvCxnSpPr>
            <a:cxnSpLocks/>
            <a:stCxn id="96" idx="2"/>
            <a:endCxn id="98" idx="1"/>
          </p:cNvCxnSpPr>
          <p:nvPr/>
        </p:nvCxnSpPr>
        <p:spPr>
          <a:xfrm>
            <a:off x="7571616"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3" name="楕円 102">
            <a:extLst>
              <a:ext uri="{FF2B5EF4-FFF2-40B4-BE49-F238E27FC236}">
                <a16:creationId xmlns:a16="http://schemas.microsoft.com/office/drawing/2014/main" id="{6F04AC0D-E595-2A9B-ABB4-757123634064}"/>
              </a:ext>
            </a:extLst>
          </p:cNvPr>
          <p:cNvSpPr/>
          <p:nvPr/>
        </p:nvSpPr>
        <p:spPr>
          <a:xfrm>
            <a:off x="8119156" y="2887526"/>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a:extLst>
              <a:ext uri="{FF2B5EF4-FFF2-40B4-BE49-F238E27FC236}">
                <a16:creationId xmlns:a16="http://schemas.microsoft.com/office/drawing/2014/main" id="{CED9FAFF-5B60-14BF-E2BA-380A147A12C8}"/>
              </a:ext>
            </a:extLst>
          </p:cNvPr>
          <p:cNvSpPr/>
          <p:nvPr/>
        </p:nvSpPr>
        <p:spPr>
          <a:xfrm>
            <a:off x="7777208" y="319937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終了</a:t>
            </a:r>
          </a:p>
        </p:txBody>
      </p:sp>
      <p:cxnSp>
        <p:nvCxnSpPr>
          <p:cNvPr id="111" name="直線矢印コネクタ 36">
            <a:extLst>
              <a:ext uri="{FF2B5EF4-FFF2-40B4-BE49-F238E27FC236}">
                <a16:creationId xmlns:a16="http://schemas.microsoft.com/office/drawing/2014/main" id="{F5C53249-1034-C82F-71BD-2CCCADB2F57A}"/>
              </a:ext>
            </a:extLst>
          </p:cNvPr>
          <p:cNvCxnSpPr>
            <a:cxnSpLocks/>
            <a:stCxn id="35" idx="3"/>
            <a:endCxn id="54" idx="4"/>
          </p:cNvCxnSpPr>
          <p:nvPr/>
        </p:nvCxnSpPr>
        <p:spPr>
          <a:xfrm flipV="1">
            <a:off x="4384760" y="3193285"/>
            <a:ext cx="1214068" cy="351667"/>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4" name="直線矢印コネクタ 113">
            <a:extLst>
              <a:ext uri="{FF2B5EF4-FFF2-40B4-BE49-F238E27FC236}">
                <a16:creationId xmlns:a16="http://schemas.microsoft.com/office/drawing/2014/main" id="{987C2F28-E732-3799-8195-A649B95FDCDB}"/>
              </a:ext>
            </a:extLst>
          </p:cNvPr>
          <p:cNvCxnSpPr>
            <a:cxnSpLocks/>
            <a:stCxn id="74" idx="3"/>
            <a:endCxn id="6" idx="1"/>
          </p:cNvCxnSpPr>
          <p:nvPr/>
        </p:nvCxnSpPr>
        <p:spPr>
          <a:xfrm>
            <a:off x="3319187" y="3040285"/>
            <a:ext cx="79715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8" name="直線矢印コネクタ 117">
            <a:extLst>
              <a:ext uri="{FF2B5EF4-FFF2-40B4-BE49-F238E27FC236}">
                <a16:creationId xmlns:a16="http://schemas.microsoft.com/office/drawing/2014/main" id="{F8ADFA1B-1A35-D4F5-C163-30C8C1B61D3A}"/>
              </a:ext>
            </a:extLst>
          </p:cNvPr>
          <p:cNvCxnSpPr>
            <a:cxnSpLocks/>
            <a:stCxn id="54" idx="6"/>
            <a:endCxn id="47" idx="2"/>
          </p:cNvCxnSpPr>
          <p:nvPr/>
        </p:nvCxnSpPr>
        <p:spPr>
          <a:xfrm>
            <a:off x="5751828" y="3040285"/>
            <a:ext cx="73087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2" name="直線矢印コネクタ 121">
            <a:extLst>
              <a:ext uri="{FF2B5EF4-FFF2-40B4-BE49-F238E27FC236}">
                <a16:creationId xmlns:a16="http://schemas.microsoft.com/office/drawing/2014/main" id="{D6E6C343-F655-CB36-42D8-BD25DB16892D}"/>
              </a:ext>
            </a:extLst>
          </p:cNvPr>
          <p:cNvCxnSpPr>
            <a:cxnSpLocks/>
            <a:stCxn id="47" idx="6"/>
            <a:endCxn id="96" idx="1"/>
          </p:cNvCxnSpPr>
          <p:nvPr/>
        </p:nvCxnSpPr>
        <p:spPr>
          <a:xfrm>
            <a:off x="6788699" y="3040285"/>
            <a:ext cx="48497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5" name="直線矢印コネクタ 124">
            <a:extLst>
              <a:ext uri="{FF2B5EF4-FFF2-40B4-BE49-F238E27FC236}">
                <a16:creationId xmlns:a16="http://schemas.microsoft.com/office/drawing/2014/main" id="{BB03FA49-09F5-1F1F-5A40-FDAA468CE784}"/>
              </a:ext>
            </a:extLst>
          </p:cNvPr>
          <p:cNvCxnSpPr>
            <a:cxnSpLocks/>
            <a:stCxn id="96" idx="3"/>
            <a:endCxn id="103" idx="2"/>
          </p:cNvCxnSpPr>
          <p:nvPr/>
        </p:nvCxnSpPr>
        <p:spPr>
          <a:xfrm>
            <a:off x="7869558" y="3040285"/>
            <a:ext cx="24959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9" name="グループ化 128">
            <a:extLst>
              <a:ext uri="{FF2B5EF4-FFF2-40B4-BE49-F238E27FC236}">
                <a16:creationId xmlns:a16="http://schemas.microsoft.com/office/drawing/2014/main" id="{CB9016EE-2DF2-DA93-42A0-6CC5FC71C1A1}"/>
              </a:ext>
            </a:extLst>
          </p:cNvPr>
          <p:cNvGrpSpPr/>
          <p:nvPr/>
        </p:nvGrpSpPr>
        <p:grpSpPr>
          <a:xfrm>
            <a:off x="3161239" y="4887979"/>
            <a:ext cx="752658" cy="404654"/>
            <a:chOff x="2261244" y="4907280"/>
            <a:chExt cx="752658" cy="404654"/>
          </a:xfrm>
        </p:grpSpPr>
        <p:cxnSp>
          <p:nvCxnSpPr>
            <p:cNvPr id="130" name="直線矢印コネクタ 129">
              <a:extLst>
                <a:ext uri="{FF2B5EF4-FFF2-40B4-BE49-F238E27FC236}">
                  <a16:creationId xmlns:a16="http://schemas.microsoft.com/office/drawing/2014/main" id="{6BED3611-7E42-AF10-CD05-5FE2EB57C721}"/>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E3E0C885-8A8A-991B-E0B3-EFDCD622EC9E}"/>
                </a:ext>
              </a:extLst>
            </p:cNvPr>
            <p:cNvGrpSpPr/>
            <p:nvPr/>
          </p:nvGrpSpPr>
          <p:grpSpPr>
            <a:xfrm>
              <a:off x="2383864" y="5013166"/>
              <a:ext cx="69614" cy="298768"/>
              <a:chOff x="2439407" y="2962964"/>
              <a:chExt cx="69614" cy="428983"/>
            </a:xfrm>
          </p:grpSpPr>
          <p:cxnSp>
            <p:nvCxnSpPr>
              <p:cNvPr id="133" name="直線コネクタ 132">
                <a:extLst>
                  <a:ext uri="{FF2B5EF4-FFF2-40B4-BE49-F238E27FC236}">
                    <a16:creationId xmlns:a16="http://schemas.microsoft.com/office/drawing/2014/main" id="{83F58479-0227-9ACE-ED02-245CF9CD8AD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4" name="直線コネクタ 133">
                <a:extLst>
                  <a:ext uri="{FF2B5EF4-FFF2-40B4-BE49-F238E27FC236}">
                    <a16:creationId xmlns:a16="http://schemas.microsoft.com/office/drawing/2014/main" id="{F05A1C59-DBB8-7F03-CCD5-4483B7D6C58D}"/>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3DD2C75F-7B65-C6C9-FEA9-C06D855C2FF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2" name="正方形/長方形 131">
              <a:extLst>
                <a:ext uri="{FF2B5EF4-FFF2-40B4-BE49-F238E27FC236}">
                  <a16:creationId xmlns:a16="http://schemas.microsoft.com/office/drawing/2014/main" id="{0227DB4A-4987-453C-AC16-5EE861519BD3}"/>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136" name="グループ化 135">
            <a:extLst>
              <a:ext uri="{FF2B5EF4-FFF2-40B4-BE49-F238E27FC236}">
                <a16:creationId xmlns:a16="http://schemas.microsoft.com/office/drawing/2014/main" id="{D658F172-817E-A7FE-FA9D-8BD9B1280D79}"/>
              </a:ext>
            </a:extLst>
          </p:cNvPr>
          <p:cNvGrpSpPr/>
          <p:nvPr/>
        </p:nvGrpSpPr>
        <p:grpSpPr>
          <a:xfrm>
            <a:off x="7712521" y="4887979"/>
            <a:ext cx="752658" cy="404654"/>
            <a:chOff x="2261244" y="4907280"/>
            <a:chExt cx="752658" cy="404654"/>
          </a:xfrm>
        </p:grpSpPr>
        <p:cxnSp>
          <p:nvCxnSpPr>
            <p:cNvPr id="137" name="直線矢印コネクタ 136">
              <a:extLst>
                <a:ext uri="{FF2B5EF4-FFF2-40B4-BE49-F238E27FC236}">
                  <a16:creationId xmlns:a16="http://schemas.microsoft.com/office/drawing/2014/main" id="{1838A1DF-D990-558E-D045-6345BE0C8BC6}"/>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8" name="グループ化 137">
              <a:extLst>
                <a:ext uri="{FF2B5EF4-FFF2-40B4-BE49-F238E27FC236}">
                  <a16:creationId xmlns:a16="http://schemas.microsoft.com/office/drawing/2014/main" id="{17B32BA4-A73C-88F5-75E9-2147F90DD032}"/>
                </a:ext>
              </a:extLst>
            </p:cNvPr>
            <p:cNvGrpSpPr/>
            <p:nvPr/>
          </p:nvGrpSpPr>
          <p:grpSpPr>
            <a:xfrm>
              <a:off x="2383864" y="5013166"/>
              <a:ext cx="69614" cy="298768"/>
              <a:chOff x="2439407" y="2962964"/>
              <a:chExt cx="69614" cy="428983"/>
            </a:xfrm>
          </p:grpSpPr>
          <p:cxnSp>
            <p:nvCxnSpPr>
              <p:cNvPr id="140" name="直線コネクタ 139">
                <a:extLst>
                  <a:ext uri="{FF2B5EF4-FFF2-40B4-BE49-F238E27FC236}">
                    <a16:creationId xmlns:a16="http://schemas.microsoft.com/office/drawing/2014/main" id="{86F818AB-2AE1-4719-183A-60E9F1EABB0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1" name="直線コネクタ 140">
                <a:extLst>
                  <a:ext uri="{FF2B5EF4-FFF2-40B4-BE49-F238E27FC236}">
                    <a16:creationId xmlns:a16="http://schemas.microsoft.com/office/drawing/2014/main" id="{9EB405A5-931C-1946-7796-37CB66BA2A08}"/>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3" name="直線コネクタ 142">
                <a:extLst>
                  <a:ext uri="{FF2B5EF4-FFF2-40B4-BE49-F238E27FC236}">
                    <a16:creationId xmlns:a16="http://schemas.microsoft.com/office/drawing/2014/main" id="{2E02326D-48A8-A151-6D40-F17316EF288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9" name="正方形/長方形 138">
              <a:extLst>
                <a:ext uri="{FF2B5EF4-FFF2-40B4-BE49-F238E27FC236}">
                  <a16:creationId xmlns:a16="http://schemas.microsoft.com/office/drawing/2014/main" id="{3A20E5C2-68CC-3713-B4DD-34EB36963D2D}"/>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sp>
        <p:nvSpPr>
          <p:cNvPr id="144" name="正方形/長方形 143">
            <a:extLst>
              <a:ext uri="{FF2B5EF4-FFF2-40B4-BE49-F238E27FC236}">
                <a16:creationId xmlns:a16="http://schemas.microsoft.com/office/drawing/2014/main" id="{C2749420-5031-DC13-1F1C-FFAA008BDAE6}"/>
              </a:ext>
            </a:extLst>
          </p:cNvPr>
          <p:cNvSpPr/>
          <p:nvPr/>
        </p:nvSpPr>
        <p:spPr>
          <a:xfrm>
            <a:off x="6365333" y="312589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回答受領</a:t>
            </a:r>
          </a:p>
        </p:txBody>
      </p:sp>
      <p:sp>
        <p:nvSpPr>
          <p:cNvPr id="145" name="正方形/長方形 144">
            <a:extLst>
              <a:ext uri="{FF2B5EF4-FFF2-40B4-BE49-F238E27FC236}">
                <a16:creationId xmlns:a16="http://schemas.microsoft.com/office/drawing/2014/main" id="{DD35803A-918A-4148-D303-D11552FAC82A}"/>
              </a:ext>
            </a:extLst>
          </p:cNvPr>
          <p:cNvSpPr/>
          <p:nvPr/>
        </p:nvSpPr>
        <p:spPr>
          <a:xfrm>
            <a:off x="5329421" y="31274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送付</a:t>
            </a:r>
          </a:p>
        </p:txBody>
      </p:sp>
      <p:grpSp>
        <p:nvGrpSpPr>
          <p:cNvPr id="49" name="グループ化 48">
            <a:extLst>
              <a:ext uri="{FF2B5EF4-FFF2-40B4-BE49-F238E27FC236}">
                <a16:creationId xmlns:a16="http://schemas.microsoft.com/office/drawing/2014/main" id="{881EB466-216E-9138-1692-1449A748D52C}"/>
              </a:ext>
            </a:extLst>
          </p:cNvPr>
          <p:cNvGrpSpPr/>
          <p:nvPr/>
        </p:nvGrpSpPr>
        <p:grpSpPr>
          <a:xfrm>
            <a:off x="5445828" y="2887285"/>
            <a:ext cx="306000" cy="306000"/>
            <a:chOff x="2810266" y="3583909"/>
            <a:chExt cx="182044" cy="182044"/>
          </a:xfrm>
        </p:grpSpPr>
        <p:sp>
          <p:nvSpPr>
            <p:cNvPr id="54" name="楕円 53">
              <a:extLst>
                <a:ext uri="{FF2B5EF4-FFF2-40B4-BE49-F238E27FC236}">
                  <a16:creationId xmlns:a16="http://schemas.microsoft.com/office/drawing/2014/main" id="{5D747E6A-0DAD-7BCE-BDBC-890E5172E1C7}"/>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60" name="グループ化 59">
              <a:extLst>
                <a:ext uri="{FF2B5EF4-FFF2-40B4-BE49-F238E27FC236}">
                  <a16:creationId xmlns:a16="http://schemas.microsoft.com/office/drawing/2014/main" id="{5F0C16EA-E907-5E4C-5F3D-3E6DD85C6C3D}"/>
                </a:ext>
              </a:extLst>
            </p:cNvPr>
            <p:cNvGrpSpPr/>
            <p:nvPr/>
          </p:nvGrpSpPr>
          <p:grpSpPr>
            <a:xfrm>
              <a:off x="2835232" y="3634549"/>
              <a:ext cx="132113" cy="80765"/>
              <a:chOff x="2601006" y="3678667"/>
              <a:chExt cx="132113" cy="80765"/>
            </a:xfrm>
          </p:grpSpPr>
          <p:sp>
            <p:nvSpPr>
              <p:cNvPr id="61" name="正方形/長方形 60">
                <a:extLst>
                  <a:ext uri="{FF2B5EF4-FFF2-40B4-BE49-F238E27FC236}">
                    <a16:creationId xmlns:a16="http://schemas.microsoft.com/office/drawing/2014/main" id="{E1E79374-D54B-7128-0803-90CDE9C3F4FC}"/>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5" name="二等辺三角形 64">
                <a:extLst>
                  <a:ext uri="{FF2B5EF4-FFF2-40B4-BE49-F238E27FC236}">
                    <a16:creationId xmlns:a16="http://schemas.microsoft.com/office/drawing/2014/main" id="{A131E442-FBC1-1551-98C1-FEF213E9266F}"/>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7" name="二等辺三角形 66">
                <a:extLst>
                  <a:ext uri="{FF2B5EF4-FFF2-40B4-BE49-F238E27FC236}">
                    <a16:creationId xmlns:a16="http://schemas.microsoft.com/office/drawing/2014/main" id="{B1FA1837-ADDF-58D7-7440-3ED0D22CED1E}"/>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68" name="正方形/長方形 67">
                <a:extLst>
                  <a:ext uri="{FF2B5EF4-FFF2-40B4-BE49-F238E27FC236}">
                    <a16:creationId xmlns:a16="http://schemas.microsoft.com/office/drawing/2014/main" id="{C74A97DD-C1D9-22F1-8D4F-264265A2A726}"/>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28" name="グループ化 27">
            <a:extLst>
              <a:ext uri="{FF2B5EF4-FFF2-40B4-BE49-F238E27FC236}">
                <a16:creationId xmlns:a16="http://schemas.microsoft.com/office/drawing/2014/main" id="{CFCE01CF-D6C9-74EE-1E13-7CEDFE9F008D}"/>
              </a:ext>
            </a:extLst>
          </p:cNvPr>
          <p:cNvGrpSpPr/>
          <p:nvPr/>
        </p:nvGrpSpPr>
        <p:grpSpPr>
          <a:xfrm>
            <a:off x="2009959" y="3274658"/>
            <a:ext cx="578581" cy="679521"/>
            <a:chOff x="2338860" y="3274658"/>
            <a:chExt cx="578581" cy="679521"/>
          </a:xfrm>
        </p:grpSpPr>
        <p:pic>
          <p:nvPicPr>
            <p:cNvPr id="29" name="グラフィックス 28" descr="紙 枠線">
              <a:extLst>
                <a:ext uri="{FF2B5EF4-FFF2-40B4-BE49-F238E27FC236}">
                  <a16:creationId xmlns:a16="http://schemas.microsoft.com/office/drawing/2014/main" id="{64B19B0E-EEAD-0CF1-2049-28B78B1FF48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492892" y="3391282"/>
              <a:ext cx="307340" cy="307340"/>
            </a:xfrm>
            <a:prstGeom prst="rect">
              <a:avLst/>
            </a:prstGeom>
          </p:spPr>
        </p:pic>
        <p:cxnSp>
          <p:nvCxnSpPr>
            <p:cNvPr id="30" name="直線矢印コネクタ 36">
              <a:extLst>
                <a:ext uri="{FF2B5EF4-FFF2-40B4-BE49-F238E27FC236}">
                  <a16:creationId xmlns:a16="http://schemas.microsoft.com/office/drawing/2014/main" id="{46C9B008-9088-843E-11B3-308819131226}"/>
                </a:ext>
              </a:extLst>
            </p:cNvPr>
            <p:cNvCxnSpPr>
              <a:cxnSpLocks/>
            </p:cNvCxnSpPr>
            <p:nvPr/>
          </p:nvCxnSpPr>
          <p:spPr>
            <a:xfrm rot="16200000" flipH="1">
              <a:off x="2307467"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31" name="正方形/長方形 30">
              <a:extLst>
                <a:ext uri="{FF2B5EF4-FFF2-40B4-BE49-F238E27FC236}">
                  <a16:creationId xmlns:a16="http://schemas.microsoft.com/office/drawing/2014/main" id="{6C8D48FF-FB2D-5ECF-BA5B-D9388621539F}"/>
                </a:ext>
              </a:extLst>
            </p:cNvPr>
            <p:cNvSpPr/>
            <p:nvPr/>
          </p:nvSpPr>
          <p:spPr>
            <a:xfrm>
              <a:off x="2371858" y="3671726"/>
              <a:ext cx="54558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vert="horz" wrap="none" rtlCol="0" anchor="t" anchorCtr="0"/>
            <a:lstStyle/>
            <a:p>
              <a:pPr algn="ctr"/>
              <a:r>
                <a:rPr kumimoji="1" lang="ja-JP" altLang="en-US" sz="500" b="1" dirty="0">
                  <a:solidFill>
                    <a:srgbClr val="000000"/>
                  </a:solidFill>
                  <a:latin typeface="+mn-ea"/>
                </a:rPr>
                <a:t>未申告対象者リスト</a:t>
              </a:r>
            </a:p>
          </p:txBody>
        </p:sp>
      </p:grpSp>
      <p:grpSp>
        <p:nvGrpSpPr>
          <p:cNvPr id="34" name="グループ化 33">
            <a:extLst>
              <a:ext uri="{FF2B5EF4-FFF2-40B4-BE49-F238E27FC236}">
                <a16:creationId xmlns:a16="http://schemas.microsoft.com/office/drawing/2014/main" id="{055DEEF2-600F-171F-A43C-5AB5DF0C99B4}"/>
              </a:ext>
            </a:extLst>
          </p:cNvPr>
          <p:cNvGrpSpPr/>
          <p:nvPr/>
        </p:nvGrpSpPr>
        <p:grpSpPr>
          <a:xfrm>
            <a:off x="3168832" y="3274465"/>
            <a:ext cx="1335049" cy="680667"/>
            <a:chOff x="1584304" y="3274465"/>
            <a:chExt cx="1335049" cy="680667"/>
          </a:xfrm>
        </p:grpSpPr>
        <p:pic>
          <p:nvPicPr>
            <p:cNvPr id="35" name="グラフィックス 34" descr="紙 枠線">
              <a:extLst>
                <a:ext uri="{FF2B5EF4-FFF2-40B4-BE49-F238E27FC236}">
                  <a16:creationId xmlns:a16="http://schemas.microsoft.com/office/drawing/2014/main" id="{14F7F2C7-EDF7-EF8E-D231-21E88BBE711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492892" y="3391282"/>
              <a:ext cx="307340" cy="307340"/>
            </a:xfrm>
            <a:prstGeom prst="rect">
              <a:avLst/>
            </a:prstGeom>
          </p:spPr>
        </p:pic>
        <p:cxnSp>
          <p:nvCxnSpPr>
            <p:cNvPr id="36" name="直線矢印コネクタ 36">
              <a:extLst>
                <a:ext uri="{FF2B5EF4-FFF2-40B4-BE49-F238E27FC236}">
                  <a16:creationId xmlns:a16="http://schemas.microsoft.com/office/drawing/2014/main" id="{B0B3C428-954A-8858-D217-6A8970F1BB92}"/>
                </a:ext>
              </a:extLst>
            </p:cNvPr>
            <p:cNvCxnSpPr>
              <a:cxnSpLocks/>
            </p:cNvCxnSpPr>
            <p:nvPr/>
          </p:nvCxnSpPr>
          <p:spPr>
            <a:xfrm>
              <a:off x="1584304" y="3274465"/>
              <a:ext cx="962065" cy="270488"/>
            </a:xfrm>
            <a:prstGeom prst="curvedConnector3">
              <a:avLst>
                <a:gd name="adj1" fmla="val -163"/>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37" name="正方形/長方形 36">
              <a:extLst>
                <a:ext uri="{FF2B5EF4-FFF2-40B4-BE49-F238E27FC236}">
                  <a16:creationId xmlns:a16="http://schemas.microsoft.com/office/drawing/2014/main" id="{54C9F8BE-7A4D-2112-2327-F9EE214E63F0}"/>
                </a:ext>
              </a:extLst>
            </p:cNvPr>
            <p:cNvSpPr/>
            <p:nvPr/>
          </p:nvSpPr>
          <p:spPr>
            <a:xfrm>
              <a:off x="2373770" y="3672679"/>
              <a:ext cx="54558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r>
                <a:rPr kumimoji="1" lang="ja-JP" altLang="en-US" sz="500" b="1" dirty="0">
                  <a:solidFill>
                    <a:srgbClr val="000000"/>
                  </a:solidFill>
                  <a:latin typeface="+mn-ea"/>
                </a:rPr>
                <a:t>未申告通知書</a:t>
              </a:r>
            </a:p>
            <a:p>
              <a:r>
                <a:rPr kumimoji="1" lang="ja-JP" altLang="en-US" sz="500" b="1" dirty="0">
                  <a:solidFill>
                    <a:srgbClr val="000000"/>
                  </a:solidFill>
                  <a:latin typeface="+mn-ea"/>
                </a:rPr>
                <a:t>住民税申告書</a:t>
              </a:r>
              <a:r>
                <a:rPr kumimoji="1" lang="en-US" altLang="ja-JP" sz="500" b="1" dirty="0">
                  <a:solidFill>
                    <a:srgbClr val="000000"/>
                  </a:solidFill>
                  <a:latin typeface="+mn-ea"/>
                </a:rPr>
                <a:t>(</a:t>
              </a:r>
              <a:r>
                <a:rPr kumimoji="1" lang="ja-JP" altLang="en-US" sz="500" b="1" dirty="0">
                  <a:solidFill>
                    <a:srgbClr val="000000"/>
                  </a:solidFill>
                  <a:latin typeface="+mn-ea"/>
                </a:rPr>
                <a:t>または簡易申告書</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催告用住民税申告書発送者リスト</a:t>
              </a:r>
            </a:p>
          </p:txBody>
        </p:sp>
      </p:grpSp>
    </p:spTree>
    <p:extLst>
      <p:ext uri="{BB962C8B-B14F-4D97-AF65-F5344CB8AC3E}">
        <p14:creationId xmlns:p14="http://schemas.microsoft.com/office/powerpoint/2010/main" val="3251637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9BFA5D-CFB6-53E5-58C3-EBFDD305FA0D}"/>
            </a:ext>
          </a:extLst>
        </p:cNvPr>
        <p:cNvGrpSpPr/>
        <p:nvPr/>
      </p:nvGrpSpPr>
      <p:grpSpPr>
        <a:xfrm>
          <a:off x="0" y="0"/>
          <a:ext cx="0" cy="0"/>
          <a:chOff x="0" y="0"/>
          <a:chExt cx="0" cy="0"/>
        </a:xfrm>
      </p:grpSpPr>
      <p:grpSp>
        <p:nvGrpSpPr>
          <p:cNvPr id="178" name="グループ化 177">
            <a:extLst>
              <a:ext uri="{FF2B5EF4-FFF2-40B4-BE49-F238E27FC236}">
                <a16:creationId xmlns:a16="http://schemas.microsoft.com/office/drawing/2014/main" id="{DCACDF0D-2FFE-9867-229E-4FBCB9237B5F}"/>
              </a:ext>
            </a:extLst>
          </p:cNvPr>
          <p:cNvGrpSpPr/>
          <p:nvPr/>
        </p:nvGrpSpPr>
        <p:grpSpPr>
          <a:xfrm>
            <a:off x="1925189" y="1404065"/>
            <a:ext cx="47531" cy="925909"/>
            <a:chOff x="1928135" y="1404065"/>
            <a:chExt cx="47531" cy="925909"/>
          </a:xfrm>
        </p:grpSpPr>
        <p:cxnSp>
          <p:nvCxnSpPr>
            <p:cNvPr id="57" name="直線矢印コネクタ 56">
              <a:extLst>
                <a:ext uri="{FF2B5EF4-FFF2-40B4-BE49-F238E27FC236}">
                  <a16:creationId xmlns:a16="http://schemas.microsoft.com/office/drawing/2014/main" id="{9A228E2B-FF07-8A84-E6D7-68F3478B0981}"/>
                </a:ext>
              </a:extLst>
            </p:cNvPr>
            <p:cNvCxnSpPr>
              <a:cxnSpLocks/>
              <a:stCxn id="58" idx="6"/>
              <a:endCxn id="59" idx="0"/>
            </p:cNvCxnSpPr>
            <p:nvPr/>
          </p:nvCxnSpPr>
          <p:spPr>
            <a:xfrm>
              <a:off x="1951901" y="1451596"/>
              <a:ext cx="0" cy="87837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413C1EBE-F118-7B53-E036-F84DE0424786}"/>
                </a:ext>
              </a:extLst>
            </p:cNvPr>
            <p:cNvSpPr/>
            <p:nvPr/>
          </p:nvSpPr>
          <p:spPr>
            <a:xfrm rot="5400000" flipV="1">
              <a:off x="1928135" y="140406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93E8F61C-A42F-6FD1-C4FC-4B5BF2BED642}"/>
                </a:ext>
              </a:extLst>
            </p:cNvPr>
            <p:cNvSpPr/>
            <p:nvPr/>
          </p:nvSpPr>
          <p:spPr>
            <a:xfrm flipV="1">
              <a:off x="1928591" y="225810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74" name="グループ化 73">
            <a:extLst>
              <a:ext uri="{FF2B5EF4-FFF2-40B4-BE49-F238E27FC236}">
                <a16:creationId xmlns:a16="http://schemas.microsoft.com/office/drawing/2014/main" id="{BF24EA2F-990F-EBBC-3F40-BD038DACC73D}"/>
              </a:ext>
            </a:extLst>
          </p:cNvPr>
          <p:cNvGrpSpPr/>
          <p:nvPr/>
        </p:nvGrpSpPr>
        <p:grpSpPr>
          <a:xfrm rot="5400000" flipV="1">
            <a:off x="486341" y="1988716"/>
            <a:ext cx="1894261" cy="724965"/>
            <a:chOff x="8105504" y="5728204"/>
            <a:chExt cx="1894261" cy="724965"/>
          </a:xfrm>
        </p:grpSpPr>
        <p:cxnSp>
          <p:nvCxnSpPr>
            <p:cNvPr id="75" name="直線矢印コネクタ 74">
              <a:extLst>
                <a:ext uri="{FF2B5EF4-FFF2-40B4-BE49-F238E27FC236}">
                  <a16:creationId xmlns:a16="http://schemas.microsoft.com/office/drawing/2014/main" id="{D2EC893E-0066-94EF-8260-2B85940FB312}"/>
                </a:ext>
              </a:extLst>
            </p:cNvPr>
            <p:cNvCxnSpPr>
              <a:cxnSpLocks/>
              <a:stCxn id="76" idx="6"/>
              <a:endCxn id="92" idx="2"/>
            </p:cNvCxnSpPr>
            <p:nvPr/>
          </p:nvCxnSpPr>
          <p:spPr>
            <a:xfrm rot="10800000" flipH="1" flipV="1">
              <a:off x="8153034" y="5751970"/>
              <a:ext cx="1824955" cy="701199"/>
            </a:xfrm>
            <a:prstGeom prst="bentConnector2">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76" name="楕円 75">
              <a:extLst>
                <a:ext uri="{FF2B5EF4-FFF2-40B4-BE49-F238E27FC236}">
                  <a16:creationId xmlns:a16="http://schemas.microsoft.com/office/drawing/2014/main" id="{D5CFF5BA-E756-7DDA-B79F-370E15F6149A}"/>
                </a:ext>
              </a:extLst>
            </p:cNvPr>
            <p:cNvSpPr/>
            <p:nvPr/>
          </p:nvSpPr>
          <p:spPr>
            <a:xfrm>
              <a:off x="810550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7" name="二等辺三角形 76">
              <a:extLst>
                <a:ext uri="{FF2B5EF4-FFF2-40B4-BE49-F238E27FC236}">
                  <a16:creationId xmlns:a16="http://schemas.microsoft.com/office/drawing/2014/main" id="{28005999-2058-EDDE-CDA9-927D228E8DD2}"/>
                </a:ext>
              </a:extLst>
            </p:cNvPr>
            <p:cNvSpPr/>
            <p:nvPr/>
          </p:nvSpPr>
          <p:spPr>
            <a:xfrm rot="10800000">
              <a:off x="9953145" y="6371359"/>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6053C03D-876C-3309-A3D8-F5E04D0F06E0}"/>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064D745-E9BD-D470-3B3A-A53126BA50F4}"/>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6B62FEEC-CE71-746D-9C2A-D6605F7C30F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BB85DF34-5F5C-6941-A4D4-79F6D25B1D17}"/>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643E1149-7291-EBDB-9AFA-18BA5D27D40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116A40F5-940D-520B-120F-B13C32ECC749}"/>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F4858301-FCA6-0175-306C-D1331E842AC9}"/>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修正申告管理</a:t>
              </a:r>
            </a:p>
          </p:txBody>
        </p:sp>
        <p:sp>
          <p:nvSpPr>
            <p:cNvPr id="14" name="正方形/長方形 13">
              <a:extLst>
                <a:ext uri="{FF2B5EF4-FFF2-40B4-BE49-F238E27FC236}">
                  <a16:creationId xmlns:a16="http://schemas.microsoft.com/office/drawing/2014/main" id="{D9D7733B-C8E9-FC9F-4F26-7FF2ED557210}"/>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課税・台帳情報入力</a:t>
              </a:r>
              <a:r>
                <a:rPr kumimoji="1" lang="en-US" altLang="ja-JP" sz="1000" b="1" dirty="0">
                  <a:solidFill>
                    <a:schemeClr val="tx1"/>
                  </a:solidFill>
                  <a:latin typeface="+mn-ea"/>
                </a:rPr>
                <a:t>(</a:t>
              </a:r>
              <a:r>
                <a:rPr kumimoji="1" lang="ja-JP" altLang="en-US" sz="1000" b="1" dirty="0">
                  <a:solidFill>
                    <a:schemeClr val="tx1"/>
                  </a:solidFill>
                  <a:latin typeface="+mn-ea"/>
                </a:rPr>
                <a:t>随時分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grpSp>
      <p:grpSp>
        <p:nvGrpSpPr>
          <p:cNvPr id="16" name="グループ化 15">
            <a:extLst>
              <a:ext uri="{FF2B5EF4-FFF2-40B4-BE49-F238E27FC236}">
                <a16:creationId xmlns:a16="http://schemas.microsoft.com/office/drawing/2014/main" id="{11688464-D7E7-00B6-F8CC-B4DAD2E9832B}"/>
              </a:ext>
            </a:extLst>
          </p:cNvPr>
          <p:cNvGrpSpPr/>
          <p:nvPr/>
        </p:nvGrpSpPr>
        <p:grpSpPr>
          <a:xfrm>
            <a:off x="331641" y="1889571"/>
            <a:ext cx="8480719" cy="2174675"/>
            <a:chOff x="4383024" y="977900"/>
            <a:chExt cx="8480719" cy="447033"/>
          </a:xfrm>
        </p:grpSpPr>
        <p:sp>
          <p:nvSpPr>
            <p:cNvPr id="17" name="正方形/長方形 16">
              <a:extLst>
                <a:ext uri="{FF2B5EF4-FFF2-40B4-BE49-F238E27FC236}">
                  <a16:creationId xmlns:a16="http://schemas.microsoft.com/office/drawing/2014/main" id="{3320DDC0-D9EC-D9A3-B346-84AD07CA5619}"/>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AC61079A-835C-2D66-D610-9078A751045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28A1300F-EDE7-A741-8E87-9F102A6F7BAF}"/>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13</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A76508FE-104C-D01D-5FF8-A6F27A0AA461}"/>
              </a:ext>
            </a:extLst>
          </p:cNvPr>
          <p:cNvSpPr/>
          <p:nvPr/>
        </p:nvSpPr>
        <p:spPr>
          <a:xfrm>
            <a:off x="1547256" y="3420553"/>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a:p>
            <a:pPr algn="ctr"/>
            <a:r>
              <a:rPr kumimoji="1" lang="en-US" altLang="ja-JP" sz="600" b="1" dirty="0">
                <a:solidFill>
                  <a:schemeClr val="tx1"/>
                </a:solidFill>
                <a:latin typeface="+mn-ea"/>
              </a:rPr>
              <a:t>(</a:t>
            </a:r>
            <a:r>
              <a:rPr kumimoji="1" lang="en-US" altLang="ja-JP" sz="600" b="1" dirty="0" err="1">
                <a:solidFill>
                  <a:schemeClr val="tx1"/>
                </a:solidFill>
                <a:latin typeface="+mn-ea"/>
              </a:rPr>
              <a:t>eLTAX</a:t>
            </a:r>
            <a:r>
              <a:rPr kumimoji="1" lang="ja-JP" altLang="en-US" sz="600" b="1" dirty="0">
                <a:solidFill>
                  <a:schemeClr val="tx1"/>
                </a:solidFill>
                <a:latin typeface="+mn-ea"/>
              </a:rPr>
              <a:t>申告</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cxnSp>
        <p:nvCxnSpPr>
          <p:cNvPr id="33" name="直線矢印コネクタ 32">
            <a:extLst>
              <a:ext uri="{FF2B5EF4-FFF2-40B4-BE49-F238E27FC236}">
                <a16:creationId xmlns:a16="http://schemas.microsoft.com/office/drawing/2014/main" id="{C133FC70-7431-7EDB-7313-02AEA4DF2341}"/>
              </a:ext>
            </a:extLst>
          </p:cNvPr>
          <p:cNvCxnSpPr>
            <a:cxnSpLocks/>
            <a:stCxn id="45" idx="2"/>
            <a:endCxn id="118" idx="1"/>
          </p:cNvCxnSpPr>
          <p:nvPr/>
        </p:nvCxnSpPr>
        <p:spPr>
          <a:xfrm>
            <a:off x="4673362" y="3510929"/>
            <a:ext cx="1299" cy="7656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4FE69CFF-4906-1D02-E695-DDBF2736786C}"/>
              </a:ext>
            </a:extLst>
          </p:cNvPr>
          <p:cNvCxnSpPr>
            <a:cxnSpLocks/>
            <a:stCxn id="40" idx="6"/>
            <a:endCxn id="29" idx="1"/>
          </p:cNvCxnSpPr>
          <p:nvPr/>
        </p:nvCxnSpPr>
        <p:spPr>
          <a:xfrm>
            <a:off x="2101954" y="2492610"/>
            <a:ext cx="10071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1" name="正方形/長方形 150">
            <a:extLst>
              <a:ext uri="{FF2B5EF4-FFF2-40B4-BE49-F238E27FC236}">
                <a16:creationId xmlns:a16="http://schemas.microsoft.com/office/drawing/2014/main" id="{D194845D-DD2D-E711-BDD5-52947B9B9278}"/>
              </a:ext>
            </a:extLst>
          </p:cNvPr>
          <p:cNvSpPr/>
          <p:nvPr/>
        </p:nvSpPr>
        <p:spPr>
          <a:xfrm>
            <a:off x="1698394" y="1968590"/>
            <a:ext cx="501120"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100" name="グループ化 99">
            <a:extLst>
              <a:ext uri="{FF2B5EF4-FFF2-40B4-BE49-F238E27FC236}">
                <a16:creationId xmlns:a16="http://schemas.microsoft.com/office/drawing/2014/main" id="{FD5FBE3D-A78B-207B-3A0C-D5E72DE0281A}"/>
              </a:ext>
            </a:extLst>
          </p:cNvPr>
          <p:cNvGrpSpPr/>
          <p:nvPr/>
        </p:nvGrpSpPr>
        <p:grpSpPr>
          <a:xfrm>
            <a:off x="1894270" y="1516288"/>
            <a:ext cx="989415" cy="442731"/>
            <a:chOff x="1894270" y="1511903"/>
            <a:chExt cx="989415" cy="442731"/>
          </a:xfrm>
        </p:grpSpPr>
        <p:pic>
          <p:nvPicPr>
            <p:cNvPr id="32" name="グラフィックス 31" descr="紙 枠線">
              <a:extLst>
                <a:ext uri="{FF2B5EF4-FFF2-40B4-BE49-F238E27FC236}">
                  <a16:creationId xmlns:a16="http://schemas.microsoft.com/office/drawing/2014/main" id="{4A6A5E4F-D9BC-D161-B6B1-08CAA4A3F8F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58511" y="1511903"/>
              <a:ext cx="260934" cy="260934"/>
            </a:xfrm>
            <a:prstGeom prst="rect">
              <a:avLst/>
            </a:prstGeom>
          </p:spPr>
        </p:pic>
        <p:sp>
          <p:nvSpPr>
            <p:cNvPr id="152" name="正方形/長方形 151">
              <a:extLst>
                <a:ext uri="{FF2B5EF4-FFF2-40B4-BE49-F238E27FC236}">
                  <a16:creationId xmlns:a16="http://schemas.microsoft.com/office/drawing/2014/main" id="{F28F5EDE-DF5E-4568-FE37-A3FBCEDF9078}"/>
                </a:ext>
              </a:extLst>
            </p:cNvPr>
            <p:cNvSpPr/>
            <p:nvPr/>
          </p:nvSpPr>
          <p:spPr>
            <a:xfrm>
              <a:off x="1894270" y="16721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各種申告書</a:t>
              </a:r>
              <a:r>
                <a:rPr kumimoji="1" lang="en-US" altLang="ja-JP" sz="500" b="1" dirty="0">
                  <a:solidFill>
                    <a:srgbClr val="000000"/>
                  </a:solidFill>
                  <a:latin typeface="+mn-ea"/>
                </a:rPr>
                <a:t>(</a:t>
              </a:r>
              <a:r>
                <a:rPr kumimoji="1" lang="ja-JP" altLang="en-US" sz="500" b="1" dirty="0">
                  <a:solidFill>
                    <a:srgbClr val="000000"/>
                  </a:solidFill>
                  <a:latin typeface="+mn-ea"/>
                </a:rPr>
                <a:t>紙</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grpSp>
      <p:cxnSp>
        <p:nvCxnSpPr>
          <p:cNvPr id="155" name="直線矢印コネクタ 154">
            <a:extLst>
              <a:ext uri="{FF2B5EF4-FFF2-40B4-BE49-F238E27FC236}">
                <a16:creationId xmlns:a16="http://schemas.microsoft.com/office/drawing/2014/main" id="{6BC466FD-4546-7572-D6C6-C76687F48810}"/>
              </a:ext>
            </a:extLst>
          </p:cNvPr>
          <p:cNvCxnSpPr>
            <a:cxnSpLocks/>
            <a:endCxn id="32" idx="1"/>
          </p:cNvCxnSpPr>
          <p:nvPr/>
        </p:nvCxnSpPr>
        <p:spPr>
          <a:xfrm>
            <a:off x="1956290" y="1646755"/>
            <a:ext cx="30222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2773C1C6-8382-0864-C29D-1A02BBF17CF8}"/>
              </a:ext>
            </a:extLst>
          </p:cNvPr>
          <p:cNvSpPr/>
          <p:nvPr/>
        </p:nvSpPr>
        <p:spPr>
          <a:xfrm>
            <a:off x="6758568" y="5821680"/>
            <a:ext cx="2053792" cy="63116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mn-ea"/>
              </a:rPr>
              <a:t>【</a:t>
            </a:r>
            <a:r>
              <a:rPr kumimoji="1" lang="ja-JP" altLang="en-US" sz="500" b="1" dirty="0">
                <a:solidFill>
                  <a:srgbClr val="000000"/>
                </a:solidFill>
                <a:latin typeface="+mn-ea"/>
              </a:rPr>
              <a:t>コメント</a:t>
            </a:r>
            <a:r>
              <a:rPr kumimoji="1" lang="en-US" altLang="ja-JP" sz="500" b="1" dirty="0">
                <a:solidFill>
                  <a:srgbClr val="000000"/>
                </a:solidFill>
                <a:latin typeface="+mn-ea"/>
              </a:rPr>
              <a:t>】</a:t>
            </a:r>
            <a:r>
              <a:rPr kumimoji="1" lang="ja-JP" altLang="en-US" sz="500" b="1" dirty="0">
                <a:solidFill>
                  <a:srgbClr val="000000"/>
                </a:solidFill>
                <a:latin typeface="+mn-ea"/>
              </a:rPr>
              <a:t>該当する機能要件</a:t>
            </a:r>
            <a:endParaRPr kumimoji="1" lang="en-US" altLang="ja-JP" sz="500" b="1" dirty="0">
              <a:solidFill>
                <a:srgbClr val="000000"/>
              </a:solidFill>
              <a:latin typeface="+mn-ea"/>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①</a:t>
            </a:r>
            <a:r>
              <a:rPr kumimoji="1" lang="en-US" altLang="zh-TW" sz="500" b="1" dirty="0">
                <a:solidFill>
                  <a:srgbClr val="000000"/>
                </a:solidFill>
                <a:latin typeface="游ゴシック" panose="020B0400000000000000" pitchFamily="50" charset="-128"/>
                <a:ea typeface="游ゴシック" panose="020B0400000000000000" pitchFamily="50" charset="-128"/>
              </a:rPr>
              <a:t>3.1.9</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3.1.10</a:t>
            </a:r>
            <a:r>
              <a:rPr kumimoji="1" lang="zh-TW" altLang="en-US" sz="500" b="1" dirty="0">
                <a:solidFill>
                  <a:srgbClr val="000000"/>
                </a:solidFill>
                <a:latin typeface="游ゴシック" panose="020B0400000000000000" pitchFamily="50" charset="-128"/>
                <a:ea typeface="游ゴシック" panose="020B0400000000000000" pitchFamily="50" charset="-128"/>
              </a:rPr>
              <a:t>　申告情報管理</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p:txBody>
      </p:sp>
      <p:grpSp>
        <p:nvGrpSpPr>
          <p:cNvPr id="105" name="グループ化 104">
            <a:extLst>
              <a:ext uri="{FF2B5EF4-FFF2-40B4-BE49-F238E27FC236}">
                <a16:creationId xmlns:a16="http://schemas.microsoft.com/office/drawing/2014/main" id="{F5A0D629-4213-83A6-DE0C-C8D8E517BBD9}"/>
              </a:ext>
            </a:extLst>
          </p:cNvPr>
          <p:cNvGrpSpPr/>
          <p:nvPr/>
        </p:nvGrpSpPr>
        <p:grpSpPr>
          <a:xfrm>
            <a:off x="3104915" y="3042179"/>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E8FDDA7C-FF12-AEB4-FAF4-B20969685E62}"/>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FA8D6608-C706-13FD-E8AA-58F6F1CCA49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申告データ出力</a:t>
              </a:r>
              <a:endParaRPr kumimoji="1" lang="en-US" altLang="ja-JP" sz="500" b="1" dirty="0">
                <a:solidFill>
                  <a:srgbClr val="000000"/>
                </a:solidFill>
                <a:latin typeface="+mn-ea"/>
              </a:endParaRPr>
            </a:p>
          </p:txBody>
        </p:sp>
      </p:grpSp>
      <p:cxnSp>
        <p:nvCxnSpPr>
          <p:cNvPr id="110" name="直線矢印コネクタ 109">
            <a:extLst>
              <a:ext uri="{FF2B5EF4-FFF2-40B4-BE49-F238E27FC236}">
                <a16:creationId xmlns:a16="http://schemas.microsoft.com/office/drawing/2014/main" id="{1B6363F1-DB7B-F076-EE87-0C72389E995E}"/>
              </a:ext>
            </a:extLst>
          </p:cNvPr>
          <p:cNvCxnSpPr>
            <a:cxnSpLocks/>
            <a:stCxn id="29" idx="3"/>
            <a:endCxn id="27" idx="1"/>
          </p:cNvCxnSpPr>
          <p:nvPr/>
        </p:nvCxnSpPr>
        <p:spPr>
          <a:xfrm>
            <a:off x="3696565" y="2492610"/>
            <a:ext cx="144306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DABBEDA5-1018-7C19-66C0-33EF3305E3D1}"/>
              </a:ext>
            </a:extLst>
          </p:cNvPr>
          <p:cNvGrpSpPr/>
          <p:nvPr/>
        </p:nvGrpSpPr>
        <p:grpSpPr>
          <a:xfrm>
            <a:off x="4385544" y="4276536"/>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9FE43C73-BB76-F4AD-7C8F-D614014C749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19" name="円弧 118">
              <a:extLst>
                <a:ext uri="{FF2B5EF4-FFF2-40B4-BE49-F238E27FC236}">
                  <a16:creationId xmlns:a16="http://schemas.microsoft.com/office/drawing/2014/main" id="{8F5F2186-CB0A-9799-DE3D-1C64E0E1454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A564FDDD-77E8-C304-1B09-BF1389C3E45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47" name="直線矢印コネクタ 46">
            <a:extLst>
              <a:ext uri="{FF2B5EF4-FFF2-40B4-BE49-F238E27FC236}">
                <a16:creationId xmlns:a16="http://schemas.microsoft.com/office/drawing/2014/main" id="{5B16841A-C601-D8E5-6BBD-667269436239}"/>
              </a:ext>
            </a:extLst>
          </p:cNvPr>
          <p:cNvCxnSpPr>
            <a:cxnSpLocks/>
            <a:stCxn id="27" idx="2"/>
            <a:endCxn id="69" idx="1"/>
          </p:cNvCxnSpPr>
          <p:nvPr/>
        </p:nvCxnSpPr>
        <p:spPr>
          <a:xfrm>
            <a:off x="5437576" y="2726985"/>
            <a:ext cx="1299" cy="154955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681944A4-344C-6934-2E1B-C39E8F15A705}"/>
              </a:ext>
            </a:extLst>
          </p:cNvPr>
          <p:cNvGrpSpPr/>
          <p:nvPr/>
        </p:nvGrpSpPr>
        <p:grpSpPr>
          <a:xfrm>
            <a:off x="5149758" y="4276536"/>
            <a:ext cx="575637" cy="451948"/>
            <a:chOff x="5274238" y="5435536"/>
            <a:chExt cx="439201" cy="345439"/>
          </a:xfrm>
        </p:grpSpPr>
        <p:sp>
          <p:nvSpPr>
            <p:cNvPr id="69" name="フローチャート: 磁気ディスク 68">
              <a:extLst>
                <a:ext uri="{FF2B5EF4-FFF2-40B4-BE49-F238E27FC236}">
                  <a16:creationId xmlns:a16="http://schemas.microsoft.com/office/drawing/2014/main" id="{BD854386-DA83-BCE5-AD13-DF7BDC0A8D1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70" name="円弧 69">
              <a:extLst>
                <a:ext uri="{FF2B5EF4-FFF2-40B4-BE49-F238E27FC236}">
                  <a16:creationId xmlns:a16="http://schemas.microsoft.com/office/drawing/2014/main" id="{BFF4D98F-707C-EF72-B07F-1CE7BB26385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C485A7C7-99D6-F1E3-50C0-C9878E5954F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9" name="グループ化 38">
            <a:extLst>
              <a:ext uri="{FF2B5EF4-FFF2-40B4-BE49-F238E27FC236}">
                <a16:creationId xmlns:a16="http://schemas.microsoft.com/office/drawing/2014/main" id="{D3E98AE5-FFA7-9B01-E7D7-32B2F83F3EF1}"/>
              </a:ext>
            </a:extLst>
          </p:cNvPr>
          <p:cNvGrpSpPr/>
          <p:nvPr/>
        </p:nvGrpSpPr>
        <p:grpSpPr>
          <a:xfrm>
            <a:off x="1795954" y="2339610"/>
            <a:ext cx="306000" cy="306000"/>
            <a:chOff x="8420362" y="5457393"/>
            <a:chExt cx="182044" cy="182044"/>
          </a:xfrm>
        </p:grpSpPr>
        <p:sp>
          <p:nvSpPr>
            <p:cNvPr id="40" name="楕円 39">
              <a:extLst>
                <a:ext uri="{FF2B5EF4-FFF2-40B4-BE49-F238E27FC236}">
                  <a16:creationId xmlns:a16="http://schemas.microsoft.com/office/drawing/2014/main" id="{7B382F3E-63BB-1C75-0FD1-30886A4CC769}"/>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41" name="グラフィックス 40" descr="封筒 枠線">
              <a:extLst>
                <a:ext uri="{FF2B5EF4-FFF2-40B4-BE49-F238E27FC236}">
                  <a16:creationId xmlns:a16="http://schemas.microsoft.com/office/drawing/2014/main" id="{3365EF7B-925C-5EE4-E157-274E6654A16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grpSp>
        <p:nvGrpSpPr>
          <p:cNvPr id="99" name="グループ化 98">
            <a:extLst>
              <a:ext uri="{FF2B5EF4-FFF2-40B4-BE49-F238E27FC236}">
                <a16:creationId xmlns:a16="http://schemas.microsoft.com/office/drawing/2014/main" id="{D2384FE2-8334-74F7-F742-A648511AA734}"/>
              </a:ext>
            </a:extLst>
          </p:cNvPr>
          <p:cNvGrpSpPr/>
          <p:nvPr/>
        </p:nvGrpSpPr>
        <p:grpSpPr>
          <a:xfrm>
            <a:off x="1003804" y="1516288"/>
            <a:ext cx="989415" cy="442731"/>
            <a:chOff x="1039487" y="1520673"/>
            <a:chExt cx="989415" cy="442731"/>
          </a:xfrm>
        </p:grpSpPr>
        <p:pic>
          <p:nvPicPr>
            <p:cNvPr id="82" name="グラフィックス 81" descr="紙 枠線">
              <a:extLst>
                <a:ext uri="{FF2B5EF4-FFF2-40B4-BE49-F238E27FC236}">
                  <a16:creationId xmlns:a16="http://schemas.microsoft.com/office/drawing/2014/main" id="{E5B8EE68-989D-57B6-4D9F-38D5458B40B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03728" y="1520673"/>
              <a:ext cx="260934" cy="260934"/>
            </a:xfrm>
            <a:prstGeom prst="rect">
              <a:avLst/>
            </a:prstGeom>
          </p:spPr>
        </p:pic>
        <p:sp>
          <p:nvSpPr>
            <p:cNvPr id="83" name="正方形/長方形 82">
              <a:extLst>
                <a:ext uri="{FF2B5EF4-FFF2-40B4-BE49-F238E27FC236}">
                  <a16:creationId xmlns:a16="http://schemas.microsoft.com/office/drawing/2014/main" id="{08FB8EE8-4AD3-D30B-8899-6CFF8CBA03F3}"/>
                </a:ext>
              </a:extLst>
            </p:cNvPr>
            <p:cNvSpPr/>
            <p:nvPr/>
          </p:nvSpPr>
          <p:spPr>
            <a:xfrm>
              <a:off x="1039487" y="168095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各種申告書</a:t>
              </a:r>
              <a:r>
                <a:rPr kumimoji="1" lang="en-US" altLang="ja-JP" sz="500" b="1" dirty="0">
                  <a:solidFill>
                    <a:srgbClr val="000000"/>
                  </a:solidFill>
                  <a:latin typeface="+mn-ea"/>
                </a:rPr>
                <a:t>(</a:t>
              </a:r>
              <a:r>
                <a:rPr kumimoji="1" lang="en-US" altLang="ja-JP" sz="500" b="1" dirty="0" err="1">
                  <a:solidFill>
                    <a:srgbClr val="000000"/>
                  </a:solidFill>
                  <a:latin typeface="+mn-ea"/>
                </a:rPr>
                <a:t>eLTAX</a:t>
              </a:r>
              <a:r>
                <a:rPr kumimoji="1" lang="ja-JP" altLang="en-US" sz="500" b="1" dirty="0">
                  <a:solidFill>
                    <a:srgbClr val="000000"/>
                  </a:solidFill>
                  <a:latin typeface="+mn-ea"/>
                </a:rPr>
                <a:t>経由</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grpSp>
      <p:cxnSp>
        <p:nvCxnSpPr>
          <p:cNvPr id="84" name="直線矢印コネクタ 83">
            <a:extLst>
              <a:ext uri="{FF2B5EF4-FFF2-40B4-BE49-F238E27FC236}">
                <a16:creationId xmlns:a16="http://schemas.microsoft.com/office/drawing/2014/main" id="{BF0575EC-A197-6B42-6CB2-AA7CD48B49AF}"/>
              </a:ext>
            </a:extLst>
          </p:cNvPr>
          <p:cNvCxnSpPr>
            <a:cxnSpLocks/>
            <a:endCxn id="82" idx="1"/>
          </p:cNvCxnSpPr>
          <p:nvPr/>
        </p:nvCxnSpPr>
        <p:spPr>
          <a:xfrm>
            <a:off x="1094749" y="1646755"/>
            <a:ext cx="27329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59E26DA1-6A91-B3E7-E9E1-48E971D955A2}"/>
              </a:ext>
            </a:extLst>
          </p:cNvPr>
          <p:cNvSpPr/>
          <p:nvPr/>
        </p:nvSpPr>
        <p:spPr>
          <a:xfrm>
            <a:off x="844189" y="1968590"/>
            <a:ext cx="501120"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電子</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91" name="グループ化 90">
            <a:extLst>
              <a:ext uri="{FF2B5EF4-FFF2-40B4-BE49-F238E27FC236}">
                <a16:creationId xmlns:a16="http://schemas.microsoft.com/office/drawing/2014/main" id="{5BC87FBE-66A5-9E8E-DFAF-F3D49C34B9CA}"/>
              </a:ext>
            </a:extLst>
          </p:cNvPr>
          <p:cNvGrpSpPr/>
          <p:nvPr/>
        </p:nvGrpSpPr>
        <p:grpSpPr>
          <a:xfrm>
            <a:off x="1795954" y="3123554"/>
            <a:ext cx="306000" cy="306000"/>
            <a:chOff x="8420362" y="5457393"/>
            <a:chExt cx="182044" cy="182044"/>
          </a:xfrm>
        </p:grpSpPr>
        <p:sp>
          <p:nvSpPr>
            <p:cNvPr id="92" name="楕円 91">
              <a:extLst>
                <a:ext uri="{FF2B5EF4-FFF2-40B4-BE49-F238E27FC236}">
                  <a16:creationId xmlns:a16="http://schemas.microsoft.com/office/drawing/2014/main" id="{864E73EA-E068-96B5-FEAB-10BE512B4685}"/>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93" name="グラフィックス 92" descr="封筒 枠線">
              <a:extLst>
                <a:ext uri="{FF2B5EF4-FFF2-40B4-BE49-F238E27FC236}">
                  <a16:creationId xmlns:a16="http://schemas.microsoft.com/office/drawing/2014/main" id="{0DE5A507-51F4-C807-AA1A-A0746E85064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sp>
        <p:nvSpPr>
          <p:cNvPr id="95" name="正方形/長方形 94">
            <a:extLst>
              <a:ext uri="{FF2B5EF4-FFF2-40B4-BE49-F238E27FC236}">
                <a16:creationId xmlns:a16="http://schemas.microsoft.com/office/drawing/2014/main" id="{E939B8CA-DDE3-0503-8EB1-3805DE59F0EA}"/>
              </a:ext>
            </a:extLst>
          </p:cNvPr>
          <p:cNvSpPr/>
          <p:nvPr/>
        </p:nvSpPr>
        <p:spPr>
          <a:xfrm>
            <a:off x="1547256" y="264261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a:p>
            <a:pPr algn="ctr"/>
            <a:r>
              <a:rPr kumimoji="1" lang="en-US" altLang="ja-JP" sz="600" b="1" dirty="0">
                <a:solidFill>
                  <a:schemeClr val="tx1"/>
                </a:solidFill>
                <a:latin typeface="+mn-ea"/>
              </a:rPr>
              <a:t>(</a:t>
            </a:r>
            <a:r>
              <a:rPr kumimoji="1" lang="ja-JP" altLang="en-US" sz="600" b="1" dirty="0">
                <a:solidFill>
                  <a:schemeClr val="tx1"/>
                </a:solidFill>
                <a:latin typeface="+mn-ea"/>
              </a:rPr>
              <a:t>紙申告</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3" name="グループ化 2">
            <a:extLst>
              <a:ext uri="{FF2B5EF4-FFF2-40B4-BE49-F238E27FC236}">
                <a16:creationId xmlns:a16="http://schemas.microsoft.com/office/drawing/2014/main" id="{8E75FC7F-0F1A-6D7E-A1B5-7CA50DD17600}"/>
              </a:ext>
            </a:extLst>
          </p:cNvPr>
          <p:cNvGrpSpPr/>
          <p:nvPr/>
        </p:nvGrpSpPr>
        <p:grpSpPr>
          <a:xfrm>
            <a:off x="2785659" y="4276536"/>
            <a:ext cx="575637" cy="451948"/>
            <a:chOff x="5274238" y="5435536"/>
            <a:chExt cx="439201" cy="345439"/>
          </a:xfrm>
        </p:grpSpPr>
        <p:sp>
          <p:nvSpPr>
            <p:cNvPr id="4" name="フローチャート: 磁気ディスク 3">
              <a:extLst>
                <a:ext uri="{FF2B5EF4-FFF2-40B4-BE49-F238E27FC236}">
                  <a16:creationId xmlns:a16="http://schemas.microsoft.com/office/drawing/2014/main" id="{B33AB6A3-4848-8D4F-DB74-BE06881793C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en-US" altLang="ja-JP" sz="500" b="1" dirty="0" err="1">
                  <a:solidFill>
                    <a:srgbClr val="000000"/>
                  </a:solidFill>
                  <a:latin typeface="+mn-ea"/>
                </a:rPr>
                <a:t>eLTAX</a:t>
              </a:r>
              <a:r>
                <a:rPr kumimoji="1" lang="ja-JP" altLang="en-US" sz="500" b="1" dirty="0">
                  <a:solidFill>
                    <a:srgbClr val="000000"/>
                  </a:solidFill>
                  <a:latin typeface="+mn-ea"/>
                </a:rPr>
                <a:t>審査</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6" name="円弧 5">
              <a:extLst>
                <a:ext uri="{FF2B5EF4-FFF2-40B4-BE49-F238E27FC236}">
                  <a16:creationId xmlns:a16="http://schemas.microsoft.com/office/drawing/2014/main" id="{D6D42AC2-FA5C-FD9E-FA5E-6128714CD72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 name="円弧 11">
              <a:extLst>
                <a:ext uri="{FF2B5EF4-FFF2-40B4-BE49-F238E27FC236}">
                  <a16:creationId xmlns:a16="http://schemas.microsoft.com/office/drawing/2014/main" id="{5B8A0C65-414A-F660-0FC7-EEC5639AB9F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13" name="グループ化 112">
            <a:extLst>
              <a:ext uri="{FF2B5EF4-FFF2-40B4-BE49-F238E27FC236}">
                <a16:creationId xmlns:a16="http://schemas.microsoft.com/office/drawing/2014/main" id="{4826B269-5E24-1A98-856E-08EDF2B0C774}"/>
              </a:ext>
            </a:extLst>
          </p:cNvPr>
          <p:cNvGrpSpPr/>
          <p:nvPr/>
        </p:nvGrpSpPr>
        <p:grpSpPr>
          <a:xfrm>
            <a:off x="3431045" y="4276536"/>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41FBCE6E-4F0B-B12C-D2D0-36657DC0071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国税連携</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43" name="円弧 142">
              <a:extLst>
                <a:ext uri="{FF2B5EF4-FFF2-40B4-BE49-F238E27FC236}">
                  <a16:creationId xmlns:a16="http://schemas.microsoft.com/office/drawing/2014/main" id="{2FF34BC2-5146-DB67-A54E-561CCF861E6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4" name="円弧 143">
              <a:extLst>
                <a:ext uri="{FF2B5EF4-FFF2-40B4-BE49-F238E27FC236}">
                  <a16:creationId xmlns:a16="http://schemas.microsoft.com/office/drawing/2014/main" id="{FF25F5C9-228E-13E0-A995-E718792E212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84" name="直線矢印コネクタ 183">
            <a:extLst>
              <a:ext uri="{FF2B5EF4-FFF2-40B4-BE49-F238E27FC236}">
                <a16:creationId xmlns:a16="http://schemas.microsoft.com/office/drawing/2014/main" id="{2135ACBF-8312-251B-09F7-9E60B7B74325}"/>
              </a:ext>
            </a:extLst>
          </p:cNvPr>
          <p:cNvCxnSpPr>
            <a:cxnSpLocks/>
            <a:stCxn id="92" idx="6"/>
            <a:endCxn id="122" idx="1"/>
          </p:cNvCxnSpPr>
          <p:nvPr/>
        </p:nvCxnSpPr>
        <p:spPr>
          <a:xfrm>
            <a:off x="2101954" y="3276554"/>
            <a:ext cx="10029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00F18C83-A026-0482-DD27-FAD4ED6A453F}"/>
              </a:ext>
            </a:extLst>
          </p:cNvPr>
          <p:cNvGrpSpPr/>
          <p:nvPr/>
        </p:nvGrpSpPr>
        <p:grpSpPr>
          <a:xfrm>
            <a:off x="4971304" y="2645369"/>
            <a:ext cx="1342989" cy="709915"/>
            <a:chOff x="4971304" y="2645369"/>
            <a:chExt cx="1342989" cy="709915"/>
          </a:xfrm>
        </p:grpSpPr>
        <p:cxnSp>
          <p:nvCxnSpPr>
            <p:cNvPr id="279" name="直線矢印コネクタ 278">
              <a:extLst>
                <a:ext uri="{FF2B5EF4-FFF2-40B4-BE49-F238E27FC236}">
                  <a16:creationId xmlns:a16="http://schemas.microsoft.com/office/drawing/2014/main" id="{4CDE97EC-E82F-A5B4-12BD-3D2AAD01A0A3}"/>
                </a:ext>
              </a:extLst>
            </p:cNvPr>
            <p:cNvCxnSpPr>
              <a:cxnSpLocks/>
              <a:stCxn id="45" idx="3"/>
              <a:endCxn id="24" idx="4"/>
            </p:cNvCxnSpPr>
            <p:nvPr/>
          </p:nvCxnSpPr>
          <p:spPr>
            <a:xfrm flipV="1">
              <a:off x="4971304" y="2645369"/>
              <a:ext cx="1342989" cy="631185"/>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96" name="円弧 295">
              <a:extLst>
                <a:ext uri="{FF2B5EF4-FFF2-40B4-BE49-F238E27FC236}">
                  <a16:creationId xmlns:a16="http://schemas.microsoft.com/office/drawing/2014/main" id="{94AA7542-1E62-1EA2-43FC-8E45B22EA578}"/>
                </a:ext>
              </a:extLst>
            </p:cNvPr>
            <p:cNvSpPr/>
            <p:nvPr/>
          </p:nvSpPr>
          <p:spPr>
            <a:xfrm>
              <a:off x="5382856" y="3232627"/>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23" name="正方形/長方形 22">
            <a:extLst>
              <a:ext uri="{FF2B5EF4-FFF2-40B4-BE49-F238E27FC236}">
                <a16:creationId xmlns:a16="http://schemas.microsoft.com/office/drawing/2014/main" id="{8E73BB9C-2533-D926-AB0A-458253E7EA21}"/>
              </a:ext>
            </a:extLst>
          </p:cNvPr>
          <p:cNvSpPr/>
          <p:nvPr/>
        </p:nvSpPr>
        <p:spPr>
          <a:xfrm>
            <a:off x="6044705" y="263787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24" name="楕円 23">
            <a:extLst>
              <a:ext uri="{FF2B5EF4-FFF2-40B4-BE49-F238E27FC236}">
                <a16:creationId xmlns:a16="http://schemas.microsoft.com/office/drawing/2014/main" id="{9460D002-9D01-124A-278C-EB9A97A7BF7B}"/>
              </a:ext>
            </a:extLst>
          </p:cNvPr>
          <p:cNvSpPr/>
          <p:nvPr/>
        </p:nvSpPr>
        <p:spPr>
          <a:xfrm>
            <a:off x="6161534" y="2339851"/>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5" name="グループ化 24">
            <a:extLst>
              <a:ext uri="{FF2B5EF4-FFF2-40B4-BE49-F238E27FC236}">
                <a16:creationId xmlns:a16="http://schemas.microsoft.com/office/drawing/2014/main" id="{705ED1F1-5BCE-0435-AFFA-C55C287BEFB0}"/>
              </a:ext>
            </a:extLst>
          </p:cNvPr>
          <p:cNvGrpSpPr/>
          <p:nvPr/>
        </p:nvGrpSpPr>
        <p:grpSpPr>
          <a:xfrm>
            <a:off x="5139634" y="2258235"/>
            <a:ext cx="595884" cy="468750"/>
            <a:chOff x="2420174" y="2805910"/>
            <a:chExt cx="595884" cy="468750"/>
          </a:xfrm>
        </p:grpSpPr>
        <p:pic>
          <p:nvPicPr>
            <p:cNvPr id="26" name="グラフィックス 25" descr="ユーザー 枠線">
              <a:extLst>
                <a:ext uri="{FF2B5EF4-FFF2-40B4-BE49-F238E27FC236}">
                  <a16:creationId xmlns:a16="http://schemas.microsoft.com/office/drawing/2014/main" id="{1AF8B662-959C-3B31-6DC3-E729DF658D6D}"/>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27" name="四角形: 角を丸くする 26">
              <a:extLst>
                <a:ext uri="{FF2B5EF4-FFF2-40B4-BE49-F238E27FC236}">
                  <a16:creationId xmlns:a16="http://schemas.microsoft.com/office/drawing/2014/main" id="{0E1CA8E8-7377-9942-1C14-194663B596D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修正申告登録</a:t>
              </a:r>
            </a:p>
          </p:txBody>
        </p:sp>
      </p:grpSp>
      <p:grpSp>
        <p:nvGrpSpPr>
          <p:cNvPr id="28" name="グループ化 27">
            <a:extLst>
              <a:ext uri="{FF2B5EF4-FFF2-40B4-BE49-F238E27FC236}">
                <a16:creationId xmlns:a16="http://schemas.microsoft.com/office/drawing/2014/main" id="{10C370F6-4855-D8CD-79DA-5E0E3CDE66D8}"/>
              </a:ext>
            </a:extLst>
          </p:cNvPr>
          <p:cNvGrpSpPr/>
          <p:nvPr/>
        </p:nvGrpSpPr>
        <p:grpSpPr>
          <a:xfrm>
            <a:off x="3109150" y="2263854"/>
            <a:ext cx="587415" cy="457512"/>
            <a:chOff x="5266944" y="2798826"/>
            <a:chExt cx="455771" cy="301859"/>
          </a:xfrm>
        </p:grpSpPr>
        <p:sp>
          <p:nvSpPr>
            <p:cNvPr id="29" name="四角形: 角を丸くする 28">
              <a:extLst>
                <a:ext uri="{FF2B5EF4-FFF2-40B4-BE49-F238E27FC236}">
                  <a16:creationId xmlns:a16="http://schemas.microsoft.com/office/drawing/2014/main" id="{3FD4B82D-0C8A-EEC3-AEB5-D9001768476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各種修正申告受領</a:t>
              </a:r>
            </a:p>
          </p:txBody>
        </p:sp>
        <p:pic>
          <p:nvPicPr>
            <p:cNvPr id="30" name="グラフィックス 29" descr="挙手 枠線">
              <a:extLst>
                <a:ext uri="{FF2B5EF4-FFF2-40B4-BE49-F238E27FC236}">
                  <a16:creationId xmlns:a16="http://schemas.microsoft.com/office/drawing/2014/main" id="{6E33C7E8-D693-93D0-49F0-1573D47D2C69}"/>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36" name="グループ化 35">
            <a:extLst>
              <a:ext uri="{FF2B5EF4-FFF2-40B4-BE49-F238E27FC236}">
                <a16:creationId xmlns:a16="http://schemas.microsoft.com/office/drawing/2014/main" id="{A7E7DEDA-AC75-E6FA-A1E1-B8BCF499BB57}"/>
              </a:ext>
            </a:extLst>
          </p:cNvPr>
          <p:cNvGrpSpPr/>
          <p:nvPr/>
        </p:nvGrpSpPr>
        <p:grpSpPr>
          <a:xfrm>
            <a:off x="4375420" y="3042179"/>
            <a:ext cx="595884" cy="468750"/>
            <a:chOff x="2420174" y="2805910"/>
            <a:chExt cx="595884" cy="468750"/>
          </a:xfrm>
        </p:grpSpPr>
        <p:pic>
          <p:nvPicPr>
            <p:cNvPr id="37" name="グラフィックス 36" descr="ユーザー 枠線">
              <a:extLst>
                <a:ext uri="{FF2B5EF4-FFF2-40B4-BE49-F238E27FC236}">
                  <a16:creationId xmlns:a16="http://schemas.microsoft.com/office/drawing/2014/main" id="{5A8CC80A-B5BD-9FA7-8DA4-76D0D59E31C4}"/>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45" name="四角形: 角を丸くする 44">
              <a:extLst>
                <a:ext uri="{FF2B5EF4-FFF2-40B4-BE49-F238E27FC236}">
                  <a16:creationId xmlns:a16="http://schemas.microsoft.com/office/drawing/2014/main" id="{53AD6F9F-1808-BCC6-C53B-7336F801DA3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en-US" altLang="ja-JP" sz="500" b="1" dirty="0" err="1">
                  <a:solidFill>
                    <a:srgbClr val="000000"/>
                  </a:solidFill>
                  <a:latin typeface="+mn-ea"/>
                </a:rPr>
                <a:t>eLTAX</a:t>
              </a:r>
              <a:r>
                <a:rPr kumimoji="1" lang="ja-JP" altLang="en-US" sz="500" b="1" dirty="0">
                  <a:solidFill>
                    <a:srgbClr val="000000"/>
                  </a:solidFill>
                  <a:latin typeface="+mn-ea"/>
                </a:rPr>
                <a:t>データ等</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取込</a:t>
              </a:r>
              <a:endParaRPr kumimoji="1" lang="en-US" altLang="ja-JP" sz="500" b="1" dirty="0">
                <a:solidFill>
                  <a:srgbClr val="000000"/>
                </a:solidFill>
                <a:latin typeface="+mn-ea"/>
              </a:endParaRPr>
            </a:p>
          </p:txBody>
        </p:sp>
      </p:grpSp>
      <p:cxnSp>
        <p:nvCxnSpPr>
          <p:cNvPr id="64" name="直線矢印コネクタ 63">
            <a:extLst>
              <a:ext uri="{FF2B5EF4-FFF2-40B4-BE49-F238E27FC236}">
                <a16:creationId xmlns:a16="http://schemas.microsoft.com/office/drawing/2014/main" id="{87671D96-7E9A-20EE-D469-74E39EC1FE14}"/>
              </a:ext>
            </a:extLst>
          </p:cNvPr>
          <p:cNvCxnSpPr>
            <a:cxnSpLocks/>
            <a:stCxn id="122" idx="3"/>
            <a:endCxn id="45" idx="1"/>
          </p:cNvCxnSpPr>
          <p:nvPr/>
        </p:nvCxnSpPr>
        <p:spPr>
          <a:xfrm>
            <a:off x="3700799" y="3276554"/>
            <a:ext cx="67462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88" name="直線矢印コネクタ 87">
            <a:extLst>
              <a:ext uri="{FF2B5EF4-FFF2-40B4-BE49-F238E27FC236}">
                <a16:creationId xmlns:a16="http://schemas.microsoft.com/office/drawing/2014/main" id="{91530396-5AD2-984B-AC41-CFD3F7D1C2A8}"/>
              </a:ext>
            </a:extLst>
          </p:cNvPr>
          <p:cNvCxnSpPr>
            <a:cxnSpLocks/>
            <a:stCxn id="27" idx="3"/>
            <a:endCxn id="24" idx="2"/>
          </p:cNvCxnSpPr>
          <p:nvPr/>
        </p:nvCxnSpPr>
        <p:spPr>
          <a:xfrm>
            <a:off x="5735518" y="2492610"/>
            <a:ext cx="42601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54" name="グループ化 153">
            <a:extLst>
              <a:ext uri="{FF2B5EF4-FFF2-40B4-BE49-F238E27FC236}">
                <a16:creationId xmlns:a16="http://schemas.microsoft.com/office/drawing/2014/main" id="{36E938B8-4111-E144-6427-E55B8F016413}"/>
              </a:ext>
            </a:extLst>
          </p:cNvPr>
          <p:cNvGrpSpPr/>
          <p:nvPr/>
        </p:nvGrpSpPr>
        <p:grpSpPr>
          <a:xfrm>
            <a:off x="4808135" y="4672316"/>
            <a:ext cx="752658" cy="404654"/>
            <a:chOff x="2261244" y="4907280"/>
            <a:chExt cx="752658" cy="404654"/>
          </a:xfrm>
        </p:grpSpPr>
        <p:cxnSp>
          <p:nvCxnSpPr>
            <p:cNvPr id="156" name="直線矢印コネクタ 155">
              <a:extLst>
                <a:ext uri="{FF2B5EF4-FFF2-40B4-BE49-F238E27FC236}">
                  <a16:creationId xmlns:a16="http://schemas.microsoft.com/office/drawing/2014/main" id="{027959B7-B3C0-A07C-8634-10D1943394BB}"/>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57" name="グループ化 156">
              <a:extLst>
                <a:ext uri="{FF2B5EF4-FFF2-40B4-BE49-F238E27FC236}">
                  <a16:creationId xmlns:a16="http://schemas.microsoft.com/office/drawing/2014/main" id="{96F80634-A146-BDA0-5261-CB31DF9E4C19}"/>
                </a:ext>
              </a:extLst>
            </p:cNvPr>
            <p:cNvGrpSpPr/>
            <p:nvPr/>
          </p:nvGrpSpPr>
          <p:grpSpPr>
            <a:xfrm>
              <a:off x="2383864" y="5013166"/>
              <a:ext cx="69614" cy="298768"/>
              <a:chOff x="2439407" y="2962964"/>
              <a:chExt cx="69614" cy="428983"/>
            </a:xfrm>
          </p:grpSpPr>
          <p:cxnSp>
            <p:nvCxnSpPr>
              <p:cNvPr id="162" name="直線コネクタ 161">
                <a:extLst>
                  <a:ext uri="{FF2B5EF4-FFF2-40B4-BE49-F238E27FC236}">
                    <a16:creationId xmlns:a16="http://schemas.microsoft.com/office/drawing/2014/main" id="{F8C83D73-EA68-CB2C-3282-EFA14A2FB81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3" name="直線コネクタ 162">
                <a:extLst>
                  <a:ext uri="{FF2B5EF4-FFF2-40B4-BE49-F238E27FC236}">
                    <a16:creationId xmlns:a16="http://schemas.microsoft.com/office/drawing/2014/main" id="{390290BE-6B97-862D-1A9E-07A35FE18581}"/>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4" name="直線コネクタ 163">
                <a:extLst>
                  <a:ext uri="{FF2B5EF4-FFF2-40B4-BE49-F238E27FC236}">
                    <a16:creationId xmlns:a16="http://schemas.microsoft.com/office/drawing/2014/main" id="{FF865173-3B29-6BE1-6D3C-D9F81262E0F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1" name="正方形/長方形 160">
              <a:extLst>
                <a:ext uri="{FF2B5EF4-FFF2-40B4-BE49-F238E27FC236}">
                  <a16:creationId xmlns:a16="http://schemas.microsoft.com/office/drawing/2014/main" id="{0EAB9575-6B5E-78A0-8C56-AB714214F954}"/>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66" name="グループ化 165">
            <a:extLst>
              <a:ext uri="{FF2B5EF4-FFF2-40B4-BE49-F238E27FC236}">
                <a16:creationId xmlns:a16="http://schemas.microsoft.com/office/drawing/2014/main" id="{CB4569D6-C7F1-B2A2-4EC4-C7D02A42B272}"/>
              </a:ext>
            </a:extLst>
          </p:cNvPr>
          <p:cNvGrpSpPr/>
          <p:nvPr/>
        </p:nvGrpSpPr>
        <p:grpSpPr>
          <a:xfrm>
            <a:off x="5572197" y="4672316"/>
            <a:ext cx="752658" cy="404654"/>
            <a:chOff x="2261244" y="4907280"/>
            <a:chExt cx="752658" cy="404654"/>
          </a:xfrm>
        </p:grpSpPr>
        <p:cxnSp>
          <p:nvCxnSpPr>
            <p:cNvPr id="167" name="直線矢印コネクタ 166">
              <a:extLst>
                <a:ext uri="{FF2B5EF4-FFF2-40B4-BE49-F238E27FC236}">
                  <a16:creationId xmlns:a16="http://schemas.microsoft.com/office/drawing/2014/main" id="{2C424950-0406-31E5-D88E-F5A6424C2377}"/>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86718911-9951-62A0-3EAE-9F234FE12B21}"/>
                </a:ext>
              </a:extLst>
            </p:cNvPr>
            <p:cNvGrpSpPr/>
            <p:nvPr/>
          </p:nvGrpSpPr>
          <p:grpSpPr>
            <a:xfrm>
              <a:off x="2383864" y="5013166"/>
              <a:ext cx="69614" cy="298768"/>
              <a:chOff x="2439407" y="2962964"/>
              <a:chExt cx="69614" cy="428983"/>
            </a:xfrm>
          </p:grpSpPr>
          <p:cxnSp>
            <p:nvCxnSpPr>
              <p:cNvPr id="172" name="直線コネクタ 171">
                <a:extLst>
                  <a:ext uri="{FF2B5EF4-FFF2-40B4-BE49-F238E27FC236}">
                    <a16:creationId xmlns:a16="http://schemas.microsoft.com/office/drawing/2014/main" id="{565E979E-967F-070E-50C3-03ACD5A8A64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74" name="直線コネクタ 173">
                <a:extLst>
                  <a:ext uri="{FF2B5EF4-FFF2-40B4-BE49-F238E27FC236}">
                    <a16:creationId xmlns:a16="http://schemas.microsoft.com/office/drawing/2014/main" id="{5A1DB5A4-6F66-8948-9B34-3FC1AF4D434C}"/>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75" name="直線コネクタ 174">
                <a:extLst>
                  <a:ext uri="{FF2B5EF4-FFF2-40B4-BE49-F238E27FC236}">
                    <a16:creationId xmlns:a16="http://schemas.microsoft.com/office/drawing/2014/main" id="{FF06E859-00CC-501F-CE41-9710677B76F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71" name="正方形/長方形 170">
              <a:extLst>
                <a:ext uri="{FF2B5EF4-FFF2-40B4-BE49-F238E27FC236}">
                  <a16:creationId xmlns:a16="http://schemas.microsoft.com/office/drawing/2014/main" id="{F5A63C8F-A60F-CC70-EF12-0D893737296D}"/>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5" name="直線矢印コネクタ 4">
            <a:extLst>
              <a:ext uri="{FF2B5EF4-FFF2-40B4-BE49-F238E27FC236}">
                <a16:creationId xmlns:a16="http://schemas.microsoft.com/office/drawing/2014/main" id="{7AB3E691-42DB-1890-1A8A-6809EF33D07C}"/>
              </a:ext>
            </a:extLst>
          </p:cNvPr>
          <p:cNvCxnSpPr>
            <a:cxnSpLocks/>
          </p:cNvCxnSpPr>
          <p:nvPr/>
        </p:nvCxnSpPr>
        <p:spPr>
          <a:xfrm flipV="1">
            <a:off x="3234633" y="3510929"/>
            <a:ext cx="1299" cy="7656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9" name="直線矢印コネクタ 18">
            <a:extLst>
              <a:ext uri="{FF2B5EF4-FFF2-40B4-BE49-F238E27FC236}">
                <a16:creationId xmlns:a16="http://schemas.microsoft.com/office/drawing/2014/main" id="{807F140A-8D0A-29A0-7CB0-B62B9013BBFB}"/>
              </a:ext>
            </a:extLst>
          </p:cNvPr>
          <p:cNvCxnSpPr>
            <a:cxnSpLocks/>
          </p:cNvCxnSpPr>
          <p:nvPr/>
        </p:nvCxnSpPr>
        <p:spPr>
          <a:xfrm flipV="1">
            <a:off x="3571294" y="3510929"/>
            <a:ext cx="1299" cy="7656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68979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27FBC5-3D87-B1ED-23D7-B2107989D97D}"/>
            </a:ext>
          </a:extLst>
        </p:cNvPr>
        <p:cNvGrpSpPr/>
        <p:nvPr/>
      </p:nvGrpSpPr>
      <p:grpSpPr>
        <a:xfrm>
          <a:off x="0" y="0"/>
          <a:ext cx="0" cy="0"/>
          <a:chOff x="0" y="0"/>
          <a:chExt cx="0" cy="0"/>
        </a:xfrm>
      </p:grpSpPr>
      <p:grpSp>
        <p:nvGrpSpPr>
          <p:cNvPr id="224" name="グループ化 223">
            <a:extLst>
              <a:ext uri="{FF2B5EF4-FFF2-40B4-BE49-F238E27FC236}">
                <a16:creationId xmlns:a16="http://schemas.microsoft.com/office/drawing/2014/main" id="{339EE6A2-9300-659D-C497-01BACC17F966}"/>
              </a:ext>
            </a:extLst>
          </p:cNvPr>
          <p:cNvGrpSpPr/>
          <p:nvPr/>
        </p:nvGrpSpPr>
        <p:grpSpPr>
          <a:xfrm>
            <a:off x="6882296" y="2606649"/>
            <a:ext cx="54868" cy="2080106"/>
            <a:chOff x="6873514" y="2606649"/>
            <a:chExt cx="54868" cy="2080106"/>
          </a:xfrm>
        </p:grpSpPr>
        <p:cxnSp>
          <p:nvCxnSpPr>
            <p:cNvPr id="173" name="直線矢印コネクタ 172">
              <a:extLst>
                <a:ext uri="{FF2B5EF4-FFF2-40B4-BE49-F238E27FC236}">
                  <a16:creationId xmlns:a16="http://schemas.microsoft.com/office/drawing/2014/main" id="{D72069BF-E312-A2BC-CCFA-CC44ACC2A6CE}"/>
                </a:ext>
              </a:extLst>
            </p:cNvPr>
            <p:cNvCxnSpPr>
              <a:cxnSpLocks/>
              <a:stCxn id="174" idx="6"/>
              <a:endCxn id="175" idx="0"/>
            </p:cNvCxnSpPr>
            <p:nvPr/>
          </p:nvCxnSpPr>
          <p:spPr>
            <a:xfrm flipV="1">
              <a:off x="6897280" y="2606649"/>
              <a:ext cx="7792" cy="203257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74" name="楕円 173">
              <a:extLst>
                <a:ext uri="{FF2B5EF4-FFF2-40B4-BE49-F238E27FC236}">
                  <a16:creationId xmlns:a16="http://schemas.microsoft.com/office/drawing/2014/main" id="{FC952757-16EA-02A6-BF15-922CBCAA6071}"/>
                </a:ext>
              </a:extLst>
            </p:cNvPr>
            <p:cNvSpPr/>
            <p:nvPr/>
          </p:nvSpPr>
          <p:spPr>
            <a:xfrm rot="16200000">
              <a:off x="6873514" y="463922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5" name="二等辺三角形 174">
              <a:extLst>
                <a:ext uri="{FF2B5EF4-FFF2-40B4-BE49-F238E27FC236}">
                  <a16:creationId xmlns:a16="http://schemas.microsoft.com/office/drawing/2014/main" id="{E94B8A75-1433-942B-F0F4-D71C8E5A0F0D}"/>
                </a:ext>
              </a:extLst>
            </p:cNvPr>
            <p:cNvSpPr/>
            <p:nvPr/>
          </p:nvSpPr>
          <p:spPr>
            <a:xfrm>
              <a:off x="6881762" y="2606649"/>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221" name="グループ化 220">
            <a:extLst>
              <a:ext uri="{FF2B5EF4-FFF2-40B4-BE49-F238E27FC236}">
                <a16:creationId xmlns:a16="http://schemas.microsoft.com/office/drawing/2014/main" id="{8145F259-B669-D034-C49E-6C090F71E9B2}"/>
              </a:ext>
            </a:extLst>
          </p:cNvPr>
          <p:cNvGrpSpPr/>
          <p:nvPr/>
        </p:nvGrpSpPr>
        <p:grpSpPr>
          <a:xfrm>
            <a:off x="6887726" y="1406569"/>
            <a:ext cx="52257" cy="848628"/>
            <a:chOff x="6882190" y="1406569"/>
            <a:chExt cx="52257" cy="848628"/>
          </a:xfrm>
        </p:grpSpPr>
        <p:cxnSp>
          <p:nvCxnSpPr>
            <p:cNvPr id="89" name="直線矢印コネクタ 88">
              <a:extLst>
                <a:ext uri="{FF2B5EF4-FFF2-40B4-BE49-F238E27FC236}">
                  <a16:creationId xmlns:a16="http://schemas.microsoft.com/office/drawing/2014/main" id="{B155C573-283D-0D44-BF29-3708EEBE5D2F}"/>
                </a:ext>
              </a:extLst>
            </p:cNvPr>
            <p:cNvCxnSpPr>
              <a:cxnSpLocks/>
              <a:stCxn id="90" idx="6"/>
              <a:endCxn id="91" idx="0"/>
            </p:cNvCxnSpPr>
            <p:nvPr/>
          </p:nvCxnSpPr>
          <p:spPr>
            <a:xfrm flipH="1">
              <a:off x="6905500" y="1454100"/>
              <a:ext cx="5182" cy="80109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0" name="楕円 89">
              <a:extLst>
                <a:ext uri="{FF2B5EF4-FFF2-40B4-BE49-F238E27FC236}">
                  <a16:creationId xmlns:a16="http://schemas.microsoft.com/office/drawing/2014/main" id="{E1EED04A-86A8-F369-A1C6-BF0DCE1AF830}"/>
                </a:ext>
              </a:extLst>
            </p:cNvPr>
            <p:cNvSpPr/>
            <p:nvPr/>
          </p:nvSpPr>
          <p:spPr>
            <a:xfrm rot="5400000" flipV="1">
              <a:off x="6886916" y="140656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1" name="二等辺三角形 90">
              <a:extLst>
                <a:ext uri="{FF2B5EF4-FFF2-40B4-BE49-F238E27FC236}">
                  <a16:creationId xmlns:a16="http://schemas.microsoft.com/office/drawing/2014/main" id="{B5FD05E9-33C1-74FE-AAA3-1539F923421F}"/>
                </a:ext>
              </a:extLst>
            </p:cNvPr>
            <p:cNvSpPr/>
            <p:nvPr/>
          </p:nvSpPr>
          <p:spPr>
            <a:xfrm flipV="1">
              <a:off x="6882190" y="218332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76" name="グループ化 175">
            <a:extLst>
              <a:ext uri="{FF2B5EF4-FFF2-40B4-BE49-F238E27FC236}">
                <a16:creationId xmlns:a16="http://schemas.microsoft.com/office/drawing/2014/main" id="{6A40BC16-3EDC-2A5C-00C2-F07156693A68}"/>
              </a:ext>
            </a:extLst>
          </p:cNvPr>
          <p:cNvGrpSpPr/>
          <p:nvPr/>
        </p:nvGrpSpPr>
        <p:grpSpPr>
          <a:xfrm rot="5400000" flipV="1">
            <a:off x="5198587" y="3591771"/>
            <a:ext cx="2086026" cy="48866"/>
            <a:chOff x="7651633" y="5726285"/>
            <a:chExt cx="2086026" cy="48866"/>
          </a:xfrm>
        </p:grpSpPr>
        <p:cxnSp>
          <p:nvCxnSpPr>
            <p:cNvPr id="177" name="直線矢印コネクタ 176">
              <a:extLst>
                <a:ext uri="{FF2B5EF4-FFF2-40B4-BE49-F238E27FC236}">
                  <a16:creationId xmlns:a16="http://schemas.microsoft.com/office/drawing/2014/main" id="{DC4598D8-E38C-20EE-9646-081D891B4073}"/>
                </a:ext>
              </a:extLst>
            </p:cNvPr>
            <p:cNvCxnSpPr>
              <a:cxnSpLocks/>
              <a:stCxn id="178" idx="6"/>
              <a:endCxn id="179" idx="0"/>
            </p:cNvCxnSpPr>
            <p:nvPr/>
          </p:nvCxnSpPr>
          <p:spPr>
            <a:xfrm rot="5400000" flipH="1" flipV="1">
              <a:off x="8717516" y="4731243"/>
              <a:ext cx="1791" cy="203849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78" name="楕円 177">
              <a:extLst>
                <a:ext uri="{FF2B5EF4-FFF2-40B4-BE49-F238E27FC236}">
                  <a16:creationId xmlns:a16="http://schemas.microsoft.com/office/drawing/2014/main" id="{501D8787-3C82-DE8D-DA63-478C6B062478}"/>
                </a:ext>
              </a:extLst>
            </p:cNvPr>
            <p:cNvSpPr/>
            <p:nvPr/>
          </p:nvSpPr>
          <p:spPr>
            <a:xfrm>
              <a:off x="7651633" y="572762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79" name="二等辺三角形 178">
              <a:extLst>
                <a:ext uri="{FF2B5EF4-FFF2-40B4-BE49-F238E27FC236}">
                  <a16:creationId xmlns:a16="http://schemas.microsoft.com/office/drawing/2014/main" id="{B449FF4F-E6A1-A082-0ABD-30092696E3DB}"/>
                </a:ext>
              </a:extLst>
            </p:cNvPr>
            <p:cNvSpPr/>
            <p:nvPr/>
          </p:nvSpPr>
          <p:spPr>
            <a:xfrm rot="5400000">
              <a:off x="9678412" y="571365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56" name="グループ化 55">
            <a:extLst>
              <a:ext uri="{FF2B5EF4-FFF2-40B4-BE49-F238E27FC236}">
                <a16:creationId xmlns:a16="http://schemas.microsoft.com/office/drawing/2014/main" id="{BE7C2B3A-0DCA-2612-28B8-199A16FF2AB3}"/>
              </a:ext>
            </a:extLst>
          </p:cNvPr>
          <p:cNvGrpSpPr/>
          <p:nvPr/>
        </p:nvGrpSpPr>
        <p:grpSpPr>
          <a:xfrm rot="16200000">
            <a:off x="5825814" y="1843543"/>
            <a:ext cx="831576" cy="47531"/>
            <a:chOff x="8733245" y="5728207"/>
            <a:chExt cx="831576" cy="47531"/>
          </a:xfrm>
        </p:grpSpPr>
        <p:cxnSp>
          <p:nvCxnSpPr>
            <p:cNvPr id="57" name="直線矢印コネクタ 56">
              <a:extLst>
                <a:ext uri="{FF2B5EF4-FFF2-40B4-BE49-F238E27FC236}">
                  <a16:creationId xmlns:a16="http://schemas.microsoft.com/office/drawing/2014/main" id="{2F50091B-F7E4-3DCD-06D5-5993B029E5E6}"/>
                </a:ext>
              </a:extLst>
            </p:cNvPr>
            <p:cNvCxnSpPr>
              <a:cxnSpLocks/>
              <a:stCxn id="58" idx="6"/>
              <a:endCxn id="59" idx="0"/>
            </p:cNvCxnSpPr>
            <p:nvPr/>
          </p:nvCxnSpPr>
          <p:spPr>
            <a:xfrm rot="5400000" flipH="1" flipV="1">
              <a:off x="9172798" y="5359951"/>
              <a:ext cx="1" cy="78404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5C9CB6BA-D91A-4C19-0761-7E5B2721CFB5}"/>
                </a:ext>
              </a:extLst>
            </p:cNvPr>
            <p:cNvSpPr/>
            <p:nvPr/>
          </p:nvSpPr>
          <p:spPr>
            <a:xfrm>
              <a:off x="8733245" y="5728207"/>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9" name="二等辺三角形 58">
              <a:extLst>
                <a:ext uri="{FF2B5EF4-FFF2-40B4-BE49-F238E27FC236}">
                  <a16:creationId xmlns:a16="http://schemas.microsoft.com/office/drawing/2014/main" id="{4E208CA5-4ECD-95DC-8494-530268E60696}"/>
                </a:ext>
              </a:extLst>
            </p:cNvPr>
            <p:cNvSpPr/>
            <p:nvPr/>
          </p:nvSpPr>
          <p:spPr>
            <a:xfrm rot="5400000">
              <a:off x="9505573" y="571603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8FF6EBA8-D7C9-4E55-EF4D-DCD1919A6217}"/>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F0C0CB3C-A3F7-76EC-2597-FB1C9B6B1AE8}"/>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9615F696-1C89-FA61-CBB3-68690D00FEB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18446087-F701-29F4-F1EC-121B79004067}"/>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E98AD9C6-0B9F-88A1-7B20-D3C842EA1B58}"/>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FF7E06CE-58CD-6F0E-7F57-6DB9D0B397BE}"/>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94C7C4FB-C7BD-4608-366C-92134F5C889D}"/>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各種調査①</a:t>
              </a:r>
            </a:p>
          </p:txBody>
        </p:sp>
        <p:sp>
          <p:nvSpPr>
            <p:cNvPr id="14" name="正方形/長方形 13">
              <a:extLst>
                <a:ext uri="{FF2B5EF4-FFF2-40B4-BE49-F238E27FC236}">
                  <a16:creationId xmlns:a16="http://schemas.microsoft.com/office/drawing/2014/main" id="{71CEE121-AD5D-0E36-D431-36278897F4C1}"/>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課税・台帳情報入力</a:t>
              </a:r>
              <a:r>
                <a:rPr kumimoji="1" lang="en-US" altLang="ja-JP" sz="1000" b="1" dirty="0">
                  <a:solidFill>
                    <a:schemeClr val="tx1"/>
                  </a:solidFill>
                  <a:latin typeface="+mn-ea"/>
                </a:rPr>
                <a:t>(</a:t>
              </a:r>
              <a:r>
                <a:rPr kumimoji="1" lang="ja-JP" altLang="en-US" sz="1000" b="1" dirty="0">
                  <a:solidFill>
                    <a:schemeClr val="tx1"/>
                  </a:solidFill>
                  <a:latin typeface="+mn-ea"/>
                </a:rPr>
                <a:t>随時分</a:t>
              </a:r>
              <a:r>
                <a:rPr kumimoji="1" lang="en-US" altLang="ja-JP" sz="1000" b="1" dirty="0">
                  <a:solidFill>
                    <a:schemeClr val="tx1"/>
                  </a:solidFill>
                  <a:latin typeface="+mn-ea"/>
                </a:rPr>
                <a:t>)</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962650BA-48FD-18CD-61FB-1ECEB52E7777}"/>
              </a:ext>
            </a:extLst>
          </p:cNvPr>
          <p:cNvGrpSpPr/>
          <p:nvPr/>
        </p:nvGrpSpPr>
        <p:grpSpPr>
          <a:xfrm>
            <a:off x="331641" y="1889571"/>
            <a:ext cx="8480719" cy="2531618"/>
            <a:chOff x="4383024" y="977900"/>
            <a:chExt cx="8480719" cy="447033"/>
          </a:xfrm>
        </p:grpSpPr>
        <p:sp>
          <p:nvSpPr>
            <p:cNvPr id="17" name="正方形/長方形 16">
              <a:extLst>
                <a:ext uri="{FF2B5EF4-FFF2-40B4-BE49-F238E27FC236}">
                  <a16:creationId xmlns:a16="http://schemas.microsoft.com/office/drawing/2014/main" id="{16168C08-64D2-5336-B1AE-24847B9AE544}"/>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72A470F8-FD0C-4190-7398-0097E9F0178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19" name="楕円 18">
            <a:extLst>
              <a:ext uri="{FF2B5EF4-FFF2-40B4-BE49-F238E27FC236}">
                <a16:creationId xmlns:a16="http://schemas.microsoft.com/office/drawing/2014/main" id="{1854B9A8-93CA-8127-0303-B2068A4CBA88}"/>
              </a:ext>
            </a:extLst>
          </p:cNvPr>
          <p:cNvSpPr/>
          <p:nvPr/>
        </p:nvSpPr>
        <p:spPr>
          <a:xfrm>
            <a:off x="757770" y="227682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5" name="スライド番号プレースホルダー 54">
            <a:extLst>
              <a:ext uri="{FF2B5EF4-FFF2-40B4-BE49-F238E27FC236}">
                <a16:creationId xmlns:a16="http://schemas.microsoft.com/office/drawing/2014/main" id="{C81646D8-6238-BC40-F593-AC0DEC5F0CC8}"/>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14</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A35281B3-94FA-BF8D-9398-BE8A6D7D4E8F}"/>
              </a:ext>
            </a:extLst>
          </p:cNvPr>
          <p:cNvSpPr/>
          <p:nvPr/>
        </p:nvSpPr>
        <p:spPr>
          <a:xfrm>
            <a:off x="599958" y="25916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grpSp>
        <p:nvGrpSpPr>
          <p:cNvPr id="102" name="グループ化 101">
            <a:extLst>
              <a:ext uri="{FF2B5EF4-FFF2-40B4-BE49-F238E27FC236}">
                <a16:creationId xmlns:a16="http://schemas.microsoft.com/office/drawing/2014/main" id="{526911CE-709E-CAE8-B1FB-34FEB161AAD6}"/>
              </a:ext>
            </a:extLst>
          </p:cNvPr>
          <p:cNvGrpSpPr/>
          <p:nvPr/>
        </p:nvGrpSpPr>
        <p:grpSpPr>
          <a:xfrm>
            <a:off x="2137024" y="2195447"/>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8DD41DD9-93E7-118F-9056-136809B3C60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1BD22B46-B5B5-F295-A531-76D98BE355B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調査対象抽出</a:t>
              </a:r>
            </a:p>
          </p:txBody>
        </p:sp>
      </p:grpSp>
      <p:grpSp>
        <p:nvGrpSpPr>
          <p:cNvPr id="23" name="グループ化 22">
            <a:extLst>
              <a:ext uri="{FF2B5EF4-FFF2-40B4-BE49-F238E27FC236}">
                <a16:creationId xmlns:a16="http://schemas.microsoft.com/office/drawing/2014/main" id="{B00ECBCE-A242-4C08-5197-40222A36F80F}"/>
              </a:ext>
            </a:extLst>
          </p:cNvPr>
          <p:cNvGrpSpPr/>
          <p:nvPr/>
        </p:nvGrpSpPr>
        <p:grpSpPr>
          <a:xfrm>
            <a:off x="2147148" y="4634462"/>
            <a:ext cx="575637" cy="451948"/>
            <a:chOff x="5274238" y="5435536"/>
            <a:chExt cx="439201" cy="345439"/>
          </a:xfrm>
        </p:grpSpPr>
        <p:sp>
          <p:nvSpPr>
            <p:cNvPr id="24" name="フローチャート: 磁気ディスク 23">
              <a:extLst>
                <a:ext uri="{FF2B5EF4-FFF2-40B4-BE49-F238E27FC236}">
                  <a16:creationId xmlns:a16="http://schemas.microsoft.com/office/drawing/2014/main" id="{A5D73EE4-03EB-E3AD-0F10-887DFE298CA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5" name="円弧 24">
              <a:extLst>
                <a:ext uri="{FF2B5EF4-FFF2-40B4-BE49-F238E27FC236}">
                  <a16:creationId xmlns:a16="http://schemas.microsoft.com/office/drawing/2014/main" id="{75041A35-4448-B833-9CCC-AD9E287D70E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3CAC712A-E462-3D4D-9A2F-2BFACFEE41A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3" name="直線矢印コネクタ 32">
            <a:extLst>
              <a:ext uri="{FF2B5EF4-FFF2-40B4-BE49-F238E27FC236}">
                <a16:creationId xmlns:a16="http://schemas.microsoft.com/office/drawing/2014/main" id="{9F9F8560-BB0E-7215-ADC5-4BC3DC3DD2FD}"/>
              </a:ext>
            </a:extLst>
          </p:cNvPr>
          <p:cNvCxnSpPr>
            <a:cxnSpLocks/>
            <a:stCxn id="24" idx="1"/>
            <a:endCxn id="22" idx="2"/>
          </p:cNvCxnSpPr>
          <p:nvPr/>
        </p:nvCxnSpPr>
        <p:spPr>
          <a:xfrm flipH="1" flipV="1">
            <a:off x="2434966" y="2664197"/>
            <a:ext cx="1299" cy="19702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635A49E2-C1B7-D4DD-D3BD-5E773756EA04}"/>
              </a:ext>
            </a:extLst>
          </p:cNvPr>
          <p:cNvCxnSpPr>
            <a:cxnSpLocks/>
            <a:stCxn id="19" idx="6"/>
            <a:endCxn id="29" idx="1"/>
          </p:cNvCxnSpPr>
          <p:nvPr/>
        </p:nvCxnSpPr>
        <p:spPr>
          <a:xfrm>
            <a:off x="1063770" y="2429822"/>
            <a:ext cx="944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8" name="グループ化 127">
            <a:extLst>
              <a:ext uri="{FF2B5EF4-FFF2-40B4-BE49-F238E27FC236}">
                <a16:creationId xmlns:a16="http://schemas.microsoft.com/office/drawing/2014/main" id="{31FAC27C-E02C-DF2E-6A84-0C3EE76EC8EB}"/>
              </a:ext>
            </a:extLst>
          </p:cNvPr>
          <p:cNvGrpSpPr/>
          <p:nvPr/>
        </p:nvGrpSpPr>
        <p:grpSpPr>
          <a:xfrm>
            <a:off x="2554834" y="5026334"/>
            <a:ext cx="752658" cy="404654"/>
            <a:chOff x="2261244" y="4907280"/>
            <a:chExt cx="752658" cy="404654"/>
          </a:xfrm>
        </p:grpSpPr>
        <p:cxnSp>
          <p:nvCxnSpPr>
            <p:cNvPr id="46" name="直線矢印コネクタ 45">
              <a:extLst>
                <a:ext uri="{FF2B5EF4-FFF2-40B4-BE49-F238E27FC236}">
                  <a16:creationId xmlns:a16="http://schemas.microsoft.com/office/drawing/2014/main" id="{FD501867-55B5-11BB-543A-7791F82BA007}"/>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464D71F3-2581-A6EF-ADB4-C07368E589FE}"/>
                </a:ext>
              </a:extLst>
            </p:cNvPr>
            <p:cNvGrpSpPr/>
            <p:nvPr/>
          </p:nvGrpSpPr>
          <p:grpSpPr>
            <a:xfrm>
              <a:off x="2383864" y="5013166"/>
              <a:ext cx="69614" cy="298768"/>
              <a:chOff x="2439407" y="2962964"/>
              <a:chExt cx="69614" cy="428983"/>
            </a:xfrm>
          </p:grpSpPr>
          <p:cxnSp>
            <p:nvCxnSpPr>
              <p:cNvPr id="51" name="直線コネクタ 50">
                <a:extLst>
                  <a:ext uri="{FF2B5EF4-FFF2-40B4-BE49-F238E27FC236}">
                    <a16:creationId xmlns:a16="http://schemas.microsoft.com/office/drawing/2014/main" id="{E8329790-D767-9AA4-EA75-FA449F285A0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9DBDB4F7-BFA8-C619-47A0-331313BA3915}"/>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C4CDC575-3101-BB50-7663-4667947668A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AF3B4DB7-0B74-26D8-7ACF-B7CDD8A1AF00}"/>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①②③</a:t>
              </a:r>
            </a:p>
          </p:txBody>
        </p:sp>
      </p:grpSp>
      <p:cxnSp>
        <p:nvCxnSpPr>
          <p:cNvPr id="110" name="直線矢印コネクタ 109">
            <a:extLst>
              <a:ext uri="{FF2B5EF4-FFF2-40B4-BE49-F238E27FC236}">
                <a16:creationId xmlns:a16="http://schemas.microsoft.com/office/drawing/2014/main" id="{36E74DA2-22EA-EB4B-3A76-D06EF386880F}"/>
              </a:ext>
            </a:extLst>
          </p:cNvPr>
          <p:cNvCxnSpPr>
            <a:cxnSpLocks/>
            <a:stCxn id="22" idx="3"/>
            <a:endCxn id="74" idx="1"/>
          </p:cNvCxnSpPr>
          <p:nvPr/>
        </p:nvCxnSpPr>
        <p:spPr>
          <a:xfrm>
            <a:off x="2732908" y="2429822"/>
            <a:ext cx="114248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320EC6BF-D596-F503-FB6E-6278CE5A719A}"/>
              </a:ext>
            </a:extLst>
          </p:cNvPr>
          <p:cNvSpPr/>
          <p:nvPr/>
        </p:nvSpPr>
        <p:spPr>
          <a:xfrm>
            <a:off x="6758568" y="5173980"/>
            <a:ext cx="2053792" cy="117094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コメント</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該当する機能要件</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zh-CN" altLang="en-US" sz="500" b="1" dirty="0">
                <a:solidFill>
                  <a:srgbClr val="000000"/>
                </a:solidFill>
                <a:latin typeface="游ゴシック" panose="020B0400000000000000" pitchFamily="50" charset="-128"/>
                <a:ea typeface="游ゴシック" panose="020B0400000000000000" pitchFamily="50" charset="-128"/>
              </a:rPr>
              <a:t>①</a:t>
            </a:r>
            <a:endParaRPr kumimoji="1" lang="en-US" altLang="zh-CN" sz="500" b="1" dirty="0">
              <a:solidFill>
                <a:srgbClr val="000000"/>
              </a:solidFill>
              <a:latin typeface="游ゴシック" panose="020B0400000000000000" pitchFamily="50" charset="-128"/>
              <a:ea typeface="游ゴシック" panose="020B0400000000000000" pitchFamily="50" charset="-128"/>
            </a:endParaRPr>
          </a:p>
          <a:p>
            <a:r>
              <a:rPr kumimoji="1" lang="en-US" altLang="zh-CN" sz="500" b="1" dirty="0">
                <a:solidFill>
                  <a:srgbClr val="000000"/>
                </a:solidFill>
                <a:latin typeface="游ゴシック" panose="020B0400000000000000" pitchFamily="50" charset="-128"/>
                <a:ea typeface="游ゴシック" panose="020B0400000000000000" pitchFamily="50" charset="-128"/>
              </a:rPr>
              <a:t>5.1.6</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CN" sz="500" b="1" dirty="0">
                <a:solidFill>
                  <a:srgbClr val="000000"/>
                </a:solidFill>
                <a:latin typeface="游ゴシック" panose="020B0400000000000000" pitchFamily="50" charset="-128"/>
                <a:ea typeface="游ゴシック" panose="020B0400000000000000" pitchFamily="50" charset="-128"/>
              </a:rPr>
              <a:t>5.1.12</a:t>
            </a:r>
            <a:r>
              <a:rPr kumimoji="1" lang="zh-CN" altLang="en-US" sz="500" b="1" dirty="0">
                <a:solidFill>
                  <a:srgbClr val="000000"/>
                </a:solidFill>
                <a:latin typeface="游ゴシック" panose="020B0400000000000000" pitchFamily="50" charset="-128"/>
                <a:ea typeface="游ゴシック" panose="020B0400000000000000" pitchFamily="50" charset="-128"/>
              </a:rPr>
              <a:t>　照会対象者抽出</a:t>
            </a:r>
          </a:p>
          <a:p>
            <a:r>
              <a:rPr kumimoji="1" lang="en-US" altLang="zh-CN" sz="500" b="1" dirty="0">
                <a:solidFill>
                  <a:srgbClr val="0066CC"/>
                </a:solidFill>
                <a:latin typeface="游ゴシック" panose="020B0400000000000000" pitchFamily="50" charset="-128"/>
                <a:ea typeface="游ゴシック" panose="020B0400000000000000" pitchFamily="50" charset="-128"/>
              </a:rPr>
              <a:t>5.1.13</a:t>
            </a:r>
            <a:r>
              <a:rPr kumimoji="1" lang="zh-CN" altLang="en-US" sz="500" b="1" dirty="0">
                <a:solidFill>
                  <a:srgbClr val="0066CC"/>
                </a:solidFill>
                <a:latin typeface="游ゴシック" panose="020B0400000000000000" pitchFamily="50" charset="-128"/>
                <a:ea typeface="游ゴシック" panose="020B0400000000000000" pitchFamily="50" charset="-128"/>
              </a:rPr>
              <a:t>　照会対象者抽出</a:t>
            </a:r>
          </a:p>
          <a:p>
            <a:r>
              <a:rPr kumimoji="1" lang="en-US" altLang="zh-CN" sz="500" b="1" dirty="0">
                <a:solidFill>
                  <a:srgbClr val="000000"/>
                </a:solidFill>
                <a:latin typeface="游ゴシック" panose="020B0400000000000000" pitchFamily="50" charset="-128"/>
                <a:ea typeface="游ゴシック" panose="020B0400000000000000" pitchFamily="50" charset="-128"/>
              </a:rPr>
              <a:t>5.1.14</a:t>
            </a:r>
            <a:r>
              <a:rPr kumimoji="1" lang="zh-CN" altLang="en-US" sz="500" b="1" dirty="0">
                <a:solidFill>
                  <a:srgbClr val="000000"/>
                </a:solidFill>
                <a:latin typeface="游ゴシック" panose="020B0400000000000000" pitchFamily="50" charset="-128"/>
                <a:ea typeface="游ゴシック" panose="020B0400000000000000" pitchFamily="50" charset="-128"/>
              </a:rPr>
              <a:t>　照会対象者抽出</a:t>
            </a:r>
          </a:p>
          <a:p>
            <a:r>
              <a:rPr kumimoji="1" lang="en-US" altLang="zh-CN" sz="500" b="1" dirty="0">
                <a:solidFill>
                  <a:srgbClr val="0066CC"/>
                </a:solidFill>
                <a:latin typeface="游ゴシック" panose="020B0400000000000000" pitchFamily="50" charset="-128"/>
                <a:ea typeface="游ゴシック" panose="020B0400000000000000" pitchFamily="50" charset="-128"/>
              </a:rPr>
              <a:t>5.1.15</a:t>
            </a:r>
            <a:r>
              <a:rPr kumimoji="1" lang="zh-CN" altLang="en-US" sz="500" b="1" dirty="0">
                <a:solidFill>
                  <a:srgbClr val="0066CC"/>
                </a:solidFill>
                <a:latin typeface="游ゴシック" panose="020B0400000000000000" pitchFamily="50" charset="-128"/>
                <a:ea typeface="游ゴシック" panose="020B0400000000000000" pitchFamily="50" charset="-128"/>
              </a:rPr>
              <a:t>　照会対象者抽出</a:t>
            </a:r>
          </a:p>
          <a:p>
            <a:r>
              <a:rPr kumimoji="1" lang="en-US" altLang="zh-CN" sz="500" b="1" dirty="0">
                <a:solidFill>
                  <a:srgbClr val="000000"/>
                </a:solidFill>
                <a:latin typeface="游ゴシック" panose="020B0400000000000000" pitchFamily="50" charset="-128"/>
                <a:ea typeface="游ゴシック" panose="020B0400000000000000" pitchFamily="50" charset="-128"/>
              </a:rPr>
              <a:t>5.1.16</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CN" sz="500" b="1" dirty="0">
                <a:solidFill>
                  <a:srgbClr val="000000"/>
                </a:solidFill>
                <a:latin typeface="游ゴシック" panose="020B0400000000000000" pitchFamily="50" charset="-128"/>
                <a:ea typeface="游ゴシック" panose="020B0400000000000000" pitchFamily="50" charset="-128"/>
              </a:rPr>
              <a:t>5.1.18</a:t>
            </a:r>
            <a:r>
              <a:rPr kumimoji="1" lang="zh-CN" altLang="en-US" sz="500" b="1" dirty="0">
                <a:solidFill>
                  <a:srgbClr val="000000"/>
                </a:solidFill>
                <a:latin typeface="游ゴシック" panose="020B0400000000000000" pitchFamily="50" charset="-128"/>
                <a:ea typeface="游ゴシック" panose="020B0400000000000000" pitchFamily="50" charset="-128"/>
              </a:rPr>
              <a:t>　照会対象者抽出</a:t>
            </a:r>
          </a:p>
          <a:p>
            <a:r>
              <a:rPr kumimoji="1" lang="en-US" altLang="zh-CN" sz="500" b="1" dirty="0">
                <a:solidFill>
                  <a:srgbClr val="0066CC"/>
                </a:solidFill>
                <a:latin typeface="游ゴシック" panose="020B0400000000000000" pitchFamily="50" charset="-128"/>
                <a:ea typeface="游ゴシック" panose="020B0400000000000000" pitchFamily="50" charset="-128"/>
              </a:rPr>
              <a:t>5.1.</a:t>
            </a:r>
            <a:r>
              <a:rPr kumimoji="1" lang="en-US" altLang="ja-JP" sz="500" b="1" dirty="0">
                <a:solidFill>
                  <a:srgbClr val="0066CC"/>
                </a:solidFill>
                <a:latin typeface="游ゴシック" panose="020B0400000000000000" pitchFamily="50" charset="-128"/>
                <a:ea typeface="游ゴシック" panose="020B0400000000000000" pitchFamily="50" charset="-128"/>
              </a:rPr>
              <a:t>19</a:t>
            </a:r>
            <a:r>
              <a:rPr kumimoji="1" lang="zh-CN" altLang="en-US" sz="500" b="1" dirty="0">
                <a:solidFill>
                  <a:srgbClr val="0066CC"/>
                </a:solidFill>
                <a:latin typeface="游ゴシック" panose="020B0400000000000000" pitchFamily="50" charset="-128"/>
                <a:ea typeface="游ゴシック" panose="020B0400000000000000" pitchFamily="50" charset="-128"/>
              </a:rPr>
              <a:t>　照会対象者抽出</a:t>
            </a:r>
          </a:p>
          <a:p>
            <a:r>
              <a:rPr kumimoji="1" lang="en-US" altLang="zh-CN" sz="500" b="1" dirty="0">
                <a:solidFill>
                  <a:srgbClr val="000000"/>
                </a:solidFill>
                <a:latin typeface="游ゴシック" panose="020B0400000000000000" pitchFamily="50" charset="-128"/>
                <a:ea typeface="游ゴシック" panose="020B0400000000000000" pitchFamily="50" charset="-128"/>
              </a:rPr>
              <a:t>5.1.20</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CN" sz="500" b="1" dirty="0">
                <a:solidFill>
                  <a:srgbClr val="000000"/>
                </a:solidFill>
                <a:latin typeface="游ゴシック" panose="020B0400000000000000" pitchFamily="50" charset="-128"/>
                <a:ea typeface="游ゴシック" panose="020B0400000000000000" pitchFamily="50" charset="-128"/>
              </a:rPr>
              <a:t>5.1.21</a:t>
            </a:r>
            <a:r>
              <a:rPr kumimoji="1" lang="zh-CN" altLang="en-US" sz="500" b="1" dirty="0">
                <a:solidFill>
                  <a:srgbClr val="000000"/>
                </a:solidFill>
                <a:latin typeface="游ゴシック" panose="020B0400000000000000" pitchFamily="50" charset="-128"/>
                <a:ea typeface="游ゴシック" panose="020B0400000000000000" pitchFamily="50" charset="-128"/>
              </a:rPr>
              <a:t>　照会対象者抽出</a:t>
            </a:r>
          </a:p>
          <a:p>
            <a:r>
              <a:rPr kumimoji="1" lang="zh-CN" altLang="en-US" sz="500" b="1" dirty="0">
                <a:solidFill>
                  <a:srgbClr val="000000"/>
                </a:solidFill>
                <a:latin typeface="游ゴシック" panose="020B0400000000000000" pitchFamily="50" charset="-128"/>
                <a:ea typeface="游ゴシック" panose="020B0400000000000000" pitchFamily="50" charset="-128"/>
              </a:rPr>
              <a:t>②</a:t>
            </a:r>
            <a:r>
              <a:rPr kumimoji="1" lang="en-US" altLang="zh-CN" sz="500" b="1" dirty="0">
                <a:solidFill>
                  <a:srgbClr val="000000"/>
                </a:solidFill>
                <a:latin typeface="游ゴシック" panose="020B0400000000000000" pitchFamily="50" charset="-128"/>
                <a:ea typeface="游ゴシック" panose="020B0400000000000000" pitchFamily="50" charset="-128"/>
              </a:rPr>
              <a:t>5.1.1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CN" sz="500" b="1" dirty="0">
                <a:solidFill>
                  <a:srgbClr val="000000"/>
                </a:solidFill>
                <a:latin typeface="游ゴシック" panose="020B0400000000000000" pitchFamily="50" charset="-128"/>
                <a:ea typeface="游ゴシック" panose="020B0400000000000000" pitchFamily="50" charset="-128"/>
              </a:rPr>
              <a:t>5.1.3</a:t>
            </a:r>
            <a:r>
              <a:rPr kumimoji="1" lang="zh-CN" altLang="en-US" sz="500" b="1" dirty="0">
                <a:solidFill>
                  <a:srgbClr val="000000"/>
                </a:solidFill>
                <a:latin typeface="游ゴシック" panose="020B0400000000000000" pitchFamily="50" charset="-128"/>
                <a:ea typeface="游ゴシック" panose="020B0400000000000000" pitchFamily="50" charset="-128"/>
              </a:rPr>
              <a:t>　扶養情報照会</a:t>
            </a:r>
          </a:p>
          <a:p>
            <a:r>
              <a:rPr kumimoji="1" lang="zh-CN" altLang="en-US" sz="500" b="1" dirty="0">
                <a:solidFill>
                  <a:srgbClr val="000000"/>
                </a:solidFill>
                <a:latin typeface="游ゴシック" panose="020B0400000000000000" pitchFamily="50" charset="-128"/>
                <a:ea typeface="游ゴシック" panose="020B0400000000000000" pitchFamily="50" charset="-128"/>
              </a:rPr>
              <a:t>③</a:t>
            </a:r>
            <a:r>
              <a:rPr kumimoji="1" lang="en-US" altLang="zh-CN" sz="500" b="1" dirty="0">
                <a:solidFill>
                  <a:srgbClr val="000000"/>
                </a:solidFill>
                <a:latin typeface="游ゴシック" panose="020B0400000000000000" pitchFamily="50" charset="-128"/>
                <a:ea typeface="游ゴシック" panose="020B0400000000000000" pitchFamily="50" charset="-128"/>
              </a:rPr>
              <a:t>5.1.4</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CN" sz="500" b="1" dirty="0">
                <a:solidFill>
                  <a:srgbClr val="000000"/>
                </a:solidFill>
                <a:latin typeface="游ゴシック" panose="020B0400000000000000" pitchFamily="50" charset="-128"/>
                <a:ea typeface="游ゴシック" panose="020B0400000000000000" pitchFamily="50" charset="-128"/>
              </a:rPr>
              <a:t>5.1.5</a:t>
            </a:r>
            <a:r>
              <a:rPr kumimoji="1" lang="zh-CN" altLang="en-US" sz="500" b="1" dirty="0">
                <a:solidFill>
                  <a:srgbClr val="000000"/>
                </a:solidFill>
                <a:latin typeface="游ゴシック" panose="020B0400000000000000" pitchFamily="50" charset="-128"/>
                <a:ea typeface="游ゴシック" panose="020B0400000000000000" pitchFamily="50" charset="-128"/>
              </a:rPr>
              <a:t>　所得情報照会</a:t>
            </a:r>
          </a:p>
          <a:p>
            <a:r>
              <a:rPr kumimoji="1" lang="ja-JP" altLang="en-US" sz="500" b="1" dirty="0">
                <a:solidFill>
                  <a:srgbClr val="000000"/>
                </a:solidFill>
                <a:latin typeface="游ゴシック" panose="020B0400000000000000" pitchFamily="50" charset="-128"/>
                <a:ea typeface="游ゴシック" panose="020B0400000000000000" pitchFamily="50" charset="-128"/>
              </a:rPr>
              <a:t>④</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en-US" altLang="zh-CN" sz="500" b="1" dirty="0">
                <a:solidFill>
                  <a:srgbClr val="0066CC"/>
                </a:solidFill>
                <a:latin typeface="游ゴシック" panose="020B0400000000000000" pitchFamily="50" charset="-128"/>
                <a:ea typeface="游ゴシック" panose="020B0400000000000000" pitchFamily="50" charset="-128"/>
              </a:rPr>
              <a:t>3.2.1.1</a:t>
            </a:r>
            <a:r>
              <a:rPr kumimoji="1" lang="zh-CN" altLang="en-US" sz="500" b="1" dirty="0">
                <a:solidFill>
                  <a:srgbClr val="0066CC"/>
                </a:solidFill>
                <a:latin typeface="游ゴシック" panose="020B0400000000000000" pitchFamily="50" charset="-128"/>
                <a:ea typeface="游ゴシック" panose="020B0400000000000000" pitchFamily="50" charset="-128"/>
              </a:rPr>
              <a:t>　調査情報管理</a:t>
            </a:r>
          </a:p>
          <a:p>
            <a:r>
              <a:rPr kumimoji="1" lang="en-US" altLang="zh-CN" sz="500" b="1" dirty="0">
                <a:solidFill>
                  <a:srgbClr val="000000"/>
                </a:solidFill>
                <a:latin typeface="游ゴシック" panose="020B0400000000000000" pitchFamily="50" charset="-128"/>
                <a:ea typeface="游ゴシック" panose="020B0400000000000000" pitchFamily="50" charset="-128"/>
              </a:rPr>
              <a:t>3.2.2.2</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CN" sz="500" b="1" dirty="0">
                <a:solidFill>
                  <a:srgbClr val="000000"/>
                </a:solidFill>
                <a:latin typeface="游ゴシック" panose="020B0400000000000000" pitchFamily="50" charset="-128"/>
                <a:ea typeface="游ゴシック" panose="020B0400000000000000" pitchFamily="50" charset="-128"/>
              </a:rPr>
              <a:t>3.2.4</a:t>
            </a:r>
            <a:r>
              <a:rPr kumimoji="1" lang="zh-CN" altLang="en-US" sz="500" b="1" dirty="0">
                <a:solidFill>
                  <a:srgbClr val="000000"/>
                </a:solidFill>
                <a:latin typeface="游ゴシック" panose="020B0400000000000000" pitchFamily="50" charset="-128"/>
                <a:ea typeface="游ゴシック" panose="020B0400000000000000" pitchFamily="50" charset="-128"/>
              </a:rPr>
              <a:t>　調査情報管理</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p:txBody>
      </p:sp>
      <p:cxnSp>
        <p:nvCxnSpPr>
          <p:cNvPr id="160" name="直線矢印コネクタ 159">
            <a:extLst>
              <a:ext uri="{FF2B5EF4-FFF2-40B4-BE49-F238E27FC236}">
                <a16:creationId xmlns:a16="http://schemas.microsoft.com/office/drawing/2014/main" id="{F08055CA-38FD-45A8-5683-480B2650EC8E}"/>
              </a:ext>
            </a:extLst>
          </p:cNvPr>
          <p:cNvCxnSpPr>
            <a:cxnSpLocks/>
            <a:stCxn id="6" idx="3"/>
            <a:endCxn id="54" idx="2"/>
          </p:cNvCxnSpPr>
          <p:nvPr/>
        </p:nvCxnSpPr>
        <p:spPr>
          <a:xfrm>
            <a:off x="5518136" y="2429822"/>
            <a:ext cx="57046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 name="グループ化 3">
            <a:extLst>
              <a:ext uri="{FF2B5EF4-FFF2-40B4-BE49-F238E27FC236}">
                <a16:creationId xmlns:a16="http://schemas.microsoft.com/office/drawing/2014/main" id="{14BE11BF-BD58-679F-BA7E-AC3C45F31E17}"/>
              </a:ext>
            </a:extLst>
          </p:cNvPr>
          <p:cNvGrpSpPr/>
          <p:nvPr/>
        </p:nvGrpSpPr>
        <p:grpSpPr>
          <a:xfrm>
            <a:off x="4930721" y="2201066"/>
            <a:ext cx="587415" cy="457512"/>
            <a:chOff x="5266944" y="2798826"/>
            <a:chExt cx="455771" cy="301859"/>
          </a:xfrm>
        </p:grpSpPr>
        <p:sp>
          <p:nvSpPr>
            <p:cNvPr id="6" name="四角形: 角を丸くする 5">
              <a:extLst>
                <a:ext uri="{FF2B5EF4-FFF2-40B4-BE49-F238E27FC236}">
                  <a16:creationId xmlns:a16="http://schemas.microsoft.com/office/drawing/2014/main" id="{59DD8F1A-C75B-EC60-A2D8-B7CABBDD40C7}"/>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封入・封緘</a:t>
              </a:r>
            </a:p>
          </p:txBody>
        </p:sp>
        <p:pic>
          <p:nvPicPr>
            <p:cNvPr id="12" name="グラフィックス 11" descr="挙手 枠線">
              <a:extLst>
                <a:ext uri="{FF2B5EF4-FFF2-40B4-BE49-F238E27FC236}">
                  <a16:creationId xmlns:a16="http://schemas.microsoft.com/office/drawing/2014/main" id="{C2231558-E533-7275-FCEC-48974DED4A6E}"/>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45" name="グループ化 44">
            <a:extLst>
              <a:ext uri="{FF2B5EF4-FFF2-40B4-BE49-F238E27FC236}">
                <a16:creationId xmlns:a16="http://schemas.microsoft.com/office/drawing/2014/main" id="{C0C19B45-C2F3-6526-A872-E8985A20609E}"/>
              </a:ext>
            </a:extLst>
          </p:cNvPr>
          <p:cNvGrpSpPr/>
          <p:nvPr/>
        </p:nvGrpSpPr>
        <p:grpSpPr>
          <a:xfrm>
            <a:off x="6760854" y="2276822"/>
            <a:ext cx="306000" cy="306000"/>
            <a:chOff x="2800403" y="4055471"/>
            <a:chExt cx="182044" cy="182044"/>
          </a:xfrm>
        </p:grpSpPr>
        <p:sp>
          <p:nvSpPr>
            <p:cNvPr id="47" name="楕円 46">
              <a:extLst>
                <a:ext uri="{FF2B5EF4-FFF2-40B4-BE49-F238E27FC236}">
                  <a16:creationId xmlns:a16="http://schemas.microsoft.com/office/drawing/2014/main" id="{A379F572-9E6E-E590-B046-C8D804B5DFCD}"/>
                </a:ext>
              </a:extLst>
            </p:cNvPr>
            <p:cNvSpPr/>
            <p:nvPr/>
          </p:nvSpPr>
          <p:spPr>
            <a:xfrm>
              <a:off x="2800403" y="4055471"/>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48" name="グラフィックス 47" descr="封筒 枠線">
              <a:extLst>
                <a:ext uri="{FF2B5EF4-FFF2-40B4-BE49-F238E27FC236}">
                  <a16:creationId xmlns:a16="http://schemas.microsoft.com/office/drawing/2014/main" id="{270E3FAB-7433-FB56-B47D-AECA1BBA7BA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812225" y="4067293"/>
              <a:ext cx="158400" cy="158400"/>
            </a:xfrm>
            <a:prstGeom prst="rect">
              <a:avLst/>
            </a:prstGeom>
          </p:spPr>
        </p:pic>
      </p:grpSp>
      <p:sp>
        <p:nvSpPr>
          <p:cNvPr id="151" name="正方形/長方形 150">
            <a:extLst>
              <a:ext uri="{FF2B5EF4-FFF2-40B4-BE49-F238E27FC236}">
                <a16:creationId xmlns:a16="http://schemas.microsoft.com/office/drawing/2014/main" id="{EC52B45B-E95A-D692-34D0-75EAF16CF0F1}"/>
              </a:ext>
            </a:extLst>
          </p:cNvPr>
          <p:cNvSpPr/>
          <p:nvPr/>
        </p:nvSpPr>
        <p:spPr>
          <a:xfrm>
            <a:off x="5892990" y="1720471"/>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照会</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30" name="グループ化 29">
            <a:extLst>
              <a:ext uri="{FF2B5EF4-FFF2-40B4-BE49-F238E27FC236}">
                <a16:creationId xmlns:a16="http://schemas.microsoft.com/office/drawing/2014/main" id="{94BD700B-3858-603D-53F6-3D7FB54E14BC}"/>
              </a:ext>
            </a:extLst>
          </p:cNvPr>
          <p:cNvGrpSpPr/>
          <p:nvPr/>
        </p:nvGrpSpPr>
        <p:grpSpPr>
          <a:xfrm>
            <a:off x="3984532" y="1518725"/>
            <a:ext cx="2255274" cy="282453"/>
            <a:chOff x="3984532" y="1451464"/>
            <a:chExt cx="2255274" cy="282453"/>
          </a:xfrm>
        </p:grpSpPr>
        <p:pic>
          <p:nvPicPr>
            <p:cNvPr id="32" name="グラフィックス 31" descr="紙 枠線">
              <a:extLst>
                <a:ext uri="{FF2B5EF4-FFF2-40B4-BE49-F238E27FC236}">
                  <a16:creationId xmlns:a16="http://schemas.microsoft.com/office/drawing/2014/main" id="{9B06F02D-9E45-8D01-B689-9050EC7C761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331313" y="1463514"/>
              <a:ext cx="260934" cy="260934"/>
            </a:xfrm>
            <a:prstGeom prst="rect">
              <a:avLst/>
            </a:prstGeom>
          </p:spPr>
        </p:pic>
        <p:sp>
          <p:nvSpPr>
            <p:cNvPr id="152" name="正方形/長方形 151">
              <a:extLst>
                <a:ext uri="{FF2B5EF4-FFF2-40B4-BE49-F238E27FC236}">
                  <a16:creationId xmlns:a16="http://schemas.microsoft.com/office/drawing/2014/main" id="{38AC82A5-4491-E2FF-21AF-38F5D87DE6EF}"/>
                </a:ext>
              </a:extLst>
            </p:cNvPr>
            <p:cNvSpPr/>
            <p:nvPr/>
          </p:nvSpPr>
          <p:spPr>
            <a:xfrm>
              <a:off x="3984532" y="1451464"/>
              <a:ext cx="1384784"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rgbClr val="000000"/>
                  </a:solidFill>
                  <a:latin typeface="游ゴシック" panose="020B0400000000000000" pitchFamily="50" charset="-128"/>
                  <a:ea typeface="游ゴシック" panose="020B0400000000000000" pitchFamily="50" charset="-128"/>
                </a:rPr>
                <a:t>扶養調査に関する照会文書</a:t>
              </a:r>
            </a:p>
            <a:p>
              <a:r>
                <a:rPr kumimoji="1" lang="ja-JP" altLang="en-US" sz="500" b="1" dirty="0">
                  <a:solidFill>
                    <a:srgbClr val="000000"/>
                  </a:solidFill>
                  <a:latin typeface="游ゴシック" panose="020B0400000000000000" pitchFamily="50" charset="-128"/>
                  <a:ea typeface="游ゴシック" panose="020B0400000000000000" pitchFamily="50" charset="-128"/>
                </a:rPr>
                <a:t>扶養親族の状況について</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照会</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事業所</a:t>
              </a:r>
              <a:r>
                <a:rPr kumimoji="1" lang="en-US" altLang="ja-JP" sz="500" b="1" dirty="0">
                  <a:solidFill>
                    <a:srgbClr val="000000"/>
                  </a:solidFill>
                  <a:latin typeface="游ゴシック" panose="020B0400000000000000" pitchFamily="50" charset="-128"/>
                  <a:ea typeface="游ゴシック" panose="020B0400000000000000" pitchFamily="50" charset="-128"/>
                </a:rPr>
                <a:t>】</a:t>
              </a:r>
            </a:p>
            <a:p>
              <a:r>
                <a:rPr kumimoji="1" lang="ja-JP" altLang="en-US" sz="500" b="1" dirty="0">
                  <a:solidFill>
                    <a:srgbClr val="000000"/>
                  </a:solidFill>
                  <a:latin typeface="游ゴシック" panose="020B0400000000000000" pitchFamily="50" charset="-128"/>
                  <a:ea typeface="游ゴシック" panose="020B0400000000000000" pitchFamily="50" charset="-128"/>
                </a:rPr>
                <a:t>＜標準オプション＞</a:t>
              </a:r>
            </a:p>
            <a:p>
              <a:r>
                <a:rPr kumimoji="1" lang="ja-JP" altLang="en-US" sz="500" b="1" dirty="0">
                  <a:solidFill>
                    <a:srgbClr val="000000"/>
                  </a:solidFill>
                  <a:latin typeface="游ゴシック" panose="020B0400000000000000" pitchFamily="50" charset="-128"/>
                  <a:ea typeface="游ゴシック" panose="020B0400000000000000" pitchFamily="50" charset="-128"/>
                </a:rPr>
                <a:t>課税に係わる住所等について</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照会・回答</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p:txBody>
        </p:sp>
        <p:cxnSp>
          <p:nvCxnSpPr>
            <p:cNvPr id="155" name="直線矢印コネクタ 154">
              <a:extLst>
                <a:ext uri="{FF2B5EF4-FFF2-40B4-BE49-F238E27FC236}">
                  <a16:creationId xmlns:a16="http://schemas.microsoft.com/office/drawing/2014/main" id="{4CEA6271-5CBD-862F-5C7F-7ECFDDD42FB3}"/>
                </a:ext>
              </a:extLst>
            </p:cNvPr>
            <p:cNvCxnSpPr>
              <a:cxnSpLocks/>
              <a:stCxn id="32" idx="3"/>
            </p:cNvCxnSpPr>
            <p:nvPr/>
          </p:nvCxnSpPr>
          <p:spPr>
            <a:xfrm>
              <a:off x="5592247" y="1593981"/>
              <a:ext cx="64755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72" name="グループ化 71">
            <a:extLst>
              <a:ext uri="{FF2B5EF4-FFF2-40B4-BE49-F238E27FC236}">
                <a16:creationId xmlns:a16="http://schemas.microsoft.com/office/drawing/2014/main" id="{E3973591-F9B1-9CDA-778A-6DA33649A707}"/>
              </a:ext>
            </a:extLst>
          </p:cNvPr>
          <p:cNvGrpSpPr/>
          <p:nvPr/>
        </p:nvGrpSpPr>
        <p:grpSpPr>
          <a:xfrm>
            <a:off x="3875397" y="2195447"/>
            <a:ext cx="595884" cy="468750"/>
            <a:chOff x="2420174" y="2805910"/>
            <a:chExt cx="595884" cy="468750"/>
          </a:xfrm>
        </p:grpSpPr>
        <p:pic>
          <p:nvPicPr>
            <p:cNvPr id="73" name="グラフィックス 72" descr="ユーザー 枠線">
              <a:extLst>
                <a:ext uri="{FF2B5EF4-FFF2-40B4-BE49-F238E27FC236}">
                  <a16:creationId xmlns:a16="http://schemas.microsoft.com/office/drawing/2014/main" id="{CFFC40DB-96E4-9EC9-FA8D-140157B052F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4" name="四角形: 角を丸くする 73">
              <a:extLst>
                <a:ext uri="{FF2B5EF4-FFF2-40B4-BE49-F238E27FC236}">
                  <a16:creationId xmlns:a16="http://schemas.microsoft.com/office/drawing/2014/main" id="{E5D43801-1845-D0BF-B0FC-BD8E5E5C92C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調査書</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作成・出力</a:t>
              </a:r>
            </a:p>
          </p:txBody>
        </p:sp>
      </p:grpSp>
      <p:grpSp>
        <p:nvGrpSpPr>
          <p:cNvPr id="75" name="グループ化 74">
            <a:extLst>
              <a:ext uri="{FF2B5EF4-FFF2-40B4-BE49-F238E27FC236}">
                <a16:creationId xmlns:a16="http://schemas.microsoft.com/office/drawing/2014/main" id="{EA0ED488-F27A-B0BA-92CF-87C31BC8A9F7}"/>
              </a:ext>
            </a:extLst>
          </p:cNvPr>
          <p:cNvGrpSpPr/>
          <p:nvPr/>
        </p:nvGrpSpPr>
        <p:grpSpPr>
          <a:xfrm>
            <a:off x="3024650" y="4634462"/>
            <a:ext cx="575637" cy="451948"/>
            <a:chOff x="5274238" y="5435536"/>
            <a:chExt cx="439201" cy="345439"/>
          </a:xfrm>
        </p:grpSpPr>
        <p:sp>
          <p:nvSpPr>
            <p:cNvPr id="76" name="フローチャート: 磁気ディスク 75">
              <a:extLst>
                <a:ext uri="{FF2B5EF4-FFF2-40B4-BE49-F238E27FC236}">
                  <a16:creationId xmlns:a16="http://schemas.microsoft.com/office/drawing/2014/main" id="{00903818-5E97-E361-A27B-DAB9D0D0670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情報提供ネット</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ワークシステム</a:t>
              </a:r>
            </a:p>
          </p:txBody>
        </p:sp>
        <p:sp>
          <p:nvSpPr>
            <p:cNvPr id="77" name="円弧 76">
              <a:extLst>
                <a:ext uri="{FF2B5EF4-FFF2-40B4-BE49-F238E27FC236}">
                  <a16:creationId xmlns:a16="http://schemas.microsoft.com/office/drawing/2014/main" id="{D95A3F15-DD5C-06D1-B483-F38175C27D7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wrap="none" rtlCol="0" anchor="ctr"/>
            <a:lstStyle/>
            <a:p>
              <a:pPr algn="ctr"/>
              <a:endParaRPr kumimoji="1" lang="ja-JP" altLang="en-US" dirty="0">
                <a:latin typeface="+mn-ea"/>
              </a:endParaRPr>
            </a:p>
          </p:txBody>
        </p:sp>
        <p:sp>
          <p:nvSpPr>
            <p:cNvPr id="78" name="円弧 77">
              <a:extLst>
                <a:ext uri="{FF2B5EF4-FFF2-40B4-BE49-F238E27FC236}">
                  <a16:creationId xmlns:a16="http://schemas.microsoft.com/office/drawing/2014/main" id="{5DCC07DD-F59A-1D74-74B8-A7FD20E2323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wrap="none" rtlCol="0" anchor="ctr"/>
            <a:lstStyle/>
            <a:p>
              <a:pPr algn="ctr"/>
              <a:endParaRPr kumimoji="1" lang="ja-JP" altLang="en-US">
                <a:latin typeface="+mn-ea"/>
              </a:endParaRPr>
            </a:p>
          </p:txBody>
        </p:sp>
      </p:grpSp>
      <p:sp>
        <p:nvSpPr>
          <p:cNvPr id="86" name="正方形/長方形 85">
            <a:extLst>
              <a:ext uri="{FF2B5EF4-FFF2-40B4-BE49-F238E27FC236}">
                <a16:creationId xmlns:a16="http://schemas.microsoft.com/office/drawing/2014/main" id="{1C074A1C-56EB-6001-C462-AF1984D0F3BF}"/>
              </a:ext>
            </a:extLst>
          </p:cNvPr>
          <p:cNvSpPr/>
          <p:nvPr/>
        </p:nvSpPr>
        <p:spPr>
          <a:xfrm>
            <a:off x="6565248" y="1720471"/>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回答</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37" name="グループ化 36">
            <a:extLst>
              <a:ext uri="{FF2B5EF4-FFF2-40B4-BE49-F238E27FC236}">
                <a16:creationId xmlns:a16="http://schemas.microsoft.com/office/drawing/2014/main" id="{7DACAC7D-6B20-7911-8D43-B20033E928F4}"/>
              </a:ext>
            </a:extLst>
          </p:cNvPr>
          <p:cNvGrpSpPr/>
          <p:nvPr/>
        </p:nvGrpSpPr>
        <p:grpSpPr>
          <a:xfrm>
            <a:off x="6915150" y="1518725"/>
            <a:ext cx="1161379" cy="282453"/>
            <a:chOff x="6915150" y="1477940"/>
            <a:chExt cx="1161379" cy="282453"/>
          </a:xfrm>
        </p:grpSpPr>
        <p:pic>
          <p:nvPicPr>
            <p:cNvPr id="84" name="グラフィックス 83" descr="紙 枠線">
              <a:extLst>
                <a:ext uri="{FF2B5EF4-FFF2-40B4-BE49-F238E27FC236}">
                  <a16:creationId xmlns:a16="http://schemas.microsoft.com/office/drawing/2014/main" id="{9E309C53-0337-E9C3-0859-9F1B58DE00F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261060" y="1488699"/>
              <a:ext cx="260934" cy="260934"/>
            </a:xfrm>
            <a:prstGeom prst="rect">
              <a:avLst/>
            </a:prstGeom>
          </p:spPr>
        </p:pic>
        <p:sp>
          <p:nvSpPr>
            <p:cNvPr id="87" name="正方形/長方形 86">
              <a:extLst>
                <a:ext uri="{FF2B5EF4-FFF2-40B4-BE49-F238E27FC236}">
                  <a16:creationId xmlns:a16="http://schemas.microsoft.com/office/drawing/2014/main" id="{DA648BC6-B09F-0CDD-2606-7E18FC08FB2D}"/>
                </a:ext>
              </a:extLst>
            </p:cNvPr>
            <p:cNvSpPr/>
            <p:nvPr/>
          </p:nvSpPr>
          <p:spPr>
            <a:xfrm>
              <a:off x="7476554" y="1477940"/>
              <a:ext cx="59997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rgbClr val="000000"/>
                  </a:solidFill>
                  <a:latin typeface="+mn-ea"/>
                </a:rPr>
                <a:t>回答</a:t>
              </a:r>
            </a:p>
          </p:txBody>
        </p:sp>
        <p:cxnSp>
          <p:nvCxnSpPr>
            <p:cNvPr id="88" name="直線矢印コネクタ 87">
              <a:extLst>
                <a:ext uri="{FF2B5EF4-FFF2-40B4-BE49-F238E27FC236}">
                  <a16:creationId xmlns:a16="http://schemas.microsoft.com/office/drawing/2014/main" id="{AB07629C-331D-21FF-3738-61EC2B51ED0E}"/>
                </a:ext>
              </a:extLst>
            </p:cNvPr>
            <p:cNvCxnSpPr>
              <a:cxnSpLocks/>
              <a:endCxn id="84" idx="1"/>
            </p:cNvCxnSpPr>
            <p:nvPr/>
          </p:nvCxnSpPr>
          <p:spPr>
            <a:xfrm>
              <a:off x="6915150" y="1619166"/>
              <a:ext cx="34591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94" name="グループ化 93">
            <a:extLst>
              <a:ext uri="{FF2B5EF4-FFF2-40B4-BE49-F238E27FC236}">
                <a16:creationId xmlns:a16="http://schemas.microsoft.com/office/drawing/2014/main" id="{628C747A-F8A0-93CC-949F-C466FC9C74DC}"/>
              </a:ext>
            </a:extLst>
          </p:cNvPr>
          <p:cNvGrpSpPr/>
          <p:nvPr/>
        </p:nvGrpSpPr>
        <p:grpSpPr>
          <a:xfrm>
            <a:off x="7404709" y="2195447"/>
            <a:ext cx="595884" cy="468750"/>
            <a:chOff x="2420174" y="2805910"/>
            <a:chExt cx="595884" cy="468750"/>
          </a:xfrm>
        </p:grpSpPr>
        <p:pic>
          <p:nvPicPr>
            <p:cNvPr id="95" name="グラフィックス 94" descr="ユーザー 枠線">
              <a:extLst>
                <a:ext uri="{FF2B5EF4-FFF2-40B4-BE49-F238E27FC236}">
                  <a16:creationId xmlns:a16="http://schemas.microsoft.com/office/drawing/2014/main" id="{CD3FF90F-889B-7BE2-BEA4-3AAB4A0227D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96" name="四角形: 角を丸くする 95">
              <a:extLst>
                <a:ext uri="{FF2B5EF4-FFF2-40B4-BE49-F238E27FC236}">
                  <a16:creationId xmlns:a16="http://schemas.microsoft.com/office/drawing/2014/main" id="{BCDE2D94-0344-1DC5-044E-968E9BC5EB5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調査結果登録</a:t>
              </a:r>
            </a:p>
          </p:txBody>
        </p:sp>
      </p:grpSp>
      <p:grpSp>
        <p:nvGrpSpPr>
          <p:cNvPr id="97" name="グループ化 96">
            <a:extLst>
              <a:ext uri="{FF2B5EF4-FFF2-40B4-BE49-F238E27FC236}">
                <a16:creationId xmlns:a16="http://schemas.microsoft.com/office/drawing/2014/main" id="{28B29220-6F9E-178E-2863-12547F7B7918}"/>
              </a:ext>
            </a:extLst>
          </p:cNvPr>
          <p:cNvGrpSpPr/>
          <p:nvPr/>
        </p:nvGrpSpPr>
        <p:grpSpPr>
          <a:xfrm>
            <a:off x="7414833" y="4634462"/>
            <a:ext cx="575637" cy="451948"/>
            <a:chOff x="5274238" y="5435536"/>
            <a:chExt cx="439201" cy="345439"/>
          </a:xfrm>
        </p:grpSpPr>
        <p:sp>
          <p:nvSpPr>
            <p:cNvPr id="98" name="フローチャート: 磁気ディスク 97">
              <a:extLst>
                <a:ext uri="{FF2B5EF4-FFF2-40B4-BE49-F238E27FC236}">
                  <a16:creationId xmlns:a16="http://schemas.microsoft.com/office/drawing/2014/main" id="{01EB87CC-2528-8E61-60E3-2AD7F2D9318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99" name="円弧 98">
              <a:extLst>
                <a:ext uri="{FF2B5EF4-FFF2-40B4-BE49-F238E27FC236}">
                  <a16:creationId xmlns:a16="http://schemas.microsoft.com/office/drawing/2014/main" id="{B719C932-AE00-5073-D701-CFAB40A52B7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00" name="円弧 99">
              <a:extLst>
                <a:ext uri="{FF2B5EF4-FFF2-40B4-BE49-F238E27FC236}">
                  <a16:creationId xmlns:a16="http://schemas.microsoft.com/office/drawing/2014/main" id="{9C695BE7-5102-9E63-5105-CB0258DD20D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01" name="直線矢印コネクタ 100">
            <a:extLst>
              <a:ext uri="{FF2B5EF4-FFF2-40B4-BE49-F238E27FC236}">
                <a16:creationId xmlns:a16="http://schemas.microsoft.com/office/drawing/2014/main" id="{424449E4-BB6E-5487-679B-FFD5BB854128}"/>
              </a:ext>
            </a:extLst>
          </p:cNvPr>
          <p:cNvCxnSpPr>
            <a:cxnSpLocks/>
            <a:stCxn id="96" idx="2"/>
            <a:endCxn id="98" idx="1"/>
          </p:cNvCxnSpPr>
          <p:nvPr/>
        </p:nvCxnSpPr>
        <p:spPr>
          <a:xfrm>
            <a:off x="7702651" y="2664197"/>
            <a:ext cx="1299" cy="19702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3" name="楕円 102">
            <a:extLst>
              <a:ext uri="{FF2B5EF4-FFF2-40B4-BE49-F238E27FC236}">
                <a16:creationId xmlns:a16="http://schemas.microsoft.com/office/drawing/2014/main" id="{6834B491-AD39-B03E-5928-04A2AB5A61D2}"/>
              </a:ext>
            </a:extLst>
          </p:cNvPr>
          <p:cNvSpPr/>
          <p:nvPr/>
        </p:nvSpPr>
        <p:spPr>
          <a:xfrm>
            <a:off x="8243206" y="227706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a:extLst>
              <a:ext uri="{FF2B5EF4-FFF2-40B4-BE49-F238E27FC236}">
                <a16:creationId xmlns:a16="http://schemas.microsoft.com/office/drawing/2014/main" id="{053718A2-52F5-E5A7-0322-EC3435359DE3}"/>
              </a:ext>
            </a:extLst>
          </p:cNvPr>
          <p:cNvSpPr/>
          <p:nvPr/>
        </p:nvSpPr>
        <p:spPr>
          <a:xfrm>
            <a:off x="8117938" y="259328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終了</a:t>
            </a:r>
          </a:p>
        </p:txBody>
      </p:sp>
      <p:grpSp>
        <p:nvGrpSpPr>
          <p:cNvPr id="106" name="グループ化 105">
            <a:extLst>
              <a:ext uri="{FF2B5EF4-FFF2-40B4-BE49-F238E27FC236}">
                <a16:creationId xmlns:a16="http://schemas.microsoft.com/office/drawing/2014/main" id="{BF70B28A-DE2E-1B9E-75B4-93BBB1BA206B}"/>
              </a:ext>
            </a:extLst>
          </p:cNvPr>
          <p:cNvGrpSpPr/>
          <p:nvPr/>
        </p:nvGrpSpPr>
        <p:grpSpPr>
          <a:xfrm>
            <a:off x="4310577" y="2664197"/>
            <a:ext cx="1059662" cy="562525"/>
            <a:chOff x="2355472" y="3364183"/>
            <a:chExt cx="1059662" cy="562525"/>
          </a:xfrm>
        </p:grpSpPr>
        <p:pic>
          <p:nvPicPr>
            <p:cNvPr id="107" name="グラフィックス 106" descr="紙 枠線">
              <a:extLst>
                <a:ext uri="{FF2B5EF4-FFF2-40B4-BE49-F238E27FC236}">
                  <a16:creationId xmlns:a16="http://schemas.microsoft.com/office/drawing/2014/main" id="{E4A826F6-39C9-4649-F172-F6EDC2489EB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971972" y="3391282"/>
              <a:ext cx="307340" cy="307340"/>
            </a:xfrm>
            <a:prstGeom prst="rect">
              <a:avLst/>
            </a:prstGeom>
          </p:spPr>
        </p:pic>
        <p:sp>
          <p:nvSpPr>
            <p:cNvPr id="109" name="正方形/長方形 108">
              <a:extLst>
                <a:ext uri="{FF2B5EF4-FFF2-40B4-BE49-F238E27FC236}">
                  <a16:creationId xmlns:a16="http://schemas.microsoft.com/office/drawing/2014/main" id="{68D53BDF-3D7A-870E-0142-D693404B3570}"/>
                </a:ext>
              </a:extLst>
            </p:cNvPr>
            <p:cNvSpPr/>
            <p:nvPr/>
          </p:nvSpPr>
          <p:spPr>
            <a:xfrm>
              <a:off x="2869551" y="3644255"/>
              <a:ext cx="54558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住登外扶養照会通知</a:t>
              </a:r>
              <a:r>
                <a:rPr kumimoji="1" lang="en-US" altLang="ja-JP" sz="500" b="1" dirty="0">
                  <a:solidFill>
                    <a:srgbClr val="000000"/>
                  </a:solidFill>
                  <a:latin typeface="+mn-ea"/>
                </a:rPr>
                <a:t>(</a:t>
              </a:r>
              <a:r>
                <a:rPr kumimoji="1" lang="ja-JP" altLang="en-US" sz="500" b="1" dirty="0">
                  <a:solidFill>
                    <a:srgbClr val="000000"/>
                  </a:solidFill>
                  <a:latin typeface="+mn-ea"/>
                </a:rPr>
                <a:t>照会</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扶養調査に関する照会文書</a:t>
              </a:r>
            </a:p>
            <a:p>
              <a:r>
                <a:rPr kumimoji="1" lang="ja-JP" altLang="en-US" sz="500" b="1" dirty="0">
                  <a:solidFill>
                    <a:srgbClr val="000000"/>
                  </a:solidFill>
                  <a:latin typeface="+mn-ea"/>
                </a:rPr>
                <a:t>扶養親族の状況について</a:t>
              </a:r>
              <a:r>
                <a:rPr kumimoji="1" lang="en-US" altLang="ja-JP" sz="500" b="1" dirty="0">
                  <a:solidFill>
                    <a:srgbClr val="000000"/>
                  </a:solidFill>
                  <a:latin typeface="+mn-ea"/>
                </a:rPr>
                <a:t>(</a:t>
              </a:r>
              <a:r>
                <a:rPr kumimoji="1" lang="ja-JP" altLang="en-US" sz="500" b="1" dirty="0">
                  <a:solidFill>
                    <a:srgbClr val="000000"/>
                  </a:solidFill>
                  <a:latin typeface="+mn-ea"/>
                </a:rPr>
                <a:t>照会</a:t>
              </a:r>
              <a:r>
                <a:rPr kumimoji="1" lang="en-US" altLang="ja-JP" sz="500" b="1" dirty="0">
                  <a:solidFill>
                    <a:srgbClr val="000000"/>
                  </a:solidFill>
                  <a:latin typeface="+mn-ea"/>
                </a:rPr>
                <a:t>)【</a:t>
              </a:r>
              <a:r>
                <a:rPr kumimoji="1" lang="ja-JP" altLang="en-US" sz="500" b="1" dirty="0">
                  <a:solidFill>
                    <a:srgbClr val="000000"/>
                  </a:solidFill>
                  <a:latin typeface="+mn-ea"/>
                </a:rPr>
                <a:t>事業所</a:t>
              </a:r>
              <a:r>
                <a:rPr kumimoji="1" lang="en-US" altLang="ja-JP" sz="500" b="1" dirty="0">
                  <a:solidFill>
                    <a:srgbClr val="000000"/>
                  </a:solidFill>
                  <a:latin typeface="+mn-ea"/>
                </a:rPr>
                <a:t>】</a:t>
              </a:r>
            </a:p>
            <a:p>
              <a:r>
                <a:rPr kumimoji="1" lang="ja-JP" altLang="en-US" sz="500" b="1" dirty="0">
                  <a:solidFill>
                    <a:srgbClr val="000000"/>
                  </a:solidFill>
                  <a:latin typeface="+mn-ea"/>
                </a:rPr>
                <a:t>扶養親族の所得状況等について</a:t>
              </a:r>
              <a:r>
                <a:rPr kumimoji="1" lang="en-US" altLang="ja-JP" sz="500" b="1" dirty="0">
                  <a:solidFill>
                    <a:srgbClr val="000000"/>
                  </a:solidFill>
                  <a:latin typeface="+mn-ea"/>
                </a:rPr>
                <a:t>(</a:t>
              </a:r>
              <a:r>
                <a:rPr kumimoji="1" lang="ja-JP" altLang="en-US" sz="500" b="1" dirty="0">
                  <a:solidFill>
                    <a:srgbClr val="000000"/>
                  </a:solidFill>
                  <a:latin typeface="+mn-ea"/>
                </a:rPr>
                <a:t>照会・回答</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所得照会書</a:t>
              </a:r>
              <a:r>
                <a:rPr kumimoji="1" lang="en-US" altLang="ja-JP" sz="500" b="1" dirty="0">
                  <a:solidFill>
                    <a:srgbClr val="000000"/>
                  </a:solidFill>
                  <a:latin typeface="+mn-ea"/>
                </a:rPr>
                <a:t>(</a:t>
              </a:r>
              <a:r>
                <a:rPr kumimoji="1" lang="ja-JP" altLang="en-US" sz="500" b="1" dirty="0">
                  <a:solidFill>
                    <a:srgbClr val="000000"/>
                  </a:solidFill>
                  <a:latin typeface="+mn-ea"/>
                </a:rPr>
                <a:t>家屋敷・事業所課税者</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＜標準オプション＞</a:t>
              </a:r>
            </a:p>
            <a:p>
              <a:r>
                <a:rPr kumimoji="1" lang="ja-JP" altLang="en-US" sz="500" b="1" dirty="0">
                  <a:solidFill>
                    <a:srgbClr val="000000"/>
                  </a:solidFill>
                  <a:latin typeface="+mn-ea"/>
                </a:rPr>
                <a:t>課税に係わる住所等について</a:t>
              </a:r>
              <a:r>
                <a:rPr kumimoji="1" lang="en-US" altLang="ja-JP" sz="500" b="1" dirty="0">
                  <a:solidFill>
                    <a:srgbClr val="000000"/>
                  </a:solidFill>
                  <a:latin typeface="+mn-ea"/>
                </a:rPr>
                <a:t>(</a:t>
              </a:r>
              <a:r>
                <a:rPr kumimoji="1" lang="ja-JP" altLang="en-US" sz="500" b="1" dirty="0">
                  <a:solidFill>
                    <a:srgbClr val="000000"/>
                  </a:solidFill>
                  <a:latin typeface="+mn-ea"/>
                </a:rPr>
                <a:t>照会・回答</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cxnSp>
          <p:nvCxnSpPr>
            <p:cNvPr id="188" name="直線矢印コネクタ 36">
              <a:extLst>
                <a:ext uri="{FF2B5EF4-FFF2-40B4-BE49-F238E27FC236}">
                  <a16:creationId xmlns:a16="http://schemas.microsoft.com/office/drawing/2014/main" id="{DB52D7D4-92A0-F5FD-4E61-20F66FB40B36}"/>
                </a:ext>
              </a:extLst>
            </p:cNvPr>
            <p:cNvCxnSpPr>
              <a:cxnSpLocks/>
            </p:cNvCxnSpPr>
            <p:nvPr/>
          </p:nvCxnSpPr>
          <p:spPr>
            <a:xfrm>
              <a:off x="2355472" y="3364183"/>
              <a:ext cx="678992" cy="180769"/>
            </a:xfrm>
            <a:prstGeom prst="curvedConnector3">
              <a:avLst>
                <a:gd name="adj1" fmla="val 20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cxnSp>
        <p:nvCxnSpPr>
          <p:cNvPr id="111" name="直線矢印コネクタ 36">
            <a:extLst>
              <a:ext uri="{FF2B5EF4-FFF2-40B4-BE49-F238E27FC236}">
                <a16:creationId xmlns:a16="http://schemas.microsoft.com/office/drawing/2014/main" id="{6BE5053D-1627-E8AB-39FA-CA25959FB3F1}"/>
              </a:ext>
            </a:extLst>
          </p:cNvPr>
          <p:cNvCxnSpPr>
            <a:cxnSpLocks/>
            <a:stCxn id="107" idx="3"/>
          </p:cNvCxnSpPr>
          <p:nvPr/>
        </p:nvCxnSpPr>
        <p:spPr>
          <a:xfrm>
            <a:off x="5234417" y="2844966"/>
            <a:ext cx="1005389"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4" name="直線矢印コネクタ 113">
            <a:extLst>
              <a:ext uri="{FF2B5EF4-FFF2-40B4-BE49-F238E27FC236}">
                <a16:creationId xmlns:a16="http://schemas.microsoft.com/office/drawing/2014/main" id="{688779DB-148B-9DE7-7B98-F2F8B9B22998}"/>
              </a:ext>
            </a:extLst>
          </p:cNvPr>
          <p:cNvCxnSpPr>
            <a:cxnSpLocks/>
            <a:stCxn id="74" idx="3"/>
            <a:endCxn id="6" idx="1"/>
          </p:cNvCxnSpPr>
          <p:nvPr/>
        </p:nvCxnSpPr>
        <p:spPr>
          <a:xfrm>
            <a:off x="4471281" y="2429822"/>
            <a:ext cx="45944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8" name="直線矢印コネクタ 117">
            <a:extLst>
              <a:ext uri="{FF2B5EF4-FFF2-40B4-BE49-F238E27FC236}">
                <a16:creationId xmlns:a16="http://schemas.microsoft.com/office/drawing/2014/main" id="{A2AB7FE8-D4B2-576A-EA8E-B929A939BE80}"/>
              </a:ext>
            </a:extLst>
          </p:cNvPr>
          <p:cNvCxnSpPr>
            <a:cxnSpLocks/>
            <a:stCxn id="54" idx="6"/>
            <a:endCxn id="47" idx="2"/>
          </p:cNvCxnSpPr>
          <p:nvPr/>
        </p:nvCxnSpPr>
        <p:spPr>
          <a:xfrm>
            <a:off x="6394596" y="2429822"/>
            <a:ext cx="36625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2" name="直線矢印コネクタ 121">
            <a:extLst>
              <a:ext uri="{FF2B5EF4-FFF2-40B4-BE49-F238E27FC236}">
                <a16:creationId xmlns:a16="http://schemas.microsoft.com/office/drawing/2014/main" id="{13E58815-381F-682E-154C-B70B603F8444}"/>
              </a:ext>
            </a:extLst>
          </p:cNvPr>
          <p:cNvCxnSpPr>
            <a:cxnSpLocks/>
            <a:stCxn id="47" idx="6"/>
            <a:endCxn id="96" idx="1"/>
          </p:cNvCxnSpPr>
          <p:nvPr/>
        </p:nvCxnSpPr>
        <p:spPr>
          <a:xfrm>
            <a:off x="7066854" y="2429822"/>
            <a:ext cx="33785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5" name="直線矢印コネクタ 124">
            <a:extLst>
              <a:ext uri="{FF2B5EF4-FFF2-40B4-BE49-F238E27FC236}">
                <a16:creationId xmlns:a16="http://schemas.microsoft.com/office/drawing/2014/main" id="{D0BC607E-87AB-6B66-16D1-D43D855FBED9}"/>
              </a:ext>
            </a:extLst>
          </p:cNvPr>
          <p:cNvCxnSpPr>
            <a:cxnSpLocks/>
            <a:stCxn id="96" idx="3"/>
            <a:endCxn id="103" idx="2"/>
          </p:cNvCxnSpPr>
          <p:nvPr/>
        </p:nvCxnSpPr>
        <p:spPr>
          <a:xfrm>
            <a:off x="8000593" y="2429822"/>
            <a:ext cx="24261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6" name="グループ化 135">
            <a:extLst>
              <a:ext uri="{FF2B5EF4-FFF2-40B4-BE49-F238E27FC236}">
                <a16:creationId xmlns:a16="http://schemas.microsoft.com/office/drawing/2014/main" id="{DDE1C00F-8502-4D5E-6BD2-D6638109F217}"/>
              </a:ext>
            </a:extLst>
          </p:cNvPr>
          <p:cNvGrpSpPr/>
          <p:nvPr/>
        </p:nvGrpSpPr>
        <p:grpSpPr>
          <a:xfrm>
            <a:off x="7958590" y="4701894"/>
            <a:ext cx="752658" cy="404654"/>
            <a:chOff x="2261244" y="4907280"/>
            <a:chExt cx="752658" cy="404654"/>
          </a:xfrm>
        </p:grpSpPr>
        <p:cxnSp>
          <p:nvCxnSpPr>
            <p:cNvPr id="137" name="直線矢印コネクタ 136">
              <a:extLst>
                <a:ext uri="{FF2B5EF4-FFF2-40B4-BE49-F238E27FC236}">
                  <a16:creationId xmlns:a16="http://schemas.microsoft.com/office/drawing/2014/main" id="{DC682707-A451-2BFB-F64E-4079A4485FEA}"/>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8" name="グループ化 137">
              <a:extLst>
                <a:ext uri="{FF2B5EF4-FFF2-40B4-BE49-F238E27FC236}">
                  <a16:creationId xmlns:a16="http://schemas.microsoft.com/office/drawing/2014/main" id="{015207E2-8B4A-8182-B868-5A64C471A488}"/>
                </a:ext>
              </a:extLst>
            </p:cNvPr>
            <p:cNvGrpSpPr/>
            <p:nvPr/>
          </p:nvGrpSpPr>
          <p:grpSpPr>
            <a:xfrm>
              <a:off x="2383864" y="5013166"/>
              <a:ext cx="69614" cy="298768"/>
              <a:chOff x="2439407" y="2962964"/>
              <a:chExt cx="69614" cy="428983"/>
            </a:xfrm>
          </p:grpSpPr>
          <p:cxnSp>
            <p:nvCxnSpPr>
              <p:cNvPr id="140" name="直線コネクタ 139">
                <a:extLst>
                  <a:ext uri="{FF2B5EF4-FFF2-40B4-BE49-F238E27FC236}">
                    <a16:creationId xmlns:a16="http://schemas.microsoft.com/office/drawing/2014/main" id="{2D57D83F-AD49-9A46-70E2-E94A57FDBD1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1" name="直線コネクタ 140">
                <a:extLst>
                  <a:ext uri="{FF2B5EF4-FFF2-40B4-BE49-F238E27FC236}">
                    <a16:creationId xmlns:a16="http://schemas.microsoft.com/office/drawing/2014/main" id="{70D3A0BC-B296-7A75-526C-50DAA57225C9}"/>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3" name="直線コネクタ 142">
                <a:extLst>
                  <a:ext uri="{FF2B5EF4-FFF2-40B4-BE49-F238E27FC236}">
                    <a16:creationId xmlns:a16="http://schemas.microsoft.com/office/drawing/2014/main" id="{EB8B7BAC-EC49-BF54-1238-1FE158BFF8C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9" name="正方形/長方形 138">
              <a:extLst>
                <a:ext uri="{FF2B5EF4-FFF2-40B4-BE49-F238E27FC236}">
                  <a16:creationId xmlns:a16="http://schemas.microsoft.com/office/drawing/2014/main" id="{7207FF2C-9AF1-4DE8-28A0-3890A15AE71D}"/>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a:t>
              </a:r>
            </a:p>
          </p:txBody>
        </p:sp>
      </p:grpSp>
      <p:sp>
        <p:nvSpPr>
          <p:cNvPr id="144" name="正方形/長方形 143">
            <a:extLst>
              <a:ext uri="{FF2B5EF4-FFF2-40B4-BE49-F238E27FC236}">
                <a16:creationId xmlns:a16="http://schemas.microsoft.com/office/drawing/2014/main" id="{4B957E05-A74F-29B2-4689-1121DC90E69A}"/>
              </a:ext>
            </a:extLst>
          </p:cNvPr>
          <p:cNvSpPr/>
          <p:nvPr/>
        </p:nvSpPr>
        <p:spPr>
          <a:xfrm>
            <a:off x="6637881" y="259484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回答受領</a:t>
            </a:r>
          </a:p>
        </p:txBody>
      </p:sp>
      <p:sp>
        <p:nvSpPr>
          <p:cNvPr id="145" name="正方形/長方形 144">
            <a:extLst>
              <a:ext uri="{FF2B5EF4-FFF2-40B4-BE49-F238E27FC236}">
                <a16:creationId xmlns:a16="http://schemas.microsoft.com/office/drawing/2014/main" id="{389C7915-6352-6C4A-2ED6-88BCE6284B05}"/>
              </a:ext>
            </a:extLst>
          </p:cNvPr>
          <p:cNvSpPr/>
          <p:nvPr/>
        </p:nvSpPr>
        <p:spPr>
          <a:xfrm>
            <a:off x="5901895" y="25948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送付</a:t>
            </a:r>
          </a:p>
        </p:txBody>
      </p:sp>
      <p:grpSp>
        <p:nvGrpSpPr>
          <p:cNvPr id="49" name="グループ化 48">
            <a:extLst>
              <a:ext uri="{FF2B5EF4-FFF2-40B4-BE49-F238E27FC236}">
                <a16:creationId xmlns:a16="http://schemas.microsoft.com/office/drawing/2014/main" id="{95849445-355B-B14D-8475-360CDCE536E2}"/>
              </a:ext>
            </a:extLst>
          </p:cNvPr>
          <p:cNvGrpSpPr/>
          <p:nvPr/>
        </p:nvGrpSpPr>
        <p:grpSpPr>
          <a:xfrm>
            <a:off x="6088596" y="2276822"/>
            <a:ext cx="306000" cy="306000"/>
            <a:chOff x="2810266" y="3583909"/>
            <a:chExt cx="182044" cy="182044"/>
          </a:xfrm>
        </p:grpSpPr>
        <p:sp>
          <p:nvSpPr>
            <p:cNvPr id="54" name="楕円 53">
              <a:extLst>
                <a:ext uri="{FF2B5EF4-FFF2-40B4-BE49-F238E27FC236}">
                  <a16:creationId xmlns:a16="http://schemas.microsoft.com/office/drawing/2014/main" id="{3BF1EBF1-4E6F-9441-A3B2-75087FD8F780}"/>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60" name="グループ化 59">
              <a:extLst>
                <a:ext uri="{FF2B5EF4-FFF2-40B4-BE49-F238E27FC236}">
                  <a16:creationId xmlns:a16="http://schemas.microsoft.com/office/drawing/2014/main" id="{B86773E4-D5CC-A4EE-AD55-EF6B58DB2C0F}"/>
                </a:ext>
              </a:extLst>
            </p:cNvPr>
            <p:cNvGrpSpPr/>
            <p:nvPr/>
          </p:nvGrpSpPr>
          <p:grpSpPr>
            <a:xfrm>
              <a:off x="2835232" y="3634549"/>
              <a:ext cx="132113" cy="80765"/>
              <a:chOff x="2601006" y="3678667"/>
              <a:chExt cx="132113" cy="80765"/>
            </a:xfrm>
          </p:grpSpPr>
          <p:sp>
            <p:nvSpPr>
              <p:cNvPr id="61" name="正方形/長方形 60">
                <a:extLst>
                  <a:ext uri="{FF2B5EF4-FFF2-40B4-BE49-F238E27FC236}">
                    <a16:creationId xmlns:a16="http://schemas.microsoft.com/office/drawing/2014/main" id="{BBB89DED-4DD8-FD45-D8F0-D287A1F29EAD}"/>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5" name="二等辺三角形 64">
                <a:extLst>
                  <a:ext uri="{FF2B5EF4-FFF2-40B4-BE49-F238E27FC236}">
                    <a16:creationId xmlns:a16="http://schemas.microsoft.com/office/drawing/2014/main" id="{74FA719B-7F25-EA10-CEB9-43D6A0C214DA}"/>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7" name="二等辺三角形 66">
                <a:extLst>
                  <a:ext uri="{FF2B5EF4-FFF2-40B4-BE49-F238E27FC236}">
                    <a16:creationId xmlns:a16="http://schemas.microsoft.com/office/drawing/2014/main" id="{5E8D5C0F-D2DF-ABFE-43AD-939E196675EF}"/>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68" name="正方形/長方形 67">
                <a:extLst>
                  <a:ext uri="{FF2B5EF4-FFF2-40B4-BE49-F238E27FC236}">
                    <a16:creationId xmlns:a16="http://schemas.microsoft.com/office/drawing/2014/main" id="{F7828B2F-8D88-78EA-A5E3-33829BEFE60B}"/>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cxnSp>
        <p:nvCxnSpPr>
          <p:cNvPr id="3" name="直線矢印コネクタ 2">
            <a:extLst>
              <a:ext uri="{FF2B5EF4-FFF2-40B4-BE49-F238E27FC236}">
                <a16:creationId xmlns:a16="http://schemas.microsoft.com/office/drawing/2014/main" id="{3F44B7AF-E5B2-CBC4-882D-D942B4BAFC8F}"/>
              </a:ext>
            </a:extLst>
          </p:cNvPr>
          <p:cNvCxnSpPr>
            <a:cxnSpLocks/>
            <a:stCxn id="29" idx="3"/>
            <a:endCxn id="22" idx="1"/>
          </p:cNvCxnSpPr>
          <p:nvPr/>
        </p:nvCxnSpPr>
        <p:spPr>
          <a:xfrm>
            <a:off x="1502237" y="2429822"/>
            <a:ext cx="63478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 name="正方形/長方形 4">
            <a:extLst>
              <a:ext uri="{FF2B5EF4-FFF2-40B4-BE49-F238E27FC236}">
                <a16:creationId xmlns:a16="http://schemas.microsoft.com/office/drawing/2014/main" id="{7ECB4B49-E021-52F0-6346-83CCE42E33FE}"/>
              </a:ext>
            </a:extLst>
          </p:cNvPr>
          <p:cNvSpPr/>
          <p:nvPr/>
        </p:nvSpPr>
        <p:spPr>
          <a:xfrm>
            <a:off x="1516704" y="2321600"/>
            <a:ext cx="419005"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紙媒体</a:t>
            </a:r>
          </a:p>
        </p:txBody>
      </p:sp>
      <p:cxnSp>
        <p:nvCxnSpPr>
          <p:cNvPr id="20" name="直線矢印コネクタ 48">
            <a:extLst>
              <a:ext uri="{FF2B5EF4-FFF2-40B4-BE49-F238E27FC236}">
                <a16:creationId xmlns:a16="http://schemas.microsoft.com/office/drawing/2014/main" id="{B2253BB1-6B7D-7E2B-9EF3-1C5A72E51A67}"/>
              </a:ext>
            </a:extLst>
          </p:cNvPr>
          <p:cNvCxnSpPr>
            <a:cxnSpLocks/>
            <a:stCxn id="29" idx="2"/>
            <a:endCxn id="35" idx="1"/>
          </p:cNvCxnSpPr>
          <p:nvPr/>
        </p:nvCxnSpPr>
        <p:spPr>
          <a:xfrm rot="16200000" flipH="1">
            <a:off x="780093" y="3116983"/>
            <a:ext cx="1250978" cy="150661"/>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8" name="正方形/長方形 27">
            <a:extLst>
              <a:ext uri="{FF2B5EF4-FFF2-40B4-BE49-F238E27FC236}">
                <a16:creationId xmlns:a16="http://schemas.microsoft.com/office/drawing/2014/main" id="{4D4D5AE5-B5E4-B735-5195-244055A14DD1}"/>
              </a:ext>
            </a:extLst>
          </p:cNvPr>
          <p:cNvSpPr/>
          <p:nvPr/>
        </p:nvSpPr>
        <p:spPr>
          <a:xfrm>
            <a:off x="671826" y="2939769"/>
            <a:ext cx="131685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情報提供</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ネットワークシステム利用</a:t>
            </a:r>
          </a:p>
        </p:txBody>
      </p:sp>
      <p:sp>
        <p:nvSpPr>
          <p:cNvPr id="29" name="ひし形 28">
            <a:extLst>
              <a:ext uri="{FF2B5EF4-FFF2-40B4-BE49-F238E27FC236}">
                <a16:creationId xmlns:a16="http://schemas.microsoft.com/office/drawing/2014/main" id="{C24D490D-D017-80DE-D65B-6A021C461F10}"/>
              </a:ext>
            </a:extLst>
          </p:cNvPr>
          <p:cNvSpPr/>
          <p:nvPr/>
        </p:nvSpPr>
        <p:spPr>
          <a:xfrm>
            <a:off x="1158266" y="2292819"/>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31" name="グループ化 30">
            <a:extLst>
              <a:ext uri="{FF2B5EF4-FFF2-40B4-BE49-F238E27FC236}">
                <a16:creationId xmlns:a16="http://schemas.microsoft.com/office/drawing/2014/main" id="{048ECF5A-5064-0DB2-B664-19127BCC39CB}"/>
              </a:ext>
            </a:extLst>
          </p:cNvPr>
          <p:cNvGrpSpPr/>
          <p:nvPr/>
        </p:nvGrpSpPr>
        <p:grpSpPr>
          <a:xfrm>
            <a:off x="1480913" y="3583428"/>
            <a:ext cx="595884" cy="468750"/>
            <a:chOff x="2420174" y="2805910"/>
            <a:chExt cx="595884" cy="468750"/>
          </a:xfrm>
        </p:grpSpPr>
        <p:pic>
          <p:nvPicPr>
            <p:cNvPr id="34" name="グラフィックス 33" descr="ユーザー 枠線">
              <a:extLst>
                <a:ext uri="{FF2B5EF4-FFF2-40B4-BE49-F238E27FC236}">
                  <a16:creationId xmlns:a16="http://schemas.microsoft.com/office/drawing/2014/main" id="{08161764-5DE4-3F69-4E83-AF139AA6A36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5" name="四角形: 角を丸くする 34">
              <a:extLst>
                <a:ext uri="{FF2B5EF4-FFF2-40B4-BE49-F238E27FC236}">
                  <a16:creationId xmlns:a16="http://schemas.microsoft.com/office/drawing/2014/main" id="{FA6E240D-11B7-F6DB-DF86-9F0E085EF74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一括照会データ</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出力</a:t>
              </a:r>
            </a:p>
          </p:txBody>
        </p:sp>
      </p:grpSp>
      <p:grpSp>
        <p:nvGrpSpPr>
          <p:cNvPr id="36" name="グループ化 35">
            <a:extLst>
              <a:ext uri="{FF2B5EF4-FFF2-40B4-BE49-F238E27FC236}">
                <a16:creationId xmlns:a16="http://schemas.microsoft.com/office/drawing/2014/main" id="{75E6F63E-6E1E-443D-AB4A-339E50998F83}"/>
              </a:ext>
            </a:extLst>
          </p:cNvPr>
          <p:cNvGrpSpPr/>
          <p:nvPr/>
        </p:nvGrpSpPr>
        <p:grpSpPr>
          <a:xfrm>
            <a:off x="1491037" y="4634462"/>
            <a:ext cx="575637" cy="451948"/>
            <a:chOff x="5274238" y="5435536"/>
            <a:chExt cx="439201" cy="345439"/>
          </a:xfrm>
        </p:grpSpPr>
        <p:sp>
          <p:nvSpPr>
            <p:cNvPr id="38" name="フローチャート: 磁気ディスク 37">
              <a:extLst>
                <a:ext uri="{FF2B5EF4-FFF2-40B4-BE49-F238E27FC236}">
                  <a16:creationId xmlns:a16="http://schemas.microsoft.com/office/drawing/2014/main" id="{91EC30E9-CDEE-8008-646E-AC2AD20AA0D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39" name="円弧 38">
              <a:extLst>
                <a:ext uri="{FF2B5EF4-FFF2-40B4-BE49-F238E27FC236}">
                  <a16:creationId xmlns:a16="http://schemas.microsoft.com/office/drawing/2014/main" id="{F175FD6E-9BEB-3B83-84A6-71184FCD6CE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0" name="円弧 39">
              <a:extLst>
                <a:ext uri="{FF2B5EF4-FFF2-40B4-BE49-F238E27FC236}">
                  <a16:creationId xmlns:a16="http://schemas.microsoft.com/office/drawing/2014/main" id="{1A507BCE-7734-B74D-8240-287EEDFA83E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1" name="グループ化 40">
            <a:extLst>
              <a:ext uri="{FF2B5EF4-FFF2-40B4-BE49-F238E27FC236}">
                <a16:creationId xmlns:a16="http://schemas.microsoft.com/office/drawing/2014/main" id="{CC80BC1A-D353-2739-BB69-394F571778F8}"/>
              </a:ext>
            </a:extLst>
          </p:cNvPr>
          <p:cNvGrpSpPr/>
          <p:nvPr/>
        </p:nvGrpSpPr>
        <p:grpSpPr>
          <a:xfrm>
            <a:off x="1905089" y="5026334"/>
            <a:ext cx="752658" cy="404654"/>
            <a:chOff x="2261244" y="4907280"/>
            <a:chExt cx="752658" cy="404654"/>
          </a:xfrm>
        </p:grpSpPr>
        <p:cxnSp>
          <p:nvCxnSpPr>
            <p:cNvPr id="42" name="直線矢印コネクタ 41">
              <a:extLst>
                <a:ext uri="{FF2B5EF4-FFF2-40B4-BE49-F238E27FC236}">
                  <a16:creationId xmlns:a16="http://schemas.microsoft.com/office/drawing/2014/main" id="{FE257E51-23B4-E2CC-3459-26C0F75860F4}"/>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577608E7-2343-A4E4-9E4D-EC945D8B6A5D}"/>
                </a:ext>
              </a:extLst>
            </p:cNvPr>
            <p:cNvGrpSpPr/>
            <p:nvPr/>
          </p:nvGrpSpPr>
          <p:grpSpPr>
            <a:xfrm>
              <a:off x="2383864" y="5013166"/>
              <a:ext cx="69614" cy="298768"/>
              <a:chOff x="2439407" y="2962964"/>
              <a:chExt cx="69614" cy="428983"/>
            </a:xfrm>
          </p:grpSpPr>
          <p:cxnSp>
            <p:nvCxnSpPr>
              <p:cNvPr id="70" name="直線コネクタ 69">
                <a:extLst>
                  <a:ext uri="{FF2B5EF4-FFF2-40B4-BE49-F238E27FC236}">
                    <a16:creationId xmlns:a16="http://schemas.microsoft.com/office/drawing/2014/main" id="{A5319F60-F469-9CD6-3DC6-6B7724D2E9A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FC12DD8A-3FC5-E540-6814-79C3B38B3860}"/>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8DE84805-389A-8C43-E226-86F6E6A1FF1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9" name="正方形/長方形 68">
              <a:extLst>
                <a:ext uri="{FF2B5EF4-FFF2-40B4-BE49-F238E27FC236}">
                  <a16:creationId xmlns:a16="http://schemas.microsoft.com/office/drawing/2014/main" id="{F5501F6E-018C-443E-9A1A-E4B0E4BD7952}"/>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①②③</a:t>
              </a:r>
            </a:p>
          </p:txBody>
        </p:sp>
      </p:grpSp>
      <p:grpSp>
        <p:nvGrpSpPr>
          <p:cNvPr id="81" name="グループ化 80">
            <a:extLst>
              <a:ext uri="{FF2B5EF4-FFF2-40B4-BE49-F238E27FC236}">
                <a16:creationId xmlns:a16="http://schemas.microsoft.com/office/drawing/2014/main" id="{789CAFDC-BB5A-CF84-4207-F5A499C0BFE3}"/>
              </a:ext>
            </a:extLst>
          </p:cNvPr>
          <p:cNvGrpSpPr/>
          <p:nvPr/>
        </p:nvGrpSpPr>
        <p:grpSpPr>
          <a:xfrm>
            <a:off x="3605250" y="3664803"/>
            <a:ext cx="306000" cy="306000"/>
            <a:chOff x="2800403" y="4055471"/>
            <a:chExt cx="182044" cy="182044"/>
          </a:xfrm>
        </p:grpSpPr>
        <p:sp>
          <p:nvSpPr>
            <p:cNvPr id="82" name="楕円 81">
              <a:extLst>
                <a:ext uri="{FF2B5EF4-FFF2-40B4-BE49-F238E27FC236}">
                  <a16:creationId xmlns:a16="http://schemas.microsoft.com/office/drawing/2014/main" id="{00557E73-813B-5932-C0AB-2D54284981A2}"/>
                </a:ext>
              </a:extLst>
            </p:cNvPr>
            <p:cNvSpPr/>
            <p:nvPr/>
          </p:nvSpPr>
          <p:spPr>
            <a:xfrm>
              <a:off x="2800403" y="4055471"/>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83" name="グラフィックス 82" descr="封筒 枠線">
              <a:extLst>
                <a:ext uri="{FF2B5EF4-FFF2-40B4-BE49-F238E27FC236}">
                  <a16:creationId xmlns:a16="http://schemas.microsoft.com/office/drawing/2014/main" id="{A47663F9-9FA1-FF1C-BDF1-150EB7A6B92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812225" y="4067293"/>
              <a:ext cx="158400" cy="158400"/>
            </a:xfrm>
            <a:prstGeom prst="rect">
              <a:avLst/>
            </a:prstGeom>
          </p:spPr>
        </p:pic>
      </p:grpSp>
      <p:grpSp>
        <p:nvGrpSpPr>
          <p:cNvPr id="92" name="グループ化 91">
            <a:extLst>
              <a:ext uri="{FF2B5EF4-FFF2-40B4-BE49-F238E27FC236}">
                <a16:creationId xmlns:a16="http://schemas.microsoft.com/office/drawing/2014/main" id="{1A2E8AD5-16B0-3CD9-FCFC-FE3E3001806C}"/>
              </a:ext>
            </a:extLst>
          </p:cNvPr>
          <p:cNvGrpSpPr/>
          <p:nvPr/>
        </p:nvGrpSpPr>
        <p:grpSpPr>
          <a:xfrm>
            <a:off x="2715923" y="3664803"/>
            <a:ext cx="306000" cy="306000"/>
            <a:chOff x="2810266" y="3583909"/>
            <a:chExt cx="182044" cy="182044"/>
          </a:xfrm>
        </p:grpSpPr>
        <p:sp>
          <p:nvSpPr>
            <p:cNvPr id="93" name="楕円 92">
              <a:extLst>
                <a:ext uri="{FF2B5EF4-FFF2-40B4-BE49-F238E27FC236}">
                  <a16:creationId xmlns:a16="http://schemas.microsoft.com/office/drawing/2014/main" id="{879E7992-FD22-4F22-8595-FCD57C17635F}"/>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112" name="グループ化 111">
              <a:extLst>
                <a:ext uri="{FF2B5EF4-FFF2-40B4-BE49-F238E27FC236}">
                  <a16:creationId xmlns:a16="http://schemas.microsoft.com/office/drawing/2014/main" id="{64FEBA2B-1103-932A-A9E1-CD192224CF3F}"/>
                </a:ext>
              </a:extLst>
            </p:cNvPr>
            <p:cNvGrpSpPr/>
            <p:nvPr/>
          </p:nvGrpSpPr>
          <p:grpSpPr>
            <a:xfrm>
              <a:off x="2835232" y="3634549"/>
              <a:ext cx="132113" cy="80765"/>
              <a:chOff x="2601006" y="3678667"/>
              <a:chExt cx="132113" cy="80765"/>
            </a:xfrm>
          </p:grpSpPr>
          <p:sp>
            <p:nvSpPr>
              <p:cNvPr id="113" name="正方形/長方形 112">
                <a:extLst>
                  <a:ext uri="{FF2B5EF4-FFF2-40B4-BE49-F238E27FC236}">
                    <a16:creationId xmlns:a16="http://schemas.microsoft.com/office/drawing/2014/main" id="{AE2CB466-6159-3B8F-E81B-40EADCA6574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5" name="二等辺三角形 114">
                <a:extLst>
                  <a:ext uri="{FF2B5EF4-FFF2-40B4-BE49-F238E27FC236}">
                    <a16:creationId xmlns:a16="http://schemas.microsoft.com/office/drawing/2014/main" id="{D8151F3A-CDAF-AAD9-C067-5F18ABE6124C}"/>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6" name="二等辺三角形 115">
                <a:extLst>
                  <a:ext uri="{FF2B5EF4-FFF2-40B4-BE49-F238E27FC236}">
                    <a16:creationId xmlns:a16="http://schemas.microsoft.com/office/drawing/2014/main" id="{06E9BF3C-627C-4675-2F6C-61D2CAD36422}"/>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17" name="正方形/長方形 116">
                <a:extLst>
                  <a:ext uri="{FF2B5EF4-FFF2-40B4-BE49-F238E27FC236}">
                    <a16:creationId xmlns:a16="http://schemas.microsoft.com/office/drawing/2014/main" id="{38A62894-A5E4-E150-ACBA-DF3DE42A790C}"/>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119" name="グループ化 118">
            <a:extLst>
              <a:ext uri="{FF2B5EF4-FFF2-40B4-BE49-F238E27FC236}">
                <a16:creationId xmlns:a16="http://schemas.microsoft.com/office/drawing/2014/main" id="{0FA3552B-2BD6-DF29-1F6C-DE91B7F662EB}"/>
              </a:ext>
            </a:extLst>
          </p:cNvPr>
          <p:cNvGrpSpPr/>
          <p:nvPr/>
        </p:nvGrpSpPr>
        <p:grpSpPr>
          <a:xfrm>
            <a:off x="3993800" y="3583428"/>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31CBCD01-16FE-D288-E8C8-DECAC4444DC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4734A7E8-AFE4-9C34-92D9-73ED3289754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照会結果取込</a:t>
              </a:r>
            </a:p>
          </p:txBody>
        </p:sp>
      </p:grpSp>
      <p:grpSp>
        <p:nvGrpSpPr>
          <p:cNvPr id="123" name="グループ化 122">
            <a:extLst>
              <a:ext uri="{FF2B5EF4-FFF2-40B4-BE49-F238E27FC236}">
                <a16:creationId xmlns:a16="http://schemas.microsoft.com/office/drawing/2014/main" id="{BA2A6EB0-E7E7-498B-EC5F-37867B459BFF}"/>
              </a:ext>
            </a:extLst>
          </p:cNvPr>
          <p:cNvGrpSpPr/>
          <p:nvPr/>
        </p:nvGrpSpPr>
        <p:grpSpPr>
          <a:xfrm>
            <a:off x="4008001" y="4634462"/>
            <a:ext cx="575637" cy="451948"/>
            <a:chOff x="5274238" y="5435536"/>
            <a:chExt cx="439201" cy="345439"/>
          </a:xfrm>
        </p:grpSpPr>
        <p:sp>
          <p:nvSpPr>
            <p:cNvPr id="124" name="フローチャート: 磁気ディスク 123">
              <a:extLst>
                <a:ext uri="{FF2B5EF4-FFF2-40B4-BE49-F238E27FC236}">
                  <a16:creationId xmlns:a16="http://schemas.microsoft.com/office/drawing/2014/main" id="{5ABE16A6-75B6-278A-A284-B53D4B262FC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26" name="円弧 125">
              <a:extLst>
                <a:ext uri="{FF2B5EF4-FFF2-40B4-BE49-F238E27FC236}">
                  <a16:creationId xmlns:a16="http://schemas.microsoft.com/office/drawing/2014/main" id="{B4E92AD6-664F-1440-DB5D-E674CD0E92F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7" name="円弧 126">
              <a:extLst>
                <a:ext uri="{FF2B5EF4-FFF2-40B4-BE49-F238E27FC236}">
                  <a16:creationId xmlns:a16="http://schemas.microsoft.com/office/drawing/2014/main" id="{5855CBF9-5CAB-272E-4EF5-3FFEA52956B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2" name="グループ化 141">
            <a:extLst>
              <a:ext uri="{FF2B5EF4-FFF2-40B4-BE49-F238E27FC236}">
                <a16:creationId xmlns:a16="http://schemas.microsoft.com/office/drawing/2014/main" id="{5AB471D4-2CCE-D8BA-B0FC-DE28E204BBCB}"/>
              </a:ext>
            </a:extLst>
          </p:cNvPr>
          <p:cNvGrpSpPr/>
          <p:nvPr/>
        </p:nvGrpSpPr>
        <p:grpSpPr>
          <a:xfrm>
            <a:off x="4391395" y="5026334"/>
            <a:ext cx="752658" cy="404654"/>
            <a:chOff x="2261244" y="4907280"/>
            <a:chExt cx="752658" cy="404654"/>
          </a:xfrm>
        </p:grpSpPr>
        <p:cxnSp>
          <p:nvCxnSpPr>
            <p:cNvPr id="146" name="直線矢印コネクタ 145">
              <a:extLst>
                <a:ext uri="{FF2B5EF4-FFF2-40B4-BE49-F238E27FC236}">
                  <a16:creationId xmlns:a16="http://schemas.microsoft.com/office/drawing/2014/main" id="{30C543BF-972D-96C8-9606-86702B2D5C27}"/>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7" name="グループ化 146">
              <a:extLst>
                <a:ext uri="{FF2B5EF4-FFF2-40B4-BE49-F238E27FC236}">
                  <a16:creationId xmlns:a16="http://schemas.microsoft.com/office/drawing/2014/main" id="{09594F75-9A72-F20F-D401-3978DA43E574}"/>
                </a:ext>
              </a:extLst>
            </p:cNvPr>
            <p:cNvGrpSpPr/>
            <p:nvPr/>
          </p:nvGrpSpPr>
          <p:grpSpPr>
            <a:xfrm>
              <a:off x="2383864" y="5013166"/>
              <a:ext cx="69614" cy="298768"/>
              <a:chOff x="2439407" y="2962964"/>
              <a:chExt cx="69614" cy="428983"/>
            </a:xfrm>
          </p:grpSpPr>
          <p:cxnSp>
            <p:nvCxnSpPr>
              <p:cNvPr id="149" name="直線コネクタ 148">
                <a:extLst>
                  <a:ext uri="{FF2B5EF4-FFF2-40B4-BE49-F238E27FC236}">
                    <a16:creationId xmlns:a16="http://schemas.microsoft.com/office/drawing/2014/main" id="{D2A7A518-EB4A-F4C8-C4B0-74068E9554E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50" name="直線コネクタ 149">
                <a:extLst>
                  <a:ext uri="{FF2B5EF4-FFF2-40B4-BE49-F238E27FC236}">
                    <a16:creationId xmlns:a16="http://schemas.microsoft.com/office/drawing/2014/main" id="{1E1A7627-7DF8-D048-EA21-0B1093037899}"/>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53" name="直線コネクタ 152">
                <a:extLst>
                  <a:ext uri="{FF2B5EF4-FFF2-40B4-BE49-F238E27FC236}">
                    <a16:creationId xmlns:a16="http://schemas.microsoft.com/office/drawing/2014/main" id="{5E378B01-2A34-F20E-DE8F-9D1CD202AE7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8" name="正方形/長方形 147">
              <a:extLst>
                <a:ext uri="{FF2B5EF4-FFF2-40B4-BE49-F238E27FC236}">
                  <a16:creationId xmlns:a16="http://schemas.microsoft.com/office/drawing/2014/main" id="{C93A4086-B295-48AD-90B3-10887C55BF8D}"/>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①②③</a:t>
              </a:r>
            </a:p>
          </p:txBody>
        </p:sp>
      </p:grpSp>
      <p:grpSp>
        <p:nvGrpSpPr>
          <p:cNvPr id="156" name="グループ化 155">
            <a:extLst>
              <a:ext uri="{FF2B5EF4-FFF2-40B4-BE49-F238E27FC236}">
                <a16:creationId xmlns:a16="http://schemas.microsoft.com/office/drawing/2014/main" id="{C5C21252-F9D9-C675-6357-87E387F20C42}"/>
              </a:ext>
            </a:extLst>
          </p:cNvPr>
          <p:cNvGrpSpPr/>
          <p:nvPr/>
        </p:nvGrpSpPr>
        <p:grpSpPr>
          <a:xfrm>
            <a:off x="4607854" y="4634462"/>
            <a:ext cx="575637" cy="451948"/>
            <a:chOff x="5274238" y="5435536"/>
            <a:chExt cx="439201" cy="345439"/>
          </a:xfrm>
        </p:grpSpPr>
        <p:sp>
          <p:nvSpPr>
            <p:cNvPr id="157" name="フローチャート: 磁気ディスク 156">
              <a:extLst>
                <a:ext uri="{FF2B5EF4-FFF2-40B4-BE49-F238E27FC236}">
                  <a16:creationId xmlns:a16="http://schemas.microsoft.com/office/drawing/2014/main" id="{3C2BE99D-D6CF-0D14-7D66-7DC498FCA27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58" name="円弧 157">
              <a:extLst>
                <a:ext uri="{FF2B5EF4-FFF2-40B4-BE49-F238E27FC236}">
                  <a16:creationId xmlns:a16="http://schemas.microsoft.com/office/drawing/2014/main" id="{0B8C5F13-B1DE-705A-C635-F211819E447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61" name="円弧 160">
              <a:extLst>
                <a:ext uri="{FF2B5EF4-FFF2-40B4-BE49-F238E27FC236}">
                  <a16:creationId xmlns:a16="http://schemas.microsoft.com/office/drawing/2014/main" id="{07CB14C7-2522-28BA-3A1C-CEEA8549BD4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62" name="グループ化 161">
            <a:extLst>
              <a:ext uri="{FF2B5EF4-FFF2-40B4-BE49-F238E27FC236}">
                <a16:creationId xmlns:a16="http://schemas.microsoft.com/office/drawing/2014/main" id="{F3B22EBB-7635-11A3-E341-70CB53CAEBA0}"/>
              </a:ext>
            </a:extLst>
          </p:cNvPr>
          <p:cNvGrpSpPr/>
          <p:nvPr/>
        </p:nvGrpSpPr>
        <p:grpSpPr>
          <a:xfrm>
            <a:off x="4984453" y="5026334"/>
            <a:ext cx="752658" cy="404654"/>
            <a:chOff x="2261244" y="4907280"/>
            <a:chExt cx="752658" cy="404654"/>
          </a:xfrm>
        </p:grpSpPr>
        <p:cxnSp>
          <p:nvCxnSpPr>
            <p:cNvPr id="163" name="直線矢印コネクタ 162">
              <a:extLst>
                <a:ext uri="{FF2B5EF4-FFF2-40B4-BE49-F238E27FC236}">
                  <a16:creationId xmlns:a16="http://schemas.microsoft.com/office/drawing/2014/main" id="{FD86AF38-F261-8064-F787-6253DB721B5C}"/>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4" name="グループ化 163">
              <a:extLst>
                <a:ext uri="{FF2B5EF4-FFF2-40B4-BE49-F238E27FC236}">
                  <a16:creationId xmlns:a16="http://schemas.microsoft.com/office/drawing/2014/main" id="{25CDBF13-C018-3FDD-511B-2BDD0F371342}"/>
                </a:ext>
              </a:extLst>
            </p:cNvPr>
            <p:cNvGrpSpPr/>
            <p:nvPr/>
          </p:nvGrpSpPr>
          <p:grpSpPr>
            <a:xfrm>
              <a:off x="2383864" y="5013166"/>
              <a:ext cx="69614" cy="298768"/>
              <a:chOff x="2439407" y="2962964"/>
              <a:chExt cx="69614" cy="428983"/>
            </a:xfrm>
          </p:grpSpPr>
          <p:cxnSp>
            <p:nvCxnSpPr>
              <p:cNvPr id="166" name="直線コネクタ 165">
                <a:extLst>
                  <a:ext uri="{FF2B5EF4-FFF2-40B4-BE49-F238E27FC236}">
                    <a16:creationId xmlns:a16="http://schemas.microsoft.com/office/drawing/2014/main" id="{A129862F-41A9-17D8-653A-E1A98434925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7" name="直線コネクタ 166">
                <a:extLst>
                  <a:ext uri="{FF2B5EF4-FFF2-40B4-BE49-F238E27FC236}">
                    <a16:creationId xmlns:a16="http://schemas.microsoft.com/office/drawing/2014/main" id="{F1960BE4-5BE1-DBDE-C2C9-BAD045D5CF71}"/>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8" name="直線コネクタ 167">
                <a:extLst>
                  <a:ext uri="{FF2B5EF4-FFF2-40B4-BE49-F238E27FC236}">
                    <a16:creationId xmlns:a16="http://schemas.microsoft.com/office/drawing/2014/main" id="{E3997D41-AA73-99EE-F53E-8572A8FF6C2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5" name="正方形/長方形 164">
              <a:extLst>
                <a:ext uri="{FF2B5EF4-FFF2-40B4-BE49-F238E27FC236}">
                  <a16:creationId xmlns:a16="http://schemas.microsoft.com/office/drawing/2014/main" id="{00DC8C97-4B43-4793-7D67-4BCB50118A55}"/>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a:t>
              </a:r>
            </a:p>
          </p:txBody>
        </p:sp>
      </p:grpSp>
      <p:grpSp>
        <p:nvGrpSpPr>
          <p:cNvPr id="169" name="グループ化 168">
            <a:extLst>
              <a:ext uri="{FF2B5EF4-FFF2-40B4-BE49-F238E27FC236}">
                <a16:creationId xmlns:a16="http://schemas.microsoft.com/office/drawing/2014/main" id="{3275950C-3364-808E-3E90-017D5DF9EBA7}"/>
              </a:ext>
            </a:extLst>
          </p:cNvPr>
          <p:cNvGrpSpPr/>
          <p:nvPr/>
        </p:nvGrpSpPr>
        <p:grpSpPr>
          <a:xfrm>
            <a:off x="5770467" y="4664197"/>
            <a:ext cx="1276805" cy="449892"/>
            <a:chOff x="6954823" y="5133875"/>
            <a:chExt cx="1276805" cy="449892"/>
          </a:xfrm>
        </p:grpSpPr>
        <p:sp>
          <p:nvSpPr>
            <p:cNvPr id="170" name="正方形/長方形 169">
              <a:extLst>
                <a:ext uri="{FF2B5EF4-FFF2-40B4-BE49-F238E27FC236}">
                  <a16:creationId xmlns:a16="http://schemas.microsoft.com/office/drawing/2014/main" id="{8AB2AAD4-65BE-B37E-77E0-251050F5AA81}"/>
                </a:ext>
              </a:extLst>
            </p:cNvPr>
            <p:cNvSpPr/>
            <p:nvPr/>
          </p:nvSpPr>
          <p:spPr>
            <a:xfrm>
              <a:off x="6954823" y="5133875"/>
              <a:ext cx="35966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他区</a:t>
              </a:r>
              <a:endParaRPr kumimoji="1" lang="en-US" altLang="ja-JP" sz="800" b="1" dirty="0">
                <a:solidFill>
                  <a:schemeClr val="tx1"/>
                </a:solidFill>
                <a:latin typeface="+mn-ea"/>
              </a:endParaRPr>
            </a:p>
            <a:p>
              <a:pPr algn="ctr"/>
              <a:r>
                <a:rPr kumimoji="1" lang="ja-JP" altLang="en-US" sz="800" b="1" dirty="0">
                  <a:solidFill>
                    <a:schemeClr val="tx1"/>
                  </a:solidFill>
                  <a:latin typeface="+mn-ea"/>
                </a:rPr>
                <a:t>市町村</a:t>
              </a:r>
            </a:p>
          </p:txBody>
        </p:sp>
        <p:sp>
          <p:nvSpPr>
            <p:cNvPr id="171" name="正方形/長方形 170">
              <a:extLst>
                <a:ext uri="{FF2B5EF4-FFF2-40B4-BE49-F238E27FC236}">
                  <a16:creationId xmlns:a16="http://schemas.microsoft.com/office/drawing/2014/main" id="{13D2DAAF-F262-FA57-5CD9-966EF7B856E1}"/>
                </a:ext>
              </a:extLst>
            </p:cNvPr>
            <p:cNvSpPr/>
            <p:nvPr/>
          </p:nvSpPr>
          <p:spPr>
            <a:xfrm>
              <a:off x="7314487" y="5133875"/>
              <a:ext cx="91714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29" name="グループ化 128">
            <a:extLst>
              <a:ext uri="{FF2B5EF4-FFF2-40B4-BE49-F238E27FC236}">
                <a16:creationId xmlns:a16="http://schemas.microsoft.com/office/drawing/2014/main" id="{8CEBC5EE-14A7-4804-FB6A-C5DC872F5FEF}"/>
              </a:ext>
            </a:extLst>
          </p:cNvPr>
          <p:cNvGrpSpPr/>
          <p:nvPr/>
        </p:nvGrpSpPr>
        <p:grpSpPr>
          <a:xfrm>
            <a:off x="4869009" y="3867350"/>
            <a:ext cx="2806754" cy="519189"/>
            <a:chOff x="4869009" y="3867350"/>
            <a:chExt cx="2806754" cy="519189"/>
          </a:xfrm>
        </p:grpSpPr>
        <p:pic>
          <p:nvPicPr>
            <p:cNvPr id="180" name="グラフィックス 179" descr="紙 枠線">
              <a:extLst>
                <a:ext uri="{FF2B5EF4-FFF2-40B4-BE49-F238E27FC236}">
                  <a16:creationId xmlns:a16="http://schemas.microsoft.com/office/drawing/2014/main" id="{1169C7DA-0314-7763-841E-EC55C44D59C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331313" y="3867350"/>
              <a:ext cx="260934" cy="260934"/>
            </a:xfrm>
            <a:prstGeom prst="rect">
              <a:avLst/>
            </a:prstGeom>
          </p:spPr>
        </p:pic>
        <p:sp>
          <p:nvSpPr>
            <p:cNvPr id="181" name="正方形/長方形 180">
              <a:extLst>
                <a:ext uri="{FF2B5EF4-FFF2-40B4-BE49-F238E27FC236}">
                  <a16:creationId xmlns:a16="http://schemas.microsoft.com/office/drawing/2014/main" id="{C7B68549-69EA-B656-28A0-EB15384E5593}"/>
                </a:ext>
              </a:extLst>
            </p:cNvPr>
            <p:cNvSpPr/>
            <p:nvPr/>
          </p:nvSpPr>
          <p:spPr>
            <a:xfrm>
              <a:off x="4869009" y="4104086"/>
              <a:ext cx="1486674"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rgbClr val="000000"/>
                  </a:solidFill>
                  <a:latin typeface="+mn-ea"/>
                </a:rPr>
                <a:t>住登外扶養照会通知</a:t>
              </a:r>
              <a:r>
                <a:rPr kumimoji="1" lang="en-US" altLang="ja-JP" sz="500" b="1" dirty="0">
                  <a:solidFill>
                    <a:srgbClr val="000000"/>
                  </a:solidFill>
                  <a:latin typeface="+mn-ea"/>
                </a:rPr>
                <a:t>(</a:t>
              </a:r>
              <a:r>
                <a:rPr kumimoji="1" lang="ja-JP" altLang="en-US" sz="500" b="1" dirty="0">
                  <a:solidFill>
                    <a:srgbClr val="000000"/>
                  </a:solidFill>
                  <a:latin typeface="+mn-ea"/>
                </a:rPr>
                <a:t>照会</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扶養親族の所得状況等について</a:t>
              </a:r>
              <a:r>
                <a:rPr kumimoji="1" lang="en-US" altLang="ja-JP" sz="500" b="1" dirty="0">
                  <a:solidFill>
                    <a:srgbClr val="000000"/>
                  </a:solidFill>
                  <a:latin typeface="+mn-ea"/>
                </a:rPr>
                <a:t>(</a:t>
              </a:r>
              <a:r>
                <a:rPr kumimoji="1" lang="ja-JP" altLang="en-US" sz="500" b="1" dirty="0">
                  <a:solidFill>
                    <a:srgbClr val="000000"/>
                  </a:solidFill>
                  <a:latin typeface="+mn-ea"/>
                </a:rPr>
                <a:t>照会・回答</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所得照会書</a:t>
              </a:r>
              <a:r>
                <a:rPr kumimoji="1" lang="en-US" altLang="ja-JP" sz="500" b="1" dirty="0">
                  <a:solidFill>
                    <a:srgbClr val="000000"/>
                  </a:solidFill>
                  <a:latin typeface="+mn-ea"/>
                </a:rPr>
                <a:t>(</a:t>
              </a:r>
              <a:r>
                <a:rPr kumimoji="1" lang="ja-JP" altLang="en-US" sz="500" b="1" dirty="0">
                  <a:solidFill>
                    <a:srgbClr val="000000"/>
                  </a:solidFill>
                  <a:latin typeface="+mn-ea"/>
                </a:rPr>
                <a:t>家屋敷・事業所課税者</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cxnSp>
          <p:nvCxnSpPr>
            <p:cNvPr id="182" name="直線矢印コネクタ 181">
              <a:extLst>
                <a:ext uri="{FF2B5EF4-FFF2-40B4-BE49-F238E27FC236}">
                  <a16:creationId xmlns:a16="http://schemas.microsoft.com/office/drawing/2014/main" id="{1A86A0F1-608E-0482-DC70-5F882A4260B4}"/>
                </a:ext>
              </a:extLst>
            </p:cNvPr>
            <p:cNvCxnSpPr>
              <a:cxnSpLocks/>
              <a:stCxn id="180" idx="3"/>
            </p:cNvCxnSpPr>
            <p:nvPr/>
          </p:nvCxnSpPr>
          <p:spPr>
            <a:xfrm>
              <a:off x="5592247" y="3997817"/>
              <a:ext cx="64755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8" name="グループ化 107">
              <a:extLst>
                <a:ext uri="{FF2B5EF4-FFF2-40B4-BE49-F238E27FC236}">
                  <a16:creationId xmlns:a16="http://schemas.microsoft.com/office/drawing/2014/main" id="{C9CDDCF3-97A0-6F91-CE25-296B70D5EEF4}"/>
                </a:ext>
              </a:extLst>
            </p:cNvPr>
            <p:cNvGrpSpPr/>
            <p:nvPr/>
          </p:nvGrpSpPr>
          <p:grpSpPr>
            <a:xfrm>
              <a:off x="6896150" y="3869866"/>
              <a:ext cx="779613" cy="513131"/>
              <a:chOff x="6896150" y="3869866"/>
              <a:chExt cx="779613" cy="513131"/>
            </a:xfrm>
          </p:grpSpPr>
          <p:pic>
            <p:nvPicPr>
              <p:cNvPr id="183" name="グラフィックス 182" descr="紙 枠線">
                <a:extLst>
                  <a:ext uri="{FF2B5EF4-FFF2-40B4-BE49-F238E27FC236}">
                    <a16:creationId xmlns:a16="http://schemas.microsoft.com/office/drawing/2014/main" id="{7FB5531D-4C96-DA35-07A4-B0F8AC4107B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236628" y="3869866"/>
                <a:ext cx="260934" cy="260934"/>
              </a:xfrm>
              <a:prstGeom prst="rect">
                <a:avLst/>
              </a:prstGeom>
            </p:spPr>
          </p:pic>
          <p:sp>
            <p:nvSpPr>
              <p:cNvPr id="184" name="正方形/長方形 183">
                <a:extLst>
                  <a:ext uri="{FF2B5EF4-FFF2-40B4-BE49-F238E27FC236}">
                    <a16:creationId xmlns:a16="http://schemas.microsoft.com/office/drawing/2014/main" id="{9FCF48D8-CA68-F387-D234-B36748A8B3E1}"/>
                  </a:ext>
                </a:extLst>
              </p:cNvPr>
              <p:cNvSpPr/>
              <p:nvPr/>
            </p:nvSpPr>
            <p:spPr>
              <a:xfrm>
                <a:off x="7075788" y="4100544"/>
                <a:ext cx="59997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500" b="1" dirty="0">
                    <a:solidFill>
                      <a:srgbClr val="000000"/>
                    </a:solidFill>
                    <a:latin typeface="+mn-ea"/>
                  </a:rPr>
                  <a:t>回答</a:t>
                </a:r>
              </a:p>
            </p:txBody>
          </p:sp>
          <p:cxnSp>
            <p:nvCxnSpPr>
              <p:cNvPr id="185" name="直線矢印コネクタ 184">
                <a:extLst>
                  <a:ext uri="{FF2B5EF4-FFF2-40B4-BE49-F238E27FC236}">
                    <a16:creationId xmlns:a16="http://schemas.microsoft.com/office/drawing/2014/main" id="{D93CF077-7A3C-382D-A018-FF3ABA4073E9}"/>
                  </a:ext>
                </a:extLst>
              </p:cNvPr>
              <p:cNvCxnSpPr>
                <a:cxnSpLocks/>
                <a:endCxn id="183" idx="1"/>
              </p:cNvCxnSpPr>
              <p:nvPr/>
            </p:nvCxnSpPr>
            <p:spPr>
              <a:xfrm flipV="1">
                <a:off x="6896150" y="4000333"/>
                <a:ext cx="340478" cy="1601"/>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cxnSp>
        <p:nvCxnSpPr>
          <p:cNvPr id="192" name="直線矢印コネクタ 191">
            <a:extLst>
              <a:ext uri="{FF2B5EF4-FFF2-40B4-BE49-F238E27FC236}">
                <a16:creationId xmlns:a16="http://schemas.microsoft.com/office/drawing/2014/main" id="{9E662C91-4C67-81A8-B63B-2AF6B2DBC1ED}"/>
              </a:ext>
            </a:extLst>
          </p:cNvPr>
          <p:cNvCxnSpPr>
            <a:cxnSpLocks/>
            <a:stCxn id="93" idx="6"/>
            <a:endCxn id="82" idx="2"/>
          </p:cNvCxnSpPr>
          <p:nvPr/>
        </p:nvCxnSpPr>
        <p:spPr>
          <a:xfrm>
            <a:off x="3021923" y="3817803"/>
            <a:ext cx="58332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95" name="直線矢印コネクタ 194">
            <a:extLst>
              <a:ext uri="{FF2B5EF4-FFF2-40B4-BE49-F238E27FC236}">
                <a16:creationId xmlns:a16="http://schemas.microsoft.com/office/drawing/2014/main" id="{07BC1C47-1E15-E7A9-2B46-B53908563382}"/>
              </a:ext>
            </a:extLst>
          </p:cNvPr>
          <p:cNvCxnSpPr>
            <a:cxnSpLocks/>
            <a:stCxn id="82" idx="6"/>
            <a:endCxn id="121" idx="1"/>
          </p:cNvCxnSpPr>
          <p:nvPr/>
        </p:nvCxnSpPr>
        <p:spPr>
          <a:xfrm>
            <a:off x="3911250" y="3817803"/>
            <a:ext cx="8255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1" name="直線矢印コネクタ 200">
            <a:extLst>
              <a:ext uri="{FF2B5EF4-FFF2-40B4-BE49-F238E27FC236}">
                <a16:creationId xmlns:a16="http://schemas.microsoft.com/office/drawing/2014/main" id="{45DA75AE-51BF-6BB1-B087-9AD272F66F93}"/>
              </a:ext>
            </a:extLst>
          </p:cNvPr>
          <p:cNvCxnSpPr>
            <a:cxnSpLocks/>
            <a:stCxn id="157" idx="1"/>
            <a:endCxn id="74" idx="2"/>
          </p:cNvCxnSpPr>
          <p:nvPr/>
        </p:nvCxnSpPr>
        <p:spPr>
          <a:xfrm rot="16200000" flipV="1">
            <a:off x="3550023" y="3287514"/>
            <a:ext cx="1970265" cy="723632"/>
          </a:xfrm>
          <a:prstGeom prst="bentConnector3">
            <a:avLst>
              <a:gd name="adj1" fmla="val 5568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04" name="直線矢印コネクタ 203">
            <a:extLst>
              <a:ext uri="{FF2B5EF4-FFF2-40B4-BE49-F238E27FC236}">
                <a16:creationId xmlns:a16="http://schemas.microsoft.com/office/drawing/2014/main" id="{F131451E-A5F1-03A4-52E4-337FF9D89830}"/>
              </a:ext>
            </a:extLst>
          </p:cNvPr>
          <p:cNvCxnSpPr>
            <a:cxnSpLocks/>
            <a:stCxn id="121" idx="2"/>
            <a:endCxn id="124" idx="1"/>
          </p:cNvCxnSpPr>
          <p:nvPr/>
        </p:nvCxnSpPr>
        <p:spPr>
          <a:xfrm>
            <a:off x="4291742" y="4052178"/>
            <a:ext cx="5376" cy="58228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07" name="直線矢印コネクタ 206">
            <a:extLst>
              <a:ext uri="{FF2B5EF4-FFF2-40B4-BE49-F238E27FC236}">
                <a16:creationId xmlns:a16="http://schemas.microsoft.com/office/drawing/2014/main" id="{7F2C6DD7-3F1C-4F24-540B-D8FD9B95AC83}"/>
              </a:ext>
            </a:extLst>
          </p:cNvPr>
          <p:cNvCxnSpPr>
            <a:cxnSpLocks/>
            <a:stCxn id="93" idx="4"/>
            <a:endCxn id="76" idx="2"/>
          </p:cNvCxnSpPr>
          <p:nvPr/>
        </p:nvCxnSpPr>
        <p:spPr>
          <a:xfrm rot="16200000" flipH="1">
            <a:off x="2503268" y="4336457"/>
            <a:ext cx="889633" cy="158323"/>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10" name="直線矢印コネクタ 209">
            <a:extLst>
              <a:ext uri="{FF2B5EF4-FFF2-40B4-BE49-F238E27FC236}">
                <a16:creationId xmlns:a16="http://schemas.microsoft.com/office/drawing/2014/main" id="{B0884E20-FC46-4BF2-6ED2-B1E8AA184D86}"/>
              </a:ext>
            </a:extLst>
          </p:cNvPr>
          <p:cNvCxnSpPr>
            <a:cxnSpLocks/>
            <a:stCxn id="76" idx="4"/>
            <a:endCxn id="82" idx="4"/>
          </p:cNvCxnSpPr>
          <p:nvPr/>
        </p:nvCxnSpPr>
        <p:spPr>
          <a:xfrm flipV="1">
            <a:off x="3600287" y="3970803"/>
            <a:ext cx="157963" cy="889633"/>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19" name="正方形/長方形 218">
            <a:extLst>
              <a:ext uri="{FF2B5EF4-FFF2-40B4-BE49-F238E27FC236}">
                <a16:creationId xmlns:a16="http://schemas.microsoft.com/office/drawing/2014/main" id="{32A5032A-3C24-3F28-FC3D-D783451F4EFA}"/>
              </a:ext>
            </a:extLst>
          </p:cNvPr>
          <p:cNvSpPr/>
          <p:nvPr/>
        </p:nvSpPr>
        <p:spPr>
          <a:xfrm>
            <a:off x="928553" y="2011026"/>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照会方法</a:t>
            </a:r>
          </a:p>
        </p:txBody>
      </p:sp>
      <p:sp>
        <p:nvSpPr>
          <p:cNvPr id="229" name="正方形/長方形 228">
            <a:extLst>
              <a:ext uri="{FF2B5EF4-FFF2-40B4-BE49-F238E27FC236}">
                <a16:creationId xmlns:a16="http://schemas.microsoft.com/office/drawing/2014/main" id="{0B706DD9-C784-5BC9-281E-8E629A3FF0F7}"/>
              </a:ext>
            </a:extLst>
          </p:cNvPr>
          <p:cNvSpPr/>
          <p:nvPr/>
        </p:nvSpPr>
        <p:spPr>
          <a:xfrm>
            <a:off x="2520317" y="4502271"/>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照会</a:t>
            </a:r>
            <a:r>
              <a:rPr kumimoji="1" lang="en-US" altLang="ja-JP" sz="600" b="1" dirty="0">
                <a:solidFill>
                  <a:schemeClr val="tx1"/>
                </a:solidFill>
                <a:latin typeface="+mn-ea"/>
              </a:rPr>
              <a:t>(</a:t>
            </a:r>
            <a:r>
              <a:rPr kumimoji="1" lang="ja-JP" altLang="en-US" sz="600" b="1" dirty="0">
                <a:solidFill>
                  <a:schemeClr val="tx1"/>
                </a:solidFill>
                <a:latin typeface="+mn-ea"/>
              </a:rPr>
              <a:t>電子</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230" name="正方形/長方形 229">
            <a:extLst>
              <a:ext uri="{FF2B5EF4-FFF2-40B4-BE49-F238E27FC236}">
                <a16:creationId xmlns:a16="http://schemas.microsoft.com/office/drawing/2014/main" id="{20994FA6-7450-F68E-B8CB-3D461ED5BD34}"/>
              </a:ext>
            </a:extLst>
          </p:cNvPr>
          <p:cNvSpPr/>
          <p:nvPr/>
        </p:nvSpPr>
        <p:spPr>
          <a:xfrm>
            <a:off x="3409644" y="4502271"/>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回答</a:t>
            </a:r>
            <a:r>
              <a:rPr kumimoji="1" lang="en-US" altLang="ja-JP" sz="600" b="1" dirty="0">
                <a:solidFill>
                  <a:schemeClr val="tx1"/>
                </a:solidFill>
                <a:latin typeface="+mn-ea"/>
              </a:rPr>
              <a:t>(</a:t>
            </a:r>
            <a:r>
              <a:rPr kumimoji="1" lang="ja-JP" altLang="en-US" sz="600" b="1" dirty="0">
                <a:solidFill>
                  <a:schemeClr val="tx1"/>
                </a:solidFill>
                <a:latin typeface="+mn-ea"/>
              </a:rPr>
              <a:t>電子</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232" name="正方形/長方形 231">
            <a:extLst>
              <a:ext uri="{FF2B5EF4-FFF2-40B4-BE49-F238E27FC236}">
                <a16:creationId xmlns:a16="http://schemas.microsoft.com/office/drawing/2014/main" id="{82ABF303-CEDB-F212-9456-23FF5C6EA7D0}"/>
              </a:ext>
            </a:extLst>
          </p:cNvPr>
          <p:cNvSpPr/>
          <p:nvPr/>
        </p:nvSpPr>
        <p:spPr>
          <a:xfrm>
            <a:off x="6045990" y="3394142"/>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照会</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233" name="正方形/長方形 232">
            <a:extLst>
              <a:ext uri="{FF2B5EF4-FFF2-40B4-BE49-F238E27FC236}">
                <a16:creationId xmlns:a16="http://schemas.microsoft.com/office/drawing/2014/main" id="{F6CC6091-0752-2570-6B30-C546AD816273}"/>
              </a:ext>
            </a:extLst>
          </p:cNvPr>
          <p:cNvSpPr/>
          <p:nvPr/>
        </p:nvSpPr>
        <p:spPr>
          <a:xfrm>
            <a:off x="6718248" y="3394142"/>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回答</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2" name="グループ化 1">
            <a:extLst>
              <a:ext uri="{FF2B5EF4-FFF2-40B4-BE49-F238E27FC236}">
                <a16:creationId xmlns:a16="http://schemas.microsoft.com/office/drawing/2014/main" id="{A6AAF3FA-E981-B29A-AF50-C07A9BA03B7F}"/>
              </a:ext>
            </a:extLst>
          </p:cNvPr>
          <p:cNvGrpSpPr/>
          <p:nvPr/>
        </p:nvGrpSpPr>
        <p:grpSpPr>
          <a:xfrm>
            <a:off x="2076797" y="3765998"/>
            <a:ext cx="639126" cy="122657"/>
            <a:chOff x="2076797" y="3765998"/>
            <a:chExt cx="639126" cy="122657"/>
          </a:xfrm>
        </p:grpSpPr>
        <p:cxnSp>
          <p:nvCxnSpPr>
            <p:cNvPr id="189" name="直線矢印コネクタ 188">
              <a:extLst>
                <a:ext uri="{FF2B5EF4-FFF2-40B4-BE49-F238E27FC236}">
                  <a16:creationId xmlns:a16="http://schemas.microsoft.com/office/drawing/2014/main" id="{5AC2F57D-2055-23D0-7558-DED7937F3FA0}"/>
                </a:ext>
              </a:extLst>
            </p:cNvPr>
            <p:cNvCxnSpPr>
              <a:cxnSpLocks/>
              <a:stCxn id="35" idx="3"/>
              <a:endCxn id="93" idx="2"/>
            </p:cNvCxnSpPr>
            <p:nvPr/>
          </p:nvCxnSpPr>
          <p:spPr>
            <a:xfrm>
              <a:off x="2076797" y="3817803"/>
              <a:ext cx="6391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36" name="円弧 235">
              <a:extLst>
                <a:ext uri="{FF2B5EF4-FFF2-40B4-BE49-F238E27FC236}">
                  <a16:creationId xmlns:a16="http://schemas.microsoft.com/office/drawing/2014/main" id="{301B3A7E-A451-5FAF-0CC3-2FB2F8B43E2A}"/>
                </a:ext>
              </a:extLst>
            </p:cNvPr>
            <p:cNvSpPr/>
            <p:nvPr/>
          </p:nvSpPr>
          <p:spPr>
            <a:xfrm>
              <a:off x="2380247" y="3765998"/>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7" name="グループ化 26">
            <a:extLst>
              <a:ext uri="{FF2B5EF4-FFF2-40B4-BE49-F238E27FC236}">
                <a16:creationId xmlns:a16="http://schemas.microsoft.com/office/drawing/2014/main" id="{5D15A454-DCF1-5356-A6E9-5969E73FFE80}"/>
              </a:ext>
            </a:extLst>
          </p:cNvPr>
          <p:cNvGrpSpPr/>
          <p:nvPr/>
        </p:nvGrpSpPr>
        <p:grpSpPr>
          <a:xfrm>
            <a:off x="4589684" y="2582581"/>
            <a:ext cx="3806281" cy="1308455"/>
            <a:chOff x="4589684" y="2582581"/>
            <a:chExt cx="3806281" cy="1308455"/>
          </a:xfrm>
        </p:grpSpPr>
        <p:cxnSp>
          <p:nvCxnSpPr>
            <p:cNvPr id="198" name="直線矢印コネクタ 197">
              <a:extLst>
                <a:ext uri="{FF2B5EF4-FFF2-40B4-BE49-F238E27FC236}">
                  <a16:creationId xmlns:a16="http://schemas.microsoft.com/office/drawing/2014/main" id="{6DB8B330-DD1D-A841-F073-0EEE42F65268}"/>
                </a:ext>
              </a:extLst>
            </p:cNvPr>
            <p:cNvCxnSpPr>
              <a:cxnSpLocks/>
              <a:stCxn id="121" idx="3"/>
              <a:endCxn id="103" idx="4"/>
            </p:cNvCxnSpPr>
            <p:nvPr/>
          </p:nvCxnSpPr>
          <p:spPr>
            <a:xfrm flipV="1">
              <a:off x="4589684" y="2582581"/>
              <a:ext cx="3806281" cy="123522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37" name="円弧 236">
              <a:extLst>
                <a:ext uri="{FF2B5EF4-FFF2-40B4-BE49-F238E27FC236}">
                  <a16:creationId xmlns:a16="http://schemas.microsoft.com/office/drawing/2014/main" id="{94F84C5E-C668-E8EA-6287-2F409FFE3313}"/>
                </a:ext>
              </a:extLst>
            </p:cNvPr>
            <p:cNvSpPr/>
            <p:nvPr/>
          </p:nvSpPr>
          <p:spPr>
            <a:xfrm>
              <a:off x="4843384" y="3768379"/>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sp>
          <p:nvSpPr>
            <p:cNvPr id="238" name="円弧 237">
              <a:extLst>
                <a:ext uri="{FF2B5EF4-FFF2-40B4-BE49-F238E27FC236}">
                  <a16:creationId xmlns:a16="http://schemas.microsoft.com/office/drawing/2014/main" id="{A5137395-9BC2-FE7F-1308-CE38E2BB2FB3}"/>
                </a:ext>
              </a:extLst>
            </p:cNvPr>
            <p:cNvSpPr/>
            <p:nvPr/>
          </p:nvSpPr>
          <p:spPr>
            <a:xfrm>
              <a:off x="6185086" y="3768379"/>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39" name="円弧 238">
              <a:extLst>
                <a:ext uri="{FF2B5EF4-FFF2-40B4-BE49-F238E27FC236}">
                  <a16:creationId xmlns:a16="http://schemas.microsoft.com/office/drawing/2014/main" id="{3C43240C-FE10-04B8-26DF-737BAF8F0876}"/>
                </a:ext>
              </a:extLst>
            </p:cNvPr>
            <p:cNvSpPr/>
            <p:nvPr/>
          </p:nvSpPr>
          <p:spPr>
            <a:xfrm>
              <a:off x="6847364" y="3768379"/>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40" name="円弧 239">
              <a:extLst>
                <a:ext uri="{FF2B5EF4-FFF2-40B4-BE49-F238E27FC236}">
                  <a16:creationId xmlns:a16="http://schemas.microsoft.com/office/drawing/2014/main" id="{0DE06AD6-1B28-393B-2CE5-9FF938AC9661}"/>
                </a:ext>
              </a:extLst>
            </p:cNvPr>
            <p:cNvSpPr/>
            <p:nvPr/>
          </p:nvSpPr>
          <p:spPr>
            <a:xfrm>
              <a:off x="7652577" y="3768379"/>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242" name="直線矢印コネクタ 241">
            <a:extLst>
              <a:ext uri="{FF2B5EF4-FFF2-40B4-BE49-F238E27FC236}">
                <a16:creationId xmlns:a16="http://schemas.microsoft.com/office/drawing/2014/main" id="{F5B4D774-554B-23AD-E754-E7B778608A63}"/>
              </a:ext>
            </a:extLst>
          </p:cNvPr>
          <p:cNvCxnSpPr>
            <a:cxnSpLocks/>
            <a:stCxn id="38" idx="1"/>
            <a:endCxn id="35" idx="2"/>
          </p:cNvCxnSpPr>
          <p:nvPr/>
        </p:nvCxnSpPr>
        <p:spPr>
          <a:xfrm flipH="1" flipV="1">
            <a:off x="1778855" y="4052178"/>
            <a:ext cx="1299" cy="58228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27042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3AE9E-91EE-4E74-C5FA-57766D0CFC2A}"/>
            </a:ext>
          </a:extLst>
        </p:cNvPr>
        <p:cNvGrpSpPr/>
        <p:nvPr/>
      </p:nvGrpSpPr>
      <p:grpSpPr>
        <a:xfrm>
          <a:off x="0" y="0"/>
          <a:ext cx="0" cy="0"/>
          <a:chOff x="0" y="0"/>
          <a:chExt cx="0" cy="0"/>
        </a:xfrm>
      </p:grpSpPr>
      <p:grpSp>
        <p:nvGrpSpPr>
          <p:cNvPr id="250" name="グループ化 249">
            <a:extLst>
              <a:ext uri="{FF2B5EF4-FFF2-40B4-BE49-F238E27FC236}">
                <a16:creationId xmlns:a16="http://schemas.microsoft.com/office/drawing/2014/main" id="{0AF9105A-6D57-6870-89E5-E77B5D976983}"/>
              </a:ext>
            </a:extLst>
          </p:cNvPr>
          <p:cNvGrpSpPr/>
          <p:nvPr/>
        </p:nvGrpSpPr>
        <p:grpSpPr>
          <a:xfrm>
            <a:off x="6287296" y="1404188"/>
            <a:ext cx="47531" cy="852052"/>
            <a:chOff x="6299265" y="1404188"/>
            <a:chExt cx="47531" cy="852052"/>
          </a:xfrm>
        </p:grpSpPr>
        <p:cxnSp>
          <p:nvCxnSpPr>
            <p:cNvPr id="89" name="直線矢印コネクタ 88">
              <a:extLst>
                <a:ext uri="{FF2B5EF4-FFF2-40B4-BE49-F238E27FC236}">
                  <a16:creationId xmlns:a16="http://schemas.microsoft.com/office/drawing/2014/main" id="{D2CF2C5F-A01D-2921-4E1B-A11A4A0CC479}"/>
                </a:ext>
              </a:extLst>
            </p:cNvPr>
            <p:cNvCxnSpPr>
              <a:cxnSpLocks/>
              <a:stCxn id="90" idx="6"/>
              <a:endCxn id="91" idx="0"/>
            </p:cNvCxnSpPr>
            <p:nvPr/>
          </p:nvCxnSpPr>
          <p:spPr>
            <a:xfrm flipH="1">
              <a:off x="6323030" y="1451719"/>
              <a:ext cx="1" cy="80452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0" name="楕円 89">
              <a:extLst>
                <a:ext uri="{FF2B5EF4-FFF2-40B4-BE49-F238E27FC236}">
                  <a16:creationId xmlns:a16="http://schemas.microsoft.com/office/drawing/2014/main" id="{CD7B893E-705B-7B17-D915-3BDB519F9962}"/>
                </a:ext>
              </a:extLst>
            </p:cNvPr>
            <p:cNvSpPr/>
            <p:nvPr/>
          </p:nvSpPr>
          <p:spPr>
            <a:xfrm rot="5400000" flipV="1">
              <a:off x="6299265" y="140418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1" name="二等辺三角形 90">
              <a:extLst>
                <a:ext uri="{FF2B5EF4-FFF2-40B4-BE49-F238E27FC236}">
                  <a16:creationId xmlns:a16="http://schemas.microsoft.com/office/drawing/2014/main" id="{D3DFCE58-F5ED-4B61-85A5-DFD92D5CABC4}"/>
                </a:ext>
              </a:extLst>
            </p:cNvPr>
            <p:cNvSpPr/>
            <p:nvPr/>
          </p:nvSpPr>
          <p:spPr>
            <a:xfrm flipV="1">
              <a:off x="6299720" y="218436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246" name="グループ化 245">
            <a:extLst>
              <a:ext uri="{FF2B5EF4-FFF2-40B4-BE49-F238E27FC236}">
                <a16:creationId xmlns:a16="http://schemas.microsoft.com/office/drawing/2014/main" id="{F566572F-7CD9-A32B-9AAC-01F64F2C3A26}"/>
              </a:ext>
            </a:extLst>
          </p:cNvPr>
          <p:cNvGrpSpPr/>
          <p:nvPr/>
        </p:nvGrpSpPr>
        <p:grpSpPr>
          <a:xfrm>
            <a:off x="5212439" y="1441486"/>
            <a:ext cx="47531" cy="842963"/>
            <a:chOff x="5210652" y="1441486"/>
            <a:chExt cx="47531" cy="842963"/>
          </a:xfrm>
        </p:grpSpPr>
        <p:cxnSp>
          <p:nvCxnSpPr>
            <p:cNvPr id="57" name="直線矢印コネクタ 56">
              <a:extLst>
                <a:ext uri="{FF2B5EF4-FFF2-40B4-BE49-F238E27FC236}">
                  <a16:creationId xmlns:a16="http://schemas.microsoft.com/office/drawing/2014/main" id="{E6576934-2CBF-C27E-8516-1A56DE807B8B}"/>
                </a:ext>
              </a:extLst>
            </p:cNvPr>
            <p:cNvCxnSpPr>
              <a:cxnSpLocks/>
              <a:stCxn id="58" idx="6"/>
              <a:endCxn id="59" idx="0"/>
            </p:cNvCxnSpPr>
            <p:nvPr/>
          </p:nvCxnSpPr>
          <p:spPr>
            <a:xfrm flipH="1" flipV="1">
              <a:off x="5234417" y="1441486"/>
              <a:ext cx="1" cy="79543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CF8A10E9-0F8E-9AB8-C66F-18C9E422F2A6}"/>
                </a:ext>
              </a:extLst>
            </p:cNvPr>
            <p:cNvSpPr/>
            <p:nvPr/>
          </p:nvSpPr>
          <p:spPr>
            <a:xfrm rot="16200000">
              <a:off x="5210652" y="223691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9" name="二等辺三角形 58">
              <a:extLst>
                <a:ext uri="{FF2B5EF4-FFF2-40B4-BE49-F238E27FC236}">
                  <a16:creationId xmlns:a16="http://schemas.microsoft.com/office/drawing/2014/main" id="{71438ABF-9321-B43E-364D-2491A066C81D}"/>
                </a:ext>
              </a:extLst>
            </p:cNvPr>
            <p:cNvSpPr/>
            <p:nvPr/>
          </p:nvSpPr>
          <p:spPr>
            <a:xfrm>
              <a:off x="5211107" y="144148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62386CE2-A152-DD81-AFA9-24BAB532AF04}"/>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06EB330-FDF5-F0D3-3E24-783268A0BFA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DE0632D8-3960-7D3C-E678-8B63A9263F6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E3E54921-7F45-EDC6-4777-B44F287C882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078064EE-5D46-7C88-3E73-6F2611C1EA27}"/>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B6264835-5137-66FC-9032-CA7429EC8DBF}"/>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3.4</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2204814B-EF6F-E701-8B28-918136351F0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各種調査②</a:t>
              </a:r>
            </a:p>
          </p:txBody>
        </p:sp>
        <p:sp>
          <p:nvSpPr>
            <p:cNvPr id="14" name="正方形/長方形 13">
              <a:extLst>
                <a:ext uri="{FF2B5EF4-FFF2-40B4-BE49-F238E27FC236}">
                  <a16:creationId xmlns:a16="http://schemas.microsoft.com/office/drawing/2014/main" id="{54F500DB-97AB-C231-8E8E-6583FDD0975E}"/>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課税・台帳情報入力</a:t>
              </a:r>
              <a:r>
                <a:rPr kumimoji="1" lang="en-US" altLang="ja-JP" sz="1000" b="1" dirty="0">
                  <a:solidFill>
                    <a:schemeClr val="tx1"/>
                  </a:solidFill>
                  <a:latin typeface="+mn-ea"/>
                </a:rPr>
                <a:t>(</a:t>
              </a:r>
              <a:r>
                <a:rPr kumimoji="1" lang="ja-JP" altLang="en-US" sz="1000" b="1" dirty="0">
                  <a:solidFill>
                    <a:schemeClr val="tx1"/>
                  </a:solidFill>
                  <a:latin typeface="+mn-ea"/>
                </a:rPr>
                <a:t>随時分</a:t>
              </a:r>
              <a:r>
                <a:rPr kumimoji="1" lang="en-US" altLang="ja-JP" sz="1000" b="1" dirty="0">
                  <a:solidFill>
                    <a:schemeClr val="tx1"/>
                  </a:solidFill>
                  <a:latin typeface="+mn-ea"/>
                </a:rPr>
                <a:t>)</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EEF2DAAF-5C65-4FC1-65AF-1CBF66D5C765}"/>
              </a:ext>
            </a:extLst>
          </p:cNvPr>
          <p:cNvGrpSpPr/>
          <p:nvPr/>
        </p:nvGrpSpPr>
        <p:grpSpPr>
          <a:xfrm>
            <a:off x="331641" y="1889571"/>
            <a:ext cx="8480719" cy="2531618"/>
            <a:chOff x="4383024" y="977900"/>
            <a:chExt cx="8480719" cy="447033"/>
          </a:xfrm>
        </p:grpSpPr>
        <p:sp>
          <p:nvSpPr>
            <p:cNvPr id="17" name="正方形/長方形 16">
              <a:extLst>
                <a:ext uri="{FF2B5EF4-FFF2-40B4-BE49-F238E27FC236}">
                  <a16:creationId xmlns:a16="http://schemas.microsoft.com/office/drawing/2014/main" id="{836C10C7-C3D2-024B-85EF-B6BD92C325EC}"/>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0EE52990-7196-582C-726F-C2AD5735808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9F139CFC-62C5-BF14-1A06-25A0E469A91F}"/>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15</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1DE10A5A-E0ED-69A2-B44B-DDD424ADE114}"/>
              </a:ext>
            </a:extLst>
          </p:cNvPr>
          <p:cNvSpPr/>
          <p:nvPr/>
        </p:nvSpPr>
        <p:spPr>
          <a:xfrm>
            <a:off x="548185" y="258258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grpSp>
        <p:nvGrpSpPr>
          <p:cNvPr id="102" name="グループ化 101">
            <a:extLst>
              <a:ext uri="{FF2B5EF4-FFF2-40B4-BE49-F238E27FC236}">
                <a16:creationId xmlns:a16="http://schemas.microsoft.com/office/drawing/2014/main" id="{2F63464D-4B8B-74D5-55DE-F7F66F998263}"/>
              </a:ext>
            </a:extLst>
          </p:cNvPr>
          <p:cNvGrpSpPr/>
          <p:nvPr/>
        </p:nvGrpSpPr>
        <p:grpSpPr>
          <a:xfrm>
            <a:off x="1708804" y="2195447"/>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331D9B57-24F2-FDDE-44A6-D84AF2E95D5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4D855229-EDBE-9C0B-0590-A79B68555D0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highlight>
                    <a:srgbClr val="FFFFFF"/>
                  </a:highlight>
                  <a:latin typeface="+mn-ea"/>
                </a:rPr>
                <a:t>法定調書データ</a:t>
              </a:r>
              <a:endParaRPr kumimoji="1" lang="en-US" altLang="ja-JP" sz="500" b="1" dirty="0">
                <a:solidFill>
                  <a:srgbClr val="000000"/>
                </a:solidFill>
                <a:highlight>
                  <a:srgbClr val="FFFFFF"/>
                </a:highlight>
                <a:latin typeface="+mn-ea"/>
              </a:endParaRPr>
            </a:p>
            <a:p>
              <a:pPr algn="ctr"/>
              <a:r>
                <a:rPr kumimoji="1" lang="ja-JP" altLang="en-US" sz="500" b="1" dirty="0">
                  <a:solidFill>
                    <a:srgbClr val="000000"/>
                  </a:solidFill>
                  <a:latin typeface="+mn-ea"/>
                </a:rPr>
                <a:t>取込</a:t>
              </a:r>
            </a:p>
          </p:txBody>
        </p:sp>
      </p:grpSp>
      <p:grpSp>
        <p:nvGrpSpPr>
          <p:cNvPr id="23" name="グループ化 22">
            <a:extLst>
              <a:ext uri="{FF2B5EF4-FFF2-40B4-BE49-F238E27FC236}">
                <a16:creationId xmlns:a16="http://schemas.microsoft.com/office/drawing/2014/main" id="{DE1FCC3D-9A89-2882-2525-A96404C373E3}"/>
              </a:ext>
            </a:extLst>
          </p:cNvPr>
          <p:cNvGrpSpPr/>
          <p:nvPr/>
        </p:nvGrpSpPr>
        <p:grpSpPr>
          <a:xfrm>
            <a:off x="1718928" y="4634462"/>
            <a:ext cx="575637" cy="451948"/>
            <a:chOff x="5274238" y="5435536"/>
            <a:chExt cx="439201" cy="345439"/>
          </a:xfrm>
        </p:grpSpPr>
        <p:sp>
          <p:nvSpPr>
            <p:cNvPr id="24" name="フローチャート: 磁気ディスク 23">
              <a:extLst>
                <a:ext uri="{FF2B5EF4-FFF2-40B4-BE49-F238E27FC236}">
                  <a16:creationId xmlns:a16="http://schemas.microsoft.com/office/drawing/2014/main" id="{470581D9-B525-28E2-EFB3-05154FE438C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5" name="円弧 24">
              <a:extLst>
                <a:ext uri="{FF2B5EF4-FFF2-40B4-BE49-F238E27FC236}">
                  <a16:creationId xmlns:a16="http://schemas.microsoft.com/office/drawing/2014/main" id="{DBDFC28A-0129-F0A2-1EAF-569E0D97B25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1B55D330-C85F-552E-3A03-90298A7AA33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3" name="直線矢印コネクタ 32">
            <a:extLst>
              <a:ext uri="{FF2B5EF4-FFF2-40B4-BE49-F238E27FC236}">
                <a16:creationId xmlns:a16="http://schemas.microsoft.com/office/drawing/2014/main" id="{36CA2568-525F-5892-49EC-DCD2BFB6B926}"/>
              </a:ext>
            </a:extLst>
          </p:cNvPr>
          <p:cNvCxnSpPr>
            <a:cxnSpLocks/>
            <a:endCxn id="38" idx="3"/>
          </p:cNvCxnSpPr>
          <p:nvPr/>
        </p:nvCxnSpPr>
        <p:spPr>
          <a:xfrm flipV="1">
            <a:off x="1060502" y="5086410"/>
            <a:ext cx="5592" cy="4031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8" name="グループ化 127">
            <a:extLst>
              <a:ext uri="{FF2B5EF4-FFF2-40B4-BE49-F238E27FC236}">
                <a16:creationId xmlns:a16="http://schemas.microsoft.com/office/drawing/2014/main" id="{532DE8C0-2365-DFAF-DA54-495592D0CF84}"/>
              </a:ext>
            </a:extLst>
          </p:cNvPr>
          <p:cNvGrpSpPr/>
          <p:nvPr/>
        </p:nvGrpSpPr>
        <p:grpSpPr>
          <a:xfrm>
            <a:off x="2146898" y="5026334"/>
            <a:ext cx="752658" cy="404654"/>
            <a:chOff x="2261244" y="4907280"/>
            <a:chExt cx="752658" cy="404654"/>
          </a:xfrm>
        </p:grpSpPr>
        <p:cxnSp>
          <p:nvCxnSpPr>
            <p:cNvPr id="46" name="直線矢印コネクタ 45">
              <a:extLst>
                <a:ext uri="{FF2B5EF4-FFF2-40B4-BE49-F238E27FC236}">
                  <a16:creationId xmlns:a16="http://schemas.microsoft.com/office/drawing/2014/main" id="{D70B54A3-F394-F397-A6C2-B3A6D61FCDA2}"/>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131FC9D8-93BC-2108-112E-92C0D96C93EF}"/>
                </a:ext>
              </a:extLst>
            </p:cNvPr>
            <p:cNvGrpSpPr/>
            <p:nvPr/>
          </p:nvGrpSpPr>
          <p:grpSpPr>
            <a:xfrm>
              <a:off x="2383864" y="5013166"/>
              <a:ext cx="69614" cy="298768"/>
              <a:chOff x="2439407" y="2962964"/>
              <a:chExt cx="69614" cy="428983"/>
            </a:xfrm>
          </p:grpSpPr>
          <p:cxnSp>
            <p:nvCxnSpPr>
              <p:cNvPr id="51" name="直線コネクタ 50">
                <a:extLst>
                  <a:ext uri="{FF2B5EF4-FFF2-40B4-BE49-F238E27FC236}">
                    <a16:creationId xmlns:a16="http://schemas.microsoft.com/office/drawing/2014/main" id="{A1A0E5A8-34F5-5E6A-1DA1-5DF6A049C20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A044AE4D-B1AA-B4DD-E6D0-37DC4B126631}"/>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E7508157-AEC9-272D-A085-3D738BC1BF1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6736C3B4-A289-F42A-4D8E-22A3333E7837}"/>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10" name="直線矢印コネクタ 109">
            <a:extLst>
              <a:ext uri="{FF2B5EF4-FFF2-40B4-BE49-F238E27FC236}">
                <a16:creationId xmlns:a16="http://schemas.microsoft.com/office/drawing/2014/main" id="{8B84CFB2-C786-452A-99AD-A5C00C0087C7}"/>
              </a:ext>
            </a:extLst>
          </p:cNvPr>
          <p:cNvCxnSpPr>
            <a:cxnSpLocks/>
            <a:stCxn id="22" idx="3"/>
            <a:endCxn id="131" idx="1"/>
          </p:cNvCxnSpPr>
          <p:nvPr/>
        </p:nvCxnSpPr>
        <p:spPr>
          <a:xfrm>
            <a:off x="2304688" y="2429822"/>
            <a:ext cx="45419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9E371A4C-6364-DD2F-F16B-FD2ECE4B21AA}"/>
              </a:ext>
            </a:extLst>
          </p:cNvPr>
          <p:cNvSpPr/>
          <p:nvPr/>
        </p:nvSpPr>
        <p:spPr>
          <a:xfrm>
            <a:off x="6758568" y="5722620"/>
            <a:ext cx="2053792" cy="62229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コメント</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該当する機能要件</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①</a:t>
            </a:r>
            <a:r>
              <a:rPr kumimoji="1" lang="en-US" altLang="zh-TW" sz="500" b="1" dirty="0">
                <a:solidFill>
                  <a:srgbClr val="000000"/>
                </a:solidFill>
                <a:latin typeface="游ゴシック" panose="020B0400000000000000" pitchFamily="50" charset="-128"/>
                <a:ea typeface="游ゴシック" panose="020B0400000000000000" pitchFamily="50" charset="-128"/>
              </a:rPr>
              <a:t>1.4.1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1.4.6</a:t>
            </a:r>
            <a:r>
              <a:rPr kumimoji="1" lang="zh-TW" altLang="en-US" sz="500" b="1" dirty="0">
                <a:solidFill>
                  <a:srgbClr val="000000"/>
                </a:solidFill>
                <a:latin typeface="游ゴシック" panose="020B0400000000000000" pitchFamily="50" charset="-128"/>
                <a:ea typeface="游ゴシック" panose="020B0400000000000000" pitchFamily="50" charset="-128"/>
              </a:rPr>
              <a:t>　各種資料登録</a:t>
            </a:r>
            <a:endParaRPr kumimoji="1" lang="en-US" altLang="zh-CN" sz="500" b="1" dirty="0">
              <a:solidFill>
                <a:srgbClr val="000000"/>
              </a:solidFill>
              <a:latin typeface="游ゴシック" panose="020B0400000000000000" pitchFamily="50" charset="-128"/>
              <a:ea typeface="游ゴシック" panose="020B0400000000000000" pitchFamily="50" charset="-128"/>
            </a:endParaRPr>
          </a:p>
        </p:txBody>
      </p:sp>
      <p:cxnSp>
        <p:nvCxnSpPr>
          <p:cNvPr id="160" name="直線矢印コネクタ 159">
            <a:extLst>
              <a:ext uri="{FF2B5EF4-FFF2-40B4-BE49-F238E27FC236}">
                <a16:creationId xmlns:a16="http://schemas.microsoft.com/office/drawing/2014/main" id="{EE41E6BC-9B61-74C2-8791-CA04CEDB3BFF}"/>
              </a:ext>
            </a:extLst>
          </p:cNvPr>
          <p:cNvCxnSpPr>
            <a:cxnSpLocks/>
            <a:stCxn id="6" idx="3"/>
            <a:endCxn id="54" idx="2"/>
          </p:cNvCxnSpPr>
          <p:nvPr/>
        </p:nvCxnSpPr>
        <p:spPr>
          <a:xfrm>
            <a:off x="4534938" y="2429822"/>
            <a:ext cx="54826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 name="グループ化 3">
            <a:extLst>
              <a:ext uri="{FF2B5EF4-FFF2-40B4-BE49-F238E27FC236}">
                <a16:creationId xmlns:a16="http://schemas.microsoft.com/office/drawing/2014/main" id="{6B97CCED-0CB5-4107-4F02-6A938550E629}"/>
              </a:ext>
            </a:extLst>
          </p:cNvPr>
          <p:cNvGrpSpPr/>
          <p:nvPr/>
        </p:nvGrpSpPr>
        <p:grpSpPr>
          <a:xfrm>
            <a:off x="3947523" y="2201066"/>
            <a:ext cx="587415" cy="457512"/>
            <a:chOff x="5266944" y="2798826"/>
            <a:chExt cx="455771" cy="301859"/>
          </a:xfrm>
        </p:grpSpPr>
        <p:sp>
          <p:nvSpPr>
            <p:cNvPr id="6" name="四角形: 角を丸くする 5">
              <a:extLst>
                <a:ext uri="{FF2B5EF4-FFF2-40B4-BE49-F238E27FC236}">
                  <a16:creationId xmlns:a16="http://schemas.microsoft.com/office/drawing/2014/main" id="{22DE4606-A48B-8A24-E5DB-46F88F1ADDC0}"/>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封入・封緘</a:t>
              </a:r>
            </a:p>
          </p:txBody>
        </p:sp>
        <p:pic>
          <p:nvPicPr>
            <p:cNvPr id="12" name="グラフィックス 11" descr="挙手 枠線">
              <a:extLst>
                <a:ext uri="{FF2B5EF4-FFF2-40B4-BE49-F238E27FC236}">
                  <a16:creationId xmlns:a16="http://schemas.microsoft.com/office/drawing/2014/main" id="{73EA0FA4-578E-121F-66F4-F73672771CD0}"/>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45" name="グループ化 44">
            <a:extLst>
              <a:ext uri="{FF2B5EF4-FFF2-40B4-BE49-F238E27FC236}">
                <a16:creationId xmlns:a16="http://schemas.microsoft.com/office/drawing/2014/main" id="{8ED914B8-A44C-38B1-FEA2-0389CF8EC6B6}"/>
              </a:ext>
            </a:extLst>
          </p:cNvPr>
          <p:cNvGrpSpPr/>
          <p:nvPr/>
        </p:nvGrpSpPr>
        <p:grpSpPr>
          <a:xfrm>
            <a:off x="6158061" y="2276822"/>
            <a:ext cx="306000" cy="306000"/>
            <a:chOff x="2800403" y="4055471"/>
            <a:chExt cx="182044" cy="182044"/>
          </a:xfrm>
        </p:grpSpPr>
        <p:sp>
          <p:nvSpPr>
            <p:cNvPr id="47" name="楕円 46">
              <a:extLst>
                <a:ext uri="{FF2B5EF4-FFF2-40B4-BE49-F238E27FC236}">
                  <a16:creationId xmlns:a16="http://schemas.microsoft.com/office/drawing/2014/main" id="{BB332D31-A8B6-8B52-96FB-57F19478B5DD}"/>
                </a:ext>
              </a:extLst>
            </p:cNvPr>
            <p:cNvSpPr/>
            <p:nvPr/>
          </p:nvSpPr>
          <p:spPr>
            <a:xfrm>
              <a:off x="2800403" y="4055471"/>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48" name="グラフィックス 47" descr="封筒 枠線">
              <a:extLst>
                <a:ext uri="{FF2B5EF4-FFF2-40B4-BE49-F238E27FC236}">
                  <a16:creationId xmlns:a16="http://schemas.microsoft.com/office/drawing/2014/main" id="{3DF47EF7-235A-DD01-3DD7-9580255C511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812225" y="4067293"/>
              <a:ext cx="158400" cy="158400"/>
            </a:xfrm>
            <a:prstGeom prst="rect">
              <a:avLst/>
            </a:prstGeom>
          </p:spPr>
        </p:pic>
      </p:grpSp>
      <p:sp>
        <p:nvSpPr>
          <p:cNvPr id="151" name="正方形/長方形 150">
            <a:extLst>
              <a:ext uri="{FF2B5EF4-FFF2-40B4-BE49-F238E27FC236}">
                <a16:creationId xmlns:a16="http://schemas.microsoft.com/office/drawing/2014/main" id="{FCC0CCFC-BF4B-1395-BD85-AB587D15FBCE}"/>
              </a:ext>
            </a:extLst>
          </p:cNvPr>
          <p:cNvSpPr/>
          <p:nvPr/>
        </p:nvSpPr>
        <p:spPr>
          <a:xfrm>
            <a:off x="4887598" y="172047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調査</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86" name="正方形/長方形 85">
            <a:extLst>
              <a:ext uri="{FF2B5EF4-FFF2-40B4-BE49-F238E27FC236}">
                <a16:creationId xmlns:a16="http://schemas.microsoft.com/office/drawing/2014/main" id="{FFEA6F46-76D9-0724-D190-A1E6D3C86CC1}"/>
              </a:ext>
            </a:extLst>
          </p:cNvPr>
          <p:cNvSpPr/>
          <p:nvPr/>
        </p:nvSpPr>
        <p:spPr>
          <a:xfrm>
            <a:off x="5962455" y="172047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回答</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5" name="グループ化 4">
            <a:extLst>
              <a:ext uri="{FF2B5EF4-FFF2-40B4-BE49-F238E27FC236}">
                <a16:creationId xmlns:a16="http://schemas.microsoft.com/office/drawing/2014/main" id="{FF4D3638-67F1-C282-A01C-B4DF089DA238}"/>
              </a:ext>
            </a:extLst>
          </p:cNvPr>
          <p:cNvGrpSpPr/>
          <p:nvPr/>
        </p:nvGrpSpPr>
        <p:grpSpPr>
          <a:xfrm>
            <a:off x="6310313" y="1505570"/>
            <a:ext cx="795195" cy="456809"/>
            <a:chOff x="6310313" y="1463514"/>
            <a:chExt cx="795195" cy="456809"/>
          </a:xfrm>
        </p:grpSpPr>
        <p:pic>
          <p:nvPicPr>
            <p:cNvPr id="84" name="グラフィックス 83" descr="紙 枠線">
              <a:extLst>
                <a:ext uri="{FF2B5EF4-FFF2-40B4-BE49-F238E27FC236}">
                  <a16:creationId xmlns:a16="http://schemas.microsoft.com/office/drawing/2014/main" id="{EDB33631-39AB-A0E6-70FA-08010B823B8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675772" y="1463514"/>
              <a:ext cx="260934" cy="260934"/>
            </a:xfrm>
            <a:prstGeom prst="rect">
              <a:avLst/>
            </a:prstGeom>
          </p:spPr>
        </p:pic>
        <p:sp>
          <p:nvSpPr>
            <p:cNvPr id="87" name="正方形/長方形 86">
              <a:extLst>
                <a:ext uri="{FF2B5EF4-FFF2-40B4-BE49-F238E27FC236}">
                  <a16:creationId xmlns:a16="http://schemas.microsoft.com/office/drawing/2014/main" id="{2B752B1C-922D-2BC1-1D0C-1A641F6FA237}"/>
                </a:ext>
              </a:extLst>
            </p:cNvPr>
            <p:cNvSpPr/>
            <p:nvPr/>
          </p:nvSpPr>
          <p:spPr>
            <a:xfrm>
              <a:off x="6505533" y="1637870"/>
              <a:ext cx="59997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回答</a:t>
              </a:r>
            </a:p>
          </p:txBody>
        </p:sp>
        <p:cxnSp>
          <p:nvCxnSpPr>
            <p:cNvPr id="88" name="直線矢印コネクタ 87">
              <a:extLst>
                <a:ext uri="{FF2B5EF4-FFF2-40B4-BE49-F238E27FC236}">
                  <a16:creationId xmlns:a16="http://schemas.microsoft.com/office/drawing/2014/main" id="{EED667FA-3AB4-560B-3496-8CC31C124533}"/>
                </a:ext>
              </a:extLst>
            </p:cNvPr>
            <p:cNvCxnSpPr>
              <a:cxnSpLocks/>
              <a:endCxn id="84" idx="1"/>
            </p:cNvCxnSpPr>
            <p:nvPr/>
          </p:nvCxnSpPr>
          <p:spPr>
            <a:xfrm>
              <a:off x="6310313" y="1593981"/>
              <a:ext cx="36545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94" name="グループ化 93">
            <a:extLst>
              <a:ext uri="{FF2B5EF4-FFF2-40B4-BE49-F238E27FC236}">
                <a16:creationId xmlns:a16="http://schemas.microsoft.com/office/drawing/2014/main" id="{EB4150AC-1B3B-DA15-04AF-DEA5E2D085B0}"/>
              </a:ext>
            </a:extLst>
          </p:cNvPr>
          <p:cNvGrpSpPr/>
          <p:nvPr/>
        </p:nvGrpSpPr>
        <p:grpSpPr>
          <a:xfrm>
            <a:off x="6785646" y="2195447"/>
            <a:ext cx="595884" cy="468750"/>
            <a:chOff x="2420174" y="2805910"/>
            <a:chExt cx="595884" cy="468750"/>
          </a:xfrm>
        </p:grpSpPr>
        <p:pic>
          <p:nvPicPr>
            <p:cNvPr id="95" name="グラフィックス 94" descr="ユーザー 枠線">
              <a:extLst>
                <a:ext uri="{FF2B5EF4-FFF2-40B4-BE49-F238E27FC236}">
                  <a16:creationId xmlns:a16="http://schemas.microsoft.com/office/drawing/2014/main" id="{1DB2CB95-684F-920F-384F-7E4FA842A2E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96" name="四角形: 角を丸くする 95">
              <a:extLst>
                <a:ext uri="{FF2B5EF4-FFF2-40B4-BE49-F238E27FC236}">
                  <a16:creationId xmlns:a16="http://schemas.microsoft.com/office/drawing/2014/main" id="{1A4C4C77-729A-98B8-2B5D-FAB49EAD352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調査結果登録</a:t>
              </a:r>
            </a:p>
          </p:txBody>
        </p:sp>
      </p:grpSp>
      <p:cxnSp>
        <p:nvCxnSpPr>
          <p:cNvPr id="101" name="直線矢印コネクタ 100">
            <a:extLst>
              <a:ext uri="{FF2B5EF4-FFF2-40B4-BE49-F238E27FC236}">
                <a16:creationId xmlns:a16="http://schemas.microsoft.com/office/drawing/2014/main" id="{43483AEA-A431-73C0-8D1F-249C3ED4888E}"/>
              </a:ext>
            </a:extLst>
          </p:cNvPr>
          <p:cNvCxnSpPr>
            <a:cxnSpLocks/>
            <a:stCxn id="96" idx="2"/>
            <a:endCxn id="188" idx="1"/>
          </p:cNvCxnSpPr>
          <p:nvPr/>
        </p:nvCxnSpPr>
        <p:spPr>
          <a:xfrm>
            <a:off x="7083588" y="2664197"/>
            <a:ext cx="1299" cy="19702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3" name="楕円 102">
            <a:extLst>
              <a:ext uri="{FF2B5EF4-FFF2-40B4-BE49-F238E27FC236}">
                <a16:creationId xmlns:a16="http://schemas.microsoft.com/office/drawing/2014/main" id="{0CD3538B-E3E0-82C6-B4AA-5D989002F592}"/>
              </a:ext>
            </a:extLst>
          </p:cNvPr>
          <p:cNvSpPr/>
          <p:nvPr/>
        </p:nvSpPr>
        <p:spPr>
          <a:xfrm>
            <a:off x="7875352" y="227706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a:extLst>
              <a:ext uri="{FF2B5EF4-FFF2-40B4-BE49-F238E27FC236}">
                <a16:creationId xmlns:a16="http://schemas.microsoft.com/office/drawing/2014/main" id="{DF337C04-99B6-D1E4-AE03-3857D6612C42}"/>
              </a:ext>
            </a:extLst>
          </p:cNvPr>
          <p:cNvSpPr/>
          <p:nvPr/>
        </p:nvSpPr>
        <p:spPr>
          <a:xfrm>
            <a:off x="7858017" y="2594113"/>
            <a:ext cx="36163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終了</a:t>
            </a:r>
          </a:p>
        </p:txBody>
      </p:sp>
      <p:cxnSp>
        <p:nvCxnSpPr>
          <p:cNvPr id="111" name="直線矢印コネクタ 36">
            <a:extLst>
              <a:ext uri="{FF2B5EF4-FFF2-40B4-BE49-F238E27FC236}">
                <a16:creationId xmlns:a16="http://schemas.microsoft.com/office/drawing/2014/main" id="{FF12AADD-51FE-D3EB-C5AF-D7CFC19D8B1E}"/>
              </a:ext>
            </a:extLst>
          </p:cNvPr>
          <p:cNvCxnSpPr>
            <a:cxnSpLocks/>
            <a:stCxn id="133" idx="3"/>
            <a:endCxn id="54" idx="4"/>
          </p:cNvCxnSpPr>
          <p:nvPr/>
        </p:nvCxnSpPr>
        <p:spPr>
          <a:xfrm flipV="1">
            <a:off x="4270705" y="2582822"/>
            <a:ext cx="965499" cy="414538"/>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4" name="直線矢印コネクタ 113">
            <a:extLst>
              <a:ext uri="{FF2B5EF4-FFF2-40B4-BE49-F238E27FC236}">
                <a16:creationId xmlns:a16="http://schemas.microsoft.com/office/drawing/2014/main" id="{95F757DA-4975-27E1-E7BA-ECC5373F9E48}"/>
              </a:ext>
            </a:extLst>
          </p:cNvPr>
          <p:cNvCxnSpPr>
            <a:cxnSpLocks/>
            <a:stCxn id="131" idx="3"/>
            <a:endCxn id="6" idx="1"/>
          </p:cNvCxnSpPr>
          <p:nvPr/>
        </p:nvCxnSpPr>
        <p:spPr>
          <a:xfrm>
            <a:off x="3354771" y="2429822"/>
            <a:ext cx="59275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8" name="直線矢印コネクタ 117">
            <a:extLst>
              <a:ext uri="{FF2B5EF4-FFF2-40B4-BE49-F238E27FC236}">
                <a16:creationId xmlns:a16="http://schemas.microsoft.com/office/drawing/2014/main" id="{F1FAA939-3574-7280-81E8-7CB6BC380D0F}"/>
              </a:ext>
            </a:extLst>
          </p:cNvPr>
          <p:cNvCxnSpPr>
            <a:cxnSpLocks/>
            <a:stCxn id="54" idx="6"/>
            <a:endCxn id="47" idx="2"/>
          </p:cNvCxnSpPr>
          <p:nvPr/>
        </p:nvCxnSpPr>
        <p:spPr>
          <a:xfrm>
            <a:off x="5389204" y="2429822"/>
            <a:ext cx="76885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2" name="直線矢印コネクタ 121">
            <a:extLst>
              <a:ext uri="{FF2B5EF4-FFF2-40B4-BE49-F238E27FC236}">
                <a16:creationId xmlns:a16="http://schemas.microsoft.com/office/drawing/2014/main" id="{9C5C9A75-3CF9-8B2A-2305-FFF050CE7252}"/>
              </a:ext>
            </a:extLst>
          </p:cNvPr>
          <p:cNvCxnSpPr>
            <a:cxnSpLocks/>
            <a:stCxn id="47" idx="6"/>
            <a:endCxn id="96" idx="1"/>
          </p:cNvCxnSpPr>
          <p:nvPr/>
        </p:nvCxnSpPr>
        <p:spPr>
          <a:xfrm>
            <a:off x="6464061" y="2429822"/>
            <a:ext cx="32158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5" name="直線矢印コネクタ 124">
            <a:extLst>
              <a:ext uri="{FF2B5EF4-FFF2-40B4-BE49-F238E27FC236}">
                <a16:creationId xmlns:a16="http://schemas.microsoft.com/office/drawing/2014/main" id="{456736CA-8CFB-3AF6-95FC-13A6F27501C5}"/>
              </a:ext>
            </a:extLst>
          </p:cNvPr>
          <p:cNvCxnSpPr>
            <a:cxnSpLocks/>
            <a:stCxn id="96" idx="3"/>
            <a:endCxn id="103" idx="2"/>
          </p:cNvCxnSpPr>
          <p:nvPr/>
        </p:nvCxnSpPr>
        <p:spPr>
          <a:xfrm>
            <a:off x="7381530" y="2429822"/>
            <a:ext cx="49382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44" name="正方形/長方形 143">
            <a:extLst>
              <a:ext uri="{FF2B5EF4-FFF2-40B4-BE49-F238E27FC236}">
                <a16:creationId xmlns:a16="http://schemas.microsoft.com/office/drawing/2014/main" id="{3517E926-942C-6F1B-3E37-13210A084BFF}"/>
              </a:ext>
            </a:extLst>
          </p:cNvPr>
          <p:cNvSpPr/>
          <p:nvPr/>
        </p:nvSpPr>
        <p:spPr>
          <a:xfrm>
            <a:off x="5816354" y="25825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回答受領</a:t>
            </a:r>
          </a:p>
        </p:txBody>
      </p:sp>
      <p:sp>
        <p:nvSpPr>
          <p:cNvPr id="145" name="正方形/長方形 144">
            <a:extLst>
              <a:ext uri="{FF2B5EF4-FFF2-40B4-BE49-F238E27FC236}">
                <a16:creationId xmlns:a16="http://schemas.microsoft.com/office/drawing/2014/main" id="{DC1CCF81-5A77-4858-E5D4-154FAD565539}"/>
              </a:ext>
            </a:extLst>
          </p:cNvPr>
          <p:cNvSpPr/>
          <p:nvPr/>
        </p:nvSpPr>
        <p:spPr>
          <a:xfrm>
            <a:off x="4906878" y="258835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送付</a:t>
            </a:r>
          </a:p>
        </p:txBody>
      </p:sp>
      <p:grpSp>
        <p:nvGrpSpPr>
          <p:cNvPr id="49" name="グループ化 48">
            <a:extLst>
              <a:ext uri="{FF2B5EF4-FFF2-40B4-BE49-F238E27FC236}">
                <a16:creationId xmlns:a16="http://schemas.microsoft.com/office/drawing/2014/main" id="{F5ACB9C6-02D8-2C79-0F4D-6788572EB87B}"/>
              </a:ext>
            </a:extLst>
          </p:cNvPr>
          <p:cNvGrpSpPr/>
          <p:nvPr/>
        </p:nvGrpSpPr>
        <p:grpSpPr>
          <a:xfrm>
            <a:off x="5083204" y="2276822"/>
            <a:ext cx="306000" cy="306000"/>
            <a:chOff x="2810266" y="3583909"/>
            <a:chExt cx="182044" cy="182044"/>
          </a:xfrm>
        </p:grpSpPr>
        <p:sp>
          <p:nvSpPr>
            <p:cNvPr id="54" name="楕円 53">
              <a:extLst>
                <a:ext uri="{FF2B5EF4-FFF2-40B4-BE49-F238E27FC236}">
                  <a16:creationId xmlns:a16="http://schemas.microsoft.com/office/drawing/2014/main" id="{B0CA8598-4C01-0616-5F3D-3186976CB801}"/>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60" name="グループ化 59">
              <a:extLst>
                <a:ext uri="{FF2B5EF4-FFF2-40B4-BE49-F238E27FC236}">
                  <a16:creationId xmlns:a16="http://schemas.microsoft.com/office/drawing/2014/main" id="{8E230A0D-3B94-52F0-5D5D-DF30EC612C46}"/>
                </a:ext>
              </a:extLst>
            </p:cNvPr>
            <p:cNvGrpSpPr/>
            <p:nvPr/>
          </p:nvGrpSpPr>
          <p:grpSpPr>
            <a:xfrm>
              <a:off x="2835232" y="3634549"/>
              <a:ext cx="132113" cy="80765"/>
              <a:chOff x="2601006" y="3678667"/>
              <a:chExt cx="132113" cy="80765"/>
            </a:xfrm>
          </p:grpSpPr>
          <p:sp>
            <p:nvSpPr>
              <p:cNvPr id="61" name="正方形/長方形 60">
                <a:extLst>
                  <a:ext uri="{FF2B5EF4-FFF2-40B4-BE49-F238E27FC236}">
                    <a16:creationId xmlns:a16="http://schemas.microsoft.com/office/drawing/2014/main" id="{B07F44F8-2424-5BC5-F6EB-B8A86EA4DC9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5" name="二等辺三角形 64">
                <a:extLst>
                  <a:ext uri="{FF2B5EF4-FFF2-40B4-BE49-F238E27FC236}">
                    <a16:creationId xmlns:a16="http://schemas.microsoft.com/office/drawing/2014/main" id="{305C115F-4098-2C93-1A22-BE7B590FFDA6}"/>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7" name="二等辺三角形 66">
                <a:extLst>
                  <a:ext uri="{FF2B5EF4-FFF2-40B4-BE49-F238E27FC236}">
                    <a16:creationId xmlns:a16="http://schemas.microsoft.com/office/drawing/2014/main" id="{4BDB3A17-571E-138C-87C0-35E8A40D8676}"/>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68" name="正方形/長方形 67">
                <a:extLst>
                  <a:ext uri="{FF2B5EF4-FFF2-40B4-BE49-F238E27FC236}">
                    <a16:creationId xmlns:a16="http://schemas.microsoft.com/office/drawing/2014/main" id="{D98AC529-A292-64B8-C34C-8FD752B7D70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cxnSp>
        <p:nvCxnSpPr>
          <p:cNvPr id="3" name="直線矢印コネクタ 2">
            <a:extLst>
              <a:ext uri="{FF2B5EF4-FFF2-40B4-BE49-F238E27FC236}">
                <a16:creationId xmlns:a16="http://schemas.microsoft.com/office/drawing/2014/main" id="{5AD8A1C6-84F7-6AC7-7D85-5BE0604C2C03}"/>
              </a:ext>
            </a:extLst>
          </p:cNvPr>
          <p:cNvCxnSpPr>
            <a:cxnSpLocks/>
            <a:stCxn id="85" idx="6"/>
            <a:endCxn id="22" idx="1"/>
          </p:cNvCxnSpPr>
          <p:nvPr/>
        </p:nvCxnSpPr>
        <p:spPr>
          <a:xfrm>
            <a:off x="1213502" y="2429822"/>
            <a:ext cx="49530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CF615FBB-1C96-3A95-31C3-715385C64E62}"/>
              </a:ext>
            </a:extLst>
          </p:cNvPr>
          <p:cNvGrpSpPr/>
          <p:nvPr/>
        </p:nvGrpSpPr>
        <p:grpSpPr>
          <a:xfrm>
            <a:off x="776977" y="4634462"/>
            <a:ext cx="575637" cy="451948"/>
            <a:chOff x="5274238" y="5435536"/>
            <a:chExt cx="439201" cy="345439"/>
          </a:xfrm>
        </p:grpSpPr>
        <p:sp>
          <p:nvSpPr>
            <p:cNvPr id="38" name="フローチャート: 磁気ディスク 37">
              <a:extLst>
                <a:ext uri="{FF2B5EF4-FFF2-40B4-BE49-F238E27FC236}">
                  <a16:creationId xmlns:a16="http://schemas.microsoft.com/office/drawing/2014/main" id="{70AC51B1-38D0-6EB9-E39C-021661BEE70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国税連携</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39" name="円弧 38">
              <a:extLst>
                <a:ext uri="{FF2B5EF4-FFF2-40B4-BE49-F238E27FC236}">
                  <a16:creationId xmlns:a16="http://schemas.microsoft.com/office/drawing/2014/main" id="{08A021AA-4673-5C44-1489-7FE9B9B2A13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0" name="円弧 39">
              <a:extLst>
                <a:ext uri="{FF2B5EF4-FFF2-40B4-BE49-F238E27FC236}">
                  <a16:creationId xmlns:a16="http://schemas.microsoft.com/office/drawing/2014/main" id="{F039CFBD-F466-3296-78DC-49784DA2D1D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23" name="グループ化 122">
            <a:extLst>
              <a:ext uri="{FF2B5EF4-FFF2-40B4-BE49-F238E27FC236}">
                <a16:creationId xmlns:a16="http://schemas.microsoft.com/office/drawing/2014/main" id="{0C6B789E-F7B9-4DE0-7EC8-36B9322C147A}"/>
              </a:ext>
            </a:extLst>
          </p:cNvPr>
          <p:cNvGrpSpPr/>
          <p:nvPr/>
        </p:nvGrpSpPr>
        <p:grpSpPr>
          <a:xfrm>
            <a:off x="2769011" y="4634462"/>
            <a:ext cx="575637" cy="451948"/>
            <a:chOff x="5274238" y="5435536"/>
            <a:chExt cx="439201" cy="345439"/>
          </a:xfrm>
        </p:grpSpPr>
        <p:sp>
          <p:nvSpPr>
            <p:cNvPr id="124" name="フローチャート: 磁気ディスク 123">
              <a:extLst>
                <a:ext uri="{FF2B5EF4-FFF2-40B4-BE49-F238E27FC236}">
                  <a16:creationId xmlns:a16="http://schemas.microsoft.com/office/drawing/2014/main" id="{F44F487D-91D8-0676-3D9A-BE03A01259D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26" name="円弧 125">
              <a:extLst>
                <a:ext uri="{FF2B5EF4-FFF2-40B4-BE49-F238E27FC236}">
                  <a16:creationId xmlns:a16="http://schemas.microsoft.com/office/drawing/2014/main" id="{3CA594FA-B35F-FA7B-6B12-12B72C90102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7" name="円弧 126">
              <a:extLst>
                <a:ext uri="{FF2B5EF4-FFF2-40B4-BE49-F238E27FC236}">
                  <a16:creationId xmlns:a16="http://schemas.microsoft.com/office/drawing/2014/main" id="{79560050-E9D6-D060-8F06-78DA7B1438F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2" name="グループ化 141">
            <a:extLst>
              <a:ext uri="{FF2B5EF4-FFF2-40B4-BE49-F238E27FC236}">
                <a16:creationId xmlns:a16="http://schemas.microsoft.com/office/drawing/2014/main" id="{E54FBE69-5057-B85A-4408-8F39626064E7}"/>
              </a:ext>
            </a:extLst>
          </p:cNvPr>
          <p:cNvGrpSpPr/>
          <p:nvPr/>
        </p:nvGrpSpPr>
        <p:grpSpPr>
          <a:xfrm>
            <a:off x="3205407" y="5026334"/>
            <a:ext cx="752658" cy="404654"/>
            <a:chOff x="2261244" y="4907280"/>
            <a:chExt cx="752658" cy="404654"/>
          </a:xfrm>
        </p:grpSpPr>
        <p:cxnSp>
          <p:nvCxnSpPr>
            <p:cNvPr id="146" name="直線矢印コネクタ 145">
              <a:extLst>
                <a:ext uri="{FF2B5EF4-FFF2-40B4-BE49-F238E27FC236}">
                  <a16:creationId xmlns:a16="http://schemas.microsoft.com/office/drawing/2014/main" id="{AD1DA207-F7B2-ADF6-BA35-26F2243119D0}"/>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7" name="グループ化 146">
              <a:extLst>
                <a:ext uri="{FF2B5EF4-FFF2-40B4-BE49-F238E27FC236}">
                  <a16:creationId xmlns:a16="http://schemas.microsoft.com/office/drawing/2014/main" id="{93424F2E-5386-1BE8-02C4-244C17229ACC}"/>
                </a:ext>
              </a:extLst>
            </p:cNvPr>
            <p:cNvGrpSpPr/>
            <p:nvPr/>
          </p:nvGrpSpPr>
          <p:grpSpPr>
            <a:xfrm>
              <a:off x="2383864" y="5013166"/>
              <a:ext cx="69614" cy="298768"/>
              <a:chOff x="2439407" y="2962964"/>
              <a:chExt cx="69614" cy="428983"/>
            </a:xfrm>
          </p:grpSpPr>
          <p:cxnSp>
            <p:nvCxnSpPr>
              <p:cNvPr id="149" name="直線コネクタ 148">
                <a:extLst>
                  <a:ext uri="{FF2B5EF4-FFF2-40B4-BE49-F238E27FC236}">
                    <a16:creationId xmlns:a16="http://schemas.microsoft.com/office/drawing/2014/main" id="{0AB4CDB7-354F-9F28-29AB-A71674C340F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50" name="直線コネクタ 149">
                <a:extLst>
                  <a:ext uri="{FF2B5EF4-FFF2-40B4-BE49-F238E27FC236}">
                    <a16:creationId xmlns:a16="http://schemas.microsoft.com/office/drawing/2014/main" id="{81A5993E-8CFF-07F6-62E7-22CF76CBCCE0}"/>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53" name="直線コネクタ 152">
                <a:extLst>
                  <a:ext uri="{FF2B5EF4-FFF2-40B4-BE49-F238E27FC236}">
                    <a16:creationId xmlns:a16="http://schemas.microsoft.com/office/drawing/2014/main" id="{80CE2F8E-65EE-E0AE-9152-5ED55745F6B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8" name="正方形/長方形 147">
              <a:extLst>
                <a:ext uri="{FF2B5EF4-FFF2-40B4-BE49-F238E27FC236}">
                  <a16:creationId xmlns:a16="http://schemas.microsoft.com/office/drawing/2014/main" id="{3485E1B4-4A58-6B2C-71CE-3E616E854F9D}"/>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69" name="グループ化 168">
            <a:extLst>
              <a:ext uri="{FF2B5EF4-FFF2-40B4-BE49-F238E27FC236}">
                <a16:creationId xmlns:a16="http://schemas.microsoft.com/office/drawing/2014/main" id="{27AD4382-628D-71BC-5E69-AEB5B7911855}"/>
              </a:ext>
            </a:extLst>
          </p:cNvPr>
          <p:cNvGrpSpPr/>
          <p:nvPr/>
        </p:nvGrpSpPr>
        <p:grpSpPr>
          <a:xfrm>
            <a:off x="402077" y="5486375"/>
            <a:ext cx="1276805" cy="449892"/>
            <a:chOff x="6954823" y="5133875"/>
            <a:chExt cx="1276805" cy="449892"/>
          </a:xfrm>
        </p:grpSpPr>
        <p:sp>
          <p:nvSpPr>
            <p:cNvPr id="170" name="正方形/長方形 169">
              <a:extLst>
                <a:ext uri="{FF2B5EF4-FFF2-40B4-BE49-F238E27FC236}">
                  <a16:creationId xmlns:a16="http://schemas.microsoft.com/office/drawing/2014/main" id="{935EECB9-BEC7-932C-5D2F-3CC13C318A7E}"/>
                </a:ext>
              </a:extLst>
            </p:cNvPr>
            <p:cNvSpPr/>
            <p:nvPr/>
          </p:nvSpPr>
          <p:spPr>
            <a:xfrm>
              <a:off x="6954823" y="5133875"/>
              <a:ext cx="35966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国税庁</a:t>
              </a:r>
            </a:p>
          </p:txBody>
        </p:sp>
        <p:sp>
          <p:nvSpPr>
            <p:cNvPr id="171" name="正方形/長方形 170">
              <a:extLst>
                <a:ext uri="{FF2B5EF4-FFF2-40B4-BE49-F238E27FC236}">
                  <a16:creationId xmlns:a16="http://schemas.microsoft.com/office/drawing/2014/main" id="{DF8A937A-95E2-E653-436A-BE8977A60E5D}"/>
                </a:ext>
              </a:extLst>
            </p:cNvPr>
            <p:cNvSpPr/>
            <p:nvPr/>
          </p:nvSpPr>
          <p:spPr>
            <a:xfrm>
              <a:off x="7314487" y="5133875"/>
              <a:ext cx="91714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2" name="グループ化 1">
            <a:extLst>
              <a:ext uri="{FF2B5EF4-FFF2-40B4-BE49-F238E27FC236}">
                <a16:creationId xmlns:a16="http://schemas.microsoft.com/office/drawing/2014/main" id="{BE5534AA-B0AA-588A-4CF7-8E36AAB4C50D}"/>
              </a:ext>
            </a:extLst>
          </p:cNvPr>
          <p:cNvGrpSpPr/>
          <p:nvPr/>
        </p:nvGrpSpPr>
        <p:grpSpPr>
          <a:xfrm>
            <a:off x="4495562" y="1505570"/>
            <a:ext cx="749811" cy="450042"/>
            <a:chOff x="4495562" y="1463514"/>
            <a:chExt cx="749811" cy="450042"/>
          </a:xfrm>
        </p:grpSpPr>
        <p:pic>
          <p:nvPicPr>
            <p:cNvPr id="32" name="グラフィックス 31" descr="紙 枠線">
              <a:extLst>
                <a:ext uri="{FF2B5EF4-FFF2-40B4-BE49-F238E27FC236}">
                  <a16:creationId xmlns:a16="http://schemas.microsoft.com/office/drawing/2014/main" id="{7AE6FD53-91A6-B74A-A091-C7EB3B9835E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669487" y="1463514"/>
              <a:ext cx="260934" cy="260934"/>
            </a:xfrm>
            <a:prstGeom prst="rect">
              <a:avLst/>
            </a:prstGeom>
          </p:spPr>
        </p:pic>
        <p:cxnSp>
          <p:nvCxnSpPr>
            <p:cNvPr id="155" name="直線矢印コネクタ 154">
              <a:extLst>
                <a:ext uri="{FF2B5EF4-FFF2-40B4-BE49-F238E27FC236}">
                  <a16:creationId xmlns:a16="http://schemas.microsoft.com/office/drawing/2014/main" id="{24302958-66E0-36F7-5EE5-6024E0835C4E}"/>
                </a:ext>
              </a:extLst>
            </p:cNvPr>
            <p:cNvCxnSpPr>
              <a:cxnSpLocks/>
              <a:stCxn id="32" idx="3"/>
            </p:cNvCxnSpPr>
            <p:nvPr/>
          </p:nvCxnSpPr>
          <p:spPr>
            <a:xfrm>
              <a:off x="4930421" y="1593981"/>
              <a:ext cx="31495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7" name="正方形/長方形 26">
              <a:extLst>
                <a:ext uri="{FF2B5EF4-FFF2-40B4-BE49-F238E27FC236}">
                  <a16:creationId xmlns:a16="http://schemas.microsoft.com/office/drawing/2014/main" id="{ED35C2A0-1B59-58A6-9F09-D6D889DF9F7E}"/>
                </a:ext>
              </a:extLst>
            </p:cNvPr>
            <p:cNvSpPr/>
            <p:nvPr/>
          </p:nvSpPr>
          <p:spPr>
            <a:xfrm>
              <a:off x="4495562" y="1631103"/>
              <a:ext cx="59997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調査書</a:t>
              </a:r>
            </a:p>
          </p:txBody>
        </p:sp>
      </p:grpSp>
      <p:grpSp>
        <p:nvGrpSpPr>
          <p:cNvPr id="79" name="グループ化 78">
            <a:extLst>
              <a:ext uri="{FF2B5EF4-FFF2-40B4-BE49-F238E27FC236}">
                <a16:creationId xmlns:a16="http://schemas.microsoft.com/office/drawing/2014/main" id="{CF55BE88-13BE-C8F5-B4E2-38F1009C1AEE}"/>
              </a:ext>
            </a:extLst>
          </p:cNvPr>
          <p:cNvGrpSpPr/>
          <p:nvPr/>
        </p:nvGrpSpPr>
        <p:grpSpPr>
          <a:xfrm>
            <a:off x="907502" y="2276822"/>
            <a:ext cx="306000" cy="306000"/>
            <a:chOff x="8420362" y="5457393"/>
            <a:chExt cx="182044" cy="182044"/>
          </a:xfrm>
        </p:grpSpPr>
        <p:sp>
          <p:nvSpPr>
            <p:cNvPr id="85" name="楕円 84">
              <a:extLst>
                <a:ext uri="{FF2B5EF4-FFF2-40B4-BE49-F238E27FC236}">
                  <a16:creationId xmlns:a16="http://schemas.microsoft.com/office/drawing/2014/main" id="{111CA17D-E0B6-B824-7373-FE3F6A9F7ADC}"/>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105" name="グラフィックス 104" descr="封筒 枠線">
              <a:extLst>
                <a:ext uri="{FF2B5EF4-FFF2-40B4-BE49-F238E27FC236}">
                  <a16:creationId xmlns:a16="http://schemas.microsoft.com/office/drawing/2014/main" id="{376EDA06-3020-67BC-AF2F-3049B3385341}"/>
                </a:ext>
              </a:extLst>
            </p:cNvPr>
            <p:cNvPicPr>
              <a:picLocks noChangeAspect="1"/>
            </p:cNvPicPr>
            <p:nvPr/>
          </p:nvPicPr>
          <p:blipFill>
            <a:blip r:embed="rId6">
              <a:extLst>
                <a:ext uri="{96DAC541-7B7A-43D3-8B79-37D633B846F1}">
                  <asvg:svgBlip xmlns:asvg="http://schemas.microsoft.com/office/drawing/2016/SVG/main" r:embed="rId10"/>
                </a:ext>
              </a:extLst>
            </a:blip>
            <a:stretch>
              <a:fillRect/>
            </a:stretch>
          </p:blipFill>
          <p:spPr>
            <a:xfrm>
              <a:off x="8432184" y="5469215"/>
              <a:ext cx="158400" cy="158400"/>
            </a:xfrm>
            <a:prstGeom prst="rect">
              <a:avLst/>
            </a:prstGeom>
          </p:spPr>
        </p:pic>
      </p:grpSp>
      <p:grpSp>
        <p:nvGrpSpPr>
          <p:cNvPr id="129" name="グループ化 128">
            <a:extLst>
              <a:ext uri="{FF2B5EF4-FFF2-40B4-BE49-F238E27FC236}">
                <a16:creationId xmlns:a16="http://schemas.microsoft.com/office/drawing/2014/main" id="{56A53033-22C6-423D-3E99-A134DD8225B6}"/>
              </a:ext>
            </a:extLst>
          </p:cNvPr>
          <p:cNvGrpSpPr/>
          <p:nvPr/>
        </p:nvGrpSpPr>
        <p:grpSpPr>
          <a:xfrm>
            <a:off x="2758887" y="2195447"/>
            <a:ext cx="595884" cy="468750"/>
            <a:chOff x="2420174" y="2805910"/>
            <a:chExt cx="595884" cy="468750"/>
          </a:xfrm>
        </p:grpSpPr>
        <p:pic>
          <p:nvPicPr>
            <p:cNvPr id="130" name="グラフィックス 129" descr="ユーザー 枠線">
              <a:extLst>
                <a:ext uri="{FF2B5EF4-FFF2-40B4-BE49-F238E27FC236}">
                  <a16:creationId xmlns:a16="http://schemas.microsoft.com/office/drawing/2014/main" id="{11CDDA93-BC5B-4E54-5E28-4F47931943A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1" name="四角形: 角を丸くする 130">
              <a:extLst>
                <a:ext uri="{FF2B5EF4-FFF2-40B4-BE49-F238E27FC236}">
                  <a16:creationId xmlns:a16="http://schemas.microsoft.com/office/drawing/2014/main" id="{340CF8E3-10E1-ED54-CCC3-1DA5249E097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調査書</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作成・出力</a:t>
              </a:r>
            </a:p>
          </p:txBody>
        </p:sp>
      </p:grpSp>
      <p:grpSp>
        <p:nvGrpSpPr>
          <p:cNvPr id="132" name="グループ化 131">
            <a:extLst>
              <a:ext uri="{FF2B5EF4-FFF2-40B4-BE49-F238E27FC236}">
                <a16:creationId xmlns:a16="http://schemas.microsoft.com/office/drawing/2014/main" id="{A4BD7354-0716-9EF7-D178-7AF30FEE4773}"/>
              </a:ext>
            </a:extLst>
          </p:cNvPr>
          <p:cNvGrpSpPr/>
          <p:nvPr/>
        </p:nvGrpSpPr>
        <p:grpSpPr>
          <a:xfrm>
            <a:off x="3228946" y="2664197"/>
            <a:ext cx="1160880" cy="716825"/>
            <a:chOff x="2372443" y="3211789"/>
            <a:chExt cx="1160880" cy="716825"/>
          </a:xfrm>
        </p:grpSpPr>
        <p:pic>
          <p:nvPicPr>
            <p:cNvPr id="133" name="グラフィックス 132" descr="紙 枠線">
              <a:extLst>
                <a:ext uri="{FF2B5EF4-FFF2-40B4-BE49-F238E27FC236}">
                  <a16:creationId xmlns:a16="http://schemas.microsoft.com/office/drawing/2014/main" id="{E72D2A3B-A264-B7A6-83F0-085B8BB1F81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106862" y="3391282"/>
              <a:ext cx="307340" cy="307340"/>
            </a:xfrm>
            <a:prstGeom prst="rect">
              <a:avLst/>
            </a:prstGeom>
          </p:spPr>
        </p:pic>
        <p:cxnSp>
          <p:nvCxnSpPr>
            <p:cNvPr id="134" name="直線矢印コネクタ 36">
              <a:extLst>
                <a:ext uri="{FF2B5EF4-FFF2-40B4-BE49-F238E27FC236}">
                  <a16:creationId xmlns:a16="http://schemas.microsoft.com/office/drawing/2014/main" id="{27C4B5AC-E278-24B1-66FB-7556EA21604D}"/>
                </a:ext>
              </a:extLst>
            </p:cNvPr>
            <p:cNvCxnSpPr>
              <a:cxnSpLocks/>
              <a:endCxn id="133" idx="1"/>
            </p:cNvCxnSpPr>
            <p:nvPr/>
          </p:nvCxnSpPr>
          <p:spPr>
            <a:xfrm>
              <a:off x="2372443" y="3211789"/>
              <a:ext cx="734419" cy="333163"/>
            </a:xfrm>
            <a:prstGeom prst="curvedConnector3">
              <a:avLst>
                <a:gd name="adj1" fmla="val 68"/>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5" name="正方形/長方形 134">
              <a:extLst>
                <a:ext uri="{FF2B5EF4-FFF2-40B4-BE49-F238E27FC236}">
                  <a16:creationId xmlns:a16="http://schemas.microsoft.com/office/drawing/2014/main" id="{7D0719FA-AEF1-5EE1-D05D-C280AFED6FA8}"/>
                </a:ext>
              </a:extLst>
            </p:cNvPr>
            <p:cNvSpPr/>
            <p:nvPr/>
          </p:nvSpPr>
          <p:spPr>
            <a:xfrm>
              <a:off x="2987740" y="3646161"/>
              <a:ext cx="54558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rgbClr val="000000"/>
                  </a:solidFill>
                  <a:latin typeface="+mn-ea"/>
                </a:rPr>
                <a:t>調査書</a:t>
              </a:r>
            </a:p>
          </p:txBody>
        </p:sp>
      </p:grpSp>
      <p:grpSp>
        <p:nvGrpSpPr>
          <p:cNvPr id="187" name="グループ化 186">
            <a:extLst>
              <a:ext uri="{FF2B5EF4-FFF2-40B4-BE49-F238E27FC236}">
                <a16:creationId xmlns:a16="http://schemas.microsoft.com/office/drawing/2014/main" id="{A7237D41-F79A-D38F-AAA7-C21FE90EFE6C}"/>
              </a:ext>
            </a:extLst>
          </p:cNvPr>
          <p:cNvGrpSpPr/>
          <p:nvPr/>
        </p:nvGrpSpPr>
        <p:grpSpPr>
          <a:xfrm>
            <a:off x="6795770" y="4634462"/>
            <a:ext cx="575637" cy="451948"/>
            <a:chOff x="5274238" y="5435536"/>
            <a:chExt cx="439201" cy="345439"/>
          </a:xfrm>
        </p:grpSpPr>
        <p:sp>
          <p:nvSpPr>
            <p:cNvPr id="188" name="フローチャート: 磁気ディスク 187">
              <a:extLst>
                <a:ext uri="{FF2B5EF4-FFF2-40B4-BE49-F238E27FC236}">
                  <a16:creationId xmlns:a16="http://schemas.microsoft.com/office/drawing/2014/main" id="{CA7B1EFF-3501-C33F-C9F6-BB4336714D2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90" name="円弧 189">
              <a:extLst>
                <a:ext uri="{FF2B5EF4-FFF2-40B4-BE49-F238E27FC236}">
                  <a16:creationId xmlns:a16="http://schemas.microsoft.com/office/drawing/2014/main" id="{66178D0F-532D-929E-447C-08BFCD262E0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91" name="円弧 190">
              <a:extLst>
                <a:ext uri="{FF2B5EF4-FFF2-40B4-BE49-F238E27FC236}">
                  <a16:creationId xmlns:a16="http://schemas.microsoft.com/office/drawing/2014/main" id="{62158C26-8322-B12B-D6BC-CCA7CDB6DA6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93" name="グループ化 192">
            <a:extLst>
              <a:ext uri="{FF2B5EF4-FFF2-40B4-BE49-F238E27FC236}">
                <a16:creationId xmlns:a16="http://schemas.microsoft.com/office/drawing/2014/main" id="{ACFB37F5-175D-F8BB-C912-36E98379C7A9}"/>
              </a:ext>
            </a:extLst>
          </p:cNvPr>
          <p:cNvGrpSpPr/>
          <p:nvPr/>
        </p:nvGrpSpPr>
        <p:grpSpPr>
          <a:xfrm>
            <a:off x="7222509" y="5026334"/>
            <a:ext cx="752658" cy="404654"/>
            <a:chOff x="2261244" y="4907280"/>
            <a:chExt cx="752658" cy="404654"/>
          </a:xfrm>
        </p:grpSpPr>
        <p:cxnSp>
          <p:nvCxnSpPr>
            <p:cNvPr id="194" name="直線矢印コネクタ 193">
              <a:extLst>
                <a:ext uri="{FF2B5EF4-FFF2-40B4-BE49-F238E27FC236}">
                  <a16:creationId xmlns:a16="http://schemas.microsoft.com/office/drawing/2014/main" id="{EB307C5C-4671-0D9E-3D1C-9DC901CB60CC}"/>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6" name="グループ化 195">
              <a:extLst>
                <a:ext uri="{FF2B5EF4-FFF2-40B4-BE49-F238E27FC236}">
                  <a16:creationId xmlns:a16="http://schemas.microsoft.com/office/drawing/2014/main" id="{15773484-ABEA-8B63-C345-65AEBEB2DA4A}"/>
                </a:ext>
              </a:extLst>
            </p:cNvPr>
            <p:cNvGrpSpPr/>
            <p:nvPr/>
          </p:nvGrpSpPr>
          <p:grpSpPr>
            <a:xfrm>
              <a:off x="2383864" y="5013166"/>
              <a:ext cx="69614" cy="298768"/>
              <a:chOff x="2439407" y="2962964"/>
              <a:chExt cx="69614" cy="428983"/>
            </a:xfrm>
          </p:grpSpPr>
          <p:cxnSp>
            <p:nvCxnSpPr>
              <p:cNvPr id="199" name="直線コネクタ 198">
                <a:extLst>
                  <a:ext uri="{FF2B5EF4-FFF2-40B4-BE49-F238E27FC236}">
                    <a16:creationId xmlns:a16="http://schemas.microsoft.com/office/drawing/2014/main" id="{385FE966-6C3E-87FB-A3AB-7824416A305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00" name="直線コネクタ 199">
                <a:extLst>
                  <a:ext uri="{FF2B5EF4-FFF2-40B4-BE49-F238E27FC236}">
                    <a16:creationId xmlns:a16="http://schemas.microsoft.com/office/drawing/2014/main" id="{941076A0-2ED3-F3EA-F84F-1704CFF4DCFA}"/>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02" name="直線コネクタ 201">
                <a:extLst>
                  <a:ext uri="{FF2B5EF4-FFF2-40B4-BE49-F238E27FC236}">
                    <a16:creationId xmlns:a16="http://schemas.microsoft.com/office/drawing/2014/main" id="{53C31045-1CF1-72F2-E6F1-927FA149B22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7" name="正方形/長方形 196">
              <a:extLst>
                <a:ext uri="{FF2B5EF4-FFF2-40B4-BE49-F238E27FC236}">
                  <a16:creationId xmlns:a16="http://schemas.microsoft.com/office/drawing/2014/main" id="{3CBCAA63-B670-167B-1E88-F3D536163C2D}"/>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214" name="直線矢印コネクタ 213">
            <a:extLst>
              <a:ext uri="{FF2B5EF4-FFF2-40B4-BE49-F238E27FC236}">
                <a16:creationId xmlns:a16="http://schemas.microsoft.com/office/drawing/2014/main" id="{274281C4-D6FC-949C-B132-471F4B14B76E}"/>
              </a:ext>
            </a:extLst>
          </p:cNvPr>
          <p:cNvCxnSpPr>
            <a:cxnSpLocks/>
            <a:stCxn id="38" idx="1"/>
            <a:endCxn id="85" idx="4"/>
          </p:cNvCxnSpPr>
          <p:nvPr/>
        </p:nvCxnSpPr>
        <p:spPr>
          <a:xfrm flipH="1" flipV="1">
            <a:off x="1060502" y="2582822"/>
            <a:ext cx="5592" cy="205164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25" name="直線矢印コネクタ 224">
            <a:extLst>
              <a:ext uri="{FF2B5EF4-FFF2-40B4-BE49-F238E27FC236}">
                <a16:creationId xmlns:a16="http://schemas.microsoft.com/office/drawing/2014/main" id="{3B861E7B-C216-B942-9089-C1ABB15883C4}"/>
              </a:ext>
            </a:extLst>
          </p:cNvPr>
          <p:cNvCxnSpPr>
            <a:cxnSpLocks/>
            <a:stCxn id="22" idx="2"/>
            <a:endCxn id="24" idx="1"/>
          </p:cNvCxnSpPr>
          <p:nvPr/>
        </p:nvCxnSpPr>
        <p:spPr>
          <a:xfrm>
            <a:off x="2006746" y="2664197"/>
            <a:ext cx="1299" cy="19702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26" name="直線矢印コネクタ 225">
            <a:extLst>
              <a:ext uri="{FF2B5EF4-FFF2-40B4-BE49-F238E27FC236}">
                <a16:creationId xmlns:a16="http://schemas.microsoft.com/office/drawing/2014/main" id="{A960BBEA-D570-2AE1-591F-C50BC830AAD2}"/>
              </a:ext>
            </a:extLst>
          </p:cNvPr>
          <p:cNvCxnSpPr>
            <a:cxnSpLocks/>
            <a:stCxn id="124" idx="1"/>
            <a:endCxn id="131" idx="2"/>
          </p:cNvCxnSpPr>
          <p:nvPr/>
        </p:nvCxnSpPr>
        <p:spPr>
          <a:xfrm flipH="1" flipV="1">
            <a:off x="3056829" y="2664197"/>
            <a:ext cx="1299" cy="19702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8" name="正方形/長方形 27">
            <a:extLst>
              <a:ext uri="{FF2B5EF4-FFF2-40B4-BE49-F238E27FC236}">
                <a16:creationId xmlns:a16="http://schemas.microsoft.com/office/drawing/2014/main" id="{A63314D3-CBB5-3277-41A0-CCD62A3F5D15}"/>
              </a:ext>
            </a:extLst>
          </p:cNvPr>
          <p:cNvSpPr/>
          <p:nvPr/>
        </p:nvSpPr>
        <p:spPr>
          <a:xfrm>
            <a:off x="402077" y="3449958"/>
            <a:ext cx="131685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法定調書データ</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電子</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Tree>
    <p:extLst>
      <p:ext uri="{BB962C8B-B14F-4D97-AF65-F5344CB8AC3E}">
        <p14:creationId xmlns:p14="http://schemas.microsoft.com/office/powerpoint/2010/main" val="1369095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36A4D7-75AB-68D4-8556-5F1422C329C7}"/>
            </a:ext>
          </a:extLst>
        </p:cNvPr>
        <p:cNvGrpSpPr/>
        <p:nvPr/>
      </p:nvGrpSpPr>
      <p:grpSpPr>
        <a:xfrm>
          <a:off x="0" y="0"/>
          <a:ext cx="0" cy="0"/>
          <a:chOff x="0" y="0"/>
          <a:chExt cx="0" cy="0"/>
        </a:xfrm>
      </p:grpSpPr>
      <p:grpSp>
        <p:nvGrpSpPr>
          <p:cNvPr id="221" name="グループ化 220">
            <a:extLst>
              <a:ext uri="{FF2B5EF4-FFF2-40B4-BE49-F238E27FC236}">
                <a16:creationId xmlns:a16="http://schemas.microsoft.com/office/drawing/2014/main" id="{3A515EA3-601A-124A-7CFA-14547356CB17}"/>
              </a:ext>
            </a:extLst>
          </p:cNvPr>
          <p:cNvGrpSpPr/>
          <p:nvPr/>
        </p:nvGrpSpPr>
        <p:grpSpPr>
          <a:xfrm>
            <a:off x="1053211" y="1406569"/>
            <a:ext cx="52257" cy="858999"/>
            <a:chOff x="6882190" y="1406569"/>
            <a:chExt cx="52257" cy="858999"/>
          </a:xfrm>
        </p:grpSpPr>
        <p:cxnSp>
          <p:nvCxnSpPr>
            <p:cNvPr id="89" name="直線矢印コネクタ 88">
              <a:extLst>
                <a:ext uri="{FF2B5EF4-FFF2-40B4-BE49-F238E27FC236}">
                  <a16:creationId xmlns:a16="http://schemas.microsoft.com/office/drawing/2014/main" id="{C2C5A1EC-2AAE-4B82-BEEB-8CAD77A5E1C6}"/>
                </a:ext>
              </a:extLst>
            </p:cNvPr>
            <p:cNvCxnSpPr>
              <a:cxnSpLocks/>
              <a:stCxn id="90" idx="6"/>
              <a:endCxn id="91" idx="0"/>
            </p:cNvCxnSpPr>
            <p:nvPr/>
          </p:nvCxnSpPr>
          <p:spPr>
            <a:xfrm flipH="1">
              <a:off x="6905500" y="1454100"/>
              <a:ext cx="5182" cy="81146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0" name="楕円 89">
              <a:extLst>
                <a:ext uri="{FF2B5EF4-FFF2-40B4-BE49-F238E27FC236}">
                  <a16:creationId xmlns:a16="http://schemas.microsoft.com/office/drawing/2014/main" id="{66D51E0D-5FF4-095D-0174-2AA39253AB45}"/>
                </a:ext>
              </a:extLst>
            </p:cNvPr>
            <p:cNvSpPr/>
            <p:nvPr/>
          </p:nvSpPr>
          <p:spPr>
            <a:xfrm rot="5400000" flipV="1">
              <a:off x="6886916" y="140656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1" name="二等辺三角形 90">
              <a:extLst>
                <a:ext uri="{FF2B5EF4-FFF2-40B4-BE49-F238E27FC236}">
                  <a16:creationId xmlns:a16="http://schemas.microsoft.com/office/drawing/2014/main" id="{CE4C15D9-E0E2-22F1-1121-0BAB3EC85FAA}"/>
                </a:ext>
              </a:extLst>
            </p:cNvPr>
            <p:cNvSpPr/>
            <p:nvPr/>
          </p:nvSpPr>
          <p:spPr>
            <a:xfrm flipV="1">
              <a:off x="6882190" y="219369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2A8E14D3-41A4-EE5E-0EA2-8AA42298FD4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9456285E-9EF2-FED8-456B-678B7E1AB6C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929F2AB3-5F0A-BCA6-95DB-8BD8E9B4D2D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A450E473-241E-C371-9CD4-9F36812FFF89}"/>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CEC37DE-F5D1-9466-384E-BFB7B49EE4C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13EBCFC2-58F2-183B-F227-46FAB92EBC62}"/>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3.5</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786BCFC2-EE11-038C-E38C-34D00371222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異動届出・徴収方法切替依頼の対応</a:t>
              </a:r>
              <a:endParaRPr kumimoji="1" lang="en-US" altLang="ja-JP" sz="1000" b="1" dirty="0">
                <a:solidFill>
                  <a:schemeClr val="tx1"/>
                </a:solidFill>
                <a:latin typeface="+mn-ea"/>
              </a:endParaRPr>
            </a:p>
          </p:txBody>
        </p:sp>
        <p:sp>
          <p:nvSpPr>
            <p:cNvPr id="14" name="正方形/長方形 13">
              <a:extLst>
                <a:ext uri="{FF2B5EF4-FFF2-40B4-BE49-F238E27FC236}">
                  <a16:creationId xmlns:a16="http://schemas.microsoft.com/office/drawing/2014/main" id="{835A0376-4F54-FE42-95D5-66EEF6FE6C3E}"/>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課税・台帳情報入力</a:t>
              </a:r>
              <a:r>
                <a:rPr kumimoji="1" lang="en-US" altLang="ja-JP" sz="1000" b="1" dirty="0">
                  <a:solidFill>
                    <a:schemeClr val="tx1"/>
                  </a:solidFill>
                  <a:latin typeface="+mn-ea"/>
                </a:rPr>
                <a:t>(</a:t>
              </a:r>
              <a:r>
                <a:rPr kumimoji="1" lang="ja-JP" altLang="en-US" sz="1000" b="1" dirty="0">
                  <a:solidFill>
                    <a:schemeClr val="tx1"/>
                  </a:solidFill>
                  <a:latin typeface="+mn-ea"/>
                </a:rPr>
                <a:t>随時分</a:t>
              </a:r>
              <a:r>
                <a:rPr kumimoji="1" lang="en-US" altLang="ja-JP" sz="1000" b="1" dirty="0">
                  <a:solidFill>
                    <a:schemeClr val="tx1"/>
                  </a:solidFill>
                  <a:latin typeface="+mn-ea"/>
                </a:rPr>
                <a:t>)</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B9DF0E29-688F-7380-E462-B7FBA534AD85}"/>
              </a:ext>
            </a:extLst>
          </p:cNvPr>
          <p:cNvGrpSpPr/>
          <p:nvPr/>
        </p:nvGrpSpPr>
        <p:grpSpPr>
          <a:xfrm>
            <a:off x="331641" y="1889571"/>
            <a:ext cx="8480719" cy="2531618"/>
            <a:chOff x="4383024" y="977900"/>
            <a:chExt cx="8480719" cy="447033"/>
          </a:xfrm>
        </p:grpSpPr>
        <p:sp>
          <p:nvSpPr>
            <p:cNvPr id="17" name="正方形/長方形 16">
              <a:extLst>
                <a:ext uri="{FF2B5EF4-FFF2-40B4-BE49-F238E27FC236}">
                  <a16:creationId xmlns:a16="http://schemas.microsoft.com/office/drawing/2014/main" id="{41785FC2-5747-BCBC-C096-2CC13212348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A60C279D-A5C9-FE55-455F-3A9BAC2A30A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017D3DE1-DD98-00EA-E0B1-EE5C31473AC0}"/>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16</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AC46BD2D-615A-7C86-9A79-B443018248A9}"/>
              </a:ext>
            </a:extLst>
          </p:cNvPr>
          <p:cNvSpPr/>
          <p:nvPr/>
        </p:nvSpPr>
        <p:spPr>
          <a:xfrm>
            <a:off x="768527" y="257418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cxnSp>
        <p:nvCxnSpPr>
          <p:cNvPr id="43" name="直線矢印コネクタ 42">
            <a:extLst>
              <a:ext uri="{FF2B5EF4-FFF2-40B4-BE49-F238E27FC236}">
                <a16:creationId xmlns:a16="http://schemas.microsoft.com/office/drawing/2014/main" id="{3CF7A274-26E5-A1A1-A2EE-B9C672E1069F}"/>
              </a:ext>
            </a:extLst>
          </p:cNvPr>
          <p:cNvCxnSpPr>
            <a:cxnSpLocks/>
            <a:stCxn id="27" idx="6"/>
            <a:endCxn id="29" idx="1"/>
          </p:cNvCxnSpPr>
          <p:nvPr/>
        </p:nvCxnSpPr>
        <p:spPr>
          <a:xfrm>
            <a:off x="1232339" y="2429822"/>
            <a:ext cx="45503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5FAF7863-76BD-D885-C334-9C935C661F6A}"/>
              </a:ext>
            </a:extLst>
          </p:cNvPr>
          <p:cNvSpPr/>
          <p:nvPr/>
        </p:nvSpPr>
        <p:spPr>
          <a:xfrm>
            <a:off x="6758568" y="5738644"/>
            <a:ext cx="2053792" cy="60627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コメント</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該当する機能要件</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①</a:t>
            </a:r>
            <a:r>
              <a:rPr kumimoji="1" lang="en-US" altLang="zh-TW" sz="500" b="1" dirty="0">
                <a:solidFill>
                  <a:srgbClr val="000000"/>
                </a:solidFill>
                <a:latin typeface="游ゴシック" panose="020B0400000000000000" pitchFamily="50" charset="-128"/>
                <a:ea typeface="游ゴシック" panose="020B0400000000000000" pitchFamily="50" charset="-128"/>
              </a:rPr>
              <a:t>3.4.1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3.4.6</a:t>
            </a:r>
            <a:r>
              <a:rPr kumimoji="1" lang="zh-TW" altLang="en-US" sz="500" b="1" dirty="0">
                <a:solidFill>
                  <a:srgbClr val="000000"/>
                </a:solidFill>
                <a:latin typeface="游ゴシック" panose="020B0400000000000000" pitchFamily="50" charset="-128"/>
                <a:ea typeface="游ゴシック" panose="020B0400000000000000" pitchFamily="50" charset="-128"/>
              </a:rPr>
              <a:t>　特別徴収異動情報管理</a:t>
            </a:r>
          </a:p>
          <a:p>
            <a:r>
              <a:rPr kumimoji="1" lang="zh-TW" altLang="en-US" sz="500" b="1" dirty="0">
                <a:solidFill>
                  <a:srgbClr val="000000"/>
                </a:solidFill>
                <a:latin typeface="游ゴシック" panose="020B0400000000000000" pitchFamily="50" charset="-128"/>
                <a:ea typeface="游ゴシック" panose="020B0400000000000000" pitchFamily="50" charset="-128"/>
              </a:rPr>
              <a:t>②</a:t>
            </a:r>
            <a:r>
              <a:rPr kumimoji="1" lang="en-US" altLang="zh-TW" sz="500" b="1" dirty="0">
                <a:solidFill>
                  <a:srgbClr val="000000"/>
                </a:solidFill>
                <a:latin typeface="游ゴシック" panose="020B0400000000000000" pitchFamily="50" charset="-128"/>
                <a:ea typeface="游ゴシック" panose="020B0400000000000000" pitchFamily="50" charset="-128"/>
              </a:rPr>
              <a:t>3.4.7</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3.4.11</a:t>
            </a:r>
            <a:r>
              <a:rPr kumimoji="1" lang="zh-TW" altLang="en-US" sz="500" b="1" dirty="0">
                <a:solidFill>
                  <a:srgbClr val="000000"/>
                </a:solidFill>
                <a:latin typeface="游ゴシック" panose="020B0400000000000000" pitchFamily="50" charset="-128"/>
                <a:ea typeface="游ゴシック" panose="020B0400000000000000" pitchFamily="50" charset="-128"/>
              </a:rPr>
              <a:t>　納期特例情報管理</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p:txBody>
      </p:sp>
      <p:cxnSp>
        <p:nvCxnSpPr>
          <p:cNvPr id="160" name="直線矢印コネクタ 159">
            <a:extLst>
              <a:ext uri="{FF2B5EF4-FFF2-40B4-BE49-F238E27FC236}">
                <a16:creationId xmlns:a16="http://schemas.microsoft.com/office/drawing/2014/main" id="{23EB0BC8-C754-5063-7954-60A18AF5D12E}"/>
              </a:ext>
            </a:extLst>
          </p:cNvPr>
          <p:cNvCxnSpPr>
            <a:cxnSpLocks/>
            <a:stCxn id="105" idx="3"/>
            <a:endCxn id="132" idx="1"/>
          </p:cNvCxnSpPr>
          <p:nvPr/>
        </p:nvCxnSpPr>
        <p:spPr>
          <a:xfrm>
            <a:off x="5888641" y="2429822"/>
            <a:ext cx="4166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2" name="グループ化 71">
            <a:extLst>
              <a:ext uri="{FF2B5EF4-FFF2-40B4-BE49-F238E27FC236}">
                <a16:creationId xmlns:a16="http://schemas.microsoft.com/office/drawing/2014/main" id="{B96FEE9C-5702-1EC5-7FE5-3816862B0A63}"/>
              </a:ext>
            </a:extLst>
          </p:cNvPr>
          <p:cNvGrpSpPr/>
          <p:nvPr/>
        </p:nvGrpSpPr>
        <p:grpSpPr>
          <a:xfrm>
            <a:off x="3874993" y="2195447"/>
            <a:ext cx="595884" cy="468750"/>
            <a:chOff x="2420174" y="2805910"/>
            <a:chExt cx="595884" cy="468750"/>
          </a:xfrm>
        </p:grpSpPr>
        <p:pic>
          <p:nvPicPr>
            <p:cNvPr id="73" name="グラフィックス 72" descr="ユーザー 枠線">
              <a:extLst>
                <a:ext uri="{FF2B5EF4-FFF2-40B4-BE49-F238E27FC236}">
                  <a16:creationId xmlns:a16="http://schemas.microsoft.com/office/drawing/2014/main" id="{308A0D21-6D11-F09C-2DE1-4EFCD6DE9B8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4" name="四角形: 角を丸くする 73">
              <a:extLst>
                <a:ext uri="{FF2B5EF4-FFF2-40B4-BE49-F238E27FC236}">
                  <a16:creationId xmlns:a16="http://schemas.microsoft.com/office/drawing/2014/main" id="{A41241C4-C0C9-8BD3-0B7C-22EACDFF014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en-US" altLang="ja-JP" sz="500" b="1" dirty="0" err="1">
                  <a:solidFill>
                    <a:srgbClr val="000000"/>
                  </a:solidFill>
                  <a:latin typeface="+mn-ea"/>
                </a:rPr>
                <a:t>eLTAX</a:t>
              </a:r>
              <a:r>
                <a:rPr kumimoji="1" lang="ja-JP" altLang="en-US" sz="500" b="1" dirty="0">
                  <a:solidFill>
                    <a:srgbClr val="000000"/>
                  </a:solidFill>
                  <a:latin typeface="+mn-ea"/>
                </a:rPr>
                <a:t>データ取込</a:t>
              </a:r>
            </a:p>
          </p:txBody>
        </p:sp>
      </p:grpSp>
      <p:grpSp>
        <p:nvGrpSpPr>
          <p:cNvPr id="6" name="グループ化 5">
            <a:extLst>
              <a:ext uri="{FF2B5EF4-FFF2-40B4-BE49-F238E27FC236}">
                <a16:creationId xmlns:a16="http://schemas.microsoft.com/office/drawing/2014/main" id="{ED64EE5C-7C54-4FB6-D4F1-E9B82719A1E8}"/>
              </a:ext>
            </a:extLst>
          </p:cNvPr>
          <p:cNvGrpSpPr/>
          <p:nvPr/>
        </p:nvGrpSpPr>
        <p:grpSpPr>
          <a:xfrm>
            <a:off x="1076093" y="1523129"/>
            <a:ext cx="2122589" cy="260934"/>
            <a:chOff x="1076093" y="1523129"/>
            <a:chExt cx="2122589" cy="260934"/>
          </a:xfrm>
        </p:grpSpPr>
        <p:pic>
          <p:nvPicPr>
            <p:cNvPr id="84" name="グラフィックス 83" descr="紙 枠線">
              <a:extLst>
                <a:ext uri="{FF2B5EF4-FFF2-40B4-BE49-F238E27FC236}">
                  <a16:creationId xmlns:a16="http://schemas.microsoft.com/office/drawing/2014/main" id="{D310E326-23DC-42EF-8C55-8990CF68495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426545" y="1523129"/>
              <a:ext cx="260934" cy="260934"/>
            </a:xfrm>
            <a:prstGeom prst="rect">
              <a:avLst/>
            </a:prstGeom>
          </p:spPr>
        </p:pic>
        <p:sp>
          <p:nvSpPr>
            <p:cNvPr id="87" name="正方形/長方形 86">
              <a:extLst>
                <a:ext uri="{FF2B5EF4-FFF2-40B4-BE49-F238E27FC236}">
                  <a16:creationId xmlns:a16="http://schemas.microsoft.com/office/drawing/2014/main" id="{7F4356E5-1CBF-647A-1514-2A2C01401EFD}"/>
                </a:ext>
              </a:extLst>
            </p:cNvPr>
            <p:cNvSpPr/>
            <p:nvPr/>
          </p:nvSpPr>
          <p:spPr>
            <a:xfrm>
              <a:off x="1586185" y="1558556"/>
              <a:ext cx="1612497" cy="19008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rgbClr val="000000"/>
                  </a:solidFill>
                  <a:latin typeface="+mn-ea"/>
                </a:rPr>
                <a:t>各種申請情報</a:t>
              </a:r>
              <a:endParaRPr kumimoji="1" lang="en-US" altLang="ja-JP" sz="500" b="1" dirty="0">
                <a:solidFill>
                  <a:srgbClr val="000000"/>
                </a:solidFill>
                <a:latin typeface="+mn-ea"/>
              </a:endParaRPr>
            </a:p>
            <a:p>
              <a:r>
                <a:rPr kumimoji="1" lang="en-US" altLang="ja-JP" sz="500" b="1" dirty="0">
                  <a:solidFill>
                    <a:srgbClr val="000000"/>
                  </a:solidFill>
                  <a:latin typeface="+mn-ea"/>
                </a:rPr>
                <a:t>(</a:t>
              </a:r>
              <a:r>
                <a:rPr kumimoji="1" lang="ja-JP" altLang="en-US" sz="500" b="1" dirty="0">
                  <a:solidFill>
                    <a:srgbClr val="000000"/>
                  </a:solidFill>
                  <a:latin typeface="+mn-ea"/>
                </a:rPr>
                <a:t>異動届出書、特徴切替申請、所在地変更申請等</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cxnSp>
          <p:nvCxnSpPr>
            <p:cNvPr id="88" name="直線矢印コネクタ 87">
              <a:extLst>
                <a:ext uri="{FF2B5EF4-FFF2-40B4-BE49-F238E27FC236}">
                  <a16:creationId xmlns:a16="http://schemas.microsoft.com/office/drawing/2014/main" id="{7B06F38C-66E5-963C-38D6-1ADB9D4C9315}"/>
                </a:ext>
              </a:extLst>
            </p:cNvPr>
            <p:cNvCxnSpPr>
              <a:cxnSpLocks/>
              <a:endCxn id="84" idx="1"/>
            </p:cNvCxnSpPr>
            <p:nvPr/>
          </p:nvCxnSpPr>
          <p:spPr>
            <a:xfrm>
              <a:off x="1076093" y="1653596"/>
              <a:ext cx="35045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cxnSp>
        <p:nvCxnSpPr>
          <p:cNvPr id="101" name="直線矢印コネクタ 100">
            <a:extLst>
              <a:ext uri="{FF2B5EF4-FFF2-40B4-BE49-F238E27FC236}">
                <a16:creationId xmlns:a16="http://schemas.microsoft.com/office/drawing/2014/main" id="{E23E1E04-026E-EF38-9AD5-D324563C4E8D}"/>
              </a:ext>
            </a:extLst>
          </p:cNvPr>
          <p:cNvCxnSpPr>
            <a:cxnSpLocks/>
            <a:stCxn id="187" idx="2"/>
            <a:endCxn id="206" idx="1"/>
          </p:cNvCxnSpPr>
          <p:nvPr/>
        </p:nvCxnSpPr>
        <p:spPr>
          <a:xfrm>
            <a:off x="7361969" y="3418595"/>
            <a:ext cx="1299" cy="121586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3" name="楕円 102">
            <a:extLst>
              <a:ext uri="{FF2B5EF4-FFF2-40B4-BE49-F238E27FC236}">
                <a16:creationId xmlns:a16="http://schemas.microsoft.com/office/drawing/2014/main" id="{D13075CC-65CC-A5E8-6649-B4ECE7F17463}"/>
              </a:ext>
            </a:extLst>
          </p:cNvPr>
          <p:cNvSpPr/>
          <p:nvPr/>
        </p:nvSpPr>
        <p:spPr>
          <a:xfrm>
            <a:off x="8138901" y="227706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a:extLst>
              <a:ext uri="{FF2B5EF4-FFF2-40B4-BE49-F238E27FC236}">
                <a16:creationId xmlns:a16="http://schemas.microsoft.com/office/drawing/2014/main" id="{17157402-65B2-3EB0-34AA-F2A06AFE4DD3}"/>
              </a:ext>
            </a:extLst>
          </p:cNvPr>
          <p:cNvSpPr/>
          <p:nvPr/>
        </p:nvSpPr>
        <p:spPr>
          <a:xfrm>
            <a:off x="7993856" y="257418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終了</a:t>
            </a:r>
          </a:p>
        </p:txBody>
      </p:sp>
      <p:cxnSp>
        <p:nvCxnSpPr>
          <p:cNvPr id="114" name="直線矢印コネクタ 113">
            <a:extLst>
              <a:ext uri="{FF2B5EF4-FFF2-40B4-BE49-F238E27FC236}">
                <a16:creationId xmlns:a16="http://schemas.microsoft.com/office/drawing/2014/main" id="{0BEE43BA-7541-2B2F-DC8B-0A15CBADAD53}"/>
              </a:ext>
            </a:extLst>
          </p:cNvPr>
          <p:cNvCxnSpPr>
            <a:cxnSpLocks/>
            <a:stCxn id="74" idx="3"/>
            <a:endCxn id="105" idx="1"/>
          </p:cNvCxnSpPr>
          <p:nvPr/>
        </p:nvCxnSpPr>
        <p:spPr>
          <a:xfrm>
            <a:off x="4470877" y="2429822"/>
            <a:ext cx="8218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 name="直線矢印コネクタ 2">
            <a:extLst>
              <a:ext uri="{FF2B5EF4-FFF2-40B4-BE49-F238E27FC236}">
                <a16:creationId xmlns:a16="http://schemas.microsoft.com/office/drawing/2014/main" id="{AA80E9A2-F5D2-6EED-7287-C6A723A7A03B}"/>
              </a:ext>
            </a:extLst>
          </p:cNvPr>
          <p:cNvCxnSpPr>
            <a:cxnSpLocks/>
            <a:stCxn id="29" idx="3"/>
            <a:endCxn id="74" idx="1"/>
          </p:cNvCxnSpPr>
          <p:nvPr/>
        </p:nvCxnSpPr>
        <p:spPr>
          <a:xfrm>
            <a:off x="2031343" y="2429822"/>
            <a:ext cx="184365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 name="直線矢印コネクタ 48">
            <a:extLst>
              <a:ext uri="{FF2B5EF4-FFF2-40B4-BE49-F238E27FC236}">
                <a16:creationId xmlns:a16="http://schemas.microsoft.com/office/drawing/2014/main" id="{092566B6-1609-978F-D209-79775397640E}"/>
              </a:ext>
            </a:extLst>
          </p:cNvPr>
          <p:cNvCxnSpPr>
            <a:cxnSpLocks/>
            <a:stCxn id="29" idx="2"/>
            <a:endCxn id="63" idx="1"/>
          </p:cNvCxnSpPr>
          <p:nvPr/>
        </p:nvCxnSpPr>
        <p:spPr>
          <a:xfrm rot="16200000" flipH="1">
            <a:off x="1332463" y="3093720"/>
            <a:ext cx="1271033" cy="21724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8" name="正方形/長方形 27">
            <a:extLst>
              <a:ext uri="{FF2B5EF4-FFF2-40B4-BE49-F238E27FC236}">
                <a16:creationId xmlns:a16="http://schemas.microsoft.com/office/drawing/2014/main" id="{21029145-8C8E-B823-9336-6D1F9088D9AF}"/>
              </a:ext>
            </a:extLst>
          </p:cNvPr>
          <p:cNvSpPr/>
          <p:nvPr/>
        </p:nvSpPr>
        <p:spPr>
          <a:xfrm>
            <a:off x="1200932" y="2939769"/>
            <a:ext cx="131685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帳票</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
        <p:nvSpPr>
          <p:cNvPr id="29" name="ひし形 28">
            <a:extLst>
              <a:ext uri="{FF2B5EF4-FFF2-40B4-BE49-F238E27FC236}">
                <a16:creationId xmlns:a16="http://schemas.microsoft.com/office/drawing/2014/main" id="{06F3D1F4-3486-317F-D037-C391C41D3ABD}"/>
              </a:ext>
            </a:extLst>
          </p:cNvPr>
          <p:cNvSpPr/>
          <p:nvPr/>
        </p:nvSpPr>
        <p:spPr>
          <a:xfrm>
            <a:off x="1687372" y="2292819"/>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119" name="グループ化 118">
            <a:extLst>
              <a:ext uri="{FF2B5EF4-FFF2-40B4-BE49-F238E27FC236}">
                <a16:creationId xmlns:a16="http://schemas.microsoft.com/office/drawing/2014/main" id="{F83CF2F9-A259-6575-B8F7-85D6E9E4345A}"/>
              </a:ext>
            </a:extLst>
          </p:cNvPr>
          <p:cNvGrpSpPr/>
          <p:nvPr/>
        </p:nvGrpSpPr>
        <p:grpSpPr>
          <a:xfrm>
            <a:off x="3035996" y="3603483"/>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C4892E08-3095-F63F-F276-9F2BCED81F7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E988D239-8D86-06CB-1E0C-9B48B58E34C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特別徴収義務者</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情報等更新</a:t>
              </a:r>
            </a:p>
          </p:txBody>
        </p:sp>
      </p:grpSp>
      <p:grpSp>
        <p:nvGrpSpPr>
          <p:cNvPr id="123" name="グループ化 122">
            <a:extLst>
              <a:ext uri="{FF2B5EF4-FFF2-40B4-BE49-F238E27FC236}">
                <a16:creationId xmlns:a16="http://schemas.microsoft.com/office/drawing/2014/main" id="{905A818C-E598-CC1B-4501-4803BF739665}"/>
              </a:ext>
            </a:extLst>
          </p:cNvPr>
          <p:cNvGrpSpPr/>
          <p:nvPr/>
        </p:nvGrpSpPr>
        <p:grpSpPr>
          <a:xfrm>
            <a:off x="3046120" y="4634462"/>
            <a:ext cx="575637" cy="451948"/>
            <a:chOff x="5274238" y="5435536"/>
            <a:chExt cx="439201" cy="345439"/>
          </a:xfrm>
        </p:grpSpPr>
        <p:sp>
          <p:nvSpPr>
            <p:cNvPr id="124" name="フローチャート: 磁気ディスク 123">
              <a:extLst>
                <a:ext uri="{FF2B5EF4-FFF2-40B4-BE49-F238E27FC236}">
                  <a16:creationId xmlns:a16="http://schemas.microsoft.com/office/drawing/2014/main" id="{2AA61214-8829-FB07-A0DF-63730015077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26" name="円弧 125">
              <a:extLst>
                <a:ext uri="{FF2B5EF4-FFF2-40B4-BE49-F238E27FC236}">
                  <a16:creationId xmlns:a16="http://schemas.microsoft.com/office/drawing/2014/main" id="{CDE34D3E-40D9-2896-E37C-10E152CDF99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7" name="円弧 126">
              <a:extLst>
                <a:ext uri="{FF2B5EF4-FFF2-40B4-BE49-F238E27FC236}">
                  <a16:creationId xmlns:a16="http://schemas.microsoft.com/office/drawing/2014/main" id="{D3248622-6183-AFD8-72DA-950F2F107B8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2" name="グループ化 141">
            <a:extLst>
              <a:ext uri="{FF2B5EF4-FFF2-40B4-BE49-F238E27FC236}">
                <a16:creationId xmlns:a16="http://schemas.microsoft.com/office/drawing/2014/main" id="{EFEA832C-B2E0-B3DC-DA15-25FE0B216EF4}"/>
              </a:ext>
            </a:extLst>
          </p:cNvPr>
          <p:cNvGrpSpPr/>
          <p:nvPr/>
        </p:nvGrpSpPr>
        <p:grpSpPr>
          <a:xfrm>
            <a:off x="3464712" y="5026334"/>
            <a:ext cx="752658" cy="404654"/>
            <a:chOff x="2261244" y="4907280"/>
            <a:chExt cx="752658" cy="404654"/>
          </a:xfrm>
        </p:grpSpPr>
        <p:cxnSp>
          <p:nvCxnSpPr>
            <p:cNvPr id="146" name="直線矢印コネクタ 145">
              <a:extLst>
                <a:ext uri="{FF2B5EF4-FFF2-40B4-BE49-F238E27FC236}">
                  <a16:creationId xmlns:a16="http://schemas.microsoft.com/office/drawing/2014/main" id="{AD31D25E-BCCC-6CD1-6FEA-128B7677DAB9}"/>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7" name="グループ化 146">
              <a:extLst>
                <a:ext uri="{FF2B5EF4-FFF2-40B4-BE49-F238E27FC236}">
                  <a16:creationId xmlns:a16="http://schemas.microsoft.com/office/drawing/2014/main" id="{2DA62517-283D-48A2-AB58-5CB2AAAE875E}"/>
                </a:ext>
              </a:extLst>
            </p:cNvPr>
            <p:cNvGrpSpPr/>
            <p:nvPr/>
          </p:nvGrpSpPr>
          <p:grpSpPr>
            <a:xfrm>
              <a:off x="2383864" y="5013166"/>
              <a:ext cx="69614" cy="298768"/>
              <a:chOff x="2439407" y="2962964"/>
              <a:chExt cx="69614" cy="428983"/>
            </a:xfrm>
          </p:grpSpPr>
          <p:cxnSp>
            <p:nvCxnSpPr>
              <p:cNvPr id="149" name="直線コネクタ 148">
                <a:extLst>
                  <a:ext uri="{FF2B5EF4-FFF2-40B4-BE49-F238E27FC236}">
                    <a16:creationId xmlns:a16="http://schemas.microsoft.com/office/drawing/2014/main" id="{1ABDD8FF-5DF4-BBCA-2D6E-6FE7A1FF8AD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50" name="直線コネクタ 149">
                <a:extLst>
                  <a:ext uri="{FF2B5EF4-FFF2-40B4-BE49-F238E27FC236}">
                    <a16:creationId xmlns:a16="http://schemas.microsoft.com/office/drawing/2014/main" id="{DBCAD249-C5EB-017F-5118-FD542A849D70}"/>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53" name="直線コネクタ 152">
                <a:extLst>
                  <a:ext uri="{FF2B5EF4-FFF2-40B4-BE49-F238E27FC236}">
                    <a16:creationId xmlns:a16="http://schemas.microsoft.com/office/drawing/2014/main" id="{DD2BF6B5-4FA1-E244-E511-A709C2F4E7F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8" name="正方形/長方形 147">
              <a:extLst>
                <a:ext uri="{FF2B5EF4-FFF2-40B4-BE49-F238E27FC236}">
                  <a16:creationId xmlns:a16="http://schemas.microsoft.com/office/drawing/2014/main" id="{3F166BF3-4354-7EB1-23C2-23A2B78C6E66}"/>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56" name="グループ化 155">
            <a:extLst>
              <a:ext uri="{FF2B5EF4-FFF2-40B4-BE49-F238E27FC236}">
                <a16:creationId xmlns:a16="http://schemas.microsoft.com/office/drawing/2014/main" id="{AEDEC0AC-271F-CBC5-D09B-239C46122F02}"/>
              </a:ext>
            </a:extLst>
          </p:cNvPr>
          <p:cNvGrpSpPr/>
          <p:nvPr/>
        </p:nvGrpSpPr>
        <p:grpSpPr>
          <a:xfrm>
            <a:off x="3885117" y="4634462"/>
            <a:ext cx="575637" cy="451948"/>
            <a:chOff x="5274238" y="5435536"/>
            <a:chExt cx="439201" cy="345439"/>
          </a:xfrm>
        </p:grpSpPr>
        <p:sp>
          <p:nvSpPr>
            <p:cNvPr id="157" name="フローチャート: 磁気ディスク 156">
              <a:extLst>
                <a:ext uri="{FF2B5EF4-FFF2-40B4-BE49-F238E27FC236}">
                  <a16:creationId xmlns:a16="http://schemas.microsoft.com/office/drawing/2014/main" id="{B639FD75-7EC5-1CC8-624B-F4C3C046618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58" name="円弧 157">
              <a:extLst>
                <a:ext uri="{FF2B5EF4-FFF2-40B4-BE49-F238E27FC236}">
                  <a16:creationId xmlns:a16="http://schemas.microsoft.com/office/drawing/2014/main" id="{137935F9-EBB1-EC84-EA94-46B56A03B35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61" name="円弧 160">
              <a:extLst>
                <a:ext uri="{FF2B5EF4-FFF2-40B4-BE49-F238E27FC236}">
                  <a16:creationId xmlns:a16="http://schemas.microsoft.com/office/drawing/2014/main" id="{80845E64-499E-B901-D0E1-9B2CD4C7240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62" name="グループ化 161">
            <a:extLst>
              <a:ext uri="{FF2B5EF4-FFF2-40B4-BE49-F238E27FC236}">
                <a16:creationId xmlns:a16="http://schemas.microsoft.com/office/drawing/2014/main" id="{F96155FA-E47C-0FDD-5774-3F20DFE55CB8}"/>
              </a:ext>
            </a:extLst>
          </p:cNvPr>
          <p:cNvGrpSpPr/>
          <p:nvPr/>
        </p:nvGrpSpPr>
        <p:grpSpPr>
          <a:xfrm>
            <a:off x="4305791" y="5026334"/>
            <a:ext cx="752658" cy="404654"/>
            <a:chOff x="2261244" y="4907280"/>
            <a:chExt cx="752658" cy="404654"/>
          </a:xfrm>
        </p:grpSpPr>
        <p:cxnSp>
          <p:nvCxnSpPr>
            <p:cNvPr id="163" name="直線矢印コネクタ 162">
              <a:extLst>
                <a:ext uri="{FF2B5EF4-FFF2-40B4-BE49-F238E27FC236}">
                  <a16:creationId xmlns:a16="http://schemas.microsoft.com/office/drawing/2014/main" id="{F0DEBE33-7981-4A1F-00A3-325B130D5450}"/>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4" name="グループ化 163">
              <a:extLst>
                <a:ext uri="{FF2B5EF4-FFF2-40B4-BE49-F238E27FC236}">
                  <a16:creationId xmlns:a16="http://schemas.microsoft.com/office/drawing/2014/main" id="{9F09EA3F-CD3B-16E0-545B-04CE27CD4826}"/>
                </a:ext>
              </a:extLst>
            </p:cNvPr>
            <p:cNvGrpSpPr/>
            <p:nvPr/>
          </p:nvGrpSpPr>
          <p:grpSpPr>
            <a:xfrm>
              <a:off x="2383864" y="5013166"/>
              <a:ext cx="69614" cy="298768"/>
              <a:chOff x="2439407" y="2962964"/>
              <a:chExt cx="69614" cy="428983"/>
            </a:xfrm>
          </p:grpSpPr>
          <p:cxnSp>
            <p:nvCxnSpPr>
              <p:cNvPr id="166" name="直線コネクタ 165">
                <a:extLst>
                  <a:ext uri="{FF2B5EF4-FFF2-40B4-BE49-F238E27FC236}">
                    <a16:creationId xmlns:a16="http://schemas.microsoft.com/office/drawing/2014/main" id="{A1C11CAB-42CE-1F59-0436-8DA51974E97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7" name="直線コネクタ 166">
                <a:extLst>
                  <a:ext uri="{FF2B5EF4-FFF2-40B4-BE49-F238E27FC236}">
                    <a16:creationId xmlns:a16="http://schemas.microsoft.com/office/drawing/2014/main" id="{A7A4CBA3-75E3-B9AD-FC66-4806FC988D3F}"/>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8" name="直線コネクタ 167">
                <a:extLst>
                  <a:ext uri="{FF2B5EF4-FFF2-40B4-BE49-F238E27FC236}">
                    <a16:creationId xmlns:a16="http://schemas.microsoft.com/office/drawing/2014/main" id="{A72EC17F-5A7D-530B-0EC9-10EBAAFC17E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5" name="正方形/長方形 164">
              <a:extLst>
                <a:ext uri="{FF2B5EF4-FFF2-40B4-BE49-F238E27FC236}">
                  <a16:creationId xmlns:a16="http://schemas.microsoft.com/office/drawing/2014/main" id="{0FCE8FAA-F739-8521-2DE8-7A154B5CD72F}"/>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92" name="直線矢印コネクタ 191">
            <a:extLst>
              <a:ext uri="{FF2B5EF4-FFF2-40B4-BE49-F238E27FC236}">
                <a16:creationId xmlns:a16="http://schemas.microsoft.com/office/drawing/2014/main" id="{FF3EBF81-1AC6-BE97-6DEF-A0FE65A8F593}"/>
              </a:ext>
            </a:extLst>
          </p:cNvPr>
          <p:cNvCxnSpPr>
            <a:cxnSpLocks/>
            <a:stCxn id="63" idx="3"/>
            <a:endCxn id="121" idx="1"/>
          </p:cNvCxnSpPr>
          <p:nvPr/>
        </p:nvCxnSpPr>
        <p:spPr>
          <a:xfrm>
            <a:off x="2664015" y="3837858"/>
            <a:ext cx="3719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1" name="直線矢印コネクタ 200">
            <a:extLst>
              <a:ext uri="{FF2B5EF4-FFF2-40B4-BE49-F238E27FC236}">
                <a16:creationId xmlns:a16="http://schemas.microsoft.com/office/drawing/2014/main" id="{6D9A1ABD-0A1B-661D-AFFA-240549BBD655}"/>
              </a:ext>
            </a:extLst>
          </p:cNvPr>
          <p:cNvCxnSpPr>
            <a:cxnSpLocks/>
            <a:stCxn id="74" idx="2"/>
            <a:endCxn id="157" idx="1"/>
          </p:cNvCxnSpPr>
          <p:nvPr/>
        </p:nvCxnSpPr>
        <p:spPr>
          <a:xfrm>
            <a:off x="4172935" y="2664197"/>
            <a:ext cx="1299" cy="19702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04" name="直線矢印コネクタ 203">
            <a:extLst>
              <a:ext uri="{FF2B5EF4-FFF2-40B4-BE49-F238E27FC236}">
                <a16:creationId xmlns:a16="http://schemas.microsoft.com/office/drawing/2014/main" id="{FD1AEA36-18A1-97B5-ABAD-150A23F0A78D}"/>
              </a:ext>
            </a:extLst>
          </p:cNvPr>
          <p:cNvCxnSpPr>
            <a:cxnSpLocks/>
            <a:stCxn id="121" idx="2"/>
            <a:endCxn id="124" idx="1"/>
          </p:cNvCxnSpPr>
          <p:nvPr/>
        </p:nvCxnSpPr>
        <p:spPr>
          <a:xfrm>
            <a:off x="3333938" y="4072233"/>
            <a:ext cx="1299" cy="56222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19" name="正方形/長方形 218">
            <a:extLst>
              <a:ext uri="{FF2B5EF4-FFF2-40B4-BE49-F238E27FC236}">
                <a16:creationId xmlns:a16="http://schemas.microsoft.com/office/drawing/2014/main" id="{CF6B9544-DB51-9E1A-4FBB-C314850429ED}"/>
              </a:ext>
            </a:extLst>
          </p:cNvPr>
          <p:cNvSpPr/>
          <p:nvPr/>
        </p:nvSpPr>
        <p:spPr>
          <a:xfrm>
            <a:off x="1457659" y="203175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err="1">
                <a:solidFill>
                  <a:schemeClr val="tx1"/>
                </a:solidFill>
                <a:latin typeface="+mn-ea"/>
              </a:rPr>
              <a:t>eLTAX</a:t>
            </a:r>
            <a:r>
              <a:rPr kumimoji="1" lang="ja-JP" altLang="en-US" sz="600" b="1" dirty="0">
                <a:solidFill>
                  <a:schemeClr val="tx1"/>
                </a:solidFill>
                <a:latin typeface="+mn-ea"/>
              </a:rPr>
              <a:t>経由か否か</a:t>
            </a:r>
          </a:p>
        </p:txBody>
      </p:sp>
      <p:grpSp>
        <p:nvGrpSpPr>
          <p:cNvPr id="2" name="グループ化 1">
            <a:extLst>
              <a:ext uri="{FF2B5EF4-FFF2-40B4-BE49-F238E27FC236}">
                <a16:creationId xmlns:a16="http://schemas.microsoft.com/office/drawing/2014/main" id="{DBC9D872-1A05-8A22-3C32-A6720F5E45FB}"/>
              </a:ext>
            </a:extLst>
          </p:cNvPr>
          <p:cNvGrpSpPr/>
          <p:nvPr/>
        </p:nvGrpSpPr>
        <p:grpSpPr>
          <a:xfrm>
            <a:off x="926339" y="2276822"/>
            <a:ext cx="306000" cy="306000"/>
            <a:chOff x="8420362" y="5457393"/>
            <a:chExt cx="182044" cy="182044"/>
          </a:xfrm>
        </p:grpSpPr>
        <p:sp>
          <p:nvSpPr>
            <p:cNvPr id="27" name="楕円 26">
              <a:extLst>
                <a:ext uri="{FF2B5EF4-FFF2-40B4-BE49-F238E27FC236}">
                  <a16:creationId xmlns:a16="http://schemas.microsoft.com/office/drawing/2014/main" id="{66A72DC5-5644-FC03-FDFF-95B1AE690BF4}"/>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30" name="グラフィックス 29" descr="封筒 枠線">
              <a:extLst>
                <a:ext uri="{FF2B5EF4-FFF2-40B4-BE49-F238E27FC236}">
                  <a16:creationId xmlns:a16="http://schemas.microsoft.com/office/drawing/2014/main" id="{04154019-F8CB-4FC9-9F4F-91A53AEBFDC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grpSp>
        <p:nvGrpSpPr>
          <p:cNvPr id="37" name="グループ化 36">
            <a:extLst>
              <a:ext uri="{FF2B5EF4-FFF2-40B4-BE49-F238E27FC236}">
                <a16:creationId xmlns:a16="http://schemas.microsoft.com/office/drawing/2014/main" id="{124013DB-E549-1935-BFAB-8814C89753AF}"/>
              </a:ext>
            </a:extLst>
          </p:cNvPr>
          <p:cNvGrpSpPr/>
          <p:nvPr/>
        </p:nvGrpSpPr>
        <p:grpSpPr>
          <a:xfrm>
            <a:off x="2076600" y="3609102"/>
            <a:ext cx="587415" cy="457512"/>
            <a:chOff x="5266944" y="2798826"/>
            <a:chExt cx="455771" cy="301859"/>
          </a:xfrm>
        </p:grpSpPr>
        <p:sp>
          <p:nvSpPr>
            <p:cNvPr id="63" name="四角形: 角を丸くする 62">
              <a:extLst>
                <a:ext uri="{FF2B5EF4-FFF2-40B4-BE49-F238E27FC236}">
                  <a16:creationId xmlns:a16="http://schemas.microsoft.com/office/drawing/2014/main" id="{2245E322-8105-6C37-952B-46823ED3AB6C}"/>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届出等受領</a:t>
              </a:r>
            </a:p>
          </p:txBody>
        </p:sp>
        <p:pic>
          <p:nvPicPr>
            <p:cNvPr id="66" name="グラフィックス 65" descr="挙手 枠線">
              <a:extLst>
                <a:ext uri="{FF2B5EF4-FFF2-40B4-BE49-F238E27FC236}">
                  <a16:creationId xmlns:a16="http://schemas.microsoft.com/office/drawing/2014/main" id="{4F993AEE-83A4-56A2-8333-AAFD74FAE0F1}"/>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79" name="グループ化 78">
            <a:extLst>
              <a:ext uri="{FF2B5EF4-FFF2-40B4-BE49-F238E27FC236}">
                <a16:creationId xmlns:a16="http://schemas.microsoft.com/office/drawing/2014/main" id="{59EE3B74-F412-1516-D5AB-C180F16DD159}"/>
              </a:ext>
            </a:extLst>
          </p:cNvPr>
          <p:cNvGrpSpPr/>
          <p:nvPr/>
        </p:nvGrpSpPr>
        <p:grpSpPr>
          <a:xfrm>
            <a:off x="5292757" y="2195447"/>
            <a:ext cx="595884" cy="468750"/>
            <a:chOff x="2420174" y="2805910"/>
            <a:chExt cx="595884" cy="468750"/>
          </a:xfrm>
        </p:grpSpPr>
        <p:pic>
          <p:nvPicPr>
            <p:cNvPr id="85" name="グラフィックス 84" descr="ユーザー 枠線">
              <a:extLst>
                <a:ext uri="{FF2B5EF4-FFF2-40B4-BE49-F238E27FC236}">
                  <a16:creationId xmlns:a16="http://schemas.microsoft.com/office/drawing/2014/main" id="{3BF6B7E4-3A5E-F273-BB7A-04A5587D6B5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05" name="四角形: 角を丸くする 104">
              <a:extLst>
                <a:ext uri="{FF2B5EF4-FFF2-40B4-BE49-F238E27FC236}">
                  <a16:creationId xmlns:a16="http://schemas.microsoft.com/office/drawing/2014/main" id="{032C13E7-FB7D-C1A0-E619-9EB8EC3A4C2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en-US" altLang="ja-JP" sz="500" b="1" dirty="0" err="1">
                  <a:solidFill>
                    <a:srgbClr val="000000"/>
                  </a:solidFill>
                  <a:latin typeface="+mn-ea"/>
                </a:rPr>
                <a:t>eLTAX</a:t>
              </a:r>
              <a:r>
                <a:rPr kumimoji="1" lang="ja-JP" altLang="en-US" sz="500" b="1" dirty="0">
                  <a:solidFill>
                    <a:srgbClr val="000000"/>
                  </a:solidFill>
                  <a:latin typeface="+mn-ea"/>
                </a:rPr>
                <a:t>データ</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一括更新</a:t>
              </a:r>
            </a:p>
          </p:txBody>
        </p:sp>
      </p:grpSp>
      <p:cxnSp>
        <p:nvCxnSpPr>
          <p:cNvPr id="129" name="直線矢印コネクタ 128">
            <a:extLst>
              <a:ext uri="{FF2B5EF4-FFF2-40B4-BE49-F238E27FC236}">
                <a16:creationId xmlns:a16="http://schemas.microsoft.com/office/drawing/2014/main" id="{FEBF2B57-C37F-DDF4-9C10-DE435A4C8821}"/>
              </a:ext>
            </a:extLst>
          </p:cNvPr>
          <p:cNvCxnSpPr>
            <a:cxnSpLocks/>
            <a:stCxn id="132" idx="3"/>
            <a:endCxn id="103" idx="2"/>
          </p:cNvCxnSpPr>
          <p:nvPr/>
        </p:nvCxnSpPr>
        <p:spPr>
          <a:xfrm>
            <a:off x="6649308" y="2429822"/>
            <a:ext cx="148959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F8892AAB-3D42-A5A8-CF6E-6AE61AD94C1B}"/>
              </a:ext>
            </a:extLst>
          </p:cNvPr>
          <p:cNvSpPr/>
          <p:nvPr/>
        </p:nvSpPr>
        <p:spPr>
          <a:xfrm>
            <a:off x="7184602" y="2321600"/>
            <a:ext cx="419005"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cxnSp>
        <p:nvCxnSpPr>
          <p:cNvPr id="131" name="直線矢印コネクタ 48">
            <a:extLst>
              <a:ext uri="{FF2B5EF4-FFF2-40B4-BE49-F238E27FC236}">
                <a16:creationId xmlns:a16="http://schemas.microsoft.com/office/drawing/2014/main" id="{71B6A3C9-B431-169F-06D1-D0B2A48C8E97}"/>
              </a:ext>
            </a:extLst>
          </p:cNvPr>
          <p:cNvCxnSpPr>
            <a:cxnSpLocks/>
            <a:stCxn id="132" idx="2"/>
            <a:endCxn id="187" idx="1"/>
          </p:cNvCxnSpPr>
          <p:nvPr/>
        </p:nvCxnSpPr>
        <p:spPr>
          <a:xfrm rot="16200000" flipH="1">
            <a:off x="6461978" y="2582170"/>
            <a:ext cx="617395" cy="586704"/>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32" name="ひし形 131">
            <a:extLst>
              <a:ext uri="{FF2B5EF4-FFF2-40B4-BE49-F238E27FC236}">
                <a16:creationId xmlns:a16="http://schemas.microsoft.com/office/drawing/2014/main" id="{A3DF4FF1-8F4F-9F5A-FBBF-561CF224B468}"/>
              </a:ext>
            </a:extLst>
          </p:cNvPr>
          <p:cNvSpPr/>
          <p:nvPr/>
        </p:nvSpPr>
        <p:spPr>
          <a:xfrm>
            <a:off x="6305337" y="2292819"/>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33" name="正方形/長方形 132">
            <a:extLst>
              <a:ext uri="{FF2B5EF4-FFF2-40B4-BE49-F238E27FC236}">
                <a16:creationId xmlns:a16="http://schemas.microsoft.com/office/drawing/2014/main" id="{484DD51B-778B-78C7-B09D-67C25E3B4A77}"/>
              </a:ext>
            </a:extLst>
          </p:cNvPr>
          <p:cNvSpPr/>
          <p:nvPr/>
        </p:nvSpPr>
        <p:spPr>
          <a:xfrm>
            <a:off x="6075624" y="203175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納期特例の申請に該当するか</a:t>
            </a:r>
          </a:p>
        </p:txBody>
      </p:sp>
      <p:grpSp>
        <p:nvGrpSpPr>
          <p:cNvPr id="172" name="グループ化 171">
            <a:extLst>
              <a:ext uri="{FF2B5EF4-FFF2-40B4-BE49-F238E27FC236}">
                <a16:creationId xmlns:a16="http://schemas.microsoft.com/office/drawing/2014/main" id="{82D5F5D0-0401-8C8F-4810-68BA6D3EE0E7}"/>
              </a:ext>
            </a:extLst>
          </p:cNvPr>
          <p:cNvGrpSpPr/>
          <p:nvPr/>
        </p:nvGrpSpPr>
        <p:grpSpPr>
          <a:xfrm>
            <a:off x="7064027" y="2949845"/>
            <a:ext cx="595884" cy="468750"/>
            <a:chOff x="2420174" y="2805910"/>
            <a:chExt cx="595884" cy="468750"/>
          </a:xfrm>
        </p:grpSpPr>
        <p:pic>
          <p:nvPicPr>
            <p:cNvPr id="186" name="グラフィックス 185" descr="ユーザー 枠線">
              <a:extLst>
                <a:ext uri="{FF2B5EF4-FFF2-40B4-BE49-F238E27FC236}">
                  <a16:creationId xmlns:a16="http://schemas.microsoft.com/office/drawing/2014/main" id="{82A4D902-EB73-EBCC-DA82-47D9DC15D6A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87" name="四角形: 角を丸くする 186">
              <a:extLst>
                <a:ext uri="{FF2B5EF4-FFF2-40B4-BE49-F238E27FC236}">
                  <a16:creationId xmlns:a16="http://schemas.microsoft.com/office/drawing/2014/main" id="{BCB78B1A-36AD-B958-F438-A0C8D1AEC81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納期特例情報管理</a:t>
              </a:r>
            </a:p>
          </p:txBody>
        </p:sp>
      </p:grpSp>
      <p:grpSp>
        <p:nvGrpSpPr>
          <p:cNvPr id="188" name="グループ化 187">
            <a:extLst>
              <a:ext uri="{FF2B5EF4-FFF2-40B4-BE49-F238E27FC236}">
                <a16:creationId xmlns:a16="http://schemas.microsoft.com/office/drawing/2014/main" id="{D9AF146E-4F73-E834-C966-1E75E7F660A5}"/>
              </a:ext>
            </a:extLst>
          </p:cNvPr>
          <p:cNvGrpSpPr/>
          <p:nvPr/>
        </p:nvGrpSpPr>
        <p:grpSpPr>
          <a:xfrm>
            <a:off x="5302881" y="4634462"/>
            <a:ext cx="575637" cy="451948"/>
            <a:chOff x="5274238" y="5435536"/>
            <a:chExt cx="439201" cy="345439"/>
          </a:xfrm>
        </p:grpSpPr>
        <p:sp>
          <p:nvSpPr>
            <p:cNvPr id="190" name="フローチャート: 磁気ディスク 189">
              <a:extLst>
                <a:ext uri="{FF2B5EF4-FFF2-40B4-BE49-F238E27FC236}">
                  <a16:creationId xmlns:a16="http://schemas.microsoft.com/office/drawing/2014/main" id="{B2E032C7-85BF-8433-52CB-220C4C75BC7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91" name="円弧 190">
              <a:extLst>
                <a:ext uri="{FF2B5EF4-FFF2-40B4-BE49-F238E27FC236}">
                  <a16:creationId xmlns:a16="http://schemas.microsoft.com/office/drawing/2014/main" id="{19A8BF17-7577-7DDD-C81F-BFFC229DFC6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93" name="円弧 192">
              <a:extLst>
                <a:ext uri="{FF2B5EF4-FFF2-40B4-BE49-F238E27FC236}">
                  <a16:creationId xmlns:a16="http://schemas.microsoft.com/office/drawing/2014/main" id="{1CEBBEBD-AFA9-AD70-2CBE-E645E33E498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94" name="グループ化 193">
            <a:extLst>
              <a:ext uri="{FF2B5EF4-FFF2-40B4-BE49-F238E27FC236}">
                <a16:creationId xmlns:a16="http://schemas.microsoft.com/office/drawing/2014/main" id="{155CAD92-559E-F25E-CA62-0B0CB8AE120E}"/>
              </a:ext>
            </a:extLst>
          </p:cNvPr>
          <p:cNvGrpSpPr/>
          <p:nvPr/>
        </p:nvGrpSpPr>
        <p:grpSpPr>
          <a:xfrm>
            <a:off x="5726643" y="5026334"/>
            <a:ext cx="752658" cy="404654"/>
            <a:chOff x="2261244" y="4907280"/>
            <a:chExt cx="752658" cy="404654"/>
          </a:xfrm>
        </p:grpSpPr>
        <p:cxnSp>
          <p:nvCxnSpPr>
            <p:cNvPr id="196" name="直線矢印コネクタ 195">
              <a:extLst>
                <a:ext uri="{FF2B5EF4-FFF2-40B4-BE49-F238E27FC236}">
                  <a16:creationId xmlns:a16="http://schemas.microsoft.com/office/drawing/2014/main" id="{86269A9B-63C2-FB06-27A5-6EFB8070A8C5}"/>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7" name="グループ化 196">
              <a:extLst>
                <a:ext uri="{FF2B5EF4-FFF2-40B4-BE49-F238E27FC236}">
                  <a16:creationId xmlns:a16="http://schemas.microsoft.com/office/drawing/2014/main" id="{7D11E677-E541-9CEB-566D-BE0F0BCD64E2}"/>
                </a:ext>
              </a:extLst>
            </p:cNvPr>
            <p:cNvGrpSpPr/>
            <p:nvPr/>
          </p:nvGrpSpPr>
          <p:grpSpPr>
            <a:xfrm>
              <a:off x="2383864" y="5013166"/>
              <a:ext cx="69614" cy="298768"/>
              <a:chOff x="2439407" y="2962964"/>
              <a:chExt cx="69614" cy="428983"/>
            </a:xfrm>
          </p:grpSpPr>
          <p:cxnSp>
            <p:nvCxnSpPr>
              <p:cNvPr id="200" name="直線コネクタ 199">
                <a:extLst>
                  <a:ext uri="{FF2B5EF4-FFF2-40B4-BE49-F238E27FC236}">
                    <a16:creationId xmlns:a16="http://schemas.microsoft.com/office/drawing/2014/main" id="{29B81B5D-C357-5801-9078-B69D6E65958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02" name="直線コネクタ 201">
                <a:extLst>
                  <a:ext uri="{FF2B5EF4-FFF2-40B4-BE49-F238E27FC236}">
                    <a16:creationId xmlns:a16="http://schemas.microsoft.com/office/drawing/2014/main" id="{9E58FBC7-D81E-4236-B30A-09007C055B6A}"/>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03" name="直線コネクタ 202">
                <a:extLst>
                  <a:ext uri="{FF2B5EF4-FFF2-40B4-BE49-F238E27FC236}">
                    <a16:creationId xmlns:a16="http://schemas.microsoft.com/office/drawing/2014/main" id="{6F4CD40B-95E9-C35A-0AF7-BFFCA4DC42A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9" name="正方形/長方形 198">
              <a:extLst>
                <a:ext uri="{FF2B5EF4-FFF2-40B4-BE49-F238E27FC236}">
                  <a16:creationId xmlns:a16="http://schemas.microsoft.com/office/drawing/2014/main" id="{BE065872-D4D6-9E9B-5B59-4C0B6E4B6D55}"/>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205" name="グループ化 204">
            <a:extLst>
              <a:ext uri="{FF2B5EF4-FFF2-40B4-BE49-F238E27FC236}">
                <a16:creationId xmlns:a16="http://schemas.microsoft.com/office/drawing/2014/main" id="{8E4695B6-8856-2D81-5510-06D674E90F77}"/>
              </a:ext>
            </a:extLst>
          </p:cNvPr>
          <p:cNvGrpSpPr/>
          <p:nvPr/>
        </p:nvGrpSpPr>
        <p:grpSpPr>
          <a:xfrm>
            <a:off x="7074151" y="4634462"/>
            <a:ext cx="575637" cy="451948"/>
            <a:chOff x="5274238" y="5435536"/>
            <a:chExt cx="439201" cy="345439"/>
          </a:xfrm>
        </p:grpSpPr>
        <p:sp>
          <p:nvSpPr>
            <p:cNvPr id="206" name="フローチャート: 磁気ディスク 205">
              <a:extLst>
                <a:ext uri="{FF2B5EF4-FFF2-40B4-BE49-F238E27FC236}">
                  <a16:creationId xmlns:a16="http://schemas.microsoft.com/office/drawing/2014/main" id="{94DBF84C-77A9-91D6-2631-E59558ABA25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08" name="円弧 207">
              <a:extLst>
                <a:ext uri="{FF2B5EF4-FFF2-40B4-BE49-F238E27FC236}">
                  <a16:creationId xmlns:a16="http://schemas.microsoft.com/office/drawing/2014/main" id="{BAE54AF1-4F3F-202D-A362-6F5CE56DF62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9" name="円弧 208">
              <a:extLst>
                <a:ext uri="{FF2B5EF4-FFF2-40B4-BE49-F238E27FC236}">
                  <a16:creationId xmlns:a16="http://schemas.microsoft.com/office/drawing/2014/main" id="{0DE61017-1D07-EFAB-FC76-859608A7E0D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11" name="グループ化 210">
            <a:extLst>
              <a:ext uri="{FF2B5EF4-FFF2-40B4-BE49-F238E27FC236}">
                <a16:creationId xmlns:a16="http://schemas.microsoft.com/office/drawing/2014/main" id="{A2D0F7EE-1347-3C05-7351-BB150EA0A991}"/>
              </a:ext>
            </a:extLst>
          </p:cNvPr>
          <p:cNvGrpSpPr/>
          <p:nvPr/>
        </p:nvGrpSpPr>
        <p:grpSpPr>
          <a:xfrm>
            <a:off x="7501482" y="5026334"/>
            <a:ext cx="752658" cy="404654"/>
            <a:chOff x="2261244" y="4907280"/>
            <a:chExt cx="752658" cy="404654"/>
          </a:xfrm>
        </p:grpSpPr>
        <p:cxnSp>
          <p:nvCxnSpPr>
            <p:cNvPr id="212" name="直線矢印コネクタ 211">
              <a:extLst>
                <a:ext uri="{FF2B5EF4-FFF2-40B4-BE49-F238E27FC236}">
                  <a16:creationId xmlns:a16="http://schemas.microsoft.com/office/drawing/2014/main" id="{C287700C-2112-F19F-B9AA-1EF11C9EC1FE}"/>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13" name="グループ化 212">
              <a:extLst>
                <a:ext uri="{FF2B5EF4-FFF2-40B4-BE49-F238E27FC236}">
                  <a16:creationId xmlns:a16="http://schemas.microsoft.com/office/drawing/2014/main" id="{28BA97B1-ABF2-4816-F229-3A59BCD6E574}"/>
                </a:ext>
              </a:extLst>
            </p:cNvPr>
            <p:cNvGrpSpPr/>
            <p:nvPr/>
          </p:nvGrpSpPr>
          <p:grpSpPr>
            <a:xfrm>
              <a:off x="2383864" y="5013166"/>
              <a:ext cx="69614" cy="298768"/>
              <a:chOff x="2439407" y="2962964"/>
              <a:chExt cx="69614" cy="428983"/>
            </a:xfrm>
          </p:grpSpPr>
          <p:cxnSp>
            <p:nvCxnSpPr>
              <p:cNvPr id="215" name="直線コネクタ 214">
                <a:extLst>
                  <a:ext uri="{FF2B5EF4-FFF2-40B4-BE49-F238E27FC236}">
                    <a16:creationId xmlns:a16="http://schemas.microsoft.com/office/drawing/2014/main" id="{DEC13040-9203-72AD-2489-71B9DD7A849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16" name="直線コネクタ 215">
                <a:extLst>
                  <a:ext uri="{FF2B5EF4-FFF2-40B4-BE49-F238E27FC236}">
                    <a16:creationId xmlns:a16="http://schemas.microsoft.com/office/drawing/2014/main" id="{5392554B-324F-1AA4-3187-D37C27646487}"/>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17" name="直線コネクタ 216">
                <a:extLst>
                  <a:ext uri="{FF2B5EF4-FFF2-40B4-BE49-F238E27FC236}">
                    <a16:creationId xmlns:a16="http://schemas.microsoft.com/office/drawing/2014/main" id="{08408AE2-B44C-D0B3-9EF4-03FDD99DA9D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14" name="正方形/長方形 213">
              <a:extLst>
                <a:ext uri="{FF2B5EF4-FFF2-40B4-BE49-F238E27FC236}">
                  <a16:creationId xmlns:a16="http://schemas.microsoft.com/office/drawing/2014/main" id="{1B43499A-B786-3AA0-F145-90419304D88A}"/>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244" name="直線矢印コネクタ 48">
            <a:extLst>
              <a:ext uri="{FF2B5EF4-FFF2-40B4-BE49-F238E27FC236}">
                <a16:creationId xmlns:a16="http://schemas.microsoft.com/office/drawing/2014/main" id="{CD00438A-55C4-0749-691E-362B86871505}"/>
              </a:ext>
            </a:extLst>
          </p:cNvPr>
          <p:cNvCxnSpPr>
            <a:cxnSpLocks/>
            <a:stCxn id="187" idx="3"/>
            <a:endCxn id="103" idx="4"/>
          </p:cNvCxnSpPr>
          <p:nvPr/>
        </p:nvCxnSpPr>
        <p:spPr>
          <a:xfrm flipV="1">
            <a:off x="7659911" y="2582581"/>
            <a:ext cx="631749" cy="601639"/>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56" name="直線矢印コネクタ 255">
            <a:extLst>
              <a:ext uri="{FF2B5EF4-FFF2-40B4-BE49-F238E27FC236}">
                <a16:creationId xmlns:a16="http://schemas.microsoft.com/office/drawing/2014/main" id="{FFF52A0A-F7E4-CAA3-A719-1A0E8B2670E7}"/>
              </a:ext>
            </a:extLst>
          </p:cNvPr>
          <p:cNvCxnSpPr>
            <a:cxnSpLocks/>
            <a:stCxn id="105" idx="2"/>
            <a:endCxn id="190" idx="1"/>
          </p:cNvCxnSpPr>
          <p:nvPr/>
        </p:nvCxnSpPr>
        <p:spPr>
          <a:xfrm>
            <a:off x="5590699" y="2664197"/>
            <a:ext cx="1299" cy="19702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6" name="正方形/長方形 85">
            <a:extLst>
              <a:ext uri="{FF2B5EF4-FFF2-40B4-BE49-F238E27FC236}">
                <a16:creationId xmlns:a16="http://schemas.microsoft.com/office/drawing/2014/main" id="{AF7533DD-A395-27A1-6CF7-654387864520}"/>
              </a:ext>
            </a:extLst>
          </p:cNvPr>
          <p:cNvSpPr/>
          <p:nvPr/>
        </p:nvSpPr>
        <p:spPr>
          <a:xfrm>
            <a:off x="730733" y="1995035"/>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届出・申請</a:t>
            </a:r>
            <a:endParaRPr kumimoji="1" lang="en-US" altLang="ja-JP" sz="600" b="1" dirty="0">
              <a:solidFill>
                <a:schemeClr val="tx1"/>
              </a:solidFill>
              <a:latin typeface="+mn-ea"/>
            </a:endParaRPr>
          </a:p>
          <a:p>
            <a:pPr algn="ctr"/>
            <a:r>
              <a:rPr kumimoji="1" lang="en-US" altLang="ja-JP" sz="600" b="1" dirty="0">
                <a:solidFill>
                  <a:schemeClr val="tx1"/>
                </a:solidFill>
                <a:latin typeface="+mn-ea"/>
              </a:rPr>
              <a:t>(</a:t>
            </a:r>
            <a:r>
              <a:rPr kumimoji="1" lang="ja-JP" altLang="en-US" sz="600" b="1" dirty="0">
                <a:solidFill>
                  <a:schemeClr val="tx1"/>
                </a:solidFill>
                <a:latin typeface="+mn-ea"/>
              </a:rPr>
              <a:t>電子</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264" name="正方形/長方形 263">
            <a:extLst>
              <a:ext uri="{FF2B5EF4-FFF2-40B4-BE49-F238E27FC236}">
                <a16:creationId xmlns:a16="http://schemas.microsoft.com/office/drawing/2014/main" id="{B505F723-5125-37DC-5081-209256A410D4}"/>
              </a:ext>
            </a:extLst>
          </p:cNvPr>
          <p:cNvSpPr/>
          <p:nvPr/>
        </p:nvSpPr>
        <p:spPr>
          <a:xfrm>
            <a:off x="6303428" y="3077183"/>
            <a:ext cx="419005"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grpSp>
        <p:nvGrpSpPr>
          <p:cNvPr id="4" name="グループ化 3">
            <a:extLst>
              <a:ext uri="{FF2B5EF4-FFF2-40B4-BE49-F238E27FC236}">
                <a16:creationId xmlns:a16="http://schemas.microsoft.com/office/drawing/2014/main" id="{DA693B9F-90E9-C7C0-0AA5-67F83FFC136D}"/>
              </a:ext>
            </a:extLst>
          </p:cNvPr>
          <p:cNvGrpSpPr/>
          <p:nvPr/>
        </p:nvGrpSpPr>
        <p:grpSpPr>
          <a:xfrm>
            <a:off x="3631880" y="2429822"/>
            <a:ext cx="2673457" cy="1486614"/>
            <a:chOff x="3631880" y="2429822"/>
            <a:chExt cx="2673457" cy="1486614"/>
          </a:xfrm>
        </p:grpSpPr>
        <p:cxnSp>
          <p:nvCxnSpPr>
            <p:cNvPr id="198" name="直線矢印コネクタ 197">
              <a:extLst>
                <a:ext uri="{FF2B5EF4-FFF2-40B4-BE49-F238E27FC236}">
                  <a16:creationId xmlns:a16="http://schemas.microsoft.com/office/drawing/2014/main" id="{4A129795-45A0-7A85-AE4A-2DEC40E3F3E2}"/>
                </a:ext>
              </a:extLst>
            </p:cNvPr>
            <p:cNvCxnSpPr>
              <a:cxnSpLocks/>
              <a:stCxn id="121" idx="3"/>
              <a:endCxn id="132" idx="1"/>
            </p:cNvCxnSpPr>
            <p:nvPr/>
          </p:nvCxnSpPr>
          <p:spPr>
            <a:xfrm flipV="1">
              <a:off x="3631880" y="2429822"/>
              <a:ext cx="2673457" cy="1408036"/>
            </a:xfrm>
            <a:prstGeom prst="bentConnector3">
              <a:avLst>
                <a:gd name="adj1" fmla="val 9008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37" name="円弧 236">
              <a:extLst>
                <a:ext uri="{FF2B5EF4-FFF2-40B4-BE49-F238E27FC236}">
                  <a16:creationId xmlns:a16="http://schemas.microsoft.com/office/drawing/2014/main" id="{CA359CB3-6319-5AD9-21A8-6B6D77ED7D58}"/>
                </a:ext>
              </a:extLst>
            </p:cNvPr>
            <p:cNvSpPr/>
            <p:nvPr/>
          </p:nvSpPr>
          <p:spPr>
            <a:xfrm>
              <a:off x="4115529" y="3793779"/>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sp>
          <p:nvSpPr>
            <p:cNvPr id="265" name="円弧 264">
              <a:extLst>
                <a:ext uri="{FF2B5EF4-FFF2-40B4-BE49-F238E27FC236}">
                  <a16:creationId xmlns:a16="http://schemas.microsoft.com/office/drawing/2014/main" id="{5D4BE8EA-BE9D-1C50-2183-6AA59F5693F6}"/>
                </a:ext>
              </a:extLst>
            </p:cNvPr>
            <p:cNvSpPr/>
            <p:nvPr/>
          </p:nvSpPr>
          <p:spPr>
            <a:xfrm>
              <a:off x="5536995" y="3793779"/>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
        <p:nvSpPr>
          <p:cNvPr id="5" name="正方形/長方形 4">
            <a:extLst>
              <a:ext uri="{FF2B5EF4-FFF2-40B4-BE49-F238E27FC236}">
                <a16:creationId xmlns:a16="http://schemas.microsoft.com/office/drawing/2014/main" id="{8DFB71C5-F0EE-03BA-DAC5-8BD9C7E83BA7}"/>
              </a:ext>
            </a:extLst>
          </p:cNvPr>
          <p:cNvSpPr/>
          <p:nvPr/>
        </p:nvSpPr>
        <p:spPr>
          <a:xfrm>
            <a:off x="2490768" y="2341263"/>
            <a:ext cx="924800" cy="17711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p>
          <a:p>
            <a:pPr algn="ctr"/>
            <a:r>
              <a:rPr kumimoji="1" lang="en-US" altLang="ja-JP" sz="600" b="1" dirty="0">
                <a:solidFill>
                  <a:schemeClr val="tx1"/>
                </a:solidFill>
                <a:highlight>
                  <a:srgbClr val="FFFFFF"/>
                </a:highlight>
                <a:latin typeface="+mn-ea"/>
              </a:rPr>
              <a:t>(</a:t>
            </a:r>
            <a:r>
              <a:rPr kumimoji="1" lang="en-US" altLang="ja-JP" sz="600" b="1" dirty="0" err="1">
                <a:solidFill>
                  <a:schemeClr val="tx1"/>
                </a:solidFill>
                <a:highlight>
                  <a:srgbClr val="FFFFFF"/>
                </a:highlight>
                <a:latin typeface="+mn-ea"/>
              </a:rPr>
              <a:t>eLTAX</a:t>
            </a:r>
            <a:r>
              <a:rPr kumimoji="1" lang="ja-JP" altLang="en-US" sz="600" b="1" dirty="0">
                <a:solidFill>
                  <a:schemeClr val="tx1"/>
                </a:solidFill>
                <a:highlight>
                  <a:srgbClr val="FFFFFF"/>
                </a:highlight>
                <a:latin typeface="+mn-ea"/>
              </a:rPr>
              <a:t>連携データ</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Tree>
    <p:extLst>
      <p:ext uri="{BB962C8B-B14F-4D97-AF65-F5344CB8AC3E}">
        <p14:creationId xmlns:p14="http://schemas.microsoft.com/office/powerpoint/2010/main" val="2729730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FBE859-A799-9CF8-A7E1-6115B847E553}"/>
            </a:ext>
          </a:extLst>
        </p:cNvPr>
        <p:cNvGrpSpPr/>
        <p:nvPr/>
      </p:nvGrpSpPr>
      <p:grpSpPr>
        <a:xfrm>
          <a:off x="0" y="0"/>
          <a:ext cx="0" cy="0"/>
          <a:chOff x="0" y="0"/>
          <a:chExt cx="0" cy="0"/>
        </a:xfrm>
      </p:grpSpPr>
      <p:grpSp>
        <p:nvGrpSpPr>
          <p:cNvPr id="221" name="グループ化 220">
            <a:extLst>
              <a:ext uri="{FF2B5EF4-FFF2-40B4-BE49-F238E27FC236}">
                <a16:creationId xmlns:a16="http://schemas.microsoft.com/office/drawing/2014/main" id="{86389A56-6467-DAAE-5845-0B467C73BC69}"/>
              </a:ext>
            </a:extLst>
          </p:cNvPr>
          <p:cNvGrpSpPr/>
          <p:nvPr/>
        </p:nvGrpSpPr>
        <p:grpSpPr>
          <a:xfrm>
            <a:off x="1511817" y="1406569"/>
            <a:ext cx="48548" cy="1523651"/>
            <a:chOff x="6880262" y="1406569"/>
            <a:chExt cx="48548" cy="1523651"/>
          </a:xfrm>
        </p:grpSpPr>
        <p:cxnSp>
          <p:nvCxnSpPr>
            <p:cNvPr id="89" name="直線矢印コネクタ 88">
              <a:extLst>
                <a:ext uri="{FF2B5EF4-FFF2-40B4-BE49-F238E27FC236}">
                  <a16:creationId xmlns:a16="http://schemas.microsoft.com/office/drawing/2014/main" id="{31ADEE20-559D-E4CE-8E52-7B7D48CE7F02}"/>
                </a:ext>
              </a:extLst>
            </p:cNvPr>
            <p:cNvCxnSpPr>
              <a:cxnSpLocks/>
              <a:stCxn id="90" idx="6"/>
              <a:endCxn id="91" idx="0"/>
            </p:cNvCxnSpPr>
            <p:nvPr/>
          </p:nvCxnSpPr>
          <p:spPr>
            <a:xfrm>
              <a:off x="6904028" y="1454100"/>
              <a:ext cx="1472" cy="147612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0" name="楕円 89">
              <a:extLst>
                <a:ext uri="{FF2B5EF4-FFF2-40B4-BE49-F238E27FC236}">
                  <a16:creationId xmlns:a16="http://schemas.microsoft.com/office/drawing/2014/main" id="{DB1853DE-D4CC-0606-9591-23804EA1C58E}"/>
                </a:ext>
              </a:extLst>
            </p:cNvPr>
            <p:cNvSpPr/>
            <p:nvPr/>
          </p:nvSpPr>
          <p:spPr>
            <a:xfrm rot="5400000" flipV="1">
              <a:off x="6880262" y="140656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1" name="二等辺三角形 90">
              <a:extLst>
                <a:ext uri="{FF2B5EF4-FFF2-40B4-BE49-F238E27FC236}">
                  <a16:creationId xmlns:a16="http://schemas.microsoft.com/office/drawing/2014/main" id="{6F7AFE84-7646-FF1B-4FA0-E75112A43FA1}"/>
                </a:ext>
              </a:extLst>
            </p:cNvPr>
            <p:cNvSpPr/>
            <p:nvPr/>
          </p:nvSpPr>
          <p:spPr>
            <a:xfrm flipV="1">
              <a:off x="6882190" y="28583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F316CB14-F386-B203-CDAE-73D8B9FC23E6}"/>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7F689DB-B94B-A75A-D5FC-56B068BED9E7}"/>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年金</a:t>
              </a:r>
              <a:endParaRPr kumimoji="1" lang="en-US" altLang="ja-JP" sz="800" b="1" dirty="0">
                <a:solidFill>
                  <a:schemeClr val="tx1"/>
                </a:solidFill>
                <a:latin typeface="+mn-ea"/>
              </a:endParaRPr>
            </a:p>
            <a:p>
              <a:pPr algn="ctr"/>
              <a:r>
                <a:rPr kumimoji="1" lang="ja-JP" altLang="en-US" sz="800" b="1" dirty="0">
                  <a:solidFill>
                    <a:schemeClr val="tx1"/>
                  </a:solidFill>
                  <a:latin typeface="+mn-ea"/>
                </a:rPr>
                <a:t>保険者</a:t>
              </a:r>
            </a:p>
          </p:txBody>
        </p:sp>
        <p:sp>
          <p:nvSpPr>
            <p:cNvPr id="11" name="正方形/長方形 10">
              <a:extLst>
                <a:ext uri="{FF2B5EF4-FFF2-40B4-BE49-F238E27FC236}">
                  <a16:creationId xmlns:a16="http://schemas.microsoft.com/office/drawing/2014/main" id="{A0CFE7DD-BF3E-02D5-41C3-49A5227A3D7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38FE62C6-4CED-89F1-E608-7033F7882737}"/>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093F63A-47D8-F94F-AAE2-290517FBEF6E}"/>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8429987-B2EE-5B3F-8C05-8DC8291BD7E3}"/>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3.6</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01CDD574-C566-9F79-048E-C7AF042F7C5B}"/>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年金特別徴収異動処理</a:t>
              </a:r>
              <a:endParaRPr kumimoji="1" lang="en-US" altLang="ja-JP" sz="1000" b="1" dirty="0">
                <a:solidFill>
                  <a:schemeClr val="tx1"/>
                </a:solidFill>
                <a:latin typeface="+mn-ea"/>
              </a:endParaRPr>
            </a:p>
          </p:txBody>
        </p:sp>
        <p:sp>
          <p:nvSpPr>
            <p:cNvPr id="14" name="正方形/長方形 13">
              <a:extLst>
                <a:ext uri="{FF2B5EF4-FFF2-40B4-BE49-F238E27FC236}">
                  <a16:creationId xmlns:a16="http://schemas.microsoft.com/office/drawing/2014/main" id="{AA2E1C50-41A3-5A91-25EF-493B80956323}"/>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課税・台帳情報入力</a:t>
              </a:r>
              <a:r>
                <a:rPr kumimoji="1" lang="en-US" altLang="ja-JP" sz="1000" b="1" dirty="0">
                  <a:solidFill>
                    <a:schemeClr val="tx1"/>
                  </a:solidFill>
                  <a:latin typeface="+mn-ea"/>
                </a:rPr>
                <a:t>(</a:t>
              </a:r>
              <a:r>
                <a:rPr kumimoji="1" lang="ja-JP" altLang="en-US" sz="1000" b="1" dirty="0">
                  <a:solidFill>
                    <a:schemeClr val="tx1"/>
                  </a:solidFill>
                  <a:latin typeface="+mn-ea"/>
                </a:rPr>
                <a:t>随時分</a:t>
              </a:r>
              <a:r>
                <a:rPr kumimoji="1" lang="en-US" altLang="ja-JP" sz="1000" b="1" dirty="0">
                  <a:solidFill>
                    <a:schemeClr val="tx1"/>
                  </a:solidFill>
                  <a:latin typeface="+mn-ea"/>
                </a:rPr>
                <a:t>)</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B50D3415-61A4-E387-7F05-F9225AFF81A0}"/>
              </a:ext>
            </a:extLst>
          </p:cNvPr>
          <p:cNvGrpSpPr/>
          <p:nvPr/>
        </p:nvGrpSpPr>
        <p:grpSpPr>
          <a:xfrm>
            <a:off x="331641" y="1889571"/>
            <a:ext cx="8480719" cy="2531618"/>
            <a:chOff x="4383024" y="977900"/>
            <a:chExt cx="8480719" cy="447033"/>
          </a:xfrm>
        </p:grpSpPr>
        <p:sp>
          <p:nvSpPr>
            <p:cNvPr id="17" name="正方形/長方形 16">
              <a:extLst>
                <a:ext uri="{FF2B5EF4-FFF2-40B4-BE49-F238E27FC236}">
                  <a16:creationId xmlns:a16="http://schemas.microsoft.com/office/drawing/2014/main" id="{DF18C712-1582-CB86-12E9-539F9E5B6FDF}"/>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333B2C83-785B-ABF0-2B77-E796B2EA9C5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ED1E9180-D713-CBF5-9237-7F5C61066BAA}"/>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17</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6886FB87-7A3D-5000-590F-58605DB643A9}"/>
              </a:ext>
            </a:extLst>
          </p:cNvPr>
          <p:cNvSpPr/>
          <p:nvPr/>
        </p:nvSpPr>
        <p:spPr>
          <a:xfrm>
            <a:off x="1229061" y="3250216"/>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cxnSp>
        <p:nvCxnSpPr>
          <p:cNvPr id="43" name="直線矢印コネクタ 42">
            <a:extLst>
              <a:ext uri="{FF2B5EF4-FFF2-40B4-BE49-F238E27FC236}">
                <a16:creationId xmlns:a16="http://schemas.microsoft.com/office/drawing/2014/main" id="{1DC98A81-27E2-B6BE-E4DF-B1A6D8F38505}"/>
              </a:ext>
            </a:extLst>
          </p:cNvPr>
          <p:cNvCxnSpPr>
            <a:cxnSpLocks/>
            <a:stCxn id="27" idx="6"/>
            <a:endCxn id="74" idx="1"/>
          </p:cNvCxnSpPr>
          <p:nvPr/>
        </p:nvCxnSpPr>
        <p:spPr>
          <a:xfrm>
            <a:off x="1692873" y="3090218"/>
            <a:ext cx="61984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E84BFD4B-83E5-7AE6-6CF8-5023ED99538D}"/>
              </a:ext>
            </a:extLst>
          </p:cNvPr>
          <p:cNvSpPr/>
          <p:nvPr/>
        </p:nvSpPr>
        <p:spPr>
          <a:xfrm>
            <a:off x="6758568" y="5738644"/>
            <a:ext cx="2053792" cy="60627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コメント</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該当する機能要件</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ja-JP" altLang="en-US" sz="500" b="1" dirty="0">
                <a:solidFill>
                  <a:srgbClr val="000000"/>
                </a:solidFill>
                <a:latin typeface="游ゴシック" panose="020B0400000000000000" pitchFamily="50" charset="-128"/>
                <a:ea typeface="游ゴシック" panose="020B0400000000000000" pitchFamily="50" charset="-128"/>
              </a:rPr>
              <a:t>①</a:t>
            </a:r>
            <a:r>
              <a:rPr kumimoji="1" lang="en-US" altLang="ja-JP" sz="500" b="1" dirty="0">
                <a:solidFill>
                  <a:srgbClr val="000000"/>
                </a:solidFill>
                <a:latin typeface="游ゴシック" panose="020B0400000000000000" pitchFamily="50" charset="-128"/>
                <a:ea typeface="游ゴシック" panose="020B0400000000000000" pitchFamily="50" charset="-128"/>
              </a:rPr>
              <a:t>3.5.1</a:t>
            </a:r>
            <a:r>
              <a:rPr kumimoji="1" lang="ja-JP" altLang="en-US" sz="500" b="1" dirty="0">
                <a:solidFill>
                  <a:srgbClr val="000000"/>
                </a:solidFill>
                <a:latin typeface="游ゴシック" panose="020B0400000000000000" pitchFamily="50" charset="-128"/>
                <a:ea typeface="游ゴシック" panose="020B0400000000000000" pitchFamily="50" charset="-128"/>
              </a:rPr>
              <a:t>　年金特別徴収処理結果情報管理</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err="1">
                <a:solidFill>
                  <a:srgbClr val="000000"/>
                </a:solidFill>
                <a:latin typeface="游ゴシック" panose="020B0400000000000000" pitchFamily="50" charset="-128"/>
                <a:ea typeface="游ゴシック" panose="020B0400000000000000" pitchFamily="50" charset="-128"/>
              </a:rPr>
              <a:t>eLTAX</a:t>
            </a:r>
            <a:r>
              <a:rPr kumimoji="1" lang="ja-JP" altLang="en-US" sz="500" b="1" dirty="0">
                <a:solidFill>
                  <a:srgbClr val="000000"/>
                </a:solidFill>
                <a:latin typeface="游ゴシック" panose="020B0400000000000000" pitchFamily="50" charset="-128"/>
                <a:ea typeface="游ゴシック" panose="020B0400000000000000" pitchFamily="50" charset="-128"/>
              </a:rPr>
              <a:t>連携</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a:p>
            <a:r>
              <a:rPr kumimoji="1" lang="ja-JP" altLang="en-US" sz="500" b="1" dirty="0">
                <a:solidFill>
                  <a:srgbClr val="000000"/>
                </a:solidFill>
                <a:latin typeface="游ゴシック" panose="020B0400000000000000" pitchFamily="50" charset="-128"/>
                <a:ea typeface="游ゴシック" panose="020B0400000000000000" pitchFamily="50" charset="-128"/>
              </a:rPr>
              <a:t>②</a:t>
            </a:r>
            <a:r>
              <a:rPr kumimoji="1" lang="en-US" altLang="ja-JP" sz="500" b="1" dirty="0">
                <a:solidFill>
                  <a:srgbClr val="000000"/>
                </a:solidFill>
                <a:latin typeface="游ゴシック" panose="020B0400000000000000" pitchFamily="50" charset="-128"/>
                <a:ea typeface="游ゴシック" panose="020B0400000000000000" pitchFamily="50" charset="-128"/>
              </a:rPr>
              <a:t>3.5.2</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3.5.6</a:t>
            </a:r>
            <a:r>
              <a:rPr kumimoji="1" lang="ja-JP" altLang="en-US" sz="500" b="1" dirty="0">
                <a:solidFill>
                  <a:srgbClr val="000000"/>
                </a:solidFill>
                <a:latin typeface="游ゴシック" panose="020B0400000000000000" pitchFamily="50" charset="-128"/>
                <a:ea typeface="游ゴシック" panose="020B0400000000000000" pitchFamily="50" charset="-128"/>
              </a:rPr>
              <a:t>　年金特別徴収停止処理結果情報管理</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err="1">
                <a:solidFill>
                  <a:srgbClr val="000000"/>
                </a:solidFill>
                <a:latin typeface="游ゴシック" panose="020B0400000000000000" pitchFamily="50" charset="-128"/>
                <a:ea typeface="游ゴシック" panose="020B0400000000000000" pitchFamily="50" charset="-128"/>
              </a:rPr>
              <a:t>eLTAX</a:t>
            </a:r>
            <a:r>
              <a:rPr kumimoji="1" lang="ja-JP" altLang="en-US" sz="500" b="1" dirty="0">
                <a:solidFill>
                  <a:srgbClr val="000000"/>
                </a:solidFill>
                <a:latin typeface="游ゴシック" panose="020B0400000000000000" pitchFamily="50" charset="-128"/>
                <a:ea typeface="游ゴシック" panose="020B0400000000000000" pitchFamily="50" charset="-128"/>
              </a:rPr>
              <a:t>連携</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a:p>
            <a:r>
              <a:rPr kumimoji="1" lang="ja-JP" altLang="en-US" sz="500" b="1" dirty="0">
                <a:solidFill>
                  <a:srgbClr val="000000"/>
                </a:solidFill>
                <a:latin typeface="游ゴシック" panose="020B0400000000000000" pitchFamily="50" charset="-128"/>
                <a:ea typeface="游ゴシック" panose="020B0400000000000000" pitchFamily="50" charset="-128"/>
              </a:rPr>
              <a:t>③</a:t>
            </a:r>
            <a:r>
              <a:rPr kumimoji="1" lang="en-US" altLang="ja-JP" sz="500" b="1" dirty="0">
                <a:solidFill>
                  <a:srgbClr val="000000"/>
                </a:solidFill>
                <a:latin typeface="游ゴシック" panose="020B0400000000000000" pitchFamily="50" charset="-128"/>
                <a:ea typeface="游ゴシック" panose="020B0400000000000000" pitchFamily="50" charset="-128"/>
              </a:rPr>
              <a:t>3.6.14</a:t>
            </a:r>
            <a:r>
              <a:rPr kumimoji="1" lang="ja-JP" altLang="en-US" sz="500" b="1" dirty="0">
                <a:solidFill>
                  <a:srgbClr val="000000"/>
                </a:solidFill>
                <a:latin typeface="游ゴシック" panose="020B0400000000000000" pitchFamily="50" charset="-128"/>
                <a:ea typeface="游ゴシック" panose="020B0400000000000000" pitchFamily="50" charset="-128"/>
              </a:rPr>
              <a:t>　更正</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アラートチェック</a:t>
            </a:r>
            <a:r>
              <a:rPr kumimoji="1" lang="en-US" altLang="ja-JP" sz="500" b="1" dirty="0">
                <a:solidFill>
                  <a:srgbClr val="000000"/>
                </a:solidFill>
                <a:latin typeface="游ゴシック" panose="020B0400000000000000" pitchFamily="50" charset="-128"/>
                <a:ea typeface="游ゴシック" panose="020B0400000000000000" pitchFamily="50" charset="-128"/>
              </a:rPr>
              <a:t>)</a:t>
            </a:r>
          </a:p>
        </p:txBody>
      </p:sp>
      <p:cxnSp>
        <p:nvCxnSpPr>
          <p:cNvPr id="160" name="直線矢印コネクタ 159">
            <a:extLst>
              <a:ext uri="{FF2B5EF4-FFF2-40B4-BE49-F238E27FC236}">
                <a16:creationId xmlns:a16="http://schemas.microsoft.com/office/drawing/2014/main" id="{3F4B5013-48C0-6F8F-C90B-87EDC8335035}"/>
              </a:ext>
            </a:extLst>
          </p:cNvPr>
          <p:cNvCxnSpPr>
            <a:cxnSpLocks/>
            <a:stCxn id="105" idx="3"/>
            <a:endCxn id="132" idx="1"/>
          </p:cNvCxnSpPr>
          <p:nvPr/>
        </p:nvCxnSpPr>
        <p:spPr>
          <a:xfrm>
            <a:off x="3916847" y="3090218"/>
            <a:ext cx="68115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2" name="グループ化 71">
            <a:extLst>
              <a:ext uri="{FF2B5EF4-FFF2-40B4-BE49-F238E27FC236}">
                <a16:creationId xmlns:a16="http://schemas.microsoft.com/office/drawing/2014/main" id="{1862A4FF-0DF3-5C87-FB89-CBD2A91C472A}"/>
              </a:ext>
            </a:extLst>
          </p:cNvPr>
          <p:cNvGrpSpPr/>
          <p:nvPr/>
        </p:nvGrpSpPr>
        <p:grpSpPr>
          <a:xfrm>
            <a:off x="2312719" y="2855843"/>
            <a:ext cx="595884" cy="468750"/>
            <a:chOff x="2420174" y="2805910"/>
            <a:chExt cx="595884" cy="468750"/>
          </a:xfrm>
        </p:grpSpPr>
        <p:pic>
          <p:nvPicPr>
            <p:cNvPr id="73" name="グラフィックス 72" descr="ユーザー 枠線">
              <a:extLst>
                <a:ext uri="{FF2B5EF4-FFF2-40B4-BE49-F238E27FC236}">
                  <a16:creationId xmlns:a16="http://schemas.microsoft.com/office/drawing/2014/main" id="{7236E9D0-2D16-8A6B-9C2C-E4C36910BC4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4" name="四角形: 角を丸くする 73">
              <a:extLst>
                <a:ext uri="{FF2B5EF4-FFF2-40B4-BE49-F238E27FC236}">
                  <a16:creationId xmlns:a16="http://schemas.microsoft.com/office/drawing/2014/main" id="{52357C3A-A418-DAC1-4722-1DC67E84791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年金特徴異動</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情報受領</a:t>
              </a:r>
            </a:p>
          </p:txBody>
        </p:sp>
      </p:grpSp>
      <p:grpSp>
        <p:nvGrpSpPr>
          <p:cNvPr id="3" name="グループ化 2">
            <a:extLst>
              <a:ext uri="{FF2B5EF4-FFF2-40B4-BE49-F238E27FC236}">
                <a16:creationId xmlns:a16="http://schemas.microsoft.com/office/drawing/2014/main" id="{FF3FFB6F-AC71-E09C-B702-6B14E3345378}"/>
              </a:ext>
            </a:extLst>
          </p:cNvPr>
          <p:cNvGrpSpPr/>
          <p:nvPr/>
        </p:nvGrpSpPr>
        <p:grpSpPr>
          <a:xfrm>
            <a:off x="1285982" y="1495488"/>
            <a:ext cx="1612497" cy="385540"/>
            <a:chOff x="1285982" y="1495488"/>
            <a:chExt cx="1612497" cy="385540"/>
          </a:xfrm>
        </p:grpSpPr>
        <p:pic>
          <p:nvPicPr>
            <p:cNvPr id="84" name="グラフィックス 83" descr="紙 枠線">
              <a:extLst>
                <a:ext uri="{FF2B5EF4-FFF2-40B4-BE49-F238E27FC236}">
                  <a16:creationId xmlns:a16="http://schemas.microsoft.com/office/drawing/2014/main" id="{B975CE63-DAF6-BB60-ABF0-73594342940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961764" y="1495488"/>
              <a:ext cx="260934" cy="260934"/>
            </a:xfrm>
            <a:prstGeom prst="rect">
              <a:avLst/>
            </a:prstGeom>
          </p:spPr>
        </p:pic>
        <p:sp>
          <p:nvSpPr>
            <p:cNvPr id="87" name="正方形/長方形 86">
              <a:extLst>
                <a:ext uri="{FF2B5EF4-FFF2-40B4-BE49-F238E27FC236}">
                  <a16:creationId xmlns:a16="http://schemas.microsoft.com/office/drawing/2014/main" id="{A8D41381-CFE3-1E03-E8AC-84FD71BB6E4B}"/>
                </a:ext>
              </a:extLst>
            </p:cNvPr>
            <p:cNvSpPr/>
            <p:nvPr/>
          </p:nvSpPr>
          <p:spPr>
            <a:xfrm>
              <a:off x="1285982" y="1690948"/>
              <a:ext cx="1612497" cy="19008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年金特別徴収結果データ</a:t>
              </a:r>
              <a:r>
                <a:rPr kumimoji="1" lang="en-US" altLang="ja-JP" sz="500" b="1" dirty="0">
                  <a:solidFill>
                    <a:srgbClr val="000000"/>
                  </a:solidFill>
                  <a:latin typeface="+mn-ea"/>
                </a:rPr>
                <a:t>(</a:t>
              </a:r>
              <a:r>
                <a:rPr kumimoji="1" lang="en-US" altLang="ja-JP" sz="500" b="1" dirty="0" err="1">
                  <a:solidFill>
                    <a:srgbClr val="000000"/>
                  </a:solidFill>
                  <a:latin typeface="+mn-ea"/>
                </a:rPr>
                <a:t>eLTAX</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cxnSp>
          <p:nvCxnSpPr>
            <p:cNvPr id="88" name="直線矢印コネクタ 87">
              <a:extLst>
                <a:ext uri="{FF2B5EF4-FFF2-40B4-BE49-F238E27FC236}">
                  <a16:creationId xmlns:a16="http://schemas.microsoft.com/office/drawing/2014/main" id="{DCA35378-EC1C-CD22-AD89-9E7661B7A51F}"/>
                </a:ext>
              </a:extLst>
            </p:cNvPr>
            <p:cNvCxnSpPr>
              <a:cxnSpLocks/>
              <a:endCxn id="84" idx="1"/>
            </p:cNvCxnSpPr>
            <p:nvPr/>
          </p:nvCxnSpPr>
          <p:spPr>
            <a:xfrm>
              <a:off x="1535582" y="1625955"/>
              <a:ext cx="42618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cxnSp>
        <p:nvCxnSpPr>
          <p:cNvPr id="101" name="直線矢印コネクタ 100">
            <a:extLst>
              <a:ext uri="{FF2B5EF4-FFF2-40B4-BE49-F238E27FC236}">
                <a16:creationId xmlns:a16="http://schemas.microsoft.com/office/drawing/2014/main" id="{945EB9A9-49EF-E52F-A4D3-58F5C5196C06}"/>
              </a:ext>
            </a:extLst>
          </p:cNvPr>
          <p:cNvCxnSpPr>
            <a:cxnSpLocks/>
            <a:stCxn id="187" idx="2"/>
            <a:endCxn id="206" idx="1"/>
          </p:cNvCxnSpPr>
          <p:nvPr/>
        </p:nvCxnSpPr>
        <p:spPr>
          <a:xfrm>
            <a:off x="5654633" y="3831126"/>
            <a:ext cx="1299" cy="80333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3" name="楕円 102">
            <a:extLst>
              <a:ext uri="{FF2B5EF4-FFF2-40B4-BE49-F238E27FC236}">
                <a16:creationId xmlns:a16="http://schemas.microsoft.com/office/drawing/2014/main" id="{D1F8FE0F-9ABE-3305-FC9E-27E525DA4321}"/>
              </a:ext>
            </a:extLst>
          </p:cNvPr>
          <p:cNvSpPr/>
          <p:nvPr/>
        </p:nvSpPr>
        <p:spPr>
          <a:xfrm>
            <a:off x="7771197" y="2937459"/>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a:extLst>
              <a:ext uri="{FF2B5EF4-FFF2-40B4-BE49-F238E27FC236}">
                <a16:creationId xmlns:a16="http://schemas.microsoft.com/office/drawing/2014/main" id="{AD845465-03D5-EB9E-40A8-FD81CE2E025A}"/>
              </a:ext>
            </a:extLst>
          </p:cNvPr>
          <p:cNvSpPr/>
          <p:nvPr/>
        </p:nvSpPr>
        <p:spPr>
          <a:xfrm>
            <a:off x="7429248" y="325032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終了</a:t>
            </a:r>
          </a:p>
        </p:txBody>
      </p:sp>
      <p:cxnSp>
        <p:nvCxnSpPr>
          <p:cNvPr id="114" name="直線矢印コネクタ 113">
            <a:extLst>
              <a:ext uri="{FF2B5EF4-FFF2-40B4-BE49-F238E27FC236}">
                <a16:creationId xmlns:a16="http://schemas.microsoft.com/office/drawing/2014/main" id="{3B613432-CDA3-5F63-9611-DFEC4E0218F2}"/>
              </a:ext>
            </a:extLst>
          </p:cNvPr>
          <p:cNvCxnSpPr>
            <a:cxnSpLocks/>
            <a:stCxn id="74" idx="3"/>
            <a:endCxn id="105" idx="1"/>
          </p:cNvCxnSpPr>
          <p:nvPr/>
        </p:nvCxnSpPr>
        <p:spPr>
          <a:xfrm>
            <a:off x="2908603" y="3090218"/>
            <a:ext cx="41236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3" name="グループ化 122">
            <a:extLst>
              <a:ext uri="{FF2B5EF4-FFF2-40B4-BE49-F238E27FC236}">
                <a16:creationId xmlns:a16="http://schemas.microsoft.com/office/drawing/2014/main" id="{B9CC7CBA-FAED-9B4E-4601-9178D723FD58}"/>
              </a:ext>
            </a:extLst>
          </p:cNvPr>
          <p:cNvGrpSpPr/>
          <p:nvPr/>
        </p:nvGrpSpPr>
        <p:grpSpPr>
          <a:xfrm>
            <a:off x="6650803" y="4634462"/>
            <a:ext cx="575637" cy="451948"/>
            <a:chOff x="5274238" y="5435536"/>
            <a:chExt cx="439201" cy="345439"/>
          </a:xfrm>
        </p:grpSpPr>
        <p:sp>
          <p:nvSpPr>
            <p:cNvPr id="124" name="フローチャート: 磁気ディスク 123">
              <a:extLst>
                <a:ext uri="{FF2B5EF4-FFF2-40B4-BE49-F238E27FC236}">
                  <a16:creationId xmlns:a16="http://schemas.microsoft.com/office/drawing/2014/main" id="{EBCB218B-2DC0-17D1-CD78-9691B859E08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26" name="円弧 125">
              <a:extLst>
                <a:ext uri="{FF2B5EF4-FFF2-40B4-BE49-F238E27FC236}">
                  <a16:creationId xmlns:a16="http://schemas.microsoft.com/office/drawing/2014/main" id="{1B8F4C77-700C-92F4-9240-E9A0139C67E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7" name="円弧 126">
              <a:extLst>
                <a:ext uri="{FF2B5EF4-FFF2-40B4-BE49-F238E27FC236}">
                  <a16:creationId xmlns:a16="http://schemas.microsoft.com/office/drawing/2014/main" id="{A04A9D13-C89F-660B-9888-2BD61732C89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2" name="グループ化 141">
            <a:extLst>
              <a:ext uri="{FF2B5EF4-FFF2-40B4-BE49-F238E27FC236}">
                <a16:creationId xmlns:a16="http://schemas.microsoft.com/office/drawing/2014/main" id="{7231405E-A411-8744-1F8B-2CD69E5743C1}"/>
              </a:ext>
            </a:extLst>
          </p:cNvPr>
          <p:cNvGrpSpPr/>
          <p:nvPr/>
        </p:nvGrpSpPr>
        <p:grpSpPr>
          <a:xfrm>
            <a:off x="7082826" y="5026334"/>
            <a:ext cx="752658" cy="404654"/>
            <a:chOff x="2261244" y="4907280"/>
            <a:chExt cx="752658" cy="404654"/>
          </a:xfrm>
        </p:grpSpPr>
        <p:cxnSp>
          <p:nvCxnSpPr>
            <p:cNvPr id="146" name="直線矢印コネクタ 145">
              <a:extLst>
                <a:ext uri="{FF2B5EF4-FFF2-40B4-BE49-F238E27FC236}">
                  <a16:creationId xmlns:a16="http://schemas.microsoft.com/office/drawing/2014/main" id="{130419DC-1189-6C6D-2567-93A61270E660}"/>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7" name="グループ化 146">
              <a:extLst>
                <a:ext uri="{FF2B5EF4-FFF2-40B4-BE49-F238E27FC236}">
                  <a16:creationId xmlns:a16="http://schemas.microsoft.com/office/drawing/2014/main" id="{C5029ABA-C154-67AD-FBC7-AD5B29EB194B}"/>
                </a:ext>
              </a:extLst>
            </p:cNvPr>
            <p:cNvGrpSpPr/>
            <p:nvPr/>
          </p:nvGrpSpPr>
          <p:grpSpPr>
            <a:xfrm>
              <a:off x="2383864" y="5013166"/>
              <a:ext cx="69614" cy="298768"/>
              <a:chOff x="2439407" y="2962964"/>
              <a:chExt cx="69614" cy="428983"/>
            </a:xfrm>
          </p:grpSpPr>
          <p:cxnSp>
            <p:nvCxnSpPr>
              <p:cNvPr id="149" name="直線コネクタ 148">
                <a:extLst>
                  <a:ext uri="{FF2B5EF4-FFF2-40B4-BE49-F238E27FC236}">
                    <a16:creationId xmlns:a16="http://schemas.microsoft.com/office/drawing/2014/main" id="{C8ACE296-36B4-9F4D-0D17-21FD61F30FA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50" name="直線コネクタ 149">
                <a:extLst>
                  <a:ext uri="{FF2B5EF4-FFF2-40B4-BE49-F238E27FC236}">
                    <a16:creationId xmlns:a16="http://schemas.microsoft.com/office/drawing/2014/main" id="{5F037C24-C2A0-C267-64E4-638EA7414BD9}"/>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53" name="直線コネクタ 152">
                <a:extLst>
                  <a:ext uri="{FF2B5EF4-FFF2-40B4-BE49-F238E27FC236}">
                    <a16:creationId xmlns:a16="http://schemas.microsoft.com/office/drawing/2014/main" id="{9C05BA93-C8CD-EEB0-AAEC-0D745B1A21B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8" name="正方形/長方形 147">
              <a:extLst>
                <a:ext uri="{FF2B5EF4-FFF2-40B4-BE49-F238E27FC236}">
                  <a16:creationId xmlns:a16="http://schemas.microsoft.com/office/drawing/2014/main" id="{F8112C8B-57BD-28CA-26F5-E48AE66148FC}"/>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a:t>
              </a:r>
            </a:p>
          </p:txBody>
        </p:sp>
      </p:grpSp>
      <p:grpSp>
        <p:nvGrpSpPr>
          <p:cNvPr id="156" name="グループ化 155">
            <a:extLst>
              <a:ext uri="{FF2B5EF4-FFF2-40B4-BE49-F238E27FC236}">
                <a16:creationId xmlns:a16="http://schemas.microsoft.com/office/drawing/2014/main" id="{4A2B9FDF-A525-4FCE-1D03-CF2EEFCB8A4E}"/>
              </a:ext>
            </a:extLst>
          </p:cNvPr>
          <p:cNvGrpSpPr/>
          <p:nvPr/>
        </p:nvGrpSpPr>
        <p:grpSpPr>
          <a:xfrm>
            <a:off x="2322843" y="4634462"/>
            <a:ext cx="575637" cy="451948"/>
            <a:chOff x="5274238" y="5435536"/>
            <a:chExt cx="439201" cy="345439"/>
          </a:xfrm>
        </p:grpSpPr>
        <p:sp>
          <p:nvSpPr>
            <p:cNvPr id="157" name="フローチャート: 磁気ディスク 156">
              <a:extLst>
                <a:ext uri="{FF2B5EF4-FFF2-40B4-BE49-F238E27FC236}">
                  <a16:creationId xmlns:a16="http://schemas.microsoft.com/office/drawing/2014/main" id="{6A1C43AE-D1CA-9B02-3DBD-7FE121529C4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en-US" altLang="ja-JP" sz="500" b="1" dirty="0" err="1">
                  <a:solidFill>
                    <a:srgbClr val="000000"/>
                  </a:solidFill>
                  <a:latin typeface="+mn-ea"/>
                </a:rPr>
                <a:t>eLTAX</a:t>
              </a:r>
              <a:r>
                <a:rPr kumimoji="1" lang="ja-JP" altLang="en-US" sz="500" b="1" dirty="0">
                  <a:solidFill>
                    <a:srgbClr val="000000"/>
                  </a:solidFill>
                  <a:latin typeface="+mn-ea"/>
                </a:rPr>
                <a:t>審査</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58" name="円弧 157">
              <a:extLst>
                <a:ext uri="{FF2B5EF4-FFF2-40B4-BE49-F238E27FC236}">
                  <a16:creationId xmlns:a16="http://schemas.microsoft.com/office/drawing/2014/main" id="{2083DAFC-BCFA-67DF-781A-D2E09C452EB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61" name="円弧 160">
              <a:extLst>
                <a:ext uri="{FF2B5EF4-FFF2-40B4-BE49-F238E27FC236}">
                  <a16:creationId xmlns:a16="http://schemas.microsoft.com/office/drawing/2014/main" id="{07149AD6-FA1A-9B0E-ED9F-D5FBBAE6614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201" name="直線矢印コネクタ 200">
            <a:extLst>
              <a:ext uri="{FF2B5EF4-FFF2-40B4-BE49-F238E27FC236}">
                <a16:creationId xmlns:a16="http://schemas.microsoft.com/office/drawing/2014/main" id="{C990507D-FF26-8305-6D01-70207B0A566B}"/>
              </a:ext>
            </a:extLst>
          </p:cNvPr>
          <p:cNvCxnSpPr>
            <a:cxnSpLocks/>
          </p:cNvCxnSpPr>
          <p:nvPr/>
        </p:nvCxnSpPr>
        <p:spPr>
          <a:xfrm flipV="1">
            <a:off x="2610661" y="3324593"/>
            <a:ext cx="1299" cy="130986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04" name="直線矢印コネクタ 203">
            <a:extLst>
              <a:ext uri="{FF2B5EF4-FFF2-40B4-BE49-F238E27FC236}">
                <a16:creationId xmlns:a16="http://schemas.microsoft.com/office/drawing/2014/main" id="{4A4A1C53-6BF1-BE23-8612-B37BE30E7E62}"/>
              </a:ext>
            </a:extLst>
          </p:cNvPr>
          <p:cNvCxnSpPr>
            <a:cxnSpLocks/>
            <a:stCxn id="24" idx="2"/>
            <a:endCxn id="124" idx="1"/>
          </p:cNvCxnSpPr>
          <p:nvPr/>
        </p:nvCxnSpPr>
        <p:spPr>
          <a:xfrm>
            <a:off x="6938621" y="3324593"/>
            <a:ext cx="1299" cy="130986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11F60498-222F-8194-46D3-DD9F2FE007E1}"/>
              </a:ext>
            </a:extLst>
          </p:cNvPr>
          <p:cNvGrpSpPr/>
          <p:nvPr/>
        </p:nvGrpSpPr>
        <p:grpSpPr>
          <a:xfrm>
            <a:off x="1386873" y="2937218"/>
            <a:ext cx="306000" cy="306000"/>
            <a:chOff x="8420362" y="5457393"/>
            <a:chExt cx="182044" cy="182044"/>
          </a:xfrm>
        </p:grpSpPr>
        <p:sp>
          <p:nvSpPr>
            <p:cNvPr id="27" name="楕円 26">
              <a:extLst>
                <a:ext uri="{FF2B5EF4-FFF2-40B4-BE49-F238E27FC236}">
                  <a16:creationId xmlns:a16="http://schemas.microsoft.com/office/drawing/2014/main" id="{E51AE535-7E2E-34DF-4572-1F5F721075A0}"/>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30" name="グラフィックス 29" descr="封筒 枠線">
              <a:extLst>
                <a:ext uri="{FF2B5EF4-FFF2-40B4-BE49-F238E27FC236}">
                  <a16:creationId xmlns:a16="http://schemas.microsoft.com/office/drawing/2014/main" id="{AE2706AA-0638-91EB-3D8E-2D9178E33C6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grpSp>
        <p:nvGrpSpPr>
          <p:cNvPr id="79" name="グループ化 78">
            <a:extLst>
              <a:ext uri="{FF2B5EF4-FFF2-40B4-BE49-F238E27FC236}">
                <a16:creationId xmlns:a16="http://schemas.microsoft.com/office/drawing/2014/main" id="{7465BA6C-843E-7B5E-5D49-D77AF2700891}"/>
              </a:ext>
            </a:extLst>
          </p:cNvPr>
          <p:cNvGrpSpPr/>
          <p:nvPr/>
        </p:nvGrpSpPr>
        <p:grpSpPr>
          <a:xfrm>
            <a:off x="3320963" y="2855843"/>
            <a:ext cx="595884" cy="468750"/>
            <a:chOff x="2420174" y="2805910"/>
            <a:chExt cx="595884" cy="468750"/>
          </a:xfrm>
        </p:grpSpPr>
        <p:pic>
          <p:nvPicPr>
            <p:cNvPr id="85" name="グラフィックス 84" descr="ユーザー 枠線">
              <a:extLst>
                <a:ext uri="{FF2B5EF4-FFF2-40B4-BE49-F238E27FC236}">
                  <a16:creationId xmlns:a16="http://schemas.microsoft.com/office/drawing/2014/main" id="{A2756F0C-5801-A359-3CC9-8BB210F056D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05" name="四角形: 角を丸くする 104">
              <a:extLst>
                <a:ext uri="{FF2B5EF4-FFF2-40B4-BE49-F238E27FC236}">
                  <a16:creationId xmlns:a16="http://schemas.microsoft.com/office/drawing/2014/main" id="{E9A0D4A9-E6D3-69E9-8CCC-A02D8784001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年金特徴異動</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情報取込</a:t>
              </a:r>
            </a:p>
          </p:txBody>
        </p:sp>
      </p:grpSp>
      <p:cxnSp>
        <p:nvCxnSpPr>
          <p:cNvPr id="129" name="直線矢印コネクタ 128">
            <a:extLst>
              <a:ext uri="{FF2B5EF4-FFF2-40B4-BE49-F238E27FC236}">
                <a16:creationId xmlns:a16="http://schemas.microsoft.com/office/drawing/2014/main" id="{B85AC9F2-AC25-ED4F-E6A6-DBB31B407A8F}"/>
              </a:ext>
            </a:extLst>
          </p:cNvPr>
          <p:cNvCxnSpPr>
            <a:cxnSpLocks/>
            <a:stCxn id="132" idx="3"/>
            <a:endCxn id="24" idx="1"/>
          </p:cNvCxnSpPr>
          <p:nvPr/>
        </p:nvCxnSpPr>
        <p:spPr>
          <a:xfrm>
            <a:off x="4941972" y="3090218"/>
            <a:ext cx="169870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3124CADA-FF8F-EDB5-62CA-947B6CB48B74}"/>
              </a:ext>
            </a:extLst>
          </p:cNvPr>
          <p:cNvSpPr/>
          <p:nvPr/>
        </p:nvSpPr>
        <p:spPr>
          <a:xfrm>
            <a:off x="5445131" y="2981996"/>
            <a:ext cx="419005"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cxnSp>
        <p:nvCxnSpPr>
          <p:cNvPr id="131" name="直線矢印コネクタ 48">
            <a:extLst>
              <a:ext uri="{FF2B5EF4-FFF2-40B4-BE49-F238E27FC236}">
                <a16:creationId xmlns:a16="http://schemas.microsoft.com/office/drawing/2014/main" id="{EB480F1A-6238-A9B0-18CB-F0DB01C3A7B0}"/>
              </a:ext>
            </a:extLst>
          </p:cNvPr>
          <p:cNvCxnSpPr>
            <a:cxnSpLocks/>
            <a:stCxn id="132" idx="2"/>
            <a:endCxn id="187" idx="1"/>
          </p:cNvCxnSpPr>
          <p:nvPr/>
        </p:nvCxnSpPr>
        <p:spPr>
          <a:xfrm rot="16200000" flipH="1">
            <a:off x="4878574" y="3118634"/>
            <a:ext cx="369530" cy="586704"/>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32" name="ひし形 131">
            <a:extLst>
              <a:ext uri="{FF2B5EF4-FFF2-40B4-BE49-F238E27FC236}">
                <a16:creationId xmlns:a16="http://schemas.microsoft.com/office/drawing/2014/main" id="{1636F287-50A3-AF8D-9367-B9E298B76E57}"/>
              </a:ext>
            </a:extLst>
          </p:cNvPr>
          <p:cNvSpPr/>
          <p:nvPr/>
        </p:nvSpPr>
        <p:spPr>
          <a:xfrm>
            <a:off x="4598001" y="2953215"/>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33" name="正方形/長方形 132">
            <a:extLst>
              <a:ext uri="{FF2B5EF4-FFF2-40B4-BE49-F238E27FC236}">
                <a16:creationId xmlns:a16="http://schemas.microsoft.com/office/drawing/2014/main" id="{5931D895-E03F-EEEB-538B-6E32C335FF18}"/>
              </a:ext>
            </a:extLst>
          </p:cNvPr>
          <p:cNvSpPr/>
          <p:nvPr/>
        </p:nvSpPr>
        <p:spPr>
          <a:xfrm>
            <a:off x="4368288" y="269731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エラー・アラートの有無</a:t>
            </a:r>
          </a:p>
        </p:txBody>
      </p:sp>
      <p:grpSp>
        <p:nvGrpSpPr>
          <p:cNvPr id="172" name="グループ化 171">
            <a:extLst>
              <a:ext uri="{FF2B5EF4-FFF2-40B4-BE49-F238E27FC236}">
                <a16:creationId xmlns:a16="http://schemas.microsoft.com/office/drawing/2014/main" id="{345CA613-0D35-A697-706F-54A3EA3D147C}"/>
              </a:ext>
            </a:extLst>
          </p:cNvPr>
          <p:cNvGrpSpPr/>
          <p:nvPr/>
        </p:nvGrpSpPr>
        <p:grpSpPr>
          <a:xfrm>
            <a:off x="5356691" y="3362376"/>
            <a:ext cx="595884" cy="468750"/>
            <a:chOff x="2420174" y="2805910"/>
            <a:chExt cx="595884" cy="468750"/>
          </a:xfrm>
        </p:grpSpPr>
        <p:pic>
          <p:nvPicPr>
            <p:cNvPr id="186" name="グラフィックス 185" descr="ユーザー 枠線">
              <a:extLst>
                <a:ext uri="{FF2B5EF4-FFF2-40B4-BE49-F238E27FC236}">
                  <a16:creationId xmlns:a16="http://schemas.microsoft.com/office/drawing/2014/main" id="{9B5D40EF-E7E9-3401-A598-CDB0218A32B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87" name="四角形: 角を丸くする 186">
              <a:extLst>
                <a:ext uri="{FF2B5EF4-FFF2-40B4-BE49-F238E27FC236}">
                  <a16:creationId xmlns:a16="http://schemas.microsoft.com/office/drawing/2014/main" id="{0E0C367A-2526-B605-7CD0-26739DF25E6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エラー・アラート</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修正</a:t>
              </a:r>
            </a:p>
          </p:txBody>
        </p:sp>
      </p:grpSp>
      <p:grpSp>
        <p:nvGrpSpPr>
          <p:cNvPr id="188" name="グループ化 187">
            <a:extLst>
              <a:ext uri="{FF2B5EF4-FFF2-40B4-BE49-F238E27FC236}">
                <a16:creationId xmlns:a16="http://schemas.microsoft.com/office/drawing/2014/main" id="{7161F9C0-3740-030F-D75B-5DE21532F2EE}"/>
              </a:ext>
            </a:extLst>
          </p:cNvPr>
          <p:cNvGrpSpPr/>
          <p:nvPr/>
        </p:nvGrpSpPr>
        <p:grpSpPr>
          <a:xfrm>
            <a:off x="3331087" y="4634462"/>
            <a:ext cx="575637" cy="451948"/>
            <a:chOff x="5274238" y="5435536"/>
            <a:chExt cx="439201" cy="345439"/>
          </a:xfrm>
        </p:grpSpPr>
        <p:sp>
          <p:nvSpPr>
            <p:cNvPr id="190" name="フローチャート: 磁気ディスク 189">
              <a:extLst>
                <a:ext uri="{FF2B5EF4-FFF2-40B4-BE49-F238E27FC236}">
                  <a16:creationId xmlns:a16="http://schemas.microsoft.com/office/drawing/2014/main" id="{13E852FE-DBC8-FFB7-CDAB-A3E34D42C00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91" name="円弧 190">
              <a:extLst>
                <a:ext uri="{FF2B5EF4-FFF2-40B4-BE49-F238E27FC236}">
                  <a16:creationId xmlns:a16="http://schemas.microsoft.com/office/drawing/2014/main" id="{8578EDFB-6A74-D290-75AF-6593DAA7FD1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93" name="円弧 192">
              <a:extLst>
                <a:ext uri="{FF2B5EF4-FFF2-40B4-BE49-F238E27FC236}">
                  <a16:creationId xmlns:a16="http://schemas.microsoft.com/office/drawing/2014/main" id="{2B354E68-BF77-B0B8-A12E-F5BE6E4B458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94" name="グループ化 193">
            <a:extLst>
              <a:ext uri="{FF2B5EF4-FFF2-40B4-BE49-F238E27FC236}">
                <a16:creationId xmlns:a16="http://schemas.microsoft.com/office/drawing/2014/main" id="{AD329664-F3A6-4669-71DE-34AFCC1C29CB}"/>
              </a:ext>
            </a:extLst>
          </p:cNvPr>
          <p:cNvGrpSpPr/>
          <p:nvPr/>
        </p:nvGrpSpPr>
        <p:grpSpPr>
          <a:xfrm>
            <a:off x="3754849" y="5026334"/>
            <a:ext cx="752658" cy="404654"/>
            <a:chOff x="2261244" y="4907280"/>
            <a:chExt cx="752658" cy="404654"/>
          </a:xfrm>
        </p:grpSpPr>
        <p:cxnSp>
          <p:nvCxnSpPr>
            <p:cNvPr id="196" name="直線矢印コネクタ 195">
              <a:extLst>
                <a:ext uri="{FF2B5EF4-FFF2-40B4-BE49-F238E27FC236}">
                  <a16:creationId xmlns:a16="http://schemas.microsoft.com/office/drawing/2014/main" id="{B170ABFE-DA27-7999-613E-BD6BDF1AD86D}"/>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7" name="グループ化 196">
              <a:extLst>
                <a:ext uri="{FF2B5EF4-FFF2-40B4-BE49-F238E27FC236}">
                  <a16:creationId xmlns:a16="http://schemas.microsoft.com/office/drawing/2014/main" id="{4EB21BAC-350D-E33D-DA49-ADED3E0B5298}"/>
                </a:ext>
              </a:extLst>
            </p:cNvPr>
            <p:cNvGrpSpPr/>
            <p:nvPr/>
          </p:nvGrpSpPr>
          <p:grpSpPr>
            <a:xfrm>
              <a:off x="2383864" y="5013166"/>
              <a:ext cx="69614" cy="298768"/>
              <a:chOff x="2439407" y="2962964"/>
              <a:chExt cx="69614" cy="428983"/>
            </a:xfrm>
          </p:grpSpPr>
          <p:cxnSp>
            <p:nvCxnSpPr>
              <p:cNvPr id="200" name="直線コネクタ 199">
                <a:extLst>
                  <a:ext uri="{FF2B5EF4-FFF2-40B4-BE49-F238E27FC236}">
                    <a16:creationId xmlns:a16="http://schemas.microsoft.com/office/drawing/2014/main" id="{43CD2DFF-F7C0-4D76-0568-27D45B2253F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02" name="直線コネクタ 201">
                <a:extLst>
                  <a:ext uri="{FF2B5EF4-FFF2-40B4-BE49-F238E27FC236}">
                    <a16:creationId xmlns:a16="http://schemas.microsoft.com/office/drawing/2014/main" id="{9FDF6DCE-386A-BCCD-C82E-AE7DA9025DC7}"/>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03" name="直線コネクタ 202">
                <a:extLst>
                  <a:ext uri="{FF2B5EF4-FFF2-40B4-BE49-F238E27FC236}">
                    <a16:creationId xmlns:a16="http://schemas.microsoft.com/office/drawing/2014/main" id="{E5FDBA42-279A-AAD9-5643-0BBD853E99A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9" name="正方形/長方形 198">
              <a:extLst>
                <a:ext uri="{FF2B5EF4-FFF2-40B4-BE49-F238E27FC236}">
                  <a16:creationId xmlns:a16="http://schemas.microsoft.com/office/drawing/2014/main" id="{F82B9AD6-8FFB-467E-8A75-25C86E1E405C}"/>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a:t>
              </a:r>
            </a:p>
          </p:txBody>
        </p:sp>
      </p:grpSp>
      <p:grpSp>
        <p:nvGrpSpPr>
          <p:cNvPr id="205" name="グループ化 204">
            <a:extLst>
              <a:ext uri="{FF2B5EF4-FFF2-40B4-BE49-F238E27FC236}">
                <a16:creationId xmlns:a16="http://schemas.microsoft.com/office/drawing/2014/main" id="{C54E586C-729C-2EA2-4081-A9F057E43E4D}"/>
              </a:ext>
            </a:extLst>
          </p:cNvPr>
          <p:cNvGrpSpPr/>
          <p:nvPr/>
        </p:nvGrpSpPr>
        <p:grpSpPr>
          <a:xfrm>
            <a:off x="5366815" y="4634462"/>
            <a:ext cx="575637" cy="451948"/>
            <a:chOff x="5274238" y="5435536"/>
            <a:chExt cx="439201" cy="345439"/>
          </a:xfrm>
        </p:grpSpPr>
        <p:sp>
          <p:nvSpPr>
            <p:cNvPr id="206" name="フローチャート: 磁気ディスク 205">
              <a:extLst>
                <a:ext uri="{FF2B5EF4-FFF2-40B4-BE49-F238E27FC236}">
                  <a16:creationId xmlns:a16="http://schemas.microsoft.com/office/drawing/2014/main" id="{E3C7EC3A-DEB1-4BDC-4F51-456D11A9441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08" name="円弧 207">
              <a:extLst>
                <a:ext uri="{FF2B5EF4-FFF2-40B4-BE49-F238E27FC236}">
                  <a16:creationId xmlns:a16="http://schemas.microsoft.com/office/drawing/2014/main" id="{8C4BA353-282A-F984-764D-8A256C47E96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9" name="円弧 208">
              <a:extLst>
                <a:ext uri="{FF2B5EF4-FFF2-40B4-BE49-F238E27FC236}">
                  <a16:creationId xmlns:a16="http://schemas.microsoft.com/office/drawing/2014/main" id="{4EDC72A3-4409-C18B-860D-D254D8366B2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11" name="グループ化 210">
            <a:extLst>
              <a:ext uri="{FF2B5EF4-FFF2-40B4-BE49-F238E27FC236}">
                <a16:creationId xmlns:a16="http://schemas.microsoft.com/office/drawing/2014/main" id="{E7546E6D-FF76-D1F7-5981-6D386B672FDC}"/>
              </a:ext>
            </a:extLst>
          </p:cNvPr>
          <p:cNvGrpSpPr/>
          <p:nvPr/>
        </p:nvGrpSpPr>
        <p:grpSpPr>
          <a:xfrm>
            <a:off x="5794146" y="5026334"/>
            <a:ext cx="752658" cy="404654"/>
            <a:chOff x="2261244" y="4907280"/>
            <a:chExt cx="752658" cy="404654"/>
          </a:xfrm>
        </p:grpSpPr>
        <p:cxnSp>
          <p:nvCxnSpPr>
            <p:cNvPr id="212" name="直線矢印コネクタ 211">
              <a:extLst>
                <a:ext uri="{FF2B5EF4-FFF2-40B4-BE49-F238E27FC236}">
                  <a16:creationId xmlns:a16="http://schemas.microsoft.com/office/drawing/2014/main" id="{CB284D31-69D1-1BA8-E171-91384D8B2FCB}"/>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13" name="グループ化 212">
              <a:extLst>
                <a:ext uri="{FF2B5EF4-FFF2-40B4-BE49-F238E27FC236}">
                  <a16:creationId xmlns:a16="http://schemas.microsoft.com/office/drawing/2014/main" id="{19E22FF4-A06A-209D-2609-DB8126F198BE}"/>
                </a:ext>
              </a:extLst>
            </p:cNvPr>
            <p:cNvGrpSpPr/>
            <p:nvPr/>
          </p:nvGrpSpPr>
          <p:grpSpPr>
            <a:xfrm>
              <a:off x="2383864" y="5013166"/>
              <a:ext cx="69614" cy="298768"/>
              <a:chOff x="2439407" y="2962964"/>
              <a:chExt cx="69614" cy="428983"/>
            </a:xfrm>
          </p:grpSpPr>
          <p:cxnSp>
            <p:nvCxnSpPr>
              <p:cNvPr id="215" name="直線コネクタ 214">
                <a:extLst>
                  <a:ext uri="{FF2B5EF4-FFF2-40B4-BE49-F238E27FC236}">
                    <a16:creationId xmlns:a16="http://schemas.microsoft.com/office/drawing/2014/main" id="{19210FEF-DD38-30B3-8F91-BB9081637D6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16" name="直線コネクタ 215">
                <a:extLst>
                  <a:ext uri="{FF2B5EF4-FFF2-40B4-BE49-F238E27FC236}">
                    <a16:creationId xmlns:a16="http://schemas.microsoft.com/office/drawing/2014/main" id="{2ACEC555-6F03-95CE-1F75-BEE32913CF3F}"/>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17" name="直線コネクタ 216">
                <a:extLst>
                  <a:ext uri="{FF2B5EF4-FFF2-40B4-BE49-F238E27FC236}">
                    <a16:creationId xmlns:a16="http://schemas.microsoft.com/office/drawing/2014/main" id="{082F7E04-4C54-2B72-005F-44316BE78D8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14" name="正方形/長方形 213">
              <a:extLst>
                <a:ext uri="{FF2B5EF4-FFF2-40B4-BE49-F238E27FC236}">
                  <a16:creationId xmlns:a16="http://schemas.microsoft.com/office/drawing/2014/main" id="{4A6AC99A-AC34-9F1A-D758-002D53D498D2}"/>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cxnSp>
        <p:nvCxnSpPr>
          <p:cNvPr id="256" name="直線矢印コネクタ 255">
            <a:extLst>
              <a:ext uri="{FF2B5EF4-FFF2-40B4-BE49-F238E27FC236}">
                <a16:creationId xmlns:a16="http://schemas.microsoft.com/office/drawing/2014/main" id="{9AB892B4-7A17-1E56-3C63-5FFB033B60F4}"/>
              </a:ext>
            </a:extLst>
          </p:cNvPr>
          <p:cNvCxnSpPr>
            <a:cxnSpLocks/>
            <a:stCxn id="105" idx="2"/>
            <a:endCxn id="190" idx="1"/>
          </p:cNvCxnSpPr>
          <p:nvPr/>
        </p:nvCxnSpPr>
        <p:spPr>
          <a:xfrm>
            <a:off x="3618905" y="3324593"/>
            <a:ext cx="1299" cy="130986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6" name="正方形/長方形 85">
            <a:extLst>
              <a:ext uri="{FF2B5EF4-FFF2-40B4-BE49-F238E27FC236}">
                <a16:creationId xmlns:a16="http://schemas.microsoft.com/office/drawing/2014/main" id="{519BFB75-4E35-9B0C-1363-A23FE5D0C657}"/>
              </a:ext>
            </a:extLst>
          </p:cNvPr>
          <p:cNvSpPr/>
          <p:nvPr/>
        </p:nvSpPr>
        <p:spPr>
          <a:xfrm>
            <a:off x="1191267" y="2356112"/>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申告</a:t>
            </a:r>
            <a:r>
              <a:rPr kumimoji="1" lang="en-US" altLang="ja-JP" sz="600" b="1" dirty="0">
                <a:solidFill>
                  <a:schemeClr val="tx1"/>
                </a:solidFill>
                <a:latin typeface="+mn-ea"/>
              </a:rPr>
              <a:t>(</a:t>
            </a:r>
            <a:r>
              <a:rPr kumimoji="1" lang="ja-JP" altLang="en-US" sz="600" b="1" dirty="0">
                <a:solidFill>
                  <a:schemeClr val="tx1"/>
                </a:solidFill>
                <a:latin typeface="+mn-ea"/>
              </a:rPr>
              <a:t>電子</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264" name="正方形/長方形 263">
            <a:extLst>
              <a:ext uri="{FF2B5EF4-FFF2-40B4-BE49-F238E27FC236}">
                <a16:creationId xmlns:a16="http://schemas.microsoft.com/office/drawing/2014/main" id="{86EBF2C7-3AF8-F721-04A0-5B628BEEDE1A}"/>
              </a:ext>
            </a:extLst>
          </p:cNvPr>
          <p:cNvSpPr/>
          <p:nvPr/>
        </p:nvSpPr>
        <p:spPr>
          <a:xfrm>
            <a:off x="4818565" y="3480106"/>
            <a:ext cx="419005"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grpSp>
        <p:nvGrpSpPr>
          <p:cNvPr id="22" name="グループ化 21">
            <a:extLst>
              <a:ext uri="{FF2B5EF4-FFF2-40B4-BE49-F238E27FC236}">
                <a16:creationId xmlns:a16="http://schemas.microsoft.com/office/drawing/2014/main" id="{1A33F5A8-4253-7C25-8DEA-32797910F296}"/>
              </a:ext>
            </a:extLst>
          </p:cNvPr>
          <p:cNvGrpSpPr/>
          <p:nvPr/>
        </p:nvGrpSpPr>
        <p:grpSpPr>
          <a:xfrm>
            <a:off x="6640679" y="2855843"/>
            <a:ext cx="595884" cy="468750"/>
            <a:chOff x="2420174" y="2805910"/>
            <a:chExt cx="595884" cy="468750"/>
          </a:xfrm>
        </p:grpSpPr>
        <p:pic>
          <p:nvPicPr>
            <p:cNvPr id="23" name="グラフィックス 22" descr="ユーザー 枠線">
              <a:extLst>
                <a:ext uri="{FF2B5EF4-FFF2-40B4-BE49-F238E27FC236}">
                  <a16:creationId xmlns:a16="http://schemas.microsoft.com/office/drawing/2014/main" id="{B35FA421-065F-06D1-0127-6F69217F58C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4" name="四角形: 角を丸くする 23">
              <a:extLst>
                <a:ext uri="{FF2B5EF4-FFF2-40B4-BE49-F238E27FC236}">
                  <a16:creationId xmlns:a16="http://schemas.microsoft.com/office/drawing/2014/main" id="{FCAB2FA0-A493-3381-E60A-522CD416438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年金特徴異動</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情報更新</a:t>
              </a:r>
            </a:p>
          </p:txBody>
        </p:sp>
      </p:grpSp>
      <p:cxnSp>
        <p:nvCxnSpPr>
          <p:cNvPr id="41" name="直線矢印コネクタ 48">
            <a:extLst>
              <a:ext uri="{FF2B5EF4-FFF2-40B4-BE49-F238E27FC236}">
                <a16:creationId xmlns:a16="http://schemas.microsoft.com/office/drawing/2014/main" id="{DD7E33FA-EA29-0AB9-8BED-4388579FCBA8}"/>
              </a:ext>
            </a:extLst>
          </p:cNvPr>
          <p:cNvCxnSpPr>
            <a:cxnSpLocks/>
            <a:stCxn id="187" idx="3"/>
            <a:endCxn id="24" idx="1"/>
          </p:cNvCxnSpPr>
          <p:nvPr/>
        </p:nvCxnSpPr>
        <p:spPr>
          <a:xfrm flipV="1">
            <a:off x="5952575" y="3090218"/>
            <a:ext cx="688104" cy="506533"/>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46" name="直線矢印コネクタ 45">
            <a:extLst>
              <a:ext uri="{FF2B5EF4-FFF2-40B4-BE49-F238E27FC236}">
                <a16:creationId xmlns:a16="http://schemas.microsoft.com/office/drawing/2014/main" id="{86108902-03C3-74CB-F6E5-BD0F84376824}"/>
              </a:ext>
            </a:extLst>
          </p:cNvPr>
          <p:cNvCxnSpPr>
            <a:cxnSpLocks/>
            <a:stCxn id="24" idx="3"/>
            <a:endCxn id="103" idx="2"/>
          </p:cNvCxnSpPr>
          <p:nvPr/>
        </p:nvCxnSpPr>
        <p:spPr>
          <a:xfrm>
            <a:off x="7236563" y="3090218"/>
            <a:ext cx="5346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F14D7878-D2D1-4582-EB6E-9D9268727034}"/>
              </a:ext>
            </a:extLst>
          </p:cNvPr>
          <p:cNvGrpSpPr/>
          <p:nvPr/>
        </p:nvGrpSpPr>
        <p:grpSpPr>
          <a:xfrm>
            <a:off x="3627018" y="3323542"/>
            <a:ext cx="580132" cy="685702"/>
            <a:chOff x="2220100" y="3274658"/>
            <a:chExt cx="580132" cy="685702"/>
          </a:xfrm>
        </p:grpSpPr>
        <p:pic>
          <p:nvPicPr>
            <p:cNvPr id="60" name="グラフィックス 59" descr="紙 枠線">
              <a:extLst>
                <a:ext uri="{FF2B5EF4-FFF2-40B4-BE49-F238E27FC236}">
                  <a16:creationId xmlns:a16="http://schemas.microsoft.com/office/drawing/2014/main" id="{3CAE7110-BFEB-9E76-4514-B338F4F3D42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391282"/>
              <a:ext cx="307340" cy="307340"/>
            </a:xfrm>
            <a:prstGeom prst="rect">
              <a:avLst/>
            </a:prstGeom>
          </p:spPr>
        </p:pic>
        <p:cxnSp>
          <p:nvCxnSpPr>
            <p:cNvPr id="61" name="直線矢印コネクタ 36">
              <a:extLst>
                <a:ext uri="{FF2B5EF4-FFF2-40B4-BE49-F238E27FC236}">
                  <a16:creationId xmlns:a16="http://schemas.microsoft.com/office/drawing/2014/main" id="{AA753867-9533-BC8C-70E1-47B419E6D962}"/>
                </a:ext>
              </a:extLst>
            </p:cNvPr>
            <p:cNvCxnSpPr>
              <a:cxnSpLocks/>
            </p:cNvCxnSpPr>
            <p:nvPr/>
          </p:nvCxnSpPr>
          <p:spPr>
            <a:xfrm rot="16200000" flipH="1">
              <a:off x="2307467"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4" name="正方形/長方形 63">
              <a:extLst>
                <a:ext uri="{FF2B5EF4-FFF2-40B4-BE49-F238E27FC236}">
                  <a16:creationId xmlns:a16="http://schemas.microsoft.com/office/drawing/2014/main" id="{D6B0C04E-DB87-6B5E-A855-B19656222310}"/>
                </a:ext>
              </a:extLst>
            </p:cNvPr>
            <p:cNvSpPr/>
            <p:nvPr/>
          </p:nvSpPr>
          <p:spPr>
            <a:xfrm>
              <a:off x="2220100" y="3677907"/>
              <a:ext cx="54558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年金特別徴収税額通知処理結果情報</a:t>
              </a:r>
              <a:r>
                <a:rPr kumimoji="1" lang="en-US" altLang="ja-JP" sz="500" b="1" dirty="0">
                  <a:solidFill>
                    <a:srgbClr val="000000"/>
                  </a:solidFill>
                  <a:latin typeface="+mn-ea"/>
                </a:rPr>
                <a:t>(02</a:t>
              </a:r>
              <a:r>
                <a:rPr kumimoji="1" lang="ja-JP" altLang="en-US" sz="500" b="1" dirty="0">
                  <a:solidFill>
                    <a:srgbClr val="000000"/>
                  </a:solidFill>
                  <a:latin typeface="+mn-ea"/>
                </a:rPr>
                <a:t>通知</a:t>
              </a:r>
              <a:r>
                <a:rPr kumimoji="1" lang="en-US" altLang="ja-JP" sz="500" b="1" dirty="0">
                  <a:solidFill>
                    <a:srgbClr val="000000"/>
                  </a:solidFill>
                  <a:latin typeface="+mn-ea"/>
                </a:rPr>
                <a:t>)</a:t>
              </a:r>
            </a:p>
            <a:p>
              <a:r>
                <a:rPr kumimoji="1" lang="ja-JP" altLang="en-US" sz="500" b="1" dirty="0">
                  <a:solidFill>
                    <a:srgbClr val="000000"/>
                  </a:solidFill>
                  <a:latin typeface="+mn-ea"/>
                </a:rPr>
                <a:t>年金特別徴収処理結果情報</a:t>
              </a:r>
              <a:r>
                <a:rPr kumimoji="1" lang="en-US" altLang="ja-JP" sz="500" b="1" dirty="0">
                  <a:solidFill>
                    <a:srgbClr val="000000"/>
                  </a:solidFill>
                  <a:latin typeface="+mn-ea"/>
                </a:rPr>
                <a:t>(22</a:t>
              </a:r>
              <a:r>
                <a:rPr kumimoji="1" lang="ja-JP" altLang="en-US" sz="500" b="1" dirty="0">
                  <a:solidFill>
                    <a:srgbClr val="000000"/>
                  </a:solidFill>
                  <a:latin typeface="+mn-ea"/>
                </a:rPr>
                <a:t>通知</a:t>
              </a:r>
              <a:r>
                <a:rPr kumimoji="1" lang="en-US" altLang="ja-JP" sz="500" b="1" dirty="0">
                  <a:solidFill>
                    <a:srgbClr val="000000"/>
                  </a:solidFill>
                  <a:latin typeface="+mn-ea"/>
                </a:rPr>
                <a:t>)</a:t>
              </a:r>
            </a:p>
            <a:p>
              <a:r>
                <a:rPr kumimoji="1" lang="ja-JP" altLang="en-US" sz="500" b="1" dirty="0">
                  <a:solidFill>
                    <a:srgbClr val="000000"/>
                  </a:solidFill>
                  <a:latin typeface="+mn-ea"/>
                </a:rPr>
                <a:t>年金特別徴収停止処理結果情報</a:t>
              </a:r>
              <a:r>
                <a:rPr kumimoji="1" lang="en-US" altLang="ja-JP" sz="500" b="1" dirty="0">
                  <a:solidFill>
                    <a:srgbClr val="000000"/>
                  </a:solidFill>
                  <a:latin typeface="+mn-ea"/>
                </a:rPr>
                <a:t>(42</a:t>
              </a:r>
              <a:r>
                <a:rPr kumimoji="1" lang="ja-JP" altLang="en-US" sz="500" b="1" dirty="0">
                  <a:solidFill>
                    <a:srgbClr val="000000"/>
                  </a:solidFill>
                  <a:latin typeface="+mn-ea"/>
                </a:rPr>
                <a:t>通知</a:t>
              </a:r>
              <a:r>
                <a:rPr kumimoji="1" lang="en-US" altLang="ja-JP" sz="500" b="1" dirty="0">
                  <a:solidFill>
                    <a:srgbClr val="000000"/>
                  </a:solidFill>
                  <a:latin typeface="+mn-ea"/>
                </a:rPr>
                <a:t>)</a:t>
              </a:r>
            </a:p>
            <a:p>
              <a:r>
                <a:rPr kumimoji="1" lang="ja-JP" altLang="en-US" sz="500" b="1" dirty="0">
                  <a:solidFill>
                    <a:srgbClr val="000000"/>
                  </a:solidFill>
                  <a:latin typeface="+mn-ea"/>
                </a:rPr>
                <a:t>年金特別徴収税額等変更通知の処理結果情報</a:t>
              </a:r>
              <a:r>
                <a:rPr kumimoji="1" lang="en-US" altLang="ja-JP" sz="500" b="1" dirty="0">
                  <a:solidFill>
                    <a:srgbClr val="000000"/>
                  </a:solidFill>
                  <a:latin typeface="+mn-ea"/>
                </a:rPr>
                <a:t>(64</a:t>
              </a:r>
              <a:r>
                <a:rPr kumimoji="1" lang="ja-JP" altLang="en-US" sz="500" b="1" dirty="0">
                  <a:solidFill>
                    <a:srgbClr val="000000"/>
                  </a:solidFill>
                  <a:latin typeface="+mn-ea"/>
                </a:rPr>
                <a:t>通知</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grpSp>
    </p:spTree>
    <p:extLst>
      <p:ext uri="{BB962C8B-B14F-4D97-AF65-F5344CB8AC3E}">
        <p14:creationId xmlns:p14="http://schemas.microsoft.com/office/powerpoint/2010/main" val="394350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D066DA-4F41-81FA-44EA-59BAC863B7FD}"/>
            </a:ext>
          </a:extLst>
        </p:cNvPr>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00171B90-4B38-F34D-80B0-4CCE3B2DF802}"/>
              </a:ext>
            </a:extLst>
          </p:cNvPr>
          <p:cNvGrpSpPr/>
          <p:nvPr/>
        </p:nvGrpSpPr>
        <p:grpSpPr>
          <a:xfrm>
            <a:off x="1245782" y="1406417"/>
            <a:ext cx="47531" cy="875591"/>
            <a:chOff x="6881734" y="1406417"/>
            <a:chExt cx="47531" cy="875591"/>
          </a:xfrm>
        </p:grpSpPr>
        <p:cxnSp>
          <p:nvCxnSpPr>
            <p:cNvPr id="12" name="直線矢印コネクタ 11">
              <a:extLst>
                <a:ext uri="{FF2B5EF4-FFF2-40B4-BE49-F238E27FC236}">
                  <a16:creationId xmlns:a16="http://schemas.microsoft.com/office/drawing/2014/main" id="{6869E2AF-AB05-EE6A-0B08-FD9C07386BB6}"/>
                </a:ext>
              </a:extLst>
            </p:cNvPr>
            <p:cNvCxnSpPr>
              <a:cxnSpLocks/>
              <a:stCxn id="19" idx="6"/>
              <a:endCxn id="20" idx="0"/>
            </p:cNvCxnSpPr>
            <p:nvPr/>
          </p:nvCxnSpPr>
          <p:spPr>
            <a:xfrm>
              <a:off x="6905500" y="1453948"/>
              <a:ext cx="0" cy="82806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9" name="楕円 18">
              <a:extLst>
                <a:ext uri="{FF2B5EF4-FFF2-40B4-BE49-F238E27FC236}">
                  <a16:creationId xmlns:a16="http://schemas.microsoft.com/office/drawing/2014/main" id="{89A552DD-D332-0C4C-151C-5B8651E1C2CF}"/>
                </a:ext>
              </a:extLst>
            </p:cNvPr>
            <p:cNvSpPr/>
            <p:nvPr/>
          </p:nvSpPr>
          <p:spPr>
            <a:xfrm rot="5400000" flipV="1">
              <a:off x="6881734" y="1406417"/>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0" name="二等辺三角形 19">
              <a:extLst>
                <a:ext uri="{FF2B5EF4-FFF2-40B4-BE49-F238E27FC236}">
                  <a16:creationId xmlns:a16="http://schemas.microsoft.com/office/drawing/2014/main" id="{5B0D0E06-73C3-5FD1-665A-61C9D9E4B4FF}"/>
                </a:ext>
              </a:extLst>
            </p:cNvPr>
            <p:cNvSpPr/>
            <p:nvPr/>
          </p:nvSpPr>
          <p:spPr>
            <a:xfrm flipV="1">
              <a:off x="6882190" y="22101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13CC9A9F-9254-3F8E-EFAA-F39E3E0143C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EB38EE07-7422-42FD-FDA9-1C38A4784C4F}"/>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00EFE91B-7397-D222-3DA4-5B03104711C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702B32A4-2FC8-AE69-7126-6239DEC677B2}"/>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722133E-891A-958F-7363-4A58F7C3DBEF}"/>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CA6285F7-89AE-FECC-CFD5-B6B50979DDFB}"/>
                </a:ext>
              </a:extLst>
            </p:cNvPr>
            <p:cNvSpPr/>
            <p:nvPr/>
          </p:nvSpPr>
          <p:spPr>
            <a:xfrm>
              <a:off x="5494851"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362817C2-64BF-18C5-9A47-9873FFC915B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減免</a:t>
              </a:r>
            </a:p>
          </p:txBody>
        </p:sp>
        <p:sp>
          <p:nvSpPr>
            <p:cNvPr id="14" name="正方形/長方形 13">
              <a:extLst>
                <a:ext uri="{FF2B5EF4-FFF2-40B4-BE49-F238E27FC236}">
                  <a16:creationId xmlns:a16="http://schemas.microsoft.com/office/drawing/2014/main" id="{6F5C88DB-C676-DB9F-D4EF-C8AF88876B48}"/>
                </a:ext>
              </a:extLst>
            </p:cNvPr>
            <p:cNvSpPr/>
            <p:nvPr/>
          </p:nvSpPr>
          <p:spPr>
            <a:xfrm>
              <a:off x="6838201" y="520074"/>
              <a:ext cx="2441812"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減免</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7528A44F-BEDC-8D1D-64D2-BB7BE0A159C3}"/>
              </a:ext>
            </a:extLst>
          </p:cNvPr>
          <p:cNvGrpSpPr/>
          <p:nvPr/>
        </p:nvGrpSpPr>
        <p:grpSpPr>
          <a:xfrm>
            <a:off x="331641" y="1889570"/>
            <a:ext cx="8480719" cy="2974979"/>
            <a:chOff x="4383024" y="977900"/>
            <a:chExt cx="8480719" cy="447033"/>
          </a:xfrm>
        </p:grpSpPr>
        <p:sp>
          <p:nvSpPr>
            <p:cNvPr id="17" name="正方形/長方形 16">
              <a:extLst>
                <a:ext uri="{FF2B5EF4-FFF2-40B4-BE49-F238E27FC236}">
                  <a16:creationId xmlns:a16="http://schemas.microsoft.com/office/drawing/2014/main" id="{6B4583DB-4166-C83F-0380-A1B70F77BF43}"/>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8EACA56F-1EA5-3B98-79A9-1E9321CEDB4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43215091-A3C8-ADE9-1003-AEBFD2982AD3}"/>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18</a:t>
            </a:fld>
            <a:endParaRPr kumimoji="1" lang="ja-JP" altLang="en-US" sz="800" dirty="0">
              <a:solidFill>
                <a:schemeClr val="tx1"/>
              </a:solidFill>
              <a:latin typeface="+mn-ea"/>
            </a:endParaRPr>
          </a:p>
        </p:txBody>
      </p:sp>
      <p:grpSp>
        <p:nvGrpSpPr>
          <p:cNvPr id="278" name="グループ化 277">
            <a:extLst>
              <a:ext uri="{FF2B5EF4-FFF2-40B4-BE49-F238E27FC236}">
                <a16:creationId xmlns:a16="http://schemas.microsoft.com/office/drawing/2014/main" id="{EE60D3F7-2B8D-3A2E-E2D9-41D1C55AEACD}"/>
              </a:ext>
            </a:extLst>
          </p:cNvPr>
          <p:cNvGrpSpPr/>
          <p:nvPr/>
        </p:nvGrpSpPr>
        <p:grpSpPr>
          <a:xfrm>
            <a:off x="6497326" y="3311789"/>
            <a:ext cx="595884" cy="468750"/>
            <a:chOff x="6615900" y="3043528"/>
            <a:chExt cx="595884" cy="468750"/>
          </a:xfrm>
        </p:grpSpPr>
        <p:pic>
          <p:nvPicPr>
            <p:cNvPr id="140" name="グラフィックス 139" descr="ユーザー 枠線">
              <a:extLst>
                <a:ext uri="{FF2B5EF4-FFF2-40B4-BE49-F238E27FC236}">
                  <a16:creationId xmlns:a16="http://schemas.microsoft.com/office/drawing/2014/main" id="{0CE77904-A240-7894-346A-A5FF20792CA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141" name="四角形: 角を丸くする 140">
              <a:extLst>
                <a:ext uri="{FF2B5EF4-FFF2-40B4-BE49-F238E27FC236}">
                  <a16:creationId xmlns:a16="http://schemas.microsoft.com/office/drawing/2014/main" id="{970BFCA1-B5EE-0510-8AA2-366BD89C7BD7}"/>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減免処理</a:t>
              </a:r>
              <a:endParaRPr kumimoji="1" lang="en-US" altLang="ja-JP" sz="500" b="1" dirty="0">
                <a:solidFill>
                  <a:srgbClr val="000000"/>
                </a:solidFill>
                <a:latin typeface="+mn-ea"/>
              </a:endParaRPr>
            </a:p>
          </p:txBody>
        </p:sp>
      </p:grpSp>
      <p:cxnSp>
        <p:nvCxnSpPr>
          <p:cNvPr id="127" name="直線矢印コネクタ 126">
            <a:extLst>
              <a:ext uri="{FF2B5EF4-FFF2-40B4-BE49-F238E27FC236}">
                <a16:creationId xmlns:a16="http://schemas.microsoft.com/office/drawing/2014/main" id="{F2A58DB6-DD95-E307-9DD5-BBB0B6750E55}"/>
              </a:ext>
            </a:extLst>
          </p:cNvPr>
          <p:cNvCxnSpPr>
            <a:cxnSpLocks/>
            <a:stCxn id="141" idx="2"/>
            <a:endCxn id="137" idx="1"/>
          </p:cNvCxnSpPr>
          <p:nvPr/>
        </p:nvCxnSpPr>
        <p:spPr>
          <a:xfrm>
            <a:off x="6795268" y="3780539"/>
            <a:ext cx="1299" cy="125711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BC6C4707-4B37-A1F0-A5CB-CA5B3D9DA31B}"/>
              </a:ext>
            </a:extLst>
          </p:cNvPr>
          <p:cNvGrpSpPr/>
          <p:nvPr/>
        </p:nvGrpSpPr>
        <p:grpSpPr>
          <a:xfrm>
            <a:off x="6507450" y="5037650"/>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22258041-A3B0-B792-A1BE-761351F59D0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38" name="円弧 137">
              <a:extLst>
                <a:ext uri="{FF2B5EF4-FFF2-40B4-BE49-F238E27FC236}">
                  <a16:creationId xmlns:a16="http://schemas.microsoft.com/office/drawing/2014/main" id="{BEE73E9D-2EFF-E5FE-82B8-40993875898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C053E624-9C31-185B-AB54-7AA50A8BCC0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85" name="グループ化 84">
            <a:extLst>
              <a:ext uri="{FF2B5EF4-FFF2-40B4-BE49-F238E27FC236}">
                <a16:creationId xmlns:a16="http://schemas.microsoft.com/office/drawing/2014/main" id="{EA8F9A14-563C-E62D-D938-FDDC5F9188D0}"/>
              </a:ext>
            </a:extLst>
          </p:cNvPr>
          <p:cNvGrpSpPr/>
          <p:nvPr/>
        </p:nvGrpSpPr>
        <p:grpSpPr>
          <a:xfrm>
            <a:off x="7054269" y="5350972"/>
            <a:ext cx="744115" cy="404654"/>
            <a:chOff x="6981282" y="4526781"/>
            <a:chExt cx="744115" cy="404654"/>
          </a:xfrm>
        </p:grpSpPr>
        <p:cxnSp>
          <p:nvCxnSpPr>
            <p:cNvPr id="130" name="直線矢印コネクタ 129">
              <a:extLst>
                <a:ext uri="{FF2B5EF4-FFF2-40B4-BE49-F238E27FC236}">
                  <a16:creationId xmlns:a16="http://schemas.microsoft.com/office/drawing/2014/main" id="{18B4F319-BCEF-5F8D-14CB-AD698F8892D5}"/>
                </a:ext>
              </a:extLst>
            </p:cNvPr>
            <p:cNvCxnSpPr>
              <a:cxnSpLocks/>
            </p:cNvCxnSpPr>
            <p:nvPr/>
          </p:nvCxnSpPr>
          <p:spPr>
            <a:xfrm>
              <a:off x="6981282" y="452678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5D71393A-F51D-0CB0-EB0A-5798F407D329}"/>
                </a:ext>
              </a:extLst>
            </p:cNvPr>
            <p:cNvGrpSpPr/>
            <p:nvPr/>
          </p:nvGrpSpPr>
          <p:grpSpPr>
            <a:xfrm>
              <a:off x="7103902" y="4632667"/>
              <a:ext cx="69614" cy="298768"/>
              <a:chOff x="2439407" y="2962964"/>
              <a:chExt cx="69614" cy="428983"/>
            </a:xfrm>
          </p:grpSpPr>
          <p:cxnSp>
            <p:nvCxnSpPr>
              <p:cNvPr id="134" name="直線コネクタ 133">
                <a:extLst>
                  <a:ext uri="{FF2B5EF4-FFF2-40B4-BE49-F238E27FC236}">
                    <a16:creationId xmlns:a16="http://schemas.microsoft.com/office/drawing/2014/main" id="{52BE520B-1AEC-C921-A9EF-33D36BD7E15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457EE432-109C-495B-2825-BF38BBEA54C7}"/>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6" name="直線コネクタ 135">
                <a:extLst>
                  <a:ext uri="{FF2B5EF4-FFF2-40B4-BE49-F238E27FC236}">
                    <a16:creationId xmlns:a16="http://schemas.microsoft.com/office/drawing/2014/main" id="{846EF58A-1336-EBF6-7A8D-945ABEB2CAE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3" name="正方形/長方形 132">
              <a:extLst>
                <a:ext uri="{FF2B5EF4-FFF2-40B4-BE49-F238E27FC236}">
                  <a16:creationId xmlns:a16="http://schemas.microsoft.com/office/drawing/2014/main" id="{0FC64134-00A6-021B-90E8-311DFE12E986}"/>
                </a:ext>
              </a:extLst>
            </p:cNvPr>
            <p:cNvSpPr/>
            <p:nvPr/>
          </p:nvSpPr>
          <p:spPr>
            <a:xfrm>
              <a:off x="7103772" y="464016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56" name="グループ化 55">
            <a:extLst>
              <a:ext uri="{FF2B5EF4-FFF2-40B4-BE49-F238E27FC236}">
                <a16:creationId xmlns:a16="http://schemas.microsoft.com/office/drawing/2014/main" id="{EC1EB933-BC08-84A4-232A-F5B6BA70570E}"/>
              </a:ext>
            </a:extLst>
          </p:cNvPr>
          <p:cNvGrpSpPr/>
          <p:nvPr/>
        </p:nvGrpSpPr>
        <p:grpSpPr>
          <a:xfrm rot="16200000">
            <a:off x="7247778" y="1844083"/>
            <a:ext cx="854282" cy="47531"/>
            <a:chOff x="8155274" y="5745196"/>
            <a:chExt cx="854282" cy="47531"/>
          </a:xfrm>
        </p:grpSpPr>
        <p:cxnSp>
          <p:nvCxnSpPr>
            <p:cNvPr id="57" name="直線矢印コネクタ 56">
              <a:extLst>
                <a:ext uri="{FF2B5EF4-FFF2-40B4-BE49-F238E27FC236}">
                  <a16:creationId xmlns:a16="http://schemas.microsoft.com/office/drawing/2014/main" id="{434DE075-6565-3467-0977-345236E12FE9}"/>
                </a:ext>
              </a:extLst>
            </p:cNvPr>
            <p:cNvCxnSpPr>
              <a:cxnSpLocks/>
              <a:stCxn id="58" idx="6"/>
              <a:endCxn id="59" idx="0"/>
            </p:cNvCxnSpPr>
            <p:nvPr/>
          </p:nvCxnSpPr>
          <p:spPr>
            <a:xfrm rot="5400000" flipV="1">
              <a:off x="8606180" y="5365587"/>
              <a:ext cx="0" cy="80675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D3C21997-97BE-FB13-1FA1-7677EE8FE33D}"/>
                </a:ext>
              </a:extLst>
            </p:cNvPr>
            <p:cNvSpPr/>
            <p:nvPr/>
          </p:nvSpPr>
          <p:spPr>
            <a:xfrm>
              <a:off x="8155274" y="5745196"/>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0B2B0228-2019-5A24-A947-F5BC75814000}"/>
                </a:ext>
              </a:extLst>
            </p:cNvPr>
            <p:cNvSpPr/>
            <p:nvPr/>
          </p:nvSpPr>
          <p:spPr>
            <a:xfrm rot="5400000">
              <a:off x="8950309" y="573302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51" name="正方形/長方形 150">
            <a:extLst>
              <a:ext uri="{FF2B5EF4-FFF2-40B4-BE49-F238E27FC236}">
                <a16:creationId xmlns:a16="http://schemas.microsoft.com/office/drawing/2014/main" id="{9C4E69FD-315D-16BC-FC4E-0507E1C58D8A}"/>
              </a:ext>
            </a:extLst>
          </p:cNvPr>
          <p:cNvSpPr/>
          <p:nvPr/>
        </p:nvSpPr>
        <p:spPr>
          <a:xfrm>
            <a:off x="7281405" y="1977192"/>
            <a:ext cx="770609"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通知</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
        <p:nvSpPr>
          <p:cNvPr id="159" name="正方形/長方形 158">
            <a:extLst>
              <a:ext uri="{FF2B5EF4-FFF2-40B4-BE49-F238E27FC236}">
                <a16:creationId xmlns:a16="http://schemas.microsoft.com/office/drawing/2014/main" id="{FB3E66EE-26FC-DA29-FE62-8E535ED4A478}"/>
              </a:ext>
            </a:extLst>
          </p:cNvPr>
          <p:cNvSpPr/>
          <p:nvPr/>
        </p:nvSpPr>
        <p:spPr>
          <a:xfrm>
            <a:off x="6758568" y="5848350"/>
            <a:ext cx="2053792" cy="60449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mn-ea"/>
              </a:rPr>
              <a:t>【</a:t>
            </a:r>
            <a:r>
              <a:rPr kumimoji="1" lang="ja-JP" altLang="en-US" sz="500" b="1" dirty="0">
                <a:solidFill>
                  <a:srgbClr val="000000"/>
                </a:solidFill>
                <a:latin typeface="+mn-ea"/>
              </a:rPr>
              <a:t>コメント</a:t>
            </a:r>
            <a:r>
              <a:rPr kumimoji="1" lang="en-US" altLang="ja-JP" sz="500" b="1" dirty="0">
                <a:solidFill>
                  <a:srgbClr val="000000"/>
                </a:solidFill>
                <a:latin typeface="+mn-ea"/>
              </a:rPr>
              <a:t>】</a:t>
            </a:r>
            <a:r>
              <a:rPr kumimoji="1" lang="ja-JP" altLang="en-US" sz="500" b="1" dirty="0">
                <a:solidFill>
                  <a:srgbClr val="000000"/>
                </a:solidFill>
                <a:latin typeface="+mn-ea"/>
              </a:rPr>
              <a:t>該当する機能要件</a:t>
            </a:r>
            <a:endParaRPr kumimoji="1" lang="en-US" altLang="ja-JP" sz="500" b="1" dirty="0">
              <a:solidFill>
                <a:srgbClr val="000000"/>
              </a:solidFill>
              <a:latin typeface="+mn-ea"/>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①</a:t>
            </a:r>
            <a:endParaRPr kumimoji="1" lang="en-US" altLang="zh-TW" sz="500" b="1" dirty="0">
              <a:solidFill>
                <a:srgbClr val="000000"/>
              </a:solidFill>
              <a:latin typeface="游ゴシック" panose="020B0400000000000000" pitchFamily="50" charset="-128"/>
              <a:ea typeface="游ゴシック" panose="020B0400000000000000" pitchFamily="50" charset="-128"/>
            </a:endParaRPr>
          </a:p>
          <a:p>
            <a:r>
              <a:rPr kumimoji="1" lang="en-US" altLang="zh-TW" sz="500" b="1" dirty="0">
                <a:solidFill>
                  <a:srgbClr val="000000"/>
                </a:solidFill>
                <a:latin typeface="游ゴシック" panose="020B0400000000000000" pitchFamily="50" charset="-128"/>
                <a:ea typeface="游ゴシック" panose="020B0400000000000000" pitchFamily="50" charset="-128"/>
              </a:rPr>
              <a:t>3.3.1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3.3.3</a:t>
            </a:r>
            <a:r>
              <a:rPr kumimoji="1" lang="zh-TW"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3.3.15</a:t>
            </a:r>
            <a:r>
              <a:rPr kumimoji="1" lang="zh-TW"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3.</a:t>
            </a:r>
            <a:r>
              <a:rPr kumimoji="1" lang="en-US" altLang="ja-JP" sz="500" b="1" dirty="0">
                <a:solidFill>
                  <a:srgbClr val="000000"/>
                </a:solidFill>
                <a:latin typeface="游ゴシック" panose="020B0400000000000000" pitchFamily="50" charset="-128"/>
                <a:ea typeface="游ゴシック" panose="020B0400000000000000" pitchFamily="50" charset="-128"/>
              </a:rPr>
              <a:t>3.</a:t>
            </a:r>
            <a:r>
              <a:rPr kumimoji="1" lang="en-US" altLang="zh-TW" sz="500" b="1" dirty="0">
                <a:solidFill>
                  <a:srgbClr val="000000"/>
                </a:solidFill>
                <a:latin typeface="游ゴシック" panose="020B0400000000000000" pitchFamily="50" charset="-128"/>
                <a:ea typeface="游ゴシック" panose="020B0400000000000000" pitchFamily="50" charset="-128"/>
              </a:rPr>
              <a:t>16</a:t>
            </a:r>
            <a:r>
              <a:rPr kumimoji="1" lang="zh-TW" altLang="en-US" sz="500" b="1" dirty="0">
                <a:solidFill>
                  <a:srgbClr val="000000"/>
                </a:solidFill>
                <a:latin typeface="游ゴシック" panose="020B0400000000000000" pitchFamily="50" charset="-128"/>
                <a:ea typeface="游ゴシック" panose="020B0400000000000000" pitchFamily="50" charset="-128"/>
              </a:rPr>
              <a:t>　減免情報管理</a:t>
            </a:r>
          </a:p>
          <a:p>
            <a:r>
              <a:rPr kumimoji="1" lang="en-US" altLang="zh-TW" sz="500" b="1" dirty="0">
                <a:solidFill>
                  <a:srgbClr val="000000"/>
                </a:solidFill>
                <a:latin typeface="游ゴシック" panose="020B0400000000000000" pitchFamily="50" charset="-128"/>
                <a:ea typeface="游ゴシック" panose="020B0400000000000000" pitchFamily="50" charset="-128"/>
              </a:rPr>
              <a:t>3.3.4</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3.3.10</a:t>
            </a:r>
            <a:r>
              <a:rPr kumimoji="1" lang="zh-TW" altLang="en-US" sz="500" b="1" dirty="0">
                <a:solidFill>
                  <a:srgbClr val="000000"/>
                </a:solidFill>
                <a:latin typeface="游ゴシック" panose="020B0400000000000000" pitchFamily="50" charset="-128"/>
                <a:ea typeface="游ゴシック" panose="020B0400000000000000" pitchFamily="50" charset="-128"/>
              </a:rPr>
              <a:t>　減免額入力</a:t>
            </a:r>
          </a:p>
          <a:p>
            <a:r>
              <a:rPr kumimoji="1" lang="en-US" altLang="zh-TW" sz="500" b="1" dirty="0">
                <a:solidFill>
                  <a:srgbClr val="000000"/>
                </a:solidFill>
                <a:latin typeface="游ゴシック" panose="020B0400000000000000" pitchFamily="50" charset="-128"/>
                <a:ea typeface="游ゴシック" panose="020B0400000000000000" pitchFamily="50" charset="-128"/>
              </a:rPr>
              <a:t>3.3.11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3.3.14</a:t>
            </a:r>
            <a:r>
              <a:rPr kumimoji="1" lang="zh-TW"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3.3.17</a:t>
            </a:r>
            <a:r>
              <a:rPr kumimoji="1" lang="zh-TW"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3.3.18</a:t>
            </a:r>
            <a:r>
              <a:rPr kumimoji="1" lang="zh-TW" altLang="en-US" sz="500" b="1" dirty="0">
                <a:solidFill>
                  <a:srgbClr val="000000"/>
                </a:solidFill>
                <a:latin typeface="游ゴシック" panose="020B0400000000000000" pitchFamily="50" charset="-128"/>
                <a:ea typeface="游ゴシック" panose="020B0400000000000000" pitchFamily="50" charset="-128"/>
              </a:rPr>
              <a:t>　期別減免処理</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p:txBody>
      </p:sp>
      <p:cxnSp>
        <p:nvCxnSpPr>
          <p:cNvPr id="108" name="直線矢印コネクタ 107">
            <a:extLst>
              <a:ext uri="{FF2B5EF4-FFF2-40B4-BE49-F238E27FC236}">
                <a16:creationId xmlns:a16="http://schemas.microsoft.com/office/drawing/2014/main" id="{4FF92CA4-72A5-3899-8E52-0422E970E27A}"/>
              </a:ext>
            </a:extLst>
          </p:cNvPr>
          <p:cNvCxnSpPr>
            <a:cxnSpLocks/>
            <a:stCxn id="198" idx="1"/>
            <a:endCxn id="73" idx="2"/>
          </p:cNvCxnSpPr>
          <p:nvPr/>
        </p:nvCxnSpPr>
        <p:spPr>
          <a:xfrm flipH="1" flipV="1">
            <a:off x="4921350" y="2690156"/>
            <a:ext cx="1299" cy="234749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2D1CBC1D-A5F0-2C46-A44B-86EB3BBAC717}"/>
              </a:ext>
            </a:extLst>
          </p:cNvPr>
          <p:cNvGrpSpPr/>
          <p:nvPr/>
        </p:nvGrpSpPr>
        <p:grpSpPr>
          <a:xfrm>
            <a:off x="4623408" y="2221406"/>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2A14FAAE-F7A4-BBAD-D7C6-F65C2BDC001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D6B178FD-4C88-C9A9-E0F8-3ADEB117D90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減免不許可通知</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作成・出力</a:t>
              </a:r>
              <a:endParaRPr kumimoji="1" lang="en-US" altLang="ja-JP" sz="500" b="1" dirty="0">
                <a:solidFill>
                  <a:srgbClr val="000000"/>
                </a:solidFill>
                <a:latin typeface="+mn-ea"/>
              </a:endParaRPr>
            </a:p>
          </p:txBody>
        </p:sp>
      </p:grpSp>
      <p:cxnSp>
        <p:nvCxnSpPr>
          <p:cNvPr id="47" name="直線矢印コネクタ 46">
            <a:extLst>
              <a:ext uri="{FF2B5EF4-FFF2-40B4-BE49-F238E27FC236}">
                <a16:creationId xmlns:a16="http://schemas.microsoft.com/office/drawing/2014/main" id="{C19F72E7-B54D-0C43-F4E0-025BC5E7E7CA}"/>
              </a:ext>
            </a:extLst>
          </p:cNvPr>
          <p:cNvCxnSpPr>
            <a:cxnSpLocks/>
            <a:stCxn id="49" idx="2"/>
            <a:endCxn id="69" idx="1"/>
          </p:cNvCxnSpPr>
          <p:nvPr/>
        </p:nvCxnSpPr>
        <p:spPr>
          <a:xfrm>
            <a:off x="5792661" y="3780539"/>
            <a:ext cx="1299" cy="125711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3F4E921E-D33C-FF2E-C411-460A9E101365}"/>
              </a:ext>
            </a:extLst>
          </p:cNvPr>
          <p:cNvGrpSpPr/>
          <p:nvPr/>
        </p:nvGrpSpPr>
        <p:grpSpPr>
          <a:xfrm>
            <a:off x="5504843" y="5037650"/>
            <a:ext cx="575637" cy="451948"/>
            <a:chOff x="5274238" y="5435536"/>
            <a:chExt cx="439201" cy="345439"/>
          </a:xfrm>
        </p:grpSpPr>
        <p:sp>
          <p:nvSpPr>
            <p:cNvPr id="69" name="フローチャート: 磁気ディスク 68">
              <a:extLst>
                <a:ext uri="{FF2B5EF4-FFF2-40B4-BE49-F238E27FC236}">
                  <a16:creationId xmlns:a16="http://schemas.microsoft.com/office/drawing/2014/main" id="{4B390631-3309-4943-E955-20A83EA6F34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70" name="円弧 69">
              <a:extLst>
                <a:ext uri="{FF2B5EF4-FFF2-40B4-BE49-F238E27FC236}">
                  <a16:creationId xmlns:a16="http://schemas.microsoft.com/office/drawing/2014/main" id="{B0D96735-AF0B-3985-BE98-8F8298D7242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08072704-3248-3E5A-C51A-B8465647C45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grpSp>
        <p:nvGrpSpPr>
          <p:cNvPr id="297" name="グループ化 296">
            <a:extLst>
              <a:ext uri="{FF2B5EF4-FFF2-40B4-BE49-F238E27FC236}">
                <a16:creationId xmlns:a16="http://schemas.microsoft.com/office/drawing/2014/main" id="{69F2822C-4188-E1F8-C7C9-58DA2930322E}"/>
              </a:ext>
            </a:extLst>
          </p:cNvPr>
          <p:cNvGrpSpPr/>
          <p:nvPr/>
        </p:nvGrpSpPr>
        <p:grpSpPr>
          <a:xfrm>
            <a:off x="6043927" y="5350972"/>
            <a:ext cx="752658" cy="404654"/>
            <a:chOff x="5549538" y="5066857"/>
            <a:chExt cx="752658" cy="404654"/>
          </a:xfrm>
        </p:grpSpPr>
        <p:cxnSp>
          <p:nvCxnSpPr>
            <p:cNvPr id="54" name="直線矢印コネクタ 53">
              <a:extLst>
                <a:ext uri="{FF2B5EF4-FFF2-40B4-BE49-F238E27FC236}">
                  <a16:creationId xmlns:a16="http://schemas.microsoft.com/office/drawing/2014/main" id="{92AB997F-803D-06C2-A07F-0185323E7B2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39D626EC-A019-7377-E7A9-2C195EAB58A7}"/>
                </a:ext>
              </a:extLst>
            </p:cNvPr>
            <p:cNvGrpSpPr/>
            <p:nvPr/>
          </p:nvGrpSpPr>
          <p:grpSpPr>
            <a:xfrm>
              <a:off x="5672158" y="5172743"/>
              <a:ext cx="69614" cy="298768"/>
              <a:chOff x="2439407" y="2962964"/>
              <a:chExt cx="69614" cy="428983"/>
            </a:xfrm>
          </p:grpSpPr>
          <p:cxnSp>
            <p:nvCxnSpPr>
              <p:cNvPr id="66" name="直線コネクタ 65">
                <a:extLst>
                  <a:ext uri="{FF2B5EF4-FFF2-40B4-BE49-F238E27FC236}">
                    <a16:creationId xmlns:a16="http://schemas.microsoft.com/office/drawing/2014/main" id="{B84D0ADD-14BF-0719-2B60-7810FC33954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99A1151F-CEC4-BF66-CED8-EC96294FA682}"/>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8" name="直線コネクタ 67">
                <a:extLst>
                  <a:ext uri="{FF2B5EF4-FFF2-40B4-BE49-F238E27FC236}">
                    <a16:creationId xmlns:a16="http://schemas.microsoft.com/office/drawing/2014/main" id="{60A5D7C4-FA4E-6D5A-B392-10CC14EF2A1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5" name="正方形/長方形 64">
              <a:extLst>
                <a:ext uri="{FF2B5EF4-FFF2-40B4-BE49-F238E27FC236}">
                  <a16:creationId xmlns:a16="http://schemas.microsoft.com/office/drawing/2014/main" id="{CE5A39E4-1E44-A90C-A689-E773CAC36D4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58" name="直線矢印コネクタ 157">
            <a:extLst>
              <a:ext uri="{FF2B5EF4-FFF2-40B4-BE49-F238E27FC236}">
                <a16:creationId xmlns:a16="http://schemas.microsoft.com/office/drawing/2014/main" id="{6FF2F259-A98B-8D6F-E3EB-AA17202A287C}"/>
              </a:ext>
            </a:extLst>
          </p:cNvPr>
          <p:cNvCxnSpPr>
            <a:cxnSpLocks/>
            <a:stCxn id="24" idx="6"/>
            <a:endCxn id="35" idx="1"/>
          </p:cNvCxnSpPr>
          <p:nvPr/>
        </p:nvCxnSpPr>
        <p:spPr>
          <a:xfrm>
            <a:off x="1425366" y="2443876"/>
            <a:ext cx="28725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3" name="直線矢印コネクタ 172">
            <a:extLst>
              <a:ext uri="{FF2B5EF4-FFF2-40B4-BE49-F238E27FC236}">
                <a16:creationId xmlns:a16="http://schemas.microsoft.com/office/drawing/2014/main" id="{DBE07F34-92E0-4CA7-C688-53E41AA0A113}"/>
              </a:ext>
            </a:extLst>
          </p:cNvPr>
          <p:cNvCxnSpPr>
            <a:cxnSpLocks/>
            <a:stCxn id="153" idx="3"/>
            <a:endCxn id="73" idx="1"/>
          </p:cNvCxnSpPr>
          <p:nvPr/>
        </p:nvCxnSpPr>
        <p:spPr>
          <a:xfrm>
            <a:off x="3715031" y="2443876"/>
            <a:ext cx="908377" cy="11905"/>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82" name="正方形/長方形 181">
            <a:extLst>
              <a:ext uri="{FF2B5EF4-FFF2-40B4-BE49-F238E27FC236}">
                <a16:creationId xmlns:a16="http://schemas.microsoft.com/office/drawing/2014/main" id="{6CDFEFCF-450F-7D07-ABA2-E5F720494972}"/>
              </a:ext>
            </a:extLst>
          </p:cNvPr>
          <p:cNvSpPr/>
          <p:nvPr/>
        </p:nvSpPr>
        <p:spPr>
          <a:xfrm>
            <a:off x="3092529" y="2044005"/>
            <a:ext cx="901542"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審査結果</a:t>
            </a:r>
          </a:p>
        </p:txBody>
      </p:sp>
      <p:grpSp>
        <p:nvGrpSpPr>
          <p:cNvPr id="191" name="グループ化 190">
            <a:extLst>
              <a:ext uri="{FF2B5EF4-FFF2-40B4-BE49-F238E27FC236}">
                <a16:creationId xmlns:a16="http://schemas.microsoft.com/office/drawing/2014/main" id="{659A74A2-D583-C5A0-11EA-91882AE15455}"/>
              </a:ext>
            </a:extLst>
          </p:cNvPr>
          <p:cNvGrpSpPr/>
          <p:nvPr/>
        </p:nvGrpSpPr>
        <p:grpSpPr>
          <a:xfrm>
            <a:off x="4633532" y="5037650"/>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60EB8E17-E66E-B8F0-B405-73864DFD9CF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99" name="円弧 198">
              <a:extLst>
                <a:ext uri="{FF2B5EF4-FFF2-40B4-BE49-F238E27FC236}">
                  <a16:creationId xmlns:a16="http://schemas.microsoft.com/office/drawing/2014/main" id="{49AB86CA-6A00-D124-7A45-4917BEC1720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2A286EC4-27F1-C4AC-7318-88778DD984C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42DD3F28-7FC1-790C-21DC-A2FF7E6C2CC2}"/>
              </a:ext>
            </a:extLst>
          </p:cNvPr>
          <p:cNvGrpSpPr/>
          <p:nvPr/>
        </p:nvGrpSpPr>
        <p:grpSpPr>
          <a:xfrm>
            <a:off x="5177815" y="5350972"/>
            <a:ext cx="752658" cy="404654"/>
            <a:chOff x="4488244" y="5206471"/>
            <a:chExt cx="752658" cy="404654"/>
          </a:xfrm>
        </p:grpSpPr>
        <p:cxnSp>
          <p:nvCxnSpPr>
            <p:cNvPr id="192" name="直線矢印コネクタ 191">
              <a:extLst>
                <a:ext uri="{FF2B5EF4-FFF2-40B4-BE49-F238E27FC236}">
                  <a16:creationId xmlns:a16="http://schemas.microsoft.com/office/drawing/2014/main" id="{943F4C6C-4A1A-9322-CBC1-CF4EF762324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BA1A5592-6E8C-D123-87AE-203CA2405C68}"/>
                </a:ext>
              </a:extLst>
            </p:cNvPr>
            <p:cNvGrpSpPr/>
            <p:nvPr/>
          </p:nvGrpSpPr>
          <p:grpSpPr>
            <a:xfrm>
              <a:off x="4610864" y="5312357"/>
              <a:ext cx="69614" cy="298768"/>
              <a:chOff x="2439407" y="2962964"/>
              <a:chExt cx="69614" cy="428983"/>
            </a:xfrm>
          </p:grpSpPr>
          <p:cxnSp>
            <p:nvCxnSpPr>
              <p:cNvPr id="195" name="直線コネクタ 194">
                <a:extLst>
                  <a:ext uri="{FF2B5EF4-FFF2-40B4-BE49-F238E27FC236}">
                    <a16:creationId xmlns:a16="http://schemas.microsoft.com/office/drawing/2014/main" id="{8EDA5A2E-D4EB-D5F1-5DCC-F181D7B7AAB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7596FDF2-8BFB-8700-A8B7-C11CF40DB5E0}"/>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3A373E2E-4569-BD46-3B4C-246D8306EDF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292CA976-022D-2B13-1AAE-0C4130C6E49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217" name="直線矢印コネクタ 48">
            <a:extLst>
              <a:ext uri="{FF2B5EF4-FFF2-40B4-BE49-F238E27FC236}">
                <a16:creationId xmlns:a16="http://schemas.microsoft.com/office/drawing/2014/main" id="{8BCDB6E4-DFF1-5DC9-8F01-D136E49312A9}"/>
              </a:ext>
            </a:extLst>
          </p:cNvPr>
          <p:cNvCxnSpPr>
            <a:cxnSpLocks/>
            <a:stCxn id="153" idx="2"/>
            <a:endCxn id="78" idx="1"/>
          </p:cNvCxnSpPr>
          <p:nvPr/>
        </p:nvCxnSpPr>
        <p:spPr>
          <a:xfrm rot="16200000" flipH="1">
            <a:off x="3227452" y="2896472"/>
            <a:ext cx="965285" cy="334097"/>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2" name="グループ化 31">
            <a:extLst>
              <a:ext uri="{FF2B5EF4-FFF2-40B4-BE49-F238E27FC236}">
                <a16:creationId xmlns:a16="http://schemas.microsoft.com/office/drawing/2014/main" id="{ADC297A2-7539-F29A-7F69-B6D62D9F597B}"/>
              </a:ext>
            </a:extLst>
          </p:cNvPr>
          <p:cNvGrpSpPr/>
          <p:nvPr/>
        </p:nvGrpSpPr>
        <p:grpSpPr>
          <a:xfrm>
            <a:off x="4884354" y="2690056"/>
            <a:ext cx="1021818" cy="614169"/>
            <a:chOff x="4884354" y="2723054"/>
            <a:chExt cx="1021818" cy="614169"/>
          </a:xfrm>
        </p:grpSpPr>
        <p:grpSp>
          <p:nvGrpSpPr>
            <p:cNvPr id="231" name="グループ化 230">
              <a:extLst>
                <a:ext uri="{FF2B5EF4-FFF2-40B4-BE49-F238E27FC236}">
                  <a16:creationId xmlns:a16="http://schemas.microsoft.com/office/drawing/2014/main" id="{B44E3723-DE0E-286D-AF54-A6AB07340EFC}"/>
                </a:ext>
              </a:extLst>
            </p:cNvPr>
            <p:cNvGrpSpPr/>
            <p:nvPr/>
          </p:nvGrpSpPr>
          <p:grpSpPr>
            <a:xfrm>
              <a:off x="5090833" y="2723054"/>
              <a:ext cx="461372" cy="423964"/>
              <a:chOff x="4501542" y="3513591"/>
              <a:chExt cx="461372" cy="423964"/>
            </a:xfrm>
          </p:grpSpPr>
          <p:pic>
            <p:nvPicPr>
              <p:cNvPr id="232" name="グラフィックス 231" descr="紙 枠線">
                <a:extLst>
                  <a:ext uri="{FF2B5EF4-FFF2-40B4-BE49-F238E27FC236}">
                    <a16:creationId xmlns:a16="http://schemas.microsoft.com/office/drawing/2014/main" id="{0D33300C-5ED9-9A9A-3867-F527B7FF87F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655574" y="3630215"/>
                <a:ext cx="307340" cy="307340"/>
              </a:xfrm>
              <a:prstGeom prst="rect">
                <a:avLst/>
              </a:prstGeom>
            </p:spPr>
          </p:pic>
          <p:cxnSp>
            <p:nvCxnSpPr>
              <p:cNvPr id="233" name="直線矢印コネクタ 36">
                <a:extLst>
                  <a:ext uri="{FF2B5EF4-FFF2-40B4-BE49-F238E27FC236}">
                    <a16:creationId xmlns:a16="http://schemas.microsoft.com/office/drawing/2014/main" id="{A1A9EB39-5FFC-1078-BA88-1A8AEE30E7A6}"/>
                  </a:ext>
                </a:extLst>
              </p:cNvPr>
              <p:cNvCxnSpPr>
                <a:cxnSpLocks/>
              </p:cNvCxnSpPr>
              <p:nvPr/>
            </p:nvCxnSpPr>
            <p:spPr>
              <a:xfrm rot="16200000" flipH="1">
                <a:off x="4470149" y="3544984"/>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sp>
          <p:nvSpPr>
            <p:cNvPr id="234" name="正方形/長方形 233">
              <a:extLst>
                <a:ext uri="{FF2B5EF4-FFF2-40B4-BE49-F238E27FC236}">
                  <a16:creationId xmlns:a16="http://schemas.microsoft.com/office/drawing/2014/main" id="{8ABBFE4B-D865-52EA-2D00-2A8E8E1B83C0}"/>
                </a:ext>
              </a:extLst>
            </p:cNvPr>
            <p:cNvSpPr/>
            <p:nvPr/>
          </p:nvSpPr>
          <p:spPr>
            <a:xfrm>
              <a:off x="4884354" y="3054770"/>
              <a:ext cx="102181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減免不許可通知書</a:t>
              </a:r>
            </a:p>
          </p:txBody>
        </p:sp>
      </p:grpSp>
      <p:cxnSp>
        <p:nvCxnSpPr>
          <p:cNvPr id="242" name="直線矢印コネクタ 241">
            <a:extLst>
              <a:ext uri="{FF2B5EF4-FFF2-40B4-BE49-F238E27FC236}">
                <a16:creationId xmlns:a16="http://schemas.microsoft.com/office/drawing/2014/main" id="{B752F390-5137-01A6-94A8-68DE09378EBA}"/>
              </a:ext>
            </a:extLst>
          </p:cNvPr>
          <p:cNvCxnSpPr>
            <a:cxnSpLocks/>
            <a:stCxn id="73" idx="3"/>
            <a:endCxn id="45" idx="1"/>
          </p:cNvCxnSpPr>
          <p:nvPr/>
        </p:nvCxnSpPr>
        <p:spPr>
          <a:xfrm flipV="1">
            <a:off x="5219292" y="2443876"/>
            <a:ext cx="1282269" cy="11905"/>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A5C8BA0F-C95F-01FB-6B60-C818176AF763}"/>
              </a:ext>
            </a:extLst>
          </p:cNvPr>
          <p:cNvSpPr/>
          <p:nvPr/>
        </p:nvSpPr>
        <p:spPr>
          <a:xfrm>
            <a:off x="3645967" y="2337725"/>
            <a:ext cx="986955"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不許可</a:t>
            </a:r>
          </a:p>
        </p:txBody>
      </p:sp>
      <p:cxnSp>
        <p:nvCxnSpPr>
          <p:cNvPr id="36" name="直線矢印コネクタ 48">
            <a:extLst>
              <a:ext uri="{FF2B5EF4-FFF2-40B4-BE49-F238E27FC236}">
                <a16:creationId xmlns:a16="http://schemas.microsoft.com/office/drawing/2014/main" id="{FEC68F2B-5A91-BEAA-B00A-AE0E3A5CFC1D}"/>
              </a:ext>
            </a:extLst>
          </p:cNvPr>
          <p:cNvCxnSpPr>
            <a:cxnSpLocks/>
            <a:stCxn id="40" idx="3"/>
            <a:endCxn id="153" idx="1"/>
          </p:cNvCxnSpPr>
          <p:nvPr/>
        </p:nvCxnSpPr>
        <p:spPr>
          <a:xfrm>
            <a:off x="3051637" y="2443876"/>
            <a:ext cx="31942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6" name="グループ化 45">
            <a:extLst>
              <a:ext uri="{FF2B5EF4-FFF2-40B4-BE49-F238E27FC236}">
                <a16:creationId xmlns:a16="http://schemas.microsoft.com/office/drawing/2014/main" id="{2FF4AFD7-9F37-887F-D1A2-24BB39809574}"/>
              </a:ext>
            </a:extLst>
          </p:cNvPr>
          <p:cNvGrpSpPr/>
          <p:nvPr/>
        </p:nvGrpSpPr>
        <p:grpSpPr>
          <a:xfrm>
            <a:off x="5494719" y="3311789"/>
            <a:ext cx="595884" cy="468750"/>
            <a:chOff x="6615900" y="3043528"/>
            <a:chExt cx="595884" cy="468750"/>
          </a:xfrm>
        </p:grpSpPr>
        <p:pic>
          <p:nvPicPr>
            <p:cNvPr id="48" name="グラフィックス 47" descr="ユーザー 枠線">
              <a:extLst>
                <a:ext uri="{FF2B5EF4-FFF2-40B4-BE49-F238E27FC236}">
                  <a16:creationId xmlns:a16="http://schemas.microsoft.com/office/drawing/2014/main" id="{76FA1EFD-48B9-B0FE-890E-3B2D6D39ADD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49" name="四角形: 角を丸くする 48">
              <a:extLst>
                <a:ext uri="{FF2B5EF4-FFF2-40B4-BE49-F238E27FC236}">
                  <a16:creationId xmlns:a16="http://schemas.microsoft.com/office/drawing/2014/main" id="{825A6C9A-B6DB-9862-9403-8234B14D1190}"/>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減免情報登録</a:t>
              </a:r>
              <a:endParaRPr kumimoji="1" lang="en-US" altLang="ja-JP" sz="500" b="1" dirty="0">
                <a:solidFill>
                  <a:srgbClr val="000000"/>
                </a:solidFill>
                <a:latin typeface="+mn-ea"/>
              </a:endParaRPr>
            </a:p>
          </p:txBody>
        </p:sp>
      </p:grpSp>
      <p:grpSp>
        <p:nvGrpSpPr>
          <p:cNvPr id="86" name="グループ化 85">
            <a:extLst>
              <a:ext uri="{FF2B5EF4-FFF2-40B4-BE49-F238E27FC236}">
                <a16:creationId xmlns:a16="http://schemas.microsoft.com/office/drawing/2014/main" id="{0BDD651B-D3FC-3505-1F9F-C2EEE1353342}"/>
              </a:ext>
            </a:extLst>
          </p:cNvPr>
          <p:cNvGrpSpPr/>
          <p:nvPr/>
        </p:nvGrpSpPr>
        <p:grpSpPr>
          <a:xfrm>
            <a:off x="4306276" y="3786797"/>
            <a:ext cx="618568" cy="611942"/>
            <a:chOff x="2621665" y="3274658"/>
            <a:chExt cx="618568" cy="611942"/>
          </a:xfrm>
        </p:grpSpPr>
        <p:pic>
          <p:nvPicPr>
            <p:cNvPr id="87" name="グラフィックス 86" descr="紙 枠線">
              <a:extLst>
                <a:ext uri="{FF2B5EF4-FFF2-40B4-BE49-F238E27FC236}">
                  <a16:creationId xmlns:a16="http://schemas.microsoft.com/office/drawing/2014/main" id="{C6DBE8F9-E8A2-2B48-E64A-DB87E86DECA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8381" y="3391282"/>
              <a:ext cx="307340" cy="307340"/>
            </a:xfrm>
            <a:prstGeom prst="rect">
              <a:avLst/>
            </a:prstGeom>
          </p:spPr>
        </p:pic>
        <p:cxnSp>
          <p:nvCxnSpPr>
            <p:cNvPr id="88" name="直線矢印コネクタ 36">
              <a:extLst>
                <a:ext uri="{FF2B5EF4-FFF2-40B4-BE49-F238E27FC236}">
                  <a16:creationId xmlns:a16="http://schemas.microsoft.com/office/drawing/2014/main" id="{7127B450-02BF-26FF-E362-A64CA9693EC1}"/>
                </a:ext>
              </a:extLst>
            </p:cNvPr>
            <p:cNvCxnSpPr>
              <a:cxnSpLocks/>
            </p:cNvCxnSpPr>
            <p:nvPr/>
          </p:nvCxnSpPr>
          <p:spPr>
            <a:xfrm rot="16200000" flipH="1">
              <a:off x="2592956"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9" name="正方形/長方形 88">
              <a:extLst>
                <a:ext uri="{FF2B5EF4-FFF2-40B4-BE49-F238E27FC236}">
                  <a16:creationId xmlns:a16="http://schemas.microsoft.com/office/drawing/2014/main" id="{1F6FF887-507D-34B2-49A5-CC038EA718A9}"/>
                </a:ext>
              </a:extLst>
            </p:cNvPr>
            <p:cNvSpPr/>
            <p:nvPr/>
          </p:nvSpPr>
          <p:spPr>
            <a:xfrm>
              <a:off x="2621665" y="3604147"/>
              <a:ext cx="61856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r>
                <a:rPr kumimoji="1" lang="ja-JP" altLang="en-US" sz="500" b="1" dirty="0">
                  <a:solidFill>
                    <a:srgbClr val="000000"/>
                  </a:solidFill>
                  <a:latin typeface="游ゴシック" panose="020B0400000000000000" pitchFamily="50" charset="-128"/>
                  <a:ea typeface="游ゴシック" panose="020B0400000000000000" pitchFamily="50" charset="-128"/>
                </a:rPr>
                <a:t>減免決定通知書</a:t>
              </a:r>
            </a:p>
          </p:txBody>
        </p:sp>
      </p:grpSp>
      <p:grpSp>
        <p:nvGrpSpPr>
          <p:cNvPr id="94" name="グループ化 93">
            <a:extLst>
              <a:ext uri="{FF2B5EF4-FFF2-40B4-BE49-F238E27FC236}">
                <a16:creationId xmlns:a16="http://schemas.microsoft.com/office/drawing/2014/main" id="{B191987B-3BBB-AC86-971F-89E328C0D0CF}"/>
              </a:ext>
            </a:extLst>
          </p:cNvPr>
          <p:cNvGrpSpPr/>
          <p:nvPr/>
        </p:nvGrpSpPr>
        <p:grpSpPr>
          <a:xfrm>
            <a:off x="7521919" y="2290876"/>
            <a:ext cx="306000" cy="306000"/>
            <a:chOff x="547477" y="5946304"/>
            <a:chExt cx="182044" cy="182044"/>
          </a:xfrm>
        </p:grpSpPr>
        <p:sp>
          <p:nvSpPr>
            <p:cNvPr id="99" name="楕円 98">
              <a:extLst>
                <a:ext uri="{FF2B5EF4-FFF2-40B4-BE49-F238E27FC236}">
                  <a16:creationId xmlns:a16="http://schemas.microsoft.com/office/drawing/2014/main" id="{EE7902F5-A94B-ECC6-7059-3D20435A137A}"/>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00" name="グループ化 99">
              <a:extLst>
                <a:ext uri="{FF2B5EF4-FFF2-40B4-BE49-F238E27FC236}">
                  <a16:creationId xmlns:a16="http://schemas.microsoft.com/office/drawing/2014/main" id="{94160F35-6E15-760A-3156-4F7B2AB8F61A}"/>
                </a:ext>
              </a:extLst>
            </p:cNvPr>
            <p:cNvGrpSpPr/>
            <p:nvPr/>
          </p:nvGrpSpPr>
          <p:grpSpPr>
            <a:xfrm>
              <a:off x="572442" y="5996943"/>
              <a:ext cx="132113" cy="80765"/>
              <a:chOff x="2601006" y="3678667"/>
              <a:chExt cx="132113" cy="80765"/>
            </a:xfrm>
          </p:grpSpPr>
          <p:sp>
            <p:nvSpPr>
              <p:cNvPr id="124" name="正方形/長方形 123">
                <a:extLst>
                  <a:ext uri="{FF2B5EF4-FFF2-40B4-BE49-F238E27FC236}">
                    <a16:creationId xmlns:a16="http://schemas.microsoft.com/office/drawing/2014/main" id="{4FE3246A-C2D6-4D84-AEE4-CD1D7600C854}"/>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6" name="二等辺三角形 125">
                <a:extLst>
                  <a:ext uri="{FF2B5EF4-FFF2-40B4-BE49-F238E27FC236}">
                    <a16:creationId xmlns:a16="http://schemas.microsoft.com/office/drawing/2014/main" id="{AF19752B-58EF-F3B9-8D88-D6C64660EA0A}"/>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8" name="二等辺三角形 127">
                <a:extLst>
                  <a:ext uri="{FF2B5EF4-FFF2-40B4-BE49-F238E27FC236}">
                    <a16:creationId xmlns:a16="http://schemas.microsoft.com/office/drawing/2014/main" id="{3B7F9BA7-AC2C-840D-F320-149B9C71F3EA}"/>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32" name="正方形/長方形 131">
                <a:extLst>
                  <a:ext uri="{FF2B5EF4-FFF2-40B4-BE49-F238E27FC236}">
                    <a16:creationId xmlns:a16="http://schemas.microsoft.com/office/drawing/2014/main" id="{2D1FF24F-AB64-46C0-1CFE-D7A8A35EE21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cxnSp>
        <p:nvCxnSpPr>
          <p:cNvPr id="167" name="直線矢印コネクタ 109">
            <a:extLst>
              <a:ext uri="{FF2B5EF4-FFF2-40B4-BE49-F238E27FC236}">
                <a16:creationId xmlns:a16="http://schemas.microsoft.com/office/drawing/2014/main" id="{9426A5BB-C7BC-6503-DC65-82281A27F9C7}"/>
              </a:ext>
            </a:extLst>
          </p:cNvPr>
          <p:cNvCxnSpPr>
            <a:cxnSpLocks/>
            <a:stCxn id="49" idx="3"/>
            <a:endCxn id="141" idx="1"/>
          </p:cNvCxnSpPr>
          <p:nvPr/>
        </p:nvCxnSpPr>
        <p:spPr>
          <a:xfrm>
            <a:off x="6090603" y="3546164"/>
            <a:ext cx="40672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6" name="直線矢印コネクタ 109">
            <a:extLst>
              <a:ext uri="{FF2B5EF4-FFF2-40B4-BE49-F238E27FC236}">
                <a16:creationId xmlns:a16="http://schemas.microsoft.com/office/drawing/2014/main" id="{B08D2E92-0F74-80F4-27E7-4307E4407488}"/>
              </a:ext>
            </a:extLst>
          </p:cNvPr>
          <p:cNvCxnSpPr>
            <a:cxnSpLocks/>
            <a:stCxn id="141" idx="0"/>
            <a:endCxn id="45" idx="2"/>
          </p:cNvCxnSpPr>
          <p:nvPr/>
        </p:nvCxnSpPr>
        <p:spPr>
          <a:xfrm flipV="1">
            <a:off x="6795268" y="2672632"/>
            <a:ext cx="1" cy="639157"/>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B4E72C28-6B2F-3662-4C94-69242A6CE89A}"/>
              </a:ext>
            </a:extLst>
          </p:cNvPr>
          <p:cNvGrpSpPr/>
          <p:nvPr/>
        </p:nvGrpSpPr>
        <p:grpSpPr>
          <a:xfrm>
            <a:off x="4473027" y="3494358"/>
            <a:ext cx="1021692" cy="122657"/>
            <a:chOff x="4473027" y="3494358"/>
            <a:chExt cx="1021692" cy="122657"/>
          </a:xfrm>
        </p:grpSpPr>
        <p:cxnSp>
          <p:nvCxnSpPr>
            <p:cNvPr id="110" name="直線矢印コネクタ 109">
              <a:extLst>
                <a:ext uri="{FF2B5EF4-FFF2-40B4-BE49-F238E27FC236}">
                  <a16:creationId xmlns:a16="http://schemas.microsoft.com/office/drawing/2014/main" id="{B330B824-28C5-6E92-32B1-3407A6E54FD4}"/>
                </a:ext>
              </a:extLst>
            </p:cNvPr>
            <p:cNvCxnSpPr>
              <a:cxnSpLocks/>
              <a:stCxn id="78" idx="3"/>
              <a:endCxn id="49" idx="1"/>
            </p:cNvCxnSpPr>
            <p:nvPr/>
          </p:nvCxnSpPr>
          <p:spPr>
            <a:xfrm>
              <a:off x="4473027" y="3546164"/>
              <a:ext cx="102169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18" name="円弧 217">
              <a:extLst>
                <a:ext uri="{FF2B5EF4-FFF2-40B4-BE49-F238E27FC236}">
                  <a16:creationId xmlns:a16="http://schemas.microsoft.com/office/drawing/2014/main" id="{063BC478-1A90-75AF-1CE2-3AA2F0212695}"/>
                </a:ext>
              </a:extLst>
            </p:cNvPr>
            <p:cNvSpPr/>
            <p:nvPr/>
          </p:nvSpPr>
          <p:spPr>
            <a:xfrm>
              <a:off x="4866631" y="3494358"/>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
        <p:nvSpPr>
          <p:cNvPr id="3" name="正方形/長方形 2">
            <a:extLst>
              <a:ext uri="{FF2B5EF4-FFF2-40B4-BE49-F238E27FC236}">
                <a16:creationId xmlns:a16="http://schemas.microsoft.com/office/drawing/2014/main" id="{A867C2A8-F1BF-E752-5744-400EAB184618}"/>
              </a:ext>
            </a:extLst>
          </p:cNvPr>
          <p:cNvSpPr/>
          <p:nvPr/>
        </p:nvSpPr>
        <p:spPr>
          <a:xfrm>
            <a:off x="961554" y="2580966"/>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grpSp>
        <p:nvGrpSpPr>
          <p:cNvPr id="26" name="グループ化 25">
            <a:extLst>
              <a:ext uri="{FF2B5EF4-FFF2-40B4-BE49-F238E27FC236}">
                <a16:creationId xmlns:a16="http://schemas.microsoft.com/office/drawing/2014/main" id="{5DC540CF-9645-3747-C6D3-2B65317AB9C1}"/>
              </a:ext>
            </a:extLst>
          </p:cNvPr>
          <p:cNvGrpSpPr/>
          <p:nvPr/>
        </p:nvGrpSpPr>
        <p:grpSpPr>
          <a:xfrm>
            <a:off x="1018475" y="1495488"/>
            <a:ext cx="1612497" cy="408204"/>
            <a:chOff x="1018475" y="1495488"/>
            <a:chExt cx="1612497" cy="408204"/>
          </a:xfrm>
        </p:grpSpPr>
        <p:pic>
          <p:nvPicPr>
            <p:cNvPr id="5" name="グラフィックス 4" descr="紙 枠線">
              <a:extLst>
                <a:ext uri="{FF2B5EF4-FFF2-40B4-BE49-F238E27FC236}">
                  <a16:creationId xmlns:a16="http://schemas.microsoft.com/office/drawing/2014/main" id="{9C425775-91F7-9E77-92BF-3E2091A894D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694257" y="1495488"/>
              <a:ext cx="260934" cy="260934"/>
            </a:xfrm>
            <a:prstGeom prst="rect">
              <a:avLst/>
            </a:prstGeom>
          </p:spPr>
        </p:pic>
        <p:sp>
          <p:nvSpPr>
            <p:cNvPr id="21" name="正方形/長方形 20">
              <a:extLst>
                <a:ext uri="{FF2B5EF4-FFF2-40B4-BE49-F238E27FC236}">
                  <a16:creationId xmlns:a16="http://schemas.microsoft.com/office/drawing/2014/main" id="{010AF595-A3A0-E23E-200A-CB3F25BBED43}"/>
                </a:ext>
              </a:extLst>
            </p:cNvPr>
            <p:cNvSpPr/>
            <p:nvPr/>
          </p:nvSpPr>
          <p:spPr>
            <a:xfrm>
              <a:off x="1018475" y="1713612"/>
              <a:ext cx="1612497" cy="19008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減免申請書等</a:t>
              </a:r>
            </a:p>
          </p:txBody>
        </p:sp>
        <p:cxnSp>
          <p:nvCxnSpPr>
            <p:cNvPr id="22" name="直線矢印コネクタ 21">
              <a:extLst>
                <a:ext uri="{FF2B5EF4-FFF2-40B4-BE49-F238E27FC236}">
                  <a16:creationId xmlns:a16="http://schemas.microsoft.com/office/drawing/2014/main" id="{0B8B5FCF-590C-4F32-8200-2AB17036AF1F}"/>
                </a:ext>
              </a:extLst>
            </p:cNvPr>
            <p:cNvCxnSpPr>
              <a:cxnSpLocks/>
              <a:endCxn id="5" idx="1"/>
            </p:cNvCxnSpPr>
            <p:nvPr/>
          </p:nvCxnSpPr>
          <p:spPr>
            <a:xfrm>
              <a:off x="1269548" y="1625955"/>
              <a:ext cx="42470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23" name="グループ化 22">
            <a:extLst>
              <a:ext uri="{FF2B5EF4-FFF2-40B4-BE49-F238E27FC236}">
                <a16:creationId xmlns:a16="http://schemas.microsoft.com/office/drawing/2014/main" id="{B225D910-1187-3903-7CD4-AF44F27E0C7F}"/>
              </a:ext>
            </a:extLst>
          </p:cNvPr>
          <p:cNvGrpSpPr/>
          <p:nvPr/>
        </p:nvGrpSpPr>
        <p:grpSpPr>
          <a:xfrm>
            <a:off x="1119366" y="2290876"/>
            <a:ext cx="306000" cy="306000"/>
            <a:chOff x="8420362" y="5457393"/>
            <a:chExt cx="182044" cy="182044"/>
          </a:xfrm>
        </p:grpSpPr>
        <p:sp>
          <p:nvSpPr>
            <p:cNvPr id="24" name="楕円 23">
              <a:extLst>
                <a:ext uri="{FF2B5EF4-FFF2-40B4-BE49-F238E27FC236}">
                  <a16:creationId xmlns:a16="http://schemas.microsoft.com/office/drawing/2014/main" id="{5F8B7B84-D5FB-DC84-C287-5AE4CEA087F0}"/>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28" name="グラフィックス 27" descr="封筒 枠線">
              <a:extLst>
                <a:ext uri="{FF2B5EF4-FFF2-40B4-BE49-F238E27FC236}">
                  <a16:creationId xmlns:a16="http://schemas.microsoft.com/office/drawing/2014/main" id="{56568351-947D-7114-FE3E-9671975CB8D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sp>
        <p:nvSpPr>
          <p:cNvPr id="31" name="正方形/長方形 30">
            <a:extLst>
              <a:ext uri="{FF2B5EF4-FFF2-40B4-BE49-F238E27FC236}">
                <a16:creationId xmlns:a16="http://schemas.microsoft.com/office/drawing/2014/main" id="{BC1E3D23-CC4C-DC37-42A1-FFDD6D91E58A}"/>
              </a:ext>
            </a:extLst>
          </p:cNvPr>
          <p:cNvSpPr/>
          <p:nvPr/>
        </p:nvSpPr>
        <p:spPr>
          <a:xfrm>
            <a:off x="923760" y="2036664"/>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申請</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34" name="グループ化 33">
            <a:extLst>
              <a:ext uri="{FF2B5EF4-FFF2-40B4-BE49-F238E27FC236}">
                <a16:creationId xmlns:a16="http://schemas.microsoft.com/office/drawing/2014/main" id="{30F6B3B4-66B1-F926-0736-01AED72131A6}"/>
              </a:ext>
            </a:extLst>
          </p:cNvPr>
          <p:cNvGrpSpPr/>
          <p:nvPr/>
        </p:nvGrpSpPr>
        <p:grpSpPr>
          <a:xfrm>
            <a:off x="1712620" y="2215120"/>
            <a:ext cx="587415" cy="457512"/>
            <a:chOff x="5266944" y="2798826"/>
            <a:chExt cx="455771" cy="301859"/>
          </a:xfrm>
        </p:grpSpPr>
        <p:sp>
          <p:nvSpPr>
            <p:cNvPr id="35" name="四角形: 角を丸くする 34">
              <a:extLst>
                <a:ext uri="{FF2B5EF4-FFF2-40B4-BE49-F238E27FC236}">
                  <a16:creationId xmlns:a16="http://schemas.microsoft.com/office/drawing/2014/main" id="{87A996D8-6A07-9611-0441-6B92B17ACC9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減免申請受領</a:t>
              </a:r>
            </a:p>
          </p:txBody>
        </p:sp>
        <p:pic>
          <p:nvPicPr>
            <p:cNvPr id="38" name="グラフィックス 37" descr="挙手 枠線">
              <a:extLst>
                <a:ext uri="{FF2B5EF4-FFF2-40B4-BE49-F238E27FC236}">
                  <a16:creationId xmlns:a16="http://schemas.microsoft.com/office/drawing/2014/main" id="{3861B54F-E1A8-8BC6-49EE-C5372275AA78}"/>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39" name="グループ化 38">
            <a:extLst>
              <a:ext uri="{FF2B5EF4-FFF2-40B4-BE49-F238E27FC236}">
                <a16:creationId xmlns:a16="http://schemas.microsoft.com/office/drawing/2014/main" id="{77C896E3-211C-A72D-4755-B868552C7A34}"/>
              </a:ext>
            </a:extLst>
          </p:cNvPr>
          <p:cNvGrpSpPr/>
          <p:nvPr/>
        </p:nvGrpSpPr>
        <p:grpSpPr>
          <a:xfrm>
            <a:off x="2464222" y="2215120"/>
            <a:ext cx="587415" cy="457512"/>
            <a:chOff x="5266944" y="2798826"/>
            <a:chExt cx="455771" cy="301859"/>
          </a:xfrm>
        </p:grpSpPr>
        <p:sp>
          <p:nvSpPr>
            <p:cNvPr id="40" name="四角形: 角を丸くする 39">
              <a:extLst>
                <a:ext uri="{FF2B5EF4-FFF2-40B4-BE49-F238E27FC236}">
                  <a16:creationId xmlns:a16="http://schemas.microsoft.com/office/drawing/2014/main" id="{DDB9B7DB-E1B5-EF61-C162-6D22F39FEB6E}"/>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減免審査</a:t>
              </a:r>
              <a:endParaRPr kumimoji="1" lang="en-US" altLang="ja-JP" sz="500" b="1" dirty="0">
                <a:solidFill>
                  <a:srgbClr val="000000"/>
                </a:solidFill>
                <a:latin typeface="+mn-ea"/>
              </a:endParaRPr>
            </a:p>
          </p:txBody>
        </p:sp>
        <p:pic>
          <p:nvPicPr>
            <p:cNvPr id="41" name="グラフィックス 40" descr="挙手 枠線">
              <a:extLst>
                <a:ext uri="{FF2B5EF4-FFF2-40B4-BE49-F238E27FC236}">
                  <a16:creationId xmlns:a16="http://schemas.microsoft.com/office/drawing/2014/main" id="{28B07620-7F6B-2641-28DB-6163468562C1}"/>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43" name="グループ化 42">
            <a:extLst>
              <a:ext uri="{FF2B5EF4-FFF2-40B4-BE49-F238E27FC236}">
                <a16:creationId xmlns:a16="http://schemas.microsoft.com/office/drawing/2014/main" id="{0CD62DBD-11DB-E927-6B1D-35B0E3C89C80}"/>
              </a:ext>
            </a:extLst>
          </p:cNvPr>
          <p:cNvGrpSpPr/>
          <p:nvPr/>
        </p:nvGrpSpPr>
        <p:grpSpPr>
          <a:xfrm>
            <a:off x="6501561" y="2215120"/>
            <a:ext cx="587415" cy="457512"/>
            <a:chOff x="5266944" y="2798826"/>
            <a:chExt cx="455771" cy="301859"/>
          </a:xfrm>
        </p:grpSpPr>
        <p:sp>
          <p:nvSpPr>
            <p:cNvPr id="45" name="四角形: 角を丸くする 44">
              <a:extLst>
                <a:ext uri="{FF2B5EF4-FFF2-40B4-BE49-F238E27FC236}">
                  <a16:creationId xmlns:a16="http://schemas.microsoft.com/office/drawing/2014/main" id="{9CD74E2B-582C-0D9C-D526-232CF383F910}"/>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封入・ 封緘</a:t>
              </a:r>
            </a:p>
          </p:txBody>
        </p:sp>
        <p:pic>
          <p:nvPicPr>
            <p:cNvPr id="61" name="グラフィックス 60" descr="挙手 枠線">
              <a:extLst>
                <a:ext uri="{FF2B5EF4-FFF2-40B4-BE49-F238E27FC236}">
                  <a16:creationId xmlns:a16="http://schemas.microsoft.com/office/drawing/2014/main" id="{190DD88B-B5A9-2C37-03DF-8072CFA40E08}"/>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29" name="グループ化 28">
            <a:extLst>
              <a:ext uri="{FF2B5EF4-FFF2-40B4-BE49-F238E27FC236}">
                <a16:creationId xmlns:a16="http://schemas.microsoft.com/office/drawing/2014/main" id="{FBE59A63-056C-B714-94CE-582C2FCD8F17}"/>
              </a:ext>
            </a:extLst>
          </p:cNvPr>
          <p:cNvGrpSpPr/>
          <p:nvPr/>
        </p:nvGrpSpPr>
        <p:grpSpPr>
          <a:xfrm>
            <a:off x="7432927" y="1495488"/>
            <a:ext cx="1612497" cy="412248"/>
            <a:chOff x="7432927" y="1495488"/>
            <a:chExt cx="1612497" cy="412248"/>
          </a:xfrm>
        </p:grpSpPr>
        <p:pic>
          <p:nvPicPr>
            <p:cNvPr id="63" name="グラフィックス 62" descr="紙 枠線">
              <a:extLst>
                <a:ext uri="{FF2B5EF4-FFF2-40B4-BE49-F238E27FC236}">
                  <a16:creationId xmlns:a16="http://schemas.microsoft.com/office/drawing/2014/main" id="{EE033F5B-ABB2-5142-F609-1E3BBE18C06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08709" y="1495488"/>
              <a:ext cx="260934" cy="260934"/>
            </a:xfrm>
            <a:prstGeom prst="rect">
              <a:avLst/>
            </a:prstGeom>
          </p:spPr>
        </p:pic>
        <p:sp>
          <p:nvSpPr>
            <p:cNvPr id="64" name="正方形/長方形 63">
              <a:extLst>
                <a:ext uri="{FF2B5EF4-FFF2-40B4-BE49-F238E27FC236}">
                  <a16:creationId xmlns:a16="http://schemas.microsoft.com/office/drawing/2014/main" id="{43CB053F-C8F7-B9D9-E831-3AFCA7EC9E1F}"/>
                </a:ext>
              </a:extLst>
            </p:cNvPr>
            <p:cNvSpPr/>
            <p:nvPr/>
          </p:nvSpPr>
          <p:spPr>
            <a:xfrm>
              <a:off x="7432927" y="1717656"/>
              <a:ext cx="1612497" cy="19008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減免決定通知書・減免不許可通知書</a:t>
              </a:r>
            </a:p>
          </p:txBody>
        </p:sp>
        <p:cxnSp>
          <p:nvCxnSpPr>
            <p:cNvPr id="74" name="直線矢印コネクタ 73">
              <a:extLst>
                <a:ext uri="{FF2B5EF4-FFF2-40B4-BE49-F238E27FC236}">
                  <a16:creationId xmlns:a16="http://schemas.microsoft.com/office/drawing/2014/main" id="{54617358-9F72-97FF-DA3E-363B557DB089}"/>
                </a:ext>
              </a:extLst>
            </p:cNvPr>
            <p:cNvCxnSpPr>
              <a:cxnSpLocks/>
              <a:endCxn id="63" idx="1"/>
            </p:cNvCxnSpPr>
            <p:nvPr/>
          </p:nvCxnSpPr>
          <p:spPr>
            <a:xfrm>
              <a:off x="7674919" y="1625955"/>
              <a:ext cx="43379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cxnSp>
        <p:nvCxnSpPr>
          <p:cNvPr id="75" name="直線矢印コネクタ 74">
            <a:extLst>
              <a:ext uri="{FF2B5EF4-FFF2-40B4-BE49-F238E27FC236}">
                <a16:creationId xmlns:a16="http://schemas.microsoft.com/office/drawing/2014/main" id="{967E5522-8F8E-F499-8A37-D369D92DECDE}"/>
              </a:ext>
            </a:extLst>
          </p:cNvPr>
          <p:cNvCxnSpPr>
            <a:cxnSpLocks/>
            <a:stCxn id="80" idx="1"/>
            <a:endCxn id="78" idx="2"/>
          </p:cNvCxnSpPr>
          <p:nvPr/>
        </p:nvCxnSpPr>
        <p:spPr>
          <a:xfrm flipH="1" flipV="1">
            <a:off x="4175085" y="3780539"/>
            <a:ext cx="1299" cy="125711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6" name="グループ化 75">
            <a:extLst>
              <a:ext uri="{FF2B5EF4-FFF2-40B4-BE49-F238E27FC236}">
                <a16:creationId xmlns:a16="http://schemas.microsoft.com/office/drawing/2014/main" id="{EDC37749-CBAD-67BE-B780-8708F3BF5A56}"/>
              </a:ext>
            </a:extLst>
          </p:cNvPr>
          <p:cNvGrpSpPr/>
          <p:nvPr/>
        </p:nvGrpSpPr>
        <p:grpSpPr>
          <a:xfrm>
            <a:off x="3877143" y="3311789"/>
            <a:ext cx="595884" cy="468750"/>
            <a:chOff x="2420174" y="2805910"/>
            <a:chExt cx="595884" cy="468750"/>
          </a:xfrm>
        </p:grpSpPr>
        <p:pic>
          <p:nvPicPr>
            <p:cNvPr id="77" name="グラフィックス 76" descr="ユーザー 枠線">
              <a:extLst>
                <a:ext uri="{FF2B5EF4-FFF2-40B4-BE49-F238E27FC236}">
                  <a16:creationId xmlns:a16="http://schemas.microsoft.com/office/drawing/2014/main" id="{7BD05AA3-702C-3EAA-7A61-943C4A13C85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8" name="四角形: 角を丸くする 77">
              <a:extLst>
                <a:ext uri="{FF2B5EF4-FFF2-40B4-BE49-F238E27FC236}">
                  <a16:creationId xmlns:a16="http://schemas.microsoft.com/office/drawing/2014/main" id="{DE3067D7-E75E-4FD2-29C7-1A522504BF8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審査結果通知</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作成・出力</a:t>
              </a:r>
              <a:endParaRPr kumimoji="1" lang="en-US" altLang="ja-JP" sz="500" b="1" dirty="0">
                <a:solidFill>
                  <a:srgbClr val="000000"/>
                </a:solidFill>
                <a:latin typeface="+mn-ea"/>
              </a:endParaRPr>
            </a:p>
          </p:txBody>
        </p:sp>
      </p:grpSp>
      <p:grpSp>
        <p:nvGrpSpPr>
          <p:cNvPr id="79" name="グループ化 78">
            <a:extLst>
              <a:ext uri="{FF2B5EF4-FFF2-40B4-BE49-F238E27FC236}">
                <a16:creationId xmlns:a16="http://schemas.microsoft.com/office/drawing/2014/main" id="{481EBF3D-6C41-994D-C4A9-402D7DDE7370}"/>
              </a:ext>
            </a:extLst>
          </p:cNvPr>
          <p:cNvGrpSpPr/>
          <p:nvPr/>
        </p:nvGrpSpPr>
        <p:grpSpPr>
          <a:xfrm>
            <a:off x="3887267" y="5037650"/>
            <a:ext cx="575637" cy="451948"/>
            <a:chOff x="5274238" y="5435536"/>
            <a:chExt cx="439201" cy="345439"/>
          </a:xfrm>
        </p:grpSpPr>
        <p:sp>
          <p:nvSpPr>
            <p:cNvPr id="80" name="フローチャート: 磁気ディスク 79">
              <a:extLst>
                <a:ext uri="{FF2B5EF4-FFF2-40B4-BE49-F238E27FC236}">
                  <a16:creationId xmlns:a16="http://schemas.microsoft.com/office/drawing/2014/main" id="{1F3F19D9-85DB-7C96-12FB-6A722D1C04D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81" name="円弧 80">
              <a:extLst>
                <a:ext uri="{FF2B5EF4-FFF2-40B4-BE49-F238E27FC236}">
                  <a16:creationId xmlns:a16="http://schemas.microsoft.com/office/drawing/2014/main" id="{D53D6136-7171-1B3C-1BDA-918496E645C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2" name="円弧 81">
              <a:extLst>
                <a:ext uri="{FF2B5EF4-FFF2-40B4-BE49-F238E27FC236}">
                  <a16:creationId xmlns:a16="http://schemas.microsoft.com/office/drawing/2014/main" id="{5429D14D-15F3-FFA9-7AAD-0C86AE548D5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90" name="直線矢印コネクタ 89">
            <a:extLst>
              <a:ext uri="{FF2B5EF4-FFF2-40B4-BE49-F238E27FC236}">
                <a16:creationId xmlns:a16="http://schemas.microsoft.com/office/drawing/2014/main" id="{57BCDB9D-D8AE-4920-3AC6-D72ACE551452}"/>
              </a:ext>
            </a:extLst>
          </p:cNvPr>
          <p:cNvCxnSpPr>
            <a:cxnSpLocks/>
            <a:stCxn id="35" idx="3"/>
            <a:endCxn id="40" idx="1"/>
          </p:cNvCxnSpPr>
          <p:nvPr/>
        </p:nvCxnSpPr>
        <p:spPr>
          <a:xfrm>
            <a:off x="2300035" y="2443876"/>
            <a:ext cx="16418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8" name="直線矢印コネクタ 97">
            <a:extLst>
              <a:ext uri="{FF2B5EF4-FFF2-40B4-BE49-F238E27FC236}">
                <a16:creationId xmlns:a16="http://schemas.microsoft.com/office/drawing/2014/main" id="{CE717397-FE5C-4D55-D10A-7DF9FD6D1E3D}"/>
              </a:ext>
            </a:extLst>
          </p:cNvPr>
          <p:cNvCxnSpPr>
            <a:cxnSpLocks/>
            <a:stCxn id="45" idx="3"/>
            <a:endCxn id="99" idx="2"/>
          </p:cNvCxnSpPr>
          <p:nvPr/>
        </p:nvCxnSpPr>
        <p:spPr>
          <a:xfrm>
            <a:off x="7088976" y="2443876"/>
            <a:ext cx="4329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83" name="正方形/長方形 182">
            <a:extLst>
              <a:ext uri="{FF2B5EF4-FFF2-40B4-BE49-F238E27FC236}">
                <a16:creationId xmlns:a16="http://schemas.microsoft.com/office/drawing/2014/main" id="{D5382D2E-A925-3161-7525-B3417938E5F5}"/>
              </a:ext>
            </a:extLst>
          </p:cNvPr>
          <p:cNvSpPr/>
          <p:nvPr/>
        </p:nvSpPr>
        <p:spPr>
          <a:xfrm>
            <a:off x="3269169" y="3109243"/>
            <a:ext cx="54775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許可</a:t>
            </a:r>
          </a:p>
        </p:txBody>
      </p:sp>
      <p:sp>
        <p:nvSpPr>
          <p:cNvPr id="153" name="ひし形 152">
            <a:extLst>
              <a:ext uri="{FF2B5EF4-FFF2-40B4-BE49-F238E27FC236}">
                <a16:creationId xmlns:a16="http://schemas.microsoft.com/office/drawing/2014/main" id="{E88EDB43-0665-4CE1-105D-BAF2A9F0A11E}"/>
              </a:ext>
            </a:extLst>
          </p:cNvPr>
          <p:cNvSpPr/>
          <p:nvPr/>
        </p:nvSpPr>
        <p:spPr>
          <a:xfrm>
            <a:off x="3371060" y="230687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162" name="グループ化 161">
            <a:extLst>
              <a:ext uri="{FF2B5EF4-FFF2-40B4-BE49-F238E27FC236}">
                <a16:creationId xmlns:a16="http://schemas.microsoft.com/office/drawing/2014/main" id="{0B4D02AD-48F3-8CE4-CFD5-E19EE71D0257}"/>
              </a:ext>
            </a:extLst>
          </p:cNvPr>
          <p:cNvGrpSpPr/>
          <p:nvPr/>
        </p:nvGrpSpPr>
        <p:grpSpPr>
          <a:xfrm>
            <a:off x="4430102" y="5350972"/>
            <a:ext cx="752658" cy="404654"/>
            <a:chOff x="4488244" y="5206471"/>
            <a:chExt cx="752658" cy="404654"/>
          </a:xfrm>
        </p:grpSpPr>
        <p:cxnSp>
          <p:nvCxnSpPr>
            <p:cNvPr id="163" name="直線矢印コネクタ 162">
              <a:extLst>
                <a:ext uri="{FF2B5EF4-FFF2-40B4-BE49-F238E27FC236}">
                  <a16:creationId xmlns:a16="http://schemas.microsoft.com/office/drawing/2014/main" id="{5D7BFB23-B39D-F97E-53D6-6F80E09838A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4" name="グループ化 163">
              <a:extLst>
                <a:ext uri="{FF2B5EF4-FFF2-40B4-BE49-F238E27FC236}">
                  <a16:creationId xmlns:a16="http://schemas.microsoft.com/office/drawing/2014/main" id="{83D10793-FADF-DA9E-8935-110BF791835F}"/>
                </a:ext>
              </a:extLst>
            </p:cNvPr>
            <p:cNvGrpSpPr/>
            <p:nvPr/>
          </p:nvGrpSpPr>
          <p:grpSpPr>
            <a:xfrm>
              <a:off x="4610864" y="5312357"/>
              <a:ext cx="69614" cy="298768"/>
              <a:chOff x="2439407" y="2962964"/>
              <a:chExt cx="69614" cy="428983"/>
            </a:xfrm>
          </p:grpSpPr>
          <p:cxnSp>
            <p:nvCxnSpPr>
              <p:cNvPr id="166" name="直線コネクタ 165">
                <a:extLst>
                  <a:ext uri="{FF2B5EF4-FFF2-40B4-BE49-F238E27FC236}">
                    <a16:creationId xmlns:a16="http://schemas.microsoft.com/office/drawing/2014/main" id="{2E01D1E5-80DB-2A6D-D5A0-74143C0A23D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8" name="直線コネクタ 167">
                <a:extLst>
                  <a:ext uri="{FF2B5EF4-FFF2-40B4-BE49-F238E27FC236}">
                    <a16:creationId xmlns:a16="http://schemas.microsoft.com/office/drawing/2014/main" id="{3AD6CB18-8776-168F-B966-5FB442EBCDBC}"/>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9" name="直線コネクタ 168">
                <a:extLst>
                  <a:ext uri="{FF2B5EF4-FFF2-40B4-BE49-F238E27FC236}">
                    <a16:creationId xmlns:a16="http://schemas.microsoft.com/office/drawing/2014/main" id="{51D1D595-647B-A6C4-2F94-98B87770711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5" name="正方形/長方形 164">
              <a:extLst>
                <a:ext uri="{FF2B5EF4-FFF2-40B4-BE49-F238E27FC236}">
                  <a16:creationId xmlns:a16="http://schemas.microsoft.com/office/drawing/2014/main" id="{D9965BA1-083D-ED79-746E-4A24022FFB7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sp>
        <p:nvSpPr>
          <p:cNvPr id="180" name="正方形/長方形 179">
            <a:extLst>
              <a:ext uri="{FF2B5EF4-FFF2-40B4-BE49-F238E27FC236}">
                <a16:creationId xmlns:a16="http://schemas.microsoft.com/office/drawing/2014/main" id="{6D4612F8-7C7F-E57E-6343-452E31304DD0}"/>
              </a:ext>
            </a:extLst>
          </p:cNvPr>
          <p:cNvSpPr/>
          <p:nvPr/>
        </p:nvSpPr>
        <p:spPr>
          <a:xfrm>
            <a:off x="7682740" y="2085414"/>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通知して終了</a:t>
            </a:r>
          </a:p>
        </p:txBody>
      </p:sp>
      <p:grpSp>
        <p:nvGrpSpPr>
          <p:cNvPr id="25" name="グループ化 24">
            <a:extLst>
              <a:ext uri="{FF2B5EF4-FFF2-40B4-BE49-F238E27FC236}">
                <a16:creationId xmlns:a16="http://schemas.microsoft.com/office/drawing/2014/main" id="{C149B51D-E8BB-D2E4-AEC8-351EF4828782}"/>
              </a:ext>
            </a:extLst>
          </p:cNvPr>
          <p:cNvGrpSpPr/>
          <p:nvPr/>
        </p:nvGrpSpPr>
        <p:grpSpPr>
          <a:xfrm>
            <a:off x="4770332" y="2596876"/>
            <a:ext cx="2904587" cy="1536404"/>
            <a:chOff x="4770332" y="2596876"/>
            <a:chExt cx="2904587" cy="1536404"/>
          </a:xfrm>
        </p:grpSpPr>
        <p:cxnSp>
          <p:nvCxnSpPr>
            <p:cNvPr id="144" name="直線矢印コネクタ 184">
              <a:extLst>
                <a:ext uri="{FF2B5EF4-FFF2-40B4-BE49-F238E27FC236}">
                  <a16:creationId xmlns:a16="http://schemas.microsoft.com/office/drawing/2014/main" id="{2F823768-2743-6692-DE17-D2A92AC40670}"/>
                </a:ext>
              </a:extLst>
            </p:cNvPr>
            <p:cNvCxnSpPr>
              <a:cxnSpLocks/>
              <a:stCxn id="87" idx="3"/>
              <a:endCxn id="99" idx="4"/>
            </p:cNvCxnSpPr>
            <p:nvPr/>
          </p:nvCxnSpPr>
          <p:spPr>
            <a:xfrm flipV="1">
              <a:off x="4770332" y="2596876"/>
              <a:ext cx="2904587" cy="1460215"/>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27" name="円弧 226">
              <a:extLst>
                <a:ext uri="{FF2B5EF4-FFF2-40B4-BE49-F238E27FC236}">
                  <a16:creationId xmlns:a16="http://schemas.microsoft.com/office/drawing/2014/main" id="{695AE530-4204-F0F7-07BA-BFA20B707E70}"/>
                </a:ext>
              </a:extLst>
            </p:cNvPr>
            <p:cNvSpPr/>
            <p:nvPr/>
          </p:nvSpPr>
          <p:spPr>
            <a:xfrm>
              <a:off x="4866631" y="4010623"/>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81" name="円弧 180">
              <a:extLst>
                <a:ext uri="{FF2B5EF4-FFF2-40B4-BE49-F238E27FC236}">
                  <a16:creationId xmlns:a16="http://schemas.microsoft.com/office/drawing/2014/main" id="{E87190F2-FE82-0913-B392-EF2DF93B6D27}"/>
                </a:ext>
              </a:extLst>
            </p:cNvPr>
            <p:cNvSpPr/>
            <p:nvPr/>
          </p:nvSpPr>
          <p:spPr>
            <a:xfrm>
              <a:off x="5737942" y="4010623"/>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84" name="円弧 183">
              <a:extLst>
                <a:ext uri="{FF2B5EF4-FFF2-40B4-BE49-F238E27FC236}">
                  <a16:creationId xmlns:a16="http://schemas.microsoft.com/office/drawing/2014/main" id="{ED1A5CA5-A963-BC91-C1D8-998066DC346C}"/>
                </a:ext>
              </a:extLst>
            </p:cNvPr>
            <p:cNvSpPr/>
            <p:nvPr/>
          </p:nvSpPr>
          <p:spPr>
            <a:xfrm>
              <a:off x="6740549" y="4010623"/>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7" name="グループ化 26">
            <a:extLst>
              <a:ext uri="{FF2B5EF4-FFF2-40B4-BE49-F238E27FC236}">
                <a16:creationId xmlns:a16="http://schemas.microsoft.com/office/drawing/2014/main" id="{D173C003-AE2D-CD11-5501-B59398829601}"/>
              </a:ext>
            </a:extLst>
          </p:cNvPr>
          <p:cNvGrpSpPr/>
          <p:nvPr/>
        </p:nvGrpSpPr>
        <p:grpSpPr>
          <a:xfrm>
            <a:off x="5552205" y="2910030"/>
            <a:ext cx="2130535" cy="122657"/>
            <a:chOff x="5552205" y="2943028"/>
            <a:chExt cx="2130535" cy="122657"/>
          </a:xfrm>
        </p:grpSpPr>
        <p:cxnSp>
          <p:nvCxnSpPr>
            <p:cNvPr id="202" name="直線矢印コネクタ 184">
              <a:extLst>
                <a:ext uri="{FF2B5EF4-FFF2-40B4-BE49-F238E27FC236}">
                  <a16:creationId xmlns:a16="http://schemas.microsoft.com/office/drawing/2014/main" id="{420D7D44-25C9-0CDC-E619-6D6EC2CF7A37}"/>
                </a:ext>
              </a:extLst>
            </p:cNvPr>
            <p:cNvCxnSpPr>
              <a:cxnSpLocks/>
              <a:stCxn id="232" idx="3"/>
            </p:cNvCxnSpPr>
            <p:nvPr/>
          </p:nvCxnSpPr>
          <p:spPr>
            <a:xfrm flipV="1">
              <a:off x="5552205" y="2992892"/>
              <a:ext cx="2130535" cy="456"/>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86" name="円弧 185">
              <a:extLst>
                <a:ext uri="{FF2B5EF4-FFF2-40B4-BE49-F238E27FC236}">
                  <a16:creationId xmlns:a16="http://schemas.microsoft.com/office/drawing/2014/main" id="{42A262DF-EB02-DB2F-0D31-127A12823851}"/>
                </a:ext>
              </a:extLst>
            </p:cNvPr>
            <p:cNvSpPr/>
            <p:nvPr/>
          </p:nvSpPr>
          <p:spPr>
            <a:xfrm>
              <a:off x="6740549" y="2943028"/>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Tree>
    <p:extLst>
      <p:ext uri="{BB962C8B-B14F-4D97-AF65-F5344CB8AC3E}">
        <p14:creationId xmlns:p14="http://schemas.microsoft.com/office/powerpoint/2010/main" val="3780228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2AE7A-A80F-2983-61C9-F0C0C138CFD1}"/>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B3A8A293-4E9F-372F-71B8-157D25156C5A}"/>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E1F6865B-EE25-249E-617E-A7630E48B44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530E1AA1-491D-6C08-BEAF-F1913A7F69E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DD735FF1-8BA3-C6ED-9033-43406897E6D6}"/>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E58A175A-2AFF-6B38-E7DA-C8EDD2D279C2}"/>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47EE71DC-7EAD-C681-8C93-51A3CF960A8B}"/>
                </a:ext>
              </a:extLst>
            </p:cNvPr>
            <p:cNvSpPr/>
            <p:nvPr/>
          </p:nvSpPr>
          <p:spPr>
            <a:xfrm>
              <a:off x="5494851"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5.1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D589DF46-FBE3-2DC8-15C2-762E8ED81F2B}"/>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課税更正・随時課税</a:t>
              </a:r>
            </a:p>
          </p:txBody>
        </p:sp>
        <p:sp>
          <p:nvSpPr>
            <p:cNvPr id="14" name="正方形/長方形 13">
              <a:extLst>
                <a:ext uri="{FF2B5EF4-FFF2-40B4-BE49-F238E27FC236}">
                  <a16:creationId xmlns:a16="http://schemas.microsoft.com/office/drawing/2014/main" id="{6A486FEE-10D3-0C81-BC0E-8A3FE695FE4E}"/>
                </a:ext>
              </a:extLst>
            </p:cNvPr>
            <p:cNvSpPr/>
            <p:nvPr/>
          </p:nvSpPr>
          <p:spPr>
            <a:xfrm>
              <a:off x="6838201" y="520074"/>
              <a:ext cx="2441812"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課税更正・随時課税処理</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F1B0037B-9736-DD26-94FB-FE2848801086}"/>
              </a:ext>
            </a:extLst>
          </p:cNvPr>
          <p:cNvGrpSpPr/>
          <p:nvPr/>
        </p:nvGrpSpPr>
        <p:grpSpPr>
          <a:xfrm>
            <a:off x="331641" y="1889571"/>
            <a:ext cx="8480719" cy="2347494"/>
            <a:chOff x="4383024" y="977900"/>
            <a:chExt cx="8480719" cy="447033"/>
          </a:xfrm>
        </p:grpSpPr>
        <p:sp>
          <p:nvSpPr>
            <p:cNvPr id="17" name="正方形/長方形 16">
              <a:extLst>
                <a:ext uri="{FF2B5EF4-FFF2-40B4-BE49-F238E27FC236}">
                  <a16:creationId xmlns:a16="http://schemas.microsoft.com/office/drawing/2014/main" id="{C59E9C47-0731-7BD7-0A92-47EB521679AF}"/>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D6CC4414-E8ED-8869-7004-F75AE8405C3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C9AC25BB-1800-260C-4656-9582E19989ED}"/>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19</a:t>
            </a:fld>
            <a:endParaRPr kumimoji="1" lang="ja-JP" altLang="en-US" sz="800" dirty="0">
              <a:solidFill>
                <a:schemeClr val="tx1"/>
              </a:solidFill>
              <a:latin typeface="+mn-ea"/>
            </a:endParaRPr>
          </a:p>
        </p:txBody>
      </p:sp>
      <p:grpSp>
        <p:nvGrpSpPr>
          <p:cNvPr id="278" name="グループ化 277">
            <a:extLst>
              <a:ext uri="{FF2B5EF4-FFF2-40B4-BE49-F238E27FC236}">
                <a16:creationId xmlns:a16="http://schemas.microsoft.com/office/drawing/2014/main" id="{1B59FD79-FF4E-74C9-8710-0FB213C85135}"/>
              </a:ext>
            </a:extLst>
          </p:cNvPr>
          <p:cNvGrpSpPr/>
          <p:nvPr/>
        </p:nvGrpSpPr>
        <p:grpSpPr>
          <a:xfrm>
            <a:off x="7344730" y="2690369"/>
            <a:ext cx="595884" cy="468750"/>
            <a:chOff x="6615900" y="3043528"/>
            <a:chExt cx="595884" cy="468750"/>
          </a:xfrm>
        </p:grpSpPr>
        <p:pic>
          <p:nvPicPr>
            <p:cNvPr id="140" name="グラフィックス 139" descr="ユーザー 枠線">
              <a:extLst>
                <a:ext uri="{FF2B5EF4-FFF2-40B4-BE49-F238E27FC236}">
                  <a16:creationId xmlns:a16="http://schemas.microsoft.com/office/drawing/2014/main" id="{6084CA3B-AF59-B36F-995E-B08866919C5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141" name="四角形: 角を丸くする 140">
              <a:extLst>
                <a:ext uri="{FF2B5EF4-FFF2-40B4-BE49-F238E27FC236}">
                  <a16:creationId xmlns:a16="http://schemas.microsoft.com/office/drawing/2014/main" id="{AB8BAFCE-5F9A-E7E1-A70D-169F080CFBA2}"/>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財務会計システム</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で調定決議登録</a:t>
              </a:r>
              <a:endParaRPr kumimoji="1" lang="en-US" altLang="ja-JP" sz="500" b="1" dirty="0">
                <a:solidFill>
                  <a:srgbClr val="000000"/>
                </a:solidFill>
                <a:latin typeface="+mn-ea"/>
              </a:endParaRPr>
            </a:p>
          </p:txBody>
        </p:sp>
      </p:grpSp>
      <p:cxnSp>
        <p:nvCxnSpPr>
          <p:cNvPr id="127" name="直線矢印コネクタ 126">
            <a:extLst>
              <a:ext uri="{FF2B5EF4-FFF2-40B4-BE49-F238E27FC236}">
                <a16:creationId xmlns:a16="http://schemas.microsoft.com/office/drawing/2014/main" id="{7AD4D000-DC5D-A8EC-441B-BD89446C9E66}"/>
              </a:ext>
            </a:extLst>
          </p:cNvPr>
          <p:cNvCxnSpPr>
            <a:cxnSpLocks/>
            <a:stCxn id="141" idx="2"/>
            <a:endCxn id="137" idx="1"/>
          </p:cNvCxnSpPr>
          <p:nvPr/>
        </p:nvCxnSpPr>
        <p:spPr>
          <a:xfrm>
            <a:off x="7642672" y="3159119"/>
            <a:ext cx="1299" cy="145968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8D5694E5-B69D-E561-C847-66936E9BC574}"/>
              </a:ext>
            </a:extLst>
          </p:cNvPr>
          <p:cNvGrpSpPr/>
          <p:nvPr/>
        </p:nvGrpSpPr>
        <p:grpSpPr>
          <a:xfrm>
            <a:off x="7354854" y="4618808"/>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0485E625-0845-099F-396F-8CC46C1081B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財務会計</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38" name="円弧 137">
              <a:extLst>
                <a:ext uri="{FF2B5EF4-FFF2-40B4-BE49-F238E27FC236}">
                  <a16:creationId xmlns:a16="http://schemas.microsoft.com/office/drawing/2014/main" id="{30A0243C-50B6-6D19-4B0A-C81EBECC26B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5AD767AF-4A0E-A8F0-262E-82AE5A66C63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159" name="正方形/長方形 158">
            <a:extLst>
              <a:ext uri="{FF2B5EF4-FFF2-40B4-BE49-F238E27FC236}">
                <a16:creationId xmlns:a16="http://schemas.microsoft.com/office/drawing/2014/main" id="{D989B46B-60CF-7041-9114-221D6634AE5E}"/>
              </a:ext>
            </a:extLst>
          </p:cNvPr>
          <p:cNvSpPr/>
          <p:nvPr/>
        </p:nvSpPr>
        <p:spPr>
          <a:xfrm>
            <a:off x="6758568" y="5675020"/>
            <a:ext cx="2053792" cy="7778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mn-ea"/>
              </a:rPr>
              <a:t>【</a:t>
            </a:r>
            <a:r>
              <a:rPr kumimoji="1" lang="ja-JP" altLang="en-US" sz="500" b="1" dirty="0">
                <a:solidFill>
                  <a:srgbClr val="000000"/>
                </a:solidFill>
                <a:latin typeface="+mn-ea"/>
              </a:rPr>
              <a:t>コメント</a:t>
            </a:r>
            <a:r>
              <a:rPr kumimoji="1" lang="en-US" altLang="ja-JP" sz="500" b="1" dirty="0">
                <a:solidFill>
                  <a:srgbClr val="000000"/>
                </a:solidFill>
                <a:latin typeface="+mn-ea"/>
              </a:rPr>
              <a:t>】</a:t>
            </a:r>
            <a:r>
              <a:rPr kumimoji="1" lang="ja-JP" altLang="en-US" sz="500" b="1" dirty="0">
                <a:solidFill>
                  <a:srgbClr val="000000"/>
                </a:solidFill>
                <a:latin typeface="+mn-ea"/>
              </a:rPr>
              <a:t>該当する機能要件</a:t>
            </a:r>
            <a:endParaRPr kumimoji="1" lang="en-US" altLang="ja-JP" sz="500" b="1" dirty="0">
              <a:solidFill>
                <a:srgbClr val="000000"/>
              </a:solidFill>
              <a:latin typeface="+mn-ea"/>
            </a:endParaRPr>
          </a:p>
          <a:p>
            <a:r>
              <a:rPr kumimoji="1" lang="ja-JP" altLang="en-US" sz="500" b="1" dirty="0">
                <a:solidFill>
                  <a:srgbClr val="000000"/>
                </a:solidFill>
                <a:latin typeface="游ゴシック" panose="020B0400000000000000" pitchFamily="50" charset="-128"/>
                <a:ea typeface="游ゴシック" panose="020B0400000000000000" pitchFamily="50" charset="-128"/>
              </a:rPr>
              <a:t>①</a:t>
            </a:r>
            <a:r>
              <a:rPr kumimoji="1" lang="en-US" altLang="ja-JP" sz="500" b="1" dirty="0">
                <a:solidFill>
                  <a:srgbClr val="000000"/>
                </a:solidFill>
                <a:latin typeface="游ゴシック" panose="020B0400000000000000" pitchFamily="50" charset="-128"/>
                <a:ea typeface="游ゴシック" panose="020B0400000000000000" pitchFamily="50" charset="-128"/>
              </a:rPr>
              <a:t>3.6.1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3.6.13</a:t>
            </a:r>
            <a:r>
              <a:rPr kumimoji="1" lang="ja-JP" altLang="en-US" sz="500" b="1" dirty="0">
                <a:solidFill>
                  <a:srgbClr val="000000"/>
                </a:solidFill>
                <a:latin typeface="游ゴシック" panose="020B0400000000000000" pitchFamily="50" charset="-128"/>
                <a:ea typeface="游ゴシック" panose="020B0400000000000000" pitchFamily="50" charset="-128"/>
              </a:rPr>
              <a:t>　更正処理</a:t>
            </a:r>
          </a:p>
          <a:p>
            <a:r>
              <a:rPr kumimoji="1" lang="ja-JP" altLang="en-US" sz="500" b="1" dirty="0">
                <a:solidFill>
                  <a:srgbClr val="000000"/>
                </a:solidFill>
                <a:latin typeface="游ゴシック" panose="020B0400000000000000" pitchFamily="50" charset="-128"/>
                <a:ea typeface="游ゴシック" panose="020B0400000000000000" pitchFamily="50" charset="-128"/>
              </a:rPr>
              <a:t>②</a:t>
            </a:r>
            <a:r>
              <a:rPr kumimoji="1" lang="en-US" altLang="ja-JP" sz="500" b="1" dirty="0">
                <a:solidFill>
                  <a:srgbClr val="000000"/>
                </a:solidFill>
                <a:latin typeface="游ゴシック" panose="020B0400000000000000" pitchFamily="50" charset="-128"/>
                <a:ea typeface="游ゴシック" panose="020B0400000000000000" pitchFamily="50" charset="-128"/>
              </a:rPr>
              <a:t>2.1.23</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2.1.43</a:t>
            </a:r>
            <a:r>
              <a:rPr kumimoji="1" lang="ja-JP" altLang="en-US" sz="500" b="1" dirty="0">
                <a:solidFill>
                  <a:srgbClr val="000000"/>
                </a:solidFill>
                <a:latin typeface="游ゴシック" panose="020B0400000000000000" pitchFamily="50" charset="-128"/>
                <a:ea typeface="游ゴシック" panose="020B0400000000000000" pitchFamily="50" charset="-128"/>
              </a:rPr>
              <a:t>　税額計算</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税額決定</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a:p>
            <a:r>
              <a:rPr kumimoji="1" lang="ja-JP" altLang="en-US" sz="500" b="1" dirty="0">
                <a:solidFill>
                  <a:srgbClr val="000000"/>
                </a:solidFill>
                <a:latin typeface="游ゴシック" panose="020B0400000000000000" pitchFamily="50" charset="-128"/>
                <a:ea typeface="游ゴシック" panose="020B0400000000000000" pitchFamily="50" charset="-128"/>
              </a:rPr>
              <a:t>③</a:t>
            </a:r>
            <a:r>
              <a:rPr kumimoji="1" lang="en-US" altLang="ja-JP" sz="500" b="1" dirty="0">
                <a:solidFill>
                  <a:srgbClr val="000000"/>
                </a:solidFill>
                <a:latin typeface="游ゴシック" panose="020B0400000000000000" pitchFamily="50" charset="-128"/>
                <a:ea typeface="游ゴシック" panose="020B0400000000000000" pitchFamily="50" charset="-128"/>
              </a:rPr>
              <a:t>2.1.44</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2.1.51</a:t>
            </a:r>
            <a:r>
              <a:rPr kumimoji="1" lang="ja-JP" altLang="en-US" sz="500" b="1" dirty="0">
                <a:solidFill>
                  <a:srgbClr val="000000"/>
                </a:solidFill>
                <a:latin typeface="游ゴシック" panose="020B0400000000000000" pitchFamily="50" charset="-128"/>
                <a:ea typeface="游ゴシック" panose="020B0400000000000000" pitchFamily="50" charset="-128"/>
              </a:rPr>
              <a:t>　控除不足額還付処理</a:t>
            </a:r>
          </a:p>
          <a:p>
            <a:r>
              <a:rPr kumimoji="1" lang="ja-JP" altLang="en-US" sz="500" b="1" dirty="0">
                <a:solidFill>
                  <a:srgbClr val="000000"/>
                </a:solidFill>
                <a:latin typeface="游ゴシック" panose="020B0400000000000000" pitchFamily="50" charset="-128"/>
                <a:ea typeface="游ゴシック" panose="020B0400000000000000" pitchFamily="50" charset="-128"/>
              </a:rPr>
              <a:t>④</a:t>
            </a:r>
            <a:r>
              <a:rPr kumimoji="1" lang="en-US" altLang="ja-JP" sz="500" b="1" dirty="0">
                <a:solidFill>
                  <a:srgbClr val="000000"/>
                </a:solidFill>
                <a:latin typeface="游ゴシック" panose="020B0400000000000000" pitchFamily="50" charset="-128"/>
                <a:ea typeface="游ゴシック" panose="020B0400000000000000" pitchFamily="50" charset="-128"/>
              </a:rPr>
              <a:t>2.1.52</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2.1.54</a:t>
            </a:r>
            <a:r>
              <a:rPr kumimoji="1" lang="ja-JP" altLang="en-US" sz="500" b="1" dirty="0">
                <a:solidFill>
                  <a:srgbClr val="000000"/>
                </a:solidFill>
                <a:latin typeface="游ゴシック" panose="020B0400000000000000" pitchFamily="50" charset="-128"/>
                <a:ea typeface="游ゴシック" panose="020B0400000000000000" pitchFamily="50" charset="-128"/>
              </a:rPr>
              <a:t>　租税条約にかかる免除</a:t>
            </a:r>
          </a:p>
          <a:p>
            <a:r>
              <a:rPr kumimoji="1" lang="ja-JP" altLang="en-US" sz="500" b="1" dirty="0">
                <a:solidFill>
                  <a:srgbClr val="000000"/>
                </a:solidFill>
                <a:latin typeface="游ゴシック" panose="020B0400000000000000" pitchFamily="50" charset="-128"/>
                <a:ea typeface="游ゴシック" panose="020B0400000000000000" pitchFamily="50" charset="-128"/>
              </a:rPr>
              <a:t>⑤</a:t>
            </a:r>
            <a:r>
              <a:rPr kumimoji="1" lang="en-US" altLang="ja-JP" sz="500" b="1" dirty="0">
                <a:solidFill>
                  <a:srgbClr val="000000"/>
                </a:solidFill>
                <a:latin typeface="游ゴシック" panose="020B0400000000000000" pitchFamily="50" charset="-128"/>
                <a:ea typeface="游ゴシック" panose="020B0400000000000000" pitchFamily="50" charset="-128"/>
              </a:rPr>
              <a:t>2.1.55</a:t>
            </a:r>
            <a:r>
              <a:rPr kumimoji="1" lang="ja-JP" altLang="en-US" sz="500" b="1" dirty="0">
                <a:solidFill>
                  <a:srgbClr val="000000"/>
                </a:solidFill>
                <a:latin typeface="游ゴシック" panose="020B0400000000000000" pitchFamily="50" charset="-128"/>
                <a:ea typeface="游ゴシック" panose="020B0400000000000000" pitchFamily="50" charset="-128"/>
              </a:rPr>
              <a:t>　事業所・家屋敷課税</a:t>
            </a:r>
          </a:p>
          <a:p>
            <a:r>
              <a:rPr kumimoji="1" lang="ja-JP" altLang="en-US" sz="500" b="1" dirty="0">
                <a:solidFill>
                  <a:srgbClr val="000000"/>
                </a:solidFill>
                <a:latin typeface="游ゴシック" panose="020B0400000000000000" pitchFamily="50" charset="-128"/>
                <a:ea typeface="游ゴシック" panose="020B0400000000000000" pitchFamily="50" charset="-128"/>
              </a:rPr>
              <a:t>⑥</a:t>
            </a:r>
            <a:r>
              <a:rPr kumimoji="1" lang="en-US" altLang="ja-JP" sz="500" b="1" dirty="0">
                <a:solidFill>
                  <a:srgbClr val="000000"/>
                </a:solidFill>
                <a:latin typeface="游ゴシック" panose="020B0400000000000000" pitchFamily="50" charset="-128"/>
                <a:ea typeface="游ゴシック" panose="020B0400000000000000" pitchFamily="50" charset="-128"/>
              </a:rPr>
              <a:t>3.6.14</a:t>
            </a:r>
            <a:r>
              <a:rPr kumimoji="1" lang="ja-JP" altLang="en-US" sz="500" b="1" dirty="0">
                <a:solidFill>
                  <a:srgbClr val="000000"/>
                </a:solidFill>
                <a:latin typeface="游ゴシック" panose="020B0400000000000000" pitchFamily="50" charset="-128"/>
                <a:ea typeface="游ゴシック" panose="020B0400000000000000" pitchFamily="50" charset="-128"/>
              </a:rPr>
              <a:t>　更正</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アラートチェック</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a:p>
            <a:r>
              <a:rPr kumimoji="1" lang="ja-JP" altLang="en-US" sz="500" b="1" dirty="0">
                <a:solidFill>
                  <a:srgbClr val="000000"/>
                </a:solidFill>
                <a:latin typeface="游ゴシック" panose="020B0400000000000000" pitchFamily="50" charset="-128"/>
                <a:ea typeface="游ゴシック" panose="020B0400000000000000" pitchFamily="50" charset="-128"/>
              </a:rPr>
              <a:t>⑦</a:t>
            </a:r>
            <a:r>
              <a:rPr kumimoji="1" lang="en-US" altLang="ja-JP" sz="500" b="1" dirty="0">
                <a:solidFill>
                  <a:srgbClr val="000000"/>
                </a:solidFill>
                <a:latin typeface="游ゴシック" panose="020B0400000000000000" pitchFamily="50" charset="-128"/>
                <a:ea typeface="游ゴシック" panose="020B0400000000000000" pitchFamily="50" charset="-128"/>
              </a:rPr>
              <a:t>6.1.1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6.1.3</a:t>
            </a:r>
            <a:r>
              <a:rPr kumimoji="1" lang="ja-JP" altLang="en-US" sz="500" b="1" dirty="0">
                <a:solidFill>
                  <a:srgbClr val="000000"/>
                </a:solidFill>
                <a:latin typeface="游ゴシック" panose="020B0400000000000000" pitchFamily="50" charset="-128"/>
                <a:ea typeface="游ゴシック" panose="020B0400000000000000" pitchFamily="50" charset="-128"/>
              </a:rPr>
              <a:t>　調定処理</a:t>
            </a:r>
          </a:p>
        </p:txBody>
      </p:sp>
      <p:cxnSp>
        <p:nvCxnSpPr>
          <p:cNvPr id="108" name="直線矢印コネクタ 107">
            <a:extLst>
              <a:ext uri="{FF2B5EF4-FFF2-40B4-BE49-F238E27FC236}">
                <a16:creationId xmlns:a16="http://schemas.microsoft.com/office/drawing/2014/main" id="{B6F061C5-BDF7-0323-D179-5E89145086E7}"/>
              </a:ext>
            </a:extLst>
          </p:cNvPr>
          <p:cNvCxnSpPr>
            <a:cxnSpLocks/>
            <a:stCxn id="73" idx="2"/>
            <a:endCxn id="198" idx="1"/>
          </p:cNvCxnSpPr>
          <p:nvPr/>
        </p:nvCxnSpPr>
        <p:spPr>
          <a:xfrm>
            <a:off x="5202418" y="3159119"/>
            <a:ext cx="1299" cy="145968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7609CF2E-E96B-24AC-7F36-F90E5A85A3C7}"/>
              </a:ext>
            </a:extLst>
          </p:cNvPr>
          <p:cNvGrpSpPr/>
          <p:nvPr/>
        </p:nvGrpSpPr>
        <p:grpSpPr>
          <a:xfrm>
            <a:off x="4904476" y="2690369"/>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09BFF3EE-8B38-E752-7492-D7D8EAD4BF9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7D534554-934A-CDF3-943C-5AC7D9B305B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税額計算</a:t>
              </a:r>
              <a:endParaRPr kumimoji="1" lang="en-US" altLang="ja-JP" sz="500" b="1" dirty="0">
                <a:solidFill>
                  <a:srgbClr val="000000"/>
                </a:solidFill>
                <a:latin typeface="+mn-ea"/>
              </a:endParaRPr>
            </a:p>
          </p:txBody>
        </p:sp>
      </p:grpSp>
      <p:cxnSp>
        <p:nvCxnSpPr>
          <p:cNvPr id="47" name="直線矢印コネクタ 46">
            <a:extLst>
              <a:ext uri="{FF2B5EF4-FFF2-40B4-BE49-F238E27FC236}">
                <a16:creationId xmlns:a16="http://schemas.microsoft.com/office/drawing/2014/main" id="{157DA3E0-B403-6F79-DB0C-9FCD4452F90E}"/>
              </a:ext>
            </a:extLst>
          </p:cNvPr>
          <p:cNvCxnSpPr>
            <a:cxnSpLocks/>
            <a:stCxn id="69" idx="1"/>
            <a:endCxn id="49" idx="2"/>
          </p:cNvCxnSpPr>
          <p:nvPr/>
        </p:nvCxnSpPr>
        <p:spPr>
          <a:xfrm flipH="1" flipV="1">
            <a:off x="2068069" y="3159119"/>
            <a:ext cx="1299" cy="145968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334EF586-3F09-70A7-C364-CA0C282D9823}"/>
              </a:ext>
            </a:extLst>
          </p:cNvPr>
          <p:cNvGrpSpPr/>
          <p:nvPr/>
        </p:nvGrpSpPr>
        <p:grpSpPr>
          <a:xfrm>
            <a:off x="1780251" y="4618808"/>
            <a:ext cx="575637" cy="451948"/>
            <a:chOff x="5274238" y="5435536"/>
            <a:chExt cx="439201" cy="345439"/>
          </a:xfrm>
        </p:grpSpPr>
        <p:sp>
          <p:nvSpPr>
            <p:cNvPr id="69" name="フローチャート: 磁気ディスク 68">
              <a:extLst>
                <a:ext uri="{FF2B5EF4-FFF2-40B4-BE49-F238E27FC236}">
                  <a16:creationId xmlns:a16="http://schemas.microsoft.com/office/drawing/2014/main" id="{75AB1571-AAA2-56CC-DECE-7F4193860E0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70" name="円弧 69">
              <a:extLst>
                <a:ext uri="{FF2B5EF4-FFF2-40B4-BE49-F238E27FC236}">
                  <a16:creationId xmlns:a16="http://schemas.microsoft.com/office/drawing/2014/main" id="{E1A04AE5-BE8B-2F69-8A22-6A83B3F04C5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E9E32C72-7470-4311-EC5F-6FE2A3CE30F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grpSp>
        <p:nvGrpSpPr>
          <p:cNvPr id="297" name="グループ化 296">
            <a:extLst>
              <a:ext uri="{FF2B5EF4-FFF2-40B4-BE49-F238E27FC236}">
                <a16:creationId xmlns:a16="http://schemas.microsoft.com/office/drawing/2014/main" id="{EFADF19B-00D0-C3C4-CF2E-EEC691B728C3}"/>
              </a:ext>
            </a:extLst>
          </p:cNvPr>
          <p:cNvGrpSpPr/>
          <p:nvPr/>
        </p:nvGrpSpPr>
        <p:grpSpPr>
          <a:xfrm>
            <a:off x="2210525" y="5011472"/>
            <a:ext cx="752658" cy="404654"/>
            <a:chOff x="5549538" y="5066857"/>
            <a:chExt cx="752658" cy="404654"/>
          </a:xfrm>
        </p:grpSpPr>
        <p:cxnSp>
          <p:nvCxnSpPr>
            <p:cNvPr id="54" name="直線矢印コネクタ 53">
              <a:extLst>
                <a:ext uri="{FF2B5EF4-FFF2-40B4-BE49-F238E27FC236}">
                  <a16:creationId xmlns:a16="http://schemas.microsoft.com/office/drawing/2014/main" id="{F7FC0A61-1E88-5071-2BDE-B8CDA45E9E70}"/>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99514F24-FAE1-DD40-24B4-010BBF011BA9}"/>
                </a:ext>
              </a:extLst>
            </p:cNvPr>
            <p:cNvGrpSpPr/>
            <p:nvPr/>
          </p:nvGrpSpPr>
          <p:grpSpPr>
            <a:xfrm>
              <a:off x="5672158" y="5172743"/>
              <a:ext cx="69614" cy="298768"/>
              <a:chOff x="2439407" y="2962964"/>
              <a:chExt cx="69614" cy="428983"/>
            </a:xfrm>
          </p:grpSpPr>
          <p:cxnSp>
            <p:nvCxnSpPr>
              <p:cNvPr id="66" name="直線コネクタ 65">
                <a:extLst>
                  <a:ext uri="{FF2B5EF4-FFF2-40B4-BE49-F238E27FC236}">
                    <a16:creationId xmlns:a16="http://schemas.microsoft.com/office/drawing/2014/main" id="{B86907EC-382A-FC46-9A10-2BDBAAD0143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00A0083B-C813-FEE1-4966-AB27BB226B06}"/>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8" name="直線コネクタ 67">
                <a:extLst>
                  <a:ext uri="{FF2B5EF4-FFF2-40B4-BE49-F238E27FC236}">
                    <a16:creationId xmlns:a16="http://schemas.microsoft.com/office/drawing/2014/main" id="{3D7E5377-4EFD-0A22-AE1E-EF703461C1D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5" name="正方形/長方形 64">
              <a:extLst>
                <a:ext uri="{FF2B5EF4-FFF2-40B4-BE49-F238E27FC236}">
                  <a16:creationId xmlns:a16="http://schemas.microsoft.com/office/drawing/2014/main" id="{889342F6-9DA7-0B93-7570-8911AC6E0ED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73" name="直線矢印コネクタ 172">
            <a:extLst>
              <a:ext uri="{FF2B5EF4-FFF2-40B4-BE49-F238E27FC236}">
                <a16:creationId xmlns:a16="http://schemas.microsoft.com/office/drawing/2014/main" id="{378B3848-D113-4F83-0AEB-36B0BA14215F}"/>
              </a:ext>
            </a:extLst>
          </p:cNvPr>
          <p:cNvCxnSpPr>
            <a:cxnSpLocks/>
            <a:stCxn id="153" idx="3"/>
            <a:endCxn id="73" idx="1"/>
          </p:cNvCxnSpPr>
          <p:nvPr/>
        </p:nvCxnSpPr>
        <p:spPr>
          <a:xfrm>
            <a:off x="3967002" y="2924744"/>
            <a:ext cx="93747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82" name="正方形/長方形 181">
            <a:extLst>
              <a:ext uri="{FF2B5EF4-FFF2-40B4-BE49-F238E27FC236}">
                <a16:creationId xmlns:a16="http://schemas.microsoft.com/office/drawing/2014/main" id="{2B19C142-24AC-7CC1-8BA1-A3D9456B71DC}"/>
              </a:ext>
            </a:extLst>
          </p:cNvPr>
          <p:cNvSpPr/>
          <p:nvPr/>
        </p:nvSpPr>
        <p:spPr>
          <a:xfrm>
            <a:off x="3344245" y="2505996"/>
            <a:ext cx="901542"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エラー・アラートの有無</a:t>
            </a:r>
          </a:p>
        </p:txBody>
      </p:sp>
      <p:grpSp>
        <p:nvGrpSpPr>
          <p:cNvPr id="191" name="グループ化 190">
            <a:extLst>
              <a:ext uri="{FF2B5EF4-FFF2-40B4-BE49-F238E27FC236}">
                <a16:creationId xmlns:a16="http://schemas.microsoft.com/office/drawing/2014/main" id="{93400301-FE0B-706A-6052-6CE58C8B61D5}"/>
              </a:ext>
            </a:extLst>
          </p:cNvPr>
          <p:cNvGrpSpPr/>
          <p:nvPr/>
        </p:nvGrpSpPr>
        <p:grpSpPr>
          <a:xfrm>
            <a:off x="4914600" y="4618808"/>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2352A9DE-37E9-66AD-95BE-4D0F678972E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99" name="円弧 198">
              <a:extLst>
                <a:ext uri="{FF2B5EF4-FFF2-40B4-BE49-F238E27FC236}">
                  <a16:creationId xmlns:a16="http://schemas.microsoft.com/office/drawing/2014/main" id="{C7575012-0FCC-B72E-1C3F-A1A7EF88EB1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716918AF-6251-5DF8-DA1D-ABE6E848C33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95C631F8-6B08-BB31-052C-860F921E0460}"/>
              </a:ext>
            </a:extLst>
          </p:cNvPr>
          <p:cNvGrpSpPr/>
          <p:nvPr/>
        </p:nvGrpSpPr>
        <p:grpSpPr>
          <a:xfrm>
            <a:off x="5350073" y="5011472"/>
            <a:ext cx="752658" cy="404654"/>
            <a:chOff x="4488244" y="5206471"/>
            <a:chExt cx="752658" cy="404654"/>
          </a:xfrm>
        </p:grpSpPr>
        <p:cxnSp>
          <p:nvCxnSpPr>
            <p:cNvPr id="192" name="直線矢印コネクタ 191">
              <a:extLst>
                <a:ext uri="{FF2B5EF4-FFF2-40B4-BE49-F238E27FC236}">
                  <a16:creationId xmlns:a16="http://schemas.microsoft.com/office/drawing/2014/main" id="{49687591-DBB8-FBED-76CD-FDA0BF486B0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65B01BA9-DD3B-0D38-32D0-576004887E85}"/>
                </a:ext>
              </a:extLst>
            </p:cNvPr>
            <p:cNvGrpSpPr/>
            <p:nvPr/>
          </p:nvGrpSpPr>
          <p:grpSpPr>
            <a:xfrm>
              <a:off x="4610864" y="5312357"/>
              <a:ext cx="69614" cy="298768"/>
              <a:chOff x="2439407" y="2962964"/>
              <a:chExt cx="69614" cy="428983"/>
            </a:xfrm>
          </p:grpSpPr>
          <p:cxnSp>
            <p:nvCxnSpPr>
              <p:cNvPr id="195" name="直線コネクタ 194">
                <a:extLst>
                  <a:ext uri="{FF2B5EF4-FFF2-40B4-BE49-F238E27FC236}">
                    <a16:creationId xmlns:a16="http://schemas.microsoft.com/office/drawing/2014/main" id="{6BDB7E47-6F41-5D15-5DBC-4517A613494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DC22F058-EA6D-2DA2-4890-8E1C81BDAEDD}"/>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DC7C6A31-D542-BDF2-032F-1CC64E8010F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C84ED80F-50AD-8CC0-FA58-D100655ABCE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①②③④⑤</a:t>
              </a:r>
            </a:p>
          </p:txBody>
        </p:sp>
      </p:grpSp>
      <p:cxnSp>
        <p:nvCxnSpPr>
          <p:cNvPr id="217" name="直線矢印コネクタ 48">
            <a:extLst>
              <a:ext uri="{FF2B5EF4-FFF2-40B4-BE49-F238E27FC236}">
                <a16:creationId xmlns:a16="http://schemas.microsoft.com/office/drawing/2014/main" id="{87996FA6-5630-0861-4E66-E0CAD82BB813}"/>
              </a:ext>
            </a:extLst>
          </p:cNvPr>
          <p:cNvCxnSpPr>
            <a:cxnSpLocks/>
            <a:stCxn id="78" idx="3"/>
          </p:cNvCxnSpPr>
          <p:nvPr/>
        </p:nvCxnSpPr>
        <p:spPr>
          <a:xfrm flipV="1">
            <a:off x="4724998" y="3159119"/>
            <a:ext cx="344133" cy="501065"/>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2" name="直線矢印コネクタ 241">
            <a:extLst>
              <a:ext uri="{FF2B5EF4-FFF2-40B4-BE49-F238E27FC236}">
                <a16:creationId xmlns:a16="http://schemas.microsoft.com/office/drawing/2014/main" id="{C1B59D27-C311-19E3-7970-497BC4529725}"/>
              </a:ext>
            </a:extLst>
          </p:cNvPr>
          <p:cNvCxnSpPr>
            <a:cxnSpLocks/>
            <a:stCxn id="73" idx="3"/>
            <a:endCxn id="109" idx="1"/>
          </p:cNvCxnSpPr>
          <p:nvPr/>
        </p:nvCxnSpPr>
        <p:spPr>
          <a:xfrm>
            <a:off x="5500360" y="2924744"/>
            <a:ext cx="16922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5432A801-B6D8-EAEB-D693-3E2E467991DB}"/>
              </a:ext>
            </a:extLst>
          </p:cNvPr>
          <p:cNvSpPr/>
          <p:nvPr/>
        </p:nvSpPr>
        <p:spPr>
          <a:xfrm>
            <a:off x="3897938" y="2816522"/>
            <a:ext cx="986955"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cxnSp>
        <p:nvCxnSpPr>
          <p:cNvPr id="36" name="直線矢印コネクタ 48">
            <a:extLst>
              <a:ext uri="{FF2B5EF4-FFF2-40B4-BE49-F238E27FC236}">
                <a16:creationId xmlns:a16="http://schemas.microsoft.com/office/drawing/2014/main" id="{F4C9871E-8C0C-9C6B-8EDB-82CDFFA9C4F0}"/>
              </a:ext>
            </a:extLst>
          </p:cNvPr>
          <p:cNvCxnSpPr>
            <a:cxnSpLocks/>
            <a:stCxn id="52" idx="3"/>
            <a:endCxn id="153" idx="1"/>
          </p:cNvCxnSpPr>
          <p:nvPr/>
        </p:nvCxnSpPr>
        <p:spPr>
          <a:xfrm>
            <a:off x="3276385" y="2924744"/>
            <a:ext cx="34664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6" name="グループ化 45">
            <a:extLst>
              <a:ext uri="{FF2B5EF4-FFF2-40B4-BE49-F238E27FC236}">
                <a16:creationId xmlns:a16="http://schemas.microsoft.com/office/drawing/2014/main" id="{26CC4650-0DC8-823D-A0B8-2F0964B0250E}"/>
              </a:ext>
            </a:extLst>
          </p:cNvPr>
          <p:cNvGrpSpPr/>
          <p:nvPr/>
        </p:nvGrpSpPr>
        <p:grpSpPr>
          <a:xfrm>
            <a:off x="1770127" y="2690369"/>
            <a:ext cx="595884" cy="468750"/>
            <a:chOff x="6615900" y="3043528"/>
            <a:chExt cx="595884" cy="468750"/>
          </a:xfrm>
        </p:grpSpPr>
        <p:pic>
          <p:nvPicPr>
            <p:cNvPr id="48" name="グラフィックス 47" descr="ユーザー 枠線">
              <a:extLst>
                <a:ext uri="{FF2B5EF4-FFF2-40B4-BE49-F238E27FC236}">
                  <a16:creationId xmlns:a16="http://schemas.microsoft.com/office/drawing/2014/main" id="{380D1D6B-6888-4866-032F-3738D19CFEE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49" name="四角形: 角を丸くする 48">
              <a:extLst>
                <a:ext uri="{FF2B5EF4-FFF2-40B4-BE49-F238E27FC236}">
                  <a16:creationId xmlns:a16="http://schemas.microsoft.com/office/drawing/2014/main" id="{409FF0DF-D8CB-AD24-5CD6-597DB46385F1}"/>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課税更正・随時課税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対象者抽出</a:t>
              </a:r>
              <a:endParaRPr kumimoji="1" lang="en-US" altLang="ja-JP" sz="500" b="1" dirty="0">
                <a:solidFill>
                  <a:srgbClr val="000000"/>
                </a:solidFill>
                <a:latin typeface="+mn-ea"/>
              </a:endParaRPr>
            </a:p>
          </p:txBody>
        </p:sp>
      </p:grpSp>
      <p:cxnSp>
        <p:nvCxnSpPr>
          <p:cNvPr id="176" name="直線矢印コネクタ 109">
            <a:extLst>
              <a:ext uri="{FF2B5EF4-FFF2-40B4-BE49-F238E27FC236}">
                <a16:creationId xmlns:a16="http://schemas.microsoft.com/office/drawing/2014/main" id="{F1312349-DC7B-3392-BCC4-572F5A4120AC}"/>
              </a:ext>
            </a:extLst>
          </p:cNvPr>
          <p:cNvCxnSpPr>
            <a:cxnSpLocks/>
            <a:stCxn id="109" idx="3"/>
            <a:endCxn id="141" idx="1"/>
          </p:cNvCxnSpPr>
          <p:nvPr/>
        </p:nvCxnSpPr>
        <p:spPr>
          <a:xfrm>
            <a:off x="6265465" y="2924744"/>
            <a:ext cx="10792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正方形/長方形 2">
            <a:extLst>
              <a:ext uri="{FF2B5EF4-FFF2-40B4-BE49-F238E27FC236}">
                <a16:creationId xmlns:a16="http://schemas.microsoft.com/office/drawing/2014/main" id="{3EC8C9E6-81FA-A84B-6637-35B95AF68C52}"/>
              </a:ext>
            </a:extLst>
          </p:cNvPr>
          <p:cNvSpPr/>
          <p:nvPr/>
        </p:nvSpPr>
        <p:spPr>
          <a:xfrm>
            <a:off x="942868" y="3091484"/>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cxnSp>
        <p:nvCxnSpPr>
          <p:cNvPr id="75" name="直線矢印コネクタ 74">
            <a:extLst>
              <a:ext uri="{FF2B5EF4-FFF2-40B4-BE49-F238E27FC236}">
                <a16:creationId xmlns:a16="http://schemas.microsoft.com/office/drawing/2014/main" id="{CEA952E4-DC1B-211E-EED6-BAC5941A08BB}"/>
              </a:ext>
            </a:extLst>
          </p:cNvPr>
          <p:cNvCxnSpPr>
            <a:cxnSpLocks/>
            <a:stCxn id="78" idx="2"/>
            <a:endCxn id="80" idx="1"/>
          </p:cNvCxnSpPr>
          <p:nvPr/>
        </p:nvCxnSpPr>
        <p:spPr>
          <a:xfrm>
            <a:off x="4427056" y="3894559"/>
            <a:ext cx="1298" cy="72424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6" name="グループ化 75">
            <a:extLst>
              <a:ext uri="{FF2B5EF4-FFF2-40B4-BE49-F238E27FC236}">
                <a16:creationId xmlns:a16="http://schemas.microsoft.com/office/drawing/2014/main" id="{F699157C-D4A7-4B5D-457B-34315565B40D}"/>
              </a:ext>
            </a:extLst>
          </p:cNvPr>
          <p:cNvGrpSpPr/>
          <p:nvPr/>
        </p:nvGrpSpPr>
        <p:grpSpPr>
          <a:xfrm>
            <a:off x="4129114" y="3425809"/>
            <a:ext cx="595884" cy="468750"/>
            <a:chOff x="2420174" y="2805910"/>
            <a:chExt cx="595884" cy="468750"/>
          </a:xfrm>
        </p:grpSpPr>
        <p:pic>
          <p:nvPicPr>
            <p:cNvPr id="77" name="グラフィックス 76" descr="ユーザー 枠線">
              <a:extLst>
                <a:ext uri="{FF2B5EF4-FFF2-40B4-BE49-F238E27FC236}">
                  <a16:creationId xmlns:a16="http://schemas.microsoft.com/office/drawing/2014/main" id="{74C68C10-AFF1-ECF1-A1A8-0F7E3AD4B98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8" name="四角形: 角を丸くする 77">
              <a:extLst>
                <a:ext uri="{FF2B5EF4-FFF2-40B4-BE49-F238E27FC236}">
                  <a16:creationId xmlns:a16="http://schemas.microsoft.com/office/drawing/2014/main" id="{EFD74A99-9664-78D6-735D-E47619D4BE5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エラー・アラート</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修正</a:t>
              </a:r>
              <a:endParaRPr kumimoji="1" lang="en-US" altLang="ja-JP" sz="500" b="1" dirty="0">
                <a:solidFill>
                  <a:srgbClr val="000000"/>
                </a:solidFill>
                <a:latin typeface="+mn-ea"/>
              </a:endParaRPr>
            </a:p>
          </p:txBody>
        </p:sp>
      </p:grpSp>
      <p:grpSp>
        <p:nvGrpSpPr>
          <p:cNvPr id="79" name="グループ化 78">
            <a:extLst>
              <a:ext uri="{FF2B5EF4-FFF2-40B4-BE49-F238E27FC236}">
                <a16:creationId xmlns:a16="http://schemas.microsoft.com/office/drawing/2014/main" id="{EBE13EC5-D2E3-F1B5-28E3-92E83125876A}"/>
              </a:ext>
            </a:extLst>
          </p:cNvPr>
          <p:cNvGrpSpPr/>
          <p:nvPr/>
        </p:nvGrpSpPr>
        <p:grpSpPr>
          <a:xfrm>
            <a:off x="4139237" y="4618808"/>
            <a:ext cx="575637" cy="451948"/>
            <a:chOff x="5274238" y="5435536"/>
            <a:chExt cx="439201" cy="345439"/>
          </a:xfrm>
        </p:grpSpPr>
        <p:sp>
          <p:nvSpPr>
            <p:cNvPr id="80" name="フローチャート: 磁気ディスク 79">
              <a:extLst>
                <a:ext uri="{FF2B5EF4-FFF2-40B4-BE49-F238E27FC236}">
                  <a16:creationId xmlns:a16="http://schemas.microsoft.com/office/drawing/2014/main" id="{DC742215-1B81-7517-D790-DC8D52C349D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81" name="円弧 80">
              <a:extLst>
                <a:ext uri="{FF2B5EF4-FFF2-40B4-BE49-F238E27FC236}">
                  <a16:creationId xmlns:a16="http://schemas.microsoft.com/office/drawing/2014/main" id="{59F6E4CC-1D58-173E-A4F9-9C5051CE463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2" name="円弧 81">
              <a:extLst>
                <a:ext uri="{FF2B5EF4-FFF2-40B4-BE49-F238E27FC236}">
                  <a16:creationId xmlns:a16="http://schemas.microsoft.com/office/drawing/2014/main" id="{9013EBE0-4D07-9745-D9A9-69CFA9D1483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98" name="直線矢印コネクタ 97">
            <a:extLst>
              <a:ext uri="{FF2B5EF4-FFF2-40B4-BE49-F238E27FC236}">
                <a16:creationId xmlns:a16="http://schemas.microsoft.com/office/drawing/2014/main" id="{FA14DF4D-1D95-DE75-A16D-48A5D88115CB}"/>
              </a:ext>
            </a:extLst>
          </p:cNvPr>
          <p:cNvCxnSpPr>
            <a:cxnSpLocks/>
            <a:stCxn id="2" idx="6"/>
            <a:endCxn id="49" idx="1"/>
          </p:cNvCxnSpPr>
          <p:nvPr/>
        </p:nvCxnSpPr>
        <p:spPr>
          <a:xfrm>
            <a:off x="1406680" y="2924744"/>
            <a:ext cx="36344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3" name="ひし形 152">
            <a:extLst>
              <a:ext uri="{FF2B5EF4-FFF2-40B4-BE49-F238E27FC236}">
                <a16:creationId xmlns:a16="http://schemas.microsoft.com/office/drawing/2014/main" id="{6AAFE3FB-DABA-1561-6499-17CAB522D038}"/>
              </a:ext>
            </a:extLst>
          </p:cNvPr>
          <p:cNvSpPr/>
          <p:nvPr/>
        </p:nvSpPr>
        <p:spPr>
          <a:xfrm>
            <a:off x="3623031" y="2787741"/>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162" name="グループ化 161">
            <a:extLst>
              <a:ext uri="{FF2B5EF4-FFF2-40B4-BE49-F238E27FC236}">
                <a16:creationId xmlns:a16="http://schemas.microsoft.com/office/drawing/2014/main" id="{4FD8A707-486C-EA5A-1F3D-2CE0F4820F29}"/>
              </a:ext>
            </a:extLst>
          </p:cNvPr>
          <p:cNvGrpSpPr/>
          <p:nvPr/>
        </p:nvGrpSpPr>
        <p:grpSpPr>
          <a:xfrm>
            <a:off x="4572000" y="5011472"/>
            <a:ext cx="752658" cy="404654"/>
            <a:chOff x="4488244" y="5206471"/>
            <a:chExt cx="752658" cy="404654"/>
          </a:xfrm>
        </p:grpSpPr>
        <p:cxnSp>
          <p:nvCxnSpPr>
            <p:cNvPr id="163" name="直線矢印コネクタ 162">
              <a:extLst>
                <a:ext uri="{FF2B5EF4-FFF2-40B4-BE49-F238E27FC236}">
                  <a16:creationId xmlns:a16="http://schemas.microsoft.com/office/drawing/2014/main" id="{EB1CBE7B-4384-77A5-0BE0-0CF556D9547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4" name="グループ化 163">
              <a:extLst>
                <a:ext uri="{FF2B5EF4-FFF2-40B4-BE49-F238E27FC236}">
                  <a16:creationId xmlns:a16="http://schemas.microsoft.com/office/drawing/2014/main" id="{273B08E9-C861-5F69-0905-1F1A5E3C9A52}"/>
                </a:ext>
              </a:extLst>
            </p:cNvPr>
            <p:cNvGrpSpPr/>
            <p:nvPr/>
          </p:nvGrpSpPr>
          <p:grpSpPr>
            <a:xfrm>
              <a:off x="4610864" y="5312357"/>
              <a:ext cx="69614" cy="298768"/>
              <a:chOff x="2439407" y="2962964"/>
              <a:chExt cx="69614" cy="428983"/>
            </a:xfrm>
          </p:grpSpPr>
          <p:cxnSp>
            <p:nvCxnSpPr>
              <p:cNvPr id="166" name="直線コネクタ 165">
                <a:extLst>
                  <a:ext uri="{FF2B5EF4-FFF2-40B4-BE49-F238E27FC236}">
                    <a16:creationId xmlns:a16="http://schemas.microsoft.com/office/drawing/2014/main" id="{2A8F3304-A43A-5470-C752-7F6D3995D2C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8" name="直線コネクタ 167">
                <a:extLst>
                  <a:ext uri="{FF2B5EF4-FFF2-40B4-BE49-F238E27FC236}">
                    <a16:creationId xmlns:a16="http://schemas.microsoft.com/office/drawing/2014/main" id="{D1029233-A5FD-FE64-4EC4-68DC298C34C2}"/>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9" name="直線コネクタ 168">
                <a:extLst>
                  <a:ext uri="{FF2B5EF4-FFF2-40B4-BE49-F238E27FC236}">
                    <a16:creationId xmlns:a16="http://schemas.microsoft.com/office/drawing/2014/main" id="{5AE5601F-D933-29FD-9574-5469958FCE2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5" name="正方形/長方形 164">
              <a:extLst>
                <a:ext uri="{FF2B5EF4-FFF2-40B4-BE49-F238E27FC236}">
                  <a16:creationId xmlns:a16="http://schemas.microsoft.com/office/drawing/2014/main" id="{EC73A31F-F580-20A6-69C3-AB1C5A255973}"/>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⑥</a:t>
              </a:r>
            </a:p>
          </p:txBody>
        </p:sp>
      </p:grpSp>
      <p:sp>
        <p:nvSpPr>
          <p:cNvPr id="2" name="楕円 1">
            <a:extLst>
              <a:ext uri="{FF2B5EF4-FFF2-40B4-BE49-F238E27FC236}">
                <a16:creationId xmlns:a16="http://schemas.microsoft.com/office/drawing/2014/main" id="{D0222852-01A9-B62E-EDC5-F611A1EF1A4C}"/>
              </a:ext>
            </a:extLst>
          </p:cNvPr>
          <p:cNvSpPr/>
          <p:nvPr/>
        </p:nvSpPr>
        <p:spPr>
          <a:xfrm>
            <a:off x="1100680" y="2771744"/>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 name="楕円 24">
            <a:extLst>
              <a:ext uri="{FF2B5EF4-FFF2-40B4-BE49-F238E27FC236}">
                <a16:creationId xmlns:a16="http://schemas.microsoft.com/office/drawing/2014/main" id="{46F487D2-804B-2593-C7CF-5D5A40BEEE2D}"/>
              </a:ext>
            </a:extLst>
          </p:cNvPr>
          <p:cNvSpPr/>
          <p:nvPr/>
        </p:nvSpPr>
        <p:spPr>
          <a:xfrm>
            <a:off x="8173217" y="2771985"/>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7B63B289-C745-2C1A-8A13-BBFDE9DABB5C}"/>
              </a:ext>
            </a:extLst>
          </p:cNvPr>
          <p:cNvSpPr/>
          <p:nvPr/>
        </p:nvSpPr>
        <p:spPr>
          <a:xfrm>
            <a:off x="7831269" y="30871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終了</a:t>
            </a:r>
          </a:p>
        </p:txBody>
      </p:sp>
      <p:grpSp>
        <p:nvGrpSpPr>
          <p:cNvPr id="27" name="グループ化 26">
            <a:extLst>
              <a:ext uri="{FF2B5EF4-FFF2-40B4-BE49-F238E27FC236}">
                <a16:creationId xmlns:a16="http://schemas.microsoft.com/office/drawing/2014/main" id="{9E1CA0EF-1FCA-2381-E8C0-C2AB11E7F730}"/>
              </a:ext>
            </a:extLst>
          </p:cNvPr>
          <p:cNvGrpSpPr/>
          <p:nvPr/>
        </p:nvGrpSpPr>
        <p:grpSpPr>
          <a:xfrm>
            <a:off x="3124650" y="3159121"/>
            <a:ext cx="618568" cy="775999"/>
            <a:chOff x="2621665" y="3110601"/>
            <a:chExt cx="618568" cy="775999"/>
          </a:xfrm>
        </p:grpSpPr>
        <p:pic>
          <p:nvPicPr>
            <p:cNvPr id="29" name="グラフィックス 28" descr="紙 枠線">
              <a:extLst>
                <a:ext uri="{FF2B5EF4-FFF2-40B4-BE49-F238E27FC236}">
                  <a16:creationId xmlns:a16="http://schemas.microsoft.com/office/drawing/2014/main" id="{51B7DC6A-6714-235C-7219-3F6C39BC08F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8381" y="3391282"/>
              <a:ext cx="307340" cy="307340"/>
            </a:xfrm>
            <a:prstGeom prst="rect">
              <a:avLst/>
            </a:prstGeom>
          </p:spPr>
        </p:pic>
        <p:cxnSp>
          <p:nvCxnSpPr>
            <p:cNvPr id="32" name="直線矢印コネクタ 36">
              <a:extLst>
                <a:ext uri="{FF2B5EF4-FFF2-40B4-BE49-F238E27FC236}">
                  <a16:creationId xmlns:a16="http://schemas.microsoft.com/office/drawing/2014/main" id="{172914BF-E2D2-F112-EA2E-CA1CDE232513}"/>
                </a:ext>
              </a:extLst>
            </p:cNvPr>
            <p:cNvCxnSpPr>
              <a:cxnSpLocks/>
            </p:cNvCxnSpPr>
            <p:nvPr/>
          </p:nvCxnSpPr>
          <p:spPr>
            <a:xfrm rot="16200000" flipH="1">
              <a:off x="2511181" y="3224276"/>
              <a:ext cx="434352" cy="207002"/>
            </a:xfrm>
            <a:prstGeom prst="curvedConnector3">
              <a:avLst>
                <a:gd name="adj1" fmla="val 9934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33" name="正方形/長方形 32">
              <a:extLst>
                <a:ext uri="{FF2B5EF4-FFF2-40B4-BE49-F238E27FC236}">
                  <a16:creationId xmlns:a16="http://schemas.microsoft.com/office/drawing/2014/main" id="{41D19030-B910-CA2C-677D-A3784E08258B}"/>
                </a:ext>
              </a:extLst>
            </p:cNvPr>
            <p:cNvSpPr/>
            <p:nvPr/>
          </p:nvSpPr>
          <p:spPr>
            <a:xfrm>
              <a:off x="2621665" y="3604147"/>
              <a:ext cx="61856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500" b="1" dirty="0">
                  <a:solidFill>
                    <a:srgbClr val="000000"/>
                  </a:solidFill>
                  <a:latin typeface="游ゴシック" panose="020B0400000000000000" pitchFamily="50" charset="-128"/>
                  <a:ea typeface="游ゴシック" panose="020B0400000000000000" pitchFamily="50" charset="-128"/>
                </a:rPr>
                <a:t>各種</a:t>
              </a:r>
              <a:r>
                <a:rPr kumimoji="1" lang="ja-JP" altLang="en-US" sz="500" b="1" dirty="0">
                  <a:solidFill>
                    <a:srgbClr val="000000"/>
                  </a:solidFill>
                  <a:latin typeface="+mn-ea"/>
                </a:rPr>
                <a:t>エラー・アラートリスト</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p:txBody>
        </p:sp>
      </p:grpSp>
      <p:cxnSp>
        <p:nvCxnSpPr>
          <p:cNvPr id="37" name="直線矢印コネクタ 36">
            <a:extLst>
              <a:ext uri="{FF2B5EF4-FFF2-40B4-BE49-F238E27FC236}">
                <a16:creationId xmlns:a16="http://schemas.microsoft.com/office/drawing/2014/main" id="{079A6404-8410-2871-5E8F-7767733A3D2B}"/>
              </a:ext>
            </a:extLst>
          </p:cNvPr>
          <p:cNvCxnSpPr>
            <a:cxnSpLocks/>
            <a:stCxn id="52" idx="2"/>
            <a:endCxn id="62" idx="1"/>
          </p:cNvCxnSpPr>
          <p:nvPr/>
        </p:nvCxnSpPr>
        <p:spPr>
          <a:xfrm>
            <a:off x="2978443" y="3159119"/>
            <a:ext cx="1299" cy="145968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C054603B-3963-8EC0-3573-08D1A3456BB9}"/>
              </a:ext>
            </a:extLst>
          </p:cNvPr>
          <p:cNvGrpSpPr/>
          <p:nvPr/>
        </p:nvGrpSpPr>
        <p:grpSpPr>
          <a:xfrm>
            <a:off x="2680501" y="2690369"/>
            <a:ext cx="595884" cy="468750"/>
            <a:chOff x="2420174" y="2805910"/>
            <a:chExt cx="595884" cy="468750"/>
          </a:xfrm>
        </p:grpSpPr>
        <p:pic>
          <p:nvPicPr>
            <p:cNvPr id="51" name="グラフィックス 50" descr="ユーザー 枠線">
              <a:extLst>
                <a:ext uri="{FF2B5EF4-FFF2-40B4-BE49-F238E27FC236}">
                  <a16:creationId xmlns:a16="http://schemas.microsoft.com/office/drawing/2014/main" id="{07CE84C7-2CE4-FDCE-A128-8FDEB7D24CB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52" name="四角形: 角を丸くする 51">
              <a:extLst>
                <a:ext uri="{FF2B5EF4-FFF2-40B4-BE49-F238E27FC236}">
                  <a16:creationId xmlns:a16="http://schemas.microsoft.com/office/drawing/2014/main" id="{CF8EEEE6-6471-C248-B7CA-48940902E23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税額計算</a:t>
              </a:r>
              <a:endParaRPr kumimoji="1" lang="en-US" altLang="ja-JP" sz="500" b="1" dirty="0">
                <a:solidFill>
                  <a:srgbClr val="000000"/>
                </a:solidFill>
                <a:latin typeface="+mn-ea"/>
              </a:endParaRPr>
            </a:p>
          </p:txBody>
        </p:sp>
      </p:grpSp>
      <p:grpSp>
        <p:nvGrpSpPr>
          <p:cNvPr id="53" name="グループ化 52">
            <a:extLst>
              <a:ext uri="{FF2B5EF4-FFF2-40B4-BE49-F238E27FC236}">
                <a16:creationId xmlns:a16="http://schemas.microsoft.com/office/drawing/2014/main" id="{E7413C1E-2155-9DC9-A3FC-BD9BF4A6C3DC}"/>
              </a:ext>
            </a:extLst>
          </p:cNvPr>
          <p:cNvGrpSpPr/>
          <p:nvPr/>
        </p:nvGrpSpPr>
        <p:grpSpPr>
          <a:xfrm>
            <a:off x="2690625" y="4618808"/>
            <a:ext cx="575637" cy="451948"/>
            <a:chOff x="5274238" y="5435536"/>
            <a:chExt cx="439201" cy="345439"/>
          </a:xfrm>
        </p:grpSpPr>
        <p:sp>
          <p:nvSpPr>
            <p:cNvPr id="62" name="フローチャート: 磁気ディスク 61">
              <a:extLst>
                <a:ext uri="{FF2B5EF4-FFF2-40B4-BE49-F238E27FC236}">
                  <a16:creationId xmlns:a16="http://schemas.microsoft.com/office/drawing/2014/main" id="{098EF18E-3284-44B9-A0BE-2B490C685E2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83" name="円弧 82">
              <a:extLst>
                <a:ext uri="{FF2B5EF4-FFF2-40B4-BE49-F238E27FC236}">
                  <a16:creationId xmlns:a16="http://schemas.microsoft.com/office/drawing/2014/main" id="{C9CEBA08-B919-DC4D-EE75-A2426EB2D1B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4" name="円弧 83">
              <a:extLst>
                <a:ext uri="{FF2B5EF4-FFF2-40B4-BE49-F238E27FC236}">
                  <a16:creationId xmlns:a16="http://schemas.microsoft.com/office/drawing/2014/main" id="{185EA745-DA23-0BF2-2EBA-5B39FCB3AAA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91" name="グループ化 90">
            <a:extLst>
              <a:ext uri="{FF2B5EF4-FFF2-40B4-BE49-F238E27FC236}">
                <a16:creationId xmlns:a16="http://schemas.microsoft.com/office/drawing/2014/main" id="{2F66863F-3E6F-E1A6-FA4B-5304AF7AD12F}"/>
              </a:ext>
            </a:extLst>
          </p:cNvPr>
          <p:cNvGrpSpPr/>
          <p:nvPr/>
        </p:nvGrpSpPr>
        <p:grpSpPr>
          <a:xfrm>
            <a:off x="3124650" y="5011472"/>
            <a:ext cx="752658" cy="404654"/>
            <a:chOff x="4488244" y="5206471"/>
            <a:chExt cx="752658" cy="404654"/>
          </a:xfrm>
        </p:grpSpPr>
        <p:cxnSp>
          <p:nvCxnSpPr>
            <p:cNvPr id="92" name="直線矢印コネクタ 91">
              <a:extLst>
                <a:ext uri="{FF2B5EF4-FFF2-40B4-BE49-F238E27FC236}">
                  <a16:creationId xmlns:a16="http://schemas.microsoft.com/office/drawing/2014/main" id="{EBBAC29F-CA82-58B6-4A2B-5A75A38F2BE9}"/>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3" name="グループ化 92">
              <a:extLst>
                <a:ext uri="{FF2B5EF4-FFF2-40B4-BE49-F238E27FC236}">
                  <a16:creationId xmlns:a16="http://schemas.microsoft.com/office/drawing/2014/main" id="{7939B2C7-0350-0919-9D1E-CA0C096A12B5}"/>
                </a:ext>
              </a:extLst>
            </p:cNvPr>
            <p:cNvGrpSpPr/>
            <p:nvPr/>
          </p:nvGrpSpPr>
          <p:grpSpPr>
            <a:xfrm>
              <a:off x="4610864" y="5312357"/>
              <a:ext cx="69614" cy="298768"/>
              <a:chOff x="2439407" y="2962964"/>
              <a:chExt cx="69614" cy="428983"/>
            </a:xfrm>
          </p:grpSpPr>
          <p:cxnSp>
            <p:nvCxnSpPr>
              <p:cNvPr id="96" name="直線コネクタ 95">
                <a:extLst>
                  <a:ext uri="{FF2B5EF4-FFF2-40B4-BE49-F238E27FC236}">
                    <a16:creationId xmlns:a16="http://schemas.microsoft.com/office/drawing/2014/main" id="{76CB9E33-0F57-9C12-A067-8CEFB290FB9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A97D062B-FC50-8A54-6C51-02222C5BAE09}"/>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1" name="直線コネクタ 100">
                <a:extLst>
                  <a:ext uri="{FF2B5EF4-FFF2-40B4-BE49-F238E27FC236}">
                    <a16:creationId xmlns:a16="http://schemas.microsoft.com/office/drawing/2014/main" id="{291B964D-F48A-038E-A9B8-8F3174B0283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95" name="正方形/長方形 94">
              <a:extLst>
                <a:ext uri="{FF2B5EF4-FFF2-40B4-BE49-F238E27FC236}">
                  <a16:creationId xmlns:a16="http://schemas.microsoft.com/office/drawing/2014/main" id="{1E5F4C67-2421-4884-4172-FA08DFA0507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①②③④⑤</a:t>
              </a:r>
            </a:p>
          </p:txBody>
        </p:sp>
      </p:grpSp>
      <p:cxnSp>
        <p:nvCxnSpPr>
          <p:cNvPr id="105" name="直線矢印コネクタ 104">
            <a:extLst>
              <a:ext uri="{FF2B5EF4-FFF2-40B4-BE49-F238E27FC236}">
                <a16:creationId xmlns:a16="http://schemas.microsoft.com/office/drawing/2014/main" id="{76E84BC4-26CB-49E6-E17A-74DDC55BE19F}"/>
              </a:ext>
            </a:extLst>
          </p:cNvPr>
          <p:cNvCxnSpPr>
            <a:cxnSpLocks/>
            <a:stCxn id="109" idx="2"/>
            <a:endCxn id="112" idx="1"/>
          </p:cNvCxnSpPr>
          <p:nvPr/>
        </p:nvCxnSpPr>
        <p:spPr>
          <a:xfrm>
            <a:off x="5967523" y="3159119"/>
            <a:ext cx="1299" cy="145968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7B988E0D-ED03-C52D-7E78-BB8C927B26DF}"/>
              </a:ext>
            </a:extLst>
          </p:cNvPr>
          <p:cNvGrpSpPr/>
          <p:nvPr/>
        </p:nvGrpSpPr>
        <p:grpSpPr>
          <a:xfrm>
            <a:off x="5669581" y="2690369"/>
            <a:ext cx="595884" cy="468750"/>
            <a:chOff x="2420174" y="2805910"/>
            <a:chExt cx="595884" cy="468750"/>
          </a:xfrm>
        </p:grpSpPr>
        <p:pic>
          <p:nvPicPr>
            <p:cNvPr id="107" name="グラフィックス 106" descr="ユーザー 枠線">
              <a:extLst>
                <a:ext uri="{FF2B5EF4-FFF2-40B4-BE49-F238E27FC236}">
                  <a16:creationId xmlns:a16="http://schemas.microsoft.com/office/drawing/2014/main" id="{C592E5BB-4DD0-2500-A9E4-8E0A71A24A5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09" name="四角形: 角を丸くする 108">
              <a:extLst>
                <a:ext uri="{FF2B5EF4-FFF2-40B4-BE49-F238E27FC236}">
                  <a16:creationId xmlns:a16="http://schemas.microsoft.com/office/drawing/2014/main" id="{56225DE5-AB08-070D-10BD-F011E1F0EBF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調定処理</a:t>
              </a:r>
              <a:endParaRPr kumimoji="1" lang="en-US" altLang="ja-JP" sz="500" b="1" dirty="0">
                <a:solidFill>
                  <a:srgbClr val="000000"/>
                </a:solidFill>
                <a:latin typeface="+mn-ea"/>
              </a:endParaRPr>
            </a:p>
          </p:txBody>
        </p:sp>
      </p:grpSp>
      <p:grpSp>
        <p:nvGrpSpPr>
          <p:cNvPr id="111" name="グループ化 110">
            <a:extLst>
              <a:ext uri="{FF2B5EF4-FFF2-40B4-BE49-F238E27FC236}">
                <a16:creationId xmlns:a16="http://schemas.microsoft.com/office/drawing/2014/main" id="{D8F090CC-C2A1-7894-3F70-FA8D3ED892D2}"/>
              </a:ext>
            </a:extLst>
          </p:cNvPr>
          <p:cNvGrpSpPr/>
          <p:nvPr/>
        </p:nvGrpSpPr>
        <p:grpSpPr>
          <a:xfrm>
            <a:off x="5679705" y="4618808"/>
            <a:ext cx="575637" cy="451948"/>
            <a:chOff x="5274238" y="5435536"/>
            <a:chExt cx="439201" cy="345439"/>
          </a:xfrm>
        </p:grpSpPr>
        <p:sp>
          <p:nvSpPr>
            <p:cNvPr id="112" name="フローチャート: 磁気ディスク 111">
              <a:extLst>
                <a:ext uri="{FF2B5EF4-FFF2-40B4-BE49-F238E27FC236}">
                  <a16:creationId xmlns:a16="http://schemas.microsoft.com/office/drawing/2014/main" id="{C29AC778-5D82-3556-FA19-1E9938288A5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13" name="円弧 112">
              <a:extLst>
                <a:ext uri="{FF2B5EF4-FFF2-40B4-BE49-F238E27FC236}">
                  <a16:creationId xmlns:a16="http://schemas.microsoft.com/office/drawing/2014/main" id="{B7148AF8-59E7-BABF-E5A6-3B6708DB8CD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14" name="円弧 113">
              <a:extLst>
                <a:ext uri="{FF2B5EF4-FFF2-40B4-BE49-F238E27FC236}">
                  <a16:creationId xmlns:a16="http://schemas.microsoft.com/office/drawing/2014/main" id="{3F5A6F8D-02CD-5AE9-6DD0-07D251F9520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15" name="グループ化 114">
            <a:extLst>
              <a:ext uri="{FF2B5EF4-FFF2-40B4-BE49-F238E27FC236}">
                <a16:creationId xmlns:a16="http://schemas.microsoft.com/office/drawing/2014/main" id="{44C0DCFA-0A50-9B19-9DA9-74EE2983F428}"/>
              </a:ext>
            </a:extLst>
          </p:cNvPr>
          <p:cNvGrpSpPr/>
          <p:nvPr/>
        </p:nvGrpSpPr>
        <p:grpSpPr>
          <a:xfrm>
            <a:off x="6115178" y="5011472"/>
            <a:ext cx="752658" cy="404654"/>
            <a:chOff x="4488244" y="5206471"/>
            <a:chExt cx="752658" cy="404654"/>
          </a:xfrm>
        </p:grpSpPr>
        <p:cxnSp>
          <p:nvCxnSpPr>
            <p:cNvPr id="116" name="直線矢印コネクタ 115">
              <a:extLst>
                <a:ext uri="{FF2B5EF4-FFF2-40B4-BE49-F238E27FC236}">
                  <a16:creationId xmlns:a16="http://schemas.microsoft.com/office/drawing/2014/main" id="{C7A77771-A9CB-6059-407C-6A47C0DC96B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7" name="グループ化 116">
              <a:extLst>
                <a:ext uri="{FF2B5EF4-FFF2-40B4-BE49-F238E27FC236}">
                  <a16:creationId xmlns:a16="http://schemas.microsoft.com/office/drawing/2014/main" id="{6B9D1349-BDB1-B2E2-09FB-D1D686FAF981}"/>
                </a:ext>
              </a:extLst>
            </p:cNvPr>
            <p:cNvGrpSpPr/>
            <p:nvPr/>
          </p:nvGrpSpPr>
          <p:grpSpPr>
            <a:xfrm>
              <a:off x="4610864" y="5312357"/>
              <a:ext cx="69614" cy="298768"/>
              <a:chOff x="2439407" y="2962964"/>
              <a:chExt cx="69614" cy="428983"/>
            </a:xfrm>
          </p:grpSpPr>
          <p:cxnSp>
            <p:nvCxnSpPr>
              <p:cNvPr id="119" name="直線コネクタ 118">
                <a:extLst>
                  <a:ext uri="{FF2B5EF4-FFF2-40B4-BE49-F238E27FC236}">
                    <a16:creationId xmlns:a16="http://schemas.microsoft.com/office/drawing/2014/main" id="{FDBFA9BE-CBF7-7F89-64EB-2040F357C25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0" name="直線コネクタ 119">
                <a:extLst>
                  <a:ext uri="{FF2B5EF4-FFF2-40B4-BE49-F238E27FC236}">
                    <a16:creationId xmlns:a16="http://schemas.microsoft.com/office/drawing/2014/main" id="{2D17CAE2-DF9D-C4BF-3C8A-E0FD11A297FF}"/>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1" name="直線コネクタ 120">
                <a:extLst>
                  <a:ext uri="{FF2B5EF4-FFF2-40B4-BE49-F238E27FC236}">
                    <a16:creationId xmlns:a16="http://schemas.microsoft.com/office/drawing/2014/main" id="{AB941C9D-A005-4513-8FD5-EA8D52E5997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8" name="正方形/長方形 117">
              <a:extLst>
                <a:ext uri="{FF2B5EF4-FFF2-40B4-BE49-F238E27FC236}">
                  <a16:creationId xmlns:a16="http://schemas.microsoft.com/office/drawing/2014/main" id="{089190FB-657F-B0A5-8789-D82A5A3B899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⑦</a:t>
              </a:r>
            </a:p>
          </p:txBody>
        </p:sp>
      </p:grpSp>
      <p:grpSp>
        <p:nvGrpSpPr>
          <p:cNvPr id="122" name="グループ化 121">
            <a:extLst>
              <a:ext uri="{FF2B5EF4-FFF2-40B4-BE49-F238E27FC236}">
                <a16:creationId xmlns:a16="http://schemas.microsoft.com/office/drawing/2014/main" id="{1D2BE081-4CCF-C874-E054-7EFDF8FC125A}"/>
              </a:ext>
            </a:extLst>
          </p:cNvPr>
          <p:cNvGrpSpPr/>
          <p:nvPr/>
        </p:nvGrpSpPr>
        <p:grpSpPr>
          <a:xfrm>
            <a:off x="6517928" y="4618808"/>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0666F322-D17A-95D0-1E33-5FD060EC452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収納管理</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29" name="円弧 128">
              <a:extLst>
                <a:ext uri="{FF2B5EF4-FFF2-40B4-BE49-F238E27FC236}">
                  <a16:creationId xmlns:a16="http://schemas.microsoft.com/office/drawing/2014/main" id="{FD08B2D2-0B7D-1B52-7221-D51E4CD6324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AE4A5DE4-66E0-E2D7-80A0-B065DF2E4E0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572F81E4-64E9-5AE5-8CB6-5962965B09CF}"/>
              </a:ext>
            </a:extLst>
          </p:cNvPr>
          <p:cNvGrpSpPr/>
          <p:nvPr/>
        </p:nvGrpSpPr>
        <p:grpSpPr>
          <a:xfrm>
            <a:off x="6101196" y="3160255"/>
            <a:ext cx="618568" cy="611942"/>
            <a:chOff x="2621665" y="3274658"/>
            <a:chExt cx="618568" cy="611942"/>
          </a:xfrm>
        </p:grpSpPr>
        <p:pic>
          <p:nvPicPr>
            <p:cNvPr id="145" name="グラフィックス 144" descr="紙 枠線">
              <a:extLst>
                <a:ext uri="{FF2B5EF4-FFF2-40B4-BE49-F238E27FC236}">
                  <a16:creationId xmlns:a16="http://schemas.microsoft.com/office/drawing/2014/main" id="{9238463A-4C7B-491D-7857-4AA91A86A6B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8381" y="3391282"/>
              <a:ext cx="307340" cy="307340"/>
            </a:xfrm>
            <a:prstGeom prst="rect">
              <a:avLst/>
            </a:prstGeom>
          </p:spPr>
        </p:pic>
        <p:cxnSp>
          <p:nvCxnSpPr>
            <p:cNvPr id="146" name="直線矢印コネクタ 36">
              <a:extLst>
                <a:ext uri="{FF2B5EF4-FFF2-40B4-BE49-F238E27FC236}">
                  <a16:creationId xmlns:a16="http://schemas.microsoft.com/office/drawing/2014/main" id="{8B5FC1D9-A6C9-935B-53F7-F2120DD0D71B}"/>
                </a:ext>
              </a:extLst>
            </p:cNvPr>
            <p:cNvCxnSpPr>
              <a:cxnSpLocks/>
            </p:cNvCxnSpPr>
            <p:nvPr/>
          </p:nvCxnSpPr>
          <p:spPr>
            <a:xfrm rot="16200000" flipH="1">
              <a:off x="2592956"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47" name="正方形/長方形 146">
              <a:extLst>
                <a:ext uri="{FF2B5EF4-FFF2-40B4-BE49-F238E27FC236}">
                  <a16:creationId xmlns:a16="http://schemas.microsoft.com/office/drawing/2014/main" id="{DCBFD930-4122-E715-077B-0FBB19FE6835}"/>
                </a:ext>
              </a:extLst>
            </p:cNvPr>
            <p:cNvSpPr/>
            <p:nvPr/>
          </p:nvSpPr>
          <p:spPr>
            <a:xfrm>
              <a:off x="2621665" y="3604147"/>
              <a:ext cx="61856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r>
                <a:rPr kumimoji="1" lang="ja-JP" altLang="en-US" sz="500" b="1" dirty="0">
                  <a:solidFill>
                    <a:srgbClr val="000000"/>
                  </a:solidFill>
                  <a:latin typeface="游ゴシック" panose="020B0400000000000000" pitchFamily="50" charset="-128"/>
                  <a:ea typeface="游ゴシック" panose="020B0400000000000000" pitchFamily="50" charset="-128"/>
                </a:rPr>
                <a:t>異動調定一覧表</a:t>
              </a:r>
            </a:p>
          </p:txBody>
        </p:sp>
      </p:grpSp>
      <p:cxnSp>
        <p:nvCxnSpPr>
          <p:cNvPr id="150" name="直線矢印コネクタ 149">
            <a:extLst>
              <a:ext uri="{FF2B5EF4-FFF2-40B4-BE49-F238E27FC236}">
                <a16:creationId xmlns:a16="http://schemas.microsoft.com/office/drawing/2014/main" id="{7CF50E72-8308-4D2A-17B0-B443D3CFBE4D}"/>
              </a:ext>
            </a:extLst>
          </p:cNvPr>
          <p:cNvCxnSpPr>
            <a:cxnSpLocks/>
            <a:stCxn id="49" idx="3"/>
            <a:endCxn id="52" idx="1"/>
          </p:cNvCxnSpPr>
          <p:nvPr/>
        </p:nvCxnSpPr>
        <p:spPr>
          <a:xfrm>
            <a:off x="2366011" y="2924744"/>
            <a:ext cx="31449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90" name="直線矢印コネクタ 109">
            <a:extLst>
              <a:ext uri="{FF2B5EF4-FFF2-40B4-BE49-F238E27FC236}">
                <a16:creationId xmlns:a16="http://schemas.microsoft.com/office/drawing/2014/main" id="{1F11C0C2-B8FC-2A05-C00A-6FEF8710622B}"/>
              </a:ext>
            </a:extLst>
          </p:cNvPr>
          <p:cNvCxnSpPr>
            <a:cxnSpLocks/>
            <a:stCxn id="141" idx="3"/>
            <a:endCxn id="25" idx="2"/>
          </p:cNvCxnSpPr>
          <p:nvPr/>
        </p:nvCxnSpPr>
        <p:spPr>
          <a:xfrm>
            <a:off x="7940614" y="2924744"/>
            <a:ext cx="23260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5" name="直線矢印コネクタ 204">
            <a:extLst>
              <a:ext uri="{FF2B5EF4-FFF2-40B4-BE49-F238E27FC236}">
                <a16:creationId xmlns:a16="http://schemas.microsoft.com/office/drawing/2014/main" id="{751CA628-6A6D-A586-8D54-9BF36DB8A452}"/>
              </a:ext>
            </a:extLst>
          </p:cNvPr>
          <p:cNvCxnSpPr>
            <a:cxnSpLocks/>
            <a:stCxn id="112" idx="4"/>
            <a:endCxn id="123" idx="2"/>
          </p:cNvCxnSpPr>
          <p:nvPr/>
        </p:nvCxnSpPr>
        <p:spPr>
          <a:xfrm>
            <a:off x="6255342" y="4844782"/>
            <a:ext cx="265182"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08" name="直線矢印コネクタ 48">
            <a:extLst>
              <a:ext uri="{FF2B5EF4-FFF2-40B4-BE49-F238E27FC236}">
                <a16:creationId xmlns:a16="http://schemas.microsoft.com/office/drawing/2014/main" id="{FCEA738B-FBC1-E727-372B-B5BA797D7875}"/>
              </a:ext>
            </a:extLst>
          </p:cNvPr>
          <p:cNvCxnSpPr>
            <a:cxnSpLocks/>
            <a:stCxn id="153" idx="2"/>
            <a:endCxn id="78" idx="1"/>
          </p:cNvCxnSpPr>
          <p:nvPr/>
        </p:nvCxnSpPr>
        <p:spPr>
          <a:xfrm rot="16200000" flipH="1">
            <a:off x="3662847" y="3193916"/>
            <a:ext cx="598437" cy="334097"/>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83" name="正方形/長方形 182">
            <a:extLst>
              <a:ext uri="{FF2B5EF4-FFF2-40B4-BE49-F238E27FC236}">
                <a16:creationId xmlns:a16="http://schemas.microsoft.com/office/drawing/2014/main" id="{FC72A2C0-CC57-788C-37E1-E0615A28387E}"/>
              </a:ext>
            </a:extLst>
          </p:cNvPr>
          <p:cNvSpPr/>
          <p:nvPr/>
        </p:nvSpPr>
        <p:spPr>
          <a:xfrm>
            <a:off x="3521140" y="3353740"/>
            <a:ext cx="54775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Tree>
    <p:extLst>
      <p:ext uri="{BB962C8B-B14F-4D97-AF65-F5344CB8AC3E}">
        <p14:creationId xmlns:p14="http://schemas.microsoft.com/office/powerpoint/2010/main" val="1850694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E2E54115-EF35-5677-D3CD-FFE803F81537}"/>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519F056-EB49-E5F3-9137-5A52BA17DFC3}"/>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AAD15078-8CA6-D41B-F6EA-EFFDAB486A2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6F29B745-7207-4C25-6F2F-5A0EF65F66AF}"/>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9516870C-6A87-B0DE-D87C-86697A1E7E2F}"/>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9A3EDB3E-86E5-5969-8BFC-BF892F54F1CB}"/>
                </a:ext>
              </a:extLst>
            </p:cNvPr>
            <p:cNvSpPr/>
            <p:nvPr/>
          </p:nvSpPr>
          <p:spPr>
            <a:xfrm>
              <a:off x="5495571"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23A4B5CE-56D0-725A-320D-160666EFAB6B}"/>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総括表発送</a:t>
              </a:r>
            </a:p>
          </p:txBody>
        </p:sp>
        <p:sp>
          <p:nvSpPr>
            <p:cNvPr id="14" name="正方形/長方形 13">
              <a:extLst>
                <a:ext uri="{FF2B5EF4-FFF2-40B4-BE49-F238E27FC236}">
                  <a16:creationId xmlns:a16="http://schemas.microsoft.com/office/drawing/2014/main" id="{2002EA6C-E49D-4415-02FD-CEA4E27246EA}"/>
                </a:ext>
              </a:extLst>
            </p:cNvPr>
            <p:cNvSpPr/>
            <p:nvPr/>
          </p:nvSpPr>
          <p:spPr>
            <a:xfrm>
              <a:off x="6839640" y="520074"/>
              <a:ext cx="243965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当初課税準備</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F039AFB8-38AC-9418-CD1A-13139108A14B}"/>
              </a:ext>
            </a:extLst>
          </p:cNvPr>
          <p:cNvGrpSpPr/>
          <p:nvPr/>
        </p:nvGrpSpPr>
        <p:grpSpPr>
          <a:xfrm>
            <a:off x="331641" y="1897191"/>
            <a:ext cx="8480719" cy="2301429"/>
            <a:chOff x="4383024" y="977900"/>
            <a:chExt cx="8480719" cy="447033"/>
          </a:xfrm>
        </p:grpSpPr>
        <p:sp>
          <p:nvSpPr>
            <p:cNvPr id="17" name="正方形/長方形 16">
              <a:extLst>
                <a:ext uri="{FF2B5EF4-FFF2-40B4-BE49-F238E27FC236}">
                  <a16:creationId xmlns:a16="http://schemas.microsoft.com/office/drawing/2014/main" id="{39CCBC40-A77D-7F99-2174-3226C79D151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373DA664-D0C2-6288-0A66-472F95EB071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19" name="楕円 18">
            <a:extLst>
              <a:ext uri="{FF2B5EF4-FFF2-40B4-BE49-F238E27FC236}">
                <a16:creationId xmlns:a16="http://schemas.microsoft.com/office/drawing/2014/main" id="{AF875B55-AD68-0E1F-894E-E6E92FFA0AAB}"/>
              </a:ext>
            </a:extLst>
          </p:cNvPr>
          <p:cNvSpPr/>
          <p:nvPr/>
        </p:nvSpPr>
        <p:spPr>
          <a:xfrm>
            <a:off x="1003149" y="2887285"/>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32" name="グラフィックス 31" descr="紙 枠線">
            <a:extLst>
              <a:ext uri="{FF2B5EF4-FFF2-40B4-BE49-F238E27FC236}">
                <a16:creationId xmlns:a16="http://schemas.microsoft.com/office/drawing/2014/main" id="{86DD83F1-9908-180F-2390-DAB251521B7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86726" y="1511903"/>
            <a:ext cx="260934" cy="260934"/>
          </a:xfrm>
          <a:prstGeom prst="rect">
            <a:avLst/>
          </a:prstGeom>
        </p:spPr>
      </p:pic>
      <p:sp>
        <p:nvSpPr>
          <p:cNvPr id="55" name="スライド番号プレースホルダー 54">
            <a:extLst>
              <a:ext uri="{FF2B5EF4-FFF2-40B4-BE49-F238E27FC236}">
                <a16:creationId xmlns:a16="http://schemas.microsoft.com/office/drawing/2014/main" id="{2B751C8D-2787-1390-8634-17B184EDAA44}"/>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a:t>
            </a:fld>
            <a:endParaRPr kumimoji="1" lang="ja-JP" altLang="en-US" sz="800" dirty="0">
              <a:solidFill>
                <a:schemeClr val="tx1"/>
              </a:solidFill>
              <a:latin typeface="+mn-ea"/>
            </a:endParaRPr>
          </a:p>
        </p:txBody>
      </p:sp>
      <p:grpSp>
        <p:nvGrpSpPr>
          <p:cNvPr id="56" name="グループ化 55">
            <a:extLst>
              <a:ext uri="{FF2B5EF4-FFF2-40B4-BE49-F238E27FC236}">
                <a16:creationId xmlns:a16="http://schemas.microsoft.com/office/drawing/2014/main" id="{18D87040-3C7F-5F40-6991-E97AC5EA6656}"/>
              </a:ext>
            </a:extLst>
          </p:cNvPr>
          <p:cNvGrpSpPr/>
          <p:nvPr/>
        </p:nvGrpSpPr>
        <p:grpSpPr>
          <a:xfrm rot="16200000">
            <a:off x="6645707" y="2147729"/>
            <a:ext cx="1450220" cy="47531"/>
            <a:chOff x="8118729" y="5728204"/>
            <a:chExt cx="1450220" cy="47531"/>
          </a:xfrm>
        </p:grpSpPr>
        <p:cxnSp>
          <p:nvCxnSpPr>
            <p:cNvPr id="57" name="直線矢印コネクタ 56">
              <a:extLst>
                <a:ext uri="{FF2B5EF4-FFF2-40B4-BE49-F238E27FC236}">
                  <a16:creationId xmlns:a16="http://schemas.microsoft.com/office/drawing/2014/main" id="{8DAAFC67-3827-8F8A-E471-786EF33D0E50}"/>
                </a:ext>
              </a:extLst>
            </p:cNvPr>
            <p:cNvCxnSpPr>
              <a:cxnSpLocks/>
              <a:stCxn id="58" idx="6"/>
              <a:endCxn id="59" idx="0"/>
            </p:cNvCxnSpPr>
            <p:nvPr/>
          </p:nvCxnSpPr>
          <p:spPr>
            <a:xfrm rot="5400000" flipV="1">
              <a:off x="8867604" y="5050626"/>
              <a:ext cx="0" cy="140268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8E511DCE-391E-C426-D217-4B817E692645}"/>
                </a:ext>
              </a:extLst>
            </p:cNvPr>
            <p:cNvSpPr/>
            <p:nvPr/>
          </p:nvSpPr>
          <p:spPr>
            <a:xfrm>
              <a:off x="8118729"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F6E41435-E614-1D76-0AA3-BF7D4C913513}"/>
                </a:ext>
              </a:extLst>
            </p:cNvPr>
            <p:cNvSpPr/>
            <p:nvPr/>
          </p:nvSpPr>
          <p:spPr>
            <a:xfrm rot="5400000">
              <a:off x="9509702" y="571603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62" name="正方形/長方形 61">
            <a:extLst>
              <a:ext uri="{FF2B5EF4-FFF2-40B4-BE49-F238E27FC236}">
                <a16:creationId xmlns:a16="http://schemas.microsoft.com/office/drawing/2014/main" id="{5B1D8CA0-170C-CB8C-9B0A-20983DC96F4D}"/>
              </a:ext>
            </a:extLst>
          </p:cNvPr>
          <p:cNvSpPr/>
          <p:nvPr/>
        </p:nvSpPr>
        <p:spPr>
          <a:xfrm>
            <a:off x="845337" y="322912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随時実施</a:t>
            </a:r>
          </a:p>
        </p:txBody>
      </p:sp>
      <p:grpSp>
        <p:nvGrpSpPr>
          <p:cNvPr id="102" name="グループ化 101">
            <a:extLst>
              <a:ext uri="{FF2B5EF4-FFF2-40B4-BE49-F238E27FC236}">
                <a16:creationId xmlns:a16="http://schemas.microsoft.com/office/drawing/2014/main" id="{0CD07BFC-4D63-89DD-319C-5F5438DD0DA0}"/>
              </a:ext>
            </a:extLst>
          </p:cNvPr>
          <p:cNvGrpSpPr/>
          <p:nvPr/>
        </p:nvGrpSpPr>
        <p:grpSpPr>
          <a:xfrm>
            <a:off x="2420174" y="2805910"/>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04018D3B-CF43-5C54-21DE-982C4A4947C0}"/>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2700CFD7-E166-662B-C4FD-527552DBA2F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事務所・特別徴収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義務者情報管理</a:t>
              </a:r>
            </a:p>
          </p:txBody>
        </p:sp>
      </p:grpSp>
      <p:grpSp>
        <p:nvGrpSpPr>
          <p:cNvPr id="23" name="グループ化 22">
            <a:extLst>
              <a:ext uri="{FF2B5EF4-FFF2-40B4-BE49-F238E27FC236}">
                <a16:creationId xmlns:a16="http://schemas.microsoft.com/office/drawing/2014/main" id="{2F40C5BD-2BCA-3944-8E58-9869CEB2C4EC}"/>
              </a:ext>
            </a:extLst>
          </p:cNvPr>
          <p:cNvGrpSpPr/>
          <p:nvPr/>
        </p:nvGrpSpPr>
        <p:grpSpPr>
          <a:xfrm>
            <a:off x="2430298" y="4502659"/>
            <a:ext cx="575637" cy="451948"/>
            <a:chOff x="5274238" y="5435536"/>
            <a:chExt cx="439201" cy="345439"/>
          </a:xfrm>
        </p:grpSpPr>
        <p:sp>
          <p:nvSpPr>
            <p:cNvPr id="24" name="フローチャート: 磁気ディスク 23">
              <a:extLst>
                <a:ext uri="{FF2B5EF4-FFF2-40B4-BE49-F238E27FC236}">
                  <a16:creationId xmlns:a16="http://schemas.microsoft.com/office/drawing/2014/main" id="{83B365B0-59EC-82E5-898E-CD5393519CD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5" name="円弧 24">
              <a:extLst>
                <a:ext uri="{FF2B5EF4-FFF2-40B4-BE49-F238E27FC236}">
                  <a16:creationId xmlns:a16="http://schemas.microsoft.com/office/drawing/2014/main" id="{F7B59CCA-1643-BE87-8F1B-7CC1093E70C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6002FAC1-F9CC-8EDA-D3C9-7DAAD49F4A0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3" name="直線矢印コネクタ 32">
            <a:extLst>
              <a:ext uri="{FF2B5EF4-FFF2-40B4-BE49-F238E27FC236}">
                <a16:creationId xmlns:a16="http://schemas.microsoft.com/office/drawing/2014/main" id="{C7E8D330-5476-18AC-8A7C-717E3559E366}"/>
              </a:ext>
            </a:extLst>
          </p:cNvPr>
          <p:cNvCxnSpPr>
            <a:cxnSpLocks/>
            <a:stCxn id="22" idx="2"/>
            <a:endCxn id="24" idx="1"/>
          </p:cNvCxnSpPr>
          <p:nvPr/>
        </p:nvCxnSpPr>
        <p:spPr>
          <a:xfrm>
            <a:off x="2718116"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F68C04C0-EA83-4DAA-2515-C80C0DD20976}"/>
              </a:ext>
            </a:extLst>
          </p:cNvPr>
          <p:cNvCxnSpPr>
            <a:cxnSpLocks/>
            <a:stCxn id="19" idx="6"/>
            <a:endCxn id="22" idx="1"/>
          </p:cNvCxnSpPr>
          <p:nvPr/>
        </p:nvCxnSpPr>
        <p:spPr>
          <a:xfrm>
            <a:off x="1309149" y="3040285"/>
            <a:ext cx="11110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8FA92ABA-9A65-5B24-6407-8E834810757D}"/>
              </a:ext>
            </a:extLst>
          </p:cNvPr>
          <p:cNvGrpSpPr/>
          <p:nvPr/>
        </p:nvGrpSpPr>
        <p:grpSpPr>
          <a:xfrm>
            <a:off x="2907030" y="5013166"/>
            <a:ext cx="69614" cy="298768"/>
            <a:chOff x="2439407" y="2962964"/>
            <a:chExt cx="69614" cy="428983"/>
          </a:xfrm>
        </p:grpSpPr>
        <p:cxnSp>
          <p:nvCxnSpPr>
            <p:cNvPr id="51" name="直線コネクタ 50">
              <a:extLst>
                <a:ext uri="{FF2B5EF4-FFF2-40B4-BE49-F238E27FC236}">
                  <a16:creationId xmlns:a16="http://schemas.microsoft.com/office/drawing/2014/main" id="{2C97B001-6DE6-3777-0171-C7F9A1F7C32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D4E3C0D5-6049-F574-03B2-4A6614D6C210}"/>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AB9DF71C-8432-170A-E463-39BBACB1490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grpSp>
        <p:nvGrpSpPr>
          <p:cNvPr id="6" name="グループ化 5">
            <a:extLst>
              <a:ext uri="{FF2B5EF4-FFF2-40B4-BE49-F238E27FC236}">
                <a16:creationId xmlns:a16="http://schemas.microsoft.com/office/drawing/2014/main" id="{7F8D6896-9A72-E1BA-7405-147948BC4753}"/>
              </a:ext>
            </a:extLst>
          </p:cNvPr>
          <p:cNvGrpSpPr/>
          <p:nvPr/>
        </p:nvGrpSpPr>
        <p:grpSpPr>
          <a:xfrm>
            <a:off x="2784410" y="4907280"/>
            <a:ext cx="752658" cy="395833"/>
            <a:chOff x="2784410" y="4907280"/>
            <a:chExt cx="752658" cy="395833"/>
          </a:xfrm>
        </p:grpSpPr>
        <p:cxnSp>
          <p:nvCxnSpPr>
            <p:cNvPr id="46" name="直線矢印コネクタ 45">
              <a:extLst>
                <a:ext uri="{FF2B5EF4-FFF2-40B4-BE49-F238E27FC236}">
                  <a16:creationId xmlns:a16="http://schemas.microsoft.com/office/drawing/2014/main" id="{89E343B2-304B-58C7-822A-4031C1230845}"/>
                </a:ext>
              </a:extLst>
            </p:cNvPr>
            <p:cNvCxnSpPr>
              <a:cxnSpLocks/>
            </p:cNvCxnSpPr>
            <p:nvPr/>
          </p:nvCxnSpPr>
          <p:spPr>
            <a:xfrm>
              <a:off x="2784410"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4" name="正方形/長方形 63">
              <a:extLst>
                <a:ext uri="{FF2B5EF4-FFF2-40B4-BE49-F238E27FC236}">
                  <a16:creationId xmlns:a16="http://schemas.microsoft.com/office/drawing/2014/main" id="{74B02BAE-5E9F-8560-E51C-DAFFEF5CC287}"/>
                </a:ext>
              </a:extLst>
            </p:cNvPr>
            <p:cNvSpPr/>
            <p:nvPr/>
          </p:nvSpPr>
          <p:spPr>
            <a:xfrm>
              <a:off x="2915443"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①②③④</a:t>
              </a:r>
            </a:p>
          </p:txBody>
        </p:sp>
      </p:grpSp>
      <p:grpSp>
        <p:nvGrpSpPr>
          <p:cNvPr id="105" name="グループ化 104">
            <a:extLst>
              <a:ext uri="{FF2B5EF4-FFF2-40B4-BE49-F238E27FC236}">
                <a16:creationId xmlns:a16="http://schemas.microsoft.com/office/drawing/2014/main" id="{9D28D88A-702C-7237-4F32-AF5546987B64}"/>
              </a:ext>
            </a:extLst>
          </p:cNvPr>
          <p:cNvGrpSpPr/>
          <p:nvPr/>
        </p:nvGrpSpPr>
        <p:grpSpPr>
          <a:xfrm>
            <a:off x="4057277" y="2805910"/>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F3A2E618-E27F-DD01-F470-598BEB3EB658}"/>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88914B66-0A28-F9FC-98B0-F85B50B366E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zh-TW" sz="500" b="1" dirty="0">
                <a:solidFill>
                  <a:srgbClr val="000000"/>
                </a:solidFill>
                <a:latin typeface="游ゴシック" panose="020B0400000000000000" pitchFamily="50" charset="-128"/>
                <a:ea typeface="游ゴシック" panose="020B0400000000000000" pitchFamily="50" charset="-128"/>
              </a:endParaRPr>
            </a:p>
            <a:p>
              <a:pPr algn="ctr"/>
              <a:r>
                <a:rPr kumimoji="1" lang="zh-TW" altLang="en-US" sz="500" b="1" dirty="0">
                  <a:solidFill>
                    <a:srgbClr val="000000"/>
                  </a:solidFill>
                  <a:latin typeface="游ゴシック" panose="020B0400000000000000" pitchFamily="50" charset="-128"/>
                  <a:ea typeface="游ゴシック" panose="020B0400000000000000" pitchFamily="50" charset="-128"/>
                </a:rPr>
                <a:t>新年度総括表</a:t>
              </a:r>
            </a:p>
            <a:p>
              <a:pPr algn="ctr"/>
              <a:r>
                <a:rPr kumimoji="1" lang="zh-TW" altLang="en-US" sz="500" b="1" dirty="0">
                  <a:solidFill>
                    <a:srgbClr val="000000"/>
                  </a:solidFill>
                  <a:latin typeface="游ゴシック" panose="020B0400000000000000" pitchFamily="50" charset="-128"/>
                  <a:ea typeface="游ゴシック" panose="020B0400000000000000" pitchFamily="50" charset="-128"/>
                </a:rPr>
                <a:t>発送対象確認</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p:txBody>
        </p:sp>
      </p:grpSp>
      <p:cxnSp>
        <p:nvCxnSpPr>
          <p:cNvPr id="108" name="直線矢印コネクタ 107">
            <a:extLst>
              <a:ext uri="{FF2B5EF4-FFF2-40B4-BE49-F238E27FC236}">
                <a16:creationId xmlns:a16="http://schemas.microsoft.com/office/drawing/2014/main" id="{3033793B-3365-775E-9E0F-BFB41CC550F0}"/>
              </a:ext>
            </a:extLst>
          </p:cNvPr>
          <p:cNvCxnSpPr>
            <a:cxnSpLocks/>
            <a:stCxn id="122" idx="2"/>
            <a:endCxn id="118" idx="1"/>
          </p:cNvCxnSpPr>
          <p:nvPr/>
        </p:nvCxnSpPr>
        <p:spPr>
          <a:xfrm>
            <a:off x="4355219"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DDBB0C9F-DA18-AA89-DC7C-48D8278957C9}"/>
              </a:ext>
            </a:extLst>
          </p:cNvPr>
          <p:cNvCxnSpPr>
            <a:cxnSpLocks/>
            <a:stCxn id="22" idx="3"/>
            <a:endCxn id="122" idx="1"/>
          </p:cNvCxnSpPr>
          <p:nvPr/>
        </p:nvCxnSpPr>
        <p:spPr>
          <a:xfrm>
            <a:off x="3016058" y="3040285"/>
            <a:ext cx="104121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3BCDF1C8-C23D-5690-16EB-A6B34E80D0D4}"/>
              </a:ext>
            </a:extLst>
          </p:cNvPr>
          <p:cNvGrpSpPr/>
          <p:nvPr/>
        </p:nvGrpSpPr>
        <p:grpSpPr>
          <a:xfrm>
            <a:off x="4315348" y="3274658"/>
            <a:ext cx="989415" cy="621276"/>
            <a:chOff x="4315348" y="3274658"/>
            <a:chExt cx="989415" cy="621276"/>
          </a:xfrm>
        </p:grpSpPr>
        <p:pic>
          <p:nvPicPr>
            <p:cNvPr id="107" name="グラフィックス 106" descr="紙 枠線">
              <a:extLst>
                <a:ext uri="{FF2B5EF4-FFF2-40B4-BE49-F238E27FC236}">
                  <a16:creationId xmlns:a16="http://schemas.microsoft.com/office/drawing/2014/main" id="{EE5DA9CB-8039-14B9-92E4-A3E89A94D73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653161" y="3391282"/>
              <a:ext cx="307340" cy="307340"/>
            </a:xfrm>
            <a:prstGeom prst="rect">
              <a:avLst/>
            </a:prstGeom>
          </p:spPr>
        </p:pic>
        <p:cxnSp>
          <p:nvCxnSpPr>
            <p:cNvPr id="109" name="直線矢印コネクタ 36">
              <a:extLst>
                <a:ext uri="{FF2B5EF4-FFF2-40B4-BE49-F238E27FC236}">
                  <a16:creationId xmlns:a16="http://schemas.microsoft.com/office/drawing/2014/main" id="{1B2D0A58-2727-6B3B-984C-C7FC5D2E5D14}"/>
                </a:ext>
              </a:extLst>
            </p:cNvPr>
            <p:cNvCxnSpPr>
              <a:cxnSpLocks/>
            </p:cNvCxnSpPr>
            <p:nvPr/>
          </p:nvCxnSpPr>
          <p:spPr>
            <a:xfrm rot="16200000" flipH="1">
              <a:off x="4467736"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3" name="正方形/長方形 112">
              <a:extLst>
                <a:ext uri="{FF2B5EF4-FFF2-40B4-BE49-F238E27FC236}">
                  <a16:creationId xmlns:a16="http://schemas.microsoft.com/office/drawing/2014/main" id="{6F7EB71F-0E1E-8A16-2682-B2233CF32FE6}"/>
                </a:ext>
              </a:extLst>
            </p:cNvPr>
            <p:cNvSpPr/>
            <p:nvPr/>
          </p:nvSpPr>
          <p:spPr>
            <a:xfrm>
              <a:off x="4315348" y="36134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総括表発送対象リスト</a:t>
              </a:r>
            </a:p>
          </p:txBody>
        </p:sp>
      </p:grpSp>
      <p:grpSp>
        <p:nvGrpSpPr>
          <p:cNvPr id="106" name="グループ化 105">
            <a:extLst>
              <a:ext uri="{FF2B5EF4-FFF2-40B4-BE49-F238E27FC236}">
                <a16:creationId xmlns:a16="http://schemas.microsoft.com/office/drawing/2014/main" id="{40FB88B2-EA08-3264-AAA9-1D4348CF542C}"/>
              </a:ext>
            </a:extLst>
          </p:cNvPr>
          <p:cNvGrpSpPr/>
          <p:nvPr/>
        </p:nvGrpSpPr>
        <p:grpSpPr>
          <a:xfrm>
            <a:off x="4067401" y="4502659"/>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C6136E1F-3B3D-FD59-D0FB-2C4BF257F96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19" name="円弧 118">
              <a:extLst>
                <a:ext uri="{FF2B5EF4-FFF2-40B4-BE49-F238E27FC236}">
                  <a16:creationId xmlns:a16="http://schemas.microsoft.com/office/drawing/2014/main" id="{4C7F0D01-3A01-3E66-BC14-F9BE4883AC5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16EBA55E-CAB0-0E8D-48D6-EF83142FE5B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12" name="グループ化 111">
            <a:extLst>
              <a:ext uri="{FF2B5EF4-FFF2-40B4-BE49-F238E27FC236}">
                <a16:creationId xmlns:a16="http://schemas.microsoft.com/office/drawing/2014/main" id="{C4B05F66-9971-76FC-5786-781C99692E2D}"/>
              </a:ext>
            </a:extLst>
          </p:cNvPr>
          <p:cNvGrpSpPr/>
          <p:nvPr/>
        </p:nvGrpSpPr>
        <p:grpSpPr>
          <a:xfrm>
            <a:off x="4544133" y="5013166"/>
            <a:ext cx="69614" cy="298768"/>
            <a:chOff x="2439407" y="2962964"/>
            <a:chExt cx="69614" cy="428983"/>
          </a:xfrm>
        </p:grpSpPr>
        <p:cxnSp>
          <p:nvCxnSpPr>
            <p:cNvPr id="115" name="直線コネクタ 114">
              <a:extLst>
                <a:ext uri="{FF2B5EF4-FFF2-40B4-BE49-F238E27FC236}">
                  <a16:creationId xmlns:a16="http://schemas.microsoft.com/office/drawing/2014/main" id="{151E39C7-E3E4-F8A7-29F3-BAF226144CE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CD1D4C7C-0885-5EC7-4DD2-71E70B76E493}"/>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7" name="直線コネクタ 116">
              <a:extLst>
                <a:ext uri="{FF2B5EF4-FFF2-40B4-BE49-F238E27FC236}">
                  <a16:creationId xmlns:a16="http://schemas.microsoft.com/office/drawing/2014/main" id="{FA9E6D47-132B-49F8-DC8A-47BF11CA800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grpSp>
        <p:nvGrpSpPr>
          <p:cNvPr id="5" name="グループ化 4">
            <a:extLst>
              <a:ext uri="{FF2B5EF4-FFF2-40B4-BE49-F238E27FC236}">
                <a16:creationId xmlns:a16="http://schemas.microsoft.com/office/drawing/2014/main" id="{2573FECA-BCAA-7880-BDC5-073D68C4D7C8}"/>
              </a:ext>
            </a:extLst>
          </p:cNvPr>
          <p:cNvGrpSpPr/>
          <p:nvPr/>
        </p:nvGrpSpPr>
        <p:grpSpPr>
          <a:xfrm>
            <a:off x="4421513" y="4907280"/>
            <a:ext cx="744244" cy="395833"/>
            <a:chOff x="4421513" y="4907280"/>
            <a:chExt cx="744244" cy="395833"/>
          </a:xfrm>
        </p:grpSpPr>
        <p:cxnSp>
          <p:nvCxnSpPr>
            <p:cNvPr id="111" name="直線矢印コネクタ 110">
              <a:extLst>
                <a:ext uri="{FF2B5EF4-FFF2-40B4-BE49-F238E27FC236}">
                  <a16:creationId xmlns:a16="http://schemas.microsoft.com/office/drawing/2014/main" id="{5CC445E7-8702-2A6F-2E5D-51A9DFACD02D}"/>
                </a:ext>
              </a:extLst>
            </p:cNvPr>
            <p:cNvCxnSpPr>
              <a:cxnSpLocks/>
            </p:cNvCxnSpPr>
            <p:nvPr/>
          </p:nvCxnSpPr>
          <p:spPr>
            <a:xfrm>
              <a:off x="4421513"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14" name="正方形/長方形 113">
              <a:extLst>
                <a:ext uri="{FF2B5EF4-FFF2-40B4-BE49-F238E27FC236}">
                  <a16:creationId xmlns:a16="http://schemas.microsoft.com/office/drawing/2014/main" id="{55913E15-1857-48DA-6A39-81754FFB7B5A}"/>
                </a:ext>
              </a:extLst>
            </p:cNvPr>
            <p:cNvSpPr/>
            <p:nvPr/>
          </p:nvSpPr>
          <p:spPr>
            <a:xfrm>
              <a:off x="4544132"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⑤</a:t>
              </a:r>
            </a:p>
          </p:txBody>
        </p:sp>
      </p:grpSp>
      <p:grpSp>
        <p:nvGrpSpPr>
          <p:cNvPr id="124" name="グループ化 123">
            <a:extLst>
              <a:ext uri="{FF2B5EF4-FFF2-40B4-BE49-F238E27FC236}">
                <a16:creationId xmlns:a16="http://schemas.microsoft.com/office/drawing/2014/main" id="{A5419A0C-FF20-9B5E-0AA3-F05206527FE4}"/>
              </a:ext>
            </a:extLst>
          </p:cNvPr>
          <p:cNvGrpSpPr/>
          <p:nvPr/>
        </p:nvGrpSpPr>
        <p:grpSpPr>
          <a:xfrm>
            <a:off x="5685967" y="2805910"/>
            <a:ext cx="595884" cy="468750"/>
            <a:chOff x="2420174" y="2805910"/>
            <a:chExt cx="595884" cy="468750"/>
          </a:xfrm>
        </p:grpSpPr>
        <p:pic>
          <p:nvPicPr>
            <p:cNvPr id="140" name="グラフィックス 139" descr="ユーザー 枠線">
              <a:extLst>
                <a:ext uri="{FF2B5EF4-FFF2-40B4-BE49-F238E27FC236}">
                  <a16:creationId xmlns:a16="http://schemas.microsoft.com/office/drawing/2014/main" id="{8EF6FB90-A67B-72CC-8B51-3C1EF7E7F063}"/>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141" name="四角形: 角を丸くする 140">
              <a:extLst>
                <a:ext uri="{FF2B5EF4-FFF2-40B4-BE49-F238E27FC236}">
                  <a16:creationId xmlns:a16="http://schemas.microsoft.com/office/drawing/2014/main" id="{5C43BD3E-9680-8D90-0E0A-9385DD71F02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新年度総括表</a:t>
              </a:r>
            </a:p>
            <a:p>
              <a:pPr algn="ctr"/>
              <a:r>
                <a:rPr kumimoji="1" lang="ja-JP" altLang="en-US" sz="500" b="1" dirty="0">
                  <a:solidFill>
                    <a:srgbClr val="000000"/>
                  </a:solidFill>
                  <a:latin typeface="+mn-ea"/>
                </a:rPr>
                <a:t>出力</a:t>
              </a:r>
            </a:p>
          </p:txBody>
        </p:sp>
      </p:grpSp>
      <p:grpSp>
        <p:nvGrpSpPr>
          <p:cNvPr id="125" name="グループ化 124">
            <a:extLst>
              <a:ext uri="{FF2B5EF4-FFF2-40B4-BE49-F238E27FC236}">
                <a16:creationId xmlns:a16="http://schemas.microsoft.com/office/drawing/2014/main" id="{E4F910CE-8D64-0EE6-388B-D727BCF46E37}"/>
              </a:ext>
            </a:extLst>
          </p:cNvPr>
          <p:cNvGrpSpPr/>
          <p:nvPr/>
        </p:nvGrpSpPr>
        <p:grpSpPr>
          <a:xfrm>
            <a:off x="5696091" y="4502659"/>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47C0DAB2-B9CE-04D2-136E-F1CA8A86097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38" name="円弧 137">
              <a:extLst>
                <a:ext uri="{FF2B5EF4-FFF2-40B4-BE49-F238E27FC236}">
                  <a16:creationId xmlns:a16="http://schemas.microsoft.com/office/drawing/2014/main" id="{4F4D8A4F-6033-1DB4-CAFD-7BB1C2480CB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03B2CA00-3C00-A045-A976-E10E1083368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27" name="直線矢印コネクタ 126">
            <a:extLst>
              <a:ext uri="{FF2B5EF4-FFF2-40B4-BE49-F238E27FC236}">
                <a16:creationId xmlns:a16="http://schemas.microsoft.com/office/drawing/2014/main" id="{0FB08C2A-4E16-C76B-4762-3AB7107F06E6}"/>
              </a:ext>
            </a:extLst>
          </p:cNvPr>
          <p:cNvCxnSpPr>
            <a:cxnSpLocks/>
            <a:stCxn id="137" idx="1"/>
            <a:endCxn id="141" idx="2"/>
          </p:cNvCxnSpPr>
          <p:nvPr/>
        </p:nvCxnSpPr>
        <p:spPr>
          <a:xfrm flipH="1" flipV="1">
            <a:off x="5983909"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29" name="直線矢印コネクタ 128">
            <a:extLst>
              <a:ext uri="{FF2B5EF4-FFF2-40B4-BE49-F238E27FC236}">
                <a16:creationId xmlns:a16="http://schemas.microsoft.com/office/drawing/2014/main" id="{30DC085D-B38B-BC69-E648-1208DBC43242}"/>
              </a:ext>
            </a:extLst>
          </p:cNvPr>
          <p:cNvCxnSpPr>
            <a:cxnSpLocks/>
            <a:stCxn id="122" idx="3"/>
            <a:endCxn id="141" idx="1"/>
          </p:cNvCxnSpPr>
          <p:nvPr/>
        </p:nvCxnSpPr>
        <p:spPr>
          <a:xfrm>
            <a:off x="4653161" y="3040285"/>
            <a:ext cx="103280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0D73FBC9-DB5B-4FB4-6DD6-5D2CCF2242C1}"/>
              </a:ext>
            </a:extLst>
          </p:cNvPr>
          <p:cNvGrpSpPr/>
          <p:nvPr/>
        </p:nvGrpSpPr>
        <p:grpSpPr>
          <a:xfrm>
            <a:off x="6172823" y="5013166"/>
            <a:ext cx="69614" cy="298768"/>
            <a:chOff x="2439407" y="2962964"/>
            <a:chExt cx="69614" cy="428983"/>
          </a:xfrm>
        </p:grpSpPr>
        <p:cxnSp>
          <p:nvCxnSpPr>
            <p:cNvPr id="134" name="直線コネクタ 133">
              <a:extLst>
                <a:ext uri="{FF2B5EF4-FFF2-40B4-BE49-F238E27FC236}">
                  <a16:creationId xmlns:a16="http://schemas.microsoft.com/office/drawing/2014/main" id="{FFD79D87-5F51-2591-D8AC-FF65A0F5A6D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DFCA7904-0309-9FD5-2DC4-2740AA2F8D6D}"/>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6" name="直線コネクタ 135">
              <a:extLst>
                <a:ext uri="{FF2B5EF4-FFF2-40B4-BE49-F238E27FC236}">
                  <a16:creationId xmlns:a16="http://schemas.microsoft.com/office/drawing/2014/main" id="{9A394481-622D-7080-E101-D685B63B3DB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grpSp>
        <p:nvGrpSpPr>
          <p:cNvPr id="12" name="グループ化 11">
            <a:extLst>
              <a:ext uri="{FF2B5EF4-FFF2-40B4-BE49-F238E27FC236}">
                <a16:creationId xmlns:a16="http://schemas.microsoft.com/office/drawing/2014/main" id="{7627BA11-9277-1D51-A076-1DBE137E47F3}"/>
              </a:ext>
            </a:extLst>
          </p:cNvPr>
          <p:cNvGrpSpPr/>
          <p:nvPr/>
        </p:nvGrpSpPr>
        <p:grpSpPr>
          <a:xfrm>
            <a:off x="6050203" y="3274658"/>
            <a:ext cx="1281979" cy="801629"/>
            <a:chOff x="6050203" y="3274658"/>
            <a:chExt cx="1281979" cy="801629"/>
          </a:xfrm>
        </p:grpSpPr>
        <p:pic>
          <p:nvPicPr>
            <p:cNvPr id="126" name="グラフィックス 125" descr="紙 枠線">
              <a:extLst>
                <a:ext uri="{FF2B5EF4-FFF2-40B4-BE49-F238E27FC236}">
                  <a16:creationId xmlns:a16="http://schemas.microsoft.com/office/drawing/2014/main" id="{33DAA629-C07C-B71C-2F33-B8543A3E5B3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81851" y="3391282"/>
              <a:ext cx="307340" cy="307340"/>
            </a:xfrm>
            <a:prstGeom prst="rect">
              <a:avLst/>
            </a:prstGeom>
          </p:spPr>
        </p:pic>
        <p:cxnSp>
          <p:nvCxnSpPr>
            <p:cNvPr id="128" name="直線矢印コネクタ 36">
              <a:extLst>
                <a:ext uri="{FF2B5EF4-FFF2-40B4-BE49-F238E27FC236}">
                  <a16:creationId xmlns:a16="http://schemas.microsoft.com/office/drawing/2014/main" id="{A21A3883-DFF3-7FC7-1BC6-E8BE43137BB1}"/>
                </a:ext>
              </a:extLst>
            </p:cNvPr>
            <p:cNvCxnSpPr>
              <a:cxnSpLocks/>
            </p:cNvCxnSpPr>
            <p:nvPr/>
          </p:nvCxnSpPr>
          <p:spPr>
            <a:xfrm rot="16200000" flipH="1">
              <a:off x="6096426"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2" name="正方形/長方形 131">
              <a:extLst>
                <a:ext uri="{FF2B5EF4-FFF2-40B4-BE49-F238E27FC236}">
                  <a16:creationId xmlns:a16="http://schemas.microsoft.com/office/drawing/2014/main" id="{3D01B443-78AD-EEB5-F22D-02E91A2F43F1}"/>
                </a:ext>
              </a:extLst>
            </p:cNvPr>
            <p:cNvSpPr/>
            <p:nvPr/>
          </p:nvSpPr>
          <p:spPr>
            <a:xfrm>
              <a:off x="6050203" y="3613481"/>
              <a:ext cx="1281979" cy="462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rgbClr val="000000"/>
                  </a:solidFill>
                  <a:latin typeface="+mn-ea"/>
                </a:rPr>
                <a:t>給与支払報告書</a:t>
              </a:r>
              <a:r>
                <a:rPr kumimoji="1" lang="en-US" altLang="ja-JP" sz="500" b="1" dirty="0">
                  <a:solidFill>
                    <a:srgbClr val="000000"/>
                  </a:solidFill>
                  <a:latin typeface="+mn-ea"/>
                </a:rPr>
                <a:t>(</a:t>
              </a:r>
              <a:r>
                <a:rPr kumimoji="1" lang="ja-JP" altLang="en-US" sz="500" b="1" dirty="0">
                  <a:solidFill>
                    <a:srgbClr val="000000"/>
                  </a:solidFill>
                  <a:latin typeface="+mn-ea"/>
                </a:rPr>
                <a:t>総括表</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個人別明細書</a:t>
              </a:r>
            </a:p>
            <a:p>
              <a:r>
                <a:rPr kumimoji="1" lang="ja-JP" altLang="en-US" sz="500" b="1" dirty="0">
                  <a:solidFill>
                    <a:srgbClr val="000000"/>
                  </a:solidFill>
                  <a:latin typeface="+mn-ea"/>
                </a:rPr>
                <a:t>総括表発送済リスト</a:t>
              </a:r>
            </a:p>
            <a:p>
              <a:r>
                <a:rPr kumimoji="1" lang="ja-JP" altLang="en-US" sz="500" b="1" dirty="0">
                  <a:solidFill>
                    <a:srgbClr val="000000"/>
                  </a:solidFill>
                  <a:latin typeface="+mn-ea"/>
                </a:rPr>
                <a:t>給与支払報告書媒体提出事業所リスト</a:t>
              </a:r>
            </a:p>
          </p:txBody>
        </p:sp>
      </p:grpSp>
      <p:grpSp>
        <p:nvGrpSpPr>
          <p:cNvPr id="29" name="グループ化 28">
            <a:extLst>
              <a:ext uri="{FF2B5EF4-FFF2-40B4-BE49-F238E27FC236}">
                <a16:creationId xmlns:a16="http://schemas.microsoft.com/office/drawing/2014/main" id="{310BC7B2-2214-40D7-4D22-ACDA9AB96A76}"/>
              </a:ext>
            </a:extLst>
          </p:cNvPr>
          <p:cNvGrpSpPr/>
          <p:nvPr/>
        </p:nvGrpSpPr>
        <p:grpSpPr>
          <a:xfrm>
            <a:off x="6050203" y="4907280"/>
            <a:ext cx="744115" cy="395833"/>
            <a:chOff x="6050203" y="4907280"/>
            <a:chExt cx="744115" cy="395833"/>
          </a:xfrm>
        </p:grpSpPr>
        <p:cxnSp>
          <p:nvCxnSpPr>
            <p:cNvPr id="130" name="直線矢印コネクタ 129">
              <a:extLst>
                <a:ext uri="{FF2B5EF4-FFF2-40B4-BE49-F238E27FC236}">
                  <a16:creationId xmlns:a16="http://schemas.microsoft.com/office/drawing/2014/main" id="{71DA9744-6B66-0131-025B-DE38F48CC68E}"/>
                </a:ext>
              </a:extLst>
            </p:cNvPr>
            <p:cNvCxnSpPr>
              <a:cxnSpLocks/>
            </p:cNvCxnSpPr>
            <p:nvPr/>
          </p:nvCxnSpPr>
          <p:spPr>
            <a:xfrm>
              <a:off x="6050203"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33" name="正方形/長方形 132">
              <a:extLst>
                <a:ext uri="{FF2B5EF4-FFF2-40B4-BE49-F238E27FC236}">
                  <a16:creationId xmlns:a16="http://schemas.microsoft.com/office/drawing/2014/main" id="{DBFAFC0B-9FD1-F715-2463-F4F17B0FCB1B}"/>
                </a:ext>
              </a:extLst>
            </p:cNvPr>
            <p:cNvSpPr/>
            <p:nvPr/>
          </p:nvSpPr>
          <p:spPr>
            <a:xfrm>
              <a:off x="6172693"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⑥</a:t>
              </a:r>
            </a:p>
          </p:txBody>
        </p:sp>
      </p:grpSp>
      <p:cxnSp>
        <p:nvCxnSpPr>
          <p:cNvPr id="142" name="直線矢印コネクタ 36">
            <a:extLst>
              <a:ext uri="{FF2B5EF4-FFF2-40B4-BE49-F238E27FC236}">
                <a16:creationId xmlns:a16="http://schemas.microsoft.com/office/drawing/2014/main" id="{60BA5011-506C-F96C-60BF-F27271986EF0}"/>
              </a:ext>
            </a:extLst>
          </p:cNvPr>
          <p:cNvCxnSpPr>
            <a:cxnSpLocks/>
            <a:stCxn id="126" idx="3"/>
            <a:endCxn id="165" idx="4"/>
          </p:cNvCxnSpPr>
          <p:nvPr/>
        </p:nvCxnSpPr>
        <p:spPr>
          <a:xfrm flipV="1">
            <a:off x="6589191" y="3193285"/>
            <a:ext cx="781626" cy="351667"/>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E3A9A65B-9187-4885-2672-CA6F2554DFAC}"/>
              </a:ext>
            </a:extLst>
          </p:cNvPr>
          <p:cNvSpPr/>
          <p:nvPr/>
        </p:nvSpPr>
        <p:spPr>
          <a:xfrm>
            <a:off x="7276557" y="265568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発送して終了</a:t>
            </a:r>
            <a:endParaRPr kumimoji="1" lang="en-US" altLang="ja-JP" sz="600" b="1" dirty="0">
              <a:solidFill>
                <a:schemeClr val="tx1"/>
              </a:solidFill>
              <a:latin typeface="+mn-ea"/>
            </a:endParaRPr>
          </a:p>
        </p:txBody>
      </p:sp>
      <p:sp>
        <p:nvSpPr>
          <p:cNvPr id="151" name="正方形/長方形 150">
            <a:extLst>
              <a:ext uri="{FF2B5EF4-FFF2-40B4-BE49-F238E27FC236}">
                <a16:creationId xmlns:a16="http://schemas.microsoft.com/office/drawing/2014/main" id="{E23A1F28-5392-FD38-F66C-715A05BF45D7}"/>
              </a:ext>
            </a:extLst>
          </p:cNvPr>
          <p:cNvSpPr/>
          <p:nvPr/>
        </p:nvSpPr>
        <p:spPr>
          <a:xfrm>
            <a:off x="7022211" y="204843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交付</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152" name="正方形/長方形 151">
            <a:extLst>
              <a:ext uri="{FF2B5EF4-FFF2-40B4-BE49-F238E27FC236}">
                <a16:creationId xmlns:a16="http://schemas.microsoft.com/office/drawing/2014/main" id="{F8E9B74C-7513-8E2F-FCB9-B7FAA59E1137}"/>
              </a:ext>
            </a:extLst>
          </p:cNvPr>
          <p:cNvSpPr/>
          <p:nvPr/>
        </p:nvSpPr>
        <p:spPr>
          <a:xfrm>
            <a:off x="7322485" y="16721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給与支払報告書</a:t>
            </a:r>
            <a:r>
              <a:rPr kumimoji="1" lang="en-US" altLang="ja-JP" sz="500" b="1" dirty="0">
                <a:solidFill>
                  <a:srgbClr val="000000"/>
                </a:solidFill>
                <a:latin typeface="+mn-ea"/>
              </a:rPr>
              <a:t>(</a:t>
            </a:r>
            <a:r>
              <a:rPr kumimoji="1" lang="ja-JP" altLang="en-US" sz="500" b="1" dirty="0">
                <a:solidFill>
                  <a:srgbClr val="000000"/>
                </a:solidFill>
                <a:latin typeface="+mn-ea"/>
              </a:rPr>
              <a:t>総括表</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cxnSp>
        <p:nvCxnSpPr>
          <p:cNvPr id="155" name="直線矢印コネクタ 154">
            <a:extLst>
              <a:ext uri="{FF2B5EF4-FFF2-40B4-BE49-F238E27FC236}">
                <a16:creationId xmlns:a16="http://schemas.microsoft.com/office/drawing/2014/main" id="{7AE19577-973F-1E79-F03E-FD45472853AC}"/>
              </a:ext>
            </a:extLst>
          </p:cNvPr>
          <p:cNvCxnSpPr>
            <a:cxnSpLocks/>
            <a:endCxn id="32" idx="1"/>
          </p:cNvCxnSpPr>
          <p:nvPr/>
        </p:nvCxnSpPr>
        <p:spPr>
          <a:xfrm>
            <a:off x="7372712" y="1642370"/>
            <a:ext cx="314014"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8" name="正方形/長方形 157">
            <a:extLst>
              <a:ext uri="{FF2B5EF4-FFF2-40B4-BE49-F238E27FC236}">
                <a16:creationId xmlns:a16="http://schemas.microsoft.com/office/drawing/2014/main" id="{24952C4E-AA3D-4945-9B91-409DBC9AF4C7}"/>
              </a:ext>
            </a:extLst>
          </p:cNvPr>
          <p:cNvSpPr/>
          <p:nvPr/>
        </p:nvSpPr>
        <p:spPr>
          <a:xfrm>
            <a:off x="6758568" y="4468483"/>
            <a:ext cx="2053792" cy="559566"/>
          </a:xfrm>
          <a:prstGeom prst="rect">
            <a:avLst/>
          </a:prstGeom>
          <a:solidFill>
            <a:srgbClr val="DBEEF3"/>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rgbClr val="000000"/>
                </a:solidFill>
                <a:latin typeface="+mn-ea"/>
              </a:rPr>
              <a:t>　青字は団体の人口規模や組織体制に応じて機能の実装状況にかなりの差異があること等を勘案し、当分の間 、</a:t>
            </a:r>
            <a:r>
              <a:rPr kumimoji="1" lang="en-US" altLang="ja-JP" sz="500" b="1" dirty="0">
                <a:solidFill>
                  <a:srgbClr val="000000"/>
                </a:solidFill>
                <a:latin typeface="+mn-ea"/>
              </a:rPr>
              <a:t>【</a:t>
            </a:r>
            <a:r>
              <a:rPr kumimoji="1" lang="ja-JP" altLang="en-US" sz="500" b="1" dirty="0">
                <a:solidFill>
                  <a:srgbClr val="000000"/>
                </a:solidFill>
                <a:latin typeface="+mn-ea"/>
              </a:rPr>
              <a:t>標準オプション</a:t>
            </a:r>
            <a:r>
              <a:rPr kumimoji="1" lang="en-US" altLang="ja-JP" sz="500" b="1" dirty="0">
                <a:solidFill>
                  <a:srgbClr val="000000"/>
                </a:solidFill>
                <a:latin typeface="+mn-ea"/>
              </a:rPr>
              <a:t>】</a:t>
            </a:r>
            <a:r>
              <a:rPr kumimoji="1" lang="ja-JP" altLang="en-US" sz="500" b="1" dirty="0">
                <a:solidFill>
                  <a:srgbClr val="000000"/>
                </a:solidFill>
                <a:latin typeface="+mn-ea"/>
              </a:rPr>
              <a:t>へと緩和して位置付ける。ただし、当該取扱いは、あくまで標準準拠システムへの移行期における過渡的なものと整理しており、今後、標準準拠システムの開発・導入状況や地方団体の意見等を踏まえながら、解消を図っていく予定である。</a:t>
            </a:r>
          </a:p>
        </p:txBody>
      </p:sp>
      <p:sp>
        <p:nvSpPr>
          <p:cNvPr id="159" name="正方形/長方形 158">
            <a:extLst>
              <a:ext uri="{FF2B5EF4-FFF2-40B4-BE49-F238E27FC236}">
                <a16:creationId xmlns:a16="http://schemas.microsoft.com/office/drawing/2014/main" id="{C86517EF-6E12-FEA8-6761-35E554A05B20}"/>
              </a:ext>
            </a:extLst>
          </p:cNvPr>
          <p:cNvSpPr/>
          <p:nvPr/>
        </p:nvSpPr>
        <p:spPr>
          <a:xfrm>
            <a:off x="6758568" y="5093306"/>
            <a:ext cx="2053792" cy="1251614"/>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mn-ea"/>
              </a:rPr>
              <a:t>【</a:t>
            </a:r>
            <a:r>
              <a:rPr kumimoji="1" lang="ja-JP" altLang="en-US" sz="500" b="1" dirty="0">
                <a:solidFill>
                  <a:srgbClr val="000000"/>
                </a:solidFill>
                <a:latin typeface="+mn-ea"/>
              </a:rPr>
              <a:t>コメント</a:t>
            </a:r>
            <a:r>
              <a:rPr kumimoji="1" lang="en-US" altLang="ja-JP" sz="500" b="1" dirty="0">
                <a:solidFill>
                  <a:srgbClr val="000000"/>
                </a:solidFill>
                <a:latin typeface="+mn-ea"/>
              </a:rPr>
              <a:t>】</a:t>
            </a:r>
            <a:r>
              <a:rPr kumimoji="1" lang="ja-JP" altLang="en-US" sz="500" b="1" dirty="0">
                <a:solidFill>
                  <a:srgbClr val="000000"/>
                </a:solidFill>
                <a:latin typeface="+mn-ea"/>
              </a:rPr>
              <a:t>該当する機能要件</a:t>
            </a:r>
          </a:p>
          <a:p>
            <a:r>
              <a:rPr kumimoji="1" lang="ja-JP" altLang="en-US" sz="500" b="1" dirty="0">
                <a:solidFill>
                  <a:srgbClr val="000000"/>
                </a:solidFill>
                <a:latin typeface="+mn-ea"/>
              </a:rPr>
              <a:t>①</a:t>
            </a:r>
            <a:endParaRPr kumimoji="1" lang="en-US" altLang="ja-JP" sz="500" b="1" dirty="0">
              <a:solidFill>
                <a:srgbClr val="000000"/>
              </a:solidFill>
              <a:latin typeface="+mn-ea"/>
            </a:endParaRPr>
          </a:p>
          <a:p>
            <a:r>
              <a:rPr kumimoji="1" lang="en-US" altLang="ja-JP" sz="500" b="1" dirty="0">
                <a:solidFill>
                  <a:srgbClr val="000000"/>
                </a:solidFill>
                <a:latin typeface="+mn-ea"/>
              </a:rPr>
              <a:t>1.1.46</a:t>
            </a:r>
            <a:r>
              <a:rPr kumimoji="1" lang="ja-JP" altLang="en-US" sz="500" b="1" dirty="0">
                <a:solidFill>
                  <a:srgbClr val="000000"/>
                </a:solidFill>
                <a:latin typeface="+mn-ea"/>
              </a:rPr>
              <a:t>～</a:t>
            </a:r>
            <a:r>
              <a:rPr kumimoji="1" lang="en-US" altLang="ja-JP" sz="500" b="1" dirty="0">
                <a:solidFill>
                  <a:srgbClr val="000000"/>
                </a:solidFill>
                <a:latin typeface="+mn-ea"/>
              </a:rPr>
              <a:t>1.1.47</a:t>
            </a:r>
            <a:r>
              <a:rPr kumimoji="1" lang="ja-JP" altLang="en-US" sz="500" b="1" dirty="0">
                <a:solidFill>
                  <a:srgbClr val="000000"/>
                </a:solidFill>
                <a:latin typeface="+mn-ea"/>
              </a:rPr>
              <a:t>枝</a:t>
            </a:r>
            <a:r>
              <a:rPr kumimoji="1" lang="en-US" altLang="ja-JP" sz="500" b="1" dirty="0">
                <a:solidFill>
                  <a:srgbClr val="000000"/>
                </a:solidFill>
                <a:latin typeface="+mn-ea"/>
              </a:rPr>
              <a:t>1</a:t>
            </a:r>
            <a:r>
              <a:rPr kumimoji="1" lang="ja-JP" altLang="en-US" sz="500" b="1" dirty="0">
                <a:solidFill>
                  <a:srgbClr val="000000"/>
                </a:solidFill>
                <a:latin typeface="+mn-ea"/>
              </a:rPr>
              <a:t>　事業所情報管理</a:t>
            </a:r>
          </a:p>
          <a:p>
            <a:r>
              <a:rPr kumimoji="1" lang="en-US" altLang="ja-JP" sz="500" b="1" dirty="0">
                <a:solidFill>
                  <a:srgbClr val="0066CC"/>
                </a:solidFill>
                <a:latin typeface="+mn-ea"/>
              </a:rPr>
              <a:t>1.1.47.2</a:t>
            </a:r>
            <a:r>
              <a:rPr kumimoji="1" lang="ja-JP" altLang="en-US" sz="500" b="1" dirty="0">
                <a:solidFill>
                  <a:srgbClr val="0066CC"/>
                </a:solidFill>
                <a:latin typeface="+mn-ea"/>
              </a:rPr>
              <a:t>　事業所情報管理</a:t>
            </a:r>
          </a:p>
          <a:p>
            <a:r>
              <a:rPr kumimoji="1" lang="en-US" altLang="ja-JP" sz="500" b="1" dirty="0">
                <a:solidFill>
                  <a:srgbClr val="000000"/>
                </a:solidFill>
                <a:latin typeface="+mn-ea"/>
              </a:rPr>
              <a:t>1.1.48</a:t>
            </a:r>
            <a:r>
              <a:rPr kumimoji="1" lang="ja-JP" altLang="en-US" sz="500" b="1" dirty="0">
                <a:solidFill>
                  <a:srgbClr val="000000"/>
                </a:solidFill>
                <a:latin typeface="+mn-ea"/>
              </a:rPr>
              <a:t>～</a:t>
            </a:r>
            <a:r>
              <a:rPr kumimoji="1" lang="en-US" altLang="ja-JP" sz="500" b="1" dirty="0">
                <a:solidFill>
                  <a:srgbClr val="000000"/>
                </a:solidFill>
                <a:latin typeface="+mn-ea"/>
              </a:rPr>
              <a:t>1.1.52</a:t>
            </a:r>
            <a:r>
              <a:rPr kumimoji="1" lang="ja-JP" altLang="en-US" sz="500" b="1" dirty="0">
                <a:solidFill>
                  <a:srgbClr val="000000"/>
                </a:solidFill>
                <a:latin typeface="+mn-ea"/>
              </a:rPr>
              <a:t>　事業所情報管理</a:t>
            </a:r>
          </a:p>
          <a:p>
            <a:r>
              <a:rPr kumimoji="1" lang="ja-JP" altLang="en-US" sz="500" b="1" dirty="0">
                <a:solidFill>
                  <a:srgbClr val="000000"/>
                </a:solidFill>
                <a:latin typeface="+mn-ea"/>
              </a:rPr>
              <a:t>②</a:t>
            </a:r>
            <a:endParaRPr kumimoji="1" lang="en-US" altLang="ja-JP" sz="500" b="1" dirty="0">
              <a:solidFill>
                <a:srgbClr val="000000"/>
              </a:solidFill>
              <a:latin typeface="+mn-ea"/>
            </a:endParaRPr>
          </a:p>
          <a:p>
            <a:r>
              <a:rPr kumimoji="1" lang="en-US" altLang="ja-JP" sz="500" b="1" dirty="0">
                <a:solidFill>
                  <a:srgbClr val="000000"/>
                </a:solidFill>
                <a:latin typeface="+mn-ea"/>
              </a:rPr>
              <a:t>1.1.53</a:t>
            </a:r>
            <a:r>
              <a:rPr kumimoji="1" lang="ja-JP" altLang="en-US" sz="500" b="1" dirty="0">
                <a:solidFill>
                  <a:srgbClr val="000000"/>
                </a:solidFill>
                <a:latin typeface="+mn-ea"/>
              </a:rPr>
              <a:t>～</a:t>
            </a:r>
            <a:r>
              <a:rPr kumimoji="1" lang="en-US" altLang="ja-JP" sz="500" b="1" dirty="0">
                <a:solidFill>
                  <a:srgbClr val="000000"/>
                </a:solidFill>
                <a:latin typeface="+mn-ea"/>
              </a:rPr>
              <a:t>1.1.57</a:t>
            </a:r>
            <a:r>
              <a:rPr kumimoji="1" lang="ja-JP" altLang="en-US" sz="500" b="1" dirty="0">
                <a:solidFill>
                  <a:srgbClr val="000000"/>
                </a:solidFill>
                <a:latin typeface="+mn-ea"/>
              </a:rPr>
              <a:t>　特別徴収義務者情報管理</a:t>
            </a:r>
          </a:p>
          <a:p>
            <a:r>
              <a:rPr kumimoji="1" lang="en-US" altLang="ja-JP" sz="500" b="1" dirty="0">
                <a:solidFill>
                  <a:srgbClr val="0066CC"/>
                </a:solidFill>
                <a:latin typeface="+mn-ea"/>
              </a:rPr>
              <a:t>1.1.58</a:t>
            </a:r>
            <a:r>
              <a:rPr kumimoji="1" lang="ja-JP" altLang="en-US" sz="500" b="1" dirty="0">
                <a:solidFill>
                  <a:srgbClr val="0066CC"/>
                </a:solidFill>
                <a:latin typeface="+mn-ea"/>
              </a:rPr>
              <a:t>～</a:t>
            </a:r>
            <a:r>
              <a:rPr kumimoji="1" lang="en-US" altLang="ja-JP" sz="500" b="1" dirty="0">
                <a:solidFill>
                  <a:srgbClr val="0066CC"/>
                </a:solidFill>
                <a:latin typeface="+mn-ea"/>
              </a:rPr>
              <a:t>1.1.59</a:t>
            </a:r>
            <a:r>
              <a:rPr kumimoji="1" lang="ja-JP" altLang="en-US" sz="500" b="1" dirty="0">
                <a:solidFill>
                  <a:srgbClr val="0066CC"/>
                </a:solidFill>
                <a:latin typeface="+mn-ea"/>
              </a:rPr>
              <a:t>　特別徴収義務者情報管理</a:t>
            </a:r>
          </a:p>
          <a:p>
            <a:r>
              <a:rPr kumimoji="1" lang="en-US" altLang="ja-JP" sz="500" b="1" dirty="0">
                <a:solidFill>
                  <a:srgbClr val="000000"/>
                </a:solidFill>
                <a:latin typeface="+mn-ea"/>
              </a:rPr>
              <a:t>1.1.60</a:t>
            </a:r>
            <a:r>
              <a:rPr kumimoji="1" lang="ja-JP" altLang="en-US" sz="500" b="1" dirty="0">
                <a:solidFill>
                  <a:srgbClr val="000000"/>
                </a:solidFill>
                <a:latin typeface="+mn-ea"/>
              </a:rPr>
              <a:t>　特別徴収義務者情報管理</a:t>
            </a:r>
          </a:p>
          <a:p>
            <a:r>
              <a:rPr kumimoji="1" lang="en-US" altLang="ja-JP" sz="500" b="1" dirty="0">
                <a:solidFill>
                  <a:srgbClr val="0066CC"/>
                </a:solidFill>
                <a:latin typeface="+mn-ea"/>
              </a:rPr>
              <a:t>1.1.61</a:t>
            </a:r>
            <a:r>
              <a:rPr kumimoji="1" lang="ja-JP" altLang="en-US" sz="500" b="1" dirty="0">
                <a:solidFill>
                  <a:srgbClr val="0066CC"/>
                </a:solidFill>
                <a:latin typeface="+mn-ea"/>
              </a:rPr>
              <a:t>　特別徴収義務者情報管理</a:t>
            </a:r>
          </a:p>
          <a:p>
            <a:r>
              <a:rPr kumimoji="1" lang="en-US" altLang="ja-JP" sz="500" b="1" dirty="0">
                <a:solidFill>
                  <a:srgbClr val="000000"/>
                </a:solidFill>
                <a:latin typeface="+mn-ea"/>
              </a:rPr>
              <a:t>1.1.62</a:t>
            </a:r>
            <a:r>
              <a:rPr kumimoji="1" lang="ja-JP" altLang="en-US" sz="500" b="1" dirty="0">
                <a:solidFill>
                  <a:srgbClr val="000000"/>
                </a:solidFill>
                <a:latin typeface="+mn-ea"/>
              </a:rPr>
              <a:t>～</a:t>
            </a:r>
            <a:r>
              <a:rPr kumimoji="1" lang="en-US" altLang="ja-JP" sz="500" b="1" dirty="0">
                <a:solidFill>
                  <a:srgbClr val="000000"/>
                </a:solidFill>
                <a:latin typeface="+mn-ea"/>
              </a:rPr>
              <a:t>1.1.70</a:t>
            </a:r>
            <a:r>
              <a:rPr kumimoji="1" lang="ja-JP" altLang="en-US" sz="500" b="1" dirty="0">
                <a:solidFill>
                  <a:srgbClr val="000000"/>
                </a:solidFill>
                <a:latin typeface="+mn-ea"/>
              </a:rPr>
              <a:t>　特別徴収義務者情報管理</a:t>
            </a:r>
          </a:p>
          <a:p>
            <a:r>
              <a:rPr kumimoji="1" lang="ja-JP" altLang="en-US" sz="500" b="1" dirty="0">
                <a:solidFill>
                  <a:srgbClr val="000000"/>
                </a:solidFill>
                <a:latin typeface="+mn-ea"/>
              </a:rPr>
              <a:t>③</a:t>
            </a:r>
            <a:r>
              <a:rPr kumimoji="1" lang="en-US" altLang="ja-JP" sz="500" b="1" dirty="0">
                <a:solidFill>
                  <a:srgbClr val="000000"/>
                </a:solidFill>
                <a:latin typeface="+mn-ea"/>
              </a:rPr>
              <a:t>1.1.71</a:t>
            </a:r>
            <a:r>
              <a:rPr kumimoji="1" lang="ja-JP" altLang="en-US" sz="500" b="1" dirty="0">
                <a:solidFill>
                  <a:srgbClr val="000000"/>
                </a:solidFill>
                <a:latin typeface="+mn-ea"/>
              </a:rPr>
              <a:t>　年金特別徴収義務者情報管理</a:t>
            </a:r>
          </a:p>
          <a:p>
            <a:r>
              <a:rPr kumimoji="1" lang="ja-JP" altLang="en-US" sz="500" b="1" dirty="0">
                <a:solidFill>
                  <a:srgbClr val="000000"/>
                </a:solidFill>
                <a:latin typeface="+mn-ea"/>
              </a:rPr>
              <a:t>④</a:t>
            </a:r>
            <a:r>
              <a:rPr kumimoji="1" lang="en-US" altLang="ja-JP" sz="500" b="1" dirty="0">
                <a:solidFill>
                  <a:srgbClr val="000000"/>
                </a:solidFill>
                <a:latin typeface="+mn-ea"/>
              </a:rPr>
              <a:t>3.4.7</a:t>
            </a:r>
            <a:r>
              <a:rPr kumimoji="1" lang="ja-JP" altLang="en-US" sz="500" b="1" dirty="0">
                <a:solidFill>
                  <a:srgbClr val="000000"/>
                </a:solidFill>
                <a:latin typeface="+mn-ea"/>
              </a:rPr>
              <a:t>～</a:t>
            </a:r>
            <a:r>
              <a:rPr kumimoji="1" lang="en-US" altLang="ja-JP" sz="500" b="1" dirty="0">
                <a:solidFill>
                  <a:srgbClr val="000000"/>
                </a:solidFill>
                <a:latin typeface="+mn-ea"/>
              </a:rPr>
              <a:t>3.4.11</a:t>
            </a:r>
            <a:r>
              <a:rPr kumimoji="1" lang="ja-JP" altLang="en-US" sz="500" b="1" dirty="0">
                <a:solidFill>
                  <a:srgbClr val="000000"/>
                </a:solidFill>
                <a:latin typeface="+mn-ea"/>
              </a:rPr>
              <a:t>　納期特例情報管理</a:t>
            </a:r>
          </a:p>
          <a:p>
            <a:r>
              <a:rPr kumimoji="1" lang="ja-JP" altLang="en-US" sz="500" b="1" dirty="0">
                <a:solidFill>
                  <a:srgbClr val="000000"/>
                </a:solidFill>
                <a:latin typeface="+mn-ea"/>
              </a:rPr>
              <a:t>⑤</a:t>
            </a:r>
            <a:r>
              <a:rPr kumimoji="1" lang="en-US" altLang="ja-JP" sz="500" b="1" dirty="0">
                <a:solidFill>
                  <a:srgbClr val="000000"/>
                </a:solidFill>
                <a:latin typeface="+mn-ea"/>
              </a:rPr>
              <a:t>1.2.1</a:t>
            </a:r>
            <a:r>
              <a:rPr kumimoji="1" lang="ja-JP" altLang="en-US" sz="500" b="1" dirty="0">
                <a:solidFill>
                  <a:srgbClr val="000000"/>
                </a:solidFill>
                <a:latin typeface="+mn-ea"/>
              </a:rPr>
              <a:t>～</a:t>
            </a:r>
            <a:r>
              <a:rPr kumimoji="1" lang="en-US" altLang="ja-JP" sz="500" b="1" dirty="0">
                <a:solidFill>
                  <a:srgbClr val="000000"/>
                </a:solidFill>
                <a:latin typeface="+mn-ea"/>
              </a:rPr>
              <a:t>1.2.3</a:t>
            </a:r>
            <a:r>
              <a:rPr kumimoji="1" lang="ja-JP" altLang="en-US" sz="500" b="1" dirty="0">
                <a:solidFill>
                  <a:srgbClr val="000000"/>
                </a:solidFill>
                <a:latin typeface="+mn-ea"/>
              </a:rPr>
              <a:t>　給与支払報告書</a:t>
            </a:r>
            <a:r>
              <a:rPr kumimoji="1" lang="en-US" altLang="ja-JP" sz="500" b="1" dirty="0">
                <a:solidFill>
                  <a:srgbClr val="000000"/>
                </a:solidFill>
                <a:latin typeface="+mn-ea"/>
              </a:rPr>
              <a:t>(</a:t>
            </a:r>
            <a:r>
              <a:rPr kumimoji="1" lang="ja-JP" altLang="en-US" sz="500" b="1" dirty="0">
                <a:solidFill>
                  <a:srgbClr val="000000"/>
                </a:solidFill>
                <a:latin typeface="+mn-ea"/>
              </a:rPr>
              <a:t>総括表</a:t>
            </a:r>
            <a:r>
              <a:rPr kumimoji="1" lang="en-US" altLang="ja-JP" sz="500" b="1" dirty="0">
                <a:solidFill>
                  <a:srgbClr val="000000"/>
                </a:solidFill>
                <a:latin typeface="+mn-ea"/>
              </a:rPr>
              <a:t>)</a:t>
            </a:r>
            <a:r>
              <a:rPr kumimoji="1" lang="ja-JP" altLang="en-US" sz="500" b="1" dirty="0">
                <a:solidFill>
                  <a:srgbClr val="000000"/>
                </a:solidFill>
                <a:latin typeface="+mn-ea"/>
              </a:rPr>
              <a:t>発送対象抽出</a:t>
            </a:r>
          </a:p>
          <a:p>
            <a:r>
              <a:rPr kumimoji="1" lang="ja-JP" altLang="en-US" sz="500" b="1" dirty="0">
                <a:solidFill>
                  <a:srgbClr val="000000"/>
                </a:solidFill>
                <a:latin typeface="+mn-ea"/>
              </a:rPr>
              <a:t>⑥</a:t>
            </a:r>
            <a:r>
              <a:rPr kumimoji="1" lang="en-US" altLang="ja-JP" sz="500" b="1" dirty="0">
                <a:solidFill>
                  <a:srgbClr val="000000"/>
                </a:solidFill>
                <a:latin typeface="+mn-ea"/>
              </a:rPr>
              <a:t>1.2.4</a:t>
            </a:r>
            <a:r>
              <a:rPr kumimoji="1" lang="ja-JP" altLang="en-US" sz="500" b="1" dirty="0">
                <a:solidFill>
                  <a:srgbClr val="000000"/>
                </a:solidFill>
                <a:latin typeface="+mn-ea"/>
              </a:rPr>
              <a:t>～</a:t>
            </a:r>
            <a:r>
              <a:rPr kumimoji="1" lang="en-US" altLang="ja-JP" sz="500" b="1" dirty="0">
                <a:solidFill>
                  <a:srgbClr val="000000"/>
                </a:solidFill>
                <a:latin typeface="+mn-ea"/>
              </a:rPr>
              <a:t>1.2.5</a:t>
            </a:r>
            <a:r>
              <a:rPr kumimoji="1" lang="ja-JP" altLang="en-US" sz="500" b="1" dirty="0">
                <a:solidFill>
                  <a:srgbClr val="000000"/>
                </a:solidFill>
                <a:latin typeface="+mn-ea"/>
              </a:rPr>
              <a:t>　給与支払報告書</a:t>
            </a:r>
            <a:r>
              <a:rPr kumimoji="1" lang="en-US" altLang="ja-JP" sz="500" b="1" dirty="0">
                <a:solidFill>
                  <a:srgbClr val="000000"/>
                </a:solidFill>
                <a:latin typeface="+mn-ea"/>
              </a:rPr>
              <a:t>(</a:t>
            </a:r>
            <a:r>
              <a:rPr kumimoji="1" lang="ja-JP" altLang="en-US" sz="500" b="1" dirty="0">
                <a:solidFill>
                  <a:srgbClr val="000000"/>
                </a:solidFill>
                <a:latin typeface="+mn-ea"/>
              </a:rPr>
              <a:t>総括表</a:t>
            </a:r>
            <a:r>
              <a:rPr kumimoji="1" lang="en-US" altLang="ja-JP" sz="500" b="1" dirty="0">
                <a:solidFill>
                  <a:srgbClr val="000000"/>
                </a:solidFill>
                <a:latin typeface="+mn-ea"/>
              </a:rPr>
              <a:t>)</a:t>
            </a:r>
            <a:r>
              <a:rPr kumimoji="1" lang="ja-JP" altLang="en-US" sz="500" b="1" dirty="0">
                <a:solidFill>
                  <a:srgbClr val="000000"/>
                </a:solidFill>
                <a:latin typeface="+mn-ea"/>
              </a:rPr>
              <a:t>作成</a:t>
            </a:r>
          </a:p>
        </p:txBody>
      </p:sp>
      <p:cxnSp>
        <p:nvCxnSpPr>
          <p:cNvPr id="160" name="直線矢印コネクタ 159">
            <a:extLst>
              <a:ext uri="{FF2B5EF4-FFF2-40B4-BE49-F238E27FC236}">
                <a16:creationId xmlns:a16="http://schemas.microsoft.com/office/drawing/2014/main" id="{871D9E20-C8A4-FC28-8A6B-0F476D708D5D}"/>
              </a:ext>
            </a:extLst>
          </p:cNvPr>
          <p:cNvCxnSpPr>
            <a:cxnSpLocks/>
            <a:stCxn id="141" idx="3"/>
            <a:endCxn id="165" idx="2"/>
          </p:cNvCxnSpPr>
          <p:nvPr/>
        </p:nvCxnSpPr>
        <p:spPr>
          <a:xfrm>
            <a:off x="6281851" y="3040285"/>
            <a:ext cx="93596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4" name="グループ化 163">
            <a:extLst>
              <a:ext uri="{FF2B5EF4-FFF2-40B4-BE49-F238E27FC236}">
                <a16:creationId xmlns:a16="http://schemas.microsoft.com/office/drawing/2014/main" id="{473870E7-7EF4-46F6-7A20-7E3FD2840D7A}"/>
              </a:ext>
            </a:extLst>
          </p:cNvPr>
          <p:cNvGrpSpPr/>
          <p:nvPr/>
        </p:nvGrpSpPr>
        <p:grpSpPr>
          <a:xfrm>
            <a:off x="7217817" y="2887285"/>
            <a:ext cx="306000" cy="306000"/>
            <a:chOff x="547477" y="5946304"/>
            <a:chExt cx="182044" cy="182044"/>
          </a:xfrm>
        </p:grpSpPr>
        <p:sp>
          <p:nvSpPr>
            <p:cNvPr id="165" name="楕円 164">
              <a:extLst>
                <a:ext uri="{FF2B5EF4-FFF2-40B4-BE49-F238E27FC236}">
                  <a16:creationId xmlns:a16="http://schemas.microsoft.com/office/drawing/2014/main" id="{A21D1E03-E8B1-7EFB-BA68-504AC96C1932}"/>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88BB159A-CA58-655F-2E2A-C423A01FAE73}"/>
                </a:ext>
              </a:extLst>
            </p:cNvPr>
            <p:cNvGrpSpPr/>
            <p:nvPr/>
          </p:nvGrpSpPr>
          <p:grpSpPr>
            <a:xfrm>
              <a:off x="572442" y="5996943"/>
              <a:ext cx="132113" cy="80765"/>
              <a:chOff x="2601006" y="3678667"/>
              <a:chExt cx="132113" cy="80765"/>
            </a:xfrm>
          </p:grpSpPr>
          <p:sp>
            <p:nvSpPr>
              <p:cNvPr id="167" name="正方形/長方形 166">
                <a:extLst>
                  <a:ext uri="{FF2B5EF4-FFF2-40B4-BE49-F238E27FC236}">
                    <a16:creationId xmlns:a16="http://schemas.microsoft.com/office/drawing/2014/main" id="{360B3DAB-E2EF-3CE9-9C73-0486B40EC16C}"/>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68" name="二等辺三角形 167">
                <a:extLst>
                  <a:ext uri="{FF2B5EF4-FFF2-40B4-BE49-F238E27FC236}">
                    <a16:creationId xmlns:a16="http://schemas.microsoft.com/office/drawing/2014/main" id="{F14D12D9-4E49-3B10-2486-ABA15F9A02B8}"/>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69" name="二等辺三角形 168">
                <a:extLst>
                  <a:ext uri="{FF2B5EF4-FFF2-40B4-BE49-F238E27FC236}">
                    <a16:creationId xmlns:a16="http://schemas.microsoft.com/office/drawing/2014/main" id="{FC3ED62F-AA4E-9D40-83E7-7ED3AE345C83}"/>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70" name="正方形/長方形 169">
                <a:extLst>
                  <a:ext uri="{FF2B5EF4-FFF2-40B4-BE49-F238E27FC236}">
                    <a16:creationId xmlns:a16="http://schemas.microsoft.com/office/drawing/2014/main" id="{E22A8F6C-CE26-0727-CF35-5DF94449D024}"/>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28" name="グループ化 27">
            <a:extLst>
              <a:ext uri="{FF2B5EF4-FFF2-40B4-BE49-F238E27FC236}">
                <a16:creationId xmlns:a16="http://schemas.microsoft.com/office/drawing/2014/main" id="{2A49E114-7CB1-A5B5-98B0-679C5FB34AF0}"/>
              </a:ext>
            </a:extLst>
          </p:cNvPr>
          <p:cNvGrpSpPr/>
          <p:nvPr/>
        </p:nvGrpSpPr>
        <p:grpSpPr>
          <a:xfrm>
            <a:off x="2678245" y="3274659"/>
            <a:ext cx="989415" cy="621275"/>
            <a:chOff x="2678245" y="3274659"/>
            <a:chExt cx="989415" cy="621275"/>
          </a:xfrm>
        </p:grpSpPr>
        <p:pic>
          <p:nvPicPr>
            <p:cNvPr id="27" name="グラフィックス 26" descr="紙 枠線">
              <a:extLst>
                <a:ext uri="{FF2B5EF4-FFF2-40B4-BE49-F238E27FC236}">
                  <a16:creationId xmlns:a16="http://schemas.microsoft.com/office/drawing/2014/main" id="{4776431F-A89A-D374-BC82-6C985978341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16058" y="3391282"/>
              <a:ext cx="307340" cy="307340"/>
            </a:xfrm>
            <a:prstGeom prst="rect">
              <a:avLst/>
            </a:prstGeom>
          </p:spPr>
        </p:pic>
        <p:sp>
          <p:nvSpPr>
            <p:cNvPr id="63" name="正方形/長方形 62">
              <a:extLst>
                <a:ext uri="{FF2B5EF4-FFF2-40B4-BE49-F238E27FC236}">
                  <a16:creationId xmlns:a16="http://schemas.microsoft.com/office/drawing/2014/main" id="{B3F9126A-2A55-B2BE-B78A-0C82203EF299}"/>
                </a:ext>
              </a:extLst>
            </p:cNvPr>
            <p:cNvSpPr/>
            <p:nvPr/>
          </p:nvSpPr>
          <p:spPr>
            <a:xfrm>
              <a:off x="2678245" y="36134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事務所情報確認リスト</a:t>
              </a:r>
            </a:p>
          </p:txBody>
        </p:sp>
        <p:cxnSp>
          <p:nvCxnSpPr>
            <p:cNvPr id="20" name="直線矢印コネクタ 36">
              <a:extLst>
                <a:ext uri="{FF2B5EF4-FFF2-40B4-BE49-F238E27FC236}">
                  <a16:creationId xmlns:a16="http://schemas.microsoft.com/office/drawing/2014/main" id="{40E36149-6D1E-87E6-1B3E-7E507C8AABA9}"/>
                </a:ext>
              </a:extLst>
            </p:cNvPr>
            <p:cNvCxnSpPr>
              <a:cxnSpLocks/>
            </p:cNvCxnSpPr>
            <p:nvPr/>
          </p:nvCxnSpPr>
          <p:spPr>
            <a:xfrm rot="16200000" flipH="1">
              <a:off x="2830510" y="3306052"/>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796881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FAA9E-B957-A5E8-F58F-79565ADF81CF}"/>
            </a:ext>
          </a:extLst>
        </p:cNvPr>
        <p:cNvGrpSpPr/>
        <p:nvPr/>
      </p:nvGrpSpPr>
      <p:grpSpPr>
        <a:xfrm>
          <a:off x="0" y="0"/>
          <a:ext cx="0" cy="0"/>
          <a:chOff x="0" y="0"/>
          <a:chExt cx="0" cy="0"/>
        </a:xfrm>
      </p:grpSpPr>
      <p:grpSp>
        <p:nvGrpSpPr>
          <p:cNvPr id="56" name="グループ化 55">
            <a:extLst>
              <a:ext uri="{FF2B5EF4-FFF2-40B4-BE49-F238E27FC236}">
                <a16:creationId xmlns:a16="http://schemas.microsoft.com/office/drawing/2014/main" id="{BA8F0477-ECD0-FD21-B984-5E291FF5098E}"/>
              </a:ext>
            </a:extLst>
          </p:cNvPr>
          <p:cNvGrpSpPr/>
          <p:nvPr/>
        </p:nvGrpSpPr>
        <p:grpSpPr>
          <a:xfrm rot="16200000">
            <a:off x="5753077" y="2148294"/>
            <a:ext cx="1458568" cy="47531"/>
            <a:chOff x="8114995" y="5728204"/>
            <a:chExt cx="1458568" cy="47531"/>
          </a:xfrm>
        </p:grpSpPr>
        <p:cxnSp>
          <p:nvCxnSpPr>
            <p:cNvPr id="57" name="直線矢印コネクタ 56">
              <a:extLst>
                <a:ext uri="{FF2B5EF4-FFF2-40B4-BE49-F238E27FC236}">
                  <a16:creationId xmlns:a16="http://schemas.microsoft.com/office/drawing/2014/main" id="{AE47F5D2-FC1A-9AEA-0902-058D7AF6E086}"/>
                </a:ext>
              </a:extLst>
            </p:cNvPr>
            <p:cNvCxnSpPr>
              <a:cxnSpLocks/>
              <a:stCxn id="58" idx="6"/>
              <a:endCxn id="59" idx="0"/>
            </p:cNvCxnSpPr>
            <p:nvPr/>
          </p:nvCxnSpPr>
          <p:spPr>
            <a:xfrm rot="5400000" flipV="1">
              <a:off x="8868044" y="5046452"/>
              <a:ext cx="1" cy="141103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235B7E51-AC4F-1962-BCCE-F502A223581C}"/>
                </a:ext>
              </a:extLst>
            </p:cNvPr>
            <p:cNvSpPr/>
            <p:nvPr/>
          </p:nvSpPr>
          <p:spPr>
            <a:xfrm>
              <a:off x="8114995"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1E06736E-4EAD-9E68-F498-56AE9D2EAEC5}"/>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903F9950-D9D7-7EED-A962-FE24EB6E36C2}"/>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3940828D-4B70-13EB-0813-38CB10CD421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1608F7F5-3412-0488-CAE8-6F78EE336C6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803C3ABC-925F-5967-0708-DECED259288E}"/>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46244CD6-8E87-C9EB-C612-54FAF941D843}"/>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4C543AA5-DC92-F3F0-8A7E-316E15FBEB7F}"/>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6.1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7B8336D2-98E7-2BC5-9743-618C61C60426}"/>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通知処理</a:t>
              </a:r>
              <a:r>
                <a:rPr kumimoji="1" lang="en-US" altLang="ja-JP" sz="1000" b="1" dirty="0">
                  <a:solidFill>
                    <a:schemeClr val="tx1"/>
                  </a:solidFill>
                  <a:latin typeface="+mn-ea"/>
                </a:rPr>
                <a:t>(</a:t>
              </a:r>
              <a:r>
                <a:rPr kumimoji="1" lang="ja-JP" altLang="en-US" sz="1000" b="1" dirty="0">
                  <a:solidFill>
                    <a:schemeClr val="tx1"/>
                  </a:solidFill>
                  <a:latin typeface="+mn-ea"/>
                </a:rPr>
                <a:t>給与特別徴収・普通徴収分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4624425F-0E10-9852-2573-44EEA4D56F70}"/>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通知処理</a:t>
              </a:r>
              <a:r>
                <a:rPr kumimoji="1" lang="en-US" altLang="ja-JP" sz="1000" b="1" dirty="0">
                  <a:solidFill>
                    <a:schemeClr val="tx1"/>
                  </a:solidFill>
                  <a:latin typeface="+mn-ea"/>
                </a:rPr>
                <a:t>(</a:t>
              </a:r>
              <a:r>
                <a:rPr kumimoji="1" lang="ja-JP" altLang="en-US" sz="1000" b="1" dirty="0">
                  <a:solidFill>
                    <a:schemeClr val="tx1"/>
                  </a:solidFill>
                  <a:latin typeface="+mn-ea"/>
                </a:rPr>
                <a:t>給与特別徴収・普通徴収分</a:t>
              </a:r>
              <a:r>
                <a:rPr kumimoji="1" lang="en-US" altLang="ja-JP" sz="1000" b="1" dirty="0">
                  <a:solidFill>
                    <a:schemeClr val="tx1"/>
                  </a:solidFill>
                  <a:latin typeface="+mn-ea"/>
                </a:rPr>
                <a:t>)</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3003CEA6-7263-8F7F-6528-AC497DB766F6}"/>
              </a:ext>
            </a:extLst>
          </p:cNvPr>
          <p:cNvGrpSpPr/>
          <p:nvPr/>
        </p:nvGrpSpPr>
        <p:grpSpPr>
          <a:xfrm>
            <a:off x="331641" y="1889571"/>
            <a:ext cx="8480719" cy="2434458"/>
            <a:chOff x="4383024" y="977900"/>
            <a:chExt cx="8480719" cy="447033"/>
          </a:xfrm>
        </p:grpSpPr>
        <p:sp>
          <p:nvSpPr>
            <p:cNvPr id="17" name="正方形/長方形 16">
              <a:extLst>
                <a:ext uri="{FF2B5EF4-FFF2-40B4-BE49-F238E27FC236}">
                  <a16:creationId xmlns:a16="http://schemas.microsoft.com/office/drawing/2014/main" id="{3C749548-6639-BFCA-DA08-D9AFEF9EB743}"/>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002E8E91-B8FA-5E25-E618-38A5D121863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19" name="楕円 18">
            <a:extLst>
              <a:ext uri="{FF2B5EF4-FFF2-40B4-BE49-F238E27FC236}">
                <a16:creationId xmlns:a16="http://schemas.microsoft.com/office/drawing/2014/main" id="{84670F23-F9FD-0038-9C05-F8F76BFF7057}"/>
              </a:ext>
            </a:extLst>
          </p:cNvPr>
          <p:cNvSpPr/>
          <p:nvPr/>
        </p:nvSpPr>
        <p:spPr>
          <a:xfrm>
            <a:off x="889744" y="290201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5" name="スライド番号プレースホルダー 54">
            <a:extLst>
              <a:ext uri="{FF2B5EF4-FFF2-40B4-BE49-F238E27FC236}">
                <a16:creationId xmlns:a16="http://schemas.microsoft.com/office/drawing/2014/main" id="{8830151F-A214-98CB-5D66-EBC7EB505BFA}"/>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20</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20282205-2B09-C734-CBFC-33BEFF693408}"/>
              </a:ext>
            </a:extLst>
          </p:cNvPr>
          <p:cNvSpPr/>
          <p:nvPr/>
        </p:nvSpPr>
        <p:spPr>
          <a:xfrm>
            <a:off x="731932" y="3199329"/>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grpSp>
        <p:nvGrpSpPr>
          <p:cNvPr id="102" name="グループ化 101">
            <a:extLst>
              <a:ext uri="{FF2B5EF4-FFF2-40B4-BE49-F238E27FC236}">
                <a16:creationId xmlns:a16="http://schemas.microsoft.com/office/drawing/2014/main" id="{895C3501-9FC3-0BD6-3E80-9B034F24116C}"/>
              </a:ext>
            </a:extLst>
          </p:cNvPr>
          <p:cNvGrpSpPr/>
          <p:nvPr/>
        </p:nvGrpSpPr>
        <p:grpSpPr>
          <a:xfrm>
            <a:off x="1972411" y="2820641"/>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6422E95C-CD47-A3E6-9FC6-D9FC7F1ACE0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58159E04-060E-3060-9143-B8A3141CBC2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通知書発行</a:t>
              </a:r>
            </a:p>
          </p:txBody>
        </p:sp>
      </p:grpSp>
      <p:grpSp>
        <p:nvGrpSpPr>
          <p:cNvPr id="23" name="グループ化 22">
            <a:extLst>
              <a:ext uri="{FF2B5EF4-FFF2-40B4-BE49-F238E27FC236}">
                <a16:creationId xmlns:a16="http://schemas.microsoft.com/office/drawing/2014/main" id="{2F2053F9-D54B-AF64-C893-E05867571402}"/>
              </a:ext>
            </a:extLst>
          </p:cNvPr>
          <p:cNvGrpSpPr/>
          <p:nvPr/>
        </p:nvGrpSpPr>
        <p:grpSpPr>
          <a:xfrm>
            <a:off x="1982535" y="4502659"/>
            <a:ext cx="575637" cy="451948"/>
            <a:chOff x="5274238" y="5435536"/>
            <a:chExt cx="439201" cy="345439"/>
          </a:xfrm>
        </p:grpSpPr>
        <p:sp>
          <p:nvSpPr>
            <p:cNvPr id="24" name="フローチャート: 磁気ディスク 23">
              <a:extLst>
                <a:ext uri="{FF2B5EF4-FFF2-40B4-BE49-F238E27FC236}">
                  <a16:creationId xmlns:a16="http://schemas.microsoft.com/office/drawing/2014/main" id="{F69807C7-DE2A-1F1B-64F5-31CFE3DA28B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5" name="円弧 24">
              <a:extLst>
                <a:ext uri="{FF2B5EF4-FFF2-40B4-BE49-F238E27FC236}">
                  <a16:creationId xmlns:a16="http://schemas.microsoft.com/office/drawing/2014/main" id="{F8432E01-1F79-D1D9-821C-0F7795DEC72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034E63D5-1D2F-26F7-08A8-5CF978E524C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3" name="直線矢印コネクタ 32">
            <a:extLst>
              <a:ext uri="{FF2B5EF4-FFF2-40B4-BE49-F238E27FC236}">
                <a16:creationId xmlns:a16="http://schemas.microsoft.com/office/drawing/2014/main" id="{BC4B1935-970B-041F-B8F4-43A3837710CD}"/>
              </a:ext>
            </a:extLst>
          </p:cNvPr>
          <p:cNvCxnSpPr>
            <a:cxnSpLocks/>
            <a:stCxn id="24" idx="1"/>
            <a:endCxn id="22" idx="2"/>
          </p:cNvCxnSpPr>
          <p:nvPr/>
        </p:nvCxnSpPr>
        <p:spPr>
          <a:xfrm flipH="1" flipV="1">
            <a:off x="2270353" y="3289391"/>
            <a:ext cx="1299" cy="121326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7C30D0AE-9C5C-3560-8E3A-70C1D02DAC14}"/>
              </a:ext>
            </a:extLst>
          </p:cNvPr>
          <p:cNvCxnSpPr>
            <a:cxnSpLocks/>
            <a:stCxn id="19" idx="6"/>
            <a:endCxn id="22" idx="1"/>
          </p:cNvCxnSpPr>
          <p:nvPr/>
        </p:nvCxnSpPr>
        <p:spPr>
          <a:xfrm>
            <a:off x="1195744" y="3055016"/>
            <a:ext cx="77666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5" name="グループ化 104">
            <a:extLst>
              <a:ext uri="{FF2B5EF4-FFF2-40B4-BE49-F238E27FC236}">
                <a16:creationId xmlns:a16="http://schemas.microsoft.com/office/drawing/2014/main" id="{1E36F176-C217-763F-ACF4-9E92512F69C4}"/>
              </a:ext>
            </a:extLst>
          </p:cNvPr>
          <p:cNvGrpSpPr/>
          <p:nvPr/>
        </p:nvGrpSpPr>
        <p:grpSpPr>
          <a:xfrm>
            <a:off x="2340715" y="3293248"/>
            <a:ext cx="621625" cy="934668"/>
            <a:chOff x="2235555" y="2992040"/>
            <a:chExt cx="621625" cy="934668"/>
          </a:xfrm>
        </p:grpSpPr>
        <p:pic>
          <p:nvPicPr>
            <p:cNvPr id="27" name="グラフィックス 26" descr="紙 枠線">
              <a:extLst>
                <a:ext uri="{FF2B5EF4-FFF2-40B4-BE49-F238E27FC236}">
                  <a16:creationId xmlns:a16="http://schemas.microsoft.com/office/drawing/2014/main" id="{D1F8200A-FFC5-E813-EBE1-5E6DD18E6FC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391282"/>
              <a:ext cx="307340" cy="307340"/>
            </a:xfrm>
            <a:prstGeom prst="rect">
              <a:avLst/>
            </a:prstGeom>
          </p:spPr>
        </p:pic>
        <p:cxnSp>
          <p:nvCxnSpPr>
            <p:cNvPr id="37" name="直線矢印コネクタ 36">
              <a:extLst>
                <a:ext uri="{FF2B5EF4-FFF2-40B4-BE49-F238E27FC236}">
                  <a16:creationId xmlns:a16="http://schemas.microsoft.com/office/drawing/2014/main" id="{7416FECE-1543-99B6-D400-4E41F22DB926}"/>
                </a:ext>
              </a:extLst>
            </p:cNvPr>
            <p:cNvCxnSpPr>
              <a:cxnSpLocks/>
            </p:cNvCxnSpPr>
            <p:nvPr/>
          </p:nvCxnSpPr>
          <p:spPr>
            <a:xfrm rot="16200000" flipH="1">
              <a:off x="2158845" y="3157429"/>
              <a:ext cx="552912" cy="222134"/>
            </a:xfrm>
            <a:prstGeom prst="curvedConnector3">
              <a:avLst>
                <a:gd name="adj1" fmla="val 99958"/>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3" name="正方形/長方形 62">
              <a:extLst>
                <a:ext uri="{FF2B5EF4-FFF2-40B4-BE49-F238E27FC236}">
                  <a16:creationId xmlns:a16="http://schemas.microsoft.com/office/drawing/2014/main" id="{0103B3CB-7F88-09BA-F8C4-6B309720A501}"/>
                </a:ext>
              </a:extLst>
            </p:cNvPr>
            <p:cNvSpPr/>
            <p:nvPr/>
          </p:nvSpPr>
          <p:spPr>
            <a:xfrm>
              <a:off x="2235555" y="3644255"/>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特別徴収税額決定・変更通知書</a:t>
              </a:r>
            </a:p>
            <a:p>
              <a:r>
                <a:rPr kumimoji="1" lang="en-US" altLang="ja-JP" sz="500" b="1" dirty="0">
                  <a:solidFill>
                    <a:srgbClr val="000000"/>
                  </a:solidFill>
                  <a:latin typeface="+mn-ea"/>
                </a:rPr>
                <a:t>(</a:t>
              </a:r>
              <a:r>
                <a:rPr kumimoji="1" lang="ja-JP" altLang="en-US" sz="500" b="1" dirty="0">
                  <a:solidFill>
                    <a:srgbClr val="000000"/>
                  </a:solidFill>
                  <a:latin typeface="+mn-ea"/>
                </a:rPr>
                <a:t>特別徴収義務者・納税義務者用</a:t>
              </a:r>
              <a:r>
                <a:rPr kumimoji="1" lang="en-US" altLang="ja-JP" sz="500" b="1" dirty="0">
                  <a:solidFill>
                    <a:srgbClr val="000000"/>
                  </a:solidFill>
                  <a:latin typeface="+mn-ea"/>
                </a:rPr>
                <a:t>)(</a:t>
              </a:r>
              <a:r>
                <a:rPr kumimoji="1" lang="ja-JP" altLang="en-US" sz="500" b="1" dirty="0">
                  <a:solidFill>
                    <a:srgbClr val="000000"/>
                  </a:solidFill>
                  <a:latin typeface="+mn-ea"/>
                </a:rPr>
                <a:t>当初、更正分</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普通徴収納税</a:t>
              </a:r>
              <a:r>
                <a:rPr kumimoji="1" lang="en-US" altLang="ja-JP" sz="500" b="1" dirty="0">
                  <a:solidFill>
                    <a:srgbClr val="000000"/>
                  </a:solidFill>
                  <a:latin typeface="+mn-ea"/>
                </a:rPr>
                <a:t>(</a:t>
              </a:r>
              <a:r>
                <a:rPr kumimoji="1" lang="ja-JP" altLang="en-US" sz="500" b="1" dirty="0">
                  <a:solidFill>
                    <a:srgbClr val="000000"/>
                  </a:solidFill>
                  <a:latin typeface="+mn-ea"/>
                </a:rPr>
                <a:t>決定・変更</a:t>
              </a:r>
              <a:r>
                <a:rPr kumimoji="1" lang="en-US" altLang="ja-JP" sz="500" b="1" dirty="0">
                  <a:solidFill>
                    <a:srgbClr val="000000"/>
                  </a:solidFill>
                  <a:latin typeface="+mn-ea"/>
                </a:rPr>
                <a:t>)</a:t>
              </a:r>
              <a:r>
                <a:rPr kumimoji="1" lang="ja-JP" altLang="en-US" sz="500" b="1" dirty="0">
                  <a:solidFill>
                    <a:srgbClr val="000000"/>
                  </a:solidFill>
                  <a:latin typeface="+mn-ea"/>
                </a:rPr>
                <a:t>通知書</a:t>
              </a:r>
              <a:r>
                <a:rPr kumimoji="1" lang="en-US" altLang="ja-JP" sz="500" b="1" dirty="0">
                  <a:solidFill>
                    <a:srgbClr val="000000"/>
                  </a:solidFill>
                  <a:latin typeface="+mn-ea"/>
                </a:rPr>
                <a:t>(</a:t>
              </a:r>
              <a:r>
                <a:rPr kumimoji="1" lang="ja-JP" altLang="en-US" sz="500" b="1" dirty="0">
                  <a:solidFill>
                    <a:srgbClr val="000000"/>
                  </a:solidFill>
                  <a:latin typeface="+mn-ea"/>
                </a:rPr>
                <a:t>当初、更正分</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発送者一覧</a:t>
              </a:r>
            </a:p>
          </p:txBody>
        </p:sp>
      </p:grpSp>
      <p:grpSp>
        <p:nvGrpSpPr>
          <p:cNvPr id="128" name="グループ化 127">
            <a:extLst>
              <a:ext uri="{FF2B5EF4-FFF2-40B4-BE49-F238E27FC236}">
                <a16:creationId xmlns:a16="http://schemas.microsoft.com/office/drawing/2014/main" id="{0F2BFEEF-57F6-2357-4F71-5F65D5E36406}"/>
              </a:ext>
            </a:extLst>
          </p:cNvPr>
          <p:cNvGrpSpPr/>
          <p:nvPr/>
        </p:nvGrpSpPr>
        <p:grpSpPr>
          <a:xfrm>
            <a:off x="2410351" y="4881397"/>
            <a:ext cx="752658" cy="404654"/>
            <a:chOff x="2261244" y="4907280"/>
            <a:chExt cx="752658" cy="404654"/>
          </a:xfrm>
        </p:grpSpPr>
        <p:cxnSp>
          <p:nvCxnSpPr>
            <p:cNvPr id="46" name="直線矢印コネクタ 45">
              <a:extLst>
                <a:ext uri="{FF2B5EF4-FFF2-40B4-BE49-F238E27FC236}">
                  <a16:creationId xmlns:a16="http://schemas.microsoft.com/office/drawing/2014/main" id="{7E24A82A-16F5-23AE-4FDB-8FF97F636ADE}"/>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80E5DA90-0C33-6B2F-B23E-529A70A5CEC7}"/>
                </a:ext>
              </a:extLst>
            </p:cNvPr>
            <p:cNvGrpSpPr/>
            <p:nvPr/>
          </p:nvGrpSpPr>
          <p:grpSpPr>
            <a:xfrm>
              <a:off x="2383864" y="5013166"/>
              <a:ext cx="69614" cy="298768"/>
              <a:chOff x="2439407" y="2962964"/>
              <a:chExt cx="69614" cy="428983"/>
            </a:xfrm>
          </p:grpSpPr>
          <p:cxnSp>
            <p:nvCxnSpPr>
              <p:cNvPr id="51" name="直線コネクタ 50">
                <a:extLst>
                  <a:ext uri="{FF2B5EF4-FFF2-40B4-BE49-F238E27FC236}">
                    <a16:creationId xmlns:a16="http://schemas.microsoft.com/office/drawing/2014/main" id="{CFD04968-1D7D-245D-2CD3-39086105C38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C7FB98D7-4BF4-8BC7-6143-A5D150F3FD11}"/>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A1BBA599-E9C3-927F-A90C-890CD89E754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B9E61C1C-8081-862D-2C10-BA65B655F6CA}"/>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a:t>
              </a:r>
            </a:p>
          </p:txBody>
        </p:sp>
      </p:grpSp>
      <p:cxnSp>
        <p:nvCxnSpPr>
          <p:cNvPr id="110" name="直線矢印コネクタ 109">
            <a:extLst>
              <a:ext uri="{FF2B5EF4-FFF2-40B4-BE49-F238E27FC236}">
                <a16:creationId xmlns:a16="http://schemas.microsoft.com/office/drawing/2014/main" id="{424BA4DE-518C-20F4-97D9-0A04F424A881}"/>
              </a:ext>
            </a:extLst>
          </p:cNvPr>
          <p:cNvCxnSpPr>
            <a:cxnSpLocks/>
            <a:stCxn id="22" idx="3"/>
            <a:endCxn id="74" idx="1"/>
          </p:cNvCxnSpPr>
          <p:nvPr/>
        </p:nvCxnSpPr>
        <p:spPr>
          <a:xfrm>
            <a:off x="2568295" y="3055016"/>
            <a:ext cx="9696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BDA48F35-C822-CA3B-95CE-12142B1E6F67}"/>
              </a:ext>
            </a:extLst>
          </p:cNvPr>
          <p:cNvSpPr/>
          <p:nvPr/>
        </p:nvSpPr>
        <p:spPr>
          <a:xfrm>
            <a:off x="6758568" y="5740400"/>
            <a:ext cx="2053792" cy="60452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コメント</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該当する機能要件</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ja-JP" altLang="en-US" sz="500" b="1" dirty="0">
                <a:solidFill>
                  <a:srgbClr val="000000"/>
                </a:solidFill>
                <a:latin typeface="游ゴシック" panose="020B0400000000000000" pitchFamily="50" charset="-128"/>
                <a:ea typeface="游ゴシック" panose="020B0400000000000000" pitchFamily="50" charset="-128"/>
              </a:rPr>
              <a:t>①</a:t>
            </a:r>
            <a:r>
              <a:rPr kumimoji="1" lang="en-US" altLang="ja-JP" sz="500" b="1" dirty="0">
                <a:solidFill>
                  <a:srgbClr val="000000"/>
                </a:solidFill>
                <a:latin typeface="游ゴシック" panose="020B0400000000000000" pitchFamily="50" charset="-128"/>
                <a:ea typeface="游ゴシック" panose="020B0400000000000000" pitchFamily="50" charset="-128"/>
              </a:rPr>
              <a:t>4.1.1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4.1.8</a:t>
            </a:r>
            <a:r>
              <a:rPr kumimoji="1" lang="ja-JP" altLang="en-US" sz="500" b="1" dirty="0">
                <a:solidFill>
                  <a:srgbClr val="000000"/>
                </a:solidFill>
                <a:latin typeface="游ゴシック" panose="020B0400000000000000" pitchFamily="50" charset="-128"/>
                <a:ea typeface="游ゴシック" panose="020B0400000000000000" pitchFamily="50" charset="-128"/>
              </a:rPr>
              <a:t>　特別徴収税額決定・変更通知書発行</a:t>
            </a:r>
          </a:p>
          <a:p>
            <a:r>
              <a:rPr kumimoji="1" lang="ja-JP" altLang="en-US" sz="500" b="1" dirty="0">
                <a:solidFill>
                  <a:srgbClr val="000000"/>
                </a:solidFill>
                <a:latin typeface="游ゴシック" panose="020B0400000000000000" pitchFamily="50" charset="-128"/>
                <a:ea typeface="游ゴシック" panose="020B0400000000000000" pitchFamily="50" charset="-128"/>
              </a:rPr>
              <a:t>②</a:t>
            </a:r>
            <a:r>
              <a:rPr kumimoji="1" lang="en-US" altLang="ja-JP" sz="500" b="1" dirty="0">
                <a:solidFill>
                  <a:srgbClr val="000000"/>
                </a:solidFill>
                <a:latin typeface="游ゴシック" panose="020B0400000000000000" pitchFamily="50" charset="-128"/>
                <a:ea typeface="游ゴシック" panose="020B0400000000000000" pitchFamily="50" charset="-128"/>
              </a:rPr>
              <a:t>4.2.1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4.2.9</a:t>
            </a:r>
            <a:r>
              <a:rPr kumimoji="1" lang="ja-JP" altLang="en-US" sz="500" b="1" dirty="0">
                <a:solidFill>
                  <a:srgbClr val="000000"/>
                </a:solidFill>
                <a:latin typeface="游ゴシック" panose="020B0400000000000000" pitchFamily="50" charset="-128"/>
                <a:ea typeface="游ゴシック" panose="020B0400000000000000" pitchFamily="50" charset="-128"/>
              </a:rPr>
              <a:t>　普通徴収納税通知書等発行</a:t>
            </a:r>
          </a:p>
          <a:p>
            <a:r>
              <a:rPr kumimoji="1" lang="ja-JP" altLang="en-US" sz="500" b="1" dirty="0">
                <a:solidFill>
                  <a:srgbClr val="000000"/>
                </a:solidFill>
                <a:latin typeface="游ゴシック" panose="020B0400000000000000" pitchFamily="50" charset="-128"/>
                <a:ea typeface="游ゴシック" panose="020B0400000000000000" pitchFamily="50" charset="-128"/>
              </a:rPr>
              <a:t>③</a:t>
            </a:r>
            <a:r>
              <a:rPr kumimoji="1" lang="en-US" altLang="ja-JP" sz="500" b="1" dirty="0">
                <a:solidFill>
                  <a:srgbClr val="000000"/>
                </a:solidFill>
                <a:latin typeface="游ゴシック" panose="020B0400000000000000" pitchFamily="50" charset="-128"/>
                <a:ea typeface="游ゴシック" panose="020B0400000000000000" pitchFamily="50" charset="-128"/>
              </a:rPr>
              <a:t>4.2.10</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4.2.14</a:t>
            </a:r>
            <a:r>
              <a:rPr kumimoji="1" lang="ja-JP" altLang="en-US" sz="500" b="1" dirty="0">
                <a:solidFill>
                  <a:srgbClr val="000000"/>
                </a:solidFill>
                <a:latin typeface="游ゴシック" panose="020B0400000000000000" pitchFamily="50" charset="-128"/>
                <a:ea typeface="游ゴシック" panose="020B0400000000000000" pitchFamily="50" charset="-128"/>
              </a:rPr>
              <a:t>　普通徴収納付書発行</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p:txBody>
      </p:sp>
      <p:cxnSp>
        <p:nvCxnSpPr>
          <p:cNvPr id="160" name="直線矢印コネクタ 159">
            <a:extLst>
              <a:ext uri="{FF2B5EF4-FFF2-40B4-BE49-F238E27FC236}">
                <a16:creationId xmlns:a16="http://schemas.microsoft.com/office/drawing/2014/main" id="{B9909B35-AE31-DDA4-C51A-9065E10DE047}"/>
              </a:ext>
            </a:extLst>
          </p:cNvPr>
          <p:cNvCxnSpPr>
            <a:cxnSpLocks/>
            <a:stCxn id="6" idx="3"/>
            <a:endCxn id="5" idx="2"/>
          </p:cNvCxnSpPr>
          <p:nvPr/>
        </p:nvCxnSpPr>
        <p:spPr>
          <a:xfrm>
            <a:off x="5550815" y="3055016"/>
            <a:ext cx="7785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 name="グループ化 3">
            <a:extLst>
              <a:ext uri="{FF2B5EF4-FFF2-40B4-BE49-F238E27FC236}">
                <a16:creationId xmlns:a16="http://schemas.microsoft.com/office/drawing/2014/main" id="{AA11CB83-385A-6922-F848-2DDD106C0226}"/>
              </a:ext>
            </a:extLst>
          </p:cNvPr>
          <p:cNvGrpSpPr/>
          <p:nvPr/>
        </p:nvGrpSpPr>
        <p:grpSpPr>
          <a:xfrm>
            <a:off x="4963400" y="2826260"/>
            <a:ext cx="587415" cy="457512"/>
            <a:chOff x="5266944" y="2798826"/>
            <a:chExt cx="455771" cy="301859"/>
          </a:xfrm>
        </p:grpSpPr>
        <p:sp>
          <p:nvSpPr>
            <p:cNvPr id="6" name="四角形: 角を丸くする 5">
              <a:extLst>
                <a:ext uri="{FF2B5EF4-FFF2-40B4-BE49-F238E27FC236}">
                  <a16:creationId xmlns:a16="http://schemas.microsoft.com/office/drawing/2014/main" id="{2CED60DD-F14A-8575-3CBB-738DE42E7AF2}"/>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封入・封緘</a:t>
              </a:r>
            </a:p>
          </p:txBody>
        </p:sp>
        <p:pic>
          <p:nvPicPr>
            <p:cNvPr id="12" name="グラフィックス 11" descr="挙手 枠線">
              <a:extLst>
                <a:ext uri="{FF2B5EF4-FFF2-40B4-BE49-F238E27FC236}">
                  <a16:creationId xmlns:a16="http://schemas.microsoft.com/office/drawing/2014/main" id="{07AECCF9-DFAF-4C81-1CF8-A36135E6A97C}"/>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sp>
        <p:nvSpPr>
          <p:cNvPr id="151" name="正方形/長方形 150">
            <a:extLst>
              <a:ext uri="{FF2B5EF4-FFF2-40B4-BE49-F238E27FC236}">
                <a16:creationId xmlns:a16="http://schemas.microsoft.com/office/drawing/2014/main" id="{3044E6A5-B256-B89B-0FA4-2DB112B6CBC3}"/>
              </a:ext>
            </a:extLst>
          </p:cNvPr>
          <p:cNvSpPr/>
          <p:nvPr/>
        </p:nvSpPr>
        <p:spPr>
          <a:xfrm>
            <a:off x="6133754" y="204843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72" name="グループ化 71">
            <a:extLst>
              <a:ext uri="{FF2B5EF4-FFF2-40B4-BE49-F238E27FC236}">
                <a16:creationId xmlns:a16="http://schemas.microsoft.com/office/drawing/2014/main" id="{DB151E99-C533-051A-56DC-DFAEAC23059E}"/>
              </a:ext>
            </a:extLst>
          </p:cNvPr>
          <p:cNvGrpSpPr/>
          <p:nvPr/>
        </p:nvGrpSpPr>
        <p:grpSpPr>
          <a:xfrm>
            <a:off x="3537899" y="2820641"/>
            <a:ext cx="595884" cy="468750"/>
            <a:chOff x="2420174" y="2805910"/>
            <a:chExt cx="595884" cy="468750"/>
          </a:xfrm>
        </p:grpSpPr>
        <p:pic>
          <p:nvPicPr>
            <p:cNvPr id="73" name="グラフィックス 72" descr="ユーザー 枠線">
              <a:extLst>
                <a:ext uri="{FF2B5EF4-FFF2-40B4-BE49-F238E27FC236}">
                  <a16:creationId xmlns:a16="http://schemas.microsoft.com/office/drawing/2014/main" id="{458A7C9B-73C9-508E-390F-5CC15419EFF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4" name="四角形: 角を丸くする 73">
              <a:extLst>
                <a:ext uri="{FF2B5EF4-FFF2-40B4-BE49-F238E27FC236}">
                  <a16:creationId xmlns:a16="http://schemas.microsoft.com/office/drawing/2014/main" id="{04C2AF30-A179-DB65-8F36-B5894B5911B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納付書発行</a:t>
              </a:r>
            </a:p>
          </p:txBody>
        </p:sp>
      </p:grpSp>
      <p:grpSp>
        <p:nvGrpSpPr>
          <p:cNvPr id="75" name="グループ化 74">
            <a:extLst>
              <a:ext uri="{FF2B5EF4-FFF2-40B4-BE49-F238E27FC236}">
                <a16:creationId xmlns:a16="http://schemas.microsoft.com/office/drawing/2014/main" id="{0A938A68-B141-C2EA-ED4D-9BFE5F0E1A41}"/>
              </a:ext>
            </a:extLst>
          </p:cNvPr>
          <p:cNvGrpSpPr/>
          <p:nvPr/>
        </p:nvGrpSpPr>
        <p:grpSpPr>
          <a:xfrm>
            <a:off x="3548023" y="4502659"/>
            <a:ext cx="575637" cy="451948"/>
            <a:chOff x="5274238" y="5435536"/>
            <a:chExt cx="439201" cy="345439"/>
          </a:xfrm>
        </p:grpSpPr>
        <p:sp>
          <p:nvSpPr>
            <p:cNvPr id="76" name="フローチャート: 磁気ディスク 75">
              <a:extLst>
                <a:ext uri="{FF2B5EF4-FFF2-40B4-BE49-F238E27FC236}">
                  <a16:creationId xmlns:a16="http://schemas.microsoft.com/office/drawing/2014/main" id="{899E0BED-E6B8-F057-CB66-1238479BA1B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77" name="円弧 76">
              <a:extLst>
                <a:ext uri="{FF2B5EF4-FFF2-40B4-BE49-F238E27FC236}">
                  <a16:creationId xmlns:a16="http://schemas.microsoft.com/office/drawing/2014/main" id="{92F6617C-98A1-1C46-A6CD-68E8236A95E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8" name="円弧 77">
              <a:extLst>
                <a:ext uri="{FF2B5EF4-FFF2-40B4-BE49-F238E27FC236}">
                  <a16:creationId xmlns:a16="http://schemas.microsoft.com/office/drawing/2014/main" id="{6EAF7E8B-7859-5D6B-2392-E20D4801642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79" name="直線矢印コネクタ 78">
            <a:extLst>
              <a:ext uri="{FF2B5EF4-FFF2-40B4-BE49-F238E27FC236}">
                <a16:creationId xmlns:a16="http://schemas.microsoft.com/office/drawing/2014/main" id="{7B45A492-9F92-CE27-8A6E-B6CF14B799D8}"/>
              </a:ext>
            </a:extLst>
          </p:cNvPr>
          <p:cNvCxnSpPr>
            <a:cxnSpLocks/>
            <a:stCxn id="76" idx="1"/>
            <a:endCxn id="74" idx="2"/>
          </p:cNvCxnSpPr>
          <p:nvPr/>
        </p:nvCxnSpPr>
        <p:spPr>
          <a:xfrm flipH="1" flipV="1">
            <a:off x="3835841" y="3289391"/>
            <a:ext cx="1299" cy="121326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64F6B10A-6DF4-41D3-2AE0-75EA4D5F1048}"/>
              </a:ext>
            </a:extLst>
          </p:cNvPr>
          <p:cNvGrpSpPr/>
          <p:nvPr/>
        </p:nvGrpSpPr>
        <p:grpSpPr>
          <a:xfrm>
            <a:off x="6482358" y="1530386"/>
            <a:ext cx="1695405" cy="260935"/>
            <a:chOff x="6482358" y="1530386"/>
            <a:chExt cx="1695405" cy="260935"/>
          </a:xfrm>
        </p:grpSpPr>
        <p:pic>
          <p:nvPicPr>
            <p:cNvPr id="84" name="グラフィックス 83" descr="紙 枠線">
              <a:extLst>
                <a:ext uri="{FF2B5EF4-FFF2-40B4-BE49-F238E27FC236}">
                  <a16:creationId xmlns:a16="http://schemas.microsoft.com/office/drawing/2014/main" id="{F37E2ADD-40C8-E944-222F-96CE0971CCD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43385" y="1530386"/>
              <a:ext cx="260934" cy="260934"/>
            </a:xfrm>
            <a:prstGeom prst="rect">
              <a:avLst/>
            </a:prstGeom>
          </p:spPr>
        </p:pic>
        <p:sp>
          <p:nvSpPr>
            <p:cNvPr id="87" name="正方形/長方形 86">
              <a:extLst>
                <a:ext uri="{FF2B5EF4-FFF2-40B4-BE49-F238E27FC236}">
                  <a16:creationId xmlns:a16="http://schemas.microsoft.com/office/drawing/2014/main" id="{AAAB41A5-DCC5-1613-E252-EE8DD05673D5}"/>
                </a:ext>
              </a:extLst>
            </p:cNvPr>
            <p:cNvSpPr/>
            <p:nvPr/>
          </p:nvSpPr>
          <p:spPr>
            <a:xfrm>
              <a:off x="7019865" y="1530387"/>
              <a:ext cx="1157898"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500" b="1" dirty="0">
                  <a:solidFill>
                    <a:srgbClr val="000000"/>
                  </a:solidFill>
                  <a:latin typeface="+mn-ea"/>
                </a:rPr>
                <a:t>各種通知書</a:t>
              </a:r>
              <a:endParaRPr kumimoji="1" lang="en-US" altLang="ja-JP" sz="500" b="1" dirty="0">
                <a:solidFill>
                  <a:srgbClr val="000000"/>
                </a:solidFill>
                <a:latin typeface="+mn-ea"/>
              </a:endParaRPr>
            </a:p>
            <a:p>
              <a:r>
                <a:rPr kumimoji="1" lang="ja-JP" altLang="en-US" sz="500" b="1" dirty="0">
                  <a:solidFill>
                    <a:srgbClr val="000000"/>
                  </a:solidFill>
                  <a:latin typeface="+mn-ea"/>
                </a:rPr>
                <a:t>納付書</a:t>
              </a:r>
            </a:p>
          </p:txBody>
        </p:sp>
        <p:cxnSp>
          <p:nvCxnSpPr>
            <p:cNvPr id="88" name="直線矢印コネクタ 87">
              <a:extLst>
                <a:ext uri="{FF2B5EF4-FFF2-40B4-BE49-F238E27FC236}">
                  <a16:creationId xmlns:a16="http://schemas.microsoft.com/office/drawing/2014/main" id="{34AE4F45-B10C-4193-4C43-15ACAAC7E3E9}"/>
                </a:ext>
              </a:extLst>
            </p:cNvPr>
            <p:cNvCxnSpPr>
              <a:cxnSpLocks/>
              <a:endCxn id="84" idx="1"/>
            </p:cNvCxnSpPr>
            <p:nvPr/>
          </p:nvCxnSpPr>
          <p:spPr>
            <a:xfrm>
              <a:off x="6482358" y="1660853"/>
              <a:ext cx="36102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106" name="グループ化 105">
            <a:extLst>
              <a:ext uri="{FF2B5EF4-FFF2-40B4-BE49-F238E27FC236}">
                <a16:creationId xmlns:a16="http://schemas.microsoft.com/office/drawing/2014/main" id="{CCE4873D-73C7-DC69-4269-6E7EF82512BB}"/>
              </a:ext>
            </a:extLst>
          </p:cNvPr>
          <p:cNvGrpSpPr/>
          <p:nvPr/>
        </p:nvGrpSpPr>
        <p:grpSpPr>
          <a:xfrm>
            <a:off x="3901445" y="3293248"/>
            <a:ext cx="554810" cy="591059"/>
            <a:chOff x="2245422" y="3335649"/>
            <a:chExt cx="554810" cy="591059"/>
          </a:xfrm>
        </p:grpSpPr>
        <p:pic>
          <p:nvPicPr>
            <p:cNvPr id="107" name="グラフィックス 106" descr="紙 枠線">
              <a:extLst>
                <a:ext uri="{FF2B5EF4-FFF2-40B4-BE49-F238E27FC236}">
                  <a16:creationId xmlns:a16="http://schemas.microsoft.com/office/drawing/2014/main" id="{576186D7-4055-CA80-5DF9-C98CC057741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391282"/>
              <a:ext cx="307340" cy="307340"/>
            </a:xfrm>
            <a:prstGeom prst="rect">
              <a:avLst/>
            </a:prstGeom>
          </p:spPr>
        </p:pic>
        <p:cxnSp>
          <p:nvCxnSpPr>
            <p:cNvPr id="108" name="直線矢印コネクタ 36">
              <a:extLst>
                <a:ext uri="{FF2B5EF4-FFF2-40B4-BE49-F238E27FC236}">
                  <a16:creationId xmlns:a16="http://schemas.microsoft.com/office/drawing/2014/main" id="{A56FD44F-9CF1-9A01-94FF-98043EF93459}"/>
                </a:ext>
              </a:extLst>
            </p:cNvPr>
            <p:cNvCxnSpPr>
              <a:cxnSpLocks/>
            </p:cNvCxnSpPr>
            <p:nvPr/>
          </p:nvCxnSpPr>
          <p:spPr>
            <a:xfrm rot="16200000" flipH="1">
              <a:off x="2337917" y="3336500"/>
              <a:ext cx="209303" cy="207602"/>
            </a:xfrm>
            <a:prstGeom prst="curvedConnector3">
              <a:avLst>
                <a:gd name="adj1" fmla="val 100059"/>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9" name="正方形/長方形 108">
              <a:extLst>
                <a:ext uri="{FF2B5EF4-FFF2-40B4-BE49-F238E27FC236}">
                  <a16:creationId xmlns:a16="http://schemas.microsoft.com/office/drawing/2014/main" id="{B9068EF9-4A2E-BA4C-B141-90A11A2C81B1}"/>
                </a:ext>
              </a:extLst>
            </p:cNvPr>
            <p:cNvSpPr/>
            <p:nvPr/>
          </p:nvSpPr>
          <p:spPr>
            <a:xfrm>
              <a:off x="2245422" y="3644255"/>
              <a:ext cx="54558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普通徴収納税通知書及び納付書</a:t>
              </a:r>
            </a:p>
            <a:p>
              <a:r>
                <a:rPr kumimoji="1" lang="ja-JP" altLang="en-US" sz="500" b="1" dirty="0">
                  <a:solidFill>
                    <a:srgbClr val="000000"/>
                  </a:solidFill>
                  <a:latin typeface="+mn-ea"/>
                </a:rPr>
                <a:t>特別徴収納入書</a:t>
              </a:r>
            </a:p>
          </p:txBody>
        </p:sp>
      </p:grpSp>
      <p:cxnSp>
        <p:nvCxnSpPr>
          <p:cNvPr id="111" name="直線矢印コネクタ 36">
            <a:extLst>
              <a:ext uri="{FF2B5EF4-FFF2-40B4-BE49-F238E27FC236}">
                <a16:creationId xmlns:a16="http://schemas.microsoft.com/office/drawing/2014/main" id="{C8A10745-DA13-8FBD-8165-9D19D3EA6F4B}"/>
              </a:ext>
            </a:extLst>
          </p:cNvPr>
          <p:cNvCxnSpPr>
            <a:cxnSpLocks/>
            <a:stCxn id="107" idx="3"/>
          </p:cNvCxnSpPr>
          <p:nvPr/>
        </p:nvCxnSpPr>
        <p:spPr>
          <a:xfrm flipV="1">
            <a:off x="4456255" y="3494968"/>
            <a:ext cx="2026103" cy="7583"/>
          </a:xfrm>
          <a:prstGeom prst="straightConnector1">
            <a:avLst/>
          </a:prstGeom>
          <a:ln w="12700">
            <a:solidFill>
              <a:schemeClr val="tx1"/>
            </a:solidFill>
            <a:prstDash val="sysDot"/>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14" name="直線矢印コネクタ 113">
            <a:extLst>
              <a:ext uri="{FF2B5EF4-FFF2-40B4-BE49-F238E27FC236}">
                <a16:creationId xmlns:a16="http://schemas.microsoft.com/office/drawing/2014/main" id="{E375C0EC-2F0A-1BE4-C3D6-E69BF133939D}"/>
              </a:ext>
            </a:extLst>
          </p:cNvPr>
          <p:cNvCxnSpPr>
            <a:cxnSpLocks/>
            <a:stCxn id="74" idx="3"/>
            <a:endCxn id="6" idx="1"/>
          </p:cNvCxnSpPr>
          <p:nvPr/>
        </p:nvCxnSpPr>
        <p:spPr>
          <a:xfrm>
            <a:off x="4133783" y="3055016"/>
            <a:ext cx="82961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9" name="グループ化 128">
            <a:extLst>
              <a:ext uri="{FF2B5EF4-FFF2-40B4-BE49-F238E27FC236}">
                <a16:creationId xmlns:a16="http://schemas.microsoft.com/office/drawing/2014/main" id="{1126EFFF-7F3B-036A-D6CB-FD723BBF58A5}"/>
              </a:ext>
            </a:extLst>
          </p:cNvPr>
          <p:cNvGrpSpPr/>
          <p:nvPr/>
        </p:nvGrpSpPr>
        <p:grpSpPr>
          <a:xfrm>
            <a:off x="3972199" y="4881397"/>
            <a:ext cx="752658" cy="404654"/>
            <a:chOff x="2261244" y="4907280"/>
            <a:chExt cx="752658" cy="404654"/>
          </a:xfrm>
        </p:grpSpPr>
        <p:cxnSp>
          <p:nvCxnSpPr>
            <p:cNvPr id="130" name="直線矢印コネクタ 129">
              <a:extLst>
                <a:ext uri="{FF2B5EF4-FFF2-40B4-BE49-F238E27FC236}">
                  <a16:creationId xmlns:a16="http://schemas.microsoft.com/office/drawing/2014/main" id="{556DFEC3-C46F-843E-9F05-4CCD855624D0}"/>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C7714F72-4A48-BBD8-098D-AE3668A53368}"/>
                </a:ext>
              </a:extLst>
            </p:cNvPr>
            <p:cNvGrpSpPr/>
            <p:nvPr/>
          </p:nvGrpSpPr>
          <p:grpSpPr>
            <a:xfrm>
              <a:off x="2383864" y="5013166"/>
              <a:ext cx="69614" cy="298768"/>
              <a:chOff x="2439407" y="2962964"/>
              <a:chExt cx="69614" cy="428983"/>
            </a:xfrm>
          </p:grpSpPr>
          <p:cxnSp>
            <p:nvCxnSpPr>
              <p:cNvPr id="133" name="直線コネクタ 132">
                <a:extLst>
                  <a:ext uri="{FF2B5EF4-FFF2-40B4-BE49-F238E27FC236}">
                    <a16:creationId xmlns:a16="http://schemas.microsoft.com/office/drawing/2014/main" id="{25C1092E-7C43-B3FA-62C0-D08106BF681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4" name="直線コネクタ 133">
                <a:extLst>
                  <a:ext uri="{FF2B5EF4-FFF2-40B4-BE49-F238E27FC236}">
                    <a16:creationId xmlns:a16="http://schemas.microsoft.com/office/drawing/2014/main" id="{16BDB2DA-4D25-B757-357A-FD2B72C63371}"/>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0D1134DC-FA4A-A7AE-5D46-7FC56F784A2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2" name="正方形/長方形 131">
              <a:extLst>
                <a:ext uri="{FF2B5EF4-FFF2-40B4-BE49-F238E27FC236}">
                  <a16:creationId xmlns:a16="http://schemas.microsoft.com/office/drawing/2014/main" id="{353B5E4F-12DF-6C35-6006-88E60DFD9621}"/>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2" name="グループ化 1">
            <a:extLst>
              <a:ext uri="{FF2B5EF4-FFF2-40B4-BE49-F238E27FC236}">
                <a16:creationId xmlns:a16="http://schemas.microsoft.com/office/drawing/2014/main" id="{CD74D115-2752-40E9-FA68-9BF35B5BE7AA}"/>
              </a:ext>
            </a:extLst>
          </p:cNvPr>
          <p:cNvGrpSpPr/>
          <p:nvPr/>
        </p:nvGrpSpPr>
        <p:grpSpPr>
          <a:xfrm>
            <a:off x="6329360" y="2902016"/>
            <a:ext cx="306000" cy="306000"/>
            <a:chOff x="547477" y="5946304"/>
            <a:chExt cx="182044" cy="182044"/>
          </a:xfrm>
        </p:grpSpPr>
        <p:sp>
          <p:nvSpPr>
            <p:cNvPr id="5" name="楕円 4">
              <a:extLst>
                <a:ext uri="{FF2B5EF4-FFF2-40B4-BE49-F238E27FC236}">
                  <a16:creationId xmlns:a16="http://schemas.microsoft.com/office/drawing/2014/main" id="{95DFD8EF-2EA0-9826-66F1-62C176BB5765}"/>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0" name="グループ化 19">
              <a:extLst>
                <a:ext uri="{FF2B5EF4-FFF2-40B4-BE49-F238E27FC236}">
                  <a16:creationId xmlns:a16="http://schemas.microsoft.com/office/drawing/2014/main" id="{945391F5-30BA-E52C-9270-2FB217AFE61D}"/>
                </a:ext>
              </a:extLst>
            </p:cNvPr>
            <p:cNvGrpSpPr/>
            <p:nvPr/>
          </p:nvGrpSpPr>
          <p:grpSpPr>
            <a:xfrm>
              <a:off x="572442" y="5996943"/>
              <a:ext cx="132113" cy="80765"/>
              <a:chOff x="2601006" y="3678667"/>
              <a:chExt cx="132113" cy="80765"/>
            </a:xfrm>
          </p:grpSpPr>
          <p:sp>
            <p:nvSpPr>
              <p:cNvPr id="28" name="正方形/長方形 27">
                <a:extLst>
                  <a:ext uri="{FF2B5EF4-FFF2-40B4-BE49-F238E27FC236}">
                    <a16:creationId xmlns:a16="http://schemas.microsoft.com/office/drawing/2014/main" id="{7F686B3B-73A3-84AE-0C98-A332CAC39315}"/>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 name="二等辺三角形 28">
                <a:extLst>
                  <a:ext uri="{FF2B5EF4-FFF2-40B4-BE49-F238E27FC236}">
                    <a16:creationId xmlns:a16="http://schemas.microsoft.com/office/drawing/2014/main" id="{91DE7CA5-9591-5570-8AE5-34784F864EEA}"/>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 name="二等辺三角形 29">
                <a:extLst>
                  <a:ext uri="{FF2B5EF4-FFF2-40B4-BE49-F238E27FC236}">
                    <a16:creationId xmlns:a16="http://schemas.microsoft.com/office/drawing/2014/main" id="{729908A3-73EE-B268-67AE-CB354E1AF88F}"/>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31" name="正方形/長方形 30">
                <a:extLst>
                  <a:ext uri="{FF2B5EF4-FFF2-40B4-BE49-F238E27FC236}">
                    <a16:creationId xmlns:a16="http://schemas.microsoft.com/office/drawing/2014/main" id="{1DB33FAC-C5B1-F925-8E67-36578992CBF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34" name="正方形/長方形 33">
            <a:extLst>
              <a:ext uri="{FF2B5EF4-FFF2-40B4-BE49-F238E27FC236}">
                <a16:creationId xmlns:a16="http://schemas.microsoft.com/office/drawing/2014/main" id="{B05F71E8-6029-C8E5-F7BB-D12C2865E88B}"/>
              </a:ext>
            </a:extLst>
          </p:cNvPr>
          <p:cNvSpPr/>
          <p:nvPr/>
        </p:nvSpPr>
        <p:spPr>
          <a:xfrm>
            <a:off x="6505672" y="2666254"/>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発送して終了</a:t>
            </a:r>
          </a:p>
        </p:txBody>
      </p:sp>
      <p:grpSp>
        <p:nvGrpSpPr>
          <p:cNvPr id="32" name="グループ化 31">
            <a:extLst>
              <a:ext uri="{FF2B5EF4-FFF2-40B4-BE49-F238E27FC236}">
                <a16:creationId xmlns:a16="http://schemas.microsoft.com/office/drawing/2014/main" id="{F85F1099-6536-E986-FB56-F0F5207707A5}"/>
              </a:ext>
            </a:extLst>
          </p:cNvPr>
          <p:cNvGrpSpPr/>
          <p:nvPr/>
        </p:nvGrpSpPr>
        <p:grpSpPr>
          <a:xfrm>
            <a:off x="2905392" y="3208016"/>
            <a:ext cx="3576968" cy="713404"/>
            <a:chOff x="2905392" y="3208016"/>
            <a:chExt cx="3576968" cy="713404"/>
          </a:xfrm>
        </p:grpSpPr>
        <p:cxnSp>
          <p:nvCxnSpPr>
            <p:cNvPr id="35" name="直線矢印コネクタ 36">
              <a:extLst>
                <a:ext uri="{FF2B5EF4-FFF2-40B4-BE49-F238E27FC236}">
                  <a16:creationId xmlns:a16="http://schemas.microsoft.com/office/drawing/2014/main" id="{0730CF62-4513-8AF5-CADA-59487A2E7997}"/>
                </a:ext>
              </a:extLst>
            </p:cNvPr>
            <p:cNvCxnSpPr>
              <a:cxnSpLocks/>
              <a:stCxn id="27" idx="3"/>
              <a:endCxn id="5" idx="4"/>
            </p:cNvCxnSpPr>
            <p:nvPr/>
          </p:nvCxnSpPr>
          <p:spPr>
            <a:xfrm flipV="1">
              <a:off x="2905392" y="3208016"/>
              <a:ext cx="3576968" cy="63814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5" name="円弧 114">
              <a:extLst>
                <a:ext uri="{FF2B5EF4-FFF2-40B4-BE49-F238E27FC236}">
                  <a16:creationId xmlns:a16="http://schemas.microsoft.com/office/drawing/2014/main" id="{65189AF5-4E46-7D48-02B0-AEFCD8AB219B}"/>
                </a:ext>
              </a:extLst>
            </p:cNvPr>
            <p:cNvSpPr/>
            <p:nvPr/>
          </p:nvSpPr>
          <p:spPr>
            <a:xfrm>
              <a:off x="3781121" y="3798763"/>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Tree>
    <p:extLst>
      <p:ext uri="{BB962C8B-B14F-4D97-AF65-F5344CB8AC3E}">
        <p14:creationId xmlns:p14="http://schemas.microsoft.com/office/powerpoint/2010/main" val="2500487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55DBB-82D8-0E08-E4F6-E72536035CC2}"/>
            </a:ext>
          </a:extLst>
        </p:cNvPr>
        <p:cNvGrpSpPr/>
        <p:nvPr/>
      </p:nvGrpSpPr>
      <p:grpSpPr>
        <a:xfrm>
          <a:off x="0" y="0"/>
          <a:ext cx="0" cy="0"/>
          <a:chOff x="0" y="0"/>
          <a:chExt cx="0" cy="0"/>
        </a:xfrm>
      </p:grpSpPr>
      <p:grpSp>
        <p:nvGrpSpPr>
          <p:cNvPr id="56" name="グループ化 55">
            <a:extLst>
              <a:ext uri="{FF2B5EF4-FFF2-40B4-BE49-F238E27FC236}">
                <a16:creationId xmlns:a16="http://schemas.microsoft.com/office/drawing/2014/main" id="{926EFD8B-E389-223D-3E53-76878A24E6EC}"/>
              </a:ext>
            </a:extLst>
          </p:cNvPr>
          <p:cNvGrpSpPr/>
          <p:nvPr/>
        </p:nvGrpSpPr>
        <p:grpSpPr>
          <a:xfrm rot="16200000">
            <a:off x="7746085" y="1839519"/>
            <a:ext cx="838154" cy="47531"/>
            <a:chOff x="8736422" y="5728205"/>
            <a:chExt cx="838154" cy="47531"/>
          </a:xfrm>
        </p:grpSpPr>
        <p:cxnSp>
          <p:nvCxnSpPr>
            <p:cNvPr id="57" name="直線矢印コネクタ 56">
              <a:extLst>
                <a:ext uri="{FF2B5EF4-FFF2-40B4-BE49-F238E27FC236}">
                  <a16:creationId xmlns:a16="http://schemas.microsoft.com/office/drawing/2014/main" id="{DD230877-B952-FA66-B8C0-C82934471934}"/>
                </a:ext>
              </a:extLst>
            </p:cNvPr>
            <p:cNvCxnSpPr>
              <a:cxnSpLocks/>
              <a:stCxn id="58" idx="6"/>
              <a:endCxn id="59" idx="0"/>
            </p:cNvCxnSpPr>
            <p:nvPr/>
          </p:nvCxnSpPr>
          <p:spPr>
            <a:xfrm rot="5400000" flipV="1">
              <a:off x="9179264" y="5356661"/>
              <a:ext cx="1" cy="79062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B9A91684-1B46-8FB7-E9C7-3ACE974C4557}"/>
                </a:ext>
              </a:extLst>
            </p:cNvPr>
            <p:cNvSpPr/>
            <p:nvPr/>
          </p:nvSpPr>
          <p:spPr>
            <a:xfrm>
              <a:off x="8736422" y="572820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9" name="二等辺三角形 58">
              <a:extLst>
                <a:ext uri="{FF2B5EF4-FFF2-40B4-BE49-F238E27FC236}">
                  <a16:creationId xmlns:a16="http://schemas.microsoft.com/office/drawing/2014/main" id="{0C6C74B3-B7EE-4250-08CD-C0A98BB80155}"/>
                </a:ext>
              </a:extLst>
            </p:cNvPr>
            <p:cNvSpPr/>
            <p:nvPr/>
          </p:nvSpPr>
          <p:spPr>
            <a:xfrm rot="5400000">
              <a:off x="9515328" y="571603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FEFDBA43-2F5E-5BA7-D88E-F2CFE1445FB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EFB1F6F8-DD26-7AF3-CCD4-F04F3DF45E3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2D4AD024-1ED7-FE33-A789-5B855D29B65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53378739-47E1-2D9C-6DB1-446A345555D9}"/>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3371BD6F-E682-9C8E-C560-090CEA76C97E}"/>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DD790E04-1AC9-6621-7383-DA6FFC17B9FF}"/>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7.1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72785005-203D-E255-02B5-D998D005553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通知処理</a:t>
              </a:r>
              <a:r>
                <a:rPr kumimoji="1" lang="en-US" altLang="ja-JP" sz="1000" b="1" dirty="0">
                  <a:solidFill>
                    <a:schemeClr val="tx1"/>
                  </a:solidFill>
                  <a:latin typeface="+mn-ea"/>
                </a:rPr>
                <a:t>(</a:t>
              </a:r>
              <a:r>
                <a:rPr kumimoji="1" lang="ja-JP" altLang="en-US" sz="1000" b="1" dirty="0">
                  <a:solidFill>
                    <a:schemeClr val="tx1"/>
                  </a:solidFill>
                  <a:latin typeface="+mn-ea"/>
                </a:rPr>
                <a:t>年金特別徴収分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AD4D758A-72B4-37B0-788A-C861FD3E1BAB}"/>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通知処理</a:t>
              </a:r>
              <a:r>
                <a:rPr kumimoji="1" lang="en-US" altLang="ja-JP" sz="1000" b="1" dirty="0">
                  <a:solidFill>
                    <a:schemeClr val="tx1"/>
                  </a:solidFill>
                  <a:latin typeface="+mn-ea"/>
                </a:rPr>
                <a:t>(</a:t>
              </a:r>
              <a:r>
                <a:rPr kumimoji="1" lang="ja-JP" altLang="en-US" sz="1000" b="1" dirty="0">
                  <a:solidFill>
                    <a:schemeClr val="tx1"/>
                  </a:solidFill>
                  <a:latin typeface="+mn-ea"/>
                </a:rPr>
                <a:t>年金特別徴収分</a:t>
              </a:r>
              <a:r>
                <a:rPr kumimoji="1" lang="en-US" altLang="ja-JP" sz="1000" b="1" dirty="0">
                  <a:solidFill>
                    <a:schemeClr val="tx1"/>
                  </a:solidFill>
                  <a:latin typeface="+mn-ea"/>
                </a:rPr>
                <a:t>)</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8D6513B7-91DE-7C44-60F3-EB50E833DA2F}"/>
              </a:ext>
            </a:extLst>
          </p:cNvPr>
          <p:cNvGrpSpPr/>
          <p:nvPr/>
        </p:nvGrpSpPr>
        <p:grpSpPr>
          <a:xfrm>
            <a:off x="331641" y="1889571"/>
            <a:ext cx="8480719" cy="2531618"/>
            <a:chOff x="4383024" y="977900"/>
            <a:chExt cx="8480719" cy="447033"/>
          </a:xfrm>
        </p:grpSpPr>
        <p:sp>
          <p:nvSpPr>
            <p:cNvPr id="17" name="正方形/長方形 16">
              <a:extLst>
                <a:ext uri="{FF2B5EF4-FFF2-40B4-BE49-F238E27FC236}">
                  <a16:creationId xmlns:a16="http://schemas.microsoft.com/office/drawing/2014/main" id="{84D909B8-CB9E-6BD0-0B13-87741661E0C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B91BBF5D-9C89-B754-74D0-9A682A018AF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19" name="楕円 18">
            <a:extLst>
              <a:ext uri="{FF2B5EF4-FFF2-40B4-BE49-F238E27FC236}">
                <a16:creationId xmlns:a16="http://schemas.microsoft.com/office/drawing/2014/main" id="{3C5B84A8-37CF-8EF3-97F0-0DD29B0D600A}"/>
              </a:ext>
            </a:extLst>
          </p:cNvPr>
          <p:cNvSpPr/>
          <p:nvPr/>
        </p:nvSpPr>
        <p:spPr>
          <a:xfrm>
            <a:off x="916936" y="227682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5" name="スライド番号プレースホルダー 54">
            <a:extLst>
              <a:ext uri="{FF2B5EF4-FFF2-40B4-BE49-F238E27FC236}">
                <a16:creationId xmlns:a16="http://schemas.microsoft.com/office/drawing/2014/main" id="{2F64E597-202E-7F1C-2C6D-0FEE07800895}"/>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21</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25EA3B1D-4BAF-9393-C761-9641E2A66A12}"/>
              </a:ext>
            </a:extLst>
          </p:cNvPr>
          <p:cNvSpPr/>
          <p:nvPr/>
        </p:nvSpPr>
        <p:spPr>
          <a:xfrm>
            <a:off x="759124" y="258282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cxnSp>
        <p:nvCxnSpPr>
          <p:cNvPr id="110" name="直線矢印コネクタ 109">
            <a:extLst>
              <a:ext uri="{FF2B5EF4-FFF2-40B4-BE49-F238E27FC236}">
                <a16:creationId xmlns:a16="http://schemas.microsoft.com/office/drawing/2014/main" id="{FA63A896-C4D2-CF0B-D096-F8CDAD963261}"/>
              </a:ext>
            </a:extLst>
          </p:cNvPr>
          <p:cNvCxnSpPr>
            <a:cxnSpLocks/>
            <a:stCxn id="6" idx="3"/>
            <a:endCxn id="30" idx="2"/>
          </p:cNvCxnSpPr>
          <p:nvPr/>
        </p:nvCxnSpPr>
        <p:spPr>
          <a:xfrm>
            <a:off x="7889190" y="2429822"/>
            <a:ext cx="12296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4BD1509D-EDE7-25E4-3110-98CC90C9184C}"/>
              </a:ext>
            </a:extLst>
          </p:cNvPr>
          <p:cNvSpPr/>
          <p:nvPr/>
        </p:nvSpPr>
        <p:spPr>
          <a:xfrm>
            <a:off x="6758568" y="5727700"/>
            <a:ext cx="2053792" cy="61721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コメント</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該当する機能要件</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①</a:t>
            </a:r>
            <a:r>
              <a:rPr kumimoji="1" lang="en-US" altLang="zh-TW" sz="500" b="1" dirty="0">
                <a:solidFill>
                  <a:srgbClr val="000000"/>
                </a:solidFill>
                <a:latin typeface="游ゴシック" panose="020B0400000000000000" pitchFamily="50" charset="-128"/>
                <a:ea typeface="游ゴシック" panose="020B0400000000000000" pitchFamily="50" charset="-128"/>
              </a:rPr>
              <a:t>4.3.7</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4.3.10</a:t>
            </a:r>
            <a:r>
              <a:rPr kumimoji="1" lang="zh-TW" altLang="en-US" sz="500" b="1" dirty="0">
                <a:solidFill>
                  <a:srgbClr val="000000"/>
                </a:solidFill>
                <a:latin typeface="游ゴシック" panose="020B0400000000000000" pitchFamily="50" charset="-128"/>
                <a:ea typeface="游ゴシック" panose="020B0400000000000000" pitchFamily="50" charset="-128"/>
              </a:rPr>
              <a:t>　年金特別徴収税額決定通知書発行</a:t>
            </a:r>
          </a:p>
          <a:p>
            <a:r>
              <a:rPr kumimoji="1" lang="zh-TW" altLang="en-US" sz="500" b="1" dirty="0">
                <a:solidFill>
                  <a:srgbClr val="000000"/>
                </a:solidFill>
                <a:latin typeface="游ゴシック" panose="020B0400000000000000" pitchFamily="50" charset="-128"/>
                <a:ea typeface="游ゴシック" panose="020B0400000000000000" pitchFamily="50" charset="-128"/>
              </a:rPr>
              <a:t>②</a:t>
            </a:r>
            <a:r>
              <a:rPr kumimoji="1" lang="en-US" altLang="zh-TW" sz="500" b="1" dirty="0">
                <a:solidFill>
                  <a:srgbClr val="000000"/>
                </a:solidFill>
                <a:latin typeface="游ゴシック" panose="020B0400000000000000" pitchFamily="50" charset="-128"/>
                <a:ea typeface="游ゴシック" panose="020B0400000000000000" pitchFamily="50" charset="-128"/>
              </a:rPr>
              <a:t>3.5.2</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3.5.6</a:t>
            </a:r>
            <a:r>
              <a:rPr kumimoji="1" lang="zh-TW" altLang="en-US" sz="500" b="1" dirty="0">
                <a:solidFill>
                  <a:srgbClr val="000000"/>
                </a:solidFill>
                <a:latin typeface="游ゴシック" panose="020B0400000000000000" pitchFamily="50" charset="-128"/>
                <a:ea typeface="游ゴシック" panose="020B0400000000000000" pitchFamily="50" charset="-128"/>
              </a:rPr>
              <a:t>　年金特別徴収停止処理結果情報管理</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err="1">
                <a:solidFill>
                  <a:srgbClr val="000000"/>
                </a:solidFill>
                <a:latin typeface="游ゴシック" panose="020B0400000000000000" pitchFamily="50" charset="-128"/>
                <a:ea typeface="游ゴシック" panose="020B0400000000000000" pitchFamily="50" charset="-128"/>
              </a:rPr>
              <a:t>eLTAX</a:t>
            </a:r>
            <a:r>
              <a:rPr kumimoji="1" lang="zh-TW" altLang="en-US" sz="500" b="1" dirty="0">
                <a:solidFill>
                  <a:srgbClr val="000000"/>
                </a:solidFill>
                <a:latin typeface="游ゴシック" panose="020B0400000000000000" pitchFamily="50" charset="-128"/>
                <a:ea typeface="游ゴシック" panose="020B0400000000000000" pitchFamily="50" charset="-128"/>
              </a:rPr>
              <a:t>連携</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zh-TW" altLang="en-US"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③</a:t>
            </a:r>
            <a:r>
              <a:rPr kumimoji="1" lang="en-US" altLang="zh-TW" sz="500" b="1" dirty="0">
                <a:solidFill>
                  <a:srgbClr val="000000"/>
                </a:solidFill>
                <a:latin typeface="游ゴシック" panose="020B0400000000000000" pitchFamily="50" charset="-128"/>
                <a:ea typeface="游ゴシック" panose="020B0400000000000000" pitchFamily="50" charset="-128"/>
              </a:rPr>
              <a:t>4.2.10</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4.2.14</a:t>
            </a:r>
            <a:r>
              <a:rPr kumimoji="1" lang="zh-TW" altLang="en-US" sz="500" b="1" dirty="0">
                <a:solidFill>
                  <a:srgbClr val="000000"/>
                </a:solidFill>
                <a:latin typeface="游ゴシック" panose="020B0400000000000000" pitchFamily="50" charset="-128"/>
                <a:ea typeface="游ゴシック" panose="020B0400000000000000" pitchFamily="50" charset="-128"/>
              </a:rPr>
              <a:t>　普通徴収納付書発行</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60" name="直線矢印コネクタ 159">
            <a:extLst>
              <a:ext uri="{FF2B5EF4-FFF2-40B4-BE49-F238E27FC236}">
                <a16:creationId xmlns:a16="http://schemas.microsoft.com/office/drawing/2014/main" id="{E794A112-92CF-3B3A-A43B-CD124CB89705}"/>
              </a:ext>
            </a:extLst>
          </p:cNvPr>
          <p:cNvCxnSpPr>
            <a:cxnSpLocks/>
            <a:stCxn id="96" idx="3"/>
            <a:endCxn id="6" idx="1"/>
          </p:cNvCxnSpPr>
          <p:nvPr/>
        </p:nvCxnSpPr>
        <p:spPr>
          <a:xfrm>
            <a:off x="7195662" y="2429822"/>
            <a:ext cx="10611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 name="グループ化 3">
            <a:extLst>
              <a:ext uri="{FF2B5EF4-FFF2-40B4-BE49-F238E27FC236}">
                <a16:creationId xmlns:a16="http://schemas.microsoft.com/office/drawing/2014/main" id="{3F9064A5-096F-510C-16A3-61D7CAA7C745}"/>
              </a:ext>
            </a:extLst>
          </p:cNvPr>
          <p:cNvGrpSpPr/>
          <p:nvPr/>
        </p:nvGrpSpPr>
        <p:grpSpPr>
          <a:xfrm>
            <a:off x="7301775" y="2201066"/>
            <a:ext cx="587415" cy="457512"/>
            <a:chOff x="5266944" y="2798826"/>
            <a:chExt cx="455771" cy="301859"/>
          </a:xfrm>
        </p:grpSpPr>
        <p:sp>
          <p:nvSpPr>
            <p:cNvPr id="6" name="四角形: 角を丸くする 5">
              <a:extLst>
                <a:ext uri="{FF2B5EF4-FFF2-40B4-BE49-F238E27FC236}">
                  <a16:creationId xmlns:a16="http://schemas.microsoft.com/office/drawing/2014/main" id="{23E46166-3D6A-B65C-4402-614C46E8CA3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封入・封緘</a:t>
              </a:r>
            </a:p>
          </p:txBody>
        </p:sp>
        <p:pic>
          <p:nvPicPr>
            <p:cNvPr id="12" name="グラフィックス 11" descr="挙手 枠線">
              <a:extLst>
                <a:ext uri="{FF2B5EF4-FFF2-40B4-BE49-F238E27FC236}">
                  <a16:creationId xmlns:a16="http://schemas.microsoft.com/office/drawing/2014/main" id="{707084EB-D2E8-2E73-F455-DE155744B90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rot="16200000" flipV="1">
              <a:off x="5301234" y="2831681"/>
              <a:ext cx="98334" cy="98334"/>
            </a:xfrm>
            <a:prstGeom prst="rect">
              <a:avLst/>
            </a:prstGeom>
          </p:spPr>
        </p:pic>
      </p:grpSp>
      <p:grpSp>
        <p:nvGrpSpPr>
          <p:cNvPr id="45" name="グループ化 44">
            <a:extLst>
              <a:ext uri="{FF2B5EF4-FFF2-40B4-BE49-F238E27FC236}">
                <a16:creationId xmlns:a16="http://schemas.microsoft.com/office/drawing/2014/main" id="{5ADAF750-770E-E233-4F92-2F82D399E9F8}"/>
              </a:ext>
            </a:extLst>
          </p:cNvPr>
          <p:cNvGrpSpPr/>
          <p:nvPr/>
        </p:nvGrpSpPr>
        <p:grpSpPr>
          <a:xfrm>
            <a:off x="3679878" y="2276822"/>
            <a:ext cx="306000" cy="306000"/>
            <a:chOff x="2800403" y="4055471"/>
            <a:chExt cx="182044" cy="182044"/>
          </a:xfrm>
        </p:grpSpPr>
        <p:sp>
          <p:nvSpPr>
            <p:cNvPr id="47" name="楕円 46">
              <a:extLst>
                <a:ext uri="{FF2B5EF4-FFF2-40B4-BE49-F238E27FC236}">
                  <a16:creationId xmlns:a16="http://schemas.microsoft.com/office/drawing/2014/main" id="{27846CAF-F124-EA01-408C-8534C95E03EE}"/>
                </a:ext>
              </a:extLst>
            </p:cNvPr>
            <p:cNvSpPr/>
            <p:nvPr/>
          </p:nvSpPr>
          <p:spPr>
            <a:xfrm>
              <a:off x="2800403" y="4055471"/>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48" name="グラフィックス 47" descr="封筒 枠線">
              <a:extLst>
                <a:ext uri="{FF2B5EF4-FFF2-40B4-BE49-F238E27FC236}">
                  <a16:creationId xmlns:a16="http://schemas.microsoft.com/office/drawing/2014/main" id="{00D21AC6-517D-ADCA-52D1-80408CAA55B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12225" y="4067293"/>
              <a:ext cx="158400" cy="158400"/>
            </a:xfrm>
            <a:prstGeom prst="rect">
              <a:avLst/>
            </a:prstGeom>
          </p:spPr>
        </p:pic>
      </p:grpSp>
      <p:sp>
        <p:nvSpPr>
          <p:cNvPr id="151" name="正方形/長方形 150">
            <a:extLst>
              <a:ext uri="{FF2B5EF4-FFF2-40B4-BE49-F238E27FC236}">
                <a16:creationId xmlns:a16="http://schemas.microsoft.com/office/drawing/2014/main" id="{0676972A-90FE-3345-7BB3-FBC870F55B24}"/>
              </a:ext>
            </a:extLst>
          </p:cNvPr>
          <p:cNvSpPr/>
          <p:nvPr/>
        </p:nvSpPr>
        <p:spPr>
          <a:xfrm>
            <a:off x="7816553" y="1948573"/>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75" name="グループ化 74">
            <a:extLst>
              <a:ext uri="{FF2B5EF4-FFF2-40B4-BE49-F238E27FC236}">
                <a16:creationId xmlns:a16="http://schemas.microsoft.com/office/drawing/2014/main" id="{AF6162BE-0FBC-0259-0DF8-64711F49B916}"/>
              </a:ext>
            </a:extLst>
          </p:cNvPr>
          <p:cNvGrpSpPr/>
          <p:nvPr/>
        </p:nvGrpSpPr>
        <p:grpSpPr>
          <a:xfrm>
            <a:off x="3545060" y="4634462"/>
            <a:ext cx="575637" cy="451948"/>
            <a:chOff x="5274238" y="5435536"/>
            <a:chExt cx="439201" cy="345439"/>
          </a:xfrm>
        </p:grpSpPr>
        <p:sp>
          <p:nvSpPr>
            <p:cNvPr id="76" name="フローチャート: 磁気ディスク 75">
              <a:extLst>
                <a:ext uri="{FF2B5EF4-FFF2-40B4-BE49-F238E27FC236}">
                  <a16:creationId xmlns:a16="http://schemas.microsoft.com/office/drawing/2014/main" id="{F54D09A9-BC57-F4EF-0417-BB118F9130A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endParaRPr kumimoji="1" lang="en-US" altLang="ja-JP" sz="500" b="1" dirty="0">
                <a:solidFill>
                  <a:srgbClr val="000000"/>
                </a:solidFill>
                <a:latin typeface="+mn-ea"/>
              </a:endParaRPr>
            </a:p>
            <a:p>
              <a:pPr algn="ctr"/>
              <a:r>
                <a:rPr kumimoji="1" lang="en-US" altLang="ja-JP" sz="500" b="1" dirty="0" err="1">
                  <a:solidFill>
                    <a:srgbClr val="000000"/>
                  </a:solidFill>
                  <a:latin typeface="+mn-ea"/>
                </a:rPr>
                <a:t>eLTAX</a:t>
              </a:r>
              <a:r>
                <a:rPr kumimoji="1" lang="ja-JP" altLang="en-US" sz="500" b="1" dirty="0">
                  <a:solidFill>
                    <a:srgbClr val="000000"/>
                  </a:solidFill>
                  <a:latin typeface="+mn-ea"/>
                </a:rPr>
                <a:t>審査</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77" name="円弧 76">
              <a:extLst>
                <a:ext uri="{FF2B5EF4-FFF2-40B4-BE49-F238E27FC236}">
                  <a16:creationId xmlns:a16="http://schemas.microsoft.com/office/drawing/2014/main" id="{ADA19B5E-C4F3-E3E6-A0C4-0599C8703CA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wrap="none" rtlCol="0" anchor="ctr"/>
            <a:lstStyle/>
            <a:p>
              <a:pPr algn="ctr"/>
              <a:endParaRPr kumimoji="1" lang="ja-JP" altLang="en-US" dirty="0">
                <a:latin typeface="+mn-ea"/>
              </a:endParaRPr>
            </a:p>
          </p:txBody>
        </p:sp>
        <p:sp>
          <p:nvSpPr>
            <p:cNvPr id="78" name="円弧 77">
              <a:extLst>
                <a:ext uri="{FF2B5EF4-FFF2-40B4-BE49-F238E27FC236}">
                  <a16:creationId xmlns:a16="http://schemas.microsoft.com/office/drawing/2014/main" id="{06B0DADB-D512-8D14-3E35-E5FD9670D03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wrap="none" rtlCol="0" anchor="ctr"/>
            <a:lstStyle/>
            <a:p>
              <a:pPr algn="ctr"/>
              <a:endParaRPr kumimoji="1" lang="ja-JP" altLang="en-US">
                <a:latin typeface="+mn-ea"/>
              </a:endParaRPr>
            </a:p>
          </p:txBody>
        </p:sp>
      </p:grpSp>
      <p:grpSp>
        <p:nvGrpSpPr>
          <p:cNvPr id="25" name="グループ化 24">
            <a:extLst>
              <a:ext uri="{FF2B5EF4-FFF2-40B4-BE49-F238E27FC236}">
                <a16:creationId xmlns:a16="http://schemas.microsoft.com/office/drawing/2014/main" id="{A31C807A-10A7-2939-36BA-50058FD554A9}"/>
              </a:ext>
            </a:extLst>
          </p:cNvPr>
          <p:cNvGrpSpPr/>
          <p:nvPr/>
        </p:nvGrpSpPr>
        <p:grpSpPr>
          <a:xfrm>
            <a:off x="7044239" y="1529384"/>
            <a:ext cx="1120920" cy="260934"/>
            <a:chOff x="7044239" y="1529384"/>
            <a:chExt cx="1120920" cy="260934"/>
          </a:xfrm>
        </p:grpSpPr>
        <p:sp>
          <p:nvSpPr>
            <p:cNvPr id="152" name="正方形/長方形 151">
              <a:extLst>
                <a:ext uri="{FF2B5EF4-FFF2-40B4-BE49-F238E27FC236}">
                  <a16:creationId xmlns:a16="http://schemas.microsoft.com/office/drawing/2014/main" id="{11EDA4A8-D78F-05AB-1CC7-B55BDADA1764}"/>
                </a:ext>
              </a:extLst>
            </p:cNvPr>
            <p:cNvSpPr/>
            <p:nvPr/>
          </p:nvSpPr>
          <p:spPr>
            <a:xfrm>
              <a:off x="7044239" y="1529384"/>
              <a:ext cx="515071"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rgbClr val="000000"/>
                  </a:solidFill>
                  <a:latin typeface="游ゴシック" panose="020B0400000000000000" pitchFamily="50" charset="-128"/>
                  <a:ea typeface="游ゴシック" panose="020B0400000000000000" pitchFamily="50" charset="-128"/>
                </a:rPr>
                <a:t>各種通知書</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ja-JP" altLang="en-US" sz="500" b="1" dirty="0">
                  <a:solidFill>
                    <a:srgbClr val="000000"/>
                  </a:solidFill>
                  <a:latin typeface="游ゴシック" panose="020B0400000000000000" pitchFamily="50" charset="-128"/>
                  <a:ea typeface="游ゴシック" panose="020B0400000000000000" pitchFamily="50" charset="-128"/>
                </a:rPr>
                <a:t>納付書</a:t>
              </a:r>
            </a:p>
          </p:txBody>
        </p:sp>
        <p:cxnSp>
          <p:nvCxnSpPr>
            <p:cNvPr id="155" name="直線矢印コネクタ 154">
              <a:extLst>
                <a:ext uri="{FF2B5EF4-FFF2-40B4-BE49-F238E27FC236}">
                  <a16:creationId xmlns:a16="http://schemas.microsoft.com/office/drawing/2014/main" id="{487A0952-E11E-C7CC-6947-C8F279103ECD}"/>
                </a:ext>
              </a:extLst>
            </p:cNvPr>
            <p:cNvCxnSpPr>
              <a:cxnSpLocks/>
              <a:stCxn id="84" idx="3"/>
            </p:cNvCxnSpPr>
            <p:nvPr/>
          </p:nvCxnSpPr>
          <p:spPr>
            <a:xfrm>
              <a:off x="7757763" y="1659851"/>
              <a:ext cx="40739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pic>
          <p:nvPicPr>
            <p:cNvPr id="84" name="グラフィックス 83" descr="紙 枠線">
              <a:extLst>
                <a:ext uri="{FF2B5EF4-FFF2-40B4-BE49-F238E27FC236}">
                  <a16:creationId xmlns:a16="http://schemas.microsoft.com/office/drawing/2014/main" id="{17D5A53F-F292-3A8F-BB7C-CD1D6D8002A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496829" y="1529384"/>
              <a:ext cx="260934" cy="260934"/>
            </a:xfrm>
            <a:prstGeom prst="rect">
              <a:avLst/>
            </a:prstGeom>
          </p:spPr>
        </p:pic>
      </p:grpSp>
      <p:grpSp>
        <p:nvGrpSpPr>
          <p:cNvPr id="94" name="グループ化 93">
            <a:extLst>
              <a:ext uri="{FF2B5EF4-FFF2-40B4-BE49-F238E27FC236}">
                <a16:creationId xmlns:a16="http://schemas.microsoft.com/office/drawing/2014/main" id="{9AB558AF-20CB-7674-86A6-52D05F657E16}"/>
              </a:ext>
            </a:extLst>
          </p:cNvPr>
          <p:cNvGrpSpPr/>
          <p:nvPr/>
        </p:nvGrpSpPr>
        <p:grpSpPr>
          <a:xfrm>
            <a:off x="6599778" y="2195447"/>
            <a:ext cx="595884" cy="468750"/>
            <a:chOff x="2420174" y="2805910"/>
            <a:chExt cx="595884" cy="468750"/>
          </a:xfrm>
        </p:grpSpPr>
        <p:pic>
          <p:nvPicPr>
            <p:cNvPr id="95" name="グラフィックス 94" descr="ユーザー 枠線">
              <a:extLst>
                <a:ext uri="{FF2B5EF4-FFF2-40B4-BE49-F238E27FC236}">
                  <a16:creationId xmlns:a16="http://schemas.microsoft.com/office/drawing/2014/main" id="{A27B7A10-16A2-F94C-EC47-3FED1138F3F7}"/>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2465004" y="2855580"/>
              <a:ext cx="151195" cy="152701"/>
            </a:xfrm>
            <a:prstGeom prst="rect">
              <a:avLst/>
            </a:prstGeom>
          </p:spPr>
        </p:pic>
        <p:sp>
          <p:nvSpPr>
            <p:cNvPr id="96" name="四角形: 角を丸くする 95">
              <a:extLst>
                <a:ext uri="{FF2B5EF4-FFF2-40B4-BE49-F238E27FC236}">
                  <a16:creationId xmlns:a16="http://schemas.microsoft.com/office/drawing/2014/main" id="{141C1406-D59A-6C0A-A61C-82CFEB5769B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納付書発行</a:t>
              </a:r>
            </a:p>
          </p:txBody>
        </p:sp>
      </p:grpSp>
      <p:grpSp>
        <p:nvGrpSpPr>
          <p:cNvPr id="97" name="グループ化 96">
            <a:extLst>
              <a:ext uri="{FF2B5EF4-FFF2-40B4-BE49-F238E27FC236}">
                <a16:creationId xmlns:a16="http://schemas.microsoft.com/office/drawing/2014/main" id="{70B556BE-1C94-86AD-9BE4-46E31A79297C}"/>
              </a:ext>
            </a:extLst>
          </p:cNvPr>
          <p:cNvGrpSpPr/>
          <p:nvPr/>
        </p:nvGrpSpPr>
        <p:grpSpPr>
          <a:xfrm>
            <a:off x="6609902" y="4634462"/>
            <a:ext cx="575637" cy="451948"/>
            <a:chOff x="5274238" y="5435536"/>
            <a:chExt cx="439201" cy="345439"/>
          </a:xfrm>
        </p:grpSpPr>
        <p:sp>
          <p:nvSpPr>
            <p:cNvPr id="98" name="フローチャート: 磁気ディスク 97">
              <a:extLst>
                <a:ext uri="{FF2B5EF4-FFF2-40B4-BE49-F238E27FC236}">
                  <a16:creationId xmlns:a16="http://schemas.microsoft.com/office/drawing/2014/main" id="{FC8B9AD6-0577-D842-D572-C5EE116D791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99" name="円弧 98">
              <a:extLst>
                <a:ext uri="{FF2B5EF4-FFF2-40B4-BE49-F238E27FC236}">
                  <a16:creationId xmlns:a16="http://schemas.microsoft.com/office/drawing/2014/main" id="{9E9EEB5E-3182-BC89-2783-1D7F913A8CC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00" name="円弧 99">
              <a:extLst>
                <a:ext uri="{FF2B5EF4-FFF2-40B4-BE49-F238E27FC236}">
                  <a16:creationId xmlns:a16="http://schemas.microsoft.com/office/drawing/2014/main" id="{661FF9AD-6C83-6AC6-5044-45CD932EC76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01" name="直線矢印コネクタ 100">
            <a:extLst>
              <a:ext uri="{FF2B5EF4-FFF2-40B4-BE49-F238E27FC236}">
                <a16:creationId xmlns:a16="http://schemas.microsoft.com/office/drawing/2014/main" id="{83EEC6CB-279E-D448-CB56-9F1858B85F31}"/>
              </a:ext>
            </a:extLst>
          </p:cNvPr>
          <p:cNvCxnSpPr>
            <a:cxnSpLocks/>
            <a:stCxn id="98" idx="1"/>
            <a:endCxn id="96" idx="2"/>
          </p:cNvCxnSpPr>
          <p:nvPr/>
        </p:nvCxnSpPr>
        <p:spPr>
          <a:xfrm flipH="1" flipV="1">
            <a:off x="6897720" y="2664197"/>
            <a:ext cx="1299" cy="19702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4" name="正方形/長方形 103">
            <a:extLst>
              <a:ext uri="{FF2B5EF4-FFF2-40B4-BE49-F238E27FC236}">
                <a16:creationId xmlns:a16="http://schemas.microsoft.com/office/drawing/2014/main" id="{D5113611-EF9E-D2BA-5D06-75602E517574}"/>
              </a:ext>
            </a:extLst>
          </p:cNvPr>
          <p:cNvSpPr/>
          <p:nvPr/>
        </p:nvSpPr>
        <p:spPr>
          <a:xfrm>
            <a:off x="8012159" y="207343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発送して終了</a:t>
            </a:r>
          </a:p>
        </p:txBody>
      </p:sp>
      <p:pic>
        <p:nvPicPr>
          <p:cNvPr id="107" name="グラフィックス 106" descr="紙 枠線">
            <a:extLst>
              <a:ext uri="{FF2B5EF4-FFF2-40B4-BE49-F238E27FC236}">
                <a16:creationId xmlns:a16="http://schemas.microsoft.com/office/drawing/2014/main" id="{E85AE148-1150-70A7-7775-50B11D3CC9A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174000" y="2798969"/>
            <a:ext cx="307340" cy="307340"/>
          </a:xfrm>
          <a:prstGeom prst="rect">
            <a:avLst/>
          </a:prstGeom>
        </p:spPr>
      </p:pic>
      <p:cxnSp>
        <p:nvCxnSpPr>
          <p:cNvPr id="108" name="直線矢印コネクタ 36">
            <a:extLst>
              <a:ext uri="{FF2B5EF4-FFF2-40B4-BE49-F238E27FC236}">
                <a16:creationId xmlns:a16="http://schemas.microsoft.com/office/drawing/2014/main" id="{C6E51069-D62A-9973-9439-BE5F5EBE1BFC}"/>
              </a:ext>
            </a:extLst>
          </p:cNvPr>
          <p:cNvCxnSpPr>
            <a:cxnSpLocks/>
          </p:cNvCxnSpPr>
          <p:nvPr/>
        </p:nvCxnSpPr>
        <p:spPr>
          <a:xfrm rot="16200000" flipH="1">
            <a:off x="1983855" y="2700734"/>
            <a:ext cx="288119" cy="215044"/>
          </a:xfrm>
          <a:prstGeom prst="curvedConnector3">
            <a:avLst>
              <a:gd name="adj1" fmla="val 99589"/>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9" name="正方形/長方形 108">
            <a:extLst>
              <a:ext uri="{FF2B5EF4-FFF2-40B4-BE49-F238E27FC236}">
                <a16:creationId xmlns:a16="http://schemas.microsoft.com/office/drawing/2014/main" id="{DB27A7C9-5328-91B6-552B-2A94A3E6EAC7}"/>
              </a:ext>
            </a:extLst>
          </p:cNvPr>
          <p:cNvSpPr/>
          <p:nvPr/>
        </p:nvSpPr>
        <p:spPr>
          <a:xfrm>
            <a:off x="1918529" y="3051942"/>
            <a:ext cx="54558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年金特別徴収税額決定通知書</a:t>
            </a:r>
          </a:p>
          <a:p>
            <a:r>
              <a:rPr kumimoji="1" lang="ja-JP" altLang="en-US" sz="500" b="1" dirty="0">
                <a:solidFill>
                  <a:srgbClr val="000000"/>
                </a:solidFill>
                <a:latin typeface="+mn-ea"/>
              </a:rPr>
              <a:t>年金仮特別徴収の停止通知書</a:t>
            </a:r>
          </a:p>
          <a:p>
            <a:r>
              <a:rPr kumimoji="1" lang="ja-JP" altLang="en-US" sz="500" b="1" dirty="0">
                <a:solidFill>
                  <a:srgbClr val="000000"/>
                </a:solidFill>
                <a:latin typeface="+mn-ea"/>
              </a:rPr>
              <a:t>発送者一覧</a:t>
            </a:r>
          </a:p>
          <a:p>
            <a:r>
              <a:rPr kumimoji="1" lang="ja-JP" altLang="en-US" sz="500" b="1" dirty="0">
                <a:solidFill>
                  <a:srgbClr val="000000"/>
                </a:solidFill>
                <a:latin typeface="+mn-ea"/>
              </a:rPr>
              <a:t>年金特別徴収納税</a:t>
            </a:r>
            <a:r>
              <a:rPr kumimoji="1" lang="en-US" altLang="ja-JP" sz="500" b="1" dirty="0">
                <a:solidFill>
                  <a:srgbClr val="000000"/>
                </a:solidFill>
                <a:latin typeface="+mn-ea"/>
              </a:rPr>
              <a:t>(</a:t>
            </a:r>
            <a:r>
              <a:rPr kumimoji="1" lang="ja-JP" altLang="en-US" sz="500" b="1" dirty="0">
                <a:solidFill>
                  <a:srgbClr val="000000"/>
                </a:solidFill>
                <a:latin typeface="+mn-ea"/>
              </a:rPr>
              <a:t>決定・変更</a:t>
            </a:r>
            <a:r>
              <a:rPr kumimoji="1" lang="en-US" altLang="ja-JP" sz="500" b="1" dirty="0">
                <a:solidFill>
                  <a:srgbClr val="000000"/>
                </a:solidFill>
                <a:latin typeface="+mn-ea"/>
              </a:rPr>
              <a:t>)</a:t>
            </a:r>
            <a:r>
              <a:rPr kumimoji="1" lang="ja-JP" altLang="en-US" sz="500" b="1" dirty="0">
                <a:solidFill>
                  <a:srgbClr val="000000"/>
                </a:solidFill>
                <a:latin typeface="+mn-ea"/>
              </a:rPr>
              <a:t>通知書</a:t>
            </a:r>
            <a:r>
              <a:rPr kumimoji="1" lang="en-US" altLang="ja-JP" sz="500" b="1" dirty="0">
                <a:solidFill>
                  <a:srgbClr val="000000"/>
                </a:solidFill>
                <a:latin typeface="+mn-ea"/>
              </a:rPr>
              <a:t>(</a:t>
            </a:r>
            <a:r>
              <a:rPr kumimoji="1" lang="ja-JP" altLang="en-US" sz="500" b="1" dirty="0">
                <a:solidFill>
                  <a:srgbClr val="000000"/>
                </a:solidFill>
                <a:latin typeface="+mn-ea"/>
              </a:rPr>
              <a:t>当初、更正分</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cxnSp>
        <p:nvCxnSpPr>
          <p:cNvPr id="111" name="直線矢印コネクタ 36">
            <a:extLst>
              <a:ext uri="{FF2B5EF4-FFF2-40B4-BE49-F238E27FC236}">
                <a16:creationId xmlns:a16="http://schemas.microsoft.com/office/drawing/2014/main" id="{66381E50-6EE3-D72F-ACD3-FA5E6B9C0BD0}"/>
              </a:ext>
            </a:extLst>
          </p:cNvPr>
          <p:cNvCxnSpPr>
            <a:cxnSpLocks/>
            <a:stCxn id="107" idx="3"/>
          </p:cNvCxnSpPr>
          <p:nvPr/>
        </p:nvCxnSpPr>
        <p:spPr>
          <a:xfrm flipV="1">
            <a:off x="2481340" y="2948961"/>
            <a:ext cx="1351538" cy="367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22" name="直線矢印コネクタ 121">
            <a:extLst>
              <a:ext uri="{FF2B5EF4-FFF2-40B4-BE49-F238E27FC236}">
                <a16:creationId xmlns:a16="http://schemas.microsoft.com/office/drawing/2014/main" id="{49D59D0A-4D50-E3BE-F499-4FFAA4486C73}"/>
              </a:ext>
            </a:extLst>
          </p:cNvPr>
          <p:cNvCxnSpPr>
            <a:cxnSpLocks/>
            <a:stCxn id="47" idx="6"/>
            <a:endCxn id="96" idx="1"/>
          </p:cNvCxnSpPr>
          <p:nvPr/>
        </p:nvCxnSpPr>
        <p:spPr>
          <a:xfrm>
            <a:off x="3985878" y="2429822"/>
            <a:ext cx="261390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6" name="グループ化 135">
            <a:extLst>
              <a:ext uri="{FF2B5EF4-FFF2-40B4-BE49-F238E27FC236}">
                <a16:creationId xmlns:a16="http://schemas.microsoft.com/office/drawing/2014/main" id="{4613B2C7-F8CF-D48C-026C-D9FB41EF53E1}"/>
              </a:ext>
            </a:extLst>
          </p:cNvPr>
          <p:cNvGrpSpPr/>
          <p:nvPr/>
        </p:nvGrpSpPr>
        <p:grpSpPr>
          <a:xfrm>
            <a:off x="7054890" y="5033174"/>
            <a:ext cx="752658" cy="404654"/>
            <a:chOff x="2261244" y="4907280"/>
            <a:chExt cx="752658" cy="404654"/>
          </a:xfrm>
        </p:grpSpPr>
        <p:cxnSp>
          <p:nvCxnSpPr>
            <p:cNvPr id="137" name="直線矢印コネクタ 136">
              <a:extLst>
                <a:ext uri="{FF2B5EF4-FFF2-40B4-BE49-F238E27FC236}">
                  <a16:creationId xmlns:a16="http://schemas.microsoft.com/office/drawing/2014/main" id="{4B81E33E-2596-8709-C527-99D4D7E9C424}"/>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8" name="グループ化 137">
              <a:extLst>
                <a:ext uri="{FF2B5EF4-FFF2-40B4-BE49-F238E27FC236}">
                  <a16:creationId xmlns:a16="http://schemas.microsoft.com/office/drawing/2014/main" id="{B31BBF7B-D7A6-8B42-3487-2C00F06E082B}"/>
                </a:ext>
              </a:extLst>
            </p:cNvPr>
            <p:cNvGrpSpPr/>
            <p:nvPr/>
          </p:nvGrpSpPr>
          <p:grpSpPr>
            <a:xfrm>
              <a:off x="2383864" y="5013166"/>
              <a:ext cx="69614" cy="298768"/>
              <a:chOff x="2439407" y="2962964"/>
              <a:chExt cx="69614" cy="428983"/>
            </a:xfrm>
          </p:grpSpPr>
          <p:cxnSp>
            <p:nvCxnSpPr>
              <p:cNvPr id="140" name="直線コネクタ 139">
                <a:extLst>
                  <a:ext uri="{FF2B5EF4-FFF2-40B4-BE49-F238E27FC236}">
                    <a16:creationId xmlns:a16="http://schemas.microsoft.com/office/drawing/2014/main" id="{C4232AF6-E48C-9323-488B-182D06C8BBE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1" name="直線コネクタ 140">
                <a:extLst>
                  <a:ext uri="{FF2B5EF4-FFF2-40B4-BE49-F238E27FC236}">
                    <a16:creationId xmlns:a16="http://schemas.microsoft.com/office/drawing/2014/main" id="{D76423AE-5D4C-CD85-C9FF-37C782ABE852}"/>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3" name="直線コネクタ 142">
                <a:extLst>
                  <a:ext uri="{FF2B5EF4-FFF2-40B4-BE49-F238E27FC236}">
                    <a16:creationId xmlns:a16="http://schemas.microsoft.com/office/drawing/2014/main" id="{25F37325-7A9B-BE39-1DA5-35C85D9C61E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9" name="正方形/長方形 138">
              <a:extLst>
                <a:ext uri="{FF2B5EF4-FFF2-40B4-BE49-F238E27FC236}">
                  <a16:creationId xmlns:a16="http://schemas.microsoft.com/office/drawing/2014/main" id="{CC5E6E6B-9E20-8877-1729-0BAAF4CF6154}"/>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sp>
        <p:nvSpPr>
          <p:cNvPr id="144" name="正方形/長方形 143">
            <a:extLst>
              <a:ext uri="{FF2B5EF4-FFF2-40B4-BE49-F238E27FC236}">
                <a16:creationId xmlns:a16="http://schemas.microsoft.com/office/drawing/2014/main" id="{CE8D3E5F-F714-2BE6-E005-AF752B2E3DB8}"/>
              </a:ext>
            </a:extLst>
          </p:cNvPr>
          <p:cNvSpPr/>
          <p:nvPr/>
        </p:nvSpPr>
        <p:spPr>
          <a:xfrm>
            <a:off x="3338171" y="201386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送付</a:t>
            </a:r>
          </a:p>
        </p:txBody>
      </p:sp>
      <p:cxnSp>
        <p:nvCxnSpPr>
          <p:cNvPr id="3" name="直線矢印コネクタ 2">
            <a:extLst>
              <a:ext uri="{FF2B5EF4-FFF2-40B4-BE49-F238E27FC236}">
                <a16:creationId xmlns:a16="http://schemas.microsoft.com/office/drawing/2014/main" id="{6EE75008-BE40-BB99-3BFB-1499925CDC75}"/>
              </a:ext>
            </a:extLst>
          </p:cNvPr>
          <p:cNvCxnSpPr>
            <a:cxnSpLocks/>
            <a:stCxn id="19" idx="6"/>
            <a:endCxn id="35" idx="1"/>
          </p:cNvCxnSpPr>
          <p:nvPr/>
        </p:nvCxnSpPr>
        <p:spPr>
          <a:xfrm>
            <a:off x="1222936" y="2429822"/>
            <a:ext cx="35731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D4D36597-C3FA-C6EA-6D04-AD482685E866}"/>
              </a:ext>
            </a:extLst>
          </p:cNvPr>
          <p:cNvGrpSpPr/>
          <p:nvPr/>
        </p:nvGrpSpPr>
        <p:grpSpPr>
          <a:xfrm>
            <a:off x="1580250" y="2195447"/>
            <a:ext cx="595884" cy="468750"/>
            <a:chOff x="2420174" y="2805910"/>
            <a:chExt cx="595884" cy="468750"/>
          </a:xfrm>
        </p:grpSpPr>
        <p:pic>
          <p:nvPicPr>
            <p:cNvPr id="34" name="グラフィックス 33" descr="ユーザー 枠線">
              <a:extLst>
                <a:ext uri="{FF2B5EF4-FFF2-40B4-BE49-F238E27FC236}">
                  <a16:creationId xmlns:a16="http://schemas.microsoft.com/office/drawing/2014/main" id="{EEC6EEE9-773E-CB31-E4D9-C6E1C502FB05}"/>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2465004" y="2855580"/>
              <a:ext cx="151195" cy="152701"/>
            </a:xfrm>
            <a:prstGeom prst="rect">
              <a:avLst/>
            </a:prstGeom>
          </p:spPr>
        </p:pic>
        <p:sp>
          <p:nvSpPr>
            <p:cNvPr id="35" name="四角形: 角を丸くする 34">
              <a:extLst>
                <a:ext uri="{FF2B5EF4-FFF2-40B4-BE49-F238E27FC236}">
                  <a16:creationId xmlns:a16="http://schemas.microsoft.com/office/drawing/2014/main" id="{CB7F9E03-FE4A-D265-9272-402EE184808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zh-TW" altLang="en-US" sz="500" b="1" dirty="0">
                  <a:solidFill>
                    <a:srgbClr val="000000"/>
                  </a:solidFill>
                  <a:latin typeface="游ゴシック" panose="020B0400000000000000" pitchFamily="50" charset="-128"/>
                  <a:ea typeface="游ゴシック" panose="020B0400000000000000" pitchFamily="50" charset="-128"/>
                </a:rPr>
                <a:t>年金特別徴収</a:t>
              </a:r>
              <a:endParaRPr kumimoji="1" lang="en-US" altLang="zh-TW" sz="500" b="1" dirty="0">
                <a:solidFill>
                  <a:srgbClr val="000000"/>
                </a:solidFill>
                <a:latin typeface="游ゴシック" panose="020B0400000000000000" pitchFamily="50" charset="-128"/>
                <a:ea typeface="游ゴシック" panose="020B0400000000000000" pitchFamily="50" charset="-128"/>
              </a:endParaRPr>
            </a:p>
            <a:p>
              <a:pPr algn="ctr"/>
              <a:r>
                <a:rPr kumimoji="1" lang="ja-JP" altLang="en-US" sz="500" b="1" dirty="0">
                  <a:solidFill>
                    <a:srgbClr val="000000"/>
                  </a:solidFill>
                  <a:latin typeface="游ゴシック" panose="020B0400000000000000" pitchFamily="50" charset="-128"/>
                  <a:ea typeface="游ゴシック" panose="020B0400000000000000" pitchFamily="50" charset="-128"/>
                </a:rPr>
                <a:t>通知書等</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pPr algn="ctr"/>
              <a:r>
                <a:rPr kumimoji="1" lang="ja-JP" altLang="en-US" sz="500" b="1" dirty="0">
                  <a:solidFill>
                    <a:srgbClr val="000000"/>
                  </a:solidFill>
                  <a:latin typeface="游ゴシック" panose="020B0400000000000000" pitchFamily="50" charset="-128"/>
                  <a:ea typeface="游ゴシック" panose="020B0400000000000000" pitchFamily="50" charset="-128"/>
                </a:rPr>
                <a:t>作成・出力</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p:txBody>
        </p:sp>
      </p:grpSp>
      <p:grpSp>
        <p:nvGrpSpPr>
          <p:cNvPr id="36" name="グループ化 35">
            <a:extLst>
              <a:ext uri="{FF2B5EF4-FFF2-40B4-BE49-F238E27FC236}">
                <a16:creationId xmlns:a16="http://schemas.microsoft.com/office/drawing/2014/main" id="{F7CFFEF6-2DFF-B859-555F-995DA88FD5F7}"/>
              </a:ext>
            </a:extLst>
          </p:cNvPr>
          <p:cNvGrpSpPr/>
          <p:nvPr/>
        </p:nvGrpSpPr>
        <p:grpSpPr>
          <a:xfrm>
            <a:off x="1590374" y="4634462"/>
            <a:ext cx="575637" cy="451948"/>
            <a:chOff x="5274238" y="5435536"/>
            <a:chExt cx="439201" cy="345439"/>
          </a:xfrm>
        </p:grpSpPr>
        <p:sp>
          <p:nvSpPr>
            <p:cNvPr id="38" name="フローチャート: 磁気ディスク 37">
              <a:extLst>
                <a:ext uri="{FF2B5EF4-FFF2-40B4-BE49-F238E27FC236}">
                  <a16:creationId xmlns:a16="http://schemas.microsoft.com/office/drawing/2014/main" id="{F93494D0-10AB-014B-97A8-C1353BC3FE7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39" name="円弧 38">
              <a:extLst>
                <a:ext uri="{FF2B5EF4-FFF2-40B4-BE49-F238E27FC236}">
                  <a16:creationId xmlns:a16="http://schemas.microsoft.com/office/drawing/2014/main" id="{324BB2BF-1738-B40A-FF22-B2D500EF15E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0" name="円弧 39">
              <a:extLst>
                <a:ext uri="{FF2B5EF4-FFF2-40B4-BE49-F238E27FC236}">
                  <a16:creationId xmlns:a16="http://schemas.microsoft.com/office/drawing/2014/main" id="{7DC7A840-8847-ED4A-0A76-6BDAA345C80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1" name="グループ化 40">
            <a:extLst>
              <a:ext uri="{FF2B5EF4-FFF2-40B4-BE49-F238E27FC236}">
                <a16:creationId xmlns:a16="http://schemas.microsoft.com/office/drawing/2014/main" id="{7CE653ED-1E4C-F280-17EC-EBF988E109CE}"/>
              </a:ext>
            </a:extLst>
          </p:cNvPr>
          <p:cNvGrpSpPr/>
          <p:nvPr/>
        </p:nvGrpSpPr>
        <p:grpSpPr>
          <a:xfrm>
            <a:off x="2029104" y="5033706"/>
            <a:ext cx="752658" cy="404654"/>
            <a:chOff x="2261244" y="4907280"/>
            <a:chExt cx="752658" cy="404654"/>
          </a:xfrm>
        </p:grpSpPr>
        <p:cxnSp>
          <p:nvCxnSpPr>
            <p:cNvPr id="42" name="直線矢印コネクタ 41">
              <a:extLst>
                <a:ext uri="{FF2B5EF4-FFF2-40B4-BE49-F238E27FC236}">
                  <a16:creationId xmlns:a16="http://schemas.microsoft.com/office/drawing/2014/main" id="{2A511DEF-00DE-0CD6-DEF3-EC2F7350E753}"/>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83D7E4BF-C8A7-979C-A8F0-5A5F715655CF}"/>
                </a:ext>
              </a:extLst>
            </p:cNvPr>
            <p:cNvGrpSpPr/>
            <p:nvPr/>
          </p:nvGrpSpPr>
          <p:grpSpPr>
            <a:xfrm>
              <a:off x="2383864" y="5013166"/>
              <a:ext cx="69614" cy="298768"/>
              <a:chOff x="2439407" y="2962964"/>
              <a:chExt cx="69614" cy="428983"/>
            </a:xfrm>
          </p:grpSpPr>
          <p:cxnSp>
            <p:nvCxnSpPr>
              <p:cNvPr id="70" name="直線コネクタ 69">
                <a:extLst>
                  <a:ext uri="{FF2B5EF4-FFF2-40B4-BE49-F238E27FC236}">
                    <a16:creationId xmlns:a16="http://schemas.microsoft.com/office/drawing/2014/main" id="{E09DB111-6001-4A43-28E3-9176634FC64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1DD0A764-4D9C-CEDB-395B-7B694186398E}"/>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508932B7-7FFD-61CB-63AD-7C0EC57E70A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9" name="正方形/長方形 68">
              <a:extLst>
                <a:ext uri="{FF2B5EF4-FFF2-40B4-BE49-F238E27FC236}">
                  <a16:creationId xmlns:a16="http://schemas.microsoft.com/office/drawing/2014/main" id="{623192E2-7BE1-AD6B-1182-5C019B8738C8}"/>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92" name="グループ化 91">
            <a:extLst>
              <a:ext uri="{FF2B5EF4-FFF2-40B4-BE49-F238E27FC236}">
                <a16:creationId xmlns:a16="http://schemas.microsoft.com/office/drawing/2014/main" id="{B1F1BAC2-F644-03F4-D9F6-1F05A32CF98F}"/>
              </a:ext>
            </a:extLst>
          </p:cNvPr>
          <p:cNvGrpSpPr/>
          <p:nvPr/>
        </p:nvGrpSpPr>
        <p:grpSpPr>
          <a:xfrm>
            <a:off x="4337310" y="3324611"/>
            <a:ext cx="306000" cy="306000"/>
            <a:chOff x="2810266" y="3583909"/>
            <a:chExt cx="182044" cy="182044"/>
          </a:xfrm>
        </p:grpSpPr>
        <p:sp>
          <p:nvSpPr>
            <p:cNvPr id="93" name="楕円 92">
              <a:extLst>
                <a:ext uri="{FF2B5EF4-FFF2-40B4-BE49-F238E27FC236}">
                  <a16:creationId xmlns:a16="http://schemas.microsoft.com/office/drawing/2014/main" id="{358B1571-C245-5BC6-6CE5-1A062A98DB11}"/>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112" name="グループ化 111">
              <a:extLst>
                <a:ext uri="{FF2B5EF4-FFF2-40B4-BE49-F238E27FC236}">
                  <a16:creationId xmlns:a16="http://schemas.microsoft.com/office/drawing/2014/main" id="{B6F8DF36-BD26-C713-C49C-864B20285FA3}"/>
                </a:ext>
              </a:extLst>
            </p:cNvPr>
            <p:cNvGrpSpPr/>
            <p:nvPr/>
          </p:nvGrpSpPr>
          <p:grpSpPr>
            <a:xfrm>
              <a:off x="2835232" y="3634549"/>
              <a:ext cx="132113" cy="80765"/>
              <a:chOff x="2601006" y="3678667"/>
              <a:chExt cx="132113" cy="80765"/>
            </a:xfrm>
          </p:grpSpPr>
          <p:sp>
            <p:nvSpPr>
              <p:cNvPr id="113" name="正方形/長方形 112">
                <a:extLst>
                  <a:ext uri="{FF2B5EF4-FFF2-40B4-BE49-F238E27FC236}">
                    <a16:creationId xmlns:a16="http://schemas.microsoft.com/office/drawing/2014/main" id="{C3E5ADB1-5F0F-789B-14BD-1770579B0011}"/>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5" name="二等辺三角形 114">
                <a:extLst>
                  <a:ext uri="{FF2B5EF4-FFF2-40B4-BE49-F238E27FC236}">
                    <a16:creationId xmlns:a16="http://schemas.microsoft.com/office/drawing/2014/main" id="{AC34CC69-48C0-27DC-7B8D-BC4C32F0F603}"/>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6" name="二等辺三角形 115">
                <a:extLst>
                  <a:ext uri="{FF2B5EF4-FFF2-40B4-BE49-F238E27FC236}">
                    <a16:creationId xmlns:a16="http://schemas.microsoft.com/office/drawing/2014/main" id="{FB396379-5BA2-C823-2FC3-B52E9FBA1C25}"/>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17" name="正方形/長方形 116">
                <a:extLst>
                  <a:ext uri="{FF2B5EF4-FFF2-40B4-BE49-F238E27FC236}">
                    <a16:creationId xmlns:a16="http://schemas.microsoft.com/office/drawing/2014/main" id="{819BA9C9-4433-703C-F1BE-79877BA6844B}"/>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156" name="グループ化 155">
            <a:extLst>
              <a:ext uri="{FF2B5EF4-FFF2-40B4-BE49-F238E27FC236}">
                <a16:creationId xmlns:a16="http://schemas.microsoft.com/office/drawing/2014/main" id="{55E0B00E-1DFF-4E58-B712-B2E7B4C60151}"/>
              </a:ext>
            </a:extLst>
          </p:cNvPr>
          <p:cNvGrpSpPr/>
          <p:nvPr/>
        </p:nvGrpSpPr>
        <p:grpSpPr>
          <a:xfrm>
            <a:off x="5830192" y="4634462"/>
            <a:ext cx="575637" cy="451948"/>
            <a:chOff x="5274238" y="5435536"/>
            <a:chExt cx="439201" cy="345439"/>
          </a:xfrm>
        </p:grpSpPr>
        <p:sp>
          <p:nvSpPr>
            <p:cNvPr id="157" name="フローチャート: 磁気ディスク 156">
              <a:extLst>
                <a:ext uri="{FF2B5EF4-FFF2-40B4-BE49-F238E27FC236}">
                  <a16:creationId xmlns:a16="http://schemas.microsoft.com/office/drawing/2014/main" id="{8AB8F62C-0BC3-5FAC-6230-A4641E20748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58" name="円弧 157">
              <a:extLst>
                <a:ext uri="{FF2B5EF4-FFF2-40B4-BE49-F238E27FC236}">
                  <a16:creationId xmlns:a16="http://schemas.microsoft.com/office/drawing/2014/main" id="{02D1FFE5-E9B4-ECB4-FF95-9575F8C8797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61" name="円弧 160">
              <a:extLst>
                <a:ext uri="{FF2B5EF4-FFF2-40B4-BE49-F238E27FC236}">
                  <a16:creationId xmlns:a16="http://schemas.microsoft.com/office/drawing/2014/main" id="{44C684BD-7653-5EE5-3216-42B29B557D0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62" name="グループ化 161">
            <a:extLst>
              <a:ext uri="{FF2B5EF4-FFF2-40B4-BE49-F238E27FC236}">
                <a16:creationId xmlns:a16="http://schemas.microsoft.com/office/drawing/2014/main" id="{6EE8BEBD-594F-62B0-E700-78ABC0080DB8}"/>
              </a:ext>
            </a:extLst>
          </p:cNvPr>
          <p:cNvGrpSpPr/>
          <p:nvPr/>
        </p:nvGrpSpPr>
        <p:grpSpPr>
          <a:xfrm>
            <a:off x="6256983" y="5033706"/>
            <a:ext cx="752658" cy="404654"/>
            <a:chOff x="2261244" y="4907280"/>
            <a:chExt cx="752658" cy="404654"/>
          </a:xfrm>
        </p:grpSpPr>
        <p:cxnSp>
          <p:nvCxnSpPr>
            <p:cNvPr id="163" name="直線矢印コネクタ 162">
              <a:extLst>
                <a:ext uri="{FF2B5EF4-FFF2-40B4-BE49-F238E27FC236}">
                  <a16:creationId xmlns:a16="http://schemas.microsoft.com/office/drawing/2014/main" id="{AA09C5ED-798F-210A-0F10-43EF932A3855}"/>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4" name="グループ化 163">
              <a:extLst>
                <a:ext uri="{FF2B5EF4-FFF2-40B4-BE49-F238E27FC236}">
                  <a16:creationId xmlns:a16="http://schemas.microsoft.com/office/drawing/2014/main" id="{EC32EDAE-F802-9701-5373-883B29354432}"/>
                </a:ext>
              </a:extLst>
            </p:cNvPr>
            <p:cNvGrpSpPr/>
            <p:nvPr/>
          </p:nvGrpSpPr>
          <p:grpSpPr>
            <a:xfrm>
              <a:off x="2383864" y="5013166"/>
              <a:ext cx="69614" cy="298768"/>
              <a:chOff x="2439407" y="2962964"/>
              <a:chExt cx="69614" cy="428983"/>
            </a:xfrm>
          </p:grpSpPr>
          <p:cxnSp>
            <p:nvCxnSpPr>
              <p:cNvPr id="166" name="直線コネクタ 165">
                <a:extLst>
                  <a:ext uri="{FF2B5EF4-FFF2-40B4-BE49-F238E27FC236}">
                    <a16:creationId xmlns:a16="http://schemas.microsoft.com/office/drawing/2014/main" id="{96FA7CDD-01DB-954E-356F-59B9F9EC124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7" name="直線コネクタ 166">
                <a:extLst>
                  <a:ext uri="{FF2B5EF4-FFF2-40B4-BE49-F238E27FC236}">
                    <a16:creationId xmlns:a16="http://schemas.microsoft.com/office/drawing/2014/main" id="{04A9A3E4-76BC-591B-1886-0C56EB8FC40F}"/>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8" name="直線コネクタ 167">
                <a:extLst>
                  <a:ext uri="{FF2B5EF4-FFF2-40B4-BE49-F238E27FC236}">
                    <a16:creationId xmlns:a16="http://schemas.microsoft.com/office/drawing/2014/main" id="{98915AE4-F8ED-1BEC-FCCA-708451435D1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5" name="正方形/長方形 164">
              <a:extLst>
                <a:ext uri="{FF2B5EF4-FFF2-40B4-BE49-F238E27FC236}">
                  <a16:creationId xmlns:a16="http://schemas.microsoft.com/office/drawing/2014/main" id="{10F11D2B-F6C7-BB32-01B1-01C252B3D55A}"/>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20" name="グループ化 19">
            <a:extLst>
              <a:ext uri="{FF2B5EF4-FFF2-40B4-BE49-F238E27FC236}">
                <a16:creationId xmlns:a16="http://schemas.microsoft.com/office/drawing/2014/main" id="{8F6A6CCC-92E7-6A98-6FAB-26FC97EB2C83}"/>
              </a:ext>
            </a:extLst>
          </p:cNvPr>
          <p:cNvGrpSpPr/>
          <p:nvPr/>
        </p:nvGrpSpPr>
        <p:grpSpPr>
          <a:xfrm>
            <a:off x="2499648" y="3867350"/>
            <a:ext cx="1486674" cy="519189"/>
            <a:chOff x="2499648" y="3867350"/>
            <a:chExt cx="1486674" cy="519189"/>
          </a:xfrm>
        </p:grpSpPr>
        <p:pic>
          <p:nvPicPr>
            <p:cNvPr id="180" name="グラフィックス 179" descr="紙 枠線">
              <a:extLst>
                <a:ext uri="{FF2B5EF4-FFF2-40B4-BE49-F238E27FC236}">
                  <a16:creationId xmlns:a16="http://schemas.microsoft.com/office/drawing/2014/main" id="{40E21441-8F88-6FC9-E03D-E700132BD14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978160" y="3867350"/>
              <a:ext cx="260934" cy="260934"/>
            </a:xfrm>
            <a:prstGeom prst="rect">
              <a:avLst/>
            </a:prstGeom>
          </p:spPr>
        </p:pic>
        <p:sp>
          <p:nvSpPr>
            <p:cNvPr id="181" name="正方形/長方形 180">
              <a:extLst>
                <a:ext uri="{FF2B5EF4-FFF2-40B4-BE49-F238E27FC236}">
                  <a16:creationId xmlns:a16="http://schemas.microsoft.com/office/drawing/2014/main" id="{E97A0F05-4AB0-045C-D1D2-3C969204BEB9}"/>
                </a:ext>
              </a:extLst>
            </p:cNvPr>
            <p:cNvSpPr/>
            <p:nvPr/>
          </p:nvSpPr>
          <p:spPr>
            <a:xfrm>
              <a:off x="2499648" y="4104086"/>
              <a:ext cx="1486674"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zh-TW" altLang="en-US" sz="500" b="1" dirty="0">
                  <a:solidFill>
                    <a:srgbClr val="000000"/>
                  </a:solidFill>
                  <a:latin typeface="游ゴシック" panose="020B0400000000000000" pitchFamily="50" charset="-128"/>
                  <a:ea typeface="游ゴシック" panose="020B0400000000000000" pitchFamily="50" charset="-128"/>
                </a:rPr>
                <a:t>年金特別徴収税額通知情報</a:t>
              </a:r>
              <a:r>
                <a:rPr kumimoji="1" lang="en-US" altLang="zh-TW" sz="500" b="1" dirty="0">
                  <a:solidFill>
                    <a:srgbClr val="000000"/>
                  </a:solidFill>
                  <a:latin typeface="游ゴシック" panose="020B0400000000000000" pitchFamily="50" charset="-128"/>
                  <a:ea typeface="游ゴシック" panose="020B0400000000000000" pitchFamily="50" charset="-128"/>
                </a:rPr>
                <a:t>(01</a:t>
              </a:r>
              <a:r>
                <a:rPr kumimoji="1" lang="zh-TW" altLang="en-US" sz="500" b="1" dirty="0">
                  <a:solidFill>
                    <a:srgbClr val="000000"/>
                  </a:solidFill>
                  <a:latin typeface="游ゴシック" panose="020B0400000000000000" pitchFamily="50" charset="-128"/>
                  <a:ea typeface="游ゴシック" panose="020B0400000000000000" pitchFamily="50" charset="-128"/>
                </a:rPr>
                <a:t>通知</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zh-TW" altLang="en-US"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年金特別徴収停止通知情報</a:t>
              </a:r>
              <a:r>
                <a:rPr kumimoji="1" lang="en-US" altLang="zh-TW" sz="500" b="1" dirty="0">
                  <a:solidFill>
                    <a:srgbClr val="000000"/>
                  </a:solidFill>
                  <a:latin typeface="游ゴシック" panose="020B0400000000000000" pitchFamily="50" charset="-128"/>
                  <a:ea typeface="游ゴシック" panose="020B0400000000000000" pitchFamily="50" charset="-128"/>
                </a:rPr>
                <a:t>(41</a:t>
              </a:r>
              <a:r>
                <a:rPr kumimoji="1" lang="zh-TW" altLang="en-US" sz="500" b="1" dirty="0">
                  <a:solidFill>
                    <a:srgbClr val="000000"/>
                  </a:solidFill>
                  <a:latin typeface="游ゴシック" panose="020B0400000000000000" pitchFamily="50" charset="-128"/>
                  <a:ea typeface="游ゴシック" panose="020B0400000000000000" pitchFamily="50" charset="-128"/>
                </a:rPr>
                <a:t>通知</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zh-TW" altLang="en-US"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年金特別徴収税額等変更通知情報</a:t>
              </a:r>
              <a:r>
                <a:rPr kumimoji="1" lang="en-US" altLang="zh-TW" sz="500" b="1" dirty="0">
                  <a:solidFill>
                    <a:srgbClr val="000000"/>
                  </a:solidFill>
                  <a:latin typeface="游ゴシック" panose="020B0400000000000000" pitchFamily="50" charset="-128"/>
                  <a:ea typeface="游ゴシック" panose="020B0400000000000000" pitchFamily="50" charset="-128"/>
                </a:rPr>
                <a:t>(63</a:t>
              </a:r>
              <a:r>
                <a:rPr kumimoji="1" lang="zh-TW" altLang="en-US" sz="500" b="1" dirty="0">
                  <a:solidFill>
                    <a:srgbClr val="000000"/>
                  </a:solidFill>
                  <a:latin typeface="游ゴシック" panose="020B0400000000000000" pitchFamily="50" charset="-128"/>
                  <a:ea typeface="游ゴシック" panose="020B0400000000000000" pitchFamily="50" charset="-128"/>
                </a:rPr>
                <a:t>通知</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p:txBody>
        </p:sp>
        <p:cxnSp>
          <p:nvCxnSpPr>
            <p:cNvPr id="182" name="直線矢印コネクタ 181">
              <a:extLst>
                <a:ext uri="{FF2B5EF4-FFF2-40B4-BE49-F238E27FC236}">
                  <a16:creationId xmlns:a16="http://schemas.microsoft.com/office/drawing/2014/main" id="{45272937-A2BB-D19F-B1AD-B4915B7928F5}"/>
                </a:ext>
              </a:extLst>
            </p:cNvPr>
            <p:cNvCxnSpPr>
              <a:cxnSpLocks/>
              <a:stCxn id="180" idx="3"/>
            </p:cNvCxnSpPr>
            <p:nvPr/>
          </p:nvCxnSpPr>
          <p:spPr>
            <a:xfrm>
              <a:off x="3239094" y="3997817"/>
              <a:ext cx="593784"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5" name="グループ化 4">
            <a:extLst>
              <a:ext uri="{FF2B5EF4-FFF2-40B4-BE49-F238E27FC236}">
                <a16:creationId xmlns:a16="http://schemas.microsoft.com/office/drawing/2014/main" id="{58A0600A-4B25-3377-7491-A23FEF4249A6}"/>
              </a:ext>
            </a:extLst>
          </p:cNvPr>
          <p:cNvGrpSpPr/>
          <p:nvPr/>
        </p:nvGrpSpPr>
        <p:grpSpPr>
          <a:xfrm>
            <a:off x="4456774" y="3794621"/>
            <a:ext cx="728293" cy="513131"/>
            <a:chOff x="4456774" y="3794621"/>
            <a:chExt cx="728293" cy="513131"/>
          </a:xfrm>
        </p:grpSpPr>
        <p:pic>
          <p:nvPicPr>
            <p:cNvPr id="183" name="グラフィックス 182" descr="紙 枠線">
              <a:extLst>
                <a:ext uri="{FF2B5EF4-FFF2-40B4-BE49-F238E27FC236}">
                  <a16:creationId xmlns:a16="http://schemas.microsoft.com/office/drawing/2014/main" id="{683ED5E4-9548-672A-5659-FD46EEBB3CF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924133" y="3794621"/>
              <a:ext cx="260934" cy="260934"/>
            </a:xfrm>
            <a:prstGeom prst="rect">
              <a:avLst/>
            </a:prstGeom>
          </p:spPr>
        </p:pic>
        <p:sp>
          <p:nvSpPr>
            <p:cNvPr id="184" name="正方形/長方形 183">
              <a:extLst>
                <a:ext uri="{FF2B5EF4-FFF2-40B4-BE49-F238E27FC236}">
                  <a16:creationId xmlns:a16="http://schemas.microsoft.com/office/drawing/2014/main" id="{947D3239-F26C-6628-935B-87FBF16A9A06}"/>
                </a:ext>
              </a:extLst>
            </p:cNvPr>
            <p:cNvSpPr/>
            <p:nvPr/>
          </p:nvSpPr>
          <p:spPr>
            <a:xfrm>
              <a:off x="4456774" y="4025299"/>
              <a:ext cx="59997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年金特別徴収税額通知処理結果情報</a:t>
              </a:r>
              <a:r>
                <a:rPr kumimoji="1" lang="en-US" altLang="ja-JP" sz="500" b="1" dirty="0">
                  <a:solidFill>
                    <a:srgbClr val="000000"/>
                  </a:solidFill>
                  <a:latin typeface="+mn-ea"/>
                </a:rPr>
                <a:t>(02</a:t>
              </a:r>
              <a:r>
                <a:rPr kumimoji="1" lang="ja-JP" altLang="en-US" sz="500" b="1" dirty="0">
                  <a:solidFill>
                    <a:srgbClr val="000000"/>
                  </a:solidFill>
                  <a:latin typeface="+mn-ea"/>
                </a:rPr>
                <a:t>通知</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年金特別徴収処理結果情報</a:t>
              </a:r>
              <a:r>
                <a:rPr kumimoji="1" lang="en-US" altLang="ja-JP" sz="500" b="1" dirty="0">
                  <a:solidFill>
                    <a:srgbClr val="000000"/>
                  </a:solidFill>
                  <a:latin typeface="+mn-ea"/>
                </a:rPr>
                <a:t>(22</a:t>
              </a:r>
              <a:r>
                <a:rPr kumimoji="1" lang="ja-JP" altLang="en-US" sz="500" b="1" dirty="0">
                  <a:solidFill>
                    <a:srgbClr val="000000"/>
                  </a:solidFill>
                  <a:latin typeface="+mn-ea"/>
                </a:rPr>
                <a:t>通知</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年金特別徴収停止処理結果情報</a:t>
              </a:r>
              <a:r>
                <a:rPr kumimoji="1" lang="en-US" altLang="ja-JP" sz="500" b="1" dirty="0">
                  <a:solidFill>
                    <a:srgbClr val="000000"/>
                  </a:solidFill>
                  <a:latin typeface="+mn-ea"/>
                </a:rPr>
                <a:t>(42</a:t>
              </a:r>
              <a:r>
                <a:rPr kumimoji="1" lang="ja-JP" altLang="en-US" sz="500" b="1" dirty="0">
                  <a:solidFill>
                    <a:srgbClr val="000000"/>
                  </a:solidFill>
                  <a:latin typeface="+mn-ea"/>
                </a:rPr>
                <a:t>通知</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年金特別徴収税額等変更通知の処理結果情報</a:t>
              </a:r>
              <a:r>
                <a:rPr kumimoji="1" lang="en-US" altLang="ja-JP" sz="500" b="1" dirty="0">
                  <a:solidFill>
                    <a:srgbClr val="000000"/>
                  </a:solidFill>
                  <a:latin typeface="+mn-ea"/>
                </a:rPr>
                <a:t>(64</a:t>
              </a:r>
              <a:r>
                <a:rPr kumimoji="1" lang="ja-JP" altLang="en-US" sz="500" b="1" dirty="0">
                  <a:solidFill>
                    <a:srgbClr val="000000"/>
                  </a:solidFill>
                  <a:latin typeface="+mn-ea"/>
                </a:rPr>
                <a:t>通知</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cxnSp>
          <p:nvCxnSpPr>
            <p:cNvPr id="185" name="直線矢印コネクタ 184">
              <a:extLst>
                <a:ext uri="{FF2B5EF4-FFF2-40B4-BE49-F238E27FC236}">
                  <a16:creationId xmlns:a16="http://schemas.microsoft.com/office/drawing/2014/main" id="{FC37BA14-4B9C-2D06-4515-6801CFC2853F}"/>
                </a:ext>
              </a:extLst>
            </p:cNvPr>
            <p:cNvCxnSpPr>
              <a:cxnSpLocks/>
              <a:endCxn id="183" idx="1"/>
            </p:cNvCxnSpPr>
            <p:nvPr/>
          </p:nvCxnSpPr>
          <p:spPr>
            <a:xfrm>
              <a:off x="4491725" y="3925088"/>
              <a:ext cx="43240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cxnSp>
        <p:nvCxnSpPr>
          <p:cNvPr id="189" name="直線矢印コネクタ 188">
            <a:extLst>
              <a:ext uri="{FF2B5EF4-FFF2-40B4-BE49-F238E27FC236}">
                <a16:creationId xmlns:a16="http://schemas.microsoft.com/office/drawing/2014/main" id="{6B94DE52-FC1E-C1D0-0BD4-BB6ED6A27577}"/>
              </a:ext>
            </a:extLst>
          </p:cNvPr>
          <p:cNvCxnSpPr>
            <a:cxnSpLocks/>
            <a:stCxn id="35" idx="3"/>
            <a:endCxn id="47" idx="2"/>
          </p:cNvCxnSpPr>
          <p:nvPr/>
        </p:nvCxnSpPr>
        <p:spPr>
          <a:xfrm>
            <a:off x="2176134" y="2429822"/>
            <a:ext cx="150374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92" name="直線矢印コネクタ 191">
            <a:extLst>
              <a:ext uri="{FF2B5EF4-FFF2-40B4-BE49-F238E27FC236}">
                <a16:creationId xmlns:a16="http://schemas.microsoft.com/office/drawing/2014/main" id="{86404CB2-6C31-7758-8CC8-1AA8D3F25BF7}"/>
              </a:ext>
            </a:extLst>
          </p:cNvPr>
          <p:cNvCxnSpPr>
            <a:cxnSpLocks/>
            <a:stCxn id="47" idx="6"/>
            <a:endCxn id="93" idx="2"/>
          </p:cNvCxnSpPr>
          <p:nvPr/>
        </p:nvCxnSpPr>
        <p:spPr>
          <a:xfrm>
            <a:off x="3985878" y="2429822"/>
            <a:ext cx="351432" cy="1047789"/>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95" name="直線矢印コネクタ 194">
            <a:extLst>
              <a:ext uri="{FF2B5EF4-FFF2-40B4-BE49-F238E27FC236}">
                <a16:creationId xmlns:a16="http://schemas.microsoft.com/office/drawing/2014/main" id="{89D914E9-36D7-DC1D-2BDE-040D2583E1C6}"/>
              </a:ext>
            </a:extLst>
          </p:cNvPr>
          <p:cNvCxnSpPr>
            <a:cxnSpLocks/>
            <a:stCxn id="93" idx="6"/>
            <a:endCxn id="131" idx="1"/>
          </p:cNvCxnSpPr>
          <p:nvPr/>
        </p:nvCxnSpPr>
        <p:spPr>
          <a:xfrm>
            <a:off x="4643310" y="3477611"/>
            <a:ext cx="117675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1" name="直線矢印コネクタ 200">
            <a:extLst>
              <a:ext uri="{FF2B5EF4-FFF2-40B4-BE49-F238E27FC236}">
                <a16:creationId xmlns:a16="http://schemas.microsoft.com/office/drawing/2014/main" id="{0925396C-9CE2-ACFA-EC6E-25718C37B1DC}"/>
              </a:ext>
            </a:extLst>
          </p:cNvPr>
          <p:cNvCxnSpPr>
            <a:cxnSpLocks/>
            <a:stCxn id="131" idx="2"/>
            <a:endCxn id="157" idx="1"/>
          </p:cNvCxnSpPr>
          <p:nvPr/>
        </p:nvCxnSpPr>
        <p:spPr>
          <a:xfrm>
            <a:off x="6118010" y="3711986"/>
            <a:ext cx="1299" cy="92247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04" name="直線矢印コネクタ 203">
            <a:extLst>
              <a:ext uri="{FF2B5EF4-FFF2-40B4-BE49-F238E27FC236}">
                <a16:creationId xmlns:a16="http://schemas.microsoft.com/office/drawing/2014/main" id="{F2C52D28-9ED1-0354-B72C-362482E161C6}"/>
              </a:ext>
            </a:extLst>
          </p:cNvPr>
          <p:cNvCxnSpPr>
            <a:cxnSpLocks/>
          </p:cNvCxnSpPr>
          <p:nvPr/>
        </p:nvCxnSpPr>
        <p:spPr>
          <a:xfrm flipH="1">
            <a:off x="3649052" y="5071405"/>
            <a:ext cx="339" cy="81213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07" name="直線矢印コネクタ 206">
            <a:extLst>
              <a:ext uri="{FF2B5EF4-FFF2-40B4-BE49-F238E27FC236}">
                <a16:creationId xmlns:a16="http://schemas.microsoft.com/office/drawing/2014/main" id="{870A132E-9595-444D-7DBB-7587369FAEBE}"/>
              </a:ext>
            </a:extLst>
          </p:cNvPr>
          <p:cNvCxnSpPr>
            <a:cxnSpLocks/>
            <a:stCxn id="134" idx="0"/>
          </p:cNvCxnSpPr>
          <p:nvPr/>
        </p:nvCxnSpPr>
        <p:spPr>
          <a:xfrm flipV="1">
            <a:off x="4012711" y="5071405"/>
            <a:ext cx="0" cy="80850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10" name="直線矢印コネクタ 209">
            <a:extLst>
              <a:ext uri="{FF2B5EF4-FFF2-40B4-BE49-F238E27FC236}">
                <a16:creationId xmlns:a16="http://schemas.microsoft.com/office/drawing/2014/main" id="{8677A7D2-318C-1EAC-8E1E-2C4CBFDDD5A4}"/>
              </a:ext>
            </a:extLst>
          </p:cNvPr>
          <p:cNvCxnSpPr>
            <a:cxnSpLocks/>
            <a:stCxn id="76" idx="4"/>
            <a:endCxn id="93" idx="4"/>
          </p:cNvCxnSpPr>
          <p:nvPr/>
        </p:nvCxnSpPr>
        <p:spPr>
          <a:xfrm flipV="1">
            <a:off x="4120697" y="3630611"/>
            <a:ext cx="369613" cy="1229825"/>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42" name="直線矢印コネクタ 241">
            <a:extLst>
              <a:ext uri="{FF2B5EF4-FFF2-40B4-BE49-F238E27FC236}">
                <a16:creationId xmlns:a16="http://schemas.microsoft.com/office/drawing/2014/main" id="{F4DE18E2-DAAC-8BB1-A035-87C2E50BC0C7}"/>
              </a:ext>
            </a:extLst>
          </p:cNvPr>
          <p:cNvCxnSpPr>
            <a:cxnSpLocks/>
            <a:stCxn id="38" idx="1"/>
            <a:endCxn id="35" idx="2"/>
          </p:cNvCxnSpPr>
          <p:nvPr/>
        </p:nvCxnSpPr>
        <p:spPr>
          <a:xfrm flipH="1" flipV="1">
            <a:off x="1878192" y="2664197"/>
            <a:ext cx="1299" cy="19702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2E5DA79B-B5C9-4AC5-0E43-8A68B6FD86C7}"/>
              </a:ext>
            </a:extLst>
          </p:cNvPr>
          <p:cNvGrpSpPr/>
          <p:nvPr/>
        </p:nvGrpSpPr>
        <p:grpSpPr>
          <a:xfrm>
            <a:off x="8012159" y="2276822"/>
            <a:ext cx="306000" cy="306000"/>
            <a:chOff x="547477" y="5946304"/>
            <a:chExt cx="182044" cy="182044"/>
          </a:xfrm>
        </p:grpSpPr>
        <p:sp>
          <p:nvSpPr>
            <p:cNvPr id="30" name="楕円 29">
              <a:extLst>
                <a:ext uri="{FF2B5EF4-FFF2-40B4-BE49-F238E27FC236}">
                  <a16:creationId xmlns:a16="http://schemas.microsoft.com/office/drawing/2014/main" id="{BED7C09D-7FB5-02D1-D5A5-2A6827E07EE5}"/>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7" name="グループ化 36">
              <a:extLst>
                <a:ext uri="{FF2B5EF4-FFF2-40B4-BE49-F238E27FC236}">
                  <a16:creationId xmlns:a16="http://schemas.microsoft.com/office/drawing/2014/main" id="{6E7ABED2-CE8A-DB0C-55D0-F8F18C130326}"/>
                </a:ext>
              </a:extLst>
            </p:cNvPr>
            <p:cNvGrpSpPr/>
            <p:nvPr/>
          </p:nvGrpSpPr>
          <p:grpSpPr>
            <a:xfrm>
              <a:off x="572442" y="5996943"/>
              <a:ext cx="132113" cy="80765"/>
              <a:chOff x="2601006" y="3678667"/>
              <a:chExt cx="132113" cy="80765"/>
            </a:xfrm>
          </p:grpSpPr>
          <p:sp>
            <p:nvSpPr>
              <p:cNvPr id="63" name="正方形/長方形 62">
                <a:extLst>
                  <a:ext uri="{FF2B5EF4-FFF2-40B4-BE49-F238E27FC236}">
                    <a16:creationId xmlns:a16="http://schemas.microsoft.com/office/drawing/2014/main" id="{D32F02E6-796D-58B0-D897-C138ED91C0E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6" name="二等辺三角形 65">
                <a:extLst>
                  <a:ext uri="{FF2B5EF4-FFF2-40B4-BE49-F238E27FC236}">
                    <a16:creationId xmlns:a16="http://schemas.microsoft.com/office/drawing/2014/main" id="{9615FFC8-9AE7-F63C-0450-34C0F4785B5A}"/>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9" name="二等辺三角形 78">
                <a:extLst>
                  <a:ext uri="{FF2B5EF4-FFF2-40B4-BE49-F238E27FC236}">
                    <a16:creationId xmlns:a16="http://schemas.microsoft.com/office/drawing/2014/main" id="{003C4AF1-CBB7-2827-60B6-5C765AAB14F2}"/>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85" name="正方形/長方形 84">
                <a:extLst>
                  <a:ext uri="{FF2B5EF4-FFF2-40B4-BE49-F238E27FC236}">
                    <a16:creationId xmlns:a16="http://schemas.microsoft.com/office/drawing/2014/main" id="{9BCCCD13-2595-206A-D7F3-F9A200D3FC69}"/>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105" name="楕円 104">
            <a:extLst>
              <a:ext uri="{FF2B5EF4-FFF2-40B4-BE49-F238E27FC236}">
                <a16:creationId xmlns:a16="http://schemas.microsoft.com/office/drawing/2014/main" id="{3F608BA1-7CEE-56B4-BF3B-6BBD38A2D3ED}"/>
              </a:ext>
            </a:extLst>
          </p:cNvPr>
          <p:cNvSpPr/>
          <p:nvPr/>
        </p:nvSpPr>
        <p:spPr>
          <a:xfrm>
            <a:off x="6530290" y="3324852"/>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9" name="グループ化 128">
            <a:extLst>
              <a:ext uri="{FF2B5EF4-FFF2-40B4-BE49-F238E27FC236}">
                <a16:creationId xmlns:a16="http://schemas.microsoft.com/office/drawing/2014/main" id="{90185B07-3338-A2C1-5EF8-D5D026484A33}"/>
              </a:ext>
            </a:extLst>
          </p:cNvPr>
          <p:cNvGrpSpPr/>
          <p:nvPr/>
        </p:nvGrpSpPr>
        <p:grpSpPr>
          <a:xfrm>
            <a:off x="5820068" y="3243236"/>
            <a:ext cx="595884" cy="468750"/>
            <a:chOff x="2420174" y="2805910"/>
            <a:chExt cx="595884" cy="468750"/>
          </a:xfrm>
        </p:grpSpPr>
        <p:pic>
          <p:nvPicPr>
            <p:cNvPr id="130" name="グラフィックス 129" descr="ユーザー 枠線">
              <a:extLst>
                <a:ext uri="{FF2B5EF4-FFF2-40B4-BE49-F238E27FC236}">
                  <a16:creationId xmlns:a16="http://schemas.microsoft.com/office/drawing/2014/main" id="{A0879A09-9A99-7FAD-937C-C04A6479EC9F}"/>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2465004" y="2855580"/>
              <a:ext cx="151195" cy="152701"/>
            </a:xfrm>
            <a:prstGeom prst="rect">
              <a:avLst/>
            </a:prstGeom>
          </p:spPr>
        </p:pic>
        <p:sp>
          <p:nvSpPr>
            <p:cNvPr id="131" name="四角形: 角を丸くする 130">
              <a:extLst>
                <a:ext uri="{FF2B5EF4-FFF2-40B4-BE49-F238E27FC236}">
                  <a16:creationId xmlns:a16="http://schemas.microsoft.com/office/drawing/2014/main" id="{FEDE269A-230D-3D12-3FDB-42D75215D87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処理結果</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取込・更新</a:t>
              </a:r>
              <a:endParaRPr kumimoji="1" lang="en-US" altLang="ja-JP" sz="500" b="1" dirty="0">
                <a:solidFill>
                  <a:srgbClr val="000000"/>
                </a:solidFill>
                <a:latin typeface="+mn-ea"/>
              </a:endParaRPr>
            </a:p>
            <a:p>
              <a:pPr algn="ctr"/>
              <a:r>
                <a:rPr kumimoji="1" lang="en-US" altLang="ja-JP" sz="500" b="1" dirty="0">
                  <a:solidFill>
                    <a:srgbClr val="000000"/>
                  </a:solidFill>
                  <a:latin typeface="+mn-ea"/>
                </a:rPr>
                <a:t>(</a:t>
              </a:r>
              <a:r>
                <a:rPr kumimoji="1" lang="en-US" altLang="ja-JP" sz="500" b="1" dirty="0" err="1">
                  <a:solidFill>
                    <a:srgbClr val="000000"/>
                  </a:solidFill>
                  <a:latin typeface="+mn-ea"/>
                </a:rPr>
                <a:t>eLTAX</a:t>
              </a:r>
              <a:r>
                <a:rPr kumimoji="1" lang="ja-JP" altLang="en-US" sz="500" b="1" dirty="0">
                  <a:solidFill>
                    <a:srgbClr val="000000"/>
                  </a:solidFill>
                  <a:latin typeface="+mn-ea"/>
                </a:rPr>
                <a:t>連携</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grpSp>
      <p:grpSp>
        <p:nvGrpSpPr>
          <p:cNvPr id="132" name="グループ化 131">
            <a:extLst>
              <a:ext uri="{FF2B5EF4-FFF2-40B4-BE49-F238E27FC236}">
                <a16:creationId xmlns:a16="http://schemas.microsoft.com/office/drawing/2014/main" id="{F2A6625E-2A16-2290-B113-ACC8A9F0523C}"/>
              </a:ext>
            </a:extLst>
          </p:cNvPr>
          <p:cNvGrpSpPr/>
          <p:nvPr/>
        </p:nvGrpSpPr>
        <p:grpSpPr>
          <a:xfrm>
            <a:off x="3194476" y="5879913"/>
            <a:ext cx="1276805" cy="449892"/>
            <a:chOff x="6954823" y="5133875"/>
            <a:chExt cx="1276805" cy="449892"/>
          </a:xfrm>
        </p:grpSpPr>
        <p:sp>
          <p:nvSpPr>
            <p:cNvPr id="133" name="正方形/長方形 132">
              <a:extLst>
                <a:ext uri="{FF2B5EF4-FFF2-40B4-BE49-F238E27FC236}">
                  <a16:creationId xmlns:a16="http://schemas.microsoft.com/office/drawing/2014/main" id="{E6474827-666A-B4DF-67C0-AD2E0F5EFC50}"/>
                </a:ext>
              </a:extLst>
            </p:cNvPr>
            <p:cNvSpPr/>
            <p:nvPr/>
          </p:nvSpPr>
          <p:spPr>
            <a:xfrm>
              <a:off x="6954823" y="5133875"/>
              <a:ext cx="35966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年金保険者</a:t>
              </a:r>
            </a:p>
          </p:txBody>
        </p:sp>
        <p:sp>
          <p:nvSpPr>
            <p:cNvPr id="134" name="正方形/長方形 133">
              <a:extLst>
                <a:ext uri="{FF2B5EF4-FFF2-40B4-BE49-F238E27FC236}">
                  <a16:creationId xmlns:a16="http://schemas.microsoft.com/office/drawing/2014/main" id="{2917D9A9-FCF2-2092-3652-67A7154C2471}"/>
                </a:ext>
              </a:extLst>
            </p:cNvPr>
            <p:cNvSpPr/>
            <p:nvPr/>
          </p:nvSpPr>
          <p:spPr>
            <a:xfrm>
              <a:off x="7314487" y="5133875"/>
              <a:ext cx="91714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21" name="グループ化 20">
            <a:extLst>
              <a:ext uri="{FF2B5EF4-FFF2-40B4-BE49-F238E27FC236}">
                <a16:creationId xmlns:a16="http://schemas.microsoft.com/office/drawing/2014/main" id="{13D7DAE2-0C14-BF7A-DEAA-530D8275E93F}"/>
              </a:ext>
            </a:extLst>
          </p:cNvPr>
          <p:cNvGrpSpPr/>
          <p:nvPr/>
        </p:nvGrpSpPr>
        <p:grpSpPr>
          <a:xfrm>
            <a:off x="2262047" y="5222290"/>
            <a:ext cx="1486674" cy="517931"/>
            <a:chOff x="2262047" y="5222290"/>
            <a:chExt cx="1486674" cy="517931"/>
          </a:xfrm>
        </p:grpSpPr>
        <p:pic>
          <p:nvPicPr>
            <p:cNvPr id="135" name="グラフィックス 134" descr="紙 枠線">
              <a:extLst>
                <a:ext uri="{FF2B5EF4-FFF2-40B4-BE49-F238E27FC236}">
                  <a16:creationId xmlns:a16="http://schemas.microsoft.com/office/drawing/2014/main" id="{3F015F6F-9313-E3CD-1A14-04167A2577E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740559" y="5222290"/>
              <a:ext cx="260934" cy="260934"/>
            </a:xfrm>
            <a:prstGeom prst="rect">
              <a:avLst/>
            </a:prstGeom>
          </p:spPr>
        </p:pic>
        <p:sp>
          <p:nvSpPr>
            <p:cNvPr id="172" name="正方形/長方形 171">
              <a:extLst>
                <a:ext uri="{FF2B5EF4-FFF2-40B4-BE49-F238E27FC236}">
                  <a16:creationId xmlns:a16="http://schemas.microsoft.com/office/drawing/2014/main" id="{56663FFF-F265-BFAB-788F-460DC1980D12}"/>
                </a:ext>
              </a:extLst>
            </p:cNvPr>
            <p:cNvSpPr/>
            <p:nvPr/>
          </p:nvSpPr>
          <p:spPr>
            <a:xfrm>
              <a:off x="2262047" y="5457768"/>
              <a:ext cx="1486674"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zh-TW" altLang="en-US" sz="500" b="1" dirty="0">
                  <a:solidFill>
                    <a:srgbClr val="000000"/>
                  </a:solidFill>
                  <a:latin typeface="游ゴシック" panose="020B0400000000000000" pitchFamily="50" charset="-128"/>
                  <a:ea typeface="游ゴシック" panose="020B0400000000000000" pitchFamily="50" charset="-128"/>
                </a:rPr>
                <a:t>年金特別徴収税額通知情報</a:t>
              </a:r>
              <a:r>
                <a:rPr kumimoji="1" lang="en-US" altLang="zh-TW" sz="500" b="1" dirty="0">
                  <a:solidFill>
                    <a:srgbClr val="000000"/>
                  </a:solidFill>
                  <a:latin typeface="游ゴシック" panose="020B0400000000000000" pitchFamily="50" charset="-128"/>
                  <a:ea typeface="游ゴシック" panose="020B0400000000000000" pitchFamily="50" charset="-128"/>
                </a:rPr>
                <a:t>(01</a:t>
              </a:r>
              <a:r>
                <a:rPr kumimoji="1" lang="zh-TW" altLang="en-US" sz="500" b="1" dirty="0">
                  <a:solidFill>
                    <a:srgbClr val="000000"/>
                  </a:solidFill>
                  <a:latin typeface="游ゴシック" panose="020B0400000000000000" pitchFamily="50" charset="-128"/>
                  <a:ea typeface="游ゴシック" panose="020B0400000000000000" pitchFamily="50" charset="-128"/>
                </a:rPr>
                <a:t>通知</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zh-TW" altLang="en-US"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年金特別徴収停止通知情報</a:t>
              </a:r>
              <a:r>
                <a:rPr kumimoji="1" lang="en-US" altLang="zh-TW" sz="500" b="1" dirty="0">
                  <a:solidFill>
                    <a:srgbClr val="000000"/>
                  </a:solidFill>
                  <a:latin typeface="游ゴシック" panose="020B0400000000000000" pitchFamily="50" charset="-128"/>
                  <a:ea typeface="游ゴシック" panose="020B0400000000000000" pitchFamily="50" charset="-128"/>
                </a:rPr>
                <a:t>(41</a:t>
              </a:r>
              <a:r>
                <a:rPr kumimoji="1" lang="zh-TW" altLang="en-US" sz="500" b="1" dirty="0">
                  <a:solidFill>
                    <a:srgbClr val="000000"/>
                  </a:solidFill>
                  <a:latin typeface="游ゴシック" panose="020B0400000000000000" pitchFamily="50" charset="-128"/>
                  <a:ea typeface="游ゴシック" panose="020B0400000000000000" pitchFamily="50" charset="-128"/>
                </a:rPr>
                <a:t>通知</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zh-TW" altLang="en-US"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年金特別徴収税額等変更通知情報</a:t>
              </a:r>
              <a:r>
                <a:rPr kumimoji="1" lang="en-US" altLang="zh-TW" sz="500" b="1" dirty="0">
                  <a:solidFill>
                    <a:srgbClr val="000000"/>
                  </a:solidFill>
                  <a:latin typeface="游ゴシック" panose="020B0400000000000000" pitchFamily="50" charset="-128"/>
                  <a:ea typeface="游ゴシック" panose="020B0400000000000000" pitchFamily="50" charset="-128"/>
                </a:rPr>
                <a:t>(63</a:t>
              </a:r>
              <a:r>
                <a:rPr kumimoji="1" lang="zh-TW" altLang="en-US" sz="500" b="1" dirty="0">
                  <a:solidFill>
                    <a:srgbClr val="000000"/>
                  </a:solidFill>
                  <a:latin typeface="游ゴシック" panose="020B0400000000000000" pitchFamily="50" charset="-128"/>
                  <a:ea typeface="游ゴシック" panose="020B0400000000000000" pitchFamily="50" charset="-128"/>
                </a:rPr>
                <a:t>通知</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p:txBody>
        </p:sp>
        <p:cxnSp>
          <p:nvCxnSpPr>
            <p:cNvPr id="186" name="直線矢印コネクタ 185">
              <a:extLst>
                <a:ext uri="{FF2B5EF4-FFF2-40B4-BE49-F238E27FC236}">
                  <a16:creationId xmlns:a16="http://schemas.microsoft.com/office/drawing/2014/main" id="{A54A8C8D-91AC-DB97-F05A-4783B9D5CA7F}"/>
                </a:ext>
              </a:extLst>
            </p:cNvPr>
            <p:cNvCxnSpPr>
              <a:cxnSpLocks/>
              <a:stCxn id="135" idx="3"/>
            </p:cNvCxnSpPr>
            <p:nvPr/>
          </p:nvCxnSpPr>
          <p:spPr>
            <a:xfrm>
              <a:off x="3001493" y="5352757"/>
              <a:ext cx="64755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cxnSp>
        <p:nvCxnSpPr>
          <p:cNvPr id="206" name="直線矢印コネクタ 205">
            <a:extLst>
              <a:ext uri="{FF2B5EF4-FFF2-40B4-BE49-F238E27FC236}">
                <a16:creationId xmlns:a16="http://schemas.microsoft.com/office/drawing/2014/main" id="{97F4C701-FC70-F109-D88A-69CDBEC31104}"/>
              </a:ext>
            </a:extLst>
          </p:cNvPr>
          <p:cNvCxnSpPr>
            <a:cxnSpLocks/>
            <a:stCxn id="47" idx="4"/>
            <a:endCxn id="76" idx="1"/>
          </p:cNvCxnSpPr>
          <p:nvPr/>
        </p:nvCxnSpPr>
        <p:spPr>
          <a:xfrm>
            <a:off x="3832878" y="2582822"/>
            <a:ext cx="1299" cy="205164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16" name="直線矢印コネクタ 215">
            <a:extLst>
              <a:ext uri="{FF2B5EF4-FFF2-40B4-BE49-F238E27FC236}">
                <a16:creationId xmlns:a16="http://schemas.microsoft.com/office/drawing/2014/main" id="{48842492-52EC-F2A2-34B5-68ABD3BB63BC}"/>
              </a:ext>
            </a:extLst>
          </p:cNvPr>
          <p:cNvCxnSpPr>
            <a:cxnSpLocks/>
            <a:stCxn id="131" idx="3"/>
            <a:endCxn id="105" idx="2"/>
          </p:cNvCxnSpPr>
          <p:nvPr/>
        </p:nvCxnSpPr>
        <p:spPr>
          <a:xfrm>
            <a:off x="6415952" y="3477611"/>
            <a:ext cx="11433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93" name="グループ化 292">
            <a:extLst>
              <a:ext uri="{FF2B5EF4-FFF2-40B4-BE49-F238E27FC236}">
                <a16:creationId xmlns:a16="http://schemas.microsoft.com/office/drawing/2014/main" id="{030CF1BA-C2FF-60D1-E08C-28AD39C1E3F7}"/>
              </a:ext>
            </a:extLst>
          </p:cNvPr>
          <p:cNvGrpSpPr/>
          <p:nvPr/>
        </p:nvGrpSpPr>
        <p:grpSpPr>
          <a:xfrm>
            <a:off x="7024524" y="2669337"/>
            <a:ext cx="545583" cy="658888"/>
            <a:chOff x="6952679" y="2669337"/>
            <a:chExt cx="545583" cy="658888"/>
          </a:xfrm>
        </p:grpSpPr>
        <p:pic>
          <p:nvPicPr>
            <p:cNvPr id="225" name="グラフィックス 224" descr="紙 枠線">
              <a:extLst>
                <a:ext uri="{FF2B5EF4-FFF2-40B4-BE49-F238E27FC236}">
                  <a16:creationId xmlns:a16="http://schemas.microsoft.com/office/drawing/2014/main" id="{8C85DB06-9E8D-D479-7420-75B770FFAA7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071800" y="2792799"/>
              <a:ext cx="307340" cy="307340"/>
            </a:xfrm>
            <a:prstGeom prst="rect">
              <a:avLst/>
            </a:prstGeom>
          </p:spPr>
        </p:pic>
        <p:cxnSp>
          <p:nvCxnSpPr>
            <p:cNvPr id="226" name="直線矢印コネクタ 36">
              <a:extLst>
                <a:ext uri="{FF2B5EF4-FFF2-40B4-BE49-F238E27FC236}">
                  <a16:creationId xmlns:a16="http://schemas.microsoft.com/office/drawing/2014/main" id="{A7EDF148-64C0-69C4-F8A0-BF10B7B4C3C2}"/>
                </a:ext>
              </a:extLst>
            </p:cNvPr>
            <p:cNvCxnSpPr>
              <a:cxnSpLocks/>
            </p:cNvCxnSpPr>
            <p:nvPr/>
          </p:nvCxnSpPr>
          <p:spPr>
            <a:xfrm rot="16200000" flipH="1">
              <a:off x="6915897" y="2733699"/>
              <a:ext cx="282978" cy="154254"/>
            </a:xfrm>
            <a:prstGeom prst="curvedConnector3">
              <a:avLst>
                <a:gd name="adj1" fmla="val 99648"/>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27" name="正方形/長方形 226">
              <a:extLst>
                <a:ext uri="{FF2B5EF4-FFF2-40B4-BE49-F238E27FC236}">
                  <a16:creationId xmlns:a16="http://schemas.microsoft.com/office/drawing/2014/main" id="{8ABF4C19-0B74-CE5C-2887-14D4D5A2723C}"/>
                </a:ext>
              </a:extLst>
            </p:cNvPr>
            <p:cNvSpPr/>
            <p:nvPr/>
          </p:nvSpPr>
          <p:spPr>
            <a:xfrm>
              <a:off x="6952679" y="3045772"/>
              <a:ext cx="54558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rgbClr val="000000"/>
                  </a:solidFill>
                  <a:latin typeface="+mn-ea"/>
                </a:rPr>
                <a:t>納付書</a:t>
              </a:r>
            </a:p>
          </p:txBody>
        </p:sp>
      </p:grpSp>
      <p:cxnSp>
        <p:nvCxnSpPr>
          <p:cNvPr id="234" name="直線矢印コネクタ 233">
            <a:extLst>
              <a:ext uri="{FF2B5EF4-FFF2-40B4-BE49-F238E27FC236}">
                <a16:creationId xmlns:a16="http://schemas.microsoft.com/office/drawing/2014/main" id="{01F8CD9B-7FA3-9E7F-1CF4-379D09AF8462}"/>
              </a:ext>
            </a:extLst>
          </p:cNvPr>
          <p:cNvCxnSpPr>
            <a:cxnSpLocks/>
            <a:stCxn id="225" idx="3"/>
            <a:endCxn id="30" idx="4"/>
          </p:cNvCxnSpPr>
          <p:nvPr/>
        </p:nvCxnSpPr>
        <p:spPr>
          <a:xfrm flipV="1">
            <a:off x="7450985" y="2582822"/>
            <a:ext cx="714174" cy="363647"/>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56" name="正方形/長方形 255">
            <a:extLst>
              <a:ext uri="{FF2B5EF4-FFF2-40B4-BE49-F238E27FC236}">
                <a16:creationId xmlns:a16="http://schemas.microsoft.com/office/drawing/2014/main" id="{9F31D5FB-0A31-8381-F065-6E69D6BB1F36}"/>
              </a:ext>
            </a:extLst>
          </p:cNvPr>
          <p:cNvSpPr/>
          <p:nvPr/>
        </p:nvSpPr>
        <p:spPr>
          <a:xfrm>
            <a:off x="3484272" y="3592527"/>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電子</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22" name="グループ化 21">
            <a:extLst>
              <a:ext uri="{FF2B5EF4-FFF2-40B4-BE49-F238E27FC236}">
                <a16:creationId xmlns:a16="http://schemas.microsoft.com/office/drawing/2014/main" id="{8CAA9E35-1248-BF35-E628-7FF8B43E8286}"/>
              </a:ext>
            </a:extLst>
          </p:cNvPr>
          <p:cNvGrpSpPr/>
          <p:nvPr/>
        </p:nvGrpSpPr>
        <p:grpSpPr>
          <a:xfrm>
            <a:off x="4012711" y="5222290"/>
            <a:ext cx="803384" cy="498230"/>
            <a:chOff x="4012711" y="5222290"/>
            <a:chExt cx="803384" cy="498230"/>
          </a:xfrm>
        </p:grpSpPr>
        <p:pic>
          <p:nvPicPr>
            <p:cNvPr id="187" name="グラフィックス 186" descr="紙 枠線">
              <a:extLst>
                <a:ext uri="{FF2B5EF4-FFF2-40B4-BE49-F238E27FC236}">
                  <a16:creationId xmlns:a16="http://schemas.microsoft.com/office/drawing/2014/main" id="{4F040F04-7A32-FD4E-3F54-1EFE2F248E9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555161" y="5222290"/>
              <a:ext cx="260934" cy="260934"/>
            </a:xfrm>
            <a:prstGeom prst="rect">
              <a:avLst/>
            </a:prstGeom>
          </p:spPr>
        </p:pic>
        <p:cxnSp>
          <p:nvCxnSpPr>
            <p:cNvPr id="190" name="直線矢印コネクタ 189">
              <a:extLst>
                <a:ext uri="{FF2B5EF4-FFF2-40B4-BE49-F238E27FC236}">
                  <a16:creationId xmlns:a16="http://schemas.microsoft.com/office/drawing/2014/main" id="{20B3F003-7478-70D4-8B59-D09E82344B90}"/>
                </a:ext>
              </a:extLst>
            </p:cNvPr>
            <p:cNvCxnSpPr>
              <a:cxnSpLocks/>
              <a:endCxn id="187" idx="1"/>
            </p:cNvCxnSpPr>
            <p:nvPr/>
          </p:nvCxnSpPr>
          <p:spPr>
            <a:xfrm>
              <a:off x="4012711" y="5352757"/>
              <a:ext cx="54245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65" name="正方形/長方形 264">
              <a:extLst>
                <a:ext uri="{FF2B5EF4-FFF2-40B4-BE49-F238E27FC236}">
                  <a16:creationId xmlns:a16="http://schemas.microsoft.com/office/drawing/2014/main" id="{C748AB0D-D7E8-58EE-15E3-765D9271EEF7}"/>
                </a:ext>
              </a:extLst>
            </p:cNvPr>
            <p:cNvSpPr/>
            <p:nvPr/>
          </p:nvSpPr>
          <p:spPr>
            <a:xfrm>
              <a:off x="4081953" y="5438067"/>
              <a:ext cx="59997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年金特別徴収税額通知処理結果情報</a:t>
              </a:r>
              <a:r>
                <a:rPr kumimoji="1" lang="en-US" altLang="ja-JP" sz="500" b="1" dirty="0">
                  <a:solidFill>
                    <a:srgbClr val="000000"/>
                  </a:solidFill>
                  <a:latin typeface="+mn-ea"/>
                </a:rPr>
                <a:t>(02</a:t>
              </a:r>
              <a:r>
                <a:rPr kumimoji="1" lang="ja-JP" altLang="en-US" sz="500" b="1" dirty="0">
                  <a:solidFill>
                    <a:srgbClr val="000000"/>
                  </a:solidFill>
                  <a:latin typeface="+mn-ea"/>
                </a:rPr>
                <a:t>通知</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年金特別徴収処理結果情報</a:t>
              </a:r>
              <a:r>
                <a:rPr kumimoji="1" lang="en-US" altLang="ja-JP" sz="500" b="1" dirty="0">
                  <a:solidFill>
                    <a:srgbClr val="000000"/>
                  </a:solidFill>
                  <a:latin typeface="+mn-ea"/>
                </a:rPr>
                <a:t>(22</a:t>
              </a:r>
              <a:r>
                <a:rPr kumimoji="1" lang="ja-JP" altLang="en-US" sz="500" b="1" dirty="0">
                  <a:solidFill>
                    <a:srgbClr val="000000"/>
                  </a:solidFill>
                  <a:latin typeface="+mn-ea"/>
                </a:rPr>
                <a:t>通知</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年金特別徴収停止処理結果情報</a:t>
              </a:r>
              <a:r>
                <a:rPr kumimoji="1" lang="en-US" altLang="ja-JP" sz="500" b="1" dirty="0">
                  <a:solidFill>
                    <a:srgbClr val="000000"/>
                  </a:solidFill>
                  <a:latin typeface="+mn-ea"/>
                </a:rPr>
                <a:t>(42</a:t>
              </a:r>
              <a:r>
                <a:rPr kumimoji="1" lang="ja-JP" altLang="en-US" sz="500" b="1" dirty="0">
                  <a:solidFill>
                    <a:srgbClr val="000000"/>
                  </a:solidFill>
                  <a:latin typeface="+mn-ea"/>
                </a:rPr>
                <a:t>通知</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年金特別徴収税額等変更通知の処理結果情報</a:t>
              </a:r>
              <a:r>
                <a:rPr kumimoji="1" lang="en-US" altLang="ja-JP" sz="500" b="1" dirty="0">
                  <a:solidFill>
                    <a:srgbClr val="000000"/>
                  </a:solidFill>
                  <a:latin typeface="+mn-ea"/>
                </a:rPr>
                <a:t>(64</a:t>
              </a:r>
              <a:r>
                <a:rPr kumimoji="1" lang="ja-JP" altLang="en-US" sz="500" b="1" dirty="0">
                  <a:solidFill>
                    <a:srgbClr val="000000"/>
                  </a:solidFill>
                  <a:latin typeface="+mn-ea"/>
                </a:rPr>
                <a:t>通知</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grpSp>
      <p:sp>
        <p:nvSpPr>
          <p:cNvPr id="285" name="正方形/長方形 284">
            <a:extLst>
              <a:ext uri="{FF2B5EF4-FFF2-40B4-BE49-F238E27FC236}">
                <a16:creationId xmlns:a16="http://schemas.microsoft.com/office/drawing/2014/main" id="{38477BAA-83B5-6329-75D5-72FF92361747}"/>
              </a:ext>
            </a:extLst>
          </p:cNvPr>
          <p:cNvSpPr/>
          <p:nvPr/>
        </p:nvSpPr>
        <p:spPr>
          <a:xfrm>
            <a:off x="3995603" y="303185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結果通知</a:t>
            </a:r>
            <a:endParaRPr kumimoji="1" lang="en-US" altLang="ja-JP" sz="600" b="1" dirty="0">
              <a:solidFill>
                <a:schemeClr val="tx1"/>
              </a:solidFill>
            </a:endParaRPr>
          </a:p>
          <a:p>
            <a:pPr algn="ctr"/>
            <a:r>
              <a:rPr kumimoji="1" lang="ja-JP" altLang="en-US" sz="600" b="1" dirty="0">
                <a:solidFill>
                  <a:schemeClr val="tx1"/>
                </a:solidFill>
              </a:rPr>
              <a:t>受領</a:t>
            </a:r>
          </a:p>
        </p:txBody>
      </p:sp>
      <p:sp>
        <p:nvSpPr>
          <p:cNvPr id="264" name="正方形/長方形 263">
            <a:extLst>
              <a:ext uri="{FF2B5EF4-FFF2-40B4-BE49-F238E27FC236}">
                <a16:creationId xmlns:a16="http://schemas.microsoft.com/office/drawing/2014/main" id="{9BF1130C-A25E-6DA3-74A1-0D45EEBE30CA}"/>
              </a:ext>
            </a:extLst>
          </p:cNvPr>
          <p:cNvSpPr/>
          <p:nvPr/>
        </p:nvSpPr>
        <p:spPr>
          <a:xfrm>
            <a:off x="4143119" y="4507019"/>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結果情報</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受領</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電子</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
        <p:nvSpPr>
          <p:cNvPr id="26" name="正方形/長方形 25">
            <a:extLst>
              <a:ext uri="{FF2B5EF4-FFF2-40B4-BE49-F238E27FC236}">
                <a16:creationId xmlns:a16="http://schemas.microsoft.com/office/drawing/2014/main" id="{A958BE8B-0A6A-80E2-E0E7-B76C9F3D403A}"/>
              </a:ext>
            </a:extLst>
          </p:cNvPr>
          <p:cNvSpPr/>
          <p:nvPr/>
        </p:nvSpPr>
        <p:spPr>
          <a:xfrm>
            <a:off x="6188342" y="363854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終了</a:t>
            </a:r>
          </a:p>
        </p:txBody>
      </p:sp>
    </p:spTree>
    <p:extLst>
      <p:ext uri="{BB962C8B-B14F-4D97-AF65-F5344CB8AC3E}">
        <p14:creationId xmlns:p14="http://schemas.microsoft.com/office/powerpoint/2010/main" val="26709743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D1AE8B-EF96-03AA-8786-D804F6CB02EB}"/>
            </a:ext>
          </a:extLst>
        </p:cNvPr>
        <p:cNvGrpSpPr/>
        <p:nvPr/>
      </p:nvGrpSpPr>
      <p:grpSpPr>
        <a:xfrm>
          <a:off x="0" y="0"/>
          <a:ext cx="0" cy="0"/>
          <a:chOff x="0" y="0"/>
          <a:chExt cx="0" cy="0"/>
        </a:xfrm>
      </p:grpSpPr>
      <p:grpSp>
        <p:nvGrpSpPr>
          <p:cNvPr id="54" name="グループ化 53">
            <a:extLst>
              <a:ext uri="{FF2B5EF4-FFF2-40B4-BE49-F238E27FC236}">
                <a16:creationId xmlns:a16="http://schemas.microsoft.com/office/drawing/2014/main" id="{92B3BFC1-300B-4AFC-BF62-0C8C6AE37A50}"/>
              </a:ext>
            </a:extLst>
          </p:cNvPr>
          <p:cNvGrpSpPr/>
          <p:nvPr/>
        </p:nvGrpSpPr>
        <p:grpSpPr>
          <a:xfrm>
            <a:off x="5634665" y="5059689"/>
            <a:ext cx="47531" cy="810066"/>
            <a:chOff x="5634665" y="3297107"/>
            <a:chExt cx="47531" cy="810066"/>
          </a:xfrm>
        </p:grpSpPr>
        <p:cxnSp>
          <p:nvCxnSpPr>
            <p:cNvPr id="60" name="直線矢印コネクタ 59">
              <a:extLst>
                <a:ext uri="{FF2B5EF4-FFF2-40B4-BE49-F238E27FC236}">
                  <a16:creationId xmlns:a16="http://schemas.microsoft.com/office/drawing/2014/main" id="{CBA8A80E-C7A8-065B-0EE4-D6034C813922}"/>
                </a:ext>
              </a:extLst>
            </p:cNvPr>
            <p:cNvCxnSpPr>
              <a:cxnSpLocks/>
              <a:stCxn id="61" idx="2"/>
              <a:endCxn id="64" idx="0"/>
            </p:cNvCxnSpPr>
            <p:nvPr/>
          </p:nvCxnSpPr>
          <p:spPr>
            <a:xfrm flipH="1">
              <a:off x="5658430" y="3297107"/>
              <a:ext cx="1" cy="810066"/>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1" name="楕円 60">
              <a:extLst>
                <a:ext uri="{FF2B5EF4-FFF2-40B4-BE49-F238E27FC236}">
                  <a16:creationId xmlns:a16="http://schemas.microsoft.com/office/drawing/2014/main" id="{B5315CFA-1B7C-59A1-6E47-4BC9F0CFC5A4}"/>
                </a:ext>
              </a:extLst>
            </p:cNvPr>
            <p:cNvSpPr/>
            <p:nvPr/>
          </p:nvSpPr>
          <p:spPr>
            <a:xfrm rot="5400000" flipV="1">
              <a:off x="5634665" y="3297107"/>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64" name="二等辺三角形 63">
              <a:extLst>
                <a:ext uri="{FF2B5EF4-FFF2-40B4-BE49-F238E27FC236}">
                  <a16:creationId xmlns:a16="http://schemas.microsoft.com/office/drawing/2014/main" id="{965E5804-B046-7DEA-9D09-2AE17A126662}"/>
                </a:ext>
              </a:extLst>
            </p:cNvPr>
            <p:cNvSpPr/>
            <p:nvPr/>
          </p:nvSpPr>
          <p:spPr>
            <a:xfrm flipV="1">
              <a:off x="5635120" y="4035299"/>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52" name="グループ化 51">
            <a:extLst>
              <a:ext uri="{FF2B5EF4-FFF2-40B4-BE49-F238E27FC236}">
                <a16:creationId xmlns:a16="http://schemas.microsoft.com/office/drawing/2014/main" id="{2AAA68B8-AE83-3C34-32B2-86E465C58740}"/>
              </a:ext>
            </a:extLst>
          </p:cNvPr>
          <p:cNvGrpSpPr/>
          <p:nvPr/>
        </p:nvGrpSpPr>
        <p:grpSpPr>
          <a:xfrm>
            <a:off x="5634665" y="2573659"/>
            <a:ext cx="47531" cy="2053618"/>
            <a:chOff x="5634665" y="2573659"/>
            <a:chExt cx="47531" cy="2053618"/>
          </a:xfrm>
        </p:grpSpPr>
        <p:cxnSp>
          <p:nvCxnSpPr>
            <p:cNvPr id="21" name="直線矢印コネクタ 20">
              <a:extLst>
                <a:ext uri="{FF2B5EF4-FFF2-40B4-BE49-F238E27FC236}">
                  <a16:creationId xmlns:a16="http://schemas.microsoft.com/office/drawing/2014/main" id="{2E05E632-24EF-073A-F365-053271A4760D}"/>
                </a:ext>
              </a:extLst>
            </p:cNvPr>
            <p:cNvCxnSpPr>
              <a:cxnSpLocks/>
              <a:stCxn id="22" idx="2"/>
              <a:endCxn id="23" idx="0"/>
            </p:cNvCxnSpPr>
            <p:nvPr/>
          </p:nvCxnSpPr>
          <p:spPr>
            <a:xfrm flipH="1">
              <a:off x="5658430" y="2573659"/>
              <a:ext cx="1" cy="205361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2" name="楕円 21">
              <a:extLst>
                <a:ext uri="{FF2B5EF4-FFF2-40B4-BE49-F238E27FC236}">
                  <a16:creationId xmlns:a16="http://schemas.microsoft.com/office/drawing/2014/main" id="{75B753F4-4587-756C-725E-56F982885F61}"/>
                </a:ext>
              </a:extLst>
            </p:cNvPr>
            <p:cNvSpPr/>
            <p:nvPr/>
          </p:nvSpPr>
          <p:spPr>
            <a:xfrm rot="5400000" flipV="1">
              <a:off x="5634665" y="257365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3" name="二等辺三角形 22">
              <a:extLst>
                <a:ext uri="{FF2B5EF4-FFF2-40B4-BE49-F238E27FC236}">
                  <a16:creationId xmlns:a16="http://schemas.microsoft.com/office/drawing/2014/main" id="{AF95A47E-D0FF-5CFA-12E8-599F2509B900}"/>
                </a:ext>
              </a:extLst>
            </p:cNvPr>
            <p:cNvSpPr/>
            <p:nvPr/>
          </p:nvSpPr>
          <p:spPr>
            <a:xfrm flipV="1">
              <a:off x="5635120" y="455540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57354E13-814A-A547-9096-700BE109BCF3}"/>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228DFD78-AC0D-E789-8BBB-4B8282ED612D}"/>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5AD927C9-AFD5-17D3-B8F0-94CF125F7F1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1A32DA8E-2A67-F2A1-81E3-D8ECC2F0D1F3}"/>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867CDB6F-B67F-E8F9-D400-7FE71C5B2D66}"/>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F6355CD-0897-FD5A-8D80-CEB3CAF5478A}"/>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8.1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A2DB9A94-C767-2C0B-C21C-3BB6F57C958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税務署への情報提供</a:t>
              </a:r>
            </a:p>
          </p:txBody>
        </p:sp>
        <p:sp>
          <p:nvSpPr>
            <p:cNvPr id="14" name="正方形/長方形 13">
              <a:extLst>
                <a:ext uri="{FF2B5EF4-FFF2-40B4-BE49-F238E27FC236}">
                  <a16:creationId xmlns:a16="http://schemas.microsoft.com/office/drawing/2014/main" id="{48793B33-BE03-140F-047F-8CAE4C98D059}"/>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情報提供</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81956F81-135B-A15E-14C2-1C5370E4067B}"/>
              </a:ext>
            </a:extLst>
          </p:cNvPr>
          <p:cNvGrpSpPr/>
          <p:nvPr/>
        </p:nvGrpSpPr>
        <p:grpSpPr>
          <a:xfrm>
            <a:off x="331641" y="1889571"/>
            <a:ext cx="8480719" cy="2531618"/>
            <a:chOff x="4383024" y="977900"/>
            <a:chExt cx="8480719" cy="447033"/>
          </a:xfrm>
        </p:grpSpPr>
        <p:sp>
          <p:nvSpPr>
            <p:cNvPr id="17" name="正方形/長方形 16">
              <a:extLst>
                <a:ext uri="{FF2B5EF4-FFF2-40B4-BE49-F238E27FC236}">
                  <a16:creationId xmlns:a16="http://schemas.microsoft.com/office/drawing/2014/main" id="{13AC56CC-A7B2-76B5-1533-ABD1BC4467A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DC211DE0-1000-DAD3-400B-3B955CBB526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19" name="楕円 18">
            <a:extLst>
              <a:ext uri="{FF2B5EF4-FFF2-40B4-BE49-F238E27FC236}">
                <a16:creationId xmlns:a16="http://schemas.microsoft.com/office/drawing/2014/main" id="{B56C12C5-F56C-7D52-3CF2-BDBE7F4FFD97}"/>
              </a:ext>
            </a:extLst>
          </p:cNvPr>
          <p:cNvSpPr/>
          <p:nvPr/>
        </p:nvSpPr>
        <p:spPr>
          <a:xfrm>
            <a:off x="916936" y="2288594"/>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5" name="スライド番号プレースホルダー 54">
            <a:extLst>
              <a:ext uri="{FF2B5EF4-FFF2-40B4-BE49-F238E27FC236}">
                <a16:creationId xmlns:a16="http://schemas.microsoft.com/office/drawing/2014/main" id="{E8D115AA-B931-976A-6662-10963E463B5D}"/>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22</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E9FF8BDA-3576-6C65-87CA-D5A1287BB1A6}"/>
              </a:ext>
            </a:extLst>
          </p:cNvPr>
          <p:cNvSpPr/>
          <p:nvPr/>
        </p:nvSpPr>
        <p:spPr>
          <a:xfrm>
            <a:off x="759124" y="2591139"/>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sp>
        <p:nvSpPr>
          <p:cNvPr id="159" name="正方形/長方形 158">
            <a:extLst>
              <a:ext uri="{FF2B5EF4-FFF2-40B4-BE49-F238E27FC236}">
                <a16:creationId xmlns:a16="http://schemas.microsoft.com/office/drawing/2014/main" id="{40FDBCAD-9A99-D26F-3651-3FA9E95CE669}"/>
              </a:ext>
            </a:extLst>
          </p:cNvPr>
          <p:cNvSpPr/>
          <p:nvPr/>
        </p:nvSpPr>
        <p:spPr>
          <a:xfrm>
            <a:off x="6758568" y="5727700"/>
            <a:ext cx="2053792" cy="61721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コメント</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該当する機能要件</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ja-JP" altLang="en-US" sz="500" b="1" dirty="0">
                <a:solidFill>
                  <a:srgbClr val="000000"/>
                </a:solidFill>
                <a:latin typeface="游ゴシック" panose="020B0400000000000000" pitchFamily="50" charset="-128"/>
                <a:ea typeface="游ゴシック" panose="020B0400000000000000" pitchFamily="50" charset="-128"/>
              </a:rPr>
              <a:t>①</a:t>
            </a:r>
            <a:r>
              <a:rPr kumimoji="1" lang="en-US" altLang="ja-JP" sz="500" b="1" dirty="0">
                <a:solidFill>
                  <a:srgbClr val="000000"/>
                </a:solidFill>
                <a:latin typeface="游ゴシック" panose="020B0400000000000000" pitchFamily="50" charset="-128"/>
                <a:ea typeface="游ゴシック" panose="020B0400000000000000" pitchFamily="50" charset="-128"/>
              </a:rPr>
              <a:t>5.2.2</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5.2.6</a:t>
            </a:r>
            <a:r>
              <a:rPr kumimoji="1" lang="ja-JP" altLang="en-US" sz="500" b="1" dirty="0">
                <a:solidFill>
                  <a:srgbClr val="000000"/>
                </a:solidFill>
                <a:latin typeface="游ゴシック" panose="020B0400000000000000" pitchFamily="50" charset="-128"/>
                <a:ea typeface="游ゴシック" panose="020B0400000000000000" pitchFamily="50" charset="-128"/>
              </a:rPr>
              <a:t>　税務署への情報提供</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ja-JP" altLang="en-US" sz="500" b="1" dirty="0">
                <a:solidFill>
                  <a:srgbClr val="000000"/>
                </a:solidFill>
                <a:latin typeface="游ゴシック" panose="020B0400000000000000" pitchFamily="50" charset="-128"/>
                <a:ea typeface="游ゴシック" panose="020B0400000000000000" pitchFamily="50" charset="-128"/>
              </a:rPr>
              <a:t>②</a:t>
            </a:r>
            <a:r>
              <a:rPr kumimoji="1" lang="en-US" altLang="ja-JP" sz="500" b="1" dirty="0">
                <a:solidFill>
                  <a:srgbClr val="000000"/>
                </a:solidFill>
                <a:latin typeface="游ゴシック" panose="020B0400000000000000" pitchFamily="50" charset="-128"/>
                <a:ea typeface="游ゴシック" panose="020B0400000000000000" pitchFamily="50" charset="-128"/>
              </a:rPr>
              <a:t>2.2.11</a:t>
            </a:r>
            <a:r>
              <a:rPr kumimoji="1" lang="ja-JP" altLang="en-US" sz="500" b="1" dirty="0">
                <a:solidFill>
                  <a:srgbClr val="000000"/>
                </a:solidFill>
                <a:latin typeface="游ゴシック" panose="020B0400000000000000" pitchFamily="50" charset="-128"/>
                <a:ea typeface="游ゴシック" panose="020B0400000000000000" pitchFamily="50" charset="-128"/>
              </a:rPr>
              <a:t>　扶養・控除対象配偶者否認データ連携</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60" name="直線矢印コネクタ 159">
            <a:extLst>
              <a:ext uri="{FF2B5EF4-FFF2-40B4-BE49-F238E27FC236}">
                <a16:creationId xmlns:a16="http://schemas.microsoft.com/office/drawing/2014/main" id="{A420B291-BB85-281B-9461-54BEAB713686}"/>
              </a:ext>
            </a:extLst>
          </p:cNvPr>
          <p:cNvCxnSpPr>
            <a:cxnSpLocks/>
            <a:stCxn id="96" idx="3"/>
            <a:endCxn id="30" idx="2"/>
          </p:cNvCxnSpPr>
          <p:nvPr/>
        </p:nvCxnSpPr>
        <p:spPr>
          <a:xfrm>
            <a:off x="4070677" y="2429822"/>
            <a:ext cx="143475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4" name="グループ化 93">
            <a:extLst>
              <a:ext uri="{FF2B5EF4-FFF2-40B4-BE49-F238E27FC236}">
                <a16:creationId xmlns:a16="http://schemas.microsoft.com/office/drawing/2014/main" id="{D1D71993-9832-F3BA-1790-AA23CF0889FB}"/>
              </a:ext>
            </a:extLst>
          </p:cNvPr>
          <p:cNvGrpSpPr/>
          <p:nvPr/>
        </p:nvGrpSpPr>
        <p:grpSpPr>
          <a:xfrm>
            <a:off x="3474793" y="2195447"/>
            <a:ext cx="595884" cy="468750"/>
            <a:chOff x="2420174" y="2805910"/>
            <a:chExt cx="595884" cy="468750"/>
          </a:xfrm>
        </p:grpSpPr>
        <p:pic>
          <p:nvPicPr>
            <p:cNvPr id="95" name="グラフィックス 94" descr="ユーザー 枠線">
              <a:extLst>
                <a:ext uri="{FF2B5EF4-FFF2-40B4-BE49-F238E27FC236}">
                  <a16:creationId xmlns:a16="http://schemas.microsoft.com/office/drawing/2014/main" id="{15680275-ED56-04C4-C1CA-0EE48FC2F14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96" name="四角形: 角を丸くする 95">
              <a:extLst>
                <a:ext uri="{FF2B5EF4-FFF2-40B4-BE49-F238E27FC236}">
                  <a16:creationId xmlns:a16="http://schemas.microsoft.com/office/drawing/2014/main" id="{EFAF4837-F771-F30A-FEE0-05D1690C65B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情報提供</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データ作成・出力</a:t>
              </a:r>
            </a:p>
          </p:txBody>
        </p:sp>
      </p:grpSp>
      <p:grpSp>
        <p:nvGrpSpPr>
          <p:cNvPr id="97" name="グループ化 96">
            <a:extLst>
              <a:ext uri="{FF2B5EF4-FFF2-40B4-BE49-F238E27FC236}">
                <a16:creationId xmlns:a16="http://schemas.microsoft.com/office/drawing/2014/main" id="{A9A572DB-EAFC-19D1-0E49-C83FAC03E11B}"/>
              </a:ext>
            </a:extLst>
          </p:cNvPr>
          <p:cNvGrpSpPr/>
          <p:nvPr/>
        </p:nvGrpSpPr>
        <p:grpSpPr>
          <a:xfrm>
            <a:off x="5370612" y="4634462"/>
            <a:ext cx="575637" cy="451948"/>
            <a:chOff x="5274238" y="5435536"/>
            <a:chExt cx="439201" cy="345439"/>
          </a:xfrm>
        </p:grpSpPr>
        <p:sp>
          <p:nvSpPr>
            <p:cNvPr id="98" name="フローチャート: 磁気ディスク 97">
              <a:extLst>
                <a:ext uri="{FF2B5EF4-FFF2-40B4-BE49-F238E27FC236}">
                  <a16:creationId xmlns:a16="http://schemas.microsoft.com/office/drawing/2014/main" id="{6D573AB6-2B62-9CAC-8C05-798E5705F7E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国税連携</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99" name="円弧 98">
              <a:extLst>
                <a:ext uri="{FF2B5EF4-FFF2-40B4-BE49-F238E27FC236}">
                  <a16:creationId xmlns:a16="http://schemas.microsoft.com/office/drawing/2014/main" id="{103F7E0E-461E-5D89-B9B5-3799F20144A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00" name="円弧 99">
              <a:extLst>
                <a:ext uri="{FF2B5EF4-FFF2-40B4-BE49-F238E27FC236}">
                  <a16:creationId xmlns:a16="http://schemas.microsoft.com/office/drawing/2014/main" id="{DCFC87B3-BD70-2F6B-61C3-3FB31EEEB63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104" name="正方形/長方形 103">
            <a:extLst>
              <a:ext uri="{FF2B5EF4-FFF2-40B4-BE49-F238E27FC236}">
                <a16:creationId xmlns:a16="http://schemas.microsoft.com/office/drawing/2014/main" id="{8870B2A1-32D3-1CF8-502C-510918591431}"/>
              </a:ext>
            </a:extLst>
          </p:cNvPr>
          <p:cNvSpPr/>
          <p:nvPr/>
        </p:nvSpPr>
        <p:spPr>
          <a:xfrm>
            <a:off x="5526452" y="259113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提供して終了</a:t>
            </a:r>
          </a:p>
        </p:txBody>
      </p:sp>
      <p:cxnSp>
        <p:nvCxnSpPr>
          <p:cNvPr id="3" name="直線矢印コネクタ 2">
            <a:extLst>
              <a:ext uri="{FF2B5EF4-FFF2-40B4-BE49-F238E27FC236}">
                <a16:creationId xmlns:a16="http://schemas.microsoft.com/office/drawing/2014/main" id="{8CB895D9-24B7-C468-BADA-214E571C637D}"/>
              </a:ext>
            </a:extLst>
          </p:cNvPr>
          <p:cNvCxnSpPr>
            <a:cxnSpLocks/>
            <a:stCxn id="19" idx="6"/>
            <a:endCxn id="35" idx="1"/>
          </p:cNvCxnSpPr>
          <p:nvPr/>
        </p:nvCxnSpPr>
        <p:spPr>
          <a:xfrm flipV="1">
            <a:off x="1222936" y="2429822"/>
            <a:ext cx="928106" cy="11772"/>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DC02104D-E7EC-6582-E1A9-9AFDA9F21D4D}"/>
              </a:ext>
            </a:extLst>
          </p:cNvPr>
          <p:cNvGrpSpPr/>
          <p:nvPr/>
        </p:nvGrpSpPr>
        <p:grpSpPr>
          <a:xfrm>
            <a:off x="2151042" y="2195447"/>
            <a:ext cx="595884" cy="468750"/>
            <a:chOff x="2420174" y="2805910"/>
            <a:chExt cx="595884" cy="468750"/>
          </a:xfrm>
        </p:grpSpPr>
        <p:pic>
          <p:nvPicPr>
            <p:cNvPr id="34" name="グラフィックス 33" descr="ユーザー 枠線">
              <a:extLst>
                <a:ext uri="{FF2B5EF4-FFF2-40B4-BE49-F238E27FC236}">
                  <a16:creationId xmlns:a16="http://schemas.microsoft.com/office/drawing/2014/main" id="{D8CE42DF-2A56-843B-19C3-B4F2FE76C38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5" name="四角形: 角を丸くする 34">
              <a:extLst>
                <a:ext uri="{FF2B5EF4-FFF2-40B4-BE49-F238E27FC236}">
                  <a16:creationId xmlns:a16="http://schemas.microsoft.com/office/drawing/2014/main" id="{B7824688-C69C-DAFF-7AE6-C65389AF0F1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游ゴシック" panose="020B0400000000000000" pitchFamily="50" charset="-128"/>
                  <a:ea typeface="游ゴシック" panose="020B0400000000000000" pitchFamily="50" charset="-128"/>
                </a:rPr>
                <a:t>対象者抽出</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p:txBody>
        </p:sp>
      </p:grpSp>
      <p:grpSp>
        <p:nvGrpSpPr>
          <p:cNvPr id="36" name="グループ化 35">
            <a:extLst>
              <a:ext uri="{FF2B5EF4-FFF2-40B4-BE49-F238E27FC236}">
                <a16:creationId xmlns:a16="http://schemas.microsoft.com/office/drawing/2014/main" id="{DCF3E185-3085-13D9-2589-AAEA6E500CDF}"/>
              </a:ext>
            </a:extLst>
          </p:cNvPr>
          <p:cNvGrpSpPr/>
          <p:nvPr/>
        </p:nvGrpSpPr>
        <p:grpSpPr>
          <a:xfrm>
            <a:off x="2161166" y="4634462"/>
            <a:ext cx="575637" cy="451948"/>
            <a:chOff x="5274238" y="5435536"/>
            <a:chExt cx="439201" cy="345439"/>
          </a:xfrm>
        </p:grpSpPr>
        <p:sp>
          <p:nvSpPr>
            <p:cNvPr id="38" name="フローチャート: 磁気ディスク 37">
              <a:extLst>
                <a:ext uri="{FF2B5EF4-FFF2-40B4-BE49-F238E27FC236}">
                  <a16:creationId xmlns:a16="http://schemas.microsoft.com/office/drawing/2014/main" id="{338000B6-9C99-0D5A-C1E0-5CA3F25107E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39" name="円弧 38">
              <a:extLst>
                <a:ext uri="{FF2B5EF4-FFF2-40B4-BE49-F238E27FC236}">
                  <a16:creationId xmlns:a16="http://schemas.microsoft.com/office/drawing/2014/main" id="{70415CD6-949D-FFFD-1B44-BFBB6986BA9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0" name="円弧 39">
              <a:extLst>
                <a:ext uri="{FF2B5EF4-FFF2-40B4-BE49-F238E27FC236}">
                  <a16:creationId xmlns:a16="http://schemas.microsoft.com/office/drawing/2014/main" id="{03F426D3-7F35-F00A-E027-BBD362A75ED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1" name="グループ化 40">
            <a:extLst>
              <a:ext uri="{FF2B5EF4-FFF2-40B4-BE49-F238E27FC236}">
                <a16:creationId xmlns:a16="http://schemas.microsoft.com/office/drawing/2014/main" id="{587963D6-7124-E4AE-52FA-FFD1E1856463}"/>
              </a:ext>
            </a:extLst>
          </p:cNvPr>
          <p:cNvGrpSpPr/>
          <p:nvPr/>
        </p:nvGrpSpPr>
        <p:grpSpPr>
          <a:xfrm>
            <a:off x="2599896" y="5033706"/>
            <a:ext cx="752658" cy="404654"/>
            <a:chOff x="2261244" y="4907280"/>
            <a:chExt cx="752658" cy="404654"/>
          </a:xfrm>
        </p:grpSpPr>
        <p:cxnSp>
          <p:nvCxnSpPr>
            <p:cNvPr id="42" name="直線矢印コネクタ 41">
              <a:extLst>
                <a:ext uri="{FF2B5EF4-FFF2-40B4-BE49-F238E27FC236}">
                  <a16:creationId xmlns:a16="http://schemas.microsoft.com/office/drawing/2014/main" id="{B2739D46-1E1F-C028-FC0C-3E7C0A6A0934}"/>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495F3BCA-EA46-DCC4-F84E-CD5DA84CA87B}"/>
                </a:ext>
              </a:extLst>
            </p:cNvPr>
            <p:cNvGrpSpPr/>
            <p:nvPr/>
          </p:nvGrpSpPr>
          <p:grpSpPr>
            <a:xfrm>
              <a:off x="2383864" y="5013166"/>
              <a:ext cx="69614" cy="298768"/>
              <a:chOff x="2439407" y="2962964"/>
              <a:chExt cx="69614" cy="428983"/>
            </a:xfrm>
          </p:grpSpPr>
          <p:cxnSp>
            <p:nvCxnSpPr>
              <p:cNvPr id="70" name="直線コネクタ 69">
                <a:extLst>
                  <a:ext uri="{FF2B5EF4-FFF2-40B4-BE49-F238E27FC236}">
                    <a16:creationId xmlns:a16="http://schemas.microsoft.com/office/drawing/2014/main" id="{6802D4BD-7993-773A-35AA-D5AF88EB6C9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4CBF6A62-2CD9-997E-21A9-304C87AB4B7C}"/>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577D893E-BBDB-F8F9-D9FA-F30E217F144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9" name="正方形/長方形 68">
              <a:extLst>
                <a:ext uri="{FF2B5EF4-FFF2-40B4-BE49-F238E27FC236}">
                  <a16:creationId xmlns:a16="http://schemas.microsoft.com/office/drawing/2014/main" id="{B1E59A1C-CA02-7FCB-23B1-65CA21887D30}"/>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56" name="グループ化 155">
            <a:extLst>
              <a:ext uri="{FF2B5EF4-FFF2-40B4-BE49-F238E27FC236}">
                <a16:creationId xmlns:a16="http://schemas.microsoft.com/office/drawing/2014/main" id="{EC7DA98A-C978-130F-9052-A10BD7CD4E83}"/>
              </a:ext>
            </a:extLst>
          </p:cNvPr>
          <p:cNvGrpSpPr/>
          <p:nvPr/>
        </p:nvGrpSpPr>
        <p:grpSpPr>
          <a:xfrm>
            <a:off x="3484917" y="4634462"/>
            <a:ext cx="575637" cy="451948"/>
            <a:chOff x="5274238" y="5435536"/>
            <a:chExt cx="439201" cy="345439"/>
          </a:xfrm>
        </p:grpSpPr>
        <p:sp>
          <p:nvSpPr>
            <p:cNvPr id="157" name="フローチャート: 磁気ディスク 156">
              <a:extLst>
                <a:ext uri="{FF2B5EF4-FFF2-40B4-BE49-F238E27FC236}">
                  <a16:creationId xmlns:a16="http://schemas.microsoft.com/office/drawing/2014/main" id="{646DC8B2-40F0-5A80-06CE-0A31F48B7BC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58" name="円弧 157">
              <a:extLst>
                <a:ext uri="{FF2B5EF4-FFF2-40B4-BE49-F238E27FC236}">
                  <a16:creationId xmlns:a16="http://schemas.microsoft.com/office/drawing/2014/main" id="{6C9CCBA0-02A0-F90A-277E-2EED167D25F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61" name="円弧 160">
              <a:extLst>
                <a:ext uri="{FF2B5EF4-FFF2-40B4-BE49-F238E27FC236}">
                  <a16:creationId xmlns:a16="http://schemas.microsoft.com/office/drawing/2014/main" id="{F208707F-5166-1C98-6D7B-14F2A8A4B0B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62" name="グループ化 161">
            <a:extLst>
              <a:ext uri="{FF2B5EF4-FFF2-40B4-BE49-F238E27FC236}">
                <a16:creationId xmlns:a16="http://schemas.microsoft.com/office/drawing/2014/main" id="{018A6E93-7F1D-B0C6-5499-DDCAED9E5C56}"/>
              </a:ext>
            </a:extLst>
          </p:cNvPr>
          <p:cNvGrpSpPr/>
          <p:nvPr/>
        </p:nvGrpSpPr>
        <p:grpSpPr>
          <a:xfrm>
            <a:off x="3911063" y="5033706"/>
            <a:ext cx="752658" cy="404654"/>
            <a:chOff x="2261244" y="4907280"/>
            <a:chExt cx="752658" cy="404654"/>
          </a:xfrm>
        </p:grpSpPr>
        <p:cxnSp>
          <p:nvCxnSpPr>
            <p:cNvPr id="163" name="直線矢印コネクタ 162">
              <a:extLst>
                <a:ext uri="{FF2B5EF4-FFF2-40B4-BE49-F238E27FC236}">
                  <a16:creationId xmlns:a16="http://schemas.microsoft.com/office/drawing/2014/main" id="{349C240D-45A4-CA9A-F58F-7ECA343ED255}"/>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4" name="グループ化 163">
              <a:extLst>
                <a:ext uri="{FF2B5EF4-FFF2-40B4-BE49-F238E27FC236}">
                  <a16:creationId xmlns:a16="http://schemas.microsoft.com/office/drawing/2014/main" id="{0A28BBC2-9874-DEE6-7EED-6B8E66A514E7}"/>
                </a:ext>
              </a:extLst>
            </p:cNvPr>
            <p:cNvGrpSpPr/>
            <p:nvPr/>
          </p:nvGrpSpPr>
          <p:grpSpPr>
            <a:xfrm>
              <a:off x="2383864" y="5013166"/>
              <a:ext cx="69614" cy="298768"/>
              <a:chOff x="2439407" y="2962964"/>
              <a:chExt cx="69614" cy="428983"/>
            </a:xfrm>
          </p:grpSpPr>
          <p:cxnSp>
            <p:nvCxnSpPr>
              <p:cNvPr id="166" name="直線コネクタ 165">
                <a:extLst>
                  <a:ext uri="{FF2B5EF4-FFF2-40B4-BE49-F238E27FC236}">
                    <a16:creationId xmlns:a16="http://schemas.microsoft.com/office/drawing/2014/main" id="{1B69471D-604A-728A-FDCF-EE8EDCA922E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7" name="直線コネクタ 166">
                <a:extLst>
                  <a:ext uri="{FF2B5EF4-FFF2-40B4-BE49-F238E27FC236}">
                    <a16:creationId xmlns:a16="http://schemas.microsoft.com/office/drawing/2014/main" id="{A6B7DC7B-C1CB-1B53-0BF9-D4F83B80EADB}"/>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8" name="直線コネクタ 167">
                <a:extLst>
                  <a:ext uri="{FF2B5EF4-FFF2-40B4-BE49-F238E27FC236}">
                    <a16:creationId xmlns:a16="http://schemas.microsoft.com/office/drawing/2014/main" id="{8EA75B65-4D4D-1A8E-DE23-3091899795D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5" name="正方形/長方形 164">
              <a:extLst>
                <a:ext uri="{FF2B5EF4-FFF2-40B4-BE49-F238E27FC236}">
                  <a16:creationId xmlns:a16="http://schemas.microsoft.com/office/drawing/2014/main" id="{2BE71EC8-F58C-5D4A-8A64-08163770BF97}"/>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a:t>
              </a:r>
            </a:p>
          </p:txBody>
        </p:sp>
      </p:grpSp>
      <p:pic>
        <p:nvPicPr>
          <p:cNvPr id="183" name="グラフィックス 182" descr="紙 枠線">
            <a:extLst>
              <a:ext uri="{FF2B5EF4-FFF2-40B4-BE49-F238E27FC236}">
                <a16:creationId xmlns:a16="http://schemas.microsoft.com/office/drawing/2014/main" id="{9F25F04F-0B37-4E30-E3D4-EF0FEFBC317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124729" y="3812577"/>
            <a:ext cx="260934" cy="260934"/>
          </a:xfrm>
          <a:prstGeom prst="rect">
            <a:avLst/>
          </a:prstGeom>
        </p:spPr>
      </p:pic>
      <p:sp>
        <p:nvSpPr>
          <p:cNvPr id="184" name="正方形/長方形 183">
            <a:extLst>
              <a:ext uri="{FF2B5EF4-FFF2-40B4-BE49-F238E27FC236}">
                <a16:creationId xmlns:a16="http://schemas.microsoft.com/office/drawing/2014/main" id="{3B81B0E8-80D4-D3F3-9EFD-536A90B616BA}"/>
              </a:ext>
            </a:extLst>
          </p:cNvPr>
          <p:cNvSpPr/>
          <p:nvPr/>
        </p:nvSpPr>
        <p:spPr>
          <a:xfrm>
            <a:off x="5946248" y="4025299"/>
            <a:ext cx="59997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国税連携データ</a:t>
            </a:r>
          </a:p>
        </p:txBody>
      </p:sp>
      <p:cxnSp>
        <p:nvCxnSpPr>
          <p:cNvPr id="185" name="直線矢印コネクタ 184">
            <a:extLst>
              <a:ext uri="{FF2B5EF4-FFF2-40B4-BE49-F238E27FC236}">
                <a16:creationId xmlns:a16="http://schemas.microsoft.com/office/drawing/2014/main" id="{71AAE4BC-DD95-FE49-9A80-EE69EA224F2E}"/>
              </a:ext>
            </a:extLst>
          </p:cNvPr>
          <p:cNvCxnSpPr>
            <a:cxnSpLocks/>
            <a:endCxn id="183" idx="1"/>
          </p:cNvCxnSpPr>
          <p:nvPr/>
        </p:nvCxnSpPr>
        <p:spPr>
          <a:xfrm>
            <a:off x="5655613" y="3943044"/>
            <a:ext cx="46911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cxnSp>
        <p:nvCxnSpPr>
          <p:cNvPr id="189" name="直線矢印コネクタ 188">
            <a:extLst>
              <a:ext uri="{FF2B5EF4-FFF2-40B4-BE49-F238E27FC236}">
                <a16:creationId xmlns:a16="http://schemas.microsoft.com/office/drawing/2014/main" id="{23C94A11-BAF1-269B-7C45-C3781F3D794A}"/>
              </a:ext>
            </a:extLst>
          </p:cNvPr>
          <p:cNvCxnSpPr>
            <a:cxnSpLocks/>
            <a:stCxn id="35" idx="3"/>
            <a:endCxn id="96" idx="1"/>
          </p:cNvCxnSpPr>
          <p:nvPr/>
        </p:nvCxnSpPr>
        <p:spPr>
          <a:xfrm>
            <a:off x="2746926" y="2429822"/>
            <a:ext cx="72786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2" name="直線矢印コネクタ 241">
            <a:extLst>
              <a:ext uri="{FF2B5EF4-FFF2-40B4-BE49-F238E27FC236}">
                <a16:creationId xmlns:a16="http://schemas.microsoft.com/office/drawing/2014/main" id="{1E0ED544-1366-2920-E388-0381FB8476F4}"/>
              </a:ext>
            </a:extLst>
          </p:cNvPr>
          <p:cNvCxnSpPr>
            <a:cxnSpLocks/>
            <a:stCxn id="38" idx="1"/>
            <a:endCxn id="35" idx="2"/>
          </p:cNvCxnSpPr>
          <p:nvPr/>
        </p:nvCxnSpPr>
        <p:spPr>
          <a:xfrm flipH="1" flipV="1">
            <a:off x="2448984" y="2664197"/>
            <a:ext cx="1299" cy="19702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63F5BE3A-5491-F126-30E5-2DCCC8D97B7D}"/>
              </a:ext>
            </a:extLst>
          </p:cNvPr>
          <p:cNvGrpSpPr/>
          <p:nvPr/>
        </p:nvGrpSpPr>
        <p:grpSpPr>
          <a:xfrm>
            <a:off x="5505430" y="2276822"/>
            <a:ext cx="306000" cy="306000"/>
            <a:chOff x="547477" y="5946304"/>
            <a:chExt cx="182044" cy="182044"/>
          </a:xfrm>
        </p:grpSpPr>
        <p:sp>
          <p:nvSpPr>
            <p:cNvPr id="30" name="楕円 29">
              <a:extLst>
                <a:ext uri="{FF2B5EF4-FFF2-40B4-BE49-F238E27FC236}">
                  <a16:creationId xmlns:a16="http://schemas.microsoft.com/office/drawing/2014/main" id="{4551578E-8CB2-8C9B-0135-5C0F04C395A1}"/>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7" name="グループ化 36">
              <a:extLst>
                <a:ext uri="{FF2B5EF4-FFF2-40B4-BE49-F238E27FC236}">
                  <a16:creationId xmlns:a16="http://schemas.microsoft.com/office/drawing/2014/main" id="{CBE27A6E-B9AC-042D-3FAE-23CEFCA8F40B}"/>
                </a:ext>
              </a:extLst>
            </p:cNvPr>
            <p:cNvGrpSpPr/>
            <p:nvPr/>
          </p:nvGrpSpPr>
          <p:grpSpPr>
            <a:xfrm>
              <a:off x="572442" y="5996943"/>
              <a:ext cx="132113" cy="80765"/>
              <a:chOff x="2601006" y="3678667"/>
              <a:chExt cx="132113" cy="80765"/>
            </a:xfrm>
          </p:grpSpPr>
          <p:sp>
            <p:nvSpPr>
              <p:cNvPr id="63" name="正方形/長方形 62">
                <a:extLst>
                  <a:ext uri="{FF2B5EF4-FFF2-40B4-BE49-F238E27FC236}">
                    <a16:creationId xmlns:a16="http://schemas.microsoft.com/office/drawing/2014/main" id="{844F64DA-14A2-C9E2-176E-550E434DAAF5}"/>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6" name="二等辺三角形 65">
                <a:extLst>
                  <a:ext uri="{FF2B5EF4-FFF2-40B4-BE49-F238E27FC236}">
                    <a16:creationId xmlns:a16="http://schemas.microsoft.com/office/drawing/2014/main" id="{E0C968DD-669C-88C4-641D-80C786D6AAB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9" name="二等辺三角形 78">
                <a:extLst>
                  <a:ext uri="{FF2B5EF4-FFF2-40B4-BE49-F238E27FC236}">
                    <a16:creationId xmlns:a16="http://schemas.microsoft.com/office/drawing/2014/main" id="{29F5089C-91AD-7871-93AB-69FEA6EFB407}"/>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85" name="正方形/長方形 84">
                <a:extLst>
                  <a:ext uri="{FF2B5EF4-FFF2-40B4-BE49-F238E27FC236}">
                    <a16:creationId xmlns:a16="http://schemas.microsoft.com/office/drawing/2014/main" id="{1E0139BD-14B2-3E75-5EC5-1C267A53E32C}"/>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grpSp>
        <p:nvGrpSpPr>
          <p:cNvPr id="132" name="グループ化 131">
            <a:extLst>
              <a:ext uri="{FF2B5EF4-FFF2-40B4-BE49-F238E27FC236}">
                <a16:creationId xmlns:a16="http://schemas.microsoft.com/office/drawing/2014/main" id="{FD097563-5C98-DA58-77E6-54047FF67353}"/>
              </a:ext>
            </a:extLst>
          </p:cNvPr>
          <p:cNvGrpSpPr/>
          <p:nvPr/>
        </p:nvGrpSpPr>
        <p:grpSpPr>
          <a:xfrm>
            <a:off x="5020028" y="5879913"/>
            <a:ext cx="1276805" cy="449892"/>
            <a:chOff x="6954823" y="5133875"/>
            <a:chExt cx="1276805" cy="449892"/>
          </a:xfrm>
        </p:grpSpPr>
        <p:sp>
          <p:nvSpPr>
            <p:cNvPr id="133" name="正方形/長方形 132">
              <a:extLst>
                <a:ext uri="{FF2B5EF4-FFF2-40B4-BE49-F238E27FC236}">
                  <a16:creationId xmlns:a16="http://schemas.microsoft.com/office/drawing/2014/main" id="{6EE48993-4840-A1C3-0C70-22B34DB71ABC}"/>
                </a:ext>
              </a:extLst>
            </p:cNvPr>
            <p:cNvSpPr/>
            <p:nvPr/>
          </p:nvSpPr>
          <p:spPr>
            <a:xfrm>
              <a:off x="6954823" y="5133875"/>
              <a:ext cx="35966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国税庁</a:t>
              </a:r>
            </a:p>
          </p:txBody>
        </p:sp>
        <p:sp>
          <p:nvSpPr>
            <p:cNvPr id="134" name="正方形/長方形 133">
              <a:extLst>
                <a:ext uri="{FF2B5EF4-FFF2-40B4-BE49-F238E27FC236}">
                  <a16:creationId xmlns:a16="http://schemas.microsoft.com/office/drawing/2014/main" id="{7F7F513D-D0D3-E052-6DD8-3CC665C344C2}"/>
                </a:ext>
              </a:extLst>
            </p:cNvPr>
            <p:cNvSpPr/>
            <p:nvPr/>
          </p:nvSpPr>
          <p:spPr>
            <a:xfrm>
              <a:off x="7314487" y="5133875"/>
              <a:ext cx="91714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206" name="直線矢印コネクタ 205">
            <a:extLst>
              <a:ext uri="{FF2B5EF4-FFF2-40B4-BE49-F238E27FC236}">
                <a16:creationId xmlns:a16="http://schemas.microsoft.com/office/drawing/2014/main" id="{92C4AC16-5E30-2819-10CB-079735E84DEA}"/>
              </a:ext>
            </a:extLst>
          </p:cNvPr>
          <p:cNvCxnSpPr>
            <a:cxnSpLocks/>
            <a:stCxn id="157" idx="1"/>
            <a:endCxn id="96" idx="2"/>
          </p:cNvCxnSpPr>
          <p:nvPr/>
        </p:nvCxnSpPr>
        <p:spPr>
          <a:xfrm flipH="1" flipV="1">
            <a:off x="3772735" y="2664197"/>
            <a:ext cx="1299" cy="19702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93" name="グループ化 292">
            <a:extLst>
              <a:ext uri="{FF2B5EF4-FFF2-40B4-BE49-F238E27FC236}">
                <a16:creationId xmlns:a16="http://schemas.microsoft.com/office/drawing/2014/main" id="{800C79B6-898A-A2E6-B103-FC60FCD63CF8}"/>
              </a:ext>
            </a:extLst>
          </p:cNvPr>
          <p:cNvGrpSpPr/>
          <p:nvPr/>
        </p:nvGrpSpPr>
        <p:grpSpPr>
          <a:xfrm>
            <a:off x="3792951" y="2669337"/>
            <a:ext cx="545583" cy="658888"/>
            <a:chOff x="6846091" y="2669337"/>
            <a:chExt cx="545583" cy="658888"/>
          </a:xfrm>
        </p:grpSpPr>
        <p:pic>
          <p:nvPicPr>
            <p:cNvPr id="225" name="グラフィックス 224" descr="紙 枠線">
              <a:extLst>
                <a:ext uri="{FF2B5EF4-FFF2-40B4-BE49-F238E27FC236}">
                  <a16:creationId xmlns:a16="http://schemas.microsoft.com/office/drawing/2014/main" id="{78FF8A80-D392-B9A6-5A1D-E8123E87777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71800" y="2792799"/>
              <a:ext cx="307340" cy="307340"/>
            </a:xfrm>
            <a:prstGeom prst="rect">
              <a:avLst/>
            </a:prstGeom>
          </p:spPr>
        </p:pic>
        <p:cxnSp>
          <p:nvCxnSpPr>
            <p:cNvPr id="226" name="直線矢印コネクタ 36">
              <a:extLst>
                <a:ext uri="{FF2B5EF4-FFF2-40B4-BE49-F238E27FC236}">
                  <a16:creationId xmlns:a16="http://schemas.microsoft.com/office/drawing/2014/main" id="{94E5EBCB-E7E9-183C-3E3C-58173DA5A3AB}"/>
                </a:ext>
              </a:extLst>
            </p:cNvPr>
            <p:cNvCxnSpPr>
              <a:cxnSpLocks/>
            </p:cNvCxnSpPr>
            <p:nvPr/>
          </p:nvCxnSpPr>
          <p:spPr>
            <a:xfrm rot="16200000" flipH="1">
              <a:off x="6915897" y="2733699"/>
              <a:ext cx="282978" cy="154254"/>
            </a:xfrm>
            <a:prstGeom prst="curvedConnector3">
              <a:avLst>
                <a:gd name="adj1" fmla="val 99648"/>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27" name="正方形/長方形 226">
              <a:extLst>
                <a:ext uri="{FF2B5EF4-FFF2-40B4-BE49-F238E27FC236}">
                  <a16:creationId xmlns:a16="http://schemas.microsoft.com/office/drawing/2014/main" id="{1C986839-7BC3-117D-B1D9-8833E5E23D9A}"/>
                </a:ext>
              </a:extLst>
            </p:cNvPr>
            <p:cNvSpPr/>
            <p:nvPr/>
          </p:nvSpPr>
          <p:spPr>
            <a:xfrm>
              <a:off x="6846091" y="3045772"/>
              <a:ext cx="54558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扶養是正情報等データ</a:t>
              </a:r>
              <a:endParaRPr kumimoji="1" lang="en-US" altLang="ja-JP" sz="500" b="1" dirty="0">
                <a:solidFill>
                  <a:srgbClr val="000000"/>
                </a:solidFill>
                <a:latin typeface="+mn-ea"/>
              </a:endParaRPr>
            </a:p>
            <a:p>
              <a:r>
                <a:rPr kumimoji="1" lang="ja-JP" altLang="en-US" sz="500" b="1" dirty="0">
                  <a:solidFill>
                    <a:srgbClr val="000000"/>
                  </a:solidFill>
                  <a:latin typeface="+mn-ea"/>
                </a:rPr>
                <a:t>扶養・控除対象配偶者否認データ</a:t>
              </a:r>
            </a:p>
          </p:txBody>
        </p:sp>
      </p:grpSp>
      <p:cxnSp>
        <p:nvCxnSpPr>
          <p:cNvPr id="234" name="直線矢印コネクタ 233">
            <a:extLst>
              <a:ext uri="{FF2B5EF4-FFF2-40B4-BE49-F238E27FC236}">
                <a16:creationId xmlns:a16="http://schemas.microsoft.com/office/drawing/2014/main" id="{F3EE0DFE-C7D1-73EC-6921-4946328614DD}"/>
              </a:ext>
            </a:extLst>
          </p:cNvPr>
          <p:cNvCxnSpPr>
            <a:cxnSpLocks/>
            <a:stCxn id="225" idx="3"/>
          </p:cNvCxnSpPr>
          <p:nvPr/>
        </p:nvCxnSpPr>
        <p:spPr>
          <a:xfrm flipV="1">
            <a:off x="4326000" y="2945798"/>
            <a:ext cx="1329613" cy="67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56" name="正方形/長方形 255">
            <a:extLst>
              <a:ext uri="{FF2B5EF4-FFF2-40B4-BE49-F238E27FC236}">
                <a16:creationId xmlns:a16="http://schemas.microsoft.com/office/drawing/2014/main" id="{2C20EA8A-50A7-3AF5-5202-1FFDEEA4181D}"/>
              </a:ext>
            </a:extLst>
          </p:cNvPr>
          <p:cNvSpPr/>
          <p:nvPr/>
        </p:nvSpPr>
        <p:spPr>
          <a:xfrm>
            <a:off x="5307007" y="355962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データ提供</a:t>
            </a:r>
            <a:r>
              <a:rPr kumimoji="1" lang="en-US" altLang="ja-JP" sz="600" b="1" dirty="0">
                <a:solidFill>
                  <a:schemeClr val="tx1"/>
                </a:solidFill>
                <a:latin typeface="+mn-ea"/>
              </a:rPr>
              <a:t>(</a:t>
            </a:r>
            <a:r>
              <a:rPr kumimoji="1" lang="ja-JP" altLang="en-US" sz="600" b="1" dirty="0">
                <a:solidFill>
                  <a:schemeClr val="tx1"/>
                </a:solidFill>
                <a:latin typeface="+mn-ea"/>
              </a:rPr>
              <a:t>電子</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Tree>
    <p:extLst>
      <p:ext uri="{BB962C8B-B14F-4D97-AF65-F5344CB8AC3E}">
        <p14:creationId xmlns:p14="http://schemas.microsoft.com/office/powerpoint/2010/main" val="1203174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E547EA-8FB7-C96A-5E1F-328FE7A33EFA}"/>
            </a:ext>
          </a:extLst>
        </p:cNvPr>
        <p:cNvGrpSpPr/>
        <p:nvPr/>
      </p:nvGrpSpPr>
      <p:grpSpPr>
        <a:xfrm>
          <a:off x="0" y="0"/>
          <a:ext cx="0" cy="0"/>
          <a:chOff x="0" y="0"/>
          <a:chExt cx="0" cy="0"/>
        </a:xfrm>
      </p:grpSpPr>
      <p:grpSp>
        <p:nvGrpSpPr>
          <p:cNvPr id="32" name="グループ化 31">
            <a:extLst>
              <a:ext uri="{FF2B5EF4-FFF2-40B4-BE49-F238E27FC236}">
                <a16:creationId xmlns:a16="http://schemas.microsoft.com/office/drawing/2014/main" id="{6F2E9CB7-C7D2-E5D7-C3FA-21E97E8233AB}"/>
              </a:ext>
            </a:extLst>
          </p:cNvPr>
          <p:cNvGrpSpPr/>
          <p:nvPr/>
        </p:nvGrpSpPr>
        <p:grpSpPr>
          <a:xfrm rot="5400000" flipV="1">
            <a:off x="374113" y="2129642"/>
            <a:ext cx="1495872" cy="47531"/>
            <a:chOff x="8077691" y="5728205"/>
            <a:chExt cx="1495872" cy="47531"/>
          </a:xfrm>
        </p:grpSpPr>
        <p:cxnSp>
          <p:nvCxnSpPr>
            <p:cNvPr id="36" name="直線矢印コネクタ 35">
              <a:extLst>
                <a:ext uri="{FF2B5EF4-FFF2-40B4-BE49-F238E27FC236}">
                  <a16:creationId xmlns:a16="http://schemas.microsoft.com/office/drawing/2014/main" id="{D2B1252F-8AC8-BA87-6CD2-4DAB8BD154C1}"/>
                </a:ext>
              </a:extLst>
            </p:cNvPr>
            <p:cNvCxnSpPr>
              <a:cxnSpLocks/>
              <a:stCxn id="38" idx="6"/>
              <a:endCxn id="39" idx="0"/>
            </p:cNvCxnSpPr>
            <p:nvPr/>
          </p:nvCxnSpPr>
          <p:spPr>
            <a:xfrm rot="5400000" flipV="1">
              <a:off x="8849393" y="5027801"/>
              <a:ext cx="0" cy="144834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38" name="楕円 37">
              <a:extLst>
                <a:ext uri="{FF2B5EF4-FFF2-40B4-BE49-F238E27FC236}">
                  <a16:creationId xmlns:a16="http://schemas.microsoft.com/office/drawing/2014/main" id="{410E00CF-0C33-01F2-BC32-2C825A822372}"/>
                </a:ext>
              </a:extLst>
            </p:cNvPr>
            <p:cNvSpPr/>
            <p:nvPr/>
          </p:nvSpPr>
          <p:spPr>
            <a:xfrm>
              <a:off x="8077691" y="572820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9" name="二等辺三角形 38">
              <a:extLst>
                <a:ext uri="{FF2B5EF4-FFF2-40B4-BE49-F238E27FC236}">
                  <a16:creationId xmlns:a16="http://schemas.microsoft.com/office/drawing/2014/main" id="{C45CE320-C579-59D0-A767-1A07FF18DC7C}"/>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56" name="グループ化 55">
            <a:extLst>
              <a:ext uri="{FF2B5EF4-FFF2-40B4-BE49-F238E27FC236}">
                <a16:creationId xmlns:a16="http://schemas.microsoft.com/office/drawing/2014/main" id="{740795FB-B804-0845-7AD4-AD170B57DEAB}"/>
              </a:ext>
            </a:extLst>
          </p:cNvPr>
          <p:cNvGrpSpPr/>
          <p:nvPr/>
        </p:nvGrpSpPr>
        <p:grpSpPr>
          <a:xfrm rot="16200000">
            <a:off x="3287133" y="2148294"/>
            <a:ext cx="1458568" cy="47531"/>
            <a:chOff x="8114995" y="5728204"/>
            <a:chExt cx="1458568" cy="47531"/>
          </a:xfrm>
        </p:grpSpPr>
        <p:cxnSp>
          <p:nvCxnSpPr>
            <p:cNvPr id="57" name="直線矢印コネクタ 56">
              <a:extLst>
                <a:ext uri="{FF2B5EF4-FFF2-40B4-BE49-F238E27FC236}">
                  <a16:creationId xmlns:a16="http://schemas.microsoft.com/office/drawing/2014/main" id="{184902A1-81BB-C427-1B3E-CEEF20957980}"/>
                </a:ext>
              </a:extLst>
            </p:cNvPr>
            <p:cNvCxnSpPr>
              <a:cxnSpLocks/>
              <a:stCxn id="58" idx="6"/>
              <a:endCxn id="59" idx="0"/>
            </p:cNvCxnSpPr>
            <p:nvPr/>
          </p:nvCxnSpPr>
          <p:spPr>
            <a:xfrm rot="5400000" flipV="1">
              <a:off x="8868044" y="5046452"/>
              <a:ext cx="1" cy="141103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D2159B35-151B-1FE0-CE8A-D08BE08AAD22}"/>
                </a:ext>
              </a:extLst>
            </p:cNvPr>
            <p:cNvSpPr/>
            <p:nvPr/>
          </p:nvSpPr>
          <p:spPr>
            <a:xfrm>
              <a:off x="8114995"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C8516F97-0FD6-A2BE-94E7-C5EE58F44F98}"/>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6D2D02C9-CE8A-F693-3038-2D108D05E9BE}"/>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E3C1F187-B1C0-6F43-80E0-803C50A7CA34}"/>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B4E4DDE9-DB23-B4DD-18B1-41095DCB09D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CCC30806-F3EC-398E-B6DC-C85713E78A5A}"/>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9DBAE7CE-D417-1AC0-97F4-1E74502B3F04}"/>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3648C11C-6B14-C1A5-9F52-82D266C88BE8}"/>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9.1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790700DE-F0D9-862A-7C6B-FE64CFE9D06C}"/>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証明発行</a:t>
              </a:r>
            </a:p>
          </p:txBody>
        </p:sp>
        <p:sp>
          <p:nvSpPr>
            <p:cNvPr id="14" name="正方形/長方形 13">
              <a:extLst>
                <a:ext uri="{FF2B5EF4-FFF2-40B4-BE49-F238E27FC236}">
                  <a16:creationId xmlns:a16="http://schemas.microsoft.com/office/drawing/2014/main" id="{A14EFB1E-F69D-40A8-5B56-CC2F46ABE29C}"/>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交付</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0F06D698-CC89-4439-0CD9-5263FF939961}"/>
              </a:ext>
            </a:extLst>
          </p:cNvPr>
          <p:cNvGrpSpPr/>
          <p:nvPr/>
        </p:nvGrpSpPr>
        <p:grpSpPr>
          <a:xfrm>
            <a:off x="331641" y="1889571"/>
            <a:ext cx="8480719" cy="2434458"/>
            <a:chOff x="4383024" y="977900"/>
            <a:chExt cx="8480719" cy="447033"/>
          </a:xfrm>
        </p:grpSpPr>
        <p:sp>
          <p:nvSpPr>
            <p:cNvPr id="17" name="正方形/長方形 16">
              <a:extLst>
                <a:ext uri="{FF2B5EF4-FFF2-40B4-BE49-F238E27FC236}">
                  <a16:creationId xmlns:a16="http://schemas.microsoft.com/office/drawing/2014/main" id="{99EAC861-794E-6558-DD38-ABFF0798FF7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C02119DF-AD72-B441-BCFB-224F8346D23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9124317C-2A81-0229-1DA3-E976595155E8}"/>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23</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05A347A7-8F48-F7D9-739E-5802198FC456}"/>
              </a:ext>
            </a:extLst>
          </p:cNvPr>
          <p:cNvSpPr/>
          <p:nvPr/>
        </p:nvSpPr>
        <p:spPr>
          <a:xfrm>
            <a:off x="811237" y="3226764"/>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受領して開始</a:t>
            </a:r>
          </a:p>
        </p:txBody>
      </p:sp>
      <p:grpSp>
        <p:nvGrpSpPr>
          <p:cNvPr id="102" name="グループ化 101">
            <a:extLst>
              <a:ext uri="{FF2B5EF4-FFF2-40B4-BE49-F238E27FC236}">
                <a16:creationId xmlns:a16="http://schemas.microsoft.com/office/drawing/2014/main" id="{4D2A5A9F-927D-91AA-3A8A-A810772E81B9}"/>
              </a:ext>
            </a:extLst>
          </p:cNvPr>
          <p:cNvGrpSpPr/>
          <p:nvPr/>
        </p:nvGrpSpPr>
        <p:grpSpPr>
          <a:xfrm>
            <a:off x="2039557" y="2820641"/>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AD848DA2-C14F-939C-4006-F8D14514A3D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997EF75B-6E69-20F8-2BD0-789F7E6D805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証明発行</a:t>
              </a:r>
            </a:p>
          </p:txBody>
        </p:sp>
      </p:grpSp>
      <p:grpSp>
        <p:nvGrpSpPr>
          <p:cNvPr id="23" name="グループ化 22">
            <a:extLst>
              <a:ext uri="{FF2B5EF4-FFF2-40B4-BE49-F238E27FC236}">
                <a16:creationId xmlns:a16="http://schemas.microsoft.com/office/drawing/2014/main" id="{EB53FA30-0D35-1E3E-DB37-B805A3AAC6ED}"/>
              </a:ext>
            </a:extLst>
          </p:cNvPr>
          <p:cNvGrpSpPr/>
          <p:nvPr/>
        </p:nvGrpSpPr>
        <p:grpSpPr>
          <a:xfrm>
            <a:off x="2049681" y="4502659"/>
            <a:ext cx="575637" cy="451948"/>
            <a:chOff x="5274238" y="5435536"/>
            <a:chExt cx="439201" cy="345439"/>
          </a:xfrm>
        </p:grpSpPr>
        <p:sp>
          <p:nvSpPr>
            <p:cNvPr id="24" name="フローチャート: 磁気ディスク 23">
              <a:extLst>
                <a:ext uri="{FF2B5EF4-FFF2-40B4-BE49-F238E27FC236}">
                  <a16:creationId xmlns:a16="http://schemas.microsoft.com/office/drawing/2014/main" id="{8086665F-0FBE-83C0-B01C-99CBD7A2079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5" name="円弧 24">
              <a:extLst>
                <a:ext uri="{FF2B5EF4-FFF2-40B4-BE49-F238E27FC236}">
                  <a16:creationId xmlns:a16="http://schemas.microsoft.com/office/drawing/2014/main" id="{D412B765-F4E0-90AC-0EAD-6781E3EDACA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9DA383C3-B259-EF45-F0A1-ECB2315A9C8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3" name="直線矢印コネクタ 32">
            <a:extLst>
              <a:ext uri="{FF2B5EF4-FFF2-40B4-BE49-F238E27FC236}">
                <a16:creationId xmlns:a16="http://schemas.microsoft.com/office/drawing/2014/main" id="{E83376F9-1543-7B26-6E96-FF24B520B734}"/>
              </a:ext>
            </a:extLst>
          </p:cNvPr>
          <p:cNvCxnSpPr>
            <a:cxnSpLocks/>
            <a:stCxn id="24" idx="1"/>
            <a:endCxn id="22" idx="2"/>
          </p:cNvCxnSpPr>
          <p:nvPr/>
        </p:nvCxnSpPr>
        <p:spPr>
          <a:xfrm flipH="1" flipV="1">
            <a:off x="2337499" y="3289391"/>
            <a:ext cx="1299" cy="121326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C658A335-8929-6FA4-A583-D798A6366093}"/>
              </a:ext>
            </a:extLst>
          </p:cNvPr>
          <p:cNvCxnSpPr>
            <a:cxnSpLocks/>
            <a:stCxn id="48" idx="6"/>
            <a:endCxn id="22" idx="1"/>
          </p:cNvCxnSpPr>
          <p:nvPr/>
        </p:nvCxnSpPr>
        <p:spPr>
          <a:xfrm flipV="1">
            <a:off x="1275049" y="3055016"/>
            <a:ext cx="764508" cy="900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5" name="グループ化 104">
            <a:extLst>
              <a:ext uri="{FF2B5EF4-FFF2-40B4-BE49-F238E27FC236}">
                <a16:creationId xmlns:a16="http://schemas.microsoft.com/office/drawing/2014/main" id="{11AEF4CE-6A2C-5794-7253-1F9C2BF19418}"/>
              </a:ext>
            </a:extLst>
          </p:cNvPr>
          <p:cNvGrpSpPr/>
          <p:nvPr/>
        </p:nvGrpSpPr>
        <p:grpSpPr>
          <a:xfrm>
            <a:off x="2494025" y="3289390"/>
            <a:ext cx="635655" cy="696950"/>
            <a:chOff x="2321719" y="2988182"/>
            <a:chExt cx="635655" cy="696950"/>
          </a:xfrm>
        </p:grpSpPr>
        <p:pic>
          <p:nvPicPr>
            <p:cNvPr id="27" name="グラフィックス 26" descr="紙 枠線">
              <a:extLst>
                <a:ext uri="{FF2B5EF4-FFF2-40B4-BE49-F238E27FC236}">
                  <a16:creationId xmlns:a16="http://schemas.microsoft.com/office/drawing/2014/main" id="{271B6477-2307-C612-E97B-0A2AD7F8B77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37" name="直線矢印コネクタ 36">
              <a:extLst>
                <a:ext uri="{FF2B5EF4-FFF2-40B4-BE49-F238E27FC236}">
                  <a16:creationId xmlns:a16="http://schemas.microsoft.com/office/drawing/2014/main" id="{704CCE34-05FF-E035-ECEF-8CFC989E4D02}"/>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3" name="正方形/長方形 62">
              <a:extLst>
                <a:ext uri="{FF2B5EF4-FFF2-40B4-BE49-F238E27FC236}">
                  <a16:creationId xmlns:a16="http://schemas.microsoft.com/office/drawing/2014/main" id="{61E33DDA-2DF2-A96D-5F9D-0E9777A677D6}"/>
                </a:ext>
              </a:extLst>
            </p:cNvPr>
            <p:cNvSpPr/>
            <p:nvPr/>
          </p:nvSpPr>
          <p:spPr>
            <a:xfrm>
              <a:off x="2335749" y="3402679"/>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rgbClr val="000000"/>
                  </a:solidFill>
                  <a:latin typeface="+mn-ea"/>
                </a:rPr>
                <a:t>所得証明書</a:t>
              </a:r>
            </a:p>
          </p:txBody>
        </p:sp>
      </p:grpSp>
      <p:grpSp>
        <p:nvGrpSpPr>
          <p:cNvPr id="128" name="グループ化 127">
            <a:extLst>
              <a:ext uri="{FF2B5EF4-FFF2-40B4-BE49-F238E27FC236}">
                <a16:creationId xmlns:a16="http://schemas.microsoft.com/office/drawing/2014/main" id="{AA3F9BED-493B-C076-7CC9-4AEEE7060DA2}"/>
              </a:ext>
            </a:extLst>
          </p:cNvPr>
          <p:cNvGrpSpPr/>
          <p:nvPr/>
        </p:nvGrpSpPr>
        <p:grpSpPr>
          <a:xfrm>
            <a:off x="2477497" y="4881397"/>
            <a:ext cx="752658" cy="404654"/>
            <a:chOff x="2261244" y="4907280"/>
            <a:chExt cx="752658" cy="404654"/>
          </a:xfrm>
        </p:grpSpPr>
        <p:cxnSp>
          <p:nvCxnSpPr>
            <p:cNvPr id="46" name="直線矢印コネクタ 45">
              <a:extLst>
                <a:ext uri="{FF2B5EF4-FFF2-40B4-BE49-F238E27FC236}">
                  <a16:creationId xmlns:a16="http://schemas.microsoft.com/office/drawing/2014/main" id="{5576E604-BA97-03C9-BFD4-165C642AAB9D}"/>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99F9DC34-DADF-B0F5-F65A-122F9BAB5852}"/>
                </a:ext>
              </a:extLst>
            </p:cNvPr>
            <p:cNvGrpSpPr/>
            <p:nvPr/>
          </p:nvGrpSpPr>
          <p:grpSpPr>
            <a:xfrm>
              <a:off x="2383864" y="5013166"/>
              <a:ext cx="69614" cy="298768"/>
              <a:chOff x="2439407" y="2962964"/>
              <a:chExt cx="69614" cy="428983"/>
            </a:xfrm>
          </p:grpSpPr>
          <p:cxnSp>
            <p:nvCxnSpPr>
              <p:cNvPr id="51" name="直線コネクタ 50">
                <a:extLst>
                  <a:ext uri="{FF2B5EF4-FFF2-40B4-BE49-F238E27FC236}">
                    <a16:creationId xmlns:a16="http://schemas.microsoft.com/office/drawing/2014/main" id="{8F1A4047-BCA7-F9B4-A844-7025C6106D0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D36BB0CA-B9C5-2A35-A3A0-AF78703A3DA4}"/>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864DE774-053D-BEB4-1D86-3758E52202D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A849D078-FECE-13BB-A6D1-511D412FE32E}"/>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10" name="直線矢印コネクタ 109">
            <a:extLst>
              <a:ext uri="{FF2B5EF4-FFF2-40B4-BE49-F238E27FC236}">
                <a16:creationId xmlns:a16="http://schemas.microsoft.com/office/drawing/2014/main" id="{12FB2D73-EC0B-5F85-564A-3D784DF2CADE}"/>
              </a:ext>
            </a:extLst>
          </p:cNvPr>
          <p:cNvCxnSpPr>
            <a:cxnSpLocks/>
            <a:stCxn id="22" idx="3"/>
            <a:endCxn id="5" idx="2"/>
          </p:cNvCxnSpPr>
          <p:nvPr/>
        </p:nvCxnSpPr>
        <p:spPr>
          <a:xfrm>
            <a:off x="2635441" y="3055016"/>
            <a:ext cx="122797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26DBFC2C-8CB4-F3A8-2843-14376B9D73CC}"/>
              </a:ext>
            </a:extLst>
          </p:cNvPr>
          <p:cNvSpPr/>
          <p:nvPr/>
        </p:nvSpPr>
        <p:spPr>
          <a:xfrm>
            <a:off x="6758568" y="5740400"/>
            <a:ext cx="2053792" cy="60452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コメント</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該当する機能要件</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①</a:t>
            </a:r>
            <a:r>
              <a:rPr kumimoji="1" lang="en-US" altLang="zh-TW" sz="500" b="1" dirty="0">
                <a:solidFill>
                  <a:srgbClr val="000000"/>
                </a:solidFill>
                <a:latin typeface="游ゴシック" panose="020B0400000000000000" pitchFamily="50" charset="-128"/>
                <a:ea typeface="游ゴシック" panose="020B0400000000000000" pitchFamily="50" charset="-128"/>
              </a:rPr>
              <a:t>4.5.1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4.5.3</a:t>
            </a:r>
            <a:r>
              <a:rPr kumimoji="1" lang="zh-TW" altLang="en-US" sz="500" b="1" dirty="0">
                <a:solidFill>
                  <a:srgbClr val="000000"/>
                </a:solidFill>
                <a:latin typeface="游ゴシック" panose="020B0400000000000000" pitchFamily="50" charset="-128"/>
                <a:ea typeface="游ゴシック" panose="020B0400000000000000" pitchFamily="50" charset="-128"/>
              </a:rPr>
              <a:t>　所得証明書</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zh-TW" altLang="en-US" sz="500" b="1" dirty="0">
                <a:solidFill>
                  <a:srgbClr val="000000"/>
                </a:solidFill>
                <a:latin typeface="游ゴシック" panose="020B0400000000000000" pitchFamily="50" charset="-128"/>
                <a:ea typeface="游ゴシック" panose="020B0400000000000000" pitchFamily="50" charset="-128"/>
              </a:rPr>
              <a:t>課税証明、非課税証明</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zh-TW" altLang="en-US" sz="500" b="1" dirty="0">
                <a:solidFill>
                  <a:srgbClr val="000000"/>
                </a:solidFill>
                <a:latin typeface="游ゴシック" panose="020B0400000000000000" pitchFamily="50" charset="-128"/>
                <a:ea typeface="游ゴシック" panose="020B0400000000000000" pitchFamily="50" charset="-128"/>
              </a:rPr>
              <a:t>発行</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p:txBody>
      </p:sp>
      <p:sp>
        <p:nvSpPr>
          <p:cNvPr id="151" name="正方形/長方形 150">
            <a:extLst>
              <a:ext uri="{FF2B5EF4-FFF2-40B4-BE49-F238E27FC236}">
                <a16:creationId xmlns:a16="http://schemas.microsoft.com/office/drawing/2014/main" id="{3C26222D-9BBA-22BF-9630-9231A45F26C6}"/>
              </a:ext>
            </a:extLst>
          </p:cNvPr>
          <p:cNvSpPr/>
          <p:nvPr/>
        </p:nvSpPr>
        <p:spPr>
          <a:xfrm>
            <a:off x="3667811" y="2031547"/>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交付</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手渡し</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4" name="グループ化 3">
            <a:extLst>
              <a:ext uri="{FF2B5EF4-FFF2-40B4-BE49-F238E27FC236}">
                <a16:creationId xmlns:a16="http://schemas.microsoft.com/office/drawing/2014/main" id="{6BA68502-7F15-7195-3F7C-BEA661FAEB98}"/>
              </a:ext>
            </a:extLst>
          </p:cNvPr>
          <p:cNvGrpSpPr/>
          <p:nvPr/>
        </p:nvGrpSpPr>
        <p:grpSpPr>
          <a:xfrm>
            <a:off x="3925740" y="1480215"/>
            <a:ext cx="1157898" cy="469967"/>
            <a:chOff x="3925740" y="1480215"/>
            <a:chExt cx="1157898" cy="469967"/>
          </a:xfrm>
        </p:grpSpPr>
        <p:pic>
          <p:nvPicPr>
            <p:cNvPr id="84" name="グラフィックス 83" descr="紙 枠線">
              <a:extLst>
                <a:ext uri="{FF2B5EF4-FFF2-40B4-BE49-F238E27FC236}">
                  <a16:creationId xmlns:a16="http://schemas.microsoft.com/office/drawing/2014/main" id="{A2648024-6873-AE2D-A2E7-434F5B021B7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377442" y="1480215"/>
              <a:ext cx="260934" cy="260934"/>
            </a:xfrm>
            <a:prstGeom prst="rect">
              <a:avLst/>
            </a:prstGeom>
          </p:spPr>
        </p:pic>
        <p:sp>
          <p:nvSpPr>
            <p:cNvPr id="87" name="正方形/長方形 86">
              <a:extLst>
                <a:ext uri="{FF2B5EF4-FFF2-40B4-BE49-F238E27FC236}">
                  <a16:creationId xmlns:a16="http://schemas.microsoft.com/office/drawing/2014/main" id="{FE10593B-2457-E06D-2A54-B47C92044C9A}"/>
                </a:ext>
              </a:extLst>
            </p:cNvPr>
            <p:cNvSpPr/>
            <p:nvPr/>
          </p:nvSpPr>
          <p:spPr>
            <a:xfrm>
              <a:off x="3925740" y="1689248"/>
              <a:ext cx="1157898"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500" b="1" dirty="0">
                  <a:solidFill>
                    <a:srgbClr val="000000"/>
                  </a:solidFill>
                  <a:latin typeface="+mn-ea"/>
                </a:rPr>
                <a:t>所得証明書</a:t>
              </a:r>
            </a:p>
          </p:txBody>
        </p:sp>
        <p:cxnSp>
          <p:nvCxnSpPr>
            <p:cNvPr id="88" name="直線矢印コネクタ 87">
              <a:extLst>
                <a:ext uri="{FF2B5EF4-FFF2-40B4-BE49-F238E27FC236}">
                  <a16:creationId xmlns:a16="http://schemas.microsoft.com/office/drawing/2014/main" id="{C371F24B-CFF6-4695-CF88-82BC20AE4EA1}"/>
                </a:ext>
              </a:extLst>
            </p:cNvPr>
            <p:cNvCxnSpPr>
              <a:cxnSpLocks/>
              <a:endCxn id="84" idx="1"/>
            </p:cNvCxnSpPr>
            <p:nvPr/>
          </p:nvCxnSpPr>
          <p:spPr>
            <a:xfrm>
              <a:off x="4016415" y="1610682"/>
              <a:ext cx="36102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2" name="グループ化 1">
            <a:extLst>
              <a:ext uri="{FF2B5EF4-FFF2-40B4-BE49-F238E27FC236}">
                <a16:creationId xmlns:a16="http://schemas.microsoft.com/office/drawing/2014/main" id="{50DAB239-ADD0-9FEB-CF3A-1960CC5BC9C2}"/>
              </a:ext>
            </a:extLst>
          </p:cNvPr>
          <p:cNvGrpSpPr/>
          <p:nvPr/>
        </p:nvGrpSpPr>
        <p:grpSpPr>
          <a:xfrm>
            <a:off x="3863417" y="2902016"/>
            <a:ext cx="306000" cy="306000"/>
            <a:chOff x="547477" y="5946304"/>
            <a:chExt cx="182044" cy="182044"/>
          </a:xfrm>
        </p:grpSpPr>
        <p:sp>
          <p:nvSpPr>
            <p:cNvPr id="5" name="楕円 4">
              <a:extLst>
                <a:ext uri="{FF2B5EF4-FFF2-40B4-BE49-F238E27FC236}">
                  <a16:creationId xmlns:a16="http://schemas.microsoft.com/office/drawing/2014/main" id="{47B44060-5B7D-13C3-11CB-9558F3C99765}"/>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0" name="グループ化 19">
              <a:extLst>
                <a:ext uri="{FF2B5EF4-FFF2-40B4-BE49-F238E27FC236}">
                  <a16:creationId xmlns:a16="http://schemas.microsoft.com/office/drawing/2014/main" id="{150ECC96-63CE-4EA5-351F-402505E1FEA7}"/>
                </a:ext>
              </a:extLst>
            </p:cNvPr>
            <p:cNvGrpSpPr/>
            <p:nvPr/>
          </p:nvGrpSpPr>
          <p:grpSpPr>
            <a:xfrm>
              <a:off x="572442" y="5996943"/>
              <a:ext cx="132113" cy="80765"/>
              <a:chOff x="2601006" y="3678667"/>
              <a:chExt cx="132113" cy="80765"/>
            </a:xfrm>
          </p:grpSpPr>
          <p:sp>
            <p:nvSpPr>
              <p:cNvPr id="28" name="正方形/長方形 27">
                <a:extLst>
                  <a:ext uri="{FF2B5EF4-FFF2-40B4-BE49-F238E27FC236}">
                    <a16:creationId xmlns:a16="http://schemas.microsoft.com/office/drawing/2014/main" id="{14AF2D10-D10D-8A27-5965-C8A9AB9F466D}"/>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 name="二等辺三角形 28">
                <a:extLst>
                  <a:ext uri="{FF2B5EF4-FFF2-40B4-BE49-F238E27FC236}">
                    <a16:creationId xmlns:a16="http://schemas.microsoft.com/office/drawing/2014/main" id="{A00A0F5B-516C-E4C3-341F-6AB7E4857BBB}"/>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 name="二等辺三角形 29">
                <a:extLst>
                  <a:ext uri="{FF2B5EF4-FFF2-40B4-BE49-F238E27FC236}">
                    <a16:creationId xmlns:a16="http://schemas.microsoft.com/office/drawing/2014/main" id="{969E5392-CDD4-387A-C113-428471370DEF}"/>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31" name="正方形/長方形 30">
                <a:extLst>
                  <a:ext uri="{FF2B5EF4-FFF2-40B4-BE49-F238E27FC236}">
                    <a16:creationId xmlns:a16="http://schemas.microsoft.com/office/drawing/2014/main" id="{AFFF3F5B-C330-DC68-80CF-6AFE319C9B4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34" name="正方形/長方形 33">
            <a:extLst>
              <a:ext uri="{FF2B5EF4-FFF2-40B4-BE49-F238E27FC236}">
                <a16:creationId xmlns:a16="http://schemas.microsoft.com/office/drawing/2014/main" id="{08B35DCC-974C-A8D6-1023-C6E030872594}"/>
              </a:ext>
            </a:extLst>
          </p:cNvPr>
          <p:cNvSpPr/>
          <p:nvPr/>
        </p:nvSpPr>
        <p:spPr>
          <a:xfrm>
            <a:off x="4036964" y="2664208"/>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送付して終了</a:t>
            </a:r>
          </a:p>
        </p:txBody>
      </p:sp>
      <p:cxnSp>
        <p:nvCxnSpPr>
          <p:cNvPr id="35" name="直線矢印コネクタ 36">
            <a:extLst>
              <a:ext uri="{FF2B5EF4-FFF2-40B4-BE49-F238E27FC236}">
                <a16:creationId xmlns:a16="http://schemas.microsoft.com/office/drawing/2014/main" id="{A4ACB545-B784-3842-0CC1-13233E1E5B2D}"/>
              </a:ext>
            </a:extLst>
          </p:cNvPr>
          <p:cNvCxnSpPr>
            <a:cxnSpLocks/>
            <a:stCxn id="27" idx="3"/>
            <a:endCxn id="5" idx="4"/>
          </p:cNvCxnSpPr>
          <p:nvPr/>
        </p:nvCxnSpPr>
        <p:spPr>
          <a:xfrm flipV="1">
            <a:off x="2972538" y="3208016"/>
            <a:ext cx="1043879" cy="378698"/>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 name="グループ化 2">
            <a:extLst>
              <a:ext uri="{FF2B5EF4-FFF2-40B4-BE49-F238E27FC236}">
                <a16:creationId xmlns:a16="http://schemas.microsoft.com/office/drawing/2014/main" id="{A89198E4-58E5-A069-0DEF-06B12B537691}"/>
              </a:ext>
            </a:extLst>
          </p:cNvPr>
          <p:cNvGrpSpPr/>
          <p:nvPr/>
        </p:nvGrpSpPr>
        <p:grpSpPr>
          <a:xfrm>
            <a:off x="1072884" y="1480215"/>
            <a:ext cx="1157898" cy="469967"/>
            <a:chOff x="1072884" y="1480215"/>
            <a:chExt cx="1157898" cy="469967"/>
          </a:xfrm>
        </p:grpSpPr>
        <p:pic>
          <p:nvPicPr>
            <p:cNvPr id="41" name="グラフィックス 40" descr="紙 枠線">
              <a:extLst>
                <a:ext uri="{FF2B5EF4-FFF2-40B4-BE49-F238E27FC236}">
                  <a16:creationId xmlns:a16="http://schemas.microsoft.com/office/drawing/2014/main" id="{7D02E908-8001-24EE-3AE3-A8A6D9050EA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24586" y="1480215"/>
              <a:ext cx="260934" cy="260934"/>
            </a:xfrm>
            <a:prstGeom prst="rect">
              <a:avLst/>
            </a:prstGeom>
          </p:spPr>
        </p:pic>
        <p:sp>
          <p:nvSpPr>
            <p:cNvPr id="42" name="正方形/長方形 41">
              <a:extLst>
                <a:ext uri="{FF2B5EF4-FFF2-40B4-BE49-F238E27FC236}">
                  <a16:creationId xmlns:a16="http://schemas.microsoft.com/office/drawing/2014/main" id="{E94DB17A-3B52-F297-0FDE-58542CAC0A34}"/>
                </a:ext>
              </a:extLst>
            </p:cNvPr>
            <p:cNvSpPr/>
            <p:nvPr/>
          </p:nvSpPr>
          <p:spPr>
            <a:xfrm>
              <a:off x="1072884" y="1689248"/>
              <a:ext cx="1157898"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500" b="1" dirty="0">
                  <a:solidFill>
                    <a:srgbClr val="000000"/>
                  </a:solidFill>
                  <a:latin typeface="+mn-ea"/>
                </a:rPr>
                <a:t>証明交付申請書</a:t>
              </a:r>
            </a:p>
          </p:txBody>
        </p:sp>
        <p:cxnSp>
          <p:nvCxnSpPr>
            <p:cNvPr id="44" name="直線矢印コネクタ 43">
              <a:extLst>
                <a:ext uri="{FF2B5EF4-FFF2-40B4-BE49-F238E27FC236}">
                  <a16:creationId xmlns:a16="http://schemas.microsoft.com/office/drawing/2014/main" id="{8E7C5326-F9FB-9070-2533-59CA9516F99B}"/>
                </a:ext>
              </a:extLst>
            </p:cNvPr>
            <p:cNvCxnSpPr>
              <a:cxnSpLocks/>
              <a:endCxn id="41" idx="1"/>
            </p:cNvCxnSpPr>
            <p:nvPr/>
          </p:nvCxnSpPr>
          <p:spPr>
            <a:xfrm>
              <a:off x="1122050" y="1610682"/>
              <a:ext cx="40253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47" name="グループ化 46">
            <a:extLst>
              <a:ext uri="{FF2B5EF4-FFF2-40B4-BE49-F238E27FC236}">
                <a16:creationId xmlns:a16="http://schemas.microsoft.com/office/drawing/2014/main" id="{EC08CE9F-CCB6-FE95-1D5B-9BD4F212D3EF}"/>
              </a:ext>
            </a:extLst>
          </p:cNvPr>
          <p:cNvGrpSpPr/>
          <p:nvPr/>
        </p:nvGrpSpPr>
        <p:grpSpPr>
          <a:xfrm>
            <a:off x="969049" y="2911016"/>
            <a:ext cx="306000" cy="306000"/>
            <a:chOff x="8420362" y="5457393"/>
            <a:chExt cx="182044" cy="182044"/>
          </a:xfrm>
        </p:grpSpPr>
        <p:sp>
          <p:nvSpPr>
            <p:cNvPr id="48" name="楕円 47">
              <a:extLst>
                <a:ext uri="{FF2B5EF4-FFF2-40B4-BE49-F238E27FC236}">
                  <a16:creationId xmlns:a16="http://schemas.microsoft.com/office/drawing/2014/main" id="{C1491811-976D-4FAF-678F-9F5D02945278}"/>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49" name="グラフィックス 48" descr="封筒 枠線">
              <a:extLst>
                <a:ext uri="{FF2B5EF4-FFF2-40B4-BE49-F238E27FC236}">
                  <a16:creationId xmlns:a16="http://schemas.microsoft.com/office/drawing/2014/main" id="{1896A373-6C7C-FDF3-D802-2EE10DFF028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sp>
        <p:nvSpPr>
          <p:cNvPr id="40" name="正方形/長方形 39">
            <a:extLst>
              <a:ext uri="{FF2B5EF4-FFF2-40B4-BE49-F238E27FC236}">
                <a16:creationId xmlns:a16="http://schemas.microsoft.com/office/drawing/2014/main" id="{FCEC06D3-71DB-5052-858F-CD0F0F675B18}"/>
              </a:ext>
            </a:extLst>
          </p:cNvPr>
          <p:cNvSpPr/>
          <p:nvPr/>
        </p:nvSpPr>
        <p:spPr>
          <a:xfrm>
            <a:off x="773443" y="2014659"/>
            <a:ext cx="697212" cy="15645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申請</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手渡し</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Tree>
    <p:extLst>
      <p:ext uri="{BB962C8B-B14F-4D97-AF65-F5344CB8AC3E}">
        <p14:creationId xmlns:p14="http://schemas.microsoft.com/office/powerpoint/2010/main" val="1127629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A00DF3-E931-F301-96A1-A5D128A8D54B}"/>
            </a:ext>
          </a:extLst>
        </p:cNvPr>
        <p:cNvGrpSpPr/>
        <p:nvPr/>
      </p:nvGrpSpPr>
      <p:grpSpPr>
        <a:xfrm>
          <a:off x="0" y="0"/>
          <a:ext cx="0" cy="0"/>
          <a:chOff x="0" y="0"/>
          <a:chExt cx="0" cy="0"/>
        </a:xfrm>
      </p:grpSpPr>
      <p:grpSp>
        <p:nvGrpSpPr>
          <p:cNvPr id="32" name="グループ化 31">
            <a:extLst>
              <a:ext uri="{FF2B5EF4-FFF2-40B4-BE49-F238E27FC236}">
                <a16:creationId xmlns:a16="http://schemas.microsoft.com/office/drawing/2014/main" id="{611644C6-5DE6-382F-D045-0F29A9B3958E}"/>
              </a:ext>
            </a:extLst>
          </p:cNvPr>
          <p:cNvGrpSpPr/>
          <p:nvPr/>
        </p:nvGrpSpPr>
        <p:grpSpPr>
          <a:xfrm rot="5400000" flipV="1">
            <a:off x="379078" y="2125777"/>
            <a:ext cx="1485949" cy="47531"/>
            <a:chOff x="8078786" y="5728206"/>
            <a:chExt cx="1485949" cy="47531"/>
          </a:xfrm>
        </p:grpSpPr>
        <p:cxnSp>
          <p:nvCxnSpPr>
            <p:cNvPr id="36" name="直線矢印コネクタ 35">
              <a:extLst>
                <a:ext uri="{FF2B5EF4-FFF2-40B4-BE49-F238E27FC236}">
                  <a16:creationId xmlns:a16="http://schemas.microsoft.com/office/drawing/2014/main" id="{7300AE2F-5F8F-607E-D216-FA64C1B1C12C}"/>
                </a:ext>
              </a:extLst>
            </p:cNvPr>
            <p:cNvCxnSpPr>
              <a:cxnSpLocks/>
              <a:stCxn id="38" idx="6"/>
              <a:endCxn id="39" idx="0"/>
            </p:cNvCxnSpPr>
            <p:nvPr/>
          </p:nvCxnSpPr>
          <p:spPr>
            <a:xfrm rot="5400000" flipH="1" flipV="1">
              <a:off x="8845526" y="5032764"/>
              <a:ext cx="1" cy="143841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38" name="楕円 37">
              <a:extLst>
                <a:ext uri="{FF2B5EF4-FFF2-40B4-BE49-F238E27FC236}">
                  <a16:creationId xmlns:a16="http://schemas.microsoft.com/office/drawing/2014/main" id="{F05B2241-67D9-60CC-ABFA-30AEA3D2B716}"/>
                </a:ext>
              </a:extLst>
            </p:cNvPr>
            <p:cNvSpPr/>
            <p:nvPr/>
          </p:nvSpPr>
          <p:spPr>
            <a:xfrm>
              <a:off x="8078786" y="5728206"/>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9" name="二等辺三角形 38">
              <a:extLst>
                <a:ext uri="{FF2B5EF4-FFF2-40B4-BE49-F238E27FC236}">
                  <a16:creationId xmlns:a16="http://schemas.microsoft.com/office/drawing/2014/main" id="{CC2F7C99-CD73-E05A-9CC7-E0BA5ABEACF6}"/>
                </a:ext>
              </a:extLst>
            </p:cNvPr>
            <p:cNvSpPr/>
            <p:nvPr/>
          </p:nvSpPr>
          <p:spPr>
            <a:xfrm rot="5400000">
              <a:off x="9505487"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56" name="グループ化 55">
            <a:extLst>
              <a:ext uri="{FF2B5EF4-FFF2-40B4-BE49-F238E27FC236}">
                <a16:creationId xmlns:a16="http://schemas.microsoft.com/office/drawing/2014/main" id="{A9FAA699-CE9C-0D7A-B0EA-CC8E32331D76}"/>
              </a:ext>
            </a:extLst>
          </p:cNvPr>
          <p:cNvGrpSpPr/>
          <p:nvPr/>
        </p:nvGrpSpPr>
        <p:grpSpPr>
          <a:xfrm rot="16200000">
            <a:off x="5458833" y="2148294"/>
            <a:ext cx="1458568" cy="47531"/>
            <a:chOff x="8114995" y="5728204"/>
            <a:chExt cx="1458568" cy="47531"/>
          </a:xfrm>
        </p:grpSpPr>
        <p:cxnSp>
          <p:nvCxnSpPr>
            <p:cNvPr id="57" name="直線矢印コネクタ 56">
              <a:extLst>
                <a:ext uri="{FF2B5EF4-FFF2-40B4-BE49-F238E27FC236}">
                  <a16:creationId xmlns:a16="http://schemas.microsoft.com/office/drawing/2014/main" id="{BED0BF3C-4DF5-F711-40B9-ECD7CD5F162A}"/>
                </a:ext>
              </a:extLst>
            </p:cNvPr>
            <p:cNvCxnSpPr>
              <a:cxnSpLocks/>
              <a:stCxn id="58" idx="6"/>
              <a:endCxn id="59" idx="0"/>
            </p:cNvCxnSpPr>
            <p:nvPr/>
          </p:nvCxnSpPr>
          <p:spPr>
            <a:xfrm rot="5400000" flipV="1">
              <a:off x="8868044" y="5046452"/>
              <a:ext cx="1" cy="141103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3332DFB5-2F57-C5D7-C28B-5EC711BF2784}"/>
                </a:ext>
              </a:extLst>
            </p:cNvPr>
            <p:cNvSpPr/>
            <p:nvPr/>
          </p:nvSpPr>
          <p:spPr>
            <a:xfrm>
              <a:off x="8114995"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CC1523D5-E944-577F-CC42-68AC6C8E4270}"/>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9CD11D4E-7D75-8821-1A12-AB3277FC1E49}"/>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B7E9C320-9D1C-B133-A0B6-D71AF47AC4D6}"/>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70FDBB69-8D58-3C2E-C103-D99DEE1C85F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64635731-81E8-17CC-F9B0-0ED543A55D1D}"/>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61FC446E-B43D-AB42-2597-5C64268C924A}"/>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70C1DB7C-9011-FA0C-8F07-9F3CC3CE5C74}"/>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9.2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3A0735E1-564C-E012-2B23-5F2103788F1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証明発行</a:t>
              </a:r>
              <a:r>
                <a:rPr kumimoji="1" lang="en-US" altLang="ja-JP" sz="1000" b="1" dirty="0">
                  <a:solidFill>
                    <a:schemeClr val="tx1"/>
                  </a:solidFill>
                  <a:latin typeface="+mn-ea"/>
                </a:rPr>
                <a:t>(</a:t>
              </a:r>
              <a:r>
                <a:rPr kumimoji="1" lang="ja-JP" altLang="en-US" sz="1000" b="1" dirty="0">
                  <a:solidFill>
                    <a:schemeClr val="tx1"/>
                  </a:solidFill>
                  <a:latin typeface="+mn-ea"/>
                </a:rPr>
                <a:t>当日発行</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67EBAB00-B27A-7CC7-8521-9C5370FBDD9A}"/>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交付</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FA7D93C0-B37C-581D-8D52-3795F617FE7A}"/>
              </a:ext>
            </a:extLst>
          </p:cNvPr>
          <p:cNvGrpSpPr/>
          <p:nvPr/>
        </p:nvGrpSpPr>
        <p:grpSpPr>
          <a:xfrm>
            <a:off x="331641" y="1889571"/>
            <a:ext cx="8480719" cy="2434458"/>
            <a:chOff x="4383024" y="977900"/>
            <a:chExt cx="8480719" cy="447033"/>
          </a:xfrm>
        </p:grpSpPr>
        <p:sp>
          <p:nvSpPr>
            <p:cNvPr id="17" name="正方形/長方形 16">
              <a:extLst>
                <a:ext uri="{FF2B5EF4-FFF2-40B4-BE49-F238E27FC236}">
                  <a16:creationId xmlns:a16="http://schemas.microsoft.com/office/drawing/2014/main" id="{2BFB8E91-0F36-1176-212E-ECE8D6F6998A}"/>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73A7B98D-38F2-D9FB-A89C-F9A7AC94E8D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3FEBA291-0DB8-F422-E728-01BA2DCA4781}"/>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24</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2F4DF117-56E4-5710-035D-DE145F77C1D8}"/>
              </a:ext>
            </a:extLst>
          </p:cNvPr>
          <p:cNvSpPr/>
          <p:nvPr/>
        </p:nvSpPr>
        <p:spPr>
          <a:xfrm>
            <a:off x="811237" y="3199329"/>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開始</a:t>
            </a:r>
          </a:p>
        </p:txBody>
      </p:sp>
      <p:grpSp>
        <p:nvGrpSpPr>
          <p:cNvPr id="102" name="グループ化 101">
            <a:extLst>
              <a:ext uri="{FF2B5EF4-FFF2-40B4-BE49-F238E27FC236}">
                <a16:creationId xmlns:a16="http://schemas.microsoft.com/office/drawing/2014/main" id="{6D08E376-4B82-60A6-8393-09FEFBDBA6CF}"/>
              </a:ext>
            </a:extLst>
          </p:cNvPr>
          <p:cNvGrpSpPr/>
          <p:nvPr/>
        </p:nvGrpSpPr>
        <p:grpSpPr>
          <a:xfrm>
            <a:off x="1635877" y="2820641"/>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17B08C2F-A72C-4030-ED30-1F1D09E083B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90F91AC1-AA88-0BC6-65AF-05A838F9271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申告情報登録</a:t>
              </a:r>
            </a:p>
          </p:txBody>
        </p:sp>
      </p:grpSp>
      <p:grpSp>
        <p:nvGrpSpPr>
          <p:cNvPr id="23" name="グループ化 22">
            <a:extLst>
              <a:ext uri="{FF2B5EF4-FFF2-40B4-BE49-F238E27FC236}">
                <a16:creationId xmlns:a16="http://schemas.microsoft.com/office/drawing/2014/main" id="{078357E4-A22B-57A3-467A-F37BF05A31BE}"/>
              </a:ext>
            </a:extLst>
          </p:cNvPr>
          <p:cNvGrpSpPr/>
          <p:nvPr/>
        </p:nvGrpSpPr>
        <p:grpSpPr>
          <a:xfrm>
            <a:off x="1646001" y="4502659"/>
            <a:ext cx="575637" cy="451948"/>
            <a:chOff x="5274238" y="5435536"/>
            <a:chExt cx="439201" cy="345439"/>
          </a:xfrm>
        </p:grpSpPr>
        <p:sp>
          <p:nvSpPr>
            <p:cNvPr id="24" name="フローチャート: 磁気ディスク 23">
              <a:extLst>
                <a:ext uri="{FF2B5EF4-FFF2-40B4-BE49-F238E27FC236}">
                  <a16:creationId xmlns:a16="http://schemas.microsoft.com/office/drawing/2014/main" id="{25424562-1538-02BC-B4C2-29E6D727138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5" name="円弧 24">
              <a:extLst>
                <a:ext uri="{FF2B5EF4-FFF2-40B4-BE49-F238E27FC236}">
                  <a16:creationId xmlns:a16="http://schemas.microsoft.com/office/drawing/2014/main" id="{CCFEBABF-9BF9-2112-04C6-8291ACF14BB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F4517027-1CFB-2C6D-8B3F-1C80F2DA2D3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3" name="直線矢印コネクタ 32">
            <a:extLst>
              <a:ext uri="{FF2B5EF4-FFF2-40B4-BE49-F238E27FC236}">
                <a16:creationId xmlns:a16="http://schemas.microsoft.com/office/drawing/2014/main" id="{FF7DBB66-8980-0BA7-4AC8-3CB13FFB9B81}"/>
              </a:ext>
            </a:extLst>
          </p:cNvPr>
          <p:cNvCxnSpPr>
            <a:cxnSpLocks/>
            <a:stCxn id="22" idx="2"/>
            <a:endCxn id="24" idx="1"/>
          </p:cNvCxnSpPr>
          <p:nvPr/>
        </p:nvCxnSpPr>
        <p:spPr>
          <a:xfrm>
            <a:off x="1933819" y="3289391"/>
            <a:ext cx="1299" cy="121326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7C39E725-BC95-47B1-671E-857494B6305B}"/>
              </a:ext>
            </a:extLst>
          </p:cNvPr>
          <p:cNvCxnSpPr>
            <a:cxnSpLocks/>
            <a:stCxn id="48" idx="6"/>
            <a:endCxn id="22" idx="1"/>
          </p:cNvCxnSpPr>
          <p:nvPr/>
        </p:nvCxnSpPr>
        <p:spPr>
          <a:xfrm>
            <a:off x="1275049" y="3055016"/>
            <a:ext cx="36082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8" name="グループ化 127">
            <a:extLst>
              <a:ext uri="{FF2B5EF4-FFF2-40B4-BE49-F238E27FC236}">
                <a16:creationId xmlns:a16="http://schemas.microsoft.com/office/drawing/2014/main" id="{D7894991-5D39-3E0F-C28E-0CDDED9B3CED}"/>
              </a:ext>
            </a:extLst>
          </p:cNvPr>
          <p:cNvGrpSpPr/>
          <p:nvPr/>
        </p:nvGrpSpPr>
        <p:grpSpPr>
          <a:xfrm>
            <a:off x="2073817" y="4881397"/>
            <a:ext cx="752658" cy="404654"/>
            <a:chOff x="2261244" y="4907280"/>
            <a:chExt cx="752658" cy="404654"/>
          </a:xfrm>
        </p:grpSpPr>
        <p:cxnSp>
          <p:nvCxnSpPr>
            <p:cNvPr id="46" name="直線矢印コネクタ 45">
              <a:extLst>
                <a:ext uri="{FF2B5EF4-FFF2-40B4-BE49-F238E27FC236}">
                  <a16:creationId xmlns:a16="http://schemas.microsoft.com/office/drawing/2014/main" id="{5BFA288B-53B6-D396-99F9-7986DFFD5C56}"/>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7CDC942E-D12D-DC27-81AB-3A0C384BA006}"/>
                </a:ext>
              </a:extLst>
            </p:cNvPr>
            <p:cNvGrpSpPr/>
            <p:nvPr/>
          </p:nvGrpSpPr>
          <p:grpSpPr>
            <a:xfrm>
              <a:off x="2383864" y="5013166"/>
              <a:ext cx="69614" cy="298768"/>
              <a:chOff x="2439407" y="2962964"/>
              <a:chExt cx="69614" cy="428983"/>
            </a:xfrm>
          </p:grpSpPr>
          <p:cxnSp>
            <p:nvCxnSpPr>
              <p:cNvPr id="51" name="直線コネクタ 50">
                <a:extLst>
                  <a:ext uri="{FF2B5EF4-FFF2-40B4-BE49-F238E27FC236}">
                    <a16:creationId xmlns:a16="http://schemas.microsoft.com/office/drawing/2014/main" id="{166AB923-384E-C478-AC5A-018EEEF3DD0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BE153163-BBB9-00AA-0073-75CF81B2963C}"/>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7A6926E2-55B3-62B8-0ED5-A591C241F5F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180F9098-D751-209E-9C5E-059F629BB216}"/>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10" name="直線矢印コネクタ 109">
            <a:extLst>
              <a:ext uri="{FF2B5EF4-FFF2-40B4-BE49-F238E27FC236}">
                <a16:creationId xmlns:a16="http://schemas.microsoft.com/office/drawing/2014/main" id="{6C64C467-690E-F837-19A5-9B56F0B805A9}"/>
              </a:ext>
            </a:extLst>
          </p:cNvPr>
          <p:cNvCxnSpPr>
            <a:cxnSpLocks/>
            <a:stCxn id="22" idx="3"/>
            <a:endCxn id="100" idx="1"/>
          </p:cNvCxnSpPr>
          <p:nvPr/>
        </p:nvCxnSpPr>
        <p:spPr>
          <a:xfrm>
            <a:off x="2231761" y="3055016"/>
            <a:ext cx="34854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9398BDEE-67C8-5CFB-47F6-C0C9473FCA1A}"/>
              </a:ext>
            </a:extLst>
          </p:cNvPr>
          <p:cNvSpPr/>
          <p:nvPr/>
        </p:nvSpPr>
        <p:spPr>
          <a:xfrm>
            <a:off x="6758568" y="5377785"/>
            <a:ext cx="2053792" cy="96713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コメント</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該当する機能要件</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ja-JP" altLang="en-US" sz="500" b="1" dirty="0">
                <a:solidFill>
                  <a:srgbClr val="000000"/>
                </a:solidFill>
                <a:latin typeface="游ゴシック" panose="020B0400000000000000" pitchFamily="50" charset="-128"/>
                <a:ea typeface="游ゴシック" panose="020B0400000000000000" pitchFamily="50" charset="-128"/>
              </a:rPr>
              <a:t>①</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en-US" altLang="ja-JP" sz="500" b="1" dirty="0">
                <a:solidFill>
                  <a:srgbClr val="000000"/>
                </a:solidFill>
                <a:latin typeface="游ゴシック" panose="020B0400000000000000" pitchFamily="50" charset="-128"/>
                <a:ea typeface="游ゴシック" panose="020B0400000000000000" pitchFamily="50" charset="-128"/>
              </a:rPr>
              <a:t>3.1.1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3.1.4</a:t>
            </a:r>
            <a:r>
              <a:rPr kumimoji="1" lang="ja-JP" altLang="en-US" sz="500" b="1" dirty="0">
                <a:solidFill>
                  <a:srgbClr val="000000"/>
                </a:solidFill>
                <a:latin typeface="游ゴシック" panose="020B0400000000000000" pitchFamily="50" charset="-128"/>
                <a:ea typeface="游ゴシック" panose="020B0400000000000000" pitchFamily="50" charset="-128"/>
              </a:rPr>
              <a:t>　未申告者管理</a:t>
            </a:r>
          </a:p>
          <a:p>
            <a:r>
              <a:rPr kumimoji="1" lang="en-US" altLang="ja-JP" sz="500" b="1" dirty="0">
                <a:solidFill>
                  <a:srgbClr val="000000"/>
                </a:solidFill>
                <a:latin typeface="游ゴシック" panose="020B0400000000000000" pitchFamily="50" charset="-128"/>
                <a:ea typeface="游ゴシック" panose="020B0400000000000000" pitchFamily="50" charset="-128"/>
              </a:rPr>
              <a:t>3.1.9</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3.1.10</a:t>
            </a:r>
            <a:r>
              <a:rPr kumimoji="1" lang="ja-JP" altLang="en-US" sz="500" b="1" dirty="0">
                <a:solidFill>
                  <a:srgbClr val="000000"/>
                </a:solidFill>
                <a:latin typeface="游ゴシック" panose="020B0400000000000000" pitchFamily="50" charset="-128"/>
                <a:ea typeface="游ゴシック" panose="020B0400000000000000" pitchFamily="50" charset="-128"/>
              </a:rPr>
              <a:t>　申告情報管理</a:t>
            </a:r>
          </a:p>
          <a:p>
            <a:r>
              <a:rPr kumimoji="1" lang="ja-JP" altLang="en-US" sz="500" b="1" dirty="0">
                <a:solidFill>
                  <a:srgbClr val="000000"/>
                </a:solidFill>
                <a:latin typeface="游ゴシック" panose="020B0400000000000000" pitchFamily="50" charset="-128"/>
                <a:ea typeface="游ゴシック" panose="020B0400000000000000" pitchFamily="50" charset="-128"/>
              </a:rPr>
              <a:t>②</a:t>
            </a:r>
            <a:r>
              <a:rPr kumimoji="1" lang="en-US" altLang="ja-JP" sz="500" b="1" dirty="0">
                <a:solidFill>
                  <a:srgbClr val="000000"/>
                </a:solidFill>
                <a:latin typeface="游ゴシック" panose="020B0400000000000000" pitchFamily="50" charset="-128"/>
                <a:ea typeface="游ゴシック" panose="020B0400000000000000" pitchFamily="50" charset="-128"/>
              </a:rPr>
              <a:t>3.6.1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3.6.13</a:t>
            </a:r>
            <a:r>
              <a:rPr kumimoji="1" lang="ja-JP" altLang="en-US" sz="500" b="1" dirty="0">
                <a:solidFill>
                  <a:srgbClr val="000000"/>
                </a:solidFill>
                <a:latin typeface="游ゴシック" panose="020B0400000000000000" pitchFamily="50" charset="-128"/>
                <a:ea typeface="游ゴシック" panose="020B0400000000000000" pitchFamily="50" charset="-128"/>
              </a:rPr>
              <a:t>　更正処理</a:t>
            </a:r>
          </a:p>
          <a:p>
            <a:r>
              <a:rPr kumimoji="1" lang="ja-JP" altLang="en-US" sz="500" b="1" dirty="0">
                <a:solidFill>
                  <a:srgbClr val="000000"/>
                </a:solidFill>
                <a:latin typeface="游ゴシック" panose="020B0400000000000000" pitchFamily="50" charset="-128"/>
                <a:ea typeface="游ゴシック" panose="020B0400000000000000" pitchFamily="50" charset="-128"/>
              </a:rPr>
              <a:t>③</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en-US" altLang="ja-JP" sz="500" b="1" dirty="0">
                <a:solidFill>
                  <a:srgbClr val="000000"/>
                </a:solidFill>
                <a:latin typeface="游ゴシック" panose="020B0400000000000000" pitchFamily="50" charset="-128"/>
                <a:ea typeface="游ゴシック" panose="020B0400000000000000" pitchFamily="50" charset="-128"/>
              </a:rPr>
              <a:t>4.1.1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4.1.8</a:t>
            </a:r>
            <a:r>
              <a:rPr kumimoji="1" lang="ja-JP" altLang="en-US" sz="500" b="1" dirty="0">
                <a:solidFill>
                  <a:srgbClr val="000000"/>
                </a:solidFill>
                <a:latin typeface="游ゴシック" panose="020B0400000000000000" pitchFamily="50" charset="-128"/>
                <a:ea typeface="游ゴシック" panose="020B0400000000000000" pitchFamily="50" charset="-128"/>
              </a:rPr>
              <a:t>　特別徴収税額決定・変更通知書発行</a:t>
            </a:r>
          </a:p>
          <a:p>
            <a:r>
              <a:rPr kumimoji="1" lang="en-US" altLang="ja-JP" sz="500" b="1" dirty="0">
                <a:solidFill>
                  <a:srgbClr val="000000"/>
                </a:solidFill>
                <a:latin typeface="游ゴシック" panose="020B0400000000000000" pitchFamily="50" charset="-128"/>
                <a:ea typeface="游ゴシック" panose="020B0400000000000000" pitchFamily="50" charset="-128"/>
              </a:rPr>
              <a:t>4.1.20</a:t>
            </a:r>
            <a:r>
              <a:rPr kumimoji="1" lang="ja-JP" altLang="en-US" sz="500" b="1" dirty="0">
                <a:solidFill>
                  <a:srgbClr val="000000"/>
                </a:solidFill>
                <a:latin typeface="游ゴシック" panose="020B0400000000000000" pitchFamily="50" charset="-128"/>
                <a:ea typeface="游ゴシック" panose="020B0400000000000000" pitchFamily="50" charset="-128"/>
              </a:rPr>
              <a:t>　電子データ通知作成</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err="1">
                <a:solidFill>
                  <a:srgbClr val="000000"/>
                </a:solidFill>
                <a:latin typeface="游ゴシック" panose="020B0400000000000000" pitchFamily="50" charset="-128"/>
                <a:ea typeface="游ゴシック" panose="020B0400000000000000" pitchFamily="50" charset="-128"/>
              </a:rPr>
              <a:t>eLTAX</a:t>
            </a:r>
            <a:r>
              <a:rPr kumimoji="1" lang="ja-JP" altLang="en-US" sz="500" b="1" dirty="0">
                <a:solidFill>
                  <a:srgbClr val="000000"/>
                </a:solidFill>
                <a:latin typeface="游ゴシック" panose="020B0400000000000000" pitchFamily="50" charset="-128"/>
                <a:ea typeface="游ゴシック" panose="020B0400000000000000" pitchFamily="50" charset="-128"/>
              </a:rPr>
              <a:t>連携用</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a:p>
            <a:r>
              <a:rPr kumimoji="1" lang="en-US" altLang="ja-JP" sz="500" b="1" dirty="0">
                <a:solidFill>
                  <a:srgbClr val="000000"/>
                </a:solidFill>
                <a:latin typeface="游ゴシック" panose="020B0400000000000000" pitchFamily="50" charset="-128"/>
                <a:ea typeface="游ゴシック" panose="020B0400000000000000" pitchFamily="50" charset="-128"/>
              </a:rPr>
              <a:t>4.2.1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ja-JP" sz="500" b="1" dirty="0">
                <a:solidFill>
                  <a:srgbClr val="000000"/>
                </a:solidFill>
                <a:latin typeface="游ゴシック" panose="020B0400000000000000" pitchFamily="50" charset="-128"/>
                <a:ea typeface="游ゴシック" panose="020B0400000000000000" pitchFamily="50" charset="-128"/>
              </a:rPr>
              <a:t>4.2.9</a:t>
            </a:r>
            <a:r>
              <a:rPr kumimoji="1" lang="ja-JP" altLang="en-US" sz="500" b="1" dirty="0">
                <a:solidFill>
                  <a:srgbClr val="000000"/>
                </a:solidFill>
                <a:latin typeface="游ゴシック" panose="020B0400000000000000" pitchFamily="50" charset="-128"/>
                <a:ea typeface="游ゴシック" panose="020B0400000000000000" pitchFamily="50" charset="-128"/>
              </a:rPr>
              <a:t>　普通徴収納税通知書等発行</a:t>
            </a:r>
          </a:p>
          <a:p>
            <a:r>
              <a:rPr kumimoji="1" lang="ja-JP" altLang="en-US" sz="500" b="1" dirty="0">
                <a:solidFill>
                  <a:srgbClr val="000000"/>
                </a:solidFill>
                <a:latin typeface="游ゴシック" panose="020B0400000000000000" pitchFamily="50" charset="-128"/>
                <a:ea typeface="游ゴシック" panose="020B0400000000000000" pitchFamily="50" charset="-128"/>
              </a:rPr>
              <a:t>④</a:t>
            </a:r>
            <a:r>
              <a:rPr kumimoji="1" lang="en-US" altLang="ja-JP" sz="500" b="1" dirty="0">
                <a:solidFill>
                  <a:srgbClr val="000000"/>
                </a:solidFill>
                <a:latin typeface="游ゴシック" panose="020B0400000000000000" pitchFamily="50" charset="-128"/>
                <a:ea typeface="游ゴシック" panose="020B0400000000000000" pitchFamily="50" charset="-128"/>
              </a:rPr>
              <a:t>4.5.4</a:t>
            </a:r>
            <a:r>
              <a:rPr kumimoji="1" lang="ja-JP" altLang="en-US" sz="500" b="1" dirty="0">
                <a:solidFill>
                  <a:srgbClr val="000000"/>
                </a:solidFill>
                <a:latin typeface="游ゴシック" panose="020B0400000000000000" pitchFamily="50" charset="-128"/>
                <a:ea typeface="游ゴシック" panose="020B0400000000000000" pitchFamily="50" charset="-128"/>
              </a:rPr>
              <a:t>　当日発行</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p:txBody>
      </p:sp>
      <p:sp>
        <p:nvSpPr>
          <p:cNvPr id="151" name="正方形/長方形 150">
            <a:extLst>
              <a:ext uri="{FF2B5EF4-FFF2-40B4-BE49-F238E27FC236}">
                <a16:creationId xmlns:a16="http://schemas.microsoft.com/office/drawing/2014/main" id="{F3B01F53-4F94-8C9E-7F98-2BCE766AA3BE}"/>
              </a:ext>
            </a:extLst>
          </p:cNvPr>
          <p:cNvSpPr/>
          <p:nvPr/>
        </p:nvSpPr>
        <p:spPr>
          <a:xfrm>
            <a:off x="5839511" y="204843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通知・交付</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121" name="グループ化 120">
            <a:extLst>
              <a:ext uri="{FF2B5EF4-FFF2-40B4-BE49-F238E27FC236}">
                <a16:creationId xmlns:a16="http://schemas.microsoft.com/office/drawing/2014/main" id="{7C9159B4-9055-8CFC-5F5F-7366E99395B9}"/>
              </a:ext>
            </a:extLst>
          </p:cNvPr>
          <p:cNvGrpSpPr/>
          <p:nvPr/>
        </p:nvGrpSpPr>
        <p:grpSpPr>
          <a:xfrm>
            <a:off x="6097440" y="1480215"/>
            <a:ext cx="1157898" cy="469967"/>
            <a:chOff x="6097440" y="1480215"/>
            <a:chExt cx="1157898" cy="469967"/>
          </a:xfrm>
        </p:grpSpPr>
        <p:pic>
          <p:nvPicPr>
            <p:cNvPr id="84" name="グラフィックス 83" descr="紙 枠線">
              <a:extLst>
                <a:ext uri="{FF2B5EF4-FFF2-40B4-BE49-F238E27FC236}">
                  <a16:creationId xmlns:a16="http://schemas.microsoft.com/office/drawing/2014/main" id="{C6F5B4F2-0AB2-912C-6205-33137A4EDB9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549142" y="1480215"/>
              <a:ext cx="260934" cy="260934"/>
            </a:xfrm>
            <a:prstGeom prst="rect">
              <a:avLst/>
            </a:prstGeom>
          </p:spPr>
        </p:pic>
        <p:sp>
          <p:nvSpPr>
            <p:cNvPr id="87" name="正方形/長方形 86">
              <a:extLst>
                <a:ext uri="{FF2B5EF4-FFF2-40B4-BE49-F238E27FC236}">
                  <a16:creationId xmlns:a16="http://schemas.microsoft.com/office/drawing/2014/main" id="{050E8304-43A6-F280-5A6E-84242A63D450}"/>
                </a:ext>
              </a:extLst>
            </p:cNvPr>
            <p:cNvSpPr/>
            <p:nvPr/>
          </p:nvSpPr>
          <p:spPr>
            <a:xfrm>
              <a:off x="6097440" y="1689248"/>
              <a:ext cx="1157898"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500" b="1" dirty="0">
                  <a:solidFill>
                    <a:srgbClr val="000000"/>
                  </a:solidFill>
                  <a:latin typeface="+mn-ea"/>
                </a:rPr>
                <a:t>所得証明書</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各種通知書</a:t>
              </a:r>
            </a:p>
          </p:txBody>
        </p:sp>
        <p:cxnSp>
          <p:nvCxnSpPr>
            <p:cNvPr id="88" name="直線矢印コネクタ 87">
              <a:extLst>
                <a:ext uri="{FF2B5EF4-FFF2-40B4-BE49-F238E27FC236}">
                  <a16:creationId xmlns:a16="http://schemas.microsoft.com/office/drawing/2014/main" id="{7C71342B-D3E4-9A79-5330-E136A9442458}"/>
                </a:ext>
              </a:extLst>
            </p:cNvPr>
            <p:cNvCxnSpPr>
              <a:cxnSpLocks/>
              <a:endCxn id="84" idx="1"/>
            </p:cNvCxnSpPr>
            <p:nvPr/>
          </p:nvCxnSpPr>
          <p:spPr>
            <a:xfrm>
              <a:off x="6188115" y="1610682"/>
              <a:ext cx="36102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2" name="グループ化 1">
            <a:extLst>
              <a:ext uri="{FF2B5EF4-FFF2-40B4-BE49-F238E27FC236}">
                <a16:creationId xmlns:a16="http://schemas.microsoft.com/office/drawing/2014/main" id="{DEABA255-0991-1161-7C5D-E4757E997E91}"/>
              </a:ext>
            </a:extLst>
          </p:cNvPr>
          <p:cNvGrpSpPr/>
          <p:nvPr/>
        </p:nvGrpSpPr>
        <p:grpSpPr>
          <a:xfrm>
            <a:off x="6035117" y="2902016"/>
            <a:ext cx="306000" cy="306000"/>
            <a:chOff x="547477" y="5946304"/>
            <a:chExt cx="182044" cy="182044"/>
          </a:xfrm>
        </p:grpSpPr>
        <p:sp>
          <p:nvSpPr>
            <p:cNvPr id="5" name="楕円 4">
              <a:extLst>
                <a:ext uri="{FF2B5EF4-FFF2-40B4-BE49-F238E27FC236}">
                  <a16:creationId xmlns:a16="http://schemas.microsoft.com/office/drawing/2014/main" id="{D5AACE7B-9B38-89AF-8BD1-69E581E4CD30}"/>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0" name="グループ化 19">
              <a:extLst>
                <a:ext uri="{FF2B5EF4-FFF2-40B4-BE49-F238E27FC236}">
                  <a16:creationId xmlns:a16="http://schemas.microsoft.com/office/drawing/2014/main" id="{E5839BCC-F0C6-4AD1-D763-BB6C1DB39386}"/>
                </a:ext>
              </a:extLst>
            </p:cNvPr>
            <p:cNvGrpSpPr/>
            <p:nvPr/>
          </p:nvGrpSpPr>
          <p:grpSpPr>
            <a:xfrm>
              <a:off x="572442" y="5996943"/>
              <a:ext cx="132113" cy="80765"/>
              <a:chOff x="2601006" y="3678667"/>
              <a:chExt cx="132113" cy="80765"/>
            </a:xfrm>
          </p:grpSpPr>
          <p:sp>
            <p:nvSpPr>
              <p:cNvPr id="28" name="正方形/長方形 27">
                <a:extLst>
                  <a:ext uri="{FF2B5EF4-FFF2-40B4-BE49-F238E27FC236}">
                    <a16:creationId xmlns:a16="http://schemas.microsoft.com/office/drawing/2014/main" id="{620038E2-C50A-08E5-9FCC-3D4E37C0FC4B}"/>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 name="二等辺三角形 28">
                <a:extLst>
                  <a:ext uri="{FF2B5EF4-FFF2-40B4-BE49-F238E27FC236}">
                    <a16:creationId xmlns:a16="http://schemas.microsoft.com/office/drawing/2014/main" id="{4C4B14EE-BDBB-A81F-CFDB-FA652A3F67C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 name="二等辺三角形 29">
                <a:extLst>
                  <a:ext uri="{FF2B5EF4-FFF2-40B4-BE49-F238E27FC236}">
                    <a16:creationId xmlns:a16="http://schemas.microsoft.com/office/drawing/2014/main" id="{86ABEC57-72C3-772D-FF82-E73FAF0D778D}"/>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31" name="正方形/長方形 30">
                <a:extLst>
                  <a:ext uri="{FF2B5EF4-FFF2-40B4-BE49-F238E27FC236}">
                    <a16:creationId xmlns:a16="http://schemas.microsoft.com/office/drawing/2014/main" id="{7A82803B-3304-C6D7-BB1F-4EC0BE4B36F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34" name="正方形/長方形 33">
            <a:extLst>
              <a:ext uri="{FF2B5EF4-FFF2-40B4-BE49-F238E27FC236}">
                <a16:creationId xmlns:a16="http://schemas.microsoft.com/office/drawing/2014/main" id="{4685B6BF-1A59-7191-010A-D1503F76DB76}"/>
              </a:ext>
            </a:extLst>
          </p:cNvPr>
          <p:cNvSpPr/>
          <p:nvPr/>
        </p:nvSpPr>
        <p:spPr>
          <a:xfrm>
            <a:off x="6261727" y="3055016"/>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発送して終了</a:t>
            </a:r>
          </a:p>
        </p:txBody>
      </p:sp>
      <p:cxnSp>
        <p:nvCxnSpPr>
          <p:cNvPr id="35" name="直線矢印コネクタ 36">
            <a:extLst>
              <a:ext uri="{FF2B5EF4-FFF2-40B4-BE49-F238E27FC236}">
                <a16:creationId xmlns:a16="http://schemas.microsoft.com/office/drawing/2014/main" id="{1A95C3A1-86FC-9B23-259F-FBE0F534EC3C}"/>
              </a:ext>
            </a:extLst>
          </p:cNvPr>
          <p:cNvCxnSpPr>
            <a:cxnSpLocks/>
            <a:stCxn id="65" idx="3"/>
          </p:cNvCxnSpPr>
          <p:nvPr/>
        </p:nvCxnSpPr>
        <p:spPr>
          <a:xfrm flipV="1">
            <a:off x="5580003" y="3586713"/>
            <a:ext cx="608112" cy="1"/>
          </a:xfrm>
          <a:prstGeom prst="straightConnector1">
            <a:avLst/>
          </a:prstGeom>
          <a:ln w="12700">
            <a:solidFill>
              <a:schemeClr val="tx1"/>
            </a:solidFill>
            <a:prstDash val="sysDot"/>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13" name="グループ化 112">
            <a:extLst>
              <a:ext uri="{FF2B5EF4-FFF2-40B4-BE49-F238E27FC236}">
                <a16:creationId xmlns:a16="http://schemas.microsoft.com/office/drawing/2014/main" id="{AE255645-A0F8-8140-C45F-289561B1982F}"/>
              </a:ext>
            </a:extLst>
          </p:cNvPr>
          <p:cNvGrpSpPr/>
          <p:nvPr/>
        </p:nvGrpSpPr>
        <p:grpSpPr>
          <a:xfrm>
            <a:off x="1122050" y="1480215"/>
            <a:ext cx="1053093" cy="469967"/>
            <a:chOff x="1122050" y="1480215"/>
            <a:chExt cx="1053093" cy="469967"/>
          </a:xfrm>
        </p:grpSpPr>
        <p:pic>
          <p:nvPicPr>
            <p:cNvPr id="41" name="グラフィックス 40" descr="紙 枠線">
              <a:extLst>
                <a:ext uri="{FF2B5EF4-FFF2-40B4-BE49-F238E27FC236}">
                  <a16:creationId xmlns:a16="http://schemas.microsoft.com/office/drawing/2014/main" id="{1A5879C1-5578-1D20-7A18-8DA7F5745D6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24586" y="1480215"/>
              <a:ext cx="260934" cy="260934"/>
            </a:xfrm>
            <a:prstGeom prst="rect">
              <a:avLst/>
            </a:prstGeom>
          </p:spPr>
        </p:pic>
        <p:sp>
          <p:nvSpPr>
            <p:cNvPr id="42" name="正方形/長方形 41">
              <a:extLst>
                <a:ext uri="{FF2B5EF4-FFF2-40B4-BE49-F238E27FC236}">
                  <a16:creationId xmlns:a16="http://schemas.microsoft.com/office/drawing/2014/main" id="{CF6AFDBF-F2A5-C9A7-4F23-BE0C6F658EBE}"/>
                </a:ext>
              </a:extLst>
            </p:cNvPr>
            <p:cNvSpPr/>
            <p:nvPr/>
          </p:nvSpPr>
          <p:spPr>
            <a:xfrm>
              <a:off x="1342370" y="1689248"/>
              <a:ext cx="832773"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500" b="1" dirty="0">
                  <a:solidFill>
                    <a:srgbClr val="000000"/>
                  </a:solidFill>
                  <a:latin typeface="+mn-ea"/>
                </a:rPr>
                <a:t>証明交付申請書</a:t>
              </a:r>
              <a:endParaRPr kumimoji="1" lang="en-US" altLang="ja-JP" sz="500" b="1" dirty="0">
                <a:solidFill>
                  <a:srgbClr val="000000"/>
                </a:solidFill>
                <a:latin typeface="+mn-ea"/>
              </a:endParaRPr>
            </a:p>
            <a:p>
              <a:r>
                <a:rPr kumimoji="1" lang="ja-JP" altLang="en-US" sz="500" b="1" dirty="0">
                  <a:solidFill>
                    <a:srgbClr val="000000"/>
                  </a:solidFill>
                  <a:latin typeface="+mn-ea"/>
                </a:rPr>
                <a:t>住民税申告書</a:t>
              </a:r>
            </a:p>
          </p:txBody>
        </p:sp>
        <p:cxnSp>
          <p:nvCxnSpPr>
            <p:cNvPr id="44" name="直線矢印コネクタ 43">
              <a:extLst>
                <a:ext uri="{FF2B5EF4-FFF2-40B4-BE49-F238E27FC236}">
                  <a16:creationId xmlns:a16="http://schemas.microsoft.com/office/drawing/2014/main" id="{373758AA-6F71-44B2-DED7-02589F29DB85}"/>
                </a:ext>
              </a:extLst>
            </p:cNvPr>
            <p:cNvCxnSpPr>
              <a:cxnSpLocks/>
              <a:endCxn id="41" idx="1"/>
            </p:cNvCxnSpPr>
            <p:nvPr/>
          </p:nvCxnSpPr>
          <p:spPr>
            <a:xfrm>
              <a:off x="1122050" y="1610682"/>
              <a:ext cx="40253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47" name="グループ化 46">
            <a:extLst>
              <a:ext uri="{FF2B5EF4-FFF2-40B4-BE49-F238E27FC236}">
                <a16:creationId xmlns:a16="http://schemas.microsoft.com/office/drawing/2014/main" id="{1D99F311-99C1-1BDD-0ED0-74733F92CF76}"/>
              </a:ext>
            </a:extLst>
          </p:cNvPr>
          <p:cNvGrpSpPr/>
          <p:nvPr/>
        </p:nvGrpSpPr>
        <p:grpSpPr>
          <a:xfrm>
            <a:off x="969049" y="2902016"/>
            <a:ext cx="306000" cy="306000"/>
            <a:chOff x="8420362" y="5457393"/>
            <a:chExt cx="182044" cy="182044"/>
          </a:xfrm>
        </p:grpSpPr>
        <p:sp>
          <p:nvSpPr>
            <p:cNvPr id="48" name="楕円 47">
              <a:extLst>
                <a:ext uri="{FF2B5EF4-FFF2-40B4-BE49-F238E27FC236}">
                  <a16:creationId xmlns:a16="http://schemas.microsoft.com/office/drawing/2014/main" id="{FF837783-40F5-F9B6-489B-D20145B9049E}"/>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49" name="グラフィックス 48" descr="封筒 枠線">
              <a:extLst>
                <a:ext uri="{FF2B5EF4-FFF2-40B4-BE49-F238E27FC236}">
                  <a16:creationId xmlns:a16="http://schemas.microsoft.com/office/drawing/2014/main" id="{083A6C19-0AC0-FCC4-7E67-09626D6C551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grpSp>
        <p:nvGrpSpPr>
          <p:cNvPr id="3" name="グループ化 2">
            <a:extLst>
              <a:ext uri="{FF2B5EF4-FFF2-40B4-BE49-F238E27FC236}">
                <a16:creationId xmlns:a16="http://schemas.microsoft.com/office/drawing/2014/main" id="{6CBA60AC-737E-CC89-2AC6-D850392BA559}"/>
              </a:ext>
            </a:extLst>
          </p:cNvPr>
          <p:cNvGrpSpPr/>
          <p:nvPr/>
        </p:nvGrpSpPr>
        <p:grpSpPr>
          <a:xfrm>
            <a:off x="4647022" y="2820641"/>
            <a:ext cx="595884" cy="468750"/>
            <a:chOff x="2420174" y="2805910"/>
            <a:chExt cx="595884" cy="468750"/>
          </a:xfrm>
        </p:grpSpPr>
        <p:pic>
          <p:nvPicPr>
            <p:cNvPr id="4" name="グラフィックス 3" descr="ユーザー 枠線">
              <a:extLst>
                <a:ext uri="{FF2B5EF4-FFF2-40B4-BE49-F238E27FC236}">
                  <a16:creationId xmlns:a16="http://schemas.microsoft.com/office/drawing/2014/main" id="{4FDDFAD3-24D2-3F23-D459-8808984EC27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 name="四角形: 角を丸くする 5">
              <a:extLst>
                <a:ext uri="{FF2B5EF4-FFF2-40B4-BE49-F238E27FC236}">
                  <a16:creationId xmlns:a16="http://schemas.microsoft.com/office/drawing/2014/main" id="{6489350D-1335-C514-DBE9-08C8C34A249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証明発行</a:t>
              </a:r>
            </a:p>
          </p:txBody>
        </p:sp>
      </p:grpSp>
      <p:grpSp>
        <p:nvGrpSpPr>
          <p:cNvPr id="12" name="グループ化 11">
            <a:extLst>
              <a:ext uri="{FF2B5EF4-FFF2-40B4-BE49-F238E27FC236}">
                <a16:creationId xmlns:a16="http://schemas.microsoft.com/office/drawing/2014/main" id="{11175F33-C1EA-F910-260E-73A5BBF1D208}"/>
              </a:ext>
            </a:extLst>
          </p:cNvPr>
          <p:cNvGrpSpPr/>
          <p:nvPr/>
        </p:nvGrpSpPr>
        <p:grpSpPr>
          <a:xfrm>
            <a:off x="4657146" y="4502659"/>
            <a:ext cx="575637" cy="451948"/>
            <a:chOff x="5274238" y="5435536"/>
            <a:chExt cx="439201" cy="345439"/>
          </a:xfrm>
        </p:grpSpPr>
        <p:sp>
          <p:nvSpPr>
            <p:cNvPr id="19" name="フローチャート: 磁気ディスク 18">
              <a:extLst>
                <a:ext uri="{FF2B5EF4-FFF2-40B4-BE49-F238E27FC236}">
                  <a16:creationId xmlns:a16="http://schemas.microsoft.com/office/drawing/2014/main" id="{A533B864-382B-54A0-E58C-61D85FD743C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45" name="円弧 44">
              <a:extLst>
                <a:ext uri="{FF2B5EF4-FFF2-40B4-BE49-F238E27FC236}">
                  <a16:creationId xmlns:a16="http://schemas.microsoft.com/office/drawing/2014/main" id="{E780D745-053B-1E7F-6D91-099B59EB8D4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54" name="円弧 53">
              <a:extLst>
                <a:ext uri="{FF2B5EF4-FFF2-40B4-BE49-F238E27FC236}">
                  <a16:creationId xmlns:a16="http://schemas.microsoft.com/office/drawing/2014/main" id="{5A7D54BD-35DA-E5B3-8F4B-AA95AFAF85E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60" name="直線矢印コネクタ 59">
            <a:extLst>
              <a:ext uri="{FF2B5EF4-FFF2-40B4-BE49-F238E27FC236}">
                <a16:creationId xmlns:a16="http://schemas.microsoft.com/office/drawing/2014/main" id="{E0C40148-BD23-2BD5-A470-3106DAEC87C2}"/>
              </a:ext>
            </a:extLst>
          </p:cNvPr>
          <p:cNvCxnSpPr>
            <a:cxnSpLocks/>
            <a:stCxn id="19" idx="1"/>
            <a:endCxn id="6" idx="2"/>
          </p:cNvCxnSpPr>
          <p:nvPr/>
        </p:nvCxnSpPr>
        <p:spPr>
          <a:xfrm flipH="1" flipV="1">
            <a:off x="4944964" y="3289391"/>
            <a:ext cx="1299" cy="121326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1" name="グループ化 60">
            <a:extLst>
              <a:ext uri="{FF2B5EF4-FFF2-40B4-BE49-F238E27FC236}">
                <a16:creationId xmlns:a16="http://schemas.microsoft.com/office/drawing/2014/main" id="{45D714E6-EB13-7736-8F78-76899F23EC1D}"/>
              </a:ext>
            </a:extLst>
          </p:cNvPr>
          <p:cNvGrpSpPr/>
          <p:nvPr/>
        </p:nvGrpSpPr>
        <p:grpSpPr>
          <a:xfrm>
            <a:off x="5101490" y="3289390"/>
            <a:ext cx="635655" cy="700508"/>
            <a:chOff x="2321719" y="2988182"/>
            <a:chExt cx="635655" cy="700508"/>
          </a:xfrm>
        </p:grpSpPr>
        <p:pic>
          <p:nvPicPr>
            <p:cNvPr id="65" name="グラフィックス 64" descr="紙 枠線">
              <a:extLst>
                <a:ext uri="{FF2B5EF4-FFF2-40B4-BE49-F238E27FC236}">
                  <a16:creationId xmlns:a16="http://schemas.microsoft.com/office/drawing/2014/main" id="{89590F2A-E419-04B9-009B-82BC5440917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66" name="直線矢印コネクタ 36">
              <a:extLst>
                <a:ext uri="{FF2B5EF4-FFF2-40B4-BE49-F238E27FC236}">
                  <a16:creationId xmlns:a16="http://schemas.microsoft.com/office/drawing/2014/main" id="{F97A410A-4A6C-6866-A278-54F61F988BE3}"/>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7" name="正方形/長方形 66">
              <a:extLst>
                <a:ext uri="{FF2B5EF4-FFF2-40B4-BE49-F238E27FC236}">
                  <a16:creationId xmlns:a16="http://schemas.microsoft.com/office/drawing/2014/main" id="{C3BF71E5-29FB-319C-194F-1A1DBF360858}"/>
                </a:ext>
              </a:extLst>
            </p:cNvPr>
            <p:cNvSpPr/>
            <p:nvPr/>
          </p:nvSpPr>
          <p:spPr>
            <a:xfrm>
              <a:off x="2335749" y="3406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rgbClr val="000000"/>
                  </a:solidFill>
                  <a:latin typeface="+mn-ea"/>
                </a:rPr>
                <a:t>所得証明書</a:t>
              </a:r>
            </a:p>
          </p:txBody>
        </p:sp>
      </p:grpSp>
      <p:grpSp>
        <p:nvGrpSpPr>
          <p:cNvPr id="68" name="グループ化 67">
            <a:extLst>
              <a:ext uri="{FF2B5EF4-FFF2-40B4-BE49-F238E27FC236}">
                <a16:creationId xmlns:a16="http://schemas.microsoft.com/office/drawing/2014/main" id="{7030047E-4386-74A2-0F45-400C3C9DD404}"/>
              </a:ext>
            </a:extLst>
          </p:cNvPr>
          <p:cNvGrpSpPr/>
          <p:nvPr/>
        </p:nvGrpSpPr>
        <p:grpSpPr>
          <a:xfrm>
            <a:off x="5084962" y="4881397"/>
            <a:ext cx="752658" cy="404654"/>
            <a:chOff x="2261244" y="4907280"/>
            <a:chExt cx="752658" cy="404654"/>
          </a:xfrm>
        </p:grpSpPr>
        <p:cxnSp>
          <p:nvCxnSpPr>
            <p:cNvPr id="69" name="直線矢印コネクタ 68">
              <a:extLst>
                <a:ext uri="{FF2B5EF4-FFF2-40B4-BE49-F238E27FC236}">
                  <a16:creationId xmlns:a16="http://schemas.microsoft.com/office/drawing/2014/main" id="{2E6C06C4-B5EA-A397-B09B-9E0FC0EDE9F5}"/>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0" name="グループ化 69">
              <a:extLst>
                <a:ext uri="{FF2B5EF4-FFF2-40B4-BE49-F238E27FC236}">
                  <a16:creationId xmlns:a16="http://schemas.microsoft.com/office/drawing/2014/main" id="{3926B42B-D380-E6E8-08CF-9F4EC0DDCF7D}"/>
                </a:ext>
              </a:extLst>
            </p:cNvPr>
            <p:cNvGrpSpPr/>
            <p:nvPr/>
          </p:nvGrpSpPr>
          <p:grpSpPr>
            <a:xfrm>
              <a:off x="2383864" y="5013166"/>
              <a:ext cx="69614" cy="298768"/>
              <a:chOff x="2439407" y="2962964"/>
              <a:chExt cx="69614" cy="428983"/>
            </a:xfrm>
          </p:grpSpPr>
          <p:cxnSp>
            <p:nvCxnSpPr>
              <p:cNvPr id="73" name="直線コネクタ 72">
                <a:extLst>
                  <a:ext uri="{FF2B5EF4-FFF2-40B4-BE49-F238E27FC236}">
                    <a16:creationId xmlns:a16="http://schemas.microsoft.com/office/drawing/2014/main" id="{5DD94E0F-226B-0002-1C3B-6841CA780B0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4" name="直線コネクタ 73">
                <a:extLst>
                  <a:ext uri="{FF2B5EF4-FFF2-40B4-BE49-F238E27FC236}">
                    <a16:creationId xmlns:a16="http://schemas.microsoft.com/office/drawing/2014/main" id="{0EBE6750-0D15-1CBF-F6E2-34A1DCE32567}"/>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5" name="直線コネクタ 74">
                <a:extLst>
                  <a:ext uri="{FF2B5EF4-FFF2-40B4-BE49-F238E27FC236}">
                    <a16:creationId xmlns:a16="http://schemas.microsoft.com/office/drawing/2014/main" id="{738FE32C-41FA-9AFD-D360-A112E8F87F7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2" name="正方形/長方形 71">
              <a:extLst>
                <a:ext uri="{FF2B5EF4-FFF2-40B4-BE49-F238E27FC236}">
                  <a16:creationId xmlns:a16="http://schemas.microsoft.com/office/drawing/2014/main" id="{0E647204-E232-EC9D-BF87-8332DE7E41DF}"/>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a:t>
              </a:r>
            </a:p>
          </p:txBody>
        </p:sp>
      </p:grpSp>
      <p:grpSp>
        <p:nvGrpSpPr>
          <p:cNvPr id="76" name="グループ化 75">
            <a:extLst>
              <a:ext uri="{FF2B5EF4-FFF2-40B4-BE49-F238E27FC236}">
                <a16:creationId xmlns:a16="http://schemas.microsoft.com/office/drawing/2014/main" id="{3821C9CA-C43A-A301-541B-9AC264EEB9A9}"/>
              </a:ext>
            </a:extLst>
          </p:cNvPr>
          <p:cNvGrpSpPr/>
          <p:nvPr/>
        </p:nvGrpSpPr>
        <p:grpSpPr>
          <a:xfrm>
            <a:off x="3479933" y="2820641"/>
            <a:ext cx="595884" cy="468750"/>
            <a:chOff x="2420174" y="2805910"/>
            <a:chExt cx="595884" cy="468750"/>
          </a:xfrm>
        </p:grpSpPr>
        <p:pic>
          <p:nvPicPr>
            <p:cNvPr id="77" name="グラフィックス 76" descr="ユーザー 枠線">
              <a:extLst>
                <a:ext uri="{FF2B5EF4-FFF2-40B4-BE49-F238E27FC236}">
                  <a16:creationId xmlns:a16="http://schemas.microsoft.com/office/drawing/2014/main" id="{38992152-3307-02CC-7B04-3DF30F63ABA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8" name="四角形: 角を丸くする 77">
              <a:extLst>
                <a:ext uri="{FF2B5EF4-FFF2-40B4-BE49-F238E27FC236}">
                  <a16:creationId xmlns:a16="http://schemas.microsoft.com/office/drawing/2014/main" id="{5D1FFC29-25B9-BC83-A554-83D5C3BE497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通知作成・出力</a:t>
              </a:r>
            </a:p>
          </p:txBody>
        </p:sp>
      </p:grpSp>
      <p:grpSp>
        <p:nvGrpSpPr>
          <p:cNvPr id="79" name="グループ化 78">
            <a:extLst>
              <a:ext uri="{FF2B5EF4-FFF2-40B4-BE49-F238E27FC236}">
                <a16:creationId xmlns:a16="http://schemas.microsoft.com/office/drawing/2014/main" id="{5519894D-DADE-80EA-CB6B-2BE3272F9261}"/>
              </a:ext>
            </a:extLst>
          </p:cNvPr>
          <p:cNvGrpSpPr/>
          <p:nvPr/>
        </p:nvGrpSpPr>
        <p:grpSpPr>
          <a:xfrm>
            <a:off x="3490057" y="4502659"/>
            <a:ext cx="575637" cy="451948"/>
            <a:chOff x="5274238" y="5435536"/>
            <a:chExt cx="439201" cy="345439"/>
          </a:xfrm>
        </p:grpSpPr>
        <p:sp>
          <p:nvSpPr>
            <p:cNvPr id="80" name="フローチャート: 磁気ディスク 79">
              <a:extLst>
                <a:ext uri="{FF2B5EF4-FFF2-40B4-BE49-F238E27FC236}">
                  <a16:creationId xmlns:a16="http://schemas.microsoft.com/office/drawing/2014/main" id="{A6BC1255-F099-5007-6FC2-FAF0D558213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81" name="円弧 80">
              <a:extLst>
                <a:ext uri="{FF2B5EF4-FFF2-40B4-BE49-F238E27FC236}">
                  <a16:creationId xmlns:a16="http://schemas.microsoft.com/office/drawing/2014/main" id="{B12EDF7E-0865-7804-BDC8-ECC988EDFC4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2" name="円弧 81">
              <a:extLst>
                <a:ext uri="{FF2B5EF4-FFF2-40B4-BE49-F238E27FC236}">
                  <a16:creationId xmlns:a16="http://schemas.microsoft.com/office/drawing/2014/main" id="{8903F65C-8494-00DD-80A9-F9F806366D5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83" name="直線矢印コネクタ 82">
            <a:extLst>
              <a:ext uri="{FF2B5EF4-FFF2-40B4-BE49-F238E27FC236}">
                <a16:creationId xmlns:a16="http://schemas.microsoft.com/office/drawing/2014/main" id="{8E81343D-41F7-D651-AA46-C2B585751525}"/>
              </a:ext>
            </a:extLst>
          </p:cNvPr>
          <p:cNvCxnSpPr>
            <a:cxnSpLocks/>
            <a:stCxn id="80" idx="1"/>
            <a:endCxn id="78" idx="2"/>
          </p:cNvCxnSpPr>
          <p:nvPr/>
        </p:nvCxnSpPr>
        <p:spPr>
          <a:xfrm flipH="1" flipV="1">
            <a:off x="3777875" y="3289391"/>
            <a:ext cx="1299" cy="121326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14CD680E-AD47-9F73-2228-F2B0549EC084}"/>
              </a:ext>
            </a:extLst>
          </p:cNvPr>
          <p:cNvGrpSpPr/>
          <p:nvPr/>
        </p:nvGrpSpPr>
        <p:grpSpPr>
          <a:xfrm>
            <a:off x="3910660" y="3289393"/>
            <a:ext cx="659396" cy="1092578"/>
            <a:chOff x="2297978" y="2585001"/>
            <a:chExt cx="659396" cy="1092578"/>
          </a:xfrm>
        </p:grpSpPr>
        <p:pic>
          <p:nvPicPr>
            <p:cNvPr id="86" name="グラフィックス 85" descr="紙 枠線">
              <a:extLst>
                <a:ext uri="{FF2B5EF4-FFF2-40B4-BE49-F238E27FC236}">
                  <a16:creationId xmlns:a16="http://schemas.microsoft.com/office/drawing/2014/main" id="{B86AD531-E47F-43C0-EAD0-5EA48F53653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E40710BC-930D-4B73-0C87-4AE57B3081DF}"/>
                </a:ext>
              </a:extLst>
            </p:cNvPr>
            <p:cNvCxnSpPr>
              <a:cxnSpLocks/>
            </p:cNvCxnSpPr>
            <p:nvPr/>
          </p:nvCxnSpPr>
          <p:spPr>
            <a:xfrm rot="16200000" flipH="1">
              <a:off x="2071920" y="2811059"/>
              <a:ext cx="700504" cy="248388"/>
            </a:xfrm>
            <a:prstGeom prst="curvedConnector3">
              <a:avLst>
                <a:gd name="adj1" fmla="val 10031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5D2E61EA-8E21-4742-3704-4E503A397F42}"/>
                </a:ext>
              </a:extLst>
            </p:cNvPr>
            <p:cNvSpPr/>
            <p:nvPr/>
          </p:nvSpPr>
          <p:spPr>
            <a:xfrm>
              <a:off x="2335749" y="3395126"/>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rgbClr val="000000"/>
                  </a:solidFill>
                  <a:latin typeface="+mn-ea"/>
                </a:rPr>
                <a:t>税額変更通知書</a:t>
              </a:r>
            </a:p>
          </p:txBody>
        </p:sp>
      </p:grpSp>
      <p:grpSp>
        <p:nvGrpSpPr>
          <p:cNvPr id="91" name="グループ化 90">
            <a:extLst>
              <a:ext uri="{FF2B5EF4-FFF2-40B4-BE49-F238E27FC236}">
                <a16:creationId xmlns:a16="http://schemas.microsoft.com/office/drawing/2014/main" id="{2606B1F6-7CC5-E635-66A1-64485C5738AB}"/>
              </a:ext>
            </a:extLst>
          </p:cNvPr>
          <p:cNvGrpSpPr/>
          <p:nvPr/>
        </p:nvGrpSpPr>
        <p:grpSpPr>
          <a:xfrm>
            <a:off x="3917873" y="4881397"/>
            <a:ext cx="752658" cy="404654"/>
            <a:chOff x="2261244" y="4907280"/>
            <a:chExt cx="752658" cy="404654"/>
          </a:xfrm>
        </p:grpSpPr>
        <p:cxnSp>
          <p:nvCxnSpPr>
            <p:cNvPr id="92" name="直線矢印コネクタ 91">
              <a:extLst>
                <a:ext uri="{FF2B5EF4-FFF2-40B4-BE49-F238E27FC236}">
                  <a16:creationId xmlns:a16="http://schemas.microsoft.com/office/drawing/2014/main" id="{7E667BEA-7789-1627-ABCF-698048B70CEB}"/>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3" name="グループ化 92">
              <a:extLst>
                <a:ext uri="{FF2B5EF4-FFF2-40B4-BE49-F238E27FC236}">
                  <a16:creationId xmlns:a16="http://schemas.microsoft.com/office/drawing/2014/main" id="{B46D3E3F-B871-A0E3-3767-825DB9B3CD99}"/>
                </a:ext>
              </a:extLst>
            </p:cNvPr>
            <p:cNvGrpSpPr/>
            <p:nvPr/>
          </p:nvGrpSpPr>
          <p:grpSpPr>
            <a:xfrm>
              <a:off x="2383864" y="5013166"/>
              <a:ext cx="69614" cy="298768"/>
              <a:chOff x="2439407" y="2962964"/>
              <a:chExt cx="69614" cy="428983"/>
            </a:xfrm>
          </p:grpSpPr>
          <p:cxnSp>
            <p:nvCxnSpPr>
              <p:cNvPr id="95" name="直線コネクタ 94">
                <a:extLst>
                  <a:ext uri="{FF2B5EF4-FFF2-40B4-BE49-F238E27FC236}">
                    <a16:creationId xmlns:a16="http://schemas.microsoft.com/office/drawing/2014/main" id="{F0F2E422-DBEA-6D35-F872-5F6C199C909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6" name="直線コネクタ 95">
                <a:extLst>
                  <a:ext uri="{FF2B5EF4-FFF2-40B4-BE49-F238E27FC236}">
                    <a16:creationId xmlns:a16="http://schemas.microsoft.com/office/drawing/2014/main" id="{CB6A4D24-252A-737D-C899-0DC3005F95C2}"/>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FBE4F5A7-89BF-1759-688E-5E940BA4333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94" name="正方形/長方形 93">
              <a:extLst>
                <a:ext uri="{FF2B5EF4-FFF2-40B4-BE49-F238E27FC236}">
                  <a16:creationId xmlns:a16="http://schemas.microsoft.com/office/drawing/2014/main" id="{D53F4734-0440-5BDF-5347-C6310CE47C73}"/>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98" name="グループ化 97">
            <a:extLst>
              <a:ext uri="{FF2B5EF4-FFF2-40B4-BE49-F238E27FC236}">
                <a16:creationId xmlns:a16="http://schemas.microsoft.com/office/drawing/2014/main" id="{EFAB57AD-5E39-4DF2-4A55-D4EC42316938}"/>
              </a:ext>
            </a:extLst>
          </p:cNvPr>
          <p:cNvGrpSpPr/>
          <p:nvPr/>
        </p:nvGrpSpPr>
        <p:grpSpPr>
          <a:xfrm>
            <a:off x="2580305" y="2820641"/>
            <a:ext cx="595884" cy="468750"/>
            <a:chOff x="2420174" y="2805910"/>
            <a:chExt cx="595884" cy="468750"/>
          </a:xfrm>
        </p:grpSpPr>
        <p:pic>
          <p:nvPicPr>
            <p:cNvPr id="99" name="グラフィックス 98" descr="ユーザー 枠線">
              <a:extLst>
                <a:ext uri="{FF2B5EF4-FFF2-40B4-BE49-F238E27FC236}">
                  <a16:creationId xmlns:a16="http://schemas.microsoft.com/office/drawing/2014/main" id="{6799739A-E52C-589D-14E3-1066B11604C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00" name="四角形: 角を丸くする 99">
              <a:extLst>
                <a:ext uri="{FF2B5EF4-FFF2-40B4-BE49-F238E27FC236}">
                  <a16:creationId xmlns:a16="http://schemas.microsoft.com/office/drawing/2014/main" id="{4593E227-71D9-9578-3E00-0D660F2063C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即時更正処理</a:t>
              </a:r>
            </a:p>
          </p:txBody>
        </p:sp>
      </p:grpSp>
      <p:grpSp>
        <p:nvGrpSpPr>
          <p:cNvPr id="101" name="グループ化 100">
            <a:extLst>
              <a:ext uri="{FF2B5EF4-FFF2-40B4-BE49-F238E27FC236}">
                <a16:creationId xmlns:a16="http://schemas.microsoft.com/office/drawing/2014/main" id="{3D4F54F5-FBF1-7AC8-A9D1-462F9BE07FD3}"/>
              </a:ext>
            </a:extLst>
          </p:cNvPr>
          <p:cNvGrpSpPr/>
          <p:nvPr/>
        </p:nvGrpSpPr>
        <p:grpSpPr>
          <a:xfrm>
            <a:off x="2590429" y="4502659"/>
            <a:ext cx="575637" cy="451948"/>
            <a:chOff x="5274238" y="5435536"/>
            <a:chExt cx="439201" cy="345439"/>
          </a:xfrm>
        </p:grpSpPr>
        <p:sp>
          <p:nvSpPr>
            <p:cNvPr id="103" name="フローチャート: 磁気ディスク 102">
              <a:extLst>
                <a:ext uri="{FF2B5EF4-FFF2-40B4-BE49-F238E27FC236}">
                  <a16:creationId xmlns:a16="http://schemas.microsoft.com/office/drawing/2014/main" id="{C585DBA7-FD32-88E7-DF8A-9B327379499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04" name="円弧 103">
              <a:extLst>
                <a:ext uri="{FF2B5EF4-FFF2-40B4-BE49-F238E27FC236}">
                  <a16:creationId xmlns:a16="http://schemas.microsoft.com/office/drawing/2014/main" id="{546336B9-F1EC-C29D-9CDF-3D94AB73809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06" name="円弧 105">
              <a:extLst>
                <a:ext uri="{FF2B5EF4-FFF2-40B4-BE49-F238E27FC236}">
                  <a16:creationId xmlns:a16="http://schemas.microsoft.com/office/drawing/2014/main" id="{5CBB4582-FBFA-E71E-8DB1-B437A43698D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07" name="直線矢印コネクタ 106">
            <a:extLst>
              <a:ext uri="{FF2B5EF4-FFF2-40B4-BE49-F238E27FC236}">
                <a16:creationId xmlns:a16="http://schemas.microsoft.com/office/drawing/2014/main" id="{68624B54-A662-6CE3-466E-3F9EFF961E6F}"/>
              </a:ext>
            </a:extLst>
          </p:cNvPr>
          <p:cNvCxnSpPr>
            <a:cxnSpLocks/>
            <a:stCxn id="100" idx="2"/>
            <a:endCxn id="103" idx="1"/>
          </p:cNvCxnSpPr>
          <p:nvPr/>
        </p:nvCxnSpPr>
        <p:spPr>
          <a:xfrm>
            <a:off x="2878247" y="3289391"/>
            <a:ext cx="1299" cy="121326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8" name="グループ化 107">
            <a:extLst>
              <a:ext uri="{FF2B5EF4-FFF2-40B4-BE49-F238E27FC236}">
                <a16:creationId xmlns:a16="http://schemas.microsoft.com/office/drawing/2014/main" id="{C99F6B62-73A8-54B6-8BA3-1B46924CBA86}"/>
              </a:ext>
            </a:extLst>
          </p:cNvPr>
          <p:cNvGrpSpPr/>
          <p:nvPr/>
        </p:nvGrpSpPr>
        <p:grpSpPr>
          <a:xfrm>
            <a:off x="3034773" y="3289390"/>
            <a:ext cx="635655" cy="700508"/>
            <a:chOff x="2321719" y="2988182"/>
            <a:chExt cx="635655" cy="700508"/>
          </a:xfrm>
        </p:grpSpPr>
        <p:pic>
          <p:nvPicPr>
            <p:cNvPr id="109" name="グラフィックス 108" descr="紙 枠線">
              <a:extLst>
                <a:ext uri="{FF2B5EF4-FFF2-40B4-BE49-F238E27FC236}">
                  <a16:creationId xmlns:a16="http://schemas.microsoft.com/office/drawing/2014/main" id="{E087106C-3126-3FFB-A0D4-55DB4E70F53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11" name="直線矢印コネクタ 36">
              <a:extLst>
                <a:ext uri="{FF2B5EF4-FFF2-40B4-BE49-F238E27FC236}">
                  <a16:creationId xmlns:a16="http://schemas.microsoft.com/office/drawing/2014/main" id="{5950C109-BDA7-168A-219E-90625B2322C7}"/>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2" name="正方形/長方形 111">
              <a:extLst>
                <a:ext uri="{FF2B5EF4-FFF2-40B4-BE49-F238E27FC236}">
                  <a16:creationId xmlns:a16="http://schemas.microsoft.com/office/drawing/2014/main" id="{A1334320-77BD-A2FA-A3B0-CF5ECC6FF5C6}"/>
                </a:ext>
              </a:extLst>
            </p:cNvPr>
            <p:cNvSpPr/>
            <p:nvPr/>
          </p:nvSpPr>
          <p:spPr>
            <a:xfrm>
              <a:off x="2335749" y="3406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rgbClr val="000000"/>
                  </a:solidFill>
                  <a:latin typeface="+mn-ea"/>
                </a:rPr>
                <a:t>税額変更決議資料</a:t>
              </a:r>
            </a:p>
          </p:txBody>
        </p:sp>
      </p:grpSp>
      <p:grpSp>
        <p:nvGrpSpPr>
          <p:cNvPr id="114" name="グループ化 113">
            <a:extLst>
              <a:ext uri="{FF2B5EF4-FFF2-40B4-BE49-F238E27FC236}">
                <a16:creationId xmlns:a16="http://schemas.microsoft.com/office/drawing/2014/main" id="{ACB9223A-F804-CBF3-6AB3-3809544D7B3B}"/>
              </a:ext>
            </a:extLst>
          </p:cNvPr>
          <p:cNvGrpSpPr/>
          <p:nvPr/>
        </p:nvGrpSpPr>
        <p:grpSpPr>
          <a:xfrm>
            <a:off x="3018245" y="4881397"/>
            <a:ext cx="752658" cy="404654"/>
            <a:chOff x="2261244" y="4907280"/>
            <a:chExt cx="752658" cy="404654"/>
          </a:xfrm>
        </p:grpSpPr>
        <p:cxnSp>
          <p:nvCxnSpPr>
            <p:cNvPr id="115" name="直線矢印コネクタ 114">
              <a:extLst>
                <a:ext uri="{FF2B5EF4-FFF2-40B4-BE49-F238E27FC236}">
                  <a16:creationId xmlns:a16="http://schemas.microsoft.com/office/drawing/2014/main" id="{29300176-DA18-B732-7695-C4E470FB16F7}"/>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6" name="グループ化 115">
              <a:extLst>
                <a:ext uri="{FF2B5EF4-FFF2-40B4-BE49-F238E27FC236}">
                  <a16:creationId xmlns:a16="http://schemas.microsoft.com/office/drawing/2014/main" id="{10968A82-AFA8-064D-71B8-F408E2DB2B9C}"/>
                </a:ext>
              </a:extLst>
            </p:cNvPr>
            <p:cNvGrpSpPr/>
            <p:nvPr/>
          </p:nvGrpSpPr>
          <p:grpSpPr>
            <a:xfrm>
              <a:off x="2383864" y="5013166"/>
              <a:ext cx="69614" cy="298768"/>
              <a:chOff x="2439407" y="2962964"/>
              <a:chExt cx="69614" cy="428983"/>
            </a:xfrm>
          </p:grpSpPr>
          <p:cxnSp>
            <p:nvCxnSpPr>
              <p:cNvPr id="118" name="直線コネクタ 117">
                <a:extLst>
                  <a:ext uri="{FF2B5EF4-FFF2-40B4-BE49-F238E27FC236}">
                    <a16:creationId xmlns:a16="http://schemas.microsoft.com/office/drawing/2014/main" id="{AAFC4047-9936-6A0A-999E-AE9294A3530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9" name="直線コネクタ 118">
                <a:extLst>
                  <a:ext uri="{FF2B5EF4-FFF2-40B4-BE49-F238E27FC236}">
                    <a16:creationId xmlns:a16="http://schemas.microsoft.com/office/drawing/2014/main" id="{001855EB-95A8-CD1A-4185-F53099FABB25}"/>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0" name="直線コネクタ 119">
                <a:extLst>
                  <a:ext uri="{FF2B5EF4-FFF2-40B4-BE49-F238E27FC236}">
                    <a16:creationId xmlns:a16="http://schemas.microsoft.com/office/drawing/2014/main" id="{C3E13698-B58D-5378-7C61-9840375EB5A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7" name="正方形/長方形 116">
              <a:extLst>
                <a:ext uri="{FF2B5EF4-FFF2-40B4-BE49-F238E27FC236}">
                  <a16:creationId xmlns:a16="http://schemas.microsoft.com/office/drawing/2014/main" id="{0C4D24CE-EF70-3ABC-FA9C-18096F2A71BC}"/>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27" name="グループ化 26">
            <a:extLst>
              <a:ext uri="{FF2B5EF4-FFF2-40B4-BE49-F238E27FC236}">
                <a16:creationId xmlns:a16="http://schemas.microsoft.com/office/drawing/2014/main" id="{B4164961-3828-9F26-B634-1D826D963B3B}"/>
              </a:ext>
            </a:extLst>
          </p:cNvPr>
          <p:cNvGrpSpPr/>
          <p:nvPr/>
        </p:nvGrpSpPr>
        <p:grpSpPr>
          <a:xfrm>
            <a:off x="4412914" y="3208016"/>
            <a:ext cx="1775203" cy="856826"/>
            <a:chOff x="4412914" y="3208016"/>
            <a:chExt cx="1775203" cy="856826"/>
          </a:xfrm>
        </p:grpSpPr>
        <p:cxnSp>
          <p:nvCxnSpPr>
            <p:cNvPr id="123" name="直線矢印コネクタ 36">
              <a:extLst>
                <a:ext uri="{FF2B5EF4-FFF2-40B4-BE49-F238E27FC236}">
                  <a16:creationId xmlns:a16="http://schemas.microsoft.com/office/drawing/2014/main" id="{EF69BEF9-CFAE-BBE0-4B6E-719A02342A9F}"/>
                </a:ext>
              </a:extLst>
            </p:cNvPr>
            <p:cNvCxnSpPr>
              <a:cxnSpLocks/>
              <a:stCxn id="86" idx="3"/>
              <a:endCxn id="5" idx="4"/>
            </p:cNvCxnSpPr>
            <p:nvPr/>
          </p:nvCxnSpPr>
          <p:spPr>
            <a:xfrm flipV="1">
              <a:off x="4412914" y="3208016"/>
              <a:ext cx="1775203" cy="781882"/>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29" name="円弧 128">
              <a:extLst>
                <a:ext uri="{FF2B5EF4-FFF2-40B4-BE49-F238E27FC236}">
                  <a16:creationId xmlns:a16="http://schemas.microsoft.com/office/drawing/2014/main" id="{62A9159B-DC1B-8A22-3643-142933266E50}"/>
                </a:ext>
              </a:extLst>
            </p:cNvPr>
            <p:cNvSpPr/>
            <p:nvPr/>
          </p:nvSpPr>
          <p:spPr>
            <a:xfrm>
              <a:off x="4890244" y="3942185"/>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cxnSp>
        <p:nvCxnSpPr>
          <p:cNvPr id="132" name="直線矢印コネクタ 131">
            <a:extLst>
              <a:ext uri="{FF2B5EF4-FFF2-40B4-BE49-F238E27FC236}">
                <a16:creationId xmlns:a16="http://schemas.microsoft.com/office/drawing/2014/main" id="{ADFDBE4A-018E-7FBF-812C-5D18E033AEF9}"/>
              </a:ext>
            </a:extLst>
          </p:cNvPr>
          <p:cNvCxnSpPr>
            <a:cxnSpLocks/>
            <a:stCxn id="100" idx="3"/>
            <a:endCxn id="78" idx="1"/>
          </p:cNvCxnSpPr>
          <p:nvPr/>
        </p:nvCxnSpPr>
        <p:spPr>
          <a:xfrm>
            <a:off x="3176189" y="3055016"/>
            <a:ext cx="30374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3" name="直線矢印コネクタ 132">
            <a:extLst>
              <a:ext uri="{FF2B5EF4-FFF2-40B4-BE49-F238E27FC236}">
                <a16:creationId xmlns:a16="http://schemas.microsoft.com/office/drawing/2014/main" id="{F107349E-F3E6-6237-B94A-6451597A9A5B}"/>
              </a:ext>
            </a:extLst>
          </p:cNvPr>
          <p:cNvCxnSpPr>
            <a:cxnSpLocks/>
            <a:stCxn id="78" idx="3"/>
            <a:endCxn id="6" idx="1"/>
          </p:cNvCxnSpPr>
          <p:nvPr/>
        </p:nvCxnSpPr>
        <p:spPr>
          <a:xfrm>
            <a:off x="4075817" y="3055016"/>
            <a:ext cx="57120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4" name="直線矢印コネクタ 133">
            <a:extLst>
              <a:ext uri="{FF2B5EF4-FFF2-40B4-BE49-F238E27FC236}">
                <a16:creationId xmlns:a16="http://schemas.microsoft.com/office/drawing/2014/main" id="{32E10A9E-0ECA-11C2-A266-4EA57655FA9B}"/>
              </a:ext>
            </a:extLst>
          </p:cNvPr>
          <p:cNvCxnSpPr>
            <a:cxnSpLocks/>
            <a:stCxn id="6" idx="3"/>
            <a:endCxn id="5" idx="2"/>
          </p:cNvCxnSpPr>
          <p:nvPr/>
        </p:nvCxnSpPr>
        <p:spPr>
          <a:xfrm>
            <a:off x="5242906" y="3055016"/>
            <a:ext cx="79221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40" name="正方形/長方形 39">
            <a:extLst>
              <a:ext uri="{FF2B5EF4-FFF2-40B4-BE49-F238E27FC236}">
                <a16:creationId xmlns:a16="http://schemas.microsoft.com/office/drawing/2014/main" id="{37D6A6F9-E246-941B-1DC6-01C2E6C3C2B3}"/>
              </a:ext>
            </a:extLst>
          </p:cNvPr>
          <p:cNvSpPr/>
          <p:nvPr/>
        </p:nvSpPr>
        <p:spPr>
          <a:xfrm>
            <a:off x="773443" y="204843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申請</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手渡し</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Tree>
    <p:extLst>
      <p:ext uri="{BB962C8B-B14F-4D97-AF65-F5344CB8AC3E}">
        <p14:creationId xmlns:p14="http://schemas.microsoft.com/office/powerpoint/2010/main" val="857279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C02EC1-5E3A-E290-9E7B-D99DB3391A17}"/>
            </a:ext>
          </a:extLst>
        </p:cNvPr>
        <p:cNvGrpSpPr/>
        <p:nvPr/>
      </p:nvGrpSpPr>
      <p:grpSpPr>
        <a:xfrm>
          <a:off x="0" y="0"/>
          <a:ext cx="0" cy="0"/>
          <a:chOff x="0" y="0"/>
          <a:chExt cx="0" cy="0"/>
        </a:xfrm>
      </p:grpSpPr>
      <p:grpSp>
        <p:nvGrpSpPr>
          <p:cNvPr id="21" name="グループ化 20">
            <a:extLst>
              <a:ext uri="{FF2B5EF4-FFF2-40B4-BE49-F238E27FC236}">
                <a16:creationId xmlns:a16="http://schemas.microsoft.com/office/drawing/2014/main" id="{FB6E5848-8945-E5C1-4A4E-778BAFC4770F}"/>
              </a:ext>
            </a:extLst>
          </p:cNvPr>
          <p:cNvGrpSpPr/>
          <p:nvPr/>
        </p:nvGrpSpPr>
        <p:grpSpPr>
          <a:xfrm>
            <a:off x="895378" y="2663183"/>
            <a:ext cx="363476" cy="2695849"/>
            <a:chOff x="895378" y="2663183"/>
            <a:chExt cx="363476" cy="2695849"/>
          </a:xfrm>
        </p:grpSpPr>
        <p:grpSp>
          <p:nvGrpSpPr>
            <p:cNvPr id="32" name="グループ化 31">
              <a:extLst>
                <a:ext uri="{FF2B5EF4-FFF2-40B4-BE49-F238E27FC236}">
                  <a16:creationId xmlns:a16="http://schemas.microsoft.com/office/drawing/2014/main" id="{24BD54C4-A171-E452-1FCF-7DD1A9B8889D}"/>
                </a:ext>
              </a:extLst>
            </p:cNvPr>
            <p:cNvGrpSpPr/>
            <p:nvPr/>
          </p:nvGrpSpPr>
          <p:grpSpPr>
            <a:xfrm rot="16200000">
              <a:off x="-270809" y="3829370"/>
              <a:ext cx="2695849" cy="363476"/>
              <a:chOff x="6882002" y="5411806"/>
              <a:chExt cx="2695849" cy="363476"/>
            </a:xfrm>
          </p:grpSpPr>
          <p:cxnSp>
            <p:nvCxnSpPr>
              <p:cNvPr id="36" name="直線矢印コネクタ 35">
                <a:extLst>
                  <a:ext uri="{FF2B5EF4-FFF2-40B4-BE49-F238E27FC236}">
                    <a16:creationId xmlns:a16="http://schemas.microsoft.com/office/drawing/2014/main" id="{E663B77D-BAC5-35C7-43F3-6177FB439AF2}"/>
                  </a:ext>
                </a:extLst>
              </p:cNvPr>
              <p:cNvCxnSpPr>
                <a:cxnSpLocks/>
                <a:stCxn id="38" idx="6"/>
                <a:endCxn id="39" idx="0"/>
              </p:cNvCxnSpPr>
              <p:nvPr/>
            </p:nvCxnSpPr>
            <p:spPr>
              <a:xfrm rot="5400000" flipV="1">
                <a:off x="8253349" y="4427471"/>
                <a:ext cx="229" cy="264877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39" name="二等辺三角形 38">
                <a:extLst>
                  <a:ext uri="{FF2B5EF4-FFF2-40B4-BE49-F238E27FC236}">
                    <a16:creationId xmlns:a16="http://schemas.microsoft.com/office/drawing/2014/main" id="{E2A665EC-AA15-2098-5743-AACA26AD4DEC}"/>
                  </a:ext>
                </a:extLst>
              </p:cNvPr>
              <p:cNvSpPr/>
              <p:nvPr/>
            </p:nvSpPr>
            <p:spPr>
              <a:xfrm rot="5400000">
                <a:off x="9518603" y="571603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38" name="楕円 37">
                <a:extLst>
                  <a:ext uri="{FF2B5EF4-FFF2-40B4-BE49-F238E27FC236}">
                    <a16:creationId xmlns:a16="http://schemas.microsoft.com/office/drawing/2014/main" id="{2A7CA87D-FEA2-FC9E-2CDD-3905BCD06B2D}"/>
                  </a:ext>
                </a:extLst>
              </p:cNvPr>
              <p:cNvSpPr/>
              <p:nvPr/>
            </p:nvSpPr>
            <p:spPr>
              <a:xfrm>
                <a:off x="6882002" y="5728206"/>
                <a:ext cx="47074" cy="47074"/>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73" name="楕円 172">
                <a:extLst>
                  <a:ext uri="{FF2B5EF4-FFF2-40B4-BE49-F238E27FC236}">
                    <a16:creationId xmlns:a16="http://schemas.microsoft.com/office/drawing/2014/main" id="{EBE07A8E-52A8-F0F0-616D-C6AF0629F6B0}"/>
                  </a:ext>
                </a:extLst>
              </p:cNvPr>
              <p:cNvSpPr/>
              <p:nvPr/>
            </p:nvSpPr>
            <p:spPr>
              <a:xfrm>
                <a:off x="7468462" y="5411806"/>
                <a:ext cx="47074" cy="47074"/>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cxnSp>
          <p:nvCxnSpPr>
            <p:cNvPr id="44" name="直線矢印コネクタ 43">
              <a:extLst>
                <a:ext uri="{FF2B5EF4-FFF2-40B4-BE49-F238E27FC236}">
                  <a16:creationId xmlns:a16="http://schemas.microsoft.com/office/drawing/2014/main" id="{8D0380DE-6414-B6F3-A14F-D423E287052C}"/>
                </a:ext>
              </a:extLst>
            </p:cNvPr>
            <p:cNvCxnSpPr>
              <a:cxnSpLocks/>
              <a:stCxn id="173" idx="6"/>
            </p:cNvCxnSpPr>
            <p:nvPr/>
          </p:nvCxnSpPr>
          <p:spPr>
            <a:xfrm rot="5400000" flipH="1" flipV="1">
              <a:off x="777513" y="4273284"/>
              <a:ext cx="593616" cy="310812"/>
            </a:xfrm>
            <a:prstGeom prst="bentConnector3">
              <a:avLst>
                <a:gd name="adj1" fmla="val 100544"/>
              </a:avLst>
            </a:prstGeom>
            <a:ln w="9525">
              <a:solidFill>
                <a:schemeClr val="tx1"/>
              </a:solidFill>
              <a:prstDash val="lgDash"/>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22" name="グループ化 21">
            <a:extLst>
              <a:ext uri="{FF2B5EF4-FFF2-40B4-BE49-F238E27FC236}">
                <a16:creationId xmlns:a16="http://schemas.microsoft.com/office/drawing/2014/main" id="{A306DE7E-F3BA-6DCD-73AB-C6A8072993EC}"/>
              </a:ext>
            </a:extLst>
          </p:cNvPr>
          <p:cNvGrpSpPr/>
          <p:nvPr/>
        </p:nvGrpSpPr>
        <p:grpSpPr>
          <a:xfrm>
            <a:off x="7018627" y="2643942"/>
            <a:ext cx="369773" cy="2676268"/>
            <a:chOff x="7018627" y="2643942"/>
            <a:chExt cx="369773" cy="2676268"/>
          </a:xfrm>
        </p:grpSpPr>
        <p:grpSp>
          <p:nvGrpSpPr>
            <p:cNvPr id="56" name="グループ化 55">
              <a:extLst>
                <a:ext uri="{FF2B5EF4-FFF2-40B4-BE49-F238E27FC236}">
                  <a16:creationId xmlns:a16="http://schemas.microsoft.com/office/drawing/2014/main" id="{EDAC1755-C525-C6CB-2F24-3F595817C36E}"/>
                </a:ext>
              </a:extLst>
            </p:cNvPr>
            <p:cNvGrpSpPr/>
            <p:nvPr/>
          </p:nvGrpSpPr>
          <p:grpSpPr>
            <a:xfrm rot="5400000" flipV="1">
              <a:off x="5865380" y="3797189"/>
              <a:ext cx="2676268" cy="369773"/>
              <a:chOff x="8135678" y="5405962"/>
              <a:chExt cx="2676268" cy="369773"/>
            </a:xfrm>
          </p:grpSpPr>
          <p:cxnSp>
            <p:nvCxnSpPr>
              <p:cNvPr id="57" name="直線矢印コネクタ 56">
                <a:extLst>
                  <a:ext uri="{FF2B5EF4-FFF2-40B4-BE49-F238E27FC236}">
                    <a16:creationId xmlns:a16="http://schemas.microsoft.com/office/drawing/2014/main" id="{262C0A5B-DD1A-2E8D-FDE3-3B586641E028}"/>
                  </a:ext>
                </a:extLst>
              </p:cNvPr>
              <p:cNvCxnSpPr>
                <a:cxnSpLocks/>
                <a:stCxn id="58" idx="6"/>
                <a:endCxn id="59" idx="0"/>
              </p:cNvCxnSpPr>
              <p:nvPr/>
            </p:nvCxnSpPr>
            <p:spPr>
              <a:xfrm rot="5400000" flipV="1">
                <a:off x="9497577" y="4437603"/>
                <a:ext cx="2" cy="262873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E238E1BB-954E-EED5-CC4E-B1640BAB5605}"/>
                  </a:ext>
                </a:extLst>
              </p:cNvPr>
              <p:cNvSpPr/>
              <p:nvPr/>
            </p:nvSpPr>
            <p:spPr>
              <a:xfrm>
                <a:off x="8135678"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F8CA8B55-D001-E29A-6982-A9EA241C1C38}"/>
                  </a:ext>
                </a:extLst>
              </p:cNvPr>
              <p:cNvSpPr/>
              <p:nvPr/>
            </p:nvSpPr>
            <p:spPr>
              <a:xfrm rot="5400000">
                <a:off x="10752699" y="571603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83" name="二等辺三角形 182">
                <a:extLst>
                  <a:ext uri="{FF2B5EF4-FFF2-40B4-BE49-F238E27FC236}">
                    <a16:creationId xmlns:a16="http://schemas.microsoft.com/office/drawing/2014/main" id="{7FBEDE79-0DB6-98D6-AE41-25AF2FF34B6D}"/>
                  </a:ext>
                </a:extLst>
              </p:cNvPr>
              <p:cNvSpPr/>
              <p:nvPr/>
            </p:nvSpPr>
            <p:spPr>
              <a:xfrm rot="5400000">
                <a:off x="10169961" y="539333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cxnSp>
          <p:nvCxnSpPr>
            <p:cNvPr id="176" name="直線矢印コネクタ 43">
              <a:extLst>
                <a:ext uri="{FF2B5EF4-FFF2-40B4-BE49-F238E27FC236}">
                  <a16:creationId xmlns:a16="http://schemas.microsoft.com/office/drawing/2014/main" id="{5B761616-981A-ED21-246E-5556992E5BD8}"/>
                </a:ext>
              </a:extLst>
            </p:cNvPr>
            <p:cNvCxnSpPr>
              <a:cxnSpLocks/>
              <a:stCxn id="183" idx="3"/>
            </p:cNvCxnSpPr>
            <p:nvPr/>
          </p:nvCxnSpPr>
          <p:spPr>
            <a:xfrm rot="5400000" flipH="1" flipV="1">
              <a:off x="6935811" y="4236775"/>
              <a:ext cx="534948" cy="322697"/>
            </a:xfrm>
            <a:prstGeom prst="bentConnector3">
              <a:avLst>
                <a:gd name="adj1" fmla="val 99410"/>
              </a:avLst>
            </a:prstGeom>
            <a:ln w="9525">
              <a:solidFill>
                <a:schemeClr val="tx1"/>
              </a:solidFill>
              <a:prstDash val="lgDash"/>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13" name="グループ化 12">
            <a:extLst>
              <a:ext uri="{FF2B5EF4-FFF2-40B4-BE49-F238E27FC236}">
                <a16:creationId xmlns:a16="http://schemas.microsoft.com/office/drawing/2014/main" id="{A0B3139B-F5ED-C83B-7ED6-06FBBA116DFE}"/>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1C7B05F-DFBA-B54B-0636-E40DA490D95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E6E7B388-85A7-8A39-E219-BEB6794DE06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D1827517-C6E4-3BB3-BFD7-956F693AF59A}"/>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83D565D-1B53-30B3-F805-3755556566A4}"/>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4CEB97C0-409D-DADD-51FB-13AB3030AD9A}"/>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10.1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44CCD4D8-8B7A-952B-BEFF-67E50188E66D}"/>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他自治体・機関からの照会</a:t>
              </a:r>
            </a:p>
          </p:txBody>
        </p:sp>
        <p:sp>
          <p:nvSpPr>
            <p:cNvPr id="14" name="正方形/長方形 13">
              <a:extLst>
                <a:ext uri="{FF2B5EF4-FFF2-40B4-BE49-F238E27FC236}">
                  <a16:creationId xmlns:a16="http://schemas.microsoft.com/office/drawing/2014/main" id="{376F0A38-8D0A-D113-F080-D1F8F5B21F0B}"/>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照会回答</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733A2606-4879-4275-B7D9-04F35584E4EF}"/>
              </a:ext>
            </a:extLst>
          </p:cNvPr>
          <p:cNvGrpSpPr/>
          <p:nvPr/>
        </p:nvGrpSpPr>
        <p:grpSpPr>
          <a:xfrm>
            <a:off x="331641" y="1889571"/>
            <a:ext cx="8480719" cy="1705270"/>
            <a:chOff x="4383024" y="977900"/>
            <a:chExt cx="8480719" cy="447033"/>
          </a:xfrm>
        </p:grpSpPr>
        <p:sp>
          <p:nvSpPr>
            <p:cNvPr id="17" name="正方形/長方形 16">
              <a:extLst>
                <a:ext uri="{FF2B5EF4-FFF2-40B4-BE49-F238E27FC236}">
                  <a16:creationId xmlns:a16="http://schemas.microsoft.com/office/drawing/2014/main" id="{651C1F21-7422-140B-5452-0392CDCCFD1F}"/>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個人住民税担当部門</a:t>
              </a:r>
            </a:p>
          </p:txBody>
        </p:sp>
        <p:sp>
          <p:nvSpPr>
            <p:cNvPr id="18" name="正方形/長方形 17">
              <a:extLst>
                <a:ext uri="{FF2B5EF4-FFF2-40B4-BE49-F238E27FC236}">
                  <a16:creationId xmlns:a16="http://schemas.microsoft.com/office/drawing/2014/main" id="{2476F3A7-0CA2-EFFA-B979-F0C90BA4215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E70E2E2C-2477-65DD-7309-C8D1ED242F1B}"/>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25</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BD52E427-0264-6606-DEB6-A71BCA3B6D84}"/>
              </a:ext>
            </a:extLst>
          </p:cNvPr>
          <p:cNvSpPr/>
          <p:nvPr/>
        </p:nvSpPr>
        <p:spPr>
          <a:xfrm>
            <a:off x="918916" y="2085099"/>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開始</a:t>
            </a:r>
          </a:p>
        </p:txBody>
      </p:sp>
      <p:sp>
        <p:nvSpPr>
          <p:cNvPr id="159" name="正方形/長方形 158">
            <a:extLst>
              <a:ext uri="{FF2B5EF4-FFF2-40B4-BE49-F238E27FC236}">
                <a16:creationId xmlns:a16="http://schemas.microsoft.com/office/drawing/2014/main" id="{C09C7A50-D67A-00D4-7C3F-9132A0A6B460}"/>
              </a:ext>
            </a:extLst>
          </p:cNvPr>
          <p:cNvSpPr/>
          <p:nvPr/>
        </p:nvSpPr>
        <p:spPr>
          <a:xfrm>
            <a:off x="6758568" y="5821680"/>
            <a:ext cx="2053792" cy="52324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コメント</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該当する機能要件</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r>
              <a:rPr kumimoji="1" lang="ja-JP" altLang="en-US" sz="500" b="1" dirty="0">
                <a:solidFill>
                  <a:srgbClr val="000000"/>
                </a:solidFill>
                <a:latin typeface="游ゴシック" panose="020B0400000000000000" pitchFamily="50" charset="-128"/>
                <a:ea typeface="游ゴシック" panose="020B0400000000000000" pitchFamily="50" charset="-128"/>
              </a:rPr>
              <a:t>①</a:t>
            </a:r>
            <a:r>
              <a:rPr kumimoji="1" lang="en-US" altLang="ja-JP" sz="500" b="1" dirty="0">
                <a:solidFill>
                  <a:srgbClr val="000000"/>
                </a:solidFill>
                <a:latin typeface="游ゴシック" panose="020B0400000000000000" pitchFamily="50" charset="-128"/>
                <a:ea typeface="游ゴシック" panose="020B0400000000000000" pitchFamily="50" charset="-128"/>
              </a:rPr>
              <a:t>5.2.1</a:t>
            </a:r>
            <a:r>
              <a:rPr kumimoji="1" lang="ja-JP" altLang="en-US" sz="500" b="1" dirty="0">
                <a:solidFill>
                  <a:srgbClr val="000000"/>
                </a:solidFill>
                <a:latin typeface="游ゴシック" panose="020B0400000000000000" pitchFamily="50" charset="-128"/>
                <a:ea typeface="游ゴシック" panose="020B0400000000000000" pitchFamily="50" charset="-128"/>
              </a:rPr>
              <a:t>　各種照会への回答</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ja-JP" altLang="en-US" sz="500" b="1" dirty="0">
                <a:solidFill>
                  <a:srgbClr val="000000"/>
                </a:solidFill>
                <a:latin typeface="游ゴシック" panose="020B0400000000000000" pitchFamily="50" charset="-128"/>
                <a:ea typeface="游ゴシック" panose="020B0400000000000000" pitchFamily="50" charset="-128"/>
              </a:rPr>
              <a:t>標準オプション機能</a:t>
            </a:r>
            <a:r>
              <a:rPr kumimoji="1" lang="en-US" altLang="ja-JP" sz="500" b="1" dirty="0">
                <a:solidFill>
                  <a:srgbClr val="000000"/>
                </a:solidFill>
                <a:latin typeface="游ゴシック" panose="020B0400000000000000" pitchFamily="50" charset="-128"/>
                <a:ea typeface="游ゴシック" panose="020B0400000000000000" pitchFamily="50" charset="-128"/>
              </a:rPr>
              <a:t>)</a:t>
            </a:r>
          </a:p>
        </p:txBody>
      </p:sp>
      <p:sp>
        <p:nvSpPr>
          <p:cNvPr id="151" name="正方形/長方形 150">
            <a:extLst>
              <a:ext uri="{FF2B5EF4-FFF2-40B4-BE49-F238E27FC236}">
                <a16:creationId xmlns:a16="http://schemas.microsoft.com/office/drawing/2014/main" id="{8F1438A7-1D19-49DB-69FA-57761F035A84}"/>
              </a:ext>
            </a:extLst>
          </p:cNvPr>
          <p:cNvSpPr/>
          <p:nvPr/>
        </p:nvSpPr>
        <p:spPr>
          <a:xfrm>
            <a:off x="7016028" y="3684974"/>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回答</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pic>
        <p:nvPicPr>
          <p:cNvPr id="84" name="グラフィックス 83" descr="紙 枠線">
            <a:extLst>
              <a:ext uri="{FF2B5EF4-FFF2-40B4-BE49-F238E27FC236}">
                <a16:creationId xmlns:a16="http://schemas.microsoft.com/office/drawing/2014/main" id="{2E7DBD07-D98E-DB6D-43F6-287CEDF5A72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749291" y="3892327"/>
            <a:ext cx="260934" cy="260934"/>
          </a:xfrm>
          <a:prstGeom prst="rect">
            <a:avLst/>
          </a:prstGeom>
        </p:spPr>
      </p:pic>
      <p:sp>
        <p:nvSpPr>
          <p:cNvPr id="87" name="正方形/長方形 86">
            <a:extLst>
              <a:ext uri="{FF2B5EF4-FFF2-40B4-BE49-F238E27FC236}">
                <a16:creationId xmlns:a16="http://schemas.microsoft.com/office/drawing/2014/main" id="{2C0C3594-1259-FEA8-CC0A-6CA66E23537D}"/>
              </a:ext>
            </a:extLst>
          </p:cNvPr>
          <p:cNvSpPr/>
          <p:nvPr/>
        </p:nvSpPr>
        <p:spPr>
          <a:xfrm>
            <a:off x="7432681" y="4131866"/>
            <a:ext cx="1579531"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500" b="1" dirty="0">
                <a:solidFill>
                  <a:srgbClr val="000000"/>
                </a:solidFill>
                <a:latin typeface="+mn-ea"/>
              </a:rPr>
              <a:t>所得照会回答書</a:t>
            </a:r>
          </a:p>
          <a:p>
            <a:r>
              <a:rPr kumimoji="1" lang="ja-JP" altLang="en-US" sz="500" b="1" dirty="0">
                <a:solidFill>
                  <a:srgbClr val="000000"/>
                </a:solidFill>
                <a:latin typeface="+mn-ea"/>
              </a:rPr>
              <a:t>給与支払報告書</a:t>
            </a:r>
            <a:r>
              <a:rPr kumimoji="1" lang="en-US" altLang="ja-JP" sz="500" b="1" dirty="0">
                <a:solidFill>
                  <a:srgbClr val="000000"/>
                </a:solidFill>
                <a:latin typeface="+mn-ea"/>
              </a:rPr>
              <a:t>_</a:t>
            </a:r>
            <a:r>
              <a:rPr kumimoji="1" lang="ja-JP" altLang="en-US" sz="500" b="1" dirty="0">
                <a:solidFill>
                  <a:srgbClr val="000000"/>
                </a:solidFill>
                <a:latin typeface="+mn-ea"/>
              </a:rPr>
              <a:t>個票</a:t>
            </a:r>
          </a:p>
          <a:p>
            <a:r>
              <a:rPr kumimoji="1" lang="ja-JP" altLang="en-US" sz="500" b="1" dirty="0">
                <a:solidFill>
                  <a:srgbClr val="000000"/>
                </a:solidFill>
                <a:latin typeface="+mn-ea"/>
              </a:rPr>
              <a:t>公的年金支払報告書</a:t>
            </a:r>
            <a:r>
              <a:rPr kumimoji="1" lang="en-US" altLang="ja-JP" sz="500" b="1" dirty="0">
                <a:solidFill>
                  <a:srgbClr val="000000"/>
                </a:solidFill>
                <a:latin typeface="+mn-ea"/>
              </a:rPr>
              <a:t>_</a:t>
            </a:r>
            <a:r>
              <a:rPr kumimoji="1" lang="ja-JP" altLang="en-US" sz="500" b="1" dirty="0">
                <a:solidFill>
                  <a:srgbClr val="000000"/>
                </a:solidFill>
                <a:latin typeface="+mn-ea"/>
              </a:rPr>
              <a:t>年金個票</a:t>
            </a:r>
          </a:p>
          <a:p>
            <a:r>
              <a:rPr kumimoji="1" lang="en-US" altLang="ja-JP" sz="500" b="1" dirty="0">
                <a:solidFill>
                  <a:srgbClr val="000000"/>
                </a:solidFill>
                <a:latin typeface="+mn-ea"/>
              </a:rPr>
              <a:t>(</a:t>
            </a:r>
            <a:r>
              <a:rPr kumimoji="1" lang="ja-JP" altLang="en-US" sz="500" b="1" dirty="0">
                <a:solidFill>
                  <a:srgbClr val="000000"/>
                </a:solidFill>
                <a:latin typeface="+mn-ea"/>
              </a:rPr>
              <a:t>国税連携</a:t>
            </a:r>
            <a:r>
              <a:rPr kumimoji="1" lang="en-US" altLang="ja-JP" sz="500" b="1" dirty="0">
                <a:solidFill>
                  <a:srgbClr val="000000"/>
                </a:solidFill>
                <a:latin typeface="+mn-ea"/>
              </a:rPr>
              <a:t>)</a:t>
            </a:r>
            <a:r>
              <a:rPr kumimoji="1" lang="ja-JP" altLang="en-US" sz="500" b="1" dirty="0">
                <a:solidFill>
                  <a:srgbClr val="000000"/>
                </a:solidFill>
                <a:latin typeface="+mn-ea"/>
              </a:rPr>
              <a:t>イメージ印刷</a:t>
            </a:r>
          </a:p>
          <a:p>
            <a:r>
              <a:rPr kumimoji="1" lang="ja-JP" altLang="en-US" sz="500" b="1" dirty="0">
                <a:solidFill>
                  <a:srgbClr val="000000"/>
                </a:solidFill>
                <a:latin typeface="+mn-ea"/>
              </a:rPr>
              <a:t>扶養親族の所得状況等について</a:t>
            </a:r>
            <a:r>
              <a:rPr kumimoji="1" lang="en-US" altLang="ja-JP" sz="500" b="1" dirty="0">
                <a:solidFill>
                  <a:srgbClr val="000000"/>
                </a:solidFill>
                <a:latin typeface="+mn-ea"/>
              </a:rPr>
              <a:t>(</a:t>
            </a:r>
            <a:r>
              <a:rPr kumimoji="1" lang="ja-JP" altLang="en-US" sz="500" b="1" dirty="0">
                <a:solidFill>
                  <a:srgbClr val="000000"/>
                </a:solidFill>
                <a:latin typeface="+mn-ea"/>
              </a:rPr>
              <a:t>照会・回答</a:t>
            </a:r>
            <a:r>
              <a:rPr kumimoji="1" lang="en-US" altLang="ja-JP" sz="500" b="1" dirty="0">
                <a:solidFill>
                  <a:srgbClr val="000000"/>
                </a:solidFill>
                <a:latin typeface="+mn-ea"/>
              </a:rPr>
              <a:t>)</a:t>
            </a:r>
          </a:p>
        </p:txBody>
      </p:sp>
      <p:cxnSp>
        <p:nvCxnSpPr>
          <p:cNvPr id="88" name="直線矢印コネクタ 87">
            <a:extLst>
              <a:ext uri="{FF2B5EF4-FFF2-40B4-BE49-F238E27FC236}">
                <a16:creationId xmlns:a16="http://schemas.microsoft.com/office/drawing/2014/main" id="{05E783FA-0977-6158-6B7D-064B28A79137}"/>
              </a:ext>
            </a:extLst>
          </p:cNvPr>
          <p:cNvCxnSpPr>
            <a:cxnSpLocks/>
            <a:endCxn id="84" idx="1"/>
          </p:cNvCxnSpPr>
          <p:nvPr/>
        </p:nvCxnSpPr>
        <p:spPr>
          <a:xfrm flipV="1">
            <a:off x="7364632" y="4022794"/>
            <a:ext cx="384659" cy="1767"/>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9B13634B-EA85-0759-A327-8BCDD8A8CF8B}"/>
              </a:ext>
            </a:extLst>
          </p:cNvPr>
          <p:cNvGrpSpPr/>
          <p:nvPr/>
        </p:nvGrpSpPr>
        <p:grpSpPr>
          <a:xfrm>
            <a:off x="7211634" y="2347681"/>
            <a:ext cx="306000" cy="306000"/>
            <a:chOff x="547477" y="5946304"/>
            <a:chExt cx="182044" cy="182044"/>
          </a:xfrm>
        </p:grpSpPr>
        <p:sp>
          <p:nvSpPr>
            <p:cNvPr id="5" name="楕円 4">
              <a:extLst>
                <a:ext uri="{FF2B5EF4-FFF2-40B4-BE49-F238E27FC236}">
                  <a16:creationId xmlns:a16="http://schemas.microsoft.com/office/drawing/2014/main" id="{2A17A6A5-CB11-F890-7379-B62EA334C900}"/>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0" name="グループ化 19">
              <a:extLst>
                <a:ext uri="{FF2B5EF4-FFF2-40B4-BE49-F238E27FC236}">
                  <a16:creationId xmlns:a16="http://schemas.microsoft.com/office/drawing/2014/main" id="{A8622DC4-C89F-E932-CE65-D8224F034A46}"/>
                </a:ext>
              </a:extLst>
            </p:cNvPr>
            <p:cNvGrpSpPr/>
            <p:nvPr/>
          </p:nvGrpSpPr>
          <p:grpSpPr>
            <a:xfrm>
              <a:off x="572442" y="5996943"/>
              <a:ext cx="132113" cy="80765"/>
              <a:chOff x="2601006" y="3678667"/>
              <a:chExt cx="132113" cy="80765"/>
            </a:xfrm>
          </p:grpSpPr>
          <p:sp>
            <p:nvSpPr>
              <p:cNvPr id="28" name="正方形/長方形 27">
                <a:extLst>
                  <a:ext uri="{FF2B5EF4-FFF2-40B4-BE49-F238E27FC236}">
                    <a16:creationId xmlns:a16="http://schemas.microsoft.com/office/drawing/2014/main" id="{FB78BA24-42F6-9C94-1404-6572668C26F1}"/>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 name="二等辺三角形 28">
                <a:extLst>
                  <a:ext uri="{FF2B5EF4-FFF2-40B4-BE49-F238E27FC236}">
                    <a16:creationId xmlns:a16="http://schemas.microsoft.com/office/drawing/2014/main" id="{FDCAEB31-A034-E385-3421-A0FC143F283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 name="二等辺三角形 29">
                <a:extLst>
                  <a:ext uri="{FF2B5EF4-FFF2-40B4-BE49-F238E27FC236}">
                    <a16:creationId xmlns:a16="http://schemas.microsoft.com/office/drawing/2014/main" id="{D449372F-3EF4-F462-D2A9-6FC0538C5E52}"/>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31" name="正方形/長方形 30">
                <a:extLst>
                  <a:ext uri="{FF2B5EF4-FFF2-40B4-BE49-F238E27FC236}">
                    <a16:creationId xmlns:a16="http://schemas.microsoft.com/office/drawing/2014/main" id="{0848DFF7-DBF6-2844-2464-0BF01D7A722F}"/>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34" name="正方形/長方形 33">
            <a:extLst>
              <a:ext uri="{FF2B5EF4-FFF2-40B4-BE49-F238E27FC236}">
                <a16:creationId xmlns:a16="http://schemas.microsoft.com/office/drawing/2014/main" id="{9A67A888-A766-71B5-FB7D-27D4CAF7321F}"/>
              </a:ext>
            </a:extLst>
          </p:cNvPr>
          <p:cNvSpPr/>
          <p:nvPr/>
        </p:nvSpPr>
        <p:spPr>
          <a:xfrm>
            <a:off x="7347239" y="2655724"/>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発送して終了</a:t>
            </a:r>
          </a:p>
        </p:txBody>
      </p:sp>
      <p:cxnSp>
        <p:nvCxnSpPr>
          <p:cNvPr id="35" name="直線矢印コネクタ 36">
            <a:extLst>
              <a:ext uri="{FF2B5EF4-FFF2-40B4-BE49-F238E27FC236}">
                <a16:creationId xmlns:a16="http://schemas.microsoft.com/office/drawing/2014/main" id="{0456B450-DA26-E558-E492-95E492CBB2AF}"/>
              </a:ext>
            </a:extLst>
          </p:cNvPr>
          <p:cNvCxnSpPr>
            <a:cxnSpLocks/>
            <a:stCxn id="65" idx="3"/>
          </p:cNvCxnSpPr>
          <p:nvPr/>
        </p:nvCxnSpPr>
        <p:spPr>
          <a:xfrm>
            <a:off x="5708416" y="3036490"/>
            <a:ext cx="1656216"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pic>
        <p:nvPicPr>
          <p:cNvPr id="41" name="グラフィックス 40" descr="紙 枠線">
            <a:extLst>
              <a:ext uri="{FF2B5EF4-FFF2-40B4-BE49-F238E27FC236}">
                <a16:creationId xmlns:a16="http://schemas.microsoft.com/office/drawing/2014/main" id="{A9A8DED1-EEAC-269B-EBB9-D54FD3B52AB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638078" y="3898903"/>
            <a:ext cx="260934" cy="260934"/>
          </a:xfrm>
          <a:prstGeom prst="rect">
            <a:avLst/>
          </a:prstGeom>
        </p:spPr>
      </p:pic>
      <p:sp>
        <p:nvSpPr>
          <p:cNvPr id="42" name="正方形/長方形 41">
            <a:extLst>
              <a:ext uri="{FF2B5EF4-FFF2-40B4-BE49-F238E27FC236}">
                <a16:creationId xmlns:a16="http://schemas.microsoft.com/office/drawing/2014/main" id="{38BA2790-C9C6-705E-5781-5E07CB3DF10F}"/>
              </a:ext>
            </a:extLst>
          </p:cNvPr>
          <p:cNvSpPr/>
          <p:nvPr/>
        </p:nvSpPr>
        <p:spPr>
          <a:xfrm>
            <a:off x="1352348" y="4133162"/>
            <a:ext cx="1504308"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500" b="1" dirty="0">
                <a:solidFill>
                  <a:srgbClr val="000000"/>
                </a:solidFill>
                <a:latin typeface="+mn-ea"/>
              </a:rPr>
              <a:t>所得照会回答書</a:t>
            </a:r>
          </a:p>
          <a:p>
            <a:r>
              <a:rPr kumimoji="1" lang="ja-JP" altLang="en-US" sz="500" b="1" dirty="0">
                <a:solidFill>
                  <a:srgbClr val="000000"/>
                </a:solidFill>
                <a:latin typeface="+mn-ea"/>
              </a:rPr>
              <a:t>扶養親族の所得状況等について</a:t>
            </a:r>
            <a:r>
              <a:rPr kumimoji="1" lang="en-US" altLang="ja-JP" sz="500" b="1" dirty="0">
                <a:solidFill>
                  <a:srgbClr val="000000"/>
                </a:solidFill>
                <a:latin typeface="+mn-ea"/>
              </a:rPr>
              <a:t>(</a:t>
            </a:r>
            <a:r>
              <a:rPr kumimoji="1" lang="ja-JP" altLang="en-US" sz="500" b="1" dirty="0">
                <a:solidFill>
                  <a:srgbClr val="000000"/>
                </a:solidFill>
                <a:latin typeface="+mn-ea"/>
              </a:rPr>
              <a:t>照会・回答</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grpSp>
        <p:nvGrpSpPr>
          <p:cNvPr id="47" name="グループ化 46">
            <a:extLst>
              <a:ext uri="{FF2B5EF4-FFF2-40B4-BE49-F238E27FC236}">
                <a16:creationId xmlns:a16="http://schemas.microsoft.com/office/drawing/2014/main" id="{CCD8087D-378C-8AB8-AB36-3B8F8BF30558}"/>
              </a:ext>
            </a:extLst>
          </p:cNvPr>
          <p:cNvGrpSpPr/>
          <p:nvPr/>
        </p:nvGrpSpPr>
        <p:grpSpPr>
          <a:xfrm>
            <a:off x="1082541" y="2347681"/>
            <a:ext cx="306000" cy="306000"/>
            <a:chOff x="8420362" y="5457393"/>
            <a:chExt cx="182044" cy="182044"/>
          </a:xfrm>
        </p:grpSpPr>
        <p:sp>
          <p:nvSpPr>
            <p:cNvPr id="48" name="楕円 47">
              <a:extLst>
                <a:ext uri="{FF2B5EF4-FFF2-40B4-BE49-F238E27FC236}">
                  <a16:creationId xmlns:a16="http://schemas.microsoft.com/office/drawing/2014/main" id="{43468EDF-A2D8-0772-B652-C62609E158AF}"/>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49" name="グラフィックス 48" descr="封筒 枠線">
              <a:extLst>
                <a:ext uri="{FF2B5EF4-FFF2-40B4-BE49-F238E27FC236}">
                  <a16:creationId xmlns:a16="http://schemas.microsoft.com/office/drawing/2014/main" id="{EFDC3300-F7E2-B483-FFDA-05638A936A6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32184" y="5469215"/>
              <a:ext cx="158400" cy="158400"/>
            </a:xfrm>
            <a:prstGeom prst="rect">
              <a:avLst/>
            </a:prstGeom>
          </p:spPr>
        </p:pic>
      </p:grpSp>
      <p:grpSp>
        <p:nvGrpSpPr>
          <p:cNvPr id="3" name="グループ化 2">
            <a:extLst>
              <a:ext uri="{FF2B5EF4-FFF2-40B4-BE49-F238E27FC236}">
                <a16:creationId xmlns:a16="http://schemas.microsoft.com/office/drawing/2014/main" id="{863F7CF1-6E65-E02E-0657-90DFFD7BE443}"/>
              </a:ext>
            </a:extLst>
          </p:cNvPr>
          <p:cNvGrpSpPr/>
          <p:nvPr/>
        </p:nvGrpSpPr>
        <p:grpSpPr>
          <a:xfrm>
            <a:off x="4784833" y="2266306"/>
            <a:ext cx="595884" cy="468750"/>
            <a:chOff x="2420174" y="2805910"/>
            <a:chExt cx="595884" cy="468750"/>
          </a:xfrm>
        </p:grpSpPr>
        <p:pic>
          <p:nvPicPr>
            <p:cNvPr id="4" name="グラフィックス 3" descr="ユーザー 枠線">
              <a:extLst>
                <a:ext uri="{FF2B5EF4-FFF2-40B4-BE49-F238E27FC236}">
                  <a16:creationId xmlns:a16="http://schemas.microsoft.com/office/drawing/2014/main" id="{44457AEC-2838-B5F7-3B0E-5BD97C8478E3}"/>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2465004" y="2855580"/>
              <a:ext cx="151195" cy="152701"/>
            </a:xfrm>
            <a:prstGeom prst="rect">
              <a:avLst/>
            </a:prstGeom>
          </p:spPr>
        </p:pic>
        <p:sp>
          <p:nvSpPr>
            <p:cNvPr id="6" name="四角形: 角を丸くする 5">
              <a:extLst>
                <a:ext uri="{FF2B5EF4-FFF2-40B4-BE49-F238E27FC236}">
                  <a16:creationId xmlns:a16="http://schemas.microsoft.com/office/drawing/2014/main" id="{EAC917C0-2D0D-F6DF-9D2E-D1B9F681137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回答作成・出力</a:t>
              </a:r>
            </a:p>
          </p:txBody>
        </p:sp>
      </p:grpSp>
      <p:grpSp>
        <p:nvGrpSpPr>
          <p:cNvPr id="12" name="グループ化 11">
            <a:extLst>
              <a:ext uri="{FF2B5EF4-FFF2-40B4-BE49-F238E27FC236}">
                <a16:creationId xmlns:a16="http://schemas.microsoft.com/office/drawing/2014/main" id="{D2B210A7-E257-3B7B-1478-AF8A9BA9713E}"/>
              </a:ext>
            </a:extLst>
          </p:cNvPr>
          <p:cNvGrpSpPr/>
          <p:nvPr/>
        </p:nvGrpSpPr>
        <p:grpSpPr>
          <a:xfrm>
            <a:off x="4794957" y="3835227"/>
            <a:ext cx="575637" cy="451948"/>
            <a:chOff x="5274238" y="5435536"/>
            <a:chExt cx="439201" cy="345439"/>
          </a:xfrm>
        </p:grpSpPr>
        <p:sp>
          <p:nvSpPr>
            <p:cNvPr id="19" name="フローチャート: 磁気ディスク 18">
              <a:extLst>
                <a:ext uri="{FF2B5EF4-FFF2-40B4-BE49-F238E27FC236}">
                  <a16:creationId xmlns:a16="http://schemas.microsoft.com/office/drawing/2014/main" id="{E9CED15C-55D2-45E4-12C3-D31EBDE5107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45" name="円弧 44">
              <a:extLst>
                <a:ext uri="{FF2B5EF4-FFF2-40B4-BE49-F238E27FC236}">
                  <a16:creationId xmlns:a16="http://schemas.microsoft.com/office/drawing/2014/main" id="{99E1B193-D2D3-2D18-8E80-5DF96A8C1C9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54" name="円弧 53">
              <a:extLst>
                <a:ext uri="{FF2B5EF4-FFF2-40B4-BE49-F238E27FC236}">
                  <a16:creationId xmlns:a16="http://schemas.microsoft.com/office/drawing/2014/main" id="{CE9C456E-ACD7-7016-9D6C-4D6BA9D9E8B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60" name="直線矢印コネクタ 59">
            <a:extLst>
              <a:ext uri="{FF2B5EF4-FFF2-40B4-BE49-F238E27FC236}">
                <a16:creationId xmlns:a16="http://schemas.microsoft.com/office/drawing/2014/main" id="{A4CC8690-CE71-AEEE-3470-222D6451C062}"/>
              </a:ext>
            </a:extLst>
          </p:cNvPr>
          <p:cNvCxnSpPr>
            <a:cxnSpLocks/>
            <a:stCxn id="19" idx="1"/>
            <a:endCxn id="6" idx="2"/>
          </p:cNvCxnSpPr>
          <p:nvPr/>
        </p:nvCxnSpPr>
        <p:spPr>
          <a:xfrm flipH="1" flipV="1">
            <a:off x="5082775" y="2735056"/>
            <a:ext cx="1299" cy="110017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1" name="グループ化 60">
            <a:extLst>
              <a:ext uri="{FF2B5EF4-FFF2-40B4-BE49-F238E27FC236}">
                <a16:creationId xmlns:a16="http://schemas.microsoft.com/office/drawing/2014/main" id="{AEE077EB-179A-1E4E-080F-55BD9F06E065}"/>
              </a:ext>
            </a:extLst>
          </p:cNvPr>
          <p:cNvGrpSpPr/>
          <p:nvPr/>
        </p:nvGrpSpPr>
        <p:grpSpPr>
          <a:xfrm>
            <a:off x="5229903" y="2739166"/>
            <a:ext cx="635655" cy="838144"/>
            <a:chOff x="2321719" y="2988182"/>
            <a:chExt cx="635655" cy="838144"/>
          </a:xfrm>
        </p:grpSpPr>
        <p:pic>
          <p:nvPicPr>
            <p:cNvPr id="65" name="グラフィックス 64" descr="紙 枠線">
              <a:extLst>
                <a:ext uri="{FF2B5EF4-FFF2-40B4-BE49-F238E27FC236}">
                  <a16:creationId xmlns:a16="http://schemas.microsoft.com/office/drawing/2014/main" id="{D53BCD66-F79F-BEFE-B8A2-705AB9DCF27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92892" y="3131836"/>
              <a:ext cx="307340" cy="307340"/>
            </a:xfrm>
            <a:prstGeom prst="rect">
              <a:avLst/>
            </a:prstGeom>
          </p:spPr>
        </p:pic>
        <p:cxnSp>
          <p:nvCxnSpPr>
            <p:cNvPr id="66" name="直線矢印コネクタ 36">
              <a:extLst>
                <a:ext uri="{FF2B5EF4-FFF2-40B4-BE49-F238E27FC236}">
                  <a16:creationId xmlns:a16="http://schemas.microsoft.com/office/drawing/2014/main" id="{F9EC38BC-89D5-92DD-689A-4354BD02C448}"/>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7" name="正方形/長方形 66">
              <a:extLst>
                <a:ext uri="{FF2B5EF4-FFF2-40B4-BE49-F238E27FC236}">
                  <a16:creationId xmlns:a16="http://schemas.microsoft.com/office/drawing/2014/main" id="{8A8CB04F-C211-451F-0851-3EFFC1AC6BB8}"/>
                </a:ext>
              </a:extLst>
            </p:cNvPr>
            <p:cNvSpPr/>
            <p:nvPr/>
          </p:nvSpPr>
          <p:spPr>
            <a:xfrm>
              <a:off x="2335749" y="3401191"/>
              <a:ext cx="621625" cy="4251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所得照会回答書</a:t>
              </a:r>
            </a:p>
            <a:p>
              <a:r>
                <a:rPr kumimoji="1" lang="ja-JP" altLang="en-US" sz="500" b="1" dirty="0">
                  <a:solidFill>
                    <a:srgbClr val="000000"/>
                  </a:solidFill>
                  <a:latin typeface="+mn-ea"/>
                </a:rPr>
                <a:t>給与支払報告書</a:t>
              </a:r>
              <a:r>
                <a:rPr kumimoji="1" lang="en-US" altLang="ja-JP" sz="500" b="1" dirty="0">
                  <a:solidFill>
                    <a:srgbClr val="000000"/>
                  </a:solidFill>
                  <a:latin typeface="+mn-ea"/>
                </a:rPr>
                <a:t>_</a:t>
              </a:r>
              <a:r>
                <a:rPr kumimoji="1" lang="ja-JP" altLang="en-US" sz="500" b="1" dirty="0">
                  <a:solidFill>
                    <a:srgbClr val="000000"/>
                  </a:solidFill>
                  <a:latin typeface="+mn-ea"/>
                </a:rPr>
                <a:t>個票</a:t>
              </a:r>
            </a:p>
            <a:p>
              <a:r>
                <a:rPr kumimoji="1" lang="ja-JP" altLang="en-US" sz="500" b="1" dirty="0">
                  <a:solidFill>
                    <a:srgbClr val="000000"/>
                  </a:solidFill>
                  <a:latin typeface="+mn-ea"/>
                </a:rPr>
                <a:t>公的年金支払報告書</a:t>
              </a:r>
              <a:r>
                <a:rPr kumimoji="1" lang="en-US" altLang="ja-JP" sz="500" b="1" dirty="0">
                  <a:solidFill>
                    <a:srgbClr val="000000"/>
                  </a:solidFill>
                  <a:latin typeface="+mn-ea"/>
                </a:rPr>
                <a:t>_</a:t>
              </a:r>
              <a:r>
                <a:rPr kumimoji="1" lang="ja-JP" altLang="en-US" sz="500" b="1" dirty="0">
                  <a:solidFill>
                    <a:srgbClr val="000000"/>
                  </a:solidFill>
                  <a:latin typeface="+mn-ea"/>
                </a:rPr>
                <a:t>年金個票</a:t>
              </a:r>
            </a:p>
            <a:p>
              <a:r>
                <a:rPr kumimoji="1" lang="en-US" altLang="ja-JP" sz="500" b="1" dirty="0">
                  <a:solidFill>
                    <a:srgbClr val="000000"/>
                  </a:solidFill>
                  <a:latin typeface="+mn-ea"/>
                </a:rPr>
                <a:t>(</a:t>
              </a:r>
              <a:r>
                <a:rPr kumimoji="1" lang="ja-JP" altLang="en-US" sz="500" b="1" dirty="0">
                  <a:solidFill>
                    <a:srgbClr val="000000"/>
                  </a:solidFill>
                  <a:latin typeface="+mn-ea"/>
                </a:rPr>
                <a:t>国税連携</a:t>
              </a:r>
              <a:r>
                <a:rPr kumimoji="1" lang="en-US" altLang="ja-JP" sz="500" b="1" dirty="0">
                  <a:solidFill>
                    <a:srgbClr val="000000"/>
                  </a:solidFill>
                  <a:latin typeface="+mn-ea"/>
                </a:rPr>
                <a:t>)</a:t>
              </a:r>
              <a:r>
                <a:rPr kumimoji="1" lang="ja-JP" altLang="en-US" sz="500" b="1" dirty="0">
                  <a:solidFill>
                    <a:srgbClr val="000000"/>
                  </a:solidFill>
                  <a:latin typeface="+mn-ea"/>
                </a:rPr>
                <a:t>イメージ印刷</a:t>
              </a:r>
            </a:p>
            <a:p>
              <a:r>
                <a:rPr kumimoji="1" lang="ja-JP" altLang="en-US" sz="500" b="1" dirty="0">
                  <a:solidFill>
                    <a:srgbClr val="000000"/>
                  </a:solidFill>
                  <a:latin typeface="+mn-ea"/>
                </a:rPr>
                <a:t>扶養親族の所得状況等について</a:t>
              </a:r>
              <a:r>
                <a:rPr kumimoji="1" lang="en-US" altLang="ja-JP" sz="500" b="1" dirty="0">
                  <a:solidFill>
                    <a:srgbClr val="000000"/>
                  </a:solidFill>
                  <a:latin typeface="+mn-ea"/>
                </a:rPr>
                <a:t>(</a:t>
              </a:r>
              <a:r>
                <a:rPr kumimoji="1" lang="ja-JP" altLang="en-US" sz="500" b="1" dirty="0">
                  <a:solidFill>
                    <a:srgbClr val="000000"/>
                  </a:solidFill>
                  <a:latin typeface="+mn-ea"/>
                </a:rPr>
                <a:t>照会・回答</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grpSp>
      <p:grpSp>
        <p:nvGrpSpPr>
          <p:cNvPr id="68" name="グループ化 67">
            <a:extLst>
              <a:ext uri="{FF2B5EF4-FFF2-40B4-BE49-F238E27FC236}">
                <a16:creationId xmlns:a16="http://schemas.microsoft.com/office/drawing/2014/main" id="{97B57CC7-D162-3DA6-FDAB-84FC8115DFAA}"/>
              </a:ext>
            </a:extLst>
          </p:cNvPr>
          <p:cNvGrpSpPr/>
          <p:nvPr/>
        </p:nvGrpSpPr>
        <p:grpSpPr>
          <a:xfrm>
            <a:off x="5222773" y="4213965"/>
            <a:ext cx="752658" cy="404654"/>
            <a:chOff x="2261244" y="4907280"/>
            <a:chExt cx="752658" cy="404654"/>
          </a:xfrm>
        </p:grpSpPr>
        <p:cxnSp>
          <p:nvCxnSpPr>
            <p:cNvPr id="69" name="直線矢印コネクタ 68">
              <a:extLst>
                <a:ext uri="{FF2B5EF4-FFF2-40B4-BE49-F238E27FC236}">
                  <a16:creationId xmlns:a16="http://schemas.microsoft.com/office/drawing/2014/main" id="{1A8FD301-18CF-F756-4A87-B5B21CD37EBB}"/>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0" name="グループ化 69">
              <a:extLst>
                <a:ext uri="{FF2B5EF4-FFF2-40B4-BE49-F238E27FC236}">
                  <a16:creationId xmlns:a16="http://schemas.microsoft.com/office/drawing/2014/main" id="{9CC26EA7-A48A-6CC9-1AD4-2ED7F8981C90}"/>
                </a:ext>
              </a:extLst>
            </p:cNvPr>
            <p:cNvGrpSpPr/>
            <p:nvPr/>
          </p:nvGrpSpPr>
          <p:grpSpPr>
            <a:xfrm>
              <a:off x="2383864" y="5013166"/>
              <a:ext cx="69614" cy="298768"/>
              <a:chOff x="2439407" y="2962964"/>
              <a:chExt cx="69614" cy="428983"/>
            </a:xfrm>
          </p:grpSpPr>
          <p:cxnSp>
            <p:nvCxnSpPr>
              <p:cNvPr id="73" name="直線コネクタ 72">
                <a:extLst>
                  <a:ext uri="{FF2B5EF4-FFF2-40B4-BE49-F238E27FC236}">
                    <a16:creationId xmlns:a16="http://schemas.microsoft.com/office/drawing/2014/main" id="{92717380-4CE7-A24E-C54F-F371C969153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4" name="直線コネクタ 73">
                <a:extLst>
                  <a:ext uri="{FF2B5EF4-FFF2-40B4-BE49-F238E27FC236}">
                    <a16:creationId xmlns:a16="http://schemas.microsoft.com/office/drawing/2014/main" id="{96E73B15-5481-5361-2C02-32002180099F}"/>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5" name="直線コネクタ 74">
                <a:extLst>
                  <a:ext uri="{FF2B5EF4-FFF2-40B4-BE49-F238E27FC236}">
                    <a16:creationId xmlns:a16="http://schemas.microsoft.com/office/drawing/2014/main" id="{11B81109-DD16-3E0A-0CDE-4EB5960560C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2" name="正方形/長方形 71">
              <a:extLst>
                <a:ext uri="{FF2B5EF4-FFF2-40B4-BE49-F238E27FC236}">
                  <a16:creationId xmlns:a16="http://schemas.microsoft.com/office/drawing/2014/main" id="{00FBB1A4-60EC-33BA-7C90-0435E199B3DB}"/>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76" name="グループ化 75">
            <a:extLst>
              <a:ext uri="{FF2B5EF4-FFF2-40B4-BE49-F238E27FC236}">
                <a16:creationId xmlns:a16="http://schemas.microsoft.com/office/drawing/2014/main" id="{9EF89133-C1F5-938F-63D8-AE1785F6A2F7}"/>
              </a:ext>
            </a:extLst>
          </p:cNvPr>
          <p:cNvGrpSpPr/>
          <p:nvPr/>
        </p:nvGrpSpPr>
        <p:grpSpPr>
          <a:xfrm>
            <a:off x="3421424" y="2266306"/>
            <a:ext cx="595884" cy="468750"/>
            <a:chOff x="2420174" y="2805910"/>
            <a:chExt cx="595884" cy="468750"/>
          </a:xfrm>
        </p:grpSpPr>
        <p:pic>
          <p:nvPicPr>
            <p:cNvPr id="77" name="グラフィックス 76" descr="ユーザー 枠線">
              <a:extLst>
                <a:ext uri="{FF2B5EF4-FFF2-40B4-BE49-F238E27FC236}">
                  <a16:creationId xmlns:a16="http://schemas.microsoft.com/office/drawing/2014/main" id="{3A80CCDF-BBB6-28A0-EE51-237C3DEF87D2}"/>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2465004" y="2855580"/>
              <a:ext cx="151195" cy="152701"/>
            </a:xfrm>
            <a:prstGeom prst="rect">
              <a:avLst/>
            </a:prstGeom>
          </p:spPr>
        </p:pic>
        <p:sp>
          <p:nvSpPr>
            <p:cNvPr id="78" name="四角形: 角を丸くする 77">
              <a:extLst>
                <a:ext uri="{FF2B5EF4-FFF2-40B4-BE49-F238E27FC236}">
                  <a16:creationId xmlns:a16="http://schemas.microsoft.com/office/drawing/2014/main" id="{A0891E1A-4148-FC04-18FB-F286C3501A3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対象確認</a:t>
              </a:r>
            </a:p>
          </p:txBody>
        </p:sp>
      </p:grpSp>
      <p:grpSp>
        <p:nvGrpSpPr>
          <p:cNvPr id="79" name="グループ化 78">
            <a:extLst>
              <a:ext uri="{FF2B5EF4-FFF2-40B4-BE49-F238E27FC236}">
                <a16:creationId xmlns:a16="http://schemas.microsoft.com/office/drawing/2014/main" id="{2FFE3DDD-8836-59D7-9BB0-C4E01E86670A}"/>
              </a:ext>
            </a:extLst>
          </p:cNvPr>
          <p:cNvGrpSpPr/>
          <p:nvPr/>
        </p:nvGrpSpPr>
        <p:grpSpPr>
          <a:xfrm>
            <a:off x="3431548" y="3829770"/>
            <a:ext cx="575637" cy="451948"/>
            <a:chOff x="5274238" y="5435536"/>
            <a:chExt cx="439201" cy="345439"/>
          </a:xfrm>
        </p:grpSpPr>
        <p:sp>
          <p:nvSpPr>
            <p:cNvPr id="80" name="フローチャート: 磁気ディスク 79">
              <a:extLst>
                <a:ext uri="{FF2B5EF4-FFF2-40B4-BE49-F238E27FC236}">
                  <a16:creationId xmlns:a16="http://schemas.microsoft.com/office/drawing/2014/main" id="{37CBBD04-AE1D-A1AF-7BEE-298210B1840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81" name="円弧 80">
              <a:extLst>
                <a:ext uri="{FF2B5EF4-FFF2-40B4-BE49-F238E27FC236}">
                  <a16:creationId xmlns:a16="http://schemas.microsoft.com/office/drawing/2014/main" id="{55770DAD-C4E5-5203-4985-E9D57521791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2" name="円弧 81">
              <a:extLst>
                <a:ext uri="{FF2B5EF4-FFF2-40B4-BE49-F238E27FC236}">
                  <a16:creationId xmlns:a16="http://schemas.microsoft.com/office/drawing/2014/main" id="{C109FA87-2093-7654-6B13-7B69E523DE3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83" name="直線矢印コネクタ 82">
            <a:extLst>
              <a:ext uri="{FF2B5EF4-FFF2-40B4-BE49-F238E27FC236}">
                <a16:creationId xmlns:a16="http://schemas.microsoft.com/office/drawing/2014/main" id="{347E8866-14CE-7949-186C-71B738B0D341}"/>
              </a:ext>
            </a:extLst>
          </p:cNvPr>
          <p:cNvCxnSpPr>
            <a:cxnSpLocks/>
            <a:stCxn id="78" idx="2"/>
            <a:endCxn id="80" idx="1"/>
          </p:cNvCxnSpPr>
          <p:nvPr/>
        </p:nvCxnSpPr>
        <p:spPr>
          <a:xfrm>
            <a:off x="3719366" y="2735056"/>
            <a:ext cx="1299" cy="109471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91" name="グループ化 90">
            <a:extLst>
              <a:ext uri="{FF2B5EF4-FFF2-40B4-BE49-F238E27FC236}">
                <a16:creationId xmlns:a16="http://schemas.microsoft.com/office/drawing/2014/main" id="{69572305-F99C-1E90-5906-4CCBDC13066E}"/>
              </a:ext>
            </a:extLst>
          </p:cNvPr>
          <p:cNvGrpSpPr/>
          <p:nvPr/>
        </p:nvGrpSpPr>
        <p:grpSpPr>
          <a:xfrm>
            <a:off x="3859364" y="4208508"/>
            <a:ext cx="752658" cy="404654"/>
            <a:chOff x="2261244" y="4907280"/>
            <a:chExt cx="752658" cy="404654"/>
          </a:xfrm>
        </p:grpSpPr>
        <p:cxnSp>
          <p:nvCxnSpPr>
            <p:cNvPr id="92" name="直線矢印コネクタ 91">
              <a:extLst>
                <a:ext uri="{FF2B5EF4-FFF2-40B4-BE49-F238E27FC236}">
                  <a16:creationId xmlns:a16="http://schemas.microsoft.com/office/drawing/2014/main" id="{B5AEB2C5-55E0-2370-6CE5-337AC7B31332}"/>
                </a:ext>
              </a:extLst>
            </p:cNvPr>
            <p:cNvCxnSpPr>
              <a:cxnSpLocks/>
            </p:cNvCxnSpPr>
            <p:nvPr/>
          </p:nvCxnSpPr>
          <p:spPr>
            <a:xfrm>
              <a:off x="2261244"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3" name="グループ化 92">
              <a:extLst>
                <a:ext uri="{FF2B5EF4-FFF2-40B4-BE49-F238E27FC236}">
                  <a16:creationId xmlns:a16="http://schemas.microsoft.com/office/drawing/2014/main" id="{877D5725-C33C-DD8A-A26C-58AA0BD728BC}"/>
                </a:ext>
              </a:extLst>
            </p:cNvPr>
            <p:cNvGrpSpPr/>
            <p:nvPr/>
          </p:nvGrpSpPr>
          <p:grpSpPr>
            <a:xfrm>
              <a:off x="2383864" y="5013166"/>
              <a:ext cx="69614" cy="298768"/>
              <a:chOff x="2439407" y="2962964"/>
              <a:chExt cx="69614" cy="428983"/>
            </a:xfrm>
          </p:grpSpPr>
          <p:cxnSp>
            <p:nvCxnSpPr>
              <p:cNvPr id="95" name="直線コネクタ 94">
                <a:extLst>
                  <a:ext uri="{FF2B5EF4-FFF2-40B4-BE49-F238E27FC236}">
                    <a16:creationId xmlns:a16="http://schemas.microsoft.com/office/drawing/2014/main" id="{8D6D5822-7EB8-468B-408F-508910A85D8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6" name="直線コネクタ 95">
                <a:extLst>
                  <a:ext uri="{FF2B5EF4-FFF2-40B4-BE49-F238E27FC236}">
                    <a16:creationId xmlns:a16="http://schemas.microsoft.com/office/drawing/2014/main" id="{49277A93-55E5-3C1A-A844-10F37ECA232C}"/>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29B670A9-6163-8564-6A9D-EBC402E0472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94" name="正方形/長方形 93">
              <a:extLst>
                <a:ext uri="{FF2B5EF4-FFF2-40B4-BE49-F238E27FC236}">
                  <a16:creationId xmlns:a16="http://schemas.microsoft.com/office/drawing/2014/main" id="{DEBEBEF3-87FD-D83D-1597-A000C9AE2377}"/>
                </a:ext>
              </a:extLst>
            </p:cNvPr>
            <p:cNvSpPr/>
            <p:nvPr/>
          </p:nvSpPr>
          <p:spPr>
            <a:xfrm>
              <a:off x="2392277"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32" name="直線矢印コネクタ 131">
            <a:extLst>
              <a:ext uri="{FF2B5EF4-FFF2-40B4-BE49-F238E27FC236}">
                <a16:creationId xmlns:a16="http://schemas.microsoft.com/office/drawing/2014/main" id="{E340F974-2679-3DA2-4A75-84D7C346B8BC}"/>
              </a:ext>
            </a:extLst>
          </p:cNvPr>
          <p:cNvCxnSpPr>
            <a:cxnSpLocks/>
            <a:stCxn id="48" idx="6"/>
            <a:endCxn id="127" idx="1"/>
          </p:cNvCxnSpPr>
          <p:nvPr/>
        </p:nvCxnSpPr>
        <p:spPr>
          <a:xfrm>
            <a:off x="1388541" y="2500681"/>
            <a:ext cx="66816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3" name="直線矢印コネクタ 132">
            <a:extLst>
              <a:ext uri="{FF2B5EF4-FFF2-40B4-BE49-F238E27FC236}">
                <a16:creationId xmlns:a16="http://schemas.microsoft.com/office/drawing/2014/main" id="{1B1D1F6C-5B35-8362-7461-6EDF1E76BACA}"/>
              </a:ext>
            </a:extLst>
          </p:cNvPr>
          <p:cNvCxnSpPr>
            <a:cxnSpLocks/>
            <a:stCxn id="78" idx="3"/>
            <a:endCxn id="6" idx="1"/>
          </p:cNvCxnSpPr>
          <p:nvPr/>
        </p:nvCxnSpPr>
        <p:spPr>
          <a:xfrm>
            <a:off x="4017308" y="2500681"/>
            <a:ext cx="7675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4" name="直線矢印コネクタ 133">
            <a:extLst>
              <a:ext uri="{FF2B5EF4-FFF2-40B4-BE49-F238E27FC236}">
                <a16:creationId xmlns:a16="http://schemas.microsoft.com/office/drawing/2014/main" id="{8AF2FC4C-B93F-811F-DC17-1AB15208149A}"/>
              </a:ext>
            </a:extLst>
          </p:cNvPr>
          <p:cNvCxnSpPr>
            <a:cxnSpLocks/>
            <a:stCxn id="6" idx="3"/>
            <a:endCxn id="124" idx="1"/>
          </p:cNvCxnSpPr>
          <p:nvPr/>
        </p:nvCxnSpPr>
        <p:spPr>
          <a:xfrm>
            <a:off x="5380717" y="2500681"/>
            <a:ext cx="65253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7" name="グループ化 26">
            <a:extLst>
              <a:ext uri="{FF2B5EF4-FFF2-40B4-BE49-F238E27FC236}">
                <a16:creationId xmlns:a16="http://schemas.microsoft.com/office/drawing/2014/main" id="{01344399-D665-1704-C152-40F0BE306474}"/>
              </a:ext>
            </a:extLst>
          </p:cNvPr>
          <p:cNvGrpSpPr/>
          <p:nvPr/>
        </p:nvGrpSpPr>
        <p:grpSpPr>
          <a:xfrm>
            <a:off x="331641" y="4749444"/>
            <a:ext cx="8480719" cy="428507"/>
            <a:chOff x="4383024" y="977900"/>
            <a:chExt cx="8480719" cy="447033"/>
          </a:xfrm>
        </p:grpSpPr>
        <p:sp>
          <p:nvSpPr>
            <p:cNvPr id="37" name="正方形/長方形 36">
              <a:extLst>
                <a:ext uri="{FF2B5EF4-FFF2-40B4-BE49-F238E27FC236}">
                  <a16:creationId xmlns:a16="http://schemas.microsoft.com/office/drawing/2014/main" id="{B826F462-3150-1858-BF49-2B2CECA630D8}"/>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他市区町村</a:t>
              </a:r>
            </a:p>
          </p:txBody>
        </p:sp>
        <p:sp>
          <p:nvSpPr>
            <p:cNvPr id="63" name="正方形/長方形 62">
              <a:extLst>
                <a:ext uri="{FF2B5EF4-FFF2-40B4-BE49-F238E27FC236}">
                  <a16:creationId xmlns:a16="http://schemas.microsoft.com/office/drawing/2014/main" id="{C3F26C14-0E1E-D1AA-06D6-F8E5288E8F7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05" name="グループ化 104">
            <a:extLst>
              <a:ext uri="{FF2B5EF4-FFF2-40B4-BE49-F238E27FC236}">
                <a16:creationId xmlns:a16="http://schemas.microsoft.com/office/drawing/2014/main" id="{EA9E85AF-509E-F7AD-AF92-FD8CA031E1B6}"/>
              </a:ext>
            </a:extLst>
          </p:cNvPr>
          <p:cNvGrpSpPr/>
          <p:nvPr/>
        </p:nvGrpSpPr>
        <p:grpSpPr>
          <a:xfrm>
            <a:off x="331641" y="5334564"/>
            <a:ext cx="8480719" cy="428507"/>
            <a:chOff x="4383024" y="977900"/>
            <a:chExt cx="8480719" cy="447033"/>
          </a:xfrm>
        </p:grpSpPr>
        <p:sp>
          <p:nvSpPr>
            <p:cNvPr id="113" name="正方形/長方形 112">
              <a:extLst>
                <a:ext uri="{FF2B5EF4-FFF2-40B4-BE49-F238E27FC236}">
                  <a16:creationId xmlns:a16="http://schemas.microsoft.com/office/drawing/2014/main" id="{6F590630-6BB9-FCB4-7B53-2AFEFD51C064}"/>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国税庁</a:t>
              </a:r>
            </a:p>
          </p:txBody>
        </p:sp>
        <p:sp>
          <p:nvSpPr>
            <p:cNvPr id="121" name="正方形/長方形 120">
              <a:extLst>
                <a:ext uri="{FF2B5EF4-FFF2-40B4-BE49-F238E27FC236}">
                  <a16:creationId xmlns:a16="http://schemas.microsoft.com/office/drawing/2014/main" id="{6F650FEF-D0A8-5C67-0963-930EE5F3831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22" name="グループ化 121">
            <a:extLst>
              <a:ext uri="{FF2B5EF4-FFF2-40B4-BE49-F238E27FC236}">
                <a16:creationId xmlns:a16="http://schemas.microsoft.com/office/drawing/2014/main" id="{1DD356BB-6C3C-A574-85DD-B05B0E400715}"/>
              </a:ext>
            </a:extLst>
          </p:cNvPr>
          <p:cNvGrpSpPr/>
          <p:nvPr/>
        </p:nvGrpSpPr>
        <p:grpSpPr>
          <a:xfrm>
            <a:off x="6033250" y="2271925"/>
            <a:ext cx="587415" cy="457512"/>
            <a:chOff x="5266944" y="2798826"/>
            <a:chExt cx="455771" cy="301859"/>
          </a:xfrm>
        </p:grpSpPr>
        <p:sp>
          <p:nvSpPr>
            <p:cNvPr id="124" name="四角形: 角を丸くする 123">
              <a:extLst>
                <a:ext uri="{FF2B5EF4-FFF2-40B4-BE49-F238E27FC236}">
                  <a16:creationId xmlns:a16="http://schemas.microsoft.com/office/drawing/2014/main" id="{FA2F366A-CE67-9323-A8B2-B9474213F29B}"/>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封入・封緘</a:t>
              </a:r>
            </a:p>
          </p:txBody>
        </p:sp>
        <p:pic>
          <p:nvPicPr>
            <p:cNvPr id="125" name="グラフィックス 124" descr="挙手 枠線">
              <a:extLst>
                <a:ext uri="{FF2B5EF4-FFF2-40B4-BE49-F238E27FC236}">
                  <a16:creationId xmlns:a16="http://schemas.microsoft.com/office/drawing/2014/main" id="{E9DEE6D8-6230-6D2C-9BDE-90DF33494F03}"/>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26" name="グループ化 125">
            <a:extLst>
              <a:ext uri="{FF2B5EF4-FFF2-40B4-BE49-F238E27FC236}">
                <a16:creationId xmlns:a16="http://schemas.microsoft.com/office/drawing/2014/main" id="{933922B6-88FC-D4C3-C453-30AD4D009397}"/>
              </a:ext>
            </a:extLst>
          </p:cNvPr>
          <p:cNvGrpSpPr/>
          <p:nvPr/>
        </p:nvGrpSpPr>
        <p:grpSpPr>
          <a:xfrm>
            <a:off x="2056709" y="2271925"/>
            <a:ext cx="587415" cy="457512"/>
            <a:chOff x="5266944" y="2798826"/>
            <a:chExt cx="455771" cy="301859"/>
          </a:xfrm>
        </p:grpSpPr>
        <p:sp>
          <p:nvSpPr>
            <p:cNvPr id="127" name="四角形: 角を丸くする 126">
              <a:extLst>
                <a:ext uri="{FF2B5EF4-FFF2-40B4-BE49-F238E27FC236}">
                  <a16:creationId xmlns:a16="http://schemas.microsoft.com/office/drawing/2014/main" id="{332CB2EB-52D6-66DD-E412-038E792CD0EE}"/>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照会受理</a:t>
              </a:r>
            </a:p>
          </p:txBody>
        </p:sp>
        <p:pic>
          <p:nvPicPr>
            <p:cNvPr id="130" name="グラフィックス 129" descr="挙手 枠線">
              <a:extLst>
                <a:ext uri="{FF2B5EF4-FFF2-40B4-BE49-F238E27FC236}">
                  <a16:creationId xmlns:a16="http://schemas.microsoft.com/office/drawing/2014/main" id="{BBE5DD3B-7152-D5B7-6947-3AA6B24B6F81}"/>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cxnSp>
        <p:nvCxnSpPr>
          <p:cNvPr id="139" name="直線矢印コネクタ 138">
            <a:extLst>
              <a:ext uri="{FF2B5EF4-FFF2-40B4-BE49-F238E27FC236}">
                <a16:creationId xmlns:a16="http://schemas.microsoft.com/office/drawing/2014/main" id="{8B495F5D-9473-4A83-4B92-78B62861DAF4}"/>
              </a:ext>
            </a:extLst>
          </p:cNvPr>
          <p:cNvCxnSpPr>
            <a:cxnSpLocks/>
            <a:stCxn id="127" idx="3"/>
            <a:endCxn id="78" idx="1"/>
          </p:cNvCxnSpPr>
          <p:nvPr/>
        </p:nvCxnSpPr>
        <p:spPr>
          <a:xfrm>
            <a:off x="2644124" y="2500681"/>
            <a:ext cx="77730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43" name="直線矢印コネクタ 142">
            <a:extLst>
              <a:ext uri="{FF2B5EF4-FFF2-40B4-BE49-F238E27FC236}">
                <a16:creationId xmlns:a16="http://schemas.microsoft.com/office/drawing/2014/main" id="{0514C750-0899-7373-0B9C-8CCFE4A67113}"/>
              </a:ext>
            </a:extLst>
          </p:cNvPr>
          <p:cNvCxnSpPr>
            <a:cxnSpLocks/>
            <a:stCxn id="124" idx="3"/>
            <a:endCxn id="5" idx="2"/>
          </p:cNvCxnSpPr>
          <p:nvPr/>
        </p:nvCxnSpPr>
        <p:spPr>
          <a:xfrm>
            <a:off x="6620665" y="2500681"/>
            <a:ext cx="59096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40" name="正方形/長方形 39">
            <a:extLst>
              <a:ext uri="{FF2B5EF4-FFF2-40B4-BE49-F238E27FC236}">
                <a16:creationId xmlns:a16="http://schemas.microsoft.com/office/drawing/2014/main" id="{82DEF2BF-E323-611A-6AA7-E971F09F00E5}"/>
              </a:ext>
            </a:extLst>
          </p:cNvPr>
          <p:cNvSpPr/>
          <p:nvPr/>
        </p:nvSpPr>
        <p:spPr>
          <a:xfrm>
            <a:off x="886935" y="3684974"/>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扶養・所得情報照会</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cxnSp>
        <p:nvCxnSpPr>
          <p:cNvPr id="179" name="直線矢印コネクタ 178">
            <a:extLst>
              <a:ext uri="{FF2B5EF4-FFF2-40B4-BE49-F238E27FC236}">
                <a16:creationId xmlns:a16="http://schemas.microsoft.com/office/drawing/2014/main" id="{60359FAA-8333-5548-87D0-27C22A8E15E0}"/>
              </a:ext>
            </a:extLst>
          </p:cNvPr>
          <p:cNvCxnSpPr>
            <a:cxnSpLocks/>
          </p:cNvCxnSpPr>
          <p:nvPr/>
        </p:nvCxnSpPr>
        <p:spPr>
          <a:xfrm>
            <a:off x="1237767" y="4029370"/>
            <a:ext cx="40835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89309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C36C84-E74C-01B0-A461-7256F0FC3F0C}"/>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D724220B-3C4B-3565-B8D6-3FA6E2BC45BA}"/>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85297C1A-6BC9-1D8D-7E0B-BF30E8A406B1}"/>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75D90C59-437D-BC49-ECED-0F881587ED2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4774870E-3F25-BC8C-7103-28DF3FFD1CD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E9560A96-354C-1361-0CF1-5961905AB371}"/>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E4B66290-5D42-C0B4-F8AA-AF4C2D59598C}"/>
                </a:ext>
              </a:extLst>
            </p:cNvPr>
            <p:cNvSpPr/>
            <p:nvPr/>
          </p:nvSpPr>
          <p:spPr>
            <a:xfrm>
              <a:off x="5495607"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11.1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A32C280-E4C7-6655-EEAE-2A5927BCCDAC}"/>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その他統計処理</a:t>
              </a:r>
            </a:p>
          </p:txBody>
        </p:sp>
        <p:sp>
          <p:nvSpPr>
            <p:cNvPr id="14" name="正方形/長方形 13">
              <a:extLst>
                <a:ext uri="{FF2B5EF4-FFF2-40B4-BE49-F238E27FC236}">
                  <a16:creationId xmlns:a16="http://schemas.microsoft.com/office/drawing/2014/main" id="{C144ACD1-B1E8-E552-32DD-6C039C9A0BB9}"/>
                </a:ext>
              </a:extLst>
            </p:cNvPr>
            <p:cNvSpPr/>
            <p:nvPr/>
          </p:nvSpPr>
          <p:spPr>
            <a:xfrm>
              <a:off x="6839712" y="520074"/>
              <a:ext cx="243954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統計</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8EC0150E-F851-6C2B-6E18-471C8A50109D}"/>
              </a:ext>
            </a:extLst>
          </p:cNvPr>
          <p:cNvGrpSpPr/>
          <p:nvPr/>
        </p:nvGrpSpPr>
        <p:grpSpPr>
          <a:xfrm>
            <a:off x="331641" y="1889571"/>
            <a:ext cx="8480719" cy="2347494"/>
            <a:chOff x="4383024" y="977900"/>
            <a:chExt cx="8480719" cy="447033"/>
          </a:xfrm>
        </p:grpSpPr>
        <p:sp>
          <p:nvSpPr>
            <p:cNvPr id="17" name="正方形/長方形 16">
              <a:extLst>
                <a:ext uri="{FF2B5EF4-FFF2-40B4-BE49-F238E27FC236}">
                  <a16:creationId xmlns:a16="http://schemas.microsoft.com/office/drawing/2014/main" id="{D44EBAED-B4DB-234E-BC74-07B77234086B}"/>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個人住民税担当部門</a:t>
              </a:r>
            </a:p>
          </p:txBody>
        </p:sp>
        <p:sp>
          <p:nvSpPr>
            <p:cNvPr id="18" name="正方形/長方形 17">
              <a:extLst>
                <a:ext uri="{FF2B5EF4-FFF2-40B4-BE49-F238E27FC236}">
                  <a16:creationId xmlns:a16="http://schemas.microsoft.com/office/drawing/2014/main" id="{4856461F-E0AB-5AF8-DB07-D7F1F4F2163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B5E3A3AB-0900-9038-23CE-9536EC19B07C}"/>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26</a:t>
            </a:fld>
            <a:endParaRPr kumimoji="1" lang="ja-JP" altLang="en-US" sz="800" dirty="0">
              <a:solidFill>
                <a:schemeClr val="tx1"/>
              </a:solidFill>
              <a:latin typeface="+mn-ea"/>
            </a:endParaRPr>
          </a:p>
        </p:txBody>
      </p:sp>
      <p:sp>
        <p:nvSpPr>
          <p:cNvPr id="159" name="正方形/長方形 158">
            <a:extLst>
              <a:ext uri="{FF2B5EF4-FFF2-40B4-BE49-F238E27FC236}">
                <a16:creationId xmlns:a16="http://schemas.microsoft.com/office/drawing/2014/main" id="{2D76F654-CF1F-8DF3-F844-0F4822377B1F}"/>
              </a:ext>
            </a:extLst>
          </p:cNvPr>
          <p:cNvSpPr/>
          <p:nvPr/>
        </p:nvSpPr>
        <p:spPr>
          <a:xfrm>
            <a:off x="6758568" y="5791200"/>
            <a:ext cx="2053792" cy="66164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mn-ea"/>
              </a:rPr>
              <a:t>【</a:t>
            </a:r>
            <a:r>
              <a:rPr kumimoji="1" lang="ja-JP" altLang="en-US" sz="500" b="1" dirty="0">
                <a:solidFill>
                  <a:srgbClr val="000000"/>
                </a:solidFill>
                <a:latin typeface="+mn-ea"/>
              </a:rPr>
              <a:t>コメント</a:t>
            </a:r>
            <a:r>
              <a:rPr kumimoji="1" lang="en-US" altLang="ja-JP" sz="500" b="1" dirty="0">
                <a:solidFill>
                  <a:srgbClr val="000000"/>
                </a:solidFill>
                <a:latin typeface="+mn-ea"/>
              </a:rPr>
              <a:t>】</a:t>
            </a:r>
            <a:r>
              <a:rPr kumimoji="1" lang="ja-JP" altLang="en-US" sz="500" b="1" dirty="0">
                <a:solidFill>
                  <a:srgbClr val="000000"/>
                </a:solidFill>
                <a:latin typeface="+mn-ea"/>
              </a:rPr>
              <a:t>該当する機能要件</a:t>
            </a:r>
            <a:endParaRPr kumimoji="1" lang="en-US" altLang="ja-JP" sz="500" b="1" dirty="0">
              <a:solidFill>
                <a:srgbClr val="000000"/>
              </a:solidFill>
              <a:latin typeface="+mn-ea"/>
            </a:endParaRPr>
          </a:p>
          <a:p>
            <a:r>
              <a:rPr kumimoji="1" lang="ja-JP" altLang="en-US" sz="500" b="1" dirty="0">
                <a:solidFill>
                  <a:srgbClr val="000000"/>
                </a:solidFill>
                <a:latin typeface="+mn-ea"/>
              </a:rPr>
              <a:t>①</a:t>
            </a:r>
            <a:r>
              <a:rPr kumimoji="1" lang="en-US" altLang="ja-JP" sz="500" b="1" dirty="0">
                <a:solidFill>
                  <a:srgbClr val="000000"/>
                </a:solidFill>
                <a:latin typeface="+mn-ea"/>
              </a:rPr>
              <a:t>6.1.4</a:t>
            </a:r>
            <a:r>
              <a:rPr kumimoji="1" lang="ja-JP" altLang="en-US" sz="500" b="1" dirty="0">
                <a:solidFill>
                  <a:srgbClr val="000000"/>
                </a:solidFill>
                <a:latin typeface="+mn-ea"/>
              </a:rPr>
              <a:t>　各種統計資料作成</a:t>
            </a:r>
            <a:r>
              <a:rPr kumimoji="1" lang="en-US" altLang="ja-JP" sz="500" b="1" dirty="0">
                <a:solidFill>
                  <a:srgbClr val="000000"/>
                </a:solidFill>
                <a:latin typeface="+mn-ea"/>
              </a:rPr>
              <a:t>(</a:t>
            </a:r>
            <a:r>
              <a:rPr kumimoji="1" lang="ja-JP" altLang="en-US" sz="500" b="1" dirty="0">
                <a:solidFill>
                  <a:srgbClr val="000000"/>
                </a:solidFill>
                <a:latin typeface="+mn-ea"/>
              </a:rPr>
              <a:t>標準オプション機能</a:t>
            </a:r>
            <a:r>
              <a:rPr kumimoji="1" lang="en-US" altLang="ja-JP" sz="500" b="1" dirty="0">
                <a:solidFill>
                  <a:srgbClr val="000000"/>
                </a:solidFill>
                <a:latin typeface="+mn-ea"/>
              </a:rPr>
              <a:t>)</a:t>
            </a:r>
          </a:p>
        </p:txBody>
      </p:sp>
      <p:sp>
        <p:nvSpPr>
          <p:cNvPr id="3" name="正方形/長方形 2">
            <a:extLst>
              <a:ext uri="{FF2B5EF4-FFF2-40B4-BE49-F238E27FC236}">
                <a16:creationId xmlns:a16="http://schemas.microsoft.com/office/drawing/2014/main" id="{DF1D2812-A3AB-1910-C8B7-C492DA34BC3B}"/>
              </a:ext>
            </a:extLst>
          </p:cNvPr>
          <p:cNvSpPr/>
          <p:nvPr/>
        </p:nvSpPr>
        <p:spPr>
          <a:xfrm>
            <a:off x="789430" y="3218854"/>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sp>
        <p:nvSpPr>
          <p:cNvPr id="2" name="楕円 1">
            <a:extLst>
              <a:ext uri="{FF2B5EF4-FFF2-40B4-BE49-F238E27FC236}">
                <a16:creationId xmlns:a16="http://schemas.microsoft.com/office/drawing/2014/main" id="{9706CF40-84EC-E7BC-BC0E-99AC814D7FFA}"/>
              </a:ext>
            </a:extLst>
          </p:cNvPr>
          <p:cNvSpPr/>
          <p:nvPr/>
        </p:nvSpPr>
        <p:spPr>
          <a:xfrm>
            <a:off x="947242" y="2910318"/>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 name="楕円 24">
            <a:extLst>
              <a:ext uri="{FF2B5EF4-FFF2-40B4-BE49-F238E27FC236}">
                <a16:creationId xmlns:a16="http://schemas.microsoft.com/office/drawing/2014/main" id="{C4270027-2590-61FA-5149-553539696DC0}"/>
              </a:ext>
            </a:extLst>
          </p:cNvPr>
          <p:cNvSpPr/>
          <p:nvPr/>
        </p:nvSpPr>
        <p:spPr>
          <a:xfrm>
            <a:off x="2607050" y="2910559"/>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FDCB62FF-5763-E562-FD9F-EF12B73839AD}"/>
              </a:ext>
            </a:extLst>
          </p:cNvPr>
          <p:cNvSpPr/>
          <p:nvPr/>
        </p:nvSpPr>
        <p:spPr>
          <a:xfrm>
            <a:off x="2265102" y="321885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終了</a:t>
            </a:r>
          </a:p>
        </p:txBody>
      </p:sp>
      <p:grpSp>
        <p:nvGrpSpPr>
          <p:cNvPr id="27" name="グループ化 26">
            <a:extLst>
              <a:ext uri="{FF2B5EF4-FFF2-40B4-BE49-F238E27FC236}">
                <a16:creationId xmlns:a16="http://schemas.microsoft.com/office/drawing/2014/main" id="{FC173F39-1EA0-6272-A898-0FBE766F5CED}"/>
              </a:ext>
            </a:extLst>
          </p:cNvPr>
          <p:cNvGrpSpPr/>
          <p:nvPr/>
        </p:nvGrpSpPr>
        <p:grpSpPr>
          <a:xfrm>
            <a:off x="1992692" y="3297695"/>
            <a:ext cx="1071773" cy="588021"/>
            <a:chOff x="2624856" y="3110601"/>
            <a:chExt cx="1071773" cy="588021"/>
          </a:xfrm>
        </p:grpSpPr>
        <p:pic>
          <p:nvPicPr>
            <p:cNvPr id="29" name="グラフィックス 28" descr="紙 枠線">
              <a:extLst>
                <a:ext uri="{FF2B5EF4-FFF2-40B4-BE49-F238E27FC236}">
                  <a16:creationId xmlns:a16="http://schemas.microsoft.com/office/drawing/2014/main" id="{9B059697-9DE2-7A59-E465-12286C83F5A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78381" y="3391282"/>
              <a:ext cx="307340" cy="307340"/>
            </a:xfrm>
            <a:prstGeom prst="rect">
              <a:avLst/>
            </a:prstGeom>
          </p:spPr>
        </p:pic>
        <p:cxnSp>
          <p:nvCxnSpPr>
            <p:cNvPr id="32" name="直線矢印コネクタ 36">
              <a:extLst>
                <a:ext uri="{FF2B5EF4-FFF2-40B4-BE49-F238E27FC236}">
                  <a16:creationId xmlns:a16="http://schemas.microsoft.com/office/drawing/2014/main" id="{A6BA0EEB-E803-09B9-77B1-3153E0628C78}"/>
                </a:ext>
              </a:extLst>
            </p:cNvPr>
            <p:cNvCxnSpPr>
              <a:cxnSpLocks/>
            </p:cNvCxnSpPr>
            <p:nvPr/>
          </p:nvCxnSpPr>
          <p:spPr>
            <a:xfrm rot="16200000" flipH="1">
              <a:off x="2511181" y="3224276"/>
              <a:ext cx="434352" cy="207002"/>
            </a:xfrm>
            <a:prstGeom prst="curvedConnector3">
              <a:avLst>
                <a:gd name="adj1" fmla="val 9934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33" name="正方形/長方形 32">
              <a:extLst>
                <a:ext uri="{FF2B5EF4-FFF2-40B4-BE49-F238E27FC236}">
                  <a16:creationId xmlns:a16="http://schemas.microsoft.com/office/drawing/2014/main" id="{A5C607FD-A164-6EF0-3959-C333909E8FCE}"/>
                </a:ext>
              </a:extLst>
            </p:cNvPr>
            <p:cNvSpPr/>
            <p:nvPr/>
          </p:nvSpPr>
          <p:spPr>
            <a:xfrm>
              <a:off x="3078061" y="3403725"/>
              <a:ext cx="61856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500" b="1" dirty="0">
                  <a:solidFill>
                    <a:srgbClr val="000000"/>
                  </a:solidFill>
                  <a:latin typeface="游ゴシック" panose="020B0400000000000000" pitchFamily="50" charset="-128"/>
                  <a:ea typeface="游ゴシック" panose="020B0400000000000000" pitchFamily="50" charset="-128"/>
                </a:rPr>
                <a:t>その他各種</a:t>
              </a:r>
              <a:r>
                <a:rPr kumimoji="1" lang="en-US" altLang="ja-JP" sz="500" b="1" dirty="0">
                  <a:solidFill>
                    <a:srgbClr val="000000"/>
                  </a:solidFill>
                  <a:latin typeface="游ゴシック" panose="020B0400000000000000" pitchFamily="50" charset="-128"/>
                  <a:ea typeface="游ゴシック" panose="020B0400000000000000" pitchFamily="50" charset="-128"/>
                </a:rPr>
                <a:t>EUC</a:t>
              </a:r>
              <a:r>
                <a:rPr kumimoji="1" lang="ja-JP" altLang="en-US" sz="500" b="1" dirty="0">
                  <a:solidFill>
                    <a:srgbClr val="000000"/>
                  </a:solidFill>
                  <a:latin typeface="游ゴシック" panose="020B0400000000000000" pitchFamily="50" charset="-128"/>
                  <a:ea typeface="游ゴシック" panose="020B0400000000000000" pitchFamily="50" charset="-128"/>
                </a:rPr>
                <a:t>帳票</a:t>
              </a:r>
            </a:p>
          </p:txBody>
        </p:sp>
      </p:grpSp>
      <p:cxnSp>
        <p:nvCxnSpPr>
          <p:cNvPr id="37" name="直線矢印コネクタ 36">
            <a:extLst>
              <a:ext uri="{FF2B5EF4-FFF2-40B4-BE49-F238E27FC236}">
                <a16:creationId xmlns:a16="http://schemas.microsoft.com/office/drawing/2014/main" id="{64D4BFFA-C267-5949-927A-75F74EBBE4D1}"/>
              </a:ext>
            </a:extLst>
          </p:cNvPr>
          <p:cNvCxnSpPr>
            <a:cxnSpLocks/>
            <a:stCxn id="62" idx="1"/>
            <a:endCxn id="52" idx="2"/>
          </p:cNvCxnSpPr>
          <p:nvPr/>
        </p:nvCxnSpPr>
        <p:spPr>
          <a:xfrm flipH="1" flipV="1">
            <a:off x="1843294" y="3297693"/>
            <a:ext cx="1299" cy="132111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3938AFDF-AF3A-090C-DEC3-564F60986287}"/>
              </a:ext>
            </a:extLst>
          </p:cNvPr>
          <p:cNvGrpSpPr/>
          <p:nvPr/>
        </p:nvGrpSpPr>
        <p:grpSpPr>
          <a:xfrm>
            <a:off x="1545352" y="2828943"/>
            <a:ext cx="595884" cy="468750"/>
            <a:chOff x="2420174" y="2805910"/>
            <a:chExt cx="595884" cy="468750"/>
          </a:xfrm>
        </p:grpSpPr>
        <p:pic>
          <p:nvPicPr>
            <p:cNvPr id="51" name="グラフィックス 50" descr="ユーザー 枠線">
              <a:extLst>
                <a:ext uri="{FF2B5EF4-FFF2-40B4-BE49-F238E27FC236}">
                  <a16:creationId xmlns:a16="http://schemas.microsoft.com/office/drawing/2014/main" id="{D7EA1410-6914-7767-7B10-495F06FF3EAE}"/>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52" name="四角形: 角を丸くする 51">
              <a:extLst>
                <a:ext uri="{FF2B5EF4-FFF2-40B4-BE49-F238E27FC236}">
                  <a16:creationId xmlns:a16="http://schemas.microsoft.com/office/drawing/2014/main" id="{0120E04A-7586-0E00-902C-854385D01EA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統計帳票出力</a:t>
              </a:r>
              <a:endParaRPr kumimoji="1" lang="en-US" altLang="ja-JP" sz="500" b="1" dirty="0">
                <a:solidFill>
                  <a:srgbClr val="000000"/>
                </a:solidFill>
                <a:latin typeface="+mn-ea"/>
              </a:endParaRPr>
            </a:p>
          </p:txBody>
        </p:sp>
      </p:grpSp>
      <p:grpSp>
        <p:nvGrpSpPr>
          <p:cNvPr id="53" name="グループ化 52">
            <a:extLst>
              <a:ext uri="{FF2B5EF4-FFF2-40B4-BE49-F238E27FC236}">
                <a16:creationId xmlns:a16="http://schemas.microsoft.com/office/drawing/2014/main" id="{6805E7AC-BE26-EC14-E015-67CF41030ABC}"/>
              </a:ext>
            </a:extLst>
          </p:cNvPr>
          <p:cNvGrpSpPr/>
          <p:nvPr/>
        </p:nvGrpSpPr>
        <p:grpSpPr>
          <a:xfrm>
            <a:off x="1555476" y="4618808"/>
            <a:ext cx="575637" cy="451948"/>
            <a:chOff x="5274238" y="5435536"/>
            <a:chExt cx="439201" cy="345439"/>
          </a:xfrm>
        </p:grpSpPr>
        <p:sp>
          <p:nvSpPr>
            <p:cNvPr id="62" name="フローチャート: 磁気ディスク 61">
              <a:extLst>
                <a:ext uri="{FF2B5EF4-FFF2-40B4-BE49-F238E27FC236}">
                  <a16:creationId xmlns:a16="http://schemas.microsoft.com/office/drawing/2014/main" id="{9E0CA63F-687A-BB0D-132F-D26BADAB865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83" name="円弧 82">
              <a:extLst>
                <a:ext uri="{FF2B5EF4-FFF2-40B4-BE49-F238E27FC236}">
                  <a16:creationId xmlns:a16="http://schemas.microsoft.com/office/drawing/2014/main" id="{58B6F033-9DAD-EC77-6DB7-64F857E6D36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4" name="円弧 83">
              <a:extLst>
                <a:ext uri="{FF2B5EF4-FFF2-40B4-BE49-F238E27FC236}">
                  <a16:creationId xmlns:a16="http://schemas.microsoft.com/office/drawing/2014/main" id="{00E46783-0338-394E-CE5A-71CDC2FFE2E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91" name="グループ化 90">
            <a:extLst>
              <a:ext uri="{FF2B5EF4-FFF2-40B4-BE49-F238E27FC236}">
                <a16:creationId xmlns:a16="http://schemas.microsoft.com/office/drawing/2014/main" id="{BE4F68DF-EF11-150A-D560-C56C48C24CFB}"/>
              </a:ext>
            </a:extLst>
          </p:cNvPr>
          <p:cNvGrpSpPr/>
          <p:nvPr/>
        </p:nvGrpSpPr>
        <p:grpSpPr>
          <a:xfrm>
            <a:off x="1989501" y="5011472"/>
            <a:ext cx="752658" cy="404654"/>
            <a:chOff x="4488244" y="5206471"/>
            <a:chExt cx="752658" cy="404654"/>
          </a:xfrm>
        </p:grpSpPr>
        <p:cxnSp>
          <p:nvCxnSpPr>
            <p:cNvPr id="92" name="直線矢印コネクタ 91">
              <a:extLst>
                <a:ext uri="{FF2B5EF4-FFF2-40B4-BE49-F238E27FC236}">
                  <a16:creationId xmlns:a16="http://schemas.microsoft.com/office/drawing/2014/main" id="{5D4F001F-AB3E-85DB-C9C4-212C46886A2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3" name="グループ化 92">
              <a:extLst>
                <a:ext uri="{FF2B5EF4-FFF2-40B4-BE49-F238E27FC236}">
                  <a16:creationId xmlns:a16="http://schemas.microsoft.com/office/drawing/2014/main" id="{2A8E318C-AF4F-EFF6-CA01-5375F0586377}"/>
                </a:ext>
              </a:extLst>
            </p:cNvPr>
            <p:cNvGrpSpPr/>
            <p:nvPr/>
          </p:nvGrpSpPr>
          <p:grpSpPr>
            <a:xfrm>
              <a:off x="4610864" y="5312357"/>
              <a:ext cx="69614" cy="298768"/>
              <a:chOff x="2439407" y="2962964"/>
              <a:chExt cx="69614" cy="428983"/>
            </a:xfrm>
          </p:grpSpPr>
          <p:cxnSp>
            <p:nvCxnSpPr>
              <p:cNvPr id="96" name="直線コネクタ 95">
                <a:extLst>
                  <a:ext uri="{FF2B5EF4-FFF2-40B4-BE49-F238E27FC236}">
                    <a16:creationId xmlns:a16="http://schemas.microsoft.com/office/drawing/2014/main" id="{A8555881-3874-73D3-B45D-3E31F695AF6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63671D25-70BB-CA44-959E-942ED6EB237A}"/>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1" name="直線コネクタ 100">
                <a:extLst>
                  <a:ext uri="{FF2B5EF4-FFF2-40B4-BE49-F238E27FC236}">
                    <a16:creationId xmlns:a16="http://schemas.microsoft.com/office/drawing/2014/main" id="{627AA390-9406-C756-BEB7-FDB22C94551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95" name="正方形/長方形 94">
              <a:extLst>
                <a:ext uri="{FF2B5EF4-FFF2-40B4-BE49-F238E27FC236}">
                  <a16:creationId xmlns:a16="http://schemas.microsoft.com/office/drawing/2014/main" id="{BA0BEA42-438F-C17B-C5F5-DBE7CE487E7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50" name="直線矢印コネクタ 149">
            <a:extLst>
              <a:ext uri="{FF2B5EF4-FFF2-40B4-BE49-F238E27FC236}">
                <a16:creationId xmlns:a16="http://schemas.microsoft.com/office/drawing/2014/main" id="{0776CDC6-E210-EEC7-BBA5-380844BD527E}"/>
              </a:ext>
            </a:extLst>
          </p:cNvPr>
          <p:cNvCxnSpPr>
            <a:cxnSpLocks/>
            <a:stCxn id="2" idx="6"/>
            <a:endCxn id="52" idx="1"/>
          </p:cNvCxnSpPr>
          <p:nvPr/>
        </p:nvCxnSpPr>
        <p:spPr>
          <a:xfrm>
            <a:off x="1253242" y="3063318"/>
            <a:ext cx="2921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90" name="直線矢印コネクタ 109">
            <a:extLst>
              <a:ext uri="{FF2B5EF4-FFF2-40B4-BE49-F238E27FC236}">
                <a16:creationId xmlns:a16="http://schemas.microsoft.com/office/drawing/2014/main" id="{2A0D780E-711C-1792-90FF-FB329EECAD9E}"/>
              </a:ext>
            </a:extLst>
          </p:cNvPr>
          <p:cNvCxnSpPr>
            <a:cxnSpLocks/>
            <a:stCxn id="52" idx="3"/>
            <a:endCxn id="25" idx="2"/>
          </p:cNvCxnSpPr>
          <p:nvPr/>
        </p:nvCxnSpPr>
        <p:spPr>
          <a:xfrm>
            <a:off x="2141236" y="3063318"/>
            <a:ext cx="46581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13179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3BDE3-2C56-FCB5-1237-BCEF42F8385F}"/>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D93439A1-7363-EF4C-00EE-B297748A53EB}"/>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27E93FC3-1234-7699-AD6B-339A9A488F9A}"/>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28248C37-9C03-4414-792E-2FBDFEDBB60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74" name="グループ化 73">
            <a:extLst>
              <a:ext uri="{FF2B5EF4-FFF2-40B4-BE49-F238E27FC236}">
                <a16:creationId xmlns:a16="http://schemas.microsoft.com/office/drawing/2014/main" id="{A746D602-F597-F6F0-E162-B2A62D767C7E}"/>
              </a:ext>
            </a:extLst>
          </p:cNvPr>
          <p:cNvGrpSpPr/>
          <p:nvPr/>
        </p:nvGrpSpPr>
        <p:grpSpPr>
          <a:xfrm>
            <a:off x="331641" y="518979"/>
            <a:ext cx="8480719" cy="293821"/>
            <a:chOff x="331641" y="518979"/>
            <a:chExt cx="8480719" cy="293821"/>
          </a:xfrm>
        </p:grpSpPr>
        <p:sp>
          <p:nvSpPr>
            <p:cNvPr id="7" name="正方形/長方形 6">
              <a:extLst>
                <a:ext uri="{FF2B5EF4-FFF2-40B4-BE49-F238E27FC236}">
                  <a16:creationId xmlns:a16="http://schemas.microsoft.com/office/drawing/2014/main" id="{EE401392-C210-9D55-1AB3-DFD12136EA36}"/>
                </a:ext>
              </a:extLst>
            </p:cNvPr>
            <p:cNvSpPr/>
            <p:nvPr/>
          </p:nvSpPr>
          <p:spPr>
            <a:xfrm>
              <a:off x="331641" y="518979"/>
              <a:ext cx="1110302" cy="293821"/>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46F3E3C1-0A3A-0173-7274-D530B2C1B5C0}"/>
                </a:ext>
              </a:extLst>
            </p:cNvPr>
            <p:cNvSpPr/>
            <p:nvPr/>
          </p:nvSpPr>
          <p:spPr>
            <a:xfrm>
              <a:off x="1441943" y="518979"/>
              <a:ext cx="1344737" cy="293821"/>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4C23301F-2DDD-56D3-633E-1EE429F0462A}"/>
                </a:ext>
              </a:extLst>
            </p:cNvPr>
            <p:cNvSpPr/>
            <p:nvPr/>
          </p:nvSpPr>
          <p:spPr>
            <a:xfrm>
              <a:off x="5227371" y="518979"/>
              <a:ext cx="3584989" cy="293821"/>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住民税申告書発送</a:t>
              </a:r>
            </a:p>
          </p:txBody>
        </p:sp>
        <p:sp>
          <p:nvSpPr>
            <p:cNvPr id="14" name="正方形/長方形 13">
              <a:extLst>
                <a:ext uri="{FF2B5EF4-FFF2-40B4-BE49-F238E27FC236}">
                  <a16:creationId xmlns:a16="http://schemas.microsoft.com/office/drawing/2014/main" id="{606B7EBA-FB83-CB21-A0B2-135902FE09C2}"/>
                </a:ext>
              </a:extLst>
            </p:cNvPr>
            <p:cNvSpPr/>
            <p:nvPr/>
          </p:nvSpPr>
          <p:spPr>
            <a:xfrm>
              <a:off x="2786680" y="518979"/>
              <a:ext cx="2440690" cy="293821"/>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当初課税準備</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3CA52141-1D76-BF27-5EDF-7DE88ECFDF02}"/>
              </a:ext>
            </a:extLst>
          </p:cNvPr>
          <p:cNvGrpSpPr/>
          <p:nvPr/>
        </p:nvGrpSpPr>
        <p:grpSpPr>
          <a:xfrm>
            <a:off x="331641" y="1897191"/>
            <a:ext cx="8480719" cy="2301429"/>
            <a:chOff x="4383024" y="977900"/>
            <a:chExt cx="8480719" cy="447033"/>
          </a:xfrm>
        </p:grpSpPr>
        <p:sp>
          <p:nvSpPr>
            <p:cNvPr id="17" name="正方形/長方形 16">
              <a:extLst>
                <a:ext uri="{FF2B5EF4-FFF2-40B4-BE49-F238E27FC236}">
                  <a16:creationId xmlns:a16="http://schemas.microsoft.com/office/drawing/2014/main" id="{5BCCDDFC-D01B-7A40-E7C5-AA922797092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3190AB61-EDDF-D3AC-3D2D-23069B20E93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19" name="楕円 18">
            <a:extLst>
              <a:ext uri="{FF2B5EF4-FFF2-40B4-BE49-F238E27FC236}">
                <a16:creationId xmlns:a16="http://schemas.microsoft.com/office/drawing/2014/main" id="{33B84AFC-3B23-0ED3-729F-72BE46613564}"/>
              </a:ext>
            </a:extLst>
          </p:cNvPr>
          <p:cNvSpPr/>
          <p:nvPr/>
        </p:nvSpPr>
        <p:spPr>
          <a:xfrm>
            <a:off x="1003149" y="2887285"/>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5" name="スライド番号プレースホルダー 54">
            <a:extLst>
              <a:ext uri="{FF2B5EF4-FFF2-40B4-BE49-F238E27FC236}">
                <a16:creationId xmlns:a16="http://schemas.microsoft.com/office/drawing/2014/main" id="{22F427EC-D134-1C33-4649-E8926489BDBF}"/>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333F0C0D-4F47-DA17-E53F-58F204CC29D0}"/>
              </a:ext>
            </a:extLst>
          </p:cNvPr>
          <p:cNvSpPr/>
          <p:nvPr/>
        </p:nvSpPr>
        <p:spPr>
          <a:xfrm>
            <a:off x="845337" y="322912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随時実施</a:t>
            </a:r>
          </a:p>
        </p:txBody>
      </p:sp>
      <p:grpSp>
        <p:nvGrpSpPr>
          <p:cNvPr id="102" name="グループ化 101">
            <a:extLst>
              <a:ext uri="{FF2B5EF4-FFF2-40B4-BE49-F238E27FC236}">
                <a16:creationId xmlns:a16="http://schemas.microsoft.com/office/drawing/2014/main" id="{E44BB9C1-98CE-09DF-E28F-8BB845D89DA8}"/>
              </a:ext>
            </a:extLst>
          </p:cNvPr>
          <p:cNvGrpSpPr/>
          <p:nvPr/>
        </p:nvGrpSpPr>
        <p:grpSpPr>
          <a:xfrm>
            <a:off x="2182497" y="2805910"/>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4A6A92D9-9B90-F258-C726-75D42547454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9CCFB9A8-383E-0E84-67BC-85CBEC9980E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基本情報管理</a:t>
              </a:r>
            </a:p>
          </p:txBody>
        </p:sp>
      </p:grpSp>
      <p:grpSp>
        <p:nvGrpSpPr>
          <p:cNvPr id="23" name="グループ化 22">
            <a:extLst>
              <a:ext uri="{FF2B5EF4-FFF2-40B4-BE49-F238E27FC236}">
                <a16:creationId xmlns:a16="http://schemas.microsoft.com/office/drawing/2014/main" id="{724DEFA0-984C-BB52-0FCA-F6BE395B8B02}"/>
              </a:ext>
            </a:extLst>
          </p:cNvPr>
          <p:cNvGrpSpPr/>
          <p:nvPr/>
        </p:nvGrpSpPr>
        <p:grpSpPr>
          <a:xfrm>
            <a:off x="2192621" y="4502659"/>
            <a:ext cx="575637" cy="451948"/>
            <a:chOff x="5274238" y="5435536"/>
            <a:chExt cx="439201" cy="345439"/>
          </a:xfrm>
        </p:grpSpPr>
        <p:sp>
          <p:nvSpPr>
            <p:cNvPr id="24" name="フローチャート: 磁気ディスク 23">
              <a:extLst>
                <a:ext uri="{FF2B5EF4-FFF2-40B4-BE49-F238E27FC236}">
                  <a16:creationId xmlns:a16="http://schemas.microsoft.com/office/drawing/2014/main" id="{7981B3C8-3A2F-4AAC-9EEF-DF50469D386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5" name="円弧 24">
              <a:extLst>
                <a:ext uri="{FF2B5EF4-FFF2-40B4-BE49-F238E27FC236}">
                  <a16:creationId xmlns:a16="http://schemas.microsoft.com/office/drawing/2014/main" id="{626D845B-F969-BE1B-F002-E3986193D77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24BD547B-78E1-64BB-8A2E-2DBD9302E6F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3" name="直線矢印コネクタ 32">
            <a:extLst>
              <a:ext uri="{FF2B5EF4-FFF2-40B4-BE49-F238E27FC236}">
                <a16:creationId xmlns:a16="http://schemas.microsoft.com/office/drawing/2014/main" id="{ED03359D-AE42-0AFE-18D2-C15C47907843}"/>
              </a:ext>
            </a:extLst>
          </p:cNvPr>
          <p:cNvCxnSpPr>
            <a:cxnSpLocks/>
            <a:stCxn id="22" idx="2"/>
            <a:endCxn id="24" idx="1"/>
          </p:cNvCxnSpPr>
          <p:nvPr/>
        </p:nvCxnSpPr>
        <p:spPr>
          <a:xfrm>
            <a:off x="2480439"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40FAAA4E-1E9A-4001-7BFB-9C24C64630C2}"/>
              </a:ext>
            </a:extLst>
          </p:cNvPr>
          <p:cNvCxnSpPr>
            <a:cxnSpLocks/>
            <a:stCxn id="19" idx="6"/>
            <a:endCxn id="22" idx="1"/>
          </p:cNvCxnSpPr>
          <p:nvPr/>
        </p:nvCxnSpPr>
        <p:spPr>
          <a:xfrm>
            <a:off x="1309149" y="3040285"/>
            <a:ext cx="87334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1AF22C4D-E361-C267-CFF3-35D76CB7E173}"/>
              </a:ext>
            </a:extLst>
          </p:cNvPr>
          <p:cNvGrpSpPr/>
          <p:nvPr/>
        </p:nvGrpSpPr>
        <p:grpSpPr>
          <a:xfrm>
            <a:off x="2440568" y="3274658"/>
            <a:ext cx="989415" cy="621276"/>
            <a:chOff x="2440568" y="3274658"/>
            <a:chExt cx="989415" cy="621276"/>
          </a:xfrm>
        </p:grpSpPr>
        <p:pic>
          <p:nvPicPr>
            <p:cNvPr id="27" name="グラフィックス 26" descr="紙 枠線">
              <a:extLst>
                <a:ext uri="{FF2B5EF4-FFF2-40B4-BE49-F238E27FC236}">
                  <a16:creationId xmlns:a16="http://schemas.microsoft.com/office/drawing/2014/main" id="{AA1954AE-C6C8-4F2B-27F1-4D7CF925EA8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8381" y="3391282"/>
              <a:ext cx="307340" cy="307340"/>
            </a:xfrm>
            <a:prstGeom prst="rect">
              <a:avLst/>
            </a:prstGeom>
          </p:spPr>
        </p:pic>
        <p:cxnSp>
          <p:nvCxnSpPr>
            <p:cNvPr id="37" name="直線矢印コネクタ 36">
              <a:extLst>
                <a:ext uri="{FF2B5EF4-FFF2-40B4-BE49-F238E27FC236}">
                  <a16:creationId xmlns:a16="http://schemas.microsoft.com/office/drawing/2014/main" id="{ACFD47A8-829A-E8E2-B3FC-A2FBD4042445}"/>
                </a:ext>
              </a:extLst>
            </p:cNvPr>
            <p:cNvCxnSpPr>
              <a:cxnSpLocks/>
            </p:cNvCxnSpPr>
            <p:nvPr/>
          </p:nvCxnSpPr>
          <p:spPr>
            <a:xfrm rot="16200000" flipH="1">
              <a:off x="2592956"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3" name="正方形/長方形 62">
              <a:extLst>
                <a:ext uri="{FF2B5EF4-FFF2-40B4-BE49-F238E27FC236}">
                  <a16:creationId xmlns:a16="http://schemas.microsoft.com/office/drawing/2014/main" id="{B5370191-BCCC-8639-E3B7-61D3CE72D9A5}"/>
                </a:ext>
              </a:extLst>
            </p:cNvPr>
            <p:cNvSpPr/>
            <p:nvPr/>
          </p:nvSpPr>
          <p:spPr>
            <a:xfrm>
              <a:off x="2440568" y="36134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異動者リスト</a:t>
              </a:r>
            </a:p>
          </p:txBody>
        </p:sp>
      </p:grpSp>
      <p:grpSp>
        <p:nvGrpSpPr>
          <p:cNvPr id="34" name="グループ化 33">
            <a:extLst>
              <a:ext uri="{FF2B5EF4-FFF2-40B4-BE49-F238E27FC236}">
                <a16:creationId xmlns:a16="http://schemas.microsoft.com/office/drawing/2014/main" id="{42525929-89FF-4E81-7040-31DEF35449FF}"/>
              </a:ext>
            </a:extLst>
          </p:cNvPr>
          <p:cNvGrpSpPr/>
          <p:nvPr/>
        </p:nvGrpSpPr>
        <p:grpSpPr>
          <a:xfrm>
            <a:off x="2624348" y="4892991"/>
            <a:ext cx="752658" cy="404654"/>
            <a:chOff x="2546733" y="4907280"/>
            <a:chExt cx="752658" cy="404654"/>
          </a:xfrm>
        </p:grpSpPr>
        <p:cxnSp>
          <p:nvCxnSpPr>
            <p:cNvPr id="46" name="直線矢印コネクタ 45">
              <a:extLst>
                <a:ext uri="{FF2B5EF4-FFF2-40B4-BE49-F238E27FC236}">
                  <a16:creationId xmlns:a16="http://schemas.microsoft.com/office/drawing/2014/main" id="{F195DA2B-0399-16E7-1DA7-D410937F9FEC}"/>
                </a:ext>
              </a:extLst>
            </p:cNvPr>
            <p:cNvCxnSpPr>
              <a:cxnSpLocks/>
            </p:cNvCxnSpPr>
            <p:nvPr/>
          </p:nvCxnSpPr>
          <p:spPr>
            <a:xfrm>
              <a:off x="2546733"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C4D37344-69A9-D92E-3C0A-D2A99C0EE991}"/>
                </a:ext>
              </a:extLst>
            </p:cNvPr>
            <p:cNvGrpSpPr/>
            <p:nvPr/>
          </p:nvGrpSpPr>
          <p:grpSpPr>
            <a:xfrm>
              <a:off x="2669353" y="5013166"/>
              <a:ext cx="69614" cy="298768"/>
              <a:chOff x="2439407" y="2962964"/>
              <a:chExt cx="69614" cy="428983"/>
            </a:xfrm>
          </p:grpSpPr>
          <p:cxnSp>
            <p:nvCxnSpPr>
              <p:cNvPr id="51" name="直線コネクタ 50">
                <a:extLst>
                  <a:ext uri="{FF2B5EF4-FFF2-40B4-BE49-F238E27FC236}">
                    <a16:creationId xmlns:a16="http://schemas.microsoft.com/office/drawing/2014/main" id="{A8D926AB-D7AE-1CF6-8531-584D62C5EDC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1A0A98F8-4630-BD95-74F9-D706AD7FD398}"/>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50771DEA-8EBF-0B34-A68B-A742332C7D2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87779641-00E2-38DC-F12C-888D01ED9075}"/>
                </a:ext>
              </a:extLst>
            </p:cNvPr>
            <p:cNvSpPr/>
            <p:nvPr/>
          </p:nvSpPr>
          <p:spPr>
            <a:xfrm>
              <a:off x="2677766"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①②③④</a:t>
              </a:r>
            </a:p>
          </p:txBody>
        </p:sp>
      </p:grpSp>
      <p:grpSp>
        <p:nvGrpSpPr>
          <p:cNvPr id="124" name="グループ化 123">
            <a:extLst>
              <a:ext uri="{FF2B5EF4-FFF2-40B4-BE49-F238E27FC236}">
                <a16:creationId xmlns:a16="http://schemas.microsoft.com/office/drawing/2014/main" id="{9E181D83-7FFE-9582-46BB-45FB4C643234}"/>
              </a:ext>
            </a:extLst>
          </p:cNvPr>
          <p:cNvGrpSpPr/>
          <p:nvPr/>
        </p:nvGrpSpPr>
        <p:grpSpPr>
          <a:xfrm>
            <a:off x="6157285" y="2805910"/>
            <a:ext cx="595884" cy="468750"/>
            <a:chOff x="2420174" y="2805910"/>
            <a:chExt cx="595884" cy="468750"/>
          </a:xfrm>
        </p:grpSpPr>
        <p:pic>
          <p:nvPicPr>
            <p:cNvPr id="140" name="グラフィックス 139" descr="ユーザー 枠線">
              <a:extLst>
                <a:ext uri="{FF2B5EF4-FFF2-40B4-BE49-F238E27FC236}">
                  <a16:creationId xmlns:a16="http://schemas.microsoft.com/office/drawing/2014/main" id="{E174E38E-AAF5-A613-306B-18CDEE5FCD1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41" name="四角形: 角を丸くする 140">
              <a:extLst>
                <a:ext uri="{FF2B5EF4-FFF2-40B4-BE49-F238E27FC236}">
                  <a16:creationId xmlns:a16="http://schemas.microsoft.com/office/drawing/2014/main" id="{4CB3A33C-0A7E-2E7E-18AA-8AA30E361A6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新年度住民税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申告書出力</a:t>
              </a:r>
            </a:p>
          </p:txBody>
        </p:sp>
      </p:grpSp>
      <p:grpSp>
        <p:nvGrpSpPr>
          <p:cNvPr id="125" name="グループ化 124">
            <a:extLst>
              <a:ext uri="{FF2B5EF4-FFF2-40B4-BE49-F238E27FC236}">
                <a16:creationId xmlns:a16="http://schemas.microsoft.com/office/drawing/2014/main" id="{21FFD685-2C24-2B60-BE15-E1EF3F3DE31E}"/>
              </a:ext>
            </a:extLst>
          </p:cNvPr>
          <p:cNvGrpSpPr/>
          <p:nvPr/>
        </p:nvGrpSpPr>
        <p:grpSpPr>
          <a:xfrm>
            <a:off x="6167409" y="4502659"/>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1013C341-98A1-E172-FE5F-09AFF2DAEC4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38" name="円弧 137">
              <a:extLst>
                <a:ext uri="{FF2B5EF4-FFF2-40B4-BE49-F238E27FC236}">
                  <a16:creationId xmlns:a16="http://schemas.microsoft.com/office/drawing/2014/main" id="{DCB7F6DE-A880-BD16-E6CF-9D5FFAC4099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CE740211-5588-57A9-7220-669881B984A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27" name="直線矢印コネクタ 126">
            <a:extLst>
              <a:ext uri="{FF2B5EF4-FFF2-40B4-BE49-F238E27FC236}">
                <a16:creationId xmlns:a16="http://schemas.microsoft.com/office/drawing/2014/main" id="{DD1AFA11-4981-3300-097C-F843991A0081}"/>
              </a:ext>
            </a:extLst>
          </p:cNvPr>
          <p:cNvCxnSpPr>
            <a:cxnSpLocks/>
            <a:stCxn id="137" idx="1"/>
            <a:endCxn id="141" idx="2"/>
          </p:cNvCxnSpPr>
          <p:nvPr/>
        </p:nvCxnSpPr>
        <p:spPr>
          <a:xfrm flipH="1" flipV="1">
            <a:off x="6455227"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8" name="グループ化 27">
            <a:extLst>
              <a:ext uri="{FF2B5EF4-FFF2-40B4-BE49-F238E27FC236}">
                <a16:creationId xmlns:a16="http://schemas.microsoft.com/office/drawing/2014/main" id="{F24F916F-1713-221A-3F82-B98894ED2EA9}"/>
              </a:ext>
            </a:extLst>
          </p:cNvPr>
          <p:cNvGrpSpPr/>
          <p:nvPr/>
        </p:nvGrpSpPr>
        <p:grpSpPr>
          <a:xfrm>
            <a:off x="6594555" y="3274658"/>
            <a:ext cx="1281979" cy="848630"/>
            <a:chOff x="6594555" y="3274658"/>
            <a:chExt cx="1281979" cy="848630"/>
          </a:xfrm>
        </p:grpSpPr>
        <p:sp>
          <p:nvSpPr>
            <p:cNvPr id="132" name="正方形/長方形 131">
              <a:extLst>
                <a:ext uri="{FF2B5EF4-FFF2-40B4-BE49-F238E27FC236}">
                  <a16:creationId xmlns:a16="http://schemas.microsoft.com/office/drawing/2014/main" id="{E69CE02C-1D79-AC28-64A3-0E2FDC7B9AAB}"/>
                </a:ext>
              </a:extLst>
            </p:cNvPr>
            <p:cNvSpPr/>
            <p:nvPr/>
          </p:nvSpPr>
          <p:spPr>
            <a:xfrm>
              <a:off x="6594555" y="3660482"/>
              <a:ext cx="1281979" cy="462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rgbClr val="000000"/>
                  </a:solidFill>
                  <a:latin typeface="+mn-ea"/>
                </a:rPr>
                <a:t>個人住民税申告書</a:t>
              </a:r>
            </a:p>
            <a:p>
              <a:r>
                <a:rPr kumimoji="1" lang="ja-JP" altLang="en-US" sz="500" b="1" dirty="0">
                  <a:solidFill>
                    <a:srgbClr val="000000"/>
                  </a:solidFill>
                  <a:latin typeface="+mn-ea"/>
                </a:rPr>
                <a:t>簡易申告書</a:t>
              </a:r>
            </a:p>
            <a:p>
              <a:r>
                <a:rPr kumimoji="1" lang="ja-JP" altLang="en-US" sz="500" b="1" dirty="0">
                  <a:solidFill>
                    <a:srgbClr val="000000"/>
                  </a:solidFill>
                  <a:latin typeface="+mn-ea"/>
                </a:rPr>
                <a:t>＜標準オプション帳票＞</a:t>
              </a:r>
            </a:p>
            <a:p>
              <a:r>
                <a:rPr kumimoji="1" lang="ja-JP" altLang="en-US" sz="500" b="1" dirty="0">
                  <a:solidFill>
                    <a:srgbClr val="000000"/>
                  </a:solidFill>
                  <a:latin typeface="+mn-ea"/>
                </a:rPr>
                <a:t>確定申告参考資料</a:t>
              </a:r>
              <a:r>
                <a:rPr kumimoji="1" lang="en-US" altLang="ja-JP" sz="500" b="1" dirty="0">
                  <a:solidFill>
                    <a:srgbClr val="000000"/>
                  </a:solidFill>
                  <a:latin typeface="+mn-ea"/>
                </a:rPr>
                <a:t>(</a:t>
              </a:r>
              <a:r>
                <a:rPr kumimoji="1" lang="ja-JP" altLang="en-US" sz="500" b="1" dirty="0">
                  <a:solidFill>
                    <a:srgbClr val="000000"/>
                  </a:solidFill>
                  <a:latin typeface="+mn-ea"/>
                </a:rPr>
                <a:t>案内</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申告書発送者リスト</a:t>
              </a:r>
            </a:p>
          </p:txBody>
        </p:sp>
        <p:pic>
          <p:nvPicPr>
            <p:cNvPr id="126" name="グラフィックス 125" descr="紙 枠線">
              <a:extLst>
                <a:ext uri="{FF2B5EF4-FFF2-40B4-BE49-F238E27FC236}">
                  <a16:creationId xmlns:a16="http://schemas.microsoft.com/office/drawing/2014/main" id="{B6A9ADEF-380A-A2DB-5876-092DD853DB6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753169" y="3391282"/>
              <a:ext cx="307340" cy="307340"/>
            </a:xfrm>
            <a:prstGeom prst="rect">
              <a:avLst/>
            </a:prstGeom>
          </p:spPr>
        </p:pic>
        <p:cxnSp>
          <p:nvCxnSpPr>
            <p:cNvPr id="128" name="直線矢印コネクタ 36">
              <a:extLst>
                <a:ext uri="{FF2B5EF4-FFF2-40B4-BE49-F238E27FC236}">
                  <a16:creationId xmlns:a16="http://schemas.microsoft.com/office/drawing/2014/main" id="{F91D0436-3D37-0130-C152-3A11DCCDC214}"/>
                </a:ext>
              </a:extLst>
            </p:cNvPr>
            <p:cNvCxnSpPr>
              <a:cxnSpLocks/>
            </p:cNvCxnSpPr>
            <p:nvPr/>
          </p:nvCxnSpPr>
          <p:spPr>
            <a:xfrm rot="16200000" flipH="1">
              <a:off x="6567744"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cxnSp>
        <p:nvCxnSpPr>
          <p:cNvPr id="129" name="直線矢印コネクタ 128">
            <a:extLst>
              <a:ext uri="{FF2B5EF4-FFF2-40B4-BE49-F238E27FC236}">
                <a16:creationId xmlns:a16="http://schemas.microsoft.com/office/drawing/2014/main" id="{46C7F190-07A9-809E-EE9F-865C870498DB}"/>
              </a:ext>
            </a:extLst>
          </p:cNvPr>
          <p:cNvCxnSpPr>
            <a:cxnSpLocks/>
            <a:stCxn id="73" idx="3"/>
            <a:endCxn id="141" idx="1"/>
          </p:cNvCxnSpPr>
          <p:nvPr/>
        </p:nvCxnSpPr>
        <p:spPr>
          <a:xfrm>
            <a:off x="5347457" y="3040285"/>
            <a:ext cx="80982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8" name="グループ化 37">
            <a:extLst>
              <a:ext uri="{FF2B5EF4-FFF2-40B4-BE49-F238E27FC236}">
                <a16:creationId xmlns:a16="http://schemas.microsoft.com/office/drawing/2014/main" id="{70BDCE68-9178-1F2A-523F-BA1C9752AF6A}"/>
              </a:ext>
            </a:extLst>
          </p:cNvPr>
          <p:cNvGrpSpPr/>
          <p:nvPr/>
        </p:nvGrpSpPr>
        <p:grpSpPr>
          <a:xfrm>
            <a:off x="6599136" y="4892991"/>
            <a:ext cx="744115" cy="404654"/>
            <a:chOff x="6521521" y="4907280"/>
            <a:chExt cx="744115" cy="404654"/>
          </a:xfrm>
        </p:grpSpPr>
        <p:cxnSp>
          <p:nvCxnSpPr>
            <p:cNvPr id="130" name="直線矢印コネクタ 129">
              <a:extLst>
                <a:ext uri="{FF2B5EF4-FFF2-40B4-BE49-F238E27FC236}">
                  <a16:creationId xmlns:a16="http://schemas.microsoft.com/office/drawing/2014/main" id="{08697069-8500-18DB-16FD-3DD7420DD0EA}"/>
                </a:ext>
              </a:extLst>
            </p:cNvPr>
            <p:cNvCxnSpPr>
              <a:cxnSpLocks/>
            </p:cNvCxnSpPr>
            <p:nvPr/>
          </p:nvCxnSpPr>
          <p:spPr>
            <a:xfrm>
              <a:off x="6521521"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89990783-68BB-D667-9684-6339507B33A3}"/>
                </a:ext>
              </a:extLst>
            </p:cNvPr>
            <p:cNvGrpSpPr/>
            <p:nvPr/>
          </p:nvGrpSpPr>
          <p:grpSpPr>
            <a:xfrm>
              <a:off x="6644141" y="5013166"/>
              <a:ext cx="69614" cy="298768"/>
              <a:chOff x="2439407" y="2962964"/>
              <a:chExt cx="69614" cy="428983"/>
            </a:xfrm>
          </p:grpSpPr>
          <p:cxnSp>
            <p:nvCxnSpPr>
              <p:cNvPr id="134" name="直線コネクタ 133">
                <a:extLst>
                  <a:ext uri="{FF2B5EF4-FFF2-40B4-BE49-F238E27FC236}">
                    <a16:creationId xmlns:a16="http://schemas.microsoft.com/office/drawing/2014/main" id="{5766D4F2-D23F-CFA4-3AFB-AAB617EC507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F5987AA6-8ECF-B2AD-D09C-0EDA407EB5E2}"/>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6" name="直線コネクタ 135">
                <a:extLst>
                  <a:ext uri="{FF2B5EF4-FFF2-40B4-BE49-F238E27FC236}">
                    <a16:creationId xmlns:a16="http://schemas.microsoft.com/office/drawing/2014/main" id="{C6AF8B3D-F15F-3A10-A013-91EDA8BDD6F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3" name="正方形/長方形 132">
              <a:extLst>
                <a:ext uri="{FF2B5EF4-FFF2-40B4-BE49-F238E27FC236}">
                  <a16:creationId xmlns:a16="http://schemas.microsoft.com/office/drawing/2014/main" id="{D399F7EE-E854-7163-10F0-D05D1DD569DE}"/>
                </a:ext>
              </a:extLst>
            </p:cNvPr>
            <p:cNvSpPr/>
            <p:nvPr/>
          </p:nvSpPr>
          <p:spPr>
            <a:xfrm>
              <a:off x="6644011"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⑦</a:t>
              </a:r>
            </a:p>
          </p:txBody>
        </p:sp>
      </p:grpSp>
      <p:cxnSp>
        <p:nvCxnSpPr>
          <p:cNvPr id="142" name="直線矢印コネクタ 36">
            <a:extLst>
              <a:ext uri="{FF2B5EF4-FFF2-40B4-BE49-F238E27FC236}">
                <a16:creationId xmlns:a16="http://schemas.microsoft.com/office/drawing/2014/main" id="{35A10A4D-BDD0-ADA0-0DB2-52024A3DA9BB}"/>
              </a:ext>
            </a:extLst>
          </p:cNvPr>
          <p:cNvCxnSpPr>
            <a:cxnSpLocks/>
            <a:stCxn id="126" idx="3"/>
            <a:endCxn id="85" idx="4"/>
          </p:cNvCxnSpPr>
          <p:nvPr/>
        </p:nvCxnSpPr>
        <p:spPr>
          <a:xfrm flipV="1">
            <a:off x="7060509" y="3193285"/>
            <a:ext cx="670650" cy="351667"/>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2C2B2B38-F442-A66A-2F7D-3B4374244EA6}"/>
              </a:ext>
            </a:extLst>
          </p:cNvPr>
          <p:cNvSpPr/>
          <p:nvPr/>
        </p:nvSpPr>
        <p:spPr>
          <a:xfrm>
            <a:off x="7642377" y="266468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発送して終了</a:t>
            </a:r>
          </a:p>
        </p:txBody>
      </p:sp>
      <p:pic>
        <p:nvPicPr>
          <p:cNvPr id="32" name="グラフィックス 31" descr="紙 枠線">
            <a:extLst>
              <a:ext uri="{FF2B5EF4-FFF2-40B4-BE49-F238E27FC236}">
                <a16:creationId xmlns:a16="http://schemas.microsoft.com/office/drawing/2014/main" id="{FEA3F929-7F81-87A5-76CC-8B5566BB5FF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06619" y="1511903"/>
            <a:ext cx="260934" cy="260934"/>
          </a:xfrm>
          <a:prstGeom prst="rect">
            <a:avLst/>
          </a:prstGeom>
        </p:spPr>
      </p:pic>
      <p:grpSp>
        <p:nvGrpSpPr>
          <p:cNvPr id="56" name="グループ化 55">
            <a:extLst>
              <a:ext uri="{FF2B5EF4-FFF2-40B4-BE49-F238E27FC236}">
                <a16:creationId xmlns:a16="http://schemas.microsoft.com/office/drawing/2014/main" id="{07590E06-C492-036F-A154-8B303AED2A12}"/>
              </a:ext>
            </a:extLst>
          </p:cNvPr>
          <p:cNvGrpSpPr/>
          <p:nvPr/>
        </p:nvGrpSpPr>
        <p:grpSpPr>
          <a:xfrm rot="16200000">
            <a:off x="7003963" y="2143467"/>
            <a:ext cx="1454394" cy="47531"/>
            <a:chOff x="8114556" y="5735594"/>
            <a:chExt cx="1454394" cy="47531"/>
          </a:xfrm>
        </p:grpSpPr>
        <p:cxnSp>
          <p:nvCxnSpPr>
            <p:cNvPr id="57" name="直線矢印コネクタ 56">
              <a:extLst>
                <a:ext uri="{FF2B5EF4-FFF2-40B4-BE49-F238E27FC236}">
                  <a16:creationId xmlns:a16="http://schemas.microsoft.com/office/drawing/2014/main" id="{080D38B0-F39D-ED08-11C0-32DABE0AAEB2}"/>
                </a:ext>
              </a:extLst>
            </p:cNvPr>
            <p:cNvCxnSpPr>
              <a:cxnSpLocks/>
              <a:stCxn id="58" idx="6"/>
              <a:endCxn id="59" idx="0"/>
            </p:cNvCxnSpPr>
            <p:nvPr/>
          </p:nvCxnSpPr>
          <p:spPr>
            <a:xfrm rot="5400000" flipH="1" flipV="1">
              <a:off x="8865518" y="5055929"/>
              <a:ext cx="1" cy="140686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59DD6A9C-A226-A5EC-9D1A-7A5E006E9F2A}"/>
                </a:ext>
              </a:extLst>
            </p:cNvPr>
            <p:cNvSpPr/>
            <p:nvPr/>
          </p:nvSpPr>
          <p:spPr>
            <a:xfrm>
              <a:off x="8114556" y="573559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9C88F13E-5595-FE51-5C31-3CE8F534BA00}"/>
                </a:ext>
              </a:extLst>
            </p:cNvPr>
            <p:cNvSpPr/>
            <p:nvPr/>
          </p:nvSpPr>
          <p:spPr>
            <a:xfrm rot="5400000">
              <a:off x="9509702" y="5723422"/>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51" name="正方形/長方形 150">
            <a:extLst>
              <a:ext uri="{FF2B5EF4-FFF2-40B4-BE49-F238E27FC236}">
                <a16:creationId xmlns:a16="http://schemas.microsoft.com/office/drawing/2014/main" id="{06500E18-54C5-658E-5FA8-36FEB3D31E13}"/>
              </a:ext>
            </a:extLst>
          </p:cNvPr>
          <p:cNvSpPr/>
          <p:nvPr/>
        </p:nvSpPr>
        <p:spPr>
          <a:xfrm>
            <a:off x="7382553" y="204843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交付</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152" name="正方形/長方形 151">
            <a:extLst>
              <a:ext uri="{FF2B5EF4-FFF2-40B4-BE49-F238E27FC236}">
                <a16:creationId xmlns:a16="http://schemas.microsoft.com/office/drawing/2014/main" id="{7813BFF6-F133-C53D-9018-F3349669A15B}"/>
              </a:ext>
            </a:extLst>
          </p:cNvPr>
          <p:cNvSpPr/>
          <p:nvPr/>
        </p:nvSpPr>
        <p:spPr>
          <a:xfrm>
            <a:off x="7642378" y="16721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個人住民税申告書</a:t>
            </a:r>
          </a:p>
        </p:txBody>
      </p:sp>
      <p:cxnSp>
        <p:nvCxnSpPr>
          <p:cNvPr id="155" name="直線矢印コネクタ 154">
            <a:extLst>
              <a:ext uri="{FF2B5EF4-FFF2-40B4-BE49-F238E27FC236}">
                <a16:creationId xmlns:a16="http://schemas.microsoft.com/office/drawing/2014/main" id="{4CBA269C-0F35-D7BE-CBA0-CABE46CBCAFE}"/>
              </a:ext>
            </a:extLst>
          </p:cNvPr>
          <p:cNvCxnSpPr>
            <a:cxnSpLocks/>
            <a:endCxn id="32" idx="1"/>
          </p:cNvCxnSpPr>
          <p:nvPr/>
        </p:nvCxnSpPr>
        <p:spPr>
          <a:xfrm>
            <a:off x="7731159" y="1642370"/>
            <a:ext cx="27546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66AA43F5-CC29-7009-3ECA-EA4FD92B32D6}"/>
              </a:ext>
            </a:extLst>
          </p:cNvPr>
          <p:cNvSpPr/>
          <p:nvPr/>
        </p:nvSpPr>
        <p:spPr>
          <a:xfrm>
            <a:off x="6758568" y="5416492"/>
            <a:ext cx="2053792" cy="920807"/>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mn-ea"/>
              </a:rPr>
              <a:t>【</a:t>
            </a:r>
            <a:r>
              <a:rPr kumimoji="1" lang="ja-JP" altLang="en-US" sz="500" b="1" dirty="0">
                <a:solidFill>
                  <a:srgbClr val="000000"/>
                </a:solidFill>
                <a:latin typeface="+mn-ea"/>
              </a:rPr>
              <a:t>コメント</a:t>
            </a:r>
            <a:r>
              <a:rPr kumimoji="1" lang="en-US" altLang="ja-JP" sz="500" b="1" dirty="0">
                <a:solidFill>
                  <a:srgbClr val="000000"/>
                </a:solidFill>
                <a:latin typeface="+mn-ea"/>
              </a:rPr>
              <a:t>】</a:t>
            </a:r>
            <a:r>
              <a:rPr kumimoji="1" lang="ja-JP" altLang="en-US" sz="500" b="1" dirty="0">
                <a:solidFill>
                  <a:srgbClr val="000000"/>
                </a:solidFill>
                <a:latin typeface="+mn-ea"/>
              </a:rPr>
              <a:t>該当する機能要件</a:t>
            </a:r>
            <a:endParaRPr kumimoji="1" lang="en-US" altLang="ja-JP" sz="500" b="1" dirty="0">
              <a:solidFill>
                <a:srgbClr val="000000"/>
              </a:solidFill>
              <a:latin typeface="+mn-ea"/>
            </a:endParaRPr>
          </a:p>
          <a:p>
            <a:r>
              <a:rPr kumimoji="1" lang="ja-JP" altLang="en-US" sz="500" b="1" dirty="0">
                <a:solidFill>
                  <a:srgbClr val="000000"/>
                </a:solidFill>
                <a:latin typeface="+mn-ea"/>
              </a:rPr>
              <a:t>①</a:t>
            </a:r>
            <a:r>
              <a:rPr kumimoji="1" lang="en-US" altLang="ja-JP" sz="500" b="1" dirty="0">
                <a:solidFill>
                  <a:srgbClr val="000000"/>
                </a:solidFill>
                <a:latin typeface="+mn-ea"/>
              </a:rPr>
              <a:t>1.1.1</a:t>
            </a:r>
            <a:r>
              <a:rPr kumimoji="1" lang="ja-JP" altLang="en-US" sz="500" b="1" dirty="0">
                <a:solidFill>
                  <a:srgbClr val="000000"/>
                </a:solidFill>
                <a:latin typeface="+mn-ea"/>
              </a:rPr>
              <a:t>～</a:t>
            </a:r>
            <a:r>
              <a:rPr kumimoji="1" lang="en-US" altLang="ja-JP" sz="500" b="1" dirty="0">
                <a:solidFill>
                  <a:srgbClr val="000000"/>
                </a:solidFill>
                <a:latin typeface="+mn-ea"/>
              </a:rPr>
              <a:t>1.1.33</a:t>
            </a:r>
            <a:r>
              <a:rPr kumimoji="1" lang="ja-JP" altLang="en-US" sz="500" b="1" dirty="0">
                <a:solidFill>
                  <a:srgbClr val="000000"/>
                </a:solidFill>
                <a:latin typeface="+mn-ea"/>
              </a:rPr>
              <a:t>　基本情報管理</a:t>
            </a:r>
          </a:p>
          <a:p>
            <a:r>
              <a:rPr kumimoji="1" lang="ja-JP" altLang="en-US" sz="500" b="1" dirty="0">
                <a:solidFill>
                  <a:srgbClr val="000000"/>
                </a:solidFill>
                <a:latin typeface="+mn-ea"/>
              </a:rPr>
              <a:t>②</a:t>
            </a:r>
            <a:r>
              <a:rPr kumimoji="1" lang="en-US" altLang="ja-JP" sz="500" b="1" dirty="0">
                <a:solidFill>
                  <a:srgbClr val="000000"/>
                </a:solidFill>
                <a:latin typeface="+mn-ea"/>
              </a:rPr>
              <a:t>1.1.34</a:t>
            </a:r>
            <a:r>
              <a:rPr kumimoji="1" lang="ja-JP" altLang="en-US" sz="500" b="1" dirty="0">
                <a:solidFill>
                  <a:srgbClr val="000000"/>
                </a:solidFill>
                <a:latin typeface="+mn-ea"/>
              </a:rPr>
              <a:t>～</a:t>
            </a:r>
            <a:r>
              <a:rPr kumimoji="1" lang="en-US" altLang="ja-JP" sz="500" b="1" dirty="0">
                <a:solidFill>
                  <a:srgbClr val="000000"/>
                </a:solidFill>
                <a:latin typeface="+mn-ea"/>
              </a:rPr>
              <a:t>1.1.44</a:t>
            </a:r>
            <a:r>
              <a:rPr kumimoji="1" lang="ja-JP" altLang="en-US" sz="500" b="1" dirty="0">
                <a:solidFill>
                  <a:srgbClr val="000000"/>
                </a:solidFill>
                <a:latin typeface="+mn-ea"/>
              </a:rPr>
              <a:t>　世帯管理</a:t>
            </a:r>
          </a:p>
          <a:p>
            <a:r>
              <a:rPr kumimoji="1" lang="ja-JP" altLang="en-US" sz="500" b="1" dirty="0">
                <a:solidFill>
                  <a:srgbClr val="000000"/>
                </a:solidFill>
                <a:latin typeface="+mn-ea"/>
              </a:rPr>
              <a:t>③</a:t>
            </a:r>
            <a:r>
              <a:rPr kumimoji="1" lang="en-US" altLang="ja-JP" sz="500" b="1" dirty="0">
                <a:solidFill>
                  <a:srgbClr val="0066CC"/>
                </a:solidFill>
                <a:latin typeface="+mn-ea"/>
              </a:rPr>
              <a:t>1.1.45</a:t>
            </a:r>
            <a:r>
              <a:rPr kumimoji="1" lang="ja-JP" altLang="en-US" sz="500" b="1" dirty="0">
                <a:solidFill>
                  <a:srgbClr val="0066CC"/>
                </a:solidFill>
                <a:latin typeface="+mn-ea"/>
              </a:rPr>
              <a:t>　物件情報管理</a:t>
            </a:r>
          </a:p>
          <a:p>
            <a:r>
              <a:rPr kumimoji="1" lang="ja-JP" altLang="en-US" sz="500" b="1" dirty="0">
                <a:solidFill>
                  <a:srgbClr val="000000"/>
                </a:solidFill>
                <a:latin typeface="+mn-ea"/>
              </a:rPr>
              <a:t>④</a:t>
            </a:r>
            <a:r>
              <a:rPr kumimoji="1" lang="en-US" altLang="ja-JP" sz="500" b="1" dirty="0">
                <a:solidFill>
                  <a:srgbClr val="000000"/>
                </a:solidFill>
                <a:latin typeface="+mn-ea"/>
              </a:rPr>
              <a:t>1.1.72</a:t>
            </a:r>
            <a:r>
              <a:rPr kumimoji="1" lang="ja-JP" altLang="en-US" sz="500" b="1" dirty="0">
                <a:solidFill>
                  <a:srgbClr val="000000"/>
                </a:solidFill>
                <a:latin typeface="+mn-ea"/>
              </a:rPr>
              <a:t>～</a:t>
            </a:r>
            <a:r>
              <a:rPr kumimoji="1" lang="en-US" altLang="ja-JP" sz="500" b="1" dirty="0">
                <a:solidFill>
                  <a:srgbClr val="000000"/>
                </a:solidFill>
                <a:latin typeface="+mn-ea"/>
              </a:rPr>
              <a:t>1.1.73</a:t>
            </a:r>
            <a:r>
              <a:rPr kumimoji="1" lang="ja-JP" altLang="en-US" sz="500" b="1" dirty="0">
                <a:solidFill>
                  <a:srgbClr val="000000"/>
                </a:solidFill>
                <a:latin typeface="+mn-ea"/>
              </a:rPr>
              <a:t>　遡及</a:t>
            </a:r>
            <a:r>
              <a:rPr kumimoji="1" lang="en-US" altLang="ja-JP" sz="500" b="1" dirty="0">
                <a:solidFill>
                  <a:srgbClr val="000000"/>
                </a:solidFill>
                <a:latin typeface="+mn-ea"/>
              </a:rPr>
              <a:t>(</a:t>
            </a:r>
            <a:r>
              <a:rPr kumimoji="1" lang="ja-JP" altLang="en-US" sz="500" b="1" dirty="0">
                <a:solidFill>
                  <a:srgbClr val="000000"/>
                </a:solidFill>
                <a:latin typeface="+mn-ea"/>
              </a:rPr>
              <a:t>予定</a:t>
            </a:r>
            <a:r>
              <a:rPr kumimoji="1" lang="en-US" altLang="ja-JP" sz="500" b="1" dirty="0">
                <a:solidFill>
                  <a:srgbClr val="000000"/>
                </a:solidFill>
                <a:latin typeface="+mn-ea"/>
              </a:rPr>
              <a:t>)</a:t>
            </a:r>
            <a:r>
              <a:rPr kumimoji="1" lang="ja-JP" altLang="en-US" sz="500" b="1" dirty="0">
                <a:solidFill>
                  <a:srgbClr val="000000"/>
                </a:solidFill>
                <a:latin typeface="+mn-ea"/>
              </a:rPr>
              <a:t>転出・遡及転入者管理</a:t>
            </a:r>
          </a:p>
          <a:p>
            <a:r>
              <a:rPr kumimoji="1" lang="ja-JP" altLang="en-US" sz="500" b="1" dirty="0">
                <a:solidFill>
                  <a:srgbClr val="000000"/>
                </a:solidFill>
                <a:latin typeface="+mn-ea"/>
              </a:rPr>
              <a:t>⑤</a:t>
            </a:r>
            <a:r>
              <a:rPr kumimoji="1" lang="en-US" altLang="ja-JP" sz="500" b="1" dirty="0">
                <a:solidFill>
                  <a:srgbClr val="000000"/>
                </a:solidFill>
                <a:latin typeface="+mn-ea"/>
              </a:rPr>
              <a:t>1.3.1</a:t>
            </a:r>
            <a:r>
              <a:rPr kumimoji="1" lang="ja-JP" altLang="en-US" sz="500" b="1" dirty="0">
                <a:solidFill>
                  <a:srgbClr val="000000"/>
                </a:solidFill>
                <a:latin typeface="+mn-ea"/>
              </a:rPr>
              <a:t>　申告書発送対象抽出</a:t>
            </a:r>
          </a:p>
          <a:p>
            <a:r>
              <a:rPr kumimoji="1" lang="ja-JP" altLang="en-US" sz="500" b="1" dirty="0">
                <a:solidFill>
                  <a:srgbClr val="000000"/>
                </a:solidFill>
                <a:latin typeface="+mn-ea"/>
              </a:rPr>
              <a:t>⑥</a:t>
            </a:r>
            <a:endParaRPr kumimoji="1" lang="en-US" altLang="ja-JP" sz="500" b="1" dirty="0">
              <a:solidFill>
                <a:srgbClr val="000000"/>
              </a:solidFill>
              <a:latin typeface="+mn-ea"/>
            </a:endParaRPr>
          </a:p>
          <a:p>
            <a:r>
              <a:rPr kumimoji="1" lang="en-US" altLang="ja-JP" sz="500" b="1" dirty="0">
                <a:solidFill>
                  <a:srgbClr val="0066CC"/>
                </a:solidFill>
                <a:latin typeface="+mn-ea"/>
              </a:rPr>
              <a:t>1.3.2.1</a:t>
            </a:r>
            <a:r>
              <a:rPr kumimoji="1" lang="ja-JP" altLang="en-US" sz="500" b="1" dirty="0">
                <a:solidFill>
                  <a:srgbClr val="0066CC"/>
                </a:solidFill>
                <a:latin typeface="+mn-ea"/>
              </a:rPr>
              <a:t>　申告書発送情報管理</a:t>
            </a:r>
          </a:p>
          <a:p>
            <a:r>
              <a:rPr kumimoji="1" lang="en-US" altLang="ja-JP" sz="500" b="1" dirty="0">
                <a:solidFill>
                  <a:srgbClr val="000000"/>
                </a:solidFill>
                <a:latin typeface="+mn-ea"/>
              </a:rPr>
              <a:t>1.3.2.2</a:t>
            </a:r>
            <a:r>
              <a:rPr kumimoji="1" lang="ja-JP" altLang="en-US" sz="500" b="1" dirty="0">
                <a:solidFill>
                  <a:srgbClr val="000000"/>
                </a:solidFill>
                <a:latin typeface="+mn-ea"/>
              </a:rPr>
              <a:t>～</a:t>
            </a:r>
            <a:r>
              <a:rPr kumimoji="1" lang="en-US" altLang="ja-JP" sz="500" b="1" dirty="0">
                <a:solidFill>
                  <a:srgbClr val="000000"/>
                </a:solidFill>
                <a:latin typeface="+mn-ea"/>
              </a:rPr>
              <a:t>1.3.6</a:t>
            </a:r>
            <a:r>
              <a:rPr kumimoji="1" lang="ja-JP" altLang="en-US" sz="500" b="1" dirty="0">
                <a:solidFill>
                  <a:srgbClr val="000000"/>
                </a:solidFill>
                <a:latin typeface="+mn-ea"/>
              </a:rPr>
              <a:t>　申告書発送情報管理</a:t>
            </a:r>
          </a:p>
          <a:p>
            <a:r>
              <a:rPr kumimoji="1" lang="ja-JP" altLang="en-US" sz="500" b="1" dirty="0">
                <a:solidFill>
                  <a:srgbClr val="000000"/>
                </a:solidFill>
                <a:latin typeface="+mn-ea"/>
              </a:rPr>
              <a:t>⑦</a:t>
            </a:r>
            <a:r>
              <a:rPr kumimoji="1" lang="en-US" altLang="ja-JP" sz="500" b="1" dirty="0">
                <a:solidFill>
                  <a:srgbClr val="000000"/>
                </a:solidFill>
                <a:latin typeface="+mn-ea"/>
              </a:rPr>
              <a:t>1.3.7</a:t>
            </a:r>
            <a:r>
              <a:rPr kumimoji="1" lang="ja-JP" altLang="en-US" sz="500" b="1" dirty="0">
                <a:solidFill>
                  <a:srgbClr val="000000"/>
                </a:solidFill>
                <a:latin typeface="+mn-ea"/>
              </a:rPr>
              <a:t>～</a:t>
            </a:r>
            <a:r>
              <a:rPr kumimoji="1" lang="en-US" altLang="ja-JP" sz="500" b="1" dirty="0">
                <a:solidFill>
                  <a:srgbClr val="000000"/>
                </a:solidFill>
                <a:latin typeface="+mn-ea"/>
              </a:rPr>
              <a:t>1.3.12</a:t>
            </a:r>
            <a:r>
              <a:rPr kumimoji="1" lang="ja-JP" altLang="en-US" sz="500" b="1" dirty="0">
                <a:solidFill>
                  <a:srgbClr val="000000"/>
                </a:solidFill>
                <a:latin typeface="+mn-ea"/>
              </a:rPr>
              <a:t>　申告書作成</a:t>
            </a:r>
          </a:p>
          <a:p>
            <a:r>
              <a:rPr kumimoji="1" lang="ja-JP" altLang="en-US" sz="500" b="1" dirty="0">
                <a:solidFill>
                  <a:srgbClr val="000000"/>
                </a:solidFill>
                <a:latin typeface="+mn-ea"/>
              </a:rPr>
              <a:t>⑧</a:t>
            </a:r>
            <a:r>
              <a:rPr kumimoji="1" lang="en-US" altLang="ja-JP" sz="500" b="1" dirty="0">
                <a:solidFill>
                  <a:srgbClr val="000000"/>
                </a:solidFill>
                <a:latin typeface="+mn-ea"/>
              </a:rPr>
              <a:t>2.1.57</a:t>
            </a:r>
            <a:r>
              <a:rPr kumimoji="1" lang="ja-JP" altLang="en-US" sz="500" b="1" dirty="0">
                <a:solidFill>
                  <a:srgbClr val="000000"/>
                </a:solidFill>
                <a:latin typeface="+mn-ea"/>
              </a:rPr>
              <a:t>　課税台帳出力</a:t>
            </a:r>
          </a:p>
        </p:txBody>
      </p:sp>
      <p:cxnSp>
        <p:nvCxnSpPr>
          <p:cNvPr id="160" name="直線矢印コネクタ 159">
            <a:extLst>
              <a:ext uri="{FF2B5EF4-FFF2-40B4-BE49-F238E27FC236}">
                <a16:creationId xmlns:a16="http://schemas.microsoft.com/office/drawing/2014/main" id="{6ECE4E74-1E92-040B-2ED8-E20330AA6072}"/>
              </a:ext>
            </a:extLst>
          </p:cNvPr>
          <p:cNvCxnSpPr>
            <a:cxnSpLocks/>
            <a:stCxn id="141" idx="3"/>
            <a:endCxn id="85" idx="2"/>
          </p:cNvCxnSpPr>
          <p:nvPr/>
        </p:nvCxnSpPr>
        <p:spPr>
          <a:xfrm>
            <a:off x="6753169" y="3040285"/>
            <a:ext cx="82499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5" name="グループ化 104">
            <a:extLst>
              <a:ext uri="{FF2B5EF4-FFF2-40B4-BE49-F238E27FC236}">
                <a16:creationId xmlns:a16="http://schemas.microsoft.com/office/drawing/2014/main" id="{72CD87DA-933F-CD12-ADD1-1C7DDCF2DE5F}"/>
              </a:ext>
            </a:extLst>
          </p:cNvPr>
          <p:cNvGrpSpPr/>
          <p:nvPr/>
        </p:nvGrpSpPr>
        <p:grpSpPr>
          <a:xfrm>
            <a:off x="3417061" y="2805910"/>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C3C5A875-98C1-E713-EB0B-F1654FE6601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5DD02ED0-62AD-5B51-CB17-D2B7EACBA1C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zh-TW" sz="500" b="1" dirty="0">
                <a:solidFill>
                  <a:srgbClr val="000000"/>
                </a:solidFill>
                <a:latin typeface="游ゴシック" panose="020B0400000000000000" pitchFamily="50" charset="-128"/>
                <a:ea typeface="游ゴシック" panose="020B0400000000000000" pitchFamily="50" charset="-128"/>
              </a:endParaRPr>
            </a:p>
            <a:p>
              <a:pPr algn="ctr"/>
              <a:r>
                <a:rPr kumimoji="1" lang="zh-TW" altLang="en-US" sz="500" b="1" dirty="0">
                  <a:solidFill>
                    <a:srgbClr val="000000"/>
                  </a:solidFill>
                  <a:latin typeface="游ゴシック" panose="020B0400000000000000" pitchFamily="50" charset="-128"/>
                  <a:ea typeface="游ゴシック" panose="020B0400000000000000" pitchFamily="50" charset="-128"/>
                </a:rPr>
                <a:t>新年度</a:t>
              </a:r>
              <a:r>
                <a:rPr kumimoji="1" lang="ja-JP" altLang="en-US" sz="500" b="1" dirty="0">
                  <a:solidFill>
                    <a:srgbClr val="000000"/>
                  </a:solidFill>
                  <a:latin typeface="游ゴシック" panose="020B0400000000000000" pitchFamily="50" charset="-128"/>
                  <a:ea typeface="游ゴシック" panose="020B0400000000000000" pitchFamily="50" charset="-128"/>
                </a:rPr>
                <a:t>課税台帳</a:t>
              </a:r>
              <a:endParaRPr kumimoji="1" lang="en-US" altLang="ja-JP" sz="500" b="1" dirty="0">
                <a:solidFill>
                  <a:srgbClr val="000000"/>
                </a:solidFill>
                <a:latin typeface="游ゴシック" panose="020B0400000000000000" pitchFamily="50" charset="-128"/>
                <a:ea typeface="游ゴシック" panose="020B0400000000000000" pitchFamily="50" charset="-128"/>
              </a:endParaRPr>
            </a:p>
            <a:p>
              <a:pPr algn="ctr"/>
              <a:r>
                <a:rPr kumimoji="1" lang="ja-JP" altLang="en-US" sz="500" b="1" dirty="0">
                  <a:solidFill>
                    <a:srgbClr val="000000"/>
                  </a:solidFill>
                  <a:latin typeface="游ゴシック" panose="020B0400000000000000" pitchFamily="50" charset="-128"/>
                  <a:ea typeface="游ゴシック" panose="020B0400000000000000" pitchFamily="50" charset="-128"/>
                </a:rPr>
                <a:t>作成</a:t>
              </a:r>
            </a:p>
          </p:txBody>
        </p:sp>
      </p:grpSp>
      <p:grpSp>
        <p:nvGrpSpPr>
          <p:cNvPr id="106" name="グループ化 105">
            <a:extLst>
              <a:ext uri="{FF2B5EF4-FFF2-40B4-BE49-F238E27FC236}">
                <a16:creationId xmlns:a16="http://schemas.microsoft.com/office/drawing/2014/main" id="{60D07D23-B88A-A438-67C3-29B0E42B10A0}"/>
              </a:ext>
            </a:extLst>
          </p:cNvPr>
          <p:cNvGrpSpPr/>
          <p:nvPr/>
        </p:nvGrpSpPr>
        <p:grpSpPr>
          <a:xfrm>
            <a:off x="3427185" y="4502659"/>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D4F8F2F7-D390-B82C-E1B2-37D081BA36D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19" name="円弧 118">
              <a:extLst>
                <a:ext uri="{FF2B5EF4-FFF2-40B4-BE49-F238E27FC236}">
                  <a16:creationId xmlns:a16="http://schemas.microsoft.com/office/drawing/2014/main" id="{7A07ACD6-B9AE-AF7D-EEF9-25FA436C50D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D400719F-1879-C7B3-BC35-9D3A013C144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08" name="直線矢印コネクタ 107">
            <a:extLst>
              <a:ext uri="{FF2B5EF4-FFF2-40B4-BE49-F238E27FC236}">
                <a16:creationId xmlns:a16="http://schemas.microsoft.com/office/drawing/2014/main" id="{BA91A3AB-39F0-30E7-6B60-A53E966D2505}"/>
              </a:ext>
            </a:extLst>
          </p:cNvPr>
          <p:cNvCxnSpPr>
            <a:cxnSpLocks/>
            <a:stCxn id="122" idx="2"/>
            <a:endCxn id="118" idx="1"/>
          </p:cNvCxnSpPr>
          <p:nvPr/>
        </p:nvCxnSpPr>
        <p:spPr>
          <a:xfrm>
            <a:off x="3715003"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E38BBD5A-E7CD-8BA7-FB8E-0C3825480488}"/>
              </a:ext>
            </a:extLst>
          </p:cNvPr>
          <p:cNvCxnSpPr>
            <a:cxnSpLocks/>
            <a:stCxn id="22" idx="3"/>
            <a:endCxn id="122" idx="1"/>
          </p:cNvCxnSpPr>
          <p:nvPr/>
        </p:nvCxnSpPr>
        <p:spPr>
          <a:xfrm>
            <a:off x="2778381" y="3040285"/>
            <a:ext cx="6386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1" name="グループ化 40">
            <a:extLst>
              <a:ext uri="{FF2B5EF4-FFF2-40B4-BE49-F238E27FC236}">
                <a16:creationId xmlns:a16="http://schemas.microsoft.com/office/drawing/2014/main" id="{6F322C6C-A276-8378-2651-30572CC48ED1}"/>
              </a:ext>
            </a:extLst>
          </p:cNvPr>
          <p:cNvGrpSpPr/>
          <p:nvPr/>
        </p:nvGrpSpPr>
        <p:grpSpPr>
          <a:xfrm>
            <a:off x="3959724" y="4709913"/>
            <a:ext cx="771840" cy="352830"/>
            <a:chOff x="3959724" y="4598192"/>
            <a:chExt cx="771840" cy="352830"/>
          </a:xfrm>
        </p:grpSpPr>
        <p:cxnSp>
          <p:nvCxnSpPr>
            <p:cNvPr id="111" name="直線矢印コネクタ 110">
              <a:extLst>
                <a:ext uri="{FF2B5EF4-FFF2-40B4-BE49-F238E27FC236}">
                  <a16:creationId xmlns:a16="http://schemas.microsoft.com/office/drawing/2014/main" id="{45538EF4-2E97-4954-8253-8F51BFE7D2BE}"/>
                </a:ext>
              </a:extLst>
            </p:cNvPr>
            <p:cNvCxnSpPr>
              <a:cxnSpLocks/>
            </p:cNvCxnSpPr>
            <p:nvPr/>
          </p:nvCxnSpPr>
          <p:spPr>
            <a:xfrm>
              <a:off x="3959724" y="4598192"/>
              <a:ext cx="150216" cy="203446"/>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BC18EB7F-ECB5-9C3C-8817-94F0B623FD8E}"/>
                </a:ext>
              </a:extLst>
            </p:cNvPr>
            <p:cNvGrpSpPr/>
            <p:nvPr/>
          </p:nvGrpSpPr>
          <p:grpSpPr>
            <a:xfrm>
              <a:off x="4109940" y="4652254"/>
              <a:ext cx="69614" cy="298768"/>
              <a:chOff x="2439407" y="2962964"/>
              <a:chExt cx="69614" cy="428983"/>
            </a:xfrm>
          </p:grpSpPr>
          <p:cxnSp>
            <p:nvCxnSpPr>
              <p:cNvPr id="115" name="直線コネクタ 114">
                <a:extLst>
                  <a:ext uri="{FF2B5EF4-FFF2-40B4-BE49-F238E27FC236}">
                    <a16:creationId xmlns:a16="http://schemas.microsoft.com/office/drawing/2014/main" id="{F9D47343-8609-21F1-C9F6-D8F366B625F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52620099-61B9-FD09-0D9A-D4E9EB081CDE}"/>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7" name="直線コネクタ 116">
                <a:extLst>
                  <a:ext uri="{FF2B5EF4-FFF2-40B4-BE49-F238E27FC236}">
                    <a16:creationId xmlns:a16="http://schemas.microsoft.com/office/drawing/2014/main" id="{1EB16453-FD35-C3EA-19E8-2A3956F2CE5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4" name="正方形/長方形 113">
              <a:extLst>
                <a:ext uri="{FF2B5EF4-FFF2-40B4-BE49-F238E27FC236}">
                  <a16:creationId xmlns:a16="http://schemas.microsoft.com/office/drawing/2014/main" id="{1A597A19-6A57-3A3B-DDF6-913439A7A2B0}"/>
                </a:ext>
              </a:extLst>
            </p:cNvPr>
            <p:cNvSpPr/>
            <p:nvPr/>
          </p:nvSpPr>
          <p:spPr>
            <a:xfrm>
              <a:off x="4109939" y="46597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①②③⑧</a:t>
              </a:r>
            </a:p>
          </p:txBody>
        </p:sp>
      </p:grpSp>
      <p:grpSp>
        <p:nvGrpSpPr>
          <p:cNvPr id="3" name="グループ化 2">
            <a:extLst>
              <a:ext uri="{FF2B5EF4-FFF2-40B4-BE49-F238E27FC236}">
                <a16:creationId xmlns:a16="http://schemas.microsoft.com/office/drawing/2014/main" id="{BC8A85C7-05FA-061B-0A3D-AB344565706E}"/>
              </a:ext>
            </a:extLst>
          </p:cNvPr>
          <p:cNvGrpSpPr/>
          <p:nvPr/>
        </p:nvGrpSpPr>
        <p:grpSpPr>
          <a:xfrm>
            <a:off x="3427185" y="5916809"/>
            <a:ext cx="575637" cy="451948"/>
            <a:chOff x="5274238" y="5435536"/>
            <a:chExt cx="439201" cy="345439"/>
          </a:xfrm>
        </p:grpSpPr>
        <p:sp>
          <p:nvSpPr>
            <p:cNvPr id="4" name="フローチャート: 磁気ディスク 3">
              <a:extLst>
                <a:ext uri="{FF2B5EF4-FFF2-40B4-BE49-F238E27FC236}">
                  <a16:creationId xmlns:a16="http://schemas.microsoft.com/office/drawing/2014/main" id="{BF788ED8-1202-4A9E-3C85-AD210E358EC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各種情報管理システム</a:t>
              </a:r>
            </a:p>
          </p:txBody>
        </p:sp>
        <p:sp>
          <p:nvSpPr>
            <p:cNvPr id="6" name="円弧 5">
              <a:extLst>
                <a:ext uri="{FF2B5EF4-FFF2-40B4-BE49-F238E27FC236}">
                  <a16:creationId xmlns:a16="http://schemas.microsoft.com/office/drawing/2014/main" id="{BE5F86C9-D243-45B7-7FE1-4BCABFA2FCF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 name="円弧 11">
              <a:extLst>
                <a:ext uri="{FF2B5EF4-FFF2-40B4-BE49-F238E27FC236}">
                  <a16:creationId xmlns:a16="http://schemas.microsoft.com/office/drawing/2014/main" id="{91659507-EB20-E1DF-E157-1D2DD55F9B3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20" name="直線矢印コネクタ 19">
            <a:extLst>
              <a:ext uri="{FF2B5EF4-FFF2-40B4-BE49-F238E27FC236}">
                <a16:creationId xmlns:a16="http://schemas.microsoft.com/office/drawing/2014/main" id="{CF77A53A-CCE7-6E16-2D20-862F81D58F9D}"/>
              </a:ext>
            </a:extLst>
          </p:cNvPr>
          <p:cNvCxnSpPr>
            <a:cxnSpLocks/>
            <a:stCxn id="4" idx="1"/>
            <a:endCxn id="118" idx="3"/>
          </p:cNvCxnSpPr>
          <p:nvPr/>
        </p:nvCxnSpPr>
        <p:spPr>
          <a:xfrm flipV="1">
            <a:off x="3716302" y="4954607"/>
            <a:ext cx="0" cy="96220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29AD58CD-4637-93FE-B120-C78D6BC7C146}"/>
              </a:ext>
            </a:extLst>
          </p:cNvPr>
          <p:cNvGrpSpPr/>
          <p:nvPr/>
        </p:nvGrpSpPr>
        <p:grpSpPr>
          <a:xfrm>
            <a:off x="4751573" y="2805910"/>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8D02F5FA-68B1-27D8-4D27-A2AF3A4D43A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97F467F4-DB21-1B18-0946-977818FD405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新年度住民税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申告書発送対象</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抽出・確認</a:t>
              </a:r>
            </a:p>
          </p:txBody>
        </p:sp>
      </p:grpSp>
      <p:grpSp>
        <p:nvGrpSpPr>
          <p:cNvPr id="44" name="グループ化 43">
            <a:extLst>
              <a:ext uri="{FF2B5EF4-FFF2-40B4-BE49-F238E27FC236}">
                <a16:creationId xmlns:a16="http://schemas.microsoft.com/office/drawing/2014/main" id="{ADB5EE7D-4F20-FA7C-9893-B2CD1D447327}"/>
              </a:ext>
            </a:extLst>
          </p:cNvPr>
          <p:cNvGrpSpPr/>
          <p:nvPr/>
        </p:nvGrpSpPr>
        <p:grpSpPr>
          <a:xfrm>
            <a:off x="4761697" y="4502659"/>
            <a:ext cx="575637" cy="451948"/>
            <a:chOff x="5274238" y="5435536"/>
            <a:chExt cx="439201" cy="345439"/>
          </a:xfrm>
        </p:grpSpPr>
        <p:sp>
          <p:nvSpPr>
            <p:cNvPr id="69" name="フローチャート: 磁気ディスク 68">
              <a:extLst>
                <a:ext uri="{FF2B5EF4-FFF2-40B4-BE49-F238E27FC236}">
                  <a16:creationId xmlns:a16="http://schemas.microsoft.com/office/drawing/2014/main" id="{703C465D-C058-C0C1-0A52-902814A62A2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70" name="円弧 69">
              <a:extLst>
                <a:ext uri="{FF2B5EF4-FFF2-40B4-BE49-F238E27FC236}">
                  <a16:creationId xmlns:a16="http://schemas.microsoft.com/office/drawing/2014/main" id="{10652C50-DE8D-21E4-6EB8-0513BF728EE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DABDCA99-D771-8C41-A8B5-4F9B5E2BD13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47" name="直線矢印コネクタ 46">
            <a:extLst>
              <a:ext uri="{FF2B5EF4-FFF2-40B4-BE49-F238E27FC236}">
                <a16:creationId xmlns:a16="http://schemas.microsoft.com/office/drawing/2014/main" id="{E75BE3A7-679B-D120-E86F-083F46FAE6C5}"/>
              </a:ext>
            </a:extLst>
          </p:cNvPr>
          <p:cNvCxnSpPr>
            <a:cxnSpLocks/>
            <a:stCxn id="69" idx="1"/>
            <a:endCxn id="73" idx="2"/>
          </p:cNvCxnSpPr>
          <p:nvPr/>
        </p:nvCxnSpPr>
        <p:spPr>
          <a:xfrm flipH="1" flipV="1">
            <a:off x="5049515"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9" name="直線矢印コネクタ 48">
            <a:extLst>
              <a:ext uri="{FF2B5EF4-FFF2-40B4-BE49-F238E27FC236}">
                <a16:creationId xmlns:a16="http://schemas.microsoft.com/office/drawing/2014/main" id="{BFB69A9F-FB3F-990A-CEDE-44083357649B}"/>
              </a:ext>
            </a:extLst>
          </p:cNvPr>
          <p:cNvCxnSpPr>
            <a:cxnSpLocks/>
            <a:stCxn id="122" idx="3"/>
            <a:endCxn id="73" idx="1"/>
          </p:cNvCxnSpPr>
          <p:nvPr/>
        </p:nvCxnSpPr>
        <p:spPr>
          <a:xfrm>
            <a:off x="4012945" y="3040285"/>
            <a:ext cx="73862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5" name="グループ化 14">
            <a:extLst>
              <a:ext uri="{FF2B5EF4-FFF2-40B4-BE49-F238E27FC236}">
                <a16:creationId xmlns:a16="http://schemas.microsoft.com/office/drawing/2014/main" id="{58868F1D-01F1-DDEB-0A32-A883D094D59F}"/>
              </a:ext>
            </a:extLst>
          </p:cNvPr>
          <p:cNvGrpSpPr/>
          <p:nvPr/>
        </p:nvGrpSpPr>
        <p:grpSpPr>
          <a:xfrm>
            <a:off x="5115691" y="3274658"/>
            <a:ext cx="989415" cy="658846"/>
            <a:chOff x="5115691" y="3274658"/>
            <a:chExt cx="989415" cy="658846"/>
          </a:xfrm>
        </p:grpSpPr>
        <p:pic>
          <p:nvPicPr>
            <p:cNvPr id="45" name="グラフィックス 44" descr="紙 枠線">
              <a:extLst>
                <a:ext uri="{FF2B5EF4-FFF2-40B4-BE49-F238E27FC236}">
                  <a16:creationId xmlns:a16="http://schemas.microsoft.com/office/drawing/2014/main" id="{F4DCEC40-4878-33BF-C260-3D4FEEEE627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47457" y="3391282"/>
              <a:ext cx="307340" cy="307340"/>
            </a:xfrm>
            <a:prstGeom prst="rect">
              <a:avLst/>
            </a:prstGeom>
          </p:spPr>
        </p:pic>
        <p:cxnSp>
          <p:nvCxnSpPr>
            <p:cNvPr id="48" name="直線矢印コネクタ 36">
              <a:extLst>
                <a:ext uri="{FF2B5EF4-FFF2-40B4-BE49-F238E27FC236}">
                  <a16:creationId xmlns:a16="http://schemas.microsoft.com/office/drawing/2014/main" id="{064EAD06-6A7A-767E-8F0A-6044443231B3}"/>
                </a:ext>
              </a:extLst>
            </p:cNvPr>
            <p:cNvCxnSpPr>
              <a:cxnSpLocks/>
            </p:cNvCxnSpPr>
            <p:nvPr/>
          </p:nvCxnSpPr>
          <p:spPr>
            <a:xfrm rot="16200000" flipH="1">
              <a:off x="5162032"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1" name="正方形/長方形 60">
              <a:extLst>
                <a:ext uri="{FF2B5EF4-FFF2-40B4-BE49-F238E27FC236}">
                  <a16:creationId xmlns:a16="http://schemas.microsoft.com/office/drawing/2014/main" id="{935702A9-B769-52C3-1BD9-13C05F68D38C}"/>
                </a:ext>
              </a:extLst>
            </p:cNvPr>
            <p:cNvSpPr/>
            <p:nvPr/>
          </p:nvSpPr>
          <p:spPr>
            <a:xfrm>
              <a:off x="5115691" y="365105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rgbClr val="000000"/>
                  </a:solidFill>
                  <a:latin typeface="+mn-ea"/>
                </a:rPr>
                <a:t>＜標準オプション帳票＞</a:t>
              </a:r>
            </a:p>
            <a:p>
              <a:r>
                <a:rPr kumimoji="1" lang="ja-JP" altLang="en-US" sz="500" b="1" dirty="0">
                  <a:solidFill>
                    <a:srgbClr val="000000"/>
                  </a:solidFill>
                  <a:latin typeface="+mn-ea"/>
                </a:rPr>
                <a:t>申告書発送対象者リスト</a:t>
              </a:r>
            </a:p>
          </p:txBody>
        </p:sp>
      </p:grpSp>
      <p:grpSp>
        <p:nvGrpSpPr>
          <p:cNvPr id="35" name="グループ化 34">
            <a:extLst>
              <a:ext uri="{FF2B5EF4-FFF2-40B4-BE49-F238E27FC236}">
                <a16:creationId xmlns:a16="http://schemas.microsoft.com/office/drawing/2014/main" id="{32EE30D1-C762-00A3-1CC8-43184A21DFD1}"/>
              </a:ext>
            </a:extLst>
          </p:cNvPr>
          <p:cNvGrpSpPr/>
          <p:nvPr/>
        </p:nvGrpSpPr>
        <p:grpSpPr>
          <a:xfrm>
            <a:off x="5193424" y="4892991"/>
            <a:ext cx="752658" cy="404654"/>
            <a:chOff x="5115809" y="4907280"/>
            <a:chExt cx="752658" cy="404654"/>
          </a:xfrm>
        </p:grpSpPr>
        <p:cxnSp>
          <p:nvCxnSpPr>
            <p:cNvPr id="54" name="直線矢印コネクタ 53">
              <a:extLst>
                <a:ext uri="{FF2B5EF4-FFF2-40B4-BE49-F238E27FC236}">
                  <a16:creationId xmlns:a16="http://schemas.microsoft.com/office/drawing/2014/main" id="{AC3DE717-AF38-8C28-8270-FACC91940F0C}"/>
                </a:ext>
              </a:extLst>
            </p:cNvPr>
            <p:cNvCxnSpPr>
              <a:cxnSpLocks/>
            </p:cNvCxnSpPr>
            <p:nvPr/>
          </p:nvCxnSpPr>
          <p:spPr>
            <a:xfrm>
              <a:off x="5115809"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FCC1BD10-458C-09A9-9297-2EB8E0A9D22D}"/>
                </a:ext>
              </a:extLst>
            </p:cNvPr>
            <p:cNvGrpSpPr/>
            <p:nvPr/>
          </p:nvGrpSpPr>
          <p:grpSpPr>
            <a:xfrm>
              <a:off x="5238429" y="5013166"/>
              <a:ext cx="69614" cy="298768"/>
              <a:chOff x="2439407" y="2962964"/>
              <a:chExt cx="69614" cy="428983"/>
            </a:xfrm>
          </p:grpSpPr>
          <p:cxnSp>
            <p:nvCxnSpPr>
              <p:cNvPr id="66" name="直線コネクタ 65">
                <a:extLst>
                  <a:ext uri="{FF2B5EF4-FFF2-40B4-BE49-F238E27FC236}">
                    <a16:creationId xmlns:a16="http://schemas.microsoft.com/office/drawing/2014/main" id="{57271485-A12B-778A-A300-CB2AAC5A185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673C6BED-1320-E665-E20C-EC2E83BF739C}"/>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8" name="直線コネクタ 67">
                <a:extLst>
                  <a:ext uri="{FF2B5EF4-FFF2-40B4-BE49-F238E27FC236}">
                    <a16:creationId xmlns:a16="http://schemas.microsoft.com/office/drawing/2014/main" id="{8C95EA0A-218E-C472-99CE-194845CA3C7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5" name="正方形/長方形 64">
              <a:extLst>
                <a:ext uri="{FF2B5EF4-FFF2-40B4-BE49-F238E27FC236}">
                  <a16:creationId xmlns:a16="http://schemas.microsoft.com/office/drawing/2014/main" id="{F2635957-2F07-68C2-E09E-B9E6778BAEB2}"/>
                </a:ext>
              </a:extLst>
            </p:cNvPr>
            <p:cNvSpPr/>
            <p:nvPr/>
          </p:nvSpPr>
          <p:spPr>
            <a:xfrm>
              <a:off x="5246842"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⑤⑥</a:t>
              </a:r>
              <a:endParaRPr kumimoji="1" lang="en-US" altLang="ja-JP" sz="600" b="1" dirty="0">
                <a:solidFill>
                  <a:schemeClr val="tx1"/>
                </a:solidFill>
                <a:latin typeface="+mn-ea"/>
              </a:endParaRPr>
            </a:p>
          </p:txBody>
        </p:sp>
      </p:grpSp>
      <p:grpSp>
        <p:nvGrpSpPr>
          <p:cNvPr id="5" name="グループ化 4">
            <a:extLst>
              <a:ext uri="{FF2B5EF4-FFF2-40B4-BE49-F238E27FC236}">
                <a16:creationId xmlns:a16="http://schemas.microsoft.com/office/drawing/2014/main" id="{49B4B0A7-F00F-E64A-4CF9-FDACC484E73A}"/>
              </a:ext>
            </a:extLst>
          </p:cNvPr>
          <p:cNvGrpSpPr/>
          <p:nvPr/>
        </p:nvGrpSpPr>
        <p:grpSpPr>
          <a:xfrm>
            <a:off x="3854331" y="3274658"/>
            <a:ext cx="1281979" cy="839137"/>
            <a:chOff x="3854331" y="3274658"/>
            <a:chExt cx="1281979" cy="839137"/>
          </a:xfrm>
        </p:grpSpPr>
        <p:pic>
          <p:nvPicPr>
            <p:cNvPr id="107" name="グラフィックス 106" descr="紙 枠線">
              <a:extLst>
                <a:ext uri="{FF2B5EF4-FFF2-40B4-BE49-F238E27FC236}">
                  <a16:creationId xmlns:a16="http://schemas.microsoft.com/office/drawing/2014/main" id="{E55E34E3-8629-54FC-826D-0714DAFAF8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012945" y="3391282"/>
              <a:ext cx="307340" cy="307340"/>
            </a:xfrm>
            <a:prstGeom prst="rect">
              <a:avLst/>
            </a:prstGeom>
          </p:spPr>
        </p:pic>
        <p:cxnSp>
          <p:nvCxnSpPr>
            <p:cNvPr id="109" name="直線矢印コネクタ 36">
              <a:extLst>
                <a:ext uri="{FF2B5EF4-FFF2-40B4-BE49-F238E27FC236}">
                  <a16:creationId xmlns:a16="http://schemas.microsoft.com/office/drawing/2014/main" id="{F8723E7F-2943-FC5E-1083-6F1F4683DA01}"/>
                </a:ext>
              </a:extLst>
            </p:cNvPr>
            <p:cNvCxnSpPr>
              <a:cxnSpLocks/>
            </p:cNvCxnSpPr>
            <p:nvPr/>
          </p:nvCxnSpPr>
          <p:spPr>
            <a:xfrm rot="16200000" flipH="1">
              <a:off x="3827520"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0" name="正方形/長方形 79">
              <a:extLst>
                <a:ext uri="{FF2B5EF4-FFF2-40B4-BE49-F238E27FC236}">
                  <a16:creationId xmlns:a16="http://schemas.microsoft.com/office/drawing/2014/main" id="{55FBF3A6-9ED0-2B97-2545-D2C23C51BE85}"/>
                </a:ext>
              </a:extLst>
            </p:cNvPr>
            <p:cNvSpPr/>
            <p:nvPr/>
          </p:nvSpPr>
          <p:spPr>
            <a:xfrm>
              <a:off x="3854331" y="3650989"/>
              <a:ext cx="1281979" cy="462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rgbClr val="000000"/>
                  </a:solidFill>
                  <a:latin typeface="+mn-ea"/>
                </a:rPr>
                <a:t>年度切替処理チェックリスト</a:t>
              </a:r>
            </a:p>
            <a:p>
              <a:r>
                <a:rPr kumimoji="1" lang="ja-JP" altLang="en-US" sz="500" b="1" dirty="0">
                  <a:solidFill>
                    <a:srgbClr val="000000"/>
                  </a:solidFill>
                  <a:latin typeface="+mn-ea"/>
                </a:rPr>
                <a:t>同一人物確認リスト</a:t>
              </a:r>
            </a:p>
            <a:p>
              <a:r>
                <a:rPr kumimoji="1" lang="ja-JP" altLang="en-US" sz="500" b="1" dirty="0">
                  <a:solidFill>
                    <a:srgbClr val="000000"/>
                  </a:solidFill>
                  <a:latin typeface="+mn-ea"/>
                </a:rPr>
                <a:t>＜標準オプション帳票＞</a:t>
              </a:r>
              <a:endParaRPr kumimoji="1" lang="en-US" altLang="ja-JP" sz="500" b="1" dirty="0">
                <a:solidFill>
                  <a:srgbClr val="000000"/>
                </a:solidFill>
                <a:latin typeface="+mn-ea"/>
              </a:endParaRPr>
            </a:p>
            <a:p>
              <a:r>
                <a:rPr kumimoji="1" lang="ja-JP" altLang="en-US" sz="500" b="1" dirty="0">
                  <a:solidFill>
                    <a:srgbClr val="000000"/>
                  </a:solidFill>
                  <a:latin typeface="+mn-ea"/>
                </a:rPr>
                <a:t>課税台帳</a:t>
              </a:r>
              <a:r>
                <a:rPr kumimoji="1" lang="en-US" altLang="ja-JP" sz="500" b="1" dirty="0">
                  <a:solidFill>
                    <a:srgbClr val="000000"/>
                  </a:solidFill>
                  <a:latin typeface="+mn-ea"/>
                </a:rPr>
                <a:t>(</a:t>
              </a:r>
              <a:r>
                <a:rPr kumimoji="1" lang="ja-JP" altLang="en-US" sz="500" b="1" dirty="0">
                  <a:solidFill>
                    <a:srgbClr val="000000"/>
                  </a:solidFill>
                  <a:latin typeface="+mn-ea"/>
                </a:rPr>
                <a:t>出力可能</a:t>
              </a:r>
              <a:r>
                <a:rPr kumimoji="1" lang="en-US" altLang="ja-JP" sz="500" b="1" dirty="0">
                  <a:solidFill>
                    <a:srgbClr val="000000"/>
                  </a:solidFill>
                  <a:latin typeface="+mn-ea"/>
                </a:rPr>
                <a:t>)</a:t>
              </a:r>
            </a:p>
          </p:txBody>
        </p:sp>
      </p:grpSp>
      <p:sp>
        <p:nvSpPr>
          <p:cNvPr id="81" name="正方形/長方形 80">
            <a:extLst>
              <a:ext uri="{FF2B5EF4-FFF2-40B4-BE49-F238E27FC236}">
                <a16:creationId xmlns:a16="http://schemas.microsoft.com/office/drawing/2014/main" id="{FFF3D78A-9AE8-1F05-5AB2-3878DC43E22B}"/>
              </a:ext>
            </a:extLst>
          </p:cNvPr>
          <p:cNvSpPr/>
          <p:nvPr/>
        </p:nvSpPr>
        <p:spPr>
          <a:xfrm>
            <a:off x="3278708" y="5171424"/>
            <a:ext cx="872589" cy="55694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zh-TW" altLang="en-US" sz="600" b="1" dirty="0">
                <a:solidFill>
                  <a:schemeClr val="tx1"/>
                </a:solidFill>
                <a:latin typeface="游ゴシック" panose="020B0400000000000000" pitchFamily="50" charset="-128"/>
                <a:ea typeface="游ゴシック" panose="020B0400000000000000" pitchFamily="50" charset="-128"/>
              </a:rPr>
              <a:t>住民記録情報</a:t>
            </a:r>
          </a:p>
          <a:p>
            <a:pPr algn="ctr"/>
            <a:r>
              <a:rPr kumimoji="1" lang="zh-TW" altLang="en-US" sz="600" b="1" dirty="0">
                <a:solidFill>
                  <a:schemeClr val="tx1"/>
                </a:solidFill>
                <a:latin typeface="游ゴシック" panose="020B0400000000000000" pitchFamily="50" charset="-128"/>
                <a:ea typeface="游ゴシック" panose="020B0400000000000000" pitchFamily="50" charset="-128"/>
              </a:rPr>
              <a:t>国民健康保険情報</a:t>
            </a:r>
          </a:p>
          <a:p>
            <a:pPr algn="ctr"/>
            <a:r>
              <a:rPr kumimoji="1" lang="zh-TW" altLang="en-US" sz="600" b="1" dirty="0">
                <a:solidFill>
                  <a:schemeClr val="tx1"/>
                </a:solidFill>
                <a:latin typeface="游ゴシック" panose="020B0400000000000000" pitchFamily="50" charset="-128"/>
                <a:ea typeface="游ゴシック" panose="020B0400000000000000" pitchFamily="50" charset="-128"/>
              </a:rPr>
              <a:t>介護保険情報</a:t>
            </a:r>
          </a:p>
          <a:p>
            <a:pPr algn="ctr"/>
            <a:r>
              <a:rPr kumimoji="1" lang="zh-TW" altLang="en-US" sz="600" b="1" dirty="0">
                <a:solidFill>
                  <a:schemeClr val="tx1"/>
                </a:solidFill>
                <a:latin typeface="游ゴシック" panose="020B0400000000000000" pitchFamily="50" charset="-128"/>
                <a:ea typeface="游ゴシック" panose="020B0400000000000000" pitchFamily="50" charset="-128"/>
              </a:rPr>
              <a:t>生活保護情報</a:t>
            </a:r>
          </a:p>
          <a:p>
            <a:pPr algn="ctr"/>
            <a:r>
              <a:rPr kumimoji="1" lang="zh-TW" altLang="en-US" sz="600" b="1" dirty="0">
                <a:solidFill>
                  <a:schemeClr val="tx1"/>
                </a:solidFill>
                <a:latin typeface="游ゴシック" panose="020B0400000000000000" pitchFamily="50" charset="-128"/>
                <a:ea typeface="游ゴシック" panose="020B0400000000000000" pitchFamily="50" charset="-128"/>
              </a:rPr>
              <a:t>後期高齢者情報</a:t>
            </a:r>
            <a:endParaRPr kumimoji="1" lang="en-US" altLang="zh-TW" sz="600" b="1" dirty="0">
              <a:solidFill>
                <a:schemeClr val="tx1"/>
              </a:solidFill>
              <a:latin typeface="游ゴシック" panose="020B0400000000000000" pitchFamily="50" charset="-128"/>
              <a:ea typeface="游ゴシック" panose="020B0400000000000000" pitchFamily="50" charset="-128"/>
            </a:endParaRPr>
          </a:p>
          <a:p>
            <a:pPr algn="ctr"/>
            <a:r>
              <a:rPr kumimoji="1" lang="zh-TW" altLang="en-US" sz="600" b="1" dirty="0">
                <a:solidFill>
                  <a:schemeClr val="tx1"/>
                </a:solidFill>
                <a:latin typeface="游ゴシック" panose="020B0400000000000000" pitchFamily="50" charset="-128"/>
                <a:ea typeface="游ゴシック" panose="020B0400000000000000" pitchFamily="50" charset="-128"/>
              </a:rPr>
              <a:t>障碍者情報</a:t>
            </a:r>
            <a:endParaRPr kumimoji="1" lang="ja-JP" altLang="en-US" sz="600" b="1" dirty="0">
              <a:solidFill>
                <a:schemeClr val="tx1"/>
              </a:solidFill>
              <a:latin typeface="游ゴシック" panose="020B0400000000000000" pitchFamily="50" charset="-128"/>
              <a:ea typeface="游ゴシック" panose="020B0400000000000000" pitchFamily="50" charset="-128"/>
            </a:endParaRPr>
          </a:p>
        </p:txBody>
      </p:sp>
      <p:grpSp>
        <p:nvGrpSpPr>
          <p:cNvPr id="84" name="グループ化 83">
            <a:extLst>
              <a:ext uri="{FF2B5EF4-FFF2-40B4-BE49-F238E27FC236}">
                <a16:creationId xmlns:a16="http://schemas.microsoft.com/office/drawing/2014/main" id="{DE721E33-CC3C-ED76-6DF1-6C996CE21BD5}"/>
              </a:ext>
            </a:extLst>
          </p:cNvPr>
          <p:cNvGrpSpPr/>
          <p:nvPr/>
        </p:nvGrpSpPr>
        <p:grpSpPr>
          <a:xfrm>
            <a:off x="7578159" y="2887285"/>
            <a:ext cx="306000" cy="306000"/>
            <a:chOff x="547477" y="5946304"/>
            <a:chExt cx="182044" cy="182044"/>
          </a:xfrm>
        </p:grpSpPr>
        <p:sp>
          <p:nvSpPr>
            <p:cNvPr id="85" name="楕円 84">
              <a:extLst>
                <a:ext uri="{FF2B5EF4-FFF2-40B4-BE49-F238E27FC236}">
                  <a16:creationId xmlns:a16="http://schemas.microsoft.com/office/drawing/2014/main" id="{4E4DC197-9E4E-F7C6-BCCF-B72981F13DCA}"/>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86" name="グループ化 85">
              <a:extLst>
                <a:ext uri="{FF2B5EF4-FFF2-40B4-BE49-F238E27FC236}">
                  <a16:creationId xmlns:a16="http://schemas.microsoft.com/office/drawing/2014/main" id="{9706EA15-25E1-74DE-19E7-7274F8F58253}"/>
                </a:ext>
              </a:extLst>
            </p:cNvPr>
            <p:cNvGrpSpPr/>
            <p:nvPr/>
          </p:nvGrpSpPr>
          <p:grpSpPr>
            <a:xfrm>
              <a:off x="572442" y="5996943"/>
              <a:ext cx="132113" cy="80765"/>
              <a:chOff x="2601006" y="3678667"/>
              <a:chExt cx="132113" cy="80765"/>
            </a:xfrm>
          </p:grpSpPr>
          <p:sp>
            <p:nvSpPr>
              <p:cNvPr id="87" name="正方形/長方形 86">
                <a:extLst>
                  <a:ext uri="{FF2B5EF4-FFF2-40B4-BE49-F238E27FC236}">
                    <a16:creationId xmlns:a16="http://schemas.microsoft.com/office/drawing/2014/main" id="{B23D2EF0-433E-DD22-A635-28EDF993D3B5}"/>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8" name="二等辺三角形 87">
                <a:extLst>
                  <a:ext uri="{FF2B5EF4-FFF2-40B4-BE49-F238E27FC236}">
                    <a16:creationId xmlns:a16="http://schemas.microsoft.com/office/drawing/2014/main" id="{1168AB4D-25BA-22CA-8DA2-9A914B9DF8E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9" name="二等辺三角形 88">
                <a:extLst>
                  <a:ext uri="{FF2B5EF4-FFF2-40B4-BE49-F238E27FC236}">
                    <a16:creationId xmlns:a16="http://schemas.microsoft.com/office/drawing/2014/main" id="{DA5A1265-3DC6-16DA-7126-0FFBFD263D77}"/>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90" name="正方形/長方形 89">
                <a:extLst>
                  <a:ext uri="{FF2B5EF4-FFF2-40B4-BE49-F238E27FC236}">
                    <a16:creationId xmlns:a16="http://schemas.microsoft.com/office/drawing/2014/main" id="{B7E7E069-B9BD-5804-BDD2-D2EF87EBB98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Tree>
    <p:extLst>
      <p:ext uri="{BB962C8B-B14F-4D97-AF65-F5344CB8AC3E}">
        <p14:creationId xmlns:p14="http://schemas.microsoft.com/office/powerpoint/2010/main" val="2359646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320AF2-DE73-9F15-8B8D-AD8FDEFD0998}"/>
            </a:ext>
          </a:extLst>
        </p:cNvPr>
        <p:cNvGrpSpPr/>
        <p:nvPr/>
      </p:nvGrpSpPr>
      <p:grpSpPr>
        <a:xfrm>
          <a:off x="0" y="0"/>
          <a:ext cx="0" cy="0"/>
          <a:chOff x="0" y="0"/>
          <a:chExt cx="0" cy="0"/>
        </a:xfrm>
      </p:grpSpPr>
      <p:grpSp>
        <p:nvGrpSpPr>
          <p:cNvPr id="56" name="グループ化 55">
            <a:extLst>
              <a:ext uri="{FF2B5EF4-FFF2-40B4-BE49-F238E27FC236}">
                <a16:creationId xmlns:a16="http://schemas.microsoft.com/office/drawing/2014/main" id="{B65E3E0A-B17B-9CDD-70D6-E4E71CA9A9F0}"/>
              </a:ext>
            </a:extLst>
          </p:cNvPr>
          <p:cNvGrpSpPr/>
          <p:nvPr/>
        </p:nvGrpSpPr>
        <p:grpSpPr>
          <a:xfrm rot="5400000" flipV="1">
            <a:off x="896713" y="1838785"/>
            <a:ext cx="916968" cy="47531"/>
            <a:chOff x="8105504" y="5728204"/>
            <a:chExt cx="916968" cy="47531"/>
          </a:xfrm>
        </p:grpSpPr>
        <p:cxnSp>
          <p:nvCxnSpPr>
            <p:cNvPr id="57" name="直線矢印コネクタ 56">
              <a:extLst>
                <a:ext uri="{FF2B5EF4-FFF2-40B4-BE49-F238E27FC236}">
                  <a16:creationId xmlns:a16="http://schemas.microsoft.com/office/drawing/2014/main" id="{3A3CACEB-6495-D88C-EA6D-87235459AFCE}"/>
                </a:ext>
              </a:extLst>
            </p:cNvPr>
            <p:cNvCxnSpPr>
              <a:cxnSpLocks/>
              <a:stCxn id="58" idx="6"/>
              <a:endCxn id="59" idx="0"/>
            </p:cNvCxnSpPr>
            <p:nvPr/>
          </p:nvCxnSpPr>
          <p:spPr>
            <a:xfrm rot="5400000" flipV="1">
              <a:off x="8587752" y="5317254"/>
              <a:ext cx="3" cy="869436"/>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09A6E3E1-9804-B93E-E6B9-8116D1319238}"/>
                </a:ext>
              </a:extLst>
            </p:cNvPr>
            <p:cNvSpPr/>
            <p:nvPr/>
          </p:nvSpPr>
          <p:spPr>
            <a:xfrm>
              <a:off x="810550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245B1885-2CD6-BD89-2115-1B1ECF597206}"/>
                </a:ext>
              </a:extLst>
            </p:cNvPr>
            <p:cNvSpPr/>
            <p:nvPr/>
          </p:nvSpPr>
          <p:spPr>
            <a:xfrm rot="5400000">
              <a:off x="8963224" y="571603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74" name="グループ化 73">
            <a:extLst>
              <a:ext uri="{FF2B5EF4-FFF2-40B4-BE49-F238E27FC236}">
                <a16:creationId xmlns:a16="http://schemas.microsoft.com/office/drawing/2014/main" id="{3F946B38-5C1E-B7AF-1752-666BB0D4D7C4}"/>
              </a:ext>
            </a:extLst>
          </p:cNvPr>
          <p:cNvGrpSpPr/>
          <p:nvPr/>
        </p:nvGrpSpPr>
        <p:grpSpPr>
          <a:xfrm rot="5400000" flipV="1">
            <a:off x="82886" y="2299442"/>
            <a:ext cx="1838289" cy="47531"/>
            <a:chOff x="8105504" y="5728204"/>
            <a:chExt cx="1838289" cy="47531"/>
          </a:xfrm>
        </p:grpSpPr>
        <p:cxnSp>
          <p:nvCxnSpPr>
            <p:cNvPr id="75" name="直線矢印コネクタ 74">
              <a:extLst>
                <a:ext uri="{FF2B5EF4-FFF2-40B4-BE49-F238E27FC236}">
                  <a16:creationId xmlns:a16="http://schemas.microsoft.com/office/drawing/2014/main" id="{D7F81FA8-D5BA-9E61-830F-228531BB0E22}"/>
                </a:ext>
              </a:extLst>
            </p:cNvPr>
            <p:cNvCxnSpPr>
              <a:cxnSpLocks/>
              <a:stCxn id="76" idx="6"/>
              <a:endCxn id="77" idx="0"/>
            </p:cNvCxnSpPr>
            <p:nvPr/>
          </p:nvCxnSpPr>
          <p:spPr>
            <a:xfrm rot="5400000" flipV="1">
              <a:off x="9048414" y="4856591"/>
              <a:ext cx="0" cy="179075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76" name="楕円 75">
              <a:extLst>
                <a:ext uri="{FF2B5EF4-FFF2-40B4-BE49-F238E27FC236}">
                  <a16:creationId xmlns:a16="http://schemas.microsoft.com/office/drawing/2014/main" id="{DF196672-6FDD-8C7A-334B-282D9694E667}"/>
                </a:ext>
              </a:extLst>
            </p:cNvPr>
            <p:cNvSpPr/>
            <p:nvPr/>
          </p:nvSpPr>
          <p:spPr>
            <a:xfrm>
              <a:off x="810550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7" name="二等辺三角形 76">
              <a:extLst>
                <a:ext uri="{FF2B5EF4-FFF2-40B4-BE49-F238E27FC236}">
                  <a16:creationId xmlns:a16="http://schemas.microsoft.com/office/drawing/2014/main" id="{B9A5DC79-B7D9-A528-9F0D-972BE44B6160}"/>
                </a:ext>
              </a:extLst>
            </p:cNvPr>
            <p:cNvSpPr/>
            <p:nvPr/>
          </p:nvSpPr>
          <p:spPr>
            <a:xfrm rot="5400000">
              <a:off x="9884546" y="571603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47343F50-54A1-9D2F-ACF5-B22EBB440A7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9E92A7E6-55E3-79A1-E795-943F1149212A}"/>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8358E716-D03E-ADAD-D1F9-B2401DACE70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B6883EF0-491D-92D5-2F04-260650824897}"/>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B2D95A54-1A97-5525-3778-B6CFF84CD74B}"/>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E1599E25-4D03-A821-FA2F-F8EA4C5BA653}"/>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AC6F718-CD28-D080-7F55-A9612E0DC611}"/>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tIns="64800" rtlCol="0" anchor="ctr" anchorCtr="0"/>
            <a:lstStyle/>
            <a:p>
              <a:pPr algn="ctr"/>
              <a:r>
                <a:rPr kumimoji="1" lang="ja-JP" altLang="en-US" sz="1000" b="1" dirty="0">
                  <a:solidFill>
                    <a:schemeClr val="tx1"/>
                  </a:solidFill>
                  <a:latin typeface="+mn-ea"/>
                </a:rPr>
                <a:t>定期課税資料入力</a:t>
              </a:r>
              <a:endParaRPr kumimoji="1" lang="en-US" altLang="ja-JP" sz="1000" b="1" dirty="0">
                <a:solidFill>
                  <a:schemeClr val="tx1"/>
                </a:solidFill>
                <a:latin typeface="+mn-ea"/>
              </a:endParaRPr>
            </a:p>
            <a:p>
              <a:pPr algn="ctr"/>
              <a:r>
                <a:rPr kumimoji="1" lang="en-US" altLang="ja-JP" sz="1000" b="1" dirty="0">
                  <a:solidFill>
                    <a:schemeClr val="tx1"/>
                  </a:solidFill>
                  <a:latin typeface="+mn-ea"/>
                </a:rPr>
                <a:t>(</a:t>
              </a:r>
              <a:r>
                <a:rPr kumimoji="1" lang="ja-JP" altLang="en-US" sz="1000" b="1" dirty="0">
                  <a:solidFill>
                    <a:schemeClr val="tx1"/>
                  </a:solidFill>
                  <a:latin typeface="+mn-ea"/>
                </a:rPr>
                <a:t>特別徴収、市民税・確定申告書、年金支払情報</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765A755B-4E00-780F-7C32-8C4C6ACD4274}"/>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当初課税準備</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C6A0B8DD-D940-573F-7C4D-50645154838F}"/>
              </a:ext>
            </a:extLst>
          </p:cNvPr>
          <p:cNvGrpSpPr/>
          <p:nvPr/>
        </p:nvGrpSpPr>
        <p:grpSpPr>
          <a:xfrm>
            <a:off x="320044" y="1889571"/>
            <a:ext cx="8488419" cy="2704332"/>
            <a:chOff x="4383024" y="977900"/>
            <a:chExt cx="8480719" cy="447033"/>
          </a:xfrm>
        </p:grpSpPr>
        <p:sp>
          <p:nvSpPr>
            <p:cNvPr id="17" name="正方形/長方形 16">
              <a:extLst>
                <a:ext uri="{FF2B5EF4-FFF2-40B4-BE49-F238E27FC236}">
                  <a16:creationId xmlns:a16="http://schemas.microsoft.com/office/drawing/2014/main" id="{43B0C53E-F79B-B710-AA8A-8DA683CD4521}"/>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D1D68606-339E-0FAA-3201-099DB0B8245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2C32C8FB-1260-6A1A-5657-2A639C470981}"/>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4</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A1188187-3CBA-0A44-7C1C-4276417C1A64}"/>
              </a:ext>
            </a:extLst>
          </p:cNvPr>
          <p:cNvSpPr/>
          <p:nvPr/>
        </p:nvSpPr>
        <p:spPr>
          <a:xfrm>
            <a:off x="600332" y="3560832"/>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a:p>
            <a:pPr algn="ctr"/>
            <a:r>
              <a:rPr kumimoji="1" lang="en-US" altLang="ja-JP" sz="600" b="1" dirty="0">
                <a:solidFill>
                  <a:schemeClr val="tx1"/>
                </a:solidFill>
                <a:latin typeface="+mn-ea"/>
              </a:rPr>
              <a:t>(</a:t>
            </a:r>
            <a:r>
              <a:rPr kumimoji="1" lang="ja-JP" altLang="en-US" sz="600" b="1" dirty="0">
                <a:solidFill>
                  <a:schemeClr val="tx1"/>
                </a:solidFill>
                <a:latin typeface="+mn-ea"/>
              </a:rPr>
              <a:t>電子申告</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102" name="グループ化 101">
            <a:extLst>
              <a:ext uri="{FF2B5EF4-FFF2-40B4-BE49-F238E27FC236}">
                <a16:creationId xmlns:a16="http://schemas.microsoft.com/office/drawing/2014/main" id="{1B16D25D-8A97-272C-CBEA-52F94B966822}"/>
              </a:ext>
            </a:extLst>
          </p:cNvPr>
          <p:cNvGrpSpPr/>
          <p:nvPr/>
        </p:nvGrpSpPr>
        <p:grpSpPr>
          <a:xfrm>
            <a:off x="3359576" y="2254380"/>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A26605B4-FB47-D91A-315D-23C2F54D70B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7D531463-BBD7-88E2-2C23-16BCC40D424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申告情報の入力</a:t>
              </a:r>
            </a:p>
          </p:txBody>
        </p:sp>
      </p:grpSp>
      <p:cxnSp>
        <p:nvCxnSpPr>
          <p:cNvPr id="33" name="直線矢印コネクタ 32">
            <a:extLst>
              <a:ext uri="{FF2B5EF4-FFF2-40B4-BE49-F238E27FC236}">
                <a16:creationId xmlns:a16="http://schemas.microsoft.com/office/drawing/2014/main" id="{11773E97-295F-AEC7-2F61-F1E2112CCE27}"/>
              </a:ext>
            </a:extLst>
          </p:cNvPr>
          <p:cNvCxnSpPr>
            <a:cxnSpLocks/>
            <a:stCxn id="22" idx="2"/>
            <a:endCxn id="118" idx="1"/>
          </p:cNvCxnSpPr>
          <p:nvPr/>
        </p:nvCxnSpPr>
        <p:spPr>
          <a:xfrm>
            <a:off x="3657518" y="2723130"/>
            <a:ext cx="1299" cy="207872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88718065-AE63-4FBB-8C21-5A4966876FC2}"/>
              </a:ext>
            </a:extLst>
          </p:cNvPr>
          <p:cNvCxnSpPr>
            <a:cxnSpLocks/>
            <a:stCxn id="40" idx="6"/>
            <a:endCxn id="97" idx="1"/>
          </p:cNvCxnSpPr>
          <p:nvPr/>
        </p:nvCxnSpPr>
        <p:spPr>
          <a:xfrm>
            <a:off x="1508197" y="2488755"/>
            <a:ext cx="29400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78" name="グループ化 277">
            <a:extLst>
              <a:ext uri="{FF2B5EF4-FFF2-40B4-BE49-F238E27FC236}">
                <a16:creationId xmlns:a16="http://schemas.microsoft.com/office/drawing/2014/main" id="{3BBFA081-DD55-6471-47CF-B553E0D3E0FC}"/>
              </a:ext>
            </a:extLst>
          </p:cNvPr>
          <p:cNvGrpSpPr/>
          <p:nvPr/>
        </p:nvGrpSpPr>
        <p:grpSpPr>
          <a:xfrm>
            <a:off x="6615900" y="3326457"/>
            <a:ext cx="595884" cy="468750"/>
            <a:chOff x="6615900" y="3043528"/>
            <a:chExt cx="595884" cy="468750"/>
          </a:xfrm>
        </p:grpSpPr>
        <p:pic>
          <p:nvPicPr>
            <p:cNvPr id="140" name="グラフィックス 139" descr="ユーザー 枠線">
              <a:extLst>
                <a:ext uri="{FF2B5EF4-FFF2-40B4-BE49-F238E27FC236}">
                  <a16:creationId xmlns:a16="http://schemas.microsoft.com/office/drawing/2014/main" id="{F12CF2DA-FC9A-2F6A-1E36-071A777C894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141" name="四角形: 角を丸くする 140">
              <a:extLst>
                <a:ext uri="{FF2B5EF4-FFF2-40B4-BE49-F238E27FC236}">
                  <a16:creationId xmlns:a16="http://schemas.microsoft.com/office/drawing/2014/main" id="{7AF00E5F-5137-5C82-AA86-09E45A857669}"/>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エラー・アラート</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修正</a:t>
              </a:r>
              <a:endParaRPr kumimoji="1" lang="en-US" altLang="ja-JP" sz="500" b="1" dirty="0">
                <a:solidFill>
                  <a:srgbClr val="000000"/>
                </a:solidFill>
                <a:latin typeface="+mn-ea"/>
              </a:endParaRPr>
            </a:p>
          </p:txBody>
        </p:sp>
      </p:grpSp>
      <p:cxnSp>
        <p:nvCxnSpPr>
          <p:cNvPr id="127" name="直線矢印コネクタ 126">
            <a:extLst>
              <a:ext uri="{FF2B5EF4-FFF2-40B4-BE49-F238E27FC236}">
                <a16:creationId xmlns:a16="http://schemas.microsoft.com/office/drawing/2014/main" id="{3C9B0578-C17C-9967-8411-A83D3E36A7F5}"/>
              </a:ext>
            </a:extLst>
          </p:cNvPr>
          <p:cNvCxnSpPr>
            <a:cxnSpLocks/>
            <a:stCxn id="141" idx="2"/>
            <a:endCxn id="137" idx="1"/>
          </p:cNvCxnSpPr>
          <p:nvPr/>
        </p:nvCxnSpPr>
        <p:spPr>
          <a:xfrm>
            <a:off x="6913842" y="3795207"/>
            <a:ext cx="1299" cy="44308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29" name="直線矢印コネクタ 128">
            <a:extLst>
              <a:ext uri="{FF2B5EF4-FFF2-40B4-BE49-F238E27FC236}">
                <a16:creationId xmlns:a16="http://schemas.microsoft.com/office/drawing/2014/main" id="{80ADBFE3-EBB3-F66D-22CF-80C82259BFAC}"/>
              </a:ext>
            </a:extLst>
          </p:cNvPr>
          <p:cNvCxnSpPr>
            <a:cxnSpLocks/>
            <a:stCxn id="45" idx="2"/>
            <a:endCxn id="141" idx="1"/>
          </p:cNvCxnSpPr>
          <p:nvPr/>
        </p:nvCxnSpPr>
        <p:spPr>
          <a:xfrm rot="16200000" flipH="1">
            <a:off x="6094556" y="3039487"/>
            <a:ext cx="931219" cy="111470"/>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63E7E822-1193-1354-365D-D3D134EB5762}"/>
              </a:ext>
            </a:extLst>
          </p:cNvPr>
          <p:cNvGrpSpPr/>
          <p:nvPr/>
        </p:nvGrpSpPr>
        <p:grpSpPr>
          <a:xfrm>
            <a:off x="6626024" y="4238288"/>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33A0968D-AE0F-00A6-C4D3-D72CD5ECBC84}"/>
                </a:ext>
              </a:extLst>
            </p:cNvPr>
            <p:cNvSpPr/>
            <p:nvPr/>
          </p:nvSpPr>
          <p:spPr>
            <a:xfrm>
              <a:off x="5276219" y="5435536"/>
              <a:ext cx="437220" cy="345439"/>
            </a:xfrm>
            <a:prstGeom prst="flowChartMagneticDisk">
              <a:avLst/>
            </a:prstGeom>
            <a:solidFill>
              <a:schemeClr val="bg1"/>
            </a:solid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highlight>
                    <a:srgbClr val="FFFFFF"/>
                  </a:highlight>
                  <a:latin typeface="+mn-ea"/>
                </a:rPr>
                <a:t>個人住民税</a:t>
              </a:r>
              <a:endParaRPr kumimoji="1" lang="en-US" altLang="ja-JP" sz="500" b="1" dirty="0">
                <a:solidFill>
                  <a:srgbClr val="000000"/>
                </a:solidFill>
                <a:highlight>
                  <a:srgbClr val="FFFFFF"/>
                </a:highlight>
                <a:latin typeface="+mn-ea"/>
              </a:endParaRPr>
            </a:p>
            <a:p>
              <a:pPr algn="ctr"/>
              <a:r>
                <a:rPr kumimoji="1" lang="ja-JP" altLang="en-US" sz="500" b="1" dirty="0">
                  <a:solidFill>
                    <a:srgbClr val="000000"/>
                  </a:solidFill>
                  <a:highlight>
                    <a:srgbClr val="FFFFFF"/>
                  </a:highlight>
                  <a:latin typeface="+mn-ea"/>
                </a:rPr>
                <a:t>システム</a:t>
              </a:r>
            </a:p>
          </p:txBody>
        </p:sp>
        <p:sp>
          <p:nvSpPr>
            <p:cNvPr id="138" name="円弧 137">
              <a:extLst>
                <a:ext uri="{FF2B5EF4-FFF2-40B4-BE49-F238E27FC236}">
                  <a16:creationId xmlns:a16="http://schemas.microsoft.com/office/drawing/2014/main" id="{687B3CE9-0401-0663-7786-86049461669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2A071195-75E7-7235-87DB-257775E91CE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4" name="グループ化 63">
            <a:extLst>
              <a:ext uri="{FF2B5EF4-FFF2-40B4-BE49-F238E27FC236}">
                <a16:creationId xmlns:a16="http://schemas.microsoft.com/office/drawing/2014/main" id="{41AFC5CD-61E7-00FF-1C19-D05BB7FC6E7C}"/>
              </a:ext>
            </a:extLst>
          </p:cNvPr>
          <p:cNvGrpSpPr/>
          <p:nvPr/>
        </p:nvGrpSpPr>
        <p:grpSpPr>
          <a:xfrm>
            <a:off x="7155665" y="4331236"/>
            <a:ext cx="728752" cy="350256"/>
            <a:chOff x="6996645" y="4581179"/>
            <a:chExt cx="728752" cy="350256"/>
          </a:xfrm>
        </p:grpSpPr>
        <p:cxnSp>
          <p:nvCxnSpPr>
            <p:cNvPr id="130" name="直線矢印コネクタ 129">
              <a:extLst>
                <a:ext uri="{FF2B5EF4-FFF2-40B4-BE49-F238E27FC236}">
                  <a16:creationId xmlns:a16="http://schemas.microsoft.com/office/drawing/2014/main" id="{F4735AD1-FEBB-EE0B-84B0-479378F4CFC1}"/>
                </a:ext>
              </a:extLst>
            </p:cNvPr>
            <p:cNvCxnSpPr>
              <a:cxnSpLocks/>
            </p:cNvCxnSpPr>
            <p:nvPr/>
          </p:nvCxnSpPr>
          <p:spPr>
            <a:xfrm>
              <a:off x="6996645" y="4581179"/>
              <a:ext cx="107257" cy="200872"/>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8995C42A-786B-F8EA-687E-9F3B0DA17C9D}"/>
                </a:ext>
              </a:extLst>
            </p:cNvPr>
            <p:cNvGrpSpPr/>
            <p:nvPr/>
          </p:nvGrpSpPr>
          <p:grpSpPr>
            <a:xfrm>
              <a:off x="7103902" y="4632667"/>
              <a:ext cx="69614" cy="298768"/>
              <a:chOff x="2439407" y="2962964"/>
              <a:chExt cx="69614" cy="428983"/>
            </a:xfrm>
          </p:grpSpPr>
          <p:cxnSp>
            <p:nvCxnSpPr>
              <p:cNvPr id="134" name="直線コネクタ 133">
                <a:extLst>
                  <a:ext uri="{FF2B5EF4-FFF2-40B4-BE49-F238E27FC236}">
                    <a16:creationId xmlns:a16="http://schemas.microsoft.com/office/drawing/2014/main" id="{CBA39670-35DD-FBC9-D134-12F4FF02598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33F24540-D79D-2A64-8312-6AFE918AD6B3}"/>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6" name="直線コネクタ 135">
                <a:extLst>
                  <a:ext uri="{FF2B5EF4-FFF2-40B4-BE49-F238E27FC236}">
                    <a16:creationId xmlns:a16="http://schemas.microsoft.com/office/drawing/2014/main" id="{1476F1F9-DB66-77B2-BE5D-BA276BE5647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3" name="正方形/長方形 132">
              <a:extLst>
                <a:ext uri="{FF2B5EF4-FFF2-40B4-BE49-F238E27FC236}">
                  <a16:creationId xmlns:a16="http://schemas.microsoft.com/office/drawing/2014/main" id="{9D9030C5-D2C1-7FAC-AFE8-79FED184D667}"/>
                </a:ext>
              </a:extLst>
            </p:cNvPr>
            <p:cNvSpPr/>
            <p:nvPr/>
          </p:nvSpPr>
          <p:spPr>
            <a:xfrm>
              <a:off x="7103772" y="464016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highlight>
                    <a:srgbClr val="FFFFFF"/>
                  </a:highlight>
                  <a:latin typeface="+mn-ea"/>
                </a:rPr>
                <a:t>⑪</a:t>
              </a:r>
            </a:p>
          </p:txBody>
        </p:sp>
      </p:grpSp>
      <p:sp>
        <p:nvSpPr>
          <p:cNvPr id="150" name="正方形/長方形 149">
            <a:extLst>
              <a:ext uri="{FF2B5EF4-FFF2-40B4-BE49-F238E27FC236}">
                <a16:creationId xmlns:a16="http://schemas.microsoft.com/office/drawing/2014/main" id="{238C40A3-907C-47A9-F8D2-BB8E83BF9C7F}"/>
              </a:ext>
            </a:extLst>
          </p:cNvPr>
          <p:cNvSpPr/>
          <p:nvPr/>
        </p:nvSpPr>
        <p:spPr>
          <a:xfrm>
            <a:off x="7966262" y="265463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1" name="正方形/長方形 150">
            <a:extLst>
              <a:ext uri="{FF2B5EF4-FFF2-40B4-BE49-F238E27FC236}">
                <a16:creationId xmlns:a16="http://schemas.microsoft.com/office/drawing/2014/main" id="{731E0745-2A14-9D8C-2C68-DA8BEB8D1B29}"/>
              </a:ext>
            </a:extLst>
          </p:cNvPr>
          <p:cNvSpPr/>
          <p:nvPr/>
        </p:nvSpPr>
        <p:spPr>
          <a:xfrm>
            <a:off x="1104637" y="1968590"/>
            <a:ext cx="501120"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申告</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19" name="グループ化 18">
            <a:extLst>
              <a:ext uri="{FF2B5EF4-FFF2-40B4-BE49-F238E27FC236}">
                <a16:creationId xmlns:a16="http://schemas.microsoft.com/office/drawing/2014/main" id="{3DE43FD1-631A-A0AE-69D4-A03D107F596C}"/>
              </a:ext>
            </a:extLst>
          </p:cNvPr>
          <p:cNvGrpSpPr/>
          <p:nvPr/>
        </p:nvGrpSpPr>
        <p:grpSpPr>
          <a:xfrm>
            <a:off x="1297568" y="1511903"/>
            <a:ext cx="989415" cy="442731"/>
            <a:chOff x="1297568" y="1511903"/>
            <a:chExt cx="989415" cy="442731"/>
          </a:xfrm>
        </p:grpSpPr>
        <p:pic>
          <p:nvPicPr>
            <p:cNvPr id="32" name="グラフィックス 31" descr="紙 枠線">
              <a:extLst>
                <a:ext uri="{FF2B5EF4-FFF2-40B4-BE49-F238E27FC236}">
                  <a16:creationId xmlns:a16="http://schemas.microsoft.com/office/drawing/2014/main" id="{BB69D1CE-F04E-F3E3-8D56-EB8CDA8C21F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661809" y="1511903"/>
              <a:ext cx="260934" cy="260934"/>
            </a:xfrm>
            <a:prstGeom prst="rect">
              <a:avLst/>
            </a:prstGeom>
          </p:spPr>
        </p:pic>
        <p:sp>
          <p:nvSpPr>
            <p:cNvPr id="152" name="正方形/長方形 151">
              <a:extLst>
                <a:ext uri="{FF2B5EF4-FFF2-40B4-BE49-F238E27FC236}">
                  <a16:creationId xmlns:a16="http://schemas.microsoft.com/office/drawing/2014/main" id="{81C39267-B3BD-8CBC-CBC0-1C86FA31E25E}"/>
                </a:ext>
              </a:extLst>
            </p:cNvPr>
            <p:cNvSpPr/>
            <p:nvPr/>
          </p:nvSpPr>
          <p:spPr>
            <a:xfrm>
              <a:off x="1297568" y="16721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各種申告書</a:t>
              </a:r>
              <a:r>
                <a:rPr kumimoji="1" lang="en-US" altLang="ja-JP" sz="500" b="1" dirty="0">
                  <a:solidFill>
                    <a:srgbClr val="000000"/>
                  </a:solidFill>
                  <a:latin typeface="+mn-ea"/>
                </a:rPr>
                <a:t>(</a:t>
              </a:r>
              <a:r>
                <a:rPr kumimoji="1" lang="ja-JP" altLang="en-US" sz="500" b="1" dirty="0">
                  <a:solidFill>
                    <a:srgbClr val="000000"/>
                  </a:solidFill>
                  <a:latin typeface="+mn-ea"/>
                </a:rPr>
                <a:t>紙</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cxnSp>
          <p:nvCxnSpPr>
            <p:cNvPr id="155" name="直線矢印コネクタ 154">
              <a:extLst>
                <a:ext uri="{FF2B5EF4-FFF2-40B4-BE49-F238E27FC236}">
                  <a16:creationId xmlns:a16="http://schemas.microsoft.com/office/drawing/2014/main" id="{F1019C20-C585-AF83-59BB-A52B4DE0F418}"/>
                </a:ext>
              </a:extLst>
            </p:cNvPr>
            <p:cNvCxnSpPr>
              <a:cxnSpLocks/>
              <a:endCxn id="32" idx="1"/>
            </p:cNvCxnSpPr>
            <p:nvPr/>
          </p:nvCxnSpPr>
          <p:spPr>
            <a:xfrm>
              <a:off x="1363980" y="1642370"/>
              <a:ext cx="29782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sp>
        <p:nvSpPr>
          <p:cNvPr id="159" name="正方形/長方形 158">
            <a:extLst>
              <a:ext uri="{FF2B5EF4-FFF2-40B4-BE49-F238E27FC236}">
                <a16:creationId xmlns:a16="http://schemas.microsoft.com/office/drawing/2014/main" id="{A6C7F23F-CCF3-C27C-4718-18F388D2C773}"/>
              </a:ext>
            </a:extLst>
          </p:cNvPr>
          <p:cNvSpPr/>
          <p:nvPr/>
        </p:nvSpPr>
        <p:spPr>
          <a:xfrm>
            <a:off x="6758568" y="5008692"/>
            <a:ext cx="2053792" cy="1444157"/>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mn-ea"/>
              </a:rPr>
              <a:t>【</a:t>
            </a:r>
            <a:r>
              <a:rPr kumimoji="1" lang="ja-JP" altLang="en-US" sz="500" b="1" dirty="0">
                <a:solidFill>
                  <a:srgbClr val="000000"/>
                </a:solidFill>
                <a:latin typeface="+mn-ea"/>
              </a:rPr>
              <a:t>コメント</a:t>
            </a:r>
            <a:r>
              <a:rPr kumimoji="1" lang="en-US" altLang="ja-JP" sz="500" b="1" dirty="0">
                <a:solidFill>
                  <a:srgbClr val="000000"/>
                </a:solidFill>
                <a:latin typeface="+mn-ea"/>
              </a:rPr>
              <a:t>】</a:t>
            </a:r>
            <a:r>
              <a:rPr kumimoji="1" lang="ja-JP" altLang="en-US" sz="500" b="1" dirty="0">
                <a:solidFill>
                  <a:srgbClr val="000000"/>
                </a:solidFill>
                <a:latin typeface="+mn-ea"/>
              </a:rPr>
              <a:t>該当する機能要件</a:t>
            </a:r>
            <a:endParaRPr kumimoji="1" lang="en-US" altLang="ja-JP" sz="500" b="1" dirty="0">
              <a:solidFill>
                <a:srgbClr val="000000"/>
              </a:solidFill>
              <a:latin typeface="+mn-ea"/>
            </a:endParaRPr>
          </a:p>
          <a:p>
            <a:r>
              <a:rPr kumimoji="1" lang="ja-JP" altLang="en-US" sz="500" b="1" dirty="0">
                <a:solidFill>
                  <a:srgbClr val="000000"/>
                </a:solidFill>
                <a:latin typeface="+mn-ea"/>
              </a:rPr>
              <a:t>①</a:t>
            </a:r>
            <a:r>
              <a:rPr kumimoji="1" lang="en-US" altLang="ja-JP" sz="500" b="1" dirty="0">
                <a:solidFill>
                  <a:srgbClr val="000000"/>
                </a:solidFill>
                <a:latin typeface="+mn-ea"/>
              </a:rPr>
              <a:t>1.4.1</a:t>
            </a:r>
            <a:r>
              <a:rPr kumimoji="1" lang="ja-JP" altLang="en-US" sz="500" b="1" dirty="0">
                <a:solidFill>
                  <a:srgbClr val="000000"/>
                </a:solidFill>
                <a:latin typeface="+mn-ea"/>
              </a:rPr>
              <a:t>～</a:t>
            </a:r>
            <a:r>
              <a:rPr kumimoji="1" lang="en-US" altLang="ja-JP" sz="500" b="1" dirty="0">
                <a:solidFill>
                  <a:srgbClr val="000000"/>
                </a:solidFill>
                <a:latin typeface="+mn-ea"/>
              </a:rPr>
              <a:t>1.4.6</a:t>
            </a:r>
            <a:r>
              <a:rPr kumimoji="1" lang="ja-JP" altLang="en-US" sz="500" b="1" dirty="0">
                <a:solidFill>
                  <a:srgbClr val="000000"/>
                </a:solidFill>
                <a:latin typeface="+mn-ea"/>
              </a:rPr>
              <a:t>　各種資料登録</a:t>
            </a:r>
          </a:p>
          <a:p>
            <a:r>
              <a:rPr kumimoji="1" lang="ja-JP" altLang="en-US" sz="500" b="1" dirty="0">
                <a:solidFill>
                  <a:srgbClr val="000000"/>
                </a:solidFill>
                <a:latin typeface="+mn-ea"/>
              </a:rPr>
              <a:t>②</a:t>
            </a:r>
            <a:endParaRPr kumimoji="1" lang="en-US" altLang="ja-JP" sz="500" b="1" dirty="0">
              <a:solidFill>
                <a:srgbClr val="000000"/>
              </a:solidFill>
              <a:latin typeface="+mn-ea"/>
            </a:endParaRPr>
          </a:p>
          <a:p>
            <a:r>
              <a:rPr kumimoji="1" lang="en-US" altLang="ja-JP" sz="500" b="1" dirty="0">
                <a:solidFill>
                  <a:srgbClr val="000000"/>
                </a:solidFill>
                <a:latin typeface="+mn-ea"/>
              </a:rPr>
              <a:t>1.4.7.1</a:t>
            </a:r>
            <a:r>
              <a:rPr kumimoji="1" lang="ja-JP" altLang="en-US" sz="500" b="1" dirty="0">
                <a:solidFill>
                  <a:srgbClr val="000000"/>
                </a:solidFill>
                <a:latin typeface="+mn-ea"/>
              </a:rPr>
              <a:t>　確定申告書データ登録</a:t>
            </a:r>
          </a:p>
          <a:p>
            <a:r>
              <a:rPr kumimoji="1" lang="en-US" altLang="ja-JP" sz="500" b="1" dirty="0">
                <a:solidFill>
                  <a:srgbClr val="0066CC"/>
                </a:solidFill>
                <a:latin typeface="+mn-ea"/>
              </a:rPr>
              <a:t>1.4.7.2</a:t>
            </a:r>
            <a:r>
              <a:rPr kumimoji="1" lang="ja-JP" altLang="en-US" sz="500" b="1" dirty="0">
                <a:solidFill>
                  <a:srgbClr val="0066CC"/>
                </a:solidFill>
                <a:latin typeface="+mn-ea"/>
              </a:rPr>
              <a:t>～</a:t>
            </a:r>
            <a:r>
              <a:rPr kumimoji="1" lang="en-US" altLang="ja-JP" sz="500" b="1" dirty="0">
                <a:solidFill>
                  <a:srgbClr val="0066CC"/>
                </a:solidFill>
                <a:latin typeface="+mn-ea"/>
              </a:rPr>
              <a:t>1.4.7.3</a:t>
            </a:r>
            <a:r>
              <a:rPr kumimoji="1" lang="ja-JP" altLang="en-US" sz="500" b="1" dirty="0">
                <a:solidFill>
                  <a:srgbClr val="0066CC"/>
                </a:solidFill>
                <a:latin typeface="+mn-ea"/>
              </a:rPr>
              <a:t>　確定申告書データ登録</a:t>
            </a:r>
          </a:p>
          <a:p>
            <a:r>
              <a:rPr kumimoji="1" lang="en-US" altLang="ja-JP" sz="500" b="1" dirty="0">
                <a:solidFill>
                  <a:srgbClr val="000000"/>
                </a:solidFill>
                <a:latin typeface="+mn-ea"/>
              </a:rPr>
              <a:t>1.4.8</a:t>
            </a:r>
            <a:r>
              <a:rPr kumimoji="1" lang="ja-JP" altLang="en-US" sz="500" b="1" dirty="0">
                <a:solidFill>
                  <a:srgbClr val="000000"/>
                </a:solidFill>
                <a:latin typeface="+mn-ea"/>
              </a:rPr>
              <a:t>　確定申告書データ登録</a:t>
            </a:r>
          </a:p>
          <a:p>
            <a:r>
              <a:rPr kumimoji="1" lang="ja-JP" altLang="en-US" sz="500" b="1" dirty="0">
                <a:solidFill>
                  <a:srgbClr val="000000"/>
                </a:solidFill>
                <a:latin typeface="+mn-ea"/>
              </a:rPr>
              <a:t>③</a:t>
            </a:r>
            <a:endParaRPr kumimoji="1" lang="en-US" altLang="ja-JP" sz="500" b="1" dirty="0">
              <a:solidFill>
                <a:srgbClr val="000000"/>
              </a:solidFill>
              <a:latin typeface="+mn-ea"/>
            </a:endParaRPr>
          </a:p>
          <a:p>
            <a:r>
              <a:rPr kumimoji="1" lang="en-US" altLang="ja-JP" sz="500" b="1" dirty="0">
                <a:solidFill>
                  <a:srgbClr val="0066CC"/>
                </a:solidFill>
                <a:latin typeface="+mn-ea"/>
              </a:rPr>
              <a:t>1.4.9</a:t>
            </a:r>
            <a:r>
              <a:rPr kumimoji="1" lang="ja-JP" altLang="en-US" sz="500" b="1" dirty="0">
                <a:solidFill>
                  <a:srgbClr val="0066CC"/>
                </a:solidFill>
                <a:latin typeface="+mn-ea"/>
              </a:rPr>
              <a:t>　専従者情報登録</a:t>
            </a:r>
          </a:p>
          <a:p>
            <a:r>
              <a:rPr kumimoji="1" lang="en-US" altLang="ja-JP" sz="500" b="1" dirty="0">
                <a:solidFill>
                  <a:srgbClr val="000000"/>
                </a:solidFill>
                <a:latin typeface="+mn-ea"/>
              </a:rPr>
              <a:t>1.4.10</a:t>
            </a:r>
            <a:r>
              <a:rPr kumimoji="1" lang="ja-JP" altLang="en-US" sz="500" b="1" dirty="0">
                <a:solidFill>
                  <a:srgbClr val="000000"/>
                </a:solidFill>
                <a:latin typeface="+mn-ea"/>
              </a:rPr>
              <a:t>～</a:t>
            </a:r>
            <a:r>
              <a:rPr kumimoji="1" lang="en-US" altLang="ja-JP" sz="500" b="1" dirty="0">
                <a:solidFill>
                  <a:srgbClr val="000000"/>
                </a:solidFill>
                <a:latin typeface="+mn-ea"/>
              </a:rPr>
              <a:t>1.4.15</a:t>
            </a:r>
            <a:r>
              <a:rPr kumimoji="1" lang="ja-JP" altLang="en-US" sz="500" b="1" dirty="0">
                <a:solidFill>
                  <a:srgbClr val="000000"/>
                </a:solidFill>
                <a:latin typeface="+mn-ea"/>
              </a:rPr>
              <a:t>　専従者情報登録</a:t>
            </a:r>
          </a:p>
          <a:p>
            <a:r>
              <a:rPr kumimoji="1" lang="ja-JP" altLang="en-US" sz="500" b="1" dirty="0">
                <a:solidFill>
                  <a:srgbClr val="000000"/>
                </a:solidFill>
                <a:latin typeface="+mn-ea"/>
              </a:rPr>
              <a:t>④</a:t>
            </a:r>
            <a:r>
              <a:rPr kumimoji="1" lang="en-US" altLang="ja-JP" sz="500" b="1" dirty="0">
                <a:solidFill>
                  <a:srgbClr val="000000"/>
                </a:solidFill>
                <a:latin typeface="+mn-ea"/>
              </a:rPr>
              <a:t>1.4.16</a:t>
            </a:r>
            <a:r>
              <a:rPr kumimoji="1" lang="ja-JP" altLang="en-US" sz="500" b="1" dirty="0">
                <a:solidFill>
                  <a:srgbClr val="000000"/>
                </a:solidFill>
                <a:latin typeface="+mn-ea"/>
              </a:rPr>
              <a:t>～</a:t>
            </a:r>
            <a:r>
              <a:rPr kumimoji="1" lang="en-US" altLang="ja-JP" sz="500" b="1" dirty="0">
                <a:solidFill>
                  <a:srgbClr val="000000"/>
                </a:solidFill>
                <a:latin typeface="+mn-ea"/>
              </a:rPr>
              <a:t>1.4.26</a:t>
            </a:r>
            <a:r>
              <a:rPr kumimoji="1" lang="ja-JP" altLang="en-US" sz="500" b="1" dirty="0">
                <a:solidFill>
                  <a:srgbClr val="000000"/>
                </a:solidFill>
                <a:latin typeface="+mn-ea"/>
              </a:rPr>
              <a:t>　電子データ給与支払報告書登録</a:t>
            </a:r>
          </a:p>
          <a:p>
            <a:r>
              <a:rPr kumimoji="1" lang="ja-JP" altLang="en-US" sz="500" b="1" dirty="0">
                <a:solidFill>
                  <a:srgbClr val="000000"/>
                </a:solidFill>
                <a:latin typeface="+mn-ea"/>
              </a:rPr>
              <a:t>⑤</a:t>
            </a:r>
            <a:r>
              <a:rPr kumimoji="1" lang="en-US" altLang="ja-JP" sz="500" b="1" dirty="0">
                <a:solidFill>
                  <a:srgbClr val="000000"/>
                </a:solidFill>
                <a:latin typeface="+mn-ea"/>
              </a:rPr>
              <a:t>1.4.27</a:t>
            </a:r>
            <a:r>
              <a:rPr kumimoji="1" lang="ja-JP" altLang="en-US" sz="500" b="1" dirty="0">
                <a:solidFill>
                  <a:srgbClr val="000000"/>
                </a:solidFill>
                <a:latin typeface="+mn-ea"/>
              </a:rPr>
              <a:t>～</a:t>
            </a:r>
            <a:r>
              <a:rPr kumimoji="1" lang="en-US" altLang="ja-JP" sz="500" b="1" dirty="0">
                <a:solidFill>
                  <a:srgbClr val="000000"/>
                </a:solidFill>
                <a:latin typeface="+mn-ea"/>
              </a:rPr>
              <a:t>1.4.30</a:t>
            </a:r>
            <a:r>
              <a:rPr kumimoji="1" lang="ja-JP" altLang="en-US" sz="500" b="1" dirty="0">
                <a:solidFill>
                  <a:srgbClr val="000000"/>
                </a:solidFill>
                <a:latin typeface="+mn-ea"/>
              </a:rPr>
              <a:t>　電子データ年報登録</a:t>
            </a:r>
          </a:p>
          <a:p>
            <a:r>
              <a:rPr kumimoji="1" lang="ja-JP" altLang="en-US" sz="500" b="1" dirty="0">
                <a:solidFill>
                  <a:srgbClr val="000000"/>
                </a:solidFill>
                <a:latin typeface="+mn-ea"/>
              </a:rPr>
              <a:t>⑥</a:t>
            </a:r>
            <a:r>
              <a:rPr kumimoji="1" lang="en-US" altLang="ja-JP" sz="500" b="1" dirty="0">
                <a:solidFill>
                  <a:srgbClr val="000000"/>
                </a:solidFill>
                <a:latin typeface="+mn-ea"/>
              </a:rPr>
              <a:t>1.4.31</a:t>
            </a:r>
            <a:r>
              <a:rPr kumimoji="1" lang="ja-JP" altLang="en-US" sz="500" b="1" dirty="0">
                <a:solidFill>
                  <a:srgbClr val="000000"/>
                </a:solidFill>
                <a:latin typeface="+mn-ea"/>
              </a:rPr>
              <a:t>～</a:t>
            </a:r>
            <a:r>
              <a:rPr kumimoji="1" lang="en-US" altLang="ja-JP" sz="500" b="1" dirty="0">
                <a:solidFill>
                  <a:srgbClr val="000000"/>
                </a:solidFill>
                <a:latin typeface="+mn-ea"/>
              </a:rPr>
              <a:t>1.4.32</a:t>
            </a:r>
            <a:r>
              <a:rPr kumimoji="1" lang="ja-JP" altLang="en-US" sz="500" b="1" dirty="0">
                <a:solidFill>
                  <a:srgbClr val="000000"/>
                </a:solidFill>
                <a:latin typeface="+mn-ea"/>
              </a:rPr>
              <a:t>　国税連携関連</a:t>
            </a:r>
          </a:p>
          <a:p>
            <a:r>
              <a:rPr kumimoji="1" lang="ja-JP" altLang="en-US" sz="500" b="1" dirty="0">
                <a:solidFill>
                  <a:srgbClr val="000000"/>
                </a:solidFill>
                <a:latin typeface="+mn-ea"/>
              </a:rPr>
              <a:t>⑦</a:t>
            </a:r>
            <a:r>
              <a:rPr kumimoji="1" lang="en-US" altLang="ja-JP" sz="500" b="1" dirty="0">
                <a:solidFill>
                  <a:srgbClr val="000000"/>
                </a:solidFill>
                <a:latin typeface="+mn-ea"/>
              </a:rPr>
              <a:t>1.4.33</a:t>
            </a:r>
            <a:r>
              <a:rPr kumimoji="1" lang="ja-JP" altLang="en-US" sz="500" b="1" dirty="0">
                <a:solidFill>
                  <a:srgbClr val="000000"/>
                </a:solidFill>
                <a:latin typeface="+mn-ea"/>
              </a:rPr>
              <a:t>～</a:t>
            </a:r>
            <a:r>
              <a:rPr kumimoji="1" lang="en-US" altLang="ja-JP" sz="500" b="1" dirty="0">
                <a:solidFill>
                  <a:srgbClr val="000000"/>
                </a:solidFill>
                <a:latin typeface="+mn-ea"/>
              </a:rPr>
              <a:t>1.4.39</a:t>
            </a:r>
            <a:r>
              <a:rPr kumimoji="1" lang="ja-JP" altLang="en-US" sz="500" b="1" dirty="0">
                <a:solidFill>
                  <a:srgbClr val="000000"/>
                </a:solidFill>
                <a:latin typeface="+mn-ea"/>
              </a:rPr>
              <a:t>　国税連携</a:t>
            </a:r>
            <a:r>
              <a:rPr kumimoji="1" lang="en-US" altLang="ja-JP" sz="500" b="1" dirty="0">
                <a:solidFill>
                  <a:srgbClr val="000000"/>
                </a:solidFill>
                <a:latin typeface="+mn-ea"/>
              </a:rPr>
              <a:t>(</a:t>
            </a:r>
            <a:r>
              <a:rPr kumimoji="1" lang="en-US" altLang="ja-JP" sz="500" b="1" dirty="0" err="1">
                <a:solidFill>
                  <a:srgbClr val="000000"/>
                </a:solidFill>
                <a:latin typeface="+mn-ea"/>
              </a:rPr>
              <a:t>eLTAX</a:t>
            </a:r>
            <a:r>
              <a:rPr kumimoji="1" lang="ja-JP" altLang="en-US" sz="500" b="1" dirty="0">
                <a:solidFill>
                  <a:srgbClr val="000000"/>
                </a:solidFill>
                <a:latin typeface="+mn-ea"/>
              </a:rPr>
              <a:t>連携</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⑧</a:t>
            </a:r>
            <a:r>
              <a:rPr kumimoji="1" lang="en-US" altLang="ja-JP" sz="500" b="1" dirty="0">
                <a:solidFill>
                  <a:srgbClr val="000000"/>
                </a:solidFill>
                <a:latin typeface="+mn-ea"/>
              </a:rPr>
              <a:t>1.4.40</a:t>
            </a:r>
            <a:r>
              <a:rPr kumimoji="1" lang="ja-JP" altLang="en-US" sz="500" b="1" dirty="0">
                <a:solidFill>
                  <a:srgbClr val="000000"/>
                </a:solidFill>
                <a:latin typeface="+mn-ea"/>
              </a:rPr>
              <a:t>　年金特別徴収情報登録</a:t>
            </a:r>
            <a:r>
              <a:rPr kumimoji="1" lang="en-US" altLang="ja-JP" sz="500" b="1" dirty="0">
                <a:solidFill>
                  <a:srgbClr val="000000"/>
                </a:solidFill>
                <a:latin typeface="+mn-ea"/>
              </a:rPr>
              <a:t>(</a:t>
            </a:r>
            <a:r>
              <a:rPr kumimoji="1" lang="en-US" altLang="ja-JP" sz="500" b="1" dirty="0" err="1">
                <a:solidFill>
                  <a:srgbClr val="000000"/>
                </a:solidFill>
                <a:latin typeface="+mn-ea"/>
              </a:rPr>
              <a:t>eLTAX</a:t>
            </a:r>
            <a:r>
              <a:rPr kumimoji="1" lang="ja-JP" altLang="en-US" sz="500" b="1" dirty="0">
                <a:solidFill>
                  <a:srgbClr val="000000"/>
                </a:solidFill>
                <a:latin typeface="+mn-ea"/>
              </a:rPr>
              <a:t>連携</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⑨</a:t>
            </a:r>
            <a:r>
              <a:rPr kumimoji="1" lang="en-US" altLang="ja-JP" sz="500" b="1" dirty="0">
                <a:solidFill>
                  <a:srgbClr val="000000"/>
                </a:solidFill>
                <a:latin typeface="+mn-ea"/>
              </a:rPr>
              <a:t>1.4.41</a:t>
            </a:r>
            <a:r>
              <a:rPr kumimoji="1" lang="ja-JP" altLang="en-US" sz="500" b="1" dirty="0">
                <a:solidFill>
                  <a:srgbClr val="000000"/>
                </a:solidFill>
                <a:latin typeface="+mn-ea"/>
              </a:rPr>
              <a:t>～</a:t>
            </a:r>
            <a:r>
              <a:rPr kumimoji="1" lang="en-US" altLang="ja-JP" sz="500" b="1" dirty="0">
                <a:solidFill>
                  <a:srgbClr val="000000"/>
                </a:solidFill>
                <a:latin typeface="+mn-ea"/>
              </a:rPr>
              <a:t>1.4.43</a:t>
            </a:r>
            <a:r>
              <a:rPr kumimoji="1" lang="ja-JP" altLang="en-US" sz="500" b="1" dirty="0">
                <a:solidFill>
                  <a:srgbClr val="000000"/>
                </a:solidFill>
                <a:latin typeface="+mn-ea"/>
              </a:rPr>
              <a:t>　他団体回送情報登録</a:t>
            </a:r>
            <a:r>
              <a:rPr kumimoji="1" lang="en-US" altLang="ja-JP" sz="500" b="1" dirty="0">
                <a:solidFill>
                  <a:srgbClr val="000000"/>
                </a:solidFill>
                <a:latin typeface="+mn-ea"/>
              </a:rPr>
              <a:t>(</a:t>
            </a:r>
            <a:r>
              <a:rPr kumimoji="1" lang="ja-JP" altLang="en-US" sz="500" b="1" dirty="0">
                <a:solidFill>
                  <a:srgbClr val="000000"/>
                </a:solidFill>
                <a:latin typeface="+mn-ea"/>
              </a:rPr>
              <a:t>国税連携</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⑩</a:t>
            </a:r>
            <a:r>
              <a:rPr kumimoji="1" lang="en-US" altLang="ja-JP" sz="500" b="1" dirty="0">
                <a:solidFill>
                  <a:srgbClr val="000000"/>
                </a:solidFill>
                <a:latin typeface="+mn-ea"/>
              </a:rPr>
              <a:t>1.4.44</a:t>
            </a:r>
            <a:r>
              <a:rPr kumimoji="1" lang="ja-JP" altLang="en-US" sz="500" b="1" dirty="0">
                <a:solidFill>
                  <a:srgbClr val="000000"/>
                </a:solidFill>
                <a:latin typeface="+mn-ea"/>
              </a:rPr>
              <a:t>～</a:t>
            </a:r>
            <a:r>
              <a:rPr kumimoji="1" lang="en-US" altLang="ja-JP" sz="500" b="1" dirty="0">
                <a:solidFill>
                  <a:srgbClr val="000000"/>
                </a:solidFill>
                <a:latin typeface="+mn-ea"/>
              </a:rPr>
              <a:t>1.4.47</a:t>
            </a:r>
            <a:r>
              <a:rPr kumimoji="1" lang="ja-JP" altLang="en-US" sz="500" b="1" dirty="0">
                <a:solidFill>
                  <a:srgbClr val="000000"/>
                </a:solidFill>
                <a:latin typeface="+mn-ea"/>
              </a:rPr>
              <a:t>　申告特例情報登録</a:t>
            </a:r>
          </a:p>
          <a:p>
            <a:r>
              <a:rPr kumimoji="1" lang="ja-JP" altLang="en-US" sz="500" b="1" dirty="0">
                <a:solidFill>
                  <a:srgbClr val="000000"/>
                </a:solidFill>
                <a:latin typeface="+mn-ea"/>
              </a:rPr>
              <a:t>⑪</a:t>
            </a:r>
            <a:r>
              <a:rPr kumimoji="1" lang="en-US" altLang="ja-JP" sz="500" b="1" dirty="0">
                <a:solidFill>
                  <a:srgbClr val="000000"/>
                </a:solidFill>
                <a:latin typeface="+mn-ea"/>
              </a:rPr>
              <a:t>1.4.48</a:t>
            </a:r>
            <a:r>
              <a:rPr kumimoji="1" lang="ja-JP" altLang="en-US" sz="500" b="1" dirty="0">
                <a:solidFill>
                  <a:srgbClr val="000000"/>
                </a:solidFill>
                <a:latin typeface="+mn-ea"/>
              </a:rPr>
              <a:t>～</a:t>
            </a:r>
            <a:r>
              <a:rPr kumimoji="1" lang="en-US" altLang="ja-JP" sz="500" b="1" dirty="0">
                <a:solidFill>
                  <a:srgbClr val="000000"/>
                </a:solidFill>
                <a:latin typeface="+mn-ea"/>
              </a:rPr>
              <a:t>1.4.52</a:t>
            </a:r>
            <a:r>
              <a:rPr kumimoji="1" lang="ja-JP" altLang="en-US" sz="500" b="1" dirty="0">
                <a:solidFill>
                  <a:srgbClr val="000000"/>
                </a:solidFill>
                <a:latin typeface="+mn-ea"/>
              </a:rPr>
              <a:t>　登録情報アラート修正、削除</a:t>
            </a:r>
          </a:p>
          <a:p>
            <a:r>
              <a:rPr kumimoji="1" lang="ja-JP" altLang="en-US" sz="500" b="1" dirty="0">
                <a:solidFill>
                  <a:srgbClr val="000000"/>
                </a:solidFill>
                <a:latin typeface="+mn-ea"/>
              </a:rPr>
              <a:t>⑫</a:t>
            </a:r>
            <a:r>
              <a:rPr kumimoji="1" lang="en-US" altLang="ja-JP" sz="500" b="1" dirty="0">
                <a:solidFill>
                  <a:srgbClr val="000000"/>
                </a:solidFill>
                <a:latin typeface="+mn-ea"/>
              </a:rPr>
              <a:t>1.4.53</a:t>
            </a:r>
            <a:r>
              <a:rPr kumimoji="1" lang="ja-JP" altLang="en-US" sz="500" b="1" dirty="0">
                <a:solidFill>
                  <a:srgbClr val="000000"/>
                </a:solidFill>
                <a:latin typeface="+mn-ea"/>
              </a:rPr>
              <a:t>～</a:t>
            </a:r>
            <a:r>
              <a:rPr kumimoji="1" lang="en-US" altLang="ja-JP" sz="500" b="1" dirty="0">
                <a:solidFill>
                  <a:srgbClr val="000000"/>
                </a:solidFill>
                <a:latin typeface="+mn-ea"/>
              </a:rPr>
              <a:t>1.4.59</a:t>
            </a:r>
            <a:r>
              <a:rPr kumimoji="1" lang="ja-JP" altLang="en-US" sz="500" b="1" dirty="0">
                <a:solidFill>
                  <a:srgbClr val="000000"/>
                </a:solidFill>
                <a:latin typeface="+mn-ea"/>
              </a:rPr>
              <a:t>　資料取込み</a:t>
            </a:r>
          </a:p>
        </p:txBody>
      </p:sp>
      <p:cxnSp>
        <p:nvCxnSpPr>
          <p:cNvPr id="160" name="直線矢印コネクタ 159">
            <a:extLst>
              <a:ext uri="{FF2B5EF4-FFF2-40B4-BE49-F238E27FC236}">
                <a16:creationId xmlns:a16="http://schemas.microsoft.com/office/drawing/2014/main" id="{AA29E710-D17E-1B1C-37FA-0A1063413C57}"/>
              </a:ext>
            </a:extLst>
          </p:cNvPr>
          <p:cNvCxnSpPr>
            <a:cxnSpLocks/>
            <a:stCxn id="141" idx="3"/>
            <a:endCxn id="238" idx="1"/>
          </p:cNvCxnSpPr>
          <p:nvPr/>
        </p:nvCxnSpPr>
        <p:spPr>
          <a:xfrm flipV="1">
            <a:off x="7211784" y="2492610"/>
            <a:ext cx="219008" cy="1068222"/>
          </a:xfrm>
          <a:prstGeom prst="bentConnector3">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5" name="グループ化 104">
            <a:extLst>
              <a:ext uri="{FF2B5EF4-FFF2-40B4-BE49-F238E27FC236}">
                <a16:creationId xmlns:a16="http://schemas.microsoft.com/office/drawing/2014/main" id="{4CD287CD-5C9A-0A44-1FF7-8199867293CA}"/>
              </a:ext>
            </a:extLst>
          </p:cNvPr>
          <p:cNvGrpSpPr/>
          <p:nvPr/>
        </p:nvGrpSpPr>
        <p:grpSpPr>
          <a:xfrm>
            <a:off x="4081133" y="3042179"/>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A995C4CE-EB16-BAD5-06C5-2BB7C3685DF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77EEC9B4-1C44-C63D-FCD9-69C94214465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申告データ取込</a:t>
              </a:r>
              <a:endParaRPr kumimoji="1" lang="en-US" altLang="ja-JP" sz="500" b="1" dirty="0">
                <a:solidFill>
                  <a:srgbClr val="000000"/>
                </a:solidFill>
                <a:latin typeface="+mn-ea"/>
              </a:endParaRPr>
            </a:p>
          </p:txBody>
        </p:sp>
      </p:grpSp>
      <p:cxnSp>
        <p:nvCxnSpPr>
          <p:cNvPr id="108" name="直線矢印コネクタ 107">
            <a:extLst>
              <a:ext uri="{FF2B5EF4-FFF2-40B4-BE49-F238E27FC236}">
                <a16:creationId xmlns:a16="http://schemas.microsoft.com/office/drawing/2014/main" id="{8BBA8179-420E-2124-8CE7-06284DF79749}"/>
              </a:ext>
            </a:extLst>
          </p:cNvPr>
          <p:cNvCxnSpPr>
            <a:cxnSpLocks/>
            <a:stCxn id="122" idx="2"/>
            <a:endCxn id="198" idx="1"/>
          </p:cNvCxnSpPr>
          <p:nvPr/>
        </p:nvCxnSpPr>
        <p:spPr>
          <a:xfrm>
            <a:off x="4379075" y="3510929"/>
            <a:ext cx="1299" cy="129092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91C8E1EB-1BBE-D4CC-6A42-D4D30D5BA0C7}"/>
              </a:ext>
            </a:extLst>
          </p:cNvPr>
          <p:cNvCxnSpPr>
            <a:cxnSpLocks/>
            <a:stCxn id="97" idx="3"/>
            <a:endCxn id="2" idx="1"/>
          </p:cNvCxnSpPr>
          <p:nvPr/>
        </p:nvCxnSpPr>
        <p:spPr>
          <a:xfrm>
            <a:off x="2389613" y="2488755"/>
            <a:ext cx="18254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47EC1131-EAF9-D830-5110-B54095C31D1E}"/>
              </a:ext>
            </a:extLst>
          </p:cNvPr>
          <p:cNvGrpSpPr/>
          <p:nvPr/>
        </p:nvGrpSpPr>
        <p:grpSpPr>
          <a:xfrm>
            <a:off x="3369700" y="4801850"/>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CB785CDA-A7A6-C613-D16E-AC95AE7D085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19" name="円弧 118">
              <a:extLst>
                <a:ext uri="{FF2B5EF4-FFF2-40B4-BE49-F238E27FC236}">
                  <a16:creationId xmlns:a16="http://schemas.microsoft.com/office/drawing/2014/main" id="{C18B84EE-D9AC-C814-EF32-70ACD159E0E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8714B7FC-748F-D879-1E91-3AD8523378A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2" name="グループ化 41">
            <a:extLst>
              <a:ext uri="{FF2B5EF4-FFF2-40B4-BE49-F238E27FC236}">
                <a16:creationId xmlns:a16="http://schemas.microsoft.com/office/drawing/2014/main" id="{B3442815-6C0F-C0C3-6434-05CC440E6895}"/>
              </a:ext>
            </a:extLst>
          </p:cNvPr>
          <p:cNvGrpSpPr/>
          <p:nvPr/>
        </p:nvGrpSpPr>
        <p:grpSpPr>
          <a:xfrm>
            <a:off x="5165142" y="2258235"/>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A9CF9BCF-0332-FF5A-71C6-6A82359DCE0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9F208AE3-F619-906B-D0FC-44F4386F6CB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各種課税資料</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情報登録</a:t>
              </a:r>
            </a:p>
          </p:txBody>
        </p:sp>
      </p:grpSp>
      <p:cxnSp>
        <p:nvCxnSpPr>
          <p:cNvPr id="47" name="直線矢印コネクタ 46">
            <a:extLst>
              <a:ext uri="{FF2B5EF4-FFF2-40B4-BE49-F238E27FC236}">
                <a16:creationId xmlns:a16="http://schemas.microsoft.com/office/drawing/2014/main" id="{034379CB-8F7B-1459-9237-35D7886F5894}"/>
              </a:ext>
            </a:extLst>
          </p:cNvPr>
          <p:cNvCxnSpPr>
            <a:cxnSpLocks/>
            <a:stCxn id="73" idx="2"/>
            <a:endCxn id="69" idx="1"/>
          </p:cNvCxnSpPr>
          <p:nvPr/>
        </p:nvCxnSpPr>
        <p:spPr>
          <a:xfrm>
            <a:off x="5463084" y="2726985"/>
            <a:ext cx="1299" cy="193525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3BD0C1C9-6EE0-61CC-AC95-0EF43DC68835}"/>
              </a:ext>
            </a:extLst>
          </p:cNvPr>
          <p:cNvGrpSpPr/>
          <p:nvPr/>
        </p:nvGrpSpPr>
        <p:grpSpPr>
          <a:xfrm>
            <a:off x="5175266" y="4662236"/>
            <a:ext cx="575637" cy="451948"/>
            <a:chOff x="5274238" y="5435536"/>
            <a:chExt cx="439201" cy="345439"/>
          </a:xfrm>
        </p:grpSpPr>
        <p:sp>
          <p:nvSpPr>
            <p:cNvPr id="69" name="フローチャート: 磁気ディスク 68">
              <a:extLst>
                <a:ext uri="{FF2B5EF4-FFF2-40B4-BE49-F238E27FC236}">
                  <a16:creationId xmlns:a16="http://schemas.microsoft.com/office/drawing/2014/main" id="{2BBC2A6E-6579-041E-75B6-98B3EBAB3AE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70" name="円弧 69">
              <a:extLst>
                <a:ext uri="{FF2B5EF4-FFF2-40B4-BE49-F238E27FC236}">
                  <a16:creationId xmlns:a16="http://schemas.microsoft.com/office/drawing/2014/main" id="{FA58C9D8-79FF-86B2-0671-A00C439EB15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2740601C-9E9D-0DD9-065D-26685188D50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97" name="グループ化 296">
            <a:extLst>
              <a:ext uri="{FF2B5EF4-FFF2-40B4-BE49-F238E27FC236}">
                <a16:creationId xmlns:a16="http://schemas.microsoft.com/office/drawing/2014/main" id="{F1770FC4-A96B-D2F5-DE02-5986F8158A71}"/>
              </a:ext>
            </a:extLst>
          </p:cNvPr>
          <p:cNvGrpSpPr/>
          <p:nvPr/>
        </p:nvGrpSpPr>
        <p:grpSpPr>
          <a:xfrm>
            <a:off x="5611667" y="5051471"/>
            <a:ext cx="752658" cy="404654"/>
            <a:chOff x="5549538" y="5066857"/>
            <a:chExt cx="752658" cy="404654"/>
          </a:xfrm>
        </p:grpSpPr>
        <p:cxnSp>
          <p:nvCxnSpPr>
            <p:cNvPr id="54" name="直線矢印コネクタ 53">
              <a:extLst>
                <a:ext uri="{FF2B5EF4-FFF2-40B4-BE49-F238E27FC236}">
                  <a16:creationId xmlns:a16="http://schemas.microsoft.com/office/drawing/2014/main" id="{89B6F9DF-034A-289C-EBE2-0318C09E074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F3FB22F7-FE97-4ADE-614D-50C53E4532C0}"/>
                </a:ext>
              </a:extLst>
            </p:cNvPr>
            <p:cNvGrpSpPr/>
            <p:nvPr/>
          </p:nvGrpSpPr>
          <p:grpSpPr>
            <a:xfrm>
              <a:off x="5672158" y="5172743"/>
              <a:ext cx="69614" cy="298768"/>
              <a:chOff x="2439407" y="2962964"/>
              <a:chExt cx="69614" cy="428983"/>
            </a:xfrm>
          </p:grpSpPr>
          <p:cxnSp>
            <p:nvCxnSpPr>
              <p:cNvPr id="66" name="直線コネクタ 65">
                <a:extLst>
                  <a:ext uri="{FF2B5EF4-FFF2-40B4-BE49-F238E27FC236}">
                    <a16:creationId xmlns:a16="http://schemas.microsoft.com/office/drawing/2014/main" id="{F6666A03-4D19-4927-5649-9649E6921E6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4DA3CA16-191F-E9B6-CD2F-49677AE673AA}"/>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8" name="直線コネクタ 67">
                <a:extLst>
                  <a:ext uri="{FF2B5EF4-FFF2-40B4-BE49-F238E27FC236}">
                    <a16:creationId xmlns:a16="http://schemas.microsoft.com/office/drawing/2014/main" id="{BA4A3B18-8B23-A353-E002-AEFA268BE1E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5" name="正方形/長方形 64">
              <a:extLst>
                <a:ext uri="{FF2B5EF4-FFF2-40B4-BE49-F238E27FC236}">
                  <a16:creationId xmlns:a16="http://schemas.microsoft.com/office/drawing/2014/main" id="{BD1DE1EC-5214-3223-1193-3DADBB6098F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①⑫</a:t>
              </a:r>
            </a:p>
          </p:txBody>
        </p:sp>
      </p:grpSp>
      <p:sp>
        <p:nvSpPr>
          <p:cNvPr id="38" name="楕円 37">
            <a:extLst>
              <a:ext uri="{FF2B5EF4-FFF2-40B4-BE49-F238E27FC236}">
                <a16:creationId xmlns:a16="http://schemas.microsoft.com/office/drawing/2014/main" id="{94B4A7B9-F448-4C30-AD42-A788477057B2}"/>
              </a:ext>
            </a:extLst>
          </p:cNvPr>
          <p:cNvSpPr/>
          <p:nvPr/>
        </p:nvSpPr>
        <p:spPr>
          <a:xfrm>
            <a:off x="8308210" y="234550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9" name="グループ化 38">
            <a:extLst>
              <a:ext uri="{FF2B5EF4-FFF2-40B4-BE49-F238E27FC236}">
                <a16:creationId xmlns:a16="http://schemas.microsoft.com/office/drawing/2014/main" id="{61396767-A3EE-76F8-2F85-C38AC5B9752E}"/>
              </a:ext>
            </a:extLst>
          </p:cNvPr>
          <p:cNvGrpSpPr/>
          <p:nvPr/>
        </p:nvGrpSpPr>
        <p:grpSpPr>
          <a:xfrm>
            <a:off x="1202197" y="2335755"/>
            <a:ext cx="306000" cy="306000"/>
            <a:chOff x="8420362" y="5457393"/>
            <a:chExt cx="182044" cy="182044"/>
          </a:xfrm>
        </p:grpSpPr>
        <p:sp>
          <p:nvSpPr>
            <p:cNvPr id="40" name="楕円 39">
              <a:extLst>
                <a:ext uri="{FF2B5EF4-FFF2-40B4-BE49-F238E27FC236}">
                  <a16:creationId xmlns:a16="http://schemas.microsoft.com/office/drawing/2014/main" id="{9083E130-3E5F-51A4-7838-D55477159647}"/>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41" name="グラフィックス 40" descr="封筒 枠線">
              <a:extLst>
                <a:ext uri="{FF2B5EF4-FFF2-40B4-BE49-F238E27FC236}">
                  <a16:creationId xmlns:a16="http://schemas.microsoft.com/office/drawing/2014/main" id="{2F3BA13D-23E3-7ED2-8ABF-E7492A8F28D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grpSp>
        <p:nvGrpSpPr>
          <p:cNvPr id="5" name="グループ化 4">
            <a:extLst>
              <a:ext uri="{FF2B5EF4-FFF2-40B4-BE49-F238E27FC236}">
                <a16:creationId xmlns:a16="http://schemas.microsoft.com/office/drawing/2014/main" id="{EE797C69-E0D9-E537-C9E5-B0954BF49EBE}"/>
              </a:ext>
            </a:extLst>
          </p:cNvPr>
          <p:cNvGrpSpPr/>
          <p:nvPr/>
        </p:nvGrpSpPr>
        <p:grpSpPr>
          <a:xfrm>
            <a:off x="174433" y="1511903"/>
            <a:ext cx="989415" cy="442731"/>
            <a:chOff x="174433" y="1511903"/>
            <a:chExt cx="989415" cy="442731"/>
          </a:xfrm>
        </p:grpSpPr>
        <p:pic>
          <p:nvPicPr>
            <p:cNvPr id="82" name="グラフィックス 81" descr="紙 枠線">
              <a:extLst>
                <a:ext uri="{FF2B5EF4-FFF2-40B4-BE49-F238E27FC236}">
                  <a16:creationId xmlns:a16="http://schemas.microsoft.com/office/drawing/2014/main" id="{B478B6CD-B510-104E-4C69-282B4C910DC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8674" y="1511903"/>
              <a:ext cx="260934" cy="260934"/>
            </a:xfrm>
            <a:prstGeom prst="rect">
              <a:avLst/>
            </a:prstGeom>
          </p:spPr>
        </p:pic>
        <p:sp>
          <p:nvSpPr>
            <p:cNvPr id="83" name="正方形/長方形 82">
              <a:extLst>
                <a:ext uri="{FF2B5EF4-FFF2-40B4-BE49-F238E27FC236}">
                  <a16:creationId xmlns:a16="http://schemas.microsoft.com/office/drawing/2014/main" id="{25EA24CB-AB07-0728-9A5D-F17BEE869C3F}"/>
                </a:ext>
              </a:extLst>
            </p:cNvPr>
            <p:cNvSpPr/>
            <p:nvPr/>
          </p:nvSpPr>
          <p:spPr>
            <a:xfrm>
              <a:off x="174433" y="16721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各種申告書</a:t>
              </a:r>
              <a:r>
                <a:rPr kumimoji="1" lang="en-US" altLang="ja-JP" sz="500" b="1" dirty="0">
                  <a:solidFill>
                    <a:srgbClr val="000000"/>
                  </a:solidFill>
                  <a:latin typeface="+mn-ea"/>
                </a:rPr>
                <a:t>(</a:t>
              </a:r>
              <a:r>
                <a:rPr kumimoji="1" lang="ja-JP" altLang="en-US" sz="500" b="1" dirty="0">
                  <a:solidFill>
                    <a:srgbClr val="000000"/>
                  </a:solidFill>
                  <a:latin typeface="+mn-ea"/>
                </a:rPr>
                <a:t>電子</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cxnSp>
          <p:nvCxnSpPr>
            <p:cNvPr id="84" name="直線矢印コネクタ 83">
              <a:extLst>
                <a:ext uri="{FF2B5EF4-FFF2-40B4-BE49-F238E27FC236}">
                  <a16:creationId xmlns:a16="http://schemas.microsoft.com/office/drawing/2014/main" id="{C9173677-6D8C-7F2A-A3AF-B6B5AF0793D7}"/>
                </a:ext>
              </a:extLst>
            </p:cNvPr>
            <p:cNvCxnSpPr>
              <a:cxnSpLocks/>
              <a:stCxn id="82" idx="3"/>
            </p:cNvCxnSpPr>
            <p:nvPr/>
          </p:nvCxnSpPr>
          <p:spPr>
            <a:xfrm>
              <a:off x="799608" y="1642370"/>
              <a:ext cx="20242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sp>
        <p:nvSpPr>
          <p:cNvPr id="90" name="正方形/長方形 89">
            <a:extLst>
              <a:ext uri="{FF2B5EF4-FFF2-40B4-BE49-F238E27FC236}">
                <a16:creationId xmlns:a16="http://schemas.microsoft.com/office/drawing/2014/main" id="{489DF8E4-8C4A-55B3-BBC2-A24BAF4B4FAC}"/>
              </a:ext>
            </a:extLst>
          </p:cNvPr>
          <p:cNvSpPr/>
          <p:nvPr/>
        </p:nvSpPr>
        <p:spPr>
          <a:xfrm>
            <a:off x="751470" y="1968590"/>
            <a:ext cx="501120"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申告</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電子</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91" name="グループ化 90">
            <a:extLst>
              <a:ext uri="{FF2B5EF4-FFF2-40B4-BE49-F238E27FC236}">
                <a16:creationId xmlns:a16="http://schemas.microsoft.com/office/drawing/2014/main" id="{EF3CFE99-8EEF-1E45-9C3C-4E029EBF3E6F}"/>
              </a:ext>
            </a:extLst>
          </p:cNvPr>
          <p:cNvGrpSpPr/>
          <p:nvPr/>
        </p:nvGrpSpPr>
        <p:grpSpPr>
          <a:xfrm>
            <a:off x="849030" y="3254474"/>
            <a:ext cx="306000" cy="306000"/>
            <a:chOff x="8420362" y="5457393"/>
            <a:chExt cx="182044" cy="182044"/>
          </a:xfrm>
        </p:grpSpPr>
        <p:sp>
          <p:nvSpPr>
            <p:cNvPr id="92" name="楕円 91">
              <a:extLst>
                <a:ext uri="{FF2B5EF4-FFF2-40B4-BE49-F238E27FC236}">
                  <a16:creationId xmlns:a16="http://schemas.microsoft.com/office/drawing/2014/main" id="{067E030B-FF67-540F-06B9-F3F98FA27C68}"/>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93" name="グラフィックス 92" descr="封筒 枠線">
              <a:extLst>
                <a:ext uri="{FF2B5EF4-FFF2-40B4-BE49-F238E27FC236}">
                  <a16:creationId xmlns:a16="http://schemas.microsoft.com/office/drawing/2014/main" id="{FA40D489-1F9E-5D9B-E114-3A1C3362A6B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sp>
        <p:nvSpPr>
          <p:cNvPr id="95" name="正方形/長方形 94">
            <a:extLst>
              <a:ext uri="{FF2B5EF4-FFF2-40B4-BE49-F238E27FC236}">
                <a16:creationId xmlns:a16="http://schemas.microsoft.com/office/drawing/2014/main" id="{22A35A08-B4E6-2224-4CA3-C46D9CD0B564}"/>
              </a:ext>
            </a:extLst>
          </p:cNvPr>
          <p:cNvSpPr/>
          <p:nvPr/>
        </p:nvSpPr>
        <p:spPr>
          <a:xfrm>
            <a:off x="953499" y="2634028"/>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a:p>
            <a:pPr algn="ctr"/>
            <a:r>
              <a:rPr kumimoji="1" lang="en-US" altLang="ja-JP" sz="600" b="1" dirty="0">
                <a:solidFill>
                  <a:schemeClr val="tx1"/>
                </a:solidFill>
                <a:latin typeface="+mn-ea"/>
              </a:rPr>
              <a:t>(</a:t>
            </a:r>
            <a:r>
              <a:rPr kumimoji="1" lang="ja-JP" altLang="en-US" sz="600" b="1" dirty="0">
                <a:solidFill>
                  <a:schemeClr val="tx1"/>
                </a:solidFill>
                <a:latin typeface="+mn-ea"/>
              </a:rPr>
              <a:t>紙申告</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96" name="グループ化 95">
            <a:extLst>
              <a:ext uri="{FF2B5EF4-FFF2-40B4-BE49-F238E27FC236}">
                <a16:creationId xmlns:a16="http://schemas.microsoft.com/office/drawing/2014/main" id="{901F2DFE-694B-A5D2-EB88-6A74E5684233}"/>
              </a:ext>
            </a:extLst>
          </p:cNvPr>
          <p:cNvGrpSpPr/>
          <p:nvPr/>
        </p:nvGrpSpPr>
        <p:grpSpPr>
          <a:xfrm>
            <a:off x="1802198" y="2259999"/>
            <a:ext cx="587415" cy="457512"/>
            <a:chOff x="5266944" y="2798826"/>
            <a:chExt cx="455771" cy="301859"/>
          </a:xfrm>
        </p:grpSpPr>
        <p:sp>
          <p:nvSpPr>
            <p:cNvPr id="97" name="四角形: 角を丸くする 96">
              <a:extLst>
                <a:ext uri="{FF2B5EF4-FFF2-40B4-BE49-F238E27FC236}">
                  <a16:creationId xmlns:a16="http://schemas.microsoft.com/office/drawing/2014/main" id="{28DDFD0B-47F9-5FBE-E98A-522348C253E8}"/>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受領・内容確認</a:t>
              </a:r>
            </a:p>
          </p:txBody>
        </p:sp>
        <p:pic>
          <p:nvPicPr>
            <p:cNvPr id="98" name="グラフィックス 97" descr="挙手 枠線">
              <a:extLst>
                <a:ext uri="{FF2B5EF4-FFF2-40B4-BE49-F238E27FC236}">
                  <a16:creationId xmlns:a16="http://schemas.microsoft.com/office/drawing/2014/main" id="{C7BDB344-71E1-B257-E887-A3E3B6E6DCF9}"/>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01" name="グループ化 100">
            <a:extLst>
              <a:ext uri="{FF2B5EF4-FFF2-40B4-BE49-F238E27FC236}">
                <a16:creationId xmlns:a16="http://schemas.microsoft.com/office/drawing/2014/main" id="{E7D741CD-E179-BAAB-0C5E-34653DC726DD}"/>
              </a:ext>
            </a:extLst>
          </p:cNvPr>
          <p:cNvGrpSpPr/>
          <p:nvPr/>
        </p:nvGrpSpPr>
        <p:grpSpPr>
          <a:xfrm>
            <a:off x="1585856" y="3906342"/>
            <a:ext cx="595884" cy="468750"/>
            <a:chOff x="2420174" y="2805910"/>
            <a:chExt cx="595884" cy="468750"/>
          </a:xfrm>
        </p:grpSpPr>
        <p:pic>
          <p:nvPicPr>
            <p:cNvPr id="103" name="グラフィックス 102" descr="ユーザー 枠線">
              <a:extLst>
                <a:ext uri="{FF2B5EF4-FFF2-40B4-BE49-F238E27FC236}">
                  <a16:creationId xmlns:a16="http://schemas.microsoft.com/office/drawing/2014/main" id="{A7FB4A22-3694-D35E-3140-B059021C67F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04" name="四角形: 角を丸くする 103">
              <a:extLst>
                <a:ext uri="{FF2B5EF4-FFF2-40B4-BE49-F238E27FC236}">
                  <a16:creationId xmlns:a16="http://schemas.microsoft.com/office/drawing/2014/main" id="{0B5BCC3B-81A3-513A-7BDA-CC287517D0F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申告データ出力</a:t>
              </a:r>
            </a:p>
          </p:txBody>
        </p:sp>
      </p:grpSp>
      <p:grpSp>
        <p:nvGrpSpPr>
          <p:cNvPr id="3" name="グループ化 2">
            <a:extLst>
              <a:ext uri="{FF2B5EF4-FFF2-40B4-BE49-F238E27FC236}">
                <a16:creationId xmlns:a16="http://schemas.microsoft.com/office/drawing/2014/main" id="{82BC27B7-B4F3-882F-8839-7DA9DF796BE5}"/>
              </a:ext>
            </a:extLst>
          </p:cNvPr>
          <p:cNvGrpSpPr/>
          <p:nvPr/>
        </p:nvGrpSpPr>
        <p:grpSpPr>
          <a:xfrm>
            <a:off x="1169567" y="5261910"/>
            <a:ext cx="575637" cy="451948"/>
            <a:chOff x="5274238" y="5435536"/>
            <a:chExt cx="439201" cy="345439"/>
          </a:xfrm>
        </p:grpSpPr>
        <p:sp>
          <p:nvSpPr>
            <p:cNvPr id="4" name="フローチャート: 磁気ディスク 3">
              <a:extLst>
                <a:ext uri="{FF2B5EF4-FFF2-40B4-BE49-F238E27FC236}">
                  <a16:creationId xmlns:a16="http://schemas.microsoft.com/office/drawing/2014/main" id="{52B50E3C-3B03-7445-33B5-764DCF52E42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en-US" altLang="ja-JP" sz="500" b="1" dirty="0" err="1">
                  <a:solidFill>
                    <a:srgbClr val="000000"/>
                  </a:solidFill>
                  <a:latin typeface="+mn-ea"/>
                </a:rPr>
                <a:t>eLTAX</a:t>
              </a:r>
              <a:r>
                <a:rPr kumimoji="1" lang="ja-JP" altLang="en-US" sz="500" b="1" dirty="0">
                  <a:solidFill>
                    <a:srgbClr val="000000"/>
                  </a:solidFill>
                  <a:latin typeface="+mn-ea"/>
                </a:rPr>
                <a:t>審査</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6" name="円弧 5">
              <a:extLst>
                <a:ext uri="{FF2B5EF4-FFF2-40B4-BE49-F238E27FC236}">
                  <a16:creationId xmlns:a16="http://schemas.microsoft.com/office/drawing/2014/main" id="{E957B279-BDD1-B08D-AC5E-027A41124B3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 name="円弧 11">
              <a:extLst>
                <a:ext uri="{FF2B5EF4-FFF2-40B4-BE49-F238E27FC236}">
                  <a16:creationId xmlns:a16="http://schemas.microsoft.com/office/drawing/2014/main" id="{FD4FE049-6F5A-1FCD-4E51-F56A878D0E7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20" name="直線矢印コネクタ 19">
            <a:extLst>
              <a:ext uri="{FF2B5EF4-FFF2-40B4-BE49-F238E27FC236}">
                <a16:creationId xmlns:a16="http://schemas.microsoft.com/office/drawing/2014/main" id="{CC074C97-5F08-68CE-5978-257C17628A6D}"/>
              </a:ext>
            </a:extLst>
          </p:cNvPr>
          <p:cNvCxnSpPr>
            <a:cxnSpLocks/>
            <a:stCxn id="4" idx="1"/>
          </p:cNvCxnSpPr>
          <p:nvPr/>
        </p:nvCxnSpPr>
        <p:spPr>
          <a:xfrm rot="5400000" flipH="1" flipV="1">
            <a:off x="1163774" y="4668790"/>
            <a:ext cx="888030" cy="298210"/>
          </a:xfrm>
          <a:prstGeom prst="bentConnector3">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1" name="正方形/長方形 80">
            <a:extLst>
              <a:ext uri="{FF2B5EF4-FFF2-40B4-BE49-F238E27FC236}">
                <a16:creationId xmlns:a16="http://schemas.microsoft.com/office/drawing/2014/main" id="{012FBEEA-56F3-5BEB-0E12-4665D60615C0}"/>
              </a:ext>
            </a:extLst>
          </p:cNvPr>
          <p:cNvSpPr/>
          <p:nvPr/>
        </p:nvSpPr>
        <p:spPr>
          <a:xfrm>
            <a:off x="792876" y="4787651"/>
            <a:ext cx="1329680" cy="5584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給報・年報データ</a:t>
            </a:r>
            <a:endParaRPr kumimoji="1" lang="en-US" altLang="ja-JP" sz="600" b="1" dirty="0">
              <a:solidFill>
                <a:schemeClr val="tx1"/>
              </a:solidFill>
              <a:highlight>
                <a:srgbClr val="FFFFFF"/>
              </a:highlight>
              <a:latin typeface="+mn-ea"/>
            </a:endParaRPr>
          </a:p>
          <a:p>
            <a:pPr algn="ctr"/>
            <a:r>
              <a:rPr kumimoji="1" lang="zh-TW" altLang="en-US" sz="600" b="1" dirty="0">
                <a:solidFill>
                  <a:schemeClr val="tx1"/>
                </a:solidFill>
                <a:highlight>
                  <a:srgbClr val="FFFFFF"/>
                </a:highlight>
                <a:latin typeface="游ゴシック" panose="020B0400000000000000" pitchFamily="50" charset="-128"/>
                <a:ea typeface="游ゴシック" panose="020B0400000000000000" pitchFamily="50" charset="-128"/>
              </a:rPr>
              <a:t>特別徴収対象者情報</a:t>
            </a:r>
            <a:r>
              <a:rPr kumimoji="1" lang="en-US" altLang="zh-TW" sz="600" b="1" dirty="0">
                <a:solidFill>
                  <a:schemeClr val="tx1"/>
                </a:solidFill>
                <a:highlight>
                  <a:srgbClr val="FFFFFF"/>
                </a:highlight>
                <a:latin typeface="游ゴシック" panose="020B0400000000000000" pitchFamily="50" charset="-128"/>
                <a:ea typeface="游ゴシック" panose="020B0400000000000000" pitchFamily="50" charset="-128"/>
              </a:rPr>
              <a:t>(00</a:t>
            </a:r>
            <a:r>
              <a:rPr kumimoji="1" lang="zh-TW" altLang="en-US" sz="600" b="1" dirty="0">
                <a:solidFill>
                  <a:schemeClr val="tx1"/>
                </a:solidFill>
                <a:highlight>
                  <a:srgbClr val="FFFFFF"/>
                </a:highlight>
                <a:latin typeface="游ゴシック" panose="020B0400000000000000" pitchFamily="50" charset="-128"/>
                <a:ea typeface="游ゴシック" panose="020B0400000000000000" pitchFamily="50" charset="-128"/>
              </a:rPr>
              <a:t>通知</a:t>
            </a:r>
            <a:r>
              <a:rPr kumimoji="1" lang="en-US" altLang="ja-JP" sz="600" b="1" dirty="0">
                <a:solidFill>
                  <a:schemeClr val="tx1"/>
                </a:solidFill>
                <a:highlight>
                  <a:srgbClr val="FFFFFF"/>
                </a:highlight>
                <a:latin typeface="游ゴシック" panose="020B0400000000000000" pitchFamily="50" charset="-128"/>
                <a:ea typeface="游ゴシック" panose="020B0400000000000000" pitchFamily="50" charset="-128"/>
              </a:rPr>
              <a:t>)</a:t>
            </a:r>
            <a:endParaRPr kumimoji="1" lang="zh-TW" altLang="en-US" sz="600" b="1" dirty="0">
              <a:solidFill>
                <a:schemeClr val="tx1"/>
              </a:solidFill>
              <a:highlight>
                <a:srgbClr val="FFFFFF"/>
              </a:highlight>
              <a:latin typeface="游ゴシック" panose="020B0400000000000000" pitchFamily="50" charset="-128"/>
              <a:ea typeface="游ゴシック" panose="020B0400000000000000" pitchFamily="50" charset="-128"/>
            </a:endParaRPr>
          </a:p>
          <a:p>
            <a:pPr algn="ctr"/>
            <a:r>
              <a:rPr kumimoji="1" lang="zh-TW" altLang="en-US" sz="600" b="1" dirty="0">
                <a:solidFill>
                  <a:schemeClr val="tx1"/>
                </a:solidFill>
                <a:highlight>
                  <a:srgbClr val="FFFFFF"/>
                </a:highlight>
                <a:latin typeface="游ゴシック" panose="020B0400000000000000" pitchFamily="50" charset="-128"/>
                <a:ea typeface="游ゴシック" panose="020B0400000000000000" pitchFamily="50" charset="-128"/>
              </a:rPr>
              <a:t>申告特例通知</a:t>
            </a:r>
            <a:endParaRPr kumimoji="1" lang="ja-JP" altLang="en-US" sz="600" b="1" dirty="0">
              <a:solidFill>
                <a:schemeClr val="tx1"/>
              </a:solidFill>
              <a:highlight>
                <a:srgbClr val="FFFFFF"/>
              </a:highlight>
              <a:latin typeface="游ゴシック" panose="020B0400000000000000" pitchFamily="50" charset="-128"/>
              <a:ea typeface="游ゴシック" panose="020B0400000000000000" pitchFamily="50" charset="-128"/>
            </a:endParaRPr>
          </a:p>
        </p:txBody>
      </p:sp>
      <p:grpSp>
        <p:nvGrpSpPr>
          <p:cNvPr id="113" name="グループ化 112">
            <a:extLst>
              <a:ext uri="{FF2B5EF4-FFF2-40B4-BE49-F238E27FC236}">
                <a16:creationId xmlns:a16="http://schemas.microsoft.com/office/drawing/2014/main" id="{0E4AE1B8-66D8-95AC-1640-39DD336E5887}"/>
              </a:ext>
            </a:extLst>
          </p:cNvPr>
          <p:cNvGrpSpPr/>
          <p:nvPr/>
        </p:nvGrpSpPr>
        <p:grpSpPr>
          <a:xfrm>
            <a:off x="1999447" y="5261910"/>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DFD4780D-8347-50A4-CE19-C9FDCBCDD6C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国税連携</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43" name="円弧 142">
              <a:extLst>
                <a:ext uri="{FF2B5EF4-FFF2-40B4-BE49-F238E27FC236}">
                  <a16:creationId xmlns:a16="http://schemas.microsoft.com/office/drawing/2014/main" id="{D6038FC1-814D-F77F-642E-B03BDAE18FC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4" name="円弧 143">
              <a:extLst>
                <a:ext uri="{FF2B5EF4-FFF2-40B4-BE49-F238E27FC236}">
                  <a16:creationId xmlns:a16="http://schemas.microsoft.com/office/drawing/2014/main" id="{F6E698D0-4338-2A22-804A-06DD4B1303E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45" name="直線矢印コネクタ 144">
            <a:extLst>
              <a:ext uri="{FF2B5EF4-FFF2-40B4-BE49-F238E27FC236}">
                <a16:creationId xmlns:a16="http://schemas.microsoft.com/office/drawing/2014/main" id="{A5E45CD7-AA13-8857-5D45-72538EE3885C}"/>
              </a:ext>
            </a:extLst>
          </p:cNvPr>
          <p:cNvCxnSpPr>
            <a:cxnSpLocks/>
            <a:stCxn id="123" idx="1"/>
          </p:cNvCxnSpPr>
          <p:nvPr/>
        </p:nvCxnSpPr>
        <p:spPr>
          <a:xfrm rot="16200000" flipV="1">
            <a:off x="1704619" y="4677965"/>
            <a:ext cx="888031" cy="279860"/>
          </a:xfrm>
          <a:prstGeom prst="bentConnector3">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46" name="正方形/長方形 145">
            <a:extLst>
              <a:ext uri="{FF2B5EF4-FFF2-40B4-BE49-F238E27FC236}">
                <a16:creationId xmlns:a16="http://schemas.microsoft.com/office/drawing/2014/main" id="{FEB2882E-FF06-A1B1-72EF-69D6365463D7}"/>
              </a:ext>
            </a:extLst>
          </p:cNvPr>
          <p:cNvSpPr/>
          <p:nvPr/>
        </p:nvSpPr>
        <p:spPr>
          <a:xfrm>
            <a:off x="1705649" y="4526798"/>
            <a:ext cx="1166787" cy="5584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国税連携データ</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他団体回送情報</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国税連携</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cxnSp>
        <p:nvCxnSpPr>
          <p:cNvPr id="158" name="直線矢印コネクタ 157">
            <a:extLst>
              <a:ext uri="{FF2B5EF4-FFF2-40B4-BE49-F238E27FC236}">
                <a16:creationId xmlns:a16="http://schemas.microsoft.com/office/drawing/2014/main" id="{3D7B96F5-FC3E-DAE9-802A-9E5A1ED45820}"/>
              </a:ext>
            </a:extLst>
          </p:cNvPr>
          <p:cNvCxnSpPr>
            <a:cxnSpLocks/>
            <a:stCxn id="92" idx="6"/>
            <a:endCxn id="27" idx="1"/>
          </p:cNvCxnSpPr>
          <p:nvPr/>
        </p:nvCxnSpPr>
        <p:spPr>
          <a:xfrm>
            <a:off x="1155030" y="3407474"/>
            <a:ext cx="55693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F3013783-82C2-E146-DF6F-830760A3804E}"/>
              </a:ext>
            </a:extLst>
          </p:cNvPr>
          <p:cNvCxnSpPr>
            <a:cxnSpLocks/>
            <a:stCxn id="27" idx="2"/>
            <a:endCxn id="104" idx="0"/>
          </p:cNvCxnSpPr>
          <p:nvPr/>
        </p:nvCxnSpPr>
        <p:spPr>
          <a:xfrm flipH="1">
            <a:off x="1883798" y="3544477"/>
            <a:ext cx="148" cy="361865"/>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68" name="正方形/長方形 167">
            <a:extLst>
              <a:ext uri="{FF2B5EF4-FFF2-40B4-BE49-F238E27FC236}">
                <a16:creationId xmlns:a16="http://schemas.microsoft.com/office/drawing/2014/main" id="{F3250D3F-67B7-919B-3277-6C8EB5FBB524}"/>
              </a:ext>
            </a:extLst>
          </p:cNvPr>
          <p:cNvSpPr/>
          <p:nvPr/>
        </p:nvSpPr>
        <p:spPr>
          <a:xfrm>
            <a:off x="1416068" y="3561511"/>
            <a:ext cx="94741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p>
          <a:p>
            <a:pPr algn="ctr"/>
            <a:r>
              <a:rPr kumimoji="1" lang="en-US" altLang="ja-JP" sz="600" b="1" dirty="0">
                <a:solidFill>
                  <a:schemeClr val="tx1"/>
                </a:solidFill>
                <a:highlight>
                  <a:srgbClr val="FFFFFF"/>
                </a:highlight>
                <a:latin typeface="+mn-ea"/>
              </a:rPr>
              <a:t>(</a:t>
            </a:r>
            <a:r>
              <a:rPr kumimoji="1" lang="en-US" altLang="ja-JP" sz="600" b="1" dirty="0" err="1">
                <a:solidFill>
                  <a:schemeClr val="tx1"/>
                </a:solidFill>
                <a:highlight>
                  <a:srgbClr val="FFFFFF"/>
                </a:highlight>
                <a:latin typeface="+mn-ea"/>
              </a:rPr>
              <a:t>eLTAX</a:t>
            </a:r>
            <a:r>
              <a:rPr kumimoji="1" lang="ja-JP" altLang="en-US" sz="600" b="1" dirty="0">
                <a:solidFill>
                  <a:schemeClr val="tx1"/>
                </a:solidFill>
                <a:highlight>
                  <a:srgbClr val="FFFFFF"/>
                </a:highlight>
                <a:latin typeface="+mn-ea"/>
              </a:rPr>
              <a:t>連携データ</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
        <p:nvSpPr>
          <p:cNvPr id="169" name="正方形/長方形 168">
            <a:extLst>
              <a:ext uri="{FF2B5EF4-FFF2-40B4-BE49-F238E27FC236}">
                <a16:creationId xmlns:a16="http://schemas.microsoft.com/office/drawing/2014/main" id="{DB3C0CF5-5373-50CB-6109-ADD96A66A564}"/>
              </a:ext>
            </a:extLst>
          </p:cNvPr>
          <p:cNvSpPr/>
          <p:nvPr/>
        </p:nvSpPr>
        <p:spPr>
          <a:xfrm>
            <a:off x="1482247" y="300068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err="1">
                <a:solidFill>
                  <a:schemeClr val="tx1"/>
                </a:solidFill>
                <a:latin typeface="+mn-ea"/>
              </a:rPr>
              <a:t>eLTAX</a:t>
            </a:r>
            <a:r>
              <a:rPr kumimoji="1" lang="ja-JP" altLang="en-US" sz="600" b="1" dirty="0">
                <a:solidFill>
                  <a:schemeClr val="tx1"/>
                </a:solidFill>
                <a:latin typeface="+mn-ea"/>
              </a:rPr>
              <a:t>等の</a:t>
            </a:r>
            <a:endParaRPr kumimoji="1" lang="en-US" altLang="ja-JP" sz="600" b="1" dirty="0">
              <a:solidFill>
                <a:schemeClr val="tx1"/>
              </a:solidFill>
              <a:latin typeface="+mn-ea"/>
            </a:endParaRPr>
          </a:p>
          <a:p>
            <a:pPr algn="ctr"/>
            <a:r>
              <a:rPr kumimoji="1" lang="ja-JP" altLang="en-US" sz="600" b="1" dirty="0">
                <a:solidFill>
                  <a:schemeClr val="tx1"/>
                </a:solidFill>
                <a:latin typeface="+mn-ea"/>
              </a:rPr>
              <a:t>経由か否か</a:t>
            </a:r>
          </a:p>
        </p:txBody>
      </p:sp>
      <p:cxnSp>
        <p:nvCxnSpPr>
          <p:cNvPr id="173" name="直線矢印コネクタ 172">
            <a:extLst>
              <a:ext uri="{FF2B5EF4-FFF2-40B4-BE49-F238E27FC236}">
                <a16:creationId xmlns:a16="http://schemas.microsoft.com/office/drawing/2014/main" id="{637B1B60-F207-D414-0294-E52A55396E1D}"/>
              </a:ext>
            </a:extLst>
          </p:cNvPr>
          <p:cNvCxnSpPr>
            <a:cxnSpLocks/>
            <a:stCxn id="2" idx="3"/>
            <a:endCxn id="22" idx="1"/>
          </p:cNvCxnSpPr>
          <p:nvPr/>
        </p:nvCxnSpPr>
        <p:spPr>
          <a:xfrm>
            <a:off x="2916128" y="2488755"/>
            <a:ext cx="44344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82" name="正方形/長方形 181">
            <a:extLst>
              <a:ext uri="{FF2B5EF4-FFF2-40B4-BE49-F238E27FC236}">
                <a16:creationId xmlns:a16="http://schemas.microsoft.com/office/drawing/2014/main" id="{1894007E-5B36-7AF7-0039-C92D93723948}"/>
              </a:ext>
            </a:extLst>
          </p:cNvPr>
          <p:cNvSpPr/>
          <p:nvPr/>
        </p:nvSpPr>
        <p:spPr>
          <a:xfrm>
            <a:off x="2342444" y="2124877"/>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画面入力か否か</a:t>
            </a:r>
          </a:p>
        </p:txBody>
      </p:sp>
      <p:sp>
        <p:nvSpPr>
          <p:cNvPr id="183" name="正方形/長方形 182">
            <a:extLst>
              <a:ext uri="{FF2B5EF4-FFF2-40B4-BE49-F238E27FC236}">
                <a16:creationId xmlns:a16="http://schemas.microsoft.com/office/drawing/2014/main" id="{E9D147A8-42B3-688F-F8F5-83B23A428EE2}"/>
              </a:ext>
            </a:extLst>
          </p:cNvPr>
          <p:cNvSpPr/>
          <p:nvPr/>
        </p:nvSpPr>
        <p:spPr>
          <a:xfrm>
            <a:off x="2938898" y="2375932"/>
            <a:ext cx="352923"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grpSp>
        <p:nvGrpSpPr>
          <p:cNvPr id="191" name="グループ化 190">
            <a:extLst>
              <a:ext uri="{FF2B5EF4-FFF2-40B4-BE49-F238E27FC236}">
                <a16:creationId xmlns:a16="http://schemas.microsoft.com/office/drawing/2014/main" id="{3AC74A12-6F58-F385-6C77-B6916936BC60}"/>
              </a:ext>
            </a:extLst>
          </p:cNvPr>
          <p:cNvGrpSpPr/>
          <p:nvPr/>
        </p:nvGrpSpPr>
        <p:grpSpPr>
          <a:xfrm>
            <a:off x="4091257" y="4801850"/>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647A7583-007B-296A-F274-4A5D8AB9A9B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99" name="円弧 198">
              <a:extLst>
                <a:ext uri="{FF2B5EF4-FFF2-40B4-BE49-F238E27FC236}">
                  <a16:creationId xmlns:a16="http://schemas.microsoft.com/office/drawing/2014/main" id="{5442A032-965C-E98B-5AC1-C9560B4FE19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2A69A636-68DE-423E-7A8F-5390D11BE2F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C1C714F0-16B1-4209-6FCD-0E610410B725}"/>
              </a:ext>
            </a:extLst>
          </p:cNvPr>
          <p:cNvGrpSpPr/>
          <p:nvPr/>
        </p:nvGrpSpPr>
        <p:grpSpPr>
          <a:xfrm>
            <a:off x="4625417" y="5143770"/>
            <a:ext cx="752658" cy="404654"/>
            <a:chOff x="4488244" y="5206471"/>
            <a:chExt cx="752658" cy="404654"/>
          </a:xfrm>
        </p:grpSpPr>
        <p:cxnSp>
          <p:nvCxnSpPr>
            <p:cNvPr id="192" name="直線矢印コネクタ 191">
              <a:extLst>
                <a:ext uri="{FF2B5EF4-FFF2-40B4-BE49-F238E27FC236}">
                  <a16:creationId xmlns:a16="http://schemas.microsoft.com/office/drawing/2014/main" id="{D280D1DA-3F9B-2A5C-9106-2F3D79CDCB2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536BDEDC-FD3D-D7A5-D358-DCEAE11E4926}"/>
                </a:ext>
              </a:extLst>
            </p:cNvPr>
            <p:cNvGrpSpPr/>
            <p:nvPr/>
          </p:nvGrpSpPr>
          <p:grpSpPr>
            <a:xfrm>
              <a:off x="4610864" y="5312357"/>
              <a:ext cx="69614" cy="298768"/>
              <a:chOff x="2439407" y="2962964"/>
              <a:chExt cx="69614" cy="428983"/>
            </a:xfrm>
          </p:grpSpPr>
          <p:cxnSp>
            <p:nvCxnSpPr>
              <p:cNvPr id="195" name="直線コネクタ 194">
                <a:extLst>
                  <a:ext uri="{FF2B5EF4-FFF2-40B4-BE49-F238E27FC236}">
                    <a16:creationId xmlns:a16="http://schemas.microsoft.com/office/drawing/2014/main" id="{0DB72950-881A-6A73-FA7D-17BF23A0F36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DE543E93-E2A4-D56D-97A8-C0BB3A62AD24}"/>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EED2FED9-87A4-FCEF-256C-48D055D1175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A8AD815D-13B3-F2C1-6F67-97A8E6FB71C4}"/>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②～⑩</a:t>
              </a:r>
            </a:p>
          </p:txBody>
        </p:sp>
      </p:grpSp>
      <p:grpSp>
        <p:nvGrpSpPr>
          <p:cNvPr id="204" name="グループ化 203">
            <a:extLst>
              <a:ext uri="{FF2B5EF4-FFF2-40B4-BE49-F238E27FC236}">
                <a16:creationId xmlns:a16="http://schemas.microsoft.com/office/drawing/2014/main" id="{AF9BC0E4-47CA-3FFD-C6D4-F454B4FAC60C}"/>
              </a:ext>
            </a:extLst>
          </p:cNvPr>
          <p:cNvGrpSpPr/>
          <p:nvPr/>
        </p:nvGrpSpPr>
        <p:grpSpPr>
          <a:xfrm>
            <a:off x="4091257" y="5927070"/>
            <a:ext cx="575637" cy="451948"/>
            <a:chOff x="5274238" y="5435536"/>
            <a:chExt cx="439201" cy="345439"/>
          </a:xfrm>
        </p:grpSpPr>
        <p:sp>
          <p:nvSpPr>
            <p:cNvPr id="205" name="フローチャート: 磁気ディスク 204">
              <a:extLst>
                <a:ext uri="{FF2B5EF4-FFF2-40B4-BE49-F238E27FC236}">
                  <a16:creationId xmlns:a16="http://schemas.microsoft.com/office/drawing/2014/main" id="{DA0DEBC2-A23B-707E-46D5-75A00A66DFF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申告支援</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06" name="円弧 205">
              <a:extLst>
                <a:ext uri="{FF2B5EF4-FFF2-40B4-BE49-F238E27FC236}">
                  <a16:creationId xmlns:a16="http://schemas.microsoft.com/office/drawing/2014/main" id="{203D264C-5097-4B62-F6B3-B836517D32A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7" name="円弧 206">
              <a:extLst>
                <a:ext uri="{FF2B5EF4-FFF2-40B4-BE49-F238E27FC236}">
                  <a16:creationId xmlns:a16="http://schemas.microsoft.com/office/drawing/2014/main" id="{594F370E-73C1-9406-56E4-852F9AA6DF2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208" name="直線矢印コネクタ 207">
            <a:extLst>
              <a:ext uri="{FF2B5EF4-FFF2-40B4-BE49-F238E27FC236}">
                <a16:creationId xmlns:a16="http://schemas.microsoft.com/office/drawing/2014/main" id="{413B0980-60BB-5424-F6B9-19BDE11CB8F8}"/>
              </a:ext>
            </a:extLst>
          </p:cNvPr>
          <p:cNvCxnSpPr>
            <a:cxnSpLocks/>
            <a:stCxn id="205" idx="1"/>
            <a:endCxn id="198" idx="3"/>
          </p:cNvCxnSpPr>
          <p:nvPr/>
        </p:nvCxnSpPr>
        <p:spPr>
          <a:xfrm flipV="1">
            <a:off x="4380374" y="5253798"/>
            <a:ext cx="0" cy="67327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23916FF0-83A2-FE6C-E56C-7D38C54803FF}"/>
              </a:ext>
            </a:extLst>
          </p:cNvPr>
          <p:cNvSpPr/>
          <p:nvPr/>
        </p:nvSpPr>
        <p:spPr>
          <a:xfrm>
            <a:off x="3801380" y="5423734"/>
            <a:ext cx="1166787" cy="5584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確定申告書データ</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専従者情報</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給報・年報データ</a:t>
            </a:r>
          </a:p>
        </p:txBody>
      </p:sp>
      <p:grpSp>
        <p:nvGrpSpPr>
          <p:cNvPr id="24" name="グループ化 23">
            <a:extLst>
              <a:ext uri="{FF2B5EF4-FFF2-40B4-BE49-F238E27FC236}">
                <a16:creationId xmlns:a16="http://schemas.microsoft.com/office/drawing/2014/main" id="{51335C05-093C-8C7A-C303-73BEF1A25805}"/>
              </a:ext>
            </a:extLst>
          </p:cNvPr>
          <p:cNvGrpSpPr/>
          <p:nvPr/>
        </p:nvGrpSpPr>
        <p:grpSpPr>
          <a:xfrm>
            <a:off x="4313219" y="3513591"/>
            <a:ext cx="1021818" cy="615315"/>
            <a:chOff x="4313219" y="3513591"/>
            <a:chExt cx="1021818" cy="615315"/>
          </a:xfrm>
        </p:grpSpPr>
        <p:grpSp>
          <p:nvGrpSpPr>
            <p:cNvPr id="203" name="グループ化 202">
              <a:extLst>
                <a:ext uri="{FF2B5EF4-FFF2-40B4-BE49-F238E27FC236}">
                  <a16:creationId xmlns:a16="http://schemas.microsoft.com/office/drawing/2014/main" id="{9D657E13-DE02-B5F8-087E-01C2DE270F07}"/>
                </a:ext>
              </a:extLst>
            </p:cNvPr>
            <p:cNvGrpSpPr/>
            <p:nvPr/>
          </p:nvGrpSpPr>
          <p:grpSpPr>
            <a:xfrm>
              <a:off x="4519225" y="3513591"/>
              <a:ext cx="461372" cy="423964"/>
              <a:chOff x="4501542" y="3513591"/>
              <a:chExt cx="461372" cy="423964"/>
            </a:xfrm>
          </p:grpSpPr>
          <p:pic>
            <p:nvPicPr>
              <p:cNvPr id="107" name="グラフィックス 106" descr="紙 枠線">
                <a:extLst>
                  <a:ext uri="{FF2B5EF4-FFF2-40B4-BE49-F238E27FC236}">
                    <a16:creationId xmlns:a16="http://schemas.microsoft.com/office/drawing/2014/main" id="{2DD5FCB9-A926-DCE1-5D2F-8E199C98399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655574" y="3630215"/>
                <a:ext cx="307340" cy="307340"/>
              </a:xfrm>
              <a:prstGeom prst="rect">
                <a:avLst/>
              </a:prstGeom>
            </p:spPr>
          </p:pic>
          <p:cxnSp>
            <p:nvCxnSpPr>
              <p:cNvPr id="109" name="直線矢印コネクタ 36">
                <a:extLst>
                  <a:ext uri="{FF2B5EF4-FFF2-40B4-BE49-F238E27FC236}">
                    <a16:creationId xmlns:a16="http://schemas.microsoft.com/office/drawing/2014/main" id="{7387891A-6E73-2E94-7195-6276C186540A}"/>
                  </a:ext>
                </a:extLst>
              </p:cNvPr>
              <p:cNvCxnSpPr>
                <a:cxnSpLocks/>
              </p:cNvCxnSpPr>
              <p:nvPr/>
            </p:nvCxnSpPr>
            <p:spPr>
              <a:xfrm rot="16200000" flipH="1">
                <a:off x="4470149" y="3544984"/>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sp>
          <p:nvSpPr>
            <p:cNvPr id="212" name="正方形/長方形 211">
              <a:extLst>
                <a:ext uri="{FF2B5EF4-FFF2-40B4-BE49-F238E27FC236}">
                  <a16:creationId xmlns:a16="http://schemas.microsoft.com/office/drawing/2014/main" id="{7657CF15-ECB6-BB5C-DEF9-634B6F420FDA}"/>
                </a:ext>
              </a:extLst>
            </p:cNvPr>
            <p:cNvSpPr/>
            <p:nvPr/>
          </p:nvSpPr>
          <p:spPr>
            <a:xfrm>
              <a:off x="4313219" y="3846453"/>
              <a:ext cx="102181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各種エラー・アラートリスト</a:t>
              </a:r>
            </a:p>
          </p:txBody>
        </p:sp>
      </p:grpSp>
      <p:cxnSp>
        <p:nvCxnSpPr>
          <p:cNvPr id="225" name="直線矢印コネクタ 224">
            <a:extLst>
              <a:ext uri="{FF2B5EF4-FFF2-40B4-BE49-F238E27FC236}">
                <a16:creationId xmlns:a16="http://schemas.microsoft.com/office/drawing/2014/main" id="{C7ACAE12-250F-2AA7-8ABE-AC565535B700}"/>
              </a:ext>
            </a:extLst>
          </p:cNvPr>
          <p:cNvCxnSpPr>
            <a:cxnSpLocks/>
            <a:stCxn id="22" idx="3"/>
            <a:endCxn id="73" idx="1"/>
          </p:cNvCxnSpPr>
          <p:nvPr/>
        </p:nvCxnSpPr>
        <p:spPr>
          <a:xfrm>
            <a:off x="3955460" y="2488755"/>
            <a:ext cx="1209682" cy="3855"/>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28" name="直線矢印コネクタ 227">
            <a:extLst>
              <a:ext uri="{FF2B5EF4-FFF2-40B4-BE49-F238E27FC236}">
                <a16:creationId xmlns:a16="http://schemas.microsoft.com/office/drawing/2014/main" id="{7691F922-D578-A04F-23C4-A7A4071FD53D}"/>
              </a:ext>
            </a:extLst>
          </p:cNvPr>
          <p:cNvCxnSpPr>
            <a:cxnSpLocks/>
            <a:stCxn id="122" idx="0"/>
            <a:endCxn id="73" idx="1"/>
          </p:cNvCxnSpPr>
          <p:nvPr/>
        </p:nvCxnSpPr>
        <p:spPr>
          <a:xfrm rot="5400000" flipH="1" flipV="1">
            <a:off x="4497324" y="2374362"/>
            <a:ext cx="549569" cy="786067"/>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3" name="グループ化 22">
            <a:extLst>
              <a:ext uri="{FF2B5EF4-FFF2-40B4-BE49-F238E27FC236}">
                <a16:creationId xmlns:a16="http://schemas.microsoft.com/office/drawing/2014/main" id="{40D2E1EC-7E6E-8FBF-801B-78E27C0BD9C4}"/>
              </a:ext>
            </a:extLst>
          </p:cNvPr>
          <p:cNvGrpSpPr/>
          <p:nvPr/>
        </p:nvGrpSpPr>
        <p:grpSpPr>
          <a:xfrm>
            <a:off x="5426561" y="2723054"/>
            <a:ext cx="1021818" cy="620850"/>
            <a:chOff x="5426561" y="2723054"/>
            <a:chExt cx="1021818" cy="620850"/>
          </a:xfrm>
        </p:grpSpPr>
        <p:grpSp>
          <p:nvGrpSpPr>
            <p:cNvPr id="231" name="グループ化 230">
              <a:extLst>
                <a:ext uri="{FF2B5EF4-FFF2-40B4-BE49-F238E27FC236}">
                  <a16:creationId xmlns:a16="http://schemas.microsoft.com/office/drawing/2014/main" id="{394C57BA-1AE2-9C53-A643-467F3CD22159}"/>
                </a:ext>
              </a:extLst>
            </p:cNvPr>
            <p:cNvGrpSpPr/>
            <p:nvPr/>
          </p:nvGrpSpPr>
          <p:grpSpPr>
            <a:xfrm>
              <a:off x="5632567" y="2723054"/>
              <a:ext cx="461372" cy="423964"/>
              <a:chOff x="4501542" y="3513591"/>
              <a:chExt cx="461372" cy="423964"/>
            </a:xfrm>
          </p:grpSpPr>
          <p:pic>
            <p:nvPicPr>
              <p:cNvPr id="232" name="グラフィックス 231" descr="紙 枠線">
                <a:extLst>
                  <a:ext uri="{FF2B5EF4-FFF2-40B4-BE49-F238E27FC236}">
                    <a16:creationId xmlns:a16="http://schemas.microsoft.com/office/drawing/2014/main" id="{0504631C-598A-82FB-D6E9-05AE79F192B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655574" y="3630215"/>
                <a:ext cx="307340" cy="307340"/>
              </a:xfrm>
              <a:prstGeom prst="rect">
                <a:avLst/>
              </a:prstGeom>
            </p:spPr>
          </p:pic>
          <p:cxnSp>
            <p:nvCxnSpPr>
              <p:cNvPr id="233" name="直線矢印コネクタ 36">
                <a:extLst>
                  <a:ext uri="{FF2B5EF4-FFF2-40B4-BE49-F238E27FC236}">
                    <a16:creationId xmlns:a16="http://schemas.microsoft.com/office/drawing/2014/main" id="{4B2C273C-8C6F-6831-D6E5-B86EC0B82112}"/>
                  </a:ext>
                </a:extLst>
              </p:cNvPr>
              <p:cNvCxnSpPr>
                <a:cxnSpLocks/>
              </p:cNvCxnSpPr>
              <p:nvPr/>
            </p:nvCxnSpPr>
            <p:spPr>
              <a:xfrm rot="16200000" flipH="1">
                <a:off x="4470149" y="3544984"/>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sp>
          <p:nvSpPr>
            <p:cNvPr id="234" name="正方形/長方形 233">
              <a:extLst>
                <a:ext uri="{FF2B5EF4-FFF2-40B4-BE49-F238E27FC236}">
                  <a16:creationId xmlns:a16="http://schemas.microsoft.com/office/drawing/2014/main" id="{78503CFE-3CE1-717B-A194-3EB6CE77544B}"/>
                </a:ext>
              </a:extLst>
            </p:cNvPr>
            <p:cNvSpPr/>
            <p:nvPr/>
          </p:nvSpPr>
          <p:spPr>
            <a:xfrm>
              <a:off x="5426561" y="3061451"/>
              <a:ext cx="102181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各種エラー・アラートリスト</a:t>
              </a:r>
            </a:p>
          </p:txBody>
        </p:sp>
      </p:grpSp>
      <p:sp>
        <p:nvSpPr>
          <p:cNvPr id="235" name="正方形/長方形 234">
            <a:extLst>
              <a:ext uri="{FF2B5EF4-FFF2-40B4-BE49-F238E27FC236}">
                <a16:creationId xmlns:a16="http://schemas.microsoft.com/office/drawing/2014/main" id="{450E68DD-5C51-D980-E0E2-53AED7829EEC}"/>
              </a:ext>
            </a:extLst>
          </p:cNvPr>
          <p:cNvSpPr/>
          <p:nvPr/>
        </p:nvSpPr>
        <p:spPr>
          <a:xfrm>
            <a:off x="4879691" y="3458724"/>
            <a:ext cx="1166787" cy="5584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基本情報との紐づけ</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自動付番</a:t>
            </a:r>
          </a:p>
        </p:txBody>
      </p:sp>
      <p:grpSp>
        <p:nvGrpSpPr>
          <p:cNvPr id="236" name="グループ化 235">
            <a:extLst>
              <a:ext uri="{FF2B5EF4-FFF2-40B4-BE49-F238E27FC236}">
                <a16:creationId xmlns:a16="http://schemas.microsoft.com/office/drawing/2014/main" id="{2BF5592B-5525-6197-1CB3-798E0F623D40}"/>
              </a:ext>
            </a:extLst>
          </p:cNvPr>
          <p:cNvGrpSpPr/>
          <p:nvPr/>
        </p:nvGrpSpPr>
        <p:grpSpPr>
          <a:xfrm>
            <a:off x="7430792" y="2258235"/>
            <a:ext cx="595884" cy="468750"/>
            <a:chOff x="2420174" y="2805910"/>
            <a:chExt cx="595884" cy="468750"/>
          </a:xfrm>
        </p:grpSpPr>
        <p:pic>
          <p:nvPicPr>
            <p:cNvPr id="237" name="グラフィックス 236" descr="ユーザー 枠線">
              <a:extLst>
                <a:ext uri="{FF2B5EF4-FFF2-40B4-BE49-F238E27FC236}">
                  <a16:creationId xmlns:a16="http://schemas.microsoft.com/office/drawing/2014/main" id="{F3DB16B6-D5D2-8675-4ACA-B0CF532B56C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38" name="四角形: 角を丸くする 237">
              <a:extLst>
                <a:ext uri="{FF2B5EF4-FFF2-40B4-BE49-F238E27FC236}">
                  <a16:creationId xmlns:a16="http://schemas.microsoft.com/office/drawing/2014/main" id="{F98C4DE9-F5CB-8A3B-D049-D6A97597BD9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en-US" altLang="ja-JP" sz="500" b="1" dirty="0">
                  <a:solidFill>
                    <a:srgbClr val="000000"/>
                  </a:solidFill>
                  <a:latin typeface="+mn-ea"/>
                </a:rPr>
                <a:t>(</a:t>
              </a:r>
              <a:r>
                <a:rPr kumimoji="1" lang="ja-JP" altLang="en-US" sz="500" b="1" dirty="0">
                  <a:solidFill>
                    <a:srgbClr val="000000"/>
                  </a:solidFill>
                  <a:latin typeface="+mn-ea"/>
                </a:rPr>
                <a:t>必要に応じて</a:t>
              </a:r>
              <a:r>
                <a:rPr kumimoji="1" lang="en-US" altLang="ja-JP" sz="500" b="1" dirty="0">
                  <a:solidFill>
                    <a:srgbClr val="000000"/>
                  </a:solidFill>
                  <a:latin typeface="+mn-ea"/>
                </a:rPr>
                <a:t>)</a:t>
              </a:r>
            </a:p>
            <a:p>
              <a:pPr algn="ctr"/>
              <a:r>
                <a:rPr kumimoji="1" lang="ja-JP" altLang="en-US" sz="500" b="1" dirty="0">
                  <a:solidFill>
                    <a:srgbClr val="000000"/>
                  </a:solidFill>
                  <a:latin typeface="+mn-ea"/>
                </a:rPr>
                <a:t>基本情報等の修正</a:t>
              </a:r>
            </a:p>
          </p:txBody>
        </p:sp>
      </p:grpSp>
      <p:cxnSp>
        <p:nvCxnSpPr>
          <p:cNvPr id="242" name="直線矢印コネクタ 241">
            <a:extLst>
              <a:ext uri="{FF2B5EF4-FFF2-40B4-BE49-F238E27FC236}">
                <a16:creationId xmlns:a16="http://schemas.microsoft.com/office/drawing/2014/main" id="{52E3726C-AE22-62D7-0199-1E4E5A7D4766}"/>
              </a:ext>
            </a:extLst>
          </p:cNvPr>
          <p:cNvCxnSpPr>
            <a:cxnSpLocks/>
            <a:stCxn id="73" idx="3"/>
            <a:endCxn id="45" idx="1"/>
          </p:cNvCxnSpPr>
          <p:nvPr/>
        </p:nvCxnSpPr>
        <p:spPr>
          <a:xfrm>
            <a:off x="5761026" y="2492610"/>
            <a:ext cx="57141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3" name="直線矢印コネクタ 242">
            <a:extLst>
              <a:ext uri="{FF2B5EF4-FFF2-40B4-BE49-F238E27FC236}">
                <a16:creationId xmlns:a16="http://schemas.microsoft.com/office/drawing/2014/main" id="{5A18CF10-63F6-2936-627B-A3847F7826E2}"/>
              </a:ext>
            </a:extLst>
          </p:cNvPr>
          <p:cNvCxnSpPr>
            <a:cxnSpLocks/>
            <a:stCxn id="45" idx="3"/>
            <a:endCxn id="238" idx="1"/>
          </p:cNvCxnSpPr>
          <p:nvPr/>
        </p:nvCxnSpPr>
        <p:spPr>
          <a:xfrm>
            <a:off x="6676415" y="2492610"/>
            <a:ext cx="7543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4" name="正方形/長方形 243">
            <a:extLst>
              <a:ext uri="{FF2B5EF4-FFF2-40B4-BE49-F238E27FC236}">
                <a16:creationId xmlns:a16="http://schemas.microsoft.com/office/drawing/2014/main" id="{A27BB127-03D4-4AD8-1279-8F497B122D9F}"/>
              </a:ext>
            </a:extLst>
          </p:cNvPr>
          <p:cNvSpPr/>
          <p:nvPr/>
        </p:nvSpPr>
        <p:spPr>
          <a:xfrm>
            <a:off x="6468032" y="2384388"/>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grpSp>
        <p:nvGrpSpPr>
          <p:cNvPr id="253" name="グループ化 252">
            <a:extLst>
              <a:ext uri="{FF2B5EF4-FFF2-40B4-BE49-F238E27FC236}">
                <a16:creationId xmlns:a16="http://schemas.microsoft.com/office/drawing/2014/main" id="{BFE1CA0C-4FB6-4477-BDDA-9980A08ED1EC}"/>
              </a:ext>
            </a:extLst>
          </p:cNvPr>
          <p:cNvGrpSpPr/>
          <p:nvPr/>
        </p:nvGrpSpPr>
        <p:grpSpPr>
          <a:xfrm>
            <a:off x="7440916" y="4238288"/>
            <a:ext cx="575637" cy="451948"/>
            <a:chOff x="5274238" y="5435536"/>
            <a:chExt cx="439201" cy="345439"/>
          </a:xfrm>
        </p:grpSpPr>
        <p:sp>
          <p:nvSpPr>
            <p:cNvPr id="260" name="フローチャート: 磁気ディスク 259">
              <a:extLst>
                <a:ext uri="{FF2B5EF4-FFF2-40B4-BE49-F238E27FC236}">
                  <a16:creationId xmlns:a16="http://schemas.microsoft.com/office/drawing/2014/main" id="{B125E9FE-6B61-B8EB-5591-BF29300618F6}"/>
                </a:ext>
              </a:extLst>
            </p:cNvPr>
            <p:cNvSpPr/>
            <p:nvPr/>
          </p:nvSpPr>
          <p:spPr>
            <a:xfrm>
              <a:off x="5276219" y="5435536"/>
              <a:ext cx="437220" cy="345439"/>
            </a:xfrm>
            <a:prstGeom prst="flowChartMagneticDisk">
              <a:avLst/>
            </a:prstGeom>
            <a:solidFill>
              <a:schemeClr val="bg1"/>
            </a:solid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highlight>
                    <a:srgbClr val="FFFFFF"/>
                  </a:highlight>
                  <a:latin typeface="+mn-ea"/>
                </a:rPr>
                <a:t>個人住民税</a:t>
              </a:r>
              <a:endParaRPr kumimoji="1" lang="en-US" altLang="ja-JP" sz="500" b="1" dirty="0">
                <a:solidFill>
                  <a:srgbClr val="000000"/>
                </a:solidFill>
                <a:highlight>
                  <a:srgbClr val="FFFFFF"/>
                </a:highlight>
                <a:latin typeface="+mn-ea"/>
              </a:endParaRPr>
            </a:p>
            <a:p>
              <a:pPr algn="ctr"/>
              <a:r>
                <a:rPr kumimoji="1" lang="ja-JP" altLang="en-US" sz="500" b="1" dirty="0">
                  <a:solidFill>
                    <a:srgbClr val="000000"/>
                  </a:solidFill>
                  <a:highlight>
                    <a:srgbClr val="FFFFFF"/>
                  </a:highlight>
                  <a:latin typeface="+mn-ea"/>
                </a:rPr>
                <a:t>システム</a:t>
              </a:r>
            </a:p>
          </p:txBody>
        </p:sp>
        <p:sp>
          <p:nvSpPr>
            <p:cNvPr id="261" name="円弧 260">
              <a:extLst>
                <a:ext uri="{FF2B5EF4-FFF2-40B4-BE49-F238E27FC236}">
                  <a16:creationId xmlns:a16="http://schemas.microsoft.com/office/drawing/2014/main" id="{E01A8076-AB36-B1C4-C8F7-E9775E3930F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2" name="円弧 261">
              <a:extLst>
                <a:ext uri="{FF2B5EF4-FFF2-40B4-BE49-F238E27FC236}">
                  <a16:creationId xmlns:a16="http://schemas.microsoft.com/office/drawing/2014/main" id="{C53DD2DD-2FB4-4B22-7480-28627B128E1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8" name="グループ化 77">
            <a:extLst>
              <a:ext uri="{FF2B5EF4-FFF2-40B4-BE49-F238E27FC236}">
                <a16:creationId xmlns:a16="http://schemas.microsoft.com/office/drawing/2014/main" id="{A29D61A0-EE71-F091-542B-77B6AF122003}"/>
              </a:ext>
            </a:extLst>
          </p:cNvPr>
          <p:cNvGrpSpPr/>
          <p:nvPr/>
        </p:nvGrpSpPr>
        <p:grpSpPr>
          <a:xfrm>
            <a:off x="7966262" y="4329113"/>
            <a:ext cx="743741" cy="352379"/>
            <a:chOff x="7749232" y="4579056"/>
            <a:chExt cx="743741" cy="352379"/>
          </a:xfrm>
        </p:grpSpPr>
        <p:cxnSp>
          <p:nvCxnSpPr>
            <p:cNvPr id="254" name="直線矢印コネクタ 253">
              <a:extLst>
                <a:ext uri="{FF2B5EF4-FFF2-40B4-BE49-F238E27FC236}">
                  <a16:creationId xmlns:a16="http://schemas.microsoft.com/office/drawing/2014/main" id="{C0CA3044-168A-A768-7DCF-4CD9AE6E1E33}"/>
                </a:ext>
              </a:extLst>
            </p:cNvPr>
            <p:cNvCxnSpPr>
              <a:cxnSpLocks/>
            </p:cNvCxnSpPr>
            <p:nvPr/>
          </p:nvCxnSpPr>
          <p:spPr>
            <a:xfrm>
              <a:off x="7749232" y="4579056"/>
              <a:ext cx="122246" cy="202995"/>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55" name="グループ化 254">
              <a:extLst>
                <a:ext uri="{FF2B5EF4-FFF2-40B4-BE49-F238E27FC236}">
                  <a16:creationId xmlns:a16="http://schemas.microsoft.com/office/drawing/2014/main" id="{5D4E0DF3-74AD-1DA3-8A0E-672D2D487489}"/>
                </a:ext>
              </a:extLst>
            </p:cNvPr>
            <p:cNvGrpSpPr/>
            <p:nvPr/>
          </p:nvGrpSpPr>
          <p:grpSpPr>
            <a:xfrm>
              <a:off x="7871478" y="4632667"/>
              <a:ext cx="69614" cy="298768"/>
              <a:chOff x="2439407" y="2962964"/>
              <a:chExt cx="69614" cy="428983"/>
            </a:xfrm>
          </p:grpSpPr>
          <p:cxnSp>
            <p:nvCxnSpPr>
              <p:cNvPr id="257" name="直線コネクタ 256">
                <a:extLst>
                  <a:ext uri="{FF2B5EF4-FFF2-40B4-BE49-F238E27FC236}">
                    <a16:creationId xmlns:a16="http://schemas.microsoft.com/office/drawing/2014/main" id="{287D8EB8-BFCC-9285-BF43-9E9D0F48200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58" name="直線コネクタ 257">
                <a:extLst>
                  <a:ext uri="{FF2B5EF4-FFF2-40B4-BE49-F238E27FC236}">
                    <a16:creationId xmlns:a16="http://schemas.microsoft.com/office/drawing/2014/main" id="{2BB21606-E384-EEA9-A1CE-D232004516F5}"/>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59" name="直線コネクタ 258">
                <a:extLst>
                  <a:ext uri="{FF2B5EF4-FFF2-40B4-BE49-F238E27FC236}">
                    <a16:creationId xmlns:a16="http://schemas.microsoft.com/office/drawing/2014/main" id="{3A2FE573-59F8-449E-49FA-024DF8A96FA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56" name="正方形/長方形 255">
              <a:extLst>
                <a:ext uri="{FF2B5EF4-FFF2-40B4-BE49-F238E27FC236}">
                  <a16:creationId xmlns:a16="http://schemas.microsoft.com/office/drawing/2014/main" id="{C6050F45-58B7-98DB-2AAE-A7F3A6A25876}"/>
                </a:ext>
              </a:extLst>
            </p:cNvPr>
            <p:cNvSpPr/>
            <p:nvPr/>
          </p:nvSpPr>
          <p:spPr>
            <a:xfrm>
              <a:off x="7871348" y="464016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highlight>
                    <a:srgbClr val="FFFFFF"/>
                  </a:highlight>
                  <a:latin typeface="+mn-ea"/>
                </a:rPr>
                <a:t>①⑫</a:t>
              </a:r>
            </a:p>
          </p:txBody>
        </p:sp>
      </p:grpSp>
      <p:cxnSp>
        <p:nvCxnSpPr>
          <p:cNvPr id="263" name="直線矢印コネクタ 262">
            <a:extLst>
              <a:ext uri="{FF2B5EF4-FFF2-40B4-BE49-F238E27FC236}">
                <a16:creationId xmlns:a16="http://schemas.microsoft.com/office/drawing/2014/main" id="{4FE65DFC-EA83-FDCF-C499-7B07A60B898A}"/>
              </a:ext>
            </a:extLst>
          </p:cNvPr>
          <p:cNvCxnSpPr>
            <a:cxnSpLocks/>
            <a:stCxn id="238" idx="2"/>
            <a:endCxn id="260" idx="1"/>
          </p:cNvCxnSpPr>
          <p:nvPr/>
        </p:nvCxnSpPr>
        <p:spPr>
          <a:xfrm>
            <a:off x="7728734" y="2726985"/>
            <a:ext cx="1299" cy="151130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69" name="正方形/長方形 268">
            <a:extLst>
              <a:ext uri="{FF2B5EF4-FFF2-40B4-BE49-F238E27FC236}">
                <a16:creationId xmlns:a16="http://schemas.microsoft.com/office/drawing/2014/main" id="{89A72B92-239A-FDF1-0BC8-D15C49205C00}"/>
              </a:ext>
            </a:extLst>
          </p:cNvPr>
          <p:cNvSpPr/>
          <p:nvPr/>
        </p:nvSpPr>
        <p:spPr>
          <a:xfrm>
            <a:off x="5993520" y="2124877"/>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エラー・アラートの有無</a:t>
            </a:r>
          </a:p>
        </p:txBody>
      </p:sp>
      <p:sp>
        <p:nvSpPr>
          <p:cNvPr id="270" name="正方形/長方形 269">
            <a:extLst>
              <a:ext uri="{FF2B5EF4-FFF2-40B4-BE49-F238E27FC236}">
                <a16:creationId xmlns:a16="http://schemas.microsoft.com/office/drawing/2014/main" id="{7AECCA7B-650B-5A9D-E9C1-DF337AA935DB}"/>
              </a:ext>
            </a:extLst>
          </p:cNvPr>
          <p:cNvSpPr/>
          <p:nvPr/>
        </p:nvSpPr>
        <p:spPr>
          <a:xfrm>
            <a:off x="6053655" y="267171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cxnSp>
        <p:nvCxnSpPr>
          <p:cNvPr id="271" name="直線矢印コネクタ 270">
            <a:extLst>
              <a:ext uri="{FF2B5EF4-FFF2-40B4-BE49-F238E27FC236}">
                <a16:creationId xmlns:a16="http://schemas.microsoft.com/office/drawing/2014/main" id="{D147BD54-C83F-1758-AABE-0A6B06C3B89B}"/>
              </a:ext>
            </a:extLst>
          </p:cNvPr>
          <p:cNvCxnSpPr>
            <a:cxnSpLocks/>
            <a:stCxn id="238" idx="3"/>
            <a:endCxn id="38" idx="2"/>
          </p:cNvCxnSpPr>
          <p:nvPr/>
        </p:nvCxnSpPr>
        <p:spPr>
          <a:xfrm>
            <a:off x="8026676" y="2492610"/>
            <a:ext cx="281534" cy="5656"/>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EEF99405-1061-4A4A-9D0C-510AF84A6827}"/>
              </a:ext>
            </a:extLst>
          </p:cNvPr>
          <p:cNvGrpSpPr/>
          <p:nvPr/>
        </p:nvGrpSpPr>
        <p:grpSpPr>
          <a:xfrm>
            <a:off x="2744143" y="2625758"/>
            <a:ext cx="1336990" cy="633475"/>
            <a:chOff x="2744143" y="2625758"/>
            <a:chExt cx="1336990" cy="633475"/>
          </a:xfrm>
        </p:grpSpPr>
        <p:cxnSp>
          <p:nvCxnSpPr>
            <p:cNvPr id="217" name="直線矢印コネクタ 48">
              <a:extLst>
                <a:ext uri="{FF2B5EF4-FFF2-40B4-BE49-F238E27FC236}">
                  <a16:creationId xmlns:a16="http://schemas.microsoft.com/office/drawing/2014/main" id="{A9A2BE28-8E39-D831-C4BF-68708AFB92C6}"/>
                </a:ext>
              </a:extLst>
            </p:cNvPr>
            <p:cNvCxnSpPr>
              <a:cxnSpLocks/>
              <a:stCxn id="2" idx="2"/>
            </p:cNvCxnSpPr>
            <p:nvPr/>
          </p:nvCxnSpPr>
          <p:spPr>
            <a:xfrm rot="16200000" flipH="1">
              <a:off x="3135436" y="2234465"/>
              <a:ext cx="554404" cy="1336990"/>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89" name="円弧 288">
              <a:extLst>
                <a:ext uri="{FF2B5EF4-FFF2-40B4-BE49-F238E27FC236}">
                  <a16:creationId xmlns:a16="http://schemas.microsoft.com/office/drawing/2014/main" id="{7BAFB3BA-50AA-EABD-AB25-C3B71E067F9E}"/>
                </a:ext>
              </a:extLst>
            </p:cNvPr>
            <p:cNvSpPr/>
            <p:nvPr/>
          </p:nvSpPr>
          <p:spPr>
            <a:xfrm>
              <a:off x="3602798" y="3136576"/>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grpSp>
        <p:nvGrpSpPr>
          <p:cNvPr id="26" name="グループ化 25">
            <a:extLst>
              <a:ext uri="{FF2B5EF4-FFF2-40B4-BE49-F238E27FC236}">
                <a16:creationId xmlns:a16="http://schemas.microsoft.com/office/drawing/2014/main" id="{E8C491EA-4988-EBDA-D6D9-D3351733353F}"/>
              </a:ext>
            </a:extLst>
          </p:cNvPr>
          <p:cNvGrpSpPr/>
          <p:nvPr/>
        </p:nvGrpSpPr>
        <p:grpSpPr>
          <a:xfrm>
            <a:off x="2055931" y="3355802"/>
            <a:ext cx="2025202" cy="122657"/>
            <a:chOff x="2055931" y="3355802"/>
            <a:chExt cx="2025202" cy="122657"/>
          </a:xfrm>
        </p:grpSpPr>
        <p:cxnSp>
          <p:nvCxnSpPr>
            <p:cNvPr id="184" name="直線矢印コネクタ 183">
              <a:extLst>
                <a:ext uri="{FF2B5EF4-FFF2-40B4-BE49-F238E27FC236}">
                  <a16:creationId xmlns:a16="http://schemas.microsoft.com/office/drawing/2014/main" id="{9DB8ACF6-04EB-AAB5-FC69-6761C236D976}"/>
                </a:ext>
              </a:extLst>
            </p:cNvPr>
            <p:cNvCxnSpPr>
              <a:cxnSpLocks/>
              <a:stCxn id="27" idx="3"/>
            </p:cNvCxnSpPr>
            <p:nvPr/>
          </p:nvCxnSpPr>
          <p:spPr>
            <a:xfrm flipV="1">
              <a:off x="2055931" y="3398474"/>
              <a:ext cx="2025202" cy="900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95" name="円弧 294">
              <a:extLst>
                <a:ext uri="{FF2B5EF4-FFF2-40B4-BE49-F238E27FC236}">
                  <a16:creationId xmlns:a16="http://schemas.microsoft.com/office/drawing/2014/main" id="{3D136353-CA6C-2F83-B9E8-4DBB8803BD00}"/>
                </a:ext>
              </a:extLst>
            </p:cNvPr>
            <p:cNvSpPr/>
            <p:nvPr/>
          </p:nvSpPr>
          <p:spPr>
            <a:xfrm>
              <a:off x="3602798" y="3355802"/>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grpSp>
        <p:nvGrpSpPr>
          <p:cNvPr id="28" name="グループ化 27">
            <a:extLst>
              <a:ext uri="{FF2B5EF4-FFF2-40B4-BE49-F238E27FC236}">
                <a16:creationId xmlns:a16="http://schemas.microsoft.com/office/drawing/2014/main" id="{01231F1E-58F7-BCA1-8C24-AD0C09F9C3E3}"/>
              </a:ext>
            </a:extLst>
          </p:cNvPr>
          <p:cNvGrpSpPr/>
          <p:nvPr/>
        </p:nvGrpSpPr>
        <p:grpSpPr>
          <a:xfrm>
            <a:off x="2181740" y="3510929"/>
            <a:ext cx="2055923" cy="707958"/>
            <a:chOff x="2181740" y="3510929"/>
            <a:chExt cx="2055923" cy="707958"/>
          </a:xfrm>
        </p:grpSpPr>
        <p:cxnSp>
          <p:nvCxnSpPr>
            <p:cNvPr id="279" name="直線矢印コネクタ 278">
              <a:extLst>
                <a:ext uri="{FF2B5EF4-FFF2-40B4-BE49-F238E27FC236}">
                  <a16:creationId xmlns:a16="http://schemas.microsoft.com/office/drawing/2014/main" id="{943F3171-7662-E89A-FE1D-F11E8921D4C9}"/>
                </a:ext>
              </a:extLst>
            </p:cNvPr>
            <p:cNvCxnSpPr>
              <a:cxnSpLocks/>
              <a:stCxn id="104" idx="3"/>
            </p:cNvCxnSpPr>
            <p:nvPr/>
          </p:nvCxnSpPr>
          <p:spPr>
            <a:xfrm flipV="1">
              <a:off x="2181740" y="3510929"/>
              <a:ext cx="2055923" cy="629788"/>
            </a:xfrm>
            <a:prstGeom prst="bentConnector3">
              <a:avLst>
                <a:gd name="adj1" fmla="val 100036"/>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96" name="円弧 295">
              <a:extLst>
                <a:ext uri="{FF2B5EF4-FFF2-40B4-BE49-F238E27FC236}">
                  <a16:creationId xmlns:a16="http://schemas.microsoft.com/office/drawing/2014/main" id="{3EAC8ECF-2FE9-6791-500D-503E1BF690E7}"/>
                </a:ext>
              </a:extLst>
            </p:cNvPr>
            <p:cNvSpPr/>
            <p:nvPr/>
          </p:nvSpPr>
          <p:spPr>
            <a:xfrm>
              <a:off x="3602798" y="4096230"/>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
        <p:nvSpPr>
          <p:cNvPr id="2" name="ひし形 1">
            <a:extLst>
              <a:ext uri="{FF2B5EF4-FFF2-40B4-BE49-F238E27FC236}">
                <a16:creationId xmlns:a16="http://schemas.microsoft.com/office/drawing/2014/main" id="{F083E89C-D45A-0B7F-05B2-BFB14CD72E26}"/>
              </a:ext>
            </a:extLst>
          </p:cNvPr>
          <p:cNvSpPr/>
          <p:nvPr/>
        </p:nvSpPr>
        <p:spPr>
          <a:xfrm>
            <a:off x="2572157" y="2351752"/>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27" name="ひし形 26">
            <a:extLst>
              <a:ext uri="{FF2B5EF4-FFF2-40B4-BE49-F238E27FC236}">
                <a16:creationId xmlns:a16="http://schemas.microsoft.com/office/drawing/2014/main" id="{3685B1B3-5884-2C70-DBA8-FAB6F7512272}"/>
              </a:ext>
            </a:extLst>
          </p:cNvPr>
          <p:cNvSpPr/>
          <p:nvPr/>
        </p:nvSpPr>
        <p:spPr>
          <a:xfrm>
            <a:off x="1711960" y="3270471"/>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45" name="ひし形 44">
            <a:extLst>
              <a:ext uri="{FF2B5EF4-FFF2-40B4-BE49-F238E27FC236}">
                <a16:creationId xmlns:a16="http://schemas.microsoft.com/office/drawing/2014/main" id="{4AC31590-285A-BD22-763F-E140080B253D}"/>
              </a:ext>
            </a:extLst>
          </p:cNvPr>
          <p:cNvSpPr/>
          <p:nvPr/>
        </p:nvSpPr>
        <p:spPr>
          <a:xfrm>
            <a:off x="6332444" y="2355607"/>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79" name="グループ化 78">
            <a:extLst>
              <a:ext uri="{FF2B5EF4-FFF2-40B4-BE49-F238E27FC236}">
                <a16:creationId xmlns:a16="http://schemas.microsoft.com/office/drawing/2014/main" id="{9D50F6DC-2C2B-75EA-53E1-40430F5AB809}"/>
              </a:ext>
            </a:extLst>
          </p:cNvPr>
          <p:cNvGrpSpPr/>
          <p:nvPr/>
        </p:nvGrpSpPr>
        <p:grpSpPr>
          <a:xfrm>
            <a:off x="3657517" y="5198688"/>
            <a:ext cx="752658" cy="404654"/>
            <a:chOff x="4488244" y="5206471"/>
            <a:chExt cx="752658" cy="404654"/>
          </a:xfrm>
        </p:grpSpPr>
        <p:cxnSp>
          <p:nvCxnSpPr>
            <p:cNvPr id="80" name="直線矢印コネクタ 79">
              <a:extLst>
                <a:ext uri="{FF2B5EF4-FFF2-40B4-BE49-F238E27FC236}">
                  <a16:creationId xmlns:a16="http://schemas.microsoft.com/office/drawing/2014/main" id="{8E4DC6F1-76E8-3F95-1A58-24F0F031E40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A88D5CB0-BFA2-2C37-CDCA-6A4483CD4689}"/>
                </a:ext>
              </a:extLst>
            </p:cNvPr>
            <p:cNvGrpSpPr/>
            <p:nvPr/>
          </p:nvGrpSpPr>
          <p:grpSpPr>
            <a:xfrm>
              <a:off x="4610864" y="5312357"/>
              <a:ext cx="69614" cy="298768"/>
              <a:chOff x="2439407" y="2962964"/>
              <a:chExt cx="69614" cy="428983"/>
            </a:xfrm>
          </p:grpSpPr>
          <p:cxnSp>
            <p:nvCxnSpPr>
              <p:cNvPr id="87" name="直線コネクタ 86">
                <a:extLst>
                  <a:ext uri="{FF2B5EF4-FFF2-40B4-BE49-F238E27FC236}">
                    <a16:creationId xmlns:a16="http://schemas.microsoft.com/office/drawing/2014/main" id="{30660481-0503-DCE9-D03E-C73AD5D3B38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80A49CEB-630E-2AA3-0E99-119CF4D8B31F}"/>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E9B538D4-D237-64C4-56DD-B61CFE3968E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D6BBBFB4-9F07-8178-E780-51BA627E83F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①③</a:t>
              </a:r>
            </a:p>
          </p:txBody>
        </p:sp>
      </p:grpSp>
      <p:sp>
        <p:nvSpPr>
          <p:cNvPr id="220" name="正方形/長方形 219">
            <a:extLst>
              <a:ext uri="{FF2B5EF4-FFF2-40B4-BE49-F238E27FC236}">
                <a16:creationId xmlns:a16="http://schemas.microsoft.com/office/drawing/2014/main" id="{A48106E2-AF0F-03BB-4390-EC01EA9C6696}"/>
              </a:ext>
            </a:extLst>
          </p:cNvPr>
          <p:cNvSpPr/>
          <p:nvPr/>
        </p:nvSpPr>
        <p:spPr>
          <a:xfrm>
            <a:off x="2552644" y="3068851"/>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r>
              <a:rPr kumimoji="1" lang="ja-JP" altLang="en-US" sz="600" b="1" dirty="0">
                <a:solidFill>
                  <a:schemeClr val="tx1"/>
                </a:solidFill>
                <a:highlight>
                  <a:srgbClr val="FFFFFF"/>
                </a:highlight>
                <a:latin typeface="+mn-ea"/>
              </a:rPr>
              <a:t>パンチデータ</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
        <p:nvSpPr>
          <p:cNvPr id="221" name="正方形/長方形 220">
            <a:extLst>
              <a:ext uri="{FF2B5EF4-FFF2-40B4-BE49-F238E27FC236}">
                <a16:creationId xmlns:a16="http://schemas.microsoft.com/office/drawing/2014/main" id="{02E0FC65-0705-A837-D9FF-074B45417B14}"/>
              </a:ext>
            </a:extLst>
          </p:cNvPr>
          <p:cNvSpPr/>
          <p:nvPr/>
        </p:nvSpPr>
        <p:spPr>
          <a:xfrm>
            <a:off x="2552644" y="329501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r>
              <a:rPr kumimoji="1" lang="ja-JP" altLang="en-US" sz="600" b="1" dirty="0">
                <a:solidFill>
                  <a:schemeClr val="tx1"/>
                </a:solidFill>
                <a:highlight>
                  <a:srgbClr val="FFFFFF"/>
                </a:highlight>
                <a:latin typeface="+mn-ea"/>
              </a:rPr>
              <a:t>媒体</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Tree>
    <p:extLst>
      <p:ext uri="{BB962C8B-B14F-4D97-AF65-F5344CB8AC3E}">
        <p14:creationId xmlns:p14="http://schemas.microsoft.com/office/powerpoint/2010/main" val="1610755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9592D-C1E3-EDA8-28AA-E241BDBCB555}"/>
            </a:ext>
          </a:extLst>
        </p:cNvPr>
        <p:cNvGrpSpPr/>
        <p:nvPr/>
      </p:nvGrpSpPr>
      <p:grpSpPr>
        <a:xfrm>
          <a:off x="0" y="0"/>
          <a:ext cx="0" cy="0"/>
          <a:chOff x="0" y="0"/>
          <a:chExt cx="0" cy="0"/>
        </a:xfrm>
      </p:grpSpPr>
      <p:grpSp>
        <p:nvGrpSpPr>
          <p:cNvPr id="182" name="グループ化 181">
            <a:extLst>
              <a:ext uri="{FF2B5EF4-FFF2-40B4-BE49-F238E27FC236}">
                <a16:creationId xmlns:a16="http://schemas.microsoft.com/office/drawing/2014/main" id="{026D8628-ED9C-1446-B471-94B5E1FF060C}"/>
              </a:ext>
            </a:extLst>
          </p:cNvPr>
          <p:cNvGrpSpPr/>
          <p:nvPr/>
        </p:nvGrpSpPr>
        <p:grpSpPr>
          <a:xfrm rot="5400000" flipV="1">
            <a:off x="6802616" y="4127762"/>
            <a:ext cx="1940904" cy="47531"/>
            <a:chOff x="8091588" y="5728206"/>
            <a:chExt cx="1940904" cy="47531"/>
          </a:xfrm>
        </p:grpSpPr>
        <p:cxnSp>
          <p:nvCxnSpPr>
            <p:cNvPr id="183" name="直線矢印コネクタ 182">
              <a:extLst>
                <a:ext uri="{FF2B5EF4-FFF2-40B4-BE49-F238E27FC236}">
                  <a16:creationId xmlns:a16="http://schemas.microsoft.com/office/drawing/2014/main" id="{9F2077A0-D43B-8CE4-D4D4-5B6A10649F99}"/>
                </a:ext>
              </a:extLst>
            </p:cNvPr>
            <p:cNvCxnSpPr>
              <a:cxnSpLocks/>
              <a:stCxn id="184" idx="6"/>
              <a:endCxn id="185" idx="0"/>
            </p:cNvCxnSpPr>
            <p:nvPr/>
          </p:nvCxnSpPr>
          <p:spPr>
            <a:xfrm rot="5400000" flipV="1">
              <a:off x="9085803" y="4805289"/>
              <a:ext cx="5" cy="189337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84" name="楕円 183">
              <a:extLst>
                <a:ext uri="{FF2B5EF4-FFF2-40B4-BE49-F238E27FC236}">
                  <a16:creationId xmlns:a16="http://schemas.microsoft.com/office/drawing/2014/main" id="{966E1C39-D1CF-B175-214F-C9F0FAD7C52F}"/>
                </a:ext>
              </a:extLst>
            </p:cNvPr>
            <p:cNvSpPr/>
            <p:nvPr/>
          </p:nvSpPr>
          <p:spPr>
            <a:xfrm>
              <a:off x="8091588" y="5728206"/>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二等辺三角形 184">
              <a:extLst>
                <a:ext uri="{FF2B5EF4-FFF2-40B4-BE49-F238E27FC236}">
                  <a16:creationId xmlns:a16="http://schemas.microsoft.com/office/drawing/2014/main" id="{2E8F006C-A44B-5CB4-7BCF-FC28192154CB}"/>
                </a:ext>
              </a:extLst>
            </p:cNvPr>
            <p:cNvSpPr/>
            <p:nvPr/>
          </p:nvSpPr>
          <p:spPr>
            <a:xfrm rot="5400000">
              <a:off x="9973244" y="571604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3" name="グループ化 12">
            <a:extLst>
              <a:ext uri="{FF2B5EF4-FFF2-40B4-BE49-F238E27FC236}">
                <a16:creationId xmlns:a16="http://schemas.microsoft.com/office/drawing/2014/main" id="{1BFB46FB-456F-CC18-E21E-738A807D013B}"/>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F1745B77-0147-C082-0BB8-C251913567D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C76350D6-D6CF-4937-4F55-1B5E754CBC1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D94A572C-AD95-38ED-BA66-158282A1031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F923FF7-FCAA-F272-FC3F-F6DA8FFD99EA}"/>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panose="020B0400000000000000" pitchFamily="50" charset="-128"/>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8AD8ABC6-9DED-9449-8253-7B1D41AFAB46}"/>
                </a:ext>
              </a:extLst>
            </p:cNvPr>
            <p:cNvSpPr/>
            <p:nvPr/>
          </p:nvSpPr>
          <p:spPr>
            <a:xfrm>
              <a:off x="5495571"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panose="020B0400000000000000" pitchFamily="50" charset="-128"/>
                  <a:ea typeface="游ゴシック" panose="020B0400000000000000" pitchFamily="50" charset="-128"/>
                </a:rPr>
                <a:t>1.4</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p:txBody>
        </p:sp>
        <p:sp>
          <p:nvSpPr>
            <p:cNvPr id="10" name="正方形/長方形 9">
              <a:extLst>
                <a:ext uri="{FF2B5EF4-FFF2-40B4-BE49-F238E27FC236}">
                  <a16:creationId xmlns:a16="http://schemas.microsoft.com/office/drawing/2014/main" id="{CFE1A2E6-5C58-3817-E934-A9110DEC47CB}"/>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panose="020B0400000000000000" pitchFamily="50" charset="-128"/>
                  <a:ea typeface="游ゴシック" panose="020B0400000000000000" pitchFamily="50" charset="-128"/>
                </a:rPr>
                <a:t>回送処理</a:t>
              </a:r>
            </a:p>
          </p:txBody>
        </p:sp>
        <p:sp>
          <p:nvSpPr>
            <p:cNvPr id="14" name="正方形/長方形 13">
              <a:extLst>
                <a:ext uri="{FF2B5EF4-FFF2-40B4-BE49-F238E27FC236}">
                  <a16:creationId xmlns:a16="http://schemas.microsoft.com/office/drawing/2014/main" id="{D8A2E88A-E7BA-1955-3152-9DCB75AE496E}"/>
                </a:ext>
              </a:extLst>
            </p:cNvPr>
            <p:cNvSpPr/>
            <p:nvPr/>
          </p:nvSpPr>
          <p:spPr>
            <a:xfrm>
              <a:off x="6839640" y="520074"/>
              <a:ext cx="243965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panose="020B0400000000000000" pitchFamily="50" charset="-128"/>
                  <a:ea typeface="游ゴシック" panose="020B0400000000000000" pitchFamily="50" charset="-128"/>
                </a:rPr>
                <a:t>当初課税準備</a:t>
              </a:r>
              <a:endParaRPr kumimoji="1" lang="ja-JP" altLang="en-US" b="1" dirty="0">
                <a:solidFill>
                  <a:schemeClr val="tx1"/>
                </a:solidFill>
                <a:latin typeface="游ゴシック" panose="020B0400000000000000" pitchFamily="50" charset="-128"/>
                <a:ea typeface="游ゴシック" panose="020B0400000000000000" pitchFamily="50" charset="-128"/>
              </a:endParaRPr>
            </a:p>
          </p:txBody>
        </p:sp>
      </p:grpSp>
      <p:grpSp>
        <p:nvGrpSpPr>
          <p:cNvPr id="16" name="グループ化 15">
            <a:extLst>
              <a:ext uri="{FF2B5EF4-FFF2-40B4-BE49-F238E27FC236}">
                <a16:creationId xmlns:a16="http://schemas.microsoft.com/office/drawing/2014/main" id="{2E98D72B-66A7-4BA2-3F54-91C4C9272B7B}"/>
              </a:ext>
            </a:extLst>
          </p:cNvPr>
          <p:cNvGrpSpPr/>
          <p:nvPr/>
        </p:nvGrpSpPr>
        <p:grpSpPr>
          <a:xfrm>
            <a:off x="331641" y="1889571"/>
            <a:ext cx="8480719" cy="2301429"/>
            <a:chOff x="4383024" y="977900"/>
            <a:chExt cx="8480719" cy="447033"/>
          </a:xfrm>
        </p:grpSpPr>
        <p:sp>
          <p:nvSpPr>
            <p:cNvPr id="17" name="正方形/長方形 16">
              <a:extLst>
                <a:ext uri="{FF2B5EF4-FFF2-40B4-BE49-F238E27FC236}">
                  <a16:creationId xmlns:a16="http://schemas.microsoft.com/office/drawing/2014/main" id="{1332F019-4616-1B04-9161-00D7F8B4899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82B38644-04A4-D31F-BD1A-821A73D255C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19" name="楕円 18">
            <a:extLst>
              <a:ext uri="{FF2B5EF4-FFF2-40B4-BE49-F238E27FC236}">
                <a16:creationId xmlns:a16="http://schemas.microsoft.com/office/drawing/2014/main" id="{8CA16DEE-6BD0-8F62-3C0F-8C19EA269EDC}"/>
              </a:ext>
            </a:extLst>
          </p:cNvPr>
          <p:cNvSpPr/>
          <p:nvPr/>
        </p:nvSpPr>
        <p:spPr>
          <a:xfrm>
            <a:off x="1003149" y="2887285"/>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スライド番号プレースホルダー 54">
            <a:extLst>
              <a:ext uri="{FF2B5EF4-FFF2-40B4-BE49-F238E27FC236}">
                <a16:creationId xmlns:a16="http://schemas.microsoft.com/office/drawing/2014/main" id="{426DF7FB-00A6-FC5D-8411-8439AB89FD57}"/>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5</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7C257878-5681-5332-B3A7-EF32FD76A3D3}"/>
              </a:ext>
            </a:extLst>
          </p:cNvPr>
          <p:cNvSpPr/>
          <p:nvPr/>
        </p:nvSpPr>
        <p:spPr>
          <a:xfrm>
            <a:off x="845337" y="3193285"/>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開始</a:t>
            </a:r>
          </a:p>
        </p:txBody>
      </p:sp>
      <p:grpSp>
        <p:nvGrpSpPr>
          <p:cNvPr id="102" name="グループ化 101">
            <a:extLst>
              <a:ext uri="{FF2B5EF4-FFF2-40B4-BE49-F238E27FC236}">
                <a16:creationId xmlns:a16="http://schemas.microsoft.com/office/drawing/2014/main" id="{ABD5F845-8435-0084-1C92-7A287E93DCA1}"/>
              </a:ext>
            </a:extLst>
          </p:cNvPr>
          <p:cNvGrpSpPr/>
          <p:nvPr/>
        </p:nvGrpSpPr>
        <p:grpSpPr>
          <a:xfrm>
            <a:off x="2050454" y="2805910"/>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EF769B04-4929-AA3A-AFC9-A2E88870476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DD3DD9CE-FD7C-E78A-EAEE-F107A4169D4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endParaRPr>
            </a:p>
            <a:p>
              <a:pPr algn="ctr"/>
              <a:endParaRPr kumimoji="1" lang="en-US" altLang="ja-JP" sz="500" b="1" dirty="0">
                <a:solidFill>
                  <a:srgbClr val="000000"/>
                </a:solidFill>
              </a:endParaRPr>
            </a:p>
            <a:p>
              <a:pPr algn="ctr"/>
              <a:r>
                <a:rPr kumimoji="1" lang="ja-JP" altLang="en-US" sz="500" b="1" dirty="0">
                  <a:solidFill>
                    <a:srgbClr val="000000"/>
                  </a:solidFill>
                </a:rPr>
                <a:t>他団体回送</a:t>
              </a:r>
              <a:endParaRPr kumimoji="1" lang="en-US" altLang="ja-JP" sz="500" b="1" dirty="0">
                <a:solidFill>
                  <a:srgbClr val="000000"/>
                </a:solidFill>
              </a:endParaRPr>
            </a:p>
            <a:p>
              <a:pPr algn="ctr"/>
              <a:r>
                <a:rPr kumimoji="1" lang="ja-JP" altLang="en-US" sz="500" b="1" dirty="0">
                  <a:solidFill>
                    <a:srgbClr val="000000"/>
                  </a:solidFill>
                </a:rPr>
                <a:t>対象把握</a:t>
              </a:r>
              <a:endParaRPr kumimoji="1" lang="en-US" altLang="ja-JP" sz="500" b="1" dirty="0">
                <a:solidFill>
                  <a:srgbClr val="000000"/>
                </a:solidFill>
              </a:endParaRPr>
            </a:p>
          </p:txBody>
        </p:sp>
      </p:grpSp>
      <p:grpSp>
        <p:nvGrpSpPr>
          <p:cNvPr id="23" name="グループ化 22">
            <a:extLst>
              <a:ext uri="{FF2B5EF4-FFF2-40B4-BE49-F238E27FC236}">
                <a16:creationId xmlns:a16="http://schemas.microsoft.com/office/drawing/2014/main" id="{6DB88676-2191-E793-F263-4D883B0E8B3E}"/>
              </a:ext>
            </a:extLst>
          </p:cNvPr>
          <p:cNvGrpSpPr/>
          <p:nvPr/>
        </p:nvGrpSpPr>
        <p:grpSpPr>
          <a:xfrm>
            <a:off x="2060578" y="4502659"/>
            <a:ext cx="575637" cy="451948"/>
            <a:chOff x="5274238" y="5435536"/>
            <a:chExt cx="439201" cy="345439"/>
          </a:xfrm>
          <a:noFill/>
        </p:grpSpPr>
        <p:sp>
          <p:nvSpPr>
            <p:cNvPr id="24" name="フローチャート: 磁気ディスク 23">
              <a:extLst>
                <a:ext uri="{FF2B5EF4-FFF2-40B4-BE49-F238E27FC236}">
                  <a16:creationId xmlns:a16="http://schemas.microsoft.com/office/drawing/2014/main" id="{B87D13B6-04E7-BDE0-29BA-5A80422BB1C3}"/>
                </a:ext>
              </a:extLst>
            </p:cNvPr>
            <p:cNvSpPr/>
            <p:nvPr/>
          </p:nvSpPr>
          <p:spPr>
            <a:xfrm>
              <a:off x="5276219" y="5435536"/>
              <a:ext cx="437220" cy="345439"/>
            </a:xfrm>
            <a:prstGeom prst="flowChartMagneticDisk">
              <a:avLst/>
            </a:prstGeom>
            <a:grp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endParaRPr>
            </a:p>
            <a:p>
              <a:pPr algn="ctr"/>
              <a:r>
                <a:rPr kumimoji="1" lang="ja-JP" altLang="en-US" sz="500" b="1" dirty="0">
                  <a:solidFill>
                    <a:srgbClr val="000000"/>
                  </a:solidFill>
                </a:rPr>
                <a:t>個人住民税</a:t>
              </a:r>
              <a:endParaRPr kumimoji="1" lang="en-US" altLang="ja-JP" sz="500" b="1" dirty="0">
                <a:solidFill>
                  <a:srgbClr val="000000"/>
                </a:solidFill>
              </a:endParaRPr>
            </a:p>
            <a:p>
              <a:pPr algn="ctr"/>
              <a:r>
                <a:rPr kumimoji="1" lang="ja-JP" altLang="en-US" sz="500" b="1" dirty="0">
                  <a:solidFill>
                    <a:srgbClr val="000000"/>
                  </a:solidFill>
                </a:rPr>
                <a:t>システム</a:t>
              </a:r>
            </a:p>
          </p:txBody>
        </p:sp>
        <p:sp>
          <p:nvSpPr>
            <p:cNvPr id="25" name="円弧 24">
              <a:extLst>
                <a:ext uri="{FF2B5EF4-FFF2-40B4-BE49-F238E27FC236}">
                  <a16:creationId xmlns:a16="http://schemas.microsoft.com/office/drawing/2014/main" id="{CEE59956-B424-17AB-9D1F-64DA41EE56B2}"/>
                </a:ext>
              </a:extLst>
            </p:cNvPr>
            <p:cNvSpPr/>
            <p:nvPr/>
          </p:nvSpPr>
          <p:spPr>
            <a:xfrm rot="5400000">
              <a:off x="5439838" y="5299093"/>
              <a:ext cx="108000" cy="439200"/>
            </a:xfrm>
            <a:prstGeom prst="arc">
              <a:avLst>
                <a:gd name="adj1" fmla="val 16317837"/>
                <a:gd name="adj2" fmla="val 5286574"/>
              </a:avLst>
            </a:prstGeom>
            <a:grp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26" name="円弧 25">
              <a:extLst>
                <a:ext uri="{FF2B5EF4-FFF2-40B4-BE49-F238E27FC236}">
                  <a16:creationId xmlns:a16="http://schemas.microsoft.com/office/drawing/2014/main" id="{ED993C55-57AF-4686-69A2-0488B6DA3F32}"/>
                </a:ext>
              </a:extLst>
            </p:cNvPr>
            <p:cNvSpPr/>
            <p:nvPr/>
          </p:nvSpPr>
          <p:spPr>
            <a:xfrm rot="5400000">
              <a:off x="5439838" y="5320389"/>
              <a:ext cx="108000" cy="439200"/>
            </a:xfrm>
            <a:prstGeom prst="arc">
              <a:avLst>
                <a:gd name="adj1" fmla="val 16317837"/>
                <a:gd name="adj2" fmla="val 5286574"/>
              </a:avLst>
            </a:prstGeom>
            <a:grp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cxnSp>
        <p:nvCxnSpPr>
          <p:cNvPr id="33" name="直線矢印コネクタ 32">
            <a:extLst>
              <a:ext uri="{FF2B5EF4-FFF2-40B4-BE49-F238E27FC236}">
                <a16:creationId xmlns:a16="http://schemas.microsoft.com/office/drawing/2014/main" id="{793C300C-F203-42C1-D927-1A47BAB7F444}"/>
              </a:ext>
            </a:extLst>
          </p:cNvPr>
          <p:cNvCxnSpPr>
            <a:cxnSpLocks/>
            <a:stCxn id="22" idx="2"/>
            <a:endCxn id="24" idx="1"/>
          </p:cNvCxnSpPr>
          <p:nvPr/>
        </p:nvCxnSpPr>
        <p:spPr>
          <a:xfrm>
            <a:off x="2348396"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2129B5BB-032A-FBDF-3D52-FCC690D00563}"/>
              </a:ext>
            </a:extLst>
          </p:cNvPr>
          <p:cNvCxnSpPr>
            <a:cxnSpLocks/>
            <a:stCxn id="19" idx="6"/>
            <a:endCxn id="22" idx="1"/>
          </p:cNvCxnSpPr>
          <p:nvPr/>
        </p:nvCxnSpPr>
        <p:spPr>
          <a:xfrm>
            <a:off x="1309149" y="3040285"/>
            <a:ext cx="74130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8" name="グループ化 97">
            <a:extLst>
              <a:ext uri="{FF2B5EF4-FFF2-40B4-BE49-F238E27FC236}">
                <a16:creationId xmlns:a16="http://schemas.microsoft.com/office/drawing/2014/main" id="{372C1F20-800C-A266-3299-3EC47DFD8040}"/>
              </a:ext>
            </a:extLst>
          </p:cNvPr>
          <p:cNvGrpSpPr/>
          <p:nvPr/>
        </p:nvGrpSpPr>
        <p:grpSpPr>
          <a:xfrm>
            <a:off x="2346140" y="3274658"/>
            <a:ext cx="989415" cy="621276"/>
            <a:chOff x="2440568" y="3274658"/>
            <a:chExt cx="989415" cy="621276"/>
          </a:xfrm>
        </p:grpSpPr>
        <p:pic>
          <p:nvPicPr>
            <p:cNvPr id="27" name="グラフィックス 26" descr="紙 枠線">
              <a:extLst>
                <a:ext uri="{FF2B5EF4-FFF2-40B4-BE49-F238E27FC236}">
                  <a16:creationId xmlns:a16="http://schemas.microsoft.com/office/drawing/2014/main" id="{35AB79BE-9142-2805-9FF4-FB596A4E725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78381" y="3391282"/>
              <a:ext cx="307340" cy="307340"/>
            </a:xfrm>
            <a:prstGeom prst="rect">
              <a:avLst/>
            </a:prstGeom>
          </p:spPr>
        </p:pic>
        <p:cxnSp>
          <p:nvCxnSpPr>
            <p:cNvPr id="37" name="直線矢印コネクタ 36">
              <a:extLst>
                <a:ext uri="{FF2B5EF4-FFF2-40B4-BE49-F238E27FC236}">
                  <a16:creationId xmlns:a16="http://schemas.microsoft.com/office/drawing/2014/main" id="{28EC6C47-35BE-9348-008F-15182BEA8CDA}"/>
                </a:ext>
              </a:extLst>
            </p:cNvPr>
            <p:cNvCxnSpPr>
              <a:cxnSpLocks/>
            </p:cNvCxnSpPr>
            <p:nvPr/>
          </p:nvCxnSpPr>
          <p:spPr>
            <a:xfrm rot="16200000" flipH="1">
              <a:off x="2592956"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3" name="正方形/長方形 62">
              <a:extLst>
                <a:ext uri="{FF2B5EF4-FFF2-40B4-BE49-F238E27FC236}">
                  <a16:creationId xmlns:a16="http://schemas.microsoft.com/office/drawing/2014/main" id="{B2AA0860-5D4E-1A01-F423-B1B2A724A596}"/>
                </a:ext>
              </a:extLst>
            </p:cNvPr>
            <p:cNvSpPr/>
            <p:nvPr/>
          </p:nvSpPr>
          <p:spPr>
            <a:xfrm>
              <a:off x="2440568" y="36134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rPr>
                <a:t>資料回送一覧リスト</a:t>
              </a:r>
            </a:p>
          </p:txBody>
        </p:sp>
      </p:grpSp>
      <p:grpSp>
        <p:nvGrpSpPr>
          <p:cNvPr id="3" name="グループ化 2">
            <a:extLst>
              <a:ext uri="{FF2B5EF4-FFF2-40B4-BE49-F238E27FC236}">
                <a16:creationId xmlns:a16="http://schemas.microsoft.com/office/drawing/2014/main" id="{D48FE6D7-7BEB-1D22-5D7B-BC854A34A74E}"/>
              </a:ext>
            </a:extLst>
          </p:cNvPr>
          <p:cNvGrpSpPr/>
          <p:nvPr/>
        </p:nvGrpSpPr>
        <p:grpSpPr>
          <a:xfrm>
            <a:off x="2546733" y="4907280"/>
            <a:ext cx="752658" cy="404654"/>
            <a:chOff x="2546733" y="4907280"/>
            <a:chExt cx="752658" cy="404654"/>
          </a:xfrm>
        </p:grpSpPr>
        <p:cxnSp>
          <p:nvCxnSpPr>
            <p:cNvPr id="46" name="直線矢印コネクタ 45">
              <a:extLst>
                <a:ext uri="{FF2B5EF4-FFF2-40B4-BE49-F238E27FC236}">
                  <a16:creationId xmlns:a16="http://schemas.microsoft.com/office/drawing/2014/main" id="{69CE9096-8FA3-77C4-339B-196ACA070EF2}"/>
                </a:ext>
              </a:extLst>
            </p:cNvPr>
            <p:cNvCxnSpPr>
              <a:cxnSpLocks/>
            </p:cNvCxnSpPr>
            <p:nvPr/>
          </p:nvCxnSpPr>
          <p:spPr>
            <a:xfrm>
              <a:off x="2546733"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28D7112E-0F32-0385-5BC3-C2C90B082D50}"/>
                </a:ext>
              </a:extLst>
            </p:cNvPr>
            <p:cNvGrpSpPr/>
            <p:nvPr/>
          </p:nvGrpSpPr>
          <p:grpSpPr>
            <a:xfrm>
              <a:off x="2669353" y="5013166"/>
              <a:ext cx="69614" cy="298768"/>
              <a:chOff x="2439407" y="2962964"/>
              <a:chExt cx="69614" cy="428983"/>
            </a:xfrm>
          </p:grpSpPr>
          <p:cxnSp>
            <p:nvCxnSpPr>
              <p:cNvPr id="51" name="直線コネクタ 50">
                <a:extLst>
                  <a:ext uri="{FF2B5EF4-FFF2-40B4-BE49-F238E27FC236}">
                    <a16:creationId xmlns:a16="http://schemas.microsoft.com/office/drawing/2014/main" id="{F2C6FB15-7902-E878-AC6F-C0F3DC8B04C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99B9E079-638B-F38C-6A52-BAFB5EEB70C6}"/>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52718E33-748B-F69A-7FA2-47C1F51BBBC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55C069F6-62EE-192B-7AC4-B369D5C10788}"/>
                </a:ext>
              </a:extLst>
            </p:cNvPr>
            <p:cNvSpPr/>
            <p:nvPr/>
          </p:nvSpPr>
          <p:spPr>
            <a:xfrm>
              <a:off x="2677766"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rPr>
                <a:t>①</a:t>
              </a:r>
            </a:p>
          </p:txBody>
        </p:sp>
      </p:grpSp>
      <p:grpSp>
        <p:nvGrpSpPr>
          <p:cNvPr id="124" name="グループ化 123">
            <a:extLst>
              <a:ext uri="{FF2B5EF4-FFF2-40B4-BE49-F238E27FC236}">
                <a16:creationId xmlns:a16="http://schemas.microsoft.com/office/drawing/2014/main" id="{0AD23D8C-98DD-9755-D323-11B0D87049E6}"/>
              </a:ext>
            </a:extLst>
          </p:cNvPr>
          <p:cNvGrpSpPr/>
          <p:nvPr/>
        </p:nvGrpSpPr>
        <p:grpSpPr>
          <a:xfrm>
            <a:off x="6198668" y="2805910"/>
            <a:ext cx="595884" cy="468750"/>
            <a:chOff x="2420174" y="2805910"/>
            <a:chExt cx="595884" cy="468750"/>
          </a:xfrm>
        </p:grpSpPr>
        <p:pic>
          <p:nvPicPr>
            <p:cNvPr id="140" name="グラフィックス 139" descr="ユーザー 枠線">
              <a:extLst>
                <a:ext uri="{FF2B5EF4-FFF2-40B4-BE49-F238E27FC236}">
                  <a16:creationId xmlns:a16="http://schemas.microsoft.com/office/drawing/2014/main" id="{58E76775-44F0-2A2A-96F8-D7926E31906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41" name="四角形: 角を丸くする 140">
              <a:extLst>
                <a:ext uri="{FF2B5EF4-FFF2-40B4-BE49-F238E27FC236}">
                  <a16:creationId xmlns:a16="http://schemas.microsoft.com/office/drawing/2014/main" id="{732DDF84-CEED-B7CB-2158-66F57D53F0A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endParaRPr>
            </a:p>
            <a:p>
              <a:pPr algn="ctr"/>
              <a:endParaRPr kumimoji="1" lang="en-US" altLang="ja-JP" sz="500" b="1" dirty="0">
                <a:solidFill>
                  <a:srgbClr val="000000"/>
                </a:solidFill>
              </a:endParaRPr>
            </a:p>
            <a:p>
              <a:pPr algn="ctr"/>
              <a:r>
                <a:rPr kumimoji="1" lang="ja-JP" altLang="en-US" sz="500" b="1" dirty="0">
                  <a:solidFill>
                    <a:srgbClr val="000000"/>
                  </a:solidFill>
                </a:rPr>
                <a:t>他団体回送</a:t>
              </a:r>
              <a:endParaRPr kumimoji="1" lang="en-US" altLang="ja-JP" sz="500" b="1" dirty="0">
                <a:solidFill>
                  <a:srgbClr val="000000"/>
                </a:solidFill>
              </a:endParaRPr>
            </a:p>
            <a:p>
              <a:pPr algn="ctr"/>
              <a:r>
                <a:rPr kumimoji="1" lang="ja-JP" altLang="en-US" sz="500" b="1" dirty="0">
                  <a:solidFill>
                    <a:srgbClr val="000000"/>
                  </a:solidFill>
                </a:rPr>
                <a:t>資料出力</a:t>
              </a:r>
            </a:p>
          </p:txBody>
        </p:sp>
      </p:grpSp>
      <p:grpSp>
        <p:nvGrpSpPr>
          <p:cNvPr id="125" name="グループ化 124">
            <a:extLst>
              <a:ext uri="{FF2B5EF4-FFF2-40B4-BE49-F238E27FC236}">
                <a16:creationId xmlns:a16="http://schemas.microsoft.com/office/drawing/2014/main" id="{531E47C9-54DF-D489-C88A-20F704A533A0}"/>
              </a:ext>
            </a:extLst>
          </p:cNvPr>
          <p:cNvGrpSpPr/>
          <p:nvPr/>
        </p:nvGrpSpPr>
        <p:grpSpPr>
          <a:xfrm>
            <a:off x="6167409" y="4502659"/>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E83C2C15-91D8-A41E-E3C4-DC894A29113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endParaRPr>
            </a:p>
            <a:p>
              <a:pPr algn="ctr"/>
              <a:r>
                <a:rPr kumimoji="1" lang="ja-JP" altLang="en-US" sz="500" b="1" dirty="0">
                  <a:solidFill>
                    <a:srgbClr val="000000"/>
                  </a:solidFill>
                </a:rPr>
                <a:t>個人住民税</a:t>
              </a:r>
              <a:endParaRPr kumimoji="1" lang="en-US" altLang="ja-JP" sz="500" b="1" dirty="0">
                <a:solidFill>
                  <a:srgbClr val="000000"/>
                </a:solidFill>
              </a:endParaRPr>
            </a:p>
            <a:p>
              <a:pPr algn="ctr"/>
              <a:r>
                <a:rPr kumimoji="1" lang="ja-JP" altLang="en-US" sz="500" b="1" dirty="0">
                  <a:solidFill>
                    <a:srgbClr val="000000"/>
                  </a:solidFill>
                </a:rPr>
                <a:t>システム</a:t>
              </a:r>
            </a:p>
          </p:txBody>
        </p:sp>
        <p:sp>
          <p:nvSpPr>
            <p:cNvPr id="138" name="円弧 137">
              <a:extLst>
                <a:ext uri="{FF2B5EF4-FFF2-40B4-BE49-F238E27FC236}">
                  <a16:creationId xmlns:a16="http://schemas.microsoft.com/office/drawing/2014/main" id="{EBBBD64B-3377-82AF-7927-3337AADCB7A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39" name="円弧 138">
              <a:extLst>
                <a:ext uri="{FF2B5EF4-FFF2-40B4-BE49-F238E27FC236}">
                  <a16:creationId xmlns:a16="http://schemas.microsoft.com/office/drawing/2014/main" id="{B5C8EF77-C867-5ED3-EE3B-16AC37FF92D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pic>
        <p:nvPicPr>
          <p:cNvPr id="126" name="グラフィックス 125" descr="紙 枠線">
            <a:extLst>
              <a:ext uri="{FF2B5EF4-FFF2-40B4-BE49-F238E27FC236}">
                <a16:creationId xmlns:a16="http://schemas.microsoft.com/office/drawing/2014/main" id="{16D9F594-B3AD-B97E-3E81-B668B3498FB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753169" y="3391282"/>
            <a:ext cx="307340" cy="307340"/>
          </a:xfrm>
          <a:prstGeom prst="rect">
            <a:avLst/>
          </a:prstGeom>
        </p:spPr>
      </p:pic>
      <p:cxnSp>
        <p:nvCxnSpPr>
          <p:cNvPr id="127" name="直線矢印コネクタ 126">
            <a:extLst>
              <a:ext uri="{FF2B5EF4-FFF2-40B4-BE49-F238E27FC236}">
                <a16:creationId xmlns:a16="http://schemas.microsoft.com/office/drawing/2014/main" id="{5CAC3C77-71C6-2168-C89E-8100A400E1BA}"/>
              </a:ext>
            </a:extLst>
          </p:cNvPr>
          <p:cNvCxnSpPr>
            <a:cxnSpLocks/>
          </p:cNvCxnSpPr>
          <p:nvPr/>
        </p:nvCxnSpPr>
        <p:spPr>
          <a:xfrm flipV="1">
            <a:off x="6455227"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28" name="直線矢印コネクタ 36">
            <a:extLst>
              <a:ext uri="{FF2B5EF4-FFF2-40B4-BE49-F238E27FC236}">
                <a16:creationId xmlns:a16="http://schemas.microsoft.com/office/drawing/2014/main" id="{4635A621-5F77-DBA8-A3E3-F80C3FD1E2EE}"/>
              </a:ext>
            </a:extLst>
          </p:cNvPr>
          <p:cNvCxnSpPr>
            <a:cxnSpLocks/>
          </p:cNvCxnSpPr>
          <p:nvPr/>
        </p:nvCxnSpPr>
        <p:spPr>
          <a:xfrm rot="16200000" flipH="1">
            <a:off x="6567744"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29" name="直線矢印コネクタ 128">
            <a:extLst>
              <a:ext uri="{FF2B5EF4-FFF2-40B4-BE49-F238E27FC236}">
                <a16:creationId xmlns:a16="http://schemas.microsoft.com/office/drawing/2014/main" id="{4390BE10-3AA3-073F-D73C-31A5036B2F42}"/>
              </a:ext>
            </a:extLst>
          </p:cNvPr>
          <p:cNvCxnSpPr>
            <a:cxnSpLocks/>
            <a:stCxn id="2" idx="3"/>
            <a:endCxn id="141" idx="1"/>
          </p:cNvCxnSpPr>
          <p:nvPr/>
        </p:nvCxnSpPr>
        <p:spPr>
          <a:xfrm>
            <a:off x="4572003" y="3040285"/>
            <a:ext cx="16266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18435902-DC2F-3EFC-6B36-B0398087599C}"/>
              </a:ext>
            </a:extLst>
          </p:cNvPr>
          <p:cNvGrpSpPr/>
          <p:nvPr/>
        </p:nvGrpSpPr>
        <p:grpSpPr>
          <a:xfrm>
            <a:off x="6626045" y="4907280"/>
            <a:ext cx="744115" cy="404654"/>
            <a:chOff x="6521521" y="4907280"/>
            <a:chExt cx="744115" cy="404654"/>
          </a:xfrm>
          <a:noFill/>
        </p:grpSpPr>
        <p:cxnSp>
          <p:nvCxnSpPr>
            <p:cNvPr id="130" name="直線矢印コネクタ 129">
              <a:extLst>
                <a:ext uri="{FF2B5EF4-FFF2-40B4-BE49-F238E27FC236}">
                  <a16:creationId xmlns:a16="http://schemas.microsoft.com/office/drawing/2014/main" id="{561C1DB8-E165-2353-EB87-C074C88C42C0}"/>
                </a:ext>
              </a:extLst>
            </p:cNvPr>
            <p:cNvCxnSpPr>
              <a:cxnSpLocks/>
            </p:cNvCxnSpPr>
            <p:nvPr/>
          </p:nvCxnSpPr>
          <p:spPr>
            <a:xfrm>
              <a:off x="6521521" y="4907280"/>
              <a:ext cx="122620" cy="255270"/>
            </a:xfrm>
            <a:prstGeom prst="straightConnector1">
              <a:avLst/>
            </a:prstGeom>
            <a:grpFill/>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681F55A2-DAB0-2026-41DE-0C62D933AEA0}"/>
                </a:ext>
              </a:extLst>
            </p:cNvPr>
            <p:cNvGrpSpPr/>
            <p:nvPr/>
          </p:nvGrpSpPr>
          <p:grpSpPr>
            <a:xfrm>
              <a:off x="6644141" y="5013166"/>
              <a:ext cx="69614" cy="298768"/>
              <a:chOff x="2439407" y="2962964"/>
              <a:chExt cx="69614" cy="428983"/>
            </a:xfrm>
            <a:grpFill/>
          </p:grpSpPr>
          <p:cxnSp>
            <p:nvCxnSpPr>
              <p:cNvPr id="134" name="直線コネクタ 133">
                <a:extLst>
                  <a:ext uri="{FF2B5EF4-FFF2-40B4-BE49-F238E27FC236}">
                    <a16:creationId xmlns:a16="http://schemas.microsoft.com/office/drawing/2014/main" id="{9A43DFB2-FFFD-7E48-8663-0EAC7CFA1946}"/>
                  </a:ext>
                </a:extLst>
              </p:cNvPr>
              <p:cNvCxnSpPr>
                <a:cxnSpLocks/>
              </p:cNvCxnSpPr>
              <p:nvPr/>
            </p:nvCxnSpPr>
            <p:spPr>
              <a:xfrm>
                <a:off x="2439407" y="2963133"/>
                <a:ext cx="0" cy="428814"/>
              </a:xfrm>
              <a:prstGeom prst="line">
                <a:avLst/>
              </a:prstGeom>
              <a:grpFill/>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910AB9CA-FAB9-7600-8E2B-963FC2936640}"/>
                  </a:ext>
                </a:extLst>
              </p:cNvPr>
              <p:cNvCxnSpPr>
                <a:cxnSpLocks/>
              </p:cNvCxnSpPr>
              <p:nvPr/>
            </p:nvCxnSpPr>
            <p:spPr>
              <a:xfrm flipH="1">
                <a:off x="2439407" y="3390042"/>
                <a:ext cx="69614" cy="0"/>
              </a:xfrm>
              <a:prstGeom prst="line">
                <a:avLst/>
              </a:prstGeom>
              <a:grpFill/>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6" name="直線コネクタ 135">
                <a:extLst>
                  <a:ext uri="{FF2B5EF4-FFF2-40B4-BE49-F238E27FC236}">
                    <a16:creationId xmlns:a16="http://schemas.microsoft.com/office/drawing/2014/main" id="{BF310E3C-3ED3-9E64-E0B8-E669541ACFAC}"/>
                  </a:ext>
                </a:extLst>
              </p:cNvPr>
              <p:cNvCxnSpPr>
                <a:cxnSpLocks/>
              </p:cNvCxnSpPr>
              <p:nvPr/>
            </p:nvCxnSpPr>
            <p:spPr>
              <a:xfrm>
                <a:off x="2439407" y="2962964"/>
                <a:ext cx="69614" cy="0"/>
              </a:xfrm>
              <a:prstGeom prst="line">
                <a:avLst/>
              </a:prstGeom>
              <a:grpFill/>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3" name="正方形/長方形 132">
              <a:extLst>
                <a:ext uri="{FF2B5EF4-FFF2-40B4-BE49-F238E27FC236}">
                  <a16:creationId xmlns:a16="http://schemas.microsoft.com/office/drawing/2014/main" id="{7FBF7012-C69D-1B98-5251-42753873929C}"/>
                </a:ext>
              </a:extLst>
            </p:cNvPr>
            <p:cNvSpPr/>
            <p:nvPr/>
          </p:nvSpPr>
          <p:spPr>
            <a:xfrm>
              <a:off x="6644011" y="5020660"/>
              <a:ext cx="621625" cy="282453"/>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rPr>
                <a:t>①</a:t>
              </a:r>
            </a:p>
          </p:txBody>
        </p:sp>
      </p:grpSp>
      <p:cxnSp>
        <p:nvCxnSpPr>
          <p:cNvPr id="142" name="直線矢印コネクタ 36">
            <a:extLst>
              <a:ext uri="{FF2B5EF4-FFF2-40B4-BE49-F238E27FC236}">
                <a16:creationId xmlns:a16="http://schemas.microsoft.com/office/drawing/2014/main" id="{9EE81724-CBB2-1E3B-BA14-558C54DD83FF}"/>
              </a:ext>
            </a:extLst>
          </p:cNvPr>
          <p:cNvCxnSpPr>
            <a:cxnSpLocks/>
            <a:stCxn id="126" idx="3"/>
          </p:cNvCxnSpPr>
          <p:nvPr/>
        </p:nvCxnSpPr>
        <p:spPr>
          <a:xfrm>
            <a:off x="7060509" y="3544952"/>
            <a:ext cx="712548"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E5CCF5C3-A0F4-099F-9A74-6A562D0A67BE}"/>
              </a:ext>
            </a:extLst>
          </p:cNvPr>
          <p:cNvSpPr/>
          <p:nvPr/>
        </p:nvSpPr>
        <p:spPr>
          <a:xfrm>
            <a:off x="7278350" y="259445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帳票送付</a:t>
            </a:r>
          </a:p>
        </p:txBody>
      </p:sp>
      <p:cxnSp>
        <p:nvCxnSpPr>
          <p:cNvPr id="155" name="直線矢印コネクタ 154">
            <a:extLst>
              <a:ext uri="{FF2B5EF4-FFF2-40B4-BE49-F238E27FC236}">
                <a16:creationId xmlns:a16="http://schemas.microsoft.com/office/drawing/2014/main" id="{1F56ECB8-DDEA-7FAD-25E9-2FBEF707611F}"/>
              </a:ext>
            </a:extLst>
          </p:cNvPr>
          <p:cNvCxnSpPr>
            <a:cxnSpLocks/>
            <a:endCxn id="191"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45939BB6-6DFC-F429-E9AD-C56117DDF473}"/>
              </a:ext>
            </a:extLst>
          </p:cNvPr>
          <p:cNvSpPr/>
          <p:nvPr/>
        </p:nvSpPr>
        <p:spPr>
          <a:xfrm>
            <a:off x="6758568" y="5679440"/>
            <a:ext cx="2053792" cy="657859"/>
          </a:xfrm>
          <a:prstGeom prst="rect">
            <a:avLst/>
          </a:prstGeom>
          <a:noFill/>
          <a:ln w="9525">
            <a:solidFill>
              <a:schemeClr val="accent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mn-ea"/>
              </a:rPr>
              <a:t>【</a:t>
            </a:r>
            <a:r>
              <a:rPr kumimoji="1" lang="ja-JP" altLang="en-US" sz="500" b="1" dirty="0">
                <a:solidFill>
                  <a:srgbClr val="000000"/>
                </a:solidFill>
                <a:latin typeface="+mn-ea"/>
              </a:rPr>
              <a:t>コメント</a:t>
            </a:r>
            <a:r>
              <a:rPr kumimoji="1" lang="en-US" altLang="ja-JP" sz="500" b="1" dirty="0">
                <a:solidFill>
                  <a:srgbClr val="000000"/>
                </a:solidFill>
                <a:latin typeface="+mn-ea"/>
              </a:rPr>
              <a:t>】</a:t>
            </a:r>
            <a:r>
              <a:rPr kumimoji="1" lang="ja-JP" altLang="en-US" sz="500" b="1" dirty="0">
                <a:solidFill>
                  <a:srgbClr val="000000"/>
                </a:solidFill>
                <a:latin typeface="+mn-ea"/>
              </a:rPr>
              <a:t>該当する機能要件</a:t>
            </a:r>
            <a:endParaRPr kumimoji="1" lang="en-US" altLang="ja-JP" sz="500" b="1" dirty="0">
              <a:solidFill>
                <a:srgbClr val="000000"/>
              </a:solidFill>
              <a:latin typeface="+mn-ea"/>
            </a:endParaRPr>
          </a:p>
          <a:p>
            <a:r>
              <a:rPr kumimoji="1" lang="ja-JP" altLang="en-US" sz="500" b="1" dirty="0">
                <a:solidFill>
                  <a:srgbClr val="000000"/>
                </a:solidFill>
                <a:latin typeface="+mn-ea"/>
              </a:rPr>
              <a:t>①</a:t>
            </a:r>
            <a:endParaRPr kumimoji="1" lang="en-US" altLang="ja-JP" sz="500" b="1" dirty="0">
              <a:solidFill>
                <a:srgbClr val="000000"/>
              </a:solidFill>
              <a:latin typeface="+mn-ea"/>
            </a:endParaRPr>
          </a:p>
          <a:p>
            <a:r>
              <a:rPr kumimoji="1" lang="en-US" altLang="ja-JP" sz="500" b="1" dirty="0">
                <a:solidFill>
                  <a:srgbClr val="0066CC"/>
                </a:solidFill>
                <a:latin typeface="+mn-ea"/>
              </a:rPr>
              <a:t>1.4.60</a:t>
            </a:r>
            <a:r>
              <a:rPr kumimoji="1" lang="ja-JP" altLang="en-US" sz="500" b="1" dirty="0">
                <a:solidFill>
                  <a:srgbClr val="0066CC"/>
                </a:solidFill>
                <a:latin typeface="+mn-ea"/>
              </a:rPr>
              <a:t>～</a:t>
            </a:r>
            <a:r>
              <a:rPr kumimoji="1" lang="en-US" altLang="ja-JP" sz="500" b="1" dirty="0">
                <a:solidFill>
                  <a:srgbClr val="0066CC"/>
                </a:solidFill>
                <a:latin typeface="+mn-ea"/>
              </a:rPr>
              <a:t>1.4.62.1</a:t>
            </a:r>
            <a:r>
              <a:rPr kumimoji="1" lang="ja-JP" altLang="en-US" sz="500" b="1" dirty="0">
                <a:solidFill>
                  <a:srgbClr val="0066CC"/>
                </a:solidFill>
                <a:latin typeface="+mn-ea"/>
              </a:rPr>
              <a:t>　他団体回送</a:t>
            </a:r>
          </a:p>
          <a:p>
            <a:r>
              <a:rPr kumimoji="1" lang="en-US" altLang="ja-JP" sz="500" b="1" dirty="0">
                <a:solidFill>
                  <a:srgbClr val="000000"/>
                </a:solidFill>
                <a:latin typeface="+mn-ea"/>
              </a:rPr>
              <a:t>1.4.62.2</a:t>
            </a:r>
            <a:r>
              <a:rPr kumimoji="1" lang="ja-JP" altLang="en-US" sz="500" b="1" dirty="0">
                <a:solidFill>
                  <a:srgbClr val="000000"/>
                </a:solidFill>
                <a:latin typeface="+mn-ea"/>
              </a:rPr>
              <a:t>～</a:t>
            </a:r>
            <a:r>
              <a:rPr kumimoji="1" lang="en-US" altLang="ja-JP" sz="500" b="1" dirty="0">
                <a:solidFill>
                  <a:srgbClr val="000000"/>
                </a:solidFill>
                <a:latin typeface="+mn-ea"/>
              </a:rPr>
              <a:t>1.4.64</a:t>
            </a:r>
            <a:r>
              <a:rPr kumimoji="1" lang="ja-JP" altLang="en-US" sz="500" b="1" dirty="0">
                <a:solidFill>
                  <a:srgbClr val="000000"/>
                </a:solidFill>
                <a:latin typeface="+mn-ea"/>
              </a:rPr>
              <a:t>　他団体回送</a:t>
            </a:r>
            <a:endParaRPr kumimoji="1" lang="en-US" altLang="ja-JP" sz="500" b="1" dirty="0">
              <a:solidFill>
                <a:srgbClr val="000000"/>
              </a:solidFill>
              <a:latin typeface="+mn-ea"/>
            </a:endParaRPr>
          </a:p>
        </p:txBody>
      </p:sp>
      <p:cxnSp>
        <p:nvCxnSpPr>
          <p:cNvPr id="160" name="直線矢印コネクタ 159">
            <a:extLst>
              <a:ext uri="{FF2B5EF4-FFF2-40B4-BE49-F238E27FC236}">
                <a16:creationId xmlns:a16="http://schemas.microsoft.com/office/drawing/2014/main" id="{6FB73FCA-7760-6710-D3CD-F2D59E88820C}"/>
              </a:ext>
            </a:extLst>
          </p:cNvPr>
          <p:cNvCxnSpPr>
            <a:cxnSpLocks/>
            <a:stCxn id="141" idx="3"/>
            <a:endCxn id="41" idx="2"/>
          </p:cNvCxnSpPr>
          <p:nvPr/>
        </p:nvCxnSpPr>
        <p:spPr>
          <a:xfrm>
            <a:off x="6794552" y="3040285"/>
            <a:ext cx="82550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5" name="グループ化 104">
            <a:extLst>
              <a:ext uri="{FF2B5EF4-FFF2-40B4-BE49-F238E27FC236}">
                <a16:creationId xmlns:a16="http://schemas.microsoft.com/office/drawing/2014/main" id="{D65B36DD-5522-1F6A-93BD-6AFCE9B2DA2F}"/>
              </a:ext>
            </a:extLst>
          </p:cNvPr>
          <p:cNvGrpSpPr/>
          <p:nvPr/>
        </p:nvGrpSpPr>
        <p:grpSpPr>
          <a:xfrm>
            <a:off x="3158563" y="2805910"/>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6D7A9B36-2EE8-8371-F5A1-38480673D9D4}"/>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ACA45FF9-B820-089C-82FA-34589257113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他団体回送</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資料作成</a:t>
              </a:r>
              <a:endParaRPr kumimoji="1" lang="en-US" altLang="ja-JP" sz="500" b="1" dirty="0">
                <a:solidFill>
                  <a:srgbClr val="000000"/>
                </a:solidFill>
                <a:latin typeface="+mn-ea"/>
              </a:endParaRPr>
            </a:p>
            <a:p>
              <a:pPr algn="ctr"/>
              <a:r>
                <a:rPr kumimoji="1" lang="en-US" altLang="ja-JP" sz="500" b="1" dirty="0">
                  <a:solidFill>
                    <a:srgbClr val="000000"/>
                  </a:solidFill>
                  <a:latin typeface="+mn-ea"/>
                </a:rPr>
                <a:t>(</a:t>
              </a:r>
              <a:r>
                <a:rPr kumimoji="1" lang="ja-JP" altLang="en-US" sz="500" b="1" dirty="0">
                  <a:solidFill>
                    <a:srgbClr val="000000"/>
                  </a:solidFill>
                  <a:latin typeface="+mn-ea"/>
                </a:rPr>
                <a:t>紙・データ</a:t>
              </a:r>
              <a:r>
                <a:rPr kumimoji="1" lang="en-US" altLang="ja-JP" sz="500" b="1" dirty="0">
                  <a:solidFill>
                    <a:srgbClr val="000000"/>
                  </a:solidFill>
                  <a:latin typeface="+mn-ea"/>
                </a:rPr>
                <a:t>)</a:t>
              </a:r>
            </a:p>
          </p:txBody>
        </p:sp>
      </p:grpSp>
      <p:grpSp>
        <p:nvGrpSpPr>
          <p:cNvPr id="106" name="グループ化 105">
            <a:extLst>
              <a:ext uri="{FF2B5EF4-FFF2-40B4-BE49-F238E27FC236}">
                <a16:creationId xmlns:a16="http://schemas.microsoft.com/office/drawing/2014/main" id="{B1242A7E-7694-986E-EE29-56A83F2C30A9}"/>
              </a:ext>
            </a:extLst>
          </p:cNvPr>
          <p:cNvGrpSpPr/>
          <p:nvPr/>
        </p:nvGrpSpPr>
        <p:grpSpPr>
          <a:xfrm>
            <a:off x="3168687" y="4502659"/>
            <a:ext cx="575637" cy="451948"/>
            <a:chOff x="5274238" y="5435536"/>
            <a:chExt cx="439201" cy="345439"/>
          </a:xfrm>
          <a:noFill/>
        </p:grpSpPr>
        <p:sp>
          <p:nvSpPr>
            <p:cNvPr id="118" name="フローチャート: 磁気ディスク 117">
              <a:extLst>
                <a:ext uri="{FF2B5EF4-FFF2-40B4-BE49-F238E27FC236}">
                  <a16:creationId xmlns:a16="http://schemas.microsoft.com/office/drawing/2014/main" id="{2E8830D5-8259-F1C6-31BE-87FA6C09A2FB}"/>
                </a:ext>
              </a:extLst>
            </p:cNvPr>
            <p:cNvSpPr/>
            <p:nvPr/>
          </p:nvSpPr>
          <p:spPr>
            <a:xfrm>
              <a:off x="5276219" y="5435536"/>
              <a:ext cx="437220" cy="345439"/>
            </a:xfrm>
            <a:prstGeom prst="flowChartMagneticDisk">
              <a:avLst/>
            </a:prstGeom>
            <a:grp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endParaRPr>
            </a:p>
            <a:p>
              <a:pPr algn="ctr"/>
              <a:r>
                <a:rPr kumimoji="1" lang="ja-JP" altLang="en-US" sz="500" b="1" dirty="0">
                  <a:solidFill>
                    <a:srgbClr val="000000"/>
                  </a:solidFill>
                </a:rPr>
                <a:t>個人住民税</a:t>
              </a:r>
              <a:endParaRPr kumimoji="1" lang="en-US" altLang="ja-JP" sz="500" b="1" dirty="0">
                <a:solidFill>
                  <a:srgbClr val="000000"/>
                </a:solidFill>
              </a:endParaRPr>
            </a:p>
            <a:p>
              <a:pPr algn="ctr"/>
              <a:r>
                <a:rPr kumimoji="1" lang="ja-JP" altLang="en-US" sz="500" b="1" dirty="0">
                  <a:solidFill>
                    <a:srgbClr val="000000"/>
                  </a:solidFill>
                </a:rPr>
                <a:t>システム</a:t>
              </a:r>
            </a:p>
          </p:txBody>
        </p:sp>
        <p:sp>
          <p:nvSpPr>
            <p:cNvPr id="119" name="円弧 118">
              <a:extLst>
                <a:ext uri="{FF2B5EF4-FFF2-40B4-BE49-F238E27FC236}">
                  <a16:creationId xmlns:a16="http://schemas.microsoft.com/office/drawing/2014/main" id="{C7A9A8DC-39DC-BC77-029D-E36E4A470C45}"/>
                </a:ext>
              </a:extLst>
            </p:cNvPr>
            <p:cNvSpPr/>
            <p:nvPr/>
          </p:nvSpPr>
          <p:spPr>
            <a:xfrm rot="5400000">
              <a:off x="5439838" y="5299093"/>
              <a:ext cx="108000" cy="439200"/>
            </a:xfrm>
            <a:prstGeom prst="arc">
              <a:avLst>
                <a:gd name="adj1" fmla="val 16317837"/>
                <a:gd name="adj2" fmla="val 5286574"/>
              </a:avLst>
            </a:prstGeom>
            <a:grp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20" name="円弧 119">
              <a:extLst>
                <a:ext uri="{FF2B5EF4-FFF2-40B4-BE49-F238E27FC236}">
                  <a16:creationId xmlns:a16="http://schemas.microsoft.com/office/drawing/2014/main" id="{21646C6A-7A73-2DF4-D391-FBF5CF02B0FF}"/>
                </a:ext>
              </a:extLst>
            </p:cNvPr>
            <p:cNvSpPr/>
            <p:nvPr/>
          </p:nvSpPr>
          <p:spPr>
            <a:xfrm rot="5400000">
              <a:off x="5439838" y="5320389"/>
              <a:ext cx="108000" cy="439200"/>
            </a:xfrm>
            <a:prstGeom prst="arc">
              <a:avLst>
                <a:gd name="adj1" fmla="val 16317837"/>
                <a:gd name="adj2" fmla="val 5286574"/>
              </a:avLst>
            </a:prstGeom>
            <a:grp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cxnSp>
        <p:nvCxnSpPr>
          <p:cNvPr id="108" name="直線矢印コネクタ 107">
            <a:extLst>
              <a:ext uri="{FF2B5EF4-FFF2-40B4-BE49-F238E27FC236}">
                <a16:creationId xmlns:a16="http://schemas.microsoft.com/office/drawing/2014/main" id="{1A4D3DDC-4FD7-F931-0F1F-8F02BFCFD278}"/>
              </a:ext>
            </a:extLst>
          </p:cNvPr>
          <p:cNvCxnSpPr>
            <a:cxnSpLocks/>
            <a:stCxn id="122" idx="2"/>
            <a:endCxn id="118" idx="1"/>
          </p:cNvCxnSpPr>
          <p:nvPr/>
        </p:nvCxnSpPr>
        <p:spPr>
          <a:xfrm>
            <a:off x="3456505" y="3274660"/>
            <a:ext cx="1299" cy="12279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019D2978-03FD-4854-C125-6F79E2E8DA7F}"/>
              </a:ext>
            </a:extLst>
          </p:cNvPr>
          <p:cNvCxnSpPr>
            <a:cxnSpLocks/>
            <a:stCxn id="22" idx="3"/>
            <a:endCxn id="122" idx="1"/>
          </p:cNvCxnSpPr>
          <p:nvPr/>
        </p:nvCxnSpPr>
        <p:spPr>
          <a:xfrm>
            <a:off x="2646338" y="3040285"/>
            <a:ext cx="5122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49" name="直線矢印コネクタ 48">
            <a:extLst>
              <a:ext uri="{FF2B5EF4-FFF2-40B4-BE49-F238E27FC236}">
                <a16:creationId xmlns:a16="http://schemas.microsoft.com/office/drawing/2014/main" id="{979F6885-7252-7B3F-6A1B-890E976508E4}"/>
              </a:ext>
            </a:extLst>
          </p:cNvPr>
          <p:cNvCxnSpPr>
            <a:cxnSpLocks/>
            <a:stCxn id="122" idx="3"/>
            <a:endCxn id="2" idx="1"/>
          </p:cNvCxnSpPr>
          <p:nvPr/>
        </p:nvCxnSpPr>
        <p:spPr>
          <a:xfrm>
            <a:off x="3754447" y="3040285"/>
            <a:ext cx="47358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99" name="グループ化 198">
            <a:extLst>
              <a:ext uri="{FF2B5EF4-FFF2-40B4-BE49-F238E27FC236}">
                <a16:creationId xmlns:a16="http://schemas.microsoft.com/office/drawing/2014/main" id="{F00E78F0-3CB1-6829-A0DF-8EA8ED72F44A}"/>
              </a:ext>
            </a:extLst>
          </p:cNvPr>
          <p:cNvGrpSpPr/>
          <p:nvPr/>
        </p:nvGrpSpPr>
        <p:grpSpPr>
          <a:xfrm>
            <a:off x="6954823" y="5133875"/>
            <a:ext cx="1276805" cy="449892"/>
            <a:chOff x="6954823" y="5133875"/>
            <a:chExt cx="1276805" cy="449892"/>
          </a:xfrm>
        </p:grpSpPr>
        <p:sp>
          <p:nvSpPr>
            <p:cNvPr id="31" name="正方形/長方形 30">
              <a:extLst>
                <a:ext uri="{FF2B5EF4-FFF2-40B4-BE49-F238E27FC236}">
                  <a16:creationId xmlns:a16="http://schemas.microsoft.com/office/drawing/2014/main" id="{F2FDEADB-B879-C5E5-19CC-0D69274AA840}"/>
                </a:ext>
              </a:extLst>
            </p:cNvPr>
            <p:cNvSpPr/>
            <p:nvPr/>
          </p:nvSpPr>
          <p:spPr>
            <a:xfrm>
              <a:off x="6954823" y="5133875"/>
              <a:ext cx="35966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他団体</a:t>
              </a:r>
            </a:p>
          </p:txBody>
        </p:sp>
        <p:sp>
          <p:nvSpPr>
            <p:cNvPr id="34" name="正方形/長方形 33">
              <a:extLst>
                <a:ext uri="{FF2B5EF4-FFF2-40B4-BE49-F238E27FC236}">
                  <a16:creationId xmlns:a16="http://schemas.microsoft.com/office/drawing/2014/main" id="{BAE556A7-C21D-A895-A3F1-7665E5D24F6A}"/>
                </a:ext>
              </a:extLst>
            </p:cNvPr>
            <p:cNvSpPr/>
            <p:nvPr/>
          </p:nvSpPr>
          <p:spPr>
            <a:xfrm>
              <a:off x="7314487" y="5133875"/>
              <a:ext cx="91714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40" name="グループ化 39">
            <a:extLst>
              <a:ext uri="{FF2B5EF4-FFF2-40B4-BE49-F238E27FC236}">
                <a16:creationId xmlns:a16="http://schemas.microsoft.com/office/drawing/2014/main" id="{824B744B-831A-C789-9987-5946DFAD3069}"/>
              </a:ext>
            </a:extLst>
          </p:cNvPr>
          <p:cNvGrpSpPr/>
          <p:nvPr/>
        </p:nvGrpSpPr>
        <p:grpSpPr>
          <a:xfrm>
            <a:off x="7620057" y="2887285"/>
            <a:ext cx="306000" cy="306000"/>
            <a:chOff x="547477" y="5946304"/>
            <a:chExt cx="182044" cy="182044"/>
          </a:xfrm>
        </p:grpSpPr>
        <p:sp>
          <p:nvSpPr>
            <p:cNvPr id="41" name="楕円 40">
              <a:extLst>
                <a:ext uri="{FF2B5EF4-FFF2-40B4-BE49-F238E27FC236}">
                  <a16:creationId xmlns:a16="http://schemas.microsoft.com/office/drawing/2014/main" id="{03C58CB6-9DAC-5918-C722-50F90025BD27}"/>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4" name="グループ化 73">
              <a:extLst>
                <a:ext uri="{FF2B5EF4-FFF2-40B4-BE49-F238E27FC236}">
                  <a16:creationId xmlns:a16="http://schemas.microsoft.com/office/drawing/2014/main" id="{4A3E1404-BB01-F0F2-C575-BFBB695622A3}"/>
                </a:ext>
              </a:extLst>
            </p:cNvPr>
            <p:cNvGrpSpPr/>
            <p:nvPr/>
          </p:nvGrpSpPr>
          <p:grpSpPr>
            <a:xfrm>
              <a:off x="572442" y="5996943"/>
              <a:ext cx="132113" cy="80765"/>
              <a:chOff x="2601006" y="3678667"/>
              <a:chExt cx="132113" cy="80765"/>
            </a:xfrm>
          </p:grpSpPr>
          <p:sp>
            <p:nvSpPr>
              <p:cNvPr id="75" name="正方形/長方形 74">
                <a:extLst>
                  <a:ext uri="{FF2B5EF4-FFF2-40B4-BE49-F238E27FC236}">
                    <a16:creationId xmlns:a16="http://schemas.microsoft.com/office/drawing/2014/main" id="{50D72F21-2F71-4F19-84AB-4033988A9A32}"/>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二等辺三角形 75">
                <a:extLst>
                  <a:ext uri="{FF2B5EF4-FFF2-40B4-BE49-F238E27FC236}">
                    <a16:creationId xmlns:a16="http://schemas.microsoft.com/office/drawing/2014/main" id="{F76AB8AC-A728-AF27-A348-9B19447DFAF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二等辺三角形 76">
                <a:extLst>
                  <a:ext uri="{FF2B5EF4-FFF2-40B4-BE49-F238E27FC236}">
                    <a16:creationId xmlns:a16="http://schemas.microsoft.com/office/drawing/2014/main" id="{0C2EF3D2-8869-99BD-AE05-ECA3B1FA788E}"/>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8" name="正方形/長方形 77">
                <a:extLst>
                  <a:ext uri="{FF2B5EF4-FFF2-40B4-BE49-F238E27FC236}">
                    <a16:creationId xmlns:a16="http://schemas.microsoft.com/office/drawing/2014/main" id="{CF89ED2C-1578-CD44-0454-4DBFAAAABAFB}"/>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79" name="楕円 78">
            <a:extLst>
              <a:ext uri="{FF2B5EF4-FFF2-40B4-BE49-F238E27FC236}">
                <a16:creationId xmlns:a16="http://schemas.microsoft.com/office/drawing/2014/main" id="{226E8700-26E7-79BC-8D6B-21F20042FF33}"/>
              </a:ext>
            </a:extLst>
          </p:cNvPr>
          <p:cNvSpPr/>
          <p:nvPr/>
        </p:nvSpPr>
        <p:spPr>
          <a:xfrm>
            <a:off x="5692382" y="360046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1606CC-7755-3C7F-1356-705532976CB5}"/>
              </a:ext>
            </a:extLst>
          </p:cNvPr>
          <p:cNvGrpSpPr/>
          <p:nvPr/>
        </p:nvGrpSpPr>
        <p:grpSpPr>
          <a:xfrm>
            <a:off x="4773852" y="3518851"/>
            <a:ext cx="595884" cy="468750"/>
            <a:chOff x="2420174" y="2805910"/>
            <a:chExt cx="595884" cy="468750"/>
          </a:xfrm>
          <a:noFill/>
        </p:grpSpPr>
        <p:pic>
          <p:nvPicPr>
            <p:cNvPr id="86" name="グラフィックス 85" descr="ユーザー 枠線">
              <a:extLst>
                <a:ext uri="{FF2B5EF4-FFF2-40B4-BE49-F238E27FC236}">
                  <a16:creationId xmlns:a16="http://schemas.microsoft.com/office/drawing/2014/main" id="{1E6EB9F9-2A78-3CD8-155E-96D03EDCBDB7}"/>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2465004" y="2855580"/>
              <a:ext cx="151195" cy="152701"/>
            </a:xfrm>
            <a:prstGeom prst="rect">
              <a:avLst/>
            </a:prstGeom>
          </p:spPr>
        </p:pic>
        <p:sp>
          <p:nvSpPr>
            <p:cNvPr id="87" name="四角形: 角を丸くする 86">
              <a:extLst>
                <a:ext uri="{FF2B5EF4-FFF2-40B4-BE49-F238E27FC236}">
                  <a16:creationId xmlns:a16="http://schemas.microsoft.com/office/drawing/2014/main" id="{BD726B12-FA98-971F-8326-9F63F2DA831A}"/>
                </a:ext>
              </a:extLst>
            </p:cNvPr>
            <p:cNvSpPr/>
            <p:nvPr/>
          </p:nvSpPr>
          <p:spPr>
            <a:xfrm>
              <a:off x="2420174" y="2805910"/>
              <a:ext cx="595884" cy="468750"/>
            </a:xfrm>
            <a:prstGeom prst="roundRect">
              <a:avLst>
                <a:gd name="adj" fmla="val 19191"/>
              </a:avLst>
            </a:prstGeom>
            <a:grp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endParaRPr>
            </a:p>
            <a:p>
              <a:pPr algn="ctr"/>
              <a:r>
                <a:rPr kumimoji="1" lang="ja-JP" altLang="en-US" sz="500" b="1" dirty="0">
                  <a:solidFill>
                    <a:srgbClr val="000000"/>
                  </a:solidFill>
                </a:rPr>
                <a:t>回送データ登録</a:t>
              </a:r>
            </a:p>
          </p:txBody>
        </p:sp>
      </p:grpSp>
      <p:cxnSp>
        <p:nvCxnSpPr>
          <p:cNvPr id="90" name="直線矢印コネクタ 89">
            <a:extLst>
              <a:ext uri="{FF2B5EF4-FFF2-40B4-BE49-F238E27FC236}">
                <a16:creationId xmlns:a16="http://schemas.microsoft.com/office/drawing/2014/main" id="{1B7F707C-BE4E-30DD-93DA-4316D108DC7C}"/>
              </a:ext>
            </a:extLst>
          </p:cNvPr>
          <p:cNvCxnSpPr>
            <a:cxnSpLocks/>
            <a:endCxn id="192" idx="1"/>
          </p:cNvCxnSpPr>
          <p:nvPr/>
        </p:nvCxnSpPr>
        <p:spPr>
          <a:xfrm>
            <a:off x="7773057" y="4465287"/>
            <a:ext cx="26058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cxnSp>
        <p:nvCxnSpPr>
          <p:cNvPr id="94" name="直線矢印コネクタ 93">
            <a:extLst>
              <a:ext uri="{FF2B5EF4-FFF2-40B4-BE49-F238E27FC236}">
                <a16:creationId xmlns:a16="http://schemas.microsoft.com/office/drawing/2014/main" id="{1C294EFB-5E6B-6289-49E0-7786BE18B0E4}"/>
              </a:ext>
            </a:extLst>
          </p:cNvPr>
          <p:cNvCxnSpPr>
            <a:cxnSpLocks/>
            <a:stCxn id="2" idx="2"/>
            <a:endCxn id="87" idx="1"/>
          </p:cNvCxnSpPr>
          <p:nvPr/>
        </p:nvCxnSpPr>
        <p:spPr>
          <a:xfrm rot="16200000" flipH="1">
            <a:off x="4298966" y="3278340"/>
            <a:ext cx="575938" cy="373834"/>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6" name="直線矢印コネクタ 95">
            <a:extLst>
              <a:ext uri="{FF2B5EF4-FFF2-40B4-BE49-F238E27FC236}">
                <a16:creationId xmlns:a16="http://schemas.microsoft.com/office/drawing/2014/main" id="{2293A730-70AB-347F-0B2F-363A5E19B27E}"/>
              </a:ext>
            </a:extLst>
          </p:cNvPr>
          <p:cNvCxnSpPr>
            <a:cxnSpLocks/>
            <a:stCxn id="87" idx="2"/>
            <a:endCxn id="147" idx="1"/>
          </p:cNvCxnSpPr>
          <p:nvPr/>
        </p:nvCxnSpPr>
        <p:spPr>
          <a:xfrm>
            <a:off x="5071794" y="3987601"/>
            <a:ext cx="1298" cy="120264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6" name="グループ化 145">
            <a:extLst>
              <a:ext uri="{FF2B5EF4-FFF2-40B4-BE49-F238E27FC236}">
                <a16:creationId xmlns:a16="http://schemas.microsoft.com/office/drawing/2014/main" id="{2EB3522E-4BC6-BE20-F368-0B2B506A58BD}"/>
              </a:ext>
            </a:extLst>
          </p:cNvPr>
          <p:cNvGrpSpPr/>
          <p:nvPr/>
        </p:nvGrpSpPr>
        <p:grpSpPr>
          <a:xfrm>
            <a:off x="4783975" y="5190245"/>
            <a:ext cx="575637" cy="451948"/>
            <a:chOff x="5274238" y="5435536"/>
            <a:chExt cx="439201" cy="345439"/>
          </a:xfrm>
        </p:grpSpPr>
        <p:sp>
          <p:nvSpPr>
            <p:cNvPr id="147" name="フローチャート: 磁気ディスク 146">
              <a:extLst>
                <a:ext uri="{FF2B5EF4-FFF2-40B4-BE49-F238E27FC236}">
                  <a16:creationId xmlns:a16="http://schemas.microsoft.com/office/drawing/2014/main" id="{B3EDD3D7-59B8-94BD-C517-757FBB59495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endParaRPr>
            </a:p>
            <a:p>
              <a:pPr algn="ctr"/>
              <a:r>
                <a:rPr kumimoji="1" lang="ja-JP" altLang="en-US" sz="500" b="1" dirty="0">
                  <a:solidFill>
                    <a:srgbClr val="000000"/>
                  </a:solidFill>
                </a:rPr>
                <a:t>国税連携</a:t>
              </a:r>
              <a:endParaRPr kumimoji="1" lang="en-US" altLang="ja-JP" sz="500" b="1" dirty="0">
                <a:solidFill>
                  <a:srgbClr val="000000"/>
                </a:solidFill>
              </a:endParaRPr>
            </a:p>
            <a:p>
              <a:pPr algn="ctr"/>
              <a:r>
                <a:rPr kumimoji="1" lang="ja-JP" altLang="en-US" sz="500" b="1" dirty="0">
                  <a:solidFill>
                    <a:srgbClr val="000000"/>
                  </a:solidFill>
                </a:rPr>
                <a:t>システム</a:t>
              </a:r>
            </a:p>
          </p:txBody>
        </p:sp>
        <p:sp>
          <p:nvSpPr>
            <p:cNvPr id="148" name="円弧 147">
              <a:extLst>
                <a:ext uri="{FF2B5EF4-FFF2-40B4-BE49-F238E27FC236}">
                  <a16:creationId xmlns:a16="http://schemas.microsoft.com/office/drawing/2014/main" id="{EBD6B878-DF89-8ADC-1B72-6EDC4235779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49" name="円弧 148">
              <a:extLst>
                <a:ext uri="{FF2B5EF4-FFF2-40B4-BE49-F238E27FC236}">
                  <a16:creationId xmlns:a16="http://schemas.microsoft.com/office/drawing/2014/main" id="{8C8522C9-83D8-F8E9-313D-748B7990BF0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cxnSp>
        <p:nvCxnSpPr>
          <p:cNvPr id="162" name="直線矢印コネクタ 161">
            <a:extLst>
              <a:ext uri="{FF2B5EF4-FFF2-40B4-BE49-F238E27FC236}">
                <a16:creationId xmlns:a16="http://schemas.microsoft.com/office/drawing/2014/main" id="{50BE6DBD-83A6-8655-1D73-6D9F1AF197A5}"/>
              </a:ext>
            </a:extLst>
          </p:cNvPr>
          <p:cNvCxnSpPr>
            <a:cxnSpLocks/>
            <a:stCxn id="87" idx="3"/>
            <a:endCxn id="79" idx="2"/>
          </p:cNvCxnSpPr>
          <p:nvPr/>
        </p:nvCxnSpPr>
        <p:spPr>
          <a:xfrm>
            <a:off x="5369736" y="3753226"/>
            <a:ext cx="32264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5" name="グループ化 164">
            <a:extLst>
              <a:ext uri="{FF2B5EF4-FFF2-40B4-BE49-F238E27FC236}">
                <a16:creationId xmlns:a16="http://schemas.microsoft.com/office/drawing/2014/main" id="{A0655765-974B-90B5-CE5A-40A59641A11B}"/>
              </a:ext>
            </a:extLst>
          </p:cNvPr>
          <p:cNvGrpSpPr/>
          <p:nvPr/>
        </p:nvGrpSpPr>
        <p:grpSpPr>
          <a:xfrm>
            <a:off x="3655401" y="4903967"/>
            <a:ext cx="752658" cy="404654"/>
            <a:chOff x="5247277" y="5551418"/>
            <a:chExt cx="752658" cy="404654"/>
          </a:xfrm>
          <a:noFill/>
        </p:grpSpPr>
        <p:cxnSp>
          <p:nvCxnSpPr>
            <p:cNvPr id="166" name="直線矢印コネクタ 165">
              <a:extLst>
                <a:ext uri="{FF2B5EF4-FFF2-40B4-BE49-F238E27FC236}">
                  <a16:creationId xmlns:a16="http://schemas.microsoft.com/office/drawing/2014/main" id="{542D43A0-48E6-AD63-16B2-D87C51A65F6D}"/>
                </a:ext>
              </a:extLst>
            </p:cNvPr>
            <p:cNvCxnSpPr>
              <a:cxnSpLocks/>
            </p:cNvCxnSpPr>
            <p:nvPr/>
          </p:nvCxnSpPr>
          <p:spPr>
            <a:xfrm>
              <a:off x="5247277" y="5551418"/>
              <a:ext cx="122620" cy="255270"/>
            </a:xfrm>
            <a:prstGeom prst="straightConnector1">
              <a:avLst/>
            </a:prstGeom>
            <a:grpFill/>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7" name="グループ化 166">
              <a:extLst>
                <a:ext uri="{FF2B5EF4-FFF2-40B4-BE49-F238E27FC236}">
                  <a16:creationId xmlns:a16="http://schemas.microsoft.com/office/drawing/2014/main" id="{E8AF3BC7-C8D9-1D79-AFF3-CA1615D6C928}"/>
                </a:ext>
              </a:extLst>
            </p:cNvPr>
            <p:cNvGrpSpPr/>
            <p:nvPr/>
          </p:nvGrpSpPr>
          <p:grpSpPr>
            <a:xfrm>
              <a:off x="5369897" y="5657304"/>
              <a:ext cx="69614" cy="298768"/>
              <a:chOff x="2439407" y="2962964"/>
              <a:chExt cx="69614" cy="428983"/>
            </a:xfrm>
            <a:grpFill/>
          </p:grpSpPr>
          <p:cxnSp>
            <p:nvCxnSpPr>
              <p:cNvPr id="169" name="直線コネクタ 168">
                <a:extLst>
                  <a:ext uri="{FF2B5EF4-FFF2-40B4-BE49-F238E27FC236}">
                    <a16:creationId xmlns:a16="http://schemas.microsoft.com/office/drawing/2014/main" id="{00ED8E3D-C06D-A768-328D-FEF575D990AE}"/>
                  </a:ext>
                </a:extLst>
              </p:cNvPr>
              <p:cNvCxnSpPr>
                <a:cxnSpLocks/>
              </p:cNvCxnSpPr>
              <p:nvPr/>
            </p:nvCxnSpPr>
            <p:spPr>
              <a:xfrm>
                <a:off x="2439407" y="2963133"/>
                <a:ext cx="0" cy="428814"/>
              </a:xfrm>
              <a:prstGeom prst="line">
                <a:avLst/>
              </a:prstGeom>
              <a:grpFill/>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70" name="直線コネクタ 169">
                <a:extLst>
                  <a:ext uri="{FF2B5EF4-FFF2-40B4-BE49-F238E27FC236}">
                    <a16:creationId xmlns:a16="http://schemas.microsoft.com/office/drawing/2014/main" id="{6063FD2A-8508-476C-5E22-7DF7D5730601}"/>
                  </a:ext>
                </a:extLst>
              </p:cNvPr>
              <p:cNvCxnSpPr>
                <a:cxnSpLocks/>
              </p:cNvCxnSpPr>
              <p:nvPr/>
            </p:nvCxnSpPr>
            <p:spPr>
              <a:xfrm flipH="1">
                <a:off x="2439407" y="3390042"/>
                <a:ext cx="69614" cy="0"/>
              </a:xfrm>
              <a:prstGeom prst="line">
                <a:avLst/>
              </a:prstGeom>
              <a:grpFill/>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71" name="直線コネクタ 170">
                <a:extLst>
                  <a:ext uri="{FF2B5EF4-FFF2-40B4-BE49-F238E27FC236}">
                    <a16:creationId xmlns:a16="http://schemas.microsoft.com/office/drawing/2014/main" id="{38575469-8334-2056-5A41-544B3BFD5E41}"/>
                  </a:ext>
                </a:extLst>
              </p:cNvPr>
              <p:cNvCxnSpPr>
                <a:cxnSpLocks/>
              </p:cNvCxnSpPr>
              <p:nvPr/>
            </p:nvCxnSpPr>
            <p:spPr>
              <a:xfrm>
                <a:off x="2439407" y="2962964"/>
                <a:ext cx="69614" cy="0"/>
              </a:xfrm>
              <a:prstGeom prst="line">
                <a:avLst/>
              </a:prstGeom>
              <a:grpFill/>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8" name="正方形/長方形 167">
              <a:extLst>
                <a:ext uri="{FF2B5EF4-FFF2-40B4-BE49-F238E27FC236}">
                  <a16:creationId xmlns:a16="http://schemas.microsoft.com/office/drawing/2014/main" id="{CEA3E01F-50F3-A87F-0A8C-8F162E490FEF}"/>
                </a:ext>
              </a:extLst>
            </p:cNvPr>
            <p:cNvSpPr/>
            <p:nvPr/>
          </p:nvSpPr>
          <p:spPr>
            <a:xfrm>
              <a:off x="5378310" y="5664798"/>
              <a:ext cx="621625" cy="282453"/>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rPr>
                <a:t>①</a:t>
              </a:r>
            </a:p>
          </p:txBody>
        </p:sp>
      </p:grpSp>
      <p:sp>
        <p:nvSpPr>
          <p:cNvPr id="172" name="正方形/長方形 171">
            <a:extLst>
              <a:ext uri="{FF2B5EF4-FFF2-40B4-BE49-F238E27FC236}">
                <a16:creationId xmlns:a16="http://schemas.microsoft.com/office/drawing/2014/main" id="{0B20A04E-03D6-009C-2BC7-96E82E99487F}"/>
              </a:ext>
            </a:extLst>
          </p:cNvPr>
          <p:cNvSpPr/>
          <p:nvPr/>
        </p:nvSpPr>
        <p:spPr>
          <a:xfrm>
            <a:off x="7692605" y="45328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rPr>
              <a:t>他団体回送資料</a:t>
            </a:r>
          </a:p>
        </p:txBody>
      </p:sp>
      <p:sp>
        <p:nvSpPr>
          <p:cNvPr id="173" name="正方形/長方形 172">
            <a:extLst>
              <a:ext uri="{FF2B5EF4-FFF2-40B4-BE49-F238E27FC236}">
                <a16:creationId xmlns:a16="http://schemas.microsoft.com/office/drawing/2014/main" id="{63BECF9E-4D96-9EBF-CF97-9F6B5448C6D0}"/>
              </a:ext>
            </a:extLst>
          </p:cNvPr>
          <p:cNvSpPr/>
          <p:nvPr/>
        </p:nvSpPr>
        <p:spPr>
          <a:xfrm>
            <a:off x="3949246" y="2668834"/>
            <a:ext cx="901542"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電子媒体か紙媒体か</a:t>
            </a:r>
          </a:p>
        </p:txBody>
      </p:sp>
      <p:sp>
        <p:nvSpPr>
          <p:cNvPr id="174" name="正方形/長方形 173">
            <a:extLst>
              <a:ext uri="{FF2B5EF4-FFF2-40B4-BE49-F238E27FC236}">
                <a16:creationId xmlns:a16="http://schemas.microsoft.com/office/drawing/2014/main" id="{B70C61E9-F4A3-901C-10E3-2292D2EA7C85}"/>
              </a:ext>
            </a:extLst>
          </p:cNvPr>
          <p:cNvSpPr/>
          <p:nvPr/>
        </p:nvSpPr>
        <p:spPr>
          <a:xfrm>
            <a:off x="4980541" y="2932063"/>
            <a:ext cx="473587"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rPr>
              <a:t>紙媒体</a:t>
            </a:r>
          </a:p>
        </p:txBody>
      </p:sp>
      <p:sp>
        <p:nvSpPr>
          <p:cNvPr id="175" name="正方形/長方形 174">
            <a:extLst>
              <a:ext uri="{FF2B5EF4-FFF2-40B4-BE49-F238E27FC236}">
                <a16:creationId xmlns:a16="http://schemas.microsoft.com/office/drawing/2014/main" id="{65A48AC7-A2AD-6A29-AD36-C15B6EFE3AFD}"/>
              </a:ext>
            </a:extLst>
          </p:cNvPr>
          <p:cNvSpPr/>
          <p:nvPr/>
        </p:nvSpPr>
        <p:spPr>
          <a:xfrm>
            <a:off x="3949246" y="3312038"/>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電子媒体</a:t>
            </a:r>
          </a:p>
        </p:txBody>
      </p:sp>
      <p:sp>
        <p:nvSpPr>
          <p:cNvPr id="176" name="正方形/長方形 175">
            <a:extLst>
              <a:ext uri="{FF2B5EF4-FFF2-40B4-BE49-F238E27FC236}">
                <a16:creationId xmlns:a16="http://schemas.microsoft.com/office/drawing/2014/main" id="{983F14EB-A456-F14E-ADAA-DCC7D9590A58}"/>
              </a:ext>
            </a:extLst>
          </p:cNvPr>
          <p:cNvSpPr/>
          <p:nvPr/>
        </p:nvSpPr>
        <p:spPr>
          <a:xfrm>
            <a:off x="5347927" y="394010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終了</a:t>
            </a:r>
          </a:p>
        </p:txBody>
      </p:sp>
      <p:sp>
        <p:nvSpPr>
          <p:cNvPr id="177" name="正方形/長方形 176">
            <a:extLst>
              <a:ext uri="{FF2B5EF4-FFF2-40B4-BE49-F238E27FC236}">
                <a16:creationId xmlns:a16="http://schemas.microsoft.com/office/drawing/2014/main" id="{185D9813-CEB5-4727-D8AC-E744BC034499}"/>
              </a:ext>
            </a:extLst>
          </p:cNvPr>
          <p:cNvSpPr/>
          <p:nvPr/>
        </p:nvSpPr>
        <p:spPr>
          <a:xfrm>
            <a:off x="4995604" y="45328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rPr>
              <a:t>他団体への回送用データ</a:t>
            </a:r>
          </a:p>
        </p:txBody>
      </p:sp>
      <p:sp>
        <p:nvSpPr>
          <p:cNvPr id="178" name="正方形/長方形 177">
            <a:extLst>
              <a:ext uri="{FF2B5EF4-FFF2-40B4-BE49-F238E27FC236}">
                <a16:creationId xmlns:a16="http://schemas.microsoft.com/office/drawing/2014/main" id="{2EE717F9-BCE3-1E6D-FF01-DD7B9891D33E}"/>
              </a:ext>
            </a:extLst>
          </p:cNvPr>
          <p:cNvSpPr/>
          <p:nvPr/>
        </p:nvSpPr>
        <p:spPr>
          <a:xfrm>
            <a:off x="6412131" y="366169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rPr>
              <a:t>他団体回送資料</a:t>
            </a:r>
            <a:endParaRPr kumimoji="1" lang="en-US" altLang="ja-JP" sz="500" b="1" dirty="0">
              <a:solidFill>
                <a:srgbClr val="000000"/>
              </a:solidFill>
            </a:endParaRPr>
          </a:p>
          <a:p>
            <a:pPr algn="ctr"/>
            <a:r>
              <a:rPr kumimoji="1" lang="ja-JP" altLang="en-US" sz="500" b="1" dirty="0">
                <a:solidFill>
                  <a:srgbClr val="000000"/>
                </a:solidFill>
              </a:rPr>
              <a:t>回送資料一覧</a:t>
            </a:r>
          </a:p>
        </p:txBody>
      </p:sp>
      <p:pic>
        <p:nvPicPr>
          <p:cNvPr id="191" name="グラフィックス 190" descr="紙 枠線">
            <a:extLst>
              <a:ext uri="{FF2B5EF4-FFF2-40B4-BE49-F238E27FC236}">
                <a16:creationId xmlns:a16="http://schemas.microsoft.com/office/drawing/2014/main" id="{4B83B47E-0D6A-9BA1-91A1-C19EA725170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pic>
        <p:nvPicPr>
          <p:cNvPr id="192" name="グラフィックス 191" descr="紙 枠線">
            <a:extLst>
              <a:ext uri="{FF2B5EF4-FFF2-40B4-BE49-F238E27FC236}">
                <a16:creationId xmlns:a16="http://schemas.microsoft.com/office/drawing/2014/main" id="{BAEED209-1FE5-4B32-5038-E5EE463B305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033643" y="4311617"/>
            <a:ext cx="307340" cy="307340"/>
          </a:xfrm>
          <a:prstGeom prst="rect">
            <a:avLst/>
          </a:prstGeom>
        </p:spPr>
      </p:pic>
      <p:sp>
        <p:nvSpPr>
          <p:cNvPr id="2" name="ひし形 1">
            <a:extLst>
              <a:ext uri="{FF2B5EF4-FFF2-40B4-BE49-F238E27FC236}">
                <a16:creationId xmlns:a16="http://schemas.microsoft.com/office/drawing/2014/main" id="{84926567-F3A2-7201-365A-87DA7A7977C6}"/>
              </a:ext>
            </a:extLst>
          </p:cNvPr>
          <p:cNvSpPr/>
          <p:nvPr/>
        </p:nvSpPr>
        <p:spPr>
          <a:xfrm>
            <a:off x="4228032" y="2903282"/>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80" name="正方形/長方形 179">
            <a:extLst>
              <a:ext uri="{FF2B5EF4-FFF2-40B4-BE49-F238E27FC236}">
                <a16:creationId xmlns:a16="http://schemas.microsoft.com/office/drawing/2014/main" id="{881DF6DB-A758-594B-279F-78D9478FD2B8}"/>
              </a:ext>
            </a:extLst>
          </p:cNvPr>
          <p:cNvSpPr/>
          <p:nvPr/>
        </p:nvSpPr>
        <p:spPr>
          <a:xfrm>
            <a:off x="7417697" y="3952523"/>
            <a:ext cx="712547"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通知</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Tree>
    <p:extLst>
      <p:ext uri="{BB962C8B-B14F-4D97-AF65-F5344CB8AC3E}">
        <p14:creationId xmlns:p14="http://schemas.microsoft.com/office/powerpoint/2010/main" val="1476848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3D9EBC-9408-BA33-3C86-4F68CBF4BD18}"/>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FAB70E71-DF5D-CC23-7AA2-4ABA182BD60B}"/>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3517A1B9-3BD1-A0B0-F464-691D87DF5722}"/>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22EA073F-140E-731F-668C-E48BD3E53E3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606FB4CD-EA05-9BDF-6B69-9A9956A3E31E}"/>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2FB75DD3-9A54-B145-8F3C-E02DDDFFA8FE}"/>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FE489530-4F44-316D-7C53-E33EAFB7F17E}"/>
                </a:ext>
              </a:extLst>
            </p:cNvPr>
            <p:cNvSpPr/>
            <p:nvPr/>
          </p:nvSpPr>
          <p:spPr>
            <a:xfrm>
              <a:off x="5495571"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2.1.1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B17A5BA2-168C-8645-3BE7-3CE5FEE260A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定期課税</a:t>
              </a:r>
              <a:r>
                <a:rPr kumimoji="1" lang="en-US" altLang="ja-JP" sz="1000" b="1" dirty="0">
                  <a:solidFill>
                    <a:schemeClr val="tx1"/>
                  </a:solidFill>
                  <a:latin typeface="+mn-ea"/>
                </a:rPr>
                <a:t>(</a:t>
              </a:r>
              <a:r>
                <a:rPr kumimoji="1" lang="ja-JP" altLang="en-US" sz="1000" b="1" dirty="0">
                  <a:solidFill>
                    <a:schemeClr val="tx1"/>
                  </a:solidFill>
                  <a:latin typeface="+mn-ea"/>
                </a:rPr>
                <a:t>税額決定</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6E751D73-C943-E90F-5524-C657B141638F}"/>
                </a:ext>
              </a:extLst>
            </p:cNvPr>
            <p:cNvSpPr/>
            <p:nvPr/>
          </p:nvSpPr>
          <p:spPr>
            <a:xfrm>
              <a:off x="6839640" y="520074"/>
              <a:ext cx="243965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当初課税</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88B35305-8C83-78C7-0190-BACB4963F113}"/>
              </a:ext>
            </a:extLst>
          </p:cNvPr>
          <p:cNvGrpSpPr/>
          <p:nvPr/>
        </p:nvGrpSpPr>
        <p:grpSpPr>
          <a:xfrm>
            <a:off x="331641" y="1889571"/>
            <a:ext cx="8480719" cy="2301429"/>
            <a:chOff x="4383024" y="977900"/>
            <a:chExt cx="8480719" cy="447033"/>
          </a:xfrm>
        </p:grpSpPr>
        <p:sp>
          <p:nvSpPr>
            <p:cNvPr id="17" name="正方形/長方形 16">
              <a:extLst>
                <a:ext uri="{FF2B5EF4-FFF2-40B4-BE49-F238E27FC236}">
                  <a16:creationId xmlns:a16="http://schemas.microsoft.com/office/drawing/2014/main" id="{6B65600E-BCD4-8FDE-DAA6-083F2D796509}"/>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DDCD16F0-482B-1A07-24EA-528455789C2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19" name="楕円 18">
            <a:extLst>
              <a:ext uri="{FF2B5EF4-FFF2-40B4-BE49-F238E27FC236}">
                <a16:creationId xmlns:a16="http://schemas.microsoft.com/office/drawing/2014/main" id="{FC37B6FA-9522-A63B-2E58-47B5ACD69888}"/>
              </a:ext>
            </a:extLst>
          </p:cNvPr>
          <p:cNvSpPr/>
          <p:nvPr/>
        </p:nvSpPr>
        <p:spPr>
          <a:xfrm>
            <a:off x="899786" y="233251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5" name="スライド番号プレースホルダー 54">
            <a:extLst>
              <a:ext uri="{FF2B5EF4-FFF2-40B4-BE49-F238E27FC236}">
                <a16:creationId xmlns:a16="http://schemas.microsoft.com/office/drawing/2014/main" id="{E622B9A5-FD75-AA73-11E2-6691C4F34525}"/>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6</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23A2BFB5-8145-45D6-16B5-FBA55033CC1A}"/>
              </a:ext>
            </a:extLst>
          </p:cNvPr>
          <p:cNvSpPr/>
          <p:nvPr/>
        </p:nvSpPr>
        <p:spPr>
          <a:xfrm>
            <a:off x="741974" y="2640896"/>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grpSp>
        <p:nvGrpSpPr>
          <p:cNvPr id="102" name="グループ化 101">
            <a:extLst>
              <a:ext uri="{FF2B5EF4-FFF2-40B4-BE49-F238E27FC236}">
                <a16:creationId xmlns:a16="http://schemas.microsoft.com/office/drawing/2014/main" id="{34F4F8F6-4162-69F0-2E8C-D439CC147E6D}"/>
              </a:ext>
            </a:extLst>
          </p:cNvPr>
          <p:cNvGrpSpPr/>
          <p:nvPr/>
        </p:nvGrpSpPr>
        <p:grpSpPr>
          <a:xfrm>
            <a:off x="3811376" y="2251141"/>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852D67A5-7220-BDDD-327F-DDE3905D6B6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C0AE7250-6A83-477E-DE7C-CB92F6FD606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再合算処理</a:t>
              </a:r>
              <a:endParaRPr kumimoji="1" lang="en-US" altLang="ja-JP" sz="500" b="1" dirty="0">
                <a:solidFill>
                  <a:srgbClr val="000000"/>
                </a:solidFill>
                <a:latin typeface="+mn-ea"/>
              </a:endParaRPr>
            </a:p>
          </p:txBody>
        </p:sp>
      </p:grpSp>
      <p:grpSp>
        <p:nvGrpSpPr>
          <p:cNvPr id="23" name="グループ化 22">
            <a:extLst>
              <a:ext uri="{FF2B5EF4-FFF2-40B4-BE49-F238E27FC236}">
                <a16:creationId xmlns:a16="http://schemas.microsoft.com/office/drawing/2014/main" id="{3B3B7579-FFC8-54DF-F618-2ED075C47982}"/>
              </a:ext>
            </a:extLst>
          </p:cNvPr>
          <p:cNvGrpSpPr/>
          <p:nvPr/>
        </p:nvGrpSpPr>
        <p:grpSpPr>
          <a:xfrm>
            <a:off x="1579183" y="4488272"/>
            <a:ext cx="575637" cy="451948"/>
            <a:chOff x="5274238" y="5435536"/>
            <a:chExt cx="439201" cy="345439"/>
          </a:xfrm>
        </p:grpSpPr>
        <p:sp>
          <p:nvSpPr>
            <p:cNvPr id="24" name="フローチャート: 磁気ディスク 23">
              <a:extLst>
                <a:ext uri="{FF2B5EF4-FFF2-40B4-BE49-F238E27FC236}">
                  <a16:creationId xmlns:a16="http://schemas.microsoft.com/office/drawing/2014/main" id="{91BFB364-8A14-D2BC-E104-F168209992D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5" name="円弧 24">
              <a:extLst>
                <a:ext uri="{FF2B5EF4-FFF2-40B4-BE49-F238E27FC236}">
                  <a16:creationId xmlns:a16="http://schemas.microsoft.com/office/drawing/2014/main" id="{5859018D-66EE-48B2-DF5A-31BE11E6663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C796AED9-33AC-40E7-626F-9879F3C7D34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3" name="直線矢印コネクタ 32">
            <a:extLst>
              <a:ext uri="{FF2B5EF4-FFF2-40B4-BE49-F238E27FC236}">
                <a16:creationId xmlns:a16="http://schemas.microsoft.com/office/drawing/2014/main" id="{6376983C-3963-0729-C2A3-80C46D6A9C27}"/>
              </a:ext>
            </a:extLst>
          </p:cNvPr>
          <p:cNvCxnSpPr>
            <a:cxnSpLocks/>
            <a:stCxn id="6" idx="2"/>
            <a:endCxn id="24" idx="1"/>
          </p:cNvCxnSpPr>
          <p:nvPr/>
        </p:nvCxnSpPr>
        <p:spPr>
          <a:xfrm>
            <a:off x="1867001" y="2719891"/>
            <a:ext cx="1299" cy="176838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F43BE04A-4467-26FC-0A30-D9A8ABFC6AFC}"/>
              </a:ext>
            </a:extLst>
          </p:cNvPr>
          <p:cNvCxnSpPr>
            <a:cxnSpLocks/>
            <a:stCxn id="19" idx="6"/>
            <a:endCxn id="6" idx="1"/>
          </p:cNvCxnSpPr>
          <p:nvPr/>
        </p:nvCxnSpPr>
        <p:spPr>
          <a:xfrm>
            <a:off x="1205786" y="2485516"/>
            <a:ext cx="36327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8" name="グループ化 97">
            <a:extLst>
              <a:ext uri="{FF2B5EF4-FFF2-40B4-BE49-F238E27FC236}">
                <a16:creationId xmlns:a16="http://schemas.microsoft.com/office/drawing/2014/main" id="{664E89BC-1E1E-9CF8-62AC-B7C86E406482}"/>
              </a:ext>
            </a:extLst>
          </p:cNvPr>
          <p:cNvGrpSpPr/>
          <p:nvPr/>
        </p:nvGrpSpPr>
        <p:grpSpPr>
          <a:xfrm>
            <a:off x="4997712" y="2735442"/>
            <a:ext cx="989415" cy="621276"/>
            <a:chOff x="2440568" y="3274658"/>
            <a:chExt cx="989415" cy="621276"/>
          </a:xfrm>
        </p:grpSpPr>
        <p:pic>
          <p:nvPicPr>
            <p:cNvPr id="27" name="グラフィックス 26" descr="紙 枠線">
              <a:extLst>
                <a:ext uri="{FF2B5EF4-FFF2-40B4-BE49-F238E27FC236}">
                  <a16:creationId xmlns:a16="http://schemas.microsoft.com/office/drawing/2014/main" id="{FB16C87D-0989-FCB6-1584-9B226AE3C74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8381" y="3391282"/>
              <a:ext cx="307340" cy="307340"/>
            </a:xfrm>
            <a:prstGeom prst="rect">
              <a:avLst/>
            </a:prstGeom>
          </p:spPr>
        </p:pic>
        <p:cxnSp>
          <p:nvCxnSpPr>
            <p:cNvPr id="37" name="直線矢印コネクタ 36">
              <a:extLst>
                <a:ext uri="{FF2B5EF4-FFF2-40B4-BE49-F238E27FC236}">
                  <a16:creationId xmlns:a16="http://schemas.microsoft.com/office/drawing/2014/main" id="{3C2D0E99-C28D-EC0C-6C33-15712504E197}"/>
                </a:ext>
              </a:extLst>
            </p:cNvPr>
            <p:cNvCxnSpPr>
              <a:cxnSpLocks/>
            </p:cNvCxnSpPr>
            <p:nvPr/>
          </p:nvCxnSpPr>
          <p:spPr>
            <a:xfrm rot="16200000" flipH="1">
              <a:off x="2592956"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3" name="正方形/長方形 62">
              <a:extLst>
                <a:ext uri="{FF2B5EF4-FFF2-40B4-BE49-F238E27FC236}">
                  <a16:creationId xmlns:a16="http://schemas.microsoft.com/office/drawing/2014/main" id="{338418E8-9FBD-2FBB-5E88-9515AD88709C}"/>
                </a:ext>
              </a:extLst>
            </p:cNvPr>
            <p:cNvSpPr/>
            <p:nvPr/>
          </p:nvSpPr>
          <p:spPr>
            <a:xfrm>
              <a:off x="2440568" y="36134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500" b="1" dirty="0">
                  <a:solidFill>
                    <a:srgbClr val="000000"/>
                  </a:solidFill>
                  <a:latin typeface="+mn-ea"/>
                </a:rPr>
                <a:t>各種エラー・アラートリスト</a:t>
              </a:r>
            </a:p>
          </p:txBody>
        </p:sp>
      </p:grpSp>
      <p:grpSp>
        <p:nvGrpSpPr>
          <p:cNvPr id="156" name="グループ化 155">
            <a:extLst>
              <a:ext uri="{FF2B5EF4-FFF2-40B4-BE49-F238E27FC236}">
                <a16:creationId xmlns:a16="http://schemas.microsoft.com/office/drawing/2014/main" id="{EE03950D-62BA-9E1D-E6F5-40A271F8A3B3}"/>
              </a:ext>
            </a:extLst>
          </p:cNvPr>
          <p:cNvGrpSpPr/>
          <p:nvPr/>
        </p:nvGrpSpPr>
        <p:grpSpPr>
          <a:xfrm>
            <a:off x="2008464" y="4887101"/>
            <a:ext cx="752658" cy="404654"/>
            <a:chOff x="2546733" y="4907280"/>
            <a:chExt cx="752658" cy="404654"/>
          </a:xfrm>
        </p:grpSpPr>
        <p:cxnSp>
          <p:nvCxnSpPr>
            <p:cNvPr id="46" name="直線矢印コネクタ 45">
              <a:extLst>
                <a:ext uri="{FF2B5EF4-FFF2-40B4-BE49-F238E27FC236}">
                  <a16:creationId xmlns:a16="http://schemas.microsoft.com/office/drawing/2014/main" id="{AF8D239A-720E-D882-635A-33E05A359A71}"/>
                </a:ext>
              </a:extLst>
            </p:cNvPr>
            <p:cNvCxnSpPr>
              <a:cxnSpLocks/>
            </p:cNvCxnSpPr>
            <p:nvPr/>
          </p:nvCxnSpPr>
          <p:spPr>
            <a:xfrm>
              <a:off x="2546733"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1E2ED7AB-3F97-5A04-A825-F33127E44131}"/>
                </a:ext>
              </a:extLst>
            </p:cNvPr>
            <p:cNvGrpSpPr/>
            <p:nvPr/>
          </p:nvGrpSpPr>
          <p:grpSpPr>
            <a:xfrm>
              <a:off x="2669353" y="5013166"/>
              <a:ext cx="69614" cy="298768"/>
              <a:chOff x="2439407" y="2962964"/>
              <a:chExt cx="69614" cy="428983"/>
            </a:xfrm>
          </p:grpSpPr>
          <p:cxnSp>
            <p:nvCxnSpPr>
              <p:cNvPr id="51" name="直線コネクタ 50">
                <a:extLst>
                  <a:ext uri="{FF2B5EF4-FFF2-40B4-BE49-F238E27FC236}">
                    <a16:creationId xmlns:a16="http://schemas.microsoft.com/office/drawing/2014/main" id="{4A085576-55AF-898C-AA20-2B811A4071A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A09D66D8-ADE8-56AD-0DCB-1AB006A55685}"/>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4D1EF0DA-4BF7-0315-552C-7E6359E0052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C7DE3007-D37F-C768-41A5-34F03D5A7DA3}"/>
                </a:ext>
              </a:extLst>
            </p:cNvPr>
            <p:cNvSpPr/>
            <p:nvPr/>
          </p:nvSpPr>
          <p:spPr>
            <a:xfrm>
              <a:off x="2677766"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①③</a:t>
              </a:r>
            </a:p>
          </p:txBody>
        </p:sp>
      </p:grpSp>
      <p:grpSp>
        <p:nvGrpSpPr>
          <p:cNvPr id="125" name="グループ化 124">
            <a:extLst>
              <a:ext uri="{FF2B5EF4-FFF2-40B4-BE49-F238E27FC236}">
                <a16:creationId xmlns:a16="http://schemas.microsoft.com/office/drawing/2014/main" id="{C258930F-4B97-DC4A-C462-A0356D7253AB}"/>
              </a:ext>
            </a:extLst>
          </p:cNvPr>
          <p:cNvGrpSpPr/>
          <p:nvPr/>
        </p:nvGrpSpPr>
        <p:grpSpPr>
          <a:xfrm>
            <a:off x="5830832" y="4502659"/>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E5AB3CB1-1DE7-26A6-F9B3-340695C956C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38" name="円弧 137">
              <a:extLst>
                <a:ext uri="{FF2B5EF4-FFF2-40B4-BE49-F238E27FC236}">
                  <a16:creationId xmlns:a16="http://schemas.microsoft.com/office/drawing/2014/main" id="{2FE68CEC-2CE4-7316-3490-01BB7C06666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4ECEFFD3-89F2-0D49-AA88-345131CCBDC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27" name="直線矢印コネクタ 126">
            <a:extLst>
              <a:ext uri="{FF2B5EF4-FFF2-40B4-BE49-F238E27FC236}">
                <a16:creationId xmlns:a16="http://schemas.microsoft.com/office/drawing/2014/main" id="{69863238-094A-00CD-66E0-8FEC9F0C44E4}"/>
              </a:ext>
            </a:extLst>
          </p:cNvPr>
          <p:cNvCxnSpPr>
            <a:cxnSpLocks/>
            <a:stCxn id="58" idx="2"/>
            <a:endCxn id="137" idx="1"/>
          </p:cNvCxnSpPr>
          <p:nvPr/>
        </p:nvCxnSpPr>
        <p:spPr>
          <a:xfrm>
            <a:off x="6118650" y="2719891"/>
            <a:ext cx="1299" cy="178276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DB403920-1E59-076D-097F-DED86070BBF9}"/>
              </a:ext>
            </a:extLst>
          </p:cNvPr>
          <p:cNvGrpSpPr/>
          <p:nvPr/>
        </p:nvGrpSpPr>
        <p:grpSpPr>
          <a:xfrm>
            <a:off x="6128530" y="4907280"/>
            <a:ext cx="744115" cy="404654"/>
            <a:chOff x="6521521" y="4907280"/>
            <a:chExt cx="744115" cy="404654"/>
          </a:xfrm>
        </p:grpSpPr>
        <p:cxnSp>
          <p:nvCxnSpPr>
            <p:cNvPr id="130" name="直線矢印コネクタ 129">
              <a:extLst>
                <a:ext uri="{FF2B5EF4-FFF2-40B4-BE49-F238E27FC236}">
                  <a16:creationId xmlns:a16="http://schemas.microsoft.com/office/drawing/2014/main" id="{F5A15DD7-07C2-4D4F-71C2-A8A730D7360F}"/>
                </a:ext>
              </a:extLst>
            </p:cNvPr>
            <p:cNvCxnSpPr>
              <a:cxnSpLocks/>
            </p:cNvCxnSpPr>
            <p:nvPr/>
          </p:nvCxnSpPr>
          <p:spPr>
            <a:xfrm>
              <a:off x="6521521"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2F8F472A-7823-F5EB-D5A5-8C9B4022C46E}"/>
                </a:ext>
              </a:extLst>
            </p:cNvPr>
            <p:cNvGrpSpPr/>
            <p:nvPr/>
          </p:nvGrpSpPr>
          <p:grpSpPr>
            <a:xfrm>
              <a:off x="6644141" y="5013166"/>
              <a:ext cx="69614" cy="298768"/>
              <a:chOff x="2439407" y="2962964"/>
              <a:chExt cx="69614" cy="428983"/>
            </a:xfrm>
          </p:grpSpPr>
          <p:cxnSp>
            <p:nvCxnSpPr>
              <p:cNvPr id="134" name="直線コネクタ 133">
                <a:extLst>
                  <a:ext uri="{FF2B5EF4-FFF2-40B4-BE49-F238E27FC236}">
                    <a16:creationId xmlns:a16="http://schemas.microsoft.com/office/drawing/2014/main" id="{944A1566-3EEB-22CA-7879-21D2B229285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D886EB5F-3DFF-563E-C97C-ACC22A679A0E}"/>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6" name="直線コネクタ 135">
                <a:extLst>
                  <a:ext uri="{FF2B5EF4-FFF2-40B4-BE49-F238E27FC236}">
                    <a16:creationId xmlns:a16="http://schemas.microsoft.com/office/drawing/2014/main" id="{20912FE2-1304-0D40-8E85-449949DC977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3" name="正方形/長方形 132">
              <a:extLst>
                <a:ext uri="{FF2B5EF4-FFF2-40B4-BE49-F238E27FC236}">
                  <a16:creationId xmlns:a16="http://schemas.microsoft.com/office/drawing/2014/main" id="{45DACDD4-DBD5-77CB-B9E5-B5D9DEF09300}"/>
                </a:ext>
              </a:extLst>
            </p:cNvPr>
            <p:cNvSpPr/>
            <p:nvPr/>
          </p:nvSpPr>
          <p:spPr>
            <a:xfrm>
              <a:off x="6644011"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⑧⑨⑩⑪</a:t>
              </a:r>
            </a:p>
          </p:txBody>
        </p:sp>
      </p:grpSp>
      <p:sp>
        <p:nvSpPr>
          <p:cNvPr id="150" name="正方形/長方形 149">
            <a:extLst>
              <a:ext uri="{FF2B5EF4-FFF2-40B4-BE49-F238E27FC236}">
                <a16:creationId xmlns:a16="http://schemas.microsoft.com/office/drawing/2014/main" id="{611F6DDF-B40A-EC9F-D3A5-2D9BDD1DEBE7}"/>
              </a:ext>
            </a:extLst>
          </p:cNvPr>
          <p:cNvSpPr/>
          <p:nvPr/>
        </p:nvSpPr>
        <p:spPr>
          <a:xfrm>
            <a:off x="7081165" y="2694392"/>
            <a:ext cx="740730" cy="282453"/>
          </a:xfrm>
          <a:prstGeom prst="rect">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後続処理</a:t>
            </a:r>
          </a:p>
        </p:txBody>
      </p:sp>
      <p:sp>
        <p:nvSpPr>
          <p:cNvPr id="159" name="正方形/長方形 158">
            <a:extLst>
              <a:ext uri="{FF2B5EF4-FFF2-40B4-BE49-F238E27FC236}">
                <a16:creationId xmlns:a16="http://schemas.microsoft.com/office/drawing/2014/main" id="{DB58FF6D-2FAD-B865-FCB4-1829539C10D1}"/>
              </a:ext>
            </a:extLst>
          </p:cNvPr>
          <p:cNvSpPr/>
          <p:nvPr/>
        </p:nvSpPr>
        <p:spPr>
          <a:xfrm>
            <a:off x="6758568" y="4645720"/>
            <a:ext cx="2053792" cy="169158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mn-ea"/>
              </a:rPr>
              <a:t>【</a:t>
            </a:r>
            <a:r>
              <a:rPr kumimoji="1" lang="ja-JP" altLang="en-US" sz="500" b="1" dirty="0">
                <a:solidFill>
                  <a:srgbClr val="000000"/>
                </a:solidFill>
                <a:latin typeface="+mn-ea"/>
              </a:rPr>
              <a:t>コメント</a:t>
            </a:r>
            <a:r>
              <a:rPr kumimoji="1" lang="en-US" altLang="ja-JP" sz="500" b="1" dirty="0">
                <a:solidFill>
                  <a:srgbClr val="000000"/>
                </a:solidFill>
                <a:latin typeface="+mn-ea"/>
              </a:rPr>
              <a:t>】</a:t>
            </a:r>
            <a:r>
              <a:rPr kumimoji="1" lang="ja-JP" altLang="en-US" sz="500" b="1" dirty="0">
                <a:solidFill>
                  <a:srgbClr val="000000"/>
                </a:solidFill>
                <a:latin typeface="+mn-ea"/>
              </a:rPr>
              <a:t>該当する機能要件</a:t>
            </a:r>
            <a:endParaRPr kumimoji="1" lang="en-US" altLang="ja-JP" sz="500" b="1" dirty="0">
              <a:solidFill>
                <a:srgbClr val="000000"/>
              </a:solidFill>
              <a:latin typeface="+mn-ea"/>
            </a:endParaRPr>
          </a:p>
          <a:p>
            <a:r>
              <a:rPr kumimoji="1" lang="ja-JP" altLang="en-US" sz="500" b="1" dirty="0">
                <a:solidFill>
                  <a:srgbClr val="000000"/>
                </a:solidFill>
                <a:latin typeface="+mn-ea"/>
              </a:rPr>
              <a:t>①</a:t>
            </a:r>
            <a:endParaRPr kumimoji="1" lang="en-US" altLang="ja-JP" sz="500" b="1" dirty="0">
              <a:solidFill>
                <a:srgbClr val="000000"/>
              </a:solidFill>
              <a:latin typeface="+mn-ea"/>
            </a:endParaRPr>
          </a:p>
          <a:p>
            <a:r>
              <a:rPr kumimoji="1" lang="en-US" altLang="ja-JP" sz="500" b="1" dirty="0">
                <a:solidFill>
                  <a:srgbClr val="000000"/>
                </a:solidFill>
                <a:latin typeface="+mn-ea"/>
              </a:rPr>
              <a:t>2.1.1</a:t>
            </a:r>
            <a:r>
              <a:rPr kumimoji="1" lang="ja-JP" altLang="en-US" sz="500" b="1" dirty="0">
                <a:solidFill>
                  <a:srgbClr val="000000"/>
                </a:solidFill>
                <a:latin typeface="+mn-ea"/>
              </a:rPr>
              <a:t>～</a:t>
            </a:r>
            <a:r>
              <a:rPr kumimoji="1" lang="en-US" altLang="ja-JP" sz="500" b="1" dirty="0">
                <a:solidFill>
                  <a:srgbClr val="000000"/>
                </a:solidFill>
                <a:latin typeface="+mn-ea"/>
              </a:rPr>
              <a:t>2.1.7</a:t>
            </a:r>
            <a:r>
              <a:rPr kumimoji="1" lang="ja-JP" altLang="en-US" sz="500" b="1" dirty="0">
                <a:solidFill>
                  <a:srgbClr val="000000"/>
                </a:solidFill>
                <a:latin typeface="+mn-ea"/>
              </a:rPr>
              <a:t>　合算処理</a:t>
            </a:r>
          </a:p>
          <a:p>
            <a:r>
              <a:rPr kumimoji="1" lang="en-US" altLang="ja-JP" sz="500" b="1" dirty="0">
                <a:solidFill>
                  <a:srgbClr val="0066CC"/>
                </a:solidFill>
                <a:latin typeface="+mn-ea"/>
              </a:rPr>
              <a:t>2.1.8</a:t>
            </a:r>
            <a:r>
              <a:rPr kumimoji="1" lang="ja-JP" altLang="en-US" sz="500" b="1" dirty="0">
                <a:solidFill>
                  <a:srgbClr val="0066CC"/>
                </a:solidFill>
                <a:latin typeface="+mn-ea"/>
              </a:rPr>
              <a:t>　合算処理</a:t>
            </a:r>
          </a:p>
          <a:p>
            <a:r>
              <a:rPr kumimoji="1" lang="en-US" altLang="ja-JP" sz="500" b="1" dirty="0">
                <a:solidFill>
                  <a:srgbClr val="000000"/>
                </a:solidFill>
                <a:latin typeface="+mn-ea"/>
              </a:rPr>
              <a:t>2.1.9</a:t>
            </a:r>
            <a:r>
              <a:rPr kumimoji="1" lang="ja-JP" altLang="en-US" sz="500" b="1" dirty="0">
                <a:solidFill>
                  <a:srgbClr val="000000"/>
                </a:solidFill>
                <a:latin typeface="+mn-ea"/>
              </a:rPr>
              <a:t>～</a:t>
            </a:r>
            <a:r>
              <a:rPr kumimoji="1" lang="en-US" altLang="ja-JP" sz="500" b="1" dirty="0">
                <a:solidFill>
                  <a:srgbClr val="000000"/>
                </a:solidFill>
                <a:latin typeface="+mn-ea"/>
              </a:rPr>
              <a:t>2.1.15</a:t>
            </a:r>
            <a:r>
              <a:rPr kumimoji="1" lang="ja-JP" altLang="en-US" sz="500" b="1" dirty="0">
                <a:solidFill>
                  <a:srgbClr val="000000"/>
                </a:solidFill>
                <a:latin typeface="+mn-ea"/>
              </a:rPr>
              <a:t>　合算処理</a:t>
            </a:r>
          </a:p>
          <a:p>
            <a:r>
              <a:rPr kumimoji="1" lang="ja-JP" altLang="en-US" sz="500" b="1" dirty="0">
                <a:solidFill>
                  <a:srgbClr val="000000"/>
                </a:solidFill>
                <a:latin typeface="+mn-ea"/>
              </a:rPr>
              <a:t>②</a:t>
            </a:r>
            <a:r>
              <a:rPr kumimoji="1" lang="en-US" altLang="ja-JP" sz="500" b="1" dirty="0">
                <a:solidFill>
                  <a:srgbClr val="000000"/>
                </a:solidFill>
                <a:latin typeface="+mn-ea"/>
              </a:rPr>
              <a:t>2.1.16</a:t>
            </a:r>
            <a:r>
              <a:rPr kumimoji="1" lang="ja-JP" altLang="en-US" sz="500" b="1" dirty="0">
                <a:solidFill>
                  <a:srgbClr val="000000"/>
                </a:solidFill>
                <a:latin typeface="+mn-ea"/>
              </a:rPr>
              <a:t>～</a:t>
            </a:r>
            <a:r>
              <a:rPr kumimoji="1" lang="en-US" altLang="ja-JP" sz="500" b="1" dirty="0">
                <a:solidFill>
                  <a:srgbClr val="000000"/>
                </a:solidFill>
                <a:latin typeface="+mn-ea"/>
              </a:rPr>
              <a:t>2.1.21</a:t>
            </a:r>
            <a:r>
              <a:rPr kumimoji="1" lang="ja-JP" altLang="en-US" sz="500" b="1" dirty="0">
                <a:solidFill>
                  <a:srgbClr val="000000"/>
                </a:solidFill>
                <a:latin typeface="+mn-ea"/>
              </a:rPr>
              <a:t>　合算アラートチェック</a:t>
            </a:r>
          </a:p>
          <a:p>
            <a:r>
              <a:rPr kumimoji="1" lang="ja-JP" altLang="en-US" sz="500" b="1" dirty="0">
                <a:solidFill>
                  <a:srgbClr val="000000"/>
                </a:solidFill>
                <a:latin typeface="+mn-ea"/>
              </a:rPr>
              <a:t>③</a:t>
            </a:r>
            <a:r>
              <a:rPr kumimoji="1" lang="en-US" altLang="ja-JP" sz="500" b="1" dirty="0">
                <a:solidFill>
                  <a:srgbClr val="000000"/>
                </a:solidFill>
                <a:latin typeface="+mn-ea"/>
              </a:rPr>
              <a:t>2.1.22</a:t>
            </a:r>
            <a:r>
              <a:rPr kumimoji="1" lang="ja-JP" altLang="en-US" sz="500" b="1" dirty="0">
                <a:solidFill>
                  <a:srgbClr val="000000"/>
                </a:solidFill>
                <a:latin typeface="+mn-ea"/>
              </a:rPr>
              <a:t>　徴収区分設定</a:t>
            </a:r>
          </a:p>
          <a:p>
            <a:r>
              <a:rPr kumimoji="1" lang="ja-JP" altLang="en-US" sz="500" b="1" dirty="0">
                <a:solidFill>
                  <a:srgbClr val="000000"/>
                </a:solidFill>
                <a:latin typeface="+mn-ea"/>
              </a:rPr>
              <a:t>④</a:t>
            </a:r>
            <a:endParaRPr kumimoji="1" lang="en-US" altLang="ja-JP" sz="500" b="1" dirty="0">
              <a:solidFill>
                <a:srgbClr val="000000"/>
              </a:solidFill>
              <a:latin typeface="+mn-ea"/>
            </a:endParaRPr>
          </a:p>
          <a:p>
            <a:r>
              <a:rPr kumimoji="1" lang="en-US" altLang="ja-JP" sz="500" b="1" dirty="0">
                <a:solidFill>
                  <a:srgbClr val="000000"/>
                </a:solidFill>
                <a:latin typeface="+mn-ea"/>
              </a:rPr>
              <a:t>2.2.1</a:t>
            </a:r>
            <a:r>
              <a:rPr kumimoji="1" lang="ja-JP" altLang="en-US" sz="500" b="1" dirty="0">
                <a:solidFill>
                  <a:srgbClr val="000000"/>
                </a:solidFill>
                <a:latin typeface="+mn-ea"/>
              </a:rPr>
              <a:t>～</a:t>
            </a:r>
            <a:r>
              <a:rPr kumimoji="1" lang="en-US" altLang="ja-JP" sz="500" b="1" dirty="0">
                <a:solidFill>
                  <a:srgbClr val="000000"/>
                </a:solidFill>
                <a:latin typeface="+mn-ea"/>
              </a:rPr>
              <a:t>2.2.6</a:t>
            </a:r>
            <a:r>
              <a:rPr kumimoji="1" lang="ja-JP" altLang="en-US" sz="500" b="1" dirty="0">
                <a:solidFill>
                  <a:srgbClr val="000000"/>
                </a:solidFill>
                <a:latin typeface="+mn-ea"/>
              </a:rPr>
              <a:t>　扶養・控除対象配偶者否認</a:t>
            </a:r>
          </a:p>
          <a:p>
            <a:r>
              <a:rPr kumimoji="1" lang="en-US" altLang="ja-JP" sz="500" b="1" dirty="0">
                <a:solidFill>
                  <a:srgbClr val="0066CC"/>
                </a:solidFill>
                <a:latin typeface="+mn-ea"/>
              </a:rPr>
              <a:t>2.2.7</a:t>
            </a:r>
            <a:r>
              <a:rPr kumimoji="1" lang="ja-JP" altLang="en-US" sz="500" b="1" dirty="0">
                <a:solidFill>
                  <a:srgbClr val="0066CC"/>
                </a:solidFill>
                <a:latin typeface="+mn-ea"/>
              </a:rPr>
              <a:t>　扶養・控除対象配偶者否認</a:t>
            </a:r>
          </a:p>
          <a:p>
            <a:r>
              <a:rPr kumimoji="1" lang="en-US" altLang="ja-JP" sz="500" b="1" dirty="0">
                <a:solidFill>
                  <a:srgbClr val="000000"/>
                </a:solidFill>
                <a:latin typeface="+mn-ea"/>
              </a:rPr>
              <a:t>2.2.8</a:t>
            </a:r>
            <a:r>
              <a:rPr kumimoji="1" lang="ja-JP" altLang="en-US" sz="500" b="1" dirty="0">
                <a:solidFill>
                  <a:srgbClr val="000000"/>
                </a:solidFill>
                <a:latin typeface="+mn-ea"/>
              </a:rPr>
              <a:t>　扶養・控除対象配偶者否認</a:t>
            </a:r>
          </a:p>
          <a:p>
            <a:r>
              <a:rPr kumimoji="1" lang="en-US" altLang="ja-JP" sz="500" b="1" dirty="0">
                <a:solidFill>
                  <a:srgbClr val="0066CC"/>
                </a:solidFill>
                <a:latin typeface="+mn-ea"/>
              </a:rPr>
              <a:t>2.2.9</a:t>
            </a:r>
            <a:r>
              <a:rPr kumimoji="1" lang="ja-JP" altLang="en-US" sz="500" b="1" dirty="0">
                <a:solidFill>
                  <a:srgbClr val="0066CC"/>
                </a:solidFill>
                <a:latin typeface="+mn-ea"/>
              </a:rPr>
              <a:t>　扶養・控除対象配偶者否認</a:t>
            </a:r>
          </a:p>
          <a:p>
            <a:r>
              <a:rPr kumimoji="1" lang="en-US" altLang="ja-JP" sz="500" b="1" dirty="0">
                <a:solidFill>
                  <a:srgbClr val="000000"/>
                </a:solidFill>
                <a:latin typeface="+mn-ea"/>
              </a:rPr>
              <a:t>2.2.10</a:t>
            </a:r>
            <a:r>
              <a:rPr kumimoji="1" lang="ja-JP" altLang="en-US" sz="500" b="1" dirty="0">
                <a:solidFill>
                  <a:srgbClr val="000000"/>
                </a:solidFill>
                <a:latin typeface="+mn-ea"/>
              </a:rPr>
              <a:t>　扶養・控除対象配偶者否認</a:t>
            </a:r>
          </a:p>
          <a:p>
            <a:r>
              <a:rPr kumimoji="1" lang="ja-JP" altLang="en-US" sz="500" b="1" dirty="0">
                <a:solidFill>
                  <a:srgbClr val="000000"/>
                </a:solidFill>
                <a:latin typeface="+mn-ea"/>
              </a:rPr>
              <a:t>⑤</a:t>
            </a:r>
            <a:r>
              <a:rPr kumimoji="1" lang="en-US" altLang="ja-JP" sz="500" b="1" dirty="0">
                <a:solidFill>
                  <a:srgbClr val="000000"/>
                </a:solidFill>
                <a:latin typeface="+mn-ea"/>
              </a:rPr>
              <a:t>2.2.12</a:t>
            </a:r>
            <a:r>
              <a:rPr kumimoji="1" lang="ja-JP" altLang="en-US" sz="500" b="1" dirty="0">
                <a:solidFill>
                  <a:srgbClr val="000000"/>
                </a:solidFill>
                <a:latin typeface="+mn-ea"/>
              </a:rPr>
              <a:t>～</a:t>
            </a:r>
            <a:r>
              <a:rPr kumimoji="1" lang="en-US" altLang="ja-JP" sz="500" b="1" dirty="0">
                <a:solidFill>
                  <a:srgbClr val="000000"/>
                </a:solidFill>
                <a:latin typeface="+mn-ea"/>
              </a:rPr>
              <a:t>2.2.16</a:t>
            </a:r>
            <a:r>
              <a:rPr kumimoji="1" lang="ja-JP" altLang="en-US" sz="500" b="1" dirty="0">
                <a:solidFill>
                  <a:srgbClr val="000000"/>
                </a:solidFill>
                <a:latin typeface="+mn-ea"/>
              </a:rPr>
              <a:t>　被扶養者の推定特定</a:t>
            </a:r>
          </a:p>
          <a:p>
            <a:r>
              <a:rPr kumimoji="1" lang="ja-JP" altLang="en-US" sz="500" b="1" dirty="0">
                <a:solidFill>
                  <a:srgbClr val="000000"/>
                </a:solidFill>
                <a:latin typeface="+mn-ea"/>
              </a:rPr>
              <a:t>⑥</a:t>
            </a:r>
            <a:r>
              <a:rPr kumimoji="1" lang="en-US" altLang="ja-JP" sz="500" b="1" dirty="0">
                <a:solidFill>
                  <a:srgbClr val="000000"/>
                </a:solidFill>
                <a:latin typeface="+mn-ea"/>
              </a:rPr>
              <a:t>2.2.17</a:t>
            </a:r>
            <a:r>
              <a:rPr kumimoji="1" lang="ja-JP" altLang="en-US" sz="500" b="1" dirty="0">
                <a:solidFill>
                  <a:srgbClr val="000000"/>
                </a:solidFill>
                <a:latin typeface="+mn-ea"/>
              </a:rPr>
              <a:t>　特定不能扶養者抽出</a:t>
            </a:r>
          </a:p>
          <a:p>
            <a:r>
              <a:rPr kumimoji="1" lang="ja-JP" altLang="en-US" sz="500" b="1" dirty="0">
                <a:solidFill>
                  <a:srgbClr val="000000"/>
                </a:solidFill>
                <a:latin typeface="+mn-ea"/>
              </a:rPr>
              <a:t>⑦</a:t>
            </a:r>
            <a:r>
              <a:rPr kumimoji="1" lang="en-US" altLang="ja-JP" sz="500" b="1" dirty="0">
                <a:solidFill>
                  <a:srgbClr val="000000"/>
                </a:solidFill>
                <a:latin typeface="+mn-ea"/>
              </a:rPr>
              <a:t>2.4.1</a:t>
            </a:r>
            <a:r>
              <a:rPr kumimoji="1" lang="ja-JP" altLang="en-US" sz="500" b="1" dirty="0">
                <a:solidFill>
                  <a:srgbClr val="000000"/>
                </a:solidFill>
                <a:latin typeface="+mn-ea"/>
              </a:rPr>
              <a:t>～</a:t>
            </a:r>
            <a:r>
              <a:rPr kumimoji="1" lang="en-US" altLang="ja-JP" sz="500" b="1" dirty="0">
                <a:solidFill>
                  <a:srgbClr val="000000"/>
                </a:solidFill>
                <a:latin typeface="+mn-ea"/>
              </a:rPr>
              <a:t>2.4.17</a:t>
            </a:r>
            <a:r>
              <a:rPr kumimoji="1" lang="ja-JP" altLang="en-US" sz="500" b="1" dirty="0">
                <a:solidFill>
                  <a:srgbClr val="000000"/>
                </a:solidFill>
                <a:latin typeface="+mn-ea"/>
              </a:rPr>
              <a:t>　両年度異動処理</a:t>
            </a:r>
          </a:p>
          <a:p>
            <a:r>
              <a:rPr kumimoji="1" lang="ja-JP" altLang="en-US" sz="500" b="1" dirty="0">
                <a:solidFill>
                  <a:srgbClr val="000000"/>
                </a:solidFill>
                <a:latin typeface="+mn-ea"/>
              </a:rPr>
              <a:t>⑧</a:t>
            </a:r>
            <a:r>
              <a:rPr kumimoji="1" lang="en-US" altLang="ja-JP" sz="500" b="1" dirty="0">
                <a:solidFill>
                  <a:srgbClr val="000000"/>
                </a:solidFill>
                <a:latin typeface="+mn-ea"/>
              </a:rPr>
              <a:t>2.1.23</a:t>
            </a:r>
            <a:r>
              <a:rPr kumimoji="1" lang="ja-JP" altLang="en-US" sz="500" b="1" dirty="0">
                <a:solidFill>
                  <a:srgbClr val="000000"/>
                </a:solidFill>
                <a:latin typeface="+mn-ea"/>
              </a:rPr>
              <a:t>～</a:t>
            </a:r>
            <a:r>
              <a:rPr kumimoji="1" lang="en-US" altLang="ja-JP" sz="500" b="1" dirty="0">
                <a:solidFill>
                  <a:srgbClr val="000000"/>
                </a:solidFill>
                <a:latin typeface="+mn-ea"/>
              </a:rPr>
              <a:t>2.1.43</a:t>
            </a:r>
            <a:r>
              <a:rPr kumimoji="1" lang="ja-JP" altLang="en-US" sz="500" b="1" dirty="0">
                <a:solidFill>
                  <a:srgbClr val="000000"/>
                </a:solidFill>
                <a:latin typeface="+mn-ea"/>
              </a:rPr>
              <a:t>、</a:t>
            </a:r>
            <a:r>
              <a:rPr kumimoji="1" lang="en-US" altLang="ja-JP" sz="500" b="1" dirty="0">
                <a:solidFill>
                  <a:srgbClr val="000000"/>
                </a:solidFill>
                <a:latin typeface="+mn-ea"/>
              </a:rPr>
              <a:t>2.1.64</a:t>
            </a:r>
            <a:r>
              <a:rPr kumimoji="1" lang="ja-JP" altLang="en-US" sz="500" b="1" dirty="0">
                <a:solidFill>
                  <a:srgbClr val="000000"/>
                </a:solidFill>
                <a:latin typeface="+mn-ea"/>
              </a:rPr>
              <a:t>～</a:t>
            </a:r>
            <a:r>
              <a:rPr kumimoji="1" lang="en-US" altLang="ja-JP" sz="500" b="1" dirty="0">
                <a:solidFill>
                  <a:srgbClr val="000000"/>
                </a:solidFill>
                <a:latin typeface="+mn-ea"/>
              </a:rPr>
              <a:t>2.1.65</a:t>
            </a:r>
            <a:r>
              <a:rPr kumimoji="1" lang="ja-JP" altLang="en-US" sz="500" b="1" dirty="0">
                <a:solidFill>
                  <a:srgbClr val="000000"/>
                </a:solidFill>
                <a:latin typeface="+mn-ea"/>
              </a:rPr>
              <a:t>　税額計算</a:t>
            </a:r>
            <a:r>
              <a:rPr kumimoji="1" lang="en-US" altLang="ja-JP" sz="500" b="1" dirty="0">
                <a:solidFill>
                  <a:srgbClr val="000000"/>
                </a:solidFill>
                <a:latin typeface="+mn-ea"/>
              </a:rPr>
              <a:t>(</a:t>
            </a:r>
            <a:r>
              <a:rPr kumimoji="1" lang="ja-JP" altLang="en-US" sz="500" b="1" dirty="0">
                <a:solidFill>
                  <a:srgbClr val="000000"/>
                </a:solidFill>
                <a:latin typeface="+mn-ea"/>
              </a:rPr>
              <a:t>税額決定</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⑨</a:t>
            </a:r>
            <a:r>
              <a:rPr kumimoji="1" lang="en-US" altLang="ja-JP" sz="500" b="1" dirty="0">
                <a:solidFill>
                  <a:srgbClr val="000000"/>
                </a:solidFill>
                <a:latin typeface="+mn-ea"/>
              </a:rPr>
              <a:t>2.1.44</a:t>
            </a:r>
            <a:r>
              <a:rPr kumimoji="1" lang="ja-JP" altLang="en-US" sz="500" b="1" dirty="0">
                <a:solidFill>
                  <a:srgbClr val="000000"/>
                </a:solidFill>
                <a:latin typeface="+mn-ea"/>
              </a:rPr>
              <a:t>～</a:t>
            </a:r>
            <a:r>
              <a:rPr kumimoji="1" lang="en-US" altLang="ja-JP" sz="500" b="1" dirty="0">
                <a:solidFill>
                  <a:srgbClr val="000000"/>
                </a:solidFill>
                <a:latin typeface="+mn-ea"/>
              </a:rPr>
              <a:t>2.1.51</a:t>
            </a:r>
            <a:r>
              <a:rPr kumimoji="1" lang="ja-JP" altLang="en-US" sz="500" b="1" dirty="0">
                <a:solidFill>
                  <a:srgbClr val="000000"/>
                </a:solidFill>
                <a:latin typeface="+mn-ea"/>
              </a:rPr>
              <a:t>　控除不足額還付処理</a:t>
            </a:r>
          </a:p>
          <a:p>
            <a:r>
              <a:rPr kumimoji="1" lang="ja-JP" altLang="en-US" sz="500" b="1" dirty="0">
                <a:solidFill>
                  <a:srgbClr val="000000"/>
                </a:solidFill>
                <a:latin typeface="+mn-ea"/>
              </a:rPr>
              <a:t>⑩</a:t>
            </a:r>
            <a:r>
              <a:rPr kumimoji="1" lang="en-US" altLang="ja-JP" sz="500" b="1" dirty="0">
                <a:solidFill>
                  <a:srgbClr val="000000"/>
                </a:solidFill>
                <a:latin typeface="+mn-ea"/>
              </a:rPr>
              <a:t>2.1.52</a:t>
            </a:r>
            <a:r>
              <a:rPr kumimoji="1" lang="ja-JP" altLang="en-US" sz="500" b="1" dirty="0">
                <a:solidFill>
                  <a:srgbClr val="000000"/>
                </a:solidFill>
                <a:latin typeface="+mn-ea"/>
              </a:rPr>
              <a:t>～</a:t>
            </a:r>
            <a:r>
              <a:rPr kumimoji="1" lang="en-US" altLang="ja-JP" sz="500" b="1" dirty="0">
                <a:solidFill>
                  <a:srgbClr val="000000"/>
                </a:solidFill>
                <a:latin typeface="+mn-ea"/>
              </a:rPr>
              <a:t>2.1.54</a:t>
            </a:r>
            <a:r>
              <a:rPr kumimoji="1" lang="ja-JP" altLang="en-US" sz="500" b="1" dirty="0">
                <a:solidFill>
                  <a:srgbClr val="000000"/>
                </a:solidFill>
                <a:latin typeface="+mn-ea"/>
              </a:rPr>
              <a:t>　租税条約にかかる免除</a:t>
            </a:r>
          </a:p>
          <a:p>
            <a:r>
              <a:rPr kumimoji="1" lang="ja-JP" altLang="en-US" sz="500" b="1" dirty="0">
                <a:solidFill>
                  <a:srgbClr val="000000"/>
                </a:solidFill>
                <a:latin typeface="+mn-ea"/>
              </a:rPr>
              <a:t>⑪</a:t>
            </a:r>
            <a:r>
              <a:rPr kumimoji="1" lang="en-US" altLang="ja-JP" sz="500" b="1" dirty="0">
                <a:solidFill>
                  <a:srgbClr val="000000"/>
                </a:solidFill>
                <a:latin typeface="+mn-ea"/>
              </a:rPr>
              <a:t>2.1.55</a:t>
            </a:r>
            <a:r>
              <a:rPr kumimoji="1" lang="ja-JP" altLang="en-US" sz="500" b="1" dirty="0">
                <a:solidFill>
                  <a:srgbClr val="000000"/>
                </a:solidFill>
                <a:latin typeface="+mn-ea"/>
              </a:rPr>
              <a:t>　事業所・家屋敷課税</a:t>
            </a:r>
            <a:endParaRPr kumimoji="1" lang="en-US" altLang="ja-JP" sz="500" b="1" dirty="0">
              <a:solidFill>
                <a:srgbClr val="000000"/>
              </a:solidFill>
              <a:latin typeface="+mn-ea"/>
            </a:endParaRPr>
          </a:p>
        </p:txBody>
      </p:sp>
      <p:grpSp>
        <p:nvGrpSpPr>
          <p:cNvPr id="105" name="グループ化 104">
            <a:extLst>
              <a:ext uri="{FF2B5EF4-FFF2-40B4-BE49-F238E27FC236}">
                <a16:creationId xmlns:a16="http://schemas.microsoft.com/office/drawing/2014/main" id="{4CDDDA1D-0887-5969-7BC1-F59D0EE0B9C6}"/>
              </a:ext>
            </a:extLst>
          </p:cNvPr>
          <p:cNvGrpSpPr/>
          <p:nvPr/>
        </p:nvGrpSpPr>
        <p:grpSpPr>
          <a:xfrm>
            <a:off x="4747784" y="2251141"/>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12D0133B-7F60-5E09-8DFF-A108F4237AC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C23CF7DD-F68C-FEC2-13C5-8C3C122501F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扶養・控除対象</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配偶者否認</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両年度異動処理</a:t>
              </a:r>
              <a:endParaRPr kumimoji="1" lang="en-US" altLang="ja-JP" sz="500" b="1" dirty="0">
                <a:solidFill>
                  <a:srgbClr val="000000"/>
                </a:solidFill>
                <a:latin typeface="+mn-ea"/>
              </a:endParaRPr>
            </a:p>
          </p:txBody>
        </p:sp>
      </p:grpSp>
      <p:cxnSp>
        <p:nvCxnSpPr>
          <p:cNvPr id="108" name="直線矢印コネクタ 107">
            <a:extLst>
              <a:ext uri="{FF2B5EF4-FFF2-40B4-BE49-F238E27FC236}">
                <a16:creationId xmlns:a16="http://schemas.microsoft.com/office/drawing/2014/main" id="{3539254D-04BF-3E44-FF26-909403E064AD}"/>
              </a:ext>
            </a:extLst>
          </p:cNvPr>
          <p:cNvCxnSpPr>
            <a:cxnSpLocks/>
            <a:stCxn id="122" idx="2"/>
            <a:endCxn id="107" idx="1"/>
          </p:cNvCxnSpPr>
          <p:nvPr/>
        </p:nvCxnSpPr>
        <p:spPr>
          <a:xfrm>
            <a:off x="5045726" y="2719891"/>
            <a:ext cx="1299" cy="178276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DC2F6C4B-EF0D-D3A9-56FA-30D67435B039}"/>
              </a:ext>
            </a:extLst>
          </p:cNvPr>
          <p:cNvCxnSpPr>
            <a:cxnSpLocks/>
            <a:stCxn id="42" idx="3"/>
            <a:endCxn id="22" idx="1"/>
          </p:cNvCxnSpPr>
          <p:nvPr/>
        </p:nvCxnSpPr>
        <p:spPr>
          <a:xfrm flipV="1">
            <a:off x="3545077" y="2485516"/>
            <a:ext cx="266299" cy="738665"/>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49" name="直線矢印コネクタ 48">
            <a:extLst>
              <a:ext uri="{FF2B5EF4-FFF2-40B4-BE49-F238E27FC236}">
                <a16:creationId xmlns:a16="http://schemas.microsoft.com/office/drawing/2014/main" id="{7CA144DE-C84D-8FB1-F81D-F617D5D94E42}"/>
              </a:ext>
            </a:extLst>
          </p:cNvPr>
          <p:cNvCxnSpPr>
            <a:cxnSpLocks/>
            <a:stCxn id="122" idx="3"/>
            <a:endCxn id="58" idx="1"/>
          </p:cNvCxnSpPr>
          <p:nvPr/>
        </p:nvCxnSpPr>
        <p:spPr>
          <a:xfrm>
            <a:off x="5343668" y="2485516"/>
            <a:ext cx="47704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25BC97EB-7012-7C11-905A-D6EBEDFA2A92}"/>
              </a:ext>
            </a:extLst>
          </p:cNvPr>
          <p:cNvGrpSpPr/>
          <p:nvPr/>
        </p:nvGrpSpPr>
        <p:grpSpPr>
          <a:xfrm>
            <a:off x="2959317" y="4502659"/>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281AAF82-5615-890E-AC58-E6449DD76A8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19" name="円弧 118">
              <a:extLst>
                <a:ext uri="{FF2B5EF4-FFF2-40B4-BE49-F238E27FC236}">
                  <a16:creationId xmlns:a16="http://schemas.microsoft.com/office/drawing/2014/main" id="{BDD1991B-B5B0-6296-F14D-48656517128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3BCEFBA5-C909-681C-A240-98939A29BB5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65" name="グループ化 164">
            <a:extLst>
              <a:ext uri="{FF2B5EF4-FFF2-40B4-BE49-F238E27FC236}">
                <a16:creationId xmlns:a16="http://schemas.microsoft.com/office/drawing/2014/main" id="{12C5AF5C-5D2C-7939-E589-B799C370B441}"/>
              </a:ext>
            </a:extLst>
          </p:cNvPr>
          <p:cNvGrpSpPr/>
          <p:nvPr/>
        </p:nvGrpSpPr>
        <p:grpSpPr>
          <a:xfrm>
            <a:off x="3387048" y="4898426"/>
            <a:ext cx="752658" cy="404654"/>
            <a:chOff x="5247277" y="5551418"/>
            <a:chExt cx="752658" cy="404654"/>
          </a:xfrm>
        </p:grpSpPr>
        <p:cxnSp>
          <p:nvCxnSpPr>
            <p:cNvPr id="166" name="直線矢印コネクタ 165">
              <a:extLst>
                <a:ext uri="{FF2B5EF4-FFF2-40B4-BE49-F238E27FC236}">
                  <a16:creationId xmlns:a16="http://schemas.microsoft.com/office/drawing/2014/main" id="{BB315163-D60A-4894-4BA2-91A4E4132AA2}"/>
                </a:ext>
              </a:extLst>
            </p:cNvPr>
            <p:cNvCxnSpPr>
              <a:cxnSpLocks/>
            </p:cNvCxnSpPr>
            <p:nvPr/>
          </p:nvCxnSpPr>
          <p:spPr>
            <a:xfrm>
              <a:off x="5247277" y="5551418"/>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7" name="グループ化 166">
              <a:extLst>
                <a:ext uri="{FF2B5EF4-FFF2-40B4-BE49-F238E27FC236}">
                  <a16:creationId xmlns:a16="http://schemas.microsoft.com/office/drawing/2014/main" id="{48980290-97F6-0733-624D-D2912D37047D}"/>
                </a:ext>
              </a:extLst>
            </p:cNvPr>
            <p:cNvGrpSpPr/>
            <p:nvPr/>
          </p:nvGrpSpPr>
          <p:grpSpPr>
            <a:xfrm>
              <a:off x="5369897" y="5657304"/>
              <a:ext cx="69614" cy="298768"/>
              <a:chOff x="2439407" y="2962964"/>
              <a:chExt cx="69614" cy="428983"/>
            </a:xfrm>
          </p:grpSpPr>
          <p:cxnSp>
            <p:nvCxnSpPr>
              <p:cNvPr id="169" name="直線コネクタ 168">
                <a:extLst>
                  <a:ext uri="{FF2B5EF4-FFF2-40B4-BE49-F238E27FC236}">
                    <a16:creationId xmlns:a16="http://schemas.microsoft.com/office/drawing/2014/main" id="{34B37C8A-58CC-80E3-55A7-21095037511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70" name="直線コネクタ 169">
                <a:extLst>
                  <a:ext uri="{FF2B5EF4-FFF2-40B4-BE49-F238E27FC236}">
                    <a16:creationId xmlns:a16="http://schemas.microsoft.com/office/drawing/2014/main" id="{CC1D351A-3E84-1144-6B12-2DB19AEC56F9}"/>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71" name="直線コネクタ 170">
                <a:extLst>
                  <a:ext uri="{FF2B5EF4-FFF2-40B4-BE49-F238E27FC236}">
                    <a16:creationId xmlns:a16="http://schemas.microsoft.com/office/drawing/2014/main" id="{98908488-D860-4DC4-B052-BFD8EDBA5C4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8" name="正方形/長方形 167">
              <a:extLst>
                <a:ext uri="{FF2B5EF4-FFF2-40B4-BE49-F238E27FC236}">
                  <a16:creationId xmlns:a16="http://schemas.microsoft.com/office/drawing/2014/main" id="{4DE39FEF-E64B-62C3-92D6-D6394BD87816}"/>
                </a:ext>
              </a:extLst>
            </p:cNvPr>
            <p:cNvSpPr/>
            <p:nvPr/>
          </p:nvSpPr>
          <p:spPr>
            <a:xfrm>
              <a:off x="5378310" y="566479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4" name="グループ化 3">
            <a:extLst>
              <a:ext uri="{FF2B5EF4-FFF2-40B4-BE49-F238E27FC236}">
                <a16:creationId xmlns:a16="http://schemas.microsoft.com/office/drawing/2014/main" id="{B9160174-47A1-7966-9205-047892CBBA66}"/>
              </a:ext>
            </a:extLst>
          </p:cNvPr>
          <p:cNvGrpSpPr/>
          <p:nvPr/>
        </p:nvGrpSpPr>
        <p:grpSpPr>
          <a:xfrm>
            <a:off x="1569059" y="2251141"/>
            <a:ext cx="595884" cy="468750"/>
            <a:chOff x="2420174" y="2805910"/>
            <a:chExt cx="595884" cy="468750"/>
          </a:xfrm>
        </p:grpSpPr>
        <p:pic>
          <p:nvPicPr>
            <p:cNvPr id="5" name="グラフィックス 4" descr="ユーザー 枠線">
              <a:extLst>
                <a:ext uri="{FF2B5EF4-FFF2-40B4-BE49-F238E27FC236}">
                  <a16:creationId xmlns:a16="http://schemas.microsoft.com/office/drawing/2014/main" id="{A32A1C1B-C167-2ED0-7CB0-69DD1ACC81D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 name="四角形: 角を丸くする 5">
              <a:extLst>
                <a:ext uri="{FF2B5EF4-FFF2-40B4-BE49-F238E27FC236}">
                  <a16:creationId xmlns:a16="http://schemas.microsoft.com/office/drawing/2014/main" id="{39CC85F5-774F-C854-BA7B-0D6A6336095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合算処理</a:t>
              </a:r>
              <a:endParaRPr kumimoji="1" lang="en-US" altLang="ja-JP" sz="500" b="1" dirty="0">
                <a:solidFill>
                  <a:srgbClr val="000000"/>
                </a:solidFill>
                <a:latin typeface="+mn-ea"/>
              </a:endParaRPr>
            </a:p>
          </p:txBody>
        </p:sp>
      </p:grpSp>
      <p:cxnSp>
        <p:nvCxnSpPr>
          <p:cNvPr id="12" name="直線矢印コネクタ 11">
            <a:extLst>
              <a:ext uri="{FF2B5EF4-FFF2-40B4-BE49-F238E27FC236}">
                <a16:creationId xmlns:a16="http://schemas.microsoft.com/office/drawing/2014/main" id="{BFC2CE9D-1C26-7598-6FA1-0E829E9A3CCC}"/>
              </a:ext>
            </a:extLst>
          </p:cNvPr>
          <p:cNvCxnSpPr>
            <a:cxnSpLocks/>
            <a:stCxn id="2" idx="3"/>
            <a:endCxn id="22" idx="1"/>
          </p:cNvCxnSpPr>
          <p:nvPr/>
        </p:nvCxnSpPr>
        <p:spPr>
          <a:xfrm>
            <a:off x="2781711" y="2485516"/>
            <a:ext cx="10296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0" name="直線矢印コネクタ 93">
            <a:extLst>
              <a:ext uri="{FF2B5EF4-FFF2-40B4-BE49-F238E27FC236}">
                <a16:creationId xmlns:a16="http://schemas.microsoft.com/office/drawing/2014/main" id="{664A4315-8F4A-33E3-C41E-7637A9548662}"/>
              </a:ext>
            </a:extLst>
          </p:cNvPr>
          <p:cNvCxnSpPr>
            <a:cxnSpLocks/>
            <a:stCxn id="2" idx="2"/>
            <a:endCxn id="42" idx="1"/>
          </p:cNvCxnSpPr>
          <p:nvPr/>
        </p:nvCxnSpPr>
        <p:spPr>
          <a:xfrm rot="16200000" flipH="1">
            <a:off x="2478628" y="2753616"/>
            <a:ext cx="601662" cy="339467"/>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2" name="正方形/長方形 31">
            <a:extLst>
              <a:ext uri="{FF2B5EF4-FFF2-40B4-BE49-F238E27FC236}">
                <a16:creationId xmlns:a16="http://schemas.microsoft.com/office/drawing/2014/main" id="{CCD90D05-262B-079A-5350-3BD3449EB808}"/>
              </a:ext>
            </a:extLst>
          </p:cNvPr>
          <p:cNvSpPr/>
          <p:nvPr/>
        </p:nvSpPr>
        <p:spPr>
          <a:xfrm>
            <a:off x="2074234" y="2130158"/>
            <a:ext cx="1070983"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エラー・アラートの有無</a:t>
            </a:r>
          </a:p>
        </p:txBody>
      </p:sp>
      <p:sp>
        <p:nvSpPr>
          <p:cNvPr id="35" name="正方形/長方形 34">
            <a:extLst>
              <a:ext uri="{FF2B5EF4-FFF2-40B4-BE49-F238E27FC236}">
                <a16:creationId xmlns:a16="http://schemas.microsoft.com/office/drawing/2014/main" id="{B5BBF75A-19DA-1446-8F34-0C5FD78A6FCF}"/>
              </a:ext>
            </a:extLst>
          </p:cNvPr>
          <p:cNvSpPr/>
          <p:nvPr/>
        </p:nvSpPr>
        <p:spPr>
          <a:xfrm>
            <a:off x="3001536" y="2377294"/>
            <a:ext cx="473587"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6" name="正方形/長方形 35">
            <a:extLst>
              <a:ext uri="{FF2B5EF4-FFF2-40B4-BE49-F238E27FC236}">
                <a16:creationId xmlns:a16="http://schemas.microsoft.com/office/drawing/2014/main" id="{55C388F1-E6B2-0315-B1F2-344AE6157E74}"/>
              </a:ext>
            </a:extLst>
          </p:cNvPr>
          <p:cNvSpPr/>
          <p:nvPr/>
        </p:nvSpPr>
        <p:spPr>
          <a:xfrm>
            <a:off x="2159817" y="300886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grpSp>
        <p:nvGrpSpPr>
          <p:cNvPr id="38" name="グループ化 37">
            <a:extLst>
              <a:ext uri="{FF2B5EF4-FFF2-40B4-BE49-F238E27FC236}">
                <a16:creationId xmlns:a16="http://schemas.microsoft.com/office/drawing/2014/main" id="{FD8CA24D-021A-DC72-4DA4-CB993D7ECE04}"/>
              </a:ext>
            </a:extLst>
          </p:cNvPr>
          <p:cNvGrpSpPr/>
          <p:nvPr/>
        </p:nvGrpSpPr>
        <p:grpSpPr>
          <a:xfrm>
            <a:off x="2949193" y="2989806"/>
            <a:ext cx="595884" cy="468750"/>
            <a:chOff x="2420174" y="2805910"/>
            <a:chExt cx="595884" cy="468750"/>
          </a:xfrm>
        </p:grpSpPr>
        <p:pic>
          <p:nvPicPr>
            <p:cNvPr id="39" name="グラフィックス 38" descr="ユーザー 枠線">
              <a:extLst>
                <a:ext uri="{FF2B5EF4-FFF2-40B4-BE49-F238E27FC236}">
                  <a16:creationId xmlns:a16="http://schemas.microsoft.com/office/drawing/2014/main" id="{4131F23E-21C9-FCD7-E651-7453C5C83F9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2" name="四角形: 角を丸くする 41">
              <a:extLst>
                <a:ext uri="{FF2B5EF4-FFF2-40B4-BE49-F238E27FC236}">
                  <a16:creationId xmlns:a16="http://schemas.microsoft.com/office/drawing/2014/main" id="{E3B8F7FD-E7F3-F296-4C74-9AC6D9834AB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エラー・アラート</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修正</a:t>
              </a:r>
            </a:p>
          </p:txBody>
        </p:sp>
      </p:grpSp>
      <p:grpSp>
        <p:nvGrpSpPr>
          <p:cNvPr id="45" name="グループ化 44">
            <a:extLst>
              <a:ext uri="{FF2B5EF4-FFF2-40B4-BE49-F238E27FC236}">
                <a16:creationId xmlns:a16="http://schemas.microsoft.com/office/drawing/2014/main" id="{EA8FDE88-E5C3-449A-F04E-4EEA485D643C}"/>
              </a:ext>
            </a:extLst>
          </p:cNvPr>
          <p:cNvGrpSpPr/>
          <p:nvPr/>
        </p:nvGrpSpPr>
        <p:grpSpPr>
          <a:xfrm>
            <a:off x="6063078" y="2719778"/>
            <a:ext cx="989415" cy="621276"/>
            <a:chOff x="2440568" y="3274658"/>
            <a:chExt cx="989415" cy="621276"/>
          </a:xfrm>
        </p:grpSpPr>
        <p:pic>
          <p:nvPicPr>
            <p:cNvPr id="47" name="グラフィックス 46" descr="紙 枠線">
              <a:extLst>
                <a:ext uri="{FF2B5EF4-FFF2-40B4-BE49-F238E27FC236}">
                  <a16:creationId xmlns:a16="http://schemas.microsoft.com/office/drawing/2014/main" id="{847745C8-4D10-12CE-D391-D7DAFA41DEF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8381" y="3391282"/>
              <a:ext cx="307340" cy="307340"/>
            </a:xfrm>
            <a:prstGeom prst="rect">
              <a:avLst/>
            </a:prstGeom>
          </p:spPr>
        </p:pic>
        <p:cxnSp>
          <p:nvCxnSpPr>
            <p:cNvPr id="48" name="直線矢印コネクタ 36">
              <a:extLst>
                <a:ext uri="{FF2B5EF4-FFF2-40B4-BE49-F238E27FC236}">
                  <a16:creationId xmlns:a16="http://schemas.microsoft.com/office/drawing/2014/main" id="{209FE683-1370-CDFD-EC6B-D3D4B9B876B7}"/>
                </a:ext>
              </a:extLst>
            </p:cNvPr>
            <p:cNvCxnSpPr>
              <a:cxnSpLocks/>
            </p:cNvCxnSpPr>
            <p:nvPr/>
          </p:nvCxnSpPr>
          <p:spPr>
            <a:xfrm rot="16200000" flipH="1">
              <a:off x="2592956"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4" name="正方形/長方形 53">
              <a:extLst>
                <a:ext uri="{FF2B5EF4-FFF2-40B4-BE49-F238E27FC236}">
                  <a16:creationId xmlns:a16="http://schemas.microsoft.com/office/drawing/2014/main" id="{4DBBEFA9-D175-EF6A-02CF-737407A56467}"/>
                </a:ext>
              </a:extLst>
            </p:cNvPr>
            <p:cNvSpPr/>
            <p:nvPr/>
          </p:nvSpPr>
          <p:spPr>
            <a:xfrm>
              <a:off x="2440568" y="36134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申告書の重複確認</a:t>
              </a:r>
            </a:p>
          </p:txBody>
        </p:sp>
      </p:grpSp>
      <p:grpSp>
        <p:nvGrpSpPr>
          <p:cNvPr id="56" name="グループ化 55">
            <a:extLst>
              <a:ext uri="{FF2B5EF4-FFF2-40B4-BE49-F238E27FC236}">
                <a16:creationId xmlns:a16="http://schemas.microsoft.com/office/drawing/2014/main" id="{4A022BE7-9157-6BA3-ED89-BFB83861196D}"/>
              </a:ext>
            </a:extLst>
          </p:cNvPr>
          <p:cNvGrpSpPr/>
          <p:nvPr/>
        </p:nvGrpSpPr>
        <p:grpSpPr>
          <a:xfrm>
            <a:off x="5820708" y="2251141"/>
            <a:ext cx="595884" cy="468750"/>
            <a:chOff x="2420174" y="2805910"/>
            <a:chExt cx="595884" cy="468750"/>
          </a:xfrm>
        </p:grpSpPr>
        <p:pic>
          <p:nvPicPr>
            <p:cNvPr id="57" name="グラフィックス 56" descr="ユーザー 枠線">
              <a:extLst>
                <a:ext uri="{FF2B5EF4-FFF2-40B4-BE49-F238E27FC236}">
                  <a16:creationId xmlns:a16="http://schemas.microsoft.com/office/drawing/2014/main" id="{DAA7ED16-65D8-604F-F6C9-89435E33510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58" name="四角形: 角を丸くする 57">
              <a:extLst>
                <a:ext uri="{FF2B5EF4-FFF2-40B4-BE49-F238E27FC236}">
                  <a16:creationId xmlns:a16="http://schemas.microsoft.com/office/drawing/2014/main" id="{5EA86950-E2CF-2609-0D3B-C2275F5646A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税額計算</a:t>
              </a:r>
              <a:endParaRPr kumimoji="1" lang="en-US" altLang="ja-JP" sz="500" b="1" dirty="0">
                <a:solidFill>
                  <a:srgbClr val="000000"/>
                </a:solidFill>
                <a:latin typeface="+mn-ea"/>
              </a:endParaRPr>
            </a:p>
          </p:txBody>
        </p:sp>
      </p:grpSp>
      <p:cxnSp>
        <p:nvCxnSpPr>
          <p:cNvPr id="59" name="直線矢印コネクタ 58">
            <a:extLst>
              <a:ext uri="{FF2B5EF4-FFF2-40B4-BE49-F238E27FC236}">
                <a16:creationId xmlns:a16="http://schemas.microsoft.com/office/drawing/2014/main" id="{69D4DB85-C58C-7EC9-D510-9C584B6CA7CB}"/>
              </a:ext>
            </a:extLst>
          </p:cNvPr>
          <p:cNvCxnSpPr>
            <a:cxnSpLocks/>
            <a:stCxn id="58" idx="3"/>
            <a:endCxn id="60" idx="2"/>
          </p:cNvCxnSpPr>
          <p:nvPr/>
        </p:nvCxnSpPr>
        <p:spPr>
          <a:xfrm>
            <a:off x="6416592" y="2485516"/>
            <a:ext cx="88193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5" name="グループ化 64">
            <a:extLst>
              <a:ext uri="{FF2B5EF4-FFF2-40B4-BE49-F238E27FC236}">
                <a16:creationId xmlns:a16="http://schemas.microsoft.com/office/drawing/2014/main" id="{91F92D0D-5207-E804-28E6-7FE9E5E87CE0}"/>
              </a:ext>
            </a:extLst>
          </p:cNvPr>
          <p:cNvGrpSpPr/>
          <p:nvPr/>
        </p:nvGrpSpPr>
        <p:grpSpPr>
          <a:xfrm>
            <a:off x="7298530" y="2332516"/>
            <a:ext cx="306000" cy="306000"/>
            <a:chOff x="2810236" y="5000563"/>
            <a:chExt cx="182044" cy="182044"/>
          </a:xfrm>
        </p:grpSpPr>
        <p:sp>
          <p:nvSpPr>
            <p:cNvPr id="60" name="楕円 59">
              <a:extLst>
                <a:ext uri="{FF2B5EF4-FFF2-40B4-BE49-F238E27FC236}">
                  <a16:creationId xmlns:a16="http://schemas.microsoft.com/office/drawing/2014/main" id="{C3111BAC-8311-B374-E63F-07485DC33CFC}"/>
                </a:ext>
              </a:extLst>
            </p:cNvPr>
            <p:cNvSpPr/>
            <p:nvPr/>
          </p:nvSpPr>
          <p:spPr>
            <a:xfrm>
              <a:off x="2810236" y="5000563"/>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1" name="矢印: 右 60">
              <a:extLst>
                <a:ext uri="{FF2B5EF4-FFF2-40B4-BE49-F238E27FC236}">
                  <a16:creationId xmlns:a16="http://schemas.microsoft.com/office/drawing/2014/main" id="{EF47018E-E913-66A1-60EC-D5ED9CA3E16C}"/>
                </a:ext>
              </a:extLst>
            </p:cNvPr>
            <p:cNvSpPr/>
            <p:nvPr/>
          </p:nvSpPr>
          <p:spPr>
            <a:xfrm>
              <a:off x="2848871" y="5042585"/>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68" name="グループ化 67">
            <a:extLst>
              <a:ext uri="{FF2B5EF4-FFF2-40B4-BE49-F238E27FC236}">
                <a16:creationId xmlns:a16="http://schemas.microsoft.com/office/drawing/2014/main" id="{DA8196F2-2A3B-66DF-90C4-B82FEF948ACB}"/>
              </a:ext>
            </a:extLst>
          </p:cNvPr>
          <p:cNvGrpSpPr/>
          <p:nvPr/>
        </p:nvGrpSpPr>
        <p:grpSpPr>
          <a:xfrm>
            <a:off x="3821500" y="4502659"/>
            <a:ext cx="575637" cy="451948"/>
            <a:chOff x="5274238" y="5435536"/>
            <a:chExt cx="439201" cy="345439"/>
          </a:xfrm>
        </p:grpSpPr>
        <p:sp>
          <p:nvSpPr>
            <p:cNvPr id="88" name="フローチャート: 磁気ディスク 87">
              <a:extLst>
                <a:ext uri="{FF2B5EF4-FFF2-40B4-BE49-F238E27FC236}">
                  <a16:creationId xmlns:a16="http://schemas.microsoft.com/office/drawing/2014/main" id="{EA179CD5-F0B4-C4EB-45FA-84B5E9D6560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89" name="円弧 88">
              <a:extLst>
                <a:ext uri="{FF2B5EF4-FFF2-40B4-BE49-F238E27FC236}">
                  <a16:creationId xmlns:a16="http://schemas.microsoft.com/office/drawing/2014/main" id="{8F9E14A9-7385-58C2-E585-B5D116FF2D1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91" name="円弧 90">
              <a:extLst>
                <a:ext uri="{FF2B5EF4-FFF2-40B4-BE49-F238E27FC236}">
                  <a16:creationId xmlns:a16="http://schemas.microsoft.com/office/drawing/2014/main" id="{922EB369-AB8A-FC48-65A9-6FAE29BC804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9" name="グループ化 68">
            <a:extLst>
              <a:ext uri="{FF2B5EF4-FFF2-40B4-BE49-F238E27FC236}">
                <a16:creationId xmlns:a16="http://schemas.microsoft.com/office/drawing/2014/main" id="{F9C08321-9C65-B743-D06E-CD5D34AE9BD5}"/>
              </a:ext>
            </a:extLst>
          </p:cNvPr>
          <p:cNvGrpSpPr/>
          <p:nvPr/>
        </p:nvGrpSpPr>
        <p:grpSpPr>
          <a:xfrm>
            <a:off x="4247151" y="4898426"/>
            <a:ext cx="752658" cy="404654"/>
            <a:chOff x="5247277" y="5551418"/>
            <a:chExt cx="752658" cy="404654"/>
          </a:xfrm>
        </p:grpSpPr>
        <p:cxnSp>
          <p:nvCxnSpPr>
            <p:cNvPr id="70" name="直線矢印コネクタ 69">
              <a:extLst>
                <a:ext uri="{FF2B5EF4-FFF2-40B4-BE49-F238E27FC236}">
                  <a16:creationId xmlns:a16="http://schemas.microsoft.com/office/drawing/2014/main" id="{A012A4E2-B810-BD1C-B1BE-50F3D5600392}"/>
                </a:ext>
              </a:extLst>
            </p:cNvPr>
            <p:cNvCxnSpPr>
              <a:cxnSpLocks/>
            </p:cNvCxnSpPr>
            <p:nvPr/>
          </p:nvCxnSpPr>
          <p:spPr>
            <a:xfrm>
              <a:off x="5247277" y="5551418"/>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1" name="グループ化 70">
              <a:extLst>
                <a:ext uri="{FF2B5EF4-FFF2-40B4-BE49-F238E27FC236}">
                  <a16:creationId xmlns:a16="http://schemas.microsoft.com/office/drawing/2014/main" id="{8DDD5766-B573-CDDC-FB3A-8A99303A3988}"/>
                </a:ext>
              </a:extLst>
            </p:cNvPr>
            <p:cNvGrpSpPr/>
            <p:nvPr/>
          </p:nvGrpSpPr>
          <p:grpSpPr>
            <a:xfrm>
              <a:off x="5369897" y="5657304"/>
              <a:ext cx="69614" cy="298768"/>
              <a:chOff x="2439407" y="2962964"/>
              <a:chExt cx="69614" cy="428983"/>
            </a:xfrm>
          </p:grpSpPr>
          <p:cxnSp>
            <p:nvCxnSpPr>
              <p:cNvPr id="73" name="直線コネクタ 72">
                <a:extLst>
                  <a:ext uri="{FF2B5EF4-FFF2-40B4-BE49-F238E27FC236}">
                    <a16:creationId xmlns:a16="http://schemas.microsoft.com/office/drawing/2014/main" id="{E80A7595-A263-3710-4567-4D6479B3938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509E5476-0839-255A-F108-8C86BA63559F}"/>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4ABBF450-6109-05D7-4853-662E315052E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2" name="正方形/長方形 71">
              <a:extLst>
                <a:ext uri="{FF2B5EF4-FFF2-40B4-BE49-F238E27FC236}">
                  <a16:creationId xmlns:a16="http://schemas.microsoft.com/office/drawing/2014/main" id="{54C4D9D6-65A1-5B65-5AC0-C7E30B19C507}"/>
                </a:ext>
              </a:extLst>
            </p:cNvPr>
            <p:cNvSpPr/>
            <p:nvPr/>
          </p:nvSpPr>
          <p:spPr>
            <a:xfrm>
              <a:off x="5378310" y="566479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93" name="グループ化 92">
            <a:extLst>
              <a:ext uri="{FF2B5EF4-FFF2-40B4-BE49-F238E27FC236}">
                <a16:creationId xmlns:a16="http://schemas.microsoft.com/office/drawing/2014/main" id="{0E81491F-67B3-1C80-83BB-D495799B8A25}"/>
              </a:ext>
            </a:extLst>
          </p:cNvPr>
          <p:cNvGrpSpPr/>
          <p:nvPr/>
        </p:nvGrpSpPr>
        <p:grpSpPr>
          <a:xfrm>
            <a:off x="4757908" y="4502659"/>
            <a:ext cx="575637" cy="451948"/>
            <a:chOff x="5274238" y="5435536"/>
            <a:chExt cx="439201" cy="345439"/>
          </a:xfrm>
        </p:grpSpPr>
        <p:sp>
          <p:nvSpPr>
            <p:cNvPr id="107" name="フローチャート: 磁気ディスク 106">
              <a:extLst>
                <a:ext uri="{FF2B5EF4-FFF2-40B4-BE49-F238E27FC236}">
                  <a16:creationId xmlns:a16="http://schemas.microsoft.com/office/drawing/2014/main" id="{92BAFDD5-1106-42D3-642A-5DD90309904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09" name="円弧 108">
              <a:extLst>
                <a:ext uri="{FF2B5EF4-FFF2-40B4-BE49-F238E27FC236}">
                  <a16:creationId xmlns:a16="http://schemas.microsoft.com/office/drawing/2014/main" id="{DD2C95E6-7EA8-B1EB-FCD5-DF4CA6801AE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11" name="円弧 110">
              <a:extLst>
                <a:ext uri="{FF2B5EF4-FFF2-40B4-BE49-F238E27FC236}">
                  <a16:creationId xmlns:a16="http://schemas.microsoft.com/office/drawing/2014/main" id="{E7795481-F80F-5344-0D83-CE8E2B7127E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95" name="グループ化 94">
            <a:extLst>
              <a:ext uri="{FF2B5EF4-FFF2-40B4-BE49-F238E27FC236}">
                <a16:creationId xmlns:a16="http://schemas.microsoft.com/office/drawing/2014/main" id="{7D77B676-0A40-7DF0-D228-E283134C8D09}"/>
              </a:ext>
            </a:extLst>
          </p:cNvPr>
          <p:cNvGrpSpPr/>
          <p:nvPr/>
        </p:nvGrpSpPr>
        <p:grpSpPr>
          <a:xfrm>
            <a:off x="5181492" y="4898426"/>
            <a:ext cx="752658" cy="404654"/>
            <a:chOff x="5247277" y="5551418"/>
            <a:chExt cx="752658" cy="404654"/>
          </a:xfrm>
        </p:grpSpPr>
        <p:cxnSp>
          <p:nvCxnSpPr>
            <p:cNvPr id="97" name="直線矢印コネクタ 96">
              <a:extLst>
                <a:ext uri="{FF2B5EF4-FFF2-40B4-BE49-F238E27FC236}">
                  <a16:creationId xmlns:a16="http://schemas.microsoft.com/office/drawing/2014/main" id="{E4121604-0933-5A01-55DE-6B4BA91960C5}"/>
                </a:ext>
              </a:extLst>
            </p:cNvPr>
            <p:cNvCxnSpPr>
              <a:cxnSpLocks/>
            </p:cNvCxnSpPr>
            <p:nvPr/>
          </p:nvCxnSpPr>
          <p:spPr>
            <a:xfrm>
              <a:off x="5247277" y="5551418"/>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9" name="グループ化 98">
              <a:extLst>
                <a:ext uri="{FF2B5EF4-FFF2-40B4-BE49-F238E27FC236}">
                  <a16:creationId xmlns:a16="http://schemas.microsoft.com/office/drawing/2014/main" id="{6CA97303-CD98-7207-E442-07B2F529BAA2}"/>
                </a:ext>
              </a:extLst>
            </p:cNvPr>
            <p:cNvGrpSpPr/>
            <p:nvPr/>
          </p:nvGrpSpPr>
          <p:grpSpPr>
            <a:xfrm>
              <a:off x="5369897" y="5657304"/>
              <a:ext cx="69614" cy="298768"/>
              <a:chOff x="2439407" y="2962964"/>
              <a:chExt cx="69614" cy="428983"/>
            </a:xfrm>
          </p:grpSpPr>
          <p:cxnSp>
            <p:nvCxnSpPr>
              <p:cNvPr id="101" name="直線コネクタ 100">
                <a:extLst>
                  <a:ext uri="{FF2B5EF4-FFF2-40B4-BE49-F238E27FC236}">
                    <a16:creationId xmlns:a16="http://schemas.microsoft.com/office/drawing/2014/main" id="{FFD7C44D-6A4F-7DE3-171D-D944369C8F4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3" name="直線コネクタ 102">
                <a:extLst>
                  <a:ext uri="{FF2B5EF4-FFF2-40B4-BE49-F238E27FC236}">
                    <a16:creationId xmlns:a16="http://schemas.microsoft.com/office/drawing/2014/main" id="{CBA57039-6B21-5E5E-8FA8-76047CD7179C}"/>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4" name="直線コネクタ 103">
                <a:extLst>
                  <a:ext uri="{FF2B5EF4-FFF2-40B4-BE49-F238E27FC236}">
                    <a16:creationId xmlns:a16="http://schemas.microsoft.com/office/drawing/2014/main" id="{DBE58867-87E7-8960-9A24-8AD52C49D75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0" name="正方形/長方形 99">
              <a:extLst>
                <a:ext uri="{FF2B5EF4-FFF2-40B4-BE49-F238E27FC236}">
                  <a16:creationId xmlns:a16="http://schemas.microsoft.com/office/drawing/2014/main" id="{E7F7F13E-4B94-CE18-CA5A-5088E898F0A2}"/>
                </a:ext>
              </a:extLst>
            </p:cNvPr>
            <p:cNvSpPr/>
            <p:nvPr/>
          </p:nvSpPr>
          <p:spPr>
            <a:xfrm>
              <a:off x="5378310" y="566479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④⑤⑥⑦</a:t>
              </a:r>
            </a:p>
          </p:txBody>
        </p:sp>
      </p:grpSp>
      <p:cxnSp>
        <p:nvCxnSpPr>
          <p:cNvPr id="132" name="直線矢印コネクタ 131">
            <a:extLst>
              <a:ext uri="{FF2B5EF4-FFF2-40B4-BE49-F238E27FC236}">
                <a16:creationId xmlns:a16="http://schemas.microsoft.com/office/drawing/2014/main" id="{5742B042-CB5E-0819-8A5A-ECA15BF491F9}"/>
              </a:ext>
            </a:extLst>
          </p:cNvPr>
          <p:cNvCxnSpPr>
            <a:cxnSpLocks/>
            <a:stCxn id="22" idx="3"/>
            <a:endCxn id="122" idx="1"/>
          </p:cNvCxnSpPr>
          <p:nvPr/>
        </p:nvCxnSpPr>
        <p:spPr>
          <a:xfrm>
            <a:off x="4407260" y="2485516"/>
            <a:ext cx="34052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CA44EFCA-E382-3481-EE7E-23173E13463D}"/>
              </a:ext>
            </a:extLst>
          </p:cNvPr>
          <p:cNvCxnSpPr>
            <a:cxnSpLocks/>
            <a:stCxn id="6" idx="3"/>
            <a:endCxn id="2" idx="1"/>
          </p:cNvCxnSpPr>
          <p:nvPr/>
        </p:nvCxnSpPr>
        <p:spPr>
          <a:xfrm>
            <a:off x="2164943" y="2485516"/>
            <a:ext cx="27279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58" name="グループ化 157">
            <a:extLst>
              <a:ext uri="{FF2B5EF4-FFF2-40B4-BE49-F238E27FC236}">
                <a16:creationId xmlns:a16="http://schemas.microsoft.com/office/drawing/2014/main" id="{371ED65C-AA6A-4820-1A44-DD6F8B132DBF}"/>
              </a:ext>
            </a:extLst>
          </p:cNvPr>
          <p:cNvGrpSpPr/>
          <p:nvPr/>
        </p:nvGrpSpPr>
        <p:grpSpPr>
          <a:xfrm>
            <a:off x="1834561" y="2723476"/>
            <a:ext cx="989415" cy="1312591"/>
            <a:chOff x="2440568" y="2583343"/>
            <a:chExt cx="989415" cy="1312591"/>
          </a:xfrm>
        </p:grpSpPr>
        <p:pic>
          <p:nvPicPr>
            <p:cNvPr id="161" name="グラフィックス 160" descr="紙 枠線">
              <a:extLst>
                <a:ext uri="{FF2B5EF4-FFF2-40B4-BE49-F238E27FC236}">
                  <a16:creationId xmlns:a16="http://schemas.microsoft.com/office/drawing/2014/main" id="{7E3E6B00-9238-A54B-131D-2BB92C1A9C3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8381" y="3391282"/>
              <a:ext cx="307340" cy="307340"/>
            </a:xfrm>
            <a:prstGeom prst="rect">
              <a:avLst/>
            </a:prstGeom>
          </p:spPr>
        </p:pic>
        <p:cxnSp>
          <p:nvCxnSpPr>
            <p:cNvPr id="163" name="直線矢印コネクタ 36">
              <a:extLst>
                <a:ext uri="{FF2B5EF4-FFF2-40B4-BE49-F238E27FC236}">
                  <a16:creationId xmlns:a16="http://schemas.microsoft.com/office/drawing/2014/main" id="{6ADFF35B-7623-B156-1C69-8F62C2E97980}"/>
                </a:ext>
              </a:extLst>
            </p:cNvPr>
            <p:cNvCxnSpPr>
              <a:cxnSpLocks/>
            </p:cNvCxnSpPr>
            <p:nvPr/>
          </p:nvCxnSpPr>
          <p:spPr>
            <a:xfrm rot="16200000" flipH="1">
              <a:off x="2242050" y="2955144"/>
              <a:ext cx="961609" cy="218008"/>
            </a:xfrm>
            <a:prstGeom prst="curvedConnector3">
              <a:avLst>
                <a:gd name="adj1" fmla="val 99923"/>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64" name="正方形/長方形 163">
              <a:extLst>
                <a:ext uri="{FF2B5EF4-FFF2-40B4-BE49-F238E27FC236}">
                  <a16:creationId xmlns:a16="http://schemas.microsoft.com/office/drawing/2014/main" id="{6FFC32FE-FCC8-D567-80BC-0BEB52781E76}"/>
                </a:ext>
              </a:extLst>
            </p:cNvPr>
            <p:cNvSpPr/>
            <p:nvPr/>
          </p:nvSpPr>
          <p:spPr>
            <a:xfrm>
              <a:off x="2440568" y="36134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500" b="1" dirty="0">
                  <a:solidFill>
                    <a:srgbClr val="000000"/>
                  </a:solidFill>
                  <a:latin typeface="+mn-ea"/>
                </a:rPr>
                <a:t>各種エラー・アラートリスト</a:t>
              </a:r>
            </a:p>
          </p:txBody>
        </p:sp>
      </p:grpSp>
      <p:cxnSp>
        <p:nvCxnSpPr>
          <p:cNvPr id="197" name="直線矢印コネクタ 196">
            <a:extLst>
              <a:ext uri="{FF2B5EF4-FFF2-40B4-BE49-F238E27FC236}">
                <a16:creationId xmlns:a16="http://schemas.microsoft.com/office/drawing/2014/main" id="{2E0EDA71-1AAB-5CA4-7ECF-721CFEDEFA27}"/>
              </a:ext>
            </a:extLst>
          </p:cNvPr>
          <p:cNvCxnSpPr>
            <a:cxnSpLocks/>
            <a:stCxn id="22" idx="2"/>
            <a:endCxn id="88" idx="1"/>
          </p:cNvCxnSpPr>
          <p:nvPr/>
        </p:nvCxnSpPr>
        <p:spPr>
          <a:xfrm>
            <a:off x="4109318" y="2719891"/>
            <a:ext cx="1299" cy="178276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00" name="直線矢印コネクタ 199">
            <a:extLst>
              <a:ext uri="{FF2B5EF4-FFF2-40B4-BE49-F238E27FC236}">
                <a16:creationId xmlns:a16="http://schemas.microsoft.com/office/drawing/2014/main" id="{D4877030-2A8D-1FBE-55AD-D408A885838E}"/>
              </a:ext>
            </a:extLst>
          </p:cNvPr>
          <p:cNvCxnSpPr>
            <a:cxnSpLocks/>
            <a:stCxn id="42" idx="2"/>
            <a:endCxn id="118" idx="1"/>
          </p:cNvCxnSpPr>
          <p:nvPr/>
        </p:nvCxnSpPr>
        <p:spPr>
          <a:xfrm>
            <a:off x="3247135" y="3458556"/>
            <a:ext cx="1299" cy="104410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06" name="直線矢印コネクタ 205">
            <a:extLst>
              <a:ext uri="{FF2B5EF4-FFF2-40B4-BE49-F238E27FC236}">
                <a16:creationId xmlns:a16="http://schemas.microsoft.com/office/drawing/2014/main" id="{544213C1-A273-F003-B109-E8B4C4E325D3}"/>
              </a:ext>
            </a:extLst>
          </p:cNvPr>
          <p:cNvCxnSpPr>
            <a:cxnSpLocks/>
            <a:endCxn id="150" idx="2"/>
          </p:cNvCxnSpPr>
          <p:nvPr/>
        </p:nvCxnSpPr>
        <p:spPr>
          <a:xfrm flipV="1">
            <a:off x="7451530" y="2976845"/>
            <a:ext cx="0" cy="1662473"/>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 name="ひし形 1">
            <a:extLst>
              <a:ext uri="{FF2B5EF4-FFF2-40B4-BE49-F238E27FC236}">
                <a16:creationId xmlns:a16="http://schemas.microsoft.com/office/drawing/2014/main" id="{706B25C4-106F-2BAC-1FEA-E63E283CB2BC}"/>
              </a:ext>
            </a:extLst>
          </p:cNvPr>
          <p:cNvSpPr/>
          <p:nvPr/>
        </p:nvSpPr>
        <p:spPr>
          <a:xfrm>
            <a:off x="2437740" y="234851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497439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155EFB-8DBE-8686-639C-0CA2135F66BA}"/>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D879F1E4-8D84-8443-17FF-D2A44B5D3AA1}"/>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6CF03DD-AA18-C6E7-5B9A-846D97B578DD}"/>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1CDAACE1-B1BE-B84D-D113-591752C2563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C03B6418-7A04-A431-67DA-1FEADB19BB1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765AAFD-CC9E-6626-E75A-62709143AD93}"/>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2A787F43-D644-C987-8EFC-563B2B267C52}"/>
                </a:ext>
              </a:extLst>
            </p:cNvPr>
            <p:cNvSpPr/>
            <p:nvPr/>
          </p:nvSpPr>
          <p:spPr>
            <a:xfrm>
              <a:off x="5495571"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2.1.2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A69D4F41-8114-6270-C540-333226768D3D}"/>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定期課税</a:t>
              </a:r>
              <a:r>
                <a:rPr kumimoji="1" lang="en-US" altLang="ja-JP" sz="1000" b="1" dirty="0">
                  <a:solidFill>
                    <a:schemeClr val="tx1"/>
                  </a:solidFill>
                  <a:latin typeface="+mn-ea"/>
                </a:rPr>
                <a:t>(</a:t>
              </a:r>
              <a:r>
                <a:rPr kumimoji="1" lang="ja-JP" altLang="en-US" sz="1000" b="1" dirty="0">
                  <a:solidFill>
                    <a:schemeClr val="tx1"/>
                  </a:solidFill>
                  <a:latin typeface="+mn-ea"/>
                </a:rPr>
                <a:t>税額決定</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F1549CB5-D3F8-A296-31C6-6B1B36F79E7E}"/>
                </a:ext>
              </a:extLst>
            </p:cNvPr>
            <p:cNvSpPr/>
            <p:nvPr/>
          </p:nvSpPr>
          <p:spPr>
            <a:xfrm>
              <a:off x="6839640" y="520074"/>
              <a:ext cx="243965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当初課税</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5698B3EC-00C0-56D0-4281-853B116C4EED}"/>
              </a:ext>
            </a:extLst>
          </p:cNvPr>
          <p:cNvGrpSpPr/>
          <p:nvPr/>
        </p:nvGrpSpPr>
        <p:grpSpPr>
          <a:xfrm>
            <a:off x="331641" y="1889571"/>
            <a:ext cx="8480719" cy="2301429"/>
            <a:chOff x="4383024" y="977900"/>
            <a:chExt cx="8480719" cy="447033"/>
          </a:xfrm>
        </p:grpSpPr>
        <p:sp>
          <p:nvSpPr>
            <p:cNvPr id="17" name="正方形/長方形 16">
              <a:extLst>
                <a:ext uri="{FF2B5EF4-FFF2-40B4-BE49-F238E27FC236}">
                  <a16:creationId xmlns:a16="http://schemas.microsoft.com/office/drawing/2014/main" id="{05944AE0-A2B2-5D2B-E85E-8527A4BF441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9E7CACBD-F8B6-3C32-3459-16FCBE3D9AC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D07350A6-9A51-1083-E144-A0B2D59EFDFB}"/>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7</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EB11882B-1EA8-B7D0-B5E5-D40667A5D459}"/>
              </a:ext>
            </a:extLst>
          </p:cNvPr>
          <p:cNvSpPr/>
          <p:nvPr/>
        </p:nvSpPr>
        <p:spPr>
          <a:xfrm>
            <a:off x="741974" y="26655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p>
        </p:txBody>
      </p:sp>
      <p:grpSp>
        <p:nvGrpSpPr>
          <p:cNvPr id="102" name="グループ化 101">
            <a:extLst>
              <a:ext uri="{FF2B5EF4-FFF2-40B4-BE49-F238E27FC236}">
                <a16:creationId xmlns:a16="http://schemas.microsoft.com/office/drawing/2014/main" id="{207D4759-7293-F9B0-68DE-3545AB88C788}"/>
              </a:ext>
            </a:extLst>
          </p:cNvPr>
          <p:cNvGrpSpPr/>
          <p:nvPr/>
        </p:nvGrpSpPr>
        <p:grpSpPr>
          <a:xfrm>
            <a:off x="4047675" y="2251141"/>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A94ECA56-2919-32E9-76B2-59529EF87F0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A022BD4F-BD00-AC5F-2F54-67F2EA39C97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税額計算</a:t>
              </a:r>
              <a:endParaRPr kumimoji="1" lang="en-US" altLang="ja-JP" sz="500" b="1" dirty="0">
                <a:solidFill>
                  <a:srgbClr val="000000"/>
                </a:solidFill>
                <a:latin typeface="+mn-ea"/>
              </a:endParaRPr>
            </a:p>
          </p:txBody>
        </p:sp>
      </p:grpSp>
      <p:grpSp>
        <p:nvGrpSpPr>
          <p:cNvPr id="23" name="グループ化 22">
            <a:extLst>
              <a:ext uri="{FF2B5EF4-FFF2-40B4-BE49-F238E27FC236}">
                <a16:creationId xmlns:a16="http://schemas.microsoft.com/office/drawing/2014/main" id="{FB659F6D-7D46-EEC9-FC93-A0488344CD31}"/>
              </a:ext>
            </a:extLst>
          </p:cNvPr>
          <p:cNvGrpSpPr/>
          <p:nvPr/>
        </p:nvGrpSpPr>
        <p:grpSpPr>
          <a:xfrm>
            <a:off x="1579183" y="4488272"/>
            <a:ext cx="575637" cy="451948"/>
            <a:chOff x="5274238" y="5435536"/>
            <a:chExt cx="439201" cy="345439"/>
          </a:xfrm>
        </p:grpSpPr>
        <p:sp>
          <p:nvSpPr>
            <p:cNvPr id="24" name="フローチャート: 磁気ディスク 23">
              <a:extLst>
                <a:ext uri="{FF2B5EF4-FFF2-40B4-BE49-F238E27FC236}">
                  <a16:creationId xmlns:a16="http://schemas.microsoft.com/office/drawing/2014/main" id="{15826FF0-5BD8-968F-0A88-5B18A648F55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25" name="円弧 24">
              <a:extLst>
                <a:ext uri="{FF2B5EF4-FFF2-40B4-BE49-F238E27FC236}">
                  <a16:creationId xmlns:a16="http://schemas.microsoft.com/office/drawing/2014/main" id="{F7E7D368-F693-13FF-200E-173B0F4111D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0107A54D-D255-8384-78CD-71948258F66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3" name="直線矢印コネクタ 32">
            <a:extLst>
              <a:ext uri="{FF2B5EF4-FFF2-40B4-BE49-F238E27FC236}">
                <a16:creationId xmlns:a16="http://schemas.microsoft.com/office/drawing/2014/main" id="{75983987-8C01-E1A6-7673-07AB72C50945}"/>
              </a:ext>
            </a:extLst>
          </p:cNvPr>
          <p:cNvCxnSpPr>
            <a:cxnSpLocks/>
            <a:stCxn id="6" idx="2"/>
            <a:endCxn id="24" idx="1"/>
          </p:cNvCxnSpPr>
          <p:nvPr/>
        </p:nvCxnSpPr>
        <p:spPr>
          <a:xfrm>
            <a:off x="1867001" y="2719891"/>
            <a:ext cx="1299" cy="176838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1283F0B7-5DF2-CE9B-143E-465FAF8565ED}"/>
              </a:ext>
            </a:extLst>
          </p:cNvPr>
          <p:cNvCxnSpPr>
            <a:cxnSpLocks/>
            <a:stCxn id="3" idx="6"/>
            <a:endCxn id="6" idx="1"/>
          </p:cNvCxnSpPr>
          <p:nvPr/>
        </p:nvCxnSpPr>
        <p:spPr>
          <a:xfrm>
            <a:off x="1205786" y="2485516"/>
            <a:ext cx="36327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8" name="グループ化 97">
            <a:extLst>
              <a:ext uri="{FF2B5EF4-FFF2-40B4-BE49-F238E27FC236}">
                <a16:creationId xmlns:a16="http://schemas.microsoft.com/office/drawing/2014/main" id="{2E4CBB7B-55A0-870A-4D66-05C3A6F549FC}"/>
              </a:ext>
            </a:extLst>
          </p:cNvPr>
          <p:cNvGrpSpPr/>
          <p:nvPr/>
        </p:nvGrpSpPr>
        <p:grpSpPr>
          <a:xfrm>
            <a:off x="5317245" y="2735442"/>
            <a:ext cx="618568" cy="659282"/>
            <a:chOff x="2624349" y="3274658"/>
            <a:chExt cx="618568" cy="659282"/>
          </a:xfrm>
        </p:grpSpPr>
        <p:pic>
          <p:nvPicPr>
            <p:cNvPr id="27" name="グラフィックス 26" descr="紙 枠線">
              <a:extLst>
                <a:ext uri="{FF2B5EF4-FFF2-40B4-BE49-F238E27FC236}">
                  <a16:creationId xmlns:a16="http://schemas.microsoft.com/office/drawing/2014/main" id="{5087126D-3630-0C35-6F5E-694AC502AF5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8381" y="3391282"/>
              <a:ext cx="307340" cy="307340"/>
            </a:xfrm>
            <a:prstGeom prst="rect">
              <a:avLst/>
            </a:prstGeom>
          </p:spPr>
        </p:pic>
        <p:cxnSp>
          <p:nvCxnSpPr>
            <p:cNvPr id="37" name="直線矢印コネクタ 36">
              <a:extLst>
                <a:ext uri="{FF2B5EF4-FFF2-40B4-BE49-F238E27FC236}">
                  <a16:creationId xmlns:a16="http://schemas.microsoft.com/office/drawing/2014/main" id="{67854F26-6C78-F176-5413-EF5B7DD0FC8F}"/>
                </a:ext>
              </a:extLst>
            </p:cNvPr>
            <p:cNvCxnSpPr>
              <a:cxnSpLocks/>
            </p:cNvCxnSpPr>
            <p:nvPr/>
          </p:nvCxnSpPr>
          <p:spPr>
            <a:xfrm rot="16200000" flipH="1">
              <a:off x="2592956"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3" name="正方形/長方形 62">
              <a:extLst>
                <a:ext uri="{FF2B5EF4-FFF2-40B4-BE49-F238E27FC236}">
                  <a16:creationId xmlns:a16="http://schemas.microsoft.com/office/drawing/2014/main" id="{D34A6414-8472-37DF-09C3-184AC74814C5}"/>
                </a:ext>
              </a:extLst>
            </p:cNvPr>
            <p:cNvSpPr/>
            <p:nvPr/>
          </p:nvSpPr>
          <p:spPr>
            <a:xfrm>
              <a:off x="2624349" y="3651487"/>
              <a:ext cx="61856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r>
                <a:rPr kumimoji="1" lang="ja-JP" altLang="en-US" sz="500" b="1" dirty="0">
                  <a:solidFill>
                    <a:srgbClr val="000000"/>
                  </a:solidFill>
                  <a:latin typeface="+mn-ea"/>
                </a:rPr>
                <a:t>異動調定一覧表</a:t>
              </a:r>
              <a:endParaRPr kumimoji="1" lang="en-US" altLang="ja-JP" sz="500" b="1" dirty="0">
                <a:solidFill>
                  <a:srgbClr val="000000"/>
                </a:solidFill>
                <a:latin typeface="+mn-ea"/>
              </a:endParaRPr>
            </a:p>
            <a:p>
              <a:r>
                <a:rPr kumimoji="1" lang="ja-JP" altLang="en-US" sz="500" b="1" dirty="0">
                  <a:solidFill>
                    <a:srgbClr val="000000"/>
                  </a:solidFill>
                  <a:latin typeface="+mn-ea"/>
                </a:rPr>
                <a:t>調定表</a:t>
              </a:r>
            </a:p>
          </p:txBody>
        </p:sp>
      </p:grpSp>
      <p:grpSp>
        <p:nvGrpSpPr>
          <p:cNvPr id="156" name="グループ化 155">
            <a:extLst>
              <a:ext uri="{FF2B5EF4-FFF2-40B4-BE49-F238E27FC236}">
                <a16:creationId xmlns:a16="http://schemas.microsoft.com/office/drawing/2014/main" id="{FE3AE299-2C20-4E85-04C5-E8313ADF9EAA}"/>
              </a:ext>
            </a:extLst>
          </p:cNvPr>
          <p:cNvGrpSpPr/>
          <p:nvPr/>
        </p:nvGrpSpPr>
        <p:grpSpPr>
          <a:xfrm>
            <a:off x="2007208" y="4885242"/>
            <a:ext cx="752658" cy="404654"/>
            <a:chOff x="2546733" y="4907280"/>
            <a:chExt cx="752658" cy="404654"/>
          </a:xfrm>
        </p:grpSpPr>
        <p:cxnSp>
          <p:nvCxnSpPr>
            <p:cNvPr id="46" name="直線矢印コネクタ 45">
              <a:extLst>
                <a:ext uri="{FF2B5EF4-FFF2-40B4-BE49-F238E27FC236}">
                  <a16:creationId xmlns:a16="http://schemas.microsoft.com/office/drawing/2014/main" id="{43B2EEBD-8284-2DF4-E13A-B3E3D6665715}"/>
                </a:ext>
              </a:extLst>
            </p:cNvPr>
            <p:cNvCxnSpPr>
              <a:cxnSpLocks/>
            </p:cNvCxnSpPr>
            <p:nvPr/>
          </p:nvCxnSpPr>
          <p:spPr>
            <a:xfrm>
              <a:off x="2546733" y="4907280"/>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18A703B5-4794-8B31-E98C-E3D20377BB55}"/>
                </a:ext>
              </a:extLst>
            </p:cNvPr>
            <p:cNvGrpSpPr/>
            <p:nvPr/>
          </p:nvGrpSpPr>
          <p:grpSpPr>
            <a:xfrm>
              <a:off x="2669353" y="5013166"/>
              <a:ext cx="69614" cy="298768"/>
              <a:chOff x="2439407" y="2962964"/>
              <a:chExt cx="69614" cy="428983"/>
            </a:xfrm>
          </p:grpSpPr>
          <p:cxnSp>
            <p:nvCxnSpPr>
              <p:cNvPr id="51" name="直線コネクタ 50">
                <a:extLst>
                  <a:ext uri="{FF2B5EF4-FFF2-40B4-BE49-F238E27FC236}">
                    <a16:creationId xmlns:a16="http://schemas.microsoft.com/office/drawing/2014/main" id="{A6A728A1-0F93-906B-F3C7-1077F59A5C8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70B78D25-69CD-8981-B13B-45AF3F3866F2}"/>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33BC8DE6-939A-3B99-FA56-8EFF5B9FE23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15BC07D8-0C3B-1947-1734-FA7EB4B1B6B0}"/>
                </a:ext>
              </a:extLst>
            </p:cNvPr>
            <p:cNvSpPr/>
            <p:nvPr/>
          </p:nvSpPr>
          <p:spPr>
            <a:xfrm>
              <a:off x="2677766" y="502066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①②③④</a:t>
              </a:r>
            </a:p>
          </p:txBody>
        </p:sp>
      </p:grpSp>
      <p:grpSp>
        <p:nvGrpSpPr>
          <p:cNvPr id="125" name="グループ化 124">
            <a:extLst>
              <a:ext uri="{FF2B5EF4-FFF2-40B4-BE49-F238E27FC236}">
                <a16:creationId xmlns:a16="http://schemas.microsoft.com/office/drawing/2014/main" id="{071F085C-23C8-37EF-085D-50B4996DF34A}"/>
              </a:ext>
            </a:extLst>
          </p:cNvPr>
          <p:cNvGrpSpPr/>
          <p:nvPr/>
        </p:nvGrpSpPr>
        <p:grpSpPr>
          <a:xfrm>
            <a:off x="6552045" y="4502659"/>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9BAF6AA9-9BA9-9BF7-72E8-15AD649D76C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財務会計</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38" name="円弧 137">
              <a:extLst>
                <a:ext uri="{FF2B5EF4-FFF2-40B4-BE49-F238E27FC236}">
                  <a16:creationId xmlns:a16="http://schemas.microsoft.com/office/drawing/2014/main" id="{FBE77E18-F077-DE3C-85DB-CE5874C97D3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68A9AD96-998D-E4FB-FCF1-14EA9C29B59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27" name="直線矢印コネクタ 126">
            <a:extLst>
              <a:ext uri="{FF2B5EF4-FFF2-40B4-BE49-F238E27FC236}">
                <a16:creationId xmlns:a16="http://schemas.microsoft.com/office/drawing/2014/main" id="{262B5188-6D5B-0DB9-52C1-35C1ABE146BA}"/>
              </a:ext>
            </a:extLst>
          </p:cNvPr>
          <p:cNvCxnSpPr>
            <a:cxnSpLocks/>
            <a:stCxn id="58" idx="2"/>
            <a:endCxn id="137" idx="1"/>
          </p:cNvCxnSpPr>
          <p:nvPr/>
        </p:nvCxnSpPr>
        <p:spPr>
          <a:xfrm>
            <a:off x="6839863" y="2719891"/>
            <a:ext cx="1299" cy="178276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DABD04AE-A7E6-7AE5-929A-8C29FBB5E4CE}"/>
              </a:ext>
            </a:extLst>
          </p:cNvPr>
          <p:cNvSpPr/>
          <p:nvPr/>
        </p:nvSpPr>
        <p:spPr>
          <a:xfrm>
            <a:off x="6758568" y="5162550"/>
            <a:ext cx="2053792" cy="117475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mn-ea"/>
              </a:rPr>
              <a:t>【</a:t>
            </a:r>
            <a:r>
              <a:rPr kumimoji="1" lang="ja-JP" altLang="en-US" sz="500" b="1" dirty="0">
                <a:solidFill>
                  <a:srgbClr val="000000"/>
                </a:solidFill>
                <a:latin typeface="+mn-ea"/>
              </a:rPr>
              <a:t>コメント</a:t>
            </a:r>
            <a:r>
              <a:rPr kumimoji="1" lang="en-US" altLang="ja-JP" sz="500" b="1" dirty="0">
                <a:solidFill>
                  <a:srgbClr val="000000"/>
                </a:solidFill>
                <a:latin typeface="+mn-ea"/>
              </a:rPr>
              <a:t>】</a:t>
            </a:r>
            <a:r>
              <a:rPr kumimoji="1" lang="ja-JP" altLang="en-US" sz="500" b="1" dirty="0">
                <a:solidFill>
                  <a:srgbClr val="000000"/>
                </a:solidFill>
                <a:latin typeface="+mn-ea"/>
              </a:rPr>
              <a:t>該当する機能要件</a:t>
            </a:r>
            <a:endParaRPr kumimoji="1" lang="en-US" altLang="ja-JP" sz="500" b="1" dirty="0">
              <a:solidFill>
                <a:srgbClr val="000000"/>
              </a:solidFill>
              <a:latin typeface="+mn-ea"/>
            </a:endParaRPr>
          </a:p>
          <a:p>
            <a:r>
              <a:rPr kumimoji="1" lang="ja-JP" altLang="en-US" sz="500" b="1" dirty="0">
                <a:solidFill>
                  <a:srgbClr val="000000"/>
                </a:solidFill>
                <a:latin typeface="+mn-ea"/>
              </a:rPr>
              <a:t>①</a:t>
            </a:r>
            <a:r>
              <a:rPr kumimoji="1" lang="en-US" altLang="ja-JP" sz="500" b="1" dirty="0">
                <a:solidFill>
                  <a:srgbClr val="000000"/>
                </a:solidFill>
                <a:latin typeface="+mn-ea"/>
              </a:rPr>
              <a:t>2.1.23</a:t>
            </a:r>
            <a:r>
              <a:rPr kumimoji="1" lang="ja-JP" altLang="en-US" sz="500" b="1" dirty="0">
                <a:solidFill>
                  <a:srgbClr val="000000"/>
                </a:solidFill>
                <a:latin typeface="+mn-ea"/>
              </a:rPr>
              <a:t>～</a:t>
            </a:r>
            <a:r>
              <a:rPr kumimoji="1" lang="en-US" altLang="ja-JP" sz="500" b="1" dirty="0">
                <a:solidFill>
                  <a:srgbClr val="000000"/>
                </a:solidFill>
                <a:latin typeface="+mn-ea"/>
              </a:rPr>
              <a:t>2.1.433</a:t>
            </a:r>
            <a:r>
              <a:rPr kumimoji="1" lang="ja-JP" altLang="en-US" sz="500" b="1" dirty="0">
                <a:solidFill>
                  <a:srgbClr val="000000"/>
                </a:solidFill>
                <a:latin typeface="+mn-ea"/>
              </a:rPr>
              <a:t>、</a:t>
            </a:r>
            <a:r>
              <a:rPr kumimoji="1" lang="en-US" altLang="ja-JP" sz="500" b="1" dirty="0">
                <a:solidFill>
                  <a:srgbClr val="000000"/>
                </a:solidFill>
                <a:latin typeface="+mn-ea"/>
              </a:rPr>
              <a:t>2.1.64</a:t>
            </a:r>
            <a:r>
              <a:rPr kumimoji="1" lang="ja-JP" altLang="en-US" sz="500" b="1" dirty="0">
                <a:solidFill>
                  <a:srgbClr val="000000"/>
                </a:solidFill>
                <a:latin typeface="+mn-ea"/>
              </a:rPr>
              <a:t>～</a:t>
            </a:r>
            <a:r>
              <a:rPr kumimoji="1" lang="en-US" altLang="ja-JP" sz="500" b="1" dirty="0">
                <a:solidFill>
                  <a:srgbClr val="000000"/>
                </a:solidFill>
                <a:latin typeface="+mn-ea"/>
              </a:rPr>
              <a:t>2.1.65</a:t>
            </a:r>
            <a:r>
              <a:rPr kumimoji="1" lang="ja-JP" altLang="en-US" sz="500" b="1" dirty="0">
                <a:solidFill>
                  <a:srgbClr val="000000"/>
                </a:solidFill>
                <a:latin typeface="+mn-ea"/>
              </a:rPr>
              <a:t>　税額計算</a:t>
            </a:r>
            <a:r>
              <a:rPr kumimoji="1" lang="en-US" altLang="ja-JP" sz="500" b="1" dirty="0">
                <a:solidFill>
                  <a:srgbClr val="000000"/>
                </a:solidFill>
                <a:latin typeface="+mn-ea"/>
              </a:rPr>
              <a:t>(</a:t>
            </a:r>
            <a:r>
              <a:rPr kumimoji="1" lang="ja-JP" altLang="en-US" sz="500" b="1" dirty="0">
                <a:solidFill>
                  <a:srgbClr val="000000"/>
                </a:solidFill>
                <a:latin typeface="+mn-ea"/>
              </a:rPr>
              <a:t>税額決定</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②</a:t>
            </a:r>
            <a:r>
              <a:rPr kumimoji="1" lang="en-US" altLang="ja-JP" sz="500" b="1" dirty="0">
                <a:solidFill>
                  <a:srgbClr val="000000"/>
                </a:solidFill>
                <a:latin typeface="+mn-ea"/>
              </a:rPr>
              <a:t>2.1.44</a:t>
            </a:r>
            <a:r>
              <a:rPr kumimoji="1" lang="ja-JP" altLang="en-US" sz="500" b="1" dirty="0">
                <a:solidFill>
                  <a:srgbClr val="000000"/>
                </a:solidFill>
                <a:latin typeface="+mn-ea"/>
              </a:rPr>
              <a:t>～</a:t>
            </a:r>
            <a:r>
              <a:rPr kumimoji="1" lang="en-US" altLang="ja-JP" sz="500" b="1" dirty="0">
                <a:solidFill>
                  <a:srgbClr val="000000"/>
                </a:solidFill>
                <a:latin typeface="+mn-ea"/>
              </a:rPr>
              <a:t>2.1.51</a:t>
            </a:r>
            <a:r>
              <a:rPr kumimoji="1" lang="ja-JP" altLang="en-US" sz="500" b="1" dirty="0">
                <a:solidFill>
                  <a:srgbClr val="000000"/>
                </a:solidFill>
                <a:latin typeface="+mn-ea"/>
              </a:rPr>
              <a:t>　控除不足額還付処理</a:t>
            </a:r>
          </a:p>
          <a:p>
            <a:r>
              <a:rPr kumimoji="1" lang="ja-JP" altLang="en-US" sz="500" b="1" dirty="0">
                <a:solidFill>
                  <a:srgbClr val="000000"/>
                </a:solidFill>
                <a:latin typeface="+mn-ea"/>
              </a:rPr>
              <a:t>③</a:t>
            </a:r>
            <a:r>
              <a:rPr kumimoji="1" lang="en-US" altLang="ja-JP" sz="500" b="1" dirty="0">
                <a:solidFill>
                  <a:srgbClr val="000000"/>
                </a:solidFill>
                <a:latin typeface="+mn-ea"/>
              </a:rPr>
              <a:t>2.1.52</a:t>
            </a:r>
            <a:r>
              <a:rPr kumimoji="1" lang="ja-JP" altLang="en-US" sz="500" b="1" dirty="0">
                <a:solidFill>
                  <a:srgbClr val="000000"/>
                </a:solidFill>
                <a:latin typeface="+mn-ea"/>
              </a:rPr>
              <a:t>～</a:t>
            </a:r>
            <a:r>
              <a:rPr kumimoji="1" lang="en-US" altLang="ja-JP" sz="500" b="1" dirty="0">
                <a:solidFill>
                  <a:srgbClr val="000000"/>
                </a:solidFill>
                <a:latin typeface="+mn-ea"/>
              </a:rPr>
              <a:t>2.1.54</a:t>
            </a:r>
            <a:r>
              <a:rPr kumimoji="1" lang="ja-JP" altLang="en-US" sz="500" b="1" dirty="0">
                <a:solidFill>
                  <a:srgbClr val="000000"/>
                </a:solidFill>
                <a:latin typeface="+mn-ea"/>
              </a:rPr>
              <a:t>　租税条約にかかる免除</a:t>
            </a:r>
          </a:p>
          <a:p>
            <a:r>
              <a:rPr kumimoji="1" lang="ja-JP" altLang="en-US" sz="500" b="1" dirty="0">
                <a:solidFill>
                  <a:srgbClr val="000000"/>
                </a:solidFill>
                <a:latin typeface="+mn-ea"/>
              </a:rPr>
              <a:t>④</a:t>
            </a:r>
            <a:r>
              <a:rPr kumimoji="1" lang="en-US" altLang="ja-JP" sz="500" b="1" dirty="0">
                <a:solidFill>
                  <a:srgbClr val="000000"/>
                </a:solidFill>
                <a:latin typeface="+mn-ea"/>
              </a:rPr>
              <a:t>2.1.55</a:t>
            </a:r>
            <a:r>
              <a:rPr kumimoji="1" lang="ja-JP" altLang="en-US" sz="500" b="1" dirty="0">
                <a:solidFill>
                  <a:srgbClr val="000000"/>
                </a:solidFill>
                <a:latin typeface="+mn-ea"/>
              </a:rPr>
              <a:t>　事業所・家屋敷課税</a:t>
            </a:r>
          </a:p>
          <a:p>
            <a:r>
              <a:rPr kumimoji="1" lang="ja-JP" altLang="en-US" sz="500" b="1" dirty="0">
                <a:solidFill>
                  <a:srgbClr val="000000"/>
                </a:solidFill>
                <a:latin typeface="+mn-ea"/>
              </a:rPr>
              <a:t>⑤</a:t>
            </a:r>
            <a:r>
              <a:rPr kumimoji="1" lang="en-US" altLang="ja-JP" sz="500" b="1" dirty="0">
                <a:solidFill>
                  <a:srgbClr val="000000"/>
                </a:solidFill>
                <a:latin typeface="+mn-ea"/>
              </a:rPr>
              <a:t>6.1.1</a:t>
            </a:r>
            <a:r>
              <a:rPr kumimoji="1" lang="ja-JP" altLang="en-US" sz="500" b="1" dirty="0">
                <a:solidFill>
                  <a:srgbClr val="000000"/>
                </a:solidFill>
                <a:latin typeface="+mn-ea"/>
              </a:rPr>
              <a:t>～</a:t>
            </a:r>
            <a:r>
              <a:rPr kumimoji="1" lang="en-US" altLang="ja-JP" sz="500" b="1" dirty="0">
                <a:solidFill>
                  <a:srgbClr val="000000"/>
                </a:solidFill>
                <a:latin typeface="+mn-ea"/>
              </a:rPr>
              <a:t>6.1.3</a:t>
            </a:r>
            <a:r>
              <a:rPr kumimoji="1" lang="ja-JP" altLang="en-US" sz="500" b="1" dirty="0">
                <a:solidFill>
                  <a:srgbClr val="000000"/>
                </a:solidFill>
                <a:latin typeface="+mn-ea"/>
              </a:rPr>
              <a:t>　調定処理</a:t>
            </a:r>
            <a:endParaRPr kumimoji="1" lang="en-US" altLang="ja-JP" sz="500" b="1" dirty="0">
              <a:solidFill>
                <a:srgbClr val="000000"/>
              </a:solidFill>
              <a:latin typeface="+mn-ea"/>
            </a:endParaRPr>
          </a:p>
        </p:txBody>
      </p:sp>
      <p:grpSp>
        <p:nvGrpSpPr>
          <p:cNvPr id="105" name="グループ化 104">
            <a:extLst>
              <a:ext uri="{FF2B5EF4-FFF2-40B4-BE49-F238E27FC236}">
                <a16:creationId xmlns:a16="http://schemas.microsoft.com/office/drawing/2014/main" id="{54478474-AC92-AA67-6D4A-28C49376E52D}"/>
              </a:ext>
            </a:extLst>
          </p:cNvPr>
          <p:cNvGrpSpPr/>
          <p:nvPr/>
        </p:nvGrpSpPr>
        <p:grpSpPr>
          <a:xfrm>
            <a:off x="4883536" y="2251141"/>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280E450A-7F5D-3FF6-B889-1FB8D19F0DB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870983BF-54DD-1A7B-4DF8-273FF3BB060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調定処理</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調定表作成</a:t>
              </a:r>
              <a:endParaRPr kumimoji="1" lang="en-US" altLang="ja-JP" sz="500" b="1" dirty="0">
                <a:solidFill>
                  <a:srgbClr val="000000"/>
                </a:solidFill>
                <a:latin typeface="+mn-ea"/>
              </a:endParaRPr>
            </a:p>
          </p:txBody>
        </p:sp>
      </p:grpSp>
      <p:cxnSp>
        <p:nvCxnSpPr>
          <p:cNvPr id="108" name="直線矢印コネクタ 107">
            <a:extLst>
              <a:ext uri="{FF2B5EF4-FFF2-40B4-BE49-F238E27FC236}">
                <a16:creationId xmlns:a16="http://schemas.microsoft.com/office/drawing/2014/main" id="{D1F20CA8-7114-6B4B-C6E6-235939E04133}"/>
              </a:ext>
            </a:extLst>
          </p:cNvPr>
          <p:cNvCxnSpPr>
            <a:cxnSpLocks/>
            <a:stCxn id="122" idx="2"/>
            <a:endCxn id="107" idx="1"/>
          </p:cNvCxnSpPr>
          <p:nvPr/>
        </p:nvCxnSpPr>
        <p:spPr>
          <a:xfrm>
            <a:off x="5181478" y="2719891"/>
            <a:ext cx="1299" cy="178276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964C1F94-8940-6A83-76FF-429A6FFBCAED}"/>
              </a:ext>
            </a:extLst>
          </p:cNvPr>
          <p:cNvCxnSpPr>
            <a:cxnSpLocks/>
            <a:stCxn id="42" idx="3"/>
            <a:endCxn id="22" idx="1"/>
          </p:cNvCxnSpPr>
          <p:nvPr/>
        </p:nvCxnSpPr>
        <p:spPr>
          <a:xfrm flipV="1">
            <a:off x="3769638" y="2485516"/>
            <a:ext cx="278037" cy="738665"/>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49" name="直線矢印コネクタ 48">
            <a:extLst>
              <a:ext uri="{FF2B5EF4-FFF2-40B4-BE49-F238E27FC236}">
                <a16:creationId xmlns:a16="http://schemas.microsoft.com/office/drawing/2014/main" id="{207BB4D9-4092-765A-D6DB-B0F46860D16C}"/>
              </a:ext>
            </a:extLst>
          </p:cNvPr>
          <p:cNvCxnSpPr>
            <a:cxnSpLocks/>
            <a:stCxn id="122" idx="3"/>
            <a:endCxn id="58" idx="1"/>
          </p:cNvCxnSpPr>
          <p:nvPr/>
        </p:nvCxnSpPr>
        <p:spPr>
          <a:xfrm>
            <a:off x="5479420" y="2485516"/>
            <a:ext cx="106250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21D0713B-3AD6-99AA-F0BE-CE466CBCBD8A}"/>
              </a:ext>
            </a:extLst>
          </p:cNvPr>
          <p:cNvGrpSpPr/>
          <p:nvPr/>
        </p:nvGrpSpPr>
        <p:grpSpPr>
          <a:xfrm>
            <a:off x="3183878" y="4502659"/>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D21937F1-A140-AF43-D198-CC30213F892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19" name="円弧 118">
              <a:extLst>
                <a:ext uri="{FF2B5EF4-FFF2-40B4-BE49-F238E27FC236}">
                  <a16:creationId xmlns:a16="http://schemas.microsoft.com/office/drawing/2014/main" id="{EEAE2205-05D5-7173-F853-C28ED683284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0DEEDB42-A005-6B3D-EC2C-C36E3A9E636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65" name="グループ化 164">
            <a:extLst>
              <a:ext uri="{FF2B5EF4-FFF2-40B4-BE49-F238E27FC236}">
                <a16:creationId xmlns:a16="http://schemas.microsoft.com/office/drawing/2014/main" id="{4EC12EFE-CB5D-5667-65B2-1CEA6E7EC388}"/>
              </a:ext>
            </a:extLst>
          </p:cNvPr>
          <p:cNvGrpSpPr/>
          <p:nvPr/>
        </p:nvGrpSpPr>
        <p:grpSpPr>
          <a:xfrm>
            <a:off x="3612297" y="4885242"/>
            <a:ext cx="752658" cy="404654"/>
            <a:chOff x="5247277" y="5551418"/>
            <a:chExt cx="752658" cy="404654"/>
          </a:xfrm>
        </p:grpSpPr>
        <p:cxnSp>
          <p:nvCxnSpPr>
            <p:cNvPr id="166" name="直線矢印コネクタ 165">
              <a:extLst>
                <a:ext uri="{FF2B5EF4-FFF2-40B4-BE49-F238E27FC236}">
                  <a16:creationId xmlns:a16="http://schemas.microsoft.com/office/drawing/2014/main" id="{94C629FD-DBD7-31FF-1019-6075EAF5E8FF}"/>
                </a:ext>
              </a:extLst>
            </p:cNvPr>
            <p:cNvCxnSpPr>
              <a:cxnSpLocks/>
            </p:cNvCxnSpPr>
            <p:nvPr/>
          </p:nvCxnSpPr>
          <p:spPr>
            <a:xfrm>
              <a:off x="5247277" y="5551418"/>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7" name="グループ化 166">
              <a:extLst>
                <a:ext uri="{FF2B5EF4-FFF2-40B4-BE49-F238E27FC236}">
                  <a16:creationId xmlns:a16="http://schemas.microsoft.com/office/drawing/2014/main" id="{3B5DF4FE-FD63-C8FC-0B9A-5D04B8DD0C72}"/>
                </a:ext>
              </a:extLst>
            </p:cNvPr>
            <p:cNvGrpSpPr/>
            <p:nvPr/>
          </p:nvGrpSpPr>
          <p:grpSpPr>
            <a:xfrm>
              <a:off x="5369897" y="5657304"/>
              <a:ext cx="69614" cy="298768"/>
              <a:chOff x="2439407" y="2962964"/>
              <a:chExt cx="69614" cy="428983"/>
            </a:xfrm>
          </p:grpSpPr>
          <p:cxnSp>
            <p:nvCxnSpPr>
              <p:cNvPr id="169" name="直線コネクタ 168">
                <a:extLst>
                  <a:ext uri="{FF2B5EF4-FFF2-40B4-BE49-F238E27FC236}">
                    <a16:creationId xmlns:a16="http://schemas.microsoft.com/office/drawing/2014/main" id="{8499F612-4BF6-7E25-AE45-5966603AA19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70" name="直線コネクタ 169">
                <a:extLst>
                  <a:ext uri="{FF2B5EF4-FFF2-40B4-BE49-F238E27FC236}">
                    <a16:creationId xmlns:a16="http://schemas.microsoft.com/office/drawing/2014/main" id="{5C207AC3-328A-5E4E-EADC-45D90946C412}"/>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71" name="直線コネクタ 170">
                <a:extLst>
                  <a:ext uri="{FF2B5EF4-FFF2-40B4-BE49-F238E27FC236}">
                    <a16:creationId xmlns:a16="http://schemas.microsoft.com/office/drawing/2014/main" id="{1578A9DA-780B-FF2C-4863-4CF96E1183A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8" name="正方形/長方形 167">
              <a:extLst>
                <a:ext uri="{FF2B5EF4-FFF2-40B4-BE49-F238E27FC236}">
                  <a16:creationId xmlns:a16="http://schemas.microsoft.com/office/drawing/2014/main" id="{8BA82A83-89D5-D064-080A-8C79A6B4B764}"/>
                </a:ext>
              </a:extLst>
            </p:cNvPr>
            <p:cNvSpPr/>
            <p:nvPr/>
          </p:nvSpPr>
          <p:spPr>
            <a:xfrm>
              <a:off x="5378310" y="566479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4" name="グループ化 3">
            <a:extLst>
              <a:ext uri="{FF2B5EF4-FFF2-40B4-BE49-F238E27FC236}">
                <a16:creationId xmlns:a16="http://schemas.microsoft.com/office/drawing/2014/main" id="{C93F1934-60BE-1DBD-315D-A870DC55ABAB}"/>
              </a:ext>
            </a:extLst>
          </p:cNvPr>
          <p:cNvGrpSpPr/>
          <p:nvPr/>
        </p:nvGrpSpPr>
        <p:grpSpPr>
          <a:xfrm>
            <a:off x="1569059" y="2251141"/>
            <a:ext cx="595884" cy="468750"/>
            <a:chOff x="2420174" y="2805910"/>
            <a:chExt cx="595884" cy="468750"/>
          </a:xfrm>
        </p:grpSpPr>
        <p:pic>
          <p:nvPicPr>
            <p:cNvPr id="5" name="グラフィックス 4" descr="ユーザー 枠線">
              <a:extLst>
                <a:ext uri="{FF2B5EF4-FFF2-40B4-BE49-F238E27FC236}">
                  <a16:creationId xmlns:a16="http://schemas.microsoft.com/office/drawing/2014/main" id="{D463402C-3D23-D781-D185-37F80DAC7E4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 name="四角形: 角を丸くする 5">
              <a:extLst>
                <a:ext uri="{FF2B5EF4-FFF2-40B4-BE49-F238E27FC236}">
                  <a16:creationId xmlns:a16="http://schemas.microsoft.com/office/drawing/2014/main" id="{DB85131D-DCAF-02DE-4A99-E3E0CFD115C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税額計算</a:t>
              </a:r>
              <a:endParaRPr kumimoji="1" lang="en-US" altLang="ja-JP" sz="500" b="1" dirty="0">
                <a:solidFill>
                  <a:srgbClr val="000000"/>
                </a:solidFill>
                <a:latin typeface="+mn-ea"/>
              </a:endParaRPr>
            </a:p>
          </p:txBody>
        </p:sp>
      </p:grpSp>
      <p:cxnSp>
        <p:nvCxnSpPr>
          <p:cNvPr id="12" name="直線矢印コネクタ 11">
            <a:extLst>
              <a:ext uri="{FF2B5EF4-FFF2-40B4-BE49-F238E27FC236}">
                <a16:creationId xmlns:a16="http://schemas.microsoft.com/office/drawing/2014/main" id="{47EA09EA-6E82-78D0-4AB3-DFC6D63BEE59}"/>
              </a:ext>
            </a:extLst>
          </p:cNvPr>
          <p:cNvCxnSpPr>
            <a:cxnSpLocks/>
            <a:stCxn id="19" idx="3"/>
            <a:endCxn id="22" idx="1"/>
          </p:cNvCxnSpPr>
          <p:nvPr/>
        </p:nvCxnSpPr>
        <p:spPr>
          <a:xfrm>
            <a:off x="3068175" y="2485516"/>
            <a:ext cx="97950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0" name="直線矢印コネクタ 93">
            <a:extLst>
              <a:ext uri="{FF2B5EF4-FFF2-40B4-BE49-F238E27FC236}">
                <a16:creationId xmlns:a16="http://schemas.microsoft.com/office/drawing/2014/main" id="{FCFE713C-9FA4-3381-E918-2A1E90CEB4D8}"/>
              </a:ext>
            </a:extLst>
          </p:cNvPr>
          <p:cNvCxnSpPr>
            <a:cxnSpLocks/>
            <a:stCxn id="19" idx="2"/>
            <a:endCxn id="42" idx="1"/>
          </p:cNvCxnSpPr>
          <p:nvPr/>
        </p:nvCxnSpPr>
        <p:spPr>
          <a:xfrm rot="16200000" flipH="1">
            <a:off x="2734141" y="2784568"/>
            <a:ext cx="601662" cy="277564"/>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2" name="正方形/長方形 31">
            <a:extLst>
              <a:ext uri="{FF2B5EF4-FFF2-40B4-BE49-F238E27FC236}">
                <a16:creationId xmlns:a16="http://schemas.microsoft.com/office/drawing/2014/main" id="{4E50FB2A-D61A-4964-58E2-58EF55B0CDC8}"/>
              </a:ext>
            </a:extLst>
          </p:cNvPr>
          <p:cNvSpPr/>
          <p:nvPr/>
        </p:nvSpPr>
        <p:spPr>
          <a:xfrm>
            <a:off x="2360698" y="2130158"/>
            <a:ext cx="1070983"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エラー・アラートの有無</a:t>
            </a:r>
          </a:p>
        </p:txBody>
      </p:sp>
      <p:sp>
        <p:nvSpPr>
          <p:cNvPr id="35" name="正方形/長方形 34">
            <a:extLst>
              <a:ext uri="{FF2B5EF4-FFF2-40B4-BE49-F238E27FC236}">
                <a16:creationId xmlns:a16="http://schemas.microsoft.com/office/drawing/2014/main" id="{EEABEC83-ED50-AE13-7345-EE36E011D833}"/>
              </a:ext>
            </a:extLst>
          </p:cNvPr>
          <p:cNvSpPr/>
          <p:nvPr/>
        </p:nvSpPr>
        <p:spPr>
          <a:xfrm>
            <a:off x="3230122" y="2377294"/>
            <a:ext cx="473587"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6" name="正方形/長方形 35">
            <a:extLst>
              <a:ext uri="{FF2B5EF4-FFF2-40B4-BE49-F238E27FC236}">
                <a16:creationId xmlns:a16="http://schemas.microsoft.com/office/drawing/2014/main" id="{CE89EC45-3E92-33BD-5071-6B1AE0B37C2F}"/>
              </a:ext>
            </a:extLst>
          </p:cNvPr>
          <p:cNvSpPr/>
          <p:nvPr/>
        </p:nvSpPr>
        <p:spPr>
          <a:xfrm>
            <a:off x="2446281" y="300886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grpSp>
        <p:nvGrpSpPr>
          <p:cNvPr id="38" name="グループ化 37">
            <a:extLst>
              <a:ext uri="{FF2B5EF4-FFF2-40B4-BE49-F238E27FC236}">
                <a16:creationId xmlns:a16="http://schemas.microsoft.com/office/drawing/2014/main" id="{B82C53AE-3879-B216-7597-D6D1DA078D62}"/>
              </a:ext>
            </a:extLst>
          </p:cNvPr>
          <p:cNvGrpSpPr/>
          <p:nvPr/>
        </p:nvGrpSpPr>
        <p:grpSpPr>
          <a:xfrm>
            <a:off x="3173754" y="2989806"/>
            <a:ext cx="595884" cy="468750"/>
            <a:chOff x="2420174" y="2805910"/>
            <a:chExt cx="595884" cy="468750"/>
          </a:xfrm>
        </p:grpSpPr>
        <p:pic>
          <p:nvPicPr>
            <p:cNvPr id="39" name="グラフィックス 38" descr="ユーザー 枠線">
              <a:extLst>
                <a:ext uri="{FF2B5EF4-FFF2-40B4-BE49-F238E27FC236}">
                  <a16:creationId xmlns:a16="http://schemas.microsoft.com/office/drawing/2014/main" id="{AC51B715-1FCC-6945-20F6-D79228ACF3F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2" name="四角形: 角を丸くする 41">
              <a:extLst>
                <a:ext uri="{FF2B5EF4-FFF2-40B4-BE49-F238E27FC236}">
                  <a16:creationId xmlns:a16="http://schemas.microsoft.com/office/drawing/2014/main" id="{5A476E96-2999-E084-0D8E-31D174D0A3F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エラー・アラート</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修正</a:t>
              </a:r>
            </a:p>
          </p:txBody>
        </p:sp>
      </p:grpSp>
      <p:grpSp>
        <p:nvGrpSpPr>
          <p:cNvPr id="56" name="グループ化 55">
            <a:extLst>
              <a:ext uri="{FF2B5EF4-FFF2-40B4-BE49-F238E27FC236}">
                <a16:creationId xmlns:a16="http://schemas.microsoft.com/office/drawing/2014/main" id="{5116C283-19B4-AD18-CF6C-606D23DA69FA}"/>
              </a:ext>
            </a:extLst>
          </p:cNvPr>
          <p:cNvGrpSpPr/>
          <p:nvPr/>
        </p:nvGrpSpPr>
        <p:grpSpPr>
          <a:xfrm>
            <a:off x="6541921" y="2251141"/>
            <a:ext cx="595884" cy="468750"/>
            <a:chOff x="2420174" y="2805910"/>
            <a:chExt cx="595884" cy="468750"/>
          </a:xfrm>
        </p:grpSpPr>
        <p:pic>
          <p:nvPicPr>
            <p:cNvPr id="57" name="グラフィックス 56" descr="ユーザー 枠線">
              <a:extLst>
                <a:ext uri="{FF2B5EF4-FFF2-40B4-BE49-F238E27FC236}">
                  <a16:creationId xmlns:a16="http://schemas.microsoft.com/office/drawing/2014/main" id="{5583CE83-0C91-1376-3DBD-831CCBE6040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58" name="四角形: 角を丸くする 57">
              <a:extLst>
                <a:ext uri="{FF2B5EF4-FFF2-40B4-BE49-F238E27FC236}">
                  <a16:creationId xmlns:a16="http://schemas.microsoft.com/office/drawing/2014/main" id="{1E6E3E40-E36C-65C7-2098-746493DCD0B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財務会計システム</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で調定決議登録</a:t>
              </a:r>
              <a:endParaRPr kumimoji="1" lang="en-US" altLang="ja-JP" sz="500" b="1" dirty="0">
                <a:solidFill>
                  <a:srgbClr val="000000"/>
                </a:solidFill>
                <a:latin typeface="+mn-ea"/>
              </a:endParaRPr>
            </a:p>
          </p:txBody>
        </p:sp>
      </p:grpSp>
      <p:cxnSp>
        <p:nvCxnSpPr>
          <p:cNvPr id="59" name="直線矢印コネクタ 58">
            <a:extLst>
              <a:ext uri="{FF2B5EF4-FFF2-40B4-BE49-F238E27FC236}">
                <a16:creationId xmlns:a16="http://schemas.microsoft.com/office/drawing/2014/main" id="{91458902-AF60-A31E-B616-39C9F4BE21C4}"/>
              </a:ext>
            </a:extLst>
          </p:cNvPr>
          <p:cNvCxnSpPr>
            <a:cxnSpLocks/>
            <a:stCxn id="58" idx="3"/>
            <a:endCxn id="34" idx="2"/>
          </p:cNvCxnSpPr>
          <p:nvPr/>
        </p:nvCxnSpPr>
        <p:spPr>
          <a:xfrm>
            <a:off x="7137805" y="2485516"/>
            <a:ext cx="3517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8" name="グループ化 67">
            <a:extLst>
              <a:ext uri="{FF2B5EF4-FFF2-40B4-BE49-F238E27FC236}">
                <a16:creationId xmlns:a16="http://schemas.microsoft.com/office/drawing/2014/main" id="{72770008-613B-D6B6-B267-627FB42396EC}"/>
              </a:ext>
            </a:extLst>
          </p:cNvPr>
          <p:cNvGrpSpPr/>
          <p:nvPr/>
        </p:nvGrpSpPr>
        <p:grpSpPr>
          <a:xfrm>
            <a:off x="4057799" y="4502659"/>
            <a:ext cx="575637" cy="451948"/>
            <a:chOff x="5274238" y="5435536"/>
            <a:chExt cx="439201" cy="345439"/>
          </a:xfrm>
        </p:grpSpPr>
        <p:sp>
          <p:nvSpPr>
            <p:cNvPr id="88" name="フローチャート: 磁気ディスク 87">
              <a:extLst>
                <a:ext uri="{FF2B5EF4-FFF2-40B4-BE49-F238E27FC236}">
                  <a16:creationId xmlns:a16="http://schemas.microsoft.com/office/drawing/2014/main" id="{70D73C3F-AE2E-CABD-A65E-2EC5B5ABA3C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89" name="円弧 88">
              <a:extLst>
                <a:ext uri="{FF2B5EF4-FFF2-40B4-BE49-F238E27FC236}">
                  <a16:creationId xmlns:a16="http://schemas.microsoft.com/office/drawing/2014/main" id="{8C5B030B-4758-1ED1-A54A-553537B2001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91" name="円弧 90">
              <a:extLst>
                <a:ext uri="{FF2B5EF4-FFF2-40B4-BE49-F238E27FC236}">
                  <a16:creationId xmlns:a16="http://schemas.microsoft.com/office/drawing/2014/main" id="{39DC442C-1D17-C871-C97E-77A684C06CF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9" name="グループ化 68">
            <a:extLst>
              <a:ext uri="{FF2B5EF4-FFF2-40B4-BE49-F238E27FC236}">
                <a16:creationId xmlns:a16="http://schemas.microsoft.com/office/drawing/2014/main" id="{70D0BE73-775A-0FDD-AAE2-E6C73B5EC15B}"/>
              </a:ext>
            </a:extLst>
          </p:cNvPr>
          <p:cNvGrpSpPr/>
          <p:nvPr/>
        </p:nvGrpSpPr>
        <p:grpSpPr>
          <a:xfrm>
            <a:off x="4472400" y="4885242"/>
            <a:ext cx="752658" cy="404654"/>
            <a:chOff x="5247277" y="5551418"/>
            <a:chExt cx="752658" cy="404654"/>
          </a:xfrm>
        </p:grpSpPr>
        <p:cxnSp>
          <p:nvCxnSpPr>
            <p:cNvPr id="70" name="直線矢印コネクタ 69">
              <a:extLst>
                <a:ext uri="{FF2B5EF4-FFF2-40B4-BE49-F238E27FC236}">
                  <a16:creationId xmlns:a16="http://schemas.microsoft.com/office/drawing/2014/main" id="{B2E20503-5EB1-4D0D-4C91-1CCD42C01F6D}"/>
                </a:ext>
              </a:extLst>
            </p:cNvPr>
            <p:cNvCxnSpPr>
              <a:cxnSpLocks/>
            </p:cNvCxnSpPr>
            <p:nvPr/>
          </p:nvCxnSpPr>
          <p:spPr>
            <a:xfrm>
              <a:off x="5247277" y="5551418"/>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1" name="グループ化 70">
              <a:extLst>
                <a:ext uri="{FF2B5EF4-FFF2-40B4-BE49-F238E27FC236}">
                  <a16:creationId xmlns:a16="http://schemas.microsoft.com/office/drawing/2014/main" id="{64BD6DAF-140F-A420-9030-F1FD022442E2}"/>
                </a:ext>
              </a:extLst>
            </p:cNvPr>
            <p:cNvGrpSpPr/>
            <p:nvPr/>
          </p:nvGrpSpPr>
          <p:grpSpPr>
            <a:xfrm>
              <a:off x="5369897" y="5657304"/>
              <a:ext cx="69614" cy="298768"/>
              <a:chOff x="2439407" y="2962964"/>
              <a:chExt cx="69614" cy="428983"/>
            </a:xfrm>
          </p:grpSpPr>
          <p:cxnSp>
            <p:nvCxnSpPr>
              <p:cNvPr id="73" name="直線コネクタ 72">
                <a:extLst>
                  <a:ext uri="{FF2B5EF4-FFF2-40B4-BE49-F238E27FC236}">
                    <a16:creationId xmlns:a16="http://schemas.microsoft.com/office/drawing/2014/main" id="{88FE0F28-4321-A360-DA49-D43B258D619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FB0CB795-00CD-1F70-5D8E-2DA69F0B76CE}"/>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F0DC9281-779C-C1A2-5E9F-E4A2F8ACEF6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2" name="正方形/長方形 71">
              <a:extLst>
                <a:ext uri="{FF2B5EF4-FFF2-40B4-BE49-F238E27FC236}">
                  <a16:creationId xmlns:a16="http://schemas.microsoft.com/office/drawing/2014/main" id="{4E89C1CB-E89A-8098-1172-C6A8706AB006}"/>
                </a:ext>
              </a:extLst>
            </p:cNvPr>
            <p:cNvSpPr/>
            <p:nvPr/>
          </p:nvSpPr>
          <p:spPr>
            <a:xfrm>
              <a:off x="5378310" y="566479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①②③④</a:t>
              </a:r>
            </a:p>
          </p:txBody>
        </p:sp>
      </p:grpSp>
      <p:grpSp>
        <p:nvGrpSpPr>
          <p:cNvPr id="93" name="グループ化 92">
            <a:extLst>
              <a:ext uri="{FF2B5EF4-FFF2-40B4-BE49-F238E27FC236}">
                <a16:creationId xmlns:a16="http://schemas.microsoft.com/office/drawing/2014/main" id="{80FF72B4-443F-20AF-48AC-EE780255A94B}"/>
              </a:ext>
            </a:extLst>
          </p:cNvPr>
          <p:cNvGrpSpPr/>
          <p:nvPr/>
        </p:nvGrpSpPr>
        <p:grpSpPr>
          <a:xfrm>
            <a:off x="4893660" y="4502659"/>
            <a:ext cx="575637" cy="451948"/>
            <a:chOff x="5274238" y="5435536"/>
            <a:chExt cx="439201" cy="345439"/>
          </a:xfrm>
        </p:grpSpPr>
        <p:sp>
          <p:nvSpPr>
            <p:cNvPr id="107" name="フローチャート: 磁気ディスク 106">
              <a:extLst>
                <a:ext uri="{FF2B5EF4-FFF2-40B4-BE49-F238E27FC236}">
                  <a16:creationId xmlns:a16="http://schemas.microsoft.com/office/drawing/2014/main" id="{22D97FAC-349A-FC77-57C6-8CE9A20B4BD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09" name="円弧 108">
              <a:extLst>
                <a:ext uri="{FF2B5EF4-FFF2-40B4-BE49-F238E27FC236}">
                  <a16:creationId xmlns:a16="http://schemas.microsoft.com/office/drawing/2014/main" id="{7DA85465-75A2-DCF1-DAD3-CE4223634F6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11" name="円弧 110">
              <a:extLst>
                <a:ext uri="{FF2B5EF4-FFF2-40B4-BE49-F238E27FC236}">
                  <a16:creationId xmlns:a16="http://schemas.microsoft.com/office/drawing/2014/main" id="{02B93644-4DAC-F7C0-25DB-FDDD3CE3F68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95" name="グループ化 94">
            <a:extLst>
              <a:ext uri="{FF2B5EF4-FFF2-40B4-BE49-F238E27FC236}">
                <a16:creationId xmlns:a16="http://schemas.microsoft.com/office/drawing/2014/main" id="{0E601DF8-2DD0-6ACF-8A88-FB2EDCF00CC3}"/>
              </a:ext>
            </a:extLst>
          </p:cNvPr>
          <p:cNvGrpSpPr/>
          <p:nvPr/>
        </p:nvGrpSpPr>
        <p:grpSpPr>
          <a:xfrm>
            <a:off x="5317244" y="4885242"/>
            <a:ext cx="752658" cy="404654"/>
            <a:chOff x="5247277" y="5551418"/>
            <a:chExt cx="752658" cy="404654"/>
          </a:xfrm>
        </p:grpSpPr>
        <p:cxnSp>
          <p:nvCxnSpPr>
            <p:cNvPr id="97" name="直線矢印コネクタ 96">
              <a:extLst>
                <a:ext uri="{FF2B5EF4-FFF2-40B4-BE49-F238E27FC236}">
                  <a16:creationId xmlns:a16="http://schemas.microsoft.com/office/drawing/2014/main" id="{1ED4FC29-BC1D-65C7-ECB4-DED56D578189}"/>
                </a:ext>
              </a:extLst>
            </p:cNvPr>
            <p:cNvCxnSpPr>
              <a:cxnSpLocks/>
            </p:cNvCxnSpPr>
            <p:nvPr/>
          </p:nvCxnSpPr>
          <p:spPr>
            <a:xfrm>
              <a:off x="5247277" y="5551418"/>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9" name="グループ化 98">
              <a:extLst>
                <a:ext uri="{FF2B5EF4-FFF2-40B4-BE49-F238E27FC236}">
                  <a16:creationId xmlns:a16="http://schemas.microsoft.com/office/drawing/2014/main" id="{63E83BAE-D053-4B53-94E5-1E4A4AC4971C}"/>
                </a:ext>
              </a:extLst>
            </p:cNvPr>
            <p:cNvGrpSpPr/>
            <p:nvPr/>
          </p:nvGrpSpPr>
          <p:grpSpPr>
            <a:xfrm>
              <a:off x="5369897" y="5657304"/>
              <a:ext cx="69614" cy="298768"/>
              <a:chOff x="2439407" y="2962964"/>
              <a:chExt cx="69614" cy="428983"/>
            </a:xfrm>
          </p:grpSpPr>
          <p:cxnSp>
            <p:nvCxnSpPr>
              <p:cNvPr id="101" name="直線コネクタ 100">
                <a:extLst>
                  <a:ext uri="{FF2B5EF4-FFF2-40B4-BE49-F238E27FC236}">
                    <a16:creationId xmlns:a16="http://schemas.microsoft.com/office/drawing/2014/main" id="{FB5E419B-4ACE-6184-9DEB-B19C1F6E962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3" name="直線コネクタ 102">
                <a:extLst>
                  <a:ext uri="{FF2B5EF4-FFF2-40B4-BE49-F238E27FC236}">
                    <a16:creationId xmlns:a16="http://schemas.microsoft.com/office/drawing/2014/main" id="{0B1F5B16-C21C-3EAF-9F8A-2C04AD2E2E01}"/>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4" name="直線コネクタ 103">
                <a:extLst>
                  <a:ext uri="{FF2B5EF4-FFF2-40B4-BE49-F238E27FC236}">
                    <a16:creationId xmlns:a16="http://schemas.microsoft.com/office/drawing/2014/main" id="{85AF2861-3B63-7E57-F3D3-F3B4AF5DC6C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0" name="正方形/長方形 99">
              <a:extLst>
                <a:ext uri="{FF2B5EF4-FFF2-40B4-BE49-F238E27FC236}">
                  <a16:creationId xmlns:a16="http://schemas.microsoft.com/office/drawing/2014/main" id="{F3A35D0A-B4F1-49CA-94EE-C67E4B834FDC}"/>
                </a:ext>
              </a:extLst>
            </p:cNvPr>
            <p:cNvSpPr/>
            <p:nvPr/>
          </p:nvSpPr>
          <p:spPr>
            <a:xfrm>
              <a:off x="5378310" y="566479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⑤</a:t>
              </a:r>
            </a:p>
          </p:txBody>
        </p:sp>
      </p:grpSp>
      <p:cxnSp>
        <p:nvCxnSpPr>
          <p:cNvPr id="132" name="直線矢印コネクタ 131">
            <a:extLst>
              <a:ext uri="{FF2B5EF4-FFF2-40B4-BE49-F238E27FC236}">
                <a16:creationId xmlns:a16="http://schemas.microsoft.com/office/drawing/2014/main" id="{F4151F36-E157-009A-EB94-816BBCB97D54}"/>
              </a:ext>
            </a:extLst>
          </p:cNvPr>
          <p:cNvCxnSpPr>
            <a:cxnSpLocks/>
            <a:stCxn id="22" idx="3"/>
            <a:endCxn id="122" idx="1"/>
          </p:cNvCxnSpPr>
          <p:nvPr/>
        </p:nvCxnSpPr>
        <p:spPr>
          <a:xfrm>
            <a:off x="4643559" y="2485516"/>
            <a:ext cx="2399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FB784EE5-7B4A-B7BC-9F73-99AD8D7F07F9}"/>
              </a:ext>
            </a:extLst>
          </p:cNvPr>
          <p:cNvCxnSpPr>
            <a:cxnSpLocks/>
            <a:stCxn id="6" idx="3"/>
            <a:endCxn id="19" idx="1"/>
          </p:cNvCxnSpPr>
          <p:nvPr/>
        </p:nvCxnSpPr>
        <p:spPr>
          <a:xfrm>
            <a:off x="2164943" y="2485516"/>
            <a:ext cx="5592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97" name="直線矢印コネクタ 196">
            <a:extLst>
              <a:ext uri="{FF2B5EF4-FFF2-40B4-BE49-F238E27FC236}">
                <a16:creationId xmlns:a16="http://schemas.microsoft.com/office/drawing/2014/main" id="{65BD45C0-CB89-941B-B4F0-D8AC7C203C82}"/>
              </a:ext>
            </a:extLst>
          </p:cNvPr>
          <p:cNvCxnSpPr>
            <a:cxnSpLocks/>
            <a:stCxn id="22" idx="2"/>
            <a:endCxn id="88" idx="1"/>
          </p:cNvCxnSpPr>
          <p:nvPr/>
        </p:nvCxnSpPr>
        <p:spPr>
          <a:xfrm>
            <a:off x="4345617" y="2719891"/>
            <a:ext cx="1299" cy="178276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00" name="直線矢印コネクタ 199">
            <a:extLst>
              <a:ext uri="{FF2B5EF4-FFF2-40B4-BE49-F238E27FC236}">
                <a16:creationId xmlns:a16="http://schemas.microsoft.com/office/drawing/2014/main" id="{8DBEA1C0-D0D5-7862-E28A-7720E2165AD9}"/>
              </a:ext>
            </a:extLst>
          </p:cNvPr>
          <p:cNvCxnSpPr>
            <a:cxnSpLocks/>
            <a:stCxn id="42" idx="2"/>
            <a:endCxn id="118" idx="1"/>
          </p:cNvCxnSpPr>
          <p:nvPr/>
        </p:nvCxnSpPr>
        <p:spPr>
          <a:xfrm>
            <a:off x="3471696" y="3458556"/>
            <a:ext cx="1299" cy="104410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4EE62BCF-FD64-F88E-8644-41737ED54167}"/>
              </a:ext>
            </a:extLst>
          </p:cNvPr>
          <p:cNvGrpSpPr/>
          <p:nvPr/>
        </p:nvGrpSpPr>
        <p:grpSpPr>
          <a:xfrm>
            <a:off x="899786" y="2332516"/>
            <a:ext cx="306000" cy="306000"/>
            <a:chOff x="2800403" y="4528867"/>
            <a:chExt cx="182044" cy="182044"/>
          </a:xfrm>
        </p:grpSpPr>
        <p:sp>
          <p:nvSpPr>
            <p:cNvPr id="3" name="楕円 2">
              <a:extLst>
                <a:ext uri="{FF2B5EF4-FFF2-40B4-BE49-F238E27FC236}">
                  <a16:creationId xmlns:a16="http://schemas.microsoft.com/office/drawing/2014/main" id="{9AFDA475-EA51-9AFF-12EE-B52D4851405D}"/>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矢印: 右 30">
              <a:extLst>
                <a:ext uri="{FF2B5EF4-FFF2-40B4-BE49-F238E27FC236}">
                  <a16:creationId xmlns:a16="http://schemas.microsoft.com/office/drawing/2014/main" id="{2B6A260F-97E9-02E2-F038-08AA60C9716C}"/>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4" name="楕円 33">
            <a:extLst>
              <a:ext uri="{FF2B5EF4-FFF2-40B4-BE49-F238E27FC236}">
                <a16:creationId xmlns:a16="http://schemas.microsoft.com/office/drawing/2014/main" id="{78AD608F-4FA8-2E03-59FB-7687AC777D52}"/>
              </a:ext>
            </a:extLst>
          </p:cNvPr>
          <p:cNvSpPr/>
          <p:nvPr/>
        </p:nvSpPr>
        <p:spPr>
          <a:xfrm>
            <a:off x="7489542" y="233275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D2C3F24C-D5C1-F536-4304-E2A1D80A3DC3}"/>
              </a:ext>
            </a:extLst>
          </p:cNvPr>
          <p:cNvSpPr/>
          <p:nvPr/>
        </p:nvSpPr>
        <p:spPr>
          <a:xfrm>
            <a:off x="7147594" y="264613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終了</a:t>
            </a:r>
          </a:p>
        </p:txBody>
      </p:sp>
      <p:grpSp>
        <p:nvGrpSpPr>
          <p:cNvPr id="41" name="グループ化 40">
            <a:extLst>
              <a:ext uri="{FF2B5EF4-FFF2-40B4-BE49-F238E27FC236}">
                <a16:creationId xmlns:a16="http://schemas.microsoft.com/office/drawing/2014/main" id="{A90370D0-137B-5D7B-0C97-39810A55BFC4}"/>
              </a:ext>
            </a:extLst>
          </p:cNvPr>
          <p:cNvGrpSpPr/>
          <p:nvPr/>
        </p:nvGrpSpPr>
        <p:grpSpPr>
          <a:xfrm>
            <a:off x="5816324" y="4502659"/>
            <a:ext cx="575637" cy="451948"/>
            <a:chOff x="5274238" y="5435536"/>
            <a:chExt cx="439201" cy="345439"/>
          </a:xfrm>
        </p:grpSpPr>
        <p:sp>
          <p:nvSpPr>
            <p:cNvPr id="44" name="フローチャート: 磁気ディスク 43">
              <a:extLst>
                <a:ext uri="{FF2B5EF4-FFF2-40B4-BE49-F238E27FC236}">
                  <a16:creationId xmlns:a16="http://schemas.microsoft.com/office/drawing/2014/main" id="{5906F563-3650-C999-393C-2CE8B5DA3CE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収納管理</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66" name="円弧 65">
              <a:extLst>
                <a:ext uri="{FF2B5EF4-FFF2-40B4-BE49-F238E27FC236}">
                  <a16:creationId xmlns:a16="http://schemas.microsoft.com/office/drawing/2014/main" id="{CE5D99A8-F3D1-907E-3258-EDB3F69BA13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7" name="円弧 66">
              <a:extLst>
                <a:ext uri="{FF2B5EF4-FFF2-40B4-BE49-F238E27FC236}">
                  <a16:creationId xmlns:a16="http://schemas.microsoft.com/office/drawing/2014/main" id="{939E550C-9A3B-D97C-36A9-2713A704DE8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4" name="グループ化 73">
            <a:extLst>
              <a:ext uri="{FF2B5EF4-FFF2-40B4-BE49-F238E27FC236}">
                <a16:creationId xmlns:a16="http://schemas.microsoft.com/office/drawing/2014/main" id="{94552BB0-C7D3-D88C-E62D-6DB898C9BA21}"/>
              </a:ext>
            </a:extLst>
          </p:cNvPr>
          <p:cNvGrpSpPr/>
          <p:nvPr/>
        </p:nvGrpSpPr>
        <p:grpSpPr>
          <a:xfrm>
            <a:off x="1833323" y="2735442"/>
            <a:ext cx="989415" cy="621276"/>
            <a:chOff x="2440568" y="3274658"/>
            <a:chExt cx="989415" cy="621276"/>
          </a:xfrm>
        </p:grpSpPr>
        <p:pic>
          <p:nvPicPr>
            <p:cNvPr id="75" name="グラフィックス 74" descr="紙 枠線">
              <a:extLst>
                <a:ext uri="{FF2B5EF4-FFF2-40B4-BE49-F238E27FC236}">
                  <a16:creationId xmlns:a16="http://schemas.microsoft.com/office/drawing/2014/main" id="{9D9D7F1F-8A29-D436-2360-063D7B707FC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8381" y="3391282"/>
              <a:ext cx="307340" cy="307340"/>
            </a:xfrm>
            <a:prstGeom prst="rect">
              <a:avLst/>
            </a:prstGeom>
          </p:spPr>
        </p:pic>
        <p:cxnSp>
          <p:nvCxnSpPr>
            <p:cNvPr id="76" name="直線矢印コネクタ 36">
              <a:extLst>
                <a:ext uri="{FF2B5EF4-FFF2-40B4-BE49-F238E27FC236}">
                  <a16:creationId xmlns:a16="http://schemas.microsoft.com/office/drawing/2014/main" id="{AFF17C95-D769-EFCE-C643-DDF1712E6247}"/>
                </a:ext>
              </a:extLst>
            </p:cNvPr>
            <p:cNvCxnSpPr>
              <a:cxnSpLocks/>
            </p:cNvCxnSpPr>
            <p:nvPr/>
          </p:nvCxnSpPr>
          <p:spPr>
            <a:xfrm rot="16200000" flipH="1">
              <a:off x="2592956"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77" name="正方形/長方形 76">
              <a:extLst>
                <a:ext uri="{FF2B5EF4-FFF2-40B4-BE49-F238E27FC236}">
                  <a16:creationId xmlns:a16="http://schemas.microsoft.com/office/drawing/2014/main" id="{70277EE4-6C60-271A-66AB-E6029EF8C7A5}"/>
                </a:ext>
              </a:extLst>
            </p:cNvPr>
            <p:cNvSpPr/>
            <p:nvPr/>
          </p:nvSpPr>
          <p:spPr>
            <a:xfrm>
              <a:off x="2440568" y="36134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500" b="1" dirty="0">
                  <a:solidFill>
                    <a:srgbClr val="000000"/>
                  </a:solidFill>
                  <a:latin typeface="+mn-ea"/>
                </a:rPr>
                <a:t>各種エラー・アラートリスト</a:t>
              </a:r>
            </a:p>
          </p:txBody>
        </p:sp>
      </p:grpSp>
      <p:cxnSp>
        <p:nvCxnSpPr>
          <p:cNvPr id="82" name="直線矢印コネクタ 81">
            <a:extLst>
              <a:ext uri="{FF2B5EF4-FFF2-40B4-BE49-F238E27FC236}">
                <a16:creationId xmlns:a16="http://schemas.microsoft.com/office/drawing/2014/main" id="{C4D74A52-0EEF-F448-7E80-CE1C17318C01}"/>
              </a:ext>
            </a:extLst>
          </p:cNvPr>
          <p:cNvCxnSpPr>
            <a:cxnSpLocks/>
            <a:stCxn id="107" idx="4"/>
            <a:endCxn id="44" idx="2"/>
          </p:cNvCxnSpPr>
          <p:nvPr/>
        </p:nvCxnSpPr>
        <p:spPr>
          <a:xfrm>
            <a:off x="5469297" y="4728633"/>
            <a:ext cx="349623"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9" name="ひし形 18">
            <a:extLst>
              <a:ext uri="{FF2B5EF4-FFF2-40B4-BE49-F238E27FC236}">
                <a16:creationId xmlns:a16="http://schemas.microsoft.com/office/drawing/2014/main" id="{075E0E67-84D8-FA23-15D5-FD2BEB0056F3}"/>
              </a:ext>
            </a:extLst>
          </p:cNvPr>
          <p:cNvSpPr/>
          <p:nvPr/>
        </p:nvSpPr>
        <p:spPr>
          <a:xfrm>
            <a:off x="2724204" y="234851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06687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122B1F-326B-36B7-C141-C8871368B8FB}"/>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CFFAE616-A4B4-F3EC-3963-89E3D909244A}"/>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C2301222-02F1-1E6A-4FDD-8F89179727DC}"/>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FF0FDD33-1F8B-E480-5FA4-384863131C2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grpSp>
        <p:nvGrpSpPr>
          <p:cNvPr id="15" name="グループ化 14">
            <a:extLst>
              <a:ext uri="{FF2B5EF4-FFF2-40B4-BE49-F238E27FC236}">
                <a16:creationId xmlns:a16="http://schemas.microsoft.com/office/drawing/2014/main" id="{1E4B9C31-EEEF-CFC4-C79D-708EEBBC16C8}"/>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3455194-B396-5EC1-E727-B71D14BC0AE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6580D36D-8D56-AAD9-70FB-FCFC72152C0F}"/>
                </a:ext>
              </a:extLst>
            </p:cNvPr>
            <p:cNvSpPr/>
            <p:nvPr/>
          </p:nvSpPr>
          <p:spPr>
            <a:xfrm>
              <a:off x="5495016" y="520074"/>
              <a:ext cx="1345767"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6853985-93D9-D4A1-BE67-D25BB51E6F40}"/>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税額決定通知書送付</a:t>
              </a:r>
              <a:r>
                <a:rPr kumimoji="1" lang="en-US" altLang="ja-JP" sz="1000" b="1" dirty="0">
                  <a:solidFill>
                    <a:schemeClr val="tx1"/>
                  </a:solidFill>
                  <a:latin typeface="+mn-ea"/>
                </a:rPr>
                <a:t>(</a:t>
              </a:r>
              <a:r>
                <a:rPr kumimoji="1" lang="ja-JP" altLang="en-US" sz="1000" b="1" dirty="0">
                  <a:solidFill>
                    <a:schemeClr val="tx1"/>
                  </a:solidFill>
                  <a:latin typeface="+mn-ea"/>
                </a:rPr>
                <a:t>給与特別徴収分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C5134F30-8224-84D7-F0EF-92765A63D6A0}"/>
                </a:ext>
              </a:extLst>
            </p:cNvPr>
            <p:cNvSpPr/>
            <p:nvPr/>
          </p:nvSpPr>
          <p:spPr>
            <a:xfrm>
              <a:off x="6840193" y="520074"/>
              <a:ext cx="2439653"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当初課税</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A248800F-8696-A927-B0FF-9C3274442651}"/>
              </a:ext>
            </a:extLst>
          </p:cNvPr>
          <p:cNvGrpSpPr/>
          <p:nvPr/>
        </p:nvGrpSpPr>
        <p:grpSpPr>
          <a:xfrm>
            <a:off x="331641" y="1889570"/>
            <a:ext cx="8480719" cy="2974979"/>
            <a:chOff x="4383024" y="977900"/>
            <a:chExt cx="8480719" cy="447033"/>
          </a:xfrm>
        </p:grpSpPr>
        <p:sp>
          <p:nvSpPr>
            <p:cNvPr id="17" name="正方形/長方形 16">
              <a:extLst>
                <a:ext uri="{FF2B5EF4-FFF2-40B4-BE49-F238E27FC236}">
                  <a16:creationId xmlns:a16="http://schemas.microsoft.com/office/drawing/2014/main" id="{2630BD49-AFBE-40BB-EDD5-015919730EFB}"/>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5246B3C1-CBE0-7BBE-438A-13FDDE6047C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2DC55F4C-CFEF-E847-76E8-F10380285161}"/>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8</a:t>
            </a:fld>
            <a:endParaRPr kumimoji="1" lang="ja-JP" altLang="en-US" sz="800" dirty="0">
              <a:solidFill>
                <a:schemeClr val="tx1"/>
              </a:solidFill>
              <a:latin typeface="+mn-ea"/>
            </a:endParaRPr>
          </a:p>
        </p:txBody>
      </p:sp>
      <p:sp>
        <p:nvSpPr>
          <p:cNvPr id="62" name="正方形/長方形 61">
            <a:extLst>
              <a:ext uri="{FF2B5EF4-FFF2-40B4-BE49-F238E27FC236}">
                <a16:creationId xmlns:a16="http://schemas.microsoft.com/office/drawing/2014/main" id="{790954A9-5E48-29C2-393D-D5772753A7FA}"/>
              </a:ext>
            </a:extLst>
          </p:cNvPr>
          <p:cNvSpPr/>
          <p:nvPr/>
        </p:nvSpPr>
        <p:spPr>
          <a:xfrm>
            <a:off x="741505" y="26456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33" name="直線矢印コネクタ 32">
            <a:extLst>
              <a:ext uri="{FF2B5EF4-FFF2-40B4-BE49-F238E27FC236}">
                <a16:creationId xmlns:a16="http://schemas.microsoft.com/office/drawing/2014/main" id="{988D5C17-0B6A-F7B1-B92A-142D1E9B5203}"/>
              </a:ext>
            </a:extLst>
          </p:cNvPr>
          <p:cNvCxnSpPr>
            <a:cxnSpLocks/>
            <a:stCxn id="122" idx="2"/>
            <a:endCxn id="118" idx="1"/>
          </p:cNvCxnSpPr>
          <p:nvPr/>
        </p:nvCxnSpPr>
        <p:spPr>
          <a:xfrm>
            <a:off x="3602378" y="3645823"/>
            <a:ext cx="1299" cy="139182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78" name="グループ化 277">
            <a:extLst>
              <a:ext uri="{FF2B5EF4-FFF2-40B4-BE49-F238E27FC236}">
                <a16:creationId xmlns:a16="http://schemas.microsoft.com/office/drawing/2014/main" id="{99DFAB9B-1E7B-55D5-56E5-0E684C1E87B7}"/>
              </a:ext>
            </a:extLst>
          </p:cNvPr>
          <p:cNvGrpSpPr/>
          <p:nvPr/>
        </p:nvGrpSpPr>
        <p:grpSpPr>
          <a:xfrm>
            <a:off x="6810608" y="3119525"/>
            <a:ext cx="595884" cy="468750"/>
            <a:chOff x="6615900" y="3043528"/>
            <a:chExt cx="595884" cy="468750"/>
          </a:xfrm>
        </p:grpSpPr>
        <p:pic>
          <p:nvPicPr>
            <p:cNvPr id="140" name="グラフィックス 139" descr="ユーザー 枠線">
              <a:extLst>
                <a:ext uri="{FF2B5EF4-FFF2-40B4-BE49-F238E27FC236}">
                  <a16:creationId xmlns:a16="http://schemas.microsoft.com/office/drawing/2014/main" id="{7C42FA79-5F54-16E5-2B0C-FFA094A6B84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141" name="四角形: 角を丸くする 140">
              <a:extLst>
                <a:ext uri="{FF2B5EF4-FFF2-40B4-BE49-F238E27FC236}">
                  <a16:creationId xmlns:a16="http://schemas.microsoft.com/office/drawing/2014/main" id="{17324FB7-B6A0-6B8A-4EF3-21A36D391A38}"/>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en-US" altLang="ja-JP" sz="500" b="1" dirty="0">
                  <a:solidFill>
                    <a:srgbClr val="000000"/>
                  </a:solidFill>
                  <a:latin typeface="+mn-ea"/>
                </a:rPr>
                <a:t>(</a:t>
              </a:r>
              <a:r>
                <a:rPr kumimoji="1" lang="ja-JP" altLang="en-US" sz="500" b="1" dirty="0">
                  <a:solidFill>
                    <a:srgbClr val="000000"/>
                  </a:solidFill>
                  <a:latin typeface="+mn-ea"/>
                </a:rPr>
                <a:t>必要に応じて</a:t>
              </a:r>
              <a:r>
                <a:rPr kumimoji="1" lang="en-US" altLang="ja-JP" sz="500" b="1" dirty="0">
                  <a:solidFill>
                    <a:srgbClr val="000000"/>
                  </a:solidFill>
                  <a:latin typeface="+mn-ea"/>
                </a:rPr>
                <a:t>)</a:t>
              </a:r>
            </a:p>
            <a:p>
              <a:pPr algn="ctr"/>
              <a:r>
                <a:rPr kumimoji="1" lang="ja-JP" altLang="en-US" sz="500" b="1" dirty="0">
                  <a:solidFill>
                    <a:srgbClr val="000000"/>
                  </a:solidFill>
                  <a:latin typeface="+mn-ea"/>
                </a:rPr>
                <a:t>納入書発行</a:t>
              </a:r>
              <a:endParaRPr kumimoji="1" lang="en-US" altLang="ja-JP" sz="500" b="1" dirty="0">
                <a:solidFill>
                  <a:srgbClr val="000000"/>
                </a:solidFill>
                <a:latin typeface="+mn-ea"/>
              </a:endParaRPr>
            </a:p>
          </p:txBody>
        </p:sp>
      </p:grpSp>
      <p:cxnSp>
        <p:nvCxnSpPr>
          <p:cNvPr id="127" name="直線矢印コネクタ 126">
            <a:extLst>
              <a:ext uri="{FF2B5EF4-FFF2-40B4-BE49-F238E27FC236}">
                <a16:creationId xmlns:a16="http://schemas.microsoft.com/office/drawing/2014/main" id="{F9452CA6-155D-13C1-8938-A4006FC02F5F}"/>
              </a:ext>
            </a:extLst>
          </p:cNvPr>
          <p:cNvCxnSpPr>
            <a:cxnSpLocks/>
            <a:stCxn id="137" idx="1"/>
            <a:endCxn id="141" idx="2"/>
          </p:cNvCxnSpPr>
          <p:nvPr/>
        </p:nvCxnSpPr>
        <p:spPr>
          <a:xfrm flipH="1" flipV="1">
            <a:off x="7108550" y="3588275"/>
            <a:ext cx="1299" cy="144937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29" name="直線矢印コネクタ 128">
            <a:extLst>
              <a:ext uri="{FF2B5EF4-FFF2-40B4-BE49-F238E27FC236}">
                <a16:creationId xmlns:a16="http://schemas.microsoft.com/office/drawing/2014/main" id="{B20D33C2-0E8B-9E6B-F94B-FFFD788AEBE6}"/>
              </a:ext>
            </a:extLst>
          </p:cNvPr>
          <p:cNvCxnSpPr>
            <a:cxnSpLocks/>
            <a:stCxn id="41" idx="2"/>
            <a:endCxn id="141" idx="1"/>
          </p:cNvCxnSpPr>
          <p:nvPr/>
        </p:nvCxnSpPr>
        <p:spPr>
          <a:xfrm rot="16200000" flipH="1">
            <a:off x="6295376" y="2838667"/>
            <a:ext cx="724287" cy="30617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4F456C46-93B8-6EBD-885C-4A69B022CED8}"/>
              </a:ext>
            </a:extLst>
          </p:cNvPr>
          <p:cNvGrpSpPr/>
          <p:nvPr/>
        </p:nvGrpSpPr>
        <p:grpSpPr>
          <a:xfrm>
            <a:off x="6820732" y="5037650"/>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74C7F53C-A863-DFCE-9403-D6C4F45DFE6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38" name="円弧 137">
              <a:extLst>
                <a:ext uri="{FF2B5EF4-FFF2-40B4-BE49-F238E27FC236}">
                  <a16:creationId xmlns:a16="http://schemas.microsoft.com/office/drawing/2014/main" id="{27C8D35F-ED0F-B6F5-43B3-82232374F60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59386BE3-2384-C196-E1E5-5213344D6F2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85" name="グループ化 84">
            <a:extLst>
              <a:ext uri="{FF2B5EF4-FFF2-40B4-BE49-F238E27FC236}">
                <a16:creationId xmlns:a16="http://schemas.microsoft.com/office/drawing/2014/main" id="{35CDEDEE-5696-3DB8-2B8F-20BCA0A0457F}"/>
              </a:ext>
            </a:extLst>
          </p:cNvPr>
          <p:cNvGrpSpPr/>
          <p:nvPr/>
        </p:nvGrpSpPr>
        <p:grpSpPr>
          <a:xfrm>
            <a:off x="7367551" y="5350972"/>
            <a:ext cx="744115" cy="404654"/>
            <a:chOff x="6981282" y="4526781"/>
            <a:chExt cx="744115" cy="404654"/>
          </a:xfrm>
        </p:grpSpPr>
        <p:cxnSp>
          <p:nvCxnSpPr>
            <p:cNvPr id="130" name="直線矢印コネクタ 129">
              <a:extLst>
                <a:ext uri="{FF2B5EF4-FFF2-40B4-BE49-F238E27FC236}">
                  <a16:creationId xmlns:a16="http://schemas.microsoft.com/office/drawing/2014/main" id="{BC160657-A2EB-2B2E-0E65-16EF65BCD149}"/>
                </a:ext>
              </a:extLst>
            </p:cNvPr>
            <p:cNvCxnSpPr>
              <a:cxnSpLocks/>
            </p:cNvCxnSpPr>
            <p:nvPr/>
          </p:nvCxnSpPr>
          <p:spPr>
            <a:xfrm>
              <a:off x="6981282" y="452678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D237E377-629A-D2A4-5FE6-371CBF8CC1B8}"/>
                </a:ext>
              </a:extLst>
            </p:cNvPr>
            <p:cNvGrpSpPr/>
            <p:nvPr/>
          </p:nvGrpSpPr>
          <p:grpSpPr>
            <a:xfrm>
              <a:off x="7103902" y="4632667"/>
              <a:ext cx="69614" cy="298768"/>
              <a:chOff x="2439407" y="2962964"/>
              <a:chExt cx="69614" cy="428983"/>
            </a:xfrm>
          </p:grpSpPr>
          <p:cxnSp>
            <p:nvCxnSpPr>
              <p:cNvPr id="134" name="直線コネクタ 133">
                <a:extLst>
                  <a:ext uri="{FF2B5EF4-FFF2-40B4-BE49-F238E27FC236}">
                    <a16:creationId xmlns:a16="http://schemas.microsoft.com/office/drawing/2014/main" id="{69EAE926-707E-1540-C4A9-A2776AF4B37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8950288A-34A7-956B-5A40-8AB0EA7D9D7D}"/>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6" name="直線コネクタ 135">
                <a:extLst>
                  <a:ext uri="{FF2B5EF4-FFF2-40B4-BE49-F238E27FC236}">
                    <a16:creationId xmlns:a16="http://schemas.microsoft.com/office/drawing/2014/main" id="{23E45236-F748-2A46-AFDF-06B06B31B7F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3" name="正方形/長方形 132">
              <a:extLst>
                <a:ext uri="{FF2B5EF4-FFF2-40B4-BE49-F238E27FC236}">
                  <a16:creationId xmlns:a16="http://schemas.microsoft.com/office/drawing/2014/main" id="{AAF69EF6-15FF-54EA-D503-014DFFDAB7BF}"/>
                </a:ext>
              </a:extLst>
            </p:cNvPr>
            <p:cNvSpPr/>
            <p:nvPr/>
          </p:nvSpPr>
          <p:spPr>
            <a:xfrm>
              <a:off x="7103772" y="464016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56" name="グループ化 55">
            <a:extLst>
              <a:ext uri="{FF2B5EF4-FFF2-40B4-BE49-F238E27FC236}">
                <a16:creationId xmlns:a16="http://schemas.microsoft.com/office/drawing/2014/main" id="{9CBCCD6B-3990-DEE2-8CC2-0BE82A05FC0E}"/>
              </a:ext>
            </a:extLst>
          </p:cNvPr>
          <p:cNvGrpSpPr/>
          <p:nvPr/>
        </p:nvGrpSpPr>
        <p:grpSpPr>
          <a:xfrm rot="16200000">
            <a:off x="7850666" y="1869421"/>
            <a:ext cx="907998" cy="47531"/>
            <a:chOff x="8103082" y="5736987"/>
            <a:chExt cx="907998" cy="47531"/>
          </a:xfrm>
        </p:grpSpPr>
        <p:cxnSp>
          <p:nvCxnSpPr>
            <p:cNvPr id="57" name="直線矢印コネクタ 56">
              <a:extLst>
                <a:ext uri="{FF2B5EF4-FFF2-40B4-BE49-F238E27FC236}">
                  <a16:creationId xmlns:a16="http://schemas.microsoft.com/office/drawing/2014/main" id="{1F023234-C1A9-FFC4-B564-8C541CA56D65}"/>
                </a:ext>
              </a:extLst>
            </p:cNvPr>
            <p:cNvCxnSpPr>
              <a:cxnSpLocks/>
              <a:stCxn id="58" idx="6"/>
              <a:endCxn id="59" idx="0"/>
            </p:cNvCxnSpPr>
            <p:nvPr/>
          </p:nvCxnSpPr>
          <p:spPr>
            <a:xfrm rot="5400000" flipH="1" flipV="1">
              <a:off x="8580845" y="5330519"/>
              <a:ext cx="3" cy="860466"/>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A05D27A6-4C44-8347-11D3-602A03F71425}"/>
                </a:ext>
              </a:extLst>
            </p:cNvPr>
            <p:cNvSpPr/>
            <p:nvPr/>
          </p:nvSpPr>
          <p:spPr>
            <a:xfrm>
              <a:off x="8103082" y="5736987"/>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A76137D6-F3FE-7888-BFE0-318E8785FF34}"/>
                </a:ext>
              </a:extLst>
            </p:cNvPr>
            <p:cNvSpPr/>
            <p:nvPr/>
          </p:nvSpPr>
          <p:spPr>
            <a:xfrm rot="5400000">
              <a:off x="8951832" y="572481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51" name="正方形/長方形 150">
            <a:extLst>
              <a:ext uri="{FF2B5EF4-FFF2-40B4-BE49-F238E27FC236}">
                <a16:creationId xmlns:a16="http://schemas.microsoft.com/office/drawing/2014/main" id="{27179C13-774A-41E6-BA1A-713AD34FECF2}"/>
              </a:ext>
            </a:extLst>
          </p:cNvPr>
          <p:cNvSpPr/>
          <p:nvPr/>
        </p:nvSpPr>
        <p:spPr>
          <a:xfrm>
            <a:off x="7919355" y="1977192"/>
            <a:ext cx="770609"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通知</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電子</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
        <p:nvSpPr>
          <p:cNvPr id="159" name="正方形/長方形 158">
            <a:extLst>
              <a:ext uri="{FF2B5EF4-FFF2-40B4-BE49-F238E27FC236}">
                <a16:creationId xmlns:a16="http://schemas.microsoft.com/office/drawing/2014/main" id="{77F7A4D2-23D5-1D4E-C6F1-0D724F4F057E}"/>
              </a:ext>
            </a:extLst>
          </p:cNvPr>
          <p:cNvSpPr/>
          <p:nvPr/>
        </p:nvSpPr>
        <p:spPr>
          <a:xfrm>
            <a:off x="6758568" y="5848350"/>
            <a:ext cx="2053792" cy="60449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mn-ea"/>
              </a:rPr>
              <a:t>【</a:t>
            </a:r>
            <a:r>
              <a:rPr kumimoji="1" lang="ja-JP" altLang="en-US" sz="500" b="1" dirty="0">
                <a:solidFill>
                  <a:srgbClr val="000000"/>
                </a:solidFill>
                <a:latin typeface="+mn-ea"/>
              </a:rPr>
              <a:t>コメント</a:t>
            </a:r>
            <a:r>
              <a:rPr kumimoji="1" lang="en-US" altLang="ja-JP" sz="500" b="1" dirty="0">
                <a:solidFill>
                  <a:srgbClr val="000000"/>
                </a:solidFill>
                <a:latin typeface="+mn-ea"/>
              </a:rPr>
              <a:t>】</a:t>
            </a:r>
            <a:r>
              <a:rPr kumimoji="1" lang="ja-JP" altLang="en-US" sz="500" b="1" dirty="0">
                <a:solidFill>
                  <a:srgbClr val="000000"/>
                </a:solidFill>
                <a:latin typeface="+mn-ea"/>
              </a:rPr>
              <a:t>該当する機能要件</a:t>
            </a:r>
            <a:endParaRPr kumimoji="1" lang="en-US" altLang="ja-JP" sz="500" b="1" dirty="0">
              <a:solidFill>
                <a:srgbClr val="000000"/>
              </a:solidFill>
              <a:latin typeface="+mn-ea"/>
            </a:endParaRPr>
          </a:p>
          <a:p>
            <a:r>
              <a:rPr kumimoji="1" lang="ja-JP" altLang="en-US" sz="500" b="1" dirty="0">
                <a:solidFill>
                  <a:srgbClr val="000000"/>
                </a:solidFill>
                <a:latin typeface="+mn-ea"/>
              </a:rPr>
              <a:t>①</a:t>
            </a:r>
            <a:r>
              <a:rPr kumimoji="1" lang="en-US" altLang="ja-JP" sz="500" b="1" dirty="0">
                <a:solidFill>
                  <a:srgbClr val="000000"/>
                </a:solidFill>
                <a:latin typeface="+mn-ea"/>
              </a:rPr>
              <a:t>4.1.1</a:t>
            </a:r>
            <a:r>
              <a:rPr kumimoji="1" lang="ja-JP" altLang="en-US" sz="500" b="1" dirty="0">
                <a:solidFill>
                  <a:srgbClr val="000000"/>
                </a:solidFill>
                <a:latin typeface="+mn-ea"/>
              </a:rPr>
              <a:t>～</a:t>
            </a:r>
            <a:r>
              <a:rPr kumimoji="1" lang="en-US" altLang="ja-JP" sz="500" b="1" dirty="0">
                <a:solidFill>
                  <a:srgbClr val="000000"/>
                </a:solidFill>
                <a:latin typeface="+mn-ea"/>
              </a:rPr>
              <a:t>4.1.8</a:t>
            </a:r>
            <a:r>
              <a:rPr kumimoji="1" lang="ja-JP" altLang="en-US" sz="500" b="1" dirty="0">
                <a:solidFill>
                  <a:srgbClr val="000000"/>
                </a:solidFill>
                <a:latin typeface="+mn-ea"/>
              </a:rPr>
              <a:t>　特別徴収税額決定・変更通知書発行</a:t>
            </a:r>
          </a:p>
          <a:p>
            <a:r>
              <a:rPr kumimoji="1" lang="ja-JP" altLang="en-US" sz="500" b="1" dirty="0">
                <a:solidFill>
                  <a:srgbClr val="000000"/>
                </a:solidFill>
                <a:latin typeface="+mn-ea"/>
              </a:rPr>
              <a:t>②</a:t>
            </a:r>
            <a:r>
              <a:rPr kumimoji="1" lang="en-US" altLang="ja-JP" sz="500" b="1" dirty="0">
                <a:solidFill>
                  <a:srgbClr val="000000"/>
                </a:solidFill>
                <a:latin typeface="+mn-ea"/>
              </a:rPr>
              <a:t>4.1.9</a:t>
            </a:r>
            <a:r>
              <a:rPr kumimoji="1" lang="ja-JP" altLang="en-US" sz="500" b="1" dirty="0">
                <a:solidFill>
                  <a:srgbClr val="000000"/>
                </a:solidFill>
                <a:latin typeface="+mn-ea"/>
              </a:rPr>
              <a:t>～</a:t>
            </a:r>
            <a:r>
              <a:rPr kumimoji="1" lang="en-US" altLang="ja-JP" sz="500" b="1" dirty="0">
                <a:solidFill>
                  <a:srgbClr val="000000"/>
                </a:solidFill>
                <a:latin typeface="+mn-ea"/>
              </a:rPr>
              <a:t>4.1.18</a:t>
            </a:r>
            <a:r>
              <a:rPr kumimoji="1" lang="ja-JP" altLang="en-US" sz="500" b="1" dirty="0">
                <a:solidFill>
                  <a:srgbClr val="000000"/>
                </a:solidFill>
                <a:latin typeface="+mn-ea"/>
              </a:rPr>
              <a:t>　特別徴収納入書発行</a:t>
            </a:r>
          </a:p>
          <a:p>
            <a:r>
              <a:rPr kumimoji="1" lang="ja-JP" altLang="en-US" sz="500" b="1" dirty="0">
                <a:solidFill>
                  <a:srgbClr val="000000"/>
                </a:solidFill>
                <a:latin typeface="+mn-ea"/>
              </a:rPr>
              <a:t>③</a:t>
            </a:r>
            <a:r>
              <a:rPr kumimoji="1" lang="en-US" altLang="ja-JP" sz="500" b="1" dirty="0">
                <a:solidFill>
                  <a:srgbClr val="000000"/>
                </a:solidFill>
                <a:latin typeface="+mn-ea"/>
              </a:rPr>
              <a:t>4.1.20</a:t>
            </a:r>
            <a:r>
              <a:rPr kumimoji="1" lang="ja-JP" altLang="en-US" sz="500" b="1" dirty="0">
                <a:solidFill>
                  <a:srgbClr val="000000"/>
                </a:solidFill>
                <a:latin typeface="+mn-ea"/>
              </a:rPr>
              <a:t>　電子データ通知作成</a:t>
            </a:r>
            <a:r>
              <a:rPr kumimoji="1" lang="en-US" altLang="ja-JP" sz="500" b="1" dirty="0">
                <a:solidFill>
                  <a:srgbClr val="000000"/>
                </a:solidFill>
                <a:latin typeface="+mn-ea"/>
              </a:rPr>
              <a:t>(</a:t>
            </a:r>
            <a:r>
              <a:rPr kumimoji="1" lang="en-US" altLang="ja-JP" sz="500" b="1" dirty="0" err="1">
                <a:solidFill>
                  <a:srgbClr val="000000"/>
                </a:solidFill>
                <a:latin typeface="+mn-ea"/>
              </a:rPr>
              <a:t>eLTAX</a:t>
            </a:r>
            <a:r>
              <a:rPr kumimoji="1" lang="ja-JP" altLang="en-US" sz="500" b="1" dirty="0">
                <a:solidFill>
                  <a:srgbClr val="000000"/>
                </a:solidFill>
                <a:latin typeface="+mn-ea"/>
              </a:rPr>
              <a:t>連携用</a:t>
            </a:r>
            <a:r>
              <a:rPr kumimoji="1" lang="en-US" altLang="ja-JP" sz="500" b="1" dirty="0">
                <a:solidFill>
                  <a:srgbClr val="000000"/>
                </a:solidFill>
                <a:latin typeface="+mn-ea"/>
              </a:rPr>
              <a:t>)</a:t>
            </a:r>
          </a:p>
          <a:p>
            <a:endParaRPr kumimoji="1" lang="ja-JP" altLang="en-US" sz="500" b="1" dirty="0">
              <a:solidFill>
                <a:schemeClr val="tx1"/>
              </a:solidFill>
              <a:latin typeface="+mn-ea"/>
            </a:endParaRPr>
          </a:p>
        </p:txBody>
      </p:sp>
      <p:grpSp>
        <p:nvGrpSpPr>
          <p:cNvPr id="105" name="グループ化 104">
            <a:extLst>
              <a:ext uri="{FF2B5EF4-FFF2-40B4-BE49-F238E27FC236}">
                <a16:creationId xmlns:a16="http://schemas.microsoft.com/office/drawing/2014/main" id="{23B430CA-C4DC-37AA-1EB2-B4CE9B033BFF}"/>
              </a:ext>
            </a:extLst>
          </p:cNvPr>
          <p:cNvGrpSpPr/>
          <p:nvPr/>
        </p:nvGrpSpPr>
        <p:grpSpPr>
          <a:xfrm>
            <a:off x="3304436" y="3177073"/>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6C311184-85B7-1C78-0D37-4BDC4DD58C0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171ED761-A11C-E58C-56AC-79E79FFE533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通知データ登録</a:t>
              </a:r>
              <a:endParaRPr kumimoji="1" lang="en-US" altLang="ja-JP" sz="500" b="1" dirty="0">
                <a:solidFill>
                  <a:srgbClr val="000000"/>
                </a:solidFill>
                <a:latin typeface="+mn-ea"/>
              </a:endParaRPr>
            </a:p>
          </p:txBody>
        </p:sp>
      </p:grpSp>
      <p:cxnSp>
        <p:nvCxnSpPr>
          <p:cNvPr id="108" name="直線矢印コネクタ 107">
            <a:extLst>
              <a:ext uri="{FF2B5EF4-FFF2-40B4-BE49-F238E27FC236}">
                <a16:creationId xmlns:a16="http://schemas.microsoft.com/office/drawing/2014/main" id="{F3A87D3E-C402-7C5D-081F-049E0B3E72DF}"/>
              </a:ext>
            </a:extLst>
          </p:cNvPr>
          <p:cNvCxnSpPr>
            <a:cxnSpLocks/>
            <a:stCxn id="73" idx="2"/>
            <a:endCxn id="198" idx="1"/>
          </p:cNvCxnSpPr>
          <p:nvPr/>
        </p:nvCxnSpPr>
        <p:spPr>
          <a:xfrm>
            <a:off x="4762269" y="2726985"/>
            <a:ext cx="1299" cy="23106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8A3D0777-DBFD-3261-3839-72EA632F3027}"/>
              </a:ext>
            </a:extLst>
          </p:cNvPr>
          <p:cNvGrpSpPr/>
          <p:nvPr/>
        </p:nvGrpSpPr>
        <p:grpSpPr>
          <a:xfrm>
            <a:off x="3314560" y="5037650"/>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96795499-A3A0-BD8D-CEDC-0EBD5D07C1A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en-US" altLang="ja-JP" sz="500" b="1" dirty="0" err="1">
                  <a:solidFill>
                    <a:srgbClr val="000000"/>
                  </a:solidFill>
                  <a:latin typeface="+mn-ea"/>
                </a:rPr>
                <a:t>eLTAX</a:t>
              </a:r>
              <a:r>
                <a:rPr kumimoji="1" lang="ja-JP" altLang="en-US" sz="500" b="1" dirty="0">
                  <a:solidFill>
                    <a:srgbClr val="000000"/>
                  </a:solidFill>
                  <a:latin typeface="+mn-ea"/>
                </a:rPr>
                <a:t>審査</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19" name="円弧 118">
              <a:extLst>
                <a:ext uri="{FF2B5EF4-FFF2-40B4-BE49-F238E27FC236}">
                  <a16:creationId xmlns:a16="http://schemas.microsoft.com/office/drawing/2014/main" id="{3A798C5B-01A7-96EE-6CFE-498375E74C8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2175BAB5-49A8-4253-524A-E9B2CFBBAD0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2" name="グループ化 41">
            <a:extLst>
              <a:ext uri="{FF2B5EF4-FFF2-40B4-BE49-F238E27FC236}">
                <a16:creationId xmlns:a16="http://schemas.microsoft.com/office/drawing/2014/main" id="{7EBA67C9-9A71-BC4E-EEFE-851AA57478C2}"/>
              </a:ext>
            </a:extLst>
          </p:cNvPr>
          <p:cNvGrpSpPr/>
          <p:nvPr/>
        </p:nvGrpSpPr>
        <p:grpSpPr>
          <a:xfrm>
            <a:off x="4464327" y="2258235"/>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F822C678-DAEF-D01C-ADA3-C7C3E3DE0CD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0EFBB0E5-8E06-75B0-AFAA-61ECB59496F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税額決定・通知書</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発行電子データ作成</a:t>
              </a:r>
            </a:p>
          </p:txBody>
        </p:sp>
      </p:grpSp>
      <p:cxnSp>
        <p:nvCxnSpPr>
          <p:cNvPr id="47" name="直線矢印コネクタ 46">
            <a:extLst>
              <a:ext uri="{FF2B5EF4-FFF2-40B4-BE49-F238E27FC236}">
                <a16:creationId xmlns:a16="http://schemas.microsoft.com/office/drawing/2014/main" id="{9B5CA069-E1AF-1DCC-0135-FF8CB85A0ACF}"/>
              </a:ext>
            </a:extLst>
          </p:cNvPr>
          <p:cNvCxnSpPr>
            <a:cxnSpLocks/>
            <a:stCxn id="69" idx="1"/>
            <a:endCxn id="49" idx="2"/>
          </p:cNvCxnSpPr>
          <p:nvPr/>
        </p:nvCxnSpPr>
        <p:spPr>
          <a:xfrm flipH="1" flipV="1">
            <a:off x="5723306" y="4052193"/>
            <a:ext cx="1299" cy="98545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D11A4F19-B376-2B0E-28BE-703D389CE418}"/>
              </a:ext>
            </a:extLst>
          </p:cNvPr>
          <p:cNvGrpSpPr/>
          <p:nvPr/>
        </p:nvGrpSpPr>
        <p:grpSpPr>
          <a:xfrm>
            <a:off x="5435488" y="5037650"/>
            <a:ext cx="575637" cy="451948"/>
            <a:chOff x="5274238" y="5435536"/>
            <a:chExt cx="439201" cy="345439"/>
          </a:xfrm>
        </p:grpSpPr>
        <p:sp>
          <p:nvSpPr>
            <p:cNvPr id="69" name="フローチャート: 磁気ディスク 68">
              <a:extLst>
                <a:ext uri="{FF2B5EF4-FFF2-40B4-BE49-F238E27FC236}">
                  <a16:creationId xmlns:a16="http://schemas.microsoft.com/office/drawing/2014/main" id="{6C738CFE-44A8-8ED5-8946-997B9A3D248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70" name="円弧 69">
              <a:extLst>
                <a:ext uri="{FF2B5EF4-FFF2-40B4-BE49-F238E27FC236}">
                  <a16:creationId xmlns:a16="http://schemas.microsoft.com/office/drawing/2014/main" id="{1CC0F07A-7E08-13C7-2541-E5B0E8C3121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7485EA39-2175-BF43-9286-8DC4963A751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grpSp>
        <p:nvGrpSpPr>
          <p:cNvPr id="297" name="グループ化 296">
            <a:extLst>
              <a:ext uri="{FF2B5EF4-FFF2-40B4-BE49-F238E27FC236}">
                <a16:creationId xmlns:a16="http://schemas.microsoft.com/office/drawing/2014/main" id="{D3664685-4F73-E71D-40EB-E2BB761E7325}"/>
              </a:ext>
            </a:extLst>
          </p:cNvPr>
          <p:cNvGrpSpPr/>
          <p:nvPr/>
        </p:nvGrpSpPr>
        <p:grpSpPr>
          <a:xfrm>
            <a:off x="5861521" y="5425016"/>
            <a:ext cx="752658" cy="404654"/>
            <a:chOff x="5549538" y="5066857"/>
            <a:chExt cx="752658" cy="404654"/>
          </a:xfrm>
        </p:grpSpPr>
        <p:cxnSp>
          <p:nvCxnSpPr>
            <p:cNvPr id="54" name="直線矢印コネクタ 53">
              <a:extLst>
                <a:ext uri="{FF2B5EF4-FFF2-40B4-BE49-F238E27FC236}">
                  <a16:creationId xmlns:a16="http://schemas.microsoft.com/office/drawing/2014/main" id="{F58172AB-77D3-235D-C78F-06C04C797BA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07214EAB-CB84-756C-BE12-7C13FBAE69E9}"/>
                </a:ext>
              </a:extLst>
            </p:cNvPr>
            <p:cNvGrpSpPr/>
            <p:nvPr/>
          </p:nvGrpSpPr>
          <p:grpSpPr>
            <a:xfrm>
              <a:off x="5672158" y="5172743"/>
              <a:ext cx="69614" cy="298768"/>
              <a:chOff x="2439407" y="2962964"/>
              <a:chExt cx="69614" cy="428983"/>
            </a:xfrm>
          </p:grpSpPr>
          <p:cxnSp>
            <p:nvCxnSpPr>
              <p:cNvPr id="66" name="直線コネクタ 65">
                <a:extLst>
                  <a:ext uri="{FF2B5EF4-FFF2-40B4-BE49-F238E27FC236}">
                    <a16:creationId xmlns:a16="http://schemas.microsoft.com/office/drawing/2014/main" id="{E3425F71-C7C5-804F-F82A-DBDE30B2EF1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4DE09C35-6F1D-381C-02B0-055607F2587F}"/>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8" name="直線コネクタ 67">
                <a:extLst>
                  <a:ext uri="{FF2B5EF4-FFF2-40B4-BE49-F238E27FC236}">
                    <a16:creationId xmlns:a16="http://schemas.microsoft.com/office/drawing/2014/main" id="{7AE9C236-81A7-C45F-9F03-F59BEA67EB3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5" name="正方形/長方形 64">
              <a:extLst>
                <a:ext uri="{FF2B5EF4-FFF2-40B4-BE49-F238E27FC236}">
                  <a16:creationId xmlns:a16="http://schemas.microsoft.com/office/drawing/2014/main" id="{C8E8426E-2379-6214-DF58-44C7C5F42B3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58" name="直線矢印コネクタ 157">
            <a:extLst>
              <a:ext uri="{FF2B5EF4-FFF2-40B4-BE49-F238E27FC236}">
                <a16:creationId xmlns:a16="http://schemas.microsoft.com/office/drawing/2014/main" id="{4610473A-3976-306C-59A2-FE2204EF0546}"/>
              </a:ext>
            </a:extLst>
          </p:cNvPr>
          <p:cNvCxnSpPr>
            <a:cxnSpLocks/>
            <a:stCxn id="2" idx="6"/>
            <a:endCxn id="5" idx="1"/>
          </p:cNvCxnSpPr>
          <p:nvPr/>
        </p:nvCxnSpPr>
        <p:spPr>
          <a:xfrm>
            <a:off x="1296203" y="2492610"/>
            <a:ext cx="4807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3" name="直線矢印コネクタ 172">
            <a:extLst>
              <a:ext uri="{FF2B5EF4-FFF2-40B4-BE49-F238E27FC236}">
                <a16:creationId xmlns:a16="http://schemas.microsoft.com/office/drawing/2014/main" id="{49DBE155-8F24-0C76-BE18-03D9CD983368}"/>
              </a:ext>
            </a:extLst>
          </p:cNvPr>
          <p:cNvCxnSpPr>
            <a:cxnSpLocks/>
            <a:stCxn id="5" idx="3"/>
            <a:endCxn id="22" idx="1"/>
          </p:cNvCxnSpPr>
          <p:nvPr/>
        </p:nvCxnSpPr>
        <p:spPr>
          <a:xfrm>
            <a:off x="2120917" y="2492610"/>
            <a:ext cx="73861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82" name="正方形/長方形 181">
            <a:extLst>
              <a:ext uri="{FF2B5EF4-FFF2-40B4-BE49-F238E27FC236}">
                <a16:creationId xmlns:a16="http://schemas.microsoft.com/office/drawing/2014/main" id="{EB3C938F-536E-72B5-8090-ECEBE9E57B8B}"/>
              </a:ext>
            </a:extLst>
          </p:cNvPr>
          <p:cNvSpPr/>
          <p:nvPr/>
        </p:nvSpPr>
        <p:spPr>
          <a:xfrm>
            <a:off x="1498160" y="2124877"/>
            <a:ext cx="901542"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電子媒体か紙媒体か</a:t>
            </a:r>
          </a:p>
        </p:txBody>
      </p:sp>
      <p:sp>
        <p:nvSpPr>
          <p:cNvPr id="183" name="正方形/長方形 182">
            <a:extLst>
              <a:ext uri="{FF2B5EF4-FFF2-40B4-BE49-F238E27FC236}">
                <a16:creationId xmlns:a16="http://schemas.microsoft.com/office/drawing/2014/main" id="{EA079E59-428B-A45B-F8DE-8BE2D1310563}"/>
              </a:ext>
            </a:extLst>
          </p:cNvPr>
          <p:cNvSpPr/>
          <p:nvPr/>
        </p:nvSpPr>
        <p:spPr>
          <a:xfrm>
            <a:off x="2142696" y="2384388"/>
            <a:ext cx="54775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電子媒体</a:t>
            </a:r>
          </a:p>
        </p:txBody>
      </p:sp>
      <p:grpSp>
        <p:nvGrpSpPr>
          <p:cNvPr id="191" name="グループ化 190">
            <a:extLst>
              <a:ext uri="{FF2B5EF4-FFF2-40B4-BE49-F238E27FC236}">
                <a16:creationId xmlns:a16="http://schemas.microsoft.com/office/drawing/2014/main" id="{E16ADEDF-3474-CF22-F898-18D2A62FA69D}"/>
              </a:ext>
            </a:extLst>
          </p:cNvPr>
          <p:cNvGrpSpPr/>
          <p:nvPr/>
        </p:nvGrpSpPr>
        <p:grpSpPr>
          <a:xfrm>
            <a:off x="4474451" y="5037650"/>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A31992A0-AD16-00EB-5AFB-30A544FF9AA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99" name="円弧 198">
              <a:extLst>
                <a:ext uri="{FF2B5EF4-FFF2-40B4-BE49-F238E27FC236}">
                  <a16:creationId xmlns:a16="http://schemas.microsoft.com/office/drawing/2014/main" id="{D5CA5475-A2A0-E2C0-D5AC-FD8B55F4D40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97FB9139-1235-C4F4-B837-ED7487A6D10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14676684-F445-034A-6307-5A435768387F}"/>
              </a:ext>
            </a:extLst>
          </p:cNvPr>
          <p:cNvGrpSpPr/>
          <p:nvPr/>
        </p:nvGrpSpPr>
        <p:grpSpPr>
          <a:xfrm>
            <a:off x="4905683" y="5425016"/>
            <a:ext cx="752658" cy="404654"/>
            <a:chOff x="4488244" y="5206471"/>
            <a:chExt cx="752658" cy="404654"/>
          </a:xfrm>
        </p:grpSpPr>
        <p:cxnSp>
          <p:nvCxnSpPr>
            <p:cNvPr id="192" name="直線矢印コネクタ 191">
              <a:extLst>
                <a:ext uri="{FF2B5EF4-FFF2-40B4-BE49-F238E27FC236}">
                  <a16:creationId xmlns:a16="http://schemas.microsoft.com/office/drawing/2014/main" id="{40E2C7C8-A537-3C60-9A42-96334A18D8A9}"/>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F532CA29-9BAC-D691-513B-EDA928EE0511}"/>
                </a:ext>
              </a:extLst>
            </p:cNvPr>
            <p:cNvGrpSpPr/>
            <p:nvPr/>
          </p:nvGrpSpPr>
          <p:grpSpPr>
            <a:xfrm>
              <a:off x="4610864" y="5312357"/>
              <a:ext cx="69614" cy="298768"/>
              <a:chOff x="2439407" y="2962964"/>
              <a:chExt cx="69614" cy="428983"/>
            </a:xfrm>
          </p:grpSpPr>
          <p:cxnSp>
            <p:nvCxnSpPr>
              <p:cNvPr id="195" name="直線コネクタ 194">
                <a:extLst>
                  <a:ext uri="{FF2B5EF4-FFF2-40B4-BE49-F238E27FC236}">
                    <a16:creationId xmlns:a16="http://schemas.microsoft.com/office/drawing/2014/main" id="{B4CE4EB6-7949-8060-833E-2533171DBF9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9C204A03-00F0-4321-3DF8-7DEFEB4C2A21}"/>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6D341C77-5DB4-312D-AE2D-EAE7EFB3D42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D712394D-822E-AE3D-A7CC-4D1356E4E61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cxnSp>
        <p:nvCxnSpPr>
          <p:cNvPr id="225" name="直線矢印コネクタ 224">
            <a:extLst>
              <a:ext uri="{FF2B5EF4-FFF2-40B4-BE49-F238E27FC236}">
                <a16:creationId xmlns:a16="http://schemas.microsoft.com/office/drawing/2014/main" id="{58856A1B-78B3-41BF-4E32-94812F659031}"/>
              </a:ext>
            </a:extLst>
          </p:cNvPr>
          <p:cNvCxnSpPr>
            <a:cxnSpLocks/>
            <a:stCxn id="22" idx="3"/>
            <a:endCxn id="73" idx="1"/>
          </p:cNvCxnSpPr>
          <p:nvPr/>
        </p:nvCxnSpPr>
        <p:spPr>
          <a:xfrm>
            <a:off x="3203500" y="2492610"/>
            <a:ext cx="126082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 name="グループ化 11">
            <a:extLst>
              <a:ext uri="{FF2B5EF4-FFF2-40B4-BE49-F238E27FC236}">
                <a16:creationId xmlns:a16="http://schemas.microsoft.com/office/drawing/2014/main" id="{9413180B-7A70-B897-E88F-A923A1510531}"/>
              </a:ext>
            </a:extLst>
          </p:cNvPr>
          <p:cNvGrpSpPr/>
          <p:nvPr/>
        </p:nvGrpSpPr>
        <p:grpSpPr>
          <a:xfrm>
            <a:off x="4725746" y="2723054"/>
            <a:ext cx="1021818" cy="700892"/>
            <a:chOff x="4725746" y="2723054"/>
            <a:chExt cx="1021818" cy="700892"/>
          </a:xfrm>
        </p:grpSpPr>
        <p:grpSp>
          <p:nvGrpSpPr>
            <p:cNvPr id="231" name="グループ化 230">
              <a:extLst>
                <a:ext uri="{FF2B5EF4-FFF2-40B4-BE49-F238E27FC236}">
                  <a16:creationId xmlns:a16="http://schemas.microsoft.com/office/drawing/2014/main" id="{8DB3EEC3-591C-551E-A9D7-6AC59A9F1FC8}"/>
                </a:ext>
              </a:extLst>
            </p:cNvPr>
            <p:cNvGrpSpPr/>
            <p:nvPr/>
          </p:nvGrpSpPr>
          <p:grpSpPr>
            <a:xfrm>
              <a:off x="4931752" y="2723054"/>
              <a:ext cx="461372" cy="423964"/>
              <a:chOff x="4501542" y="3513591"/>
              <a:chExt cx="461372" cy="423964"/>
            </a:xfrm>
          </p:grpSpPr>
          <p:pic>
            <p:nvPicPr>
              <p:cNvPr id="232" name="グラフィックス 231" descr="紙 枠線">
                <a:extLst>
                  <a:ext uri="{FF2B5EF4-FFF2-40B4-BE49-F238E27FC236}">
                    <a16:creationId xmlns:a16="http://schemas.microsoft.com/office/drawing/2014/main" id="{315682A0-8088-CD82-C7CE-A6AA037F03B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655574" y="3630215"/>
                <a:ext cx="307340" cy="307340"/>
              </a:xfrm>
              <a:prstGeom prst="rect">
                <a:avLst/>
              </a:prstGeom>
            </p:spPr>
          </p:pic>
          <p:cxnSp>
            <p:nvCxnSpPr>
              <p:cNvPr id="233" name="直線矢印コネクタ 36">
                <a:extLst>
                  <a:ext uri="{FF2B5EF4-FFF2-40B4-BE49-F238E27FC236}">
                    <a16:creationId xmlns:a16="http://schemas.microsoft.com/office/drawing/2014/main" id="{B2FC42F4-80D1-7A64-407F-9A6C0F58F01A}"/>
                  </a:ext>
                </a:extLst>
              </p:cNvPr>
              <p:cNvCxnSpPr>
                <a:cxnSpLocks/>
              </p:cNvCxnSpPr>
              <p:nvPr/>
            </p:nvCxnSpPr>
            <p:spPr>
              <a:xfrm rot="16200000" flipH="1">
                <a:off x="4470149" y="3544984"/>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sp>
          <p:nvSpPr>
            <p:cNvPr id="234" name="正方形/長方形 233">
              <a:extLst>
                <a:ext uri="{FF2B5EF4-FFF2-40B4-BE49-F238E27FC236}">
                  <a16:creationId xmlns:a16="http://schemas.microsoft.com/office/drawing/2014/main" id="{A047E324-0C7E-AC7E-9C59-F69E8A942345}"/>
                </a:ext>
              </a:extLst>
            </p:cNvPr>
            <p:cNvSpPr/>
            <p:nvPr/>
          </p:nvSpPr>
          <p:spPr>
            <a:xfrm>
              <a:off x="4725746" y="3141493"/>
              <a:ext cx="102181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rgbClr val="000000"/>
                  </a:solidFill>
                  <a:latin typeface="+mn-ea"/>
                </a:rPr>
                <a:t>特別徴収税額通知・</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変更通知電子データ</a:t>
              </a:r>
            </a:p>
          </p:txBody>
        </p:sp>
      </p:grpSp>
      <p:cxnSp>
        <p:nvCxnSpPr>
          <p:cNvPr id="242" name="直線矢印コネクタ 241">
            <a:extLst>
              <a:ext uri="{FF2B5EF4-FFF2-40B4-BE49-F238E27FC236}">
                <a16:creationId xmlns:a16="http://schemas.microsoft.com/office/drawing/2014/main" id="{3191A151-C491-228D-AE0B-42817E09B82B}"/>
              </a:ext>
            </a:extLst>
          </p:cNvPr>
          <p:cNvCxnSpPr>
            <a:cxnSpLocks/>
            <a:stCxn id="73" idx="3"/>
            <a:endCxn id="41" idx="1"/>
          </p:cNvCxnSpPr>
          <p:nvPr/>
        </p:nvCxnSpPr>
        <p:spPr>
          <a:xfrm>
            <a:off x="5060211" y="2492610"/>
            <a:ext cx="127223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3" name="直線矢印コネクタ 242">
            <a:extLst>
              <a:ext uri="{FF2B5EF4-FFF2-40B4-BE49-F238E27FC236}">
                <a16:creationId xmlns:a16="http://schemas.microsoft.com/office/drawing/2014/main" id="{2A08D636-A9CB-0603-C041-91857988A1ED}"/>
              </a:ext>
            </a:extLst>
          </p:cNvPr>
          <p:cNvCxnSpPr>
            <a:cxnSpLocks/>
            <a:stCxn id="41" idx="3"/>
          </p:cNvCxnSpPr>
          <p:nvPr/>
        </p:nvCxnSpPr>
        <p:spPr>
          <a:xfrm>
            <a:off x="6676415" y="2492610"/>
            <a:ext cx="146405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69" name="正方形/長方形 268">
            <a:extLst>
              <a:ext uri="{FF2B5EF4-FFF2-40B4-BE49-F238E27FC236}">
                <a16:creationId xmlns:a16="http://schemas.microsoft.com/office/drawing/2014/main" id="{7EC18437-CF06-B8A5-64CA-FCCCDB519A56}"/>
              </a:ext>
            </a:extLst>
          </p:cNvPr>
          <p:cNvSpPr/>
          <p:nvPr/>
        </p:nvSpPr>
        <p:spPr>
          <a:xfrm>
            <a:off x="5993520" y="2124877"/>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納入書の要否</a:t>
            </a:r>
          </a:p>
        </p:txBody>
      </p:sp>
      <p:sp>
        <p:nvSpPr>
          <p:cNvPr id="270" name="正方形/長方形 269">
            <a:extLst>
              <a:ext uri="{FF2B5EF4-FFF2-40B4-BE49-F238E27FC236}">
                <a16:creationId xmlns:a16="http://schemas.microsoft.com/office/drawing/2014/main" id="{7A87D095-7E6D-DFE0-DC86-B30CB414A0AC}"/>
              </a:ext>
            </a:extLst>
          </p:cNvPr>
          <p:cNvSpPr/>
          <p:nvPr/>
        </p:nvSpPr>
        <p:spPr>
          <a:xfrm>
            <a:off x="6053655" y="267171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要</a:t>
            </a:r>
          </a:p>
        </p:txBody>
      </p:sp>
      <p:sp>
        <p:nvSpPr>
          <p:cNvPr id="2" name="楕円 1">
            <a:extLst>
              <a:ext uri="{FF2B5EF4-FFF2-40B4-BE49-F238E27FC236}">
                <a16:creationId xmlns:a16="http://schemas.microsoft.com/office/drawing/2014/main" id="{08CA3996-7C1E-064C-1F90-CFCEA3FCE249}"/>
              </a:ext>
            </a:extLst>
          </p:cNvPr>
          <p:cNvSpPr/>
          <p:nvPr/>
        </p:nvSpPr>
        <p:spPr>
          <a:xfrm>
            <a:off x="990203" y="2339610"/>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 name="正方形/長方形 28">
            <a:extLst>
              <a:ext uri="{FF2B5EF4-FFF2-40B4-BE49-F238E27FC236}">
                <a16:creationId xmlns:a16="http://schemas.microsoft.com/office/drawing/2014/main" id="{919BB497-44D3-917B-9FE4-F17D02526B2D}"/>
              </a:ext>
            </a:extLst>
          </p:cNvPr>
          <p:cNvSpPr/>
          <p:nvPr/>
        </p:nvSpPr>
        <p:spPr>
          <a:xfrm>
            <a:off x="2629816" y="2124877"/>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err="1">
                <a:solidFill>
                  <a:schemeClr val="tx1"/>
                </a:solidFill>
                <a:latin typeface="+mn-ea"/>
              </a:rPr>
              <a:t>eLTAX</a:t>
            </a:r>
            <a:r>
              <a:rPr kumimoji="1" lang="ja-JP" altLang="en-US" sz="600" b="1" dirty="0">
                <a:solidFill>
                  <a:schemeClr val="tx1"/>
                </a:solidFill>
                <a:latin typeface="+mn-ea"/>
              </a:rPr>
              <a:t>経由か否か</a:t>
            </a:r>
          </a:p>
        </p:txBody>
      </p:sp>
      <p:sp>
        <p:nvSpPr>
          <p:cNvPr id="30" name="正方形/長方形 29">
            <a:extLst>
              <a:ext uri="{FF2B5EF4-FFF2-40B4-BE49-F238E27FC236}">
                <a16:creationId xmlns:a16="http://schemas.microsoft.com/office/drawing/2014/main" id="{FDFC04E1-CE0D-B49D-9548-EFFF6699AF49}"/>
              </a:ext>
            </a:extLst>
          </p:cNvPr>
          <p:cNvSpPr/>
          <p:nvPr/>
        </p:nvSpPr>
        <p:spPr>
          <a:xfrm>
            <a:off x="3226270" y="2384388"/>
            <a:ext cx="986955"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r>
              <a:rPr kumimoji="1" lang="ja-JP" altLang="en-US" sz="600" b="1" dirty="0">
                <a:solidFill>
                  <a:schemeClr val="tx1"/>
                </a:solidFill>
                <a:highlight>
                  <a:srgbClr val="FFFFFF"/>
                </a:highlight>
                <a:latin typeface="+mn-ea"/>
              </a:rPr>
              <a:t>磁器媒体用データ</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cxnSp>
        <p:nvCxnSpPr>
          <p:cNvPr id="36" name="直線矢印コネクタ 48">
            <a:extLst>
              <a:ext uri="{FF2B5EF4-FFF2-40B4-BE49-F238E27FC236}">
                <a16:creationId xmlns:a16="http://schemas.microsoft.com/office/drawing/2014/main" id="{B00352A3-C891-D559-79A7-5E017063B865}"/>
              </a:ext>
            </a:extLst>
          </p:cNvPr>
          <p:cNvCxnSpPr>
            <a:cxnSpLocks/>
            <a:stCxn id="22" idx="2"/>
            <a:endCxn id="122" idx="1"/>
          </p:cNvCxnSpPr>
          <p:nvPr/>
        </p:nvCxnSpPr>
        <p:spPr>
          <a:xfrm rot="16200000" flipH="1">
            <a:off x="2777058" y="2884069"/>
            <a:ext cx="781835" cy="272921"/>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6" name="グループ化 45">
            <a:extLst>
              <a:ext uri="{FF2B5EF4-FFF2-40B4-BE49-F238E27FC236}">
                <a16:creationId xmlns:a16="http://schemas.microsoft.com/office/drawing/2014/main" id="{B54618C0-0B83-6B25-FEF3-7A6429132C07}"/>
              </a:ext>
            </a:extLst>
          </p:cNvPr>
          <p:cNvGrpSpPr/>
          <p:nvPr/>
        </p:nvGrpSpPr>
        <p:grpSpPr>
          <a:xfrm>
            <a:off x="5425364" y="3583443"/>
            <a:ext cx="595884" cy="468750"/>
            <a:chOff x="6615900" y="3043528"/>
            <a:chExt cx="595884" cy="468750"/>
          </a:xfrm>
        </p:grpSpPr>
        <p:pic>
          <p:nvPicPr>
            <p:cNvPr id="48" name="グラフィックス 47" descr="ユーザー 枠線">
              <a:extLst>
                <a:ext uri="{FF2B5EF4-FFF2-40B4-BE49-F238E27FC236}">
                  <a16:creationId xmlns:a16="http://schemas.microsoft.com/office/drawing/2014/main" id="{9A1392C5-74A2-7146-5C19-8B9D9B3917E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49" name="四角形: 角を丸くする 48">
              <a:extLst>
                <a:ext uri="{FF2B5EF4-FFF2-40B4-BE49-F238E27FC236}">
                  <a16:creationId xmlns:a16="http://schemas.microsoft.com/office/drawing/2014/main" id="{D0C06DC2-3969-8E6F-E553-AD03A9BACC7E}"/>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税額決定通知書</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発行</a:t>
              </a:r>
              <a:endParaRPr kumimoji="1" lang="en-US" altLang="ja-JP" sz="500" b="1" dirty="0">
                <a:solidFill>
                  <a:srgbClr val="000000"/>
                </a:solidFill>
                <a:latin typeface="+mn-ea"/>
              </a:endParaRPr>
            </a:p>
          </p:txBody>
        </p:sp>
      </p:grpSp>
      <p:grpSp>
        <p:nvGrpSpPr>
          <p:cNvPr id="50" name="グループ化 49">
            <a:extLst>
              <a:ext uri="{FF2B5EF4-FFF2-40B4-BE49-F238E27FC236}">
                <a16:creationId xmlns:a16="http://schemas.microsoft.com/office/drawing/2014/main" id="{C6431829-425A-8FD7-CCD6-08045E825F88}"/>
              </a:ext>
            </a:extLst>
          </p:cNvPr>
          <p:cNvGrpSpPr/>
          <p:nvPr/>
        </p:nvGrpSpPr>
        <p:grpSpPr>
          <a:xfrm>
            <a:off x="7045768" y="3590182"/>
            <a:ext cx="664149" cy="658354"/>
            <a:chOff x="2421572" y="3274658"/>
            <a:chExt cx="664149" cy="658354"/>
          </a:xfrm>
        </p:grpSpPr>
        <p:pic>
          <p:nvPicPr>
            <p:cNvPr id="51" name="グラフィックス 50" descr="紙 枠線">
              <a:extLst>
                <a:ext uri="{FF2B5EF4-FFF2-40B4-BE49-F238E27FC236}">
                  <a16:creationId xmlns:a16="http://schemas.microsoft.com/office/drawing/2014/main" id="{B2D9D7AD-5FBA-5990-340F-4E1733C91F0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8381" y="3391282"/>
              <a:ext cx="307340" cy="307340"/>
            </a:xfrm>
            <a:prstGeom prst="rect">
              <a:avLst/>
            </a:prstGeom>
          </p:spPr>
        </p:pic>
        <p:cxnSp>
          <p:nvCxnSpPr>
            <p:cNvPr id="52" name="直線矢印コネクタ 36">
              <a:extLst>
                <a:ext uri="{FF2B5EF4-FFF2-40B4-BE49-F238E27FC236}">
                  <a16:creationId xmlns:a16="http://schemas.microsoft.com/office/drawing/2014/main" id="{CA63B1C6-AD1D-486E-75D6-A0B8414A07B7}"/>
                </a:ext>
              </a:extLst>
            </p:cNvPr>
            <p:cNvCxnSpPr>
              <a:cxnSpLocks/>
            </p:cNvCxnSpPr>
            <p:nvPr/>
          </p:nvCxnSpPr>
          <p:spPr>
            <a:xfrm rot="16200000" flipH="1">
              <a:off x="2592956"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A4556318-8566-A1C0-8B01-3ABD4A16E8D7}"/>
                </a:ext>
              </a:extLst>
            </p:cNvPr>
            <p:cNvSpPr/>
            <p:nvPr/>
          </p:nvSpPr>
          <p:spPr>
            <a:xfrm>
              <a:off x="2421572" y="3650559"/>
              <a:ext cx="61856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r>
                <a:rPr kumimoji="1" lang="ja-JP" altLang="en-US" sz="500" b="1" dirty="0">
                  <a:solidFill>
                    <a:srgbClr val="000000"/>
                  </a:solidFill>
                  <a:latin typeface="+mn-ea"/>
                </a:rPr>
                <a:t>特別徴収納入書</a:t>
              </a:r>
              <a:endParaRPr kumimoji="1" lang="en-US" altLang="ja-JP" sz="500" b="1" dirty="0">
                <a:solidFill>
                  <a:srgbClr val="000000"/>
                </a:solidFill>
                <a:latin typeface="+mn-ea"/>
              </a:endParaRPr>
            </a:p>
            <a:p>
              <a:r>
                <a:rPr kumimoji="1" lang="ja-JP" altLang="en-US" sz="500" b="1" dirty="0">
                  <a:solidFill>
                    <a:srgbClr val="000000"/>
                  </a:solidFill>
                  <a:latin typeface="+mn-ea"/>
                </a:rPr>
                <a:t>特別徴収通知書及び納入書発送者リスト</a:t>
              </a:r>
            </a:p>
          </p:txBody>
        </p:sp>
      </p:grpSp>
      <p:grpSp>
        <p:nvGrpSpPr>
          <p:cNvPr id="86" name="グループ化 85">
            <a:extLst>
              <a:ext uri="{FF2B5EF4-FFF2-40B4-BE49-F238E27FC236}">
                <a16:creationId xmlns:a16="http://schemas.microsoft.com/office/drawing/2014/main" id="{D9210CEE-195B-A775-A29E-FE0BEBF6C04D}"/>
              </a:ext>
            </a:extLst>
          </p:cNvPr>
          <p:cNvGrpSpPr/>
          <p:nvPr/>
        </p:nvGrpSpPr>
        <p:grpSpPr>
          <a:xfrm>
            <a:off x="5747564" y="4052619"/>
            <a:ext cx="618568" cy="723038"/>
            <a:chOff x="2481850" y="3274658"/>
            <a:chExt cx="618568" cy="723038"/>
          </a:xfrm>
        </p:grpSpPr>
        <p:pic>
          <p:nvPicPr>
            <p:cNvPr id="87" name="グラフィックス 86" descr="紙 枠線">
              <a:extLst>
                <a:ext uri="{FF2B5EF4-FFF2-40B4-BE49-F238E27FC236}">
                  <a16:creationId xmlns:a16="http://schemas.microsoft.com/office/drawing/2014/main" id="{35F647F0-2802-3FB5-ECAF-20849661310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8381" y="3391282"/>
              <a:ext cx="307340" cy="307340"/>
            </a:xfrm>
            <a:prstGeom prst="rect">
              <a:avLst/>
            </a:prstGeom>
          </p:spPr>
        </p:pic>
        <p:cxnSp>
          <p:nvCxnSpPr>
            <p:cNvPr id="88" name="直線矢印コネクタ 36">
              <a:extLst>
                <a:ext uri="{FF2B5EF4-FFF2-40B4-BE49-F238E27FC236}">
                  <a16:creationId xmlns:a16="http://schemas.microsoft.com/office/drawing/2014/main" id="{9C0273C5-6EC6-AEDD-34C1-EBF635036580}"/>
                </a:ext>
              </a:extLst>
            </p:cNvPr>
            <p:cNvCxnSpPr>
              <a:cxnSpLocks/>
            </p:cNvCxnSpPr>
            <p:nvPr/>
          </p:nvCxnSpPr>
          <p:spPr>
            <a:xfrm rot="16200000" flipH="1">
              <a:off x="2592956" y="3306051"/>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9" name="正方形/長方形 88">
              <a:extLst>
                <a:ext uri="{FF2B5EF4-FFF2-40B4-BE49-F238E27FC236}">
                  <a16:creationId xmlns:a16="http://schemas.microsoft.com/office/drawing/2014/main" id="{BADFBAA8-6DA3-87AD-597F-E2E819A25AA2}"/>
                </a:ext>
              </a:extLst>
            </p:cNvPr>
            <p:cNvSpPr/>
            <p:nvPr/>
          </p:nvSpPr>
          <p:spPr>
            <a:xfrm>
              <a:off x="2481850" y="3715243"/>
              <a:ext cx="61856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r>
                <a:rPr kumimoji="1" lang="zh-TW" altLang="en-US" sz="500" b="1" dirty="0">
                  <a:solidFill>
                    <a:srgbClr val="000000"/>
                  </a:solidFill>
                  <a:latin typeface="游ゴシック" panose="020B0400000000000000" pitchFamily="50" charset="-128"/>
                  <a:ea typeface="游ゴシック" panose="020B0400000000000000" pitchFamily="50" charset="-128"/>
                </a:rPr>
                <a:t>特別徴収決定通知書</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zh-TW" altLang="en-US" sz="500" b="1" dirty="0">
                  <a:solidFill>
                    <a:srgbClr val="000000"/>
                  </a:solidFill>
                  <a:latin typeface="游ゴシック" panose="020B0400000000000000" pitchFamily="50" charset="-128"/>
                  <a:ea typeface="游ゴシック" panose="020B0400000000000000" pitchFamily="50" charset="-128"/>
                </a:rPr>
                <a:t>特別徴収義務者用</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zh-TW" altLang="en-US"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特別徴収変更通知書</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zh-TW" altLang="en-US" sz="500" b="1" dirty="0">
                  <a:solidFill>
                    <a:srgbClr val="000000"/>
                  </a:solidFill>
                  <a:latin typeface="游ゴシック" panose="020B0400000000000000" pitchFamily="50" charset="-128"/>
                  <a:ea typeface="游ゴシック" panose="020B0400000000000000" pitchFamily="50" charset="-128"/>
                </a:rPr>
                <a:t>特別徴収義務者用</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zh-TW" altLang="en-US"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特別徴収決定通知書</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zh-TW" altLang="en-US" sz="500" b="1" dirty="0">
                  <a:solidFill>
                    <a:srgbClr val="000000"/>
                  </a:solidFill>
                  <a:latin typeface="游ゴシック" panose="020B0400000000000000" pitchFamily="50" charset="-128"/>
                  <a:ea typeface="游ゴシック" panose="020B0400000000000000" pitchFamily="50" charset="-128"/>
                </a:rPr>
                <a:t>納税義務者用</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zh-TW" altLang="en-US"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特別徴収変更通知書</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zh-TW" altLang="en-US" sz="500" b="1" dirty="0">
                  <a:solidFill>
                    <a:srgbClr val="000000"/>
                  </a:solidFill>
                  <a:latin typeface="游ゴシック" panose="020B0400000000000000" pitchFamily="50" charset="-128"/>
                  <a:ea typeface="游ゴシック" panose="020B0400000000000000" pitchFamily="50" charset="-128"/>
                </a:rPr>
                <a:t>納税義務者用</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p:txBody>
        </p:sp>
      </p:grpSp>
      <p:grpSp>
        <p:nvGrpSpPr>
          <p:cNvPr id="94" name="グループ化 93">
            <a:extLst>
              <a:ext uri="{FF2B5EF4-FFF2-40B4-BE49-F238E27FC236}">
                <a16:creationId xmlns:a16="http://schemas.microsoft.com/office/drawing/2014/main" id="{C5093D06-AAC7-CE2A-631B-C2D330B8C620}"/>
              </a:ext>
            </a:extLst>
          </p:cNvPr>
          <p:cNvGrpSpPr/>
          <p:nvPr/>
        </p:nvGrpSpPr>
        <p:grpSpPr>
          <a:xfrm>
            <a:off x="8165082" y="2346755"/>
            <a:ext cx="306000" cy="306000"/>
            <a:chOff x="547477" y="5946304"/>
            <a:chExt cx="182044" cy="182044"/>
          </a:xfrm>
        </p:grpSpPr>
        <p:sp>
          <p:nvSpPr>
            <p:cNvPr id="99" name="楕円 98">
              <a:extLst>
                <a:ext uri="{FF2B5EF4-FFF2-40B4-BE49-F238E27FC236}">
                  <a16:creationId xmlns:a16="http://schemas.microsoft.com/office/drawing/2014/main" id="{DA023022-A158-57D6-494C-CFDEC01982E3}"/>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00" name="グループ化 99">
              <a:extLst>
                <a:ext uri="{FF2B5EF4-FFF2-40B4-BE49-F238E27FC236}">
                  <a16:creationId xmlns:a16="http://schemas.microsoft.com/office/drawing/2014/main" id="{E0CD27DE-CD27-405C-50F9-DE6F1CF3A3A7}"/>
                </a:ext>
              </a:extLst>
            </p:cNvPr>
            <p:cNvGrpSpPr/>
            <p:nvPr/>
          </p:nvGrpSpPr>
          <p:grpSpPr>
            <a:xfrm>
              <a:off x="572442" y="5996943"/>
              <a:ext cx="132113" cy="80765"/>
              <a:chOff x="2601006" y="3678667"/>
              <a:chExt cx="132113" cy="80765"/>
            </a:xfrm>
          </p:grpSpPr>
          <p:sp>
            <p:nvSpPr>
              <p:cNvPr id="124" name="正方形/長方形 123">
                <a:extLst>
                  <a:ext uri="{FF2B5EF4-FFF2-40B4-BE49-F238E27FC236}">
                    <a16:creationId xmlns:a16="http://schemas.microsoft.com/office/drawing/2014/main" id="{9B582CD0-E3F0-23B1-BB8A-01D92F022A1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6" name="二等辺三角形 125">
                <a:extLst>
                  <a:ext uri="{FF2B5EF4-FFF2-40B4-BE49-F238E27FC236}">
                    <a16:creationId xmlns:a16="http://schemas.microsoft.com/office/drawing/2014/main" id="{21E544BF-1A1D-3C50-453E-7F0A7DC615BB}"/>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8" name="二等辺三角形 127">
                <a:extLst>
                  <a:ext uri="{FF2B5EF4-FFF2-40B4-BE49-F238E27FC236}">
                    <a16:creationId xmlns:a16="http://schemas.microsoft.com/office/drawing/2014/main" id="{F21E3944-1D6C-14CB-E5CB-38A85C231C9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32" name="正方形/長方形 131">
                <a:extLst>
                  <a:ext uri="{FF2B5EF4-FFF2-40B4-BE49-F238E27FC236}">
                    <a16:creationId xmlns:a16="http://schemas.microsoft.com/office/drawing/2014/main" id="{A14FB6EB-264D-9594-A539-ABA1CE967294}"/>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cxnSp>
        <p:nvCxnSpPr>
          <p:cNvPr id="167" name="直線矢印コネクタ 109">
            <a:extLst>
              <a:ext uri="{FF2B5EF4-FFF2-40B4-BE49-F238E27FC236}">
                <a16:creationId xmlns:a16="http://schemas.microsoft.com/office/drawing/2014/main" id="{1862784C-AF55-ED5C-74A6-B18004B540F7}"/>
              </a:ext>
            </a:extLst>
          </p:cNvPr>
          <p:cNvCxnSpPr>
            <a:cxnSpLocks/>
            <a:stCxn id="49" idx="3"/>
          </p:cNvCxnSpPr>
          <p:nvPr/>
        </p:nvCxnSpPr>
        <p:spPr>
          <a:xfrm flipV="1">
            <a:off x="6021248" y="2492610"/>
            <a:ext cx="312995" cy="1325208"/>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6" name="直線矢印コネクタ 109">
            <a:extLst>
              <a:ext uri="{FF2B5EF4-FFF2-40B4-BE49-F238E27FC236}">
                <a16:creationId xmlns:a16="http://schemas.microsoft.com/office/drawing/2014/main" id="{003837AC-2824-901C-E452-0A370D4A7401}"/>
              </a:ext>
            </a:extLst>
          </p:cNvPr>
          <p:cNvCxnSpPr>
            <a:cxnSpLocks/>
            <a:stCxn id="141" idx="3"/>
          </p:cNvCxnSpPr>
          <p:nvPr/>
        </p:nvCxnSpPr>
        <p:spPr>
          <a:xfrm flipV="1">
            <a:off x="7406492" y="2496182"/>
            <a:ext cx="378972" cy="85771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8" name="直線矢印コネクタ 184">
            <a:extLst>
              <a:ext uri="{FF2B5EF4-FFF2-40B4-BE49-F238E27FC236}">
                <a16:creationId xmlns:a16="http://schemas.microsoft.com/office/drawing/2014/main" id="{4E89617F-942F-E9D0-7BCD-7F869907B9D9}"/>
              </a:ext>
            </a:extLst>
          </p:cNvPr>
          <p:cNvCxnSpPr>
            <a:cxnSpLocks/>
            <a:stCxn id="51" idx="3"/>
          </p:cNvCxnSpPr>
          <p:nvPr/>
        </p:nvCxnSpPr>
        <p:spPr>
          <a:xfrm>
            <a:off x="7709917" y="3860476"/>
            <a:ext cx="602952" cy="0"/>
          </a:xfrm>
          <a:prstGeom prst="straightConnector1">
            <a:avLst/>
          </a:prstGeom>
          <a:ln w="12700">
            <a:solidFill>
              <a:schemeClr val="tx1"/>
            </a:solidFill>
            <a:prstDash val="sysDot"/>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707D64C7-9E00-CCFF-CB49-EEDC2DE283CE}"/>
              </a:ext>
            </a:extLst>
          </p:cNvPr>
          <p:cNvGrpSpPr/>
          <p:nvPr/>
        </p:nvGrpSpPr>
        <p:grpSpPr>
          <a:xfrm>
            <a:off x="6614179" y="1515636"/>
            <a:ext cx="1698690" cy="282453"/>
            <a:chOff x="6614179" y="1501143"/>
            <a:chExt cx="1698690" cy="282453"/>
          </a:xfrm>
        </p:grpSpPr>
        <p:pic>
          <p:nvPicPr>
            <p:cNvPr id="32" name="グラフィックス 31" descr="紙 枠線">
              <a:extLst>
                <a:ext uri="{FF2B5EF4-FFF2-40B4-BE49-F238E27FC236}">
                  <a16:creationId xmlns:a16="http://schemas.microsoft.com/office/drawing/2014/main" id="{B69D5655-6088-FD94-5AEE-0DE45282A4A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610414" y="1511903"/>
              <a:ext cx="260934" cy="260934"/>
            </a:xfrm>
            <a:prstGeom prst="rect">
              <a:avLst/>
            </a:prstGeom>
          </p:spPr>
        </p:pic>
        <p:cxnSp>
          <p:nvCxnSpPr>
            <p:cNvPr id="155" name="直線矢印コネクタ 154">
              <a:extLst>
                <a:ext uri="{FF2B5EF4-FFF2-40B4-BE49-F238E27FC236}">
                  <a16:creationId xmlns:a16="http://schemas.microsoft.com/office/drawing/2014/main" id="{9089DB35-1C1D-D918-369C-1E976E3511EE}"/>
                </a:ext>
              </a:extLst>
            </p:cNvPr>
            <p:cNvCxnSpPr>
              <a:cxnSpLocks/>
              <a:stCxn id="32" idx="3"/>
            </p:cNvCxnSpPr>
            <p:nvPr/>
          </p:nvCxnSpPr>
          <p:spPr>
            <a:xfrm>
              <a:off x="7871348" y="1642370"/>
              <a:ext cx="44152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5" name="正方形/長方形 214">
              <a:extLst>
                <a:ext uri="{FF2B5EF4-FFF2-40B4-BE49-F238E27FC236}">
                  <a16:creationId xmlns:a16="http://schemas.microsoft.com/office/drawing/2014/main" id="{9D7AF3D6-8832-ED41-E4E1-5AB5F66BCD82}"/>
                </a:ext>
              </a:extLst>
            </p:cNvPr>
            <p:cNvSpPr/>
            <p:nvPr/>
          </p:nvSpPr>
          <p:spPr>
            <a:xfrm>
              <a:off x="6614179" y="1501143"/>
              <a:ext cx="110418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r>
                <a:rPr kumimoji="1" lang="ja-JP" altLang="en-US" sz="500" b="1" dirty="0">
                  <a:solidFill>
                    <a:srgbClr val="000000"/>
                  </a:solidFill>
                  <a:latin typeface="+mn-ea"/>
                </a:rPr>
                <a:t>特別徴収税額決定・変更通知書</a:t>
              </a:r>
            </a:p>
            <a:p>
              <a:r>
                <a:rPr kumimoji="1" lang="en-US" altLang="ja-JP" sz="500" b="1" dirty="0">
                  <a:solidFill>
                    <a:srgbClr val="000000"/>
                  </a:solidFill>
                  <a:latin typeface="+mn-ea"/>
                </a:rPr>
                <a:t>(</a:t>
              </a:r>
              <a:r>
                <a:rPr kumimoji="1" lang="ja-JP" altLang="en-US" sz="500" b="1" dirty="0">
                  <a:solidFill>
                    <a:srgbClr val="000000"/>
                  </a:solidFill>
                  <a:latin typeface="+mn-ea"/>
                </a:rPr>
                <a:t>紙媒体・電子データ</a:t>
              </a:r>
              <a:r>
                <a:rPr kumimoji="1" lang="en-US" altLang="ja-JP" sz="500" b="1" dirty="0">
                  <a:solidFill>
                    <a:srgbClr val="000000"/>
                  </a:solidFill>
                  <a:latin typeface="+mn-ea"/>
                </a:rPr>
                <a:t>)</a:t>
              </a:r>
              <a:endParaRPr kumimoji="1" lang="ja-JP" altLang="en-US" sz="500" b="1" dirty="0">
                <a:solidFill>
                  <a:srgbClr val="000000"/>
                </a:solidFill>
                <a:latin typeface="+mn-ea"/>
              </a:endParaRPr>
            </a:p>
            <a:p>
              <a:r>
                <a:rPr kumimoji="1" lang="ja-JP" altLang="en-US" sz="500" b="1" dirty="0">
                  <a:solidFill>
                    <a:srgbClr val="000000"/>
                  </a:solidFill>
                  <a:latin typeface="+mn-ea"/>
                </a:rPr>
                <a:t>特別徴収納入書</a:t>
              </a:r>
            </a:p>
          </p:txBody>
        </p:sp>
      </p:grpSp>
      <p:grpSp>
        <p:nvGrpSpPr>
          <p:cNvPr id="4" name="グループ化 3">
            <a:extLst>
              <a:ext uri="{FF2B5EF4-FFF2-40B4-BE49-F238E27FC236}">
                <a16:creationId xmlns:a16="http://schemas.microsoft.com/office/drawing/2014/main" id="{79E7BDCA-A4D2-141C-9F61-AE351FE631DB}"/>
              </a:ext>
            </a:extLst>
          </p:cNvPr>
          <p:cNvGrpSpPr/>
          <p:nvPr/>
        </p:nvGrpSpPr>
        <p:grpSpPr>
          <a:xfrm>
            <a:off x="3900320" y="2492610"/>
            <a:ext cx="2433923" cy="994826"/>
            <a:chOff x="3900320" y="2492610"/>
            <a:chExt cx="2433923" cy="994826"/>
          </a:xfrm>
        </p:grpSpPr>
        <p:cxnSp>
          <p:nvCxnSpPr>
            <p:cNvPr id="110" name="直線矢印コネクタ 109">
              <a:extLst>
                <a:ext uri="{FF2B5EF4-FFF2-40B4-BE49-F238E27FC236}">
                  <a16:creationId xmlns:a16="http://schemas.microsoft.com/office/drawing/2014/main" id="{2BEBE4D7-D26B-E8D6-A3AB-9AF1BE0FCFC8}"/>
                </a:ext>
              </a:extLst>
            </p:cNvPr>
            <p:cNvCxnSpPr>
              <a:cxnSpLocks/>
              <a:stCxn id="122" idx="3"/>
            </p:cNvCxnSpPr>
            <p:nvPr/>
          </p:nvCxnSpPr>
          <p:spPr>
            <a:xfrm flipV="1">
              <a:off x="3900320" y="2492610"/>
              <a:ext cx="2433923" cy="918838"/>
            </a:xfrm>
            <a:prstGeom prst="bentConnector3">
              <a:avLst>
                <a:gd name="adj1" fmla="val 93374"/>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18" name="円弧 217">
              <a:extLst>
                <a:ext uri="{FF2B5EF4-FFF2-40B4-BE49-F238E27FC236}">
                  <a16:creationId xmlns:a16="http://schemas.microsoft.com/office/drawing/2014/main" id="{33A33DB5-B6C5-7D73-CE14-8C59FE9160FB}"/>
                </a:ext>
              </a:extLst>
            </p:cNvPr>
            <p:cNvSpPr/>
            <p:nvPr/>
          </p:nvSpPr>
          <p:spPr>
            <a:xfrm>
              <a:off x="4707549" y="3364779"/>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1" name="グループ化 20">
            <a:extLst>
              <a:ext uri="{FF2B5EF4-FFF2-40B4-BE49-F238E27FC236}">
                <a16:creationId xmlns:a16="http://schemas.microsoft.com/office/drawing/2014/main" id="{E8F79987-61CD-E0C3-85D5-9F7E32B0FCBA}"/>
              </a:ext>
            </a:extLst>
          </p:cNvPr>
          <p:cNvGrpSpPr/>
          <p:nvPr/>
        </p:nvGrpSpPr>
        <p:grpSpPr>
          <a:xfrm>
            <a:off x="5393124" y="2946568"/>
            <a:ext cx="2919745" cy="122657"/>
            <a:chOff x="5393124" y="2946568"/>
            <a:chExt cx="2919745" cy="122657"/>
          </a:xfrm>
        </p:grpSpPr>
        <p:cxnSp>
          <p:nvCxnSpPr>
            <p:cNvPr id="202" name="直線矢印コネクタ 184">
              <a:extLst>
                <a:ext uri="{FF2B5EF4-FFF2-40B4-BE49-F238E27FC236}">
                  <a16:creationId xmlns:a16="http://schemas.microsoft.com/office/drawing/2014/main" id="{95A36869-03BC-A7B2-EF22-24188FABF1ED}"/>
                </a:ext>
              </a:extLst>
            </p:cNvPr>
            <p:cNvCxnSpPr>
              <a:cxnSpLocks/>
              <a:stCxn id="232" idx="3"/>
            </p:cNvCxnSpPr>
            <p:nvPr/>
          </p:nvCxnSpPr>
          <p:spPr>
            <a:xfrm>
              <a:off x="5393124" y="2993348"/>
              <a:ext cx="2919745" cy="0"/>
            </a:xfrm>
            <a:prstGeom prst="straightConnector1">
              <a:avLst/>
            </a:prstGeom>
            <a:ln w="12700">
              <a:solidFill>
                <a:schemeClr val="tx1"/>
              </a:solidFill>
              <a:prstDash val="sysDot"/>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22" name="円弧 221">
              <a:extLst>
                <a:ext uri="{FF2B5EF4-FFF2-40B4-BE49-F238E27FC236}">
                  <a16:creationId xmlns:a16="http://schemas.microsoft.com/office/drawing/2014/main" id="{FB1D062C-B350-4628-0ECE-4E82B7FD04E9}"/>
                </a:ext>
              </a:extLst>
            </p:cNvPr>
            <p:cNvSpPr/>
            <p:nvPr/>
          </p:nvSpPr>
          <p:spPr>
            <a:xfrm>
              <a:off x="6123025" y="2946568"/>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23" name="円弧 222">
              <a:extLst>
                <a:ext uri="{FF2B5EF4-FFF2-40B4-BE49-F238E27FC236}">
                  <a16:creationId xmlns:a16="http://schemas.microsoft.com/office/drawing/2014/main" id="{F68B163A-0A15-37A7-6745-1F0ED34402C7}"/>
                </a:ext>
              </a:extLst>
            </p:cNvPr>
            <p:cNvSpPr/>
            <p:nvPr/>
          </p:nvSpPr>
          <p:spPr>
            <a:xfrm>
              <a:off x="6453774" y="2946568"/>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24" name="円弧 223">
              <a:extLst>
                <a:ext uri="{FF2B5EF4-FFF2-40B4-BE49-F238E27FC236}">
                  <a16:creationId xmlns:a16="http://schemas.microsoft.com/office/drawing/2014/main" id="{8A51B656-1DF4-B3F0-A524-820FAF5CF49E}"/>
                </a:ext>
              </a:extLst>
            </p:cNvPr>
            <p:cNvSpPr/>
            <p:nvPr/>
          </p:nvSpPr>
          <p:spPr>
            <a:xfrm>
              <a:off x="7728460" y="2946568"/>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226" name="正方形/長方形 225">
            <a:extLst>
              <a:ext uri="{FF2B5EF4-FFF2-40B4-BE49-F238E27FC236}">
                <a16:creationId xmlns:a16="http://schemas.microsoft.com/office/drawing/2014/main" id="{387BD9E7-91D1-F8DC-507C-3142F43E303B}"/>
              </a:ext>
            </a:extLst>
          </p:cNvPr>
          <p:cNvSpPr/>
          <p:nvPr/>
        </p:nvSpPr>
        <p:spPr>
          <a:xfrm>
            <a:off x="2533784" y="2828967"/>
            <a:ext cx="986955"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highlight>
                  <a:srgbClr val="FFFFFF"/>
                </a:highlight>
                <a:latin typeface="+mn-ea"/>
              </a:rPr>
              <a:t>Yes</a:t>
            </a:r>
          </a:p>
          <a:p>
            <a:pPr algn="ctr"/>
            <a:r>
              <a:rPr kumimoji="1" lang="en-US" altLang="ja-JP" sz="600" b="1" dirty="0">
                <a:solidFill>
                  <a:schemeClr val="tx1"/>
                </a:solidFill>
                <a:highlight>
                  <a:srgbClr val="FFFFFF"/>
                </a:highlight>
                <a:latin typeface="+mn-ea"/>
              </a:rPr>
              <a:t>(</a:t>
            </a:r>
            <a:r>
              <a:rPr kumimoji="1" lang="en-US" altLang="ja-JP" sz="600" b="1" dirty="0" err="1">
                <a:solidFill>
                  <a:schemeClr val="tx1"/>
                </a:solidFill>
                <a:highlight>
                  <a:srgbClr val="FFFFFF"/>
                </a:highlight>
                <a:latin typeface="+mn-ea"/>
              </a:rPr>
              <a:t>eLTAX</a:t>
            </a:r>
            <a:r>
              <a:rPr kumimoji="1" lang="ja-JP" altLang="en-US" sz="600" b="1" dirty="0">
                <a:solidFill>
                  <a:schemeClr val="tx1"/>
                </a:solidFill>
                <a:highlight>
                  <a:srgbClr val="FFFFFF"/>
                </a:highlight>
                <a:latin typeface="+mn-ea"/>
              </a:rPr>
              <a:t>連携データ</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
        <p:nvSpPr>
          <p:cNvPr id="244" name="正方形/長方形 243">
            <a:extLst>
              <a:ext uri="{FF2B5EF4-FFF2-40B4-BE49-F238E27FC236}">
                <a16:creationId xmlns:a16="http://schemas.microsoft.com/office/drawing/2014/main" id="{A99E623A-2652-3A35-9829-A5106517A19D}"/>
              </a:ext>
            </a:extLst>
          </p:cNvPr>
          <p:cNvSpPr/>
          <p:nvPr/>
        </p:nvSpPr>
        <p:spPr>
          <a:xfrm>
            <a:off x="7195069" y="233870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不要</a:t>
            </a:r>
          </a:p>
        </p:txBody>
      </p:sp>
      <p:grpSp>
        <p:nvGrpSpPr>
          <p:cNvPr id="20" name="グループ化 19">
            <a:extLst>
              <a:ext uri="{FF2B5EF4-FFF2-40B4-BE49-F238E27FC236}">
                <a16:creationId xmlns:a16="http://schemas.microsoft.com/office/drawing/2014/main" id="{CC811179-00B5-7C20-EA99-33D02377B66B}"/>
              </a:ext>
            </a:extLst>
          </p:cNvPr>
          <p:cNvGrpSpPr/>
          <p:nvPr/>
        </p:nvGrpSpPr>
        <p:grpSpPr>
          <a:xfrm>
            <a:off x="6351436" y="2652755"/>
            <a:ext cx="1966647" cy="1745395"/>
            <a:chOff x="6351435" y="2652755"/>
            <a:chExt cx="1958415" cy="1745395"/>
          </a:xfrm>
        </p:grpSpPr>
        <p:cxnSp>
          <p:nvCxnSpPr>
            <p:cNvPr id="185" name="直線矢印コネクタ 184">
              <a:extLst>
                <a:ext uri="{FF2B5EF4-FFF2-40B4-BE49-F238E27FC236}">
                  <a16:creationId xmlns:a16="http://schemas.microsoft.com/office/drawing/2014/main" id="{7EE9693B-A6FD-B708-794A-43DC6A6546AD}"/>
                </a:ext>
              </a:extLst>
            </p:cNvPr>
            <p:cNvCxnSpPr>
              <a:cxnSpLocks/>
              <a:stCxn id="87" idx="3"/>
              <a:endCxn id="99" idx="4"/>
            </p:cNvCxnSpPr>
            <p:nvPr/>
          </p:nvCxnSpPr>
          <p:spPr>
            <a:xfrm flipV="1">
              <a:off x="6351435" y="2652755"/>
              <a:ext cx="1958415" cy="1670158"/>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27" name="円弧 226">
              <a:extLst>
                <a:ext uri="{FF2B5EF4-FFF2-40B4-BE49-F238E27FC236}">
                  <a16:creationId xmlns:a16="http://schemas.microsoft.com/office/drawing/2014/main" id="{308A9280-EABD-CFB7-09C1-B6E5E05554C4}"/>
                </a:ext>
              </a:extLst>
            </p:cNvPr>
            <p:cNvSpPr/>
            <p:nvPr/>
          </p:nvSpPr>
          <p:spPr>
            <a:xfrm>
              <a:off x="7053830" y="4275493"/>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 name="グループ化 2">
            <a:extLst>
              <a:ext uri="{FF2B5EF4-FFF2-40B4-BE49-F238E27FC236}">
                <a16:creationId xmlns:a16="http://schemas.microsoft.com/office/drawing/2014/main" id="{61DF668E-F030-B0DA-0894-2F9434B0BA36}"/>
              </a:ext>
            </a:extLst>
          </p:cNvPr>
          <p:cNvGrpSpPr/>
          <p:nvPr/>
        </p:nvGrpSpPr>
        <p:grpSpPr>
          <a:xfrm>
            <a:off x="1948933" y="2629612"/>
            <a:ext cx="3476432" cy="1261688"/>
            <a:chOff x="1948933" y="2629612"/>
            <a:chExt cx="3476432" cy="1261688"/>
          </a:xfrm>
        </p:grpSpPr>
        <p:cxnSp>
          <p:nvCxnSpPr>
            <p:cNvPr id="217" name="直線矢印コネクタ 48">
              <a:extLst>
                <a:ext uri="{FF2B5EF4-FFF2-40B4-BE49-F238E27FC236}">
                  <a16:creationId xmlns:a16="http://schemas.microsoft.com/office/drawing/2014/main" id="{24840501-0F66-F23D-0BFA-0A92E4E12060}"/>
                </a:ext>
              </a:extLst>
            </p:cNvPr>
            <p:cNvCxnSpPr>
              <a:cxnSpLocks/>
              <a:stCxn id="5" idx="2"/>
              <a:endCxn id="49" idx="1"/>
            </p:cNvCxnSpPr>
            <p:nvPr/>
          </p:nvCxnSpPr>
          <p:spPr>
            <a:xfrm rot="16200000" flipH="1">
              <a:off x="3093046" y="1485499"/>
              <a:ext cx="1188205" cy="347643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89" name="円弧 288">
              <a:extLst>
                <a:ext uri="{FF2B5EF4-FFF2-40B4-BE49-F238E27FC236}">
                  <a16:creationId xmlns:a16="http://schemas.microsoft.com/office/drawing/2014/main" id="{4FD22175-3E4F-7F0F-1A75-7CB5C97148EB}"/>
                </a:ext>
              </a:extLst>
            </p:cNvPr>
            <p:cNvSpPr/>
            <p:nvPr/>
          </p:nvSpPr>
          <p:spPr>
            <a:xfrm>
              <a:off x="3547659" y="3768643"/>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29" name="円弧 228">
              <a:extLst>
                <a:ext uri="{FF2B5EF4-FFF2-40B4-BE49-F238E27FC236}">
                  <a16:creationId xmlns:a16="http://schemas.microsoft.com/office/drawing/2014/main" id="{91FAD9FB-2375-8B8B-D202-39C7EFFA9928}"/>
                </a:ext>
              </a:extLst>
            </p:cNvPr>
            <p:cNvSpPr/>
            <p:nvPr/>
          </p:nvSpPr>
          <p:spPr>
            <a:xfrm>
              <a:off x="4707549" y="3768643"/>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
        <p:nvSpPr>
          <p:cNvPr id="5" name="ひし形 4">
            <a:extLst>
              <a:ext uri="{FF2B5EF4-FFF2-40B4-BE49-F238E27FC236}">
                <a16:creationId xmlns:a16="http://schemas.microsoft.com/office/drawing/2014/main" id="{836A94F4-857B-4DDE-445C-81C73A9E8325}"/>
              </a:ext>
            </a:extLst>
          </p:cNvPr>
          <p:cNvSpPr/>
          <p:nvPr/>
        </p:nvSpPr>
        <p:spPr>
          <a:xfrm>
            <a:off x="1776946" y="2355607"/>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22" name="ひし形 21">
            <a:extLst>
              <a:ext uri="{FF2B5EF4-FFF2-40B4-BE49-F238E27FC236}">
                <a16:creationId xmlns:a16="http://schemas.microsoft.com/office/drawing/2014/main" id="{FA2475ED-8B6B-4CD4-FAA1-A9403D40FB00}"/>
              </a:ext>
            </a:extLst>
          </p:cNvPr>
          <p:cNvSpPr/>
          <p:nvPr/>
        </p:nvSpPr>
        <p:spPr>
          <a:xfrm>
            <a:off x="2859529" y="2355607"/>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41" name="ひし形 40">
            <a:extLst>
              <a:ext uri="{FF2B5EF4-FFF2-40B4-BE49-F238E27FC236}">
                <a16:creationId xmlns:a16="http://schemas.microsoft.com/office/drawing/2014/main" id="{D9DCBD09-CF1E-50C6-99ED-CD3C2691D5B2}"/>
              </a:ext>
            </a:extLst>
          </p:cNvPr>
          <p:cNvSpPr/>
          <p:nvPr/>
        </p:nvSpPr>
        <p:spPr>
          <a:xfrm>
            <a:off x="6332444" y="2355607"/>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9" name="正方形/長方形 18">
            <a:extLst>
              <a:ext uri="{FF2B5EF4-FFF2-40B4-BE49-F238E27FC236}">
                <a16:creationId xmlns:a16="http://schemas.microsoft.com/office/drawing/2014/main" id="{D11DF1C5-A0D2-757F-3E71-9EAB44B2BBB5}"/>
              </a:ext>
            </a:extLst>
          </p:cNvPr>
          <p:cNvSpPr/>
          <p:nvPr/>
        </p:nvSpPr>
        <p:spPr>
          <a:xfrm>
            <a:off x="8132960" y="215936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発送して終了</a:t>
            </a:r>
          </a:p>
        </p:txBody>
      </p:sp>
      <p:sp>
        <p:nvSpPr>
          <p:cNvPr id="37" name="正方形/長方形 36">
            <a:extLst>
              <a:ext uri="{FF2B5EF4-FFF2-40B4-BE49-F238E27FC236}">
                <a16:creationId xmlns:a16="http://schemas.microsoft.com/office/drawing/2014/main" id="{85E5F8D0-3345-153A-1EFF-A29894C45234}"/>
              </a:ext>
            </a:extLst>
          </p:cNvPr>
          <p:cNvSpPr/>
          <p:nvPr/>
        </p:nvSpPr>
        <p:spPr>
          <a:xfrm>
            <a:off x="2490223" y="371389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紙媒体</a:t>
            </a:r>
          </a:p>
        </p:txBody>
      </p:sp>
    </p:spTree>
    <p:extLst>
      <p:ext uri="{BB962C8B-B14F-4D97-AF65-F5344CB8AC3E}">
        <p14:creationId xmlns:p14="http://schemas.microsoft.com/office/powerpoint/2010/main" val="1018929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1F5372-3886-CE75-095D-201E116694D9}"/>
            </a:ext>
          </a:extLst>
        </p:cNvPr>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85CAB318-BB74-A7AB-2D33-959D8DFE3048}"/>
              </a:ext>
            </a:extLst>
          </p:cNvPr>
          <p:cNvGrpSpPr/>
          <p:nvPr/>
        </p:nvGrpSpPr>
        <p:grpSpPr>
          <a:xfrm rot="5400000" flipV="1">
            <a:off x="531884" y="1852966"/>
            <a:ext cx="935716" cy="47531"/>
            <a:chOff x="8119831" y="5728206"/>
            <a:chExt cx="935716" cy="47531"/>
          </a:xfrm>
        </p:grpSpPr>
        <p:cxnSp>
          <p:nvCxnSpPr>
            <p:cNvPr id="4" name="直線矢印コネクタ 3">
              <a:extLst>
                <a:ext uri="{FF2B5EF4-FFF2-40B4-BE49-F238E27FC236}">
                  <a16:creationId xmlns:a16="http://schemas.microsoft.com/office/drawing/2014/main" id="{773EC7E0-4AF2-35FB-103E-E4C4126F0EE8}"/>
                </a:ext>
              </a:extLst>
            </p:cNvPr>
            <p:cNvCxnSpPr>
              <a:cxnSpLocks/>
              <a:stCxn id="5" idx="6"/>
              <a:endCxn id="6" idx="0"/>
            </p:cNvCxnSpPr>
            <p:nvPr/>
          </p:nvCxnSpPr>
          <p:spPr>
            <a:xfrm rot="5400000" flipV="1">
              <a:off x="8611455" y="5307880"/>
              <a:ext cx="0" cy="88818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 name="楕円 4">
              <a:extLst>
                <a:ext uri="{FF2B5EF4-FFF2-40B4-BE49-F238E27FC236}">
                  <a16:creationId xmlns:a16="http://schemas.microsoft.com/office/drawing/2014/main" id="{5908FD88-99B3-9F39-0443-5A382C953EA4}"/>
                </a:ext>
              </a:extLst>
            </p:cNvPr>
            <p:cNvSpPr/>
            <p:nvPr/>
          </p:nvSpPr>
          <p:spPr>
            <a:xfrm>
              <a:off x="8119831" y="5728206"/>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 name="二等辺三角形 5">
              <a:extLst>
                <a:ext uri="{FF2B5EF4-FFF2-40B4-BE49-F238E27FC236}">
                  <a16:creationId xmlns:a16="http://schemas.microsoft.com/office/drawing/2014/main" id="{C131299A-F1A5-E7D4-CAF6-93077BF3F6FD}"/>
                </a:ext>
              </a:extLst>
            </p:cNvPr>
            <p:cNvSpPr/>
            <p:nvPr/>
          </p:nvSpPr>
          <p:spPr>
            <a:xfrm rot="5400000">
              <a:off x="8996300" y="571603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F82D25CA-522E-7DF2-6BC6-8B06620F4099}"/>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6AD0428-422F-F236-E3AD-6A7CDD171D12}"/>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納税義務者等</a:t>
              </a:r>
            </a:p>
          </p:txBody>
        </p:sp>
        <p:sp>
          <p:nvSpPr>
            <p:cNvPr id="11" name="正方形/長方形 10">
              <a:extLst>
                <a:ext uri="{FF2B5EF4-FFF2-40B4-BE49-F238E27FC236}">
                  <a16:creationId xmlns:a16="http://schemas.microsoft.com/office/drawing/2014/main" id="{1B5A3088-DB2A-5978-6A56-A5C85520F05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DA002013-F3AE-9516-834E-F3AB0F9E2F39}"/>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086A19A2-5D9C-3186-D2D0-52466B0AE7A8}"/>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E6E786E6-E8AE-FB2C-ACF9-23CCED152F67}"/>
                </a:ext>
              </a:extLst>
            </p:cNvPr>
            <p:cNvSpPr/>
            <p:nvPr/>
          </p:nvSpPr>
          <p:spPr>
            <a:xfrm>
              <a:off x="5495546"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6DADD8AE-F87F-B8B8-9D67-095C5259E543}"/>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年金特別徴収対象者情報取込</a:t>
              </a:r>
            </a:p>
          </p:txBody>
        </p:sp>
        <p:sp>
          <p:nvSpPr>
            <p:cNvPr id="14" name="正方形/長方形 13">
              <a:extLst>
                <a:ext uri="{FF2B5EF4-FFF2-40B4-BE49-F238E27FC236}">
                  <a16:creationId xmlns:a16="http://schemas.microsoft.com/office/drawing/2014/main" id="{034852F7-5C13-66AE-B602-42F1BC94245F}"/>
                </a:ext>
              </a:extLst>
            </p:cNvPr>
            <p:cNvSpPr/>
            <p:nvPr/>
          </p:nvSpPr>
          <p:spPr>
            <a:xfrm>
              <a:off x="6839590" y="520074"/>
              <a:ext cx="2439727"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当初課税</a:t>
              </a:r>
              <a:endParaRPr kumimoji="1" lang="ja-JP" altLang="en-US" b="1" dirty="0">
                <a:solidFill>
                  <a:schemeClr val="tx1"/>
                </a:solidFill>
                <a:latin typeface="+mn-ea"/>
              </a:endParaRPr>
            </a:p>
          </p:txBody>
        </p:sp>
      </p:grpSp>
      <p:grpSp>
        <p:nvGrpSpPr>
          <p:cNvPr id="16" name="グループ化 15">
            <a:extLst>
              <a:ext uri="{FF2B5EF4-FFF2-40B4-BE49-F238E27FC236}">
                <a16:creationId xmlns:a16="http://schemas.microsoft.com/office/drawing/2014/main" id="{60A692A9-B041-B916-D20C-DE420DC5441D}"/>
              </a:ext>
            </a:extLst>
          </p:cNvPr>
          <p:cNvGrpSpPr/>
          <p:nvPr/>
        </p:nvGrpSpPr>
        <p:grpSpPr>
          <a:xfrm>
            <a:off x="331641" y="1889570"/>
            <a:ext cx="8480719" cy="2297315"/>
            <a:chOff x="4383024" y="977900"/>
            <a:chExt cx="8480719" cy="447033"/>
          </a:xfrm>
        </p:grpSpPr>
        <p:sp>
          <p:nvSpPr>
            <p:cNvPr id="17" name="正方形/長方形 16">
              <a:extLst>
                <a:ext uri="{FF2B5EF4-FFF2-40B4-BE49-F238E27FC236}">
                  <a16:creationId xmlns:a16="http://schemas.microsoft.com/office/drawing/2014/main" id="{F0BB00CA-8AC0-0450-D456-42E38180F71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個人住民税担当課</a:t>
              </a:r>
            </a:p>
          </p:txBody>
        </p:sp>
        <p:sp>
          <p:nvSpPr>
            <p:cNvPr id="18" name="正方形/長方形 17">
              <a:extLst>
                <a:ext uri="{FF2B5EF4-FFF2-40B4-BE49-F238E27FC236}">
                  <a16:creationId xmlns:a16="http://schemas.microsoft.com/office/drawing/2014/main" id="{078B584F-3C2C-8584-0703-40F27299B36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solidFill>
                  <a:schemeClr val="tx1"/>
                </a:solidFill>
                <a:latin typeface="+mn-ea"/>
              </a:endParaRPr>
            </a:p>
          </p:txBody>
        </p:sp>
      </p:grpSp>
      <p:sp>
        <p:nvSpPr>
          <p:cNvPr id="55" name="スライド番号プレースホルダー 54">
            <a:extLst>
              <a:ext uri="{FF2B5EF4-FFF2-40B4-BE49-F238E27FC236}">
                <a16:creationId xmlns:a16="http://schemas.microsoft.com/office/drawing/2014/main" id="{15572FC9-8319-5651-4C5B-1DB25C2E7FF5}"/>
              </a:ext>
            </a:extLst>
          </p:cNvPr>
          <p:cNvSpPr>
            <a:spLocks noGrp="1"/>
          </p:cNvSpPr>
          <p:nvPr>
            <p:ph type="sldNum" sz="quarter" idx="12"/>
          </p:nvPr>
        </p:nvSpPr>
        <p:spPr>
          <a:xfrm>
            <a:off x="3543300" y="6356351"/>
            <a:ext cx="2057400" cy="365125"/>
          </a:xfrm>
          <a:noFill/>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9</a:t>
            </a:fld>
            <a:endParaRPr kumimoji="1" lang="ja-JP" altLang="en-US" sz="800" dirty="0">
              <a:solidFill>
                <a:schemeClr val="tx1"/>
              </a:solidFill>
              <a:latin typeface="+mn-ea"/>
            </a:endParaRPr>
          </a:p>
        </p:txBody>
      </p:sp>
      <p:cxnSp>
        <p:nvCxnSpPr>
          <p:cNvPr id="33" name="直線矢印コネクタ 32">
            <a:extLst>
              <a:ext uri="{FF2B5EF4-FFF2-40B4-BE49-F238E27FC236}">
                <a16:creationId xmlns:a16="http://schemas.microsoft.com/office/drawing/2014/main" id="{6B808E63-6F5F-4F50-FE93-2B4B69265BF4}"/>
              </a:ext>
            </a:extLst>
          </p:cNvPr>
          <p:cNvCxnSpPr>
            <a:cxnSpLocks/>
            <a:stCxn id="75" idx="2"/>
            <a:endCxn id="118" idx="1"/>
          </p:cNvCxnSpPr>
          <p:nvPr/>
        </p:nvCxnSpPr>
        <p:spPr>
          <a:xfrm flipH="1">
            <a:off x="2171373" y="2738520"/>
            <a:ext cx="16571" cy="169974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78" name="グループ化 277">
            <a:extLst>
              <a:ext uri="{FF2B5EF4-FFF2-40B4-BE49-F238E27FC236}">
                <a16:creationId xmlns:a16="http://schemas.microsoft.com/office/drawing/2014/main" id="{9ECB8FF1-8D94-36A6-992B-F91EF70FEB31}"/>
              </a:ext>
            </a:extLst>
          </p:cNvPr>
          <p:cNvGrpSpPr/>
          <p:nvPr/>
        </p:nvGrpSpPr>
        <p:grpSpPr>
          <a:xfrm>
            <a:off x="6484113" y="2269770"/>
            <a:ext cx="595884" cy="468750"/>
            <a:chOff x="6615900" y="3043528"/>
            <a:chExt cx="595884" cy="468750"/>
          </a:xfrm>
        </p:grpSpPr>
        <p:pic>
          <p:nvPicPr>
            <p:cNvPr id="140" name="グラフィックス 139" descr="ユーザー 枠線">
              <a:extLst>
                <a:ext uri="{FF2B5EF4-FFF2-40B4-BE49-F238E27FC236}">
                  <a16:creationId xmlns:a16="http://schemas.microsoft.com/office/drawing/2014/main" id="{5DB66368-262C-A232-E401-1AC16F5053B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141" name="四角形: 角を丸くする 140">
              <a:extLst>
                <a:ext uri="{FF2B5EF4-FFF2-40B4-BE49-F238E27FC236}">
                  <a16:creationId xmlns:a16="http://schemas.microsoft.com/office/drawing/2014/main" id="{FA11A187-DB2C-1AE7-754B-604EAB445D6F}"/>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年金特別徴収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税額通知出力</a:t>
              </a:r>
              <a:endParaRPr kumimoji="1" lang="en-US" altLang="ja-JP" sz="500" b="1" dirty="0">
                <a:solidFill>
                  <a:srgbClr val="000000"/>
                </a:solidFill>
                <a:latin typeface="+mn-ea"/>
              </a:endParaRPr>
            </a:p>
          </p:txBody>
        </p:sp>
      </p:grpSp>
      <p:cxnSp>
        <p:nvCxnSpPr>
          <p:cNvPr id="127" name="直線矢印コネクタ 126">
            <a:extLst>
              <a:ext uri="{FF2B5EF4-FFF2-40B4-BE49-F238E27FC236}">
                <a16:creationId xmlns:a16="http://schemas.microsoft.com/office/drawing/2014/main" id="{2A95FAE0-879A-2124-6EC3-49FB65AE0443}"/>
              </a:ext>
            </a:extLst>
          </p:cNvPr>
          <p:cNvCxnSpPr>
            <a:cxnSpLocks/>
            <a:stCxn id="137" idx="1"/>
            <a:endCxn id="141" idx="2"/>
          </p:cNvCxnSpPr>
          <p:nvPr/>
        </p:nvCxnSpPr>
        <p:spPr>
          <a:xfrm flipH="1" flipV="1">
            <a:off x="6782055" y="2738520"/>
            <a:ext cx="1299" cy="169974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B758E0EB-E234-F343-8867-A0D73C9FD486}"/>
              </a:ext>
            </a:extLst>
          </p:cNvPr>
          <p:cNvGrpSpPr/>
          <p:nvPr/>
        </p:nvGrpSpPr>
        <p:grpSpPr>
          <a:xfrm>
            <a:off x="6494237" y="4438269"/>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C7FC696E-0702-8916-8077-2DEFBC07B49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38" name="円弧 137">
              <a:extLst>
                <a:ext uri="{FF2B5EF4-FFF2-40B4-BE49-F238E27FC236}">
                  <a16:creationId xmlns:a16="http://schemas.microsoft.com/office/drawing/2014/main" id="{B08D5C7C-B1F1-16A5-70CC-6716CE11963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9AFFA2B3-8AA7-24A7-59C6-BC44D04F049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85" name="グループ化 84">
            <a:extLst>
              <a:ext uri="{FF2B5EF4-FFF2-40B4-BE49-F238E27FC236}">
                <a16:creationId xmlns:a16="http://schemas.microsoft.com/office/drawing/2014/main" id="{9C6C6CB7-F65F-552A-B4E7-359FD717FB66}"/>
              </a:ext>
            </a:extLst>
          </p:cNvPr>
          <p:cNvGrpSpPr/>
          <p:nvPr/>
        </p:nvGrpSpPr>
        <p:grpSpPr>
          <a:xfrm>
            <a:off x="6976366" y="4820290"/>
            <a:ext cx="744115" cy="404654"/>
            <a:chOff x="6981282" y="4526781"/>
            <a:chExt cx="744115" cy="404654"/>
          </a:xfrm>
        </p:grpSpPr>
        <p:cxnSp>
          <p:nvCxnSpPr>
            <p:cNvPr id="130" name="直線矢印コネクタ 129">
              <a:extLst>
                <a:ext uri="{FF2B5EF4-FFF2-40B4-BE49-F238E27FC236}">
                  <a16:creationId xmlns:a16="http://schemas.microsoft.com/office/drawing/2014/main" id="{449E2928-3983-4444-3B7D-0344C68EDCC1}"/>
                </a:ext>
              </a:extLst>
            </p:cNvPr>
            <p:cNvCxnSpPr>
              <a:cxnSpLocks/>
            </p:cNvCxnSpPr>
            <p:nvPr/>
          </p:nvCxnSpPr>
          <p:spPr>
            <a:xfrm>
              <a:off x="6981282" y="452678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09C80EB8-AC77-A844-D449-9E5D77DB3ABC}"/>
                </a:ext>
              </a:extLst>
            </p:cNvPr>
            <p:cNvGrpSpPr/>
            <p:nvPr/>
          </p:nvGrpSpPr>
          <p:grpSpPr>
            <a:xfrm>
              <a:off x="7103902" y="4632667"/>
              <a:ext cx="69614" cy="298768"/>
              <a:chOff x="2439407" y="2962964"/>
              <a:chExt cx="69614" cy="428983"/>
            </a:xfrm>
          </p:grpSpPr>
          <p:cxnSp>
            <p:nvCxnSpPr>
              <p:cNvPr id="134" name="直線コネクタ 133">
                <a:extLst>
                  <a:ext uri="{FF2B5EF4-FFF2-40B4-BE49-F238E27FC236}">
                    <a16:creationId xmlns:a16="http://schemas.microsoft.com/office/drawing/2014/main" id="{642E16E0-FADB-ABDB-BC83-32E02D0518B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A9B09303-04C5-2038-21C4-5C92B29FDADB}"/>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6" name="直線コネクタ 135">
                <a:extLst>
                  <a:ext uri="{FF2B5EF4-FFF2-40B4-BE49-F238E27FC236}">
                    <a16:creationId xmlns:a16="http://schemas.microsoft.com/office/drawing/2014/main" id="{9EEB03F5-A019-1171-4A14-1F3C262A0B2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3" name="正方形/長方形 132">
              <a:extLst>
                <a:ext uri="{FF2B5EF4-FFF2-40B4-BE49-F238E27FC236}">
                  <a16:creationId xmlns:a16="http://schemas.microsoft.com/office/drawing/2014/main" id="{4C2A96D7-A5DC-B2F3-8A53-37A065E70046}"/>
                </a:ext>
              </a:extLst>
            </p:cNvPr>
            <p:cNvSpPr/>
            <p:nvPr/>
          </p:nvSpPr>
          <p:spPr>
            <a:xfrm>
              <a:off x="7103772" y="464016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a:t>
              </a:r>
            </a:p>
          </p:txBody>
        </p:sp>
      </p:grpSp>
      <p:sp>
        <p:nvSpPr>
          <p:cNvPr id="159" name="正方形/長方形 158">
            <a:extLst>
              <a:ext uri="{FF2B5EF4-FFF2-40B4-BE49-F238E27FC236}">
                <a16:creationId xmlns:a16="http://schemas.microsoft.com/office/drawing/2014/main" id="{92EF0E51-4620-3FC5-53FE-3880B3677682}"/>
              </a:ext>
            </a:extLst>
          </p:cNvPr>
          <p:cNvSpPr/>
          <p:nvPr/>
        </p:nvSpPr>
        <p:spPr>
          <a:xfrm>
            <a:off x="6758568" y="5848350"/>
            <a:ext cx="2053792" cy="60449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rgbClr val="000000"/>
                </a:solidFill>
                <a:latin typeface="+mn-ea"/>
              </a:rPr>
              <a:t>【</a:t>
            </a:r>
            <a:r>
              <a:rPr kumimoji="1" lang="ja-JP" altLang="en-US" sz="500" b="1" dirty="0">
                <a:solidFill>
                  <a:srgbClr val="000000"/>
                </a:solidFill>
                <a:latin typeface="+mn-ea"/>
              </a:rPr>
              <a:t>コメント</a:t>
            </a:r>
            <a:r>
              <a:rPr kumimoji="1" lang="en-US" altLang="ja-JP" sz="500" b="1" dirty="0">
                <a:solidFill>
                  <a:srgbClr val="000000"/>
                </a:solidFill>
                <a:latin typeface="+mn-ea"/>
              </a:rPr>
              <a:t>】</a:t>
            </a:r>
            <a:r>
              <a:rPr kumimoji="1" lang="ja-JP" altLang="en-US" sz="500" b="1" dirty="0">
                <a:solidFill>
                  <a:srgbClr val="000000"/>
                </a:solidFill>
                <a:latin typeface="+mn-ea"/>
              </a:rPr>
              <a:t>該当する機能要件</a:t>
            </a:r>
            <a:endParaRPr kumimoji="1" lang="en-US" altLang="ja-JP" sz="500" b="1" dirty="0">
              <a:solidFill>
                <a:srgbClr val="000000"/>
              </a:solidFill>
              <a:latin typeface="+mn-ea"/>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①</a:t>
            </a:r>
            <a:r>
              <a:rPr kumimoji="1" lang="en-US" altLang="zh-TW" sz="500" b="1" dirty="0">
                <a:solidFill>
                  <a:srgbClr val="000000"/>
                </a:solidFill>
                <a:latin typeface="游ゴシック" panose="020B0400000000000000" pitchFamily="50" charset="-128"/>
                <a:ea typeface="游ゴシック" panose="020B0400000000000000" pitchFamily="50" charset="-128"/>
              </a:rPr>
              <a:t>1.4.40</a:t>
            </a:r>
            <a:r>
              <a:rPr kumimoji="1" lang="zh-TW" altLang="en-US" sz="500" b="1" dirty="0">
                <a:solidFill>
                  <a:srgbClr val="000000"/>
                </a:solidFill>
                <a:latin typeface="游ゴシック" panose="020B0400000000000000" pitchFamily="50" charset="-128"/>
                <a:ea typeface="游ゴシック" panose="020B0400000000000000" pitchFamily="50" charset="-128"/>
              </a:rPr>
              <a:t>　年金特別徴収情報登録</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err="1">
                <a:solidFill>
                  <a:srgbClr val="000000"/>
                </a:solidFill>
                <a:latin typeface="游ゴシック" panose="020B0400000000000000" pitchFamily="50" charset="-128"/>
                <a:ea typeface="游ゴシック" panose="020B0400000000000000" pitchFamily="50" charset="-128"/>
              </a:rPr>
              <a:t>eLTAX</a:t>
            </a:r>
            <a:r>
              <a:rPr kumimoji="1" lang="zh-TW" altLang="en-US" sz="500" b="1" dirty="0">
                <a:solidFill>
                  <a:srgbClr val="000000"/>
                </a:solidFill>
                <a:latin typeface="游ゴシック" panose="020B0400000000000000" pitchFamily="50" charset="-128"/>
                <a:ea typeface="游ゴシック" panose="020B0400000000000000" pitchFamily="50" charset="-128"/>
              </a:rPr>
              <a:t>連携</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zh-TW" altLang="en-US"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②</a:t>
            </a:r>
            <a:r>
              <a:rPr kumimoji="1" lang="en-US" altLang="zh-TW" sz="500" b="1" dirty="0">
                <a:solidFill>
                  <a:srgbClr val="000000"/>
                </a:solidFill>
                <a:latin typeface="游ゴシック" panose="020B0400000000000000" pitchFamily="50" charset="-128"/>
                <a:ea typeface="游ゴシック" panose="020B0400000000000000" pitchFamily="50" charset="-128"/>
              </a:rPr>
              <a:t>2.1.22</a:t>
            </a:r>
            <a:r>
              <a:rPr kumimoji="1" lang="zh-TW" altLang="en-US" sz="500" b="1" dirty="0">
                <a:solidFill>
                  <a:srgbClr val="000000"/>
                </a:solidFill>
                <a:latin typeface="游ゴシック" panose="020B0400000000000000" pitchFamily="50" charset="-128"/>
                <a:ea typeface="游ゴシック" panose="020B0400000000000000" pitchFamily="50" charset="-128"/>
              </a:rPr>
              <a:t>　徴収区分設定</a:t>
            </a:r>
          </a:p>
          <a:p>
            <a:r>
              <a:rPr kumimoji="1" lang="zh-TW" altLang="en-US" sz="500" b="1" dirty="0">
                <a:solidFill>
                  <a:srgbClr val="000000"/>
                </a:solidFill>
                <a:latin typeface="游ゴシック" panose="020B0400000000000000" pitchFamily="50" charset="-128"/>
                <a:ea typeface="游ゴシック" panose="020B0400000000000000" pitchFamily="50" charset="-128"/>
              </a:rPr>
              <a:t>③</a:t>
            </a:r>
            <a:r>
              <a:rPr kumimoji="1" lang="en-US" altLang="zh-TW" sz="500" b="1" dirty="0">
                <a:solidFill>
                  <a:srgbClr val="000000"/>
                </a:solidFill>
                <a:latin typeface="游ゴシック" panose="020B0400000000000000" pitchFamily="50" charset="-128"/>
                <a:ea typeface="游ゴシック" panose="020B0400000000000000" pitchFamily="50" charset="-128"/>
              </a:rPr>
              <a:t>4.3.1</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4.3.2</a:t>
            </a:r>
            <a:r>
              <a:rPr kumimoji="1" lang="zh-TW" altLang="en-US" sz="500" b="1" dirty="0">
                <a:solidFill>
                  <a:srgbClr val="000000"/>
                </a:solidFill>
                <a:latin typeface="游ゴシック" panose="020B0400000000000000" pitchFamily="50" charset="-128"/>
                <a:ea typeface="游ゴシック" panose="020B0400000000000000" pitchFamily="50" charset="-128"/>
              </a:rPr>
              <a:t>　年金特別徴収税額通知作成</a:t>
            </a:r>
            <a:r>
              <a:rPr kumimoji="1" lang="en-US" altLang="ja-JP"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err="1">
                <a:solidFill>
                  <a:srgbClr val="000000"/>
                </a:solidFill>
                <a:latin typeface="游ゴシック" panose="020B0400000000000000" pitchFamily="50" charset="-128"/>
                <a:ea typeface="游ゴシック" panose="020B0400000000000000" pitchFamily="50" charset="-128"/>
              </a:rPr>
              <a:t>eLTAX</a:t>
            </a:r>
            <a:r>
              <a:rPr kumimoji="1" lang="zh-TW" altLang="en-US" sz="500" b="1" dirty="0">
                <a:solidFill>
                  <a:srgbClr val="000000"/>
                </a:solidFill>
                <a:latin typeface="游ゴシック" panose="020B0400000000000000" pitchFamily="50" charset="-128"/>
                <a:ea typeface="游ゴシック" panose="020B0400000000000000" pitchFamily="50" charset="-128"/>
              </a:rPr>
              <a:t>連携</a:t>
            </a:r>
            <a:r>
              <a:rPr kumimoji="1" lang="en-US" altLang="ja-JP" sz="500" b="1" dirty="0">
                <a:solidFill>
                  <a:srgbClr val="000000"/>
                </a:solidFill>
                <a:latin typeface="游ゴシック" panose="020B0400000000000000" pitchFamily="50" charset="-128"/>
                <a:ea typeface="游ゴシック" panose="020B0400000000000000" pitchFamily="50" charset="-128"/>
              </a:rPr>
              <a:t>)</a:t>
            </a:r>
            <a:endParaRPr kumimoji="1" lang="zh-TW" altLang="en-US" sz="500" b="1" dirty="0">
              <a:solidFill>
                <a:srgbClr val="000000"/>
              </a:solidFill>
              <a:latin typeface="游ゴシック" panose="020B0400000000000000" pitchFamily="50" charset="-128"/>
              <a:ea typeface="游ゴシック" panose="020B0400000000000000" pitchFamily="50" charset="-128"/>
            </a:endParaRPr>
          </a:p>
          <a:p>
            <a:r>
              <a:rPr kumimoji="1" lang="zh-TW" altLang="en-US" sz="500" b="1" dirty="0">
                <a:solidFill>
                  <a:srgbClr val="000000"/>
                </a:solidFill>
                <a:latin typeface="游ゴシック" panose="020B0400000000000000" pitchFamily="50" charset="-128"/>
                <a:ea typeface="游ゴシック" panose="020B0400000000000000" pitchFamily="50" charset="-128"/>
              </a:rPr>
              <a:t>④</a:t>
            </a:r>
            <a:r>
              <a:rPr kumimoji="1" lang="en-US" altLang="zh-TW" sz="500" b="1" dirty="0">
                <a:solidFill>
                  <a:srgbClr val="000000"/>
                </a:solidFill>
                <a:latin typeface="游ゴシック" panose="020B0400000000000000" pitchFamily="50" charset="-128"/>
                <a:ea typeface="游ゴシック" panose="020B0400000000000000" pitchFamily="50" charset="-128"/>
              </a:rPr>
              <a:t>4.3.7</a:t>
            </a:r>
            <a:r>
              <a:rPr kumimoji="1" lang="ja-JP" altLang="en-US" sz="500" b="1" dirty="0">
                <a:solidFill>
                  <a:srgbClr val="000000"/>
                </a:solidFill>
                <a:latin typeface="游ゴシック" panose="020B0400000000000000" pitchFamily="50" charset="-128"/>
                <a:ea typeface="游ゴシック" panose="020B0400000000000000" pitchFamily="50" charset="-128"/>
              </a:rPr>
              <a:t>～</a:t>
            </a:r>
            <a:r>
              <a:rPr kumimoji="1" lang="en-US" altLang="zh-TW" sz="500" b="1" dirty="0">
                <a:solidFill>
                  <a:srgbClr val="000000"/>
                </a:solidFill>
                <a:latin typeface="游ゴシック" panose="020B0400000000000000" pitchFamily="50" charset="-128"/>
                <a:ea typeface="游ゴシック" panose="020B0400000000000000" pitchFamily="50" charset="-128"/>
              </a:rPr>
              <a:t>4.3.10</a:t>
            </a:r>
            <a:r>
              <a:rPr kumimoji="1" lang="zh-TW" altLang="en-US" sz="500" b="1" dirty="0">
                <a:solidFill>
                  <a:srgbClr val="000000"/>
                </a:solidFill>
                <a:latin typeface="游ゴシック" panose="020B0400000000000000" pitchFamily="50" charset="-128"/>
                <a:ea typeface="游ゴシック" panose="020B0400000000000000" pitchFamily="50" charset="-128"/>
              </a:rPr>
              <a:t>　年金特別徴収税額決定通知書発行</a:t>
            </a:r>
            <a:endParaRPr kumimoji="1" lang="ja-JP" altLang="en-US" sz="500" b="1" dirty="0">
              <a:solidFill>
                <a:srgbClr val="000000"/>
              </a:solidFill>
              <a:latin typeface="游ゴシック" panose="020B0400000000000000" pitchFamily="50" charset="-128"/>
              <a:ea typeface="游ゴシック" panose="020B0400000000000000" pitchFamily="50" charset="-128"/>
            </a:endParaRPr>
          </a:p>
        </p:txBody>
      </p:sp>
      <p:grpSp>
        <p:nvGrpSpPr>
          <p:cNvPr id="105" name="グループ化 104">
            <a:extLst>
              <a:ext uri="{FF2B5EF4-FFF2-40B4-BE49-F238E27FC236}">
                <a16:creationId xmlns:a16="http://schemas.microsoft.com/office/drawing/2014/main" id="{A570C2E1-602E-C865-751B-61200495263C}"/>
              </a:ext>
            </a:extLst>
          </p:cNvPr>
          <p:cNvGrpSpPr/>
          <p:nvPr/>
        </p:nvGrpSpPr>
        <p:grpSpPr>
          <a:xfrm>
            <a:off x="5451504" y="3177073"/>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7E403B10-67A3-1ECC-D6C3-3CAAF598896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D3ACCC00-7404-ABCA-301A-F1F98AADA90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通知データ登録</a:t>
              </a:r>
              <a:endParaRPr kumimoji="1" lang="en-US" altLang="ja-JP" sz="500" b="1" dirty="0">
                <a:solidFill>
                  <a:srgbClr val="000000"/>
                </a:solidFill>
                <a:latin typeface="+mn-ea"/>
              </a:endParaRPr>
            </a:p>
          </p:txBody>
        </p:sp>
      </p:grpSp>
      <p:cxnSp>
        <p:nvCxnSpPr>
          <p:cNvPr id="108" name="直線矢印コネクタ 107">
            <a:extLst>
              <a:ext uri="{FF2B5EF4-FFF2-40B4-BE49-F238E27FC236}">
                <a16:creationId xmlns:a16="http://schemas.microsoft.com/office/drawing/2014/main" id="{83F39F0F-07B4-0C45-DD7E-6AEFCF80A986}"/>
              </a:ext>
            </a:extLst>
          </p:cNvPr>
          <p:cNvCxnSpPr>
            <a:cxnSpLocks/>
            <a:stCxn id="82" idx="2"/>
            <a:endCxn id="198" idx="1"/>
          </p:cNvCxnSpPr>
          <p:nvPr/>
        </p:nvCxnSpPr>
        <p:spPr>
          <a:xfrm>
            <a:off x="3370600" y="2738520"/>
            <a:ext cx="1299" cy="169974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6E209979-4BC5-A1E9-C1E8-CECBAC1E904A}"/>
              </a:ext>
            </a:extLst>
          </p:cNvPr>
          <p:cNvCxnSpPr>
            <a:cxnSpLocks/>
            <a:stCxn id="122" idx="3"/>
            <a:endCxn id="96" idx="2"/>
          </p:cNvCxnSpPr>
          <p:nvPr/>
        </p:nvCxnSpPr>
        <p:spPr>
          <a:xfrm>
            <a:off x="6047388" y="3411448"/>
            <a:ext cx="3253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F78E48D6-DC5F-DC20-6631-C3E8EFB1A9EE}"/>
              </a:ext>
            </a:extLst>
          </p:cNvPr>
          <p:cNvGrpSpPr/>
          <p:nvPr/>
        </p:nvGrpSpPr>
        <p:grpSpPr>
          <a:xfrm>
            <a:off x="1882256" y="4438269"/>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04C178AB-429B-545A-93ED-54E45821053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19" name="円弧 118">
              <a:extLst>
                <a:ext uri="{FF2B5EF4-FFF2-40B4-BE49-F238E27FC236}">
                  <a16:creationId xmlns:a16="http://schemas.microsoft.com/office/drawing/2014/main" id="{89693072-C26F-582C-3243-5303D3C9311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613242EC-A102-3A23-25DC-F70B9993373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47" name="直線矢印コネクタ 46">
            <a:extLst>
              <a:ext uri="{FF2B5EF4-FFF2-40B4-BE49-F238E27FC236}">
                <a16:creationId xmlns:a16="http://schemas.microsoft.com/office/drawing/2014/main" id="{90AAC1CA-3651-55F6-B6C2-CE5C9FCD9906}"/>
              </a:ext>
            </a:extLst>
          </p:cNvPr>
          <p:cNvCxnSpPr>
            <a:cxnSpLocks/>
            <a:stCxn id="90" idx="2"/>
            <a:endCxn id="69" idx="1"/>
          </p:cNvCxnSpPr>
          <p:nvPr/>
        </p:nvCxnSpPr>
        <p:spPr>
          <a:xfrm>
            <a:off x="4311671" y="2738520"/>
            <a:ext cx="1299" cy="169974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350C1F46-FCFE-958F-97AA-A66DCF12B574}"/>
              </a:ext>
            </a:extLst>
          </p:cNvPr>
          <p:cNvGrpSpPr/>
          <p:nvPr/>
        </p:nvGrpSpPr>
        <p:grpSpPr>
          <a:xfrm>
            <a:off x="4023853" y="4438269"/>
            <a:ext cx="575637" cy="451948"/>
            <a:chOff x="5274238" y="5435536"/>
            <a:chExt cx="439201" cy="345439"/>
          </a:xfrm>
        </p:grpSpPr>
        <p:sp>
          <p:nvSpPr>
            <p:cNvPr id="69" name="フローチャート: 磁気ディスク 68">
              <a:extLst>
                <a:ext uri="{FF2B5EF4-FFF2-40B4-BE49-F238E27FC236}">
                  <a16:creationId xmlns:a16="http://schemas.microsoft.com/office/drawing/2014/main" id="{1282C9D0-1D06-B7BA-8645-E5C2D58E37D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70" name="円弧 69">
              <a:extLst>
                <a:ext uri="{FF2B5EF4-FFF2-40B4-BE49-F238E27FC236}">
                  <a16:creationId xmlns:a16="http://schemas.microsoft.com/office/drawing/2014/main" id="{12356CD8-3B09-47A2-6173-3FC4D769C4B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4633AD80-04DD-B861-9E4F-FCE5C905E85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grpSp>
        <p:nvGrpSpPr>
          <p:cNvPr id="297" name="グループ化 296">
            <a:extLst>
              <a:ext uri="{FF2B5EF4-FFF2-40B4-BE49-F238E27FC236}">
                <a16:creationId xmlns:a16="http://schemas.microsoft.com/office/drawing/2014/main" id="{6BC3FBF8-4C39-B05A-75B0-C60DD70C6DB4}"/>
              </a:ext>
            </a:extLst>
          </p:cNvPr>
          <p:cNvGrpSpPr/>
          <p:nvPr/>
        </p:nvGrpSpPr>
        <p:grpSpPr>
          <a:xfrm>
            <a:off x="4449739" y="4834789"/>
            <a:ext cx="752658" cy="404654"/>
            <a:chOff x="5549538" y="5066857"/>
            <a:chExt cx="752658" cy="404654"/>
          </a:xfrm>
        </p:grpSpPr>
        <p:cxnSp>
          <p:nvCxnSpPr>
            <p:cNvPr id="54" name="直線矢印コネクタ 53">
              <a:extLst>
                <a:ext uri="{FF2B5EF4-FFF2-40B4-BE49-F238E27FC236}">
                  <a16:creationId xmlns:a16="http://schemas.microsoft.com/office/drawing/2014/main" id="{1E41839F-D0B2-1D9E-C0B2-1FC4AA64181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6CDF491C-DEC9-3702-9C1F-C548FEE3F447}"/>
                </a:ext>
              </a:extLst>
            </p:cNvPr>
            <p:cNvGrpSpPr/>
            <p:nvPr/>
          </p:nvGrpSpPr>
          <p:grpSpPr>
            <a:xfrm>
              <a:off x="5672158" y="5172743"/>
              <a:ext cx="69614" cy="298768"/>
              <a:chOff x="2439407" y="2962964"/>
              <a:chExt cx="69614" cy="428983"/>
            </a:xfrm>
          </p:grpSpPr>
          <p:cxnSp>
            <p:nvCxnSpPr>
              <p:cNvPr id="66" name="直線コネクタ 65">
                <a:extLst>
                  <a:ext uri="{FF2B5EF4-FFF2-40B4-BE49-F238E27FC236}">
                    <a16:creationId xmlns:a16="http://schemas.microsoft.com/office/drawing/2014/main" id="{EF265760-A3D6-A02C-0530-DF6EB8A1BAB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D1CCC79D-59AA-59D3-1E50-81B0CD703FBA}"/>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8" name="直線コネクタ 67">
                <a:extLst>
                  <a:ext uri="{FF2B5EF4-FFF2-40B4-BE49-F238E27FC236}">
                    <a16:creationId xmlns:a16="http://schemas.microsoft.com/office/drawing/2014/main" id="{306FC5DF-2637-AAC3-0D31-AF68D208F13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5" name="正方形/長方形 64">
              <a:extLst>
                <a:ext uri="{FF2B5EF4-FFF2-40B4-BE49-F238E27FC236}">
                  <a16:creationId xmlns:a16="http://schemas.microsoft.com/office/drawing/2014/main" id="{141FF175-BAF7-EDAF-25CF-E50B53D8D19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cxnSp>
        <p:nvCxnSpPr>
          <p:cNvPr id="173" name="直線矢印コネクタ 172">
            <a:extLst>
              <a:ext uri="{FF2B5EF4-FFF2-40B4-BE49-F238E27FC236}">
                <a16:creationId xmlns:a16="http://schemas.microsoft.com/office/drawing/2014/main" id="{86902911-DD24-B2D1-3938-8D24173E5316}"/>
              </a:ext>
            </a:extLst>
          </p:cNvPr>
          <p:cNvCxnSpPr>
            <a:cxnSpLocks/>
            <a:stCxn id="90" idx="3"/>
            <a:endCxn id="2" idx="1"/>
          </p:cNvCxnSpPr>
          <p:nvPr/>
        </p:nvCxnSpPr>
        <p:spPr>
          <a:xfrm>
            <a:off x="4609613" y="2504145"/>
            <a:ext cx="39698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91" name="グループ化 190">
            <a:extLst>
              <a:ext uri="{FF2B5EF4-FFF2-40B4-BE49-F238E27FC236}">
                <a16:creationId xmlns:a16="http://schemas.microsoft.com/office/drawing/2014/main" id="{5FAD5894-BBA4-699F-4E4E-E46CF9169F71}"/>
              </a:ext>
            </a:extLst>
          </p:cNvPr>
          <p:cNvGrpSpPr/>
          <p:nvPr/>
        </p:nvGrpSpPr>
        <p:grpSpPr>
          <a:xfrm>
            <a:off x="3082782" y="4438269"/>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1AAE9403-717D-1D30-E610-F842C300140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個人住民税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99" name="円弧 198">
              <a:extLst>
                <a:ext uri="{FF2B5EF4-FFF2-40B4-BE49-F238E27FC236}">
                  <a16:creationId xmlns:a16="http://schemas.microsoft.com/office/drawing/2014/main" id="{17991565-06B1-4E44-3743-4EA11E0334B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E5D907BA-11AB-3EED-6D1F-103E578F36F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E724F734-9B8A-5A19-24BD-A4F23CFF6979}"/>
              </a:ext>
            </a:extLst>
          </p:cNvPr>
          <p:cNvGrpSpPr/>
          <p:nvPr/>
        </p:nvGrpSpPr>
        <p:grpSpPr>
          <a:xfrm>
            <a:off x="3505545" y="4834789"/>
            <a:ext cx="752658" cy="404654"/>
            <a:chOff x="4488244" y="5206471"/>
            <a:chExt cx="752658" cy="404654"/>
          </a:xfrm>
        </p:grpSpPr>
        <p:cxnSp>
          <p:nvCxnSpPr>
            <p:cNvPr id="192" name="直線矢印コネクタ 191">
              <a:extLst>
                <a:ext uri="{FF2B5EF4-FFF2-40B4-BE49-F238E27FC236}">
                  <a16:creationId xmlns:a16="http://schemas.microsoft.com/office/drawing/2014/main" id="{3EDE2FC6-93DB-A62C-28BC-7F4A3B1DD59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CAD28808-3144-A078-453B-D5DBA98FAB8C}"/>
                </a:ext>
              </a:extLst>
            </p:cNvPr>
            <p:cNvGrpSpPr/>
            <p:nvPr/>
          </p:nvGrpSpPr>
          <p:grpSpPr>
            <a:xfrm>
              <a:off x="4610864" y="5312357"/>
              <a:ext cx="69614" cy="298768"/>
              <a:chOff x="2439407" y="2962964"/>
              <a:chExt cx="69614" cy="428983"/>
            </a:xfrm>
          </p:grpSpPr>
          <p:cxnSp>
            <p:nvCxnSpPr>
              <p:cNvPr id="195" name="直線コネクタ 194">
                <a:extLst>
                  <a:ext uri="{FF2B5EF4-FFF2-40B4-BE49-F238E27FC236}">
                    <a16:creationId xmlns:a16="http://schemas.microsoft.com/office/drawing/2014/main" id="{15C10167-1C5A-4BC8-3463-1A5A7FFB64B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3B5F2D74-82DD-B3B4-FC86-0B1A5EDE9464}"/>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E5C305C0-0D1D-6C69-39F2-ADD59D7EE49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693F67B5-EAEF-022A-0867-0CFC742D42D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242" name="直線矢印コネクタ 241">
            <a:extLst>
              <a:ext uri="{FF2B5EF4-FFF2-40B4-BE49-F238E27FC236}">
                <a16:creationId xmlns:a16="http://schemas.microsoft.com/office/drawing/2014/main" id="{123F9A79-1BBC-FE40-CED3-8B4F2C464C66}"/>
              </a:ext>
            </a:extLst>
          </p:cNvPr>
          <p:cNvCxnSpPr>
            <a:cxnSpLocks/>
            <a:stCxn id="2" idx="3"/>
            <a:endCxn id="141" idx="1"/>
          </p:cNvCxnSpPr>
          <p:nvPr/>
        </p:nvCxnSpPr>
        <p:spPr>
          <a:xfrm>
            <a:off x="5350568" y="2504145"/>
            <a:ext cx="11335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9" name="正方形/長方形 28">
            <a:extLst>
              <a:ext uri="{FF2B5EF4-FFF2-40B4-BE49-F238E27FC236}">
                <a16:creationId xmlns:a16="http://schemas.microsoft.com/office/drawing/2014/main" id="{DA8CB672-65AF-7D6D-339A-3B232F369977}"/>
              </a:ext>
            </a:extLst>
          </p:cNvPr>
          <p:cNvSpPr/>
          <p:nvPr/>
        </p:nvSpPr>
        <p:spPr>
          <a:xfrm>
            <a:off x="4776884" y="2124877"/>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err="1">
                <a:solidFill>
                  <a:schemeClr val="tx1"/>
                </a:solidFill>
                <a:latin typeface="+mn-ea"/>
              </a:rPr>
              <a:t>eLTAX</a:t>
            </a:r>
            <a:r>
              <a:rPr kumimoji="1" lang="ja-JP" altLang="en-US" sz="600" b="1" dirty="0">
                <a:solidFill>
                  <a:schemeClr val="tx1"/>
                </a:solidFill>
                <a:latin typeface="+mn-ea"/>
              </a:rPr>
              <a:t>経由か否か</a:t>
            </a:r>
          </a:p>
        </p:txBody>
      </p:sp>
      <p:sp>
        <p:nvSpPr>
          <p:cNvPr id="30" name="正方形/長方形 29">
            <a:extLst>
              <a:ext uri="{FF2B5EF4-FFF2-40B4-BE49-F238E27FC236}">
                <a16:creationId xmlns:a16="http://schemas.microsoft.com/office/drawing/2014/main" id="{79CEAEEC-FDFC-6F00-876E-3A8A54606055}"/>
              </a:ext>
            </a:extLst>
          </p:cNvPr>
          <p:cNvSpPr/>
          <p:nvPr/>
        </p:nvSpPr>
        <p:spPr>
          <a:xfrm>
            <a:off x="5373338" y="2395923"/>
            <a:ext cx="986955"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r>
              <a:rPr kumimoji="1" lang="ja-JP" altLang="en-US" sz="600" b="1" dirty="0">
                <a:solidFill>
                  <a:schemeClr val="tx1"/>
                </a:solidFill>
                <a:highlight>
                  <a:srgbClr val="FFFFFF"/>
                </a:highlight>
                <a:latin typeface="+mn-ea"/>
              </a:rPr>
              <a:t>紙媒体</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cxnSp>
        <p:nvCxnSpPr>
          <p:cNvPr id="36" name="直線矢印コネクタ 48">
            <a:extLst>
              <a:ext uri="{FF2B5EF4-FFF2-40B4-BE49-F238E27FC236}">
                <a16:creationId xmlns:a16="http://schemas.microsoft.com/office/drawing/2014/main" id="{E3C170B5-D875-B060-2A61-CCF0B1B5A0F1}"/>
              </a:ext>
            </a:extLst>
          </p:cNvPr>
          <p:cNvCxnSpPr>
            <a:cxnSpLocks/>
            <a:stCxn id="2" idx="2"/>
            <a:endCxn id="122" idx="1"/>
          </p:cNvCxnSpPr>
          <p:nvPr/>
        </p:nvCxnSpPr>
        <p:spPr>
          <a:xfrm rot="16200000" flipH="1">
            <a:off x="4929893" y="2889837"/>
            <a:ext cx="770300" cy="272921"/>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77" name="グループ化 176">
            <a:extLst>
              <a:ext uri="{FF2B5EF4-FFF2-40B4-BE49-F238E27FC236}">
                <a16:creationId xmlns:a16="http://schemas.microsoft.com/office/drawing/2014/main" id="{9636F1EA-8467-62CF-A7CD-018CC8F1DBE8}"/>
              </a:ext>
            </a:extLst>
          </p:cNvPr>
          <p:cNvGrpSpPr/>
          <p:nvPr/>
        </p:nvGrpSpPr>
        <p:grpSpPr>
          <a:xfrm>
            <a:off x="6754123" y="2749075"/>
            <a:ext cx="620222" cy="656449"/>
            <a:chOff x="6754123" y="2749075"/>
            <a:chExt cx="620222" cy="656449"/>
          </a:xfrm>
        </p:grpSpPr>
        <p:pic>
          <p:nvPicPr>
            <p:cNvPr id="51" name="グラフィックス 50" descr="紙 枠線">
              <a:extLst>
                <a:ext uri="{FF2B5EF4-FFF2-40B4-BE49-F238E27FC236}">
                  <a16:creationId xmlns:a16="http://schemas.microsoft.com/office/drawing/2014/main" id="{177A429A-C5A2-80BB-7998-407FC486C35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67005" y="2865699"/>
              <a:ext cx="307340" cy="307340"/>
            </a:xfrm>
            <a:prstGeom prst="rect">
              <a:avLst/>
            </a:prstGeom>
          </p:spPr>
        </p:pic>
        <p:cxnSp>
          <p:nvCxnSpPr>
            <p:cNvPr id="52" name="直線矢印コネクタ 36">
              <a:extLst>
                <a:ext uri="{FF2B5EF4-FFF2-40B4-BE49-F238E27FC236}">
                  <a16:creationId xmlns:a16="http://schemas.microsoft.com/office/drawing/2014/main" id="{27A8F53D-5237-1EC4-CF2E-FBA6A3890BF1}"/>
                </a:ext>
              </a:extLst>
            </p:cNvPr>
            <p:cNvCxnSpPr>
              <a:cxnSpLocks/>
            </p:cNvCxnSpPr>
            <p:nvPr/>
          </p:nvCxnSpPr>
          <p:spPr>
            <a:xfrm rot="16200000" flipH="1">
              <a:off x="6881580" y="2780468"/>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3254EB91-BA97-AF4C-8F48-00F1C0F4BE2A}"/>
                </a:ext>
              </a:extLst>
            </p:cNvPr>
            <p:cNvSpPr/>
            <p:nvPr/>
          </p:nvSpPr>
          <p:spPr>
            <a:xfrm>
              <a:off x="6754123" y="3123071"/>
              <a:ext cx="61856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年金特別徴収税額決定通知書</a:t>
              </a:r>
            </a:p>
            <a:p>
              <a:r>
                <a:rPr kumimoji="1" lang="ja-JP" altLang="en-US" sz="500" b="1" dirty="0">
                  <a:solidFill>
                    <a:srgbClr val="000000"/>
                  </a:solidFill>
                  <a:latin typeface="+mn-ea"/>
                </a:rPr>
                <a:t>年金仮特別徴収の停止通知書</a:t>
              </a:r>
            </a:p>
            <a:p>
              <a:r>
                <a:rPr kumimoji="1" lang="ja-JP" altLang="en-US" sz="500" b="1" dirty="0">
                  <a:solidFill>
                    <a:srgbClr val="000000"/>
                  </a:solidFill>
                  <a:latin typeface="+mn-ea"/>
                </a:rPr>
                <a:t>年金特徴仮徴収中止発送者一覧</a:t>
              </a:r>
            </a:p>
          </p:txBody>
        </p:sp>
      </p:grpSp>
      <p:cxnSp>
        <p:nvCxnSpPr>
          <p:cNvPr id="243" name="直線矢印コネクタ 242">
            <a:extLst>
              <a:ext uri="{FF2B5EF4-FFF2-40B4-BE49-F238E27FC236}">
                <a16:creationId xmlns:a16="http://schemas.microsoft.com/office/drawing/2014/main" id="{C5A73041-6A4B-DE7B-E967-7DB9E65222C8}"/>
              </a:ext>
            </a:extLst>
          </p:cNvPr>
          <p:cNvCxnSpPr>
            <a:cxnSpLocks/>
            <a:stCxn id="141" idx="3"/>
            <a:endCxn id="99" idx="2"/>
          </p:cNvCxnSpPr>
          <p:nvPr/>
        </p:nvCxnSpPr>
        <p:spPr>
          <a:xfrm>
            <a:off x="7079997" y="2504145"/>
            <a:ext cx="62898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8" name="直線矢印コネクタ 184">
            <a:extLst>
              <a:ext uri="{FF2B5EF4-FFF2-40B4-BE49-F238E27FC236}">
                <a16:creationId xmlns:a16="http://schemas.microsoft.com/office/drawing/2014/main" id="{27C81380-5072-1787-B874-F03239AC815F}"/>
              </a:ext>
            </a:extLst>
          </p:cNvPr>
          <p:cNvCxnSpPr>
            <a:cxnSpLocks/>
            <a:stCxn id="51" idx="3"/>
            <a:endCxn id="99" idx="4"/>
          </p:cNvCxnSpPr>
          <p:nvPr/>
        </p:nvCxnSpPr>
        <p:spPr>
          <a:xfrm flipV="1">
            <a:off x="7374345" y="2657145"/>
            <a:ext cx="487639" cy="36222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6" name="グループ化 55">
            <a:extLst>
              <a:ext uri="{FF2B5EF4-FFF2-40B4-BE49-F238E27FC236}">
                <a16:creationId xmlns:a16="http://schemas.microsoft.com/office/drawing/2014/main" id="{40D5F48D-86C1-0205-AEA8-2CD948814F82}"/>
              </a:ext>
            </a:extLst>
          </p:cNvPr>
          <p:cNvGrpSpPr/>
          <p:nvPr/>
        </p:nvGrpSpPr>
        <p:grpSpPr>
          <a:xfrm rot="16200000">
            <a:off x="7402376" y="1875038"/>
            <a:ext cx="919230" cy="47531"/>
            <a:chOff x="8091850" y="5736985"/>
            <a:chExt cx="919230" cy="47531"/>
          </a:xfrm>
        </p:grpSpPr>
        <p:cxnSp>
          <p:nvCxnSpPr>
            <p:cNvPr id="57" name="直線矢印コネクタ 56">
              <a:extLst>
                <a:ext uri="{FF2B5EF4-FFF2-40B4-BE49-F238E27FC236}">
                  <a16:creationId xmlns:a16="http://schemas.microsoft.com/office/drawing/2014/main" id="{9CE42670-CEE2-5BB2-16FF-48B022565602}"/>
                </a:ext>
              </a:extLst>
            </p:cNvPr>
            <p:cNvCxnSpPr>
              <a:cxnSpLocks/>
              <a:stCxn id="58" idx="6"/>
              <a:endCxn id="59" idx="0"/>
            </p:cNvCxnSpPr>
            <p:nvPr/>
          </p:nvCxnSpPr>
          <p:spPr>
            <a:xfrm rot="5400000" flipH="1" flipV="1">
              <a:off x="8575230" y="5324902"/>
              <a:ext cx="1" cy="87169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7D9DC727-8319-0F4F-2801-CE90975301CB}"/>
                </a:ext>
              </a:extLst>
            </p:cNvPr>
            <p:cNvSpPr/>
            <p:nvPr/>
          </p:nvSpPr>
          <p:spPr>
            <a:xfrm>
              <a:off x="8091850" y="573698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9" name="二等辺三角形 58">
              <a:extLst>
                <a:ext uri="{FF2B5EF4-FFF2-40B4-BE49-F238E27FC236}">
                  <a16:creationId xmlns:a16="http://schemas.microsoft.com/office/drawing/2014/main" id="{157709D6-C7CB-3C5F-220B-81EBEA9A058E}"/>
                </a:ext>
              </a:extLst>
            </p:cNvPr>
            <p:cNvSpPr/>
            <p:nvPr/>
          </p:nvSpPr>
          <p:spPr>
            <a:xfrm rot="5400000">
              <a:off x="8951832" y="572481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51" name="正方形/長方形 150">
            <a:extLst>
              <a:ext uri="{FF2B5EF4-FFF2-40B4-BE49-F238E27FC236}">
                <a16:creationId xmlns:a16="http://schemas.microsoft.com/office/drawing/2014/main" id="{3866ACEC-FF59-4304-5406-85A8AAB577AF}"/>
              </a:ext>
            </a:extLst>
          </p:cNvPr>
          <p:cNvSpPr/>
          <p:nvPr/>
        </p:nvSpPr>
        <p:spPr>
          <a:xfrm>
            <a:off x="7468470" y="1977192"/>
            <a:ext cx="770609"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通知</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94" name="グループ化 93">
            <a:extLst>
              <a:ext uri="{FF2B5EF4-FFF2-40B4-BE49-F238E27FC236}">
                <a16:creationId xmlns:a16="http://schemas.microsoft.com/office/drawing/2014/main" id="{E3FFFBC4-A619-4B7B-23F7-A7DE1BD761C1}"/>
              </a:ext>
            </a:extLst>
          </p:cNvPr>
          <p:cNvGrpSpPr/>
          <p:nvPr/>
        </p:nvGrpSpPr>
        <p:grpSpPr>
          <a:xfrm>
            <a:off x="7708984" y="2351145"/>
            <a:ext cx="306000" cy="306000"/>
            <a:chOff x="547477" y="5946304"/>
            <a:chExt cx="182044" cy="182044"/>
          </a:xfrm>
        </p:grpSpPr>
        <p:sp>
          <p:nvSpPr>
            <p:cNvPr id="99" name="楕円 98">
              <a:extLst>
                <a:ext uri="{FF2B5EF4-FFF2-40B4-BE49-F238E27FC236}">
                  <a16:creationId xmlns:a16="http://schemas.microsoft.com/office/drawing/2014/main" id="{C059E4DD-C47C-1A90-138A-D37B3C6EB913}"/>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nvGrpSpPr>
            <p:cNvPr id="100" name="グループ化 99">
              <a:extLst>
                <a:ext uri="{FF2B5EF4-FFF2-40B4-BE49-F238E27FC236}">
                  <a16:creationId xmlns:a16="http://schemas.microsoft.com/office/drawing/2014/main" id="{A129160B-8B58-4F60-AC69-F9826314A5D1}"/>
                </a:ext>
              </a:extLst>
            </p:cNvPr>
            <p:cNvGrpSpPr/>
            <p:nvPr/>
          </p:nvGrpSpPr>
          <p:grpSpPr>
            <a:xfrm>
              <a:off x="572442" y="5996943"/>
              <a:ext cx="132113" cy="80765"/>
              <a:chOff x="2601006" y="3678667"/>
              <a:chExt cx="132113" cy="80765"/>
            </a:xfrm>
          </p:grpSpPr>
          <p:sp>
            <p:nvSpPr>
              <p:cNvPr id="124" name="正方形/長方形 123">
                <a:extLst>
                  <a:ext uri="{FF2B5EF4-FFF2-40B4-BE49-F238E27FC236}">
                    <a16:creationId xmlns:a16="http://schemas.microsoft.com/office/drawing/2014/main" id="{CB8BF1EA-D93E-6BD9-F848-32DF447632EC}"/>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6" name="二等辺三角形 125">
                <a:extLst>
                  <a:ext uri="{FF2B5EF4-FFF2-40B4-BE49-F238E27FC236}">
                    <a16:creationId xmlns:a16="http://schemas.microsoft.com/office/drawing/2014/main" id="{3C4ACA7C-22E0-8109-9701-E684A5AD47E7}"/>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8" name="二等辺三角形 127">
                <a:extLst>
                  <a:ext uri="{FF2B5EF4-FFF2-40B4-BE49-F238E27FC236}">
                    <a16:creationId xmlns:a16="http://schemas.microsoft.com/office/drawing/2014/main" id="{D7FBBAA5-D0AF-BA63-57CA-C2B4FFE3C937}"/>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32" name="正方形/長方形 131">
                <a:extLst>
                  <a:ext uri="{FF2B5EF4-FFF2-40B4-BE49-F238E27FC236}">
                    <a16:creationId xmlns:a16="http://schemas.microsoft.com/office/drawing/2014/main" id="{6A61ED95-CF2D-DB07-9DAA-2F4B55BAD8C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grpSp>
        <p:nvGrpSpPr>
          <p:cNvPr id="22" name="グループ化 21">
            <a:extLst>
              <a:ext uri="{FF2B5EF4-FFF2-40B4-BE49-F238E27FC236}">
                <a16:creationId xmlns:a16="http://schemas.microsoft.com/office/drawing/2014/main" id="{DDA7D1A4-6A4B-E3D4-8910-7032EAB06723}"/>
              </a:ext>
            </a:extLst>
          </p:cNvPr>
          <p:cNvGrpSpPr/>
          <p:nvPr/>
        </p:nvGrpSpPr>
        <p:grpSpPr>
          <a:xfrm>
            <a:off x="6165915" y="1501143"/>
            <a:ext cx="1696069" cy="282453"/>
            <a:chOff x="6165915" y="1501143"/>
            <a:chExt cx="1696069" cy="282453"/>
          </a:xfrm>
        </p:grpSpPr>
        <p:pic>
          <p:nvPicPr>
            <p:cNvPr id="32" name="グラフィックス 31" descr="紙 枠線">
              <a:extLst>
                <a:ext uri="{FF2B5EF4-FFF2-40B4-BE49-F238E27FC236}">
                  <a16:creationId xmlns:a16="http://schemas.microsoft.com/office/drawing/2014/main" id="{CB04EC95-C378-FBCB-DC16-082C6D33112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159529" y="1511903"/>
              <a:ext cx="260934" cy="260934"/>
            </a:xfrm>
            <a:prstGeom prst="rect">
              <a:avLst/>
            </a:prstGeom>
          </p:spPr>
        </p:pic>
        <p:cxnSp>
          <p:nvCxnSpPr>
            <p:cNvPr id="155" name="直線矢印コネクタ 154">
              <a:extLst>
                <a:ext uri="{FF2B5EF4-FFF2-40B4-BE49-F238E27FC236}">
                  <a16:creationId xmlns:a16="http://schemas.microsoft.com/office/drawing/2014/main" id="{C831793D-8AD4-199F-1FC6-4F7B2102578A}"/>
                </a:ext>
              </a:extLst>
            </p:cNvPr>
            <p:cNvCxnSpPr>
              <a:cxnSpLocks/>
              <a:stCxn id="32" idx="3"/>
            </p:cNvCxnSpPr>
            <p:nvPr/>
          </p:nvCxnSpPr>
          <p:spPr>
            <a:xfrm>
              <a:off x="7420463" y="1642370"/>
              <a:ext cx="44152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5" name="正方形/長方形 214">
              <a:extLst>
                <a:ext uri="{FF2B5EF4-FFF2-40B4-BE49-F238E27FC236}">
                  <a16:creationId xmlns:a16="http://schemas.microsoft.com/office/drawing/2014/main" id="{B1C01D15-0E4C-9E27-D4C5-18A10BA82774}"/>
                </a:ext>
              </a:extLst>
            </p:cNvPr>
            <p:cNvSpPr/>
            <p:nvPr/>
          </p:nvSpPr>
          <p:spPr>
            <a:xfrm>
              <a:off x="6165915" y="1501143"/>
              <a:ext cx="110418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r>
                <a:rPr kumimoji="1" lang="ja-JP" altLang="en-US" sz="500" b="1" dirty="0">
                  <a:solidFill>
                    <a:srgbClr val="000000"/>
                  </a:solidFill>
                  <a:latin typeface="+mn-ea"/>
                </a:rPr>
                <a:t>年金特別徴収税額決定通知書</a:t>
              </a:r>
            </a:p>
            <a:p>
              <a:r>
                <a:rPr kumimoji="1" lang="ja-JP" altLang="en-US" sz="500" b="1" dirty="0">
                  <a:solidFill>
                    <a:srgbClr val="000000"/>
                  </a:solidFill>
                  <a:latin typeface="+mn-ea"/>
                </a:rPr>
                <a:t>年金仮特別徴収の停止通知書</a:t>
              </a:r>
            </a:p>
          </p:txBody>
        </p:sp>
      </p:grpSp>
      <p:sp>
        <p:nvSpPr>
          <p:cNvPr id="226" name="正方形/長方形 225">
            <a:extLst>
              <a:ext uri="{FF2B5EF4-FFF2-40B4-BE49-F238E27FC236}">
                <a16:creationId xmlns:a16="http://schemas.microsoft.com/office/drawing/2014/main" id="{1E4E5A6F-F127-10E1-4983-659CA9459B8E}"/>
              </a:ext>
            </a:extLst>
          </p:cNvPr>
          <p:cNvSpPr/>
          <p:nvPr/>
        </p:nvSpPr>
        <p:spPr>
          <a:xfrm>
            <a:off x="4680852" y="2713684"/>
            <a:ext cx="986955"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highlight>
                  <a:srgbClr val="FFFFFF"/>
                </a:highlight>
                <a:latin typeface="+mn-ea"/>
              </a:rPr>
              <a:t>Yes</a:t>
            </a:r>
          </a:p>
          <a:p>
            <a:pPr algn="ctr"/>
            <a:r>
              <a:rPr kumimoji="1" lang="en-US" altLang="ja-JP" sz="600" b="1" dirty="0">
                <a:solidFill>
                  <a:schemeClr val="tx1"/>
                </a:solidFill>
                <a:highlight>
                  <a:srgbClr val="FFFFFF"/>
                </a:highlight>
                <a:latin typeface="+mn-ea"/>
              </a:rPr>
              <a:t>(</a:t>
            </a:r>
            <a:r>
              <a:rPr kumimoji="1" lang="en-US" altLang="ja-JP" sz="600" b="1" dirty="0" err="1">
                <a:solidFill>
                  <a:schemeClr val="tx1"/>
                </a:solidFill>
                <a:highlight>
                  <a:srgbClr val="FFFFFF"/>
                </a:highlight>
                <a:latin typeface="+mn-ea"/>
              </a:rPr>
              <a:t>eLTAX</a:t>
            </a:r>
            <a:r>
              <a:rPr kumimoji="1" lang="ja-JP" altLang="en-US" sz="600" b="1" dirty="0">
                <a:solidFill>
                  <a:schemeClr val="tx1"/>
                </a:solidFill>
                <a:highlight>
                  <a:srgbClr val="FFFFFF"/>
                </a:highlight>
                <a:latin typeface="+mn-ea"/>
              </a:rPr>
              <a:t>連携データ</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23" name="グループ化 22">
            <a:extLst>
              <a:ext uri="{FF2B5EF4-FFF2-40B4-BE49-F238E27FC236}">
                <a16:creationId xmlns:a16="http://schemas.microsoft.com/office/drawing/2014/main" id="{73E7994E-1D0D-9457-900F-01B4D6058706}"/>
              </a:ext>
            </a:extLst>
          </p:cNvPr>
          <p:cNvGrpSpPr/>
          <p:nvPr/>
        </p:nvGrpSpPr>
        <p:grpSpPr>
          <a:xfrm>
            <a:off x="1001976" y="1511903"/>
            <a:ext cx="1168099" cy="442731"/>
            <a:chOff x="1001976" y="1511903"/>
            <a:chExt cx="1168099" cy="442731"/>
          </a:xfrm>
        </p:grpSpPr>
        <p:pic>
          <p:nvPicPr>
            <p:cNvPr id="12" name="グラフィックス 11" descr="紙 枠線">
              <a:extLst>
                <a:ext uri="{FF2B5EF4-FFF2-40B4-BE49-F238E27FC236}">
                  <a16:creationId xmlns:a16="http://schemas.microsoft.com/office/drawing/2014/main" id="{A0DDCB23-ADEE-23F5-0738-A3869227878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44901" y="1511903"/>
              <a:ext cx="260934" cy="260934"/>
            </a:xfrm>
            <a:prstGeom prst="rect">
              <a:avLst/>
            </a:prstGeom>
          </p:spPr>
        </p:pic>
        <p:sp>
          <p:nvSpPr>
            <p:cNvPr id="19" name="正方形/長方形 18">
              <a:extLst>
                <a:ext uri="{FF2B5EF4-FFF2-40B4-BE49-F238E27FC236}">
                  <a16:creationId xmlns:a16="http://schemas.microsoft.com/office/drawing/2014/main" id="{BC44CCB8-C5CA-FB96-8EE5-1A163D391188}"/>
                </a:ext>
              </a:extLst>
            </p:cNvPr>
            <p:cNvSpPr/>
            <p:nvPr/>
          </p:nvSpPr>
          <p:spPr>
            <a:xfrm>
              <a:off x="1180660" y="16721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500" b="1" dirty="0">
                  <a:solidFill>
                    <a:srgbClr val="000000"/>
                  </a:solidFill>
                  <a:latin typeface="+mn-ea"/>
                </a:rPr>
                <a:t>特別徴収対象者情報</a:t>
              </a:r>
              <a:r>
                <a:rPr kumimoji="1" lang="en-US" altLang="ja-JP" sz="500" b="1" dirty="0">
                  <a:solidFill>
                    <a:srgbClr val="000000"/>
                  </a:solidFill>
                  <a:latin typeface="+mn-ea"/>
                </a:rPr>
                <a:t>(</a:t>
              </a:r>
              <a:r>
                <a:rPr kumimoji="1" lang="en-US" altLang="ja-JP" sz="500" b="1" dirty="0" err="1">
                  <a:solidFill>
                    <a:srgbClr val="000000"/>
                  </a:solidFill>
                  <a:latin typeface="+mn-ea"/>
                </a:rPr>
                <a:t>eLTAX</a:t>
              </a:r>
              <a:r>
                <a:rPr kumimoji="1" lang="en-US" altLang="ja-JP" sz="500" b="1" dirty="0">
                  <a:solidFill>
                    <a:srgbClr val="000000"/>
                  </a:solidFill>
                  <a:latin typeface="+mn-ea"/>
                </a:rPr>
                <a:t>)</a:t>
              </a:r>
              <a:endParaRPr kumimoji="1" lang="ja-JP" altLang="en-US" sz="500" b="1" dirty="0">
                <a:solidFill>
                  <a:srgbClr val="000000"/>
                </a:solidFill>
                <a:latin typeface="+mn-ea"/>
              </a:endParaRPr>
            </a:p>
          </p:txBody>
        </p:sp>
        <p:cxnSp>
          <p:nvCxnSpPr>
            <p:cNvPr id="20" name="直線矢印コネクタ 19">
              <a:extLst>
                <a:ext uri="{FF2B5EF4-FFF2-40B4-BE49-F238E27FC236}">
                  <a16:creationId xmlns:a16="http://schemas.microsoft.com/office/drawing/2014/main" id="{9AD89CE0-B72F-513C-9FD4-C475F8A8F7F7}"/>
                </a:ext>
              </a:extLst>
            </p:cNvPr>
            <p:cNvCxnSpPr>
              <a:cxnSpLocks/>
              <a:endCxn id="12" idx="1"/>
            </p:cNvCxnSpPr>
            <p:nvPr/>
          </p:nvCxnSpPr>
          <p:spPr>
            <a:xfrm flipV="1">
              <a:off x="1001976" y="1642370"/>
              <a:ext cx="542925" cy="1816"/>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sp>
        <p:nvSpPr>
          <p:cNvPr id="21" name="正方形/長方形 20">
            <a:extLst>
              <a:ext uri="{FF2B5EF4-FFF2-40B4-BE49-F238E27FC236}">
                <a16:creationId xmlns:a16="http://schemas.microsoft.com/office/drawing/2014/main" id="{A0722D76-B293-01B2-2462-492AAAE530C6}"/>
              </a:ext>
            </a:extLst>
          </p:cNvPr>
          <p:cNvSpPr/>
          <p:nvPr/>
        </p:nvSpPr>
        <p:spPr>
          <a:xfrm>
            <a:off x="749180" y="1968590"/>
            <a:ext cx="501120"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電子</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
        <p:nvSpPr>
          <p:cNvPr id="28" name="正方形/長方形 27">
            <a:extLst>
              <a:ext uri="{FF2B5EF4-FFF2-40B4-BE49-F238E27FC236}">
                <a16:creationId xmlns:a16="http://schemas.microsoft.com/office/drawing/2014/main" id="{6A5FC1CD-84AA-4BE9-1E33-57A2F61E70EA}"/>
              </a:ext>
            </a:extLst>
          </p:cNvPr>
          <p:cNvSpPr/>
          <p:nvPr/>
        </p:nvSpPr>
        <p:spPr>
          <a:xfrm>
            <a:off x="598042" y="266989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受領して開始</a:t>
            </a:r>
            <a:endParaRPr kumimoji="1" lang="en-US" altLang="ja-JP" sz="600" b="1" dirty="0">
              <a:solidFill>
                <a:schemeClr val="tx1"/>
              </a:solidFill>
              <a:latin typeface="+mn-ea"/>
            </a:endParaRPr>
          </a:p>
        </p:txBody>
      </p:sp>
      <p:grpSp>
        <p:nvGrpSpPr>
          <p:cNvPr id="31" name="グループ化 30">
            <a:extLst>
              <a:ext uri="{FF2B5EF4-FFF2-40B4-BE49-F238E27FC236}">
                <a16:creationId xmlns:a16="http://schemas.microsoft.com/office/drawing/2014/main" id="{0FEC0E37-3479-8DD8-BE21-E9B3FEF5E93A}"/>
              </a:ext>
            </a:extLst>
          </p:cNvPr>
          <p:cNvGrpSpPr/>
          <p:nvPr/>
        </p:nvGrpSpPr>
        <p:grpSpPr>
          <a:xfrm>
            <a:off x="846740" y="2351145"/>
            <a:ext cx="306000" cy="306000"/>
            <a:chOff x="8420362" y="5457393"/>
            <a:chExt cx="182044" cy="182044"/>
          </a:xfrm>
        </p:grpSpPr>
        <p:sp>
          <p:nvSpPr>
            <p:cNvPr id="34" name="楕円 33">
              <a:extLst>
                <a:ext uri="{FF2B5EF4-FFF2-40B4-BE49-F238E27FC236}">
                  <a16:creationId xmlns:a16="http://schemas.microsoft.com/office/drawing/2014/main" id="{849B7593-7103-F430-99A1-A8B7D56E9F84}"/>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35" name="グラフィックス 34" descr="封筒 枠線">
              <a:extLst>
                <a:ext uri="{FF2B5EF4-FFF2-40B4-BE49-F238E27FC236}">
                  <a16:creationId xmlns:a16="http://schemas.microsoft.com/office/drawing/2014/main" id="{373340D5-8E6F-43BE-A7A4-295F2FB049A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grpSp>
        <p:nvGrpSpPr>
          <p:cNvPr id="64" name="グループ化 63">
            <a:extLst>
              <a:ext uri="{FF2B5EF4-FFF2-40B4-BE49-F238E27FC236}">
                <a16:creationId xmlns:a16="http://schemas.microsoft.com/office/drawing/2014/main" id="{01A820A1-B6B3-A215-23EE-6414FE735A55}"/>
              </a:ext>
            </a:extLst>
          </p:cNvPr>
          <p:cNvGrpSpPr/>
          <p:nvPr/>
        </p:nvGrpSpPr>
        <p:grpSpPr>
          <a:xfrm>
            <a:off x="1890002" y="2269770"/>
            <a:ext cx="595884" cy="468750"/>
            <a:chOff x="6615900" y="3043528"/>
            <a:chExt cx="595884" cy="468750"/>
          </a:xfrm>
        </p:grpSpPr>
        <p:pic>
          <p:nvPicPr>
            <p:cNvPr id="74" name="グラフィックス 73" descr="ユーザー 枠線">
              <a:extLst>
                <a:ext uri="{FF2B5EF4-FFF2-40B4-BE49-F238E27FC236}">
                  <a16:creationId xmlns:a16="http://schemas.microsoft.com/office/drawing/2014/main" id="{419BE4CC-A89E-0071-675A-464F73648CF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75" name="四角形: 角を丸くする 74">
              <a:extLst>
                <a:ext uri="{FF2B5EF4-FFF2-40B4-BE49-F238E27FC236}">
                  <a16:creationId xmlns:a16="http://schemas.microsoft.com/office/drawing/2014/main" id="{96EFA16F-571E-9B20-9701-4981D6AB8712}"/>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年金特別徴収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情報取込</a:t>
              </a:r>
              <a:endParaRPr kumimoji="1" lang="en-US" altLang="ja-JP" sz="500" b="1" dirty="0">
                <a:solidFill>
                  <a:srgbClr val="000000"/>
                </a:solidFill>
                <a:latin typeface="+mn-ea"/>
              </a:endParaRPr>
            </a:p>
          </p:txBody>
        </p:sp>
      </p:grpSp>
      <p:grpSp>
        <p:nvGrpSpPr>
          <p:cNvPr id="178" name="グループ化 177">
            <a:extLst>
              <a:ext uri="{FF2B5EF4-FFF2-40B4-BE49-F238E27FC236}">
                <a16:creationId xmlns:a16="http://schemas.microsoft.com/office/drawing/2014/main" id="{FA406F80-E8EE-D4E6-E162-915F1821EF64}"/>
              </a:ext>
            </a:extLst>
          </p:cNvPr>
          <p:cNvGrpSpPr/>
          <p:nvPr/>
        </p:nvGrpSpPr>
        <p:grpSpPr>
          <a:xfrm>
            <a:off x="2128662" y="2740296"/>
            <a:ext cx="660649" cy="665228"/>
            <a:chOff x="2128662" y="2740296"/>
            <a:chExt cx="660649" cy="665228"/>
          </a:xfrm>
        </p:grpSpPr>
        <p:pic>
          <p:nvPicPr>
            <p:cNvPr id="77" name="グラフィックス 76" descr="紙 枠線">
              <a:extLst>
                <a:ext uri="{FF2B5EF4-FFF2-40B4-BE49-F238E27FC236}">
                  <a16:creationId xmlns:a16="http://schemas.microsoft.com/office/drawing/2014/main" id="{54F84658-F04B-E548-1C27-495200C5780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81971" y="2856920"/>
              <a:ext cx="307340" cy="307340"/>
            </a:xfrm>
            <a:prstGeom prst="rect">
              <a:avLst/>
            </a:prstGeom>
          </p:spPr>
        </p:pic>
        <p:cxnSp>
          <p:nvCxnSpPr>
            <p:cNvPr id="78" name="直線矢印コネクタ 36">
              <a:extLst>
                <a:ext uri="{FF2B5EF4-FFF2-40B4-BE49-F238E27FC236}">
                  <a16:creationId xmlns:a16="http://schemas.microsoft.com/office/drawing/2014/main" id="{AAC9DFE3-04F0-D21B-D3CA-37601A184920}"/>
                </a:ext>
              </a:extLst>
            </p:cNvPr>
            <p:cNvCxnSpPr>
              <a:cxnSpLocks/>
            </p:cNvCxnSpPr>
            <p:nvPr/>
          </p:nvCxnSpPr>
          <p:spPr>
            <a:xfrm rot="16200000" flipH="1">
              <a:off x="2296546" y="2771689"/>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79" name="正方形/長方形 78">
              <a:extLst>
                <a:ext uri="{FF2B5EF4-FFF2-40B4-BE49-F238E27FC236}">
                  <a16:creationId xmlns:a16="http://schemas.microsoft.com/office/drawing/2014/main" id="{A5400C68-F3D1-2308-2EFA-23CC2B647BB9}"/>
                </a:ext>
              </a:extLst>
            </p:cNvPr>
            <p:cNvSpPr/>
            <p:nvPr/>
          </p:nvSpPr>
          <p:spPr>
            <a:xfrm>
              <a:off x="2128662" y="3123071"/>
              <a:ext cx="61856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rgbClr val="000000"/>
                  </a:solidFill>
                  <a:latin typeface="+mn-ea"/>
                </a:rPr>
                <a:t>前年度からの年金特別徴収対象者で</a:t>
              </a:r>
            </a:p>
            <a:p>
              <a:r>
                <a:rPr kumimoji="1" lang="ja-JP" altLang="en-US" sz="500" b="1" dirty="0">
                  <a:solidFill>
                    <a:srgbClr val="000000"/>
                  </a:solidFill>
                  <a:latin typeface="+mn-ea"/>
                </a:rPr>
                <a:t>新年度年金資料なし対象者リスト</a:t>
              </a:r>
            </a:p>
            <a:p>
              <a:r>
                <a:rPr kumimoji="1" lang="ja-JP" altLang="en-US" sz="500" b="1" dirty="0">
                  <a:solidFill>
                    <a:srgbClr val="000000"/>
                  </a:solidFill>
                  <a:latin typeface="+mn-ea"/>
                </a:rPr>
                <a:t>＜標準オプション＞</a:t>
              </a:r>
            </a:p>
            <a:p>
              <a:r>
                <a:rPr kumimoji="1" lang="ja-JP" altLang="en-US" sz="500" b="1" dirty="0">
                  <a:solidFill>
                    <a:srgbClr val="000000"/>
                  </a:solidFill>
                  <a:latin typeface="+mn-ea"/>
                </a:rPr>
                <a:t>年金特別徴収対象者の要確認リスト</a:t>
              </a:r>
            </a:p>
          </p:txBody>
        </p:sp>
      </p:grpSp>
      <p:grpSp>
        <p:nvGrpSpPr>
          <p:cNvPr id="80" name="グループ化 79">
            <a:extLst>
              <a:ext uri="{FF2B5EF4-FFF2-40B4-BE49-F238E27FC236}">
                <a16:creationId xmlns:a16="http://schemas.microsoft.com/office/drawing/2014/main" id="{6AC98770-4C16-094C-0838-F0C0BA3F0077}"/>
              </a:ext>
            </a:extLst>
          </p:cNvPr>
          <p:cNvGrpSpPr/>
          <p:nvPr/>
        </p:nvGrpSpPr>
        <p:grpSpPr>
          <a:xfrm>
            <a:off x="3072658" y="2269770"/>
            <a:ext cx="595884" cy="468750"/>
            <a:chOff x="6615900" y="3043528"/>
            <a:chExt cx="595884" cy="468750"/>
          </a:xfrm>
        </p:grpSpPr>
        <p:pic>
          <p:nvPicPr>
            <p:cNvPr id="81" name="グラフィックス 80" descr="ユーザー 枠線">
              <a:extLst>
                <a:ext uri="{FF2B5EF4-FFF2-40B4-BE49-F238E27FC236}">
                  <a16:creationId xmlns:a16="http://schemas.microsoft.com/office/drawing/2014/main" id="{815AB0BD-F588-BC98-0F17-2AAD45C0AA4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82" name="四角形: 角を丸くする 81">
              <a:extLst>
                <a:ext uri="{FF2B5EF4-FFF2-40B4-BE49-F238E27FC236}">
                  <a16:creationId xmlns:a16="http://schemas.microsoft.com/office/drawing/2014/main" id="{CE5CEDA1-D401-EDEF-04BC-E4CDBC5E299F}"/>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徴収方法変更</a:t>
              </a:r>
              <a:endParaRPr kumimoji="1" lang="en-US" altLang="ja-JP" sz="500" b="1" dirty="0">
                <a:solidFill>
                  <a:srgbClr val="000000"/>
                </a:solidFill>
                <a:latin typeface="+mn-ea"/>
              </a:endParaRPr>
            </a:p>
            <a:p>
              <a:pPr algn="ctr"/>
              <a:r>
                <a:rPr kumimoji="1" lang="en-US" altLang="ja-JP" sz="500" b="1" dirty="0">
                  <a:solidFill>
                    <a:srgbClr val="000000"/>
                  </a:solidFill>
                  <a:latin typeface="+mn-ea"/>
                </a:rPr>
                <a:t>(</a:t>
              </a:r>
              <a:r>
                <a:rPr kumimoji="1" lang="ja-JP" altLang="en-US" sz="500" b="1" dirty="0">
                  <a:solidFill>
                    <a:srgbClr val="000000"/>
                  </a:solidFill>
                  <a:latin typeface="+mn-ea"/>
                </a:rPr>
                <a:t>普通徴収分の除外</a:t>
              </a:r>
              <a:r>
                <a:rPr kumimoji="1" lang="en-US" altLang="ja-JP" sz="500" b="1" dirty="0">
                  <a:solidFill>
                    <a:srgbClr val="000000"/>
                  </a:solidFill>
                  <a:latin typeface="+mn-ea"/>
                </a:rPr>
                <a:t>)</a:t>
              </a:r>
            </a:p>
          </p:txBody>
        </p:sp>
      </p:grpSp>
      <p:grpSp>
        <p:nvGrpSpPr>
          <p:cNvPr id="83" name="グループ化 82">
            <a:extLst>
              <a:ext uri="{FF2B5EF4-FFF2-40B4-BE49-F238E27FC236}">
                <a16:creationId xmlns:a16="http://schemas.microsoft.com/office/drawing/2014/main" id="{26F11939-8CC8-A4D0-845F-0AACB787567F}"/>
              </a:ext>
            </a:extLst>
          </p:cNvPr>
          <p:cNvGrpSpPr/>
          <p:nvPr/>
        </p:nvGrpSpPr>
        <p:grpSpPr>
          <a:xfrm>
            <a:off x="4013729" y="2269770"/>
            <a:ext cx="595884" cy="468750"/>
            <a:chOff x="6615900" y="3043528"/>
            <a:chExt cx="595884" cy="468750"/>
          </a:xfrm>
        </p:grpSpPr>
        <p:pic>
          <p:nvPicPr>
            <p:cNvPr id="84" name="グラフィックス 83" descr="ユーザー 枠線">
              <a:extLst>
                <a:ext uri="{FF2B5EF4-FFF2-40B4-BE49-F238E27FC236}">
                  <a16:creationId xmlns:a16="http://schemas.microsoft.com/office/drawing/2014/main" id="{7D621CD0-E2D1-C3BF-E7B0-B652EAD1F36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90" name="四角形: 角を丸くする 89">
              <a:extLst>
                <a:ext uri="{FF2B5EF4-FFF2-40B4-BE49-F238E27FC236}">
                  <a16:creationId xmlns:a16="http://schemas.microsoft.com/office/drawing/2014/main" id="{2F0BFDD3-1ED0-1866-BD4A-83F45106A30F}"/>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rgbClr val="000000"/>
                </a:solidFill>
                <a:latin typeface="+mn-ea"/>
              </a:endParaRPr>
            </a:p>
            <a:p>
              <a:pPr algn="ctr"/>
              <a:endParaRPr kumimoji="1" lang="en-US" altLang="ja-JP" sz="500" b="1" dirty="0">
                <a:solidFill>
                  <a:srgbClr val="000000"/>
                </a:solidFill>
                <a:latin typeface="+mn-ea"/>
              </a:endParaRPr>
            </a:p>
            <a:p>
              <a:pPr algn="ctr"/>
              <a:r>
                <a:rPr kumimoji="1" lang="ja-JP" altLang="en-US" sz="500" b="1" dirty="0">
                  <a:solidFill>
                    <a:srgbClr val="000000"/>
                  </a:solidFill>
                  <a:latin typeface="+mn-ea"/>
                </a:rPr>
                <a:t>年金特別徴収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税額通知作成</a:t>
              </a:r>
              <a:endParaRPr kumimoji="1" lang="en-US" altLang="ja-JP" sz="500" b="1" dirty="0">
                <a:solidFill>
                  <a:srgbClr val="000000"/>
                </a:solidFill>
                <a:latin typeface="+mn-ea"/>
              </a:endParaRPr>
            </a:p>
          </p:txBody>
        </p:sp>
      </p:grpSp>
      <p:grpSp>
        <p:nvGrpSpPr>
          <p:cNvPr id="91" name="グループ化 90">
            <a:extLst>
              <a:ext uri="{FF2B5EF4-FFF2-40B4-BE49-F238E27FC236}">
                <a16:creationId xmlns:a16="http://schemas.microsoft.com/office/drawing/2014/main" id="{D830C9BD-3C99-3BD8-B941-C37186BCF907}"/>
              </a:ext>
            </a:extLst>
          </p:cNvPr>
          <p:cNvGrpSpPr/>
          <p:nvPr/>
        </p:nvGrpSpPr>
        <p:grpSpPr>
          <a:xfrm>
            <a:off x="4447237" y="2738520"/>
            <a:ext cx="618568" cy="658354"/>
            <a:chOff x="2610886" y="3251035"/>
            <a:chExt cx="618568" cy="658354"/>
          </a:xfrm>
        </p:grpSpPr>
        <p:pic>
          <p:nvPicPr>
            <p:cNvPr id="92" name="グラフィックス 91" descr="紙 枠線">
              <a:extLst>
                <a:ext uri="{FF2B5EF4-FFF2-40B4-BE49-F238E27FC236}">
                  <a16:creationId xmlns:a16="http://schemas.microsoft.com/office/drawing/2014/main" id="{006C30BF-3626-53BC-9970-0ABB2F6E377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8381" y="3391282"/>
              <a:ext cx="307340" cy="307340"/>
            </a:xfrm>
            <a:prstGeom prst="rect">
              <a:avLst/>
            </a:prstGeom>
          </p:spPr>
        </p:pic>
        <p:cxnSp>
          <p:nvCxnSpPr>
            <p:cNvPr id="93" name="直線矢印コネクタ 36">
              <a:extLst>
                <a:ext uri="{FF2B5EF4-FFF2-40B4-BE49-F238E27FC236}">
                  <a16:creationId xmlns:a16="http://schemas.microsoft.com/office/drawing/2014/main" id="{037DEA94-99CC-01C9-AD5D-958DF15EED53}"/>
                </a:ext>
              </a:extLst>
            </p:cNvPr>
            <p:cNvCxnSpPr>
              <a:cxnSpLocks/>
            </p:cNvCxnSpPr>
            <p:nvPr/>
          </p:nvCxnSpPr>
          <p:spPr>
            <a:xfrm rot="16200000" flipH="1">
              <a:off x="2583057" y="3282428"/>
              <a:ext cx="270295" cy="207510"/>
            </a:xfrm>
            <a:prstGeom prst="curvedConnector3">
              <a:avLst>
                <a:gd name="adj1" fmla="val 9933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5" name="正方形/長方形 94">
              <a:extLst>
                <a:ext uri="{FF2B5EF4-FFF2-40B4-BE49-F238E27FC236}">
                  <a16:creationId xmlns:a16="http://schemas.microsoft.com/office/drawing/2014/main" id="{C40B4628-2FD1-1C31-DB85-DBE84E624F50}"/>
                </a:ext>
              </a:extLst>
            </p:cNvPr>
            <p:cNvSpPr/>
            <p:nvPr/>
          </p:nvSpPr>
          <p:spPr>
            <a:xfrm>
              <a:off x="2610886" y="3626936"/>
              <a:ext cx="61856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500" b="1" dirty="0">
                  <a:solidFill>
                    <a:srgbClr val="000000"/>
                  </a:solidFill>
                  <a:latin typeface="+mn-ea"/>
                </a:rPr>
                <a:t>年金特別徴収</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税額通知情報</a:t>
              </a:r>
            </a:p>
          </p:txBody>
        </p:sp>
      </p:grpSp>
      <p:sp>
        <p:nvSpPr>
          <p:cNvPr id="96" name="楕円 95">
            <a:extLst>
              <a:ext uri="{FF2B5EF4-FFF2-40B4-BE49-F238E27FC236}">
                <a16:creationId xmlns:a16="http://schemas.microsoft.com/office/drawing/2014/main" id="{4EE54A7C-FFD1-2CF3-663A-1D519C8E375B}"/>
              </a:ext>
            </a:extLst>
          </p:cNvPr>
          <p:cNvSpPr/>
          <p:nvPr/>
        </p:nvSpPr>
        <p:spPr>
          <a:xfrm>
            <a:off x="6372696" y="3258689"/>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a:extLst>
              <a:ext uri="{FF2B5EF4-FFF2-40B4-BE49-F238E27FC236}">
                <a16:creationId xmlns:a16="http://schemas.microsoft.com/office/drawing/2014/main" id="{F4027B3B-9C05-CB53-E8FC-2EFDD336B755}"/>
              </a:ext>
            </a:extLst>
          </p:cNvPr>
          <p:cNvSpPr/>
          <p:nvPr/>
        </p:nvSpPr>
        <p:spPr>
          <a:xfrm>
            <a:off x="6028241" y="357573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終了</a:t>
            </a:r>
          </a:p>
        </p:txBody>
      </p:sp>
      <p:grpSp>
        <p:nvGrpSpPr>
          <p:cNvPr id="98" name="グループ化 97">
            <a:extLst>
              <a:ext uri="{FF2B5EF4-FFF2-40B4-BE49-F238E27FC236}">
                <a16:creationId xmlns:a16="http://schemas.microsoft.com/office/drawing/2014/main" id="{70D99C7E-72A0-3D9C-4991-CA7A75A23681}"/>
              </a:ext>
            </a:extLst>
          </p:cNvPr>
          <p:cNvGrpSpPr/>
          <p:nvPr/>
        </p:nvGrpSpPr>
        <p:grpSpPr>
          <a:xfrm>
            <a:off x="5461628" y="4438269"/>
            <a:ext cx="575637" cy="451948"/>
            <a:chOff x="5274238" y="5435536"/>
            <a:chExt cx="439201" cy="345439"/>
          </a:xfrm>
        </p:grpSpPr>
        <p:sp>
          <p:nvSpPr>
            <p:cNvPr id="101" name="フローチャート: 磁気ディスク 100">
              <a:extLst>
                <a:ext uri="{FF2B5EF4-FFF2-40B4-BE49-F238E27FC236}">
                  <a16:creationId xmlns:a16="http://schemas.microsoft.com/office/drawing/2014/main" id="{6D18B922-6D0D-0632-BD27-9DA2DBAB331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rgbClr val="000000"/>
                </a:solidFill>
                <a:latin typeface="+mn-ea"/>
              </a:endParaRPr>
            </a:p>
            <a:p>
              <a:pPr algn="ctr"/>
              <a:r>
                <a:rPr kumimoji="1" lang="en-US" altLang="ja-JP" sz="500" b="1" dirty="0" err="1">
                  <a:solidFill>
                    <a:srgbClr val="000000"/>
                  </a:solidFill>
                  <a:latin typeface="+mn-ea"/>
                </a:rPr>
                <a:t>eLTAX</a:t>
              </a:r>
              <a:r>
                <a:rPr kumimoji="1" lang="ja-JP" altLang="en-US" sz="500" b="1" dirty="0">
                  <a:solidFill>
                    <a:srgbClr val="000000"/>
                  </a:solidFill>
                  <a:latin typeface="+mn-ea"/>
                </a:rPr>
                <a:t>審査</a:t>
              </a:r>
              <a:endParaRPr kumimoji="1" lang="en-US" altLang="ja-JP" sz="500" b="1" dirty="0">
                <a:solidFill>
                  <a:srgbClr val="000000"/>
                </a:solidFill>
                <a:latin typeface="+mn-ea"/>
              </a:endParaRPr>
            </a:p>
            <a:p>
              <a:pPr algn="ctr"/>
              <a:r>
                <a:rPr kumimoji="1" lang="ja-JP" altLang="en-US" sz="500" b="1" dirty="0">
                  <a:solidFill>
                    <a:srgbClr val="000000"/>
                  </a:solidFill>
                  <a:latin typeface="+mn-ea"/>
                </a:rPr>
                <a:t>システム</a:t>
              </a:r>
            </a:p>
          </p:txBody>
        </p:sp>
        <p:sp>
          <p:nvSpPr>
            <p:cNvPr id="102" name="円弧 101">
              <a:extLst>
                <a:ext uri="{FF2B5EF4-FFF2-40B4-BE49-F238E27FC236}">
                  <a16:creationId xmlns:a16="http://schemas.microsoft.com/office/drawing/2014/main" id="{6114F374-95A1-CDCB-86CC-E2AB4601B4A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03" name="円弧 102">
              <a:extLst>
                <a:ext uri="{FF2B5EF4-FFF2-40B4-BE49-F238E27FC236}">
                  <a16:creationId xmlns:a16="http://schemas.microsoft.com/office/drawing/2014/main" id="{A56DBF81-58FC-4329-B0E5-5C754ECC783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04" name="グループ化 103">
            <a:extLst>
              <a:ext uri="{FF2B5EF4-FFF2-40B4-BE49-F238E27FC236}">
                <a16:creationId xmlns:a16="http://schemas.microsoft.com/office/drawing/2014/main" id="{4BA9B776-791C-F257-8038-9349C79406D4}"/>
              </a:ext>
            </a:extLst>
          </p:cNvPr>
          <p:cNvGrpSpPr/>
          <p:nvPr/>
        </p:nvGrpSpPr>
        <p:grpSpPr>
          <a:xfrm>
            <a:off x="2308570" y="4834789"/>
            <a:ext cx="752658" cy="404654"/>
            <a:chOff x="4488244" y="5206471"/>
            <a:chExt cx="752658" cy="404654"/>
          </a:xfrm>
        </p:grpSpPr>
        <p:cxnSp>
          <p:nvCxnSpPr>
            <p:cNvPr id="107" name="直線矢印コネクタ 106">
              <a:extLst>
                <a:ext uri="{FF2B5EF4-FFF2-40B4-BE49-F238E27FC236}">
                  <a16:creationId xmlns:a16="http://schemas.microsoft.com/office/drawing/2014/main" id="{155BB71F-020E-9722-175D-DB7EE802D71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9" name="グループ化 108">
              <a:extLst>
                <a:ext uri="{FF2B5EF4-FFF2-40B4-BE49-F238E27FC236}">
                  <a16:creationId xmlns:a16="http://schemas.microsoft.com/office/drawing/2014/main" id="{180F4859-0154-403D-E733-1D7EBC823588}"/>
                </a:ext>
              </a:extLst>
            </p:cNvPr>
            <p:cNvGrpSpPr/>
            <p:nvPr/>
          </p:nvGrpSpPr>
          <p:grpSpPr>
            <a:xfrm>
              <a:off x="4610864" y="5312357"/>
              <a:ext cx="69614" cy="298768"/>
              <a:chOff x="2439407" y="2962964"/>
              <a:chExt cx="69614" cy="428983"/>
            </a:xfrm>
          </p:grpSpPr>
          <p:cxnSp>
            <p:nvCxnSpPr>
              <p:cNvPr id="112" name="直線コネクタ 111">
                <a:extLst>
                  <a:ext uri="{FF2B5EF4-FFF2-40B4-BE49-F238E27FC236}">
                    <a16:creationId xmlns:a16="http://schemas.microsoft.com/office/drawing/2014/main" id="{2EFD82AC-F277-E127-EE87-E61F2BAA755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3" name="直線コネクタ 112">
                <a:extLst>
                  <a:ext uri="{FF2B5EF4-FFF2-40B4-BE49-F238E27FC236}">
                    <a16:creationId xmlns:a16="http://schemas.microsoft.com/office/drawing/2014/main" id="{999E557F-7253-3CC4-8305-F64091016391}"/>
                  </a:ext>
                </a:extLst>
              </p:cNvPr>
              <p:cNvCxnSpPr>
                <a:cxnSpLocks/>
              </p:cNvCxnSpPr>
              <p:nvPr/>
            </p:nvCxnSpPr>
            <p:spPr>
              <a:xfrm flipH="1">
                <a:off x="2439407" y="3390042"/>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4" name="直線コネクタ 113">
                <a:extLst>
                  <a:ext uri="{FF2B5EF4-FFF2-40B4-BE49-F238E27FC236}">
                    <a16:creationId xmlns:a16="http://schemas.microsoft.com/office/drawing/2014/main" id="{D2FCAF62-CE3C-FBB5-F046-B368FD3F91B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1" name="正方形/長方形 110">
              <a:extLst>
                <a:ext uri="{FF2B5EF4-FFF2-40B4-BE49-F238E27FC236}">
                  <a16:creationId xmlns:a16="http://schemas.microsoft.com/office/drawing/2014/main" id="{E1BA8C14-C372-B028-9DB1-72A9CCDC117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43" name="直線矢印コネクタ 142">
            <a:extLst>
              <a:ext uri="{FF2B5EF4-FFF2-40B4-BE49-F238E27FC236}">
                <a16:creationId xmlns:a16="http://schemas.microsoft.com/office/drawing/2014/main" id="{3B33A5B6-894D-DA01-B24A-5D9BA6569170}"/>
              </a:ext>
            </a:extLst>
          </p:cNvPr>
          <p:cNvCxnSpPr>
            <a:cxnSpLocks/>
            <a:stCxn id="34" idx="6"/>
            <a:endCxn id="75" idx="1"/>
          </p:cNvCxnSpPr>
          <p:nvPr/>
        </p:nvCxnSpPr>
        <p:spPr>
          <a:xfrm>
            <a:off x="1152740" y="2504145"/>
            <a:ext cx="7372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46" name="直線矢印コネクタ 145">
            <a:extLst>
              <a:ext uri="{FF2B5EF4-FFF2-40B4-BE49-F238E27FC236}">
                <a16:creationId xmlns:a16="http://schemas.microsoft.com/office/drawing/2014/main" id="{2C52BC19-F401-28EC-D8FF-ED2AF52C3AF7}"/>
              </a:ext>
            </a:extLst>
          </p:cNvPr>
          <p:cNvCxnSpPr>
            <a:cxnSpLocks/>
            <a:stCxn id="75" idx="3"/>
            <a:endCxn id="82" idx="1"/>
          </p:cNvCxnSpPr>
          <p:nvPr/>
        </p:nvCxnSpPr>
        <p:spPr>
          <a:xfrm>
            <a:off x="2485886" y="2504145"/>
            <a:ext cx="58677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47" name="直線矢印コネクタ 146">
            <a:extLst>
              <a:ext uri="{FF2B5EF4-FFF2-40B4-BE49-F238E27FC236}">
                <a16:creationId xmlns:a16="http://schemas.microsoft.com/office/drawing/2014/main" id="{40DA4DA0-06CE-5B3C-B4BE-89A260106BC2}"/>
              </a:ext>
            </a:extLst>
          </p:cNvPr>
          <p:cNvCxnSpPr>
            <a:cxnSpLocks/>
            <a:stCxn id="82" idx="3"/>
            <a:endCxn id="90" idx="1"/>
          </p:cNvCxnSpPr>
          <p:nvPr/>
        </p:nvCxnSpPr>
        <p:spPr>
          <a:xfrm>
            <a:off x="3668542" y="2504145"/>
            <a:ext cx="34518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0" name="直線矢印コネクタ 159">
            <a:extLst>
              <a:ext uri="{FF2B5EF4-FFF2-40B4-BE49-F238E27FC236}">
                <a16:creationId xmlns:a16="http://schemas.microsoft.com/office/drawing/2014/main" id="{25146CAD-8ACD-D5CC-E21B-2857299DAF6B}"/>
              </a:ext>
            </a:extLst>
          </p:cNvPr>
          <p:cNvCxnSpPr>
            <a:cxnSpLocks/>
            <a:stCxn id="122" idx="2"/>
            <a:endCxn id="101" idx="1"/>
          </p:cNvCxnSpPr>
          <p:nvPr/>
        </p:nvCxnSpPr>
        <p:spPr>
          <a:xfrm>
            <a:off x="5749446" y="3645823"/>
            <a:ext cx="1299" cy="79244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69" name="正方形/長方形 168">
            <a:extLst>
              <a:ext uri="{FF2B5EF4-FFF2-40B4-BE49-F238E27FC236}">
                <a16:creationId xmlns:a16="http://schemas.microsoft.com/office/drawing/2014/main" id="{7A8800DB-9296-B122-C9DF-6F6BEC45CC28}"/>
              </a:ext>
            </a:extLst>
          </p:cNvPr>
          <p:cNvSpPr/>
          <p:nvPr/>
        </p:nvSpPr>
        <p:spPr>
          <a:xfrm>
            <a:off x="7772923" y="259729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rPr>
              <a:t>発送して終了</a:t>
            </a:r>
          </a:p>
        </p:txBody>
      </p:sp>
      <p:sp>
        <p:nvSpPr>
          <p:cNvPr id="2" name="ひし形 1">
            <a:extLst>
              <a:ext uri="{FF2B5EF4-FFF2-40B4-BE49-F238E27FC236}">
                <a16:creationId xmlns:a16="http://schemas.microsoft.com/office/drawing/2014/main" id="{6E0C0C4C-E17B-3BFC-A1BE-654EC88F0A2F}"/>
              </a:ext>
            </a:extLst>
          </p:cNvPr>
          <p:cNvSpPr/>
          <p:nvPr/>
        </p:nvSpPr>
        <p:spPr>
          <a:xfrm>
            <a:off x="5006597" y="2367142"/>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5347347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436fffe2-e74d-4f21-833f-6f054a10cb50}" enabled="1" method="Privileged" siteId="{a4dd5294-24e4-4102-8420-cb86d0baae1e}" contentBits="0" removed="0"/>
</clbl:labelList>
</file>

<file path=docProps/app.xml><?xml version="1.0" encoding="utf-8"?>
<Properties xmlns="http://schemas.openxmlformats.org/officeDocument/2006/extended-properties" xmlns:vt="http://schemas.openxmlformats.org/officeDocument/2006/docPropsVTypes">
  <Template>Office Theme</Template>
  <Words>4738</Words>
  <PresentationFormat>画面に合わせる (4:3)</PresentationFormat>
  <Paragraphs>1444</Paragraphs>
  <Slides>26</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26</vt:i4>
      </vt:variant>
    </vt:vector>
  </HeadingPairs>
  <TitlesOfParts>
    <vt:vector size="31" baseType="lpstr">
      <vt:lpstr>游ゴシック</vt:lpstr>
      <vt:lpstr>Aptos</vt:lpstr>
      <vt:lpstr>Aptos Display</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